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wdp" ContentType="image/vnd.ms-photo"/>
  <Default Extension="wmf" ContentType="image/x-wm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media/image102.jpg" ContentType="image/jpg"/>
  <Override PartName="/ppt/notesSlides/notesSlide5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17"/>
  </p:notesMasterIdLst>
  <p:sldIdLst>
    <p:sldId id="2821" r:id="rId2"/>
    <p:sldId id="2822" r:id="rId3"/>
    <p:sldId id="2823" r:id="rId4"/>
    <p:sldId id="1145" r:id="rId5"/>
    <p:sldId id="2601" r:id="rId6"/>
    <p:sldId id="931" r:id="rId7"/>
    <p:sldId id="2824" r:id="rId8"/>
    <p:sldId id="2692" r:id="rId9"/>
    <p:sldId id="2826" r:id="rId10"/>
    <p:sldId id="2825" r:id="rId11"/>
    <p:sldId id="2827" r:id="rId12"/>
    <p:sldId id="1472" r:id="rId13"/>
    <p:sldId id="2836" r:id="rId14"/>
    <p:sldId id="1719" r:id="rId15"/>
    <p:sldId id="601" r:id="rId16"/>
    <p:sldId id="936" r:id="rId17"/>
    <p:sldId id="926" r:id="rId18"/>
    <p:sldId id="937" r:id="rId19"/>
    <p:sldId id="943" r:id="rId20"/>
    <p:sldId id="944" r:id="rId21"/>
    <p:sldId id="945" r:id="rId22"/>
    <p:sldId id="2830" r:id="rId23"/>
    <p:sldId id="2829" r:id="rId24"/>
    <p:sldId id="792" r:id="rId25"/>
    <p:sldId id="940" r:id="rId26"/>
    <p:sldId id="941" r:id="rId27"/>
    <p:sldId id="939" r:id="rId28"/>
    <p:sldId id="928" r:id="rId29"/>
    <p:sldId id="2831" r:id="rId30"/>
    <p:sldId id="782" r:id="rId31"/>
    <p:sldId id="783" r:id="rId32"/>
    <p:sldId id="784" r:id="rId33"/>
    <p:sldId id="949" r:id="rId34"/>
    <p:sldId id="785" r:id="rId35"/>
    <p:sldId id="787" r:id="rId36"/>
    <p:sldId id="789" r:id="rId37"/>
    <p:sldId id="2870" r:id="rId38"/>
    <p:sldId id="1010" r:id="rId39"/>
    <p:sldId id="2869" r:id="rId40"/>
    <p:sldId id="1438" r:id="rId41"/>
    <p:sldId id="1439" r:id="rId42"/>
    <p:sldId id="1440" r:id="rId43"/>
    <p:sldId id="1441" r:id="rId44"/>
    <p:sldId id="1442" r:id="rId45"/>
    <p:sldId id="2873" r:id="rId46"/>
    <p:sldId id="988" r:id="rId47"/>
    <p:sldId id="2835" r:id="rId48"/>
    <p:sldId id="993" r:id="rId49"/>
    <p:sldId id="994" r:id="rId50"/>
    <p:sldId id="996" r:id="rId51"/>
    <p:sldId id="1000" r:id="rId52"/>
    <p:sldId id="1005" r:id="rId53"/>
    <p:sldId id="2871" r:id="rId54"/>
    <p:sldId id="1001" r:id="rId55"/>
    <p:sldId id="958" r:id="rId56"/>
    <p:sldId id="1006" r:id="rId57"/>
    <p:sldId id="2602" r:id="rId58"/>
    <p:sldId id="676" r:id="rId59"/>
    <p:sldId id="1016" r:id="rId60"/>
    <p:sldId id="1017" r:id="rId61"/>
    <p:sldId id="1018" r:id="rId62"/>
    <p:sldId id="1021" r:id="rId63"/>
    <p:sldId id="1019" r:id="rId64"/>
    <p:sldId id="1020" r:id="rId65"/>
    <p:sldId id="1022" r:id="rId66"/>
    <p:sldId id="1024" r:id="rId67"/>
    <p:sldId id="675" r:id="rId68"/>
    <p:sldId id="1023" r:id="rId69"/>
    <p:sldId id="1025" r:id="rId70"/>
    <p:sldId id="693" r:id="rId71"/>
    <p:sldId id="1027" r:id="rId72"/>
    <p:sldId id="1028" r:id="rId73"/>
    <p:sldId id="2837" r:id="rId74"/>
    <p:sldId id="2838" r:id="rId75"/>
    <p:sldId id="2839" r:id="rId76"/>
    <p:sldId id="2840" r:id="rId77"/>
    <p:sldId id="2841" r:id="rId78"/>
    <p:sldId id="2842" r:id="rId79"/>
    <p:sldId id="2843" r:id="rId80"/>
    <p:sldId id="1443" r:id="rId81"/>
    <p:sldId id="2844" r:id="rId82"/>
    <p:sldId id="2845" r:id="rId83"/>
    <p:sldId id="2846" r:id="rId84"/>
    <p:sldId id="2847" r:id="rId85"/>
    <p:sldId id="2848" r:id="rId86"/>
    <p:sldId id="1449" r:id="rId87"/>
    <p:sldId id="2849" r:id="rId88"/>
    <p:sldId id="2850" r:id="rId89"/>
    <p:sldId id="2851" r:id="rId90"/>
    <p:sldId id="2852" r:id="rId91"/>
    <p:sldId id="2853" r:id="rId92"/>
    <p:sldId id="2854" r:id="rId93"/>
    <p:sldId id="2855" r:id="rId94"/>
    <p:sldId id="2856" r:id="rId95"/>
    <p:sldId id="2857" r:id="rId96"/>
    <p:sldId id="1450" r:id="rId97"/>
    <p:sldId id="2858" r:id="rId98"/>
    <p:sldId id="2861" r:id="rId99"/>
    <p:sldId id="2859" r:id="rId100"/>
    <p:sldId id="2860" r:id="rId101"/>
    <p:sldId id="2862" r:id="rId102"/>
    <p:sldId id="2863" r:id="rId103"/>
    <p:sldId id="2866" r:id="rId104"/>
    <p:sldId id="2864" r:id="rId105"/>
    <p:sldId id="2865" r:id="rId106"/>
    <p:sldId id="2872" r:id="rId107"/>
    <p:sldId id="1479" r:id="rId108"/>
    <p:sldId id="1481" r:id="rId109"/>
    <p:sldId id="1480" r:id="rId110"/>
    <p:sldId id="1482" r:id="rId111"/>
    <p:sldId id="1483" r:id="rId112"/>
    <p:sldId id="1484" r:id="rId113"/>
    <p:sldId id="1485" r:id="rId114"/>
    <p:sldId id="2867" r:id="rId115"/>
    <p:sldId id="2820" r:id="rId1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FF9900"/>
    <a:srgbClr val="ED7D31"/>
    <a:srgbClr val="172C51"/>
    <a:srgbClr val="FFD966"/>
    <a:srgbClr val="548235"/>
    <a:srgbClr val="000000"/>
    <a:srgbClr val="006600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593630-C6E8-4F49-9F07-B6CC5DBB28DB}" v="12" dt="2025-05-28T05:37:13.7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64" autoAdjust="0"/>
    <p:restoredTop sz="94660"/>
  </p:normalViewPr>
  <p:slideViewPr>
    <p:cSldViewPr snapToGrid="0">
      <p:cViewPr varScale="1">
        <p:scale>
          <a:sx n="93" d="100"/>
          <a:sy n="93" d="100"/>
        </p:scale>
        <p:origin x="35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microsoft.com/office/2015/10/relationships/revisionInfo" Target="revisionInfo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e Sertore" userId="9c0ab5f7-81cb-4f3e-8f35-37302c927a17" providerId="ADAL" clId="{0C4027BA-3CE0-4366-B4DF-B8DDC075AD69}"/>
    <pc:docChg chg="modSld">
      <pc:chgData name="Daniele Sertore" userId="9c0ab5f7-81cb-4f3e-8f35-37302c927a17" providerId="ADAL" clId="{0C4027BA-3CE0-4366-B4DF-B8DDC075AD69}" dt="2025-05-28T09:45:47.149" v="2" actId="20577"/>
      <pc:docMkLst>
        <pc:docMk/>
      </pc:docMkLst>
      <pc:sldChg chg="modSp mod">
        <pc:chgData name="Daniele Sertore" userId="9c0ab5f7-81cb-4f3e-8f35-37302c927a17" providerId="ADAL" clId="{0C4027BA-3CE0-4366-B4DF-B8DDC075AD69}" dt="2025-05-28T09:45:47.149" v="2" actId="20577"/>
        <pc:sldMkLst>
          <pc:docMk/>
          <pc:sldMk cId="178836640" sldId="2863"/>
        </pc:sldMkLst>
        <pc:spChg chg="mod">
          <ac:chgData name="Daniele Sertore" userId="9c0ab5f7-81cb-4f3e-8f35-37302c927a17" providerId="ADAL" clId="{0C4027BA-3CE0-4366-B4DF-B8DDC075AD69}" dt="2025-05-28T09:45:47.149" v="2" actId="20577"/>
          <ac:spMkLst>
            <pc:docMk/>
            <pc:sldMk cId="178836640" sldId="2863"/>
            <ac:spMk id="3" creationId="{27D4A974-7B6A-5B36-FE74-3B764EE4A899}"/>
          </ac:spMkLst>
        </pc:spChg>
      </pc:sldChg>
      <pc:sldChg chg="modSp mod">
        <pc:chgData name="Daniele Sertore" userId="9c0ab5f7-81cb-4f3e-8f35-37302c927a17" providerId="ADAL" clId="{0C4027BA-3CE0-4366-B4DF-B8DDC075AD69}" dt="2025-05-28T09:42:42.303" v="1" actId="20577"/>
        <pc:sldMkLst>
          <pc:docMk/>
          <pc:sldMk cId="1990794615" sldId="2871"/>
        </pc:sldMkLst>
        <pc:spChg chg="mod">
          <ac:chgData name="Daniele Sertore" userId="9c0ab5f7-81cb-4f3e-8f35-37302c927a17" providerId="ADAL" clId="{0C4027BA-3CE0-4366-B4DF-B8DDC075AD69}" dt="2025-05-28T09:42:42.303" v="1" actId="20577"/>
          <ac:spMkLst>
            <pc:docMk/>
            <pc:sldMk cId="1990794615" sldId="2871"/>
            <ac:spMk id="3" creationId="{2ADD6C08-57E3-7C24-5CC3-2724440570B2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F6AFFB-88C1-4656-B5B6-8C80679B970A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D9F3C1-028F-4443-963B-8137AB8F79B7}">
      <dgm:prSet phldrT="[Text]"/>
      <dgm:spPr/>
      <dgm:t>
        <a:bodyPr/>
        <a:lstStyle/>
        <a:p>
          <a:r>
            <a:rPr lang="it-IT" noProof="0" dirty="0"/>
            <a:t>Metalli</a:t>
          </a:r>
        </a:p>
      </dgm:t>
    </dgm:pt>
    <dgm:pt modelId="{17DB49E6-543C-4321-9D13-18264227B74C}" type="parTrans" cxnId="{1CC0909E-2984-4BD4-AA4E-33147B5F048E}">
      <dgm:prSet/>
      <dgm:spPr/>
      <dgm:t>
        <a:bodyPr/>
        <a:lstStyle/>
        <a:p>
          <a:endParaRPr lang="en-US"/>
        </a:p>
      </dgm:t>
    </dgm:pt>
    <dgm:pt modelId="{8BA9BE71-45AB-43C8-AC7E-E330DA7C1217}" type="sibTrans" cxnId="{1CC0909E-2984-4BD4-AA4E-33147B5F048E}">
      <dgm:prSet/>
      <dgm:spPr/>
      <dgm:t>
        <a:bodyPr/>
        <a:lstStyle/>
        <a:p>
          <a:endParaRPr lang="en-US"/>
        </a:p>
      </dgm:t>
    </dgm:pt>
    <dgm:pt modelId="{BC59074E-40ED-4E35-A252-F72457C9EC4C}">
      <dgm:prSet phldrT="[Text]"/>
      <dgm:spPr/>
      <dgm:t>
        <a:bodyPr/>
        <a:lstStyle/>
        <a:p>
          <a:r>
            <a:rPr lang="it-IT" noProof="0" dirty="0"/>
            <a:t>Acciai</a:t>
          </a:r>
        </a:p>
      </dgm:t>
    </dgm:pt>
    <dgm:pt modelId="{0DEF7488-DB2A-459B-B600-F063E04A8029}" type="parTrans" cxnId="{3B3A0C27-4746-45BF-B91E-7AF079A62D4E}">
      <dgm:prSet/>
      <dgm:spPr/>
      <dgm:t>
        <a:bodyPr/>
        <a:lstStyle/>
        <a:p>
          <a:endParaRPr lang="en-US"/>
        </a:p>
      </dgm:t>
    </dgm:pt>
    <dgm:pt modelId="{4D5676FA-886F-4B35-9B0C-B6CE660940EF}" type="sibTrans" cxnId="{3B3A0C27-4746-45BF-B91E-7AF079A62D4E}">
      <dgm:prSet/>
      <dgm:spPr/>
      <dgm:t>
        <a:bodyPr/>
        <a:lstStyle/>
        <a:p>
          <a:endParaRPr lang="en-US"/>
        </a:p>
      </dgm:t>
    </dgm:pt>
    <dgm:pt modelId="{ECD41086-42ED-464F-9792-B1D3646233A6}">
      <dgm:prSet phldrT="[Text]"/>
      <dgm:spPr/>
      <dgm:t>
        <a:bodyPr/>
        <a:lstStyle/>
        <a:p>
          <a:r>
            <a:rPr lang="it-IT" noProof="0" dirty="0"/>
            <a:t>Alluminio</a:t>
          </a:r>
        </a:p>
      </dgm:t>
    </dgm:pt>
    <dgm:pt modelId="{9C8FFEE8-AA83-4519-B6CB-AED25AE1BC05}" type="parTrans" cxnId="{E7BA031A-24CF-4099-B83C-15635237991F}">
      <dgm:prSet/>
      <dgm:spPr/>
      <dgm:t>
        <a:bodyPr/>
        <a:lstStyle/>
        <a:p>
          <a:endParaRPr lang="en-US"/>
        </a:p>
      </dgm:t>
    </dgm:pt>
    <dgm:pt modelId="{3443221E-08E4-451A-A9BA-6BD8734A6A80}" type="sibTrans" cxnId="{E7BA031A-24CF-4099-B83C-15635237991F}">
      <dgm:prSet/>
      <dgm:spPr/>
      <dgm:t>
        <a:bodyPr/>
        <a:lstStyle/>
        <a:p>
          <a:endParaRPr lang="en-US"/>
        </a:p>
      </dgm:t>
    </dgm:pt>
    <dgm:pt modelId="{1116EA7A-F4AB-461A-81E3-58584ADABB80}">
      <dgm:prSet phldrT="[Text]"/>
      <dgm:spPr>
        <a:solidFill>
          <a:schemeClr val="accent2"/>
        </a:solidFill>
      </dgm:spPr>
      <dgm:t>
        <a:bodyPr/>
        <a:lstStyle/>
        <a:p>
          <a:r>
            <a:rPr lang="it-IT" noProof="0" dirty="0"/>
            <a:t>Non-metalli</a:t>
          </a:r>
        </a:p>
      </dgm:t>
    </dgm:pt>
    <dgm:pt modelId="{43E2D609-6C5D-4463-ABFF-5195416576BA}" type="parTrans" cxnId="{C065E1B6-95F0-4971-95E6-5EAE4B0A97F7}">
      <dgm:prSet/>
      <dgm:spPr/>
      <dgm:t>
        <a:bodyPr/>
        <a:lstStyle/>
        <a:p>
          <a:endParaRPr lang="en-US"/>
        </a:p>
      </dgm:t>
    </dgm:pt>
    <dgm:pt modelId="{FEB48695-FE52-4041-94D9-9252B432F21C}" type="sibTrans" cxnId="{C065E1B6-95F0-4971-95E6-5EAE4B0A97F7}">
      <dgm:prSet/>
      <dgm:spPr/>
      <dgm:t>
        <a:bodyPr/>
        <a:lstStyle/>
        <a:p>
          <a:endParaRPr lang="en-US"/>
        </a:p>
      </dgm:t>
    </dgm:pt>
    <dgm:pt modelId="{D7F8CEF6-0819-4F4F-BF43-0D98D0587C83}">
      <dgm:prSet phldrT="[Text]"/>
      <dgm:spPr>
        <a:ln>
          <a:solidFill>
            <a:schemeClr val="accent2"/>
          </a:solidFill>
        </a:ln>
      </dgm:spPr>
      <dgm:t>
        <a:bodyPr/>
        <a:lstStyle/>
        <a:p>
          <a:r>
            <a:rPr lang="it-IT" noProof="0" dirty="0"/>
            <a:t>Ceramiche</a:t>
          </a:r>
        </a:p>
      </dgm:t>
    </dgm:pt>
    <dgm:pt modelId="{FA4921F4-FABE-4197-A117-66034374243F}" type="parTrans" cxnId="{CD96D2B8-09DC-4A4E-9589-CD9C9DD5ABCA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B2B64EE7-50D4-40BB-872B-3EF1009EF3B5}" type="sibTrans" cxnId="{CD96D2B8-09DC-4A4E-9589-CD9C9DD5ABCA}">
      <dgm:prSet/>
      <dgm:spPr/>
      <dgm:t>
        <a:bodyPr/>
        <a:lstStyle/>
        <a:p>
          <a:endParaRPr lang="en-US"/>
        </a:p>
      </dgm:t>
    </dgm:pt>
    <dgm:pt modelId="{9F6DB957-1364-49C0-9177-72548040470C}">
      <dgm:prSet phldrT="[Text]"/>
      <dgm:spPr>
        <a:ln>
          <a:solidFill>
            <a:schemeClr val="accent2"/>
          </a:solidFill>
        </a:ln>
      </dgm:spPr>
      <dgm:t>
        <a:bodyPr/>
        <a:lstStyle/>
        <a:p>
          <a:r>
            <a:rPr lang="it-IT" noProof="0" dirty="0" err="1"/>
            <a:t>Poimeri</a:t>
          </a:r>
          <a:endParaRPr lang="it-IT" noProof="0" dirty="0"/>
        </a:p>
      </dgm:t>
    </dgm:pt>
    <dgm:pt modelId="{911E678D-3AE9-4B80-A8BC-F32647223908}" type="parTrans" cxnId="{55FF7A9F-B8C8-44E3-9FCB-7905B06C2B25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0C89B0B9-182C-443D-AE1A-88180100BABF}" type="sibTrans" cxnId="{55FF7A9F-B8C8-44E3-9FCB-7905B06C2B25}">
      <dgm:prSet/>
      <dgm:spPr/>
      <dgm:t>
        <a:bodyPr/>
        <a:lstStyle/>
        <a:p>
          <a:endParaRPr lang="en-US"/>
        </a:p>
      </dgm:t>
    </dgm:pt>
    <dgm:pt modelId="{B0056E15-E559-4781-9DFF-6B8E008B0798}">
      <dgm:prSet phldrT="[Text]"/>
      <dgm:spPr/>
      <dgm:t>
        <a:bodyPr/>
        <a:lstStyle/>
        <a:p>
          <a:r>
            <a:rPr lang="it-IT" noProof="0" dirty="0"/>
            <a:t>Rame</a:t>
          </a:r>
        </a:p>
      </dgm:t>
    </dgm:pt>
    <dgm:pt modelId="{F07A7E23-8691-421D-83CC-3BC6C8F4A209}" type="parTrans" cxnId="{FB5164F8-DC61-4B10-9259-6AA3DC23F108}">
      <dgm:prSet/>
      <dgm:spPr/>
      <dgm:t>
        <a:bodyPr/>
        <a:lstStyle/>
        <a:p>
          <a:endParaRPr lang="en-US"/>
        </a:p>
      </dgm:t>
    </dgm:pt>
    <dgm:pt modelId="{79EA7970-D6C3-4669-A08C-86925014A15F}" type="sibTrans" cxnId="{FB5164F8-DC61-4B10-9259-6AA3DC23F108}">
      <dgm:prSet/>
      <dgm:spPr/>
      <dgm:t>
        <a:bodyPr/>
        <a:lstStyle/>
        <a:p>
          <a:endParaRPr lang="en-US"/>
        </a:p>
      </dgm:t>
    </dgm:pt>
    <dgm:pt modelId="{542507C3-2AC6-45D6-BF2F-43D482557D7A}">
      <dgm:prSet phldrT="[Text]"/>
      <dgm:spPr/>
      <dgm:t>
        <a:bodyPr/>
        <a:lstStyle/>
        <a:p>
          <a:r>
            <a:rPr lang="it-IT" noProof="0" dirty="0"/>
            <a:t>Altri metalli</a:t>
          </a:r>
        </a:p>
      </dgm:t>
    </dgm:pt>
    <dgm:pt modelId="{0E7122D0-F70A-480D-BBEE-61D488ACAAC8}" type="parTrans" cxnId="{2A195135-5936-43CD-BB7E-47C1AFBAEAB5}">
      <dgm:prSet/>
      <dgm:spPr/>
      <dgm:t>
        <a:bodyPr/>
        <a:lstStyle/>
        <a:p>
          <a:endParaRPr lang="en-US"/>
        </a:p>
      </dgm:t>
    </dgm:pt>
    <dgm:pt modelId="{334A29C2-6004-45E2-BE7D-6185388BF4A1}" type="sibTrans" cxnId="{2A195135-5936-43CD-BB7E-47C1AFBAEAB5}">
      <dgm:prSet/>
      <dgm:spPr/>
      <dgm:t>
        <a:bodyPr/>
        <a:lstStyle/>
        <a:p>
          <a:endParaRPr lang="en-US"/>
        </a:p>
      </dgm:t>
    </dgm:pt>
    <dgm:pt modelId="{765C0E2B-0F0C-42F8-A476-0807E992DA78}" type="pres">
      <dgm:prSet presAssocID="{3EF6AFFB-88C1-4656-B5B6-8C80679B970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BC4CC29-CF97-4411-AB58-F10964E84298}" type="pres">
      <dgm:prSet presAssocID="{CBD9F3C1-028F-4443-963B-8137AB8F79B7}" presName="root" presStyleCnt="0"/>
      <dgm:spPr/>
    </dgm:pt>
    <dgm:pt modelId="{F9511247-12E9-4F4D-880A-89EA3BCA8EFE}" type="pres">
      <dgm:prSet presAssocID="{CBD9F3C1-028F-4443-963B-8137AB8F79B7}" presName="rootComposite" presStyleCnt="0"/>
      <dgm:spPr/>
    </dgm:pt>
    <dgm:pt modelId="{1528B054-3E64-488B-B180-966B91ECA10C}" type="pres">
      <dgm:prSet presAssocID="{CBD9F3C1-028F-4443-963B-8137AB8F79B7}" presName="rootText" presStyleLbl="node1" presStyleIdx="0" presStyleCnt="2"/>
      <dgm:spPr/>
    </dgm:pt>
    <dgm:pt modelId="{31F8FDDC-0A2A-489D-9411-90B0AC8C82EA}" type="pres">
      <dgm:prSet presAssocID="{CBD9F3C1-028F-4443-963B-8137AB8F79B7}" presName="rootConnector" presStyleLbl="node1" presStyleIdx="0" presStyleCnt="2"/>
      <dgm:spPr/>
    </dgm:pt>
    <dgm:pt modelId="{32122CAC-E156-4C24-9A35-E00F72B8304D}" type="pres">
      <dgm:prSet presAssocID="{CBD9F3C1-028F-4443-963B-8137AB8F79B7}" presName="childShape" presStyleCnt="0"/>
      <dgm:spPr/>
    </dgm:pt>
    <dgm:pt modelId="{9C465000-47E3-426E-A1A2-5F338D3CC93D}" type="pres">
      <dgm:prSet presAssocID="{0DEF7488-DB2A-459B-B600-F063E04A8029}" presName="Name13" presStyleLbl="parChTrans1D2" presStyleIdx="0" presStyleCnt="6"/>
      <dgm:spPr/>
    </dgm:pt>
    <dgm:pt modelId="{F7EB4CC5-7344-4304-ADFD-EF1D048854A4}" type="pres">
      <dgm:prSet presAssocID="{BC59074E-40ED-4E35-A252-F72457C9EC4C}" presName="childText" presStyleLbl="bgAcc1" presStyleIdx="0" presStyleCnt="6">
        <dgm:presLayoutVars>
          <dgm:bulletEnabled val="1"/>
        </dgm:presLayoutVars>
      </dgm:prSet>
      <dgm:spPr/>
    </dgm:pt>
    <dgm:pt modelId="{4F614FE0-76BC-4A00-8E52-2AA06D011993}" type="pres">
      <dgm:prSet presAssocID="{9C8FFEE8-AA83-4519-B6CB-AED25AE1BC05}" presName="Name13" presStyleLbl="parChTrans1D2" presStyleIdx="1" presStyleCnt="6"/>
      <dgm:spPr/>
    </dgm:pt>
    <dgm:pt modelId="{ECC5EB8E-9821-4590-A177-B38F9EBBF7AD}" type="pres">
      <dgm:prSet presAssocID="{ECD41086-42ED-464F-9792-B1D3646233A6}" presName="childText" presStyleLbl="bgAcc1" presStyleIdx="1" presStyleCnt="6">
        <dgm:presLayoutVars>
          <dgm:bulletEnabled val="1"/>
        </dgm:presLayoutVars>
      </dgm:prSet>
      <dgm:spPr/>
    </dgm:pt>
    <dgm:pt modelId="{DE774993-69E9-47FA-8E7E-1E7F03C9E775}" type="pres">
      <dgm:prSet presAssocID="{F07A7E23-8691-421D-83CC-3BC6C8F4A209}" presName="Name13" presStyleLbl="parChTrans1D2" presStyleIdx="2" presStyleCnt="6"/>
      <dgm:spPr/>
    </dgm:pt>
    <dgm:pt modelId="{2042F790-2AC7-4345-AAB4-1859C1BA025C}" type="pres">
      <dgm:prSet presAssocID="{B0056E15-E559-4781-9DFF-6B8E008B0798}" presName="childText" presStyleLbl="bgAcc1" presStyleIdx="2" presStyleCnt="6">
        <dgm:presLayoutVars>
          <dgm:bulletEnabled val="1"/>
        </dgm:presLayoutVars>
      </dgm:prSet>
      <dgm:spPr/>
    </dgm:pt>
    <dgm:pt modelId="{562FEC15-88DA-4AFB-8B47-D774117431CB}" type="pres">
      <dgm:prSet presAssocID="{0E7122D0-F70A-480D-BBEE-61D488ACAAC8}" presName="Name13" presStyleLbl="parChTrans1D2" presStyleIdx="3" presStyleCnt="6"/>
      <dgm:spPr/>
    </dgm:pt>
    <dgm:pt modelId="{43B5AE3C-468E-4737-983B-92A391249AC2}" type="pres">
      <dgm:prSet presAssocID="{542507C3-2AC6-45D6-BF2F-43D482557D7A}" presName="childText" presStyleLbl="bgAcc1" presStyleIdx="3" presStyleCnt="6">
        <dgm:presLayoutVars>
          <dgm:bulletEnabled val="1"/>
        </dgm:presLayoutVars>
      </dgm:prSet>
      <dgm:spPr/>
    </dgm:pt>
    <dgm:pt modelId="{F0A502CA-DC05-4FB1-9D00-70FA826D0ED1}" type="pres">
      <dgm:prSet presAssocID="{1116EA7A-F4AB-461A-81E3-58584ADABB80}" presName="root" presStyleCnt="0"/>
      <dgm:spPr/>
    </dgm:pt>
    <dgm:pt modelId="{E4303DF0-544F-4629-AB37-FCE0B81A9108}" type="pres">
      <dgm:prSet presAssocID="{1116EA7A-F4AB-461A-81E3-58584ADABB80}" presName="rootComposite" presStyleCnt="0"/>
      <dgm:spPr/>
    </dgm:pt>
    <dgm:pt modelId="{95818799-F928-4723-A270-4C9CF16D7181}" type="pres">
      <dgm:prSet presAssocID="{1116EA7A-F4AB-461A-81E3-58584ADABB80}" presName="rootText" presStyleLbl="node1" presStyleIdx="1" presStyleCnt="2"/>
      <dgm:spPr/>
    </dgm:pt>
    <dgm:pt modelId="{540DCB54-1D03-48F7-AF58-C503A1F0BCA3}" type="pres">
      <dgm:prSet presAssocID="{1116EA7A-F4AB-461A-81E3-58584ADABB80}" presName="rootConnector" presStyleLbl="node1" presStyleIdx="1" presStyleCnt="2"/>
      <dgm:spPr/>
    </dgm:pt>
    <dgm:pt modelId="{D4862535-85DF-407E-A474-13A7979FD36A}" type="pres">
      <dgm:prSet presAssocID="{1116EA7A-F4AB-461A-81E3-58584ADABB80}" presName="childShape" presStyleCnt="0"/>
      <dgm:spPr/>
    </dgm:pt>
    <dgm:pt modelId="{EF6944CE-51D4-43EF-94C7-0E765E13949F}" type="pres">
      <dgm:prSet presAssocID="{FA4921F4-FABE-4197-A117-66034374243F}" presName="Name13" presStyleLbl="parChTrans1D2" presStyleIdx="4" presStyleCnt="6"/>
      <dgm:spPr/>
    </dgm:pt>
    <dgm:pt modelId="{8F40C3BF-6C24-402C-BA2A-B6FE9AB0C325}" type="pres">
      <dgm:prSet presAssocID="{D7F8CEF6-0819-4F4F-BF43-0D98D0587C83}" presName="childText" presStyleLbl="bgAcc1" presStyleIdx="4" presStyleCnt="6">
        <dgm:presLayoutVars>
          <dgm:bulletEnabled val="1"/>
        </dgm:presLayoutVars>
      </dgm:prSet>
      <dgm:spPr/>
    </dgm:pt>
    <dgm:pt modelId="{0C3D37BB-BC4D-41BE-A1C1-992411D6D736}" type="pres">
      <dgm:prSet presAssocID="{911E678D-3AE9-4B80-A8BC-F32647223908}" presName="Name13" presStyleLbl="parChTrans1D2" presStyleIdx="5" presStyleCnt="6"/>
      <dgm:spPr/>
    </dgm:pt>
    <dgm:pt modelId="{5B3DCE0E-D04D-493D-9F55-F0ACF56B4C38}" type="pres">
      <dgm:prSet presAssocID="{9F6DB957-1364-49C0-9177-72548040470C}" presName="childText" presStyleLbl="bgAcc1" presStyleIdx="5" presStyleCnt="6">
        <dgm:presLayoutVars>
          <dgm:bulletEnabled val="1"/>
        </dgm:presLayoutVars>
      </dgm:prSet>
      <dgm:spPr/>
    </dgm:pt>
  </dgm:ptLst>
  <dgm:cxnLst>
    <dgm:cxn modelId="{627B760F-9C4C-443E-A486-7B673527D750}" type="presOf" srcId="{F07A7E23-8691-421D-83CC-3BC6C8F4A209}" destId="{DE774993-69E9-47FA-8E7E-1E7F03C9E775}" srcOrd="0" destOrd="0" presId="urn:microsoft.com/office/officeart/2005/8/layout/hierarchy3"/>
    <dgm:cxn modelId="{E7BA031A-24CF-4099-B83C-15635237991F}" srcId="{CBD9F3C1-028F-4443-963B-8137AB8F79B7}" destId="{ECD41086-42ED-464F-9792-B1D3646233A6}" srcOrd="1" destOrd="0" parTransId="{9C8FFEE8-AA83-4519-B6CB-AED25AE1BC05}" sibTransId="{3443221E-08E4-451A-A9BA-6BD8734A6A80}"/>
    <dgm:cxn modelId="{3B3A0C27-4746-45BF-B91E-7AF079A62D4E}" srcId="{CBD9F3C1-028F-4443-963B-8137AB8F79B7}" destId="{BC59074E-40ED-4E35-A252-F72457C9EC4C}" srcOrd="0" destOrd="0" parTransId="{0DEF7488-DB2A-459B-B600-F063E04A8029}" sibTransId="{4D5676FA-886F-4B35-9B0C-B6CE660940EF}"/>
    <dgm:cxn modelId="{47E85427-4B82-4B0C-86CC-7645A693D074}" type="presOf" srcId="{ECD41086-42ED-464F-9792-B1D3646233A6}" destId="{ECC5EB8E-9821-4590-A177-B38F9EBBF7AD}" srcOrd="0" destOrd="0" presId="urn:microsoft.com/office/officeart/2005/8/layout/hierarchy3"/>
    <dgm:cxn modelId="{FD2F5E2F-13D0-4356-9F78-0EC3DE996090}" type="presOf" srcId="{D7F8CEF6-0819-4F4F-BF43-0D98D0587C83}" destId="{8F40C3BF-6C24-402C-BA2A-B6FE9AB0C325}" srcOrd="0" destOrd="0" presId="urn:microsoft.com/office/officeart/2005/8/layout/hierarchy3"/>
    <dgm:cxn modelId="{2A195135-5936-43CD-BB7E-47C1AFBAEAB5}" srcId="{CBD9F3C1-028F-4443-963B-8137AB8F79B7}" destId="{542507C3-2AC6-45D6-BF2F-43D482557D7A}" srcOrd="3" destOrd="0" parTransId="{0E7122D0-F70A-480D-BBEE-61D488ACAAC8}" sibTransId="{334A29C2-6004-45E2-BE7D-6185388BF4A1}"/>
    <dgm:cxn modelId="{22488740-C652-42FC-84B9-6E1DA4F996FF}" type="presOf" srcId="{3EF6AFFB-88C1-4656-B5B6-8C80679B970A}" destId="{765C0E2B-0F0C-42F8-A476-0807E992DA78}" srcOrd="0" destOrd="0" presId="urn:microsoft.com/office/officeart/2005/8/layout/hierarchy3"/>
    <dgm:cxn modelId="{44D60E5F-A32B-46E8-9CC5-9C7723F910DC}" type="presOf" srcId="{BC59074E-40ED-4E35-A252-F72457C9EC4C}" destId="{F7EB4CC5-7344-4304-ADFD-EF1D048854A4}" srcOrd="0" destOrd="0" presId="urn:microsoft.com/office/officeart/2005/8/layout/hierarchy3"/>
    <dgm:cxn modelId="{E41D3B65-5993-4E93-812A-CA3354AAD316}" type="presOf" srcId="{0E7122D0-F70A-480D-BBEE-61D488ACAAC8}" destId="{562FEC15-88DA-4AFB-8B47-D774117431CB}" srcOrd="0" destOrd="0" presId="urn:microsoft.com/office/officeart/2005/8/layout/hierarchy3"/>
    <dgm:cxn modelId="{07D8D046-39BB-4AEA-BD31-C931B1A7B094}" type="presOf" srcId="{9C8FFEE8-AA83-4519-B6CB-AED25AE1BC05}" destId="{4F614FE0-76BC-4A00-8E52-2AA06D011993}" srcOrd="0" destOrd="0" presId="urn:microsoft.com/office/officeart/2005/8/layout/hierarchy3"/>
    <dgm:cxn modelId="{5E4C2072-EC51-4038-B9B7-066A5CF287CD}" type="presOf" srcId="{FA4921F4-FABE-4197-A117-66034374243F}" destId="{EF6944CE-51D4-43EF-94C7-0E765E13949F}" srcOrd="0" destOrd="0" presId="urn:microsoft.com/office/officeart/2005/8/layout/hierarchy3"/>
    <dgm:cxn modelId="{4135C696-F0E8-47C2-B920-51C7CA9AF481}" type="presOf" srcId="{CBD9F3C1-028F-4443-963B-8137AB8F79B7}" destId="{1528B054-3E64-488B-B180-966B91ECA10C}" srcOrd="0" destOrd="0" presId="urn:microsoft.com/office/officeart/2005/8/layout/hierarchy3"/>
    <dgm:cxn modelId="{1CC0909E-2984-4BD4-AA4E-33147B5F048E}" srcId="{3EF6AFFB-88C1-4656-B5B6-8C80679B970A}" destId="{CBD9F3C1-028F-4443-963B-8137AB8F79B7}" srcOrd="0" destOrd="0" parTransId="{17DB49E6-543C-4321-9D13-18264227B74C}" sibTransId="{8BA9BE71-45AB-43C8-AC7E-E330DA7C1217}"/>
    <dgm:cxn modelId="{55FF7A9F-B8C8-44E3-9FCB-7905B06C2B25}" srcId="{1116EA7A-F4AB-461A-81E3-58584ADABB80}" destId="{9F6DB957-1364-49C0-9177-72548040470C}" srcOrd="1" destOrd="0" parTransId="{911E678D-3AE9-4B80-A8BC-F32647223908}" sibTransId="{0C89B0B9-182C-443D-AE1A-88180100BABF}"/>
    <dgm:cxn modelId="{23BAB2A4-1675-4B19-97FF-031AF1FD5303}" type="presOf" srcId="{B0056E15-E559-4781-9DFF-6B8E008B0798}" destId="{2042F790-2AC7-4345-AAB4-1859C1BA025C}" srcOrd="0" destOrd="0" presId="urn:microsoft.com/office/officeart/2005/8/layout/hierarchy3"/>
    <dgm:cxn modelId="{C065E1B6-95F0-4971-95E6-5EAE4B0A97F7}" srcId="{3EF6AFFB-88C1-4656-B5B6-8C80679B970A}" destId="{1116EA7A-F4AB-461A-81E3-58584ADABB80}" srcOrd="1" destOrd="0" parTransId="{43E2D609-6C5D-4463-ABFF-5195416576BA}" sibTransId="{FEB48695-FE52-4041-94D9-9252B432F21C}"/>
    <dgm:cxn modelId="{525AA4B7-DC53-4364-BBD0-84CA15AA7D42}" type="presOf" srcId="{0DEF7488-DB2A-459B-B600-F063E04A8029}" destId="{9C465000-47E3-426E-A1A2-5F338D3CC93D}" srcOrd="0" destOrd="0" presId="urn:microsoft.com/office/officeart/2005/8/layout/hierarchy3"/>
    <dgm:cxn modelId="{CD96D2B8-09DC-4A4E-9589-CD9C9DD5ABCA}" srcId="{1116EA7A-F4AB-461A-81E3-58584ADABB80}" destId="{D7F8CEF6-0819-4F4F-BF43-0D98D0587C83}" srcOrd="0" destOrd="0" parTransId="{FA4921F4-FABE-4197-A117-66034374243F}" sibTransId="{B2B64EE7-50D4-40BB-872B-3EF1009EF3B5}"/>
    <dgm:cxn modelId="{8C4008BB-ACCA-4391-959E-F3899A990DDC}" type="presOf" srcId="{911E678D-3AE9-4B80-A8BC-F32647223908}" destId="{0C3D37BB-BC4D-41BE-A1C1-992411D6D736}" srcOrd="0" destOrd="0" presId="urn:microsoft.com/office/officeart/2005/8/layout/hierarchy3"/>
    <dgm:cxn modelId="{56AD58C4-56A9-469F-B9C0-DF22B6451AB7}" type="presOf" srcId="{1116EA7A-F4AB-461A-81E3-58584ADABB80}" destId="{540DCB54-1D03-48F7-AF58-C503A1F0BCA3}" srcOrd="1" destOrd="0" presId="urn:microsoft.com/office/officeart/2005/8/layout/hierarchy3"/>
    <dgm:cxn modelId="{3F1C09D8-9943-4D60-8485-9E2EA0783AB4}" type="presOf" srcId="{CBD9F3C1-028F-4443-963B-8137AB8F79B7}" destId="{31F8FDDC-0A2A-489D-9411-90B0AC8C82EA}" srcOrd="1" destOrd="0" presId="urn:microsoft.com/office/officeart/2005/8/layout/hierarchy3"/>
    <dgm:cxn modelId="{7622D7DF-CE39-4F29-BA37-61D5DD2D529A}" type="presOf" srcId="{9F6DB957-1364-49C0-9177-72548040470C}" destId="{5B3DCE0E-D04D-493D-9F55-F0ACF56B4C38}" srcOrd="0" destOrd="0" presId="urn:microsoft.com/office/officeart/2005/8/layout/hierarchy3"/>
    <dgm:cxn modelId="{0BE2B6EA-9A6C-464C-9EEC-C2C82CBE2C10}" type="presOf" srcId="{1116EA7A-F4AB-461A-81E3-58584ADABB80}" destId="{95818799-F928-4723-A270-4C9CF16D7181}" srcOrd="0" destOrd="0" presId="urn:microsoft.com/office/officeart/2005/8/layout/hierarchy3"/>
    <dgm:cxn modelId="{7F2FE5F4-2812-4DEA-9579-3128D1D96357}" type="presOf" srcId="{542507C3-2AC6-45D6-BF2F-43D482557D7A}" destId="{43B5AE3C-468E-4737-983B-92A391249AC2}" srcOrd="0" destOrd="0" presId="urn:microsoft.com/office/officeart/2005/8/layout/hierarchy3"/>
    <dgm:cxn modelId="{FB5164F8-DC61-4B10-9259-6AA3DC23F108}" srcId="{CBD9F3C1-028F-4443-963B-8137AB8F79B7}" destId="{B0056E15-E559-4781-9DFF-6B8E008B0798}" srcOrd="2" destOrd="0" parTransId="{F07A7E23-8691-421D-83CC-3BC6C8F4A209}" sibTransId="{79EA7970-D6C3-4669-A08C-86925014A15F}"/>
    <dgm:cxn modelId="{0EBF5824-6519-4F5E-B741-D9F38DAF6C72}" type="presParOf" srcId="{765C0E2B-0F0C-42F8-A476-0807E992DA78}" destId="{EBC4CC29-CF97-4411-AB58-F10964E84298}" srcOrd="0" destOrd="0" presId="urn:microsoft.com/office/officeart/2005/8/layout/hierarchy3"/>
    <dgm:cxn modelId="{CBFB0B6C-5753-4F29-9967-B42E41C57B2A}" type="presParOf" srcId="{EBC4CC29-CF97-4411-AB58-F10964E84298}" destId="{F9511247-12E9-4F4D-880A-89EA3BCA8EFE}" srcOrd="0" destOrd="0" presId="urn:microsoft.com/office/officeart/2005/8/layout/hierarchy3"/>
    <dgm:cxn modelId="{D20B4ADD-CC50-4794-BE64-C23BA642A8D5}" type="presParOf" srcId="{F9511247-12E9-4F4D-880A-89EA3BCA8EFE}" destId="{1528B054-3E64-488B-B180-966B91ECA10C}" srcOrd="0" destOrd="0" presId="urn:microsoft.com/office/officeart/2005/8/layout/hierarchy3"/>
    <dgm:cxn modelId="{41C5A84A-4FC2-472C-AA5C-02A8D898511E}" type="presParOf" srcId="{F9511247-12E9-4F4D-880A-89EA3BCA8EFE}" destId="{31F8FDDC-0A2A-489D-9411-90B0AC8C82EA}" srcOrd="1" destOrd="0" presId="urn:microsoft.com/office/officeart/2005/8/layout/hierarchy3"/>
    <dgm:cxn modelId="{881123E9-2955-4D37-A3F8-1551B46A95A7}" type="presParOf" srcId="{EBC4CC29-CF97-4411-AB58-F10964E84298}" destId="{32122CAC-E156-4C24-9A35-E00F72B8304D}" srcOrd="1" destOrd="0" presId="urn:microsoft.com/office/officeart/2005/8/layout/hierarchy3"/>
    <dgm:cxn modelId="{BCA1AC4A-75E8-41AC-BCD4-E0CB44488575}" type="presParOf" srcId="{32122CAC-E156-4C24-9A35-E00F72B8304D}" destId="{9C465000-47E3-426E-A1A2-5F338D3CC93D}" srcOrd="0" destOrd="0" presId="urn:microsoft.com/office/officeart/2005/8/layout/hierarchy3"/>
    <dgm:cxn modelId="{BEC19777-FA81-4E11-9E1A-D965230187CE}" type="presParOf" srcId="{32122CAC-E156-4C24-9A35-E00F72B8304D}" destId="{F7EB4CC5-7344-4304-ADFD-EF1D048854A4}" srcOrd="1" destOrd="0" presId="urn:microsoft.com/office/officeart/2005/8/layout/hierarchy3"/>
    <dgm:cxn modelId="{568736E9-236E-49FC-A768-4B2C83858A7E}" type="presParOf" srcId="{32122CAC-E156-4C24-9A35-E00F72B8304D}" destId="{4F614FE0-76BC-4A00-8E52-2AA06D011993}" srcOrd="2" destOrd="0" presId="urn:microsoft.com/office/officeart/2005/8/layout/hierarchy3"/>
    <dgm:cxn modelId="{5BA86F24-0BB9-4BD7-B942-F6880C8C5DE4}" type="presParOf" srcId="{32122CAC-E156-4C24-9A35-E00F72B8304D}" destId="{ECC5EB8E-9821-4590-A177-B38F9EBBF7AD}" srcOrd="3" destOrd="0" presId="urn:microsoft.com/office/officeart/2005/8/layout/hierarchy3"/>
    <dgm:cxn modelId="{3496357B-A283-4E7D-9337-B6A28CF0B646}" type="presParOf" srcId="{32122CAC-E156-4C24-9A35-E00F72B8304D}" destId="{DE774993-69E9-47FA-8E7E-1E7F03C9E775}" srcOrd="4" destOrd="0" presId="urn:microsoft.com/office/officeart/2005/8/layout/hierarchy3"/>
    <dgm:cxn modelId="{477B716E-0D87-46DA-AEB6-055561058633}" type="presParOf" srcId="{32122CAC-E156-4C24-9A35-E00F72B8304D}" destId="{2042F790-2AC7-4345-AAB4-1859C1BA025C}" srcOrd="5" destOrd="0" presId="urn:microsoft.com/office/officeart/2005/8/layout/hierarchy3"/>
    <dgm:cxn modelId="{16C6F8C8-C4B8-4DDF-8C8F-E9167C6CD432}" type="presParOf" srcId="{32122CAC-E156-4C24-9A35-E00F72B8304D}" destId="{562FEC15-88DA-4AFB-8B47-D774117431CB}" srcOrd="6" destOrd="0" presId="urn:microsoft.com/office/officeart/2005/8/layout/hierarchy3"/>
    <dgm:cxn modelId="{651D73C5-46E9-4403-B647-5C4337118649}" type="presParOf" srcId="{32122CAC-E156-4C24-9A35-E00F72B8304D}" destId="{43B5AE3C-468E-4737-983B-92A391249AC2}" srcOrd="7" destOrd="0" presId="urn:microsoft.com/office/officeart/2005/8/layout/hierarchy3"/>
    <dgm:cxn modelId="{3C55ED72-1A09-4646-97C1-4AAEAC1720F2}" type="presParOf" srcId="{765C0E2B-0F0C-42F8-A476-0807E992DA78}" destId="{F0A502CA-DC05-4FB1-9D00-70FA826D0ED1}" srcOrd="1" destOrd="0" presId="urn:microsoft.com/office/officeart/2005/8/layout/hierarchy3"/>
    <dgm:cxn modelId="{7D6D0370-9F5A-417C-8881-20D20543A869}" type="presParOf" srcId="{F0A502CA-DC05-4FB1-9D00-70FA826D0ED1}" destId="{E4303DF0-544F-4629-AB37-FCE0B81A9108}" srcOrd="0" destOrd="0" presId="urn:microsoft.com/office/officeart/2005/8/layout/hierarchy3"/>
    <dgm:cxn modelId="{B4A13D25-0E0C-4F74-82CB-69DF5BE49843}" type="presParOf" srcId="{E4303DF0-544F-4629-AB37-FCE0B81A9108}" destId="{95818799-F928-4723-A270-4C9CF16D7181}" srcOrd="0" destOrd="0" presId="urn:microsoft.com/office/officeart/2005/8/layout/hierarchy3"/>
    <dgm:cxn modelId="{2459F7F3-AFF9-4F25-98A3-2DDB68A68213}" type="presParOf" srcId="{E4303DF0-544F-4629-AB37-FCE0B81A9108}" destId="{540DCB54-1D03-48F7-AF58-C503A1F0BCA3}" srcOrd="1" destOrd="0" presId="urn:microsoft.com/office/officeart/2005/8/layout/hierarchy3"/>
    <dgm:cxn modelId="{B5B69335-BE5C-45F9-92DF-5EFCE6DAC760}" type="presParOf" srcId="{F0A502CA-DC05-4FB1-9D00-70FA826D0ED1}" destId="{D4862535-85DF-407E-A474-13A7979FD36A}" srcOrd="1" destOrd="0" presId="urn:microsoft.com/office/officeart/2005/8/layout/hierarchy3"/>
    <dgm:cxn modelId="{97E0B837-5B5A-4B39-8867-7C04E0030284}" type="presParOf" srcId="{D4862535-85DF-407E-A474-13A7979FD36A}" destId="{EF6944CE-51D4-43EF-94C7-0E765E13949F}" srcOrd="0" destOrd="0" presId="urn:microsoft.com/office/officeart/2005/8/layout/hierarchy3"/>
    <dgm:cxn modelId="{22BC14EE-CBCF-4405-91EE-08DF6C82831F}" type="presParOf" srcId="{D4862535-85DF-407E-A474-13A7979FD36A}" destId="{8F40C3BF-6C24-402C-BA2A-B6FE9AB0C325}" srcOrd="1" destOrd="0" presId="urn:microsoft.com/office/officeart/2005/8/layout/hierarchy3"/>
    <dgm:cxn modelId="{7960FE27-F475-400E-9B6D-4199B9EDAEF3}" type="presParOf" srcId="{D4862535-85DF-407E-A474-13A7979FD36A}" destId="{0C3D37BB-BC4D-41BE-A1C1-992411D6D736}" srcOrd="2" destOrd="0" presId="urn:microsoft.com/office/officeart/2005/8/layout/hierarchy3"/>
    <dgm:cxn modelId="{4DE145AB-BA59-4721-AF57-E0B13442D2A2}" type="presParOf" srcId="{D4862535-85DF-407E-A474-13A7979FD36A}" destId="{5B3DCE0E-D04D-493D-9F55-F0ACF56B4C38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E6E90E-92E5-49D9-8C1A-6135687C6C84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DCF3E8-A268-4964-89DD-19CD10E8F388}">
      <dgm:prSet phldrT="[Text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it-IT" noProof="0" dirty="0"/>
            <a:t>Elastomeri</a:t>
          </a:r>
        </a:p>
      </dgm:t>
    </dgm:pt>
    <dgm:pt modelId="{99F50D08-BACA-47E8-B13B-E907EE459D6D}" type="parTrans" cxnId="{A7AE9EAB-85FA-44F8-B4D8-C3006878A0F3}">
      <dgm:prSet/>
      <dgm:spPr/>
      <dgm:t>
        <a:bodyPr/>
        <a:lstStyle/>
        <a:p>
          <a:endParaRPr lang="en-US"/>
        </a:p>
      </dgm:t>
    </dgm:pt>
    <dgm:pt modelId="{B3166A13-AC4C-4B2D-933E-ED902381B08C}" type="sibTrans" cxnId="{A7AE9EAB-85FA-44F8-B4D8-C3006878A0F3}">
      <dgm:prSet/>
      <dgm:spPr/>
      <dgm:t>
        <a:bodyPr/>
        <a:lstStyle/>
        <a:p>
          <a:endParaRPr lang="en-US"/>
        </a:p>
      </dgm:t>
    </dgm:pt>
    <dgm:pt modelId="{191CB15B-D5B4-45F8-92FF-AF3167F766FF}">
      <dgm:prSet phldrT="[Text]"/>
      <dgm:spPr>
        <a:ln>
          <a:solidFill>
            <a:schemeClr val="accent6"/>
          </a:solidFill>
        </a:ln>
      </dgm:spPr>
      <dgm:t>
        <a:bodyPr/>
        <a:lstStyle/>
        <a:p>
          <a:r>
            <a:rPr lang="it-IT" noProof="0" dirty="0"/>
            <a:t>ISO-KF</a:t>
          </a:r>
        </a:p>
      </dgm:t>
    </dgm:pt>
    <dgm:pt modelId="{6B201314-599D-40F4-84FD-641AA000198C}" type="parTrans" cxnId="{17E1B485-E3F5-4759-A072-9DA9DB28254C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n-US"/>
        </a:p>
      </dgm:t>
    </dgm:pt>
    <dgm:pt modelId="{B1A7C3BD-F0BC-4EAE-88F2-227E8910946D}" type="sibTrans" cxnId="{17E1B485-E3F5-4759-A072-9DA9DB28254C}">
      <dgm:prSet/>
      <dgm:spPr/>
      <dgm:t>
        <a:bodyPr/>
        <a:lstStyle/>
        <a:p>
          <a:endParaRPr lang="en-US"/>
        </a:p>
      </dgm:t>
    </dgm:pt>
    <dgm:pt modelId="{932D05CF-0D80-48D6-8C09-4BB891BB16A7}">
      <dgm:prSet phldrT="[Text]"/>
      <dgm:spPr>
        <a:ln>
          <a:solidFill>
            <a:schemeClr val="accent6"/>
          </a:solidFill>
        </a:ln>
      </dgm:spPr>
      <dgm:t>
        <a:bodyPr/>
        <a:lstStyle/>
        <a:p>
          <a:r>
            <a:rPr lang="it-IT" noProof="0" dirty="0"/>
            <a:t>ISO-K</a:t>
          </a:r>
        </a:p>
      </dgm:t>
    </dgm:pt>
    <dgm:pt modelId="{BA525DC9-18A8-4F25-8149-58DFD5F00D22}" type="parTrans" cxnId="{82C9AE21-9620-4E62-A6A3-F08D923CD778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n-US"/>
        </a:p>
      </dgm:t>
    </dgm:pt>
    <dgm:pt modelId="{081807B5-4095-4973-AE04-C1AC7A784898}" type="sibTrans" cxnId="{82C9AE21-9620-4E62-A6A3-F08D923CD778}">
      <dgm:prSet/>
      <dgm:spPr/>
      <dgm:t>
        <a:bodyPr/>
        <a:lstStyle/>
        <a:p>
          <a:endParaRPr lang="en-US"/>
        </a:p>
      </dgm:t>
    </dgm:pt>
    <dgm:pt modelId="{7BC1FCDF-482C-4FBC-9F8F-54EED877557D}">
      <dgm:prSet phldrT="[Text]"/>
      <dgm:spPr/>
      <dgm:t>
        <a:bodyPr/>
        <a:lstStyle/>
        <a:p>
          <a:r>
            <a:rPr lang="it-IT" noProof="0" dirty="0"/>
            <a:t>Metal</a:t>
          </a:r>
        </a:p>
      </dgm:t>
    </dgm:pt>
    <dgm:pt modelId="{EE2DAF76-E410-44D4-9483-E585B5B823B7}" type="parTrans" cxnId="{A0344CA5-86CD-4F84-B9BD-7D12E7C1544E}">
      <dgm:prSet/>
      <dgm:spPr/>
      <dgm:t>
        <a:bodyPr/>
        <a:lstStyle/>
        <a:p>
          <a:endParaRPr lang="en-US"/>
        </a:p>
      </dgm:t>
    </dgm:pt>
    <dgm:pt modelId="{DB7CD1CE-DDAA-4DA0-9F31-64252DFA9837}" type="sibTrans" cxnId="{A0344CA5-86CD-4F84-B9BD-7D12E7C1544E}">
      <dgm:prSet/>
      <dgm:spPr/>
      <dgm:t>
        <a:bodyPr/>
        <a:lstStyle/>
        <a:p>
          <a:endParaRPr lang="en-US"/>
        </a:p>
      </dgm:t>
    </dgm:pt>
    <dgm:pt modelId="{2EFF823C-D698-410B-86B0-507F35C3E2E3}">
      <dgm:prSet phldrT="[Text]"/>
      <dgm:spPr/>
      <dgm:t>
        <a:bodyPr/>
        <a:lstStyle/>
        <a:p>
          <a:r>
            <a:rPr lang="it-IT" noProof="0" dirty="0" err="1"/>
            <a:t>Conflat</a:t>
          </a:r>
          <a:endParaRPr lang="it-IT" noProof="0" dirty="0"/>
        </a:p>
      </dgm:t>
    </dgm:pt>
    <dgm:pt modelId="{B3D976B2-A62D-4E6D-A1B9-E653674DB8AA}" type="parTrans" cxnId="{E37C479E-A4C4-47CC-B7A1-8E50239D9F42}">
      <dgm:prSet/>
      <dgm:spPr/>
      <dgm:t>
        <a:bodyPr/>
        <a:lstStyle/>
        <a:p>
          <a:endParaRPr lang="en-US"/>
        </a:p>
      </dgm:t>
    </dgm:pt>
    <dgm:pt modelId="{2570BBD5-BE32-47E7-A95C-6C2A451C164B}" type="sibTrans" cxnId="{E37C479E-A4C4-47CC-B7A1-8E50239D9F42}">
      <dgm:prSet/>
      <dgm:spPr/>
      <dgm:t>
        <a:bodyPr/>
        <a:lstStyle/>
        <a:p>
          <a:endParaRPr lang="en-US"/>
        </a:p>
      </dgm:t>
    </dgm:pt>
    <dgm:pt modelId="{379C0A3C-E73C-4D27-B3B3-CB38F8DE40AB}">
      <dgm:prSet phldrT="[Text]"/>
      <dgm:spPr/>
      <dgm:t>
        <a:bodyPr/>
        <a:lstStyle/>
        <a:p>
          <a:r>
            <a:rPr lang="it-IT" noProof="0" dirty="0" err="1"/>
            <a:t>Helicoflex</a:t>
          </a:r>
          <a:endParaRPr lang="it-IT" noProof="0" dirty="0"/>
        </a:p>
      </dgm:t>
    </dgm:pt>
    <dgm:pt modelId="{E4C6D408-19AF-4638-9B5B-837A6595F092}" type="parTrans" cxnId="{7C9F5652-160F-42DC-ADA2-2F6361692EEC}">
      <dgm:prSet/>
      <dgm:spPr/>
      <dgm:t>
        <a:bodyPr/>
        <a:lstStyle/>
        <a:p>
          <a:endParaRPr lang="en-US"/>
        </a:p>
      </dgm:t>
    </dgm:pt>
    <dgm:pt modelId="{39FE1CCA-E900-4AAD-B037-FD5E0B50EBE0}" type="sibTrans" cxnId="{7C9F5652-160F-42DC-ADA2-2F6361692EEC}">
      <dgm:prSet/>
      <dgm:spPr/>
      <dgm:t>
        <a:bodyPr/>
        <a:lstStyle/>
        <a:p>
          <a:endParaRPr lang="en-US"/>
        </a:p>
      </dgm:t>
    </dgm:pt>
    <dgm:pt modelId="{62A6A49F-AEE4-4A21-A95B-2F943C33B797}">
      <dgm:prSet phldrT="[Text]"/>
      <dgm:spPr/>
      <dgm:t>
        <a:bodyPr/>
        <a:lstStyle/>
        <a:p>
          <a:r>
            <a:rPr lang="it-IT" noProof="0" dirty="0" err="1"/>
            <a:t>VATSEAl</a:t>
          </a:r>
          <a:endParaRPr lang="it-IT" noProof="0" dirty="0"/>
        </a:p>
      </dgm:t>
    </dgm:pt>
    <dgm:pt modelId="{E2954842-D8A5-4990-923B-B4A2614D116D}" type="parTrans" cxnId="{62D466F5-5AB6-4452-A339-04EB60F1738A}">
      <dgm:prSet/>
      <dgm:spPr/>
      <dgm:t>
        <a:bodyPr/>
        <a:lstStyle/>
        <a:p>
          <a:endParaRPr lang="en-US"/>
        </a:p>
      </dgm:t>
    </dgm:pt>
    <dgm:pt modelId="{A9A9E6BD-5CB9-4CB6-AD37-1EA9DA1D7C28}" type="sibTrans" cxnId="{62D466F5-5AB6-4452-A339-04EB60F1738A}">
      <dgm:prSet/>
      <dgm:spPr/>
      <dgm:t>
        <a:bodyPr/>
        <a:lstStyle/>
        <a:p>
          <a:endParaRPr lang="en-US"/>
        </a:p>
      </dgm:t>
    </dgm:pt>
    <dgm:pt modelId="{6FC01BD8-FBE6-49A0-8975-E776884E73A3}">
      <dgm:prSet phldrT="[Text]"/>
      <dgm:spPr/>
      <dgm:t>
        <a:bodyPr/>
        <a:lstStyle/>
        <a:p>
          <a:r>
            <a:rPr lang="it-IT" noProof="0" dirty="0"/>
            <a:t>Diamond </a:t>
          </a:r>
          <a:r>
            <a:rPr lang="it-IT" noProof="0" dirty="0" err="1"/>
            <a:t>Shape</a:t>
          </a:r>
          <a:endParaRPr lang="it-IT" noProof="0" dirty="0"/>
        </a:p>
      </dgm:t>
    </dgm:pt>
    <dgm:pt modelId="{B1E7ACD5-6F8C-4285-AAB3-5E2EA9BB51AF}" type="parTrans" cxnId="{AE57CB0A-500E-440E-A2D6-6D8E7D39B05B}">
      <dgm:prSet/>
      <dgm:spPr/>
      <dgm:t>
        <a:bodyPr/>
        <a:lstStyle/>
        <a:p>
          <a:endParaRPr lang="en-US"/>
        </a:p>
      </dgm:t>
    </dgm:pt>
    <dgm:pt modelId="{ABA64454-8BBD-4F78-8D68-81D6034166AB}" type="sibTrans" cxnId="{AE57CB0A-500E-440E-A2D6-6D8E7D39B05B}">
      <dgm:prSet/>
      <dgm:spPr/>
      <dgm:t>
        <a:bodyPr/>
        <a:lstStyle/>
        <a:p>
          <a:endParaRPr lang="en-US"/>
        </a:p>
      </dgm:t>
    </dgm:pt>
    <dgm:pt modelId="{AE220292-0DE2-4A6F-A06C-C9041A1E3523}">
      <dgm:prSet phldrT="[Text]"/>
      <dgm:spPr/>
      <dgm:t>
        <a:bodyPr/>
        <a:lstStyle/>
        <a:p>
          <a:r>
            <a:rPr lang="it-IT" noProof="0" dirty="0"/>
            <a:t>..</a:t>
          </a:r>
        </a:p>
      </dgm:t>
    </dgm:pt>
    <dgm:pt modelId="{26E45AAF-1614-4128-8297-F44E24E96C40}" type="parTrans" cxnId="{220C3E42-B02F-449C-AC4A-2ADF580CE53A}">
      <dgm:prSet/>
      <dgm:spPr/>
      <dgm:t>
        <a:bodyPr/>
        <a:lstStyle/>
        <a:p>
          <a:endParaRPr lang="en-US"/>
        </a:p>
      </dgm:t>
    </dgm:pt>
    <dgm:pt modelId="{78FCE959-CA6F-46F4-8BE0-88DE0E810005}" type="sibTrans" cxnId="{220C3E42-B02F-449C-AC4A-2ADF580CE53A}">
      <dgm:prSet/>
      <dgm:spPr/>
      <dgm:t>
        <a:bodyPr/>
        <a:lstStyle/>
        <a:p>
          <a:endParaRPr lang="en-US"/>
        </a:p>
      </dgm:t>
    </dgm:pt>
    <dgm:pt modelId="{AC396370-2433-4252-8B3D-7B9D8211E41F}">
      <dgm:prSet phldrT="[Text]"/>
      <dgm:spPr>
        <a:ln>
          <a:solidFill>
            <a:schemeClr val="accent6"/>
          </a:solidFill>
        </a:ln>
      </dgm:spPr>
      <dgm:t>
        <a:bodyPr/>
        <a:lstStyle/>
        <a:p>
          <a:r>
            <a:rPr lang="it-IT" noProof="0" dirty="0"/>
            <a:t>ISO-F</a:t>
          </a:r>
        </a:p>
      </dgm:t>
    </dgm:pt>
    <dgm:pt modelId="{CE596689-2689-455F-8A5E-7B8BC5ECDAE5}" type="parTrans" cxnId="{B2CCDE18-170C-4F99-940B-4467B8E3F67E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n-US"/>
        </a:p>
      </dgm:t>
    </dgm:pt>
    <dgm:pt modelId="{9050C6B0-07E2-4E21-8754-93B7763D0E35}" type="sibTrans" cxnId="{B2CCDE18-170C-4F99-940B-4467B8E3F67E}">
      <dgm:prSet/>
      <dgm:spPr/>
      <dgm:t>
        <a:bodyPr/>
        <a:lstStyle/>
        <a:p>
          <a:endParaRPr lang="en-US"/>
        </a:p>
      </dgm:t>
    </dgm:pt>
    <dgm:pt modelId="{F2AC3912-850E-4E5A-B7E0-4B4857BBAC23}">
      <dgm:prSet phldrT="[Text]"/>
      <dgm:spPr>
        <a:ln>
          <a:solidFill>
            <a:schemeClr val="accent6"/>
          </a:solidFill>
        </a:ln>
      </dgm:spPr>
      <dgm:t>
        <a:bodyPr/>
        <a:lstStyle/>
        <a:p>
          <a:r>
            <a:rPr lang="it-IT" noProof="0" dirty="0"/>
            <a:t>…</a:t>
          </a:r>
        </a:p>
      </dgm:t>
    </dgm:pt>
    <dgm:pt modelId="{EBD01BD8-1818-4643-88F0-D366B5202B8C}" type="parTrans" cxnId="{EE7BE1AA-AB4E-433E-AE77-2AEE3F579B82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n-US"/>
        </a:p>
      </dgm:t>
    </dgm:pt>
    <dgm:pt modelId="{1B8AAD87-BCDC-49FD-A2FB-DE1A060DAEA8}" type="sibTrans" cxnId="{EE7BE1AA-AB4E-433E-AE77-2AEE3F579B82}">
      <dgm:prSet/>
      <dgm:spPr/>
      <dgm:t>
        <a:bodyPr/>
        <a:lstStyle/>
        <a:p>
          <a:endParaRPr lang="en-US"/>
        </a:p>
      </dgm:t>
    </dgm:pt>
    <dgm:pt modelId="{C542E782-96A0-4AAB-8E90-E50ECB5ED0FA}" type="pres">
      <dgm:prSet presAssocID="{04E6E90E-92E5-49D9-8C1A-6135687C6C8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B7E0E4A-6649-4AF0-A5FB-072B20AE5212}" type="pres">
      <dgm:prSet presAssocID="{03DCF3E8-A268-4964-89DD-19CD10E8F388}" presName="root" presStyleCnt="0"/>
      <dgm:spPr/>
    </dgm:pt>
    <dgm:pt modelId="{779AF212-1423-48DD-BDD3-24B08C261A4A}" type="pres">
      <dgm:prSet presAssocID="{03DCF3E8-A268-4964-89DD-19CD10E8F388}" presName="rootComposite" presStyleCnt="0"/>
      <dgm:spPr/>
    </dgm:pt>
    <dgm:pt modelId="{833C1A33-6A6D-4686-BA57-7C68015FF8C7}" type="pres">
      <dgm:prSet presAssocID="{03DCF3E8-A268-4964-89DD-19CD10E8F388}" presName="rootText" presStyleLbl="node1" presStyleIdx="0" presStyleCnt="2"/>
      <dgm:spPr/>
    </dgm:pt>
    <dgm:pt modelId="{32D185A0-371B-4E4A-8B1B-D455A33422CC}" type="pres">
      <dgm:prSet presAssocID="{03DCF3E8-A268-4964-89DD-19CD10E8F388}" presName="rootConnector" presStyleLbl="node1" presStyleIdx="0" presStyleCnt="2"/>
      <dgm:spPr/>
    </dgm:pt>
    <dgm:pt modelId="{C9F70CE2-5678-428A-8417-BC28A04BB13C}" type="pres">
      <dgm:prSet presAssocID="{03DCF3E8-A268-4964-89DD-19CD10E8F388}" presName="childShape" presStyleCnt="0"/>
      <dgm:spPr/>
    </dgm:pt>
    <dgm:pt modelId="{985AA742-827B-4634-8D63-5B9C6D0ED8E8}" type="pres">
      <dgm:prSet presAssocID="{6B201314-599D-40F4-84FD-641AA000198C}" presName="Name13" presStyleLbl="parChTrans1D2" presStyleIdx="0" presStyleCnt="9"/>
      <dgm:spPr/>
    </dgm:pt>
    <dgm:pt modelId="{8EB654D6-B35D-4026-9F05-85AED0FE0830}" type="pres">
      <dgm:prSet presAssocID="{191CB15B-D5B4-45F8-92FF-AF3167F766FF}" presName="childText" presStyleLbl="bgAcc1" presStyleIdx="0" presStyleCnt="9">
        <dgm:presLayoutVars>
          <dgm:bulletEnabled val="1"/>
        </dgm:presLayoutVars>
      </dgm:prSet>
      <dgm:spPr/>
    </dgm:pt>
    <dgm:pt modelId="{CE685510-2D49-48A4-9236-F48A0FA81E00}" type="pres">
      <dgm:prSet presAssocID="{BA525DC9-18A8-4F25-8149-58DFD5F00D22}" presName="Name13" presStyleLbl="parChTrans1D2" presStyleIdx="1" presStyleCnt="9"/>
      <dgm:spPr/>
    </dgm:pt>
    <dgm:pt modelId="{683CF21B-A1A8-4949-A740-BA04257A66EC}" type="pres">
      <dgm:prSet presAssocID="{932D05CF-0D80-48D6-8C09-4BB891BB16A7}" presName="childText" presStyleLbl="bgAcc1" presStyleIdx="1" presStyleCnt="9">
        <dgm:presLayoutVars>
          <dgm:bulletEnabled val="1"/>
        </dgm:presLayoutVars>
      </dgm:prSet>
      <dgm:spPr/>
    </dgm:pt>
    <dgm:pt modelId="{304AA1ED-E4EE-4CD1-B880-1AC946B8AACB}" type="pres">
      <dgm:prSet presAssocID="{CE596689-2689-455F-8A5E-7B8BC5ECDAE5}" presName="Name13" presStyleLbl="parChTrans1D2" presStyleIdx="2" presStyleCnt="9"/>
      <dgm:spPr/>
    </dgm:pt>
    <dgm:pt modelId="{68CE082F-F2BC-49C7-9EAD-7ED83A475EEC}" type="pres">
      <dgm:prSet presAssocID="{AC396370-2433-4252-8B3D-7B9D8211E41F}" presName="childText" presStyleLbl="bgAcc1" presStyleIdx="2" presStyleCnt="9">
        <dgm:presLayoutVars>
          <dgm:bulletEnabled val="1"/>
        </dgm:presLayoutVars>
      </dgm:prSet>
      <dgm:spPr/>
    </dgm:pt>
    <dgm:pt modelId="{90383066-98FA-498D-BB98-EC877898A467}" type="pres">
      <dgm:prSet presAssocID="{EBD01BD8-1818-4643-88F0-D366B5202B8C}" presName="Name13" presStyleLbl="parChTrans1D2" presStyleIdx="3" presStyleCnt="9"/>
      <dgm:spPr/>
    </dgm:pt>
    <dgm:pt modelId="{4399725A-AC22-4335-B959-93903868BE92}" type="pres">
      <dgm:prSet presAssocID="{F2AC3912-850E-4E5A-B7E0-4B4857BBAC23}" presName="childText" presStyleLbl="bgAcc1" presStyleIdx="3" presStyleCnt="9">
        <dgm:presLayoutVars>
          <dgm:bulletEnabled val="1"/>
        </dgm:presLayoutVars>
      </dgm:prSet>
      <dgm:spPr/>
    </dgm:pt>
    <dgm:pt modelId="{9400197E-F930-4F89-850B-2A1199D24DAE}" type="pres">
      <dgm:prSet presAssocID="{7BC1FCDF-482C-4FBC-9F8F-54EED877557D}" presName="root" presStyleCnt="0"/>
      <dgm:spPr/>
    </dgm:pt>
    <dgm:pt modelId="{B13044F9-1135-47AE-AA73-9CDC39E3720F}" type="pres">
      <dgm:prSet presAssocID="{7BC1FCDF-482C-4FBC-9F8F-54EED877557D}" presName="rootComposite" presStyleCnt="0"/>
      <dgm:spPr/>
    </dgm:pt>
    <dgm:pt modelId="{9930D375-E813-4A84-A57A-FF361225FF08}" type="pres">
      <dgm:prSet presAssocID="{7BC1FCDF-482C-4FBC-9F8F-54EED877557D}" presName="rootText" presStyleLbl="node1" presStyleIdx="1" presStyleCnt="2"/>
      <dgm:spPr/>
    </dgm:pt>
    <dgm:pt modelId="{0F9E87B1-8618-431D-8F12-928FFE1D1F96}" type="pres">
      <dgm:prSet presAssocID="{7BC1FCDF-482C-4FBC-9F8F-54EED877557D}" presName="rootConnector" presStyleLbl="node1" presStyleIdx="1" presStyleCnt="2"/>
      <dgm:spPr/>
    </dgm:pt>
    <dgm:pt modelId="{1C54F7DC-5994-4D5B-B978-FB34BC244C25}" type="pres">
      <dgm:prSet presAssocID="{7BC1FCDF-482C-4FBC-9F8F-54EED877557D}" presName="childShape" presStyleCnt="0"/>
      <dgm:spPr/>
    </dgm:pt>
    <dgm:pt modelId="{6C640B13-98F4-44CA-B4F6-FFF9117C7C6B}" type="pres">
      <dgm:prSet presAssocID="{B3D976B2-A62D-4E6D-A1B9-E653674DB8AA}" presName="Name13" presStyleLbl="parChTrans1D2" presStyleIdx="4" presStyleCnt="9"/>
      <dgm:spPr/>
    </dgm:pt>
    <dgm:pt modelId="{2A8E3730-5820-4634-9397-9A2D77FBD425}" type="pres">
      <dgm:prSet presAssocID="{2EFF823C-D698-410B-86B0-507F35C3E2E3}" presName="childText" presStyleLbl="bgAcc1" presStyleIdx="4" presStyleCnt="9">
        <dgm:presLayoutVars>
          <dgm:bulletEnabled val="1"/>
        </dgm:presLayoutVars>
      </dgm:prSet>
      <dgm:spPr/>
    </dgm:pt>
    <dgm:pt modelId="{58B87B33-7260-4BA3-B891-2DD39072E711}" type="pres">
      <dgm:prSet presAssocID="{E4C6D408-19AF-4638-9B5B-837A6595F092}" presName="Name13" presStyleLbl="parChTrans1D2" presStyleIdx="5" presStyleCnt="9"/>
      <dgm:spPr/>
    </dgm:pt>
    <dgm:pt modelId="{441A249E-16D6-47DE-A4E1-93E01859C5F4}" type="pres">
      <dgm:prSet presAssocID="{379C0A3C-E73C-4D27-B3B3-CB38F8DE40AB}" presName="childText" presStyleLbl="bgAcc1" presStyleIdx="5" presStyleCnt="9">
        <dgm:presLayoutVars>
          <dgm:bulletEnabled val="1"/>
        </dgm:presLayoutVars>
      </dgm:prSet>
      <dgm:spPr/>
    </dgm:pt>
    <dgm:pt modelId="{292DFBDF-932E-4514-9970-7929016B7D44}" type="pres">
      <dgm:prSet presAssocID="{E2954842-D8A5-4990-923B-B4A2614D116D}" presName="Name13" presStyleLbl="parChTrans1D2" presStyleIdx="6" presStyleCnt="9"/>
      <dgm:spPr/>
    </dgm:pt>
    <dgm:pt modelId="{C7A843B0-3F41-4E3D-982E-6511787370D7}" type="pres">
      <dgm:prSet presAssocID="{62A6A49F-AEE4-4A21-A95B-2F943C33B797}" presName="childText" presStyleLbl="bgAcc1" presStyleIdx="6" presStyleCnt="9">
        <dgm:presLayoutVars>
          <dgm:bulletEnabled val="1"/>
        </dgm:presLayoutVars>
      </dgm:prSet>
      <dgm:spPr/>
    </dgm:pt>
    <dgm:pt modelId="{704F604C-E0A3-41D3-ABB0-AC74F325D97C}" type="pres">
      <dgm:prSet presAssocID="{B1E7ACD5-6F8C-4285-AAB3-5E2EA9BB51AF}" presName="Name13" presStyleLbl="parChTrans1D2" presStyleIdx="7" presStyleCnt="9"/>
      <dgm:spPr/>
    </dgm:pt>
    <dgm:pt modelId="{9DB6DFE2-481B-4566-8A6A-3556D3765D52}" type="pres">
      <dgm:prSet presAssocID="{6FC01BD8-FBE6-49A0-8975-E776884E73A3}" presName="childText" presStyleLbl="bgAcc1" presStyleIdx="7" presStyleCnt="9">
        <dgm:presLayoutVars>
          <dgm:bulletEnabled val="1"/>
        </dgm:presLayoutVars>
      </dgm:prSet>
      <dgm:spPr/>
    </dgm:pt>
    <dgm:pt modelId="{A0639F91-DAA2-42AD-A88C-12372B890660}" type="pres">
      <dgm:prSet presAssocID="{26E45AAF-1614-4128-8297-F44E24E96C40}" presName="Name13" presStyleLbl="parChTrans1D2" presStyleIdx="8" presStyleCnt="9"/>
      <dgm:spPr/>
    </dgm:pt>
    <dgm:pt modelId="{20B17D45-95D0-4236-9CFA-1B43B7656D9D}" type="pres">
      <dgm:prSet presAssocID="{AE220292-0DE2-4A6F-A06C-C9041A1E3523}" presName="childText" presStyleLbl="bgAcc1" presStyleIdx="8" presStyleCnt="9">
        <dgm:presLayoutVars>
          <dgm:bulletEnabled val="1"/>
        </dgm:presLayoutVars>
      </dgm:prSet>
      <dgm:spPr/>
    </dgm:pt>
  </dgm:ptLst>
  <dgm:cxnLst>
    <dgm:cxn modelId="{4038FC00-C705-44ED-BEE2-302F30D5201A}" type="presOf" srcId="{AE220292-0DE2-4A6F-A06C-C9041A1E3523}" destId="{20B17D45-95D0-4236-9CFA-1B43B7656D9D}" srcOrd="0" destOrd="0" presId="urn:microsoft.com/office/officeart/2005/8/layout/hierarchy3"/>
    <dgm:cxn modelId="{AE57CB0A-500E-440E-A2D6-6D8E7D39B05B}" srcId="{7BC1FCDF-482C-4FBC-9F8F-54EED877557D}" destId="{6FC01BD8-FBE6-49A0-8975-E776884E73A3}" srcOrd="3" destOrd="0" parTransId="{B1E7ACD5-6F8C-4285-AAB3-5E2EA9BB51AF}" sibTransId="{ABA64454-8BBD-4F78-8D68-81D6034166AB}"/>
    <dgm:cxn modelId="{0DEC3112-9F05-49FB-A993-9F9D1D640C99}" type="presOf" srcId="{E2954842-D8A5-4990-923B-B4A2614D116D}" destId="{292DFBDF-932E-4514-9970-7929016B7D44}" srcOrd="0" destOrd="0" presId="urn:microsoft.com/office/officeart/2005/8/layout/hierarchy3"/>
    <dgm:cxn modelId="{B2CCDE18-170C-4F99-940B-4467B8E3F67E}" srcId="{03DCF3E8-A268-4964-89DD-19CD10E8F388}" destId="{AC396370-2433-4252-8B3D-7B9D8211E41F}" srcOrd="2" destOrd="0" parTransId="{CE596689-2689-455F-8A5E-7B8BC5ECDAE5}" sibTransId="{9050C6B0-07E2-4E21-8754-93B7763D0E35}"/>
    <dgm:cxn modelId="{82C9AE21-9620-4E62-A6A3-F08D923CD778}" srcId="{03DCF3E8-A268-4964-89DD-19CD10E8F388}" destId="{932D05CF-0D80-48D6-8C09-4BB891BB16A7}" srcOrd="1" destOrd="0" parTransId="{BA525DC9-18A8-4F25-8149-58DFD5F00D22}" sibTransId="{081807B5-4095-4973-AE04-C1AC7A784898}"/>
    <dgm:cxn modelId="{218EE823-7F8C-4901-A6E4-0A1BB75800A9}" type="presOf" srcId="{B3D976B2-A62D-4E6D-A1B9-E653674DB8AA}" destId="{6C640B13-98F4-44CA-B4F6-FFF9117C7C6B}" srcOrd="0" destOrd="0" presId="urn:microsoft.com/office/officeart/2005/8/layout/hierarchy3"/>
    <dgm:cxn modelId="{FB90E730-ED28-4F91-80F0-3DC86445EFE4}" type="presOf" srcId="{E4C6D408-19AF-4638-9B5B-837A6595F092}" destId="{58B87B33-7260-4BA3-B891-2DD39072E711}" srcOrd="0" destOrd="0" presId="urn:microsoft.com/office/officeart/2005/8/layout/hierarchy3"/>
    <dgm:cxn modelId="{4AFECA39-AC62-46CF-A7E1-7C57E06DE387}" type="presOf" srcId="{26E45AAF-1614-4128-8297-F44E24E96C40}" destId="{A0639F91-DAA2-42AD-A88C-12372B890660}" srcOrd="0" destOrd="0" presId="urn:microsoft.com/office/officeart/2005/8/layout/hierarchy3"/>
    <dgm:cxn modelId="{220C3E42-B02F-449C-AC4A-2ADF580CE53A}" srcId="{7BC1FCDF-482C-4FBC-9F8F-54EED877557D}" destId="{AE220292-0DE2-4A6F-A06C-C9041A1E3523}" srcOrd="4" destOrd="0" parTransId="{26E45AAF-1614-4128-8297-F44E24E96C40}" sibTransId="{78FCE959-CA6F-46F4-8BE0-88DE0E810005}"/>
    <dgm:cxn modelId="{9CD74065-FF90-4D2B-AF85-6D5744E292CB}" type="presOf" srcId="{F2AC3912-850E-4E5A-B7E0-4B4857BBAC23}" destId="{4399725A-AC22-4335-B959-93903868BE92}" srcOrd="0" destOrd="0" presId="urn:microsoft.com/office/officeart/2005/8/layout/hierarchy3"/>
    <dgm:cxn modelId="{1350B84D-3036-4093-B09C-E22C05EB3603}" type="presOf" srcId="{CE596689-2689-455F-8A5E-7B8BC5ECDAE5}" destId="{304AA1ED-E4EE-4CD1-B880-1AC946B8AACB}" srcOrd="0" destOrd="0" presId="urn:microsoft.com/office/officeart/2005/8/layout/hierarchy3"/>
    <dgm:cxn modelId="{407B6E4F-C6FB-49E0-9B27-5986F438DBA7}" type="presOf" srcId="{03DCF3E8-A268-4964-89DD-19CD10E8F388}" destId="{32D185A0-371B-4E4A-8B1B-D455A33422CC}" srcOrd="1" destOrd="0" presId="urn:microsoft.com/office/officeart/2005/8/layout/hierarchy3"/>
    <dgm:cxn modelId="{7C9F5652-160F-42DC-ADA2-2F6361692EEC}" srcId="{7BC1FCDF-482C-4FBC-9F8F-54EED877557D}" destId="{379C0A3C-E73C-4D27-B3B3-CB38F8DE40AB}" srcOrd="1" destOrd="0" parTransId="{E4C6D408-19AF-4638-9B5B-837A6595F092}" sibTransId="{39FE1CCA-E900-4AAD-B037-FD5E0B50EBE0}"/>
    <dgm:cxn modelId="{B2975D54-9D13-4128-BB71-83BA4F416244}" type="presOf" srcId="{62A6A49F-AEE4-4A21-A95B-2F943C33B797}" destId="{C7A843B0-3F41-4E3D-982E-6511787370D7}" srcOrd="0" destOrd="0" presId="urn:microsoft.com/office/officeart/2005/8/layout/hierarchy3"/>
    <dgm:cxn modelId="{0F3D1F58-F972-479F-945E-D9C648407362}" type="presOf" srcId="{191CB15B-D5B4-45F8-92FF-AF3167F766FF}" destId="{8EB654D6-B35D-4026-9F05-85AED0FE0830}" srcOrd="0" destOrd="0" presId="urn:microsoft.com/office/officeart/2005/8/layout/hierarchy3"/>
    <dgm:cxn modelId="{17E1B485-E3F5-4759-A072-9DA9DB28254C}" srcId="{03DCF3E8-A268-4964-89DD-19CD10E8F388}" destId="{191CB15B-D5B4-45F8-92FF-AF3167F766FF}" srcOrd="0" destOrd="0" parTransId="{6B201314-599D-40F4-84FD-641AA000198C}" sibTransId="{B1A7C3BD-F0BC-4EAE-88F2-227E8910946D}"/>
    <dgm:cxn modelId="{8E72F094-DADF-42F1-A59B-48A5AFA6A497}" type="presOf" srcId="{7BC1FCDF-482C-4FBC-9F8F-54EED877557D}" destId="{9930D375-E813-4A84-A57A-FF361225FF08}" srcOrd="0" destOrd="0" presId="urn:microsoft.com/office/officeart/2005/8/layout/hierarchy3"/>
    <dgm:cxn modelId="{635B5796-82C8-4B4E-8435-12E430E29849}" type="presOf" srcId="{04E6E90E-92E5-49D9-8C1A-6135687C6C84}" destId="{C542E782-96A0-4AAB-8E90-E50ECB5ED0FA}" srcOrd="0" destOrd="0" presId="urn:microsoft.com/office/officeart/2005/8/layout/hierarchy3"/>
    <dgm:cxn modelId="{2678719D-F50D-4F97-BFBF-918D48B8FC2E}" type="presOf" srcId="{6B201314-599D-40F4-84FD-641AA000198C}" destId="{985AA742-827B-4634-8D63-5B9C6D0ED8E8}" srcOrd="0" destOrd="0" presId="urn:microsoft.com/office/officeart/2005/8/layout/hierarchy3"/>
    <dgm:cxn modelId="{E37C479E-A4C4-47CC-B7A1-8E50239D9F42}" srcId="{7BC1FCDF-482C-4FBC-9F8F-54EED877557D}" destId="{2EFF823C-D698-410B-86B0-507F35C3E2E3}" srcOrd="0" destOrd="0" parTransId="{B3D976B2-A62D-4E6D-A1B9-E653674DB8AA}" sibTransId="{2570BBD5-BE32-47E7-A95C-6C2A451C164B}"/>
    <dgm:cxn modelId="{39154BA2-88C6-407C-B4A2-B19A46AE26D1}" type="presOf" srcId="{6FC01BD8-FBE6-49A0-8975-E776884E73A3}" destId="{9DB6DFE2-481B-4566-8A6A-3556D3765D52}" srcOrd="0" destOrd="0" presId="urn:microsoft.com/office/officeart/2005/8/layout/hierarchy3"/>
    <dgm:cxn modelId="{A0344CA5-86CD-4F84-B9BD-7D12E7C1544E}" srcId="{04E6E90E-92E5-49D9-8C1A-6135687C6C84}" destId="{7BC1FCDF-482C-4FBC-9F8F-54EED877557D}" srcOrd="1" destOrd="0" parTransId="{EE2DAF76-E410-44D4-9483-E585B5B823B7}" sibTransId="{DB7CD1CE-DDAA-4DA0-9F31-64252DFA9837}"/>
    <dgm:cxn modelId="{EE7BE1AA-AB4E-433E-AE77-2AEE3F579B82}" srcId="{03DCF3E8-A268-4964-89DD-19CD10E8F388}" destId="{F2AC3912-850E-4E5A-B7E0-4B4857BBAC23}" srcOrd="3" destOrd="0" parTransId="{EBD01BD8-1818-4643-88F0-D366B5202B8C}" sibTransId="{1B8AAD87-BCDC-49FD-A2FB-DE1A060DAEA8}"/>
    <dgm:cxn modelId="{A7AE9EAB-85FA-44F8-B4D8-C3006878A0F3}" srcId="{04E6E90E-92E5-49D9-8C1A-6135687C6C84}" destId="{03DCF3E8-A268-4964-89DD-19CD10E8F388}" srcOrd="0" destOrd="0" parTransId="{99F50D08-BACA-47E8-B13B-E907EE459D6D}" sibTransId="{B3166A13-AC4C-4B2D-933E-ED902381B08C}"/>
    <dgm:cxn modelId="{C847A9B5-D298-4562-B16B-1C3327444675}" type="presOf" srcId="{379C0A3C-E73C-4D27-B3B3-CB38F8DE40AB}" destId="{441A249E-16D6-47DE-A4E1-93E01859C5F4}" srcOrd="0" destOrd="0" presId="urn:microsoft.com/office/officeart/2005/8/layout/hierarchy3"/>
    <dgm:cxn modelId="{C24C6DBF-0FD3-444B-8ADB-5847DA6E5C34}" type="presOf" srcId="{2EFF823C-D698-410B-86B0-507F35C3E2E3}" destId="{2A8E3730-5820-4634-9397-9A2D77FBD425}" srcOrd="0" destOrd="0" presId="urn:microsoft.com/office/officeart/2005/8/layout/hierarchy3"/>
    <dgm:cxn modelId="{4D27C7C3-9CE9-496B-8BB5-1D81DEC2CD2F}" type="presOf" srcId="{B1E7ACD5-6F8C-4285-AAB3-5E2EA9BB51AF}" destId="{704F604C-E0A3-41D3-ABB0-AC74F325D97C}" srcOrd="0" destOrd="0" presId="urn:microsoft.com/office/officeart/2005/8/layout/hierarchy3"/>
    <dgm:cxn modelId="{CC577ED5-A451-418B-AA51-AAE905039731}" type="presOf" srcId="{03DCF3E8-A268-4964-89DD-19CD10E8F388}" destId="{833C1A33-6A6D-4686-BA57-7C68015FF8C7}" srcOrd="0" destOrd="0" presId="urn:microsoft.com/office/officeart/2005/8/layout/hierarchy3"/>
    <dgm:cxn modelId="{0C0289DB-FE81-4CD6-90CB-18CFBE626CF8}" type="presOf" srcId="{7BC1FCDF-482C-4FBC-9F8F-54EED877557D}" destId="{0F9E87B1-8618-431D-8F12-928FFE1D1F96}" srcOrd="1" destOrd="0" presId="urn:microsoft.com/office/officeart/2005/8/layout/hierarchy3"/>
    <dgm:cxn modelId="{316EB0E4-E91A-4302-87EF-F4607000725E}" type="presOf" srcId="{932D05CF-0D80-48D6-8C09-4BB891BB16A7}" destId="{683CF21B-A1A8-4949-A740-BA04257A66EC}" srcOrd="0" destOrd="0" presId="urn:microsoft.com/office/officeart/2005/8/layout/hierarchy3"/>
    <dgm:cxn modelId="{1711AAF0-A5A8-4D3D-A581-F17D49F5F831}" type="presOf" srcId="{BA525DC9-18A8-4F25-8149-58DFD5F00D22}" destId="{CE685510-2D49-48A4-9236-F48A0FA81E00}" srcOrd="0" destOrd="0" presId="urn:microsoft.com/office/officeart/2005/8/layout/hierarchy3"/>
    <dgm:cxn modelId="{62D466F5-5AB6-4452-A339-04EB60F1738A}" srcId="{7BC1FCDF-482C-4FBC-9F8F-54EED877557D}" destId="{62A6A49F-AEE4-4A21-A95B-2F943C33B797}" srcOrd="2" destOrd="0" parTransId="{E2954842-D8A5-4990-923B-B4A2614D116D}" sibTransId="{A9A9E6BD-5CB9-4CB6-AD37-1EA9DA1D7C28}"/>
    <dgm:cxn modelId="{278B88FB-7EF7-4079-AB80-86144B44E65F}" type="presOf" srcId="{AC396370-2433-4252-8B3D-7B9D8211E41F}" destId="{68CE082F-F2BC-49C7-9EAD-7ED83A475EEC}" srcOrd="0" destOrd="0" presId="urn:microsoft.com/office/officeart/2005/8/layout/hierarchy3"/>
    <dgm:cxn modelId="{CF1AECFC-577D-4C2F-B4AD-76F237161919}" type="presOf" srcId="{EBD01BD8-1818-4643-88F0-D366B5202B8C}" destId="{90383066-98FA-498D-BB98-EC877898A467}" srcOrd="0" destOrd="0" presId="urn:microsoft.com/office/officeart/2005/8/layout/hierarchy3"/>
    <dgm:cxn modelId="{DC56DAB7-126F-4F69-864B-3AD6FB272A49}" type="presParOf" srcId="{C542E782-96A0-4AAB-8E90-E50ECB5ED0FA}" destId="{BB7E0E4A-6649-4AF0-A5FB-072B20AE5212}" srcOrd="0" destOrd="0" presId="urn:microsoft.com/office/officeart/2005/8/layout/hierarchy3"/>
    <dgm:cxn modelId="{F9881F7B-4FBF-493A-AD37-1337E4955B30}" type="presParOf" srcId="{BB7E0E4A-6649-4AF0-A5FB-072B20AE5212}" destId="{779AF212-1423-48DD-BDD3-24B08C261A4A}" srcOrd="0" destOrd="0" presId="urn:microsoft.com/office/officeart/2005/8/layout/hierarchy3"/>
    <dgm:cxn modelId="{08E48760-921C-45DE-8A92-F46805BEC398}" type="presParOf" srcId="{779AF212-1423-48DD-BDD3-24B08C261A4A}" destId="{833C1A33-6A6D-4686-BA57-7C68015FF8C7}" srcOrd="0" destOrd="0" presId="urn:microsoft.com/office/officeart/2005/8/layout/hierarchy3"/>
    <dgm:cxn modelId="{C3C20314-8609-4675-8EEF-2FE492F9B4A3}" type="presParOf" srcId="{779AF212-1423-48DD-BDD3-24B08C261A4A}" destId="{32D185A0-371B-4E4A-8B1B-D455A33422CC}" srcOrd="1" destOrd="0" presId="urn:microsoft.com/office/officeart/2005/8/layout/hierarchy3"/>
    <dgm:cxn modelId="{123441DC-1F8F-422E-AD6F-84A8C8F58A45}" type="presParOf" srcId="{BB7E0E4A-6649-4AF0-A5FB-072B20AE5212}" destId="{C9F70CE2-5678-428A-8417-BC28A04BB13C}" srcOrd="1" destOrd="0" presId="urn:microsoft.com/office/officeart/2005/8/layout/hierarchy3"/>
    <dgm:cxn modelId="{FC6B5D29-781D-4304-B09F-4E7A7680AB19}" type="presParOf" srcId="{C9F70CE2-5678-428A-8417-BC28A04BB13C}" destId="{985AA742-827B-4634-8D63-5B9C6D0ED8E8}" srcOrd="0" destOrd="0" presId="urn:microsoft.com/office/officeart/2005/8/layout/hierarchy3"/>
    <dgm:cxn modelId="{27A618DB-CD8A-42DB-82C5-7AFA176A692D}" type="presParOf" srcId="{C9F70CE2-5678-428A-8417-BC28A04BB13C}" destId="{8EB654D6-B35D-4026-9F05-85AED0FE0830}" srcOrd="1" destOrd="0" presId="urn:microsoft.com/office/officeart/2005/8/layout/hierarchy3"/>
    <dgm:cxn modelId="{CF9F6E29-3C9D-4E25-B1EC-39825CA6C37F}" type="presParOf" srcId="{C9F70CE2-5678-428A-8417-BC28A04BB13C}" destId="{CE685510-2D49-48A4-9236-F48A0FA81E00}" srcOrd="2" destOrd="0" presId="urn:microsoft.com/office/officeart/2005/8/layout/hierarchy3"/>
    <dgm:cxn modelId="{6B7BD6FB-4AE9-4A79-B5DB-049CCE6072D7}" type="presParOf" srcId="{C9F70CE2-5678-428A-8417-BC28A04BB13C}" destId="{683CF21B-A1A8-4949-A740-BA04257A66EC}" srcOrd="3" destOrd="0" presId="urn:microsoft.com/office/officeart/2005/8/layout/hierarchy3"/>
    <dgm:cxn modelId="{3C7ADFFD-17A6-44C9-891F-78BF5BF86FC1}" type="presParOf" srcId="{C9F70CE2-5678-428A-8417-BC28A04BB13C}" destId="{304AA1ED-E4EE-4CD1-B880-1AC946B8AACB}" srcOrd="4" destOrd="0" presId="urn:microsoft.com/office/officeart/2005/8/layout/hierarchy3"/>
    <dgm:cxn modelId="{02BF90BD-89FF-4219-8B53-FD3265E83FD3}" type="presParOf" srcId="{C9F70CE2-5678-428A-8417-BC28A04BB13C}" destId="{68CE082F-F2BC-49C7-9EAD-7ED83A475EEC}" srcOrd="5" destOrd="0" presId="urn:microsoft.com/office/officeart/2005/8/layout/hierarchy3"/>
    <dgm:cxn modelId="{59B41092-D3DE-40DD-BEFD-C1C995174208}" type="presParOf" srcId="{C9F70CE2-5678-428A-8417-BC28A04BB13C}" destId="{90383066-98FA-498D-BB98-EC877898A467}" srcOrd="6" destOrd="0" presId="urn:microsoft.com/office/officeart/2005/8/layout/hierarchy3"/>
    <dgm:cxn modelId="{0054EA90-DBAF-4FAD-9642-36F6127D537E}" type="presParOf" srcId="{C9F70CE2-5678-428A-8417-BC28A04BB13C}" destId="{4399725A-AC22-4335-B959-93903868BE92}" srcOrd="7" destOrd="0" presId="urn:microsoft.com/office/officeart/2005/8/layout/hierarchy3"/>
    <dgm:cxn modelId="{C537336F-4DE2-4511-AE42-0769C13EDB4A}" type="presParOf" srcId="{C542E782-96A0-4AAB-8E90-E50ECB5ED0FA}" destId="{9400197E-F930-4F89-850B-2A1199D24DAE}" srcOrd="1" destOrd="0" presId="urn:microsoft.com/office/officeart/2005/8/layout/hierarchy3"/>
    <dgm:cxn modelId="{22F02AF3-4D45-4B86-AB64-97A074B909CC}" type="presParOf" srcId="{9400197E-F930-4F89-850B-2A1199D24DAE}" destId="{B13044F9-1135-47AE-AA73-9CDC39E3720F}" srcOrd="0" destOrd="0" presId="urn:microsoft.com/office/officeart/2005/8/layout/hierarchy3"/>
    <dgm:cxn modelId="{6C5742E3-00F2-43CD-8126-81F3EDE2F6A0}" type="presParOf" srcId="{B13044F9-1135-47AE-AA73-9CDC39E3720F}" destId="{9930D375-E813-4A84-A57A-FF361225FF08}" srcOrd="0" destOrd="0" presId="urn:microsoft.com/office/officeart/2005/8/layout/hierarchy3"/>
    <dgm:cxn modelId="{50F01314-6B77-4F2B-8F9E-099D5FE72A5B}" type="presParOf" srcId="{B13044F9-1135-47AE-AA73-9CDC39E3720F}" destId="{0F9E87B1-8618-431D-8F12-928FFE1D1F96}" srcOrd="1" destOrd="0" presId="urn:microsoft.com/office/officeart/2005/8/layout/hierarchy3"/>
    <dgm:cxn modelId="{A5618001-3D37-4DDF-A3E5-2773D4B5ED49}" type="presParOf" srcId="{9400197E-F930-4F89-850B-2A1199D24DAE}" destId="{1C54F7DC-5994-4D5B-B978-FB34BC244C25}" srcOrd="1" destOrd="0" presId="urn:microsoft.com/office/officeart/2005/8/layout/hierarchy3"/>
    <dgm:cxn modelId="{ABD9685D-B374-4C9A-BB5D-BC628FBAD9CE}" type="presParOf" srcId="{1C54F7DC-5994-4D5B-B978-FB34BC244C25}" destId="{6C640B13-98F4-44CA-B4F6-FFF9117C7C6B}" srcOrd="0" destOrd="0" presId="urn:microsoft.com/office/officeart/2005/8/layout/hierarchy3"/>
    <dgm:cxn modelId="{5505E64A-C0FF-4164-A318-CF0992A58558}" type="presParOf" srcId="{1C54F7DC-5994-4D5B-B978-FB34BC244C25}" destId="{2A8E3730-5820-4634-9397-9A2D77FBD425}" srcOrd="1" destOrd="0" presId="urn:microsoft.com/office/officeart/2005/8/layout/hierarchy3"/>
    <dgm:cxn modelId="{31F47F13-C564-4F04-919F-263C952DDBB4}" type="presParOf" srcId="{1C54F7DC-5994-4D5B-B978-FB34BC244C25}" destId="{58B87B33-7260-4BA3-B891-2DD39072E711}" srcOrd="2" destOrd="0" presId="urn:microsoft.com/office/officeart/2005/8/layout/hierarchy3"/>
    <dgm:cxn modelId="{1C856A94-3BDB-4FAB-B5E0-BB3D6DCD1CE2}" type="presParOf" srcId="{1C54F7DC-5994-4D5B-B978-FB34BC244C25}" destId="{441A249E-16D6-47DE-A4E1-93E01859C5F4}" srcOrd="3" destOrd="0" presId="urn:microsoft.com/office/officeart/2005/8/layout/hierarchy3"/>
    <dgm:cxn modelId="{D608C486-B395-44CA-AB59-9BD6F85E7D9E}" type="presParOf" srcId="{1C54F7DC-5994-4D5B-B978-FB34BC244C25}" destId="{292DFBDF-932E-4514-9970-7929016B7D44}" srcOrd="4" destOrd="0" presId="urn:microsoft.com/office/officeart/2005/8/layout/hierarchy3"/>
    <dgm:cxn modelId="{4D7BFE83-CC28-493D-BED3-62E72E7C9CE0}" type="presParOf" srcId="{1C54F7DC-5994-4D5B-B978-FB34BC244C25}" destId="{C7A843B0-3F41-4E3D-982E-6511787370D7}" srcOrd="5" destOrd="0" presId="urn:microsoft.com/office/officeart/2005/8/layout/hierarchy3"/>
    <dgm:cxn modelId="{71DA3463-C895-4534-ADB7-A6A33C253E6A}" type="presParOf" srcId="{1C54F7DC-5994-4D5B-B978-FB34BC244C25}" destId="{704F604C-E0A3-41D3-ABB0-AC74F325D97C}" srcOrd="6" destOrd="0" presId="urn:microsoft.com/office/officeart/2005/8/layout/hierarchy3"/>
    <dgm:cxn modelId="{6520F971-B277-4A0C-9541-0D63B5F80B08}" type="presParOf" srcId="{1C54F7DC-5994-4D5B-B978-FB34BC244C25}" destId="{9DB6DFE2-481B-4566-8A6A-3556D3765D52}" srcOrd="7" destOrd="0" presId="urn:microsoft.com/office/officeart/2005/8/layout/hierarchy3"/>
    <dgm:cxn modelId="{CCACFF43-C8F3-4FFB-B5D8-1A90BC56560B}" type="presParOf" srcId="{1C54F7DC-5994-4D5B-B978-FB34BC244C25}" destId="{A0639F91-DAA2-42AD-A88C-12372B890660}" srcOrd="8" destOrd="0" presId="urn:microsoft.com/office/officeart/2005/8/layout/hierarchy3"/>
    <dgm:cxn modelId="{5EBA642A-2159-495E-A429-162946DF1AD9}" type="presParOf" srcId="{1C54F7DC-5994-4D5B-B978-FB34BC244C25}" destId="{20B17D45-95D0-4236-9CFA-1B43B7656D9D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28B054-3E64-488B-B180-966B91ECA10C}">
      <dsp:nvSpPr>
        <dsp:cNvPr id="0" name=""/>
        <dsp:cNvSpPr/>
      </dsp:nvSpPr>
      <dsp:spPr>
        <a:xfrm>
          <a:off x="2271365" y="852"/>
          <a:ext cx="1593453" cy="7967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noProof="0" dirty="0"/>
            <a:t>Metalli</a:t>
          </a:r>
        </a:p>
      </dsp:txBody>
      <dsp:txXfrm>
        <a:off x="2294700" y="24187"/>
        <a:ext cx="1546783" cy="750056"/>
      </dsp:txXfrm>
    </dsp:sp>
    <dsp:sp modelId="{9C465000-47E3-426E-A1A2-5F338D3CC93D}">
      <dsp:nvSpPr>
        <dsp:cNvPr id="0" name=""/>
        <dsp:cNvSpPr/>
      </dsp:nvSpPr>
      <dsp:spPr>
        <a:xfrm>
          <a:off x="2430710" y="797579"/>
          <a:ext cx="159345" cy="5975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7544"/>
              </a:lnTo>
              <a:lnTo>
                <a:pt x="159345" y="5975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EB4CC5-7344-4304-ADFD-EF1D048854A4}">
      <dsp:nvSpPr>
        <dsp:cNvPr id="0" name=""/>
        <dsp:cNvSpPr/>
      </dsp:nvSpPr>
      <dsp:spPr>
        <a:xfrm>
          <a:off x="2590055" y="996761"/>
          <a:ext cx="1274762" cy="796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noProof="0" dirty="0"/>
            <a:t>Acciai</a:t>
          </a:r>
        </a:p>
      </dsp:txBody>
      <dsp:txXfrm>
        <a:off x="2613390" y="1020096"/>
        <a:ext cx="1228092" cy="750056"/>
      </dsp:txXfrm>
    </dsp:sp>
    <dsp:sp modelId="{4F614FE0-76BC-4A00-8E52-2AA06D011993}">
      <dsp:nvSpPr>
        <dsp:cNvPr id="0" name=""/>
        <dsp:cNvSpPr/>
      </dsp:nvSpPr>
      <dsp:spPr>
        <a:xfrm>
          <a:off x="2430710" y="797579"/>
          <a:ext cx="159345" cy="15934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3453"/>
              </a:lnTo>
              <a:lnTo>
                <a:pt x="159345" y="15934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C5EB8E-9821-4590-A177-B38F9EBBF7AD}">
      <dsp:nvSpPr>
        <dsp:cNvPr id="0" name=""/>
        <dsp:cNvSpPr/>
      </dsp:nvSpPr>
      <dsp:spPr>
        <a:xfrm>
          <a:off x="2590055" y="1992669"/>
          <a:ext cx="1274762" cy="796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noProof="0" dirty="0"/>
            <a:t>Alluminio</a:t>
          </a:r>
        </a:p>
      </dsp:txBody>
      <dsp:txXfrm>
        <a:off x="2613390" y="2016004"/>
        <a:ext cx="1228092" cy="750056"/>
      </dsp:txXfrm>
    </dsp:sp>
    <dsp:sp modelId="{DE774993-69E9-47FA-8E7E-1E7F03C9E775}">
      <dsp:nvSpPr>
        <dsp:cNvPr id="0" name=""/>
        <dsp:cNvSpPr/>
      </dsp:nvSpPr>
      <dsp:spPr>
        <a:xfrm>
          <a:off x="2430710" y="797579"/>
          <a:ext cx="159345" cy="25893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89361"/>
              </a:lnTo>
              <a:lnTo>
                <a:pt x="159345" y="25893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42F790-2AC7-4345-AAB4-1859C1BA025C}">
      <dsp:nvSpPr>
        <dsp:cNvPr id="0" name=""/>
        <dsp:cNvSpPr/>
      </dsp:nvSpPr>
      <dsp:spPr>
        <a:xfrm>
          <a:off x="2590055" y="2988577"/>
          <a:ext cx="1274762" cy="796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noProof="0" dirty="0"/>
            <a:t>Rame</a:t>
          </a:r>
        </a:p>
      </dsp:txBody>
      <dsp:txXfrm>
        <a:off x="2613390" y="3011912"/>
        <a:ext cx="1228092" cy="750056"/>
      </dsp:txXfrm>
    </dsp:sp>
    <dsp:sp modelId="{562FEC15-88DA-4AFB-8B47-D774117431CB}">
      <dsp:nvSpPr>
        <dsp:cNvPr id="0" name=""/>
        <dsp:cNvSpPr/>
      </dsp:nvSpPr>
      <dsp:spPr>
        <a:xfrm>
          <a:off x="2430710" y="797579"/>
          <a:ext cx="159345" cy="35852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5269"/>
              </a:lnTo>
              <a:lnTo>
                <a:pt x="159345" y="35852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B5AE3C-468E-4737-983B-92A391249AC2}">
      <dsp:nvSpPr>
        <dsp:cNvPr id="0" name=""/>
        <dsp:cNvSpPr/>
      </dsp:nvSpPr>
      <dsp:spPr>
        <a:xfrm>
          <a:off x="2590055" y="3984485"/>
          <a:ext cx="1274762" cy="796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noProof="0" dirty="0"/>
            <a:t>Altri metalli</a:t>
          </a:r>
        </a:p>
      </dsp:txBody>
      <dsp:txXfrm>
        <a:off x="2613390" y="4007820"/>
        <a:ext cx="1228092" cy="750056"/>
      </dsp:txXfrm>
    </dsp:sp>
    <dsp:sp modelId="{95818799-F928-4723-A270-4C9CF16D7181}">
      <dsp:nvSpPr>
        <dsp:cNvPr id="0" name=""/>
        <dsp:cNvSpPr/>
      </dsp:nvSpPr>
      <dsp:spPr>
        <a:xfrm>
          <a:off x="4263181" y="852"/>
          <a:ext cx="1593453" cy="796726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noProof="0" dirty="0"/>
            <a:t>Non-metalli</a:t>
          </a:r>
        </a:p>
      </dsp:txBody>
      <dsp:txXfrm>
        <a:off x="4286516" y="24187"/>
        <a:ext cx="1546783" cy="750056"/>
      </dsp:txXfrm>
    </dsp:sp>
    <dsp:sp modelId="{EF6944CE-51D4-43EF-94C7-0E765E13949F}">
      <dsp:nvSpPr>
        <dsp:cNvPr id="0" name=""/>
        <dsp:cNvSpPr/>
      </dsp:nvSpPr>
      <dsp:spPr>
        <a:xfrm>
          <a:off x="4422526" y="797579"/>
          <a:ext cx="159345" cy="5975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7544"/>
              </a:lnTo>
              <a:lnTo>
                <a:pt x="159345" y="597544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40C3BF-6C24-402C-BA2A-B6FE9AB0C325}">
      <dsp:nvSpPr>
        <dsp:cNvPr id="0" name=""/>
        <dsp:cNvSpPr/>
      </dsp:nvSpPr>
      <dsp:spPr>
        <a:xfrm>
          <a:off x="4581872" y="996761"/>
          <a:ext cx="1274762" cy="796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noProof="0" dirty="0"/>
            <a:t>Ceramiche</a:t>
          </a:r>
        </a:p>
      </dsp:txBody>
      <dsp:txXfrm>
        <a:off x="4605207" y="1020096"/>
        <a:ext cx="1228092" cy="750056"/>
      </dsp:txXfrm>
    </dsp:sp>
    <dsp:sp modelId="{0C3D37BB-BC4D-41BE-A1C1-992411D6D736}">
      <dsp:nvSpPr>
        <dsp:cNvPr id="0" name=""/>
        <dsp:cNvSpPr/>
      </dsp:nvSpPr>
      <dsp:spPr>
        <a:xfrm>
          <a:off x="4422526" y="797579"/>
          <a:ext cx="159345" cy="15934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3453"/>
              </a:lnTo>
              <a:lnTo>
                <a:pt x="159345" y="1593453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3DCE0E-D04D-493D-9F55-F0ACF56B4C38}">
      <dsp:nvSpPr>
        <dsp:cNvPr id="0" name=""/>
        <dsp:cNvSpPr/>
      </dsp:nvSpPr>
      <dsp:spPr>
        <a:xfrm>
          <a:off x="4581872" y="1992669"/>
          <a:ext cx="1274762" cy="796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noProof="0" dirty="0" err="1"/>
            <a:t>Poimeri</a:t>
          </a:r>
          <a:endParaRPr lang="it-IT" sz="2000" kern="1200" noProof="0" dirty="0"/>
        </a:p>
      </dsp:txBody>
      <dsp:txXfrm>
        <a:off x="4605207" y="2016004"/>
        <a:ext cx="1228092" cy="7500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3C1A33-6A6D-4686-BA57-7C68015FF8C7}">
      <dsp:nvSpPr>
        <dsp:cNvPr id="0" name=""/>
        <dsp:cNvSpPr/>
      </dsp:nvSpPr>
      <dsp:spPr>
        <a:xfrm>
          <a:off x="2878583" y="581"/>
          <a:ext cx="1053703" cy="52685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noProof="0" dirty="0"/>
            <a:t>Elastomeri</a:t>
          </a:r>
        </a:p>
      </dsp:txBody>
      <dsp:txXfrm>
        <a:off x="2894014" y="16012"/>
        <a:ext cx="1022841" cy="495989"/>
      </dsp:txXfrm>
    </dsp:sp>
    <dsp:sp modelId="{985AA742-827B-4634-8D63-5B9C6D0ED8E8}">
      <dsp:nvSpPr>
        <dsp:cNvPr id="0" name=""/>
        <dsp:cNvSpPr/>
      </dsp:nvSpPr>
      <dsp:spPr>
        <a:xfrm>
          <a:off x="2983954" y="527433"/>
          <a:ext cx="105370" cy="3951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5138"/>
              </a:lnTo>
              <a:lnTo>
                <a:pt x="105370" y="395138"/>
              </a:lnTo>
            </a:path>
          </a:pathLst>
        </a:cu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B654D6-B35D-4026-9F05-85AED0FE0830}">
      <dsp:nvSpPr>
        <dsp:cNvPr id="0" name=""/>
        <dsp:cNvSpPr/>
      </dsp:nvSpPr>
      <dsp:spPr>
        <a:xfrm>
          <a:off x="3089324" y="659146"/>
          <a:ext cx="842962" cy="5268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noProof="0" dirty="0"/>
            <a:t>ISO-KF</a:t>
          </a:r>
        </a:p>
      </dsp:txBody>
      <dsp:txXfrm>
        <a:off x="3104755" y="674577"/>
        <a:ext cx="812100" cy="495989"/>
      </dsp:txXfrm>
    </dsp:sp>
    <dsp:sp modelId="{CE685510-2D49-48A4-9236-F48A0FA81E00}">
      <dsp:nvSpPr>
        <dsp:cNvPr id="0" name=""/>
        <dsp:cNvSpPr/>
      </dsp:nvSpPr>
      <dsp:spPr>
        <a:xfrm>
          <a:off x="2983954" y="527433"/>
          <a:ext cx="105370" cy="10537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3703"/>
              </a:lnTo>
              <a:lnTo>
                <a:pt x="105370" y="1053703"/>
              </a:lnTo>
            </a:path>
          </a:pathLst>
        </a:cu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3CF21B-A1A8-4949-A740-BA04257A66EC}">
      <dsp:nvSpPr>
        <dsp:cNvPr id="0" name=""/>
        <dsp:cNvSpPr/>
      </dsp:nvSpPr>
      <dsp:spPr>
        <a:xfrm>
          <a:off x="3089324" y="1317710"/>
          <a:ext cx="842962" cy="5268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noProof="0" dirty="0"/>
            <a:t>ISO-K</a:t>
          </a:r>
        </a:p>
      </dsp:txBody>
      <dsp:txXfrm>
        <a:off x="3104755" y="1333141"/>
        <a:ext cx="812100" cy="495989"/>
      </dsp:txXfrm>
    </dsp:sp>
    <dsp:sp modelId="{304AA1ED-E4EE-4CD1-B880-1AC946B8AACB}">
      <dsp:nvSpPr>
        <dsp:cNvPr id="0" name=""/>
        <dsp:cNvSpPr/>
      </dsp:nvSpPr>
      <dsp:spPr>
        <a:xfrm>
          <a:off x="2983954" y="527433"/>
          <a:ext cx="105370" cy="17122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2267"/>
              </a:lnTo>
              <a:lnTo>
                <a:pt x="105370" y="1712267"/>
              </a:lnTo>
            </a:path>
          </a:pathLst>
        </a:cu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CE082F-F2BC-49C7-9EAD-7ED83A475EEC}">
      <dsp:nvSpPr>
        <dsp:cNvPr id="0" name=""/>
        <dsp:cNvSpPr/>
      </dsp:nvSpPr>
      <dsp:spPr>
        <a:xfrm>
          <a:off x="3089324" y="1976274"/>
          <a:ext cx="842962" cy="5268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noProof="0" dirty="0"/>
            <a:t>ISO-F</a:t>
          </a:r>
        </a:p>
      </dsp:txBody>
      <dsp:txXfrm>
        <a:off x="3104755" y="1991705"/>
        <a:ext cx="812100" cy="495989"/>
      </dsp:txXfrm>
    </dsp:sp>
    <dsp:sp modelId="{90383066-98FA-498D-BB98-EC877898A467}">
      <dsp:nvSpPr>
        <dsp:cNvPr id="0" name=""/>
        <dsp:cNvSpPr/>
      </dsp:nvSpPr>
      <dsp:spPr>
        <a:xfrm>
          <a:off x="2983954" y="527433"/>
          <a:ext cx="105370" cy="23708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70832"/>
              </a:lnTo>
              <a:lnTo>
                <a:pt x="105370" y="2370832"/>
              </a:lnTo>
            </a:path>
          </a:pathLst>
        </a:cu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99725A-AC22-4335-B959-93903868BE92}">
      <dsp:nvSpPr>
        <dsp:cNvPr id="0" name=""/>
        <dsp:cNvSpPr/>
      </dsp:nvSpPr>
      <dsp:spPr>
        <a:xfrm>
          <a:off x="3089324" y="2634839"/>
          <a:ext cx="842962" cy="5268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noProof="0" dirty="0"/>
            <a:t>…</a:t>
          </a:r>
        </a:p>
      </dsp:txBody>
      <dsp:txXfrm>
        <a:off x="3104755" y="2650270"/>
        <a:ext cx="812100" cy="495989"/>
      </dsp:txXfrm>
    </dsp:sp>
    <dsp:sp modelId="{9930D375-E813-4A84-A57A-FF361225FF08}">
      <dsp:nvSpPr>
        <dsp:cNvPr id="0" name=""/>
        <dsp:cNvSpPr/>
      </dsp:nvSpPr>
      <dsp:spPr>
        <a:xfrm>
          <a:off x="4195712" y="581"/>
          <a:ext cx="1053703" cy="5268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noProof="0" dirty="0"/>
            <a:t>Metal</a:t>
          </a:r>
        </a:p>
      </dsp:txBody>
      <dsp:txXfrm>
        <a:off x="4211143" y="16012"/>
        <a:ext cx="1022841" cy="495989"/>
      </dsp:txXfrm>
    </dsp:sp>
    <dsp:sp modelId="{6C640B13-98F4-44CA-B4F6-FFF9117C7C6B}">
      <dsp:nvSpPr>
        <dsp:cNvPr id="0" name=""/>
        <dsp:cNvSpPr/>
      </dsp:nvSpPr>
      <dsp:spPr>
        <a:xfrm>
          <a:off x="4301083" y="527433"/>
          <a:ext cx="105370" cy="3951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5138"/>
              </a:lnTo>
              <a:lnTo>
                <a:pt x="105370" y="3951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8E3730-5820-4634-9397-9A2D77FBD425}">
      <dsp:nvSpPr>
        <dsp:cNvPr id="0" name=""/>
        <dsp:cNvSpPr/>
      </dsp:nvSpPr>
      <dsp:spPr>
        <a:xfrm>
          <a:off x="4406453" y="659146"/>
          <a:ext cx="842962" cy="5268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noProof="0" dirty="0" err="1"/>
            <a:t>Conflat</a:t>
          </a:r>
          <a:endParaRPr lang="it-IT" sz="1400" kern="1200" noProof="0" dirty="0"/>
        </a:p>
      </dsp:txBody>
      <dsp:txXfrm>
        <a:off x="4421884" y="674577"/>
        <a:ext cx="812100" cy="495989"/>
      </dsp:txXfrm>
    </dsp:sp>
    <dsp:sp modelId="{58B87B33-7260-4BA3-B891-2DD39072E711}">
      <dsp:nvSpPr>
        <dsp:cNvPr id="0" name=""/>
        <dsp:cNvSpPr/>
      </dsp:nvSpPr>
      <dsp:spPr>
        <a:xfrm>
          <a:off x="4301083" y="527433"/>
          <a:ext cx="105370" cy="10537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3703"/>
              </a:lnTo>
              <a:lnTo>
                <a:pt x="105370" y="10537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1A249E-16D6-47DE-A4E1-93E01859C5F4}">
      <dsp:nvSpPr>
        <dsp:cNvPr id="0" name=""/>
        <dsp:cNvSpPr/>
      </dsp:nvSpPr>
      <dsp:spPr>
        <a:xfrm>
          <a:off x="4406453" y="1317710"/>
          <a:ext cx="842962" cy="5268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noProof="0" dirty="0" err="1"/>
            <a:t>Helicoflex</a:t>
          </a:r>
          <a:endParaRPr lang="it-IT" sz="1400" kern="1200" noProof="0" dirty="0"/>
        </a:p>
      </dsp:txBody>
      <dsp:txXfrm>
        <a:off x="4421884" y="1333141"/>
        <a:ext cx="812100" cy="495989"/>
      </dsp:txXfrm>
    </dsp:sp>
    <dsp:sp modelId="{292DFBDF-932E-4514-9970-7929016B7D44}">
      <dsp:nvSpPr>
        <dsp:cNvPr id="0" name=""/>
        <dsp:cNvSpPr/>
      </dsp:nvSpPr>
      <dsp:spPr>
        <a:xfrm>
          <a:off x="4301083" y="527433"/>
          <a:ext cx="105370" cy="17122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2267"/>
              </a:lnTo>
              <a:lnTo>
                <a:pt x="105370" y="171226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A843B0-3F41-4E3D-982E-6511787370D7}">
      <dsp:nvSpPr>
        <dsp:cNvPr id="0" name=""/>
        <dsp:cNvSpPr/>
      </dsp:nvSpPr>
      <dsp:spPr>
        <a:xfrm>
          <a:off x="4406453" y="1976274"/>
          <a:ext cx="842962" cy="5268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noProof="0" dirty="0" err="1"/>
            <a:t>VATSEAl</a:t>
          </a:r>
          <a:endParaRPr lang="it-IT" sz="1400" kern="1200" noProof="0" dirty="0"/>
        </a:p>
      </dsp:txBody>
      <dsp:txXfrm>
        <a:off x="4421884" y="1991705"/>
        <a:ext cx="812100" cy="495989"/>
      </dsp:txXfrm>
    </dsp:sp>
    <dsp:sp modelId="{704F604C-E0A3-41D3-ABB0-AC74F325D97C}">
      <dsp:nvSpPr>
        <dsp:cNvPr id="0" name=""/>
        <dsp:cNvSpPr/>
      </dsp:nvSpPr>
      <dsp:spPr>
        <a:xfrm>
          <a:off x="4301083" y="527433"/>
          <a:ext cx="105370" cy="23708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70832"/>
              </a:lnTo>
              <a:lnTo>
                <a:pt x="105370" y="23708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B6DFE2-481B-4566-8A6A-3556D3765D52}">
      <dsp:nvSpPr>
        <dsp:cNvPr id="0" name=""/>
        <dsp:cNvSpPr/>
      </dsp:nvSpPr>
      <dsp:spPr>
        <a:xfrm>
          <a:off x="4406453" y="2634839"/>
          <a:ext cx="842962" cy="5268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noProof="0" dirty="0"/>
            <a:t>Diamond </a:t>
          </a:r>
          <a:r>
            <a:rPr lang="it-IT" sz="1400" kern="1200" noProof="0" dirty="0" err="1"/>
            <a:t>Shape</a:t>
          </a:r>
          <a:endParaRPr lang="it-IT" sz="1400" kern="1200" noProof="0" dirty="0"/>
        </a:p>
      </dsp:txBody>
      <dsp:txXfrm>
        <a:off x="4421884" y="2650270"/>
        <a:ext cx="812100" cy="495989"/>
      </dsp:txXfrm>
    </dsp:sp>
    <dsp:sp modelId="{A0639F91-DAA2-42AD-A88C-12372B890660}">
      <dsp:nvSpPr>
        <dsp:cNvPr id="0" name=""/>
        <dsp:cNvSpPr/>
      </dsp:nvSpPr>
      <dsp:spPr>
        <a:xfrm>
          <a:off x="4301083" y="527433"/>
          <a:ext cx="105370" cy="30293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29396"/>
              </a:lnTo>
              <a:lnTo>
                <a:pt x="105370" y="30293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B17D45-95D0-4236-9CFA-1B43B7656D9D}">
      <dsp:nvSpPr>
        <dsp:cNvPr id="0" name=""/>
        <dsp:cNvSpPr/>
      </dsp:nvSpPr>
      <dsp:spPr>
        <a:xfrm>
          <a:off x="4406453" y="3293403"/>
          <a:ext cx="842962" cy="5268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noProof="0" dirty="0"/>
            <a:t>..</a:t>
          </a:r>
        </a:p>
      </dsp:txBody>
      <dsp:txXfrm>
        <a:off x="4421884" y="3308834"/>
        <a:ext cx="812100" cy="4959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5F50C-F991-4F73-A8AC-72E3BB893BA7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B3EE71-B2B7-46D0-AB40-C82B728AE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91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BE311-714E-4238-9E80-988F190469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15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C0D78C-90DD-4925-ABC5-6260C691D459}" type="slidenum">
              <a:rPr lang="en-US"/>
              <a:pPr/>
              <a:t>20</a:t>
            </a:fld>
            <a:endParaRPr lang="en-US"/>
          </a:p>
        </p:txBody>
      </p:sp>
      <p:sp>
        <p:nvSpPr>
          <p:cNvPr id="1118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8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355706-C9E3-45BB-AAB8-0EC1945AC2B6}" type="slidenum">
              <a:rPr lang="en-US"/>
              <a:pPr/>
              <a:t>21</a:t>
            </a:fld>
            <a:endParaRPr lang="en-US"/>
          </a:p>
        </p:txBody>
      </p:sp>
      <p:sp>
        <p:nvSpPr>
          <p:cNvPr id="115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2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D4CCE-DA1D-01C1-7BB6-5DE864EC6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6876BB1-208A-E5CC-7593-4239F7038B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72B06F-A82D-4A1D-AF19-24731FF95ECA}" type="slidenum">
              <a:rPr lang="en-US"/>
              <a:pPr/>
              <a:t>23</a:t>
            </a:fld>
            <a:endParaRPr lang="en-US"/>
          </a:p>
        </p:txBody>
      </p:sp>
      <p:sp>
        <p:nvSpPr>
          <p:cNvPr id="1141762" name="Rectangle 2">
            <a:extLst>
              <a:ext uri="{FF2B5EF4-FFF2-40B4-BE49-F238E27FC236}">
                <a16:creationId xmlns:a16="http://schemas.microsoft.com/office/drawing/2014/main" id="{8B56388D-64AE-96E6-FE20-46BFCEEF6C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1763" name="Rectangle 3">
            <a:extLst>
              <a:ext uri="{FF2B5EF4-FFF2-40B4-BE49-F238E27FC236}">
                <a16:creationId xmlns:a16="http://schemas.microsoft.com/office/drawing/2014/main" id="{9D46B63C-40BA-5D03-139A-0A2765521C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6235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5208AC-0FD7-4676-9CBB-48DC7DB3CEE5}" type="slidenum">
              <a:rPr lang="en-US"/>
              <a:pPr/>
              <a:t>25</a:t>
            </a:fld>
            <a:endParaRPr lang="en-US"/>
          </a:p>
        </p:txBody>
      </p:sp>
      <p:sp>
        <p:nvSpPr>
          <p:cNvPr id="1201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1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424F5D-E8EB-4352-8EFD-A5F90EF7E35F}" type="slidenum">
              <a:rPr lang="en-US"/>
              <a:pPr/>
              <a:t>26</a:t>
            </a:fld>
            <a:endParaRPr lang="en-US"/>
          </a:p>
        </p:txBody>
      </p:sp>
      <p:sp>
        <p:nvSpPr>
          <p:cNvPr id="1207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7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632049-5DBC-4F06-A230-59E73E6FF28A}" type="slidenum">
              <a:rPr lang="en-US"/>
              <a:pPr/>
              <a:t>27</a:t>
            </a:fld>
            <a:endParaRPr lang="en-US"/>
          </a:p>
        </p:txBody>
      </p:sp>
      <p:sp>
        <p:nvSpPr>
          <p:cNvPr id="150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B13B88-0AC2-487D-9C26-4363CF9F86C6}" type="slidenum">
              <a:rPr lang="en-US"/>
              <a:pPr/>
              <a:t>28</a:t>
            </a:fld>
            <a:endParaRPr lang="en-US"/>
          </a:p>
        </p:txBody>
      </p:sp>
      <p:sp>
        <p:nvSpPr>
          <p:cNvPr id="151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79E23-AAAD-3D58-0B88-E48D7392A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>
            <a:extLst>
              <a:ext uri="{FF2B5EF4-FFF2-40B4-BE49-F238E27FC236}">
                <a16:creationId xmlns:a16="http://schemas.microsoft.com/office/drawing/2014/main" id="{7E0502B2-6E97-5730-9586-0ED2125F8E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66794" indent="-294920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79684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51556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23430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9530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7177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39050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401092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9B608585-C5B2-4005-A6FC-252CC5DB073B}" type="slidenum">
              <a:rPr lang="en-US" sz="1300">
                <a:latin typeface="Arial" charset="0"/>
              </a:rPr>
              <a:pPr eaLnBrk="1" hangingPunct="1"/>
              <a:t>29</a:t>
            </a:fld>
            <a:endParaRPr lang="en-US" sz="1300">
              <a:latin typeface="Arial" charset="0"/>
            </a:endParaRPr>
          </a:p>
        </p:txBody>
      </p:sp>
      <p:sp>
        <p:nvSpPr>
          <p:cNvPr id="254979" name="Rectangle 2">
            <a:extLst>
              <a:ext uri="{FF2B5EF4-FFF2-40B4-BE49-F238E27FC236}">
                <a16:creationId xmlns:a16="http://schemas.microsoft.com/office/drawing/2014/main" id="{CFCA4C42-F20C-025B-C5B6-14BF215B76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80" name="Rectangle 3">
            <a:extLst>
              <a:ext uri="{FF2B5EF4-FFF2-40B4-BE49-F238E27FC236}">
                <a16:creationId xmlns:a16="http://schemas.microsoft.com/office/drawing/2014/main" id="{70CC9076-794A-36EC-C689-ACBD762F39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1097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3F7051-4132-4919-A184-56003DAEAF29}" type="slidenum">
              <a:rPr lang="en-US"/>
              <a:pPr/>
              <a:t>33</a:t>
            </a:fld>
            <a:endParaRPr lang="en-US"/>
          </a:p>
        </p:txBody>
      </p:sp>
      <p:sp>
        <p:nvSpPr>
          <p:cNvPr id="1184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4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085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812D5-D4ED-DC95-6949-D3B897ECC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5965E33-7405-E017-D1D4-E50CF61648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5B8376-296C-4A1C-8733-DA3BA839A7D9}" type="slidenum">
              <a:rPr lang="en-US"/>
              <a:pPr/>
              <a:t>37</a:t>
            </a:fld>
            <a:endParaRPr lang="en-US"/>
          </a:p>
        </p:txBody>
      </p:sp>
      <p:sp>
        <p:nvSpPr>
          <p:cNvPr id="1539074" name="Rectangle 2">
            <a:extLst>
              <a:ext uri="{FF2B5EF4-FFF2-40B4-BE49-F238E27FC236}">
                <a16:creationId xmlns:a16="http://schemas.microsoft.com/office/drawing/2014/main" id="{D9533E9D-0946-FEB8-ECCA-5FB384216E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5575" y="509588"/>
            <a:ext cx="4510088" cy="2538412"/>
          </a:xfrm>
          <a:ln/>
        </p:spPr>
      </p:sp>
      <p:sp>
        <p:nvSpPr>
          <p:cNvPr id="1539075" name="Rectangle 3">
            <a:extLst>
              <a:ext uri="{FF2B5EF4-FFF2-40B4-BE49-F238E27FC236}">
                <a16:creationId xmlns:a16="http://schemas.microsoft.com/office/drawing/2014/main" id="{EA6E38EB-4CD6-62A9-5B23-A921CBA07F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1033" y="3216667"/>
            <a:ext cx="7923939" cy="3043186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8276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66794" indent="-294920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79684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51556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23430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9530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7177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39050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401092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9B608585-C5B2-4005-A6FC-252CC5DB073B}" type="slidenum">
              <a:rPr lang="en-US" sz="1300">
                <a:latin typeface="Arial" charset="0"/>
              </a:rPr>
              <a:pPr eaLnBrk="1" hangingPunct="1"/>
              <a:t>4</a:t>
            </a:fld>
            <a:endParaRPr lang="en-US" sz="1300">
              <a:latin typeface="Arial" charset="0"/>
            </a:endParaRPr>
          </a:p>
        </p:txBody>
      </p:sp>
      <p:sp>
        <p:nvSpPr>
          <p:cNvPr id="254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B97047-F857-43EB-9DF5-72340C637ECB}" type="slidenum">
              <a:rPr lang="en-US"/>
              <a:pPr/>
              <a:t>38</a:t>
            </a:fld>
            <a:endParaRPr lang="en-US"/>
          </a:p>
        </p:txBody>
      </p:sp>
      <p:sp>
        <p:nvSpPr>
          <p:cNvPr id="95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12327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B5381B-8C01-4A3D-9BBC-25678D7B9518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137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00338" y="508000"/>
            <a:ext cx="4506912" cy="2536825"/>
          </a:xfrm>
          <a:ln/>
        </p:spPr>
      </p:sp>
      <p:sp>
        <p:nvSpPr>
          <p:cNvPr id="137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3215404"/>
            <a:ext cx="7924800" cy="3045716"/>
          </a:xfrm>
        </p:spPr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A6DF5F-D71B-46E6-98AC-2B839809FA64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98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225C42-8CAA-4C13-81B1-505C3C0CB177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1219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9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694945-DA23-4C2A-8B20-570BC0350958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99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29908B-BDD9-42D7-96E1-F05800AF5102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100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9307DF-AE08-4EE5-B716-8B02557A678D}" type="slidenum">
              <a:rPr lang="en-US"/>
              <a:pPr/>
              <a:t>46</a:t>
            </a:fld>
            <a:endParaRPr lang="en-US"/>
          </a:p>
        </p:txBody>
      </p:sp>
      <p:sp>
        <p:nvSpPr>
          <p:cNvPr id="156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453DC-619A-9DBD-6727-019FA6288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>
            <a:extLst>
              <a:ext uri="{FF2B5EF4-FFF2-40B4-BE49-F238E27FC236}">
                <a16:creationId xmlns:a16="http://schemas.microsoft.com/office/drawing/2014/main" id="{71E019CD-2CEE-7B12-0B94-5C57903DA4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66794" indent="-294920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79684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51556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23430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9530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7177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39050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401092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9B608585-C5B2-4005-A6FC-252CC5DB073B}" type="slidenum">
              <a:rPr lang="en-US" sz="1300">
                <a:latin typeface="Arial" charset="0"/>
              </a:rPr>
              <a:pPr eaLnBrk="1" hangingPunct="1"/>
              <a:t>47</a:t>
            </a:fld>
            <a:endParaRPr lang="en-US" sz="1300">
              <a:latin typeface="Arial" charset="0"/>
            </a:endParaRPr>
          </a:p>
        </p:txBody>
      </p:sp>
      <p:sp>
        <p:nvSpPr>
          <p:cNvPr id="254979" name="Rectangle 2">
            <a:extLst>
              <a:ext uri="{FF2B5EF4-FFF2-40B4-BE49-F238E27FC236}">
                <a16:creationId xmlns:a16="http://schemas.microsoft.com/office/drawing/2014/main" id="{33DEE7BF-738E-150B-67A7-619E22EAC8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80" name="Rectangle 3">
            <a:extLst>
              <a:ext uri="{FF2B5EF4-FFF2-40B4-BE49-F238E27FC236}">
                <a16:creationId xmlns:a16="http://schemas.microsoft.com/office/drawing/2014/main" id="{70BA0586-78BC-93F2-CE06-36DAB02C22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1891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C23DFA-FDA2-4E80-9F98-0AA2E4F48B7C}" type="slidenum">
              <a:rPr lang="en-US"/>
              <a:pPr/>
              <a:t>48</a:t>
            </a:fld>
            <a:endParaRPr lang="en-US"/>
          </a:p>
        </p:txBody>
      </p:sp>
      <p:sp>
        <p:nvSpPr>
          <p:cNvPr id="112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C0E0F0-6A0C-469C-AE03-7D2758BA6C07}" type="slidenum">
              <a:rPr lang="en-US"/>
              <a:pPr/>
              <a:t>49</a:t>
            </a:fld>
            <a:endParaRPr lang="en-US"/>
          </a:p>
        </p:txBody>
      </p:sp>
      <p:sp>
        <p:nvSpPr>
          <p:cNvPr id="112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46887D-A9E6-4821-9AE3-5FA53D960E68}" type="slidenum">
              <a:rPr lang="en-US"/>
              <a:pPr/>
              <a:t>6</a:t>
            </a:fld>
            <a:endParaRPr lang="en-US"/>
          </a:p>
        </p:txBody>
      </p:sp>
      <p:sp>
        <p:nvSpPr>
          <p:cNvPr id="948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E135DA-0BFE-4B15-939C-10E9159FA7A8}" type="slidenum">
              <a:rPr lang="en-US"/>
              <a:pPr/>
              <a:t>50</a:t>
            </a:fld>
            <a:endParaRPr lang="en-US"/>
          </a:p>
        </p:txBody>
      </p:sp>
      <p:sp>
        <p:nvSpPr>
          <p:cNvPr id="149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B978E8-F218-4F5C-A0D7-AA6C33796325}" type="slidenum">
              <a:rPr lang="en-US"/>
              <a:pPr/>
              <a:t>51</a:t>
            </a:fld>
            <a:endParaRPr lang="en-US"/>
          </a:p>
        </p:txBody>
      </p:sp>
      <p:sp>
        <p:nvSpPr>
          <p:cNvPr id="1120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0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803973-B906-4155-9F2A-3C7E676077A8}" type="slidenum">
              <a:rPr lang="en-US"/>
              <a:pPr/>
              <a:t>52</a:t>
            </a:fld>
            <a:endParaRPr lang="en-US"/>
          </a:p>
        </p:txBody>
      </p:sp>
      <p:sp>
        <p:nvSpPr>
          <p:cNvPr id="138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B80BF6-9757-4838-8445-68A5E6CE1B6C}" type="slidenum">
              <a:rPr lang="en-US"/>
              <a:pPr/>
              <a:t>54</a:t>
            </a:fld>
            <a:endParaRPr lang="en-US"/>
          </a:p>
        </p:txBody>
      </p:sp>
      <p:sp>
        <p:nvSpPr>
          <p:cNvPr id="113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1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7EDE99-46E6-4638-B5AA-F4748437F7F9}" type="slidenum">
              <a:rPr lang="en-US"/>
              <a:pPr/>
              <a:t>55</a:t>
            </a:fld>
            <a:endParaRPr lang="en-US"/>
          </a:p>
        </p:txBody>
      </p:sp>
      <p:sp>
        <p:nvSpPr>
          <p:cNvPr id="142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08000"/>
            <a:ext cx="4506913" cy="2536825"/>
          </a:xfrm>
          <a:ln/>
        </p:spPr>
      </p:sp>
      <p:sp>
        <p:nvSpPr>
          <p:cNvPr id="142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1033" y="3214428"/>
            <a:ext cx="7923939" cy="3046543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1C1E9D-C125-4368-AC6F-0B2631C81792}" type="slidenum">
              <a:rPr lang="en-US"/>
              <a:pPr/>
              <a:t>56</a:t>
            </a:fld>
            <a:endParaRPr lang="en-US"/>
          </a:p>
        </p:txBody>
      </p:sp>
      <p:sp>
        <p:nvSpPr>
          <p:cNvPr id="117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5575" y="509588"/>
            <a:ext cx="4510088" cy="2538412"/>
          </a:xfrm>
          <a:ln/>
        </p:spPr>
      </p:sp>
      <p:sp>
        <p:nvSpPr>
          <p:cNvPr id="1178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1033" y="3216667"/>
            <a:ext cx="7923939" cy="30431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979A9A-7B45-4C9C-AECE-5065CC30F83A}" type="slidenum">
              <a:rPr lang="en-US"/>
              <a:pPr/>
              <a:t>59</a:t>
            </a:fld>
            <a:endParaRPr lang="en-US"/>
          </a:p>
        </p:txBody>
      </p:sp>
      <p:sp>
        <p:nvSpPr>
          <p:cNvPr id="156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58B2F4-F7C1-4A00-B3D3-D2E4D069A918}" type="slidenum">
              <a:rPr lang="en-US"/>
              <a:pPr/>
              <a:t>60</a:t>
            </a:fld>
            <a:endParaRPr lang="en-US"/>
          </a:p>
        </p:txBody>
      </p:sp>
      <p:sp>
        <p:nvSpPr>
          <p:cNvPr id="96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B8EC25-36A0-4294-A9FC-C79C494BDF9F}" type="slidenum">
              <a:rPr lang="en-US"/>
              <a:pPr/>
              <a:t>61</a:t>
            </a:fld>
            <a:endParaRPr lang="en-US"/>
          </a:p>
        </p:txBody>
      </p:sp>
      <p:sp>
        <p:nvSpPr>
          <p:cNvPr id="974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4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57788F-C9A5-4CE2-9D51-E68FB05E4B73}" type="slidenum">
              <a:rPr lang="en-US"/>
              <a:pPr/>
              <a:t>62</a:t>
            </a:fld>
            <a:endParaRPr lang="en-US"/>
          </a:p>
        </p:txBody>
      </p:sp>
      <p:sp>
        <p:nvSpPr>
          <p:cNvPr id="148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1C1E9D-C125-4368-AC6F-0B2631C81792}" type="slidenum">
              <a:rPr lang="en-US"/>
              <a:pPr/>
              <a:t>12</a:t>
            </a:fld>
            <a:endParaRPr lang="en-US"/>
          </a:p>
        </p:txBody>
      </p:sp>
      <p:sp>
        <p:nvSpPr>
          <p:cNvPr id="117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5575" y="509588"/>
            <a:ext cx="4510088" cy="2538412"/>
          </a:xfrm>
          <a:ln/>
        </p:spPr>
      </p:sp>
      <p:sp>
        <p:nvSpPr>
          <p:cNvPr id="1178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1033" y="3216667"/>
            <a:ext cx="7923939" cy="3043186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6F041C-87A7-4B88-A529-FDD8C76E52BA}" type="slidenum">
              <a:rPr lang="en-US"/>
              <a:pPr/>
              <a:t>63</a:t>
            </a:fld>
            <a:endParaRPr lang="en-US"/>
          </a:p>
        </p:txBody>
      </p:sp>
      <p:sp>
        <p:nvSpPr>
          <p:cNvPr id="147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E70F09-A59C-4E86-B411-4D8B622BE92C}" type="slidenum">
              <a:rPr lang="en-US"/>
              <a:pPr/>
              <a:t>64</a:t>
            </a:fld>
            <a:endParaRPr lang="en-US"/>
          </a:p>
        </p:txBody>
      </p:sp>
      <p:sp>
        <p:nvSpPr>
          <p:cNvPr id="148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5290A8-72BE-429A-BB6C-74A6A3264D39}" type="slidenum">
              <a:rPr lang="en-US"/>
              <a:pPr/>
              <a:t>65</a:t>
            </a:fld>
            <a:endParaRPr lang="en-US"/>
          </a:p>
        </p:txBody>
      </p:sp>
      <p:sp>
        <p:nvSpPr>
          <p:cNvPr id="97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C5FAA0-E16B-4553-9306-D9B475990EDC}" type="slidenum">
              <a:rPr lang="en-US"/>
              <a:pPr/>
              <a:t>66</a:t>
            </a:fld>
            <a:endParaRPr lang="en-US"/>
          </a:p>
        </p:txBody>
      </p:sp>
      <p:sp>
        <p:nvSpPr>
          <p:cNvPr id="97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1AB193-590C-49A1-9B93-F5621B2E7A51}" type="slidenum">
              <a:rPr lang="en-US"/>
              <a:pPr/>
              <a:t>68</a:t>
            </a:fld>
            <a:endParaRPr lang="en-US"/>
          </a:p>
        </p:txBody>
      </p:sp>
      <p:sp>
        <p:nvSpPr>
          <p:cNvPr id="97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8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CD2548-8396-40E0-B14A-97B61A065581}" type="slidenum">
              <a:rPr lang="en-US"/>
              <a:pPr/>
              <a:t>69</a:t>
            </a:fld>
            <a:endParaRPr lang="en-US"/>
          </a:p>
        </p:txBody>
      </p:sp>
      <p:sp>
        <p:nvSpPr>
          <p:cNvPr id="98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BF93A0-4067-46A7-95BD-5347AFF09A35}" type="slidenum">
              <a:rPr lang="en-US"/>
              <a:pPr/>
              <a:t>71</a:t>
            </a:fld>
            <a:endParaRPr lang="en-US"/>
          </a:p>
        </p:txBody>
      </p:sp>
      <p:sp>
        <p:nvSpPr>
          <p:cNvPr id="133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E42DB7-584D-4B3F-A510-C1C594AFA0BA}" type="slidenum">
              <a:rPr lang="en-US"/>
              <a:pPr/>
              <a:t>72</a:t>
            </a:fld>
            <a:endParaRPr lang="en-US"/>
          </a:p>
        </p:txBody>
      </p:sp>
      <p:sp>
        <p:nvSpPr>
          <p:cNvPr id="133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4227B7-E1B3-40C8-BCFC-D9CE427D5BFD}" type="slidenum">
              <a:rPr lang="en-US" altLang="en-US"/>
              <a:pPr/>
              <a:t>80</a:t>
            </a:fld>
            <a:endParaRPr lang="en-US" altLang="en-US"/>
          </a:p>
        </p:txBody>
      </p:sp>
      <p:sp>
        <p:nvSpPr>
          <p:cNvPr id="99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4C7F3C-6CAF-46A5-A0F3-D60682169690}" type="slidenum">
              <a:rPr lang="en-US" altLang="en-US"/>
              <a:pPr/>
              <a:t>86</a:t>
            </a:fld>
            <a:endParaRPr lang="en-US" altLang="en-US"/>
          </a:p>
        </p:txBody>
      </p:sp>
      <p:sp>
        <p:nvSpPr>
          <p:cNvPr id="138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00338" y="508000"/>
            <a:ext cx="4506912" cy="2536825"/>
          </a:xfrm>
          <a:ln/>
        </p:spPr>
      </p:sp>
      <p:sp>
        <p:nvSpPr>
          <p:cNvPr id="138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3215404"/>
            <a:ext cx="7924800" cy="3045716"/>
          </a:xfrm>
        </p:spPr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5A58F-9994-E915-DEEF-517AC0AD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>
            <a:extLst>
              <a:ext uri="{FF2B5EF4-FFF2-40B4-BE49-F238E27FC236}">
                <a16:creationId xmlns:a16="http://schemas.microsoft.com/office/drawing/2014/main" id="{1356A369-EE3D-6DB2-9D27-37884E2420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66794" indent="-294920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79684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51556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123430" indent="-235937" defTabSz="95194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9530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3067177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539050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4010924" indent="-235937" defTabSz="95194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9B608585-C5B2-4005-A6FC-252CC5DB073B}" type="slidenum">
              <a:rPr lang="en-US" sz="1300">
                <a:latin typeface="Arial" charset="0"/>
              </a:rPr>
              <a:pPr eaLnBrk="1" hangingPunct="1"/>
              <a:t>13</a:t>
            </a:fld>
            <a:endParaRPr lang="en-US" sz="1300">
              <a:latin typeface="Arial" charset="0"/>
            </a:endParaRPr>
          </a:p>
        </p:txBody>
      </p:sp>
      <p:sp>
        <p:nvSpPr>
          <p:cNvPr id="254979" name="Rectangle 2">
            <a:extLst>
              <a:ext uri="{FF2B5EF4-FFF2-40B4-BE49-F238E27FC236}">
                <a16:creationId xmlns:a16="http://schemas.microsoft.com/office/drawing/2014/main" id="{2CFDA2D0-8DBD-1AFD-FC7C-B6F77E4894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80" name="Rectangle 3">
            <a:extLst>
              <a:ext uri="{FF2B5EF4-FFF2-40B4-BE49-F238E27FC236}">
                <a16:creationId xmlns:a16="http://schemas.microsoft.com/office/drawing/2014/main" id="{76A4AE6F-E04A-CA50-2EE1-066D60BF08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71654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E501A5-DBFB-479F-8A51-4D3B06B7DBF9}" type="slidenum">
              <a:rPr lang="en-US" altLang="en-US"/>
              <a:pPr/>
              <a:t>96</a:t>
            </a:fld>
            <a:endParaRPr lang="en-US" altLang="en-US"/>
          </a:p>
        </p:txBody>
      </p:sp>
      <p:sp>
        <p:nvSpPr>
          <p:cNvPr id="139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00338" y="508000"/>
            <a:ext cx="4506912" cy="2536825"/>
          </a:xfrm>
          <a:ln/>
        </p:spPr>
      </p:sp>
      <p:sp>
        <p:nvSpPr>
          <p:cNvPr id="139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3215404"/>
            <a:ext cx="7924800" cy="3045716"/>
          </a:xfrm>
        </p:spPr>
        <p:txBody>
          <a:bodyPr/>
          <a:lstStyle/>
          <a:p>
            <a:endParaRPr lang="it-IT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90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32212" indent="-281619" defTabSz="9090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26480" indent="-225295" defTabSz="9090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77072" indent="-225295" defTabSz="9090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27663" indent="-225295" defTabSz="9090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78256" indent="-225295" defTabSz="90900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28847" indent="-225295" defTabSz="90900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79439" indent="-225295" defTabSz="90900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30030" indent="-225295" defTabSz="90900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4E241FC-9AA0-42E2-A5E8-56AA0C5AFDED}" type="slidenum">
              <a:rPr lang="en-US" altLang="en-US" smtClean="0"/>
              <a:pPr eaLnBrk="1" hangingPunct="1">
                <a:spcBef>
                  <a:spcPct val="0"/>
                </a:spcBef>
              </a:pPr>
              <a:t>107</a:t>
            </a:fld>
            <a:endParaRPr lang="en-US" alt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35754372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90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32212" indent="-281619" defTabSz="9090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26480" indent="-225295" defTabSz="9090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77072" indent="-225295" defTabSz="9090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27663" indent="-225295" defTabSz="9090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78256" indent="-225295" defTabSz="90900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28847" indent="-225295" defTabSz="90900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79439" indent="-225295" defTabSz="90900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30030" indent="-225295" defTabSz="90900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23A4A0-A485-468F-ADE2-A29A88B32A66}" type="slidenum">
              <a:rPr lang="en-US" altLang="en-US" smtClean="0"/>
              <a:pPr eaLnBrk="1" hangingPunct="1">
                <a:spcBef>
                  <a:spcPct val="0"/>
                </a:spcBef>
              </a:pPr>
              <a:t>108</a:t>
            </a:fld>
            <a:endParaRPr lang="en-US" alt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13920978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90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32212" indent="-281619" defTabSz="9090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26480" indent="-225295" defTabSz="9090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77072" indent="-225295" defTabSz="9090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27663" indent="-225295" defTabSz="9090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78256" indent="-225295" defTabSz="90900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28847" indent="-225295" defTabSz="90900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79439" indent="-225295" defTabSz="90900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30030" indent="-225295" defTabSz="90900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7467FD-A0CE-4A4E-A1B2-A38C247A4D42}" type="slidenum">
              <a:rPr lang="en-US" altLang="en-US" smtClean="0"/>
              <a:pPr eaLnBrk="1" hangingPunct="1">
                <a:spcBef>
                  <a:spcPct val="0"/>
                </a:spcBef>
              </a:pPr>
              <a:t>109</a:t>
            </a:fld>
            <a:endParaRPr lang="en-US" alt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1916504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90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32212" indent="-281619" defTabSz="9090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26480" indent="-225295" defTabSz="9090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77072" indent="-225295" defTabSz="9090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27663" indent="-225295" defTabSz="9090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78256" indent="-225295" defTabSz="90900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28847" indent="-225295" defTabSz="90900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79439" indent="-225295" defTabSz="90900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30030" indent="-225295" defTabSz="90900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9E9F17B-71E9-420D-8F6E-B3B19E651D91}" type="slidenum">
              <a:rPr lang="en-US" altLang="en-US" smtClean="0"/>
              <a:pPr eaLnBrk="1" hangingPunct="1">
                <a:spcBef>
                  <a:spcPct val="0"/>
                </a:spcBef>
              </a:pPr>
              <a:t>110</a:t>
            </a:fld>
            <a:endParaRPr lang="en-US" alt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72669116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90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32212" indent="-281619" defTabSz="9090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26480" indent="-225295" defTabSz="9090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77072" indent="-225295" defTabSz="9090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27663" indent="-225295" defTabSz="9090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78256" indent="-225295" defTabSz="90900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28847" indent="-225295" defTabSz="90900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79439" indent="-225295" defTabSz="90900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30030" indent="-225295" defTabSz="90900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51EF232-8AF4-4B04-A04F-4F14C646A60F}" type="slidenum">
              <a:rPr lang="en-US" altLang="en-US" smtClean="0"/>
              <a:pPr eaLnBrk="1" hangingPunct="1">
                <a:spcBef>
                  <a:spcPct val="0"/>
                </a:spcBef>
              </a:pPr>
              <a:t>111</a:t>
            </a:fld>
            <a:endParaRPr lang="en-US" alt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01706631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90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32212" indent="-281619" defTabSz="9090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26480" indent="-225295" defTabSz="9090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77072" indent="-225295" defTabSz="9090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27663" indent="-225295" defTabSz="9090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78256" indent="-225295" defTabSz="90900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28847" indent="-225295" defTabSz="90900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79439" indent="-225295" defTabSz="90900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30030" indent="-225295" defTabSz="90900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085EC2-3045-4A32-B95B-DF93376058D8}" type="slidenum">
              <a:rPr lang="en-US" altLang="en-US" smtClean="0"/>
              <a:pPr eaLnBrk="1" hangingPunct="1">
                <a:spcBef>
                  <a:spcPct val="0"/>
                </a:spcBef>
              </a:pPr>
              <a:t>112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2026837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90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32212" indent="-281619" defTabSz="9090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26480" indent="-225295" defTabSz="9090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77072" indent="-225295" defTabSz="9090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27663" indent="-225295" defTabSz="9090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78256" indent="-225295" defTabSz="90900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28847" indent="-225295" defTabSz="90900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79439" indent="-225295" defTabSz="90900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30030" indent="-225295" defTabSz="90900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99FC8DC-227F-49E6-87DF-5D80E75F598B}" type="slidenum">
              <a:rPr lang="en-US" altLang="en-US" smtClean="0"/>
              <a:pPr eaLnBrk="1" hangingPunct="1">
                <a:spcBef>
                  <a:spcPct val="0"/>
                </a:spcBef>
              </a:pPr>
              <a:t>113</a:t>
            </a:fld>
            <a:endParaRPr lang="en-US" alt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792079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758FCB-D7F9-4B84-B70C-2E5AEDB91F74}" type="slidenum">
              <a:rPr lang="en-US"/>
              <a:pPr/>
              <a:t>14</a:t>
            </a:fld>
            <a:endParaRPr lang="en-US"/>
          </a:p>
        </p:txBody>
      </p:sp>
      <p:sp>
        <p:nvSpPr>
          <p:cNvPr id="150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72B06F-A82D-4A1D-AF19-24731FF95ECA}" type="slidenum">
              <a:rPr lang="en-US"/>
              <a:pPr/>
              <a:t>16</a:t>
            </a:fld>
            <a:endParaRPr lang="en-US"/>
          </a:p>
        </p:txBody>
      </p:sp>
      <p:sp>
        <p:nvSpPr>
          <p:cNvPr id="1141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76EF2A-2573-4E11-B1AB-5EC94F93C85F}" type="slidenum">
              <a:rPr lang="en-US"/>
              <a:pPr/>
              <a:t>18</a:t>
            </a:fld>
            <a:endParaRPr lang="en-US"/>
          </a:p>
        </p:txBody>
      </p:sp>
      <p:sp>
        <p:nvSpPr>
          <p:cNvPr id="150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B33479-8C3F-4396-86A0-2F735BCB8D2B}" type="slidenum">
              <a:rPr lang="en-US"/>
              <a:pPr/>
              <a:t>19</a:t>
            </a:fld>
            <a:endParaRPr lang="en-US"/>
          </a:p>
        </p:txBody>
      </p:sp>
      <p:sp>
        <p:nvSpPr>
          <p:cNvPr id="1149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9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9DF2CF-C1C0-AB4A-B4EA-437540EBE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7F0D4A1-7ED9-F544-84C8-33AAAA64D1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F0FBCE9-DF5A-2F47-9E58-4EB3AD84B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AC37-3D87-FE42-B2CF-6799DDA75034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EAFA1F3-3795-FF4B-8F5E-DC8E043A1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C4CBEA-BE06-A64B-AFFB-16FB85BDC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636E5-F268-0A4A-84DB-69488F0245B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306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651B13-0CC7-1B41-A6AC-1809A530A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8F0B885-5BE8-E04B-B399-0D52994788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9111204-DCEE-1945-A1B7-A381FF771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AC37-3D87-FE42-B2CF-6799DDA75034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629D8E-47FF-1240-BA01-668485C3F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8E5E9A-257C-C749-A561-3F1EA7808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636E5-F268-0A4A-84DB-69488F0245B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2798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L. Monaco - INFN Milano LASA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A3E12-EA2D-40F6-AB43-9042E62BBC8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1692537" y="1"/>
            <a:ext cx="8953843" cy="692502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it-IT"/>
              <a:t>Fare clic per modificare lo stile del</a:t>
            </a:r>
            <a:endParaRPr lang="en-US"/>
          </a:p>
        </p:txBody>
      </p:sp>
      <p:sp>
        <p:nvSpPr>
          <p:cNvPr id="8" name="Segnaposto data 3">
            <a:extLst>
              <a:ext uri="{FF2B5EF4-FFF2-40B4-BE49-F238E27FC236}">
                <a16:creationId xmlns:a16="http://schemas.microsoft.com/office/drawing/2014/main" id="{ADF8B5D5-84E4-4655-9498-449EBFAD3D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it-IT"/>
              <a:t>March 21, 2022</a:t>
            </a:r>
          </a:p>
        </p:txBody>
      </p:sp>
    </p:spTree>
    <p:extLst>
      <p:ext uri="{BB962C8B-B14F-4D97-AF65-F5344CB8AC3E}">
        <p14:creationId xmlns:p14="http://schemas.microsoft.com/office/powerpoint/2010/main" val="3983231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1921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1"/>
            <a:ext cx="12192000" cy="6010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7766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4927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14351" y="765175"/>
            <a:ext cx="5473700" cy="524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1" y="765175"/>
            <a:ext cx="5473700" cy="524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1548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278016-29BD-9A4A-A21C-C69E3CCAF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87BDBE-5887-294D-B752-85B53B651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D8047D-A71B-9D4E-8CBA-66F2BA05D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AC37-3D87-FE42-B2CF-6799DDA75034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EA79E1D-CEC4-AF40-99C6-FCD338C23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EDFAAF-F603-8044-A9FE-3D8879495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636E5-F268-0A4A-84DB-69488F0245B6}" type="slidenum">
              <a:rPr lang="it-IT" smtClean="0"/>
              <a:t>‹#›</a:t>
            </a:fld>
            <a:endParaRPr lang="it-IT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CDB8992-E1B9-BACD-1D4C-2D28778E3B07}"/>
              </a:ext>
            </a:extLst>
          </p:cNvPr>
          <p:cNvCxnSpPr/>
          <p:nvPr userDrawn="1"/>
        </p:nvCxnSpPr>
        <p:spPr>
          <a:xfrm>
            <a:off x="838200" y="1402080"/>
            <a:ext cx="1017117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110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F5DD61-793F-2F40-9D5D-D3E28BD36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A6D87BA-BF4E-9643-B97A-2C3A4E782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08E64C6-B257-334D-A497-C70C1C637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AC37-3D87-FE42-B2CF-6799DDA75034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685DE36-4824-E64C-B20B-47ADF3442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BB359F-BBA8-6744-B91E-D3D5DB8AA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636E5-F268-0A4A-84DB-69488F0245B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6463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2E1179-3E6C-A94F-8852-1454A93C1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5226DD8-9DFF-2148-BE9D-326AF65B74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26E43ED-6911-F94E-8BF3-96E53E06A4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1087522-6969-D44D-99FF-F7E0C2298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AC37-3D87-FE42-B2CF-6799DDA75034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699797C-12C5-5744-996B-C5BC02D31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70D2132-7C5D-2C42-BDB7-896BA7B80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636E5-F268-0A4A-84DB-69488F0245B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8853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0C426D-F315-FC4D-BDDC-9912CE91E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6FC47E8-911E-924D-9A7C-DE61C9369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3ABAEB6-5F7F-284B-B2E3-4740740B7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0D7B337-4809-1048-ABDE-E6D7BAF29C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C64B39E-51DA-1040-AB11-DCF91FF50A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4B0ADDA-8BA3-B14A-B111-5C36832A3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AC37-3D87-FE42-B2CF-6799DDA75034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5042597-009B-0142-924D-2FE2CF842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0EF88D9-388E-DF4D-A088-88818C08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636E5-F268-0A4A-84DB-69488F0245B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4918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290C18-884E-554B-ADB4-9F10A1406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55F21EB-5FFE-2D45-B1C2-7E26F3904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AC37-3D87-FE42-B2CF-6799DDA75034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9DB4D14-47D7-2D49-BEEF-49C84A254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E4266DE-D5BA-294C-88E7-53146D6EC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636E5-F268-0A4A-84DB-69488F0245B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176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0EA2ABC-2889-4B41-A6A8-C52912024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AC37-3D87-FE42-B2CF-6799DDA75034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7A81E15-D04C-0B49-983D-7EDAF7EAF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2FA6821-484F-8E4D-8D30-5EB576A2B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636E5-F268-0A4A-84DB-69488F0245B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091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3FB9D7-0159-9E43-975A-82EC8A7A6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43FE2ED-7F19-EB4B-B089-64DF3FA96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5FFAB85-A160-C541-9850-77BC4BE48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3CE7E63-822C-EB44-8B32-8468F105B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AC37-3D87-FE42-B2CF-6799DDA75034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EE2E963-D490-1B40-9B90-6C6A23013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129D75B-A9A9-604F-86CE-E826D3D23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636E5-F268-0A4A-84DB-69488F0245B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6052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3E445B-5944-AC41-B2E1-621D3F77B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5E6FE43-9976-5E4F-9EB1-9046BE70F9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DC96049-C012-FD42-8AB3-132662563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23D43E6-B714-904D-A298-E6BEF61FA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AC37-3D87-FE42-B2CF-6799DDA75034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497A99C-BE66-604F-B207-4926160B0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D05E912-71BE-4B49-8DCB-3AFE2412F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636E5-F268-0A4A-84DB-69488F0245B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920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8048FD4-9055-3646-9E83-9836036E3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7E1F77B-E0A9-FC48-B37D-F497E8AB9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040A770-BAF2-C14F-ADF1-A393ACAEB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FAC37-3D87-FE42-B2CF-6799DDA75034}" type="datetimeFigureOut">
              <a:rPr lang="it-IT" smtClean="0"/>
              <a:t>28/05/2025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B3EB08-B965-1948-90DA-EEBDFA1B01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880994-BE1E-DC49-9E2C-67689A1419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636E5-F268-0A4A-84DB-69488F0245B6}" type="slidenum">
              <a:rPr lang="it-IT" smtClean="0"/>
              <a:t>‹#›</a:t>
            </a:fld>
            <a:endParaRPr lang="it-I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13032C-4F64-47DD-95D9-F67222553E37}"/>
              </a:ext>
            </a:extLst>
          </p:cNvPr>
          <p:cNvSpPr/>
          <p:nvPr userDrawn="1"/>
        </p:nvSpPr>
        <p:spPr>
          <a:xfrm>
            <a:off x="-1" y="0"/>
            <a:ext cx="618991" cy="6858000"/>
          </a:xfrm>
          <a:prstGeom prst="rect">
            <a:avLst/>
          </a:prstGeom>
          <a:gradFill>
            <a:gsLst>
              <a:gs pos="1835">
                <a:srgbClr val="116FCD"/>
              </a:gs>
              <a:gs pos="22000">
                <a:srgbClr val="0E5CA7"/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2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EAE703-4073-4C1D-A089-9F51334F9A6E}"/>
              </a:ext>
            </a:extLst>
          </p:cNvPr>
          <p:cNvSpPr txBox="1"/>
          <p:nvPr userDrawn="1"/>
        </p:nvSpPr>
        <p:spPr>
          <a:xfrm rot="16200000">
            <a:off x="-2285167" y="2800357"/>
            <a:ext cx="5178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Corso </a:t>
            </a:r>
            <a:r>
              <a:rPr lang="en-US" sz="1400" b="0" i="0" u="none" strike="noStrike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Vuoto</a:t>
            </a:r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2025</a:t>
            </a:r>
            <a:endParaRPr lang="en-US" sz="1100" i="0" dirty="0">
              <a:solidFill>
                <a:schemeClr val="bg1"/>
              </a:solidFill>
            </a:endParaRPr>
          </a:p>
        </p:txBody>
      </p:sp>
      <p:pic>
        <p:nvPicPr>
          <p:cNvPr id="14" name="Picture 13" descr="A logo with text in a circle&#10;&#10;Description automatically generated with medium confidence">
            <a:extLst>
              <a:ext uri="{FF2B5EF4-FFF2-40B4-BE49-F238E27FC236}">
                <a16:creationId xmlns:a16="http://schemas.microsoft.com/office/drawing/2014/main" id="{3B0417EA-7CEE-7B1E-F8DB-EC79C1F2AFB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5" y="0"/>
            <a:ext cx="618991" cy="33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5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4" r:id="rId11"/>
    <p:sldLayoutId id="2147483746" r:id="rId12"/>
    <p:sldLayoutId id="2147483747" r:id="rId13"/>
    <p:sldLayoutId id="214748374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tmp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tmp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8.emf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39.wmf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C:\Users\xfel\Desktop\video\Boiling%20cold%20water%20In%20a%20Vacuum%20Chamber.flv" TargetMode="External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iap.tuwien.ac.at/www/surface/vapor_pressure" TargetMode="External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m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outgassing.nasa.gov/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0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tmp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hyperlink" Target="http://epims.gsfc.nasa.gov/og/" TargetMode="External"/><Relationship Id="rId3" Type="http://schemas.openxmlformats.org/officeDocument/2006/relationships/hyperlink" Target="http://www.ee.ualberta.ca/~schmaus/vacf/outgas.html#blears" TargetMode="External"/><Relationship Id="rId7" Type="http://schemas.openxmlformats.org/officeDocument/2006/relationships/hyperlink" Target="http://www.vacuum.org/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ee.ualberta.ca/~schmaus/vacf/outgas.html#das" TargetMode="External"/><Relationship Id="rId5" Type="http://schemas.openxmlformats.org/officeDocument/2006/relationships/hyperlink" Target="http://www.ee.ualberta.ca/~schmaus/vacf/outgas.html#markley" TargetMode="External"/><Relationship Id="rId10" Type="http://schemas.openxmlformats.org/officeDocument/2006/relationships/hyperlink" Target="http://www.ee.ualberta.ca/~schmaus/vacf/basics.html" TargetMode="External"/><Relationship Id="rId4" Type="http://schemas.openxmlformats.org/officeDocument/2006/relationships/hyperlink" Target="http://www.ee.ualberta.ca/~schmaus/vacf/outgas.html#dayton" TargetMode="External"/><Relationship Id="rId9" Type="http://schemas.openxmlformats.org/officeDocument/2006/relationships/hyperlink" Target="http://intra.cal.sdl.usu.edu/index.html" TargetMode="Externa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mp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03.tmp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m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cuum.org/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ee.ualberta.ca/~schmaus/vacf/basics.html" TargetMode="External"/><Relationship Id="rId5" Type="http://schemas.openxmlformats.org/officeDocument/2006/relationships/hyperlink" Target="http://intra.cal.sdl.usu.edu/index.html" TargetMode="External"/><Relationship Id="rId4" Type="http://schemas.openxmlformats.org/officeDocument/2006/relationships/hyperlink" Target="http://epims.gsfc.nasa.gov/og/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07.tmp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gi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7E6C32-9FF2-FB40-8A28-985FA9ABDF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5059" y="3230770"/>
            <a:ext cx="10104919" cy="3106542"/>
          </a:xfrm>
        </p:spPr>
        <p:txBody>
          <a:bodyPr>
            <a:normAutofit/>
          </a:bodyPr>
          <a:lstStyle/>
          <a:p>
            <a:r>
              <a:rPr lang="it-IT" b="1" noProof="0" dirty="0">
                <a:solidFill>
                  <a:schemeClr val="accent1">
                    <a:lumMod val="50000"/>
                  </a:schemeClr>
                </a:solidFill>
              </a:rPr>
              <a:t>Carichi di gas, degassaggio, materiali e sistemi di </a:t>
            </a:r>
            <a:r>
              <a:rPr lang="it-IT" b="1" noProof="0" dirty="0" err="1">
                <a:solidFill>
                  <a:schemeClr val="accent1">
                    <a:lumMod val="50000"/>
                  </a:schemeClr>
                </a:solidFill>
              </a:rPr>
              <a:t>flangiatura</a:t>
            </a:r>
            <a:br>
              <a:rPr lang="it-IT" b="1" noProof="0" dirty="0"/>
            </a:br>
            <a:br>
              <a:rPr lang="it-IT" sz="4400" b="1" noProof="0" dirty="0"/>
            </a:br>
            <a:r>
              <a:rPr lang="it-IT" sz="3200" b="1" noProof="0" dirty="0">
                <a:solidFill>
                  <a:schemeClr val="accent3">
                    <a:lumMod val="75000"/>
                  </a:schemeClr>
                </a:solidFill>
              </a:rPr>
              <a:t>Daniele Sertore</a:t>
            </a:r>
            <a:endParaRPr lang="it-IT" sz="3200" b="1" noProof="0" dirty="0">
              <a:solidFill>
                <a:schemeClr val="accent3">
                  <a:lumMod val="75000"/>
                </a:schemeClr>
              </a:solidFill>
              <a:cs typeface="Calibri Light" panose="020F0302020204030204"/>
            </a:endParaRP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53FBCE20-A4E6-47A4-A608-9FD6C4F90B2E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14330" y="0"/>
            <a:ext cx="11577670" cy="20739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570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55"/>
    </mc:Choice>
    <mc:Fallback xmlns="">
      <p:transition spd="slow" advTm="735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5276-60FA-836D-F053-F66CE6B72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Perdite Virtuali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51DD14-DFDC-28B4-505B-C02E07C4A1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it-IT" noProof="0" dirty="0"/>
                  <a:t>Le perdite interne o virtuali sono caratterizzate da un tasso di perdita:</a:t>
                </a:r>
                <a:br>
                  <a:rPr lang="it-IT" noProof="0" dirty="0"/>
                </a:br>
                <a:endParaRPr lang="it-IT" noProof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6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600" b="0" i="1" noProof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sz="3600" b="0" i="1" noProof="0" smtClean="0">
                              <a:latin typeface="Cambria Math" panose="02040503050406030204" pitchFamily="18" charset="0"/>
                            </a:rPr>
                            <m:t>𝐿𝑉</m:t>
                          </m:r>
                        </m:sub>
                      </m:sSub>
                      <m:r>
                        <a:rPr lang="it-IT" sz="3600" i="1" noProof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360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36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600" b="0" i="1" noProof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it-IT" sz="3600" b="0" i="1" noProof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it-IT" sz="3600" b="0" i="1" noProof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it-IT" sz="36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600" b="0" i="1" noProof="0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sz="3600" b="0" i="1" noProof="0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r>
                            <a:rPr lang="it-IT" sz="3600" b="0" i="1" noProof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it-IT" sz="3600" b="0" i="1" noProof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it-IT" sz="3600" b="0" i="1" noProof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it-IT" sz="4000" noProof="0" dirty="0"/>
              </a:p>
              <a:p>
                <a:pPr marL="0" indent="0">
                  <a:buNone/>
                </a:pPr>
                <a:endParaRPr lang="it-IT" sz="4000" noProof="0" dirty="0"/>
              </a:p>
              <a:p>
                <a:pPr marL="0" indent="0">
                  <a:buNone/>
                </a:pPr>
                <a:r>
                  <a:rPr lang="it-IT" noProof="0" dirty="0"/>
                  <a:t>dove:</a:t>
                </a:r>
              </a:p>
              <a:p>
                <a:pPr lvl="1"/>
                <a:r>
                  <a:rPr lang="it-IT" sz="2400" noProof="0" dirty="0" err="1"/>
                  <a:t>p</a:t>
                </a:r>
                <a:r>
                  <a:rPr lang="it-IT" sz="2400" baseline="-25000" noProof="0" dirty="0" err="1"/>
                  <a:t>a</a:t>
                </a:r>
                <a:r>
                  <a:rPr lang="it-IT" sz="2400" noProof="0" dirty="0"/>
                  <a:t>[Torr] è la pressione del gas</a:t>
                </a:r>
              </a:p>
              <a:p>
                <a:pPr lvl="1"/>
                <a:r>
                  <a:rPr lang="it-IT" sz="2400" noProof="0" dirty="0"/>
                  <a:t>V</a:t>
                </a:r>
                <a:r>
                  <a:rPr lang="it-IT" sz="2400" baseline="-25000" noProof="0" dirty="0"/>
                  <a:t>L</a:t>
                </a:r>
                <a:r>
                  <a:rPr lang="it-IT" sz="2400" noProof="0" dirty="0"/>
                  <a:t> [l] il suo volume</a:t>
                </a:r>
              </a:p>
              <a:p>
                <a:pPr lvl="1"/>
                <a:r>
                  <a:rPr lang="it-IT" sz="2400" noProof="0" dirty="0"/>
                  <a:t>t [s] il tempo</a:t>
                </a:r>
              </a:p>
              <a:p>
                <a:pPr lvl="1"/>
                <a:r>
                  <a:rPr lang="it-IT" sz="2400" noProof="0" dirty="0"/>
                  <a:t>“e”=2.7183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51DD14-DFDC-28B4-505B-C02E07C4A1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2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1E8C0D4-E54F-13EB-9971-CE6CB8F36457}"/>
              </a:ext>
            </a:extLst>
          </p:cNvPr>
          <p:cNvSpPr txBox="1"/>
          <p:nvPr/>
        </p:nvSpPr>
        <p:spPr>
          <a:xfrm>
            <a:off x="1235676" y="6367849"/>
            <a:ext cx="8077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noProof="0" dirty="0"/>
              <a:t>Ref. “Vacuum Technology and Space </a:t>
            </a:r>
            <a:r>
              <a:rPr lang="it-IT" noProof="0" dirty="0" err="1"/>
              <a:t>Simulation</a:t>
            </a:r>
            <a:r>
              <a:rPr lang="it-IT" noProof="0" dirty="0"/>
              <a:t>” – </a:t>
            </a:r>
            <a:r>
              <a:rPr lang="it-IT" noProof="0" dirty="0" err="1"/>
              <a:t>Santeler</a:t>
            </a:r>
            <a:r>
              <a:rPr lang="it-IT" noProof="0" dirty="0"/>
              <a:t> et al. NASA SP-105, 1966</a:t>
            </a:r>
          </a:p>
        </p:txBody>
      </p:sp>
      <p:pic>
        <p:nvPicPr>
          <p:cNvPr id="5" name="Immagine 3">
            <a:extLst>
              <a:ext uri="{FF2B5EF4-FFF2-40B4-BE49-F238E27FC236}">
                <a16:creationId xmlns:a16="http://schemas.microsoft.com/office/drawing/2014/main" id="{DAC00F1A-8A9C-3CA5-6215-E6ABCC965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432" y="2357084"/>
            <a:ext cx="2621340" cy="3660379"/>
          </a:xfrm>
          <a:prstGeom prst="rect">
            <a:avLst/>
          </a:prstGeom>
          <a:noFill/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2730B566-EAF3-C3AE-FF41-078E2DC2550A}"/>
              </a:ext>
            </a:extLst>
          </p:cNvPr>
          <p:cNvCxnSpPr>
            <a:cxnSpLocks/>
          </p:cNvCxnSpPr>
          <p:nvPr/>
        </p:nvCxnSpPr>
        <p:spPr>
          <a:xfrm>
            <a:off x="9212916" y="5169567"/>
            <a:ext cx="311008" cy="774033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03B2E1B-9A68-6465-8B89-5EDB6709B07B}"/>
              </a:ext>
            </a:extLst>
          </p:cNvPr>
          <p:cNvSpPr txBox="1"/>
          <p:nvPr/>
        </p:nvSpPr>
        <p:spPr>
          <a:xfrm>
            <a:off x="8689639" y="3334423"/>
            <a:ext cx="402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noProof="0" dirty="0"/>
              <a:t>V</a:t>
            </a:r>
            <a:r>
              <a:rPr lang="it-IT" sz="2000" baseline="-25000" noProof="0" dirty="0"/>
              <a:t>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2ED1F3-476C-8F9F-56E7-DD4E814454D9}"/>
              </a:ext>
            </a:extLst>
          </p:cNvPr>
          <p:cNvSpPr txBox="1"/>
          <p:nvPr/>
        </p:nvSpPr>
        <p:spPr>
          <a:xfrm>
            <a:off x="9360520" y="3039791"/>
            <a:ext cx="515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noProof="0" dirty="0"/>
              <a:t>Q</a:t>
            </a:r>
            <a:r>
              <a:rPr lang="it-IT" sz="2000" baseline="-25000" noProof="0" dirty="0"/>
              <a:t>LV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0774BC6-93BF-A6D7-800D-0B55984387AF}"/>
              </a:ext>
            </a:extLst>
          </p:cNvPr>
          <p:cNvCxnSpPr>
            <a:cxnSpLocks/>
          </p:cNvCxnSpPr>
          <p:nvPr/>
        </p:nvCxnSpPr>
        <p:spPr>
          <a:xfrm flipV="1">
            <a:off x="8958562" y="3239846"/>
            <a:ext cx="281354" cy="2946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5">
            <a:extLst>
              <a:ext uri="{FF2B5EF4-FFF2-40B4-BE49-F238E27FC236}">
                <a16:creationId xmlns:a16="http://schemas.microsoft.com/office/drawing/2014/main" id="{E3C868D4-3388-D605-22CA-EF1B60442D39}"/>
              </a:ext>
            </a:extLst>
          </p:cNvPr>
          <p:cNvCxnSpPr>
            <a:cxnSpLocks/>
          </p:cNvCxnSpPr>
          <p:nvPr/>
        </p:nvCxnSpPr>
        <p:spPr>
          <a:xfrm flipH="1">
            <a:off x="9914943" y="5169567"/>
            <a:ext cx="309600" cy="774032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76402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BCB5E-DFAD-CC24-D273-3756CDFAD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1F53A-70ED-E320-28ED-6C9616346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Flange ISO-K e ISO-F – ISO 1609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8F00B-9844-7BB2-2BC1-8322F8B3B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229" y="1563200"/>
            <a:ext cx="6349844" cy="4827423"/>
          </a:xfrm>
        </p:spPr>
        <p:txBody>
          <a:bodyPr>
            <a:normAutofit/>
          </a:bodyPr>
          <a:lstStyle/>
          <a:p>
            <a:r>
              <a:rPr lang="it-IT" noProof="0" dirty="0"/>
              <a:t>Sono flange normate tipicamente per </a:t>
            </a:r>
            <a:r>
              <a:rPr lang="it-IT" b="1" noProof="0" dirty="0"/>
              <a:t>diametri ≥ DN63</a:t>
            </a:r>
          </a:p>
          <a:p>
            <a:r>
              <a:rPr lang="it-IT" noProof="0" dirty="0"/>
              <a:t>Sono disponibili in </a:t>
            </a:r>
            <a:r>
              <a:rPr lang="it-IT" b="1" noProof="0" dirty="0"/>
              <a:t>304L</a:t>
            </a:r>
            <a:r>
              <a:rPr lang="it-IT" noProof="0" dirty="0"/>
              <a:t> e </a:t>
            </a:r>
            <a:r>
              <a:rPr lang="it-IT" b="1" noProof="0" dirty="0"/>
              <a:t>alluminio</a:t>
            </a:r>
          </a:p>
          <a:p>
            <a:r>
              <a:rPr lang="it-IT" noProof="0" dirty="0"/>
              <a:t>Utilizzano lo stesso principio deli O-ring delle KF. Tuttavia dato il maggior diametro, esiste un </a:t>
            </a:r>
            <a:r>
              <a:rPr lang="it-IT" b="1" noProof="0" dirty="0"/>
              <a:t>anello elastico </a:t>
            </a:r>
            <a:r>
              <a:rPr lang="it-IT" noProof="0" dirty="0"/>
              <a:t>di contenimento del </a:t>
            </a:r>
            <a:r>
              <a:rPr lang="it-IT" noProof="0" dirty="0" err="1"/>
              <a:t>gasket</a:t>
            </a:r>
            <a:r>
              <a:rPr lang="it-IT" noProof="0" dirty="0"/>
              <a:t>. </a:t>
            </a:r>
          </a:p>
          <a:p>
            <a:r>
              <a:rPr lang="it-IT" noProof="0" dirty="0"/>
              <a:t>La tenuta è fatta con </a:t>
            </a:r>
            <a:r>
              <a:rPr lang="it-IT" b="1" noProof="0" dirty="0"/>
              <a:t>bulloni e </a:t>
            </a:r>
            <a:r>
              <a:rPr lang="it-IT" b="1" noProof="0" dirty="0" err="1"/>
              <a:t>clamp</a:t>
            </a:r>
            <a:endParaRPr lang="it-IT" b="1" noProof="0" dirty="0"/>
          </a:p>
          <a:p>
            <a:r>
              <a:rPr lang="it-IT" noProof="0" dirty="0"/>
              <a:t>Le </a:t>
            </a:r>
            <a:r>
              <a:rPr lang="it-IT" b="1" noProof="0" dirty="0"/>
              <a:t>limitazioni sono simili </a:t>
            </a:r>
            <a:r>
              <a:rPr lang="it-IT" noProof="0" dirty="0"/>
              <a:t>a quelle delle flange KF e legate all’O-ring</a:t>
            </a:r>
          </a:p>
        </p:txBody>
      </p:sp>
      <p:pic>
        <p:nvPicPr>
          <p:cNvPr id="8" name="Picture 7" descr="A close-up of a pipe&#10;&#10;AI-generated content may be incorrect.">
            <a:extLst>
              <a:ext uri="{FF2B5EF4-FFF2-40B4-BE49-F238E27FC236}">
                <a16:creationId xmlns:a16="http://schemas.microsoft.com/office/drawing/2014/main" id="{3AC12F72-31EC-8D89-3B29-AD6BD90B7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075" y="4305543"/>
            <a:ext cx="1609725" cy="21873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DDD737-3CA5-585A-06E0-6B4D3C219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073" y="4452772"/>
            <a:ext cx="1638300" cy="2200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0AC889-2AC3-D330-EAD1-A1A075FAE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044" y="1767112"/>
            <a:ext cx="1647825" cy="2209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220DA3-90F3-CEB3-53F1-822C7E9E3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4075" y="1814737"/>
            <a:ext cx="1609725" cy="21621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87B4D3-6CE5-EA3F-7AC2-B3C01B9EF2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6212" y="5127823"/>
            <a:ext cx="1985386" cy="15288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2FC684-4D74-C978-E3EA-5B4EF53C86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299" y="5127823"/>
            <a:ext cx="2125249" cy="154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9705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A6B3A-26EC-2E78-8888-09C46D0D8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Flange </a:t>
            </a:r>
            <a:r>
              <a:rPr lang="it-IT" noProof="0" dirty="0" err="1"/>
              <a:t>Conflat</a:t>
            </a:r>
            <a:endParaRPr lang="it-IT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75264-E75F-A1D3-AFF1-027C00466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3202"/>
            <a:ext cx="8705850" cy="503237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it-IT" noProof="0" dirty="0"/>
              <a:t>La flangia </a:t>
            </a:r>
            <a:r>
              <a:rPr lang="it-IT" b="1" noProof="0" dirty="0"/>
              <a:t>CF</a:t>
            </a:r>
            <a:r>
              <a:rPr lang="it-IT" noProof="0" dirty="0"/>
              <a:t> (originariamente chiamata </a:t>
            </a:r>
            <a:r>
              <a:rPr lang="it-IT" b="1" noProof="0" dirty="0" err="1"/>
              <a:t>ConFlat</a:t>
            </a:r>
            <a:r>
              <a:rPr lang="it-IT" noProof="0" dirty="0"/>
              <a:t>) è un design in cui entrambe le flange sono identiche. I materiali tipici delle flange sono </a:t>
            </a:r>
            <a:r>
              <a:rPr lang="it-IT" b="1" noProof="0" dirty="0"/>
              <a:t>304L, 316L, 316LN e l'alluminio </a:t>
            </a:r>
            <a:r>
              <a:rPr lang="it-IT" noProof="0" dirty="0"/>
              <a:t>indurito. 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it-IT" noProof="0" dirty="0"/>
              <a:t>Il meccanismo di tenuta è costituito da una </a:t>
            </a:r>
            <a:r>
              <a:rPr lang="it-IT" b="1" noProof="0" dirty="0"/>
              <a:t>lama lavorata nulla  flangia </a:t>
            </a:r>
            <a:r>
              <a:rPr lang="it-IT" noProof="0" dirty="0"/>
              <a:t>i cui bordi dei coltelli incidono una guarnizione di metallo morbido. Il </a:t>
            </a:r>
            <a:r>
              <a:rPr lang="it-IT" b="1" noProof="0" dirty="0"/>
              <a:t>metallo estruso </a:t>
            </a:r>
            <a:r>
              <a:rPr lang="it-IT" noProof="0" dirty="0"/>
              <a:t>produce una guarnizione a </a:t>
            </a:r>
            <a:r>
              <a:rPr lang="it-IT" b="1" noProof="0" dirty="0"/>
              <a:t>tenuta stagna</a:t>
            </a:r>
            <a:r>
              <a:rPr lang="it-IT" noProof="0" dirty="0"/>
              <a:t>. 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it-IT" noProof="0" dirty="0"/>
              <a:t>La </a:t>
            </a:r>
            <a:r>
              <a:rPr lang="it-IT" b="1" noProof="0" dirty="0"/>
              <a:t>guarnizione CF </a:t>
            </a:r>
            <a:r>
              <a:rPr lang="it-IT" noProof="0" dirty="0"/>
              <a:t>funziona da </a:t>
            </a:r>
            <a:r>
              <a:rPr lang="it-IT" b="1" noProof="0" dirty="0"/>
              <a:t>1013 mbar </a:t>
            </a:r>
            <a:r>
              <a:rPr lang="it-IT" noProof="0" dirty="0"/>
              <a:t>a </a:t>
            </a:r>
            <a:r>
              <a:rPr lang="it-IT" b="1" noProof="0" dirty="0"/>
              <a:t>&lt; 1.3 10</a:t>
            </a:r>
            <a:r>
              <a:rPr lang="it-IT" b="1" baseline="30000" noProof="0" dirty="0"/>
              <a:t>-13</a:t>
            </a:r>
            <a:r>
              <a:rPr lang="it-IT" b="1" noProof="0" dirty="0"/>
              <a:t> mbar</a:t>
            </a:r>
            <a:r>
              <a:rPr lang="it-IT" noProof="0" dirty="0"/>
              <a:t> e nell'intervallo di temperatura compreso tra </a:t>
            </a:r>
            <a:r>
              <a:rPr lang="it-IT" b="1" noProof="0" dirty="0"/>
              <a:t>-196° C e 450° C </a:t>
            </a:r>
            <a:r>
              <a:rPr lang="it-IT" noProof="0" dirty="0"/>
              <a:t>(a seconda del materiale). 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it-IT" noProof="0" dirty="0"/>
              <a:t>Le dimensioni delle flange in </a:t>
            </a:r>
            <a:r>
              <a:rPr lang="it-IT" b="1" noProof="0" dirty="0">
                <a:solidFill>
                  <a:srgbClr val="FF0000"/>
                </a:solidFill>
              </a:rPr>
              <a:t>Nord America </a:t>
            </a:r>
            <a:r>
              <a:rPr lang="it-IT" noProof="0" dirty="0"/>
              <a:t>(NA) sono determinate dal </a:t>
            </a:r>
            <a:r>
              <a:rPr lang="it-IT" noProof="0" dirty="0">
                <a:solidFill>
                  <a:srgbClr val="FF0000"/>
                </a:solidFill>
              </a:rPr>
              <a:t>diametro esterno (D.O.)</a:t>
            </a:r>
            <a:r>
              <a:rPr lang="it-IT" noProof="0" dirty="0"/>
              <a:t>. Tuttavia, in </a:t>
            </a:r>
            <a:r>
              <a:rPr lang="it-IT" b="1" noProof="0" dirty="0">
                <a:solidFill>
                  <a:srgbClr val="FF9900"/>
                </a:solidFill>
              </a:rPr>
              <a:t>Europa e in gran parte dell'Asia (E/A), </a:t>
            </a:r>
            <a:r>
              <a:rPr lang="it-IT" noProof="0" dirty="0"/>
              <a:t>nella loro nomenclatura si fa solitamente riferimento al </a:t>
            </a:r>
            <a:r>
              <a:rPr lang="it-IT" b="1" noProof="0" dirty="0">
                <a:solidFill>
                  <a:srgbClr val="FF9900"/>
                </a:solidFill>
              </a:rPr>
              <a:t>diametro interno nominale (D.I. nominale) </a:t>
            </a:r>
            <a:r>
              <a:rPr lang="it-IT" noProof="0" dirty="0"/>
              <a:t>del tubo più grande che può essere saldato a una flangia.</a:t>
            </a:r>
          </a:p>
        </p:txBody>
      </p:sp>
      <p:grpSp>
        <p:nvGrpSpPr>
          <p:cNvPr id="5" name="object 3">
            <a:extLst>
              <a:ext uri="{FF2B5EF4-FFF2-40B4-BE49-F238E27FC236}">
                <a16:creationId xmlns:a16="http://schemas.microsoft.com/office/drawing/2014/main" id="{3351CC0B-BBFA-947F-5E21-8FA01996CE82}"/>
              </a:ext>
            </a:extLst>
          </p:cNvPr>
          <p:cNvGrpSpPr>
            <a:grpSpLocks noChangeAspect="1"/>
          </p:cNvGrpSpPr>
          <p:nvPr/>
        </p:nvGrpSpPr>
        <p:grpSpPr>
          <a:xfrm>
            <a:off x="9680489" y="1945653"/>
            <a:ext cx="2438400" cy="3948735"/>
            <a:chOff x="5657951" y="842724"/>
            <a:chExt cx="3385185" cy="5481955"/>
          </a:xfrm>
        </p:grpSpPr>
        <p:pic>
          <p:nvPicPr>
            <p:cNvPr id="6" name="object 4">
              <a:extLst>
                <a:ext uri="{FF2B5EF4-FFF2-40B4-BE49-F238E27FC236}">
                  <a16:creationId xmlns:a16="http://schemas.microsoft.com/office/drawing/2014/main" id="{73A04ECA-9F34-7BF4-018B-0FE74DFD6F0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57951" y="842724"/>
              <a:ext cx="3329125" cy="3428997"/>
            </a:xfrm>
            <a:prstGeom prst="rect">
              <a:avLst/>
            </a:prstGeom>
          </p:spPr>
        </p:pic>
        <p:pic>
          <p:nvPicPr>
            <p:cNvPr id="7" name="object 5">
              <a:extLst>
                <a:ext uri="{FF2B5EF4-FFF2-40B4-BE49-F238E27FC236}">
                  <a16:creationId xmlns:a16="http://schemas.microsoft.com/office/drawing/2014/main" id="{94861EE9-F90C-754D-8AC0-C552430336D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10914" y="4286503"/>
              <a:ext cx="1631777" cy="20380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134790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8EE33-67E2-7234-2B92-5C93154FB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08FDF-31BD-A091-6244-819D93F23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Flange </a:t>
            </a:r>
            <a:r>
              <a:rPr lang="it-IT" noProof="0" dirty="0" err="1"/>
              <a:t>Conflat</a:t>
            </a:r>
            <a:endParaRPr lang="it-IT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4A974-7B6A-5B36-FE74-3B764EE4A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03202"/>
            <a:ext cx="7327239" cy="5032375"/>
          </a:xfrm>
        </p:spPr>
        <p:txBody>
          <a:bodyPr>
            <a:normAutofit/>
          </a:bodyPr>
          <a:lstStyle/>
          <a:p>
            <a:r>
              <a:rPr lang="it-IT" noProof="0" dirty="0"/>
              <a:t>Il meccanismo di tenuta</a:t>
            </a:r>
          </a:p>
          <a:p>
            <a:pPr lvl="1"/>
            <a:r>
              <a:rPr lang="it-IT" noProof="0" dirty="0"/>
              <a:t>Anello di tenuta in rame</a:t>
            </a:r>
          </a:p>
          <a:p>
            <a:pPr lvl="1"/>
            <a:r>
              <a:rPr lang="it-IT" noProof="0" dirty="0"/>
              <a:t>Compressione incide anello di rame in modo da creare una pressione sulla tenuta laterale che contribuisce alla tenuta.</a:t>
            </a:r>
          </a:p>
          <a:p>
            <a:r>
              <a:rPr lang="it-IT" noProof="0" dirty="0"/>
              <a:t>Importante </a:t>
            </a:r>
            <a:r>
              <a:rPr lang="it-IT" b="1" noProof="0" dirty="0"/>
              <a:t>preservare il dentino</a:t>
            </a:r>
          </a:p>
          <a:p>
            <a:r>
              <a:rPr lang="it-IT" noProof="0" dirty="0"/>
              <a:t>Specialmente nel caso di </a:t>
            </a:r>
            <a:r>
              <a:rPr lang="it-IT" b="1" noProof="0" dirty="0"/>
              <a:t>fori ciechi</a:t>
            </a:r>
            <a:r>
              <a:rPr lang="it-IT" noProof="0" dirty="0"/>
              <a:t>, utilizzare </a:t>
            </a:r>
            <a:r>
              <a:rPr lang="it-IT" b="1" noProof="0" dirty="0"/>
              <a:t>anti-grippanti </a:t>
            </a:r>
            <a:r>
              <a:rPr lang="it-IT" noProof="0" dirty="0"/>
              <a:t>sulle viti (o viti argentite) </a:t>
            </a:r>
            <a:r>
              <a:rPr lang="it-IT" b="1" noProof="0" dirty="0"/>
              <a:t>se</a:t>
            </a:r>
            <a:r>
              <a:rPr lang="it-IT" noProof="0" dirty="0"/>
              <a:t> si programma </a:t>
            </a:r>
            <a:r>
              <a:rPr lang="it-IT" b="1" noProof="0" dirty="0"/>
              <a:t>riscaldamento</a:t>
            </a:r>
            <a:r>
              <a:rPr lang="it-IT" noProof="0" dirty="0"/>
              <a:t> ad alta temperature per evitare grippaggi.</a:t>
            </a:r>
          </a:p>
          <a:p>
            <a:r>
              <a:rPr lang="it-IT" noProof="0" dirty="0"/>
              <a:t>Nel caso di ripetuti </a:t>
            </a:r>
            <a:r>
              <a:rPr lang="it-IT" b="1" noProof="0" dirty="0"/>
              <a:t>cicli di riscaldamento </a:t>
            </a:r>
            <a:r>
              <a:rPr lang="it-IT" noProof="0" dirty="0"/>
              <a:t>è possibile utilizzare anelli in </a:t>
            </a:r>
            <a:r>
              <a:rPr lang="it-IT" b="1" noProof="0" dirty="0"/>
              <a:t>rame argentato</a:t>
            </a:r>
            <a:r>
              <a:rPr lang="it-IT" noProof="0" dirty="0"/>
              <a:t>.</a:t>
            </a:r>
          </a:p>
          <a:p>
            <a:r>
              <a:rPr lang="it-IT" noProof="0" dirty="0"/>
              <a:t>I </a:t>
            </a:r>
            <a:r>
              <a:rPr lang="it-IT" noProof="0" dirty="0" err="1"/>
              <a:t>gasket</a:t>
            </a:r>
            <a:r>
              <a:rPr lang="it-IT" noProof="0" dirty="0"/>
              <a:t> sono </a:t>
            </a:r>
            <a:r>
              <a:rPr lang="it-IT" b="1" noProof="0" dirty="0"/>
              <a:t>monouso</a:t>
            </a:r>
            <a:r>
              <a:rPr lang="it-IT" noProof="0" dirty="0"/>
              <a:t>!</a:t>
            </a:r>
          </a:p>
        </p:txBody>
      </p:sp>
      <p:pic>
        <p:nvPicPr>
          <p:cNvPr id="10" name="Picture 9" descr="Diagram of a mechanical scheme&#10;&#10;AI-generated content may be incorrect.">
            <a:extLst>
              <a:ext uri="{FF2B5EF4-FFF2-40B4-BE49-F238E27FC236}">
                <a16:creationId xmlns:a16="http://schemas.microsoft.com/office/drawing/2014/main" id="{0A805EA0-0D63-A669-6896-18B4ED926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002" y="1484963"/>
            <a:ext cx="3238271" cy="21504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A4B431-68BF-262C-2943-D65C614F3A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349" t="12308" r="16837" b="15897"/>
          <a:stretch/>
        </p:blipFill>
        <p:spPr>
          <a:xfrm>
            <a:off x="9858788" y="3487150"/>
            <a:ext cx="1973087" cy="21202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684024-7492-5EF7-D5AA-04FF948D28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07" t="19487" r="31298" b="9450"/>
          <a:stretch/>
        </p:blipFill>
        <p:spPr>
          <a:xfrm>
            <a:off x="10239632" y="5674973"/>
            <a:ext cx="1519641" cy="11830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5CB9ED-4180-E102-0855-EB0EF9F3A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6253" y="3724294"/>
            <a:ext cx="1522535" cy="1522535"/>
          </a:xfrm>
          <a:prstGeom prst="rect">
            <a:avLst/>
          </a:prstGeom>
        </p:spPr>
      </p:pic>
      <p:pic>
        <p:nvPicPr>
          <p:cNvPr id="15" name="Picture 14" descr="A close-up of a round metal ring&#10;&#10;AI-generated content may be incorrect.">
            <a:extLst>
              <a:ext uri="{FF2B5EF4-FFF2-40B4-BE49-F238E27FC236}">
                <a16:creationId xmlns:a16="http://schemas.microsoft.com/office/drawing/2014/main" id="{279639F1-FA83-E5D8-25DA-B88EEEB561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224" y="5521571"/>
            <a:ext cx="1336429" cy="133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664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2DD5F-FF7B-C2F2-3F8B-86C1AB395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Confronto tra flange - sommario</a:t>
            </a:r>
          </a:p>
        </p:txBody>
      </p:sp>
      <p:pic>
        <p:nvPicPr>
          <p:cNvPr id="5" name="Content Placeholder 4" descr="Diagram of a mechanical parts&#10;&#10;AI-generated content may be incorrect.">
            <a:extLst>
              <a:ext uri="{FF2B5EF4-FFF2-40B4-BE49-F238E27FC236}">
                <a16:creationId xmlns:a16="http://schemas.microsoft.com/office/drawing/2014/main" id="{A92E253B-8195-8100-2CF4-642946711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88" y="1690688"/>
            <a:ext cx="4419126" cy="2544705"/>
          </a:xfrm>
        </p:spPr>
      </p:pic>
      <p:pic>
        <p:nvPicPr>
          <p:cNvPr id="7" name="Picture 6" descr="A diagram of a pipe&#10;&#10;AI-generated content may be incorrect.">
            <a:extLst>
              <a:ext uri="{FF2B5EF4-FFF2-40B4-BE49-F238E27FC236}">
                <a16:creationId xmlns:a16="http://schemas.microsoft.com/office/drawing/2014/main" id="{03884FE8-15BA-80E1-E1E0-16F0BD69A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46" y="4235393"/>
            <a:ext cx="6644996" cy="2387832"/>
          </a:xfrm>
          <a:prstGeom prst="rect">
            <a:avLst/>
          </a:prstGeom>
        </p:spPr>
      </p:pic>
      <p:pic>
        <p:nvPicPr>
          <p:cNvPr id="9" name="Picture 8" descr="A diagram of a couple of metal parts&#10;&#10;AI-generated content may be incorrect.">
            <a:extLst>
              <a:ext uri="{FF2B5EF4-FFF2-40B4-BE49-F238E27FC236}">
                <a16:creationId xmlns:a16="http://schemas.microsoft.com/office/drawing/2014/main" id="{05042AC0-7DAC-FA54-F122-D7179CF703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872" y="1780501"/>
            <a:ext cx="5325312" cy="24548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7FB9B5-DCDF-A04F-AC2C-7BBE8B00ACC0}"/>
              </a:ext>
            </a:extLst>
          </p:cNvPr>
          <p:cNvSpPr txBox="1"/>
          <p:nvPr/>
        </p:nvSpPr>
        <p:spPr>
          <a:xfrm>
            <a:off x="1020588" y="4167893"/>
            <a:ext cx="535724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sz="2800" noProof="0" dirty="0"/>
              <a:t>KF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FF8C71-FAB2-1D2F-DCFB-88F7DD51C98B}"/>
              </a:ext>
            </a:extLst>
          </p:cNvPr>
          <p:cNvSpPr txBox="1"/>
          <p:nvPr/>
        </p:nvSpPr>
        <p:spPr>
          <a:xfrm>
            <a:off x="11085938" y="4167893"/>
            <a:ext cx="540533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sz="2800" noProof="0" dirty="0"/>
              <a:t>CF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DEACAD-618A-9000-26EF-9B224F25BE0A}"/>
              </a:ext>
            </a:extLst>
          </p:cNvPr>
          <p:cNvSpPr txBox="1"/>
          <p:nvPr/>
        </p:nvSpPr>
        <p:spPr>
          <a:xfrm>
            <a:off x="9109724" y="6167065"/>
            <a:ext cx="676788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sz="2800" noProof="0" dirty="0"/>
              <a:t>ISO</a:t>
            </a:r>
          </a:p>
        </p:txBody>
      </p:sp>
    </p:spTree>
    <p:extLst>
      <p:ext uri="{BB962C8B-B14F-4D97-AF65-F5344CB8AC3E}">
        <p14:creationId xmlns:p14="http://schemas.microsoft.com/office/powerpoint/2010/main" val="275182638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09338-30A4-1DFD-D430-ED6DE5CAC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 err="1"/>
              <a:t>Helicoflex</a:t>
            </a:r>
            <a:r>
              <a:rPr lang="it-IT" noProof="0" dirty="0"/>
              <a:t>™</a:t>
            </a:r>
          </a:p>
        </p:txBody>
      </p:sp>
      <p:pic>
        <p:nvPicPr>
          <p:cNvPr id="5" name="Content Placeholder 4" descr="A computer screen shot of a computer&#10;&#10;AI-generated content may be incorrect.">
            <a:extLst>
              <a:ext uri="{FF2B5EF4-FFF2-40B4-BE49-F238E27FC236}">
                <a16:creationId xmlns:a16="http://schemas.microsoft.com/office/drawing/2014/main" id="{A61DF036-8B9D-F3F0-5B7D-AD7A49BD18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6" t="32149" r="51067" b="37911"/>
          <a:stretch/>
        </p:blipFill>
        <p:spPr>
          <a:xfrm>
            <a:off x="5973115" y="1605008"/>
            <a:ext cx="5876660" cy="293198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EC15BD-D89B-A3EE-A52C-745BA76494B6}"/>
              </a:ext>
            </a:extLst>
          </p:cNvPr>
          <p:cNvSpPr txBox="1"/>
          <p:nvPr/>
        </p:nvSpPr>
        <p:spPr>
          <a:xfrm>
            <a:off x="6218885" y="4674281"/>
            <a:ext cx="51349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noProof="0" dirty="0"/>
              <a:t>Ampia selezione di diametri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noProof="0" dirty="0"/>
              <a:t>Leak rate 10</a:t>
            </a:r>
            <a:r>
              <a:rPr lang="it-IT" sz="2000" b="1" baseline="30000" noProof="0" dirty="0"/>
              <a:t>-12</a:t>
            </a:r>
            <a:r>
              <a:rPr lang="it-IT" sz="2000" b="1" noProof="0" dirty="0"/>
              <a:t> Pa m</a:t>
            </a:r>
            <a:r>
              <a:rPr lang="it-IT" sz="2000" b="1" baseline="30000" noProof="0" dirty="0"/>
              <a:t>3</a:t>
            </a:r>
            <a:r>
              <a:rPr lang="it-IT" sz="2000" b="1" noProof="0" dirty="0"/>
              <a:t> s</a:t>
            </a:r>
            <a:r>
              <a:rPr lang="it-IT" sz="2000" b="1" baseline="30000" noProof="0" dirty="0"/>
              <a:t>-1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noProof="0" dirty="0"/>
              <a:t>Range di pressione </a:t>
            </a:r>
            <a:r>
              <a:rPr lang="it-IT" sz="2000" b="1" noProof="0" dirty="0"/>
              <a:t>10</a:t>
            </a:r>
            <a:r>
              <a:rPr lang="it-IT" sz="2000" b="1" baseline="30000" noProof="0" dirty="0"/>
              <a:t>-10</a:t>
            </a:r>
            <a:r>
              <a:rPr lang="it-IT" sz="2000" b="1" noProof="0" dirty="0"/>
              <a:t> mbar a 3000 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noProof="0" dirty="0"/>
              <a:t>Range di temperature da </a:t>
            </a:r>
            <a:r>
              <a:rPr lang="it-IT" sz="2000" b="1" noProof="0" dirty="0"/>
              <a:t>-272 °C a 800 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noProof="0" dirty="0"/>
              <a:t>Resistente</a:t>
            </a:r>
            <a:r>
              <a:rPr lang="it-IT" sz="2000" noProof="0" dirty="0"/>
              <a:t> alla </a:t>
            </a:r>
            <a:r>
              <a:rPr lang="it-IT" sz="2000" b="1" noProof="0" dirty="0"/>
              <a:t>corrosione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noProof="0" dirty="0"/>
              <a:t>Resistente</a:t>
            </a:r>
            <a:r>
              <a:rPr lang="it-IT" sz="2000" noProof="0" dirty="0"/>
              <a:t> alle </a:t>
            </a:r>
            <a:r>
              <a:rPr lang="it-IT" sz="2000" b="1" noProof="0" dirty="0"/>
              <a:t>radiazioni</a:t>
            </a:r>
          </a:p>
        </p:txBody>
      </p:sp>
      <p:pic>
        <p:nvPicPr>
          <p:cNvPr id="8" name="Picture 7" descr="A computer screen shot of a computer&#10;&#10;AI-generated content may be incorrect.">
            <a:extLst>
              <a:ext uri="{FF2B5EF4-FFF2-40B4-BE49-F238E27FC236}">
                <a16:creationId xmlns:a16="http://schemas.microsoft.com/office/drawing/2014/main" id="{B6961B6E-C275-41E3-2C07-969F63159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61381" r="50000" b="6907"/>
          <a:stretch/>
        </p:blipFill>
        <p:spPr>
          <a:xfrm>
            <a:off x="838200" y="4184822"/>
            <a:ext cx="5134915" cy="26580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D20772-FE4B-C24C-904B-27BFD18F2B4E}"/>
              </a:ext>
            </a:extLst>
          </p:cNvPr>
          <p:cNvSpPr txBox="1"/>
          <p:nvPr/>
        </p:nvSpPr>
        <p:spPr>
          <a:xfrm>
            <a:off x="838200" y="1605008"/>
            <a:ext cx="53806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noProof="0" dirty="0"/>
              <a:t>Sviluppato negli anni in collaborazione con il CEA, trova impiego in molti campi, compreso il vuoto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noProof="0" dirty="0"/>
              <a:t>Basata sulla </a:t>
            </a:r>
            <a:r>
              <a:rPr lang="it-IT" sz="2000" b="1" noProof="0" dirty="0"/>
              <a:t>deformazione viscoelastica di un tubo aperto di metallo al cui interno alloggia una molla elicoidale</a:t>
            </a:r>
            <a:r>
              <a:rPr lang="it-IT" sz="2000" noProof="0" dirty="0"/>
              <a:t> che da la parte elastica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noProof="0" dirty="0"/>
              <a:t>La </a:t>
            </a:r>
            <a:r>
              <a:rPr lang="it-IT" sz="2000" b="1" noProof="0" dirty="0"/>
              <a:t>scelta dei materiali </a:t>
            </a:r>
            <a:r>
              <a:rPr lang="it-IT" sz="2000" noProof="0" dirty="0"/>
              <a:t>determina le </a:t>
            </a:r>
            <a:r>
              <a:rPr lang="it-IT" sz="2000" b="1" noProof="0" dirty="0"/>
              <a:t>caratteristiche del </a:t>
            </a:r>
            <a:r>
              <a:rPr lang="it-IT" sz="2000" b="1" noProof="0" dirty="0" err="1"/>
              <a:t>gasket</a:t>
            </a:r>
            <a:r>
              <a:rPr lang="it-IT" sz="2000" b="1" noProof="0" dirty="0"/>
              <a:t> </a:t>
            </a:r>
            <a:r>
              <a:rPr lang="it-IT" sz="2000" noProof="0" dirty="0"/>
              <a:t>e l’adattabilità a diverse situazioni</a:t>
            </a:r>
          </a:p>
        </p:txBody>
      </p:sp>
    </p:spTree>
    <p:extLst>
      <p:ext uri="{BB962C8B-B14F-4D97-AF65-F5344CB8AC3E}">
        <p14:creationId xmlns:p14="http://schemas.microsoft.com/office/powerpoint/2010/main" val="64637680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36070-84E0-4166-4557-5632D8686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VATSEAL™</a:t>
            </a:r>
          </a:p>
        </p:txBody>
      </p:sp>
      <p:pic>
        <p:nvPicPr>
          <p:cNvPr id="5" name="Content Placeholder 4" descr="A computer screen shot of a computer&#10;&#10;AI-generated content may be incorrect.">
            <a:extLst>
              <a:ext uri="{FF2B5EF4-FFF2-40B4-BE49-F238E27FC236}">
                <a16:creationId xmlns:a16="http://schemas.microsoft.com/office/drawing/2014/main" id="{4EA13375-D35F-A784-8FAF-35E1616A37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0" t="14651" r="13556"/>
          <a:stretch/>
        </p:blipFill>
        <p:spPr>
          <a:xfrm>
            <a:off x="5208629" y="1572075"/>
            <a:ext cx="6555003" cy="4828725"/>
          </a:xfrm>
        </p:spPr>
      </p:pic>
      <p:pic>
        <p:nvPicPr>
          <p:cNvPr id="6" name="object 4">
            <a:extLst>
              <a:ext uri="{FF2B5EF4-FFF2-40B4-BE49-F238E27FC236}">
                <a16:creationId xmlns:a16="http://schemas.microsoft.com/office/drawing/2014/main" id="{11FA2E96-466F-4D8A-B2AE-FFEE179C477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7504" y="4476750"/>
            <a:ext cx="3524250" cy="2381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A56B8-205D-FA6D-F2DB-61AE621C801E}"/>
              </a:ext>
            </a:extLst>
          </p:cNvPr>
          <p:cNvSpPr txBox="1"/>
          <p:nvPr/>
        </p:nvSpPr>
        <p:spPr>
          <a:xfrm>
            <a:off x="838200" y="1572075"/>
            <a:ext cx="42200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noProof="0" dirty="0"/>
              <a:t>VATSEAL</a:t>
            </a:r>
            <a:r>
              <a:rPr lang="it-IT" sz="2000" noProof="0" dirty="0"/>
              <a:t> può operare sia a temperature </a:t>
            </a:r>
            <a:r>
              <a:rPr lang="it-IT" sz="2000" b="1" noProof="0" dirty="0"/>
              <a:t>criogeniche che ad alte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noProof="0" dirty="0"/>
              <a:t>Guarnizione </a:t>
            </a:r>
            <a:r>
              <a:rPr lang="it-IT" sz="2000" b="1" noProof="0" dirty="0"/>
              <a:t>monouso, producibile su disegno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noProof="0" dirty="0"/>
              <a:t>Richiede </a:t>
            </a:r>
            <a:r>
              <a:rPr lang="it-IT" sz="2000" b="1" noProof="0" dirty="0"/>
              <a:t>molta cura</a:t>
            </a:r>
            <a:r>
              <a:rPr lang="it-IT" sz="2000" noProof="0" dirty="0"/>
              <a:t> nella preparazione della </a:t>
            </a:r>
            <a:r>
              <a:rPr lang="it-IT" sz="2000" b="1" noProof="0" dirty="0"/>
              <a:t>flangia</a:t>
            </a:r>
            <a:r>
              <a:rPr lang="it-IT" sz="2000" noProof="0" dirty="0"/>
              <a:t> e nel </a:t>
            </a:r>
            <a:r>
              <a:rPr lang="it-IT" sz="2000" b="1" noProof="0" dirty="0"/>
              <a:t>serraggio dei bulloni</a:t>
            </a:r>
            <a:r>
              <a:rPr lang="it-IT" sz="2000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24762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2C958-A576-5C03-4B04-C86D20D01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Flange «Diamond </a:t>
            </a:r>
            <a:r>
              <a:rPr lang="it-IT" noProof="0" dirty="0" err="1"/>
              <a:t>Shape</a:t>
            </a:r>
            <a:r>
              <a:rPr lang="it-IT" noProof="0" dirty="0"/>
              <a:t>»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C6C8E-F883-F7C4-C52A-98ABF7780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noProof="0" dirty="0"/>
              <a:t>Flange sviluppate per </a:t>
            </a:r>
            <a:r>
              <a:rPr lang="it-IT" b="1" noProof="0" dirty="0"/>
              <a:t>applicazione in ambito criogenico</a:t>
            </a:r>
            <a:r>
              <a:rPr lang="it-IT" noProof="0" dirty="0"/>
              <a:t>, quasi uno </a:t>
            </a:r>
            <a:r>
              <a:rPr lang="it-IT" b="1" noProof="0" dirty="0"/>
              <a:t>«standard» </a:t>
            </a:r>
            <a:r>
              <a:rPr lang="it-IT" noProof="0" dirty="0"/>
              <a:t>per le </a:t>
            </a:r>
            <a:r>
              <a:rPr lang="it-IT" b="1" noProof="0" dirty="0"/>
              <a:t>cavità superconduttive</a:t>
            </a:r>
            <a:r>
              <a:rPr lang="it-IT" noProof="0" dirty="0"/>
              <a:t>.</a:t>
            </a:r>
          </a:p>
          <a:p>
            <a:r>
              <a:rPr lang="it-IT" b="1" noProof="0" dirty="0"/>
              <a:t>Materiale</a:t>
            </a:r>
            <a:r>
              <a:rPr lang="it-IT" noProof="0" dirty="0"/>
              <a:t>: Alluminio </a:t>
            </a:r>
            <a:r>
              <a:rPr lang="it-IT" b="1" noProof="0" dirty="0">
                <a:solidFill>
                  <a:schemeClr val="accent2"/>
                </a:solidFill>
              </a:rPr>
              <a:t>6060</a:t>
            </a:r>
            <a:r>
              <a:rPr lang="it-IT" noProof="0" dirty="0"/>
              <a:t> (AlMgSi0.5) – «Diamond </a:t>
            </a:r>
            <a:r>
              <a:rPr lang="it-IT" noProof="0" dirty="0" err="1"/>
              <a:t>Shape</a:t>
            </a:r>
            <a:r>
              <a:rPr lang="it-IT" noProof="0" dirty="0"/>
              <a:t>»</a:t>
            </a:r>
          </a:p>
          <a:p>
            <a:r>
              <a:rPr lang="it-IT" b="1" noProof="0" dirty="0"/>
              <a:t>Flange</a:t>
            </a:r>
            <a:r>
              <a:rPr lang="it-IT" noProof="0" dirty="0"/>
              <a:t>: </a:t>
            </a:r>
            <a:r>
              <a:rPr lang="it-IT" b="1" noProof="0" dirty="0" err="1">
                <a:solidFill>
                  <a:schemeClr val="accent1"/>
                </a:solidFill>
              </a:rPr>
              <a:t>NbTi</a:t>
            </a:r>
            <a:r>
              <a:rPr lang="it-IT" b="1" noProof="0" dirty="0">
                <a:solidFill>
                  <a:schemeClr val="accent1"/>
                </a:solidFill>
              </a:rPr>
              <a:t> </a:t>
            </a:r>
            <a:r>
              <a:rPr lang="it-IT" noProof="0" dirty="0"/>
              <a:t>(cavità), </a:t>
            </a:r>
            <a:r>
              <a:rPr lang="it-IT" b="1" noProof="0" dirty="0">
                <a:solidFill>
                  <a:schemeClr val="accent6"/>
                </a:solidFill>
              </a:rPr>
              <a:t>SS</a:t>
            </a:r>
            <a:r>
              <a:rPr lang="it-IT" noProof="0" dirty="0"/>
              <a:t> (Chiusura </a:t>
            </a:r>
            <a:r>
              <a:rPr lang="it-IT" noProof="0" dirty="0" err="1"/>
              <a:t>beam</a:t>
            </a:r>
            <a:r>
              <a:rPr lang="it-IT" noProof="0" dirty="0"/>
              <a:t> pipe)</a:t>
            </a:r>
          </a:p>
          <a:p>
            <a:r>
              <a:rPr lang="it-IT" b="1" noProof="0" dirty="0"/>
              <a:t>Viti</a:t>
            </a:r>
            <a:r>
              <a:rPr lang="it-IT" noProof="0" dirty="0"/>
              <a:t>: SS </a:t>
            </a:r>
            <a:r>
              <a:rPr lang="it-IT" b="1" noProof="0" dirty="0">
                <a:solidFill>
                  <a:schemeClr val="accent4"/>
                </a:solidFill>
              </a:rPr>
              <a:t>1.4429</a:t>
            </a:r>
            <a:r>
              <a:rPr lang="it-IT" noProof="0" dirty="0"/>
              <a:t> (bassa permeabilità magnetica)</a:t>
            </a:r>
          </a:p>
          <a:p>
            <a:r>
              <a:rPr lang="it-IT" noProof="0" dirty="0"/>
              <a:t>Dadi: </a:t>
            </a:r>
            <a:r>
              <a:rPr lang="it-IT" b="1" noProof="0" dirty="0" err="1">
                <a:solidFill>
                  <a:schemeClr val="accent3"/>
                </a:solidFill>
              </a:rPr>
              <a:t>CuNiSil</a:t>
            </a:r>
            <a:endParaRPr lang="it-IT" b="1" noProof="0" dirty="0">
              <a:solidFill>
                <a:schemeClr val="accent3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33EA99-564C-EBBC-BC8A-951BBCC8D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8460" y="2381436"/>
            <a:ext cx="2475589" cy="1933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73A6C3-04C3-98DF-FC18-72992A7F6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2780" y="4595324"/>
            <a:ext cx="2606219" cy="19501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F540B5-1991-5E74-686E-9E9CA6699EE0}"/>
              </a:ext>
            </a:extLst>
          </p:cNvPr>
          <p:cNvSpPr txBox="1"/>
          <p:nvPr/>
        </p:nvSpPr>
        <p:spPr>
          <a:xfrm>
            <a:off x="10488460" y="4450152"/>
            <a:ext cx="1703540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noProof="0" dirty="0"/>
              <a:t>Dopo l’uso, lama schiacciata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2ABAF9-99E3-E7D3-3C19-981FA9E2E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422" y="4622395"/>
            <a:ext cx="2513894" cy="1904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FEB9C4-4992-BBC0-5F91-54D181F8A6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4874" y="3936647"/>
            <a:ext cx="1234964" cy="1069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5B17F7-BE2E-2771-34E2-196FC1BF8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2846" y="4639800"/>
            <a:ext cx="2577018" cy="20939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BCF2CC-B2D8-9189-933D-B680D76D31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819" y="4567296"/>
            <a:ext cx="2712720" cy="207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6797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/>
            <a:r>
              <a:rPr lang="it-IT" noProof="0" dirty="0"/>
              <a:t>I materiali per i sistemi in vuoto e le loro caratteristiche - Sommario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9B4F98-C8D5-2889-FE3D-971A9288C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100000"/>
              </a:lnSpc>
              <a:spcBef>
                <a:spcPts val="300"/>
              </a:spcBef>
            </a:pPr>
            <a:r>
              <a:rPr lang="it-IT" sz="2400" noProof="0" dirty="0"/>
              <a:t>La scelta dei materiali per la costruzione dei sistemi da vuoto.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</a:pPr>
            <a:r>
              <a:rPr lang="it-IT" sz="2400" noProof="0" dirty="0"/>
              <a:t>I processi di solubilizzazione, diffusione, permeazione di gas nei solidi.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</a:pPr>
            <a:r>
              <a:rPr lang="it-IT" sz="2400" noProof="0" dirty="0"/>
              <a:t>Assorbimento e desorbimento dei gas dalle pareti del sistema da vuoto.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</a:pPr>
            <a:r>
              <a:rPr lang="it-IT" sz="2400" noProof="0" dirty="0"/>
              <a:t>Analisi del comportamento di metalli, elastomeri, ceramiche, etc.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</a:pPr>
            <a:r>
              <a:rPr lang="it-IT" sz="2400" noProof="0" dirty="0"/>
              <a:t>Il degasaggio e le sorgenti di gas nei sistemi da vuoto.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</a:pPr>
            <a:r>
              <a:rPr lang="it-IT" sz="2400" noProof="0" dirty="0"/>
              <a:t>Letteratura e dati disponibili.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</a:pPr>
            <a:r>
              <a:rPr lang="it-IT" sz="2400" noProof="0" dirty="0"/>
              <a:t>Tecniche di misura del degasaggio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</a:pPr>
            <a:r>
              <a:rPr lang="it-IT" sz="2400" noProof="0" dirty="0"/>
              <a:t>Le fughe virtuali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</a:pPr>
            <a:r>
              <a:rPr lang="it-IT" sz="2400" noProof="0" dirty="0"/>
              <a:t>La giunzione tra componenti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</a:pPr>
            <a:r>
              <a:rPr lang="it-IT" sz="2400" noProof="0" dirty="0"/>
              <a:t>Saldatura, brasatura.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</a:pPr>
            <a:r>
              <a:rPr lang="it-IT" sz="2400" noProof="0" dirty="0"/>
              <a:t>Tabelle di compatibilità di giunzione di componenti.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60261556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91BEE-584B-2850-6233-223F72CD0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>
                <a:solidFill>
                  <a:schemeClr val="tx2"/>
                </a:solidFill>
              </a:rPr>
              <a:t>Il calcolo della sorgente di gas</a:t>
            </a:r>
            <a:endParaRPr lang="it-IT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1E965-7AF4-A72D-F1E4-28906A202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it-IT" sz="2400" noProof="0" dirty="0"/>
              <a:t>Per calcolare l’andamento nel tempo della pressione devo calcolare il </a:t>
            </a:r>
            <a:r>
              <a:rPr lang="it-IT" sz="2400" b="1" noProof="0" dirty="0"/>
              <a:t>termine sorgente Q tot</a:t>
            </a:r>
            <a:r>
              <a:rPr lang="it-IT" sz="2400" noProof="0" dirty="0"/>
              <a:t>.</a:t>
            </a:r>
          </a:p>
          <a:p>
            <a:pPr>
              <a:spcBef>
                <a:spcPts val="1200"/>
              </a:spcBef>
            </a:pPr>
            <a:r>
              <a:rPr lang="it-IT" sz="2400" noProof="0" dirty="0"/>
              <a:t>Questo è dovuto ai gas che sono prodotti </a:t>
            </a:r>
            <a:r>
              <a:rPr lang="it-IT" sz="2400" b="1" noProof="0" dirty="0"/>
              <a:t>all’interno del sistema, al degasaggio, alla permeazione, alla presenza delle perdite etc.</a:t>
            </a:r>
          </a:p>
          <a:p>
            <a:pPr>
              <a:spcBef>
                <a:spcPts val="1200"/>
              </a:spcBef>
            </a:pPr>
            <a:r>
              <a:rPr lang="it-IT" sz="2400" b="1" noProof="0" dirty="0"/>
              <a:t>Poiché il degasaggio</a:t>
            </a:r>
            <a:r>
              <a:rPr lang="it-IT" sz="2400" noProof="0" dirty="0"/>
              <a:t>, al contrario delle perdite, </a:t>
            </a:r>
            <a:r>
              <a:rPr lang="it-IT" sz="2400" b="1" noProof="0" dirty="0"/>
              <a:t>è un termine che dipende dal tempo</a:t>
            </a:r>
            <a:r>
              <a:rPr lang="it-IT" sz="2400" noProof="0" dirty="0"/>
              <a:t>, calcoleremo questo termine sorgente a </a:t>
            </a:r>
            <a:r>
              <a:rPr lang="it-IT" sz="2400" b="1" noProof="0" dirty="0">
                <a:solidFill>
                  <a:srgbClr val="FF0000"/>
                </a:solidFill>
              </a:rPr>
              <a:t>1 ora </a:t>
            </a:r>
            <a:r>
              <a:rPr lang="it-IT" sz="2400" noProof="0" dirty="0"/>
              <a:t>dall’inizio del pompaggio e a </a:t>
            </a:r>
            <a:r>
              <a:rPr lang="it-IT" sz="2400" b="1" noProof="0" dirty="0">
                <a:solidFill>
                  <a:srgbClr val="FF0000"/>
                </a:solidFill>
              </a:rPr>
              <a:t>10 ore</a:t>
            </a:r>
            <a:r>
              <a:rPr lang="it-IT" sz="2400" noProof="0" dirty="0"/>
              <a:t>.</a:t>
            </a:r>
          </a:p>
          <a:p>
            <a:pPr>
              <a:spcBef>
                <a:spcPts val="1200"/>
              </a:spcBef>
            </a:pPr>
            <a:r>
              <a:rPr lang="it-IT" sz="2400" noProof="0" dirty="0"/>
              <a:t>I due valori ottenuti ci permetteranno, utilizzando la solita formula p=Q/S di avere il valore di pressione in funzione del tempo.</a:t>
            </a:r>
          </a:p>
          <a:p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399296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7E574-2CAF-1042-70F1-81AD32C6B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600" b="1" noProof="0" dirty="0"/>
              <a:t>Esempio di calcolo andamento della pressione in regime alto vuoto per camera con degasaggio ed eventualmente perdita</a:t>
            </a:r>
            <a:br>
              <a:rPr lang="it-IT" sz="3600" b="1" noProof="0" dirty="0"/>
            </a:br>
            <a:endParaRPr lang="it-IT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539E3-8F64-6ACF-EE7C-AF7C70C80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sz="2800" b="1" noProof="0" dirty="0">
                <a:solidFill>
                  <a:srgbClr val="FF0000"/>
                </a:solidFill>
              </a:rPr>
              <a:t>Descrizione del sistema</a:t>
            </a:r>
            <a:endParaRPr lang="it-IT" sz="2400" b="1" noProof="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sz="2400" b="1" noProof="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sz="2400" noProof="0" dirty="0"/>
              <a:t>Materiale camera: 		acciaio inossidabile AISI304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sz="2400" noProof="0" dirty="0"/>
              <a:t>Superficie camera: 		6 m</a:t>
            </a:r>
            <a:r>
              <a:rPr lang="it-IT" sz="2400" baseline="30000" noProof="0" dirty="0"/>
              <a:t>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sz="2400" noProof="0" dirty="0"/>
              <a:t>Volume camera: 		1000 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sz="2400" noProof="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sz="2400" noProof="0" dirty="0"/>
              <a:t>Materiale O-Ring:		</a:t>
            </a:r>
            <a:r>
              <a:rPr lang="it-IT" sz="2400" noProof="0" dirty="0" err="1"/>
              <a:t>Viton</a:t>
            </a:r>
            <a:r>
              <a:rPr lang="it-IT" sz="2400" noProof="0" dirty="0"/>
              <a:t>,  150 cm</a:t>
            </a:r>
            <a:r>
              <a:rPr lang="it-IT" sz="2400" baseline="30000" noProof="0" dirty="0"/>
              <a:t>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sz="2400" noProof="0" dirty="0"/>
              <a:t>Materiale O-Ring:		Neoprene, 50 cm</a:t>
            </a:r>
            <a:r>
              <a:rPr lang="it-IT" sz="2400" baseline="30000" noProof="0" dirty="0"/>
              <a:t>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sz="2400" baseline="30000" noProof="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sz="2400" noProof="0" dirty="0"/>
              <a:t>Pompa primaria: 		Scroll, 20 m</a:t>
            </a:r>
            <a:r>
              <a:rPr lang="it-IT" sz="2400" baseline="30000" noProof="0" dirty="0"/>
              <a:t>3</a:t>
            </a:r>
            <a:r>
              <a:rPr lang="it-IT" sz="2400" noProof="0" dirty="0"/>
              <a:t>/h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sz="2400" noProof="0" dirty="0"/>
              <a:t>Pompaggio: 			pompa </a:t>
            </a:r>
            <a:r>
              <a:rPr lang="it-IT" sz="2400" noProof="0" dirty="0" err="1"/>
              <a:t>turbomolecolare</a:t>
            </a:r>
            <a:r>
              <a:rPr lang="it-IT" sz="2400" noProof="0" dirty="0"/>
              <a:t>, 1000 ls</a:t>
            </a:r>
            <a:r>
              <a:rPr lang="it-IT" sz="2400" baseline="30000" noProof="0" dirty="0"/>
              <a:t>-1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sz="2400" baseline="30000" noProof="0" dirty="0"/>
          </a:p>
          <a:p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12561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65142-8E53-96C3-6F93-14C2457FC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Esempi di perdite virtuali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5D27C-FF47-F815-FC3D-AD989549C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noProof="0" dirty="0"/>
              <a:t>Viti non scaricate</a:t>
            </a:r>
          </a:p>
          <a:p>
            <a:r>
              <a:rPr lang="it-IT" noProof="0" dirty="0"/>
              <a:t>Volumi intrappolati</a:t>
            </a:r>
          </a:p>
          <a:p>
            <a:r>
              <a:rPr lang="it-IT" noProof="0" dirty="0"/>
              <a:t>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069CCD-C769-95FF-6D10-EB84617218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97" r="4424" b="2384"/>
          <a:stretch/>
        </p:blipFill>
        <p:spPr>
          <a:xfrm>
            <a:off x="8030816" y="547863"/>
            <a:ext cx="3750367" cy="4898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F2EB9D5-5D7D-A3E8-AF88-5DDFD4940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8" t="11270" r="12790"/>
          <a:stretch/>
        </p:blipFill>
        <p:spPr>
          <a:xfrm>
            <a:off x="2157227" y="2683394"/>
            <a:ext cx="5446206" cy="4081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087532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8411B-EC16-2F93-6C88-23026C418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>
                <a:solidFill>
                  <a:schemeClr val="tx2"/>
                </a:solidFill>
              </a:rPr>
              <a:t>Il calcolo della sorgente di gas</a:t>
            </a:r>
            <a:endParaRPr lang="it-IT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36424-09F3-7CDE-F2B9-A96A06A39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sz="2400" noProof="0" dirty="0" err="1"/>
              <a:t>Q</a:t>
            </a:r>
            <a:r>
              <a:rPr lang="it-IT" sz="2400" baseline="-25000" noProof="0" dirty="0" err="1"/>
              <a:t>spec</a:t>
            </a:r>
            <a:r>
              <a:rPr lang="it-IT" sz="2400" noProof="0" dirty="0"/>
              <a:t> ( </a:t>
            </a:r>
            <a:r>
              <a:rPr lang="it-IT" sz="2400" noProof="0" dirty="0">
                <a:solidFill>
                  <a:srgbClr val="0000CC"/>
                </a:solidFill>
              </a:rPr>
              <a:t>1 h</a:t>
            </a:r>
            <a:r>
              <a:rPr lang="it-IT" sz="2400" noProof="0" dirty="0"/>
              <a:t> )  acciaio inox: 	40·10</a:t>
            </a:r>
            <a:r>
              <a:rPr lang="it-IT" sz="2400" baseline="30000" noProof="0" dirty="0"/>
              <a:t>-10</a:t>
            </a:r>
            <a:r>
              <a:rPr lang="it-IT" sz="2400" noProof="0" dirty="0"/>
              <a:t>  mbar l s</a:t>
            </a:r>
            <a:r>
              <a:rPr lang="it-IT" sz="2400" baseline="30000" noProof="0" dirty="0"/>
              <a:t>-1</a:t>
            </a:r>
            <a:r>
              <a:rPr lang="it-IT" sz="2400" noProof="0" dirty="0"/>
              <a:t> cm</a:t>
            </a:r>
            <a:r>
              <a:rPr lang="it-IT" sz="2400" baseline="30000" noProof="0" dirty="0"/>
              <a:t>-2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sz="2400" noProof="0" dirty="0" err="1"/>
              <a:t>Q</a:t>
            </a:r>
            <a:r>
              <a:rPr lang="it-IT" sz="2400" baseline="-25000" noProof="0" dirty="0" err="1"/>
              <a:t>spec</a:t>
            </a:r>
            <a:r>
              <a:rPr lang="it-IT" sz="2400" noProof="0" dirty="0"/>
              <a:t> ( 10 h ) . acciaio inox:	4·10</a:t>
            </a:r>
            <a:r>
              <a:rPr lang="it-IT" sz="2400" baseline="30000" noProof="0" dirty="0"/>
              <a:t>-10 </a:t>
            </a:r>
            <a:r>
              <a:rPr lang="it-IT" sz="2400" noProof="0" dirty="0"/>
              <a:t> mbar l s</a:t>
            </a:r>
            <a:r>
              <a:rPr lang="it-IT" sz="2400" baseline="30000" noProof="0" dirty="0"/>
              <a:t>-1</a:t>
            </a:r>
            <a:r>
              <a:rPr lang="it-IT" sz="2400" noProof="0" dirty="0"/>
              <a:t> cm</a:t>
            </a:r>
            <a:r>
              <a:rPr lang="it-IT" sz="2400" baseline="30000" noProof="0" dirty="0"/>
              <a:t>-2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sz="2000" b="1" noProof="0" dirty="0">
                <a:solidFill>
                  <a:srgbClr val="FF0000"/>
                </a:solidFill>
              </a:rPr>
              <a:t>Dopo 10 ore si </a:t>
            </a:r>
            <a:r>
              <a:rPr lang="it-IT" sz="2000" b="1" noProof="0" dirty="0" err="1">
                <a:solidFill>
                  <a:srgbClr val="FF0000"/>
                </a:solidFill>
              </a:rPr>
              <a:t>e'</a:t>
            </a:r>
            <a:r>
              <a:rPr lang="it-IT" sz="2000" b="1" noProof="0" dirty="0">
                <a:solidFill>
                  <a:srgbClr val="FF0000"/>
                </a:solidFill>
              </a:rPr>
              <a:t> ridotto di un fattore 10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sz="1400" b="1" noProof="0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sz="2400" noProof="0" dirty="0" err="1"/>
              <a:t>Q</a:t>
            </a:r>
            <a:r>
              <a:rPr lang="it-IT" sz="2400" baseline="-25000" noProof="0" dirty="0" err="1"/>
              <a:t>spec</a:t>
            </a:r>
            <a:r>
              <a:rPr lang="it-IT" sz="2400" noProof="0" dirty="0"/>
              <a:t> ( </a:t>
            </a:r>
            <a:r>
              <a:rPr lang="it-IT" sz="2400" noProof="0" dirty="0">
                <a:solidFill>
                  <a:srgbClr val="0000CC"/>
                </a:solidFill>
              </a:rPr>
              <a:t>1 h</a:t>
            </a:r>
            <a:r>
              <a:rPr lang="it-IT" sz="2400" noProof="0" dirty="0"/>
              <a:t> )  </a:t>
            </a:r>
            <a:r>
              <a:rPr lang="it-IT" sz="2400" noProof="0" dirty="0" err="1"/>
              <a:t>viton</a:t>
            </a:r>
            <a:r>
              <a:rPr lang="it-IT" sz="2400" noProof="0" dirty="0"/>
              <a:t>:	114·10</a:t>
            </a:r>
            <a:r>
              <a:rPr lang="it-IT" sz="2400" baseline="30000" noProof="0" dirty="0"/>
              <a:t>-8 </a:t>
            </a:r>
            <a:r>
              <a:rPr lang="it-IT" sz="2400" noProof="0" dirty="0"/>
              <a:t> mbar l s</a:t>
            </a:r>
            <a:r>
              <a:rPr lang="it-IT" sz="2400" baseline="30000" noProof="0" dirty="0"/>
              <a:t>-1</a:t>
            </a:r>
            <a:r>
              <a:rPr lang="it-IT" sz="2400" noProof="0" dirty="0"/>
              <a:t> cm</a:t>
            </a:r>
            <a:r>
              <a:rPr lang="it-IT" sz="2400" baseline="30000" noProof="0" dirty="0"/>
              <a:t>-2</a:t>
            </a:r>
            <a:endParaRPr lang="it-IT" sz="2400" noProof="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sz="2400" noProof="0" dirty="0" err="1"/>
              <a:t>Q</a:t>
            </a:r>
            <a:r>
              <a:rPr lang="it-IT" sz="2400" baseline="-25000" noProof="0" dirty="0" err="1"/>
              <a:t>spec</a:t>
            </a:r>
            <a:r>
              <a:rPr lang="it-IT" sz="2400" noProof="0" dirty="0"/>
              <a:t> ( 10 h )  </a:t>
            </a:r>
            <a:r>
              <a:rPr lang="it-IT" sz="2400" noProof="0" dirty="0" err="1"/>
              <a:t>viton</a:t>
            </a:r>
            <a:r>
              <a:rPr lang="it-IT" sz="2400" noProof="0" dirty="0"/>
              <a:t>:	57·10</a:t>
            </a:r>
            <a:r>
              <a:rPr lang="it-IT" sz="2400" baseline="30000" noProof="0" dirty="0"/>
              <a:t>-8 </a:t>
            </a:r>
            <a:r>
              <a:rPr lang="it-IT" sz="2400" noProof="0" dirty="0"/>
              <a:t> mbar l s</a:t>
            </a:r>
            <a:r>
              <a:rPr lang="it-IT" sz="2400" baseline="30000" noProof="0" dirty="0"/>
              <a:t>-1</a:t>
            </a:r>
            <a:r>
              <a:rPr lang="it-IT" sz="2400" noProof="0" dirty="0"/>
              <a:t> cm</a:t>
            </a:r>
            <a:r>
              <a:rPr lang="it-IT" sz="2400" baseline="30000" noProof="0" dirty="0"/>
              <a:t>-2</a:t>
            </a:r>
            <a:endParaRPr lang="it-IT" sz="2400" noProof="0" dirty="0"/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sz="2000" b="1" noProof="0" dirty="0">
                <a:solidFill>
                  <a:srgbClr val="FF0000"/>
                </a:solidFill>
              </a:rPr>
              <a:t>Dopo 10 ore si </a:t>
            </a:r>
            <a:r>
              <a:rPr lang="it-IT" sz="2000" b="1" noProof="0" dirty="0" err="1">
                <a:solidFill>
                  <a:srgbClr val="FF0000"/>
                </a:solidFill>
              </a:rPr>
              <a:t>e'</a:t>
            </a:r>
            <a:r>
              <a:rPr lang="it-IT" sz="2000" b="1" noProof="0" dirty="0">
                <a:solidFill>
                  <a:srgbClr val="FF0000"/>
                </a:solidFill>
              </a:rPr>
              <a:t> ridotto di un fattore 2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sz="1800" b="1" noProof="0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sz="2400" noProof="0" dirty="0" err="1"/>
              <a:t>Q</a:t>
            </a:r>
            <a:r>
              <a:rPr lang="it-IT" sz="2400" baseline="-25000" noProof="0" dirty="0" err="1"/>
              <a:t>spec</a:t>
            </a:r>
            <a:r>
              <a:rPr lang="it-IT" sz="2400" noProof="0" dirty="0"/>
              <a:t> ( </a:t>
            </a:r>
            <a:r>
              <a:rPr lang="it-IT" sz="2400" noProof="0" dirty="0">
                <a:solidFill>
                  <a:srgbClr val="0000CC"/>
                </a:solidFill>
              </a:rPr>
              <a:t>1 h</a:t>
            </a:r>
            <a:r>
              <a:rPr lang="it-IT" sz="2400" noProof="0" dirty="0"/>
              <a:t> )  neoprene:	3000·10</a:t>
            </a:r>
            <a:r>
              <a:rPr lang="it-IT" sz="2400" baseline="30000" noProof="0" dirty="0"/>
              <a:t>-8</a:t>
            </a:r>
            <a:r>
              <a:rPr lang="it-IT" sz="2400" noProof="0" dirty="0"/>
              <a:t>  mbar l s</a:t>
            </a:r>
            <a:r>
              <a:rPr lang="it-IT" sz="2400" baseline="30000" noProof="0" dirty="0"/>
              <a:t>-1</a:t>
            </a:r>
            <a:r>
              <a:rPr lang="it-IT" sz="2400" noProof="0" dirty="0"/>
              <a:t> cm</a:t>
            </a:r>
            <a:r>
              <a:rPr lang="it-IT" sz="2400" baseline="30000" noProof="0" dirty="0"/>
              <a:t>-2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sz="2400" noProof="0" dirty="0" err="1"/>
              <a:t>Q</a:t>
            </a:r>
            <a:r>
              <a:rPr lang="it-IT" sz="2400" baseline="-25000" noProof="0" dirty="0" err="1"/>
              <a:t>spec</a:t>
            </a:r>
            <a:r>
              <a:rPr lang="it-IT" sz="2400" noProof="0" dirty="0"/>
              <a:t> ( 10 h )  </a:t>
            </a:r>
            <a:r>
              <a:rPr lang="it-IT" sz="2400" noProof="0" dirty="0" err="1"/>
              <a:t>viton</a:t>
            </a:r>
            <a:r>
              <a:rPr lang="it-IT" sz="2400" noProof="0" dirty="0"/>
              <a:t>:	1500·10</a:t>
            </a:r>
            <a:r>
              <a:rPr lang="it-IT" sz="2400" baseline="30000" noProof="0" dirty="0"/>
              <a:t>-8</a:t>
            </a:r>
            <a:r>
              <a:rPr lang="it-IT" sz="2400" noProof="0" dirty="0"/>
              <a:t>  mbar l s</a:t>
            </a:r>
            <a:r>
              <a:rPr lang="it-IT" sz="2400" baseline="30000" noProof="0" dirty="0"/>
              <a:t>-1</a:t>
            </a:r>
            <a:r>
              <a:rPr lang="it-IT" sz="2400" noProof="0" dirty="0"/>
              <a:t> cm</a:t>
            </a:r>
            <a:r>
              <a:rPr lang="it-IT" sz="2400" baseline="30000" noProof="0" dirty="0"/>
              <a:t>-2</a:t>
            </a:r>
            <a:endParaRPr lang="it-IT" sz="2400" noProof="0" dirty="0"/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sz="2000" b="1" noProof="0" dirty="0">
                <a:solidFill>
                  <a:srgbClr val="FF0000"/>
                </a:solidFill>
              </a:rPr>
              <a:t>Dopo 10 ore si </a:t>
            </a:r>
            <a:r>
              <a:rPr lang="it-IT" sz="2000" b="1" noProof="0" dirty="0" err="1">
                <a:solidFill>
                  <a:srgbClr val="FF0000"/>
                </a:solidFill>
              </a:rPr>
              <a:t>e'</a:t>
            </a:r>
            <a:r>
              <a:rPr lang="it-IT" sz="2000" b="1" noProof="0" dirty="0">
                <a:solidFill>
                  <a:srgbClr val="FF0000"/>
                </a:solidFill>
              </a:rPr>
              <a:t> ridotto di un fattore 2</a:t>
            </a:r>
          </a:p>
          <a:p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7374893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F694D-6327-7670-958F-AE884D509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>
                <a:solidFill>
                  <a:schemeClr val="tx2"/>
                </a:solidFill>
              </a:rPr>
              <a:t>Il calcolo della sorgente di gas a 1 ora</a:t>
            </a:r>
            <a:endParaRPr lang="it-IT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D02B1-E617-F291-9542-A87F96815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sz="2400" noProof="0" dirty="0" err="1"/>
              <a:t>Q</a:t>
            </a:r>
            <a:r>
              <a:rPr lang="it-IT" sz="2400" baseline="-25000" noProof="0" dirty="0" err="1"/>
              <a:t>spec</a:t>
            </a:r>
            <a:r>
              <a:rPr lang="it-IT" sz="2400" noProof="0" dirty="0"/>
              <a:t> (</a:t>
            </a:r>
            <a:r>
              <a:rPr lang="it-IT" sz="2400" noProof="0" dirty="0">
                <a:solidFill>
                  <a:srgbClr val="0000CC"/>
                </a:solidFill>
              </a:rPr>
              <a:t>1 h</a:t>
            </a:r>
            <a:r>
              <a:rPr lang="it-IT" sz="2400" noProof="0" dirty="0"/>
              <a:t>) </a:t>
            </a:r>
            <a:r>
              <a:rPr lang="it-IT" sz="2400" noProof="0" dirty="0">
                <a:solidFill>
                  <a:srgbClr val="FF0000"/>
                </a:solidFill>
              </a:rPr>
              <a:t>acciaio inox</a:t>
            </a:r>
            <a:r>
              <a:rPr lang="it-IT" sz="2400" noProof="0" dirty="0"/>
              <a:t>: 40·10</a:t>
            </a:r>
            <a:r>
              <a:rPr lang="it-IT" sz="2400" baseline="30000" noProof="0" dirty="0"/>
              <a:t>-10</a:t>
            </a:r>
            <a:r>
              <a:rPr lang="it-IT" sz="2400" noProof="0" dirty="0"/>
              <a:t>  mbar l s</a:t>
            </a:r>
            <a:r>
              <a:rPr lang="it-IT" sz="2400" baseline="30000" noProof="0" dirty="0"/>
              <a:t>-1</a:t>
            </a:r>
            <a:r>
              <a:rPr lang="it-IT" sz="2400" noProof="0" dirty="0"/>
              <a:t> cm</a:t>
            </a:r>
            <a:r>
              <a:rPr lang="it-IT" sz="2400" baseline="30000" noProof="0" dirty="0"/>
              <a:t>-2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sz="2400" noProof="0" dirty="0"/>
              <a:t>Superficie: 6 m</a:t>
            </a:r>
            <a:r>
              <a:rPr lang="it-IT" sz="2400" baseline="30000" noProof="0" dirty="0"/>
              <a:t>2 </a:t>
            </a:r>
            <a:r>
              <a:rPr lang="it-IT" sz="2400" noProof="0" dirty="0"/>
              <a:t>= 60000 cm</a:t>
            </a:r>
            <a:r>
              <a:rPr lang="it-IT" sz="2400" baseline="30000" noProof="0" dirty="0"/>
              <a:t>2</a:t>
            </a:r>
            <a:r>
              <a:rPr lang="it-IT" sz="2400" noProof="0" dirty="0"/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sz="2400" noProof="0" dirty="0"/>
              <a:t>Carico Gas: 6·10</a:t>
            </a:r>
            <a:r>
              <a:rPr lang="it-IT" sz="2400" baseline="30000" noProof="0" dirty="0"/>
              <a:t>4</a:t>
            </a:r>
            <a:r>
              <a:rPr lang="it-IT" sz="2400" noProof="0" dirty="0"/>
              <a:t>·40·10</a:t>
            </a:r>
            <a:r>
              <a:rPr lang="it-IT" sz="2400" baseline="30000" noProof="0" dirty="0"/>
              <a:t>-10 </a:t>
            </a:r>
            <a:r>
              <a:rPr lang="it-IT" sz="2400" noProof="0" dirty="0"/>
              <a:t>mbar l s</a:t>
            </a:r>
            <a:r>
              <a:rPr lang="it-IT" sz="2400" baseline="30000" noProof="0" dirty="0"/>
              <a:t>-1</a:t>
            </a:r>
            <a:r>
              <a:rPr lang="it-IT" sz="2400" noProof="0" dirty="0"/>
              <a:t> = 2.4·10</a:t>
            </a:r>
            <a:r>
              <a:rPr lang="it-IT" sz="2400" baseline="30000" noProof="0" dirty="0"/>
              <a:t>-4</a:t>
            </a:r>
            <a:r>
              <a:rPr lang="it-IT" sz="2400" noProof="0" dirty="0"/>
              <a:t>  mbar l s</a:t>
            </a:r>
            <a:r>
              <a:rPr lang="it-IT" sz="2400" baseline="30000" noProof="0" dirty="0"/>
              <a:t>-1</a:t>
            </a:r>
            <a:endParaRPr lang="it-IT" sz="2400" noProof="0" dirty="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sz="1000" b="1" noProof="0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sz="2400" noProof="0" dirty="0" err="1"/>
              <a:t>Q</a:t>
            </a:r>
            <a:r>
              <a:rPr lang="it-IT" sz="2400" baseline="-25000" noProof="0" dirty="0" err="1"/>
              <a:t>spec</a:t>
            </a:r>
            <a:r>
              <a:rPr lang="it-IT" sz="2400" baseline="-25000" noProof="0" dirty="0"/>
              <a:t> </a:t>
            </a:r>
            <a:r>
              <a:rPr lang="it-IT" sz="2400" noProof="0" dirty="0"/>
              <a:t>(</a:t>
            </a:r>
            <a:r>
              <a:rPr lang="it-IT" sz="2400" noProof="0" dirty="0">
                <a:solidFill>
                  <a:srgbClr val="0000CC"/>
                </a:solidFill>
              </a:rPr>
              <a:t>1 h</a:t>
            </a:r>
            <a:r>
              <a:rPr lang="it-IT" sz="2400" noProof="0" dirty="0"/>
              <a:t>) </a:t>
            </a:r>
            <a:r>
              <a:rPr lang="it-IT" sz="2400" noProof="0" dirty="0" err="1">
                <a:solidFill>
                  <a:srgbClr val="FF0000"/>
                </a:solidFill>
              </a:rPr>
              <a:t>viton</a:t>
            </a:r>
            <a:r>
              <a:rPr lang="it-IT" sz="2400" noProof="0" dirty="0"/>
              <a:t>: 114·10</a:t>
            </a:r>
            <a:r>
              <a:rPr lang="it-IT" sz="2400" baseline="30000" noProof="0" dirty="0"/>
              <a:t>-8 </a:t>
            </a:r>
            <a:r>
              <a:rPr lang="it-IT" sz="2400" noProof="0" dirty="0"/>
              <a:t> mbar l s</a:t>
            </a:r>
            <a:r>
              <a:rPr lang="it-IT" sz="2400" baseline="30000" noProof="0" dirty="0"/>
              <a:t>-1</a:t>
            </a:r>
            <a:r>
              <a:rPr lang="it-IT" sz="2400" noProof="0" dirty="0"/>
              <a:t> cm</a:t>
            </a:r>
            <a:r>
              <a:rPr lang="it-IT" sz="2400" baseline="30000" noProof="0" dirty="0"/>
              <a:t>-2</a:t>
            </a:r>
            <a:endParaRPr lang="it-IT" sz="2400" noProof="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sz="2400" noProof="0" dirty="0"/>
              <a:t>Superficie: 150 cm</a:t>
            </a:r>
            <a:r>
              <a:rPr lang="it-IT" sz="2400" baseline="30000" noProof="0" dirty="0"/>
              <a:t>2 </a:t>
            </a:r>
            <a:endParaRPr lang="it-IT" sz="2400" noProof="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sz="2400" noProof="0" dirty="0"/>
              <a:t>Carico Gas: 150·114·10</a:t>
            </a:r>
            <a:r>
              <a:rPr lang="it-IT" sz="2400" baseline="30000" noProof="0" dirty="0"/>
              <a:t>-8 </a:t>
            </a:r>
            <a:r>
              <a:rPr lang="it-IT" sz="2400" noProof="0" dirty="0"/>
              <a:t>mbar l s</a:t>
            </a:r>
            <a:r>
              <a:rPr lang="it-IT" sz="2400" baseline="30000" noProof="0" dirty="0"/>
              <a:t>-1</a:t>
            </a:r>
            <a:r>
              <a:rPr lang="it-IT" sz="2400" noProof="0" dirty="0"/>
              <a:t> = 1.7·10</a:t>
            </a:r>
            <a:r>
              <a:rPr lang="it-IT" sz="2400" baseline="30000" noProof="0" dirty="0"/>
              <a:t>-4</a:t>
            </a:r>
            <a:r>
              <a:rPr lang="it-IT" sz="2400" noProof="0" dirty="0"/>
              <a:t>  mbar l s</a:t>
            </a:r>
            <a:r>
              <a:rPr lang="it-IT" sz="2400" baseline="30000" noProof="0" dirty="0"/>
              <a:t>-1</a:t>
            </a:r>
            <a:endParaRPr lang="it-IT" sz="2400" noProof="0" dirty="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sz="1000" b="1" noProof="0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sz="2400" noProof="0" dirty="0"/>
              <a:t>Q spec. (</a:t>
            </a:r>
            <a:r>
              <a:rPr lang="it-IT" sz="2400" noProof="0" dirty="0">
                <a:solidFill>
                  <a:srgbClr val="0000CC"/>
                </a:solidFill>
              </a:rPr>
              <a:t>1 h</a:t>
            </a:r>
            <a:r>
              <a:rPr lang="it-IT" sz="2400" noProof="0" dirty="0"/>
              <a:t>) </a:t>
            </a:r>
            <a:r>
              <a:rPr lang="it-IT" sz="2400" noProof="0" dirty="0">
                <a:solidFill>
                  <a:srgbClr val="FF0000"/>
                </a:solidFill>
              </a:rPr>
              <a:t>neoprene</a:t>
            </a:r>
            <a:r>
              <a:rPr lang="it-IT" sz="2400" noProof="0" dirty="0"/>
              <a:t>:3000·10</a:t>
            </a:r>
            <a:r>
              <a:rPr lang="it-IT" sz="2400" baseline="30000" noProof="0" dirty="0"/>
              <a:t>-8</a:t>
            </a:r>
            <a:r>
              <a:rPr lang="it-IT" sz="2400" noProof="0" dirty="0"/>
              <a:t>  mbar l s</a:t>
            </a:r>
            <a:r>
              <a:rPr lang="it-IT" sz="2400" baseline="30000" noProof="0" dirty="0"/>
              <a:t>-1</a:t>
            </a:r>
            <a:r>
              <a:rPr lang="it-IT" sz="2400" noProof="0" dirty="0"/>
              <a:t> cm</a:t>
            </a:r>
            <a:r>
              <a:rPr lang="it-IT" sz="2400" baseline="30000" noProof="0" dirty="0"/>
              <a:t>-2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sz="2400" noProof="0" dirty="0"/>
              <a:t>Superficie: 50 cm</a:t>
            </a:r>
            <a:r>
              <a:rPr lang="it-IT" sz="2400" baseline="30000" noProof="0" dirty="0"/>
              <a:t>2 </a:t>
            </a:r>
            <a:endParaRPr lang="it-IT" sz="2400" noProof="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sz="2400" noProof="0" dirty="0"/>
              <a:t>Carico Gas: 50·3000·10</a:t>
            </a:r>
            <a:r>
              <a:rPr lang="it-IT" sz="2400" baseline="30000" noProof="0" dirty="0"/>
              <a:t>-8 </a:t>
            </a:r>
            <a:r>
              <a:rPr lang="it-IT" sz="2400" noProof="0" dirty="0"/>
              <a:t>mbar l s</a:t>
            </a:r>
            <a:r>
              <a:rPr lang="it-IT" sz="2400" baseline="30000" noProof="0" dirty="0"/>
              <a:t>-1</a:t>
            </a:r>
            <a:r>
              <a:rPr lang="it-IT" sz="2400" noProof="0" dirty="0"/>
              <a:t> = 1.5·10</a:t>
            </a:r>
            <a:r>
              <a:rPr lang="it-IT" sz="2400" baseline="30000" noProof="0" dirty="0"/>
              <a:t>-3</a:t>
            </a:r>
            <a:r>
              <a:rPr lang="it-IT" sz="2400" noProof="0" dirty="0"/>
              <a:t>  mbar l s</a:t>
            </a:r>
            <a:r>
              <a:rPr lang="it-IT" sz="2400" baseline="30000" noProof="0" dirty="0"/>
              <a:t>-1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sz="700" baseline="30000" noProof="0" dirty="0"/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sz="3200" noProof="0" dirty="0" err="1"/>
              <a:t>Qtotale</a:t>
            </a:r>
            <a:r>
              <a:rPr lang="it-IT" sz="3200" noProof="0" dirty="0"/>
              <a:t> (</a:t>
            </a:r>
            <a:r>
              <a:rPr lang="it-IT" sz="3200" noProof="0" dirty="0">
                <a:solidFill>
                  <a:srgbClr val="0000CC"/>
                </a:solidFill>
              </a:rPr>
              <a:t>1 h</a:t>
            </a:r>
            <a:r>
              <a:rPr lang="it-IT" sz="3200" noProof="0" dirty="0"/>
              <a:t>) : 1.5·10</a:t>
            </a:r>
            <a:r>
              <a:rPr lang="it-IT" sz="3200" baseline="30000" noProof="0" dirty="0"/>
              <a:t>-3</a:t>
            </a:r>
            <a:r>
              <a:rPr lang="it-IT" sz="3200" noProof="0" dirty="0"/>
              <a:t>  mbar l s</a:t>
            </a:r>
            <a:r>
              <a:rPr lang="it-IT" sz="3200" baseline="30000" noProof="0" dirty="0"/>
              <a:t>-1</a:t>
            </a:r>
          </a:p>
          <a:p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79665327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8886-F1CC-73BF-E799-B3BCA6E78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>
                <a:solidFill>
                  <a:schemeClr val="tx2"/>
                </a:solidFill>
              </a:rPr>
              <a:t>Il calcolo della sorgente di gas a 10 ore</a:t>
            </a:r>
            <a:endParaRPr lang="it-IT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A688F-DFF1-CB3A-C5FC-9F0260E80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sz="2400" noProof="0" dirty="0" err="1"/>
              <a:t>Q</a:t>
            </a:r>
            <a:r>
              <a:rPr lang="it-IT" sz="2400" baseline="-25000" noProof="0" dirty="0" err="1"/>
              <a:t>spec</a:t>
            </a:r>
            <a:r>
              <a:rPr lang="it-IT" sz="2400" noProof="0" dirty="0"/>
              <a:t> (</a:t>
            </a:r>
            <a:r>
              <a:rPr lang="it-IT" sz="2400" noProof="0" dirty="0">
                <a:solidFill>
                  <a:srgbClr val="0000CC"/>
                </a:solidFill>
              </a:rPr>
              <a:t>10 h</a:t>
            </a:r>
            <a:r>
              <a:rPr lang="it-IT" sz="2400" noProof="0" dirty="0"/>
              <a:t>) </a:t>
            </a:r>
            <a:r>
              <a:rPr lang="it-IT" sz="2400" noProof="0" dirty="0">
                <a:solidFill>
                  <a:srgbClr val="FF0000"/>
                </a:solidFill>
              </a:rPr>
              <a:t>acciaio inox</a:t>
            </a:r>
            <a:r>
              <a:rPr lang="it-IT" sz="2400" noProof="0" dirty="0"/>
              <a:t>: 4·10</a:t>
            </a:r>
            <a:r>
              <a:rPr lang="it-IT" sz="2400" baseline="30000" noProof="0" dirty="0"/>
              <a:t>-10</a:t>
            </a:r>
            <a:r>
              <a:rPr lang="it-IT" sz="2400" noProof="0" dirty="0"/>
              <a:t>  mbar l s</a:t>
            </a:r>
            <a:r>
              <a:rPr lang="it-IT" sz="2400" baseline="30000" noProof="0" dirty="0"/>
              <a:t>-1</a:t>
            </a:r>
            <a:r>
              <a:rPr lang="it-IT" sz="2400" noProof="0" dirty="0"/>
              <a:t> cm</a:t>
            </a:r>
            <a:r>
              <a:rPr lang="it-IT" sz="2400" baseline="30000" noProof="0" dirty="0"/>
              <a:t>-2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sz="2400" noProof="0" dirty="0"/>
              <a:t>Superficie: 6 m</a:t>
            </a:r>
            <a:r>
              <a:rPr lang="it-IT" sz="2400" baseline="30000" noProof="0" dirty="0"/>
              <a:t>2 </a:t>
            </a:r>
            <a:r>
              <a:rPr lang="it-IT" sz="2400" noProof="0" dirty="0"/>
              <a:t>= 60000 cm</a:t>
            </a:r>
            <a:r>
              <a:rPr lang="it-IT" sz="2400" baseline="30000" noProof="0" dirty="0"/>
              <a:t>2</a:t>
            </a:r>
            <a:r>
              <a:rPr lang="it-IT" sz="2400" noProof="0" dirty="0"/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sz="2400" noProof="0" dirty="0"/>
              <a:t>Carico Gas: 6·10</a:t>
            </a:r>
            <a:r>
              <a:rPr lang="it-IT" sz="2400" baseline="30000" noProof="0" dirty="0"/>
              <a:t>4</a:t>
            </a:r>
            <a:r>
              <a:rPr lang="it-IT" sz="2400" noProof="0" dirty="0"/>
              <a:t>4·10</a:t>
            </a:r>
            <a:r>
              <a:rPr lang="it-IT" sz="2400" baseline="30000" noProof="0" dirty="0"/>
              <a:t>-10 </a:t>
            </a:r>
            <a:r>
              <a:rPr lang="it-IT" sz="2400" noProof="0" dirty="0"/>
              <a:t>mbar l s</a:t>
            </a:r>
            <a:r>
              <a:rPr lang="it-IT" sz="2400" baseline="30000" noProof="0" dirty="0"/>
              <a:t>-1</a:t>
            </a:r>
            <a:r>
              <a:rPr lang="it-IT" sz="2400" noProof="0" dirty="0"/>
              <a:t> = 2.4·10</a:t>
            </a:r>
            <a:r>
              <a:rPr lang="it-IT" sz="2400" baseline="30000" noProof="0" dirty="0"/>
              <a:t>-5</a:t>
            </a:r>
            <a:r>
              <a:rPr lang="it-IT" sz="2400" noProof="0" dirty="0"/>
              <a:t>  mbar l s</a:t>
            </a:r>
            <a:r>
              <a:rPr lang="it-IT" sz="2400" baseline="30000" noProof="0" dirty="0"/>
              <a:t>-1</a:t>
            </a:r>
            <a:endParaRPr lang="it-IT" sz="2400" noProof="0" dirty="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sz="1000" b="1" noProof="0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sz="2400" noProof="0" dirty="0" err="1"/>
              <a:t>Q</a:t>
            </a:r>
            <a:r>
              <a:rPr lang="it-IT" sz="2400" baseline="-25000" noProof="0" dirty="0" err="1"/>
              <a:t>spec</a:t>
            </a:r>
            <a:r>
              <a:rPr lang="it-IT" sz="2400" noProof="0" dirty="0"/>
              <a:t> (</a:t>
            </a:r>
            <a:r>
              <a:rPr lang="it-IT" sz="2400" noProof="0" dirty="0">
                <a:solidFill>
                  <a:srgbClr val="0000CC"/>
                </a:solidFill>
              </a:rPr>
              <a:t>10 h</a:t>
            </a:r>
            <a:r>
              <a:rPr lang="it-IT" sz="2400" noProof="0" dirty="0"/>
              <a:t>) </a:t>
            </a:r>
            <a:r>
              <a:rPr lang="it-IT" sz="2400" noProof="0" dirty="0" err="1">
                <a:solidFill>
                  <a:srgbClr val="FF0000"/>
                </a:solidFill>
              </a:rPr>
              <a:t>viton</a:t>
            </a:r>
            <a:r>
              <a:rPr lang="it-IT" sz="2400" noProof="0" dirty="0"/>
              <a:t>: 57·10</a:t>
            </a:r>
            <a:r>
              <a:rPr lang="it-IT" sz="2400" baseline="30000" noProof="0" dirty="0"/>
              <a:t>-8 </a:t>
            </a:r>
            <a:r>
              <a:rPr lang="it-IT" sz="2400" noProof="0" dirty="0"/>
              <a:t> mbar l s</a:t>
            </a:r>
            <a:r>
              <a:rPr lang="it-IT" sz="2400" baseline="30000" noProof="0" dirty="0"/>
              <a:t>-1</a:t>
            </a:r>
            <a:r>
              <a:rPr lang="it-IT" sz="2400" noProof="0" dirty="0"/>
              <a:t> cm</a:t>
            </a:r>
            <a:r>
              <a:rPr lang="it-IT" sz="2400" baseline="30000" noProof="0" dirty="0"/>
              <a:t>-2</a:t>
            </a:r>
            <a:endParaRPr lang="it-IT" sz="2400" noProof="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sz="2400" noProof="0" dirty="0"/>
              <a:t>Superficie: 150 cm</a:t>
            </a:r>
            <a:r>
              <a:rPr lang="it-IT" sz="2400" baseline="30000" noProof="0" dirty="0"/>
              <a:t>2 </a:t>
            </a:r>
            <a:endParaRPr lang="it-IT" sz="2400" noProof="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sz="2400" noProof="0" dirty="0"/>
              <a:t>Carico Gas: 150·57·10</a:t>
            </a:r>
            <a:r>
              <a:rPr lang="it-IT" sz="2400" baseline="30000" noProof="0" dirty="0"/>
              <a:t>-8 </a:t>
            </a:r>
            <a:r>
              <a:rPr lang="it-IT" sz="2400" noProof="0" dirty="0"/>
              <a:t>mbar l s</a:t>
            </a:r>
            <a:r>
              <a:rPr lang="it-IT" sz="2400" baseline="30000" noProof="0" dirty="0"/>
              <a:t>-1</a:t>
            </a:r>
            <a:r>
              <a:rPr lang="it-IT" sz="2400" noProof="0" dirty="0"/>
              <a:t> = 8.6·10</a:t>
            </a:r>
            <a:r>
              <a:rPr lang="it-IT" sz="2400" baseline="30000" noProof="0" dirty="0"/>
              <a:t>-5</a:t>
            </a:r>
            <a:r>
              <a:rPr lang="it-IT" sz="2400" noProof="0" dirty="0"/>
              <a:t>  mbar l s</a:t>
            </a:r>
            <a:r>
              <a:rPr lang="it-IT" sz="2400" baseline="30000" noProof="0" dirty="0"/>
              <a:t>-1</a:t>
            </a:r>
            <a:endParaRPr lang="it-IT" sz="2400" noProof="0" dirty="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sz="1000" b="1" noProof="0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sz="2400" noProof="0" dirty="0" err="1"/>
              <a:t>Q</a:t>
            </a:r>
            <a:r>
              <a:rPr lang="it-IT" sz="2400" baseline="-25000" noProof="0" dirty="0" err="1"/>
              <a:t>spec</a:t>
            </a:r>
            <a:r>
              <a:rPr lang="it-IT" sz="2400" noProof="0" dirty="0"/>
              <a:t> (</a:t>
            </a:r>
            <a:r>
              <a:rPr lang="it-IT" sz="2400" noProof="0" dirty="0">
                <a:solidFill>
                  <a:srgbClr val="0000CC"/>
                </a:solidFill>
              </a:rPr>
              <a:t>10 h</a:t>
            </a:r>
            <a:r>
              <a:rPr lang="it-IT" sz="2400" noProof="0" dirty="0"/>
              <a:t>) </a:t>
            </a:r>
            <a:r>
              <a:rPr lang="it-IT" sz="2400" noProof="0" dirty="0">
                <a:solidFill>
                  <a:srgbClr val="FF0000"/>
                </a:solidFill>
              </a:rPr>
              <a:t>neoprene</a:t>
            </a:r>
            <a:r>
              <a:rPr lang="it-IT" sz="2400" noProof="0" dirty="0"/>
              <a:t>: 1500·10</a:t>
            </a:r>
            <a:r>
              <a:rPr lang="it-IT" sz="2400" baseline="30000" noProof="0" dirty="0"/>
              <a:t>-8</a:t>
            </a:r>
            <a:r>
              <a:rPr lang="it-IT" sz="2400" noProof="0" dirty="0"/>
              <a:t>  mbar l s</a:t>
            </a:r>
            <a:r>
              <a:rPr lang="it-IT" sz="2400" baseline="30000" noProof="0" dirty="0"/>
              <a:t>-1</a:t>
            </a:r>
            <a:r>
              <a:rPr lang="it-IT" sz="2400" noProof="0" dirty="0"/>
              <a:t> cm</a:t>
            </a:r>
            <a:r>
              <a:rPr lang="it-IT" sz="2400" baseline="30000" noProof="0" dirty="0"/>
              <a:t>-2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sz="2400" noProof="0" dirty="0"/>
              <a:t>Superficie: 50 cm</a:t>
            </a:r>
            <a:r>
              <a:rPr lang="it-IT" sz="2400" baseline="30000" noProof="0" dirty="0"/>
              <a:t>2 </a:t>
            </a:r>
            <a:endParaRPr lang="it-IT" sz="2400" noProof="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sz="2400" noProof="0" dirty="0"/>
              <a:t>Carico Gas: 50·1500·10</a:t>
            </a:r>
            <a:r>
              <a:rPr lang="it-IT" sz="2400" baseline="30000" noProof="0" dirty="0"/>
              <a:t>-8 </a:t>
            </a:r>
            <a:r>
              <a:rPr lang="it-IT" sz="2400" noProof="0" dirty="0"/>
              <a:t>mbar l s</a:t>
            </a:r>
            <a:r>
              <a:rPr lang="it-IT" sz="2400" baseline="30000" noProof="0" dirty="0"/>
              <a:t>-1</a:t>
            </a:r>
            <a:r>
              <a:rPr lang="it-IT" sz="2400" noProof="0" dirty="0"/>
              <a:t> = 7.5·10</a:t>
            </a:r>
            <a:r>
              <a:rPr lang="it-IT" sz="2400" baseline="30000" noProof="0" dirty="0"/>
              <a:t>-4</a:t>
            </a:r>
            <a:r>
              <a:rPr lang="it-IT" sz="2400" noProof="0" dirty="0"/>
              <a:t>  mbar l s</a:t>
            </a:r>
            <a:r>
              <a:rPr lang="it-IT" sz="2400" baseline="30000" noProof="0" dirty="0"/>
              <a:t>-1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sz="700" baseline="30000" noProof="0" dirty="0"/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sz="3200" noProof="0" dirty="0" err="1"/>
              <a:t>Qtotale</a:t>
            </a:r>
            <a:r>
              <a:rPr lang="it-IT" sz="3200" noProof="0" dirty="0"/>
              <a:t> (</a:t>
            </a:r>
            <a:r>
              <a:rPr lang="it-IT" sz="3200" noProof="0" dirty="0">
                <a:solidFill>
                  <a:srgbClr val="0000CC"/>
                </a:solidFill>
              </a:rPr>
              <a:t>10 h</a:t>
            </a:r>
            <a:r>
              <a:rPr lang="it-IT" sz="3200" noProof="0" dirty="0"/>
              <a:t>) : 8.6·10</a:t>
            </a:r>
            <a:r>
              <a:rPr lang="it-IT" sz="3200" baseline="30000" noProof="0" dirty="0"/>
              <a:t>-4</a:t>
            </a:r>
            <a:r>
              <a:rPr lang="it-IT" sz="3200" noProof="0" dirty="0"/>
              <a:t>  mbar l s</a:t>
            </a:r>
            <a:r>
              <a:rPr lang="it-IT" sz="3200" baseline="30000" noProof="0" dirty="0"/>
              <a:t>-1</a:t>
            </a:r>
          </a:p>
          <a:p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2957665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E7D99-4975-BB5F-976D-CB22F9E77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sz="2400" noProof="0" dirty="0" err="1"/>
              <a:t>Q</a:t>
            </a:r>
            <a:r>
              <a:rPr lang="it-IT" sz="2400" baseline="-25000" noProof="0" dirty="0" err="1"/>
              <a:t>totale</a:t>
            </a:r>
            <a:r>
              <a:rPr lang="it-IT" sz="2400" noProof="0" dirty="0"/>
              <a:t> (</a:t>
            </a:r>
            <a:r>
              <a:rPr lang="it-IT" sz="2400" noProof="0" dirty="0">
                <a:solidFill>
                  <a:srgbClr val="0000CC"/>
                </a:solidFill>
              </a:rPr>
              <a:t>1 h</a:t>
            </a:r>
            <a:r>
              <a:rPr lang="it-IT" sz="2400" noProof="0" dirty="0"/>
              <a:t>) : 1.5·10</a:t>
            </a:r>
            <a:r>
              <a:rPr lang="it-IT" sz="2400" baseline="30000" noProof="0" dirty="0"/>
              <a:t>-3</a:t>
            </a:r>
            <a:r>
              <a:rPr lang="it-IT" sz="2400" noProof="0" dirty="0"/>
              <a:t>  mbar l s</a:t>
            </a:r>
            <a:r>
              <a:rPr lang="it-IT" sz="2400" baseline="30000" noProof="0" dirty="0"/>
              <a:t>-1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sz="2400" baseline="30000" noProof="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sz="2400" noProof="0" dirty="0" err="1"/>
              <a:t>Q</a:t>
            </a:r>
            <a:r>
              <a:rPr lang="it-IT" sz="2400" baseline="-25000" noProof="0" dirty="0" err="1"/>
              <a:t>totale</a:t>
            </a:r>
            <a:r>
              <a:rPr lang="it-IT" sz="2400" noProof="0" dirty="0"/>
              <a:t> (</a:t>
            </a:r>
            <a:r>
              <a:rPr lang="it-IT" sz="2400" noProof="0" dirty="0">
                <a:solidFill>
                  <a:srgbClr val="0000CC"/>
                </a:solidFill>
              </a:rPr>
              <a:t>10 h</a:t>
            </a:r>
            <a:r>
              <a:rPr lang="it-IT" sz="2400" noProof="0" dirty="0"/>
              <a:t>) : 8.6·10</a:t>
            </a:r>
            <a:r>
              <a:rPr lang="it-IT" sz="2400" baseline="30000" noProof="0" dirty="0"/>
              <a:t>-4</a:t>
            </a:r>
            <a:r>
              <a:rPr lang="it-IT" sz="2400" noProof="0" dirty="0"/>
              <a:t>  mbar l s</a:t>
            </a:r>
            <a:r>
              <a:rPr lang="it-IT" sz="2400" baseline="30000" noProof="0" dirty="0"/>
              <a:t>-1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sz="2400" baseline="30000" noProof="0" dirty="0"/>
          </a:p>
          <a:p>
            <a:endParaRPr lang="it-IT" noProof="0" dirty="0"/>
          </a:p>
        </p:txBody>
      </p:sp>
      <p:graphicFrame>
        <p:nvGraphicFramePr>
          <p:cNvPr id="1024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9493582"/>
              </p:ext>
            </p:extLst>
          </p:nvPr>
        </p:nvGraphicFramePr>
        <p:xfrm>
          <a:off x="2778126" y="3182394"/>
          <a:ext cx="2813050" cy="143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74364" imgH="393529" progId="Equation.3">
                  <p:embed/>
                </p:oleObj>
              </mc:Choice>
              <mc:Fallback>
                <p:oleObj name="Equation" r:id="rId3" imgW="774364" imgH="393529" progId="Equation.3">
                  <p:embed/>
                  <p:pic>
                    <p:nvPicPr>
                      <p:cNvPr id="1024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8126" y="3182394"/>
                        <a:ext cx="2813050" cy="1430338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0073392"/>
              </p:ext>
            </p:extLst>
          </p:nvPr>
        </p:nvGraphicFramePr>
        <p:xfrm>
          <a:off x="6600826" y="3183982"/>
          <a:ext cx="3181350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75920" imgH="393529" progId="Equation.3">
                  <p:embed/>
                </p:oleObj>
              </mc:Choice>
              <mc:Fallback>
                <p:oleObj name="Equation" r:id="rId5" imgW="875920" imgH="393529" progId="Equation.3">
                  <p:embed/>
                  <p:pic>
                    <p:nvPicPr>
                      <p:cNvPr id="1024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0826" y="3183982"/>
                        <a:ext cx="3181350" cy="1428750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935848" y="5395369"/>
            <a:ext cx="4222631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noProof="0" dirty="0">
                <a:latin typeface="+mn-lt"/>
              </a:rPr>
              <a:t>p</a:t>
            </a:r>
            <a:r>
              <a:rPr lang="it-IT" baseline="-25000" noProof="0" dirty="0">
                <a:latin typeface="+mn-lt"/>
              </a:rPr>
              <a:t>1 ora</a:t>
            </a:r>
            <a:r>
              <a:rPr lang="it-IT" noProof="0" dirty="0">
                <a:latin typeface="+mn-lt"/>
              </a:rPr>
              <a:t>: 		1.5 x 10</a:t>
            </a:r>
            <a:r>
              <a:rPr lang="it-IT" baseline="30000" noProof="0" dirty="0">
                <a:latin typeface="+mn-lt"/>
              </a:rPr>
              <a:t>-6</a:t>
            </a:r>
            <a:r>
              <a:rPr lang="it-IT" noProof="0" dirty="0">
                <a:latin typeface="+mn-lt"/>
              </a:rPr>
              <a:t> mbar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noProof="0" dirty="0">
                <a:latin typeface="+mn-lt"/>
              </a:rPr>
              <a:t>p</a:t>
            </a:r>
            <a:r>
              <a:rPr lang="it-IT" baseline="-25000" noProof="0" dirty="0">
                <a:latin typeface="+mn-lt"/>
              </a:rPr>
              <a:t>10 ore</a:t>
            </a:r>
            <a:r>
              <a:rPr lang="it-IT" noProof="0" dirty="0">
                <a:latin typeface="+mn-lt"/>
              </a:rPr>
              <a:t>: 	8.6 x 10</a:t>
            </a:r>
            <a:r>
              <a:rPr lang="it-IT" baseline="30000" noProof="0" dirty="0">
                <a:latin typeface="+mn-lt"/>
              </a:rPr>
              <a:t>-7</a:t>
            </a:r>
            <a:r>
              <a:rPr lang="it-IT" noProof="0" dirty="0">
                <a:latin typeface="+mn-lt"/>
              </a:rPr>
              <a:t> mbar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noProof="0" dirty="0">
                <a:latin typeface="+mn-lt"/>
              </a:rPr>
              <a:t>Rapporto p</a:t>
            </a:r>
            <a:r>
              <a:rPr lang="it-IT" baseline="-25000" noProof="0" dirty="0">
                <a:latin typeface="+mn-lt"/>
              </a:rPr>
              <a:t>1</a:t>
            </a:r>
            <a:r>
              <a:rPr lang="it-IT" noProof="0" dirty="0">
                <a:latin typeface="+mn-lt"/>
              </a:rPr>
              <a:t>/p</a:t>
            </a:r>
            <a:r>
              <a:rPr lang="it-IT" baseline="-25000" noProof="0" dirty="0">
                <a:latin typeface="+mn-lt"/>
              </a:rPr>
              <a:t>10</a:t>
            </a:r>
            <a:r>
              <a:rPr lang="it-IT" noProof="0" dirty="0">
                <a:latin typeface="+mn-lt"/>
              </a:rPr>
              <a:t>: 1.75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3A9EB9-F818-4D02-384E-F43D28A13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Il calcolo della sorgente di gas</a:t>
            </a:r>
          </a:p>
        </p:txBody>
      </p:sp>
    </p:spTree>
    <p:extLst>
      <p:ext uri="{BB962C8B-B14F-4D97-AF65-F5344CB8AC3E}">
        <p14:creationId xmlns:p14="http://schemas.microsoft.com/office/powerpoint/2010/main" val="393816544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49041-EEEC-A7EE-5F26-C60318266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Referenze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6F4D9-83F5-3B26-4917-9E0E9B666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noProof="0" dirty="0"/>
              <a:t>Paolo Michelato</a:t>
            </a:r>
          </a:p>
          <a:p>
            <a:pPr lvl="1"/>
            <a:r>
              <a:rPr lang="it-IT" noProof="0" dirty="0"/>
              <a:t>Corsi Vuoto INFN</a:t>
            </a:r>
          </a:p>
          <a:p>
            <a:r>
              <a:rPr lang="it-IT" noProof="0" dirty="0" err="1"/>
              <a:t>O’Hanlon</a:t>
            </a:r>
            <a:r>
              <a:rPr lang="it-IT" noProof="0" dirty="0"/>
              <a:t>, A </a:t>
            </a:r>
            <a:r>
              <a:rPr lang="it-IT" noProof="0" dirty="0" err="1"/>
              <a:t>User’s</a:t>
            </a:r>
            <a:r>
              <a:rPr lang="it-IT" noProof="0" dirty="0"/>
              <a:t> Guide to Vacuum Technology</a:t>
            </a:r>
          </a:p>
          <a:p>
            <a:r>
              <a:rPr lang="it-IT" noProof="0" dirty="0"/>
              <a:t>Roth, Vacuum Technique</a:t>
            </a:r>
          </a:p>
          <a:p>
            <a:r>
              <a:rPr lang="it-IT" noProof="0" dirty="0"/>
              <a:t>Roth, Vacuum </a:t>
            </a:r>
            <a:r>
              <a:rPr lang="it-IT" noProof="0" dirty="0" err="1"/>
              <a:t>Sealing</a:t>
            </a:r>
            <a:r>
              <a:rPr lang="it-IT" noProof="0" dirty="0"/>
              <a:t> Techniques</a:t>
            </a:r>
          </a:p>
          <a:p>
            <a:r>
              <a:rPr lang="it-IT" noProof="0" dirty="0" err="1"/>
              <a:t>Redhead</a:t>
            </a:r>
            <a:r>
              <a:rPr lang="it-IT" noProof="0" dirty="0"/>
              <a:t>, The </a:t>
            </a:r>
            <a:r>
              <a:rPr lang="it-IT" noProof="0" dirty="0" err="1"/>
              <a:t>Physical</a:t>
            </a:r>
            <a:r>
              <a:rPr lang="it-IT" noProof="0" dirty="0"/>
              <a:t> </a:t>
            </a:r>
            <a:r>
              <a:rPr lang="it-IT" noProof="0" dirty="0" err="1"/>
              <a:t>Basis</a:t>
            </a:r>
            <a:r>
              <a:rPr lang="it-IT" noProof="0" dirty="0"/>
              <a:t> of </a:t>
            </a:r>
            <a:r>
              <a:rPr lang="it-IT" noProof="0" dirty="0" err="1"/>
              <a:t>Ultrahigh</a:t>
            </a:r>
            <a:r>
              <a:rPr lang="it-IT" noProof="0" dirty="0"/>
              <a:t> vacuum</a:t>
            </a:r>
          </a:p>
          <a:p>
            <a:r>
              <a:rPr lang="it-IT" noProof="0" dirty="0"/>
              <a:t>USPAS2017 -  Vacuum Science and Technology for Accelerator Vacuum Systems </a:t>
            </a:r>
          </a:p>
          <a:p>
            <a:r>
              <a:rPr lang="it-IT" noProof="0" dirty="0"/>
              <a:t>CAS 2006 – Vacuum in </a:t>
            </a:r>
            <a:r>
              <a:rPr lang="it-IT" noProof="0" dirty="0" err="1"/>
              <a:t>accelerator</a:t>
            </a:r>
            <a:r>
              <a:rPr lang="it-IT" noProof="0" dirty="0"/>
              <a:t> </a:t>
            </a:r>
          </a:p>
          <a:p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28073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067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02" name="Rectangle 2"/>
          <p:cNvSpPr>
            <a:spLocks noChangeArrowheads="1"/>
          </p:cNvSpPr>
          <p:nvPr/>
        </p:nvSpPr>
        <p:spPr bwMode="auto">
          <a:xfrm>
            <a:off x="2133600" y="76201"/>
            <a:ext cx="7772400" cy="5445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it-IT" sz="4400" noProof="0" dirty="0">
                <a:solidFill>
                  <a:schemeClr val="tx2"/>
                </a:solidFill>
              </a:rPr>
              <a:t>Pressure vs. Time</a:t>
            </a:r>
          </a:p>
        </p:txBody>
      </p:sp>
      <p:sp>
        <p:nvSpPr>
          <p:cNvPr id="1177603" name="Rectangle 3"/>
          <p:cNvSpPr>
            <a:spLocks noChangeArrowheads="1"/>
          </p:cNvSpPr>
          <p:nvPr/>
        </p:nvSpPr>
        <p:spPr bwMode="auto">
          <a:xfrm>
            <a:off x="3657600" y="5715000"/>
            <a:ext cx="4648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it-IT" sz="2400" i="1" noProof="0" dirty="0"/>
          </a:p>
        </p:txBody>
      </p:sp>
      <p:pic>
        <p:nvPicPr>
          <p:cNvPr id="1177605" name="Picture 5" descr="VACUUM-3_gas source_Pagina_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0" t="15829" r="26025" b="54802"/>
          <a:stretch>
            <a:fillRect/>
          </a:stretch>
        </p:blipFill>
        <p:spPr bwMode="auto">
          <a:xfrm>
            <a:off x="2189164" y="839788"/>
            <a:ext cx="7812087" cy="601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06" name="Rectangle 6"/>
          <p:cNvSpPr>
            <a:spLocks noChangeArrowheads="1"/>
          </p:cNvSpPr>
          <p:nvPr/>
        </p:nvSpPr>
        <p:spPr bwMode="auto">
          <a:xfrm>
            <a:off x="8040688" y="6381750"/>
            <a:ext cx="2087562" cy="476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noProof="0" dirty="0"/>
          </a:p>
        </p:txBody>
      </p:sp>
      <p:sp>
        <p:nvSpPr>
          <p:cNvPr id="1177607" name="Text Box 7"/>
          <p:cNvSpPr txBox="1">
            <a:spLocks noChangeArrowheads="1"/>
          </p:cNvSpPr>
          <p:nvPr/>
        </p:nvSpPr>
        <p:spPr bwMode="auto">
          <a:xfrm>
            <a:off x="8688388" y="6165850"/>
            <a:ext cx="177324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800" noProof="0" dirty="0"/>
              <a:t>Fm Vacuum </a:t>
            </a:r>
            <a:r>
              <a:rPr lang="it-IT" sz="800" noProof="0" dirty="0" err="1"/>
              <a:t>Techonolgy</a:t>
            </a:r>
            <a:r>
              <a:rPr lang="it-IT" sz="800" noProof="0" dirty="0"/>
              <a:t> II P.D. Rack</a:t>
            </a:r>
          </a:p>
        </p:txBody>
      </p:sp>
    </p:spTree>
    <p:extLst>
      <p:ext uri="{BB962C8B-B14F-4D97-AF65-F5344CB8AC3E}">
        <p14:creationId xmlns:p14="http://schemas.microsoft.com/office/powerpoint/2010/main" val="3199896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F92C8-2D56-067D-BDF3-88918D333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Rectangle 2">
            <a:extLst>
              <a:ext uri="{FF2B5EF4-FFF2-40B4-BE49-F238E27FC236}">
                <a16:creationId xmlns:a16="http://schemas.microsoft.com/office/drawing/2014/main" id="{6FC86873-F8B3-C88A-CFBB-C8878DEC88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pPr eaLnBrk="1" hangingPunct="1"/>
            <a:r>
              <a:rPr lang="it-IT" noProof="0" dirty="0"/>
              <a:t>Produzione del (alto) vuoto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9D19469-2291-62AE-053C-A73C3D012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236374-8886-4B55-9133-318E8D131A61}" type="slidenum">
              <a:rPr lang="it-IT" noProof="0" smtClean="0"/>
              <a:pPr>
                <a:defRPr/>
              </a:pPr>
              <a:t>13</a:t>
            </a:fld>
            <a:endParaRPr lang="it-IT" noProof="0" dirty="0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2B479CA4-9DBB-4AFB-4A1F-2220F61B9DC2}"/>
              </a:ext>
            </a:extLst>
          </p:cNvPr>
          <p:cNvSpPr/>
          <p:nvPr/>
        </p:nvSpPr>
        <p:spPr>
          <a:xfrm>
            <a:off x="700216" y="1579118"/>
            <a:ext cx="4046648" cy="52322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it-IT" sz="2800" noProof="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Sorgenti di gas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E0C1265-86C2-766C-1267-BBB611F16B75}"/>
              </a:ext>
            </a:extLst>
          </p:cNvPr>
          <p:cNvGrpSpPr/>
          <p:nvPr/>
        </p:nvGrpSpPr>
        <p:grpSpPr>
          <a:xfrm>
            <a:off x="4205416" y="2077995"/>
            <a:ext cx="7696200" cy="4343400"/>
            <a:chOff x="4205416" y="2077995"/>
            <a:chExt cx="7696200" cy="4343400"/>
          </a:xfrm>
        </p:grpSpPr>
        <p:sp>
          <p:nvSpPr>
            <p:cNvPr id="4" name="Rectangle 2">
              <a:extLst>
                <a:ext uri="{FF2B5EF4-FFF2-40B4-BE49-F238E27FC236}">
                  <a16:creationId xmlns:a16="http://schemas.microsoft.com/office/drawing/2014/main" id="{FA5ED178-691A-44E6-D961-8EEFEBAC833A}"/>
                </a:ext>
              </a:extLst>
            </p:cNvPr>
            <p:cNvSpPr/>
            <p:nvPr/>
          </p:nvSpPr>
          <p:spPr>
            <a:xfrm>
              <a:off x="4205416" y="2077995"/>
              <a:ext cx="5410200" cy="4343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noProof="0" dirty="0"/>
                <a:t>Vacuum system</a:t>
              </a:r>
            </a:p>
          </p:txBody>
        </p:sp>
        <p:grpSp>
          <p:nvGrpSpPr>
            <p:cNvPr id="6" name="Group 14">
              <a:extLst>
                <a:ext uri="{FF2B5EF4-FFF2-40B4-BE49-F238E27FC236}">
                  <a16:creationId xmlns:a16="http://schemas.microsoft.com/office/drawing/2014/main" id="{CCEF99D7-B4B5-1B83-5DB9-51252EA40EE0}"/>
                </a:ext>
              </a:extLst>
            </p:cNvPr>
            <p:cNvGrpSpPr/>
            <p:nvPr/>
          </p:nvGrpSpPr>
          <p:grpSpPr>
            <a:xfrm>
              <a:off x="4205416" y="2077995"/>
              <a:ext cx="7696200" cy="4343400"/>
              <a:chOff x="1371600" y="1447800"/>
              <a:chExt cx="7696200" cy="4343400"/>
            </a:xfrm>
          </p:grpSpPr>
          <p:sp>
            <p:nvSpPr>
              <p:cNvPr id="7" name="Rectangle 12">
                <a:extLst>
                  <a:ext uri="{FF2B5EF4-FFF2-40B4-BE49-F238E27FC236}">
                    <a16:creationId xmlns:a16="http://schemas.microsoft.com/office/drawing/2014/main" id="{7EEF793E-985D-A873-B63C-E880C324D2ED}"/>
                  </a:ext>
                </a:extLst>
              </p:cNvPr>
              <p:cNvSpPr/>
              <p:nvPr/>
            </p:nvSpPr>
            <p:spPr>
              <a:xfrm>
                <a:off x="6781800" y="3429000"/>
                <a:ext cx="1148861" cy="457200"/>
              </a:xfrm>
              <a:prstGeom prst="rect">
                <a:avLst/>
              </a:prstGeom>
              <a:solidFill>
                <a:srgbClr val="9BBB59"/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 noProof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" name="Rectangle 2">
                <a:extLst>
                  <a:ext uri="{FF2B5EF4-FFF2-40B4-BE49-F238E27FC236}">
                    <a16:creationId xmlns:a16="http://schemas.microsoft.com/office/drawing/2014/main" id="{7A062F18-6F8B-D98B-53A4-3FDC5DEFA166}"/>
                  </a:ext>
                </a:extLst>
              </p:cNvPr>
              <p:cNvSpPr/>
              <p:nvPr/>
            </p:nvSpPr>
            <p:spPr>
              <a:xfrm>
                <a:off x="1371600" y="1447800"/>
                <a:ext cx="5410200" cy="4343400"/>
              </a:xfrm>
              <a:prstGeom prst="rect">
                <a:avLst/>
              </a:prstGeom>
              <a:solidFill>
                <a:srgbClr val="9BBB59"/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it-IT" kern="0" noProof="0" dirty="0">
                    <a:solidFill>
                      <a:prstClr val="white"/>
                    </a:solidFill>
                    <a:latin typeface="Calibri"/>
                  </a:rPr>
                  <a:t>Vacuum system</a:t>
                </a:r>
              </a:p>
            </p:txBody>
          </p:sp>
          <p:sp>
            <p:nvSpPr>
              <p:cNvPr id="9" name="Rectangle 4">
                <a:extLst>
                  <a:ext uri="{FF2B5EF4-FFF2-40B4-BE49-F238E27FC236}">
                    <a16:creationId xmlns:a16="http://schemas.microsoft.com/office/drawing/2014/main" id="{FF7C5721-8F06-51BE-0248-55576A3BBFC7}"/>
                  </a:ext>
                </a:extLst>
              </p:cNvPr>
              <p:cNvSpPr/>
              <p:nvPr/>
            </p:nvSpPr>
            <p:spPr>
              <a:xfrm>
                <a:off x="7924800" y="2514600"/>
                <a:ext cx="1143000" cy="2209800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it-IT" kern="0" noProof="0" dirty="0">
                    <a:solidFill>
                      <a:prstClr val="white"/>
                    </a:solidFill>
                    <a:latin typeface="Calibri"/>
                  </a:rPr>
                  <a:t>pumps</a:t>
                </a:r>
              </a:p>
            </p:txBody>
          </p:sp>
          <p:sp>
            <p:nvSpPr>
              <p:cNvPr id="10" name="Rectangle 5">
                <a:extLst>
                  <a:ext uri="{FF2B5EF4-FFF2-40B4-BE49-F238E27FC236}">
                    <a16:creationId xmlns:a16="http://schemas.microsoft.com/office/drawing/2014/main" id="{5B66B883-C24D-8B9E-A591-98DD81988501}"/>
                  </a:ext>
                </a:extLst>
              </p:cNvPr>
              <p:cNvSpPr/>
              <p:nvPr/>
            </p:nvSpPr>
            <p:spPr>
              <a:xfrm>
                <a:off x="1371600" y="1447800"/>
                <a:ext cx="5410200" cy="533400"/>
              </a:xfrm>
              <a:prstGeom prst="rect">
                <a:avLst/>
              </a:prstGeom>
              <a:solidFill>
                <a:srgbClr val="F79646"/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 noProof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" name="Rectangle 8">
                <a:extLst>
                  <a:ext uri="{FF2B5EF4-FFF2-40B4-BE49-F238E27FC236}">
                    <a16:creationId xmlns:a16="http://schemas.microsoft.com/office/drawing/2014/main" id="{8146AB02-FC0B-D7D1-D9D4-F1D957569EC6}"/>
                  </a:ext>
                </a:extLst>
              </p:cNvPr>
              <p:cNvSpPr/>
              <p:nvPr/>
            </p:nvSpPr>
            <p:spPr>
              <a:xfrm rot="5400000">
                <a:off x="5803900" y="2451100"/>
                <a:ext cx="1447800" cy="508000"/>
              </a:xfrm>
              <a:prstGeom prst="rect">
                <a:avLst/>
              </a:prstGeom>
              <a:solidFill>
                <a:srgbClr val="F79646"/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 noProof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" name="Rectangle 9">
                <a:extLst>
                  <a:ext uri="{FF2B5EF4-FFF2-40B4-BE49-F238E27FC236}">
                    <a16:creationId xmlns:a16="http://schemas.microsoft.com/office/drawing/2014/main" id="{9A0F2E74-2450-552C-FFF9-438524810593}"/>
                  </a:ext>
                </a:extLst>
              </p:cNvPr>
              <p:cNvSpPr/>
              <p:nvPr/>
            </p:nvSpPr>
            <p:spPr>
              <a:xfrm rot="5400000">
                <a:off x="0" y="3352800"/>
                <a:ext cx="3276600" cy="533400"/>
              </a:xfrm>
              <a:prstGeom prst="rect">
                <a:avLst/>
              </a:prstGeom>
              <a:solidFill>
                <a:srgbClr val="F79646"/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 noProof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" name="Rectangle 10">
                <a:extLst>
                  <a:ext uri="{FF2B5EF4-FFF2-40B4-BE49-F238E27FC236}">
                    <a16:creationId xmlns:a16="http://schemas.microsoft.com/office/drawing/2014/main" id="{25922DA1-90FE-6C74-1E5A-459B5E5599AD}"/>
                  </a:ext>
                </a:extLst>
              </p:cNvPr>
              <p:cNvSpPr/>
              <p:nvPr/>
            </p:nvSpPr>
            <p:spPr>
              <a:xfrm>
                <a:off x="1371600" y="5257800"/>
                <a:ext cx="5425831" cy="533400"/>
              </a:xfrm>
              <a:prstGeom prst="rect">
                <a:avLst/>
              </a:prstGeom>
              <a:solidFill>
                <a:srgbClr val="F79646"/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 noProof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" name="Rectangle 11">
                <a:extLst>
                  <a:ext uri="{FF2B5EF4-FFF2-40B4-BE49-F238E27FC236}">
                    <a16:creationId xmlns:a16="http://schemas.microsoft.com/office/drawing/2014/main" id="{D11EF86D-EEAC-F649-CD87-5206764282D8}"/>
                  </a:ext>
                </a:extLst>
              </p:cNvPr>
              <p:cNvSpPr/>
              <p:nvPr/>
            </p:nvSpPr>
            <p:spPr>
              <a:xfrm rot="5400000">
                <a:off x="5857631" y="4318000"/>
                <a:ext cx="1371600" cy="508000"/>
              </a:xfrm>
              <a:prstGeom prst="rect">
                <a:avLst/>
              </a:prstGeom>
              <a:solidFill>
                <a:srgbClr val="F79646"/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 noProof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15" name="Curved Connector 19">
              <a:extLst>
                <a:ext uri="{FF2B5EF4-FFF2-40B4-BE49-F238E27FC236}">
                  <a16:creationId xmlns:a16="http://schemas.microsoft.com/office/drawing/2014/main" id="{114FCF6C-47E1-E503-29F3-E945726809D7}"/>
                </a:ext>
              </a:extLst>
            </p:cNvPr>
            <p:cNvCxnSpPr/>
            <p:nvPr/>
          </p:nvCxnSpPr>
          <p:spPr>
            <a:xfrm rot="16200000" flipH="1">
              <a:off x="6300916" y="2268495"/>
              <a:ext cx="533400" cy="152400"/>
            </a:xfrm>
            <a:prstGeom prst="curvedConnector3">
              <a:avLst>
                <a:gd name="adj1" fmla="val 54396"/>
              </a:avLst>
            </a:prstGeom>
            <a:noFill/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sp>
          <p:nvSpPr>
            <p:cNvPr id="16" name="Oval 25">
              <a:extLst>
                <a:ext uri="{FF2B5EF4-FFF2-40B4-BE49-F238E27FC236}">
                  <a16:creationId xmlns:a16="http://schemas.microsoft.com/office/drawing/2014/main" id="{15114E0C-1365-129D-1C74-CAC95215A1B3}"/>
                </a:ext>
              </a:extLst>
            </p:cNvPr>
            <p:cNvSpPr/>
            <p:nvPr/>
          </p:nvSpPr>
          <p:spPr>
            <a:xfrm>
              <a:off x="4409091" y="3486312"/>
              <a:ext cx="152400" cy="76200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7" name="Straight Connector 27">
              <a:extLst>
                <a:ext uri="{FF2B5EF4-FFF2-40B4-BE49-F238E27FC236}">
                  <a16:creationId xmlns:a16="http://schemas.microsoft.com/office/drawing/2014/main" id="{4A852C81-9EFF-C706-0C78-41E12DBB5749}"/>
                </a:ext>
              </a:extLst>
            </p:cNvPr>
            <p:cNvCxnSpPr>
              <a:stCxn id="16" idx="6"/>
            </p:cNvCxnSpPr>
            <p:nvPr/>
          </p:nvCxnSpPr>
          <p:spPr>
            <a:xfrm>
              <a:off x="4561491" y="3524412"/>
              <a:ext cx="152400" cy="11430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cxnSp>
          <p:nvCxnSpPr>
            <p:cNvPr id="18" name="Straight Arrow Connector 35">
              <a:extLst>
                <a:ext uri="{FF2B5EF4-FFF2-40B4-BE49-F238E27FC236}">
                  <a16:creationId xmlns:a16="http://schemas.microsoft.com/office/drawing/2014/main" id="{E9D35D47-5978-3EEF-6F02-8D45750C6133}"/>
                </a:ext>
              </a:extLst>
            </p:cNvPr>
            <p:cNvCxnSpPr/>
            <p:nvPr/>
          </p:nvCxnSpPr>
          <p:spPr>
            <a:xfrm>
              <a:off x="7482016" y="2611395"/>
              <a:ext cx="0" cy="685800"/>
            </a:xfrm>
            <a:prstGeom prst="straightConnector1">
              <a:avLst/>
            </a:prstGeom>
            <a:noFill/>
            <a:ln w="76200" cap="flat" cmpd="sng" algn="ctr">
              <a:solidFill>
                <a:srgbClr val="C0504D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20" name="Straight Arrow Connector 39">
              <a:extLst>
                <a:ext uri="{FF2B5EF4-FFF2-40B4-BE49-F238E27FC236}">
                  <a16:creationId xmlns:a16="http://schemas.microsoft.com/office/drawing/2014/main" id="{89320B28-D977-A16F-4445-0371D98F2A2B}"/>
                </a:ext>
              </a:extLst>
            </p:cNvPr>
            <p:cNvCxnSpPr/>
            <p:nvPr/>
          </p:nvCxnSpPr>
          <p:spPr>
            <a:xfrm flipV="1">
              <a:off x="6643816" y="5430795"/>
              <a:ext cx="304800" cy="647700"/>
            </a:xfrm>
            <a:prstGeom prst="straightConnector1">
              <a:avLst/>
            </a:prstGeom>
            <a:noFill/>
            <a:ln w="76200" cap="flat" cmpd="sng" algn="ctr">
              <a:solidFill>
                <a:srgbClr val="C0504D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21" name="Freeform 41">
              <a:extLst>
                <a:ext uri="{FF2B5EF4-FFF2-40B4-BE49-F238E27FC236}">
                  <a16:creationId xmlns:a16="http://schemas.microsoft.com/office/drawing/2014/main" id="{7DB40CA2-AF99-724E-8D74-844E52327AD9}"/>
                </a:ext>
              </a:extLst>
            </p:cNvPr>
            <p:cNvSpPr/>
            <p:nvPr/>
          </p:nvSpPr>
          <p:spPr>
            <a:xfrm>
              <a:off x="7645640" y="5730130"/>
              <a:ext cx="922715" cy="175450"/>
            </a:xfrm>
            <a:custGeom>
              <a:avLst/>
              <a:gdLst>
                <a:gd name="connsiteX0" fmla="*/ 141177 w 922715"/>
                <a:gd name="connsiteY0" fmla="*/ 144188 h 175450"/>
                <a:gd name="connsiteX1" fmla="*/ 141177 w 922715"/>
                <a:gd name="connsiteY1" fmla="*/ 144188 h 175450"/>
                <a:gd name="connsiteX2" fmla="*/ 367823 w 922715"/>
                <a:gd name="connsiteY2" fmla="*/ 152003 h 175450"/>
                <a:gd name="connsiteX3" fmla="*/ 492869 w 922715"/>
                <a:gd name="connsiteY3" fmla="*/ 175450 h 175450"/>
                <a:gd name="connsiteX4" fmla="*/ 688254 w 922715"/>
                <a:gd name="connsiteY4" fmla="*/ 167634 h 175450"/>
                <a:gd name="connsiteX5" fmla="*/ 750777 w 922715"/>
                <a:gd name="connsiteY5" fmla="*/ 152003 h 175450"/>
                <a:gd name="connsiteX6" fmla="*/ 805485 w 922715"/>
                <a:gd name="connsiteY6" fmla="*/ 144188 h 175450"/>
                <a:gd name="connsiteX7" fmla="*/ 922715 w 922715"/>
                <a:gd name="connsiteY7" fmla="*/ 120742 h 175450"/>
                <a:gd name="connsiteX8" fmla="*/ 891454 w 922715"/>
                <a:gd name="connsiteY8" fmla="*/ 105111 h 175450"/>
                <a:gd name="connsiteX9" fmla="*/ 868008 w 922715"/>
                <a:gd name="connsiteY9" fmla="*/ 97296 h 175450"/>
                <a:gd name="connsiteX10" fmla="*/ 813300 w 922715"/>
                <a:gd name="connsiteY10" fmla="*/ 66034 h 175450"/>
                <a:gd name="connsiteX11" fmla="*/ 782039 w 922715"/>
                <a:gd name="connsiteY11" fmla="*/ 58219 h 175450"/>
                <a:gd name="connsiteX12" fmla="*/ 758592 w 922715"/>
                <a:gd name="connsiteY12" fmla="*/ 50403 h 175450"/>
                <a:gd name="connsiteX13" fmla="*/ 703885 w 922715"/>
                <a:gd name="connsiteY13" fmla="*/ 34773 h 175450"/>
                <a:gd name="connsiteX14" fmla="*/ 680439 w 922715"/>
                <a:gd name="connsiteY14" fmla="*/ 19142 h 175450"/>
                <a:gd name="connsiteX15" fmla="*/ 500685 w 922715"/>
                <a:gd name="connsiteY15" fmla="*/ 11327 h 175450"/>
                <a:gd name="connsiteX16" fmla="*/ 461608 w 922715"/>
                <a:gd name="connsiteY16" fmla="*/ 19142 h 175450"/>
                <a:gd name="connsiteX17" fmla="*/ 438162 w 922715"/>
                <a:gd name="connsiteY17" fmla="*/ 26957 h 175450"/>
                <a:gd name="connsiteX18" fmla="*/ 406900 w 922715"/>
                <a:gd name="connsiteY18" fmla="*/ 34773 h 175450"/>
                <a:gd name="connsiteX19" fmla="*/ 383454 w 922715"/>
                <a:gd name="connsiteY19" fmla="*/ 42588 h 175450"/>
                <a:gd name="connsiteX20" fmla="*/ 344377 w 922715"/>
                <a:gd name="connsiteY20" fmla="*/ 50403 h 175450"/>
                <a:gd name="connsiteX21" fmla="*/ 313115 w 922715"/>
                <a:gd name="connsiteY21" fmla="*/ 58219 h 175450"/>
                <a:gd name="connsiteX22" fmla="*/ 47392 w 922715"/>
                <a:gd name="connsiteY22" fmla="*/ 66034 h 175450"/>
                <a:gd name="connsiteX23" fmla="*/ 500 w 922715"/>
                <a:gd name="connsiteY23" fmla="*/ 105111 h 175450"/>
                <a:gd name="connsiteX24" fmla="*/ 8315 w 922715"/>
                <a:gd name="connsiteY24" fmla="*/ 128557 h 175450"/>
                <a:gd name="connsiteX25" fmla="*/ 141177 w 922715"/>
                <a:gd name="connsiteY25" fmla="*/ 144188 h 17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22715" h="175450">
                  <a:moveTo>
                    <a:pt x="141177" y="144188"/>
                  </a:moveTo>
                  <a:lnTo>
                    <a:pt x="141177" y="144188"/>
                  </a:lnTo>
                  <a:cubicBezTo>
                    <a:pt x="216726" y="146793"/>
                    <a:pt x="292441" y="146349"/>
                    <a:pt x="367823" y="152003"/>
                  </a:cubicBezTo>
                  <a:cubicBezTo>
                    <a:pt x="382236" y="153084"/>
                    <a:pt x="463827" y="169641"/>
                    <a:pt x="492869" y="175450"/>
                  </a:cubicBezTo>
                  <a:cubicBezTo>
                    <a:pt x="557997" y="172845"/>
                    <a:pt x="623341" y="173535"/>
                    <a:pt x="688254" y="167634"/>
                  </a:cubicBezTo>
                  <a:cubicBezTo>
                    <a:pt x="709648" y="165689"/>
                    <a:pt x="729712" y="156216"/>
                    <a:pt x="750777" y="152003"/>
                  </a:cubicBezTo>
                  <a:cubicBezTo>
                    <a:pt x="768840" y="148390"/>
                    <a:pt x="787315" y="147216"/>
                    <a:pt x="805485" y="144188"/>
                  </a:cubicBezTo>
                  <a:cubicBezTo>
                    <a:pt x="884463" y="131025"/>
                    <a:pt x="869673" y="134002"/>
                    <a:pt x="922715" y="120742"/>
                  </a:cubicBezTo>
                  <a:cubicBezTo>
                    <a:pt x="912295" y="115532"/>
                    <a:pt x="902162" y="109700"/>
                    <a:pt x="891454" y="105111"/>
                  </a:cubicBezTo>
                  <a:cubicBezTo>
                    <a:pt x="883882" y="101866"/>
                    <a:pt x="875376" y="100980"/>
                    <a:pt x="868008" y="97296"/>
                  </a:cubicBezTo>
                  <a:cubicBezTo>
                    <a:pt x="822656" y="74620"/>
                    <a:pt x="868111" y="86588"/>
                    <a:pt x="813300" y="66034"/>
                  </a:cubicBezTo>
                  <a:cubicBezTo>
                    <a:pt x="803243" y="62263"/>
                    <a:pt x="792367" y="61170"/>
                    <a:pt x="782039" y="58219"/>
                  </a:cubicBezTo>
                  <a:cubicBezTo>
                    <a:pt x="774118" y="55956"/>
                    <a:pt x="766513" y="52666"/>
                    <a:pt x="758592" y="50403"/>
                  </a:cubicBezTo>
                  <a:cubicBezTo>
                    <a:pt x="689880" y="30771"/>
                    <a:pt x="760115" y="53516"/>
                    <a:pt x="703885" y="34773"/>
                  </a:cubicBezTo>
                  <a:cubicBezTo>
                    <a:pt x="696070" y="29563"/>
                    <a:pt x="688840" y="23343"/>
                    <a:pt x="680439" y="19142"/>
                  </a:cubicBezTo>
                  <a:cubicBezTo>
                    <a:pt x="612639" y="-14758"/>
                    <a:pt x="605546" y="5501"/>
                    <a:pt x="500685" y="11327"/>
                  </a:cubicBezTo>
                  <a:cubicBezTo>
                    <a:pt x="487659" y="13932"/>
                    <a:pt x="474495" y="15920"/>
                    <a:pt x="461608" y="19142"/>
                  </a:cubicBezTo>
                  <a:cubicBezTo>
                    <a:pt x="453616" y="21140"/>
                    <a:pt x="446083" y="24694"/>
                    <a:pt x="438162" y="26957"/>
                  </a:cubicBezTo>
                  <a:cubicBezTo>
                    <a:pt x="427834" y="29908"/>
                    <a:pt x="417228" y="31822"/>
                    <a:pt x="406900" y="34773"/>
                  </a:cubicBezTo>
                  <a:cubicBezTo>
                    <a:pt x="398979" y="37036"/>
                    <a:pt x="391446" y="40590"/>
                    <a:pt x="383454" y="42588"/>
                  </a:cubicBezTo>
                  <a:cubicBezTo>
                    <a:pt x="370567" y="45810"/>
                    <a:pt x="357344" y="47521"/>
                    <a:pt x="344377" y="50403"/>
                  </a:cubicBezTo>
                  <a:cubicBezTo>
                    <a:pt x="333891" y="52733"/>
                    <a:pt x="323842" y="57654"/>
                    <a:pt x="313115" y="58219"/>
                  </a:cubicBezTo>
                  <a:cubicBezTo>
                    <a:pt x="224625" y="62876"/>
                    <a:pt x="135966" y="63429"/>
                    <a:pt x="47392" y="66034"/>
                  </a:cubicBezTo>
                  <a:cubicBezTo>
                    <a:pt x="30150" y="74655"/>
                    <a:pt x="4517" y="81010"/>
                    <a:pt x="500" y="105111"/>
                  </a:cubicBezTo>
                  <a:cubicBezTo>
                    <a:pt x="-854" y="113237"/>
                    <a:pt x="160" y="127392"/>
                    <a:pt x="8315" y="128557"/>
                  </a:cubicBezTo>
                  <a:cubicBezTo>
                    <a:pt x="59894" y="135925"/>
                    <a:pt x="119033" y="141583"/>
                    <a:pt x="141177" y="144188"/>
                  </a:cubicBezTo>
                  <a:close/>
                </a:path>
              </a:pathLst>
            </a:cu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2" name="Straight Arrow Connector 42">
              <a:extLst>
                <a:ext uri="{FF2B5EF4-FFF2-40B4-BE49-F238E27FC236}">
                  <a16:creationId xmlns:a16="http://schemas.microsoft.com/office/drawing/2014/main" id="{D56FDA9C-E66C-16E8-4822-CE0CBE1E65E4}"/>
                </a:ext>
              </a:extLst>
            </p:cNvPr>
            <p:cNvCxnSpPr/>
            <p:nvPr/>
          </p:nvCxnSpPr>
          <p:spPr>
            <a:xfrm flipH="1" flipV="1">
              <a:off x="8129716" y="4954545"/>
              <a:ext cx="133838" cy="800100"/>
            </a:xfrm>
            <a:prstGeom prst="straightConnector1">
              <a:avLst/>
            </a:prstGeom>
            <a:noFill/>
            <a:ln w="76200" cap="flat" cmpd="sng" algn="ctr">
              <a:solidFill>
                <a:srgbClr val="C0504D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23" name="Striped Right Arrow 45">
              <a:extLst>
                <a:ext uri="{FF2B5EF4-FFF2-40B4-BE49-F238E27FC236}">
                  <a16:creationId xmlns:a16="http://schemas.microsoft.com/office/drawing/2014/main" id="{C2B27B75-58F8-7AE4-F015-7FCBCF46ED15}"/>
                </a:ext>
              </a:extLst>
            </p:cNvPr>
            <p:cNvSpPr/>
            <p:nvPr/>
          </p:nvSpPr>
          <p:spPr>
            <a:xfrm rot="10800000">
              <a:off x="8386647" y="4021095"/>
              <a:ext cx="990600" cy="533400"/>
            </a:xfrm>
            <a:prstGeom prst="stripedRightArrow">
              <a:avLst>
                <a:gd name="adj1" fmla="val 39743"/>
                <a:gd name="adj2" fmla="val 98352"/>
              </a:avLst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4" name="Straight Arrow Connector 46">
              <a:extLst>
                <a:ext uri="{FF2B5EF4-FFF2-40B4-BE49-F238E27FC236}">
                  <a16:creationId xmlns:a16="http://schemas.microsoft.com/office/drawing/2014/main" id="{88F09565-F32F-5CB1-0977-4AEFC53C4758}"/>
                </a:ext>
              </a:extLst>
            </p:cNvPr>
            <p:cNvCxnSpPr/>
            <p:nvPr/>
          </p:nvCxnSpPr>
          <p:spPr>
            <a:xfrm flipV="1">
              <a:off x="4764203" y="3619662"/>
              <a:ext cx="1009162" cy="19050"/>
            </a:xfrm>
            <a:prstGeom prst="straightConnector1">
              <a:avLst/>
            </a:prstGeom>
            <a:noFill/>
            <a:ln w="76200" cap="flat" cmpd="sng" algn="ctr">
              <a:solidFill>
                <a:srgbClr val="C0504D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25" name="Straight Arrow Connector 48">
              <a:extLst>
                <a:ext uri="{FF2B5EF4-FFF2-40B4-BE49-F238E27FC236}">
                  <a16:creationId xmlns:a16="http://schemas.microsoft.com/office/drawing/2014/main" id="{27AEDBF7-B3FD-3DDD-C899-4BC0B4EEAD10}"/>
                </a:ext>
              </a:extLst>
            </p:cNvPr>
            <p:cNvCxnSpPr/>
            <p:nvPr/>
          </p:nvCxnSpPr>
          <p:spPr>
            <a:xfrm flipH="1">
              <a:off x="6386780" y="2626920"/>
              <a:ext cx="247950" cy="510339"/>
            </a:xfrm>
            <a:prstGeom prst="straightConnector1">
              <a:avLst/>
            </a:prstGeom>
            <a:noFill/>
            <a:ln w="76200" cap="flat" cmpd="sng" algn="ctr">
              <a:solidFill>
                <a:srgbClr val="C0504D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26" name="TextBox 51">
              <a:extLst>
                <a:ext uri="{FF2B5EF4-FFF2-40B4-BE49-F238E27FC236}">
                  <a16:creationId xmlns:a16="http://schemas.microsoft.com/office/drawing/2014/main" id="{1E24C07A-105A-9CCD-62D0-A7D11D6F54D0}"/>
                </a:ext>
              </a:extLst>
            </p:cNvPr>
            <p:cNvSpPr txBox="1"/>
            <p:nvPr/>
          </p:nvSpPr>
          <p:spPr>
            <a:xfrm>
              <a:off x="7570668" y="2717778"/>
              <a:ext cx="12646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noProof="0" dirty="0" err="1">
                  <a:solidFill>
                    <a:prstClr val="black"/>
                  </a:solidFill>
                  <a:latin typeface="Calibri"/>
                </a:rPr>
                <a:t>Desorption</a:t>
              </a:r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 (</a:t>
              </a:r>
              <a:r>
                <a:rPr lang="it-IT" sz="1400" noProof="0" dirty="0" err="1">
                  <a:solidFill>
                    <a:prstClr val="black"/>
                  </a:solidFill>
                  <a:latin typeface="Calibri"/>
                </a:rPr>
                <a:t>e.g</a:t>
              </a:r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it-IT" sz="1400" noProof="0" dirty="0" err="1">
                  <a:solidFill>
                    <a:prstClr val="black"/>
                  </a:solidFill>
                  <a:latin typeface="Calibri"/>
                </a:rPr>
                <a:t>thermal</a:t>
              </a:r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)</a:t>
              </a:r>
            </a:p>
          </p:txBody>
        </p:sp>
        <p:sp>
          <p:nvSpPr>
            <p:cNvPr id="27" name="TextBox 52">
              <a:extLst>
                <a:ext uri="{FF2B5EF4-FFF2-40B4-BE49-F238E27FC236}">
                  <a16:creationId xmlns:a16="http://schemas.microsoft.com/office/drawing/2014/main" id="{61E292D6-068A-532E-FDF6-EF6E50471B46}"/>
                </a:ext>
              </a:extLst>
            </p:cNvPr>
            <p:cNvSpPr txBox="1"/>
            <p:nvPr/>
          </p:nvSpPr>
          <p:spPr>
            <a:xfrm>
              <a:off x="5900066" y="2580820"/>
              <a:ext cx="6271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Real leak</a:t>
              </a:r>
            </a:p>
          </p:txBody>
        </p:sp>
        <p:sp>
          <p:nvSpPr>
            <p:cNvPr id="28" name="TextBox 53">
              <a:extLst>
                <a:ext uri="{FF2B5EF4-FFF2-40B4-BE49-F238E27FC236}">
                  <a16:creationId xmlns:a16="http://schemas.microsoft.com/office/drawing/2014/main" id="{4FC11F94-34C0-61F3-9490-13F391161AA0}"/>
                </a:ext>
              </a:extLst>
            </p:cNvPr>
            <p:cNvSpPr txBox="1"/>
            <p:nvPr/>
          </p:nvSpPr>
          <p:spPr>
            <a:xfrm>
              <a:off x="4705087" y="3219507"/>
              <a:ext cx="10624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noProof="0" dirty="0" err="1">
                  <a:solidFill>
                    <a:prstClr val="black"/>
                  </a:solidFill>
                  <a:latin typeface="Calibri"/>
                </a:rPr>
                <a:t>Permeation</a:t>
              </a:r>
              <a:endParaRPr lang="it-IT" sz="1400" noProof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54">
              <a:extLst>
                <a:ext uri="{FF2B5EF4-FFF2-40B4-BE49-F238E27FC236}">
                  <a16:creationId xmlns:a16="http://schemas.microsoft.com/office/drawing/2014/main" id="{B9AD2C88-0E3A-DEE6-C2D1-D2A566DE4B56}"/>
                </a:ext>
              </a:extLst>
            </p:cNvPr>
            <p:cNvSpPr txBox="1"/>
            <p:nvPr/>
          </p:nvSpPr>
          <p:spPr>
            <a:xfrm>
              <a:off x="4693357" y="3770574"/>
              <a:ext cx="10624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Virtual leak</a:t>
              </a:r>
            </a:p>
          </p:txBody>
        </p:sp>
        <p:sp>
          <p:nvSpPr>
            <p:cNvPr id="30" name="TextBox 55">
              <a:extLst>
                <a:ext uri="{FF2B5EF4-FFF2-40B4-BE49-F238E27FC236}">
                  <a16:creationId xmlns:a16="http://schemas.microsoft.com/office/drawing/2014/main" id="{7C379795-6EE1-260C-06F6-78AC2A176288}"/>
                </a:ext>
              </a:extLst>
            </p:cNvPr>
            <p:cNvSpPr txBox="1"/>
            <p:nvPr/>
          </p:nvSpPr>
          <p:spPr>
            <a:xfrm>
              <a:off x="6625596" y="5710762"/>
              <a:ext cx="10624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Bulk </a:t>
              </a:r>
              <a:r>
                <a:rPr lang="it-IT" sz="1400" noProof="0" dirty="0" err="1">
                  <a:solidFill>
                    <a:prstClr val="black"/>
                  </a:solidFill>
                  <a:latin typeface="Calibri"/>
                </a:rPr>
                <a:t>diffusion</a:t>
              </a:r>
              <a:endParaRPr lang="it-IT" sz="1400" noProof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TextBox 56">
              <a:extLst>
                <a:ext uri="{FF2B5EF4-FFF2-40B4-BE49-F238E27FC236}">
                  <a16:creationId xmlns:a16="http://schemas.microsoft.com/office/drawing/2014/main" id="{CE2A5EB9-6CF6-A812-86D2-59BE11AD14EF}"/>
                </a:ext>
              </a:extLst>
            </p:cNvPr>
            <p:cNvSpPr txBox="1"/>
            <p:nvPr/>
          </p:nvSpPr>
          <p:spPr>
            <a:xfrm>
              <a:off x="8256954" y="5308054"/>
              <a:ext cx="10624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noProof="0" dirty="0" err="1">
                  <a:solidFill>
                    <a:prstClr val="black"/>
                  </a:solidFill>
                  <a:latin typeface="Calibri"/>
                </a:rPr>
                <a:t>Evaporation</a:t>
              </a:r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 </a:t>
              </a:r>
            </a:p>
          </p:txBody>
        </p:sp>
        <p:sp>
          <p:nvSpPr>
            <p:cNvPr id="32" name="TextBox 57">
              <a:extLst>
                <a:ext uri="{FF2B5EF4-FFF2-40B4-BE49-F238E27FC236}">
                  <a16:creationId xmlns:a16="http://schemas.microsoft.com/office/drawing/2014/main" id="{2C094C05-5B49-5520-8ACB-3B913CADB841}"/>
                </a:ext>
              </a:extLst>
            </p:cNvPr>
            <p:cNvSpPr txBox="1"/>
            <p:nvPr/>
          </p:nvSpPr>
          <p:spPr>
            <a:xfrm>
              <a:off x="8434016" y="3530228"/>
              <a:ext cx="10624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Back-streaming </a:t>
              </a:r>
            </a:p>
          </p:txBody>
        </p:sp>
        <p:cxnSp>
          <p:nvCxnSpPr>
            <p:cNvPr id="33" name="Straight Arrow Connector 59">
              <a:extLst>
                <a:ext uri="{FF2B5EF4-FFF2-40B4-BE49-F238E27FC236}">
                  <a16:creationId xmlns:a16="http://schemas.microsoft.com/office/drawing/2014/main" id="{4F96128F-F8CD-850D-07DA-AF394069D466}"/>
                </a:ext>
              </a:extLst>
            </p:cNvPr>
            <p:cNvCxnSpPr/>
            <p:nvPr/>
          </p:nvCxnSpPr>
          <p:spPr>
            <a:xfrm flipH="1">
              <a:off x="4722921" y="4701761"/>
              <a:ext cx="616554" cy="54742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4" name="Straight Arrow Connector 60">
              <a:extLst>
                <a:ext uri="{FF2B5EF4-FFF2-40B4-BE49-F238E27FC236}">
                  <a16:creationId xmlns:a16="http://schemas.microsoft.com/office/drawing/2014/main" id="{F04DBF0B-8DFE-48DB-AF8E-77A5F1FFB20B}"/>
                </a:ext>
              </a:extLst>
            </p:cNvPr>
            <p:cNvCxnSpPr/>
            <p:nvPr/>
          </p:nvCxnSpPr>
          <p:spPr>
            <a:xfrm flipH="1">
              <a:off x="4720012" y="4793456"/>
              <a:ext cx="600659" cy="532214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5" name="Straight Arrow Connector 64">
              <a:extLst>
                <a:ext uri="{FF2B5EF4-FFF2-40B4-BE49-F238E27FC236}">
                  <a16:creationId xmlns:a16="http://schemas.microsoft.com/office/drawing/2014/main" id="{5358EE69-BCDE-0E24-CBB7-69653F9FA36C}"/>
                </a:ext>
              </a:extLst>
            </p:cNvPr>
            <p:cNvCxnSpPr/>
            <p:nvPr/>
          </p:nvCxnSpPr>
          <p:spPr>
            <a:xfrm>
              <a:off x="4738816" y="5233095"/>
              <a:ext cx="1163708" cy="662897"/>
            </a:xfrm>
            <a:prstGeom prst="straightConnector1">
              <a:avLst/>
            </a:prstGeom>
            <a:noFill/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6" name="Straight Arrow Connector 65">
              <a:extLst>
                <a:ext uri="{FF2B5EF4-FFF2-40B4-BE49-F238E27FC236}">
                  <a16:creationId xmlns:a16="http://schemas.microsoft.com/office/drawing/2014/main" id="{0DF266D5-FB55-A0F7-E2CE-AE1E67E9B2F6}"/>
                </a:ext>
              </a:extLst>
            </p:cNvPr>
            <p:cNvCxnSpPr/>
            <p:nvPr/>
          </p:nvCxnSpPr>
          <p:spPr>
            <a:xfrm>
              <a:off x="4756032" y="5348795"/>
              <a:ext cx="424488" cy="53920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7" name="Straight Arrow Connector 71">
              <a:extLst>
                <a:ext uri="{FF2B5EF4-FFF2-40B4-BE49-F238E27FC236}">
                  <a16:creationId xmlns:a16="http://schemas.microsoft.com/office/drawing/2014/main" id="{D7BA4A29-7A60-9B57-1C57-3A05DB313F5D}"/>
                </a:ext>
              </a:extLst>
            </p:cNvPr>
            <p:cNvCxnSpPr/>
            <p:nvPr/>
          </p:nvCxnSpPr>
          <p:spPr>
            <a:xfrm flipV="1">
              <a:off x="5928573" y="5149531"/>
              <a:ext cx="574066" cy="738466"/>
            </a:xfrm>
            <a:prstGeom prst="straightConnector1">
              <a:avLst/>
            </a:prstGeom>
            <a:noFill/>
            <a:ln w="38100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8" name="Straight Arrow Connector 72">
              <a:extLst>
                <a:ext uri="{FF2B5EF4-FFF2-40B4-BE49-F238E27FC236}">
                  <a16:creationId xmlns:a16="http://schemas.microsoft.com/office/drawing/2014/main" id="{9E0297F8-9388-1AE4-CD45-C2D6AD367FD1}"/>
                </a:ext>
              </a:extLst>
            </p:cNvPr>
            <p:cNvCxnSpPr/>
            <p:nvPr/>
          </p:nvCxnSpPr>
          <p:spPr>
            <a:xfrm flipV="1">
              <a:off x="5174124" y="5202196"/>
              <a:ext cx="212266" cy="672659"/>
            </a:xfrm>
            <a:prstGeom prst="straightConnector1">
              <a:avLst/>
            </a:prstGeom>
            <a:noFill/>
            <a:ln w="38100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39" name="TextBox 81">
              <a:extLst>
                <a:ext uri="{FF2B5EF4-FFF2-40B4-BE49-F238E27FC236}">
                  <a16:creationId xmlns:a16="http://schemas.microsoft.com/office/drawing/2014/main" id="{6821ADFC-2086-0803-DD79-5C936AEC1D6D}"/>
                </a:ext>
              </a:extLst>
            </p:cNvPr>
            <p:cNvSpPr txBox="1"/>
            <p:nvPr/>
          </p:nvSpPr>
          <p:spPr>
            <a:xfrm>
              <a:off x="5412586" y="4894752"/>
              <a:ext cx="10624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noProof="0" dirty="0" err="1">
                  <a:solidFill>
                    <a:prstClr val="black"/>
                  </a:solidFill>
                  <a:latin typeface="Calibri"/>
                </a:rPr>
                <a:t>Desorption</a:t>
              </a:r>
              <a:endParaRPr lang="it-IT" sz="1400" noProof="0" dirty="0">
                <a:solidFill>
                  <a:prstClr val="black"/>
                </a:solidFill>
                <a:latin typeface="Calibri"/>
              </a:endParaRPr>
            </a:p>
            <a:p>
              <a:pPr algn="ctr"/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(e.g. PSD) </a:t>
              </a:r>
            </a:p>
          </p:txBody>
        </p:sp>
        <p:sp>
          <p:nvSpPr>
            <p:cNvPr id="40" name="TextBox 82">
              <a:extLst>
                <a:ext uri="{FF2B5EF4-FFF2-40B4-BE49-F238E27FC236}">
                  <a16:creationId xmlns:a16="http://schemas.microsoft.com/office/drawing/2014/main" id="{85AFD4A1-65ED-FB32-E8C9-F7DE271B914C}"/>
                </a:ext>
              </a:extLst>
            </p:cNvPr>
            <p:cNvSpPr txBox="1"/>
            <p:nvPr/>
          </p:nvSpPr>
          <p:spPr>
            <a:xfrm>
              <a:off x="4896509" y="4534912"/>
              <a:ext cx="188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noProof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γ</a:t>
              </a:r>
              <a:endParaRPr lang="it-IT" noProof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lowchart: Connector 93">
              <a:extLst>
                <a:ext uri="{FF2B5EF4-FFF2-40B4-BE49-F238E27FC236}">
                  <a16:creationId xmlns:a16="http://schemas.microsoft.com/office/drawing/2014/main" id="{8C2B7006-D216-B4F6-F039-4D0878E77DA4}"/>
                </a:ext>
              </a:extLst>
            </p:cNvPr>
            <p:cNvSpPr/>
            <p:nvPr/>
          </p:nvSpPr>
          <p:spPr>
            <a:xfrm>
              <a:off x="6171986" y="3247490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Flowchart: Connector 94">
              <a:extLst>
                <a:ext uri="{FF2B5EF4-FFF2-40B4-BE49-F238E27FC236}">
                  <a16:creationId xmlns:a16="http://schemas.microsoft.com/office/drawing/2014/main" id="{4A4BBC11-0005-73E4-5B6E-9AA1F8C6DA92}"/>
                </a:ext>
              </a:extLst>
            </p:cNvPr>
            <p:cNvSpPr/>
            <p:nvPr/>
          </p:nvSpPr>
          <p:spPr>
            <a:xfrm>
              <a:off x="5643628" y="2912470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Flowchart: Connector 95">
              <a:extLst>
                <a:ext uri="{FF2B5EF4-FFF2-40B4-BE49-F238E27FC236}">
                  <a16:creationId xmlns:a16="http://schemas.microsoft.com/office/drawing/2014/main" id="{C500FFB0-02F0-4E9E-C383-CB310747191E}"/>
                </a:ext>
              </a:extLst>
            </p:cNvPr>
            <p:cNvSpPr/>
            <p:nvPr/>
          </p:nvSpPr>
          <p:spPr>
            <a:xfrm>
              <a:off x="6042682" y="3779280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Flowchart: Connector 96">
              <a:extLst>
                <a:ext uri="{FF2B5EF4-FFF2-40B4-BE49-F238E27FC236}">
                  <a16:creationId xmlns:a16="http://schemas.microsoft.com/office/drawing/2014/main" id="{35DA023A-82BC-5F5B-14C5-BCF9B6BFBEDA}"/>
                </a:ext>
              </a:extLst>
            </p:cNvPr>
            <p:cNvSpPr/>
            <p:nvPr/>
          </p:nvSpPr>
          <p:spPr>
            <a:xfrm>
              <a:off x="7145557" y="5161063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Flowchart: Connector 97">
              <a:extLst>
                <a:ext uri="{FF2B5EF4-FFF2-40B4-BE49-F238E27FC236}">
                  <a16:creationId xmlns:a16="http://schemas.microsoft.com/office/drawing/2014/main" id="{356D6E61-AACC-1855-4C9B-1AE58B58BAE0}"/>
                </a:ext>
              </a:extLst>
            </p:cNvPr>
            <p:cNvSpPr/>
            <p:nvPr/>
          </p:nvSpPr>
          <p:spPr>
            <a:xfrm>
              <a:off x="7876397" y="3728786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Flowchart: Connector 98">
              <a:extLst>
                <a:ext uri="{FF2B5EF4-FFF2-40B4-BE49-F238E27FC236}">
                  <a16:creationId xmlns:a16="http://schemas.microsoft.com/office/drawing/2014/main" id="{2B2EAC7A-ED79-E1D9-9C2D-CBEB03A985FD}"/>
                </a:ext>
              </a:extLst>
            </p:cNvPr>
            <p:cNvSpPr/>
            <p:nvPr/>
          </p:nvSpPr>
          <p:spPr>
            <a:xfrm>
              <a:off x="6819706" y="4722089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Flowchart: Connector 99">
              <a:extLst>
                <a:ext uri="{FF2B5EF4-FFF2-40B4-BE49-F238E27FC236}">
                  <a16:creationId xmlns:a16="http://schemas.microsoft.com/office/drawing/2014/main" id="{340A4B35-D7FA-637B-5129-DC633597D7D8}"/>
                </a:ext>
              </a:extLst>
            </p:cNvPr>
            <p:cNvSpPr/>
            <p:nvPr/>
          </p:nvSpPr>
          <p:spPr>
            <a:xfrm>
              <a:off x="7447257" y="3738469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Flowchart: Connector 100">
              <a:extLst>
                <a:ext uri="{FF2B5EF4-FFF2-40B4-BE49-F238E27FC236}">
                  <a16:creationId xmlns:a16="http://schemas.microsoft.com/office/drawing/2014/main" id="{942013AF-959C-77F5-1D9A-EB67E771E947}"/>
                </a:ext>
              </a:extLst>
            </p:cNvPr>
            <p:cNvSpPr/>
            <p:nvPr/>
          </p:nvSpPr>
          <p:spPr>
            <a:xfrm>
              <a:off x="6914126" y="3195198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Flowchart: Connector 101">
              <a:extLst>
                <a:ext uri="{FF2B5EF4-FFF2-40B4-BE49-F238E27FC236}">
                  <a16:creationId xmlns:a16="http://schemas.microsoft.com/office/drawing/2014/main" id="{7E79CB8F-58C5-3298-352C-6D535CEF61F6}"/>
                </a:ext>
              </a:extLst>
            </p:cNvPr>
            <p:cNvSpPr/>
            <p:nvPr/>
          </p:nvSpPr>
          <p:spPr>
            <a:xfrm>
              <a:off x="6463006" y="3824036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Flowchart: Connector 102">
              <a:extLst>
                <a:ext uri="{FF2B5EF4-FFF2-40B4-BE49-F238E27FC236}">
                  <a16:creationId xmlns:a16="http://schemas.microsoft.com/office/drawing/2014/main" id="{E006C591-8D7F-23EC-CB5A-CB454B955010}"/>
                </a:ext>
              </a:extLst>
            </p:cNvPr>
            <p:cNvSpPr/>
            <p:nvPr/>
          </p:nvSpPr>
          <p:spPr>
            <a:xfrm>
              <a:off x="7690147" y="4933298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Flowchart: Connector 103">
              <a:extLst>
                <a:ext uri="{FF2B5EF4-FFF2-40B4-BE49-F238E27FC236}">
                  <a16:creationId xmlns:a16="http://schemas.microsoft.com/office/drawing/2014/main" id="{3209D006-07D7-3FC9-E6D8-DD05DFDF1025}"/>
                </a:ext>
              </a:extLst>
            </p:cNvPr>
            <p:cNvSpPr/>
            <p:nvPr/>
          </p:nvSpPr>
          <p:spPr>
            <a:xfrm>
              <a:off x="8397734" y="3295115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2" name="Flowchart: Connector 104">
              <a:extLst>
                <a:ext uri="{FF2B5EF4-FFF2-40B4-BE49-F238E27FC236}">
                  <a16:creationId xmlns:a16="http://schemas.microsoft.com/office/drawing/2014/main" id="{CE2C0E01-7F21-2A2D-DCFB-7B56775621DE}"/>
                </a:ext>
              </a:extLst>
            </p:cNvPr>
            <p:cNvSpPr/>
            <p:nvPr/>
          </p:nvSpPr>
          <p:spPr>
            <a:xfrm>
              <a:off x="6292360" y="4712318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3" name="TextBox 105">
              <a:extLst>
                <a:ext uri="{FF2B5EF4-FFF2-40B4-BE49-F238E27FC236}">
                  <a16:creationId xmlns:a16="http://schemas.microsoft.com/office/drawing/2014/main" id="{F3007F9B-7E60-419C-9335-41E435347826}"/>
                </a:ext>
              </a:extLst>
            </p:cNvPr>
            <p:cNvSpPr txBox="1"/>
            <p:nvPr/>
          </p:nvSpPr>
          <p:spPr>
            <a:xfrm>
              <a:off x="6081743" y="3430535"/>
              <a:ext cx="12646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noProof="0" dirty="0" err="1">
                  <a:solidFill>
                    <a:prstClr val="black"/>
                  </a:solidFill>
                  <a:latin typeface="Calibri"/>
                </a:rPr>
                <a:t>Residual</a:t>
              </a:r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 gas</a:t>
              </a:r>
            </a:p>
          </p:txBody>
        </p:sp>
        <p:sp>
          <p:nvSpPr>
            <p:cNvPr id="54" name="Flowchart: Connector 107">
              <a:extLst>
                <a:ext uri="{FF2B5EF4-FFF2-40B4-BE49-F238E27FC236}">
                  <a16:creationId xmlns:a16="http://schemas.microsoft.com/office/drawing/2014/main" id="{E242A44F-463C-71B7-46A6-986235C9C165}"/>
                </a:ext>
              </a:extLst>
            </p:cNvPr>
            <p:cNvSpPr/>
            <p:nvPr/>
          </p:nvSpPr>
          <p:spPr>
            <a:xfrm>
              <a:off x="6567616" y="3364557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" name="Flowchart: Connector 108">
              <a:extLst>
                <a:ext uri="{FF2B5EF4-FFF2-40B4-BE49-F238E27FC236}">
                  <a16:creationId xmlns:a16="http://schemas.microsoft.com/office/drawing/2014/main" id="{9F9B6CAD-9061-BDAE-0774-C3C7C21C6C45}"/>
                </a:ext>
              </a:extLst>
            </p:cNvPr>
            <p:cNvSpPr/>
            <p:nvPr/>
          </p:nvSpPr>
          <p:spPr>
            <a:xfrm>
              <a:off x="6308640" y="3671828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6" name="Flowchart: Connector 109">
              <a:extLst>
                <a:ext uri="{FF2B5EF4-FFF2-40B4-BE49-F238E27FC236}">
                  <a16:creationId xmlns:a16="http://schemas.microsoft.com/office/drawing/2014/main" id="{F155F215-19D9-24AB-6529-5744F0E82124}"/>
                </a:ext>
              </a:extLst>
            </p:cNvPr>
            <p:cNvSpPr/>
            <p:nvPr/>
          </p:nvSpPr>
          <p:spPr>
            <a:xfrm>
              <a:off x="7156804" y="3966911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Flowchart: Connector 110">
              <a:extLst>
                <a:ext uri="{FF2B5EF4-FFF2-40B4-BE49-F238E27FC236}">
                  <a16:creationId xmlns:a16="http://schemas.microsoft.com/office/drawing/2014/main" id="{D20B5694-30B6-CC64-2494-99AAA047AB53}"/>
                </a:ext>
              </a:extLst>
            </p:cNvPr>
            <p:cNvSpPr/>
            <p:nvPr/>
          </p:nvSpPr>
          <p:spPr>
            <a:xfrm>
              <a:off x="7876397" y="4330131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Flowchart: Connector 111">
              <a:extLst>
                <a:ext uri="{FF2B5EF4-FFF2-40B4-BE49-F238E27FC236}">
                  <a16:creationId xmlns:a16="http://schemas.microsoft.com/office/drawing/2014/main" id="{55B3EAD5-DB17-136D-E0AD-AAE76A6234DD}"/>
                </a:ext>
              </a:extLst>
            </p:cNvPr>
            <p:cNvSpPr/>
            <p:nvPr/>
          </p:nvSpPr>
          <p:spPr>
            <a:xfrm>
              <a:off x="8376424" y="5022182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7F171962-5FF3-2479-A300-7F52434F47A4}"/>
              </a:ext>
            </a:extLst>
          </p:cNvPr>
          <p:cNvSpPr txBox="1"/>
          <p:nvPr/>
        </p:nvSpPr>
        <p:spPr>
          <a:xfrm>
            <a:off x="838200" y="2626920"/>
            <a:ext cx="230774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noProof="0" dirty="0"/>
              <a:t>Perdite reali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noProof="0" dirty="0"/>
              <a:t>Perdite virtuali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noProof="0" dirty="0"/>
              <a:t>Evaporazione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noProof="0" dirty="0"/>
              <a:t>Desorbimento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noProof="0" dirty="0"/>
              <a:t>Diffusione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noProof="0" dirty="0"/>
              <a:t>Permeazione</a:t>
            </a:r>
            <a:br>
              <a:rPr lang="it-IT" noProof="0" dirty="0"/>
            </a:br>
            <a:endParaRPr lang="it-IT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13832E-537A-DF6C-5E7C-D9F67118E8D9}"/>
              </a:ext>
            </a:extLst>
          </p:cNvPr>
          <p:cNvSpPr txBox="1"/>
          <p:nvPr/>
        </p:nvSpPr>
        <p:spPr>
          <a:xfrm>
            <a:off x="3830715" y="3960390"/>
            <a:ext cx="2472280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sz="4000" noProof="0" dirty="0" err="1"/>
              <a:t>Outgassing</a:t>
            </a:r>
            <a:endParaRPr lang="it-IT" sz="4000" noProof="0" dirty="0"/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4AC25954-D025-0FF6-C11B-8B3F5D6A834E}"/>
              </a:ext>
            </a:extLst>
          </p:cNvPr>
          <p:cNvSpPr/>
          <p:nvPr/>
        </p:nvSpPr>
        <p:spPr>
          <a:xfrm>
            <a:off x="3109489" y="3486312"/>
            <a:ext cx="362363" cy="1408440"/>
          </a:xfrm>
          <a:prstGeom prst="rightBrace">
            <a:avLst>
              <a:gd name="adj1" fmla="val 0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4584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" t="2275" r="2024" b="3902"/>
          <a:stretch/>
        </p:blipFill>
        <p:spPr>
          <a:xfrm>
            <a:off x="2669314" y="1669342"/>
            <a:ext cx="7100463" cy="4770338"/>
          </a:xfrm>
          <a:prstGeom prst="rect">
            <a:avLst/>
          </a:prstGeom>
        </p:spPr>
      </p:pic>
      <p:sp>
        <p:nvSpPr>
          <p:cNvPr id="149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noProof="0" dirty="0"/>
              <a:t>Evaporazione</a:t>
            </a:r>
          </a:p>
        </p:txBody>
      </p:sp>
      <p:sp>
        <p:nvSpPr>
          <p:cNvPr id="1499139" name="Text Box 3"/>
          <p:cNvSpPr txBox="1">
            <a:spLocks noChangeArrowheads="1"/>
          </p:cNvSpPr>
          <p:nvPr/>
        </p:nvSpPr>
        <p:spPr bwMode="auto">
          <a:xfrm>
            <a:off x="7104063" y="5013326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sz="2800" noProof="0" dirty="0"/>
          </a:p>
        </p:txBody>
      </p:sp>
      <p:graphicFrame>
        <p:nvGraphicFramePr>
          <p:cNvPr id="14991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2009445"/>
              </p:ext>
            </p:extLst>
          </p:nvPr>
        </p:nvGraphicFramePr>
        <p:xfrm>
          <a:off x="9985337" y="4458563"/>
          <a:ext cx="1859507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4" imgW="368280" imgH="241200" progId="Equation.3">
                  <p:embed/>
                </p:oleObj>
              </mc:Choice>
              <mc:Fallback>
                <p:oleObj name="Equazione" r:id="rId4" imgW="368280" imgH="241200" progId="Equation.3">
                  <p:embed/>
                  <p:pic>
                    <p:nvPicPr>
                      <p:cNvPr id="149914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85337" y="4458563"/>
                        <a:ext cx="1859507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9143" name="AutoShape 7"/>
          <p:cNvSpPr>
            <a:spLocks noChangeArrowheads="1"/>
          </p:cNvSpPr>
          <p:nvPr/>
        </p:nvSpPr>
        <p:spPr bwMode="auto">
          <a:xfrm>
            <a:off x="6493299" y="4785873"/>
            <a:ext cx="794914" cy="319284"/>
          </a:xfrm>
          <a:prstGeom prst="rightArrow">
            <a:avLst>
              <a:gd name="adj1" fmla="val 50000"/>
              <a:gd name="adj2" fmla="val 52655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noProof="0" dirty="0"/>
          </a:p>
        </p:txBody>
      </p:sp>
      <p:sp>
        <p:nvSpPr>
          <p:cNvPr id="1499144" name="Text Box 8"/>
          <p:cNvSpPr txBox="1">
            <a:spLocks noChangeArrowheads="1"/>
          </p:cNvSpPr>
          <p:nvPr/>
        </p:nvSpPr>
        <p:spPr bwMode="auto">
          <a:xfrm>
            <a:off x="6861048" y="3631156"/>
            <a:ext cx="4860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3200" noProof="0" dirty="0"/>
              <a:t>Q</a:t>
            </a:r>
          </a:p>
        </p:txBody>
      </p:sp>
      <p:sp>
        <p:nvSpPr>
          <p:cNvPr id="1499145" name="Text Box 9"/>
          <p:cNvSpPr txBox="1">
            <a:spLocks noChangeArrowheads="1"/>
          </p:cNvSpPr>
          <p:nvPr/>
        </p:nvSpPr>
        <p:spPr bwMode="auto">
          <a:xfrm>
            <a:off x="1524000" y="5850769"/>
            <a:ext cx="1145314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200" noProof="0" dirty="0"/>
              <a:t>J. P. </a:t>
            </a:r>
            <a:r>
              <a:rPr lang="it-IT" sz="1200" noProof="0" dirty="0" err="1"/>
              <a:t>Langeron</a:t>
            </a:r>
            <a:r>
              <a:rPr lang="it-IT" sz="1200" noProof="0" dirty="0"/>
              <a:t>, </a:t>
            </a:r>
          </a:p>
          <a:p>
            <a:r>
              <a:rPr lang="it-IT" sz="1200" noProof="0" dirty="0"/>
              <a:t>IUVSTA 1996</a:t>
            </a:r>
          </a:p>
        </p:txBody>
      </p:sp>
      <p:sp>
        <p:nvSpPr>
          <p:cNvPr id="9" name="Fine 8">
            <a:hlinkClick r:id="rId6" action="ppaction://hlinkfile" highlightClick="1"/>
          </p:cNvPr>
          <p:cNvSpPr/>
          <p:nvPr/>
        </p:nvSpPr>
        <p:spPr>
          <a:xfrm>
            <a:off x="5021678" y="5315709"/>
            <a:ext cx="648072" cy="322329"/>
          </a:xfrm>
          <a:prstGeom prst="actionButtonE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66743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Rectangle 2"/>
          <p:cNvSpPr>
            <a:spLocks noGrp="1" noChangeArrowheads="1"/>
          </p:cNvSpPr>
          <p:nvPr>
            <p:ph type="title"/>
          </p:nvPr>
        </p:nvSpPr>
        <p:spPr>
          <a:ln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noProof="0" dirty="0"/>
              <a:t>Evaporazione e pressione di vapore</a:t>
            </a:r>
          </a:p>
        </p:txBody>
      </p:sp>
      <p:pic>
        <p:nvPicPr>
          <p:cNvPr id="130053" name="Picture 4" descr="vapor pressure significato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" r="52679" b="53653"/>
          <a:stretch/>
        </p:blipFill>
        <p:spPr>
          <a:xfrm>
            <a:off x="2977308" y="3477648"/>
            <a:ext cx="3372254" cy="21837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0054" name="Picture 5" descr="vapor pressure significa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9" r="11726" b="53738"/>
          <a:stretch>
            <a:fillRect/>
          </a:stretch>
        </p:blipFill>
        <p:spPr bwMode="auto">
          <a:xfrm>
            <a:off x="1172508" y="3429766"/>
            <a:ext cx="2187286" cy="223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7" name="Text Box 8"/>
          <p:cNvSpPr txBox="1">
            <a:spLocks noChangeArrowheads="1"/>
          </p:cNvSpPr>
          <p:nvPr/>
        </p:nvSpPr>
        <p:spPr bwMode="auto">
          <a:xfrm>
            <a:off x="1646107" y="5771517"/>
            <a:ext cx="12416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it-IT" sz="1800" noProof="0" dirty="0">
                <a:latin typeface="+mn-lt"/>
              </a:rPr>
              <a:t>Non Saturo</a:t>
            </a:r>
          </a:p>
        </p:txBody>
      </p:sp>
      <p:sp>
        <p:nvSpPr>
          <p:cNvPr id="130058" name="Text Box 9"/>
          <p:cNvSpPr txBox="1">
            <a:spLocks noChangeArrowheads="1"/>
          </p:cNvSpPr>
          <p:nvPr/>
        </p:nvSpPr>
        <p:spPr bwMode="auto">
          <a:xfrm>
            <a:off x="4292912" y="5771517"/>
            <a:ext cx="7959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it-IT" sz="1800" noProof="0" dirty="0">
                <a:latin typeface="+mn-lt"/>
              </a:rPr>
              <a:t>Saturo</a:t>
            </a:r>
          </a:p>
        </p:txBody>
      </p:sp>
      <p:pic>
        <p:nvPicPr>
          <p:cNvPr id="130059" name="Picture 10" descr="acetone vap pres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8636" r="5261" b="19921"/>
          <a:stretch/>
        </p:blipFill>
        <p:spPr bwMode="auto">
          <a:xfrm>
            <a:off x="7232822" y="3375967"/>
            <a:ext cx="4555976" cy="338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2" name="Text Box 3"/>
          <p:cNvSpPr txBox="1">
            <a:spLocks noChangeArrowheads="1"/>
          </p:cNvSpPr>
          <p:nvPr/>
        </p:nvSpPr>
        <p:spPr bwMode="auto">
          <a:xfrm>
            <a:off x="838200" y="1563781"/>
            <a:ext cx="10851292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342900" indent="-34290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sz="2400" b="1" noProof="0" dirty="0">
                <a:solidFill>
                  <a:srgbClr val="FF0000"/>
                </a:solidFill>
                <a:latin typeface="+mn-lt"/>
              </a:rPr>
              <a:t>Pressione di vapore</a:t>
            </a:r>
            <a:r>
              <a:rPr lang="it-IT" sz="2400" b="1" noProof="0" dirty="0">
                <a:latin typeface="+mn-lt"/>
              </a:rPr>
              <a:t>: </a:t>
            </a:r>
            <a:r>
              <a:rPr lang="it-IT" sz="2400" noProof="0" dirty="0">
                <a:latin typeface="+mn-lt"/>
              </a:rPr>
              <a:t>è la pressione esercitata da un </a:t>
            </a:r>
            <a:r>
              <a:rPr lang="it-IT" sz="2400" noProof="0" dirty="0">
                <a:solidFill>
                  <a:srgbClr val="FF0000"/>
                </a:solidFill>
                <a:latin typeface="+mn-lt"/>
              </a:rPr>
              <a:t>vapore in equilibrio termodinamico </a:t>
            </a:r>
            <a:r>
              <a:rPr lang="it-IT" sz="2400" noProof="0" dirty="0">
                <a:latin typeface="+mn-lt"/>
              </a:rPr>
              <a:t>con la sua </a:t>
            </a:r>
            <a:r>
              <a:rPr lang="it-IT" sz="2400" noProof="0" dirty="0">
                <a:solidFill>
                  <a:srgbClr val="FF0000"/>
                </a:solidFill>
                <a:latin typeface="+mn-lt"/>
              </a:rPr>
              <a:t>fase condensate </a:t>
            </a:r>
            <a:r>
              <a:rPr lang="it-IT" sz="2400" noProof="0" dirty="0">
                <a:latin typeface="+mn-lt"/>
              </a:rPr>
              <a:t>in un sistema chiuso ad una certa temperatura. </a:t>
            </a:r>
          </a:p>
          <a:p>
            <a:pPr marL="342900" indent="-342900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sz="2400" noProof="0" dirty="0">
                <a:latin typeface="+mn-lt"/>
              </a:rPr>
              <a:t>Corrisponde all’</a:t>
            </a:r>
            <a:r>
              <a:rPr lang="it-IT" sz="2400" b="1" noProof="0" dirty="0">
                <a:latin typeface="+mn-lt"/>
              </a:rPr>
              <a:t>equilibrio tra il numero di molecole </a:t>
            </a:r>
            <a:r>
              <a:rPr lang="it-IT" sz="2400" b="1" noProof="0" dirty="0">
                <a:solidFill>
                  <a:srgbClr val="FF0000"/>
                </a:solidFill>
                <a:latin typeface="+mn-lt"/>
              </a:rPr>
              <a:t>evaporate</a:t>
            </a:r>
            <a:r>
              <a:rPr lang="it-IT" sz="2400" b="1" noProof="0" dirty="0">
                <a:latin typeface="+mn-lt"/>
              </a:rPr>
              <a:t> e </a:t>
            </a:r>
            <a:r>
              <a:rPr lang="it-IT" sz="2400" b="1" noProof="0" dirty="0">
                <a:solidFill>
                  <a:srgbClr val="FF0000"/>
                </a:solidFill>
                <a:latin typeface="+mn-lt"/>
              </a:rPr>
              <a:t>condensate</a:t>
            </a:r>
            <a:r>
              <a:rPr lang="it-IT" sz="2400" noProof="0" dirty="0">
                <a:latin typeface="+mn-lt"/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738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it-IT" sz="4000" noProof="0" dirty="0"/>
              <a:t>Pressione di vapor saturo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68BEED5-5520-14CB-4255-32F97191E9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9925136" cy="1724883"/>
              </a:xfrm>
            </p:spPr>
            <p:txBody>
              <a:bodyPr/>
              <a:lstStyle/>
              <a:p>
                <a:r>
                  <a:rPr lang="it-IT" noProof="0" dirty="0"/>
                  <a:t>La relazione fondamentale che lega la pressione di vapore al calore latente di evaporazione è la legge di </a:t>
                </a:r>
                <a:r>
                  <a:rPr lang="it-IT" noProof="0" dirty="0" err="1"/>
                  <a:t>Clausius-Clapeyron</a:t>
                </a:r>
                <a:r>
                  <a:rPr lang="it-IT" noProof="0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8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noProof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it-IT" sz="2800" b="0" i="1" noProof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it-IT" sz="28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sz="28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28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800" b="0" i="1" noProof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it-IT" sz="2800" b="0" i="1" noProof="0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it-IT" sz="28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8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b="0" i="1" noProof="0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sz="2800" b="0" i="1" noProof="0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  <m:r>
                            <a:rPr lang="it-IT" sz="2800" b="0" i="1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8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b="0" i="1" noProof="0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sz="2800" b="0" i="1" noProof="0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it-IT" sz="2800" b="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800" b="0" i="1" noProof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it-IT" sz="28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b="0" i="1" noProof="0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sz="2800" b="0" i="1" noProof="0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r>
                            <a:rPr lang="it-IT" sz="2800" b="0" i="1" noProof="0" smtClean="0">
                              <a:latin typeface="Cambria Math" panose="02040503050406030204" pitchFamily="18" charset="0"/>
                            </a:rPr>
                            <m:t>𝑑𝑇</m:t>
                          </m:r>
                        </m:den>
                      </m:f>
                    </m:oMath>
                  </m:oMathPara>
                </a14:m>
                <a:endParaRPr lang="it-IT" sz="2800" b="0" noProof="0" dirty="0"/>
              </a:p>
              <a:p>
                <a:pPr marL="0" indent="0">
                  <a:buNone/>
                </a:pPr>
                <a:endParaRPr lang="it-IT" sz="2800" noProof="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68BEED5-5520-14CB-4255-32F97191E9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9925136" cy="1724883"/>
              </a:xfrm>
              <a:blipFill>
                <a:blip r:embed="rId3"/>
                <a:stretch>
                  <a:fillRect l="-860" t="-4947" r="-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3">
            <a:extLst>
              <a:ext uri="{FF2B5EF4-FFF2-40B4-BE49-F238E27FC236}">
                <a16:creationId xmlns:a16="http://schemas.microsoft.com/office/drawing/2014/main" id="{4D25E394-4673-5C49-7C30-EF94A8793659}"/>
              </a:ext>
            </a:extLst>
          </p:cNvPr>
          <p:cNvSpPr txBox="1">
            <a:spLocks noChangeArrowheads="1"/>
          </p:cNvSpPr>
          <p:nvPr/>
        </p:nvSpPr>
        <p:spPr>
          <a:xfrm>
            <a:off x="757882" y="3378885"/>
            <a:ext cx="11532972" cy="1325563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000" noProof="0" dirty="0"/>
              <a:t>dove: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625475" algn="l"/>
              </a:tabLst>
            </a:pPr>
            <a:r>
              <a:rPr lang="it-IT" sz="2000" noProof="0" dirty="0"/>
              <a:t>L</a:t>
            </a:r>
            <a:r>
              <a:rPr lang="it-IT" sz="2000" baseline="-25000" noProof="0" dirty="0"/>
              <a:t>T</a:t>
            </a:r>
            <a:r>
              <a:rPr lang="it-IT" sz="2000" noProof="0" dirty="0"/>
              <a:t> 	=	Calore latente di evaporazione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625475" algn="l"/>
              </a:tabLst>
            </a:pPr>
            <a:r>
              <a:rPr lang="it-IT" sz="2000" noProof="0" dirty="0"/>
              <a:t>T   	= 	Temperatura (K)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625475" algn="l"/>
              </a:tabLst>
            </a:pPr>
            <a:r>
              <a:rPr lang="it-IT" sz="2000" noProof="0" dirty="0"/>
              <a:t>V</a:t>
            </a:r>
            <a:r>
              <a:rPr lang="it-IT" sz="2000" baseline="-25000" noProof="0" dirty="0"/>
              <a:t>G</a:t>
            </a:r>
            <a:r>
              <a:rPr lang="it-IT" sz="2000" noProof="0" dirty="0"/>
              <a:t>  = 	Volume specifico (inverso della densità) gas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625475" algn="l"/>
              </a:tabLst>
            </a:pPr>
            <a:endParaRPr lang="it-IT" sz="2000" noProof="0" dirty="0"/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625475" algn="l"/>
              </a:tabLst>
            </a:pPr>
            <a:r>
              <a:rPr lang="it-IT" sz="2000" noProof="0" dirty="0"/>
              <a:t>P</a:t>
            </a:r>
            <a:r>
              <a:rPr lang="it-IT" sz="2000" baseline="-25000" noProof="0" dirty="0"/>
              <a:t>V</a:t>
            </a:r>
            <a:r>
              <a:rPr lang="it-IT" sz="2000" noProof="0" dirty="0"/>
              <a:t>  	= 	</a:t>
            </a:r>
            <a:r>
              <a:rPr lang="it-IT" sz="2000" b="1" i="1" noProof="0" dirty="0"/>
              <a:t>Pressione di vapore del materiale</a:t>
            </a:r>
            <a:r>
              <a:rPr lang="it-IT" sz="2000" noProof="0" dirty="0"/>
              <a:t> (mbar)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625475" algn="l"/>
              </a:tabLst>
            </a:pPr>
            <a:r>
              <a:rPr lang="it-IT" sz="2000" noProof="0" dirty="0"/>
              <a:t>V</a:t>
            </a:r>
            <a:r>
              <a:rPr lang="it-IT" sz="2000" baseline="-25000" noProof="0" dirty="0"/>
              <a:t>L</a:t>
            </a:r>
            <a:r>
              <a:rPr lang="it-IT" sz="2000" noProof="0" dirty="0"/>
              <a:t>   = 	Volume specifico (inverso della densità) 			liquido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DA87FF-D298-FAFD-A6BC-0E9C2C57DFA2}"/>
              </a:ext>
            </a:extLst>
          </p:cNvPr>
          <p:cNvSpPr txBox="1"/>
          <p:nvPr/>
        </p:nvSpPr>
        <p:spPr>
          <a:xfrm>
            <a:off x="838201" y="5099222"/>
            <a:ext cx="11032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noProof="0" dirty="0"/>
              <a:t>E’ comune trovare la pressione di vapor saturo espresso in funzione della temperatura come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88FAC02-0E70-639B-1274-2941C3FE66CC}"/>
                  </a:ext>
                </a:extLst>
              </p:cNvPr>
              <p:cNvSpPr txBox="1"/>
              <p:nvPr/>
            </p:nvSpPr>
            <p:spPr>
              <a:xfrm>
                <a:off x="3806693" y="5867024"/>
                <a:ext cx="4250183" cy="781368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it-IT" sz="2400" b="0" i="1" noProof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it-IT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sz="2400" b="0" i="0" noProof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it-IT" sz="2400" b="0" i="1" noProof="0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</m:fName>
                        <m:e>
                          <m:sSub>
                            <m:sSubPr>
                              <m:ctrlPr>
                                <a:rPr lang="it-IT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noProof="0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sz="2400" b="0" i="1" noProof="0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lang="it-IT" sz="2400" b="0" i="1" noProof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sz="2400" b="0" i="1" noProof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it-IT" sz="2400" b="0" i="1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noProof="0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it-IT" sz="2400" b="0" i="1" noProof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  <m:r>
                            <a:rPr lang="it-IT" sz="2400" b="0" i="1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noProof="0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func>
                            <m:funcPr>
                              <m:ctrlPr>
                                <a:rPr lang="it-IT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it-IT" sz="24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400" b="0" i="0" noProof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it-IT" sz="2400" b="0" i="1" noProof="0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it-IT" sz="2400" b="0" i="1" noProof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it-IT" sz="2400" noProof="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88FAC02-0E70-639B-1274-2941C3FE66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693" y="5867024"/>
                <a:ext cx="4250183" cy="7813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1333E40-59DC-B033-22DB-676EB902A968}"/>
                  </a:ext>
                </a:extLst>
              </p:cNvPr>
              <p:cNvSpPr txBox="1"/>
              <p:nvPr/>
            </p:nvSpPr>
            <p:spPr>
              <a:xfrm>
                <a:off x="8748100" y="5903057"/>
                <a:ext cx="1351489" cy="5186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noProof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noProof="0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it-IT" b="0" i="1" noProof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it-IT" b="0" i="1" noProof="0" smtClean="0">
                              <a:latin typeface="Cambria Math" panose="02040503050406030204" pitchFamily="18" charset="0"/>
                            </a:rPr>
                            <m:t>4.575</m:t>
                          </m:r>
                        </m:den>
                      </m:f>
                    </m:oMath>
                  </m:oMathPara>
                </a14:m>
                <a:endParaRPr lang="it-IT" noProof="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1333E40-59DC-B033-22DB-676EB902A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8100" y="5903057"/>
                <a:ext cx="1351489" cy="5186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2D0BF34-C57F-DC44-C993-C24634F9DEC0}"/>
              </a:ext>
            </a:extLst>
          </p:cNvPr>
          <p:cNvSpPr txBox="1"/>
          <p:nvPr/>
        </p:nvSpPr>
        <p:spPr>
          <a:xfrm>
            <a:off x="10321781" y="5352715"/>
            <a:ext cx="1713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noProof="0" dirty="0"/>
              <a:t>Calore latente di evaporazione a T=0 K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72A1B97-ADE8-F90A-320D-57DF366375A7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9761838" y="5814380"/>
            <a:ext cx="559943" cy="1158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ln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noProof="0" dirty="0"/>
              <a:t>Diagramma di fase dell’acqua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0A4247-5C56-AFAD-0131-21C18D4C3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noProof="0" dirty="0"/>
          </a:p>
        </p:txBody>
      </p:sp>
      <p:pic>
        <p:nvPicPr>
          <p:cNvPr id="130055" name="Picture 6" descr="WATER_PHASEDI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" t="2718" r="14348" b="5461"/>
          <a:stretch>
            <a:fillRect/>
          </a:stretch>
        </p:blipFill>
        <p:spPr bwMode="auto">
          <a:xfrm>
            <a:off x="8749146" y="429776"/>
            <a:ext cx="3063875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6" name="Text Box 7"/>
          <p:cNvSpPr txBox="1">
            <a:spLocks noChangeArrowheads="1"/>
          </p:cNvSpPr>
          <p:nvPr/>
        </p:nvSpPr>
        <p:spPr bwMode="auto">
          <a:xfrm>
            <a:off x="8029066" y="5658213"/>
            <a:ext cx="853119" cy="5847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it-IT" sz="3200" noProof="0" dirty="0">
                <a:latin typeface="+mn-lt"/>
              </a:rPr>
              <a:t>H</a:t>
            </a:r>
            <a:r>
              <a:rPr lang="it-IT" sz="3200" baseline="-25000" noProof="0" dirty="0">
                <a:latin typeface="+mn-lt"/>
              </a:rPr>
              <a:t>2</a:t>
            </a:r>
            <a:r>
              <a:rPr lang="it-IT" sz="3200" noProof="0" dirty="0">
                <a:latin typeface="+mn-lt"/>
              </a:rPr>
              <a:t>O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0765369" y="1899193"/>
            <a:ext cx="0" cy="446449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10549345" y="6161054"/>
            <a:ext cx="432048" cy="432048"/>
          </a:xfrm>
          <a:prstGeom prst="ellipse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9253201" y="1899193"/>
            <a:ext cx="1512168" cy="0"/>
          </a:xfrm>
          <a:prstGeom prst="straightConnector1">
            <a:avLst/>
          </a:prstGeom>
          <a:ln w="28575">
            <a:solidFill>
              <a:srgbClr val="33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029066" y="1738816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noProof="0" dirty="0"/>
              <a:t>20 mbar</a:t>
            </a:r>
          </a:p>
        </p:txBody>
      </p:sp>
      <p:pic>
        <p:nvPicPr>
          <p:cNvPr id="10" name="Picture 6" descr="WATER_PHASEDIA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" t="2717" r="14348" b="57629"/>
          <a:stretch/>
        </p:blipFill>
        <p:spPr bwMode="auto">
          <a:xfrm>
            <a:off x="995587" y="1800096"/>
            <a:ext cx="5001020" cy="4447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151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234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it-IT" noProof="0" dirty="0"/>
              <a:t>Pressione di vapore vs. temperatura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CD1C1D-D0BB-4BB2-C0F8-95533F6F0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noProof="0" dirty="0"/>
          </a:p>
        </p:txBody>
      </p:sp>
      <p:pic>
        <p:nvPicPr>
          <p:cNvPr id="1503235" name="Picture 3" descr="Pagine da langeron_juvsta-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3" t="56010" r="15556"/>
          <a:stretch>
            <a:fillRect/>
          </a:stretch>
        </p:blipFill>
        <p:spPr bwMode="auto">
          <a:xfrm>
            <a:off x="2627870" y="1487240"/>
            <a:ext cx="6363730" cy="537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930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it-IT" noProof="0" dirty="0"/>
              <a:t>Evaporazione: pressione di vapore degli elementi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45359-4DE9-9B52-8746-AFEB67671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noProof="0" dirty="0"/>
          </a:p>
        </p:txBody>
      </p:sp>
      <p:pic>
        <p:nvPicPr>
          <p:cNvPr id="1148932" name="Picture 4" descr="vapor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 b="7076"/>
          <a:stretch>
            <a:fillRect/>
          </a:stretch>
        </p:blipFill>
        <p:spPr bwMode="auto">
          <a:xfrm>
            <a:off x="2966492" y="1470213"/>
            <a:ext cx="6259015" cy="52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434CD9-CE16-79AD-8AB6-C38B6C0BB5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it-IT" noProof="0" dirty="0"/>
                  <a:t>L’equazione generale del pompaggio è data da</a:t>
                </a:r>
                <a:br>
                  <a:rPr lang="it-IT" noProof="0" dirty="0"/>
                </a:br>
                <a:endParaRPr lang="it-IT" noProof="0" dirty="0"/>
              </a:p>
              <a:p>
                <a:endParaRPr lang="it-IT" noProof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0" i="1" noProof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it-IT" sz="3200" b="0" i="1" noProof="0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it-IT" sz="320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3200" b="0" i="1" noProof="0" smtClean="0">
                              <a:latin typeface="Cambria Math" panose="02040503050406030204" pitchFamily="18" charset="0"/>
                            </a:rPr>
                            <m:t>𝑑𝑃</m:t>
                          </m:r>
                        </m:num>
                        <m:den>
                          <m:r>
                            <a:rPr lang="it-IT" sz="3200" b="0" i="1" noProof="0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it-IT" sz="3200" i="1" noProof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3200" b="0" i="1" noProof="0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it-IT" sz="3200" b="0" i="1" noProof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3200" b="0" i="1" noProof="0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sz="3200" b="0" i="1" noProof="0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it-IT" sz="3200" b="0" i="1" noProof="0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br>
                  <a:rPr lang="it-IT" noProof="0" dirty="0"/>
                </a:br>
                <a:endParaRPr lang="it-IT" noProof="0" dirty="0"/>
              </a:p>
              <a:p>
                <a:pPr marL="0" indent="0">
                  <a:buNone/>
                </a:pPr>
                <a:endParaRPr lang="it-IT" noProof="0" dirty="0"/>
              </a:p>
              <a:p>
                <a:r>
                  <a:rPr lang="it-IT" noProof="0" dirty="0"/>
                  <a:t>Se consideriamo il caso dinamico senza carico statico</a:t>
                </a:r>
              </a:p>
              <a:p>
                <a:pPr marL="0" indent="0">
                  <a:buNone/>
                </a:pPr>
                <a:br>
                  <a:rPr lang="it-IT" sz="2800" b="0" i="1" noProof="0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noProof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it-IT" sz="2800" b="0" i="1" noProof="0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it-IT" sz="280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800" b="0" i="1" noProof="0" smtClean="0">
                              <a:latin typeface="Cambria Math" panose="02040503050406030204" pitchFamily="18" charset="0"/>
                            </a:rPr>
                            <m:t>𝑑𝑃</m:t>
                          </m:r>
                        </m:num>
                        <m:den>
                          <m:r>
                            <a:rPr lang="it-IT" sz="2800" b="0" i="1" noProof="0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it-IT" sz="2800" i="1" noProof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800" b="0" i="1" noProof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800" b="0" i="1" noProof="0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sz="2800" b="0" i="1" noProof="0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it-IT" sz="2800" b="0" i="1" noProof="0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br>
                  <a:rPr lang="it-IT" sz="2800" noProof="0" dirty="0"/>
                </a:br>
                <a:endParaRPr lang="it-IT" sz="2800" noProof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434CD9-CE16-79AD-8AB6-C38B6C0BB5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2ABF0276-137D-83DE-D58B-02F97ACA4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Equazione generale del pompaggio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20C383-D619-F23B-61C1-8D4ED4B4C76B}"/>
              </a:ext>
            </a:extLst>
          </p:cNvPr>
          <p:cNvSpPr/>
          <p:nvPr/>
        </p:nvSpPr>
        <p:spPr>
          <a:xfrm>
            <a:off x="4246298" y="2875090"/>
            <a:ext cx="1449684" cy="1107819"/>
          </a:xfrm>
          <a:prstGeom prst="roundRect">
            <a:avLst/>
          </a:prstGeom>
          <a:solidFill>
            <a:srgbClr val="4472C4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E413C3-35CF-59A0-9B54-A2830195108B}"/>
              </a:ext>
            </a:extLst>
          </p:cNvPr>
          <p:cNvSpPr txBox="1"/>
          <p:nvPr/>
        </p:nvSpPr>
        <p:spPr>
          <a:xfrm rot="20884166">
            <a:off x="939635" y="3198167"/>
            <a:ext cx="3173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Gas rimosso dal sistema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B1A644-B870-5747-FC91-21BAD5C44BE0}"/>
              </a:ext>
            </a:extLst>
          </p:cNvPr>
          <p:cNvSpPr/>
          <p:nvPr/>
        </p:nvSpPr>
        <p:spPr>
          <a:xfrm>
            <a:off x="6013622" y="3113902"/>
            <a:ext cx="482398" cy="667265"/>
          </a:xfrm>
          <a:prstGeom prst="roundRect">
            <a:avLst/>
          </a:prstGeom>
          <a:solidFill>
            <a:srgbClr val="C55A11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EA5F7E-8126-6ECD-3997-62D87C8740C5}"/>
              </a:ext>
            </a:extLst>
          </p:cNvPr>
          <p:cNvSpPr txBox="1"/>
          <p:nvPr/>
        </p:nvSpPr>
        <p:spPr>
          <a:xfrm rot="20646572">
            <a:off x="8082762" y="2883069"/>
            <a:ext cx="3514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noProof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Gas che entra nella pompa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FE8A0D-0B84-D4E9-6E43-036726DD743F}"/>
              </a:ext>
            </a:extLst>
          </p:cNvPr>
          <p:cNvSpPr txBox="1"/>
          <p:nvPr/>
        </p:nvSpPr>
        <p:spPr>
          <a:xfrm>
            <a:off x="5217466" y="2334588"/>
            <a:ext cx="3311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noProof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Gas generato nel sistema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EC5026F-1E3D-F02B-998B-A456B88D852D}"/>
              </a:ext>
            </a:extLst>
          </p:cNvPr>
          <p:cNvSpPr/>
          <p:nvPr/>
        </p:nvSpPr>
        <p:spPr>
          <a:xfrm>
            <a:off x="6813660" y="3113901"/>
            <a:ext cx="1034369" cy="667265"/>
          </a:xfrm>
          <a:prstGeom prst="roundRect">
            <a:avLst/>
          </a:prstGeom>
          <a:solidFill>
            <a:srgbClr val="548235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32677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186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it-IT" noProof="0" dirty="0"/>
              <a:t>Evaporazione: pressione di vapore degli elementi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1E1260-8524-1F02-2DC0-1626B30CF3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noProof="0" dirty="0"/>
          </a:p>
        </p:txBody>
      </p:sp>
      <p:pic>
        <p:nvPicPr>
          <p:cNvPr id="1117191" name="Picture 7" descr="vapor6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65" y="1444257"/>
            <a:ext cx="6203303" cy="5413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7195" name="Text Box 11"/>
          <p:cNvSpPr txBox="1">
            <a:spLocks noChangeArrowheads="1"/>
          </p:cNvSpPr>
          <p:nvPr/>
        </p:nvSpPr>
        <p:spPr bwMode="auto">
          <a:xfrm>
            <a:off x="8950363" y="1388825"/>
            <a:ext cx="8146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noProof="0" dirty="0"/>
              <a:t>T in °C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978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it-IT" noProof="0" dirty="0"/>
              <a:t>Evaporazione: pressione di vapore degli elementi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5AAC6A-E88D-BBDE-B4DF-17B5B814E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noProof="0" dirty="0"/>
          </a:p>
        </p:txBody>
      </p:sp>
      <p:pic>
        <p:nvPicPr>
          <p:cNvPr id="1150981" name="Picture 5" descr="vapor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3"/>
          <a:stretch>
            <a:fillRect/>
          </a:stretch>
        </p:blipFill>
        <p:spPr bwMode="auto">
          <a:xfrm>
            <a:off x="3022790" y="1439926"/>
            <a:ext cx="6704292" cy="531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984" name="Text Box 8"/>
          <p:cNvSpPr txBox="1">
            <a:spLocks noChangeArrowheads="1"/>
          </p:cNvSpPr>
          <p:nvPr/>
        </p:nvSpPr>
        <p:spPr bwMode="auto">
          <a:xfrm>
            <a:off x="9856789" y="6381750"/>
            <a:ext cx="7008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noProof="0" dirty="0"/>
              <a:t>T in K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A6DF7-6876-0CFC-4CDA-1766738C9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Calcolatore di pressioni di vapore</a:t>
            </a:r>
          </a:p>
        </p:txBody>
      </p:sp>
      <p:pic>
        <p:nvPicPr>
          <p:cNvPr id="9" name="Content Placeholder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A702362-61C5-24FF-7655-1D3829B37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98"/>
          <a:stretch/>
        </p:blipFill>
        <p:spPr>
          <a:xfrm>
            <a:off x="2088573" y="1468590"/>
            <a:ext cx="8977745" cy="454713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D7B9B1-A4CF-BF0D-632D-E1C5FD978EA8}"/>
              </a:ext>
            </a:extLst>
          </p:cNvPr>
          <p:cNvSpPr txBox="1"/>
          <p:nvPr/>
        </p:nvSpPr>
        <p:spPr>
          <a:xfrm>
            <a:off x="419100" y="6380834"/>
            <a:ext cx="1135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noProof="0" dirty="0">
                <a:hlinkClick r:id="rId3"/>
              </a:rPr>
              <a:t>Vapor Pressure </a:t>
            </a:r>
            <a:r>
              <a:rPr lang="it-IT" noProof="0" dirty="0" err="1">
                <a:hlinkClick r:id="rId3"/>
              </a:rPr>
              <a:t>Calculator</a:t>
            </a:r>
            <a:r>
              <a:rPr lang="it-IT" noProof="0" dirty="0">
                <a:hlinkClick r:id="rId3"/>
              </a:rPr>
              <a:t> [IAP/TU Wien] - https://www2.iap.tuwien.ac.at/www/surface/vapor_pressure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992706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A2B60-DAD6-2512-B361-BC1A1D9E1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738" name="Rectangle 2">
            <a:extLst>
              <a:ext uri="{FF2B5EF4-FFF2-40B4-BE49-F238E27FC236}">
                <a16:creationId xmlns:a16="http://schemas.microsoft.com/office/drawing/2014/main" id="{071A87A0-9205-EB54-E5AD-21B4E2F21B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it-IT" sz="4000" noProof="0" dirty="0"/>
              <a:t>Pressione di vapor saturo e evaporazione</a:t>
            </a:r>
          </a:p>
        </p:txBody>
      </p:sp>
      <p:pic>
        <p:nvPicPr>
          <p:cNvPr id="1140743" name="Picture 7" descr="Pagine da vapor pressure eq_table">
            <a:extLst>
              <a:ext uri="{FF2B5EF4-FFF2-40B4-BE49-F238E27FC236}">
                <a16:creationId xmlns:a16="http://schemas.microsoft.com/office/drawing/2014/main" id="{DA209B27-B3CB-9C7C-8DFF-4ADA8A4B4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7" t="6439" r="29594" b="62784"/>
          <a:stretch>
            <a:fillRect/>
          </a:stretch>
        </p:blipFill>
        <p:spPr bwMode="auto">
          <a:xfrm>
            <a:off x="7113049" y="1979928"/>
            <a:ext cx="4787900" cy="467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0745" name="Text Box 9">
            <a:extLst>
              <a:ext uri="{FF2B5EF4-FFF2-40B4-BE49-F238E27FC236}">
                <a16:creationId xmlns:a16="http://schemas.microsoft.com/office/drawing/2014/main" id="{84DE83A4-E9C2-6123-393B-2BFB3573F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9683" y="1772499"/>
            <a:ext cx="17894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800" noProof="0" dirty="0"/>
              <a:t>p in Torr (!)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CE71DF5-029F-8DAB-78CB-553CE8337993}"/>
                  </a:ext>
                </a:extLst>
              </p:cNvPr>
              <p:cNvSpPr txBox="1"/>
              <p:nvPr/>
            </p:nvSpPr>
            <p:spPr>
              <a:xfrm>
                <a:off x="1079157" y="1853039"/>
                <a:ext cx="5169244" cy="8961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it-IT" sz="2800" b="0" i="1" noProof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it-IT" sz="28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sz="2800" b="0" i="0" noProof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it-IT" sz="2800" b="0" i="1" noProof="0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</m:fName>
                        <m:e>
                          <m:sSub>
                            <m:sSubPr>
                              <m:ctrlPr>
                                <a:rPr lang="it-IT" sz="28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b="0" i="1" noProof="0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sz="2800" b="0" i="1" noProof="0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lang="it-IT" sz="2800" b="0" i="1" noProof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sz="2800" b="0" i="1" noProof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it-IT" sz="2800" b="0" i="1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8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800" b="0" i="1" noProof="0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it-IT" sz="2800" b="0" i="1" noProof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  <m:r>
                            <a:rPr lang="it-IT" sz="2800" b="0" i="1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800" b="0" i="1" noProof="0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func>
                            <m:funcPr>
                              <m:ctrlPr>
                                <a:rPr lang="it-IT" sz="28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it-IT" sz="28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800" b="0" i="0" noProof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it-IT" sz="2800" b="0" i="1" noProof="0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it-IT" sz="2800" b="0" i="1" noProof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it-IT" sz="2800" noProof="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CE71DF5-029F-8DAB-78CB-553CE8337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157" y="1853039"/>
                <a:ext cx="5169244" cy="8961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384F934-BBAB-F493-AE20-A98067F06154}"/>
              </a:ext>
            </a:extLst>
          </p:cNvPr>
          <p:cNvSpPr txBox="1"/>
          <p:nvPr/>
        </p:nvSpPr>
        <p:spPr>
          <a:xfrm>
            <a:off x="722870" y="3038422"/>
            <a:ext cx="6671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noProof="0" dirty="0"/>
              <a:t>Quando esiste un equilibrio tra le fasi solido/liquido e la fase gas, il rate di evaporazione lo possiamo scrivere come: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25887FF-EC18-CAFC-63E3-5C2E00D52B6E}"/>
                  </a:ext>
                </a:extLst>
              </p:cNvPr>
              <p:cNvSpPr txBox="1"/>
              <p:nvPr/>
            </p:nvSpPr>
            <p:spPr>
              <a:xfrm>
                <a:off x="1939781" y="4318315"/>
                <a:ext cx="3447995" cy="6405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it-IT" sz="2000" noProof="0" dirty="0"/>
                  <a:t>W</a:t>
                </a:r>
                <a14:m>
                  <m:oMath xmlns:m="http://schemas.openxmlformats.org/officeDocument/2006/math">
                    <m:r>
                      <a:rPr lang="it-IT" sz="2400" i="1" noProof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noProof="0" smtClean="0">
                        <a:latin typeface="Cambria Math" panose="02040503050406030204" pitchFamily="18" charset="0"/>
                      </a:rPr>
                      <m:t>5.83 </m:t>
                    </m:r>
                    <m:sSup>
                      <m:sSupPr>
                        <m:ctrlPr>
                          <a:rPr lang="it-IT" sz="24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noProof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400" b="0" i="1" noProof="0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it-IT" sz="2400" b="0" i="1" noProof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24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noProof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b="0" i="1" noProof="0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it-IT" sz="2400" b="0" i="1" noProof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24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400" b="0" i="1" noProof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it-IT" sz="2400" b="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sz="2400" b="0" i="1" noProof="0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num>
                              <m:den>
                                <m:r>
                                  <a:rPr lang="it-IT" sz="2400" b="0" i="1" noProof="0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it-IT" sz="2400" b="0" i="1" noProof="0" smtClean="0"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  <m:r>
                      <a:rPr lang="it-IT" sz="2400" b="0" i="1" noProof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it-IT" sz="2000" noProof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25887FF-EC18-CAFC-63E3-5C2E00D52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781" y="4318315"/>
                <a:ext cx="3447995" cy="640560"/>
              </a:xfrm>
              <a:prstGeom prst="rect">
                <a:avLst/>
              </a:prstGeom>
              <a:blipFill>
                <a:blip r:embed="rId5"/>
                <a:stretch>
                  <a:fillRect l="-4417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02DBC479-2472-F648-0DDE-93E0D44855C9}"/>
              </a:ext>
            </a:extLst>
          </p:cNvPr>
          <p:cNvSpPr txBox="1"/>
          <p:nvPr/>
        </p:nvSpPr>
        <p:spPr>
          <a:xfrm>
            <a:off x="722870" y="5263979"/>
            <a:ext cx="6608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noProof="0" dirty="0"/>
              <a:t>dove W è il rate di evaporazione (g/s cm</a:t>
            </a:r>
            <a:r>
              <a:rPr lang="it-IT" baseline="30000" noProof="0" dirty="0"/>
              <a:t>2</a:t>
            </a:r>
            <a:r>
              <a:rPr lang="it-IT" noProof="0" dirty="0"/>
              <a:t>), PV la pressione di vapore (Torr), M la massa molecolare e f il coefficiente di </a:t>
            </a:r>
            <a:r>
              <a:rPr lang="it-IT" noProof="0" dirty="0" err="1"/>
              <a:t>sticking</a:t>
            </a:r>
            <a:r>
              <a:rPr lang="it-IT" noProof="0" dirty="0"/>
              <a:t> ossia la probabilità di una molecola di rimanere sulla superficie.</a:t>
            </a:r>
          </a:p>
        </p:txBody>
      </p:sp>
    </p:spTree>
    <p:extLst>
      <p:ext uri="{BB962C8B-B14F-4D97-AF65-F5344CB8AC3E}">
        <p14:creationId xmlns:p14="http://schemas.microsoft.com/office/powerpoint/2010/main" val="2058986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ln>
            <a:noFill/>
          </a:ln>
        </p:spPr>
        <p:txBody>
          <a:bodyPr/>
          <a:lstStyle/>
          <a:p>
            <a:r>
              <a:rPr lang="it-IT" noProof="0" dirty="0"/>
              <a:t>Evaporazione</a:t>
            </a:r>
          </a:p>
        </p:txBody>
      </p:sp>
      <p:sp>
        <p:nvSpPr>
          <p:cNvPr id="129028" name="Rectangle 3"/>
          <p:cNvSpPr>
            <a:spLocks noGrp="1" noChangeArrowheads="1"/>
          </p:cNvSpPr>
          <p:nvPr>
            <p:ph idx="1"/>
          </p:nvPr>
        </p:nvSpPr>
        <p:spPr>
          <a:xfrm>
            <a:off x="659028" y="2982002"/>
            <a:ext cx="11532972" cy="1325563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it-IT" sz="2000" noProof="0" dirty="0"/>
              <a:t>dove: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625475" algn="l"/>
              </a:tabLst>
            </a:pPr>
            <a:r>
              <a:rPr lang="it-IT" sz="2000" noProof="0" dirty="0"/>
              <a:t>Q</a:t>
            </a:r>
            <a:r>
              <a:rPr lang="it-IT" sz="2000" baseline="-25000" noProof="0" dirty="0"/>
              <a:t>E</a:t>
            </a:r>
            <a:r>
              <a:rPr lang="it-IT" sz="2000" noProof="0" dirty="0"/>
              <a:t> 	=	Gas load (mbar l/s) dovuto all’evaporazione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625475" algn="l"/>
              </a:tabLst>
            </a:pPr>
            <a:r>
              <a:rPr lang="it-IT" sz="2000" noProof="0" dirty="0"/>
              <a:t>T   	= 	Temperatura (K)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625475" algn="l"/>
              </a:tabLst>
            </a:pPr>
            <a:r>
              <a:rPr lang="it-IT" sz="2000" noProof="0" dirty="0"/>
              <a:t>M  = 	Peso molecolare (g/mole)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625475" algn="l"/>
              </a:tabLst>
            </a:pPr>
            <a:endParaRPr lang="it-IT" sz="2000" noProof="0" dirty="0"/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625475" algn="l"/>
              </a:tabLst>
            </a:pPr>
            <a:r>
              <a:rPr lang="it-IT" sz="2000" noProof="0" dirty="0"/>
              <a:t>V= 	</a:t>
            </a:r>
            <a:r>
              <a:rPr lang="it-IT" sz="2000" b="1" i="1" noProof="0" dirty="0"/>
              <a:t>Pressione di vapore del materiale</a:t>
            </a:r>
            <a:r>
              <a:rPr lang="it-IT" sz="2000" noProof="0" dirty="0"/>
              <a:t> (mbar)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625475" algn="l"/>
              </a:tabLst>
            </a:pPr>
            <a:r>
              <a:rPr lang="it-IT" sz="2000" noProof="0" dirty="0"/>
              <a:t>P   	= 	Pressione (mbar)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625475" algn="l"/>
                <a:tab pos="914400" algn="l"/>
              </a:tabLst>
            </a:pPr>
            <a:r>
              <a:rPr lang="it-IT" sz="2000" noProof="0" dirty="0"/>
              <a:t>A 	= 	Superficie di evaporazione (cm</a:t>
            </a:r>
            <a:r>
              <a:rPr lang="it-IT" sz="2000" baseline="30000" noProof="0" dirty="0"/>
              <a:t>2</a:t>
            </a:r>
            <a:r>
              <a:rPr lang="it-IT" sz="2000" noProof="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53FC3DC-DEB7-FF22-C1C6-AFE8408485CB}"/>
                  </a:ext>
                </a:extLst>
              </p:cNvPr>
              <p:cNvSpPr txBox="1"/>
              <p:nvPr/>
            </p:nvSpPr>
            <p:spPr>
              <a:xfrm>
                <a:off x="3761673" y="1526987"/>
                <a:ext cx="4753481" cy="14550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2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b="0" i="1" noProof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sz="3200" b="0" i="1" noProof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it-IT" sz="3200" i="1" noProof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3200" b="0" i="1" noProof="0" smtClean="0">
                          <a:latin typeface="Cambria Math" panose="02040503050406030204" pitchFamily="18" charset="0"/>
                        </a:rPr>
                        <m:t>3.639</m:t>
                      </m:r>
                      <m:rad>
                        <m:radPr>
                          <m:degHide m:val="on"/>
                          <m:ctrlPr>
                            <a:rPr lang="it-IT" sz="3200" b="0" i="1" noProof="0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sz="3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3200" b="0" i="1" noProof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it-IT" sz="3200" b="0" i="1" noProof="0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it-IT" sz="32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3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200" b="0" i="1" noProof="0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sz="3200" b="0" i="1" noProof="0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lang="it-IT" sz="3200" b="0" i="1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3200" b="0" i="1" noProof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it-IT" sz="3200" b="0" i="1" noProof="0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it-IT" sz="3200" noProof="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53FC3DC-DEB7-FF22-C1C6-AFE8408485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1673" y="1526987"/>
                <a:ext cx="4753481" cy="145501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28ABD6-9CCE-62FC-F6D3-3845CB0D771A}"/>
                  </a:ext>
                </a:extLst>
              </p:cNvPr>
              <p:cNvSpPr txBox="1"/>
              <p:nvPr/>
            </p:nvSpPr>
            <p:spPr>
              <a:xfrm>
                <a:off x="9495608" y="2086716"/>
                <a:ext cx="132613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0" i="1" noProof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it-IT" sz="3200" b="0" i="1" noProof="0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it-IT" sz="32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b="0" i="1" noProof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sz="3200" b="0" i="1" noProof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it-IT" sz="3200" noProof="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28ABD6-9CCE-62FC-F6D3-3845CB0D7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5608" y="2086716"/>
                <a:ext cx="1326132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49270CE-21DC-26C6-9D92-1464DEDA7E90}"/>
              </a:ext>
            </a:extLst>
          </p:cNvPr>
          <p:cNvSpPr txBox="1"/>
          <p:nvPr/>
        </p:nvSpPr>
        <p:spPr>
          <a:xfrm>
            <a:off x="659028" y="4454892"/>
            <a:ext cx="10446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noProof="0" dirty="0"/>
              <a:t>Assumendo una velocità di pompaggio S, la pressione di equilibrio dovuta a solo evaporazione è quindi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6012EF-11A5-CADF-5806-BA66E5C98A44}"/>
                  </a:ext>
                </a:extLst>
              </p:cNvPr>
              <p:cNvSpPr txBox="1"/>
              <p:nvPr/>
            </p:nvSpPr>
            <p:spPr>
              <a:xfrm>
                <a:off x="3535531" y="5333839"/>
                <a:ext cx="3251146" cy="12798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0" i="1" noProof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it-IT" sz="3200" b="0" i="1" noProof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sz="3200" b="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3200" b="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3200" b="0" i="1" noProof="0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type m:val="skw"/>
                              <m:ctrlPr>
                                <a:rPr lang="it-IT" sz="32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3200" b="0" i="1" noProof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num>
                            <m:den>
                              <m:r>
                                <a:rPr lang="it-IT" sz="3200" b="0" i="1" noProof="0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</m:den>
                      </m:f>
                      <m:r>
                        <a:rPr lang="it-IT" sz="3200" b="0" i="1" noProof="0" smtClean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it-IT" sz="32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b="0" i="1" noProof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sz="3200" b="0" i="1" noProof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it-IT" sz="3200" noProof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6012EF-11A5-CADF-5806-BA66E5C98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531" y="5333839"/>
                <a:ext cx="3251146" cy="12798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7543EDC-F11B-A4D6-67C9-3027F1C4C1AD}"/>
                  </a:ext>
                </a:extLst>
              </p:cNvPr>
              <p:cNvSpPr txBox="1"/>
              <p:nvPr/>
            </p:nvSpPr>
            <p:spPr>
              <a:xfrm>
                <a:off x="8848937" y="5158663"/>
                <a:ext cx="2866106" cy="14550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0" i="1" noProof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3200" b="0" i="1" noProof="0" smtClean="0">
                          <a:latin typeface="Cambria Math" panose="02040503050406030204" pitchFamily="18" charset="0"/>
                        </a:rPr>
                        <m:t>=3.639</m:t>
                      </m:r>
                      <m:rad>
                        <m:radPr>
                          <m:degHide m:val="on"/>
                          <m:ctrlPr>
                            <a:rPr lang="it-IT" sz="3200" i="1" noProof="0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sz="3200" i="1" noProof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3200" i="1" noProof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it-IT" sz="3200" i="1" noProof="0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</m:e>
                      </m:rad>
                      <m:r>
                        <a:rPr lang="it-IT" sz="3200" b="0" i="1" noProof="0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it-IT" sz="3200" noProof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7543EDC-F11B-A4D6-67C9-3027F1C4C1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8937" y="5158663"/>
                <a:ext cx="2866106" cy="14550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130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it-IT" noProof="0" dirty="0"/>
              <a:t>Evaporazione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419BE7-55CA-7D5C-2C2C-0FC37D4D7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noProof="0" dirty="0"/>
          </a:p>
        </p:txBody>
      </p:sp>
      <p:pic>
        <p:nvPicPr>
          <p:cNvPr id="1200132" name="Picture 4" descr="Pagine da roth_2_ev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11"/>
          <a:stretch>
            <a:fillRect/>
          </a:stretch>
        </p:blipFill>
        <p:spPr bwMode="auto">
          <a:xfrm>
            <a:off x="3468130" y="1765123"/>
            <a:ext cx="7272193" cy="495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0133" name="Text Box 5"/>
          <p:cNvSpPr txBox="1">
            <a:spLocks noChangeArrowheads="1"/>
          </p:cNvSpPr>
          <p:nvPr/>
        </p:nvSpPr>
        <p:spPr bwMode="auto">
          <a:xfrm>
            <a:off x="4719480" y="1641876"/>
            <a:ext cx="2415193" cy="284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it-IT" noProof="0" dirty="0"/>
          </a:p>
        </p:txBody>
      </p:sp>
      <p:sp>
        <p:nvSpPr>
          <p:cNvPr id="1200134" name="Text Box 6"/>
          <p:cNvSpPr txBox="1">
            <a:spLocks noChangeArrowheads="1"/>
          </p:cNvSpPr>
          <p:nvPr/>
        </p:nvSpPr>
        <p:spPr bwMode="auto">
          <a:xfrm>
            <a:off x="1000350" y="2594667"/>
            <a:ext cx="2113128" cy="11387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2000" noProof="0" dirty="0"/>
              <a:t>1 </a:t>
            </a:r>
            <a:r>
              <a:rPr lang="it-IT" sz="2000" noProof="0" dirty="0">
                <a:latin typeface="Symbol" pitchFamily="18" charset="2"/>
              </a:rPr>
              <a:t>m</a:t>
            </a:r>
            <a:r>
              <a:rPr lang="it-IT" sz="2000" noProof="0" dirty="0"/>
              <a:t>m Hg </a:t>
            </a:r>
            <a:br>
              <a:rPr lang="it-IT" sz="2000" noProof="0" dirty="0"/>
            </a:br>
            <a:r>
              <a:rPr lang="it-IT" sz="2000" noProof="0" dirty="0"/>
              <a:t>= </a:t>
            </a:r>
            <a:br>
              <a:rPr lang="it-IT" sz="2000" noProof="0" dirty="0"/>
            </a:br>
            <a:r>
              <a:rPr lang="it-IT" sz="2000" noProof="0" dirty="0"/>
              <a:t>10</a:t>
            </a:r>
            <a:r>
              <a:rPr lang="it-IT" sz="2000" baseline="30000" noProof="0" dirty="0"/>
              <a:t>-3</a:t>
            </a:r>
            <a:r>
              <a:rPr lang="it-IT" sz="2000" noProof="0" dirty="0"/>
              <a:t> Torr</a:t>
            </a:r>
          </a:p>
          <a:p>
            <a:pPr algn="ctr"/>
            <a:endParaRPr lang="it-IT" sz="800" noProof="0" dirty="0"/>
          </a:p>
        </p:txBody>
      </p:sp>
      <p:sp>
        <p:nvSpPr>
          <p:cNvPr id="1200136" name="Line 8"/>
          <p:cNvSpPr>
            <a:spLocks noChangeShapeType="1"/>
          </p:cNvSpPr>
          <p:nvPr/>
        </p:nvSpPr>
        <p:spPr bwMode="auto">
          <a:xfrm>
            <a:off x="10011447" y="2799057"/>
            <a:ext cx="0" cy="27787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noProof="0" dirty="0"/>
          </a:p>
        </p:txBody>
      </p:sp>
      <p:sp>
        <p:nvSpPr>
          <p:cNvPr id="1200135" name="Text Box 7"/>
          <p:cNvSpPr txBox="1">
            <a:spLocks noChangeArrowheads="1"/>
          </p:cNvSpPr>
          <p:nvPr/>
        </p:nvSpPr>
        <p:spPr bwMode="auto">
          <a:xfrm>
            <a:off x="9584525" y="2410001"/>
            <a:ext cx="819863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noProof="0" dirty="0"/>
              <a:t>1 Torr</a:t>
            </a:r>
          </a:p>
        </p:txBody>
      </p:sp>
      <p:cxnSp>
        <p:nvCxnSpPr>
          <p:cNvPr id="3" name="Connettore diritto 2"/>
          <p:cNvCxnSpPr/>
          <p:nvPr/>
        </p:nvCxnSpPr>
        <p:spPr>
          <a:xfrm>
            <a:off x="4144518" y="2147404"/>
            <a:ext cx="23540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" name="Freccia a destra 3"/>
          <p:cNvSpPr/>
          <p:nvPr/>
        </p:nvSpPr>
        <p:spPr>
          <a:xfrm>
            <a:off x="3139470" y="1869775"/>
            <a:ext cx="482872" cy="27762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27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it-IT" noProof="0" dirty="0"/>
              <a:t>Evaporazione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7DB596-706B-0503-0EAE-A2B58C6B6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noProof="0" dirty="0"/>
          </a:p>
        </p:txBody>
      </p:sp>
      <p:pic>
        <p:nvPicPr>
          <p:cNvPr id="1206275" name="Picture 3" descr="Pagine da roth_2_ev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" b="78859"/>
          <a:stretch>
            <a:fillRect/>
          </a:stretch>
        </p:blipFill>
        <p:spPr bwMode="auto">
          <a:xfrm>
            <a:off x="2855055" y="1541982"/>
            <a:ext cx="7582759" cy="188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6276" name="Picture 4" descr="Pagine da roth_2_ev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88" b="12598"/>
          <a:stretch>
            <a:fillRect/>
          </a:stretch>
        </p:blipFill>
        <p:spPr bwMode="auto">
          <a:xfrm>
            <a:off x="2855055" y="3145317"/>
            <a:ext cx="7589697" cy="362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6277" name="Line 5"/>
          <p:cNvSpPr>
            <a:spLocks noChangeShapeType="1"/>
          </p:cNvSpPr>
          <p:nvPr/>
        </p:nvSpPr>
        <p:spPr bwMode="auto">
          <a:xfrm>
            <a:off x="2279651" y="2420938"/>
            <a:ext cx="7993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noProof="0" dirty="0"/>
          </a:p>
        </p:txBody>
      </p:sp>
      <p:sp>
        <p:nvSpPr>
          <p:cNvPr id="1206278" name="Text Box 6"/>
          <p:cNvSpPr txBox="1">
            <a:spLocks noChangeArrowheads="1"/>
          </p:cNvSpPr>
          <p:nvPr/>
        </p:nvSpPr>
        <p:spPr bwMode="auto">
          <a:xfrm>
            <a:off x="1053707" y="2688902"/>
            <a:ext cx="1585841" cy="11387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2000" noProof="0" dirty="0"/>
              <a:t>1 </a:t>
            </a:r>
            <a:r>
              <a:rPr lang="it-IT" sz="2000" noProof="0" dirty="0">
                <a:latin typeface="Symbol" pitchFamily="18" charset="2"/>
              </a:rPr>
              <a:t>m</a:t>
            </a:r>
            <a:r>
              <a:rPr lang="it-IT" sz="2000" noProof="0" dirty="0"/>
              <a:t>m Hg </a:t>
            </a:r>
            <a:br>
              <a:rPr lang="it-IT" sz="2000" noProof="0" dirty="0"/>
            </a:br>
            <a:r>
              <a:rPr lang="it-IT" sz="2000" noProof="0" dirty="0"/>
              <a:t>= </a:t>
            </a:r>
            <a:br>
              <a:rPr lang="it-IT" sz="2000" noProof="0" dirty="0"/>
            </a:br>
            <a:r>
              <a:rPr lang="it-IT" sz="2000" noProof="0" dirty="0"/>
              <a:t>10</a:t>
            </a:r>
            <a:r>
              <a:rPr lang="it-IT" sz="2000" baseline="30000" noProof="0" dirty="0"/>
              <a:t>-3</a:t>
            </a:r>
            <a:r>
              <a:rPr lang="it-IT" sz="2000" noProof="0" dirty="0"/>
              <a:t> Torr</a:t>
            </a:r>
          </a:p>
          <a:p>
            <a:pPr algn="ctr"/>
            <a:endParaRPr lang="it-IT" sz="800" noProof="0" dirty="0"/>
          </a:p>
        </p:txBody>
      </p:sp>
      <p:sp>
        <p:nvSpPr>
          <p:cNvPr id="1206280" name="Line 8"/>
          <p:cNvSpPr>
            <a:spLocks noChangeShapeType="1"/>
          </p:cNvSpPr>
          <p:nvPr/>
        </p:nvSpPr>
        <p:spPr bwMode="auto">
          <a:xfrm flipH="1">
            <a:off x="9660538" y="2555876"/>
            <a:ext cx="10683" cy="26605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noProof="0" dirty="0"/>
          </a:p>
        </p:txBody>
      </p:sp>
      <p:sp>
        <p:nvSpPr>
          <p:cNvPr id="1206279" name="Text Box 7"/>
          <p:cNvSpPr txBox="1">
            <a:spLocks noChangeArrowheads="1"/>
          </p:cNvSpPr>
          <p:nvPr/>
        </p:nvSpPr>
        <p:spPr bwMode="auto">
          <a:xfrm>
            <a:off x="9204697" y="2040819"/>
            <a:ext cx="911683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noProof="0" dirty="0"/>
              <a:t>1 Torr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C85CD42E-5DF2-9FE6-C1D4-C399E08F1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6963" y="2821928"/>
            <a:ext cx="8496300" cy="2462213"/>
          </a:xfrm>
          <a:prstGeom prst="rect">
            <a:avLst/>
          </a:prstGeom>
          <a:solidFill>
            <a:srgbClr val="99FFCC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it-IT" sz="2400" noProof="0" dirty="0"/>
              <a:t>Per esempio, una </a:t>
            </a:r>
            <a:r>
              <a:rPr lang="it-IT" sz="2400" b="1" noProof="0" dirty="0">
                <a:solidFill>
                  <a:srgbClr val="FF0000"/>
                </a:solidFill>
              </a:rPr>
              <a:t>superficie di zinco, a 290 ° C</a:t>
            </a:r>
            <a:r>
              <a:rPr lang="it-IT" sz="2400" noProof="0" dirty="0"/>
              <a:t>, perde in vuoto </a:t>
            </a:r>
            <a:br>
              <a:rPr lang="it-IT" sz="2400" noProof="0" dirty="0"/>
            </a:br>
            <a:r>
              <a:rPr lang="it-IT" sz="2400" b="1" noProof="0" dirty="0">
                <a:solidFill>
                  <a:srgbClr val="FF0000"/>
                </a:solidFill>
              </a:rPr>
              <a:t>1.99 x 10</a:t>
            </a:r>
            <a:r>
              <a:rPr lang="it-IT" sz="2400" b="1" baseline="30000" noProof="0" dirty="0">
                <a:solidFill>
                  <a:srgbClr val="FF0000"/>
                </a:solidFill>
              </a:rPr>
              <a:t>-5</a:t>
            </a:r>
            <a:r>
              <a:rPr lang="it-IT" sz="2400" b="1" noProof="0" dirty="0">
                <a:solidFill>
                  <a:srgbClr val="FF0000"/>
                </a:solidFill>
              </a:rPr>
              <a:t> g / (cm</a:t>
            </a:r>
            <a:r>
              <a:rPr lang="it-IT" sz="2400" b="1" baseline="30000" noProof="0" dirty="0">
                <a:solidFill>
                  <a:srgbClr val="FF0000"/>
                </a:solidFill>
              </a:rPr>
              <a:t>2</a:t>
            </a:r>
            <a:r>
              <a:rPr lang="it-IT" sz="2400" b="1" noProof="0" dirty="0">
                <a:solidFill>
                  <a:srgbClr val="FF0000"/>
                </a:solidFill>
              </a:rPr>
              <a:t> × s)</a:t>
            </a:r>
            <a:r>
              <a:rPr lang="it-IT" sz="2400" noProof="0" dirty="0"/>
              <a:t>.</a:t>
            </a:r>
          </a:p>
          <a:p>
            <a:pPr>
              <a:spcBef>
                <a:spcPts val="600"/>
              </a:spcBef>
            </a:pPr>
            <a:r>
              <a:rPr lang="it-IT" sz="2400" noProof="0" dirty="0"/>
              <a:t>Significa che un’area di ​​</a:t>
            </a:r>
            <a:r>
              <a:rPr lang="it-IT" sz="2400" b="1" noProof="0" dirty="0"/>
              <a:t>10 x 10 cm</a:t>
            </a:r>
            <a:r>
              <a:rPr lang="it-IT" sz="2400" b="1" baseline="30000" noProof="0" dirty="0"/>
              <a:t>2</a:t>
            </a:r>
            <a:r>
              <a:rPr lang="it-IT" sz="2400" noProof="0" dirty="0"/>
              <a:t>, due face, </a:t>
            </a:r>
            <a:r>
              <a:rPr lang="it-IT" sz="2400" b="1" noProof="0" dirty="0"/>
              <a:t>in 1 ora </a:t>
            </a:r>
            <a:r>
              <a:rPr lang="it-IT" sz="2400" b="1" noProof="0" dirty="0">
                <a:solidFill>
                  <a:srgbClr val="FF0000"/>
                </a:solidFill>
              </a:rPr>
              <a:t>perde </a:t>
            </a:r>
            <a:br>
              <a:rPr lang="it-IT" sz="2400" b="1" noProof="0" dirty="0">
                <a:solidFill>
                  <a:srgbClr val="FF0000"/>
                </a:solidFill>
              </a:rPr>
            </a:br>
            <a:r>
              <a:rPr lang="it-IT" sz="2400" b="1" noProof="0" dirty="0">
                <a:solidFill>
                  <a:srgbClr val="FF0000"/>
                </a:solidFill>
              </a:rPr>
              <a:t>14 grammi </a:t>
            </a:r>
            <a:r>
              <a:rPr lang="it-IT" sz="2400" b="1" noProof="0" dirty="0"/>
              <a:t>(!)</a:t>
            </a:r>
          </a:p>
          <a:p>
            <a:pPr>
              <a:spcBef>
                <a:spcPts val="600"/>
              </a:spcBef>
            </a:pPr>
            <a:r>
              <a:rPr lang="it-IT" sz="2400" b="1" noProof="0" dirty="0"/>
              <a:t>Una variazione di 50° C comporta una variazione nella velocità di evaporazione di un ordine di grandezza.</a:t>
            </a:r>
          </a:p>
        </p:txBody>
      </p:sp>
      <p:sp>
        <p:nvSpPr>
          <p:cNvPr id="6" name="Rettangolo 1">
            <a:extLst>
              <a:ext uri="{FF2B5EF4-FFF2-40B4-BE49-F238E27FC236}">
                <a16:creationId xmlns:a16="http://schemas.microsoft.com/office/drawing/2014/main" id="{9A656C39-1790-5D60-C1B4-903EDCFD1630}"/>
              </a:ext>
            </a:extLst>
          </p:cNvPr>
          <p:cNvSpPr/>
          <p:nvPr/>
        </p:nvSpPr>
        <p:spPr>
          <a:xfrm>
            <a:off x="5699790" y="5430866"/>
            <a:ext cx="3025130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F1D08D5-B31F-19A5-1868-5656B05F5140}"/>
              </a:ext>
            </a:extLst>
          </p:cNvPr>
          <p:cNvSpPr/>
          <p:nvPr/>
        </p:nvSpPr>
        <p:spPr>
          <a:xfrm>
            <a:off x="1506071" y="5504329"/>
            <a:ext cx="1585841" cy="25100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noFill/>
          <a:ln>
            <a:noFill/>
          </a:ln>
        </p:spPr>
        <p:txBody>
          <a:bodyPr/>
          <a:lstStyle/>
          <a:p>
            <a:r>
              <a:rPr lang="it-IT" noProof="0" dirty="0"/>
              <a:t>Evaporazione: entalpia di evaporazione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4B11EA-AB6F-B575-360E-CEEEFCA72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noProof="0" dirty="0"/>
          </a:p>
        </p:txBody>
      </p:sp>
      <p:pic>
        <p:nvPicPr>
          <p:cNvPr id="1507333" name="Picture 5" descr="Pagine da langeron_juvsta-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" t="1912" r="50847" b="79984"/>
          <a:stretch>
            <a:fillRect/>
          </a:stretch>
        </p:blipFill>
        <p:spPr bwMode="auto">
          <a:xfrm>
            <a:off x="749077" y="1492062"/>
            <a:ext cx="4824413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7334" name="Picture 6" descr="Pagine da langeron_juvsta-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" t="23819" r="50847" b="22832"/>
          <a:stretch>
            <a:fillRect/>
          </a:stretch>
        </p:blipFill>
        <p:spPr bwMode="auto">
          <a:xfrm>
            <a:off x="5484367" y="1690688"/>
            <a:ext cx="5976937" cy="499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7335" name="Text Box 7"/>
          <p:cNvSpPr txBox="1">
            <a:spLocks noChangeArrowheads="1"/>
          </p:cNvSpPr>
          <p:nvPr/>
        </p:nvSpPr>
        <p:spPr bwMode="auto">
          <a:xfrm>
            <a:off x="1774491" y="2968185"/>
            <a:ext cx="2684463" cy="193899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2400" noProof="0" dirty="0">
                <a:solidFill>
                  <a:schemeClr val="accent2"/>
                </a:solidFill>
              </a:rPr>
              <a:t>! </a:t>
            </a:r>
            <a:r>
              <a:rPr lang="it-IT" sz="2400" noProof="0" dirty="0" err="1">
                <a:solidFill>
                  <a:schemeClr val="accent2"/>
                </a:solidFill>
              </a:rPr>
              <a:t>This</a:t>
            </a:r>
            <a:r>
              <a:rPr lang="it-IT" sz="2400" noProof="0" dirty="0">
                <a:solidFill>
                  <a:schemeClr val="accent2"/>
                </a:solidFill>
              </a:rPr>
              <a:t> </a:t>
            </a:r>
            <a:r>
              <a:rPr lang="it-IT" sz="2400" b="1" noProof="0" dirty="0">
                <a:solidFill>
                  <a:schemeClr val="accent2"/>
                </a:solidFill>
              </a:rPr>
              <a:t>IS NOT </a:t>
            </a:r>
            <a:r>
              <a:rPr lang="it-IT" sz="2400" noProof="0" dirty="0">
                <a:solidFill>
                  <a:schemeClr val="accent2"/>
                </a:solidFill>
              </a:rPr>
              <a:t>THE </a:t>
            </a:r>
            <a:r>
              <a:rPr lang="it-IT" sz="2400" b="1" noProof="0" dirty="0">
                <a:solidFill>
                  <a:schemeClr val="accent2"/>
                </a:solidFill>
              </a:rPr>
              <a:t>TEMPERATURE!</a:t>
            </a:r>
          </a:p>
          <a:p>
            <a:pPr algn="ctr"/>
            <a:r>
              <a:rPr lang="it-IT" sz="2400" noProof="0" dirty="0">
                <a:solidFill>
                  <a:schemeClr val="accent2"/>
                </a:solidFill>
              </a:rPr>
              <a:t>BUT THE </a:t>
            </a:r>
            <a:r>
              <a:rPr lang="it-IT" sz="2400" b="1" noProof="0" dirty="0">
                <a:solidFill>
                  <a:srgbClr val="FF0000"/>
                </a:solidFill>
              </a:rPr>
              <a:t>LATENT HEAT OF EVAPORATION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AF76EAA-3BDB-BA27-DCB6-7F4F3CEF789D}"/>
                  </a:ext>
                </a:extLst>
              </p:cNvPr>
              <p:cNvSpPr txBox="1"/>
              <p:nvPr/>
            </p:nvSpPr>
            <p:spPr>
              <a:xfrm>
                <a:off x="964959" y="5051640"/>
                <a:ext cx="4250183" cy="781368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it-IT" sz="2400" b="0" i="1" noProof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it-IT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sz="2400" b="0" i="0" noProof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it-IT" sz="2400" b="0" i="1" noProof="0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</m:fName>
                        <m:e>
                          <m:sSub>
                            <m:sSubPr>
                              <m:ctrlPr>
                                <a:rPr lang="it-IT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noProof="0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sz="2400" b="0" i="1" noProof="0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lang="it-IT" sz="2400" b="0" i="1" noProof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sz="2400" b="0" i="1" noProof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it-IT" sz="2400" b="0" i="1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noProof="0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it-IT" sz="2400" b="0" i="1" noProof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  <m:r>
                            <a:rPr lang="it-IT" sz="2400" b="0" i="1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noProof="0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func>
                            <m:funcPr>
                              <m:ctrlPr>
                                <a:rPr lang="it-IT" sz="2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it-IT" sz="24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400" b="0" i="0" noProof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it-IT" sz="2400" b="0" i="1" noProof="0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it-IT" sz="2400" b="0" i="1" noProof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it-IT" sz="2400" noProof="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AF76EAA-3BDB-BA27-DCB6-7F4F3CEF7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959" y="5051640"/>
                <a:ext cx="4250183" cy="7813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0E285D5-8ED6-2230-FB3C-CEE2FE7A4B85}"/>
                  </a:ext>
                </a:extLst>
              </p:cNvPr>
              <p:cNvSpPr txBox="1"/>
              <p:nvPr/>
            </p:nvSpPr>
            <p:spPr>
              <a:xfrm>
                <a:off x="1774491" y="6089639"/>
                <a:ext cx="1351489" cy="5186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noProof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noProof="0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it-IT" b="0" i="1" noProof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it-IT" b="0" i="1" noProof="0" smtClean="0">
                              <a:latin typeface="Cambria Math" panose="02040503050406030204" pitchFamily="18" charset="0"/>
                            </a:rPr>
                            <m:t>4.575</m:t>
                          </m:r>
                        </m:den>
                      </m:f>
                    </m:oMath>
                  </m:oMathPara>
                </a14:m>
                <a:endParaRPr lang="it-IT" noProof="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0E285D5-8ED6-2230-FB3C-CEE2FE7A4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4491" y="6089639"/>
                <a:ext cx="1351489" cy="5186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3539578-2925-0ABF-2193-DE6590E36024}"/>
              </a:ext>
            </a:extLst>
          </p:cNvPr>
          <p:cNvSpPr txBox="1"/>
          <p:nvPr/>
        </p:nvSpPr>
        <p:spPr>
          <a:xfrm>
            <a:off x="3215103" y="5934670"/>
            <a:ext cx="1713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noProof="0" dirty="0"/>
              <a:t>Calore latente di evaporazione a T=0 K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34471"/>
            <a:ext cx="10869706" cy="1556217"/>
          </a:xfrm>
          <a:noFill/>
          <a:ln>
            <a:noFill/>
          </a:ln>
        </p:spPr>
        <p:txBody>
          <a:bodyPr/>
          <a:lstStyle/>
          <a:p>
            <a:r>
              <a:rPr lang="it-IT" noProof="0" dirty="0"/>
              <a:t>E se ci sono solo pochi strati atomici (</a:t>
            </a:r>
            <a:r>
              <a:rPr lang="it-IT" noProof="0" dirty="0" err="1"/>
              <a:t>monostrati</a:t>
            </a:r>
            <a:r>
              <a:rPr lang="it-IT" noProof="0" dirty="0"/>
              <a:t>) sulla superficie?</a:t>
            </a:r>
          </a:p>
        </p:txBody>
      </p:sp>
      <p:sp>
        <p:nvSpPr>
          <p:cNvPr id="1509379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it-IT" noProof="0" dirty="0"/>
              <a:t>Il comportamento della pressione se ci sono molti </a:t>
            </a:r>
            <a:r>
              <a:rPr lang="it-IT" noProof="0" dirty="0" err="1"/>
              <a:t>monolayers</a:t>
            </a:r>
            <a:r>
              <a:rPr lang="it-IT" noProof="0" dirty="0"/>
              <a:t>, sarà quello di una superficie come normalmente la conosciamo (pressione di vapor saturo, </a:t>
            </a:r>
            <a:r>
              <a:rPr lang="it-IT" noProof="0" dirty="0" err="1"/>
              <a:t>ecc</a:t>
            </a:r>
            <a:r>
              <a:rPr lang="it-IT" noProof="0" dirty="0"/>
              <a:t>) o quella di una sostanza adsorbita sulle pareti (diverse energie di legame)?</a:t>
            </a:r>
          </a:p>
          <a:p>
            <a:r>
              <a:rPr lang="it-IT" noProof="0" dirty="0"/>
              <a:t>Dove è il confine?</a:t>
            </a:r>
          </a:p>
          <a:p>
            <a:endParaRPr lang="it-IT" noProof="0" dirty="0"/>
          </a:p>
          <a:p>
            <a:endParaRPr lang="it-IT" noProof="0" dirty="0"/>
          </a:p>
          <a:p>
            <a:endParaRPr lang="it-IT" noProof="0" dirty="0"/>
          </a:p>
          <a:p>
            <a:endParaRPr lang="it-IT" noProof="0" dirty="0"/>
          </a:p>
          <a:p>
            <a:endParaRPr lang="it-IT" noProof="0" dirty="0"/>
          </a:p>
        </p:txBody>
      </p:sp>
      <p:pic>
        <p:nvPicPr>
          <p:cNvPr id="1509380" name="Picture 4" descr="Pagine da langeron_juvsta-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628" y="2950792"/>
            <a:ext cx="6064437" cy="390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9382" name="Text Box 6"/>
          <p:cNvSpPr txBox="1">
            <a:spLocks noChangeArrowheads="1"/>
          </p:cNvSpPr>
          <p:nvPr/>
        </p:nvSpPr>
        <p:spPr bwMode="auto">
          <a:xfrm>
            <a:off x="9398000" y="6391276"/>
            <a:ext cx="1145314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200" noProof="0" dirty="0"/>
              <a:t>J. P. </a:t>
            </a:r>
            <a:r>
              <a:rPr lang="it-IT" sz="1200" noProof="0" dirty="0" err="1"/>
              <a:t>Langeron</a:t>
            </a:r>
            <a:r>
              <a:rPr lang="it-IT" sz="1200" noProof="0" dirty="0"/>
              <a:t>, </a:t>
            </a:r>
          </a:p>
          <a:p>
            <a:r>
              <a:rPr lang="it-IT" sz="1200" noProof="0" dirty="0"/>
              <a:t>IUVSTA 1996</a:t>
            </a:r>
          </a:p>
        </p:txBody>
      </p:sp>
      <p:sp>
        <p:nvSpPr>
          <p:cNvPr id="1509383" name="AutoShape 7"/>
          <p:cNvSpPr>
            <a:spLocks noChangeArrowheads="1"/>
          </p:cNvSpPr>
          <p:nvPr/>
        </p:nvSpPr>
        <p:spPr bwMode="auto">
          <a:xfrm>
            <a:off x="3161854" y="3752010"/>
            <a:ext cx="1152525" cy="647700"/>
          </a:xfrm>
          <a:prstGeom prst="rightArrow">
            <a:avLst>
              <a:gd name="adj1" fmla="val 50000"/>
              <a:gd name="adj2" fmla="val 44485"/>
            </a:avLst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noProof="0" dirty="0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B99844B0-1ED6-BA9D-5F3F-437DBBFB5CE0}"/>
              </a:ext>
            </a:extLst>
          </p:cNvPr>
          <p:cNvSpPr txBox="1"/>
          <p:nvPr/>
        </p:nvSpPr>
        <p:spPr>
          <a:xfrm>
            <a:off x="4317524" y="4229302"/>
            <a:ext cx="6143541" cy="76944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4400" b="1" noProof="0" dirty="0">
                <a:solidFill>
                  <a:srgbClr val="FF0000"/>
                </a:solidFill>
              </a:rPr>
              <a:t>Risposta: difficile a dirsi 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C5582-77B6-28D8-FE4B-4E7314AA7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Rectangle 2">
            <a:extLst>
              <a:ext uri="{FF2B5EF4-FFF2-40B4-BE49-F238E27FC236}">
                <a16:creationId xmlns:a16="http://schemas.microsoft.com/office/drawing/2014/main" id="{3F2691FA-6FCF-DFEE-7884-088EE5B7A9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pPr eaLnBrk="1" hangingPunct="1"/>
            <a:r>
              <a:rPr lang="it-IT" noProof="0" dirty="0"/>
              <a:t>Produzione del (alto) vuoto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CD5B17F-A295-7A52-4BCC-4C2377AD9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236374-8886-4B55-9133-318E8D131A61}" type="slidenum">
              <a:rPr lang="it-IT" noProof="0" smtClean="0"/>
              <a:pPr>
                <a:defRPr/>
              </a:pPr>
              <a:t>29</a:t>
            </a:fld>
            <a:endParaRPr lang="it-IT" noProof="0" dirty="0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50396362-B9F1-DCF6-15DD-7BD8CEA64D93}"/>
              </a:ext>
            </a:extLst>
          </p:cNvPr>
          <p:cNvSpPr/>
          <p:nvPr/>
        </p:nvSpPr>
        <p:spPr>
          <a:xfrm>
            <a:off x="700216" y="1579118"/>
            <a:ext cx="4046648" cy="52322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it-IT" sz="2800" noProof="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Sorgenti di gas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88FE312-08F1-648D-8C7E-2D79E0D017D0}"/>
              </a:ext>
            </a:extLst>
          </p:cNvPr>
          <p:cNvGrpSpPr/>
          <p:nvPr/>
        </p:nvGrpSpPr>
        <p:grpSpPr>
          <a:xfrm>
            <a:off x="4205416" y="2077995"/>
            <a:ext cx="7696200" cy="4343400"/>
            <a:chOff x="4205416" y="2077995"/>
            <a:chExt cx="7696200" cy="4343400"/>
          </a:xfrm>
        </p:grpSpPr>
        <p:sp>
          <p:nvSpPr>
            <p:cNvPr id="4" name="Rectangle 2">
              <a:extLst>
                <a:ext uri="{FF2B5EF4-FFF2-40B4-BE49-F238E27FC236}">
                  <a16:creationId xmlns:a16="http://schemas.microsoft.com/office/drawing/2014/main" id="{73E32B6B-E073-8E9B-B607-90951A204278}"/>
                </a:ext>
              </a:extLst>
            </p:cNvPr>
            <p:cNvSpPr/>
            <p:nvPr/>
          </p:nvSpPr>
          <p:spPr>
            <a:xfrm>
              <a:off x="4205416" y="2077995"/>
              <a:ext cx="5410200" cy="4343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noProof="0" dirty="0"/>
                <a:t>Vacuum system</a:t>
              </a:r>
            </a:p>
          </p:txBody>
        </p:sp>
        <p:grpSp>
          <p:nvGrpSpPr>
            <p:cNvPr id="6" name="Group 14">
              <a:extLst>
                <a:ext uri="{FF2B5EF4-FFF2-40B4-BE49-F238E27FC236}">
                  <a16:creationId xmlns:a16="http://schemas.microsoft.com/office/drawing/2014/main" id="{D3212A14-A3F8-BEE8-8C27-C995C2A4E616}"/>
                </a:ext>
              </a:extLst>
            </p:cNvPr>
            <p:cNvGrpSpPr/>
            <p:nvPr/>
          </p:nvGrpSpPr>
          <p:grpSpPr>
            <a:xfrm>
              <a:off x="4205416" y="2077995"/>
              <a:ext cx="7696200" cy="4343400"/>
              <a:chOff x="1371600" y="1447800"/>
              <a:chExt cx="7696200" cy="4343400"/>
            </a:xfrm>
          </p:grpSpPr>
          <p:sp>
            <p:nvSpPr>
              <p:cNvPr id="7" name="Rectangle 12">
                <a:extLst>
                  <a:ext uri="{FF2B5EF4-FFF2-40B4-BE49-F238E27FC236}">
                    <a16:creationId xmlns:a16="http://schemas.microsoft.com/office/drawing/2014/main" id="{E154A2A7-5877-AE3E-9C7B-40CECD71C411}"/>
                  </a:ext>
                </a:extLst>
              </p:cNvPr>
              <p:cNvSpPr/>
              <p:nvPr/>
            </p:nvSpPr>
            <p:spPr>
              <a:xfrm>
                <a:off x="6781800" y="3429000"/>
                <a:ext cx="1148861" cy="457200"/>
              </a:xfrm>
              <a:prstGeom prst="rect">
                <a:avLst/>
              </a:prstGeom>
              <a:solidFill>
                <a:srgbClr val="9BBB59"/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 noProof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" name="Rectangle 2">
                <a:extLst>
                  <a:ext uri="{FF2B5EF4-FFF2-40B4-BE49-F238E27FC236}">
                    <a16:creationId xmlns:a16="http://schemas.microsoft.com/office/drawing/2014/main" id="{A2E44E8B-1425-45FC-0FF4-FC024CE53B50}"/>
                  </a:ext>
                </a:extLst>
              </p:cNvPr>
              <p:cNvSpPr/>
              <p:nvPr/>
            </p:nvSpPr>
            <p:spPr>
              <a:xfrm>
                <a:off x="1371600" y="1447800"/>
                <a:ext cx="5410200" cy="4343400"/>
              </a:xfrm>
              <a:prstGeom prst="rect">
                <a:avLst/>
              </a:prstGeom>
              <a:solidFill>
                <a:srgbClr val="9BBB59"/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it-IT" kern="0" noProof="0" dirty="0">
                    <a:solidFill>
                      <a:prstClr val="white"/>
                    </a:solidFill>
                    <a:latin typeface="Calibri"/>
                  </a:rPr>
                  <a:t>Vacuum system</a:t>
                </a:r>
              </a:p>
            </p:txBody>
          </p:sp>
          <p:sp>
            <p:nvSpPr>
              <p:cNvPr id="9" name="Rectangle 4">
                <a:extLst>
                  <a:ext uri="{FF2B5EF4-FFF2-40B4-BE49-F238E27FC236}">
                    <a16:creationId xmlns:a16="http://schemas.microsoft.com/office/drawing/2014/main" id="{DA39CF0F-FDED-367E-68CC-1571FE7F9270}"/>
                  </a:ext>
                </a:extLst>
              </p:cNvPr>
              <p:cNvSpPr/>
              <p:nvPr/>
            </p:nvSpPr>
            <p:spPr>
              <a:xfrm>
                <a:off x="7924800" y="2514600"/>
                <a:ext cx="1143000" cy="2209800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it-IT" kern="0" noProof="0" dirty="0">
                    <a:solidFill>
                      <a:prstClr val="white"/>
                    </a:solidFill>
                    <a:latin typeface="Calibri"/>
                  </a:rPr>
                  <a:t>pumps</a:t>
                </a:r>
              </a:p>
            </p:txBody>
          </p:sp>
          <p:sp>
            <p:nvSpPr>
              <p:cNvPr id="10" name="Rectangle 5">
                <a:extLst>
                  <a:ext uri="{FF2B5EF4-FFF2-40B4-BE49-F238E27FC236}">
                    <a16:creationId xmlns:a16="http://schemas.microsoft.com/office/drawing/2014/main" id="{AB4E1EBA-F2E6-A767-30F6-2D41271648D0}"/>
                  </a:ext>
                </a:extLst>
              </p:cNvPr>
              <p:cNvSpPr/>
              <p:nvPr/>
            </p:nvSpPr>
            <p:spPr>
              <a:xfrm>
                <a:off x="1371600" y="1447800"/>
                <a:ext cx="5410200" cy="533400"/>
              </a:xfrm>
              <a:prstGeom prst="rect">
                <a:avLst/>
              </a:prstGeom>
              <a:solidFill>
                <a:srgbClr val="F79646"/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 noProof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" name="Rectangle 8">
                <a:extLst>
                  <a:ext uri="{FF2B5EF4-FFF2-40B4-BE49-F238E27FC236}">
                    <a16:creationId xmlns:a16="http://schemas.microsoft.com/office/drawing/2014/main" id="{53B3D527-86B6-31C0-5AE0-831315480826}"/>
                  </a:ext>
                </a:extLst>
              </p:cNvPr>
              <p:cNvSpPr/>
              <p:nvPr/>
            </p:nvSpPr>
            <p:spPr>
              <a:xfrm rot="5400000">
                <a:off x="5803900" y="2451100"/>
                <a:ext cx="1447800" cy="508000"/>
              </a:xfrm>
              <a:prstGeom prst="rect">
                <a:avLst/>
              </a:prstGeom>
              <a:solidFill>
                <a:srgbClr val="F79646"/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 noProof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" name="Rectangle 9">
                <a:extLst>
                  <a:ext uri="{FF2B5EF4-FFF2-40B4-BE49-F238E27FC236}">
                    <a16:creationId xmlns:a16="http://schemas.microsoft.com/office/drawing/2014/main" id="{06F43BC8-79D6-6049-B418-B925B553B593}"/>
                  </a:ext>
                </a:extLst>
              </p:cNvPr>
              <p:cNvSpPr/>
              <p:nvPr/>
            </p:nvSpPr>
            <p:spPr>
              <a:xfrm rot="5400000">
                <a:off x="0" y="3352800"/>
                <a:ext cx="3276600" cy="533400"/>
              </a:xfrm>
              <a:prstGeom prst="rect">
                <a:avLst/>
              </a:prstGeom>
              <a:solidFill>
                <a:srgbClr val="F79646"/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 noProof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" name="Rectangle 10">
                <a:extLst>
                  <a:ext uri="{FF2B5EF4-FFF2-40B4-BE49-F238E27FC236}">
                    <a16:creationId xmlns:a16="http://schemas.microsoft.com/office/drawing/2014/main" id="{4FC60E90-ABBE-CA24-E125-99B2CC5E0A19}"/>
                  </a:ext>
                </a:extLst>
              </p:cNvPr>
              <p:cNvSpPr/>
              <p:nvPr/>
            </p:nvSpPr>
            <p:spPr>
              <a:xfrm>
                <a:off x="1371600" y="5257800"/>
                <a:ext cx="5425831" cy="533400"/>
              </a:xfrm>
              <a:prstGeom prst="rect">
                <a:avLst/>
              </a:prstGeom>
              <a:solidFill>
                <a:srgbClr val="F79646"/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 noProof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" name="Rectangle 11">
                <a:extLst>
                  <a:ext uri="{FF2B5EF4-FFF2-40B4-BE49-F238E27FC236}">
                    <a16:creationId xmlns:a16="http://schemas.microsoft.com/office/drawing/2014/main" id="{C55B385E-163E-2D70-52A0-C88EEBF08903}"/>
                  </a:ext>
                </a:extLst>
              </p:cNvPr>
              <p:cNvSpPr/>
              <p:nvPr/>
            </p:nvSpPr>
            <p:spPr>
              <a:xfrm rot="5400000">
                <a:off x="5857631" y="4318000"/>
                <a:ext cx="1371600" cy="508000"/>
              </a:xfrm>
              <a:prstGeom prst="rect">
                <a:avLst/>
              </a:prstGeom>
              <a:solidFill>
                <a:srgbClr val="F79646"/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 noProof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15" name="Curved Connector 19">
              <a:extLst>
                <a:ext uri="{FF2B5EF4-FFF2-40B4-BE49-F238E27FC236}">
                  <a16:creationId xmlns:a16="http://schemas.microsoft.com/office/drawing/2014/main" id="{94F7975E-3792-C122-AFFB-FF97E9D83E5D}"/>
                </a:ext>
              </a:extLst>
            </p:cNvPr>
            <p:cNvCxnSpPr/>
            <p:nvPr/>
          </p:nvCxnSpPr>
          <p:spPr>
            <a:xfrm rot="16200000" flipH="1">
              <a:off x="6300916" y="2268495"/>
              <a:ext cx="533400" cy="152400"/>
            </a:xfrm>
            <a:prstGeom prst="curvedConnector3">
              <a:avLst>
                <a:gd name="adj1" fmla="val 54396"/>
              </a:avLst>
            </a:prstGeom>
            <a:noFill/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sp>
          <p:nvSpPr>
            <p:cNvPr id="16" name="Oval 25">
              <a:extLst>
                <a:ext uri="{FF2B5EF4-FFF2-40B4-BE49-F238E27FC236}">
                  <a16:creationId xmlns:a16="http://schemas.microsoft.com/office/drawing/2014/main" id="{2D77836E-277E-C719-B433-7FDD9E48BC1B}"/>
                </a:ext>
              </a:extLst>
            </p:cNvPr>
            <p:cNvSpPr/>
            <p:nvPr/>
          </p:nvSpPr>
          <p:spPr>
            <a:xfrm>
              <a:off x="4409091" y="3486312"/>
              <a:ext cx="152400" cy="76200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7" name="Straight Connector 27">
              <a:extLst>
                <a:ext uri="{FF2B5EF4-FFF2-40B4-BE49-F238E27FC236}">
                  <a16:creationId xmlns:a16="http://schemas.microsoft.com/office/drawing/2014/main" id="{1248ABBE-DA2E-2002-4626-B7182DEAEB3F}"/>
                </a:ext>
              </a:extLst>
            </p:cNvPr>
            <p:cNvCxnSpPr>
              <a:stCxn id="16" idx="6"/>
            </p:cNvCxnSpPr>
            <p:nvPr/>
          </p:nvCxnSpPr>
          <p:spPr>
            <a:xfrm>
              <a:off x="4561491" y="3524412"/>
              <a:ext cx="152400" cy="11430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cxnSp>
          <p:nvCxnSpPr>
            <p:cNvPr id="18" name="Straight Arrow Connector 35">
              <a:extLst>
                <a:ext uri="{FF2B5EF4-FFF2-40B4-BE49-F238E27FC236}">
                  <a16:creationId xmlns:a16="http://schemas.microsoft.com/office/drawing/2014/main" id="{A63E64CE-5C7E-C089-82F0-B8D321210A08}"/>
                </a:ext>
              </a:extLst>
            </p:cNvPr>
            <p:cNvCxnSpPr/>
            <p:nvPr/>
          </p:nvCxnSpPr>
          <p:spPr>
            <a:xfrm>
              <a:off x="7482016" y="2611395"/>
              <a:ext cx="0" cy="685800"/>
            </a:xfrm>
            <a:prstGeom prst="straightConnector1">
              <a:avLst/>
            </a:prstGeom>
            <a:noFill/>
            <a:ln w="76200" cap="flat" cmpd="sng" algn="ctr">
              <a:solidFill>
                <a:srgbClr val="C0504D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20" name="Straight Arrow Connector 39">
              <a:extLst>
                <a:ext uri="{FF2B5EF4-FFF2-40B4-BE49-F238E27FC236}">
                  <a16:creationId xmlns:a16="http://schemas.microsoft.com/office/drawing/2014/main" id="{389D6612-F990-4B52-3846-81FFD2EBFA3F}"/>
                </a:ext>
              </a:extLst>
            </p:cNvPr>
            <p:cNvCxnSpPr/>
            <p:nvPr/>
          </p:nvCxnSpPr>
          <p:spPr>
            <a:xfrm flipV="1">
              <a:off x="6643816" y="5430795"/>
              <a:ext cx="304800" cy="647700"/>
            </a:xfrm>
            <a:prstGeom prst="straightConnector1">
              <a:avLst/>
            </a:prstGeom>
            <a:noFill/>
            <a:ln w="76200" cap="flat" cmpd="sng" algn="ctr">
              <a:solidFill>
                <a:srgbClr val="C0504D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21" name="Freeform 41">
              <a:extLst>
                <a:ext uri="{FF2B5EF4-FFF2-40B4-BE49-F238E27FC236}">
                  <a16:creationId xmlns:a16="http://schemas.microsoft.com/office/drawing/2014/main" id="{332780A3-E701-A620-8D97-699CDDD2FD3E}"/>
                </a:ext>
              </a:extLst>
            </p:cNvPr>
            <p:cNvSpPr/>
            <p:nvPr/>
          </p:nvSpPr>
          <p:spPr>
            <a:xfrm>
              <a:off x="7645640" y="5730130"/>
              <a:ext cx="922715" cy="175450"/>
            </a:xfrm>
            <a:custGeom>
              <a:avLst/>
              <a:gdLst>
                <a:gd name="connsiteX0" fmla="*/ 141177 w 922715"/>
                <a:gd name="connsiteY0" fmla="*/ 144188 h 175450"/>
                <a:gd name="connsiteX1" fmla="*/ 141177 w 922715"/>
                <a:gd name="connsiteY1" fmla="*/ 144188 h 175450"/>
                <a:gd name="connsiteX2" fmla="*/ 367823 w 922715"/>
                <a:gd name="connsiteY2" fmla="*/ 152003 h 175450"/>
                <a:gd name="connsiteX3" fmla="*/ 492869 w 922715"/>
                <a:gd name="connsiteY3" fmla="*/ 175450 h 175450"/>
                <a:gd name="connsiteX4" fmla="*/ 688254 w 922715"/>
                <a:gd name="connsiteY4" fmla="*/ 167634 h 175450"/>
                <a:gd name="connsiteX5" fmla="*/ 750777 w 922715"/>
                <a:gd name="connsiteY5" fmla="*/ 152003 h 175450"/>
                <a:gd name="connsiteX6" fmla="*/ 805485 w 922715"/>
                <a:gd name="connsiteY6" fmla="*/ 144188 h 175450"/>
                <a:gd name="connsiteX7" fmla="*/ 922715 w 922715"/>
                <a:gd name="connsiteY7" fmla="*/ 120742 h 175450"/>
                <a:gd name="connsiteX8" fmla="*/ 891454 w 922715"/>
                <a:gd name="connsiteY8" fmla="*/ 105111 h 175450"/>
                <a:gd name="connsiteX9" fmla="*/ 868008 w 922715"/>
                <a:gd name="connsiteY9" fmla="*/ 97296 h 175450"/>
                <a:gd name="connsiteX10" fmla="*/ 813300 w 922715"/>
                <a:gd name="connsiteY10" fmla="*/ 66034 h 175450"/>
                <a:gd name="connsiteX11" fmla="*/ 782039 w 922715"/>
                <a:gd name="connsiteY11" fmla="*/ 58219 h 175450"/>
                <a:gd name="connsiteX12" fmla="*/ 758592 w 922715"/>
                <a:gd name="connsiteY12" fmla="*/ 50403 h 175450"/>
                <a:gd name="connsiteX13" fmla="*/ 703885 w 922715"/>
                <a:gd name="connsiteY13" fmla="*/ 34773 h 175450"/>
                <a:gd name="connsiteX14" fmla="*/ 680439 w 922715"/>
                <a:gd name="connsiteY14" fmla="*/ 19142 h 175450"/>
                <a:gd name="connsiteX15" fmla="*/ 500685 w 922715"/>
                <a:gd name="connsiteY15" fmla="*/ 11327 h 175450"/>
                <a:gd name="connsiteX16" fmla="*/ 461608 w 922715"/>
                <a:gd name="connsiteY16" fmla="*/ 19142 h 175450"/>
                <a:gd name="connsiteX17" fmla="*/ 438162 w 922715"/>
                <a:gd name="connsiteY17" fmla="*/ 26957 h 175450"/>
                <a:gd name="connsiteX18" fmla="*/ 406900 w 922715"/>
                <a:gd name="connsiteY18" fmla="*/ 34773 h 175450"/>
                <a:gd name="connsiteX19" fmla="*/ 383454 w 922715"/>
                <a:gd name="connsiteY19" fmla="*/ 42588 h 175450"/>
                <a:gd name="connsiteX20" fmla="*/ 344377 w 922715"/>
                <a:gd name="connsiteY20" fmla="*/ 50403 h 175450"/>
                <a:gd name="connsiteX21" fmla="*/ 313115 w 922715"/>
                <a:gd name="connsiteY21" fmla="*/ 58219 h 175450"/>
                <a:gd name="connsiteX22" fmla="*/ 47392 w 922715"/>
                <a:gd name="connsiteY22" fmla="*/ 66034 h 175450"/>
                <a:gd name="connsiteX23" fmla="*/ 500 w 922715"/>
                <a:gd name="connsiteY23" fmla="*/ 105111 h 175450"/>
                <a:gd name="connsiteX24" fmla="*/ 8315 w 922715"/>
                <a:gd name="connsiteY24" fmla="*/ 128557 h 175450"/>
                <a:gd name="connsiteX25" fmla="*/ 141177 w 922715"/>
                <a:gd name="connsiteY25" fmla="*/ 144188 h 17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22715" h="175450">
                  <a:moveTo>
                    <a:pt x="141177" y="144188"/>
                  </a:moveTo>
                  <a:lnTo>
                    <a:pt x="141177" y="144188"/>
                  </a:lnTo>
                  <a:cubicBezTo>
                    <a:pt x="216726" y="146793"/>
                    <a:pt x="292441" y="146349"/>
                    <a:pt x="367823" y="152003"/>
                  </a:cubicBezTo>
                  <a:cubicBezTo>
                    <a:pt x="382236" y="153084"/>
                    <a:pt x="463827" y="169641"/>
                    <a:pt x="492869" y="175450"/>
                  </a:cubicBezTo>
                  <a:cubicBezTo>
                    <a:pt x="557997" y="172845"/>
                    <a:pt x="623341" y="173535"/>
                    <a:pt x="688254" y="167634"/>
                  </a:cubicBezTo>
                  <a:cubicBezTo>
                    <a:pt x="709648" y="165689"/>
                    <a:pt x="729712" y="156216"/>
                    <a:pt x="750777" y="152003"/>
                  </a:cubicBezTo>
                  <a:cubicBezTo>
                    <a:pt x="768840" y="148390"/>
                    <a:pt x="787315" y="147216"/>
                    <a:pt x="805485" y="144188"/>
                  </a:cubicBezTo>
                  <a:cubicBezTo>
                    <a:pt x="884463" y="131025"/>
                    <a:pt x="869673" y="134002"/>
                    <a:pt x="922715" y="120742"/>
                  </a:cubicBezTo>
                  <a:cubicBezTo>
                    <a:pt x="912295" y="115532"/>
                    <a:pt x="902162" y="109700"/>
                    <a:pt x="891454" y="105111"/>
                  </a:cubicBezTo>
                  <a:cubicBezTo>
                    <a:pt x="883882" y="101866"/>
                    <a:pt x="875376" y="100980"/>
                    <a:pt x="868008" y="97296"/>
                  </a:cubicBezTo>
                  <a:cubicBezTo>
                    <a:pt x="822656" y="74620"/>
                    <a:pt x="868111" y="86588"/>
                    <a:pt x="813300" y="66034"/>
                  </a:cubicBezTo>
                  <a:cubicBezTo>
                    <a:pt x="803243" y="62263"/>
                    <a:pt x="792367" y="61170"/>
                    <a:pt x="782039" y="58219"/>
                  </a:cubicBezTo>
                  <a:cubicBezTo>
                    <a:pt x="774118" y="55956"/>
                    <a:pt x="766513" y="52666"/>
                    <a:pt x="758592" y="50403"/>
                  </a:cubicBezTo>
                  <a:cubicBezTo>
                    <a:pt x="689880" y="30771"/>
                    <a:pt x="760115" y="53516"/>
                    <a:pt x="703885" y="34773"/>
                  </a:cubicBezTo>
                  <a:cubicBezTo>
                    <a:pt x="696070" y="29563"/>
                    <a:pt x="688840" y="23343"/>
                    <a:pt x="680439" y="19142"/>
                  </a:cubicBezTo>
                  <a:cubicBezTo>
                    <a:pt x="612639" y="-14758"/>
                    <a:pt x="605546" y="5501"/>
                    <a:pt x="500685" y="11327"/>
                  </a:cubicBezTo>
                  <a:cubicBezTo>
                    <a:pt x="487659" y="13932"/>
                    <a:pt x="474495" y="15920"/>
                    <a:pt x="461608" y="19142"/>
                  </a:cubicBezTo>
                  <a:cubicBezTo>
                    <a:pt x="453616" y="21140"/>
                    <a:pt x="446083" y="24694"/>
                    <a:pt x="438162" y="26957"/>
                  </a:cubicBezTo>
                  <a:cubicBezTo>
                    <a:pt x="427834" y="29908"/>
                    <a:pt x="417228" y="31822"/>
                    <a:pt x="406900" y="34773"/>
                  </a:cubicBezTo>
                  <a:cubicBezTo>
                    <a:pt x="398979" y="37036"/>
                    <a:pt x="391446" y="40590"/>
                    <a:pt x="383454" y="42588"/>
                  </a:cubicBezTo>
                  <a:cubicBezTo>
                    <a:pt x="370567" y="45810"/>
                    <a:pt x="357344" y="47521"/>
                    <a:pt x="344377" y="50403"/>
                  </a:cubicBezTo>
                  <a:cubicBezTo>
                    <a:pt x="333891" y="52733"/>
                    <a:pt x="323842" y="57654"/>
                    <a:pt x="313115" y="58219"/>
                  </a:cubicBezTo>
                  <a:cubicBezTo>
                    <a:pt x="224625" y="62876"/>
                    <a:pt x="135966" y="63429"/>
                    <a:pt x="47392" y="66034"/>
                  </a:cubicBezTo>
                  <a:cubicBezTo>
                    <a:pt x="30150" y="74655"/>
                    <a:pt x="4517" y="81010"/>
                    <a:pt x="500" y="105111"/>
                  </a:cubicBezTo>
                  <a:cubicBezTo>
                    <a:pt x="-854" y="113237"/>
                    <a:pt x="160" y="127392"/>
                    <a:pt x="8315" y="128557"/>
                  </a:cubicBezTo>
                  <a:cubicBezTo>
                    <a:pt x="59894" y="135925"/>
                    <a:pt x="119033" y="141583"/>
                    <a:pt x="141177" y="144188"/>
                  </a:cubicBezTo>
                  <a:close/>
                </a:path>
              </a:pathLst>
            </a:cu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2" name="Straight Arrow Connector 42">
              <a:extLst>
                <a:ext uri="{FF2B5EF4-FFF2-40B4-BE49-F238E27FC236}">
                  <a16:creationId xmlns:a16="http://schemas.microsoft.com/office/drawing/2014/main" id="{1243A003-78B8-3047-3F1E-8FEC6F7F437B}"/>
                </a:ext>
              </a:extLst>
            </p:cNvPr>
            <p:cNvCxnSpPr/>
            <p:nvPr/>
          </p:nvCxnSpPr>
          <p:spPr>
            <a:xfrm flipH="1" flipV="1">
              <a:off x="8129716" y="4954545"/>
              <a:ext cx="133838" cy="800100"/>
            </a:xfrm>
            <a:prstGeom prst="straightConnector1">
              <a:avLst/>
            </a:prstGeom>
            <a:noFill/>
            <a:ln w="76200" cap="flat" cmpd="sng" algn="ctr">
              <a:solidFill>
                <a:srgbClr val="C0504D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23" name="Striped Right Arrow 45">
              <a:extLst>
                <a:ext uri="{FF2B5EF4-FFF2-40B4-BE49-F238E27FC236}">
                  <a16:creationId xmlns:a16="http://schemas.microsoft.com/office/drawing/2014/main" id="{9CB9F0A6-3C4F-221D-5315-C735C5BFA36F}"/>
                </a:ext>
              </a:extLst>
            </p:cNvPr>
            <p:cNvSpPr/>
            <p:nvPr/>
          </p:nvSpPr>
          <p:spPr>
            <a:xfrm rot="10800000">
              <a:off x="8386647" y="4021095"/>
              <a:ext cx="990600" cy="533400"/>
            </a:xfrm>
            <a:prstGeom prst="stripedRightArrow">
              <a:avLst>
                <a:gd name="adj1" fmla="val 39743"/>
                <a:gd name="adj2" fmla="val 98352"/>
              </a:avLst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4" name="Straight Arrow Connector 46">
              <a:extLst>
                <a:ext uri="{FF2B5EF4-FFF2-40B4-BE49-F238E27FC236}">
                  <a16:creationId xmlns:a16="http://schemas.microsoft.com/office/drawing/2014/main" id="{A5718EE8-6CA8-F704-E9F0-B5243DB65F7E}"/>
                </a:ext>
              </a:extLst>
            </p:cNvPr>
            <p:cNvCxnSpPr/>
            <p:nvPr/>
          </p:nvCxnSpPr>
          <p:spPr>
            <a:xfrm flipV="1">
              <a:off x="4764203" y="3619662"/>
              <a:ext cx="1009162" cy="19050"/>
            </a:xfrm>
            <a:prstGeom prst="straightConnector1">
              <a:avLst/>
            </a:prstGeom>
            <a:noFill/>
            <a:ln w="76200" cap="flat" cmpd="sng" algn="ctr">
              <a:solidFill>
                <a:srgbClr val="C0504D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25" name="Straight Arrow Connector 48">
              <a:extLst>
                <a:ext uri="{FF2B5EF4-FFF2-40B4-BE49-F238E27FC236}">
                  <a16:creationId xmlns:a16="http://schemas.microsoft.com/office/drawing/2014/main" id="{6004F9B5-D8EC-8E01-2CCB-F8AFA7EDA5D9}"/>
                </a:ext>
              </a:extLst>
            </p:cNvPr>
            <p:cNvCxnSpPr/>
            <p:nvPr/>
          </p:nvCxnSpPr>
          <p:spPr>
            <a:xfrm flipH="1">
              <a:off x="6386780" y="2626920"/>
              <a:ext cx="247950" cy="510339"/>
            </a:xfrm>
            <a:prstGeom prst="straightConnector1">
              <a:avLst/>
            </a:prstGeom>
            <a:noFill/>
            <a:ln w="76200" cap="flat" cmpd="sng" algn="ctr">
              <a:solidFill>
                <a:srgbClr val="C0504D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26" name="TextBox 51">
              <a:extLst>
                <a:ext uri="{FF2B5EF4-FFF2-40B4-BE49-F238E27FC236}">
                  <a16:creationId xmlns:a16="http://schemas.microsoft.com/office/drawing/2014/main" id="{76B3BBF4-02D9-363B-A361-D457003509DD}"/>
                </a:ext>
              </a:extLst>
            </p:cNvPr>
            <p:cNvSpPr txBox="1"/>
            <p:nvPr/>
          </p:nvSpPr>
          <p:spPr>
            <a:xfrm>
              <a:off x="7570668" y="2717778"/>
              <a:ext cx="12646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noProof="0" dirty="0" err="1">
                  <a:solidFill>
                    <a:prstClr val="black"/>
                  </a:solidFill>
                  <a:latin typeface="Calibri"/>
                </a:rPr>
                <a:t>Desorption</a:t>
              </a:r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 (</a:t>
              </a:r>
              <a:r>
                <a:rPr lang="it-IT" sz="1400" noProof="0" dirty="0" err="1">
                  <a:solidFill>
                    <a:prstClr val="black"/>
                  </a:solidFill>
                  <a:latin typeface="Calibri"/>
                </a:rPr>
                <a:t>e.g</a:t>
              </a:r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it-IT" sz="1400" noProof="0" dirty="0" err="1">
                  <a:solidFill>
                    <a:prstClr val="black"/>
                  </a:solidFill>
                  <a:latin typeface="Calibri"/>
                </a:rPr>
                <a:t>thermal</a:t>
              </a:r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)</a:t>
              </a:r>
            </a:p>
          </p:txBody>
        </p:sp>
        <p:sp>
          <p:nvSpPr>
            <p:cNvPr id="27" name="TextBox 52">
              <a:extLst>
                <a:ext uri="{FF2B5EF4-FFF2-40B4-BE49-F238E27FC236}">
                  <a16:creationId xmlns:a16="http://schemas.microsoft.com/office/drawing/2014/main" id="{505F64AC-F293-4A74-8B70-59152E51E03D}"/>
                </a:ext>
              </a:extLst>
            </p:cNvPr>
            <p:cNvSpPr txBox="1"/>
            <p:nvPr/>
          </p:nvSpPr>
          <p:spPr>
            <a:xfrm>
              <a:off x="5900066" y="2580820"/>
              <a:ext cx="6271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Real leak</a:t>
              </a:r>
            </a:p>
          </p:txBody>
        </p:sp>
        <p:sp>
          <p:nvSpPr>
            <p:cNvPr id="28" name="TextBox 53">
              <a:extLst>
                <a:ext uri="{FF2B5EF4-FFF2-40B4-BE49-F238E27FC236}">
                  <a16:creationId xmlns:a16="http://schemas.microsoft.com/office/drawing/2014/main" id="{466BC054-EE80-0EDE-5FAC-08CC19CE1239}"/>
                </a:ext>
              </a:extLst>
            </p:cNvPr>
            <p:cNvSpPr txBox="1"/>
            <p:nvPr/>
          </p:nvSpPr>
          <p:spPr>
            <a:xfrm>
              <a:off x="4705087" y="3219507"/>
              <a:ext cx="10624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noProof="0" dirty="0" err="1">
                  <a:solidFill>
                    <a:prstClr val="black"/>
                  </a:solidFill>
                  <a:latin typeface="Calibri"/>
                </a:rPr>
                <a:t>Permeation</a:t>
              </a:r>
              <a:endParaRPr lang="it-IT" sz="1400" noProof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54">
              <a:extLst>
                <a:ext uri="{FF2B5EF4-FFF2-40B4-BE49-F238E27FC236}">
                  <a16:creationId xmlns:a16="http://schemas.microsoft.com/office/drawing/2014/main" id="{A485423D-E54A-6961-F86A-28758D10A293}"/>
                </a:ext>
              </a:extLst>
            </p:cNvPr>
            <p:cNvSpPr txBox="1"/>
            <p:nvPr/>
          </p:nvSpPr>
          <p:spPr>
            <a:xfrm>
              <a:off x="4693357" y="3770574"/>
              <a:ext cx="10624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Virtual leak</a:t>
              </a:r>
            </a:p>
          </p:txBody>
        </p:sp>
        <p:sp>
          <p:nvSpPr>
            <p:cNvPr id="30" name="TextBox 55">
              <a:extLst>
                <a:ext uri="{FF2B5EF4-FFF2-40B4-BE49-F238E27FC236}">
                  <a16:creationId xmlns:a16="http://schemas.microsoft.com/office/drawing/2014/main" id="{52858CA6-01A7-7C4A-D5FA-3F3054E791FF}"/>
                </a:ext>
              </a:extLst>
            </p:cNvPr>
            <p:cNvSpPr txBox="1"/>
            <p:nvPr/>
          </p:nvSpPr>
          <p:spPr>
            <a:xfrm>
              <a:off x="6625596" y="5710762"/>
              <a:ext cx="10624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Bulk </a:t>
              </a:r>
              <a:r>
                <a:rPr lang="it-IT" sz="1400" noProof="0" dirty="0" err="1">
                  <a:solidFill>
                    <a:prstClr val="black"/>
                  </a:solidFill>
                  <a:latin typeface="Calibri"/>
                </a:rPr>
                <a:t>diffusion</a:t>
              </a:r>
              <a:endParaRPr lang="it-IT" sz="1400" noProof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TextBox 56">
              <a:extLst>
                <a:ext uri="{FF2B5EF4-FFF2-40B4-BE49-F238E27FC236}">
                  <a16:creationId xmlns:a16="http://schemas.microsoft.com/office/drawing/2014/main" id="{7305783A-FAC5-35AC-D7CD-11CDC985FC3F}"/>
                </a:ext>
              </a:extLst>
            </p:cNvPr>
            <p:cNvSpPr txBox="1"/>
            <p:nvPr/>
          </p:nvSpPr>
          <p:spPr>
            <a:xfrm>
              <a:off x="8256954" y="5308054"/>
              <a:ext cx="10624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noProof="0" dirty="0" err="1">
                  <a:solidFill>
                    <a:prstClr val="black"/>
                  </a:solidFill>
                  <a:latin typeface="Calibri"/>
                </a:rPr>
                <a:t>Evaporation</a:t>
              </a:r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 </a:t>
              </a:r>
            </a:p>
          </p:txBody>
        </p:sp>
        <p:sp>
          <p:nvSpPr>
            <p:cNvPr id="32" name="TextBox 57">
              <a:extLst>
                <a:ext uri="{FF2B5EF4-FFF2-40B4-BE49-F238E27FC236}">
                  <a16:creationId xmlns:a16="http://schemas.microsoft.com/office/drawing/2014/main" id="{AEF33ED9-9065-91CF-4745-06E24BA28100}"/>
                </a:ext>
              </a:extLst>
            </p:cNvPr>
            <p:cNvSpPr txBox="1"/>
            <p:nvPr/>
          </p:nvSpPr>
          <p:spPr>
            <a:xfrm>
              <a:off x="8434016" y="3530228"/>
              <a:ext cx="10624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Back-streaming </a:t>
              </a:r>
            </a:p>
          </p:txBody>
        </p:sp>
        <p:cxnSp>
          <p:nvCxnSpPr>
            <p:cNvPr id="33" name="Straight Arrow Connector 59">
              <a:extLst>
                <a:ext uri="{FF2B5EF4-FFF2-40B4-BE49-F238E27FC236}">
                  <a16:creationId xmlns:a16="http://schemas.microsoft.com/office/drawing/2014/main" id="{E0DFF646-0CF8-CAFE-D5C3-490F90436767}"/>
                </a:ext>
              </a:extLst>
            </p:cNvPr>
            <p:cNvCxnSpPr/>
            <p:nvPr/>
          </p:nvCxnSpPr>
          <p:spPr>
            <a:xfrm flipH="1">
              <a:off x="4722921" y="4701761"/>
              <a:ext cx="616554" cy="54742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4" name="Straight Arrow Connector 60">
              <a:extLst>
                <a:ext uri="{FF2B5EF4-FFF2-40B4-BE49-F238E27FC236}">
                  <a16:creationId xmlns:a16="http://schemas.microsoft.com/office/drawing/2014/main" id="{6ADD1516-9DD4-9DE9-35A2-C5823D439D20}"/>
                </a:ext>
              </a:extLst>
            </p:cNvPr>
            <p:cNvCxnSpPr/>
            <p:nvPr/>
          </p:nvCxnSpPr>
          <p:spPr>
            <a:xfrm flipH="1">
              <a:off x="4720012" y="4793456"/>
              <a:ext cx="600659" cy="532214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5" name="Straight Arrow Connector 64">
              <a:extLst>
                <a:ext uri="{FF2B5EF4-FFF2-40B4-BE49-F238E27FC236}">
                  <a16:creationId xmlns:a16="http://schemas.microsoft.com/office/drawing/2014/main" id="{C8B89320-0F06-D831-7BED-B730F9EE831C}"/>
                </a:ext>
              </a:extLst>
            </p:cNvPr>
            <p:cNvCxnSpPr/>
            <p:nvPr/>
          </p:nvCxnSpPr>
          <p:spPr>
            <a:xfrm>
              <a:off x="4738816" y="5233095"/>
              <a:ext cx="1163708" cy="662897"/>
            </a:xfrm>
            <a:prstGeom prst="straightConnector1">
              <a:avLst/>
            </a:prstGeom>
            <a:noFill/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6" name="Straight Arrow Connector 65">
              <a:extLst>
                <a:ext uri="{FF2B5EF4-FFF2-40B4-BE49-F238E27FC236}">
                  <a16:creationId xmlns:a16="http://schemas.microsoft.com/office/drawing/2014/main" id="{141717E7-393C-A676-14DA-477176CF02ED}"/>
                </a:ext>
              </a:extLst>
            </p:cNvPr>
            <p:cNvCxnSpPr/>
            <p:nvPr/>
          </p:nvCxnSpPr>
          <p:spPr>
            <a:xfrm>
              <a:off x="4756032" y="5348795"/>
              <a:ext cx="424488" cy="53920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7" name="Straight Arrow Connector 71">
              <a:extLst>
                <a:ext uri="{FF2B5EF4-FFF2-40B4-BE49-F238E27FC236}">
                  <a16:creationId xmlns:a16="http://schemas.microsoft.com/office/drawing/2014/main" id="{FBB4FB1E-227D-D146-B590-F7F92EAF060B}"/>
                </a:ext>
              </a:extLst>
            </p:cNvPr>
            <p:cNvCxnSpPr/>
            <p:nvPr/>
          </p:nvCxnSpPr>
          <p:spPr>
            <a:xfrm flipV="1">
              <a:off x="5928573" y="5149531"/>
              <a:ext cx="574066" cy="738466"/>
            </a:xfrm>
            <a:prstGeom prst="straightConnector1">
              <a:avLst/>
            </a:prstGeom>
            <a:noFill/>
            <a:ln w="38100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8" name="Straight Arrow Connector 72">
              <a:extLst>
                <a:ext uri="{FF2B5EF4-FFF2-40B4-BE49-F238E27FC236}">
                  <a16:creationId xmlns:a16="http://schemas.microsoft.com/office/drawing/2014/main" id="{C9CB7FBD-12D0-A79D-0C35-DCF5F7AACD05}"/>
                </a:ext>
              </a:extLst>
            </p:cNvPr>
            <p:cNvCxnSpPr/>
            <p:nvPr/>
          </p:nvCxnSpPr>
          <p:spPr>
            <a:xfrm flipV="1">
              <a:off x="5174124" y="5202196"/>
              <a:ext cx="212266" cy="672659"/>
            </a:xfrm>
            <a:prstGeom prst="straightConnector1">
              <a:avLst/>
            </a:prstGeom>
            <a:noFill/>
            <a:ln w="38100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39" name="TextBox 81">
              <a:extLst>
                <a:ext uri="{FF2B5EF4-FFF2-40B4-BE49-F238E27FC236}">
                  <a16:creationId xmlns:a16="http://schemas.microsoft.com/office/drawing/2014/main" id="{202E5170-7284-B26A-2E3E-41703833C160}"/>
                </a:ext>
              </a:extLst>
            </p:cNvPr>
            <p:cNvSpPr txBox="1"/>
            <p:nvPr/>
          </p:nvSpPr>
          <p:spPr>
            <a:xfrm>
              <a:off x="5412586" y="4894752"/>
              <a:ext cx="10624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noProof="0" dirty="0" err="1">
                  <a:solidFill>
                    <a:prstClr val="black"/>
                  </a:solidFill>
                  <a:latin typeface="Calibri"/>
                </a:rPr>
                <a:t>Desorption</a:t>
              </a:r>
              <a:endParaRPr lang="it-IT" sz="1400" noProof="0" dirty="0">
                <a:solidFill>
                  <a:prstClr val="black"/>
                </a:solidFill>
                <a:latin typeface="Calibri"/>
              </a:endParaRPr>
            </a:p>
            <a:p>
              <a:pPr algn="ctr"/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(e.g. PSD) </a:t>
              </a:r>
            </a:p>
          </p:txBody>
        </p:sp>
        <p:sp>
          <p:nvSpPr>
            <p:cNvPr id="40" name="TextBox 82">
              <a:extLst>
                <a:ext uri="{FF2B5EF4-FFF2-40B4-BE49-F238E27FC236}">
                  <a16:creationId xmlns:a16="http://schemas.microsoft.com/office/drawing/2014/main" id="{4B9A4142-E642-0BA3-5B16-12ED6CEA5AB2}"/>
                </a:ext>
              </a:extLst>
            </p:cNvPr>
            <p:cNvSpPr txBox="1"/>
            <p:nvPr/>
          </p:nvSpPr>
          <p:spPr>
            <a:xfrm>
              <a:off x="4896509" y="4534912"/>
              <a:ext cx="188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noProof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γ</a:t>
              </a:r>
              <a:endParaRPr lang="it-IT" noProof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lowchart: Connector 93">
              <a:extLst>
                <a:ext uri="{FF2B5EF4-FFF2-40B4-BE49-F238E27FC236}">
                  <a16:creationId xmlns:a16="http://schemas.microsoft.com/office/drawing/2014/main" id="{EA655B6F-1ACA-D6FC-8E14-5AA18DC637A5}"/>
                </a:ext>
              </a:extLst>
            </p:cNvPr>
            <p:cNvSpPr/>
            <p:nvPr/>
          </p:nvSpPr>
          <p:spPr>
            <a:xfrm>
              <a:off x="6171986" y="3247490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Flowchart: Connector 94">
              <a:extLst>
                <a:ext uri="{FF2B5EF4-FFF2-40B4-BE49-F238E27FC236}">
                  <a16:creationId xmlns:a16="http://schemas.microsoft.com/office/drawing/2014/main" id="{925B3B3D-5E74-563F-07CE-1366639BAAB2}"/>
                </a:ext>
              </a:extLst>
            </p:cNvPr>
            <p:cNvSpPr/>
            <p:nvPr/>
          </p:nvSpPr>
          <p:spPr>
            <a:xfrm>
              <a:off x="5643628" y="2912470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Flowchart: Connector 95">
              <a:extLst>
                <a:ext uri="{FF2B5EF4-FFF2-40B4-BE49-F238E27FC236}">
                  <a16:creationId xmlns:a16="http://schemas.microsoft.com/office/drawing/2014/main" id="{C9AE3BF3-C38A-1A97-7C94-DAEB36822754}"/>
                </a:ext>
              </a:extLst>
            </p:cNvPr>
            <p:cNvSpPr/>
            <p:nvPr/>
          </p:nvSpPr>
          <p:spPr>
            <a:xfrm>
              <a:off x="6042682" y="3779280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Flowchart: Connector 96">
              <a:extLst>
                <a:ext uri="{FF2B5EF4-FFF2-40B4-BE49-F238E27FC236}">
                  <a16:creationId xmlns:a16="http://schemas.microsoft.com/office/drawing/2014/main" id="{9E877A6B-5469-E52A-B5A2-5A2DB4BABA95}"/>
                </a:ext>
              </a:extLst>
            </p:cNvPr>
            <p:cNvSpPr/>
            <p:nvPr/>
          </p:nvSpPr>
          <p:spPr>
            <a:xfrm>
              <a:off x="7145557" y="5161063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Flowchart: Connector 97">
              <a:extLst>
                <a:ext uri="{FF2B5EF4-FFF2-40B4-BE49-F238E27FC236}">
                  <a16:creationId xmlns:a16="http://schemas.microsoft.com/office/drawing/2014/main" id="{000ABFC6-581F-CFCC-8817-9B786FAC190D}"/>
                </a:ext>
              </a:extLst>
            </p:cNvPr>
            <p:cNvSpPr/>
            <p:nvPr/>
          </p:nvSpPr>
          <p:spPr>
            <a:xfrm>
              <a:off x="7876397" y="3728786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Flowchart: Connector 98">
              <a:extLst>
                <a:ext uri="{FF2B5EF4-FFF2-40B4-BE49-F238E27FC236}">
                  <a16:creationId xmlns:a16="http://schemas.microsoft.com/office/drawing/2014/main" id="{BB5F08D1-1614-F07A-9BA7-DBDE25E2CB17}"/>
                </a:ext>
              </a:extLst>
            </p:cNvPr>
            <p:cNvSpPr/>
            <p:nvPr/>
          </p:nvSpPr>
          <p:spPr>
            <a:xfrm>
              <a:off x="6819706" y="4722089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Flowchart: Connector 99">
              <a:extLst>
                <a:ext uri="{FF2B5EF4-FFF2-40B4-BE49-F238E27FC236}">
                  <a16:creationId xmlns:a16="http://schemas.microsoft.com/office/drawing/2014/main" id="{C4C785A5-B3F6-FE81-E459-537BC77F9B8F}"/>
                </a:ext>
              </a:extLst>
            </p:cNvPr>
            <p:cNvSpPr/>
            <p:nvPr/>
          </p:nvSpPr>
          <p:spPr>
            <a:xfrm>
              <a:off x="7447257" y="3738469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Flowchart: Connector 100">
              <a:extLst>
                <a:ext uri="{FF2B5EF4-FFF2-40B4-BE49-F238E27FC236}">
                  <a16:creationId xmlns:a16="http://schemas.microsoft.com/office/drawing/2014/main" id="{161DFE19-86F0-C2B9-AE54-3BB6F391D472}"/>
                </a:ext>
              </a:extLst>
            </p:cNvPr>
            <p:cNvSpPr/>
            <p:nvPr/>
          </p:nvSpPr>
          <p:spPr>
            <a:xfrm>
              <a:off x="6914126" y="3195198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Flowchart: Connector 101">
              <a:extLst>
                <a:ext uri="{FF2B5EF4-FFF2-40B4-BE49-F238E27FC236}">
                  <a16:creationId xmlns:a16="http://schemas.microsoft.com/office/drawing/2014/main" id="{8DF9F253-2D7E-17BC-4247-44286F2F7124}"/>
                </a:ext>
              </a:extLst>
            </p:cNvPr>
            <p:cNvSpPr/>
            <p:nvPr/>
          </p:nvSpPr>
          <p:spPr>
            <a:xfrm>
              <a:off x="6463006" y="3824036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Flowchart: Connector 102">
              <a:extLst>
                <a:ext uri="{FF2B5EF4-FFF2-40B4-BE49-F238E27FC236}">
                  <a16:creationId xmlns:a16="http://schemas.microsoft.com/office/drawing/2014/main" id="{CE053875-B12F-F0D0-BAFA-EE97614B7C63}"/>
                </a:ext>
              </a:extLst>
            </p:cNvPr>
            <p:cNvSpPr/>
            <p:nvPr/>
          </p:nvSpPr>
          <p:spPr>
            <a:xfrm>
              <a:off x="7690147" y="4933298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Flowchart: Connector 103">
              <a:extLst>
                <a:ext uri="{FF2B5EF4-FFF2-40B4-BE49-F238E27FC236}">
                  <a16:creationId xmlns:a16="http://schemas.microsoft.com/office/drawing/2014/main" id="{33F8BDAD-D3D5-C09C-2780-546174513E85}"/>
                </a:ext>
              </a:extLst>
            </p:cNvPr>
            <p:cNvSpPr/>
            <p:nvPr/>
          </p:nvSpPr>
          <p:spPr>
            <a:xfrm>
              <a:off x="8397734" y="3295115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2" name="Flowchart: Connector 104">
              <a:extLst>
                <a:ext uri="{FF2B5EF4-FFF2-40B4-BE49-F238E27FC236}">
                  <a16:creationId xmlns:a16="http://schemas.microsoft.com/office/drawing/2014/main" id="{63625343-A0A3-57BD-835C-96A5B5FCD04D}"/>
                </a:ext>
              </a:extLst>
            </p:cNvPr>
            <p:cNvSpPr/>
            <p:nvPr/>
          </p:nvSpPr>
          <p:spPr>
            <a:xfrm>
              <a:off x="6292360" y="4712318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3" name="TextBox 105">
              <a:extLst>
                <a:ext uri="{FF2B5EF4-FFF2-40B4-BE49-F238E27FC236}">
                  <a16:creationId xmlns:a16="http://schemas.microsoft.com/office/drawing/2014/main" id="{92B5285D-59A9-2B03-24DD-3C91BEEAD630}"/>
                </a:ext>
              </a:extLst>
            </p:cNvPr>
            <p:cNvSpPr txBox="1"/>
            <p:nvPr/>
          </p:nvSpPr>
          <p:spPr>
            <a:xfrm>
              <a:off x="6081743" y="3430535"/>
              <a:ext cx="12646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noProof="0" dirty="0" err="1">
                  <a:solidFill>
                    <a:prstClr val="black"/>
                  </a:solidFill>
                  <a:latin typeface="Calibri"/>
                </a:rPr>
                <a:t>Residual</a:t>
              </a:r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 gas</a:t>
              </a:r>
            </a:p>
          </p:txBody>
        </p:sp>
        <p:sp>
          <p:nvSpPr>
            <p:cNvPr id="54" name="Flowchart: Connector 107">
              <a:extLst>
                <a:ext uri="{FF2B5EF4-FFF2-40B4-BE49-F238E27FC236}">
                  <a16:creationId xmlns:a16="http://schemas.microsoft.com/office/drawing/2014/main" id="{8256E58F-2E0F-DE36-C8DB-38DE01239B4B}"/>
                </a:ext>
              </a:extLst>
            </p:cNvPr>
            <p:cNvSpPr/>
            <p:nvPr/>
          </p:nvSpPr>
          <p:spPr>
            <a:xfrm>
              <a:off x="6567616" y="3364557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" name="Flowchart: Connector 108">
              <a:extLst>
                <a:ext uri="{FF2B5EF4-FFF2-40B4-BE49-F238E27FC236}">
                  <a16:creationId xmlns:a16="http://schemas.microsoft.com/office/drawing/2014/main" id="{3242F9FC-F8A3-C8F3-2312-135B367BDD97}"/>
                </a:ext>
              </a:extLst>
            </p:cNvPr>
            <p:cNvSpPr/>
            <p:nvPr/>
          </p:nvSpPr>
          <p:spPr>
            <a:xfrm>
              <a:off x="6308640" y="3671828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6" name="Flowchart: Connector 109">
              <a:extLst>
                <a:ext uri="{FF2B5EF4-FFF2-40B4-BE49-F238E27FC236}">
                  <a16:creationId xmlns:a16="http://schemas.microsoft.com/office/drawing/2014/main" id="{A44CFEA7-ED60-0F0A-CFB7-22C938B01E23}"/>
                </a:ext>
              </a:extLst>
            </p:cNvPr>
            <p:cNvSpPr/>
            <p:nvPr/>
          </p:nvSpPr>
          <p:spPr>
            <a:xfrm>
              <a:off x="7156804" y="3966911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Flowchart: Connector 110">
              <a:extLst>
                <a:ext uri="{FF2B5EF4-FFF2-40B4-BE49-F238E27FC236}">
                  <a16:creationId xmlns:a16="http://schemas.microsoft.com/office/drawing/2014/main" id="{A44E7FE7-AB61-A9C9-0DF5-1B6E65F3C5A2}"/>
                </a:ext>
              </a:extLst>
            </p:cNvPr>
            <p:cNvSpPr/>
            <p:nvPr/>
          </p:nvSpPr>
          <p:spPr>
            <a:xfrm>
              <a:off x="7876397" y="4330131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Flowchart: Connector 111">
              <a:extLst>
                <a:ext uri="{FF2B5EF4-FFF2-40B4-BE49-F238E27FC236}">
                  <a16:creationId xmlns:a16="http://schemas.microsoft.com/office/drawing/2014/main" id="{B0FD54E6-54A2-B229-6B50-8518B65780F0}"/>
                </a:ext>
              </a:extLst>
            </p:cNvPr>
            <p:cNvSpPr/>
            <p:nvPr/>
          </p:nvSpPr>
          <p:spPr>
            <a:xfrm>
              <a:off x="8376424" y="5022182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3245CF09-93A4-64E5-3D70-0BBA29216608}"/>
              </a:ext>
            </a:extLst>
          </p:cNvPr>
          <p:cNvSpPr txBox="1"/>
          <p:nvPr/>
        </p:nvSpPr>
        <p:spPr>
          <a:xfrm>
            <a:off x="838200" y="2626920"/>
            <a:ext cx="230774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noProof="0" dirty="0"/>
              <a:t>Perdite reali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noProof="0" dirty="0"/>
              <a:t>Perdite virtuali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noProof="0" dirty="0"/>
              <a:t>Evaporazione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noProof="0" dirty="0"/>
              <a:t>Desorbimento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noProof="0" dirty="0"/>
              <a:t>Diffusione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noProof="0" dirty="0"/>
              <a:t>Permeazione</a:t>
            </a:r>
            <a:br>
              <a:rPr lang="it-IT" noProof="0" dirty="0"/>
            </a:br>
            <a:endParaRPr lang="it-IT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82DE9F-AAB3-96F9-B028-49D63A827249}"/>
              </a:ext>
            </a:extLst>
          </p:cNvPr>
          <p:cNvSpPr txBox="1"/>
          <p:nvPr/>
        </p:nvSpPr>
        <p:spPr>
          <a:xfrm>
            <a:off x="3830715" y="3960390"/>
            <a:ext cx="2472280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sz="4000" noProof="0" dirty="0" err="1"/>
              <a:t>Outgassing</a:t>
            </a:r>
            <a:endParaRPr lang="it-IT" sz="4000" noProof="0" dirty="0"/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3DCE29BE-F827-5456-6793-9DD7EB1974B0}"/>
              </a:ext>
            </a:extLst>
          </p:cNvPr>
          <p:cNvSpPr/>
          <p:nvPr/>
        </p:nvSpPr>
        <p:spPr>
          <a:xfrm>
            <a:off x="3109489" y="3486312"/>
            <a:ext cx="362363" cy="1408440"/>
          </a:xfrm>
          <a:prstGeom prst="rightBrace">
            <a:avLst>
              <a:gd name="adj1" fmla="val 0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2682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17A3348-5150-3F69-59BB-6B6973B7E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319F45A-734B-5F56-BA42-80980E9FC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3839" y="2434978"/>
            <a:ext cx="5478161" cy="40578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A8C2EE-8665-5915-CB5C-D40EC606AD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it-IT" noProof="0" dirty="0"/>
                  <a:t>La soluzione dell’equazione del pompaggio senza carico statico è</a:t>
                </a:r>
                <a:br>
                  <a:rPr lang="it-IT" noProof="0" dirty="0"/>
                </a:br>
                <a:endParaRPr lang="it-IT" noProof="0" dirty="0"/>
              </a:p>
              <a:p>
                <a:endParaRPr lang="it-IT" noProof="0" dirty="0"/>
              </a:p>
              <a:p>
                <a:pPr marL="1376363" indent="-1376363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3200" b="0" i="1" noProof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it-IT" sz="32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3200" b="0" i="1" noProof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32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32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b="0" i="1" noProof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sz="3200" b="0" i="1" noProof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3200" b="0" i="1" noProof="0" smtClean="0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it-IT" sz="3200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200" b="0" i="1" noProof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3200" i="1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3200" i="1" noProof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3200" i="1" noProof="0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it-IT" sz="3200" i="1" noProof="0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sup>
                      </m:sSup>
                    </m:oMath>
                  </m:oMathPara>
                </a14:m>
                <a:endParaRPr lang="it-IT" sz="2800" b="0" i="1" noProof="0" dirty="0">
                  <a:latin typeface="Cambria Math" panose="02040503050406030204" pitchFamily="18" charset="0"/>
                </a:endParaRPr>
              </a:p>
              <a:p>
                <a:pPr marL="1712913" indent="-1712913">
                  <a:buNone/>
                </a:pPr>
                <a:r>
                  <a:rPr lang="it-IT" noProof="0" dirty="0"/>
                  <a:t>dove</a:t>
                </a:r>
                <a:br>
                  <a:rPr lang="it-IT" sz="2800" b="0" i="1" noProof="0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800" b="0" i="1" noProof="0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it-IT" sz="28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800" b="0" i="1" noProof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it-IT" sz="2800" b="0" i="1" noProof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sz="2800" b="0" i="1" noProof="0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it-IT" sz="2800" noProof="0" dirty="0"/>
              </a:p>
              <a:p>
                <a:pPr marL="0" indent="0">
                  <a:buNone/>
                </a:pPr>
                <a:br>
                  <a:rPr lang="it-IT" noProof="0" dirty="0"/>
                </a:br>
                <a:r>
                  <a:rPr lang="it-IT" noProof="0" dirty="0"/>
                  <a:t>Nel caso di un serbatoio da 100 l e con </a:t>
                </a:r>
                <a:br>
                  <a:rPr lang="it-IT" noProof="0" dirty="0"/>
                </a:br>
                <a:r>
                  <a:rPr lang="it-IT" noProof="0" dirty="0"/>
                  <a:t>una pompa da 1000 l/s, per portarlo </a:t>
                </a:r>
                <a:br>
                  <a:rPr lang="it-IT" noProof="0" dirty="0"/>
                </a:br>
                <a:r>
                  <a:rPr lang="it-IT" noProof="0" dirty="0"/>
                  <a:t>da 10 Pa a 10</a:t>
                </a:r>
                <a:r>
                  <a:rPr lang="it-IT" baseline="30000" noProof="0" dirty="0"/>
                  <a:t>-4</a:t>
                </a:r>
                <a:r>
                  <a:rPr lang="it-IT" noProof="0" dirty="0"/>
                  <a:t> Pa il tempo necessario </a:t>
                </a:r>
                <a:br>
                  <a:rPr lang="it-IT" noProof="0" dirty="0"/>
                </a:br>
                <a:r>
                  <a:rPr lang="it-IT" b="1" i="1" noProof="0" dirty="0">
                    <a:solidFill>
                      <a:srgbClr val="00B0F0"/>
                    </a:solidFill>
                  </a:rPr>
                  <a:t>sarebbe</a:t>
                </a:r>
                <a:r>
                  <a:rPr lang="it-IT" noProof="0" dirty="0"/>
                  <a:t> di 1 s.</a:t>
                </a:r>
              </a:p>
              <a:p>
                <a:pPr marL="0" indent="0">
                  <a:buNone/>
                </a:pPr>
                <a:endParaRPr lang="it-IT" noProof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A8C2EE-8665-5915-CB5C-D40EC606AD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28" t="-1961" b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44A45195-965D-1501-D007-B1C303CB8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Equazione del pompaggio senza carico statico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5014F2F-BDD0-FE83-5C1D-DDFAEB80C70D}"/>
              </a:ext>
            </a:extLst>
          </p:cNvPr>
          <p:cNvSpPr/>
          <p:nvPr/>
        </p:nvSpPr>
        <p:spPr>
          <a:xfrm>
            <a:off x="9580606" y="4596714"/>
            <a:ext cx="148281" cy="17299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6394132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2"/>
          <p:cNvSpPr>
            <a:spLocks noGrp="1" noChangeArrowheads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pPr eaLnBrk="1" hangingPunct="1"/>
            <a:r>
              <a:rPr lang="it-IT" noProof="0" dirty="0"/>
              <a:t>Fenomenologia: gas residuo durante la prima parte del pompaggio (p &gt; 10</a:t>
            </a:r>
            <a:r>
              <a:rPr lang="it-IT" baseline="30000" noProof="0" dirty="0"/>
              <a:t>-3</a:t>
            </a:r>
            <a:r>
              <a:rPr lang="it-IT" noProof="0" dirty="0"/>
              <a:t> mbar)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5939FA-CAE2-E297-2E01-CBA4D8402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noProof="0" dirty="0"/>
          </a:p>
        </p:txBody>
      </p:sp>
      <p:pic>
        <p:nvPicPr>
          <p:cNvPr id="118789" name="Picture 4" descr="Pagine da uspas2004all_Pagina_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4" t="23166" r="12111" b="18918"/>
          <a:stretch>
            <a:fillRect/>
          </a:stretch>
        </p:blipFill>
        <p:spPr bwMode="auto">
          <a:xfrm>
            <a:off x="1937544" y="2037361"/>
            <a:ext cx="8316912" cy="462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8608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3" name="Picture 4" descr="Pagine da uspas2004all_Pagina_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6" t="18942" r="11432" b="18918"/>
          <a:stretch>
            <a:fillRect/>
          </a:stretch>
        </p:blipFill>
        <p:spPr bwMode="auto">
          <a:xfrm>
            <a:off x="2066656" y="1503362"/>
            <a:ext cx="8893175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5" name="Rectangle 2"/>
          <p:cNvSpPr>
            <a:spLocks noGrp="1" noChangeArrowheads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pPr eaLnBrk="1" hangingPunct="1"/>
            <a:r>
              <a:rPr lang="it-IT" sz="3200" noProof="0" dirty="0"/>
              <a:t>Fenomenologia: gas residuo durante per pressioni </a:t>
            </a:r>
            <a:br>
              <a:rPr lang="it-IT" sz="3200" noProof="0" dirty="0"/>
            </a:br>
            <a:r>
              <a:rPr lang="it-IT" sz="3200" noProof="0" dirty="0"/>
              <a:t>p 10</a:t>
            </a:r>
            <a:r>
              <a:rPr lang="it-IT" baseline="30000" noProof="0" dirty="0">
                <a:solidFill>
                  <a:schemeClr val="tx1"/>
                </a:solidFill>
              </a:rPr>
              <a:t>-6</a:t>
            </a:r>
            <a:r>
              <a:rPr lang="it-IT" sz="3200" noProof="0" dirty="0"/>
              <a:t> mbar &lt; p &lt; 10</a:t>
            </a:r>
            <a:r>
              <a:rPr lang="it-IT" sz="3200" baseline="30000" noProof="0" dirty="0"/>
              <a:t>-3</a:t>
            </a:r>
            <a:r>
              <a:rPr lang="it-IT" sz="3200" noProof="0" dirty="0"/>
              <a:t> mbar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C84B69-7BF0-1BB6-913B-400667895F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128736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7" name="Picture 4" descr="Pagine da uspas2004all_Pagina_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6" t="24211" r="11432" b="18941"/>
          <a:stretch>
            <a:fillRect/>
          </a:stretch>
        </p:blipFill>
        <p:spPr bwMode="auto">
          <a:xfrm>
            <a:off x="2202436" y="1765334"/>
            <a:ext cx="8459788" cy="466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2133545" y="6164947"/>
            <a:ext cx="66167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3600" noProof="0" dirty="0"/>
              <a:t>N</a:t>
            </a:r>
            <a:r>
              <a:rPr lang="it-IT" sz="3600" baseline="-25000" noProof="0" dirty="0"/>
              <a:t>2</a:t>
            </a:r>
            <a:r>
              <a:rPr lang="it-IT" sz="3600" noProof="0" dirty="0"/>
              <a:t>, O</a:t>
            </a:r>
            <a:r>
              <a:rPr lang="it-IT" sz="3600" baseline="-25000" noProof="0" dirty="0"/>
              <a:t>2</a:t>
            </a:r>
            <a:r>
              <a:rPr lang="it-IT" sz="3600" noProof="0" dirty="0"/>
              <a:t>, H</a:t>
            </a:r>
            <a:r>
              <a:rPr lang="it-IT" sz="3600" baseline="-25000" noProof="0" dirty="0"/>
              <a:t>2</a:t>
            </a:r>
            <a:r>
              <a:rPr lang="it-IT" sz="3600" noProof="0" dirty="0"/>
              <a:t>O non sono più presenti!</a:t>
            </a:r>
          </a:p>
        </p:txBody>
      </p:sp>
      <p:sp>
        <p:nvSpPr>
          <p:cNvPr id="120835" name="Rectangle 2"/>
          <p:cNvSpPr>
            <a:spLocks noGrp="1" noChangeArrowheads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pPr eaLnBrk="1" hangingPunct="1"/>
            <a:r>
              <a:rPr lang="it-IT" noProof="0" dirty="0"/>
              <a:t>Fenomenologia: gas residuo per pressioni</a:t>
            </a:r>
            <a:br>
              <a:rPr lang="it-IT" noProof="0" dirty="0"/>
            </a:br>
            <a:r>
              <a:rPr lang="it-IT" noProof="0" dirty="0"/>
              <a:t> p &lt;&lt; 10</a:t>
            </a:r>
            <a:r>
              <a:rPr lang="it-IT" baseline="30000" noProof="0" dirty="0"/>
              <a:t>-6</a:t>
            </a:r>
            <a:r>
              <a:rPr lang="it-IT" noProof="0" dirty="0"/>
              <a:t> mbar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32EE99-F566-5B40-E0E6-DDEC1B981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6840966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746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noProof="0" dirty="0"/>
              <a:t>Quali sono le sorgenti dell’ «</a:t>
            </a:r>
            <a:r>
              <a:rPr lang="it-IT" noProof="0" dirty="0" err="1"/>
              <a:t>outgassing</a:t>
            </a:r>
            <a:r>
              <a:rPr lang="it-IT" noProof="0" dirty="0"/>
              <a:t>»?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10CB75-8E06-D9BA-75B9-AA97436E5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noProof="0" dirty="0"/>
          </a:p>
        </p:txBody>
      </p:sp>
      <p:pic>
        <p:nvPicPr>
          <p:cNvPr id="1183747" name="Picture 3" descr="Pagine da p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3" t="12512" r="11375" b="11403"/>
          <a:stretch>
            <a:fillRect/>
          </a:stretch>
        </p:blipFill>
        <p:spPr bwMode="auto">
          <a:xfrm>
            <a:off x="2083609" y="1767949"/>
            <a:ext cx="4388041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3748" name="Text Box 4"/>
          <p:cNvSpPr txBox="1">
            <a:spLocks noChangeArrowheads="1"/>
          </p:cNvSpPr>
          <p:nvPr/>
        </p:nvSpPr>
        <p:spPr bwMode="auto">
          <a:xfrm>
            <a:off x="8004754" y="2391311"/>
            <a:ext cx="3168426" cy="378565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it-IT" sz="2400" noProof="0" dirty="0">
                <a:solidFill>
                  <a:srgbClr val="FF0000"/>
                </a:solidFill>
              </a:rPr>
              <a:t>Diffusione di gas attraverso il BULK</a:t>
            </a:r>
          </a:p>
          <a:p>
            <a:pPr>
              <a:buFontTx/>
              <a:buChar char="•"/>
            </a:pPr>
            <a:endParaRPr lang="it-IT" sz="2400" noProof="0" dirty="0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r>
              <a:rPr lang="it-IT" sz="2400" noProof="0" dirty="0">
                <a:solidFill>
                  <a:srgbClr val="CC6600"/>
                </a:solidFill>
              </a:rPr>
              <a:t>Desorbimento di specie adsorbite dalla superficie</a:t>
            </a:r>
          </a:p>
          <a:p>
            <a:pPr>
              <a:buFontTx/>
              <a:buChar char="•"/>
            </a:pPr>
            <a:endParaRPr lang="it-IT" sz="2400" noProof="0" dirty="0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r>
              <a:rPr lang="it-IT" sz="2400" noProof="0" dirty="0">
                <a:solidFill>
                  <a:srgbClr val="0000CC"/>
                </a:solidFill>
              </a:rPr>
              <a:t>Permeazione di gas: solubilizzazione e diffusione</a:t>
            </a:r>
          </a:p>
        </p:txBody>
      </p:sp>
      <p:sp>
        <p:nvSpPr>
          <p:cNvPr id="1183749" name="Text Box 5"/>
          <p:cNvSpPr txBox="1">
            <a:spLocks noChangeArrowheads="1"/>
          </p:cNvSpPr>
          <p:nvPr/>
        </p:nvSpPr>
        <p:spPr bwMode="auto">
          <a:xfrm>
            <a:off x="1524001" y="4797425"/>
            <a:ext cx="111921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900" noProof="0" dirty="0"/>
              <a:t>CAS, J. L. de Segovia</a:t>
            </a:r>
          </a:p>
        </p:txBody>
      </p:sp>
    </p:spTree>
    <p:extLst>
      <p:ext uri="{BB962C8B-B14F-4D97-AF65-F5344CB8AC3E}">
        <p14:creationId xmlns:p14="http://schemas.microsoft.com/office/powerpoint/2010/main" val="8163247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Rectangle 2"/>
          <p:cNvSpPr>
            <a:spLocks noGrp="1" noChangeArrowheads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pPr eaLnBrk="1" hangingPunct="1"/>
            <a:r>
              <a:rPr lang="it-IT" noProof="0" dirty="0"/>
              <a:t>Adsorbimento and desorbimento (OUTGASSING)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4F5CBA-AEBD-AA4F-0E31-3744537CB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42903" cy="4351338"/>
          </a:xfrm>
        </p:spPr>
        <p:txBody>
          <a:bodyPr>
            <a:normAutofit lnSpcReduction="10000"/>
          </a:bodyPr>
          <a:lstStyle/>
          <a:p>
            <a:r>
              <a:rPr lang="it-IT" b="1" noProof="0" dirty="0">
                <a:solidFill>
                  <a:schemeClr val="accent1"/>
                </a:solidFill>
              </a:rPr>
              <a:t>Adsorbimento</a:t>
            </a:r>
            <a:r>
              <a:rPr lang="it-IT" noProof="0" dirty="0">
                <a:solidFill>
                  <a:schemeClr val="tx1"/>
                </a:solidFill>
              </a:rPr>
              <a:t> è l’arrivo di molecole di gas su una superficie</a:t>
            </a:r>
            <a:endParaRPr lang="it-IT" b="1" noProof="0" dirty="0">
              <a:solidFill>
                <a:schemeClr val="accent1"/>
              </a:solidFill>
            </a:endParaRPr>
          </a:p>
          <a:p>
            <a:pPr lvl="1"/>
            <a:r>
              <a:rPr lang="it-IT" noProof="0" dirty="0">
                <a:solidFill>
                  <a:schemeClr val="tx1"/>
                </a:solidFill>
              </a:rPr>
              <a:t>Le molecole di gas adsorbite esistono come uno strato di molecole e in qualche modo si comportano con uno stratto di liquido</a:t>
            </a:r>
          </a:p>
          <a:p>
            <a:pPr lvl="1"/>
            <a:r>
              <a:rPr lang="it-IT" noProof="0" dirty="0">
                <a:solidFill>
                  <a:schemeClr val="tx1"/>
                </a:solidFill>
              </a:rPr>
              <a:t>Come indicazione, un </a:t>
            </a:r>
            <a:r>
              <a:rPr lang="it-IT" noProof="0" dirty="0" err="1">
                <a:solidFill>
                  <a:schemeClr val="tx1"/>
                </a:solidFill>
              </a:rPr>
              <a:t>monolayer</a:t>
            </a:r>
            <a:r>
              <a:rPr lang="it-IT" noProof="0" dirty="0">
                <a:solidFill>
                  <a:schemeClr val="tx1"/>
                </a:solidFill>
              </a:rPr>
              <a:t> consiste di circa 10</a:t>
            </a:r>
            <a:r>
              <a:rPr lang="it-IT" baseline="30000" noProof="0" dirty="0">
                <a:solidFill>
                  <a:schemeClr val="tx1"/>
                </a:solidFill>
              </a:rPr>
              <a:t>15</a:t>
            </a:r>
            <a:r>
              <a:rPr lang="it-IT" noProof="0" dirty="0">
                <a:solidFill>
                  <a:schemeClr val="tx1"/>
                </a:solidFill>
              </a:rPr>
              <a:t> molecole (o atomi) per cm</a:t>
            </a:r>
            <a:r>
              <a:rPr lang="it-IT" baseline="30000" noProof="0" dirty="0">
                <a:solidFill>
                  <a:schemeClr val="tx1"/>
                </a:solidFill>
              </a:rPr>
              <a:t>2</a:t>
            </a:r>
          </a:p>
          <a:p>
            <a:r>
              <a:rPr lang="it-IT" b="1" noProof="0" dirty="0">
                <a:solidFill>
                  <a:schemeClr val="accent1"/>
                </a:solidFill>
              </a:rPr>
              <a:t>Tempo di residenza </a:t>
            </a:r>
            <a:r>
              <a:rPr lang="it-IT" noProof="0" dirty="0">
                <a:solidFill>
                  <a:schemeClr val="tx1"/>
                </a:solidFill>
              </a:rPr>
              <a:t>è il tempo che una molecola rimane su una superficie</a:t>
            </a:r>
          </a:p>
          <a:p>
            <a:r>
              <a:rPr lang="it-IT" b="1" noProof="0" dirty="0">
                <a:solidFill>
                  <a:schemeClr val="accent1"/>
                </a:solidFill>
              </a:rPr>
              <a:t>Desorbimento </a:t>
            </a:r>
            <a:r>
              <a:rPr lang="it-IT" noProof="0" dirty="0">
                <a:solidFill>
                  <a:schemeClr val="tx1"/>
                </a:solidFill>
              </a:rPr>
              <a:t>è la partenza di molecole di gas da una superficie</a:t>
            </a:r>
          </a:p>
          <a:p>
            <a:pPr lvl="1"/>
            <a:r>
              <a:rPr lang="it-IT" noProof="0" dirty="0">
                <a:solidFill>
                  <a:schemeClr val="tx1"/>
                </a:solidFill>
              </a:rPr>
              <a:t>Il tasso di desorbimento è una funzione dell’energia di attivazione del sorbente e della temperatura della superficie</a:t>
            </a:r>
            <a:endParaRPr lang="it-IT" noProof="0" dirty="0">
              <a:solidFill>
                <a:schemeClr val="accent1"/>
              </a:solidFill>
            </a:endParaRPr>
          </a:p>
          <a:p>
            <a:endParaRPr lang="it-IT" b="1" noProof="0" dirty="0">
              <a:solidFill>
                <a:schemeClr val="accent1"/>
              </a:solidFill>
            </a:endParaRPr>
          </a:p>
          <a:p>
            <a:pPr lvl="1"/>
            <a:endParaRPr lang="it-IT" noProof="0" dirty="0">
              <a:solidFill>
                <a:schemeClr val="tx1"/>
              </a:solidFill>
            </a:endParaRPr>
          </a:p>
        </p:txBody>
      </p:sp>
      <p:pic>
        <p:nvPicPr>
          <p:cNvPr id="121863" name="Picture 4" descr="Pagine da uspas2004all_Pagina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0" t="17897" r="3113" b="18405"/>
          <a:stretch>
            <a:fillRect/>
          </a:stretch>
        </p:blipFill>
        <p:spPr bwMode="auto">
          <a:xfrm>
            <a:off x="7657735" y="1679575"/>
            <a:ext cx="3851275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Rectangle 2"/>
          <p:cNvSpPr>
            <a:spLocks noGrp="1" noChangeArrowheads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pPr eaLnBrk="1" hangingPunct="1"/>
            <a:r>
              <a:rPr lang="it-IT" noProof="0" dirty="0"/>
              <a:t>Effetti dei gas adsorbiti sulla superficie</a:t>
            </a:r>
          </a:p>
        </p:txBody>
      </p:sp>
      <p:sp>
        <p:nvSpPr>
          <p:cNvPr id="123908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10515600" cy="5001780"/>
          </a:xfrm>
        </p:spPr>
        <p:txBody>
          <a:bodyPr>
            <a:normAutofit/>
          </a:bodyPr>
          <a:lstStyle/>
          <a:p>
            <a:pPr eaLnBrk="1" hangingPunct="1">
              <a:spcBef>
                <a:spcPct val="40000"/>
              </a:spcBef>
            </a:pPr>
            <a:r>
              <a:rPr lang="it-IT" sz="2800" b="1" noProof="0" dirty="0">
                <a:solidFill>
                  <a:srgbClr val="002060"/>
                </a:solidFill>
              </a:rPr>
              <a:t>1 </a:t>
            </a:r>
            <a:r>
              <a:rPr lang="it-IT" sz="2800" b="1" noProof="0" dirty="0" err="1">
                <a:solidFill>
                  <a:srgbClr val="002060"/>
                </a:solidFill>
              </a:rPr>
              <a:t>monolayer</a:t>
            </a:r>
            <a:r>
              <a:rPr lang="it-IT" sz="2800" b="1" noProof="0" dirty="0">
                <a:solidFill>
                  <a:srgbClr val="002060"/>
                </a:solidFill>
              </a:rPr>
              <a:t> of gas adsorbito cambia </a:t>
            </a:r>
            <a:r>
              <a:rPr lang="it-IT" sz="2800" noProof="0" dirty="0">
                <a:solidFill>
                  <a:srgbClr val="002060"/>
                </a:solidFill>
              </a:rPr>
              <a:t>(</a:t>
            </a:r>
            <a:r>
              <a:rPr lang="it-IT" sz="2800" noProof="0" dirty="0">
                <a:solidFill>
                  <a:srgbClr val="002060"/>
                </a:solidFill>
                <a:sym typeface="Symbol" panose="05050102010706020507" pitchFamily="18" charset="2"/>
              </a:rPr>
              <a:t> </a:t>
            </a:r>
            <a:r>
              <a:rPr lang="it-IT" sz="2800" noProof="0" dirty="0">
                <a:solidFill>
                  <a:srgbClr val="002060"/>
                </a:solidFill>
              </a:rPr>
              <a:t>0.5 nm)</a:t>
            </a:r>
            <a:r>
              <a:rPr lang="it-IT" sz="2800" b="1" noProof="0" dirty="0">
                <a:solidFill>
                  <a:srgbClr val="002060"/>
                </a:solidFill>
              </a:rPr>
              <a:t>:</a:t>
            </a:r>
          </a:p>
          <a:p>
            <a:pPr lvl="1" eaLnBrk="1" hangingPunct="1">
              <a:spcBef>
                <a:spcPct val="40000"/>
              </a:spcBef>
            </a:pPr>
            <a:r>
              <a:rPr lang="it-IT" sz="2400" b="1" noProof="0" dirty="0">
                <a:solidFill>
                  <a:srgbClr val="FF0000"/>
                </a:solidFill>
              </a:rPr>
              <a:t>Adesione, bagnabilità and reazioni chimiche che avvengono sulla superficie</a:t>
            </a:r>
          </a:p>
          <a:p>
            <a:pPr eaLnBrk="1" hangingPunct="1">
              <a:spcBef>
                <a:spcPct val="40000"/>
              </a:spcBef>
            </a:pPr>
            <a:r>
              <a:rPr lang="it-IT" sz="2800" b="1" noProof="0" dirty="0">
                <a:solidFill>
                  <a:srgbClr val="002060"/>
                </a:solidFill>
              </a:rPr>
              <a:t>Fino a 10 </a:t>
            </a:r>
            <a:r>
              <a:rPr lang="it-IT" sz="2800" b="1" noProof="0" dirty="0" err="1">
                <a:solidFill>
                  <a:srgbClr val="002060"/>
                </a:solidFill>
              </a:rPr>
              <a:t>monolayers</a:t>
            </a:r>
            <a:r>
              <a:rPr lang="it-IT" sz="2800" b="1" noProof="0" dirty="0">
                <a:solidFill>
                  <a:srgbClr val="002060"/>
                </a:solidFill>
              </a:rPr>
              <a:t> di gas adsorbito influenzano </a:t>
            </a:r>
            <a:r>
              <a:rPr lang="it-IT" sz="2800" noProof="0" dirty="0">
                <a:solidFill>
                  <a:srgbClr val="002060"/>
                </a:solidFill>
              </a:rPr>
              <a:t>(</a:t>
            </a:r>
            <a:r>
              <a:rPr lang="it-IT" sz="2800" noProof="0" dirty="0">
                <a:solidFill>
                  <a:srgbClr val="002060"/>
                </a:solidFill>
                <a:sym typeface="Symbol" panose="05050102010706020507" pitchFamily="18" charset="2"/>
              </a:rPr>
              <a:t> </a:t>
            </a:r>
            <a:r>
              <a:rPr lang="it-IT" sz="2800" noProof="0" dirty="0">
                <a:solidFill>
                  <a:srgbClr val="002060"/>
                </a:solidFill>
              </a:rPr>
              <a:t>5 nm)</a:t>
            </a:r>
            <a:r>
              <a:rPr lang="it-IT" sz="2800" b="1" noProof="0" dirty="0">
                <a:solidFill>
                  <a:srgbClr val="002060"/>
                </a:solidFill>
              </a:rPr>
              <a:t>:</a:t>
            </a:r>
          </a:p>
          <a:p>
            <a:pPr lvl="1" eaLnBrk="1" hangingPunct="1">
              <a:spcBef>
                <a:spcPct val="40000"/>
              </a:spcBef>
            </a:pPr>
            <a:r>
              <a:rPr lang="it-IT" sz="2400" b="1" noProof="0" dirty="0">
                <a:solidFill>
                  <a:srgbClr val="7030A0"/>
                </a:solidFill>
              </a:rPr>
              <a:t>Lubrificazione</a:t>
            </a:r>
          </a:p>
          <a:p>
            <a:pPr eaLnBrk="1" hangingPunct="1">
              <a:spcBef>
                <a:spcPct val="40000"/>
              </a:spcBef>
            </a:pPr>
            <a:r>
              <a:rPr lang="it-IT" sz="2800" b="1" noProof="0" dirty="0">
                <a:solidFill>
                  <a:srgbClr val="002060"/>
                </a:solidFill>
              </a:rPr>
              <a:t>Fino a 200 </a:t>
            </a:r>
            <a:r>
              <a:rPr lang="it-IT" sz="2800" b="1" noProof="0" dirty="0" err="1">
                <a:solidFill>
                  <a:srgbClr val="002060"/>
                </a:solidFill>
              </a:rPr>
              <a:t>monolayers</a:t>
            </a:r>
            <a:r>
              <a:rPr lang="it-IT" sz="2800" b="1" noProof="0" dirty="0">
                <a:solidFill>
                  <a:srgbClr val="002060"/>
                </a:solidFill>
              </a:rPr>
              <a:t> adsorbiti influenzano </a:t>
            </a:r>
            <a:r>
              <a:rPr lang="it-IT" sz="2800" noProof="0" dirty="0">
                <a:solidFill>
                  <a:srgbClr val="002060"/>
                </a:solidFill>
              </a:rPr>
              <a:t>(</a:t>
            </a:r>
            <a:r>
              <a:rPr lang="it-IT" sz="2800" noProof="0" dirty="0">
                <a:solidFill>
                  <a:srgbClr val="002060"/>
                </a:solidFill>
                <a:sym typeface="Symbol" panose="05050102010706020507" pitchFamily="18" charset="2"/>
              </a:rPr>
              <a:t> </a:t>
            </a:r>
            <a:r>
              <a:rPr lang="it-IT" sz="2800" noProof="0" dirty="0">
                <a:solidFill>
                  <a:srgbClr val="002060"/>
                </a:solidFill>
              </a:rPr>
              <a:t>10 nm)</a:t>
            </a:r>
            <a:r>
              <a:rPr lang="it-IT" sz="2800" b="1" noProof="0" dirty="0">
                <a:solidFill>
                  <a:srgbClr val="002060"/>
                </a:solidFill>
              </a:rPr>
              <a:t>:</a:t>
            </a:r>
          </a:p>
          <a:p>
            <a:pPr lvl="1" eaLnBrk="1" hangingPunct="1">
              <a:spcBef>
                <a:spcPct val="40000"/>
              </a:spcBef>
            </a:pPr>
            <a:r>
              <a:rPr lang="it-IT" sz="2400" b="1" noProof="0" dirty="0">
                <a:solidFill>
                  <a:srgbClr val="C00000"/>
                </a:solidFill>
              </a:rPr>
              <a:t>Assorbimento di luce sulla superficie</a:t>
            </a:r>
          </a:p>
          <a:p>
            <a:pPr eaLnBrk="1" hangingPunct="1">
              <a:spcBef>
                <a:spcPct val="40000"/>
              </a:spcBef>
            </a:pPr>
            <a:r>
              <a:rPr lang="it-IT" sz="2800" b="1" noProof="0" dirty="0">
                <a:solidFill>
                  <a:srgbClr val="002060"/>
                </a:solidFill>
              </a:rPr>
              <a:t>Da 200 a 2000 </a:t>
            </a:r>
            <a:r>
              <a:rPr lang="it-IT" sz="2800" b="1" noProof="0" dirty="0" err="1">
                <a:solidFill>
                  <a:srgbClr val="002060"/>
                </a:solidFill>
              </a:rPr>
              <a:t>monolayers</a:t>
            </a:r>
            <a:r>
              <a:rPr lang="it-IT" sz="2800" b="1" noProof="0" dirty="0">
                <a:solidFill>
                  <a:srgbClr val="002060"/>
                </a:solidFill>
              </a:rPr>
              <a:t> adsorbiti influenzano </a:t>
            </a:r>
            <a:br>
              <a:rPr lang="it-IT" sz="2800" b="1" noProof="0" dirty="0">
                <a:solidFill>
                  <a:srgbClr val="002060"/>
                </a:solidFill>
              </a:rPr>
            </a:br>
            <a:r>
              <a:rPr lang="it-IT" sz="2800" noProof="0" dirty="0">
                <a:solidFill>
                  <a:srgbClr val="002060"/>
                </a:solidFill>
              </a:rPr>
              <a:t>(</a:t>
            </a:r>
            <a:r>
              <a:rPr lang="it-IT" sz="2800" noProof="0" dirty="0">
                <a:solidFill>
                  <a:srgbClr val="002060"/>
                </a:solidFill>
                <a:sym typeface="Symbol" panose="05050102010706020507" pitchFamily="18" charset="2"/>
              </a:rPr>
              <a:t> </a:t>
            </a:r>
            <a:r>
              <a:rPr lang="it-IT" sz="2800" noProof="0" dirty="0">
                <a:solidFill>
                  <a:srgbClr val="002060"/>
                </a:solidFill>
              </a:rPr>
              <a:t>100-1000 nm)</a:t>
            </a:r>
            <a:r>
              <a:rPr lang="it-IT" sz="2800" b="1" noProof="0" dirty="0">
                <a:solidFill>
                  <a:srgbClr val="002060"/>
                </a:solidFill>
              </a:rPr>
              <a:t>:</a:t>
            </a:r>
          </a:p>
          <a:p>
            <a:pPr lvl="1" eaLnBrk="1" hangingPunct="1">
              <a:spcBef>
                <a:spcPct val="40000"/>
              </a:spcBef>
            </a:pPr>
            <a:r>
              <a:rPr lang="it-IT" sz="2400" b="1" noProof="0" dirty="0"/>
              <a:t>La colorazione apparente </a:t>
            </a:r>
            <a:br>
              <a:rPr lang="it-IT" sz="2400" b="1" noProof="0" dirty="0"/>
            </a:br>
            <a:r>
              <a:rPr lang="it-IT" sz="2400" b="1" noProof="0" dirty="0"/>
              <a:t>della superficie</a:t>
            </a:r>
          </a:p>
        </p:txBody>
      </p:sp>
      <p:pic>
        <p:nvPicPr>
          <p:cNvPr id="2" name="Picture 1" descr="Close-up of a circular object with a blue and green light&#10;&#10;AI-generated content may be incorrect.">
            <a:extLst>
              <a:ext uri="{FF2B5EF4-FFF2-40B4-BE49-F238E27FC236}">
                <a16:creationId xmlns:a16="http://schemas.microsoft.com/office/drawing/2014/main" id="{4F571254-7052-B9ED-A539-9CDC903F7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7" t="41226" r="41481" b="26537"/>
          <a:stretch/>
        </p:blipFill>
        <p:spPr>
          <a:xfrm>
            <a:off x="10006144" y="3516549"/>
            <a:ext cx="1347656" cy="13255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8DADF2-2D76-1FFD-DA78-9B3049553EDD}"/>
              </a:ext>
            </a:extLst>
          </p:cNvPr>
          <p:cNvSpPr txBox="1"/>
          <p:nvPr/>
        </p:nvSpPr>
        <p:spPr>
          <a:xfrm>
            <a:off x="10708454" y="3196946"/>
            <a:ext cx="1010213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sz="1800" noProof="0" dirty="0">
                <a:solidFill>
                  <a:schemeClr val="bg1"/>
                </a:solidFill>
                <a:sym typeface="Symbol" panose="05050102010706020507" pitchFamily="18" charset="2"/>
              </a:rPr>
              <a:t> </a:t>
            </a:r>
            <a:r>
              <a:rPr lang="it-IT" noProof="0" dirty="0"/>
              <a:t>60 nm </a:t>
            </a:r>
          </a:p>
        </p:txBody>
      </p:sp>
      <p:pic>
        <p:nvPicPr>
          <p:cNvPr id="6" name="Picture 5" descr="A group of rings on a white background&#10;&#10;AI-generated content may be incorrect.">
            <a:extLst>
              <a:ext uri="{FF2B5EF4-FFF2-40B4-BE49-F238E27FC236}">
                <a16:creationId xmlns:a16="http://schemas.microsoft.com/office/drawing/2014/main" id="{805A8FFD-C4FD-220C-45B8-56BE120EF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998" y="4762502"/>
            <a:ext cx="2071647" cy="207164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E4A532C-F734-DA87-0797-F99ADCB29D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4"/>
          <a:stretch/>
        </p:blipFill>
        <p:spPr bwMode="auto">
          <a:xfrm>
            <a:off x="6683400" y="5290908"/>
            <a:ext cx="2966598" cy="15364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976E9E-3F2B-CC61-A08F-235BE8A792DE}"/>
              </a:ext>
            </a:extLst>
          </p:cNvPr>
          <p:cNvSpPr txBox="1"/>
          <p:nvPr/>
        </p:nvSpPr>
        <p:spPr>
          <a:xfrm>
            <a:off x="642026" y="6492875"/>
            <a:ext cx="3649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noProof="0" dirty="0"/>
              <a:t>Verniciatura macchina </a:t>
            </a:r>
            <a:r>
              <a:rPr lang="it-IT" sz="1800" noProof="0" dirty="0">
                <a:solidFill>
                  <a:srgbClr val="002060"/>
                </a:solidFill>
                <a:sym typeface="Symbol" panose="05050102010706020507" pitchFamily="18" charset="2"/>
              </a:rPr>
              <a:t> </a:t>
            </a:r>
            <a:r>
              <a:rPr lang="it-IT" sz="1800" noProof="0" dirty="0">
                <a:solidFill>
                  <a:srgbClr val="002060"/>
                </a:solidFill>
              </a:rPr>
              <a:t>50-100 </a:t>
            </a:r>
            <a:r>
              <a:rPr lang="it-IT" noProof="0" dirty="0">
                <a:solidFill>
                  <a:srgbClr val="002060"/>
                </a:solidFill>
                <a:latin typeface="Symbol" panose="05050102010706020507" pitchFamily="18" charset="2"/>
              </a:rPr>
              <a:t>m</a:t>
            </a:r>
            <a:r>
              <a:rPr lang="it-IT" sz="1800" noProof="0" dirty="0">
                <a:solidFill>
                  <a:srgbClr val="002060"/>
                </a:solidFill>
              </a:rPr>
              <a:t>m</a:t>
            </a:r>
            <a:endParaRPr lang="it-IT" noProof="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2"/>
          <p:cNvSpPr>
            <a:spLocks noGrp="1" noChangeArrowheads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pPr eaLnBrk="1" hangingPunct="1"/>
            <a:r>
              <a:rPr lang="it-IT" noProof="0" dirty="0"/>
              <a:t>Desorbimento e </a:t>
            </a:r>
            <a:r>
              <a:rPr lang="it-IT" noProof="0" dirty="0" err="1"/>
              <a:t>outgassing</a:t>
            </a:r>
            <a:endParaRPr lang="it-IT" noProof="0" dirty="0"/>
          </a:p>
        </p:txBody>
      </p:sp>
      <p:sp>
        <p:nvSpPr>
          <p:cNvPr id="125956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825624"/>
            <a:ext cx="10515600" cy="4798911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noProof="0" dirty="0">
                <a:solidFill>
                  <a:srgbClr val="002060"/>
                </a:solidFill>
              </a:rPr>
              <a:t>Il desorbimento (o </a:t>
            </a:r>
            <a:r>
              <a:rPr lang="it-IT" sz="2400" noProof="0" dirty="0" err="1">
                <a:solidFill>
                  <a:srgbClr val="002060"/>
                </a:solidFill>
              </a:rPr>
              <a:t>degassing</a:t>
            </a:r>
            <a:r>
              <a:rPr lang="it-IT" sz="2400" noProof="0" dirty="0">
                <a:solidFill>
                  <a:srgbClr val="002060"/>
                </a:solidFill>
              </a:rPr>
              <a:t>) è l’evoluzione del gas </a:t>
            </a:r>
            <a:br>
              <a:rPr lang="it-IT" sz="2400" noProof="0" dirty="0">
                <a:solidFill>
                  <a:srgbClr val="002060"/>
                </a:solidFill>
              </a:rPr>
            </a:br>
            <a:r>
              <a:rPr lang="it-IT" sz="2400" noProof="0" dirty="0">
                <a:solidFill>
                  <a:srgbClr val="002060"/>
                </a:solidFill>
              </a:rPr>
              <a:t>adsorbito sulle pareti interne del sistema da vuoto.</a:t>
            </a:r>
          </a:p>
          <a:p>
            <a:pPr marL="0" indent="0">
              <a:buNone/>
            </a:pPr>
            <a:endParaRPr lang="it-IT" sz="400" noProof="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it-IT" sz="2400" b="1" noProof="0" dirty="0">
                <a:solidFill>
                  <a:srgbClr val="002060"/>
                </a:solidFill>
              </a:rPr>
              <a:t>Desorbimento (o </a:t>
            </a:r>
            <a:r>
              <a:rPr lang="it-IT" sz="2400" b="1" noProof="0" dirty="0" err="1">
                <a:solidFill>
                  <a:srgbClr val="002060"/>
                </a:solidFill>
              </a:rPr>
              <a:t>degassing</a:t>
            </a:r>
            <a:r>
              <a:rPr lang="it-IT" sz="2400" b="1" noProof="0" dirty="0">
                <a:solidFill>
                  <a:srgbClr val="002060"/>
                </a:solidFill>
              </a:rPr>
              <a:t>) </a:t>
            </a:r>
            <a:r>
              <a:rPr lang="it-IT" sz="2400" b="1" noProof="0" dirty="0" err="1">
                <a:solidFill>
                  <a:srgbClr val="002060"/>
                </a:solidFill>
              </a:rPr>
              <a:t>depende</a:t>
            </a:r>
            <a:r>
              <a:rPr lang="it-IT" sz="2400" b="1" noProof="0" dirty="0">
                <a:solidFill>
                  <a:srgbClr val="002060"/>
                </a:solidFill>
              </a:rPr>
              <a:t> da:</a:t>
            </a:r>
          </a:p>
          <a:p>
            <a:pPr eaLnBrk="1" hangingPunct="1"/>
            <a:r>
              <a:rPr lang="it-IT" sz="2000" noProof="0" dirty="0"/>
              <a:t>Caratteristiche delle molecole che sono adsorbite</a:t>
            </a:r>
          </a:p>
          <a:p>
            <a:pPr eaLnBrk="1" hangingPunct="1"/>
            <a:r>
              <a:rPr lang="it-IT" sz="2000" noProof="0" dirty="0"/>
              <a:t>Materiale della superficie</a:t>
            </a:r>
          </a:p>
          <a:p>
            <a:pPr eaLnBrk="1" hangingPunct="1"/>
            <a:r>
              <a:rPr lang="it-IT" sz="2000" noProof="0" dirty="0"/>
              <a:t>Effetti specifici molecola-superficie</a:t>
            </a:r>
          </a:p>
          <a:p>
            <a:pPr eaLnBrk="1" hangingPunct="1"/>
            <a:r>
              <a:rPr lang="it-IT" sz="2000" noProof="0" dirty="0"/>
              <a:t>Trattamento della superficie</a:t>
            </a:r>
          </a:p>
          <a:p>
            <a:pPr eaLnBrk="1" hangingPunct="1"/>
            <a:r>
              <a:rPr lang="it-IT" sz="2000" noProof="0" dirty="0"/>
              <a:t>Temperatura della superficie</a:t>
            </a:r>
          </a:p>
          <a:p>
            <a:pPr eaLnBrk="1" hangingPunct="1"/>
            <a:r>
              <a:rPr lang="it-IT" sz="2000" noProof="0" dirty="0"/>
              <a:t>Tempo di esposizione al vuoto</a:t>
            </a:r>
          </a:p>
          <a:p>
            <a:pPr eaLnBrk="1" hangingPunct="1"/>
            <a:r>
              <a:rPr lang="it-IT" sz="2000" noProof="0" dirty="0"/>
              <a:t> </a:t>
            </a:r>
            <a:r>
              <a:rPr lang="it-IT" sz="2400" b="1" noProof="0" dirty="0">
                <a:solidFill>
                  <a:srgbClr val="FF0000"/>
                </a:solidFill>
              </a:rPr>
              <a:t>Il </a:t>
            </a:r>
            <a:r>
              <a:rPr lang="it-IT" b="1" noProof="0" dirty="0" err="1">
                <a:solidFill>
                  <a:srgbClr val="FF0000"/>
                </a:solidFill>
              </a:rPr>
              <a:t>bakeout</a:t>
            </a:r>
            <a:r>
              <a:rPr lang="it-IT" sz="2400" b="1" noProof="0" dirty="0">
                <a:solidFill>
                  <a:srgbClr val="FF0000"/>
                </a:solidFill>
              </a:rPr>
              <a:t> ad alta temperatura in vuoto è necessario per desorbire il gas adsorbito nel più breve </a:t>
            </a:r>
            <a:r>
              <a:rPr lang="it-IT" sz="2400" b="1" noProof="0" dirty="0" err="1">
                <a:solidFill>
                  <a:srgbClr val="FF0000"/>
                </a:solidFill>
              </a:rPr>
              <a:t>etempo</a:t>
            </a:r>
            <a:r>
              <a:rPr lang="it-IT" sz="2400" b="1" noProof="0" dirty="0">
                <a:solidFill>
                  <a:srgbClr val="FF0000"/>
                </a:solidFill>
              </a:rPr>
              <a:t> possibile</a:t>
            </a:r>
          </a:p>
        </p:txBody>
      </p:sp>
      <p:pic>
        <p:nvPicPr>
          <p:cNvPr id="125957" name="Picture 4" descr="Pagine da uspas2004all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6" t="23186" r="2646" b="14638"/>
          <a:stretch>
            <a:fillRect/>
          </a:stretch>
        </p:blipFill>
        <p:spPr bwMode="auto">
          <a:xfrm>
            <a:off x="7667625" y="1578813"/>
            <a:ext cx="3686175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6978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30332-0EBB-59A0-E765-5BABB8A7F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12F51-7D68-E8F8-CA9A-BE42AFBB5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Processi di desorbimento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004BB-2848-8BC2-9744-481B57F10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sz="3600" b="1" noProof="0" dirty="0">
                <a:solidFill>
                  <a:srgbClr val="FF0000"/>
                </a:solidFill>
              </a:rPr>
              <a:t>A FUNDAMENTAL CONCEPT COMMON TO ALL MECHANISMS</a:t>
            </a:r>
          </a:p>
          <a:p>
            <a:pPr algn="ctr"/>
            <a:endParaRPr lang="it-IT" sz="3200" b="1" noProof="0" dirty="0">
              <a:solidFill>
                <a:srgbClr val="FF0000"/>
              </a:solidFill>
            </a:endParaRPr>
          </a:p>
          <a:p>
            <a:r>
              <a:rPr lang="it-IT" sz="3200" b="1" noProof="0" dirty="0">
                <a:solidFill>
                  <a:srgbClr val="FF0000"/>
                </a:solidFill>
              </a:rPr>
              <a:t>Il calore stimola </a:t>
            </a:r>
            <a:r>
              <a:rPr lang="it-IT" sz="3200" noProof="0" dirty="0">
                <a:solidFill>
                  <a:srgbClr val="002060"/>
                </a:solidFill>
              </a:rPr>
              <a:t>il rilascio di gas e vapori adsorbiti in precedenza:</a:t>
            </a:r>
          </a:p>
          <a:p>
            <a:pPr marL="914400" lvl="1" indent="-457200"/>
            <a:r>
              <a:rPr lang="it-IT" sz="2800" b="1" noProof="0" dirty="0">
                <a:solidFill>
                  <a:srgbClr val="002060"/>
                </a:solidFill>
              </a:rPr>
              <a:t>sulla superficie</a:t>
            </a:r>
            <a:r>
              <a:rPr lang="it-IT" sz="2800" noProof="0" dirty="0">
                <a:solidFill>
                  <a:srgbClr val="002060"/>
                </a:solidFill>
              </a:rPr>
              <a:t> delle pareti della camera da vuoto</a:t>
            </a:r>
          </a:p>
          <a:p>
            <a:pPr marL="914400" lvl="1" indent="-457200"/>
            <a:r>
              <a:rPr lang="it-IT" sz="2800" noProof="0" dirty="0">
                <a:solidFill>
                  <a:srgbClr val="002060"/>
                </a:solidFill>
              </a:rPr>
              <a:t>quelli </a:t>
            </a:r>
            <a:r>
              <a:rPr lang="it-IT" sz="2800" b="1" noProof="0" dirty="0">
                <a:solidFill>
                  <a:srgbClr val="002060"/>
                </a:solidFill>
              </a:rPr>
              <a:t>diffusi</a:t>
            </a:r>
            <a:r>
              <a:rPr lang="it-IT" sz="2800" noProof="0" dirty="0">
                <a:solidFill>
                  <a:srgbClr val="002060"/>
                </a:solidFill>
              </a:rPr>
              <a:t> nel bulk</a:t>
            </a:r>
          </a:p>
          <a:p>
            <a:pPr marL="914400" lvl="1" indent="-457200"/>
            <a:r>
              <a:rPr lang="it-IT" sz="2800" noProof="0" dirty="0">
                <a:solidFill>
                  <a:srgbClr val="002060"/>
                </a:solidFill>
              </a:rPr>
              <a:t>quelli che </a:t>
            </a:r>
            <a:r>
              <a:rPr lang="it-IT" sz="2800" b="1" noProof="0" dirty="0">
                <a:solidFill>
                  <a:srgbClr val="002060"/>
                </a:solidFill>
              </a:rPr>
              <a:t>permeano</a:t>
            </a:r>
            <a:r>
              <a:rPr lang="it-IT" sz="2800" noProof="0" dirty="0">
                <a:solidFill>
                  <a:srgbClr val="002060"/>
                </a:solidFill>
              </a:rPr>
              <a:t> dall’esterno</a:t>
            </a:r>
          </a:p>
          <a:p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8985576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298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noProof="0" dirty="0" err="1"/>
              <a:t>Outgassing</a:t>
            </a:r>
            <a:endParaRPr lang="it-IT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DE84110-C35F-AF6A-94C8-456D6C4B02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 fontScale="92500" lnSpcReduction="20000"/>
              </a:bodyPr>
              <a:lstStyle/>
              <a:p>
                <a:pPr marL="290513" indent="-290513">
                  <a:lnSpc>
                    <a:spcPct val="110000"/>
                  </a:lnSpc>
                  <a:spcBef>
                    <a:spcPct val="50000"/>
                  </a:spcBef>
                  <a:buFontTx/>
                  <a:buChar char="•"/>
                </a:pPr>
                <a:r>
                  <a:rPr lang="it-IT" sz="2400" b="1" noProof="0" dirty="0">
                    <a:solidFill>
                      <a:srgbClr val="FF0000"/>
                    </a:solidFill>
                  </a:rPr>
                  <a:t>I fenomeni responsabili dell’</a:t>
                </a:r>
                <a:r>
                  <a:rPr lang="it-IT" sz="2400" b="1" noProof="0" dirty="0" err="1">
                    <a:solidFill>
                      <a:srgbClr val="FF0000"/>
                    </a:solidFill>
                  </a:rPr>
                  <a:t>outgassing</a:t>
                </a:r>
                <a:r>
                  <a:rPr lang="it-IT" sz="2400" b="1" noProof="0" dirty="0">
                    <a:solidFill>
                      <a:srgbClr val="FF0000"/>
                    </a:solidFill>
                  </a:rPr>
                  <a:t>  dipendono dalla temperatura</a:t>
                </a:r>
              </a:p>
              <a:p>
                <a:pPr marL="0" indent="0">
                  <a:lnSpc>
                    <a:spcPct val="110000"/>
                  </a:lnSpc>
                  <a:spcBef>
                    <a:spcPct val="50000"/>
                  </a:spcBef>
                  <a:buNone/>
                </a:pPr>
                <a:br>
                  <a:rPr lang="it-IT" sz="2400" noProof="0" dirty="0"/>
                </a:br>
                <a:r>
                  <a:rPr lang="it-IT" sz="2400" noProof="0" dirty="0"/>
                  <a:t>			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it-IT" sz="3000" b="0" i="1" noProof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sz="3000" b="0" i="0" noProof="0" smtClean="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it-IT" sz="3000" b="0" i="1" noProof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3000" b="0" i="1" noProof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it-IT" sz="3000" b="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sz="3000" b="0" i="1" noProof="0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it-IT" sz="3000" b="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3000" b="0" i="1" noProof="0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it-IT" sz="3000" b="0" i="1" noProof="0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  <m:r>
                                  <a:rPr lang="it-IT" sz="3000" b="0" i="1" noProof="0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it-IT" sz="2400" b="0" noProof="0" dirty="0"/>
              </a:p>
              <a:p>
                <a:pPr marL="0" indent="0" defTabSz="361950">
                  <a:lnSpc>
                    <a:spcPct val="110000"/>
                  </a:lnSpc>
                  <a:spcBef>
                    <a:spcPct val="50000"/>
                  </a:spcBef>
                  <a:buNone/>
                </a:pPr>
                <a:r>
                  <a:rPr lang="it-IT" noProof="0" dirty="0"/>
                  <a:t>	</a:t>
                </a:r>
                <a:r>
                  <a:rPr lang="it-IT" sz="2400" noProof="0" dirty="0"/>
                  <a:t>dove q è l’energia di legame e T è la temperatura assoluta and </a:t>
                </a:r>
                <a:r>
                  <a:rPr lang="it-IT" sz="2400" noProof="0" dirty="0" err="1"/>
                  <a:t>k</a:t>
                </a:r>
                <a:r>
                  <a:rPr lang="it-IT" sz="2400" baseline="-25000" noProof="0" dirty="0" err="1"/>
                  <a:t>B</a:t>
                </a:r>
                <a:r>
                  <a:rPr lang="it-IT" sz="2400" noProof="0" dirty="0"/>
                  <a:t> la costante di Boltzmann (1.38x10</a:t>
                </a:r>
                <a:r>
                  <a:rPr lang="it-IT" sz="2400" baseline="30000" noProof="0" dirty="0"/>
                  <a:t>-23</a:t>
                </a:r>
                <a:r>
                  <a:rPr lang="it-IT" sz="2400" noProof="0" dirty="0"/>
                  <a:t> JK</a:t>
                </a:r>
                <a:r>
                  <a:rPr lang="it-IT" sz="2400" baseline="30000" noProof="0" dirty="0"/>
                  <a:t>-1</a:t>
                </a:r>
                <a:r>
                  <a:rPr lang="it-IT" sz="2400" noProof="0" dirty="0"/>
                  <a:t>)</a:t>
                </a:r>
              </a:p>
              <a:p>
                <a:pPr marL="290513" indent="-290513">
                  <a:lnSpc>
                    <a:spcPct val="110000"/>
                  </a:lnSpc>
                  <a:spcBef>
                    <a:spcPct val="50000"/>
                  </a:spcBef>
                  <a:buFontTx/>
                  <a:buChar char="•"/>
                </a:pPr>
                <a:r>
                  <a:rPr lang="it-IT" sz="2400" b="1" noProof="0" dirty="0">
                    <a:solidFill>
                      <a:srgbClr val="FF0000"/>
                    </a:solidFill>
                  </a:rPr>
                  <a:t>Una molecola adsorbita </a:t>
                </a:r>
                <a:r>
                  <a:rPr lang="it-IT" sz="2400" noProof="0" dirty="0"/>
                  <a:t>sulla superficie </a:t>
                </a:r>
                <a:r>
                  <a:rPr lang="it-IT" sz="2400" b="1" noProof="0" dirty="0"/>
                  <a:t>può rimanere</a:t>
                </a:r>
                <a:r>
                  <a:rPr lang="it-IT" sz="2400" noProof="0" dirty="0"/>
                  <a:t> per un tempo che </a:t>
                </a:r>
                <a:r>
                  <a:rPr lang="it-IT" sz="2400" b="1" noProof="0" dirty="0"/>
                  <a:t>dipende dalla forza del legame</a:t>
                </a:r>
                <a:r>
                  <a:rPr lang="it-IT" sz="2400" noProof="0" dirty="0"/>
                  <a:t>. Questo può variare da 1 </a:t>
                </a:r>
                <a:r>
                  <a:rPr lang="it-IT" sz="2400" noProof="0" dirty="0" err="1"/>
                  <a:t>ps</a:t>
                </a:r>
                <a:r>
                  <a:rPr lang="it-IT" sz="2400" noProof="0" dirty="0"/>
                  <a:t> a centinaia di anni!</a:t>
                </a:r>
              </a:p>
              <a:p>
                <a:pPr marL="290513" indent="-290513">
                  <a:lnSpc>
                    <a:spcPct val="110000"/>
                  </a:lnSpc>
                  <a:spcBef>
                    <a:spcPct val="50000"/>
                  </a:spcBef>
                  <a:buFontTx/>
                  <a:buChar char="•"/>
                </a:pPr>
                <a:r>
                  <a:rPr lang="it-IT" sz="2400" noProof="0" dirty="0"/>
                  <a:t>Per esempio, </a:t>
                </a:r>
                <a:r>
                  <a:rPr lang="it-IT" sz="2400" b="1" noProof="0" dirty="0">
                    <a:solidFill>
                      <a:srgbClr val="FF0000"/>
                    </a:solidFill>
                  </a:rPr>
                  <a:t>molti </a:t>
                </a:r>
                <a:r>
                  <a:rPr lang="it-IT" sz="2400" b="1" noProof="0" dirty="0" err="1">
                    <a:solidFill>
                      <a:srgbClr val="FF0000"/>
                    </a:solidFill>
                  </a:rPr>
                  <a:t>monolayer</a:t>
                </a:r>
                <a:r>
                  <a:rPr lang="it-IT" sz="2400" b="1" noProof="0" dirty="0">
                    <a:solidFill>
                      <a:srgbClr val="FF0000"/>
                    </a:solidFill>
                  </a:rPr>
                  <a:t> di acqua </a:t>
                </a:r>
                <a:r>
                  <a:rPr lang="it-IT" sz="2400" noProof="0" dirty="0"/>
                  <a:t>possono</a:t>
                </a:r>
                <a:r>
                  <a:rPr lang="it-IT" noProof="0" dirty="0"/>
                  <a:t> essere</a:t>
                </a:r>
                <a:r>
                  <a:rPr lang="it-IT" sz="2400" noProof="0" dirty="0"/>
                  <a:t> </a:t>
                </a:r>
                <a:r>
                  <a:rPr lang="it-IT" sz="2400" b="1" noProof="0" dirty="0"/>
                  <a:t>desorbiti</a:t>
                </a:r>
                <a:r>
                  <a:rPr lang="it-IT" sz="2400" noProof="0" dirty="0"/>
                  <a:t> in un  </a:t>
                </a:r>
                <a:r>
                  <a:rPr lang="it-IT" b="1" noProof="0" dirty="0"/>
                  <a:t>tempo ragionevole </a:t>
                </a:r>
                <a:r>
                  <a:rPr lang="it-IT" sz="2400" b="1" noProof="0" dirty="0"/>
                  <a:t>perfino a temperature ambiente</a:t>
                </a:r>
                <a:r>
                  <a:rPr lang="it-IT" sz="2400" noProof="0" dirty="0"/>
                  <a:t>: si veda il gas residuo nel sistema .</a:t>
                </a:r>
              </a:p>
              <a:p>
                <a:pPr marL="290513" indent="-290513">
                  <a:lnSpc>
                    <a:spcPct val="110000"/>
                  </a:lnSpc>
                  <a:spcBef>
                    <a:spcPct val="50000"/>
                  </a:spcBef>
                  <a:buFontTx/>
                  <a:buChar char="•"/>
                </a:pPr>
                <a:r>
                  <a:rPr lang="it-IT" sz="2400" noProof="0" dirty="0"/>
                  <a:t>In ogni caso, il </a:t>
                </a:r>
                <a:r>
                  <a:rPr lang="it-IT" sz="2400" b="1" noProof="0" dirty="0">
                    <a:solidFill>
                      <a:srgbClr val="FF0000"/>
                    </a:solidFill>
                  </a:rPr>
                  <a:t>riscaldamento del sistema </a:t>
                </a:r>
                <a:r>
                  <a:rPr lang="it-IT" sz="2400" noProof="0" dirty="0"/>
                  <a:t>(per esempio a 200 ° C), </a:t>
                </a:r>
                <a:r>
                  <a:rPr lang="it-IT" sz="2400" b="1" noProof="0" dirty="0"/>
                  <a:t>aumenta di ordini di grandezza </a:t>
                </a:r>
                <a:r>
                  <a:rPr lang="it-IT" sz="2400" noProof="0" dirty="0"/>
                  <a:t>il numero di </a:t>
                </a:r>
                <a:r>
                  <a:rPr lang="it-IT" sz="2400" noProof="0" dirty="0" err="1"/>
                  <a:t>molecule</a:t>
                </a:r>
                <a:r>
                  <a:rPr lang="it-IT" sz="2400" noProof="0" dirty="0"/>
                  <a:t> che sono </a:t>
                </a:r>
                <a:r>
                  <a:rPr lang="it-IT" sz="2400" b="1" noProof="0" dirty="0"/>
                  <a:t>desorbite</a:t>
                </a:r>
                <a:r>
                  <a:rPr lang="it-IT" sz="2400" noProof="0" dirty="0"/>
                  <a:t>, permettendo di raggiungere basse pressioni in tempi ragionevoli.</a:t>
                </a:r>
              </a:p>
              <a:p>
                <a:endParaRPr lang="it-IT" noProof="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DE84110-C35F-AF6A-94C8-456D6C4B02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3"/>
                <a:stretch>
                  <a:fillRect l="-812" t="-1695" r="-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10579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BFF1B-5957-C84F-F349-CEEF05DCF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FBB13F-E3DF-CEA7-8729-9EDD0A340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Tempo di soggiorno vs temperatura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701A78-E8EB-D570-FDC2-297D579D2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827" y="1522569"/>
            <a:ext cx="7199492" cy="525368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EB598F3-22CC-3F36-C3A3-E9871B3037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" t="4193" r="1749" b="6293"/>
          <a:stretch/>
        </p:blipFill>
        <p:spPr>
          <a:xfrm>
            <a:off x="3200982" y="1690688"/>
            <a:ext cx="4542948" cy="21149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238C94-DD8F-B1D2-C475-2A7F2A255AC8}"/>
              </a:ext>
            </a:extLst>
          </p:cNvPr>
          <p:cNvSpPr txBox="1"/>
          <p:nvPr/>
        </p:nvSpPr>
        <p:spPr>
          <a:xfrm>
            <a:off x="8089319" y="3281239"/>
            <a:ext cx="37254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noProof="0" dirty="0"/>
              <a:t>Energia di legame dell’acqua</a:t>
            </a:r>
          </a:p>
          <a:p>
            <a:pPr marL="627063"/>
            <a:r>
              <a:rPr lang="it-IT" sz="2400" noProof="0" dirty="0" err="1"/>
              <a:t>E</a:t>
            </a:r>
            <a:r>
              <a:rPr lang="it-IT" sz="2400" baseline="-25000" noProof="0" dirty="0" err="1"/>
              <a:t>b</a:t>
            </a:r>
            <a:r>
              <a:rPr lang="it-IT" sz="2400" noProof="0" dirty="0"/>
              <a:t>  = 80 kJ/mol</a:t>
            </a:r>
          </a:p>
          <a:p>
            <a:pPr marL="627063"/>
            <a:r>
              <a:rPr lang="it-IT" sz="2400" noProof="0" dirty="0"/>
              <a:t>      = 20 kcal/mol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5E0669-E8C7-3BB4-7021-5694DD64EC82}"/>
              </a:ext>
            </a:extLst>
          </p:cNvPr>
          <p:cNvCxnSpPr>
            <a:cxnSpLocks/>
          </p:cNvCxnSpPr>
          <p:nvPr/>
        </p:nvCxnSpPr>
        <p:spPr>
          <a:xfrm flipV="1">
            <a:off x="3606445" y="5243413"/>
            <a:ext cx="0" cy="888822"/>
          </a:xfrm>
          <a:prstGeom prst="line">
            <a:avLst/>
          </a:prstGeom>
          <a:ln w="38100"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C9F920-CC5E-2A58-02BA-F0C1FD520797}"/>
              </a:ext>
            </a:extLst>
          </p:cNvPr>
          <p:cNvCxnSpPr>
            <a:cxnSpLocks/>
          </p:cNvCxnSpPr>
          <p:nvPr/>
        </p:nvCxnSpPr>
        <p:spPr>
          <a:xfrm flipV="1">
            <a:off x="6145024" y="5831698"/>
            <a:ext cx="0" cy="319720"/>
          </a:xfrm>
          <a:prstGeom prst="line">
            <a:avLst/>
          </a:prstGeom>
          <a:ln w="38100"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ABFACC-187F-CC26-6C05-6EFDD18389C8}"/>
              </a:ext>
            </a:extLst>
          </p:cNvPr>
          <p:cNvCxnSpPr>
            <a:cxnSpLocks/>
          </p:cNvCxnSpPr>
          <p:nvPr/>
        </p:nvCxnSpPr>
        <p:spPr>
          <a:xfrm flipV="1">
            <a:off x="1790433" y="1630573"/>
            <a:ext cx="0" cy="4501662"/>
          </a:xfrm>
          <a:prstGeom prst="line">
            <a:avLst/>
          </a:prstGeom>
          <a:ln w="38100"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366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pPr eaLnBrk="1" hangingPunct="1"/>
            <a:r>
              <a:rPr lang="it-IT" noProof="0" dirty="0"/>
              <a:t>Produzione del (alto) vuoto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236374-8886-4B55-9133-318E8D131A61}" type="slidenum">
              <a:rPr lang="it-IT" noProof="0" smtClean="0"/>
              <a:pPr>
                <a:defRPr/>
              </a:pPr>
              <a:t>4</a:t>
            </a:fld>
            <a:endParaRPr lang="it-IT" noProof="0" dirty="0"/>
          </a:p>
        </p:txBody>
      </p:sp>
      <p:sp>
        <p:nvSpPr>
          <p:cNvPr id="5" name="Rectangle 13"/>
          <p:cNvSpPr/>
          <p:nvPr/>
        </p:nvSpPr>
        <p:spPr>
          <a:xfrm>
            <a:off x="700216" y="1579118"/>
            <a:ext cx="4046648" cy="52322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it-IT" sz="2800" noProof="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Sorgenti di gas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F60F9A4-C209-081D-149B-D91BBF6F8CAF}"/>
              </a:ext>
            </a:extLst>
          </p:cNvPr>
          <p:cNvGrpSpPr/>
          <p:nvPr/>
        </p:nvGrpSpPr>
        <p:grpSpPr>
          <a:xfrm>
            <a:off x="4205416" y="2077995"/>
            <a:ext cx="7696200" cy="4343400"/>
            <a:chOff x="4205416" y="2077995"/>
            <a:chExt cx="7696200" cy="4343400"/>
          </a:xfrm>
        </p:grpSpPr>
        <p:sp>
          <p:nvSpPr>
            <p:cNvPr id="4" name="Rectangle 2"/>
            <p:cNvSpPr/>
            <p:nvPr/>
          </p:nvSpPr>
          <p:spPr>
            <a:xfrm>
              <a:off x="4205416" y="2077995"/>
              <a:ext cx="5410200" cy="4343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noProof="0" dirty="0"/>
                <a:t>Vacuum system</a:t>
              </a:r>
            </a:p>
          </p:txBody>
        </p:sp>
        <p:grpSp>
          <p:nvGrpSpPr>
            <p:cNvPr id="6" name="Group 14"/>
            <p:cNvGrpSpPr/>
            <p:nvPr/>
          </p:nvGrpSpPr>
          <p:grpSpPr>
            <a:xfrm>
              <a:off x="4205416" y="2077995"/>
              <a:ext cx="7696200" cy="4343400"/>
              <a:chOff x="1371600" y="1447800"/>
              <a:chExt cx="7696200" cy="4343400"/>
            </a:xfrm>
          </p:grpSpPr>
          <p:sp>
            <p:nvSpPr>
              <p:cNvPr id="7" name="Rectangle 12"/>
              <p:cNvSpPr/>
              <p:nvPr/>
            </p:nvSpPr>
            <p:spPr>
              <a:xfrm>
                <a:off x="6781800" y="3429000"/>
                <a:ext cx="1148861" cy="457200"/>
              </a:xfrm>
              <a:prstGeom prst="rect">
                <a:avLst/>
              </a:prstGeom>
              <a:solidFill>
                <a:srgbClr val="9BBB59"/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 noProof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" name="Rectangle 2"/>
              <p:cNvSpPr/>
              <p:nvPr/>
            </p:nvSpPr>
            <p:spPr>
              <a:xfrm>
                <a:off x="1371600" y="1447800"/>
                <a:ext cx="5410200" cy="4343400"/>
              </a:xfrm>
              <a:prstGeom prst="rect">
                <a:avLst/>
              </a:prstGeom>
              <a:solidFill>
                <a:srgbClr val="9BBB59"/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it-IT" kern="0" noProof="0" dirty="0">
                    <a:solidFill>
                      <a:prstClr val="white"/>
                    </a:solidFill>
                    <a:latin typeface="Calibri"/>
                  </a:rPr>
                  <a:t>Vacuum system</a:t>
                </a:r>
              </a:p>
            </p:txBody>
          </p:sp>
          <p:sp>
            <p:nvSpPr>
              <p:cNvPr id="9" name="Rectangle 4"/>
              <p:cNvSpPr/>
              <p:nvPr/>
            </p:nvSpPr>
            <p:spPr>
              <a:xfrm>
                <a:off x="7924800" y="2514600"/>
                <a:ext cx="1143000" cy="2209800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it-IT" kern="0" noProof="0" dirty="0">
                    <a:solidFill>
                      <a:prstClr val="white"/>
                    </a:solidFill>
                    <a:latin typeface="Calibri"/>
                  </a:rPr>
                  <a:t>pumps</a:t>
                </a:r>
              </a:p>
            </p:txBody>
          </p:sp>
          <p:sp>
            <p:nvSpPr>
              <p:cNvPr id="10" name="Rectangle 5"/>
              <p:cNvSpPr/>
              <p:nvPr/>
            </p:nvSpPr>
            <p:spPr>
              <a:xfrm>
                <a:off x="1371600" y="1447800"/>
                <a:ext cx="5410200" cy="533400"/>
              </a:xfrm>
              <a:prstGeom prst="rect">
                <a:avLst/>
              </a:prstGeom>
              <a:solidFill>
                <a:srgbClr val="F79646"/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 noProof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" name="Rectangle 8"/>
              <p:cNvSpPr/>
              <p:nvPr/>
            </p:nvSpPr>
            <p:spPr>
              <a:xfrm rot="5400000">
                <a:off x="5803900" y="2451100"/>
                <a:ext cx="1447800" cy="508000"/>
              </a:xfrm>
              <a:prstGeom prst="rect">
                <a:avLst/>
              </a:prstGeom>
              <a:solidFill>
                <a:srgbClr val="F79646"/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 noProof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" name="Rectangle 9"/>
              <p:cNvSpPr/>
              <p:nvPr/>
            </p:nvSpPr>
            <p:spPr>
              <a:xfrm rot="5400000">
                <a:off x="0" y="3352800"/>
                <a:ext cx="3276600" cy="533400"/>
              </a:xfrm>
              <a:prstGeom prst="rect">
                <a:avLst/>
              </a:prstGeom>
              <a:solidFill>
                <a:srgbClr val="F79646"/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 noProof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" name="Rectangle 10"/>
              <p:cNvSpPr/>
              <p:nvPr/>
            </p:nvSpPr>
            <p:spPr>
              <a:xfrm>
                <a:off x="1371600" y="5257800"/>
                <a:ext cx="5425831" cy="533400"/>
              </a:xfrm>
              <a:prstGeom prst="rect">
                <a:avLst/>
              </a:prstGeom>
              <a:solidFill>
                <a:srgbClr val="F79646"/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 noProof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" name="Rectangle 11"/>
              <p:cNvSpPr/>
              <p:nvPr/>
            </p:nvSpPr>
            <p:spPr>
              <a:xfrm rot="5400000">
                <a:off x="5857631" y="4318000"/>
                <a:ext cx="1371600" cy="508000"/>
              </a:xfrm>
              <a:prstGeom prst="rect">
                <a:avLst/>
              </a:prstGeom>
              <a:solidFill>
                <a:srgbClr val="F79646"/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 noProof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15" name="Curved Connector 19"/>
            <p:cNvCxnSpPr/>
            <p:nvPr/>
          </p:nvCxnSpPr>
          <p:spPr>
            <a:xfrm rot="16200000" flipH="1">
              <a:off x="6300916" y="2268495"/>
              <a:ext cx="533400" cy="152400"/>
            </a:xfrm>
            <a:prstGeom prst="curvedConnector3">
              <a:avLst>
                <a:gd name="adj1" fmla="val 54396"/>
              </a:avLst>
            </a:prstGeom>
            <a:noFill/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sp>
          <p:nvSpPr>
            <p:cNvPr id="16" name="Oval 25"/>
            <p:cNvSpPr/>
            <p:nvPr/>
          </p:nvSpPr>
          <p:spPr>
            <a:xfrm>
              <a:off x="4409091" y="3486312"/>
              <a:ext cx="152400" cy="76200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7" name="Straight Connector 27"/>
            <p:cNvCxnSpPr>
              <a:stCxn id="16" idx="6"/>
            </p:cNvCxnSpPr>
            <p:nvPr/>
          </p:nvCxnSpPr>
          <p:spPr>
            <a:xfrm>
              <a:off x="4561491" y="3524412"/>
              <a:ext cx="152400" cy="11430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cxnSp>
          <p:nvCxnSpPr>
            <p:cNvPr id="18" name="Straight Arrow Connector 35"/>
            <p:cNvCxnSpPr/>
            <p:nvPr/>
          </p:nvCxnSpPr>
          <p:spPr>
            <a:xfrm>
              <a:off x="7482016" y="2611395"/>
              <a:ext cx="0" cy="685800"/>
            </a:xfrm>
            <a:prstGeom prst="straightConnector1">
              <a:avLst/>
            </a:prstGeom>
            <a:noFill/>
            <a:ln w="76200" cap="flat" cmpd="sng" algn="ctr">
              <a:solidFill>
                <a:srgbClr val="C0504D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20" name="Straight Arrow Connector 39"/>
            <p:cNvCxnSpPr/>
            <p:nvPr/>
          </p:nvCxnSpPr>
          <p:spPr>
            <a:xfrm flipV="1">
              <a:off x="6643816" y="5430795"/>
              <a:ext cx="304800" cy="647700"/>
            </a:xfrm>
            <a:prstGeom prst="straightConnector1">
              <a:avLst/>
            </a:prstGeom>
            <a:noFill/>
            <a:ln w="76200" cap="flat" cmpd="sng" algn="ctr">
              <a:solidFill>
                <a:srgbClr val="C0504D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21" name="Freeform 41"/>
            <p:cNvSpPr/>
            <p:nvPr/>
          </p:nvSpPr>
          <p:spPr>
            <a:xfrm>
              <a:off x="7645640" y="5730130"/>
              <a:ext cx="922715" cy="175450"/>
            </a:xfrm>
            <a:custGeom>
              <a:avLst/>
              <a:gdLst>
                <a:gd name="connsiteX0" fmla="*/ 141177 w 922715"/>
                <a:gd name="connsiteY0" fmla="*/ 144188 h 175450"/>
                <a:gd name="connsiteX1" fmla="*/ 141177 w 922715"/>
                <a:gd name="connsiteY1" fmla="*/ 144188 h 175450"/>
                <a:gd name="connsiteX2" fmla="*/ 367823 w 922715"/>
                <a:gd name="connsiteY2" fmla="*/ 152003 h 175450"/>
                <a:gd name="connsiteX3" fmla="*/ 492869 w 922715"/>
                <a:gd name="connsiteY3" fmla="*/ 175450 h 175450"/>
                <a:gd name="connsiteX4" fmla="*/ 688254 w 922715"/>
                <a:gd name="connsiteY4" fmla="*/ 167634 h 175450"/>
                <a:gd name="connsiteX5" fmla="*/ 750777 w 922715"/>
                <a:gd name="connsiteY5" fmla="*/ 152003 h 175450"/>
                <a:gd name="connsiteX6" fmla="*/ 805485 w 922715"/>
                <a:gd name="connsiteY6" fmla="*/ 144188 h 175450"/>
                <a:gd name="connsiteX7" fmla="*/ 922715 w 922715"/>
                <a:gd name="connsiteY7" fmla="*/ 120742 h 175450"/>
                <a:gd name="connsiteX8" fmla="*/ 891454 w 922715"/>
                <a:gd name="connsiteY8" fmla="*/ 105111 h 175450"/>
                <a:gd name="connsiteX9" fmla="*/ 868008 w 922715"/>
                <a:gd name="connsiteY9" fmla="*/ 97296 h 175450"/>
                <a:gd name="connsiteX10" fmla="*/ 813300 w 922715"/>
                <a:gd name="connsiteY10" fmla="*/ 66034 h 175450"/>
                <a:gd name="connsiteX11" fmla="*/ 782039 w 922715"/>
                <a:gd name="connsiteY11" fmla="*/ 58219 h 175450"/>
                <a:gd name="connsiteX12" fmla="*/ 758592 w 922715"/>
                <a:gd name="connsiteY12" fmla="*/ 50403 h 175450"/>
                <a:gd name="connsiteX13" fmla="*/ 703885 w 922715"/>
                <a:gd name="connsiteY13" fmla="*/ 34773 h 175450"/>
                <a:gd name="connsiteX14" fmla="*/ 680439 w 922715"/>
                <a:gd name="connsiteY14" fmla="*/ 19142 h 175450"/>
                <a:gd name="connsiteX15" fmla="*/ 500685 w 922715"/>
                <a:gd name="connsiteY15" fmla="*/ 11327 h 175450"/>
                <a:gd name="connsiteX16" fmla="*/ 461608 w 922715"/>
                <a:gd name="connsiteY16" fmla="*/ 19142 h 175450"/>
                <a:gd name="connsiteX17" fmla="*/ 438162 w 922715"/>
                <a:gd name="connsiteY17" fmla="*/ 26957 h 175450"/>
                <a:gd name="connsiteX18" fmla="*/ 406900 w 922715"/>
                <a:gd name="connsiteY18" fmla="*/ 34773 h 175450"/>
                <a:gd name="connsiteX19" fmla="*/ 383454 w 922715"/>
                <a:gd name="connsiteY19" fmla="*/ 42588 h 175450"/>
                <a:gd name="connsiteX20" fmla="*/ 344377 w 922715"/>
                <a:gd name="connsiteY20" fmla="*/ 50403 h 175450"/>
                <a:gd name="connsiteX21" fmla="*/ 313115 w 922715"/>
                <a:gd name="connsiteY21" fmla="*/ 58219 h 175450"/>
                <a:gd name="connsiteX22" fmla="*/ 47392 w 922715"/>
                <a:gd name="connsiteY22" fmla="*/ 66034 h 175450"/>
                <a:gd name="connsiteX23" fmla="*/ 500 w 922715"/>
                <a:gd name="connsiteY23" fmla="*/ 105111 h 175450"/>
                <a:gd name="connsiteX24" fmla="*/ 8315 w 922715"/>
                <a:gd name="connsiteY24" fmla="*/ 128557 h 175450"/>
                <a:gd name="connsiteX25" fmla="*/ 141177 w 922715"/>
                <a:gd name="connsiteY25" fmla="*/ 144188 h 17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22715" h="175450">
                  <a:moveTo>
                    <a:pt x="141177" y="144188"/>
                  </a:moveTo>
                  <a:lnTo>
                    <a:pt x="141177" y="144188"/>
                  </a:lnTo>
                  <a:cubicBezTo>
                    <a:pt x="216726" y="146793"/>
                    <a:pt x="292441" y="146349"/>
                    <a:pt x="367823" y="152003"/>
                  </a:cubicBezTo>
                  <a:cubicBezTo>
                    <a:pt x="382236" y="153084"/>
                    <a:pt x="463827" y="169641"/>
                    <a:pt x="492869" y="175450"/>
                  </a:cubicBezTo>
                  <a:cubicBezTo>
                    <a:pt x="557997" y="172845"/>
                    <a:pt x="623341" y="173535"/>
                    <a:pt x="688254" y="167634"/>
                  </a:cubicBezTo>
                  <a:cubicBezTo>
                    <a:pt x="709648" y="165689"/>
                    <a:pt x="729712" y="156216"/>
                    <a:pt x="750777" y="152003"/>
                  </a:cubicBezTo>
                  <a:cubicBezTo>
                    <a:pt x="768840" y="148390"/>
                    <a:pt x="787315" y="147216"/>
                    <a:pt x="805485" y="144188"/>
                  </a:cubicBezTo>
                  <a:cubicBezTo>
                    <a:pt x="884463" y="131025"/>
                    <a:pt x="869673" y="134002"/>
                    <a:pt x="922715" y="120742"/>
                  </a:cubicBezTo>
                  <a:cubicBezTo>
                    <a:pt x="912295" y="115532"/>
                    <a:pt x="902162" y="109700"/>
                    <a:pt x="891454" y="105111"/>
                  </a:cubicBezTo>
                  <a:cubicBezTo>
                    <a:pt x="883882" y="101866"/>
                    <a:pt x="875376" y="100980"/>
                    <a:pt x="868008" y="97296"/>
                  </a:cubicBezTo>
                  <a:cubicBezTo>
                    <a:pt x="822656" y="74620"/>
                    <a:pt x="868111" y="86588"/>
                    <a:pt x="813300" y="66034"/>
                  </a:cubicBezTo>
                  <a:cubicBezTo>
                    <a:pt x="803243" y="62263"/>
                    <a:pt x="792367" y="61170"/>
                    <a:pt x="782039" y="58219"/>
                  </a:cubicBezTo>
                  <a:cubicBezTo>
                    <a:pt x="774118" y="55956"/>
                    <a:pt x="766513" y="52666"/>
                    <a:pt x="758592" y="50403"/>
                  </a:cubicBezTo>
                  <a:cubicBezTo>
                    <a:pt x="689880" y="30771"/>
                    <a:pt x="760115" y="53516"/>
                    <a:pt x="703885" y="34773"/>
                  </a:cubicBezTo>
                  <a:cubicBezTo>
                    <a:pt x="696070" y="29563"/>
                    <a:pt x="688840" y="23343"/>
                    <a:pt x="680439" y="19142"/>
                  </a:cubicBezTo>
                  <a:cubicBezTo>
                    <a:pt x="612639" y="-14758"/>
                    <a:pt x="605546" y="5501"/>
                    <a:pt x="500685" y="11327"/>
                  </a:cubicBezTo>
                  <a:cubicBezTo>
                    <a:pt x="487659" y="13932"/>
                    <a:pt x="474495" y="15920"/>
                    <a:pt x="461608" y="19142"/>
                  </a:cubicBezTo>
                  <a:cubicBezTo>
                    <a:pt x="453616" y="21140"/>
                    <a:pt x="446083" y="24694"/>
                    <a:pt x="438162" y="26957"/>
                  </a:cubicBezTo>
                  <a:cubicBezTo>
                    <a:pt x="427834" y="29908"/>
                    <a:pt x="417228" y="31822"/>
                    <a:pt x="406900" y="34773"/>
                  </a:cubicBezTo>
                  <a:cubicBezTo>
                    <a:pt x="398979" y="37036"/>
                    <a:pt x="391446" y="40590"/>
                    <a:pt x="383454" y="42588"/>
                  </a:cubicBezTo>
                  <a:cubicBezTo>
                    <a:pt x="370567" y="45810"/>
                    <a:pt x="357344" y="47521"/>
                    <a:pt x="344377" y="50403"/>
                  </a:cubicBezTo>
                  <a:cubicBezTo>
                    <a:pt x="333891" y="52733"/>
                    <a:pt x="323842" y="57654"/>
                    <a:pt x="313115" y="58219"/>
                  </a:cubicBezTo>
                  <a:cubicBezTo>
                    <a:pt x="224625" y="62876"/>
                    <a:pt x="135966" y="63429"/>
                    <a:pt x="47392" y="66034"/>
                  </a:cubicBezTo>
                  <a:cubicBezTo>
                    <a:pt x="30150" y="74655"/>
                    <a:pt x="4517" y="81010"/>
                    <a:pt x="500" y="105111"/>
                  </a:cubicBezTo>
                  <a:cubicBezTo>
                    <a:pt x="-854" y="113237"/>
                    <a:pt x="160" y="127392"/>
                    <a:pt x="8315" y="128557"/>
                  </a:cubicBezTo>
                  <a:cubicBezTo>
                    <a:pt x="59894" y="135925"/>
                    <a:pt x="119033" y="141583"/>
                    <a:pt x="141177" y="144188"/>
                  </a:cubicBezTo>
                  <a:close/>
                </a:path>
              </a:pathLst>
            </a:cu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2" name="Straight Arrow Connector 42"/>
            <p:cNvCxnSpPr/>
            <p:nvPr/>
          </p:nvCxnSpPr>
          <p:spPr>
            <a:xfrm flipH="1" flipV="1">
              <a:off x="8129716" y="4954545"/>
              <a:ext cx="133838" cy="800100"/>
            </a:xfrm>
            <a:prstGeom prst="straightConnector1">
              <a:avLst/>
            </a:prstGeom>
            <a:noFill/>
            <a:ln w="76200" cap="flat" cmpd="sng" algn="ctr">
              <a:solidFill>
                <a:srgbClr val="C0504D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23" name="Striped Right Arrow 45"/>
            <p:cNvSpPr/>
            <p:nvPr/>
          </p:nvSpPr>
          <p:spPr>
            <a:xfrm rot="10800000">
              <a:off x="8386647" y="4021095"/>
              <a:ext cx="990600" cy="533400"/>
            </a:xfrm>
            <a:prstGeom prst="stripedRightArrow">
              <a:avLst>
                <a:gd name="adj1" fmla="val 39743"/>
                <a:gd name="adj2" fmla="val 98352"/>
              </a:avLst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4" name="Straight Arrow Connector 46"/>
            <p:cNvCxnSpPr/>
            <p:nvPr/>
          </p:nvCxnSpPr>
          <p:spPr>
            <a:xfrm flipV="1">
              <a:off x="4764203" y="3619662"/>
              <a:ext cx="1009162" cy="19050"/>
            </a:xfrm>
            <a:prstGeom prst="straightConnector1">
              <a:avLst/>
            </a:prstGeom>
            <a:noFill/>
            <a:ln w="76200" cap="flat" cmpd="sng" algn="ctr">
              <a:solidFill>
                <a:srgbClr val="C0504D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25" name="Straight Arrow Connector 48"/>
            <p:cNvCxnSpPr/>
            <p:nvPr/>
          </p:nvCxnSpPr>
          <p:spPr>
            <a:xfrm flipH="1">
              <a:off x="6386780" y="2626920"/>
              <a:ext cx="247950" cy="510339"/>
            </a:xfrm>
            <a:prstGeom prst="straightConnector1">
              <a:avLst/>
            </a:prstGeom>
            <a:noFill/>
            <a:ln w="76200" cap="flat" cmpd="sng" algn="ctr">
              <a:solidFill>
                <a:srgbClr val="C0504D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26" name="TextBox 51"/>
            <p:cNvSpPr txBox="1"/>
            <p:nvPr/>
          </p:nvSpPr>
          <p:spPr>
            <a:xfrm>
              <a:off x="7570668" y="2717778"/>
              <a:ext cx="12646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noProof="0" dirty="0" err="1">
                  <a:solidFill>
                    <a:prstClr val="black"/>
                  </a:solidFill>
                  <a:latin typeface="Calibri"/>
                </a:rPr>
                <a:t>Desorption</a:t>
              </a:r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 (</a:t>
              </a:r>
              <a:r>
                <a:rPr lang="it-IT" sz="1400" noProof="0" dirty="0" err="1">
                  <a:solidFill>
                    <a:prstClr val="black"/>
                  </a:solidFill>
                  <a:latin typeface="Calibri"/>
                </a:rPr>
                <a:t>e.g</a:t>
              </a:r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it-IT" sz="1400" noProof="0" dirty="0" err="1">
                  <a:solidFill>
                    <a:prstClr val="black"/>
                  </a:solidFill>
                  <a:latin typeface="Calibri"/>
                </a:rPr>
                <a:t>thermal</a:t>
              </a:r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)</a:t>
              </a:r>
            </a:p>
          </p:txBody>
        </p:sp>
        <p:sp>
          <p:nvSpPr>
            <p:cNvPr id="27" name="TextBox 52"/>
            <p:cNvSpPr txBox="1"/>
            <p:nvPr/>
          </p:nvSpPr>
          <p:spPr>
            <a:xfrm>
              <a:off x="5900066" y="2580820"/>
              <a:ext cx="6271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Real leak</a:t>
              </a:r>
            </a:p>
          </p:txBody>
        </p:sp>
        <p:sp>
          <p:nvSpPr>
            <p:cNvPr id="28" name="TextBox 53"/>
            <p:cNvSpPr txBox="1"/>
            <p:nvPr/>
          </p:nvSpPr>
          <p:spPr>
            <a:xfrm>
              <a:off x="4705087" y="3219507"/>
              <a:ext cx="10624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noProof="0" dirty="0" err="1">
                  <a:solidFill>
                    <a:prstClr val="black"/>
                  </a:solidFill>
                  <a:latin typeface="Calibri"/>
                </a:rPr>
                <a:t>Permeation</a:t>
              </a:r>
              <a:endParaRPr lang="it-IT" sz="1400" noProof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54"/>
            <p:cNvSpPr txBox="1"/>
            <p:nvPr/>
          </p:nvSpPr>
          <p:spPr>
            <a:xfrm>
              <a:off x="4693357" y="3770574"/>
              <a:ext cx="10624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Virtual leak</a:t>
              </a:r>
            </a:p>
          </p:txBody>
        </p:sp>
        <p:sp>
          <p:nvSpPr>
            <p:cNvPr id="30" name="TextBox 55"/>
            <p:cNvSpPr txBox="1"/>
            <p:nvPr/>
          </p:nvSpPr>
          <p:spPr>
            <a:xfrm>
              <a:off x="6625596" y="5710762"/>
              <a:ext cx="10624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Bulk </a:t>
              </a:r>
              <a:r>
                <a:rPr lang="it-IT" sz="1400" noProof="0" dirty="0" err="1">
                  <a:solidFill>
                    <a:prstClr val="black"/>
                  </a:solidFill>
                  <a:latin typeface="Calibri"/>
                </a:rPr>
                <a:t>diffusion</a:t>
              </a:r>
              <a:endParaRPr lang="it-IT" sz="1400" noProof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TextBox 56"/>
            <p:cNvSpPr txBox="1"/>
            <p:nvPr/>
          </p:nvSpPr>
          <p:spPr>
            <a:xfrm>
              <a:off x="8256954" y="5308054"/>
              <a:ext cx="10624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noProof="0" dirty="0" err="1">
                  <a:solidFill>
                    <a:prstClr val="black"/>
                  </a:solidFill>
                  <a:latin typeface="Calibri"/>
                </a:rPr>
                <a:t>Evaporation</a:t>
              </a:r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 </a:t>
              </a:r>
            </a:p>
          </p:txBody>
        </p:sp>
        <p:sp>
          <p:nvSpPr>
            <p:cNvPr id="32" name="TextBox 57"/>
            <p:cNvSpPr txBox="1"/>
            <p:nvPr/>
          </p:nvSpPr>
          <p:spPr>
            <a:xfrm>
              <a:off x="8434016" y="3530228"/>
              <a:ext cx="10624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Back-streaming </a:t>
              </a:r>
            </a:p>
          </p:txBody>
        </p:sp>
        <p:cxnSp>
          <p:nvCxnSpPr>
            <p:cNvPr id="33" name="Straight Arrow Connector 59"/>
            <p:cNvCxnSpPr/>
            <p:nvPr/>
          </p:nvCxnSpPr>
          <p:spPr>
            <a:xfrm flipH="1">
              <a:off x="4722921" y="4701761"/>
              <a:ext cx="616554" cy="54742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4" name="Straight Arrow Connector 60"/>
            <p:cNvCxnSpPr/>
            <p:nvPr/>
          </p:nvCxnSpPr>
          <p:spPr>
            <a:xfrm flipH="1">
              <a:off x="4720012" y="4793456"/>
              <a:ext cx="600659" cy="532214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5" name="Straight Arrow Connector 64"/>
            <p:cNvCxnSpPr/>
            <p:nvPr/>
          </p:nvCxnSpPr>
          <p:spPr>
            <a:xfrm>
              <a:off x="4738816" y="5233095"/>
              <a:ext cx="1163708" cy="662897"/>
            </a:xfrm>
            <a:prstGeom prst="straightConnector1">
              <a:avLst/>
            </a:prstGeom>
            <a:noFill/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6" name="Straight Arrow Connector 65"/>
            <p:cNvCxnSpPr/>
            <p:nvPr/>
          </p:nvCxnSpPr>
          <p:spPr>
            <a:xfrm>
              <a:off x="4756032" y="5348795"/>
              <a:ext cx="424488" cy="53920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7" name="Straight Arrow Connector 71"/>
            <p:cNvCxnSpPr/>
            <p:nvPr/>
          </p:nvCxnSpPr>
          <p:spPr>
            <a:xfrm flipV="1">
              <a:off x="5928573" y="5149531"/>
              <a:ext cx="574066" cy="738466"/>
            </a:xfrm>
            <a:prstGeom prst="straightConnector1">
              <a:avLst/>
            </a:prstGeom>
            <a:noFill/>
            <a:ln w="38100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8" name="Straight Arrow Connector 72"/>
            <p:cNvCxnSpPr/>
            <p:nvPr/>
          </p:nvCxnSpPr>
          <p:spPr>
            <a:xfrm flipV="1">
              <a:off x="5174124" y="5202196"/>
              <a:ext cx="212266" cy="672659"/>
            </a:xfrm>
            <a:prstGeom prst="straightConnector1">
              <a:avLst/>
            </a:prstGeom>
            <a:noFill/>
            <a:ln w="38100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39" name="TextBox 81"/>
            <p:cNvSpPr txBox="1"/>
            <p:nvPr/>
          </p:nvSpPr>
          <p:spPr>
            <a:xfrm>
              <a:off x="5412586" y="4894752"/>
              <a:ext cx="10624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noProof="0" dirty="0" err="1">
                  <a:solidFill>
                    <a:prstClr val="black"/>
                  </a:solidFill>
                  <a:latin typeface="Calibri"/>
                </a:rPr>
                <a:t>Desorption</a:t>
              </a:r>
              <a:endParaRPr lang="it-IT" sz="1400" noProof="0" dirty="0">
                <a:solidFill>
                  <a:prstClr val="black"/>
                </a:solidFill>
                <a:latin typeface="Calibri"/>
              </a:endParaRPr>
            </a:p>
            <a:p>
              <a:pPr algn="ctr"/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(e.g. PSD) </a:t>
              </a:r>
            </a:p>
          </p:txBody>
        </p:sp>
        <p:sp>
          <p:nvSpPr>
            <p:cNvPr id="40" name="TextBox 82"/>
            <p:cNvSpPr txBox="1"/>
            <p:nvPr/>
          </p:nvSpPr>
          <p:spPr>
            <a:xfrm>
              <a:off x="4896509" y="4534912"/>
              <a:ext cx="188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noProof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γ</a:t>
              </a:r>
              <a:endParaRPr lang="it-IT" noProof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lowchart: Connector 93"/>
            <p:cNvSpPr/>
            <p:nvPr/>
          </p:nvSpPr>
          <p:spPr>
            <a:xfrm>
              <a:off x="6171986" y="3247490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Flowchart: Connector 94"/>
            <p:cNvSpPr/>
            <p:nvPr/>
          </p:nvSpPr>
          <p:spPr>
            <a:xfrm>
              <a:off x="5643628" y="2912470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Flowchart: Connector 95"/>
            <p:cNvSpPr/>
            <p:nvPr/>
          </p:nvSpPr>
          <p:spPr>
            <a:xfrm>
              <a:off x="6042682" y="3779280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Flowchart: Connector 96"/>
            <p:cNvSpPr/>
            <p:nvPr/>
          </p:nvSpPr>
          <p:spPr>
            <a:xfrm>
              <a:off x="7145557" y="5161063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Flowchart: Connector 97"/>
            <p:cNvSpPr/>
            <p:nvPr/>
          </p:nvSpPr>
          <p:spPr>
            <a:xfrm>
              <a:off x="7876397" y="3728786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Flowchart: Connector 98"/>
            <p:cNvSpPr/>
            <p:nvPr/>
          </p:nvSpPr>
          <p:spPr>
            <a:xfrm>
              <a:off x="6819706" y="4722089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Flowchart: Connector 99"/>
            <p:cNvSpPr/>
            <p:nvPr/>
          </p:nvSpPr>
          <p:spPr>
            <a:xfrm>
              <a:off x="7447257" y="3738469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Flowchart: Connector 100"/>
            <p:cNvSpPr/>
            <p:nvPr/>
          </p:nvSpPr>
          <p:spPr>
            <a:xfrm>
              <a:off x="6914126" y="3195198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Flowchart: Connector 101"/>
            <p:cNvSpPr/>
            <p:nvPr/>
          </p:nvSpPr>
          <p:spPr>
            <a:xfrm>
              <a:off x="6463006" y="3824036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Flowchart: Connector 102"/>
            <p:cNvSpPr/>
            <p:nvPr/>
          </p:nvSpPr>
          <p:spPr>
            <a:xfrm>
              <a:off x="7690147" y="4933298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Flowchart: Connector 103"/>
            <p:cNvSpPr/>
            <p:nvPr/>
          </p:nvSpPr>
          <p:spPr>
            <a:xfrm>
              <a:off x="8397734" y="3295115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2" name="Flowchart: Connector 104"/>
            <p:cNvSpPr/>
            <p:nvPr/>
          </p:nvSpPr>
          <p:spPr>
            <a:xfrm>
              <a:off x="6292360" y="4712318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3" name="TextBox 105"/>
            <p:cNvSpPr txBox="1"/>
            <p:nvPr/>
          </p:nvSpPr>
          <p:spPr>
            <a:xfrm>
              <a:off x="6081743" y="3430535"/>
              <a:ext cx="12646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noProof="0" dirty="0" err="1">
                  <a:solidFill>
                    <a:prstClr val="black"/>
                  </a:solidFill>
                  <a:latin typeface="Calibri"/>
                </a:rPr>
                <a:t>Residual</a:t>
              </a:r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 gas</a:t>
              </a:r>
            </a:p>
          </p:txBody>
        </p:sp>
        <p:sp>
          <p:nvSpPr>
            <p:cNvPr id="54" name="Flowchart: Connector 107"/>
            <p:cNvSpPr/>
            <p:nvPr/>
          </p:nvSpPr>
          <p:spPr>
            <a:xfrm>
              <a:off x="6567616" y="3364557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" name="Flowchart: Connector 108"/>
            <p:cNvSpPr/>
            <p:nvPr/>
          </p:nvSpPr>
          <p:spPr>
            <a:xfrm>
              <a:off x="6308640" y="3671828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6" name="Flowchart: Connector 109"/>
            <p:cNvSpPr/>
            <p:nvPr/>
          </p:nvSpPr>
          <p:spPr>
            <a:xfrm>
              <a:off x="7156804" y="3966911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Flowchart: Connector 110"/>
            <p:cNvSpPr/>
            <p:nvPr/>
          </p:nvSpPr>
          <p:spPr>
            <a:xfrm>
              <a:off x="7876397" y="4330131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Flowchart: Connector 111"/>
            <p:cNvSpPr/>
            <p:nvPr/>
          </p:nvSpPr>
          <p:spPr>
            <a:xfrm>
              <a:off x="8376424" y="5022182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19" name="Straight Arrow Connector 37"/>
          <p:cNvCxnSpPr>
            <a:cxnSpLocks/>
          </p:cNvCxnSpPr>
          <p:nvPr/>
        </p:nvCxnSpPr>
        <p:spPr>
          <a:xfrm>
            <a:off x="3130378" y="1911178"/>
            <a:ext cx="1766131" cy="1192862"/>
          </a:xfrm>
          <a:prstGeom prst="straightConnector1">
            <a:avLst/>
          </a:prstGeom>
          <a:noFill/>
          <a:ln w="76200" cap="flat" cmpd="sng" algn="ctr">
            <a:solidFill>
              <a:srgbClr val="C0504D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75E1DD2-844A-457C-E457-0A2023822402}"/>
              </a:ext>
            </a:extLst>
          </p:cNvPr>
          <p:cNvSpPr txBox="1"/>
          <p:nvPr/>
        </p:nvSpPr>
        <p:spPr>
          <a:xfrm>
            <a:off x="838200" y="2626920"/>
            <a:ext cx="236667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noProof="0" dirty="0"/>
              <a:t>Perdite reali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noProof="0" dirty="0"/>
              <a:t>Perdite virtuali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noProof="0" dirty="0"/>
              <a:t>Evaporazione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noProof="0" dirty="0"/>
              <a:t>Desorbimento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noProof="0" dirty="0"/>
              <a:t>Diffusione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noProof="0" dirty="0"/>
              <a:t>Permeazione</a:t>
            </a:r>
            <a:br>
              <a:rPr lang="it-IT" noProof="0" dirty="0"/>
            </a:b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38551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21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/>
          </a:bodyPr>
          <a:lstStyle/>
          <a:p>
            <a:r>
              <a:rPr lang="it-IT" noProof="0" dirty="0"/>
              <a:t>Il </a:t>
            </a:r>
            <a:r>
              <a:rPr lang="it-IT" noProof="0" dirty="0" err="1"/>
              <a:t>bake</a:t>
            </a:r>
            <a:r>
              <a:rPr lang="it-IT" noProof="0" dirty="0"/>
              <a:t> out</a:t>
            </a:r>
          </a:p>
        </p:txBody>
      </p:sp>
      <p:sp>
        <p:nvSpPr>
          <p:cNvPr id="13742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noProof="0" dirty="0">
                <a:solidFill>
                  <a:srgbClr val="FF0000"/>
                </a:solidFill>
              </a:rPr>
              <a:t>Riscaldamento del sistema da vuoto</a:t>
            </a:r>
            <a:r>
              <a:rPr lang="it-IT" noProof="0" dirty="0"/>
              <a:t> per facilitare la rimozione delle specie adsorbite sulle pareti che verranno pompate durante il processo di riscaldamento</a:t>
            </a:r>
          </a:p>
          <a:p>
            <a:r>
              <a:rPr lang="it-IT" noProof="0" dirty="0">
                <a:solidFill>
                  <a:srgbClr val="FF0000"/>
                </a:solidFill>
              </a:rPr>
              <a:t>Tipicamente oggi si scalda tra i 120 e i 250°C</a:t>
            </a:r>
          </a:p>
          <a:p>
            <a:pPr lvl="1"/>
            <a:r>
              <a:rPr lang="it-IT" noProof="0" dirty="0"/>
              <a:t>Anni fa si arrivava normalmente a 400 °C</a:t>
            </a:r>
          </a:p>
          <a:p>
            <a:r>
              <a:rPr lang="it-IT" noProof="0" dirty="0"/>
              <a:t>Attenzione alla </a:t>
            </a:r>
            <a:r>
              <a:rPr lang="it-IT" b="1" noProof="0" dirty="0"/>
              <a:t>variazione massima di temperatura dei componenti</a:t>
            </a:r>
            <a:r>
              <a:rPr lang="it-IT" noProof="0" dirty="0"/>
              <a:t> (</a:t>
            </a:r>
            <a:r>
              <a:rPr lang="it-IT" noProof="0" dirty="0">
                <a:solidFill>
                  <a:srgbClr val="FF0000"/>
                </a:solidFill>
              </a:rPr>
              <a:t>es. Gate Valve VAT </a:t>
            </a:r>
            <a:r>
              <a:rPr lang="it-IT" noProof="0" dirty="0" err="1">
                <a:solidFill>
                  <a:srgbClr val="FF0000"/>
                </a:solidFill>
              </a:rPr>
              <a:t>all</a:t>
            </a:r>
            <a:r>
              <a:rPr lang="it-IT" noProof="0" dirty="0">
                <a:solidFill>
                  <a:srgbClr val="FF0000"/>
                </a:solidFill>
              </a:rPr>
              <a:t> metal max 30 °C/h</a:t>
            </a:r>
            <a:r>
              <a:rPr lang="it-IT" noProof="0" dirty="0"/>
              <a:t>) sia durante la fase di </a:t>
            </a:r>
            <a:r>
              <a:rPr lang="it-IT" b="1" noProof="0" dirty="0"/>
              <a:t>riscaldamento</a:t>
            </a:r>
            <a:r>
              <a:rPr lang="it-IT" noProof="0" dirty="0"/>
              <a:t> che in quella di </a:t>
            </a:r>
            <a:r>
              <a:rPr lang="it-IT" b="1" noProof="0" dirty="0"/>
              <a:t>raffreddamento</a:t>
            </a:r>
            <a:r>
              <a:rPr lang="it-IT" noProof="0" dirty="0"/>
              <a:t>. </a:t>
            </a:r>
            <a:r>
              <a:rPr lang="it-IT" noProof="0" dirty="0">
                <a:solidFill>
                  <a:srgbClr val="FF0000"/>
                </a:solidFill>
              </a:rPr>
              <a:t>Per passanti e </a:t>
            </a:r>
            <a:r>
              <a:rPr lang="it-IT" noProof="0" dirty="0" err="1">
                <a:solidFill>
                  <a:srgbClr val="FF0000"/>
                </a:solidFill>
              </a:rPr>
              <a:t>viewport</a:t>
            </a:r>
            <a:r>
              <a:rPr lang="it-IT" noProof="0" dirty="0">
                <a:solidFill>
                  <a:srgbClr val="FF0000"/>
                </a:solidFill>
              </a:rPr>
              <a:t> </a:t>
            </a:r>
            <a:r>
              <a:rPr lang="it-IT" noProof="0" dirty="0"/>
              <a:t>variazione massima accettabile simile.</a:t>
            </a:r>
          </a:p>
          <a:p>
            <a:r>
              <a:rPr lang="it-IT" b="1" noProof="0" dirty="0"/>
              <a:t>Coibentazione con fogli alluminio</a:t>
            </a:r>
            <a:r>
              <a:rPr lang="it-IT" noProof="0" dirty="0"/>
              <a:t> (5-10 strati). </a:t>
            </a:r>
            <a:r>
              <a:rPr lang="it-IT" noProof="0" dirty="0">
                <a:solidFill>
                  <a:srgbClr val="FF0000"/>
                </a:solidFill>
              </a:rPr>
              <a:t>Non usare fibra vetro, materassini ceramici etc</a:t>
            </a:r>
            <a:r>
              <a:rPr lang="it-IT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05555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C63AD-C833-589C-7BE9-1651761D1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Il </a:t>
            </a:r>
            <a:r>
              <a:rPr lang="it-IT" noProof="0" dirty="0" err="1"/>
              <a:t>bake</a:t>
            </a:r>
            <a:r>
              <a:rPr lang="it-IT" noProof="0" dirty="0"/>
              <a:t>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73B86-5F8B-CD86-D17B-24260FE83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it-IT" sz="2400" noProof="0" dirty="0"/>
              <a:t>Per scendere con la pressione in un sistema da alto vuoto o ultravuoto, dopo aver opportunamente </a:t>
            </a:r>
            <a:r>
              <a:rPr lang="it-IT" sz="2400" noProof="0" dirty="0">
                <a:solidFill>
                  <a:srgbClr val="FF0000"/>
                </a:solidFill>
              </a:rPr>
              <a:t>“pulito”</a:t>
            </a:r>
            <a:r>
              <a:rPr lang="it-IT" sz="2400" noProof="0" dirty="0"/>
              <a:t> la superficie al meglio, si devono «convincere» le molecole </a:t>
            </a:r>
            <a:r>
              <a:rPr lang="it-IT" sz="2400" noProof="0" dirty="0">
                <a:solidFill>
                  <a:srgbClr val="FF0000"/>
                </a:solidFill>
              </a:rPr>
              <a:t>assorbite</a:t>
            </a:r>
            <a:r>
              <a:rPr lang="it-IT" sz="2400" noProof="0" dirty="0"/>
              <a:t> sulla superficie stessa ad abbandonarla.</a:t>
            </a:r>
          </a:p>
          <a:p>
            <a:pPr algn="just"/>
            <a:r>
              <a:rPr lang="it-IT" sz="2400" noProof="0" dirty="0"/>
              <a:t>Poiché il tempo di stazionamento dipende dall’ </a:t>
            </a:r>
            <a:r>
              <a:rPr lang="it-IT" sz="2800" b="1" noProof="0" dirty="0">
                <a:solidFill>
                  <a:srgbClr val="0000CC"/>
                </a:solidFill>
              </a:rPr>
              <a:t>energia di legame</a:t>
            </a:r>
            <a:r>
              <a:rPr lang="it-IT" sz="2400" noProof="0" dirty="0"/>
              <a:t> e dalla </a:t>
            </a:r>
            <a:r>
              <a:rPr lang="it-IT" sz="2800" b="1" noProof="0" dirty="0">
                <a:solidFill>
                  <a:srgbClr val="FF0000"/>
                </a:solidFill>
              </a:rPr>
              <a:t>temperatura</a:t>
            </a:r>
            <a:r>
              <a:rPr lang="it-IT" sz="2400" noProof="0" dirty="0"/>
              <a:t>, riscaldando il sistema sarà possibile far desorbire alcune specie di molecole legate con un certo tipo di legame alla superficie.</a:t>
            </a:r>
          </a:p>
          <a:p>
            <a:pPr algn="just"/>
            <a:r>
              <a:rPr lang="it-IT" noProof="0" dirty="0"/>
              <a:t>L’effetto netto del </a:t>
            </a:r>
            <a:r>
              <a:rPr lang="it-IT" noProof="0" dirty="0" err="1"/>
              <a:t>bake</a:t>
            </a:r>
            <a:r>
              <a:rPr lang="it-IT" noProof="0" dirty="0"/>
              <a:t> out è la </a:t>
            </a:r>
            <a:r>
              <a:rPr lang="it-IT" b="1" noProof="0" dirty="0">
                <a:solidFill>
                  <a:schemeClr val="accent6"/>
                </a:solidFill>
              </a:rPr>
              <a:t>riduzione della rate di degasaggio </a:t>
            </a:r>
            <a:r>
              <a:rPr lang="it-IT" noProof="0" dirty="0"/>
              <a:t>e la </a:t>
            </a:r>
            <a:r>
              <a:rPr lang="it-IT" b="1" noProof="0" dirty="0">
                <a:solidFill>
                  <a:schemeClr val="accent6"/>
                </a:solidFill>
              </a:rPr>
              <a:t>riduzione del tempo</a:t>
            </a:r>
            <a:r>
              <a:rPr lang="it-IT" noProof="0" dirty="0"/>
              <a:t> necessario per rimuovere la </a:t>
            </a:r>
            <a:r>
              <a:rPr lang="it-IT" b="1" noProof="0" dirty="0">
                <a:solidFill>
                  <a:schemeClr val="accent6"/>
                </a:solidFill>
              </a:rPr>
              <a:t>concentrazione iniziale </a:t>
            </a:r>
            <a:r>
              <a:rPr lang="it-IT" noProof="0" dirty="0"/>
              <a:t>del gas dissolto nel solido.</a:t>
            </a:r>
          </a:p>
        </p:txBody>
      </p:sp>
    </p:spTree>
    <p:extLst>
      <p:ext uri="{BB962C8B-B14F-4D97-AF65-F5344CB8AC3E}">
        <p14:creationId xmlns:p14="http://schemas.microsoft.com/office/powerpoint/2010/main" val="6245425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62" name="Rectangle 2"/>
          <p:cNvSpPr>
            <a:spLocks noGrp="1" noChangeArrowheads="1"/>
          </p:cNvSpPr>
          <p:nvPr>
            <p:ph type="title"/>
          </p:nvPr>
        </p:nvSpPr>
        <p:spPr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normAutofit/>
          </a:bodyPr>
          <a:lstStyle/>
          <a:p>
            <a:r>
              <a:rPr lang="it-IT" noProof="0" dirty="0"/>
              <a:t>Il </a:t>
            </a:r>
            <a:r>
              <a:rPr lang="it-IT" noProof="0" dirty="0" err="1"/>
              <a:t>bake</a:t>
            </a:r>
            <a:r>
              <a:rPr lang="it-IT" noProof="0" dirty="0"/>
              <a:t> out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D10663-7936-6E2B-3AB7-F949BC9427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noProof="0" dirty="0"/>
          </a:p>
        </p:txBody>
      </p:sp>
      <p:pic>
        <p:nvPicPr>
          <p:cNvPr id="1218563" name="Picture 3" descr="model outg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5" t="12355" r="4700" b="5238"/>
          <a:stretch>
            <a:fillRect/>
          </a:stretch>
        </p:blipFill>
        <p:spPr bwMode="auto">
          <a:xfrm>
            <a:off x="2314831" y="1589462"/>
            <a:ext cx="6627169" cy="490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4593E6AD-761C-9314-EFEB-FB5F4F31EB5A}"/>
              </a:ext>
            </a:extLst>
          </p:cNvPr>
          <p:cNvSpPr/>
          <p:nvPr/>
        </p:nvSpPr>
        <p:spPr>
          <a:xfrm>
            <a:off x="5004486" y="2601590"/>
            <a:ext cx="2491946" cy="36246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noProof="0" dirty="0"/>
              <a:t>Acqua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C0129FE-F2DB-2697-F828-7F84F27F06B2}"/>
              </a:ext>
            </a:extLst>
          </p:cNvPr>
          <p:cNvSpPr/>
          <p:nvPr/>
        </p:nvSpPr>
        <p:spPr>
          <a:xfrm>
            <a:off x="5185717" y="4216281"/>
            <a:ext cx="2772033" cy="362465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746988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210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noProof="0" dirty="0"/>
              <a:t>Il </a:t>
            </a:r>
            <a:r>
              <a:rPr lang="it-IT" noProof="0" dirty="0" err="1"/>
              <a:t>bake</a:t>
            </a:r>
            <a:r>
              <a:rPr lang="it-IT" noProof="0" dirty="0"/>
              <a:t> out</a:t>
            </a:r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D09BA23-039A-6E35-6A65-0D8CD8BD0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6" t="22418" r="37865" b="38363"/>
          <a:stretch/>
        </p:blipFill>
        <p:spPr>
          <a:xfrm>
            <a:off x="5864181" y="1818573"/>
            <a:ext cx="5491725" cy="4136997"/>
          </a:xfrm>
        </p:spPr>
      </p:pic>
      <p:sp>
        <p:nvSpPr>
          <p:cNvPr id="990212" name="Text Box 4"/>
          <p:cNvSpPr txBox="1">
            <a:spLocks noChangeArrowheads="1"/>
          </p:cNvSpPr>
          <p:nvPr/>
        </p:nvSpPr>
        <p:spPr bwMode="auto">
          <a:xfrm>
            <a:off x="838200" y="6342476"/>
            <a:ext cx="107689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2000" noProof="0" dirty="0"/>
              <a:t>Raffronto della discesa di pressione in un sistema con </a:t>
            </a:r>
            <a:r>
              <a:rPr lang="it-IT" sz="2000" noProof="0" dirty="0" err="1"/>
              <a:t>bake</a:t>
            </a:r>
            <a:r>
              <a:rPr lang="it-IT" sz="2000" noProof="0" dirty="0"/>
              <a:t>-out (</a:t>
            </a:r>
            <a:r>
              <a:rPr lang="it-IT" sz="2000" noProof="0" dirty="0">
                <a:solidFill>
                  <a:srgbClr val="FF0000"/>
                </a:solidFill>
              </a:rPr>
              <a:t>curva 2</a:t>
            </a:r>
            <a:r>
              <a:rPr lang="it-IT" sz="2000" noProof="0" dirty="0"/>
              <a:t>) /senza </a:t>
            </a:r>
            <a:r>
              <a:rPr lang="it-IT" sz="2000" noProof="0" dirty="0" err="1"/>
              <a:t>bake</a:t>
            </a:r>
            <a:r>
              <a:rPr lang="it-IT" sz="2000" noProof="0" dirty="0"/>
              <a:t>-out (</a:t>
            </a:r>
            <a:r>
              <a:rPr lang="it-IT" sz="2000" noProof="0" dirty="0">
                <a:solidFill>
                  <a:srgbClr val="008000"/>
                </a:solidFill>
              </a:rPr>
              <a:t>curva 1</a:t>
            </a:r>
            <a:r>
              <a:rPr lang="it-IT" sz="2000" noProof="0" dirty="0"/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2A8671-BA4F-54FD-614E-9C1B066334B6}"/>
              </a:ext>
            </a:extLst>
          </p:cNvPr>
          <p:cNvGrpSpPr/>
          <p:nvPr/>
        </p:nvGrpSpPr>
        <p:grpSpPr>
          <a:xfrm>
            <a:off x="905220" y="1483712"/>
            <a:ext cx="4581182" cy="4693251"/>
            <a:chOff x="3508375" y="657225"/>
            <a:chExt cx="5180013" cy="5543550"/>
          </a:xfrm>
        </p:grpSpPr>
        <p:pic>
          <p:nvPicPr>
            <p:cNvPr id="990211" name="Picture 3" descr="bake-out1"/>
            <p:cNvPicPr>
              <a:picLocks noChangeAspect="1" noChangeArrowheads="1"/>
            </p:cNvPicPr>
            <p:nvPr/>
          </p:nvPicPr>
          <p:blipFill>
            <a:blip r:embed="rId4" cstate="print">
              <a:lum bright="-34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63" t="11612" r="21638" b="11484"/>
            <a:stretch>
              <a:fillRect/>
            </a:stretch>
          </p:blipFill>
          <p:spPr bwMode="auto">
            <a:xfrm>
              <a:off x="3508375" y="657225"/>
              <a:ext cx="5175250" cy="554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0213" name="Oval 5"/>
            <p:cNvSpPr>
              <a:spLocks noChangeArrowheads="1"/>
            </p:cNvSpPr>
            <p:nvPr/>
          </p:nvSpPr>
          <p:spPr bwMode="auto">
            <a:xfrm>
              <a:off x="6269038" y="3860800"/>
              <a:ext cx="431800" cy="431800"/>
            </a:xfrm>
            <a:prstGeom prst="ellips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noProof="0" dirty="0"/>
            </a:p>
          </p:txBody>
        </p:sp>
        <p:sp>
          <p:nvSpPr>
            <p:cNvPr id="990214" name="Oval 6"/>
            <p:cNvSpPr>
              <a:spLocks noChangeArrowheads="1"/>
            </p:cNvSpPr>
            <p:nvPr/>
          </p:nvSpPr>
          <p:spPr bwMode="auto">
            <a:xfrm>
              <a:off x="5664200" y="4076700"/>
              <a:ext cx="431800" cy="4318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noProof="0" dirty="0"/>
            </a:p>
          </p:txBody>
        </p:sp>
        <p:sp>
          <p:nvSpPr>
            <p:cNvPr id="990215" name="Oval 7"/>
            <p:cNvSpPr>
              <a:spLocks noChangeArrowheads="1"/>
            </p:cNvSpPr>
            <p:nvPr/>
          </p:nvSpPr>
          <p:spPr bwMode="auto">
            <a:xfrm>
              <a:off x="5303838" y="2133600"/>
              <a:ext cx="431800" cy="4318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noProof="0" dirty="0"/>
            </a:p>
          </p:txBody>
        </p:sp>
        <p:sp>
          <p:nvSpPr>
            <p:cNvPr id="990216" name="Line 8"/>
            <p:cNvSpPr>
              <a:spLocks noChangeShapeType="1"/>
            </p:cNvSpPr>
            <p:nvPr/>
          </p:nvSpPr>
          <p:spPr bwMode="auto">
            <a:xfrm flipV="1">
              <a:off x="6959600" y="5013326"/>
              <a:ext cx="0" cy="504825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noProof="0" dirty="0"/>
            </a:p>
          </p:txBody>
        </p:sp>
        <p:sp>
          <p:nvSpPr>
            <p:cNvPr id="990217" name="Line 9"/>
            <p:cNvSpPr>
              <a:spLocks noChangeShapeType="1"/>
            </p:cNvSpPr>
            <p:nvPr/>
          </p:nvSpPr>
          <p:spPr bwMode="auto">
            <a:xfrm flipV="1">
              <a:off x="5951538" y="5013326"/>
              <a:ext cx="0" cy="50482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noProof="0" dirty="0"/>
            </a:p>
          </p:txBody>
        </p:sp>
        <p:sp>
          <p:nvSpPr>
            <p:cNvPr id="990218" name="Line 10"/>
            <p:cNvSpPr>
              <a:spLocks noChangeShapeType="1"/>
            </p:cNvSpPr>
            <p:nvPr/>
          </p:nvSpPr>
          <p:spPr bwMode="auto">
            <a:xfrm>
              <a:off x="4224338" y="4581525"/>
              <a:ext cx="4464050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noProof="0" dirty="0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B94A157-EA19-ABE4-7ACC-2094BF257629}"/>
              </a:ext>
            </a:extLst>
          </p:cNvPr>
          <p:cNvSpPr/>
          <p:nvPr/>
        </p:nvSpPr>
        <p:spPr>
          <a:xfrm>
            <a:off x="6547379" y="2451985"/>
            <a:ext cx="2800864" cy="2990335"/>
          </a:xfrm>
          <a:custGeom>
            <a:avLst/>
            <a:gdLst>
              <a:gd name="connsiteX0" fmla="*/ 0 w 2800864"/>
              <a:gd name="connsiteY0" fmla="*/ 0 h 2990335"/>
              <a:gd name="connsiteX1" fmla="*/ 1359243 w 2800864"/>
              <a:gd name="connsiteY1" fmla="*/ 387179 h 2990335"/>
              <a:gd name="connsiteX2" fmla="*/ 1812324 w 2800864"/>
              <a:gd name="connsiteY2" fmla="*/ 502508 h 2990335"/>
              <a:gd name="connsiteX3" fmla="*/ 2034746 w 2800864"/>
              <a:gd name="connsiteY3" fmla="*/ 601362 h 2990335"/>
              <a:gd name="connsiteX4" fmla="*/ 2183027 w 2800864"/>
              <a:gd name="connsiteY4" fmla="*/ 716692 h 2990335"/>
              <a:gd name="connsiteX5" fmla="*/ 2405448 w 2800864"/>
              <a:gd name="connsiteY5" fmla="*/ 897925 h 2990335"/>
              <a:gd name="connsiteX6" fmla="*/ 2570205 w 2800864"/>
              <a:gd name="connsiteY6" fmla="*/ 1194487 h 2990335"/>
              <a:gd name="connsiteX7" fmla="*/ 2685535 w 2800864"/>
              <a:gd name="connsiteY7" fmla="*/ 1548714 h 2990335"/>
              <a:gd name="connsiteX8" fmla="*/ 2800864 w 2800864"/>
              <a:gd name="connsiteY8" fmla="*/ 2990335 h 2990335"/>
              <a:gd name="connsiteX9" fmla="*/ 2800864 w 2800864"/>
              <a:gd name="connsiteY9" fmla="*/ 2990335 h 2990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0864" h="2990335">
                <a:moveTo>
                  <a:pt x="0" y="0"/>
                </a:moveTo>
                <a:lnTo>
                  <a:pt x="1359243" y="387179"/>
                </a:lnTo>
                <a:cubicBezTo>
                  <a:pt x="1661297" y="470930"/>
                  <a:pt x="1699740" y="466811"/>
                  <a:pt x="1812324" y="502508"/>
                </a:cubicBezTo>
                <a:cubicBezTo>
                  <a:pt x="1924908" y="538205"/>
                  <a:pt x="1972962" y="565665"/>
                  <a:pt x="2034746" y="601362"/>
                </a:cubicBezTo>
                <a:cubicBezTo>
                  <a:pt x="2096530" y="637059"/>
                  <a:pt x="2121243" y="667265"/>
                  <a:pt x="2183027" y="716692"/>
                </a:cubicBezTo>
                <a:cubicBezTo>
                  <a:pt x="2244811" y="766119"/>
                  <a:pt x="2340918" y="818293"/>
                  <a:pt x="2405448" y="897925"/>
                </a:cubicBezTo>
                <a:cubicBezTo>
                  <a:pt x="2469978" y="977557"/>
                  <a:pt x="2523524" y="1086022"/>
                  <a:pt x="2570205" y="1194487"/>
                </a:cubicBezTo>
                <a:cubicBezTo>
                  <a:pt x="2616886" y="1302952"/>
                  <a:pt x="2647092" y="1249406"/>
                  <a:pt x="2685535" y="1548714"/>
                </a:cubicBezTo>
                <a:cubicBezTo>
                  <a:pt x="2723978" y="1848022"/>
                  <a:pt x="2800864" y="2990335"/>
                  <a:pt x="2800864" y="2990335"/>
                </a:cubicBezTo>
                <a:lnTo>
                  <a:pt x="2800864" y="2990335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CFB731-D21C-94CD-3935-4FBD089ED062}"/>
              </a:ext>
            </a:extLst>
          </p:cNvPr>
          <p:cNvGrpSpPr/>
          <p:nvPr/>
        </p:nvGrpSpPr>
        <p:grpSpPr>
          <a:xfrm>
            <a:off x="6547379" y="2676943"/>
            <a:ext cx="3006810" cy="2084174"/>
            <a:chOff x="6318422" y="2347783"/>
            <a:chExt cx="3006810" cy="208417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6FF24D7-75E7-BC56-418E-FDC5FA7033CA}"/>
                </a:ext>
              </a:extLst>
            </p:cNvPr>
            <p:cNvSpPr/>
            <p:nvPr/>
          </p:nvSpPr>
          <p:spPr>
            <a:xfrm>
              <a:off x="6318422" y="2710249"/>
              <a:ext cx="1738183" cy="469556"/>
            </a:xfrm>
            <a:custGeom>
              <a:avLst/>
              <a:gdLst>
                <a:gd name="connsiteX0" fmla="*/ 0 w 1738183"/>
                <a:gd name="connsiteY0" fmla="*/ 0 h 469556"/>
                <a:gd name="connsiteX1" fmla="*/ 1738183 w 1738183"/>
                <a:gd name="connsiteY1" fmla="*/ 469556 h 469556"/>
                <a:gd name="connsiteX2" fmla="*/ 1738183 w 1738183"/>
                <a:gd name="connsiteY2" fmla="*/ 469556 h 4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8183" h="469556">
                  <a:moveTo>
                    <a:pt x="0" y="0"/>
                  </a:moveTo>
                  <a:lnTo>
                    <a:pt x="1738183" y="469556"/>
                  </a:lnTo>
                  <a:lnTo>
                    <a:pt x="1738183" y="469556"/>
                  </a:lnTo>
                </a:path>
              </a:pathLst>
            </a:cu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noProof="0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1957037-9704-1D71-0B97-FC0F69A68D71}"/>
                </a:ext>
              </a:extLst>
            </p:cNvPr>
            <p:cNvSpPr/>
            <p:nvPr/>
          </p:nvSpPr>
          <p:spPr>
            <a:xfrm>
              <a:off x="7990704" y="2347783"/>
              <a:ext cx="65902" cy="832021"/>
            </a:xfrm>
            <a:custGeom>
              <a:avLst/>
              <a:gdLst>
                <a:gd name="connsiteX0" fmla="*/ 59709 w 59709"/>
                <a:gd name="connsiteY0" fmla="*/ 927223 h 927223"/>
                <a:gd name="connsiteX1" fmla="*/ 2044 w 59709"/>
                <a:gd name="connsiteY1" fmla="*/ 62250 h 927223"/>
                <a:gd name="connsiteX2" fmla="*/ 18520 w 59709"/>
                <a:gd name="connsiteY2" fmla="*/ 136390 h 927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709" h="927223">
                  <a:moveTo>
                    <a:pt x="59709" y="927223"/>
                  </a:moveTo>
                  <a:cubicBezTo>
                    <a:pt x="34309" y="560639"/>
                    <a:pt x="8909" y="194055"/>
                    <a:pt x="2044" y="62250"/>
                  </a:cubicBezTo>
                  <a:cubicBezTo>
                    <a:pt x="-4821" y="-69555"/>
                    <a:pt x="6849" y="33417"/>
                    <a:pt x="18520" y="136390"/>
                  </a:cubicBezTo>
                </a:path>
              </a:pathLst>
            </a:custGeom>
            <a:ln w="38100"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0EA18A5-96E3-F8CE-4EDC-7A14B654C862}"/>
                </a:ext>
              </a:extLst>
            </p:cNvPr>
            <p:cNvSpPr/>
            <p:nvPr/>
          </p:nvSpPr>
          <p:spPr>
            <a:xfrm>
              <a:off x="8023654" y="2364259"/>
              <a:ext cx="988541" cy="1911179"/>
            </a:xfrm>
            <a:custGeom>
              <a:avLst/>
              <a:gdLst>
                <a:gd name="connsiteX0" fmla="*/ 0 w 988541"/>
                <a:gd name="connsiteY0" fmla="*/ 0 h 1911179"/>
                <a:gd name="connsiteX1" fmla="*/ 57665 w 988541"/>
                <a:gd name="connsiteY1" fmla="*/ 156519 h 1911179"/>
                <a:gd name="connsiteX2" fmla="*/ 107092 w 988541"/>
                <a:gd name="connsiteY2" fmla="*/ 238898 h 1911179"/>
                <a:gd name="connsiteX3" fmla="*/ 568411 w 988541"/>
                <a:gd name="connsiteY3" fmla="*/ 510746 h 1911179"/>
                <a:gd name="connsiteX4" fmla="*/ 774357 w 988541"/>
                <a:gd name="connsiteY4" fmla="*/ 774357 h 1911179"/>
                <a:gd name="connsiteX5" fmla="*/ 906162 w 988541"/>
                <a:gd name="connsiteY5" fmla="*/ 1037968 h 1911179"/>
                <a:gd name="connsiteX6" fmla="*/ 963827 w 988541"/>
                <a:gd name="connsiteY6" fmla="*/ 1309817 h 1911179"/>
                <a:gd name="connsiteX7" fmla="*/ 980303 w 988541"/>
                <a:gd name="connsiteY7" fmla="*/ 1729946 h 1911179"/>
                <a:gd name="connsiteX8" fmla="*/ 988541 w 988541"/>
                <a:gd name="connsiteY8" fmla="*/ 1911179 h 1911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8541" h="1911179">
                  <a:moveTo>
                    <a:pt x="0" y="0"/>
                  </a:moveTo>
                  <a:cubicBezTo>
                    <a:pt x="19908" y="58351"/>
                    <a:pt x="39816" y="116703"/>
                    <a:pt x="57665" y="156519"/>
                  </a:cubicBezTo>
                  <a:cubicBezTo>
                    <a:pt x="75514" y="196335"/>
                    <a:pt x="21968" y="179860"/>
                    <a:pt x="107092" y="238898"/>
                  </a:cubicBezTo>
                  <a:cubicBezTo>
                    <a:pt x="192216" y="297936"/>
                    <a:pt x="457200" y="421503"/>
                    <a:pt x="568411" y="510746"/>
                  </a:cubicBezTo>
                  <a:cubicBezTo>
                    <a:pt x="679622" y="599989"/>
                    <a:pt x="718065" y="686487"/>
                    <a:pt x="774357" y="774357"/>
                  </a:cubicBezTo>
                  <a:cubicBezTo>
                    <a:pt x="830649" y="862227"/>
                    <a:pt x="874584" y="948725"/>
                    <a:pt x="906162" y="1037968"/>
                  </a:cubicBezTo>
                  <a:cubicBezTo>
                    <a:pt x="937740" y="1127211"/>
                    <a:pt x="951470" y="1194487"/>
                    <a:pt x="963827" y="1309817"/>
                  </a:cubicBezTo>
                  <a:cubicBezTo>
                    <a:pt x="976184" y="1425147"/>
                    <a:pt x="976184" y="1629719"/>
                    <a:pt x="980303" y="1729946"/>
                  </a:cubicBezTo>
                  <a:cubicBezTo>
                    <a:pt x="984422" y="1830173"/>
                    <a:pt x="986481" y="1870676"/>
                    <a:pt x="988541" y="1911179"/>
                  </a:cubicBezTo>
                </a:path>
              </a:pathLst>
            </a:cu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2DD7841-A706-7484-A189-B3336B56A1AA}"/>
                </a:ext>
              </a:extLst>
            </p:cNvPr>
            <p:cNvSpPr/>
            <p:nvPr/>
          </p:nvSpPr>
          <p:spPr>
            <a:xfrm>
              <a:off x="9028670" y="4250724"/>
              <a:ext cx="296562" cy="181233"/>
            </a:xfrm>
            <a:custGeom>
              <a:avLst/>
              <a:gdLst>
                <a:gd name="connsiteX0" fmla="*/ 0 w 296562"/>
                <a:gd name="connsiteY0" fmla="*/ 0 h 181233"/>
                <a:gd name="connsiteX1" fmla="*/ 140044 w 296562"/>
                <a:gd name="connsiteY1" fmla="*/ 57665 h 181233"/>
                <a:gd name="connsiteX2" fmla="*/ 214184 w 296562"/>
                <a:gd name="connsiteY2" fmla="*/ 107092 h 181233"/>
                <a:gd name="connsiteX3" fmla="*/ 247135 w 296562"/>
                <a:gd name="connsiteY3" fmla="*/ 131806 h 181233"/>
                <a:gd name="connsiteX4" fmla="*/ 296562 w 296562"/>
                <a:gd name="connsiteY4" fmla="*/ 181233 h 181233"/>
                <a:gd name="connsiteX5" fmla="*/ 296562 w 296562"/>
                <a:gd name="connsiteY5" fmla="*/ 181233 h 18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562" h="181233">
                  <a:moveTo>
                    <a:pt x="0" y="0"/>
                  </a:moveTo>
                  <a:cubicBezTo>
                    <a:pt x="52173" y="19908"/>
                    <a:pt x="104347" y="39816"/>
                    <a:pt x="140044" y="57665"/>
                  </a:cubicBezTo>
                  <a:cubicBezTo>
                    <a:pt x="175741" y="75514"/>
                    <a:pt x="214184" y="107092"/>
                    <a:pt x="214184" y="107092"/>
                  </a:cubicBezTo>
                  <a:cubicBezTo>
                    <a:pt x="232032" y="119449"/>
                    <a:pt x="233405" y="119449"/>
                    <a:pt x="247135" y="131806"/>
                  </a:cubicBezTo>
                  <a:cubicBezTo>
                    <a:pt x="260865" y="144163"/>
                    <a:pt x="296562" y="181233"/>
                    <a:pt x="296562" y="181233"/>
                  </a:cubicBezTo>
                  <a:lnTo>
                    <a:pt x="296562" y="181233"/>
                  </a:lnTo>
                </a:path>
              </a:pathLst>
            </a:cu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noProof="0" dirty="0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0A8210F-8073-D5D7-A199-8AE38F45EA50}"/>
              </a:ext>
            </a:extLst>
          </p:cNvPr>
          <p:cNvSpPr/>
          <p:nvPr/>
        </p:nvSpPr>
        <p:spPr>
          <a:xfrm>
            <a:off x="6555616" y="3053347"/>
            <a:ext cx="3418703" cy="2380736"/>
          </a:xfrm>
          <a:custGeom>
            <a:avLst/>
            <a:gdLst>
              <a:gd name="connsiteX0" fmla="*/ 0 w 3418703"/>
              <a:gd name="connsiteY0" fmla="*/ 0 h 2380736"/>
              <a:gd name="connsiteX1" fmla="*/ 840260 w 3418703"/>
              <a:gd name="connsiteY1" fmla="*/ 230660 h 2380736"/>
              <a:gd name="connsiteX2" fmla="*/ 1416909 w 3418703"/>
              <a:gd name="connsiteY2" fmla="*/ 395417 h 2380736"/>
              <a:gd name="connsiteX3" fmla="*/ 2010033 w 3418703"/>
              <a:gd name="connsiteY3" fmla="*/ 560173 h 2380736"/>
              <a:gd name="connsiteX4" fmla="*/ 2405449 w 3418703"/>
              <a:gd name="connsiteY4" fmla="*/ 733168 h 2380736"/>
              <a:gd name="connsiteX5" fmla="*/ 2776152 w 3418703"/>
              <a:gd name="connsiteY5" fmla="*/ 963828 h 2380736"/>
              <a:gd name="connsiteX6" fmla="*/ 3056238 w 3418703"/>
              <a:gd name="connsiteY6" fmla="*/ 1318055 h 2380736"/>
              <a:gd name="connsiteX7" fmla="*/ 3229233 w 3418703"/>
              <a:gd name="connsiteY7" fmla="*/ 1581665 h 2380736"/>
              <a:gd name="connsiteX8" fmla="*/ 3361038 w 3418703"/>
              <a:gd name="connsiteY8" fmla="*/ 2067698 h 2380736"/>
              <a:gd name="connsiteX9" fmla="*/ 3418703 w 3418703"/>
              <a:gd name="connsiteY9" fmla="*/ 2380736 h 238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18703" h="2380736">
                <a:moveTo>
                  <a:pt x="0" y="0"/>
                </a:moveTo>
                <a:lnTo>
                  <a:pt x="840260" y="230660"/>
                </a:lnTo>
                <a:lnTo>
                  <a:pt x="1416909" y="395417"/>
                </a:lnTo>
                <a:cubicBezTo>
                  <a:pt x="1611871" y="450336"/>
                  <a:pt x="1845276" y="503881"/>
                  <a:pt x="2010033" y="560173"/>
                </a:cubicBezTo>
                <a:cubicBezTo>
                  <a:pt x="2174790" y="616465"/>
                  <a:pt x="2277763" y="665892"/>
                  <a:pt x="2405449" y="733168"/>
                </a:cubicBezTo>
                <a:cubicBezTo>
                  <a:pt x="2533136" y="800444"/>
                  <a:pt x="2667687" y="866347"/>
                  <a:pt x="2776152" y="963828"/>
                </a:cubicBezTo>
                <a:cubicBezTo>
                  <a:pt x="2884617" y="1061309"/>
                  <a:pt x="2980725" y="1215082"/>
                  <a:pt x="3056238" y="1318055"/>
                </a:cubicBezTo>
                <a:cubicBezTo>
                  <a:pt x="3131751" y="1421028"/>
                  <a:pt x="3178433" y="1456725"/>
                  <a:pt x="3229233" y="1581665"/>
                </a:cubicBezTo>
                <a:cubicBezTo>
                  <a:pt x="3280033" y="1706606"/>
                  <a:pt x="3329460" y="1934520"/>
                  <a:pt x="3361038" y="2067698"/>
                </a:cubicBezTo>
                <a:cubicBezTo>
                  <a:pt x="3392616" y="2200876"/>
                  <a:pt x="3405659" y="2290806"/>
                  <a:pt x="3418703" y="2380736"/>
                </a:cubicBezTo>
              </a:path>
            </a:pathLst>
          </a:cu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5E0C182-9F24-58B6-863B-2F196A51F98F}"/>
                  </a:ext>
                </a:extLst>
              </p:cNvPr>
              <p:cNvSpPr txBox="1"/>
              <p:nvPr/>
            </p:nvSpPr>
            <p:spPr>
              <a:xfrm>
                <a:off x="9257627" y="2146588"/>
                <a:ext cx="128875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800" b="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2800" b="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sz="2800" b="0" i="1" noProof="0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it-IT" sz="2800" b="1" i="1" noProof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1" i="1" noProof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it-IT" sz="2800" b="1" i="1" noProof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it-IT" b="1" noProof="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5E0C182-9F24-58B6-863B-2F196A51F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7627" y="2146588"/>
                <a:ext cx="1288751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AC5D51D-898E-DFFF-70CE-8BC0CF73F8BC}"/>
              </a:ext>
            </a:extLst>
          </p:cNvPr>
          <p:cNvSpPr txBox="1"/>
          <p:nvPr/>
        </p:nvSpPr>
        <p:spPr>
          <a:xfrm>
            <a:off x="6555616" y="1582099"/>
            <a:ext cx="4144853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noProof="0" dirty="0"/>
              <a:t>Curve di desorbimento a due temperature</a:t>
            </a:r>
          </a:p>
        </p:txBody>
      </p:sp>
    </p:spTree>
    <p:extLst>
      <p:ext uri="{BB962C8B-B14F-4D97-AF65-F5344CB8AC3E}">
        <p14:creationId xmlns:p14="http://schemas.microsoft.com/office/powerpoint/2010/main" val="18811509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498" name="Picture 2" descr="uhv pumpdow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r="33125" b="2324"/>
          <a:stretch>
            <a:fillRect/>
          </a:stretch>
        </p:blipFill>
        <p:spPr bwMode="auto">
          <a:xfrm>
            <a:off x="1919288" y="620714"/>
            <a:ext cx="4614862" cy="623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2499" name="Rectangle 3"/>
          <p:cNvSpPr>
            <a:spLocks noChangeArrowheads="1"/>
          </p:cNvSpPr>
          <p:nvPr/>
        </p:nvSpPr>
        <p:spPr bwMode="auto">
          <a:xfrm>
            <a:off x="1524000" y="1"/>
            <a:ext cx="9144000" cy="549275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2800">
                <a:solidFill>
                  <a:schemeClr val="tx2"/>
                </a:solidFill>
                <a:latin typeface="Comic Sans MS" pitchFamily="66" charset="0"/>
              </a:defRPr>
            </a:lvl1pPr>
            <a:lvl2pPr algn="ctr">
              <a:defRPr sz="2800">
                <a:solidFill>
                  <a:schemeClr val="tx2"/>
                </a:solidFill>
                <a:latin typeface="Comic Sans MS" pitchFamily="66" charset="0"/>
              </a:defRPr>
            </a:lvl2pPr>
            <a:lvl3pPr algn="ctr">
              <a:defRPr sz="2800">
                <a:solidFill>
                  <a:schemeClr val="tx2"/>
                </a:solidFill>
                <a:latin typeface="Comic Sans MS" pitchFamily="66" charset="0"/>
              </a:defRPr>
            </a:lvl3pPr>
            <a:lvl4pPr algn="ctr">
              <a:defRPr sz="2800">
                <a:solidFill>
                  <a:schemeClr val="tx2"/>
                </a:solidFill>
                <a:latin typeface="Comic Sans MS" pitchFamily="66" charset="0"/>
              </a:defRPr>
            </a:lvl4pPr>
            <a:lvl5pPr algn="ctr">
              <a:defRPr sz="2800">
                <a:solidFill>
                  <a:schemeClr val="tx2"/>
                </a:solidFill>
                <a:latin typeface="Comic Sans MS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r>
              <a:rPr lang="it-IT" noProof="0" dirty="0"/>
              <a:t>Il pompaggio in UHV e il </a:t>
            </a:r>
            <a:r>
              <a:rPr lang="it-IT" noProof="0" dirty="0" err="1"/>
              <a:t>bake</a:t>
            </a:r>
            <a:r>
              <a:rPr lang="it-IT" noProof="0" dirty="0"/>
              <a:t> out</a:t>
            </a:r>
          </a:p>
        </p:txBody>
      </p:sp>
      <p:sp>
        <p:nvSpPr>
          <p:cNvPr id="1002500" name="Oval 4"/>
          <p:cNvSpPr>
            <a:spLocks noChangeArrowheads="1"/>
          </p:cNvSpPr>
          <p:nvPr/>
        </p:nvSpPr>
        <p:spPr bwMode="auto">
          <a:xfrm>
            <a:off x="2927351" y="692151"/>
            <a:ext cx="576263" cy="5746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noProof="0" dirty="0"/>
          </a:p>
        </p:txBody>
      </p:sp>
      <p:sp>
        <p:nvSpPr>
          <p:cNvPr id="1002501" name="Oval 5"/>
          <p:cNvSpPr>
            <a:spLocks noChangeArrowheads="1"/>
          </p:cNvSpPr>
          <p:nvPr/>
        </p:nvSpPr>
        <p:spPr bwMode="auto">
          <a:xfrm>
            <a:off x="3719513" y="2492376"/>
            <a:ext cx="576262" cy="574675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noProof="0" dirty="0"/>
          </a:p>
        </p:txBody>
      </p:sp>
      <p:sp>
        <p:nvSpPr>
          <p:cNvPr id="1002502" name="Oval 6"/>
          <p:cNvSpPr>
            <a:spLocks noChangeArrowheads="1"/>
          </p:cNvSpPr>
          <p:nvPr/>
        </p:nvSpPr>
        <p:spPr bwMode="auto">
          <a:xfrm>
            <a:off x="4151313" y="3286126"/>
            <a:ext cx="576262" cy="574675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noProof="0" dirty="0"/>
          </a:p>
        </p:txBody>
      </p:sp>
      <p:sp>
        <p:nvSpPr>
          <p:cNvPr id="1002503" name="Oval 7"/>
          <p:cNvSpPr>
            <a:spLocks noChangeArrowheads="1"/>
          </p:cNvSpPr>
          <p:nvPr/>
        </p:nvSpPr>
        <p:spPr bwMode="auto">
          <a:xfrm>
            <a:off x="4656138" y="4724401"/>
            <a:ext cx="576262" cy="5746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noProof="0" dirty="0"/>
          </a:p>
        </p:txBody>
      </p:sp>
      <p:sp>
        <p:nvSpPr>
          <p:cNvPr id="1002504" name="Oval 8"/>
          <p:cNvSpPr>
            <a:spLocks noChangeArrowheads="1"/>
          </p:cNvSpPr>
          <p:nvPr/>
        </p:nvSpPr>
        <p:spPr bwMode="auto">
          <a:xfrm>
            <a:off x="4224338" y="4149726"/>
            <a:ext cx="576262" cy="574675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noProof="0" dirty="0"/>
          </a:p>
        </p:txBody>
      </p:sp>
      <p:sp>
        <p:nvSpPr>
          <p:cNvPr id="1002505" name="Line 9"/>
          <p:cNvSpPr>
            <a:spLocks noChangeShapeType="1"/>
          </p:cNvSpPr>
          <p:nvPr/>
        </p:nvSpPr>
        <p:spPr bwMode="auto">
          <a:xfrm flipH="1">
            <a:off x="3503613" y="1125538"/>
            <a:ext cx="35290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noProof="0" dirty="0"/>
          </a:p>
        </p:txBody>
      </p:sp>
      <p:sp>
        <p:nvSpPr>
          <p:cNvPr id="1002506" name="Line 10"/>
          <p:cNvSpPr>
            <a:spLocks noChangeShapeType="1"/>
          </p:cNvSpPr>
          <p:nvPr/>
        </p:nvSpPr>
        <p:spPr bwMode="auto">
          <a:xfrm flipH="1" flipV="1">
            <a:off x="4151313" y="1773239"/>
            <a:ext cx="2736850" cy="7143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noProof="0" dirty="0"/>
          </a:p>
        </p:txBody>
      </p:sp>
      <p:sp>
        <p:nvSpPr>
          <p:cNvPr id="1002507" name="Line 11"/>
          <p:cNvSpPr>
            <a:spLocks noChangeShapeType="1"/>
          </p:cNvSpPr>
          <p:nvPr/>
        </p:nvSpPr>
        <p:spPr bwMode="auto">
          <a:xfrm flipH="1" flipV="1">
            <a:off x="4800601" y="4508501"/>
            <a:ext cx="2447925" cy="2889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noProof="0" dirty="0"/>
          </a:p>
        </p:txBody>
      </p:sp>
      <p:sp>
        <p:nvSpPr>
          <p:cNvPr id="1002508" name="Text Box 12"/>
          <p:cNvSpPr txBox="1">
            <a:spLocks noChangeArrowheads="1"/>
          </p:cNvSpPr>
          <p:nvPr/>
        </p:nvSpPr>
        <p:spPr bwMode="auto">
          <a:xfrm>
            <a:off x="6743701" y="908050"/>
            <a:ext cx="2056973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noProof="0" dirty="0"/>
              <a:t>Inizio pompaggio</a:t>
            </a:r>
          </a:p>
        </p:txBody>
      </p:sp>
      <p:sp>
        <p:nvSpPr>
          <p:cNvPr id="1002509" name="Oval 13"/>
          <p:cNvSpPr>
            <a:spLocks noChangeArrowheads="1"/>
          </p:cNvSpPr>
          <p:nvPr/>
        </p:nvSpPr>
        <p:spPr bwMode="auto">
          <a:xfrm>
            <a:off x="3648076" y="1268414"/>
            <a:ext cx="576263" cy="574675"/>
          </a:xfrm>
          <a:prstGeom prst="ellips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noProof="0" dirty="0"/>
          </a:p>
        </p:txBody>
      </p:sp>
      <p:sp>
        <p:nvSpPr>
          <p:cNvPr id="1002510" name="Line 14"/>
          <p:cNvSpPr>
            <a:spLocks noChangeShapeType="1"/>
          </p:cNvSpPr>
          <p:nvPr/>
        </p:nvSpPr>
        <p:spPr bwMode="auto">
          <a:xfrm flipH="1">
            <a:off x="4008438" y="1916114"/>
            <a:ext cx="2735262" cy="43338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noProof="0" dirty="0"/>
          </a:p>
        </p:txBody>
      </p:sp>
      <p:sp>
        <p:nvSpPr>
          <p:cNvPr id="1002511" name="Text Box 15"/>
          <p:cNvSpPr txBox="1">
            <a:spLocks noChangeArrowheads="1"/>
          </p:cNvSpPr>
          <p:nvPr/>
        </p:nvSpPr>
        <p:spPr bwMode="auto">
          <a:xfrm>
            <a:off x="6672264" y="1628775"/>
            <a:ext cx="2941637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noProof="0" dirty="0"/>
              <a:t>Pompe ad assorbimento</a:t>
            </a:r>
          </a:p>
        </p:txBody>
      </p:sp>
      <p:sp>
        <p:nvSpPr>
          <p:cNvPr id="1002512" name="Line 16"/>
          <p:cNvSpPr>
            <a:spLocks noChangeShapeType="1"/>
          </p:cNvSpPr>
          <p:nvPr/>
        </p:nvSpPr>
        <p:spPr bwMode="auto">
          <a:xfrm flipH="1" flipV="1">
            <a:off x="4656138" y="3573463"/>
            <a:ext cx="2735262" cy="576262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noProof="0" dirty="0"/>
          </a:p>
        </p:txBody>
      </p:sp>
      <p:sp>
        <p:nvSpPr>
          <p:cNvPr id="1002513" name="Line 17"/>
          <p:cNvSpPr>
            <a:spLocks noChangeShapeType="1"/>
          </p:cNvSpPr>
          <p:nvPr/>
        </p:nvSpPr>
        <p:spPr bwMode="auto">
          <a:xfrm flipH="1" flipV="1">
            <a:off x="4295775" y="2781300"/>
            <a:ext cx="2808288" cy="28733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noProof="0" dirty="0"/>
          </a:p>
        </p:txBody>
      </p:sp>
      <p:sp>
        <p:nvSpPr>
          <p:cNvPr id="1002514" name="Text Box 18"/>
          <p:cNvSpPr txBox="1">
            <a:spLocks noChangeArrowheads="1"/>
          </p:cNvSpPr>
          <p:nvPr/>
        </p:nvSpPr>
        <p:spPr bwMode="auto">
          <a:xfrm>
            <a:off x="6959601" y="2924175"/>
            <a:ext cx="3070225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noProof="0" dirty="0"/>
              <a:t>Accensione pompa ionica</a:t>
            </a:r>
          </a:p>
        </p:txBody>
      </p:sp>
      <p:sp>
        <p:nvSpPr>
          <p:cNvPr id="1002515" name="Text Box 19"/>
          <p:cNvSpPr txBox="1">
            <a:spLocks noChangeArrowheads="1"/>
          </p:cNvSpPr>
          <p:nvPr/>
        </p:nvSpPr>
        <p:spPr bwMode="auto">
          <a:xfrm>
            <a:off x="6816725" y="3860800"/>
            <a:ext cx="2105320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noProof="0" dirty="0" err="1"/>
              <a:t>Bake</a:t>
            </a:r>
            <a:r>
              <a:rPr lang="it-IT" sz="2000" noProof="0" dirty="0"/>
              <a:t>-out a 300°C</a:t>
            </a:r>
          </a:p>
        </p:txBody>
      </p:sp>
      <p:sp>
        <p:nvSpPr>
          <p:cNvPr id="1002516" name="Text Box 20"/>
          <p:cNvSpPr txBox="1">
            <a:spLocks noChangeArrowheads="1"/>
          </p:cNvSpPr>
          <p:nvPr/>
        </p:nvSpPr>
        <p:spPr bwMode="auto">
          <a:xfrm>
            <a:off x="6600826" y="4652963"/>
            <a:ext cx="2902013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noProof="0" dirty="0"/>
              <a:t>Discesa SENZA </a:t>
            </a:r>
            <a:r>
              <a:rPr lang="it-IT" sz="2000" noProof="0" dirty="0" err="1"/>
              <a:t>Bake</a:t>
            </a:r>
            <a:r>
              <a:rPr lang="it-IT" sz="2000" noProof="0" dirty="0"/>
              <a:t> out</a:t>
            </a:r>
          </a:p>
        </p:txBody>
      </p:sp>
      <p:sp>
        <p:nvSpPr>
          <p:cNvPr id="1002517" name="Line 21"/>
          <p:cNvSpPr>
            <a:spLocks noChangeShapeType="1"/>
          </p:cNvSpPr>
          <p:nvPr/>
        </p:nvSpPr>
        <p:spPr bwMode="auto">
          <a:xfrm flipH="1" flipV="1">
            <a:off x="5159375" y="5229225"/>
            <a:ext cx="1873250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noProof="0" dirty="0"/>
          </a:p>
        </p:txBody>
      </p:sp>
      <p:sp>
        <p:nvSpPr>
          <p:cNvPr id="1002518" name="Text Box 22"/>
          <p:cNvSpPr txBox="1">
            <a:spLocks noChangeArrowheads="1"/>
          </p:cNvSpPr>
          <p:nvPr/>
        </p:nvSpPr>
        <p:spPr bwMode="auto">
          <a:xfrm>
            <a:off x="6600826" y="5516563"/>
            <a:ext cx="2693943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noProof="0" dirty="0"/>
              <a:t>Discesa CON </a:t>
            </a:r>
            <a:r>
              <a:rPr lang="it-IT" sz="2000" noProof="0" dirty="0" err="1"/>
              <a:t>Bake</a:t>
            </a:r>
            <a:r>
              <a:rPr lang="it-IT" sz="2000" noProof="0" dirty="0"/>
              <a:t> out</a:t>
            </a:r>
          </a:p>
        </p:txBody>
      </p:sp>
    </p:spTree>
    <p:extLst>
      <p:ext uri="{BB962C8B-B14F-4D97-AF65-F5344CB8AC3E}">
        <p14:creationId xmlns:p14="http://schemas.microsoft.com/office/powerpoint/2010/main" val="7384287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6D2ED-08F9-527F-D49C-B31147AE7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Preparazione </a:t>
            </a:r>
            <a:r>
              <a:rPr lang="it-IT" noProof="0" dirty="0" err="1"/>
              <a:t>Bake</a:t>
            </a:r>
            <a:r>
              <a:rPr lang="it-IT" noProof="0" dirty="0"/>
              <a:t> out</a:t>
            </a:r>
          </a:p>
        </p:txBody>
      </p:sp>
      <p:pic>
        <p:nvPicPr>
          <p:cNvPr id="5" name="Content Placeholder 4" descr="A person and person working in a factory&#10;&#10;AI-generated content may be incorrect.">
            <a:extLst>
              <a:ext uri="{FF2B5EF4-FFF2-40B4-BE49-F238E27FC236}">
                <a16:creationId xmlns:a16="http://schemas.microsoft.com/office/drawing/2014/main" id="{9A365781-3311-8973-060C-E0D48110D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76388"/>
            <a:ext cx="4617632" cy="3463224"/>
          </a:xfrm>
        </p:spPr>
      </p:pic>
      <p:pic>
        <p:nvPicPr>
          <p:cNvPr id="7" name="Picture 6" descr="A large metal object with foil on it&#10;&#10;AI-generated content may be incorrect.">
            <a:extLst>
              <a:ext uri="{FF2B5EF4-FFF2-40B4-BE49-F238E27FC236}">
                <a16:creationId xmlns:a16="http://schemas.microsoft.com/office/drawing/2014/main" id="{36254272-47A0-8D14-1ECC-7A0F25058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311" y="3397363"/>
            <a:ext cx="4697505" cy="3523129"/>
          </a:xfrm>
          <a:prstGeom prst="rect">
            <a:avLst/>
          </a:prstGeom>
        </p:spPr>
      </p:pic>
      <p:pic>
        <p:nvPicPr>
          <p:cNvPr id="9" name="Picture 8" descr="A person holding a piece of foil&#10;&#10;AI-generated content may be incorrect.">
            <a:extLst>
              <a:ext uri="{FF2B5EF4-FFF2-40B4-BE49-F238E27FC236}">
                <a16:creationId xmlns:a16="http://schemas.microsoft.com/office/drawing/2014/main" id="{EA4746A8-0D72-3D26-D9C2-E0231160E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23632" y="3957253"/>
            <a:ext cx="3204467" cy="2403350"/>
          </a:xfrm>
          <a:prstGeom prst="rect">
            <a:avLst/>
          </a:prstGeom>
        </p:spPr>
      </p:pic>
      <p:pic>
        <p:nvPicPr>
          <p:cNvPr id="11" name="Picture 10" descr="A large machine in a factory&#10;&#10;AI-generated content may be incorrect.">
            <a:extLst>
              <a:ext uri="{FF2B5EF4-FFF2-40B4-BE49-F238E27FC236}">
                <a16:creationId xmlns:a16="http://schemas.microsoft.com/office/drawing/2014/main" id="{BA7791C5-F9AD-1D1D-D3E3-94408BD60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76388"/>
            <a:ext cx="3747247" cy="281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484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D424BF8-0BE4-AF8D-229E-72755D425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noProof="0" dirty="0"/>
              <a:t>La dipendenza dalla temperatura implica che il sistema completo deve essere riscaldato alla stessa </a:t>
            </a:r>
            <a:r>
              <a:rPr lang="it-IT" sz="2400" noProof="0" dirty="0" err="1"/>
              <a:t>temepratura</a:t>
            </a:r>
            <a:r>
              <a:rPr lang="it-IT" sz="2400" noProof="0" dirty="0"/>
              <a:t>.</a:t>
            </a:r>
          </a:p>
          <a:p>
            <a:r>
              <a:rPr lang="it-IT" sz="2400" noProof="0" dirty="0"/>
              <a:t>Se si lascia una parte </a:t>
            </a:r>
            <a:r>
              <a:rPr lang="it-IT" noProof="0" dirty="0"/>
              <a:t>limitata della </a:t>
            </a:r>
            <a:r>
              <a:rPr lang="it-IT" noProof="0" dirty="0" err="1"/>
              <a:t>sisteama</a:t>
            </a:r>
            <a:r>
              <a:rPr lang="it-IT" noProof="0" dirty="0"/>
              <a:t> da vuoto ad una temperatura inferiore, questa parte accumulerà una grande quantità di gas che sarà sorgente di gas per tempi molto lunghi.</a:t>
            </a:r>
            <a:endParaRPr lang="it-IT" sz="2400" noProof="0" dirty="0"/>
          </a:p>
          <a:p>
            <a:r>
              <a:rPr lang="it-IT" sz="2400" noProof="0" dirty="0"/>
              <a:t>Scaldare una camera per </a:t>
            </a:r>
            <a:r>
              <a:rPr lang="it-IT" sz="2400" b="1" noProof="0" dirty="0"/>
              <a:t>2/3 a 100 °C </a:t>
            </a:r>
            <a:r>
              <a:rPr lang="it-IT" sz="2400" noProof="0" dirty="0"/>
              <a:t>lasciando a </a:t>
            </a:r>
            <a:r>
              <a:rPr lang="it-IT" sz="2400" b="1" noProof="0" dirty="0"/>
              <a:t>temp. ambiente l’altro terzo</a:t>
            </a:r>
            <a:r>
              <a:rPr lang="it-IT" sz="2400" noProof="0" dirty="0"/>
              <a:t>, produce </a:t>
            </a:r>
            <a:r>
              <a:rPr lang="it-IT" sz="2400" b="1" noProof="0" dirty="0">
                <a:solidFill>
                  <a:srgbClr val="FF0000"/>
                </a:solidFill>
              </a:rPr>
              <a:t>lo stesso effetto (come effetto finale) di avere scaldato la camera a SOLO circa 10 °C sopra </a:t>
            </a:r>
            <a:r>
              <a:rPr lang="it-IT" b="1" noProof="0" dirty="0">
                <a:solidFill>
                  <a:srgbClr val="FF0000"/>
                </a:solidFill>
              </a:rPr>
              <a:t>temperatura ambiente.</a:t>
            </a:r>
            <a:r>
              <a:rPr lang="it-IT" sz="2800" b="1" noProof="0" dirty="0">
                <a:solidFill>
                  <a:srgbClr val="FF0000"/>
                </a:solidFill>
              </a:rPr>
              <a:t> </a:t>
            </a:r>
            <a:endParaRPr lang="it-IT" sz="2400" noProof="0" dirty="0"/>
          </a:p>
          <a:p>
            <a:endParaRPr lang="it-IT" noProof="0" dirty="0"/>
          </a:p>
        </p:txBody>
      </p:sp>
      <p:sp>
        <p:nvSpPr>
          <p:cNvPr id="1566735" name="Rectangle 15"/>
          <p:cNvSpPr>
            <a:spLocks noChangeArrowheads="1"/>
          </p:cNvSpPr>
          <p:nvPr/>
        </p:nvSpPr>
        <p:spPr bwMode="auto">
          <a:xfrm>
            <a:off x="3029446" y="4590679"/>
            <a:ext cx="13708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800" b="1" noProof="0" dirty="0" err="1">
                <a:latin typeface="Symbol" pitchFamily="18" charset="2"/>
              </a:rPr>
              <a:t>t</a:t>
            </a:r>
            <a:r>
              <a:rPr lang="it-IT" sz="2800" b="1" baseline="-25000" noProof="0" dirty="0" err="1"/>
              <a:t>R</a:t>
            </a:r>
            <a:r>
              <a:rPr lang="it-IT" sz="2800" b="1" baseline="-25000" noProof="0" dirty="0"/>
              <a:t> </a:t>
            </a:r>
            <a:r>
              <a:rPr lang="it-IT" b="1" noProof="0" dirty="0"/>
              <a:t>= 9800 s</a:t>
            </a:r>
          </a:p>
        </p:txBody>
      </p:sp>
      <p:sp>
        <p:nvSpPr>
          <p:cNvPr id="1566755" name="Rectangle 35"/>
          <p:cNvSpPr>
            <a:spLocks noChangeArrowheads="1"/>
          </p:cNvSpPr>
          <p:nvPr/>
        </p:nvSpPr>
        <p:spPr bwMode="auto">
          <a:xfrm>
            <a:off x="8142683" y="4581756"/>
            <a:ext cx="13708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800" b="1" noProof="0" dirty="0" err="1">
                <a:latin typeface="Symbol" pitchFamily="18" charset="2"/>
              </a:rPr>
              <a:t>t</a:t>
            </a:r>
            <a:r>
              <a:rPr lang="it-IT" sz="2800" b="1" baseline="-25000" noProof="0" dirty="0" err="1"/>
              <a:t>R</a:t>
            </a:r>
            <a:r>
              <a:rPr lang="it-IT" sz="2800" b="1" baseline="-25000" noProof="0" dirty="0"/>
              <a:t> </a:t>
            </a:r>
            <a:r>
              <a:rPr lang="it-IT" b="1" noProof="0" dirty="0"/>
              <a:t>= 4900 s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1932781" y="4737939"/>
            <a:ext cx="8326438" cy="1904444"/>
            <a:chOff x="206375" y="4125913"/>
            <a:chExt cx="8326438" cy="1904444"/>
          </a:xfrm>
        </p:grpSpPr>
        <p:sp>
          <p:nvSpPr>
            <p:cNvPr id="1566724" name="Line 4"/>
            <p:cNvSpPr>
              <a:spLocks noChangeShapeType="1"/>
            </p:cNvSpPr>
            <p:nvPr/>
          </p:nvSpPr>
          <p:spPr bwMode="auto">
            <a:xfrm>
              <a:off x="468313" y="4508500"/>
              <a:ext cx="230346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noProof="0" dirty="0"/>
            </a:p>
          </p:txBody>
        </p:sp>
        <p:sp>
          <p:nvSpPr>
            <p:cNvPr id="1566725" name="Line 5"/>
            <p:cNvSpPr>
              <a:spLocks noChangeShapeType="1"/>
            </p:cNvSpPr>
            <p:nvPr/>
          </p:nvSpPr>
          <p:spPr bwMode="auto">
            <a:xfrm>
              <a:off x="468313" y="5589588"/>
              <a:ext cx="230346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noProof="0" dirty="0"/>
            </a:p>
          </p:txBody>
        </p:sp>
        <p:sp>
          <p:nvSpPr>
            <p:cNvPr id="1566726" name="Line 6"/>
            <p:cNvSpPr>
              <a:spLocks noChangeShapeType="1"/>
            </p:cNvSpPr>
            <p:nvPr/>
          </p:nvSpPr>
          <p:spPr bwMode="auto">
            <a:xfrm>
              <a:off x="5364163" y="4508500"/>
              <a:ext cx="230346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noProof="0" dirty="0"/>
            </a:p>
          </p:txBody>
        </p:sp>
        <p:sp>
          <p:nvSpPr>
            <p:cNvPr id="1566727" name="Line 7"/>
            <p:cNvSpPr>
              <a:spLocks noChangeShapeType="1"/>
            </p:cNvSpPr>
            <p:nvPr/>
          </p:nvSpPr>
          <p:spPr bwMode="auto">
            <a:xfrm>
              <a:off x="5364163" y="5589588"/>
              <a:ext cx="230346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noProof="0" dirty="0"/>
            </a:p>
          </p:txBody>
        </p:sp>
        <p:sp>
          <p:nvSpPr>
            <p:cNvPr id="1566728" name="Text Box 8"/>
            <p:cNvSpPr txBox="1">
              <a:spLocks noChangeArrowheads="1"/>
            </p:cNvSpPr>
            <p:nvPr/>
          </p:nvSpPr>
          <p:spPr bwMode="auto">
            <a:xfrm>
              <a:off x="447675" y="4125913"/>
              <a:ext cx="89037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noProof="0" dirty="0"/>
                <a:t>T: 22°C</a:t>
              </a:r>
            </a:p>
          </p:txBody>
        </p:sp>
        <p:sp>
          <p:nvSpPr>
            <p:cNvPr id="1566730" name="Text Box 10"/>
            <p:cNvSpPr txBox="1">
              <a:spLocks noChangeArrowheads="1"/>
            </p:cNvSpPr>
            <p:nvPr/>
          </p:nvSpPr>
          <p:spPr bwMode="auto">
            <a:xfrm>
              <a:off x="468313" y="5589588"/>
              <a:ext cx="106029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noProof="0" dirty="0"/>
                <a:t>T: 100 °C</a:t>
              </a:r>
            </a:p>
          </p:txBody>
        </p:sp>
        <p:sp>
          <p:nvSpPr>
            <p:cNvPr id="1566731" name="Text Box 11"/>
            <p:cNvSpPr txBox="1">
              <a:spLocks noChangeArrowheads="1"/>
            </p:cNvSpPr>
            <p:nvPr/>
          </p:nvSpPr>
          <p:spPr bwMode="auto">
            <a:xfrm>
              <a:off x="5364163" y="4149725"/>
              <a:ext cx="112601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noProof="0" dirty="0"/>
                <a:t>T: 30.5 °C</a:t>
              </a:r>
            </a:p>
          </p:txBody>
        </p:sp>
        <p:sp>
          <p:nvSpPr>
            <p:cNvPr id="1566732" name="Text Box 12"/>
            <p:cNvSpPr txBox="1">
              <a:spLocks noChangeArrowheads="1"/>
            </p:cNvSpPr>
            <p:nvPr/>
          </p:nvSpPr>
          <p:spPr bwMode="auto">
            <a:xfrm>
              <a:off x="5435600" y="5661025"/>
              <a:ext cx="107952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noProof="0" dirty="0"/>
                <a:t>T: 30.5°C</a:t>
              </a:r>
            </a:p>
          </p:txBody>
        </p:sp>
        <p:sp>
          <p:nvSpPr>
            <p:cNvPr id="1566736" name="Rectangle 16"/>
            <p:cNvSpPr>
              <a:spLocks noChangeArrowheads="1"/>
            </p:cNvSpPr>
            <p:nvPr/>
          </p:nvSpPr>
          <p:spPr bwMode="auto">
            <a:xfrm>
              <a:off x="1662113" y="5445125"/>
              <a:ext cx="112402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2800" b="1" noProof="0" dirty="0" err="1">
                  <a:latin typeface="Symbol" pitchFamily="18" charset="2"/>
                </a:rPr>
                <a:t>t</a:t>
              </a:r>
              <a:r>
                <a:rPr lang="it-IT" sz="2800" b="1" baseline="-25000" noProof="0" dirty="0" err="1"/>
                <a:t>R</a:t>
              </a:r>
              <a:r>
                <a:rPr lang="it-IT" sz="2800" b="1" baseline="-25000" noProof="0" dirty="0"/>
                <a:t> </a:t>
              </a:r>
              <a:r>
                <a:rPr lang="it-IT" b="1" noProof="0" dirty="0"/>
                <a:t>= 16 s</a:t>
              </a:r>
            </a:p>
          </p:txBody>
        </p:sp>
        <p:sp>
          <p:nvSpPr>
            <p:cNvPr id="1566738" name="Line 18"/>
            <p:cNvSpPr>
              <a:spLocks noChangeShapeType="1"/>
            </p:cNvSpPr>
            <p:nvPr/>
          </p:nvSpPr>
          <p:spPr bwMode="auto">
            <a:xfrm flipV="1">
              <a:off x="250825" y="4652963"/>
              <a:ext cx="935038" cy="5762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noProof="0" dirty="0"/>
            </a:p>
          </p:txBody>
        </p:sp>
        <p:sp>
          <p:nvSpPr>
            <p:cNvPr id="1566737" name="Oval 17"/>
            <p:cNvSpPr>
              <a:spLocks noChangeArrowheads="1"/>
            </p:cNvSpPr>
            <p:nvPr/>
          </p:nvSpPr>
          <p:spPr bwMode="auto">
            <a:xfrm>
              <a:off x="206375" y="5151438"/>
              <a:ext cx="215900" cy="215900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noProof="0" dirty="0"/>
            </a:p>
          </p:txBody>
        </p:sp>
        <p:sp>
          <p:nvSpPr>
            <p:cNvPr id="1566739" name="Oval 19"/>
            <p:cNvSpPr>
              <a:spLocks noChangeArrowheads="1"/>
            </p:cNvSpPr>
            <p:nvPr/>
          </p:nvSpPr>
          <p:spPr bwMode="auto">
            <a:xfrm>
              <a:off x="1187450" y="4508500"/>
              <a:ext cx="215900" cy="215900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noProof="0" dirty="0"/>
            </a:p>
          </p:txBody>
        </p:sp>
        <p:sp>
          <p:nvSpPr>
            <p:cNvPr id="1566740" name="Oval 20"/>
            <p:cNvSpPr>
              <a:spLocks noChangeArrowheads="1"/>
            </p:cNvSpPr>
            <p:nvPr/>
          </p:nvSpPr>
          <p:spPr bwMode="auto">
            <a:xfrm>
              <a:off x="1763713" y="5373688"/>
              <a:ext cx="215900" cy="215900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noProof="0" dirty="0"/>
            </a:p>
          </p:txBody>
        </p:sp>
        <p:sp>
          <p:nvSpPr>
            <p:cNvPr id="1566741" name="Line 21"/>
            <p:cNvSpPr>
              <a:spLocks noChangeShapeType="1"/>
            </p:cNvSpPr>
            <p:nvPr/>
          </p:nvSpPr>
          <p:spPr bwMode="auto">
            <a:xfrm>
              <a:off x="1403350" y="4724400"/>
              <a:ext cx="360363" cy="649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noProof="0" dirty="0"/>
            </a:p>
          </p:txBody>
        </p:sp>
        <p:sp>
          <p:nvSpPr>
            <p:cNvPr id="1566742" name="Oval 22"/>
            <p:cNvSpPr>
              <a:spLocks noChangeArrowheads="1"/>
            </p:cNvSpPr>
            <p:nvPr/>
          </p:nvSpPr>
          <p:spPr bwMode="auto">
            <a:xfrm>
              <a:off x="3276600" y="4652963"/>
              <a:ext cx="215900" cy="215900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noProof="0" dirty="0"/>
            </a:p>
          </p:txBody>
        </p:sp>
        <p:sp>
          <p:nvSpPr>
            <p:cNvPr id="1566743" name="Line 23"/>
            <p:cNvSpPr>
              <a:spLocks noChangeShapeType="1"/>
            </p:cNvSpPr>
            <p:nvPr/>
          </p:nvSpPr>
          <p:spPr bwMode="auto">
            <a:xfrm flipV="1">
              <a:off x="1979613" y="4797425"/>
              <a:ext cx="1296987" cy="576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noProof="0" dirty="0"/>
            </a:p>
          </p:txBody>
        </p:sp>
        <p:sp>
          <p:nvSpPr>
            <p:cNvPr id="1566745" name="AutoShape 25"/>
            <p:cNvSpPr>
              <a:spLocks noChangeArrowheads="1"/>
            </p:cNvSpPr>
            <p:nvPr/>
          </p:nvSpPr>
          <p:spPr bwMode="auto">
            <a:xfrm>
              <a:off x="3492500" y="4941888"/>
              <a:ext cx="1223963" cy="431800"/>
            </a:xfrm>
            <a:prstGeom prst="leftRightArrow">
              <a:avLst>
                <a:gd name="adj1" fmla="val 50000"/>
                <a:gd name="adj2" fmla="val 5669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noProof="0" dirty="0"/>
            </a:p>
          </p:txBody>
        </p:sp>
        <p:sp>
          <p:nvSpPr>
            <p:cNvPr id="1566746" name="Oval 26"/>
            <p:cNvSpPr>
              <a:spLocks noChangeArrowheads="1"/>
            </p:cNvSpPr>
            <p:nvPr/>
          </p:nvSpPr>
          <p:spPr bwMode="auto">
            <a:xfrm>
              <a:off x="4787900" y="4724400"/>
              <a:ext cx="215900" cy="215900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noProof="0" dirty="0"/>
            </a:p>
          </p:txBody>
        </p:sp>
        <p:sp>
          <p:nvSpPr>
            <p:cNvPr id="1566747" name="Oval 27"/>
            <p:cNvSpPr>
              <a:spLocks noChangeArrowheads="1"/>
            </p:cNvSpPr>
            <p:nvPr/>
          </p:nvSpPr>
          <p:spPr bwMode="auto">
            <a:xfrm>
              <a:off x="6300788" y="4508500"/>
              <a:ext cx="215900" cy="215900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noProof="0" dirty="0"/>
            </a:p>
          </p:txBody>
        </p:sp>
        <p:sp>
          <p:nvSpPr>
            <p:cNvPr id="1566748" name="Oval 28"/>
            <p:cNvSpPr>
              <a:spLocks noChangeArrowheads="1"/>
            </p:cNvSpPr>
            <p:nvPr/>
          </p:nvSpPr>
          <p:spPr bwMode="auto">
            <a:xfrm>
              <a:off x="6084888" y="5300663"/>
              <a:ext cx="215900" cy="215900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noProof="0" dirty="0"/>
            </a:p>
          </p:txBody>
        </p:sp>
        <p:sp>
          <p:nvSpPr>
            <p:cNvPr id="1566749" name="Oval 29"/>
            <p:cNvSpPr>
              <a:spLocks noChangeArrowheads="1"/>
            </p:cNvSpPr>
            <p:nvPr/>
          </p:nvSpPr>
          <p:spPr bwMode="auto">
            <a:xfrm>
              <a:off x="7380288" y="4581525"/>
              <a:ext cx="215900" cy="215900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noProof="0" dirty="0"/>
            </a:p>
          </p:txBody>
        </p:sp>
        <p:sp>
          <p:nvSpPr>
            <p:cNvPr id="1566750" name="Line 30"/>
            <p:cNvSpPr>
              <a:spLocks noChangeShapeType="1"/>
            </p:cNvSpPr>
            <p:nvPr/>
          </p:nvSpPr>
          <p:spPr bwMode="auto">
            <a:xfrm flipV="1">
              <a:off x="5003800" y="4652963"/>
              <a:ext cx="1296988" cy="1444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noProof="0" dirty="0"/>
            </a:p>
          </p:txBody>
        </p:sp>
        <p:sp>
          <p:nvSpPr>
            <p:cNvPr id="1566751" name="Line 31"/>
            <p:cNvSpPr>
              <a:spLocks noChangeShapeType="1"/>
            </p:cNvSpPr>
            <p:nvPr/>
          </p:nvSpPr>
          <p:spPr bwMode="auto">
            <a:xfrm flipH="1">
              <a:off x="6227763" y="4724400"/>
              <a:ext cx="144462" cy="576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noProof="0" dirty="0"/>
            </a:p>
          </p:txBody>
        </p:sp>
        <p:sp>
          <p:nvSpPr>
            <p:cNvPr id="1566752" name="Line 32"/>
            <p:cNvSpPr>
              <a:spLocks noChangeShapeType="1"/>
            </p:cNvSpPr>
            <p:nvPr/>
          </p:nvSpPr>
          <p:spPr bwMode="auto">
            <a:xfrm flipV="1">
              <a:off x="6300788" y="4797425"/>
              <a:ext cx="1079500" cy="503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noProof="0" dirty="0"/>
            </a:p>
          </p:txBody>
        </p:sp>
        <p:sp>
          <p:nvSpPr>
            <p:cNvPr id="1566753" name="Line 33"/>
            <p:cNvSpPr>
              <a:spLocks noChangeShapeType="1"/>
            </p:cNvSpPr>
            <p:nvPr/>
          </p:nvSpPr>
          <p:spPr bwMode="auto">
            <a:xfrm>
              <a:off x="7596188" y="4797425"/>
              <a:ext cx="936625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noProof="0" dirty="0"/>
            </a:p>
          </p:txBody>
        </p:sp>
        <p:sp>
          <p:nvSpPr>
            <p:cNvPr id="1566756" name="Rectangle 36"/>
            <p:cNvSpPr>
              <a:spLocks noChangeArrowheads="1"/>
            </p:cNvSpPr>
            <p:nvPr/>
          </p:nvSpPr>
          <p:spPr bwMode="auto">
            <a:xfrm>
              <a:off x="6443663" y="5502275"/>
              <a:ext cx="1370888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2800" b="1" noProof="0" dirty="0" err="1">
                  <a:latin typeface="Symbol" pitchFamily="18" charset="2"/>
                </a:rPr>
                <a:t>t</a:t>
              </a:r>
              <a:r>
                <a:rPr lang="it-IT" sz="2800" b="1" baseline="-25000" noProof="0" dirty="0" err="1"/>
                <a:t>R</a:t>
              </a:r>
              <a:r>
                <a:rPr lang="it-IT" sz="2800" b="1" baseline="-25000" noProof="0" dirty="0"/>
                <a:t> </a:t>
              </a:r>
              <a:r>
                <a:rPr lang="it-IT" b="1" noProof="0" dirty="0"/>
                <a:t>= 4900 s</a:t>
              </a:r>
            </a:p>
          </p:txBody>
        </p:sp>
      </p:grpSp>
      <p:sp>
        <p:nvSpPr>
          <p:cNvPr id="4" name="Rettangolo 3"/>
          <p:cNvSpPr/>
          <p:nvPr/>
        </p:nvSpPr>
        <p:spPr>
          <a:xfrm>
            <a:off x="5479204" y="5111571"/>
            <a:ext cx="69121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7200" noProof="0" dirty="0">
                <a:solidFill>
                  <a:srgbClr val="000000"/>
                </a:solidFill>
                <a:sym typeface="Symbol"/>
              </a:rPr>
              <a:t></a:t>
            </a:r>
            <a:endParaRPr lang="it-IT" sz="7200" noProof="0" dirty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A7DAE2-41A0-5A12-3E4A-CB6160E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noProof="0" dirty="0" err="1"/>
              <a:t>Bake</a:t>
            </a:r>
            <a:r>
              <a:rPr lang="it-IT" noProof="0" dirty="0"/>
              <a:t> out: uniformità della temperatura della camera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021CE-95CA-0936-A013-CA53A9AF4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Rectangle 2">
            <a:extLst>
              <a:ext uri="{FF2B5EF4-FFF2-40B4-BE49-F238E27FC236}">
                <a16:creationId xmlns:a16="http://schemas.microsoft.com/office/drawing/2014/main" id="{57C7F4BD-EFB5-971B-9B4E-6D3B7989D1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pPr eaLnBrk="1" hangingPunct="1"/>
            <a:r>
              <a:rPr lang="it-IT" noProof="0" dirty="0"/>
              <a:t>Produzione del (alto) vuoto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93AB3C7-BF2F-BA05-6877-614D1A8EF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236374-8886-4B55-9133-318E8D131A61}" type="slidenum">
              <a:rPr lang="it-IT" noProof="0" smtClean="0"/>
              <a:pPr>
                <a:defRPr/>
              </a:pPr>
              <a:t>47</a:t>
            </a:fld>
            <a:endParaRPr lang="it-IT" noProof="0" dirty="0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8302C694-2905-D734-E2E4-79D3CF077FBA}"/>
              </a:ext>
            </a:extLst>
          </p:cNvPr>
          <p:cNvSpPr/>
          <p:nvPr/>
        </p:nvSpPr>
        <p:spPr>
          <a:xfrm>
            <a:off x="700216" y="1579118"/>
            <a:ext cx="4046648" cy="52322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it-IT" sz="2800" noProof="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Sorgenti di gas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6829ABA-7947-182E-B0C7-AFE3075DB4CB}"/>
              </a:ext>
            </a:extLst>
          </p:cNvPr>
          <p:cNvGrpSpPr/>
          <p:nvPr/>
        </p:nvGrpSpPr>
        <p:grpSpPr>
          <a:xfrm>
            <a:off x="4205416" y="2077995"/>
            <a:ext cx="7696200" cy="4343400"/>
            <a:chOff x="4205416" y="2077995"/>
            <a:chExt cx="7696200" cy="4343400"/>
          </a:xfrm>
        </p:grpSpPr>
        <p:sp>
          <p:nvSpPr>
            <p:cNvPr id="4" name="Rectangle 2">
              <a:extLst>
                <a:ext uri="{FF2B5EF4-FFF2-40B4-BE49-F238E27FC236}">
                  <a16:creationId xmlns:a16="http://schemas.microsoft.com/office/drawing/2014/main" id="{C20E0413-5B68-4E92-BBD7-21F15541FB13}"/>
                </a:ext>
              </a:extLst>
            </p:cNvPr>
            <p:cNvSpPr/>
            <p:nvPr/>
          </p:nvSpPr>
          <p:spPr>
            <a:xfrm>
              <a:off x="4205416" y="2077995"/>
              <a:ext cx="5410200" cy="4343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noProof="0" dirty="0"/>
                <a:t>Vacuum system</a:t>
              </a:r>
            </a:p>
          </p:txBody>
        </p:sp>
        <p:grpSp>
          <p:nvGrpSpPr>
            <p:cNvPr id="6" name="Group 14">
              <a:extLst>
                <a:ext uri="{FF2B5EF4-FFF2-40B4-BE49-F238E27FC236}">
                  <a16:creationId xmlns:a16="http://schemas.microsoft.com/office/drawing/2014/main" id="{E9F3FF42-FE21-AFD1-FF41-B593ACD1E66F}"/>
                </a:ext>
              </a:extLst>
            </p:cNvPr>
            <p:cNvGrpSpPr/>
            <p:nvPr/>
          </p:nvGrpSpPr>
          <p:grpSpPr>
            <a:xfrm>
              <a:off x="4205416" y="2077995"/>
              <a:ext cx="7696200" cy="4343400"/>
              <a:chOff x="1371600" y="1447800"/>
              <a:chExt cx="7696200" cy="4343400"/>
            </a:xfrm>
          </p:grpSpPr>
          <p:sp>
            <p:nvSpPr>
              <p:cNvPr id="7" name="Rectangle 12">
                <a:extLst>
                  <a:ext uri="{FF2B5EF4-FFF2-40B4-BE49-F238E27FC236}">
                    <a16:creationId xmlns:a16="http://schemas.microsoft.com/office/drawing/2014/main" id="{A9617C4B-4E8F-FFD0-C6E3-43C00160845B}"/>
                  </a:ext>
                </a:extLst>
              </p:cNvPr>
              <p:cNvSpPr/>
              <p:nvPr/>
            </p:nvSpPr>
            <p:spPr>
              <a:xfrm>
                <a:off x="6781800" y="3429000"/>
                <a:ext cx="1148861" cy="457200"/>
              </a:xfrm>
              <a:prstGeom prst="rect">
                <a:avLst/>
              </a:prstGeom>
              <a:solidFill>
                <a:srgbClr val="9BBB59"/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 noProof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" name="Rectangle 2">
                <a:extLst>
                  <a:ext uri="{FF2B5EF4-FFF2-40B4-BE49-F238E27FC236}">
                    <a16:creationId xmlns:a16="http://schemas.microsoft.com/office/drawing/2014/main" id="{725A670E-08E1-DB04-FBC5-065817CF6E0C}"/>
                  </a:ext>
                </a:extLst>
              </p:cNvPr>
              <p:cNvSpPr/>
              <p:nvPr/>
            </p:nvSpPr>
            <p:spPr>
              <a:xfrm>
                <a:off x="1371600" y="1447800"/>
                <a:ext cx="5410200" cy="4343400"/>
              </a:xfrm>
              <a:prstGeom prst="rect">
                <a:avLst/>
              </a:prstGeom>
              <a:solidFill>
                <a:srgbClr val="9BBB59"/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it-IT" kern="0" noProof="0" dirty="0">
                    <a:solidFill>
                      <a:prstClr val="white"/>
                    </a:solidFill>
                    <a:latin typeface="Calibri"/>
                  </a:rPr>
                  <a:t>Vacuum system</a:t>
                </a:r>
              </a:p>
            </p:txBody>
          </p:sp>
          <p:sp>
            <p:nvSpPr>
              <p:cNvPr id="9" name="Rectangle 4">
                <a:extLst>
                  <a:ext uri="{FF2B5EF4-FFF2-40B4-BE49-F238E27FC236}">
                    <a16:creationId xmlns:a16="http://schemas.microsoft.com/office/drawing/2014/main" id="{5BA08316-7005-6DE8-3846-FDBA15BED0FB}"/>
                  </a:ext>
                </a:extLst>
              </p:cNvPr>
              <p:cNvSpPr/>
              <p:nvPr/>
            </p:nvSpPr>
            <p:spPr>
              <a:xfrm>
                <a:off x="7924800" y="2514600"/>
                <a:ext cx="1143000" cy="2209800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it-IT" kern="0" noProof="0" dirty="0">
                    <a:solidFill>
                      <a:prstClr val="white"/>
                    </a:solidFill>
                    <a:latin typeface="Calibri"/>
                  </a:rPr>
                  <a:t>pumps</a:t>
                </a:r>
              </a:p>
            </p:txBody>
          </p:sp>
          <p:sp>
            <p:nvSpPr>
              <p:cNvPr id="10" name="Rectangle 5">
                <a:extLst>
                  <a:ext uri="{FF2B5EF4-FFF2-40B4-BE49-F238E27FC236}">
                    <a16:creationId xmlns:a16="http://schemas.microsoft.com/office/drawing/2014/main" id="{21494BB7-832E-0C0F-2FF9-AB25991751A7}"/>
                  </a:ext>
                </a:extLst>
              </p:cNvPr>
              <p:cNvSpPr/>
              <p:nvPr/>
            </p:nvSpPr>
            <p:spPr>
              <a:xfrm>
                <a:off x="1371600" y="1447800"/>
                <a:ext cx="5410200" cy="533400"/>
              </a:xfrm>
              <a:prstGeom prst="rect">
                <a:avLst/>
              </a:prstGeom>
              <a:solidFill>
                <a:srgbClr val="F79646"/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 noProof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" name="Rectangle 8">
                <a:extLst>
                  <a:ext uri="{FF2B5EF4-FFF2-40B4-BE49-F238E27FC236}">
                    <a16:creationId xmlns:a16="http://schemas.microsoft.com/office/drawing/2014/main" id="{8625203A-C882-E419-0C3B-0B46632E27E6}"/>
                  </a:ext>
                </a:extLst>
              </p:cNvPr>
              <p:cNvSpPr/>
              <p:nvPr/>
            </p:nvSpPr>
            <p:spPr>
              <a:xfrm rot="5400000">
                <a:off x="5803900" y="2451100"/>
                <a:ext cx="1447800" cy="508000"/>
              </a:xfrm>
              <a:prstGeom prst="rect">
                <a:avLst/>
              </a:prstGeom>
              <a:solidFill>
                <a:srgbClr val="F79646"/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 noProof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" name="Rectangle 9">
                <a:extLst>
                  <a:ext uri="{FF2B5EF4-FFF2-40B4-BE49-F238E27FC236}">
                    <a16:creationId xmlns:a16="http://schemas.microsoft.com/office/drawing/2014/main" id="{819110FD-4D53-4BDF-7B28-51B04B7E5E2C}"/>
                  </a:ext>
                </a:extLst>
              </p:cNvPr>
              <p:cNvSpPr/>
              <p:nvPr/>
            </p:nvSpPr>
            <p:spPr>
              <a:xfrm rot="5400000">
                <a:off x="0" y="3352800"/>
                <a:ext cx="3276600" cy="533400"/>
              </a:xfrm>
              <a:prstGeom prst="rect">
                <a:avLst/>
              </a:prstGeom>
              <a:solidFill>
                <a:srgbClr val="F79646"/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 noProof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" name="Rectangle 10">
                <a:extLst>
                  <a:ext uri="{FF2B5EF4-FFF2-40B4-BE49-F238E27FC236}">
                    <a16:creationId xmlns:a16="http://schemas.microsoft.com/office/drawing/2014/main" id="{BCF475BC-DBE5-7367-B4BE-197F8E4882A6}"/>
                  </a:ext>
                </a:extLst>
              </p:cNvPr>
              <p:cNvSpPr/>
              <p:nvPr/>
            </p:nvSpPr>
            <p:spPr>
              <a:xfrm>
                <a:off x="1371600" y="5257800"/>
                <a:ext cx="5425831" cy="533400"/>
              </a:xfrm>
              <a:prstGeom prst="rect">
                <a:avLst/>
              </a:prstGeom>
              <a:solidFill>
                <a:srgbClr val="F79646"/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 noProof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" name="Rectangle 11">
                <a:extLst>
                  <a:ext uri="{FF2B5EF4-FFF2-40B4-BE49-F238E27FC236}">
                    <a16:creationId xmlns:a16="http://schemas.microsoft.com/office/drawing/2014/main" id="{0B3AEC7B-F78B-596D-A353-503F6169868E}"/>
                  </a:ext>
                </a:extLst>
              </p:cNvPr>
              <p:cNvSpPr/>
              <p:nvPr/>
            </p:nvSpPr>
            <p:spPr>
              <a:xfrm rot="5400000">
                <a:off x="5857631" y="4318000"/>
                <a:ext cx="1371600" cy="508000"/>
              </a:xfrm>
              <a:prstGeom prst="rect">
                <a:avLst/>
              </a:prstGeom>
              <a:solidFill>
                <a:srgbClr val="F79646"/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it-IT" kern="0" noProof="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15" name="Curved Connector 19">
              <a:extLst>
                <a:ext uri="{FF2B5EF4-FFF2-40B4-BE49-F238E27FC236}">
                  <a16:creationId xmlns:a16="http://schemas.microsoft.com/office/drawing/2014/main" id="{9578CE79-A863-E7FE-95D8-9CF858934C23}"/>
                </a:ext>
              </a:extLst>
            </p:cNvPr>
            <p:cNvCxnSpPr/>
            <p:nvPr/>
          </p:nvCxnSpPr>
          <p:spPr>
            <a:xfrm rot="16200000" flipH="1">
              <a:off x="6300916" y="2268495"/>
              <a:ext cx="533400" cy="152400"/>
            </a:xfrm>
            <a:prstGeom prst="curvedConnector3">
              <a:avLst>
                <a:gd name="adj1" fmla="val 54396"/>
              </a:avLst>
            </a:prstGeom>
            <a:noFill/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sp>
          <p:nvSpPr>
            <p:cNvPr id="16" name="Oval 25">
              <a:extLst>
                <a:ext uri="{FF2B5EF4-FFF2-40B4-BE49-F238E27FC236}">
                  <a16:creationId xmlns:a16="http://schemas.microsoft.com/office/drawing/2014/main" id="{3438E8E3-983A-2B07-2EE9-8002BB413995}"/>
                </a:ext>
              </a:extLst>
            </p:cNvPr>
            <p:cNvSpPr/>
            <p:nvPr/>
          </p:nvSpPr>
          <p:spPr>
            <a:xfrm>
              <a:off x="4409091" y="3486312"/>
              <a:ext cx="152400" cy="76200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7" name="Straight Connector 27">
              <a:extLst>
                <a:ext uri="{FF2B5EF4-FFF2-40B4-BE49-F238E27FC236}">
                  <a16:creationId xmlns:a16="http://schemas.microsoft.com/office/drawing/2014/main" id="{C7ADB2E2-BCDD-740C-F5A0-2BD1E4ED16C5}"/>
                </a:ext>
              </a:extLst>
            </p:cNvPr>
            <p:cNvCxnSpPr>
              <a:stCxn id="16" idx="6"/>
            </p:cNvCxnSpPr>
            <p:nvPr/>
          </p:nvCxnSpPr>
          <p:spPr>
            <a:xfrm>
              <a:off x="4561491" y="3524412"/>
              <a:ext cx="152400" cy="11430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cxnSp>
          <p:nvCxnSpPr>
            <p:cNvPr id="18" name="Straight Arrow Connector 35">
              <a:extLst>
                <a:ext uri="{FF2B5EF4-FFF2-40B4-BE49-F238E27FC236}">
                  <a16:creationId xmlns:a16="http://schemas.microsoft.com/office/drawing/2014/main" id="{638C8C6F-2106-1C4F-870D-BEF29B2FD736}"/>
                </a:ext>
              </a:extLst>
            </p:cNvPr>
            <p:cNvCxnSpPr/>
            <p:nvPr/>
          </p:nvCxnSpPr>
          <p:spPr>
            <a:xfrm>
              <a:off x="7482016" y="2611395"/>
              <a:ext cx="0" cy="685800"/>
            </a:xfrm>
            <a:prstGeom prst="straightConnector1">
              <a:avLst/>
            </a:prstGeom>
            <a:noFill/>
            <a:ln w="76200" cap="flat" cmpd="sng" algn="ctr">
              <a:solidFill>
                <a:srgbClr val="C0504D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20" name="Straight Arrow Connector 39">
              <a:extLst>
                <a:ext uri="{FF2B5EF4-FFF2-40B4-BE49-F238E27FC236}">
                  <a16:creationId xmlns:a16="http://schemas.microsoft.com/office/drawing/2014/main" id="{D16FEB33-A6C8-2D8B-78E4-19ED04C3223A}"/>
                </a:ext>
              </a:extLst>
            </p:cNvPr>
            <p:cNvCxnSpPr/>
            <p:nvPr/>
          </p:nvCxnSpPr>
          <p:spPr>
            <a:xfrm flipV="1">
              <a:off x="6643816" y="5430795"/>
              <a:ext cx="304800" cy="647700"/>
            </a:xfrm>
            <a:prstGeom prst="straightConnector1">
              <a:avLst/>
            </a:prstGeom>
            <a:noFill/>
            <a:ln w="76200" cap="flat" cmpd="sng" algn="ctr">
              <a:solidFill>
                <a:srgbClr val="C0504D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21" name="Freeform 41">
              <a:extLst>
                <a:ext uri="{FF2B5EF4-FFF2-40B4-BE49-F238E27FC236}">
                  <a16:creationId xmlns:a16="http://schemas.microsoft.com/office/drawing/2014/main" id="{65650A2D-A726-9801-6E96-53FC4FBECCAF}"/>
                </a:ext>
              </a:extLst>
            </p:cNvPr>
            <p:cNvSpPr/>
            <p:nvPr/>
          </p:nvSpPr>
          <p:spPr>
            <a:xfrm>
              <a:off x="7645640" y="5730130"/>
              <a:ext cx="922715" cy="175450"/>
            </a:xfrm>
            <a:custGeom>
              <a:avLst/>
              <a:gdLst>
                <a:gd name="connsiteX0" fmla="*/ 141177 w 922715"/>
                <a:gd name="connsiteY0" fmla="*/ 144188 h 175450"/>
                <a:gd name="connsiteX1" fmla="*/ 141177 w 922715"/>
                <a:gd name="connsiteY1" fmla="*/ 144188 h 175450"/>
                <a:gd name="connsiteX2" fmla="*/ 367823 w 922715"/>
                <a:gd name="connsiteY2" fmla="*/ 152003 h 175450"/>
                <a:gd name="connsiteX3" fmla="*/ 492869 w 922715"/>
                <a:gd name="connsiteY3" fmla="*/ 175450 h 175450"/>
                <a:gd name="connsiteX4" fmla="*/ 688254 w 922715"/>
                <a:gd name="connsiteY4" fmla="*/ 167634 h 175450"/>
                <a:gd name="connsiteX5" fmla="*/ 750777 w 922715"/>
                <a:gd name="connsiteY5" fmla="*/ 152003 h 175450"/>
                <a:gd name="connsiteX6" fmla="*/ 805485 w 922715"/>
                <a:gd name="connsiteY6" fmla="*/ 144188 h 175450"/>
                <a:gd name="connsiteX7" fmla="*/ 922715 w 922715"/>
                <a:gd name="connsiteY7" fmla="*/ 120742 h 175450"/>
                <a:gd name="connsiteX8" fmla="*/ 891454 w 922715"/>
                <a:gd name="connsiteY8" fmla="*/ 105111 h 175450"/>
                <a:gd name="connsiteX9" fmla="*/ 868008 w 922715"/>
                <a:gd name="connsiteY9" fmla="*/ 97296 h 175450"/>
                <a:gd name="connsiteX10" fmla="*/ 813300 w 922715"/>
                <a:gd name="connsiteY10" fmla="*/ 66034 h 175450"/>
                <a:gd name="connsiteX11" fmla="*/ 782039 w 922715"/>
                <a:gd name="connsiteY11" fmla="*/ 58219 h 175450"/>
                <a:gd name="connsiteX12" fmla="*/ 758592 w 922715"/>
                <a:gd name="connsiteY12" fmla="*/ 50403 h 175450"/>
                <a:gd name="connsiteX13" fmla="*/ 703885 w 922715"/>
                <a:gd name="connsiteY13" fmla="*/ 34773 h 175450"/>
                <a:gd name="connsiteX14" fmla="*/ 680439 w 922715"/>
                <a:gd name="connsiteY14" fmla="*/ 19142 h 175450"/>
                <a:gd name="connsiteX15" fmla="*/ 500685 w 922715"/>
                <a:gd name="connsiteY15" fmla="*/ 11327 h 175450"/>
                <a:gd name="connsiteX16" fmla="*/ 461608 w 922715"/>
                <a:gd name="connsiteY16" fmla="*/ 19142 h 175450"/>
                <a:gd name="connsiteX17" fmla="*/ 438162 w 922715"/>
                <a:gd name="connsiteY17" fmla="*/ 26957 h 175450"/>
                <a:gd name="connsiteX18" fmla="*/ 406900 w 922715"/>
                <a:gd name="connsiteY18" fmla="*/ 34773 h 175450"/>
                <a:gd name="connsiteX19" fmla="*/ 383454 w 922715"/>
                <a:gd name="connsiteY19" fmla="*/ 42588 h 175450"/>
                <a:gd name="connsiteX20" fmla="*/ 344377 w 922715"/>
                <a:gd name="connsiteY20" fmla="*/ 50403 h 175450"/>
                <a:gd name="connsiteX21" fmla="*/ 313115 w 922715"/>
                <a:gd name="connsiteY21" fmla="*/ 58219 h 175450"/>
                <a:gd name="connsiteX22" fmla="*/ 47392 w 922715"/>
                <a:gd name="connsiteY22" fmla="*/ 66034 h 175450"/>
                <a:gd name="connsiteX23" fmla="*/ 500 w 922715"/>
                <a:gd name="connsiteY23" fmla="*/ 105111 h 175450"/>
                <a:gd name="connsiteX24" fmla="*/ 8315 w 922715"/>
                <a:gd name="connsiteY24" fmla="*/ 128557 h 175450"/>
                <a:gd name="connsiteX25" fmla="*/ 141177 w 922715"/>
                <a:gd name="connsiteY25" fmla="*/ 144188 h 17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22715" h="175450">
                  <a:moveTo>
                    <a:pt x="141177" y="144188"/>
                  </a:moveTo>
                  <a:lnTo>
                    <a:pt x="141177" y="144188"/>
                  </a:lnTo>
                  <a:cubicBezTo>
                    <a:pt x="216726" y="146793"/>
                    <a:pt x="292441" y="146349"/>
                    <a:pt x="367823" y="152003"/>
                  </a:cubicBezTo>
                  <a:cubicBezTo>
                    <a:pt x="382236" y="153084"/>
                    <a:pt x="463827" y="169641"/>
                    <a:pt x="492869" y="175450"/>
                  </a:cubicBezTo>
                  <a:cubicBezTo>
                    <a:pt x="557997" y="172845"/>
                    <a:pt x="623341" y="173535"/>
                    <a:pt x="688254" y="167634"/>
                  </a:cubicBezTo>
                  <a:cubicBezTo>
                    <a:pt x="709648" y="165689"/>
                    <a:pt x="729712" y="156216"/>
                    <a:pt x="750777" y="152003"/>
                  </a:cubicBezTo>
                  <a:cubicBezTo>
                    <a:pt x="768840" y="148390"/>
                    <a:pt x="787315" y="147216"/>
                    <a:pt x="805485" y="144188"/>
                  </a:cubicBezTo>
                  <a:cubicBezTo>
                    <a:pt x="884463" y="131025"/>
                    <a:pt x="869673" y="134002"/>
                    <a:pt x="922715" y="120742"/>
                  </a:cubicBezTo>
                  <a:cubicBezTo>
                    <a:pt x="912295" y="115532"/>
                    <a:pt x="902162" y="109700"/>
                    <a:pt x="891454" y="105111"/>
                  </a:cubicBezTo>
                  <a:cubicBezTo>
                    <a:pt x="883882" y="101866"/>
                    <a:pt x="875376" y="100980"/>
                    <a:pt x="868008" y="97296"/>
                  </a:cubicBezTo>
                  <a:cubicBezTo>
                    <a:pt x="822656" y="74620"/>
                    <a:pt x="868111" y="86588"/>
                    <a:pt x="813300" y="66034"/>
                  </a:cubicBezTo>
                  <a:cubicBezTo>
                    <a:pt x="803243" y="62263"/>
                    <a:pt x="792367" y="61170"/>
                    <a:pt x="782039" y="58219"/>
                  </a:cubicBezTo>
                  <a:cubicBezTo>
                    <a:pt x="774118" y="55956"/>
                    <a:pt x="766513" y="52666"/>
                    <a:pt x="758592" y="50403"/>
                  </a:cubicBezTo>
                  <a:cubicBezTo>
                    <a:pt x="689880" y="30771"/>
                    <a:pt x="760115" y="53516"/>
                    <a:pt x="703885" y="34773"/>
                  </a:cubicBezTo>
                  <a:cubicBezTo>
                    <a:pt x="696070" y="29563"/>
                    <a:pt x="688840" y="23343"/>
                    <a:pt x="680439" y="19142"/>
                  </a:cubicBezTo>
                  <a:cubicBezTo>
                    <a:pt x="612639" y="-14758"/>
                    <a:pt x="605546" y="5501"/>
                    <a:pt x="500685" y="11327"/>
                  </a:cubicBezTo>
                  <a:cubicBezTo>
                    <a:pt x="487659" y="13932"/>
                    <a:pt x="474495" y="15920"/>
                    <a:pt x="461608" y="19142"/>
                  </a:cubicBezTo>
                  <a:cubicBezTo>
                    <a:pt x="453616" y="21140"/>
                    <a:pt x="446083" y="24694"/>
                    <a:pt x="438162" y="26957"/>
                  </a:cubicBezTo>
                  <a:cubicBezTo>
                    <a:pt x="427834" y="29908"/>
                    <a:pt x="417228" y="31822"/>
                    <a:pt x="406900" y="34773"/>
                  </a:cubicBezTo>
                  <a:cubicBezTo>
                    <a:pt x="398979" y="37036"/>
                    <a:pt x="391446" y="40590"/>
                    <a:pt x="383454" y="42588"/>
                  </a:cubicBezTo>
                  <a:cubicBezTo>
                    <a:pt x="370567" y="45810"/>
                    <a:pt x="357344" y="47521"/>
                    <a:pt x="344377" y="50403"/>
                  </a:cubicBezTo>
                  <a:cubicBezTo>
                    <a:pt x="333891" y="52733"/>
                    <a:pt x="323842" y="57654"/>
                    <a:pt x="313115" y="58219"/>
                  </a:cubicBezTo>
                  <a:cubicBezTo>
                    <a:pt x="224625" y="62876"/>
                    <a:pt x="135966" y="63429"/>
                    <a:pt x="47392" y="66034"/>
                  </a:cubicBezTo>
                  <a:cubicBezTo>
                    <a:pt x="30150" y="74655"/>
                    <a:pt x="4517" y="81010"/>
                    <a:pt x="500" y="105111"/>
                  </a:cubicBezTo>
                  <a:cubicBezTo>
                    <a:pt x="-854" y="113237"/>
                    <a:pt x="160" y="127392"/>
                    <a:pt x="8315" y="128557"/>
                  </a:cubicBezTo>
                  <a:cubicBezTo>
                    <a:pt x="59894" y="135925"/>
                    <a:pt x="119033" y="141583"/>
                    <a:pt x="141177" y="144188"/>
                  </a:cubicBezTo>
                  <a:close/>
                </a:path>
              </a:pathLst>
            </a:cu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2" name="Straight Arrow Connector 42">
              <a:extLst>
                <a:ext uri="{FF2B5EF4-FFF2-40B4-BE49-F238E27FC236}">
                  <a16:creationId xmlns:a16="http://schemas.microsoft.com/office/drawing/2014/main" id="{A9B165D4-F332-3260-99DD-417AEE3A359B}"/>
                </a:ext>
              </a:extLst>
            </p:cNvPr>
            <p:cNvCxnSpPr/>
            <p:nvPr/>
          </p:nvCxnSpPr>
          <p:spPr>
            <a:xfrm flipH="1" flipV="1">
              <a:off x="8129716" y="4954545"/>
              <a:ext cx="133838" cy="800100"/>
            </a:xfrm>
            <a:prstGeom prst="straightConnector1">
              <a:avLst/>
            </a:prstGeom>
            <a:noFill/>
            <a:ln w="76200" cap="flat" cmpd="sng" algn="ctr">
              <a:solidFill>
                <a:srgbClr val="C0504D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23" name="Striped Right Arrow 45">
              <a:extLst>
                <a:ext uri="{FF2B5EF4-FFF2-40B4-BE49-F238E27FC236}">
                  <a16:creationId xmlns:a16="http://schemas.microsoft.com/office/drawing/2014/main" id="{5F9B88E2-DAC2-DC21-AFB3-B2FB7F3894F1}"/>
                </a:ext>
              </a:extLst>
            </p:cNvPr>
            <p:cNvSpPr/>
            <p:nvPr/>
          </p:nvSpPr>
          <p:spPr>
            <a:xfrm rot="10800000">
              <a:off x="8386647" y="4021095"/>
              <a:ext cx="990600" cy="533400"/>
            </a:xfrm>
            <a:prstGeom prst="stripedRightArrow">
              <a:avLst>
                <a:gd name="adj1" fmla="val 39743"/>
                <a:gd name="adj2" fmla="val 98352"/>
              </a:avLst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4" name="Straight Arrow Connector 46">
              <a:extLst>
                <a:ext uri="{FF2B5EF4-FFF2-40B4-BE49-F238E27FC236}">
                  <a16:creationId xmlns:a16="http://schemas.microsoft.com/office/drawing/2014/main" id="{1ECFE2A7-99F0-CBD6-945F-66C04F60063C}"/>
                </a:ext>
              </a:extLst>
            </p:cNvPr>
            <p:cNvCxnSpPr/>
            <p:nvPr/>
          </p:nvCxnSpPr>
          <p:spPr>
            <a:xfrm flipV="1">
              <a:off x="4764203" y="3619662"/>
              <a:ext cx="1009162" cy="19050"/>
            </a:xfrm>
            <a:prstGeom prst="straightConnector1">
              <a:avLst/>
            </a:prstGeom>
            <a:noFill/>
            <a:ln w="76200" cap="flat" cmpd="sng" algn="ctr">
              <a:solidFill>
                <a:srgbClr val="C0504D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25" name="Straight Arrow Connector 48">
              <a:extLst>
                <a:ext uri="{FF2B5EF4-FFF2-40B4-BE49-F238E27FC236}">
                  <a16:creationId xmlns:a16="http://schemas.microsoft.com/office/drawing/2014/main" id="{4CCC851B-931E-A4FB-DC46-3575F614EF1A}"/>
                </a:ext>
              </a:extLst>
            </p:cNvPr>
            <p:cNvCxnSpPr/>
            <p:nvPr/>
          </p:nvCxnSpPr>
          <p:spPr>
            <a:xfrm flipH="1">
              <a:off x="6386780" y="2626920"/>
              <a:ext cx="247950" cy="510339"/>
            </a:xfrm>
            <a:prstGeom prst="straightConnector1">
              <a:avLst/>
            </a:prstGeom>
            <a:noFill/>
            <a:ln w="76200" cap="flat" cmpd="sng" algn="ctr">
              <a:solidFill>
                <a:srgbClr val="C0504D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26" name="TextBox 51">
              <a:extLst>
                <a:ext uri="{FF2B5EF4-FFF2-40B4-BE49-F238E27FC236}">
                  <a16:creationId xmlns:a16="http://schemas.microsoft.com/office/drawing/2014/main" id="{4A038A0B-3A19-C6CE-829E-A337972A9CAB}"/>
                </a:ext>
              </a:extLst>
            </p:cNvPr>
            <p:cNvSpPr txBox="1"/>
            <p:nvPr/>
          </p:nvSpPr>
          <p:spPr>
            <a:xfrm>
              <a:off x="7570668" y="2717778"/>
              <a:ext cx="12646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noProof="0" dirty="0" err="1">
                  <a:solidFill>
                    <a:prstClr val="black"/>
                  </a:solidFill>
                  <a:latin typeface="Calibri"/>
                </a:rPr>
                <a:t>Desorption</a:t>
              </a:r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 (</a:t>
              </a:r>
              <a:r>
                <a:rPr lang="it-IT" sz="1400" noProof="0" dirty="0" err="1">
                  <a:solidFill>
                    <a:prstClr val="black"/>
                  </a:solidFill>
                  <a:latin typeface="Calibri"/>
                </a:rPr>
                <a:t>e.g</a:t>
              </a:r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it-IT" sz="1400" noProof="0" dirty="0" err="1">
                  <a:solidFill>
                    <a:prstClr val="black"/>
                  </a:solidFill>
                  <a:latin typeface="Calibri"/>
                </a:rPr>
                <a:t>thermal</a:t>
              </a:r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)</a:t>
              </a:r>
            </a:p>
          </p:txBody>
        </p:sp>
        <p:sp>
          <p:nvSpPr>
            <p:cNvPr id="27" name="TextBox 52">
              <a:extLst>
                <a:ext uri="{FF2B5EF4-FFF2-40B4-BE49-F238E27FC236}">
                  <a16:creationId xmlns:a16="http://schemas.microsoft.com/office/drawing/2014/main" id="{3A83A2B8-9362-ECE9-F485-7602DEA64119}"/>
                </a:ext>
              </a:extLst>
            </p:cNvPr>
            <p:cNvSpPr txBox="1"/>
            <p:nvPr/>
          </p:nvSpPr>
          <p:spPr>
            <a:xfrm>
              <a:off x="5900066" y="2580820"/>
              <a:ext cx="6271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Real leak</a:t>
              </a:r>
            </a:p>
          </p:txBody>
        </p:sp>
        <p:sp>
          <p:nvSpPr>
            <p:cNvPr id="28" name="TextBox 53">
              <a:extLst>
                <a:ext uri="{FF2B5EF4-FFF2-40B4-BE49-F238E27FC236}">
                  <a16:creationId xmlns:a16="http://schemas.microsoft.com/office/drawing/2014/main" id="{B09F6566-0176-6A2B-F028-D04A9408091B}"/>
                </a:ext>
              </a:extLst>
            </p:cNvPr>
            <p:cNvSpPr txBox="1"/>
            <p:nvPr/>
          </p:nvSpPr>
          <p:spPr>
            <a:xfrm>
              <a:off x="4705087" y="3219507"/>
              <a:ext cx="10624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noProof="0" dirty="0" err="1">
                  <a:solidFill>
                    <a:prstClr val="black"/>
                  </a:solidFill>
                  <a:latin typeface="Calibri"/>
                </a:rPr>
                <a:t>Permeation</a:t>
              </a:r>
              <a:endParaRPr lang="it-IT" sz="1400" noProof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54">
              <a:extLst>
                <a:ext uri="{FF2B5EF4-FFF2-40B4-BE49-F238E27FC236}">
                  <a16:creationId xmlns:a16="http://schemas.microsoft.com/office/drawing/2014/main" id="{9DC98B4C-630D-0184-86AD-F8FF88F56A0B}"/>
                </a:ext>
              </a:extLst>
            </p:cNvPr>
            <p:cNvSpPr txBox="1"/>
            <p:nvPr/>
          </p:nvSpPr>
          <p:spPr>
            <a:xfrm>
              <a:off x="4693357" y="3770574"/>
              <a:ext cx="10624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Virtual leak</a:t>
              </a:r>
            </a:p>
          </p:txBody>
        </p:sp>
        <p:sp>
          <p:nvSpPr>
            <p:cNvPr id="30" name="TextBox 55">
              <a:extLst>
                <a:ext uri="{FF2B5EF4-FFF2-40B4-BE49-F238E27FC236}">
                  <a16:creationId xmlns:a16="http://schemas.microsoft.com/office/drawing/2014/main" id="{BC4EB216-D848-3965-2535-8B291F798A99}"/>
                </a:ext>
              </a:extLst>
            </p:cNvPr>
            <p:cNvSpPr txBox="1"/>
            <p:nvPr/>
          </p:nvSpPr>
          <p:spPr>
            <a:xfrm>
              <a:off x="6625596" y="5710762"/>
              <a:ext cx="10624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Bulk </a:t>
              </a:r>
              <a:r>
                <a:rPr lang="it-IT" sz="1400" noProof="0" dirty="0" err="1">
                  <a:solidFill>
                    <a:prstClr val="black"/>
                  </a:solidFill>
                  <a:latin typeface="Calibri"/>
                </a:rPr>
                <a:t>diffusion</a:t>
              </a:r>
              <a:endParaRPr lang="it-IT" sz="1400" noProof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TextBox 56">
              <a:extLst>
                <a:ext uri="{FF2B5EF4-FFF2-40B4-BE49-F238E27FC236}">
                  <a16:creationId xmlns:a16="http://schemas.microsoft.com/office/drawing/2014/main" id="{9F20B1CD-5580-632C-D8FA-38B9DD44188F}"/>
                </a:ext>
              </a:extLst>
            </p:cNvPr>
            <p:cNvSpPr txBox="1"/>
            <p:nvPr/>
          </p:nvSpPr>
          <p:spPr>
            <a:xfrm>
              <a:off x="8256954" y="5308054"/>
              <a:ext cx="10624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noProof="0" dirty="0" err="1">
                  <a:solidFill>
                    <a:prstClr val="black"/>
                  </a:solidFill>
                  <a:latin typeface="Calibri"/>
                </a:rPr>
                <a:t>Evaporation</a:t>
              </a:r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 </a:t>
              </a:r>
            </a:p>
          </p:txBody>
        </p:sp>
        <p:sp>
          <p:nvSpPr>
            <p:cNvPr id="32" name="TextBox 57">
              <a:extLst>
                <a:ext uri="{FF2B5EF4-FFF2-40B4-BE49-F238E27FC236}">
                  <a16:creationId xmlns:a16="http://schemas.microsoft.com/office/drawing/2014/main" id="{14E97277-9301-B703-CCA9-68CD2B63433F}"/>
                </a:ext>
              </a:extLst>
            </p:cNvPr>
            <p:cNvSpPr txBox="1"/>
            <p:nvPr/>
          </p:nvSpPr>
          <p:spPr>
            <a:xfrm>
              <a:off x="8434016" y="3530228"/>
              <a:ext cx="10624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Back-streaming </a:t>
              </a:r>
            </a:p>
          </p:txBody>
        </p:sp>
        <p:cxnSp>
          <p:nvCxnSpPr>
            <p:cNvPr id="33" name="Straight Arrow Connector 59">
              <a:extLst>
                <a:ext uri="{FF2B5EF4-FFF2-40B4-BE49-F238E27FC236}">
                  <a16:creationId xmlns:a16="http://schemas.microsoft.com/office/drawing/2014/main" id="{D006147B-FEAD-B383-ECDB-0B591942B68D}"/>
                </a:ext>
              </a:extLst>
            </p:cNvPr>
            <p:cNvCxnSpPr/>
            <p:nvPr/>
          </p:nvCxnSpPr>
          <p:spPr>
            <a:xfrm flipH="1">
              <a:off x="4722921" y="4701761"/>
              <a:ext cx="616554" cy="54742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4" name="Straight Arrow Connector 60">
              <a:extLst>
                <a:ext uri="{FF2B5EF4-FFF2-40B4-BE49-F238E27FC236}">
                  <a16:creationId xmlns:a16="http://schemas.microsoft.com/office/drawing/2014/main" id="{9EAAEFFA-315C-F3CD-7AB2-F0745D9B831A}"/>
                </a:ext>
              </a:extLst>
            </p:cNvPr>
            <p:cNvCxnSpPr/>
            <p:nvPr/>
          </p:nvCxnSpPr>
          <p:spPr>
            <a:xfrm flipH="1">
              <a:off x="4720012" y="4793456"/>
              <a:ext cx="600659" cy="532214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5" name="Straight Arrow Connector 64">
              <a:extLst>
                <a:ext uri="{FF2B5EF4-FFF2-40B4-BE49-F238E27FC236}">
                  <a16:creationId xmlns:a16="http://schemas.microsoft.com/office/drawing/2014/main" id="{C06FC415-BE43-0EEF-41DD-747811A4DE53}"/>
                </a:ext>
              </a:extLst>
            </p:cNvPr>
            <p:cNvCxnSpPr/>
            <p:nvPr/>
          </p:nvCxnSpPr>
          <p:spPr>
            <a:xfrm>
              <a:off x="4738816" y="5233095"/>
              <a:ext cx="1163708" cy="662897"/>
            </a:xfrm>
            <a:prstGeom prst="straightConnector1">
              <a:avLst/>
            </a:prstGeom>
            <a:noFill/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6" name="Straight Arrow Connector 65">
              <a:extLst>
                <a:ext uri="{FF2B5EF4-FFF2-40B4-BE49-F238E27FC236}">
                  <a16:creationId xmlns:a16="http://schemas.microsoft.com/office/drawing/2014/main" id="{FD08AC22-FAC3-F1F7-55F1-AA6DD1EA5431}"/>
                </a:ext>
              </a:extLst>
            </p:cNvPr>
            <p:cNvCxnSpPr/>
            <p:nvPr/>
          </p:nvCxnSpPr>
          <p:spPr>
            <a:xfrm>
              <a:off x="4756032" y="5348795"/>
              <a:ext cx="424488" cy="53920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7" name="Straight Arrow Connector 71">
              <a:extLst>
                <a:ext uri="{FF2B5EF4-FFF2-40B4-BE49-F238E27FC236}">
                  <a16:creationId xmlns:a16="http://schemas.microsoft.com/office/drawing/2014/main" id="{550B431A-7147-71E6-BAC0-A4C4E1D94297}"/>
                </a:ext>
              </a:extLst>
            </p:cNvPr>
            <p:cNvCxnSpPr/>
            <p:nvPr/>
          </p:nvCxnSpPr>
          <p:spPr>
            <a:xfrm flipV="1">
              <a:off x="5928573" y="5149531"/>
              <a:ext cx="574066" cy="738466"/>
            </a:xfrm>
            <a:prstGeom prst="straightConnector1">
              <a:avLst/>
            </a:prstGeom>
            <a:noFill/>
            <a:ln w="38100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8" name="Straight Arrow Connector 72">
              <a:extLst>
                <a:ext uri="{FF2B5EF4-FFF2-40B4-BE49-F238E27FC236}">
                  <a16:creationId xmlns:a16="http://schemas.microsoft.com/office/drawing/2014/main" id="{A223F3F6-D54F-D293-9437-683FFD588D63}"/>
                </a:ext>
              </a:extLst>
            </p:cNvPr>
            <p:cNvCxnSpPr/>
            <p:nvPr/>
          </p:nvCxnSpPr>
          <p:spPr>
            <a:xfrm flipV="1">
              <a:off x="5174124" y="5202196"/>
              <a:ext cx="212266" cy="672659"/>
            </a:xfrm>
            <a:prstGeom prst="straightConnector1">
              <a:avLst/>
            </a:prstGeom>
            <a:noFill/>
            <a:ln w="38100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39" name="TextBox 81">
              <a:extLst>
                <a:ext uri="{FF2B5EF4-FFF2-40B4-BE49-F238E27FC236}">
                  <a16:creationId xmlns:a16="http://schemas.microsoft.com/office/drawing/2014/main" id="{220E51D8-FFF3-9B4D-8A7A-2B56258F340D}"/>
                </a:ext>
              </a:extLst>
            </p:cNvPr>
            <p:cNvSpPr txBox="1"/>
            <p:nvPr/>
          </p:nvSpPr>
          <p:spPr>
            <a:xfrm>
              <a:off x="5412586" y="4894752"/>
              <a:ext cx="10624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noProof="0" dirty="0" err="1">
                  <a:solidFill>
                    <a:prstClr val="black"/>
                  </a:solidFill>
                  <a:latin typeface="Calibri"/>
                </a:rPr>
                <a:t>Desorption</a:t>
              </a:r>
              <a:endParaRPr lang="it-IT" sz="1400" noProof="0" dirty="0">
                <a:solidFill>
                  <a:prstClr val="black"/>
                </a:solidFill>
                <a:latin typeface="Calibri"/>
              </a:endParaRPr>
            </a:p>
            <a:p>
              <a:pPr algn="ctr"/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(e.g. PSD) </a:t>
              </a:r>
            </a:p>
          </p:txBody>
        </p:sp>
        <p:sp>
          <p:nvSpPr>
            <p:cNvPr id="40" name="TextBox 82">
              <a:extLst>
                <a:ext uri="{FF2B5EF4-FFF2-40B4-BE49-F238E27FC236}">
                  <a16:creationId xmlns:a16="http://schemas.microsoft.com/office/drawing/2014/main" id="{89E7FAC1-84EF-3350-055E-161DC1A2C7F9}"/>
                </a:ext>
              </a:extLst>
            </p:cNvPr>
            <p:cNvSpPr txBox="1"/>
            <p:nvPr/>
          </p:nvSpPr>
          <p:spPr>
            <a:xfrm>
              <a:off x="4896509" y="4534912"/>
              <a:ext cx="188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noProof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γ</a:t>
              </a:r>
              <a:endParaRPr lang="it-IT" noProof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lowchart: Connector 93">
              <a:extLst>
                <a:ext uri="{FF2B5EF4-FFF2-40B4-BE49-F238E27FC236}">
                  <a16:creationId xmlns:a16="http://schemas.microsoft.com/office/drawing/2014/main" id="{14CA71A8-97E1-867D-6E1F-87D05CC0E02D}"/>
                </a:ext>
              </a:extLst>
            </p:cNvPr>
            <p:cNvSpPr/>
            <p:nvPr/>
          </p:nvSpPr>
          <p:spPr>
            <a:xfrm>
              <a:off x="6171986" y="3247490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Flowchart: Connector 94">
              <a:extLst>
                <a:ext uri="{FF2B5EF4-FFF2-40B4-BE49-F238E27FC236}">
                  <a16:creationId xmlns:a16="http://schemas.microsoft.com/office/drawing/2014/main" id="{8A348F24-A59F-819A-C22D-86989239A249}"/>
                </a:ext>
              </a:extLst>
            </p:cNvPr>
            <p:cNvSpPr/>
            <p:nvPr/>
          </p:nvSpPr>
          <p:spPr>
            <a:xfrm>
              <a:off x="5643628" y="2912470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Flowchart: Connector 95">
              <a:extLst>
                <a:ext uri="{FF2B5EF4-FFF2-40B4-BE49-F238E27FC236}">
                  <a16:creationId xmlns:a16="http://schemas.microsoft.com/office/drawing/2014/main" id="{AD604266-FF49-F0A9-C46F-288E054F5187}"/>
                </a:ext>
              </a:extLst>
            </p:cNvPr>
            <p:cNvSpPr/>
            <p:nvPr/>
          </p:nvSpPr>
          <p:spPr>
            <a:xfrm>
              <a:off x="6042682" y="3779280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Flowchart: Connector 96">
              <a:extLst>
                <a:ext uri="{FF2B5EF4-FFF2-40B4-BE49-F238E27FC236}">
                  <a16:creationId xmlns:a16="http://schemas.microsoft.com/office/drawing/2014/main" id="{31C69D7F-B1EB-BD4F-0510-462B450381DE}"/>
                </a:ext>
              </a:extLst>
            </p:cNvPr>
            <p:cNvSpPr/>
            <p:nvPr/>
          </p:nvSpPr>
          <p:spPr>
            <a:xfrm>
              <a:off x="7145557" y="5161063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Flowchart: Connector 97">
              <a:extLst>
                <a:ext uri="{FF2B5EF4-FFF2-40B4-BE49-F238E27FC236}">
                  <a16:creationId xmlns:a16="http://schemas.microsoft.com/office/drawing/2014/main" id="{A8E6ED99-055F-BC7E-C451-3B77B84FCFD8}"/>
                </a:ext>
              </a:extLst>
            </p:cNvPr>
            <p:cNvSpPr/>
            <p:nvPr/>
          </p:nvSpPr>
          <p:spPr>
            <a:xfrm>
              <a:off x="7876397" y="3728786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Flowchart: Connector 98">
              <a:extLst>
                <a:ext uri="{FF2B5EF4-FFF2-40B4-BE49-F238E27FC236}">
                  <a16:creationId xmlns:a16="http://schemas.microsoft.com/office/drawing/2014/main" id="{3BA3CE6D-F6C8-025A-CD82-14E5B0746BCA}"/>
                </a:ext>
              </a:extLst>
            </p:cNvPr>
            <p:cNvSpPr/>
            <p:nvPr/>
          </p:nvSpPr>
          <p:spPr>
            <a:xfrm>
              <a:off x="6819706" y="4722089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Flowchart: Connector 99">
              <a:extLst>
                <a:ext uri="{FF2B5EF4-FFF2-40B4-BE49-F238E27FC236}">
                  <a16:creationId xmlns:a16="http://schemas.microsoft.com/office/drawing/2014/main" id="{8B8092BE-83FB-EBFE-1F2C-929247ECD31B}"/>
                </a:ext>
              </a:extLst>
            </p:cNvPr>
            <p:cNvSpPr/>
            <p:nvPr/>
          </p:nvSpPr>
          <p:spPr>
            <a:xfrm>
              <a:off x="7447257" y="3738469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Flowchart: Connector 100">
              <a:extLst>
                <a:ext uri="{FF2B5EF4-FFF2-40B4-BE49-F238E27FC236}">
                  <a16:creationId xmlns:a16="http://schemas.microsoft.com/office/drawing/2014/main" id="{FA35A670-B6DB-DE72-3138-3A2688C887AF}"/>
                </a:ext>
              </a:extLst>
            </p:cNvPr>
            <p:cNvSpPr/>
            <p:nvPr/>
          </p:nvSpPr>
          <p:spPr>
            <a:xfrm>
              <a:off x="6914126" y="3195198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Flowchart: Connector 101">
              <a:extLst>
                <a:ext uri="{FF2B5EF4-FFF2-40B4-BE49-F238E27FC236}">
                  <a16:creationId xmlns:a16="http://schemas.microsoft.com/office/drawing/2014/main" id="{1B509A7D-09D4-9165-DCBF-00629C84C0DD}"/>
                </a:ext>
              </a:extLst>
            </p:cNvPr>
            <p:cNvSpPr/>
            <p:nvPr/>
          </p:nvSpPr>
          <p:spPr>
            <a:xfrm>
              <a:off x="6463006" y="3824036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Flowchart: Connector 102">
              <a:extLst>
                <a:ext uri="{FF2B5EF4-FFF2-40B4-BE49-F238E27FC236}">
                  <a16:creationId xmlns:a16="http://schemas.microsoft.com/office/drawing/2014/main" id="{B9D7D7F5-0191-972E-5ED3-84145E4DC4D8}"/>
                </a:ext>
              </a:extLst>
            </p:cNvPr>
            <p:cNvSpPr/>
            <p:nvPr/>
          </p:nvSpPr>
          <p:spPr>
            <a:xfrm>
              <a:off x="7690147" y="4933298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Flowchart: Connector 103">
              <a:extLst>
                <a:ext uri="{FF2B5EF4-FFF2-40B4-BE49-F238E27FC236}">
                  <a16:creationId xmlns:a16="http://schemas.microsoft.com/office/drawing/2014/main" id="{0D3B3495-5381-E802-70D0-8C581D34902D}"/>
                </a:ext>
              </a:extLst>
            </p:cNvPr>
            <p:cNvSpPr/>
            <p:nvPr/>
          </p:nvSpPr>
          <p:spPr>
            <a:xfrm>
              <a:off x="8397734" y="3295115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2" name="Flowchart: Connector 104">
              <a:extLst>
                <a:ext uri="{FF2B5EF4-FFF2-40B4-BE49-F238E27FC236}">
                  <a16:creationId xmlns:a16="http://schemas.microsoft.com/office/drawing/2014/main" id="{06CC6637-BC58-0FAE-CE56-E2672A6D8668}"/>
                </a:ext>
              </a:extLst>
            </p:cNvPr>
            <p:cNvSpPr/>
            <p:nvPr/>
          </p:nvSpPr>
          <p:spPr>
            <a:xfrm>
              <a:off x="6292360" y="4712318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3" name="TextBox 105">
              <a:extLst>
                <a:ext uri="{FF2B5EF4-FFF2-40B4-BE49-F238E27FC236}">
                  <a16:creationId xmlns:a16="http://schemas.microsoft.com/office/drawing/2014/main" id="{8AE7AA9A-67DA-3BB9-342F-76A8C31373E3}"/>
                </a:ext>
              </a:extLst>
            </p:cNvPr>
            <p:cNvSpPr txBox="1"/>
            <p:nvPr/>
          </p:nvSpPr>
          <p:spPr>
            <a:xfrm>
              <a:off x="6081743" y="3430535"/>
              <a:ext cx="12646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noProof="0" dirty="0" err="1">
                  <a:solidFill>
                    <a:prstClr val="black"/>
                  </a:solidFill>
                  <a:latin typeface="Calibri"/>
                </a:rPr>
                <a:t>Residual</a:t>
              </a:r>
              <a:r>
                <a:rPr lang="it-IT" sz="1400" noProof="0" dirty="0">
                  <a:solidFill>
                    <a:prstClr val="black"/>
                  </a:solidFill>
                  <a:latin typeface="Calibri"/>
                </a:rPr>
                <a:t> gas</a:t>
              </a:r>
            </a:p>
          </p:txBody>
        </p:sp>
        <p:sp>
          <p:nvSpPr>
            <p:cNvPr id="54" name="Flowchart: Connector 107">
              <a:extLst>
                <a:ext uri="{FF2B5EF4-FFF2-40B4-BE49-F238E27FC236}">
                  <a16:creationId xmlns:a16="http://schemas.microsoft.com/office/drawing/2014/main" id="{87D47FA7-5BE9-823D-B5F2-2EB964C52842}"/>
                </a:ext>
              </a:extLst>
            </p:cNvPr>
            <p:cNvSpPr/>
            <p:nvPr/>
          </p:nvSpPr>
          <p:spPr>
            <a:xfrm>
              <a:off x="6567616" y="3364557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" name="Flowchart: Connector 108">
              <a:extLst>
                <a:ext uri="{FF2B5EF4-FFF2-40B4-BE49-F238E27FC236}">
                  <a16:creationId xmlns:a16="http://schemas.microsoft.com/office/drawing/2014/main" id="{672F198A-FDB2-4F9B-927E-49FD49CF8560}"/>
                </a:ext>
              </a:extLst>
            </p:cNvPr>
            <p:cNvSpPr/>
            <p:nvPr/>
          </p:nvSpPr>
          <p:spPr>
            <a:xfrm>
              <a:off x="6308640" y="3671828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6" name="Flowchart: Connector 109">
              <a:extLst>
                <a:ext uri="{FF2B5EF4-FFF2-40B4-BE49-F238E27FC236}">
                  <a16:creationId xmlns:a16="http://schemas.microsoft.com/office/drawing/2014/main" id="{D0EE113C-DD8D-05CD-9CD5-E829232D092A}"/>
                </a:ext>
              </a:extLst>
            </p:cNvPr>
            <p:cNvSpPr/>
            <p:nvPr/>
          </p:nvSpPr>
          <p:spPr>
            <a:xfrm>
              <a:off x="7156804" y="3966911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Flowchart: Connector 110">
              <a:extLst>
                <a:ext uri="{FF2B5EF4-FFF2-40B4-BE49-F238E27FC236}">
                  <a16:creationId xmlns:a16="http://schemas.microsoft.com/office/drawing/2014/main" id="{39AD4B75-B1C3-D863-3DDB-FE3115628A13}"/>
                </a:ext>
              </a:extLst>
            </p:cNvPr>
            <p:cNvSpPr/>
            <p:nvPr/>
          </p:nvSpPr>
          <p:spPr>
            <a:xfrm>
              <a:off x="7876397" y="4330131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Flowchart: Connector 111">
              <a:extLst>
                <a:ext uri="{FF2B5EF4-FFF2-40B4-BE49-F238E27FC236}">
                  <a16:creationId xmlns:a16="http://schemas.microsoft.com/office/drawing/2014/main" id="{53FF42F0-05D0-B097-A613-7E703BA52A11}"/>
                </a:ext>
              </a:extLst>
            </p:cNvPr>
            <p:cNvSpPr/>
            <p:nvPr/>
          </p:nvSpPr>
          <p:spPr>
            <a:xfrm>
              <a:off x="8376424" y="5022182"/>
              <a:ext cx="94420" cy="95250"/>
            </a:xfrm>
            <a:prstGeom prst="flowChartConnector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it-IT" kern="0" noProof="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5052E42B-CCAA-1C39-606E-1B96DBC08A5D}"/>
              </a:ext>
            </a:extLst>
          </p:cNvPr>
          <p:cNvSpPr txBox="1"/>
          <p:nvPr/>
        </p:nvSpPr>
        <p:spPr>
          <a:xfrm>
            <a:off x="838200" y="2626920"/>
            <a:ext cx="230774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noProof="0" dirty="0"/>
              <a:t>Perdite reali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noProof="0" dirty="0"/>
              <a:t>Perdite virtuali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noProof="0" dirty="0"/>
              <a:t>Evaporazione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noProof="0" dirty="0"/>
              <a:t>Desorbimento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noProof="0" dirty="0"/>
              <a:t>Diffusione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noProof="0" dirty="0"/>
              <a:t>Permeazione</a:t>
            </a:r>
            <a:br>
              <a:rPr lang="it-IT" noProof="0" dirty="0"/>
            </a:br>
            <a:endParaRPr lang="it-IT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A09813-52C9-4A29-9F05-F0C106F9A59E}"/>
              </a:ext>
            </a:extLst>
          </p:cNvPr>
          <p:cNvSpPr txBox="1"/>
          <p:nvPr/>
        </p:nvSpPr>
        <p:spPr>
          <a:xfrm>
            <a:off x="3830715" y="3960390"/>
            <a:ext cx="2472280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sz="4000" noProof="0" dirty="0" err="1"/>
              <a:t>Outgassing</a:t>
            </a:r>
            <a:endParaRPr lang="it-IT" sz="4000" noProof="0" dirty="0"/>
          </a:p>
        </p:txBody>
      </p:sp>
      <p:sp>
        <p:nvSpPr>
          <p:cNvPr id="60" name="Right Brace 59">
            <a:extLst>
              <a:ext uri="{FF2B5EF4-FFF2-40B4-BE49-F238E27FC236}">
                <a16:creationId xmlns:a16="http://schemas.microsoft.com/office/drawing/2014/main" id="{4A32DD69-660B-9A89-3BA2-DD09CD01BAD4}"/>
              </a:ext>
            </a:extLst>
          </p:cNvPr>
          <p:cNvSpPr/>
          <p:nvPr/>
        </p:nvSpPr>
        <p:spPr>
          <a:xfrm>
            <a:off x="3109489" y="3486312"/>
            <a:ext cx="362363" cy="1408440"/>
          </a:xfrm>
          <a:prstGeom prst="rightBrace">
            <a:avLst>
              <a:gd name="adj1" fmla="val 0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64964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noProof="0" dirty="0"/>
              <a:t>Permeazione del gas attraverso un solido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6E90CD-3945-5BA6-88A0-2A2086C73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it-IT" noProof="0" dirty="0"/>
              <a:t>Il fenomeno della permeazione è quindi il </a:t>
            </a:r>
            <a:r>
              <a:rPr lang="it-IT" noProof="0" dirty="0">
                <a:solidFill>
                  <a:schemeClr val="accent1"/>
                </a:solidFill>
              </a:rPr>
              <a:t>passaggio di un gas </a:t>
            </a:r>
            <a:r>
              <a:rPr lang="it-IT" noProof="0" dirty="0"/>
              <a:t>attraverso un materiale, da un ambiente con pressione maggiore ad uno a pressione minore.</a:t>
            </a:r>
          </a:p>
          <a:p>
            <a:r>
              <a:rPr lang="it-IT" noProof="0" dirty="0"/>
              <a:t>Per esempio, il passaggio attraverso </a:t>
            </a:r>
            <a:r>
              <a:rPr lang="it-IT" noProof="0" dirty="0" err="1">
                <a:solidFill>
                  <a:schemeClr val="accent1"/>
                </a:solidFill>
              </a:rPr>
              <a:t>micropori</a:t>
            </a:r>
            <a:r>
              <a:rPr lang="it-IT" noProof="0" dirty="0"/>
              <a:t> o </a:t>
            </a:r>
            <a:r>
              <a:rPr lang="it-IT" noProof="0" dirty="0">
                <a:solidFill>
                  <a:schemeClr val="accent1"/>
                </a:solidFill>
              </a:rPr>
              <a:t>materiali sinterizzati </a:t>
            </a:r>
            <a:r>
              <a:rPr lang="it-IT" noProof="0" dirty="0"/>
              <a:t>(O-ring). </a:t>
            </a:r>
          </a:p>
          <a:p>
            <a:r>
              <a:rPr lang="it-IT" noProof="0" dirty="0"/>
              <a:t>La portata Q [mbar l/s] che passa attraverso una lastra di spessore d è dato da:</a:t>
            </a:r>
            <a:br>
              <a:rPr lang="it-IT" noProof="0" dirty="0"/>
            </a:br>
            <a:br>
              <a:rPr lang="it-IT" noProof="0" dirty="0"/>
            </a:br>
            <a:br>
              <a:rPr lang="it-IT" noProof="0" dirty="0"/>
            </a:br>
            <a:br>
              <a:rPr lang="it-IT" noProof="0" dirty="0"/>
            </a:br>
            <a:br>
              <a:rPr lang="it-IT" noProof="0" dirty="0"/>
            </a:br>
            <a:r>
              <a:rPr lang="it-IT" noProof="0" dirty="0"/>
              <a:t>dove </a:t>
            </a:r>
            <a:r>
              <a:rPr lang="it-IT" noProof="0" dirty="0" err="1"/>
              <a:t>K</a:t>
            </a:r>
            <a:r>
              <a:rPr lang="it-IT" baseline="-25000" noProof="0" dirty="0" err="1"/>
              <a:t>perm</a:t>
            </a:r>
            <a:r>
              <a:rPr lang="it-IT" noProof="0" dirty="0"/>
              <a:t> è la costante di permeazione, data </a:t>
            </a:r>
            <a:br>
              <a:rPr lang="it-IT" noProof="0" dirty="0"/>
            </a:br>
            <a:r>
              <a:rPr lang="it-IT" noProof="0" dirty="0"/>
              <a:t>dal prodotto della costante di solubilità e del </a:t>
            </a:r>
            <a:br>
              <a:rPr lang="it-IT" noProof="0" dirty="0"/>
            </a:br>
            <a:r>
              <a:rPr lang="it-IT" noProof="0" dirty="0" err="1"/>
              <a:t>coefficente</a:t>
            </a:r>
            <a:r>
              <a:rPr lang="it-IT" noProof="0" dirty="0"/>
              <a:t> di diffusione. </a:t>
            </a:r>
          </a:p>
          <a:p>
            <a:pPr marL="0" indent="0">
              <a:buNone/>
            </a:pPr>
            <a:br>
              <a:rPr lang="it-IT" noProof="0" dirty="0"/>
            </a:br>
            <a:endParaRPr lang="it-IT" noProof="0" dirty="0"/>
          </a:p>
          <a:p>
            <a:endParaRPr lang="it-IT" noProof="0" dirty="0"/>
          </a:p>
          <a:p>
            <a:endParaRPr lang="it-IT" noProof="0" dirty="0"/>
          </a:p>
        </p:txBody>
      </p:sp>
      <p:sp>
        <p:nvSpPr>
          <p:cNvPr id="1123332" name="Text Box 4"/>
          <p:cNvSpPr txBox="1">
            <a:spLocks noChangeArrowheads="1"/>
          </p:cNvSpPr>
          <p:nvPr/>
        </p:nvSpPr>
        <p:spPr bwMode="auto">
          <a:xfrm>
            <a:off x="9347200" y="6629400"/>
            <a:ext cx="120417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900" noProof="0" dirty="0"/>
              <a:t>CAS, J. L. de Segovia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3340" name="Object 12"/>
              <p:cNvSpPr txBox="1"/>
              <p:nvPr/>
            </p:nvSpPr>
            <p:spPr bwMode="auto">
              <a:xfrm>
                <a:off x="3113089" y="3357562"/>
                <a:ext cx="4572000" cy="57626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400" i="0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Q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it-IT" sz="2400" i="0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perm</m:t>
                          </m:r>
                        </m:sub>
                      </m:sSub>
                      <m:r>
                        <a:rPr lang="it-IT" sz="2400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40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400" i="0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it-IT" sz="2400" i="0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perm</m:t>
                          </m:r>
                        </m:sub>
                      </m:sSub>
                      <m:r>
                        <a:rPr lang="it-IT" sz="2400" b="0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𝐴𝑟</m:t>
                      </m:r>
                      <m:r>
                        <a:rPr lang="it-IT" sz="2400" b="0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𝑒𝑎</m:t>
                      </m:r>
                      <m:r>
                        <a:rPr lang="it-IT" sz="2400" b="0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it-IT" sz="2400" b="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2400" b="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it-IT" sz="2400" b="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it-IT" sz="2400" b="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r>
                            <a:rPr lang="it-IT" sz="2400" b="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it-IT" sz="2400" b="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it-IT" sz="2400" b="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it-IT" sz="2400" b="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num>
                        <m:den>
                          <m:r>
                            <a:rPr lang="it-IT" sz="2400" b="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it-IT" sz="2400" noProof="0" dirty="0"/>
              </a:p>
            </p:txBody>
          </p:sp>
        </mc:Choice>
        <mc:Fallback xmlns="">
          <p:sp>
            <p:nvSpPr>
              <p:cNvPr id="1123340" name="Object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3089" y="3357562"/>
                <a:ext cx="4572000" cy="576262"/>
              </a:xfrm>
              <a:prstGeom prst="rect">
                <a:avLst/>
              </a:prstGeom>
              <a:blipFill>
                <a:blip r:embed="rId3"/>
                <a:stretch>
                  <a:fillRect b="-31915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23360" name="Group 32"/>
          <p:cNvGrpSpPr>
            <a:grpSpLocks/>
          </p:cNvGrpSpPr>
          <p:nvPr/>
        </p:nvGrpSpPr>
        <p:grpSpPr bwMode="auto">
          <a:xfrm>
            <a:off x="7751763" y="3357562"/>
            <a:ext cx="2219325" cy="2746374"/>
            <a:chOff x="3923" y="2115"/>
            <a:chExt cx="1398" cy="1730"/>
          </a:xfrm>
        </p:grpSpPr>
        <p:sp>
          <p:nvSpPr>
            <p:cNvPr id="1123344" name="AutoShape 16"/>
            <p:cNvSpPr>
              <a:spLocks noChangeArrowheads="1"/>
            </p:cNvSpPr>
            <p:nvPr/>
          </p:nvSpPr>
          <p:spPr bwMode="auto">
            <a:xfrm rot="5400000" flipH="1">
              <a:off x="4037" y="2772"/>
              <a:ext cx="1088" cy="318"/>
            </a:xfrm>
            <a:prstGeom prst="parallelogram">
              <a:avLst>
                <a:gd name="adj" fmla="val 85535"/>
              </a:avLst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noProof="0" dirty="0"/>
            </a:p>
          </p:txBody>
        </p:sp>
        <p:sp>
          <p:nvSpPr>
            <p:cNvPr id="1123345" name="Line 17"/>
            <p:cNvSpPr>
              <a:spLocks noChangeShapeType="1"/>
            </p:cNvSpPr>
            <p:nvPr/>
          </p:nvSpPr>
          <p:spPr bwMode="auto">
            <a:xfrm>
              <a:off x="4422" y="2659"/>
              <a:ext cx="22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noProof="0" dirty="0"/>
            </a:p>
          </p:txBody>
        </p:sp>
        <p:sp>
          <p:nvSpPr>
            <p:cNvPr id="1123346" name="Line 18"/>
            <p:cNvSpPr>
              <a:spLocks noChangeShapeType="1"/>
            </p:cNvSpPr>
            <p:nvPr/>
          </p:nvSpPr>
          <p:spPr bwMode="auto">
            <a:xfrm>
              <a:off x="4740" y="2387"/>
              <a:ext cx="22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noProof="0" dirty="0"/>
            </a:p>
          </p:txBody>
        </p:sp>
        <p:sp>
          <p:nvSpPr>
            <p:cNvPr id="1123347" name="Line 19"/>
            <p:cNvSpPr>
              <a:spLocks noChangeShapeType="1"/>
            </p:cNvSpPr>
            <p:nvPr/>
          </p:nvSpPr>
          <p:spPr bwMode="auto">
            <a:xfrm>
              <a:off x="4740" y="3203"/>
              <a:ext cx="22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noProof="0" dirty="0"/>
            </a:p>
          </p:txBody>
        </p:sp>
        <p:sp>
          <p:nvSpPr>
            <p:cNvPr id="1123348" name="Line 20"/>
            <p:cNvSpPr>
              <a:spLocks noChangeShapeType="1"/>
            </p:cNvSpPr>
            <p:nvPr/>
          </p:nvSpPr>
          <p:spPr bwMode="auto">
            <a:xfrm>
              <a:off x="4422" y="3475"/>
              <a:ext cx="22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noProof="0" dirty="0"/>
            </a:p>
          </p:txBody>
        </p:sp>
        <p:sp>
          <p:nvSpPr>
            <p:cNvPr id="1123349" name="AutoShape 21"/>
            <p:cNvSpPr>
              <a:spLocks noChangeArrowheads="1"/>
            </p:cNvSpPr>
            <p:nvPr/>
          </p:nvSpPr>
          <p:spPr bwMode="auto">
            <a:xfrm rot="5400000" flipH="1">
              <a:off x="4263" y="2772"/>
              <a:ext cx="1088" cy="318"/>
            </a:xfrm>
            <a:prstGeom prst="parallelogram">
              <a:avLst>
                <a:gd name="adj" fmla="val 85535"/>
              </a:avLst>
            </a:prstGeom>
            <a:solidFill>
              <a:srgbClr val="FFFF99">
                <a:alpha val="75999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noProof="0" dirty="0"/>
            </a:p>
          </p:txBody>
        </p:sp>
        <p:sp>
          <p:nvSpPr>
            <p:cNvPr id="1123350" name="Text Box 22"/>
            <p:cNvSpPr txBox="1">
              <a:spLocks noChangeArrowheads="1"/>
            </p:cNvSpPr>
            <p:nvPr/>
          </p:nvSpPr>
          <p:spPr bwMode="auto">
            <a:xfrm>
              <a:off x="4195" y="3612"/>
              <a:ext cx="67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noProof="0" dirty="0" err="1">
                  <a:latin typeface="Symbol" pitchFamily="18" charset="2"/>
                </a:rPr>
                <a:t>D</a:t>
              </a:r>
              <a:r>
                <a:rPr lang="it-IT" noProof="0" dirty="0" err="1"/>
                <a:t>p</a:t>
              </a:r>
              <a:r>
                <a:rPr lang="it-IT" noProof="0" dirty="0"/>
                <a:t>: 1 bar</a:t>
              </a:r>
            </a:p>
          </p:txBody>
        </p:sp>
        <p:sp>
          <p:nvSpPr>
            <p:cNvPr id="1123352" name="Line 24"/>
            <p:cNvSpPr>
              <a:spLocks noChangeShapeType="1"/>
            </p:cNvSpPr>
            <p:nvPr/>
          </p:nvSpPr>
          <p:spPr bwMode="auto">
            <a:xfrm>
              <a:off x="4740" y="2251"/>
              <a:ext cx="0" cy="1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noProof="0" dirty="0"/>
            </a:p>
          </p:txBody>
        </p:sp>
        <p:sp>
          <p:nvSpPr>
            <p:cNvPr id="1123353" name="Line 25"/>
            <p:cNvSpPr>
              <a:spLocks noChangeShapeType="1"/>
            </p:cNvSpPr>
            <p:nvPr/>
          </p:nvSpPr>
          <p:spPr bwMode="auto">
            <a:xfrm>
              <a:off x="4967" y="2251"/>
              <a:ext cx="0" cy="1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noProof="0" dirty="0"/>
            </a:p>
          </p:txBody>
        </p:sp>
        <p:sp>
          <p:nvSpPr>
            <p:cNvPr id="1123354" name="Text Box 26"/>
            <p:cNvSpPr txBox="1">
              <a:spLocks noChangeArrowheads="1"/>
            </p:cNvSpPr>
            <p:nvPr/>
          </p:nvSpPr>
          <p:spPr bwMode="auto">
            <a:xfrm>
              <a:off x="4649" y="2115"/>
              <a:ext cx="672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noProof="0" dirty="0"/>
                <a:t>d = 1 mm</a:t>
              </a:r>
            </a:p>
          </p:txBody>
        </p:sp>
        <p:sp>
          <p:nvSpPr>
            <p:cNvPr id="1123355" name="Text Box 27"/>
            <p:cNvSpPr txBox="1">
              <a:spLocks noChangeArrowheads="1"/>
            </p:cNvSpPr>
            <p:nvPr/>
          </p:nvSpPr>
          <p:spPr bwMode="auto">
            <a:xfrm>
              <a:off x="4876" y="3249"/>
              <a:ext cx="39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noProof="0" dirty="0"/>
                <a:t>1 m</a:t>
              </a:r>
              <a:r>
                <a:rPr lang="it-IT" baseline="30000" noProof="0" dirty="0"/>
                <a:t>2</a:t>
              </a:r>
            </a:p>
          </p:txBody>
        </p:sp>
        <p:sp>
          <p:nvSpPr>
            <p:cNvPr id="1123356" name="AutoShape 28"/>
            <p:cNvSpPr>
              <a:spLocks noChangeArrowheads="1"/>
            </p:cNvSpPr>
            <p:nvPr/>
          </p:nvSpPr>
          <p:spPr bwMode="auto">
            <a:xfrm rot="10800000">
              <a:off x="4105" y="2840"/>
              <a:ext cx="273" cy="227"/>
            </a:xfrm>
            <a:prstGeom prst="rightArrow">
              <a:avLst>
                <a:gd name="adj1" fmla="val 50000"/>
                <a:gd name="adj2" fmla="val 30066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noProof="0" dirty="0"/>
            </a:p>
          </p:txBody>
        </p:sp>
        <p:sp>
          <p:nvSpPr>
            <p:cNvPr id="1123357" name="Text Box 29"/>
            <p:cNvSpPr txBox="1">
              <a:spLocks noChangeArrowheads="1"/>
            </p:cNvSpPr>
            <p:nvPr/>
          </p:nvSpPr>
          <p:spPr bwMode="auto">
            <a:xfrm>
              <a:off x="3923" y="3203"/>
              <a:ext cx="44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noProof="0" dirty="0" err="1"/>
                <a:t>Q</a:t>
              </a:r>
              <a:r>
                <a:rPr lang="it-IT" baseline="-25000" noProof="0" dirty="0" err="1"/>
                <a:t>perm</a:t>
              </a:r>
              <a:endParaRPr lang="it-IT" baseline="-25000" noProof="0" dirty="0"/>
            </a:p>
          </p:txBody>
        </p:sp>
        <p:sp>
          <p:nvSpPr>
            <p:cNvPr id="1123358" name="AutoShape 30"/>
            <p:cNvSpPr>
              <a:spLocks noChangeArrowheads="1"/>
            </p:cNvSpPr>
            <p:nvPr/>
          </p:nvSpPr>
          <p:spPr bwMode="auto">
            <a:xfrm rot="10800000">
              <a:off x="4830" y="2840"/>
              <a:ext cx="273" cy="227"/>
            </a:xfrm>
            <a:prstGeom prst="rightArrow">
              <a:avLst>
                <a:gd name="adj1" fmla="val 50000"/>
                <a:gd name="adj2" fmla="val 30066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noProof="0" dirty="0"/>
            </a:p>
          </p:txBody>
        </p:sp>
      </p:grpSp>
      <p:sp>
        <p:nvSpPr>
          <p:cNvPr id="7" name="Text Box 26">
            <a:extLst>
              <a:ext uri="{FF2B5EF4-FFF2-40B4-BE49-F238E27FC236}">
                <a16:creationId xmlns:a16="http://schemas.microsoft.com/office/drawing/2014/main" id="{BA9EDA76-D332-6F5F-C44F-A4E8255A1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1357" y="4028408"/>
            <a:ext cx="385042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noProof="0" dirty="0"/>
              <a:t>p</a:t>
            </a:r>
            <a:r>
              <a:rPr lang="it-IT" baseline="-25000" noProof="0" dirty="0"/>
              <a:t>2</a:t>
            </a:r>
          </a:p>
        </p:txBody>
      </p:sp>
      <p:sp>
        <p:nvSpPr>
          <p:cNvPr id="8" name="Text Box 26">
            <a:extLst>
              <a:ext uri="{FF2B5EF4-FFF2-40B4-BE49-F238E27FC236}">
                <a16:creationId xmlns:a16="http://schemas.microsoft.com/office/drawing/2014/main" id="{0E528865-8229-40F7-9C29-4ED149CE0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6893" y="4036496"/>
            <a:ext cx="385042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noProof="0" dirty="0"/>
              <a:t>p</a:t>
            </a:r>
            <a:r>
              <a:rPr lang="it-IT" baseline="-25000" noProof="0" dirty="0"/>
              <a:t>1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4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noProof="0" dirty="0"/>
              <a:t>Permeazione del gas attraverso un solido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2171C6-0A43-8FF4-D54F-B6E71F478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it-IT" noProof="0" dirty="0"/>
              <a:t>Il fenomeno della permeazione è la </a:t>
            </a:r>
            <a:r>
              <a:rPr lang="it-IT" b="1" noProof="0" dirty="0">
                <a:solidFill>
                  <a:schemeClr val="accent1"/>
                </a:solidFill>
              </a:rPr>
              <a:t>combinazione</a:t>
            </a:r>
            <a:r>
              <a:rPr lang="it-IT" noProof="0" dirty="0"/>
              <a:t> di due processi: la solubilizzazione e la diffusione. </a:t>
            </a:r>
          </a:p>
          <a:p>
            <a:r>
              <a:rPr lang="it-IT" noProof="0" dirty="0"/>
              <a:t>L’intero processo diffusivo avviene in </a:t>
            </a:r>
            <a:r>
              <a:rPr lang="it-IT" noProof="0" dirty="0">
                <a:solidFill>
                  <a:schemeClr val="accent1"/>
                </a:solidFill>
              </a:rPr>
              <a:t>tre fasi</a:t>
            </a:r>
            <a:r>
              <a:rPr lang="it-IT" noProof="0" dirty="0"/>
              <a:t>:</a:t>
            </a:r>
          </a:p>
          <a:p>
            <a:pPr lvl="1"/>
            <a:r>
              <a:rPr lang="it-IT" noProof="0" dirty="0"/>
              <a:t>Solubilizzazione (adsorbimento) del gas nel solido</a:t>
            </a:r>
          </a:p>
          <a:p>
            <a:pPr lvl="1"/>
            <a:r>
              <a:rPr lang="it-IT" noProof="0" dirty="0"/>
              <a:t>Diffusione all’interno del materiale</a:t>
            </a:r>
          </a:p>
          <a:p>
            <a:pPr lvl="1"/>
            <a:r>
              <a:rPr lang="it-IT" noProof="0" dirty="0"/>
              <a:t>Desorbimento nella camera da vuoto</a:t>
            </a:r>
          </a:p>
          <a:p>
            <a:r>
              <a:rPr lang="it-IT" noProof="0" dirty="0"/>
              <a:t>Il processo di solubilizzazione obbedisce alla legge di Henry</a:t>
            </a:r>
            <a:br>
              <a:rPr lang="it-IT" noProof="0" dirty="0"/>
            </a:br>
            <a:br>
              <a:rPr lang="it-IT" noProof="0" dirty="0"/>
            </a:br>
            <a:br>
              <a:rPr lang="it-IT" noProof="0" dirty="0"/>
            </a:br>
            <a:br>
              <a:rPr lang="it-IT" noProof="0" dirty="0"/>
            </a:br>
            <a:r>
              <a:rPr lang="it-IT" noProof="0" dirty="0"/>
              <a:t>dove </a:t>
            </a:r>
            <a:r>
              <a:rPr lang="it-IT" b="1" noProof="0" dirty="0"/>
              <a:t>c</a:t>
            </a:r>
            <a:r>
              <a:rPr lang="it-IT" noProof="0" dirty="0"/>
              <a:t> è la concentrazione, </a:t>
            </a:r>
            <a:r>
              <a:rPr lang="it-IT" b="1" noProof="0" dirty="0"/>
              <a:t>p</a:t>
            </a:r>
            <a:r>
              <a:rPr lang="it-IT" noProof="0" dirty="0"/>
              <a:t> la pressione del gas, </a:t>
            </a:r>
            <a:r>
              <a:rPr lang="it-IT" b="1" noProof="0" dirty="0"/>
              <a:t>s</a:t>
            </a:r>
            <a:r>
              <a:rPr lang="it-IT" noProof="0" dirty="0"/>
              <a:t> la solubilità e </a:t>
            </a:r>
            <a:r>
              <a:rPr lang="it-IT" b="1" noProof="0" dirty="0"/>
              <a:t>n</a:t>
            </a:r>
            <a:r>
              <a:rPr lang="it-IT" noProof="0" dirty="0"/>
              <a:t> dipende dal materiale (1 per gas in non metalli, 0.5 per molecole diatomiche in metalli). Le molecole diatomiche si dissociano prima di essere assorbite.</a:t>
            </a:r>
          </a:p>
        </p:txBody>
      </p:sp>
      <p:sp>
        <p:nvSpPr>
          <p:cNvPr id="1128451" name="Text Box 3"/>
          <p:cNvSpPr txBox="1">
            <a:spLocks noChangeArrowheads="1"/>
          </p:cNvSpPr>
          <p:nvPr/>
        </p:nvSpPr>
        <p:spPr bwMode="auto">
          <a:xfrm>
            <a:off x="9347200" y="6629400"/>
            <a:ext cx="120417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900" noProof="0" dirty="0"/>
              <a:t>CAS, J. L. de Segovia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8454" name="Object 6"/>
              <p:cNvSpPr txBox="1"/>
              <p:nvPr/>
            </p:nvSpPr>
            <p:spPr bwMode="auto">
              <a:xfrm>
                <a:off x="4992687" y="4326539"/>
                <a:ext cx="1754101" cy="54643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800" i="0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it-IT" sz="2800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800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800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it-IT" sz="280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80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it-IT" sz="280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it-IT" sz="2000" noProof="0" dirty="0"/>
              </a:p>
            </p:txBody>
          </p:sp>
        </mc:Choice>
        <mc:Fallback xmlns="">
          <p:sp>
            <p:nvSpPr>
              <p:cNvPr id="1128454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2687" y="4326539"/>
                <a:ext cx="1754101" cy="5464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noProof="0" dirty="0" err="1"/>
              <a:t>Outgassing</a:t>
            </a:r>
            <a:r>
              <a:rPr lang="it-IT" noProof="0" dirty="0"/>
              <a:t>, </a:t>
            </a:r>
            <a:r>
              <a:rPr lang="it-IT" noProof="0" dirty="0" err="1"/>
              <a:t>degassing</a:t>
            </a:r>
            <a:r>
              <a:rPr lang="it-IT" noProof="0" dirty="0"/>
              <a:t>, </a:t>
            </a:r>
            <a:r>
              <a:rPr lang="it-IT" noProof="0" dirty="0" err="1"/>
              <a:t>desorption</a:t>
            </a:r>
            <a:endParaRPr lang="it-IT" noProof="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AC229E0-CC84-926A-1AF7-8000281CC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it-IT" sz="2400" b="1" i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Outgassing</a:t>
            </a:r>
            <a:r>
              <a:rPr lang="it-IT" sz="2400" i="1" noProof="0" dirty="0">
                <a:latin typeface="Times New Roman" panose="02020603050405020304" pitchFamily="18" charset="0"/>
              </a:rPr>
              <a:t>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is</a:t>
            </a:r>
            <a:r>
              <a:rPr lang="it-IT" sz="2400" i="1" noProof="0" dirty="0">
                <a:latin typeface="Times New Roman" panose="02020603050405020304" pitchFamily="18" charset="0"/>
              </a:rPr>
              <a:t> the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evolution</a:t>
            </a:r>
            <a:r>
              <a:rPr lang="it-IT" sz="2400" i="1" noProof="0" dirty="0">
                <a:latin typeface="Times New Roman" panose="02020603050405020304" pitchFamily="18" charset="0"/>
              </a:rPr>
              <a:t> of gas from a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solid</a:t>
            </a:r>
            <a:r>
              <a:rPr lang="it-IT" sz="2400" i="1" noProof="0" dirty="0">
                <a:latin typeface="Times New Roman" panose="02020603050405020304" pitchFamily="18" charset="0"/>
              </a:rPr>
              <a:t> or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liquid</a:t>
            </a:r>
            <a:r>
              <a:rPr lang="it-IT" sz="2400" i="1" noProof="0" dirty="0">
                <a:latin typeface="Times New Roman" panose="02020603050405020304" pitchFamily="18" charset="0"/>
              </a:rPr>
              <a:t> in a vacuum</a:t>
            </a:r>
            <a:r>
              <a:rPr lang="it-IT" sz="2400" noProof="0" dirty="0"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it-IT" sz="2400" noProof="0" dirty="0">
                <a:latin typeface="Times New Roman" panose="02020603050405020304" pitchFamily="18" charset="0"/>
              </a:rPr>
              <a:t>The </a:t>
            </a:r>
            <a:r>
              <a:rPr lang="it-IT" sz="2400" noProof="0" dirty="0" err="1">
                <a:latin typeface="Times New Roman" panose="02020603050405020304" pitchFamily="18" charset="0"/>
              </a:rPr>
              <a:t>term</a:t>
            </a:r>
            <a:r>
              <a:rPr lang="it-IT" sz="2400" noProof="0" dirty="0">
                <a:latin typeface="Times New Roman" panose="02020603050405020304" pitchFamily="18" charset="0"/>
              </a:rPr>
              <a:t> </a:t>
            </a:r>
            <a:r>
              <a:rPr lang="it-IT" sz="2400" noProof="0" dirty="0" err="1">
                <a:latin typeface="Times New Roman" panose="02020603050405020304" pitchFamily="18" charset="0"/>
              </a:rPr>
              <a:t>outgassing</a:t>
            </a:r>
            <a:r>
              <a:rPr lang="it-IT" sz="2400" noProof="0" dirty="0">
                <a:latin typeface="Times New Roman" panose="02020603050405020304" pitchFamily="18" charset="0"/>
              </a:rPr>
              <a:t> </a:t>
            </a:r>
            <a:r>
              <a:rPr lang="it-IT" sz="2400" b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should</a:t>
            </a:r>
            <a:r>
              <a:rPr lang="it-IT" sz="2400" b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it-IT" sz="2400" b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not</a:t>
            </a:r>
            <a:r>
              <a:rPr lang="it-IT" sz="2400" b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be </a:t>
            </a:r>
            <a:r>
              <a:rPr lang="it-IT" sz="2400" b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confused</a:t>
            </a:r>
            <a:r>
              <a:rPr lang="it-IT" sz="2400" b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it-IT" sz="2400" noProof="0" dirty="0">
                <a:latin typeface="Times New Roman" panose="02020603050405020304" pitchFamily="18" charset="0"/>
              </a:rPr>
              <a:t>with </a:t>
            </a:r>
            <a:r>
              <a:rPr lang="it-IT" sz="2400" noProof="0" dirty="0" err="1">
                <a:latin typeface="Times New Roman" panose="02020603050405020304" pitchFamily="18" charset="0"/>
              </a:rPr>
              <a:t>degassing</a:t>
            </a:r>
            <a:r>
              <a:rPr lang="it-IT" sz="2400" noProof="0" dirty="0">
                <a:latin typeface="Times New Roman" panose="02020603050405020304" pitchFamily="18" charset="0"/>
              </a:rPr>
              <a:t> or </a:t>
            </a:r>
            <a:r>
              <a:rPr lang="it-IT" sz="2400" noProof="0" dirty="0" err="1">
                <a:latin typeface="Times New Roman" panose="02020603050405020304" pitchFamily="18" charset="0"/>
              </a:rPr>
              <a:t>desorption</a:t>
            </a:r>
            <a:r>
              <a:rPr lang="it-IT" sz="2400" noProof="0" dirty="0"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it-IT" sz="2400" i="1" noProof="0" dirty="0" err="1">
                <a:latin typeface="Times New Roman" panose="02020603050405020304" pitchFamily="18" charset="0"/>
              </a:rPr>
              <a:t>Outgassing</a:t>
            </a:r>
            <a:r>
              <a:rPr lang="it-IT" sz="2400" i="1" noProof="0" dirty="0">
                <a:latin typeface="Times New Roman" panose="02020603050405020304" pitchFamily="18" charset="0"/>
              </a:rPr>
              <a:t>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flux</a:t>
            </a:r>
            <a:r>
              <a:rPr lang="it-IT" sz="2400" i="1" noProof="0" dirty="0">
                <a:latin typeface="Times New Roman" panose="02020603050405020304" pitchFamily="18" charset="0"/>
              </a:rPr>
              <a:t> of a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solid</a:t>
            </a:r>
            <a:r>
              <a:rPr lang="it-IT" sz="2400" i="1" noProof="0" dirty="0">
                <a:latin typeface="Times New Roman" panose="02020603050405020304" pitchFamily="18" charset="0"/>
              </a:rPr>
              <a:t> or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liquid</a:t>
            </a:r>
            <a:r>
              <a:rPr lang="it-IT" sz="2400" i="1" noProof="0" dirty="0">
                <a:latin typeface="Times New Roman" panose="02020603050405020304" pitchFamily="18" charset="0"/>
              </a:rPr>
              <a:t>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is</a:t>
            </a:r>
            <a:r>
              <a:rPr lang="it-IT" sz="2400" i="1" noProof="0" dirty="0">
                <a:latin typeface="Times New Roman" panose="02020603050405020304" pitchFamily="18" charset="0"/>
              </a:rPr>
              <a:t> the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quantity</a:t>
            </a:r>
            <a:r>
              <a:rPr lang="it-IT" sz="2400" i="1" noProof="0" dirty="0">
                <a:latin typeface="Times New Roman" panose="02020603050405020304" pitchFamily="18" charset="0"/>
              </a:rPr>
              <a:t> of gas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leaving</a:t>
            </a:r>
            <a:r>
              <a:rPr lang="it-IT" sz="2400" i="1" noProof="0" dirty="0">
                <a:latin typeface="Times New Roman" panose="02020603050405020304" pitchFamily="18" charset="0"/>
              </a:rPr>
              <a:t> the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surface</a:t>
            </a:r>
            <a:r>
              <a:rPr lang="it-IT" sz="2400" i="1" noProof="0" dirty="0">
                <a:latin typeface="Times New Roman" panose="02020603050405020304" pitchFamily="18" charset="0"/>
              </a:rPr>
              <a:t> per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unit</a:t>
            </a:r>
            <a:r>
              <a:rPr lang="it-IT" sz="2400" i="1" noProof="0" dirty="0">
                <a:latin typeface="Times New Roman" panose="02020603050405020304" pitchFamily="18" charset="0"/>
              </a:rPr>
              <a:t> time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at</a:t>
            </a:r>
            <a:r>
              <a:rPr lang="it-IT" sz="2400" i="1" noProof="0" dirty="0">
                <a:latin typeface="Times New Roman" panose="02020603050405020304" pitchFamily="18" charset="0"/>
              </a:rPr>
              <a:t> a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specified</a:t>
            </a:r>
            <a:r>
              <a:rPr lang="it-IT" sz="2400" i="1" noProof="0" dirty="0">
                <a:latin typeface="Times New Roman" panose="02020603050405020304" pitchFamily="18" charset="0"/>
              </a:rPr>
              <a:t> time after the start of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evacuation</a:t>
            </a:r>
            <a:r>
              <a:rPr lang="it-IT" sz="2400" noProof="0" dirty="0"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it-IT" sz="2400" b="1" i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Degassing</a:t>
            </a:r>
            <a:r>
              <a:rPr lang="it-IT" sz="2400" b="1" i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it-IT" sz="2400" b="1" i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is</a:t>
            </a:r>
            <a:r>
              <a:rPr lang="it-IT" sz="2400" b="1" i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the deliberate </a:t>
            </a:r>
            <a:r>
              <a:rPr lang="it-IT" sz="2400" b="1" i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removal</a:t>
            </a:r>
            <a:r>
              <a:rPr lang="it-IT" sz="2400" b="1" i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of gas </a:t>
            </a:r>
            <a:r>
              <a:rPr lang="it-IT" sz="2400" i="1" noProof="0" dirty="0">
                <a:latin typeface="Times New Roman" panose="02020603050405020304" pitchFamily="18" charset="0"/>
              </a:rPr>
              <a:t>from a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solid</a:t>
            </a:r>
            <a:r>
              <a:rPr lang="it-IT" sz="2400" i="1" noProof="0" dirty="0">
                <a:latin typeface="Times New Roman" panose="02020603050405020304" pitchFamily="18" charset="0"/>
              </a:rPr>
              <a:t> or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liquid</a:t>
            </a:r>
            <a:r>
              <a:rPr lang="it-IT" sz="2400" i="1" noProof="0" dirty="0">
                <a:latin typeface="Times New Roman" panose="02020603050405020304" pitchFamily="18" charset="0"/>
              </a:rPr>
              <a:t> in vacuum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as</a:t>
            </a:r>
            <a:r>
              <a:rPr lang="it-IT" sz="2400" i="1" noProof="0" dirty="0">
                <a:latin typeface="Times New Roman" panose="02020603050405020304" pitchFamily="18" charset="0"/>
              </a:rPr>
              <a:t> a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result</a:t>
            </a:r>
            <a:r>
              <a:rPr lang="it-IT" sz="2400" i="1" noProof="0" dirty="0">
                <a:latin typeface="Times New Roman" panose="02020603050405020304" pitchFamily="18" charset="0"/>
              </a:rPr>
              <a:t> of the impact of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molecules</a:t>
            </a:r>
            <a:r>
              <a:rPr lang="it-IT" sz="2400" i="1" noProof="0" dirty="0">
                <a:latin typeface="Times New Roman" panose="02020603050405020304" pitchFamily="18" charset="0"/>
              </a:rPr>
              <a:t>,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electrons</a:t>
            </a:r>
            <a:r>
              <a:rPr lang="it-IT" sz="2400" i="1" noProof="0" dirty="0">
                <a:latin typeface="Times New Roman" panose="02020603050405020304" pitchFamily="18" charset="0"/>
              </a:rPr>
              <a:t>,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ions</a:t>
            </a:r>
            <a:r>
              <a:rPr lang="it-IT" sz="2400" i="1" noProof="0" dirty="0">
                <a:latin typeface="Times New Roman" panose="02020603050405020304" pitchFamily="18" charset="0"/>
              </a:rPr>
              <a:t>, or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photons</a:t>
            </a:r>
            <a:r>
              <a:rPr lang="it-IT" sz="2400" i="1" noProof="0" dirty="0">
                <a:latin typeface="Times New Roman" panose="02020603050405020304" pitchFamily="18" charset="0"/>
              </a:rPr>
              <a:t>; or by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heating</a:t>
            </a:r>
            <a:r>
              <a:rPr lang="it-IT" sz="2400" noProof="0" dirty="0"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it-IT" sz="2400" b="1" i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Desorption</a:t>
            </a:r>
            <a:r>
              <a:rPr lang="it-IT" sz="2400" b="1" i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it-IT" sz="2400" b="1" i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is</a:t>
            </a:r>
            <a:r>
              <a:rPr lang="it-IT" sz="2400" b="1" i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the release of </a:t>
            </a:r>
            <a:r>
              <a:rPr lang="it-IT" sz="2400" b="1" i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adsorbed</a:t>
            </a:r>
            <a:r>
              <a:rPr lang="it-IT" sz="2400" b="1" i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it-IT" sz="2400" b="1" i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atoms</a:t>
            </a:r>
            <a:r>
              <a:rPr lang="it-IT" sz="2400" b="1" i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and/or </a:t>
            </a:r>
            <a:r>
              <a:rPr lang="it-IT" sz="2400" b="1" i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molecules</a:t>
            </a:r>
            <a:r>
              <a:rPr lang="it-IT" sz="2400" i="1" noProof="0" dirty="0">
                <a:latin typeface="Times New Roman" panose="02020603050405020304" pitchFamily="18" charset="0"/>
              </a:rPr>
              <a:t>,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either</a:t>
            </a:r>
            <a:r>
              <a:rPr lang="it-IT" sz="2400" i="1" noProof="0" dirty="0">
                <a:latin typeface="Times New Roman" panose="02020603050405020304" pitchFamily="18" charset="0"/>
              </a:rPr>
              <a:t>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neutral</a:t>
            </a:r>
            <a:r>
              <a:rPr lang="it-IT" sz="2400" i="1" noProof="0" dirty="0">
                <a:latin typeface="Times New Roman" panose="02020603050405020304" pitchFamily="18" charset="0"/>
              </a:rPr>
              <a:t> or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ionized</a:t>
            </a:r>
            <a:r>
              <a:rPr lang="it-IT" sz="2400" i="1" noProof="0" dirty="0">
                <a:latin typeface="Times New Roman" panose="02020603050405020304" pitchFamily="18" charset="0"/>
              </a:rPr>
              <a:t>, from the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surface</a:t>
            </a:r>
            <a:r>
              <a:rPr lang="it-IT" sz="2400" i="1" noProof="0" dirty="0">
                <a:latin typeface="Times New Roman" panose="02020603050405020304" pitchFamily="18" charset="0"/>
              </a:rPr>
              <a:t> of a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solid</a:t>
            </a:r>
            <a:r>
              <a:rPr lang="it-IT" sz="2400" i="1" noProof="0" dirty="0">
                <a:latin typeface="Times New Roman" panose="02020603050405020304" pitchFamily="18" charset="0"/>
              </a:rPr>
              <a:t> or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liquid</a:t>
            </a:r>
            <a:r>
              <a:rPr lang="it-IT" sz="2400" i="1" noProof="0" dirty="0">
                <a:latin typeface="Times New Roman" panose="02020603050405020304" pitchFamily="18" charset="0"/>
              </a:rPr>
              <a:t>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as</a:t>
            </a:r>
            <a:r>
              <a:rPr lang="it-IT" sz="2400" i="1" noProof="0" dirty="0">
                <a:latin typeface="Times New Roman" panose="02020603050405020304" pitchFamily="18" charset="0"/>
              </a:rPr>
              <a:t> a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result</a:t>
            </a:r>
            <a:r>
              <a:rPr lang="it-IT" sz="2400" i="1" noProof="0" dirty="0">
                <a:latin typeface="Times New Roman" panose="02020603050405020304" pitchFamily="18" charset="0"/>
              </a:rPr>
              <a:t> of the impact of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molecules</a:t>
            </a:r>
            <a:r>
              <a:rPr lang="it-IT" sz="2400" i="1" noProof="0" dirty="0">
                <a:latin typeface="Times New Roman" panose="02020603050405020304" pitchFamily="18" charset="0"/>
              </a:rPr>
              <a:t>,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electrons</a:t>
            </a:r>
            <a:r>
              <a:rPr lang="it-IT" sz="2400" i="1" noProof="0" dirty="0">
                <a:latin typeface="Times New Roman" panose="02020603050405020304" pitchFamily="18" charset="0"/>
              </a:rPr>
              <a:t>,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ions</a:t>
            </a:r>
            <a:r>
              <a:rPr lang="it-IT" sz="2400" i="1" noProof="0" dirty="0">
                <a:latin typeface="Times New Roman" panose="02020603050405020304" pitchFamily="18" charset="0"/>
              </a:rPr>
              <a:t>, and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photons</a:t>
            </a:r>
            <a:r>
              <a:rPr lang="it-IT" sz="2400" i="1" noProof="0" dirty="0">
                <a:latin typeface="Times New Roman" panose="02020603050405020304" pitchFamily="18" charset="0"/>
              </a:rPr>
              <a:t>; </a:t>
            </a:r>
            <a:r>
              <a:rPr lang="it-IT" sz="2400" i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or by </a:t>
            </a:r>
            <a:r>
              <a:rPr lang="it-IT" sz="2400" i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thermal</a:t>
            </a:r>
            <a:r>
              <a:rPr lang="it-IT" sz="2400" i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energy </a:t>
            </a:r>
            <a:r>
              <a:rPr lang="it-IT" sz="2400" i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at</a:t>
            </a:r>
            <a:r>
              <a:rPr lang="it-IT" sz="2400" i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the temperature of the </a:t>
            </a:r>
            <a:r>
              <a:rPr lang="it-IT" sz="2400" i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material</a:t>
            </a:r>
            <a:r>
              <a:rPr lang="it-IT" sz="2400" noProof="0" dirty="0">
                <a:latin typeface="Times New Roman" panose="02020603050405020304" pitchFamily="18" charset="0"/>
              </a:rPr>
              <a:t>.</a:t>
            </a:r>
            <a:endParaRPr lang="it-IT" sz="4400" noProof="0" dirty="0"/>
          </a:p>
          <a:p>
            <a:endParaRPr lang="it-IT" noProof="0" dirty="0"/>
          </a:p>
        </p:txBody>
      </p:sp>
      <p:sp>
        <p:nvSpPr>
          <p:cNvPr id="5" name="Rettangolo 4"/>
          <p:cNvSpPr/>
          <p:nvPr/>
        </p:nvSpPr>
        <p:spPr>
          <a:xfrm>
            <a:off x="2421924" y="6105773"/>
            <a:ext cx="72024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noProof="0" dirty="0" err="1">
                <a:latin typeface="Arial" panose="020B0604020202020204" pitchFamily="34" charset="0"/>
              </a:rPr>
              <a:t>Redhead</a:t>
            </a:r>
            <a:r>
              <a:rPr lang="it-IT" b="1" noProof="0" dirty="0">
                <a:latin typeface="Arial" panose="020B0604020202020204" pitchFamily="34" charset="0"/>
              </a:rPr>
              <a:t> - J. </a:t>
            </a:r>
            <a:r>
              <a:rPr lang="it-IT" b="1" noProof="0" dirty="0" err="1">
                <a:latin typeface="Arial" panose="020B0604020202020204" pitchFamily="34" charset="0"/>
              </a:rPr>
              <a:t>Vac</a:t>
            </a:r>
            <a:r>
              <a:rPr lang="it-IT" b="1" noProof="0" dirty="0">
                <a:latin typeface="Arial" panose="020B0604020202020204" pitchFamily="34" charset="0"/>
              </a:rPr>
              <a:t>. Sci. </a:t>
            </a:r>
            <a:r>
              <a:rPr lang="it-IT" b="1" noProof="0" dirty="0" err="1">
                <a:latin typeface="Arial" panose="020B0604020202020204" pitchFamily="34" charset="0"/>
              </a:rPr>
              <a:t>Technol</a:t>
            </a:r>
            <a:r>
              <a:rPr lang="it-IT" b="1" noProof="0" dirty="0">
                <a:latin typeface="Arial" panose="020B0604020202020204" pitchFamily="34" charset="0"/>
              </a:rPr>
              <a:t>. A, Vol. 20, No. 5, Sep</a:t>
            </a:r>
            <a:r>
              <a:rPr lang="it-IT" b="1" noProof="0" dirty="0">
                <a:latin typeface="BoldSym1"/>
              </a:rPr>
              <a:t>/</a:t>
            </a:r>
            <a:r>
              <a:rPr lang="it-IT" b="1" noProof="0" dirty="0" err="1">
                <a:latin typeface="Arial" panose="020B0604020202020204" pitchFamily="34" charset="0"/>
              </a:rPr>
              <a:t>Oct</a:t>
            </a:r>
            <a:r>
              <a:rPr lang="it-IT" b="1" noProof="0" dirty="0">
                <a:latin typeface="Arial" panose="020B0604020202020204" pitchFamily="34" charset="0"/>
              </a:rPr>
              <a:t> 2002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831925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4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it-IT" noProof="0" dirty="0"/>
              <a:t>Permeazione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A32E66-46E5-440C-9984-F737A65BD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noProof="0" dirty="0"/>
          </a:p>
        </p:txBody>
      </p:sp>
      <p:pic>
        <p:nvPicPr>
          <p:cNvPr id="1495044" name="Picture 4" descr="Pagine da langeron_juvsta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784" y="1946550"/>
            <a:ext cx="7496432" cy="45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5045" name="Text Box 5"/>
          <p:cNvSpPr txBox="1">
            <a:spLocks noChangeArrowheads="1"/>
          </p:cNvSpPr>
          <p:nvPr/>
        </p:nvSpPr>
        <p:spPr bwMode="auto">
          <a:xfrm>
            <a:off x="9398000" y="6391276"/>
            <a:ext cx="1145314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200" noProof="0" dirty="0"/>
              <a:t>J. P. </a:t>
            </a:r>
            <a:r>
              <a:rPr lang="it-IT" sz="1200" noProof="0" dirty="0" err="1"/>
              <a:t>Langeron</a:t>
            </a:r>
            <a:r>
              <a:rPr lang="it-IT" sz="1200" noProof="0" dirty="0"/>
              <a:t>, </a:t>
            </a:r>
          </a:p>
          <a:p>
            <a:r>
              <a:rPr lang="it-IT" sz="1200" noProof="0" dirty="0"/>
              <a:t>IUVSTA 1996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234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noProof="0" dirty="0"/>
              <a:t>Permeazione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7B98A03-D6DF-337B-C32C-5C2435786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noProof="0" dirty="0"/>
          </a:p>
        </p:txBody>
      </p:sp>
      <p:pic>
        <p:nvPicPr>
          <p:cNvPr id="1119245" name="Picture 13" descr="1_Pagine da p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11252"/>
            <a:ext cx="9144000" cy="32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9246" name="AutoShape 14"/>
          <p:cNvSpPr>
            <a:spLocks noChangeArrowheads="1"/>
          </p:cNvSpPr>
          <p:nvPr/>
        </p:nvSpPr>
        <p:spPr bwMode="auto">
          <a:xfrm>
            <a:off x="1416051" y="2474852"/>
            <a:ext cx="574675" cy="215900"/>
          </a:xfrm>
          <a:prstGeom prst="rightArrow">
            <a:avLst>
              <a:gd name="adj1" fmla="val 50000"/>
              <a:gd name="adj2" fmla="val 6654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noProof="0" dirty="0"/>
          </a:p>
        </p:txBody>
      </p:sp>
      <p:sp>
        <p:nvSpPr>
          <p:cNvPr id="1119247" name="AutoShape 15"/>
          <p:cNvSpPr>
            <a:spLocks noChangeArrowheads="1"/>
          </p:cNvSpPr>
          <p:nvPr/>
        </p:nvSpPr>
        <p:spPr bwMode="auto">
          <a:xfrm rot="7880867">
            <a:off x="8004176" y="2222440"/>
            <a:ext cx="574675" cy="215900"/>
          </a:xfrm>
          <a:prstGeom prst="rightArrow">
            <a:avLst>
              <a:gd name="adj1" fmla="val 50000"/>
              <a:gd name="adj2" fmla="val 6654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noProof="0" dirty="0"/>
          </a:p>
        </p:txBody>
      </p:sp>
      <p:sp>
        <p:nvSpPr>
          <p:cNvPr id="1119248" name="AutoShape 16"/>
          <p:cNvSpPr>
            <a:spLocks noChangeArrowheads="1"/>
          </p:cNvSpPr>
          <p:nvPr/>
        </p:nvSpPr>
        <p:spPr bwMode="auto">
          <a:xfrm rot="7880867">
            <a:off x="9445626" y="2151003"/>
            <a:ext cx="574675" cy="215900"/>
          </a:xfrm>
          <a:prstGeom prst="rightArrow">
            <a:avLst>
              <a:gd name="adj1" fmla="val 50000"/>
              <a:gd name="adj2" fmla="val 6654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noProof="0" dirty="0"/>
          </a:p>
        </p:txBody>
      </p:sp>
      <p:sp>
        <p:nvSpPr>
          <p:cNvPr id="1119249" name="AutoShape 17"/>
          <p:cNvSpPr>
            <a:spLocks noChangeArrowheads="1"/>
          </p:cNvSpPr>
          <p:nvPr/>
        </p:nvSpPr>
        <p:spPr bwMode="auto">
          <a:xfrm>
            <a:off x="1416051" y="2979677"/>
            <a:ext cx="574675" cy="215900"/>
          </a:xfrm>
          <a:prstGeom prst="rightArrow">
            <a:avLst>
              <a:gd name="adj1" fmla="val 50000"/>
              <a:gd name="adj2" fmla="val 6654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noProof="0" dirty="0"/>
          </a:p>
        </p:txBody>
      </p:sp>
      <p:sp>
        <p:nvSpPr>
          <p:cNvPr id="1119251" name="Text Box 19"/>
          <p:cNvSpPr txBox="1">
            <a:spLocks noChangeArrowheads="1"/>
          </p:cNvSpPr>
          <p:nvPr/>
        </p:nvSpPr>
        <p:spPr bwMode="auto">
          <a:xfrm>
            <a:off x="1924952" y="4884615"/>
            <a:ext cx="851693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571500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it-IT" sz="2400" noProof="0" dirty="0">
                <a:latin typeface="+mn-lt"/>
              </a:rPr>
              <a:t>Alcuni esempi</a:t>
            </a:r>
          </a:p>
          <a:p>
            <a:pPr>
              <a:buFontTx/>
              <a:buChar char="•"/>
            </a:pPr>
            <a:r>
              <a:rPr lang="it-IT" sz="2400" noProof="0" dirty="0">
                <a:latin typeface="+mn-lt"/>
              </a:rPr>
              <a:t>Generatore di ossigeno (O</a:t>
            </a:r>
            <a:r>
              <a:rPr lang="it-IT" sz="2400" baseline="-25000" noProof="0" dirty="0">
                <a:latin typeface="+mn-lt"/>
              </a:rPr>
              <a:t>2</a:t>
            </a:r>
            <a:r>
              <a:rPr lang="it-IT" sz="2400" noProof="0" dirty="0">
                <a:latin typeface="+mn-lt"/>
              </a:rPr>
              <a:t> su Ag, creazione dell’ossido di argento e decomposizione dell’ossido di argento)</a:t>
            </a:r>
          </a:p>
          <a:p>
            <a:pPr>
              <a:buFontTx/>
              <a:buChar char="•"/>
            </a:pPr>
            <a:r>
              <a:rPr lang="it-IT" sz="2400" noProof="0" dirty="0">
                <a:latin typeface="+mn-lt"/>
              </a:rPr>
              <a:t>Generatori di Idrogeno  (H</a:t>
            </a:r>
            <a:r>
              <a:rPr lang="it-IT" sz="2400" baseline="-25000" noProof="0" dirty="0">
                <a:latin typeface="+mn-lt"/>
              </a:rPr>
              <a:t>2</a:t>
            </a:r>
            <a:r>
              <a:rPr lang="it-IT" sz="2400" noProof="0" dirty="0">
                <a:latin typeface="+mn-lt"/>
              </a:rPr>
              <a:t> su Pd)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6500" name="Picture 4" descr="wurt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211" y="1434177"/>
            <a:ext cx="7198284" cy="542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16BBA5-AEA2-92A9-A967-5AE2C9218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 err="1"/>
              <a:t>Q</a:t>
            </a:r>
            <a:r>
              <a:rPr lang="it-IT" baseline="-25000" noProof="0" dirty="0" err="1"/>
              <a:t>perm</a:t>
            </a:r>
            <a:r>
              <a:rPr lang="it-IT" noProof="0" dirty="0"/>
              <a:t> di alcuni elastomeri per l’aria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D1638-304E-371B-384B-E3A3AA582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CBD635-C4FD-180D-FA8B-F06A7761CB27}"/>
              </a:ext>
            </a:extLst>
          </p:cNvPr>
          <p:cNvSpPr/>
          <p:nvPr/>
        </p:nvSpPr>
        <p:spPr>
          <a:xfrm>
            <a:off x="3707027" y="1631092"/>
            <a:ext cx="172995" cy="4545871"/>
          </a:xfrm>
          <a:prstGeom prst="rect">
            <a:avLst/>
          </a:prstGeom>
          <a:solidFill>
            <a:srgbClr val="4472C4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C8B00A-25EF-F7BC-B2C0-0F519FE3A4DD}"/>
              </a:ext>
            </a:extLst>
          </p:cNvPr>
          <p:cNvCxnSpPr>
            <a:cxnSpLocks/>
          </p:cNvCxnSpPr>
          <p:nvPr/>
        </p:nvCxnSpPr>
        <p:spPr>
          <a:xfrm>
            <a:off x="2397211" y="3196281"/>
            <a:ext cx="1375719" cy="0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857B12B-39FE-35A5-78D5-9AE43AB9CE2A}"/>
              </a:ext>
            </a:extLst>
          </p:cNvPr>
          <p:cNvSpPr txBox="1"/>
          <p:nvPr/>
        </p:nvSpPr>
        <p:spPr>
          <a:xfrm>
            <a:off x="1147819" y="2864730"/>
            <a:ext cx="1142300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sz="2400" noProof="0" dirty="0"/>
              <a:t>Silicone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0957FE-4DE1-C20D-6FCE-77A37192326E}"/>
              </a:ext>
            </a:extLst>
          </p:cNvPr>
          <p:cNvCxnSpPr>
            <a:cxnSpLocks/>
          </p:cNvCxnSpPr>
          <p:nvPr/>
        </p:nvCxnSpPr>
        <p:spPr>
          <a:xfrm>
            <a:off x="2397211" y="4184822"/>
            <a:ext cx="137571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F985BE1-7825-912C-8306-3771CAA72B52}"/>
              </a:ext>
            </a:extLst>
          </p:cNvPr>
          <p:cNvSpPr txBox="1"/>
          <p:nvPr/>
        </p:nvSpPr>
        <p:spPr>
          <a:xfrm>
            <a:off x="896532" y="3903835"/>
            <a:ext cx="1393587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sz="2400" noProof="0" dirty="0" err="1"/>
              <a:t>Perbunan</a:t>
            </a:r>
            <a:endParaRPr lang="it-IT" sz="2400" noProof="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9257562-1F2C-425D-BE5A-7182E0FD372D}"/>
              </a:ext>
            </a:extLst>
          </p:cNvPr>
          <p:cNvCxnSpPr>
            <a:cxnSpLocks/>
          </p:cNvCxnSpPr>
          <p:nvPr/>
        </p:nvCxnSpPr>
        <p:spPr>
          <a:xfrm>
            <a:off x="2397211" y="4893276"/>
            <a:ext cx="1375719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85E090F-4B99-6B5E-6A79-5AD4CC15FAF9}"/>
              </a:ext>
            </a:extLst>
          </p:cNvPr>
          <p:cNvSpPr txBox="1"/>
          <p:nvPr/>
        </p:nvSpPr>
        <p:spPr>
          <a:xfrm>
            <a:off x="1436808" y="4708610"/>
            <a:ext cx="853311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sz="2400" noProof="0" dirty="0" err="1"/>
              <a:t>Viton</a:t>
            </a:r>
            <a:endParaRPr lang="it-IT" sz="2400" noProof="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43A82-FBD7-9C6B-B3AE-D4D2CC08C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Permeazione: esempio dell’aria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D6C08-57E3-7C24-5CC3-272444057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noProof="0" dirty="0"/>
              <a:t>Consideriamo una grande flangia chiusa con un O-Ring.</a:t>
            </a:r>
          </a:p>
          <a:p>
            <a:r>
              <a:rPr lang="it-IT" sz="2400" noProof="0" dirty="0"/>
              <a:t>O-ring:</a:t>
            </a:r>
          </a:p>
          <a:p>
            <a:pPr lvl="1"/>
            <a:r>
              <a:rPr lang="it-IT" noProof="0" dirty="0"/>
              <a:t> lunghezza 1 m</a:t>
            </a:r>
          </a:p>
          <a:p>
            <a:pPr lvl="1"/>
            <a:r>
              <a:rPr lang="it-IT" noProof="0" dirty="0">
                <a:latin typeface="Symbol" panose="05050102010706020507" pitchFamily="18" charset="2"/>
              </a:rPr>
              <a:t>F</a:t>
            </a:r>
            <a:r>
              <a:rPr lang="it-IT" noProof="0" dirty="0"/>
              <a:t> 4 mm</a:t>
            </a:r>
          </a:p>
          <a:p>
            <a:pPr lvl="1"/>
            <a:r>
              <a:rPr lang="it-IT" noProof="0" dirty="0"/>
              <a:t>Compresso in una cava </a:t>
            </a:r>
            <a:br>
              <a:rPr lang="it-IT" noProof="0" dirty="0"/>
            </a:br>
            <a:r>
              <a:rPr lang="it-IT" noProof="0" dirty="0"/>
              <a:t>rettangolare (8 x 2) mm</a:t>
            </a:r>
            <a:r>
              <a:rPr lang="it-IT" baseline="30000" noProof="0" dirty="0"/>
              <a:t>2</a:t>
            </a:r>
          </a:p>
          <a:p>
            <a:pPr lvl="1"/>
            <a:endParaRPr lang="it-IT" baseline="30000" noProof="0" dirty="0"/>
          </a:p>
          <a:p>
            <a:pPr lvl="1"/>
            <a:endParaRPr lang="it-IT" baseline="30000" noProof="0" dirty="0"/>
          </a:p>
          <a:p>
            <a:pPr lvl="1"/>
            <a:endParaRPr lang="it-IT" baseline="30000" noProof="0" dirty="0"/>
          </a:p>
          <a:p>
            <a:pPr lvl="1"/>
            <a:endParaRPr lang="it-IT" baseline="30000" noProof="0" dirty="0"/>
          </a:p>
          <a:p>
            <a:pPr lvl="1"/>
            <a:endParaRPr lang="it-IT" baseline="30000" noProof="0" dirty="0"/>
          </a:p>
          <a:p>
            <a:pPr lvl="1"/>
            <a:endParaRPr lang="it-IT" baseline="30000" noProof="0" dirty="0"/>
          </a:p>
          <a:p>
            <a:pPr lvl="1"/>
            <a:r>
              <a:rPr lang="it-IT" noProof="0" dirty="0"/>
              <a:t>P</a:t>
            </a:r>
            <a:r>
              <a:rPr lang="it-IT" baseline="-25000" noProof="0" dirty="0"/>
              <a:t>2</a:t>
            </a:r>
            <a:r>
              <a:rPr lang="it-IT" noProof="0" dirty="0"/>
              <a:t> = 1 bar</a:t>
            </a:r>
          </a:p>
          <a:p>
            <a:pPr lvl="1"/>
            <a:r>
              <a:rPr lang="it-IT" noProof="0" dirty="0"/>
              <a:t>P</a:t>
            </a:r>
            <a:r>
              <a:rPr lang="it-IT" baseline="-25000" noProof="0" dirty="0"/>
              <a:t>1</a:t>
            </a:r>
            <a:r>
              <a:rPr lang="it-IT" noProof="0" dirty="0"/>
              <a:t> = 0 bar</a:t>
            </a:r>
          </a:p>
          <a:p>
            <a:pPr lvl="1"/>
            <a:r>
              <a:rPr lang="it-IT" noProof="0" dirty="0"/>
              <a:t>n = 1</a:t>
            </a:r>
          </a:p>
          <a:p>
            <a:endParaRPr lang="it-IT" noProof="0" dirty="0"/>
          </a:p>
          <a:p>
            <a:endParaRPr lang="it-IT" noProof="0" dirty="0"/>
          </a:p>
        </p:txBody>
      </p:sp>
      <p:grpSp>
        <p:nvGrpSpPr>
          <p:cNvPr id="4" name="Gruppo 30">
            <a:extLst>
              <a:ext uri="{FF2B5EF4-FFF2-40B4-BE49-F238E27FC236}">
                <a16:creationId xmlns:a16="http://schemas.microsoft.com/office/drawing/2014/main" id="{926288C7-AF51-4F1D-02CD-7283FB2CEA52}"/>
              </a:ext>
            </a:extLst>
          </p:cNvPr>
          <p:cNvGrpSpPr/>
          <p:nvPr/>
        </p:nvGrpSpPr>
        <p:grpSpPr>
          <a:xfrm>
            <a:off x="4406065" y="2081049"/>
            <a:ext cx="7108036" cy="4465201"/>
            <a:chOff x="2841630" y="773549"/>
            <a:chExt cx="7108036" cy="4465201"/>
          </a:xfrm>
        </p:grpSpPr>
        <p:pic>
          <p:nvPicPr>
            <p:cNvPr id="5" name="Picture 2" descr="Vacuum technique - LINNEMANN GmbH">
              <a:extLst>
                <a:ext uri="{FF2B5EF4-FFF2-40B4-BE49-F238E27FC236}">
                  <a16:creationId xmlns:a16="http://schemas.microsoft.com/office/drawing/2014/main" id="{1CD8D762-FE30-BC62-A972-5EE38F17E1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4750" y="1619250"/>
              <a:ext cx="4762500" cy="3619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Connettore 2 4">
              <a:extLst>
                <a:ext uri="{FF2B5EF4-FFF2-40B4-BE49-F238E27FC236}">
                  <a16:creationId xmlns:a16="http://schemas.microsoft.com/office/drawing/2014/main" id="{3518C4F5-C906-39BD-83CE-F17E533B87FA}"/>
                </a:ext>
              </a:extLst>
            </p:cNvPr>
            <p:cNvCxnSpPr>
              <a:cxnSpLocks/>
            </p:cNvCxnSpPr>
            <p:nvPr/>
          </p:nvCxnSpPr>
          <p:spPr>
            <a:xfrm>
              <a:off x="8128000" y="2641600"/>
              <a:ext cx="0" cy="155448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2 7">
              <a:extLst>
                <a:ext uri="{FF2B5EF4-FFF2-40B4-BE49-F238E27FC236}">
                  <a16:creationId xmlns:a16="http://schemas.microsoft.com/office/drawing/2014/main" id="{B2FAE9DE-7FA2-454C-7A3F-6039764B83A1}"/>
                </a:ext>
              </a:extLst>
            </p:cNvPr>
            <p:cNvCxnSpPr/>
            <p:nvPr/>
          </p:nvCxnSpPr>
          <p:spPr>
            <a:xfrm>
              <a:off x="5486400" y="1619250"/>
              <a:ext cx="4572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2 8">
              <a:extLst>
                <a:ext uri="{FF2B5EF4-FFF2-40B4-BE49-F238E27FC236}">
                  <a16:creationId xmlns:a16="http://schemas.microsoft.com/office/drawing/2014/main" id="{DE41FDA1-9D22-C53C-797C-435569B843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38240" y="1619250"/>
              <a:ext cx="43688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diritto 12">
              <a:extLst>
                <a:ext uri="{FF2B5EF4-FFF2-40B4-BE49-F238E27FC236}">
                  <a16:creationId xmlns:a16="http://schemas.microsoft.com/office/drawing/2014/main" id="{69134671-43E4-1C81-4C90-0BC09B8C0900}"/>
                </a:ext>
              </a:extLst>
            </p:cNvPr>
            <p:cNvCxnSpPr/>
            <p:nvPr/>
          </p:nvCxnSpPr>
          <p:spPr>
            <a:xfrm flipV="1">
              <a:off x="5963920" y="1178560"/>
              <a:ext cx="0" cy="14833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diritto 13">
              <a:extLst>
                <a:ext uri="{FF2B5EF4-FFF2-40B4-BE49-F238E27FC236}">
                  <a16:creationId xmlns:a16="http://schemas.microsoft.com/office/drawing/2014/main" id="{43402681-721F-7B29-D8A3-253DD6ABD408}"/>
                </a:ext>
              </a:extLst>
            </p:cNvPr>
            <p:cNvCxnSpPr/>
            <p:nvPr/>
          </p:nvCxnSpPr>
          <p:spPr>
            <a:xfrm flipV="1">
              <a:off x="6217920" y="1178560"/>
              <a:ext cx="0" cy="14833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diritto 14">
              <a:extLst>
                <a:ext uri="{FF2B5EF4-FFF2-40B4-BE49-F238E27FC236}">
                  <a16:creationId xmlns:a16="http://schemas.microsoft.com/office/drawing/2014/main" id="{09508071-5DE7-C31E-8698-F128DA4A42B8}"/>
                </a:ext>
              </a:extLst>
            </p:cNvPr>
            <p:cNvCxnSpPr>
              <a:cxnSpLocks/>
            </p:cNvCxnSpPr>
            <p:nvPr/>
          </p:nvCxnSpPr>
          <p:spPr>
            <a:xfrm>
              <a:off x="6217920" y="2641600"/>
              <a:ext cx="21437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diritto 17">
              <a:extLst>
                <a:ext uri="{FF2B5EF4-FFF2-40B4-BE49-F238E27FC236}">
                  <a16:creationId xmlns:a16="http://schemas.microsoft.com/office/drawing/2014/main" id="{90EEE28A-14BE-5428-D2AC-EF318EF9270B}"/>
                </a:ext>
              </a:extLst>
            </p:cNvPr>
            <p:cNvCxnSpPr>
              <a:cxnSpLocks/>
            </p:cNvCxnSpPr>
            <p:nvPr/>
          </p:nvCxnSpPr>
          <p:spPr>
            <a:xfrm>
              <a:off x="6242050" y="4196080"/>
              <a:ext cx="21437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2 20">
              <a:extLst>
                <a:ext uri="{FF2B5EF4-FFF2-40B4-BE49-F238E27FC236}">
                  <a16:creationId xmlns:a16="http://schemas.microsoft.com/office/drawing/2014/main" id="{188BEAF9-E944-99A7-0905-BA500029F7AB}"/>
                </a:ext>
              </a:extLst>
            </p:cNvPr>
            <p:cNvCxnSpPr/>
            <p:nvPr/>
          </p:nvCxnSpPr>
          <p:spPr>
            <a:xfrm rot="16200000">
              <a:off x="3940810" y="4626293"/>
              <a:ext cx="4572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21">
              <a:extLst>
                <a:ext uri="{FF2B5EF4-FFF2-40B4-BE49-F238E27FC236}">
                  <a16:creationId xmlns:a16="http://schemas.microsoft.com/office/drawing/2014/main" id="{5915ECFF-D9F7-4C0F-56EB-002A7B649319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950970" y="3813492"/>
              <a:ext cx="43688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diritto 22">
              <a:extLst>
                <a:ext uri="{FF2B5EF4-FFF2-40B4-BE49-F238E27FC236}">
                  <a16:creationId xmlns:a16="http://schemas.microsoft.com/office/drawing/2014/main" id="{5CD641C1-68CA-B4F5-D456-F4EDD35B75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72560" y="4397693"/>
              <a:ext cx="21742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diritto 23">
              <a:extLst>
                <a:ext uri="{FF2B5EF4-FFF2-40B4-BE49-F238E27FC236}">
                  <a16:creationId xmlns:a16="http://schemas.microsoft.com/office/drawing/2014/main" id="{59AD7B6F-B0C1-E8F6-81E9-2380C0C8FF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72560" y="4031932"/>
              <a:ext cx="2174240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asellaDiTesto 27">
              <a:extLst>
                <a:ext uri="{FF2B5EF4-FFF2-40B4-BE49-F238E27FC236}">
                  <a16:creationId xmlns:a16="http://schemas.microsoft.com/office/drawing/2014/main" id="{0E11F4F7-263E-87FB-017D-93FA9A79D81F}"/>
                </a:ext>
              </a:extLst>
            </p:cNvPr>
            <p:cNvSpPr txBox="1"/>
            <p:nvPr/>
          </p:nvSpPr>
          <p:spPr>
            <a:xfrm>
              <a:off x="8258177" y="3244334"/>
              <a:ext cx="16914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noProof="0" dirty="0" err="1"/>
                <a:t>R</a:t>
              </a:r>
              <a:r>
                <a:rPr lang="it-IT" i="1" baseline="-25000" noProof="0" dirty="0" err="1"/>
                <a:t>medio</a:t>
              </a:r>
              <a:r>
                <a:rPr lang="it-IT" noProof="0" dirty="0"/>
                <a:t> = 160 mm</a:t>
              </a:r>
            </a:p>
          </p:txBody>
        </p:sp>
        <p:sp>
          <p:nvSpPr>
            <p:cNvPr id="18" name="CasellaDiTesto 28">
              <a:extLst>
                <a:ext uri="{FF2B5EF4-FFF2-40B4-BE49-F238E27FC236}">
                  <a16:creationId xmlns:a16="http://schemas.microsoft.com/office/drawing/2014/main" id="{2FCF2A30-6E18-98A6-99C1-2E12E40890AD}"/>
                </a:ext>
              </a:extLst>
            </p:cNvPr>
            <p:cNvSpPr txBox="1"/>
            <p:nvPr/>
          </p:nvSpPr>
          <p:spPr>
            <a:xfrm>
              <a:off x="2841630" y="4015106"/>
              <a:ext cx="1063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noProof="0" dirty="0"/>
                <a:t>d</a:t>
              </a:r>
              <a:r>
                <a:rPr lang="it-IT" noProof="0" dirty="0"/>
                <a:t> = 8 mm</a:t>
              </a:r>
            </a:p>
          </p:txBody>
        </p:sp>
        <p:sp>
          <p:nvSpPr>
            <p:cNvPr id="19" name="CasellaDiTesto 29">
              <a:extLst>
                <a:ext uri="{FF2B5EF4-FFF2-40B4-BE49-F238E27FC236}">
                  <a16:creationId xmlns:a16="http://schemas.microsoft.com/office/drawing/2014/main" id="{936F13C8-F303-D996-5319-341177374FA1}"/>
                </a:ext>
              </a:extLst>
            </p:cNvPr>
            <p:cNvSpPr txBox="1"/>
            <p:nvPr/>
          </p:nvSpPr>
          <p:spPr>
            <a:xfrm>
              <a:off x="5741394" y="773549"/>
              <a:ext cx="1063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noProof="0" dirty="0"/>
                <a:t>h</a:t>
              </a:r>
              <a:r>
                <a:rPr lang="it-IT" noProof="0" dirty="0"/>
                <a:t> = 2 mm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bject 12">
                <a:extLst>
                  <a:ext uri="{FF2B5EF4-FFF2-40B4-BE49-F238E27FC236}">
                    <a16:creationId xmlns:a16="http://schemas.microsoft.com/office/drawing/2014/main" id="{40C5B016-2089-D070-E8F5-1B3D0F1C2AE0}"/>
                  </a:ext>
                </a:extLst>
              </p:cNvPr>
              <p:cNvSpPr txBox="1"/>
              <p:nvPr/>
            </p:nvSpPr>
            <p:spPr bwMode="auto">
              <a:xfrm>
                <a:off x="964995" y="4115397"/>
                <a:ext cx="4572000" cy="57626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400" i="0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Q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it-IT" sz="2400" i="0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perm</m:t>
                          </m:r>
                        </m:sub>
                      </m:sSub>
                      <m:r>
                        <a:rPr lang="it-IT" sz="2400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40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400" i="0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it-IT" sz="2400" i="0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perm</m:t>
                          </m:r>
                        </m:sub>
                      </m:sSub>
                      <m:r>
                        <a:rPr lang="it-IT" sz="2400" b="0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𝐴𝑟</m:t>
                      </m:r>
                      <m:r>
                        <a:rPr lang="it-IT" sz="2400" b="0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𝑒𝑎</m:t>
                      </m:r>
                      <m:r>
                        <a:rPr lang="it-IT" sz="2400" b="0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it-IT" sz="2400" b="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2400" b="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it-IT" sz="2400" b="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it-IT" sz="2400" b="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r>
                            <a:rPr lang="it-IT" sz="2400" b="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it-IT" sz="2400" b="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it-IT" sz="2400" b="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it-IT" sz="2400" b="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num>
                        <m:den>
                          <m:r>
                            <a:rPr lang="it-IT" sz="2400" b="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it-IT" sz="2400" noProof="0" dirty="0"/>
              </a:p>
            </p:txBody>
          </p:sp>
        </mc:Choice>
        <mc:Fallback xmlns="">
          <p:sp>
            <p:nvSpPr>
              <p:cNvPr id="20" name="Object 12">
                <a:extLst>
                  <a:ext uri="{FF2B5EF4-FFF2-40B4-BE49-F238E27FC236}">
                    <a16:creationId xmlns:a16="http://schemas.microsoft.com/office/drawing/2014/main" id="{40C5B016-2089-D070-E8F5-1B3D0F1C2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4995" y="4115397"/>
                <a:ext cx="4572000" cy="576262"/>
              </a:xfrm>
              <a:prstGeom prst="rect">
                <a:avLst/>
              </a:prstGeom>
              <a:blipFill>
                <a:blip r:embed="rId3"/>
                <a:stretch>
                  <a:fillRect b="-30526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07946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498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noProof="0" dirty="0"/>
              <a:t>Permeazione: esempio dell’aria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17127E-5340-F85A-9787-433F9311E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noProof="0" dirty="0"/>
              <a:t>O-ring, lunghezza 1 m, </a:t>
            </a:r>
            <a:r>
              <a:rPr lang="it-IT" sz="2400" noProof="0" dirty="0">
                <a:latin typeface="Symbol" panose="05050102010706020507" pitchFamily="18" charset="2"/>
              </a:rPr>
              <a:t>F</a:t>
            </a:r>
            <a:r>
              <a:rPr lang="it-IT" sz="2400" noProof="0" dirty="0"/>
              <a:t> 4 mm, è compresso in una cava rettangolare (8 x 2) mm</a:t>
            </a:r>
            <a:r>
              <a:rPr lang="it-IT" sz="2400" baseline="30000" noProof="0" dirty="0"/>
              <a:t>2</a:t>
            </a:r>
            <a:endParaRPr lang="it-IT" baseline="30000" noProof="0" dirty="0"/>
          </a:p>
          <a:p>
            <a:r>
              <a:rPr lang="it-IT" noProof="0" dirty="0"/>
              <a:t>Possiamo approssimare l’area a </a:t>
            </a:r>
            <a:r>
              <a:rPr lang="it-IT" sz="2400" noProof="0" dirty="0"/>
              <a:t>(0.002 x 1) m</a:t>
            </a:r>
            <a:r>
              <a:rPr lang="it-IT" sz="2400" baseline="30000" noProof="0" dirty="0"/>
              <a:t>2</a:t>
            </a:r>
            <a:r>
              <a:rPr lang="it-IT" sz="2400" noProof="0" dirty="0"/>
              <a:t> e considerare uno spessore di 8 mm. </a:t>
            </a:r>
          </a:p>
          <a:p>
            <a:r>
              <a:rPr lang="it-IT" noProof="0" dirty="0"/>
              <a:t>Se il sistema è pompato con una pompa turbo con S = 1000 l/s, gli effetti sono:</a:t>
            </a:r>
            <a:endParaRPr lang="it-IT" sz="2400" noProof="0" dirty="0"/>
          </a:p>
          <a:p>
            <a:endParaRPr lang="it-IT" noProof="0" dirty="0"/>
          </a:p>
        </p:txBody>
      </p:sp>
      <p:pic>
        <p:nvPicPr>
          <p:cNvPr id="1130504" name="Picture 8" descr="p99_Pagina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" t="25017" r="4121"/>
          <a:stretch>
            <a:fillRect/>
          </a:stretch>
        </p:blipFill>
        <p:spPr bwMode="auto">
          <a:xfrm>
            <a:off x="1524000" y="3429000"/>
            <a:ext cx="9144000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0507" name="Text Box 11"/>
          <p:cNvSpPr txBox="1">
            <a:spLocks noChangeArrowheads="1"/>
          </p:cNvSpPr>
          <p:nvPr/>
        </p:nvSpPr>
        <p:spPr bwMode="auto">
          <a:xfrm>
            <a:off x="721453" y="5796815"/>
            <a:ext cx="111657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2400" b="1" noProof="0" dirty="0"/>
              <a:t>Considerando le stesse dimensioni, cambiando il materiale abbiamo due ordini di grandezza sulla pressione finale! Quasi due ordini di grandezza tra </a:t>
            </a:r>
            <a:r>
              <a:rPr lang="it-IT" sz="2400" b="1" noProof="0" dirty="0" err="1"/>
              <a:t>Viton</a:t>
            </a:r>
            <a:r>
              <a:rPr lang="it-IT" sz="2400" b="1" noProof="0" dirty="0"/>
              <a:t> e Silicone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F4E51A-CC64-47AF-8D5D-6BE97ADA6491}"/>
              </a:ext>
            </a:extLst>
          </p:cNvPr>
          <p:cNvSpPr txBox="1"/>
          <p:nvPr/>
        </p:nvSpPr>
        <p:spPr>
          <a:xfrm>
            <a:off x="3775046" y="5239305"/>
            <a:ext cx="687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noProof="0" dirty="0" err="1"/>
              <a:t>K</a:t>
            </a:r>
            <a:r>
              <a:rPr lang="it-IT" baseline="-25000" noProof="0" dirty="0" err="1"/>
              <a:t>perm</a:t>
            </a:r>
            <a:r>
              <a:rPr lang="it-IT" noProof="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F4A691-BF58-A3AA-49A1-9FA3C0C6F783}"/>
              </a:ext>
            </a:extLst>
          </p:cNvPr>
          <p:cNvSpPr txBox="1"/>
          <p:nvPr/>
        </p:nvSpPr>
        <p:spPr>
          <a:xfrm>
            <a:off x="5441659" y="5239305"/>
            <a:ext cx="687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noProof="0" dirty="0" err="1"/>
              <a:t>K</a:t>
            </a:r>
            <a:r>
              <a:rPr lang="it-IT" baseline="-25000" noProof="0" dirty="0" err="1"/>
              <a:t>perm</a:t>
            </a:r>
            <a:r>
              <a:rPr lang="it-IT" noProof="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846FEA-5D81-1FF7-AB92-46AE62970E4F}"/>
              </a:ext>
            </a:extLst>
          </p:cNvPr>
          <p:cNvSpPr txBox="1"/>
          <p:nvPr/>
        </p:nvSpPr>
        <p:spPr>
          <a:xfrm>
            <a:off x="6219738" y="5265926"/>
            <a:ext cx="67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noProof="0" dirty="0"/>
              <a:t>Area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5A7AA0-8F91-0E00-FD63-95C7F7989854}"/>
              </a:ext>
            </a:extLst>
          </p:cNvPr>
          <p:cNvSpPr txBox="1"/>
          <p:nvPr/>
        </p:nvSpPr>
        <p:spPr>
          <a:xfrm>
            <a:off x="6983967" y="526592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noProof="0" dirty="0"/>
              <a:t>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74F200-E559-AC9B-6434-9CAA41CC2684}"/>
              </a:ext>
            </a:extLst>
          </p:cNvPr>
          <p:cNvSpPr txBox="1"/>
          <p:nvPr/>
        </p:nvSpPr>
        <p:spPr>
          <a:xfrm>
            <a:off x="7474240" y="5220166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noProof="0" dirty="0" err="1"/>
              <a:t>Q</a:t>
            </a:r>
            <a:r>
              <a:rPr lang="it-IT" baseline="-25000" noProof="0" dirty="0" err="1"/>
              <a:t>perm</a:t>
            </a:r>
            <a:r>
              <a:rPr lang="it-IT" noProof="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5E2190-0B4C-8803-9AFB-7CD45B350F7D}"/>
              </a:ext>
            </a:extLst>
          </p:cNvPr>
          <p:cNvSpPr txBox="1"/>
          <p:nvPr/>
        </p:nvSpPr>
        <p:spPr>
          <a:xfrm>
            <a:off x="8958890" y="5247655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noProof="0" dirty="0" err="1"/>
              <a:t>Q</a:t>
            </a:r>
            <a:r>
              <a:rPr lang="it-IT" baseline="-25000" noProof="0" dirty="0" err="1"/>
              <a:t>perm</a:t>
            </a:r>
            <a:r>
              <a:rPr lang="it-IT" noProof="0" dirty="0"/>
              <a:t>/S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92017-9D2C-EAFB-8612-54CD4825D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noProof="0" dirty="0"/>
              <a:t>Sommario: Interazione gas-superficie</a:t>
            </a:r>
          </a:p>
        </p:txBody>
      </p:sp>
      <p:pic>
        <p:nvPicPr>
          <p:cNvPr id="1419268" name="Picture 4" descr="f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730" y="2055812"/>
            <a:ext cx="10340007" cy="368225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459164" y="1904099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br>
              <a:rPr lang="it-IT" noProof="0" dirty="0">
                <a:latin typeface="Arial" charset="0"/>
                <a:cs typeface="Arial" charset="0"/>
              </a:rPr>
            </a:br>
            <a:endParaRPr lang="it-IT" noProof="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03" name="Rectangle 3"/>
          <p:cNvSpPr>
            <a:spLocks noChangeArrowheads="1"/>
          </p:cNvSpPr>
          <p:nvPr/>
        </p:nvSpPr>
        <p:spPr bwMode="auto">
          <a:xfrm>
            <a:off x="3657600" y="5715000"/>
            <a:ext cx="4648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it-IT" sz="2400" i="1" noProof="0" dirty="0"/>
          </a:p>
        </p:txBody>
      </p:sp>
      <p:sp>
        <p:nvSpPr>
          <p:cNvPr id="1177606" name="Rectangle 6"/>
          <p:cNvSpPr>
            <a:spLocks noChangeArrowheads="1"/>
          </p:cNvSpPr>
          <p:nvPr/>
        </p:nvSpPr>
        <p:spPr bwMode="auto">
          <a:xfrm>
            <a:off x="8040688" y="6381750"/>
            <a:ext cx="2087562" cy="476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noProof="0" dirty="0"/>
          </a:p>
        </p:txBody>
      </p:sp>
      <p:sp>
        <p:nvSpPr>
          <p:cNvPr id="1177607" name="Text Box 7"/>
          <p:cNvSpPr txBox="1">
            <a:spLocks noChangeArrowheads="1"/>
          </p:cNvSpPr>
          <p:nvPr/>
        </p:nvSpPr>
        <p:spPr bwMode="auto">
          <a:xfrm>
            <a:off x="9778957" y="6445478"/>
            <a:ext cx="177324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800" noProof="0" dirty="0"/>
              <a:t>Fm Vacuum </a:t>
            </a:r>
            <a:r>
              <a:rPr lang="it-IT" sz="800" noProof="0" dirty="0" err="1"/>
              <a:t>Techonolgy</a:t>
            </a:r>
            <a:r>
              <a:rPr lang="it-IT" sz="800" noProof="0" dirty="0"/>
              <a:t> II P.D. Rack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5486D3-E3EE-598A-BE30-C171F7D0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La curva di pompaggio finale</a:t>
            </a:r>
          </a:p>
        </p:txBody>
      </p:sp>
      <p:pic>
        <p:nvPicPr>
          <p:cNvPr id="4" name="Picture 5" descr="VACUUM-3_gas source_Pagina_1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0" t="15829" r="26025" b="54802"/>
          <a:stretch>
            <a:fillRect/>
          </a:stretch>
        </p:blipFill>
        <p:spPr bwMode="auto">
          <a:xfrm>
            <a:off x="3036815" y="1644008"/>
            <a:ext cx="6459523" cy="497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7A43135-26A0-A63A-D706-6ABDE0F5D832}"/>
              </a:ext>
            </a:extLst>
          </p:cNvPr>
          <p:cNvSpPr/>
          <p:nvPr/>
        </p:nvSpPr>
        <p:spPr>
          <a:xfrm>
            <a:off x="4127157" y="2669059"/>
            <a:ext cx="1812324" cy="436606"/>
          </a:xfrm>
          <a:prstGeom prst="roundRect">
            <a:avLst/>
          </a:prstGeom>
          <a:solidFill>
            <a:srgbClr val="4472C4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540F2BD-90F7-0BDD-159E-5DDBFD0055D6}"/>
              </a:ext>
            </a:extLst>
          </p:cNvPr>
          <p:cNvSpPr/>
          <p:nvPr/>
        </p:nvSpPr>
        <p:spPr>
          <a:xfrm>
            <a:off x="4604951" y="3429000"/>
            <a:ext cx="1647568" cy="436606"/>
          </a:xfrm>
          <a:prstGeom prst="roundRect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noProof="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Degassing</a:t>
            </a:r>
            <a:r>
              <a:rPr lang="it-IT" noProof="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it-IT" noProof="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anose="05050102010706020507" pitchFamily="18" charset="2"/>
              </a:rPr>
              <a:t> t</a:t>
            </a:r>
            <a:r>
              <a:rPr lang="it-IT" baseline="30000" noProof="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anose="05050102010706020507" pitchFamily="18" charset="2"/>
              </a:rPr>
              <a:t>-1</a:t>
            </a:r>
            <a:endParaRPr lang="it-IT" baseline="30000" noProof="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CB369C3-E980-F4C1-508C-D5BD9AA615DA}"/>
              </a:ext>
            </a:extLst>
          </p:cNvPr>
          <p:cNvSpPr/>
          <p:nvPr/>
        </p:nvSpPr>
        <p:spPr>
          <a:xfrm>
            <a:off x="5766487" y="3928523"/>
            <a:ext cx="1589902" cy="389197"/>
          </a:xfrm>
          <a:prstGeom prst="roundRect">
            <a:avLst/>
          </a:prstGeom>
          <a:solidFill>
            <a:srgbClr val="548235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924C7DA-8D57-BDBB-0B24-08CD293A7182}"/>
              </a:ext>
            </a:extLst>
          </p:cNvPr>
          <p:cNvSpPr/>
          <p:nvPr/>
        </p:nvSpPr>
        <p:spPr>
          <a:xfrm>
            <a:off x="7265773" y="4283548"/>
            <a:ext cx="1318054" cy="389196"/>
          </a:xfrm>
          <a:prstGeom prst="roundRect">
            <a:avLst/>
          </a:prstGeom>
          <a:solidFill>
            <a:srgbClr val="FFD966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noProof="0" dirty="0" err="1"/>
              <a:t>Outgassing</a:t>
            </a:r>
            <a:endParaRPr lang="it-IT" noProof="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D5E4C37-0C95-CBCE-8C3F-3D95E98B8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sz="4400" noProof="0" dirty="0"/>
              <a:t>DEFINITION (</a:t>
            </a:r>
            <a:r>
              <a:rPr lang="it-IT" sz="4400" noProof="0" dirty="0" err="1"/>
              <a:t>Redhead</a:t>
            </a:r>
            <a:r>
              <a:rPr lang="it-IT" sz="4400" noProof="0" dirty="0"/>
              <a:t>, JVST A 2002)</a:t>
            </a:r>
          </a:p>
          <a:p>
            <a:pPr marL="346075" indent="-346075"/>
            <a:r>
              <a:rPr lang="it-IT" sz="2400" b="1" i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Outgassing</a:t>
            </a:r>
            <a:r>
              <a:rPr lang="it-IT" sz="2400" b="1" i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it-IT" sz="2400" b="1" i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is</a:t>
            </a:r>
            <a:r>
              <a:rPr lang="it-IT" sz="2400" b="1" i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the </a:t>
            </a:r>
            <a:r>
              <a:rPr lang="it-IT" sz="2400" b="1" i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evolution</a:t>
            </a:r>
            <a:r>
              <a:rPr lang="it-IT" sz="2400" b="1" i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of gas from a </a:t>
            </a:r>
            <a:r>
              <a:rPr lang="it-IT" sz="2400" b="1" i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solid</a:t>
            </a:r>
            <a:r>
              <a:rPr lang="it-IT" sz="2400" b="1" i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or </a:t>
            </a:r>
            <a:r>
              <a:rPr lang="it-IT" sz="2400" b="1" i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liquid</a:t>
            </a:r>
            <a:r>
              <a:rPr lang="it-IT" sz="2400" b="1" i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in a vacuum</a:t>
            </a:r>
            <a:r>
              <a:rPr lang="it-IT" sz="2400" b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br>
              <a:rPr lang="it-IT" sz="2400" noProof="0" dirty="0">
                <a:latin typeface="Times New Roman" panose="02020603050405020304" pitchFamily="18" charset="0"/>
              </a:rPr>
            </a:br>
            <a:r>
              <a:rPr lang="it-IT" sz="2400" noProof="0" dirty="0">
                <a:latin typeface="Times New Roman" panose="02020603050405020304" pitchFamily="18" charset="0"/>
              </a:rPr>
              <a:t>The </a:t>
            </a:r>
            <a:r>
              <a:rPr lang="it-IT" sz="2400" noProof="0" dirty="0" err="1">
                <a:latin typeface="Times New Roman" panose="02020603050405020304" pitchFamily="18" charset="0"/>
              </a:rPr>
              <a:t>term</a:t>
            </a:r>
            <a:r>
              <a:rPr lang="it-IT" sz="2400" noProof="0" dirty="0">
                <a:latin typeface="Times New Roman" panose="02020603050405020304" pitchFamily="18" charset="0"/>
              </a:rPr>
              <a:t> </a:t>
            </a:r>
            <a:r>
              <a:rPr lang="it-IT" sz="2400" noProof="0" dirty="0" err="1">
                <a:latin typeface="Times New Roman" panose="02020603050405020304" pitchFamily="18" charset="0"/>
              </a:rPr>
              <a:t>outgassing</a:t>
            </a:r>
            <a:r>
              <a:rPr lang="it-IT" sz="2400" noProof="0" dirty="0">
                <a:latin typeface="Times New Roman" panose="02020603050405020304" pitchFamily="18" charset="0"/>
              </a:rPr>
              <a:t> </a:t>
            </a:r>
            <a:r>
              <a:rPr lang="it-IT" sz="2400" noProof="0" dirty="0" err="1">
                <a:latin typeface="Times New Roman" panose="02020603050405020304" pitchFamily="18" charset="0"/>
              </a:rPr>
              <a:t>should</a:t>
            </a:r>
            <a:r>
              <a:rPr lang="it-IT" sz="2400" noProof="0" dirty="0">
                <a:latin typeface="Times New Roman" panose="02020603050405020304" pitchFamily="18" charset="0"/>
              </a:rPr>
              <a:t> </a:t>
            </a:r>
            <a:r>
              <a:rPr lang="it-IT" sz="2400" noProof="0" dirty="0" err="1">
                <a:latin typeface="Times New Roman" panose="02020603050405020304" pitchFamily="18" charset="0"/>
              </a:rPr>
              <a:t>not</a:t>
            </a:r>
            <a:r>
              <a:rPr lang="it-IT" sz="2400" noProof="0" dirty="0">
                <a:latin typeface="Times New Roman" panose="02020603050405020304" pitchFamily="18" charset="0"/>
              </a:rPr>
              <a:t> be </a:t>
            </a:r>
            <a:r>
              <a:rPr lang="it-IT" sz="2400" noProof="0" dirty="0" err="1">
                <a:latin typeface="Times New Roman" panose="02020603050405020304" pitchFamily="18" charset="0"/>
              </a:rPr>
              <a:t>confused</a:t>
            </a:r>
            <a:r>
              <a:rPr lang="it-IT" sz="2400" noProof="0" dirty="0">
                <a:latin typeface="Times New Roman" panose="02020603050405020304" pitchFamily="18" charset="0"/>
              </a:rPr>
              <a:t> with </a:t>
            </a:r>
            <a:r>
              <a:rPr lang="it-IT" sz="2400" noProof="0" dirty="0" err="1">
                <a:latin typeface="Times New Roman" panose="02020603050405020304" pitchFamily="18" charset="0"/>
              </a:rPr>
              <a:t>degassing</a:t>
            </a:r>
            <a:r>
              <a:rPr lang="it-IT" sz="2400" noProof="0" dirty="0">
                <a:latin typeface="Times New Roman" panose="02020603050405020304" pitchFamily="18" charset="0"/>
              </a:rPr>
              <a:t> or </a:t>
            </a:r>
            <a:r>
              <a:rPr lang="it-IT" sz="2400" noProof="0" dirty="0" err="1">
                <a:latin typeface="Times New Roman" panose="02020603050405020304" pitchFamily="18" charset="0"/>
              </a:rPr>
              <a:t>desorption</a:t>
            </a:r>
            <a:r>
              <a:rPr lang="it-IT" sz="2400" noProof="0" dirty="0">
                <a:latin typeface="Times New Roman" panose="02020603050405020304" pitchFamily="18" charset="0"/>
              </a:rPr>
              <a:t>.</a:t>
            </a:r>
          </a:p>
          <a:p>
            <a:pPr marL="346075" indent="-346075">
              <a:buFont typeface="Arial" panose="020B0604020202020204" pitchFamily="34" charset="0"/>
              <a:buChar char="•"/>
            </a:pPr>
            <a:endParaRPr lang="it-IT" sz="2400" noProof="0" dirty="0">
              <a:latin typeface="Times New Roman" panose="02020603050405020304" pitchFamily="18" charset="0"/>
            </a:endParaRPr>
          </a:p>
          <a:p>
            <a:pPr marL="346075" indent="-346075">
              <a:buFont typeface="Arial" panose="020B0604020202020204" pitchFamily="34" charset="0"/>
              <a:buChar char="•"/>
            </a:pPr>
            <a:r>
              <a:rPr lang="it-IT" sz="2400" b="1" i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Outgassing</a:t>
            </a:r>
            <a:r>
              <a:rPr lang="it-IT" sz="2400" b="1" i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it-IT" sz="2400" b="1" i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flux</a:t>
            </a:r>
            <a:r>
              <a:rPr lang="it-IT" sz="2400" b="1" i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it-IT" sz="2400" i="1" noProof="0" dirty="0">
                <a:latin typeface="Times New Roman" panose="02020603050405020304" pitchFamily="18" charset="0"/>
              </a:rPr>
              <a:t>of a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solid</a:t>
            </a:r>
            <a:r>
              <a:rPr lang="it-IT" sz="2400" i="1" noProof="0" dirty="0">
                <a:latin typeface="Times New Roman" panose="02020603050405020304" pitchFamily="18" charset="0"/>
              </a:rPr>
              <a:t> or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liquid</a:t>
            </a:r>
            <a:r>
              <a:rPr lang="it-IT" sz="2400" i="1" noProof="0" dirty="0">
                <a:latin typeface="Times New Roman" panose="02020603050405020304" pitchFamily="18" charset="0"/>
              </a:rPr>
              <a:t>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is</a:t>
            </a:r>
            <a:r>
              <a:rPr lang="it-IT" sz="2400" i="1" noProof="0" dirty="0">
                <a:latin typeface="Times New Roman" panose="02020603050405020304" pitchFamily="18" charset="0"/>
              </a:rPr>
              <a:t> the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quantity</a:t>
            </a:r>
            <a:r>
              <a:rPr lang="it-IT" sz="2400" i="1" noProof="0" dirty="0">
                <a:latin typeface="Times New Roman" panose="02020603050405020304" pitchFamily="18" charset="0"/>
              </a:rPr>
              <a:t> of gas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leaving</a:t>
            </a:r>
            <a:r>
              <a:rPr lang="it-IT" sz="2400" i="1" noProof="0" dirty="0">
                <a:latin typeface="Times New Roman" panose="02020603050405020304" pitchFamily="18" charset="0"/>
              </a:rPr>
              <a:t> the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surface</a:t>
            </a:r>
            <a:r>
              <a:rPr lang="it-IT" sz="2400" i="1" noProof="0" dirty="0">
                <a:latin typeface="Times New Roman" panose="02020603050405020304" pitchFamily="18" charset="0"/>
              </a:rPr>
              <a:t> per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unit</a:t>
            </a:r>
            <a:r>
              <a:rPr lang="it-IT" sz="2400" i="1" noProof="0" dirty="0">
                <a:latin typeface="Times New Roman" panose="02020603050405020304" pitchFamily="18" charset="0"/>
              </a:rPr>
              <a:t> time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at</a:t>
            </a:r>
            <a:r>
              <a:rPr lang="it-IT" sz="2400" i="1" noProof="0" dirty="0">
                <a:latin typeface="Times New Roman" panose="02020603050405020304" pitchFamily="18" charset="0"/>
              </a:rPr>
              <a:t> a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specified</a:t>
            </a:r>
            <a:r>
              <a:rPr lang="it-IT" sz="2400" i="1" noProof="0" dirty="0">
                <a:latin typeface="Times New Roman" panose="02020603050405020304" pitchFamily="18" charset="0"/>
              </a:rPr>
              <a:t> time after the start of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evacuation</a:t>
            </a:r>
            <a:r>
              <a:rPr lang="it-IT" sz="2400" noProof="0" dirty="0">
                <a:latin typeface="Times New Roman" panose="02020603050405020304" pitchFamily="18" charset="0"/>
              </a:rPr>
              <a:t>.</a:t>
            </a:r>
          </a:p>
          <a:p>
            <a:pPr marL="346075" indent="-346075">
              <a:buFont typeface="Arial" panose="020B0604020202020204" pitchFamily="34" charset="0"/>
              <a:buChar char="•"/>
            </a:pPr>
            <a:endParaRPr lang="it-IT" sz="2400" noProof="0" dirty="0">
              <a:latin typeface="Times New Roman" panose="02020603050405020304" pitchFamily="18" charset="0"/>
            </a:endParaRPr>
          </a:p>
          <a:p>
            <a:pPr marL="346075" indent="-346075">
              <a:buFont typeface="Arial" panose="020B0604020202020204" pitchFamily="34" charset="0"/>
              <a:buChar char="•"/>
            </a:pPr>
            <a:r>
              <a:rPr lang="it-IT" sz="2400" b="1" i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Degassing</a:t>
            </a:r>
            <a:r>
              <a:rPr lang="it-IT" sz="2400" b="1" i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it-IT" sz="2400" b="1" i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is</a:t>
            </a:r>
            <a:r>
              <a:rPr lang="it-IT" sz="2400" b="1" i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the deliberate </a:t>
            </a:r>
            <a:r>
              <a:rPr lang="it-IT" sz="2400" b="1" i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removal</a:t>
            </a:r>
            <a:r>
              <a:rPr lang="it-IT" sz="2400" b="1" i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it-IT" sz="2400" i="1" noProof="0" dirty="0">
                <a:latin typeface="Times New Roman" panose="02020603050405020304" pitchFamily="18" charset="0"/>
              </a:rPr>
              <a:t>of gas from a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solid</a:t>
            </a:r>
            <a:r>
              <a:rPr lang="it-IT" sz="2400" i="1" noProof="0" dirty="0">
                <a:latin typeface="Times New Roman" panose="02020603050405020304" pitchFamily="18" charset="0"/>
              </a:rPr>
              <a:t> or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liquid</a:t>
            </a:r>
            <a:r>
              <a:rPr lang="it-IT" sz="2400" i="1" noProof="0" dirty="0">
                <a:latin typeface="Times New Roman" panose="02020603050405020304" pitchFamily="18" charset="0"/>
              </a:rPr>
              <a:t> in vacuum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as</a:t>
            </a:r>
            <a:r>
              <a:rPr lang="it-IT" sz="2400" i="1" noProof="0" dirty="0">
                <a:latin typeface="Times New Roman" panose="02020603050405020304" pitchFamily="18" charset="0"/>
              </a:rPr>
              <a:t> a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result</a:t>
            </a:r>
            <a:r>
              <a:rPr lang="it-IT" sz="2400" i="1" noProof="0" dirty="0">
                <a:latin typeface="Times New Roman" panose="02020603050405020304" pitchFamily="18" charset="0"/>
              </a:rPr>
              <a:t> of the impact of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molecules</a:t>
            </a:r>
            <a:r>
              <a:rPr lang="it-IT" sz="2400" i="1" noProof="0" dirty="0">
                <a:latin typeface="Times New Roman" panose="02020603050405020304" pitchFamily="18" charset="0"/>
              </a:rPr>
              <a:t>,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electrons</a:t>
            </a:r>
            <a:r>
              <a:rPr lang="it-IT" sz="2400" i="1" noProof="0" dirty="0">
                <a:latin typeface="Times New Roman" panose="02020603050405020304" pitchFamily="18" charset="0"/>
              </a:rPr>
              <a:t>,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ions</a:t>
            </a:r>
            <a:r>
              <a:rPr lang="it-IT" sz="2400" i="1" noProof="0" dirty="0">
                <a:latin typeface="Times New Roman" panose="02020603050405020304" pitchFamily="18" charset="0"/>
              </a:rPr>
              <a:t>, or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photons</a:t>
            </a:r>
            <a:r>
              <a:rPr lang="it-IT" sz="2400" i="1" noProof="0" dirty="0">
                <a:latin typeface="Times New Roman" panose="02020603050405020304" pitchFamily="18" charset="0"/>
              </a:rPr>
              <a:t>; or by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heating</a:t>
            </a:r>
            <a:r>
              <a:rPr lang="it-IT" sz="2400" noProof="0" dirty="0">
                <a:latin typeface="Times New Roman" panose="02020603050405020304" pitchFamily="18" charset="0"/>
              </a:rPr>
              <a:t>.</a:t>
            </a:r>
          </a:p>
          <a:p>
            <a:pPr marL="346075" indent="-346075">
              <a:buFont typeface="Arial" panose="020B0604020202020204" pitchFamily="34" charset="0"/>
              <a:buChar char="•"/>
            </a:pPr>
            <a:endParaRPr lang="it-IT" sz="2400" noProof="0" dirty="0">
              <a:latin typeface="Times New Roman" panose="02020603050405020304" pitchFamily="18" charset="0"/>
            </a:endParaRPr>
          </a:p>
          <a:p>
            <a:pPr marL="346075" indent="-346075">
              <a:buFont typeface="Arial" panose="020B0604020202020204" pitchFamily="34" charset="0"/>
              <a:buChar char="•"/>
            </a:pPr>
            <a:r>
              <a:rPr lang="it-IT" sz="2400" b="1" i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Desorption</a:t>
            </a:r>
            <a:r>
              <a:rPr lang="it-IT" sz="2400" b="1" i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it-IT" sz="2400" b="1" i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is</a:t>
            </a:r>
            <a:r>
              <a:rPr lang="it-IT" sz="2400" b="1" i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the release of </a:t>
            </a:r>
            <a:r>
              <a:rPr lang="it-IT" sz="2400" b="1" i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adsorbed</a:t>
            </a:r>
            <a:r>
              <a:rPr lang="it-IT" sz="2400" b="1" i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it-IT" sz="2400" b="1" i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atoms</a:t>
            </a:r>
            <a:r>
              <a:rPr lang="it-IT" sz="2400" b="1" i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it-IT" sz="2400" i="1" noProof="0" dirty="0">
                <a:latin typeface="Times New Roman" panose="02020603050405020304" pitchFamily="18" charset="0"/>
              </a:rPr>
              <a:t>and/or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molecules</a:t>
            </a:r>
            <a:r>
              <a:rPr lang="it-IT" sz="2400" i="1" noProof="0" dirty="0">
                <a:latin typeface="Times New Roman" panose="02020603050405020304" pitchFamily="18" charset="0"/>
              </a:rPr>
              <a:t>,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either</a:t>
            </a:r>
            <a:r>
              <a:rPr lang="it-IT" sz="2400" i="1" noProof="0" dirty="0">
                <a:latin typeface="Times New Roman" panose="02020603050405020304" pitchFamily="18" charset="0"/>
              </a:rPr>
              <a:t>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neutral</a:t>
            </a:r>
            <a:r>
              <a:rPr lang="it-IT" sz="2400" i="1" noProof="0" dirty="0">
                <a:latin typeface="Times New Roman" panose="02020603050405020304" pitchFamily="18" charset="0"/>
              </a:rPr>
              <a:t> or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ionized</a:t>
            </a:r>
            <a:r>
              <a:rPr lang="it-IT" sz="2400" i="1" noProof="0" dirty="0">
                <a:latin typeface="Times New Roman" panose="02020603050405020304" pitchFamily="18" charset="0"/>
              </a:rPr>
              <a:t>, from the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surface</a:t>
            </a:r>
            <a:r>
              <a:rPr lang="it-IT" sz="2400" i="1" noProof="0" dirty="0">
                <a:latin typeface="Times New Roman" panose="02020603050405020304" pitchFamily="18" charset="0"/>
              </a:rPr>
              <a:t> of a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solid</a:t>
            </a:r>
            <a:r>
              <a:rPr lang="it-IT" sz="2400" i="1" noProof="0" dirty="0">
                <a:latin typeface="Times New Roman" panose="02020603050405020304" pitchFamily="18" charset="0"/>
              </a:rPr>
              <a:t> or </a:t>
            </a:r>
            <a:r>
              <a:rPr lang="it-IT" sz="2400" i="1" noProof="0" dirty="0" err="1">
                <a:latin typeface="Times New Roman" panose="02020603050405020304" pitchFamily="18" charset="0"/>
              </a:rPr>
              <a:t>liquid</a:t>
            </a:r>
            <a:r>
              <a:rPr lang="it-IT" sz="2400" i="1" noProof="0" dirty="0">
                <a:latin typeface="Times New Roman" panose="02020603050405020304" pitchFamily="18" charset="0"/>
              </a:rPr>
              <a:t> </a:t>
            </a:r>
            <a:r>
              <a:rPr lang="it-IT" sz="2400" b="1" i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as</a:t>
            </a:r>
            <a:r>
              <a:rPr lang="it-IT" sz="2400" b="1" i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a </a:t>
            </a:r>
            <a:r>
              <a:rPr lang="it-IT" sz="2400" b="1" i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result</a:t>
            </a:r>
            <a:r>
              <a:rPr lang="it-IT" sz="2400" b="1" i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of the impact of </a:t>
            </a:r>
            <a:r>
              <a:rPr lang="it-IT" sz="2400" b="1" i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molecules</a:t>
            </a:r>
            <a:r>
              <a:rPr lang="it-IT" sz="2400" b="1" i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it-IT" sz="2400" b="1" i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electrons</a:t>
            </a:r>
            <a:r>
              <a:rPr lang="it-IT" sz="2400" b="1" i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it-IT" sz="2400" b="1" i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ions</a:t>
            </a:r>
            <a:r>
              <a:rPr lang="it-IT" sz="2400" b="1" i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, and </a:t>
            </a:r>
            <a:r>
              <a:rPr lang="it-IT" sz="2400" b="1" i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photons</a:t>
            </a:r>
            <a:r>
              <a:rPr lang="it-IT" sz="2400" b="1" i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; or by </a:t>
            </a:r>
            <a:r>
              <a:rPr lang="it-IT" sz="2400" b="1" i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thermal</a:t>
            </a:r>
            <a:r>
              <a:rPr lang="it-IT" sz="2400" b="1" i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energy </a:t>
            </a:r>
            <a:r>
              <a:rPr lang="it-IT" sz="2400" b="1" i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at</a:t>
            </a:r>
            <a:r>
              <a:rPr lang="it-IT" sz="2400" b="1" i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the temperature of the </a:t>
            </a:r>
            <a:r>
              <a:rPr lang="it-IT" sz="2400" b="1" i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material</a:t>
            </a:r>
            <a:r>
              <a:rPr lang="it-IT" sz="2400" b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it-IT" sz="4400" b="1" noProof="0" dirty="0">
              <a:solidFill>
                <a:srgbClr val="FF0000"/>
              </a:solidFill>
            </a:endParaRPr>
          </a:p>
          <a:p>
            <a:endParaRPr lang="it-IT" noProof="0" dirty="0"/>
          </a:p>
        </p:txBody>
      </p:sp>
      <p:sp>
        <p:nvSpPr>
          <p:cNvPr id="5" name="Rettangolo 4"/>
          <p:cNvSpPr/>
          <p:nvPr/>
        </p:nvSpPr>
        <p:spPr>
          <a:xfrm>
            <a:off x="3161988" y="6176963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noProof="0" dirty="0">
                <a:latin typeface="Arial" panose="020B0604020202020204" pitchFamily="34" charset="0"/>
              </a:rPr>
              <a:t>J. </a:t>
            </a:r>
            <a:r>
              <a:rPr lang="it-IT" b="1" noProof="0" dirty="0" err="1">
                <a:latin typeface="Arial" panose="020B0604020202020204" pitchFamily="34" charset="0"/>
              </a:rPr>
              <a:t>Vac</a:t>
            </a:r>
            <a:r>
              <a:rPr lang="it-IT" b="1" noProof="0" dirty="0">
                <a:latin typeface="Arial" panose="020B0604020202020204" pitchFamily="34" charset="0"/>
              </a:rPr>
              <a:t>. Sci. </a:t>
            </a:r>
            <a:r>
              <a:rPr lang="it-IT" b="1" noProof="0" dirty="0" err="1">
                <a:latin typeface="Arial" panose="020B0604020202020204" pitchFamily="34" charset="0"/>
              </a:rPr>
              <a:t>Technol</a:t>
            </a:r>
            <a:r>
              <a:rPr lang="it-IT" b="1" noProof="0" dirty="0">
                <a:latin typeface="Arial" panose="020B0604020202020204" pitchFamily="34" charset="0"/>
              </a:rPr>
              <a:t>. A, Vol. 20, No. 5, Sep</a:t>
            </a:r>
            <a:r>
              <a:rPr lang="it-IT" b="1" noProof="0" dirty="0">
                <a:latin typeface="BoldSym1"/>
              </a:rPr>
              <a:t>/</a:t>
            </a:r>
            <a:r>
              <a:rPr lang="it-IT" b="1" noProof="0" dirty="0" err="1">
                <a:latin typeface="Arial" panose="020B0604020202020204" pitchFamily="34" charset="0"/>
              </a:rPr>
              <a:t>Oct</a:t>
            </a:r>
            <a:r>
              <a:rPr lang="it-IT" b="1" noProof="0" dirty="0">
                <a:latin typeface="Arial" panose="020B0604020202020204" pitchFamily="34" charset="0"/>
              </a:rPr>
              <a:t> 2002</a:t>
            </a:r>
            <a:endParaRPr lang="it-IT" noProof="0" dirty="0"/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593467BC-62FF-25AD-BF8E-9B13572E5E52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4400" noProof="0" dirty="0"/>
              <a:t>DEFINIZIONE (</a:t>
            </a:r>
            <a:r>
              <a:rPr lang="it-IT" sz="4400" noProof="0" dirty="0" err="1"/>
              <a:t>Redhead</a:t>
            </a:r>
            <a:r>
              <a:rPr lang="it-IT" sz="4400" noProof="0" dirty="0"/>
              <a:t>, JVST A 2002)</a:t>
            </a:r>
          </a:p>
          <a:p>
            <a:pPr marL="346075" indent="-346075"/>
            <a:r>
              <a:rPr lang="it-IT" b="1" i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Outgassing</a:t>
            </a:r>
            <a:r>
              <a:rPr lang="it-IT" b="1" i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è l’evoluzione del gas da un solido o liquido nel vuoto</a:t>
            </a:r>
            <a:r>
              <a:rPr lang="it-IT" b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br>
              <a:rPr lang="it-IT" noProof="0" dirty="0">
                <a:latin typeface="Times New Roman" panose="02020603050405020304" pitchFamily="18" charset="0"/>
              </a:rPr>
            </a:br>
            <a:r>
              <a:rPr lang="it-IT" noProof="0" dirty="0">
                <a:latin typeface="Times New Roman" panose="02020603050405020304" pitchFamily="18" charset="0"/>
              </a:rPr>
              <a:t>Il termine </a:t>
            </a:r>
            <a:r>
              <a:rPr lang="it-IT" noProof="0" dirty="0" err="1">
                <a:latin typeface="Times New Roman" panose="02020603050405020304" pitchFamily="18" charset="0"/>
              </a:rPr>
              <a:t>outgassing</a:t>
            </a:r>
            <a:r>
              <a:rPr lang="it-IT" noProof="0" dirty="0">
                <a:latin typeface="Times New Roman" panose="02020603050405020304" pitchFamily="18" charset="0"/>
              </a:rPr>
              <a:t> non dovrebbe essere confuso con </a:t>
            </a:r>
            <a:r>
              <a:rPr lang="it-IT" noProof="0" dirty="0" err="1">
                <a:latin typeface="Times New Roman" panose="02020603050405020304" pitchFamily="18" charset="0"/>
              </a:rPr>
              <a:t>degassing</a:t>
            </a:r>
            <a:r>
              <a:rPr lang="it-IT" noProof="0" dirty="0">
                <a:latin typeface="Times New Roman" panose="02020603050405020304" pitchFamily="18" charset="0"/>
              </a:rPr>
              <a:t> e desorbimento.</a:t>
            </a:r>
          </a:p>
          <a:p>
            <a:pPr marL="346075" indent="-346075"/>
            <a:endParaRPr lang="it-IT" noProof="0" dirty="0">
              <a:latin typeface="Times New Roman" panose="02020603050405020304" pitchFamily="18" charset="0"/>
            </a:endParaRPr>
          </a:p>
          <a:p>
            <a:pPr marL="346075" indent="-346075"/>
            <a:r>
              <a:rPr lang="it-IT" b="1" i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Flusso di </a:t>
            </a:r>
            <a:r>
              <a:rPr lang="it-IT" b="1" i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Outgassing</a:t>
            </a:r>
            <a:r>
              <a:rPr lang="it-IT" b="1" i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it-IT" i="1" noProof="0" dirty="0">
                <a:latin typeface="Times New Roman" panose="02020603050405020304" pitchFamily="18" charset="0"/>
              </a:rPr>
              <a:t>di un solido o liquido è la quantità di gas che lasciano la superfice per unità di tempo ad uno specifico momento in tempo dopo l’inizio dell’evacuazione</a:t>
            </a:r>
            <a:r>
              <a:rPr lang="it-IT" noProof="0" dirty="0">
                <a:latin typeface="Times New Roman" panose="02020603050405020304" pitchFamily="18" charset="0"/>
              </a:rPr>
              <a:t>.</a:t>
            </a:r>
          </a:p>
          <a:p>
            <a:pPr marL="346075" indent="-346075"/>
            <a:endParaRPr lang="it-IT" noProof="0" dirty="0">
              <a:latin typeface="Times New Roman" panose="02020603050405020304" pitchFamily="18" charset="0"/>
            </a:endParaRPr>
          </a:p>
          <a:p>
            <a:pPr marL="346075" indent="-346075"/>
            <a:r>
              <a:rPr lang="it-IT" b="1" i="1" noProof="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Degasamento</a:t>
            </a:r>
            <a:r>
              <a:rPr lang="it-IT" b="1" i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 è la rimozione deliberata </a:t>
            </a:r>
            <a:r>
              <a:rPr lang="it-IT" i="1" noProof="0" dirty="0">
                <a:latin typeface="Times New Roman" panose="02020603050405020304" pitchFamily="18" charset="0"/>
              </a:rPr>
              <a:t>di un gas da un solido o un liquido in vuoto come risultato dell’impatto di molecole, elettroni, ioni, o fotoni; o per riscaldamento</a:t>
            </a:r>
            <a:r>
              <a:rPr lang="it-IT" noProof="0" dirty="0">
                <a:latin typeface="Times New Roman" panose="02020603050405020304" pitchFamily="18" charset="0"/>
              </a:rPr>
              <a:t>.</a:t>
            </a:r>
          </a:p>
          <a:p>
            <a:pPr marL="346075" indent="-346075"/>
            <a:endParaRPr lang="it-IT" noProof="0" dirty="0">
              <a:latin typeface="Times New Roman" panose="02020603050405020304" pitchFamily="18" charset="0"/>
            </a:endParaRPr>
          </a:p>
          <a:p>
            <a:pPr marL="346075" indent="-346075"/>
            <a:r>
              <a:rPr lang="it-IT" b="1" i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Desorbimento è il rilascio di atomi adsorbiti </a:t>
            </a:r>
            <a:r>
              <a:rPr lang="it-IT" i="1" noProof="0" dirty="0">
                <a:latin typeface="Times New Roman" panose="02020603050405020304" pitchFamily="18" charset="0"/>
              </a:rPr>
              <a:t>e/o molecole, sia neutrali o ionizzate dalla superficie di un solido o di un liquido </a:t>
            </a:r>
            <a:r>
              <a:rPr lang="it-IT" b="1" i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come il risultato dell’impatto di molecole, elettroni, ioni, e fotoni; o dall’energia termica alla temperatura del materiale.</a:t>
            </a:r>
            <a:r>
              <a:rPr lang="it-IT" b="1" noProof="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it-IT" sz="4400" b="1" noProof="0" dirty="0">
              <a:solidFill>
                <a:srgbClr val="FF0000"/>
              </a:solidFill>
            </a:endParaRPr>
          </a:p>
          <a:p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1834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agine da wutz_dega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7" r="20946" b="16696"/>
          <a:stretch>
            <a:fillRect/>
          </a:stretch>
        </p:blipFill>
        <p:spPr bwMode="auto">
          <a:xfrm>
            <a:off x="1329897" y="1453380"/>
            <a:ext cx="3418723" cy="530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5356805" y="5128561"/>
            <a:ext cx="4537075" cy="52322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it-IT" sz="2800" noProof="0" dirty="0" err="1">
                <a:latin typeface="+mn-lt"/>
              </a:rPr>
              <a:t>Type</a:t>
            </a:r>
            <a:r>
              <a:rPr lang="it-IT" sz="2800" noProof="0" dirty="0">
                <a:latin typeface="+mn-lt"/>
              </a:rPr>
              <a:t> I: metal, </a:t>
            </a:r>
            <a:r>
              <a:rPr lang="it-IT" sz="2800" noProof="0" dirty="0" err="1">
                <a:latin typeface="+mn-lt"/>
              </a:rPr>
              <a:t>behavior</a:t>
            </a:r>
            <a:r>
              <a:rPr lang="it-IT" sz="2800" noProof="0" dirty="0">
                <a:latin typeface="+mn-lt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245" name="Object 5"/>
              <p:cNvSpPr txBox="1"/>
              <p:nvPr/>
            </p:nvSpPr>
            <p:spPr bwMode="auto">
              <a:xfrm>
                <a:off x="6437377" y="5730875"/>
                <a:ext cx="2375930" cy="875871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800" b="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sz="2800" b="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𝑠𝑝𝑒𝑐</m:t>
                          </m:r>
                        </m:sub>
                      </m:sSub>
                      <m:r>
                        <a:rPr lang="it-IT" sz="2800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type m:val="skw"/>
                          <m:ctrlPr>
                            <a:rPr lang="it-IT" sz="280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80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sz="2800" i="0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b>
                              <m:r>
                                <a:rPr lang="it-IT" sz="2800" i="0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it-IT" sz="2800" i="0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den>
                      </m:f>
                    </m:oMath>
                  </m:oMathPara>
                </a14:m>
                <a:endParaRPr lang="it-IT" sz="2800" noProof="0" dirty="0"/>
              </a:p>
            </p:txBody>
          </p:sp>
        </mc:Choice>
        <mc:Fallback xmlns="">
          <p:sp>
            <p:nvSpPr>
              <p:cNvPr id="138245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37377" y="5730875"/>
                <a:ext cx="2375930" cy="8758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247" name="Object 7"/>
              <p:cNvSpPr txBox="1"/>
              <p:nvPr/>
            </p:nvSpPr>
            <p:spPr bwMode="auto">
              <a:xfrm>
                <a:off x="6141824" y="2332399"/>
                <a:ext cx="2967037" cy="1000125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800" b="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sz="2800" b="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𝑠𝑝𝑒𝑐</m:t>
                          </m:r>
                        </m:sub>
                      </m:sSub>
                      <m:r>
                        <a:rPr lang="it-IT" sz="2800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r>
                        <m:rPr>
                          <m:nor/>
                        </m:rPr>
                        <a:rPr lang="it-IT" sz="2800" i="0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it-IT" sz="280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skw"/>
                              <m:ctrlPr>
                                <a:rPr lang="it-IT" sz="280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2800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800" i="0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e>
                                <m:sub>
                                  <m:r>
                                    <a:rPr lang="it-IT" sz="2800" i="0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it-IT" sz="2800" i="0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it-IT" noProof="0" dirty="0"/>
              </a:p>
            </p:txBody>
          </p:sp>
        </mc:Choice>
        <mc:Fallback xmlns="">
          <p:sp>
            <p:nvSpPr>
              <p:cNvPr id="138247" name="Object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41824" y="2332399"/>
                <a:ext cx="2967037" cy="10001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248" name="Object 8"/>
              <p:cNvSpPr txBox="1"/>
              <p:nvPr/>
            </p:nvSpPr>
            <p:spPr bwMode="auto">
              <a:xfrm>
                <a:off x="6290255" y="4013936"/>
                <a:ext cx="2670175" cy="1035529"/>
              </a:xfrm>
              <a:prstGeom prst="rect">
                <a:avLst/>
              </a:prstGeom>
              <a:solidFill>
                <a:srgbClr val="FFCCFF"/>
              </a:solidFill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800" b="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sz="2800" b="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𝑠𝑝𝑒𝑐</m:t>
                          </m:r>
                        </m:sub>
                      </m:sSub>
                      <m:r>
                        <a:rPr lang="it-IT" sz="2800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lang="it-IT" sz="280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type m:val="skw"/>
                              <m:ctrlPr>
                                <a:rPr lang="it-IT" sz="280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2800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800" i="0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e>
                                <m:sub>
                                  <m:r>
                                    <a:rPr lang="it-IT" sz="2800" i="0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it-IT" sz="2800" i="0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it-IT" noProof="0" dirty="0"/>
              </a:p>
            </p:txBody>
          </p:sp>
        </mc:Choice>
        <mc:Fallback xmlns="">
          <p:sp>
            <p:nvSpPr>
              <p:cNvPr id="138248" name="Object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90255" y="4013936"/>
                <a:ext cx="2670175" cy="10355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249" name="Rectangle 9"/>
          <p:cNvSpPr>
            <a:spLocks noChangeArrowheads="1"/>
          </p:cNvSpPr>
          <p:nvPr/>
        </p:nvSpPr>
        <p:spPr bwMode="auto">
          <a:xfrm>
            <a:off x="5740583" y="3411620"/>
            <a:ext cx="3769519" cy="523220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2800" noProof="0" dirty="0" err="1"/>
              <a:t>Type</a:t>
            </a:r>
            <a:r>
              <a:rPr lang="it-IT" sz="2800" noProof="0" dirty="0"/>
              <a:t> II: </a:t>
            </a:r>
            <a:r>
              <a:rPr lang="it-IT" sz="2800" noProof="0" dirty="0" err="1"/>
              <a:t>plastic</a:t>
            </a:r>
            <a:r>
              <a:rPr lang="it-IT" sz="2800" noProof="0" dirty="0"/>
              <a:t> </a:t>
            </a:r>
            <a:r>
              <a:rPr lang="it-IT" sz="2800" noProof="0" dirty="0" err="1"/>
              <a:t>material</a:t>
            </a:r>
            <a:endParaRPr lang="it-IT" sz="2800" noProof="0" dirty="0"/>
          </a:p>
        </p:txBody>
      </p:sp>
      <p:sp>
        <p:nvSpPr>
          <p:cNvPr id="138250" name="Rectangle 10"/>
          <p:cNvSpPr>
            <a:spLocks noChangeArrowheads="1"/>
          </p:cNvSpPr>
          <p:nvPr/>
        </p:nvSpPr>
        <p:spPr bwMode="auto">
          <a:xfrm>
            <a:off x="5812314" y="1730083"/>
            <a:ext cx="3626057" cy="52322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2800" noProof="0" dirty="0" err="1"/>
              <a:t>Type</a:t>
            </a:r>
            <a:r>
              <a:rPr lang="it-IT" sz="2800" noProof="0" dirty="0"/>
              <a:t> III: </a:t>
            </a:r>
            <a:r>
              <a:rPr lang="it-IT" sz="2800" noProof="0" dirty="0" err="1"/>
              <a:t>plastic</a:t>
            </a:r>
            <a:r>
              <a:rPr lang="it-IT" sz="2800" noProof="0" dirty="0"/>
              <a:t> </a:t>
            </a:r>
            <a:r>
              <a:rPr lang="it-IT" sz="2800" noProof="0" dirty="0" err="1"/>
              <a:t>material</a:t>
            </a:r>
            <a:endParaRPr lang="it-IT" sz="28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BCFFC0-2408-E5D5-474F-741D83B0B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 err="1"/>
              <a:t>Outgassing</a:t>
            </a:r>
            <a:r>
              <a:rPr lang="it-IT" noProof="0" dirty="0"/>
              <a:t> – dipende dal tempo!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579" name="Rectangle 3"/>
          <p:cNvSpPr>
            <a:spLocks noChangeArrowheads="1"/>
          </p:cNvSpPr>
          <p:nvPr/>
        </p:nvSpPr>
        <p:spPr bwMode="auto">
          <a:xfrm>
            <a:off x="1524000" y="0"/>
            <a:ext cx="9144000" cy="692696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it-IT" sz="3200" b="1" noProof="0" dirty="0">
                <a:solidFill>
                  <a:schemeClr val="tx2"/>
                </a:solidFill>
              </a:rPr>
              <a:t>Warning!</a:t>
            </a:r>
          </a:p>
        </p:txBody>
      </p:sp>
      <p:pic>
        <p:nvPicPr>
          <p:cNvPr id="1560584" name="Picture 8" descr="15022011211"/>
          <p:cNvPicPr>
            <a:picLocks noChangeAspect="1" noChangeArrowheads="1"/>
          </p:cNvPicPr>
          <p:nvPr/>
        </p:nvPicPr>
        <p:blipFill>
          <a:blip r:embed="rId3" cstate="print">
            <a:lum bright="-10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4" t="22067" r="4398" b="24538"/>
          <a:stretch>
            <a:fillRect/>
          </a:stretch>
        </p:blipFill>
        <p:spPr bwMode="auto">
          <a:xfrm>
            <a:off x="2744789" y="1341438"/>
            <a:ext cx="670242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0585" name="Text Box 9"/>
          <p:cNvSpPr txBox="1">
            <a:spLocks noChangeArrowheads="1"/>
          </p:cNvSpPr>
          <p:nvPr/>
        </p:nvSpPr>
        <p:spPr bwMode="auto">
          <a:xfrm>
            <a:off x="1738314" y="4581525"/>
            <a:ext cx="8713787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287338">
              <a:tabLst>
                <a:tab pos="28733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28733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28733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28733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28733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•"/>
            </a:pPr>
            <a:r>
              <a:rPr lang="it-IT" noProof="0" dirty="0">
                <a:latin typeface="Comic Sans MS" pitchFamily="66" charset="0"/>
              </a:rPr>
              <a:t>The </a:t>
            </a:r>
            <a:r>
              <a:rPr lang="it-IT" noProof="0" dirty="0" err="1">
                <a:latin typeface="Comic Sans MS" pitchFamily="66" charset="0"/>
              </a:rPr>
              <a:t>measures</a:t>
            </a:r>
            <a:r>
              <a:rPr lang="it-IT" noProof="0" dirty="0">
                <a:latin typeface="Comic Sans MS" pitchFamily="66" charset="0"/>
              </a:rPr>
              <a:t> are </a:t>
            </a:r>
            <a:r>
              <a:rPr lang="it-IT" noProof="0" dirty="0" err="1">
                <a:latin typeface="Comic Sans MS" pitchFamily="66" charset="0"/>
              </a:rPr>
              <a:t>local</a:t>
            </a:r>
            <a:r>
              <a:rPr lang="it-IT" noProof="0" dirty="0">
                <a:latin typeface="Comic Sans MS" pitchFamily="66" charset="0"/>
              </a:rPr>
              <a:t> and are </a:t>
            </a:r>
            <a:r>
              <a:rPr lang="it-IT" noProof="0" dirty="0" err="1">
                <a:latin typeface="Comic Sans MS" pitchFamily="66" charset="0"/>
              </a:rPr>
              <a:t>related</a:t>
            </a:r>
            <a:r>
              <a:rPr lang="it-IT" noProof="0" dirty="0">
                <a:latin typeface="Comic Sans MS" pitchFamily="66" charset="0"/>
              </a:rPr>
              <a:t> </a:t>
            </a:r>
            <a:r>
              <a:rPr lang="it-IT" noProof="0" dirty="0" err="1">
                <a:latin typeface="Comic Sans MS" pitchFamily="66" charset="0"/>
              </a:rPr>
              <a:t>only</a:t>
            </a:r>
            <a:r>
              <a:rPr lang="it-IT" noProof="0" dirty="0">
                <a:latin typeface="Comic Sans MS" pitchFamily="66" charset="0"/>
              </a:rPr>
              <a:t> to the time </a:t>
            </a:r>
            <a:r>
              <a:rPr lang="it-IT" noProof="0" dirty="0" err="1">
                <a:latin typeface="Comic Sans MS" pitchFamily="66" charset="0"/>
              </a:rPr>
              <a:t>indicated</a:t>
            </a:r>
            <a:endParaRPr lang="it-IT" noProof="0" dirty="0"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it-IT" noProof="0" dirty="0">
                <a:latin typeface="Comic Sans MS" pitchFamily="66" charset="0"/>
              </a:rPr>
              <a:t>! The </a:t>
            </a:r>
            <a:r>
              <a:rPr lang="it-IT" noProof="0" dirty="0" err="1">
                <a:latin typeface="Comic Sans MS" pitchFamily="66" charset="0"/>
              </a:rPr>
              <a:t>initial</a:t>
            </a:r>
            <a:r>
              <a:rPr lang="it-IT" noProof="0" dirty="0">
                <a:latin typeface="Comic Sans MS" pitchFamily="66" charset="0"/>
              </a:rPr>
              <a:t> time (</a:t>
            </a:r>
            <a:r>
              <a:rPr lang="it-IT" noProof="0" dirty="0" err="1">
                <a:latin typeface="Comic Sans MS" pitchFamily="66" charset="0"/>
              </a:rPr>
              <a:t>t</a:t>
            </a:r>
            <a:r>
              <a:rPr lang="it-IT" baseline="-25000" noProof="0" dirty="0" err="1">
                <a:latin typeface="Comic Sans MS" pitchFamily="66" charset="0"/>
              </a:rPr>
              <a:t>zero</a:t>
            </a:r>
            <a:r>
              <a:rPr lang="it-IT" noProof="0" dirty="0">
                <a:latin typeface="Comic Sans MS" pitchFamily="66" charset="0"/>
              </a:rPr>
              <a:t>) </a:t>
            </a:r>
            <a:r>
              <a:rPr lang="it-IT" noProof="0" dirty="0" err="1">
                <a:latin typeface="Comic Sans MS" pitchFamily="66" charset="0"/>
              </a:rPr>
              <a:t>couldn’t</a:t>
            </a:r>
            <a:r>
              <a:rPr lang="it-IT" noProof="0" dirty="0">
                <a:latin typeface="Comic Sans MS" pitchFamily="66" charset="0"/>
              </a:rPr>
              <a:t> be the </a:t>
            </a:r>
            <a:r>
              <a:rPr lang="it-IT" noProof="0" dirty="0" err="1">
                <a:latin typeface="Comic Sans MS" pitchFamily="66" charset="0"/>
              </a:rPr>
              <a:t>same</a:t>
            </a:r>
            <a:r>
              <a:rPr lang="it-IT" noProof="0" dirty="0">
                <a:latin typeface="Comic Sans MS" pitchFamily="66" charset="0"/>
              </a:rPr>
              <a:t> for </a:t>
            </a:r>
            <a:r>
              <a:rPr lang="it-IT" noProof="0" dirty="0" err="1">
                <a:latin typeface="Comic Sans MS" pitchFamily="66" charset="0"/>
              </a:rPr>
              <a:t>all</a:t>
            </a:r>
            <a:r>
              <a:rPr lang="it-IT" noProof="0" dirty="0">
                <a:latin typeface="Comic Sans MS" pitchFamily="66" charset="0"/>
              </a:rPr>
              <a:t> </a:t>
            </a:r>
            <a:r>
              <a:rPr lang="it-IT" noProof="0" dirty="0" err="1">
                <a:latin typeface="Comic Sans MS" pitchFamily="66" charset="0"/>
              </a:rPr>
              <a:t>authors</a:t>
            </a:r>
            <a:endParaRPr lang="it-IT" noProof="0" dirty="0"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it-IT" noProof="0" dirty="0">
                <a:latin typeface="Comic Sans MS" pitchFamily="66" charset="0"/>
              </a:rPr>
              <a:t>The </a:t>
            </a:r>
            <a:r>
              <a:rPr lang="it-IT" noProof="0" dirty="0" err="1">
                <a:latin typeface="Comic Sans MS" pitchFamily="66" charset="0"/>
              </a:rPr>
              <a:t>t</a:t>
            </a:r>
            <a:r>
              <a:rPr lang="it-IT" baseline="-25000" noProof="0" dirty="0" err="1">
                <a:latin typeface="Comic Sans MS" pitchFamily="66" charset="0"/>
              </a:rPr>
              <a:t>zero</a:t>
            </a:r>
            <a:r>
              <a:rPr lang="it-IT" noProof="0" dirty="0">
                <a:latin typeface="Comic Sans MS" pitchFamily="66" charset="0"/>
              </a:rPr>
              <a:t> </a:t>
            </a:r>
            <a:r>
              <a:rPr lang="it-IT" noProof="0" dirty="0" err="1">
                <a:latin typeface="Comic Sans MS" pitchFamily="66" charset="0"/>
              </a:rPr>
              <a:t>should</a:t>
            </a:r>
            <a:r>
              <a:rPr lang="it-IT" noProof="0" dirty="0">
                <a:latin typeface="Comic Sans MS" pitchFamily="66" charset="0"/>
              </a:rPr>
              <a:t> be </a:t>
            </a:r>
            <a:r>
              <a:rPr lang="it-IT" noProof="0" dirty="0" err="1">
                <a:latin typeface="Comic Sans MS" pitchFamily="66" charset="0"/>
              </a:rPr>
              <a:t>defined</a:t>
            </a:r>
            <a:r>
              <a:rPr lang="it-IT" noProof="0" dirty="0">
                <a:latin typeface="Comic Sans MS" pitchFamily="66" charset="0"/>
              </a:rPr>
              <a:t> in a </a:t>
            </a:r>
            <a:r>
              <a:rPr lang="it-IT" noProof="0" dirty="0" err="1">
                <a:latin typeface="Comic Sans MS" pitchFamily="66" charset="0"/>
              </a:rPr>
              <a:t>condition</a:t>
            </a:r>
            <a:r>
              <a:rPr lang="it-IT" noProof="0" dirty="0">
                <a:latin typeface="Comic Sans MS" pitchFamily="66" charset="0"/>
              </a:rPr>
              <a:t> of </a:t>
            </a:r>
            <a:r>
              <a:rPr lang="it-IT" noProof="0" dirty="0" err="1">
                <a:latin typeface="Comic Sans MS" pitchFamily="66" charset="0"/>
              </a:rPr>
              <a:t>equilibrium</a:t>
            </a:r>
            <a:r>
              <a:rPr lang="it-IT" noProof="0" dirty="0">
                <a:latin typeface="Comic Sans MS" pitchFamily="66" charset="0"/>
              </a:rPr>
              <a:t> </a:t>
            </a:r>
            <a:r>
              <a:rPr lang="it-IT" noProof="0" dirty="0" err="1">
                <a:latin typeface="Comic Sans MS" pitchFamily="66" charset="0"/>
              </a:rPr>
              <a:t>states</a:t>
            </a:r>
            <a:r>
              <a:rPr lang="it-IT" noProof="0" dirty="0">
                <a:latin typeface="Comic Sans MS" pitchFamily="66" charset="0"/>
              </a:rPr>
              <a:t>.</a:t>
            </a:r>
          </a:p>
          <a:p>
            <a:pPr>
              <a:buFontTx/>
              <a:buChar char="•"/>
            </a:pPr>
            <a:r>
              <a:rPr lang="it-IT" noProof="0" dirty="0">
                <a:latin typeface="Comic Sans MS" pitchFamily="66" charset="0"/>
              </a:rPr>
              <a:t>For </a:t>
            </a:r>
            <a:r>
              <a:rPr lang="it-IT" noProof="0" dirty="0" err="1">
                <a:latin typeface="Comic Sans MS" pitchFamily="66" charset="0"/>
              </a:rPr>
              <a:t>example</a:t>
            </a:r>
            <a:r>
              <a:rPr lang="it-IT" noProof="0" dirty="0">
                <a:latin typeface="Comic Sans MS" pitchFamily="66" charset="0"/>
              </a:rPr>
              <a:t>, for water vapor the </a:t>
            </a:r>
            <a:r>
              <a:rPr lang="it-IT" noProof="0" dirty="0" err="1">
                <a:latin typeface="Comic Sans MS" pitchFamily="66" charset="0"/>
              </a:rPr>
              <a:t>equilibrium</a:t>
            </a:r>
            <a:r>
              <a:rPr lang="it-IT" noProof="0" dirty="0">
                <a:latin typeface="Comic Sans MS" pitchFamily="66" charset="0"/>
              </a:rPr>
              <a:t> </a:t>
            </a:r>
            <a:r>
              <a:rPr lang="it-IT" noProof="0" dirty="0" err="1">
                <a:latin typeface="Comic Sans MS" pitchFamily="66" charset="0"/>
              </a:rPr>
              <a:t>condition</a:t>
            </a:r>
            <a:r>
              <a:rPr lang="it-IT" noProof="0" dirty="0">
                <a:latin typeface="Comic Sans MS" pitchFamily="66" charset="0"/>
              </a:rPr>
              <a:t> </a:t>
            </a:r>
            <a:r>
              <a:rPr lang="it-IT" noProof="0" dirty="0" err="1">
                <a:latin typeface="Comic Sans MS" pitchFamily="66" charset="0"/>
              </a:rPr>
              <a:t>should</a:t>
            </a:r>
            <a:r>
              <a:rPr lang="it-IT" noProof="0" dirty="0">
                <a:latin typeface="Comic Sans MS" pitchFamily="66" charset="0"/>
              </a:rPr>
              <a:t> be one in </a:t>
            </a:r>
            <a:r>
              <a:rPr lang="it-IT" noProof="0" dirty="0" err="1">
                <a:latin typeface="Comic Sans MS" pitchFamily="66" charset="0"/>
              </a:rPr>
              <a:t>which</a:t>
            </a:r>
            <a:r>
              <a:rPr lang="it-IT" noProof="0" dirty="0">
                <a:latin typeface="Comic Sans MS" pitchFamily="66" charset="0"/>
              </a:rPr>
              <a:t> 	the pressure in the </a:t>
            </a:r>
            <a:r>
              <a:rPr lang="it-IT" noProof="0" dirty="0" err="1">
                <a:latin typeface="Comic Sans MS" pitchFamily="66" charset="0"/>
              </a:rPr>
              <a:t>chamber</a:t>
            </a:r>
            <a:r>
              <a:rPr lang="it-IT" noProof="0" dirty="0">
                <a:latin typeface="Comic Sans MS" pitchFamily="66" charset="0"/>
              </a:rPr>
              <a:t> </a:t>
            </a:r>
            <a:r>
              <a:rPr lang="it-IT" noProof="0" dirty="0" err="1">
                <a:latin typeface="Comic Sans MS" pitchFamily="66" charset="0"/>
              </a:rPr>
              <a:t>is</a:t>
            </a:r>
            <a:r>
              <a:rPr lang="it-IT" noProof="0" dirty="0">
                <a:latin typeface="Comic Sans MS" pitchFamily="66" charset="0"/>
              </a:rPr>
              <a:t> </a:t>
            </a:r>
            <a:r>
              <a:rPr lang="it-IT" noProof="0" dirty="0" err="1">
                <a:latin typeface="Comic Sans MS" pitchFamily="66" charset="0"/>
              </a:rPr>
              <a:t>equal</a:t>
            </a:r>
            <a:r>
              <a:rPr lang="it-IT" noProof="0" dirty="0">
                <a:latin typeface="Comic Sans MS" pitchFamily="66" charset="0"/>
              </a:rPr>
              <a:t> to the pressure of </a:t>
            </a:r>
            <a:r>
              <a:rPr lang="it-IT" noProof="0" dirty="0" err="1">
                <a:latin typeface="Comic Sans MS" pitchFamily="66" charset="0"/>
              </a:rPr>
              <a:t>saturated</a:t>
            </a:r>
            <a:r>
              <a:rPr lang="it-IT" noProof="0" dirty="0">
                <a:latin typeface="Comic Sans MS" pitchFamily="66" charset="0"/>
              </a:rPr>
              <a:t> water 	vapor.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202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noProof="0" dirty="0"/>
              <a:t>Condizione di equilibrio (dopo transitorio)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A29741B-1ED2-422B-2FE7-41B15D1FA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noProof="0" dirty="0"/>
          </a:p>
        </p:txBody>
      </p:sp>
      <p:pic>
        <p:nvPicPr>
          <p:cNvPr id="947203" name="Picture 3" descr="USPAS2002_gas sour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7" t="22946" r="13309" b="23247"/>
          <a:stretch>
            <a:fillRect/>
          </a:stretch>
        </p:blipFill>
        <p:spPr bwMode="auto">
          <a:xfrm>
            <a:off x="1758377" y="1825625"/>
            <a:ext cx="7726326" cy="438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7204" name="Text Box 4"/>
          <p:cNvSpPr txBox="1">
            <a:spLocks noChangeArrowheads="1"/>
          </p:cNvSpPr>
          <p:nvPr/>
        </p:nvSpPr>
        <p:spPr bwMode="auto">
          <a:xfrm>
            <a:off x="7104063" y="5013326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sz="2800" noProof="0" dirty="0"/>
          </a:p>
        </p:txBody>
      </p:sp>
      <p:sp>
        <p:nvSpPr>
          <p:cNvPr id="947205" name="AutoShape 5"/>
          <p:cNvSpPr>
            <a:spLocks noChangeArrowheads="1"/>
          </p:cNvSpPr>
          <p:nvPr/>
        </p:nvSpPr>
        <p:spPr bwMode="auto">
          <a:xfrm>
            <a:off x="3550799" y="3496392"/>
            <a:ext cx="792163" cy="792162"/>
          </a:xfrm>
          <a:prstGeom prst="sun">
            <a:avLst>
              <a:gd name="adj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noProof="0" dirty="0"/>
          </a:p>
        </p:txBody>
      </p:sp>
      <p:sp>
        <p:nvSpPr>
          <p:cNvPr id="947206" name="Line 6"/>
          <p:cNvSpPr>
            <a:spLocks noChangeShapeType="1"/>
          </p:cNvSpPr>
          <p:nvPr/>
        </p:nvSpPr>
        <p:spPr bwMode="auto">
          <a:xfrm flipH="1">
            <a:off x="4269936" y="1985093"/>
            <a:ext cx="2233612" cy="18002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noProof="0" dirty="0"/>
          </a:p>
        </p:txBody>
      </p:sp>
      <p:sp>
        <p:nvSpPr>
          <p:cNvPr id="947207" name="Text Box 7"/>
          <p:cNvSpPr txBox="1">
            <a:spLocks noChangeArrowheads="1"/>
          </p:cNvSpPr>
          <p:nvPr/>
        </p:nvSpPr>
        <p:spPr bwMode="auto">
          <a:xfrm>
            <a:off x="6482911" y="1527892"/>
            <a:ext cx="14654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800" noProof="0" dirty="0" err="1"/>
              <a:t>Process</a:t>
            </a:r>
            <a:endParaRPr lang="it-IT" sz="2800" noProof="0" dirty="0"/>
          </a:p>
        </p:txBody>
      </p:sp>
      <p:sp>
        <p:nvSpPr>
          <p:cNvPr id="947208" name="AutoShape 8"/>
          <p:cNvSpPr>
            <a:spLocks noChangeArrowheads="1"/>
          </p:cNvSpPr>
          <p:nvPr/>
        </p:nvSpPr>
        <p:spPr bwMode="auto">
          <a:xfrm>
            <a:off x="5775509" y="3599251"/>
            <a:ext cx="1079500" cy="719137"/>
          </a:xfrm>
          <a:prstGeom prst="rightArrow">
            <a:avLst>
              <a:gd name="adj1" fmla="val 50000"/>
              <a:gd name="adj2" fmla="val 37528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noProof="0" dirty="0"/>
          </a:p>
        </p:txBody>
      </p:sp>
      <p:sp>
        <p:nvSpPr>
          <p:cNvPr id="947209" name="AutoShape 9"/>
          <p:cNvSpPr>
            <a:spLocks noChangeArrowheads="1"/>
          </p:cNvSpPr>
          <p:nvPr/>
        </p:nvSpPr>
        <p:spPr bwMode="auto">
          <a:xfrm>
            <a:off x="8453167" y="3636168"/>
            <a:ext cx="1079500" cy="719137"/>
          </a:xfrm>
          <a:prstGeom prst="rightArrow">
            <a:avLst>
              <a:gd name="adj1" fmla="val 50000"/>
              <a:gd name="adj2" fmla="val 37528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noProof="0" dirty="0"/>
          </a:p>
        </p:txBody>
      </p:sp>
      <p:graphicFrame>
        <p:nvGraphicFramePr>
          <p:cNvPr id="947210" name="Object 10"/>
          <p:cNvGraphicFramePr>
            <a:graphicFrameLocks noChangeAspect="1"/>
          </p:cNvGraphicFramePr>
          <p:nvPr/>
        </p:nvGraphicFramePr>
        <p:xfrm>
          <a:off x="7032626" y="4724400"/>
          <a:ext cx="2595563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4" imgW="368280" imgH="241200" progId="Equation.3">
                  <p:embed/>
                </p:oleObj>
              </mc:Choice>
              <mc:Fallback>
                <p:oleObj name="Equazione" r:id="rId4" imgW="368280" imgH="241200" progId="Equation.3">
                  <p:embed/>
                  <p:pic>
                    <p:nvPicPr>
                      <p:cNvPr id="94721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2626" y="4724400"/>
                        <a:ext cx="2595563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3274B516-997A-6E57-FAC4-4C9E416D0FF9}"/>
              </a:ext>
            </a:extLst>
          </p:cNvPr>
          <p:cNvSpPr txBox="1"/>
          <p:nvPr/>
        </p:nvSpPr>
        <p:spPr>
          <a:xfrm>
            <a:off x="5981947" y="2669440"/>
            <a:ext cx="598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noProof="0" dirty="0"/>
              <a:t>Q</a:t>
            </a:r>
            <a:endParaRPr lang="it-IT" sz="3200" noProof="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634" name="Picture 2" descr="degas_vari_wutz_lege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" t="5139" r="3931" b="4028"/>
          <a:stretch>
            <a:fillRect/>
          </a:stretch>
        </p:blipFill>
        <p:spPr bwMode="auto">
          <a:xfrm>
            <a:off x="2135189" y="881064"/>
            <a:ext cx="7920037" cy="59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5635" name="Rectangle 3"/>
          <p:cNvSpPr>
            <a:spLocks noChangeArrowheads="1"/>
          </p:cNvSpPr>
          <p:nvPr/>
        </p:nvSpPr>
        <p:spPr bwMode="auto">
          <a:xfrm>
            <a:off x="1524000" y="0"/>
            <a:ext cx="9144000" cy="692150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it-IT" sz="2800" noProof="0" dirty="0" err="1">
                <a:solidFill>
                  <a:schemeClr val="tx2"/>
                </a:solidFill>
              </a:rPr>
              <a:t>Outgassing</a:t>
            </a:r>
            <a:endParaRPr lang="it-IT" sz="2800" noProof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3827" name="Picture 3" descr="degas_gomme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4" t="66675" b="15831"/>
          <a:stretch>
            <a:fillRect/>
          </a:stretch>
        </p:blipFill>
        <p:spPr bwMode="auto">
          <a:xfrm>
            <a:off x="5792717" y="2669060"/>
            <a:ext cx="4656852" cy="177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3828" name="Rectangle 4"/>
          <p:cNvSpPr>
            <a:spLocks noChangeArrowheads="1"/>
          </p:cNvSpPr>
          <p:nvPr/>
        </p:nvSpPr>
        <p:spPr bwMode="auto">
          <a:xfrm>
            <a:off x="1524000" y="1"/>
            <a:ext cx="9144000" cy="549275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it-IT" sz="2800" noProof="0" dirty="0" err="1">
                <a:solidFill>
                  <a:schemeClr val="tx2"/>
                </a:solidFill>
              </a:rPr>
              <a:t>Outgassing</a:t>
            </a:r>
            <a:r>
              <a:rPr lang="it-IT" sz="2800" noProof="0" dirty="0">
                <a:solidFill>
                  <a:schemeClr val="tx2"/>
                </a:solidFill>
              </a:rPr>
              <a:t> of </a:t>
            </a:r>
            <a:r>
              <a:rPr lang="it-IT" sz="2800" noProof="0" dirty="0" err="1">
                <a:solidFill>
                  <a:schemeClr val="tx2"/>
                </a:solidFill>
              </a:rPr>
              <a:t>elastomers</a:t>
            </a:r>
            <a:endParaRPr lang="it-IT" sz="2800" noProof="0" dirty="0">
              <a:solidFill>
                <a:schemeClr val="tx2"/>
              </a:solidFill>
            </a:endParaRPr>
          </a:p>
        </p:txBody>
      </p:sp>
      <p:sp>
        <p:nvSpPr>
          <p:cNvPr id="973829" name="Line 5"/>
          <p:cNvSpPr>
            <a:spLocks noChangeShapeType="1"/>
          </p:cNvSpPr>
          <p:nvPr/>
        </p:nvSpPr>
        <p:spPr bwMode="auto">
          <a:xfrm>
            <a:off x="7455802" y="3682270"/>
            <a:ext cx="2429603" cy="2620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noProof="0" dirty="0"/>
          </a:p>
        </p:txBody>
      </p:sp>
      <p:sp>
        <p:nvSpPr>
          <p:cNvPr id="973830" name="Line 6"/>
          <p:cNvSpPr>
            <a:spLocks noChangeShapeType="1"/>
          </p:cNvSpPr>
          <p:nvPr/>
        </p:nvSpPr>
        <p:spPr bwMode="auto">
          <a:xfrm>
            <a:off x="6096000" y="4060224"/>
            <a:ext cx="22320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9A04A6-5B4B-1F8D-C0DA-2CB43DF1A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 err="1"/>
              <a:t>Outgassing</a:t>
            </a:r>
            <a:r>
              <a:rPr lang="it-IT" noProof="0" dirty="0"/>
              <a:t> degli elastomeri</a:t>
            </a:r>
          </a:p>
        </p:txBody>
      </p:sp>
      <p:pic>
        <p:nvPicPr>
          <p:cNvPr id="4" name="Picture 2" descr="degas_gomme_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" t="3278" r="36743" b="8192"/>
          <a:stretch>
            <a:fillRect/>
          </a:stretch>
        </p:blipFill>
        <p:spPr bwMode="auto">
          <a:xfrm>
            <a:off x="856394" y="1429274"/>
            <a:ext cx="4671195" cy="532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75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</p:spPr>
        <p:txBody>
          <a:bodyPr/>
          <a:lstStyle/>
          <a:p>
            <a:r>
              <a:rPr lang="it-IT" sz="2400" noProof="0" dirty="0" err="1"/>
              <a:t>Outgassing</a:t>
            </a:r>
            <a:r>
              <a:rPr lang="it-IT" sz="2400" noProof="0" dirty="0"/>
              <a:t> of </a:t>
            </a:r>
            <a:r>
              <a:rPr lang="it-IT" sz="2400" noProof="0" dirty="0" err="1"/>
              <a:t>polymers</a:t>
            </a:r>
            <a:r>
              <a:rPr lang="it-IT" sz="2400" noProof="0" dirty="0"/>
              <a:t>…</a:t>
            </a:r>
          </a:p>
        </p:txBody>
      </p:sp>
      <p:pic>
        <p:nvPicPr>
          <p:cNvPr id="1482760" name="Picture 8" descr="Pagine da Chiggiato-1-5_Pagina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6576"/>
            <a:ext cx="9144000" cy="632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2762" name="Text Box 10"/>
          <p:cNvSpPr txBox="1">
            <a:spLocks noChangeArrowheads="1"/>
          </p:cNvSpPr>
          <p:nvPr/>
        </p:nvSpPr>
        <p:spPr bwMode="auto">
          <a:xfrm>
            <a:off x="1611314" y="6597651"/>
            <a:ext cx="2923749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200" noProof="0" dirty="0"/>
              <a:t>Paolo Chiggiato, OUTGASSING, CAS 2006</a:t>
            </a:r>
          </a:p>
        </p:txBody>
      </p:sp>
      <p:sp>
        <p:nvSpPr>
          <p:cNvPr id="1482763" name="AutoShape 11"/>
          <p:cNvSpPr>
            <a:spLocks noChangeArrowheads="1"/>
          </p:cNvSpPr>
          <p:nvPr/>
        </p:nvSpPr>
        <p:spPr bwMode="auto">
          <a:xfrm>
            <a:off x="9840914" y="2386013"/>
            <a:ext cx="719137" cy="538162"/>
          </a:xfrm>
          <a:prstGeom prst="leftArrow">
            <a:avLst>
              <a:gd name="adj1" fmla="val 50000"/>
              <a:gd name="adj2" fmla="val 33407"/>
            </a:avLst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noProof="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610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it-IT" noProof="0" dirty="0" err="1"/>
              <a:t>Outgassing</a:t>
            </a:r>
            <a:r>
              <a:rPr lang="it-IT" noProof="0" dirty="0"/>
              <a:t> di polimeri – effetto del </a:t>
            </a:r>
            <a:r>
              <a:rPr lang="it-IT" noProof="0" dirty="0" err="1"/>
              <a:t>bake</a:t>
            </a:r>
            <a:r>
              <a:rPr lang="it-IT" noProof="0" dirty="0"/>
              <a:t> out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37EAB8-F81D-9D04-B2D3-86378D46E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noProof="0" dirty="0"/>
          </a:p>
        </p:txBody>
      </p:sp>
      <p:pic>
        <p:nvPicPr>
          <p:cNvPr id="1476618" name="Picture 10" descr="Pagine da Chiggiato-1-5_Pagina_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" t="14233" r="12477" b="6750"/>
          <a:stretch/>
        </p:blipFill>
        <p:spPr bwMode="auto">
          <a:xfrm>
            <a:off x="1372416" y="1462495"/>
            <a:ext cx="8405898" cy="536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6619" name="Text Box 11"/>
          <p:cNvSpPr txBox="1">
            <a:spLocks noChangeArrowheads="1"/>
          </p:cNvSpPr>
          <p:nvPr/>
        </p:nvSpPr>
        <p:spPr bwMode="auto">
          <a:xfrm>
            <a:off x="1537172" y="6572937"/>
            <a:ext cx="2923749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200" noProof="0" dirty="0"/>
              <a:t>Paolo Chiggiato, OUTGASSING, CAS 2006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850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it-IT" noProof="0" dirty="0" err="1"/>
              <a:t>Outgassing</a:t>
            </a:r>
            <a:r>
              <a:rPr lang="it-IT" noProof="0" dirty="0"/>
              <a:t> a confronto … ordini di grandezza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55FBA0-ECD4-B990-66F1-BED6E814C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noProof="0" dirty="0"/>
          </a:p>
        </p:txBody>
      </p:sp>
      <p:pic>
        <p:nvPicPr>
          <p:cNvPr id="1486855" name="Picture 7" descr="Pagine da Chiggiato-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3" b="1"/>
          <a:stretch/>
        </p:blipFill>
        <p:spPr bwMode="auto">
          <a:xfrm>
            <a:off x="1482813" y="1474446"/>
            <a:ext cx="8964613" cy="526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6858" name="Text Box 10"/>
          <p:cNvSpPr txBox="1">
            <a:spLocks noChangeArrowheads="1"/>
          </p:cNvSpPr>
          <p:nvPr/>
        </p:nvSpPr>
        <p:spPr bwMode="auto">
          <a:xfrm>
            <a:off x="1084092" y="6492875"/>
            <a:ext cx="2923749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200" noProof="0" dirty="0"/>
              <a:t>Paolo Chiggiato, OUTGASSING, CAS 2006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5874" name="Picture 2" descr="Pagine da elsey_2-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" t="4102" r="3976" b="5519"/>
          <a:stretch>
            <a:fillRect/>
          </a:stretch>
        </p:blipFill>
        <p:spPr bwMode="auto">
          <a:xfrm>
            <a:off x="1582739" y="1268414"/>
            <a:ext cx="8721725" cy="475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5875" name="Rectangle 3"/>
          <p:cNvSpPr>
            <a:spLocks noChangeArrowheads="1"/>
          </p:cNvSpPr>
          <p:nvPr/>
        </p:nvSpPr>
        <p:spPr bwMode="auto">
          <a:xfrm>
            <a:off x="1524000" y="1"/>
            <a:ext cx="9144000" cy="549275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it-IT" sz="2800" noProof="0" dirty="0" err="1">
                <a:solidFill>
                  <a:schemeClr val="tx2"/>
                </a:solidFill>
              </a:rPr>
              <a:t>Otgassing</a:t>
            </a:r>
            <a:r>
              <a:rPr lang="it-IT" sz="2800" noProof="0" dirty="0">
                <a:solidFill>
                  <a:schemeClr val="tx2"/>
                </a:solidFill>
              </a:rPr>
              <a:t> of </a:t>
            </a:r>
            <a:r>
              <a:rPr lang="it-IT" sz="2800" noProof="0" dirty="0" err="1">
                <a:solidFill>
                  <a:schemeClr val="tx2"/>
                </a:solidFill>
              </a:rPr>
              <a:t>polymers</a:t>
            </a:r>
            <a:endParaRPr lang="it-IT" sz="2800" noProof="0" dirty="0">
              <a:solidFill>
                <a:schemeClr val="tx2"/>
              </a:solidFill>
            </a:endParaRPr>
          </a:p>
        </p:txBody>
      </p:sp>
      <p:sp>
        <p:nvSpPr>
          <p:cNvPr id="975876" name="Oval 4"/>
          <p:cNvSpPr>
            <a:spLocks noChangeArrowheads="1"/>
          </p:cNvSpPr>
          <p:nvPr/>
        </p:nvSpPr>
        <p:spPr bwMode="auto">
          <a:xfrm>
            <a:off x="4008439" y="1700214"/>
            <a:ext cx="358775" cy="3587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noProof="0" dirty="0"/>
          </a:p>
        </p:txBody>
      </p:sp>
      <p:sp>
        <p:nvSpPr>
          <p:cNvPr id="975877" name="Oval 5"/>
          <p:cNvSpPr>
            <a:spLocks noChangeArrowheads="1"/>
          </p:cNvSpPr>
          <p:nvPr/>
        </p:nvSpPr>
        <p:spPr bwMode="auto">
          <a:xfrm>
            <a:off x="6743701" y="1773239"/>
            <a:ext cx="358775" cy="3587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noProof="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egas metalli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" t="8743" r="19199" b="16908"/>
          <a:stretch>
            <a:fillRect/>
          </a:stretch>
        </p:blipFill>
        <p:spPr bwMode="auto">
          <a:xfrm>
            <a:off x="1524001" y="1424878"/>
            <a:ext cx="9539416" cy="54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9733" name="Oval 5"/>
          <p:cNvSpPr>
            <a:spLocks noChangeArrowheads="1"/>
          </p:cNvSpPr>
          <p:nvPr/>
        </p:nvSpPr>
        <p:spPr bwMode="auto">
          <a:xfrm>
            <a:off x="1934648" y="5001322"/>
            <a:ext cx="1008062" cy="4318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noProof="0" dirty="0"/>
          </a:p>
        </p:txBody>
      </p:sp>
      <p:sp>
        <p:nvSpPr>
          <p:cNvPr id="969735" name="Oval 7"/>
          <p:cNvSpPr>
            <a:spLocks noChangeArrowheads="1"/>
          </p:cNvSpPr>
          <p:nvPr/>
        </p:nvSpPr>
        <p:spPr bwMode="auto">
          <a:xfrm>
            <a:off x="2063750" y="2349500"/>
            <a:ext cx="1944688" cy="4318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noProof="0" dirty="0"/>
          </a:p>
        </p:txBody>
      </p:sp>
      <p:sp>
        <p:nvSpPr>
          <p:cNvPr id="969736" name="Oval 8"/>
          <p:cNvSpPr>
            <a:spLocks noChangeArrowheads="1"/>
          </p:cNvSpPr>
          <p:nvPr/>
        </p:nvSpPr>
        <p:spPr bwMode="auto">
          <a:xfrm>
            <a:off x="2028032" y="4076701"/>
            <a:ext cx="1008062" cy="4318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E1AB69-575E-FBB4-81FA-0FCAD9710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 err="1"/>
              <a:t>Outgassing</a:t>
            </a:r>
            <a:r>
              <a:rPr lang="it-IT" noProof="0" dirty="0"/>
              <a:t> dei </a:t>
            </a:r>
            <a:r>
              <a:rPr lang="it-IT" noProof="0" dirty="0" err="1"/>
              <a:t>metallic</a:t>
            </a:r>
            <a:r>
              <a:rPr lang="it-IT" noProof="0" dirty="0"/>
              <a:t> (</a:t>
            </a:r>
            <a:r>
              <a:rPr lang="it-IT" noProof="0" dirty="0" err="1"/>
              <a:t>Wutz</a:t>
            </a:r>
            <a:r>
              <a:rPr lang="it-IT" noProof="0" dirty="0"/>
              <a:t> et al.)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7F3C3-790D-EBA4-AAAF-199C9A345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 err="1"/>
              <a:t>Ougassing</a:t>
            </a:r>
            <a:r>
              <a:rPr lang="it-IT" noProof="0" dirty="0"/>
              <a:t> dei </a:t>
            </a:r>
            <a:r>
              <a:rPr lang="it-IT" noProof="0" dirty="0" err="1"/>
              <a:t>metallic</a:t>
            </a:r>
            <a:r>
              <a:rPr lang="it-IT" noProof="0" dirty="0"/>
              <a:t>: finitura superficiale</a:t>
            </a:r>
          </a:p>
        </p:txBody>
      </p:sp>
      <p:pic>
        <p:nvPicPr>
          <p:cNvPr id="4" name="Picture 2" descr="degas_ruggin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" r="33649" b="15425"/>
          <a:stretch>
            <a:fillRect/>
          </a:stretch>
        </p:blipFill>
        <p:spPr bwMode="auto">
          <a:xfrm>
            <a:off x="2998683" y="1463158"/>
            <a:ext cx="5288582" cy="531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7922" name="Picture 2" descr="Pagine da elsey_2-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8" r="9045"/>
          <a:stretch>
            <a:fillRect/>
          </a:stretch>
        </p:blipFill>
        <p:spPr bwMode="auto">
          <a:xfrm>
            <a:off x="1524000" y="1268413"/>
            <a:ext cx="9144000" cy="473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7923" name="Rectangle 3"/>
          <p:cNvSpPr>
            <a:spLocks noChangeArrowheads="1"/>
          </p:cNvSpPr>
          <p:nvPr/>
        </p:nvSpPr>
        <p:spPr bwMode="auto">
          <a:xfrm>
            <a:off x="1524000" y="1"/>
            <a:ext cx="9144000" cy="549275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it-IT" sz="2800" noProof="0" dirty="0" err="1">
                <a:solidFill>
                  <a:schemeClr val="tx2"/>
                </a:solidFill>
              </a:rPr>
              <a:t>Outgassing</a:t>
            </a:r>
            <a:r>
              <a:rPr lang="it-IT" sz="2800" noProof="0" dirty="0">
                <a:solidFill>
                  <a:schemeClr val="tx2"/>
                </a:solidFill>
              </a:rPr>
              <a:t> of </a:t>
            </a:r>
            <a:r>
              <a:rPr lang="it-IT" sz="2800" noProof="0" dirty="0" err="1">
                <a:solidFill>
                  <a:schemeClr val="tx2"/>
                </a:solidFill>
              </a:rPr>
              <a:t>polymers</a:t>
            </a:r>
            <a:r>
              <a:rPr lang="it-IT" sz="2800" noProof="0" dirty="0">
                <a:solidFill>
                  <a:schemeClr val="tx2"/>
                </a:solidFill>
              </a:rPr>
              <a:t> (</a:t>
            </a:r>
            <a:r>
              <a:rPr lang="it-IT" sz="2800" noProof="0" dirty="0" err="1">
                <a:solidFill>
                  <a:schemeClr val="tx2"/>
                </a:solidFill>
              </a:rPr>
              <a:t>Elsey</a:t>
            </a:r>
            <a:r>
              <a:rPr lang="it-IT" sz="2800" noProof="0" dirty="0">
                <a:solidFill>
                  <a:schemeClr val="tx2"/>
                </a:solidFill>
              </a:rPr>
              <a:t>) </a:t>
            </a:r>
          </a:p>
        </p:txBody>
      </p:sp>
      <p:sp>
        <p:nvSpPr>
          <p:cNvPr id="977924" name="Oval 4"/>
          <p:cNvSpPr>
            <a:spLocks noChangeArrowheads="1"/>
          </p:cNvSpPr>
          <p:nvPr/>
        </p:nvSpPr>
        <p:spPr bwMode="auto">
          <a:xfrm>
            <a:off x="3756026" y="2266951"/>
            <a:ext cx="358775" cy="3587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noProof="0" dirty="0"/>
          </a:p>
        </p:txBody>
      </p:sp>
      <p:sp>
        <p:nvSpPr>
          <p:cNvPr id="977925" name="Oval 5"/>
          <p:cNvSpPr>
            <a:spLocks noChangeArrowheads="1"/>
          </p:cNvSpPr>
          <p:nvPr/>
        </p:nvSpPr>
        <p:spPr bwMode="auto">
          <a:xfrm>
            <a:off x="6969126" y="2293939"/>
            <a:ext cx="358775" cy="35877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noProof="0" dirty="0"/>
          </a:p>
        </p:txBody>
      </p:sp>
      <p:sp>
        <p:nvSpPr>
          <p:cNvPr id="977926" name="Text Box 6"/>
          <p:cNvSpPr txBox="1">
            <a:spLocks noChangeArrowheads="1"/>
          </p:cNvSpPr>
          <p:nvPr/>
        </p:nvSpPr>
        <p:spPr bwMode="auto">
          <a:xfrm>
            <a:off x="7248525" y="1749425"/>
            <a:ext cx="566738" cy="45720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noProof="0" dirty="0"/>
              <a:t>K</a:t>
            </a:r>
            <a:r>
              <a:rPr lang="it-IT" sz="2400" baseline="-25000" noProof="0" dirty="0"/>
              <a:t>4</a:t>
            </a:r>
            <a:r>
              <a:rPr lang="it-IT" sz="2400" noProof="0" dirty="0"/>
              <a:t>!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19" name="Rectangle 3"/>
          <p:cNvSpPr>
            <a:spLocks noChangeArrowheads="1"/>
          </p:cNvSpPr>
          <p:nvPr/>
        </p:nvSpPr>
        <p:spPr bwMode="auto">
          <a:xfrm>
            <a:off x="1524000" y="1"/>
            <a:ext cx="9144000" cy="620713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it-IT" sz="2800" noProof="0" dirty="0" err="1">
                <a:solidFill>
                  <a:schemeClr val="tx2"/>
                </a:solidFill>
              </a:rPr>
              <a:t>Outgassing</a:t>
            </a:r>
            <a:r>
              <a:rPr lang="it-IT" sz="2800" noProof="0" dirty="0">
                <a:solidFill>
                  <a:schemeClr val="tx2"/>
                </a:solidFill>
              </a:rPr>
              <a:t> (Roth) </a:t>
            </a:r>
          </a:p>
        </p:txBody>
      </p:sp>
      <p:pic>
        <p:nvPicPr>
          <p:cNvPr id="982020" name="Picture 4" descr="Pagine da roth_1_deg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3" t="5969" r="2509" b="4166"/>
          <a:stretch>
            <a:fillRect/>
          </a:stretch>
        </p:blipFill>
        <p:spPr bwMode="auto">
          <a:xfrm>
            <a:off x="1847851" y="608014"/>
            <a:ext cx="8424863" cy="625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B1E8A-6D09-74E8-26B1-320FE4453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Perdite reali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CF36D-385F-D700-836F-9EEF00854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sz="2800" noProof="0" dirty="0"/>
              <a:t>Le perdite reali sono effettive aperture del sistema da vuoto verso il mondo esterno che limitano la pressione finale.</a:t>
            </a:r>
          </a:p>
          <a:p>
            <a:r>
              <a:rPr lang="it-IT" sz="2800" noProof="0" dirty="0"/>
              <a:t>Possiamo classificare le perdite reali in:</a:t>
            </a:r>
            <a:br>
              <a:rPr lang="it-IT" sz="2800" noProof="0" dirty="0"/>
            </a:br>
            <a:endParaRPr lang="it-IT" sz="2800" noProof="0" dirty="0"/>
          </a:p>
          <a:p>
            <a:pPr marL="457200" lvl="1" indent="0" algn="ctr">
              <a:buNone/>
            </a:pPr>
            <a:r>
              <a:rPr lang="it-IT" sz="2800" noProof="0" dirty="0">
                <a:solidFill>
                  <a:schemeClr val="accent1"/>
                </a:solidFill>
              </a:rPr>
              <a:t>Laminar Flow Leak</a:t>
            </a:r>
          </a:p>
          <a:p>
            <a:pPr marL="457200" lvl="1" indent="0" algn="ctr">
              <a:buNone/>
            </a:pPr>
            <a:r>
              <a:rPr lang="it-IT" sz="2800" noProof="0" dirty="0"/>
              <a:t>Q</a:t>
            </a:r>
            <a:r>
              <a:rPr lang="it-IT" sz="2800" baseline="-25000" noProof="0" dirty="0"/>
              <a:t>LT</a:t>
            </a:r>
            <a:r>
              <a:rPr lang="it-IT" sz="2800" noProof="0" dirty="0"/>
              <a:t> &gt; 10</a:t>
            </a:r>
            <a:r>
              <a:rPr lang="it-IT" sz="2800" baseline="30000" noProof="0" dirty="0"/>
              <a:t>-5</a:t>
            </a:r>
            <a:r>
              <a:rPr lang="it-IT" sz="2800" noProof="0" dirty="0"/>
              <a:t> mbar l/s</a:t>
            </a:r>
            <a:br>
              <a:rPr lang="it-IT" sz="2400" noProof="0" dirty="0"/>
            </a:br>
            <a:endParaRPr lang="it-IT" sz="2400" noProof="0" dirty="0"/>
          </a:p>
          <a:p>
            <a:pPr marL="457200" lvl="1" indent="0" algn="ctr">
              <a:buNone/>
            </a:pPr>
            <a:r>
              <a:rPr lang="it-IT" sz="2800" noProof="0" dirty="0" err="1">
                <a:solidFill>
                  <a:schemeClr val="accent1"/>
                </a:solidFill>
              </a:rPr>
              <a:t>Molecular</a:t>
            </a:r>
            <a:r>
              <a:rPr lang="it-IT" sz="2800" noProof="0" dirty="0">
                <a:solidFill>
                  <a:schemeClr val="accent1"/>
                </a:solidFill>
              </a:rPr>
              <a:t> Flow Leak</a:t>
            </a:r>
          </a:p>
          <a:p>
            <a:pPr marL="457200" lvl="1" indent="0" algn="ctr">
              <a:buNone/>
            </a:pPr>
            <a:r>
              <a:rPr lang="it-IT" sz="2800" noProof="0" dirty="0"/>
              <a:t>Q</a:t>
            </a:r>
            <a:r>
              <a:rPr lang="it-IT" sz="2800" baseline="-25000" noProof="0" dirty="0"/>
              <a:t>LT</a:t>
            </a:r>
            <a:r>
              <a:rPr lang="it-IT" sz="2800" noProof="0" dirty="0"/>
              <a:t> &lt; 10</a:t>
            </a:r>
            <a:r>
              <a:rPr lang="it-IT" sz="2800" baseline="30000" noProof="0" dirty="0"/>
              <a:t>-8</a:t>
            </a:r>
            <a:r>
              <a:rPr lang="it-IT" sz="2800" noProof="0" dirty="0"/>
              <a:t> mbar l/s</a:t>
            </a:r>
            <a:br>
              <a:rPr lang="it-IT" sz="2800" noProof="0" dirty="0"/>
            </a:br>
            <a:endParaRPr lang="it-IT" sz="2800" noProof="0" dirty="0"/>
          </a:p>
          <a:p>
            <a:r>
              <a:rPr lang="it-IT" sz="2600" noProof="0" dirty="0"/>
              <a:t>La perdita dipende, a parità di geometria, dal tipo di gas, dalla temperature, etc.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AC5451-B239-5B9E-A900-072D2C6C79C5}"/>
              </a:ext>
            </a:extLst>
          </p:cNvPr>
          <p:cNvSpPr txBox="1"/>
          <p:nvPr/>
        </p:nvSpPr>
        <p:spPr>
          <a:xfrm>
            <a:off x="1235676" y="6367849"/>
            <a:ext cx="8077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noProof="0" dirty="0"/>
              <a:t>Ref. “Vacuum Technology and Space </a:t>
            </a:r>
            <a:r>
              <a:rPr lang="it-IT" noProof="0" dirty="0" err="1"/>
              <a:t>Simulation</a:t>
            </a:r>
            <a:r>
              <a:rPr lang="it-IT" noProof="0" dirty="0"/>
              <a:t>” – </a:t>
            </a:r>
            <a:r>
              <a:rPr lang="it-IT" noProof="0" dirty="0" err="1"/>
              <a:t>Santeler</a:t>
            </a:r>
            <a:r>
              <a:rPr lang="it-IT" noProof="0" dirty="0"/>
              <a:t> et al. NASA SP-105, 1966</a:t>
            </a:r>
          </a:p>
        </p:txBody>
      </p:sp>
    </p:spTree>
    <p:extLst>
      <p:ext uri="{BB962C8B-B14F-4D97-AF65-F5344CB8AC3E}">
        <p14:creationId xmlns:p14="http://schemas.microsoft.com/office/powerpoint/2010/main" val="271270587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7E65A6-A278-504A-3168-3BFE0F4CD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Sito NASA sulle perdite di peso in vuoto di materiali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5" r="9995" b="12904"/>
          <a:stretch>
            <a:fillRect/>
          </a:stretch>
        </p:blipFill>
        <p:spPr bwMode="auto">
          <a:xfrm>
            <a:off x="2454877" y="1440349"/>
            <a:ext cx="7702754" cy="54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Informazioni 1">
            <a:hlinkClick r:id="rId3" highlightClick="1"/>
          </p:cNvPr>
          <p:cNvSpPr/>
          <p:nvPr/>
        </p:nvSpPr>
        <p:spPr>
          <a:xfrm>
            <a:off x="9509559" y="6168839"/>
            <a:ext cx="648072" cy="648072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ABD6F-0376-165C-68FF-5EA6E4D8B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Scelta dei materiali per sistemi da vuoto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8CBA54F-E772-DED8-A32E-0F195AC6A7EB}"/>
              </a:ext>
            </a:extLst>
          </p:cNvPr>
          <p:cNvGrpSpPr/>
          <p:nvPr/>
        </p:nvGrpSpPr>
        <p:grpSpPr>
          <a:xfrm>
            <a:off x="2477744" y="1690687"/>
            <a:ext cx="6839251" cy="5047863"/>
            <a:chOff x="1703388" y="692151"/>
            <a:chExt cx="8560781" cy="6298371"/>
          </a:xfrm>
        </p:grpSpPr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2014097" y="2781301"/>
              <a:ext cx="1897942" cy="453687"/>
            </a:xfrm>
            <a:prstGeom prst="rect">
              <a:avLst/>
            </a:prstGeom>
            <a:noFill/>
            <a:ln w="28575">
              <a:solidFill>
                <a:srgbClr val="CC33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1600" noProof="0" dirty="0"/>
                <a:t>low </a:t>
              </a:r>
              <a:r>
                <a:rPr lang="it-IT" sz="1600" noProof="0" dirty="0" err="1"/>
                <a:t>outgassing</a:t>
              </a:r>
              <a:endParaRPr lang="it-IT" sz="1600" noProof="0" dirty="0"/>
            </a:p>
          </p:txBody>
        </p:sp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7685703" y="5805489"/>
              <a:ext cx="2578466" cy="45368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1600" noProof="0" dirty="0" err="1"/>
                <a:t>Reduced</a:t>
              </a:r>
              <a:r>
                <a:rPr lang="it-IT" sz="1600" noProof="0" dirty="0"/>
                <a:t> risk of leaks</a:t>
              </a:r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6175047" y="4581527"/>
              <a:ext cx="2016794" cy="783641"/>
            </a:xfrm>
            <a:prstGeom prst="rect">
              <a:avLst/>
            </a:prstGeom>
            <a:noFill/>
            <a:ln w="2857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1600" noProof="0" dirty="0" err="1"/>
                <a:t>Easyness</a:t>
              </a:r>
              <a:r>
                <a:rPr lang="it-IT" sz="1600" noProof="0" dirty="0"/>
                <a:t> of </a:t>
              </a:r>
              <a:r>
                <a:rPr lang="it-IT" sz="1600" noProof="0" dirty="0" err="1"/>
                <a:t>find</a:t>
              </a:r>
              <a:endParaRPr lang="it-IT" sz="1600" noProof="0" dirty="0"/>
            </a:p>
            <a:p>
              <a:pPr algn="ctr"/>
              <a:r>
                <a:rPr lang="it-IT" sz="1600" noProof="0" dirty="0"/>
                <a:t> </a:t>
              </a:r>
              <a:r>
                <a:rPr lang="it-IT" sz="1600" noProof="0" dirty="0" err="1"/>
                <a:t>inclusions</a:t>
              </a:r>
              <a:endParaRPr lang="it-IT" sz="1600" noProof="0" dirty="0"/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7535864" y="2997201"/>
              <a:ext cx="1928812" cy="78364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it-IT" sz="1600" noProof="0" dirty="0"/>
                <a:t>Cracks and leaks risk</a:t>
              </a: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3216274" y="3716340"/>
              <a:ext cx="2089151" cy="783641"/>
            </a:xfrm>
            <a:prstGeom prst="rect">
              <a:avLst/>
            </a:prstGeom>
            <a:noFill/>
            <a:ln w="28575">
              <a:solidFill>
                <a:srgbClr val="99FF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it-IT" sz="1600" noProof="0" dirty="0"/>
                <a:t>Good </a:t>
              </a:r>
              <a:r>
                <a:rPr lang="it-IT" sz="1600" noProof="0" dirty="0" err="1"/>
                <a:t>thermal</a:t>
              </a:r>
              <a:r>
                <a:rPr lang="it-IT" sz="1600" noProof="0" dirty="0"/>
                <a:t> </a:t>
              </a:r>
              <a:r>
                <a:rPr lang="it-IT" sz="1600" noProof="0" dirty="0" err="1"/>
                <a:t>conductivity</a:t>
              </a:r>
              <a:endParaRPr lang="it-IT" sz="1600" noProof="0" dirty="0"/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1703388" y="4797425"/>
              <a:ext cx="1871663" cy="1113596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it-IT" sz="1600" noProof="0" dirty="0" err="1"/>
                <a:t>Radiation</a:t>
              </a:r>
              <a:r>
                <a:rPr lang="it-IT" sz="1600" noProof="0" dirty="0"/>
                <a:t> </a:t>
              </a:r>
              <a:r>
                <a:rPr lang="it-IT" sz="1600" noProof="0" dirty="0" err="1"/>
                <a:t>induced</a:t>
              </a:r>
              <a:r>
                <a:rPr lang="it-IT" sz="1600" noProof="0" dirty="0"/>
                <a:t> </a:t>
              </a:r>
            </a:p>
            <a:p>
              <a:pPr algn="ctr"/>
              <a:r>
                <a:rPr lang="it-IT" sz="1600" noProof="0" dirty="0" err="1"/>
                <a:t>outgassing</a:t>
              </a:r>
              <a:endParaRPr lang="it-IT" sz="1600" noProof="0" dirty="0"/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3216276" y="5876926"/>
              <a:ext cx="1349376" cy="111359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it-IT" sz="1600" noProof="0" dirty="0"/>
                <a:t>Thermal </a:t>
              </a:r>
            </a:p>
            <a:p>
              <a:pPr algn="ctr"/>
              <a:r>
                <a:rPr lang="it-IT" sz="1600" noProof="0" dirty="0" err="1"/>
                <a:t>outgassing</a:t>
              </a:r>
              <a:endParaRPr lang="it-IT" sz="1600" noProof="0" dirty="0"/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9019893" y="1955800"/>
              <a:ext cx="1234052" cy="1113596"/>
            </a:xfrm>
            <a:prstGeom prst="rect">
              <a:avLst/>
            </a:prstGeom>
            <a:noFill/>
            <a:ln w="28575">
              <a:solidFill>
                <a:srgbClr val="0066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1600" noProof="0" dirty="0"/>
                <a:t>Soft </a:t>
              </a:r>
            </a:p>
            <a:p>
              <a:pPr algn="ctr"/>
              <a:r>
                <a:rPr lang="it-IT" sz="1600" noProof="0" dirty="0"/>
                <a:t> </a:t>
              </a:r>
              <a:r>
                <a:rPr lang="it-IT" sz="1600" noProof="0" dirty="0" err="1"/>
                <a:t>material</a:t>
              </a:r>
              <a:endParaRPr lang="it-IT" sz="1600" noProof="0" dirty="0"/>
            </a:p>
            <a:p>
              <a:pPr algn="ctr"/>
              <a:r>
                <a:rPr lang="it-IT" sz="1600" noProof="0" dirty="0"/>
                <a:t>e.g. Al?</a:t>
              </a: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5016501" y="1466849"/>
              <a:ext cx="2363788" cy="1443550"/>
            </a:xfrm>
            <a:prstGeom prst="rect">
              <a:avLst/>
            </a:prstGeom>
            <a:noFill/>
            <a:ln w="28575">
              <a:solidFill>
                <a:srgbClr val="CC33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it-IT" sz="1600" noProof="0" dirty="0" err="1"/>
                <a:t>Mechanical</a:t>
              </a:r>
              <a:r>
                <a:rPr lang="it-IT" sz="1600" noProof="0" dirty="0"/>
                <a:t> </a:t>
              </a:r>
              <a:r>
                <a:rPr lang="it-IT" sz="1600" noProof="0" dirty="0" err="1"/>
                <a:t>properties</a:t>
              </a:r>
              <a:r>
                <a:rPr lang="it-IT" sz="1600" noProof="0" dirty="0"/>
                <a:t> </a:t>
              </a:r>
              <a:r>
                <a:rPr lang="it-IT" sz="1600" noProof="0" dirty="0" err="1"/>
                <a:t>at</a:t>
              </a:r>
              <a:r>
                <a:rPr lang="it-IT" sz="1600" noProof="0" dirty="0"/>
                <a:t> the operative </a:t>
              </a:r>
              <a:r>
                <a:rPr lang="it-IT" sz="1600" noProof="0" dirty="0" err="1"/>
                <a:t>conditions</a:t>
              </a:r>
              <a:endParaRPr lang="it-IT" sz="1600" noProof="0" dirty="0"/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8183563" y="3933826"/>
              <a:ext cx="1441450" cy="1443550"/>
            </a:xfrm>
            <a:prstGeom prst="rect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it-IT" sz="1600" noProof="0" dirty="0"/>
                <a:t>Can be joint with (</a:t>
              </a:r>
              <a:r>
                <a:rPr lang="it-IT" sz="1600" noProof="0" dirty="0" err="1"/>
                <a:t>welding</a:t>
              </a:r>
              <a:r>
                <a:rPr lang="it-IT" sz="1600" noProof="0" dirty="0"/>
                <a:t> / </a:t>
              </a:r>
              <a:r>
                <a:rPr lang="it-IT" sz="1600" noProof="0" dirty="0" err="1"/>
                <a:t>soldering</a:t>
              </a:r>
              <a:r>
                <a:rPr lang="it-IT" sz="1600" noProof="0" dirty="0"/>
                <a:t>)</a:t>
              </a:r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2640014" y="1628776"/>
              <a:ext cx="1152526" cy="453687"/>
            </a:xfrm>
            <a:prstGeom prst="rect">
              <a:avLst/>
            </a:prstGeom>
            <a:noFill/>
            <a:ln w="28575">
              <a:solidFill>
                <a:srgbClr val="CC33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it-IT" sz="1600" noProof="0" dirty="0"/>
                <a:t>Cost</a:t>
              </a:r>
            </a:p>
          </p:txBody>
        </p: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4806285" y="3141663"/>
              <a:ext cx="1117344" cy="453687"/>
            </a:xfrm>
            <a:prstGeom prst="rect">
              <a:avLst/>
            </a:prstGeom>
            <a:noFill/>
            <a:ln w="28575">
              <a:solidFill>
                <a:srgbClr val="CC33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1600" noProof="0" dirty="0"/>
                <a:t>NORMS</a:t>
              </a:r>
            </a:p>
          </p:txBody>
        </p:sp>
        <p:cxnSp>
          <p:nvCxnSpPr>
            <p:cNvPr id="18" name="AutoShape 15"/>
            <p:cNvCxnSpPr>
              <a:cxnSpLocks noChangeShapeType="1"/>
              <a:stCxn id="21" idx="1"/>
              <a:endCxn id="16" idx="0"/>
            </p:cNvCxnSpPr>
            <p:nvPr/>
          </p:nvCxnSpPr>
          <p:spPr bwMode="auto">
            <a:xfrm rot="10800000" flipV="1">
              <a:off x="3216277" y="960238"/>
              <a:ext cx="1608137" cy="668537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AutoShape 16"/>
            <p:cNvCxnSpPr>
              <a:cxnSpLocks noChangeShapeType="1"/>
              <a:stCxn id="21" idx="1"/>
              <a:endCxn id="14" idx="0"/>
            </p:cNvCxnSpPr>
            <p:nvPr/>
          </p:nvCxnSpPr>
          <p:spPr bwMode="auto">
            <a:xfrm rot="10800000" flipH="1" flipV="1">
              <a:off x="4824413" y="960238"/>
              <a:ext cx="1373980" cy="506610"/>
            </a:xfrm>
            <a:prstGeom prst="curvedConnector4">
              <a:avLst>
                <a:gd name="adj1" fmla="val -22251"/>
                <a:gd name="adj2" fmla="val 76459"/>
              </a:avLst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AutoShape 17"/>
            <p:cNvCxnSpPr>
              <a:cxnSpLocks noChangeShapeType="1"/>
              <a:stCxn id="16" idx="2"/>
              <a:endCxn id="6" idx="0"/>
            </p:cNvCxnSpPr>
            <p:nvPr/>
          </p:nvCxnSpPr>
          <p:spPr bwMode="auto">
            <a:xfrm rot="5400000">
              <a:off x="2740255" y="2305277"/>
              <a:ext cx="698838" cy="253209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Rectangle 18"/>
            <p:cNvSpPr>
              <a:spLocks noChangeArrowheads="1"/>
            </p:cNvSpPr>
            <p:nvPr/>
          </p:nvSpPr>
          <p:spPr bwMode="auto">
            <a:xfrm>
              <a:off x="4824414" y="692151"/>
              <a:ext cx="2488427" cy="536176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2000" b="1" noProof="0" dirty="0" err="1">
                  <a:solidFill>
                    <a:schemeClr val="tx2"/>
                  </a:solidFill>
                </a:rPr>
                <a:t>Material</a:t>
              </a:r>
              <a:r>
                <a:rPr lang="it-IT" sz="2000" b="1" noProof="0" dirty="0">
                  <a:solidFill>
                    <a:schemeClr val="tx2"/>
                  </a:solidFill>
                </a:rPr>
                <a:t> Choice</a:t>
              </a:r>
            </a:p>
          </p:txBody>
        </p:sp>
        <p:cxnSp>
          <p:nvCxnSpPr>
            <p:cNvPr id="22" name="AutoShape 19"/>
            <p:cNvCxnSpPr>
              <a:cxnSpLocks noChangeShapeType="1"/>
              <a:stCxn id="21" idx="3"/>
            </p:cNvCxnSpPr>
            <p:nvPr/>
          </p:nvCxnSpPr>
          <p:spPr bwMode="auto">
            <a:xfrm>
              <a:off x="7312842" y="960239"/>
              <a:ext cx="2239146" cy="973336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AutoShape 20"/>
            <p:cNvCxnSpPr>
              <a:cxnSpLocks noChangeShapeType="1"/>
              <a:stCxn id="6" idx="2"/>
              <a:endCxn id="11" idx="0"/>
            </p:cNvCxnSpPr>
            <p:nvPr/>
          </p:nvCxnSpPr>
          <p:spPr bwMode="auto">
            <a:xfrm rot="5400000">
              <a:off x="2019927" y="3854282"/>
              <a:ext cx="1562437" cy="323848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AutoShape 21"/>
            <p:cNvCxnSpPr>
              <a:cxnSpLocks noChangeShapeType="1"/>
              <a:stCxn id="10" idx="2"/>
              <a:endCxn id="6" idx="2"/>
            </p:cNvCxnSpPr>
            <p:nvPr/>
          </p:nvCxnSpPr>
          <p:spPr bwMode="auto">
            <a:xfrm rot="5400000" flipH="1">
              <a:off x="2979462" y="3218593"/>
              <a:ext cx="1264993" cy="1297782"/>
            </a:xfrm>
            <a:prstGeom prst="curvedConnector3">
              <a:avLst>
                <a:gd name="adj1" fmla="val -24217"/>
              </a:avLst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AutoShape 22"/>
            <p:cNvCxnSpPr>
              <a:cxnSpLocks noChangeShapeType="1"/>
              <a:stCxn id="10" idx="2"/>
              <a:endCxn id="12" idx="0"/>
            </p:cNvCxnSpPr>
            <p:nvPr/>
          </p:nvCxnSpPr>
          <p:spPr bwMode="auto">
            <a:xfrm rot="5400000">
              <a:off x="3387435" y="5003511"/>
              <a:ext cx="1376946" cy="369885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AutoShape 23"/>
            <p:cNvCxnSpPr>
              <a:cxnSpLocks noChangeShapeType="1"/>
              <a:stCxn id="14" idx="2"/>
              <a:endCxn id="17" idx="0"/>
            </p:cNvCxnSpPr>
            <p:nvPr/>
          </p:nvCxnSpPr>
          <p:spPr bwMode="auto">
            <a:xfrm rot="5400000">
              <a:off x="5666044" y="2609313"/>
              <a:ext cx="231264" cy="833437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AutoShape 24"/>
            <p:cNvCxnSpPr>
              <a:cxnSpLocks noChangeShapeType="1"/>
              <a:stCxn id="14" idx="3"/>
              <a:endCxn id="9" idx="0"/>
            </p:cNvCxnSpPr>
            <p:nvPr/>
          </p:nvCxnSpPr>
          <p:spPr bwMode="auto">
            <a:xfrm>
              <a:off x="7380289" y="2188624"/>
              <a:ext cx="1119981" cy="808577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AutoShape 25"/>
            <p:cNvCxnSpPr>
              <a:cxnSpLocks noChangeShapeType="1"/>
              <a:stCxn id="9" idx="2"/>
              <a:endCxn id="8" idx="0"/>
            </p:cNvCxnSpPr>
            <p:nvPr/>
          </p:nvCxnSpPr>
          <p:spPr bwMode="auto">
            <a:xfrm rot="5400000">
              <a:off x="7441514" y="3522772"/>
              <a:ext cx="800685" cy="1316826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AutoShape 26"/>
            <p:cNvCxnSpPr>
              <a:cxnSpLocks noChangeShapeType="1"/>
              <a:stCxn id="8" idx="2"/>
              <a:endCxn id="7" idx="0"/>
            </p:cNvCxnSpPr>
            <p:nvPr/>
          </p:nvCxnSpPr>
          <p:spPr bwMode="auto">
            <a:xfrm rot="16200000" flipH="1">
              <a:off x="7859029" y="4689582"/>
              <a:ext cx="440321" cy="1791492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AutoShape 27"/>
            <p:cNvCxnSpPr>
              <a:cxnSpLocks noChangeShapeType="1"/>
              <a:stCxn id="15" idx="0"/>
              <a:endCxn id="14" idx="2"/>
            </p:cNvCxnSpPr>
            <p:nvPr/>
          </p:nvCxnSpPr>
          <p:spPr bwMode="auto">
            <a:xfrm rot="16200000" flipV="1">
              <a:off x="7039629" y="2069165"/>
              <a:ext cx="1023426" cy="2705894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AutoShape 28"/>
            <p:cNvCxnSpPr>
              <a:cxnSpLocks noChangeShapeType="1"/>
            </p:cNvCxnSpPr>
            <p:nvPr/>
          </p:nvCxnSpPr>
          <p:spPr bwMode="auto">
            <a:xfrm rot="5400000">
              <a:off x="7967663" y="3860800"/>
              <a:ext cx="2881312" cy="865188"/>
            </a:xfrm>
            <a:prstGeom prst="curvedConnector3">
              <a:avLst>
                <a:gd name="adj1" fmla="val 90963"/>
              </a:avLst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AutoShape 29"/>
            <p:cNvCxnSpPr>
              <a:cxnSpLocks noChangeShapeType="1"/>
              <a:stCxn id="15" idx="2"/>
              <a:endCxn id="17" idx="2"/>
            </p:cNvCxnSpPr>
            <p:nvPr/>
          </p:nvCxnSpPr>
          <p:spPr bwMode="auto">
            <a:xfrm rot="5400000" flipH="1">
              <a:off x="6243611" y="2716698"/>
              <a:ext cx="1782025" cy="3539331"/>
            </a:xfrm>
            <a:prstGeom prst="curvedConnector3">
              <a:avLst>
                <a:gd name="adj1" fmla="val -17191"/>
              </a:avLst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" name="Rectangle 30"/>
            <p:cNvSpPr>
              <a:spLocks noChangeArrowheads="1"/>
            </p:cNvSpPr>
            <p:nvPr/>
          </p:nvSpPr>
          <p:spPr bwMode="auto">
            <a:xfrm>
              <a:off x="1703389" y="836614"/>
              <a:ext cx="1373981" cy="72964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it-IT" sz="1600" noProof="0" dirty="0" err="1"/>
                <a:t>Boundary</a:t>
              </a:r>
              <a:r>
                <a:rPr lang="it-IT" sz="1600" noProof="0" dirty="0"/>
                <a:t> </a:t>
              </a:r>
              <a:r>
                <a:rPr lang="it-IT" sz="1600" noProof="0" dirty="0" err="1"/>
                <a:t>conditions</a:t>
              </a:r>
              <a:endParaRPr lang="it-IT" sz="1600" noProof="0" dirty="0"/>
            </a:p>
          </p:txBody>
        </p:sp>
        <p:cxnSp>
          <p:nvCxnSpPr>
            <p:cNvPr id="34" name="AutoShape 31"/>
            <p:cNvCxnSpPr>
              <a:cxnSpLocks noChangeShapeType="1"/>
              <a:endCxn id="33" idx="0"/>
            </p:cNvCxnSpPr>
            <p:nvPr/>
          </p:nvCxnSpPr>
          <p:spPr bwMode="auto">
            <a:xfrm rot="10800000">
              <a:off x="2390380" y="836616"/>
              <a:ext cx="2337201" cy="71444"/>
            </a:xfrm>
            <a:prstGeom prst="curvedConnector4">
              <a:avLst>
                <a:gd name="adj1" fmla="val 35303"/>
                <a:gd name="adj2" fmla="val 499239"/>
              </a:avLst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AutoShape 32"/>
            <p:cNvCxnSpPr>
              <a:cxnSpLocks noChangeShapeType="1"/>
              <a:stCxn id="14" idx="1"/>
              <a:endCxn id="33" idx="3"/>
            </p:cNvCxnSpPr>
            <p:nvPr/>
          </p:nvCxnSpPr>
          <p:spPr bwMode="auto">
            <a:xfrm rot="10800000">
              <a:off x="3077370" y="1201436"/>
              <a:ext cx="1939132" cy="987189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AutoShape 33"/>
            <p:cNvCxnSpPr>
              <a:cxnSpLocks noChangeShapeType="1"/>
              <a:endCxn id="10" idx="0"/>
            </p:cNvCxnSpPr>
            <p:nvPr/>
          </p:nvCxnSpPr>
          <p:spPr bwMode="auto">
            <a:xfrm rot="5400000">
              <a:off x="4134646" y="3483767"/>
              <a:ext cx="358778" cy="106370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AutoShape 34"/>
            <p:cNvCxnSpPr>
              <a:cxnSpLocks noChangeShapeType="1"/>
            </p:cNvCxnSpPr>
            <p:nvPr/>
          </p:nvCxnSpPr>
          <p:spPr bwMode="auto">
            <a:xfrm rot="10800000">
              <a:off x="2424113" y="1484314"/>
              <a:ext cx="5734050" cy="2905125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noFill/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it-IT" noProof="0" dirty="0"/>
              <a:t>Sistema da vuoto e materiali</a:t>
            </a:r>
          </a:p>
        </p:txBody>
      </p:sp>
      <p:sp>
        <p:nvSpPr>
          <p:cNvPr id="1333251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it-IT" noProof="0" dirty="0" err="1"/>
              <a:t>Typical</a:t>
            </a:r>
            <a:r>
              <a:rPr lang="it-IT" noProof="0" dirty="0"/>
              <a:t> metal </a:t>
            </a:r>
            <a:r>
              <a:rPr lang="it-IT" noProof="0" dirty="0" err="1"/>
              <a:t>used</a:t>
            </a:r>
            <a:r>
              <a:rPr lang="it-IT" noProof="0" dirty="0"/>
              <a:t>:</a:t>
            </a:r>
          </a:p>
          <a:p>
            <a:pPr lvl="1"/>
            <a:r>
              <a:rPr lang="it-IT" noProof="0" dirty="0"/>
              <a:t>SS: 304L, 316L, 316 LN</a:t>
            </a:r>
          </a:p>
          <a:p>
            <a:pPr lvl="1"/>
            <a:r>
              <a:rPr lang="it-IT" noProof="0" dirty="0" err="1"/>
              <a:t>Aluminum</a:t>
            </a:r>
            <a:r>
              <a:rPr lang="it-IT" noProof="0" dirty="0"/>
              <a:t> </a:t>
            </a:r>
            <a:r>
              <a:rPr lang="it-IT" noProof="0" dirty="0" err="1"/>
              <a:t>alloys</a:t>
            </a:r>
            <a:r>
              <a:rPr lang="it-IT" noProof="0" dirty="0"/>
              <a:t> (</a:t>
            </a:r>
            <a:r>
              <a:rPr lang="it-IT" noProof="0" dirty="0" err="1"/>
              <a:t>series</a:t>
            </a:r>
            <a:r>
              <a:rPr lang="it-IT" noProof="0" dirty="0"/>
              <a:t> 5000 and 6000)</a:t>
            </a:r>
          </a:p>
          <a:p>
            <a:pPr lvl="1"/>
            <a:r>
              <a:rPr lang="it-IT" noProof="0" dirty="0"/>
              <a:t>Copper (ETP, OFHC, GLIDCOP)</a:t>
            </a:r>
          </a:p>
          <a:p>
            <a:pPr lvl="1"/>
            <a:r>
              <a:rPr lang="it-IT" noProof="0" dirty="0" err="1"/>
              <a:t>Titanium</a:t>
            </a:r>
            <a:r>
              <a:rPr lang="it-IT" noProof="0" dirty="0"/>
              <a:t> and </a:t>
            </a:r>
            <a:r>
              <a:rPr lang="it-IT" noProof="0" dirty="0" err="1"/>
              <a:t>its</a:t>
            </a:r>
            <a:r>
              <a:rPr lang="it-IT" noProof="0" dirty="0"/>
              <a:t> </a:t>
            </a:r>
            <a:r>
              <a:rPr lang="it-IT" noProof="0" dirty="0" err="1"/>
              <a:t>alloys</a:t>
            </a:r>
            <a:endParaRPr lang="it-IT" noProof="0" dirty="0"/>
          </a:p>
          <a:p>
            <a:pPr lvl="1"/>
            <a:r>
              <a:rPr lang="it-IT" noProof="0" dirty="0" err="1"/>
              <a:t>Niobium</a:t>
            </a:r>
            <a:endParaRPr lang="it-IT" noProof="0" dirty="0"/>
          </a:p>
          <a:p>
            <a:pPr lvl="1"/>
            <a:r>
              <a:rPr lang="it-IT" noProof="0" dirty="0"/>
              <a:t>Carbon </a:t>
            </a:r>
            <a:r>
              <a:rPr lang="it-IT" noProof="0" dirty="0" err="1"/>
              <a:t>steel</a:t>
            </a:r>
            <a:r>
              <a:rPr lang="it-IT" noProof="0" dirty="0"/>
              <a:t> for large</a:t>
            </a:r>
            <a:br>
              <a:rPr lang="it-IT" noProof="0" dirty="0"/>
            </a:br>
            <a:r>
              <a:rPr lang="it-IT" noProof="0" dirty="0"/>
              <a:t> vacuum </a:t>
            </a:r>
            <a:r>
              <a:rPr lang="it-IT" noProof="0" dirty="0" err="1"/>
              <a:t>chambers</a:t>
            </a:r>
            <a:br>
              <a:rPr lang="it-IT" noProof="0" dirty="0"/>
            </a:br>
            <a:r>
              <a:rPr lang="it-IT" noProof="0" dirty="0"/>
              <a:t> (e.g. </a:t>
            </a:r>
            <a:r>
              <a:rPr lang="it-IT" noProof="0" dirty="0" err="1"/>
              <a:t>cryomodules</a:t>
            </a:r>
            <a:r>
              <a:rPr lang="it-IT" noProof="0" dirty="0"/>
              <a:t> for</a:t>
            </a:r>
            <a:br>
              <a:rPr lang="it-IT" noProof="0" dirty="0"/>
            </a:br>
            <a:r>
              <a:rPr lang="it-IT" noProof="0" dirty="0"/>
              <a:t> SCRF </a:t>
            </a:r>
            <a:r>
              <a:rPr lang="it-IT" noProof="0" dirty="0" err="1"/>
              <a:t>accelerators</a:t>
            </a:r>
            <a:r>
              <a:rPr lang="it-IT" noProof="0" dirty="0"/>
              <a:t> </a:t>
            </a:r>
            <a:br>
              <a:rPr lang="it-IT" noProof="0" dirty="0"/>
            </a:br>
            <a:r>
              <a:rPr lang="it-IT" noProof="0" dirty="0" err="1"/>
              <a:t>as</a:t>
            </a:r>
            <a:r>
              <a:rPr lang="it-IT" noProof="0" dirty="0"/>
              <a:t> for XFEL, </a:t>
            </a:r>
            <a:r>
              <a:rPr lang="it-IT" noProof="0" dirty="0" err="1"/>
              <a:t>cryostats</a:t>
            </a:r>
            <a:r>
              <a:rPr lang="it-IT" noProof="0" dirty="0"/>
              <a:t> </a:t>
            </a:r>
            <a:br>
              <a:rPr lang="it-IT" noProof="0" dirty="0"/>
            </a:br>
            <a:r>
              <a:rPr lang="it-IT" noProof="0" dirty="0" err="1"/>
              <a:t>as</a:t>
            </a:r>
            <a:r>
              <a:rPr lang="it-IT" noProof="0" dirty="0"/>
              <a:t> LHC </a:t>
            </a:r>
            <a:r>
              <a:rPr lang="it-IT" noProof="0" dirty="0" err="1"/>
              <a:t>dipoles</a:t>
            </a:r>
            <a:r>
              <a:rPr lang="it-IT" noProof="0" dirty="0"/>
              <a:t>)</a:t>
            </a:r>
          </a:p>
          <a:p>
            <a:endParaRPr lang="it-IT" noProof="0" dirty="0"/>
          </a:p>
          <a:p>
            <a:endParaRPr lang="it-IT" noProof="0" dirty="0"/>
          </a:p>
          <a:p>
            <a:endParaRPr lang="it-IT" noProof="0" dirty="0"/>
          </a:p>
        </p:txBody>
      </p:sp>
      <p:pic>
        <p:nvPicPr>
          <p:cNvPr id="4" name="Picture 3" descr="cryo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274" y="2051222"/>
            <a:ext cx="5605913" cy="358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AE091-64FC-2DA7-A1A6-0A913F004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Materiali da vuoto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3356EDF-859F-EF92-739F-E30EAD4D37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0760049"/>
              </p:ext>
            </p:extLst>
          </p:nvPr>
        </p:nvGraphicFramePr>
        <p:xfrm>
          <a:off x="1859006" y="1690688"/>
          <a:ext cx="8128000" cy="4782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28496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0910C-286C-0E79-83A9-05F557F83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Criteri per la selezione dei materiali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B29D3-5A7C-E6A1-B4FC-7B38E485B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noProof="0" dirty="0"/>
              <a:t>Proprietà fisiche</a:t>
            </a:r>
          </a:p>
          <a:p>
            <a:pPr lvl="1"/>
            <a:r>
              <a:rPr lang="it-IT" noProof="0" dirty="0"/>
              <a:t>Conducibilità elettrico, conducibilità magnetica, punto di fusione, coefficiente di espansione termica, permeabilità magnetica, ecc.</a:t>
            </a:r>
          </a:p>
          <a:p>
            <a:r>
              <a:rPr lang="it-IT" noProof="0" dirty="0"/>
              <a:t>Proprietà chimiche</a:t>
            </a:r>
          </a:p>
          <a:p>
            <a:pPr lvl="1"/>
            <a:r>
              <a:rPr lang="it-IT" noProof="0" dirty="0"/>
              <a:t>Composizione chimica, stabilità chimica (resistenza alla corrosione), ecc.</a:t>
            </a:r>
          </a:p>
          <a:p>
            <a:r>
              <a:rPr lang="it-IT" noProof="0" dirty="0"/>
              <a:t>Proprietà meccaniche</a:t>
            </a:r>
          </a:p>
          <a:p>
            <a:pPr lvl="1"/>
            <a:r>
              <a:rPr lang="it-IT" noProof="0" dirty="0"/>
              <a:t>Resistenza, tenacità, duttilità, durezza superficiale, trattabilità termica, ecc. </a:t>
            </a:r>
          </a:p>
          <a:p>
            <a:r>
              <a:rPr lang="it-IT" noProof="0" dirty="0"/>
              <a:t>Proprietà di fabbricazione</a:t>
            </a:r>
          </a:p>
          <a:p>
            <a:pPr lvl="1"/>
            <a:r>
              <a:rPr lang="it-IT" noProof="0" dirty="0"/>
              <a:t>Lavorabilità, formabilità, saldabilità, ecc.</a:t>
            </a:r>
          </a:p>
          <a:p>
            <a:r>
              <a:rPr lang="it-IT" noProof="0" dirty="0"/>
              <a:t>Proprietà per il vuoto</a:t>
            </a:r>
          </a:p>
          <a:p>
            <a:pPr lvl="1"/>
            <a:r>
              <a:rPr lang="it-IT" noProof="0" dirty="0"/>
              <a:t>Tasso di </a:t>
            </a:r>
            <a:r>
              <a:rPr lang="it-IT" noProof="0" dirty="0" err="1"/>
              <a:t>outgassing</a:t>
            </a:r>
            <a:r>
              <a:rPr lang="it-IT" noProof="0" dirty="0"/>
              <a:t>, porosità, </a:t>
            </a:r>
            <a:r>
              <a:rPr lang="it-IT" noProof="0" dirty="0" err="1"/>
              <a:t>riscaldabilità</a:t>
            </a:r>
            <a:r>
              <a:rPr lang="it-IT" noProof="0" dirty="0"/>
              <a:t>, ecc.</a:t>
            </a:r>
          </a:p>
          <a:p>
            <a:r>
              <a:rPr lang="it-IT" noProof="0" dirty="0"/>
              <a:t>Ingegneria e modifica delle superfici</a:t>
            </a:r>
          </a:p>
          <a:p>
            <a:pPr lvl="1"/>
            <a:r>
              <a:rPr lang="it-IT" noProof="0" dirty="0"/>
              <a:t>Film sottili conduttivi, ricoprimenti funzionali, ecc.</a:t>
            </a:r>
          </a:p>
        </p:txBody>
      </p:sp>
    </p:spTree>
    <p:extLst>
      <p:ext uri="{BB962C8B-B14F-4D97-AF65-F5344CB8AC3E}">
        <p14:creationId xmlns:p14="http://schemas.microsoft.com/office/powerpoint/2010/main" val="349608395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BACC9-D079-2490-D61D-DB430447E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Acciai inossidabili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2C5D2-8028-0EFF-9DA2-7B835BF53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3160"/>
            <a:ext cx="11230232" cy="4847024"/>
          </a:xfrm>
        </p:spPr>
        <p:txBody>
          <a:bodyPr>
            <a:noAutofit/>
          </a:bodyPr>
          <a:lstStyle/>
          <a:p>
            <a:pPr marL="288925" marR="5080" indent="-288925">
              <a:lnSpc>
                <a:spcPct val="100000"/>
              </a:lnSpc>
              <a:spcBef>
                <a:spcPts val="0"/>
              </a:spcBef>
              <a:tabLst>
                <a:tab pos="230188" algn="l"/>
              </a:tabLst>
            </a:pPr>
            <a:r>
              <a:rPr lang="it-IT" noProof="0" dirty="0">
                <a:cs typeface="Arial"/>
              </a:rPr>
              <a:t>Gli </a:t>
            </a:r>
            <a:r>
              <a:rPr lang="it-IT" b="1" noProof="0" dirty="0">
                <a:cs typeface="Arial"/>
              </a:rPr>
              <a:t>acciai inossidabili</a:t>
            </a:r>
            <a:r>
              <a:rPr lang="it-IT" noProof="0" dirty="0">
                <a:cs typeface="Arial"/>
              </a:rPr>
              <a:t> sono </a:t>
            </a:r>
            <a:r>
              <a:rPr lang="it-IT" spc="-45" noProof="0" dirty="0">
                <a:cs typeface="Arial"/>
              </a:rPr>
              <a:t> i materiali comunemente utilizzati per la realizzazione di sistemi da vuoto (in particolare nell’ambito degli acceleratori) per la loro </a:t>
            </a:r>
            <a:r>
              <a:rPr lang="it-IT" b="1" spc="-45" noProof="0" dirty="0">
                <a:cs typeface="Arial"/>
              </a:rPr>
              <a:t>alta resistenza e durezza</a:t>
            </a:r>
            <a:r>
              <a:rPr lang="it-IT" noProof="0" dirty="0">
                <a:cs typeface="Arial"/>
              </a:rPr>
              <a:t>,</a:t>
            </a:r>
            <a:r>
              <a:rPr lang="it-IT" spc="-45" noProof="0" dirty="0">
                <a:cs typeface="Arial"/>
              </a:rPr>
              <a:t> </a:t>
            </a:r>
            <a:r>
              <a:rPr lang="it-IT" b="1" spc="-45" noProof="0" dirty="0">
                <a:cs typeface="Arial"/>
              </a:rPr>
              <a:t>resistenza alla corrosione</a:t>
            </a:r>
            <a:r>
              <a:rPr lang="it-IT" noProof="0" dirty="0">
                <a:cs typeface="Arial"/>
              </a:rPr>
              <a:t>,</a:t>
            </a:r>
            <a:r>
              <a:rPr lang="it-IT" spc="-55" noProof="0" dirty="0">
                <a:cs typeface="Arial"/>
              </a:rPr>
              <a:t> </a:t>
            </a:r>
            <a:r>
              <a:rPr lang="it-IT" noProof="0" dirty="0">
                <a:cs typeface="Arial"/>
              </a:rPr>
              <a:t>possibilità di </a:t>
            </a:r>
            <a:r>
              <a:rPr lang="it-IT" b="1" noProof="0" dirty="0" err="1">
                <a:cs typeface="Arial"/>
              </a:rPr>
              <a:t>bake</a:t>
            </a:r>
            <a:r>
              <a:rPr lang="it-IT" b="1" noProof="0" dirty="0">
                <a:cs typeface="Arial"/>
              </a:rPr>
              <a:t> out ad alte temperature</a:t>
            </a:r>
            <a:r>
              <a:rPr lang="it-IT" spc="-55" noProof="0" dirty="0">
                <a:cs typeface="Arial"/>
              </a:rPr>
              <a:t> </a:t>
            </a:r>
            <a:r>
              <a:rPr lang="it-IT" noProof="0" dirty="0">
                <a:cs typeface="Arial"/>
              </a:rPr>
              <a:t>(fino a</a:t>
            </a:r>
            <a:r>
              <a:rPr lang="it-IT" spc="-55" noProof="0" dirty="0">
                <a:cs typeface="Arial"/>
              </a:rPr>
              <a:t> </a:t>
            </a:r>
            <a:r>
              <a:rPr lang="it-IT" noProof="0" dirty="0">
                <a:cs typeface="Arial"/>
              </a:rPr>
              <a:t>450 °C</a:t>
            </a:r>
            <a:r>
              <a:rPr lang="it-IT" spc="-50" noProof="0" dirty="0">
                <a:cs typeface="Arial"/>
              </a:rPr>
              <a:t> </a:t>
            </a:r>
            <a:r>
              <a:rPr lang="it-IT" noProof="0" dirty="0">
                <a:cs typeface="Arial"/>
              </a:rPr>
              <a:t>in</a:t>
            </a:r>
            <a:r>
              <a:rPr lang="it-IT" spc="-45" noProof="0" dirty="0">
                <a:cs typeface="Arial"/>
              </a:rPr>
              <a:t> </a:t>
            </a:r>
            <a:r>
              <a:rPr lang="it-IT" spc="-10" noProof="0" dirty="0">
                <a:cs typeface="Arial"/>
              </a:rPr>
              <a:t>vuoto, </a:t>
            </a:r>
            <a:r>
              <a:rPr lang="it-IT" noProof="0" dirty="0" err="1">
                <a:cs typeface="Arial"/>
              </a:rPr>
              <a:t>degassing</a:t>
            </a:r>
            <a:r>
              <a:rPr lang="it-IT" spc="-75" noProof="0" dirty="0">
                <a:cs typeface="Arial"/>
              </a:rPr>
              <a:t> fino a</a:t>
            </a:r>
            <a:r>
              <a:rPr lang="it-IT" spc="-110" noProof="0" dirty="0">
                <a:cs typeface="Arial"/>
              </a:rPr>
              <a:t> </a:t>
            </a:r>
            <a:r>
              <a:rPr lang="it-IT" noProof="0" dirty="0">
                <a:cs typeface="Arial"/>
              </a:rPr>
              <a:t>900 °C),</a:t>
            </a:r>
            <a:r>
              <a:rPr lang="it-IT" spc="-85" noProof="0" dirty="0">
                <a:cs typeface="Arial"/>
              </a:rPr>
              <a:t> </a:t>
            </a:r>
            <a:r>
              <a:rPr lang="it-IT" b="1" noProof="0" dirty="0">
                <a:cs typeface="Arial"/>
              </a:rPr>
              <a:t>eccellente saldabilità</a:t>
            </a:r>
            <a:r>
              <a:rPr lang="it-IT" b="1" spc="-10" noProof="0" dirty="0">
                <a:cs typeface="Arial"/>
              </a:rPr>
              <a:t>,</a:t>
            </a:r>
            <a:r>
              <a:rPr lang="it-IT" b="1" spc="-30" noProof="0" dirty="0">
                <a:cs typeface="Arial"/>
              </a:rPr>
              <a:t> </a:t>
            </a:r>
            <a:r>
              <a:rPr lang="it-IT" b="1" noProof="0" dirty="0">
                <a:cs typeface="Arial"/>
              </a:rPr>
              <a:t>eccellente</a:t>
            </a:r>
            <a:r>
              <a:rPr lang="it-IT" b="1" spc="-70" noProof="0" dirty="0">
                <a:cs typeface="Arial"/>
              </a:rPr>
              <a:t> </a:t>
            </a:r>
            <a:r>
              <a:rPr lang="it-IT" b="1" spc="-10" noProof="0" dirty="0">
                <a:cs typeface="Arial"/>
              </a:rPr>
              <a:t>formabilità</a:t>
            </a:r>
            <a:r>
              <a:rPr lang="it-IT" spc="-10" noProof="0" dirty="0">
                <a:cs typeface="Arial"/>
              </a:rPr>
              <a:t>,</a:t>
            </a:r>
            <a:r>
              <a:rPr lang="it-IT" spc="-50" noProof="0" dirty="0">
                <a:cs typeface="Arial"/>
              </a:rPr>
              <a:t> </a:t>
            </a:r>
            <a:r>
              <a:rPr lang="it-IT" spc="-20" noProof="0" dirty="0">
                <a:cs typeface="Arial"/>
              </a:rPr>
              <a:t>ecc.</a:t>
            </a:r>
            <a:endParaRPr lang="it-IT" noProof="0" dirty="0">
              <a:cs typeface="Arial"/>
            </a:endParaRPr>
          </a:p>
          <a:p>
            <a:pPr marL="288925" marR="309245" indent="-288925" algn="just">
              <a:lnSpc>
                <a:spcPct val="100000"/>
              </a:lnSpc>
              <a:spcBef>
                <a:spcPts val="1120"/>
              </a:spcBef>
              <a:tabLst>
                <a:tab pos="230188" algn="l"/>
              </a:tabLst>
            </a:pPr>
            <a:r>
              <a:rPr lang="it-IT" spc="-10" noProof="0" dirty="0">
                <a:cs typeface="Arial"/>
              </a:rPr>
              <a:t>L</a:t>
            </a:r>
            <a:r>
              <a:rPr lang="it-IT" noProof="0" dirty="0">
                <a:cs typeface="Arial"/>
              </a:rPr>
              <a:t>a </a:t>
            </a:r>
            <a:r>
              <a:rPr lang="it-IT" b="1" noProof="0" dirty="0">
                <a:cs typeface="Arial"/>
              </a:rPr>
              <a:t>bassa conducibilità termica </a:t>
            </a:r>
            <a:r>
              <a:rPr lang="it-IT" noProof="0" dirty="0">
                <a:cs typeface="Arial"/>
              </a:rPr>
              <a:t>può risultare in </a:t>
            </a:r>
            <a:r>
              <a:rPr lang="it-IT" b="1" noProof="0" dirty="0">
                <a:cs typeface="Arial"/>
              </a:rPr>
              <a:t>stress termici elevati </a:t>
            </a:r>
            <a:r>
              <a:rPr lang="it-IT" noProof="0" dirty="0">
                <a:cs typeface="Arial"/>
              </a:rPr>
              <a:t>(quindi</a:t>
            </a:r>
            <a:r>
              <a:rPr lang="it-IT" spc="-55" noProof="0" dirty="0">
                <a:cs typeface="Arial"/>
              </a:rPr>
              <a:t> </a:t>
            </a:r>
            <a:r>
              <a:rPr lang="it-IT" noProof="0" dirty="0">
                <a:cs typeface="Arial"/>
              </a:rPr>
              <a:t>pericolosi)</a:t>
            </a:r>
            <a:r>
              <a:rPr lang="it-IT" spc="-60" noProof="0" dirty="0">
                <a:cs typeface="Arial"/>
              </a:rPr>
              <a:t> </a:t>
            </a:r>
            <a:r>
              <a:rPr lang="it-IT" noProof="0" dirty="0">
                <a:cs typeface="Arial"/>
              </a:rPr>
              <a:t>se esposti ad alti flussi localizzati di calore (radiazione di sincrotrone, ecc.)</a:t>
            </a:r>
          </a:p>
          <a:p>
            <a:pPr marL="288925" marR="40005" indent="-288925">
              <a:lnSpc>
                <a:spcPct val="100000"/>
              </a:lnSpc>
              <a:spcBef>
                <a:spcPts val="1200"/>
              </a:spcBef>
              <a:tabLst>
                <a:tab pos="230188" algn="l"/>
              </a:tabLst>
            </a:pPr>
            <a:r>
              <a:rPr lang="it-IT" noProof="0" dirty="0">
                <a:cs typeface="Arial"/>
              </a:rPr>
              <a:t>Alcuni acciai (anche </a:t>
            </a:r>
            <a:r>
              <a:rPr lang="it-IT" noProof="0" dirty="0" err="1">
                <a:cs typeface="Arial"/>
              </a:rPr>
              <a:t>aust</a:t>
            </a:r>
            <a:r>
              <a:rPr lang="it-IT" noProof="0" dirty="0">
                <a:cs typeface="Arial"/>
              </a:rPr>
              <a:t>.) </a:t>
            </a:r>
            <a:r>
              <a:rPr lang="it-IT" b="1" noProof="0" dirty="0">
                <a:cs typeface="Arial"/>
              </a:rPr>
              <a:t>posso magnetizzarsi </a:t>
            </a:r>
            <a:r>
              <a:rPr lang="it-IT" noProof="0" dirty="0">
                <a:cs typeface="Arial"/>
              </a:rPr>
              <a:t>per lavorazioni a freddo o saldatura</a:t>
            </a:r>
            <a:r>
              <a:rPr lang="it-IT" spc="-10" noProof="0" dirty="0">
                <a:cs typeface="Arial"/>
              </a:rPr>
              <a:t>.</a:t>
            </a:r>
            <a:endParaRPr lang="it-IT" noProof="0" dirty="0">
              <a:cs typeface="Arial"/>
            </a:endParaRPr>
          </a:p>
          <a:p>
            <a:pPr marL="288925" marR="334645" indent="-288925" algn="just">
              <a:lnSpc>
                <a:spcPct val="100000"/>
              </a:lnSpc>
              <a:spcBef>
                <a:spcPts val="1200"/>
              </a:spcBef>
              <a:tabLst>
                <a:tab pos="230188" algn="l"/>
              </a:tabLst>
            </a:pPr>
            <a:r>
              <a:rPr lang="it-IT" b="1" noProof="0" dirty="0">
                <a:cs typeface="Arial"/>
              </a:rPr>
              <a:t>Alta resistività elettrica </a:t>
            </a:r>
            <a:r>
              <a:rPr lang="it-IT" noProof="0" dirty="0">
                <a:cs typeface="Arial"/>
              </a:rPr>
              <a:t>può essere un limite in alcuni anelli di accumulazione.</a:t>
            </a:r>
          </a:p>
          <a:p>
            <a:pPr marL="288925" marR="125095" indent="-288925">
              <a:lnSpc>
                <a:spcPct val="100000"/>
              </a:lnSpc>
              <a:spcBef>
                <a:spcPts val="1200"/>
              </a:spcBef>
              <a:tabLst>
                <a:tab pos="230188" algn="l"/>
              </a:tabLst>
            </a:pPr>
            <a:r>
              <a:rPr lang="it-IT" noProof="0" dirty="0">
                <a:cs typeface="Arial"/>
              </a:rPr>
              <a:t>Può </a:t>
            </a:r>
            <a:r>
              <a:rPr lang="it-IT" b="1" noProof="0" dirty="0">
                <a:cs typeface="Arial"/>
              </a:rPr>
              <a:t>attivarsi</a:t>
            </a:r>
            <a:r>
              <a:rPr lang="it-IT" noProof="0" dirty="0">
                <a:cs typeface="Arial"/>
              </a:rPr>
              <a:t> in caso di bombardamento da radiazioni</a:t>
            </a:r>
          </a:p>
          <a:p>
            <a:endParaRPr lang="it-IT" noProof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1FE1304-9EAC-CA28-43AD-AAFB1C45B81E}"/>
              </a:ext>
            </a:extLst>
          </p:cNvPr>
          <p:cNvGrpSpPr/>
          <p:nvPr/>
        </p:nvGrpSpPr>
        <p:grpSpPr>
          <a:xfrm>
            <a:off x="9954753" y="6488668"/>
            <a:ext cx="2113679" cy="369332"/>
            <a:chOff x="8806249" y="6623222"/>
            <a:chExt cx="2113679" cy="36933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BE2D5C-C3B5-E779-4F53-B66FB9B20EE9}"/>
                </a:ext>
              </a:extLst>
            </p:cNvPr>
            <p:cNvSpPr txBox="1"/>
            <p:nvPr/>
          </p:nvSpPr>
          <p:spPr>
            <a:xfrm>
              <a:off x="8806249" y="6623222"/>
              <a:ext cx="1935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noProof="0" dirty="0"/>
                <a:t>Li and </a:t>
              </a:r>
              <a:r>
                <a:rPr lang="it-IT" noProof="0" dirty="0" err="1"/>
                <a:t>Liu</a:t>
              </a:r>
              <a:r>
                <a:rPr lang="it-IT" noProof="0" dirty="0"/>
                <a:t> – USPAS </a:t>
              </a:r>
            </a:p>
          </p:txBody>
        </p:sp>
        <p:pic>
          <p:nvPicPr>
            <p:cNvPr id="5" name="object 17">
              <a:extLst>
                <a:ext uri="{FF2B5EF4-FFF2-40B4-BE49-F238E27FC236}">
                  <a16:creationId xmlns:a16="http://schemas.microsoft.com/office/drawing/2014/main" id="{E6E9A3FD-4D9C-C04C-09DB-089BCB421F6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64142" y="6639698"/>
              <a:ext cx="355786" cy="2952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66285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62531-10B9-D697-C7DF-56BDA8952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0363D-52D7-8B83-6D1B-985DEE06D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noProof="0" dirty="0"/>
              <a:t>Acciai inossidabili - classificazione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FA3BE-B9F5-ED22-07DC-94CEE8887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4965"/>
            <a:ext cx="10515600" cy="4351338"/>
          </a:xfrm>
        </p:spPr>
        <p:txBody>
          <a:bodyPr>
            <a:noAutofit/>
          </a:bodyPr>
          <a:lstStyle/>
          <a:p>
            <a:pPr algn="just"/>
            <a:r>
              <a:rPr lang="it-IT" noProof="0" dirty="0"/>
              <a:t>L'</a:t>
            </a:r>
            <a:r>
              <a:rPr lang="it-IT" b="1" noProof="0" dirty="0"/>
              <a:t>acciaio inossidabile</a:t>
            </a:r>
            <a:r>
              <a:rPr lang="it-IT" noProof="0" dirty="0"/>
              <a:t> è una lega di acciaio con almeno </a:t>
            </a:r>
            <a:r>
              <a:rPr lang="it-IT" b="1" noProof="0" dirty="0"/>
              <a:t>l'11% di cromo in peso</a:t>
            </a:r>
            <a:r>
              <a:rPr lang="it-IT" noProof="0" dirty="0"/>
              <a:t>. Viene anche chiamato </a:t>
            </a:r>
            <a:r>
              <a:rPr lang="it-IT" b="1" noProof="0" dirty="0"/>
              <a:t>acciaio resistente alla corrosione</a:t>
            </a:r>
            <a:r>
              <a:rPr lang="it-IT" noProof="0" dirty="0"/>
              <a:t>.</a:t>
            </a:r>
          </a:p>
          <a:p>
            <a:pPr algn="just"/>
            <a:r>
              <a:rPr lang="it-IT" noProof="0" dirty="0"/>
              <a:t>Acciaio inossidabile </a:t>
            </a:r>
            <a:r>
              <a:rPr lang="it-IT" b="1" noProof="0" dirty="0"/>
              <a:t>austenitico</a:t>
            </a:r>
            <a:r>
              <a:rPr lang="it-IT" noProof="0" dirty="0"/>
              <a:t> (</a:t>
            </a:r>
            <a:r>
              <a:rPr lang="it-IT" b="1" noProof="0" dirty="0"/>
              <a:t>serie 300</a:t>
            </a:r>
            <a:r>
              <a:rPr lang="it-IT" noProof="0" dirty="0"/>
              <a:t>): Sono leghe di acciaio generalmente </a:t>
            </a:r>
            <a:r>
              <a:rPr lang="it-IT" b="1" noProof="0" dirty="0"/>
              <a:t>non magnetiche</a:t>
            </a:r>
            <a:r>
              <a:rPr lang="it-IT" noProof="0" dirty="0"/>
              <a:t>. Contengono un massimo dello 0,15% di carbonio, un minimo del 16% di cromo e una quantità di nichel e/o manganese sufficiente a mantenere una </a:t>
            </a:r>
            <a:r>
              <a:rPr lang="it-IT" b="1" noProof="0" dirty="0"/>
              <a:t>struttura austenitica a tutte le temperature, dalla regione criogenica al punto di fusione della lega</a:t>
            </a:r>
            <a:r>
              <a:rPr lang="it-IT" noProof="0" dirty="0"/>
              <a:t>. I gradi a basso tenore di carbonio (-L) sono utilizzati in caso di saldatura.	Nelle applicazioni UHV, in particolare negli acceleratori, si utilizzano comunemente gli acciai inossidabili 300.</a:t>
            </a:r>
          </a:p>
          <a:p>
            <a:pPr algn="just"/>
            <a:r>
              <a:rPr lang="it-IT" noProof="0" dirty="0"/>
              <a:t>Altri tipi di leghe di acciaio inossidabile meno utilizzati sono: Acciai inossidabili </a:t>
            </a:r>
            <a:r>
              <a:rPr lang="it-IT" b="1" noProof="0" dirty="0"/>
              <a:t>martensitici (serie 400)</a:t>
            </a:r>
            <a:r>
              <a:rPr lang="it-IT" noProof="0" dirty="0"/>
              <a:t>, acciai inossidabili </a:t>
            </a:r>
            <a:r>
              <a:rPr lang="it-IT" b="1" noProof="0" dirty="0"/>
              <a:t>martensitici induriti </a:t>
            </a:r>
            <a:r>
              <a:rPr lang="it-IT" noProof="0" dirty="0"/>
              <a:t>per precipitazione (il più comunemente usato è il </a:t>
            </a:r>
            <a:r>
              <a:rPr lang="it-IT" b="1" noProof="0" dirty="0"/>
              <a:t>17-4PH</a:t>
            </a:r>
            <a:r>
              <a:rPr lang="it-IT" noProof="0" dirty="0"/>
              <a:t>) e acciai inossidabili </a:t>
            </a:r>
            <a:r>
              <a:rPr lang="it-IT" noProof="0" dirty="0" err="1"/>
              <a:t>ferritici</a:t>
            </a:r>
            <a:r>
              <a:rPr lang="it-IT" noProof="0" dirty="0"/>
              <a:t>. Gli acciai inossidabili martensitici sono molto più lavorabili e magnetici. Sono molto meno utilizzati per gli acceleratori, soprattutto a causa del magnetismo.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FD5B30-F914-597D-F22A-851D09D7C08D}"/>
              </a:ext>
            </a:extLst>
          </p:cNvPr>
          <p:cNvGrpSpPr/>
          <p:nvPr/>
        </p:nvGrpSpPr>
        <p:grpSpPr>
          <a:xfrm>
            <a:off x="9954753" y="6488668"/>
            <a:ext cx="2113679" cy="369332"/>
            <a:chOff x="8806249" y="6623222"/>
            <a:chExt cx="2113679" cy="36933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B5068B1-9268-1BC9-945D-F851745DF248}"/>
                </a:ext>
              </a:extLst>
            </p:cNvPr>
            <p:cNvSpPr txBox="1"/>
            <p:nvPr/>
          </p:nvSpPr>
          <p:spPr>
            <a:xfrm>
              <a:off x="8806249" y="6623222"/>
              <a:ext cx="1935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noProof="0" dirty="0"/>
                <a:t>Li and </a:t>
              </a:r>
              <a:r>
                <a:rPr lang="it-IT" noProof="0" dirty="0" err="1"/>
                <a:t>Liu</a:t>
              </a:r>
              <a:r>
                <a:rPr lang="it-IT" noProof="0" dirty="0"/>
                <a:t> – USPAS </a:t>
              </a:r>
            </a:p>
          </p:txBody>
        </p:sp>
        <p:pic>
          <p:nvPicPr>
            <p:cNvPr id="5" name="object 17">
              <a:extLst>
                <a:ext uri="{FF2B5EF4-FFF2-40B4-BE49-F238E27FC236}">
                  <a16:creationId xmlns:a16="http://schemas.microsoft.com/office/drawing/2014/main" id="{31FA2234-D1B7-B011-269F-BBF74A33E2C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64142" y="6639698"/>
              <a:ext cx="355786" cy="2952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52180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5EAB0-4080-F37E-BF8F-084E06C40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99FBF-66B9-FA9A-1AA8-A67BA58D7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noProof="0" dirty="0"/>
              <a:t>Acciai inossidabili - austenitici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718C-B0C7-1065-0BE0-F1BB0EC17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4965"/>
            <a:ext cx="10515600" cy="4351338"/>
          </a:xfrm>
        </p:spPr>
        <p:txBody>
          <a:bodyPr>
            <a:noAutofit/>
          </a:bodyPr>
          <a:lstStyle/>
          <a:p>
            <a:pPr algn="just"/>
            <a:r>
              <a:rPr lang="it-IT" noProof="0" dirty="0"/>
              <a:t>Alta resistenza, moderata formabilità, eccellente saldabilità.</a:t>
            </a:r>
          </a:p>
          <a:p>
            <a:pPr algn="just"/>
            <a:r>
              <a:rPr lang="it-IT" noProof="0" dirty="0"/>
              <a:t>Può essere </a:t>
            </a:r>
            <a:r>
              <a:rPr lang="it-IT" b="1" noProof="0" dirty="0"/>
              <a:t>estruso in forme semplici</a:t>
            </a:r>
          </a:p>
          <a:p>
            <a:pPr algn="just"/>
            <a:r>
              <a:rPr lang="it-IT" b="1" noProof="0" dirty="0">
                <a:solidFill>
                  <a:schemeClr val="accent1">
                    <a:lumMod val="75000"/>
                  </a:schemeClr>
                </a:solidFill>
              </a:rPr>
              <a:t>304L</a:t>
            </a:r>
            <a:r>
              <a:rPr lang="it-IT" noProof="0" dirty="0"/>
              <a:t>, più comunemente usato nel vuoto, ma può </a:t>
            </a:r>
            <a:r>
              <a:rPr lang="it-IT" b="1" noProof="0" dirty="0"/>
              <a:t>magnetizzarsi</a:t>
            </a:r>
            <a:r>
              <a:rPr lang="it-IT" noProof="0" dirty="0"/>
              <a:t> con la lavorazione e la saldatura.</a:t>
            </a:r>
          </a:p>
          <a:p>
            <a:pPr algn="just"/>
            <a:r>
              <a:rPr lang="it-IT" b="1" noProof="0" dirty="0">
                <a:solidFill>
                  <a:schemeClr val="accent2"/>
                </a:solidFill>
              </a:rPr>
              <a:t>316L</a:t>
            </a:r>
            <a:r>
              <a:rPr lang="it-IT" noProof="0" dirty="0"/>
              <a:t>, con aggiunta di Mo, più costoso, </a:t>
            </a:r>
            <a:r>
              <a:rPr lang="it-IT" b="1" noProof="0" dirty="0"/>
              <a:t>resistente agli attacchi chimici</a:t>
            </a:r>
            <a:r>
              <a:rPr lang="it-IT" noProof="0" dirty="0"/>
              <a:t>, le </a:t>
            </a:r>
            <a:r>
              <a:rPr lang="it-IT" b="1" noProof="0" dirty="0"/>
              <a:t>saldature non </a:t>
            </a:r>
            <a:r>
              <a:rPr lang="it-IT" noProof="0" dirty="0"/>
              <a:t>sono </a:t>
            </a:r>
            <a:r>
              <a:rPr lang="it-IT" b="1" noProof="0" dirty="0"/>
              <a:t>magnetiche</a:t>
            </a:r>
            <a:r>
              <a:rPr lang="it-IT" noProof="0" dirty="0"/>
              <a:t>.</a:t>
            </a:r>
          </a:p>
          <a:p>
            <a:pPr algn="just"/>
            <a:r>
              <a:rPr lang="it-IT" b="1" noProof="0" dirty="0">
                <a:solidFill>
                  <a:schemeClr val="accent6"/>
                </a:solidFill>
              </a:rPr>
              <a:t>316LN</a:t>
            </a:r>
            <a:r>
              <a:rPr lang="it-IT" noProof="0" dirty="0"/>
              <a:t>, un acciaio 316L potenziato con azoto, molto più costoso, ma </a:t>
            </a:r>
            <a:r>
              <a:rPr lang="it-IT" b="1" noProof="0" dirty="0"/>
              <a:t>eccellente resistenza a temperature molto elevate</a:t>
            </a:r>
            <a:r>
              <a:rPr lang="it-IT" noProof="0" dirty="0"/>
              <a:t> (fino a 1000 °C), bassa permeabilità magnetica.</a:t>
            </a:r>
          </a:p>
          <a:p>
            <a:pPr algn="just"/>
            <a:r>
              <a:rPr lang="it-IT" noProof="0" dirty="0"/>
              <a:t>Disponibile un'ampia gamma di tubi circolari (senza saldatura e saldati)</a:t>
            </a:r>
          </a:p>
          <a:p>
            <a:pPr algn="just"/>
            <a:r>
              <a:rPr lang="it-IT" noProof="0" dirty="0"/>
              <a:t>I tassi di degassamento possono essere ridotti utilizzando buone tecniche di lavorazione, pulizia chimica e cottura (fino a 900 °C).</a:t>
            </a:r>
          </a:p>
          <a:p>
            <a:pPr algn="just"/>
            <a:r>
              <a:rPr lang="it-IT" noProof="0" dirty="0"/>
              <a:t>Scarsa conducibilità termica ed elettrica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F78901-BB76-53A5-0B9A-DB0B7ED1B7D8}"/>
              </a:ext>
            </a:extLst>
          </p:cNvPr>
          <p:cNvGrpSpPr/>
          <p:nvPr/>
        </p:nvGrpSpPr>
        <p:grpSpPr>
          <a:xfrm>
            <a:off x="9954753" y="6488668"/>
            <a:ext cx="2113679" cy="369332"/>
            <a:chOff x="8806249" y="6623222"/>
            <a:chExt cx="2113679" cy="36933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00B4723-2627-504F-CA42-61F54AE302F0}"/>
                </a:ext>
              </a:extLst>
            </p:cNvPr>
            <p:cNvSpPr txBox="1"/>
            <p:nvPr/>
          </p:nvSpPr>
          <p:spPr>
            <a:xfrm>
              <a:off x="8806249" y="6623222"/>
              <a:ext cx="1935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noProof="0" dirty="0"/>
                <a:t>Li and </a:t>
              </a:r>
              <a:r>
                <a:rPr lang="it-IT" noProof="0" dirty="0" err="1"/>
                <a:t>Liu</a:t>
              </a:r>
              <a:r>
                <a:rPr lang="it-IT" noProof="0" dirty="0"/>
                <a:t> – USPAS </a:t>
              </a:r>
            </a:p>
          </p:txBody>
        </p:sp>
        <p:pic>
          <p:nvPicPr>
            <p:cNvPr id="5" name="object 17">
              <a:extLst>
                <a:ext uri="{FF2B5EF4-FFF2-40B4-BE49-F238E27FC236}">
                  <a16:creationId xmlns:a16="http://schemas.microsoft.com/office/drawing/2014/main" id="{4159FF38-A93A-01F8-D51D-5134BA19625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64142" y="6639698"/>
              <a:ext cx="355786" cy="2952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4540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E26E7-5FBB-63DE-EA68-983EB3130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Famiglia acciai austenitici</a:t>
            </a:r>
          </a:p>
        </p:txBody>
      </p:sp>
      <p:grpSp>
        <p:nvGrpSpPr>
          <p:cNvPr id="12" name="object 2">
            <a:extLst>
              <a:ext uri="{FF2B5EF4-FFF2-40B4-BE49-F238E27FC236}">
                <a16:creationId xmlns:a16="http://schemas.microsoft.com/office/drawing/2014/main" id="{04651B5A-2966-9F3C-F97D-ECDFCAFAB715}"/>
              </a:ext>
            </a:extLst>
          </p:cNvPr>
          <p:cNvGrpSpPr/>
          <p:nvPr/>
        </p:nvGrpSpPr>
        <p:grpSpPr>
          <a:xfrm>
            <a:off x="2426108" y="1508929"/>
            <a:ext cx="7418108" cy="5122530"/>
            <a:chOff x="597308" y="775761"/>
            <a:chExt cx="7981950" cy="5553710"/>
          </a:xfrm>
        </p:grpSpPr>
        <p:pic>
          <p:nvPicPr>
            <p:cNvPr id="13" name="object 3">
              <a:extLst>
                <a:ext uri="{FF2B5EF4-FFF2-40B4-BE49-F238E27FC236}">
                  <a16:creationId xmlns:a16="http://schemas.microsoft.com/office/drawing/2014/main" id="{39E917DC-688C-A689-94A7-23989EA4ED5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7308" y="775761"/>
              <a:ext cx="7981918" cy="5553420"/>
            </a:xfrm>
            <a:prstGeom prst="rect">
              <a:avLst/>
            </a:prstGeom>
          </p:spPr>
        </p:pic>
        <p:pic>
          <p:nvPicPr>
            <p:cNvPr id="14" name="object 4">
              <a:extLst>
                <a:ext uri="{FF2B5EF4-FFF2-40B4-BE49-F238E27FC236}">
                  <a16:creationId xmlns:a16="http://schemas.microsoft.com/office/drawing/2014/main" id="{9431423E-F7A6-9823-AC9C-12730D362F7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33899" y="4082796"/>
              <a:ext cx="865631" cy="1103375"/>
            </a:xfrm>
            <a:prstGeom prst="rect">
              <a:avLst/>
            </a:prstGeom>
          </p:spPr>
        </p:pic>
        <p:sp>
          <p:nvSpPr>
            <p:cNvPr id="15" name="object 5">
              <a:extLst>
                <a:ext uri="{FF2B5EF4-FFF2-40B4-BE49-F238E27FC236}">
                  <a16:creationId xmlns:a16="http://schemas.microsoft.com/office/drawing/2014/main" id="{DD597BE4-C26C-594E-FA75-8D2D80A47823}"/>
                </a:ext>
              </a:extLst>
            </p:cNvPr>
            <p:cNvSpPr/>
            <p:nvPr/>
          </p:nvSpPr>
          <p:spPr>
            <a:xfrm>
              <a:off x="4588268" y="4114799"/>
              <a:ext cx="755015" cy="990600"/>
            </a:xfrm>
            <a:custGeom>
              <a:avLst/>
              <a:gdLst/>
              <a:ahLst/>
              <a:cxnLst/>
              <a:rect l="l" t="t" r="r" b="b"/>
              <a:pathLst>
                <a:path w="755014" h="990600">
                  <a:moveTo>
                    <a:pt x="0" y="0"/>
                  </a:moveTo>
                  <a:lnTo>
                    <a:pt x="754875" y="0"/>
                  </a:lnTo>
                  <a:lnTo>
                    <a:pt x="754875" y="990600"/>
                  </a:lnTo>
                  <a:lnTo>
                    <a:pt x="0" y="990600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lang="it-IT" noProof="0" dirty="0"/>
            </a:p>
          </p:txBody>
        </p:sp>
        <p:pic>
          <p:nvPicPr>
            <p:cNvPr id="16" name="object 6">
              <a:extLst>
                <a:ext uri="{FF2B5EF4-FFF2-40B4-BE49-F238E27FC236}">
                  <a16:creationId xmlns:a16="http://schemas.microsoft.com/office/drawing/2014/main" id="{A0AC961C-57EC-1CC1-ACF6-90DEF94CBAB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5212" y="4085843"/>
              <a:ext cx="862571" cy="1097279"/>
            </a:xfrm>
            <a:prstGeom prst="rect">
              <a:avLst/>
            </a:prstGeom>
          </p:spPr>
        </p:pic>
        <p:sp>
          <p:nvSpPr>
            <p:cNvPr id="17" name="object 7">
              <a:extLst>
                <a:ext uri="{FF2B5EF4-FFF2-40B4-BE49-F238E27FC236}">
                  <a16:creationId xmlns:a16="http://schemas.microsoft.com/office/drawing/2014/main" id="{A73A379A-98EE-080F-F7F8-269FE775EB5A}"/>
                </a:ext>
              </a:extLst>
            </p:cNvPr>
            <p:cNvSpPr/>
            <p:nvPr/>
          </p:nvSpPr>
          <p:spPr>
            <a:xfrm>
              <a:off x="1368552" y="4114799"/>
              <a:ext cx="755015" cy="990600"/>
            </a:xfrm>
            <a:custGeom>
              <a:avLst/>
              <a:gdLst/>
              <a:ahLst/>
              <a:cxnLst/>
              <a:rect l="l" t="t" r="r" b="b"/>
              <a:pathLst>
                <a:path w="755014" h="990600">
                  <a:moveTo>
                    <a:pt x="0" y="0"/>
                  </a:moveTo>
                  <a:lnTo>
                    <a:pt x="754875" y="0"/>
                  </a:lnTo>
                  <a:lnTo>
                    <a:pt x="754875" y="990600"/>
                  </a:lnTo>
                  <a:lnTo>
                    <a:pt x="0" y="990600"/>
                  </a:lnTo>
                  <a:lnTo>
                    <a:pt x="0" y="0"/>
                  </a:lnTo>
                  <a:close/>
                </a:path>
              </a:pathLst>
            </a:custGeom>
            <a:ln w="158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lang="it-IT" noProof="0" dirty="0"/>
            </a:p>
          </p:txBody>
        </p:sp>
        <p:pic>
          <p:nvPicPr>
            <p:cNvPr id="18" name="object 8">
              <a:extLst>
                <a:ext uri="{FF2B5EF4-FFF2-40B4-BE49-F238E27FC236}">
                  <a16:creationId xmlns:a16="http://schemas.microsoft.com/office/drawing/2014/main" id="{A39C647B-B979-D18E-0EF4-F23CA593B6E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09115" y="5201411"/>
              <a:ext cx="862583" cy="1097279"/>
            </a:xfrm>
            <a:prstGeom prst="rect">
              <a:avLst/>
            </a:prstGeom>
          </p:spPr>
        </p:pic>
        <p:sp>
          <p:nvSpPr>
            <p:cNvPr id="19" name="object 9">
              <a:extLst>
                <a:ext uri="{FF2B5EF4-FFF2-40B4-BE49-F238E27FC236}">
                  <a16:creationId xmlns:a16="http://schemas.microsoft.com/office/drawing/2014/main" id="{AA8638AB-F694-F4EC-60C5-3AD5E0CB6BFA}"/>
                </a:ext>
              </a:extLst>
            </p:cNvPr>
            <p:cNvSpPr/>
            <p:nvPr/>
          </p:nvSpPr>
          <p:spPr>
            <a:xfrm>
              <a:off x="1360436" y="5230367"/>
              <a:ext cx="755015" cy="990600"/>
            </a:xfrm>
            <a:custGeom>
              <a:avLst/>
              <a:gdLst/>
              <a:ahLst/>
              <a:cxnLst/>
              <a:rect l="l" t="t" r="r" b="b"/>
              <a:pathLst>
                <a:path w="755014" h="990600">
                  <a:moveTo>
                    <a:pt x="0" y="0"/>
                  </a:moveTo>
                  <a:lnTo>
                    <a:pt x="754875" y="0"/>
                  </a:lnTo>
                  <a:lnTo>
                    <a:pt x="754875" y="990599"/>
                  </a:lnTo>
                  <a:lnTo>
                    <a:pt x="0" y="990599"/>
                  </a:lnTo>
                  <a:lnTo>
                    <a:pt x="0" y="0"/>
                  </a:lnTo>
                  <a:close/>
                </a:path>
              </a:pathLst>
            </a:custGeom>
            <a:ln w="158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lang="it-IT" noProof="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38123C-6531-282A-0B28-05C8F08D50AA}"/>
              </a:ext>
            </a:extLst>
          </p:cNvPr>
          <p:cNvGrpSpPr/>
          <p:nvPr/>
        </p:nvGrpSpPr>
        <p:grpSpPr>
          <a:xfrm>
            <a:off x="9891882" y="6446526"/>
            <a:ext cx="2113679" cy="369332"/>
            <a:chOff x="8806249" y="6623222"/>
            <a:chExt cx="2113679" cy="36933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4B45180-51ED-D8B3-21AD-D2E2A69E5172}"/>
                </a:ext>
              </a:extLst>
            </p:cNvPr>
            <p:cNvSpPr txBox="1"/>
            <p:nvPr/>
          </p:nvSpPr>
          <p:spPr>
            <a:xfrm>
              <a:off x="8806249" y="6623222"/>
              <a:ext cx="1935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noProof="0" dirty="0"/>
                <a:t>Li and </a:t>
              </a:r>
              <a:r>
                <a:rPr lang="it-IT" noProof="0" dirty="0" err="1"/>
                <a:t>Liu</a:t>
              </a:r>
              <a:r>
                <a:rPr lang="it-IT" noProof="0" dirty="0"/>
                <a:t> – USPAS </a:t>
              </a:r>
            </a:p>
          </p:txBody>
        </p:sp>
        <p:pic>
          <p:nvPicPr>
            <p:cNvPr id="22" name="object 17">
              <a:extLst>
                <a:ext uri="{FF2B5EF4-FFF2-40B4-BE49-F238E27FC236}">
                  <a16:creationId xmlns:a16="http://schemas.microsoft.com/office/drawing/2014/main" id="{97CDA99C-AF94-30BB-B29B-4B369B77C2DA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64142" y="6639698"/>
              <a:ext cx="355786" cy="2952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53409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A02ED5-25BA-0F8F-4DDA-1B67E9DE7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070" y="3216514"/>
            <a:ext cx="4652815" cy="35371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454014-77F8-2501-BDAB-0B1F57922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Lastre o barre – ESR o Cross-</a:t>
            </a:r>
            <a:r>
              <a:rPr lang="it-IT" noProof="0" dirty="0" err="1"/>
              <a:t>Forged</a:t>
            </a:r>
            <a:endParaRPr lang="it-IT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E6372-E89F-FDC0-2D47-E361065F4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noProof="0" dirty="0"/>
              <a:t>Gli acciai inossidabili sono i materiali comunemente utilizzati per le flange con il “dentino” (</a:t>
            </a:r>
            <a:r>
              <a:rPr lang="it-IT" noProof="0" dirty="0" err="1"/>
              <a:t>Conflat</a:t>
            </a:r>
            <a:r>
              <a:rPr lang="it-IT" noProof="0" dirty="0"/>
              <a:t>).</a:t>
            </a:r>
          </a:p>
          <a:p>
            <a:r>
              <a:rPr lang="it-IT" noProof="0" dirty="0"/>
              <a:t>Per realizzare flange </a:t>
            </a:r>
            <a:r>
              <a:rPr lang="it-IT" noProof="0" dirty="0" err="1"/>
              <a:t>Conflat</a:t>
            </a:r>
            <a:r>
              <a:rPr lang="it-IT" noProof="0" dirty="0"/>
              <a:t>, si utilizzano acciai o ESR o cross-</a:t>
            </a:r>
            <a:r>
              <a:rPr lang="it-IT" noProof="0" dirty="0" err="1"/>
              <a:t>forged</a:t>
            </a:r>
            <a:r>
              <a:rPr lang="it-IT" noProof="0" dirty="0"/>
              <a:t> per evitare di avere difetti nello spigolo del dentino.</a:t>
            </a:r>
          </a:p>
          <a:p>
            <a:endParaRPr lang="it-IT" noProof="0" dirty="0"/>
          </a:p>
          <a:p>
            <a:r>
              <a:rPr lang="it-IT" b="0" i="0" u="none" strike="noStrike" baseline="0" noProof="0" dirty="0"/>
              <a:t>L’</a:t>
            </a:r>
            <a:r>
              <a:rPr lang="it-IT" b="1" i="0" u="none" strike="noStrike" baseline="0" noProof="0" dirty="0" err="1"/>
              <a:t>Electroslag</a:t>
            </a:r>
            <a:r>
              <a:rPr lang="it-IT" b="1" i="0" u="none" strike="noStrike" baseline="0" noProof="0" dirty="0"/>
              <a:t> </a:t>
            </a:r>
            <a:r>
              <a:rPr lang="it-IT" b="1" i="0" u="none" strike="noStrike" baseline="0" noProof="0" dirty="0" err="1"/>
              <a:t>Remelting</a:t>
            </a:r>
            <a:r>
              <a:rPr lang="it-IT" b="0" i="0" u="none" strike="noStrike" baseline="0" noProof="0" dirty="0"/>
              <a:t> (</a:t>
            </a:r>
            <a:r>
              <a:rPr lang="it-IT" b="1" i="0" u="none" strike="noStrike" baseline="0" noProof="0" dirty="0"/>
              <a:t>ESR</a:t>
            </a:r>
            <a:r>
              <a:rPr lang="it-IT" b="0" i="0" u="none" strike="noStrike" baseline="0" noProof="0" dirty="0"/>
              <a:t>) è un processo </a:t>
            </a:r>
            <a:br>
              <a:rPr lang="it-IT" b="0" i="0" u="none" strike="noStrike" baseline="0" noProof="0" dirty="0"/>
            </a:br>
            <a:r>
              <a:rPr lang="it-IT" b="0" i="0" u="none" strike="noStrike" baseline="0" noProof="0" dirty="0"/>
              <a:t>usato per rifondere e raffinare acciai e </a:t>
            </a:r>
            <a:br>
              <a:rPr lang="it-IT" b="0" i="0" u="none" strike="noStrike" baseline="0" noProof="0" dirty="0"/>
            </a:br>
            <a:r>
              <a:rPr lang="it-IT" b="0" i="0" u="none" strike="noStrike" baseline="0" noProof="0" dirty="0"/>
              <a:t>vari</a:t>
            </a:r>
            <a:r>
              <a:rPr lang="it-IT" noProof="0" dirty="0"/>
              <a:t>e super-leghe, producendo</a:t>
            </a:r>
            <a:br>
              <a:rPr lang="it-IT" noProof="0" dirty="0"/>
            </a:br>
            <a:r>
              <a:rPr lang="it-IT" noProof="0" dirty="0"/>
              <a:t>lingotti di alta qualità</a:t>
            </a:r>
            <a:endParaRPr lang="it-IT" b="0" i="0" u="none" strike="noStrike" baseline="0" noProof="0" dirty="0"/>
          </a:p>
          <a:p>
            <a:pPr marL="0" indent="0">
              <a:buNone/>
            </a:pPr>
            <a:endParaRPr lang="it-IT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A997C64-03F8-38B7-536A-082A60824C75}"/>
              </a:ext>
            </a:extLst>
          </p:cNvPr>
          <p:cNvGrpSpPr/>
          <p:nvPr/>
        </p:nvGrpSpPr>
        <p:grpSpPr>
          <a:xfrm>
            <a:off x="9888492" y="6488668"/>
            <a:ext cx="2113679" cy="369332"/>
            <a:chOff x="8806249" y="6623222"/>
            <a:chExt cx="2113679" cy="3693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A11F7BE-E769-7674-6E48-37CE858B085C}"/>
                </a:ext>
              </a:extLst>
            </p:cNvPr>
            <p:cNvSpPr txBox="1"/>
            <p:nvPr/>
          </p:nvSpPr>
          <p:spPr>
            <a:xfrm>
              <a:off x="8806249" y="6623222"/>
              <a:ext cx="1935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noProof="0" dirty="0"/>
                <a:t>Li and </a:t>
              </a:r>
              <a:r>
                <a:rPr lang="it-IT" noProof="0" dirty="0" err="1"/>
                <a:t>Liu</a:t>
              </a:r>
              <a:r>
                <a:rPr lang="it-IT" noProof="0" dirty="0"/>
                <a:t> – USPAS </a:t>
              </a:r>
            </a:p>
          </p:txBody>
        </p:sp>
        <p:pic>
          <p:nvPicPr>
            <p:cNvPr id="6" name="object 17">
              <a:extLst>
                <a:ext uri="{FF2B5EF4-FFF2-40B4-BE49-F238E27FC236}">
                  <a16:creationId xmlns:a16="http://schemas.microsoft.com/office/drawing/2014/main" id="{35E1F7DF-6343-74BA-F34F-6FB3543515D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64142" y="6639698"/>
              <a:ext cx="355786" cy="2952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5206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olo 5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Perdita da un capillare l: 1 mm</a:t>
            </a:r>
          </a:p>
        </p:txBody>
      </p:sp>
      <p:pic>
        <p:nvPicPr>
          <p:cNvPr id="58" name="Immagine 57"/>
          <p:cNvPicPr>
            <a:picLocks noChangeAspect="1"/>
          </p:cNvPicPr>
          <p:nvPr/>
        </p:nvPicPr>
        <p:blipFill rotWithShape="1">
          <a:blip r:embed="rId2">
            <a:lum bright="-30000" contrast="55000"/>
          </a:blip>
          <a:srcRect l="14791" t="9601" r="13461" b="31301"/>
          <a:stretch/>
        </p:blipFill>
        <p:spPr>
          <a:xfrm>
            <a:off x="7581210" y="3534691"/>
            <a:ext cx="4544308" cy="3249362"/>
          </a:xfrm>
          <a:prstGeom prst="rect">
            <a:avLst/>
          </a:prstGeom>
        </p:spPr>
      </p:pic>
      <p:sp>
        <p:nvSpPr>
          <p:cNvPr id="61" name="CasellaDiTesto 60"/>
          <p:cNvSpPr txBox="1"/>
          <p:nvPr/>
        </p:nvSpPr>
        <p:spPr>
          <a:xfrm flipH="1">
            <a:off x="2136230" y="6519446"/>
            <a:ext cx="24745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noProof="0" dirty="0">
                <a:solidFill>
                  <a:srgbClr val="000000"/>
                </a:solidFill>
              </a:rPr>
              <a:t>1 Pa m</a:t>
            </a:r>
            <a:r>
              <a:rPr lang="it-IT" sz="1400" baseline="30000" noProof="0" dirty="0">
                <a:solidFill>
                  <a:srgbClr val="000000"/>
                </a:solidFill>
              </a:rPr>
              <a:t>3</a:t>
            </a:r>
            <a:r>
              <a:rPr lang="it-IT" sz="1400" noProof="0" dirty="0">
                <a:solidFill>
                  <a:srgbClr val="000000"/>
                </a:solidFill>
              </a:rPr>
              <a:t>/s = 10 mbar l/s</a:t>
            </a:r>
          </a:p>
        </p:txBody>
      </p:sp>
      <p:sp>
        <p:nvSpPr>
          <p:cNvPr id="62" name="Freccia a destra 61"/>
          <p:cNvSpPr/>
          <p:nvPr/>
        </p:nvSpPr>
        <p:spPr>
          <a:xfrm>
            <a:off x="1143399" y="5967941"/>
            <a:ext cx="648072" cy="360040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1600" noProof="0" dirty="0">
              <a:solidFill>
                <a:srgbClr val="FFFFFF"/>
              </a:solidFill>
              <a:latin typeface="Comic Sans MS"/>
            </a:endParaRPr>
          </a:p>
        </p:txBody>
      </p:sp>
      <p:sp>
        <p:nvSpPr>
          <p:cNvPr id="63" name="CasellaDiTesto 62"/>
          <p:cNvSpPr txBox="1"/>
          <p:nvPr/>
        </p:nvSpPr>
        <p:spPr>
          <a:xfrm>
            <a:off x="1933912" y="5675907"/>
            <a:ext cx="637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noProof="0" dirty="0">
                <a:solidFill>
                  <a:srgbClr val="000000"/>
                </a:solidFill>
              </a:rPr>
              <a:t>1 graffio, 1 mm lunghezza, 1 </a:t>
            </a:r>
            <a:r>
              <a:rPr lang="it-IT" noProof="0" dirty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it-IT" noProof="0" dirty="0">
                <a:solidFill>
                  <a:srgbClr val="000000"/>
                </a:solidFill>
              </a:rPr>
              <a:t>m profondità, aria, 20°C</a:t>
            </a:r>
            <a:r>
              <a:rPr lang="it-IT" sz="1600" noProof="0" dirty="0">
                <a:solidFill>
                  <a:srgbClr val="000000"/>
                </a:solidFill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noProof="0" dirty="0">
                <a:solidFill>
                  <a:srgbClr val="000000"/>
                </a:solidFill>
              </a:rPr>
              <a:t>Genera una perdita di 1.8x10</a:t>
            </a:r>
            <a:r>
              <a:rPr lang="it-IT" baseline="30000" noProof="0" dirty="0">
                <a:solidFill>
                  <a:srgbClr val="000000"/>
                </a:solidFill>
              </a:rPr>
              <a:t>-8</a:t>
            </a:r>
            <a:r>
              <a:rPr lang="it-IT" noProof="0" dirty="0">
                <a:solidFill>
                  <a:srgbClr val="000000"/>
                </a:solidFill>
              </a:rPr>
              <a:t> Pa m</a:t>
            </a:r>
            <a:r>
              <a:rPr lang="it-IT" baseline="30000" noProof="0" dirty="0">
                <a:solidFill>
                  <a:srgbClr val="000000"/>
                </a:solidFill>
              </a:rPr>
              <a:t>3</a:t>
            </a:r>
            <a:r>
              <a:rPr lang="it-IT" noProof="0" dirty="0">
                <a:solidFill>
                  <a:srgbClr val="000000"/>
                </a:solidFill>
              </a:rPr>
              <a:t>/s, </a:t>
            </a:r>
            <a:br>
              <a:rPr lang="it-IT" sz="1600" noProof="0" dirty="0">
                <a:solidFill>
                  <a:srgbClr val="000000"/>
                </a:solidFill>
              </a:rPr>
            </a:br>
            <a:r>
              <a:rPr lang="it-IT" noProof="0" dirty="0">
                <a:solidFill>
                  <a:srgbClr val="FF0000"/>
                </a:solidFill>
              </a:rPr>
              <a:t>il che vuol dire 1.8x10</a:t>
            </a:r>
            <a:r>
              <a:rPr lang="it-IT" baseline="30000" noProof="0" dirty="0">
                <a:solidFill>
                  <a:srgbClr val="FF0000"/>
                </a:solidFill>
              </a:rPr>
              <a:t>-7</a:t>
            </a:r>
            <a:r>
              <a:rPr lang="it-IT" noProof="0" dirty="0">
                <a:solidFill>
                  <a:srgbClr val="FF0000"/>
                </a:solidFill>
              </a:rPr>
              <a:t> mbar l/s </a:t>
            </a:r>
          </a:p>
        </p:txBody>
      </p:sp>
      <p:sp>
        <p:nvSpPr>
          <p:cNvPr id="64" name="Freccia a destra 63"/>
          <p:cNvSpPr/>
          <p:nvPr/>
        </p:nvSpPr>
        <p:spPr>
          <a:xfrm>
            <a:off x="7328309" y="5193772"/>
            <a:ext cx="360040" cy="216024"/>
          </a:xfrm>
          <a:prstGeom prst="rightArrow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1600" noProof="0" dirty="0">
              <a:solidFill>
                <a:srgbClr val="FFFFFF"/>
              </a:solidFill>
              <a:latin typeface="Comic Sans M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3185C77-3570-54BE-D9A3-B60F30ED4ABD}"/>
                  </a:ext>
                </a:extLst>
              </p:cNvPr>
              <p:cNvSpPr txBox="1"/>
              <p:nvPr/>
            </p:nvSpPr>
            <p:spPr>
              <a:xfrm>
                <a:off x="8586992" y="896957"/>
                <a:ext cx="2558777" cy="6195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it-IT" sz="2400" noProof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noProof="0" smtClean="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2400" b="0" i="0" noProof="0" smtClean="0">
                            <a:latin typeface="Cambria Math" panose="02040503050406030204" pitchFamily="18" charset="0"/>
                          </a:rPr>
                          <m:t>l</m:t>
                        </m:r>
                      </m:sub>
                    </m:sSub>
                    <m:r>
                      <a:rPr lang="it-IT" sz="2400" i="1" noProof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400" i="1" noProof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 noProof="0" smtClean="0"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it-IT" sz="2400" i="1" noProof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i="1" noProof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it-IT" sz="2400" i="1" noProof="0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r>
                          <a:rPr lang="it-IT" sz="2400" b="0" i="1" noProof="0" smtClean="0">
                            <a:latin typeface="Cambria Math" panose="02040503050406030204" pitchFamily="18" charset="0"/>
                          </a:rPr>
                          <m:t>16</m:t>
                        </m:r>
                        <m:r>
                          <a:rPr lang="it-IT" sz="2400" b="0" i="1" noProof="0" smtClean="0"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it-IT" sz="2400" b="0" i="1" noProof="0" smtClean="0">
                            <a:latin typeface="Cambria Math" panose="02040503050406030204" pitchFamily="18" charset="0"/>
                          </a:rPr>
                          <m:t>𝑙</m:t>
                        </m:r>
                      </m:den>
                    </m:f>
                    <m:r>
                      <a:rPr lang="it-IT" sz="2400" b="0" i="1" noProof="0" smtClean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it-IT" sz="2400" b="0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noProof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it-IT" sz="2400" b="0" i="1" noProof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it-IT" sz="2400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it-IT" sz="2400" b="0" i="1" noProof="0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it-IT" sz="2400" b="0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noProof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it-IT" sz="2400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it-IT" sz="2400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it-IT" sz="2400" b="0" i="1" noProof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2400" noProof="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3185C77-3570-54BE-D9A3-B60F30ED4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6992" y="896957"/>
                <a:ext cx="2558777" cy="6195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795062A-522D-528D-2222-1774C3171012}"/>
                  </a:ext>
                </a:extLst>
              </p:cNvPr>
              <p:cNvSpPr txBox="1"/>
              <p:nvPr/>
            </p:nvSpPr>
            <p:spPr>
              <a:xfrm>
                <a:off x="8306112" y="1591674"/>
                <a:ext cx="3559501" cy="7515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it-IT" sz="2400" noProof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noProof="0" smtClean="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2400" b="0" i="0" noProof="0" smtClean="0"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</m:sSub>
                    <m:r>
                      <a:rPr lang="it-IT" sz="2400" i="1" noProof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400" i="1" noProof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it-IT" sz="2400" i="1" noProof="0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it-IT" sz="2400" b="0" i="1" noProof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it-IT" sz="2400" b="0" i="1" noProof="0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</m:rad>
                      </m:num>
                      <m:den>
                        <m:r>
                          <a:rPr lang="it-IT" sz="2400" b="0" i="1" noProof="0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ad>
                      <m:radPr>
                        <m:degHide m:val="on"/>
                        <m:ctrlPr>
                          <a:rPr lang="it-IT" sz="2400" i="1" noProof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it-IT" sz="2400" i="1" noProof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2400" b="0" i="1" noProof="0" smtClean="0">
                                <a:latin typeface="Cambria Math" panose="02040503050406030204" pitchFamily="18" charset="0"/>
                              </a:rPr>
                              <m:t>𝑅𝑇</m:t>
                            </m:r>
                          </m:num>
                          <m:den>
                            <m:r>
                              <a:rPr lang="it-IT" sz="2400" b="0" i="1" noProof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den>
                        </m:f>
                      </m:e>
                    </m:rad>
                    <m:f>
                      <m:fPr>
                        <m:ctrlPr>
                          <a:rPr lang="it-IT" sz="2400" i="1" noProof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it-IT" sz="2400" b="0" i="1" noProof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noProof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b="0" i="1" noProof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it-IT" sz="2400" b="0" i="1" noProof="0" smtClean="0">
                            <a:latin typeface="Cambria Math" panose="02040503050406030204" pitchFamily="18" charset="0"/>
                          </a:rPr>
                          <m:t>𝑙</m:t>
                        </m:r>
                      </m:den>
                    </m:f>
                    <m:r>
                      <a:rPr lang="it-IT" sz="2400" b="0" i="1" noProof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sz="24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noProof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it-IT" sz="2400" b="0" i="1" noProof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2400" b="0" i="1" noProof="0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it-IT" sz="24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noProof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it-IT" sz="2400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sz="2400" b="0" i="1" noProof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2400" noProof="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795062A-522D-528D-2222-1774C31710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6112" y="1591674"/>
                <a:ext cx="3559501" cy="751552"/>
              </a:xfrm>
              <a:prstGeom prst="rect">
                <a:avLst/>
              </a:prstGeom>
              <a:blipFill>
                <a:blip r:embed="rId4"/>
                <a:stretch>
                  <a:fillRect b="-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A18D32C-E2DB-F580-D44F-0D2382DEC542}"/>
              </a:ext>
            </a:extLst>
          </p:cNvPr>
          <p:cNvSpPr txBox="1"/>
          <p:nvPr/>
        </p:nvSpPr>
        <p:spPr>
          <a:xfrm>
            <a:off x="8306112" y="2388040"/>
            <a:ext cx="210820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noProof="0" dirty="0" err="1"/>
              <a:t>where</a:t>
            </a:r>
            <a:r>
              <a:rPr lang="it-IT" sz="1400" noProof="0" dirty="0"/>
              <a:t>:</a:t>
            </a:r>
          </a:p>
          <a:p>
            <a:pPr marL="285750" indent="-169863">
              <a:buFont typeface="Arial" panose="020B0604020202020204" pitchFamily="34" charset="0"/>
              <a:buChar char="•"/>
            </a:pPr>
            <a:r>
              <a:rPr lang="it-IT" sz="1400" noProof="0" dirty="0"/>
              <a:t>r </a:t>
            </a:r>
            <a:r>
              <a:rPr lang="it-IT" sz="1400" noProof="0" dirty="0" err="1"/>
              <a:t>is</a:t>
            </a:r>
            <a:r>
              <a:rPr lang="it-IT" sz="1400" noProof="0" dirty="0"/>
              <a:t> the </a:t>
            </a:r>
            <a:r>
              <a:rPr lang="it-IT" sz="1400" noProof="0" dirty="0" err="1"/>
              <a:t>radius</a:t>
            </a:r>
            <a:endParaRPr lang="it-IT" sz="1400" noProof="0" dirty="0"/>
          </a:p>
          <a:p>
            <a:pPr marL="285750" indent="-169863">
              <a:buFont typeface="Arial" panose="020B0604020202020204" pitchFamily="34" charset="0"/>
              <a:buChar char="•"/>
            </a:pPr>
            <a:r>
              <a:rPr lang="it-IT" sz="1400" noProof="0" dirty="0"/>
              <a:t>D </a:t>
            </a:r>
            <a:r>
              <a:rPr lang="it-IT" sz="1400" noProof="0" dirty="0" err="1"/>
              <a:t>is</a:t>
            </a:r>
            <a:r>
              <a:rPr lang="it-IT" sz="1400" noProof="0" dirty="0"/>
              <a:t> the </a:t>
            </a:r>
            <a:r>
              <a:rPr lang="it-IT" sz="1400" noProof="0" dirty="0" err="1"/>
              <a:t>diameter</a:t>
            </a:r>
            <a:endParaRPr lang="it-IT" sz="1400" noProof="0" dirty="0"/>
          </a:p>
          <a:p>
            <a:pPr marL="285750" indent="-169863">
              <a:buFont typeface="Arial" panose="020B0604020202020204" pitchFamily="34" charset="0"/>
              <a:buChar char="•"/>
            </a:pPr>
            <a:r>
              <a:rPr lang="it-IT" sz="1400" noProof="0" dirty="0"/>
              <a:t>l </a:t>
            </a:r>
            <a:r>
              <a:rPr lang="it-IT" sz="1400" noProof="0" dirty="0" err="1"/>
              <a:t>is</a:t>
            </a:r>
            <a:r>
              <a:rPr lang="it-IT" sz="1400" noProof="0" dirty="0"/>
              <a:t> the </a:t>
            </a:r>
            <a:r>
              <a:rPr lang="it-IT" sz="1400" noProof="0" dirty="0" err="1"/>
              <a:t>capillary</a:t>
            </a:r>
            <a:r>
              <a:rPr lang="it-IT" sz="1400" noProof="0" dirty="0"/>
              <a:t> </a:t>
            </a:r>
            <a:r>
              <a:rPr lang="it-IT" sz="1400" noProof="0" dirty="0" err="1"/>
              <a:t>length</a:t>
            </a:r>
            <a:endParaRPr lang="it-IT" sz="1400" noProof="0" dirty="0"/>
          </a:p>
          <a:p>
            <a:pPr marL="285750" indent="-169863">
              <a:buFont typeface="Arial" panose="020B0604020202020204" pitchFamily="34" charset="0"/>
              <a:buChar char="•"/>
            </a:pPr>
            <a:r>
              <a:rPr lang="it-IT" sz="1400" noProof="0" dirty="0">
                <a:latin typeface="Symbol" panose="05050102010706020507" pitchFamily="18" charset="2"/>
              </a:rPr>
              <a:t>h</a:t>
            </a:r>
            <a:r>
              <a:rPr lang="it-IT" sz="1400" noProof="0" dirty="0"/>
              <a:t> the </a:t>
            </a:r>
            <a:r>
              <a:rPr lang="it-IT" sz="1400" noProof="0" dirty="0" err="1"/>
              <a:t>viscosity</a:t>
            </a:r>
            <a:endParaRPr lang="it-IT" sz="1400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BF5601-1F10-E1AA-3C32-0CA927EEA9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994" y="1008429"/>
            <a:ext cx="6001864" cy="4401367"/>
          </a:xfrm>
          <a:prstGeom prst="rect">
            <a:avLst/>
          </a:prstGeom>
        </p:spPr>
      </p:pic>
      <p:pic>
        <p:nvPicPr>
          <p:cNvPr id="5" name="Immagine 2" descr="Immagine che contiene testo, schermata, numero, Carattere&#10;&#10;Il contenuto generato dall'IA potrebbe non essere corretto.">
            <a:extLst>
              <a:ext uri="{FF2B5EF4-FFF2-40B4-BE49-F238E27FC236}">
                <a16:creationId xmlns:a16="http://schemas.microsoft.com/office/drawing/2014/main" id="{DFE4CFE2-58E5-044F-602A-1991181563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894" y="2972815"/>
            <a:ext cx="2893513" cy="188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1250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2258" name="Picture 2" descr="elsey_ss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" t="9859" r="2791" b="2847"/>
          <a:stretch>
            <a:fillRect/>
          </a:stretch>
        </p:blipFill>
        <p:spPr bwMode="auto">
          <a:xfrm>
            <a:off x="1598141" y="1606979"/>
            <a:ext cx="9144000" cy="510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CC2A3F-4E2D-A333-F25A-E9649B2F5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Degasaggio acciai della serie 300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57C4D-E780-01E6-2276-D1228E8C9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8374539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7E046-E7EC-50BE-961A-CFBE98F2E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C2E46-7A79-32F7-F1D1-939B73ACF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noProof="0" dirty="0"/>
              <a:t>Leghe di alluminio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CC30B-92BD-1E75-FB07-834E4D041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4965"/>
            <a:ext cx="10515600" cy="4351338"/>
          </a:xfrm>
        </p:spPr>
        <p:txBody>
          <a:bodyPr>
            <a:noAutofit/>
          </a:bodyPr>
          <a:lstStyle/>
          <a:p>
            <a:pPr algn="just"/>
            <a:r>
              <a:rPr lang="it-IT" noProof="0" dirty="0"/>
              <a:t>Le leghe di alluminio sono ampiamente utilizzate negli anelli di accumulo di elettroni/positroni, grazie alla loro </a:t>
            </a:r>
            <a:r>
              <a:rPr lang="it-IT" b="1" noProof="0" dirty="0"/>
              <a:t>elevata conducibilità elettrica e termica</a:t>
            </a:r>
            <a:r>
              <a:rPr lang="it-IT" noProof="0" dirty="0"/>
              <a:t>.</a:t>
            </a:r>
          </a:p>
          <a:p>
            <a:pPr algn="just"/>
            <a:r>
              <a:rPr lang="it-IT" noProof="0" dirty="0"/>
              <a:t>Un'altra caratteristica fondamentale di (alcune) leghe di alluminio è la loro </a:t>
            </a:r>
            <a:r>
              <a:rPr lang="it-IT" b="1" noProof="0" dirty="0"/>
              <a:t>estrudibilità</a:t>
            </a:r>
            <a:r>
              <a:rPr lang="it-IT" noProof="0" dirty="0"/>
              <a:t>, per formare forme complesse.</a:t>
            </a:r>
          </a:p>
          <a:p>
            <a:pPr algn="just"/>
            <a:r>
              <a:rPr lang="it-IT" noProof="0" dirty="0"/>
              <a:t>La maggior parte delle leghe di alluminio sono </a:t>
            </a:r>
            <a:r>
              <a:rPr lang="it-IT" b="1" noProof="0" dirty="0"/>
              <a:t>saldabili</a:t>
            </a:r>
            <a:r>
              <a:rPr lang="it-IT" noProof="0" dirty="0"/>
              <a:t>, anche se </a:t>
            </a:r>
            <a:r>
              <a:rPr lang="it-IT" b="1" noProof="0" dirty="0"/>
              <a:t>più difficilmente dell'acciaio inossidabile</a:t>
            </a:r>
            <a:r>
              <a:rPr lang="it-IT" noProof="0" dirty="0"/>
              <a:t>.	</a:t>
            </a:r>
          </a:p>
          <a:p>
            <a:pPr algn="just"/>
            <a:r>
              <a:rPr lang="it-IT" noProof="0" dirty="0"/>
              <a:t>La </a:t>
            </a:r>
            <a:r>
              <a:rPr lang="it-IT" b="1" noProof="0" dirty="0" err="1"/>
              <a:t>brasabilità</a:t>
            </a:r>
            <a:r>
              <a:rPr lang="it-IT" b="1" noProof="0" dirty="0"/>
              <a:t> è molto scarsa </a:t>
            </a:r>
            <a:r>
              <a:rPr lang="it-IT" noProof="0" dirty="0"/>
              <a:t>per le leghe di alluminio.</a:t>
            </a:r>
          </a:p>
          <a:p>
            <a:pPr algn="just"/>
            <a:r>
              <a:rPr lang="it-IT" noProof="0" dirty="0"/>
              <a:t>La maggior parte delle leghe di alluminio </a:t>
            </a:r>
            <a:r>
              <a:rPr lang="it-IT" b="1" noProof="0" dirty="0"/>
              <a:t>non si magnetizza </a:t>
            </a:r>
            <a:r>
              <a:rPr lang="it-IT" noProof="0" dirty="0"/>
              <a:t>con lavorazioni a freddo (piegatura, ecc.) e/o con la saldatura.</a:t>
            </a:r>
          </a:p>
          <a:p>
            <a:pPr algn="just"/>
            <a:r>
              <a:rPr lang="it-IT" noProof="0" dirty="0"/>
              <a:t>Le leghe di alluminio di solito non formano radioattività a lunga durata.</a:t>
            </a:r>
          </a:p>
          <a:p>
            <a:pPr algn="just"/>
            <a:r>
              <a:rPr lang="it-IT" noProof="0" dirty="0"/>
              <a:t>Tuttavia, la </a:t>
            </a:r>
            <a:r>
              <a:rPr lang="it-IT" b="1" noProof="0" dirty="0"/>
              <a:t>resistenza e la durezza relativamente basse impediscono</a:t>
            </a:r>
            <a:r>
              <a:rPr lang="it-IT" noProof="0" dirty="0"/>
              <a:t> alle leghe di alluminio di essere ampiamente utilizzate per le </a:t>
            </a:r>
            <a:r>
              <a:rPr lang="it-IT" b="1" noProof="0" dirty="0"/>
              <a:t>flange di tenuta </a:t>
            </a:r>
            <a:r>
              <a:rPr lang="it-IT" noProof="0" dirty="0"/>
              <a:t>interamente in metallo.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C4236A2-01B8-050B-8E05-074583873729}"/>
              </a:ext>
            </a:extLst>
          </p:cNvPr>
          <p:cNvGrpSpPr/>
          <p:nvPr/>
        </p:nvGrpSpPr>
        <p:grpSpPr>
          <a:xfrm>
            <a:off x="9954753" y="6488668"/>
            <a:ext cx="2113679" cy="369332"/>
            <a:chOff x="8806249" y="6623222"/>
            <a:chExt cx="2113679" cy="36933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E52EDD7-0AED-2DBF-1249-28EB79A77ED1}"/>
                </a:ext>
              </a:extLst>
            </p:cNvPr>
            <p:cNvSpPr txBox="1"/>
            <p:nvPr/>
          </p:nvSpPr>
          <p:spPr>
            <a:xfrm>
              <a:off x="8806249" y="6623222"/>
              <a:ext cx="1935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noProof="0" dirty="0"/>
                <a:t>Li and </a:t>
              </a:r>
              <a:r>
                <a:rPr lang="it-IT" noProof="0" dirty="0" err="1"/>
                <a:t>Liu</a:t>
              </a:r>
              <a:r>
                <a:rPr lang="it-IT" noProof="0" dirty="0"/>
                <a:t> – USPAS </a:t>
              </a:r>
            </a:p>
          </p:txBody>
        </p:sp>
        <p:pic>
          <p:nvPicPr>
            <p:cNvPr id="5" name="object 17">
              <a:extLst>
                <a:ext uri="{FF2B5EF4-FFF2-40B4-BE49-F238E27FC236}">
                  <a16:creationId xmlns:a16="http://schemas.microsoft.com/office/drawing/2014/main" id="{9F2A8E80-2F28-3BCC-33FA-28241F1964D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64142" y="6639698"/>
              <a:ext cx="355786" cy="2952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133216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BB01A-4ADC-6606-A671-43F4A1117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B6D0C-3B02-5526-4551-035A4A056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noProof="0" dirty="0"/>
              <a:t>Leghe di alluminio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B24ABE7-DCD7-AD9B-C0D5-748AA43C37EC}"/>
              </a:ext>
            </a:extLst>
          </p:cNvPr>
          <p:cNvGrpSpPr/>
          <p:nvPr/>
        </p:nvGrpSpPr>
        <p:grpSpPr>
          <a:xfrm>
            <a:off x="9954753" y="6488668"/>
            <a:ext cx="2113679" cy="369332"/>
            <a:chOff x="8806249" y="6623222"/>
            <a:chExt cx="2113679" cy="36933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3E2A95D-E9ED-9BC0-A77F-E550B4002784}"/>
                </a:ext>
              </a:extLst>
            </p:cNvPr>
            <p:cNvSpPr txBox="1"/>
            <p:nvPr/>
          </p:nvSpPr>
          <p:spPr>
            <a:xfrm>
              <a:off x="8806249" y="6623222"/>
              <a:ext cx="1935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noProof="0" dirty="0"/>
                <a:t>Li and </a:t>
              </a:r>
              <a:r>
                <a:rPr lang="it-IT" noProof="0" dirty="0" err="1"/>
                <a:t>Liu</a:t>
              </a:r>
              <a:r>
                <a:rPr lang="it-IT" noProof="0" dirty="0"/>
                <a:t> – USPAS </a:t>
              </a:r>
            </a:p>
          </p:txBody>
        </p:sp>
        <p:pic>
          <p:nvPicPr>
            <p:cNvPr id="5" name="object 17">
              <a:extLst>
                <a:ext uri="{FF2B5EF4-FFF2-40B4-BE49-F238E27FC236}">
                  <a16:creationId xmlns:a16="http://schemas.microsoft.com/office/drawing/2014/main" id="{1C30FCBF-CA80-DDC6-BD51-705B0F6378C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64142" y="6639698"/>
              <a:ext cx="355786" cy="295231"/>
            </a:xfrm>
            <a:prstGeom prst="rect">
              <a:avLst/>
            </a:prstGeom>
          </p:spPr>
        </p:pic>
      </p:grp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0EE7366-ADBF-8157-D011-269A0BF7CA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22933" y="1458097"/>
            <a:ext cx="8555945" cy="5342278"/>
          </a:xfr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0CAB56-23F7-CF79-F956-34B96B25F7FB}"/>
              </a:ext>
            </a:extLst>
          </p:cNvPr>
          <p:cNvSpPr/>
          <p:nvPr/>
        </p:nvSpPr>
        <p:spPr>
          <a:xfrm>
            <a:off x="2022933" y="5181600"/>
            <a:ext cx="8521499" cy="601362"/>
          </a:xfrm>
          <a:prstGeom prst="roundRect">
            <a:avLst/>
          </a:prstGeom>
          <a:solidFill>
            <a:srgbClr val="4472C4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4AA40F-34F8-CF12-793B-8028D24CB5DD}"/>
              </a:ext>
            </a:extLst>
          </p:cNvPr>
          <p:cNvSpPr/>
          <p:nvPr/>
        </p:nvSpPr>
        <p:spPr>
          <a:xfrm>
            <a:off x="2022933" y="4629665"/>
            <a:ext cx="8521499" cy="551935"/>
          </a:xfrm>
          <a:prstGeom prst="roundRect">
            <a:avLst/>
          </a:prstGeom>
          <a:solidFill>
            <a:srgbClr val="ED7D31">
              <a:alpha val="30196"/>
            </a:srgb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57201707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1DBA1-3AC1-1A4C-D7E7-3E2027FCD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D5D21-40E9-F87B-3848-BE0C6405F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noProof="0" dirty="0"/>
              <a:t>Leghe di alluminio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D09142-3F76-1128-9B66-7A7893E7D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1441"/>
            <a:ext cx="10515600" cy="4351338"/>
          </a:xfrm>
        </p:spPr>
        <p:txBody>
          <a:bodyPr>
            <a:noAutofit/>
          </a:bodyPr>
          <a:lstStyle/>
          <a:p>
            <a:r>
              <a:rPr lang="it-IT" noProof="0" dirty="0"/>
              <a:t>Resistenza moderata, buona formabilità, facile da lavorare</a:t>
            </a:r>
          </a:p>
          <a:p>
            <a:r>
              <a:rPr lang="it-IT" b="1" noProof="0" dirty="0">
                <a:solidFill>
                  <a:schemeClr val="accent1"/>
                </a:solidFill>
              </a:rPr>
              <a:t>6063-T4</a:t>
            </a:r>
            <a:r>
              <a:rPr lang="it-IT" noProof="0" dirty="0"/>
              <a:t> può essere estruso in forme complicate</a:t>
            </a:r>
          </a:p>
          <a:p>
            <a:r>
              <a:rPr lang="it-IT" b="1" noProof="0" dirty="0">
                <a:solidFill>
                  <a:schemeClr val="accent2"/>
                </a:solidFill>
              </a:rPr>
              <a:t>6061-T6</a:t>
            </a:r>
            <a:r>
              <a:rPr lang="it-IT" noProof="0" dirty="0"/>
              <a:t> è la lega di alluminio </a:t>
            </a:r>
            <a:r>
              <a:rPr lang="it-IT" b="1" noProof="0" dirty="0"/>
              <a:t>più comune </a:t>
            </a:r>
            <a:r>
              <a:rPr lang="it-IT" noProof="0" dirty="0"/>
              <a:t>per i componenti per il vuoto</a:t>
            </a:r>
          </a:p>
          <a:p>
            <a:r>
              <a:rPr lang="it-IT" b="1" noProof="0" dirty="0">
                <a:solidFill>
                  <a:srgbClr val="00B050"/>
                </a:solidFill>
              </a:rPr>
              <a:t>5083</a:t>
            </a:r>
            <a:r>
              <a:rPr lang="it-IT" noProof="0" dirty="0"/>
              <a:t> è una buona lega per la saldatura</a:t>
            </a:r>
          </a:p>
          <a:p>
            <a:r>
              <a:rPr lang="it-IT" noProof="0" dirty="0"/>
              <a:t>L'alluminio è molto </a:t>
            </a:r>
            <a:r>
              <a:rPr lang="it-IT" b="1" noProof="0" dirty="0"/>
              <a:t>più economico </a:t>
            </a:r>
            <a:r>
              <a:rPr lang="it-IT" noProof="0" dirty="0"/>
              <a:t>da lavorare rispetto all'acciaio inossidabile (da 2 a 3 volte più economico)</a:t>
            </a:r>
          </a:p>
          <a:p>
            <a:r>
              <a:rPr lang="it-IT" noProof="0" dirty="0"/>
              <a:t>È necessario prestare particolare attenzione alla progettazione delle saldature e alle tecniche di saldatura a causa della maggiore conducibilità termica e dell'espansione termica (30% &gt; SS).</a:t>
            </a:r>
          </a:p>
          <a:p>
            <a:r>
              <a:rPr lang="it-IT" noProof="0" dirty="0"/>
              <a:t>L'</a:t>
            </a:r>
            <a:r>
              <a:rPr lang="it-IT" b="1" noProof="0" dirty="0"/>
              <a:t>anodizzazione</a:t>
            </a:r>
            <a:r>
              <a:rPr lang="it-IT" noProof="0" dirty="0"/>
              <a:t> superficiale </a:t>
            </a:r>
            <a:r>
              <a:rPr lang="it-IT" b="1" noProof="0" dirty="0"/>
              <a:t>degrada</a:t>
            </a:r>
            <a:r>
              <a:rPr lang="it-IT" noProof="0" dirty="0"/>
              <a:t> le caratteristiche di </a:t>
            </a:r>
            <a:r>
              <a:rPr lang="it-IT" b="1" noProof="0" dirty="0"/>
              <a:t>degassamento</a:t>
            </a:r>
            <a:r>
              <a:rPr lang="it-IT" noProof="0" dirty="0"/>
              <a:t>, ma </a:t>
            </a:r>
            <a:r>
              <a:rPr lang="it-IT" b="1" noProof="0" dirty="0"/>
              <a:t>migliora la resistenza chimica</a:t>
            </a:r>
            <a:r>
              <a:rPr lang="it-IT" noProof="0" dirty="0"/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49DB345-9368-8093-956F-8AC098375193}"/>
              </a:ext>
            </a:extLst>
          </p:cNvPr>
          <p:cNvGrpSpPr/>
          <p:nvPr/>
        </p:nvGrpSpPr>
        <p:grpSpPr>
          <a:xfrm>
            <a:off x="9954753" y="6488668"/>
            <a:ext cx="2113679" cy="369332"/>
            <a:chOff x="8806249" y="6623222"/>
            <a:chExt cx="2113679" cy="36933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F0D9CE-79CC-A108-4C25-03886D5A8080}"/>
                </a:ext>
              </a:extLst>
            </p:cNvPr>
            <p:cNvSpPr txBox="1"/>
            <p:nvPr/>
          </p:nvSpPr>
          <p:spPr>
            <a:xfrm>
              <a:off x="8806249" y="6623222"/>
              <a:ext cx="1935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noProof="0" dirty="0"/>
                <a:t>Li and </a:t>
              </a:r>
              <a:r>
                <a:rPr lang="it-IT" noProof="0" dirty="0" err="1"/>
                <a:t>Liu</a:t>
              </a:r>
              <a:r>
                <a:rPr lang="it-IT" noProof="0" dirty="0"/>
                <a:t> – USPAS </a:t>
              </a:r>
            </a:p>
          </p:txBody>
        </p:sp>
        <p:pic>
          <p:nvPicPr>
            <p:cNvPr id="5" name="object 17">
              <a:extLst>
                <a:ext uri="{FF2B5EF4-FFF2-40B4-BE49-F238E27FC236}">
                  <a16:creationId xmlns:a16="http://schemas.microsoft.com/office/drawing/2014/main" id="{113A80F3-655C-88B0-3F6D-81D56628E91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64142" y="6639698"/>
              <a:ext cx="355786" cy="2952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86003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E8307-FD89-E0FF-80B8-B26F77A2B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BD61E-1771-8109-B665-3DBF19775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noProof="0" dirty="0"/>
              <a:t>Leghe di alluminio – 6061-T6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6051BF-5E67-18F1-241D-70322B973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4632" y="1611440"/>
            <a:ext cx="5549168" cy="4893703"/>
          </a:xfrm>
        </p:spPr>
        <p:txBody>
          <a:bodyPr>
            <a:noAutofit/>
          </a:bodyPr>
          <a:lstStyle/>
          <a:p>
            <a:r>
              <a:rPr lang="it-IT" sz="2400" b="1" i="1" spc="-10" noProof="0" dirty="0">
                <a:latin typeface="Arial"/>
                <a:cs typeface="Arial"/>
              </a:rPr>
              <a:t>-</a:t>
            </a:r>
            <a:r>
              <a:rPr lang="it-IT" sz="2400" b="1" i="1" noProof="0" dirty="0">
                <a:cs typeface="Arial"/>
              </a:rPr>
              <a:t>T6 </a:t>
            </a:r>
            <a:r>
              <a:rPr lang="it-IT" sz="2400" noProof="0" dirty="0">
                <a:cs typeface="Arial"/>
              </a:rPr>
              <a:t>Trattamento termico in soluzione e invecchiamento artificiale</a:t>
            </a:r>
          </a:p>
          <a:p>
            <a:r>
              <a:rPr lang="it-IT" noProof="0" dirty="0"/>
              <a:t>La lega 6061-T6 perde rapidamente resistenza a temperature superiori a 177 °C, la tipica temperatura di invecchiamento artificiale durante il trattamento termico.</a:t>
            </a:r>
          </a:p>
          <a:p>
            <a:r>
              <a:rPr lang="it-IT" noProof="0" dirty="0"/>
              <a:t>Il riscaldamento al di sopra di 150 °C può ricuocere la lega 6061-T6 nel tempo.</a:t>
            </a:r>
          </a:p>
          <a:p>
            <a:r>
              <a:rPr lang="it-IT" noProof="0" dirty="0"/>
              <a:t>Pertanto, la </a:t>
            </a:r>
            <a:r>
              <a:rPr lang="it-IT" b="1" noProof="0" dirty="0"/>
              <a:t>temperatura di </a:t>
            </a:r>
            <a:r>
              <a:rPr lang="it-IT" b="1" noProof="0" dirty="0" err="1"/>
              <a:t>bakeout</a:t>
            </a:r>
            <a:r>
              <a:rPr lang="it-IT" b="1" noProof="0" dirty="0"/>
              <a:t> </a:t>
            </a:r>
            <a:r>
              <a:rPr lang="it-IT" noProof="0" dirty="0"/>
              <a:t>deve essere </a:t>
            </a:r>
            <a:r>
              <a:rPr lang="it-IT" b="1" noProof="0" dirty="0"/>
              <a:t>pari o inferiore a 150 °C </a:t>
            </a:r>
            <a:r>
              <a:rPr lang="it-IT" noProof="0" dirty="0"/>
              <a:t>se si vuole mantenere la resistenza della lega -T6.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937FEE-55D3-2EF8-0DC0-489B3C7F11E7}"/>
              </a:ext>
            </a:extLst>
          </p:cNvPr>
          <p:cNvGrpSpPr/>
          <p:nvPr/>
        </p:nvGrpSpPr>
        <p:grpSpPr>
          <a:xfrm>
            <a:off x="9954753" y="6488668"/>
            <a:ext cx="2113679" cy="369332"/>
            <a:chOff x="8806249" y="6623222"/>
            <a:chExt cx="2113679" cy="36933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E600700-7CE6-6FA2-07ED-FD7DDC62E149}"/>
                </a:ext>
              </a:extLst>
            </p:cNvPr>
            <p:cNvSpPr txBox="1"/>
            <p:nvPr/>
          </p:nvSpPr>
          <p:spPr>
            <a:xfrm>
              <a:off x="8806249" y="6623222"/>
              <a:ext cx="1935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noProof="0" dirty="0"/>
                <a:t>Li and </a:t>
              </a:r>
              <a:r>
                <a:rPr lang="it-IT" noProof="0" dirty="0" err="1"/>
                <a:t>Liu</a:t>
              </a:r>
              <a:r>
                <a:rPr lang="it-IT" noProof="0" dirty="0"/>
                <a:t> – USPAS </a:t>
              </a:r>
            </a:p>
          </p:txBody>
        </p:sp>
        <p:pic>
          <p:nvPicPr>
            <p:cNvPr id="5" name="object 17">
              <a:extLst>
                <a:ext uri="{FF2B5EF4-FFF2-40B4-BE49-F238E27FC236}">
                  <a16:creationId xmlns:a16="http://schemas.microsoft.com/office/drawing/2014/main" id="{90EBC169-E004-00BA-545E-CAA2248CA0C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64142" y="6639698"/>
              <a:ext cx="355786" cy="295231"/>
            </a:xfrm>
            <a:prstGeom prst="rect">
              <a:avLst/>
            </a:prstGeom>
          </p:spPr>
        </p:pic>
      </p:grpSp>
      <p:grpSp>
        <p:nvGrpSpPr>
          <p:cNvPr id="3" name="object 3">
            <a:extLst>
              <a:ext uri="{FF2B5EF4-FFF2-40B4-BE49-F238E27FC236}">
                <a16:creationId xmlns:a16="http://schemas.microsoft.com/office/drawing/2014/main" id="{DDDF7427-1664-439F-0DB7-D1495DAD05EA}"/>
              </a:ext>
            </a:extLst>
          </p:cNvPr>
          <p:cNvGrpSpPr/>
          <p:nvPr/>
        </p:nvGrpSpPr>
        <p:grpSpPr>
          <a:xfrm>
            <a:off x="838200" y="1537300"/>
            <a:ext cx="4829432" cy="5193014"/>
            <a:chOff x="106743" y="981075"/>
            <a:chExt cx="4551045" cy="4783455"/>
          </a:xfrm>
        </p:grpSpPr>
        <p:pic>
          <p:nvPicPr>
            <p:cNvPr id="8" name="object 4">
              <a:extLst>
                <a:ext uri="{FF2B5EF4-FFF2-40B4-BE49-F238E27FC236}">
                  <a16:creationId xmlns:a16="http://schemas.microsoft.com/office/drawing/2014/main" id="{06B64EF4-D3FF-F9B2-3EC7-73277E23B67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371" y="1056471"/>
              <a:ext cx="4268450" cy="4653137"/>
            </a:xfrm>
            <a:prstGeom prst="rect">
              <a:avLst/>
            </a:prstGeom>
          </p:spPr>
        </p:pic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0B4E1E59-A7FE-C61A-6A28-0BFA44C7A65D}"/>
                </a:ext>
              </a:extLst>
            </p:cNvPr>
            <p:cNvSpPr/>
            <p:nvPr/>
          </p:nvSpPr>
          <p:spPr>
            <a:xfrm>
              <a:off x="111505" y="985837"/>
              <a:ext cx="4541520" cy="4773930"/>
            </a:xfrm>
            <a:custGeom>
              <a:avLst/>
              <a:gdLst/>
              <a:ahLst/>
              <a:cxnLst/>
              <a:rect l="l" t="t" r="r" b="b"/>
              <a:pathLst>
                <a:path w="4541520" h="4773930">
                  <a:moveTo>
                    <a:pt x="0" y="0"/>
                  </a:moveTo>
                  <a:lnTo>
                    <a:pt x="4541456" y="0"/>
                  </a:lnTo>
                  <a:lnTo>
                    <a:pt x="4541456" y="4773320"/>
                  </a:lnTo>
                  <a:lnTo>
                    <a:pt x="0" y="477332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lang="it-IT" noProof="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FEA6A12-16E4-7F51-9C0B-F4822F46C8A5}"/>
              </a:ext>
            </a:extLst>
          </p:cNvPr>
          <p:cNvSpPr txBox="1"/>
          <p:nvPr/>
        </p:nvSpPr>
        <p:spPr>
          <a:xfrm rot="16200000">
            <a:off x="227813" y="3919790"/>
            <a:ext cx="1088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noProof="0" dirty="0" err="1"/>
              <a:t>ksi</a:t>
            </a:r>
            <a:r>
              <a:rPr lang="it-IT" sz="1200" noProof="0" dirty="0"/>
              <a:t> = 6.89 </a:t>
            </a:r>
            <a:r>
              <a:rPr lang="it-IT" sz="1200" noProof="0" dirty="0" err="1"/>
              <a:t>MPa</a:t>
            </a:r>
            <a:endParaRPr lang="it-IT" sz="1200" noProof="0" dirty="0"/>
          </a:p>
        </p:txBody>
      </p:sp>
    </p:spTree>
    <p:extLst>
      <p:ext uri="{BB962C8B-B14F-4D97-AF65-F5344CB8AC3E}">
        <p14:creationId xmlns:p14="http://schemas.microsoft.com/office/powerpoint/2010/main" val="200796353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0195D-41D7-F9BD-7E42-3AA30111A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63C8A68-7337-7A17-1FFD-2EE17671AA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9" t="22980" r="12846" b="8487"/>
          <a:stretch/>
        </p:blipFill>
        <p:spPr>
          <a:xfrm>
            <a:off x="5703041" y="2083605"/>
            <a:ext cx="6488959" cy="477439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868112-4E8B-C591-116D-1D69C0BB0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noProof="0" dirty="0"/>
              <a:t>Leghe di alluminio – Forme complesse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F20C32-A176-55D7-8D4D-84F2B15C0C57}"/>
              </a:ext>
            </a:extLst>
          </p:cNvPr>
          <p:cNvGrpSpPr/>
          <p:nvPr/>
        </p:nvGrpSpPr>
        <p:grpSpPr>
          <a:xfrm>
            <a:off x="617838" y="6562808"/>
            <a:ext cx="2113679" cy="369332"/>
            <a:chOff x="8806249" y="6623222"/>
            <a:chExt cx="2113679" cy="36933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9DC3AF2-F4C0-4C15-0CB2-4ACEE1AF5395}"/>
                </a:ext>
              </a:extLst>
            </p:cNvPr>
            <p:cNvSpPr txBox="1"/>
            <p:nvPr/>
          </p:nvSpPr>
          <p:spPr>
            <a:xfrm>
              <a:off x="8806249" y="6623222"/>
              <a:ext cx="1935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noProof="0" dirty="0"/>
                <a:t>Li and </a:t>
              </a:r>
              <a:r>
                <a:rPr lang="it-IT" noProof="0" dirty="0" err="1"/>
                <a:t>Liu</a:t>
              </a:r>
              <a:r>
                <a:rPr lang="it-IT" noProof="0" dirty="0"/>
                <a:t> – USPAS </a:t>
              </a:r>
            </a:p>
          </p:txBody>
        </p:sp>
        <p:pic>
          <p:nvPicPr>
            <p:cNvPr id="5" name="object 17">
              <a:extLst>
                <a:ext uri="{FF2B5EF4-FFF2-40B4-BE49-F238E27FC236}">
                  <a16:creationId xmlns:a16="http://schemas.microsoft.com/office/drawing/2014/main" id="{34FA0E01-0F9A-C7CE-8A0E-13DAAEBCA11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64142" y="6639698"/>
              <a:ext cx="355786" cy="295231"/>
            </a:xfrm>
            <a:prstGeom prst="rect">
              <a:avLst/>
            </a:prstGeom>
          </p:spPr>
        </p:pic>
      </p:grpSp>
      <p:pic>
        <p:nvPicPr>
          <p:cNvPr id="22" name="Picture 2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F3E56F2-B8F6-4E5D-D435-25BB027892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4" t="22035" r="13138" b="8348"/>
          <a:stretch/>
        </p:blipFill>
        <p:spPr>
          <a:xfrm>
            <a:off x="634314" y="1470778"/>
            <a:ext cx="6343135" cy="477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066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522" name="Rectangle 2"/>
          <p:cNvSpPr>
            <a:spLocks noChangeArrowheads="1"/>
          </p:cNvSpPr>
          <p:nvPr/>
        </p:nvSpPr>
        <p:spPr bwMode="auto">
          <a:xfrm>
            <a:off x="4890294" y="-963488"/>
            <a:ext cx="2411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it-IT" sz="500" b="1" noProof="0" dirty="0">
                <a:latin typeface="Arial" charset="0"/>
              </a:rPr>
              <a:t>Basics 5:Outgassing </a:t>
            </a:r>
            <a:r>
              <a:rPr lang="it-IT" sz="500" b="1" noProof="0" dirty="0" err="1">
                <a:latin typeface="Arial" charset="0"/>
              </a:rPr>
              <a:t>Resources</a:t>
            </a:r>
            <a:endParaRPr lang="it-IT" sz="500" b="1" noProof="0" dirty="0">
              <a:latin typeface="Arial" charset="0"/>
            </a:endParaRPr>
          </a:p>
          <a:p>
            <a:pPr eaLnBrk="0" hangingPunct="0"/>
            <a:r>
              <a:rPr lang="it-IT" sz="500" noProof="0" dirty="0">
                <a:latin typeface="Arial" charset="0"/>
              </a:rPr>
              <a:t>The </a:t>
            </a:r>
            <a:r>
              <a:rPr lang="it-IT" sz="500" noProof="0" dirty="0" err="1">
                <a:latin typeface="Arial" charset="0"/>
              </a:rPr>
              <a:t>outgassing</a:t>
            </a:r>
            <a:r>
              <a:rPr lang="it-IT" sz="500" noProof="0" dirty="0">
                <a:latin typeface="Arial" charset="0"/>
              </a:rPr>
              <a:t> </a:t>
            </a:r>
            <a:r>
              <a:rPr lang="it-IT" sz="500" noProof="0" dirty="0" err="1">
                <a:latin typeface="Arial" charset="0"/>
              </a:rPr>
              <a:t>table</a:t>
            </a:r>
            <a:r>
              <a:rPr lang="it-IT" sz="500" noProof="0" dirty="0">
                <a:latin typeface="Arial" charset="0"/>
              </a:rPr>
              <a:t> </a:t>
            </a:r>
            <a:r>
              <a:rPr lang="it-IT" sz="500" noProof="0" dirty="0" err="1">
                <a:latin typeface="Arial" charset="0"/>
              </a:rPr>
              <a:t>below</a:t>
            </a:r>
            <a:r>
              <a:rPr lang="it-IT" sz="500" noProof="0" dirty="0">
                <a:latin typeface="Arial" charset="0"/>
              </a:rPr>
              <a:t> </a:t>
            </a:r>
            <a:r>
              <a:rPr lang="it-IT" sz="500" noProof="0" dirty="0" err="1">
                <a:latin typeface="Arial" charset="0"/>
              </a:rPr>
              <a:t>is</a:t>
            </a:r>
            <a:r>
              <a:rPr lang="it-IT" sz="500" noProof="0" dirty="0">
                <a:latin typeface="Arial" charset="0"/>
              </a:rPr>
              <a:t> a bit </a:t>
            </a:r>
            <a:r>
              <a:rPr lang="it-IT" sz="500" noProof="0" dirty="0" err="1">
                <a:latin typeface="Arial" charset="0"/>
              </a:rPr>
              <a:t>dated</a:t>
            </a:r>
            <a:r>
              <a:rPr lang="it-IT" sz="500" noProof="0" dirty="0">
                <a:latin typeface="Arial" charset="0"/>
              </a:rPr>
              <a:t> </a:t>
            </a:r>
            <a:r>
              <a:rPr lang="it-IT" sz="500" noProof="0" dirty="0" err="1">
                <a:latin typeface="Arial" charset="0"/>
              </a:rPr>
              <a:t>but</a:t>
            </a:r>
            <a:r>
              <a:rPr lang="it-IT" sz="500" noProof="0" dirty="0">
                <a:latin typeface="Arial" charset="0"/>
              </a:rPr>
              <a:t> </a:t>
            </a:r>
            <a:r>
              <a:rPr lang="it-IT" sz="500" noProof="0" dirty="0" err="1">
                <a:latin typeface="Arial" charset="0"/>
              </a:rPr>
              <a:t>still</a:t>
            </a:r>
            <a:r>
              <a:rPr lang="it-IT" sz="500" noProof="0" dirty="0">
                <a:latin typeface="Arial" charset="0"/>
              </a:rPr>
              <a:t> </a:t>
            </a:r>
            <a:r>
              <a:rPr lang="it-IT" sz="500" noProof="0" dirty="0" err="1">
                <a:latin typeface="Arial" charset="0"/>
              </a:rPr>
              <a:t>useful</a:t>
            </a:r>
            <a:r>
              <a:rPr lang="it-IT" sz="500" noProof="0" dirty="0">
                <a:latin typeface="Arial" charset="0"/>
              </a:rPr>
              <a:t> </a:t>
            </a:r>
            <a:r>
              <a:rPr lang="it-IT" sz="500" noProof="0" dirty="0" err="1">
                <a:latin typeface="Arial" charset="0"/>
              </a:rPr>
              <a:t>as</a:t>
            </a:r>
            <a:r>
              <a:rPr lang="it-IT" sz="500" noProof="0" dirty="0">
                <a:latin typeface="Arial" charset="0"/>
              </a:rPr>
              <a:t> an </a:t>
            </a:r>
            <a:r>
              <a:rPr lang="it-IT" sz="500" noProof="0" dirty="0" err="1">
                <a:latin typeface="Arial" charset="0"/>
              </a:rPr>
              <a:t>introduction</a:t>
            </a:r>
            <a:r>
              <a:rPr lang="it-IT" sz="500" noProof="0" dirty="0">
                <a:latin typeface="Arial" charset="0"/>
              </a:rPr>
              <a:t>. Check the N.A.S.A. link </a:t>
            </a:r>
            <a:r>
              <a:rPr lang="it-IT" sz="500" noProof="0" dirty="0" err="1">
                <a:latin typeface="Arial" charset="0"/>
              </a:rPr>
              <a:t>below</a:t>
            </a:r>
            <a:r>
              <a:rPr lang="it-IT" sz="500" noProof="0" dirty="0">
                <a:latin typeface="Arial" charset="0"/>
              </a:rPr>
              <a:t> for a </a:t>
            </a:r>
            <a:r>
              <a:rPr lang="it-IT" sz="500" noProof="0" dirty="0" err="1">
                <a:latin typeface="Arial" charset="0"/>
              </a:rPr>
              <a:t>really</a:t>
            </a:r>
            <a:r>
              <a:rPr lang="it-IT" sz="500" noProof="0" dirty="0">
                <a:latin typeface="Arial" charset="0"/>
              </a:rPr>
              <a:t> large data base on the </a:t>
            </a:r>
            <a:r>
              <a:rPr lang="it-IT" sz="500" noProof="0" dirty="0" err="1">
                <a:latin typeface="Arial" charset="0"/>
              </a:rPr>
              <a:t>subject</a:t>
            </a:r>
            <a:r>
              <a:rPr lang="it-IT" sz="500" noProof="0" dirty="0">
                <a:latin typeface="Arial" charset="0"/>
              </a:rPr>
              <a:t>. </a:t>
            </a:r>
          </a:p>
          <a:p>
            <a:pPr eaLnBrk="0" hangingPunct="0"/>
            <a:endParaRPr lang="it-IT" sz="500" noProof="0" dirty="0">
              <a:latin typeface="Arial" charset="0"/>
            </a:endParaRPr>
          </a:p>
        </p:txBody>
      </p:sp>
      <p:graphicFrame>
        <p:nvGraphicFramePr>
          <p:cNvPr id="1388028" name="Group 5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353107"/>
              </p:ext>
            </p:extLst>
          </p:nvPr>
        </p:nvGraphicFramePr>
        <p:xfrm>
          <a:off x="1824682" y="228600"/>
          <a:ext cx="8229600" cy="6400800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4159">
                <a:tc gridSpan="6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9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Outgassing</a:t>
                      </a:r>
                      <a:r>
                        <a:rPr kumimoji="0" lang="it-IT" sz="9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Data </a:t>
                      </a:r>
                      <a:r>
                        <a:rPr kumimoji="0" lang="it-IT" sz="9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Table</a:t>
                      </a:r>
                      <a:endParaRPr kumimoji="0" lang="it-IT" sz="9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>
                      <a:lvl1pPr defTabSz="7620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defTabSz="7620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defTabSz="7620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33500" defTabSz="7620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752600" defTabSz="7620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09800"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67000"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24200"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81400"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endParaRPr kumimoji="0" lang="it-IT" sz="5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5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Outgassing</a:t>
                      </a:r>
                      <a:r>
                        <a:rPr kumimoji="0" lang="it-IT" sz="5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Rate in Torr </a:t>
                      </a:r>
                      <a:r>
                        <a:rPr kumimoji="0" lang="it-IT" sz="5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Liters</a:t>
                      </a:r>
                      <a:r>
                        <a:rPr kumimoji="0" lang="it-IT" sz="5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Per </a:t>
                      </a:r>
                      <a:r>
                        <a:rPr kumimoji="0" lang="it-IT" sz="5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Square</a:t>
                      </a:r>
                      <a:r>
                        <a:rPr kumimoji="0" lang="it-IT" sz="5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Cm. Per Second</a:t>
                      </a:r>
                      <a:endParaRPr kumimoji="0" lang="it-IT" sz="5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7620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defTabSz="7620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defTabSz="7620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33500" defTabSz="7620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752600" defTabSz="7620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09800"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67000"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24200"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81400"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endParaRPr kumimoji="0" lang="it-IT" sz="5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99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Material</a:t>
                      </a:r>
                      <a:endParaRPr kumimoji="0" lang="it-IT" sz="12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Condition</a:t>
                      </a:r>
                      <a:endParaRPr kumimoji="0" lang="it-IT" sz="12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Hour</a:t>
                      </a:r>
                      <a:endParaRPr kumimoji="0" lang="it-IT" sz="12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 Hours</a:t>
                      </a:r>
                      <a:endParaRPr kumimoji="0" lang="it-IT" sz="12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Hours</a:t>
                      </a:r>
                      <a:endParaRPr kumimoji="0" lang="it-IT" sz="12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Source</a:t>
                      </a:r>
                      <a:endParaRPr kumimoji="0" lang="it-IT" sz="12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10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Aluminum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Cleaned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8X10e-09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hlinkClick r:id="rId3"/>
                        </a:rPr>
                        <a:t>1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310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Aluminum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Anodized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1X10e-07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hlinkClick r:id="rId3"/>
                        </a:rPr>
                        <a:t>1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310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Aluminum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Anodized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1X10e-07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hlinkClick r:id="rId4"/>
                        </a:rPr>
                        <a:t>3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310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Aluminum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degassed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1.7X10e-07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2.7X10e-08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4.6X10e-09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hlinkClick r:id="rId5"/>
                        </a:rPr>
                        <a:t>4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310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Aluminum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none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1.3X10e-06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hlinkClick r:id="rId5"/>
                        </a:rPr>
                        <a:t>4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310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Aluminum</a:t>
                      </a: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6061-T6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none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2.5X10e-09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hlinkClick r:id="rId6"/>
                        </a:rPr>
                        <a:t>5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254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Aluminum</a:t>
                      </a: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6061-T6 @ 200 </a:t>
                      </a:r>
                      <a:r>
                        <a:rPr kumimoji="0" lang="it-IT" sz="10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deg</a:t>
                      </a: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 C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hot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4.5X10e-09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hlinkClick r:id="rId6"/>
                        </a:rPr>
                        <a:t>5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254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Aluminum</a:t>
                      </a: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6061-T6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Bake</a:t>
                      </a: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13.5 </a:t>
                      </a:r>
                      <a:r>
                        <a:rPr kumimoji="0" lang="it-IT" sz="10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hr</a:t>
                      </a: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 @ 200 </a:t>
                      </a:r>
                      <a:r>
                        <a:rPr kumimoji="0" lang="it-IT" sz="10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deg</a:t>
                      </a: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 C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3.7X10e-10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hlinkClick r:id="rId6"/>
                        </a:rPr>
                        <a:t>5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254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Aluminum</a:t>
                      </a: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6061-T6 @ 300 </a:t>
                      </a:r>
                      <a:r>
                        <a:rPr kumimoji="0" lang="it-IT" sz="10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deg</a:t>
                      </a: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 C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hot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1.4X10e-08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hlinkClick r:id="rId6"/>
                        </a:rPr>
                        <a:t>5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254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Aluminum</a:t>
                      </a: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6061-T6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Bake</a:t>
                      </a: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15 </a:t>
                      </a:r>
                      <a:r>
                        <a:rPr kumimoji="0" lang="it-IT" sz="10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hr</a:t>
                      </a: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 @ 300 </a:t>
                      </a:r>
                      <a:r>
                        <a:rPr kumimoji="0" lang="it-IT" sz="10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deg</a:t>
                      </a: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 C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1.6X10e-10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hlinkClick r:id="rId6"/>
                        </a:rPr>
                        <a:t>5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310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Brass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Cast, </a:t>
                      </a:r>
                      <a:r>
                        <a:rPr kumimoji="0" lang="it-IT" sz="10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cleaned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3X10e-07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hlinkClick r:id="rId3"/>
                        </a:rPr>
                        <a:t>1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310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Copper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2.3X10e-06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hlinkClick r:id="rId4"/>
                        </a:rPr>
                        <a:t>3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310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Copper, 450 </a:t>
                      </a:r>
                      <a:r>
                        <a:rPr kumimoji="0" lang="it-IT" sz="10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Deg.C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None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1.6X10e-06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hlinkClick r:id="rId5"/>
                        </a:rPr>
                        <a:t>4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310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Copper, 450 </a:t>
                      </a:r>
                      <a:r>
                        <a:rPr kumimoji="0" lang="it-IT" sz="10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Deg.C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degreased</a:t>
                      </a: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it-IT" sz="10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pickled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2.6X10e-07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hlinkClick r:id="rId5"/>
                        </a:rPr>
                        <a:t>4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310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Copper, 450 </a:t>
                      </a:r>
                      <a:r>
                        <a:rPr kumimoji="0" lang="it-IT" sz="10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Deg.C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degreased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1.4X10e-06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hlinkClick r:id="rId5"/>
                        </a:rPr>
                        <a:t>4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310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Molybdenum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7X10e-07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hlinkClick r:id="rId4"/>
                        </a:rPr>
                        <a:t>3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310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Nickel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6X10e-07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hlinkClick r:id="rId4"/>
                        </a:rPr>
                        <a:t>3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310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Silver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6X10e-07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hlinkClick r:id="rId4"/>
                        </a:rPr>
                        <a:t>3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310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Silver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6X10e-07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hlinkClick r:id="rId4"/>
                        </a:rPr>
                        <a:t>3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4310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Steel, Mild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Shot-</a:t>
                      </a:r>
                      <a:r>
                        <a:rPr kumimoji="0" lang="it-IT" sz="10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blasted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 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6X10e-08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 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hlinkClick r:id="rId3"/>
                        </a:rPr>
                        <a:t>1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4310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Steel, mild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5X10e-07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5X10e-08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hlinkClick r:id="rId4"/>
                        </a:rPr>
                        <a:t>3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sp>
        <p:nvSpPr>
          <p:cNvPr id="1388021" name="Rectangle 501"/>
          <p:cNvSpPr>
            <a:spLocks noChangeArrowheads="1"/>
          </p:cNvSpPr>
          <p:nvPr/>
        </p:nvSpPr>
        <p:spPr bwMode="auto">
          <a:xfrm>
            <a:off x="2066925" y="22569488"/>
            <a:ext cx="23574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 sz="500" noProof="0" dirty="0">
              <a:latin typeface="Arial" charset="0"/>
            </a:endParaRPr>
          </a:p>
          <a:p>
            <a:pPr eaLnBrk="0" hangingPunct="0"/>
            <a:endParaRPr lang="it-IT" sz="500" b="1" noProof="0" dirty="0">
              <a:latin typeface="Arial" charset="0"/>
            </a:endParaRPr>
          </a:p>
          <a:p>
            <a:pPr eaLnBrk="0" hangingPunct="0"/>
            <a:r>
              <a:rPr lang="it-IT" sz="500" b="1" noProof="0" dirty="0" err="1">
                <a:latin typeface="Arial" charset="0"/>
              </a:rPr>
              <a:t>Outgassing</a:t>
            </a:r>
            <a:r>
              <a:rPr lang="it-IT" sz="500" b="1" noProof="0" dirty="0">
                <a:latin typeface="Arial" charset="0"/>
              </a:rPr>
              <a:t> Links</a:t>
            </a:r>
          </a:p>
          <a:p>
            <a:pPr eaLnBrk="0" hangingPunct="0">
              <a:buFontTx/>
              <a:buChar char="•"/>
            </a:pPr>
            <a:r>
              <a:rPr lang="it-IT" sz="500" noProof="0" dirty="0">
                <a:latin typeface="Arial" charset="0"/>
                <a:hlinkClick r:id="rId7"/>
              </a:rPr>
              <a:t>The American Vacuum Society</a:t>
            </a:r>
            <a:r>
              <a:rPr lang="it-IT" sz="500" noProof="0" dirty="0">
                <a:latin typeface="Arial" charset="0"/>
              </a:rPr>
              <a:t> </a:t>
            </a:r>
          </a:p>
          <a:p>
            <a:pPr eaLnBrk="0" hangingPunct="0">
              <a:buFontTx/>
              <a:buChar char="•"/>
            </a:pPr>
            <a:r>
              <a:rPr lang="it-IT" sz="500" noProof="0" dirty="0" err="1">
                <a:latin typeface="Arial" charset="0"/>
                <a:hlinkClick r:id="rId8"/>
              </a:rPr>
              <a:t>Outgassing</a:t>
            </a:r>
            <a:r>
              <a:rPr lang="it-IT" sz="500" noProof="0" dirty="0">
                <a:latin typeface="Arial" charset="0"/>
                <a:hlinkClick r:id="rId8"/>
              </a:rPr>
              <a:t> Data for </a:t>
            </a:r>
            <a:r>
              <a:rPr lang="it-IT" sz="500" noProof="0" dirty="0" err="1">
                <a:latin typeface="Arial" charset="0"/>
                <a:hlinkClick r:id="rId8"/>
              </a:rPr>
              <a:t>Selecting</a:t>
            </a:r>
            <a:r>
              <a:rPr lang="it-IT" sz="500" noProof="0" dirty="0">
                <a:latin typeface="Arial" charset="0"/>
                <a:hlinkClick r:id="rId8"/>
              </a:rPr>
              <a:t> </a:t>
            </a:r>
            <a:r>
              <a:rPr lang="it-IT" sz="500" noProof="0" dirty="0" err="1">
                <a:latin typeface="Arial" charset="0"/>
                <a:hlinkClick r:id="rId8"/>
              </a:rPr>
              <a:t>Spacecraft</a:t>
            </a:r>
            <a:r>
              <a:rPr lang="it-IT" sz="500" noProof="0" dirty="0">
                <a:latin typeface="Arial" charset="0"/>
                <a:hlinkClick r:id="rId8"/>
              </a:rPr>
              <a:t> </a:t>
            </a:r>
            <a:r>
              <a:rPr lang="it-IT" sz="500" noProof="0" dirty="0" err="1">
                <a:latin typeface="Arial" charset="0"/>
                <a:hlinkClick r:id="rId8"/>
              </a:rPr>
              <a:t>Materials</a:t>
            </a:r>
            <a:r>
              <a:rPr lang="it-IT" sz="500" noProof="0" dirty="0">
                <a:latin typeface="Arial" charset="0"/>
                <a:hlinkClick r:id="rId8"/>
              </a:rPr>
              <a:t> Online </a:t>
            </a:r>
            <a:br>
              <a:rPr lang="it-IT" sz="500" noProof="0" dirty="0">
                <a:latin typeface="Arial" charset="0"/>
              </a:rPr>
            </a:br>
            <a:r>
              <a:rPr lang="it-IT" sz="500" noProof="0" dirty="0">
                <a:latin typeface="Arial" charset="0"/>
              </a:rPr>
              <a:t>The </a:t>
            </a:r>
            <a:r>
              <a:rPr lang="it-IT" sz="500" noProof="0" dirty="0" err="1">
                <a:latin typeface="Arial" charset="0"/>
              </a:rPr>
              <a:t>Materials</a:t>
            </a:r>
            <a:r>
              <a:rPr lang="it-IT" sz="500" noProof="0" dirty="0">
                <a:latin typeface="Arial" charset="0"/>
              </a:rPr>
              <a:t> Engineering </a:t>
            </a:r>
            <a:r>
              <a:rPr lang="it-IT" sz="500" noProof="0" dirty="0" err="1">
                <a:latin typeface="Arial" charset="0"/>
              </a:rPr>
              <a:t>Branch</a:t>
            </a:r>
            <a:r>
              <a:rPr lang="it-IT" sz="500" noProof="0" dirty="0">
                <a:latin typeface="Arial" charset="0"/>
              </a:rPr>
              <a:t> of the NASA Goddard Space Flight Center </a:t>
            </a:r>
          </a:p>
          <a:p>
            <a:pPr eaLnBrk="0" hangingPunct="0">
              <a:buFontTx/>
              <a:buChar char="•"/>
            </a:pPr>
            <a:r>
              <a:rPr lang="it-IT" sz="500" noProof="0" dirty="0">
                <a:latin typeface="Arial" charset="0"/>
                <a:hlinkClick r:id="rId9"/>
              </a:rPr>
              <a:t>The Space Dynamics </a:t>
            </a:r>
            <a:r>
              <a:rPr lang="it-IT" sz="500" noProof="0" dirty="0" err="1">
                <a:latin typeface="Arial" charset="0"/>
                <a:hlinkClick r:id="rId9"/>
              </a:rPr>
              <a:t>Laboratory</a:t>
            </a:r>
            <a:r>
              <a:rPr lang="it-IT" sz="500" noProof="0" dirty="0">
                <a:latin typeface="Arial" charset="0"/>
                <a:hlinkClick r:id="rId9"/>
              </a:rPr>
              <a:t> </a:t>
            </a:r>
            <a:r>
              <a:rPr lang="it-IT" sz="500" noProof="0" dirty="0" err="1">
                <a:latin typeface="Arial" charset="0"/>
                <a:hlinkClick r:id="rId9"/>
              </a:rPr>
              <a:t>at</a:t>
            </a:r>
            <a:r>
              <a:rPr lang="it-IT" sz="500" noProof="0" dirty="0">
                <a:latin typeface="Arial" charset="0"/>
                <a:hlinkClick r:id="rId9"/>
              </a:rPr>
              <a:t> Utah State University</a:t>
            </a:r>
            <a:r>
              <a:rPr lang="it-IT" sz="500" noProof="0" dirty="0">
                <a:latin typeface="Arial" charset="0"/>
              </a:rPr>
              <a:t> </a:t>
            </a:r>
          </a:p>
          <a:p>
            <a:pPr eaLnBrk="0" hangingPunct="0"/>
            <a:endParaRPr lang="it-IT" sz="500" noProof="0" dirty="0">
              <a:latin typeface="Arial" charset="0"/>
            </a:endParaRPr>
          </a:p>
        </p:txBody>
      </p:sp>
      <p:sp>
        <p:nvSpPr>
          <p:cNvPr id="1388022" name="Rectangle 502"/>
          <p:cNvSpPr>
            <a:spLocks noChangeArrowheads="1"/>
          </p:cNvSpPr>
          <p:nvPr/>
        </p:nvSpPr>
        <p:spPr bwMode="auto">
          <a:xfrm>
            <a:off x="1524001" y="23765947"/>
            <a:ext cx="184731" cy="369332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 noProof="0" dirty="0"/>
          </a:p>
        </p:txBody>
      </p:sp>
      <p:sp>
        <p:nvSpPr>
          <p:cNvPr id="1388023" name="Rectangle 503"/>
          <p:cNvSpPr>
            <a:spLocks noChangeArrowheads="1"/>
          </p:cNvSpPr>
          <p:nvPr/>
        </p:nvSpPr>
        <p:spPr bwMode="auto">
          <a:xfrm>
            <a:off x="1524001" y="237738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 noProof="0" dirty="0"/>
          </a:p>
        </p:txBody>
      </p:sp>
      <p:sp>
        <p:nvSpPr>
          <p:cNvPr id="1388024" name="Rectangle 504"/>
          <p:cNvSpPr>
            <a:spLocks noChangeArrowheads="1"/>
          </p:cNvSpPr>
          <p:nvPr/>
        </p:nvSpPr>
        <p:spPr bwMode="auto">
          <a:xfrm>
            <a:off x="1524001" y="23781822"/>
            <a:ext cx="184731" cy="369332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 noProof="0" dirty="0"/>
          </a:p>
        </p:txBody>
      </p:sp>
      <p:sp>
        <p:nvSpPr>
          <p:cNvPr id="1388025" name="Rectangle 505"/>
          <p:cNvSpPr>
            <a:spLocks noChangeArrowheads="1"/>
          </p:cNvSpPr>
          <p:nvPr/>
        </p:nvSpPr>
        <p:spPr bwMode="auto">
          <a:xfrm>
            <a:off x="1524000" y="24658638"/>
            <a:ext cx="21732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it-IT" sz="500" b="1" noProof="0" dirty="0" err="1">
                <a:latin typeface="Arial" charset="0"/>
              </a:rPr>
              <a:t>References</a:t>
            </a:r>
            <a:endParaRPr lang="it-IT" sz="500" b="1" noProof="0" dirty="0">
              <a:latin typeface="Arial" charset="0"/>
            </a:endParaRPr>
          </a:p>
          <a:p>
            <a:pPr eaLnBrk="0" hangingPunct="0"/>
            <a:r>
              <a:rPr lang="it-IT" sz="500" noProof="0" dirty="0">
                <a:latin typeface="Arial" charset="0"/>
              </a:rPr>
              <a:t>1. </a:t>
            </a:r>
            <a:r>
              <a:rPr lang="it-IT" sz="500" noProof="0" dirty="0" err="1">
                <a:latin typeface="Arial" charset="0"/>
              </a:rPr>
              <a:t>Blears,Greer,Nightingale</a:t>
            </a:r>
            <a:r>
              <a:rPr lang="it-IT" sz="500" noProof="0" dirty="0">
                <a:latin typeface="Arial" charset="0"/>
              </a:rPr>
              <a:t> Vol. 1, </a:t>
            </a:r>
            <a:r>
              <a:rPr lang="it-IT" sz="500" noProof="0" dirty="0" err="1">
                <a:latin typeface="Arial" charset="0"/>
              </a:rPr>
              <a:t>Advances</a:t>
            </a:r>
            <a:r>
              <a:rPr lang="it-IT" sz="500" noProof="0" dirty="0">
                <a:latin typeface="Arial" charset="0"/>
              </a:rPr>
              <a:t> in Vacuum </a:t>
            </a:r>
            <a:r>
              <a:rPr lang="it-IT" sz="500" noProof="0" dirty="0" err="1">
                <a:latin typeface="Arial" charset="0"/>
              </a:rPr>
              <a:t>Scence</a:t>
            </a:r>
            <a:r>
              <a:rPr lang="it-IT" sz="500" noProof="0" dirty="0">
                <a:latin typeface="Arial" charset="0"/>
              </a:rPr>
              <a:t>, 1960 </a:t>
            </a:r>
          </a:p>
          <a:p>
            <a:pPr eaLnBrk="0" hangingPunct="0"/>
            <a:r>
              <a:rPr lang="it-IT" sz="500" noProof="0" dirty="0">
                <a:latin typeface="Arial" charset="0"/>
              </a:rPr>
              <a:t>2. </a:t>
            </a:r>
            <a:r>
              <a:rPr lang="it-IT" sz="500" noProof="0" dirty="0" err="1">
                <a:latin typeface="Arial" charset="0"/>
              </a:rPr>
              <a:t>Santeler</a:t>
            </a:r>
            <a:r>
              <a:rPr lang="it-IT" sz="500" noProof="0" dirty="0">
                <a:latin typeface="Arial" charset="0"/>
              </a:rPr>
              <a:t>, </a:t>
            </a:r>
            <a:r>
              <a:rPr lang="it-IT" sz="500" noProof="0" dirty="0" err="1">
                <a:latin typeface="Arial" charset="0"/>
              </a:rPr>
              <a:t>Vac.Symp</a:t>
            </a:r>
            <a:r>
              <a:rPr lang="it-IT" sz="500" noProof="0" dirty="0">
                <a:latin typeface="Arial" charset="0"/>
              </a:rPr>
              <a:t>. Trans., 1858 </a:t>
            </a:r>
          </a:p>
          <a:p>
            <a:pPr eaLnBrk="0" hangingPunct="0"/>
            <a:r>
              <a:rPr lang="it-IT" sz="500" noProof="0" dirty="0">
                <a:latin typeface="Arial" charset="0"/>
              </a:rPr>
              <a:t>3. Dayton, Vacuum Symposium </a:t>
            </a:r>
            <a:r>
              <a:rPr lang="it-IT" sz="500" noProof="0" dirty="0" err="1">
                <a:latin typeface="Arial" charset="0"/>
              </a:rPr>
              <a:t>Transactions</a:t>
            </a:r>
            <a:r>
              <a:rPr lang="it-IT" sz="500" noProof="0" dirty="0">
                <a:latin typeface="Arial" charset="0"/>
              </a:rPr>
              <a:t>, 1959 </a:t>
            </a:r>
          </a:p>
          <a:p>
            <a:pPr eaLnBrk="0" hangingPunct="0"/>
            <a:r>
              <a:rPr lang="it-IT" sz="500" noProof="0" dirty="0">
                <a:latin typeface="Arial" charset="0"/>
              </a:rPr>
              <a:t>4.Markley, Roman, </a:t>
            </a:r>
            <a:r>
              <a:rPr lang="it-IT" sz="500" noProof="0" dirty="0" err="1">
                <a:latin typeface="Arial" charset="0"/>
              </a:rPr>
              <a:t>Vosecek</a:t>
            </a:r>
            <a:r>
              <a:rPr lang="it-IT" sz="500" noProof="0" dirty="0">
                <a:latin typeface="Arial" charset="0"/>
              </a:rPr>
              <a:t>, Vacuum Symposium </a:t>
            </a:r>
            <a:r>
              <a:rPr lang="it-IT" sz="500" noProof="0" dirty="0" err="1">
                <a:latin typeface="Arial" charset="0"/>
              </a:rPr>
              <a:t>Transactions</a:t>
            </a:r>
            <a:r>
              <a:rPr lang="it-IT" sz="500" noProof="0" dirty="0">
                <a:latin typeface="Arial" charset="0"/>
              </a:rPr>
              <a:t>, 1961</a:t>
            </a:r>
            <a:br>
              <a:rPr lang="it-IT" sz="500" noProof="0" dirty="0">
                <a:latin typeface="Arial" charset="0"/>
              </a:rPr>
            </a:br>
            <a:r>
              <a:rPr lang="it-IT" sz="500" noProof="0" dirty="0" err="1">
                <a:latin typeface="Arial" charset="0"/>
              </a:rPr>
              <a:t>Flecken</a:t>
            </a:r>
            <a:r>
              <a:rPr lang="it-IT" sz="500" noProof="0" dirty="0">
                <a:latin typeface="Arial" charset="0"/>
              </a:rPr>
              <a:t>, </a:t>
            </a:r>
            <a:r>
              <a:rPr lang="it-IT" sz="500" noProof="0" dirty="0" err="1">
                <a:latin typeface="Arial" charset="0"/>
              </a:rPr>
              <a:t>Noller</a:t>
            </a:r>
            <a:r>
              <a:rPr lang="it-IT" sz="500" noProof="0" dirty="0">
                <a:latin typeface="Arial" charset="0"/>
              </a:rPr>
              <a:t>, Vacuum Symposium </a:t>
            </a:r>
            <a:r>
              <a:rPr lang="it-IT" sz="500" noProof="0" dirty="0" err="1">
                <a:latin typeface="Arial" charset="0"/>
              </a:rPr>
              <a:t>Transactions</a:t>
            </a:r>
            <a:r>
              <a:rPr lang="it-IT" sz="500" noProof="0" dirty="0">
                <a:latin typeface="Arial" charset="0"/>
              </a:rPr>
              <a:t>, 1961 </a:t>
            </a:r>
          </a:p>
          <a:p>
            <a:pPr eaLnBrk="0" hangingPunct="0"/>
            <a:r>
              <a:rPr lang="it-IT" sz="500" noProof="0" dirty="0">
                <a:latin typeface="Arial" charset="0"/>
              </a:rPr>
              <a:t>5. </a:t>
            </a:r>
            <a:r>
              <a:rPr lang="it-IT" sz="500" noProof="0" dirty="0" err="1">
                <a:latin typeface="Arial" charset="0"/>
              </a:rPr>
              <a:t>Das</a:t>
            </a:r>
            <a:r>
              <a:rPr lang="it-IT" sz="500" noProof="0" dirty="0">
                <a:latin typeface="Arial" charset="0"/>
              </a:rPr>
              <a:t>, AF 49 (600)-923 </a:t>
            </a:r>
            <a:r>
              <a:rPr lang="it-IT" sz="500" noProof="0" dirty="0" err="1">
                <a:latin typeface="Arial" charset="0"/>
              </a:rPr>
              <a:t>October</a:t>
            </a:r>
            <a:r>
              <a:rPr lang="it-IT" sz="500" noProof="0" dirty="0">
                <a:latin typeface="Arial" charset="0"/>
              </a:rPr>
              <a:t> 1961 </a:t>
            </a:r>
          </a:p>
          <a:p>
            <a:pPr eaLnBrk="0" hangingPunct="0"/>
            <a:r>
              <a:rPr lang="it-IT" sz="500" noProof="0" dirty="0">
                <a:latin typeface="Arial" charset="0"/>
                <a:hlinkClick r:id="rId10"/>
              </a:rPr>
              <a:t>Back</a:t>
            </a:r>
            <a:r>
              <a:rPr lang="it-IT" sz="500" noProof="0" dirty="0">
                <a:latin typeface="Arial" charset="0"/>
              </a:rPr>
              <a:t>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01608F1-74FE-CDEF-98B0-B73F499DAC8A}"/>
              </a:ext>
            </a:extLst>
          </p:cNvPr>
          <p:cNvSpPr/>
          <p:nvPr/>
        </p:nvSpPr>
        <p:spPr>
          <a:xfrm>
            <a:off x="1524000" y="650790"/>
            <a:ext cx="8843318" cy="3286896"/>
          </a:xfrm>
          <a:prstGeom prst="roundRect">
            <a:avLst/>
          </a:prstGeom>
          <a:solidFill>
            <a:srgbClr val="FF9900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678372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12343-482C-85D2-89AE-0D80B83D5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73649-FBF0-4DD5-69F7-9B998D442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noProof="0" dirty="0"/>
              <a:t>Rame e sue leghe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EF02446-9713-ECD1-6824-BEA61D77F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1441"/>
            <a:ext cx="10515600" cy="4351338"/>
          </a:xfrm>
        </p:spPr>
        <p:txBody>
          <a:bodyPr>
            <a:noAutofit/>
          </a:bodyPr>
          <a:lstStyle/>
          <a:p>
            <a:r>
              <a:rPr lang="it-IT" noProof="0" dirty="0"/>
              <a:t>Il rame e le leghe sono designati da un sistema che inizia con la lettera “C”, seguita da 5 cifre; il contenuto di rame è maggiore con numeri più bassi.</a:t>
            </a:r>
          </a:p>
          <a:p>
            <a:r>
              <a:rPr lang="it-IT" noProof="0" dirty="0"/>
              <a:t>Alcune leghe di rame comunemente utilizzate sono </a:t>
            </a:r>
            <a:r>
              <a:rPr lang="it-IT" b="1" noProof="0" dirty="0">
                <a:solidFill>
                  <a:srgbClr val="00B050"/>
                </a:solidFill>
              </a:rPr>
              <a:t>C10100</a:t>
            </a:r>
            <a:r>
              <a:rPr lang="it-IT" noProof="0" dirty="0"/>
              <a:t> (OFHC), </a:t>
            </a:r>
            <a:r>
              <a:rPr lang="it-IT" b="1" noProof="0" dirty="0">
                <a:solidFill>
                  <a:schemeClr val="accent2"/>
                </a:solidFill>
              </a:rPr>
              <a:t>C26800</a:t>
            </a:r>
            <a:r>
              <a:rPr lang="it-IT" noProof="0" dirty="0"/>
              <a:t> (ottone giallo, lega di zinco), </a:t>
            </a:r>
            <a:r>
              <a:rPr lang="it-IT" b="1" noProof="0" dirty="0">
                <a:solidFill>
                  <a:schemeClr val="accent1"/>
                </a:solidFill>
              </a:rPr>
              <a:t>C61400</a:t>
            </a:r>
            <a:r>
              <a:rPr lang="it-IT" noProof="0" dirty="0"/>
              <a:t> (bronzo, lega di silicio), </a:t>
            </a:r>
            <a:r>
              <a:rPr lang="it-IT" b="1" noProof="0" dirty="0">
                <a:solidFill>
                  <a:schemeClr val="accent4">
                    <a:lumMod val="75000"/>
                  </a:schemeClr>
                </a:solidFill>
              </a:rPr>
              <a:t>C17200</a:t>
            </a:r>
            <a:r>
              <a:rPr lang="it-IT" noProof="0" dirty="0"/>
              <a:t> (rame berillio).</a:t>
            </a:r>
          </a:p>
          <a:p>
            <a:r>
              <a:rPr lang="it-IT" b="1" noProof="0" dirty="0"/>
              <a:t>Resistenza da bassa a moderata</a:t>
            </a:r>
            <a:r>
              <a:rPr lang="it-IT" noProof="0" dirty="0"/>
              <a:t>, </a:t>
            </a:r>
            <a:r>
              <a:rPr lang="it-IT" b="1" noProof="0" dirty="0"/>
              <a:t>buona formabilità</a:t>
            </a:r>
          </a:p>
          <a:p>
            <a:r>
              <a:rPr lang="it-IT" b="1" noProof="0" dirty="0"/>
              <a:t>Eccellenti</a:t>
            </a:r>
            <a:r>
              <a:rPr lang="it-IT" noProof="0" dirty="0"/>
              <a:t> caratteristiche </a:t>
            </a:r>
            <a:r>
              <a:rPr lang="it-IT" b="1" noProof="0" dirty="0"/>
              <a:t>elettriche e termiche</a:t>
            </a:r>
          </a:p>
          <a:p>
            <a:r>
              <a:rPr lang="it-IT" b="1" noProof="0" dirty="0"/>
              <a:t>Difficile da saldare </a:t>
            </a:r>
            <a:r>
              <a:rPr lang="it-IT" noProof="0" dirty="0"/>
              <a:t>(la saldatura a fascio elettronico è la migliore)</a:t>
            </a:r>
          </a:p>
          <a:p>
            <a:r>
              <a:rPr lang="it-IT" noProof="0" dirty="0"/>
              <a:t>Può essere unito tramite saldatura, brasatura e saldatura</a:t>
            </a:r>
          </a:p>
          <a:p>
            <a:r>
              <a:rPr lang="it-IT" b="1" noProof="0" dirty="0"/>
              <a:t>Buone</a:t>
            </a:r>
            <a:r>
              <a:rPr lang="it-IT" noProof="0" dirty="0"/>
              <a:t> caratteristiche di </a:t>
            </a:r>
            <a:r>
              <a:rPr lang="it-IT" b="1" noProof="0" dirty="0"/>
              <a:t>degassamento</a:t>
            </a:r>
            <a:r>
              <a:rPr lang="it-IT" noProof="0" dirty="0"/>
              <a:t>, i tassi possono essere ridotti seguendo buone tecniche di lavorazione, chimiche e di cottura (~200°C)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53F453-9CEA-38A8-57D9-6064B1D93CF9}"/>
              </a:ext>
            </a:extLst>
          </p:cNvPr>
          <p:cNvGrpSpPr/>
          <p:nvPr/>
        </p:nvGrpSpPr>
        <p:grpSpPr>
          <a:xfrm>
            <a:off x="9954753" y="6488668"/>
            <a:ext cx="2113679" cy="369332"/>
            <a:chOff x="8806249" y="6623222"/>
            <a:chExt cx="2113679" cy="36933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E2C27C-E4B6-903E-F8C0-878A46C4FC9F}"/>
                </a:ext>
              </a:extLst>
            </p:cNvPr>
            <p:cNvSpPr txBox="1"/>
            <p:nvPr/>
          </p:nvSpPr>
          <p:spPr>
            <a:xfrm>
              <a:off x="8806249" y="6623222"/>
              <a:ext cx="1935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noProof="0" dirty="0"/>
                <a:t>Li and </a:t>
              </a:r>
              <a:r>
                <a:rPr lang="it-IT" noProof="0" dirty="0" err="1"/>
                <a:t>Liu</a:t>
              </a:r>
              <a:r>
                <a:rPr lang="it-IT" noProof="0" dirty="0"/>
                <a:t> – USPAS </a:t>
              </a:r>
            </a:p>
          </p:txBody>
        </p:sp>
        <p:pic>
          <p:nvPicPr>
            <p:cNvPr id="5" name="object 17">
              <a:extLst>
                <a:ext uri="{FF2B5EF4-FFF2-40B4-BE49-F238E27FC236}">
                  <a16:creationId xmlns:a16="http://schemas.microsoft.com/office/drawing/2014/main" id="{20816F98-1A74-F996-8BB8-96B169D7BF4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64142" y="6639698"/>
              <a:ext cx="355786" cy="2952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820577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E7B68-5B7F-90E6-D7ED-0288EE771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02156-5EAA-97BD-9A66-B23F74DB2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noProof="0" dirty="0"/>
              <a:t>Rame OFHC (</a:t>
            </a:r>
            <a:r>
              <a:rPr lang="it-IT" noProof="0" dirty="0" err="1"/>
              <a:t>Oxygen</a:t>
            </a:r>
            <a:r>
              <a:rPr lang="it-IT" noProof="0" dirty="0"/>
              <a:t> Free High </a:t>
            </a:r>
            <a:r>
              <a:rPr lang="it-IT" noProof="0" dirty="0" err="1"/>
              <a:t>Conductivity</a:t>
            </a:r>
            <a:r>
              <a:rPr lang="it-IT" noProof="0" dirty="0"/>
              <a:t>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75EF1E-665D-9280-1021-69767BA73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1441"/>
            <a:ext cx="10515600" cy="4351338"/>
          </a:xfrm>
        </p:spPr>
        <p:txBody>
          <a:bodyPr>
            <a:noAutofit/>
          </a:bodyPr>
          <a:lstStyle/>
          <a:p>
            <a:r>
              <a:rPr lang="it-IT" noProof="0" dirty="0"/>
              <a:t>Il rame ad alta conducibilità termica senza ossigeno (</a:t>
            </a:r>
            <a:r>
              <a:rPr lang="it-IT" b="1" noProof="0" dirty="0"/>
              <a:t>OFHC</a:t>
            </a:r>
            <a:r>
              <a:rPr lang="it-IT" noProof="0" dirty="0"/>
              <a:t>) si riferisce generalmente a un gruppo di leghe di rame ad </a:t>
            </a:r>
            <a:r>
              <a:rPr lang="it-IT" b="1" noProof="0" dirty="0"/>
              <a:t>alta conducibilità </a:t>
            </a:r>
            <a:r>
              <a:rPr lang="it-IT" noProof="0" dirty="0"/>
              <a:t>che sono state raffinate elettroliticamente per </a:t>
            </a:r>
            <a:r>
              <a:rPr lang="it-IT" b="1" noProof="0" dirty="0"/>
              <a:t>ridurre il livello di ossigeno allo 0,001% o meno</a:t>
            </a:r>
            <a:r>
              <a:rPr lang="it-IT" noProof="0" dirty="0"/>
              <a:t>.</a:t>
            </a:r>
          </a:p>
          <a:p>
            <a:r>
              <a:rPr lang="it-IT" noProof="0" dirty="0"/>
              <a:t>L'</a:t>
            </a:r>
            <a:r>
              <a:rPr lang="it-IT" b="1" noProof="0" dirty="0"/>
              <a:t>OFHC</a:t>
            </a:r>
            <a:r>
              <a:rPr lang="it-IT" noProof="0" dirty="0"/>
              <a:t> è spesso utilizzato nei sistemi di accelerazione sotto vuoto, dove si riscontra un </a:t>
            </a:r>
            <a:r>
              <a:rPr lang="it-IT" b="1" noProof="0" dirty="0"/>
              <a:t>elevato carico termico</a:t>
            </a:r>
            <a:r>
              <a:rPr lang="it-IT" noProof="0" dirty="0"/>
              <a:t>.</a:t>
            </a:r>
          </a:p>
          <a:p>
            <a:r>
              <a:rPr lang="it-IT" noProof="0" dirty="0"/>
              <a:t>Viene anche utilizzato per costruire </a:t>
            </a:r>
            <a:r>
              <a:rPr lang="it-IT" b="1" noProof="0" dirty="0"/>
              <a:t>cavità a radiofrequenza </a:t>
            </a:r>
            <a:r>
              <a:rPr lang="it-IT" noProof="0" dirty="0"/>
              <a:t>(RF) </a:t>
            </a:r>
            <a:r>
              <a:rPr lang="it-IT" b="1" noProof="0" dirty="0" err="1"/>
              <a:t>normal</a:t>
            </a:r>
            <a:r>
              <a:rPr lang="it-IT" b="1" noProof="0" dirty="0"/>
              <a:t> conduttive</a:t>
            </a:r>
            <a:r>
              <a:rPr lang="it-IT" noProof="0" dirty="0"/>
              <a:t>.</a:t>
            </a:r>
          </a:p>
          <a:p>
            <a:r>
              <a:rPr lang="it-IT" b="1" noProof="0" dirty="0">
                <a:solidFill>
                  <a:schemeClr val="accent4">
                    <a:lumMod val="75000"/>
                  </a:schemeClr>
                </a:solidFill>
              </a:rPr>
              <a:t>C10100</a:t>
            </a:r>
            <a:r>
              <a:rPr lang="it-IT" noProof="0" dirty="0"/>
              <a:t> - È il grado più puro, con il 99,99% di Cu, &lt;0,0005% (o 5 ppm) di ossigeno.</a:t>
            </a:r>
          </a:p>
          <a:p>
            <a:r>
              <a:rPr lang="it-IT" b="1" noProof="0" dirty="0">
                <a:solidFill>
                  <a:schemeClr val="accent2"/>
                </a:solidFill>
              </a:rPr>
              <a:t>C10200</a:t>
            </a:r>
            <a:r>
              <a:rPr lang="it-IT" noProof="0" dirty="0"/>
              <a:t> - 99,95% Cu (incluso Ag), &lt;0,001% (10 ppm) di ossigeno.</a:t>
            </a:r>
          </a:p>
          <a:p>
            <a:r>
              <a:rPr lang="it-IT" b="1" noProof="0" dirty="0">
                <a:solidFill>
                  <a:schemeClr val="accent1"/>
                </a:solidFill>
              </a:rPr>
              <a:t>C11000</a:t>
            </a:r>
            <a:r>
              <a:rPr lang="it-IT" noProof="0" dirty="0"/>
              <a:t> - Conosciuto anche come rame elettrolitico-duro (</a:t>
            </a:r>
            <a:r>
              <a:rPr lang="it-IT" b="1" noProof="0" dirty="0"/>
              <a:t>ETP</a:t>
            </a:r>
            <a:r>
              <a:rPr lang="it-IT" noProof="0" dirty="0"/>
              <a:t>). È puro al 99,9% e ha un contenuto di ossigeno compreso tra lo 0,02% e lo 0,04% (tipico).</a:t>
            </a:r>
          </a:p>
          <a:p>
            <a:r>
              <a:rPr lang="it-IT" noProof="0" dirty="0"/>
              <a:t>Il </a:t>
            </a:r>
            <a:r>
              <a:rPr lang="it-IT" b="1" noProof="0" dirty="0"/>
              <a:t>basso contenuto di ossigeno </a:t>
            </a:r>
            <a:r>
              <a:rPr lang="it-IT" noProof="0" dirty="0"/>
              <a:t>è fondamentale per gli assemblaggi </a:t>
            </a:r>
            <a:r>
              <a:rPr lang="it-IT" b="1" noProof="0" dirty="0"/>
              <a:t>sotto vuoto </a:t>
            </a:r>
            <a:r>
              <a:rPr lang="it-IT" noProof="0" dirty="0"/>
              <a:t>che prevedono la </a:t>
            </a:r>
            <a:r>
              <a:rPr lang="it-IT" b="1" noProof="0" dirty="0"/>
              <a:t>saldatura</a:t>
            </a:r>
            <a:r>
              <a:rPr lang="it-IT" noProof="0" dirty="0"/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B50B04-9D59-76D5-2868-D7833BBB137F}"/>
              </a:ext>
            </a:extLst>
          </p:cNvPr>
          <p:cNvGrpSpPr/>
          <p:nvPr/>
        </p:nvGrpSpPr>
        <p:grpSpPr>
          <a:xfrm>
            <a:off x="9954753" y="6488668"/>
            <a:ext cx="2113679" cy="369332"/>
            <a:chOff x="8806249" y="6623222"/>
            <a:chExt cx="2113679" cy="36933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0BA2525-750B-CB65-B833-563EA2FAB9E0}"/>
                </a:ext>
              </a:extLst>
            </p:cNvPr>
            <p:cNvSpPr txBox="1"/>
            <p:nvPr/>
          </p:nvSpPr>
          <p:spPr>
            <a:xfrm>
              <a:off x="8806249" y="6623222"/>
              <a:ext cx="1935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noProof="0" dirty="0"/>
                <a:t>Li and </a:t>
              </a:r>
              <a:r>
                <a:rPr lang="it-IT" noProof="0" dirty="0" err="1"/>
                <a:t>Liu</a:t>
              </a:r>
              <a:r>
                <a:rPr lang="it-IT" noProof="0" dirty="0"/>
                <a:t> – USPAS </a:t>
              </a:r>
            </a:p>
          </p:txBody>
        </p:sp>
        <p:pic>
          <p:nvPicPr>
            <p:cNvPr id="5" name="object 17">
              <a:extLst>
                <a:ext uri="{FF2B5EF4-FFF2-40B4-BE49-F238E27FC236}">
                  <a16:creationId xmlns:a16="http://schemas.microsoft.com/office/drawing/2014/main" id="{D347E5F1-0EBC-B38C-AA98-5A77A8E5542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64142" y="6639698"/>
              <a:ext cx="355786" cy="2952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187990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F600A-59A2-D0BE-641D-0D5EDACCB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08C06-2228-27AC-EDCB-4BD61CAE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noProof="0" dirty="0"/>
              <a:t>Rame OFHC (</a:t>
            </a:r>
            <a:r>
              <a:rPr lang="it-IT" noProof="0" dirty="0" err="1"/>
              <a:t>Oxygen</a:t>
            </a:r>
            <a:r>
              <a:rPr lang="it-IT" noProof="0" dirty="0"/>
              <a:t> Free High </a:t>
            </a:r>
            <a:r>
              <a:rPr lang="it-IT" noProof="0" dirty="0" err="1"/>
              <a:t>Conductivity</a:t>
            </a:r>
            <a:r>
              <a:rPr lang="it-IT" noProof="0" dirty="0"/>
              <a:t>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84DCFE1-A0EF-4C4F-94A1-F629A06B8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1441"/>
            <a:ext cx="10515600" cy="4351338"/>
          </a:xfrm>
        </p:spPr>
        <p:txBody>
          <a:bodyPr>
            <a:noAutofit/>
          </a:bodyPr>
          <a:lstStyle/>
          <a:p>
            <a:r>
              <a:rPr lang="it-IT" noProof="0" dirty="0"/>
              <a:t>I rame OFHC sono comunemente utilizzati per la costruzione delle camere a vuoto degli acceleratori per la loro eccellente conducibilità termica ed elettrica.</a:t>
            </a:r>
          </a:p>
          <a:p>
            <a:r>
              <a:rPr lang="it-IT" b="1" noProof="0" dirty="0"/>
              <a:t>Rispetto</a:t>
            </a:r>
            <a:r>
              <a:rPr lang="it-IT" noProof="0" dirty="0"/>
              <a:t> alle leghe di </a:t>
            </a:r>
            <a:r>
              <a:rPr lang="it-IT" b="1" noProof="0" dirty="0"/>
              <a:t>alluminio</a:t>
            </a:r>
            <a:r>
              <a:rPr lang="it-IT" noProof="0" dirty="0"/>
              <a:t>, i rame </a:t>
            </a:r>
            <a:r>
              <a:rPr lang="it-IT" b="1" noProof="0" dirty="0"/>
              <a:t>OFHC</a:t>
            </a:r>
            <a:r>
              <a:rPr lang="it-IT" noProof="0" dirty="0"/>
              <a:t> offrono anche una </a:t>
            </a:r>
            <a:r>
              <a:rPr lang="it-IT" b="1" noProof="0" dirty="0"/>
              <a:t>migliore schermatura</a:t>
            </a:r>
            <a:r>
              <a:rPr lang="it-IT" noProof="0" dirty="0"/>
              <a:t> dalle radiazioni (soprattutto gamma).</a:t>
            </a:r>
          </a:p>
          <a:p>
            <a:r>
              <a:rPr lang="it-IT" noProof="0" dirty="0"/>
              <a:t>Tuttavia, il rame puro ha una </a:t>
            </a:r>
            <a:r>
              <a:rPr lang="it-IT" b="1" noProof="0" dirty="0"/>
              <a:t>resistenza meccanica </a:t>
            </a:r>
            <a:r>
              <a:rPr lang="it-IT" noProof="0" dirty="0"/>
              <a:t>relativamente </a:t>
            </a:r>
            <a:r>
              <a:rPr lang="it-IT" b="1" noProof="0" dirty="0"/>
              <a:t>bassa</a:t>
            </a:r>
            <a:r>
              <a:rPr lang="it-IT" noProof="0" dirty="0"/>
              <a:t>, anche se temprato.</a:t>
            </a:r>
          </a:p>
          <a:p>
            <a:r>
              <a:rPr lang="it-IT" noProof="0" dirty="0"/>
              <a:t>Per le applicazioni con sollecitazioni più elevate (soprattutto per i carichi ciclici), la </a:t>
            </a:r>
            <a:r>
              <a:rPr lang="it-IT" b="1" noProof="0" dirty="0"/>
              <a:t>resistenza del rame può essere migliorata </a:t>
            </a:r>
            <a:r>
              <a:rPr lang="it-IT" noProof="0" dirty="0"/>
              <a:t>con vari meccanismi di rinforzo. I rame induriti per precipitazione (</a:t>
            </a:r>
            <a:r>
              <a:rPr lang="it-IT" b="1" noProof="0" dirty="0"/>
              <a:t>PH</a:t>
            </a:r>
            <a:r>
              <a:rPr lang="it-IT" noProof="0" dirty="0"/>
              <a:t>) possono essere trattati termicamente fino a raggiungere una </a:t>
            </a:r>
            <a:r>
              <a:rPr lang="it-IT" b="1" noProof="0" dirty="0"/>
              <a:t>resistenza molto più elevata</a:t>
            </a:r>
            <a:r>
              <a:rPr lang="it-IT" noProof="0" dirty="0"/>
              <a:t>, pur mantenendo la loro elevata conducibilità elettrica e termica. Un rame PH comunemente utilizzato è il </a:t>
            </a:r>
            <a:r>
              <a:rPr lang="it-IT" noProof="0" dirty="0" err="1"/>
              <a:t>CuCrZr</a:t>
            </a:r>
            <a:r>
              <a:rPr lang="it-IT" noProof="0" dirty="0"/>
              <a:t> (UNS C18150).</a:t>
            </a:r>
          </a:p>
          <a:p>
            <a:r>
              <a:rPr lang="it-IT" noProof="0" dirty="0"/>
              <a:t>I rame </a:t>
            </a:r>
            <a:r>
              <a:rPr lang="it-IT" b="1" noProof="0" dirty="0"/>
              <a:t>rinforzati per dispersione </a:t>
            </a:r>
            <a:r>
              <a:rPr lang="it-IT" noProof="0" dirty="0"/>
              <a:t>(DS) sono, tra gli altri materiali disponibili in commercio, </a:t>
            </a:r>
            <a:r>
              <a:rPr lang="it-IT" b="1" noProof="0" dirty="0" err="1"/>
              <a:t>GlidCop</a:t>
            </a:r>
            <a:r>
              <a:rPr lang="it-IT" b="1" noProof="0" dirty="0"/>
              <a:t>™</a:t>
            </a:r>
            <a:r>
              <a:rPr lang="it-IT" noProof="0" dirty="0"/>
              <a:t>, Al15, Al25 e Al60.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22AEC2-84F3-4654-BF4F-7189666AF46C}"/>
              </a:ext>
            </a:extLst>
          </p:cNvPr>
          <p:cNvGrpSpPr/>
          <p:nvPr/>
        </p:nvGrpSpPr>
        <p:grpSpPr>
          <a:xfrm>
            <a:off x="9954753" y="6488668"/>
            <a:ext cx="2113679" cy="369332"/>
            <a:chOff x="8806249" y="6623222"/>
            <a:chExt cx="2113679" cy="36933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62CB71-293E-AEE8-1F7E-A2889F54D7EA}"/>
                </a:ext>
              </a:extLst>
            </p:cNvPr>
            <p:cNvSpPr txBox="1"/>
            <p:nvPr/>
          </p:nvSpPr>
          <p:spPr>
            <a:xfrm>
              <a:off x="8806249" y="6623222"/>
              <a:ext cx="1935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noProof="0" dirty="0"/>
                <a:t>Li and </a:t>
              </a:r>
              <a:r>
                <a:rPr lang="it-IT" noProof="0" dirty="0" err="1"/>
                <a:t>Liu</a:t>
              </a:r>
              <a:r>
                <a:rPr lang="it-IT" noProof="0" dirty="0"/>
                <a:t> – USPAS </a:t>
              </a:r>
            </a:p>
          </p:txBody>
        </p:sp>
        <p:pic>
          <p:nvPicPr>
            <p:cNvPr id="5" name="object 17">
              <a:extLst>
                <a:ext uri="{FF2B5EF4-FFF2-40B4-BE49-F238E27FC236}">
                  <a16:creationId xmlns:a16="http://schemas.microsoft.com/office/drawing/2014/main" id="{0E0929EA-B902-EBBC-7D21-2FEDD23B1DD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64142" y="6639698"/>
              <a:ext cx="355786" cy="2952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6905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B4BCC-2678-4E5E-B6C0-F6723396C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Esempi di perdite reali</a:t>
            </a:r>
          </a:p>
        </p:txBody>
      </p:sp>
      <p:pic>
        <p:nvPicPr>
          <p:cNvPr id="5" name="Content Placeholder 4" descr="Close-up of a metal object with text&#10;&#10;AI-generated content may be incorrect.">
            <a:extLst>
              <a:ext uri="{FF2B5EF4-FFF2-40B4-BE49-F238E27FC236}">
                <a16:creationId xmlns:a16="http://schemas.microsoft.com/office/drawing/2014/main" id="{7FCEC7CE-C088-45E5-4B61-EF2A23F7D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11" y="1690688"/>
            <a:ext cx="3763753" cy="2117111"/>
          </a:xfrm>
        </p:spPr>
      </p:pic>
      <p:pic>
        <p:nvPicPr>
          <p:cNvPr id="7" name="Picture 6" descr="Close-up of a metal object&#10;&#10;AI-generated content may be incorrect.">
            <a:extLst>
              <a:ext uri="{FF2B5EF4-FFF2-40B4-BE49-F238E27FC236}">
                <a16:creationId xmlns:a16="http://schemas.microsoft.com/office/drawing/2014/main" id="{C8E532BC-2358-FB81-5AA8-C4ED1576C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38" y="3974962"/>
            <a:ext cx="1787498" cy="2517913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5C65E5F-A8E9-EFDA-08DC-32DA2B58A7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9" t="8213" r="5099"/>
          <a:stretch/>
        </p:blipFill>
        <p:spPr>
          <a:xfrm>
            <a:off x="5050480" y="1620596"/>
            <a:ext cx="6890771" cy="518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121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678FF-5E89-B88D-4D06-6A57AE93C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356C3-A391-7482-5776-DE6F0856E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noProof="0" dirty="0"/>
              <a:t>Niobio e Titanio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D22F2DD-4E08-5BF9-3222-F821BC05A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1441"/>
            <a:ext cx="7234881" cy="4351338"/>
          </a:xfrm>
        </p:spPr>
        <p:txBody>
          <a:bodyPr>
            <a:noAutofit/>
          </a:bodyPr>
          <a:lstStyle/>
          <a:p>
            <a:r>
              <a:rPr lang="it-IT" noProof="0" dirty="0"/>
              <a:t>Il </a:t>
            </a:r>
            <a:r>
              <a:rPr lang="it-IT" b="1" noProof="0" dirty="0"/>
              <a:t>niobio</a:t>
            </a:r>
            <a:r>
              <a:rPr lang="it-IT" noProof="0" dirty="0"/>
              <a:t> di elevata purezza e a grana piccola («fine grain») è il </a:t>
            </a:r>
            <a:r>
              <a:rPr lang="it-IT" b="1" noProof="0" dirty="0"/>
              <a:t>materiale chiave </a:t>
            </a:r>
            <a:r>
              <a:rPr lang="it-IT" noProof="0" dirty="0"/>
              <a:t>per la costruzione di </a:t>
            </a:r>
            <a:r>
              <a:rPr lang="it-IT" b="1" noProof="0" dirty="0"/>
              <a:t>cavità RF </a:t>
            </a:r>
            <a:r>
              <a:rPr lang="it-IT" b="1" noProof="0" dirty="0" err="1"/>
              <a:t>superconduttrici</a:t>
            </a:r>
            <a:r>
              <a:rPr lang="it-IT" noProof="0" dirty="0"/>
              <a:t> per molti impianti acceleratori esistenti e futuri (European-XFEL, LCLS-II, Shine, FCC, </a:t>
            </a:r>
            <a:r>
              <a:rPr lang="it-IT" noProof="0" dirty="0" err="1"/>
              <a:t>MuCol</a:t>
            </a:r>
            <a:r>
              <a:rPr lang="it-IT" noProof="0" dirty="0"/>
              <a:t>, ILC, ecc.).</a:t>
            </a:r>
          </a:p>
          <a:p>
            <a:r>
              <a:rPr lang="it-IT" noProof="0" dirty="0"/>
              <a:t>Il grado del materiale </a:t>
            </a:r>
            <a:r>
              <a:rPr lang="it-IT" b="1" noProof="0" dirty="0"/>
              <a:t>Nb è solitamente certificato dal cosiddetto RRR </a:t>
            </a:r>
            <a:r>
              <a:rPr lang="it-IT" noProof="0" dirty="0"/>
              <a:t>(</a:t>
            </a:r>
            <a:r>
              <a:rPr lang="it-IT" noProof="0" dirty="0" err="1"/>
              <a:t>Residual-resistance</a:t>
            </a:r>
            <a:r>
              <a:rPr lang="it-IT" noProof="0" dirty="0"/>
              <a:t> ratio).	</a:t>
            </a:r>
          </a:p>
          <a:p>
            <a:r>
              <a:rPr lang="it-IT" noProof="0" dirty="0"/>
              <a:t>L'</a:t>
            </a:r>
            <a:r>
              <a:rPr lang="it-IT" b="1" noProof="0" dirty="0"/>
              <a:t>idrogeno</a:t>
            </a:r>
            <a:r>
              <a:rPr lang="it-IT" noProof="0" dirty="0"/>
              <a:t> presente nel </a:t>
            </a:r>
            <a:r>
              <a:rPr lang="it-IT" b="1" noProof="0" dirty="0"/>
              <a:t>bulk di Nb </a:t>
            </a:r>
            <a:r>
              <a:rPr lang="it-IT" noProof="0" dirty="0"/>
              <a:t>viene spesso </a:t>
            </a:r>
            <a:r>
              <a:rPr lang="it-IT" b="1" noProof="0" dirty="0"/>
              <a:t>degassato</a:t>
            </a:r>
            <a:r>
              <a:rPr lang="it-IT" noProof="0" dirty="0"/>
              <a:t> per le cavità ad alto Q.</a:t>
            </a:r>
          </a:p>
          <a:p>
            <a:r>
              <a:rPr lang="it-IT" noProof="0" dirty="0"/>
              <a:t>Per adeguarsi al </a:t>
            </a:r>
            <a:r>
              <a:rPr lang="it-IT" b="1" noProof="0" dirty="0"/>
              <a:t>CTE</a:t>
            </a:r>
            <a:r>
              <a:rPr lang="it-IT" noProof="0" dirty="0"/>
              <a:t>, si usa il </a:t>
            </a:r>
            <a:r>
              <a:rPr lang="it-IT" b="1" noProof="0" dirty="0"/>
              <a:t>titanio (grado 1 e grado 5) </a:t>
            </a:r>
            <a:r>
              <a:rPr lang="it-IT" noProof="0" dirty="0"/>
              <a:t>per unire le cavità di Nb alle flange e ai contenitori di elio.</a:t>
            </a:r>
          </a:p>
          <a:p>
            <a:r>
              <a:rPr lang="it-IT" noProof="0" dirty="0"/>
              <a:t>La saldatura a </a:t>
            </a:r>
            <a:r>
              <a:rPr lang="it-IT" b="1" noProof="0" dirty="0"/>
              <a:t>fascio elettronico è la tecnica principale </a:t>
            </a:r>
            <a:r>
              <a:rPr lang="it-IT" noProof="0" dirty="0"/>
              <a:t>per Nb e Ti.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DECE3E-4BF6-5797-517F-C37A4EE2CBE1}"/>
              </a:ext>
            </a:extLst>
          </p:cNvPr>
          <p:cNvGrpSpPr/>
          <p:nvPr/>
        </p:nvGrpSpPr>
        <p:grpSpPr>
          <a:xfrm>
            <a:off x="9954753" y="6488668"/>
            <a:ext cx="2113679" cy="369332"/>
            <a:chOff x="8806249" y="6623222"/>
            <a:chExt cx="2113679" cy="36933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53BEDE4-495B-57A5-332B-3E5432A0675F}"/>
                </a:ext>
              </a:extLst>
            </p:cNvPr>
            <p:cNvSpPr txBox="1"/>
            <p:nvPr/>
          </p:nvSpPr>
          <p:spPr>
            <a:xfrm>
              <a:off x="8806249" y="6623222"/>
              <a:ext cx="1935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noProof="0" dirty="0"/>
                <a:t>Li and </a:t>
              </a:r>
              <a:r>
                <a:rPr lang="it-IT" noProof="0" dirty="0" err="1"/>
                <a:t>Liu</a:t>
              </a:r>
              <a:r>
                <a:rPr lang="it-IT" noProof="0" dirty="0"/>
                <a:t> – USPAS </a:t>
              </a:r>
            </a:p>
          </p:txBody>
        </p:sp>
        <p:pic>
          <p:nvPicPr>
            <p:cNvPr id="5" name="object 17">
              <a:extLst>
                <a:ext uri="{FF2B5EF4-FFF2-40B4-BE49-F238E27FC236}">
                  <a16:creationId xmlns:a16="http://schemas.microsoft.com/office/drawing/2014/main" id="{218CDD9B-1BB2-CDFD-56CB-40719C02F2D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64142" y="6639698"/>
              <a:ext cx="355786" cy="295231"/>
            </a:xfrm>
            <a:prstGeom prst="rect">
              <a:avLst/>
            </a:prstGeom>
          </p:spPr>
        </p:pic>
      </p:grpSp>
      <p:pic>
        <p:nvPicPr>
          <p:cNvPr id="3" name="object 3">
            <a:extLst>
              <a:ext uri="{FF2B5EF4-FFF2-40B4-BE49-F238E27FC236}">
                <a16:creationId xmlns:a16="http://schemas.microsoft.com/office/drawing/2014/main" id="{19BDB0AC-59A0-7079-0C45-CA662B1D906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23349" y="1611441"/>
            <a:ext cx="376719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3579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B68B-AAD8-D243-A2B1-29D405177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Coefficiente di espansione termica</a:t>
            </a:r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86C276E-C8BD-F55D-D2A4-BE8CE33DC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4" t="22472" r="12860" b="7787"/>
          <a:stretch/>
        </p:blipFill>
        <p:spPr>
          <a:xfrm>
            <a:off x="2778574" y="1477199"/>
            <a:ext cx="7007977" cy="5277828"/>
          </a:xfr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6147382-917A-1DDE-D4C5-ACB75D48FF83}"/>
              </a:ext>
            </a:extLst>
          </p:cNvPr>
          <p:cNvGrpSpPr/>
          <p:nvPr/>
        </p:nvGrpSpPr>
        <p:grpSpPr>
          <a:xfrm>
            <a:off x="9954753" y="6488668"/>
            <a:ext cx="2113679" cy="369332"/>
            <a:chOff x="8806249" y="6623222"/>
            <a:chExt cx="2113679" cy="36933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D86ADE-2253-031C-3218-B1B19F429898}"/>
                </a:ext>
              </a:extLst>
            </p:cNvPr>
            <p:cNvSpPr txBox="1"/>
            <p:nvPr/>
          </p:nvSpPr>
          <p:spPr>
            <a:xfrm>
              <a:off x="8806249" y="6623222"/>
              <a:ext cx="1935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noProof="0" dirty="0"/>
                <a:t>Li and </a:t>
              </a:r>
              <a:r>
                <a:rPr lang="it-IT" noProof="0" dirty="0" err="1"/>
                <a:t>Liu</a:t>
              </a:r>
              <a:r>
                <a:rPr lang="it-IT" noProof="0" dirty="0"/>
                <a:t> – USPAS </a:t>
              </a:r>
            </a:p>
          </p:txBody>
        </p:sp>
        <p:pic>
          <p:nvPicPr>
            <p:cNvPr id="8" name="object 17">
              <a:extLst>
                <a:ext uri="{FF2B5EF4-FFF2-40B4-BE49-F238E27FC236}">
                  <a16:creationId xmlns:a16="http://schemas.microsoft.com/office/drawing/2014/main" id="{E0CF2C82-6C1B-4290-46EE-C0040022D10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64142" y="6639698"/>
              <a:ext cx="355786" cy="2952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628621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80B3D-80F8-E7F2-40A8-EEC2E59CE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Ceramiche e vetri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6235C-CCE2-D789-2815-09547FFD1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1442"/>
            <a:ext cx="10515600" cy="4351338"/>
          </a:xfrm>
        </p:spPr>
        <p:txBody>
          <a:bodyPr>
            <a:noAutofit/>
          </a:bodyPr>
          <a:lstStyle/>
          <a:p>
            <a:r>
              <a:rPr lang="it-IT" noProof="0" dirty="0"/>
              <a:t>Le ceramiche di </a:t>
            </a:r>
            <a:r>
              <a:rPr lang="it-IT" b="1" noProof="0" dirty="0"/>
              <a:t>allumina</a:t>
            </a:r>
            <a:r>
              <a:rPr lang="it-IT" noProof="0" dirty="0"/>
              <a:t> (Al2O3 &gt; 99%) sono ampiamente utilizzate per le interruzioni elettriche, i passaggi per gli strumenti e l'alimentazione elettrica, le finestre RF nei sistemi di vuoto degli acceleratori.</a:t>
            </a:r>
          </a:p>
          <a:p>
            <a:r>
              <a:rPr lang="it-IT" noProof="0" dirty="0"/>
              <a:t>Le </a:t>
            </a:r>
            <a:r>
              <a:rPr lang="it-IT" b="1" noProof="0" dirty="0"/>
              <a:t>ceramiche</a:t>
            </a:r>
            <a:r>
              <a:rPr lang="it-IT" noProof="0" dirty="0"/>
              <a:t> vengono </a:t>
            </a:r>
            <a:r>
              <a:rPr lang="it-IT" b="1" noProof="0" dirty="0"/>
              <a:t>unite alle flange </a:t>
            </a:r>
            <a:r>
              <a:rPr lang="it-IT" noProof="0" dirty="0"/>
              <a:t>metalliche con la tecnica della </a:t>
            </a:r>
            <a:r>
              <a:rPr lang="it-IT" b="1" noProof="0" dirty="0"/>
              <a:t>brasatura </a:t>
            </a:r>
            <a:r>
              <a:rPr lang="it-IT" noProof="0" dirty="0"/>
              <a:t>in forno a vuoto.</a:t>
            </a:r>
          </a:p>
          <a:p>
            <a:r>
              <a:rPr lang="it-IT" noProof="0" dirty="0"/>
              <a:t>Molti tipi di </a:t>
            </a:r>
            <a:r>
              <a:rPr lang="it-IT" b="1" noProof="0" dirty="0"/>
              <a:t>vetri</a:t>
            </a:r>
            <a:r>
              <a:rPr lang="it-IT" noProof="0" dirty="0"/>
              <a:t> sono utilizzati principalmente come </a:t>
            </a:r>
            <a:r>
              <a:rPr lang="it-IT" b="1" noProof="0" dirty="0"/>
              <a:t>finestre sui sistemi da vuoto</a:t>
            </a:r>
            <a:r>
              <a:rPr lang="it-IT" noProof="0" dirty="0"/>
              <a:t>, per l'ispezione visiva dei componenti sotto vuoto, per la trasmissione della luce (ingresso laser, visualizzatori del profilo del fascio, ecc.)</a:t>
            </a:r>
          </a:p>
          <a:p>
            <a:r>
              <a:rPr lang="it-IT" noProof="0" dirty="0"/>
              <a:t>Le parti in </a:t>
            </a:r>
            <a:r>
              <a:rPr lang="it-IT" b="1" noProof="0" dirty="0"/>
              <a:t>ceramica</a:t>
            </a:r>
            <a:r>
              <a:rPr lang="it-IT" noProof="0" dirty="0"/>
              <a:t> lavorate sono </a:t>
            </a:r>
            <a:r>
              <a:rPr lang="it-IT" b="1" noProof="0" dirty="0"/>
              <a:t>compatibili con l'UHV</a:t>
            </a:r>
            <a:r>
              <a:rPr lang="it-IT" noProof="0" dirty="0"/>
              <a:t>.		</a:t>
            </a:r>
          </a:p>
          <a:p>
            <a:r>
              <a:rPr lang="it-IT" noProof="0" dirty="0"/>
              <a:t>Per la </a:t>
            </a:r>
            <a:r>
              <a:rPr lang="it-IT" b="1" noProof="0" dirty="0"/>
              <a:t>lavorazione della ceramica </a:t>
            </a:r>
            <a:r>
              <a:rPr lang="it-IT" noProof="0" dirty="0"/>
              <a:t>si utilizzano utensili speciali con </a:t>
            </a:r>
            <a:r>
              <a:rPr lang="it-IT" b="1" noProof="0" dirty="0"/>
              <a:t>punta di diamante</a:t>
            </a:r>
            <a:r>
              <a:rPr lang="it-IT" noProof="0" dirty="0"/>
              <a:t>.	</a:t>
            </a:r>
          </a:p>
          <a:p>
            <a:r>
              <a:rPr lang="it-IT" noProof="0" dirty="0"/>
              <a:t>Esistono anche </a:t>
            </a:r>
            <a:r>
              <a:rPr lang="it-IT" b="1" noProof="0" dirty="0"/>
              <a:t>ceramiche lavorabili</a:t>
            </a:r>
            <a:r>
              <a:rPr lang="it-IT" noProof="0" dirty="0"/>
              <a:t>, come </a:t>
            </a:r>
            <a:r>
              <a:rPr lang="it-IT" b="1" noProof="0" dirty="0"/>
              <a:t>Macor™</a:t>
            </a:r>
            <a:r>
              <a:rPr lang="it-IT" noProof="0" dirty="0"/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D37FE5E-57F1-BE07-5B8B-00149D8AAF56}"/>
              </a:ext>
            </a:extLst>
          </p:cNvPr>
          <p:cNvGrpSpPr/>
          <p:nvPr/>
        </p:nvGrpSpPr>
        <p:grpSpPr>
          <a:xfrm>
            <a:off x="9954753" y="6488668"/>
            <a:ext cx="2113679" cy="369332"/>
            <a:chOff x="8806249" y="6623222"/>
            <a:chExt cx="2113679" cy="3693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FA4D4C-BFE7-31D3-FA5F-3D1552BA51C0}"/>
                </a:ext>
              </a:extLst>
            </p:cNvPr>
            <p:cNvSpPr txBox="1"/>
            <p:nvPr/>
          </p:nvSpPr>
          <p:spPr>
            <a:xfrm>
              <a:off x="8806249" y="6623222"/>
              <a:ext cx="1935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noProof="0" dirty="0"/>
                <a:t>Li and </a:t>
              </a:r>
              <a:r>
                <a:rPr lang="it-IT" noProof="0" dirty="0" err="1"/>
                <a:t>Liu</a:t>
              </a:r>
              <a:r>
                <a:rPr lang="it-IT" noProof="0" dirty="0"/>
                <a:t> – USPAS </a:t>
              </a:r>
            </a:p>
          </p:txBody>
        </p:sp>
        <p:pic>
          <p:nvPicPr>
            <p:cNvPr id="6" name="object 17">
              <a:extLst>
                <a:ext uri="{FF2B5EF4-FFF2-40B4-BE49-F238E27FC236}">
                  <a16:creationId xmlns:a16="http://schemas.microsoft.com/office/drawing/2014/main" id="{E6BAF005-BCEA-031B-8556-B2CDC28A6D7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64142" y="6639698"/>
              <a:ext cx="355786" cy="2952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03165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505A2-ABDB-95DA-B4BD-38239C047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4EE13-F943-E01F-4555-C2E9E96A0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Ceramiche e vetri</a:t>
            </a:r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4B48F53C-E5FA-C92B-1BE4-085C0A8D8D0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606635"/>
            <a:ext cx="5885714" cy="4019048"/>
          </a:xfrm>
          <a:prstGeom prst="rect">
            <a:avLst/>
          </a:prstGeom>
        </p:spPr>
      </p:pic>
      <p:pic>
        <p:nvPicPr>
          <p:cNvPr id="5" name="object 2">
            <a:extLst>
              <a:ext uri="{FF2B5EF4-FFF2-40B4-BE49-F238E27FC236}">
                <a16:creationId xmlns:a16="http://schemas.microsoft.com/office/drawing/2014/main" id="{AD89C45D-435E-4D68-90C0-5B807E496A5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58672" y="2576588"/>
            <a:ext cx="6016769" cy="385445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025265B-D3C9-89DB-CA4D-86F532C95D01}"/>
              </a:ext>
            </a:extLst>
          </p:cNvPr>
          <p:cNvGrpSpPr/>
          <p:nvPr/>
        </p:nvGrpSpPr>
        <p:grpSpPr>
          <a:xfrm>
            <a:off x="9954753" y="6488668"/>
            <a:ext cx="2113679" cy="369332"/>
            <a:chOff x="8806249" y="6623222"/>
            <a:chExt cx="2113679" cy="36933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E7B090-9A9D-10CB-761C-D28E43196E04}"/>
                </a:ext>
              </a:extLst>
            </p:cNvPr>
            <p:cNvSpPr txBox="1"/>
            <p:nvPr/>
          </p:nvSpPr>
          <p:spPr>
            <a:xfrm>
              <a:off x="8806249" y="6623222"/>
              <a:ext cx="1935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noProof="0" dirty="0"/>
                <a:t>Li and </a:t>
              </a:r>
              <a:r>
                <a:rPr lang="it-IT" noProof="0" dirty="0" err="1"/>
                <a:t>Liu</a:t>
              </a:r>
              <a:r>
                <a:rPr lang="it-IT" noProof="0" dirty="0"/>
                <a:t> – USPAS </a:t>
              </a:r>
            </a:p>
          </p:txBody>
        </p:sp>
        <p:pic>
          <p:nvPicPr>
            <p:cNvPr id="8" name="object 17">
              <a:extLst>
                <a:ext uri="{FF2B5EF4-FFF2-40B4-BE49-F238E27FC236}">
                  <a16:creationId xmlns:a16="http://schemas.microsoft.com/office/drawing/2014/main" id="{A5D4669C-5396-DB9F-8785-25D344F71C8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64142" y="6639698"/>
              <a:ext cx="355786" cy="2952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095253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CB990-0110-7F26-167B-F4B0483F6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5EEAB-DDF6-A67C-DFB9-E0A6A43AB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Elastomeri e Polimeri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E291372-D277-7A9A-ED57-03FAC57FA68F}"/>
              </a:ext>
            </a:extLst>
          </p:cNvPr>
          <p:cNvGrpSpPr/>
          <p:nvPr/>
        </p:nvGrpSpPr>
        <p:grpSpPr>
          <a:xfrm>
            <a:off x="9954753" y="6488668"/>
            <a:ext cx="2113679" cy="369332"/>
            <a:chOff x="8806249" y="6623222"/>
            <a:chExt cx="2113679" cy="36933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F4C88FB-F647-BF22-7FF6-77FDD0C3E1B1}"/>
                </a:ext>
              </a:extLst>
            </p:cNvPr>
            <p:cNvSpPr txBox="1"/>
            <p:nvPr/>
          </p:nvSpPr>
          <p:spPr>
            <a:xfrm>
              <a:off x="8806249" y="6623222"/>
              <a:ext cx="1935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noProof="0" dirty="0"/>
                <a:t>Li and </a:t>
              </a:r>
              <a:r>
                <a:rPr lang="it-IT" noProof="0" dirty="0" err="1"/>
                <a:t>Liu</a:t>
              </a:r>
              <a:r>
                <a:rPr lang="it-IT" noProof="0" dirty="0"/>
                <a:t> – USPAS </a:t>
              </a:r>
            </a:p>
          </p:txBody>
        </p:sp>
        <p:pic>
          <p:nvPicPr>
            <p:cNvPr id="8" name="object 17">
              <a:extLst>
                <a:ext uri="{FF2B5EF4-FFF2-40B4-BE49-F238E27FC236}">
                  <a16:creationId xmlns:a16="http://schemas.microsoft.com/office/drawing/2014/main" id="{758DEE99-EA32-F5F6-8EF0-8C6AFB46843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64142" y="6639698"/>
              <a:ext cx="355786" cy="295231"/>
            </a:xfrm>
            <a:prstGeom prst="rect">
              <a:avLst/>
            </a:prstGeom>
          </p:spPr>
        </p:pic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2BF1595-F77A-2FC0-D491-7EA193129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t-IT" noProof="0" dirty="0"/>
              <a:t>Anche gli elastomeri, i polimeri e le materie plastiche hanno trovato applicazione nei sistemi di vuoto degli acceleratori. </a:t>
            </a:r>
          </a:p>
          <a:p>
            <a:r>
              <a:rPr lang="it-IT" noProof="0" dirty="0"/>
              <a:t>Le loro </a:t>
            </a:r>
            <a:r>
              <a:rPr lang="it-IT" b="1" noProof="0" dirty="0"/>
              <a:t>proprietà di vuoto e resistenza alle radiazioni </a:t>
            </a:r>
            <a:r>
              <a:rPr lang="it-IT" noProof="0" dirty="0"/>
              <a:t>devono essere </a:t>
            </a:r>
            <a:r>
              <a:rPr lang="it-IT" b="1" noProof="0" dirty="0"/>
              <a:t>verificate</a:t>
            </a:r>
            <a:r>
              <a:rPr lang="it-IT" noProof="0" dirty="0"/>
              <a:t> per le applicazioni.</a:t>
            </a:r>
          </a:p>
          <a:p>
            <a:r>
              <a:rPr lang="it-IT" noProof="0" dirty="0"/>
              <a:t>Gli elastomeri, in particolare </a:t>
            </a:r>
            <a:r>
              <a:rPr lang="it-IT" b="1" noProof="0" dirty="0" err="1"/>
              <a:t>Viton</a:t>
            </a:r>
            <a:r>
              <a:rPr lang="it-IT" b="1" noProof="0" dirty="0"/>
              <a:t>™</a:t>
            </a:r>
            <a:r>
              <a:rPr lang="it-IT" noProof="0" dirty="0"/>
              <a:t> (fluorocarburi), sono solitamente utilizzati come </a:t>
            </a:r>
            <a:r>
              <a:rPr lang="it-IT" b="1" noProof="0" dirty="0"/>
              <a:t>guarnizioni per il vuoto</a:t>
            </a:r>
            <a:r>
              <a:rPr lang="it-IT" noProof="0" dirty="0"/>
              <a:t>, spesso come guarnizioni per le valvole gate per UHV.</a:t>
            </a:r>
          </a:p>
          <a:p>
            <a:r>
              <a:rPr lang="it-IT" noProof="0" dirty="0"/>
              <a:t>Sebbene il </a:t>
            </a:r>
            <a:r>
              <a:rPr lang="it-IT" b="1" noProof="0" dirty="0"/>
              <a:t>Teflon </a:t>
            </a:r>
            <a:r>
              <a:rPr lang="it-IT" noProof="0" dirty="0"/>
              <a:t>sia compatibile con le applicazioni UHV, si indurisce facilmente e si rompe sotto le radiazioni.	</a:t>
            </a:r>
          </a:p>
          <a:p>
            <a:r>
              <a:rPr lang="it-IT" noProof="0" dirty="0"/>
              <a:t>Il </a:t>
            </a:r>
            <a:r>
              <a:rPr lang="it-IT" b="1" noProof="0" dirty="0"/>
              <a:t>PEEK </a:t>
            </a:r>
            <a:r>
              <a:rPr lang="it-IT" noProof="0" dirty="0"/>
              <a:t>(polietere etere chetone) è un tipo di plastica ingegnerizzata adatta alle applicazioni UHV degli acceleratori. Il PEEK ha una </a:t>
            </a:r>
            <a:r>
              <a:rPr lang="it-IT" b="1" noProof="0" dirty="0"/>
              <a:t>buona formabilità e lavorabilità</a:t>
            </a:r>
            <a:r>
              <a:rPr lang="it-IT" noProof="0" dirty="0"/>
              <a:t>. Viene utilizzato soprattutto nei </a:t>
            </a:r>
            <a:r>
              <a:rPr lang="it-IT" b="1" noProof="0" dirty="0"/>
              <a:t>connettori multipli sotto vuoto</a:t>
            </a:r>
            <a:r>
              <a:rPr lang="it-IT" noProof="0" dirty="0"/>
              <a:t>.</a:t>
            </a:r>
          </a:p>
          <a:p>
            <a:r>
              <a:rPr lang="it-IT" noProof="0" dirty="0"/>
              <a:t>I film di </a:t>
            </a:r>
            <a:r>
              <a:rPr lang="it-IT" b="1" noProof="0" dirty="0" err="1"/>
              <a:t>Kapton</a:t>
            </a:r>
            <a:r>
              <a:rPr lang="it-IT" b="1" noProof="0" dirty="0"/>
              <a:t>™</a:t>
            </a:r>
            <a:r>
              <a:rPr lang="it-IT" noProof="0" dirty="0"/>
              <a:t> (</a:t>
            </a:r>
            <a:r>
              <a:rPr lang="it-IT" noProof="0" dirty="0" err="1"/>
              <a:t>poliimmide</a:t>
            </a:r>
            <a:r>
              <a:rPr lang="it-IT" noProof="0" dirty="0"/>
              <a:t>) sono adatti per le </a:t>
            </a:r>
            <a:r>
              <a:rPr lang="it-IT" b="1" noProof="0" dirty="0"/>
              <a:t>applicazioni UHV </a:t>
            </a:r>
            <a:r>
              <a:rPr lang="it-IT" noProof="0" dirty="0"/>
              <a:t>con acceleratore.</a:t>
            </a:r>
          </a:p>
        </p:txBody>
      </p:sp>
    </p:spTree>
    <p:extLst>
      <p:ext uri="{BB962C8B-B14F-4D97-AF65-F5344CB8AC3E}">
        <p14:creationId xmlns:p14="http://schemas.microsoft.com/office/powerpoint/2010/main" val="9379292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30B91-53BB-B159-7712-DF316D7F0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F0685-DF9C-3B97-D696-99941C418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PEEK può essere “gassoso”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EF6C5B4-F0CB-5360-B85B-C8964E4E9CF5}"/>
              </a:ext>
            </a:extLst>
          </p:cNvPr>
          <p:cNvGrpSpPr/>
          <p:nvPr/>
        </p:nvGrpSpPr>
        <p:grpSpPr>
          <a:xfrm>
            <a:off x="9954753" y="6488668"/>
            <a:ext cx="2113679" cy="369332"/>
            <a:chOff x="8806249" y="6623222"/>
            <a:chExt cx="2113679" cy="36933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0C8B9E-2C06-B50B-14C9-B3528174F30F}"/>
                </a:ext>
              </a:extLst>
            </p:cNvPr>
            <p:cNvSpPr txBox="1"/>
            <p:nvPr/>
          </p:nvSpPr>
          <p:spPr>
            <a:xfrm>
              <a:off x="8806249" y="6623222"/>
              <a:ext cx="1935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noProof="0" dirty="0"/>
                <a:t>Li and </a:t>
              </a:r>
              <a:r>
                <a:rPr lang="it-IT" noProof="0" dirty="0" err="1"/>
                <a:t>Liu</a:t>
              </a:r>
              <a:r>
                <a:rPr lang="it-IT" noProof="0" dirty="0"/>
                <a:t> – USPAS </a:t>
              </a:r>
            </a:p>
          </p:txBody>
        </p:sp>
        <p:pic>
          <p:nvPicPr>
            <p:cNvPr id="8" name="object 17">
              <a:extLst>
                <a:ext uri="{FF2B5EF4-FFF2-40B4-BE49-F238E27FC236}">
                  <a16:creationId xmlns:a16="http://schemas.microsoft.com/office/drawing/2014/main" id="{756B932D-6259-4B0E-BFE6-CE569699782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64142" y="6639698"/>
              <a:ext cx="355786" cy="295231"/>
            </a:xfrm>
            <a:prstGeom prst="rect">
              <a:avLst/>
            </a:prstGeom>
          </p:spPr>
        </p:pic>
      </p:grpSp>
      <p:pic>
        <p:nvPicPr>
          <p:cNvPr id="4" name="Content Placeholder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4AB3732-6003-61B0-4719-AE4280A7BD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2" t="23359" r="13083" b="7919"/>
          <a:stretch/>
        </p:blipFill>
        <p:spPr>
          <a:xfrm>
            <a:off x="2726724" y="1548713"/>
            <a:ext cx="6911547" cy="5162330"/>
          </a:xfrm>
        </p:spPr>
      </p:pic>
    </p:spTree>
    <p:extLst>
      <p:ext uri="{BB962C8B-B14F-4D97-AF65-F5344CB8AC3E}">
        <p14:creationId xmlns:p14="http://schemas.microsoft.com/office/powerpoint/2010/main" val="34162488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618" name="Rectangle 2"/>
          <p:cNvSpPr>
            <a:spLocks noChangeArrowheads="1"/>
          </p:cNvSpPr>
          <p:nvPr/>
        </p:nvSpPr>
        <p:spPr bwMode="auto">
          <a:xfrm>
            <a:off x="1524001" y="-19002375"/>
            <a:ext cx="432276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it-IT" sz="500" b="1" noProof="0" dirty="0">
                <a:latin typeface="Arial" charset="0"/>
              </a:rPr>
              <a:t>Basics 5:Outgassing </a:t>
            </a:r>
            <a:r>
              <a:rPr lang="it-IT" sz="500" b="1" noProof="0" dirty="0" err="1">
                <a:latin typeface="Arial" charset="0"/>
              </a:rPr>
              <a:t>Resources</a:t>
            </a:r>
            <a:endParaRPr lang="it-IT" sz="500" b="1" noProof="0" dirty="0">
              <a:latin typeface="Arial" charset="0"/>
            </a:endParaRPr>
          </a:p>
          <a:p>
            <a:pPr eaLnBrk="0" hangingPunct="0"/>
            <a:r>
              <a:rPr lang="it-IT" sz="500" noProof="0" dirty="0">
                <a:latin typeface="Arial" charset="0"/>
              </a:rPr>
              <a:t>The </a:t>
            </a:r>
            <a:r>
              <a:rPr lang="it-IT" sz="500" noProof="0" dirty="0" err="1">
                <a:latin typeface="Arial" charset="0"/>
              </a:rPr>
              <a:t>outgassing</a:t>
            </a:r>
            <a:r>
              <a:rPr lang="it-IT" sz="500" noProof="0" dirty="0">
                <a:latin typeface="Arial" charset="0"/>
              </a:rPr>
              <a:t> </a:t>
            </a:r>
            <a:r>
              <a:rPr lang="it-IT" sz="500" noProof="0" dirty="0" err="1">
                <a:latin typeface="Arial" charset="0"/>
              </a:rPr>
              <a:t>table</a:t>
            </a:r>
            <a:r>
              <a:rPr lang="it-IT" sz="500" noProof="0" dirty="0">
                <a:latin typeface="Arial" charset="0"/>
              </a:rPr>
              <a:t> </a:t>
            </a:r>
            <a:r>
              <a:rPr lang="it-IT" sz="500" noProof="0" dirty="0" err="1">
                <a:latin typeface="Arial" charset="0"/>
              </a:rPr>
              <a:t>below</a:t>
            </a:r>
            <a:r>
              <a:rPr lang="it-IT" sz="500" noProof="0" dirty="0">
                <a:latin typeface="Arial" charset="0"/>
              </a:rPr>
              <a:t> </a:t>
            </a:r>
            <a:r>
              <a:rPr lang="it-IT" sz="500" noProof="0" dirty="0" err="1">
                <a:latin typeface="Arial" charset="0"/>
              </a:rPr>
              <a:t>is</a:t>
            </a:r>
            <a:r>
              <a:rPr lang="it-IT" sz="500" noProof="0" dirty="0">
                <a:latin typeface="Arial" charset="0"/>
              </a:rPr>
              <a:t> a bit </a:t>
            </a:r>
            <a:r>
              <a:rPr lang="it-IT" sz="500" noProof="0" dirty="0" err="1">
                <a:latin typeface="Arial" charset="0"/>
              </a:rPr>
              <a:t>dated</a:t>
            </a:r>
            <a:r>
              <a:rPr lang="it-IT" sz="500" noProof="0" dirty="0">
                <a:latin typeface="Arial" charset="0"/>
              </a:rPr>
              <a:t> </a:t>
            </a:r>
            <a:r>
              <a:rPr lang="it-IT" sz="500" noProof="0" dirty="0" err="1">
                <a:latin typeface="Arial" charset="0"/>
              </a:rPr>
              <a:t>but</a:t>
            </a:r>
            <a:r>
              <a:rPr lang="it-IT" sz="500" noProof="0" dirty="0">
                <a:latin typeface="Arial" charset="0"/>
              </a:rPr>
              <a:t> </a:t>
            </a:r>
            <a:r>
              <a:rPr lang="it-IT" sz="500" noProof="0" dirty="0" err="1">
                <a:latin typeface="Arial" charset="0"/>
              </a:rPr>
              <a:t>still</a:t>
            </a:r>
            <a:r>
              <a:rPr lang="it-IT" sz="500" noProof="0" dirty="0">
                <a:latin typeface="Arial" charset="0"/>
              </a:rPr>
              <a:t> </a:t>
            </a:r>
            <a:r>
              <a:rPr lang="it-IT" sz="500" noProof="0" dirty="0" err="1">
                <a:latin typeface="Arial" charset="0"/>
              </a:rPr>
              <a:t>useful</a:t>
            </a:r>
            <a:r>
              <a:rPr lang="it-IT" sz="500" noProof="0" dirty="0">
                <a:latin typeface="Arial" charset="0"/>
              </a:rPr>
              <a:t> </a:t>
            </a:r>
            <a:r>
              <a:rPr lang="it-IT" sz="500" noProof="0" dirty="0" err="1">
                <a:latin typeface="Arial" charset="0"/>
              </a:rPr>
              <a:t>as</a:t>
            </a:r>
            <a:r>
              <a:rPr lang="it-IT" sz="500" noProof="0" dirty="0">
                <a:latin typeface="Arial" charset="0"/>
              </a:rPr>
              <a:t> an </a:t>
            </a:r>
            <a:r>
              <a:rPr lang="it-IT" sz="500" noProof="0" dirty="0" err="1">
                <a:latin typeface="Arial" charset="0"/>
              </a:rPr>
              <a:t>introduction</a:t>
            </a:r>
            <a:r>
              <a:rPr lang="it-IT" sz="500" noProof="0" dirty="0">
                <a:latin typeface="Arial" charset="0"/>
              </a:rPr>
              <a:t>. Check the N.A.S.A. link </a:t>
            </a:r>
            <a:r>
              <a:rPr lang="it-IT" sz="500" noProof="0" dirty="0" err="1">
                <a:latin typeface="Arial" charset="0"/>
              </a:rPr>
              <a:t>below</a:t>
            </a:r>
            <a:r>
              <a:rPr lang="it-IT" sz="500" noProof="0" dirty="0">
                <a:latin typeface="Arial" charset="0"/>
              </a:rPr>
              <a:t> for a </a:t>
            </a:r>
            <a:r>
              <a:rPr lang="it-IT" sz="500" noProof="0" dirty="0" err="1">
                <a:latin typeface="Arial" charset="0"/>
              </a:rPr>
              <a:t>really</a:t>
            </a:r>
            <a:r>
              <a:rPr lang="it-IT" sz="500" noProof="0" dirty="0">
                <a:latin typeface="Arial" charset="0"/>
              </a:rPr>
              <a:t> large data base on the </a:t>
            </a:r>
            <a:r>
              <a:rPr lang="it-IT" sz="500" noProof="0" dirty="0" err="1">
                <a:latin typeface="Arial" charset="0"/>
              </a:rPr>
              <a:t>subject</a:t>
            </a:r>
            <a:r>
              <a:rPr lang="it-IT" sz="500" noProof="0" dirty="0">
                <a:latin typeface="Arial" charset="0"/>
              </a:rPr>
              <a:t>. </a:t>
            </a:r>
          </a:p>
          <a:p>
            <a:pPr eaLnBrk="0" hangingPunct="0"/>
            <a:endParaRPr lang="it-IT" sz="500" noProof="0" dirty="0">
              <a:latin typeface="Arial" charset="0"/>
            </a:endParaRPr>
          </a:p>
        </p:txBody>
      </p:sp>
      <p:graphicFrame>
        <p:nvGraphicFramePr>
          <p:cNvPr id="1391619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167070"/>
              </p:ext>
            </p:extLst>
          </p:nvPr>
        </p:nvGraphicFramePr>
        <p:xfrm>
          <a:off x="1991544" y="52862"/>
          <a:ext cx="7632848" cy="6644640"/>
        </p:xfrm>
        <a:graphic>
          <a:graphicData uri="http://schemas.openxmlformats.org/drawingml/2006/table">
            <a:tbl>
              <a:tblPr/>
              <a:tblGrid>
                <a:gridCol w="1189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0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 gridSpan="2">
                  <a:txBody>
                    <a:bodyPr/>
                    <a:lstStyle>
                      <a:lvl1pPr defTabSz="7620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defTabSz="7620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defTabSz="7620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33500" defTabSz="7620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752600" defTabSz="7620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09800"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667000"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24200"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81400"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buFontTx/>
                        <a:buNone/>
                        <a:tabLst/>
                      </a:pPr>
                      <a:endParaRPr kumimoji="0" lang="it-IT" sz="5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Outgassing</a:t>
                      </a:r>
                      <a:r>
                        <a:rPr kumimoji="0" lang="it-IT" sz="1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Rate in Torr </a:t>
                      </a:r>
                      <a:r>
                        <a:rPr kumimoji="0" lang="it-IT" sz="10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Liters</a:t>
                      </a:r>
                      <a:r>
                        <a:rPr kumimoji="0" lang="it-IT" sz="1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Per </a:t>
                      </a:r>
                      <a:r>
                        <a:rPr kumimoji="0" lang="it-IT" sz="10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Square</a:t>
                      </a:r>
                      <a:r>
                        <a:rPr kumimoji="0" lang="it-IT" sz="1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Cm. Per Second</a:t>
                      </a:r>
                      <a:endParaRPr kumimoji="0" lang="it-IT" sz="1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Material</a:t>
                      </a:r>
                      <a:endParaRPr kumimoji="0" lang="it-IT" sz="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Condition</a:t>
                      </a:r>
                      <a:endParaRPr kumimoji="0" lang="it-IT" sz="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Hour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 Hours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Hours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Steel, </a:t>
                      </a: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chrome</a:t>
                      </a: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plated</a:t>
                      </a:r>
                      <a:endParaRPr kumimoji="0" lang="it-IT" sz="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Polished</a:t>
                      </a: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&amp; </a:t>
                      </a: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vapour</a:t>
                      </a: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degreased</a:t>
                      </a:r>
                      <a:endParaRPr kumimoji="0" lang="it-IT" sz="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1X10e-08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9X10e-10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Steel, nickel </a:t>
                      </a: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plated</a:t>
                      </a:r>
                      <a:endParaRPr kumimoji="0" lang="it-IT" sz="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Polished</a:t>
                      </a: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&amp; </a:t>
                      </a: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vapour</a:t>
                      </a: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degreased</a:t>
                      </a:r>
                      <a:endParaRPr kumimoji="0" lang="it-IT" sz="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5X10e-07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1X10e-09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Steel, </a:t>
                      </a: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stainless</a:t>
                      </a:r>
                      <a:endParaRPr kumimoji="0" lang="it-IT" sz="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2X10e-07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2X10e-08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Steel, </a:t>
                      </a: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stainless</a:t>
                      </a:r>
                      <a:endParaRPr kumimoji="0" lang="it-IT" sz="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Polished</a:t>
                      </a: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&amp; </a:t>
                      </a: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vapour</a:t>
                      </a: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degreased</a:t>
                      </a:r>
                      <a:endParaRPr kumimoji="0" lang="it-IT" sz="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1.4X10e-09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Steel, </a:t>
                      </a: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stainless</a:t>
                      </a:r>
                      <a:endParaRPr kumimoji="0" lang="it-IT" sz="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none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6.4X10e-07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Steel, </a:t>
                      </a: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stainless</a:t>
                      </a:r>
                      <a:endParaRPr kumimoji="0" lang="it-IT" sz="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degreased</a:t>
                      </a:r>
                      <a:endParaRPr kumimoji="0" lang="it-IT" sz="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4X10e-07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Steel, </a:t>
                      </a: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stainless</a:t>
                      </a:r>
                      <a:endParaRPr kumimoji="0" lang="it-IT" sz="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annealed</a:t>
                      </a:r>
                      <a:endParaRPr kumimoji="0" lang="it-IT" sz="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5.3X10e-08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Steel, </a:t>
                      </a: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stainless</a:t>
                      </a:r>
                      <a:endParaRPr kumimoji="0" lang="it-IT" sz="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none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7.6X10e-10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1.1X10e-10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Steel, </a:t>
                      </a: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stainless</a:t>
                      </a:r>
                      <a:endParaRPr kumimoji="0" lang="it-IT" sz="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none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1.2X10e-08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Steel, </a:t>
                      </a: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stainless</a:t>
                      </a:r>
                      <a:endParaRPr kumimoji="0" lang="it-IT" sz="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bake</a:t>
                      </a: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24 </a:t>
                      </a: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hr</a:t>
                      </a: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200 </a:t>
                      </a: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deg</a:t>
                      </a: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 C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1.5X10e-10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Steel, </a:t>
                      </a: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stainless</a:t>
                      </a:r>
                      <a:endParaRPr kumimoji="0" lang="it-IT" sz="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bake</a:t>
                      </a: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12 </a:t>
                      </a: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hr</a:t>
                      </a: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., 400 </a:t>
                      </a: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deg</a:t>
                      </a: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 C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9.3X10e-13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Tungsten</a:t>
                      </a:r>
                      <a:endParaRPr kumimoji="0" lang="it-IT" sz="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2X10e-07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"</a:t>
                      </a: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Araldite</a:t>
                      </a: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D"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1X10e-06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3X10e-07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Neoprene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3X10e-05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1.5X10e-05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PVC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8X10e-07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1.3X10e-07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Mylar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outgassed</a:t>
                      </a:r>
                      <a:endParaRPr kumimoji="0" lang="it-IT" sz="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2X10e-07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Neoprene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As</a:t>
                      </a: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received</a:t>
                      </a:r>
                      <a:endParaRPr kumimoji="0" lang="it-IT" sz="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2X10e-04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Silicone rubber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As</a:t>
                      </a: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received</a:t>
                      </a:r>
                      <a:endParaRPr kumimoji="0" lang="it-IT" sz="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3X10e-05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Teflon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As</a:t>
                      </a: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received</a:t>
                      </a:r>
                      <a:endParaRPr kumimoji="0" lang="it-IT" sz="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5X10e-06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PVC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As</a:t>
                      </a: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received</a:t>
                      </a:r>
                      <a:endParaRPr kumimoji="0" lang="it-IT" sz="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9X10e-07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Mylar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As</a:t>
                      </a: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received</a:t>
                      </a:r>
                      <a:endParaRPr kumimoji="0" lang="it-IT" sz="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3X10e-06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Butyl</a:t>
                      </a: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rubber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1.5X10e-06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Kel</a:t>
                      </a: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F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4X10e-08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Plexiglass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Outgassed</a:t>
                      </a:r>
                      <a:endParaRPr kumimoji="0" lang="it-IT" sz="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1X10e-06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Polyethylene</a:t>
                      </a:r>
                      <a:endParaRPr kumimoji="0" lang="it-IT" sz="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2.6X10e-07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Nylon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1.2X10e-05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Porcelain</a:t>
                      </a:r>
                      <a:endParaRPr kumimoji="0" lang="it-IT" sz="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Glazed</a:t>
                      </a:r>
                      <a:endParaRPr kumimoji="0" lang="it-IT" sz="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6.5X10e-07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Steatite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9eX10e-08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Teflon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degassed</a:t>
                      </a:r>
                      <a:endParaRPr kumimoji="0" lang="it-IT" sz="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4.6eX10e-07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2.1X10e-07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00000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9X10e-09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  <p:sp>
        <p:nvSpPr>
          <p:cNvPr id="1392117" name="Rectangle 501"/>
          <p:cNvSpPr>
            <a:spLocks noChangeArrowheads="1"/>
          </p:cNvSpPr>
          <p:nvPr/>
        </p:nvSpPr>
        <p:spPr bwMode="auto">
          <a:xfrm>
            <a:off x="2066925" y="22569488"/>
            <a:ext cx="23574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 sz="500" noProof="0" dirty="0">
              <a:latin typeface="Arial" charset="0"/>
            </a:endParaRPr>
          </a:p>
          <a:p>
            <a:pPr eaLnBrk="0" hangingPunct="0"/>
            <a:endParaRPr lang="it-IT" sz="500" b="1" noProof="0" dirty="0">
              <a:latin typeface="Arial" charset="0"/>
            </a:endParaRPr>
          </a:p>
          <a:p>
            <a:pPr eaLnBrk="0" hangingPunct="0"/>
            <a:r>
              <a:rPr lang="it-IT" sz="500" b="1" noProof="0" dirty="0" err="1">
                <a:latin typeface="Arial" charset="0"/>
              </a:rPr>
              <a:t>Outgassing</a:t>
            </a:r>
            <a:r>
              <a:rPr lang="it-IT" sz="500" b="1" noProof="0" dirty="0">
                <a:latin typeface="Arial" charset="0"/>
              </a:rPr>
              <a:t> Links</a:t>
            </a:r>
          </a:p>
          <a:p>
            <a:pPr eaLnBrk="0" hangingPunct="0">
              <a:buFontTx/>
              <a:buChar char="•"/>
            </a:pPr>
            <a:r>
              <a:rPr lang="it-IT" sz="500" noProof="0" dirty="0">
                <a:latin typeface="Arial" charset="0"/>
                <a:hlinkClick r:id="rId3"/>
              </a:rPr>
              <a:t>The American Vacuum Society</a:t>
            </a:r>
            <a:r>
              <a:rPr lang="it-IT" sz="500" noProof="0" dirty="0">
                <a:latin typeface="Arial" charset="0"/>
              </a:rPr>
              <a:t> </a:t>
            </a:r>
          </a:p>
          <a:p>
            <a:pPr eaLnBrk="0" hangingPunct="0">
              <a:buFontTx/>
              <a:buChar char="•"/>
            </a:pPr>
            <a:r>
              <a:rPr lang="it-IT" sz="500" noProof="0" dirty="0" err="1">
                <a:latin typeface="Arial" charset="0"/>
                <a:hlinkClick r:id="rId4"/>
              </a:rPr>
              <a:t>Outgassing</a:t>
            </a:r>
            <a:r>
              <a:rPr lang="it-IT" sz="500" noProof="0" dirty="0">
                <a:latin typeface="Arial" charset="0"/>
                <a:hlinkClick r:id="rId4"/>
              </a:rPr>
              <a:t> Data for </a:t>
            </a:r>
            <a:r>
              <a:rPr lang="it-IT" sz="500" noProof="0" dirty="0" err="1">
                <a:latin typeface="Arial" charset="0"/>
                <a:hlinkClick r:id="rId4"/>
              </a:rPr>
              <a:t>Selecting</a:t>
            </a:r>
            <a:r>
              <a:rPr lang="it-IT" sz="500" noProof="0" dirty="0">
                <a:latin typeface="Arial" charset="0"/>
                <a:hlinkClick r:id="rId4"/>
              </a:rPr>
              <a:t> </a:t>
            </a:r>
            <a:r>
              <a:rPr lang="it-IT" sz="500" noProof="0" dirty="0" err="1">
                <a:latin typeface="Arial" charset="0"/>
                <a:hlinkClick r:id="rId4"/>
              </a:rPr>
              <a:t>Spacecraft</a:t>
            </a:r>
            <a:r>
              <a:rPr lang="it-IT" sz="500" noProof="0" dirty="0">
                <a:latin typeface="Arial" charset="0"/>
                <a:hlinkClick r:id="rId4"/>
              </a:rPr>
              <a:t> </a:t>
            </a:r>
            <a:r>
              <a:rPr lang="it-IT" sz="500" noProof="0" dirty="0" err="1">
                <a:latin typeface="Arial" charset="0"/>
                <a:hlinkClick r:id="rId4"/>
              </a:rPr>
              <a:t>Materials</a:t>
            </a:r>
            <a:r>
              <a:rPr lang="it-IT" sz="500" noProof="0" dirty="0">
                <a:latin typeface="Arial" charset="0"/>
                <a:hlinkClick r:id="rId4"/>
              </a:rPr>
              <a:t> Online </a:t>
            </a:r>
            <a:br>
              <a:rPr lang="it-IT" sz="500" noProof="0" dirty="0">
                <a:latin typeface="Arial" charset="0"/>
              </a:rPr>
            </a:br>
            <a:r>
              <a:rPr lang="it-IT" sz="500" noProof="0" dirty="0">
                <a:latin typeface="Arial" charset="0"/>
              </a:rPr>
              <a:t>The </a:t>
            </a:r>
            <a:r>
              <a:rPr lang="it-IT" sz="500" noProof="0" dirty="0" err="1">
                <a:latin typeface="Arial" charset="0"/>
              </a:rPr>
              <a:t>Materials</a:t>
            </a:r>
            <a:r>
              <a:rPr lang="it-IT" sz="500" noProof="0" dirty="0">
                <a:latin typeface="Arial" charset="0"/>
              </a:rPr>
              <a:t> Engineering </a:t>
            </a:r>
            <a:r>
              <a:rPr lang="it-IT" sz="500" noProof="0" dirty="0" err="1">
                <a:latin typeface="Arial" charset="0"/>
              </a:rPr>
              <a:t>Branch</a:t>
            </a:r>
            <a:r>
              <a:rPr lang="it-IT" sz="500" noProof="0" dirty="0">
                <a:latin typeface="Arial" charset="0"/>
              </a:rPr>
              <a:t> of the NASA Goddard Space Flight Center </a:t>
            </a:r>
          </a:p>
          <a:p>
            <a:pPr eaLnBrk="0" hangingPunct="0">
              <a:buFontTx/>
              <a:buChar char="•"/>
            </a:pPr>
            <a:r>
              <a:rPr lang="it-IT" sz="500" noProof="0" dirty="0">
                <a:latin typeface="Arial" charset="0"/>
                <a:hlinkClick r:id="rId5"/>
              </a:rPr>
              <a:t>The Space Dynamics </a:t>
            </a:r>
            <a:r>
              <a:rPr lang="it-IT" sz="500" noProof="0" dirty="0" err="1">
                <a:latin typeface="Arial" charset="0"/>
                <a:hlinkClick r:id="rId5"/>
              </a:rPr>
              <a:t>Laboratory</a:t>
            </a:r>
            <a:r>
              <a:rPr lang="it-IT" sz="500" noProof="0" dirty="0">
                <a:latin typeface="Arial" charset="0"/>
                <a:hlinkClick r:id="rId5"/>
              </a:rPr>
              <a:t> </a:t>
            </a:r>
            <a:r>
              <a:rPr lang="it-IT" sz="500" noProof="0" dirty="0" err="1">
                <a:latin typeface="Arial" charset="0"/>
                <a:hlinkClick r:id="rId5"/>
              </a:rPr>
              <a:t>at</a:t>
            </a:r>
            <a:r>
              <a:rPr lang="it-IT" sz="500" noProof="0" dirty="0">
                <a:latin typeface="Arial" charset="0"/>
                <a:hlinkClick r:id="rId5"/>
              </a:rPr>
              <a:t> Utah State University</a:t>
            </a:r>
            <a:r>
              <a:rPr lang="it-IT" sz="500" noProof="0" dirty="0">
                <a:latin typeface="Arial" charset="0"/>
              </a:rPr>
              <a:t> </a:t>
            </a:r>
          </a:p>
          <a:p>
            <a:pPr eaLnBrk="0" hangingPunct="0"/>
            <a:endParaRPr lang="it-IT" sz="500" noProof="0" dirty="0">
              <a:latin typeface="Arial" charset="0"/>
            </a:endParaRPr>
          </a:p>
        </p:txBody>
      </p:sp>
      <p:sp>
        <p:nvSpPr>
          <p:cNvPr id="1392118" name="Rectangle 502"/>
          <p:cNvSpPr>
            <a:spLocks noChangeArrowheads="1"/>
          </p:cNvSpPr>
          <p:nvPr/>
        </p:nvSpPr>
        <p:spPr bwMode="auto">
          <a:xfrm>
            <a:off x="1524001" y="23765947"/>
            <a:ext cx="184731" cy="369332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 noProof="0" dirty="0"/>
          </a:p>
        </p:txBody>
      </p:sp>
      <p:sp>
        <p:nvSpPr>
          <p:cNvPr id="1392119" name="Rectangle 503"/>
          <p:cNvSpPr>
            <a:spLocks noChangeArrowheads="1"/>
          </p:cNvSpPr>
          <p:nvPr/>
        </p:nvSpPr>
        <p:spPr bwMode="auto">
          <a:xfrm>
            <a:off x="1524001" y="237738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 noProof="0" dirty="0"/>
          </a:p>
        </p:txBody>
      </p:sp>
      <p:sp>
        <p:nvSpPr>
          <p:cNvPr id="1392120" name="Rectangle 504"/>
          <p:cNvSpPr>
            <a:spLocks noChangeArrowheads="1"/>
          </p:cNvSpPr>
          <p:nvPr/>
        </p:nvSpPr>
        <p:spPr bwMode="auto">
          <a:xfrm>
            <a:off x="1524001" y="23781822"/>
            <a:ext cx="184731" cy="369332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 noProof="0" dirty="0"/>
          </a:p>
        </p:txBody>
      </p:sp>
      <p:sp>
        <p:nvSpPr>
          <p:cNvPr id="1392121" name="Rectangle 505"/>
          <p:cNvSpPr>
            <a:spLocks noChangeArrowheads="1"/>
          </p:cNvSpPr>
          <p:nvPr/>
        </p:nvSpPr>
        <p:spPr bwMode="auto">
          <a:xfrm>
            <a:off x="1524000" y="24658638"/>
            <a:ext cx="21732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it-IT" sz="500" b="1" noProof="0" dirty="0" err="1">
                <a:latin typeface="Arial" charset="0"/>
              </a:rPr>
              <a:t>References</a:t>
            </a:r>
            <a:endParaRPr lang="it-IT" sz="500" b="1" noProof="0" dirty="0">
              <a:latin typeface="Arial" charset="0"/>
            </a:endParaRPr>
          </a:p>
          <a:p>
            <a:pPr eaLnBrk="0" hangingPunct="0"/>
            <a:r>
              <a:rPr lang="it-IT" sz="500" noProof="0" dirty="0">
                <a:latin typeface="Arial" charset="0"/>
              </a:rPr>
              <a:t>1. </a:t>
            </a:r>
            <a:r>
              <a:rPr lang="it-IT" sz="500" noProof="0" dirty="0" err="1">
                <a:latin typeface="Arial" charset="0"/>
              </a:rPr>
              <a:t>Blears,Greer,Nightingale</a:t>
            </a:r>
            <a:r>
              <a:rPr lang="it-IT" sz="500" noProof="0" dirty="0">
                <a:latin typeface="Arial" charset="0"/>
              </a:rPr>
              <a:t> Vol. 1, </a:t>
            </a:r>
            <a:r>
              <a:rPr lang="it-IT" sz="500" noProof="0" dirty="0" err="1">
                <a:latin typeface="Arial" charset="0"/>
              </a:rPr>
              <a:t>Advances</a:t>
            </a:r>
            <a:r>
              <a:rPr lang="it-IT" sz="500" noProof="0" dirty="0">
                <a:latin typeface="Arial" charset="0"/>
              </a:rPr>
              <a:t> in Vacuum </a:t>
            </a:r>
            <a:r>
              <a:rPr lang="it-IT" sz="500" noProof="0" dirty="0" err="1">
                <a:latin typeface="Arial" charset="0"/>
              </a:rPr>
              <a:t>Scence</a:t>
            </a:r>
            <a:r>
              <a:rPr lang="it-IT" sz="500" noProof="0" dirty="0">
                <a:latin typeface="Arial" charset="0"/>
              </a:rPr>
              <a:t>, 1960 </a:t>
            </a:r>
          </a:p>
          <a:p>
            <a:pPr eaLnBrk="0" hangingPunct="0"/>
            <a:r>
              <a:rPr lang="it-IT" sz="500" noProof="0" dirty="0">
                <a:latin typeface="Arial" charset="0"/>
              </a:rPr>
              <a:t>2. </a:t>
            </a:r>
            <a:r>
              <a:rPr lang="it-IT" sz="500" noProof="0" dirty="0" err="1">
                <a:latin typeface="Arial" charset="0"/>
              </a:rPr>
              <a:t>Santeler</a:t>
            </a:r>
            <a:r>
              <a:rPr lang="it-IT" sz="500" noProof="0" dirty="0">
                <a:latin typeface="Arial" charset="0"/>
              </a:rPr>
              <a:t>, </a:t>
            </a:r>
            <a:r>
              <a:rPr lang="it-IT" sz="500" noProof="0" dirty="0" err="1">
                <a:latin typeface="Arial" charset="0"/>
              </a:rPr>
              <a:t>Vac.Symp</a:t>
            </a:r>
            <a:r>
              <a:rPr lang="it-IT" sz="500" noProof="0" dirty="0">
                <a:latin typeface="Arial" charset="0"/>
              </a:rPr>
              <a:t>. Trans., 1858 </a:t>
            </a:r>
          </a:p>
          <a:p>
            <a:pPr eaLnBrk="0" hangingPunct="0"/>
            <a:r>
              <a:rPr lang="it-IT" sz="500" noProof="0" dirty="0">
                <a:latin typeface="Arial" charset="0"/>
              </a:rPr>
              <a:t>3. Dayton, Vacuum Symposium </a:t>
            </a:r>
            <a:r>
              <a:rPr lang="it-IT" sz="500" noProof="0" dirty="0" err="1">
                <a:latin typeface="Arial" charset="0"/>
              </a:rPr>
              <a:t>Transactions</a:t>
            </a:r>
            <a:r>
              <a:rPr lang="it-IT" sz="500" noProof="0" dirty="0">
                <a:latin typeface="Arial" charset="0"/>
              </a:rPr>
              <a:t>, 1959 </a:t>
            </a:r>
          </a:p>
          <a:p>
            <a:pPr eaLnBrk="0" hangingPunct="0"/>
            <a:r>
              <a:rPr lang="it-IT" sz="500" noProof="0" dirty="0">
                <a:latin typeface="Arial" charset="0"/>
              </a:rPr>
              <a:t>4.Markley, Roman, </a:t>
            </a:r>
            <a:r>
              <a:rPr lang="it-IT" sz="500" noProof="0" dirty="0" err="1">
                <a:latin typeface="Arial" charset="0"/>
              </a:rPr>
              <a:t>Vosecek</a:t>
            </a:r>
            <a:r>
              <a:rPr lang="it-IT" sz="500" noProof="0" dirty="0">
                <a:latin typeface="Arial" charset="0"/>
              </a:rPr>
              <a:t>, Vacuum Symposium </a:t>
            </a:r>
            <a:r>
              <a:rPr lang="it-IT" sz="500" noProof="0" dirty="0" err="1">
                <a:latin typeface="Arial" charset="0"/>
              </a:rPr>
              <a:t>Transactions</a:t>
            </a:r>
            <a:r>
              <a:rPr lang="it-IT" sz="500" noProof="0" dirty="0">
                <a:latin typeface="Arial" charset="0"/>
              </a:rPr>
              <a:t>, 1961</a:t>
            </a:r>
            <a:br>
              <a:rPr lang="it-IT" sz="500" noProof="0" dirty="0">
                <a:latin typeface="Arial" charset="0"/>
              </a:rPr>
            </a:br>
            <a:r>
              <a:rPr lang="it-IT" sz="500" noProof="0" dirty="0" err="1">
                <a:latin typeface="Arial" charset="0"/>
              </a:rPr>
              <a:t>Flecken</a:t>
            </a:r>
            <a:r>
              <a:rPr lang="it-IT" sz="500" noProof="0" dirty="0">
                <a:latin typeface="Arial" charset="0"/>
              </a:rPr>
              <a:t>, </a:t>
            </a:r>
            <a:r>
              <a:rPr lang="it-IT" sz="500" noProof="0" dirty="0" err="1">
                <a:latin typeface="Arial" charset="0"/>
              </a:rPr>
              <a:t>Noller</a:t>
            </a:r>
            <a:r>
              <a:rPr lang="it-IT" sz="500" noProof="0" dirty="0">
                <a:latin typeface="Arial" charset="0"/>
              </a:rPr>
              <a:t>, Vacuum Symposium </a:t>
            </a:r>
            <a:r>
              <a:rPr lang="it-IT" sz="500" noProof="0" dirty="0" err="1">
                <a:latin typeface="Arial" charset="0"/>
              </a:rPr>
              <a:t>Transactions</a:t>
            </a:r>
            <a:r>
              <a:rPr lang="it-IT" sz="500" noProof="0" dirty="0">
                <a:latin typeface="Arial" charset="0"/>
              </a:rPr>
              <a:t>, 1961 </a:t>
            </a:r>
          </a:p>
          <a:p>
            <a:pPr eaLnBrk="0" hangingPunct="0"/>
            <a:r>
              <a:rPr lang="it-IT" sz="500" noProof="0" dirty="0">
                <a:latin typeface="Arial" charset="0"/>
              </a:rPr>
              <a:t>5. </a:t>
            </a:r>
            <a:r>
              <a:rPr lang="it-IT" sz="500" noProof="0" dirty="0" err="1">
                <a:latin typeface="Arial" charset="0"/>
              </a:rPr>
              <a:t>Das</a:t>
            </a:r>
            <a:r>
              <a:rPr lang="it-IT" sz="500" noProof="0" dirty="0">
                <a:latin typeface="Arial" charset="0"/>
              </a:rPr>
              <a:t>, AF 49 (600)-923 </a:t>
            </a:r>
            <a:r>
              <a:rPr lang="it-IT" sz="500" noProof="0" dirty="0" err="1">
                <a:latin typeface="Arial" charset="0"/>
              </a:rPr>
              <a:t>October</a:t>
            </a:r>
            <a:r>
              <a:rPr lang="it-IT" sz="500" noProof="0" dirty="0">
                <a:latin typeface="Arial" charset="0"/>
              </a:rPr>
              <a:t> 1961 </a:t>
            </a:r>
          </a:p>
          <a:p>
            <a:pPr eaLnBrk="0" hangingPunct="0"/>
            <a:r>
              <a:rPr lang="it-IT" sz="500" noProof="0" dirty="0">
                <a:latin typeface="Arial" charset="0"/>
                <a:hlinkClick r:id="rId6"/>
              </a:rPr>
              <a:t>Back</a:t>
            </a:r>
            <a:r>
              <a:rPr lang="it-IT" sz="500" noProof="0" dirty="0">
                <a:latin typeface="Arial" charset="0"/>
              </a:rPr>
              <a:t>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798C730-F293-0F59-4DBB-C5F7632954E6}"/>
              </a:ext>
            </a:extLst>
          </p:cNvPr>
          <p:cNvSpPr/>
          <p:nvPr/>
        </p:nvSpPr>
        <p:spPr>
          <a:xfrm>
            <a:off x="1708732" y="3105665"/>
            <a:ext cx="8300241" cy="3699473"/>
          </a:xfrm>
          <a:prstGeom prst="roundRect">
            <a:avLst/>
          </a:prstGeom>
          <a:solidFill>
            <a:srgbClr val="4472C4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2510687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C2941-7745-5E0A-DE26-73ED2DE5B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Sistemi di </a:t>
            </a:r>
            <a:r>
              <a:rPr lang="it-IT" noProof="0" dirty="0" err="1"/>
              <a:t>flangiatura</a:t>
            </a:r>
            <a:endParaRPr lang="it-IT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453CF-04DF-8722-9A5A-9E175B06D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032375"/>
          </a:xfrm>
        </p:spPr>
        <p:txBody>
          <a:bodyPr>
            <a:normAutofit/>
          </a:bodyPr>
          <a:lstStyle/>
          <a:p>
            <a:r>
              <a:rPr lang="it-IT" noProof="0" dirty="0"/>
              <a:t>I sistemi di </a:t>
            </a:r>
            <a:r>
              <a:rPr lang="it-IT" b="1" noProof="0" dirty="0" err="1"/>
              <a:t>flangiatura</a:t>
            </a:r>
            <a:r>
              <a:rPr lang="it-IT" noProof="0" dirty="0"/>
              <a:t> permettono di </a:t>
            </a:r>
            <a:r>
              <a:rPr lang="it-IT" b="1" noProof="0" dirty="0"/>
              <a:t>connettere</a:t>
            </a:r>
            <a:r>
              <a:rPr lang="it-IT" noProof="0" dirty="0"/>
              <a:t> in modo </a:t>
            </a:r>
            <a:r>
              <a:rPr lang="it-IT" b="1" noProof="0" dirty="0"/>
              <a:t>non permanente </a:t>
            </a:r>
            <a:r>
              <a:rPr lang="it-IT" noProof="0" dirty="0"/>
              <a:t>(a differenza delle saldature/brasature) elementi dei sistemi da vuoto.</a:t>
            </a:r>
          </a:p>
          <a:p>
            <a:r>
              <a:rPr lang="it-IT" noProof="0" dirty="0"/>
              <a:t>Esistono sistemi di </a:t>
            </a:r>
            <a:r>
              <a:rPr lang="it-IT" b="1" noProof="0" dirty="0" err="1"/>
              <a:t>flangiatura</a:t>
            </a:r>
            <a:r>
              <a:rPr lang="it-IT" b="1" noProof="0" dirty="0"/>
              <a:t> sia standardizzati </a:t>
            </a:r>
            <a:r>
              <a:rPr lang="it-IT" noProof="0" dirty="0"/>
              <a:t>che relativi a </a:t>
            </a:r>
            <a:r>
              <a:rPr lang="it-IT" b="1" noProof="0" dirty="0"/>
              <a:t>particolari applicazioni</a:t>
            </a:r>
            <a:r>
              <a:rPr lang="it-IT" noProof="0" dirty="0"/>
              <a:t>.</a:t>
            </a:r>
          </a:p>
          <a:p>
            <a:r>
              <a:rPr lang="it-IT" noProof="0" dirty="0"/>
              <a:t>Sistemi di </a:t>
            </a:r>
            <a:r>
              <a:rPr lang="it-IT" noProof="0" dirty="0" err="1"/>
              <a:t>flangiatura</a:t>
            </a:r>
            <a:r>
              <a:rPr lang="it-IT" noProof="0" dirty="0"/>
              <a:t> considerati:</a:t>
            </a:r>
          </a:p>
          <a:p>
            <a:endParaRPr lang="it-IT" noProof="0" dirty="0"/>
          </a:p>
        </p:txBody>
      </p:sp>
      <p:pic>
        <p:nvPicPr>
          <p:cNvPr id="70" name="Picture 69" descr="A computer screen shot of a diagram&#10;&#10;AI-generated content may be incorrect.">
            <a:extLst>
              <a:ext uri="{FF2B5EF4-FFF2-40B4-BE49-F238E27FC236}">
                <a16:creationId xmlns:a16="http://schemas.microsoft.com/office/drawing/2014/main" id="{330F78AE-5396-9A02-A4E1-0F657BC5D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3" t="10930" r="22823" b="5325"/>
          <a:stretch/>
        </p:blipFill>
        <p:spPr>
          <a:xfrm>
            <a:off x="1634182" y="3704729"/>
            <a:ext cx="3599935" cy="2925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9DA7EF37-DF83-7FCB-2D35-C4F9343A6C41}"/>
              </a:ext>
            </a:extLst>
          </p:cNvPr>
          <p:cNvSpPr/>
          <p:nvPr/>
        </p:nvSpPr>
        <p:spPr>
          <a:xfrm>
            <a:off x="4585385" y="4640090"/>
            <a:ext cx="518984" cy="1054443"/>
          </a:xfrm>
          <a:prstGeom prst="roundRect">
            <a:avLst/>
          </a:prstGeom>
          <a:solidFill>
            <a:srgbClr val="4472C4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42359DF-C376-1326-7DAC-2B63B1D9DE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4447009"/>
              </p:ext>
            </p:extLst>
          </p:nvPr>
        </p:nvGraphicFramePr>
        <p:xfrm>
          <a:off x="3945580" y="2902226"/>
          <a:ext cx="8128000" cy="382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2839648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1C3BF-5ED1-5EC1-8752-B4610536A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pipe&#10;&#10;AI-generated content may be incorrect.">
            <a:extLst>
              <a:ext uri="{FF2B5EF4-FFF2-40B4-BE49-F238E27FC236}">
                <a16:creationId xmlns:a16="http://schemas.microsoft.com/office/drawing/2014/main" id="{4BDBEA19-47C1-6DF4-B392-E85F7A1DB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261" y="2644077"/>
            <a:ext cx="2204545" cy="18283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D0620-A6CA-09F2-3CBE-022F0E2E1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Klein </a:t>
            </a:r>
            <a:r>
              <a:rPr lang="it-IT" noProof="0" dirty="0" err="1"/>
              <a:t>Flansche</a:t>
            </a:r>
            <a:r>
              <a:rPr lang="it-IT" noProof="0" dirty="0"/>
              <a:t> (KF) – ISO 2861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F2892-FA94-6E54-E480-70C7D1BA6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4964"/>
            <a:ext cx="6551141" cy="526303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noProof="0" dirty="0"/>
              <a:t>Flangia normata </a:t>
            </a:r>
            <a:r>
              <a:rPr lang="it-IT" b="1" noProof="0" dirty="0"/>
              <a:t>fino a DN50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it-IT" noProof="0" dirty="0"/>
              <a:t>KF10, KF16, KF25, KF40, KF50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it-IT" noProof="0" dirty="0"/>
              <a:t>Il numero indica il </a:t>
            </a:r>
            <a:r>
              <a:rPr lang="it-IT" b="1" noProof="0" dirty="0"/>
              <a:t>diametro nominale interno </a:t>
            </a:r>
            <a:r>
              <a:rPr lang="it-IT" noProof="0" dirty="0"/>
              <a:t>del tubo che può essere saldato.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noProof="0" dirty="0"/>
              <a:t>Flangia con </a:t>
            </a:r>
            <a:r>
              <a:rPr lang="it-IT" b="1" noProof="0" dirty="0"/>
              <a:t>cravatta a sgancio veloce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noProof="0" dirty="0"/>
              <a:t>Il materiale delle flange può essere </a:t>
            </a:r>
            <a:r>
              <a:rPr lang="it-IT" b="1" noProof="0" dirty="0"/>
              <a:t>304L, 316L o alluminio</a:t>
            </a:r>
            <a:r>
              <a:rPr lang="it-IT" noProof="0" dirty="0"/>
              <a:t>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noProof="0" dirty="0"/>
              <a:t>La tenuta è fatta, tipicamente,  con </a:t>
            </a:r>
            <a:r>
              <a:rPr lang="it-IT" b="1" noProof="0" dirty="0"/>
              <a:t>O-ring in gomma </a:t>
            </a:r>
            <a:br>
              <a:rPr lang="it-IT" b="1" noProof="0" dirty="0"/>
            </a:br>
            <a:r>
              <a:rPr lang="it-IT" b="1" noProof="0" dirty="0"/>
              <a:t>o elastomeri</a:t>
            </a:r>
            <a:r>
              <a:rPr lang="it-IT" noProof="0" dirty="0"/>
              <a:t> montati su un anello di centraggio, che allinea le flange e mantiene l’O-ring in posizione.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noProof="0" dirty="0"/>
              <a:t>La compressione dell’ O-ring è fatto con cravatte che (tipicamente) </a:t>
            </a:r>
            <a:r>
              <a:rPr lang="it-IT" b="1" noProof="0" dirty="0"/>
              <a:t>non richiedono utensili </a:t>
            </a:r>
            <a:r>
              <a:rPr lang="it-IT" noProof="0" dirty="0"/>
              <a:t>per l’installazione.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b="1" noProof="0" dirty="0"/>
              <a:t>Elastomeri non </a:t>
            </a:r>
            <a:r>
              <a:rPr lang="it-IT" noProof="0" dirty="0"/>
              <a:t>indicati per applicazioni </a:t>
            </a:r>
            <a:r>
              <a:rPr lang="it-IT" b="1" noProof="0" dirty="0"/>
              <a:t>criogeniche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noProof="0" dirty="0"/>
              <a:t>Prestare attenzione alla </a:t>
            </a:r>
            <a:r>
              <a:rPr lang="it-IT" b="1" noProof="0" dirty="0"/>
              <a:t>permeazione</a:t>
            </a:r>
            <a:r>
              <a:rPr lang="it-IT" noProof="0" dirty="0"/>
              <a:t> attraverso </a:t>
            </a:r>
            <a:br>
              <a:rPr lang="it-IT" noProof="0" dirty="0"/>
            </a:br>
            <a:r>
              <a:rPr lang="it-IT" noProof="0" dirty="0"/>
              <a:t>l’O-ring di aria (acqua) e He durane la ricerca di perdite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1E615A-46EF-B5BA-84F3-833DD260A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9631" y="4580818"/>
            <a:ext cx="3595895" cy="2228021"/>
          </a:xfrm>
          <a:prstGeom prst="rect">
            <a:avLst/>
          </a:prstGeom>
        </p:spPr>
      </p:pic>
      <p:pic>
        <p:nvPicPr>
          <p:cNvPr id="8" name="Picture 7" descr="A diagram of a ring&#10;&#10;AI-generated content may be incorrect.">
            <a:extLst>
              <a:ext uri="{FF2B5EF4-FFF2-40B4-BE49-F238E27FC236}">
                <a16:creationId xmlns:a16="http://schemas.microsoft.com/office/drawing/2014/main" id="{A84A1FA0-A5C0-ECDD-E88B-9D179E870E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7" r="15672"/>
          <a:stretch/>
        </p:blipFill>
        <p:spPr>
          <a:xfrm>
            <a:off x="9365119" y="1594965"/>
            <a:ext cx="2670629" cy="276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209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5D04F-FB8E-0E0F-D76A-AD64E8C22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Klein </a:t>
            </a:r>
            <a:r>
              <a:rPr lang="it-IT" noProof="0" dirty="0" err="1"/>
              <a:t>Flansche</a:t>
            </a:r>
            <a:r>
              <a:rPr lang="it-IT" noProof="0" dirty="0"/>
              <a:t> (KF) – ISO 2861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C3B63-8074-3081-6D3E-08836FD10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4965"/>
            <a:ext cx="6551141" cy="5077684"/>
          </a:xfrm>
        </p:spPr>
        <p:txBody>
          <a:bodyPr>
            <a:normAutofit fontScale="92500"/>
          </a:bodyPr>
          <a:lstStyle/>
          <a:p>
            <a:r>
              <a:rPr lang="it-IT" noProof="0" dirty="0"/>
              <a:t>Sono tipicamente utilizzate fino a </a:t>
            </a:r>
            <a:r>
              <a:rPr lang="it-IT" b="1" noProof="0" dirty="0"/>
              <a:t>10</a:t>
            </a:r>
            <a:r>
              <a:rPr lang="it-IT" b="1" baseline="30000" noProof="0" dirty="0"/>
              <a:t>-7</a:t>
            </a:r>
            <a:r>
              <a:rPr lang="it-IT" b="1" noProof="0" dirty="0"/>
              <a:t> mbar</a:t>
            </a:r>
            <a:r>
              <a:rPr lang="it-IT" noProof="0" dirty="0"/>
              <a:t> </a:t>
            </a:r>
          </a:p>
          <a:p>
            <a:r>
              <a:rPr lang="it-IT" noProof="0" dirty="0"/>
              <a:t>Possono sostenere fino a </a:t>
            </a:r>
            <a:r>
              <a:rPr lang="it-IT" b="1" noProof="0" dirty="0"/>
              <a:t>5 bar di pressione</a:t>
            </a:r>
          </a:p>
          <a:p>
            <a:r>
              <a:rPr lang="it-IT" noProof="0" dirty="0"/>
              <a:t>Sono </a:t>
            </a:r>
            <a:r>
              <a:rPr lang="it-IT" noProof="0" dirty="0" err="1"/>
              <a:t>bakable</a:t>
            </a:r>
            <a:r>
              <a:rPr lang="it-IT" noProof="0" dirty="0"/>
              <a:t> fino a </a:t>
            </a:r>
            <a:r>
              <a:rPr lang="it-IT" b="1" noProof="0" dirty="0"/>
              <a:t>150 °C</a:t>
            </a:r>
            <a:r>
              <a:rPr lang="it-IT" noProof="0" dirty="0"/>
              <a:t> con guarnizioni in </a:t>
            </a:r>
            <a:r>
              <a:rPr lang="it-IT" b="1" noProof="0" dirty="0"/>
              <a:t>FPM</a:t>
            </a:r>
            <a:r>
              <a:rPr lang="it-IT" noProof="0" dirty="0"/>
              <a:t> e fino a  </a:t>
            </a:r>
            <a:r>
              <a:rPr lang="it-IT" b="1" noProof="0" dirty="0"/>
              <a:t>200 °C </a:t>
            </a:r>
            <a:r>
              <a:rPr lang="it-IT" noProof="0" dirty="0"/>
              <a:t>con guarnizioni in </a:t>
            </a:r>
            <a:r>
              <a:rPr lang="it-IT" b="1" noProof="0" dirty="0"/>
              <a:t>alluminio</a:t>
            </a:r>
            <a:r>
              <a:rPr lang="it-IT" noProof="0" dirty="0"/>
              <a:t>.</a:t>
            </a:r>
          </a:p>
          <a:p>
            <a:r>
              <a:rPr lang="it-IT" noProof="0" dirty="0"/>
              <a:t>Tra gli elastomeri più utilizzati ci sono: </a:t>
            </a:r>
          </a:p>
          <a:p>
            <a:pPr lvl="1"/>
            <a:r>
              <a:rPr lang="it-IT" b="1" noProof="0" dirty="0">
                <a:solidFill>
                  <a:schemeClr val="accent1"/>
                </a:solidFill>
              </a:rPr>
              <a:t>Buna</a:t>
            </a:r>
          </a:p>
          <a:p>
            <a:pPr lvl="1"/>
            <a:r>
              <a:rPr lang="it-IT" b="1" noProof="0" dirty="0" err="1">
                <a:solidFill>
                  <a:schemeClr val="accent6"/>
                </a:solidFill>
              </a:rPr>
              <a:t>Viton</a:t>
            </a:r>
            <a:endParaRPr lang="it-IT" b="1" noProof="0" dirty="0">
              <a:solidFill>
                <a:schemeClr val="accent6"/>
              </a:solidFill>
            </a:endParaRPr>
          </a:p>
          <a:p>
            <a:pPr lvl="2"/>
            <a:r>
              <a:rPr lang="it-IT" noProof="0" dirty="0"/>
              <a:t>Temperature più </a:t>
            </a:r>
            <a:r>
              <a:rPr lang="it-IT" noProof="0" dirty="0" err="1"/>
              <a:t>elavate</a:t>
            </a:r>
            <a:r>
              <a:rPr lang="it-IT" noProof="0" dirty="0"/>
              <a:t> rispetto Buna (</a:t>
            </a:r>
            <a:r>
              <a:rPr lang="it-IT" noProof="0" dirty="0">
                <a:sym typeface="Symbol" panose="05050102010706020507" pitchFamily="18" charset="2"/>
              </a:rPr>
              <a:t> 200 °C)</a:t>
            </a:r>
            <a:endParaRPr lang="it-IT" noProof="0" dirty="0"/>
          </a:p>
          <a:p>
            <a:pPr lvl="2"/>
            <a:r>
              <a:rPr lang="it-IT" noProof="0" dirty="0"/>
              <a:t>Minore permeazione (eccetto He, doppio rispetto a Buna)</a:t>
            </a:r>
          </a:p>
          <a:p>
            <a:pPr lvl="1"/>
            <a:r>
              <a:rPr lang="it-IT" b="1" noProof="0" dirty="0" err="1">
                <a:solidFill>
                  <a:schemeClr val="accent2"/>
                </a:solidFill>
              </a:rPr>
              <a:t>Kalrez</a:t>
            </a:r>
            <a:r>
              <a:rPr lang="it-IT" b="1" noProof="0" dirty="0">
                <a:solidFill>
                  <a:schemeClr val="accent2"/>
                </a:solidFill>
              </a:rPr>
              <a:t>™</a:t>
            </a:r>
          </a:p>
          <a:p>
            <a:pPr lvl="2"/>
            <a:r>
              <a:rPr lang="it-IT" noProof="0" dirty="0"/>
              <a:t>Miglior </a:t>
            </a:r>
            <a:r>
              <a:rPr lang="it-IT" noProof="0" dirty="0" err="1"/>
              <a:t>temepratura</a:t>
            </a:r>
            <a:r>
              <a:rPr lang="it-IT" noProof="0" dirty="0"/>
              <a:t> massima</a:t>
            </a:r>
          </a:p>
          <a:p>
            <a:r>
              <a:rPr lang="it-IT" noProof="0" dirty="0"/>
              <a:t>Le guarnizioni in </a:t>
            </a:r>
            <a:r>
              <a:rPr lang="it-IT" b="1" noProof="0" dirty="0"/>
              <a:t>alluminio</a:t>
            </a:r>
            <a:r>
              <a:rPr lang="it-IT" noProof="0" dirty="0"/>
              <a:t> </a:t>
            </a:r>
            <a:r>
              <a:rPr lang="it-IT" b="1" noProof="0" dirty="0"/>
              <a:t>evitano</a:t>
            </a:r>
            <a:r>
              <a:rPr lang="it-IT" noProof="0" dirty="0"/>
              <a:t> il problema della </a:t>
            </a:r>
            <a:r>
              <a:rPr lang="it-IT" b="1" noProof="0" dirty="0"/>
              <a:t>permeazione</a:t>
            </a:r>
            <a:r>
              <a:rPr lang="it-IT" noProof="0" dirty="0"/>
              <a:t> ma richiedono molta maggior attenzione nella gestione delle </a:t>
            </a:r>
            <a:r>
              <a:rPr lang="it-IT" b="1" noProof="0" dirty="0"/>
              <a:t>superfici delle flange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B31984-EB56-05D5-F2C1-71C4503AE1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867" t="24652" r="18254" b="23257"/>
          <a:stretch/>
        </p:blipFill>
        <p:spPr>
          <a:xfrm>
            <a:off x="7286172" y="1717464"/>
            <a:ext cx="2873828" cy="2238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14C2E-7432-1620-ED73-5041E895DE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24" t="19470" r="21640" b="18308"/>
          <a:stretch/>
        </p:blipFill>
        <p:spPr>
          <a:xfrm>
            <a:off x="10189030" y="1594965"/>
            <a:ext cx="1538514" cy="16270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CF4920-35D8-C926-D006-D262D3141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158" t="24652" r="20795" b="21270"/>
          <a:stretch/>
        </p:blipFill>
        <p:spPr>
          <a:xfrm>
            <a:off x="7859487" y="3982609"/>
            <a:ext cx="2873828" cy="263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014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3A6A053-83AC-47F9-A4BE-E4B48255EAB5}">
  <we:reference id="wa200005566" version="3.0.0.2" store="en-US" storeType="OMEX"/>
  <we:alternateReferences>
    <we:reference id="WA200005566" version="3.0.0.2" store="" storeType="OMEX"/>
  </we:alternateReferences>
  <we:properties>
    <we:property name="theme" value="{&quot;name&quot;:&quot;Coral&quot;,&quot;color&quot;:&quot;#EF4444&quot;,&quot;colorPalette&quot;:[],&quot;previewImages&quot;:[&quot;https://cpp.appsdowonders.com/assets/SlideTitle-coral.png&quot;,&quot;https://cpp.appsdowonders.com/assets/SlideTextbox1-coral.png&quot;,&quot;https://cpp.appsdowonders.com/assets/SlideTextbox3-coral.png&quot;,&quot;https://cpp.appsdowonders.com/assets/SlideTable-coral.png&quot;,&quot;https://cpp.appsdowonders.com/assets/SlideTimeline-coral.png&quot;],&quot;isDefault&quot;:true,&quot;index&quot;:0}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6099</TotalTime>
  <Words>7740</Words>
  <Application>Microsoft Office PowerPoint</Application>
  <PresentationFormat>Widescreen</PresentationFormat>
  <Paragraphs>1151</Paragraphs>
  <Slides>115</Slides>
  <Notes>57</Notes>
  <HiddenSlides>12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115</vt:i4>
      </vt:variant>
    </vt:vector>
  </HeadingPairs>
  <TitlesOfParts>
    <vt:vector size="129" baseType="lpstr">
      <vt:lpstr>Aptos</vt:lpstr>
      <vt:lpstr>Arial</vt:lpstr>
      <vt:lpstr>BoldSym1</vt:lpstr>
      <vt:lpstr>Calibri</vt:lpstr>
      <vt:lpstr>Calibri Light</vt:lpstr>
      <vt:lpstr>Cambria Math</vt:lpstr>
      <vt:lpstr>Comic Sans MS</vt:lpstr>
      <vt:lpstr>Roboto</vt:lpstr>
      <vt:lpstr>Symbol</vt:lpstr>
      <vt:lpstr>Times</vt:lpstr>
      <vt:lpstr>Times New Roman</vt:lpstr>
      <vt:lpstr>Tema di Office</vt:lpstr>
      <vt:lpstr>Equazione</vt:lpstr>
      <vt:lpstr>Equation</vt:lpstr>
      <vt:lpstr>Carichi di gas, degassaggio, materiali e sistemi di flangiatura  Daniele Sertore</vt:lpstr>
      <vt:lpstr>Equazione generale del pompaggio</vt:lpstr>
      <vt:lpstr>Equazione del pompaggio senza carico statico</vt:lpstr>
      <vt:lpstr>Produzione del (alto) vuoto</vt:lpstr>
      <vt:lpstr>Outgassing, degassing, desorption</vt:lpstr>
      <vt:lpstr>Condizione di equilibrio (dopo transitorio)</vt:lpstr>
      <vt:lpstr>Perdite reali</vt:lpstr>
      <vt:lpstr>Perdita da un capillare l: 1 mm</vt:lpstr>
      <vt:lpstr>Esempi di perdite reali</vt:lpstr>
      <vt:lpstr>Perdite Virtuali</vt:lpstr>
      <vt:lpstr>Esempi di perdite virtuali</vt:lpstr>
      <vt:lpstr>PowerPoint Presentation</vt:lpstr>
      <vt:lpstr>Produzione del (alto) vuoto</vt:lpstr>
      <vt:lpstr>Evaporazione</vt:lpstr>
      <vt:lpstr>Evaporazione e pressione di vapore</vt:lpstr>
      <vt:lpstr>Pressione di vapor saturo</vt:lpstr>
      <vt:lpstr>Diagramma di fase dell’acqua</vt:lpstr>
      <vt:lpstr>Pressione di vapore vs. temperatura</vt:lpstr>
      <vt:lpstr>Evaporazione: pressione di vapore degli elementi</vt:lpstr>
      <vt:lpstr>Evaporazione: pressione di vapore degli elementi</vt:lpstr>
      <vt:lpstr>Evaporazione: pressione di vapore degli elementi</vt:lpstr>
      <vt:lpstr>Calcolatore di pressioni di vapore</vt:lpstr>
      <vt:lpstr>Pressione di vapor saturo e evaporazione</vt:lpstr>
      <vt:lpstr>Evaporazione</vt:lpstr>
      <vt:lpstr>Evaporazione</vt:lpstr>
      <vt:lpstr>Evaporazione</vt:lpstr>
      <vt:lpstr>Evaporazione: entalpia di evaporazione</vt:lpstr>
      <vt:lpstr>E se ci sono solo pochi strati atomici (monostrati) sulla superficie?</vt:lpstr>
      <vt:lpstr>Produzione del (alto) vuoto</vt:lpstr>
      <vt:lpstr>Fenomenologia: gas residuo durante la prima parte del pompaggio (p &gt; 10-3 mbar) </vt:lpstr>
      <vt:lpstr>Fenomenologia: gas residuo durante per pressioni  p 10-6 mbar &lt; p &lt; 10-3 mbar </vt:lpstr>
      <vt:lpstr>Fenomenologia: gas residuo per pressioni  p &lt;&lt; 10-6 mbar</vt:lpstr>
      <vt:lpstr>Quali sono le sorgenti dell’ «outgassing»?</vt:lpstr>
      <vt:lpstr>Adsorbimento and desorbimento (OUTGASSING)</vt:lpstr>
      <vt:lpstr>Effetti dei gas adsorbiti sulla superficie</vt:lpstr>
      <vt:lpstr>Desorbimento e outgassing</vt:lpstr>
      <vt:lpstr>Processi di desorbimento</vt:lpstr>
      <vt:lpstr>Outgassing</vt:lpstr>
      <vt:lpstr>Tempo di soggiorno vs temperatura</vt:lpstr>
      <vt:lpstr>Il bake out</vt:lpstr>
      <vt:lpstr>Il bake out</vt:lpstr>
      <vt:lpstr>Il bake out</vt:lpstr>
      <vt:lpstr>Il bake out</vt:lpstr>
      <vt:lpstr>PowerPoint Presentation</vt:lpstr>
      <vt:lpstr>Preparazione Bake out</vt:lpstr>
      <vt:lpstr>Bake out: uniformità della temperatura della camera</vt:lpstr>
      <vt:lpstr>Produzione del (alto) vuoto</vt:lpstr>
      <vt:lpstr>Permeazione del gas attraverso un solido</vt:lpstr>
      <vt:lpstr>Permeazione del gas attraverso un solido</vt:lpstr>
      <vt:lpstr>Permeazione</vt:lpstr>
      <vt:lpstr>Permeazione</vt:lpstr>
      <vt:lpstr>Qperm di alcuni elastomeri per l’aria</vt:lpstr>
      <vt:lpstr>Permeazione: esempio dell’aria</vt:lpstr>
      <vt:lpstr>Permeazione: esempio dell’aria</vt:lpstr>
      <vt:lpstr>Sommario: Interazione gas-superficie</vt:lpstr>
      <vt:lpstr>La curva di pompaggio finale</vt:lpstr>
      <vt:lpstr>Outgassing</vt:lpstr>
      <vt:lpstr>Outgassing – dipende dal tempo!</vt:lpstr>
      <vt:lpstr>PowerPoint Presentation</vt:lpstr>
      <vt:lpstr>PowerPoint Presentation</vt:lpstr>
      <vt:lpstr>Outgassing degli elastomeri</vt:lpstr>
      <vt:lpstr>Outgassing of polymers…</vt:lpstr>
      <vt:lpstr>Outgassing di polimeri – effetto del bake out</vt:lpstr>
      <vt:lpstr>Outgassing a confronto … ordini di grandezza</vt:lpstr>
      <vt:lpstr>PowerPoint Presentation</vt:lpstr>
      <vt:lpstr>Outgassing dei metallic (Wutz et al.)</vt:lpstr>
      <vt:lpstr>Ougassing dei metallic: finitura superficiale</vt:lpstr>
      <vt:lpstr>PowerPoint Presentation</vt:lpstr>
      <vt:lpstr>PowerPoint Presentation</vt:lpstr>
      <vt:lpstr>Sito NASA sulle perdite di peso in vuoto di materiali</vt:lpstr>
      <vt:lpstr>Scelta dei materiali per sistemi da vuoto</vt:lpstr>
      <vt:lpstr>Sistema da vuoto e materiali</vt:lpstr>
      <vt:lpstr>Materiali da vuoto</vt:lpstr>
      <vt:lpstr>Criteri per la selezione dei materiali</vt:lpstr>
      <vt:lpstr>Acciai inossidabili</vt:lpstr>
      <vt:lpstr>Acciai inossidabili - classificazione</vt:lpstr>
      <vt:lpstr>Acciai inossidabili - austenitici</vt:lpstr>
      <vt:lpstr>Famiglia acciai austenitici</vt:lpstr>
      <vt:lpstr>Lastre o barre – ESR o Cross-Forged</vt:lpstr>
      <vt:lpstr>Degasaggio acciai della serie 300</vt:lpstr>
      <vt:lpstr>Leghe di alluminio</vt:lpstr>
      <vt:lpstr>Leghe di alluminio</vt:lpstr>
      <vt:lpstr>Leghe di alluminio</vt:lpstr>
      <vt:lpstr>Leghe di alluminio – 6061-T6</vt:lpstr>
      <vt:lpstr>Leghe di alluminio – Forme complesse</vt:lpstr>
      <vt:lpstr>PowerPoint Presentation</vt:lpstr>
      <vt:lpstr>Rame e sue leghe</vt:lpstr>
      <vt:lpstr>Rame OFHC (Oxygen Free High Conductivity)</vt:lpstr>
      <vt:lpstr>Rame OFHC (Oxygen Free High Conductivity)</vt:lpstr>
      <vt:lpstr>Niobio e Titanio</vt:lpstr>
      <vt:lpstr>Coefficiente di espansione termica</vt:lpstr>
      <vt:lpstr>Ceramiche e vetri</vt:lpstr>
      <vt:lpstr>Ceramiche e vetri</vt:lpstr>
      <vt:lpstr>Elastomeri e Polimeri</vt:lpstr>
      <vt:lpstr>PEEK può essere “gassoso”</vt:lpstr>
      <vt:lpstr>PowerPoint Presentation</vt:lpstr>
      <vt:lpstr>Sistemi di flangiatura</vt:lpstr>
      <vt:lpstr>Klein Flansche (KF) – ISO 2861</vt:lpstr>
      <vt:lpstr>Klein Flansche (KF) – ISO 2861</vt:lpstr>
      <vt:lpstr>Flange ISO-K e ISO-F – ISO 1609</vt:lpstr>
      <vt:lpstr>Flange Conflat</vt:lpstr>
      <vt:lpstr>Flange Conflat</vt:lpstr>
      <vt:lpstr>Confronto tra flange - sommario</vt:lpstr>
      <vt:lpstr>Helicoflex™</vt:lpstr>
      <vt:lpstr>VATSEAL™</vt:lpstr>
      <vt:lpstr>Flange «Diamond Shape» </vt:lpstr>
      <vt:lpstr>I materiali per i sistemi in vuoto e le loro caratteristiche - Sommario</vt:lpstr>
      <vt:lpstr>Il calcolo della sorgente di gas</vt:lpstr>
      <vt:lpstr>Esempio di calcolo andamento della pressione in regime alto vuoto per camera con degasaggio ed eventualmente perdita </vt:lpstr>
      <vt:lpstr>Il calcolo della sorgente di gas</vt:lpstr>
      <vt:lpstr>Il calcolo della sorgente di gas a 1 ora</vt:lpstr>
      <vt:lpstr>Il calcolo della sorgente di gas a 10 ore</vt:lpstr>
      <vt:lpstr>Il calcolo della sorgente di gas</vt:lpstr>
      <vt:lpstr>Referenze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Daniele Sertore</dc:creator>
  <cp:lastModifiedBy>Daniele Sertore</cp:lastModifiedBy>
  <cp:revision>8</cp:revision>
  <dcterms:created xsi:type="dcterms:W3CDTF">2025-05-21T12:58:38Z</dcterms:created>
  <dcterms:modified xsi:type="dcterms:W3CDTF">2025-05-28T09:45:59Z</dcterms:modified>
</cp:coreProperties>
</file>