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66" r:id="rId5"/>
    <p:sldId id="268" r:id="rId6"/>
    <p:sldId id="269" r:id="rId7"/>
    <p:sldId id="270" r:id="rId8"/>
    <p:sldId id="271" r:id="rId9"/>
    <p:sldId id="267" r:id="rId10"/>
    <p:sldId id="272" r:id="rId11"/>
    <p:sldId id="279" r:id="rId12"/>
    <p:sldId id="273" r:id="rId13"/>
    <p:sldId id="275" r:id="rId14"/>
    <p:sldId id="276" r:id="rId15"/>
    <p:sldId id="277" r:id="rId16"/>
    <p:sldId id="278" r:id="rId17"/>
    <p:sldId id="280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0613"/>
    <a:srgbClr val="6C1F77"/>
    <a:srgbClr val="E85F28"/>
    <a:srgbClr val="008B94"/>
    <a:srgbClr val="4472C4"/>
    <a:srgbClr val="018701"/>
    <a:srgbClr val="DEEBF7"/>
    <a:srgbClr val="C0E0C0"/>
    <a:srgbClr val="008283"/>
    <a:srgbClr val="69B4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4599F94E-CEE6-441E-89CC-EB005ECD8F06}">
      <a14:m xmlns:a14="http://schemas.microsoft.com/office/drawing/2010/main">
        <m:mathPr xmlns:m="http://schemas.openxmlformats.org/officeDocument/2006/math">
          <m:brkBin m:val="before"/>
          <m:brkBinSub m:val="--"/>
        </m:mathPr>
      </a14:m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288" autoAdjust="0"/>
  </p:normalViewPr>
  <p:slideViewPr>
    <p:cSldViewPr snapToGrid="0">
      <p:cViewPr varScale="1">
        <p:scale>
          <a:sx n="76" d="100"/>
          <a:sy n="76" d="100"/>
        </p:scale>
        <p:origin x="21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t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/>
              <a:t>Correnti</a:t>
            </a:r>
            <a:r>
              <a:rPr lang="en-US" sz="2400" baseline="0" dirty="0"/>
              <a:t> relative </a:t>
            </a:r>
            <a:r>
              <a:rPr lang="en-US" sz="2400" baseline="0" dirty="0" err="1"/>
              <a:t>della</a:t>
            </a:r>
            <a:r>
              <a:rPr lang="en-US" sz="2400" baseline="0" dirty="0"/>
              <a:t> </a:t>
            </a:r>
            <a:r>
              <a:rPr lang="en-US" sz="2400" baseline="0" dirty="0" err="1"/>
              <a:t>fremmentazione</a:t>
            </a:r>
            <a:r>
              <a:rPr lang="en-US" sz="2400" baseline="0" dirty="0"/>
              <a:t> di H</a:t>
            </a:r>
            <a:r>
              <a:rPr lang="en-US" sz="2400" baseline="-25000" dirty="0"/>
              <a:t>2</a:t>
            </a:r>
            <a:r>
              <a:rPr lang="en-US" sz="2400" baseline="0" dirty="0"/>
              <a:t>O con </a:t>
            </a:r>
            <a:r>
              <a:rPr lang="en-US" sz="2400" baseline="0" dirty="0" err="1"/>
              <a:t>elettroni</a:t>
            </a:r>
            <a:r>
              <a:rPr lang="en-US" sz="2400" baseline="0" dirty="0"/>
              <a:t> a 90eV</a:t>
            </a:r>
            <a:endParaRPr lang="en-US" sz="2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M/Q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Foglio1!$A$2:$A$27</c:f>
              <c:numCache>
                <c:formatCode>General</c:formatCode>
                <c:ptCount val="2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</c:numCache>
            </c:numRef>
          </c:cat>
          <c:val>
            <c:numRef>
              <c:f>Foglio1!$B$2:$B$27</c:f>
              <c:numCache>
                <c:formatCode>General</c:formatCode>
                <c:ptCount val="26"/>
                <c:pt idx="0">
                  <c:v>2.4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1.8</c:v>
                </c:pt>
                <c:pt idx="16">
                  <c:v>26</c:v>
                </c:pt>
                <c:pt idx="17">
                  <c:v>100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2C-4614-9267-82C5FE4761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2751919"/>
        <c:axId val="765679952"/>
      </c:barChart>
      <c:catAx>
        <c:axId val="5227519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65679952"/>
        <c:crosses val="autoZero"/>
        <c:auto val="1"/>
        <c:lblAlgn val="ctr"/>
        <c:lblOffset val="100"/>
        <c:noMultiLvlLbl val="0"/>
      </c:catAx>
      <c:valAx>
        <c:axId val="765679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227519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t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/>
              <a:t>Correnti</a:t>
            </a:r>
            <a:r>
              <a:rPr lang="en-US" sz="2400" baseline="0" dirty="0"/>
              <a:t> relative </a:t>
            </a:r>
            <a:r>
              <a:rPr lang="en-US" sz="2400" baseline="0" dirty="0" err="1"/>
              <a:t>della</a:t>
            </a:r>
            <a:r>
              <a:rPr lang="en-US" sz="2400" baseline="0" dirty="0"/>
              <a:t> </a:t>
            </a:r>
            <a:r>
              <a:rPr lang="en-US" sz="2400" baseline="0" dirty="0" err="1"/>
              <a:t>fremmentazione</a:t>
            </a:r>
            <a:r>
              <a:rPr lang="en-US" sz="2400" baseline="0" dirty="0"/>
              <a:t> di N</a:t>
            </a:r>
            <a:r>
              <a:rPr lang="en-US" sz="2400" baseline="-25000" dirty="0"/>
              <a:t>2</a:t>
            </a:r>
            <a:r>
              <a:rPr lang="en-US" sz="2400" baseline="0" dirty="0"/>
              <a:t> con </a:t>
            </a:r>
            <a:r>
              <a:rPr lang="en-US" sz="2400" baseline="0" dirty="0" err="1"/>
              <a:t>elettroni</a:t>
            </a:r>
            <a:r>
              <a:rPr lang="en-US" sz="2400" baseline="0" dirty="0"/>
              <a:t> a 90eV</a:t>
            </a:r>
            <a:endParaRPr lang="en-US" sz="2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M/Q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Foglio1!$A$2:$A$31</c:f>
              <c:numCache>
                <c:formatCode>General</c:formatCod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</c:numCache>
            </c:numRef>
          </c:cat>
          <c:val>
            <c:numRef>
              <c:f>Foglio1!$B$2:$B$31</c:f>
              <c:numCache>
                <c:formatCode>General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14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100</c:v>
                </c:pt>
                <c:pt idx="28">
                  <c:v>0.7</c:v>
                </c:pt>
                <c:pt idx="2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2C-4614-9267-82C5FE4761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2751919"/>
        <c:axId val="765679952"/>
      </c:barChart>
      <c:catAx>
        <c:axId val="5227519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65679952"/>
        <c:crosses val="autoZero"/>
        <c:auto val="1"/>
        <c:lblAlgn val="ctr"/>
        <c:lblOffset val="100"/>
        <c:noMultiLvlLbl val="0"/>
      </c:catAx>
      <c:valAx>
        <c:axId val="765679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227519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t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/>
              <a:t>Correnti</a:t>
            </a:r>
            <a:r>
              <a:rPr lang="en-US" sz="2400" baseline="0" dirty="0"/>
              <a:t> relative </a:t>
            </a:r>
            <a:r>
              <a:rPr lang="en-US" sz="2400" baseline="0" dirty="0" err="1"/>
              <a:t>della</a:t>
            </a:r>
            <a:r>
              <a:rPr lang="en-US" sz="2400" baseline="0" dirty="0"/>
              <a:t> </a:t>
            </a:r>
            <a:r>
              <a:rPr lang="en-US" sz="2400" baseline="0" dirty="0" err="1"/>
              <a:t>fremmentazione</a:t>
            </a:r>
            <a:r>
              <a:rPr lang="en-US" sz="2400" baseline="0" dirty="0"/>
              <a:t> di O</a:t>
            </a:r>
            <a:r>
              <a:rPr lang="en-US" sz="2400" baseline="-25000" dirty="0"/>
              <a:t>2</a:t>
            </a:r>
            <a:r>
              <a:rPr lang="en-US" sz="2400" baseline="0" dirty="0"/>
              <a:t> con </a:t>
            </a:r>
            <a:r>
              <a:rPr lang="en-US" sz="2400" baseline="0" dirty="0" err="1"/>
              <a:t>elettroni</a:t>
            </a:r>
            <a:r>
              <a:rPr lang="en-US" sz="2400" baseline="0" dirty="0"/>
              <a:t> a 90eV</a:t>
            </a:r>
            <a:endParaRPr lang="en-US" sz="2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M/Q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Foglio1!$A$2:$A$27</c:f>
              <c:numCache>
                <c:formatCode>General</c:formatCode>
                <c:ptCount val="26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  <c:pt idx="11">
                  <c:v>21</c:v>
                </c:pt>
                <c:pt idx="12">
                  <c:v>22</c:v>
                </c:pt>
                <c:pt idx="13">
                  <c:v>23</c:v>
                </c:pt>
                <c:pt idx="14">
                  <c:v>24</c:v>
                </c:pt>
                <c:pt idx="15">
                  <c:v>25</c:v>
                </c:pt>
                <c:pt idx="16">
                  <c:v>26</c:v>
                </c:pt>
                <c:pt idx="17">
                  <c:v>27</c:v>
                </c:pt>
                <c:pt idx="18">
                  <c:v>28</c:v>
                </c:pt>
                <c:pt idx="19">
                  <c:v>29</c:v>
                </c:pt>
                <c:pt idx="20">
                  <c:v>30</c:v>
                </c:pt>
                <c:pt idx="21">
                  <c:v>31</c:v>
                </c:pt>
                <c:pt idx="22">
                  <c:v>32</c:v>
                </c:pt>
                <c:pt idx="23">
                  <c:v>33</c:v>
                </c:pt>
                <c:pt idx="24">
                  <c:v>34</c:v>
                </c:pt>
                <c:pt idx="25">
                  <c:v>35</c:v>
                </c:pt>
              </c:numCache>
            </c:numRef>
          </c:cat>
          <c:val>
            <c:numRef>
              <c:f>Foglio1!$B$2:$B$27</c:f>
              <c:numCache>
                <c:formatCode>General</c:formatCode>
                <c:ptCount val="2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18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100</c:v>
                </c:pt>
                <c:pt idx="23">
                  <c:v>0</c:v>
                </c:pt>
                <c:pt idx="24">
                  <c:v>0.4</c:v>
                </c:pt>
                <c:pt idx="2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2C-4614-9267-82C5FE4761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2751919"/>
        <c:axId val="765679952"/>
      </c:barChart>
      <c:catAx>
        <c:axId val="5227519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65679952"/>
        <c:crosses val="autoZero"/>
        <c:auto val="1"/>
        <c:lblAlgn val="ctr"/>
        <c:lblOffset val="100"/>
        <c:noMultiLvlLbl val="0"/>
      </c:catAx>
      <c:valAx>
        <c:axId val="765679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227519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t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/>
              <a:t>Correnti</a:t>
            </a:r>
            <a:r>
              <a:rPr lang="en-US" sz="2400" baseline="0" dirty="0"/>
              <a:t> relative </a:t>
            </a:r>
            <a:r>
              <a:rPr lang="en-US" sz="2400" baseline="0" dirty="0" err="1"/>
              <a:t>della</a:t>
            </a:r>
            <a:r>
              <a:rPr lang="en-US" sz="2400" baseline="0" dirty="0"/>
              <a:t> </a:t>
            </a:r>
            <a:r>
              <a:rPr lang="en-US" sz="2400" baseline="0" dirty="0" err="1"/>
              <a:t>fremmentazione</a:t>
            </a:r>
            <a:r>
              <a:rPr lang="en-US" sz="2400" baseline="0" dirty="0"/>
              <a:t> di CO</a:t>
            </a:r>
            <a:r>
              <a:rPr lang="en-US" sz="2400" baseline="-25000" dirty="0"/>
              <a:t>2</a:t>
            </a:r>
            <a:r>
              <a:rPr lang="en-US" sz="2400" baseline="0" dirty="0"/>
              <a:t> con </a:t>
            </a:r>
            <a:r>
              <a:rPr lang="en-US" sz="2400" baseline="0" dirty="0" err="1"/>
              <a:t>elettroni</a:t>
            </a:r>
            <a:r>
              <a:rPr lang="en-US" sz="2400" baseline="0" dirty="0"/>
              <a:t> a 90eV</a:t>
            </a:r>
            <a:endParaRPr lang="en-US" sz="2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M/Q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Foglio1!$A$2:$A$37</c:f>
              <c:numCache>
                <c:formatCode>General</c:formatCode>
                <c:ptCount val="36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  <c:pt idx="11">
                  <c:v>21</c:v>
                </c:pt>
                <c:pt idx="12">
                  <c:v>22</c:v>
                </c:pt>
                <c:pt idx="13">
                  <c:v>23</c:v>
                </c:pt>
                <c:pt idx="14">
                  <c:v>24</c:v>
                </c:pt>
                <c:pt idx="15">
                  <c:v>25</c:v>
                </c:pt>
                <c:pt idx="16">
                  <c:v>26</c:v>
                </c:pt>
                <c:pt idx="17">
                  <c:v>27</c:v>
                </c:pt>
                <c:pt idx="18">
                  <c:v>28</c:v>
                </c:pt>
                <c:pt idx="19">
                  <c:v>29</c:v>
                </c:pt>
                <c:pt idx="20">
                  <c:v>30</c:v>
                </c:pt>
                <c:pt idx="21">
                  <c:v>31</c:v>
                </c:pt>
                <c:pt idx="22">
                  <c:v>32</c:v>
                </c:pt>
                <c:pt idx="23">
                  <c:v>33</c:v>
                </c:pt>
                <c:pt idx="24">
                  <c:v>34</c:v>
                </c:pt>
                <c:pt idx="25">
                  <c:v>35</c:v>
                </c:pt>
                <c:pt idx="26">
                  <c:v>36</c:v>
                </c:pt>
                <c:pt idx="27">
                  <c:v>37</c:v>
                </c:pt>
                <c:pt idx="28">
                  <c:v>38</c:v>
                </c:pt>
                <c:pt idx="29">
                  <c:v>39</c:v>
                </c:pt>
                <c:pt idx="30">
                  <c:v>40</c:v>
                </c:pt>
                <c:pt idx="31">
                  <c:v>41</c:v>
                </c:pt>
                <c:pt idx="32">
                  <c:v>42</c:v>
                </c:pt>
                <c:pt idx="33">
                  <c:v>43</c:v>
                </c:pt>
                <c:pt idx="34">
                  <c:v>44</c:v>
                </c:pt>
                <c:pt idx="35">
                  <c:v>45</c:v>
                </c:pt>
              </c:numCache>
            </c:numRef>
          </c:cat>
          <c:val>
            <c:numRef>
              <c:f>Foglio1!$B$2:$B$37</c:f>
              <c:numCache>
                <c:formatCode>General</c:formatCode>
                <c:ptCount val="36"/>
                <c:pt idx="0">
                  <c:v>0</c:v>
                </c:pt>
                <c:pt idx="1">
                  <c:v>0</c:v>
                </c:pt>
                <c:pt idx="2">
                  <c:v>9.6999999999999993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16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2.1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13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100</c:v>
                </c:pt>
                <c:pt idx="3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2C-4614-9267-82C5FE4761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2751919"/>
        <c:axId val="765679952"/>
      </c:barChart>
      <c:catAx>
        <c:axId val="5227519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65679952"/>
        <c:crosses val="autoZero"/>
        <c:auto val="1"/>
        <c:lblAlgn val="ctr"/>
        <c:lblOffset val="100"/>
        <c:noMultiLvlLbl val="0"/>
      </c:catAx>
      <c:valAx>
        <c:axId val="765679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227519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t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/>
              <a:t>Correnti</a:t>
            </a:r>
            <a:r>
              <a:rPr lang="en-US" sz="2400" baseline="0" dirty="0"/>
              <a:t> relative </a:t>
            </a:r>
            <a:r>
              <a:rPr lang="en-US" sz="2400" baseline="0" dirty="0" err="1"/>
              <a:t>della</a:t>
            </a:r>
            <a:r>
              <a:rPr lang="en-US" sz="2400" baseline="0" dirty="0"/>
              <a:t> </a:t>
            </a:r>
            <a:r>
              <a:rPr lang="en-US" sz="2400" baseline="0" dirty="0" err="1"/>
              <a:t>fremmentazione</a:t>
            </a:r>
            <a:r>
              <a:rPr lang="en-US" sz="2400" baseline="0" dirty="0"/>
              <a:t> di ARIA</a:t>
            </a:r>
            <a:endParaRPr lang="en-US" sz="2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M/Q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Foglio1!$A$2:$A$46</c:f>
              <c:numCache>
                <c:formatCode>General</c:formatCode>
                <c:ptCount val="4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</c:numCache>
            </c:numRef>
          </c:cat>
          <c:val>
            <c:numRef>
              <c:f>Foglio1!$B$2:$B$46</c:f>
              <c:numCache>
                <c:formatCode>General</c:formatCode>
                <c:ptCount val="45"/>
                <c:pt idx="0">
                  <c:v>0</c:v>
                </c:pt>
                <c:pt idx="1">
                  <c:v>8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3</c:v>
                </c:pt>
                <c:pt idx="12">
                  <c:v>0</c:v>
                </c:pt>
                <c:pt idx="13">
                  <c:v>20</c:v>
                </c:pt>
                <c:pt idx="14">
                  <c:v>0</c:v>
                </c:pt>
                <c:pt idx="15">
                  <c:v>18</c:v>
                </c:pt>
                <c:pt idx="16">
                  <c:v>0</c:v>
                </c:pt>
                <c:pt idx="17">
                  <c:v>95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100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40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3.5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45</c:v>
                </c:pt>
                <c:pt idx="4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2C-4614-9267-82C5FE4761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2751919"/>
        <c:axId val="765679952"/>
      </c:barChart>
      <c:catAx>
        <c:axId val="5227519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65679952"/>
        <c:crosses val="autoZero"/>
        <c:auto val="1"/>
        <c:lblAlgn val="ctr"/>
        <c:lblOffset val="100"/>
        <c:noMultiLvlLbl val="0"/>
      </c:catAx>
      <c:valAx>
        <c:axId val="765679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227519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68D346-985D-4FF7-9D9B-C6B2B79B1A17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0265FE-406E-42AD-A533-40C7D243DBE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366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9BCF69-F1B1-00F4-32DA-E21296D059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9979865-6994-4887-AF7E-F9CE2113E6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E7AABA1-5148-A397-2DB9-F766D850E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1217-AFED-4484-8F49-0AC6AE745F7B}" type="datetimeFigureOut">
              <a:rPr lang="it-IT" smtClean="0"/>
              <a:t>27/05/2025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1830B0F-33B4-643D-A607-7FB1DD0D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20C01A6-F383-9251-8F07-C07C1C190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3D811-4AD8-44D8-BFC8-CFD3AD0357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764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C0FC99-C275-E812-B19D-E5D76FA39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890" y="261158"/>
            <a:ext cx="10515600" cy="419879"/>
          </a:xfrm>
        </p:spPr>
        <p:txBody>
          <a:bodyPr/>
          <a:lstStyle>
            <a:lvl1pPr>
              <a:defRPr b="1">
                <a:solidFill>
                  <a:srgbClr val="E3061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219DD29-9074-343A-F76E-19CE27091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890" y="1253331"/>
            <a:ext cx="10515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2AE9D90-704C-814A-437B-B83EACD9F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1217-AFED-4484-8F49-0AC6AE745F7B}" type="datetimeFigureOut">
              <a:rPr lang="it-IT" smtClean="0"/>
              <a:t>27/05/2025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A167A1F-A5CF-1FC9-5D03-D19CBE65E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769D23A-3EDB-840B-8736-FEBC4EB2D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3D811-4AD8-44D8-BFC8-CFD3AD0357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421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36381A-9D05-9EBB-8874-FB9C95FB3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 b="1">
                <a:solidFill>
                  <a:srgbClr val="E3061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49F29A6-3D35-F4CA-B49F-4D8BE8248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4B9A848-64E0-8FA7-0CC4-4EB49ED90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3B198-C06D-4658-B8E4-86B8F0EBFECF}" type="datetimeFigureOut">
              <a:rPr lang="it-IT" smtClean="0"/>
              <a:t>27/05/2025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561C1C6-3FB4-8D5E-00AC-C6E3B66CD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30F3894-06B9-C203-A337-67E774F31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F72B-F665-4C89-83F9-1B85FB4482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5232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4793D0B-6232-9C84-78E5-94B879162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19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6DF101B-2158-94B3-1CA2-A69B1A9E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2216D6F-75BD-8837-BF06-199807B501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81217-AFED-4484-8F49-0AC6AE745F7B}" type="datetimeFigureOut">
              <a:rPr lang="it-IT" smtClean="0"/>
              <a:t>27/05/2025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EB6E04E-86BB-D566-2450-7CDF535759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D8BADE7-3244-DD1F-5B19-EB6B1062F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3D811-4AD8-44D8-BFC8-CFD3AD0357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1194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9C324F-C919-29A0-2B80-35FF56826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Residual</a:t>
            </a:r>
            <a:r>
              <a:rPr lang="it-IT" dirty="0"/>
              <a:t> Gas Analyzer (RGA)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A41C789D-7363-E171-89C6-C3869D1F08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Carlo Roncolato – INFN LNL</a:t>
            </a:r>
          </a:p>
          <a:p>
            <a:r>
              <a:rPr lang="it-IT" dirty="0"/>
              <a:t>Corso Base Tecnologie e Scienza di Vuoto</a:t>
            </a:r>
          </a:p>
          <a:p>
            <a:r>
              <a:rPr lang="it-IT" dirty="0"/>
              <a:t>Legnaro – 27-29/05/2025</a:t>
            </a:r>
          </a:p>
        </p:txBody>
      </p:sp>
    </p:spTree>
    <p:extLst>
      <p:ext uri="{BB962C8B-B14F-4D97-AF65-F5344CB8AC3E}">
        <p14:creationId xmlns:p14="http://schemas.microsoft.com/office/powerpoint/2010/main" val="1343227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B1887-0C3A-4A2F-0887-75577AF1D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9EFA5B-1BA7-716D-8D49-733ED9270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Istogramma delle correnti di frammentazione dell’azoto molecolare</a:t>
            </a:r>
          </a:p>
        </p:txBody>
      </p:sp>
      <p:graphicFrame>
        <p:nvGraphicFramePr>
          <p:cNvPr id="11" name="Segnaposto contenuto 10">
            <a:extLst>
              <a:ext uri="{FF2B5EF4-FFF2-40B4-BE49-F238E27FC236}">
                <a16:creationId xmlns:a16="http://schemas.microsoft.com/office/drawing/2014/main" id="{F76D03FA-E3F2-A967-FD80-3A09D0B04E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1383980"/>
              </p:ext>
            </p:extLst>
          </p:nvPr>
        </p:nvGraphicFramePr>
        <p:xfrm>
          <a:off x="476250" y="1252538"/>
          <a:ext cx="10515600" cy="43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3F5B5335-8A8D-CF4C-4889-4EF4C3CEDD2E}"/>
                  </a:ext>
                </a:extLst>
              </p:cNvPr>
              <p:cNvSpPr txBox="1"/>
              <p:nvPr/>
            </p:nvSpPr>
            <p:spPr>
              <a:xfrm>
                <a:off x="5410409" y="3916717"/>
                <a:ext cx="406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3F5B5335-8A8D-CF4C-4889-4EF4C3CED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409" y="3916717"/>
                <a:ext cx="406200" cy="307777"/>
              </a:xfrm>
              <a:prstGeom prst="rect">
                <a:avLst/>
              </a:prstGeom>
              <a:blipFill>
                <a:blip r:embed="rId3"/>
                <a:stretch>
                  <a:fillRect l="-15152" r="-6061" b="-6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5D382916-0D3F-4776-AEC5-DD7AC1B5761A}"/>
                  </a:ext>
                </a:extLst>
              </p:cNvPr>
              <p:cNvSpPr txBox="1"/>
              <p:nvPr/>
            </p:nvSpPr>
            <p:spPr>
              <a:xfrm>
                <a:off x="9680017" y="1954915"/>
                <a:ext cx="40620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5D382916-0D3F-4776-AEC5-DD7AC1B576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0017" y="1954915"/>
                <a:ext cx="406201" cy="307777"/>
              </a:xfrm>
              <a:prstGeom prst="rect">
                <a:avLst/>
              </a:prstGeom>
              <a:blipFill>
                <a:blip r:embed="rId4"/>
                <a:stretch>
                  <a:fillRect l="-14925" r="-4478" b="-18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460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73850-7A33-D1D9-C58E-3E564A171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65530A-815C-A11F-55AA-71DFA3D91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Istogramma delle correnti di frammentazione dell’ossigeno molecolare</a:t>
            </a:r>
          </a:p>
        </p:txBody>
      </p:sp>
      <p:graphicFrame>
        <p:nvGraphicFramePr>
          <p:cNvPr id="11" name="Segnaposto contenuto 10">
            <a:extLst>
              <a:ext uri="{FF2B5EF4-FFF2-40B4-BE49-F238E27FC236}">
                <a16:creationId xmlns:a16="http://schemas.microsoft.com/office/drawing/2014/main" id="{585E7FC1-3718-EC38-8EC9-E96DC564EB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6468417"/>
              </p:ext>
            </p:extLst>
          </p:nvPr>
        </p:nvGraphicFramePr>
        <p:xfrm>
          <a:off x="476250" y="1252538"/>
          <a:ext cx="10515600" cy="43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1601543C-BE51-C3EE-CC79-7439DFF6D837}"/>
                  </a:ext>
                </a:extLst>
              </p:cNvPr>
              <p:cNvSpPr txBox="1"/>
              <p:nvPr/>
            </p:nvSpPr>
            <p:spPr>
              <a:xfrm>
                <a:off x="3189723" y="3836330"/>
                <a:ext cx="38401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1601543C-BE51-C3EE-CC79-7439DFF6D8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9723" y="3836330"/>
                <a:ext cx="384015" cy="307777"/>
              </a:xfrm>
              <a:prstGeom prst="rect">
                <a:avLst/>
              </a:prstGeom>
              <a:blipFill>
                <a:blip r:embed="rId3"/>
                <a:stretch>
                  <a:fillRect l="-14286" r="-6349" b="-588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51FE6069-22F2-5D0C-6333-06C3B0F33CE7}"/>
                  </a:ext>
                </a:extLst>
              </p:cNvPr>
              <p:cNvSpPr txBox="1"/>
              <p:nvPr/>
            </p:nvSpPr>
            <p:spPr>
              <a:xfrm>
                <a:off x="9227841" y="1985060"/>
                <a:ext cx="38401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51FE6069-22F2-5D0C-6333-06C3B0F33C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7841" y="1985060"/>
                <a:ext cx="384015" cy="307777"/>
              </a:xfrm>
              <a:prstGeom prst="rect">
                <a:avLst/>
              </a:prstGeom>
              <a:blipFill>
                <a:blip r:embed="rId4"/>
                <a:stretch>
                  <a:fillRect l="-15873" r="-4762" b="-18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2155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97D9B-B4F6-95B5-A2EF-9A1A27746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0EBDAF-195F-AF13-4E81-D0D377D1E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Istogramma delle correnti di frammentazione dell’anidride carbonica</a:t>
            </a:r>
          </a:p>
        </p:txBody>
      </p:sp>
      <p:graphicFrame>
        <p:nvGraphicFramePr>
          <p:cNvPr id="11" name="Segnaposto contenuto 10">
            <a:extLst>
              <a:ext uri="{FF2B5EF4-FFF2-40B4-BE49-F238E27FC236}">
                <a16:creationId xmlns:a16="http://schemas.microsoft.com/office/drawing/2014/main" id="{970C0BCD-A52F-A4FC-16D3-8721807A1B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7293321"/>
              </p:ext>
            </p:extLst>
          </p:nvPr>
        </p:nvGraphicFramePr>
        <p:xfrm>
          <a:off x="476250" y="1252538"/>
          <a:ext cx="10515600" cy="43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3C689691-5638-6415-C70F-9B386386DC22}"/>
                  </a:ext>
                </a:extLst>
              </p:cNvPr>
              <p:cNvSpPr txBox="1"/>
              <p:nvPr/>
            </p:nvSpPr>
            <p:spPr>
              <a:xfrm>
                <a:off x="2707402" y="3990218"/>
                <a:ext cx="38401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3C689691-5638-6415-C70F-9B386386DC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7402" y="3990218"/>
                <a:ext cx="384015" cy="307777"/>
              </a:xfrm>
              <a:prstGeom prst="rect">
                <a:avLst/>
              </a:prstGeom>
              <a:blipFill>
                <a:blip r:embed="rId3"/>
                <a:stretch>
                  <a:fillRect l="-14286" r="-6349" b="-6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1A826064-66EE-1B40-EFE2-5ACADD0AAA43}"/>
                  </a:ext>
                </a:extLst>
              </p:cNvPr>
              <p:cNvSpPr txBox="1"/>
              <p:nvPr/>
            </p:nvSpPr>
            <p:spPr>
              <a:xfrm>
                <a:off x="10001564" y="2005156"/>
                <a:ext cx="53630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𝐶𝑂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1A826064-66EE-1B40-EFE2-5ACADD0AAA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1564" y="2005156"/>
                <a:ext cx="536301" cy="307777"/>
              </a:xfrm>
              <a:prstGeom prst="rect">
                <a:avLst/>
              </a:prstGeom>
              <a:blipFill>
                <a:blip r:embed="rId4"/>
                <a:stretch>
                  <a:fillRect l="-11364" r="-3409" b="-18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A28E437E-C00B-0846-ACB2-380AC92CBDAE}"/>
                  </a:ext>
                </a:extLst>
              </p:cNvPr>
              <p:cNvSpPr txBox="1"/>
              <p:nvPr/>
            </p:nvSpPr>
            <p:spPr>
              <a:xfrm>
                <a:off x="5827849" y="3990218"/>
                <a:ext cx="553998" cy="3309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𝐶𝑂</m:t>
                          </m:r>
                        </m:e>
                        <m:sub/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A28E437E-C00B-0846-ACB2-380AC92CBD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7849" y="3990218"/>
                <a:ext cx="553998" cy="330924"/>
              </a:xfrm>
              <a:prstGeom prst="rect">
                <a:avLst/>
              </a:prstGeom>
              <a:blipFill>
                <a:blip r:embed="rId5"/>
                <a:stretch>
                  <a:fillRect l="-9890" r="-1099" b="-37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823EFA43-DADA-E4CC-638D-B9494F486F6B}"/>
                  </a:ext>
                </a:extLst>
              </p:cNvPr>
              <p:cNvSpPr txBox="1"/>
              <p:nvPr/>
            </p:nvSpPr>
            <p:spPr>
              <a:xfrm>
                <a:off x="1555988" y="3990218"/>
                <a:ext cx="377155" cy="3309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/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823EFA43-DADA-E4CC-638D-B9494F486F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5988" y="3990218"/>
                <a:ext cx="377155" cy="330924"/>
              </a:xfrm>
              <a:prstGeom prst="rect">
                <a:avLst/>
              </a:prstGeom>
              <a:blipFill>
                <a:blip r:embed="rId6"/>
                <a:stretch>
                  <a:fillRect l="-14516" r="-4839" b="-37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5BDB126E-906C-BD06-3C11-1309E9849606}"/>
                  </a:ext>
                </a:extLst>
              </p:cNvPr>
              <p:cNvSpPr txBox="1"/>
              <p:nvPr/>
            </p:nvSpPr>
            <p:spPr>
              <a:xfrm>
                <a:off x="4191482" y="4167253"/>
                <a:ext cx="645305" cy="3134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𝐶𝑂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2+</m:t>
                          </m:r>
                        </m:sup>
                      </m:sSubSup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5BDB126E-906C-BD06-3C11-1309E98496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482" y="4167253"/>
                <a:ext cx="645305" cy="313419"/>
              </a:xfrm>
              <a:prstGeom prst="rect">
                <a:avLst/>
              </a:prstGeom>
              <a:blipFill>
                <a:blip r:embed="rId7"/>
                <a:stretch>
                  <a:fillRect l="-9524" t="-3922" r="-3810" b="-176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0313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B01EED7E-FD19-4163-3D23-7470674AC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2868"/>
            <a:ext cx="6645411" cy="316516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3419154-0157-06F9-F9D2-5CBD87EF2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Contributi isotopici allo spettro dell’anidride carbonica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C1A163FA-B275-29BD-503B-99FD9A3568E6}"/>
              </a:ext>
            </a:extLst>
          </p:cNvPr>
          <p:cNvGrpSpPr/>
          <p:nvPr/>
        </p:nvGrpSpPr>
        <p:grpSpPr>
          <a:xfrm>
            <a:off x="5362575" y="1682140"/>
            <a:ext cx="6599533" cy="3346140"/>
            <a:chOff x="4230360" y="1710640"/>
            <a:chExt cx="7731689" cy="3920174"/>
          </a:xfrm>
        </p:grpSpPr>
        <p:pic>
          <p:nvPicPr>
            <p:cNvPr id="5" name="object 4">
              <a:extLst>
                <a:ext uri="{FF2B5EF4-FFF2-40B4-BE49-F238E27FC236}">
                  <a16:creationId xmlns:a16="http://schemas.microsoft.com/office/drawing/2014/main" id="{7DD297BE-026F-A837-D54D-05CE4EFB7CF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30360" y="1710640"/>
              <a:ext cx="7731689" cy="3920174"/>
            </a:xfrm>
            <a:prstGeom prst="rect">
              <a:avLst/>
            </a:prstGeom>
          </p:spPr>
        </p:pic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FA03C7E9-FD98-A77E-9A26-92F1C1EA4010}"/>
                </a:ext>
              </a:extLst>
            </p:cNvPr>
            <p:cNvSpPr txBox="1"/>
            <p:nvPr/>
          </p:nvSpPr>
          <p:spPr>
            <a:xfrm>
              <a:off x="8919906" y="1922661"/>
              <a:ext cx="1135464" cy="798327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  <p:txBody>
            <a:bodyPr vert="horz" wrap="square" lIns="0" tIns="11516" rIns="0" bIns="0" rtlCol="0">
              <a:spAutoFit/>
            </a:bodyPr>
            <a:lstStyle/>
            <a:p>
              <a:pPr marL="29366" marR="21881" indent="4607">
                <a:spcBef>
                  <a:spcPts val="91"/>
                </a:spcBef>
              </a:pPr>
              <a:r>
                <a:rPr sz="1451" spc="-9" dirty="0">
                  <a:cs typeface="Comic Sans MS"/>
                </a:rPr>
                <a:t>Isotopes </a:t>
              </a:r>
              <a:br>
                <a:rPr lang="it-IT" sz="1451" spc="-9" dirty="0">
                  <a:cs typeface="Comic Sans MS"/>
                </a:rPr>
              </a:br>
              <a:r>
                <a:rPr sz="1451" dirty="0">
                  <a:cs typeface="Comic Sans MS"/>
                </a:rPr>
                <a:t>C:</a:t>
              </a:r>
              <a:r>
                <a:rPr sz="1451" spc="-23" dirty="0">
                  <a:cs typeface="Comic Sans MS"/>
                </a:rPr>
                <a:t> </a:t>
              </a:r>
              <a:r>
                <a:rPr sz="1451" dirty="0">
                  <a:cs typeface="Comic Sans MS"/>
                </a:rPr>
                <a:t>12</a:t>
              </a:r>
              <a:r>
                <a:rPr lang="it-IT" sz="1451" spc="-9" dirty="0">
                  <a:cs typeface="Comic Sans MS"/>
                </a:rPr>
                <a:t>,</a:t>
              </a:r>
              <a:r>
                <a:rPr sz="1451" spc="-32" dirty="0">
                  <a:cs typeface="Comic Sans MS"/>
                </a:rPr>
                <a:t>13</a:t>
              </a:r>
              <a:endParaRPr sz="1451" dirty="0">
                <a:cs typeface="Comic Sans MS"/>
              </a:endParaRPr>
            </a:p>
            <a:p>
              <a:pPr marL="11516"/>
              <a:r>
                <a:rPr sz="1451" dirty="0">
                  <a:cs typeface="Comic Sans MS"/>
                </a:rPr>
                <a:t>O:</a:t>
              </a:r>
              <a:r>
                <a:rPr sz="1451" spc="-14" dirty="0">
                  <a:cs typeface="Comic Sans MS"/>
                </a:rPr>
                <a:t> </a:t>
              </a:r>
              <a:r>
                <a:rPr sz="1451" dirty="0">
                  <a:cs typeface="Comic Sans MS"/>
                </a:rPr>
                <a:t>16</a:t>
              </a:r>
              <a:r>
                <a:rPr lang="it-IT" sz="1451" spc="-14" dirty="0">
                  <a:cs typeface="Comic Sans MS"/>
                </a:rPr>
                <a:t>,</a:t>
              </a:r>
              <a:r>
                <a:rPr sz="1451" spc="-23" dirty="0">
                  <a:cs typeface="Comic Sans MS"/>
                </a:rPr>
                <a:t>18</a:t>
              </a:r>
              <a:endParaRPr sz="1451" dirty="0">
                <a:cs typeface="Comic Sans MS"/>
              </a:endParaRPr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BAF88730-FDCF-7435-8AE4-B9257951B1F8}"/>
                </a:ext>
              </a:extLst>
            </p:cNvPr>
            <p:cNvSpPr txBox="1"/>
            <p:nvPr/>
          </p:nvSpPr>
          <p:spPr>
            <a:xfrm>
              <a:off x="4400029" y="2488560"/>
              <a:ext cx="288460" cy="1537015"/>
            </a:xfrm>
            <a:prstGeom prst="rect">
              <a:avLst/>
            </a:prstGeom>
          </p:spPr>
          <p:txBody>
            <a:bodyPr vert="vert270" wrap="square" lIns="0" tIns="34549" rIns="0" bIns="0" rtlCol="0">
              <a:spAutoFit/>
            </a:bodyPr>
            <a:lstStyle/>
            <a:p>
              <a:pPr marL="11516">
                <a:spcBef>
                  <a:spcPts val="272"/>
                </a:spcBef>
              </a:pPr>
              <a:r>
                <a:rPr sz="1600" b="1" dirty="0">
                  <a:solidFill>
                    <a:srgbClr val="FF0000"/>
                  </a:solidFill>
                  <a:latin typeface="Comic Sans MS"/>
                  <a:cs typeface="Comic Sans MS"/>
                </a:rPr>
                <a:t>Log</a:t>
              </a:r>
              <a:r>
                <a:rPr sz="1600" b="1" spc="-50" dirty="0">
                  <a:solidFill>
                    <a:srgbClr val="FF0000"/>
                  </a:solidFill>
                  <a:latin typeface="Comic Sans MS"/>
                  <a:cs typeface="Comic Sans MS"/>
                </a:rPr>
                <a:t> </a:t>
              </a:r>
              <a:r>
                <a:rPr sz="1600" b="1" dirty="0">
                  <a:solidFill>
                    <a:srgbClr val="FF0000"/>
                  </a:solidFill>
                  <a:latin typeface="Comic Sans MS"/>
                  <a:cs typeface="Comic Sans MS"/>
                </a:rPr>
                <a:t>Scale</a:t>
              </a:r>
              <a:r>
                <a:rPr sz="1600" b="1" spc="-50" dirty="0">
                  <a:solidFill>
                    <a:srgbClr val="FF0000"/>
                  </a:solidFill>
                  <a:latin typeface="Comic Sans MS"/>
                  <a:cs typeface="Comic Sans MS"/>
                </a:rPr>
                <a:t> </a:t>
              </a:r>
              <a:r>
                <a:rPr sz="1600" b="1" spc="-45" dirty="0">
                  <a:solidFill>
                    <a:srgbClr val="FF0000"/>
                  </a:solidFill>
                  <a:latin typeface="Comic Sans MS"/>
                  <a:cs typeface="Comic Sans MS"/>
                </a:rPr>
                <a:t>!</a:t>
              </a:r>
              <a:endParaRPr sz="1600" dirty="0">
                <a:latin typeface="Comic Sans MS"/>
                <a:cs typeface="Comic Sans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5127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BC194-E575-76F4-A2C4-C9F40EF3F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62915C-0BED-02AD-4F7C-0A3F10CF3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Istogramma delle correnti di frammentazione di una perdita di aria</a:t>
            </a:r>
          </a:p>
        </p:txBody>
      </p:sp>
      <p:graphicFrame>
        <p:nvGraphicFramePr>
          <p:cNvPr id="11" name="Segnaposto contenuto 10">
            <a:extLst>
              <a:ext uri="{FF2B5EF4-FFF2-40B4-BE49-F238E27FC236}">
                <a16:creationId xmlns:a16="http://schemas.microsoft.com/office/drawing/2014/main" id="{5FCC780D-B025-0E3A-7DC4-88CC4F0707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0283428"/>
              </p:ext>
            </p:extLst>
          </p:nvPr>
        </p:nvGraphicFramePr>
        <p:xfrm>
          <a:off x="476250" y="1252538"/>
          <a:ext cx="10515600" cy="43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0740A35C-8A66-FD22-93A0-88307083516F}"/>
                  </a:ext>
                </a:extLst>
              </p:cNvPr>
              <p:cNvSpPr txBox="1"/>
              <p:nvPr/>
            </p:nvSpPr>
            <p:spPr>
              <a:xfrm>
                <a:off x="10272869" y="3275111"/>
                <a:ext cx="53630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𝐶𝑂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it-IT" sz="2000" dirty="0"/>
              </a:p>
            </p:txBody>
          </p:sp>
        </mc:Choice>
        <mc:Fallback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0740A35C-8A66-FD22-93A0-8830708351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2869" y="3275111"/>
                <a:ext cx="536301" cy="307777"/>
              </a:xfrm>
              <a:prstGeom prst="rect">
                <a:avLst/>
              </a:prstGeom>
              <a:blipFill>
                <a:blip r:embed="rId3"/>
                <a:stretch>
                  <a:fillRect l="-10227" r="-4545" b="-176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242A2F2B-BCEE-471F-E5D4-1C2194845444}"/>
                  </a:ext>
                </a:extLst>
              </p:cNvPr>
              <p:cNvSpPr txBox="1"/>
              <p:nvPr/>
            </p:nvSpPr>
            <p:spPr>
              <a:xfrm>
                <a:off x="3344595" y="4211281"/>
                <a:ext cx="377155" cy="3309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/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it-IT" sz="2000" dirty="0"/>
              </a:p>
            </p:txBody>
          </p:sp>
        </mc:Choice>
        <mc:Fallback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242A2F2B-BCEE-471F-E5D4-1C2194845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4595" y="4211281"/>
                <a:ext cx="377155" cy="330924"/>
              </a:xfrm>
              <a:prstGeom prst="rect">
                <a:avLst/>
              </a:prstGeom>
              <a:blipFill>
                <a:blip r:embed="rId4"/>
                <a:stretch>
                  <a:fillRect l="-16129" r="-3226" b="-37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76AB8AD0-A8CE-C520-5955-376279922A35}"/>
                  </a:ext>
                </a:extLst>
              </p:cNvPr>
              <p:cNvSpPr txBox="1"/>
              <p:nvPr/>
            </p:nvSpPr>
            <p:spPr>
              <a:xfrm>
                <a:off x="3822769" y="3826282"/>
                <a:ext cx="406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it-IT" sz="2000" dirty="0"/>
              </a:p>
            </p:txBody>
          </p:sp>
        </mc:Choice>
        <mc:Fallback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76AB8AD0-A8CE-C520-5955-376279922A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2769" y="3826282"/>
                <a:ext cx="406200" cy="307777"/>
              </a:xfrm>
              <a:prstGeom prst="rect">
                <a:avLst/>
              </a:prstGeom>
              <a:blipFill>
                <a:blip r:embed="rId5"/>
                <a:stretch>
                  <a:fillRect l="-13433" r="-5970" b="-6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C762C790-66AC-F62F-260A-7FD57EF4C7E5}"/>
                  </a:ext>
                </a:extLst>
              </p:cNvPr>
              <p:cNvSpPr txBox="1"/>
              <p:nvPr/>
            </p:nvSpPr>
            <p:spPr>
              <a:xfrm>
                <a:off x="4285340" y="3826282"/>
                <a:ext cx="38401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it-IT" sz="2000" dirty="0"/>
              </a:p>
            </p:txBody>
          </p:sp>
        </mc:Choice>
        <mc:Fallback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C762C790-66AC-F62F-260A-7FD57EF4C7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5340" y="3826282"/>
                <a:ext cx="384015" cy="307777"/>
              </a:xfrm>
              <a:prstGeom prst="rect">
                <a:avLst/>
              </a:prstGeom>
              <a:blipFill>
                <a:blip r:embed="rId6"/>
                <a:stretch>
                  <a:fillRect l="-15873" r="-4762" b="-6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101C37FA-FC48-88C2-172A-1841153220E2}"/>
                  </a:ext>
                </a:extLst>
              </p:cNvPr>
              <p:cNvSpPr txBox="1"/>
              <p:nvPr/>
            </p:nvSpPr>
            <p:spPr>
              <a:xfrm>
                <a:off x="4565406" y="2043024"/>
                <a:ext cx="682238" cy="3309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it-IT" sz="2000" b="0" i="1" baseline="-2500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/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it-IT" sz="2000" dirty="0"/>
              </a:p>
            </p:txBody>
          </p:sp>
        </mc:Choice>
        <mc:Fallback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101C37FA-FC48-88C2-172A-1841153220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5406" y="2043024"/>
                <a:ext cx="682238" cy="330924"/>
              </a:xfrm>
              <a:prstGeom prst="rect">
                <a:avLst/>
              </a:prstGeom>
              <a:blipFill>
                <a:blip r:embed="rId7"/>
                <a:stretch>
                  <a:fillRect l="-8929" b="-1296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BB48022F-C66D-1D4D-D79C-901D20EF2F1F}"/>
                  </a:ext>
                </a:extLst>
              </p:cNvPr>
              <p:cNvSpPr txBox="1"/>
              <p:nvPr/>
            </p:nvSpPr>
            <p:spPr>
              <a:xfrm>
                <a:off x="7740685" y="3275111"/>
                <a:ext cx="38401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it-IT" sz="2000" dirty="0"/>
              </a:p>
            </p:txBody>
          </p:sp>
        </mc:Choice>
        <mc:Fallback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BB48022F-C66D-1D4D-D79C-901D20EF2F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0685" y="3275111"/>
                <a:ext cx="384015" cy="307777"/>
              </a:xfrm>
              <a:prstGeom prst="rect">
                <a:avLst/>
              </a:prstGeom>
              <a:blipFill>
                <a:blip r:embed="rId8"/>
                <a:stretch>
                  <a:fillRect l="-15873" r="-4762" b="-176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D18C1F4C-FE92-A072-E654-BB44D3B9A985}"/>
                  </a:ext>
                </a:extLst>
              </p:cNvPr>
              <p:cNvSpPr txBox="1"/>
              <p:nvPr/>
            </p:nvSpPr>
            <p:spPr>
              <a:xfrm>
                <a:off x="6856431" y="2043024"/>
                <a:ext cx="40620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it-IT" sz="2000" dirty="0"/>
              </a:p>
            </p:txBody>
          </p:sp>
        </mc:Choice>
        <mc:Fallback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D18C1F4C-FE92-A072-E654-BB44D3B9A9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6431" y="2043024"/>
                <a:ext cx="406201" cy="307777"/>
              </a:xfrm>
              <a:prstGeom prst="rect">
                <a:avLst/>
              </a:prstGeom>
              <a:blipFill>
                <a:blip r:embed="rId9"/>
                <a:stretch>
                  <a:fillRect l="-15152" r="-6061" b="-176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D97A0802-BCF1-8179-E5D4-06D1020ABB11}"/>
                  </a:ext>
                </a:extLst>
              </p:cNvPr>
              <p:cNvSpPr txBox="1"/>
              <p:nvPr/>
            </p:nvSpPr>
            <p:spPr>
              <a:xfrm>
                <a:off x="9500821" y="4134059"/>
                <a:ext cx="500842" cy="3309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𝐴𝑟</m:t>
                          </m:r>
                        </m:e>
                        <m:sub/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it-IT" sz="2000" dirty="0"/>
              </a:p>
            </p:txBody>
          </p:sp>
        </mc:Choice>
        <mc:Fallback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D97A0802-BCF1-8179-E5D4-06D1020ABB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0821" y="4134059"/>
                <a:ext cx="500842" cy="330924"/>
              </a:xfrm>
              <a:prstGeom prst="rect">
                <a:avLst/>
              </a:prstGeom>
              <a:blipFill>
                <a:blip r:embed="rId10"/>
                <a:stretch>
                  <a:fillRect l="-12195" r="-3659" b="-555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EA00FAD0-79E7-5E1F-7691-C2CCD6FE0B27}"/>
                  </a:ext>
                </a:extLst>
              </p:cNvPr>
              <p:cNvSpPr txBox="1"/>
              <p:nvPr/>
            </p:nvSpPr>
            <p:spPr>
              <a:xfrm>
                <a:off x="1200150" y="4068966"/>
                <a:ext cx="39805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it-IT" sz="2000" dirty="0"/>
              </a:p>
            </p:txBody>
          </p:sp>
        </mc:Choice>
        <mc:Fallback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EA00FAD0-79E7-5E1F-7691-C2CCD6FE0B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150" y="4068966"/>
                <a:ext cx="398058" cy="307777"/>
              </a:xfrm>
              <a:prstGeom prst="rect">
                <a:avLst/>
              </a:prstGeom>
              <a:blipFill>
                <a:blip r:embed="rId11"/>
                <a:stretch>
                  <a:fillRect l="-15385" r="-4615" b="-176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9819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814FD4-B2E3-8999-1A43-F477E5C3C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Misura della pressione parziale nei sistemi da vuoto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14A932A-B902-F84D-833A-84DCBA406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890" y="1253331"/>
            <a:ext cx="5502879" cy="5157517"/>
          </a:xfrm>
        </p:spPr>
        <p:txBody>
          <a:bodyPr>
            <a:normAutofit lnSpcReduction="10000"/>
          </a:bodyPr>
          <a:lstStyle/>
          <a:p>
            <a:r>
              <a:rPr lang="it-IT" dirty="0"/>
              <a:t>In molti casi l’informazione relativa alla pressione totale è sufficiente, ma quando sono necessari i dettagli relativi alla composizione serve un sistema di misura della pressione parziale.</a:t>
            </a:r>
          </a:p>
          <a:p>
            <a:r>
              <a:rPr lang="it-IT" dirty="0"/>
              <a:t>La misura totale tramite una sonda ad ionizzazione è spesso riferita alla pressione equivalente del gas azoto: la miscela di gas misurata è considerata come se tutti i gas esibissero la stessa probabilità di ionizzazione dell’azoto.</a:t>
            </a:r>
          </a:p>
          <a:p>
            <a:endParaRPr lang="it-IT" dirty="0"/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AE649F77-2C8A-3B59-2F2F-E230FC23AE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8477704"/>
              </p:ext>
            </p:extLst>
          </p:nvPr>
        </p:nvGraphicFramePr>
        <p:xfrm>
          <a:off x="6984678" y="2020668"/>
          <a:ext cx="4550562" cy="313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1871">
                  <a:extLst>
                    <a:ext uri="{9D8B030D-6E8A-4147-A177-3AD203B41FA5}">
                      <a16:colId xmlns:a16="http://schemas.microsoft.com/office/drawing/2014/main" val="2782086378"/>
                    </a:ext>
                  </a:extLst>
                </a:gridCol>
                <a:gridCol w="2788691">
                  <a:extLst>
                    <a:ext uri="{9D8B030D-6E8A-4147-A177-3AD203B41FA5}">
                      <a16:colId xmlns:a16="http://schemas.microsoft.com/office/drawing/2014/main" val="3268362893"/>
                    </a:ext>
                  </a:extLst>
                </a:gridCol>
              </a:tblGrid>
              <a:tr h="331601">
                <a:tc>
                  <a:txBody>
                    <a:bodyPr/>
                    <a:lstStyle/>
                    <a:p>
                      <a:r>
                        <a:rPr lang="it-IT" dirty="0"/>
                        <a:t>Specie Gassosa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Probabilità relativa di ionizzazione rispetto all’azoto (E </a:t>
                      </a:r>
                      <a:r>
                        <a:rPr lang="it-IT" dirty="0" err="1"/>
                        <a:t>elet</a:t>
                      </a:r>
                      <a:r>
                        <a:rPr lang="it-IT" dirty="0"/>
                        <a:t>. = 100ev)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3716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N</a:t>
                      </a:r>
                      <a:r>
                        <a:rPr lang="it-IT" baseline="-25000" dirty="0"/>
                        <a:t>2</a:t>
                      </a:r>
                      <a:r>
                        <a:rPr lang="it-IT" dirty="0"/>
                        <a:t>, H</a:t>
                      </a:r>
                      <a:r>
                        <a:rPr lang="it-IT" baseline="-25000" dirty="0"/>
                        <a:t>2</a:t>
                      </a:r>
                      <a:r>
                        <a:rPr lang="it-IT" dirty="0"/>
                        <a:t>O, O</a:t>
                      </a:r>
                      <a:r>
                        <a:rPr lang="it-IT" baseline="-25000" dirty="0"/>
                        <a:t>2</a:t>
                      </a:r>
                      <a:r>
                        <a:rPr lang="it-IT" dirty="0"/>
                        <a:t>, 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860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CO</a:t>
                      </a:r>
                      <a:r>
                        <a:rPr lang="it-IT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1.20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1736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0.15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85586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D</a:t>
                      </a:r>
                      <a:r>
                        <a:rPr lang="it-IT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0.35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7589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H</a:t>
                      </a:r>
                      <a:r>
                        <a:rPr lang="it-IT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0.44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2829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SF</a:t>
                      </a:r>
                      <a:r>
                        <a:rPr lang="it-IT" baseline="-25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2.30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7641558"/>
                  </a:ext>
                </a:extLst>
              </a:tr>
            </a:tbl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0F7A8600-96DA-CB31-5996-569410F5B3F1}"/>
              </a:ext>
            </a:extLst>
          </p:cNvPr>
          <p:cNvSpPr txBox="1"/>
          <p:nvPr/>
        </p:nvSpPr>
        <p:spPr>
          <a:xfrm>
            <a:off x="5755824" y="5878286"/>
            <a:ext cx="5960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rgbClr val="E30613"/>
                </a:solidFill>
              </a:rPr>
              <a:t>Per l’elio la pressione risulterebbe 6.5 volte più piccola</a:t>
            </a:r>
          </a:p>
        </p:txBody>
      </p:sp>
    </p:spTree>
    <p:extLst>
      <p:ext uri="{BB962C8B-B14F-4D97-AF65-F5344CB8AC3E}">
        <p14:creationId xmlns:p14="http://schemas.microsoft.com/office/powerpoint/2010/main" val="2835212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E51CA3-8929-9546-AB0A-3143D742C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Utilizzi della misura delle pressioni parziali nei sistemi da vuoto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F594F22-FEB7-E02B-AEC9-D74D59D7FF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Alcuni impieghi sono: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Misura della quantità di idrocarburi nell’atmosfera residua</a:t>
            </a:r>
          </a:p>
          <a:p>
            <a:r>
              <a:rPr lang="it-IT" dirty="0"/>
              <a:t>Misura delle impurità nei sistemi di deposizione</a:t>
            </a:r>
          </a:p>
          <a:p>
            <a:r>
              <a:rPr lang="it-IT" dirty="0"/>
              <a:t>Analisi delle sorgenti di gas</a:t>
            </a:r>
          </a:p>
          <a:p>
            <a:r>
              <a:rPr lang="it-IT" dirty="0"/>
              <a:t>Esecuzione della ricerca perdite</a:t>
            </a:r>
          </a:p>
          <a:p>
            <a:r>
              <a:rPr lang="it-IT" dirty="0"/>
              <a:t>Analisi degli effetti di degassaggio</a:t>
            </a:r>
          </a:p>
          <a:p>
            <a:r>
              <a:rPr lang="it-IT" dirty="0"/>
              <a:t>Identificazione qualitativa/quantitativa della composizione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5309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97BEF7-5DA0-9671-2D0A-327A134A5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Rapporto Carica su Massa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0D91226-1E05-B373-2F99-D37954F153D3}"/>
              </a:ext>
            </a:extLst>
          </p:cNvPr>
          <p:cNvSpPr txBox="1"/>
          <p:nvPr/>
        </p:nvSpPr>
        <p:spPr>
          <a:xfrm>
            <a:off x="475890" y="1255738"/>
            <a:ext cx="43573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Lo spettrometro di massa è basato su un misuratore di pressione a ionizzazione</a:t>
            </a:r>
            <a:br>
              <a:rPr lang="it-IT" sz="2400" dirty="0"/>
            </a:b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E’ equipaggiato con un secondo sistema che separa gli ioni generati sulla base del rapporto: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C6B59FDD-15C3-4A45-29C4-2072BC16B658}"/>
                  </a:ext>
                </a:extLst>
              </p:cNvPr>
              <p:cNvSpPr txBox="1"/>
              <p:nvPr/>
            </p:nvSpPr>
            <p:spPr>
              <a:xfrm>
                <a:off x="1007796" y="4881241"/>
                <a:ext cx="255711" cy="115249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4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it-IT" sz="4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</m:oMath>
                  </m:oMathPara>
                </a14:m>
                <a:endParaRPr lang="it-IT" sz="4000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C6B59FDD-15C3-4A45-29C4-2072BC16B6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796" y="4881241"/>
                <a:ext cx="255711" cy="1152495"/>
              </a:xfrm>
              <a:prstGeom prst="rect">
                <a:avLst/>
              </a:prstGeom>
              <a:blipFill>
                <a:blip r:embed="rId2"/>
                <a:stretch>
                  <a:fillRect r="-761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sellaDiTesto 5">
            <a:extLst>
              <a:ext uri="{FF2B5EF4-FFF2-40B4-BE49-F238E27FC236}">
                <a16:creationId xmlns:a16="http://schemas.microsoft.com/office/drawing/2014/main" id="{7901B611-4F97-8229-FD1C-62B5801DB2CD}"/>
              </a:ext>
            </a:extLst>
          </p:cNvPr>
          <p:cNvSpPr txBox="1"/>
          <p:nvPr/>
        </p:nvSpPr>
        <p:spPr>
          <a:xfrm>
            <a:off x="2233629" y="5088156"/>
            <a:ext cx="1740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Carica dello ione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8ED56C2-22AF-8804-EFF5-3D58E1B5C180}"/>
              </a:ext>
            </a:extLst>
          </p:cNvPr>
          <p:cNvSpPr txBox="1"/>
          <p:nvPr/>
        </p:nvSpPr>
        <p:spPr>
          <a:xfrm>
            <a:off x="2233629" y="5664404"/>
            <a:ext cx="1765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Massa dello ione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89E1E78E-4746-DDF4-7795-939947C2A6E2}"/>
                  </a:ext>
                </a:extLst>
              </p:cNvPr>
              <p:cNvSpPr txBox="1"/>
              <p:nvPr/>
            </p:nvSpPr>
            <p:spPr>
              <a:xfrm>
                <a:off x="5720852" y="1767202"/>
                <a:ext cx="138666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4000" b="0" i="1" baseline="30000" smtClean="0">
                          <a:latin typeface="Cambria Math" panose="02040503050406030204" pitchFamily="18" charset="0"/>
                        </a:rPr>
                        <m:t>40</m:t>
                      </m:r>
                      <m:r>
                        <a:rPr lang="it-IT" sz="4000" b="0" i="1" smtClean="0"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it-IT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4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it-IT" sz="4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it-IT" sz="4000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89E1E78E-4746-DDF4-7795-939947C2A6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0852" y="1767202"/>
                <a:ext cx="1386662" cy="6155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15CF6E2-A098-2DED-C8D0-1BA3F1BD0F58}"/>
              </a:ext>
            </a:extLst>
          </p:cNvPr>
          <p:cNvSpPr txBox="1"/>
          <p:nvPr/>
        </p:nvSpPr>
        <p:spPr>
          <a:xfrm>
            <a:off x="5720852" y="1039449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E30613"/>
                </a:solidFill>
              </a:rPr>
              <a:t>Ione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6EF8A1E0-92A9-B7DB-9C2F-49A1D584BF39}"/>
                  </a:ext>
                </a:extLst>
              </p:cNvPr>
              <p:cNvSpPr txBox="1"/>
              <p:nvPr/>
            </p:nvSpPr>
            <p:spPr>
              <a:xfrm>
                <a:off x="8219553" y="1486176"/>
                <a:ext cx="3610707" cy="115647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4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it-IT" sz="4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r>
                        <a:rPr lang="it-IT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4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40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  <m:r>
                        <a:rPr lang="it-IT" sz="4000" b="0" i="1" smtClean="0">
                          <a:latin typeface="Cambria Math" panose="02040503050406030204" pitchFamily="18" charset="0"/>
                        </a:rPr>
                        <m:t>=0.025</m:t>
                      </m:r>
                    </m:oMath>
                  </m:oMathPara>
                </a14:m>
                <a:endParaRPr lang="it-IT" sz="4000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6EF8A1E0-92A9-B7DB-9C2F-49A1D584BF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9553" y="1486176"/>
                <a:ext cx="3610707" cy="11564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6C4144F-4F47-7C33-A7C6-7E71C7D8AECC}"/>
              </a:ext>
            </a:extLst>
          </p:cNvPr>
          <p:cNvSpPr txBox="1"/>
          <p:nvPr/>
        </p:nvSpPr>
        <p:spPr>
          <a:xfrm>
            <a:off x="9672029" y="1036992"/>
            <a:ext cx="1081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E30613"/>
                </a:solidFill>
              </a:rPr>
              <a:t>Rapporto</a:t>
            </a:r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52053AF8-9DFE-1D8B-13B3-571B722B3571}"/>
              </a:ext>
            </a:extLst>
          </p:cNvPr>
          <p:cNvCxnSpPr>
            <a:cxnSpLocks/>
          </p:cNvCxnSpPr>
          <p:nvPr/>
        </p:nvCxnSpPr>
        <p:spPr>
          <a:xfrm>
            <a:off x="5225143" y="1366576"/>
            <a:ext cx="0" cy="4933740"/>
          </a:xfrm>
          <a:prstGeom prst="line">
            <a:avLst/>
          </a:prstGeom>
          <a:ln w="57150">
            <a:solidFill>
              <a:srgbClr val="E306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96E0F92B-051C-26CB-E319-91173576D279}"/>
                  </a:ext>
                </a:extLst>
              </p:cNvPr>
              <p:cNvSpPr txBox="1"/>
              <p:nvPr/>
            </p:nvSpPr>
            <p:spPr>
              <a:xfrm>
                <a:off x="8018585" y="3255211"/>
                <a:ext cx="3811675" cy="115647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4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it-IT" sz="4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r>
                        <a:rPr lang="it-IT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4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4000" b="0" i="1" smtClean="0">
                              <a:latin typeface="Cambria Math" panose="02040503050406030204" pitchFamily="18" charset="0"/>
                            </a:rPr>
                            <m:t>32</m:t>
                          </m:r>
                        </m:den>
                      </m:f>
                      <m:r>
                        <a:rPr lang="it-IT" sz="4000" b="0" i="1" smtClean="0">
                          <a:latin typeface="Cambria Math" panose="02040503050406030204" pitchFamily="18" charset="0"/>
                        </a:rPr>
                        <m:t>=0.031</m:t>
                      </m:r>
                    </m:oMath>
                  </m:oMathPara>
                </a14:m>
                <a:endParaRPr lang="it-IT" sz="4000" dirty="0"/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96E0F92B-051C-26CB-E319-91173576D2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8585" y="3255211"/>
                <a:ext cx="3811675" cy="11564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BE7C41AC-F6F4-4962-1139-FF0FC52446A7}"/>
                  </a:ext>
                </a:extLst>
              </p:cNvPr>
              <p:cNvSpPr txBox="1"/>
              <p:nvPr/>
            </p:nvSpPr>
            <p:spPr>
              <a:xfrm>
                <a:off x="5763627" y="3525669"/>
                <a:ext cx="1146276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4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4000" b="0" i="1" baseline="30000" smtClean="0"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it-IT" sz="40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it-IT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sz="4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it-IT" sz="4000" dirty="0"/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BE7C41AC-F6F4-4962-1139-FF0FC52446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3627" y="3525669"/>
                <a:ext cx="1146276" cy="6155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C1ED3EF7-3DD2-D013-2FE3-E1197E755CB6}"/>
                  </a:ext>
                </a:extLst>
              </p:cNvPr>
              <p:cNvSpPr txBox="1"/>
              <p:nvPr/>
            </p:nvSpPr>
            <p:spPr>
              <a:xfrm>
                <a:off x="8018585" y="5101366"/>
                <a:ext cx="3811675" cy="115647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4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it-IT" sz="4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r>
                        <a:rPr lang="it-IT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4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40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it-IT" sz="4000" b="0" i="1" smtClean="0">
                          <a:latin typeface="Cambria Math" panose="02040503050406030204" pitchFamily="18" charset="0"/>
                        </a:rPr>
                        <m:t>=0.055</m:t>
                      </m:r>
                    </m:oMath>
                  </m:oMathPara>
                </a14:m>
                <a:endParaRPr lang="it-IT" sz="4000" dirty="0"/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C1ED3EF7-3DD2-D013-2FE3-E1197E755C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8585" y="5101366"/>
                <a:ext cx="3811675" cy="11564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6CA4DF2B-AF3D-5711-67BC-876488478364}"/>
                  </a:ext>
                </a:extLst>
              </p:cNvPr>
              <p:cNvSpPr txBox="1"/>
              <p:nvPr/>
            </p:nvSpPr>
            <p:spPr>
              <a:xfrm>
                <a:off x="5763627" y="5371824"/>
                <a:ext cx="1367682" cy="6619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4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4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it-IT" sz="4000" b="0" i="1" baseline="-2500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sz="40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/>
                        <m:sup>
                          <m:r>
                            <a:rPr lang="it-IT" sz="4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it-IT" sz="4000" dirty="0"/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6CA4DF2B-AF3D-5711-67BC-876488478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3627" y="5371824"/>
                <a:ext cx="1367682" cy="6619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0816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2E47C0-0098-CD4A-5377-D3C14196E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Schema a blocchi dello spettrometro di massa</a:t>
            </a: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9DE7C148-53A9-99C1-67E2-9CE5D29F25A5}"/>
              </a:ext>
            </a:extLst>
          </p:cNvPr>
          <p:cNvSpPr/>
          <p:nvPr/>
        </p:nvSpPr>
        <p:spPr>
          <a:xfrm>
            <a:off x="475889" y="2250829"/>
            <a:ext cx="2719487" cy="1457011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dirty="0">
                <a:solidFill>
                  <a:schemeClr val="tx1"/>
                </a:solidFill>
              </a:rPr>
              <a:t>Ionizzatore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0FA0F6F4-0345-4770-9F82-63ACB297E714}"/>
              </a:ext>
            </a:extLst>
          </p:cNvPr>
          <p:cNvSpPr/>
          <p:nvPr/>
        </p:nvSpPr>
        <p:spPr>
          <a:xfrm>
            <a:off x="3376512" y="2250829"/>
            <a:ext cx="2719487" cy="1457010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dirty="0">
                <a:solidFill>
                  <a:schemeClr val="tx1"/>
                </a:solidFill>
              </a:rPr>
              <a:t>Separatore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E6D75357-F9A4-A63F-6C59-84D3A898AA8E}"/>
              </a:ext>
            </a:extLst>
          </p:cNvPr>
          <p:cNvSpPr/>
          <p:nvPr/>
        </p:nvSpPr>
        <p:spPr>
          <a:xfrm>
            <a:off x="6277135" y="2250830"/>
            <a:ext cx="2719487" cy="1457009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dirty="0">
                <a:solidFill>
                  <a:schemeClr val="tx1"/>
                </a:solidFill>
              </a:rPr>
              <a:t>Misuratore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8BBBC53-CBF0-6952-5174-73A3E172033D}"/>
              </a:ext>
            </a:extLst>
          </p:cNvPr>
          <p:cNvSpPr txBox="1"/>
          <p:nvPr/>
        </p:nvSpPr>
        <p:spPr>
          <a:xfrm>
            <a:off x="603742" y="4039993"/>
            <a:ext cx="2463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Sistema che crea gli ioni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4BF18FA-35C6-427C-B5C4-894A272E02C0}"/>
              </a:ext>
            </a:extLst>
          </p:cNvPr>
          <p:cNvSpPr txBox="1"/>
          <p:nvPr/>
        </p:nvSpPr>
        <p:spPr>
          <a:xfrm>
            <a:off x="3290214" y="3947660"/>
            <a:ext cx="2892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Sistema che separa gli ioni sulla base del rapporto carica/massa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E6A21AB-CD19-B9E9-60BE-2DC067E4661C}"/>
              </a:ext>
            </a:extLst>
          </p:cNvPr>
          <p:cNvSpPr txBox="1"/>
          <p:nvPr/>
        </p:nvSpPr>
        <p:spPr>
          <a:xfrm>
            <a:off x="6104540" y="3996001"/>
            <a:ext cx="2892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Sistema che misura la corrente trasmessa dal separatore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C9822C0-B69A-44D7-2F00-CED2C0E3855F}"/>
              </a:ext>
            </a:extLst>
          </p:cNvPr>
          <p:cNvSpPr txBox="1"/>
          <p:nvPr/>
        </p:nvSpPr>
        <p:spPr>
          <a:xfrm>
            <a:off x="355787" y="5348456"/>
            <a:ext cx="118362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E30613"/>
                </a:solidFill>
              </a:rPr>
              <a:t>Uno spettrometro di massa fornisce semplicemente una serie di intensità associate a un relativo rapporto Q/M.</a:t>
            </a:r>
          </a:p>
          <a:p>
            <a:r>
              <a:rPr lang="it-IT" sz="2400" b="1" dirty="0">
                <a:solidFill>
                  <a:srgbClr val="E30613"/>
                </a:solidFill>
              </a:rPr>
              <a:t>La derivazione delle pressioni parziali o delle concentrazioni necessita di elaborate calibrazioni o calcoli matematici laboriosi </a:t>
            </a: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4F72C9D6-EE92-EAC1-F0E9-06B8EC9A12A6}"/>
              </a:ext>
            </a:extLst>
          </p:cNvPr>
          <p:cNvSpPr/>
          <p:nvPr/>
        </p:nvSpPr>
        <p:spPr>
          <a:xfrm>
            <a:off x="9177758" y="2250829"/>
            <a:ext cx="2719487" cy="1457009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dirty="0">
                <a:solidFill>
                  <a:schemeClr val="tx1"/>
                </a:solidFill>
              </a:rPr>
              <a:t>Software</a:t>
            </a:r>
          </a:p>
        </p:txBody>
      </p:sp>
      <p:sp>
        <p:nvSpPr>
          <p:cNvPr id="12" name="Freccia circolare in giù 11">
            <a:extLst>
              <a:ext uri="{FF2B5EF4-FFF2-40B4-BE49-F238E27FC236}">
                <a16:creationId xmlns:a16="http://schemas.microsoft.com/office/drawing/2014/main" id="{5A25AEF6-F26A-B18B-8546-F26F9EF1092F}"/>
              </a:ext>
            </a:extLst>
          </p:cNvPr>
          <p:cNvSpPr/>
          <p:nvPr/>
        </p:nvSpPr>
        <p:spPr>
          <a:xfrm>
            <a:off x="2436725" y="1628038"/>
            <a:ext cx="1517302" cy="574450"/>
          </a:xfrm>
          <a:prstGeom prst="curved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2E7D987-6197-62B9-47B8-E11BD8A0D225}"/>
              </a:ext>
            </a:extLst>
          </p:cNvPr>
          <p:cNvSpPr txBox="1"/>
          <p:nvPr/>
        </p:nvSpPr>
        <p:spPr>
          <a:xfrm>
            <a:off x="2209025" y="1221080"/>
            <a:ext cx="2162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Corrente di tanti ioni</a:t>
            </a:r>
          </a:p>
        </p:txBody>
      </p:sp>
      <p:sp>
        <p:nvSpPr>
          <p:cNvPr id="14" name="Freccia circolare in giù 13">
            <a:extLst>
              <a:ext uri="{FF2B5EF4-FFF2-40B4-BE49-F238E27FC236}">
                <a16:creationId xmlns:a16="http://schemas.microsoft.com/office/drawing/2014/main" id="{67D44943-10EA-E9F9-7797-687877AE6827}"/>
              </a:ext>
            </a:extLst>
          </p:cNvPr>
          <p:cNvSpPr/>
          <p:nvPr/>
        </p:nvSpPr>
        <p:spPr>
          <a:xfrm>
            <a:off x="5518484" y="1628038"/>
            <a:ext cx="1517302" cy="574450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2DE805E-33FA-7CB9-814D-73D19AD6E500}"/>
              </a:ext>
            </a:extLst>
          </p:cNvPr>
          <p:cNvSpPr txBox="1"/>
          <p:nvPr/>
        </p:nvSpPr>
        <p:spPr>
          <a:xfrm>
            <a:off x="4756120" y="1212373"/>
            <a:ext cx="3042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Corrente di un particolare ione</a:t>
            </a:r>
          </a:p>
        </p:txBody>
      </p:sp>
      <p:sp>
        <p:nvSpPr>
          <p:cNvPr id="16" name="Freccia circolare in giù 15">
            <a:extLst>
              <a:ext uri="{FF2B5EF4-FFF2-40B4-BE49-F238E27FC236}">
                <a16:creationId xmlns:a16="http://schemas.microsoft.com/office/drawing/2014/main" id="{4A59C073-E2B9-26A6-ABA8-12234AAE166B}"/>
              </a:ext>
            </a:extLst>
          </p:cNvPr>
          <p:cNvSpPr/>
          <p:nvPr/>
        </p:nvSpPr>
        <p:spPr>
          <a:xfrm>
            <a:off x="8343746" y="1622166"/>
            <a:ext cx="1517302" cy="574450"/>
          </a:xfrm>
          <a:prstGeom prst="curved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8175A16-F1D7-6AB6-12B0-627FB533AE20}"/>
              </a:ext>
            </a:extLst>
          </p:cNvPr>
          <p:cNvSpPr txBox="1"/>
          <p:nvPr/>
        </p:nvSpPr>
        <p:spPr>
          <a:xfrm>
            <a:off x="8065673" y="1183454"/>
            <a:ext cx="2224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Istogramma correnti</a:t>
            </a:r>
          </a:p>
        </p:txBody>
      </p:sp>
      <p:sp>
        <p:nvSpPr>
          <p:cNvPr id="18" name="Freccia in giù 17">
            <a:extLst>
              <a:ext uri="{FF2B5EF4-FFF2-40B4-BE49-F238E27FC236}">
                <a16:creationId xmlns:a16="http://schemas.microsoft.com/office/drawing/2014/main" id="{4C634914-9D39-3067-8313-7B284AEB35D3}"/>
              </a:ext>
            </a:extLst>
          </p:cNvPr>
          <p:cNvSpPr/>
          <p:nvPr/>
        </p:nvSpPr>
        <p:spPr>
          <a:xfrm>
            <a:off x="11055416" y="3966530"/>
            <a:ext cx="596768" cy="721021"/>
          </a:xfrm>
          <a:prstGeom prst="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reccia in giù 18">
            <a:extLst>
              <a:ext uri="{FF2B5EF4-FFF2-40B4-BE49-F238E27FC236}">
                <a16:creationId xmlns:a16="http://schemas.microsoft.com/office/drawing/2014/main" id="{172D752C-2C60-EFBC-9906-A2DD55399C8A}"/>
              </a:ext>
            </a:extLst>
          </p:cNvPr>
          <p:cNvSpPr/>
          <p:nvPr/>
        </p:nvSpPr>
        <p:spPr>
          <a:xfrm>
            <a:off x="666037" y="1363731"/>
            <a:ext cx="596768" cy="721021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3FC5737-8EA5-15EB-6BE5-4814B3FA2DE0}"/>
              </a:ext>
            </a:extLst>
          </p:cNvPr>
          <p:cNvSpPr txBox="1"/>
          <p:nvPr/>
        </p:nvSpPr>
        <p:spPr>
          <a:xfrm>
            <a:off x="181616" y="878507"/>
            <a:ext cx="1642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Molecole di gas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6C5106A-6F70-DDA4-CA25-324D7CA7B029}"/>
              </a:ext>
            </a:extLst>
          </p:cNvPr>
          <p:cNvSpPr txBox="1"/>
          <p:nvPr/>
        </p:nvSpPr>
        <p:spPr>
          <a:xfrm>
            <a:off x="10626883" y="4735896"/>
            <a:ext cx="1565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Composizione</a:t>
            </a:r>
          </a:p>
        </p:txBody>
      </p:sp>
    </p:spTree>
    <p:extLst>
      <p:ext uri="{BB962C8B-B14F-4D97-AF65-F5344CB8AC3E}">
        <p14:creationId xmlns:p14="http://schemas.microsoft.com/office/powerpoint/2010/main" val="1196911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outube_TrLMNRyQiaA_1920x1080_h264_bis">
            <a:hlinkClick r:id="" action="ppaction://media"/>
            <a:extLst>
              <a:ext uri="{FF2B5EF4-FFF2-40B4-BE49-F238E27FC236}">
                <a16:creationId xmlns:a16="http://schemas.microsoft.com/office/drawing/2014/main" id="{8A2339F3-400A-F6D3-81D3-7728225B50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364" y="126767"/>
            <a:ext cx="11741271" cy="660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6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2DA247-3319-771E-D537-F3EF9E512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Fenomeno della ionizzazione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DA6D778E-0C92-1DA2-26BF-63AE56E2E8B2}"/>
              </a:ext>
            </a:extLst>
          </p:cNvPr>
          <p:cNvGrpSpPr/>
          <p:nvPr/>
        </p:nvGrpSpPr>
        <p:grpSpPr>
          <a:xfrm>
            <a:off x="3869407" y="2436670"/>
            <a:ext cx="1366577" cy="1115368"/>
            <a:chOff x="3687745" y="2672861"/>
            <a:chExt cx="1366577" cy="1115368"/>
          </a:xfrm>
        </p:grpSpPr>
        <p:sp>
          <p:nvSpPr>
            <p:cNvPr id="6" name="Ovale 5">
              <a:extLst>
                <a:ext uri="{FF2B5EF4-FFF2-40B4-BE49-F238E27FC236}">
                  <a16:creationId xmlns:a16="http://schemas.microsoft.com/office/drawing/2014/main" id="{4ACC7D8E-388C-842E-973A-EF8B520E21E1}"/>
                </a:ext>
              </a:extLst>
            </p:cNvPr>
            <p:cNvSpPr/>
            <p:nvPr/>
          </p:nvSpPr>
          <p:spPr>
            <a:xfrm>
              <a:off x="4551905" y="2672861"/>
              <a:ext cx="502417" cy="502417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4" name="Ovale 3">
              <a:extLst>
                <a:ext uri="{FF2B5EF4-FFF2-40B4-BE49-F238E27FC236}">
                  <a16:creationId xmlns:a16="http://schemas.microsoft.com/office/drawing/2014/main" id="{2B647446-4083-C309-DB5D-D77BB74F17C2}"/>
                </a:ext>
              </a:extLst>
            </p:cNvPr>
            <p:cNvSpPr/>
            <p:nvPr/>
          </p:nvSpPr>
          <p:spPr>
            <a:xfrm>
              <a:off x="3848519" y="2743200"/>
              <a:ext cx="1045029" cy="10450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3200" dirty="0">
                  <a:solidFill>
                    <a:schemeClr val="tx1"/>
                  </a:solidFill>
                </a:rPr>
                <a:t>O</a:t>
              </a:r>
            </a:p>
          </p:txBody>
        </p:sp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D647BFD7-CDA2-7F8F-6F14-112D9A47AA51}"/>
                </a:ext>
              </a:extLst>
            </p:cNvPr>
            <p:cNvSpPr/>
            <p:nvPr/>
          </p:nvSpPr>
          <p:spPr>
            <a:xfrm>
              <a:off x="3687745" y="2672862"/>
              <a:ext cx="502417" cy="502417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H</a:t>
              </a:r>
            </a:p>
          </p:txBody>
        </p:sp>
      </p:grpSp>
      <p:sp>
        <p:nvSpPr>
          <p:cNvPr id="8" name="Ovale 7">
            <a:extLst>
              <a:ext uri="{FF2B5EF4-FFF2-40B4-BE49-F238E27FC236}">
                <a16:creationId xmlns:a16="http://schemas.microsoft.com/office/drawing/2014/main" id="{750AC407-C6CA-9B7B-E2BF-F6C1E8718A91}"/>
              </a:ext>
            </a:extLst>
          </p:cNvPr>
          <p:cNvSpPr/>
          <p:nvPr/>
        </p:nvSpPr>
        <p:spPr>
          <a:xfrm>
            <a:off x="1470677" y="2868804"/>
            <a:ext cx="252000" cy="251209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CBB433D6-D5CF-3909-0FFC-5869C400D6CC}"/>
                  </a:ext>
                </a:extLst>
              </p:cNvPr>
              <p:cNvSpPr txBox="1"/>
              <p:nvPr/>
            </p:nvSpPr>
            <p:spPr>
              <a:xfrm>
                <a:off x="4030181" y="1689048"/>
                <a:ext cx="103682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40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it-IT" sz="4000" b="0" i="1" baseline="-25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it-IT" sz="4000" b="0" i="1" smtClean="0"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it-IT" sz="4000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CBB433D6-D5CF-3909-0FFC-5869C400D6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0181" y="1689048"/>
                <a:ext cx="1036822" cy="61555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9943007D-8271-86E8-F8EA-3D91343ABB19}"/>
              </a:ext>
            </a:extLst>
          </p:cNvPr>
          <p:cNvCxnSpPr>
            <a:stCxn id="8" idx="6"/>
          </p:cNvCxnSpPr>
          <p:nvPr/>
        </p:nvCxnSpPr>
        <p:spPr>
          <a:xfrm flipV="1">
            <a:off x="1722677" y="2994408"/>
            <a:ext cx="1894730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B248527-2F14-1FC4-9F9C-4C5FCE8BAEC2}"/>
              </a:ext>
            </a:extLst>
          </p:cNvPr>
          <p:cNvSpPr txBox="1"/>
          <p:nvPr/>
        </p:nvSpPr>
        <p:spPr>
          <a:xfrm>
            <a:off x="1596677" y="2436670"/>
            <a:ext cx="1851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Velocità elettrone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6B29E767-E553-DC41-8B6B-6FB2957913E5}"/>
              </a:ext>
            </a:extLst>
          </p:cNvPr>
          <p:cNvCxnSpPr>
            <a:cxnSpLocks/>
          </p:cNvCxnSpPr>
          <p:nvPr/>
        </p:nvCxnSpPr>
        <p:spPr>
          <a:xfrm>
            <a:off x="6096000" y="261158"/>
            <a:ext cx="0" cy="6420996"/>
          </a:xfrm>
          <a:prstGeom prst="line">
            <a:avLst/>
          </a:prstGeom>
          <a:ln w="57150">
            <a:solidFill>
              <a:srgbClr val="E306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C95CE9DC-35B9-65A7-D65F-D614036A0101}"/>
              </a:ext>
            </a:extLst>
          </p:cNvPr>
          <p:cNvCxnSpPr>
            <a:cxnSpLocks/>
          </p:cNvCxnSpPr>
          <p:nvPr/>
        </p:nvCxnSpPr>
        <p:spPr>
          <a:xfrm>
            <a:off x="475890" y="3888711"/>
            <a:ext cx="11531890" cy="0"/>
          </a:xfrm>
          <a:prstGeom prst="line">
            <a:avLst/>
          </a:prstGeom>
          <a:ln w="57150">
            <a:solidFill>
              <a:srgbClr val="E306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C1CB1B3A-D506-54E3-EC6E-D4B1FD8BE177}"/>
              </a:ext>
            </a:extLst>
          </p:cNvPr>
          <p:cNvGrpSpPr/>
          <p:nvPr/>
        </p:nvGrpSpPr>
        <p:grpSpPr>
          <a:xfrm>
            <a:off x="8917284" y="1250016"/>
            <a:ext cx="2266595" cy="2057631"/>
            <a:chOff x="3687745" y="1730598"/>
            <a:chExt cx="2266595" cy="2057631"/>
          </a:xfrm>
        </p:grpSpPr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5D3538FC-21CE-A568-DCA8-AE6E1282E211}"/>
                </a:ext>
              </a:extLst>
            </p:cNvPr>
            <p:cNvSpPr/>
            <p:nvPr/>
          </p:nvSpPr>
          <p:spPr>
            <a:xfrm>
              <a:off x="5451923" y="1730598"/>
              <a:ext cx="502417" cy="502417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25834F22-D689-DD8F-4F4E-8BC3C6383E84}"/>
                </a:ext>
              </a:extLst>
            </p:cNvPr>
            <p:cNvSpPr/>
            <p:nvPr/>
          </p:nvSpPr>
          <p:spPr>
            <a:xfrm>
              <a:off x="3848519" y="2743200"/>
              <a:ext cx="1045029" cy="10450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3200" dirty="0">
                  <a:solidFill>
                    <a:schemeClr val="tx1"/>
                  </a:solidFill>
                </a:rPr>
                <a:t>O</a:t>
              </a:r>
            </a:p>
          </p:txBody>
        </p:sp>
        <p:sp>
          <p:nvSpPr>
            <p:cNvPr id="22" name="Ovale 21">
              <a:extLst>
                <a:ext uri="{FF2B5EF4-FFF2-40B4-BE49-F238E27FC236}">
                  <a16:creationId xmlns:a16="http://schemas.microsoft.com/office/drawing/2014/main" id="{A8BD92C9-2E31-FB89-89F4-83F4D14F7C1B}"/>
                </a:ext>
              </a:extLst>
            </p:cNvPr>
            <p:cNvSpPr/>
            <p:nvPr/>
          </p:nvSpPr>
          <p:spPr>
            <a:xfrm>
              <a:off x="3687745" y="2672862"/>
              <a:ext cx="502417" cy="502417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H</a:t>
              </a:r>
            </a:p>
          </p:txBody>
        </p:sp>
      </p:grpSp>
      <p:sp>
        <p:nvSpPr>
          <p:cNvPr id="23" name="Ovale 22">
            <a:extLst>
              <a:ext uri="{FF2B5EF4-FFF2-40B4-BE49-F238E27FC236}">
                <a16:creationId xmlns:a16="http://schemas.microsoft.com/office/drawing/2014/main" id="{C860D546-D031-66E6-E877-83C3BE7A8EC8}"/>
              </a:ext>
            </a:extLst>
          </p:cNvPr>
          <p:cNvSpPr/>
          <p:nvPr/>
        </p:nvSpPr>
        <p:spPr>
          <a:xfrm>
            <a:off x="9419701" y="3547065"/>
            <a:ext cx="252000" cy="251209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8A580197-F74D-6288-F171-0DF2BC5883E9}"/>
                  </a:ext>
                </a:extLst>
              </p:cNvPr>
              <p:cNvSpPr txBox="1"/>
              <p:nvPr/>
            </p:nvSpPr>
            <p:spPr>
              <a:xfrm>
                <a:off x="9078058" y="1444657"/>
                <a:ext cx="1156470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4000" b="0" i="1" smtClean="0">
                          <a:latin typeface="Cambria Math" panose="02040503050406030204" pitchFamily="18" charset="0"/>
                        </a:rPr>
                        <m:t>𝑂</m:t>
                      </m:r>
                      <m:sSup>
                        <m:sSupPr>
                          <m:ctrlPr>
                            <a:rPr lang="it-IT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4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it-IT" sz="4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it-IT" sz="4000" dirty="0"/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8A580197-F74D-6288-F171-0DF2BC5883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8058" y="1444657"/>
                <a:ext cx="1156470" cy="6155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F463AF2C-9758-36C7-4E21-CF2FEC36EFEE}"/>
              </a:ext>
            </a:extLst>
          </p:cNvPr>
          <p:cNvCxnSpPr>
            <a:cxnSpLocks/>
            <a:endCxn id="21" idx="2"/>
          </p:cNvCxnSpPr>
          <p:nvPr/>
        </p:nvCxnSpPr>
        <p:spPr>
          <a:xfrm>
            <a:off x="7335297" y="2785133"/>
            <a:ext cx="174276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11C54354-B47C-69E3-DF81-4BF02637CFD0}"/>
              </a:ext>
            </a:extLst>
          </p:cNvPr>
          <p:cNvCxnSpPr>
            <a:cxnSpLocks/>
            <a:stCxn id="21" idx="2"/>
            <a:endCxn id="23" idx="1"/>
          </p:cNvCxnSpPr>
          <p:nvPr/>
        </p:nvCxnSpPr>
        <p:spPr>
          <a:xfrm>
            <a:off x="9078058" y="2785133"/>
            <a:ext cx="378548" cy="7987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8C261F40-F26B-F48E-F4D8-E0ED5613869A}"/>
              </a:ext>
            </a:extLst>
          </p:cNvPr>
          <p:cNvCxnSpPr>
            <a:cxnSpLocks/>
          </p:cNvCxnSpPr>
          <p:nvPr/>
        </p:nvCxnSpPr>
        <p:spPr>
          <a:xfrm flipV="1">
            <a:off x="11113477" y="825491"/>
            <a:ext cx="525817" cy="512377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D37AE02E-1CAD-BF16-68E2-DF0199422FB0}"/>
                  </a:ext>
                </a:extLst>
              </p:cNvPr>
              <p:cNvSpPr txBox="1"/>
              <p:nvPr/>
            </p:nvSpPr>
            <p:spPr>
              <a:xfrm>
                <a:off x="10315759" y="651708"/>
                <a:ext cx="79771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4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it-IT" sz="4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it-IT" sz="4000" dirty="0"/>
              </a:p>
            </p:txBody>
          </p:sp>
        </mc:Choice>
        <mc:Fallback xmlns="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D37AE02E-1CAD-BF16-68E2-DF0199422F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5759" y="651708"/>
                <a:ext cx="797718" cy="6155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13CB569F-767D-6AF9-3021-A84B560E95B0}"/>
              </a:ext>
            </a:extLst>
          </p:cNvPr>
          <p:cNvCxnSpPr>
            <a:cxnSpLocks/>
          </p:cNvCxnSpPr>
          <p:nvPr/>
        </p:nvCxnSpPr>
        <p:spPr>
          <a:xfrm>
            <a:off x="10123981" y="2561924"/>
            <a:ext cx="1193581" cy="4959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8B2FE3D2-07FD-9005-A1A4-AC72478F85D8}"/>
              </a:ext>
            </a:extLst>
          </p:cNvPr>
          <p:cNvCxnSpPr>
            <a:cxnSpLocks/>
          </p:cNvCxnSpPr>
          <p:nvPr/>
        </p:nvCxnSpPr>
        <p:spPr>
          <a:xfrm flipV="1">
            <a:off x="10234528" y="2034838"/>
            <a:ext cx="1243808" cy="2392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3" name="Ovale 42">
            <a:extLst>
              <a:ext uri="{FF2B5EF4-FFF2-40B4-BE49-F238E27FC236}">
                <a16:creationId xmlns:a16="http://schemas.microsoft.com/office/drawing/2014/main" id="{6F255EA5-1A1C-437B-5196-E59A6BF6014C}"/>
              </a:ext>
            </a:extLst>
          </p:cNvPr>
          <p:cNvSpPr/>
          <p:nvPr/>
        </p:nvSpPr>
        <p:spPr>
          <a:xfrm>
            <a:off x="11463777" y="1871219"/>
            <a:ext cx="252000" cy="251209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44" name="Ovale 43">
            <a:extLst>
              <a:ext uri="{FF2B5EF4-FFF2-40B4-BE49-F238E27FC236}">
                <a16:creationId xmlns:a16="http://schemas.microsoft.com/office/drawing/2014/main" id="{C432E970-F1DB-B936-7AE3-96220406714F}"/>
              </a:ext>
            </a:extLst>
          </p:cNvPr>
          <p:cNvSpPr/>
          <p:nvPr/>
        </p:nvSpPr>
        <p:spPr>
          <a:xfrm>
            <a:off x="11352336" y="3016730"/>
            <a:ext cx="252000" cy="251209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948FF033-97A0-3805-47BD-652599B408E0}"/>
              </a:ext>
            </a:extLst>
          </p:cNvPr>
          <p:cNvSpPr txBox="1"/>
          <p:nvPr/>
        </p:nvSpPr>
        <p:spPr>
          <a:xfrm>
            <a:off x="6436843" y="411528"/>
            <a:ext cx="2300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Rottura della molecola</a:t>
            </a:r>
          </a:p>
        </p:txBody>
      </p: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9F8266DB-EB0F-76D4-A541-DFFB6983EE6E}"/>
              </a:ext>
            </a:extLst>
          </p:cNvPr>
          <p:cNvGrpSpPr/>
          <p:nvPr/>
        </p:nvGrpSpPr>
        <p:grpSpPr>
          <a:xfrm>
            <a:off x="3688535" y="5319302"/>
            <a:ext cx="1366577" cy="1115368"/>
            <a:chOff x="3687745" y="2672861"/>
            <a:chExt cx="1366577" cy="1115368"/>
          </a:xfrm>
        </p:grpSpPr>
        <p:sp>
          <p:nvSpPr>
            <p:cNvPr id="47" name="Ovale 46">
              <a:extLst>
                <a:ext uri="{FF2B5EF4-FFF2-40B4-BE49-F238E27FC236}">
                  <a16:creationId xmlns:a16="http://schemas.microsoft.com/office/drawing/2014/main" id="{E723767B-B6D8-3B0D-E90A-965FAB784A28}"/>
                </a:ext>
              </a:extLst>
            </p:cNvPr>
            <p:cNvSpPr/>
            <p:nvPr/>
          </p:nvSpPr>
          <p:spPr>
            <a:xfrm>
              <a:off x="4551905" y="2672861"/>
              <a:ext cx="502417" cy="502417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48" name="Ovale 47">
              <a:extLst>
                <a:ext uri="{FF2B5EF4-FFF2-40B4-BE49-F238E27FC236}">
                  <a16:creationId xmlns:a16="http://schemas.microsoft.com/office/drawing/2014/main" id="{917E08EC-1648-0307-E386-86700B971E7A}"/>
                </a:ext>
              </a:extLst>
            </p:cNvPr>
            <p:cNvSpPr/>
            <p:nvPr/>
          </p:nvSpPr>
          <p:spPr>
            <a:xfrm>
              <a:off x="3848519" y="2743200"/>
              <a:ext cx="1045029" cy="10450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3200" dirty="0">
                  <a:solidFill>
                    <a:schemeClr val="tx1"/>
                  </a:solidFill>
                </a:rPr>
                <a:t>O</a:t>
              </a:r>
            </a:p>
          </p:txBody>
        </p:sp>
        <p:sp>
          <p:nvSpPr>
            <p:cNvPr id="49" name="Ovale 48">
              <a:extLst>
                <a:ext uri="{FF2B5EF4-FFF2-40B4-BE49-F238E27FC236}">
                  <a16:creationId xmlns:a16="http://schemas.microsoft.com/office/drawing/2014/main" id="{45A6AE3D-C17E-DCA2-2EAB-2C14AD7C5AE5}"/>
                </a:ext>
              </a:extLst>
            </p:cNvPr>
            <p:cNvSpPr/>
            <p:nvPr/>
          </p:nvSpPr>
          <p:spPr>
            <a:xfrm>
              <a:off x="3687745" y="2672862"/>
              <a:ext cx="502417" cy="502417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H</a:t>
              </a:r>
            </a:p>
          </p:txBody>
        </p:sp>
      </p:grpSp>
      <p:sp>
        <p:nvSpPr>
          <p:cNvPr id="50" name="Ovale 49">
            <a:extLst>
              <a:ext uri="{FF2B5EF4-FFF2-40B4-BE49-F238E27FC236}">
                <a16:creationId xmlns:a16="http://schemas.microsoft.com/office/drawing/2014/main" id="{23C90C2D-552B-7EC0-6F0A-2E8F1C77EDF7}"/>
              </a:ext>
            </a:extLst>
          </p:cNvPr>
          <p:cNvSpPr/>
          <p:nvPr/>
        </p:nvSpPr>
        <p:spPr>
          <a:xfrm>
            <a:off x="1289805" y="5751436"/>
            <a:ext cx="252000" cy="251209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277726F8-A060-24FA-35C8-0214EC46A115}"/>
                  </a:ext>
                </a:extLst>
              </p:cNvPr>
              <p:cNvSpPr txBox="1"/>
              <p:nvPr/>
            </p:nvSpPr>
            <p:spPr>
              <a:xfrm>
                <a:off x="3849309" y="4571680"/>
                <a:ext cx="103682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40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it-IT" sz="4000" b="0" i="1" baseline="-25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it-IT" sz="4000" b="0" i="1" smtClean="0"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it-IT" sz="4000" dirty="0"/>
              </a:p>
            </p:txBody>
          </p:sp>
        </mc:Choice>
        <mc:Fallback xmlns=""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277726F8-A060-24FA-35C8-0214EC46A1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9309" y="4571680"/>
                <a:ext cx="1036822" cy="6155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Connettore 2 51">
            <a:extLst>
              <a:ext uri="{FF2B5EF4-FFF2-40B4-BE49-F238E27FC236}">
                <a16:creationId xmlns:a16="http://schemas.microsoft.com/office/drawing/2014/main" id="{45898BA1-9890-3814-975B-47525E175A08}"/>
              </a:ext>
            </a:extLst>
          </p:cNvPr>
          <p:cNvCxnSpPr>
            <a:stCxn id="50" idx="6"/>
          </p:cNvCxnSpPr>
          <p:nvPr/>
        </p:nvCxnSpPr>
        <p:spPr>
          <a:xfrm flipV="1">
            <a:off x="1541805" y="5877040"/>
            <a:ext cx="1894730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4782998A-D275-62ED-C523-F6FBE84B1533}"/>
              </a:ext>
            </a:extLst>
          </p:cNvPr>
          <p:cNvSpPr txBox="1"/>
          <p:nvPr/>
        </p:nvSpPr>
        <p:spPr>
          <a:xfrm>
            <a:off x="1415805" y="5319302"/>
            <a:ext cx="1851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Velocità elettrone</a:t>
            </a:r>
          </a:p>
        </p:txBody>
      </p:sp>
      <p:grpSp>
        <p:nvGrpSpPr>
          <p:cNvPr id="62" name="Gruppo 61">
            <a:extLst>
              <a:ext uri="{FF2B5EF4-FFF2-40B4-BE49-F238E27FC236}">
                <a16:creationId xmlns:a16="http://schemas.microsoft.com/office/drawing/2014/main" id="{7261E02D-4DED-0CEF-FAA8-5BECB487D371}"/>
              </a:ext>
            </a:extLst>
          </p:cNvPr>
          <p:cNvGrpSpPr/>
          <p:nvPr/>
        </p:nvGrpSpPr>
        <p:grpSpPr>
          <a:xfrm>
            <a:off x="8675644" y="5034224"/>
            <a:ext cx="1386626" cy="1172068"/>
            <a:chOff x="3687745" y="2616161"/>
            <a:chExt cx="1386626" cy="1172068"/>
          </a:xfrm>
        </p:grpSpPr>
        <p:sp>
          <p:nvSpPr>
            <p:cNvPr id="63" name="Ovale 62">
              <a:extLst>
                <a:ext uri="{FF2B5EF4-FFF2-40B4-BE49-F238E27FC236}">
                  <a16:creationId xmlns:a16="http://schemas.microsoft.com/office/drawing/2014/main" id="{C6AF066F-5E2F-096B-E9E6-54310DC33777}"/>
                </a:ext>
              </a:extLst>
            </p:cNvPr>
            <p:cNvSpPr/>
            <p:nvPr/>
          </p:nvSpPr>
          <p:spPr>
            <a:xfrm>
              <a:off x="4571954" y="2616161"/>
              <a:ext cx="502417" cy="502417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64" name="Ovale 63">
              <a:extLst>
                <a:ext uri="{FF2B5EF4-FFF2-40B4-BE49-F238E27FC236}">
                  <a16:creationId xmlns:a16="http://schemas.microsoft.com/office/drawing/2014/main" id="{0D0BCAFE-C7B2-C40A-5679-D9F927AABAE5}"/>
                </a:ext>
              </a:extLst>
            </p:cNvPr>
            <p:cNvSpPr/>
            <p:nvPr/>
          </p:nvSpPr>
          <p:spPr>
            <a:xfrm>
              <a:off x="3848519" y="2743200"/>
              <a:ext cx="1045029" cy="104502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3200" dirty="0">
                  <a:solidFill>
                    <a:schemeClr val="tx1"/>
                  </a:solidFill>
                </a:rPr>
                <a:t>O</a:t>
              </a:r>
            </a:p>
          </p:txBody>
        </p:sp>
        <p:sp>
          <p:nvSpPr>
            <p:cNvPr id="65" name="Ovale 64">
              <a:extLst>
                <a:ext uri="{FF2B5EF4-FFF2-40B4-BE49-F238E27FC236}">
                  <a16:creationId xmlns:a16="http://schemas.microsoft.com/office/drawing/2014/main" id="{D25F5072-57AA-34CC-1DA7-5C1D8DC9CCF2}"/>
                </a:ext>
              </a:extLst>
            </p:cNvPr>
            <p:cNvSpPr/>
            <p:nvPr/>
          </p:nvSpPr>
          <p:spPr>
            <a:xfrm>
              <a:off x="3687745" y="2672862"/>
              <a:ext cx="502417" cy="502417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H</a:t>
              </a:r>
            </a:p>
          </p:txBody>
        </p:sp>
      </p:grpSp>
      <p:sp>
        <p:nvSpPr>
          <p:cNvPr id="66" name="Ovale 65">
            <a:extLst>
              <a:ext uri="{FF2B5EF4-FFF2-40B4-BE49-F238E27FC236}">
                <a16:creationId xmlns:a16="http://schemas.microsoft.com/office/drawing/2014/main" id="{F7C88365-2426-99FD-E6B5-51E4169C298D}"/>
              </a:ext>
            </a:extLst>
          </p:cNvPr>
          <p:cNvSpPr/>
          <p:nvPr/>
        </p:nvSpPr>
        <p:spPr>
          <a:xfrm>
            <a:off x="9178061" y="6445710"/>
            <a:ext cx="252000" cy="251209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e</a:t>
            </a:r>
          </a:p>
        </p:txBody>
      </p:sp>
      <p:cxnSp>
        <p:nvCxnSpPr>
          <p:cNvPr id="67" name="Connettore 2 66">
            <a:extLst>
              <a:ext uri="{FF2B5EF4-FFF2-40B4-BE49-F238E27FC236}">
                <a16:creationId xmlns:a16="http://schemas.microsoft.com/office/drawing/2014/main" id="{22FA3915-6AF3-3FDE-AD7D-45C92CF52287}"/>
              </a:ext>
            </a:extLst>
          </p:cNvPr>
          <p:cNvCxnSpPr>
            <a:cxnSpLocks/>
            <a:endCxn id="64" idx="2"/>
          </p:cNvCxnSpPr>
          <p:nvPr/>
        </p:nvCxnSpPr>
        <p:spPr>
          <a:xfrm>
            <a:off x="7093657" y="5683778"/>
            <a:ext cx="174276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8" name="Connettore 2 67">
            <a:extLst>
              <a:ext uri="{FF2B5EF4-FFF2-40B4-BE49-F238E27FC236}">
                <a16:creationId xmlns:a16="http://schemas.microsoft.com/office/drawing/2014/main" id="{3DE40578-5EAB-3A6E-4BAE-A87E0B50FD44}"/>
              </a:ext>
            </a:extLst>
          </p:cNvPr>
          <p:cNvCxnSpPr>
            <a:cxnSpLocks/>
            <a:stCxn id="64" idx="2"/>
            <a:endCxn id="66" idx="1"/>
          </p:cNvCxnSpPr>
          <p:nvPr/>
        </p:nvCxnSpPr>
        <p:spPr>
          <a:xfrm>
            <a:off x="8836418" y="5683778"/>
            <a:ext cx="378548" cy="7987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9" name="Connettore 2 68">
            <a:extLst>
              <a:ext uri="{FF2B5EF4-FFF2-40B4-BE49-F238E27FC236}">
                <a16:creationId xmlns:a16="http://schemas.microsoft.com/office/drawing/2014/main" id="{85D19DAE-536B-FC6F-83AA-B789F1A59F89}"/>
              </a:ext>
            </a:extLst>
          </p:cNvPr>
          <p:cNvCxnSpPr>
            <a:cxnSpLocks/>
          </p:cNvCxnSpPr>
          <p:nvPr/>
        </p:nvCxnSpPr>
        <p:spPr>
          <a:xfrm flipV="1">
            <a:off x="9811062" y="5696179"/>
            <a:ext cx="1468715" cy="3363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0" name="Ovale 69">
            <a:extLst>
              <a:ext uri="{FF2B5EF4-FFF2-40B4-BE49-F238E27FC236}">
                <a16:creationId xmlns:a16="http://schemas.microsoft.com/office/drawing/2014/main" id="{076AF59F-970D-7341-5C4E-AEB05C97CB03}"/>
              </a:ext>
            </a:extLst>
          </p:cNvPr>
          <p:cNvSpPr/>
          <p:nvPr/>
        </p:nvSpPr>
        <p:spPr>
          <a:xfrm>
            <a:off x="11317562" y="5536641"/>
            <a:ext cx="252000" cy="251209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CasellaDiTesto 71">
                <a:extLst>
                  <a:ext uri="{FF2B5EF4-FFF2-40B4-BE49-F238E27FC236}">
                    <a16:creationId xmlns:a16="http://schemas.microsoft.com/office/drawing/2014/main" id="{EBD2E3D2-5B40-5D75-3505-1B996C27E381}"/>
                  </a:ext>
                </a:extLst>
              </p:cNvPr>
              <p:cNvSpPr txBox="1"/>
              <p:nvPr/>
            </p:nvSpPr>
            <p:spPr>
              <a:xfrm>
                <a:off x="9313780" y="4202979"/>
                <a:ext cx="1367682" cy="6619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4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4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it-IT" sz="4000" b="0" i="1" baseline="-2500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sz="40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/>
                        <m:sup>
                          <m:r>
                            <a:rPr lang="it-IT" sz="4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it-IT" sz="4000" dirty="0"/>
              </a:p>
            </p:txBody>
          </p:sp>
        </mc:Choice>
        <mc:Fallback xmlns="">
          <p:sp>
            <p:nvSpPr>
              <p:cNvPr id="72" name="CasellaDiTesto 71">
                <a:extLst>
                  <a:ext uri="{FF2B5EF4-FFF2-40B4-BE49-F238E27FC236}">
                    <a16:creationId xmlns:a16="http://schemas.microsoft.com/office/drawing/2014/main" id="{EBD2E3D2-5B40-5D75-3505-1B996C27E3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3780" y="4202979"/>
                <a:ext cx="1367682" cy="6619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436AF57F-D8A1-CBB2-A793-0F60E45C650B}"/>
              </a:ext>
            </a:extLst>
          </p:cNvPr>
          <p:cNvSpPr txBox="1"/>
          <p:nvPr/>
        </p:nvSpPr>
        <p:spPr>
          <a:xfrm>
            <a:off x="6198185" y="3987347"/>
            <a:ext cx="2746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Ionizzazione della molecola</a:t>
            </a:r>
          </a:p>
        </p:txBody>
      </p:sp>
    </p:spTree>
    <p:extLst>
      <p:ext uri="{BB962C8B-B14F-4D97-AF65-F5344CB8AC3E}">
        <p14:creationId xmlns:p14="http://schemas.microsoft.com/office/powerpoint/2010/main" val="3753809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C18EA2-FD28-62CC-88A1-25DD15089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Tavola Periodica degli elementi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A2260BC5-FA14-4E1B-C718-BDC94D48B5A3}"/>
              </a:ext>
            </a:extLst>
          </p:cNvPr>
          <p:cNvGrpSpPr/>
          <p:nvPr/>
        </p:nvGrpSpPr>
        <p:grpSpPr>
          <a:xfrm>
            <a:off x="0" y="1229360"/>
            <a:ext cx="12275239" cy="3149601"/>
            <a:chOff x="0" y="1229360"/>
            <a:chExt cx="12275239" cy="3149601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CA92720-6446-CD77-3451-BC7EAAF983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183"/>
            <a:stretch/>
          </p:blipFill>
          <p:spPr bwMode="auto">
            <a:xfrm>
              <a:off x="0" y="1419737"/>
              <a:ext cx="12275239" cy="2959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18E2BF21-9CB7-201A-EC2B-A6910F1A82F7}"/>
                </a:ext>
              </a:extLst>
            </p:cNvPr>
            <p:cNvSpPr/>
            <p:nvPr/>
          </p:nvSpPr>
          <p:spPr>
            <a:xfrm>
              <a:off x="3200400" y="1229360"/>
              <a:ext cx="6085840" cy="680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7D7B102-7E1E-28CD-23B8-909226C357E1}"/>
              </a:ext>
            </a:extLst>
          </p:cNvPr>
          <p:cNvSpPr txBox="1"/>
          <p:nvPr/>
        </p:nvSpPr>
        <p:spPr>
          <a:xfrm>
            <a:off x="3718560" y="1347394"/>
            <a:ext cx="2969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Estratto della tavola periodica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BCE1B9DE-A900-8645-EDED-7438FBE30C77}"/>
              </a:ext>
            </a:extLst>
          </p:cNvPr>
          <p:cNvSpPr/>
          <p:nvPr/>
        </p:nvSpPr>
        <p:spPr>
          <a:xfrm>
            <a:off x="294640" y="1808480"/>
            <a:ext cx="701040" cy="772160"/>
          </a:xfrm>
          <a:prstGeom prst="rect">
            <a:avLst/>
          </a:prstGeom>
          <a:noFill/>
          <a:ln w="76200">
            <a:solidFill>
              <a:srgbClr val="E3061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F31985E-F185-531E-1E88-7FB36B286F78}"/>
              </a:ext>
            </a:extLst>
          </p:cNvPr>
          <p:cNvSpPr/>
          <p:nvPr/>
        </p:nvSpPr>
        <p:spPr>
          <a:xfrm>
            <a:off x="10180320" y="2428240"/>
            <a:ext cx="701040" cy="772160"/>
          </a:xfrm>
          <a:prstGeom prst="rect">
            <a:avLst/>
          </a:prstGeom>
          <a:noFill/>
          <a:ln w="76200">
            <a:solidFill>
              <a:srgbClr val="E3061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FA70676-296B-3718-F5E9-67E69B42B5BC}"/>
              </a:ext>
            </a:extLst>
          </p:cNvPr>
          <p:cNvSpPr txBox="1"/>
          <p:nvPr/>
        </p:nvSpPr>
        <p:spPr>
          <a:xfrm>
            <a:off x="3200400" y="4751477"/>
            <a:ext cx="466807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Idrogeno atomico ha: </a:t>
            </a:r>
            <a:r>
              <a:rPr lang="it-IT" b="1" dirty="0"/>
              <a:t>massa 1 </a:t>
            </a:r>
            <a:r>
              <a:rPr lang="it-IT" b="1" dirty="0" err="1"/>
              <a:t>uma</a:t>
            </a:r>
            <a:r>
              <a:rPr lang="it-IT" b="1" dirty="0"/>
              <a:t> al 99.985%</a:t>
            </a:r>
          </a:p>
          <a:p>
            <a:r>
              <a:rPr lang="it-IT" dirty="0"/>
              <a:t>		    massa 2 </a:t>
            </a:r>
            <a:r>
              <a:rPr lang="it-IT" dirty="0" err="1"/>
              <a:t>uma</a:t>
            </a:r>
            <a:r>
              <a:rPr lang="it-IT" dirty="0"/>
              <a:t> al 0.015%</a:t>
            </a:r>
          </a:p>
          <a:p>
            <a:r>
              <a:rPr lang="it-IT" dirty="0"/>
              <a:t>		    </a:t>
            </a:r>
          </a:p>
          <a:p>
            <a:r>
              <a:rPr lang="it-IT" dirty="0"/>
              <a:t>Ossigeno atomico ha: </a:t>
            </a:r>
            <a:r>
              <a:rPr lang="it-IT" b="1" dirty="0"/>
              <a:t>massa 16 </a:t>
            </a:r>
            <a:r>
              <a:rPr lang="it-IT" b="1" dirty="0" err="1"/>
              <a:t>uma</a:t>
            </a:r>
            <a:r>
              <a:rPr lang="it-IT" b="1" dirty="0"/>
              <a:t> al 99.762%</a:t>
            </a:r>
          </a:p>
          <a:p>
            <a:r>
              <a:rPr lang="it-IT" dirty="0"/>
              <a:t>		    massa 17 </a:t>
            </a:r>
            <a:r>
              <a:rPr lang="it-IT" dirty="0" err="1"/>
              <a:t>uma</a:t>
            </a:r>
            <a:r>
              <a:rPr lang="it-IT" dirty="0"/>
              <a:t> al 0.038%</a:t>
            </a:r>
          </a:p>
          <a:p>
            <a:r>
              <a:rPr lang="it-IT" dirty="0"/>
              <a:t>		    massa 18 </a:t>
            </a:r>
            <a:r>
              <a:rPr lang="it-IT" dirty="0" err="1"/>
              <a:t>uma</a:t>
            </a:r>
            <a:r>
              <a:rPr lang="it-IT" dirty="0"/>
              <a:t> al 0.2% </a:t>
            </a:r>
          </a:p>
        </p:txBody>
      </p:sp>
    </p:spTree>
    <p:extLst>
      <p:ext uri="{BB962C8B-B14F-4D97-AF65-F5344CB8AC3E}">
        <p14:creationId xmlns:p14="http://schemas.microsoft.com/office/powerpoint/2010/main" val="4240246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134861-7D5B-6A48-1CEE-B8A1D1B92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Istogramma delle correnti di frammentazione dell’acqua</a:t>
            </a:r>
          </a:p>
        </p:txBody>
      </p:sp>
      <p:graphicFrame>
        <p:nvGraphicFramePr>
          <p:cNvPr id="11" name="Segnaposto contenuto 10">
            <a:extLst>
              <a:ext uri="{FF2B5EF4-FFF2-40B4-BE49-F238E27FC236}">
                <a16:creationId xmlns:a16="http://schemas.microsoft.com/office/drawing/2014/main" id="{2648ADAB-6031-1170-52F4-B9FA11B75E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6779319"/>
              </p:ext>
            </p:extLst>
          </p:nvPr>
        </p:nvGraphicFramePr>
        <p:xfrm>
          <a:off x="476250" y="1252538"/>
          <a:ext cx="10515600" cy="43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DD8B2FB-D5B1-AEBB-AB61-58AAA5F8D51C}"/>
              </a:ext>
            </a:extLst>
          </p:cNvPr>
          <p:cNvSpPr txBox="1"/>
          <p:nvPr/>
        </p:nvSpPr>
        <p:spPr>
          <a:xfrm>
            <a:off x="8849360" y="2560711"/>
            <a:ext cx="2105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Picco principale normalizzato a 100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B99A22A8-2C8F-C602-896E-E15D3F044013}"/>
              </a:ext>
            </a:extLst>
          </p:cNvPr>
          <p:cNvCxnSpPr/>
          <p:nvPr/>
        </p:nvCxnSpPr>
        <p:spPr>
          <a:xfrm flipH="1" flipV="1">
            <a:off x="7817618" y="2471895"/>
            <a:ext cx="994786" cy="4119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494C5B6D-48EC-D26F-A75E-91874516E5B1}"/>
                  </a:ext>
                </a:extLst>
              </p:cNvPr>
              <p:cNvSpPr txBox="1"/>
              <p:nvPr/>
            </p:nvSpPr>
            <p:spPr>
              <a:xfrm>
                <a:off x="6837275" y="3670160"/>
                <a:ext cx="57746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𝑂</m:t>
                      </m:r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494C5B6D-48EC-D26F-A75E-91874516E5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7275" y="3670160"/>
                <a:ext cx="577466" cy="307777"/>
              </a:xfrm>
              <a:prstGeom prst="rect">
                <a:avLst/>
              </a:prstGeom>
              <a:blipFill>
                <a:blip r:embed="rId3"/>
                <a:stretch>
                  <a:fillRect l="-10638" r="-4255" b="-588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86E132F4-F897-3D50-99EF-D957F3D571DA}"/>
                  </a:ext>
                </a:extLst>
              </p:cNvPr>
              <p:cNvSpPr txBox="1"/>
              <p:nvPr/>
            </p:nvSpPr>
            <p:spPr>
              <a:xfrm>
                <a:off x="7097590" y="1964963"/>
                <a:ext cx="682238" cy="3309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it-IT" sz="2000" b="0" i="1" baseline="-2500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/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86E132F4-F897-3D50-99EF-D957F3D571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7590" y="1964963"/>
                <a:ext cx="682238" cy="330924"/>
              </a:xfrm>
              <a:prstGeom prst="rect">
                <a:avLst/>
              </a:prstGeom>
              <a:blipFill>
                <a:blip r:embed="rId4"/>
                <a:stretch>
                  <a:fillRect l="-8036" r="-893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0A6B8B2D-B4BC-CB2B-9F07-FCEAD1736589}"/>
                  </a:ext>
                </a:extLst>
              </p:cNvPr>
              <p:cNvSpPr txBox="1"/>
              <p:nvPr/>
            </p:nvSpPr>
            <p:spPr>
              <a:xfrm>
                <a:off x="1200150" y="4224494"/>
                <a:ext cx="39805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0A6B8B2D-B4BC-CB2B-9F07-FCEAD17365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150" y="4224494"/>
                <a:ext cx="398058" cy="307777"/>
              </a:xfrm>
              <a:prstGeom prst="rect">
                <a:avLst/>
              </a:prstGeom>
              <a:blipFill>
                <a:blip r:embed="rId5"/>
                <a:stretch>
                  <a:fillRect l="-15385" r="-4615" b="-6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17272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9DE04F778CDC45B8DF1DC19C6835F9" ma:contentTypeVersion="14" ma:contentTypeDescription="Create a new document." ma:contentTypeScope="" ma:versionID="d07482f0cb75eb69776c9117724c8c52">
  <xsd:schema xmlns:xsd="http://www.w3.org/2001/XMLSchema" xmlns:xs="http://www.w3.org/2001/XMLSchema" xmlns:p="http://schemas.microsoft.com/office/2006/metadata/properties" xmlns:ns3="23810e04-a4d8-4687-95b7-fa8937dcfbc2" xmlns:ns4="c51601a3-872e-4b6e-98b9-6a5e809fbe1a" targetNamespace="http://schemas.microsoft.com/office/2006/metadata/properties" ma:root="true" ma:fieldsID="d587b9988b6eb43af77f5792c77648ce" ns3:_="" ns4:_="">
    <xsd:import namespace="23810e04-a4d8-4687-95b7-fa8937dcfbc2"/>
    <xsd:import namespace="c51601a3-872e-4b6e-98b9-6a5e809fbe1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3:MediaServiceAutoTag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810e04-a4d8-4687-95b7-fa8937dcfb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1601a3-872e-4b6e-98b9-6a5e809fbe1a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04F62EA-C05A-43F8-AD50-AF723944B7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810e04-a4d8-4687-95b7-fa8937dcfbc2"/>
    <ds:schemaRef ds:uri="c51601a3-872e-4b6e-98b9-6a5e809fbe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DF25ABD-66A5-47F5-8A16-3334B0C8740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0FD4C8F-9CB0-47DD-B34B-1C4CE0C49C6E}">
  <ds:schemaRefs>
    <ds:schemaRef ds:uri="c51601a3-872e-4b6e-98b9-6a5e809fbe1a"/>
    <ds:schemaRef ds:uri="http://schemas.microsoft.com/office/2006/documentManagement/types"/>
    <ds:schemaRef ds:uri="23810e04-a4d8-4687-95b7-fa8937dcfbc2"/>
    <ds:schemaRef ds:uri="http://www.w3.org/XML/1998/namespace"/>
    <ds:schemaRef ds:uri="http://purl.org/dc/terms/"/>
    <ds:schemaRef ds:uri="http://purl.org/dc/dcmitype/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3908</TotalTime>
  <Words>567</Words>
  <Application>Microsoft Office PowerPoint</Application>
  <PresentationFormat>Widescreen</PresentationFormat>
  <Paragraphs>133</Paragraphs>
  <Slides>14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Comic Sans MS</vt:lpstr>
      <vt:lpstr>Source Sans Pro</vt:lpstr>
      <vt:lpstr>Tema di Office</vt:lpstr>
      <vt:lpstr>Residual Gas Analyzer (RGA)</vt:lpstr>
      <vt:lpstr>Misura della pressione parziale nei sistemi da vuoto</vt:lpstr>
      <vt:lpstr>Utilizzi della misura delle pressioni parziali nei sistemi da vuoto</vt:lpstr>
      <vt:lpstr>Rapporto Carica su Massa</vt:lpstr>
      <vt:lpstr>Schema a blocchi dello spettrometro di massa</vt:lpstr>
      <vt:lpstr>Presentazione standard di PowerPoint</vt:lpstr>
      <vt:lpstr>Fenomeno della ionizzazione</vt:lpstr>
      <vt:lpstr>Tavola Periodica degli elementi</vt:lpstr>
      <vt:lpstr>Istogramma delle correnti di frammentazione dell’acqua</vt:lpstr>
      <vt:lpstr>Istogramma delle correnti di frammentazione dell’azoto molecolare</vt:lpstr>
      <vt:lpstr>Istogramma delle correnti di frammentazione dell’ossigeno molecolare</vt:lpstr>
      <vt:lpstr>Istogramma delle correnti di frammentazione dell’anidride carbonica</vt:lpstr>
      <vt:lpstr>Contributi isotopici allo spettro dell’anidride carbonica</vt:lpstr>
      <vt:lpstr>Istogramma delle correnti di frammentazione di una perdita di aria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Carlo Roncolato</dc:creator>
  <cp:lastModifiedBy>Carlo Roncolato</cp:lastModifiedBy>
  <cp:revision>41</cp:revision>
  <dcterms:created xsi:type="dcterms:W3CDTF">2022-08-04T08:01:12Z</dcterms:created>
  <dcterms:modified xsi:type="dcterms:W3CDTF">2025-05-26T22:14:49Z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0x010100C79DE04F778CDC45B8DF1DC19C6835F9</vt:lpwstr>
  </property>
</Properties>
</file>