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9"/>
  </p:notesMasterIdLst>
  <p:sldIdLst>
    <p:sldId id="256" r:id="rId2"/>
    <p:sldId id="257" r:id="rId3"/>
    <p:sldId id="258" r:id="rId4"/>
    <p:sldId id="259" r:id="rId5"/>
    <p:sldId id="337" r:id="rId6"/>
    <p:sldId id="341" r:id="rId7"/>
    <p:sldId id="264" r:id="rId8"/>
    <p:sldId id="265" r:id="rId9"/>
    <p:sldId id="459" r:id="rId10"/>
    <p:sldId id="266" r:id="rId11"/>
    <p:sldId id="342" r:id="rId12"/>
    <p:sldId id="343" r:id="rId13"/>
    <p:sldId id="344" r:id="rId14"/>
    <p:sldId id="269" r:id="rId15"/>
    <p:sldId id="345" r:id="rId16"/>
    <p:sldId id="270" r:id="rId17"/>
    <p:sldId id="271" r:id="rId18"/>
    <p:sldId id="272" r:id="rId19"/>
    <p:sldId id="367" r:id="rId20"/>
    <p:sldId id="268" r:id="rId21"/>
    <p:sldId id="274" r:id="rId22"/>
    <p:sldId id="346" r:id="rId23"/>
    <p:sldId id="347" r:id="rId24"/>
    <p:sldId id="277" r:id="rId25"/>
    <p:sldId id="278" r:id="rId26"/>
    <p:sldId id="348" r:id="rId27"/>
    <p:sldId id="279" r:id="rId28"/>
    <p:sldId id="280" r:id="rId29"/>
    <p:sldId id="349" r:id="rId30"/>
    <p:sldId id="282" r:id="rId31"/>
    <p:sldId id="281" r:id="rId32"/>
    <p:sldId id="350" r:id="rId33"/>
    <p:sldId id="283" r:id="rId34"/>
    <p:sldId id="284" r:id="rId35"/>
    <p:sldId id="351" r:id="rId36"/>
    <p:sldId id="352" r:id="rId37"/>
    <p:sldId id="353" r:id="rId38"/>
    <p:sldId id="354" r:id="rId39"/>
    <p:sldId id="358" r:id="rId40"/>
    <p:sldId id="365" r:id="rId41"/>
    <p:sldId id="364" r:id="rId42"/>
    <p:sldId id="460" r:id="rId43"/>
    <p:sldId id="462" r:id="rId44"/>
    <p:sldId id="463" r:id="rId45"/>
    <p:sldId id="464" r:id="rId46"/>
    <p:sldId id="465" r:id="rId47"/>
    <p:sldId id="466" r:id="rId48"/>
    <p:sldId id="467" r:id="rId49"/>
    <p:sldId id="468" r:id="rId50"/>
    <p:sldId id="469" r:id="rId51"/>
    <p:sldId id="470" r:id="rId52"/>
    <p:sldId id="471" r:id="rId53"/>
    <p:sldId id="473" r:id="rId54"/>
    <p:sldId id="474" r:id="rId55"/>
    <p:sldId id="475" r:id="rId56"/>
    <p:sldId id="476" r:id="rId57"/>
    <p:sldId id="477" r:id="rId58"/>
    <p:sldId id="478" r:id="rId59"/>
    <p:sldId id="479" r:id="rId60"/>
    <p:sldId id="426" r:id="rId61"/>
    <p:sldId id="427" r:id="rId62"/>
    <p:sldId id="428" r:id="rId63"/>
    <p:sldId id="480" r:id="rId64"/>
    <p:sldId id="481" r:id="rId65"/>
    <p:sldId id="482" r:id="rId66"/>
    <p:sldId id="483" r:id="rId67"/>
    <p:sldId id="440" r:id="rId68"/>
    <p:sldId id="436" r:id="rId69"/>
    <p:sldId id="434" r:id="rId70"/>
    <p:sldId id="439" r:id="rId71"/>
    <p:sldId id="444" r:id="rId72"/>
    <p:sldId id="445" r:id="rId73"/>
    <p:sldId id="446" r:id="rId74"/>
    <p:sldId id="447" r:id="rId75"/>
    <p:sldId id="448" r:id="rId76"/>
    <p:sldId id="449" r:id="rId77"/>
    <p:sldId id="451" r:id="rId78"/>
    <p:sldId id="484" r:id="rId79"/>
    <p:sldId id="452" r:id="rId80"/>
    <p:sldId id="454" r:id="rId81"/>
    <p:sldId id="455" r:id="rId82"/>
    <p:sldId id="457" r:id="rId83"/>
    <p:sldId id="485" r:id="rId84"/>
    <p:sldId id="486" r:id="rId85"/>
    <p:sldId id="488" r:id="rId86"/>
    <p:sldId id="489" r:id="rId87"/>
    <p:sldId id="404" r:id="rId8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ca Cerone" initials="LC" lastIdx="1" clrIdx="0">
    <p:extLst>
      <p:ext uri="{19B8F6BF-5375-455C-9EA6-DF929625EA0E}">
        <p15:presenceInfo xmlns:p15="http://schemas.microsoft.com/office/powerpoint/2012/main" userId="66ba506dab944f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0596C"/>
    <a:srgbClr val="ECF3F6"/>
    <a:srgbClr val="FF5050"/>
    <a:srgbClr val="FF7C80"/>
    <a:srgbClr val="FDD901"/>
    <a:srgbClr val="FF99FF"/>
    <a:srgbClr val="FF66FF"/>
    <a:srgbClr val="FF0000"/>
    <a:srgbClr val="92D050"/>
    <a:srgbClr val="F4B1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Stile chiaro 1 - Color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Stile chiaro 1 - Colore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0935" autoAdjust="0"/>
  </p:normalViewPr>
  <p:slideViewPr>
    <p:cSldViewPr snapToGrid="0">
      <p:cViewPr varScale="1">
        <p:scale>
          <a:sx n="82" d="100"/>
          <a:sy n="82" d="100"/>
        </p:scale>
        <p:origin x="984" y="30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commentAuthors" Target="commen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073B77-539D-4E0F-AAAC-366C2B4D7326}" type="datetimeFigureOut">
              <a:rPr lang="it-IT" smtClean="0"/>
              <a:t>26/05/2025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3F0194-B775-4328-A816-95E5519C9464}" type="slidenum">
              <a:rPr lang="it-IT" smtClean="0"/>
              <a:t>‹N›</a:t>
            </a:fld>
            <a:endParaRPr lang="it-IT"/>
          </a:p>
        </p:txBody>
      </p:sp>
    </p:spTree>
    <p:extLst>
      <p:ext uri="{BB962C8B-B14F-4D97-AF65-F5344CB8AC3E}">
        <p14:creationId xmlns:p14="http://schemas.microsoft.com/office/powerpoint/2010/main" val="3057942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53F0194-B775-4328-A816-95E5519C9464}" type="slidenum">
              <a:rPr lang="it-IT" smtClean="0"/>
              <a:t>1</a:t>
            </a:fld>
            <a:endParaRPr lang="it-IT"/>
          </a:p>
        </p:txBody>
      </p:sp>
    </p:spTree>
    <p:extLst>
      <p:ext uri="{BB962C8B-B14F-4D97-AF65-F5344CB8AC3E}">
        <p14:creationId xmlns:p14="http://schemas.microsoft.com/office/powerpoint/2010/main" val="2694355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variazio</a:t>
            </a:r>
            <a:endParaRPr lang="it-IT"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14</a:t>
            </a:fld>
            <a:endParaRPr lang="it-IT"/>
          </a:p>
        </p:txBody>
      </p:sp>
    </p:spTree>
    <p:extLst>
      <p:ext uri="{BB962C8B-B14F-4D97-AF65-F5344CB8AC3E}">
        <p14:creationId xmlns:p14="http://schemas.microsoft.com/office/powerpoint/2010/main" val="2870268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variazio</a:t>
            </a:r>
            <a:endParaRPr lang="it-IT"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15</a:t>
            </a:fld>
            <a:endParaRPr lang="it-IT"/>
          </a:p>
        </p:txBody>
      </p:sp>
    </p:spTree>
    <p:extLst>
      <p:ext uri="{BB962C8B-B14F-4D97-AF65-F5344CB8AC3E}">
        <p14:creationId xmlns:p14="http://schemas.microsoft.com/office/powerpoint/2010/main" val="1975436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16</a:t>
            </a:fld>
            <a:endParaRPr lang="it-IT"/>
          </a:p>
        </p:txBody>
      </p:sp>
    </p:spTree>
    <p:extLst>
      <p:ext uri="{BB962C8B-B14F-4D97-AF65-F5344CB8AC3E}">
        <p14:creationId xmlns:p14="http://schemas.microsoft.com/office/powerpoint/2010/main" val="3324705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17</a:t>
            </a:fld>
            <a:endParaRPr lang="it-IT"/>
          </a:p>
        </p:txBody>
      </p:sp>
    </p:spTree>
    <p:extLst>
      <p:ext uri="{BB962C8B-B14F-4D97-AF65-F5344CB8AC3E}">
        <p14:creationId xmlns:p14="http://schemas.microsoft.com/office/powerpoint/2010/main" val="2796543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18</a:t>
            </a:fld>
            <a:endParaRPr lang="it-IT"/>
          </a:p>
        </p:txBody>
      </p:sp>
    </p:spTree>
    <p:extLst>
      <p:ext uri="{BB962C8B-B14F-4D97-AF65-F5344CB8AC3E}">
        <p14:creationId xmlns:p14="http://schemas.microsoft.com/office/powerpoint/2010/main" val="2814800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19</a:t>
            </a:fld>
            <a:endParaRPr lang="it-IT"/>
          </a:p>
        </p:txBody>
      </p:sp>
    </p:spTree>
    <p:extLst>
      <p:ext uri="{BB962C8B-B14F-4D97-AF65-F5344CB8AC3E}">
        <p14:creationId xmlns:p14="http://schemas.microsoft.com/office/powerpoint/2010/main" val="2227933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20</a:t>
            </a:fld>
            <a:endParaRPr lang="it-IT"/>
          </a:p>
        </p:txBody>
      </p:sp>
    </p:spTree>
    <p:extLst>
      <p:ext uri="{BB962C8B-B14F-4D97-AF65-F5344CB8AC3E}">
        <p14:creationId xmlns:p14="http://schemas.microsoft.com/office/powerpoint/2010/main" val="3071456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21</a:t>
            </a:fld>
            <a:endParaRPr lang="it-IT"/>
          </a:p>
        </p:txBody>
      </p:sp>
    </p:spTree>
    <p:extLst>
      <p:ext uri="{BB962C8B-B14F-4D97-AF65-F5344CB8AC3E}">
        <p14:creationId xmlns:p14="http://schemas.microsoft.com/office/powerpoint/2010/main" val="1938846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baseline="0" dirty="0"/>
          </a:p>
          <a:p>
            <a:endParaRPr lang="it-IT"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22</a:t>
            </a:fld>
            <a:endParaRPr lang="it-IT"/>
          </a:p>
        </p:txBody>
      </p:sp>
    </p:spTree>
    <p:extLst>
      <p:ext uri="{BB962C8B-B14F-4D97-AF65-F5344CB8AC3E}">
        <p14:creationId xmlns:p14="http://schemas.microsoft.com/office/powerpoint/2010/main" val="500967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baseline="0" dirty="0"/>
          </a:p>
          <a:p>
            <a:endParaRPr lang="it-IT" baseline="0" dirty="0"/>
          </a:p>
          <a:p>
            <a:endParaRPr lang="it-IT"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23</a:t>
            </a:fld>
            <a:endParaRPr lang="it-IT"/>
          </a:p>
        </p:txBody>
      </p:sp>
    </p:spTree>
    <p:extLst>
      <p:ext uri="{BB962C8B-B14F-4D97-AF65-F5344CB8AC3E}">
        <p14:creationId xmlns:p14="http://schemas.microsoft.com/office/powerpoint/2010/main" val="750707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b="0" i="0" kern="1200" baseline="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6</a:t>
            </a:fld>
            <a:endParaRPr lang="it-IT"/>
          </a:p>
        </p:txBody>
      </p:sp>
    </p:spTree>
    <p:extLst>
      <p:ext uri="{BB962C8B-B14F-4D97-AF65-F5344CB8AC3E}">
        <p14:creationId xmlns:p14="http://schemas.microsoft.com/office/powerpoint/2010/main" val="3008385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baseline="0" dirty="0"/>
          </a:p>
          <a:p>
            <a:endParaRPr lang="it-IT" baseline="0" dirty="0"/>
          </a:p>
          <a:p>
            <a:endParaRPr lang="it-IT"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24</a:t>
            </a:fld>
            <a:endParaRPr lang="it-IT"/>
          </a:p>
        </p:txBody>
      </p:sp>
    </p:spTree>
    <p:extLst>
      <p:ext uri="{BB962C8B-B14F-4D97-AF65-F5344CB8AC3E}">
        <p14:creationId xmlns:p14="http://schemas.microsoft.com/office/powerpoint/2010/main" val="3879246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baseline="0" dirty="0"/>
          </a:p>
          <a:p>
            <a:endParaRPr lang="it-IT" baseline="0" dirty="0"/>
          </a:p>
          <a:p>
            <a:endParaRPr lang="it-IT"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25</a:t>
            </a:fld>
            <a:endParaRPr lang="it-IT"/>
          </a:p>
        </p:txBody>
      </p:sp>
    </p:spTree>
    <p:extLst>
      <p:ext uri="{BB962C8B-B14F-4D97-AF65-F5344CB8AC3E}">
        <p14:creationId xmlns:p14="http://schemas.microsoft.com/office/powerpoint/2010/main" val="942381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baseline="0" dirty="0"/>
          </a:p>
          <a:p>
            <a:endParaRPr lang="it-IT" baseline="0" dirty="0"/>
          </a:p>
          <a:p>
            <a:endParaRPr lang="it-IT"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26</a:t>
            </a:fld>
            <a:endParaRPr lang="it-IT"/>
          </a:p>
        </p:txBody>
      </p:sp>
    </p:spTree>
    <p:extLst>
      <p:ext uri="{BB962C8B-B14F-4D97-AF65-F5344CB8AC3E}">
        <p14:creationId xmlns:p14="http://schemas.microsoft.com/office/powerpoint/2010/main" val="1859298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baseline="0" dirty="0"/>
          </a:p>
          <a:p>
            <a:endParaRPr lang="it-IT" baseline="0" dirty="0"/>
          </a:p>
          <a:p>
            <a:endParaRPr lang="it-IT"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27</a:t>
            </a:fld>
            <a:endParaRPr lang="it-IT"/>
          </a:p>
        </p:txBody>
      </p:sp>
    </p:spTree>
    <p:extLst>
      <p:ext uri="{BB962C8B-B14F-4D97-AF65-F5344CB8AC3E}">
        <p14:creationId xmlns:p14="http://schemas.microsoft.com/office/powerpoint/2010/main" val="3817691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baseline="0"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28</a:t>
            </a:fld>
            <a:endParaRPr lang="it-IT"/>
          </a:p>
        </p:txBody>
      </p:sp>
    </p:spTree>
    <p:extLst>
      <p:ext uri="{BB962C8B-B14F-4D97-AF65-F5344CB8AC3E}">
        <p14:creationId xmlns:p14="http://schemas.microsoft.com/office/powerpoint/2010/main" val="299937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29</a:t>
            </a:fld>
            <a:endParaRPr lang="it-IT"/>
          </a:p>
        </p:txBody>
      </p:sp>
    </p:spTree>
    <p:extLst>
      <p:ext uri="{BB962C8B-B14F-4D97-AF65-F5344CB8AC3E}">
        <p14:creationId xmlns:p14="http://schemas.microsoft.com/office/powerpoint/2010/main" val="1569421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baseline="0"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30</a:t>
            </a:fld>
            <a:endParaRPr lang="it-IT"/>
          </a:p>
        </p:txBody>
      </p:sp>
    </p:spTree>
    <p:extLst>
      <p:ext uri="{BB962C8B-B14F-4D97-AF65-F5344CB8AC3E}">
        <p14:creationId xmlns:p14="http://schemas.microsoft.com/office/powerpoint/2010/main" val="1742579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31</a:t>
            </a:fld>
            <a:endParaRPr lang="it-IT"/>
          </a:p>
        </p:txBody>
      </p:sp>
    </p:spTree>
    <p:extLst>
      <p:ext uri="{BB962C8B-B14F-4D97-AF65-F5344CB8AC3E}">
        <p14:creationId xmlns:p14="http://schemas.microsoft.com/office/powerpoint/2010/main" val="3678235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32</a:t>
            </a:fld>
            <a:endParaRPr lang="it-IT"/>
          </a:p>
        </p:txBody>
      </p:sp>
    </p:spTree>
    <p:extLst>
      <p:ext uri="{BB962C8B-B14F-4D97-AF65-F5344CB8AC3E}">
        <p14:creationId xmlns:p14="http://schemas.microsoft.com/office/powerpoint/2010/main" val="8497518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33</a:t>
            </a:fld>
            <a:endParaRPr lang="it-IT"/>
          </a:p>
        </p:txBody>
      </p:sp>
    </p:spTree>
    <p:extLst>
      <p:ext uri="{BB962C8B-B14F-4D97-AF65-F5344CB8AC3E}">
        <p14:creationId xmlns:p14="http://schemas.microsoft.com/office/powerpoint/2010/main" val="923305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baseline="0" dirty="0"/>
          </a:p>
          <a:p>
            <a:endParaRPr lang="it-IT"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7</a:t>
            </a:fld>
            <a:endParaRPr lang="it-IT"/>
          </a:p>
        </p:txBody>
      </p:sp>
    </p:spTree>
    <p:extLst>
      <p:ext uri="{BB962C8B-B14F-4D97-AF65-F5344CB8AC3E}">
        <p14:creationId xmlns:p14="http://schemas.microsoft.com/office/powerpoint/2010/main" val="850283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34</a:t>
            </a:fld>
            <a:endParaRPr lang="it-IT"/>
          </a:p>
        </p:txBody>
      </p:sp>
    </p:spTree>
    <p:extLst>
      <p:ext uri="{BB962C8B-B14F-4D97-AF65-F5344CB8AC3E}">
        <p14:creationId xmlns:p14="http://schemas.microsoft.com/office/powerpoint/2010/main" val="36053393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35</a:t>
            </a:fld>
            <a:endParaRPr lang="it-IT"/>
          </a:p>
        </p:txBody>
      </p:sp>
    </p:spTree>
    <p:extLst>
      <p:ext uri="{BB962C8B-B14F-4D97-AF65-F5344CB8AC3E}">
        <p14:creationId xmlns:p14="http://schemas.microsoft.com/office/powerpoint/2010/main" val="23586284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36</a:t>
            </a:fld>
            <a:endParaRPr lang="it-IT"/>
          </a:p>
        </p:txBody>
      </p:sp>
    </p:spTree>
    <p:extLst>
      <p:ext uri="{BB962C8B-B14F-4D97-AF65-F5344CB8AC3E}">
        <p14:creationId xmlns:p14="http://schemas.microsoft.com/office/powerpoint/2010/main" val="12482548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37</a:t>
            </a:fld>
            <a:endParaRPr lang="it-IT"/>
          </a:p>
        </p:txBody>
      </p:sp>
    </p:spTree>
    <p:extLst>
      <p:ext uri="{BB962C8B-B14F-4D97-AF65-F5344CB8AC3E}">
        <p14:creationId xmlns:p14="http://schemas.microsoft.com/office/powerpoint/2010/main" val="27174744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38</a:t>
            </a:fld>
            <a:endParaRPr lang="it-IT"/>
          </a:p>
        </p:txBody>
      </p:sp>
    </p:spTree>
    <p:extLst>
      <p:ext uri="{BB962C8B-B14F-4D97-AF65-F5344CB8AC3E}">
        <p14:creationId xmlns:p14="http://schemas.microsoft.com/office/powerpoint/2010/main" val="25011519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39</a:t>
            </a:fld>
            <a:endParaRPr lang="it-IT"/>
          </a:p>
        </p:txBody>
      </p:sp>
    </p:spTree>
    <p:extLst>
      <p:ext uri="{BB962C8B-B14F-4D97-AF65-F5344CB8AC3E}">
        <p14:creationId xmlns:p14="http://schemas.microsoft.com/office/powerpoint/2010/main" val="2326907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40</a:t>
            </a:fld>
            <a:endParaRPr lang="it-IT"/>
          </a:p>
        </p:txBody>
      </p:sp>
    </p:spTree>
    <p:extLst>
      <p:ext uri="{BB962C8B-B14F-4D97-AF65-F5344CB8AC3E}">
        <p14:creationId xmlns:p14="http://schemas.microsoft.com/office/powerpoint/2010/main" val="21314964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41</a:t>
            </a:fld>
            <a:endParaRPr lang="it-IT"/>
          </a:p>
        </p:txBody>
      </p:sp>
    </p:spTree>
    <p:extLst>
      <p:ext uri="{BB962C8B-B14F-4D97-AF65-F5344CB8AC3E}">
        <p14:creationId xmlns:p14="http://schemas.microsoft.com/office/powerpoint/2010/main" val="13178672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53F0194-B775-4328-A816-95E5519C9464}" type="slidenum">
              <a:rPr lang="it-IT" smtClean="0"/>
              <a:t>56</a:t>
            </a:fld>
            <a:endParaRPr lang="it-IT"/>
          </a:p>
        </p:txBody>
      </p:sp>
    </p:spTree>
    <p:extLst>
      <p:ext uri="{BB962C8B-B14F-4D97-AF65-F5344CB8AC3E}">
        <p14:creationId xmlns:p14="http://schemas.microsoft.com/office/powerpoint/2010/main" val="4286259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5FB77-E37B-D4A8-E967-9704876EED7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4A5141F-15B0-6649-9A44-8DE989A2D2B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19397FD-898E-0F86-2D0B-08E9130C9C15}"/>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ADB70EFA-03A4-DB36-581B-DFA4BF281039}"/>
              </a:ext>
            </a:extLst>
          </p:cNvPr>
          <p:cNvSpPr>
            <a:spLocks noGrp="1"/>
          </p:cNvSpPr>
          <p:nvPr>
            <p:ph type="sldNum" sz="quarter" idx="5"/>
          </p:nvPr>
        </p:nvSpPr>
        <p:spPr/>
        <p:txBody>
          <a:bodyPr/>
          <a:lstStyle/>
          <a:p>
            <a:fld id="{153F0194-B775-4328-A816-95E5519C9464}" type="slidenum">
              <a:rPr lang="it-IT" smtClean="0"/>
              <a:t>57</a:t>
            </a:fld>
            <a:endParaRPr lang="it-IT"/>
          </a:p>
        </p:txBody>
      </p:sp>
    </p:spTree>
    <p:extLst>
      <p:ext uri="{BB962C8B-B14F-4D97-AF65-F5344CB8AC3E}">
        <p14:creationId xmlns:p14="http://schemas.microsoft.com/office/powerpoint/2010/main" val="1048341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8</a:t>
            </a:fld>
            <a:endParaRPr lang="it-IT"/>
          </a:p>
        </p:txBody>
      </p:sp>
    </p:spTree>
    <p:extLst>
      <p:ext uri="{BB962C8B-B14F-4D97-AF65-F5344CB8AC3E}">
        <p14:creationId xmlns:p14="http://schemas.microsoft.com/office/powerpoint/2010/main" val="6754787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14350-5E82-5E3F-9A2A-93BF0A57EA6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F293DD5-8D7C-9F33-3841-D1091CFF8D3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D9F341F-B713-93F2-CCAB-49587D9C4497}"/>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5A3CBD96-1706-D8FD-035B-1C067B20C050}"/>
              </a:ext>
            </a:extLst>
          </p:cNvPr>
          <p:cNvSpPr>
            <a:spLocks noGrp="1"/>
          </p:cNvSpPr>
          <p:nvPr>
            <p:ph type="sldNum" sz="quarter" idx="5"/>
          </p:nvPr>
        </p:nvSpPr>
        <p:spPr/>
        <p:txBody>
          <a:bodyPr/>
          <a:lstStyle/>
          <a:p>
            <a:fld id="{153F0194-B775-4328-A816-95E5519C9464}" type="slidenum">
              <a:rPr lang="it-IT" smtClean="0"/>
              <a:t>58</a:t>
            </a:fld>
            <a:endParaRPr lang="it-IT"/>
          </a:p>
        </p:txBody>
      </p:sp>
    </p:spTree>
    <p:extLst>
      <p:ext uri="{BB962C8B-B14F-4D97-AF65-F5344CB8AC3E}">
        <p14:creationId xmlns:p14="http://schemas.microsoft.com/office/powerpoint/2010/main" val="25805465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43AB3-4DCD-738C-AF3C-848091D39B5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2519E87-3DA2-AFFA-A287-BA47E84E8FE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1DB2D39-36DE-0C4A-73BA-46AD1CFF010F}"/>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8A18C67A-E8C0-0772-F770-98327090E1C9}"/>
              </a:ext>
            </a:extLst>
          </p:cNvPr>
          <p:cNvSpPr>
            <a:spLocks noGrp="1"/>
          </p:cNvSpPr>
          <p:nvPr>
            <p:ph type="sldNum" sz="quarter" idx="5"/>
          </p:nvPr>
        </p:nvSpPr>
        <p:spPr/>
        <p:txBody>
          <a:bodyPr/>
          <a:lstStyle/>
          <a:p>
            <a:fld id="{153F0194-B775-4328-A816-95E5519C9464}" type="slidenum">
              <a:rPr lang="it-IT" smtClean="0"/>
              <a:t>59</a:t>
            </a:fld>
            <a:endParaRPr lang="it-IT"/>
          </a:p>
        </p:txBody>
      </p:sp>
    </p:spTree>
    <p:extLst>
      <p:ext uri="{BB962C8B-B14F-4D97-AF65-F5344CB8AC3E}">
        <p14:creationId xmlns:p14="http://schemas.microsoft.com/office/powerpoint/2010/main" val="34595976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b="0" i="0" kern="1200" baseline="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3F0194-B775-4328-A816-95E5519C9464}" type="slidenum">
              <a:rPr lang="it-IT" smtClean="0"/>
              <a:t>60</a:t>
            </a:fld>
            <a:endParaRPr lang="it-IT"/>
          </a:p>
        </p:txBody>
      </p:sp>
    </p:spTree>
    <p:extLst>
      <p:ext uri="{BB962C8B-B14F-4D97-AF65-F5344CB8AC3E}">
        <p14:creationId xmlns:p14="http://schemas.microsoft.com/office/powerpoint/2010/main" val="31199467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b="0" i="0" kern="1200" baseline="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3F0194-B775-4328-A816-95E5519C9464}" type="slidenum">
              <a:rPr lang="it-IT" smtClean="0"/>
              <a:t>61</a:t>
            </a:fld>
            <a:endParaRPr lang="it-IT"/>
          </a:p>
        </p:txBody>
      </p:sp>
    </p:spTree>
    <p:extLst>
      <p:ext uri="{BB962C8B-B14F-4D97-AF65-F5344CB8AC3E}">
        <p14:creationId xmlns:p14="http://schemas.microsoft.com/office/powerpoint/2010/main" val="32031492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b="0" i="0" kern="1200" baseline="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3F0194-B775-4328-A816-95E5519C9464}" type="slidenum">
              <a:rPr lang="it-IT" smtClean="0"/>
              <a:t>62</a:t>
            </a:fld>
            <a:endParaRPr lang="it-IT"/>
          </a:p>
        </p:txBody>
      </p:sp>
    </p:spTree>
    <p:extLst>
      <p:ext uri="{BB962C8B-B14F-4D97-AF65-F5344CB8AC3E}">
        <p14:creationId xmlns:p14="http://schemas.microsoft.com/office/powerpoint/2010/main" val="12837026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0DAB3-8D26-785B-5BF5-2EA2CA14318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0A0F112-F760-9B9E-875B-943CAEC5802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3975BAC-AF17-3B9D-E934-BFD7142C5510}"/>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C6F0DF76-14EF-3A5A-7A0F-744239FD3EFE}"/>
              </a:ext>
            </a:extLst>
          </p:cNvPr>
          <p:cNvSpPr>
            <a:spLocks noGrp="1"/>
          </p:cNvSpPr>
          <p:nvPr>
            <p:ph type="sldNum" sz="quarter" idx="5"/>
          </p:nvPr>
        </p:nvSpPr>
        <p:spPr/>
        <p:txBody>
          <a:bodyPr/>
          <a:lstStyle/>
          <a:p>
            <a:fld id="{153F0194-B775-4328-A816-95E5519C9464}" type="slidenum">
              <a:rPr lang="it-IT" smtClean="0"/>
              <a:t>63</a:t>
            </a:fld>
            <a:endParaRPr lang="it-IT"/>
          </a:p>
        </p:txBody>
      </p:sp>
    </p:spTree>
    <p:extLst>
      <p:ext uri="{BB962C8B-B14F-4D97-AF65-F5344CB8AC3E}">
        <p14:creationId xmlns:p14="http://schemas.microsoft.com/office/powerpoint/2010/main" val="23299130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DF9F6-49DC-426A-03B5-1B88B1AF432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6B32F4E-5826-9B9A-E5A1-E50A2EAFDA3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34CAAEB-6222-3487-C45B-E2B7BB0BD2FD}"/>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1719C6BD-DFF9-2D61-4C8F-F3DC3C823D56}"/>
              </a:ext>
            </a:extLst>
          </p:cNvPr>
          <p:cNvSpPr>
            <a:spLocks noGrp="1"/>
          </p:cNvSpPr>
          <p:nvPr>
            <p:ph type="sldNum" sz="quarter" idx="5"/>
          </p:nvPr>
        </p:nvSpPr>
        <p:spPr/>
        <p:txBody>
          <a:bodyPr/>
          <a:lstStyle/>
          <a:p>
            <a:fld id="{153F0194-B775-4328-A816-95E5519C9464}" type="slidenum">
              <a:rPr lang="it-IT" smtClean="0"/>
              <a:t>64</a:t>
            </a:fld>
            <a:endParaRPr lang="it-IT"/>
          </a:p>
        </p:txBody>
      </p:sp>
    </p:spTree>
    <p:extLst>
      <p:ext uri="{BB962C8B-B14F-4D97-AF65-F5344CB8AC3E}">
        <p14:creationId xmlns:p14="http://schemas.microsoft.com/office/powerpoint/2010/main" val="2048567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9236E-B184-5D7E-AD0E-DFB900005F9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19EBCA6-BAB3-8459-7D10-C5775FE6D56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25E0AB0-C109-8AD7-7AC3-87831DC4B60E}"/>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99279339-07B6-F49C-E144-8D5A1738D56B}"/>
              </a:ext>
            </a:extLst>
          </p:cNvPr>
          <p:cNvSpPr>
            <a:spLocks noGrp="1"/>
          </p:cNvSpPr>
          <p:nvPr>
            <p:ph type="sldNum" sz="quarter" idx="5"/>
          </p:nvPr>
        </p:nvSpPr>
        <p:spPr/>
        <p:txBody>
          <a:bodyPr/>
          <a:lstStyle/>
          <a:p>
            <a:fld id="{153F0194-B775-4328-A816-95E5519C9464}" type="slidenum">
              <a:rPr lang="it-IT" smtClean="0"/>
              <a:t>65</a:t>
            </a:fld>
            <a:endParaRPr lang="it-IT"/>
          </a:p>
        </p:txBody>
      </p:sp>
    </p:spTree>
    <p:extLst>
      <p:ext uri="{BB962C8B-B14F-4D97-AF65-F5344CB8AC3E}">
        <p14:creationId xmlns:p14="http://schemas.microsoft.com/office/powerpoint/2010/main" val="5866121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3D443-C871-CAB9-1126-F3172E3FB44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4EC65FC-5B4E-0B3C-D8DA-8BE95F08F61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EE7546C-22BE-0FA8-3DA4-DEAC195D5F71}"/>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FAA2D4A7-8E31-10D6-67B5-76D2E9BFD4D4}"/>
              </a:ext>
            </a:extLst>
          </p:cNvPr>
          <p:cNvSpPr>
            <a:spLocks noGrp="1"/>
          </p:cNvSpPr>
          <p:nvPr>
            <p:ph type="sldNum" sz="quarter" idx="5"/>
          </p:nvPr>
        </p:nvSpPr>
        <p:spPr/>
        <p:txBody>
          <a:bodyPr/>
          <a:lstStyle/>
          <a:p>
            <a:fld id="{153F0194-B775-4328-A816-95E5519C9464}" type="slidenum">
              <a:rPr lang="it-IT" smtClean="0"/>
              <a:t>66</a:t>
            </a:fld>
            <a:endParaRPr lang="it-IT"/>
          </a:p>
        </p:txBody>
      </p:sp>
    </p:spTree>
    <p:extLst>
      <p:ext uri="{BB962C8B-B14F-4D97-AF65-F5344CB8AC3E}">
        <p14:creationId xmlns:p14="http://schemas.microsoft.com/office/powerpoint/2010/main" val="12751972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b="0" i="0" kern="1200" baseline="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3F0194-B775-4328-A816-95E5519C9464}" type="slidenum">
              <a:rPr lang="it-IT" smtClean="0"/>
              <a:t>67</a:t>
            </a:fld>
            <a:endParaRPr lang="it-IT"/>
          </a:p>
        </p:txBody>
      </p:sp>
    </p:spTree>
    <p:extLst>
      <p:ext uri="{BB962C8B-B14F-4D97-AF65-F5344CB8AC3E}">
        <p14:creationId xmlns:p14="http://schemas.microsoft.com/office/powerpoint/2010/main" val="3615942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AB112-FAEE-C723-948E-B036002A6EC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B2129F9-657D-C107-A1CC-D3658FB0074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C5EA20B-3103-23EE-78F4-DB7170B71A03}"/>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7DA5C066-FAD0-8668-772D-73D8B1355114}"/>
              </a:ext>
            </a:extLst>
          </p:cNvPr>
          <p:cNvSpPr>
            <a:spLocks noGrp="1"/>
          </p:cNvSpPr>
          <p:nvPr>
            <p:ph type="sldNum" sz="quarter" idx="10"/>
          </p:nvPr>
        </p:nvSpPr>
        <p:spPr/>
        <p:txBody>
          <a:bodyPr/>
          <a:lstStyle/>
          <a:p>
            <a:fld id="{153F0194-B775-4328-A816-95E5519C9464}" type="slidenum">
              <a:rPr lang="it-IT" smtClean="0"/>
              <a:t>9</a:t>
            </a:fld>
            <a:endParaRPr lang="it-IT"/>
          </a:p>
        </p:txBody>
      </p:sp>
    </p:spTree>
    <p:extLst>
      <p:ext uri="{BB962C8B-B14F-4D97-AF65-F5344CB8AC3E}">
        <p14:creationId xmlns:p14="http://schemas.microsoft.com/office/powerpoint/2010/main" val="35964840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b="0" i="0" kern="1200" baseline="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3F0194-B775-4328-A816-95E5519C9464}" type="slidenum">
              <a:rPr lang="it-IT" smtClean="0"/>
              <a:t>68</a:t>
            </a:fld>
            <a:endParaRPr lang="it-IT"/>
          </a:p>
        </p:txBody>
      </p:sp>
    </p:spTree>
    <p:extLst>
      <p:ext uri="{BB962C8B-B14F-4D97-AF65-F5344CB8AC3E}">
        <p14:creationId xmlns:p14="http://schemas.microsoft.com/office/powerpoint/2010/main" val="28654791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b="0" i="0" kern="1200" baseline="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3F0194-B775-4328-A816-95E5519C9464}" type="slidenum">
              <a:rPr lang="it-IT" smtClean="0"/>
              <a:t>69</a:t>
            </a:fld>
            <a:endParaRPr lang="it-IT"/>
          </a:p>
        </p:txBody>
      </p:sp>
    </p:spTree>
    <p:extLst>
      <p:ext uri="{BB962C8B-B14F-4D97-AF65-F5344CB8AC3E}">
        <p14:creationId xmlns:p14="http://schemas.microsoft.com/office/powerpoint/2010/main" val="20913092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b="0" i="0" kern="1200" baseline="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3F0194-B775-4328-A816-95E5519C9464}" type="slidenum">
              <a:rPr lang="it-IT" smtClean="0"/>
              <a:t>70</a:t>
            </a:fld>
            <a:endParaRPr lang="it-IT"/>
          </a:p>
        </p:txBody>
      </p:sp>
    </p:spTree>
    <p:extLst>
      <p:ext uri="{BB962C8B-B14F-4D97-AF65-F5344CB8AC3E}">
        <p14:creationId xmlns:p14="http://schemas.microsoft.com/office/powerpoint/2010/main" val="25482155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b="0" i="0" kern="1200" baseline="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3F0194-B775-4328-A816-95E5519C9464}" type="slidenum">
              <a:rPr lang="it-IT" smtClean="0"/>
              <a:t>71</a:t>
            </a:fld>
            <a:endParaRPr lang="it-IT"/>
          </a:p>
        </p:txBody>
      </p:sp>
    </p:spTree>
    <p:extLst>
      <p:ext uri="{BB962C8B-B14F-4D97-AF65-F5344CB8AC3E}">
        <p14:creationId xmlns:p14="http://schemas.microsoft.com/office/powerpoint/2010/main" val="32645931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b="0" i="0" kern="1200" baseline="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3F0194-B775-4328-A816-95E5519C9464}" type="slidenum">
              <a:rPr lang="it-IT" smtClean="0"/>
              <a:t>72</a:t>
            </a:fld>
            <a:endParaRPr lang="it-IT"/>
          </a:p>
        </p:txBody>
      </p:sp>
    </p:spTree>
    <p:extLst>
      <p:ext uri="{BB962C8B-B14F-4D97-AF65-F5344CB8AC3E}">
        <p14:creationId xmlns:p14="http://schemas.microsoft.com/office/powerpoint/2010/main" val="12709169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b="0" i="0" kern="1200" baseline="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3F0194-B775-4328-A816-95E5519C9464}" type="slidenum">
              <a:rPr lang="it-IT" smtClean="0"/>
              <a:t>73</a:t>
            </a:fld>
            <a:endParaRPr lang="it-IT"/>
          </a:p>
        </p:txBody>
      </p:sp>
    </p:spTree>
    <p:extLst>
      <p:ext uri="{BB962C8B-B14F-4D97-AF65-F5344CB8AC3E}">
        <p14:creationId xmlns:p14="http://schemas.microsoft.com/office/powerpoint/2010/main" val="29251731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b="0" i="0" kern="1200" baseline="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3F0194-B775-4328-A816-95E5519C9464}" type="slidenum">
              <a:rPr lang="it-IT" smtClean="0"/>
              <a:t>74</a:t>
            </a:fld>
            <a:endParaRPr lang="it-IT"/>
          </a:p>
        </p:txBody>
      </p:sp>
    </p:spTree>
    <p:extLst>
      <p:ext uri="{BB962C8B-B14F-4D97-AF65-F5344CB8AC3E}">
        <p14:creationId xmlns:p14="http://schemas.microsoft.com/office/powerpoint/2010/main" val="38736273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b="0" i="0" kern="1200" baseline="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3F0194-B775-4328-A816-95E5519C9464}" type="slidenum">
              <a:rPr lang="it-IT" smtClean="0"/>
              <a:t>75</a:t>
            </a:fld>
            <a:endParaRPr lang="it-IT"/>
          </a:p>
        </p:txBody>
      </p:sp>
    </p:spTree>
    <p:extLst>
      <p:ext uri="{BB962C8B-B14F-4D97-AF65-F5344CB8AC3E}">
        <p14:creationId xmlns:p14="http://schemas.microsoft.com/office/powerpoint/2010/main" val="38163973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b="0" i="0" kern="1200" baseline="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3F0194-B775-4328-A816-95E5519C9464}" type="slidenum">
              <a:rPr lang="it-IT" smtClean="0"/>
              <a:t>76</a:t>
            </a:fld>
            <a:endParaRPr lang="it-IT"/>
          </a:p>
        </p:txBody>
      </p:sp>
    </p:spTree>
    <p:extLst>
      <p:ext uri="{BB962C8B-B14F-4D97-AF65-F5344CB8AC3E}">
        <p14:creationId xmlns:p14="http://schemas.microsoft.com/office/powerpoint/2010/main" val="31258426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b="0" i="0" kern="1200" baseline="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3F0194-B775-4328-A816-95E5519C9464}" type="slidenum">
              <a:rPr lang="it-IT" smtClean="0"/>
              <a:t>77</a:t>
            </a:fld>
            <a:endParaRPr lang="it-IT"/>
          </a:p>
        </p:txBody>
      </p:sp>
    </p:spTree>
    <p:extLst>
      <p:ext uri="{BB962C8B-B14F-4D97-AF65-F5344CB8AC3E}">
        <p14:creationId xmlns:p14="http://schemas.microsoft.com/office/powerpoint/2010/main" val="2528648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10</a:t>
            </a:fld>
            <a:endParaRPr lang="it-IT"/>
          </a:p>
        </p:txBody>
      </p:sp>
    </p:spTree>
    <p:extLst>
      <p:ext uri="{BB962C8B-B14F-4D97-AF65-F5344CB8AC3E}">
        <p14:creationId xmlns:p14="http://schemas.microsoft.com/office/powerpoint/2010/main" val="18718051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6624D-AF16-8B11-FDEC-4B8B9C5BF58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F070C80-91AB-5176-E0AD-C435844EF27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A9AAA89-EF67-4801-FB3F-C7C8496C6ABA}"/>
              </a:ext>
            </a:extLst>
          </p:cNvPr>
          <p:cNvSpPr>
            <a:spLocks noGrp="1"/>
          </p:cNvSpPr>
          <p:nvPr>
            <p:ph type="body" idx="1"/>
          </p:nvPr>
        </p:nvSpPr>
        <p:spPr/>
        <p:txBody>
          <a:bodyPr/>
          <a:lstStyle/>
          <a:p>
            <a:endParaRPr lang="it-IT" sz="1200" b="0" i="0" kern="1200" baseline="0" dirty="0">
              <a:solidFill>
                <a:schemeClr val="tx1"/>
              </a:solidFill>
              <a:effectLst/>
              <a:latin typeface="+mn-lt"/>
              <a:ea typeface="+mn-ea"/>
              <a:cs typeface="+mn-cs"/>
            </a:endParaRPr>
          </a:p>
        </p:txBody>
      </p:sp>
      <p:sp>
        <p:nvSpPr>
          <p:cNvPr id="4" name="Segnaposto numero diapositiva 3">
            <a:extLst>
              <a:ext uri="{FF2B5EF4-FFF2-40B4-BE49-F238E27FC236}">
                <a16:creationId xmlns:a16="http://schemas.microsoft.com/office/drawing/2014/main" id="{72785124-D717-C463-E552-52801AB1A865}"/>
              </a:ext>
            </a:extLst>
          </p:cNvPr>
          <p:cNvSpPr>
            <a:spLocks noGrp="1"/>
          </p:cNvSpPr>
          <p:nvPr>
            <p:ph type="sldNum" sz="quarter" idx="10"/>
          </p:nvPr>
        </p:nvSpPr>
        <p:spPr/>
        <p:txBody>
          <a:bodyPr/>
          <a:lstStyle/>
          <a:p>
            <a:fld id="{153F0194-B775-4328-A816-95E5519C9464}" type="slidenum">
              <a:rPr lang="it-IT" smtClean="0"/>
              <a:t>78</a:t>
            </a:fld>
            <a:endParaRPr lang="it-IT"/>
          </a:p>
        </p:txBody>
      </p:sp>
    </p:spTree>
    <p:extLst>
      <p:ext uri="{BB962C8B-B14F-4D97-AF65-F5344CB8AC3E}">
        <p14:creationId xmlns:p14="http://schemas.microsoft.com/office/powerpoint/2010/main" val="42480294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b="0" i="0" kern="1200" baseline="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3F0194-B775-4328-A816-95E5519C9464}" type="slidenum">
              <a:rPr lang="it-IT" smtClean="0"/>
              <a:t>79</a:t>
            </a:fld>
            <a:endParaRPr lang="it-IT"/>
          </a:p>
        </p:txBody>
      </p:sp>
    </p:spTree>
    <p:extLst>
      <p:ext uri="{BB962C8B-B14F-4D97-AF65-F5344CB8AC3E}">
        <p14:creationId xmlns:p14="http://schemas.microsoft.com/office/powerpoint/2010/main" val="21972968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b="0" i="0" kern="1200" baseline="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3F0194-B775-4328-A816-95E5519C9464}" type="slidenum">
              <a:rPr lang="it-IT" smtClean="0"/>
              <a:t>80</a:t>
            </a:fld>
            <a:endParaRPr lang="it-IT"/>
          </a:p>
        </p:txBody>
      </p:sp>
    </p:spTree>
    <p:extLst>
      <p:ext uri="{BB962C8B-B14F-4D97-AF65-F5344CB8AC3E}">
        <p14:creationId xmlns:p14="http://schemas.microsoft.com/office/powerpoint/2010/main" val="19393242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b="0" i="0" kern="1200" baseline="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3F0194-B775-4328-A816-95E5519C9464}" type="slidenum">
              <a:rPr lang="it-IT" smtClean="0"/>
              <a:t>81</a:t>
            </a:fld>
            <a:endParaRPr lang="it-IT"/>
          </a:p>
        </p:txBody>
      </p:sp>
    </p:spTree>
    <p:extLst>
      <p:ext uri="{BB962C8B-B14F-4D97-AF65-F5344CB8AC3E}">
        <p14:creationId xmlns:p14="http://schemas.microsoft.com/office/powerpoint/2010/main" val="35588770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b="0" i="0" kern="1200" baseline="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3F0194-B775-4328-A816-95E5519C9464}" type="slidenum">
              <a:rPr lang="it-IT" smtClean="0"/>
              <a:t>82</a:t>
            </a:fld>
            <a:endParaRPr lang="it-IT"/>
          </a:p>
        </p:txBody>
      </p:sp>
    </p:spTree>
    <p:extLst>
      <p:ext uri="{BB962C8B-B14F-4D97-AF65-F5344CB8AC3E}">
        <p14:creationId xmlns:p14="http://schemas.microsoft.com/office/powerpoint/2010/main" val="22715478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33496-F467-9648-C797-79DB6F9B984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04FBF01-49BD-9D77-29C8-A8C6FC35A7B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7466180-4D9A-2127-EE12-9CF5D8B4E9B6}"/>
              </a:ext>
            </a:extLst>
          </p:cNvPr>
          <p:cNvSpPr>
            <a:spLocks noGrp="1"/>
          </p:cNvSpPr>
          <p:nvPr>
            <p:ph type="body" idx="1"/>
          </p:nvPr>
        </p:nvSpPr>
        <p:spPr/>
        <p:txBody>
          <a:bodyPr/>
          <a:lstStyle/>
          <a:p>
            <a:endParaRPr lang="it-IT" sz="1200" b="0" i="0" kern="1200" baseline="0" dirty="0">
              <a:solidFill>
                <a:schemeClr val="tx1"/>
              </a:solidFill>
              <a:effectLst/>
              <a:latin typeface="+mn-lt"/>
              <a:ea typeface="+mn-ea"/>
              <a:cs typeface="+mn-cs"/>
            </a:endParaRPr>
          </a:p>
        </p:txBody>
      </p:sp>
      <p:sp>
        <p:nvSpPr>
          <p:cNvPr id="4" name="Segnaposto numero diapositiva 3">
            <a:extLst>
              <a:ext uri="{FF2B5EF4-FFF2-40B4-BE49-F238E27FC236}">
                <a16:creationId xmlns:a16="http://schemas.microsoft.com/office/drawing/2014/main" id="{587EF5ED-9F0C-148C-7768-09E360701CDB}"/>
              </a:ext>
            </a:extLst>
          </p:cNvPr>
          <p:cNvSpPr>
            <a:spLocks noGrp="1"/>
          </p:cNvSpPr>
          <p:nvPr>
            <p:ph type="sldNum" sz="quarter" idx="10"/>
          </p:nvPr>
        </p:nvSpPr>
        <p:spPr/>
        <p:txBody>
          <a:bodyPr/>
          <a:lstStyle/>
          <a:p>
            <a:fld id="{153F0194-B775-4328-A816-95E5519C9464}" type="slidenum">
              <a:rPr lang="it-IT" smtClean="0"/>
              <a:t>83</a:t>
            </a:fld>
            <a:endParaRPr lang="it-IT"/>
          </a:p>
        </p:txBody>
      </p:sp>
    </p:spTree>
    <p:extLst>
      <p:ext uri="{BB962C8B-B14F-4D97-AF65-F5344CB8AC3E}">
        <p14:creationId xmlns:p14="http://schemas.microsoft.com/office/powerpoint/2010/main" val="35466662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85450-FAAD-E12A-3877-3EB0954E446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C45350B-7B12-C61B-7A94-F9AE10775B9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D3CB6D8-CE78-5027-DCD1-F3D060DEB321}"/>
              </a:ext>
            </a:extLst>
          </p:cNvPr>
          <p:cNvSpPr>
            <a:spLocks noGrp="1"/>
          </p:cNvSpPr>
          <p:nvPr>
            <p:ph type="body" idx="1"/>
          </p:nvPr>
        </p:nvSpPr>
        <p:spPr/>
        <p:txBody>
          <a:bodyPr/>
          <a:lstStyle/>
          <a:p>
            <a:endParaRPr lang="it-IT" sz="1200" b="0" i="0" kern="1200" baseline="0" dirty="0">
              <a:solidFill>
                <a:schemeClr val="tx1"/>
              </a:solidFill>
              <a:effectLst/>
              <a:latin typeface="+mn-lt"/>
              <a:ea typeface="+mn-ea"/>
              <a:cs typeface="+mn-cs"/>
            </a:endParaRPr>
          </a:p>
        </p:txBody>
      </p:sp>
      <p:sp>
        <p:nvSpPr>
          <p:cNvPr id="4" name="Segnaposto numero diapositiva 3">
            <a:extLst>
              <a:ext uri="{FF2B5EF4-FFF2-40B4-BE49-F238E27FC236}">
                <a16:creationId xmlns:a16="http://schemas.microsoft.com/office/drawing/2014/main" id="{72D82A60-1905-5287-72F5-A5BC58001C24}"/>
              </a:ext>
            </a:extLst>
          </p:cNvPr>
          <p:cNvSpPr>
            <a:spLocks noGrp="1"/>
          </p:cNvSpPr>
          <p:nvPr>
            <p:ph type="sldNum" sz="quarter" idx="10"/>
          </p:nvPr>
        </p:nvSpPr>
        <p:spPr/>
        <p:txBody>
          <a:bodyPr/>
          <a:lstStyle/>
          <a:p>
            <a:fld id="{153F0194-B775-4328-A816-95E5519C9464}" type="slidenum">
              <a:rPr lang="it-IT" smtClean="0"/>
              <a:t>84</a:t>
            </a:fld>
            <a:endParaRPr lang="it-IT"/>
          </a:p>
        </p:txBody>
      </p:sp>
    </p:spTree>
    <p:extLst>
      <p:ext uri="{BB962C8B-B14F-4D97-AF65-F5344CB8AC3E}">
        <p14:creationId xmlns:p14="http://schemas.microsoft.com/office/powerpoint/2010/main" val="34440476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2B94D-9AFB-3513-AB17-FCC1D0BDAAA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EB91FD3-45EF-EB92-DC79-C425E6149A6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7AAC251-BD61-7033-AA79-9A9F1F3FC187}"/>
              </a:ext>
            </a:extLst>
          </p:cNvPr>
          <p:cNvSpPr>
            <a:spLocks noGrp="1"/>
          </p:cNvSpPr>
          <p:nvPr>
            <p:ph type="body" idx="1"/>
          </p:nvPr>
        </p:nvSpPr>
        <p:spPr/>
        <p:txBody>
          <a:bodyPr/>
          <a:lstStyle/>
          <a:p>
            <a:endParaRPr lang="it-IT" sz="1200" b="0" i="0" kern="1200" baseline="0" dirty="0">
              <a:solidFill>
                <a:schemeClr val="tx1"/>
              </a:solidFill>
              <a:effectLst/>
              <a:latin typeface="+mn-lt"/>
              <a:ea typeface="+mn-ea"/>
              <a:cs typeface="+mn-cs"/>
            </a:endParaRPr>
          </a:p>
        </p:txBody>
      </p:sp>
      <p:sp>
        <p:nvSpPr>
          <p:cNvPr id="4" name="Segnaposto numero diapositiva 3">
            <a:extLst>
              <a:ext uri="{FF2B5EF4-FFF2-40B4-BE49-F238E27FC236}">
                <a16:creationId xmlns:a16="http://schemas.microsoft.com/office/drawing/2014/main" id="{A84D1B7C-D4AB-9CC6-3B35-206F06B16BAD}"/>
              </a:ext>
            </a:extLst>
          </p:cNvPr>
          <p:cNvSpPr>
            <a:spLocks noGrp="1"/>
          </p:cNvSpPr>
          <p:nvPr>
            <p:ph type="sldNum" sz="quarter" idx="10"/>
          </p:nvPr>
        </p:nvSpPr>
        <p:spPr/>
        <p:txBody>
          <a:bodyPr/>
          <a:lstStyle/>
          <a:p>
            <a:fld id="{153F0194-B775-4328-A816-95E5519C9464}" type="slidenum">
              <a:rPr lang="it-IT" smtClean="0"/>
              <a:t>85</a:t>
            </a:fld>
            <a:endParaRPr lang="it-IT"/>
          </a:p>
        </p:txBody>
      </p:sp>
    </p:spTree>
    <p:extLst>
      <p:ext uri="{BB962C8B-B14F-4D97-AF65-F5344CB8AC3E}">
        <p14:creationId xmlns:p14="http://schemas.microsoft.com/office/powerpoint/2010/main" val="9491831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2C07E-FE43-D3A7-4C07-9DCF1363D6C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FCE73C7-3A6E-D0ED-D146-C48D2F9F40E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A8365EC-B7CD-FF0E-242E-6F749B54411D}"/>
              </a:ext>
            </a:extLst>
          </p:cNvPr>
          <p:cNvSpPr>
            <a:spLocks noGrp="1"/>
          </p:cNvSpPr>
          <p:nvPr>
            <p:ph type="body" idx="1"/>
          </p:nvPr>
        </p:nvSpPr>
        <p:spPr/>
        <p:txBody>
          <a:bodyPr/>
          <a:lstStyle/>
          <a:p>
            <a:endParaRPr lang="it-IT" sz="1200" b="0" i="0" kern="1200" baseline="0" dirty="0">
              <a:solidFill>
                <a:schemeClr val="tx1"/>
              </a:solidFill>
              <a:effectLst/>
              <a:latin typeface="+mn-lt"/>
              <a:ea typeface="+mn-ea"/>
              <a:cs typeface="+mn-cs"/>
            </a:endParaRPr>
          </a:p>
        </p:txBody>
      </p:sp>
      <p:sp>
        <p:nvSpPr>
          <p:cNvPr id="4" name="Segnaposto numero diapositiva 3">
            <a:extLst>
              <a:ext uri="{FF2B5EF4-FFF2-40B4-BE49-F238E27FC236}">
                <a16:creationId xmlns:a16="http://schemas.microsoft.com/office/drawing/2014/main" id="{5E288F64-738A-8353-1CF8-6E01A9FCF570}"/>
              </a:ext>
            </a:extLst>
          </p:cNvPr>
          <p:cNvSpPr>
            <a:spLocks noGrp="1"/>
          </p:cNvSpPr>
          <p:nvPr>
            <p:ph type="sldNum" sz="quarter" idx="10"/>
          </p:nvPr>
        </p:nvSpPr>
        <p:spPr/>
        <p:txBody>
          <a:bodyPr/>
          <a:lstStyle/>
          <a:p>
            <a:fld id="{153F0194-B775-4328-A816-95E5519C9464}" type="slidenum">
              <a:rPr lang="it-IT" smtClean="0"/>
              <a:t>86</a:t>
            </a:fld>
            <a:endParaRPr lang="it-IT"/>
          </a:p>
        </p:txBody>
      </p:sp>
    </p:spTree>
    <p:extLst>
      <p:ext uri="{BB962C8B-B14F-4D97-AF65-F5344CB8AC3E}">
        <p14:creationId xmlns:p14="http://schemas.microsoft.com/office/powerpoint/2010/main" val="20917204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b="0" i="0" kern="1200" baseline="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3F0194-B775-4328-A816-95E5519C9464}" type="slidenum">
              <a:rPr lang="it-IT" smtClean="0"/>
              <a:t>87</a:t>
            </a:fld>
            <a:endParaRPr lang="it-IT"/>
          </a:p>
        </p:txBody>
      </p:sp>
    </p:spTree>
    <p:extLst>
      <p:ext uri="{BB962C8B-B14F-4D97-AF65-F5344CB8AC3E}">
        <p14:creationId xmlns:p14="http://schemas.microsoft.com/office/powerpoint/2010/main" val="3467422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11</a:t>
            </a:fld>
            <a:endParaRPr lang="it-IT"/>
          </a:p>
        </p:txBody>
      </p:sp>
    </p:spTree>
    <p:extLst>
      <p:ext uri="{BB962C8B-B14F-4D97-AF65-F5344CB8AC3E}">
        <p14:creationId xmlns:p14="http://schemas.microsoft.com/office/powerpoint/2010/main" val="4244307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12</a:t>
            </a:fld>
            <a:endParaRPr lang="it-IT"/>
          </a:p>
        </p:txBody>
      </p:sp>
    </p:spTree>
    <p:extLst>
      <p:ext uri="{BB962C8B-B14F-4D97-AF65-F5344CB8AC3E}">
        <p14:creationId xmlns:p14="http://schemas.microsoft.com/office/powerpoint/2010/main" val="4198190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53F0194-B775-4328-A816-95E5519C9464}" type="slidenum">
              <a:rPr lang="it-IT" smtClean="0"/>
              <a:t>13</a:t>
            </a:fld>
            <a:endParaRPr lang="it-IT"/>
          </a:p>
        </p:txBody>
      </p:sp>
    </p:spTree>
    <p:extLst>
      <p:ext uri="{BB962C8B-B14F-4D97-AF65-F5344CB8AC3E}">
        <p14:creationId xmlns:p14="http://schemas.microsoft.com/office/powerpoint/2010/main" val="614655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E109D4-DE0B-333F-48AC-1CFE843C007A}"/>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57B13587-254E-7C3F-2C89-C5B2607168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CFCFCE34-A6E2-5FE1-420D-52969F1E33EF}"/>
              </a:ext>
            </a:extLst>
          </p:cNvPr>
          <p:cNvSpPr>
            <a:spLocks noGrp="1"/>
          </p:cNvSpPr>
          <p:nvPr>
            <p:ph type="dt" sz="half" idx="10"/>
          </p:nvPr>
        </p:nvSpPr>
        <p:spPr/>
        <p:txBody>
          <a:bodyPr/>
          <a:lstStyle/>
          <a:p>
            <a:fld id="{15747A5C-A72A-40C1-A721-BEC7879641AC}" type="datetime1">
              <a:rPr lang="it-IT" smtClean="0"/>
              <a:t>26/05/2025</a:t>
            </a:fld>
            <a:endParaRPr lang="it-IT"/>
          </a:p>
        </p:txBody>
      </p:sp>
      <p:sp>
        <p:nvSpPr>
          <p:cNvPr id="5" name="Segnaposto piè di pagina 4">
            <a:extLst>
              <a:ext uri="{FF2B5EF4-FFF2-40B4-BE49-F238E27FC236}">
                <a16:creationId xmlns:a16="http://schemas.microsoft.com/office/drawing/2014/main" id="{5BEC2F31-986F-F97A-998E-BA5EDF21AEDD}"/>
              </a:ext>
            </a:extLst>
          </p:cNvPr>
          <p:cNvSpPr>
            <a:spLocks noGrp="1"/>
          </p:cNvSpPr>
          <p:nvPr>
            <p:ph type="ftr" sz="quarter" idx="11"/>
          </p:nvPr>
        </p:nvSpPr>
        <p:spPr/>
        <p:txBody>
          <a:bodyPr/>
          <a:lstStyle/>
          <a:p>
            <a:r>
              <a:rPr lang="it-IT"/>
              <a:t>«Sensori da vuoto e calibrazioni con applicazione pratica» - Ing. LUCA CERONE</a:t>
            </a:r>
            <a:endParaRPr lang="it-IT" dirty="0"/>
          </a:p>
        </p:txBody>
      </p:sp>
      <p:sp>
        <p:nvSpPr>
          <p:cNvPr id="6" name="Segnaposto numero diapositiva 5">
            <a:extLst>
              <a:ext uri="{FF2B5EF4-FFF2-40B4-BE49-F238E27FC236}">
                <a16:creationId xmlns:a16="http://schemas.microsoft.com/office/drawing/2014/main" id="{B74C1BC5-896D-FF9E-50B0-B9F1774487B0}"/>
              </a:ext>
            </a:extLst>
          </p:cNvPr>
          <p:cNvSpPr>
            <a:spLocks noGrp="1"/>
          </p:cNvSpPr>
          <p:nvPr>
            <p:ph type="sldNum" sz="quarter" idx="12"/>
          </p:nvPr>
        </p:nvSpPr>
        <p:spPr/>
        <p:txBody>
          <a:bodyPr/>
          <a:lstStyle/>
          <a:p>
            <a:fld id="{65F65A18-DFC2-4C15-9945-97AD5E1B3FFB}" type="slidenum">
              <a:rPr lang="it-IT" smtClean="0"/>
              <a:t>‹N›</a:t>
            </a:fld>
            <a:endParaRPr lang="it-IT"/>
          </a:p>
        </p:txBody>
      </p:sp>
    </p:spTree>
    <p:extLst>
      <p:ext uri="{BB962C8B-B14F-4D97-AF65-F5344CB8AC3E}">
        <p14:creationId xmlns:p14="http://schemas.microsoft.com/office/powerpoint/2010/main" val="3951619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F427BE-9AA8-C89C-BBBD-C4A4FD613A9E}"/>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E5310FC-9C82-B793-607C-AE7BF9C657ED}"/>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0ABEECE-9CDF-E154-9FC1-07750D5E55F0}"/>
              </a:ext>
            </a:extLst>
          </p:cNvPr>
          <p:cNvSpPr>
            <a:spLocks noGrp="1"/>
          </p:cNvSpPr>
          <p:nvPr>
            <p:ph type="dt" sz="half" idx="10"/>
          </p:nvPr>
        </p:nvSpPr>
        <p:spPr/>
        <p:txBody>
          <a:bodyPr/>
          <a:lstStyle/>
          <a:p>
            <a:fld id="{60846A7A-3758-459D-8B32-D62466A5BFDE}" type="datetime1">
              <a:rPr lang="it-IT" smtClean="0"/>
              <a:t>26/05/2025</a:t>
            </a:fld>
            <a:endParaRPr lang="it-IT"/>
          </a:p>
        </p:txBody>
      </p:sp>
      <p:sp>
        <p:nvSpPr>
          <p:cNvPr id="5" name="Segnaposto piè di pagina 4">
            <a:extLst>
              <a:ext uri="{FF2B5EF4-FFF2-40B4-BE49-F238E27FC236}">
                <a16:creationId xmlns:a16="http://schemas.microsoft.com/office/drawing/2014/main" id="{85B743EA-580A-4A82-D0CB-F4907A09CB5A}"/>
              </a:ext>
            </a:extLst>
          </p:cNvPr>
          <p:cNvSpPr>
            <a:spLocks noGrp="1"/>
          </p:cNvSpPr>
          <p:nvPr>
            <p:ph type="ftr" sz="quarter" idx="11"/>
          </p:nvPr>
        </p:nvSpPr>
        <p:spPr/>
        <p:txBody>
          <a:bodyPr/>
          <a:lstStyle/>
          <a:p>
            <a:r>
              <a:rPr lang="it-IT"/>
              <a:t>«Sensori da vuoto e calibrazioni con applicazione pratica» - Ing. LUCA CERONE</a:t>
            </a:r>
            <a:endParaRPr lang="it-IT" dirty="0"/>
          </a:p>
        </p:txBody>
      </p:sp>
      <p:sp>
        <p:nvSpPr>
          <p:cNvPr id="6" name="Segnaposto numero diapositiva 5">
            <a:extLst>
              <a:ext uri="{FF2B5EF4-FFF2-40B4-BE49-F238E27FC236}">
                <a16:creationId xmlns:a16="http://schemas.microsoft.com/office/drawing/2014/main" id="{2CD22CF0-5502-F872-6C30-B7E1002DB6EB}"/>
              </a:ext>
            </a:extLst>
          </p:cNvPr>
          <p:cNvSpPr>
            <a:spLocks noGrp="1"/>
          </p:cNvSpPr>
          <p:nvPr>
            <p:ph type="sldNum" sz="quarter" idx="12"/>
          </p:nvPr>
        </p:nvSpPr>
        <p:spPr/>
        <p:txBody>
          <a:bodyPr/>
          <a:lstStyle/>
          <a:p>
            <a:fld id="{65F65A18-DFC2-4C15-9945-97AD5E1B3FFB}" type="slidenum">
              <a:rPr lang="it-IT" smtClean="0"/>
              <a:t>‹N›</a:t>
            </a:fld>
            <a:endParaRPr lang="it-IT"/>
          </a:p>
        </p:txBody>
      </p:sp>
    </p:spTree>
    <p:extLst>
      <p:ext uri="{BB962C8B-B14F-4D97-AF65-F5344CB8AC3E}">
        <p14:creationId xmlns:p14="http://schemas.microsoft.com/office/powerpoint/2010/main" val="11976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C28AEA8-8BBE-2F25-E0DD-8E1171ADECCC}"/>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12EDB1E-F18B-8457-85D4-A0B7CBF92D4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D141E2E-ED7B-9148-1C84-BE977CAFDB3C}"/>
              </a:ext>
            </a:extLst>
          </p:cNvPr>
          <p:cNvSpPr>
            <a:spLocks noGrp="1"/>
          </p:cNvSpPr>
          <p:nvPr>
            <p:ph type="dt" sz="half" idx="10"/>
          </p:nvPr>
        </p:nvSpPr>
        <p:spPr/>
        <p:txBody>
          <a:bodyPr/>
          <a:lstStyle/>
          <a:p>
            <a:fld id="{BFEA5BB8-42CA-402E-B3B4-14724F274404}" type="datetime1">
              <a:rPr lang="it-IT" smtClean="0"/>
              <a:t>26/05/2025</a:t>
            </a:fld>
            <a:endParaRPr lang="it-IT"/>
          </a:p>
        </p:txBody>
      </p:sp>
      <p:sp>
        <p:nvSpPr>
          <p:cNvPr id="5" name="Segnaposto piè di pagina 4">
            <a:extLst>
              <a:ext uri="{FF2B5EF4-FFF2-40B4-BE49-F238E27FC236}">
                <a16:creationId xmlns:a16="http://schemas.microsoft.com/office/drawing/2014/main" id="{126E8782-5206-B910-EF3F-77A109BEC08F}"/>
              </a:ext>
            </a:extLst>
          </p:cNvPr>
          <p:cNvSpPr>
            <a:spLocks noGrp="1"/>
          </p:cNvSpPr>
          <p:nvPr>
            <p:ph type="ftr" sz="quarter" idx="11"/>
          </p:nvPr>
        </p:nvSpPr>
        <p:spPr/>
        <p:txBody>
          <a:bodyPr/>
          <a:lstStyle/>
          <a:p>
            <a:r>
              <a:rPr lang="it-IT"/>
              <a:t>«Sensori da vuoto e calibrazioni con applicazione pratica» - Ing. LUCA CERONE</a:t>
            </a:r>
            <a:endParaRPr lang="it-IT" dirty="0"/>
          </a:p>
        </p:txBody>
      </p:sp>
      <p:sp>
        <p:nvSpPr>
          <p:cNvPr id="6" name="Segnaposto numero diapositiva 5">
            <a:extLst>
              <a:ext uri="{FF2B5EF4-FFF2-40B4-BE49-F238E27FC236}">
                <a16:creationId xmlns:a16="http://schemas.microsoft.com/office/drawing/2014/main" id="{0D6D5A49-609D-DCED-533B-978C04C3839E}"/>
              </a:ext>
            </a:extLst>
          </p:cNvPr>
          <p:cNvSpPr>
            <a:spLocks noGrp="1"/>
          </p:cNvSpPr>
          <p:nvPr>
            <p:ph type="sldNum" sz="quarter" idx="12"/>
          </p:nvPr>
        </p:nvSpPr>
        <p:spPr/>
        <p:txBody>
          <a:bodyPr/>
          <a:lstStyle/>
          <a:p>
            <a:fld id="{65F65A18-DFC2-4C15-9945-97AD5E1B3FFB}" type="slidenum">
              <a:rPr lang="it-IT" smtClean="0"/>
              <a:t>‹N›</a:t>
            </a:fld>
            <a:endParaRPr lang="it-IT"/>
          </a:p>
        </p:txBody>
      </p:sp>
    </p:spTree>
    <p:extLst>
      <p:ext uri="{BB962C8B-B14F-4D97-AF65-F5344CB8AC3E}">
        <p14:creationId xmlns:p14="http://schemas.microsoft.com/office/powerpoint/2010/main" val="133221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EE1558-C018-D3B5-3134-905E6820F55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2A8C816-6E57-DCF8-A2CD-1B14708517FC}"/>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D0E8264-03F0-9FF3-8BCD-F7DAFA11A778}"/>
              </a:ext>
            </a:extLst>
          </p:cNvPr>
          <p:cNvSpPr>
            <a:spLocks noGrp="1"/>
          </p:cNvSpPr>
          <p:nvPr>
            <p:ph type="dt" sz="half" idx="10"/>
          </p:nvPr>
        </p:nvSpPr>
        <p:spPr/>
        <p:txBody>
          <a:bodyPr/>
          <a:lstStyle/>
          <a:p>
            <a:fld id="{C0D3B205-43CD-4087-9019-7F08AC4B9F91}" type="datetime1">
              <a:rPr lang="it-IT" smtClean="0"/>
              <a:t>26/05/2025</a:t>
            </a:fld>
            <a:endParaRPr lang="it-IT"/>
          </a:p>
        </p:txBody>
      </p:sp>
      <p:sp>
        <p:nvSpPr>
          <p:cNvPr id="5" name="Segnaposto piè di pagina 4">
            <a:extLst>
              <a:ext uri="{FF2B5EF4-FFF2-40B4-BE49-F238E27FC236}">
                <a16:creationId xmlns:a16="http://schemas.microsoft.com/office/drawing/2014/main" id="{543FFBC7-2069-7549-E3A1-B6295B5CCDF9}"/>
              </a:ext>
            </a:extLst>
          </p:cNvPr>
          <p:cNvSpPr>
            <a:spLocks noGrp="1"/>
          </p:cNvSpPr>
          <p:nvPr>
            <p:ph type="ftr" sz="quarter" idx="11"/>
          </p:nvPr>
        </p:nvSpPr>
        <p:spPr/>
        <p:txBody>
          <a:bodyPr/>
          <a:lstStyle/>
          <a:p>
            <a:r>
              <a:rPr lang="it-IT"/>
              <a:t>«Sensori da vuoto e calibrazioni con applicazione pratica» - Ing. LUCA CERONE</a:t>
            </a:r>
            <a:endParaRPr lang="it-IT" dirty="0"/>
          </a:p>
        </p:txBody>
      </p:sp>
      <p:sp>
        <p:nvSpPr>
          <p:cNvPr id="6" name="Segnaposto numero diapositiva 5">
            <a:extLst>
              <a:ext uri="{FF2B5EF4-FFF2-40B4-BE49-F238E27FC236}">
                <a16:creationId xmlns:a16="http://schemas.microsoft.com/office/drawing/2014/main" id="{16A2D5A7-E29D-EF48-7A28-504667D5377D}"/>
              </a:ext>
            </a:extLst>
          </p:cNvPr>
          <p:cNvSpPr>
            <a:spLocks noGrp="1"/>
          </p:cNvSpPr>
          <p:nvPr>
            <p:ph type="sldNum" sz="quarter" idx="12"/>
          </p:nvPr>
        </p:nvSpPr>
        <p:spPr/>
        <p:txBody>
          <a:bodyPr/>
          <a:lstStyle/>
          <a:p>
            <a:fld id="{65F65A18-DFC2-4C15-9945-97AD5E1B3FFB}" type="slidenum">
              <a:rPr lang="it-IT" smtClean="0"/>
              <a:t>‹N›</a:t>
            </a:fld>
            <a:endParaRPr lang="it-IT"/>
          </a:p>
        </p:txBody>
      </p:sp>
    </p:spTree>
    <p:extLst>
      <p:ext uri="{BB962C8B-B14F-4D97-AF65-F5344CB8AC3E}">
        <p14:creationId xmlns:p14="http://schemas.microsoft.com/office/powerpoint/2010/main" val="997425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FC26AE-C556-1411-4709-9D3AC645491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3CF0E183-0A4A-7CB1-D2B8-AE9B0A0C640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7868122-7C67-05F0-2863-1B05FBA7EA38}"/>
              </a:ext>
            </a:extLst>
          </p:cNvPr>
          <p:cNvSpPr>
            <a:spLocks noGrp="1"/>
          </p:cNvSpPr>
          <p:nvPr>
            <p:ph type="dt" sz="half" idx="10"/>
          </p:nvPr>
        </p:nvSpPr>
        <p:spPr/>
        <p:txBody>
          <a:bodyPr/>
          <a:lstStyle/>
          <a:p>
            <a:fld id="{A1A1EEC8-7B88-44D5-AEDF-6C74FC87532B}" type="datetime1">
              <a:rPr lang="it-IT" smtClean="0"/>
              <a:t>26/05/2025</a:t>
            </a:fld>
            <a:endParaRPr lang="it-IT"/>
          </a:p>
        </p:txBody>
      </p:sp>
      <p:sp>
        <p:nvSpPr>
          <p:cNvPr id="5" name="Segnaposto piè di pagina 4">
            <a:extLst>
              <a:ext uri="{FF2B5EF4-FFF2-40B4-BE49-F238E27FC236}">
                <a16:creationId xmlns:a16="http://schemas.microsoft.com/office/drawing/2014/main" id="{EA8BE6EB-BDF7-F914-5483-C2A497D69858}"/>
              </a:ext>
            </a:extLst>
          </p:cNvPr>
          <p:cNvSpPr>
            <a:spLocks noGrp="1"/>
          </p:cNvSpPr>
          <p:nvPr>
            <p:ph type="ftr" sz="quarter" idx="11"/>
          </p:nvPr>
        </p:nvSpPr>
        <p:spPr/>
        <p:txBody>
          <a:bodyPr/>
          <a:lstStyle/>
          <a:p>
            <a:r>
              <a:rPr lang="it-IT"/>
              <a:t>«Sensori da vuoto e calibrazioni con applicazione pratica» - Ing. LUCA CERONE</a:t>
            </a:r>
            <a:endParaRPr lang="it-IT" dirty="0"/>
          </a:p>
        </p:txBody>
      </p:sp>
      <p:sp>
        <p:nvSpPr>
          <p:cNvPr id="6" name="Segnaposto numero diapositiva 5">
            <a:extLst>
              <a:ext uri="{FF2B5EF4-FFF2-40B4-BE49-F238E27FC236}">
                <a16:creationId xmlns:a16="http://schemas.microsoft.com/office/drawing/2014/main" id="{3C9D925C-7C96-2F71-344A-DD8D78AB4172}"/>
              </a:ext>
            </a:extLst>
          </p:cNvPr>
          <p:cNvSpPr>
            <a:spLocks noGrp="1"/>
          </p:cNvSpPr>
          <p:nvPr>
            <p:ph type="sldNum" sz="quarter" idx="12"/>
          </p:nvPr>
        </p:nvSpPr>
        <p:spPr/>
        <p:txBody>
          <a:bodyPr/>
          <a:lstStyle/>
          <a:p>
            <a:fld id="{65F65A18-DFC2-4C15-9945-97AD5E1B3FFB}" type="slidenum">
              <a:rPr lang="it-IT" smtClean="0"/>
              <a:t>‹N›</a:t>
            </a:fld>
            <a:endParaRPr lang="it-IT"/>
          </a:p>
        </p:txBody>
      </p:sp>
    </p:spTree>
    <p:extLst>
      <p:ext uri="{BB962C8B-B14F-4D97-AF65-F5344CB8AC3E}">
        <p14:creationId xmlns:p14="http://schemas.microsoft.com/office/powerpoint/2010/main" val="3245631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EE81AB-0B41-8AF3-4F1F-9959D947885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3951E16-0E04-1BB7-009B-A4A18F627B4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6BA8696-2A15-9C19-5257-82EDB78605C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3121902F-912F-A022-5DE3-6CBB9F389213}"/>
              </a:ext>
            </a:extLst>
          </p:cNvPr>
          <p:cNvSpPr>
            <a:spLocks noGrp="1"/>
          </p:cNvSpPr>
          <p:nvPr>
            <p:ph type="dt" sz="half" idx="10"/>
          </p:nvPr>
        </p:nvSpPr>
        <p:spPr/>
        <p:txBody>
          <a:bodyPr/>
          <a:lstStyle/>
          <a:p>
            <a:fld id="{F5E44441-4A18-481B-B341-C47594CEF10B}" type="datetime1">
              <a:rPr lang="it-IT" smtClean="0"/>
              <a:t>26/05/2025</a:t>
            </a:fld>
            <a:endParaRPr lang="it-IT"/>
          </a:p>
        </p:txBody>
      </p:sp>
      <p:sp>
        <p:nvSpPr>
          <p:cNvPr id="6" name="Segnaposto piè di pagina 5">
            <a:extLst>
              <a:ext uri="{FF2B5EF4-FFF2-40B4-BE49-F238E27FC236}">
                <a16:creationId xmlns:a16="http://schemas.microsoft.com/office/drawing/2014/main" id="{EBDC6301-D76F-2E8D-8BBC-005CCC074213}"/>
              </a:ext>
            </a:extLst>
          </p:cNvPr>
          <p:cNvSpPr>
            <a:spLocks noGrp="1"/>
          </p:cNvSpPr>
          <p:nvPr>
            <p:ph type="ftr" sz="quarter" idx="11"/>
          </p:nvPr>
        </p:nvSpPr>
        <p:spPr/>
        <p:txBody>
          <a:bodyPr/>
          <a:lstStyle/>
          <a:p>
            <a:r>
              <a:rPr lang="it-IT"/>
              <a:t>«Sensori da vuoto e calibrazioni con applicazione pratica» - Ing. LUCA CERONE</a:t>
            </a:r>
            <a:endParaRPr lang="it-IT" dirty="0"/>
          </a:p>
        </p:txBody>
      </p:sp>
      <p:sp>
        <p:nvSpPr>
          <p:cNvPr id="7" name="Segnaposto numero diapositiva 6">
            <a:extLst>
              <a:ext uri="{FF2B5EF4-FFF2-40B4-BE49-F238E27FC236}">
                <a16:creationId xmlns:a16="http://schemas.microsoft.com/office/drawing/2014/main" id="{971979C7-C2DC-45EF-E6C5-FC9206AC3CB2}"/>
              </a:ext>
            </a:extLst>
          </p:cNvPr>
          <p:cNvSpPr>
            <a:spLocks noGrp="1"/>
          </p:cNvSpPr>
          <p:nvPr>
            <p:ph type="sldNum" sz="quarter" idx="12"/>
          </p:nvPr>
        </p:nvSpPr>
        <p:spPr/>
        <p:txBody>
          <a:bodyPr/>
          <a:lstStyle/>
          <a:p>
            <a:fld id="{65F65A18-DFC2-4C15-9945-97AD5E1B3FFB}" type="slidenum">
              <a:rPr lang="it-IT" smtClean="0"/>
              <a:t>‹N›</a:t>
            </a:fld>
            <a:endParaRPr lang="it-IT"/>
          </a:p>
        </p:txBody>
      </p:sp>
    </p:spTree>
    <p:extLst>
      <p:ext uri="{BB962C8B-B14F-4D97-AF65-F5344CB8AC3E}">
        <p14:creationId xmlns:p14="http://schemas.microsoft.com/office/powerpoint/2010/main" val="1719533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4E45C0-6801-4591-1B74-99675483D56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272E0DD-B8B9-8803-3428-57637E56F5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89D2B626-34D9-ADAA-9074-8E1A01D2AE4B}"/>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9D10E140-E3D3-26BA-55F0-BB823AD8E3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77A7829-EA22-A774-8EED-D932A003D02B}"/>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D59349A8-9EF5-4E63-82AC-DF132B1990E6}"/>
              </a:ext>
            </a:extLst>
          </p:cNvPr>
          <p:cNvSpPr>
            <a:spLocks noGrp="1"/>
          </p:cNvSpPr>
          <p:nvPr>
            <p:ph type="dt" sz="half" idx="10"/>
          </p:nvPr>
        </p:nvSpPr>
        <p:spPr/>
        <p:txBody>
          <a:bodyPr/>
          <a:lstStyle/>
          <a:p>
            <a:fld id="{51CCEC75-8E58-42BB-A968-221CBEAABDC1}" type="datetime1">
              <a:rPr lang="it-IT" smtClean="0"/>
              <a:t>26/05/2025</a:t>
            </a:fld>
            <a:endParaRPr lang="it-IT"/>
          </a:p>
        </p:txBody>
      </p:sp>
      <p:sp>
        <p:nvSpPr>
          <p:cNvPr id="8" name="Segnaposto piè di pagina 7">
            <a:extLst>
              <a:ext uri="{FF2B5EF4-FFF2-40B4-BE49-F238E27FC236}">
                <a16:creationId xmlns:a16="http://schemas.microsoft.com/office/drawing/2014/main" id="{422BBB88-10E2-E422-5176-3FC7AFDB4668}"/>
              </a:ext>
            </a:extLst>
          </p:cNvPr>
          <p:cNvSpPr>
            <a:spLocks noGrp="1"/>
          </p:cNvSpPr>
          <p:nvPr>
            <p:ph type="ftr" sz="quarter" idx="11"/>
          </p:nvPr>
        </p:nvSpPr>
        <p:spPr/>
        <p:txBody>
          <a:bodyPr/>
          <a:lstStyle/>
          <a:p>
            <a:r>
              <a:rPr lang="it-IT"/>
              <a:t>«Sensori da vuoto e calibrazioni con applicazione pratica» - Ing. LUCA CERONE</a:t>
            </a:r>
            <a:endParaRPr lang="it-IT" dirty="0"/>
          </a:p>
        </p:txBody>
      </p:sp>
      <p:sp>
        <p:nvSpPr>
          <p:cNvPr id="9" name="Segnaposto numero diapositiva 8">
            <a:extLst>
              <a:ext uri="{FF2B5EF4-FFF2-40B4-BE49-F238E27FC236}">
                <a16:creationId xmlns:a16="http://schemas.microsoft.com/office/drawing/2014/main" id="{B019C8D4-ED5E-E931-3A40-461166C288D1}"/>
              </a:ext>
            </a:extLst>
          </p:cNvPr>
          <p:cNvSpPr>
            <a:spLocks noGrp="1"/>
          </p:cNvSpPr>
          <p:nvPr>
            <p:ph type="sldNum" sz="quarter" idx="12"/>
          </p:nvPr>
        </p:nvSpPr>
        <p:spPr/>
        <p:txBody>
          <a:bodyPr/>
          <a:lstStyle/>
          <a:p>
            <a:fld id="{65F65A18-DFC2-4C15-9945-97AD5E1B3FFB}" type="slidenum">
              <a:rPr lang="it-IT" smtClean="0"/>
              <a:t>‹N›</a:t>
            </a:fld>
            <a:endParaRPr lang="it-IT"/>
          </a:p>
        </p:txBody>
      </p:sp>
    </p:spTree>
    <p:extLst>
      <p:ext uri="{BB962C8B-B14F-4D97-AF65-F5344CB8AC3E}">
        <p14:creationId xmlns:p14="http://schemas.microsoft.com/office/powerpoint/2010/main" val="4105415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85D498-6373-457C-09FE-539D295C695A}"/>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73CE200-5A3F-AD35-E8E7-79D617377513}"/>
              </a:ext>
            </a:extLst>
          </p:cNvPr>
          <p:cNvSpPr>
            <a:spLocks noGrp="1"/>
          </p:cNvSpPr>
          <p:nvPr>
            <p:ph type="dt" sz="half" idx="10"/>
          </p:nvPr>
        </p:nvSpPr>
        <p:spPr/>
        <p:txBody>
          <a:bodyPr/>
          <a:lstStyle/>
          <a:p>
            <a:fld id="{EC9E7314-5C19-461B-A5D3-12E7E32FA2FC}" type="datetime1">
              <a:rPr lang="it-IT" smtClean="0"/>
              <a:t>26/05/2025</a:t>
            </a:fld>
            <a:endParaRPr lang="it-IT"/>
          </a:p>
        </p:txBody>
      </p:sp>
      <p:sp>
        <p:nvSpPr>
          <p:cNvPr id="4" name="Segnaposto piè di pagina 3">
            <a:extLst>
              <a:ext uri="{FF2B5EF4-FFF2-40B4-BE49-F238E27FC236}">
                <a16:creationId xmlns:a16="http://schemas.microsoft.com/office/drawing/2014/main" id="{3579B23E-FF03-9904-8CA3-0E16C3D72BFC}"/>
              </a:ext>
            </a:extLst>
          </p:cNvPr>
          <p:cNvSpPr>
            <a:spLocks noGrp="1"/>
          </p:cNvSpPr>
          <p:nvPr>
            <p:ph type="ftr" sz="quarter" idx="11"/>
          </p:nvPr>
        </p:nvSpPr>
        <p:spPr/>
        <p:txBody>
          <a:bodyPr/>
          <a:lstStyle/>
          <a:p>
            <a:r>
              <a:rPr lang="it-IT"/>
              <a:t>«Sensori da vuoto e calibrazioni con applicazione pratica» - Ing. LUCA CERONE</a:t>
            </a:r>
            <a:endParaRPr lang="it-IT" dirty="0"/>
          </a:p>
        </p:txBody>
      </p:sp>
      <p:sp>
        <p:nvSpPr>
          <p:cNvPr id="5" name="Segnaposto numero diapositiva 4">
            <a:extLst>
              <a:ext uri="{FF2B5EF4-FFF2-40B4-BE49-F238E27FC236}">
                <a16:creationId xmlns:a16="http://schemas.microsoft.com/office/drawing/2014/main" id="{8DCA1750-B640-227C-4289-8581F6DFE5B4}"/>
              </a:ext>
            </a:extLst>
          </p:cNvPr>
          <p:cNvSpPr>
            <a:spLocks noGrp="1"/>
          </p:cNvSpPr>
          <p:nvPr>
            <p:ph type="sldNum" sz="quarter" idx="12"/>
          </p:nvPr>
        </p:nvSpPr>
        <p:spPr/>
        <p:txBody>
          <a:bodyPr/>
          <a:lstStyle/>
          <a:p>
            <a:fld id="{65F65A18-DFC2-4C15-9945-97AD5E1B3FFB}" type="slidenum">
              <a:rPr lang="it-IT" smtClean="0"/>
              <a:t>‹N›</a:t>
            </a:fld>
            <a:endParaRPr lang="it-IT"/>
          </a:p>
        </p:txBody>
      </p:sp>
    </p:spTree>
    <p:extLst>
      <p:ext uri="{BB962C8B-B14F-4D97-AF65-F5344CB8AC3E}">
        <p14:creationId xmlns:p14="http://schemas.microsoft.com/office/powerpoint/2010/main" val="2093261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DCC9C46-B0C4-738E-506F-17364F9E83E5}"/>
              </a:ext>
            </a:extLst>
          </p:cNvPr>
          <p:cNvSpPr>
            <a:spLocks noGrp="1"/>
          </p:cNvSpPr>
          <p:nvPr>
            <p:ph type="dt" sz="half" idx="10"/>
          </p:nvPr>
        </p:nvSpPr>
        <p:spPr/>
        <p:txBody>
          <a:bodyPr/>
          <a:lstStyle/>
          <a:p>
            <a:fld id="{43824E30-3521-4897-853D-3647FE0B37FD}" type="datetime1">
              <a:rPr lang="it-IT" smtClean="0"/>
              <a:t>26/05/2025</a:t>
            </a:fld>
            <a:endParaRPr lang="it-IT"/>
          </a:p>
        </p:txBody>
      </p:sp>
      <p:sp>
        <p:nvSpPr>
          <p:cNvPr id="3" name="Segnaposto piè di pagina 2">
            <a:extLst>
              <a:ext uri="{FF2B5EF4-FFF2-40B4-BE49-F238E27FC236}">
                <a16:creationId xmlns:a16="http://schemas.microsoft.com/office/drawing/2014/main" id="{C082FFEE-A639-53A8-F6EF-D5D0F34B9CFE}"/>
              </a:ext>
            </a:extLst>
          </p:cNvPr>
          <p:cNvSpPr>
            <a:spLocks noGrp="1"/>
          </p:cNvSpPr>
          <p:nvPr>
            <p:ph type="ftr" sz="quarter" idx="11"/>
          </p:nvPr>
        </p:nvSpPr>
        <p:spPr/>
        <p:txBody>
          <a:bodyPr/>
          <a:lstStyle/>
          <a:p>
            <a:r>
              <a:rPr lang="it-IT"/>
              <a:t>«Sensori da vuoto e calibrazioni con applicazione pratica» - Ing. LUCA CERONE</a:t>
            </a:r>
            <a:endParaRPr lang="it-IT" dirty="0"/>
          </a:p>
        </p:txBody>
      </p:sp>
      <p:sp>
        <p:nvSpPr>
          <p:cNvPr id="4" name="Segnaposto numero diapositiva 3">
            <a:extLst>
              <a:ext uri="{FF2B5EF4-FFF2-40B4-BE49-F238E27FC236}">
                <a16:creationId xmlns:a16="http://schemas.microsoft.com/office/drawing/2014/main" id="{E76EA461-11EA-54DF-0F02-A7E726A74CC7}"/>
              </a:ext>
            </a:extLst>
          </p:cNvPr>
          <p:cNvSpPr>
            <a:spLocks noGrp="1"/>
          </p:cNvSpPr>
          <p:nvPr>
            <p:ph type="sldNum" sz="quarter" idx="12"/>
          </p:nvPr>
        </p:nvSpPr>
        <p:spPr/>
        <p:txBody>
          <a:bodyPr/>
          <a:lstStyle/>
          <a:p>
            <a:fld id="{65F65A18-DFC2-4C15-9945-97AD5E1B3FFB}" type="slidenum">
              <a:rPr lang="it-IT" smtClean="0"/>
              <a:t>‹N›</a:t>
            </a:fld>
            <a:endParaRPr lang="it-IT"/>
          </a:p>
        </p:txBody>
      </p:sp>
    </p:spTree>
    <p:extLst>
      <p:ext uri="{BB962C8B-B14F-4D97-AF65-F5344CB8AC3E}">
        <p14:creationId xmlns:p14="http://schemas.microsoft.com/office/powerpoint/2010/main" val="334703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2C9EB2-4EED-5823-6F84-446EC66D0C6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7D13EA1-9972-7448-8498-5820FC5F77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258A6349-7734-4279-4411-321BBD6C3B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974C662-D2C2-125B-6B6A-DBFFCB4DE408}"/>
              </a:ext>
            </a:extLst>
          </p:cNvPr>
          <p:cNvSpPr>
            <a:spLocks noGrp="1"/>
          </p:cNvSpPr>
          <p:nvPr>
            <p:ph type="dt" sz="half" idx="10"/>
          </p:nvPr>
        </p:nvSpPr>
        <p:spPr/>
        <p:txBody>
          <a:bodyPr/>
          <a:lstStyle/>
          <a:p>
            <a:fld id="{4EEB3480-4683-4CF9-A66B-74C9CEA1026C}" type="datetime1">
              <a:rPr lang="it-IT" smtClean="0"/>
              <a:t>26/05/2025</a:t>
            </a:fld>
            <a:endParaRPr lang="it-IT"/>
          </a:p>
        </p:txBody>
      </p:sp>
      <p:sp>
        <p:nvSpPr>
          <p:cNvPr id="6" name="Segnaposto piè di pagina 5">
            <a:extLst>
              <a:ext uri="{FF2B5EF4-FFF2-40B4-BE49-F238E27FC236}">
                <a16:creationId xmlns:a16="http://schemas.microsoft.com/office/drawing/2014/main" id="{C75F247E-D2AF-9102-3E20-D27C0186AFFE}"/>
              </a:ext>
            </a:extLst>
          </p:cNvPr>
          <p:cNvSpPr>
            <a:spLocks noGrp="1"/>
          </p:cNvSpPr>
          <p:nvPr>
            <p:ph type="ftr" sz="quarter" idx="11"/>
          </p:nvPr>
        </p:nvSpPr>
        <p:spPr/>
        <p:txBody>
          <a:bodyPr/>
          <a:lstStyle/>
          <a:p>
            <a:r>
              <a:rPr lang="it-IT"/>
              <a:t>«Sensori da vuoto e calibrazioni con applicazione pratica» - Ing. LUCA CERONE</a:t>
            </a:r>
            <a:endParaRPr lang="it-IT" dirty="0"/>
          </a:p>
        </p:txBody>
      </p:sp>
      <p:sp>
        <p:nvSpPr>
          <p:cNvPr id="7" name="Segnaposto numero diapositiva 6">
            <a:extLst>
              <a:ext uri="{FF2B5EF4-FFF2-40B4-BE49-F238E27FC236}">
                <a16:creationId xmlns:a16="http://schemas.microsoft.com/office/drawing/2014/main" id="{CDA22440-926E-99C7-C46E-123510627C88}"/>
              </a:ext>
            </a:extLst>
          </p:cNvPr>
          <p:cNvSpPr>
            <a:spLocks noGrp="1"/>
          </p:cNvSpPr>
          <p:nvPr>
            <p:ph type="sldNum" sz="quarter" idx="12"/>
          </p:nvPr>
        </p:nvSpPr>
        <p:spPr/>
        <p:txBody>
          <a:bodyPr/>
          <a:lstStyle/>
          <a:p>
            <a:fld id="{65F65A18-DFC2-4C15-9945-97AD5E1B3FFB}" type="slidenum">
              <a:rPr lang="it-IT" smtClean="0"/>
              <a:t>‹N›</a:t>
            </a:fld>
            <a:endParaRPr lang="it-IT"/>
          </a:p>
        </p:txBody>
      </p:sp>
    </p:spTree>
    <p:extLst>
      <p:ext uri="{BB962C8B-B14F-4D97-AF65-F5344CB8AC3E}">
        <p14:creationId xmlns:p14="http://schemas.microsoft.com/office/powerpoint/2010/main" val="987092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A9DFC9-16AB-E768-46EE-40CBB1E65F0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31E2B4C-A85B-95B4-2D8E-BD659F82B8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634DB716-7D8F-75E0-CA9B-5177CEB13C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B11F7BE-BA0C-58CB-A071-3D5101E6017A}"/>
              </a:ext>
            </a:extLst>
          </p:cNvPr>
          <p:cNvSpPr>
            <a:spLocks noGrp="1"/>
          </p:cNvSpPr>
          <p:nvPr>
            <p:ph type="dt" sz="half" idx="10"/>
          </p:nvPr>
        </p:nvSpPr>
        <p:spPr/>
        <p:txBody>
          <a:bodyPr/>
          <a:lstStyle/>
          <a:p>
            <a:fld id="{E71EAE53-76D8-4674-9E1B-C27FF2DCCBB0}" type="datetime1">
              <a:rPr lang="it-IT" smtClean="0"/>
              <a:t>26/05/2025</a:t>
            </a:fld>
            <a:endParaRPr lang="it-IT"/>
          </a:p>
        </p:txBody>
      </p:sp>
      <p:sp>
        <p:nvSpPr>
          <p:cNvPr id="6" name="Segnaposto piè di pagina 5">
            <a:extLst>
              <a:ext uri="{FF2B5EF4-FFF2-40B4-BE49-F238E27FC236}">
                <a16:creationId xmlns:a16="http://schemas.microsoft.com/office/drawing/2014/main" id="{E5A8E729-1E10-5887-97E1-3977A616E899}"/>
              </a:ext>
            </a:extLst>
          </p:cNvPr>
          <p:cNvSpPr>
            <a:spLocks noGrp="1"/>
          </p:cNvSpPr>
          <p:nvPr>
            <p:ph type="ftr" sz="quarter" idx="11"/>
          </p:nvPr>
        </p:nvSpPr>
        <p:spPr/>
        <p:txBody>
          <a:bodyPr/>
          <a:lstStyle/>
          <a:p>
            <a:r>
              <a:rPr lang="it-IT"/>
              <a:t>«Sensori da vuoto e calibrazioni con applicazione pratica» - Ing. LUCA CERONE</a:t>
            </a:r>
            <a:endParaRPr lang="it-IT" dirty="0"/>
          </a:p>
        </p:txBody>
      </p:sp>
      <p:sp>
        <p:nvSpPr>
          <p:cNvPr id="7" name="Segnaposto numero diapositiva 6">
            <a:extLst>
              <a:ext uri="{FF2B5EF4-FFF2-40B4-BE49-F238E27FC236}">
                <a16:creationId xmlns:a16="http://schemas.microsoft.com/office/drawing/2014/main" id="{58F3379B-E81D-22B6-B9CB-DB8DF415D76A}"/>
              </a:ext>
            </a:extLst>
          </p:cNvPr>
          <p:cNvSpPr>
            <a:spLocks noGrp="1"/>
          </p:cNvSpPr>
          <p:nvPr>
            <p:ph type="sldNum" sz="quarter" idx="12"/>
          </p:nvPr>
        </p:nvSpPr>
        <p:spPr/>
        <p:txBody>
          <a:bodyPr/>
          <a:lstStyle/>
          <a:p>
            <a:fld id="{65F65A18-DFC2-4C15-9945-97AD5E1B3FFB}" type="slidenum">
              <a:rPr lang="it-IT" smtClean="0"/>
              <a:t>‹N›</a:t>
            </a:fld>
            <a:endParaRPr lang="it-IT"/>
          </a:p>
        </p:txBody>
      </p:sp>
    </p:spTree>
    <p:extLst>
      <p:ext uri="{BB962C8B-B14F-4D97-AF65-F5344CB8AC3E}">
        <p14:creationId xmlns:p14="http://schemas.microsoft.com/office/powerpoint/2010/main" val="3785681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A0FFEBC-941D-B85A-6C55-DC68F42E34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464A4CE-4FB1-5CF5-AFD9-E9811BF14F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1686CBC-C17D-B241-A6FE-CDC114E38E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28CF46-8DAA-41FF-AC32-B744DB71AD90}" type="datetime1">
              <a:rPr lang="it-IT" smtClean="0"/>
              <a:t>26/05/2025</a:t>
            </a:fld>
            <a:endParaRPr lang="it-IT"/>
          </a:p>
        </p:txBody>
      </p:sp>
      <p:sp>
        <p:nvSpPr>
          <p:cNvPr id="5" name="Segnaposto piè di pagina 4">
            <a:extLst>
              <a:ext uri="{FF2B5EF4-FFF2-40B4-BE49-F238E27FC236}">
                <a16:creationId xmlns:a16="http://schemas.microsoft.com/office/drawing/2014/main" id="{F2566A39-3CFB-6D65-7293-DABCB5CFB5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it-IT"/>
              <a:t>«Sensori da vuoto e calibrazioni con applicazione pratica» - Ing. LUCA CERONE</a:t>
            </a:r>
            <a:endParaRPr lang="it-IT" dirty="0"/>
          </a:p>
        </p:txBody>
      </p:sp>
      <p:sp>
        <p:nvSpPr>
          <p:cNvPr id="6" name="Segnaposto numero diapositiva 5">
            <a:extLst>
              <a:ext uri="{FF2B5EF4-FFF2-40B4-BE49-F238E27FC236}">
                <a16:creationId xmlns:a16="http://schemas.microsoft.com/office/drawing/2014/main" id="{20ED3468-2557-F0C4-E10D-4DCB857E2F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5F65A18-DFC2-4C15-9945-97AD5E1B3FFB}" type="slidenum">
              <a:rPr lang="it-IT" smtClean="0"/>
              <a:t>‹N›</a:t>
            </a:fld>
            <a:endParaRPr lang="it-IT"/>
          </a:p>
        </p:txBody>
      </p:sp>
    </p:spTree>
    <p:extLst>
      <p:ext uri="{BB962C8B-B14F-4D97-AF65-F5344CB8AC3E}">
        <p14:creationId xmlns:p14="http://schemas.microsoft.com/office/powerpoint/2010/main" val="15185103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7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tangolo 16">
            <a:extLst>
              <a:ext uri="{FF2B5EF4-FFF2-40B4-BE49-F238E27FC236}">
                <a16:creationId xmlns:a16="http://schemas.microsoft.com/office/drawing/2014/main" id="{1ECF5FC5-A4CF-7DB4-2854-3586B5D5C06E}"/>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Titolo 1"/>
          <p:cNvSpPr>
            <a:spLocks noGrp="1"/>
          </p:cNvSpPr>
          <p:nvPr>
            <p:ph type="ctrTitle"/>
          </p:nvPr>
        </p:nvSpPr>
        <p:spPr>
          <a:xfrm>
            <a:off x="658820" y="2585239"/>
            <a:ext cx="11116491" cy="1503271"/>
          </a:xfrm>
        </p:spPr>
        <p:txBody>
          <a:bodyPr>
            <a:normAutofit fontScale="90000"/>
          </a:bodyPr>
          <a:lstStyle/>
          <a:p>
            <a:r>
              <a:rPr lang="it-IT" sz="5400" b="1" cap="all" dirty="0">
                <a:solidFill>
                  <a:srgbClr val="10596C"/>
                </a:solidFill>
                <a:latin typeface="Calibri" panose="020F0502020204030204" pitchFamily="34" charset="0"/>
                <a:cs typeface="Calibri" panose="020F0502020204030204" pitchFamily="34" charset="0"/>
              </a:rPr>
              <a:t>Sensori da vuoto e calibrazioni con applicazione pratica</a:t>
            </a:r>
            <a:endParaRPr lang="it-IT" sz="3600" b="1" cap="all" dirty="0">
              <a:solidFill>
                <a:srgbClr val="10596C"/>
              </a:solidFill>
              <a:latin typeface="Calibri" panose="020F0502020204030204" pitchFamily="34" charset="0"/>
              <a:cs typeface="Calibri" panose="020F0502020204030204" pitchFamily="34" charset="0"/>
            </a:endParaRPr>
          </a:p>
        </p:txBody>
      </p:sp>
      <p:sp>
        <p:nvSpPr>
          <p:cNvPr id="3" name="Sottotitolo 2"/>
          <p:cNvSpPr>
            <a:spLocks noGrp="1"/>
          </p:cNvSpPr>
          <p:nvPr>
            <p:ph type="subTitle" idx="1"/>
          </p:nvPr>
        </p:nvSpPr>
        <p:spPr>
          <a:xfrm>
            <a:off x="1524000" y="4567769"/>
            <a:ext cx="9144000" cy="465870"/>
          </a:xfrm>
        </p:spPr>
        <p:txBody>
          <a:bodyPr/>
          <a:lstStyle/>
          <a:p>
            <a:r>
              <a:rPr lang="it-IT" i="1" dirty="0">
                <a:latin typeface="Arial" panose="020B0604020202020204" pitchFamily="34" charset="0"/>
                <a:cs typeface="Arial" panose="020B0604020202020204" pitchFamily="34" charset="0"/>
              </a:rPr>
              <a:t>Ing. Luca Cerone</a:t>
            </a:r>
          </a:p>
        </p:txBody>
      </p:sp>
      <p:sp>
        <p:nvSpPr>
          <p:cNvPr id="14" name="Segnaposto numero diapositiva 13"/>
          <p:cNvSpPr>
            <a:spLocks noGrp="1"/>
          </p:cNvSpPr>
          <p:nvPr>
            <p:ph type="sldNum" sz="quarter" idx="12"/>
          </p:nvPr>
        </p:nvSpPr>
        <p:spPr/>
        <p:txBody>
          <a:bodyPr/>
          <a:lstStyle/>
          <a:p>
            <a:fld id="{65F65A18-DFC2-4C15-9945-97AD5E1B3FFB}" type="slidenum">
              <a:rPr lang="it-IT" smtClean="0"/>
              <a:t>1</a:t>
            </a:fld>
            <a:endParaRPr lang="it-IT"/>
          </a:p>
        </p:txBody>
      </p:sp>
      <p:sp>
        <p:nvSpPr>
          <p:cNvPr id="16" name="Segnaposto piè di pagina 15">
            <a:extLst>
              <a:ext uri="{FF2B5EF4-FFF2-40B4-BE49-F238E27FC236}">
                <a16:creationId xmlns:a16="http://schemas.microsoft.com/office/drawing/2014/main" id="{F8BE4FBF-5BC8-AED4-C216-6D82CBC738DC}"/>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pic>
        <p:nvPicPr>
          <p:cNvPr id="5" name="Immagine 4" descr="Immagine che contiene testo, Carattere, tipografia, Elementi grafici&#10;&#10;Il contenuto generato dall'IA potrebbe non essere corretto.">
            <a:extLst>
              <a:ext uri="{FF2B5EF4-FFF2-40B4-BE49-F238E27FC236}">
                <a16:creationId xmlns:a16="http://schemas.microsoft.com/office/drawing/2014/main" id="{C90BD808-39A2-090A-66AB-5936C47AD4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820" y="348698"/>
            <a:ext cx="3241186" cy="913830"/>
          </a:xfrm>
          <a:prstGeom prst="rect">
            <a:avLst/>
          </a:prstGeom>
        </p:spPr>
      </p:pic>
    </p:spTree>
    <p:extLst>
      <p:ext uri="{BB962C8B-B14F-4D97-AF65-F5344CB8AC3E}">
        <p14:creationId xmlns:p14="http://schemas.microsoft.com/office/powerpoint/2010/main" val="2429420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199" y="679269"/>
            <a:ext cx="10630989" cy="5497694"/>
          </a:xfrm>
        </p:spPr>
        <p:txBody>
          <a:bodyPr>
            <a:normAutofit/>
          </a:bodyPr>
          <a:lstStyle/>
          <a:p>
            <a:pPr marL="0" indent="0">
              <a:buNone/>
            </a:pPr>
            <a:r>
              <a:rPr lang="it-IT" dirty="0"/>
              <a:t>					</a:t>
            </a:r>
          </a:p>
        </p:txBody>
      </p:sp>
      <p:sp>
        <p:nvSpPr>
          <p:cNvPr id="15" name="Segnaposto numero diapositiva 14"/>
          <p:cNvSpPr>
            <a:spLocks noGrp="1"/>
          </p:cNvSpPr>
          <p:nvPr>
            <p:ph type="sldNum" sz="quarter" idx="12"/>
          </p:nvPr>
        </p:nvSpPr>
        <p:spPr/>
        <p:txBody>
          <a:bodyPr/>
          <a:lstStyle/>
          <a:p>
            <a:fld id="{65F65A18-DFC2-4C15-9945-97AD5E1B3FFB}" type="slidenum">
              <a:rPr lang="it-IT" smtClean="0"/>
              <a:t>10</a:t>
            </a:fld>
            <a:endParaRPr lang="it-IT"/>
          </a:p>
        </p:txBody>
      </p:sp>
      <p:sp>
        <p:nvSpPr>
          <p:cNvPr id="11" name="CasellaDiTesto 10"/>
          <p:cNvSpPr txBox="1"/>
          <p:nvPr/>
        </p:nvSpPr>
        <p:spPr>
          <a:xfrm>
            <a:off x="620070" y="1783742"/>
            <a:ext cx="3463512" cy="461665"/>
          </a:xfrm>
          <a:prstGeom prst="rect">
            <a:avLst/>
          </a:prstGeom>
          <a:noFill/>
        </p:spPr>
        <p:txBody>
          <a:bodyPr wrap="none" rtlCol="0">
            <a:spAutoFit/>
          </a:bodyPr>
          <a:lstStyle/>
          <a:p>
            <a:r>
              <a:rPr lang="it-IT" sz="2400" dirty="0">
                <a:latin typeface="Calibri" panose="020F0502020204030204" pitchFamily="34" charset="0"/>
                <a:cs typeface="Calibri" panose="020F0502020204030204" pitchFamily="34" charset="0"/>
              </a:rPr>
              <a:t>Definizione di </a:t>
            </a:r>
            <a:r>
              <a:rPr lang="it-IT" sz="2400" b="1" dirty="0">
                <a:solidFill>
                  <a:srgbClr val="10596C"/>
                </a:solidFill>
                <a:latin typeface="Calibri" panose="020F0502020204030204" pitchFamily="34" charset="0"/>
                <a:cs typeface="Calibri" panose="020F0502020204030204" pitchFamily="34" charset="0"/>
              </a:rPr>
              <a:t>PRESSIONE</a:t>
            </a:r>
            <a:r>
              <a:rPr lang="it-IT" sz="2400" dirty="0">
                <a:latin typeface="Calibri" panose="020F0502020204030204" pitchFamily="34" charset="0"/>
                <a:cs typeface="Calibri" panose="020F0502020204030204" pitchFamily="34" charset="0"/>
              </a:rPr>
              <a:t>:</a:t>
            </a:r>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mc:AlternateContent xmlns:mc="http://schemas.openxmlformats.org/markup-compatibility/2006">
        <mc:Choice xmlns:a14="http://schemas.microsoft.com/office/drawing/2010/main" Requires="a14">
          <p:sp>
            <p:nvSpPr>
              <p:cNvPr id="13" name="CasellaDiTesto 12"/>
              <p:cNvSpPr txBox="1"/>
              <p:nvPr/>
            </p:nvSpPr>
            <p:spPr>
              <a:xfrm>
                <a:off x="1039110" y="2780860"/>
                <a:ext cx="1935287" cy="801373"/>
              </a:xfrm>
              <a:prstGeom prst="rect">
                <a:avLst/>
              </a:prstGeom>
              <a:noFill/>
            </p:spPr>
            <p:txBody>
              <a:bodyPr wrap="square" rtlCol="0">
                <a:spAutoFit/>
              </a:bodyPr>
              <a:lstStyle/>
              <a:p>
                <a:r>
                  <a:rPr lang="it-IT" sz="3200" b="1" dirty="0">
                    <a:solidFill>
                      <a:srgbClr val="10596C"/>
                    </a:solidFill>
                    <a:latin typeface="Cambria Math" panose="02040503050406030204" pitchFamily="18" charset="0"/>
                    <a:ea typeface="Cambria Math" panose="02040503050406030204" pitchFamily="18" charset="0"/>
                  </a:rPr>
                  <a:t>P = </a:t>
                </a:r>
                <a14:m>
                  <m:oMath xmlns:m="http://schemas.openxmlformats.org/officeDocument/2006/math">
                    <m:f>
                      <m:fPr>
                        <m:ctrlPr>
                          <a:rPr lang="it-IT" sz="3200" b="1" i="1" smtClean="0">
                            <a:solidFill>
                              <a:srgbClr val="10596C"/>
                            </a:solidFill>
                            <a:latin typeface="Cambria Math" panose="02040503050406030204" pitchFamily="18" charset="0"/>
                            <a:ea typeface="Cambria Math" panose="02040503050406030204" pitchFamily="18" charset="0"/>
                          </a:rPr>
                        </m:ctrlPr>
                      </m:fPr>
                      <m:num>
                        <m:r>
                          <a:rPr lang="it-IT" sz="3200" b="1" i="0" smtClean="0">
                            <a:solidFill>
                              <a:srgbClr val="10596C"/>
                            </a:solidFill>
                            <a:latin typeface="Cambria Math" panose="02040503050406030204" pitchFamily="18" charset="0"/>
                            <a:ea typeface="Cambria Math" panose="02040503050406030204" pitchFamily="18" charset="0"/>
                          </a:rPr>
                          <m:t>𝐅</m:t>
                        </m:r>
                      </m:num>
                      <m:den>
                        <m:r>
                          <a:rPr lang="it-IT" sz="3200" b="1" i="0" smtClean="0">
                            <a:solidFill>
                              <a:srgbClr val="10596C"/>
                            </a:solidFill>
                            <a:latin typeface="Cambria Math" panose="02040503050406030204" pitchFamily="18" charset="0"/>
                            <a:ea typeface="Cambria Math" panose="02040503050406030204" pitchFamily="18" charset="0"/>
                          </a:rPr>
                          <m:t>𝐒</m:t>
                        </m:r>
                      </m:den>
                    </m:f>
                  </m:oMath>
                </a14:m>
                <a:endParaRPr lang="it-IT" sz="3200" b="1" dirty="0">
                  <a:solidFill>
                    <a:srgbClr val="10596C"/>
                  </a:solidFill>
                  <a:latin typeface="Cambria Math" panose="02040503050406030204" pitchFamily="18" charset="0"/>
                  <a:ea typeface="Cambria Math" panose="02040503050406030204" pitchFamily="18" charset="0"/>
                </a:endParaRPr>
              </a:p>
            </p:txBody>
          </p:sp>
        </mc:Choice>
        <mc:Fallback>
          <p:sp>
            <p:nvSpPr>
              <p:cNvPr id="13" name="CasellaDiTesto 12"/>
              <p:cNvSpPr txBox="1">
                <a:spLocks noRot="1" noChangeAspect="1" noMove="1" noResize="1" noEditPoints="1" noAdjustHandles="1" noChangeArrowheads="1" noChangeShapeType="1" noTextEdit="1"/>
              </p:cNvSpPr>
              <p:nvPr/>
            </p:nvSpPr>
            <p:spPr>
              <a:xfrm>
                <a:off x="1039110" y="2780860"/>
                <a:ext cx="1935287" cy="801373"/>
              </a:xfrm>
              <a:prstGeom prst="rect">
                <a:avLst/>
              </a:prstGeom>
              <a:blipFill>
                <a:blip r:embed="rId3"/>
                <a:stretch>
                  <a:fillRect l="-7862" b="-9091"/>
                </a:stretch>
              </a:blipFill>
            </p:spPr>
            <p:txBody>
              <a:bodyPr/>
              <a:lstStyle/>
              <a:p>
                <a:r>
                  <a:rPr lang="it-IT">
                    <a:noFill/>
                  </a:rPr>
                  <a:t> </a:t>
                </a:r>
              </a:p>
            </p:txBody>
          </p:sp>
        </mc:Fallback>
      </mc:AlternateContent>
      <p:sp>
        <p:nvSpPr>
          <p:cNvPr id="17" name="CasellaDiTesto 16"/>
          <p:cNvSpPr txBox="1"/>
          <p:nvPr/>
        </p:nvSpPr>
        <p:spPr>
          <a:xfrm>
            <a:off x="652385" y="4234343"/>
            <a:ext cx="5162228" cy="830997"/>
          </a:xfrm>
          <a:prstGeom prst="rect">
            <a:avLst/>
          </a:prstGeom>
          <a:noFill/>
        </p:spPr>
        <p:txBody>
          <a:bodyPr wrap="square" rtlCol="0">
            <a:spAutoFit/>
          </a:bodyPr>
          <a:lstStyle/>
          <a:p>
            <a:r>
              <a:rPr lang="it-IT" sz="2400" dirty="0">
                <a:latin typeface="Calibri" panose="020F0502020204030204" pitchFamily="34" charset="0"/>
                <a:cs typeface="Calibri" panose="020F0502020204030204" pitchFamily="34" charset="0"/>
              </a:rPr>
              <a:t>F è una forza perpendicolare ad una superficie S</a:t>
            </a:r>
          </a:p>
        </p:txBody>
      </p:sp>
      <p:pic>
        <p:nvPicPr>
          <p:cNvPr id="4" name="Immagine 3"/>
          <p:cNvPicPr>
            <a:picLocks noChangeAspect="1"/>
          </p:cNvPicPr>
          <p:nvPr/>
        </p:nvPicPr>
        <p:blipFill>
          <a:blip r:embed="rId4"/>
          <a:stretch>
            <a:fillRect/>
          </a:stretch>
        </p:blipFill>
        <p:spPr>
          <a:xfrm>
            <a:off x="6268147" y="1385667"/>
            <a:ext cx="5118469" cy="2966977"/>
          </a:xfrm>
          <a:prstGeom prst="rect">
            <a:avLst/>
          </a:prstGeom>
        </p:spPr>
      </p:pic>
      <mc:AlternateContent xmlns:mc="http://schemas.openxmlformats.org/markup-compatibility/2006" xmlns:a14="http://schemas.microsoft.com/office/drawing/2010/main">
        <mc:Choice Requires="a14">
          <p:sp>
            <p:nvSpPr>
              <p:cNvPr id="16" name="CasellaDiTesto 15"/>
              <p:cNvSpPr txBox="1"/>
              <p:nvPr/>
            </p:nvSpPr>
            <p:spPr>
              <a:xfrm>
                <a:off x="2782005" y="2788554"/>
                <a:ext cx="928255" cy="7936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it-IT" sz="2400" i="1" smtClean="0">
                              <a:latin typeface="Cambria Math" panose="02040503050406030204" pitchFamily="18" charset="0"/>
                              <a:ea typeface="Cambria Math" panose="02040503050406030204" pitchFamily="18" charset="0"/>
                              <a:cs typeface="Italic_IV50" panose="00000400000000000000" pitchFamily="2" charset="0"/>
                            </a:rPr>
                          </m:ctrlPr>
                        </m:dPr>
                        <m:e>
                          <m:r>
                            <a:rPr lang="it-IT" sz="2400" b="0" i="1" smtClean="0">
                              <a:latin typeface="Cambria Math" panose="02040503050406030204" pitchFamily="18" charset="0"/>
                              <a:ea typeface="Cambria Math" panose="02040503050406030204" pitchFamily="18" charset="0"/>
                              <a:cs typeface="Italic_IV50" panose="00000400000000000000" pitchFamily="2" charset="0"/>
                            </a:rPr>
                            <m:t> </m:t>
                          </m:r>
                          <m:f>
                            <m:fPr>
                              <m:ctrlPr>
                                <a:rPr lang="it-IT" sz="2400" i="1" smtClean="0">
                                  <a:latin typeface="Cambria Math" panose="02040503050406030204" pitchFamily="18" charset="0"/>
                                  <a:ea typeface="Cambria Math" panose="02040503050406030204" pitchFamily="18" charset="0"/>
                                  <a:cs typeface="Italic_IV50" panose="00000400000000000000" pitchFamily="2" charset="0"/>
                                </a:rPr>
                              </m:ctrlPr>
                            </m:fPr>
                            <m:num>
                              <m:r>
                                <a:rPr lang="it-IT" sz="2400" b="0" i="1" smtClean="0">
                                  <a:latin typeface="Cambria Math" panose="02040503050406030204" pitchFamily="18" charset="0"/>
                                  <a:ea typeface="Cambria Math" panose="02040503050406030204" pitchFamily="18" charset="0"/>
                                  <a:cs typeface="Italic_IV50" panose="00000400000000000000" pitchFamily="2" charset="0"/>
                                </a:rPr>
                                <m:t>𝑁</m:t>
                              </m:r>
                            </m:num>
                            <m:den>
                              <m:r>
                                <a:rPr lang="it-IT" sz="2400" b="0" i="1" smtClean="0">
                                  <a:latin typeface="Cambria Math" panose="02040503050406030204" pitchFamily="18" charset="0"/>
                                  <a:ea typeface="Cambria Math" panose="02040503050406030204" pitchFamily="18" charset="0"/>
                                  <a:cs typeface="Italic_IV50" panose="00000400000000000000" pitchFamily="2" charset="0"/>
                                </a:rPr>
                                <m:t>𝑚</m:t>
                              </m:r>
                              <m:r>
                                <a:rPr lang="it-IT" sz="2400" b="0" i="1" baseline="30000" smtClean="0">
                                  <a:latin typeface="Cambria Math" panose="02040503050406030204" pitchFamily="18" charset="0"/>
                                  <a:ea typeface="Cambria Math" panose="02040503050406030204" pitchFamily="18" charset="0"/>
                                  <a:cs typeface="Italic_IV50" panose="00000400000000000000" pitchFamily="2" charset="0"/>
                                </a:rPr>
                                <m:t>2</m:t>
                              </m:r>
                            </m:den>
                          </m:f>
                          <m:r>
                            <a:rPr lang="it-IT" sz="2400" b="0" i="1" smtClean="0">
                              <a:latin typeface="Cambria Math" panose="02040503050406030204" pitchFamily="18" charset="0"/>
                              <a:ea typeface="Cambria Math" panose="02040503050406030204" pitchFamily="18" charset="0"/>
                              <a:cs typeface="Italic_IV50" panose="00000400000000000000" pitchFamily="2" charset="0"/>
                            </a:rPr>
                            <m:t> </m:t>
                          </m:r>
                        </m:e>
                      </m:d>
                    </m:oMath>
                  </m:oMathPara>
                </a14:m>
                <a:endParaRPr lang="it-IT" sz="2400" dirty="0">
                  <a:latin typeface="Italic_IV50" panose="00000400000000000000" pitchFamily="2" charset="0"/>
                  <a:cs typeface="Italic_IV50" panose="00000400000000000000" pitchFamily="2" charset="0"/>
                </a:endParaRPr>
              </a:p>
            </p:txBody>
          </p:sp>
        </mc:Choice>
        <mc:Fallback xmlns="">
          <p:sp>
            <p:nvSpPr>
              <p:cNvPr id="16" name="CasellaDiTesto 15"/>
              <p:cNvSpPr txBox="1">
                <a:spLocks noRot="1" noChangeAspect="1" noMove="1" noResize="1" noEditPoints="1" noAdjustHandles="1" noChangeArrowheads="1" noChangeShapeType="1" noTextEdit="1"/>
              </p:cNvSpPr>
              <p:nvPr/>
            </p:nvSpPr>
            <p:spPr>
              <a:xfrm>
                <a:off x="2782005" y="2788554"/>
                <a:ext cx="928255" cy="793679"/>
              </a:xfrm>
              <a:prstGeom prst="rect">
                <a:avLst/>
              </a:prstGeom>
              <a:blipFill>
                <a:blip r:embed="rId5"/>
                <a:stretch>
                  <a:fillRect/>
                </a:stretch>
              </a:blipFill>
            </p:spPr>
            <p:txBody>
              <a:bodyPr/>
              <a:lstStyle/>
              <a:p>
                <a:r>
                  <a:rPr lang="it-IT">
                    <a:noFill/>
                  </a:rPr>
                  <a:t> </a:t>
                </a:r>
              </a:p>
            </p:txBody>
          </p:sp>
        </mc:Fallback>
      </mc:AlternateContent>
      <p:sp>
        <p:nvSpPr>
          <p:cNvPr id="6" name="Titolo 1">
            <a:extLst>
              <a:ext uri="{FF2B5EF4-FFF2-40B4-BE49-F238E27FC236}">
                <a16:creationId xmlns:a16="http://schemas.microsoft.com/office/drawing/2014/main" id="{61622EE5-DA31-3CBD-006A-ECF42333EE69}"/>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LA PRESSIONE</a:t>
            </a:r>
          </a:p>
        </p:txBody>
      </p:sp>
      <p:sp>
        <p:nvSpPr>
          <p:cNvPr id="8" name="Segnaposto piè di pagina 15">
            <a:extLst>
              <a:ext uri="{FF2B5EF4-FFF2-40B4-BE49-F238E27FC236}">
                <a16:creationId xmlns:a16="http://schemas.microsoft.com/office/drawing/2014/main" id="{D0EC2606-50C4-C374-6BD0-8C5E714C3AD1}"/>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53075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1000"/>
                                        <p:tgtEl>
                                          <p:spTgt spid="16">
                                            <p:txEl>
                                              <p:pRg st="0" end="0"/>
                                            </p:txEl>
                                          </p:spTgt>
                                        </p:tgtEl>
                                      </p:cBhvr>
                                    </p:animEffect>
                                    <p:anim calcmode="lin" valueType="num">
                                      <p:cBhvr>
                                        <p:cTn id="15"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6"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199" y="679269"/>
            <a:ext cx="10630989" cy="5497694"/>
          </a:xfrm>
        </p:spPr>
        <p:txBody>
          <a:bodyPr>
            <a:normAutofit/>
          </a:bodyPr>
          <a:lstStyle/>
          <a:p>
            <a:pPr marL="0" indent="0">
              <a:buNone/>
            </a:pPr>
            <a:r>
              <a:rPr lang="it-IT" dirty="0"/>
              <a:t>					</a:t>
            </a:r>
          </a:p>
        </p:txBody>
      </p:sp>
      <p:sp>
        <p:nvSpPr>
          <p:cNvPr id="15" name="Segnaposto numero diapositiva 14"/>
          <p:cNvSpPr>
            <a:spLocks noGrp="1"/>
          </p:cNvSpPr>
          <p:nvPr>
            <p:ph type="sldNum" sz="quarter" idx="12"/>
          </p:nvPr>
        </p:nvSpPr>
        <p:spPr/>
        <p:txBody>
          <a:bodyPr/>
          <a:lstStyle/>
          <a:p>
            <a:fld id="{65F65A18-DFC2-4C15-9945-97AD5E1B3FFB}" type="slidenum">
              <a:rPr lang="it-IT" smtClean="0"/>
              <a:t>11</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 name="CasellaDiTesto 17"/>
          <p:cNvSpPr txBox="1"/>
          <p:nvPr/>
        </p:nvSpPr>
        <p:spPr>
          <a:xfrm>
            <a:off x="722812" y="1774158"/>
            <a:ext cx="4167827" cy="461665"/>
          </a:xfrm>
          <a:prstGeom prst="rect">
            <a:avLst/>
          </a:prstGeom>
          <a:noFill/>
        </p:spPr>
        <p:txBody>
          <a:bodyPr wrap="square" rtlCol="0">
            <a:spAutoFit/>
          </a:bodyPr>
          <a:lstStyle/>
          <a:p>
            <a:r>
              <a:rPr lang="it-IT" sz="2400" dirty="0">
                <a:latin typeface="Calibri" panose="020F0502020204030204" pitchFamily="34" charset="0"/>
                <a:cs typeface="Calibri" panose="020F0502020204030204" pitchFamily="34" charset="0"/>
              </a:rPr>
              <a:t>Definizione di </a:t>
            </a:r>
            <a:r>
              <a:rPr lang="it-IT" sz="2400" b="1" dirty="0">
                <a:solidFill>
                  <a:srgbClr val="10596C"/>
                </a:solidFill>
                <a:latin typeface="Calibri" panose="020F0502020204030204" pitchFamily="34" charset="0"/>
                <a:cs typeface="Calibri" panose="020F0502020204030204" pitchFamily="34" charset="0"/>
              </a:rPr>
              <a:t>PASCAL</a:t>
            </a:r>
            <a:r>
              <a:rPr lang="it-IT" sz="2400" dirty="0">
                <a:latin typeface="Calibri" panose="020F0502020204030204" pitchFamily="34" charset="0"/>
                <a:cs typeface="Calibri" panose="020F0502020204030204" pitchFamily="34" charset="0"/>
              </a:rPr>
              <a:t>:</a:t>
            </a:r>
          </a:p>
        </p:txBody>
      </p:sp>
      <mc:AlternateContent xmlns:mc="http://schemas.openxmlformats.org/markup-compatibility/2006">
        <mc:Choice xmlns:a14="http://schemas.microsoft.com/office/drawing/2010/main" Requires="a14">
          <p:sp>
            <p:nvSpPr>
              <p:cNvPr id="20" name="CasellaDiTesto 19"/>
              <p:cNvSpPr txBox="1"/>
              <p:nvPr/>
            </p:nvSpPr>
            <p:spPr>
              <a:xfrm>
                <a:off x="910857" y="2989616"/>
                <a:ext cx="3791735" cy="1067152"/>
              </a:xfrm>
              <a:prstGeom prst="rect">
                <a:avLst/>
              </a:prstGeom>
              <a:noFill/>
            </p:spPr>
            <p:txBody>
              <a:bodyPr wrap="square" rtlCol="0">
                <a:spAutoFit/>
              </a:bodyPr>
              <a:lstStyle/>
              <a:p>
                <a:r>
                  <a:rPr lang="it-IT" sz="4400" b="1" dirty="0">
                    <a:solidFill>
                      <a:srgbClr val="10596C"/>
                    </a:solidFill>
                    <a:latin typeface="Cambria Math" panose="02040503050406030204" pitchFamily="18" charset="0"/>
                    <a:ea typeface="Cambria Math" panose="02040503050406030204" pitchFamily="18" charset="0"/>
                  </a:rPr>
                  <a:t>1 </a:t>
                </a:r>
                <a:r>
                  <a:rPr lang="it-IT" sz="4400" b="1" dirty="0" err="1">
                    <a:solidFill>
                      <a:srgbClr val="10596C"/>
                    </a:solidFill>
                    <a:latin typeface="Cambria Math" panose="02040503050406030204" pitchFamily="18" charset="0"/>
                    <a:ea typeface="Cambria Math" panose="02040503050406030204" pitchFamily="18" charset="0"/>
                  </a:rPr>
                  <a:t>Pa</a:t>
                </a:r>
                <a:r>
                  <a:rPr lang="it-IT" sz="4400" b="1" dirty="0">
                    <a:solidFill>
                      <a:srgbClr val="10596C"/>
                    </a:solidFill>
                    <a:latin typeface="Cambria Math" panose="02040503050406030204" pitchFamily="18" charset="0"/>
                    <a:ea typeface="Cambria Math" panose="02040503050406030204" pitchFamily="18" charset="0"/>
                  </a:rPr>
                  <a:t> = 1 </a:t>
                </a:r>
                <a14:m>
                  <m:oMath xmlns:m="http://schemas.openxmlformats.org/officeDocument/2006/math">
                    <m:f>
                      <m:fPr>
                        <m:ctrlPr>
                          <a:rPr lang="it-IT" sz="4400" b="1" i="1" smtClean="0">
                            <a:solidFill>
                              <a:srgbClr val="10596C"/>
                            </a:solidFill>
                            <a:latin typeface="Cambria Math" panose="02040503050406030204" pitchFamily="18" charset="0"/>
                            <a:ea typeface="Cambria Math" panose="02040503050406030204" pitchFamily="18" charset="0"/>
                          </a:rPr>
                        </m:ctrlPr>
                      </m:fPr>
                      <m:num>
                        <m:r>
                          <a:rPr lang="it-IT" sz="4400" b="1" i="0" smtClean="0">
                            <a:solidFill>
                              <a:srgbClr val="10596C"/>
                            </a:solidFill>
                            <a:latin typeface="Cambria Math" panose="02040503050406030204" pitchFamily="18" charset="0"/>
                            <a:ea typeface="Cambria Math" panose="02040503050406030204" pitchFamily="18" charset="0"/>
                          </a:rPr>
                          <m:t>𝐍</m:t>
                        </m:r>
                      </m:num>
                      <m:den>
                        <m:r>
                          <a:rPr lang="it-IT" sz="4400" b="1" i="0" smtClean="0">
                            <a:solidFill>
                              <a:srgbClr val="10596C"/>
                            </a:solidFill>
                            <a:latin typeface="Cambria Math" panose="02040503050406030204" pitchFamily="18" charset="0"/>
                            <a:ea typeface="Cambria Math" panose="02040503050406030204" pitchFamily="18" charset="0"/>
                          </a:rPr>
                          <m:t>𝐦</m:t>
                        </m:r>
                        <m:r>
                          <a:rPr lang="it-IT" sz="4400" b="1" i="0" baseline="30000" smtClean="0">
                            <a:solidFill>
                              <a:srgbClr val="10596C"/>
                            </a:solidFill>
                            <a:latin typeface="Cambria Math" panose="02040503050406030204" pitchFamily="18" charset="0"/>
                            <a:ea typeface="Cambria Math" panose="02040503050406030204" pitchFamily="18" charset="0"/>
                          </a:rPr>
                          <m:t>𝟐</m:t>
                        </m:r>
                      </m:den>
                    </m:f>
                  </m:oMath>
                </a14:m>
                <a:endParaRPr lang="it-IT" sz="4400" b="1" dirty="0">
                  <a:solidFill>
                    <a:srgbClr val="10596C"/>
                  </a:solidFill>
                  <a:latin typeface="Cambria Math" panose="02040503050406030204" pitchFamily="18" charset="0"/>
                  <a:ea typeface="Cambria Math" panose="02040503050406030204" pitchFamily="18" charset="0"/>
                </a:endParaRPr>
              </a:p>
            </p:txBody>
          </p:sp>
        </mc:Choice>
        <mc:Fallback>
          <p:sp>
            <p:nvSpPr>
              <p:cNvPr id="20" name="CasellaDiTesto 19"/>
              <p:cNvSpPr txBox="1">
                <a:spLocks noRot="1" noChangeAspect="1" noMove="1" noResize="1" noEditPoints="1" noAdjustHandles="1" noChangeArrowheads="1" noChangeShapeType="1" noTextEdit="1"/>
              </p:cNvSpPr>
              <p:nvPr/>
            </p:nvSpPr>
            <p:spPr>
              <a:xfrm>
                <a:off x="910857" y="2989616"/>
                <a:ext cx="3791735" cy="1067152"/>
              </a:xfrm>
              <a:prstGeom prst="rect">
                <a:avLst/>
              </a:prstGeom>
              <a:blipFill>
                <a:blip r:embed="rId3"/>
                <a:stretch>
                  <a:fillRect l="-6431" b="-12000"/>
                </a:stretch>
              </a:blipFill>
            </p:spPr>
            <p:txBody>
              <a:bodyPr/>
              <a:lstStyle/>
              <a:p>
                <a:r>
                  <a:rPr lang="it-IT">
                    <a:noFill/>
                  </a:rPr>
                  <a:t> </a:t>
                </a:r>
              </a:p>
            </p:txBody>
          </p:sp>
        </mc:Fallback>
      </mc:AlternateContent>
      <p:sp>
        <p:nvSpPr>
          <p:cNvPr id="6" name="Titolo 1">
            <a:extLst>
              <a:ext uri="{FF2B5EF4-FFF2-40B4-BE49-F238E27FC236}">
                <a16:creationId xmlns:a16="http://schemas.microsoft.com/office/drawing/2014/main" id="{61622EE5-DA31-3CBD-006A-ECF42333EE69}"/>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LA PRESSIONE</a:t>
            </a:r>
          </a:p>
        </p:txBody>
      </p:sp>
      <p:pic>
        <p:nvPicPr>
          <p:cNvPr id="9" name="Immagine 8">
            <a:extLst>
              <a:ext uri="{FF2B5EF4-FFF2-40B4-BE49-F238E27FC236}">
                <a16:creationId xmlns:a16="http://schemas.microsoft.com/office/drawing/2014/main" id="{B414D3B2-8BFA-E3E8-EE52-DF98E4726A41}"/>
              </a:ext>
            </a:extLst>
          </p:cNvPr>
          <p:cNvPicPr>
            <a:picLocks noChangeAspect="1"/>
          </p:cNvPicPr>
          <p:nvPr/>
        </p:nvPicPr>
        <p:blipFill>
          <a:blip r:embed="rId4"/>
          <a:stretch>
            <a:fillRect/>
          </a:stretch>
        </p:blipFill>
        <p:spPr>
          <a:xfrm>
            <a:off x="4868779" y="1075055"/>
            <a:ext cx="6124575" cy="4057650"/>
          </a:xfrm>
          <a:prstGeom prst="rect">
            <a:avLst/>
          </a:prstGeom>
        </p:spPr>
      </p:pic>
      <p:sp>
        <p:nvSpPr>
          <p:cNvPr id="10" name="CasellaDiTesto 9">
            <a:extLst>
              <a:ext uri="{FF2B5EF4-FFF2-40B4-BE49-F238E27FC236}">
                <a16:creationId xmlns:a16="http://schemas.microsoft.com/office/drawing/2014/main" id="{53440021-1794-7B36-6342-D23801E078CE}"/>
              </a:ext>
            </a:extLst>
          </p:cNvPr>
          <p:cNvSpPr txBox="1"/>
          <p:nvPr/>
        </p:nvSpPr>
        <p:spPr>
          <a:xfrm>
            <a:off x="4290646" y="5278769"/>
            <a:ext cx="7731369" cy="461665"/>
          </a:xfrm>
          <a:prstGeom prst="rect">
            <a:avLst/>
          </a:prstGeom>
          <a:noFill/>
        </p:spPr>
        <p:txBody>
          <a:bodyPr wrap="square" rtlCol="0">
            <a:spAutoFit/>
          </a:bodyPr>
          <a:lstStyle/>
          <a:p>
            <a:r>
              <a:rPr lang="it-IT" sz="2400" dirty="0">
                <a:latin typeface="Calibri" panose="020F0502020204030204" pitchFamily="34" charset="0"/>
                <a:cs typeface="Calibri" panose="020F0502020204030204" pitchFamily="34" charset="0"/>
              </a:rPr>
              <a:t>(1 hg di prosciutto disposto su un tavolo di area pari ad 1 m²)</a:t>
            </a:r>
          </a:p>
        </p:txBody>
      </p:sp>
      <p:sp>
        <p:nvSpPr>
          <p:cNvPr id="4" name="Segnaposto piè di pagina 15">
            <a:extLst>
              <a:ext uri="{FF2B5EF4-FFF2-40B4-BE49-F238E27FC236}">
                <a16:creationId xmlns:a16="http://schemas.microsoft.com/office/drawing/2014/main" id="{D41DC542-EE1C-15EB-4D30-B67FBBC2AB03}"/>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331561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12</a:t>
            </a:fld>
            <a:endParaRPr lang="it-IT"/>
          </a:p>
        </p:txBody>
      </p:sp>
      <p:sp>
        <p:nvSpPr>
          <p:cNvPr id="11" name="CasellaDiTesto 10"/>
          <p:cNvSpPr txBox="1"/>
          <p:nvPr/>
        </p:nvSpPr>
        <p:spPr>
          <a:xfrm>
            <a:off x="622039" y="1195471"/>
            <a:ext cx="5664200" cy="4467057"/>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Esempi relativi alla pressione:</a:t>
            </a:r>
          </a:p>
          <a:p>
            <a:pPr>
              <a:lnSpc>
                <a:spcPct val="150000"/>
              </a:lnSpc>
            </a:pPr>
            <a:endParaRPr lang="it-IT" sz="2400" dirty="0">
              <a:latin typeface="Calibri" panose="020F0502020204030204" pitchFamily="34" charset="0"/>
              <a:cs typeface="Calibri" panose="020F0502020204030204" pitchFamily="34" charset="0"/>
            </a:endParaRPr>
          </a:p>
          <a:p>
            <a:pPr>
              <a:lnSpc>
                <a:spcPct val="150000"/>
              </a:lnSpc>
            </a:pPr>
            <a:r>
              <a:rPr lang="it-IT" sz="2400" dirty="0">
                <a:latin typeface="Calibri" panose="020F0502020204030204" pitchFamily="34" charset="0"/>
                <a:cs typeface="Calibri" panose="020F0502020204030204" pitchFamily="34" charset="0"/>
              </a:rPr>
              <a:t>per non affondare nella neve uso le ciaspole</a:t>
            </a:r>
          </a:p>
          <a:p>
            <a:pPr>
              <a:lnSpc>
                <a:spcPct val="150000"/>
              </a:lnSpc>
            </a:pPr>
            <a:endParaRPr lang="it-IT" sz="2400" dirty="0">
              <a:latin typeface="Calibri" panose="020F0502020204030204" pitchFamily="34" charset="0"/>
              <a:cs typeface="Calibri" panose="020F0502020204030204" pitchFamily="34" charset="0"/>
            </a:endParaRPr>
          </a:p>
          <a:p>
            <a:pPr>
              <a:lnSpc>
                <a:spcPct val="150000"/>
              </a:lnSpc>
            </a:pPr>
            <a:r>
              <a:rPr lang="it-IT" sz="2400" dirty="0">
                <a:latin typeface="Calibri" panose="020F0502020204030204" pitchFamily="34" charset="0"/>
                <a:cs typeface="Calibri" panose="020F0502020204030204" pitchFamily="34" charset="0"/>
              </a:rPr>
              <a:t>Aumentando l’area su cui «scarico» il mio peso esercito sul terreno una pressione minore (P inversamente proporzionale ad S), dunque non affondo.</a:t>
            </a:r>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6" name="Immagine 5"/>
          <p:cNvPicPr>
            <a:picLocks noChangeAspect="1"/>
          </p:cNvPicPr>
          <p:nvPr/>
        </p:nvPicPr>
        <p:blipFill>
          <a:blip r:embed="rId3"/>
          <a:stretch>
            <a:fillRect/>
          </a:stretch>
        </p:blipFill>
        <p:spPr>
          <a:xfrm>
            <a:off x="6710853" y="1692333"/>
            <a:ext cx="4859108" cy="3806939"/>
          </a:xfrm>
          <a:prstGeom prst="rect">
            <a:avLst/>
          </a:prstGeom>
        </p:spPr>
      </p:pic>
      <p:sp>
        <p:nvSpPr>
          <p:cNvPr id="4" name="Titolo 1">
            <a:extLst>
              <a:ext uri="{FF2B5EF4-FFF2-40B4-BE49-F238E27FC236}">
                <a16:creationId xmlns:a16="http://schemas.microsoft.com/office/drawing/2014/main" id="{A0630F8E-6217-598F-A7DC-5A26AC754402}"/>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LA PRESSIONE</a:t>
            </a:r>
          </a:p>
        </p:txBody>
      </p:sp>
      <p:sp>
        <p:nvSpPr>
          <p:cNvPr id="7" name="Segnaposto piè di pagina 15">
            <a:extLst>
              <a:ext uri="{FF2B5EF4-FFF2-40B4-BE49-F238E27FC236}">
                <a16:creationId xmlns:a16="http://schemas.microsoft.com/office/drawing/2014/main" id="{5B5CDDC9-CC3E-C1FB-24A0-F9E1480D4309}"/>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1963553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13</a:t>
            </a:fld>
            <a:endParaRPr lang="it-IT"/>
          </a:p>
        </p:txBody>
      </p:sp>
      <p:sp>
        <p:nvSpPr>
          <p:cNvPr id="11" name="CasellaDiTesto 10"/>
          <p:cNvSpPr txBox="1"/>
          <p:nvPr/>
        </p:nvSpPr>
        <p:spPr>
          <a:xfrm>
            <a:off x="622039" y="1692332"/>
            <a:ext cx="5664200" cy="3913059"/>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Esempi relativi alla pressione:</a:t>
            </a:r>
          </a:p>
          <a:p>
            <a:pPr>
              <a:lnSpc>
                <a:spcPct val="150000"/>
              </a:lnSpc>
            </a:pPr>
            <a:endParaRPr lang="it-IT" sz="2400" dirty="0">
              <a:latin typeface="Calibri" panose="020F0502020204030204" pitchFamily="34" charset="0"/>
              <a:cs typeface="Calibri" panose="020F0502020204030204" pitchFamily="34" charset="0"/>
            </a:endParaRPr>
          </a:p>
          <a:p>
            <a:pPr>
              <a:lnSpc>
                <a:spcPct val="150000"/>
              </a:lnSpc>
            </a:pPr>
            <a:r>
              <a:rPr lang="it-IT" sz="2400" dirty="0">
                <a:latin typeface="Calibri" panose="020F0502020204030204" pitchFamily="34" charset="0"/>
                <a:cs typeface="Calibri" panose="020F0502020204030204" pitchFamily="34" charset="0"/>
              </a:rPr>
              <a:t>La punta del chiodo ha una superficie molto piccola, pertanto, a parità di forza impartita con il martello, questa genera sul legno una pressione altissima che consente al chiodo di forare il legno stesso.</a:t>
            </a:r>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Titolo 1">
            <a:extLst>
              <a:ext uri="{FF2B5EF4-FFF2-40B4-BE49-F238E27FC236}">
                <a16:creationId xmlns:a16="http://schemas.microsoft.com/office/drawing/2014/main" id="{A0630F8E-6217-598F-A7DC-5A26AC754402}"/>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LA PRESSIONE</a:t>
            </a:r>
          </a:p>
        </p:txBody>
      </p:sp>
      <p:pic>
        <p:nvPicPr>
          <p:cNvPr id="7" name="Immagine 6"/>
          <p:cNvPicPr>
            <a:picLocks noChangeAspect="1"/>
          </p:cNvPicPr>
          <p:nvPr/>
        </p:nvPicPr>
        <p:blipFill>
          <a:blip r:embed="rId3"/>
          <a:stretch>
            <a:fillRect/>
          </a:stretch>
        </p:blipFill>
        <p:spPr>
          <a:xfrm>
            <a:off x="6308307" y="1759672"/>
            <a:ext cx="5045493" cy="3806939"/>
          </a:xfrm>
          <a:prstGeom prst="rect">
            <a:avLst/>
          </a:prstGeom>
        </p:spPr>
      </p:pic>
      <p:sp>
        <p:nvSpPr>
          <p:cNvPr id="6" name="Segnaposto piè di pagina 15">
            <a:extLst>
              <a:ext uri="{FF2B5EF4-FFF2-40B4-BE49-F238E27FC236}">
                <a16:creationId xmlns:a16="http://schemas.microsoft.com/office/drawing/2014/main" id="{A1D234F4-66A0-DA62-B8C8-020A30785A4D}"/>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3036622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14</a:t>
            </a:fld>
            <a:endParaRPr lang="it-IT"/>
          </a:p>
        </p:txBody>
      </p:sp>
      <p:sp>
        <p:nvSpPr>
          <p:cNvPr id="11" name="CasellaDiTesto 10"/>
          <p:cNvSpPr txBox="1"/>
          <p:nvPr/>
        </p:nvSpPr>
        <p:spPr>
          <a:xfrm>
            <a:off x="990597" y="1191016"/>
            <a:ext cx="5164362" cy="461665"/>
          </a:xfrm>
          <a:prstGeom prst="rect">
            <a:avLst/>
          </a:prstGeom>
          <a:noFill/>
        </p:spPr>
        <p:txBody>
          <a:bodyPr wrap="none" rtlCol="0">
            <a:spAutoFit/>
          </a:bodyPr>
          <a:lstStyle/>
          <a:p>
            <a:r>
              <a:rPr lang="it-IT" sz="2400" dirty="0">
                <a:latin typeface="Calibri" panose="020F0502020204030204" pitchFamily="34" charset="0"/>
                <a:cs typeface="Calibri" panose="020F0502020204030204" pitchFamily="34" charset="0"/>
              </a:rPr>
              <a:t>Il Pa è un’unità di misura «poco pratica»</a:t>
            </a:r>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 name="CasellaDiTesto 8"/>
          <p:cNvSpPr txBox="1"/>
          <p:nvPr/>
        </p:nvSpPr>
        <p:spPr>
          <a:xfrm>
            <a:off x="990589" y="1833811"/>
            <a:ext cx="10363201" cy="1697068"/>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In generale le unità di misura vengono definite in modo che possano essere facilmente «riconosciute»; ad esempio sappiamo quanto è lungo un metro, sappiamo che il secondo corrisponde all’incirca al battito cardiaco a riposo, etc.  </a:t>
            </a:r>
          </a:p>
        </p:txBody>
      </p:sp>
      <p:sp>
        <p:nvSpPr>
          <p:cNvPr id="10" name="CasellaDiTesto 9"/>
          <p:cNvSpPr txBox="1"/>
          <p:nvPr/>
        </p:nvSpPr>
        <p:spPr>
          <a:xfrm>
            <a:off x="990589" y="3630956"/>
            <a:ext cx="10363201" cy="1143070"/>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Vediamo quanto misura la pressione atmosferica.</a:t>
            </a:r>
          </a:p>
          <a:p>
            <a:pPr>
              <a:lnSpc>
                <a:spcPct val="150000"/>
              </a:lnSpc>
            </a:pPr>
            <a:r>
              <a:rPr lang="it-IT" sz="2400" dirty="0">
                <a:latin typeface="Calibri" panose="020F0502020204030204" pitchFamily="34" charset="0"/>
                <a:cs typeface="Calibri" panose="020F0502020204030204" pitchFamily="34" charset="0"/>
              </a:rPr>
              <a:t>In generale questa pressione, a livello del mare, vale 1 atm.</a:t>
            </a:r>
          </a:p>
        </p:txBody>
      </p:sp>
      <p:sp>
        <p:nvSpPr>
          <p:cNvPr id="12" name="CasellaDiTesto 11"/>
          <p:cNvSpPr txBox="1"/>
          <p:nvPr/>
        </p:nvSpPr>
        <p:spPr>
          <a:xfrm>
            <a:off x="3331273" y="5097694"/>
            <a:ext cx="5681843" cy="461665"/>
          </a:xfrm>
          <a:prstGeom prst="rect">
            <a:avLst/>
          </a:prstGeom>
          <a:noFill/>
        </p:spPr>
        <p:txBody>
          <a:bodyPr wrap="square" rtlCol="0">
            <a:spAutoFit/>
          </a:bodyPr>
          <a:lstStyle/>
          <a:p>
            <a:pPr algn="ctr"/>
            <a:r>
              <a:rPr lang="it-IT" sz="2400" b="1" dirty="0">
                <a:solidFill>
                  <a:srgbClr val="10596C"/>
                </a:solidFill>
                <a:latin typeface="Calibri" panose="020F0502020204030204" pitchFamily="34" charset="0"/>
                <a:cs typeface="Calibri" panose="020F0502020204030204" pitchFamily="34" charset="0"/>
              </a:rPr>
              <a:t>1 atm = 101.325 </a:t>
            </a:r>
            <a:r>
              <a:rPr lang="it-IT" sz="2400" b="1" dirty="0" err="1">
                <a:solidFill>
                  <a:srgbClr val="10596C"/>
                </a:solidFill>
                <a:latin typeface="Calibri" panose="020F0502020204030204" pitchFamily="34" charset="0"/>
                <a:cs typeface="Calibri" panose="020F0502020204030204" pitchFamily="34" charset="0"/>
              </a:rPr>
              <a:t>Pa</a:t>
            </a:r>
            <a:r>
              <a:rPr lang="it-IT" sz="2400" b="1" dirty="0">
                <a:solidFill>
                  <a:srgbClr val="10596C"/>
                </a:solidFill>
                <a:latin typeface="Calibri" panose="020F0502020204030204" pitchFamily="34" charset="0"/>
                <a:cs typeface="Calibri" panose="020F0502020204030204" pitchFamily="34" charset="0"/>
              </a:rPr>
              <a:t> = 1,033kg/cm</a:t>
            </a:r>
            <a:r>
              <a:rPr lang="it-IT" sz="2400" b="1" baseline="30000" dirty="0">
                <a:solidFill>
                  <a:srgbClr val="10596C"/>
                </a:solidFill>
                <a:latin typeface="Calibri" panose="020F0502020204030204" pitchFamily="34" charset="0"/>
                <a:cs typeface="Calibri" panose="020F0502020204030204" pitchFamily="34" charset="0"/>
              </a:rPr>
              <a:t>2</a:t>
            </a:r>
          </a:p>
        </p:txBody>
      </p:sp>
      <p:sp>
        <p:nvSpPr>
          <p:cNvPr id="4" name="Titolo 1">
            <a:extLst>
              <a:ext uri="{FF2B5EF4-FFF2-40B4-BE49-F238E27FC236}">
                <a16:creationId xmlns:a16="http://schemas.microsoft.com/office/drawing/2014/main" id="{E89E4777-9402-A12F-AF21-D8CB8823D049}"/>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LA PRESSIONE</a:t>
            </a:r>
          </a:p>
        </p:txBody>
      </p:sp>
      <p:sp>
        <p:nvSpPr>
          <p:cNvPr id="6" name="Segnaposto piè di pagina 15">
            <a:extLst>
              <a:ext uri="{FF2B5EF4-FFF2-40B4-BE49-F238E27FC236}">
                <a16:creationId xmlns:a16="http://schemas.microsoft.com/office/drawing/2014/main" id="{82A8CE80-F2C9-87C0-8254-09BFBB498CA6}"/>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297074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15</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 name="CasellaDiTesto 11"/>
          <p:cNvSpPr txBox="1"/>
          <p:nvPr/>
        </p:nvSpPr>
        <p:spPr>
          <a:xfrm>
            <a:off x="652385" y="1365421"/>
            <a:ext cx="4623000" cy="461665"/>
          </a:xfrm>
          <a:prstGeom prst="rect">
            <a:avLst/>
          </a:prstGeom>
          <a:noFill/>
        </p:spPr>
        <p:txBody>
          <a:bodyPr wrap="square" rtlCol="0">
            <a:spAutoFit/>
          </a:bodyPr>
          <a:lstStyle/>
          <a:p>
            <a:pPr algn="ctr"/>
            <a:r>
              <a:rPr lang="it-IT" sz="2400" b="1" dirty="0">
                <a:solidFill>
                  <a:srgbClr val="10596C"/>
                </a:solidFill>
                <a:latin typeface="Calibri" panose="020F0502020204030204" pitchFamily="34" charset="0"/>
                <a:cs typeface="Calibri" panose="020F0502020204030204" pitchFamily="34" charset="0"/>
              </a:rPr>
              <a:t>1 atm = 101.325 </a:t>
            </a:r>
            <a:r>
              <a:rPr lang="it-IT" sz="2400" b="1" dirty="0" err="1">
                <a:solidFill>
                  <a:srgbClr val="10596C"/>
                </a:solidFill>
                <a:latin typeface="Calibri" panose="020F0502020204030204" pitchFamily="34" charset="0"/>
                <a:cs typeface="Calibri" panose="020F0502020204030204" pitchFamily="34" charset="0"/>
              </a:rPr>
              <a:t>Pa</a:t>
            </a:r>
            <a:r>
              <a:rPr lang="it-IT" sz="2400" b="1" dirty="0">
                <a:solidFill>
                  <a:srgbClr val="10596C"/>
                </a:solidFill>
                <a:latin typeface="Calibri" panose="020F0502020204030204" pitchFamily="34" charset="0"/>
                <a:cs typeface="Calibri" panose="020F0502020204030204" pitchFamily="34" charset="0"/>
              </a:rPr>
              <a:t> = 1,033kg/cm</a:t>
            </a:r>
            <a:r>
              <a:rPr lang="it-IT" sz="2400" b="1" baseline="30000" dirty="0">
                <a:solidFill>
                  <a:srgbClr val="10596C"/>
                </a:solidFill>
                <a:latin typeface="Calibri" panose="020F0502020204030204" pitchFamily="34" charset="0"/>
                <a:cs typeface="Calibri" panose="020F0502020204030204" pitchFamily="34" charset="0"/>
              </a:rPr>
              <a:t>2</a:t>
            </a:r>
          </a:p>
        </p:txBody>
      </p:sp>
      <p:sp>
        <p:nvSpPr>
          <p:cNvPr id="4" name="Titolo 1">
            <a:extLst>
              <a:ext uri="{FF2B5EF4-FFF2-40B4-BE49-F238E27FC236}">
                <a16:creationId xmlns:a16="http://schemas.microsoft.com/office/drawing/2014/main" id="{E89E4777-9402-A12F-AF21-D8CB8823D049}"/>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LA PRESSIONE</a:t>
            </a:r>
          </a:p>
        </p:txBody>
      </p:sp>
      <p:sp>
        <p:nvSpPr>
          <p:cNvPr id="6" name="CasellaDiTesto 5">
            <a:extLst>
              <a:ext uri="{FF2B5EF4-FFF2-40B4-BE49-F238E27FC236}">
                <a16:creationId xmlns:a16="http://schemas.microsoft.com/office/drawing/2014/main" id="{84ADFAD5-2A81-650A-3913-B485E50FF7F3}"/>
              </a:ext>
            </a:extLst>
          </p:cNvPr>
          <p:cNvSpPr txBox="1"/>
          <p:nvPr/>
        </p:nvSpPr>
        <p:spPr>
          <a:xfrm>
            <a:off x="652385" y="2072640"/>
            <a:ext cx="5159135" cy="3913059"/>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N.B</a:t>
            </a:r>
            <a:r>
              <a:rPr lang="it-IT" sz="2400" baseline="0" dirty="0">
                <a:latin typeface="Calibri" panose="020F0502020204030204" pitchFamily="34" charset="0"/>
                <a:cs typeface="Calibri" panose="020F0502020204030204" pitchFamily="34" charset="0"/>
              </a:rPr>
              <a:t>. la pressione atm varia al variare dell’altitudine e si ottiene che si dimezza ogni 5km di altitudine (es a 5000m 0,5 atm, a 10000 0,5/2=0,25 atm, a 15000m 0,25/2=0,125 atm </a:t>
            </a:r>
            <a:r>
              <a:rPr lang="it-IT" sz="2400" baseline="0" dirty="0" err="1">
                <a:latin typeface="Calibri" panose="020F0502020204030204" pitchFamily="34" charset="0"/>
                <a:cs typeface="Calibri" panose="020F0502020204030204" pitchFamily="34" charset="0"/>
              </a:rPr>
              <a:t>etc</a:t>
            </a:r>
            <a:r>
              <a:rPr lang="it-IT" sz="2400" baseline="0" dirty="0">
                <a:latin typeface="Calibri" panose="020F0502020204030204" pitchFamily="34" charset="0"/>
                <a:cs typeface="Calibri" panose="020F0502020204030204" pitchFamily="34" charset="0"/>
              </a:rPr>
              <a:t>), questo perché la densità del gas non è costante, più mi alzo e meno è denso</a:t>
            </a:r>
            <a:r>
              <a:rPr lang="it-IT" sz="2400" dirty="0">
                <a:latin typeface="Calibri" panose="020F0502020204030204" pitchFamily="34" charset="0"/>
                <a:cs typeface="Calibri" panose="020F0502020204030204" pitchFamily="34" charset="0"/>
              </a:rPr>
              <a:t>.</a:t>
            </a:r>
          </a:p>
        </p:txBody>
      </p:sp>
      <p:pic>
        <p:nvPicPr>
          <p:cNvPr id="8" name="Immagine 7">
            <a:extLst>
              <a:ext uri="{FF2B5EF4-FFF2-40B4-BE49-F238E27FC236}">
                <a16:creationId xmlns:a16="http://schemas.microsoft.com/office/drawing/2014/main" id="{86E0A274-7DD6-5A42-B114-BC2C7BBEF87F}"/>
              </a:ext>
            </a:extLst>
          </p:cNvPr>
          <p:cNvPicPr>
            <a:picLocks noChangeAspect="1"/>
          </p:cNvPicPr>
          <p:nvPr/>
        </p:nvPicPr>
        <p:blipFill>
          <a:blip r:embed="rId3"/>
          <a:stretch>
            <a:fillRect/>
          </a:stretch>
        </p:blipFill>
        <p:spPr>
          <a:xfrm>
            <a:off x="6219825" y="1365421"/>
            <a:ext cx="5133975" cy="3867150"/>
          </a:xfrm>
          <a:prstGeom prst="rect">
            <a:avLst/>
          </a:prstGeom>
        </p:spPr>
      </p:pic>
      <p:sp>
        <p:nvSpPr>
          <p:cNvPr id="7" name="Segnaposto piè di pagina 15">
            <a:extLst>
              <a:ext uri="{FF2B5EF4-FFF2-40B4-BE49-F238E27FC236}">
                <a16:creationId xmlns:a16="http://schemas.microsoft.com/office/drawing/2014/main" id="{1FC92F2F-474A-6EA8-069C-977A2E6C6408}"/>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221727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16</a:t>
            </a:fld>
            <a:endParaRPr lang="it-IT"/>
          </a:p>
        </p:txBody>
      </p:sp>
      <p:sp>
        <p:nvSpPr>
          <p:cNvPr id="11" name="CasellaDiTesto 10"/>
          <p:cNvSpPr txBox="1"/>
          <p:nvPr/>
        </p:nvSpPr>
        <p:spPr>
          <a:xfrm>
            <a:off x="990597" y="925980"/>
            <a:ext cx="10064266" cy="1697068"/>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Notazione scientifica:</a:t>
            </a:r>
          </a:p>
          <a:p>
            <a:pPr>
              <a:lnSpc>
                <a:spcPct val="150000"/>
              </a:lnSpc>
            </a:pPr>
            <a:r>
              <a:rPr lang="it-IT" sz="2400" dirty="0">
                <a:latin typeface="Calibri" panose="020F0502020204030204" pitchFamily="34" charset="0"/>
                <a:cs typeface="Calibri" panose="020F0502020204030204" pitchFamily="34" charset="0"/>
              </a:rPr>
              <a:t>(è</a:t>
            </a:r>
            <a:r>
              <a:rPr lang="it-IT" sz="2400" baseline="0" dirty="0">
                <a:latin typeface="Calibri" panose="020F0502020204030204" pitchFamily="34" charset="0"/>
                <a:cs typeface="Calibri" panose="020F0502020204030204" pitchFamily="34" charset="0"/>
              </a:rPr>
              <a:t> molto comoda quando si ha a che fare con numeri molto grandi oppure con numeri molto piccoli)</a:t>
            </a:r>
            <a:endParaRPr lang="it-IT" sz="2400" dirty="0">
              <a:latin typeface="Calibri" panose="020F0502020204030204" pitchFamily="34" charset="0"/>
              <a:cs typeface="Calibri" panose="020F0502020204030204" pitchFamily="34" charset="0"/>
            </a:endParaRPr>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 name="CasellaDiTesto 8"/>
          <p:cNvSpPr txBox="1"/>
          <p:nvPr/>
        </p:nvSpPr>
        <p:spPr>
          <a:xfrm>
            <a:off x="990596" y="2635001"/>
            <a:ext cx="10363201" cy="2251065"/>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un numero è in </a:t>
            </a:r>
            <a:r>
              <a:rPr lang="it-IT" sz="2400" b="1" dirty="0">
                <a:solidFill>
                  <a:srgbClr val="10596C"/>
                </a:solidFill>
                <a:latin typeface="Calibri" panose="020F0502020204030204" pitchFamily="34" charset="0"/>
                <a:cs typeface="Calibri" panose="020F0502020204030204" pitchFamily="34" charset="0"/>
              </a:rPr>
              <a:t>notazione scientifica</a:t>
            </a:r>
            <a:r>
              <a:rPr lang="it-IT" sz="2400" dirty="0">
                <a:solidFill>
                  <a:srgbClr val="10596C"/>
                </a:solidFill>
                <a:latin typeface="Calibri" panose="020F0502020204030204" pitchFamily="34" charset="0"/>
                <a:cs typeface="Calibri" panose="020F0502020204030204" pitchFamily="34" charset="0"/>
              </a:rPr>
              <a:t> </a:t>
            </a:r>
            <a:r>
              <a:rPr lang="it-IT" sz="2400" dirty="0">
                <a:latin typeface="Calibri" panose="020F0502020204030204" pitchFamily="34" charset="0"/>
                <a:cs typeface="Calibri" panose="020F0502020204030204" pitchFamily="34" charset="0"/>
              </a:rPr>
              <a:t>se è scritto come prodotto tra: </a:t>
            </a:r>
          </a:p>
          <a:p>
            <a:pPr>
              <a:lnSpc>
                <a:spcPct val="150000"/>
              </a:lnSpc>
            </a:pPr>
            <a:r>
              <a:rPr lang="it-IT" sz="2400" dirty="0">
                <a:latin typeface="Calibri" panose="020F0502020204030204" pitchFamily="34" charset="0"/>
                <a:cs typeface="Calibri" panose="020F0502020204030204" pitchFamily="34" charset="0"/>
              </a:rPr>
              <a:t>-  un numero compreso tra 1 e 9</a:t>
            </a:r>
          </a:p>
          <a:p>
            <a:pPr>
              <a:lnSpc>
                <a:spcPct val="150000"/>
              </a:lnSpc>
            </a:pPr>
            <a:r>
              <a:rPr lang="it-IT" sz="2400" dirty="0">
                <a:latin typeface="Calibri" panose="020F0502020204030204" pitchFamily="34" charset="0"/>
                <a:cs typeface="Calibri" panose="020F0502020204030204" pitchFamily="34" charset="0"/>
              </a:rPr>
              <a:t>-  una potenza del 10 con esponente un qualsiasi numero intero positivo o negativo</a:t>
            </a:r>
          </a:p>
        </p:txBody>
      </p:sp>
      <p:sp>
        <p:nvSpPr>
          <p:cNvPr id="10" name="CasellaDiTesto 9"/>
          <p:cNvSpPr txBox="1"/>
          <p:nvPr/>
        </p:nvSpPr>
        <p:spPr>
          <a:xfrm>
            <a:off x="4753705" y="4788950"/>
            <a:ext cx="4730266" cy="1143070"/>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Es. 1.200 = 1,2 x 10</a:t>
            </a:r>
            <a:r>
              <a:rPr lang="it-IT" sz="2400" baseline="30000" dirty="0">
                <a:latin typeface="Calibri" panose="020F0502020204030204" pitchFamily="34" charset="0"/>
                <a:cs typeface="Calibri" panose="020F0502020204030204" pitchFamily="34" charset="0"/>
              </a:rPr>
              <a:t>3 </a:t>
            </a:r>
            <a:r>
              <a:rPr lang="it-IT" sz="2400" dirty="0">
                <a:latin typeface="Calibri" panose="020F0502020204030204" pitchFamily="34" charset="0"/>
                <a:cs typeface="Calibri" panose="020F0502020204030204" pitchFamily="34" charset="0"/>
              </a:rPr>
              <a:t>= 1,2 x E</a:t>
            </a:r>
            <a:r>
              <a:rPr lang="it-IT" sz="2400" baseline="30000" dirty="0">
                <a:latin typeface="Calibri" panose="020F0502020204030204" pitchFamily="34" charset="0"/>
                <a:cs typeface="Calibri" panose="020F0502020204030204" pitchFamily="34" charset="0"/>
              </a:rPr>
              <a:t>+03</a:t>
            </a:r>
          </a:p>
          <a:p>
            <a:pPr>
              <a:lnSpc>
                <a:spcPct val="150000"/>
              </a:lnSpc>
            </a:pPr>
            <a:r>
              <a:rPr lang="it-IT" sz="2400" dirty="0">
                <a:latin typeface="Calibri" panose="020F0502020204030204" pitchFamily="34" charset="0"/>
                <a:cs typeface="Calibri" panose="020F0502020204030204" pitchFamily="34" charset="0"/>
              </a:rPr>
              <a:t>Es.  0,023 = 2,3 x 10</a:t>
            </a:r>
            <a:r>
              <a:rPr lang="it-IT" sz="2400" baseline="30000" dirty="0">
                <a:latin typeface="Calibri" panose="020F0502020204030204" pitchFamily="34" charset="0"/>
                <a:cs typeface="Calibri" panose="020F0502020204030204" pitchFamily="34" charset="0"/>
              </a:rPr>
              <a:t>-2</a:t>
            </a:r>
            <a:r>
              <a:rPr lang="it-IT" sz="2400" dirty="0">
                <a:latin typeface="Calibri" panose="020F0502020204030204" pitchFamily="34" charset="0"/>
                <a:cs typeface="Calibri" panose="020F0502020204030204" pitchFamily="34" charset="0"/>
              </a:rPr>
              <a:t> =  2,3 x E</a:t>
            </a:r>
            <a:r>
              <a:rPr lang="it-IT" sz="2400" baseline="30000" dirty="0">
                <a:latin typeface="Calibri" panose="020F0502020204030204" pitchFamily="34" charset="0"/>
                <a:cs typeface="Calibri" panose="020F0502020204030204" pitchFamily="34" charset="0"/>
              </a:rPr>
              <a:t>-02</a:t>
            </a:r>
          </a:p>
        </p:txBody>
      </p:sp>
      <p:sp>
        <p:nvSpPr>
          <p:cNvPr id="4" name="Titolo 1">
            <a:extLst>
              <a:ext uri="{FF2B5EF4-FFF2-40B4-BE49-F238E27FC236}">
                <a16:creationId xmlns:a16="http://schemas.microsoft.com/office/drawing/2014/main" id="{DDE6EF45-0052-89B9-FF38-DEA5E9EFB799}"/>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LA PRESSIONE</a:t>
            </a:r>
          </a:p>
        </p:txBody>
      </p:sp>
      <p:sp>
        <p:nvSpPr>
          <p:cNvPr id="6" name="Segnaposto piè di pagina 15">
            <a:extLst>
              <a:ext uri="{FF2B5EF4-FFF2-40B4-BE49-F238E27FC236}">
                <a16:creationId xmlns:a16="http://schemas.microsoft.com/office/drawing/2014/main" id="{BBD1104D-6D66-798B-1451-A2F7967DACEB}"/>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170545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17</a:t>
            </a:fld>
            <a:endParaRPr lang="it-IT"/>
          </a:p>
        </p:txBody>
      </p:sp>
      <p:sp>
        <p:nvSpPr>
          <p:cNvPr id="11" name="CasellaDiTesto 10"/>
          <p:cNvSpPr txBox="1"/>
          <p:nvPr/>
        </p:nvSpPr>
        <p:spPr>
          <a:xfrm>
            <a:off x="990598" y="1056101"/>
            <a:ext cx="4737194" cy="369332"/>
          </a:xfrm>
          <a:prstGeom prst="rect">
            <a:avLst/>
          </a:prstGeom>
          <a:noFill/>
        </p:spPr>
        <p:txBody>
          <a:bodyPr wrap="none" rtlCol="0">
            <a:spAutoFit/>
          </a:bodyPr>
          <a:lstStyle/>
          <a:p>
            <a:r>
              <a:rPr lang="it-IT" dirty="0"/>
              <a:t>Per capire meglio, vediamo le potenze di 10:</a:t>
            </a:r>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 name="CasellaDiTesto 8"/>
          <p:cNvSpPr txBox="1"/>
          <p:nvPr/>
        </p:nvSpPr>
        <p:spPr>
          <a:xfrm>
            <a:off x="990598" y="1759672"/>
            <a:ext cx="10363201" cy="4031873"/>
          </a:xfrm>
          <a:prstGeom prst="rect">
            <a:avLst/>
          </a:prstGeom>
          <a:noFill/>
        </p:spPr>
        <p:txBody>
          <a:bodyPr wrap="square" rtlCol="0">
            <a:spAutoFit/>
          </a:bodyPr>
          <a:lstStyle/>
          <a:p>
            <a:r>
              <a:rPr lang="it-IT" sz="3200" dirty="0">
                <a:latin typeface="Calibri" panose="020F0502020204030204" pitchFamily="34" charset="0"/>
                <a:cs typeface="Calibri" panose="020F0502020204030204" pitchFamily="34" charset="0"/>
              </a:rPr>
              <a:t>10</a:t>
            </a:r>
            <a:r>
              <a:rPr lang="it-IT" sz="3200" b="1" baseline="30000" dirty="0">
                <a:solidFill>
                  <a:srgbClr val="10596C"/>
                </a:solidFill>
                <a:latin typeface="Calibri" panose="020F0502020204030204" pitchFamily="34" charset="0"/>
                <a:cs typeface="Calibri" panose="020F0502020204030204" pitchFamily="34" charset="0"/>
              </a:rPr>
              <a:t>0</a:t>
            </a:r>
            <a:r>
              <a:rPr lang="it-IT" sz="3200" dirty="0">
                <a:latin typeface="Calibri" panose="020F0502020204030204" pitchFamily="34" charset="0"/>
                <a:cs typeface="Calibri" panose="020F0502020204030204" pitchFamily="34" charset="0"/>
              </a:rPr>
              <a:t> = 1</a:t>
            </a:r>
          </a:p>
          <a:p>
            <a:r>
              <a:rPr lang="it-IT" sz="3200" dirty="0">
                <a:latin typeface="Calibri" panose="020F0502020204030204" pitchFamily="34" charset="0"/>
                <a:cs typeface="Calibri" panose="020F0502020204030204" pitchFamily="34" charset="0"/>
              </a:rPr>
              <a:t>10</a:t>
            </a:r>
            <a:r>
              <a:rPr lang="it-IT" sz="3200" b="1" baseline="30000" dirty="0">
                <a:solidFill>
                  <a:srgbClr val="10596C"/>
                </a:solidFill>
                <a:latin typeface="Calibri" panose="020F0502020204030204" pitchFamily="34" charset="0"/>
                <a:cs typeface="Calibri" panose="020F0502020204030204" pitchFamily="34" charset="0"/>
              </a:rPr>
              <a:t>1</a:t>
            </a:r>
            <a:r>
              <a:rPr lang="it-IT" sz="3200" dirty="0">
                <a:latin typeface="Calibri" panose="020F0502020204030204" pitchFamily="34" charset="0"/>
                <a:cs typeface="Calibri" panose="020F0502020204030204" pitchFamily="34" charset="0"/>
              </a:rPr>
              <a:t> = 10</a:t>
            </a:r>
          </a:p>
          <a:p>
            <a:r>
              <a:rPr lang="it-IT" sz="3200" dirty="0">
                <a:latin typeface="Calibri" panose="020F0502020204030204" pitchFamily="34" charset="0"/>
                <a:cs typeface="Calibri" panose="020F0502020204030204" pitchFamily="34" charset="0"/>
              </a:rPr>
              <a:t>10</a:t>
            </a:r>
            <a:r>
              <a:rPr lang="it-IT" sz="3200" b="1" baseline="30000" dirty="0">
                <a:solidFill>
                  <a:srgbClr val="10596C"/>
                </a:solidFill>
                <a:latin typeface="Calibri" panose="020F0502020204030204" pitchFamily="34" charset="0"/>
                <a:cs typeface="Calibri" panose="020F0502020204030204" pitchFamily="34" charset="0"/>
              </a:rPr>
              <a:t>2</a:t>
            </a:r>
            <a:r>
              <a:rPr lang="it-IT" sz="3200" dirty="0">
                <a:latin typeface="Calibri" panose="020F0502020204030204" pitchFamily="34" charset="0"/>
                <a:cs typeface="Calibri" panose="020F0502020204030204" pitchFamily="34" charset="0"/>
              </a:rPr>
              <a:t> = 100 </a:t>
            </a:r>
          </a:p>
          <a:p>
            <a:r>
              <a:rPr lang="it-IT" sz="3200" dirty="0">
                <a:latin typeface="Calibri" panose="020F0502020204030204" pitchFamily="34" charset="0"/>
                <a:cs typeface="Calibri" panose="020F0502020204030204" pitchFamily="34" charset="0"/>
              </a:rPr>
              <a:t>10</a:t>
            </a:r>
            <a:r>
              <a:rPr lang="it-IT" sz="3200" b="1" baseline="30000" dirty="0">
                <a:solidFill>
                  <a:srgbClr val="10596C"/>
                </a:solidFill>
                <a:latin typeface="Calibri" panose="020F0502020204030204" pitchFamily="34" charset="0"/>
                <a:cs typeface="Calibri" panose="020F0502020204030204" pitchFamily="34" charset="0"/>
              </a:rPr>
              <a:t>3</a:t>
            </a:r>
            <a:r>
              <a:rPr lang="it-IT" sz="3200" dirty="0">
                <a:latin typeface="Calibri" panose="020F0502020204030204" pitchFamily="34" charset="0"/>
                <a:cs typeface="Calibri" panose="020F0502020204030204" pitchFamily="34" charset="0"/>
              </a:rPr>
              <a:t> = 1.000</a:t>
            </a:r>
          </a:p>
          <a:p>
            <a:r>
              <a:rPr lang="it-IT" sz="3200" dirty="0">
                <a:latin typeface="Calibri" panose="020F0502020204030204" pitchFamily="34" charset="0"/>
                <a:cs typeface="Calibri" panose="020F0502020204030204" pitchFamily="34" charset="0"/>
              </a:rPr>
              <a:t>10</a:t>
            </a:r>
            <a:r>
              <a:rPr lang="it-IT" sz="3200" b="1" baseline="30000" dirty="0">
                <a:solidFill>
                  <a:srgbClr val="10596C"/>
                </a:solidFill>
                <a:latin typeface="Calibri" panose="020F0502020204030204" pitchFamily="34" charset="0"/>
                <a:cs typeface="Calibri" panose="020F0502020204030204" pitchFamily="34" charset="0"/>
              </a:rPr>
              <a:t>4</a:t>
            </a:r>
            <a:r>
              <a:rPr lang="it-IT" sz="3200" dirty="0">
                <a:latin typeface="Calibri" panose="020F0502020204030204" pitchFamily="34" charset="0"/>
                <a:cs typeface="Calibri" panose="020F0502020204030204" pitchFamily="34" charset="0"/>
              </a:rPr>
              <a:t> = 10.000</a:t>
            </a:r>
          </a:p>
          <a:p>
            <a:r>
              <a:rPr lang="it-IT" sz="3200" dirty="0">
                <a:latin typeface="Calibri" panose="020F0502020204030204" pitchFamily="34" charset="0"/>
                <a:cs typeface="Calibri" panose="020F0502020204030204" pitchFamily="34" charset="0"/>
              </a:rPr>
              <a:t>10</a:t>
            </a:r>
            <a:r>
              <a:rPr lang="it-IT" sz="3200" b="1" baseline="30000" dirty="0">
                <a:solidFill>
                  <a:srgbClr val="10596C"/>
                </a:solidFill>
                <a:latin typeface="Calibri" panose="020F0502020204030204" pitchFamily="34" charset="0"/>
                <a:cs typeface="Calibri" panose="020F0502020204030204" pitchFamily="34" charset="0"/>
              </a:rPr>
              <a:t>5</a:t>
            </a:r>
            <a:r>
              <a:rPr lang="it-IT" sz="3200" dirty="0">
                <a:latin typeface="Calibri" panose="020F0502020204030204" pitchFamily="34" charset="0"/>
                <a:cs typeface="Calibri" panose="020F0502020204030204" pitchFamily="34" charset="0"/>
              </a:rPr>
              <a:t> = 100.000</a:t>
            </a:r>
          </a:p>
          <a:p>
            <a:r>
              <a:rPr lang="it-IT" sz="3200" dirty="0">
                <a:latin typeface="Calibri" panose="020F0502020204030204" pitchFamily="34" charset="0"/>
                <a:cs typeface="Calibri" panose="020F0502020204030204" pitchFamily="34" charset="0"/>
              </a:rPr>
              <a:t>10</a:t>
            </a:r>
            <a:r>
              <a:rPr lang="it-IT" sz="3200" b="1" baseline="30000" dirty="0">
                <a:solidFill>
                  <a:srgbClr val="10596C"/>
                </a:solidFill>
                <a:latin typeface="Calibri" panose="020F0502020204030204" pitchFamily="34" charset="0"/>
                <a:cs typeface="Calibri" panose="020F0502020204030204" pitchFamily="34" charset="0"/>
              </a:rPr>
              <a:t>6</a:t>
            </a:r>
            <a:r>
              <a:rPr lang="it-IT" sz="3200" dirty="0">
                <a:latin typeface="Calibri" panose="020F0502020204030204" pitchFamily="34" charset="0"/>
                <a:cs typeface="Calibri" panose="020F0502020204030204" pitchFamily="34" charset="0"/>
              </a:rPr>
              <a:t> = 1.000.000</a:t>
            </a:r>
          </a:p>
          <a:p>
            <a:r>
              <a:rPr lang="it-IT" sz="3200" dirty="0">
                <a:latin typeface="Calibri" panose="020F0502020204030204" pitchFamily="34" charset="0"/>
                <a:cs typeface="Calibri" panose="020F0502020204030204" pitchFamily="34" charset="0"/>
              </a:rPr>
              <a:t>…</a:t>
            </a:r>
          </a:p>
        </p:txBody>
      </p:sp>
      <p:sp>
        <p:nvSpPr>
          <p:cNvPr id="12" name="CasellaDiTesto 11"/>
          <p:cNvSpPr txBox="1"/>
          <p:nvPr/>
        </p:nvSpPr>
        <p:spPr>
          <a:xfrm>
            <a:off x="5997843" y="1759672"/>
            <a:ext cx="5355955" cy="2251065"/>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Possiamo vedere che i risultati corrispondono al numero 1 seguito da </a:t>
            </a:r>
            <a:r>
              <a:rPr lang="it-IT" sz="2400" b="1" dirty="0">
                <a:solidFill>
                  <a:srgbClr val="10596C"/>
                </a:solidFill>
                <a:latin typeface="Calibri" panose="020F0502020204030204" pitchFamily="34" charset="0"/>
                <a:cs typeface="Calibri" panose="020F0502020204030204" pitchFamily="34" charset="0"/>
              </a:rPr>
              <a:t>tanti zeri quante sono le unità indicate dall’esponente</a:t>
            </a:r>
            <a:r>
              <a:rPr lang="it-IT" sz="2400" b="1" dirty="0">
                <a:latin typeface="Calibri" panose="020F0502020204030204" pitchFamily="34" charset="0"/>
                <a:cs typeface="Calibri" panose="020F0502020204030204" pitchFamily="34" charset="0"/>
              </a:rPr>
              <a:t>.</a:t>
            </a:r>
          </a:p>
        </p:txBody>
      </p:sp>
      <p:sp>
        <p:nvSpPr>
          <p:cNvPr id="13" name="CasellaDiTesto 12"/>
          <p:cNvSpPr txBox="1"/>
          <p:nvPr/>
        </p:nvSpPr>
        <p:spPr>
          <a:xfrm>
            <a:off x="5976209" y="4352547"/>
            <a:ext cx="5268781" cy="553998"/>
          </a:xfrm>
          <a:prstGeom prst="rect">
            <a:avLst/>
          </a:prstGeom>
          <a:noFill/>
        </p:spPr>
        <p:txBody>
          <a:bodyPr wrap="square" rtlCol="0">
            <a:spAutoFit/>
          </a:bodyPr>
          <a:lstStyle/>
          <a:p>
            <a:r>
              <a:rPr lang="it-IT" sz="3000" b="1" dirty="0">
                <a:solidFill>
                  <a:srgbClr val="10596C"/>
                </a:solidFill>
                <a:latin typeface="Calibri" panose="020F0502020204030204" pitchFamily="34" charset="0"/>
                <a:cs typeface="Calibri" panose="020F0502020204030204" pitchFamily="34" charset="0"/>
              </a:rPr>
              <a:t>101.325 </a:t>
            </a:r>
            <a:r>
              <a:rPr lang="it-IT" sz="3000" b="1" dirty="0" err="1">
                <a:solidFill>
                  <a:srgbClr val="10596C"/>
                </a:solidFill>
                <a:latin typeface="Calibri" panose="020F0502020204030204" pitchFamily="34" charset="0"/>
                <a:cs typeface="Calibri" panose="020F0502020204030204" pitchFamily="34" charset="0"/>
              </a:rPr>
              <a:t>Pa</a:t>
            </a:r>
            <a:r>
              <a:rPr lang="it-IT" sz="3000" b="1" dirty="0">
                <a:solidFill>
                  <a:srgbClr val="10596C"/>
                </a:solidFill>
                <a:latin typeface="Calibri" panose="020F0502020204030204" pitchFamily="34" charset="0"/>
                <a:cs typeface="Calibri" panose="020F0502020204030204" pitchFamily="34" charset="0"/>
              </a:rPr>
              <a:t> = 1,013 x 10</a:t>
            </a:r>
            <a:r>
              <a:rPr lang="it-IT" sz="3000" b="1" baseline="30000" dirty="0">
                <a:solidFill>
                  <a:srgbClr val="10596C"/>
                </a:solidFill>
                <a:latin typeface="Calibri" panose="020F0502020204030204" pitchFamily="34" charset="0"/>
                <a:cs typeface="Calibri" panose="020F0502020204030204" pitchFamily="34" charset="0"/>
              </a:rPr>
              <a:t>5</a:t>
            </a:r>
            <a:r>
              <a:rPr lang="it-IT" sz="3000" b="1" dirty="0">
                <a:solidFill>
                  <a:srgbClr val="10596C"/>
                </a:solidFill>
                <a:latin typeface="Calibri" panose="020F0502020204030204" pitchFamily="34" charset="0"/>
                <a:cs typeface="Calibri" panose="020F0502020204030204" pitchFamily="34" charset="0"/>
              </a:rPr>
              <a:t> </a:t>
            </a:r>
            <a:r>
              <a:rPr lang="it-IT" sz="3000" b="1" dirty="0" err="1">
                <a:solidFill>
                  <a:srgbClr val="10596C"/>
                </a:solidFill>
                <a:latin typeface="Calibri" panose="020F0502020204030204" pitchFamily="34" charset="0"/>
                <a:cs typeface="Calibri" panose="020F0502020204030204" pitchFamily="34" charset="0"/>
              </a:rPr>
              <a:t>Pa</a:t>
            </a:r>
            <a:endParaRPr lang="it-IT" sz="3000" b="1" dirty="0">
              <a:solidFill>
                <a:srgbClr val="10596C"/>
              </a:solidFill>
              <a:latin typeface="Calibri" panose="020F0502020204030204" pitchFamily="34" charset="0"/>
              <a:cs typeface="Calibri" panose="020F0502020204030204" pitchFamily="34" charset="0"/>
            </a:endParaRPr>
          </a:p>
        </p:txBody>
      </p:sp>
      <p:sp>
        <p:nvSpPr>
          <p:cNvPr id="4" name="Titolo 1">
            <a:extLst>
              <a:ext uri="{FF2B5EF4-FFF2-40B4-BE49-F238E27FC236}">
                <a16:creationId xmlns:a16="http://schemas.microsoft.com/office/drawing/2014/main" id="{61D1B9D5-B1A5-C06E-9850-8804E8303E99}"/>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LA PRESSIONE</a:t>
            </a:r>
          </a:p>
        </p:txBody>
      </p:sp>
      <p:sp>
        <p:nvSpPr>
          <p:cNvPr id="6" name="Segnaposto piè di pagina 15">
            <a:extLst>
              <a:ext uri="{FF2B5EF4-FFF2-40B4-BE49-F238E27FC236}">
                <a16:creationId xmlns:a16="http://schemas.microsoft.com/office/drawing/2014/main" id="{275252F8-5723-292D-580F-5D9A97A07EBE}"/>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257773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18</a:t>
            </a:fld>
            <a:endParaRPr lang="it-IT"/>
          </a:p>
        </p:txBody>
      </p:sp>
      <p:sp>
        <p:nvSpPr>
          <p:cNvPr id="11" name="CasellaDiTesto 10"/>
          <p:cNvSpPr txBox="1"/>
          <p:nvPr/>
        </p:nvSpPr>
        <p:spPr>
          <a:xfrm>
            <a:off x="990599" y="1010201"/>
            <a:ext cx="5697842" cy="461665"/>
          </a:xfrm>
          <a:prstGeom prst="rect">
            <a:avLst/>
          </a:prstGeom>
          <a:noFill/>
        </p:spPr>
        <p:txBody>
          <a:bodyPr wrap="none" rtlCol="0">
            <a:spAutoFit/>
          </a:bodyPr>
          <a:lstStyle/>
          <a:p>
            <a:r>
              <a:rPr lang="it-IT" sz="2400" dirty="0">
                <a:latin typeface="Calibri" panose="020F0502020204030204" pitchFamily="34" charset="0"/>
                <a:cs typeface="Calibri" panose="020F0502020204030204" pitchFamily="34" charset="0"/>
              </a:rPr>
              <a:t>Per capire meglio, vediamo le potenze di 10:</a:t>
            </a:r>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 name="CasellaDiTesto 8"/>
          <p:cNvSpPr txBox="1"/>
          <p:nvPr/>
        </p:nvSpPr>
        <p:spPr>
          <a:xfrm>
            <a:off x="990599" y="1759672"/>
            <a:ext cx="10363201" cy="4031873"/>
          </a:xfrm>
          <a:prstGeom prst="rect">
            <a:avLst/>
          </a:prstGeom>
          <a:noFill/>
        </p:spPr>
        <p:txBody>
          <a:bodyPr wrap="square" rtlCol="0">
            <a:spAutoFit/>
          </a:bodyPr>
          <a:lstStyle/>
          <a:p>
            <a:r>
              <a:rPr lang="it-IT" sz="3200" dirty="0">
                <a:latin typeface="Calibri" panose="020F0502020204030204" pitchFamily="34" charset="0"/>
                <a:cs typeface="Calibri" panose="020F0502020204030204" pitchFamily="34" charset="0"/>
              </a:rPr>
              <a:t>10</a:t>
            </a:r>
            <a:r>
              <a:rPr lang="it-IT" sz="3200" b="1" baseline="30000" dirty="0">
                <a:solidFill>
                  <a:srgbClr val="10596C"/>
                </a:solidFill>
                <a:latin typeface="Calibri" panose="020F0502020204030204" pitchFamily="34" charset="0"/>
                <a:cs typeface="Calibri" panose="020F0502020204030204" pitchFamily="34" charset="0"/>
              </a:rPr>
              <a:t>0</a:t>
            </a:r>
            <a:r>
              <a:rPr lang="it-IT" sz="3200" dirty="0">
                <a:latin typeface="Calibri" panose="020F0502020204030204" pitchFamily="34" charset="0"/>
                <a:cs typeface="Calibri" panose="020F0502020204030204" pitchFamily="34" charset="0"/>
              </a:rPr>
              <a:t> = 1</a:t>
            </a:r>
          </a:p>
          <a:p>
            <a:r>
              <a:rPr lang="it-IT" sz="3200" dirty="0">
                <a:latin typeface="Calibri" panose="020F0502020204030204" pitchFamily="34" charset="0"/>
                <a:cs typeface="Calibri" panose="020F0502020204030204" pitchFamily="34" charset="0"/>
              </a:rPr>
              <a:t>10</a:t>
            </a:r>
            <a:r>
              <a:rPr lang="it-IT" sz="3200" b="1" baseline="30000" dirty="0">
                <a:solidFill>
                  <a:srgbClr val="10596C"/>
                </a:solidFill>
                <a:latin typeface="Calibri" panose="020F0502020204030204" pitchFamily="34" charset="0"/>
                <a:cs typeface="Calibri" panose="020F0502020204030204" pitchFamily="34" charset="0"/>
              </a:rPr>
              <a:t>-1</a:t>
            </a:r>
            <a:r>
              <a:rPr lang="it-IT" sz="3200" dirty="0">
                <a:latin typeface="Calibri" panose="020F0502020204030204" pitchFamily="34" charset="0"/>
                <a:cs typeface="Calibri" panose="020F0502020204030204" pitchFamily="34" charset="0"/>
              </a:rPr>
              <a:t> = 0,1</a:t>
            </a:r>
          </a:p>
          <a:p>
            <a:r>
              <a:rPr lang="it-IT" sz="3200" dirty="0">
                <a:latin typeface="Calibri" panose="020F0502020204030204" pitchFamily="34" charset="0"/>
                <a:cs typeface="Calibri" panose="020F0502020204030204" pitchFamily="34" charset="0"/>
              </a:rPr>
              <a:t>10</a:t>
            </a:r>
            <a:r>
              <a:rPr lang="it-IT" sz="3200" b="1" baseline="30000" dirty="0">
                <a:solidFill>
                  <a:srgbClr val="10596C"/>
                </a:solidFill>
                <a:latin typeface="Calibri" panose="020F0502020204030204" pitchFamily="34" charset="0"/>
                <a:cs typeface="Calibri" panose="020F0502020204030204" pitchFamily="34" charset="0"/>
              </a:rPr>
              <a:t>-2</a:t>
            </a:r>
            <a:r>
              <a:rPr lang="it-IT" sz="3200" dirty="0">
                <a:latin typeface="Calibri" panose="020F0502020204030204" pitchFamily="34" charset="0"/>
                <a:cs typeface="Calibri" panose="020F0502020204030204" pitchFamily="34" charset="0"/>
              </a:rPr>
              <a:t> = 0,01 </a:t>
            </a:r>
          </a:p>
          <a:p>
            <a:r>
              <a:rPr lang="it-IT" sz="3200" dirty="0">
                <a:latin typeface="Calibri" panose="020F0502020204030204" pitchFamily="34" charset="0"/>
                <a:cs typeface="Calibri" panose="020F0502020204030204" pitchFamily="34" charset="0"/>
              </a:rPr>
              <a:t>10</a:t>
            </a:r>
            <a:r>
              <a:rPr lang="it-IT" sz="3200" b="1" baseline="30000" dirty="0">
                <a:solidFill>
                  <a:srgbClr val="10596C"/>
                </a:solidFill>
                <a:latin typeface="Calibri" panose="020F0502020204030204" pitchFamily="34" charset="0"/>
                <a:cs typeface="Calibri" panose="020F0502020204030204" pitchFamily="34" charset="0"/>
              </a:rPr>
              <a:t>-3</a:t>
            </a:r>
            <a:r>
              <a:rPr lang="it-IT" sz="3200" dirty="0">
                <a:latin typeface="Calibri" panose="020F0502020204030204" pitchFamily="34" charset="0"/>
                <a:cs typeface="Calibri" panose="020F0502020204030204" pitchFamily="34" charset="0"/>
              </a:rPr>
              <a:t> = 0,001</a:t>
            </a:r>
          </a:p>
          <a:p>
            <a:r>
              <a:rPr lang="it-IT" sz="3200" dirty="0">
                <a:latin typeface="Calibri" panose="020F0502020204030204" pitchFamily="34" charset="0"/>
                <a:cs typeface="Calibri" panose="020F0502020204030204" pitchFamily="34" charset="0"/>
              </a:rPr>
              <a:t>10</a:t>
            </a:r>
            <a:r>
              <a:rPr lang="it-IT" sz="3200" b="1" baseline="30000" dirty="0">
                <a:solidFill>
                  <a:srgbClr val="10596C"/>
                </a:solidFill>
                <a:latin typeface="Calibri" panose="020F0502020204030204" pitchFamily="34" charset="0"/>
                <a:cs typeface="Calibri" panose="020F0502020204030204" pitchFamily="34" charset="0"/>
              </a:rPr>
              <a:t>-4</a:t>
            </a:r>
            <a:r>
              <a:rPr lang="it-IT" sz="3200" dirty="0">
                <a:latin typeface="Calibri" panose="020F0502020204030204" pitchFamily="34" charset="0"/>
                <a:cs typeface="Calibri" panose="020F0502020204030204" pitchFamily="34" charset="0"/>
              </a:rPr>
              <a:t> = 0,0001</a:t>
            </a:r>
          </a:p>
          <a:p>
            <a:r>
              <a:rPr lang="it-IT" sz="3200" dirty="0">
                <a:latin typeface="Calibri" panose="020F0502020204030204" pitchFamily="34" charset="0"/>
                <a:cs typeface="Calibri" panose="020F0502020204030204" pitchFamily="34" charset="0"/>
              </a:rPr>
              <a:t>10</a:t>
            </a:r>
            <a:r>
              <a:rPr lang="it-IT" sz="3200" b="1" baseline="30000" dirty="0">
                <a:solidFill>
                  <a:srgbClr val="10596C"/>
                </a:solidFill>
                <a:latin typeface="Calibri" panose="020F0502020204030204" pitchFamily="34" charset="0"/>
                <a:cs typeface="Calibri" panose="020F0502020204030204" pitchFamily="34" charset="0"/>
              </a:rPr>
              <a:t>-5</a:t>
            </a:r>
            <a:r>
              <a:rPr lang="it-IT" sz="3200" dirty="0">
                <a:latin typeface="Calibri" panose="020F0502020204030204" pitchFamily="34" charset="0"/>
                <a:cs typeface="Calibri" panose="020F0502020204030204" pitchFamily="34" charset="0"/>
              </a:rPr>
              <a:t> = 0,00001</a:t>
            </a:r>
          </a:p>
          <a:p>
            <a:r>
              <a:rPr lang="it-IT" sz="3200" dirty="0">
                <a:latin typeface="Calibri" panose="020F0502020204030204" pitchFamily="34" charset="0"/>
                <a:cs typeface="Calibri" panose="020F0502020204030204" pitchFamily="34" charset="0"/>
              </a:rPr>
              <a:t>10</a:t>
            </a:r>
            <a:r>
              <a:rPr lang="it-IT" sz="3200" b="1" baseline="30000" dirty="0">
                <a:solidFill>
                  <a:srgbClr val="10596C"/>
                </a:solidFill>
                <a:latin typeface="Calibri" panose="020F0502020204030204" pitchFamily="34" charset="0"/>
                <a:cs typeface="Calibri" panose="020F0502020204030204" pitchFamily="34" charset="0"/>
              </a:rPr>
              <a:t>-6</a:t>
            </a:r>
            <a:r>
              <a:rPr lang="it-IT" sz="3200" dirty="0">
                <a:latin typeface="Calibri" panose="020F0502020204030204" pitchFamily="34" charset="0"/>
                <a:cs typeface="Calibri" panose="020F0502020204030204" pitchFamily="34" charset="0"/>
              </a:rPr>
              <a:t> = 0,000001</a:t>
            </a:r>
          </a:p>
          <a:p>
            <a:r>
              <a:rPr lang="it-IT" sz="3200" dirty="0">
                <a:latin typeface="Calibri" panose="020F0502020204030204" pitchFamily="34" charset="0"/>
                <a:cs typeface="Calibri" panose="020F0502020204030204" pitchFamily="34" charset="0"/>
              </a:rPr>
              <a:t>…</a:t>
            </a:r>
          </a:p>
        </p:txBody>
      </p:sp>
      <p:sp>
        <p:nvSpPr>
          <p:cNvPr id="12" name="CasellaDiTesto 11"/>
          <p:cNvSpPr txBox="1"/>
          <p:nvPr/>
        </p:nvSpPr>
        <p:spPr>
          <a:xfrm>
            <a:off x="5997843" y="1759672"/>
            <a:ext cx="5355955" cy="2251065"/>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Possiamo vedere che i risultati corrispondono al numero 1 posto nella posizione dopo la virgola individuata</a:t>
            </a:r>
            <a:r>
              <a:rPr lang="it-IT" sz="2400" b="1" dirty="0">
                <a:latin typeface="Calibri" panose="020F0502020204030204" pitchFamily="34" charset="0"/>
                <a:cs typeface="Calibri" panose="020F0502020204030204" pitchFamily="34" charset="0"/>
              </a:rPr>
              <a:t> </a:t>
            </a:r>
            <a:r>
              <a:rPr lang="it-IT" sz="2400" b="1" dirty="0">
                <a:solidFill>
                  <a:srgbClr val="10596C"/>
                </a:solidFill>
                <a:latin typeface="Calibri" panose="020F0502020204030204" pitchFamily="34" charset="0"/>
                <a:cs typeface="Calibri" panose="020F0502020204030204" pitchFamily="34" charset="0"/>
              </a:rPr>
              <a:t>dalle unità indicate dall’esponente</a:t>
            </a:r>
            <a:r>
              <a:rPr lang="it-IT" sz="2400" b="1" dirty="0">
                <a:latin typeface="Calibri" panose="020F0502020204030204" pitchFamily="34" charset="0"/>
                <a:cs typeface="Calibri" panose="020F0502020204030204" pitchFamily="34" charset="0"/>
              </a:rPr>
              <a:t>.</a:t>
            </a:r>
          </a:p>
        </p:txBody>
      </p:sp>
      <p:sp>
        <p:nvSpPr>
          <p:cNvPr id="13" name="CasellaDiTesto 12"/>
          <p:cNvSpPr txBox="1"/>
          <p:nvPr/>
        </p:nvSpPr>
        <p:spPr>
          <a:xfrm>
            <a:off x="5997843" y="4445604"/>
            <a:ext cx="4652719" cy="553998"/>
          </a:xfrm>
          <a:prstGeom prst="rect">
            <a:avLst/>
          </a:prstGeom>
          <a:noFill/>
        </p:spPr>
        <p:txBody>
          <a:bodyPr wrap="square" rtlCol="0">
            <a:spAutoFit/>
          </a:bodyPr>
          <a:lstStyle/>
          <a:p>
            <a:r>
              <a:rPr lang="it-IT" sz="3000" b="1" dirty="0">
                <a:solidFill>
                  <a:srgbClr val="10596C"/>
                </a:solidFill>
                <a:latin typeface="Calibri" panose="020F0502020204030204" pitchFamily="34" charset="0"/>
                <a:cs typeface="Calibri" panose="020F0502020204030204" pitchFamily="34" charset="0"/>
              </a:rPr>
              <a:t>Es. 0,023 = 2,3 x 10</a:t>
            </a:r>
            <a:r>
              <a:rPr lang="it-IT" sz="3000" b="1" baseline="30000" dirty="0">
                <a:solidFill>
                  <a:srgbClr val="10596C"/>
                </a:solidFill>
                <a:latin typeface="Calibri" panose="020F0502020204030204" pitchFamily="34" charset="0"/>
                <a:cs typeface="Calibri" panose="020F0502020204030204" pitchFamily="34" charset="0"/>
              </a:rPr>
              <a:t>-2</a:t>
            </a:r>
            <a:endParaRPr lang="it-IT" sz="3000" b="1" dirty="0">
              <a:solidFill>
                <a:srgbClr val="10596C"/>
              </a:solidFill>
              <a:latin typeface="Calibri" panose="020F0502020204030204" pitchFamily="34" charset="0"/>
              <a:cs typeface="Calibri" panose="020F0502020204030204" pitchFamily="34" charset="0"/>
            </a:endParaRPr>
          </a:p>
        </p:txBody>
      </p:sp>
      <p:sp>
        <p:nvSpPr>
          <p:cNvPr id="4" name="Titolo 1">
            <a:extLst>
              <a:ext uri="{FF2B5EF4-FFF2-40B4-BE49-F238E27FC236}">
                <a16:creationId xmlns:a16="http://schemas.microsoft.com/office/drawing/2014/main" id="{291584FD-1B2F-66C2-AA4B-71EE681D9FED}"/>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LA PRESSIONE</a:t>
            </a:r>
          </a:p>
        </p:txBody>
      </p:sp>
      <p:sp>
        <p:nvSpPr>
          <p:cNvPr id="6" name="Segnaposto piè di pagina 15">
            <a:extLst>
              <a:ext uri="{FF2B5EF4-FFF2-40B4-BE49-F238E27FC236}">
                <a16:creationId xmlns:a16="http://schemas.microsoft.com/office/drawing/2014/main" id="{098F9557-678B-2689-848D-D21CE56A8484}"/>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118501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19</a:t>
            </a:fld>
            <a:endParaRPr lang="it-IT"/>
          </a:p>
        </p:txBody>
      </p:sp>
      <p:sp>
        <p:nvSpPr>
          <p:cNvPr id="11" name="CasellaDiTesto 10"/>
          <p:cNvSpPr txBox="1"/>
          <p:nvPr/>
        </p:nvSpPr>
        <p:spPr>
          <a:xfrm>
            <a:off x="990599" y="1304001"/>
            <a:ext cx="9051004" cy="461665"/>
          </a:xfrm>
          <a:prstGeom prst="rect">
            <a:avLst/>
          </a:prstGeom>
          <a:noFill/>
        </p:spPr>
        <p:txBody>
          <a:bodyPr wrap="none" rtlCol="0">
            <a:spAutoFit/>
          </a:bodyPr>
          <a:lstStyle/>
          <a:p>
            <a:r>
              <a:rPr lang="it-IT" sz="2400" dirty="0">
                <a:latin typeface="Calibri" panose="020F0502020204030204" pitchFamily="34" charset="0"/>
                <a:cs typeface="Calibri" panose="020F0502020204030204" pitchFamily="34" charset="0"/>
              </a:rPr>
              <a:t>Per capire meglio le grandezze in gioco, facciamo un semplice esempio:</a:t>
            </a:r>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 name="CasellaDiTesto 11"/>
          <p:cNvSpPr txBox="1"/>
          <p:nvPr/>
        </p:nvSpPr>
        <p:spPr>
          <a:xfrm>
            <a:off x="990599" y="1954237"/>
            <a:ext cx="10363201" cy="2251065"/>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Qual è la differenza tra 1 MILIONE e 1 MILIARDO?</a:t>
            </a:r>
          </a:p>
          <a:p>
            <a:pPr>
              <a:lnSpc>
                <a:spcPct val="150000"/>
              </a:lnSpc>
            </a:pPr>
            <a:r>
              <a:rPr lang="it-IT" sz="2400" b="1" dirty="0">
                <a:solidFill>
                  <a:srgbClr val="10596C"/>
                </a:solidFill>
                <a:latin typeface="Calibri" panose="020F0502020204030204" pitchFamily="34" charset="0"/>
                <a:cs typeface="Calibri" panose="020F0502020204030204" pitchFamily="34" charset="0"/>
              </a:rPr>
              <a:t>1 MILIONE = 10</a:t>
            </a:r>
            <a:r>
              <a:rPr lang="it-IT" sz="2400" b="1" baseline="30000" dirty="0">
                <a:solidFill>
                  <a:srgbClr val="10596C"/>
                </a:solidFill>
                <a:latin typeface="Calibri" panose="020F0502020204030204" pitchFamily="34" charset="0"/>
                <a:cs typeface="Calibri" panose="020F0502020204030204" pitchFamily="34" charset="0"/>
              </a:rPr>
              <a:t>6</a:t>
            </a:r>
            <a:r>
              <a:rPr lang="it-IT" sz="2400" b="1" dirty="0">
                <a:solidFill>
                  <a:srgbClr val="10596C"/>
                </a:solidFill>
                <a:latin typeface="Calibri" panose="020F0502020204030204" pitchFamily="34" charset="0"/>
                <a:cs typeface="Calibri" panose="020F0502020204030204" pitchFamily="34" charset="0"/>
              </a:rPr>
              <a:t> = 1.000.000</a:t>
            </a:r>
          </a:p>
          <a:p>
            <a:pPr>
              <a:lnSpc>
                <a:spcPct val="150000"/>
              </a:lnSpc>
            </a:pPr>
            <a:r>
              <a:rPr lang="it-IT" sz="2400" b="1" dirty="0">
                <a:solidFill>
                  <a:srgbClr val="10596C"/>
                </a:solidFill>
                <a:latin typeface="Calibri" panose="020F0502020204030204" pitchFamily="34" charset="0"/>
                <a:cs typeface="Calibri" panose="020F0502020204030204" pitchFamily="34" charset="0"/>
              </a:rPr>
              <a:t>1 MILIARDO = 10</a:t>
            </a:r>
            <a:r>
              <a:rPr lang="it-IT" sz="2400" b="1" baseline="30000" dirty="0">
                <a:solidFill>
                  <a:srgbClr val="10596C"/>
                </a:solidFill>
                <a:latin typeface="Calibri" panose="020F0502020204030204" pitchFamily="34" charset="0"/>
                <a:cs typeface="Calibri" panose="020F0502020204030204" pitchFamily="34" charset="0"/>
              </a:rPr>
              <a:t>9</a:t>
            </a:r>
            <a:r>
              <a:rPr lang="it-IT" sz="2400" b="1" dirty="0">
                <a:solidFill>
                  <a:srgbClr val="10596C"/>
                </a:solidFill>
                <a:latin typeface="Calibri" panose="020F0502020204030204" pitchFamily="34" charset="0"/>
                <a:cs typeface="Calibri" panose="020F0502020204030204" pitchFamily="34" charset="0"/>
              </a:rPr>
              <a:t> = 1.000.000.000</a:t>
            </a:r>
          </a:p>
          <a:p>
            <a:pPr>
              <a:lnSpc>
                <a:spcPct val="150000"/>
              </a:lnSpc>
            </a:pPr>
            <a:r>
              <a:rPr lang="it-IT" sz="2400" dirty="0">
                <a:latin typeface="Calibri" panose="020F0502020204030204" pitchFamily="34" charset="0"/>
                <a:cs typeface="Calibri" panose="020F0502020204030204" pitchFamily="34" charset="0"/>
              </a:rPr>
              <a:t>E se fossero secondi (s)???</a:t>
            </a:r>
          </a:p>
        </p:txBody>
      </p:sp>
      <p:sp>
        <p:nvSpPr>
          <p:cNvPr id="4" name="Titolo 1">
            <a:extLst>
              <a:ext uri="{FF2B5EF4-FFF2-40B4-BE49-F238E27FC236}">
                <a16:creationId xmlns:a16="http://schemas.microsoft.com/office/drawing/2014/main" id="{291584FD-1B2F-66C2-AA4B-71EE681D9FED}"/>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LA PRESSIONE</a:t>
            </a:r>
          </a:p>
        </p:txBody>
      </p:sp>
      <p:sp>
        <p:nvSpPr>
          <p:cNvPr id="6" name="CasellaDiTesto 5">
            <a:extLst>
              <a:ext uri="{FF2B5EF4-FFF2-40B4-BE49-F238E27FC236}">
                <a16:creationId xmlns:a16="http://schemas.microsoft.com/office/drawing/2014/main" id="{A49C89ED-9740-5597-5774-B51CC81A0C5A}"/>
              </a:ext>
            </a:extLst>
          </p:cNvPr>
          <p:cNvSpPr txBox="1"/>
          <p:nvPr/>
        </p:nvSpPr>
        <p:spPr>
          <a:xfrm>
            <a:off x="990599" y="4359411"/>
            <a:ext cx="10363201" cy="1697068"/>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1 MILIONE di secondi = 1.000.000/60 (minuti) /60 (ore) /24 (giorni) = 11,5 giorni </a:t>
            </a:r>
          </a:p>
          <a:p>
            <a:pPr>
              <a:lnSpc>
                <a:spcPct val="150000"/>
              </a:lnSpc>
            </a:pPr>
            <a:r>
              <a:rPr lang="it-IT" sz="2400" dirty="0">
                <a:latin typeface="Calibri" panose="020F0502020204030204" pitchFamily="34" charset="0"/>
                <a:cs typeface="Calibri" panose="020F0502020204030204" pitchFamily="34" charset="0"/>
              </a:rPr>
              <a:t>1 MILIARDO di secondi = 1.000.000.000/60 (minuti) /60 (ore) /24 (giorni)/365 (anni) = 31,7 anni !!!</a:t>
            </a:r>
          </a:p>
        </p:txBody>
      </p:sp>
      <p:sp>
        <p:nvSpPr>
          <p:cNvPr id="7" name="Segnaposto piè di pagina 15">
            <a:extLst>
              <a:ext uri="{FF2B5EF4-FFF2-40B4-BE49-F238E27FC236}">
                <a16:creationId xmlns:a16="http://schemas.microsoft.com/office/drawing/2014/main" id="{9388A502-3AE6-6F32-A38D-79291E032C5D}"/>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83111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1325563"/>
          </a:xfrm>
        </p:spPr>
        <p:txBody>
          <a:bodyPr>
            <a:normAutofit/>
          </a:bodyPr>
          <a:lstStyle/>
          <a:p>
            <a:pPr algn="ctr"/>
            <a:r>
              <a:rPr lang="it-IT" sz="3200" b="1" dirty="0">
                <a:solidFill>
                  <a:srgbClr val="10596C"/>
                </a:solidFill>
                <a:latin typeface="Calibri" panose="020F0502020204030204" pitchFamily="34" charset="0"/>
                <a:cs typeface="Calibri" panose="020F0502020204030204" pitchFamily="34" charset="0"/>
              </a:rPr>
              <a:t>SOMMARIO</a:t>
            </a:r>
          </a:p>
        </p:txBody>
      </p:sp>
      <p:sp>
        <p:nvSpPr>
          <p:cNvPr id="3" name="Segnaposto contenuto 2"/>
          <p:cNvSpPr>
            <a:spLocks noGrp="1"/>
          </p:cNvSpPr>
          <p:nvPr>
            <p:ph idx="1"/>
          </p:nvPr>
        </p:nvSpPr>
        <p:spPr>
          <a:xfrm>
            <a:off x="838200" y="1077363"/>
            <a:ext cx="10515600" cy="4486275"/>
          </a:xfrm>
        </p:spPr>
        <p:txBody>
          <a:bodyPr>
            <a:noAutofit/>
          </a:bodyPr>
          <a:lstStyle/>
          <a:p>
            <a:pPr marL="514350" indent="-514350">
              <a:buFont typeface="+mj-lt"/>
              <a:buAutoNum type="arabicPeriod"/>
            </a:pPr>
            <a:r>
              <a:rPr lang="it-IT" sz="2400" b="1" dirty="0">
                <a:solidFill>
                  <a:srgbClr val="10596C"/>
                </a:solidFill>
                <a:latin typeface="Calibri" panose="020F0502020204030204" pitchFamily="34" charset="0"/>
                <a:cs typeface="Calibri" panose="020F0502020204030204" pitchFamily="34" charset="0"/>
              </a:rPr>
              <a:t>PRESSIONE</a:t>
            </a:r>
          </a:p>
          <a:p>
            <a:pPr lvl="1"/>
            <a:r>
              <a:rPr lang="it-IT" dirty="0">
                <a:latin typeface="Calibri" panose="020F0502020204030204" pitchFamily="34" charset="0"/>
                <a:cs typeface="Calibri" panose="020F0502020204030204" pitchFamily="34" charset="0"/>
              </a:rPr>
              <a:t>Introduzione</a:t>
            </a:r>
          </a:p>
          <a:p>
            <a:pPr lvl="1"/>
            <a:r>
              <a:rPr lang="it-IT" dirty="0">
                <a:latin typeface="Calibri" panose="020F0502020204030204" pitchFamily="34" charset="0"/>
                <a:cs typeface="Calibri" panose="020F0502020204030204" pitchFamily="34" charset="0"/>
              </a:rPr>
              <a:t>Richiami delle principali grandezze fisiche e loro unità di misura</a:t>
            </a:r>
          </a:p>
          <a:p>
            <a:pPr lvl="1"/>
            <a:r>
              <a:rPr lang="it-IT" dirty="0">
                <a:latin typeface="Calibri" panose="020F0502020204030204" pitchFamily="34" charset="0"/>
                <a:cs typeface="Calibri" panose="020F0502020204030204" pitchFamily="34" charset="0"/>
              </a:rPr>
              <a:t>Definizione di pressione</a:t>
            </a:r>
          </a:p>
          <a:p>
            <a:pPr lvl="1"/>
            <a:r>
              <a:rPr lang="it-IT" dirty="0">
                <a:latin typeface="Calibri" panose="020F0502020204030204" pitchFamily="34" charset="0"/>
                <a:cs typeface="Calibri" panose="020F0502020204030204" pitchFamily="34" charset="0"/>
              </a:rPr>
              <a:t>Unità di misura della pressione</a:t>
            </a:r>
          </a:p>
          <a:p>
            <a:pPr lvl="1"/>
            <a:r>
              <a:rPr lang="it-IT" dirty="0">
                <a:latin typeface="Calibri" panose="020F0502020204030204" pitchFamily="34" charset="0"/>
                <a:cs typeface="Calibri" panose="020F0502020204030204" pitchFamily="34" charset="0"/>
              </a:rPr>
              <a:t>La pressione atmosferica</a:t>
            </a:r>
          </a:p>
          <a:p>
            <a:pPr marL="457200" lvl="1" indent="0">
              <a:buNone/>
            </a:pPr>
            <a:endParaRPr lang="it-IT" dirty="0">
              <a:latin typeface="Calibri" panose="020F0502020204030204" pitchFamily="34" charset="0"/>
              <a:cs typeface="Calibri" panose="020F0502020204030204" pitchFamily="34" charset="0"/>
            </a:endParaRPr>
          </a:p>
          <a:p>
            <a:pPr marL="514350" indent="-514350">
              <a:buFont typeface="+mj-lt"/>
              <a:buAutoNum type="arabicPeriod"/>
            </a:pPr>
            <a:r>
              <a:rPr lang="it-IT" sz="2400" b="1" dirty="0">
                <a:solidFill>
                  <a:srgbClr val="10596C"/>
                </a:solidFill>
                <a:latin typeface="Calibri" panose="020F0502020204030204" pitchFamily="34" charset="0"/>
                <a:cs typeface="Calibri" panose="020F0502020204030204" pitchFamily="34" charset="0"/>
              </a:rPr>
              <a:t>VUOTO</a:t>
            </a:r>
          </a:p>
          <a:p>
            <a:pPr lvl="1"/>
            <a:r>
              <a:rPr lang="it-IT" dirty="0">
                <a:latin typeface="Calibri" panose="020F0502020204030204" pitchFamily="34" charset="0"/>
                <a:cs typeface="Calibri" panose="020F0502020204030204" pitchFamily="34" charset="0"/>
              </a:rPr>
              <a:t>Cos’è il vuoto</a:t>
            </a:r>
          </a:p>
          <a:p>
            <a:pPr lvl="1"/>
            <a:r>
              <a:rPr lang="it-IT" dirty="0">
                <a:latin typeface="Calibri" panose="020F0502020204030204" pitchFamily="34" charset="0"/>
                <a:cs typeface="Calibri" panose="020F0502020204030204" pitchFamily="34" charset="0"/>
              </a:rPr>
              <a:t>Cenni storici</a:t>
            </a:r>
          </a:p>
          <a:p>
            <a:pPr lvl="1"/>
            <a:r>
              <a:rPr lang="it-IT" dirty="0">
                <a:latin typeface="Calibri" panose="020F0502020204030204" pitchFamily="34" charset="0"/>
                <a:cs typeface="Calibri" panose="020F0502020204030204" pitchFamily="34" charset="0"/>
              </a:rPr>
              <a:t>Livelli di vuoto</a:t>
            </a:r>
          </a:p>
          <a:p>
            <a:pPr lvl="1"/>
            <a:r>
              <a:rPr lang="it-IT" dirty="0">
                <a:latin typeface="Calibri" panose="020F0502020204030204" pitchFamily="34" charset="0"/>
                <a:cs typeface="Calibri" panose="020F0502020204030204" pitchFamily="34" charset="0"/>
              </a:rPr>
              <a:t>Richiami dei concetti base</a:t>
            </a:r>
          </a:p>
          <a:p>
            <a:pPr lvl="1"/>
            <a:r>
              <a:rPr lang="it-IT" dirty="0">
                <a:latin typeface="Calibri" panose="020F0502020204030204" pitchFamily="34" charset="0"/>
                <a:cs typeface="Calibri" panose="020F0502020204030204" pitchFamily="34" charset="0"/>
              </a:rPr>
              <a:t>Tipi di flusso nel vuoto</a:t>
            </a:r>
          </a:p>
          <a:p>
            <a:pPr lvl="1"/>
            <a:endParaRPr lang="it-IT" dirty="0">
              <a:latin typeface="Calibri" panose="020F0502020204030204" pitchFamily="34" charset="0"/>
              <a:cs typeface="Calibri" panose="020F0502020204030204" pitchFamily="34" charset="0"/>
            </a:endParaRPr>
          </a:p>
        </p:txBody>
      </p:sp>
      <p:sp>
        <p:nvSpPr>
          <p:cNvPr id="15" name="Segnaposto numero diapositiva 14"/>
          <p:cNvSpPr>
            <a:spLocks noGrp="1"/>
          </p:cNvSpPr>
          <p:nvPr>
            <p:ph type="sldNum" sz="quarter" idx="12"/>
          </p:nvPr>
        </p:nvSpPr>
        <p:spPr/>
        <p:txBody>
          <a:bodyPr/>
          <a:lstStyle/>
          <a:p>
            <a:fld id="{65F65A18-DFC2-4C15-9945-97AD5E1B3FFB}" type="slidenum">
              <a:rPr lang="it-IT" smtClean="0">
                <a:latin typeface="Calibri" panose="020F0502020204030204" pitchFamily="34" charset="0"/>
                <a:cs typeface="Calibri" panose="020F0502020204030204" pitchFamily="34" charset="0"/>
              </a:rPr>
              <a:t>2</a:t>
            </a:fld>
            <a:endParaRPr lang="it-IT">
              <a:latin typeface="Calibri" panose="020F0502020204030204" pitchFamily="34" charset="0"/>
              <a:cs typeface="Calibri" panose="020F0502020204030204" pitchFamily="34" charset="0"/>
            </a:endParaRPr>
          </a:p>
        </p:txBody>
      </p:sp>
      <p:sp>
        <p:nvSpPr>
          <p:cNvPr id="6" name="Segnaposto piè di pagina 15">
            <a:extLst>
              <a:ext uri="{FF2B5EF4-FFF2-40B4-BE49-F238E27FC236}">
                <a16:creationId xmlns:a16="http://schemas.microsoft.com/office/drawing/2014/main" id="{E3719519-9791-9C7A-8768-89F963FFEC57}"/>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1891796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20</a:t>
            </a:fld>
            <a:endParaRPr lang="it-IT"/>
          </a:p>
        </p:txBody>
      </p:sp>
      <p:sp>
        <p:nvSpPr>
          <p:cNvPr id="11" name="CasellaDiTesto 10"/>
          <p:cNvSpPr txBox="1"/>
          <p:nvPr/>
        </p:nvSpPr>
        <p:spPr>
          <a:xfrm>
            <a:off x="652385" y="1428402"/>
            <a:ext cx="5292154" cy="461665"/>
          </a:xfrm>
          <a:prstGeom prst="rect">
            <a:avLst/>
          </a:prstGeom>
          <a:noFill/>
        </p:spPr>
        <p:txBody>
          <a:bodyPr wrap="none" rtlCol="0">
            <a:spAutoFit/>
          </a:bodyPr>
          <a:lstStyle/>
          <a:p>
            <a:r>
              <a:rPr lang="it-IT" sz="2400" dirty="0">
                <a:latin typeface="Calibri" panose="020F0502020204030204" pitchFamily="34" charset="0"/>
                <a:cs typeface="Calibri" panose="020F0502020204030204" pitchFamily="34" charset="0"/>
              </a:rPr>
              <a:t>Principali unità di misura della pressione:</a:t>
            </a:r>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 name="CasellaDiTesto 8"/>
          <p:cNvSpPr txBox="1"/>
          <p:nvPr/>
        </p:nvSpPr>
        <p:spPr>
          <a:xfrm>
            <a:off x="4096072" y="2108894"/>
            <a:ext cx="3999855" cy="461665"/>
          </a:xfrm>
          <a:prstGeom prst="rect">
            <a:avLst/>
          </a:prstGeom>
          <a:noFill/>
        </p:spPr>
        <p:txBody>
          <a:bodyPr wrap="square" rtlCol="0">
            <a:spAutoFit/>
          </a:bodyPr>
          <a:lstStyle/>
          <a:p>
            <a:r>
              <a:rPr lang="it-IT" sz="2400" dirty="0">
                <a:latin typeface="Calibri" panose="020F0502020204030204" pitchFamily="34" charset="0"/>
                <a:cs typeface="Calibri" panose="020F0502020204030204" pitchFamily="34" charset="0"/>
              </a:rPr>
              <a:t>1 atm = 1,013 x 10</a:t>
            </a:r>
            <a:r>
              <a:rPr lang="it-IT" sz="2400" baseline="30000" dirty="0">
                <a:latin typeface="Calibri" panose="020F0502020204030204" pitchFamily="34" charset="0"/>
                <a:cs typeface="Calibri" panose="020F0502020204030204" pitchFamily="34" charset="0"/>
              </a:rPr>
              <a:t>5</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Pa</a:t>
            </a:r>
            <a:endParaRPr lang="it-IT" sz="2400" dirty="0">
              <a:latin typeface="Calibri" panose="020F0502020204030204" pitchFamily="34" charset="0"/>
              <a:cs typeface="Calibri" panose="020F0502020204030204" pitchFamily="34" charset="0"/>
            </a:endParaRPr>
          </a:p>
        </p:txBody>
      </p:sp>
      <p:sp>
        <p:nvSpPr>
          <p:cNvPr id="10" name="CasellaDiTesto 9"/>
          <p:cNvSpPr txBox="1"/>
          <p:nvPr/>
        </p:nvSpPr>
        <p:spPr>
          <a:xfrm>
            <a:off x="4096072" y="2818918"/>
            <a:ext cx="4757058" cy="461665"/>
          </a:xfrm>
          <a:prstGeom prst="rect">
            <a:avLst/>
          </a:prstGeom>
          <a:noFill/>
        </p:spPr>
        <p:txBody>
          <a:bodyPr wrap="square" rtlCol="0">
            <a:spAutoFit/>
          </a:bodyPr>
          <a:lstStyle/>
          <a:p>
            <a:r>
              <a:rPr lang="it-IT" sz="2400" dirty="0">
                <a:latin typeface="Calibri" panose="020F0502020204030204" pitchFamily="34" charset="0"/>
                <a:cs typeface="Calibri" panose="020F0502020204030204" pitchFamily="34" charset="0"/>
              </a:rPr>
              <a:t>1 bar = 100.000 </a:t>
            </a:r>
            <a:r>
              <a:rPr lang="it-IT" sz="2400" dirty="0" err="1">
                <a:latin typeface="Calibri" panose="020F0502020204030204" pitchFamily="34" charset="0"/>
                <a:cs typeface="Calibri" panose="020F0502020204030204" pitchFamily="34" charset="0"/>
              </a:rPr>
              <a:t>Pa</a:t>
            </a:r>
            <a:r>
              <a:rPr lang="it-IT" sz="2400" dirty="0">
                <a:latin typeface="Calibri" panose="020F0502020204030204" pitchFamily="34" charset="0"/>
                <a:cs typeface="Calibri" panose="020F0502020204030204" pitchFamily="34" charset="0"/>
              </a:rPr>
              <a:t> = 10</a:t>
            </a:r>
            <a:r>
              <a:rPr lang="it-IT" sz="2400" baseline="30000" dirty="0">
                <a:latin typeface="Calibri" panose="020F0502020204030204" pitchFamily="34" charset="0"/>
                <a:cs typeface="Calibri" panose="020F0502020204030204" pitchFamily="34" charset="0"/>
              </a:rPr>
              <a:t>5</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Pa</a:t>
            </a:r>
            <a:endParaRPr lang="it-IT" sz="2400" dirty="0">
              <a:latin typeface="Calibri" panose="020F0502020204030204" pitchFamily="34" charset="0"/>
              <a:cs typeface="Calibri" panose="020F0502020204030204" pitchFamily="34" charset="0"/>
            </a:endParaRPr>
          </a:p>
        </p:txBody>
      </p:sp>
      <p:sp>
        <p:nvSpPr>
          <p:cNvPr id="12" name="CasellaDiTesto 11"/>
          <p:cNvSpPr txBox="1"/>
          <p:nvPr/>
        </p:nvSpPr>
        <p:spPr>
          <a:xfrm>
            <a:off x="652385" y="3466882"/>
            <a:ext cx="9780723" cy="2308324"/>
          </a:xfrm>
          <a:prstGeom prst="rect">
            <a:avLst/>
          </a:prstGeom>
          <a:noFill/>
        </p:spPr>
        <p:txBody>
          <a:bodyPr wrap="square" rtlCol="0">
            <a:spAutoFit/>
          </a:bodyPr>
          <a:lstStyle/>
          <a:p>
            <a:r>
              <a:rPr lang="it-IT" sz="2400" dirty="0">
                <a:latin typeface="Calibri" panose="020F0502020204030204" pitchFamily="34" charset="0"/>
                <a:cs typeface="Calibri" panose="020F0502020204030204" pitchFamily="34" charset="0"/>
              </a:rPr>
              <a:t>Pertanto:</a:t>
            </a:r>
          </a:p>
          <a:p>
            <a:r>
              <a:rPr lang="it-IT" sz="2400" dirty="0">
                <a:latin typeface="Calibri" panose="020F0502020204030204" pitchFamily="34" charset="0"/>
                <a:cs typeface="Calibri" panose="020F0502020204030204" pitchFamily="34" charset="0"/>
              </a:rPr>
              <a:t>                                                     1 atm = 1,01325 bar</a:t>
            </a:r>
          </a:p>
          <a:p>
            <a:endParaRPr lang="it-IT" sz="2400" dirty="0">
              <a:latin typeface="Calibri" panose="020F0502020204030204" pitchFamily="34" charset="0"/>
              <a:cs typeface="Calibri" panose="020F0502020204030204" pitchFamily="34" charset="0"/>
            </a:endParaRPr>
          </a:p>
          <a:p>
            <a:r>
              <a:rPr lang="it-IT" sz="2400" dirty="0">
                <a:latin typeface="Calibri" panose="020F0502020204030204" pitchFamily="34" charset="0"/>
                <a:cs typeface="Calibri" panose="020F0502020204030204" pitchFamily="34" charset="0"/>
              </a:rPr>
              <a:t>                                                     1 bar = 0,986923 atm</a:t>
            </a:r>
          </a:p>
          <a:p>
            <a:r>
              <a:rPr lang="it-IT" sz="2400" dirty="0">
                <a:latin typeface="Calibri" panose="020F0502020204030204" pitchFamily="34" charset="0"/>
                <a:cs typeface="Calibri" panose="020F0502020204030204" pitchFamily="34" charset="0"/>
              </a:rPr>
              <a:t> </a:t>
            </a:r>
          </a:p>
          <a:p>
            <a:r>
              <a:rPr lang="it-IT" sz="2400" dirty="0">
                <a:latin typeface="Calibri" panose="020F0502020204030204" pitchFamily="34" charset="0"/>
                <a:cs typeface="Calibri" panose="020F0502020204030204" pitchFamily="34" charset="0"/>
              </a:rPr>
              <a:t>                                                     1 Pa = 10</a:t>
            </a:r>
            <a:r>
              <a:rPr lang="it-IT" sz="2400" baseline="30000" dirty="0">
                <a:latin typeface="Calibri" panose="020F0502020204030204" pitchFamily="34" charset="0"/>
                <a:cs typeface="Calibri" panose="020F0502020204030204" pitchFamily="34" charset="0"/>
              </a:rPr>
              <a:t>-5</a:t>
            </a:r>
            <a:r>
              <a:rPr lang="it-IT" sz="2400" dirty="0">
                <a:latin typeface="Calibri" panose="020F0502020204030204" pitchFamily="34" charset="0"/>
                <a:cs typeface="Calibri" panose="020F0502020204030204" pitchFamily="34" charset="0"/>
              </a:rPr>
              <a:t> bar    </a:t>
            </a:r>
          </a:p>
        </p:txBody>
      </p:sp>
      <p:sp>
        <p:nvSpPr>
          <p:cNvPr id="4" name="Titolo 1">
            <a:extLst>
              <a:ext uri="{FF2B5EF4-FFF2-40B4-BE49-F238E27FC236}">
                <a16:creationId xmlns:a16="http://schemas.microsoft.com/office/drawing/2014/main" id="{FF49758A-F892-3BA7-3E25-01041D1CE8A2}"/>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LA PRESSIONE</a:t>
            </a:r>
          </a:p>
        </p:txBody>
      </p:sp>
      <p:sp>
        <p:nvSpPr>
          <p:cNvPr id="6" name="Segnaposto piè di pagina 15">
            <a:extLst>
              <a:ext uri="{FF2B5EF4-FFF2-40B4-BE49-F238E27FC236}">
                <a16:creationId xmlns:a16="http://schemas.microsoft.com/office/drawing/2014/main" id="{ACDE608D-2458-8EE5-FF2C-8F8C67609774}"/>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21333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21</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 name="CasellaDiTesto 8"/>
          <p:cNvSpPr txBox="1"/>
          <p:nvPr/>
        </p:nvSpPr>
        <p:spPr>
          <a:xfrm>
            <a:off x="4096072" y="2108894"/>
            <a:ext cx="3999855" cy="2492990"/>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1 atm = 1,013 x 10</a:t>
            </a:r>
            <a:r>
              <a:rPr lang="it-IT" sz="2400" baseline="30000" dirty="0">
                <a:latin typeface="Calibri" panose="020F0502020204030204" pitchFamily="34" charset="0"/>
                <a:cs typeface="Calibri" panose="020F0502020204030204" pitchFamily="34" charset="0"/>
              </a:rPr>
              <a:t>5</a:t>
            </a:r>
            <a:r>
              <a:rPr lang="it-IT" sz="2400" dirty="0">
                <a:latin typeface="Calibri" panose="020F0502020204030204" pitchFamily="34" charset="0"/>
                <a:cs typeface="Calibri" panose="020F0502020204030204" pitchFamily="34" charset="0"/>
              </a:rPr>
              <a:t> Pa</a:t>
            </a:r>
          </a:p>
          <a:p>
            <a:pPr>
              <a:lnSpc>
                <a:spcPct val="150000"/>
              </a:lnSpc>
            </a:pPr>
            <a:r>
              <a:rPr lang="it-IT" sz="2400" dirty="0">
                <a:latin typeface="Calibri" panose="020F0502020204030204" pitchFamily="34" charset="0"/>
                <a:cs typeface="Calibri" panose="020F0502020204030204" pitchFamily="34" charset="0"/>
              </a:rPr>
              <a:t>1 bar = 100.000 Pa = 10</a:t>
            </a:r>
            <a:r>
              <a:rPr lang="it-IT" sz="2400" baseline="30000" dirty="0">
                <a:latin typeface="Calibri" panose="020F0502020204030204" pitchFamily="34" charset="0"/>
                <a:cs typeface="Calibri" panose="020F0502020204030204" pitchFamily="34" charset="0"/>
              </a:rPr>
              <a:t>5</a:t>
            </a:r>
            <a:r>
              <a:rPr lang="it-IT" sz="2400" dirty="0">
                <a:latin typeface="Calibri" panose="020F0502020204030204" pitchFamily="34" charset="0"/>
                <a:cs typeface="Calibri" panose="020F0502020204030204" pitchFamily="34" charset="0"/>
              </a:rPr>
              <a:t> Pa</a:t>
            </a:r>
          </a:p>
          <a:p>
            <a:pPr>
              <a:lnSpc>
                <a:spcPct val="150000"/>
              </a:lnSpc>
            </a:pPr>
            <a:r>
              <a:rPr lang="it-IT" sz="2400" dirty="0">
                <a:latin typeface="Calibri" panose="020F0502020204030204" pitchFamily="34" charset="0"/>
                <a:cs typeface="Calibri" panose="020F0502020204030204" pitchFamily="34" charset="0"/>
              </a:rPr>
              <a:t>1 mbar = 10</a:t>
            </a:r>
            <a:r>
              <a:rPr lang="it-IT" sz="2400" baseline="30000" dirty="0">
                <a:latin typeface="Calibri" panose="020F0502020204030204" pitchFamily="34" charset="0"/>
                <a:cs typeface="Calibri" panose="020F0502020204030204" pitchFamily="34" charset="0"/>
              </a:rPr>
              <a:t>-3</a:t>
            </a:r>
            <a:r>
              <a:rPr lang="it-IT" sz="2400" dirty="0">
                <a:latin typeface="Calibri" panose="020F0502020204030204" pitchFamily="34" charset="0"/>
                <a:cs typeface="Calibri" panose="020F0502020204030204" pitchFamily="34" charset="0"/>
              </a:rPr>
              <a:t> bar</a:t>
            </a:r>
          </a:p>
          <a:p>
            <a:endParaRPr lang="it-IT" sz="2400" dirty="0">
              <a:latin typeface="Calibri" panose="020F0502020204030204" pitchFamily="34" charset="0"/>
              <a:cs typeface="Calibri" panose="020F0502020204030204" pitchFamily="34" charset="0"/>
            </a:endParaRPr>
          </a:p>
          <a:p>
            <a:endParaRPr lang="it-IT" sz="2400" dirty="0">
              <a:latin typeface="Calibri" panose="020F0502020204030204" pitchFamily="34" charset="0"/>
              <a:cs typeface="Calibri" panose="020F0502020204030204" pitchFamily="34" charset="0"/>
            </a:endParaRPr>
          </a:p>
        </p:txBody>
      </p:sp>
      <p:sp>
        <p:nvSpPr>
          <p:cNvPr id="12" name="CasellaDiTesto 11"/>
          <p:cNvSpPr txBox="1"/>
          <p:nvPr/>
        </p:nvSpPr>
        <p:spPr>
          <a:xfrm>
            <a:off x="652385" y="3921532"/>
            <a:ext cx="9780723" cy="461665"/>
          </a:xfrm>
          <a:prstGeom prst="rect">
            <a:avLst/>
          </a:prstGeom>
          <a:noFill/>
        </p:spPr>
        <p:txBody>
          <a:bodyPr wrap="square" rtlCol="0">
            <a:spAutoFit/>
          </a:bodyPr>
          <a:lstStyle/>
          <a:p>
            <a:r>
              <a:rPr lang="it-IT" sz="2400" dirty="0">
                <a:latin typeface="Calibri" panose="020F0502020204030204" pitchFamily="34" charset="0"/>
                <a:cs typeface="Calibri" panose="020F0502020204030204" pitchFamily="34" charset="0"/>
              </a:rPr>
              <a:t>Pertanto:</a:t>
            </a:r>
          </a:p>
        </p:txBody>
      </p:sp>
      <p:sp>
        <p:nvSpPr>
          <p:cNvPr id="4" name="Titolo 1">
            <a:extLst>
              <a:ext uri="{FF2B5EF4-FFF2-40B4-BE49-F238E27FC236}">
                <a16:creationId xmlns:a16="http://schemas.microsoft.com/office/drawing/2014/main" id="{F0FDF9A0-1E4B-F937-2EE2-BC7994CD5F5A}"/>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LA PRESSIONE</a:t>
            </a:r>
          </a:p>
        </p:txBody>
      </p:sp>
      <p:sp>
        <p:nvSpPr>
          <p:cNvPr id="6" name="CasellaDiTesto 5">
            <a:extLst>
              <a:ext uri="{FF2B5EF4-FFF2-40B4-BE49-F238E27FC236}">
                <a16:creationId xmlns:a16="http://schemas.microsoft.com/office/drawing/2014/main" id="{357FA199-D16F-FD8F-8E6D-C2F6F661BBB6}"/>
              </a:ext>
            </a:extLst>
          </p:cNvPr>
          <p:cNvSpPr txBox="1"/>
          <p:nvPr/>
        </p:nvSpPr>
        <p:spPr>
          <a:xfrm>
            <a:off x="652385" y="1428402"/>
            <a:ext cx="5292154" cy="461665"/>
          </a:xfrm>
          <a:prstGeom prst="rect">
            <a:avLst/>
          </a:prstGeom>
          <a:noFill/>
        </p:spPr>
        <p:txBody>
          <a:bodyPr wrap="none" rtlCol="0">
            <a:spAutoFit/>
          </a:bodyPr>
          <a:lstStyle/>
          <a:p>
            <a:r>
              <a:rPr lang="it-IT" sz="2400" dirty="0">
                <a:latin typeface="Calibri" panose="020F0502020204030204" pitchFamily="34" charset="0"/>
                <a:cs typeface="Calibri" panose="020F0502020204030204" pitchFamily="34" charset="0"/>
              </a:rPr>
              <a:t>Principali unità di misura della pressione:</a:t>
            </a:r>
          </a:p>
        </p:txBody>
      </p:sp>
      <p:sp>
        <p:nvSpPr>
          <p:cNvPr id="7" name="CasellaDiTesto 6">
            <a:extLst>
              <a:ext uri="{FF2B5EF4-FFF2-40B4-BE49-F238E27FC236}">
                <a16:creationId xmlns:a16="http://schemas.microsoft.com/office/drawing/2014/main" id="{683FC731-C6A0-6F5B-2FF5-4E7343733766}"/>
              </a:ext>
            </a:extLst>
          </p:cNvPr>
          <p:cNvSpPr txBox="1"/>
          <p:nvPr/>
        </p:nvSpPr>
        <p:spPr>
          <a:xfrm>
            <a:off x="4096071" y="4290864"/>
            <a:ext cx="3999855" cy="2123658"/>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1.000 mbar = 1 bar</a:t>
            </a:r>
          </a:p>
          <a:p>
            <a:pPr>
              <a:lnSpc>
                <a:spcPct val="150000"/>
              </a:lnSpc>
            </a:pPr>
            <a:r>
              <a:rPr lang="it-IT" sz="2400" dirty="0">
                <a:latin typeface="Calibri" panose="020F0502020204030204" pitchFamily="34" charset="0"/>
                <a:cs typeface="Calibri" panose="020F0502020204030204" pitchFamily="34" charset="0"/>
              </a:rPr>
              <a:t>1 mbar = 100 Pa</a:t>
            </a:r>
          </a:p>
          <a:p>
            <a:pPr>
              <a:lnSpc>
                <a:spcPct val="150000"/>
              </a:lnSpc>
            </a:pPr>
            <a:r>
              <a:rPr lang="it-IT" sz="2400" dirty="0">
                <a:latin typeface="Calibri" panose="020F0502020204030204" pitchFamily="34" charset="0"/>
                <a:cs typeface="Calibri" panose="020F0502020204030204" pitchFamily="34" charset="0"/>
              </a:rPr>
              <a:t>1 mbar = 1 hPa</a:t>
            </a:r>
          </a:p>
          <a:p>
            <a:endParaRPr lang="it-IT" sz="2400" dirty="0">
              <a:latin typeface="Calibri" panose="020F0502020204030204" pitchFamily="34" charset="0"/>
              <a:cs typeface="Calibri" panose="020F0502020204030204" pitchFamily="34" charset="0"/>
            </a:endParaRPr>
          </a:p>
        </p:txBody>
      </p:sp>
      <p:sp>
        <p:nvSpPr>
          <p:cNvPr id="8" name="Segnaposto piè di pagina 15">
            <a:extLst>
              <a:ext uri="{FF2B5EF4-FFF2-40B4-BE49-F238E27FC236}">
                <a16:creationId xmlns:a16="http://schemas.microsoft.com/office/drawing/2014/main" id="{EBC1EBD7-083C-1B76-5C46-47AF791143E9}"/>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340520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22</a:t>
            </a:fld>
            <a:endParaRPr lang="it-IT"/>
          </a:p>
        </p:txBody>
      </p:sp>
      <p:sp>
        <p:nvSpPr>
          <p:cNvPr id="11" name="CasellaDiTesto 10"/>
          <p:cNvSpPr txBox="1"/>
          <p:nvPr/>
        </p:nvSpPr>
        <p:spPr>
          <a:xfrm>
            <a:off x="652385" y="1360063"/>
            <a:ext cx="1718740" cy="461665"/>
          </a:xfrm>
          <a:prstGeom prst="rect">
            <a:avLst/>
          </a:prstGeom>
          <a:noFill/>
        </p:spPr>
        <p:txBody>
          <a:bodyPr wrap="none" rtlCol="0">
            <a:spAutoFit/>
          </a:bodyPr>
          <a:lstStyle/>
          <a:p>
            <a:r>
              <a:rPr lang="it-IT" sz="2400" b="1" dirty="0">
                <a:solidFill>
                  <a:srgbClr val="10596C"/>
                </a:solidFill>
                <a:latin typeface="Calibri" panose="020F0502020204030204" pitchFamily="34" charset="0"/>
                <a:cs typeface="Calibri" panose="020F0502020204030204" pitchFamily="34" charset="0"/>
              </a:rPr>
              <a:t>BERNOULLI:</a:t>
            </a:r>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mc:AlternateContent xmlns:mc="http://schemas.openxmlformats.org/markup-compatibility/2006">
        <mc:Choice xmlns:a14="http://schemas.microsoft.com/office/drawing/2010/main" Requires="a14">
          <p:sp>
            <p:nvSpPr>
              <p:cNvPr id="9" name="CasellaDiTesto 8"/>
              <p:cNvSpPr txBox="1"/>
              <p:nvPr/>
            </p:nvSpPr>
            <p:spPr>
              <a:xfrm>
                <a:off x="307975" y="2953549"/>
                <a:ext cx="5163677" cy="95090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2800" b="1" i="1" smtClean="0">
                          <a:solidFill>
                            <a:srgbClr val="10596C"/>
                          </a:solidFill>
                          <a:latin typeface="Cambria Math" panose="02040503050406030204" pitchFamily="18" charset="0"/>
                        </a:rPr>
                        <m:t>𝒑</m:t>
                      </m:r>
                      <m:r>
                        <a:rPr lang="it-IT" sz="2800" b="1" i="1" smtClean="0">
                          <a:solidFill>
                            <a:srgbClr val="10596C"/>
                          </a:solidFill>
                          <a:latin typeface="Cambria Math" panose="02040503050406030204" pitchFamily="18" charset="0"/>
                        </a:rPr>
                        <m:t>+</m:t>
                      </m:r>
                      <m:r>
                        <a:rPr lang="it-IT" sz="2800" b="1" i="1" smtClean="0">
                          <a:solidFill>
                            <a:srgbClr val="10596C"/>
                          </a:solidFill>
                          <a:latin typeface="Cambria Math" panose="02040503050406030204" pitchFamily="18" charset="0"/>
                          <a:ea typeface="Cambria Math" panose="02040503050406030204" pitchFamily="18" charset="0"/>
                        </a:rPr>
                        <m:t>𝝆</m:t>
                      </m:r>
                      <m:f>
                        <m:fPr>
                          <m:ctrlPr>
                            <a:rPr lang="it-IT" sz="2800" b="1" i="1" smtClean="0">
                              <a:solidFill>
                                <a:srgbClr val="10596C"/>
                              </a:solidFill>
                              <a:latin typeface="Cambria Math" panose="02040503050406030204" pitchFamily="18" charset="0"/>
                              <a:ea typeface="Cambria Math" panose="02040503050406030204" pitchFamily="18" charset="0"/>
                            </a:rPr>
                          </m:ctrlPr>
                        </m:fPr>
                        <m:num>
                          <m:r>
                            <a:rPr lang="it-IT" sz="2800" b="1" i="1" smtClean="0">
                              <a:solidFill>
                                <a:srgbClr val="10596C"/>
                              </a:solidFill>
                              <a:latin typeface="Cambria Math" panose="02040503050406030204" pitchFamily="18" charset="0"/>
                              <a:ea typeface="Cambria Math" panose="02040503050406030204" pitchFamily="18" charset="0"/>
                            </a:rPr>
                            <m:t>𝒗</m:t>
                          </m:r>
                          <m:r>
                            <a:rPr lang="it-IT" sz="2800" b="1" i="1" smtClean="0">
                              <a:solidFill>
                                <a:srgbClr val="10596C"/>
                              </a:solidFill>
                              <a:latin typeface="Cambria Math" panose="02040503050406030204" pitchFamily="18" charset="0"/>
                              <a:ea typeface="Cambria Math" panose="02040503050406030204" pitchFamily="18" charset="0"/>
                            </a:rPr>
                            <m:t>²</m:t>
                          </m:r>
                        </m:num>
                        <m:den>
                          <m:r>
                            <a:rPr lang="it-IT" sz="2800" b="1" i="1" smtClean="0">
                              <a:solidFill>
                                <a:srgbClr val="10596C"/>
                              </a:solidFill>
                              <a:latin typeface="Cambria Math" panose="02040503050406030204" pitchFamily="18" charset="0"/>
                              <a:ea typeface="Cambria Math" panose="02040503050406030204" pitchFamily="18" charset="0"/>
                            </a:rPr>
                            <m:t>𝟐</m:t>
                          </m:r>
                        </m:den>
                      </m:f>
                      <m:r>
                        <a:rPr lang="it-IT" sz="2800" b="1" i="1" smtClean="0">
                          <a:solidFill>
                            <a:srgbClr val="10596C"/>
                          </a:solidFill>
                          <a:latin typeface="Cambria Math" panose="02040503050406030204" pitchFamily="18" charset="0"/>
                          <a:ea typeface="Cambria Math" panose="02040503050406030204" pitchFamily="18" charset="0"/>
                        </a:rPr>
                        <m:t>+</m:t>
                      </m:r>
                      <m:r>
                        <a:rPr lang="it-IT" sz="2800" b="1" i="1" smtClean="0">
                          <a:solidFill>
                            <a:srgbClr val="10596C"/>
                          </a:solidFill>
                          <a:latin typeface="Cambria Math" panose="02040503050406030204" pitchFamily="18" charset="0"/>
                          <a:ea typeface="Cambria Math" panose="02040503050406030204" pitchFamily="18" charset="0"/>
                        </a:rPr>
                        <m:t>𝝆</m:t>
                      </m:r>
                      <m:r>
                        <a:rPr lang="it-IT" sz="2800" b="1" i="1" smtClean="0">
                          <a:solidFill>
                            <a:srgbClr val="10596C"/>
                          </a:solidFill>
                          <a:latin typeface="Cambria Math" panose="02040503050406030204" pitchFamily="18" charset="0"/>
                          <a:ea typeface="Cambria Math" panose="02040503050406030204" pitchFamily="18" charset="0"/>
                        </a:rPr>
                        <m:t>𝒈𝒉</m:t>
                      </m:r>
                      <m:r>
                        <a:rPr lang="it-IT" sz="2800" b="1" i="1" smtClean="0">
                          <a:solidFill>
                            <a:srgbClr val="10596C"/>
                          </a:solidFill>
                          <a:latin typeface="Cambria Math" panose="02040503050406030204" pitchFamily="18" charset="0"/>
                          <a:ea typeface="Cambria Math" panose="02040503050406030204" pitchFamily="18" charset="0"/>
                        </a:rPr>
                        <m:t>=</m:t>
                      </m:r>
                      <m:r>
                        <a:rPr lang="it-IT" sz="2800" b="1" i="1" smtClean="0">
                          <a:solidFill>
                            <a:srgbClr val="10596C"/>
                          </a:solidFill>
                          <a:latin typeface="Cambria Math" panose="02040503050406030204" pitchFamily="18" charset="0"/>
                          <a:ea typeface="Cambria Math" panose="02040503050406030204" pitchFamily="18" charset="0"/>
                        </a:rPr>
                        <m:t>𝑪𝑶𝑺𝑻𝑨𝑵𝑻𝑬</m:t>
                      </m:r>
                    </m:oMath>
                  </m:oMathPara>
                </a14:m>
                <a:endParaRPr lang="it-IT" sz="2800" b="1" dirty="0">
                  <a:solidFill>
                    <a:srgbClr val="10596C"/>
                  </a:solidFill>
                  <a:latin typeface="Calibri" panose="020F0502020204030204" pitchFamily="34" charset="0"/>
                  <a:cs typeface="Calibri" panose="020F0502020204030204" pitchFamily="34" charset="0"/>
                </a:endParaRPr>
              </a:p>
            </p:txBody>
          </p:sp>
        </mc:Choice>
        <mc:Fallback>
          <p:sp>
            <p:nvSpPr>
              <p:cNvPr id="9" name="CasellaDiTesto 8"/>
              <p:cNvSpPr txBox="1">
                <a:spLocks noRot="1" noChangeAspect="1" noMove="1" noResize="1" noEditPoints="1" noAdjustHandles="1" noChangeArrowheads="1" noChangeShapeType="1" noTextEdit="1"/>
              </p:cNvSpPr>
              <p:nvPr/>
            </p:nvSpPr>
            <p:spPr>
              <a:xfrm>
                <a:off x="307975" y="2953549"/>
                <a:ext cx="5163677" cy="950901"/>
              </a:xfrm>
              <a:prstGeom prst="rect">
                <a:avLst/>
              </a:prstGeom>
              <a:blipFill>
                <a:blip r:embed="rId3"/>
                <a:stretch>
                  <a:fillRect/>
                </a:stretch>
              </a:blipFill>
            </p:spPr>
            <p:txBody>
              <a:bodyPr/>
              <a:lstStyle/>
              <a:p>
                <a:r>
                  <a:rPr lang="it-IT">
                    <a:noFill/>
                  </a:rPr>
                  <a:t> </a:t>
                </a:r>
              </a:p>
            </p:txBody>
          </p:sp>
        </mc:Fallback>
      </mc:AlternateContent>
      <p:sp>
        <p:nvSpPr>
          <p:cNvPr id="4" name="Titolo 1">
            <a:extLst>
              <a:ext uri="{FF2B5EF4-FFF2-40B4-BE49-F238E27FC236}">
                <a16:creationId xmlns:a16="http://schemas.microsoft.com/office/drawing/2014/main" id="{A9D71C5B-2DA6-3BBB-11D1-37CA8928F144}"/>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LA PRESSIONE</a:t>
            </a:r>
          </a:p>
        </p:txBody>
      </p:sp>
      <p:pic>
        <p:nvPicPr>
          <p:cNvPr id="7" name="Immagine 6">
            <a:extLst>
              <a:ext uri="{FF2B5EF4-FFF2-40B4-BE49-F238E27FC236}">
                <a16:creationId xmlns:a16="http://schemas.microsoft.com/office/drawing/2014/main" id="{A38AF2C1-6E2C-3ABF-7B55-EE44D683C067}"/>
              </a:ext>
            </a:extLst>
          </p:cNvPr>
          <p:cNvPicPr>
            <a:picLocks noChangeAspect="1"/>
          </p:cNvPicPr>
          <p:nvPr/>
        </p:nvPicPr>
        <p:blipFill>
          <a:blip r:embed="rId4"/>
          <a:stretch>
            <a:fillRect/>
          </a:stretch>
        </p:blipFill>
        <p:spPr>
          <a:xfrm>
            <a:off x="5801033" y="1360063"/>
            <a:ext cx="5400356" cy="2739989"/>
          </a:xfrm>
          <a:prstGeom prst="rect">
            <a:avLst/>
          </a:prstGeom>
        </p:spPr>
      </p:pic>
      <p:sp>
        <p:nvSpPr>
          <p:cNvPr id="8" name="CasellaDiTesto 7">
            <a:extLst>
              <a:ext uri="{FF2B5EF4-FFF2-40B4-BE49-F238E27FC236}">
                <a16:creationId xmlns:a16="http://schemas.microsoft.com/office/drawing/2014/main" id="{E3E623B9-FF24-8C97-DC7B-423A4BCB5826}"/>
              </a:ext>
            </a:extLst>
          </p:cNvPr>
          <p:cNvSpPr txBox="1"/>
          <p:nvPr/>
        </p:nvSpPr>
        <p:spPr>
          <a:xfrm>
            <a:off x="3663042" y="5317123"/>
            <a:ext cx="3644913" cy="369332"/>
          </a:xfrm>
          <a:prstGeom prst="rect">
            <a:avLst/>
          </a:prstGeom>
          <a:noFill/>
        </p:spPr>
        <p:txBody>
          <a:bodyPr wrap="square" rtlCol="0">
            <a:spAutoFit/>
          </a:bodyPr>
          <a:lstStyle/>
          <a:p>
            <a:r>
              <a:rPr lang="it-IT" dirty="0">
                <a:solidFill>
                  <a:schemeClr val="tx1"/>
                </a:solidFill>
                <a:latin typeface="+mj-lt"/>
              </a:rPr>
              <a:t>Termine legato all’energia cinetica</a:t>
            </a:r>
          </a:p>
        </p:txBody>
      </p:sp>
      <p:sp>
        <p:nvSpPr>
          <p:cNvPr id="10" name="CasellaDiTesto 9">
            <a:extLst>
              <a:ext uri="{FF2B5EF4-FFF2-40B4-BE49-F238E27FC236}">
                <a16:creationId xmlns:a16="http://schemas.microsoft.com/office/drawing/2014/main" id="{573B7F37-1FCD-E1FB-8A56-40D4F04C2D66}"/>
              </a:ext>
            </a:extLst>
          </p:cNvPr>
          <p:cNvSpPr txBox="1"/>
          <p:nvPr/>
        </p:nvSpPr>
        <p:spPr>
          <a:xfrm>
            <a:off x="7482348" y="5313271"/>
            <a:ext cx="3900949" cy="369332"/>
          </a:xfrm>
          <a:prstGeom prst="rect">
            <a:avLst/>
          </a:prstGeom>
          <a:noFill/>
        </p:spPr>
        <p:txBody>
          <a:bodyPr wrap="square" rtlCol="0">
            <a:spAutoFit/>
          </a:bodyPr>
          <a:lstStyle/>
          <a:p>
            <a:r>
              <a:rPr lang="it-IT" dirty="0">
                <a:solidFill>
                  <a:schemeClr val="tx1"/>
                </a:solidFill>
                <a:latin typeface="+mj-lt"/>
              </a:rPr>
              <a:t>Termine legato all’energia potenziale</a:t>
            </a:r>
          </a:p>
        </p:txBody>
      </p:sp>
      <p:sp>
        <p:nvSpPr>
          <p:cNvPr id="12" name="CasellaDiTesto 11">
            <a:extLst>
              <a:ext uri="{FF2B5EF4-FFF2-40B4-BE49-F238E27FC236}">
                <a16:creationId xmlns:a16="http://schemas.microsoft.com/office/drawing/2014/main" id="{AE8AD3CE-9B5B-5FB9-B0EF-256B22A627C1}"/>
              </a:ext>
            </a:extLst>
          </p:cNvPr>
          <p:cNvSpPr txBox="1"/>
          <p:nvPr/>
        </p:nvSpPr>
        <p:spPr>
          <a:xfrm>
            <a:off x="307975" y="5313271"/>
            <a:ext cx="3644913" cy="369332"/>
          </a:xfrm>
          <a:prstGeom prst="rect">
            <a:avLst/>
          </a:prstGeom>
          <a:noFill/>
        </p:spPr>
        <p:txBody>
          <a:bodyPr wrap="square" rtlCol="0">
            <a:spAutoFit/>
          </a:bodyPr>
          <a:lstStyle/>
          <a:p>
            <a:r>
              <a:rPr lang="it-IT" dirty="0">
                <a:solidFill>
                  <a:schemeClr val="tx1"/>
                </a:solidFill>
                <a:latin typeface="+mj-lt"/>
              </a:rPr>
              <a:t>Termine legato a pressione</a:t>
            </a:r>
          </a:p>
        </p:txBody>
      </p:sp>
      <p:cxnSp>
        <p:nvCxnSpPr>
          <p:cNvPr id="14" name="Connettore 2 13">
            <a:extLst>
              <a:ext uri="{FF2B5EF4-FFF2-40B4-BE49-F238E27FC236}">
                <a16:creationId xmlns:a16="http://schemas.microsoft.com/office/drawing/2014/main" id="{72908639-02CB-C1ED-FF75-8D89C22DE274}"/>
              </a:ext>
            </a:extLst>
          </p:cNvPr>
          <p:cNvCxnSpPr/>
          <p:nvPr/>
        </p:nvCxnSpPr>
        <p:spPr>
          <a:xfrm flipH="1" flipV="1">
            <a:off x="732477" y="3904450"/>
            <a:ext cx="255639" cy="1408821"/>
          </a:xfrm>
          <a:prstGeom prst="straightConnector1">
            <a:avLst/>
          </a:prstGeom>
          <a:ln w="47625">
            <a:tailEnd type="triangle"/>
          </a:ln>
        </p:spPr>
        <p:style>
          <a:lnRef idx="2">
            <a:schemeClr val="accent1"/>
          </a:lnRef>
          <a:fillRef idx="0">
            <a:schemeClr val="accent1"/>
          </a:fillRef>
          <a:effectRef idx="1">
            <a:schemeClr val="accent1"/>
          </a:effectRef>
          <a:fontRef idx="minor">
            <a:schemeClr val="tx1"/>
          </a:fontRef>
        </p:style>
      </p:cxnSp>
      <p:cxnSp>
        <p:nvCxnSpPr>
          <p:cNvPr id="16" name="Connettore 2 15">
            <a:extLst>
              <a:ext uri="{FF2B5EF4-FFF2-40B4-BE49-F238E27FC236}">
                <a16:creationId xmlns:a16="http://schemas.microsoft.com/office/drawing/2014/main" id="{6C9DE8AA-FF38-D16A-F42D-BEB53608D6D4}"/>
              </a:ext>
            </a:extLst>
          </p:cNvPr>
          <p:cNvCxnSpPr>
            <a:cxnSpLocks/>
          </p:cNvCxnSpPr>
          <p:nvPr/>
        </p:nvCxnSpPr>
        <p:spPr>
          <a:xfrm flipH="1" flipV="1">
            <a:off x="1770493" y="4000325"/>
            <a:ext cx="2203402" cy="1348526"/>
          </a:xfrm>
          <a:prstGeom prst="straightConnector1">
            <a:avLst/>
          </a:prstGeom>
          <a:ln w="4762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Connettore 2 17">
            <a:extLst>
              <a:ext uri="{FF2B5EF4-FFF2-40B4-BE49-F238E27FC236}">
                <a16:creationId xmlns:a16="http://schemas.microsoft.com/office/drawing/2014/main" id="{38DBF94D-E16C-47BD-BE98-82655B742660}"/>
              </a:ext>
            </a:extLst>
          </p:cNvPr>
          <p:cNvCxnSpPr>
            <a:cxnSpLocks/>
          </p:cNvCxnSpPr>
          <p:nvPr/>
        </p:nvCxnSpPr>
        <p:spPr>
          <a:xfrm flipH="1" flipV="1">
            <a:off x="2974810" y="3996473"/>
            <a:ext cx="5528515" cy="1347461"/>
          </a:xfrm>
          <a:prstGeom prst="straightConnector1">
            <a:avLst/>
          </a:prstGeom>
          <a:ln w="47625">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3" name="Segnaposto piè di pagina 15">
            <a:extLst>
              <a:ext uri="{FF2B5EF4-FFF2-40B4-BE49-F238E27FC236}">
                <a16:creationId xmlns:a16="http://schemas.microsoft.com/office/drawing/2014/main" id="{E2A399B0-F0F1-86D2-9C0E-F75A03A8AFE7}"/>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228105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0"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23</a:t>
            </a:fld>
            <a:endParaRPr lang="it-IT"/>
          </a:p>
        </p:txBody>
      </p:sp>
      <p:sp>
        <p:nvSpPr>
          <p:cNvPr id="11" name="CasellaDiTesto 10"/>
          <p:cNvSpPr txBox="1"/>
          <p:nvPr/>
        </p:nvSpPr>
        <p:spPr>
          <a:xfrm>
            <a:off x="575186" y="1612442"/>
            <a:ext cx="4484561" cy="461665"/>
          </a:xfrm>
          <a:prstGeom prst="rect">
            <a:avLst/>
          </a:prstGeom>
          <a:noFill/>
        </p:spPr>
        <p:txBody>
          <a:bodyPr wrap="none" rtlCol="0">
            <a:spAutoFit/>
          </a:bodyPr>
          <a:lstStyle/>
          <a:p>
            <a:r>
              <a:rPr lang="it-IT" sz="2400" dirty="0">
                <a:latin typeface="Calibri" panose="020F0502020204030204" pitchFamily="34" charset="0"/>
                <a:cs typeface="Calibri" panose="020F0502020204030204" pitchFamily="34" charset="0"/>
              </a:rPr>
              <a:t>Esempio  del teorema di Bernoulli:</a:t>
            </a:r>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mc:AlternateContent xmlns:mc="http://schemas.openxmlformats.org/markup-compatibility/2006">
        <mc:Choice xmlns:a14="http://schemas.microsoft.com/office/drawing/2010/main" Requires="a14">
          <p:sp>
            <p:nvSpPr>
              <p:cNvPr id="4" name="CasellaDiTesto 3"/>
              <p:cNvSpPr txBox="1"/>
              <p:nvPr/>
            </p:nvSpPr>
            <p:spPr>
              <a:xfrm>
                <a:off x="508140" y="2662002"/>
                <a:ext cx="2774196" cy="801310"/>
              </a:xfrm>
              <a:prstGeom prst="rect">
                <a:avLst/>
              </a:prstGeom>
              <a:noFill/>
            </p:spPr>
            <p:txBody>
              <a:bodyPr wrap="square" rtlCol="0">
                <a:spAutoFit/>
              </a:bodyPr>
              <a:lstStyle/>
              <a:p>
                <a:r>
                  <a:rPr lang="it-IT" sz="3200" b="1" dirty="0">
                    <a:latin typeface="Calibri" panose="020F0502020204030204" pitchFamily="34" charset="0"/>
                    <a:ea typeface="Cambria Math" panose="02040503050406030204" pitchFamily="18" charset="0"/>
                    <a:cs typeface="Calibri" panose="020F0502020204030204" pitchFamily="34" charset="0"/>
                  </a:rPr>
                  <a:t>p + </a:t>
                </a:r>
                <a14:m>
                  <m:oMath xmlns:m="http://schemas.openxmlformats.org/officeDocument/2006/math">
                    <m:f>
                      <m:fPr>
                        <m:ctrlPr>
                          <a:rPr lang="it-IT" sz="3200" b="1" i="1">
                            <a:latin typeface="Cambria Math" panose="02040503050406030204" pitchFamily="18" charset="0"/>
                            <a:ea typeface="Cambria Math" panose="02040503050406030204" pitchFamily="18" charset="0"/>
                          </a:rPr>
                        </m:ctrlPr>
                      </m:fPr>
                      <m:num>
                        <m:r>
                          <a:rPr lang="it-IT" sz="3200" b="1" i="1">
                            <a:latin typeface="Cambria Math" panose="02040503050406030204" pitchFamily="18" charset="0"/>
                            <a:ea typeface="Cambria Math" panose="02040503050406030204" pitchFamily="18" charset="0"/>
                          </a:rPr>
                          <m:t>𝟏</m:t>
                        </m:r>
                      </m:num>
                      <m:den>
                        <m:r>
                          <a:rPr lang="it-IT" sz="3200" b="1" i="1">
                            <a:latin typeface="Cambria Math" panose="02040503050406030204" pitchFamily="18" charset="0"/>
                            <a:ea typeface="Cambria Math" panose="02040503050406030204" pitchFamily="18" charset="0"/>
                          </a:rPr>
                          <m:t>𝟐</m:t>
                        </m:r>
                      </m:den>
                    </m:f>
                  </m:oMath>
                </a14:m>
                <a:r>
                  <a:rPr lang="el-GR" sz="3200" b="1" dirty="0">
                    <a:latin typeface="Calibri" panose="020F0502020204030204" pitchFamily="34" charset="0"/>
                    <a:ea typeface="Cambria Math" panose="02040503050406030204" pitchFamily="18" charset="0"/>
                    <a:cs typeface="Calibri" panose="020F0502020204030204" pitchFamily="34" charset="0"/>
                  </a:rPr>
                  <a:t>ρ</a:t>
                </a:r>
                <a:r>
                  <a:rPr lang="it-IT" sz="3200" b="1" dirty="0">
                    <a:latin typeface="Calibri" panose="020F0502020204030204" pitchFamily="34" charset="0"/>
                    <a:ea typeface="Cambria Math" panose="02040503050406030204" pitchFamily="18" charset="0"/>
                    <a:cs typeface="Calibri" panose="020F0502020204030204" pitchFamily="34" charset="0"/>
                  </a:rPr>
                  <a:t>v</a:t>
                </a:r>
                <a:r>
                  <a:rPr lang="it-IT" sz="3200" b="1" baseline="30000" dirty="0">
                    <a:latin typeface="Calibri" panose="020F0502020204030204" pitchFamily="34" charset="0"/>
                    <a:ea typeface="Cambria Math" panose="02040503050406030204" pitchFamily="18" charset="0"/>
                    <a:cs typeface="Calibri" panose="020F0502020204030204" pitchFamily="34" charset="0"/>
                  </a:rPr>
                  <a:t>2 </a:t>
                </a:r>
                <a:r>
                  <a:rPr lang="it-IT" sz="3200" b="1" dirty="0">
                    <a:latin typeface="Calibri" panose="020F0502020204030204" pitchFamily="34" charset="0"/>
                    <a:ea typeface="Cambria Math" panose="02040503050406030204" pitchFamily="18" charset="0"/>
                    <a:cs typeface="Calibri" panose="020F0502020204030204" pitchFamily="34" charset="0"/>
                  </a:rPr>
                  <a:t>= </a:t>
                </a:r>
                <a:r>
                  <a:rPr lang="it-IT" sz="3200" b="1" dirty="0" err="1">
                    <a:latin typeface="Calibri" panose="020F0502020204030204" pitchFamily="34" charset="0"/>
                    <a:ea typeface="Cambria Math" panose="02040503050406030204" pitchFamily="18" charset="0"/>
                    <a:cs typeface="Calibri" panose="020F0502020204030204" pitchFamily="34" charset="0"/>
                  </a:rPr>
                  <a:t>cost</a:t>
                </a:r>
                <a:endParaRPr lang="it-IT" sz="3200" b="1" dirty="0">
                  <a:latin typeface="Calibri" panose="020F0502020204030204" pitchFamily="34" charset="0"/>
                  <a:ea typeface="Cambria Math" panose="02040503050406030204" pitchFamily="18" charset="0"/>
                  <a:cs typeface="Calibri" panose="020F0502020204030204" pitchFamily="34" charset="0"/>
                </a:endParaRPr>
              </a:p>
            </p:txBody>
          </p:sp>
        </mc:Choice>
        <mc:Fallback>
          <p:sp>
            <p:nvSpPr>
              <p:cNvPr id="4" name="CasellaDiTesto 3"/>
              <p:cNvSpPr txBox="1">
                <a:spLocks noRot="1" noChangeAspect="1" noMove="1" noResize="1" noEditPoints="1" noAdjustHandles="1" noChangeArrowheads="1" noChangeShapeType="1" noTextEdit="1"/>
              </p:cNvSpPr>
              <p:nvPr/>
            </p:nvSpPr>
            <p:spPr>
              <a:xfrm>
                <a:off x="508140" y="2662002"/>
                <a:ext cx="2774196" cy="801310"/>
              </a:xfrm>
              <a:prstGeom prst="rect">
                <a:avLst/>
              </a:prstGeom>
              <a:blipFill>
                <a:blip r:embed="rId3"/>
                <a:stretch>
                  <a:fillRect l="-5495" b="-12977"/>
                </a:stretch>
              </a:blipFill>
            </p:spPr>
            <p:txBody>
              <a:bodyPr/>
              <a:lstStyle/>
              <a:p>
                <a:r>
                  <a:rPr lang="it-IT">
                    <a:noFill/>
                  </a:rPr>
                  <a:t> </a:t>
                </a:r>
              </a:p>
            </p:txBody>
          </p:sp>
        </mc:Fallback>
      </mc:AlternateContent>
      <p:sp>
        <p:nvSpPr>
          <p:cNvPr id="5" name="Titolo 1">
            <a:extLst>
              <a:ext uri="{FF2B5EF4-FFF2-40B4-BE49-F238E27FC236}">
                <a16:creationId xmlns:a16="http://schemas.microsoft.com/office/drawing/2014/main" id="{8C6E68F5-1AC5-68E0-77F2-9AE7E0E45F26}"/>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Arial" panose="020B0604020202020204" pitchFamily="34" charset="0"/>
                <a:cs typeface="Arial" panose="020B0604020202020204" pitchFamily="34" charset="0"/>
              </a:rPr>
              <a:t>LA </a:t>
            </a:r>
            <a:r>
              <a:rPr lang="it-IT" sz="3200" b="1" dirty="0">
                <a:solidFill>
                  <a:srgbClr val="10596C"/>
                </a:solidFill>
                <a:latin typeface="Calibri" panose="020F0502020204030204" pitchFamily="34" charset="0"/>
                <a:cs typeface="Calibri" panose="020F0502020204030204" pitchFamily="34" charset="0"/>
              </a:rPr>
              <a:t>PRESSIONE</a:t>
            </a:r>
          </a:p>
        </p:txBody>
      </p:sp>
      <p:sp>
        <p:nvSpPr>
          <p:cNvPr id="9" name="CasellaDiTesto 8">
            <a:extLst>
              <a:ext uri="{FF2B5EF4-FFF2-40B4-BE49-F238E27FC236}">
                <a16:creationId xmlns:a16="http://schemas.microsoft.com/office/drawing/2014/main" id="{D1CFC13C-801E-48B3-FAF8-B49F6E9B486D}"/>
              </a:ext>
            </a:extLst>
          </p:cNvPr>
          <p:cNvSpPr txBox="1"/>
          <p:nvPr/>
        </p:nvSpPr>
        <p:spPr>
          <a:xfrm>
            <a:off x="575186" y="3845857"/>
            <a:ext cx="5336458" cy="1697068"/>
          </a:xfrm>
          <a:prstGeom prst="rect">
            <a:avLst/>
          </a:prstGeom>
          <a:noFill/>
        </p:spPr>
        <p:txBody>
          <a:bodyPr wrap="square" rtlCol="0">
            <a:spAutoFit/>
          </a:bodyPr>
          <a:lstStyle/>
          <a:p>
            <a:pPr>
              <a:lnSpc>
                <a:spcPct val="150000"/>
              </a:lnSpc>
            </a:pPr>
            <a:r>
              <a:rPr lang="it-IT" sz="2400" baseline="0" dirty="0">
                <a:latin typeface="Calibri" panose="020F0502020204030204" pitchFamily="34" charset="0"/>
                <a:cs typeface="Calibri" panose="020F0502020204030204" pitchFamily="34" charset="0"/>
              </a:rPr>
              <a:t>Cosa sto facendo?</a:t>
            </a:r>
          </a:p>
          <a:p>
            <a:pPr>
              <a:lnSpc>
                <a:spcPct val="150000"/>
              </a:lnSpc>
            </a:pPr>
            <a:r>
              <a:rPr lang="it-IT" sz="2400" dirty="0">
                <a:latin typeface="Calibri" panose="020F0502020204030204" pitchFamily="34" charset="0"/>
                <a:cs typeface="Calibri" panose="020F0502020204030204" pitchFamily="34" charset="0"/>
              </a:rPr>
              <a:t>Sto aumentando la pressione o sto aumentando la velocità dell’acqua?</a:t>
            </a:r>
            <a:endParaRPr lang="it-IT" sz="2400" baseline="0" dirty="0">
              <a:latin typeface="Calibri" panose="020F0502020204030204" pitchFamily="34" charset="0"/>
              <a:cs typeface="Calibri" panose="020F0502020204030204" pitchFamily="34" charset="0"/>
            </a:endParaRPr>
          </a:p>
        </p:txBody>
      </p:sp>
      <p:pic>
        <p:nvPicPr>
          <p:cNvPr id="10" name="Immagine 9">
            <a:extLst>
              <a:ext uri="{FF2B5EF4-FFF2-40B4-BE49-F238E27FC236}">
                <a16:creationId xmlns:a16="http://schemas.microsoft.com/office/drawing/2014/main" id="{18E197B8-66BD-77F2-9D41-45EA56A9C8C5}"/>
              </a:ext>
            </a:extLst>
          </p:cNvPr>
          <p:cNvPicPr>
            <a:picLocks noChangeAspect="1"/>
          </p:cNvPicPr>
          <p:nvPr/>
        </p:nvPicPr>
        <p:blipFill>
          <a:blip r:embed="rId4"/>
          <a:stretch>
            <a:fillRect/>
          </a:stretch>
        </p:blipFill>
        <p:spPr>
          <a:xfrm>
            <a:off x="6873620" y="1612442"/>
            <a:ext cx="5021051" cy="3190610"/>
          </a:xfrm>
          <a:prstGeom prst="rect">
            <a:avLst/>
          </a:prstGeom>
        </p:spPr>
      </p:pic>
      <p:sp>
        <p:nvSpPr>
          <p:cNvPr id="6" name="Segnaposto piè di pagina 15">
            <a:extLst>
              <a:ext uri="{FF2B5EF4-FFF2-40B4-BE49-F238E27FC236}">
                <a16:creationId xmlns:a16="http://schemas.microsoft.com/office/drawing/2014/main" id="{EC71BD0F-E221-703C-36E9-5E02A59EF152}"/>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2877078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24</a:t>
            </a:fld>
            <a:endParaRPr lang="it-IT"/>
          </a:p>
        </p:txBody>
      </p:sp>
      <p:sp>
        <p:nvSpPr>
          <p:cNvPr id="11" name="CasellaDiTesto 10"/>
          <p:cNvSpPr txBox="1"/>
          <p:nvPr/>
        </p:nvSpPr>
        <p:spPr>
          <a:xfrm>
            <a:off x="652383" y="919830"/>
            <a:ext cx="6346293" cy="1697068"/>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Esempi NON INTUITIVI:</a:t>
            </a:r>
          </a:p>
          <a:p>
            <a:pPr>
              <a:lnSpc>
                <a:spcPct val="150000"/>
              </a:lnSpc>
            </a:pPr>
            <a:r>
              <a:rPr lang="it-IT" sz="2400" dirty="0">
                <a:latin typeface="Calibri" panose="020F0502020204030204" pitchFamily="34" charset="0"/>
                <a:cs typeface="Calibri" panose="020F0502020204030204" pitchFamily="34" charset="0"/>
              </a:rPr>
              <a:t>Tetto che si scoperchia oppure </a:t>
            </a:r>
          </a:p>
          <a:p>
            <a:pPr>
              <a:lnSpc>
                <a:spcPct val="150000"/>
              </a:lnSpc>
            </a:pPr>
            <a:r>
              <a:rPr lang="it-IT" sz="2400" dirty="0">
                <a:latin typeface="Calibri" panose="020F0502020204030204" pitchFamily="34" charset="0"/>
                <a:cs typeface="Calibri" panose="020F0502020204030204" pitchFamily="34" charset="0"/>
              </a:rPr>
              <a:t>una porta che sbatte</a:t>
            </a:r>
            <a:endParaRPr lang="it-IT" sz="2400" baseline="0" dirty="0">
              <a:latin typeface="Calibri" panose="020F0502020204030204" pitchFamily="34" charset="0"/>
              <a:cs typeface="Calibri" panose="020F0502020204030204" pitchFamily="34" charset="0"/>
            </a:endParaRPr>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6" name="Immagine 5"/>
          <p:cNvPicPr>
            <a:picLocks noChangeAspect="1"/>
          </p:cNvPicPr>
          <p:nvPr/>
        </p:nvPicPr>
        <p:blipFill>
          <a:blip r:embed="rId3"/>
          <a:stretch>
            <a:fillRect/>
          </a:stretch>
        </p:blipFill>
        <p:spPr>
          <a:xfrm>
            <a:off x="6795031" y="1568480"/>
            <a:ext cx="4558769" cy="4418807"/>
          </a:xfrm>
          <a:prstGeom prst="rect">
            <a:avLst/>
          </a:prstGeom>
        </p:spPr>
      </p:pic>
      <p:sp>
        <p:nvSpPr>
          <p:cNvPr id="4" name="Titolo 1">
            <a:extLst>
              <a:ext uri="{FF2B5EF4-FFF2-40B4-BE49-F238E27FC236}">
                <a16:creationId xmlns:a16="http://schemas.microsoft.com/office/drawing/2014/main" id="{AAE156BE-6C52-2631-FAFC-2BAA0325B318}"/>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LA PRESSIONE</a:t>
            </a:r>
          </a:p>
        </p:txBody>
      </p:sp>
      <p:pic>
        <p:nvPicPr>
          <p:cNvPr id="9" name="Immagine 8">
            <a:extLst>
              <a:ext uri="{FF2B5EF4-FFF2-40B4-BE49-F238E27FC236}">
                <a16:creationId xmlns:a16="http://schemas.microsoft.com/office/drawing/2014/main" id="{ED0DB716-6224-4241-E5A4-60D25C7BA9C7}"/>
              </a:ext>
            </a:extLst>
          </p:cNvPr>
          <p:cNvPicPr>
            <a:picLocks noChangeAspect="1"/>
          </p:cNvPicPr>
          <p:nvPr/>
        </p:nvPicPr>
        <p:blipFill>
          <a:blip r:embed="rId4"/>
          <a:stretch>
            <a:fillRect/>
          </a:stretch>
        </p:blipFill>
        <p:spPr>
          <a:xfrm>
            <a:off x="652383" y="2870601"/>
            <a:ext cx="4220804" cy="3116686"/>
          </a:xfrm>
          <a:prstGeom prst="rect">
            <a:avLst/>
          </a:prstGeom>
        </p:spPr>
      </p:pic>
      <p:sp>
        <p:nvSpPr>
          <p:cNvPr id="8" name="Segnaposto piè di pagina 15">
            <a:extLst>
              <a:ext uri="{FF2B5EF4-FFF2-40B4-BE49-F238E27FC236}">
                <a16:creationId xmlns:a16="http://schemas.microsoft.com/office/drawing/2014/main" id="{FF8848C8-F351-58A3-9633-1F905AA52D73}"/>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2396561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25</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4" name="Immagine 3"/>
          <p:cNvPicPr>
            <a:picLocks noChangeAspect="1"/>
          </p:cNvPicPr>
          <p:nvPr/>
        </p:nvPicPr>
        <p:blipFill>
          <a:blip r:embed="rId3"/>
          <a:stretch>
            <a:fillRect/>
          </a:stretch>
        </p:blipFill>
        <p:spPr>
          <a:xfrm>
            <a:off x="1524401" y="2420689"/>
            <a:ext cx="6880852" cy="3101518"/>
          </a:xfrm>
          <a:prstGeom prst="rect">
            <a:avLst/>
          </a:prstGeom>
        </p:spPr>
      </p:pic>
      <p:sp>
        <p:nvSpPr>
          <p:cNvPr id="5" name="CasellaDiTesto 4">
            <a:extLst>
              <a:ext uri="{FF2B5EF4-FFF2-40B4-BE49-F238E27FC236}">
                <a16:creationId xmlns:a16="http://schemas.microsoft.com/office/drawing/2014/main" id="{A564B7DB-A467-E55F-C9AA-58D9CB5AE6C6}"/>
              </a:ext>
            </a:extLst>
          </p:cNvPr>
          <p:cNvSpPr txBox="1"/>
          <p:nvPr/>
        </p:nvSpPr>
        <p:spPr>
          <a:xfrm>
            <a:off x="652383" y="919830"/>
            <a:ext cx="9945279" cy="1143070"/>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Esempi NON INTUITIVI:</a:t>
            </a:r>
          </a:p>
          <a:p>
            <a:pPr>
              <a:lnSpc>
                <a:spcPct val="150000"/>
              </a:lnSpc>
            </a:pPr>
            <a:r>
              <a:rPr lang="it-IT" sz="2400" dirty="0">
                <a:latin typeface="Calibri" panose="020F0502020204030204" pitchFamily="34" charset="0"/>
                <a:cs typeface="Calibri" panose="020F0502020204030204" pitchFamily="34" charset="0"/>
              </a:rPr>
              <a:t>Come fa un aereo a volare? Effetto vela, effetto Coanda, Portanza</a:t>
            </a:r>
            <a:endParaRPr lang="it-IT" sz="2400" baseline="0" dirty="0">
              <a:latin typeface="Calibri" panose="020F0502020204030204" pitchFamily="34" charset="0"/>
              <a:cs typeface="Calibri" panose="020F0502020204030204" pitchFamily="34" charset="0"/>
            </a:endParaRPr>
          </a:p>
        </p:txBody>
      </p:sp>
      <p:sp>
        <p:nvSpPr>
          <p:cNvPr id="6" name="Titolo 1">
            <a:extLst>
              <a:ext uri="{FF2B5EF4-FFF2-40B4-BE49-F238E27FC236}">
                <a16:creationId xmlns:a16="http://schemas.microsoft.com/office/drawing/2014/main" id="{E655AFD4-AD74-DC83-D052-3360661D17C2}"/>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LA PRESSIONE</a:t>
            </a:r>
          </a:p>
        </p:txBody>
      </p:sp>
      <p:sp>
        <p:nvSpPr>
          <p:cNvPr id="9" name="CasellaDiTesto 8">
            <a:extLst>
              <a:ext uri="{FF2B5EF4-FFF2-40B4-BE49-F238E27FC236}">
                <a16:creationId xmlns:a16="http://schemas.microsoft.com/office/drawing/2014/main" id="{9F603318-0516-E657-92C6-DC5057E384E5}"/>
              </a:ext>
            </a:extLst>
          </p:cNvPr>
          <p:cNvSpPr txBox="1"/>
          <p:nvPr/>
        </p:nvSpPr>
        <p:spPr>
          <a:xfrm>
            <a:off x="8053755" y="5409488"/>
            <a:ext cx="4009292" cy="589072"/>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E se capovolgiamo l’ala???</a:t>
            </a:r>
            <a:endParaRPr lang="it-IT" sz="2400" baseline="0" dirty="0">
              <a:latin typeface="Calibri" panose="020F0502020204030204" pitchFamily="34" charset="0"/>
              <a:cs typeface="Calibri" panose="020F0502020204030204" pitchFamily="34" charset="0"/>
            </a:endParaRPr>
          </a:p>
        </p:txBody>
      </p:sp>
      <p:sp>
        <p:nvSpPr>
          <p:cNvPr id="8" name="Segnaposto piè di pagina 15">
            <a:extLst>
              <a:ext uri="{FF2B5EF4-FFF2-40B4-BE49-F238E27FC236}">
                <a16:creationId xmlns:a16="http://schemas.microsoft.com/office/drawing/2014/main" id="{430B8ED7-82C4-3E48-BF5A-6A4918FAA2BD}"/>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3009759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26</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CasellaDiTesto 4">
            <a:extLst>
              <a:ext uri="{FF2B5EF4-FFF2-40B4-BE49-F238E27FC236}">
                <a16:creationId xmlns:a16="http://schemas.microsoft.com/office/drawing/2014/main" id="{A564B7DB-A467-E55F-C9AA-58D9CB5AE6C6}"/>
              </a:ext>
            </a:extLst>
          </p:cNvPr>
          <p:cNvSpPr txBox="1"/>
          <p:nvPr/>
        </p:nvSpPr>
        <p:spPr>
          <a:xfrm>
            <a:off x="652383" y="919830"/>
            <a:ext cx="7065939" cy="872034"/>
          </a:xfrm>
          <a:prstGeom prst="rect">
            <a:avLst/>
          </a:prstGeom>
          <a:noFill/>
        </p:spPr>
        <p:txBody>
          <a:bodyPr wrap="square" rtlCol="0">
            <a:spAutoFit/>
          </a:bodyPr>
          <a:lstStyle/>
          <a:p>
            <a:pPr>
              <a:lnSpc>
                <a:spcPct val="150000"/>
              </a:lnSpc>
            </a:pPr>
            <a:r>
              <a:rPr lang="it-IT" dirty="0">
                <a:latin typeface="Calibri" panose="020F0502020204030204" pitchFamily="34" charset="0"/>
                <a:cs typeface="Calibri" panose="020F0502020204030204" pitchFamily="34" charset="0"/>
              </a:rPr>
              <a:t>Esempi NON INTUITIVI:</a:t>
            </a:r>
          </a:p>
          <a:p>
            <a:pPr>
              <a:lnSpc>
                <a:spcPct val="150000"/>
              </a:lnSpc>
            </a:pPr>
            <a:r>
              <a:rPr lang="it-IT" dirty="0">
                <a:latin typeface="Calibri" panose="020F0502020204030204" pitchFamily="34" charset="0"/>
                <a:cs typeface="Calibri" panose="020F0502020204030204" pitchFamily="34" charset="0"/>
              </a:rPr>
              <a:t>Spoiler auto da corsa, effetto suolo</a:t>
            </a:r>
            <a:endParaRPr lang="it-IT" baseline="0" dirty="0">
              <a:latin typeface="Calibri" panose="020F0502020204030204" pitchFamily="34" charset="0"/>
              <a:cs typeface="Calibri" panose="020F0502020204030204" pitchFamily="34" charset="0"/>
            </a:endParaRPr>
          </a:p>
        </p:txBody>
      </p:sp>
      <p:sp>
        <p:nvSpPr>
          <p:cNvPr id="6" name="Titolo 1">
            <a:extLst>
              <a:ext uri="{FF2B5EF4-FFF2-40B4-BE49-F238E27FC236}">
                <a16:creationId xmlns:a16="http://schemas.microsoft.com/office/drawing/2014/main" id="{E655AFD4-AD74-DC83-D052-3360661D17C2}"/>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LA PRESSIONE</a:t>
            </a:r>
          </a:p>
        </p:txBody>
      </p:sp>
      <p:pic>
        <p:nvPicPr>
          <p:cNvPr id="10" name="Immagine 9">
            <a:extLst>
              <a:ext uri="{FF2B5EF4-FFF2-40B4-BE49-F238E27FC236}">
                <a16:creationId xmlns:a16="http://schemas.microsoft.com/office/drawing/2014/main" id="{D10A5E64-76D2-2378-5CFD-1159C6024BE2}"/>
              </a:ext>
            </a:extLst>
          </p:cNvPr>
          <p:cNvPicPr>
            <a:picLocks noChangeAspect="1"/>
          </p:cNvPicPr>
          <p:nvPr/>
        </p:nvPicPr>
        <p:blipFill>
          <a:blip r:embed="rId3"/>
          <a:stretch>
            <a:fillRect/>
          </a:stretch>
        </p:blipFill>
        <p:spPr>
          <a:xfrm>
            <a:off x="833899" y="3691878"/>
            <a:ext cx="7200900" cy="1562100"/>
          </a:xfrm>
          <a:prstGeom prst="rect">
            <a:avLst/>
          </a:prstGeom>
        </p:spPr>
      </p:pic>
      <p:pic>
        <p:nvPicPr>
          <p:cNvPr id="12" name="Immagine 11">
            <a:extLst>
              <a:ext uri="{FF2B5EF4-FFF2-40B4-BE49-F238E27FC236}">
                <a16:creationId xmlns:a16="http://schemas.microsoft.com/office/drawing/2014/main" id="{BEEB3F17-46C4-03CE-EE35-17CB8927F1A9}"/>
              </a:ext>
            </a:extLst>
          </p:cNvPr>
          <p:cNvPicPr>
            <a:picLocks noChangeAspect="1"/>
          </p:cNvPicPr>
          <p:nvPr/>
        </p:nvPicPr>
        <p:blipFill>
          <a:blip r:embed="rId4"/>
          <a:stretch>
            <a:fillRect/>
          </a:stretch>
        </p:blipFill>
        <p:spPr>
          <a:xfrm>
            <a:off x="7491874" y="835254"/>
            <a:ext cx="3722466" cy="2441685"/>
          </a:xfrm>
          <a:prstGeom prst="rect">
            <a:avLst/>
          </a:prstGeom>
        </p:spPr>
      </p:pic>
      <p:sp>
        <p:nvSpPr>
          <p:cNvPr id="4" name="Segnaposto piè di pagina 15">
            <a:extLst>
              <a:ext uri="{FF2B5EF4-FFF2-40B4-BE49-F238E27FC236}">
                <a16:creationId xmlns:a16="http://schemas.microsoft.com/office/drawing/2014/main" id="{B200A645-2375-E9DA-9E40-70355F8B45F4}"/>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866825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27</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CasellaDiTesto 2"/>
          <p:cNvSpPr txBox="1"/>
          <p:nvPr/>
        </p:nvSpPr>
        <p:spPr>
          <a:xfrm>
            <a:off x="652385" y="1345144"/>
            <a:ext cx="2941639" cy="461665"/>
          </a:xfrm>
          <a:prstGeom prst="rect">
            <a:avLst/>
          </a:prstGeom>
          <a:noFill/>
        </p:spPr>
        <p:txBody>
          <a:bodyPr wrap="none" rtlCol="0">
            <a:spAutoFit/>
          </a:bodyPr>
          <a:lstStyle/>
          <a:p>
            <a:r>
              <a:rPr lang="it-IT" sz="2400" dirty="0">
                <a:latin typeface="Calibri" panose="020F0502020204030204" pitchFamily="34" charset="0"/>
                <a:cs typeface="Calibri" panose="020F0502020204030204" pitchFamily="34" charset="0"/>
              </a:rPr>
              <a:t>Cos’è allora il VUOTO?</a:t>
            </a:r>
          </a:p>
        </p:txBody>
      </p:sp>
      <p:sp>
        <p:nvSpPr>
          <p:cNvPr id="9" name="CasellaDiTesto 8"/>
          <p:cNvSpPr txBox="1"/>
          <p:nvPr/>
        </p:nvSpPr>
        <p:spPr>
          <a:xfrm>
            <a:off x="652385" y="1851301"/>
            <a:ext cx="10454898" cy="461665"/>
          </a:xfrm>
          <a:prstGeom prst="rect">
            <a:avLst/>
          </a:prstGeom>
          <a:noFill/>
        </p:spPr>
        <p:txBody>
          <a:bodyPr wrap="square" rtlCol="0">
            <a:spAutoFit/>
          </a:bodyPr>
          <a:lstStyle/>
          <a:p>
            <a:r>
              <a:rPr lang="it-IT" sz="2400" dirty="0">
                <a:latin typeface="Calibri" panose="020F0502020204030204" pitchFamily="34" charset="0"/>
                <a:cs typeface="Calibri" panose="020F0502020204030204" pitchFamily="34" charset="0"/>
              </a:rPr>
              <a:t>Qualunque situazione fisica tale per cui:</a:t>
            </a:r>
          </a:p>
        </p:txBody>
      </p:sp>
      <p:sp>
        <p:nvSpPr>
          <p:cNvPr id="10" name="CasellaDiTesto 9"/>
          <p:cNvSpPr txBox="1"/>
          <p:nvPr/>
        </p:nvSpPr>
        <p:spPr>
          <a:xfrm>
            <a:off x="4260305" y="2636515"/>
            <a:ext cx="3732092" cy="1200329"/>
          </a:xfrm>
          <a:prstGeom prst="rect">
            <a:avLst/>
          </a:prstGeom>
          <a:noFill/>
        </p:spPr>
        <p:txBody>
          <a:bodyPr wrap="square" rtlCol="0">
            <a:spAutoFit/>
          </a:bodyPr>
          <a:lstStyle/>
          <a:p>
            <a:pPr algn="ctr"/>
            <a:r>
              <a:rPr lang="it-IT" sz="7200" b="1" dirty="0">
                <a:solidFill>
                  <a:srgbClr val="10596C"/>
                </a:solidFill>
                <a:latin typeface="Calibri" panose="020F0502020204030204" pitchFamily="34" charset="0"/>
                <a:cs typeface="Calibri" panose="020F0502020204030204" pitchFamily="34" charset="0"/>
              </a:rPr>
              <a:t>P &lt; </a:t>
            </a:r>
            <a:r>
              <a:rPr lang="it-IT" sz="7200" b="1" dirty="0" err="1">
                <a:solidFill>
                  <a:srgbClr val="10596C"/>
                </a:solidFill>
                <a:latin typeface="Calibri" panose="020F0502020204030204" pitchFamily="34" charset="0"/>
                <a:cs typeface="Calibri" panose="020F0502020204030204" pitchFamily="34" charset="0"/>
              </a:rPr>
              <a:t>P</a:t>
            </a:r>
            <a:r>
              <a:rPr lang="it-IT" sz="7200" b="1" baseline="-25000" dirty="0" err="1">
                <a:solidFill>
                  <a:srgbClr val="10596C"/>
                </a:solidFill>
                <a:latin typeface="Calibri" panose="020F0502020204030204" pitchFamily="34" charset="0"/>
                <a:cs typeface="Calibri" panose="020F0502020204030204" pitchFamily="34" charset="0"/>
              </a:rPr>
              <a:t>atm</a:t>
            </a:r>
            <a:endParaRPr lang="it-IT" sz="7200" b="1" baseline="-25000" dirty="0">
              <a:solidFill>
                <a:srgbClr val="10596C"/>
              </a:solidFill>
              <a:latin typeface="Calibri" panose="020F0502020204030204" pitchFamily="34" charset="0"/>
              <a:cs typeface="Calibri" panose="020F0502020204030204" pitchFamily="34" charset="0"/>
            </a:endParaRPr>
          </a:p>
        </p:txBody>
      </p:sp>
      <p:sp>
        <p:nvSpPr>
          <p:cNvPr id="12" name="CasellaDiTesto 11"/>
          <p:cNvSpPr txBox="1"/>
          <p:nvPr/>
        </p:nvSpPr>
        <p:spPr>
          <a:xfrm>
            <a:off x="581831" y="4363544"/>
            <a:ext cx="11028338" cy="461665"/>
          </a:xfrm>
          <a:prstGeom prst="rect">
            <a:avLst/>
          </a:prstGeom>
          <a:noFill/>
        </p:spPr>
        <p:txBody>
          <a:bodyPr wrap="square" rtlCol="0">
            <a:spAutoFit/>
          </a:bodyPr>
          <a:lstStyle/>
          <a:p>
            <a:pPr algn="ctr"/>
            <a:r>
              <a:rPr lang="it-IT" sz="2400" dirty="0">
                <a:latin typeface="Calibri" panose="020F0502020204030204" pitchFamily="34" charset="0"/>
                <a:cs typeface="Calibri" panose="020F0502020204030204" pitchFamily="34" charset="0"/>
              </a:rPr>
              <a:t>«il vuoto è uno spazio in cui la pressione è </a:t>
            </a:r>
            <a:r>
              <a:rPr lang="it-IT" sz="2400" b="1" dirty="0">
                <a:solidFill>
                  <a:srgbClr val="10596C"/>
                </a:solidFill>
                <a:latin typeface="Calibri" panose="020F0502020204030204" pitchFamily="34" charset="0"/>
                <a:cs typeface="Calibri" panose="020F0502020204030204" pitchFamily="34" charset="0"/>
              </a:rPr>
              <a:t>minore</a:t>
            </a:r>
            <a:r>
              <a:rPr lang="it-IT" sz="2400" dirty="0">
                <a:latin typeface="Calibri" panose="020F0502020204030204" pitchFamily="34" charset="0"/>
                <a:cs typeface="Calibri" panose="020F0502020204030204" pitchFamily="34" charset="0"/>
              </a:rPr>
              <a:t> della pressione atmosferica»</a:t>
            </a:r>
          </a:p>
        </p:txBody>
      </p:sp>
      <p:sp>
        <p:nvSpPr>
          <p:cNvPr id="5" name="Titolo 1">
            <a:extLst>
              <a:ext uri="{FF2B5EF4-FFF2-40B4-BE49-F238E27FC236}">
                <a16:creationId xmlns:a16="http://schemas.microsoft.com/office/drawing/2014/main" id="{138CBE7D-8184-6F45-BA35-9DA59788E654}"/>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IL VUOTO</a:t>
            </a:r>
          </a:p>
        </p:txBody>
      </p:sp>
      <p:sp>
        <p:nvSpPr>
          <p:cNvPr id="7" name="Segnaposto piè di pagina 15">
            <a:extLst>
              <a:ext uri="{FF2B5EF4-FFF2-40B4-BE49-F238E27FC236}">
                <a16:creationId xmlns:a16="http://schemas.microsoft.com/office/drawing/2014/main" id="{B20578E7-E62D-249A-DE0D-193D12068482}"/>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235360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28</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 name="CasellaDiTesto 8"/>
          <p:cNvSpPr txBox="1"/>
          <p:nvPr/>
        </p:nvSpPr>
        <p:spPr>
          <a:xfrm>
            <a:off x="652385" y="980006"/>
            <a:ext cx="2293749" cy="461665"/>
          </a:xfrm>
          <a:prstGeom prst="rect">
            <a:avLst/>
          </a:prstGeom>
          <a:noFill/>
        </p:spPr>
        <p:txBody>
          <a:bodyPr wrap="square" rtlCol="0">
            <a:spAutoFit/>
          </a:bodyPr>
          <a:lstStyle/>
          <a:p>
            <a:r>
              <a:rPr lang="it-IT" sz="2400" dirty="0">
                <a:latin typeface="Calibri" panose="020F0502020204030204" pitchFamily="34" charset="0"/>
                <a:cs typeface="Calibri" panose="020F0502020204030204" pitchFamily="34" charset="0"/>
              </a:rPr>
              <a:t>Cenni storici:</a:t>
            </a:r>
          </a:p>
        </p:txBody>
      </p:sp>
      <p:sp>
        <p:nvSpPr>
          <p:cNvPr id="11" name="CasellaDiTesto 10"/>
          <p:cNvSpPr txBox="1"/>
          <p:nvPr/>
        </p:nvSpPr>
        <p:spPr>
          <a:xfrm>
            <a:off x="5207431" y="795340"/>
            <a:ext cx="6146369" cy="461665"/>
          </a:xfrm>
          <a:prstGeom prst="rect">
            <a:avLst/>
          </a:prstGeom>
          <a:noFill/>
        </p:spPr>
        <p:txBody>
          <a:bodyPr wrap="square" rtlCol="0">
            <a:spAutoFit/>
          </a:bodyPr>
          <a:lstStyle/>
          <a:p>
            <a:pPr algn="r"/>
            <a:r>
              <a:rPr lang="it-IT" sz="2400" b="1" dirty="0">
                <a:solidFill>
                  <a:srgbClr val="10596C"/>
                </a:solidFill>
                <a:latin typeface="Calibri" panose="020F0502020204030204" pitchFamily="34" charset="0"/>
                <a:cs typeface="Calibri" panose="020F0502020204030204" pitchFamily="34" charset="0"/>
              </a:rPr>
              <a:t>1643 – Barometro di Torricelli</a:t>
            </a:r>
          </a:p>
        </p:txBody>
      </p:sp>
      <p:sp>
        <p:nvSpPr>
          <p:cNvPr id="12" name="CasellaDiTesto 11"/>
          <p:cNvSpPr txBox="1"/>
          <p:nvPr/>
        </p:nvSpPr>
        <p:spPr>
          <a:xfrm>
            <a:off x="3343112" y="5583099"/>
            <a:ext cx="5505776" cy="369332"/>
          </a:xfrm>
          <a:prstGeom prst="rect">
            <a:avLst/>
          </a:prstGeom>
          <a:noFill/>
        </p:spPr>
        <p:txBody>
          <a:bodyPr wrap="square" rtlCol="0">
            <a:spAutoFit/>
          </a:bodyPr>
          <a:lstStyle/>
          <a:p>
            <a:pPr algn="ctr"/>
            <a:r>
              <a:rPr lang="it-IT" dirty="0"/>
              <a:t>Evangelista Torricelli (1608-1647)</a:t>
            </a:r>
          </a:p>
        </p:txBody>
      </p:sp>
      <p:pic>
        <p:nvPicPr>
          <p:cNvPr id="6" name="Immagine 5"/>
          <p:cNvPicPr>
            <a:picLocks noChangeAspect="1"/>
          </p:cNvPicPr>
          <p:nvPr/>
        </p:nvPicPr>
        <p:blipFill>
          <a:blip r:embed="rId3"/>
          <a:stretch>
            <a:fillRect/>
          </a:stretch>
        </p:blipFill>
        <p:spPr>
          <a:xfrm>
            <a:off x="797663" y="1598819"/>
            <a:ext cx="2394988" cy="3548978"/>
          </a:xfrm>
          <a:prstGeom prst="rect">
            <a:avLst/>
          </a:prstGeom>
        </p:spPr>
      </p:pic>
      <p:pic>
        <p:nvPicPr>
          <p:cNvPr id="7" name="Immagine 6"/>
          <p:cNvPicPr>
            <a:picLocks noChangeAspect="1"/>
          </p:cNvPicPr>
          <p:nvPr/>
        </p:nvPicPr>
        <p:blipFill>
          <a:blip r:embed="rId4"/>
          <a:stretch>
            <a:fillRect/>
          </a:stretch>
        </p:blipFill>
        <p:spPr>
          <a:xfrm>
            <a:off x="3564168" y="1610171"/>
            <a:ext cx="6029283" cy="3382677"/>
          </a:xfrm>
          <a:prstGeom prst="rect">
            <a:avLst/>
          </a:prstGeom>
        </p:spPr>
      </p:pic>
      <p:pic>
        <p:nvPicPr>
          <p:cNvPr id="13" name="Immagine 12"/>
          <p:cNvPicPr>
            <a:picLocks noChangeAspect="1"/>
          </p:cNvPicPr>
          <p:nvPr/>
        </p:nvPicPr>
        <p:blipFill>
          <a:blip r:embed="rId5"/>
          <a:stretch>
            <a:fillRect/>
          </a:stretch>
        </p:blipFill>
        <p:spPr>
          <a:xfrm>
            <a:off x="9593451" y="1598819"/>
            <a:ext cx="1760349" cy="3497227"/>
          </a:xfrm>
          <a:prstGeom prst="rect">
            <a:avLst/>
          </a:prstGeom>
        </p:spPr>
      </p:pic>
      <p:sp>
        <p:nvSpPr>
          <p:cNvPr id="4" name="Titolo 1">
            <a:extLst>
              <a:ext uri="{FF2B5EF4-FFF2-40B4-BE49-F238E27FC236}">
                <a16:creationId xmlns:a16="http://schemas.microsoft.com/office/drawing/2014/main" id="{C090EC89-2FEE-039C-DA3F-A23B5E17ECE5}"/>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IL VUOTO</a:t>
            </a:r>
          </a:p>
        </p:txBody>
      </p:sp>
      <p:sp>
        <p:nvSpPr>
          <p:cNvPr id="8" name="Segnaposto piè di pagina 15">
            <a:extLst>
              <a:ext uri="{FF2B5EF4-FFF2-40B4-BE49-F238E27FC236}">
                <a16:creationId xmlns:a16="http://schemas.microsoft.com/office/drawing/2014/main" id="{49EACB31-C65E-07BF-D054-785D155A7751}"/>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1348992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29</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 name="CasellaDiTesto 8"/>
          <p:cNvSpPr txBox="1"/>
          <p:nvPr/>
        </p:nvSpPr>
        <p:spPr>
          <a:xfrm>
            <a:off x="652385" y="980006"/>
            <a:ext cx="2293749" cy="461665"/>
          </a:xfrm>
          <a:prstGeom prst="rect">
            <a:avLst/>
          </a:prstGeom>
          <a:noFill/>
        </p:spPr>
        <p:txBody>
          <a:bodyPr wrap="square" rtlCol="0">
            <a:spAutoFit/>
          </a:bodyPr>
          <a:lstStyle/>
          <a:p>
            <a:r>
              <a:rPr lang="it-IT" sz="2400" dirty="0">
                <a:latin typeface="Calibri" panose="020F0502020204030204" pitchFamily="34" charset="0"/>
                <a:cs typeface="Calibri" panose="020F0502020204030204" pitchFamily="34" charset="0"/>
              </a:rPr>
              <a:t>Cenni storici:</a:t>
            </a:r>
          </a:p>
        </p:txBody>
      </p:sp>
      <p:sp>
        <p:nvSpPr>
          <p:cNvPr id="11" name="CasellaDiTesto 10"/>
          <p:cNvSpPr txBox="1"/>
          <p:nvPr/>
        </p:nvSpPr>
        <p:spPr>
          <a:xfrm>
            <a:off x="5207431" y="795340"/>
            <a:ext cx="6146369" cy="461665"/>
          </a:xfrm>
          <a:prstGeom prst="rect">
            <a:avLst/>
          </a:prstGeom>
          <a:noFill/>
        </p:spPr>
        <p:txBody>
          <a:bodyPr wrap="square" rtlCol="0">
            <a:spAutoFit/>
          </a:bodyPr>
          <a:lstStyle/>
          <a:p>
            <a:pPr algn="r"/>
            <a:r>
              <a:rPr lang="it-IT" sz="2400" b="1" dirty="0">
                <a:solidFill>
                  <a:srgbClr val="10596C"/>
                </a:solidFill>
                <a:latin typeface="Calibri" panose="020F0502020204030204" pitchFamily="34" charset="0"/>
                <a:cs typeface="Calibri" panose="020F0502020204030204" pitchFamily="34" charset="0"/>
              </a:rPr>
              <a:t>1643 – Barometro di Torricelli</a:t>
            </a:r>
          </a:p>
        </p:txBody>
      </p:sp>
      <p:sp>
        <p:nvSpPr>
          <p:cNvPr id="12" name="CasellaDiTesto 11"/>
          <p:cNvSpPr txBox="1"/>
          <p:nvPr/>
        </p:nvSpPr>
        <p:spPr>
          <a:xfrm>
            <a:off x="652385" y="1561226"/>
            <a:ext cx="9288784" cy="3913059"/>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Tubo pieno di mercurio, metallo con peso specifico pari a 13,6 kg/m</a:t>
            </a:r>
            <a:r>
              <a:rPr lang="it-IT" sz="2400" baseline="30000" dirty="0">
                <a:latin typeface="Calibri" panose="020F0502020204030204" pitchFamily="34" charset="0"/>
                <a:cs typeface="Calibri" panose="020F0502020204030204" pitchFamily="34" charset="0"/>
              </a:rPr>
              <a:t>3</a:t>
            </a:r>
          </a:p>
          <a:p>
            <a:pPr>
              <a:lnSpc>
                <a:spcPct val="150000"/>
              </a:lnSpc>
            </a:pPr>
            <a:r>
              <a:rPr lang="it-IT" sz="2400" baseline="0" dirty="0">
                <a:latin typeface="Calibri" panose="020F0502020204030204" pitchFamily="34" charset="0"/>
                <a:cs typeface="Calibri" panose="020F0502020204030204" pitchFamily="34" charset="0"/>
              </a:rPr>
              <a:t>  </a:t>
            </a:r>
          </a:p>
          <a:p>
            <a:pPr>
              <a:lnSpc>
                <a:spcPct val="150000"/>
              </a:lnSpc>
            </a:pPr>
            <a:r>
              <a:rPr lang="it-IT" sz="2400" baseline="0" dirty="0">
                <a:latin typeface="Calibri" panose="020F0502020204030204" pitchFamily="34" charset="0"/>
                <a:cs typeface="Calibri" panose="020F0502020204030204" pitchFamily="34" charset="0"/>
              </a:rPr>
              <a:t>Si iniziò a capire che in alto si era creato il vuoto. </a:t>
            </a:r>
          </a:p>
          <a:p>
            <a:pPr>
              <a:lnSpc>
                <a:spcPct val="150000"/>
              </a:lnSpc>
            </a:pPr>
            <a:r>
              <a:rPr lang="it-IT" sz="2400" dirty="0" err="1">
                <a:latin typeface="Calibri" panose="020F0502020204030204" pitchFamily="34" charset="0"/>
                <a:cs typeface="Calibri" panose="020F0502020204030204" pitchFamily="34" charset="0"/>
              </a:rPr>
              <a:t>h</a:t>
            </a:r>
            <a:r>
              <a:rPr lang="it-IT" sz="2400" baseline="-25000" dirty="0" err="1">
                <a:latin typeface="Calibri" panose="020F0502020204030204" pitchFamily="34" charset="0"/>
                <a:cs typeface="Calibri" panose="020F0502020204030204" pitchFamily="34" charset="0"/>
              </a:rPr>
              <a:t>Hg</a:t>
            </a:r>
            <a:r>
              <a:rPr lang="it-IT" sz="2400" baseline="-25000" dirty="0">
                <a:latin typeface="Calibri" panose="020F0502020204030204" pitchFamily="34" charset="0"/>
                <a:cs typeface="Calibri" panose="020F0502020204030204" pitchFamily="34" charset="0"/>
              </a:rPr>
              <a:t> </a:t>
            </a:r>
            <a:r>
              <a:rPr lang="it-IT" sz="2400" dirty="0">
                <a:latin typeface="Calibri" panose="020F0502020204030204" pitchFamily="34" charset="0"/>
                <a:cs typeface="Calibri" panose="020F0502020204030204" pitchFamily="34" charset="0"/>
              </a:rPr>
              <a:t>= 0,76 m = 760 mm (di mercurio)</a:t>
            </a:r>
            <a:endParaRPr lang="it-IT" sz="2400" baseline="0" dirty="0">
              <a:latin typeface="Calibri" panose="020F0502020204030204" pitchFamily="34" charset="0"/>
              <a:cs typeface="Calibri" panose="020F0502020204030204" pitchFamily="34" charset="0"/>
            </a:endParaRPr>
          </a:p>
          <a:p>
            <a:pPr>
              <a:lnSpc>
                <a:spcPct val="150000"/>
              </a:lnSpc>
            </a:pPr>
            <a:endParaRPr lang="it-IT" sz="2400" baseline="0" dirty="0">
              <a:latin typeface="Calibri" panose="020F0502020204030204" pitchFamily="34" charset="0"/>
              <a:cs typeface="Calibri" panose="020F0502020204030204" pitchFamily="34" charset="0"/>
            </a:endParaRPr>
          </a:p>
          <a:p>
            <a:pPr>
              <a:lnSpc>
                <a:spcPct val="150000"/>
              </a:lnSpc>
            </a:pPr>
            <a:r>
              <a:rPr lang="it-IT" sz="2400" baseline="0" dirty="0">
                <a:latin typeface="Calibri" panose="020F0502020204030204" pitchFamily="34" charset="0"/>
                <a:cs typeface="Calibri" panose="020F0502020204030204" pitchFamily="34" charset="0"/>
              </a:rPr>
              <a:t>Galilei fece la stessa cosa con l’acqua che un peso specifico pari a 1 </a:t>
            </a:r>
            <a:r>
              <a:rPr lang="it-IT" sz="2400" dirty="0">
                <a:latin typeface="Calibri" panose="020F0502020204030204" pitchFamily="34" charset="0"/>
                <a:cs typeface="Calibri" panose="020F0502020204030204" pitchFamily="34" charset="0"/>
              </a:rPr>
              <a:t>kg/m</a:t>
            </a:r>
            <a:r>
              <a:rPr lang="it-IT" sz="2400" baseline="30000" dirty="0">
                <a:latin typeface="Calibri" panose="020F0502020204030204" pitchFamily="34" charset="0"/>
                <a:cs typeface="Calibri" panose="020F0502020204030204" pitchFamily="34" charset="0"/>
              </a:rPr>
              <a:t>3</a:t>
            </a:r>
            <a:r>
              <a:rPr lang="it-IT" sz="2400" baseline="0" dirty="0">
                <a:latin typeface="Calibri" panose="020F0502020204030204" pitchFamily="34" charset="0"/>
                <a:cs typeface="Calibri" panose="020F0502020204030204" pitchFamily="34" charset="0"/>
              </a:rPr>
              <a:t>  ed in effetti la colonna d’acqua è 13,6 volte più alta, cioè 10,336 m</a:t>
            </a:r>
          </a:p>
        </p:txBody>
      </p:sp>
      <p:pic>
        <p:nvPicPr>
          <p:cNvPr id="13" name="Immagine 12"/>
          <p:cNvPicPr>
            <a:picLocks noChangeAspect="1"/>
          </p:cNvPicPr>
          <p:nvPr/>
        </p:nvPicPr>
        <p:blipFill>
          <a:blip r:embed="rId3"/>
          <a:stretch>
            <a:fillRect/>
          </a:stretch>
        </p:blipFill>
        <p:spPr>
          <a:xfrm>
            <a:off x="9982200" y="1769141"/>
            <a:ext cx="1760349" cy="3497227"/>
          </a:xfrm>
          <a:prstGeom prst="rect">
            <a:avLst/>
          </a:prstGeom>
        </p:spPr>
      </p:pic>
      <p:sp>
        <p:nvSpPr>
          <p:cNvPr id="4" name="Titolo 1">
            <a:extLst>
              <a:ext uri="{FF2B5EF4-FFF2-40B4-BE49-F238E27FC236}">
                <a16:creationId xmlns:a16="http://schemas.microsoft.com/office/drawing/2014/main" id="{C090EC89-2FEE-039C-DA3F-A23B5E17ECE5}"/>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IL VUOTO</a:t>
            </a:r>
          </a:p>
        </p:txBody>
      </p:sp>
      <p:sp>
        <p:nvSpPr>
          <p:cNvPr id="6" name="Segnaposto piè di pagina 15">
            <a:extLst>
              <a:ext uri="{FF2B5EF4-FFF2-40B4-BE49-F238E27FC236}">
                <a16:creationId xmlns:a16="http://schemas.microsoft.com/office/drawing/2014/main" id="{C3F73E2C-FBC5-299D-5255-A2642E5BF3D2}"/>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3976929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679269"/>
            <a:ext cx="10515600" cy="5497694"/>
          </a:xfrm>
        </p:spPr>
        <p:txBody>
          <a:bodyPr>
            <a:normAutofit fontScale="92500" lnSpcReduction="10000"/>
          </a:bodyPr>
          <a:lstStyle/>
          <a:p>
            <a:pPr marL="914400" lvl="2" indent="0">
              <a:buNone/>
            </a:pPr>
            <a:endParaRPr lang="it-IT" sz="2400" dirty="0">
              <a:latin typeface="Calibri" panose="020F0502020204030204" pitchFamily="34" charset="0"/>
              <a:cs typeface="Calibri" panose="020F0502020204030204" pitchFamily="34" charset="0"/>
            </a:endParaRPr>
          </a:p>
          <a:p>
            <a:pPr marL="0" indent="0">
              <a:buNone/>
            </a:pPr>
            <a:r>
              <a:rPr lang="it-IT" sz="2400" dirty="0">
                <a:solidFill>
                  <a:srgbClr val="002060"/>
                </a:solidFill>
                <a:latin typeface="Calibri" panose="020F0502020204030204" pitchFamily="34" charset="0"/>
                <a:cs typeface="Calibri" panose="020F0502020204030204" pitchFamily="34" charset="0"/>
              </a:rPr>
              <a:t>4. </a:t>
            </a:r>
            <a:r>
              <a:rPr lang="it-IT" sz="2400" b="1" dirty="0">
                <a:solidFill>
                  <a:srgbClr val="10596C"/>
                </a:solidFill>
                <a:latin typeface="Calibri" panose="020F0502020204030204" pitchFamily="34" charset="0"/>
                <a:cs typeface="Calibri" panose="020F0502020204030204" pitchFamily="34" charset="0"/>
              </a:rPr>
              <a:t>METROLOGIA</a:t>
            </a:r>
          </a:p>
          <a:p>
            <a:pPr lvl="1"/>
            <a:r>
              <a:rPr lang="it-IT" dirty="0">
                <a:latin typeface="Calibri" panose="020F0502020204030204" pitchFamily="34" charset="0"/>
                <a:cs typeface="Calibri" panose="020F0502020204030204" pitchFamily="34" charset="0"/>
              </a:rPr>
              <a:t>Cos’è la metrologia e dove nasce</a:t>
            </a:r>
          </a:p>
          <a:p>
            <a:pPr lvl="1"/>
            <a:r>
              <a:rPr lang="it-IT" dirty="0">
                <a:latin typeface="Calibri" panose="020F0502020204030204" pitchFamily="34" charset="0"/>
                <a:cs typeface="Calibri" panose="020F0502020204030204" pitchFamily="34" charset="0"/>
              </a:rPr>
              <a:t>Unità fondamentali</a:t>
            </a:r>
          </a:p>
          <a:p>
            <a:pPr lvl="1"/>
            <a:r>
              <a:rPr lang="it-IT" dirty="0">
                <a:latin typeface="Calibri" panose="020F0502020204030204" pitchFamily="34" charset="0"/>
                <a:cs typeface="Calibri" panose="020F0502020204030204" pitchFamily="34" charset="0"/>
              </a:rPr>
              <a:t>Introduzione al concetto di misura</a:t>
            </a:r>
          </a:p>
          <a:p>
            <a:pPr lvl="1"/>
            <a:r>
              <a:rPr lang="it-IT" dirty="0">
                <a:latin typeface="Calibri" panose="020F0502020204030204" pitchFamily="34" charset="0"/>
                <a:cs typeface="Calibri" panose="020F0502020204030204" pitchFamily="34" charset="0"/>
              </a:rPr>
              <a:t>Definizione di incertezza di misura</a:t>
            </a:r>
          </a:p>
          <a:p>
            <a:pPr lvl="1"/>
            <a:r>
              <a:rPr lang="it-IT" dirty="0">
                <a:latin typeface="Calibri" panose="020F0502020204030204" pitchFamily="34" charset="0"/>
                <a:cs typeface="Calibri" panose="020F0502020204030204" pitchFamily="34" charset="0"/>
              </a:rPr>
              <a:t>Richiami di statistica</a:t>
            </a:r>
          </a:p>
          <a:p>
            <a:pPr marL="457200" lvl="1" indent="0">
              <a:buNone/>
            </a:pPr>
            <a:endParaRPr lang="it-IT" dirty="0">
              <a:latin typeface="Calibri" panose="020F0502020204030204" pitchFamily="34" charset="0"/>
              <a:cs typeface="Calibri" panose="020F0502020204030204" pitchFamily="34" charset="0"/>
            </a:endParaRPr>
          </a:p>
          <a:p>
            <a:pPr marL="0" indent="0">
              <a:buNone/>
            </a:pPr>
            <a:r>
              <a:rPr lang="it-IT" sz="2400" dirty="0">
                <a:solidFill>
                  <a:srgbClr val="10596C"/>
                </a:solidFill>
                <a:latin typeface="Calibri" panose="020F0502020204030204" pitchFamily="34" charset="0"/>
                <a:cs typeface="Calibri" panose="020F0502020204030204" pitchFamily="34" charset="0"/>
              </a:rPr>
              <a:t>5. </a:t>
            </a:r>
            <a:r>
              <a:rPr lang="it-IT" sz="2400" b="1" dirty="0">
                <a:solidFill>
                  <a:srgbClr val="10596C"/>
                </a:solidFill>
                <a:latin typeface="Calibri" panose="020F0502020204030204" pitchFamily="34" charset="0"/>
                <a:cs typeface="Calibri" panose="020F0502020204030204" pitchFamily="34" charset="0"/>
              </a:rPr>
              <a:t>STRUMENTI DI MISURA DEL VUOTO</a:t>
            </a:r>
          </a:p>
          <a:p>
            <a:pPr lvl="1"/>
            <a:r>
              <a:rPr lang="it-IT" dirty="0">
                <a:latin typeface="Calibri" panose="020F0502020204030204" pitchFamily="34" charset="0"/>
                <a:cs typeface="Calibri" panose="020F0502020204030204" pitchFamily="34" charset="0"/>
              </a:rPr>
              <a:t>Introduzione ai concetti di accuratezza e precisione</a:t>
            </a:r>
          </a:p>
          <a:p>
            <a:pPr lvl="1"/>
            <a:r>
              <a:rPr lang="it-IT" dirty="0">
                <a:latin typeface="Calibri" panose="020F0502020204030204" pitchFamily="34" charset="0"/>
                <a:cs typeface="Calibri" panose="020F0502020204030204" pitchFamily="34" charset="0"/>
              </a:rPr>
              <a:t>Sensori Capacitivi, Piezoelettrici, Pirani, a Ionizzazione (catodo freddo e caldo) e combinati</a:t>
            </a:r>
          </a:p>
          <a:p>
            <a:pPr marL="457200" lvl="1" indent="0">
              <a:buNone/>
            </a:pPr>
            <a:endParaRPr lang="it-IT" sz="2400" dirty="0">
              <a:solidFill>
                <a:srgbClr val="10596C"/>
              </a:solidFill>
              <a:latin typeface="Calibri" panose="020F0502020204030204" pitchFamily="34" charset="0"/>
              <a:cs typeface="Calibri" panose="020F0502020204030204" pitchFamily="34" charset="0"/>
            </a:endParaRPr>
          </a:p>
          <a:p>
            <a:pPr marL="0" indent="0">
              <a:buNone/>
            </a:pPr>
            <a:r>
              <a:rPr lang="it-IT" dirty="0">
                <a:solidFill>
                  <a:srgbClr val="10596C"/>
                </a:solidFill>
                <a:latin typeface="Calibri" panose="020F0502020204030204" pitchFamily="34" charset="0"/>
                <a:cs typeface="Calibri" panose="020F0502020204030204" pitchFamily="34" charset="0"/>
              </a:rPr>
              <a:t>6. </a:t>
            </a:r>
            <a:r>
              <a:rPr lang="it-IT" sz="2400" b="1" dirty="0">
                <a:solidFill>
                  <a:srgbClr val="10596C"/>
                </a:solidFill>
                <a:latin typeface="Calibri" panose="020F0502020204030204" pitchFamily="34" charset="0"/>
                <a:cs typeface="Calibri" panose="020F0502020204030204" pitchFamily="34" charset="0"/>
              </a:rPr>
              <a:t>TARATURA</a:t>
            </a:r>
          </a:p>
          <a:p>
            <a:pPr marL="457200" lvl="1" indent="0">
              <a:buNone/>
            </a:pPr>
            <a:r>
              <a:rPr lang="it-IT" dirty="0">
                <a:latin typeface="Calibri" panose="020F0502020204030204" pitchFamily="34" charset="0"/>
                <a:cs typeface="Calibri" panose="020F0502020204030204" pitchFamily="34" charset="0"/>
              </a:rPr>
              <a:t>						</a:t>
            </a:r>
          </a:p>
        </p:txBody>
      </p:sp>
      <p:sp>
        <p:nvSpPr>
          <p:cNvPr id="15" name="Segnaposto numero diapositiva 14"/>
          <p:cNvSpPr>
            <a:spLocks noGrp="1"/>
          </p:cNvSpPr>
          <p:nvPr>
            <p:ph type="sldNum" sz="quarter" idx="12"/>
          </p:nvPr>
        </p:nvSpPr>
        <p:spPr/>
        <p:txBody>
          <a:bodyPr/>
          <a:lstStyle/>
          <a:p>
            <a:fld id="{65F65A18-DFC2-4C15-9945-97AD5E1B3FFB}" type="slidenum">
              <a:rPr lang="it-IT" smtClean="0"/>
              <a:t>3</a:t>
            </a:fld>
            <a:endParaRPr lang="it-IT"/>
          </a:p>
        </p:txBody>
      </p:sp>
      <p:sp>
        <p:nvSpPr>
          <p:cNvPr id="5" name="Segnaposto piè di pagina 15">
            <a:extLst>
              <a:ext uri="{FF2B5EF4-FFF2-40B4-BE49-F238E27FC236}">
                <a16:creationId xmlns:a16="http://schemas.microsoft.com/office/drawing/2014/main" id="{A774D4E6-6FBF-7983-CEB7-980878FB6CF0}"/>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1308803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30</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 name="CasellaDiTesto 8"/>
          <p:cNvSpPr txBox="1"/>
          <p:nvPr/>
        </p:nvSpPr>
        <p:spPr>
          <a:xfrm>
            <a:off x="652385" y="1168812"/>
            <a:ext cx="10454898" cy="1697068"/>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Negli anni successivi l’esperimento di Torricelli, si è presa come unità di misura della pressione (tuttora utilizzata ad esempio nei misuratori di pressione arteriosa) il </a:t>
            </a:r>
            <a:r>
              <a:rPr lang="it-IT" sz="2400" dirty="0" err="1">
                <a:latin typeface="Calibri" panose="020F0502020204030204" pitchFamily="34" charset="0"/>
                <a:cs typeface="Calibri" panose="020F0502020204030204" pitchFamily="34" charset="0"/>
              </a:rPr>
              <a:t>mm</a:t>
            </a:r>
            <a:r>
              <a:rPr lang="it-IT" sz="2400" baseline="-25000" dirty="0" err="1">
                <a:latin typeface="Calibri" panose="020F0502020204030204" pitchFamily="34" charset="0"/>
                <a:cs typeface="Calibri" panose="020F0502020204030204" pitchFamily="34" charset="0"/>
              </a:rPr>
              <a:t>Hg</a:t>
            </a:r>
            <a:endParaRPr lang="it-IT" sz="2400" baseline="-25000" dirty="0">
              <a:latin typeface="Calibri" panose="020F0502020204030204" pitchFamily="34" charset="0"/>
              <a:cs typeface="Calibri" panose="020F0502020204030204" pitchFamily="34" charset="0"/>
            </a:endParaRPr>
          </a:p>
        </p:txBody>
      </p:sp>
      <p:sp>
        <p:nvSpPr>
          <p:cNvPr id="16" name="CasellaDiTesto 15"/>
          <p:cNvSpPr txBox="1"/>
          <p:nvPr/>
        </p:nvSpPr>
        <p:spPr>
          <a:xfrm>
            <a:off x="4124805" y="2574159"/>
            <a:ext cx="4003083" cy="553998"/>
          </a:xfrm>
          <a:prstGeom prst="rect">
            <a:avLst/>
          </a:prstGeom>
          <a:noFill/>
        </p:spPr>
        <p:txBody>
          <a:bodyPr wrap="square" rtlCol="0">
            <a:spAutoFit/>
          </a:bodyPr>
          <a:lstStyle/>
          <a:p>
            <a:pPr algn="ctr"/>
            <a:r>
              <a:rPr lang="it-IT" sz="3000" b="1" dirty="0">
                <a:solidFill>
                  <a:srgbClr val="10596C"/>
                </a:solidFill>
                <a:latin typeface="Calibri" panose="020F0502020204030204" pitchFamily="34" charset="0"/>
                <a:cs typeface="Calibri" panose="020F0502020204030204" pitchFamily="34" charset="0"/>
              </a:rPr>
              <a:t>1 atm = 760 </a:t>
            </a:r>
            <a:r>
              <a:rPr lang="it-IT" sz="3000" b="1" dirty="0" err="1">
                <a:solidFill>
                  <a:srgbClr val="10596C"/>
                </a:solidFill>
                <a:latin typeface="Calibri" panose="020F0502020204030204" pitchFamily="34" charset="0"/>
                <a:cs typeface="Calibri" panose="020F0502020204030204" pitchFamily="34" charset="0"/>
              </a:rPr>
              <a:t>mm</a:t>
            </a:r>
            <a:r>
              <a:rPr lang="it-IT" sz="3000" b="1" baseline="-25000" dirty="0" err="1">
                <a:solidFill>
                  <a:srgbClr val="10596C"/>
                </a:solidFill>
                <a:latin typeface="Calibri" panose="020F0502020204030204" pitchFamily="34" charset="0"/>
                <a:cs typeface="Calibri" panose="020F0502020204030204" pitchFamily="34" charset="0"/>
              </a:rPr>
              <a:t>Hg</a:t>
            </a:r>
            <a:endParaRPr lang="it-IT" sz="3000" b="1" baseline="-25000" dirty="0">
              <a:solidFill>
                <a:srgbClr val="10596C"/>
              </a:solidFill>
              <a:latin typeface="Calibri" panose="020F0502020204030204" pitchFamily="34" charset="0"/>
              <a:cs typeface="Calibri" panose="020F0502020204030204" pitchFamily="34" charset="0"/>
            </a:endParaRPr>
          </a:p>
        </p:txBody>
      </p:sp>
      <p:sp>
        <p:nvSpPr>
          <p:cNvPr id="17" name="CasellaDiTesto 16"/>
          <p:cNvSpPr txBox="1"/>
          <p:nvPr/>
        </p:nvSpPr>
        <p:spPr>
          <a:xfrm>
            <a:off x="652385" y="3589130"/>
            <a:ext cx="10454898" cy="461665"/>
          </a:xfrm>
          <a:prstGeom prst="rect">
            <a:avLst/>
          </a:prstGeom>
          <a:noFill/>
        </p:spPr>
        <p:txBody>
          <a:bodyPr wrap="square" rtlCol="0">
            <a:spAutoFit/>
          </a:bodyPr>
          <a:lstStyle/>
          <a:p>
            <a:r>
              <a:rPr lang="it-IT" sz="2400" dirty="0">
                <a:latin typeface="Calibri" panose="020F0502020204030204" pitchFamily="34" charset="0"/>
                <a:cs typeface="Calibri" panose="020F0502020204030204" pitchFamily="34" charset="0"/>
              </a:rPr>
              <a:t>Il mm</a:t>
            </a:r>
            <a:r>
              <a:rPr lang="it-IT" sz="2400" baseline="-25000" dirty="0">
                <a:latin typeface="Calibri" panose="020F0502020204030204" pitchFamily="34" charset="0"/>
                <a:cs typeface="Calibri" panose="020F0502020204030204" pitchFamily="34" charset="0"/>
              </a:rPr>
              <a:t>Hg </a:t>
            </a:r>
            <a:r>
              <a:rPr lang="it-IT" sz="2400" dirty="0">
                <a:latin typeface="Calibri" panose="020F0502020204030204" pitchFamily="34" charset="0"/>
                <a:cs typeface="Calibri" panose="020F0502020204030204" pitchFamily="34" charset="0"/>
              </a:rPr>
              <a:t>viene anche chiamato </a:t>
            </a:r>
            <a:r>
              <a:rPr lang="it-IT" sz="2400" b="1" dirty="0">
                <a:solidFill>
                  <a:srgbClr val="10596C"/>
                </a:solidFill>
                <a:latin typeface="Calibri" panose="020F0502020204030204" pitchFamily="34" charset="0"/>
                <a:cs typeface="Calibri" panose="020F0502020204030204" pitchFamily="34" charset="0"/>
              </a:rPr>
              <a:t>TORR</a:t>
            </a:r>
            <a:r>
              <a:rPr lang="it-IT" sz="2400" dirty="0">
                <a:solidFill>
                  <a:srgbClr val="10596C"/>
                </a:solidFill>
                <a:latin typeface="Calibri" panose="020F0502020204030204" pitchFamily="34" charset="0"/>
                <a:cs typeface="Calibri" panose="020F0502020204030204" pitchFamily="34" charset="0"/>
              </a:rPr>
              <a:t> </a:t>
            </a:r>
            <a:endParaRPr lang="it-IT" sz="2400" baseline="-25000" dirty="0">
              <a:solidFill>
                <a:srgbClr val="10596C"/>
              </a:solidFill>
              <a:latin typeface="Calibri" panose="020F0502020204030204" pitchFamily="34" charset="0"/>
              <a:cs typeface="Calibri" panose="020F0502020204030204" pitchFamily="34" charset="0"/>
            </a:endParaRPr>
          </a:p>
        </p:txBody>
      </p:sp>
      <p:sp>
        <p:nvSpPr>
          <p:cNvPr id="18" name="CasellaDiTesto 17"/>
          <p:cNvSpPr txBox="1"/>
          <p:nvPr/>
        </p:nvSpPr>
        <p:spPr>
          <a:xfrm>
            <a:off x="4329699" y="4326409"/>
            <a:ext cx="3593297" cy="553998"/>
          </a:xfrm>
          <a:prstGeom prst="rect">
            <a:avLst/>
          </a:prstGeom>
          <a:noFill/>
        </p:spPr>
        <p:txBody>
          <a:bodyPr wrap="square" rtlCol="0">
            <a:spAutoFit/>
          </a:bodyPr>
          <a:lstStyle/>
          <a:p>
            <a:pPr algn="ctr"/>
            <a:r>
              <a:rPr lang="it-IT" sz="3000" b="1" dirty="0">
                <a:solidFill>
                  <a:srgbClr val="10596C"/>
                </a:solidFill>
                <a:latin typeface="Calibri" panose="020F0502020204030204" pitchFamily="34" charset="0"/>
                <a:cs typeface="Calibri" panose="020F0502020204030204" pitchFamily="34" charset="0"/>
              </a:rPr>
              <a:t>1 atm = 760 Torr</a:t>
            </a:r>
            <a:endParaRPr lang="it-IT" sz="3000" b="1" baseline="-25000" dirty="0">
              <a:solidFill>
                <a:srgbClr val="10596C"/>
              </a:solidFill>
              <a:latin typeface="Calibri" panose="020F0502020204030204" pitchFamily="34" charset="0"/>
              <a:cs typeface="Calibri" panose="020F0502020204030204" pitchFamily="34" charset="0"/>
            </a:endParaRPr>
          </a:p>
        </p:txBody>
      </p:sp>
      <p:sp>
        <p:nvSpPr>
          <p:cNvPr id="19" name="CasellaDiTesto 18"/>
          <p:cNvSpPr txBox="1"/>
          <p:nvPr/>
        </p:nvSpPr>
        <p:spPr>
          <a:xfrm>
            <a:off x="3878356" y="5064380"/>
            <a:ext cx="4495982" cy="553998"/>
          </a:xfrm>
          <a:prstGeom prst="rect">
            <a:avLst/>
          </a:prstGeom>
          <a:noFill/>
        </p:spPr>
        <p:txBody>
          <a:bodyPr wrap="square" rtlCol="0">
            <a:spAutoFit/>
          </a:bodyPr>
          <a:lstStyle/>
          <a:p>
            <a:pPr algn="ctr"/>
            <a:r>
              <a:rPr lang="it-IT" sz="3000" b="1" dirty="0">
                <a:solidFill>
                  <a:srgbClr val="10596C"/>
                </a:solidFill>
                <a:latin typeface="Calibri" panose="020F0502020204030204" pitchFamily="34" charset="0"/>
                <a:cs typeface="Calibri" panose="020F0502020204030204" pitchFamily="34" charset="0"/>
              </a:rPr>
              <a:t>1.000 Torr = 1.333 mbar</a:t>
            </a:r>
            <a:endParaRPr lang="it-IT" sz="3000" b="1" baseline="-25000" dirty="0">
              <a:solidFill>
                <a:srgbClr val="10596C"/>
              </a:solidFill>
              <a:latin typeface="Calibri" panose="020F0502020204030204" pitchFamily="34" charset="0"/>
              <a:cs typeface="Calibri" panose="020F0502020204030204" pitchFamily="34" charset="0"/>
            </a:endParaRPr>
          </a:p>
        </p:txBody>
      </p:sp>
      <p:sp>
        <p:nvSpPr>
          <p:cNvPr id="4" name="Titolo 1">
            <a:extLst>
              <a:ext uri="{FF2B5EF4-FFF2-40B4-BE49-F238E27FC236}">
                <a16:creationId xmlns:a16="http://schemas.microsoft.com/office/drawing/2014/main" id="{4EEE5A13-4F58-F617-FA9B-304222753035}"/>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IL VUOTO</a:t>
            </a:r>
          </a:p>
        </p:txBody>
      </p:sp>
      <p:pic>
        <p:nvPicPr>
          <p:cNvPr id="7" name="Immagine 6">
            <a:extLst>
              <a:ext uri="{FF2B5EF4-FFF2-40B4-BE49-F238E27FC236}">
                <a16:creationId xmlns:a16="http://schemas.microsoft.com/office/drawing/2014/main" id="{1C4EE786-A7DB-DD0B-2781-E2572EFD8C5D}"/>
              </a:ext>
            </a:extLst>
          </p:cNvPr>
          <p:cNvPicPr>
            <a:picLocks noChangeAspect="1"/>
          </p:cNvPicPr>
          <p:nvPr/>
        </p:nvPicPr>
        <p:blipFill>
          <a:blip r:embed="rId3"/>
          <a:stretch>
            <a:fillRect/>
          </a:stretch>
        </p:blipFill>
        <p:spPr>
          <a:xfrm>
            <a:off x="8771603" y="2747687"/>
            <a:ext cx="3240826" cy="3157443"/>
          </a:xfrm>
          <a:prstGeom prst="rect">
            <a:avLst/>
          </a:prstGeom>
        </p:spPr>
      </p:pic>
      <p:sp>
        <p:nvSpPr>
          <p:cNvPr id="6" name="Segnaposto piè di pagina 15">
            <a:extLst>
              <a:ext uri="{FF2B5EF4-FFF2-40B4-BE49-F238E27FC236}">
                <a16:creationId xmlns:a16="http://schemas.microsoft.com/office/drawing/2014/main" id="{756BF392-6DA2-CEBA-6EAA-CA91D46E8593}"/>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8858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31</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 name="CasellaDiTesto 8"/>
          <p:cNvSpPr txBox="1"/>
          <p:nvPr/>
        </p:nvSpPr>
        <p:spPr>
          <a:xfrm>
            <a:off x="652385" y="922744"/>
            <a:ext cx="2293749" cy="461665"/>
          </a:xfrm>
          <a:prstGeom prst="rect">
            <a:avLst/>
          </a:prstGeom>
          <a:noFill/>
        </p:spPr>
        <p:txBody>
          <a:bodyPr wrap="square" rtlCol="0">
            <a:spAutoFit/>
          </a:bodyPr>
          <a:lstStyle/>
          <a:p>
            <a:r>
              <a:rPr lang="it-IT" sz="2400" dirty="0">
                <a:latin typeface="Calibri" panose="020F0502020204030204" pitchFamily="34" charset="0"/>
                <a:cs typeface="Calibri" panose="020F0502020204030204" pitchFamily="34" charset="0"/>
              </a:rPr>
              <a:t>Cenni storici:</a:t>
            </a:r>
          </a:p>
        </p:txBody>
      </p:sp>
      <p:sp>
        <p:nvSpPr>
          <p:cNvPr id="11" name="CasellaDiTesto 10"/>
          <p:cNvSpPr txBox="1"/>
          <p:nvPr/>
        </p:nvSpPr>
        <p:spPr>
          <a:xfrm>
            <a:off x="5207431" y="795340"/>
            <a:ext cx="6146369" cy="461665"/>
          </a:xfrm>
          <a:prstGeom prst="rect">
            <a:avLst/>
          </a:prstGeom>
          <a:noFill/>
        </p:spPr>
        <p:txBody>
          <a:bodyPr wrap="square" rtlCol="0">
            <a:spAutoFit/>
          </a:bodyPr>
          <a:lstStyle/>
          <a:p>
            <a:pPr algn="r"/>
            <a:r>
              <a:rPr lang="it-IT" sz="2400" b="1" dirty="0">
                <a:solidFill>
                  <a:srgbClr val="10596C"/>
                </a:solidFill>
                <a:latin typeface="Calibri" panose="020F0502020204030204" pitchFamily="34" charset="0"/>
                <a:cs typeface="Calibri" panose="020F0502020204030204" pitchFamily="34" charset="0"/>
              </a:rPr>
              <a:t>1654 – Emisferi di Magdeburgo</a:t>
            </a:r>
          </a:p>
        </p:txBody>
      </p:sp>
      <p:sp>
        <p:nvSpPr>
          <p:cNvPr id="12" name="CasellaDiTesto 11"/>
          <p:cNvSpPr txBox="1"/>
          <p:nvPr/>
        </p:nvSpPr>
        <p:spPr>
          <a:xfrm>
            <a:off x="3839702" y="5693328"/>
            <a:ext cx="5044701" cy="461665"/>
          </a:xfrm>
          <a:prstGeom prst="rect">
            <a:avLst/>
          </a:prstGeom>
          <a:noFill/>
        </p:spPr>
        <p:txBody>
          <a:bodyPr wrap="square" rtlCol="0">
            <a:spAutoFit/>
          </a:bodyPr>
          <a:lstStyle/>
          <a:p>
            <a:pPr algn="ctr"/>
            <a:r>
              <a:rPr lang="it-IT" sz="2400" dirty="0">
                <a:latin typeface="Calibri" panose="020F0502020204030204" pitchFamily="34" charset="0"/>
                <a:cs typeface="Calibri" panose="020F0502020204030204" pitchFamily="34" charset="0"/>
              </a:rPr>
              <a:t>Otto Von </a:t>
            </a:r>
            <a:r>
              <a:rPr lang="it-IT" sz="2400" dirty="0" err="1">
                <a:latin typeface="Calibri" panose="020F0502020204030204" pitchFamily="34" charset="0"/>
                <a:cs typeface="Calibri" panose="020F0502020204030204" pitchFamily="34" charset="0"/>
              </a:rPr>
              <a:t>Guericke</a:t>
            </a:r>
            <a:r>
              <a:rPr lang="it-IT" sz="2400" dirty="0">
                <a:latin typeface="Calibri" panose="020F0502020204030204" pitchFamily="34" charset="0"/>
                <a:cs typeface="Calibri" panose="020F0502020204030204" pitchFamily="34" charset="0"/>
              </a:rPr>
              <a:t> (1602-1686)</a:t>
            </a:r>
          </a:p>
        </p:txBody>
      </p:sp>
      <p:pic>
        <p:nvPicPr>
          <p:cNvPr id="5" name="Immagine 4"/>
          <p:cNvPicPr>
            <a:picLocks noChangeAspect="1"/>
          </p:cNvPicPr>
          <p:nvPr/>
        </p:nvPicPr>
        <p:blipFill>
          <a:blip r:embed="rId3"/>
          <a:stretch>
            <a:fillRect/>
          </a:stretch>
        </p:blipFill>
        <p:spPr>
          <a:xfrm>
            <a:off x="2045776" y="1487006"/>
            <a:ext cx="8632555" cy="3964390"/>
          </a:xfrm>
          <a:prstGeom prst="rect">
            <a:avLst/>
          </a:prstGeom>
        </p:spPr>
      </p:pic>
      <p:sp>
        <p:nvSpPr>
          <p:cNvPr id="4" name="Titolo 1">
            <a:extLst>
              <a:ext uri="{FF2B5EF4-FFF2-40B4-BE49-F238E27FC236}">
                <a16:creationId xmlns:a16="http://schemas.microsoft.com/office/drawing/2014/main" id="{8E4F4AC6-DC9F-6DFF-D7D1-F3044F070ACC}"/>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IL VUOTO</a:t>
            </a:r>
          </a:p>
        </p:txBody>
      </p:sp>
      <p:sp>
        <p:nvSpPr>
          <p:cNvPr id="7" name="Segnaposto piè di pagina 15">
            <a:extLst>
              <a:ext uri="{FF2B5EF4-FFF2-40B4-BE49-F238E27FC236}">
                <a16:creationId xmlns:a16="http://schemas.microsoft.com/office/drawing/2014/main" id="{F43F42AC-0149-239D-3ACE-004CC5AC63EF}"/>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2889737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32</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2" name="CasellaDiTesto 11"/>
          <p:cNvSpPr txBox="1"/>
          <p:nvPr/>
        </p:nvSpPr>
        <p:spPr>
          <a:xfrm>
            <a:off x="652385" y="1361939"/>
            <a:ext cx="5443615" cy="2251065"/>
          </a:xfrm>
          <a:prstGeom prst="rect">
            <a:avLst/>
          </a:prstGeom>
          <a:noFill/>
        </p:spPr>
        <p:txBody>
          <a:bodyPr wrap="square" rtlCol="0">
            <a:spAutoFit/>
          </a:bodyPr>
          <a:lstStyle/>
          <a:p>
            <a:pPr>
              <a:lnSpc>
                <a:spcPct val="150000"/>
              </a:lnSpc>
            </a:pPr>
            <a:r>
              <a:rPr lang="it-IT" sz="2400" baseline="0" dirty="0">
                <a:latin typeface="Calibri" panose="020F0502020204030204" pitchFamily="34" charset="0"/>
                <a:cs typeface="Calibri" panose="020F0502020204030204" pitchFamily="34" charset="0"/>
              </a:rPr>
              <a:t>Sindaco di Magdeburgo, ideò una delle prime pompe pneumatiche creando il vuoto tra gli emisferi uniti (funzionamento simile alla pompa della bicicletta). </a:t>
            </a:r>
          </a:p>
        </p:txBody>
      </p:sp>
      <p:pic>
        <p:nvPicPr>
          <p:cNvPr id="5" name="Immagine 4"/>
          <p:cNvPicPr>
            <a:picLocks noChangeAspect="1"/>
          </p:cNvPicPr>
          <p:nvPr/>
        </p:nvPicPr>
        <p:blipFill>
          <a:blip r:embed="rId3"/>
          <a:stretch>
            <a:fillRect/>
          </a:stretch>
        </p:blipFill>
        <p:spPr>
          <a:xfrm>
            <a:off x="6394902" y="1637677"/>
            <a:ext cx="4958900" cy="2277311"/>
          </a:xfrm>
          <a:prstGeom prst="rect">
            <a:avLst/>
          </a:prstGeom>
        </p:spPr>
      </p:pic>
      <p:sp>
        <p:nvSpPr>
          <p:cNvPr id="4" name="CasellaDiTesto 3">
            <a:extLst>
              <a:ext uri="{FF2B5EF4-FFF2-40B4-BE49-F238E27FC236}">
                <a16:creationId xmlns:a16="http://schemas.microsoft.com/office/drawing/2014/main" id="{70E17B60-272B-8E87-AE08-7E02F416A0EC}"/>
              </a:ext>
            </a:extLst>
          </p:cNvPr>
          <p:cNvSpPr txBox="1"/>
          <p:nvPr/>
        </p:nvSpPr>
        <p:spPr>
          <a:xfrm>
            <a:off x="652385" y="918826"/>
            <a:ext cx="2293749" cy="461665"/>
          </a:xfrm>
          <a:prstGeom prst="rect">
            <a:avLst/>
          </a:prstGeom>
          <a:noFill/>
        </p:spPr>
        <p:txBody>
          <a:bodyPr wrap="square" rtlCol="0">
            <a:spAutoFit/>
          </a:bodyPr>
          <a:lstStyle/>
          <a:p>
            <a:r>
              <a:rPr lang="it-IT" sz="2400" dirty="0">
                <a:latin typeface="Calibri" panose="020F0502020204030204" pitchFamily="34" charset="0"/>
                <a:cs typeface="Calibri" panose="020F0502020204030204" pitchFamily="34" charset="0"/>
              </a:rPr>
              <a:t>Cenni storici:</a:t>
            </a:r>
          </a:p>
        </p:txBody>
      </p:sp>
      <p:sp>
        <p:nvSpPr>
          <p:cNvPr id="6" name="CasellaDiTesto 5">
            <a:extLst>
              <a:ext uri="{FF2B5EF4-FFF2-40B4-BE49-F238E27FC236}">
                <a16:creationId xmlns:a16="http://schemas.microsoft.com/office/drawing/2014/main" id="{4B58F595-6F0F-3F48-4A45-403182D8C432}"/>
              </a:ext>
            </a:extLst>
          </p:cNvPr>
          <p:cNvSpPr txBox="1"/>
          <p:nvPr/>
        </p:nvSpPr>
        <p:spPr>
          <a:xfrm>
            <a:off x="5207431" y="795340"/>
            <a:ext cx="6146369" cy="461665"/>
          </a:xfrm>
          <a:prstGeom prst="rect">
            <a:avLst/>
          </a:prstGeom>
          <a:noFill/>
        </p:spPr>
        <p:txBody>
          <a:bodyPr wrap="square" rtlCol="0">
            <a:spAutoFit/>
          </a:bodyPr>
          <a:lstStyle/>
          <a:p>
            <a:pPr algn="r"/>
            <a:r>
              <a:rPr lang="it-IT" sz="2400" b="1" dirty="0">
                <a:solidFill>
                  <a:srgbClr val="10596C"/>
                </a:solidFill>
                <a:latin typeface="Calibri" panose="020F0502020204030204" pitchFamily="34" charset="0"/>
                <a:cs typeface="Calibri" panose="020F0502020204030204" pitchFamily="34" charset="0"/>
              </a:rPr>
              <a:t>1654 – Emisferi di Magdeburgo</a:t>
            </a:r>
          </a:p>
        </p:txBody>
      </p:sp>
      <p:sp>
        <p:nvSpPr>
          <p:cNvPr id="7" name="Titolo 1">
            <a:extLst>
              <a:ext uri="{FF2B5EF4-FFF2-40B4-BE49-F238E27FC236}">
                <a16:creationId xmlns:a16="http://schemas.microsoft.com/office/drawing/2014/main" id="{5553694A-796F-16C3-B07A-9845C4536B70}"/>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IL VUOTO</a:t>
            </a:r>
          </a:p>
        </p:txBody>
      </p:sp>
      <p:sp>
        <p:nvSpPr>
          <p:cNvPr id="13" name="CasellaDiTesto 12">
            <a:extLst>
              <a:ext uri="{FF2B5EF4-FFF2-40B4-BE49-F238E27FC236}">
                <a16:creationId xmlns:a16="http://schemas.microsoft.com/office/drawing/2014/main" id="{1924B8CA-4016-780C-768F-62D2A2F4C26C}"/>
              </a:ext>
            </a:extLst>
          </p:cNvPr>
          <p:cNvSpPr txBox="1"/>
          <p:nvPr/>
        </p:nvSpPr>
        <p:spPr>
          <a:xfrm>
            <a:off x="652385" y="3914988"/>
            <a:ext cx="10782532" cy="2251065"/>
          </a:xfrm>
          <a:prstGeom prst="rect">
            <a:avLst/>
          </a:prstGeom>
          <a:noFill/>
        </p:spPr>
        <p:txBody>
          <a:bodyPr wrap="square" rtlCol="0">
            <a:spAutoFit/>
          </a:bodyPr>
          <a:lstStyle/>
          <a:p>
            <a:pPr>
              <a:lnSpc>
                <a:spcPct val="150000"/>
              </a:lnSpc>
            </a:pPr>
            <a:r>
              <a:rPr lang="it-IT" sz="2400" b="0" i="0" kern="1200" dirty="0">
                <a:solidFill>
                  <a:schemeClr val="tx1"/>
                </a:solidFill>
                <a:effectLst/>
                <a:latin typeface="Calibri" panose="020F0502020204030204" pitchFamily="34" charset="0"/>
                <a:cs typeface="Calibri" panose="020F0502020204030204" pitchFamily="34" charset="0"/>
              </a:rPr>
              <a:t>Gli emisferi hanno un diametro interno di circa 60 centimetri. Uno di essi ha un tubo con una valvola di chiusura, che va collegato alla pompa. Nel momento in cui l'aria viene estratta e la valvola viene chiusa, il tubo può essere staccato e gli emisferi restano saldati tra loro grazie alla pressione atmosferica.</a:t>
            </a:r>
            <a:endParaRPr lang="it-IT" sz="2400" baseline="0" dirty="0">
              <a:latin typeface="Calibri" panose="020F0502020204030204" pitchFamily="34" charset="0"/>
              <a:cs typeface="Calibri" panose="020F0502020204030204" pitchFamily="34" charset="0"/>
            </a:endParaRPr>
          </a:p>
        </p:txBody>
      </p:sp>
      <p:sp>
        <p:nvSpPr>
          <p:cNvPr id="8" name="Segnaposto piè di pagina 15">
            <a:extLst>
              <a:ext uri="{FF2B5EF4-FFF2-40B4-BE49-F238E27FC236}">
                <a16:creationId xmlns:a16="http://schemas.microsoft.com/office/drawing/2014/main" id="{1A5153A5-F834-68F2-DA84-2B35ED842A73}"/>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4252457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33</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aphicFrame>
        <p:nvGraphicFramePr>
          <p:cNvPr id="4" name="Tabella 3"/>
          <p:cNvGraphicFramePr>
            <a:graphicFrameLocks noGrp="1"/>
          </p:cNvGraphicFramePr>
          <p:nvPr>
            <p:extLst>
              <p:ext uri="{D42A27DB-BD31-4B8C-83A1-F6EECF244321}">
                <p14:modId xmlns:p14="http://schemas.microsoft.com/office/powerpoint/2010/main" val="1168503301"/>
              </p:ext>
            </p:extLst>
          </p:nvPr>
        </p:nvGraphicFramePr>
        <p:xfrm>
          <a:off x="898902" y="1349338"/>
          <a:ext cx="10585341" cy="4820920"/>
        </p:xfrm>
        <a:graphic>
          <a:graphicData uri="http://schemas.openxmlformats.org/drawingml/2006/table">
            <a:tbl>
              <a:tblPr firstRow="1" bandRow="1">
                <a:tableStyleId>{5C22544A-7EE6-4342-B048-85BDC9FD1C3A}</a:tableStyleId>
              </a:tblPr>
              <a:tblGrid>
                <a:gridCol w="1704813">
                  <a:extLst>
                    <a:ext uri="{9D8B030D-6E8A-4147-A177-3AD203B41FA5}">
                      <a16:colId xmlns:a16="http://schemas.microsoft.com/office/drawing/2014/main" val="1773037145"/>
                    </a:ext>
                  </a:extLst>
                </a:gridCol>
                <a:gridCol w="3518116">
                  <a:extLst>
                    <a:ext uri="{9D8B030D-6E8A-4147-A177-3AD203B41FA5}">
                      <a16:colId xmlns:a16="http://schemas.microsoft.com/office/drawing/2014/main" val="441861467"/>
                    </a:ext>
                  </a:extLst>
                </a:gridCol>
                <a:gridCol w="5362412">
                  <a:extLst>
                    <a:ext uri="{9D8B030D-6E8A-4147-A177-3AD203B41FA5}">
                      <a16:colId xmlns:a16="http://schemas.microsoft.com/office/drawing/2014/main" val="2832115949"/>
                    </a:ext>
                  </a:extLst>
                </a:gridCol>
              </a:tblGrid>
              <a:tr h="370840">
                <a:tc>
                  <a:txBody>
                    <a:bodyPr/>
                    <a:lstStyle/>
                    <a:p>
                      <a:pPr algn="ctr"/>
                      <a:r>
                        <a:rPr lang="it-IT" sz="1800" dirty="0">
                          <a:latin typeface="Calibri" panose="020F0502020204030204" pitchFamily="34" charset="0"/>
                          <a:cs typeface="Calibri" panose="020F0502020204030204" pitchFamily="34" charset="0"/>
                        </a:rPr>
                        <a:t>ANNO</a:t>
                      </a:r>
                    </a:p>
                  </a:txBody>
                  <a:tcPr>
                    <a:solidFill>
                      <a:srgbClr val="10596C"/>
                    </a:solidFill>
                  </a:tcPr>
                </a:tc>
                <a:tc>
                  <a:txBody>
                    <a:bodyPr/>
                    <a:lstStyle/>
                    <a:p>
                      <a:pPr algn="ctr"/>
                      <a:r>
                        <a:rPr lang="it-IT" sz="1800" dirty="0">
                          <a:latin typeface="Calibri" panose="020F0502020204030204" pitchFamily="34" charset="0"/>
                          <a:cs typeface="Calibri" panose="020F0502020204030204" pitchFamily="34" charset="0"/>
                        </a:rPr>
                        <a:t>AUTORE</a:t>
                      </a:r>
                    </a:p>
                  </a:txBody>
                  <a:tcPr>
                    <a:solidFill>
                      <a:srgbClr val="10596C"/>
                    </a:solidFill>
                  </a:tcPr>
                </a:tc>
                <a:tc>
                  <a:txBody>
                    <a:bodyPr/>
                    <a:lstStyle/>
                    <a:p>
                      <a:pPr algn="ctr"/>
                      <a:r>
                        <a:rPr lang="it-IT" sz="1800" dirty="0">
                          <a:latin typeface="Calibri" panose="020F0502020204030204" pitchFamily="34" charset="0"/>
                          <a:cs typeface="Calibri" panose="020F0502020204030204" pitchFamily="34" charset="0"/>
                        </a:rPr>
                        <a:t>SCOPERTA</a:t>
                      </a:r>
                    </a:p>
                  </a:txBody>
                  <a:tcPr>
                    <a:solidFill>
                      <a:srgbClr val="10596C"/>
                    </a:solidFill>
                  </a:tcPr>
                </a:tc>
                <a:extLst>
                  <a:ext uri="{0D108BD9-81ED-4DB2-BD59-A6C34878D82A}">
                    <a16:rowId xmlns:a16="http://schemas.microsoft.com/office/drawing/2014/main" val="3231623785"/>
                  </a:ext>
                </a:extLst>
              </a:tr>
              <a:tr h="370840">
                <a:tc>
                  <a:txBody>
                    <a:bodyPr/>
                    <a:lstStyle/>
                    <a:p>
                      <a:pPr algn="ctr"/>
                      <a:r>
                        <a:rPr lang="it-IT" sz="1800" dirty="0">
                          <a:latin typeface="Calibri" panose="020F0502020204030204" pitchFamily="34" charset="0"/>
                          <a:cs typeface="Calibri" panose="020F0502020204030204" pitchFamily="34" charset="0"/>
                        </a:rPr>
                        <a:t>1643</a:t>
                      </a:r>
                    </a:p>
                  </a:txBody>
                  <a:tcPr/>
                </a:tc>
                <a:tc>
                  <a:txBody>
                    <a:bodyPr/>
                    <a:lstStyle/>
                    <a:p>
                      <a:r>
                        <a:rPr lang="it-IT" sz="1800" dirty="0">
                          <a:latin typeface="Calibri" panose="020F0502020204030204" pitchFamily="34" charset="0"/>
                          <a:cs typeface="Calibri" panose="020F0502020204030204" pitchFamily="34" charset="0"/>
                        </a:rPr>
                        <a:t>Evangelista</a:t>
                      </a:r>
                      <a:r>
                        <a:rPr lang="it-IT" sz="1800" baseline="0" dirty="0">
                          <a:latin typeface="Calibri" panose="020F0502020204030204" pitchFamily="34" charset="0"/>
                          <a:cs typeface="Calibri" panose="020F0502020204030204" pitchFamily="34" charset="0"/>
                        </a:rPr>
                        <a:t> Torricelli</a:t>
                      </a:r>
                      <a:endParaRPr lang="it-IT" sz="1800" dirty="0">
                        <a:latin typeface="Calibri" panose="020F0502020204030204" pitchFamily="34" charset="0"/>
                        <a:cs typeface="Calibri" panose="020F0502020204030204" pitchFamily="34" charset="0"/>
                      </a:endParaRPr>
                    </a:p>
                  </a:txBody>
                  <a:tcPr/>
                </a:tc>
                <a:tc>
                  <a:txBody>
                    <a:bodyPr/>
                    <a:lstStyle/>
                    <a:p>
                      <a:r>
                        <a:rPr lang="it-IT" sz="1800" dirty="0">
                          <a:latin typeface="Calibri" panose="020F0502020204030204" pitchFamily="34" charset="0"/>
                          <a:cs typeface="Calibri" panose="020F0502020204030204" pitchFamily="34" charset="0"/>
                        </a:rPr>
                        <a:t>Vuoto</a:t>
                      </a:r>
                      <a:r>
                        <a:rPr lang="it-IT" sz="1800" baseline="0" dirty="0">
                          <a:latin typeface="Calibri" panose="020F0502020204030204" pitchFamily="34" charset="0"/>
                          <a:cs typeface="Calibri" panose="020F0502020204030204" pitchFamily="34" charset="0"/>
                        </a:rPr>
                        <a:t> nella colonna da 760 </a:t>
                      </a:r>
                      <a:r>
                        <a:rPr lang="it-IT" sz="1800" baseline="0" dirty="0" err="1">
                          <a:latin typeface="Calibri" panose="020F0502020204030204" pitchFamily="34" charset="0"/>
                          <a:cs typeface="Calibri" panose="020F0502020204030204" pitchFamily="34" charset="0"/>
                        </a:rPr>
                        <a:t>mm</a:t>
                      </a:r>
                      <a:r>
                        <a:rPr lang="it-IT" sz="1800" baseline="-25000" dirty="0" err="1">
                          <a:latin typeface="Calibri" panose="020F0502020204030204" pitchFamily="34" charset="0"/>
                          <a:cs typeface="Calibri" panose="020F0502020204030204" pitchFamily="34" charset="0"/>
                        </a:rPr>
                        <a:t>Hg</a:t>
                      </a:r>
                      <a:endParaRPr lang="it-IT" sz="1800" baseline="-25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07695645"/>
                  </a:ext>
                </a:extLst>
              </a:tr>
              <a:tr h="370840">
                <a:tc>
                  <a:txBody>
                    <a:bodyPr/>
                    <a:lstStyle/>
                    <a:p>
                      <a:pPr algn="ctr"/>
                      <a:r>
                        <a:rPr lang="it-IT" sz="1800" dirty="0">
                          <a:latin typeface="Calibri" panose="020F0502020204030204" pitchFamily="34" charset="0"/>
                          <a:cs typeface="Calibri" panose="020F0502020204030204" pitchFamily="34" charset="0"/>
                        </a:rPr>
                        <a:t>1650</a:t>
                      </a:r>
                    </a:p>
                  </a:txBody>
                  <a:tcPr/>
                </a:tc>
                <a:tc>
                  <a:txBody>
                    <a:bodyPr/>
                    <a:lstStyle/>
                    <a:p>
                      <a:r>
                        <a:rPr lang="it-IT" sz="1800" dirty="0" err="1">
                          <a:latin typeface="Calibri" panose="020F0502020204030204" pitchFamily="34" charset="0"/>
                          <a:cs typeface="Calibri" panose="020F0502020204030204" pitchFamily="34" charset="0"/>
                        </a:rPr>
                        <a:t>Blaise</a:t>
                      </a:r>
                      <a:r>
                        <a:rPr lang="it-IT" sz="1800" dirty="0">
                          <a:latin typeface="Calibri" panose="020F0502020204030204" pitchFamily="34" charset="0"/>
                          <a:cs typeface="Calibri" panose="020F0502020204030204" pitchFamily="34" charset="0"/>
                        </a:rPr>
                        <a:t> Pascal</a:t>
                      </a:r>
                    </a:p>
                  </a:txBody>
                  <a:tcPr/>
                </a:tc>
                <a:tc>
                  <a:txBody>
                    <a:bodyPr/>
                    <a:lstStyle/>
                    <a:p>
                      <a:r>
                        <a:rPr lang="it-IT" sz="1800" dirty="0">
                          <a:latin typeface="Calibri" panose="020F0502020204030204" pitchFamily="34" charset="0"/>
                          <a:cs typeface="Calibri" panose="020F0502020204030204" pitchFamily="34" charset="0"/>
                        </a:rPr>
                        <a:t>Variazione della colonna di Hg con l’altitudine</a:t>
                      </a:r>
                    </a:p>
                  </a:txBody>
                  <a:tcPr/>
                </a:tc>
                <a:extLst>
                  <a:ext uri="{0D108BD9-81ED-4DB2-BD59-A6C34878D82A}">
                    <a16:rowId xmlns:a16="http://schemas.microsoft.com/office/drawing/2014/main" val="2011744771"/>
                  </a:ext>
                </a:extLst>
              </a:tr>
              <a:tr h="370840">
                <a:tc>
                  <a:txBody>
                    <a:bodyPr/>
                    <a:lstStyle/>
                    <a:p>
                      <a:pPr algn="ctr"/>
                      <a:r>
                        <a:rPr lang="it-IT" sz="1800" dirty="0">
                          <a:latin typeface="Calibri" panose="020F0502020204030204" pitchFamily="34" charset="0"/>
                          <a:cs typeface="Calibri" panose="020F0502020204030204" pitchFamily="34" charset="0"/>
                        </a:rPr>
                        <a:t>1654</a:t>
                      </a:r>
                    </a:p>
                  </a:txBody>
                  <a:tcPr/>
                </a:tc>
                <a:tc>
                  <a:txBody>
                    <a:bodyPr/>
                    <a:lstStyle/>
                    <a:p>
                      <a:r>
                        <a:rPr lang="it-IT" sz="1800" dirty="0">
                          <a:latin typeface="Calibri" panose="020F0502020204030204" pitchFamily="34" charset="0"/>
                          <a:cs typeface="Calibri" panose="020F0502020204030204" pitchFamily="34" charset="0"/>
                        </a:rPr>
                        <a:t>Otto Von </a:t>
                      </a:r>
                      <a:r>
                        <a:rPr lang="it-IT" sz="1800" dirty="0" err="1">
                          <a:latin typeface="Calibri" panose="020F0502020204030204" pitchFamily="34" charset="0"/>
                          <a:cs typeface="Calibri" panose="020F0502020204030204" pitchFamily="34" charset="0"/>
                        </a:rPr>
                        <a:t>Guericke</a:t>
                      </a:r>
                      <a:endParaRPr lang="it-IT" sz="1800" dirty="0">
                        <a:latin typeface="Calibri" panose="020F0502020204030204" pitchFamily="34" charset="0"/>
                        <a:cs typeface="Calibri" panose="020F0502020204030204" pitchFamily="34" charset="0"/>
                      </a:endParaRPr>
                    </a:p>
                  </a:txBody>
                  <a:tcPr/>
                </a:tc>
                <a:tc>
                  <a:txBody>
                    <a:bodyPr/>
                    <a:lstStyle/>
                    <a:p>
                      <a:r>
                        <a:rPr lang="it-IT" sz="1800" dirty="0">
                          <a:latin typeface="Calibri" panose="020F0502020204030204" pitchFamily="34" charset="0"/>
                          <a:cs typeface="Calibri" panose="020F0502020204030204" pitchFamily="34" charset="0"/>
                        </a:rPr>
                        <a:t>Pompa</a:t>
                      </a:r>
                      <a:r>
                        <a:rPr lang="it-IT" sz="1800" baseline="0" dirty="0">
                          <a:latin typeface="Calibri" panose="020F0502020204030204" pitchFamily="34" charset="0"/>
                          <a:cs typeface="Calibri" panose="020F0502020204030204" pitchFamily="34" charset="0"/>
                        </a:rPr>
                        <a:t> da vuoto a pistoni, emisferi di Magdeburgo</a:t>
                      </a:r>
                      <a:endParaRPr lang="it-IT"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590352491"/>
                  </a:ext>
                </a:extLst>
              </a:tr>
              <a:tr h="370840">
                <a:tc>
                  <a:txBody>
                    <a:bodyPr/>
                    <a:lstStyle/>
                    <a:p>
                      <a:pPr algn="ctr"/>
                      <a:r>
                        <a:rPr lang="it-IT" sz="1800" dirty="0">
                          <a:latin typeface="Calibri" panose="020F0502020204030204" pitchFamily="34" charset="0"/>
                          <a:cs typeface="Calibri" panose="020F0502020204030204" pitchFamily="34" charset="0"/>
                        </a:rPr>
                        <a:t>1662</a:t>
                      </a:r>
                    </a:p>
                  </a:txBody>
                  <a:tcPr/>
                </a:tc>
                <a:tc>
                  <a:txBody>
                    <a:bodyPr/>
                    <a:lstStyle/>
                    <a:p>
                      <a:r>
                        <a:rPr lang="it-IT" sz="1800" dirty="0">
                          <a:latin typeface="Calibri" panose="020F0502020204030204" pitchFamily="34" charset="0"/>
                          <a:cs typeface="Calibri" panose="020F0502020204030204" pitchFamily="34" charset="0"/>
                        </a:rPr>
                        <a:t>Robert Boyle</a:t>
                      </a:r>
                    </a:p>
                  </a:txBody>
                  <a:tcPr/>
                </a:tc>
                <a:tc>
                  <a:txBody>
                    <a:bodyPr/>
                    <a:lstStyle/>
                    <a:p>
                      <a:r>
                        <a:rPr lang="it-IT" sz="1800" dirty="0">
                          <a:latin typeface="Calibri" panose="020F0502020204030204" pitchFamily="34" charset="0"/>
                          <a:cs typeface="Calibri" panose="020F0502020204030204" pitchFamily="34" charset="0"/>
                        </a:rPr>
                        <a:t>Legge Pressione-Volume dei</a:t>
                      </a:r>
                      <a:r>
                        <a:rPr lang="it-IT" sz="1800" baseline="0" dirty="0">
                          <a:latin typeface="Calibri" panose="020F0502020204030204" pitchFamily="34" charset="0"/>
                          <a:cs typeface="Calibri" panose="020F0502020204030204" pitchFamily="34" charset="0"/>
                        </a:rPr>
                        <a:t> gas perfetti</a:t>
                      </a:r>
                      <a:endParaRPr lang="it-IT"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69139939"/>
                  </a:ext>
                </a:extLst>
              </a:tr>
              <a:tr h="370840">
                <a:tc>
                  <a:txBody>
                    <a:bodyPr/>
                    <a:lstStyle/>
                    <a:p>
                      <a:pPr algn="ctr"/>
                      <a:r>
                        <a:rPr lang="it-IT" sz="1800" dirty="0">
                          <a:latin typeface="Calibri" panose="020F0502020204030204" pitchFamily="34" charset="0"/>
                          <a:cs typeface="Calibri" panose="020F0502020204030204" pitchFamily="34" charset="0"/>
                        </a:rPr>
                        <a:t>1775</a:t>
                      </a:r>
                    </a:p>
                  </a:txBody>
                  <a:tcPr/>
                </a:tc>
                <a:tc>
                  <a:txBody>
                    <a:bodyPr/>
                    <a:lstStyle/>
                    <a:p>
                      <a:r>
                        <a:rPr lang="it-IT" sz="1800" dirty="0">
                          <a:latin typeface="Calibri" panose="020F0502020204030204" pitchFamily="34" charset="0"/>
                          <a:cs typeface="Calibri" panose="020F0502020204030204" pitchFamily="34" charset="0"/>
                        </a:rPr>
                        <a:t>A.L. </a:t>
                      </a:r>
                      <a:r>
                        <a:rPr lang="it-IT" sz="1800" dirty="0" err="1">
                          <a:latin typeface="Calibri" panose="020F0502020204030204" pitchFamily="34" charset="0"/>
                          <a:cs typeface="Calibri" panose="020F0502020204030204" pitchFamily="34" charset="0"/>
                        </a:rPr>
                        <a:t>Lavoisier</a:t>
                      </a:r>
                      <a:endParaRPr lang="it-IT" sz="1800" dirty="0">
                        <a:latin typeface="Calibri" panose="020F0502020204030204" pitchFamily="34" charset="0"/>
                        <a:cs typeface="Calibri" panose="020F0502020204030204" pitchFamily="34" charset="0"/>
                      </a:endParaRPr>
                    </a:p>
                  </a:txBody>
                  <a:tcPr/>
                </a:tc>
                <a:tc>
                  <a:txBody>
                    <a:bodyPr/>
                    <a:lstStyle/>
                    <a:p>
                      <a:r>
                        <a:rPr lang="it-IT" sz="1800" dirty="0">
                          <a:latin typeface="Calibri" panose="020F0502020204030204" pitchFamily="34" charset="0"/>
                          <a:cs typeface="Calibri" panose="020F0502020204030204" pitchFamily="34" charset="0"/>
                        </a:rPr>
                        <a:t>Aria atmosferica:</a:t>
                      </a:r>
                      <a:r>
                        <a:rPr lang="it-IT" sz="1800" baseline="0" dirty="0">
                          <a:latin typeface="Calibri" panose="020F0502020204030204" pitchFamily="34" charset="0"/>
                          <a:cs typeface="Calibri" panose="020F0502020204030204" pitchFamily="34" charset="0"/>
                        </a:rPr>
                        <a:t> mix di ossigeno e idrogeno</a:t>
                      </a:r>
                      <a:endParaRPr lang="it-IT"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038085547"/>
                  </a:ext>
                </a:extLst>
              </a:tr>
              <a:tr h="370840">
                <a:tc>
                  <a:txBody>
                    <a:bodyPr/>
                    <a:lstStyle/>
                    <a:p>
                      <a:pPr algn="ctr"/>
                      <a:r>
                        <a:rPr lang="it-IT" sz="1800" dirty="0">
                          <a:latin typeface="Calibri" panose="020F0502020204030204" pitchFamily="34" charset="0"/>
                          <a:cs typeface="Calibri" panose="020F0502020204030204" pitchFamily="34" charset="0"/>
                        </a:rPr>
                        <a:t>1783</a:t>
                      </a:r>
                    </a:p>
                  </a:txBody>
                  <a:tcPr/>
                </a:tc>
                <a:tc>
                  <a:txBody>
                    <a:bodyPr/>
                    <a:lstStyle/>
                    <a:p>
                      <a:r>
                        <a:rPr lang="it-IT" sz="1800" dirty="0">
                          <a:latin typeface="Calibri" panose="020F0502020204030204" pitchFamily="34" charset="0"/>
                          <a:cs typeface="Calibri" panose="020F0502020204030204" pitchFamily="34" charset="0"/>
                        </a:rPr>
                        <a:t>Daniel Bernoulli</a:t>
                      </a:r>
                    </a:p>
                  </a:txBody>
                  <a:tcPr/>
                </a:tc>
                <a:tc>
                  <a:txBody>
                    <a:bodyPr/>
                    <a:lstStyle/>
                    <a:p>
                      <a:r>
                        <a:rPr lang="it-IT" sz="1800" dirty="0">
                          <a:latin typeface="Calibri" panose="020F0502020204030204" pitchFamily="34" charset="0"/>
                          <a:cs typeface="Calibri" panose="020F0502020204030204" pitchFamily="34" charset="0"/>
                        </a:rPr>
                        <a:t>Teoria cinetica dei gas</a:t>
                      </a:r>
                    </a:p>
                  </a:txBody>
                  <a:tcPr/>
                </a:tc>
                <a:extLst>
                  <a:ext uri="{0D108BD9-81ED-4DB2-BD59-A6C34878D82A}">
                    <a16:rowId xmlns:a16="http://schemas.microsoft.com/office/drawing/2014/main" val="2337631338"/>
                  </a:ext>
                </a:extLst>
              </a:tr>
              <a:tr h="370840">
                <a:tc>
                  <a:txBody>
                    <a:bodyPr/>
                    <a:lstStyle/>
                    <a:p>
                      <a:pPr algn="ctr"/>
                      <a:r>
                        <a:rPr lang="it-IT" sz="1800" dirty="0">
                          <a:latin typeface="Calibri" panose="020F0502020204030204" pitchFamily="34" charset="0"/>
                          <a:cs typeface="Calibri" panose="020F0502020204030204" pitchFamily="34" charset="0"/>
                        </a:rPr>
                        <a:t>1802</a:t>
                      </a:r>
                    </a:p>
                  </a:txBody>
                  <a:tcPr/>
                </a:tc>
                <a:tc>
                  <a:txBody>
                    <a:bodyPr/>
                    <a:lstStyle/>
                    <a:p>
                      <a:r>
                        <a:rPr lang="it-IT" sz="1800" dirty="0">
                          <a:latin typeface="Calibri" panose="020F0502020204030204" pitchFamily="34" charset="0"/>
                          <a:cs typeface="Calibri" panose="020F0502020204030204" pitchFamily="34" charset="0"/>
                        </a:rPr>
                        <a:t>J.A. Charles e J. Gay-</a:t>
                      </a:r>
                      <a:r>
                        <a:rPr lang="it-IT" sz="1800" dirty="0" err="1">
                          <a:latin typeface="Calibri" panose="020F0502020204030204" pitchFamily="34" charset="0"/>
                          <a:cs typeface="Calibri" panose="020F0502020204030204" pitchFamily="34" charset="0"/>
                        </a:rPr>
                        <a:t>Lussac</a:t>
                      </a:r>
                      <a:endParaRPr lang="it-IT" sz="1800" dirty="0">
                        <a:latin typeface="Calibri" panose="020F0502020204030204" pitchFamily="34" charset="0"/>
                        <a:cs typeface="Calibri" panose="020F0502020204030204" pitchFamily="34" charset="0"/>
                      </a:endParaRPr>
                    </a:p>
                  </a:txBody>
                  <a:tcPr/>
                </a:tc>
                <a:tc>
                  <a:txBody>
                    <a:bodyPr/>
                    <a:lstStyle/>
                    <a:p>
                      <a:r>
                        <a:rPr lang="it-IT" sz="1800" dirty="0">
                          <a:latin typeface="Calibri" panose="020F0502020204030204" pitchFamily="34" charset="0"/>
                          <a:cs typeface="Calibri" panose="020F0502020204030204" pitchFamily="34" charset="0"/>
                        </a:rPr>
                        <a:t>Legge Volume-Temperatura</a:t>
                      </a:r>
                      <a:r>
                        <a:rPr lang="it-IT" sz="1800" baseline="0" dirty="0">
                          <a:latin typeface="Calibri" panose="020F0502020204030204" pitchFamily="34" charset="0"/>
                          <a:cs typeface="Calibri" panose="020F0502020204030204" pitchFamily="34" charset="0"/>
                        </a:rPr>
                        <a:t> dei gas</a:t>
                      </a:r>
                      <a:endParaRPr lang="it-IT"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384618621"/>
                  </a:ext>
                </a:extLst>
              </a:tr>
              <a:tr h="370840">
                <a:tc>
                  <a:txBody>
                    <a:bodyPr/>
                    <a:lstStyle/>
                    <a:p>
                      <a:pPr algn="ctr"/>
                      <a:r>
                        <a:rPr lang="it-IT" sz="1800" dirty="0">
                          <a:latin typeface="Calibri" panose="020F0502020204030204" pitchFamily="34" charset="0"/>
                          <a:cs typeface="Calibri" panose="020F0502020204030204" pitchFamily="34" charset="0"/>
                        </a:rPr>
                        <a:t>1811</a:t>
                      </a:r>
                    </a:p>
                  </a:txBody>
                  <a:tcPr/>
                </a:tc>
                <a:tc>
                  <a:txBody>
                    <a:bodyPr/>
                    <a:lstStyle/>
                    <a:p>
                      <a:r>
                        <a:rPr lang="it-IT" sz="1800" dirty="0">
                          <a:latin typeface="Calibri" panose="020F0502020204030204" pitchFamily="34" charset="0"/>
                          <a:cs typeface="Calibri" panose="020F0502020204030204" pitchFamily="34" charset="0"/>
                        </a:rPr>
                        <a:t>Amedeo Avogadro</a:t>
                      </a:r>
                    </a:p>
                  </a:txBody>
                  <a:tcPr/>
                </a:tc>
                <a:tc>
                  <a:txBody>
                    <a:bodyPr/>
                    <a:lstStyle/>
                    <a:p>
                      <a:r>
                        <a:rPr lang="it-IT" sz="1800" dirty="0">
                          <a:latin typeface="Calibri" panose="020F0502020204030204" pitchFamily="34" charset="0"/>
                          <a:cs typeface="Calibri" panose="020F0502020204030204" pitchFamily="34" charset="0"/>
                        </a:rPr>
                        <a:t>Costante della</a:t>
                      </a:r>
                      <a:r>
                        <a:rPr lang="it-IT" sz="1800" baseline="0" dirty="0">
                          <a:latin typeface="Calibri" panose="020F0502020204030204" pitchFamily="34" charset="0"/>
                          <a:cs typeface="Calibri" panose="020F0502020204030204" pitchFamily="34" charset="0"/>
                        </a:rPr>
                        <a:t> densità molecolare dei gas</a:t>
                      </a:r>
                      <a:endParaRPr lang="it-IT"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2046833"/>
                  </a:ext>
                </a:extLst>
              </a:tr>
              <a:tr h="370840">
                <a:tc>
                  <a:txBody>
                    <a:bodyPr/>
                    <a:lstStyle/>
                    <a:p>
                      <a:pPr algn="ctr"/>
                      <a:r>
                        <a:rPr lang="it-IT" sz="1800" dirty="0">
                          <a:latin typeface="Calibri" panose="020F0502020204030204" pitchFamily="34" charset="0"/>
                          <a:cs typeface="Calibri" panose="020F0502020204030204" pitchFamily="34" charset="0"/>
                        </a:rPr>
                        <a:t>1850</a:t>
                      </a:r>
                    </a:p>
                  </a:txBody>
                  <a:tcPr/>
                </a:tc>
                <a:tc>
                  <a:txBody>
                    <a:bodyPr/>
                    <a:lstStyle/>
                    <a:p>
                      <a:r>
                        <a:rPr lang="it-IT" sz="1800" dirty="0" err="1">
                          <a:latin typeface="Calibri" panose="020F0502020204030204" pitchFamily="34" charset="0"/>
                          <a:cs typeface="Calibri" panose="020F0502020204030204" pitchFamily="34" charset="0"/>
                        </a:rPr>
                        <a:t>Geissler</a:t>
                      </a:r>
                      <a:r>
                        <a:rPr lang="it-IT" sz="1800" dirty="0">
                          <a:latin typeface="Calibri" panose="020F0502020204030204" pitchFamily="34" charset="0"/>
                          <a:cs typeface="Calibri" panose="020F0502020204030204" pitchFamily="34" charset="0"/>
                        </a:rPr>
                        <a:t> e </a:t>
                      </a:r>
                      <a:r>
                        <a:rPr lang="it-IT" sz="1800" dirty="0" err="1">
                          <a:latin typeface="Calibri" panose="020F0502020204030204" pitchFamily="34" charset="0"/>
                          <a:cs typeface="Calibri" panose="020F0502020204030204" pitchFamily="34" charset="0"/>
                        </a:rPr>
                        <a:t>Toeppler</a:t>
                      </a:r>
                      <a:endParaRPr lang="it-IT" sz="1800" dirty="0">
                        <a:latin typeface="Calibri" panose="020F0502020204030204" pitchFamily="34" charset="0"/>
                        <a:cs typeface="Calibri" panose="020F0502020204030204" pitchFamily="34" charset="0"/>
                      </a:endParaRPr>
                    </a:p>
                  </a:txBody>
                  <a:tcPr/>
                </a:tc>
                <a:tc>
                  <a:txBody>
                    <a:bodyPr/>
                    <a:lstStyle/>
                    <a:p>
                      <a:r>
                        <a:rPr lang="it-IT" sz="1800" dirty="0">
                          <a:latin typeface="Calibri" panose="020F0502020204030204" pitchFamily="34" charset="0"/>
                          <a:cs typeface="Calibri" panose="020F0502020204030204" pitchFamily="34" charset="0"/>
                        </a:rPr>
                        <a:t>Pompa da vuoto a colonna</a:t>
                      </a:r>
                      <a:r>
                        <a:rPr lang="it-IT" sz="1800" baseline="0" dirty="0">
                          <a:latin typeface="Calibri" panose="020F0502020204030204" pitchFamily="34" charset="0"/>
                          <a:cs typeface="Calibri" panose="020F0502020204030204" pitchFamily="34" charset="0"/>
                        </a:rPr>
                        <a:t> di mercurio</a:t>
                      </a:r>
                      <a:endParaRPr lang="it-IT"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82075285"/>
                  </a:ext>
                </a:extLst>
              </a:tr>
              <a:tr h="370840">
                <a:tc>
                  <a:txBody>
                    <a:bodyPr/>
                    <a:lstStyle/>
                    <a:p>
                      <a:pPr algn="ctr"/>
                      <a:r>
                        <a:rPr lang="it-IT" sz="1800" dirty="0">
                          <a:latin typeface="Calibri" panose="020F0502020204030204" pitchFamily="34" charset="0"/>
                          <a:cs typeface="Calibri" panose="020F0502020204030204" pitchFamily="34" charset="0"/>
                        </a:rPr>
                        <a:t>1874</a:t>
                      </a:r>
                    </a:p>
                  </a:txBody>
                  <a:tcPr/>
                </a:tc>
                <a:tc>
                  <a:txBody>
                    <a:bodyPr/>
                    <a:lstStyle/>
                    <a:p>
                      <a:r>
                        <a:rPr lang="it-IT" sz="1800" dirty="0">
                          <a:latin typeface="Calibri" panose="020F0502020204030204" pitchFamily="34" charset="0"/>
                          <a:cs typeface="Calibri" panose="020F0502020204030204" pitchFamily="34" charset="0"/>
                        </a:rPr>
                        <a:t>H. McLeod</a:t>
                      </a:r>
                    </a:p>
                  </a:txBody>
                  <a:tcPr/>
                </a:tc>
                <a:tc>
                  <a:txBody>
                    <a:bodyPr/>
                    <a:lstStyle/>
                    <a:p>
                      <a:r>
                        <a:rPr lang="it-IT" sz="1800" dirty="0">
                          <a:latin typeface="Calibri" panose="020F0502020204030204" pitchFamily="34" charset="0"/>
                          <a:cs typeface="Calibri" panose="020F0502020204030204" pitchFamily="34" charset="0"/>
                        </a:rPr>
                        <a:t>Misuratore di vuoto a compressione</a:t>
                      </a:r>
                    </a:p>
                  </a:txBody>
                  <a:tcPr/>
                </a:tc>
                <a:extLst>
                  <a:ext uri="{0D108BD9-81ED-4DB2-BD59-A6C34878D82A}">
                    <a16:rowId xmlns:a16="http://schemas.microsoft.com/office/drawing/2014/main" val="139721153"/>
                  </a:ext>
                </a:extLst>
              </a:tr>
              <a:tr h="370840">
                <a:tc>
                  <a:txBody>
                    <a:bodyPr/>
                    <a:lstStyle/>
                    <a:p>
                      <a:pPr algn="ctr"/>
                      <a:r>
                        <a:rPr lang="it-IT" sz="1800" dirty="0">
                          <a:latin typeface="Calibri" panose="020F0502020204030204" pitchFamily="34" charset="0"/>
                          <a:cs typeface="Calibri" panose="020F0502020204030204" pitchFamily="34" charset="0"/>
                        </a:rPr>
                        <a:t>1879</a:t>
                      </a:r>
                    </a:p>
                  </a:txBody>
                  <a:tcPr/>
                </a:tc>
                <a:tc>
                  <a:txBody>
                    <a:bodyPr/>
                    <a:lstStyle/>
                    <a:p>
                      <a:r>
                        <a:rPr lang="it-IT" sz="1800" dirty="0">
                          <a:latin typeface="Calibri" panose="020F0502020204030204" pitchFamily="34" charset="0"/>
                          <a:cs typeface="Calibri" panose="020F0502020204030204" pitchFamily="34" charset="0"/>
                        </a:rPr>
                        <a:t>T.A.</a:t>
                      </a:r>
                      <a:r>
                        <a:rPr lang="it-IT" sz="1800" baseline="0" dirty="0">
                          <a:latin typeface="Calibri" panose="020F0502020204030204" pitchFamily="34" charset="0"/>
                          <a:cs typeface="Calibri" panose="020F0502020204030204" pitchFamily="34" charset="0"/>
                        </a:rPr>
                        <a:t> Edison</a:t>
                      </a:r>
                      <a:endParaRPr lang="it-IT" sz="1800" dirty="0">
                        <a:latin typeface="Calibri" panose="020F0502020204030204" pitchFamily="34" charset="0"/>
                        <a:cs typeface="Calibri" panose="020F0502020204030204" pitchFamily="34" charset="0"/>
                      </a:endParaRPr>
                    </a:p>
                  </a:txBody>
                  <a:tcPr/>
                </a:tc>
                <a:tc>
                  <a:txBody>
                    <a:bodyPr/>
                    <a:lstStyle/>
                    <a:p>
                      <a:r>
                        <a:rPr lang="it-IT" sz="1800" dirty="0">
                          <a:latin typeface="Calibri" panose="020F0502020204030204" pitchFamily="34" charset="0"/>
                          <a:cs typeface="Calibri" panose="020F0502020204030204" pitchFamily="34" charset="0"/>
                        </a:rPr>
                        <a:t>Filamento a incandescenza,</a:t>
                      </a:r>
                      <a:r>
                        <a:rPr lang="it-IT" sz="1800" baseline="0" dirty="0">
                          <a:latin typeface="Calibri" panose="020F0502020204030204" pitchFamily="34" charset="0"/>
                          <a:cs typeface="Calibri" panose="020F0502020204030204" pitchFamily="34" charset="0"/>
                        </a:rPr>
                        <a:t> lampadina</a:t>
                      </a:r>
                      <a:endParaRPr lang="it-IT"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878972609"/>
                  </a:ext>
                </a:extLst>
              </a:tr>
              <a:tr h="370840">
                <a:tc>
                  <a:txBody>
                    <a:bodyPr/>
                    <a:lstStyle/>
                    <a:p>
                      <a:pPr algn="ctr"/>
                      <a:r>
                        <a:rPr lang="it-IT" sz="1800" dirty="0">
                          <a:latin typeface="Calibri" panose="020F0502020204030204" pitchFamily="34" charset="0"/>
                          <a:cs typeface="Calibri" panose="020F0502020204030204" pitchFamily="34" charset="0"/>
                        </a:rPr>
                        <a:t>1879</a:t>
                      </a:r>
                    </a:p>
                  </a:txBody>
                  <a:tcPr/>
                </a:tc>
                <a:tc>
                  <a:txBody>
                    <a:bodyPr/>
                    <a:lstStyle/>
                    <a:p>
                      <a:r>
                        <a:rPr lang="it-IT" sz="1800" dirty="0">
                          <a:latin typeface="Calibri" panose="020F0502020204030204" pitchFamily="34" charset="0"/>
                          <a:cs typeface="Calibri" panose="020F0502020204030204" pitchFamily="34" charset="0"/>
                        </a:rPr>
                        <a:t>W. </a:t>
                      </a:r>
                      <a:r>
                        <a:rPr lang="it-IT" sz="1800" dirty="0" err="1">
                          <a:latin typeface="Calibri" panose="020F0502020204030204" pitchFamily="34" charset="0"/>
                          <a:cs typeface="Calibri" panose="020F0502020204030204" pitchFamily="34" charset="0"/>
                        </a:rPr>
                        <a:t>Crookes</a:t>
                      </a:r>
                      <a:endParaRPr lang="it-IT" sz="1800" dirty="0">
                        <a:latin typeface="Calibri" panose="020F0502020204030204" pitchFamily="34" charset="0"/>
                        <a:cs typeface="Calibri" panose="020F0502020204030204" pitchFamily="34" charset="0"/>
                      </a:endParaRPr>
                    </a:p>
                  </a:txBody>
                  <a:tcPr/>
                </a:tc>
                <a:tc>
                  <a:txBody>
                    <a:bodyPr/>
                    <a:lstStyle/>
                    <a:p>
                      <a:r>
                        <a:rPr lang="it-IT" sz="1800" dirty="0">
                          <a:latin typeface="Calibri" panose="020F0502020204030204" pitchFamily="34" charset="0"/>
                          <a:cs typeface="Calibri" panose="020F0502020204030204" pitchFamily="34" charset="0"/>
                        </a:rPr>
                        <a:t>Tubo</a:t>
                      </a:r>
                      <a:r>
                        <a:rPr lang="it-IT" sz="1800" baseline="0" dirty="0">
                          <a:latin typeface="Calibri" panose="020F0502020204030204" pitchFamily="34" charset="0"/>
                          <a:cs typeface="Calibri" panose="020F0502020204030204" pitchFamily="34" charset="0"/>
                        </a:rPr>
                        <a:t> a raggi catodici</a:t>
                      </a:r>
                      <a:endParaRPr lang="it-IT"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752960084"/>
                  </a:ext>
                </a:extLst>
              </a:tr>
            </a:tbl>
          </a:graphicData>
        </a:graphic>
      </p:graphicFrame>
      <p:sp>
        <p:nvSpPr>
          <p:cNvPr id="5" name="CasellaDiTesto 4">
            <a:extLst>
              <a:ext uri="{FF2B5EF4-FFF2-40B4-BE49-F238E27FC236}">
                <a16:creationId xmlns:a16="http://schemas.microsoft.com/office/drawing/2014/main" id="{DCCCD7F9-6DFB-D41A-888A-E0A7BA34B700}"/>
              </a:ext>
            </a:extLst>
          </p:cNvPr>
          <p:cNvSpPr txBox="1"/>
          <p:nvPr/>
        </p:nvSpPr>
        <p:spPr>
          <a:xfrm>
            <a:off x="652385" y="835254"/>
            <a:ext cx="2293749" cy="461665"/>
          </a:xfrm>
          <a:prstGeom prst="rect">
            <a:avLst/>
          </a:prstGeom>
          <a:noFill/>
        </p:spPr>
        <p:txBody>
          <a:bodyPr wrap="square" rtlCol="0">
            <a:spAutoFit/>
          </a:bodyPr>
          <a:lstStyle/>
          <a:p>
            <a:r>
              <a:rPr lang="it-IT" sz="2400" dirty="0">
                <a:latin typeface="Calibri" panose="020F0502020204030204" pitchFamily="34" charset="0"/>
                <a:cs typeface="Calibri" panose="020F0502020204030204" pitchFamily="34" charset="0"/>
              </a:rPr>
              <a:t>Cenni storici:</a:t>
            </a:r>
          </a:p>
        </p:txBody>
      </p:sp>
      <p:sp>
        <p:nvSpPr>
          <p:cNvPr id="6" name="Titolo 1">
            <a:extLst>
              <a:ext uri="{FF2B5EF4-FFF2-40B4-BE49-F238E27FC236}">
                <a16:creationId xmlns:a16="http://schemas.microsoft.com/office/drawing/2014/main" id="{A2FE736B-2B3F-AF91-9300-C991990F08DA}"/>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IL VUOTO</a:t>
            </a:r>
          </a:p>
        </p:txBody>
      </p:sp>
      <p:sp>
        <p:nvSpPr>
          <p:cNvPr id="8" name="Segnaposto piè di pagina 15">
            <a:extLst>
              <a:ext uri="{FF2B5EF4-FFF2-40B4-BE49-F238E27FC236}">
                <a16:creationId xmlns:a16="http://schemas.microsoft.com/office/drawing/2014/main" id="{966EA273-1339-FE9B-B2D9-A92EE41FAB2A}"/>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1515534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34</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aphicFrame>
        <p:nvGraphicFramePr>
          <p:cNvPr id="4" name="Tabella 3"/>
          <p:cNvGraphicFramePr>
            <a:graphicFrameLocks noGrp="1"/>
          </p:cNvGraphicFramePr>
          <p:nvPr>
            <p:extLst>
              <p:ext uri="{D42A27DB-BD31-4B8C-83A1-F6EECF244321}">
                <p14:modId xmlns:p14="http://schemas.microsoft.com/office/powerpoint/2010/main" val="36633219"/>
              </p:ext>
            </p:extLst>
          </p:nvPr>
        </p:nvGraphicFramePr>
        <p:xfrm>
          <a:off x="898901" y="1648350"/>
          <a:ext cx="10585341" cy="3708400"/>
        </p:xfrm>
        <a:graphic>
          <a:graphicData uri="http://schemas.openxmlformats.org/drawingml/2006/table">
            <a:tbl>
              <a:tblPr firstRow="1" bandRow="1">
                <a:tableStyleId>{5C22544A-7EE6-4342-B048-85BDC9FD1C3A}</a:tableStyleId>
              </a:tblPr>
              <a:tblGrid>
                <a:gridCol w="1704813">
                  <a:extLst>
                    <a:ext uri="{9D8B030D-6E8A-4147-A177-3AD203B41FA5}">
                      <a16:colId xmlns:a16="http://schemas.microsoft.com/office/drawing/2014/main" val="1773037145"/>
                    </a:ext>
                  </a:extLst>
                </a:gridCol>
                <a:gridCol w="3518116">
                  <a:extLst>
                    <a:ext uri="{9D8B030D-6E8A-4147-A177-3AD203B41FA5}">
                      <a16:colId xmlns:a16="http://schemas.microsoft.com/office/drawing/2014/main" val="441861467"/>
                    </a:ext>
                  </a:extLst>
                </a:gridCol>
                <a:gridCol w="5362412">
                  <a:extLst>
                    <a:ext uri="{9D8B030D-6E8A-4147-A177-3AD203B41FA5}">
                      <a16:colId xmlns:a16="http://schemas.microsoft.com/office/drawing/2014/main" val="2832115949"/>
                    </a:ext>
                  </a:extLst>
                </a:gridCol>
              </a:tblGrid>
              <a:tr h="370840">
                <a:tc>
                  <a:txBody>
                    <a:bodyPr/>
                    <a:lstStyle/>
                    <a:p>
                      <a:pPr algn="ctr"/>
                      <a:r>
                        <a:rPr lang="it-IT" dirty="0">
                          <a:latin typeface="Calibri" panose="020F0502020204030204" pitchFamily="34" charset="0"/>
                          <a:cs typeface="Calibri" panose="020F0502020204030204" pitchFamily="34" charset="0"/>
                        </a:rPr>
                        <a:t>ANNO</a:t>
                      </a:r>
                    </a:p>
                  </a:txBody>
                  <a:tcPr>
                    <a:solidFill>
                      <a:srgbClr val="10596C"/>
                    </a:solidFill>
                  </a:tcPr>
                </a:tc>
                <a:tc>
                  <a:txBody>
                    <a:bodyPr/>
                    <a:lstStyle/>
                    <a:p>
                      <a:pPr algn="ctr"/>
                      <a:r>
                        <a:rPr lang="it-IT" dirty="0">
                          <a:latin typeface="Calibri" panose="020F0502020204030204" pitchFamily="34" charset="0"/>
                          <a:cs typeface="Calibri" panose="020F0502020204030204" pitchFamily="34" charset="0"/>
                        </a:rPr>
                        <a:t>AUTORE</a:t>
                      </a:r>
                    </a:p>
                  </a:txBody>
                  <a:tcPr>
                    <a:solidFill>
                      <a:srgbClr val="10596C"/>
                    </a:solidFill>
                  </a:tcPr>
                </a:tc>
                <a:tc>
                  <a:txBody>
                    <a:bodyPr/>
                    <a:lstStyle/>
                    <a:p>
                      <a:pPr algn="ctr"/>
                      <a:r>
                        <a:rPr lang="it-IT" dirty="0">
                          <a:latin typeface="Calibri" panose="020F0502020204030204" pitchFamily="34" charset="0"/>
                          <a:cs typeface="Calibri" panose="020F0502020204030204" pitchFamily="34" charset="0"/>
                        </a:rPr>
                        <a:t>SCOPERTA</a:t>
                      </a:r>
                    </a:p>
                  </a:txBody>
                  <a:tcPr>
                    <a:solidFill>
                      <a:srgbClr val="10596C"/>
                    </a:solidFill>
                  </a:tcPr>
                </a:tc>
                <a:extLst>
                  <a:ext uri="{0D108BD9-81ED-4DB2-BD59-A6C34878D82A}">
                    <a16:rowId xmlns:a16="http://schemas.microsoft.com/office/drawing/2014/main" val="3231623785"/>
                  </a:ext>
                </a:extLst>
              </a:tr>
              <a:tr h="370840">
                <a:tc>
                  <a:txBody>
                    <a:bodyPr/>
                    <a:lstStyle/>
                    <a:p>
                      <a:pPr algn="ctr"/>
                      <a:r>
                        <a:rPr lang="it-IT" dirty="0">
                          <a:latin typeface="Calibri" panose="020F0502020204030204" pitchFamily="34" charset="0"/>
                          <a:cs typeface="Calibri" panose="020F0502020204030204" pitchFamily="34" charset="0"/>
                        </a:rPr>
                        <a:t>1881</a:t>
                      </a:r>
                    </a:p>
                  </a:txBody>
                  <a:tcPr/>
                </a:tc>
                <a:tc>
                  <a:txBody>
                    <a:bodyPr/>
                    <a:lstStyle/>
                    <a:p>
                      <a:r>
                        <a:rPr lang="it-IT" dirty="0">
                          <a:latin typeface="Calibri" panose="020F0502020204030204" pitchFamily="34" charset="0"/>
                          <a:cs typeface="Calibri" panose="020F0502020204030204" pitchFamily="34" charset="0"/>
                        </a:rPr>
                        <a:t>J. Van </a:t>
                      </a:r>
                      <a:r>
                        <a:rPr lang="it-IT" dirty="0" err="1">
                          <a:latin typeface="Calibri" panose="020F0502020204030204" pitchFamily="34" charset="0"/>
                          <a:cs typeface="Calibri" panose="020F0502020204030204" pitchFamily="34" charset="0"/>
                        </a:rPr>
                        <a:t>der</a:t>
                      </a:r>
                      <a:r>
                        <a:rPr lang="it-IT" baseline="0" dirty="0">
                          <a:latin typeface="Calibri" panose="020F0502020204030204" pitchFamily="34" charset="0"/>
                          <a:cs typeface="Calibri" panose="020F0502020204030204" pitchFamily="34" charset="0"/>
                        </a:rPr>
                        <a:t> </a:t>
                      </a:r>
                      <a:r>
                        <a:rPr lang="it-IT" baseline="0" dirty="0" err="1">
                          <a:latin typeface="Calibri" panose="020F0502020204030204" pitchFamily="34" charset="0"/>
                          <a:cs typeface="Calibri" panose="020F0502020204030204" pitchFamily="34" charset="0"/>
                        </a:rPr>
                        <a:t>Walls</a:t>
                      </a:r>
                      <a:endParaRPr lang="it-IT" dirty="0">
                        <a:latin typeface="Calibri" panose="020F0502020204030204" pitchFamily="34" charset="0"/>
                        <a:cs typeface="Calibri" panose="020F0502020204030204" pitchFamily="34" charset="0"/>
                      </a:endParaRPr>
                    </a:p>
                  </a:txBody>
                  <a:tcPr/>
                </a:tc>
                <a:tc>
                  <a:txBody>
                    <a:bodyPr/>
                    <a:lstStyle/>
                    <a:p>
                      <a:r>
                        <a:rPr lang="it-IT" baseline="0" dirty="0">
                          <a:latin typeface="Calibri" panose="020F0502020204030204" pitchFamily="34" charset="0"/>
                          <a:cs typeface="Calibri" panose="020F0502020204030204" pitchFamily="34" charset="0"/>
                        </a:rPr>
                        <a:t>Equazione di stato dei gas reali</a:t>
                      </a:r>
                    </a:p>
                  </a:txBody>
                  <a:tcPr/>
                </a:tc>
                <a:extLst>
                  <a:ext uri="{0D108BD9-81ED-4DB2-BD59-A6C34878D82A}">
                    <a16:rowId xmlns:a16="http://schemas.microsoft.com/office/drawing/2014/main" val="3507695645"/>
                  </a:ext>
                </a:extLst>
              </a:tr>
              <a:tr h="370840">
                <a:tc>
                  <a:txBody>
                    <a:bodyPr/>
                    <a:lstStyle/>
                    <a:p>
                      <a:pPr algn="ctr"/>
                      <a:r>
                        <a:rPr lang="it-IT" dirty="0">
                          <a:latin typeface="Calibri" panose="020F0502020204030204" pitchFamily="34" charset="0"/>
                          <a:cs typeface="Calibri" panose="020F0502020204030204" pitchFamily="34" charset="0"/>
                        </a:rPr>
                        <a:t>1895</a:t>
                      </a:r>
                    </a:p>
                  </a:txBody>
                  <a:tcPr/>
                </a:tc>
                <a:tc>
                  <a:txBody>
                    <a:bodyPr/>
                    <a:lstStyle/>
                    <a:p>
                      <a:r>
                        <a:rPr lang="it-IT" dirty="0">
                          <a:latin typeface="Calibri" panose="020F0502020204030204" pitchFamily="34" charset="0"/>
                          <a:cs typeface="Calibri" panose="020F0502020204030204" pitchFamily="34" charset="0"/>
                        </a:rPr>
                        <a:t>W. Roentgen</a:t>
                      </a:r>
                    </a:p>
                  </a:txBody>
                  <a:tcPr/>
                </a:tc>
                <a:tc>
                  <a:txBody>
                    <a:bodyPr/>
                    <a:lstStyle/>
                    <a:p>
                      <a:r>
                        <a:rPr lang="it-IT" dirty="0">
                          <a:latin typeface="Calibri" panose="020F0502020204030204" pitchFamily="34" charset="0"/>
                          <a:cs typeface="Calibri" panose="020F0502020204030204" pitchFamily="34" charset="0"/>
                        </a:rPr>
                        <a:t>Raggi X</a:t>
                      </a:r>
                    </a:p>
                  </a:txBody>
                  <a:tcPr/>
                </a:tc>
                <a:extLst>
                  <a:ext uri="{0D108BD9-81ED-4DB2-BD59-A6C34878D82A}">
                    <a16:rowId xmlns:a16="http://schemas.microsoft.com/office/drawing/2014/main" val="2011744771"/>
                  </a:ext>
                </a:extLst>
              </a:tr>
              <a:tr h="370840">
                <a:tc>
                  <a:txBody>
                    <a:bodyPr/>
                    <a:lstStyle/>
                    <a:p>
                      <a:pPr algn="ctr"/>
                      <a:r>
                        <a:rPr lang="it-IT" dirty="0">
                          <a:latin typeface="Calibri" panose="020F0502020204030204" pitchFamily="34" charset="0"/>
                          <a:cs typeface="Calibri" panose="020F0502020204030204" pitchFamily="34" charset="0"/>
                        </a:rPr>
                        <a:t>1905</a:t>
                      </a:r>
                    </a:p>
                  </a:txBody>
                  <a:tcPr/>
                </a:tc>
                <a:tc>
                  <a:txBody>
                    <a:bodyPr/>
                    <a:lstStyle/>
                    <a:p>
                      <a:r>
                        <a:rPr lang="it-IT" dirty="0">
                          <a:latin typeface="Calibri" panose="020F0502020204030204" pitchFamily="34" charset="0"/>
                          <a:cs typeface="Calibri" panose="020F0502020204030204" pitchFamily="34" charset="0"/>
                        </a:rPr>
                        <a:t>Wolfgang </a:t>
                      </a:r>
                      <a:r>
                        <a:rPr lang="it-IT" dirty="0" err="1">
                          <a:latin typeface="Calibri" panose="020F0502020204030204" pitchFamily="34" charset="0"/>
                          <a:cs typeface="Calibri" panose="020F0502020204030204" pitchFamily="34" charset="0"/>
                        </a:rPr>
                        <a:t>Gaede</a:t>
                      </a:r>
                      <a:endParaRPr lang="it-IT" dirty="0">
                        <a:latin typeface="Calibri" panose="020F0502020204030204" pitchFamily="34" charset="0"/>
                        <a:cs typeface="Calibri" panose="020F0502020204030204" pitchFamily="34" charset="0"/>
                      </a:endParaRPr>
                    </a:p>
                  </a:txBody>
                  <a:tcPr/>
                </a:tc>
                <a:tc>
                  <a:txBody>
                    <a:bodyPr/>
                    <a:lstStyle/>
                    <a:p>
                      <a:r>
                        <a:rPr lang="it-IT" dirty="0">
                          <a:latin typeface="Calibri" panose="020F0502020204030204" pitchFamily="34" charset="0"/>
                          <a:cs typeface="Calibri" panose="020F0502020204030204" pitchFamily="34" charset="0"/>
                        </a:rPr>
                        <a:t>Pompa da vuoto rotativa</a:t>
                      </a:r>
                    </a:p>
                  </a:txBody>
                  <a:tcPr/>
                </a:tc>
                <a:extLst>
                  <a:ext uri="{0D108BD9-81ED-4DB2-BD59-A6C34878D82A}">
                    <a16:rowId xmlns:a16="http://schemas.microsoft.com/office/drawing/2014/main" val="1590352491"/>
                  </a:ext>
                </a:extLst>
              </a:tr>
              <a:tr h="370840">
                <a:tc>
                  <a:txBody>
                    <a:bodyPr/>
                    <a:lstStyle/>
                    <a:p>
                      <a:pPr algn="ctr"/>
                      <a:r>
                        <a:rPr lang="it-IT" dirty="0">
                          <a:latin typeface="Calibri" panose="020F0502020204030204" pitchFamily="34" charset="0"/>
                          <a:cs typeface="Calibri" panose="020F0502020204030204" pitchFamily="34" charset="0"/>
                        </a:rPr>
                        <a:t>1906</a:t>
                      </a:r>
                    </a:p>
                  </a:txBody>
                  <a:tcPr/>
                </a:tc>
                <a:tc>
                  <a:txBody>
                    <a:bodyPr/>
                    <a:lstStyle/>
                    <a:p>
                      <a:r>
                        <a:rPr lang="it-IT" dirty="0">
                          <a:latin typeface="Calibri" panose="020F0502020204030204" pitchFamily="34" charset="0"/>
                          <a:cs typeface="Calibri" panose="020F0502020204030204" pitchFamily="34" charset="0"/>
                        </a:rPr>
                        <a:t>Marcello Pirani</a:t>
                      </a:r>
                    </a:p>
                  </a:txBody>
                  <a:tcPr/>
                </a:tc>
                <a:tc>
                  <a:txBody>
                    <a:bodyPr/>
                    <a:lstStyle/>
                    <a:p>
                      <a:r>
                        <a:rPr lang="it-IT" dirty="0">
                          <a:latin typeface="Calibri" panose="020F0502020204030204" pitchFamily="34" charset="0"/>
                          <a:cs typeface="Calibri" panose="020F0502020204030204" pitchFamily="34" charset="0"/>
                        </a:rPr>
                        <a:t>Misuratore da vuoto a conduttività termica</a:t>
                      </a:r>
                    </a:p>
                  </a:txBody>
                  <a:tcPr/>
                </a:tc>
                <a:extLst>
                  <a:ext uri="{0D108BD9-81ED-4DB2-BD59-A6C34878D82A}">
                    <a16:rowId xmlns:a16="http://schemas.microsoft.com/office/drawing/2014/main" val="2269139939"/>
                  </a:ext>
                </a:extLst>
              </a:tr>
              <a:tr h="370840">
                <a:tc>
                  <a:txBody>
                    <a:bodyPr/>
                    <a:lstStyle/>
                    <a:p>
                      <a:pPr algn="ctr"/>
                      <a:r>
                        <a:rPr lang="it-IT" dirty="0">
                          <a:latin typeface="Calibri" panose="020F0502020204030204" pitchFamily="34" charset="0"/>
                          <a:cs typeface="Calibri" panose="020F0502020204030204" pitchFamily="34" charset="0"/>
                        </a:rPr>
                        <a:t>1913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latin typeface="Calibri" panose="020F0502020204030204" pitchFamily="34" charset="0"/>
                          <a:cs typeface="Calibri" panose="020F0502020204030204" pitchFamily="34" charset="0"/>
                        </a:rPr>
                        <a:t>Wolfgang </a:t>
                      </a:r>
                      <a:r>
                        <a:rPr lang="it-IT" dirty="0" err="1">
                          <a:latin typeface="Calibri" panose="020F0502020204030204" pitchFamily="34" charset="0"/>
                          <a:cs typeface="Calibri" panose="020F0502020204030204" pitchFamily="34" charset="0"/>
                        </a:rPr>
                        <a:t>Gaede</a:t>
                      </a:r>
                      <a:endParaRPr lang="it-IT" dirty="0">
                        <a:latin typeface="Calibri" panose="020F0502020204030204" pitchFamily="34" charset="0"/>
                        <a:cs typeface="Calibri" panose="020F0502020204030204" pitchFamily="34" charset="0"/>
                      </a:endParaRPr>
                    </a:p>
                  </a:txBody>
                  <a:tcPr/>
                </a:tc>
                <a:tc>
                  <a:txBody>
                    <a:bodyPr/>
                    <a:lstStyle/>
                    <a:p>
                      <a:r>
                        <a:rPr lang="it-IT" dirty="0">
                          <a:latin typeface="Calibri" panose="020F0502020204030204" pitchFamily="34" charset="0"/>
                          <a:cs typeface="Calibri" panose="020F0502020204030204" pitchFamily="34" charset="0"/>
                        </a:rPr>
                        <a:t>Pompa da vuoto molecolare</a:t>
                      </a:r>
                    </a:p>
                  </a:txBody>
                  <a:tcPr/>
                </a:tc>
                <a:extLst>
                  <a:ext uri="{0D108BD9-81ED-4DB2-BD59-A6C34878D82A}">
                    <a16:rowId xmlns:a16="http://schemas.microsoft.com/office/drawing/2014/main" val="2038085547"/>
                  </a:ext>
                </a:extLst>
              </a:tr>
              <a:tr h="370840">
                <a:tc>
                  <a:txBody>
                    <a:bodyPr/>
                    <a:lstStyle/>
                    <a:p>
                      <a:pPr algn="ctr"/>
                      <a:r>
                        <a:rPr lang="it-IT" dirty="0">
                          <a:latin typeface="Calibri" panose="020F0502020204030204" pitchFamily="34" charset="0"/>
                          <a:cs typeface="Calibri" panose="020F0502020204030204" pitchFamily="34" charset="0"/>
                        </a:rPr>
                        <a:t>1915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latin typeface="Calibri" panose="020F0502020204030204" pitchFamily="34" charset="0"/>
                          <a:cs typeface="Calibri" panose="020F0502020204030204" pitchFamily="34" charset="0"/>
                        </a:rPr>
                        <a:t>Wolfgang </a:t>
                      </a:r>
                      <a:r>
                        <a:rPr lang="it-IT" dirty="0" err="1">
                          <a:latin typeface="Calibri" panose="020F0502020204030204" pitchFamily="34" charset="0"/>
                          <a:cs typeface="Calibri" panose="020F0502020204030204" pitchFamily="34" charset="0"/>
                        </a:rPr>
                        <a:t>Gaede</a:t>
                      </a:r>
                      <a:endParaRPr lang="it-IT" dirty="0">
                        <a:latin typeface="Calibri" panose="020F0502020204030204" pitchFamily="34" charset="0"/>
                        <a:cs typeface="Calibri" panose="020F0502020204030204" pitchFamily="34" charset="0"/>
                      </a:endParaRPr>
                    </a:p>
                  </a:txBody>
                  <a:tcPr/>
                </a:tc>
                <a:tc>
                  <a:txBody>
                    <a:bodyPr/>
                    <a:lstStyle/>
                    <a:p>
                      <a:r>
                        <a:rPr lang="it-IT" dirty="0">
                          <a:latin typeface="Calibri" panose="020F0502020204030204" pitchFamily="34" charset="0"/>
                          <a:cs typeface="Calibri" panose="020F0502020204030204" pitchFamily="34" charset="0"/>
                        </a:rPr>
                        <a:t>Pompa da vuoto a diffusione</a:t>
                      </a:r>
                    </a:p>
                  </a:txBody>
                  <a:tcPr/>
                </a:tc>
                <a:extLst>
                  <a:ext uri="{0D108BD9-81ED-4DB2-BD59-A6C34878D82A}">
                    <a16:rowId xmlns:a16="http://schemas.microsoft.com/office/drawing/2014/main" val="2337631338"/>
                  </a:ext>
                </a:extLst>
              </a:tr>
              <a:tr h="370840">
                <a:tc>
                  <a:txBody>
                    <a:bodyPr/>
                    <a:lstStyle/>
                    <a:p>
                      <a:pPr algn="ctr"/>
                      <a:r>
                        <a:rPr lang="it-IT" dirty="0">
                          <a:latin typeface="Calibri" panose="020F0502020204030204" pitchFamily="34" charset="0"/>
                          <a:cs typeface="Calibri" panose="020F0502020204030204" pitchFamily="34" charset="0"/>
                        </a:rPr>
                        <a:t>1916</a:t>
                      </a:r>
                    </a:p>
                  </a:txBody>
                  <a:tcPr/>
                </a:tc>
                <a:tc>
                  <a:txBody>
                    <a:bodyPr/>
                    <a:lstStyle/>
                    <a:p>
                      <a:r>
                        <a:rPr lang="it-IT" dirty="0">
                          <a:latin typeface="Calibri" panose="020F0502020204030204" pitchFamily="34" charset="0"/>
                          <a:cs typeface="Calibri" panose="020F0502020204030204" pitchFamily="34" charset="0"/>
                        </a:rPr>
                        <a:t>O.E. Buckley</a:t>
                      </a:r>
                    </a:p>
                  </a:txBody>
                  <a:tcPr/>
                </a:tc>
                <a:tc>
                  <a:txBody>
                    <a:bodyPr/>
                    <a:lstStyle/>
                    <a:p>
                      <a:r>
                        <a:rPr lang="it-IT" dirty="0">
                          <a:latin typeface="Calibri" panose="020F0502020204030204" pitchFamily="34" charset="0"/>
                          <a:cs typeface="Calibri" panose="020F0502020204030204" pitchFamily="34" charset="0"/>
                        </a:rPr>
                        <a:t>Vacuometro a ionizzazione a catodo caldo</a:t>
                      </a:r>
                    </a:p>
                  </a:txBody>
                  <a:tcPr/>
                </a:tc>
                <a:extLst>
                  <a:ext uri="{0D108BD9-81ED-4DB2-BD59-A6C34878D82A}">
                    <a16:rowId xmlns:a16="http://schemas.microsoft.com/office/drawing/2014/main" val="3384618621"/>
                  </a:ext>
                </a:extLst>
              </a:tr>
              <a:tr h="370840">
                <a:tc>
                  <a:txBody>
                    <a:bodyPr/>
                    <a:lstStyle/>
                    <a:p>
                      <a:pPr algn="ctr"/>
                      <a:r>
                        <a:rPr lang="it-IT" dirty="0">
                          <a:latin typeface="Calibri" panose="020F0502020204030204" pitchFamily="34" charset="0"/>
                          <a:cs typeface="Calibri" panose="020F0502020204030204" pitchFamily="34" charset="0"/>
                        </a:rPr>
                        <a:t>1937</a:t>
                      </a:r>
                    </a:p>
                  </a:txBody>
                  <a:tcPr/>
                </a:tc>
                <a:tc>
                  <a:txBody>
                    <a:bodyPr/>
                    <a:lstStyle/>
                    <a:p>
                      <a:r>
                        <a:rPr lang="it-IT" dirty="0">
                          <a:latin typeface="Calibri" panose="020F0502020204030204" pitchFamily="34" charset="0"/>
                          <a:cs typeface="Calibri" panose="020F0502020204030204" pitchFamily="34" charset="0"/>
                        </a:rPr>
                        <a:t>F.M.</a:t>
                      </a:r>
                      <a:r>
                        <a:rPr lang="it-IT" baseline="0" dirty="0">
                          <a:latin typeface="Calibri" panose="020F0502020204030204" pitchFamily="34" charset="0"/>
                          <a:cs typeface="Calibri" panose="020F0502020204030204" pitchFamily="34" charset="0"/>
                        </a:rPr>
                        <a:t> Penning</a:t>
                      </a:r>
                      <a:endParaRPr lang="it-IT" dirty="0">
                        <a:latin typeface="Calibri" panose="020F0502020204030204" pitchFamily="34" charset="0"/>
                        <a:cs typeface="Calibri" panose="020F0502020204030204" pitchFamily="34" charset="0"/>
                      </a:endParaRPr>
                    </a:p>
                  </a:txBody>
                  <a:tcPr/>
                </a:tc>
                <a:tc>
                  <a:txBody>
                    <a:bodyPr/>
                    <a:lstStyle/>
                    <a:p>
                      <a:r>
                        <a:rPr lang="it-IT" dirty="0">
                          <a:latin typeface="Calibri" panose="020F0502020204030204" pitchFamily="34" charset="0"/>
                          <a:cs typeface="Calibri" panose="020F0502020204030204" pitchFamily="34" charset="0"/>
                        </a:rPr>
                        <a:t>Vacuometro a ionizzazione</a:t>
                      </a:r>
                      <a:r>
                        <a:rPr lang="it-IT" baseline="0" dirty="0">
                          <a:latin typeface="Calibri" panose="020F0502020204030204" pitchFamily="34" charset="0"/>
                          <a:cs typeface="Calibri" panose="020F0502020204030204" pitchFamily="34" charset="0"/>
                        </a:rPr>
                        <a:t> a catodo freddo</a:t>
                      </a:r>
                      <a:endParaRPr lang="it-IT"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2046833"/>
                  </a:ext>
                </a:extLst>
              </a:tr>
              <a:tr h="370840">
                <a:tc>
                  <a:txBody>
                    <a:bodyPr/>
                    <a:lstStyle/>
                    <a:p>
                      <a:pPr algn="ctr"/>
                      <a:r>
                        <a:rPr lang="it-IT" dirty="0">
                          <a:latin typeface="Calibri" panose="020F0502020204030204" pitchFamily="34" charset="0"/>
                          <a:cs typeface="Calibri" panose="020F0502020204030204" pitchFamily="34" charset="0"/>
                        </a:rPr>
                        <a:t>1950</a:t>
                      </a:r>
                    </a:p>
                  </a:txBody>
                  <a:tcPr/>
                </a:tc>
                <a:tc>
                  <a:txBody>
                    <a:bodyPr/>
                    <a:lstStyle/>
                    <a:p>
                      <a:r>
                        <a:rPr lang="it-IT" dirty="0">
                          <a:latin typeface="Calibri" panose="020F0502020204030204" pitchFamily="34" charset="0"/>
                          <a:cs typeface="Calibri" panose="020F0502020204030204" pitchFamily="34" charset="0"/>
                        </a:rPr>
                        <a:t>R.T. </a:t>
                      </a:r>
                      <a:r>
                        <a:rPr lang="it-IT" dirty="0" err="1">
                          <a:latin typeface="Calibri" panose="020F0502020204030204" pitchFamily="34" charset="0"/>
                          <a:cs typeface="Calibri" panose="020F0502020204030204" pitchFamily="34" charset="0"/>
                        </a:rPr>
                        <a:t>Bayard</a:t>
                      </a:r>
                      <a:r>
                        <a:rPr lang="it-IT" dirty="0">
                          <a:latin typeface="Calibri" panose="020F0502020204030204" pitchFamily="34" charset="0"/>
                          <a:cs typeface="Calibri" panose="020F0502020204030204" pitchFamily="34" charset="0"/>
                        </a:rPr>
                        <a:t> e</a:t>
                      </a:r>
                      <a:r>
                        <a:rPr lang="it-IT" baseline="0" dirty="0">
                          <a:latin typeface="Calibri" panose="020F0502020204030204" pitchFamily="34" charset="0"/>
                          <a:cs typeface="Calibri" panose="020F0502020204030204" pitchFamily="34" charset="0"/>
                        </a:rPr>
                        <a:t> D. </a:t>
                      </a:r>
                      <a:r>
                        <a:rPr lang="it-IT" baseline="0" dirty="0" err="1">
                          <a:latin typeface="Calibri" panose="020F0502020204030204" pitchFamily="34" charset="0"/>
                          <a:cs typeface="Calibri" panose="020F0502020204030204" pitchFamily="34" charset="0"/>
                        </a:rPr>
                        <a:t>Alpert</a:t>
                      </a:r>
                      <a:endParaRPr lang="it-IT" dirty="0">
                        <a:latin typeface="Calibri" panose="020F0502020204030204" pitchFamily="34" charset="0"/>
                        <a:cs typeface="Calibri" panose="020F0502020204030204" pitchFamily="34" charset="0"/>
                      </a:endParaRPr>
                    </a:p>
                  </a:txBody>
                  <a:tcPr/>
                </a:tc>
                <a:tc>
                  <a:txBody>
                    <a:bodyPr/>
                    <a:lstStyle/>
                    <a:p>
                      <a:r>
                        <a:rPr lang="it-IT" dirty="0">
                          <a:latin typeface="Calibri" panose="020F0502020204030204" pitchFamily="34" charset="0"/>
                          <a:cs typeface="Calibri" panose="020F0502020204030204" pitchFamily="34" charset="0"/>
                        </a:rPr>
                        <a:t>Misuratore di ultra-alto vuoto</a:t>
                      </a:r>
                    </a:p>
                  </a:txBody>
                  <a:tcPr/>
                </a:tc>
                <a:extLst>
                  <a:ext uri="{0D108BD9-81ED-4DB2-BD59-A6C34878D82A}">
                    <a16:rowId xmlns:a16="http://schemas.microsoft.com/office/drawing/2014/main" val="382075285"/>
                  </a:ext>
                </a:extLst>
              </a:tr>
            </a:tbl>
          </a:graphicData>
        </a:graphic>
      </p:graphicFrame>
      <p:sp>
        <p:nvSpPr>
          <p:cNvPr id="5" name="CasellaDiTesto 4">
            <a:extLst>
              <a:ext uri="{FF2B5EF4-FFF2-40B4-BE49-F238E27FC236}">
                <a16:creationId xmlns:a16="http://schemas.microsoft.com/office/drawing/2014/main" id="{FF53BD5B-39B5-3AD7-AA0F-453C97B7D118}"/>
              </a:ext>
            </a:extLst>
          </p:cNvPr>
          <p:cNvSpPr txBox="1"/>
          <p:nvPr/>
        </p:nvSpPr>
        <p:spPr>
          <a:xfrm>
            <a:off x="652385" y="835254"/>
            <a:ext cx="2293749" cy="461665"/>
          </a:xfrm>
          <a:prstGeom prst="rect">
            <a:avLst/>
          </a:prstGeom>
          <a:noFill/>
        </p:spPr>
        <p:txBody>
          <a:bodyPr wrap="square" rtlCol="0">
            <a:spAutoFit/>
          </a:bodyPr>
          <a:lstStyle/>
          <a:p>
            <a:r>
              <a:rPr lang="it-IT" sz="2400" dirty="0">
                <a:latin typeface="Calibri" panose="020F0502020204030204" pitchFamily="34" charset="0"/>
                <a:cs typeface="Calibri" panose="020F0502020204030204" pitchFamily="34" charset="0"/>
              </a:rPr>
              <a:t>Cenni storici:</a:t>
            </a:r>
          </a:p>
        </p:txBody>
      </p:sp>
      <p:sp>
        <p:nvSpPr>
          <p:cNvPr id="6" name="Titolo 1">
            <a:extLst>
              <a:ext uri="{FF2B5EF4-FFF2-40B4-BE49-F238E27FC236}">
                <a16:creationId xmlns:a16="http://schemas.microsoft.com/office/drawing/2014/main" id="{7C9060EC-BBA5-7B2A-33DA-67FD37A32901}"/>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IL VUOTO</a:t>
            </a:r>
          </a:p>
        </p:txBody>
      </p:sp>
      <p:sp>
        <p:nvSpPr>
          <p:cNvPr id="8" name="Segnaposto piè di pagina 15">
            <a:extLst>
              <a:ext uri="{FF2B5EF4-FFF2-40B4-BE49-F238E27FC236}">
                <a16:creationId xmlns:a16="http://schemas.microsoft.com/office/drawing/2014/main" id="{F6A7C042-7764-DD24-9717-70A56EBFDDE4}"/>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39259006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35</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CasellaDiTesto 4">
            <a:extLst>
              <a:ext uri="{FF2B5EF4-FFF2-40B4-BE49-F238E27FC236}">
                <a16:creationId xmlns:a16="http://schemas.microsoft.com/office/drawing/2014/main" id="{FF53BD5B-39B5-3AD7-AA0F-453C97B7D118}"/>
              </a:ext>
            </a:extLst>
          </p:cNvPr>
          <p:cNvSpPr txBox="1"/>
          <p:nvPr/>
        </p:nvSpPr>
        <p:spPr>
          <a:xfrm>
            <a:off x="652384" y="835254"/>
            <a:ext cx="4939523" cy="461665"/>
          </a:xfrm>
          <a:prstGeom prst="rect">
            <a:avLst/>
          </a:prstGeom>
          <a:noFill/>
        </p:spPr>
        <p:txBody>
          <a:bodyPr wrap="square" rtlCol="0">
            <a:spAutoFit/>
          </a:bodyPr>
          <a:lstStyle/>
          <a:p>
            <a:r>
              <a:rPr lang="it-IT" sz="2400" dirty="0">
                <a:latin typeface="Calibri" panose="020F0502020204030204" pitchFamily="34" charset="0"/>
                <a:cs typeface="Calibri" panose="020F0502020204030204" pitchFamily="34" charset="0"/>
              </a:rPr>
              <a:t>Esempi di applicazione del vuoto</a:t>
            </a:r>
          </a:p>
        </p:txBody>
      </p:sp>
      <p:sp>
        <p:nvSpPr>
          <p:cNvPr id="6" name="Titolo 1">
            <a:extLst>
              <a:ext uri="{FF2B5EF4-FFF2-40B4-BE49-F238E27FC236}">
                <a16:creationId xmlns:a16="http://schemas.microsoft.com/office/drawing/2014/main" id="{7C9060EC-BBA5-7B2A-33DA-67FD37A32901}"/>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IL VUOTO</a:t>
            </a:r>
          </a:p>
        </p:txBody>
      </p:sp>
      <p:grpSp>
        <p:nvGrpSpPr>
          <p:cNvPr id="8" name="object 2">
            <a:extLst>
              <a:ext uri="{FF2B5EF4-FFF2-40B4-BE49-F238E27FC236}">
                <a16:creationId xmlns:a16="http://schemas.microsoft.com/office/drawing/2014/main" id="{D4A28A71-D2F1-8DD5-0D55-AA8C464DA52D}"/>
              </a:ext>
            </a:extLst>
          </p:cNvPr>
          <p:cNvGrpSpPr/>
          <p:nvPr/>
        </p:nvGrpSpPr>
        <p:grpSpPr>
          <a:xfrm>
            <a:off x="1247608" y="1777206"/>
            <a:ext cx="9696210" cy="3620746"/>
            <a:chOff x="0" y="1959863"/>
            <a:chExt cx="10692765" cy="3992879"/>
          </a:xfrm>
        </p:grpSpPr>
        <p:sp>
          <p:nvSpPr>
            <p:cNvPr id="9" name="object 3">
              <a:extLst>
                <a:ext uri="{FF2B5EF4-FFF2-40B4-BE49-F238E27FC236}">
                  <a16:creationId xmlns:a16="http://schemas.microsoft.com/office/drawing/2014/main" id="{8AA1272F-AA2F-20ED-D38F-A01F155C8371}"/>
                </a:ext>
              </a:extLst>
            </p:cNvPr>
            <p:cNvSpPr/>
            <p:nvPr/>
          </p:nvSpPr>
          <p:spPr>
            <a:xfrm>
              <a:off x="0" y="1959863"/>
              <a:ext cx="10692765" cy="3992879"/>
            </a:xfrm>
            <a:custGeom>
              <a:avLst/>
              <a:gdLst/>
              <a:ahLst/>
              <a:cxnLst/>
              <a:rect l="l" t="t" r="r" b="b"/>
              <a:pathLst>
                <a:path w="10692765" h="3992879">
                  <a:moveTo>
                    <a:pt x="10692384" y="3992880"/>
                  </a:moveTo>
                  <a:lnTo>
                    <a:pt x="0" y="3992880"/>
                  </a:lnTo>
                  <a:lnTo>
                    <a:pt x="0" y="0"/>
                  </a:lnTo>
                  <a:lnTo>
                    <a:pt x="10692384" y="0"/>
                  </a:lnTo>
                  <a:lnTo>
                    <a:pt x="10692384" y="3992880"/>
                  </a:lnTo>
                  <a:close/>
                </a:path>
              </a:pathLst>
            </a:custGeom>
            <a:solidFill>
              <a:srgbClr val="F2F2F2"/>
            </a:solidFill>
          </p:spPr>
          <p:txBody>
            <a:bodyPr wrap="square" lIns="0" tIns="0" rIns="0" bIns="0" rtlCol="0"/>
            <a:lstStyle/>
            <a:p>
              <a:endParaRPr sz="1632" u="sng" dirty="0"/>
            </a:p>
          </p:txBody>
        </p:sp>
        <p:sp>
          <p:nvSpPr>
            <p:cNvPr id="10" name="object 5">
              <a:extLst>
                <a:ext uri="{FF2B5EF4-FFF2-40B4-BE49-F238E27FC236}">
                  <a16:creationId xmlns:a16="http://schemas.microsoft.com/office/drawing/2014/main" id="{796FFB64-5915-FAEF-25A6-6257AFA5529B}"/>
                </a:ext>
              </a:extLst>
            </p:cNvPr>
            <p:cNvSpPr/>
            <p:nvPr/>
          </p:nvSpPr>
          <p:spPr>
            <a:xfrm>
              <a:off x="5346192" y="3444239"/>
              <a:ext cx="64135" cy="1102360"/>
            </a:xfrm>
            <a:custGeom>
              <a:avLst/>
              <a:gdLst/>
              <a:ahLst/>
              <a:cxnLst/>
              <a:rect l="l" t="t" r="r" b="b"/>
              <a:pathLst>
                <a:path w="64135" h="1102360">
                  <a:moveTo>
                    <a:pt x="64007" y="1101851"/>
                  </a:moveTo>
                  <a:lnTo>
                    <a:pt x="0" y="1101851"/>
                  </a:lnTo>
                  <a:lnTo>
                    <a:pt x="0" y="0"/>
                  </a:lnTo>
                  <a:lnTo>
                    <a:pt x="64007" y="0"/>
                  </a:lnTo>
                  <a:lnTo>
                    <a:pt x="64007" y="1101851"/>
                  </a:lnTo>
                  <a:close/>
                </a:path>
              </a:pathLst>
            </a:custGeom>
            <a:solidFill>
              <a:srgbClr val="10596C"/>
            </a:solidFill>
          </p:spPr>
          <p:txBody>
            <a:bodyPr wrap="square" lIns="0" tIns="0" rIns="0" bIns="0" rtlCol="0"/>
            <a:lstStyle/>
            <a:p>
              <a:endParaRPr sz="1632" u="sng"/>
            </a:p>
          </p:txBody>
        </p:sp>
        <p:sp>
          <p:nvSpPr>
            <p:cNvPr id="11" name="object 6">
              <a:extLst>
                <a:ext uri="{FF2B5EF4-FFF2-40B4-BE49-F238E27FC236}">
                  <a16:creationId xmlns:a16="http://schemas.microsoft.com/office/drawing/2014/main" id="{F44A42C0-B40B-FA77-8398-D1A5A25C58C6}"/>
                </a:ext>
              </a:extLst>
            </p:cNvPr>
            <p:cNvSpPr/>
            <p:nvPr/>
          </p:nvSpPr>
          <p:spPr>
            <a:xfrm>
              <a:off x="449580" y="2101595"/>
              <a:ext cx="4491355" cy="3789045"/>
            </a:xfrm>
            <a:custGeom>
              <a:avLst/>
              <a:gdLst/>
              <a:ahLst/>
              <a:cxnLst/>
              <a:rect l="l" t="t" r="r" b="b"/>
              <a:pathLst>
                <a:path w="4491355" h="3789045">
                  <a:moveTo>
                    <a:pt x="4491227" y="3788664"/>
                  </a:moveTo>
                  <a:lnTo>
                    <a:pt x="0" y="3788664"/>
                  </a:lnTo>
                  <a:lnTo>
                    <a:pt x="0" y="0"/>
                  </a:lnTo>
                  <a:lnTo>
                    <a:pt x="4491227" y="0"/>
                  </a:lnTo>
                  <a:lnTo>
                    <a:pt x="4491227" y="3788664"/>
                  </a:lnTo>
                  <a:close/>
                </a:path>
              </a:pathLst>
            </a:custGeom>
            <a:solidFill>
              <a:srgbClr val="FFFFFF"/>
            </a:solidFill>
          </p:spPr>
          <p:txBody>
            <a:bodyPr wrap="square" lIns="0" tIns="0" rIns="0" bIns="0" rtlCol="0"/>
            <a:lstStyle/>
            <a:p>
              <a:endParaRPr sz="1632" u="sng"/>
            </a:p>
          </p:txBody>
        </p:sp>
        <p:sp>
          <p:nvSpPr>
            <p:cNvPr id="12" name="object 7">
              <a:extLst>
                <a:ext uri="{FF2B5EF4-FFF2-40B4-BE49-F238E27FC236}">
                  <a16:creationId xmlns:a16="http://schemas.microsoft.com/office/drawing/2014/main" id="{5AC2E5D0-2207-269C-72BB-B3D23A5BE1C0}"/>
                </a:ext>
              </a:extLst>
            </p:cNvPr>
            <p:cNvSpPr/>
            <p:nvPr/>
          </p:nvSpPr>
          <p:spPr>
            <a:xfrm>
              <a:off x="449580" y="2101595"/>
              <a:ext cx="4491355" cy="3789045"/>
            </a:xfrm>
            <a:custGeom>
              <a:avLst/>
              <a:gdLst/>
              <a:ahLst/>
              <a:cxnLst/>
              <a:rect l="l" t="t" r="r" b="b"/>
              <a:pathLst>
                <a:path w="4491355" h="3789045">
                  <a:moveTo>
                    <a:pt x="0" y="0"/>
                  </a:moveTo>
                  <a:lnTo>
                    <a:pt x="4491227" y="0"/>
                  </a:lnTo>
                  <a:lnTo>
                    <a:pt x="4491227" y="3788664"/>
                  </a:lnTo>
                  <a:lnTo>
                    <a:pt x="0" y="3788664"/>
                  </a:lnTo>
                  <a:lnTo>
                    <a:pt x="0" y="0"/>
                  </a:lnTo>
                  <a:close/>
                </a:path>
              </a:pathLst>
            </a:custGeom>
            <a:ln w="6096">
              <a:solidFill>
                <a:srgbClr val="BABCBF"/>
              </a:solidFill>
            </a:ln>
          </p:spPr>
          <p:txBody>
            <a:bodyPr wrap="square" lIns="0" tIns="0" rIns="0" bIns="0" rtlCol="0"/>
            <a:lstStyle/>
            <a:p>
              <a:endParaRPr sz="1632" u="sng"/>
            </a:p>
          </p:txBody>
        </p:sp>
        <p:pic>
          <p:nvPicPr>
            <p:cNvPr id="13" name="object 8">
              <a:extLst>
                <a:ext uri="{FF2B5EF4-FFF2-40B4-BE49-F238E27FC236}">
                  <a16:creationId xmlns:a16="http://schemas.microsoft.com/office/drawing/2014/main" id="{893F856E-8515-96A7-AB5B-E26D01220B65}"/>
                </a:ext>
              </a:extLst>
            </p:cNvPr>
            <p:cNvPicPr/>
            <p:nvPr/>
          </p:nvPicPr>
          <p:blipFill>
            <a:blip r:embed="rId3" cstate="print"/>
            <a:stretch>
              <a:fillRect/>
            </a:stretch>
          </p:blipFill>
          <p:spPr>
            <a:xfrm>
              <a:off x="1213104" y="2247900"/>
              <a:ext cx="2985515" cy="3538727"/>
            </a:xfrm>
            <a:prstGeom prst="rect">
              <a:avLst/>
            </a:prstGeom>
          </p:spPr>
        </p:pic>
      </p:grpSp>
      <p:sp>
        <p:nvSpPr>
          <p:cNvPr id="14" name="object 10">
            <a:extLst>
              <a:ext uri="{FF2B5EF4-FFF2-40B4-BE49-F238E27FC236}">
                <a16:creationId xmlns:a16="http://schemas.microsoft.com/office/drawing/2014/main" id="{0D96DE8E-D229-1843-418B-FD779A0096A4}"/>
              </a:ext>
            </a:extLst>
          </p:cNvPr>
          <p:cNvSpPr txBox="1"/>
          <p:nvPr/>
        </p:nvSpPr>
        <p:spPr>
          <a:xfrm>
            <a:off x="6443277" y="3256862"/>
            <a:ext cx="2642564" cy="802105"/>
          </a:xfrm>
          <a:prstGeom prst="rect">
            <a:avLst/>
          </a:prstGeom>
        </p:spPr>
        <p:txBody>
          <a:bodyPr vert="horz" wrap="square" lIns="0" tIns="37428" rIns="0" bIns="0" rtlCol="0">
            <a:spAutoFit/>
          </a:bodyPr>
          <a:lstStyle/>
          <a:p>
            <a:pPr marL="11516">
              <a:spcBef>
                <a:spcPts val="295"/>
              </a:spcBef>
            </a:pPr>
            <a:r>
              <a:rPr sz="2400" b="1" dirty="0">
                <a:solidFill>
                  <a:srgbClr val="10596C"/>
                </a:solidFill>
                <a:latin typeface="Calibri"/>
                <a:cs typeface="Calibri"/>
              </a:rPr>
              <a:t>900</a:t>
            </a:r>
            <a:r>
              <a:rPr sz="2400" b="1" spc="-18" dirty="0">
                <a:solidFill>
                  <a:srgbClr val="10596C"/>
                </a:solidFill>
                <a:latin typeface="Calibri"/>
                <a:cs typeface="Calibri"/>
              </a:rPr>
              <a:t> mbar</a:t>
            </a:r>
            <a:endParaRPr sz="2400" dirty="0">
              <a:solidFill>
                <a:srgbClr val="10596C"/>
              </a:solidFill>
              <a:latin typeface="Calibri"/>
              <a:cs typeface="Calibri"/>
            </a:endParaRPr>
          </a:p>
          <a:p>
            <a:pPr marL="11516">
              <a:spcBef>
                <a:spcPts val="208"/>
              </a:spcBef>
            </a:pPr>
            <a:r>
              <a:rPr lang="it-IT" sz="2400" spc="-9" dirty="0">
                <a:solidFill>
                  <a:srgbClr val="363D41"/>
                </a:solidFill>
                <a:latin typeface="Calibri"/>
                <a:cs typeface="Calibri"/>
              </a:rPr>
              <a:t>Aspirapolvere</a:t>
            </a:r>
            <a:endParaRPr sz="2400" dirty="0">
              <a:latin typeface="Calibri"/>
              <a:cs typeface="Calibri"/>
            </a:endParaRPr>
          </a:p>
        </p:txBody>
      </p:sp>
      <p:sp>
        <p:nvSpPr>
          <p:cNvPr id="4" name="Segnaposto piè di pagina 15">
            <a:extLst>
              <a:ext uri="{FF2B5EF4-FFF2-40B4-BE49-F238E27FC236}">
                <a16:creationId xmlns:a16="http://schemas.microsoft.com/office/drawing/2014/main" id="{0A818D11-7C64-4CE7-D647-653465E09E8F}"/>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331970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36</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CasellaDiTesto 4">
            <a:extLst>
              <a:ext uri="{FF2B5EF4-FFF2-40B4-BE49-F238E27FC236}">
                <a16:creationId xmlns:a16="http://schemas.microsoft.com/office/drawing/2014/main" id="{FF53BD5B-39B5-3AD7-AA0F-453C97B7D118}"/>
              </a:ext>
            </a:extLst>
          </p:cNvPr>
          <p:cNvSpPr txBox="1"/>
          <p:nvPr/>
        </p:nvSpPr>
        <p:spPr>
          <a:xfrm>
            <a:off x="652384" y="835254"/>
            <a:ext cx="5338107" cy="461665"/>
          </a:xfrm>
          <a:prstGeom prst="rect">
            <a:avLst/>
          </a:prstGeom>
          <a:noFill/>
        </p:spPr>
        <p:txBody>
          <a:bodyPr wrap="square" rtlCol="0">
            <a:spAutoFit/>
          </a:bodyPr>
          <a:lstStyle/>
          <a:p>
            <a:r>
              <a:rPr lang="it-IT" sz="2400" dirty="0">
                <a:latin typeface="Calibri" panose="020F0502020204030204" pitchFamily="34" charset="0"/>
                <a:cs typeface="Calibri" panose="020F0502020204030204" pitchFamily="34" charset="0"/>
              </a:rPr>
              <a:t>Esempi di applicazione del vuoto</a:t>
            </a:r>
          </a:p>
        </p:txBody>
      </p:sp>
      <p:sp>
        <p:nvSpPr>
          <p:cNvPr id="6" name="Titolo 1">
            <a:extLst>
              <a:ext uri="{FF2B5EF4-FFF2-40B4-BE49-F238E27FC236}">
                <a16:creationId xmlns:a16="http://schemas.microsoft.com/office/drawing/2014/main" id="{7C9060EC-BBA5-7B2A-33DA-67FD37A32901}"/>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IL VUOTO</a:t>
            </a:r>
          </a:p>
        </p:txBody>
      </p:sp>
      <p:grpSp>
        <p:nvGrpSpPr>
          <p:cNvPr id="20" name="object 2">
            <a:extLst>
              <a:ext uri="{FF2B5EF4-FFF2-40B4-BE49-F238E27FC236}">
                <a16:creationId xmlns:a16="http://schemas.microsoft.com/office/drawing/2014/main" id="{4A42A1D4-6970-B861-ABDC-A65C99654190}"/>
              </a:ext>
            </a:extLst>
          </p:cNvPr>
          <p:cNvGrpSpPr/>
          <p:nvPr/>
        </p:nvGrpSpPr>
        <p:grpSpPr>
          <a:xfrm>
            <a:off x="1247608" y="1902965"/>
            <a:ext cx="9696210" cy="3620746"/>
            <a:chOff x="0" y="2098547"/>
            <a:chExt cx="10692765" cy="3992879"/>
          </a:xfrm>
        </p:grpSpPr>
        <p:sp>
          <p:nvSpPr>
            <p:cNvPr id="21" name="object 3">
              <a:extLst>
                <a:ext uri="{FF2B5EF4-FFF2-40B4-BE49-F238E27FC236}">
                  <a16:creationId xmlns:a16="http://schemas.microsoft.com/office/drawing/2014/main" id="{210D8F73-3839-86F2-06D4-943F55238887}"/>
                </a:ext>
              </a:extLst>
            </p:cNvPr>
            <p:cNvSpPr/>
            <p:nvPr/>
          </p:nvSpPr>
          <p:spPr>
            <a:xfrm>
              <a:off x="0" y="2098547"/>
              <a:ext cx="10692765" cy="3992879"/>
            </a:xfrm>
            <a:custGeom>
              <a:avLst/>
              <a:gdLst/>
              <a:ahLst/>
              <a:cxnLst/>
              <a:rect l="l" t="t" r="r" b="b"/>
              <a:pathLst>
                <a:path w="10692765" h="3992879">
                  <a:moveTo>
                    <a:pt x="10692384" y="3992880"/>
                  </a:moveTo>
                  <a:lnTo>
                    <a:pt x="0" y="3992880"/>
                  </a:lnTo>
                  <a:lnTo>
                    <a:pt x="0" y="0"/>
                  </a:lnTo>
                  <a:lnTo>
                    <a:pt x="10692384" y="0"/>
                  </a:lnTo>
                  <a:lnTo>
                    <a:pt x="10692384" y="3992880"/>
                  </a:lnTo>
                  <a:close/>
                </a:path>
              </a:pathLst>
            </a:custGeom>
            <a:solidFill>
              <a:srgbClr val="F2F2F2"/>
            </a:solidFill>
          </p:spPr>
          <p:txBody>
            <a:bodyPr wrap="square" lIns="0" tIns="0" rIns="0" bIns="0" rtlCol="0"/>
            <a:lstStyle/>
            <a:p>
              <a:endParaRPr sz="1632" dirty="0"/>
            </a:p>
          </p:txBody>
        </p:sp>
        <p:pic>
          <p:nvPicPr>
            <p:cNvPr id="22" name="object 5">
              <a:extLst>
                <a:ext uri="{FF2B5EF4-FFF2-40B4-BE49-F238E27FC236}">
                  <a16:creationId xmlns:a16="http://schemas.microsoft.com/office/drawing/2014/main" id="{FD5A850D-E364-B413-5B0D-A0827B729E1E}"/>
                </a:ext>
              </a:extLst>
            </p:cNvPr>
            <p:cNvPicPr/>
            <p:nvPr/>
          </p:nvPicPr>
          <p:blipFill>
            <a:blip r:embed="rId3" cstate="print"/>
            <a:stretch>
              <a:fillRect/>
            </a:stretch>
          </p:blipFill>
          <p:spPr>
            <a:xfrm>
              <a:off x="452627" y="2101595"/>
              <a:ext cx="4491227" cy="3787139"/>
            </a:xfrm>
            <a:prstGeom prst="rect">
              <a:avLst/>
            </a:prstGeom>
          </p:spPr>
        </p:pic>
        <p:sp>
          <p:nvSpPr>
            <p:cNvPr id="23" name="object 6">
              <a:extLst>
                <a:ext uri="{FF2B5EF4-FFF2-40B4-BE49-F238E27FC236}">
                  <a16:creationId xmlns:a16="http://schemas.microsoft.com/office/drawing/2014/main" id="{FE8D9CED-9C4F-8F45-27F2-76FAC86A7780}"/>
                </a:ext>
              </a:extLst>
            </p:cNvPr>
            <p:cNvSpPr/>
            <p:nvPr/>
          </p:nvSpPr>
          <p:spPr>
            <a:xfrm>
              <a:off x="449580" y="2098547"/>
              <a:ext cx="4497705" cy="3792220"/>
            </a:xfrm>
            <a:custGeom>
              <a:avLst/>
              <a:gdLst/>
              <a:ahLst/>
              <a:cxnLst/>
              <a:rect l="l" t="t" r="r" b="b"/>
              <a:pathLst>
                <a:path w="4497705" h="3792220">
                  <a:moveTo>
                    <a:pt x="4492752" y="4572"/>
                  </a:moveTo>
                  <a:lnTo>
                    <a:pt x="4572" y="4572"/>
                  </a:lnTo>
                  <a:lnTo>
                    <a:pt x="4572" y="6096"/>
                  </a:lnTo>
                  <a:lnTo>
                    <a:pt x="4492752" y="6096"/>
                  </a:lnTo>
                  <a:lnTo>
                    <a:pt x="4492752" y="4572"/>
                  </a:lnTo>
                  <a:close/>
                </a:path>
                <a:path w="4497705" h="3792220">
                  <a:moveTo>
                    <a:pt x="4497324" y="0"/>
                  </a:moveTo>
                  <a:lnTo>
                    <a:pt x="0" y="0"/>
                  </a:lnTo>
                  <a:lnTo>
                    <a:pt x="0" y="2540"/>
                  </a:lnTo>
                  <a:lnTo>
                    <a:pt x="0" y="3788410"/>
                  </a:lnTo>
                  <a:lnTo>
                    <a:pt x="0" y="3792220"/>
                  </a:lnTo>
                  <a:lnTo>
                    <a:pt x="4497324" y="3792220"/>
                  </a:lnTo>
                  <a:lnTo>
                    <a:pt x="4497324" y="3788676"/>
                  </a:lnTo>
                  <a:lnTo>
                    <a:pt x="4497324" y="3788410"/>
                  </a:lnTo>
                  <a:lnTo>
                    <a:pt x="4497324" y="3048"/>
                  </a:lnTo>
                  <a:lnTo>
                    <a:pt x="4494276" y="3048"/>
                  </a:lnTo>
                  <a:lnTo>
                    <a:pt x="4494276" y="3788410"/>
                  </a:lnTo>
                  <a:lnTo>
                    <a:pt x="4492752" y="3788410"/>
                  </a:lnTo>
                  <a:lnTo>
                    <a:pt x="4492752" y="3787152"/>
                  </a:lnTo>
                  <a:lnTo>
                    <a:pt x="4572" y="3787152"/>
                  </a:lnTo>
                  <a:lnTo>
                    <a:pt x="4572" y="3788410"/>
                  </a:lnTo>
                  <a:lnTo>
                    <a:pt x="3048" y="3788410"/>
                  </a:lnTo>
                  <a:lnTo>
                    <a:pt x="3048" y="2540"/>
                  </a:lnTo>
                  <a:lnTo>
                    <a:pt x="4497324" y="2540"/>
                  </a:lnTo>
                  <a:lnTo>
                    <a:pt x="4497324" y="0"/>
                  </a:lnTo>
                  <a:close/>
                </a:path>
              </a:pathLst>
            </a:custGeom>
            <a:solidFill>
              <a:srgbClr val="BABCBF"/>
            </a:solidFill>
          </p:spPr>
          <p:txBody>
            <a:bodyPr wrap="square" lIns="0" tIns="0" rIns="0" bIns="0" rtlCol="0"/>
            <a:lstStyle/>
            <a:p>
              <a:endParaRPr sz="1632"/>
            </a:p>
          </p:txBody>
        </p:sp>
        <p:sp>
          <p:nvSpPr>
            <p:cNvPr id="24" name="object 7">
              <a:extLst>
                <a:ext uri="{FF2B5EF4-FFF2-40B4-BE49-F238E27FC236}">
                  <a16:creationId xmlns:a16="http://schemas.microsoft.com/office/drawing/2014/main" id="{CC2E9912-A7D7-3677-B242-FBBFB5BF9702}"/>
                </a:ext>
              </a:extLst>
            </p:cNvPr>
            <p:cNvSpPr/>
            <p:nvPr/>
          </p:nvSpPr>
          <p:spPr>
            <a:xfrm>
              <a:off x="5346192" y="3444239"/>
              <a:ext cx="64135" cy="1102360"/>
            </a:xfrm>
            <a:custGeom>
              <a:avLst/>
              <a:gdLst/>
              <a:ahLst/>
              <a:cxnLst/>
              <a:rect l="l" t="t" r="r" b="b"/>
              <a:pathLst>
                <a:path w="64135" h="1102360">
                  <a:moveTo>
                    <a:pt x="64007" y="1101851"/>
                  </a:moveTo>
                  <a:lnTo>
                    <a:pt x="0" y="1101851"/>
                  </a:lnTo>
                  <a:lnTo>
                    <a:pt x="0" y="0"/>
                  </a:lnTo>
                  <a:lnTo>
                    <a:pt x="64007" y="0"/>
                  </a:lnTo>
                  <a:lnTo>
                    <a:pt x="64007" y="1101851"/>
                  </a:lnTo>
                  <a:close/>
                </a:path>
              </a:pathLst>
            </a:custGeom>
            <a:solidFill>
              <a:srgbClr val="10596C"/>
            </a:solidFill>
          </p:spPr>
          <p:txBody>
            <a:bodyPr wrap="square" lIns="0" tIns="0" rIns="0" bIns="0" rtlCol="0"/>
            <a:lstStyle/>
            <a:p>
              <a:endParaRPr sz="1632"/>
            </a:p>
          </p:txBody>
        </p:sp>
      </p:grpSp>
      <p:sp>
        <p:nvSpPr>
          <p:cNvPr id="25" name="object 9">
            <a:extLst>
              <a:ext uri="{FF2B5EF4-FFF2-40B4-BE49-F238E27FC236}">
                <a16:creationId xmlns:a16="http://schemas.microsoft.com/office/drawing/2014/main" id="{0F577246-709F-A695-2CF2-86DEFBAAE852}"/>
              </a:ext>
            </a:extLst>
          </p:cNvPr>
          <p:cNvSpPr txBox="1"/>
          <p:nvPr/>
        </p:nvSpPr>
        <p:spPr>
          <a:xfrm>
            <a:off x="6443277" y="3256862"/>
            <a:ext cx="3568688" cy="802105"/>
          </a:xfrm>
          <a:prstGeom prst="rect">
            <a:avLst/>
          </a:prstGeom>
        </p:spPr>
        <p:txBody>
          <a:bodyPr vert="horz" wrap="square" lIns="0" tIns="37428" rIns="0" bIns="0" rtlCol="0">
            <a:spAutoFit/>
          </a:bodyPr>
          <a:lstStyle/>
          <a:p>
            <a:pPr marL="11516">
              <a:spcBef>
                <a:spcPts val="295"/>
              </a:spcBef>
            </a:pPr>
            <a:r>
              <a:rPr sz="2400" b="1" dirty="0">
                <a:solidFill>
                  <a:srgbClr val="10596C"/>
                </a:solidFill>
                <a:latin typeface="Calibri"/>
                <a:cs typeface="Calibri"/>
              </a:rPr>
              <a:t>800</a:t>
            </a:r>
            <a:r>
              <a:rPr sz="2400" b="1" spc="-23" dirty="0">
                <a:solidFill>
                  <a:srgbClr val="10596C"/>
                </a:solidFill>
                <a:latin typeface="Calibri"/>
                <a:cs typeface="Calibri"/>
              </a:rPr>
              <a:t> </a:t>
            </a:r>
            <a:r>
              <a:rPr sz="2400" b="1" dirty="0">
                <a:solidFill>
                  <a:srgbClr val="10596C"/>
                </a:solidFill>
                <a:latin typeface="Calibri"/>
                <a:cs typeface="Calibri"/>
              </a:rPr>
              <a:t>- 500 </a:t>
            </a:r>
            <a:r>
              <a:rPr sz="2400" b="1" spc="-18" dirty="0">
                <a:solidFill>
                  <a:srgbClr val="10596C"/>
                </a:solidFill>
                <a:latin typeface="Calibri"/>
                <a:cs typeface="Calibri"/>
              </a:rPr>
              <a:t>mbar</a:t>
            </a:r>
            <a:endParaRPr sz="2400" dirty="0">
              <a:solidFill>
                <a:srgbClr val="10596C"/>
              </a:solidFill>
              <a:latin typeface="Calibri"/>
              <a:cs typeface="Calibri"/>
            </a:endParaRPr>
          </a:p>
          <a:p>
            <a:pPr marL="11516">
              <a:spcBef>
                <a:spcPts val="208"/>
              </a:spcBef>
            </a:pPr>
            <a:r>
              <a:rPr lang="it-IT" sz="2400" spc="-9" dirty="0">
                <a:solidFill>
                  <a:srgbClr val="363D41"/>
                </a:solidFill>
                <a:latin typeface="Calibri"/>
                <a:cs typeface="Calibri"/>
              </a:rPr>
              <a:t>Sollevamento sotto vuoto</a:t>
            </a:r>
            <a:endParaRPr sz="2400" dirty="0">
              <a:latin typeface="Calibri"/>
              <a:cs typeface="Calibri"/>
            </a:endParaRPr>
          </a:p>
        </p:txBody>
      </p:sp>
      <p:sp>
        <p:nvSpPr>
          <p:cNvPr id="4" name="Segnaposto piè di pagina 15">
            <a:extLst>
              <a:ext uri="{FF2B5EF4-FFF2-40B4-BE49-F238E27FC236}">
                <a16:creationId xmlns:a16="http://schemas.microsoft.com/office/drawing/2014/main" id="{14EAAA81-FFD3-6BAD-6DF1-FA3E8671F980}"/>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12823290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37</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CasellaDiTesto 4">
            <a:extLst>
              <a:ext uri="{FF2B5EF4-FFF2-40B4-BE49-F238E27FC236}">
                <a16:creationId xmlns:a16="http://schemas.microsoft.com/office/drawing/2014/main" id="{FF53BD5B-39B5-3AD7-AA0F-453C97B7D118}"/>
              </a:ext>
            </a:extLst>
          </p:cNvPr>
          <p:cNvSpPr txBox="1"/>
          <p:nvPr/>
        </p:nvSpPr>
        <p:spPr>
          <a:xfrm>
            <a:off x="652385" y="835254"/>
            <a:ext cx="4974692" cy="461665"/>
          </a:xfrm>
          <a:prstGeom prst="rect">
            <a:avLst/>
          </a:prstGeom>
          <a:noFill/>
        </p:spPr>
        <p:txBody>
          <a:bodyPr wrap="square" rtlCol="0">
            <a:spAutoFit/>
          </a:bodyPr>
          <a:lstStyle/>
          <a:p>
            <a:r>
              <a:rPr lang="it-IT" sz="2400" dirty="0">
                <a:latin typeface="Calibri" panose="020F0502020204030204" pitchFamily="34" charset="0"/>
                <a:cs typeface="Calibri" panose="020F0502020204030204" pitchFamily="34" charset="0"/>
              </a:rPr>
              <a:t>Esempi di applicazione del vuoto</a:t>
            </a:r>
          </a:p>
        </p:txBody>
      </p:sp>
      <p:sp>
        <p:nvSpPr>
          <p:cNvPr id="6" name="Titolo 1">
            <a:extLst>
              <a:ext uri="{FF2B5EF4-FFF2-40B4-BE49-F238E27FC236}">
                <a16:creationId xmlns:a16="http://schemas.microsoft.com/office/drawing/2014/main" id="{7C9060EC-BBA5-7B2A-33DA-67FD37A32901}"/>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IL VUOTO</a:t>
            </a:r>
          </a:p>
        </p:txBody>
      </p:sp>
      <p:grpSp>
        <p:nvGrpSpPr>
          <p:cNvPr id="4" name="object 2">
            <a:extLst>
              <a:ext uri="{FF2B5EF4-FFF2-40B4-BE49-F238E27FC236}">
                <a16:creationId xmlns:a16="http://schemas.microsoft.com/office/drawing/2014/main" id="{7FD18FCE-4DAB-58CA-5B10-A3C7518A1F5D}"/>
              </a:ext>
            </a:extLst>
          </p:cNvPr>
          <p:cNvGrpSpPr/>
          <p:nvPr/>
        </p:nvGrpSpPr>
        <p:grpSpPr>
          <a:xfrm>
            <a:off x="1247608" y="1777206"/>
            <a:ext cx="9696210" cy="3620746"/>
            <a:chOff x="0" y="1959863"/>
            <a:chExt cx="10692765" cy="3992879"/>
          </a:xfrm>
        </p:grpSpPr>
        <p:sp>
          <p:nvSpPr>
            <p:cNvPr id="8" name="object 3">
              <a:extLst>
                <a:ext uri="{FF2B5EF4-FFF2-40B4-BE49-F238E27FC236}">
                  <a16:creationId xmlns:a16="http://schemas.microsoft.com/office/drawing/2014/main" id="{F137BAD0-318E-975F-966B-97A30A5E7C5A}"/>
                </a:ext>
              </a:extLst>
            </p:cNvPr>
            <p:cNvSpPr/>
            <p:nvPr/>
          </p:nvSpPr>
          <p:spPr>
            <a:xfrm>
              <a:off x="0" y="1959863"/>
              <a:ext cx="10692765" cy="3992879"/>
            </a:xfrm>
            <a:custGeom>
              <a:avLst/>
              <a:gdLst/>
              <a:ahLst/>
              <a:cxnLst/>
              <a:rect l="l" t="t" r="r" b="b"/>
              <a:pathLst>
                <a:path w="10692765" h="3992879">
                  <a:moveTo>
                    <a:pt x="10692384" y="3992880"/>
                  </a:moveTo>
                  <a:lnTo>
                    <a:pt x="0" y="3992880"/>
                  </a:lnTo>
                  <a:lnTo>
                    <a:pt x="0" y="0"/>
                  </a:lnTo>
                  <a:lnTo>
                    <a:pt x="10692384" y="0"/>
                  </a:lnTo>
                  <a:lnTo>
                    <a:pt x="10692384" y="3992880"/>
                  </a:lnTo>
                  <a:close/>
                </a:path>
              </a:pathLst>
            </a:custGeom>
            <a:solidFill>
              <a:srgbClr val="F2F2F2"/>
            </a:solidFill>
          </p:spPr>
          <p:txBody>
            <a:bodyPr wrap="square" lIns="0" tIns="0" rIns="0" bIns="0" rtlCol="0"/>
            <a:lstStyle/>
            <a:p>
              <a:endParaRPr sz="1632"/>
            </a:p>
          </p:txBody>
        </p:sp>
        <p:pic>
          <p:nvPicPr>
            <p:cNvPr id="9" name="object 5">
              <a:extLst>
                <a:ext uri="{FF2B5EF4-FFF2-40B4-BE49-F238E27FC236}">
                  <a16:creationId xmlns:a16="http://schemas.microsoft.com/office/drawing/2014/main" id="{ACD34375-0E5B-3D62-6A76-A403FFF22D1D}"/>
                </a:ext>
              </a:extLst>
            </p:cNvPr>
            <p:cNvPicPr/>
            <p:nvPr/>
          </p:nvPicPr>
          <p:blipFill>
            <a:blip r:embed="rId3" cstate="print"/>
            <a:stretch>
              <a:fillRect/>
            </a:stretch>
          </p:blipFill>
          <p:spPr>
            <a:xfrm>
              <a:off x="452627" y="2101595"/>
              <a:ext cx="4491227" cy="3791711"/>
            </a:xfrm>
            <a:prstGeom prst="rect">
              <a:avLst/>
            </a:prstGeom>
          </p:spPr>
        </p:pic>
        <p:sp>
          <p:nvSpPr>
            <p:cNvPr id="10" name="object 6">
              <a:extLst>
                <a:ext uri="{FF2B5EF4-FFF2-40B4-BE49-F238E27FC236}">
                  <a16:creationId xmlns:a16="http://schemas.microsoft.com/office/drawing/2014/main" id="{4008996F-153D-8BD2-A76E-6998B4519958}"/>
                </a:ext>
              </a:extLst>
            </p:cNvPr>
            <p:cNvSpPr/>
            <p:nvPr/>
          </p:nvSpPr>
          <p:spPr>
            <a:xfrm>
              <a:off x="449580" y="2098547"/>
              <a:ext cx="4497705" cy="3797300"/>
            </a:xfrm>
            <a:custGeom>
              <a:avLst/>
              <a:gdLst/>
              <a:ahLst/>
              <a:cxnLst/>
              <a:rect l="l" t="t" r="r" b="b"/>
              <a:pathLst>
                <a:path w="4497705" h="3797300">
                  <a:moveTo>
                    <a:pt x="4492752" y="3791712"/>
                  </a:moveTo>
                  <a:lnTo>
                    <a:pt x="4572" y="3791712"/>
                  </a:lnTo>
                  <a:lnTo>
                    <a:pt x="4572" y="3793236"/>
                  </a:lnTo>
                  <a:lnTo>
                    <a:pt x="4492752" y="3793236"/>
                  </a:lnTo>
                  <a:lnTo>
                    <a:pt x="4492752" y="3791712"/>
                  </a:lnTo>
                  <a:close/>
                </a:path>
                <a:path w="4497705" h="3797300">
                  <a:moveTo>
                    <a:pt x="4492752" y="4572"/>
                  </a:moveTo>
                  <a:lnTo>
                    <a:pt x="4572" y="4572"/>
                  </a:lnTo>
                  <a:lnTo>
                    <a:pt x="4572" y="6096"/>
                  </a:lnTo>
                  <a:lnTo>
                    <a:pt x="4492752" y="6096"/>
                  </a:lnTo>
                  <a:lnTo>
                    <a:pt x="4492752" y="4572"/>
                  </a:lnTo>
                  <a:close/>
                </a:path>
                <a:path w="4497705" h="3797300">
                  <a:moveTo>
                    <a:pt x="4497324" y="0"/>
                  </a:moveTo>
                  <a:lnTo>
                    <a:pt x="0" y="0"/>
                  </a:lnTo>
                  <a:lnTo>
                    <a:pt x="0" y="2540"/>
                  </a:lnTo>
                  <a:lnTo>
                    <a:pt x="0" y="3794760"/>
                  </a:lnTo>
                  <a:lnTo>
                    <a:pt x="0" y="3797300"/>
                  </a:lnTo>
                  <a:lnTo>
                    <a:pt x="4497324" y="3797300"/>
                  </a:lnTo>
                  <a:lnTo>
                    <a:pt x="4497324" y="3794772"/>
                  </a:lnTo>
                  <a:lnTo>
                    <a:pt x="4497324" y="3048"/>
                  </a:lnTo>
                  <a:lnTo>
                    <a:pt x="4494276" y="3048"/>
                  </a:lnTo>
                  <a:lnTo>
                    <a:pt x="4494276" y="3794760"/>
                  </a:lnTo>
                  <a:lnTo>
                    <a:pt x="3048" y="3794760"/>
                  </a:lnTo>
                  <a:lnTo>
                    <a:pt x="3048" y="2540"/>
                  </a:lnTo>
                  <a:lnTo>
                    <a:pt x="4497324" y="2540"/>
                  </a:lnTo>
                  <a:lnTo>
                    <a:pt x="4497324" y="0"/>
                  </a:lnTo>
                  <a:close/>
                </a:path>
              </a:pathLst>
            </a:custGeom>
            <a:solidFill>
              <a:srgbClr val="BABCBF"/>
            </a:solidFill>
          </p:spPr>
          <p:txBody>
            <a:bodyPr wrap="square" lIns="0" tIns="0" rIns="0" bIns="0" rtlCol="0"/>
            <a:lstStyle/>
            <a:p>
              <a:endParaRPr sz="1632"/>
            </a:p>
          </p:txBody>
        </p:sp>
        <p:sp>
          <p:nvSpPr>
            <p:cNvPr id="11" name="object 7">
              <a:extLst>
                <a:ext uri="{FF2B5EF4-FFF2-40B4-BE49-F238E27FC236}">
                  <a16:creationId xmlns:a16="http://schemas.microsoft.com/office/drawing/2014/main" id="{172CA85D-8949-C76C-4DD8-22779A25DD70}"/>
                </a:ext>
              </a:extLst>
            </p:cNvPr>
            <p:cNvSpPr/>
            <p:nvPr/>
          </p:nvSpPr>
          <p:spPr>
            <a:xfrm>
              <a:off x="5346192" y="3444239"/>
              <a:ext cx="64135" cy="1102360"/>
            </a:xfrm>
            <a:custGeom>
              <a:avLst/>
              <a:gdLst/>
              <a:ahLst/>
              <a:cxnLst/>
              <a:rect l="l" t="t" r="r" b="b"/>
              <a:pathLst>
                <a:path w="64135" h="1102360">
                  <a:moveTo>
                    <a:pt x="64007" y="1101851"/>
                  </a:moveTo>
                  <a:lnTo>
                    <a:pt x="0" y="1101851"/>
                  </a:lnTo>
                  <a:lnTo>
                    <a:pt x="0" y="0"/>
                  </a:lnTo>
                  <a:lnTo>
                    <a:pt x="64007" y="0"/>
                  </a:lnTo>
                  <a:lnTo>
                    <a:pt x="64007" y="1101851"/>
                  </a:lnTo>
                  <a:close/>
                </a:path>
              </a:pathLst>
            </a:custGeom>
            <a:solidFill>
              <a:srgbClr val="10596C"/>
            </a:solidFill>
          </p:spPr>
          <p:txBody>
            <a:bodyPr wrap="square" lIns="0" tIns="0" rIns="0" bIns="0" rtlCol="0"/>
            <a:lstStyle/>
            <a:p>
              <a:endParaRPr sz="1632"/>
            </a:p>
          </p:txBody>
        </p:sp>
      </p:grpSp>
      <p:sp>
        <p:nvSpPr>
          <p:cNvPr id="12" name="object 9">
            <a:extLst>
              <a:ext uri="{FF2B5EF4-FFF2-40B4-BE49-F238E27FC236}">
                <a16:creationId xmlns:a16="http://schemas.microsoft.com/office/drawing/2014/main" id="{6CCEE551-B4DC-B373-A438-33082C6A228E}"/>
              </a:ext>
            </a:extLst>
          </p:cNvPr>
          <p:cNvSpPr txBox="1"/>
          <p:nvPr/>
        </p:nvSpPr>
        <p:spPr>
          <a:xfrm>
            <a:off x="6443277" y="3256862"/>
            <a:ext cx="3949420" cy="802105"/>
          </a:xfrm>
          <a:prstGeom prst="rect">
            <a:avLst/>
          </a:prstGeom>
        </p:spPr>
        <p:txBody>
          <a:bodyPr vert="horz" wrap="square" lIns="0" tIns="37428" rIns="0" bIns="0" rtlCol="0">
            <a:spAutoFit/>
          </a:bodyPr>
          <a:lstStyle/>
          <a:p>
            <a:pPr marL="11516">
              <a:spcBef>
                <a:spcPts val="295"/>
              </a:spcBef>
            </a:pPr>
            <a:r>
              <a:rPr sz="2400" b="1" dirty="0">
                <a:solidFill>
                  <a:srgbClr val="10596C"/>
                </a:solidFill>
                <a:latin typeface="Calibri"/>
                <a:cs typeface="Calibri"/>
              </a:rPr>
              <a:t>500</a:t>
            </a:r>
            <a:r>
              <a:rPr sz="2400" b="1" spc="-23" dirty="0">
                <a:solidFill>
                  <a:srgbClr val="10596C"/>
                </a:solidFill>
                <a:latin typeface="Calibri"/>
                <a:cs typeface="Calibri"/>
              </a:rPr>
              <a:t> </a:t>
            </a:r>
            <a:r>
              <a:rPr sz="2400" b="1" dirty="0">
                <a:solidFill>
                  <a:srgbClr val="10596C"/>
                </a:solidFill>
                <a:latin typeface="Calibri"/>
                <a:cs typeface="Calibri"/>
              </a:rPr>
              <a:t>- 300 </a:t>
            </a:r>
            <a:r>
              <a:rPr sz="2400" b="1" spc="-18" dirty="0">
                <a:solidFill>
                  <a:srgbClr val="10596C"/>
                </a:solidFill>
                <a:latin typeface="Calibri"/>
                <a:cs typeface="Calibri"/>
              </a:rPr>
              <a:t>mbar</a:t>
            </a:r>
            <a:endParaRPr sz="2400" dirty="0">
              <a:solidFill>
                <a:srgbClr val="10596C"/>
              </a:solidFill>
              <a:latin typeface="Calibri"/>
              <a:cs typeface="Calibri"/>
            </a:endParaRPr>
          </a:p>
          <a:p>
            <a:pPr marL="11516">
              <a:spcBef>
                <a:spcPts val="208"/>
              </a:spcBef>
            </a:pPr>
            <a:r>
              <a:rPr lang="it-IT" sz="2400" dirty="0">
                <a:solidFill>
                  <a:srgbClr val="363D41"/>
                </a:solidFill>
                <a:latin typeface="Calibri"/>
                <a:cs typeface="Calibri"/>
              </a:rPr>
              <a:t>Applicazioni medicali</a:t>
            </a:r>
            <a:endParaRPr sz="2400" dirty="0">
              <a:latin typeface="Calibri"/>
              <a:cs typeface="Calibri"/>
            </a:endParaRPr>
          </a:p>
        </p:txBody>
      </p:sp>
      <p:sp>
        <p:nvSpPr>
          <p:cNvPr id="13" name="Segnaposto piè di pagina 15">
            <a:extLst>
              <a:ext uri="{FF2B5EF4-FFF2-40B4-BE49-F238E27FC236}">
                <a16:creationId xmlns:a16="http://schemas.microsoft.com/office/drawing/2014/main" id="{E63F02F4-1C51-670D-C578-96A52B2811B3}"/>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2658445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38</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CasellaDiTesto 4">
            <a:extLst>
              <a:ext uri="{FF2B5EF4-FFF2-40B4-BE49-F238E27FC236}">
                <a16:creationId xmlns:a16="http://schemas.microsoft.com/office/drawing/2014/main" id="{FF53BD5B-39B5-3AD7-AA0F-453C97B7D118}"/>
              </a:ext>
            </a:extLst>
          </p:cNvPr>
          <p:cNvSpPr txBox="1"/>
          <p:nvPr/>
        </p:nvSpPr>
        <p:spPr>
          <a:xfrm>
            <a:off x="652385" y="835254"/>
            <a:ext cx="5078314" cy="461665"/>
          </a:xfrm>
          <a:prstGeom prst="rect">
            <a:avLst/>
          </a:prstGeom>
          <a:noFill/>
        </p:spPr>
        <p:txBody>
          <a:bodyPr wrap="square" rtlCol="0">
            <a:spAutoFit/>
          </a:bodyPr>
          <a:lstStyle/>
          <a:p>
            <a:r>
              <a:rPr lang="it-IT" sz="2400" dirty="0">
                <a:latin typeface="Calibri" panose="020F0502020204030204" pitchFamily="34" charset="0"/>
                <a:cs typeface="Calibri" panose="020F0502020204030204" pitchFamily="34" charset="0"/>
              </a:rPr>
              <a:t>Esempi di applicazione del vuoto</a:t>
            </a:r>
          </a:p>
        </p:txBody>
      </p:sp>
      <p:sp>
        <p:nvSpPr>
          <p:cNvPr id="6" name="Titolo 1">
            <a:extLst>
              <a:ext uri="{FF2B5EF4-FFF2-40B4-BE49-F238E27FC236}">
                <a16:creationId xmlns:a16="http://schemas.microsoft.com/office/drawing/2014/main" id="{7C9060EC-BBA5-7B2A-33DA-67FD37A32901}"/>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IL VUOTO</a:t>
            </a:r>
          </a:p>
        </p:txBody>
      </p:sp>
      <p:grpSp>
        <p:nvGrpSpPr>
          <p:cNvPr id="13" name="object 2">
            <a:extLst>
              <a:ext uri="{FF2B5EF4-FFF2-40B4-BE49-F238E27FC236}">
                <a16:creationId xmlns:a16="http://schemas.microsoft.com/office/drawing/2014/main" id="{13C23BF4-E39B-10CD-0317-C3EBEAB639CD}"/>
              </a:ext>
            </a:extLst>
          </p:cNvPr>
          <p:cNvGrpSpPr/>
          <p:nvPr/>
        </p:nvGrpSpPr>
        <p:grpSpPr>
          <a:xfrm>
            <a:off x="1305649" y="1723309"/>
            <a:ext cx="9638052" cy="3624203"/>
            <a:chOff x="64007" y="1900427"/>
            <a:chExt cx="10628630" cy="3996690"/>
          </a:xfrm>
        </p:grpSpPr>
        <p:sp>
          <p:nvSpPr>
            <p:cNvPr id="14" name="object 3">
              <a:extLst>
                <a:ext uri="{FF2B5EF4-FFF2-40B4-BE49-F238E27FC236}">
                  <a16:creationId xmlns:a16="http://schemas.microsoft.com/office/drawing/2014/main" id="{777C898D-803D-7686-469F-E7783EE47E5A}"/>
                </a:ext>
              </a:extLst>
            </p:cNvPr>
            <p:cNvSpPr/>
            <p:nvPr/>
          </p:nvSpPr>
          <p:spPr>
            <a:xfrm>
              <a:off x="64007" y="1900427"/>
              <a:ext cx="10628630" cy="3992879"/>
            </a:xfrm>
            <a:custGeom>
              <a:avLst/>
              <a:gdLst/>
              <a:ahLst/>
              <a:cxnLst/>
              <a:rect l="l" t="t" r="r" b="b"/>
              <a:pathLst>
                <a:path w="10628630" h="3992879">
                  <a:moveTo>
                    <a:pt x="10628376" y="3992879"/>
                  </a:moveTo>
                  <a:lnTo>
                    <a:pt x="0" y="3992879"/>
                  </a:lnTo>
                  <a:lnTo>
                    <a:pt x="0" y="0"/>
                  </a:lnTo>
                  <a:lnTo>
                    <a:pt x="10628376" y="0"/>
                  </a:lnTo>
                  <a:lnTo>
                    <a:pt x="10628376" y="3992879"/>
                  </a:lnTo>
                  <a:close/>
                </a:path>
              </a:pathLst>
            </a:custGeom>
            <a:solidFill>
              <a:srgbClr val="F2F2F2"/>
            </a:solidFill>
          </p:spPr>
          <p:txBody>
            <a:bodyPr wrap="square" lIns="0" tIns="0" rIns="0" bIns="0" rtlCol="0"/>
            <a:lstStyle/>
            <a:p>
              <a:endParaRPr sz="1632"/>
            </a:p>
          </p:txBody>
        </p:sp>
        <p:pic>
          <p:nvPicPr>
            <p:cNvPr id="16" name="object 4">
              <a:extLst>
                <a:ext uri="{FF2B5EF4-FFF2-40B4-BE49-F238E27FC236}">
                  <a16:creationId xmlns:a16="http://schemas.microsoft.com/office/drawing/2014/main" id="{F072F319-04B5-1630-B0D3-55ED7294EA06}"/>
                </a:ext>
              </a:extLst>
            </p:cNvPr>
            <p:cNvPicPr/>
            <p:nvPr/>
          </p:nvPicPr>
          <p:blipFill>
            <a:blip r:embed="rId3" cstate="print"/>
            <a:stretch>
              <a:fillRect/>
            </a:stretch>
          </p:blipFill>
          <p:spPr>
            <a:xfrm>
              <a:off x="457199" y="2107691"/>
              <a:ext cx="4486655" cy="3785615"/>
            </a:xfrm>
            <a:prstGeom prst="rect">
              <a:avLst/>
            </a:prstGeom>
          </p:spPr>
        </p:pic>
        <p:sp>
          <p:nvSpPr>
            <p:cNvPr id="17" name="object 5">
              <a:extLst>
                <a:ext uri="{FF2B5EF4-FFF2-40B4-BE49-F238E27FC236}">
                  <a16:creationId xmlns:a16="http://schemas.microsoft.com/office/drawing/2014/main" id="{C1BA6267-DA9F-2412-1ECE-9CD2EFFABB54}"/>
                </a:ext>
              </a:extLst>
            </p:cNvPr>
            <p:cNvSpPr/>
            <p:nvPr/>
          </p:nvSpPr>
          <p:spPr>
            <a:xfrm>
              <a:off x="454152" y="2104643"/>
              <a:ext cx="4493260" cy="3792220"/>
            </a:xfrm>
            <a:custGeom>
              <a:avLst/>
              <a:gdLst/>
              <a:ahLst/>
              <a:cxnLst/>
              <a:rect l="l" t="t" r="r" b="b"/>
              <a:pathLst>
                <a:path w="4493260" h="3792220">
                  <a:moveTo>
                    <a:pt x="4488180" y="3785628"/>
                  </a:moveTo>
                  <a:lnTo>
                    <a:pt x="4572" y="3785628"/>
                  </a:lnTo>
                  <a:lnTo>
                    <a:pt x="4572" y="3787152"/>
                  </a:lnTo>
                  <a:lnTo>
                    <a:pt x="4488180" y="3787152"/>
                  </a:lnTo>
                  <a:lnTo>
                    <a:pt x="4488180" y="3785628"/>
                  </a:lnTo>
                  <a:close/>
                </a:path>
                <a:path w="4493260" h="3792220">
                  <a:moveTo>
                    <a:pt x="4492752" y="0"/>
                  </a:moveTo>
                  <a:lnTo>
                    <a:pt x="0" y="0"/>
                  </a:lnTo>
                  <a:lnTo>
                    <a:pt x="0" y="2540"/>
                  </a:lnTo>
                  <a:lnTo>
                    <a:pt x="0" y="3788410"/>
                  </a:lnTo>
                  <a:lnTo>
                    <a:pt x="0" y="3792220"/>
                  </a:lnTo>
                  <a:lnTo>
                    <a:pt x="4492752" y="3792220"/>
                  </a:lnTo>
                  <a:lnTo>
                    <a:pt x="4492752" y="3788676"/>
                  </a:lnTo>
                  <a:lnTo>
                    <a:pt x="4492752" y="3788410"/>
                  </a:lnTo>
                  <a:lnTo>
                    <a:pt x="4492752" y="3048"/>
                  </a:lnTo>
                  <a:lnTo>
                    <a:pt x="4489691" y="3048"/>
                  </a:lnTo>
                  <a:lnTo>
                    <a:pt x="4489691" y="3788410"/>
                  </a:lnTo>
                  <a:lnTo>
                    <a:pt x="3048" y="3788410"/>
                  </a:lnTo>
                  <a:lnTo>
                    <a:pt x="3048" y="2540"/>
                  </a:lnTo>
                  <a:lnTo>
                    <a:pt x="4492752" y="2540"/>
                  </a:lnTo>
                  <a:lnTo>
                    <a:pt x="4492752" y="0"/>
                  </a:lnTo>
                  <a:close/>
                </a:path>
              </a:pathLst>
            </a:custGeom>
            <a:solidFill>
              <a:srgbClr val="BABCBF"/>
            </a:solidFill>
          </p:spPr>
          <p:txBody>
            <a:bodyPr wrap="square" lIns="0" tIns="0" rIns="0" bIns="0" rtlCol="0"/>
            <a:lstStyle/>
            <a:p>
              <a:endParaRPr sz="1632"/>
            </a:p>
          </p:txBody>
        </p:sp>
        <p:sp>
          <p:nvSpPr>
            <p:cNvPr id="18" name="object 6">
              <a:extLst>
                <a:ext uri="{FF2B5EF4-FFF2-40B4-BE49-F238E27FC236}">
                  <a16:creationId xmlns:a16="http://schemas.microsoft.com/office/drawing/2014/main" id="{0937A8FB-E7BD-3B6C-6B7C-2D2663D98834}"/>
                </a:ext>
              </a:extLst>
            </p:cNvPr>
            <p:cNvSpPr/>
            <p:nvPr/>
          </p:nvSpPr>
          <p:spPr>
            <a:xfrm>
              <a:off x="5346192" y="3444240"/>
              <a:ext cx="64135" cy="1102360"/>
            </a:xfrm>
            <a:custGeom>
              <a:avLst/>
              <a:gdLst/>
              <a:ahLst/>
              <a:cxnLst/>
              <a:rect l="l" t="t" r="r" b="b"/>
              <a:pathLst>
                <a:path w="64135" h="1102360">
                  <a:moveTo>
                    <a:pt x="64007" y="1101851"/>
                  </a:moveTo>
                  <a:lnTo>
                    <a:pt x="0" y="1101851"/>
                  </a:lnTo>
                  <a:lnTo>
                    <a:pt x="0" y="0"/>
                  </a:lnTo>
                  <a:lnTo>
                    <a:pt x="64007" y="0"/>
                  </a:lnTo>
                  <a:lnTo>
                    <a:pt x="64007" y="1101851"/>
                  </a:lnTo>
                  <a:close/>
                </a:path>
              </a:pathLst>
            </a:custGeom>
            <a:solidFill>
              <a:srgbClr val="10596C"/>
            </a:solidFill>
          </p:spPr>
          <p:txBody>
            <a:bodyPr wrap="square" lIns="0" tIns="0" rIns="0" bIns="0" rtlCol="0"/>
            <a:lstStyle/>
            <a:p>
              <a:endParaRPr sz="1632"/>
            </a:p>
          </p:txBody>
        </p:sp>
      </p:grpSp>
      <p:sp>
        <p:nvSpPr>
          <p:cNvPr id="19" name="object 9">
            <a:extLst>
              <a:ext uri="{FF2B5EF4-FFF2-40B4-BE49-F238E27FC236}">
                <a16:creationId xmlns:a16="http://schemas.microsoft.com/office/drawing/2014/main" id="{61070B7F-FB64-8081-0369-A1E18C71052F}"/>
              </a:ext>
            </a:extLst>
          </p:cNvPr>
          <p:cNvSpPr txBox="1"/>
          <p:nvPr/>
        </p:nvSpPr>
        <p:spPr>
          <a:xfrm>
            <a:off x="6434005" y="2957736"/>
            <a:ext cx="3809616" cy="1171437"/>
          </a:xfrm>
          <a:prstGeom prst="rect">
            <a:avLst/>
          </a:prstGeom>
        </p:spPr>
        <p:txBody>
          <a:bodyPr vert="horz" wrap="square" lIns="0" tIns="37428" rIns="0" bIns="0" rtlCol="0">
            <a:spAutoFit/>
          </a:bodyPr>
          <a:lstStyle/>
          <a:p>
            <a:pPr marL="11516">
              <a:spcBef>
                <a:spcPts val="295"/>
              </a:spcBef>
            </a:pPr>
            <a:r>
              <a:rPr sz="2400" b="1" dirty="0">
                <a:solidFill>
                  <a:srgbClr val="10596C"/>
                </a:solidFill>
                <a:latin typeface="Calibri"/>
                <a:cs typeface="Calibri"/>
              </a:rPr>
              <a:t>300</a:t>
            </a:r>
            <a:r>
              <a:rPr sz="2400" b="1" spc="-18" dirty="0">
                <a:solidFill>
                  <a:srgbClr val="10596C"/>
                </a:solidFill>
                <a:latin typeface="Calibri"/>
                <a:cs typeface="Calibri"/>
              </a:rPr>
              <a:t> mbar</a:t>
            </a:r>
            <a:endParaRPr sz="2400" dirty="0">
              <a:solidFill>
                <a:srgbClr val="10596C"/>
              </a:solidFill>
              <a:latin typeface="Calibri"/>
              <a:cs typeface="Calibri"/>
            </a:endParaRPr>
          </a:p>
          <a:p>
            <a:pPr marL="11516">
              <a:spcBef>
                <a:spcPts val="208"/>
              </a:spcBef>
            </a:pPr>
            <a:r>
              <a:rPr lang="it-IT" sz="2400" dirty="0">
                <a:solidFill>
                  <a:srgbClr val="363D41"/>
                </a:solidFill>
                <a:latin typeface="Calibri"/>
                <a:cs typeface="Calibri"/>
              </a:rPr>
              <a:t>Monte Everest 8.849 m – pressione più bassa sulla terra</a:t>
            </a:r>
            <a:endParaRPr sz="2400" dirty="0">
              <a:latin typeface="Calibri"/>
              <a:cs typeface="Calibri"/>
            </a:endParaRPr>
          </a:p>
        </p:txBody>
      </p:sp>
      <p:sp>
        <p:nvSpPr>
          <p:cNvPr id="4" name="Segnaposto piè di pagina 15">
            <a:extLst>
              <a:ext uri="{FF2B5EF4-FFF2-40B4-BE49-F238E27FC236}">
                <a16:creationId xmlns:a16="http://schemas.microsoft.com/office/drawing/2014/main" id="{F1229AA8-CB8A-4D4F-24DC-5F5E5FC0CDC6}"/>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1419713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39</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CasellaDiTesto 4">
            <a:extLst>
              <a:ext uri="{FF2B5EF4-FFF2-40B4-BE49-F238E27FC236}">
                <a16:creationId xmlns:a16="http://schemas.microsoft.com/office/drawing/2014/main" id="{FF53BD5B-39B5-3AD7-AA0F-453C97B7D118}"/>
              </a:ext>
            </a:extLst>
          </p:cNvPr>
          <p:cNvSpPr txBox="1"/>
          <p:nvPr/>
        </p:nvSpPr>
        <p:spPr>
          <a:xfrm>
            <a:off x="652385" y="835254"/>
            <a:ext cx="6416630" cy="461665"/>
          </a:xfrm>
          <a:prstGeom prst="rect">
            <a:avLst/>
          </a:prstGeom>
          <a:noFill/>
        </p:spPr>
        <p:txBody>
          <a:bodyPr wrap="square" rtlCol="0">
            <a:spAutoFit/>
          </a:bodyPr>
          <a:lstStyle/>
          <a:p>
            <a:r>
              <a:rPr lang="it-IT" sz="2400" dirty="0">
                <a:latin typeface="Calibri" panose="020F0502020204030204" pitchFamily="34" charset="0"/>
                <a:cs typeface="Calibri" panose="020F0502020204030204" pitchFamily="34" charset="0"/>
              </a:rPr>
              <a:t>Esempi di applicazione del vuoto</a:t>
            </a:r>
          </a:p>
        </p:txBody>
      </p:sp>
      <p:sp>
        <p:nvSpPr>
          <p:cNvPr id="6" name="Titolo 1">
            <a:extLst>
              <a:ext uri="{FF2B5EF4-FFF2-40B4-BE49-F238E27FC236}">
                <a16:creationId xmlns:a16="http://schemas.microsoft.com/office/drawing/2014/main" id="{7C9060EC-BBA5-7B2A-33DA-67FD37A32901}"/>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IL VUOTO</a:t>
            </a:r>
          </a:p>
        </p:txBody>
      </p:sp>
      <p:sp>
        <p:nvSpPr>
          <p:cNvPr id="13" name="object 3">
            <a:extLst>
              <a:ext uri="{FF2B5EF4-FFF2-40B4-BE49-F238E27FC236}">
                <a16:creationId xmlns:a16="http://schemas.microsoft.com/office/drawing/2014/main" id="{2C30B46F-8C5B-C680-9B7D-F5D8F09BCE35}"/>
              </a:ext>
            </a:extLst>
          </p:cNvPr>
          <p:cNvSpPr/>
          <p:nvPr/>
        </p:nvSpPr>
        <p:spPr>
          <a:xfrm>
            <a:off x="1247608" y="1777206"/>
            <a:ext cx="9696210" cy="3620746"/>
          </a:xfrm>
          <a:custGeom>
            <a:avLst/>
            <a:gdLst/>
            <a:ahLst/>
            <a:cxnLst/>
            <a:rect l="l" t="t" r="r" b="b"/>
            <a:pathLst>
              <a:path w="10692765" h="3992879">
                <a:moveTo>
                  <a:pt x="10692384" y="3992880"/>
                </a:moveTo>
                <a:lnTo>
                  <a:pt x="0" y="3992880"/>
                </a:lnTo>
                <a:lnTo>
                  <a:pt x="0" y="0"/>
                </a:lnTo>
                <a:lnTo>
                  <a:pt x="10692384" y="0"/>
                </a:lnTo>
                <a:lnTo>
                  <a:pt x="10692384" y="3992880"/>
                </a:lnTo>
                <a:close/>
              </a:path>
            </a:pathLst>
          </a:custGeom>
          <a:solidFill>
            <a:srgbClr val="F2F2F2"/>
          </a:solidFill>
        </p:spPr>
        <p:txBody>
          <a:bodyPr wrap="square" lIns="0" tIns="0" rIns="0" bIns="0" rtlCol="0"/>
          <a:lstStyle/>
          <a:p>
            <a:endParaRPr sz="1632"/>
          </a:p>
        </p:txBody>
      </p:sp>
      <p:sp>
        <p:nvSpPr>
          <p:cNvPr id="14" name="object 6">
            <a:extLst>
              <a:ext uri="{FF2B5EF4-FFF2-40B4-BE49-F238E27FC236}">
                <a16:creationId xmlns:a16="http://schemas.microsoft.com/office/drawing/2014/main" id="{ADC4603B-78FE-347F-7E9A-8FAE8FE5E704}"/>
              </a:ext>
            </a:extLst>
          </p:cNvPr>
          <p:cNvSpPr txBox="1"/>
          <p:nvPr/>
        </p:nvSpPr>
        <p:spPr>
          <a:xfrm>
            <a:off x="6443276" y="3256862"/>
            <a:ext cx="2374737" cy="802105"/>
          </a:xfrm>
          <a:prstGeom prst="rect">
            <a:avLst/>
          </a:prstGeom>
        </p:spPr>
        <p:txBody>
          <a:bodyPr vert="horz" wrap="square" lIns="0" tIns="37428" rIns="0" bIns="0" rtlCol="0">
            <a:spAutoFit/>
          </a:bodyPr>
          <a:lstStyle/>
          <a:p>
            <a:pPr marL="11516">
              <a:spcBef>
                <a:spcPts val="295"/>
              </a:spcBef>
            </a:pPr>
            <a:r>
              <a:rPr sz="2400" b="1" dirty="0">
                <a:solidFill>
                  <a:srgbClr val="10596C"/>
                </a:solidFill>
                <a:latin typeface="Calibri"/>
                <a:cs typeface="Calibri"/>
              </a:rPr>
              <a:t>5</a:t>
            </a:r>
            <a:r>
              <a:rPr sz="2400" b="1" spc="-9" dirty="0">
                <a:solidFill>
                  <a:srgbClr val="10596C"/>
                </a:solidFill>
                <a:latin typeface="Calibri"/>
                <a:cs typeface="Calibri"/>
              </a:rPr>
              <a:t> </a:t>
            </a:r>
            <a:r>
              <a:rPr sz="2400" b="1" spc="-18" dirty="0">
                <a:solidFill>
                  <a:srgbClr val="10596C"/>
                </a:solidFill>
                <a:latin typeface="Calibri"/>
                <a:cs typeface="Calibri"/>
              </a:rPr>
              <a:t>mbar</a:t>
            </a:r>
            <a:endParaRPr sz="2400" dirty="0">
              <a:solidFill>
                <a:srgbClr val="10596C"/>
              </a:solidFill>
              <a:latin typeface="Calibri"/>
              <a:cs typeface="Calibri"/>
            </a:endParaRPr>
          </a:p>
          <a:p>
            <a:pPr marL="11516">
              <a:spcBef>
                <a:spcPts val="208"/>
              </a:spcBef>
            </a:pPr>
            <a:r>
              <a:rPr sz="2400" dirty="0">
                <a:solidFill>
                  <a:srgbClr val="363D41"/>
                </a:solidFill>
                <a:latin typeface="Calibri"/>
                <a:cs typeface="Calibri"/>
              </a:rPr>
              <a:t>Food</a:t>
            </a:r>
            <a:r>
              <a:rPr sz="2400" spc="-41" dirty="0">
                <a:solidFill>
                  <a:srgbClr val="363D41"/>
                </a:solidFill>
                <a:latin typeface="Calibri"/>
                <a:cs typeface="Calibri"/>
              </a:rPr>
              <a:t> </a:t>
            </a:r>
            <a:r>
              <a:rPr sz="2400" dirty="0">
                <a:solidFill>
                  <a:srgbClr val="363D41"/>
                </a:solidFill>
                <a:latin typeface="Calibri"/>
                <a:cs typeface="Calibri"/>
              </a:rPr>
              <a:t>&amp;</a:t>
            </a:r>
            <a:r>
              <a:rPr sz="2400" spc="-32" dirty="0">
                <a:solidFill>
                  <a:srgbClr val="363D41"/>
                </a:solidFill>
                <a:latin typeface="Calibri"/>
                <a:cs typeface="Calibri"/>
              </a:rPr>
              <a:t> </a:t>
            </a:r>
            <a:r>
              <a:rPr sz="2400" spc="-9" dirty="0">
                <a:solidFill>
                  <a:srgbClr val="363D41"/>
                </a:solidFill>
                <a:latin typeface="Calibri"/>
                <a:cs typeface="Calibri"/>
              </a:rPr>
              <a:t>packaging</a:t>
            </a:r>
            <a:endParaRPr sz="2400" dirty="0">
              <a:latin typeface="Calibri"/>
              <a:cs typeface="Calibri"/>
            </a:endParaRPr>
          </a:p>
        </p:txBody>
      </p:sp>
      <p:grpSp>
        <p:nvGrpSpPr>
          <p:cNvPr id="16" name="object 7">
            <a:extLst>
              <a:ext uri="{FF2B5EF4-FFF2-40B4-BE49-F238E27FC236}">
                <a16:creationId xmlns:a16="http://schemas.microsoft.com/office/drawing/2014/main" id="{F14A47EC-C560-156F-EF74-9D5F8E036C51}"/>
              </a:ext>
            </a:extLst>
          </p:cNvPr>
          <p:cNvGrpSpPr/>
          <p:nvPr/>
        </p:nvGrpSpPr>
        <p:grpSpPr>
          <a:xfrm>
            <a:off x="1662197" y="1905729"/>
            <a:ext cx="4491385" cy="3439941"/>
            <a:chOff x="457200" y="2101596"/>
            <a:chExt cx="4953000" cy="3793490"/>
          </a:xfrm>
        </p:grpSpPr>
        <p:pic>
          <p:nvPicPr>
            <p:cNvPr id="17" name="object 8">
              <a:extLst>
                <a:ext uri="{FF2B5EF4-FFF2-40B4-BE49-F238E27FC236}">
                  <a16:creationId xmlns:a16="http://schemas.microsoft.com/office/drawing/2014/main" id="{D93AA165-5EB2-C30C-B3FD-E882EA1181FA}"/>
                </a:ext>
              </a:extLst>
            </p:cNvPr>
            <p:cNvPicPr/>
            <p:nvPr/>
          </p:nvPicPr>
          <p:blipFill>
            <a:blip r:embed="rId3" cstate="print"/>
            <a:stretch>
              <a:fillRect/>
            </a:stretch>
          </p:blipFill>
          <p:spPr>
            <a:xfrm>
              <a:off x="457200" y="2101596"/>
              <a:ext cx="4485132" cy="3793235"/>
            </a:xfrm>
            <a:prstGeom prst="rect">
              <a:avLst/>
            </a:prstGeom>
          </p:spPr>
        </p:pic>
        <p:sp>
          <p:nvSpPr>
            <p:cNvPr id="18" name="object 9">
              <a:extLst>
                <a:ext uri="{FF2B5EF4-FFF2-40B4-BE49-F238E27FC236}">
                  <a16:creationId xmlns:a16="http://schemas.microsoft.com/office/drawing/2014/main" id="{D2EC3B06-02AC-82CE-A652-0BE0210B4570}"/>
                </a:ext>
              </a:extLst>
            </p:cNvPr>
            <p:cNvSpPr/>
            <p:nvPr/>
          </p:nvSpPr>
          <p:spPr>
            <a:xfrm>
              <a:off x="461772" y="2104643"/>
              <a:ext cx="4480560" cy="3785870"/>
            </a:xfrm>
            <a:custGeom>
              <a:avLst/>
              <a:gdLst/>
              <a:ahLst/>
              <a:cxnLst/>
              <a:rect l="l" t="t" r="r" b="b"/>
              <a:pathLst>
                <a:path w="4480560" h="3785870">
                  <a:moveTo>
                    <a:pt x="4480560" y="0"/>
                  </a:moveTo>
                  <a:lnTo>
                    <a:pt x="0" y="0"/>
                  </a:lnTo>
                  <a:lnTo>
                    <a:pt x="0" y="2540"/>
                  </a:lnTo>
                  <a:lnTo>
                    <a:pt x="0" y="3782060"/>
                  </a:lnTo>
                  <a:lnTo>
                    <a:pt x="0" y="3785870"/>
                  </a:lnTo>
                  <a:lnTo>
                    <a:pt x="4480560" y="3785870"/>
                  </a:lnTo>
                  <a:lnTo>
                    <a:pt x="4480560" y="3782580"/>
                  </a:lnTo>
                  <a:lnTo>
                    <a:pt x="4480560" y="3782060"/>
                  </a:lnTo>
                  <a:lnTo>
                    <a:pt x="4480560" y="3048"/>
                  </a:lnTo>
                  <a:lnTo>
                    <a:pt x="4477512" y="3048"/>
                  </a:lnTo>
                  <a:lnTo>
                    <a:pt x="4477512" y="3782060"/>
                  </a:lnTo>
                  <a:lnTo>
                    <a:pt x="4475988" y="3782060"/>
                  </a:lnTo>
                  <a:lnTo>
                    <a:pt x="4475988" y="3781056"/>
                  </a:lnTo>
                  <a:lnTo>
                    <a:pt x="4572" y="3781056"/>
                  </a:lnTo>
                  <a:lnTo>
                    <a:pt x="4572" y="3782060"/>
                  </a:lnTo>
                  <a:lnTo>
                    <a:pt x="3048" y="3782060"/>
                  </a:lnTo>
                  <a:lnTo>
                    <a:pt x="3048" y="2540"/>
                  </a:lnTo>
                  <a:lnTo>
                    <a:pt x="4480560" y="2540"/>
                  </a:lnTo>
                  <a:lnTo>
                    <a:pt x="4480560" y="0"/>
                  </a:lnTo>
                  <a:close/>
                </a:path>
              </a:pathLst>
            </a:custGeom>
            <a:solidFill>
              <a:srgbClr val="BABCBF"/>
            </a:solidFill>
          </p:spPr>
          <p:txBody>
            <a:bodyPr wrap="square" lIns="0" tIns="0" rIns="0" bIns="0" rtlCol="0"/>
            <a:lstStyle/>
            <a:p>
              <a:endParaRPr sz="1632"/>
            </a:p>
          </p:txBody>
        </p:sp>
        <p:sp>
          <p:nvSpPr>
            <p:cNvPr id="19" name="object 10">
              <a:extLst>
                <a:ext uri="{FF2B5EF4-FFF2-40B4-BE49-F238E27FC236}">
                  <a16:creationId xmlns:a16="http://schemas.microsoft.com/office/drawing/2014/main" id="{6504FDBA-2807-58C3-BC3E-738128ACADB7}"/>
                </a:ext>
              </a:extLst>
            </p:cNvPr>
            <p:cNvSpPr/>
            <p:nvPr/>
          </p:nvSpPr>
          <p:spPr>
            <a:xfrm>
              <a:off x="5346192" y="3444240"/>
              <a:ext cx="64135" cy="1102360"/>
            </a:xfrm>
            <a:custGeom>
              <a:avLst/>
              <a:gdLst/>
              <a:ahLst/>
              <a:cxnLst/>
              <a:rect l="l" t="t" r="r" b="b"/>
              <a:pathLst>
                <a:path w="64135" h="1102360">
                  <a:moveTo>
                    <a:pt x="64007" y="1101851"/>
                  </a:moveTo>
                  <a:lnTo>
                    <a:pt x="0" y="1101851"/>
                  </a:lnTo>
                  <a:lnTo>
                    <a:pt x="0" y="0"/>
                  </a:lnTo>
                  <a:lnTo>
                    <a:pt x="64007" y="0"/>
                  </a:lnTo>
                  <a:lnTo>
                    <a:pt x="64007" y="1101851"/>
                  </a:lnTo>
                  <a:close/>
                </a:path>
              </a:pathLst>
            </a:custGeom>
            <a:solidFill>
              <a:srgbClr val="10596C"/>
            </a:solidFill>
          </p:spPr>
          <p:txBody>
            <a:bodyPr wrap="square" lIns="0" tIns="0" rIns="0" bIns="0" rtlCol="0"/>
            <a:lstStyle/>
            <a:p>
              <a:endParaRPr sz="1632" dirty="0">
                <a:solidFill>
                  <a:schemeClr val="tx2"/>
                </a:solidFill>
              </a:endParaRPr>
            </a:p>
          </p:txBody>
        </p:sp>
      </p:grpSp>
      <p:sp>
        <p:nvSpPr>
          <p:cNvPr id="4" name="Segnaposto piè di pagina 15">
            <a:extLst>
              <a:ext uri="{FF2B5EF4-FFF2-40B4-BE49-F238E27FC236}">
                <a16:creationId xmlns:a16="http://schemas.microsoft.com/office/drawing/2014/main" id="{BFE6304E-DADE-9065-A853-ED49AE0A58A2}"/>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2179768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36997" y="679269"/>
            <a:ext cx="10630989" cy="5497694"/>
          </a:xfrm>
        </p:spPr>
        <p:txBody>
          <a:bodyPr>
            <a:normAutofit/>
          </a:bodyPr>
          <a:lstStyle/>
          <a:p>
            <a:pPr marL="0" indent="0">
              <a:buNone/>
            </a:pPr>
            <a:r>
              <a:rPr lang="it-IT" dirty="0"/>
              <a:t>						</a:t>
            </a:r>
          </a:p>
        </p:txBody>
      </p:sp>
      <p:sp>
        <p:nvSpPr>
          <p:cNvPr id="15" name="Segnaposto numero diapositiva 14"/>
          <p:cNvSpPr>
            <a:spLocks noGrp="1"/>
          </p:cNvSpPr>
          <p:nvPr>
            <p:ph type="sldNum" sz="quarter" idx="12"/>
          </p:nvPr>
        </p:nvSpPr>
        <p:spPr/>
        <p:txBody>
          <a:bodyPr/>
          <a:lstStyle/>
          <a:p>
            <a:fld id="{65F65A18-DFC2-4C15-9945-97AD5E1B3FFB}" type="slidenum">
              <a:rPr lang="it-IT" smtClean="0"/>
              <a:t>4</a:t>
            </a:fld>
            <a:endParaRPr lang="it-IT"/>
          </a:p>
        </p:txBody>
      </p:sp>
      <p:sp>
        <p:nvSpPr>
          <p:cNvPr id="2" name="CasellaDiTesto 1"/>
          <p:cNvSpPr txBox="1"/>
          <p:nvPr/>
        </p:nvSpPr>
        <p:spPr>
          <a:xfrm>
            <a:off x="652385" y="2784350"/>
            <a:ext cx="10515601" cy="1697068"/>
          </a:xfrm>
          <a:prstGeom prst="rect">
            <a:avLst/>
          </a:prstGeom>
          <a:noFill/>
        </p:spPr>
        <p:txBody>
          <a:bodyPr wrap="square" rtlCol="0">
            <a:spAutoFit/>
          </a:bodyPr>
          <a:lstStyle/>
          <a:p>
            <a:pPr algn="just">
              <a:lnSpc>
                <a:spcPct val="150000"/>
              </a:lnSpc>
            </a:pPr>
            <a:r>
              <a:rPr lang="it-IT" sz="2400" dirty="0">
                <a:latin typeface="Calibri" panose="020F0502020204030204" pitchFamily="34" charset="0"/>
                <a:cs typeface="Calibri" panose="020F0502020204030204" pitchFamily="34" charset="0"/>
              </a:rPr>
              <a:t>Cosa intendiamo per vuoto?</a:t>
            </a:r>
          </a:p>
          <a:p>
            <a:pPr algn="just">
              <a:lnSpc>
                <a:spcPct val="150000"/>
              </a:lnSpc>
            </a:pPr>
            <a:endParaRPr lang="it-IT" sz="2400" dirty="0">
              <a:latin typeface="Calibri" panose="020F0502020204030204" pitchFamily="34" charset="0"/>
              <a:cs typeface="Calibri" panose="020F0502020204030204" pitchFamily="34" charset="0"/>
            </a:endParaRPr>
          </a:p>
          <a:p>
            <a:pPr algn="just">
              <a:lnSpc>
                <a:spcPct val="150000"/>
              </a:lnSpc>
            </a:pPr>
            <a:r>
              <a:rPr lang="it-IT" sz="2400" dirty="0">
                <a:latin typeface="Calibri" panose="020F0502020204030204" pitchFamily="34" charset="0"/>
                <a:cs typeface="Calibri" panose="020F0502020204030204" pitchFamily="34" charset="0"/>
              </a:rPr>
              <a:t>Partiamo dal «pieno»…</a:t>
            </a:r>
          </a:p>
        </p:txBody>
      </p:sp>
      <p:sp>
        <p:nvSpPr>
          <p:cNvPr id="7" name="Titolo 1">
            <a:extLst>
              <a:ext uri="{FF2B5EF4-FFF2-40B4-BE49-F238E27FC236}">
                <a16:creationId xmlns:a16="http://schemas.microsoft.com/office/drawing/2014/main" id="{F0648F89-2509-F569-B5C6-9E53F73AF8E4}"/>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INTRODUZIONE</a:t>
            </a:r>
          </a:p>
        </p:txBody>
      </p:sp>
      <p:pic>
        <p:nvPicPr>
          <p:cNvPr id="11" name="Immagine 10">
            <a:extLst>
              <a:ext uri="{FF2B5EF4-FFF2-40B4-BE49-F238E27FC236}">
                <a16:creationId xmlns:a16="http://schemas.microsoft.com/office/drawing/2014/main" id="{586DD074-1590-A2AC-4AD8-73867BE612E5}"/>
              </a:ext>
            </a:extLst>
          </p:cNvPr>
          <p:cNvPicPr>
            <a:picLocks noChangeAspect="1"/>
          </p:cNvPicPr>
          <p:nvPr/>
        </p:nvPicPr>
        <p:blipFill>
          <a:blip r:embed="rId2"/>
          <a:stretch>
            <a:fillRect/>
          </a:stretch>
        </p:blipFill>
        <p:spPr>
          <a:xfrm>
            <a:off x="6653468" y="1132591"/>
            <a:ext cx="3114675" cy="4591050"/>
          </a:xfrm>
          <a:prstGeom prst="rect">
            <a:avLst/>
          </a:prstGeom>
        </p:spPr>
      </p:pic>
      <p:sp>
        <p:nvSpPr>
          <p:cNvPr id="5" name="Segnaposto piè di pagina 15">
            <a:extLst>
              <a:ext uri="{FF2B5EF4-FFF2-40B4-BE49-F238E27FC236}">
                <a16:creationId xmlns:a16="http://schemas.microsoft.com/office/drawing/2014/main" id="{5E2DAD8C-6187-A386-7C5E-1D8D3A383666}"/>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5092690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40</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CasellaDiTesto 4">
            <a:extLst>
              <a:ext uri="{FF2B5EF4-FFF2-40B4-BE49-F238E27FC236}">
                <a16:creationId xmlns:a16="http://schemas.microsoft.com/office/drawing/2014/main" id="{FF53BD5B-39B5-3AD7-AA0F-453C97B7D118}"/>
              </a:ext>
            </a:extLst>
          </p:cNvPr>
          <p:cNvSpPr txBox="1"/>
          <p:nvPr/>
        </p:nvSpPr>
        <p:spPr>
          <a:xfrm>
            <a:off x="652384" y="835254"/>
            <a:ext cx="5077279" cy="461665"/>
          </a:xfrm>
          <a:prstGeom prst="rect">
            <a:avLst/>
          </a:prstGeom>
          <a:noFill/>
        </p:spPr>
        <p:txBody>
          <a:bodyPr wrap="square" rtlCol="0">
            <a:spAutoFit/>
          </a:bodyPr>
          <a:lstStyle/>
          <a:p>
            <a:r>
              <a:rPr lang="it-IT" sz="2400" dirty="0">
                <a:latin typeface="Calibri" panose="020F0502020204030204" pitchFamily="34" charset="0"/>
                <a:cs typeface="Calibri" panose="020F0502020204030204" pitchFamily="34" charset="0"/>
              </a:rPr>
              <a:t>Esempi di applicazione del vuoto</a:t>
            </a:r>
          </a:p>
        </p:txBody>
      </p:sp>
      <p:sp>
        <p:nvSpPr>
          <p:cNvPr id="6" name="Titolo 1">
            <a:extLst>
              <a:ext uri="{FF2B5EF4-FFF2-40B4-BE49-F238E27FC236}">
                <a16:creationId xmlns:a16="http://schemas.microsoft.com/office/drawing/2014/main" id="{7C9060EC-BBA5-7B2A-33DA-67FD37A32901}"/>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IL VUOTO</a:t>
            </a:r>
          </a:p>
        </p:txBody>
      </p:sp>
      <p:sp>
        <p:nvSpPr>
          <p:cNvPr id="4" name="object 3">
            <a:extLst>
              <a:ext uri="{FF2B5EF4-FFF2-40B4-BE49-F238E27FC236}">
                <a16:creationId xmlns:a16="http://schemas.microsoft.com/office/drawing/2014/main" id="{4D643F7F-30F9-634A-6344-FB7E626E393D}"/>
              </a:ext>
            </a:extLst>
          </p:cNvPr>
          <p:cNvSpPr/>
          <p:nvPr/>
        </p:nvSpPr>
        <p:spPr>
          <a:xfrm>
            <a:off x="1247608" y="1777206"/>
            <a:ext cx="9696210" cy="3620746"/>
          </a:xfrm>
          <a:custGeom>
            <a:avLst/>
            <a:gdLst/>
            <a:ahLst/>
            <a:cxnLst/>
            <a:rect l="l" t="t" r="r" b="b"/>
            <a:pathLst>
              <a:path w="10692765" h="3992879">
                <a:moveTo>
                  <a:pt x="10692384" y="3992880"/>
                </a:moveTo>
                <a:lnTo>
                  <a:pt x="0" y="3992880"/>
                </a:lnTo>
                <a:lnTo>
                  <a:pt x="0" y="0"/>
                </a:lnTo>
                <a:lnTo>
                  <a:pt x="10692384" y="0"/>
                </a:lnTo>
                <a:lnTo>
                  <a:pt x="10692384" y="3992880"/>
                </a:lnTo>
                <a:close/>
              </a:path>
            </a:pathLst>
          </a:custGeom>
          <a:solidFill>
            <a:srgbClr val="F2F2F2"/>
          </a:solidFill>
        </p:spPr>
        <p:txBody>
          <a:bodyPr wrap="square" lIns="0" tIns="0" rIns="0" bIns="0" rtlCol="0"/>
          <a:lstStyle/>
          <a:p>
            <a:endParaRPr sz="1632" dirty="0"/>
          </a:p>
        </p:txBody>
      </p:sp>
      <p:sp>
        <p:nvSpPr>
          <p:cNvPr id="8" name="object 6">
            <a:extLst>
              <a:ext uri="{FF2B5EF4-FFF2-40B4-BE49-F238E27FC236}">
                <a16:creationId xmlns:a16="http://schemas.microsoft.com/office/drawing/2014/main" id="{AC85B3C7-26C4-814F-1AA8-7231A72A0B2B}"/>
              </a:ext>
            </a:extLst>
          </p:cNvPr>
          <p:cNvSpPr txBox="1"/>
          <p:nvPr/>
        </p:nvSpPr>
        <p:spPr>
          <a:xfrm>
            <a:off x="6269440" y="3024205"/>
            <a:ext cx="4940926" cy="1192853"/>
          </a:xfrm>
          <a:prstGeom prst="rect">
            <a:avLst/>
          </a:prstGeom>
        </p:spPr>
        <p:txBody>
          <a:bodyPr vert="horz" wrap="square" lIns="0" tIns="37428" rIns="0" bIns="0" rtlCol="0">
            <a:spAutoFit/>
          </a:bodyPr>
          <a:lstStyle/>
          <a:p>
            <a:pPr marL="34549">
              <a:spcBef>
                <a:spcPts val="295"/>
              </a:spcBef>
            </a:pPr>
            <a:r>
              <a:rPr sz="2400" b="1" dirty="0">
                <a:solidFill>
                  <a:srgbClr val="10596C"/>
                </a:solidFill>
                <a:latin typeface="Calibri"/>
                <a:cs typeface="Calibri"/>
              </a:rPr>
              <a:t>10</a:t>
            </a:r>
            <a:r>
              <a:rPr sz="2400" b="1" baseline="25793" dirty="0">
                <a:solidFill>
                  <a:srgbClr val="10596C"/>
                </a:solidFill>
                <a:latin typeface="Calibri"/>
                <a:cs typeface="Calibri"/>
              </a:rPr>
              <a:t>-</a:t>
            </a:r>
            <a:r>
              <a:rPr lang="it-IT" sz="2400" b="1" baseline="25793" dirty="0">
                <a:solidFill>
                  <a:srgbClr val="10596C"/>
                </a:solidFill>
                <a:latin typeface="Calibri"/>
                <a:cs typeface="Calibri"/>
              </a:rPr>
              <a:t>8</a:t>
            </a:r>
            <a:r>
              <a:rPr sz="2400" b="1" spc="183" baseline="25793" dirty="0">
                <a:solidFill>
                  <a:srgbClr val="10596C"/>
                </a:solidFill>
                <a:latin typeface="Calibri"/>
                <a:cs typeface="Calibri"/>
              </a:rPr>
              <a:t> </a:t>
            </a:r>
            <a:r>
              <a:rPr sz="2400" b="1" spc="-18" dirty="0">
                <a:solidFill>
                  <a:srgbClr val="10596C"/>
                </a:solidFill>
                <a:latin typeface="Calibri"/>
                <a:cs typeface="Calibri"/>
              </a:rPr>
              <a:t>mbar</a:t>
            </a:r>
            <a:endParaRPr lang="it-IT" sz="2400" b="1" spc="-18" dirty="0">
              <a:solidFill>
                <a:srgbClr val="10596C"/>
              </a:solidFill>
              <a:latin typeface="Calibri"/>
              <a:cs typeface="Calibri"/>
            </a:endParaRPr>
          </a:p>
          <a:p>
            <a:pPr marL="34549" marR="27639">
              <a:lnSpc>
                <a:spcPct val="109000"/>
              </a:lnSpc>
              <a:spcBef>
                <a:spcPts val="5"/>
              </a:spcBef>
            </a:pPr>
            <a:r>
              <a:rPr lang="it-IT" sz="2400" dirty="0">
                <a:solidFill>
                  <a:srgbClr val="363D41"/>
                </a:solidFill>
                <a:latin typeface="Calibri"/>
                <a:cs typeface="Calibri"/>
              </a:rPr>
              <a:t>ISS – Stazione Spaziale Internazionale</a:t>
            </a:r>
          </a:p>
          <a:p>
            <a:pPr marL="34549" marR="27639">
              <a:lnSpc>
                <a:spcPct val="109000"/>
              </a:lnSpc>
              <a:spcBef>
                <a:spcPts val="5"/>
              </a:spcBef>
            </a:pPr>
            <a:r>
              <a:rPr lang="it-IT" sz="2400" dirty="0">
                <a:solidFill>
                  <a:srgbClr val="363D41"/>
                </a:solidFill>
                <a:latin typeface="Calibri"/>
                <a:cs typeface="Calibri"/>
              </a:rPr>
              <a:t>Circa 400 km dal suolo</a:t>
            </a:r>
            <a:endParaRPr lang="it-IT" sz="2400" dirty="0">
              <a:latin typeface="Calibri"/>
              <a:cs typeface="Calibri"/>
            </a:endParaRPr>
          </a:p>
        </p:txBody>
      </p:sp>
      <p:grpSp>
        <p:nvGrpSpPr>
          <p:cNvPr id="9" name="object 7">
            <a:extLst>
              <a:ext uri="{FF2B5EF4-FFF2-40B4-BE49-F238E27FC236}">
                <a16:creationId xmlns:a16="http://schemas.microsoft.com/office/drawing/2014/main" id="{5623CC1A-8825-7DF7-D1B4-0F6CCB05E5EB}"/>
              </a:ext>
            </a:extLst>
          </p:cNvPr>
          <p:cNvGrpSpPr/>
          <p:nvPr/>
        </p:nvGrpSpPr>
        <p:grpSpPr>
          <a:xfrm>
            <a:off x="1664961" y="1902965"/>
            <a:ext cx="4488736" cy="3435334"/>
            <a:chOff x="460248" y="2098547"/>
            <a:chExt cx="4950079" cy="3788410"/>
          </a:xfrm>
        </p:grpSpPr>
        <p:sp>
          <p:nvSpPr>
            <p:cNvPr id="11" name="object 9">
              <a:extLst>
                <a:ext uri="{FF2B5EF4-FFF2-40B4-BE49-F238E27FC236}">
                  <a16:creationId xmlns:a16="http://schemas.microsoft.com/office/drawing/2014/main" id="{82DA80BD-3735-6201-D559-B74C9AD03889}"/>
                </a:ext>
              </a:extLst>
            </p:cNvPr>
            <p:cNvSpPr/>
            <p:nvPr/>
          </p:nvSpPr>
          <p:spPr>
            <a:xfrm>
              <a:off x="460248" y="2098547"/>
              <a:ext cx="4482465" cy="3788410"/>
            </a:xfrm>
            <a:custGeom>
              <a:avLst/>
              <a:gdLst/>
              <a:ahLst/>
              <a:cxnLst/>
              <a:rect l="l" t="t" r="r" b="b"/>
              <a:pathLst>
                <a:path w="4482465" h="3788410">
                  <a:moveTo>
                    <a:pt x="4477512" y="5080"/>
                  </a:moveTo>
                  <a:lnTo>
                    <a:pt x="4572" y="5080"/>
                  </a:lnTo>
                  <a:lnTo>
                    <a:pt x="4572" y="6350"/>
                  </a:lnTo>
                  <a:lnTo>
                    <a:pt x="4572" y="3782060"/>
                  </a:lnTo>
                  <a:lnTo>
                    <a:pt x="4572" y="3784600"/>
                  </a:lnTo>
                  <a:lnTo>
                    <a:pt x="4477512" y="3784600"/>
                  </a:lnTo>
                  <a:lnTo>
                    <a:pt x="4477512" y="3782060"/>
                  </a:lnTo>
                  <a:lnTo>
                    <a:pt x="6096" y="3782060"/>
                  </a:lnTo>
                  <a:lnTo>
                    <a:pt x="6096" y="6350"/>
                  </a:lnTo>
                  <a:lnTo>
                    <a:pt x="4477512" y="6350"/>
                  </a:lnTo>
                  <a:lnTo>
                    <a:pt x="4477512" y="5080"/>
                  </a:lnTo>
                  <a:close/>
                </a:path>
                <a:path w="4482465" h="3788410">
                  <a:moveTo>
                    <a:pt x="4482084" y="3048"/>
                  </a:moveTo>
                  <a:lnTo>
                    <a:pt x="4479036" y="3048"/>
                  </a:lnTo>
                  <a:lnTo>
                    <a:pt x="4479036" y="3785628"/>
                  </a:lnTo>
                  <a:lnTo>
                    <a:pt x="4482084" y="3785628"/>
                  </a:lnTo>
                  <a:lnTo>
                    <a:pt x="4482084" y="3048"/>
                  </a:lnTo>
                  <a:close/>
                </a:path>
                <a:path w="4482465" h="3788410">
                  <a:moveTo>
                    <a:pt x="4482084" y="0"/>
                  </a:moveTo>
                  <a:lnTo>
                    <a:pt x="0" y="0"/>
                  </a:lnTo>
                  <a:lnTo>
                    <a:pt x="0" y="2540"/>
                  </a:lnTo>
                  <a:lnTo>
                    <a:pt x="0" y="3785870"/>
                  </a:lnTo>
                  <a:lnTo>
                    <a:pt x="0" y="3788410"/>
                  </a:lnTo>
                  <a:lnTo>
                    <a:pt x="4482084" y="3788410"/>
                  </a:lnTo>
                  <a:lnTo>
                    <a:pt x="4482084" y="3785870"/>
                  </a:lnTo>
                  <a:lnTo>
                    <a:pt x="3048" y="3785870"/>
                  </a:lnTo>
                  <a:lnTo>
                    <a:pt x="3048" y="2540"/>
                  </a:lnTo>
                  <a:lnTo>
                    <a:pt x="4482084" y="2540"/>
                  </a:lnTo>
                  <a:lnTo>
                    <a:pt x="4482084" y="0"/>
                  </a:lnTo>
                  <a:close/>
                </a:path>
              </a:pathLst>
            </a:custGeom>
            <a:solidFill>
              <a:srgbClr val="BABCBF"/>
            </a:solidFill>
          </p:spPr>
          <p:txBody>
            <a:bodyPr wrap="square" lIns="0" tIns="0" rIns="0" bIns="0" rtlCol="0"/>
            <a:lstStyle/>
            <a:p>
              <a:endParaRPr sz="1632"/>
            </a:p>
          </p:txBody>
        </p:sp>
        <p:sp>
          <p:nvSpPr>
            <p:cNvPr id="12" name="object 10">
              <a:extLst>
                <a:ext uri="{FF2B5EF4-FFF2-40B4-BE49-F238E27FC236}">
                  <a16:creationId xmlns:a16="http://schemas.microsoft.com/office/drawing/2014/main" id="{C78E22D0-B09A-F83D-1DDA-948DBD80B6E7}"/>
                </a:ext>
              </a:extLst>
            </p:cNvPr>
            <p:cNvSpPr/>
            <p:nvPr/>
          </p:nvSpPr>
          <p:spPr>
            <a:xfrm>
              <a:off x="5346192" y="3444240"/>
              <a:ext cx="64135" cy="1102360"/>
            </a:xfrm>
            <a:custGeom>
              <a:avLst/>
              <a:gdLst/>
              <a:ahLst/>
              <a:cxnLst/>
              <a:rect l="l" t="t" r="r" b="b"/>
              <a:pathLst>
                <a:path w="64135" h="1102360">
                  <a:moveTo>
                    <a:pt x="64007" y="1101851"/>
                  </a:moveTo>
                  <a:lnTo>
                    <a:pt x="0" y="1101851"/>
                  </a:lnTo>
                  <a:lnTo>
                    <a:pt x="0" y="0"/>
                  </a:lnTo>
                  <a:lnTo>
                    <a:pt x="64007" y="0"/>
                  </a:lnTo>
                  <a:lnTo>
                    <a:pt x="64007" y="1101851"/>
                  </a:lnTo>
                  <a:close/>
                </a:path>
              </a:pathLst>
            </a:custGeom>
            <a:solidFill>
              <a:srgbClr val="10596C"/>
            </a:solidFill>
          </p:spPr>
          <p:txBody>
            <a:bodyPr wrap="square" lIns="0" tIns="0" rIns="0" bIns="0" rtlCol="0"/>
            <a:lstStyle/>
            <a:p>
              <a:endParaRPr sz="1632" dirty="0"/>
            </a:p>
          </p:txBody>
        </p:sp>
      </p:grpSp>
      <p:pic>
        <p:nvPicPr>
          <p:cNvPr id="14" name="Immagine 13">
            <a:extLst>
              <a:ext uri="{FF2B5EF4-FFF2-40B4-BE49-F238E27FC236}">
                <a16:creationId xmlns:a16="http://schemas.microsoft.com/office/drawing/2014/main" id="{45F4851A-1F63-2A1C-13AD-D85198448DA1}"/>
              </a:ext>
            </a:extLst>
          </p:cNvPr>
          <p:cNvPicPr>
            <a:picLocks noChangeAspect="1"/>
          </p:cNvPicPr>
          <p:nvPr/>
        </p:nvPicPr>
        <p:blipFill>
          <a:blip r:embed="rId3"/>
          <a:stretch>
            <a:fillRect/>
          </a:stretch>
        </p:blipFill>
        <p:spPr>
          <a:xfrm>
            <a:off x="1593734" y="2017222"/>
            <a:ext cx="4235257" cy="3144713"/>
          </a:xfrm>
          <a:prstGeom prst="rect">
            <a:avLst/>
          </a:prstGeom>
        </p:spPr>
      </p:pic>
      <p:sp>
        <p:nvSpPr>
          <p:cNvPr id="10" name="Segnaposto piè di pagina 15">
            <a:extLst>
              <a:ext uri="{FF2B5EF4-FFF2-40B4-BE49-F238E27FC236}">
                <a16:creationId xmlns:a16="http://schemas.microsoft.com/office/drawing/2014/main" id="{75E3A3BB-44A1-F72A-43D4-50D3A964A65A}"/>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262134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41</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CasellaDiTesto 4">
            <a:extLst>
              <a:ext uri="{FF2B5EF4-FFF2-40B4-BE49-F238E27FC236}">
                <a16:creationId xmlns:a16="http://schemas.microsoft.com/office/drawing/2014/main" id="{FF53BD5B-39B5-3AD7-AA0F-453C97B7D118}"/>
              </a:ext>
            </a:extLst>
          </p:cNvPr>
          <p:cNvSpPr txBox="1"/>
          <p:nvPr/>
        </p:nvSpPr>
        <p:spPr>
          <a:xfrm>
            <a:off x="652385" y="835254"/>
            <a:ext cx="5256046" cy="461665"/>
          </a:xfrm>
          <a:prstGeom prst="rect">
            <a:avLst/>
          </a:prstGeom>
          <a:noFill/>
        </p:spPr>
        <p:txBody>
          <a:bodyPr wrap="square" rtlCol="0">
            <a:spAutoFit/>
          </a:bodyPr>
          <a:lstStyle/>
          <a:p>
            <a:r>
              <a:rPr lang="it-IT" sz="2400" dirty="0">
                <a:latin typeface="Calibri" panose="020F0502020204030204" pitchFamily="34" charset="0"/>
                <a:cs typeface="Calibri" panose="020F0502020204030204" pitchFamily="34" charset="0"/>
              </a:rPr>
              <a:t>Esempi di applicazione del vuoto</a:t>
            </a:r>
          </a:p>
        </p:txBody>
      </p:sp>
      <p:sp>
        <p:nvSpPr>
          <p:cNvPr id="6" name="Titolo 1">
            <a:extLst>
              <a:ext uri="{FF2B5EF4-FFF2-40B4-BE49-F238E27FC236}">
                <a16:creationId xmlns:a16="http://schemas.microsoft.com/office/drawing/2014/main" id="{7C9060EC-BBA5-7B2A-33DA-67FD37A32901}"/>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IL VUOTO</a:t>
            </a:r>
          </a:p>
        </p:txBody>
      </p:sp>
      <p:sp>
        <p:nvSpPr>
          <p:cNvPr id="13" name="object 3">
            <a:extLst>
              <a:ext uri="{FF2B5EF4-FFF2-40B4-BE49-F238E27FC236}">
                <a16:creationId xmlns:a16="http://schemas.microsoft.com/office/drawing/2014/main" id="{14EECEE5-4548-12EA-BA38-8A09FCC16165}"/>
              </a:ext>
            </a:extLst>
          </p:cNvPr>
          <p:cNvSpPr/>
          <p:nvPr/>
        </p:nvSpPr>
        <p:spPr>
          <a:xfrm>
            <a:off x="1247608" y="1777206"/>
            <a:ext cx="9696210" cy="3620746"/>
          </a:xfrm>
          <a:custGeom>
            <a:avLst/>
            <a:gdLst/>
            <a:ahLst/>
            <a:cxnLst/>
            <a:rect l="l" t="t" r="r" b="b"/>
            <a:pathLst>
              <a:path w="10692765" h="3992879">
                <a:moveTo>
                  <a:pt x="10692384" y="3992880"/>
                </a:moveTo>
                <a:lnTo>
                  <a:pt x="0" y="3992880"/>
                </a:lnTo>
                <a:lnTo>
                  <a:pt x="0" y="0"/>
                </a:lnTo>
                <a:lnTo>
                  <a:pt x="10692384" y="0"/>
                </a:lnTo>
                <a:lnTo>
                  <a:pt x="10692384" y="3992880"/>
                </a:lnTo>
                <a:close/>
              </a:path>
            </a:pathLst>
          </a:custGeom>
          <a:solidFill>
            <a:srgbClr val="F2F2F2"/>
          </a:solidFill>
        </p:spPr>
        <p:txBody>
          <a:bodyPr wrap="square" lIns="0" tIns="0" rIns="0" bIns="0" rtlCol="0"/>
          <a:lstStyle/>
          <a:p>
            <a:endParaRPr sz="1632"/>
          </a:p>
        </p:txBody>
      </p:sp>
      <p:sp>
        <p:nvSpPr>
          <p:cNvPr id="14" name="object 6">
            <a:extLst>
              <a:ext uri="{FF2B5EF4-FFF2-40B4-BE49-F238E27FC236}">
                <a16:creationId xmlns:a16="http://schemas.microsoft.com/office/drawing/2014/main" id="{A7CAD42E-5876-6D40-F792-642DFEEE3290}"/>
              </a:ext>
            </a:extLst>
          </p:cNvPr>
          <p:cNvSpPr txBox="1"/>
          <p:nvPr/>
        </p:nvSpPr>
        <p:spPr>
          <a:xfrm>
            <a:off x="6420243" y="3256862"/>
            <a:ext cx="3978125" cy="802105"/>
          </a:xfrm>
          <a:prstGeom prst="rect">
            <a:avLst/>
          </a:prstGeom>
        </p:spPr>
        <p:txBody>
          <a:bodyPr vert="horz" wrap="square" lIns="0" tIns="37428" rIns="0" bIns="0" rtlCol="0">
            <a:spAutoFit/>
          </a:bodyPr>
          <a:lstStyle/>
          <a:p>
            <a:pPr marL="34549">
              <a:spcBef>
                <a:spcPts val="295"/>
              </a:spcBef>
            </a:pPr>
            <a:r>
              <a:rPr sz="2400" b="1" dirty="0">
                <a:solidFill>
                  <a:srgbClr val="10596C"/>
                </a:solidFill>
                <a:latin typeface="Calibri"/>
                <a:cs typeface="Calibri"/>
              </a:rPr>
              <a:t>10</a:t>
            </a:r>
            <a:r>
              <a:rPr sz="2400" b="1" baseline="25793" dirty="0">
                <a:solidFill>
                  <a:srgbClr val="10596C"/>
                </a:solidFill>
                <a:latin typeface="Calibri"/>
                <a:cs typeface="Calibri"/>
              </a:rPr>
              <a:t>-18</a:t>
            </a:r>
            <a:r>
              <a:rPr sz="2400" b="1" spc="190" baseline="25793" dirty="0">
                <a:solidFill>
                  <a:srgbClr val="10596C"/>
                </a:solidFill>
                <a:latin typeface="Calibri"/>
                <a:cs typeface="Calibri"/>
              </a:rPr>
              <a:t> </a:t>
            </a:r>
            <a:r>
              <a:rPr sz="2400" b="1" spc="-18" dirty="0">
                <a:solidFill>
                  <a:srgbClr val="10596C"/>
                </a:solidFill>
                <a:latin typeface="Calibri"/>
                <a:cs typeface="Calibri"/>
              </a:rPr>
              <a:t>mbar</a:t>
            </a:r>
            <a:endParaRPr sz="2400" dirty="0">
              <a:solidFill>
                <a:srgbClr val="10596C"/>
              </a:solidFill>
              <a:latin typeface="Calibri"/>
              <a:cs typeface="Calibri"/>
            </a:endParaRPr>
          </a:p>
          <a:p>
            <a:pPr marL="34549">
              <a:spcBef>
                <a:spcPts val="208"/>
              </a:spcBef>
            </a:pPr>
            <a:r>
              <a:rPr lang="it-IT" sz="2400" spc="-9" dirty="0">
                <a:solidFill>
                  <a:srgbClr val="363D41"/>
                </a:solidFill>
                <a:latin typeface="Calibri"/>
                <a:cs typeface="Calibri"/>
              </a:rPr>
              <a:t>Vuoto nello spazio profondo</a:t>
            </a:r>
            <a:endParaRPr sz="2400" dirty="0">
              <a:latin typeface="Calibri"/>
              <a:cs typeface="Calibri"/>
            </a:endParaRPr>
          </a:p>
        </p:txBody>
      </p:sp>
      <p:grpSp>
        <p:nvGrpSpPr>
          <p:cNvPr id="16" name="object 7">
            <a:extLst>
              <a:ext uri="{FF2B5EF4-FFF2-40B4-BE49-F238E27FC236}">
                <a16:creationId xmlns:a16="http://schemas.microsoft.com/office/drawing/2014/main" id="{D4EE2431-C2D6-69C8-94AD-B09B6B629D85}"/>
              </a:ext>
            </a:extLst>
          </p:cNvPr>
          <p:cNvGrpSpPr/>
          <p:nvPr/>
        </p:nvGrpSpPr>
        <p:grpSpPr>
          <a:xfrm>
            <a:off x="1653905" y="1898820"/>
            <a:ext cx="4500023" cy="3453759"/>
            <a:chOff x="448056" y="2093976"/>
            <a:chExt cx="4962525" cy="3808729"/>
          </a:xfrm>
        </p:grpSpPr>
        <p:pic>
          <p:nvPicPr>
            <p:cNvPr id="17" name="object 8">
              <a:extLst>
                <a:ext uri="{FF2B5EF4-FFF2-40B4-BE49-F238E27FC236}">
                  <a16:creationId xmlns:a16="http://schemas.microsoft.com/office/drawing/2014/main" id="{19D38DD4-B33B-958E-CD15-36A700D1AA56}"/>
                </a:ext>
              </a:extLst>
            </p:cNvPr>
            <p:cNvPicPr/>
            <p:nvPr/>
          </p:nvPicPr>
          <p:blipFill>
            <a:blip r:embed="rId3" cstate="print"/>
            <a:stretch>
              <a:fillRect/>
            </a:stretch>
          </p:blipFill>
          <p:spPr>
            <a:xfrm>
              <a:off x="448056" y="2093976"/>
              <a:ext cx="4486656" cy="3808475"/>
            </a:xfrm>
            <a:prstGeom prst="rect">
              <a:avLst/>
            </a:prstGeom>
          </p:spPr>
        </p:pic>
        <p:sp>
          <p:nvSpPr>
            <p:cNvPr id="18" name="object 9">
              <a:extLst>
                <a:ext uri="{FF2B5EF4-FFF2-40B4-BE49-F238E27FC236}">
                  <a16:creationId xmlns:a16="http://schemas.microsoft.com/office/drawing/2014/main" id="{F1C0B6E8-290F-167C-ACC1-E211A9C27F57}"/>
                </a:ext>
              </a:extLst>
            </p:cNvPr>
            <p:cNvSpPr/>
            <p:nvPr/>
          </p:nvSpPr>
          <p:spPr>
            <a:xfrm>
              <a:off x="449580" y="2098547"/>
              <a:ext cx="4482465" cy="3799840"/>
            </a:xfrm>
            <a:custGeom>
              <a:avLst/>
              <a:gdLst/>
              <a:ahLst/>
              <a:cxnLst/>
              <a:rect l="l" t="t" r="r" b="b"/>
              <a:pathLst>
                <a:path w="4482465" h="3799840">
                  <a:moveTo>
                    <a:pt x="4482084" y="0"/>
                  </a:moveTo>
                  <a:lnTo>
                    <a:pt x="0" y="0"/>
                  </a:lnTo>
                  <a:lnTo>
                    <a:pt x="0" y="2540"/>
                  </a:lnTo>
                  <a:lnTo>
                    <a:pt x="0" y="3796030"/>
                  </a:lnTo>
                  <a:lnTo>
                    <a:pt x="0" y="3799840"/>
                  </a:lnTo>
                  <a:lnTo>
                    <a:pt x="4482084" y="3799840"/>
                  </a:lnTo>
                  <a:lnTo>
                    <a:pt x="4482084" y="3796296"/>
                  </a:lnTo>
                  <a:lnTo>
                    <a:pt x="4482084" y="3796030"/>
                  </a:lnTo>
                  <a:lnTo>
                    <a:pt x="4482084" y="3048"/>
                  </a:lnTo>
                  <a:lnTo>
                    <a:pt x="4479036" y="3048"/>
                  </a:lnTo>
                  <a:lnTo>
                    <a:pt x="4479036" y="3796030"/>
                  </a:lnTo>
                  <a:lnTo>
                    <a:pt x="4477512" y="3796030"/>
                  </a:lnTo>
                  <a:lnTo>
                    <a:pt x="4477512" y="3794760"/>
                  </a:lnTo>
                  <a:lnTo>
                    <a:pt x="4477512" y="6350"/>
                  </a:lnTo>
                  <a:lnTo>
                    <a:pt x="4477512" y="5080"/>
                  </a:lnTo>
                  <a:lnTo>
                    <a:pt x="4572" y="5080"/>
                  </a:lnTo>
                  <a:lnTo>
                    <a:pt x="4572" y="6350"/>
                  </a:lnTo>
                  <a:lnTo>
                    <a:pt x="4475988" y="6350"/>
                  </a:lnTo>
                  <a:lnTo>
                    <a:pt x="4475988" y="3794760"/>
                  </a:lnTo>
                  <a:lnTo>
                    <a:pt x="4572" y="3794760"/>
                  </a:lnTo>
                  <a:lnTo>
                    <a:pt x="4572" y="3796030"/>
                  </a:lnTo>
                  <a:lnTo>
                    <a:pt x="3048" y="3796030"/>
                  </a:lnTo>
                  <a:lnTo>
                    <a:pt x="3048" y="2540"/>
                  </a:lnTo>
                  <a:lnTo>
                    <a:pt x="4482084" y="2540"/>
                  </a:lnTo>
                  <a:lnTo>
                    <a:pt x="4482084" y="0"/>
                  </a:lnTo>
                  <a:close/>
                </a:path>
              </a:pathLst>
            </a:custGeom>
            <a:solidFill>
              <a:srgbClr val="BABCBF"/>
            </a:solidFill>
          </p:spPr>
          <p:txBody>
            <a:bodyPr wrap="square" lIns="0" tIns="0" rIns="0" bIns="0" rtlCol="0"/>
            <a:lstStyle/>
            <a:p>
              <a:endParaRPr sz="1632"/>
            </a:p>
          </p:txBody>
        </p:sp>
        <p:sp>
          <p:nvSpPr>
            <p:cNvPr id="19" name="object 10">
              <a:extLst>
                <a:ext uri="{FF2B5EF4-FFF2-40B4-BE49-F238E27FC236}">
                  <a16:creationId xmlns:a16="http://schemas.microsoft.com/office/drawing/2014/main" id="{2494DF57-4CF8-FF61-B903-A93A8DAD7FF3}"/>
                </a:ext>
              </a:extLst>
            </p:cNvPr>
            <p:cNvSpPr/>
            <p:nvPr/>
          </p:nvSpPr>
          <p:spPr>
            <a:xfrm>
              <a:off x="5346192" y="3444240"/>
              <a:ext cx="64135" cy="1102360"/>
            </a:xfrm>
            <a:custGeom>
              <a:avLst/>
              <a:gdLst/>
              <a:ahLst/>
              <a:cxnLst/>
              <a:rect l="l" t="t" r="r" b="b"/>
              <a:pathLst>
                <a:path w="64135" h="1102360">
                  <a:moveTo>
                    <a:pt x="64007" y="1101851"/>
                  </a:moveTo>
                  <a:lnTo>
                    <a:pt x="0" y="1101851"/>
                  </a:lnTo>
                  <a:lnTo>
                    <a:pt x="0" y="0"/>
                  </a:lnTo>
                  <a:lnTo>
                    <a:pt x="64007" y="0"/>
                  </a:lnTo>
                  <a:lnTo>
                    <a:pt x="64007" y="1101851"/>
                  </a:lnTo>
                  <a:close/>
                </a:path>
              </a:pathLst>
            </a:custGeom>
            <a:solidFill>
              <a:srgbClr val="10596C"/>
            </a:solidFill>
          </p:spPr>
          <p:txBody>
            <a:bodyPr wrap="square" lIns="0" tIns="0" rIns="0" bIns="0" rtlCol="0"/>
            <a:lstStyle/>
            <a:p>
              <a:endParaRPr sz="1632" dirty="0"/>
            </a:p>
          </p:txBody>
        </p:sp>
      </p:grpSp>
      <p:sp>
        <p:nvSpPr>
          <p:cNvPr id="4" name="Segnaposto piè di pagina 15">
            <a:extLst>
              <a:ext uri="{FF2B5EF4-FFF2-40B4-BE49-F238E27FC236}">
                <a16:creationId xmlns:a16="http://schemas.microsoft.com/office/drawing/2014/main" id="{8D344885-2A4E-31FA-7D78-2F573A6BB4CF}"/>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31327692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103F3528-B4CA-A827-96BE-B1BDE9881D73}"/>
              </a:ext>
            </a:extLst>
          </p:cNvPr>
          <p:cNvSpPr>
            <a:spLocks noGrp="1"/>
          </p:cNvSpPr>
          <p:nvPr>
            <p:ph type="sldNum" sz="quarter" idx="12"/>
          </p:nvPr>
        </p:nvSpPr>
        <p:spPr/>
        <p:txBody>
          <a:bodyPr/>
          <a:lstStyle/>
          <a:p>
            <a:fld id="{65F65A18-DFC2-4C15-9945-97AD5E1B3FFB}" type="slidenum">
              <a:rPr lang="it-IT" smtClean="0"/>
              <a:t>42</a:t>
            </a:fld>
            <a:endParaRPr lang="it-IT"/>
          </a:p>
        </p:txBody>
      </p:sp>
      <p:sp>
        <p:nvSpPr>
          <p:cNvPr id="6" name="Titolo 1">
            <a:extLst>
              <a:ext uri="{FF2B5EF4-FFF2-40B4-BE49-F238E27FC236}">
                <a16:creationId xmlns:a16="http://schemas.microsoft.com/office/drawing/2014/main" id="{940C81E6-C358-3A7B-5C19-749D946CE391}"/>
              </a:ext>
            </a:extLst>
          </p:cNvPr>
          <p:cNvSpPr txBox="1">
            <a:spLocks/>
          </p:cNvSpPr>
          <p:nvPr/>
        </p:nvSpPr>
        <p:spPr>
          <a:xfrm>
            <a:off x="689830" y="431483"/>
            <a:ext cx="3200400" cy="463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cap="all" dirty="0">
                <a:solidFill>
                  <a:srgbClr val="10596C"/>
                </a:solidFill>
                <a:latin typeface="Calibri" panose="020F0502020204030204" pitchFamily="34" charset="0"/>
                <a:ea typeface="Aptos" panose="020B0004020202020204" pitchFamily="34" charset="0"/>
                <a:cs typeface="Calibri" panose="020F0502020204030204" pitchFamily="34" charset="0"/>
              </a:rPr>
              <a:t>LA METROLOGIA</a:t>
            </a:r>
            <a:endParaRPr lang="it-IT" sz="3200" b="1" dirty="0">
              <a:solidFill>
                <a:srgbClr val="10596C"/>
              </a:solidFill>
              <a:latin typeface="Calibri" panose="020F0502020204030204" pitchFamily="34" charset="0"/>
              <a:cs typeface="Calibri" panose="020F0502020204030204" pitchFamily="34" charset="0"/>
            </a:endParaRPr>
          </a:p>
        </p:txBody>
      </p:sp>
      <p:sp>
        <p:nvSpPr>
          <p:cNvPr id="7" name="Titolo 1">
            <a:extLst>
              <a:ext uri="{FF2B5EF4-FFF2-40B4-BE49-F238E27FC236}">
                <a16:creationId xmlns:a16="http://schemas.microsoft.com/office/drawing/2014/main" id="{403C5740-B7E6-36BA-3FB2-34F1A7BF4DB3}"/>
              </a:ext>
            </a:extLst>
          </p:cNvPr>
          <p:cNvSpPr txBox="1">
            <a:spLocks/>
          </p:cNvSpPr>
          <p:nvPr/>
        </p:nvSpPr>
        <p:spPr>
          <a:xfrm>
            <a:off x="689830" y="1704816"/>
            <a:ext cx="6580920" cy="4467057"/>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La metrologia è la scienza della misura, ovvero la disciplina che si occupa di definire le procedure per eseguire corrette misurazioni.</a:t>
            </a:r>
          </a:p>
          <a:p>
            <a:pPr algn="l">
              <a:lnSpc>
                <a:spcPct val="150000"/>
              </a:lnSpc>
            </a:pPr>
            <a:endParaRPr lang="it-IT" sz="2400" dirty="0">
              <a:latin typeface="Calibri" panose="020F0502020204030204" pitchFamily="34" charset="0"/>
              <a:ea typeface="Aptos" panose="020B0004020202020204" pitchFamily="34" charset="0"/>
              <a:cs typeface="Calibri" panose="020F0502020204030204" pitchFamily="34" charset="0"/>
            </a:endParaRPr>
          </a:p>
          <a:p>
            <a:pPr algn="l">
              <a:lnSpc>
                <a:spcPct val="150000"/>
              </a:lnSpc>
            </a:pPr>
            <a:r>
              <a:rPr lang="it-IT" sz="2400" dirty="0">
                <a:latin typeface="Calibri" panose="020F0502020204030204" pitchFamily="34" charset="0"/>
                <a:cs typeface="Calibri" panose="020F0502020204030204" pitchFamily="34" charset="0"/>
              </a:rPr>
              <a:t>L'esigenza di stabilire metodi uniformi e riproducibili per misurare merci e prodotti ha indotto le autorità a definire campioni di unità di misura sin dall'antichità.</a:t>
            </a:r>
          </a:p>
        </p:txBody>
      </p:sp>
      <p:pic>
        <p:nvPicPr>
          <p:cNvPr id="8" name="Picture 2" descr="undefined">
            <a:extLst>
              <a:ext uri="{FF2B5EF4-FFF2-40B4-BE49-F238E27FC236}">
                <a16:creationId xmlns:a16="http://schemas.microsoft.com/office/drawing/2014/main" id="{F03BE70C-3D7A-7E56-F309-492BA1C2A6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1249" y="1558080"/>
            <a:ext cx="4468463" cy="4206529"/>
          </a:xfrm>
          <a:prstGeom prst="rect">
            <a:avLst/>
          </a:prstGeom>
          <a:noFill/>
          <a:extLst>
            <a:ext uri="{909E8E84-426E-40DD-AFC4-6F175D3DCCD1}">
              <a14:hiddenFill xmlns:a14="http://schemas.microsoft.com/office/drawing/2010/main">
                <a:solidFill>
                  <a:srgbClr val="FFFFFF"/>
                </a:solidFill>
              </a14:hiddenFill>
            </a:ext>
          </a:extLst>
        </p:spPr>
      </p:pic>
      <p:sp>
        <p:nvSpPr>
          <p:cNvPr id="9" name="Segnaposto piè di pagina 15">
            <a:extLst>
              <a:ext uri="{FF2B5EF4-FFF2-40B4-BE49-F238E27FC236}">
                <a16:creationId xmlns:a16="http://schemas.microsoft.com/office/drawing/2014/main" id="{362B5B0B-FC48-5BE2-0D78-5C826EF973B4}"/>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15693566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CD2ED-924B-FA53-DB16-B021900EF98D}"/>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6DEBB67D-A03C-527D-B168-DC91D296947F}"/>
              </a:ext>
            </a:extLst>
          </p:cNvPr>
          <p:cNvSpPr>
            <a:spLocks noGrp="1"/>
          </p:cNvSpPr>
          <p:nvPr>
            <p:ph type="sldNum" sz="quarter" idx="12"/>
          </p:nvPr>
        </p:nvSpPr>
        <p:spPr/>
        <p:txBody>
          <a:bodyPr/>
          <a:lstStyle/>
          <a:p>
            <a:fld id="{65F65A18-DFC2-4C15-9945-97AD5E1B3FFB}" type="slidenum">
              <a:rPr lang="it-IT" smtClean="0"/>
              <a:t>43</a:t>
            </a:fld>
            <a:endParaRPr lang="it-IT"/>
          </a:p>
        </p:txBody>
      </p:sp>
      <p:sp>
        <p:nvSpPr>
          <p:cNvPr id="6" name="Titolo 1">
            <a:extLst>
              <a:ext uri="{FF2B5EF4-FFF2-40B4-BE49-F238E27FC236}">
                <a16:creationId xmlns:a16="http://schemas.microsoft.com/office/drawing/2014/main" id="{96C1F48B-1502-F8BA-23E8-D58AA567511A}"/>
              </a:ext>
            </a:extLst>
          </p:cNvPr>
          <p:cNvSpPr txBox="1">
            <a:spLocks/>
          </p:cNvSpPr>
          <p:nvPr/>
        </p:nvSpPr>
        <p:spPr>
          <a:xfrm>
            <a:off x="689830" y="431483"/>
            <a:ext cx="3200400" cy="463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cap="all" dirty="0">
                <a:solidFill>
                  <a:srgbClr val="10596C"/>
                </a:solidFill>
                <a:latin typeface="Calibri" panose="020F0502020204030204" pitchFamily="34" charset="0"/>
                <a:ea typeface="Aptos" panose="020B0004020202020204" pitchFamily="34" charset="0"/>
                <a:cs typeface="Calibri" panose="020F0502020204030204" pitchFamily="34" charset="0"/>
              </a:rPr>
              <a:t>LA METROLOGIA</a:t>
            </a:r>
            <a:endParaRPr lang="it-IT" sz="3200" b="1" dirty="0">
              <a:solidFill>
                <a:srgbClr val="10596C"/>
              </a:solidFill>
              <a:latin typeface="Calibri" panose="020F0502020204030204" pitchFamily="34" charset="0"/>
              <a:cs typeface="Calibri" panose="020F0502020204030204" pitchFamily="34" charset="0"/>
            </a:endParaRPr>
          </a:p>
        </p:txBody>
      </p:sp>
      <p:sp>
        <p:nvSpPr>
          <p:cNvPr id="2" name="Titolo 1">
            <a:extLst>
              <a:ext uri="{FF2B5EF4-FFF2-40B4-BE49-F238E27FC236}">
                <a16:creationId xmlns:a16="http://schemas.microsoft.com/office/drawing/2014/main" id="{8498D0CB-135C-6005-D26B-F96EFD240E35}"/>
              </a:ext>
            </a:extLst>
          </p:cNvPr>
          <p:cNvSpPr txBox="1">
            <a:spLocks/>
          </p:cNvSpPr>
          <p:nvPr/>
        </p:nvSpPr>
        <p:spPr>
          <a:xfrm>
            <a:off x="689830" y="1472470"/>
            <a:ext cx="6580920" cy="3913059"/>
          </a:xfrm>
          <a:prstGeom prst="rect">
            <a:avLst/>
          </a:prstGeom>
        </p:spPr>
        <p:txBody>
          <a:bodyPr vert="horz" wrap="square" lIns="91440" tIns="45720" rIns="91440" bIns="4572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Nel lontano medioevo per le misurazioni si utilizzavano addirittura parti del corpo, come il pollice ed il piede. </a:t>
            </a:r>
          </a:p>
          <a:p>
            <a:pPr algn="l">
              <a:lnSpc>
                <a:spcPct val="150000"/>
              </a:lnSpc>
            </a:pPr>
            <a:endParaRPr lang="it-IT" sz="2400" dirty="0">
              <a:latin typeface="Calibri" panose="020F0502020204030204" pitchFamily="34" charset="0"/>
              <a:cs typeface="Calibri" panose="020F0502020204030204" pitchFamily="34" charset="0"/>
            </a:endParaRPr>
          </a:p>
          <a:p>
            <a:pPr algn="l">
              <a:lnSpc>
                <a:spcPct val="150000"/>
              </a:lnSpc>
            </a:pPr>
            <a:r>
              <a:rPr lang="it-IT" sz="2400" dirty="0">
                <a:latin typeface="Calibri" panose="020F0502020204030204" pitchFamily="34" charset="0"/>
                <a:cs typeface="Calibri" panose="020F0502020204030204" pitchFamily="34" charset="0"/>
              </a:rPr>
              <a:t>Il pollice, indicato con ˝, si utilizza oggi in italia per misurare la diagonale degli schermi tv, di tablet, smartphone e pc</a:t>
            </a:r>
          </a:p>
        </p:txBody>
      </p:sp>
      <p:pic>
        <p:nvPicPr>
          <p:cNvPr id="3" name="Immagine 2">
            <a:extLst>
              <a:ext uri="{FF2B5EF4-FFF2-40B4-BE49-F238E27FC236}">
                <a16:creationId xmlns:a16="http://schemas.microsoft.com/office/drawing/2014/main" id="{A3BDC12F-7BCC-B94C-08AC-BFF26F04FA32}"/>
              </a:ext>
            </a:extLst>
          </p:cNvPr>
          <p:cNvPicPr>
            <a:picLocks noChangeAspect="1"/>
          </p:cNvPicPr>
          <p:nvPr/>
        </p:nvPicPr>
        <p:blipFill>
          <a:blip r:embed="rId2"/>
          <a:stretch>
            <a:fillRect/>
          </a:stretch>
        </p:blipFill>
        <p:spPr>
          <a:xfrm>
            <a:off x="9081546" y="863478"/>
            <a:ext cx="1598107" cy="2565522"/>
          </a:xfrm>
          <a:prstGeom prst="rect">
            <a:avLst/>
          </a:prstGeom>
        </p:spPr>
      </p:pic>
      <p:pic>
        <p:nvPicPr>
          <p:cNvPr id="9" name="Immagine 8">
            <a:extLst>
              <a:ext uri="{FF2B5EF4-FFF2-40B4-BE49-F238E27FC236}">
                <a16:creationId xmlns:a16="http://schemas.microsoft.com/office/drawing/2014/main" id="{BE4FD4BF-69CC-FFA5-B3C7-A36BCF790468}"/>
              </a:ext>
            </a:extLst>
          </p:cNvPr>
          <p:cNvPicPr>
            <a:picLocks noChangeAspect="1"/>
          </p:cNvPicPr>
          <p:nvPr/>
        </p:nvPicPr>
        <p:blipFill>
          <a:blip r:embed="rId3"/>
          <a:stretch>
            <a:fillRect/>
          </a:stretch>
        </p:blipFill>
        <p:spPr>
          <a:xfrm>
            <a:off x="8185149" y="3671535"/>
            <a:ext cx="3390900" cy="2322987"/>
          </a:xfrm>
          <a:prstGeom prst="rect">
            <a:avLst/>
          </a:prstGeom>
        </p:spPr>
      </p:pic>
      <p:sp>
        <p:nvSpPr>
          <p:cNvPr id="10" name="Segnaposto piè di pagina 15">
            <a:extLst>
              <a:ext uri="{FF2B5EF4-FFF2-40B4-BE49-F238E27FC236}">
                <a16:creationId xmlns:a16="http://schemas.microsoft.com/office/drawing/2014/main" id="{A9F4E4F0-2702-9EE0-C827-128E45F3BA85}"/>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21753451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9A3AB-ECC4-1ED3-ED29-08E958BFE9BC}"/>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36C2DE78-8EE1-3A42-AFD6-D539570713FB}"/>
              </a:ext>
            </a:extLst>
          </p:cNvPr>
          <p:cNvSpPr>
            <a:spLocks noGrp="1"/>
          </p:cNvSpPr>
          <p:nvPr>
            <p:ph type="sldNum" sz="quarter" idx="12"/>
          </p:nvPr>
        </p:nvSpPr>
        <p:spPr/>
        <p:txBody>
          <a:bodyPr/>
          <a:lstStyle/>
          <a:p>
            <a:fld id="{65F65A18-DFC2-4C15-9945-97AD5E1B3FFB}" type="slidenum">
              <a:rPr lang="it-IT" smtClean="0"/>
              <a:t>44</a:t>
            </a:fld>
            <a:endParaRPr lang="it-IT"/>
          </a:p>
        </p:txBody>
      </p:sp>
      <p:sp>
        <p:nvSpPr>
          <p:cNvPr id="6" name="Titolo 1">
            <a:extLst>
              <a:ext uri="{FF2B5EF4-FFF2-40B4-BE49-F238E27FC236}">
                <a16:creationId xmlns:a16="http://schemas.microsoft.com/office/drawing/2014/main" id="{3A4C753E-5622-B0BA-B144-FEF57FBBB760}"/>
              </a:ext>
            </a:extLst>
          </p:cNvPr>
          <p:cNvSpPr txBox="1">
            <a:spLocks/>
          </p:cNvSpPr>
          <p:nvPr/>
        </p:nvSpPr>
        <p:spPr>
          <a:xfrm>
            <a:off x="689830" y="431483"/>
            <a:ext cx="3200400" cy="463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cap="all" dirty="0">
                <a:solidFill>
                  <a:srgbClr val="10596C"/>
                </a:solidFill>
                <a:latin typeface="Calibri" panose="020F0502020204030204" pitchFamily="34" charset="0"/>
                <a:ea typeface="Aptos" panose="020B0004020202020204" pitchFamily="34" charset="0"/>
                <a:cs typeface="Calibri" panose="020F0502020204030204" pitchFamily="34" charset="0"/>
              </a:rPr>
              <a:t>LA METROLOGIA</a:t>
            </a:r>
            <a:endParaRPr lang="it-IT" sz="3200" b="1" dirty="0">
              <a:solidFill>
                <a:srgbClr val="10596C"/>
              </a:solidFill>
              <a:latin typeface="Calibri" panose="020F0502020204030204" pitchFamily="34" charset="0"/>
              <a:cs typeface="Calibri" panose="020F0502020204030204" pitchFamily="34" charset="0"/>
            </a:endParaRPr>
          </a:p>
        </p:txBody>
      </p:sp>
      <p:sp>
        <p:nvSpPr>
          <p:cNvPr id="7" name="Titolo 1">
            <a:extLst>
              <a:ext uri="{FF2B5EF4-FFF2-40B4-BE49-F238E27FC236}">
                <a16:creationId xmlns:a16="http://schemas.microsoft.com/office/drawing/2014/main" id="{E89344D2-6A29-233E-8071-B20752CE7476}"/>
              </a:ext>
            </a:extLst>
          </p:cNvPr>
          <p:cNvSpPr txBox="1">
            <a:spLocks/>
          </p:cNvSpPr>
          <p:nvPr/>
        </p:nvSpPr>
        <p:spPr>
          <a:xfrm>
            <a:off x="689830" y="1472470"/>
            <a:ext cx="6580920" cy="3359061"/>
          </a:xfrm>
          <a:prstGeom prst="rect">
            <a:avLst/>
          </a:prstGeom>
        </p:spPr>
        <p:txBody>
          <a:bodyPr vert="horz" wrap="square" lIns="91440" tIns="45720" rIns="91440" bIns="4572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Tra la fine del 1700 e tutto il 1800, nasce l’esigenza di definire dei campioni di misura, in grado di fornire un riferimento.</a:t>
            </a:r>
          </a:p>
          <a:p>
            <a:pPr algn="l">
              <a:lnSpc>
                <a:spcPct val="150000"/>
              </a:lnSpc>
            </a:pPr>
            <a:endParaRPr lang="it-IT" sz="2400" dirty="0">
              <a:latin typeface="Calibri" panose="020F0502020204030204" pitchFamily="34" charset="0"/>
              <a:cs typeface="Calibri" panose="020F0502020204030204" pitchFamily="34" charset="0"/>
            </a:endParaRPr>
          </a:p>
          <a:p>
            <a:pPr algn="l">
              <a:lnSpc>
                <a:spcPct val="150000"/>
              </a:lnSpc>
            </a:pPr>
            <a:r>
              <a:rPr lang="it-IT" sz="2400" dirty="0">
                <a:latin typeface="Calibri" panose="020F0502020204030204" pitchFamily="34" charset="0"/>
                <a:cs typeface="Calibri" panose="020F0502020204030204" pitchFamily="34" charset="0"/>
              </a:rPr>
              <a:t>Problema: ogni stato, per la stessa misura, ne aveva uno diverso dagli altri!</a:t>
            </a:r>
          </a:p>
        </p:txBody>
      </p:sp>
      <p:pic>
        <p:nvPicPr>
          <p:cNvPr id="8" name="Picture 2" descr="Chilogrammo - Wikipedia">
            <a:extLst>
              <a:ext uri="{FF2B5EF4-FFF2-40B4-BE49-F238E27FC236}">
                <a16:creationId xmlns:a16="http://schemas.microsoft.com/office/drawing/2014/main" id="{4F026672-6C46-F093-D62D-DA0195F18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0813" y="828252"/>
            <a:ext cx="4071937" cy="4647495"/>
          </a:xfrm>
          <a:prstGeom prst="rect">
            <a:avLst/>
          </a:prstGeom>
          <a:noFill/>
          <a:extLst>
            <a:ext uri="{909E8E84-426E-40DD-AFC4-6F175D3DCCD1}">
              <a14:hiddenFill xmlns:a14="http://schemas.microsoft.com/office/drawing/2010/main">
                <a:solidFill>
                  <a:srgbClr val="FFFFFF"/>
                </a:solidFill>
              </a14:hiddenFill>
            </a:ext>
          </a:extLst>
        </p:spPr>
      </p:pic>
      <p:sp>
        <p:nvSpPr>
          <p:cNvPr id="10" name="Segnaposto piè di pagina 15">
            <a:extLst>
              <a:ext uri="{FF2B5EF4-FFF2-40B4-BE49-F238E27FC236}">
                <a16:creationId xmlns:a16="http://schemas.microsoft.com/office/drawing/2014/main" id="{83FF4DC2-48C6-B45A-78CB-6EA9CB759DB9}"/>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26669921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3A8BD-7CA3-C904-29EB-14C583FB44F2}"/>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68B5C4BE-7BAE-8A39-645B-A948CDDC3E87}"/>
              </a:ext>
            </a:extLst>
          </p:cNvPr>
          <p:cNvSpPr>
            <a:spLocks noGrp="1"/>
          </p:cNvSpPr>
          <p:nvPr>
            <p:ph type="sldNum" sz="quarter" idx="12"/>
          </p:nvPr>
        </p:nvSpPr>
        <p:spPr/>
        <p:txBody>
          <a:bodyPr/>
          <a:lstStyle/>
          <a:p>
            <a:fld id="{65F65A18-DFC2-4C15-9945-97AD5E1B3FFB}" type="slidenum">
              <a:rPr lang="it-IT" smtClean="0"/>
              <a:t>45</a:t>
            </a:fld>
            <a:endParaRPr lang="it-IT"/>
          </a:p>
        </p:txBody>
      </p:sp>
      <p:sp>
        <p:nvSpPr>
          <p:cNvPr id="6" name="Titolo 1">
            <a:extLst>
              <a:ext uri="{FF2B5EF4-FFF2-40B4-BE49-F238E27FC236}">
                <a16:creationId xmlns:a16="http://schemas.microsoft.com/office/drawing/2014/main" id="{24765342-6416-32AD-F087-5BECB2966369}"/>
              </a:ext>
            </a:extLst>
          </p:cNvPr>
          <p:cNvSpPr txBox="1">
            <a:spLocks/>
          </p:cNvSpPr>
          <p:nvPr/>
        </p:nvSpPr>
        <p:spPr>
          <a:xfrm>
            <a:off x="689830" y="431483"/>
            <a:ext cx="3200400" cy="463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cap="all" dirty="0">
                <a:solidFill>
                  <a:srgbClr val="10596C"/>
                </a:solidFill>
                <a:latin typeface="Calibri" panose="020F0502020204030204" pitchFamily="34" charset="0"/>
                <a:ea typeface="Aptos" panose="020B0004020202020204" pitchFamily="34" charset="0"/>
                <a:cs typeface="Calibri" panose="020F0502020204030204" pitchFamily="34" charset="0"/>
              </a:rPr>
              <a:t>LA METROLOGIA</a:t>
            </a:r>
            <a:endParaRPr lang="it-IT" sz="3200" b="1" dirty="0">
              <a:solidFill>
                <a:srgbClr val="10596C"/>
              </a:solidFill>
              <a:latin typeface="Calibri" panose="020F0502020204030204" pitchFamily="34" charset="0"/>
              <a:cs typeface="Calibri" panose="020F0502020204030204" pitchFamily="34" charset="0"/>
            </a:endParaRPr>
          </a:p>
        </p:txBody>
      </p:sp>
      <p:sp>
        <p:nvSpPr>
          <p:cNvPr id="2" name="Titolo 1">
            <a:extLst>
              <a:ext uri="{FF2B5EF4-FFF2-40B4-BE49-F238E27FC236}">
                <a16:creationId xmlns:a16="http://schemas.microsoft.com/office/drawing/2014/main" id="{106F8720-122C-3C49-1726-55859D64342D}"/>
              </a:ext>
            </a:extLst>
          </p:cNvPr>
          <p:cNvSpPr txBox="1">
            <a:spLocks/>
          </p:cNvSpPr>
          <p:nvPr/>
        </p:nvSpPr>
        <p:spPr>
          <a:xfrm>
            <a:off x="689830" y="1749468"/>
            <a:ext cx="6580920" cy="3359061"/>
          </a:xfrm>
          <a:prstGeom prst="rect">
            <a:avLst/>
          </a:prstGeom>
        </p:spPr>
        <p:txBody>
          <a:bodyPr vert="horz" wrap="square" lIns="91440" tIns="45720" rIns="91440" bIns="4572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Al fine di unificare tutti i campioni, nel 1875 la </a:t>
            </a:r>
            <a:r>
              <a:rPr lang="it-IT" sz="2400" b="1" dirty="0">
                <a:solidFill>
                  <a:srgbClr val="10596C"/>
                </a:solidFill>
                <a:latin typeface="Calibri" panose="020F0502020204030204" pitchFamily="34" charset="0"/>
                <a:ea typeface="Aptos" panose="020B0004020202020204" pitchFamily="34" charset="0"/>
                <a:cs typeface="Calibri" panose="020F0502020204030204" pitchFamily="34" charset="0"/>
              </a:rPr>
              <a:t>Convenzione Internazionale del Metro </a:t>
            </a:r>
            <a:r>
              <a:rPr lang="it-IT" sz="2400" dirty="0">
                <a:latin typeface="Calibri" panose="020F0502020204030204" pitchFamily="34" charset="0"/>
                <a:ea typeface="Aptos" panose="020B0004020202020204" pitchFamily="34" charset="0"/>
                <a:cs typeface="Calibri" panose="020F0502020204030204" pitchFamily="34" charset="0"/>
              </a:rPr>
              <a:t>fondò il </a:t>
            </a:r>
            <a:r>
              <a:rPr lang="it-IT" sz="2400" dirty="0" err="1">
                <a:latin typeface="Calibri" panose="020F0502020204030204" pitchFamily="34" charset="0"/>
                <a:ea typeface="Aptos" panose="020B0004020202020204" pitchFamily="34" charset="0"/>
                <a:cs typeface="Calibri" panose="020F0502020204030204" pitchFamily="34" charset="0"/>
              </a:rPr>
              <a:t>bimp</a:t>
            </a:r>
            <a:r>
              <a:rPr lang="it-IT" sz="2400" dirty="0">
                <a:latin typeface="Calibri" panose="020F0502020204030204" pitchFamily="34" charset="0"/>
                <a:ea typeface="Aptos" panose="020B0004020202020204" pitchFamily="34" charset="0"/>
                <a:cs typeface="Calibri" panose="020F0502020204030204" pitchFamily="34" charset="0"/>
              </a:rPr>
              <a:t> (</a:t>
            </a:r>
            <a:r>
              <a:rPr lang="it-IT" sz="2400" dirty="0">
                <a:latin typeface="Calibri" panose="020F0502020204030204" pitchFamily="34" charset="0"/>
                <a:cs typeface="Calibri" panose="020F0502020204030204" pitchFamily="34" charset="0"/>
              </a:rPr>
              <a:t>Bureau International </a:t>
            </a:r>
            <a:r>
              <a:rPr lang="it-IT" sz="2400" dirty="0" err="1">
                <a:latin typeface="Calibri" panose="020F0502020204030204" pitchFamily="34" charset="0"/>
                <a:cs typeface="Calibri" panose="020F0502020204030204" pitchFamily="34" charset="0"/>
              </a:rPr>
              <a:t>des</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Poids</a:t>
            </a:r>
            <a:r>
              <a:rPr lang="it-IT" sz="2400" dirty="0">
                <a:latin typeface="Calibri" panose="020F0502020204030204" pitchFamily="34" charset="0"/>
                <a:cs typeface="Calibri" panose="020F0502020204030204" pitchFamily="34" charset="0"/>
              </a:rPr>
              <a:t> et </a:t>
            </a:r>
            <a:r>
              <a:rPr lang="it-IT" sz="2400" dirty="0" err="1">
                <a:latin typeface="Calibri" panose="020F0502020204030204" pitchFamily="34" charset="0"/>
                <a:cs typeface="Calibri" panose="020F0502020204030204" pitchFamily="34" charset="0"/>
              </a:rPr>
              <a:t>Mesures</a:t>
            </a:r>
            <a:r>
              <a:rPr lang="it-IT" sz="2400" dirty="0">
                <a:latin typeface="Calibri" panose="020F0502020204030204" pitchFamily="34" charset="0"/>
                <a:cs typeface="Calibri" panose="020F0502020204030204" pitchFamily="34" charset="0"/>
              </a:rPr>
              <a:t>), con lo scopo di uniformare tutti i campioni, e il </a:t>
            </a:r>
            <a:r>
              <a:rPr lang="it-IT" sz="2400" b="1" dirty="0">
                <a:solidFill>
                  <a:srgbClr val="10596C"/>
                </a:solidFill>
                <a:latin typeface="Calibri" panose="020F0502020204030204" pitchFamily="34" charset="0"/>
                <a:cs typeface="Calibri" panose="020F0502020204030204" pitchFamily="34" charset="0"/>
              </a:rPr>
              <a:t>Comitato dei Pesi e delle Misure</a:t>
            </a:r>
            <a:r>
              <a:rPr lang="it-IT" sz="2400" dirty="0">
                <a:latin typeface="Calibri" panose="020F0502020204030204" pitchFamily="34" charset="0"/>
                <a:cs typeface="Calibri" panose="020F0502020204030204" pitchFamily="34" charset="0"/>
              </a:rPr>
              <a:t>, per stabilire le unità fondamentali.</a:t>
            </a:r>
          </a:p>
        </p:txBody>
      </p:sp>
      <p:pic>
        <p:nvPicPr>
          <p:cNvPr id="3" name="Picture 2" descr="Mappamondo - monlitcabane">
            <a:extLst>
              <a:ext uri="{FF2B5EF4-FFF2-40B4-BE49-F238E27FC236}">
                <a16:creationId xmlns:a16="http://schemas.microsoft.com/office/drawing/2014/main" id="{9BF4B38B-41CA-FCD1-CABC-43BF3F4432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362" y="1787524"/>
            <a:ext cx="4924425" cy="3282950"/>
          </a:xfrm>
          <a:prstGeom prst="rect">
            <a:avLst/>
          </a:prstGeom>
          <a:noFill/>
          <a:extLst>
            <a:ext uri="{909E8E84-426E-40DD-AFC4-6F175D3DCCD1}">
              <a14:hiddenFill xmlns:a14="http://schemas.microsoft.com/office/drawing/2010/main">
                <a:solidFill>
                  <a:srgbClr val="FFFFFF"/>
                </a:solidFill>
              </a14:hiddenFill>
            </a:ext>
          </a:extLst>
        </p:spPr>
      </p:pic>
      <p:sp>
        <p:nvSpPr>
          <p:cNvPr id="9" name="Segnaposto piè di pagina 15">
            <a:extLst>
              <a:ext uri="{FF2B5EF4-FFF2-40B4-BE49-F238E27FC236}">
                <a16:creationId xmlns:a16="http://schemas.microsoft.com/office/drawing/2014/main" id="{2313FE81-B462-DD29-48A0-0AC26C3A087A}"/>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9472487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DB02F-8AB1-CCCF-D603-7539A7DD4381}"/>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E8242658-BB4F-F3C9-5B20-DED2E17A440C}"/>
              </a:ext>
            </a:extLst>
          </p:cNvPr>
          <p:cNvSpPr>
            <a:spLocks noGrp="1"/>
          </p:cNvSpPr>
          <p:nvPr>
            <p:ph type="sldNum" sz="quarter" idx="12"/>
          </p:nvPr>
        </p:nvSpPr>
        <p:spPr/>
        <p:txBody>
          <a:bodyPr/>
          <a:lstStyle/>
          <a:p>
            <a:fld id="{65F65A18-DFC2-4C15-9945-97AD5E1B3FFB}" type="slidenum">
              <a:rPr lang="it-IT" smtClean="0"/>
              <a:t>46</a:t>
            </a:fld>
            <a:endParaRPr lang="it-IT"/>
          </a:p>
        </p:txBody>
      </p:sp>
      <p:sp>
        <p:nvSpPr>
          <p:cNvPr id="6" name="Titolo 1">
            <a:extLst>
              <a:ext uri="{FF2B5EF4-FFF2-40B4-BE49-F238E27FC236}">
                <a16:creationId xmlns:a16="http://schemas.microsoft.com/office/drawing/2014/main" id="{95598991-E98F-65F8-91BD-31835E8A1D93}"/>
              </a:ext>
            </a:extLst>
          </p:cNvPr>
          <p:cNvSpPr txBox="1">
            <a:spLocks/>
          </p:cNvSpPr>
          <p:nvPr/>
        </p:nvSpPr>
        <p:spPr>
          <a:xfrm>
            <a:off x="689830" y="431483"/>
            <a:ext cx="3200400" cy="463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cap="all" dirty="0">
                <a:solidFill>
                  <a:srgbClr val="10596C"/>
                </a:solidFill>
                <a:latin typeface="Calibri" panose="020F0502020204030204" pitchFamily="34" charset="0"/>
                <a:ea typeface="Aptos" panose="020B0004020202020204" pitchFamily="34" charset="0"/>
                <a:cs typeface="Calibri" panose="020F0502020204030204" pitchFamily="34" charset="0"/>
              </a:rPr>
              <a:t>LA METROLOGIA</a:t>
            </a:r>
            <a:endParaRPr lang="it-IT" sz="3200" b="1" dirty="0">
              <a:solidFill>
                <a:srgbClr val="10596C"/>
              </a:solidFill>
              <a:latin typeface="Calibri" panose="020F0502020204030204" pitchFamily="34" charset="0"/>
              <a:cs typeface="Calibri" panose="020F0502020204030204" pitchFamily="34" charset="0"/>
            </a:endParaRPr>
          </a:p>
        </p:txBody>
      </p:sp>
      <p:sp>
        <p:nvSpPr>
          <p:cNvPr id="7" name="Titolo 1">
            <a:extLst>
              <a:ext uri="{FF2B5EF4-FFF2-40B4-BE49-F238E27FC236}">
                <a16:creationId xmlns:a16="http://schemas.microsoft.com/office/drawing/2014/main" id="{A229A2F0-08B8-1CF8-3479-D70F2F784482}"/>
              </a:ext>
            </a:extLst>
          </p:cNvPr>
          <p:cNvSpPr txBox="1">
            <a:spLocks/>
          </p:cNvSpPr>
          <p:nvPr/>
        </p:nvSpPr>
        <p:spPr>
          <a:xfrm>
            <a:off x="1866900" y="895429"/>
            <a:ext cx="8458200" cy="1136447"/>
          </a:xfrm>
          <a:prstGeom prst="rect">
            <a:avLst/>
          </a:prstGeom>
        </p:spPr>
        <p:txBody>
          <a:bodyPr vert="horz" wrap="square" lIns="91440" tIns="45720" rIns="91440" bIns="45720" rtlCol="0" anchor="t">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Dal 1971 il SI comprende </a:t>
            </a:r>
            <a:r>
              <a:rPr lang="it-IT" sz="2800" b="1" dirty="0">
                <a:solidFill>
                  <a:srgbClr val="10596C"/>
                </a:solidFill>
                <a:latin typeface="Calibri" panose="020F0502020204030204" pitchFamily="34" charset="0"/>
                <a:ea typeface="Aptos" panose="020B0004020202020204" pitchFamily="34" charset="0"/>
                <a:cs typeface="Calibri" panose="020F0502020204030204" pitchFamily="34" charset="0"/>
              </a:rPr>
              <a:t>7 unità di misura </a:t>
            </a:r>
            <a:r>
              <a:rPr lang="it-IT" sz="2400" dirty="0">
                <a:latin typeface="Calibri" panose="020F0502020204030204" pitchFamily="34" charset="0"/>
                <a:ea typeface="Aptos" panose="020B0004020202020204" pitchFamily="34" charset="0"/>
                <a:cs typeface="Calibri" panose="020F0502020204030204" pitchFamily="34" charset="0"/>
              </a:rPr>
              <a:t>di base riferite alle rispettive </a:t>
            </a:r>
            <a:r>
              <a:rPr lang="it-IT" sz="3000" b="1" dirty="0">
                <a:solidFill>
                  <a:srgbClr val="10596C"/>
                </a:solidFill>
                <a:latin typeface="Calibri" panose="020F0502020204030204" pitchFamily="34" charset="0"/>
                <a:ea typeface="Aptos" panose="020B0004020202020204" pitchFamily="34" charset="0"/>
                <a:cs typeface="Calibri" panose="020F0502020204030204" pitchFamily="34" charset="0"/>
              </a:rPr>
              <a:t>7 grandezze fisiche</a:t>
            </a:r>
          </a:p>
        </p:txBody>
      </p:sp>
      <p:graphicFrame>
        <p:nvGraphicFramePr>
          <p:cNvPr id="8" name="Tabella 7">
            <a:extLst>
              <a:ext uri="{FF2B5EF4-FFF2-40B4-BE49-F238E27FC236}">
                <a16:creationId xmlns:a16="http://schemas.microsoft.com/office/drawing/2014/main" id="{423B38DC-4A78-0E28-8DDF-2169E83085B2}"/>
              </a:ext>
            </a:extLst>
          </p:cNvPr>
          <p:cNvGraphicFramePr>
            <a:graphicFrameLocks noGrp="1"/>
          </p:cNvGraphicFramePr>
          <p:nvPr>
            <p:extLst>
              <p:ext uri="{D42A27DB-BD31-4B8C-83A1-F6EECF244321}">
                <p14:modId xmlns:p14="http://schemas.microsoft.com/office/powerpoint/2010/main" val="3989219188"/>
              </p:ext>
            </p:extLst>
          </p:nvPr>
        </p:nvGraphicFramePr>
        <p:xfrm>
          <a:off x="2659341" y="2355850"/>
          <a:ext cx="6873318" cy="3627701"/>
        </p:xfrm>
        <a:graphic>
          <a:graphicData uri="http://schemas.openxmlformats.org/drawingml/2006/table">
            <a:tbl>
              <a:tblPr firstRow="1" firstCol="1" bandRow="1">
                <a:tableStyleId>{5C22544A-7EE6-4342-B048-85BDC9FD1C3A}</a:tableStyleId>
              </a:tblPr>
              <a:tblGrid>
                <a:gridCol w="3211390">
                  <a:extLst>
                    <a:ext uri="{9D8B030D-6E8A-4147-A177-3AD203B41FA5}">
                      <a16:colId xmlns:a16="http://schemas.microsoft.com/office/drawing/2014/main" val="4177640026"/>
                    </a:ext>
                  </a:extLst>
                </a:gridCol>
                <a:gridCol w="3661928">
                  <a:extLst>
                    <a:ext uri="{9D8B030D-6E8A-4147-A177-3AD203B41FA5}">
                      <a16:colId xmlns:a16="http://schemas.microsoft.com/office/drawing/2014/main" val="2225695281"/>
                    </a:ext>
                  </a:extLst>
                </a:gridCol>
              </a:tblGrid>
              <a:tr h="490759">
                <a:tc>
                  <a:txBody>
                    <a:bodyPr/>
                    <a:lstStyle/>
                    <a:p>
                      <a:pPr marL="0" marR="0" lvl="0" indent="0" algn="ctr" defTabSz="914400" rtl="0" eaLnBrk="1" fontAlgn="auto" latinLnBrk="0" hangingPunct="1">
                        <a:lnSpc>
                          <a:spcPts val="2000"/>
                        </a:lnSpc>
                        <a:spcBef>
                          <a:spcPts val="0"/>
                        </a:spcBef>
                        <a:spcAft>
                          <a:spcPts val="800"/>
                        </a:spcAft>
                        <a:buClrTx/>
                        <a:buSzTx/>
                        <a:buFontTx/>
                        <a:buNone/>
                        <a:tabLst/>
                        <a:defRPr/>
                      </a:pPr>
                      <a:r>
                        <a:rPr lang="it-IT" sz="1300" kern="100" dirty="0">
                          <a:effectLst/>
                          <a:latin typeface="Calibri" panose="020F0502020204030204" pitchFamily="34" charset="0"/>
                          <a:cs typeface="Calibri" panose="020F0502020204030204" pitchFamily="34" charset="0"/>
                        </a:rPr>
                        <a:t>Grandezze fisiche di base</a:t>
                      </a:r>
                    </a:p>
                  </a:txBody>
                  <a:tcPr marL="68580" marR="68580" marT="0" marB="0" anchor="ctr">
                    <a:solidFill>
                      <a:srgbClr val="10596C"/>
                    </a:solidFill>
                  </a:tcPr>
                </a:tc>
                <a:tc>
                  <a:txBody>
                    <a:bodyPr/>
                    <a:lstStyle/>
                    <a:p>
                      <a:pPr algn="ctr">
                        <a:lnSpc>
                          <a:spcPts val="2000"/>
                        </a:lnSpc>
                        <a:spcAft>
                          <a:spcPts val="800"/>
                        </a:spcAft>
                      </a:pPr>
                      <a:r>
                        <a:rPr lang="it-IT" sz="1300" b="1" kern="100" dirty="0">
                          <a:solidFill>
                            <a:schemeClr val="lt1"/>
                          </a:solidFill>
                          <a:effectLst/>
                          <a:latin typeface="Calibri" panose="020F0502020204030204" pitchFamily="34" charset="0"/>
                          <a:ea typeface="+mn-ea"/>
                          <a:cs typeface="Calibri" panose="020F0502020204030204" pitchFamily="34" charset="0"/>
                        </a:rPr>
                        <a:t>Unità di misura di base </a:t>
                      </a:r>
                      <a:endParaRPr lang="it-IT" sz="1300" kern="100" dirty="0">
                        <a:effectLst/>
                        <a:latin typeface="Calibri" panose="020F0502020204030204" pitchFamily="34" charset="0"/>
                        <a:cs typeface="Calibri" panose="020F0502020204030204" pitchFamily="34" charset="0"/>
                      </a:endParaRPr>
                    </a:p>
                  </a:txBody>
                  <a:tcPr marL="68580" marR="68580" marT="0" marB="0" anchor="ctr">
                    <a:solidFill>
                      <a:srgbClr val="10596C"/>
                    </a:solidFill>
                  </a:tcPr>
                </a:tc>
                <a:extLst>
                  <a:ext uri="{0D108BD9-81ED-4DB2-BD59-A6C34878D82A}">
                    <a16:rowId xmlns:a16="http://schemas.microsoft.com/office/drawing/2014/main" val="716419700"/>
                  </a:ext>
                </a:extLst>
              </a:tr>
              <a:tr h="419020">
                <a:tc>
                  <a:txBody>
                    <a:bodyPr/>
                    <a:lstStyle/>
                    <a:p>
                      <a:pPr algn="ctr">
                        <a:lnSpc>
                          <a:spcPts val="2000"/>
                        </a:lnSpc>
                        <a:spcAft>
                          <a:spcPts val="800"/>
                        </a:spcAft>
                      </a:pPr>
                      <a:r>
                        <a:rPr lang="it-IT" sz="2000" kern="100" dirty="0">
                          <a:effectLst/>
                          <a:latin typeface="Calibri" panose="020F0502020204030204" pitchFamily="34" charset="0"/>
                          <a:ea typeface="Aptos" panose="020B0004020202020204" pitchFamily="34" charset="0"/>
                          <a:cs typeface="Calibri" panose="020F0502020204030204" pitchFamily="34" charset="0"/>
                        </a:rPr>
                        <a:t>LUNGHEZZA</a:t>
                      </a:r>
                    </a:p>
                  </a:txBody>
                  <a:tcPr marL="68580" marR="68580" marT="0" marB="0" anchor="ctr">
                    <a:solidFill>
                      <a:srgbClr val="10596C"/>
                    </a:solidFill>
                  </a:tcPr>
                </a:tc>
                <a:tc>
                  <a:txBody>
                    <a:bodyPr/>
                    <a:lstStyle/>
                    <a:p>
                      <a:pPr algn="ctr">
                        <a:lnSpc>
                          <a:spcPts val="2000"/>
                        </a:lnSpc>
                        <a:spcAft>
                          <a:spcPts val="800"/>
                        </a:spcAft>
                      </a:pPr>
                      <a:r>
                        <a:rPr lang="it-IT" sz="2000" kern="100" dirty="0">
                          <a:effectLst/>
                          <a:latin typeface="Calibri" panose="020F0502020204030204" pitchFamily="34" charset="0"/>
                          <a:cs typeface="Calibri" panose="020F0502020204030204" pitchFamily="34" charset="0"/>
                        </a:rPr>
                        <a:t>METRO (m)</a:t>
                      </a:r>
                      <a:endParaRPr lang="it-IT"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321108617"/>
                  </a:ext>
                </a:extLst>
              </a:tr>
              <a:tr h="447552">
                <a:tc>
                  <a:txBody>
                    <a:bodyPr/>
                    <a:lstStyle/>
                    <a:p>
                      <a:pPr algn="ctr">
                        <a:lnSpc>
                          <a:spcPts val="2000"/>
                        </a:lnSpc>
                        <a:spcAft>
                          <a:spcPts val="800"/>
                        </a:spcAft>
                      </a:pPr>
                      <a:r>
                        <a:rPr lang="it-IT" sz="2000" kern="100" dirty="0">
                          <a:effectLst/>
                          <a:latin typeface="Calibri" panose="020F0502020204030204" pitchFamily="34" charset="0"/>
                          <a:cs typeface="Calibri" panose="020F0502020204030204" pitchFamily="34" charset="0"/>
                        </a:rPr>
                        <a:t>MASSA</a:t>
                      </a:r>
                    </a:p>
                  </a:txBody>
                  <a:tcPr marL="68580" marR="68580" marT="0" marB="0" anchor="ctr">
                    <a:solidFill>
                      <a:srgbClr val="10596C"/>
                    </a:solidFill>
                  </a:tcPr>
                </a:tc>
                <a:tc>
                  <a:txBody>
                    <a:bodyPr/>
                    <a:lstStyle/>
                    <a:p>
                      <a:pPr algn="ctr">
                        <a:lnSpc>
                          <a:spcPts val="2000"/>
                        </a:lnSpc>
                        <a:spcAft>
                          <a:spcPts val="800"/>
                        </a:spcAft>
                      </a:pPr>
                      <a:r>
                        <a:rPr lang="it-IT" sz="2000" kern="100" dirty="0">
                          <a:effectLst/>
                          <a:latin typeface="Calibri" panose="020F0502020204030204" pitchFamily="34" charset="0"/>
                          <a:cs typeface="Calibri" panose="020F0502020204030204" pitchFamily="34" charset="0"/>
                        </a:rPr>
                        <a:t>KILOGRAMMO (kg)</a:t>
                      </a:r>
                      <a:endParaRPr lang="it-IT"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792302057"/>
                  </a:ext>
                </a:extLst>
              </a:tr>
              <a:tr h="454074">
                <a:tc>
                  <a:txBody>
                    <a:bodyPr/>
                    <a:lstStyle/>
                    <a:p>
                      <a:pPr algn="ctr">
                        <a:lnSpc>
                          <a:spcPts val="2000"/>
                        </a:lnSpc>
                        <a:spcAft>
                          <a:spcPts val="800"/>
                        </a:spcAft>
                      </a:pPr>
                      <a:r>
                        <a:rPr lang="it-IT" sz="2000" kern="100" dirty="0">
                          <a:effectLst/>
                          <a:latin typeface="Calibri" panose="020F0502020204030204" pitchFamily="34" charset="0"/>
                          <a:cs typeface="Calibri" panose="020F0502020204030204" pitchFamily="34" charset="0"/>
                        </a:rPr>
                        <a:t>TEMPO</a:t>
                      </a:r>
                      <a:endParaRPr lang="it-IT"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solidFill>
                      <a:srgbClr val="10596C"/>
                    </a:solidFill>
                  </a:tcPr>
                </a:tc>
                <a:tc>
                  <a:txBody>
                    <a:bodyPr/>
                    <a:lstStyle/>
                    <a:p>
                      <a:pPr algn="ctr">
                        <a:lnSpc>
                          <a:spcPts val="2000"/>
                        </a:lnSpc>
                        <a:spcAft>
                          <a:spcPts val="800"/>
                        </a:spcAft>
                      </a:pPr>
                      <a:r>
                        <a:rPr lang="it-IT" sz="2000" kern="100" dirty="0">
                          <a:effectLst/>
                          <a:latin typeface="Calibri" panose="020F0502020204030204" pitchFamily="34" charset="0"/>
                          <a:cs typeface="Calibri" panose="020F0502020204030204" pitchFamily="34" charset="0"/>
                        </a:rPr>
                        <a:t>SECONDO (s)</a:t>
                      </a:r>
                      <a:endParaRPr lang="it-IT"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4135892749"/>
                  </a:ext>
                </a:extLst>
              </a:tr>
              <a:tr h="454074">
                <a:tc>
                  <a:txBody>
                    <a:bodyPr/>
                    <a:lstStyle/>
                    <a:p>
                      <a:pPr algn="ctr">
                        <a:lnSpc>
                          <a:spcPts val="2000"/>
                        </a:lnSpc>
                        <a:spcAft>
                          <a:spcPts val="800"/>
                        </a:spcAft>
                      </a:pPr>
                      <a:r>
                        <a:rPr lang="it-IT" sz="2000" kern="100" dirty="0">
                          <a:effectLst/>
                          <a:latin typeface="Calibri" panose="020F0502020204030204" pitchFamily="34" charset="0"/>
                          <a:ea typeface="Aptos" panose="020B0004020202020204" pitchFamily="34" charset="0"/>
                          <a:cs typeface="Calibri" panose="020F0502020204030204" pitchFamily="34" charset="0"/>
                        </a:rPr>
                        <a:t>INTENSITA’ DI CORRENTE</a:t>
                      </a:r>
                    </a:p>
                  </a:txBody>
                  <a:tcPr marL="68580" marR="68580" marT="0" marB="0" anchor="ctr">
                    <a:solidFill>
                      <a:srgbClr val="10596C"/>
                    </a:solidFill>
                  </a:tcPr>
                </a:tc>
                <a:tc>
                  <a:txBody>
                    <a:bodyPr/>
                    <a:lstStyle/>
                    <a:p>
                      <a:pPr algn="ctr">
                        <a:lnSpc>
                          <a:spcPts val="2000"/>
                        </a:lnSpc>
                        <a:spcAft>
                          <a:spcPts val="800"/>
                        </a:spcAft>
                      </a:pPr>
                      <a:r>
                        <a:rPr lang="it-IT" sz="2000" kern="100" dirty="0">
                          <a:effectLst/>
                          <a:latin typeface="Calibri" panose="020F0502020204030204" pitchFamily="34" charset="0"/>
                          <a:ea typeface="Aptos" panose="020B0004020202020204" pitchFamily="34" charset="0"/>
                          <a:cs typeface="Calibri" panose="020F0502020204030204" pitchFamily="34" charset="0"/>
                        </a:rPr>
                        <a:t>AMPERE (A)</a:t>
                      </a:r>
                    </a:p>
                  </a:txBody>
                  <a:tcPr marL="68580" marR="68580" marT="0" marB="0" anchor="ctr"/>
                </a:tc>
                <a:extLst>
                  <a:ext uri="{0D108BD9-81ED-4DB2-BD59-A6C34878D82A}">
                    <a16:rowId xmlns:a16="http://schemas.microsoft.com/office/drawing/2014/main" val="2759361505"/>
                  </a:ext>
                </a:extLst>
              </a:tr>
              <a:tr h="454074">
                <a:tc>
                  <a:txBody>
                    <a:bodyPr/>
                    <a:lstStyle/>
                    <a:p>
                      <a:pPr algn="ctr">
                        <a:lnSpc>
                          <a:spcPts val="2000"/>
                        </a:lnSpc>
                        <a:spcAft>
                          <a:spcPts val="800"/>
                        </a:spcAft>
                      </a:pPr>
                      <a:r>
                        <a:rPr lang="it-IT" sz="2000" kern="100" dirty="0">
                          <a:effectLst/>
                          <a:latin typeface="Calibri" panose="020F0502020204030204" pitchFamily="34" charset="0"/>
                          <a:ea typeface="Aptos" panose="020B0004020202020204" pitchFamily="34" charset="0"/>
                          <a:cs typeface="Calibri" panose="020F0502020204030204" pitchFamily="34" charset="0"/>
                        </a:rPr>
                        <a:t>TEMPERATURA</a:t>
                      </a:r>
                    </a:p>
                  </a:txBody>
                  <a:tcPr marL="68580" marR="68580" marT="0" marB="0" anchor="ctr">
                    <a:solidFill>
                      <a:srgbClr val="10596C"/>
                    </a:solidFill>
                  </a:tcPr>
                </a:tc>
                <a:tc>
                  <a:txBody>
                    <a:bodyPr/>
                    <a:lstStyle/>
                    <a:p>
                      <a:pPr algn="ctr">
                        <a:lnSpc>
                          <a:spcPts val="2000"/>
                        </a:lnSpc>
                        <a:spcAft>
                          <a:spcPts val="800"/>
                        </a:spcAft>
                      </a:pPr>
                      <a:r>
                        <a:rPr lang="it-IT" sz="2000" kern="100" dirty="0">
                          <a:effectLst/>
                          <a:latin typeface="Calibri" panose="020F0502020204030204" pitchFamily="34" charset="0"/>
                          <a:ea typeface="Aptos" panose="020B0004020202020204" pitchFamily="34" charset="0"/>
                          <a:cs typeface="Calibri" panose="020F0502020204030204" pitchFamily="34" charset="0"/>
                        </a:rPr>
                        <a:t>KELVIN (K)</a:t>
                      </a:r>
                    </a:p>
                  </a:txBody>
                  <a:tcPr marL="68580" marR="68580" marT="0" marB="0" anchor="ctr"/>
                </a:tc>
                <a:extLst>
                  <a:ext uri="{0D108BD9-81ED-4DB2-BD59-A6C34878D82A}">
                    <a16:rowId xmlns:a16="http://schemas.microsoft.com/office/drawing/2014/main" val="2114804072"/>
                  </a:ext>
                </a:extLst>
              </a:tr>
              <a:tr h="454074">
                <a:tc>
                  <a:txBody>
                    <a:bodyPr/>
                    <a:lstStyle/>
                    <a:p>
                      <a:pPr algn="ctr">
                        <a:lnSpc>
                          <a:spcPts val="2000"/>
                        </a:lnSpc>
                        <a:spcAft>
                          <a:spcPts val="800"/>
                        </a:spcAft>
                      </a:pPr>
                      <a:r>
                        <a:rPr lang="it-IT" sz="2000" kern="100" dirty="0">
                          <a:effectLst/>
                          <a:latin typeface="Calibri" panose="020F0502020204030204" pitchFamily="34" charset="0"/>
                          <a:ea typeface="Aptos" panose="020B0004020202020204" pitchFamily="34" charset="0"/>
                          <a:cs typeface="Calibri" panose="020F0502020204030204" pitchFamily="34" charset="0"/>
                        </a:rPr>
                        <a:t>QUANTITA’ DI SOSTANZA</a:t>
                      </a:r>
                    </a:p>
                  </a:txBody>
                  <a:tcPr marL="68580" marR="68580" marT="0" marB="0" anchor="ctr">
                    <a:solidFill>
                      <a:srgbClr val="10596C"/>
                    </a:solidFill>
                  </a:tcPr>
                </a:tc>
                <a:tc>
                  <a:txBody>
                    <a:bodyPr/>
                    <a:lstStyle/>
                    <a:p>
                      <a:pPr algn="ctr">
                        <a:lnSpc>
                          <a:spcPts val="2000"/>
                        </a:lnSpc>
                        <a:spcAft>
                          <a:spcPts val="800"/>
                        </a:spcAft>
                      </a:pPr>
                      <a:r>
                        <a:rPr lang="it-IT" sz="2000" kern="100" dirty="0">
                          <a:effectLst/>
                          <a:latin typeface="Calibri" panose="020F0502020204030204" pitchFamily="34" charset="0"/>
                          <a:ea typeface="Aptos" panose="020B0004020202020204" pitchFamily="34" charset="0"/>
                          <a:cs typeface="Calibri" panose="020F0502020204030204" pitchFamily="34" charset="0"/>
                        </a:rPr>
                        <a:t>MOLE (mol)</a:t>
                      </a:r>
                    </a:p>
                  </a:txBody>
                  <a:tcPr marL="68580" marR="68580" marT="0" marB="0" anchor="ctr"/>
                </a:tc>
                <a:extLst>
                  <a:ext uri="{0D108BD9-81ED-4DB2-BD59-A6C34878D82A}">
                    <a16:rowId xmlns:a16="http://schemas.microsoft.com/office/drawing/2014/main" val="2830708666"/>
                  </a:ext>
                </a:extLst>
              </a:tr>
              <a:tr h="454074">
                <a:tc>
                  <a:txBody>
                    <a:bodyPr/>
                    <a:lstStyle/>
                    <a:p>
                      <a:pPr algn="ctr">
                        <a:lnSpc>
                          <a:spcPts val="2000"/>
                        </a:lnSpc>
                        <a:spcAft>
                          <a:spcPts val="800"/>
                        </a:spcAft>
                      </a:pPr>
                      <a:r>
                        <a:rPr lang="it-IT" sz="2000" kern="100" dirty="0">
                          <a:effectLst/>
                          <a:latin typeface="Calibri" panose="020F0502020204030204" pitchFamily="34" charset="0"/>
                          <a:ea typeface="Aptos" panose="020B0004020202020204" pitchFamily="34" charset="0"/>
                          <a:cs typeface="Calibri" panose="020F0502020204030204" pitchFamily="34" charset="0"/>
                        </a:rPr>
                        <a:t>INTENSITA’ LUMINOSA</a:t>
                      </a:r>
                    </a:p>
                  </a:txBody>
                  <a:tcPr marL="68580" marR="68580" marT="0" marB="0" anchor="ctr">
                    <a:solidFill>
                      <a:srgbClr val="10596C"/>
                    </a:solidFill>
                  </a:tcPr>
                </a:tc>
                <a:tc>
                  <a:txBody>
                    <a:bodyPr/>
                    <a:lstStyle/>
                    <a:p>
                      <a:pPr algn="ctr">
                        <a:lnSpc>
                          <a:spcPts val="2000"/>
                        </a:lnSpc>
                        <a:spcAft>
                          <a:spcPts val="800"/>
                        </a:spcAft>
                      </a:pPr>
                      <a:r>
                        <a:rPr lang="it-IT" sz="2000" kern="100" dirty="0">
                          <a:effectLst/>
                          <a:latin typeface="Calibri" panose="020F0502020204030204" pitchFamily="34" charset="0"/>
                          <a:ea typeface="Aptos" panose="020B0004020202020204" pitchFamily="34" charset="0"/>
                          <a:cs typeface="Calibri" panose="020F0502020204030204" pitchFamily="34" charset="0"/>
                        </a:rPr>
                        <a:t>CANDELA (cd)</a:t>
                      </a:r>
                    </a:p>
                  </a:txBody>
                  <a:tcPr marL="68580" marR="68580" marT="0" marB="0" anchor="ctr"/>
                </a:tc>
                <a:extLst>
                  <a:ext uri="{0D108BD9-81ED-4DB2-BD59-A6C34878D82A}">
                    <a16:rowId xmlns:a16="http://schemas.microsoft.com/office/drawing/2014/main" val="4117100722"/>
                  </a:ext>
                </a:extLst>
              </a:tr>
            </a:tbl>
          </a:graphicData>
        </a:graphic>
      </p:graphicFrame>
      <p:sp>
        <p:nvSpPr>
          <p:cNvPr id="9" name="Segnaposto piè di pagina 15">
            <a:extLst>
              <a:ext uri="{FF2B5EF4-FFF2-40B4-BE49-F238E27FC236}">
                <a16:creationId xmlns:a16="http://schemas.microsoft.com/office/drawing/2014/main" id="{F420FCA6-A7C0-67C0-8BCE-BD78157783E3}"/>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22911541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EBD0E-5604-D0AC-D0DA-F8FB25C0C1A0}"/>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F31A24B8-2D3D-B781-9A66-AC21AD384473}"/>
              </a:ext>
            </a:extLst>
          </p:cNvPr>
          <p:cNvSpPr>
            <a:spLocks noGrp="1"/>
          </p:cNvSpPr>
          <p:nvPr>
            <p:ph type="sldNum" sz="quarter" idx="12"/>
          </p:nvPr>
        </p:nvSpPr>
        <p:spPr/>
        <p:txBody>
          <a:bodyPr/>
          <a:lstStyle/>
          <a:p>
            <a:fld id="{65F65A18-DFC2-4C15-9945-97AD5E1B3FFB}" type="slidenum">
              <a:rPr lang="it-IT" smtClean="0"/>
              <a:t>47</a:t>
            </a:fld>
            <a:endParaRPr lang="it-IT"/>
          </a:p>
        </p:txBody>
      </p:sp>
      <p:sp>
        <p:nvSpPr>
          <p:cNvPr id="6" name="Titolo 1">
            <a:extLst>
              <a:ext uri="{FF2B5EF4-FFF2-40B4-BE49-F238E27FC236}">
                <a16:creationId xmlns:a16="http://schemas.microsoft.com/office/drawing/2014/main" id="{E7DF13B5-0487-3CFA-1775-B7166B3AA3C7}"/>
              </a:ext>
            </a:extLst>
          </p:cNvPr>
          <p:cNvSpPr txBox="1">
            <a:spLocks/>
          </p:cNvSpPr>
          <p:nvPr/>
        </p:nvSpPr>
        <p:spPr>
          <a:xfrm>
            <a:off x="689830" y="431483"/>
            <a:ext cx="3200400" cy="463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cap="all" dirty="0">
                <a:solidFill>
                  <a:srgbClr val="10596C"/>
                </a:solidFill>
                <a:latin typeface="Calibri" panose="020F0502020204030204" pitchFamily="34" charset="0"/>
                <a:ea typeface="Aptos" panose="020B0004020202020204" pitchFamily="34" charset="0"/>
                <a:cs typeface="Calibri" panose="020F0502020204030204" pitchFamily="34" charset="0"/>
              </a:rPr>
              <a:t>LA METROLOGIA</a:t>
            </a:r>
            <a:endParaRPr lang="it-IT" sz="3200" b="1" dirty="0">
              <a:solidFill>
                <a:srgbClr val="10596C"/>
              </a:solidFill>
              <a:latin typeface="Calibri" panose="020F0502020204030204" pitchFamily="34" charset="0"/>
              <a:cs typeface="Calibri" panose="020F0502020204030204" pitchFamily="34" charset="0"/>
            </a:endParaRPr>
          </a:p>
        </p:txBody>
      </p:sp>
      <p:sp>
        <p:nvSpPr>
          <p:cNvPr id="2" name="Titolo 1">
            <a:extLst>
              <a:ext uri="{FF2B5EF4-FFF2-40B4-BE49-F238E27FC236}">
                <a16:creationId xmlns:a16="http://schemas.microsoft.com/office/drawing/2014/main" id="{5E6FEC02-B7CE-2A2C-29C5-E4A689D95F3F}"/>
              </a:ext>
            </a:extLst>
          </p:cNvPr>
          <p:cNvSpPr txBox="1">
            <a:spLocks/>
          </p:cNvSpPr>
          <p:nvPr/>
        </p:nvSpPr>
        <p:spPr>
          <a:xfrm>
            <a:off x="689830" y="1364204"/>
            <a:ext cx="10905270" cy="4129592"/>
          </a:xfrm>
          <a:prstGeom prst="rect">
            <a:avLst/>
          </a:prstGeom>
        </p:spPr>
        <p:txBody>
          <a:bodyPr vert="horz" wrap="square" lIns="91440" tIns="45720" rIns="91440" bIns="4572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Queste </a:t>
            </a:r>
            <a:r>
              <a:rPr lang="it-IT" sz="2800" b="1" dirty="0">
                <a:solidFill>
                  <a:srgbClr val="10596C"/>
                </a:solidFill>
                <a:latin typeface="Calibri" panose="020F0502020204030204" pitchFamily="34" charset="0"/>
                <a:ea typeface="Aptos" panose="020B0004020202020204" pitchFamily="34" charset="0"/>
                <a:cs typeface="Calibri" panose="020F0502020204030204" pitchFamily="34" charset="0"/>
              </a:rPr>
              <a:t>7 unità di misura</a:t>
            </a:r>
            <a:r>
              <a:rPr lang="it-IT" sz="2800" b="1" dirty="0">
                <a:latin typeface="Calibri" panose="020F0502020204030204" pitchFamily="34" charset="0"/>
                <a:ea typeface="Aptos" panose="020B0004020202020204" pitchFamily="34" charset="0"/>
                <a:cs typeface="Calibri" panose="020F0502020204030204" pitchFamily="34" charset="0"/>
              </a:rPr>
              <a:t> </a:t>
            </a:r>
            <a:r>
              <a:rPr lang="it-IT" sz="2400" dirty="0">
                <a:latin typeface="Calibri" panose="020F0502020204030204" pitchFamily="34" charset="0"/>
                <a:ea typeface="Aptos" panose="020B0004020202020204" pitchFamily="34" charset="0"/>
                <a:cs typeface="Calibri" panose="020F0502020204030204" pitchFamily="34" charset="0"/>
              </a:rPr>
              <a:t>di dicono </a:t>
            </a:r>
            <a:r>
              <a:rPr lang="it-IT" sz="2400" b="1" dirty="0">
                <a:solidFill>
                  <a:srgbClr val="10596C"/>
                </a:solidFill>
                <a:latin typeface="Calibri" panose="020F0502020204030204" pitchFamily="34" charset="0"/>
                <a:ea typeface="Aptos" panose="020B0004020202020204" pitchFamily="34" charset="0"/>
                <a:cs typeface="Calibri" panose="020F0502020204030204" pitchFamily="34" charset="0"/>
              </a:rPr>
              <a:t>FONDAMENTALI</a:t>
            </a:r>
            <a:r>
              <a:rPr lang="it-IT" sz="2400" dirty="0">
                <a:latin typeface="Calibri" panose="020F0502020204030204" pitchFamily="34" charset="0"/>
                <a:ea typeface="Aptos" panose="020B0004020202020204" pitchFamily="34" charset="0"/>
                <a:cs typeface="Calibri" panose="020F0502020204030204" pitchFamily="34" charset="0"/>
              </a:rPr>
              <a:t>, tutte le altre </a:t>
            </a:r>
            <a:r>
              <a:rPr lang="it-IT" sz="2400" b="1" dirty="0">
                <a:solidFill>
                  <a:srgbClr val="10596C"/>
                </a:solidFill>
                <a:latin typeface="Calibri" panose="020F0502020204030204" pitchFamily="34" charset="0"/>
                <a:ea typeface="Aptos" panose="020B0004020202020204" pitchFamily="34" charset="0"/>
                <a:cs typeface="Calibri" panose="020F0502020204030204" pitchFamily="34" charset="0"/>
              </a:rPr>
              <a:t>DERIVATE</a:t>
            </a:r>
            <a:r>
              <a:rPr lang="it-IT" sz="2400" dirty="0">
                <a:latin typeface="Calibri" panose="020F0502020204030204" pitchFamily="34" charset="0"/>
                <a:ea typeface="Aptos" panose="020B0004020202020204" pitchFamily="34" charset="0"/>
                <a:cs typeface="Calibri" panose="020F0502020204030204" pitchFamily="34" charset="0"/>
              </a:rPr>
              <a:t>.</a:t>
            </a:r>
          </a:p>
          <a:p>
            <a:pPr algn="l">
              <a:lnSpc>
                <a:spcPct val="150000"/>
              </a:lnSpc>
            </a:pPr>
            <a:endParaRPr lang="it-IT" sz="2400" dirty="0">
              <a:latin typeface="Calibri" panose="020F0502020204030204" pitchFamily="34" charset="0"/>
              <a:ea typeface="Aptos" panose="020B0004020202020204" pitchFamily="34" charset="0"/>
              <a:cs typeface="Calibri" panose="020F0502020204030204" pitchFamily="34" charset="0"/>
            </a:endParaRPr>
          </a:p>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Queste sono ottenute come prodotto di opportune potenze delle unità fondamentali.</a:t>
            </a:r>
          </a:p>
          <a:p>
            <a:pPr algn="l">
              <a:lnSpc>
                <a:spcPct val="150000"/>
              </a:lnSpc>
            </a:pPr>
            <a:endParaRPr lang="it-IT" sz="2400" dirty="0">
              <a:latin typeface="Calibri" panose="020F0502020204030204" pitchFamily="34" charset="0"/>
              <a:ea typeface="Aptos" panose="020B0004020202020204" pitchFamily="34" charset="0"/>
              <a:cs typeface="Calibri" panose="020F0502020204030204" pitchFamily="34" charset="0"/>
            </a:endParaRPr>
          </a:p>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Es. di unità derivate: AREA, VOLUME, FORZA, PRESSIONE, PORTATA, ENERGIA, POTENZA, …</a:t>
            </a:r>
          </a:p>
          <a:p>
            <a:pPr algn="l">
              <a:lnSpc>
                <a:spcPct val="150000"/>
              </a:lnSpc>
            </a:pPr>
            <a:endParaRPr lang="it-IT" sz="3000" dirty="0">
              <a:latin typeface="Calibri" panose="020F0502020204030204" pitchFamily="34" charset="0"/>
              <a:ea typeface="Aptos" panose="020B0004020202020204" pitchFamily="34" charset="0"/>
              <a:cs typeface="Calibri" panose="020F0502020204030204" pitchFamily="34" charset="0"/>
            </a:endParaRPr>
          </a:p>
        </p:txBody>
      </p:sp>
      <p:sp>
        <p:nvSpPr>
          <p:cNvPr id="3" name="Segnaposto piè di pagina 15">
            <a:extLst>
              <a:ext uri="{FF2B5EF4-FFF2-40B4-BE49-F238E27FC236}">
                <a16:creationId xmlns:a16="http://schemas.microsoft.com/office/drawing/2014/main" id="{DB6A21B5-6282-85FD-99AA-3D091B38688F}"/>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20905865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84588-A086-6DE6-4ECB-30A27E6EA966}"/>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BA307A7B-4889-E985-DADB-21B6505A85B9}"/>
              </a:ext>
            </a:extLst>
          </p:cNvPr>
          <p:cNvSpPr>
            <a:spLocks noGrp="1"/>
          </p:cNvSpPr>
          <p:nvPr>
            <p:ph type="sldNum" sz="quarter" idx="12"/>
          </p:nvPr>
        </p:nvSpPr>
        <p:spPr/>
        <p:txBody>
          <a:bodyPr/>
          <a:lstStyle/>
          <a:p>
            <a:fld id="{65F65A18-DFC2-4C15-9945-97AD5E1B3FFB}" type="slidenum">
              <a:rPr lang="it-IT" smtClean="0"/>
              <a:t>48</a:t>
            </a:fld>
            <a:endParaRPr lang="it-IT"/>
          </a:p>
        </p:txBody>
      </p:sp>
      <p:sp>
        <p:nvSpPr>
          <p:cNvPr id="6" name="Titolo 1">
            <a:extLst>
              <a:ext uri="{FF2B5EF4-FFF2-40B4-BE49-F238E27FC236}">
                <a16:creationId xmlns:a16="http://schemas.microsoft.com/office/drawing/2014/main" id="{2CC5581D-5B3C-8684-3024-D64299E3A954}"/>
              </a:ext>
            </a:extLst>
          </p:cNvPr>
          <p:cNvSpPr txBox="1">
            <a:spLocks/>
          </p:cNvSpPr>
          <p:nvPr/>
        </p:nvSpPr>
        <p:spPr>
          <a:xfrm>
            <a:off x="689830" y="431483"/>
            <a:ext cx="3200400" cy="463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cap="all" dirty="0">
                <a:solidFill>
                  <a:srgbClr val="10596C"/>
                </a:solidFill>
                <a:latin typeface="Calibri" panose="020F0502020204030204" pitchFamily="34" charset="0"/>
                <a:ea typeface="Aptos" panose="020B0004020202020204" pitchFamily="34" charset="0"/>
                <a:cs typeface="Calibri" panose="020F0502020204030204" pitchFamily="34" charset="0"/>
              </a:rPr>
              <a:t>LA METROLOGIA</a:t>
            </a:r>
            <a:endParaRPr lang="it-IT" sz="3200" b="1" dirty="0">
              <a:solidFill>
                <a:srgbClr val="10596C"/>
              </a:solidFill>
              <a:latin typeface="Calibri" panose="020F0502020204030204" pitchFamily="34" charset="0"/>
              <a:cs typeface="Calibri" panose="020F0502020204030204" pitchFamily="34" charset="0"/>
            </a:endParaRPr>
          </a:p>
        </p:txBody>
      </p:sp>
      <p:sp>
        <p:nvSpPr>
          <p:cNvPr id="3" name="Titolo 1">
            <a:extLst>
              <a:ext uri="{FF2B5EF4-FFF2-40B4-BE49-F238E27FC236}">
                <a16:creationId xmlns:a16="http://schemas.microsoft.com/office/drawing/2014/main" id="{62FE29E0-A03B-AC48-7A94-8BA748049843}"/>
              </a:ext>
            </a:extLst>
          </p:cNvPr>
          <p:cNvSpPr txBox="1">
            <a:spLocks/>
          </p:cNvSpPr>
          <p:nvPr/>
        </p:nvSpPr>
        <p:spPr>
          <a:xfrm>
            <a:off x="689830" y="1133371"/>
            <a:ext cx="10905270" cy="4591257"/>
          </a:xfrm>
          <a:prstGeom prst="rect">
            <a:avLst/>
          </a:prstGeom>
        </p:spPr>
        <p:txBody>
          <a:bodyPr vert="horz" wrap="square" lIns="91440" tIns="45720" rIns="91440" bIns="4572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Per comodità, nella pratica quotidiana si utilizzano dei </a:t>
            </a:r>
            <a:r>
              <a:rPr lang="it-IT" sz="2400" b="1" dirty="0">
                <a:solidFill>
                  <a:srgbClr val="10596C"/>
                </a:solidFill>
                <a:latin typeface="Calibri" panose="020F0502020204030204" pitchFamily="34" charset="0"/>
                <a:ea typeface="Aptos" panose="020B0004020202020204" pitchFamily="34" charset="0"/>
                <a:cs typeface="Calibri" panose="020F0502020204030204" pitchFamily="34" charset="0"/>
              </a:rPr>
              <a:t>PREFISSI</a:t>
            </a:r>
            <a:r>
              <a:rPr lang="it-IT" sz="2400" dirty="0">
                <a:latin typeface="Calibri" panose="020F0502020204030204" pitchFamily="34" charset="0"/>
                <a:ea typeface="Aptos" panose="020B0004020202020204" pitchFamily="34" charset="0"/>
                <a:cs typeface="Calibri" panose="020F0502020204030204" pitchFamily="34" charset="0"/>
              </a:rPr>
              <a:t>.</a:t>
            </a:r>
          </a:p>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Alcuni sono:</a:t>
            </a:r>
          </a:p>
          <a:p>
            <a:pPr marL="457200" indent="-457200" algn="l">
              <a:lnSpc>
                <a:spcPct val="150000"/>
              </a:lnSpc>
              <a:buFont typeface="Arial" panose="020B0604020202020204" pitchFamily="34" charset="0"/>
              <a:buChar char="•"/>
            </a:pPr>
            <a:r>
              <a:rPr lang="it-IT" sz="3000" dirty="0">
                <a:latin typeface="Calibri" panose="020F0502020204030204" pitchFamily="34" charset="0"/>
                <a:ea typeface="Aptos" panose="020B0004020202020204" pitchFamily="34" charset="0"/>
                <a:cs typeface="Calibri" panose="020F0502020204030204" pitchFamily="34" charset="0"/>
              </a:rPr>
              <a:t>CHILO</a:t>
            </a:r>
          </a:p>
          <a:p>
            <a:pPr marL="457200" indent="-457200" algn="l">
              <a:lnSpc>
                <a:spcPct val="150000"/>
              </a:lnSpc>
              <a:buFont typeface="Arial" panose="020B0604020202020204" pitchFamily="34" charset="0"/>
              <a:buChar char="•"/>
            </a:pPr>
            <a:r>
              <a:rPr lang="it-IT" sz="3000" dirty="0">
                <a:latin typeface="Calibri" panose="020F0502020204030204" pitchFamily="34" charset="0"/>
                <a:ea typeface="Aptos" panose="020B0004020202020204" pitchFamily="34" charset="0"/>
                <a:cs typeface="Calibri" panose="020F0502020204030204" pitchFamily="34" charset="0"/>
              </a:rPr>
              <a:t>MEGA</a:t>
            </a:r>
          </a:p>
          <a:p>
            <a:pPr marL="457200" indent="-457200" algn="l">
              <a:lnSpc>
                <a:spcPct val="150000"/>
              </a:lnSpc>
              <a:buFont typeface="Arial" panose="020B0604020202020204" pitchFamily="34" charset="0"/>
              <a:buChar char="•"/>
            </a:pPr>
            <a:r>
              <a:rPr lang="it-IT" sz="3000" dirty="0">
                <a:latin typeface="Calibri" panose="020F0502020204030204" pitchFamily="34" charset="0"/>
                <a:ea typeface="Aptos" panose="020B0004020202020204" pitchFamily="34" charset="0"/>
                <a:cs typeface="Calibri" panose="020F0502020204030204" pitchFamily="34" charset="0"/>
              </a:rPr>
              <a:t>GIGA</a:t>
            </a:r>
          </a:p>
          <a:p>
            <a:pPr marL="457200" indent="-457200" algn="l">
              <a:lnSpc>
                <a:spcPct val="150000"/>
              </a:lnSpc>
              <a:buFont typeface="Arial" panose="020B0604020202020204" pitchFamily="34" charset="0"/>
              <a:buChar char="•"/>
            </a:pPr>
            <a:r>
              <a:rPr lang="it-IT" sz="3000" dirty="0">
                <a:latin typeface="Calibri" panose="020F0502020204030204" pitchFamily="34" charset="0"/>
                <a:ea typeface="Aptos" panose="020B0004020202020204" pitchFamily="34" charset="0"/>
                <a:cs typeface="Calibri" panose="020F0502020204030204" pitchFamily="34" charset="0"/>
              </a:rPr>
              <a:t>TERA …</a:t>
            </a:r>
          </a:p>
          <a:p>
            <a:pPr marL="457200" indent="-457200" algn="l">
              <a:lnSpc>
                <a:spcPct val="150000"/>
              </a:lnSpc>
              <a:buFont typeface="Arial" panose="020B0604020202020204" pitchFamily="34" charset="0"/>
              <a:buChar char="•"/>
            </a:pPr>
            <a:r>
              <a:rPr lang="it-IT" sz="3000" dirty="0">
                <a:latin typeface="Calibri" panose="020F0502020204030204" pitchFamily="34" charset="0"/>
                <a:ea typeface="Aptos" panose="020B0004020202020204" pitchFamily="34" charset="0"/>
                <a:cs typeface="Calibri" panose="020F0502020204030204" pitchFamily="34" charset="0"/>
              </a:rPr>
              <a:t>MA COSA RAPPRESENTANO???</a:t>
            </a:r>
            <a:endParaRPr lang="it-IT" sz="2400" dirty="0">
              <a:latin typeface="Calibri" panose="020F0502020204030204" pitchFamily="34" charset="0"/>
              <a:ea typeface="Aptos" panose="020B0004020202020204" pitchFamily="34" charset="0"/>
              <a:cs typeface="Calibri" panose="020F0502020204030204" pitchFamily="34" charset="0"/>
            </a:endParaRPr>
          </a:p>
        </p:txBody>
      </p:sp>
      <p:sp>
        <p:nvSpPr>
          <p:cNvPr id="7" name="Segnaposto piè di pagina 15">
            <a:extLst>
              <a:ext uri="{FF2B5EF4-FFF2-40B4-BE49-F238E27FC236}">
                <a16:creationId xmlns:a16="http://schemas.microsoft.com/office/drawing/2014/main" id="{7F362AC4-C286-183E-DDE0-0A0A1DAD6234}"/>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16946634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04CC9-C50C-36D9-EC36-87BF16506296}"/>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E72954A5-A8A1-DBE2-75F9-F07FB376A2DF}"/>
              </a:ext>
            </a:extLst>
          </p:cNvPr>
          <p:cNvSpPr>
            <a:spLocks noGrp="1"/>
          </p:cNvSpPr>
          <p:nvPr>
            <p:ph type="sldNum" sz="quarter" idx="12"/>
          </p:nvPr>
        </p:nvSpPr>
        <p:spPr/>
        <p:txBody>
          <a:bodyPr/>
          <a:lstStyle/>
          <a:p>
            <a:fld id="{65F65A18-DFC2-4C15-9945-97AD5E1B3FFB}" type="slidenum">
              <a:rPr lang="it-IT" smtClean="0"/>
              <a:t>49</a:t>
            </a:fld>
            <a:endParaRPr lang="it-IT"/>
          </a:p>
        </p:txBody>
      </p:sp>
      <p:sp>
        <p:nvSpPr>
          <p:cNvPr id="6" name="Titolo 1">
            <a:extLst>
              <a:ext uri="{FF2B5EF4-FFF2-40B4-BE49-F238E27FC236}">
                <a16:creationId xmlns:a16="http://schemas.microsoft.com/office/drawing/2014/main" id="{ED00B0A9-0FB0-CB8F-50DE-0C6DEFDA9487}"/>
              </a:ext>
            </a:extLst>
          </p:cNvPr>
          <p:cNvSpPr txBox="1">
            <a:spLocks/>
          </p:cNvSpPr>
          <p:nvPr/>
        </p:nvSpPr>
        <p:spPr>
          <a:xfrm>
            <a:off x="689830" y="431483"/>
            <a:ext cx="3200400" cy="463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cap="all" dirty="0">
                <a:solidFill>
                  <a:srgbClr val="10596C"/>
                </a:solidFill>
                <a:latin typeface="Calibri" panose="020F0502020204030204" pitchFamily="34" charset="0"/>
                <a:ea typeface="Aptos" panose="020B0004020202020204" pitchFamily="34" charset="0"/>
                <a:cs typeface="Calibri" panose="020F0502020204030204" pitchFamily="34" charset="0"/>
              </a:rPr>
              <a:t>LA METROLOGIA</a:t>
            </a:r>
            <a:endParaRPr lang="it-IT" sz="3200" b="1" dirty="0">
              <a:solidFill>
                <a:srgbClr val="10596C"/>
              </a:solidFill>
              <a:latin typeface="Calibri" panose="020F0502020204030204" pitchFamily="34" charset="0"/>
              <a:cs typeface="Calibri" panose="020F0502020204030204" pitchFamily="34" charset="0"/>
            </a:endParaRPr>
          </a:p>
        </p:txBody>
      </p:sp>
      <p:pic>
        <p:nvPicPr>
          <p:cNvPr id="2" name="Immagine 1">
            <a:extLst>
              <a:ext uri="{FF2B5EF4-FFF2-40B4-BE49-F238E27FC236}">
                <a16:creationId xmlns:a16="http://schemas.microsoft.com/office/drawing/2014/main" id="{5722D1A0-4C35-1BC4-9387-821616D6706B}"/>
              </a:ext>
            </a:extLst>
          </p:cNvPr>
          <p:cNvPicPr>
            <a:picLocks noChangeAspect="1"/>
          </p:cNvPicPr>
          <p:nvPr/>
        </p:nvPicPr>
        <p:blipFill>
          <a:blip r:embed="rId2"/>
          <a:stretch>
            <a:fillRect/>
          </a:stretch>
        </p:blipFill>
        <p:spPr>
          <a:xfrm>
            <a:off x="2644671" y="1054179"/>
            <a:ext cx="6902658" cy="5143421"/>
          </a:xfrm>
          <a:prstGeom prst="rect">
            <a:avLst/>
          </a:prstGeom>
        </p:spPr>
      </p:pic>
      <p:sp>
        <p:nvSpPr>
          <p:cNvPr id="7" name="Segnaposto piè di pagina 15">
            <a:extLst>
              <a:ext uri="{FF2B5EF4-FFF2-40B4-BE49-F238E27FC236}">
                <a16:creationId xmlns:a16="http://schemas.microsoft.com/office/drawing/2014/main" id="{49CE6A75-2F09-5041-789C-FC22618AE84F}"/>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452889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199" y="679269"/>
            <a:ext cx="10630989" cy="5497694"/>
          </a:xfrm>
        </p:spPr>
        <p:txBody>
          <a:bodyPr>
            <a:normAutofit/>
          </a:bodyPr>
          <a:lstStyle/>
          <a:p>
            <a:pPr marL="0" indent="0">
              <a:buNone/>
            </a:pPr>
            <a:r>
              <a:rPr lang="it-IT" dirty="0"/>
              <a:t>						</a:t>
            </a:r>
          </a:p>
        </p:txBody>
      </p:sp>
      <p:sp>
        <p:nvSpPr>
          <p:cNvPr id="15" name="Segnaposto numero diapositiva 14"/>
          <p:cNvSpPr>
            <a:spLocks noGrp="1"/>
          </p:cNvSpPr>
          <p:nvPr>
            <p:ph type="sldNum" sz="quarter" idx="12"/>
          </p:nvPr>
        </p:nvSpPr>
        <p:spPr/>
        <p:txBody>
          <a:bodyPr/>
          <a:lstStyle/>
          <a:p>
            <a:fld id="{65F65A18-DFC2-4C15-9945-97AD5E1B3FFB}" type="slidenum">
              <a:rPr lang="it-IT" smtClean="0"/>
              <a:t>5</a:t>
            </a:fld>
            <a:endParaRPr lang="it-IT"/>
          </a:p>
        </p:txBody>
      </p:sp>
      <p:sp>
        <p:nvSpPr>
          <p:cNvPr id="2" name="CasellaDiTesto 1"/>
          <p:cNvSpPr txBox="1"/>
          <p:nvPr/>
        </p:nvSpPr>
        <p:spPr>
          <a:xfrm>
            <a:off x="652385" y="2530366"/>
            <a:ext cx="10515601" cy="2251065"/>
          </a:xfrm>
          <a:prstGeom prst="rect">
            <a:avLst/>
          </a:prstGeom>
          <a:noFill/>
        </p:spPr>
        <p:txBody>
          <a:bodyPr wrap="square" rtlCol="0">
            <a:spAutoFit/>
          </a:bodyPr>
          <a:lstStyle/>
          <a:p>
            <a:pPr algn="just">
              <a:lnSpc>
                <a:spcPct val="150000"/>
              </a:lnSpc>
            </a:pPr>
            <a:r>
              <a:rPr lang="it-IT" sz="2400" dirty="0">
                <a:latin typeface="Calibri" panose="020F0502020204030204" pitchFamily="34" charset="0"/>
                <a:cs typeface="Calibri" panose="020F0502020204030204" pitchFamily="34" charset="0"/>
              </a:rPr>
              <a:t>Cosa intendiamo per vuoto?</a:t>
            </a:r>
          </a:p>
          <a:p>
            <a:pPr algn="just">
              <a:lnSpc>
                <a:spcPct val="150000"/>
              </a:lnSpc>
            </a:pPr>
            <a:endParaRPr lang="it-IT" sz="2400" dirty="0">
              <a:latin typeface="Calibri" panose="020F0502020204030204" pitchFamily="34" charset="0"/>
              <a:cs typeface="Calibri" panose="020F0502020204030204" pitchFamily="34" charset="0"/>
            </a:endParaRPr>
          </a:p>
          <a:p>
            <a:pPr algn="just">
              <a:lnSpc>
                <a:spcPct val="150000"/>
              </a:lnSpc>
            </a:pPr>
            <a:r>
              <a:rPr lang="it-IT" sz="2400" dirty="0">
                <a:latin typeface="Calibri" panose="020F0502020204030204" pitchFamily="34" charset="0"/>
                <a:cs typeface="Calibri" panose="020F0502020204030204" pitchFamily="34" charset="0"/>
              </a:rPr>
              <a:t>Partiamo dal «pieno»…</a:t>
            </a:r>
          </a:p>
          <a:p>
            <a:pPr algn="just">
              <a:lnSpc>
                <a:spcPct val="150000"/>
              </a:lnSpc>
            </a:pPr>
            <a:r>
              <a:rPr lang="it-IT" sz="2400" dirty="0">
                <a:latin typeface="Calibri" panose="020F0502020204030204" pitchFamily="34" charset="0"/>
                <a:cs typeface="Calibri" panose="020F0502020204030204" pitchFamily="34" charset="0"/>
              </a:rPr>
              <a:t>per capire cosa significa «vuoto»</a:t>
            </a:r>
          </a:p>
        </p:txBody>
      </p:sp>
      <p:sp>
        <p:nvSpPr>
          <p:cNvPr id="7" name="Titolo 1">
            <a:extLst>
              <a:ext uri="{FF2B5EF4-FFF2-40B4-BE49-F238E27FC236}">
                <a16:creationId xmlns:a16="http://schemas.microsoft.com/office/drawing/2014/main" id="{F0648F89-2509-F569-B5C6-9E53F73AF8E4}"/>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Arial" panose="020B0604020202020204" pitchFamily="34" charset="0"/>
                <a:cs typeface="Arial" panose="020B0604020202020204" pitchFamily="34" charset="0"/>
              </a:rPr>
              <a:t>INTRODUZIONE</a:t>
            </a:r>
          </a:p>
        </p:txBody>
      </p:sp>
      <p:pic>
        <p:nvPicPr>
          <p:cNvPr id="6" name="Immagine 5">
            <a:extLst>
              <a:ext uri="{FF2B5EF4-FFF2-40B4-BE49-F238E27FC236}">
                <a16:creationId xmlns:a16="http://schemas.microsoft.com/office/drawing/2014/main" id="{784203CA-CB6F-5EEF-327B-5E90C1EA72FA}"/>
              </a:ext>
            </a:extLst>
          </p:cNvPr>
          <p:cNvPicPr>
            <a:picLocks noChangeAspect="1"/>
          </p:cNvPicPr>
          <p:nvPr/>
        </p:nvPicPr>
        <p:blipFill>
          <a:blip r:embed="rId2"/>
          <a:stretch>
            <a:fillRect/>
          </a:stretch>
        </p:blipFill>
        <p:spPr>
          <a:xfrm>
            <a:off x="6730395" y="1341188"/>
            <a:ext cx="3038475" cy="4295775"/>
          </a:xfrm>
          <a:prstGeom prst="rect">
            <a:avLst/>
          </a:prstGeom>
        </p:spPr>
      </p:pic>
      <p:sp>
        <p:nvSpPr>
          <p:cNvPr id="5" name="Segnaposto piè di pagina 15">
            <a:extLst>
              <a:ext uri="{FF2B5EF4-FFF2-40B4-BE49-F238E27FC236}">
                <a16:creationId xmlns:a16="http://schemas.microsoft.com/office/drawing/2014/main" id="{D7008C3F-01E3-FBC8-9654-AB1FB7E45FA6}"/>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31233238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BA646-FAA7-F9FE-7513-8D2FD7517482}"/>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09AC97D9-15A9-B101-A23E-A76F8B659A81}"/>
              </a:ext>
            </a:extLst>
          </p:cNvPr>
          <p:cNvSpPr>
            <a:spLocks noGrp="1"/>
          </p:cNvSpPr>
          <p:nvPr>
            <p:ph type="sldNum" sz="quarter" idx="12"/>
          </p:nvPr>
        </p:nvSpPr>
        <p:spPr/>
        <p:txBody>
          <a:bodyPr/>
          <a:lstStyle/>
          <a:p>
            <a:fld id="{65F65A18-DFC2-4C15-9945-97AD5E1B3FFB}" type="slidenum">
              <a:rPr lang="it-IT" smtClean="0"/>
              <a:t>50</a:t>
            </a:fld>
            <a:endParaRPr lang="it-IT"/>
          </a:p>
        </p:txBody>
      </p:sp>
      <p:sp>
        <p:nvSpPr>
          <p:cNvPr id="6" name="Titolo 1">
            <a:extLst>
              <a:ext uri="{FF2B5EF4-FFF2-40B4-BE49-F238E27FC236}">
                <a16:creationId xmlns:a16="http://schemas.microsoft.com/office/drawing/2014/main" id="{7F9EC993-B04B-3DD8-0377-E9BB708C71C7}"/>
              </a:ext>
            </a:extLst>
          </p:cNvPr>
          <p:cNvSpPr txBox="1">
            <a:spLocks/>
          </p:cNvSpPr>
          <p:nvPr/>
        </p:nvSpPr>
        <p:spPr>
          <a:xfrm>
            <a:off x="689830" y="431483"/>
            <a:ext cx="3200400" cy="463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cap="all" dirty="0">
                <a:solidFill>
                  <a:srgbClr val="10596C"/>
                </a:solidFill>
                <a:latin typeface="Calibri" panose="020F0502020204030204" pitchFamily="34" charset="0"/>
                <a:ea typeface="Aptos" panose="020B0004020202020204" pitchFamily="34" charset="0"/>
                <a:cs typeface="Calibri" panose="020F0502020204030204" pitchFamily="34" charset="0"/>
              </a:rPr>
              <a:t>LA METROLOGIA</a:t>
            </a:r>
            <a:endParaRPr lang="it-IT" sz="3200" b="1" dirty="0">
              <a:solidFill>
                <a:srgbClr val="10596C"/>
              </a:solidFill>
              <a:latin typeface="Calibri" panose="020F0502020204030204" pitchFamily="34" charset="0"/>
              <a:cs typeface="Calibri" panose="020F0502020204030204" pitchFamily="34" charset="0"/>
            </a:endParaRPr>
          </a:p>
        </p:txBody>
      </p:sp>
      <p:sp>
        <p:nvSpPr>
          <p:cNvPr id="3" name="Titolo 1">
            <a:extLst>
              <a:ext uri="{FF2B5EF4-FFF2-40B4-BE49-F238E27FC236}">
                <a16:creationId xmlns:a16="http://schemas.microsoft.com/office/drawing/2014/main" id="{1F35AB84-6ED6-1A2C-0578-49B1B83C295F}"/>
              </a:ext>
            </a:extLst>
          </p:cNvPr>
          <p:cNvSpPr txBox="1">
            <a:spLocks/>
          </p:cNvSpPr>
          <p:nvPr/>
        </p:nvSpPr>
        <p:spPr>
          <a:xfrm>
            <a:off x="689830" y="1128721"/>
            <a:ext cx="10905270" cy="589072"/>
          </a:xfrm>
          <a:prstGeom prst="rect">
            <a:avLst/>
          </a:prstGeom>
        </p:spPr>
        <p:txBody>
          <a:bodyPr vert="horz" wrap="square" lIns="91440" tIns="45720" rIns="91440" bIns="4572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Cos’è la misura?</a:t>
            </a:r>
          </a:p>
        </p:txBody>
      </p:sp>
      <p:sp>
        <p:nvSpPr>
          <p:cNvPr id="7" name="CasellaDiTesto 6">
            <a:extLst>
              <a:ext uri="{FF2B5EF4-FFF2-40B4-BE49-F238E27FC236}">
                <a16:creationId xmlns:a16="http://schemas.microsoft.com/office/drawing/2014/main" id="{1ADF5E2D-7E1D-C4D2-C6EE-B43C6F6F639D}"/>
              </a:ext>
            </a:extLst>
          </p:cNvPr>
          <p:cNvSpPr txBox="1"/>
          <p:nvPr/>
        </p:nvSpPr>
        <p:spPr>
          <a:xfrm>
            <a:off x="980133" y="3033602"/>
            <a:ext cx="10406922" cy="769441"/>
          </a:xfrm>
          <a:prstGeom prst="rect">
            <a:avLst/>
          </a:prstGeom>
          <a:noFill/>
        </p:spPr>
        <p:txBody>
          <a:bodyPr wrap="square" rtlCol="0">
            <a:spAutoFit/>
          </a:bodyPr>
          <a:lstStyle/>
          <a:p>
            <a:pPr algn="ctr"/>
            <a:r>
              <a:rPr lang="it-IT" sz="4400" b="1" dirty="0">
                <a:solidFill>
                  <a:srgbClr val="10596C"/>
                </a:solidFill>
              </a:rPr>
              <a:t>Misura = ( X ± U ) </a:t>
            </a:r>
            <a:r>
              <a:rPr lang="it-IT" sz="4400" b="1" dirty="0" err="1">
                <a:solidFill>
                  <a:srgbClr val="10596C"/>
                </a:solidFill>
              </a:rPr>
              <a:t>u.d.m</a:t>
            </a:r>
            <a:r>
              <a:rPr lang="it-IT" sz="4400" b="1" dirty="0">
                <a:solidFill>
                  <a:srgbClr val="10596C"/>
                </a:solidFill>
              </a:rPr>
              <a:t>.</a:t>
            </a:r>
          </a:p>
        </p:txBody>
      </p:sp>
      <p:sp>
        <p:nvSpPr>
          <p:cNvPr id="8" name="Titolo 1">
            <a:extLst>
              <a:ext uri="{FF2B5EF4-FFF2-40B4-BE49-F238E27FC236}">
                <a16:creationId xmlns:a16="http://schemas.microsoft.com/office/drawing/2014/main" id="{C0FAC9C0-E481-21A6-8BC7-C19380BB0167}"/>
              </a:ext>
            </a:extLst>
          </p:cNvPr>
          <p:cNvSpPr txBox="1">
            <a:spLocks/>
          </p:cNvSpPr>
          <p:nvPr/>
        </p:nvSpPr>
        <p:spPr>
          <a:xfrm>
            <a:off x="643365" y="4785160"/>
            <a:ext cx="10905270" cy="589072"/>
          </a:xfrm>
          <a:prstGeom prst="rect">
            <a:avLst/>
          </a:prstGeom>
        </p:spPr>
        <p:txBody>
          <a:bodyPr vert="horz" wrap="square" lIns="91440" tIns="45720" rIns="91440" bIns="4572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Dove X è il valore che attribuiremo al misurando e U è l’</a:t>
            </a:r>
            <a:r>
              <a:rPr lang="it-IT" sz="2400" b="1" dirty="0">
                <a:solidFill>
                  <a:srgbClr val="10596C"/>
                </a:solidFill>
                <a:latin typeface="Calibri" panose="020F0502020204030204" pitchFamily="34" charset="0"/>
                <a:ea typeface="Aptos" panose="020B0004020202020204" pitchFamily="34" charset="0"/>
                <a:cs typeface="Calibri" panose="020F0502020204030204" pitchFamily="34" charset="0"/>
              </a:rPr>
              <a:t>INCERTEZZA DI MISURA</a:t>
            </a:r>
            <a:endParaRPr lang="it-IT" sz="2400" dirty="0">
              <a:solidFill>
                <a:srgbClr val="10596C"/>
              </a:solidFill>
              <a:latin typeface="Calibri" panose="020F0502020204030204" pitchFamily="34" charset="0"/>
              <a:ea typeface="Aptos" panose="020B0004020202020204" pitchFamily="34" charset="0"/>
              <a:cs typeface="Calibri" panose="020F0502020204030204" pitchFamily="34" charset="0"/>
            </a:endParaRPr>
          </a:p>
        </p:txBody>
      </p:sp>
      <p:sp>
        <p:nvSpPr>
          <p:cNvPr id="9" name="Segnaposto piè di pagina 15">
            <a:extLst>
              <a:ext uri="{FF2B5EF4-FFF2-40B4-BE49-F238E27FC236}">
                <a16:creationId xmlns:a16="http://schemas.microsoft.com/office/drawing/2014/main" id="{FF9AD3AA-CEB3-6B68-6B07-9D3DF79982A8}"/>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4760175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EDAC3-A4E6-6BA4-A446-2DB76383B265}"/>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E0EFDF8D-7B25-52B5-932E-D8220CE753FE}"/>
              </a:ext>
            </a:extLst>
          </p:cNvPr>
          <p:cNvSpPr>
            <a:spLocks noGrp="1"/>
          </p:cNvSpPr>
          <p:nvPr>
            <p:ph type="sldNum" sz="quarter" idx="12"/>
          </p:nvPr>
        </p:nvSpPr>
        <p:spPr/>
        <p:txBody>
          <a:bodyPr/>
          <a:lstStyle/>
          <a:p>
            <a:fld id="{65F65A18-DFC2-4C15-9945-97AD5E1B3FFB}" type="slidenum">
              <a:rPr lang="it-IT" smtClean="0"/>
              <a:t>51</a:t>
            </a:fld>
            <a:endParaRPr lang="it-IT"/>
          </a:p>
        </p:txBody>
      </p:sp>
      <p:sp>
        <p:nvSpPr>
          <p:cNvPr id="6" name="Titolo 1">
            <a:extLst>
              <a:ext uri="{FF2B5EF4-FFF2-40B4-BE49-F238E27FC236}">
                <a16:creationId xmlns:a16="http://schemas.microsoft.com/office/drawing/2014/main" id="{509CB6C3-520E-E1C0-EA30-D2D8D2F6203C}"/>
              </a:ext>
            </a:extLst>
          </p:cNvPr>
          <p:cNvSpPr txBox="1">
            <a:spLocks/>
          </p:cNvSpPr>
          <p:nvPr/>
        </p:nvSpPr>
        <p:spPr>
          <a:xfrm>
            <a:off x="689830" y="431483"/>
            <a:ext cx="3200400" cy="463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cap="all" dirty="0">
                <a:solidFill>
                  <a:srgbClr val="10596C"/>
                </a:solidFill>
                <a:latin typeface="Calibri" panose="020F0502020204030204" pitchFamily="34" charset="0"/>
                <a:ea typeface="Aptos" panose="020B0004020202020204" pitchFamily="34" charset="0"/>
                <a:cs typeface="Calibri" panose="020F0502020204030204" pitchFamily="34" charset="0"/>
              </a:rPr>
              <a:t>LA METROLOGIA</a:t>
            </a:r>
            <a:endParaRPr lang="it-IT" sz="3200" b="1" dirty="0">
              <a:solidFill>
                <a:srgbClr val="10596C"/>
              </a:solidFill>
              <a:latin typeface="Calibri" panose="020F0502020204030204" pitchFamily="34" charset="0"/>
              <a:cs typeface="Calibri" panose="020F0502020204030204" pitchFamily="34" charset="0"/>
            </a:endParaRPr>
          </a:p>
        </p:txBody>
      </p:sp>
      <p:sp>
        <p:nvSpPr>
          <p:cNvPr id="2" name="Titolo 1">
            <a:extLst>
              <a:ext uri="{FF2B5EF4-FFF2-40B4-BE49-F238E27FC236}">
                <a16:creationId xmlns:a16="http://schemas.microsoft.com/office/drawing/2014/main" id="{E101921F-FE4A-8A28-5DD2-C9F289561B75}"/>
              </a:ext>
            </a:extLst>
          </p:cNvPr>
          <p:cNvSpPr txBox="1">
            <a:spLocks/>
          </p:cNvSpPr>
          <p:nvPr/>
        </p:nvSpPr>
        <p:spPr>
          <a:xfrm>
            <a:off x="689830" y="1128721"/>
            <a:ext cx="10905270" cy="1143070"/>
          </a:xfrm>
          <a:prstGeom prst="rect">
            <a:avLst/>
          </a:prstGeom>
        </p:spPr>
        <p:txBody>
          <a:bodyPr vert="horz" wrap="square" lIns="91440" tIns="45720" rIns="91440" bIns="4572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In generale non si effettuerà mai una sola misura, ma una </a:t>
            </a:r>
            <a:r>
              <a:rPr lang="it-IT" sz="2400" b="1" dirty="0">
                <a:solidFill>
                  <a:srgbClr val="10596C"/>
                </a:solidFill>
                <a:latin typeface="Calibri" panose="020F0502020204030204" pitchFamily="34" charset="0"/>
                <a:ea typeface="Aptos" panose="020B0004020202020204" pitchFamily="34" charset="0"/>
                <a:cs typeface="Calibri" panose="020F0502020204030204" pitchFamily="34" charset="0"/>
              </a:rPr>
              <a:t>serie di misure</a:t>
            </a:r>
            <a:r>
              <a:rPr lang="it-IT" sz="2400" dirty="0">
                <a:latin typeface="Calibri" panose="020F0502020204030204" pitchFamily="34" charset="0"/>
                <a:ea typeface="Aptos" panose="020B0004020202020204" pitchFamily="34" charset="0"/>
                <a:cs typeface="Calibri" panose="020F0502020204030204" pitchFamily="34" charset="0"/>
              </a:rPr>
              <a:t>.</a:t>
            </a:r>
          </a:p>
          <a:p>
            <a:pPr algn="just">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Allora per esprimere la X su userà la </a:t>
            </a:r>
            <a:r>
              <a:rPr lang="it-IT" sz="2400" b="1" dirty="0">
                <a:solidFill>
                  <a:srgbClr val="10596C"/>
                </a:solidFill>
                <a:latin typeface="Calibri" panose="020F0502020204030204" pitchFamily="34" charset="0"/>
                <a:ea typeface="Aptos" panose="020B0004020202020204" pitchFamily="34" charset="0"/>
                <a:cs typeface="Calibri" panose="020F0502020204030204" pitchFamily="34" charset="0"/>
              </a:rPr>
              <a:t>MEDIA</a:t>
            </a:r>
            <a:r>
              <a:rPr lang="it-IT" sz="2400" b="1" dirty="0">
                <a:latin typeface="Calibri" panose="020F0502020204030204" pitchFamily="34" charset="0"/>
                <a:ea typeface="Aptos" panose="020B0004020202020204" pitchFamily="34" charset="0"/>
                <a:cs typeface="Calibri" panose="020F0502020204030204" pitchFamily="34" charset="0"/>
              </a:rPr>
              <a:t> </a:t>
            </a:r>
            <a:r>
              <a:rPr lang="it-IT" sz="2400" dirty="0">
                <a:latin typeface="Calibri" panose="020F0502020204030204" pitchFamily="34" charset="0"/>
                <a:ea typeface="Aptos" panose="020B0004020202020204" pitchFamily="34" charset="0"/>
                <a:cs typeface="Calibri" panose="020F0502020204030204" pitchFamily="34" charset="0"/>
              </a:rPr>
              <a:t>delle misure effettuate.</a:t>
            </a:r>
          </a:p>
        </p:txBody>
      </p:sp>
      <mc:AlternateContent xmlns:mc="http://schemas.openxmlformats.org/markup-compatibility/2006">
        <mc:Choice xmlns:a14="http://schemas.microsoft.com/office/drawing/2010/main" Requires="a14">
          <p:sp>
            <p:nvSpPr>
              <p:cNvPr id="9" name="CasellaDiTesto 8">
                <a:extLst>
                  <a:ext uri="{FF2B5EF4-FFF2-40B4-BE49-F238E27FC236}">
                    <a16:creationId xmlns:a16="http://schemas.microsoft.com/office/drawing/2014/main" id="{747B12B2-860C-0811-09AA-CA5BF6962417}"/>
                  </a:ext>
                </a:extLst>
              </p:cNvPr>
              <p:cNvSpPr txBox="1"/>
              <p:nvPr/>
            </p:nvSpPr>
            <p:spPr>
              <a:xfrm>
                <a:off x="4879382" y="2717362"/>
                <a:ext cx="2433236" cy="142327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it-IT" sz="4800" i="1" smtClean="0">
                              <a:latin typeface="Cambria Math" panose="02040503050406030204" pitchFamily="18" charset="0"/>
                            </a:rPr>
                          </m:ctrlPr>
                        </m:accPr>
                        <m:e>
                          <m:r>
                            <a:rPr lang="it-IT" sz="4800" b="0" i="1" smtClean="0">
                              <a:latin typeface="Cambria Math" panose="02040503050406030204" pitchFamily="18" charset="0"/>
                            </a:rPr>
                            <m:t>𝑥</m:t>
                          </m:r>
                        </m:e>
                      </m:acc>
                      <m:r>
                        <a:rPr lang="it-IT" sz="4800" b="0" i="1" smtClean="0">
                          <a:latin typeface="Cambria Math" panose="02040503050406030204" pitchFamily="18" charset="0"/>
                        </a:rPr>
                        <m:t>=</m:t>
                      </m:r>
                      <m:f>
                        <m:fPr>
                          <m:ctrlPr>
                            <a:rPr lang="it-IT" sz="4800" b="0" i="1" smtClean="0">
                              <a:latin typeface="Cambria Math" panose="02040503050406030204" pitchFamily="18" charset="0"/>
                            </a:rPr>
                          </m:ctrlPr>
                        </m:fPr>
                        <m:num>
                          <m:nary>
                            <m:naryPr>
                              <m:chr m:val="∑"/>
                              <m:subHide m:val="on"/>
                              <m:supHide m:val="on"/>
                              <m:ctrlPr>
                                <a:rPr lang="it-IT" sz="4800" b="0" i="1" smtClean="0">
                                  <a:latin typeface="Cambria Math" panose="02040503050406030204" pitchFamily="18" charset="0"/>
                                </a:rPr>
                              </m:ctrlPr>
                            </m:naryPr>
                            <m:sub/>
                            <m:sup/>
                            <m:e>
                              <m:sSub>
                                <m:sSubPr>
                                  <m:ctrlPr>
                                    <a:rPr lang="it-IT" sz="4800" b="0" i="1" smtClean="0">
                                      <a:latin typeface="Cambria Math" panose="02040503050406030204" pitchFamily="18" charset="0"/>
                                    </a:rPr>
                                  </m:ctrlPr>
                                </m:sSubPr>
                                <m:e>
                                  <m:r>
                                    <a:rPr lang="it-IT" sz="4800" i="1">
                                      <a:latin typeface="Cambria Math" panose="02040503050406030204" pitchFamily="18" charset="0"/>
                                    </a:rPr>
                                    <m:t>𝑥</m:t>
                                  </m:r>
                                </m:e>
                                <m:sub>
                                  <m:r>
                                    <a:rPr lang="it-IT" sz="4800" i="1">
                                      <a:latin typeface="Cambria Math" panose="02040503050406030204" pitchFamily="18" charset="0"/>
                                    </a:rPr>
                                    <m:t>𝑖</m:t>
                                  </m:r>
                                </m:sub>
                              </m:sSub>
                            </m:e>
                          </m:nary>
                        </m:num>
                        <m:den>
                          <m:r>
                            <a:rPr lang="it-IT" sz="4800" b="0" i="1" smtClean="0">
                              <a:latin typeface="Cambria Math" panose="02040503050406030204" pitchFamily="18" charset="0"/>
                            </a:rPr>
                            <m:t>𝑁</m:t>
                          </m:r>
                        </m:den>
                      </m:f>
                    </m:oMath>
                  </m:oMathPara>
                </a14:m>
                <a:endParaRPr lang="it-IT" sz="4800" dirty="0"/>
              </a:p>
            </p:txBody>
          </p:sp>
        </mc:Choice>
        <mc:Fallback>
          <p:sp>
            <p:nvSpPr>
              <p:cNvPr id="9" name="CasellaDiTesto 8">
                <a:extLst>
                  <a:ext uri="{FF2B5EF4-FFF2-40B4-BE49-F238E27FC236}">
                    <a16:creationId xmlns:a16="http://schemas.microsoft.com/office/drawing/2014/main" id="{747B12B2-860C-0811-09AA-CA5BF6962417}"/>
                  </a:ext>
                </a:extLst>
              </p:cNvPr>
              <p:cNvSpPr txBox="1">
                <a:spLocks noRot="1" noChangeAspect="1" noMove="1" noResize="1" noEditPoints="1" noAdjustHandles="1" noChangeArrowheads="1" noChangeShapeType="1" noTextEdit="1"/>
              </p:cNvSpPr>
              <p:nvPr/>
            </p:nvSpPr>
            <p:spPr>
              <a:xfrm>
                <a:off x="4879382" y="2717362"/>
                <a:ext cx="2433236" cy="1423275"/>
              </a:xfrm>
              <a:prstGeom prst="rect">
                <a:avLst/>
              </a:prstGeom>
              <a:blipFill>
                <a:blip r:embed="rId2"/>
                <a:stretch>
                  <a:fillRect/>
                </a:stretch>
              </a:blipFill>
            </p:spPr>
            <p:txBody>
              <a:bodyPr/>
              <a:lstStyle/>
              <a:p>
                <a:r>
                  <a:rPr lang="it-IT">
                    <a:noFill/>
                  </a:rPr>
                  <a:t> </a:t>
                </a:r>
              </a:p>
            </p:txBody>
          </p:sp>
        </mc:Fallback>
      </mc:AlternateContent>
      <p:sp>
        <p:nvSpPr>
          <p:cNvPr id="10" name="Titolo 1">
            <a:extLst>
              <a:ext uri="{FF2B5EF4-FFF2-40B4-BE49-F238E27FC236}">
                <a16:creationId xmlns:a16="http://schemas.microsoft.com/office/drawing/2014/main" id="{5F457E8C-6E81-9F50-6AF2-CFB6E49691C9}"/>
              </a:ext>
            </a:extLst>
          </p:cNvPr>
          <p:cNvSpPr txBox="1">
            <a:spLocks/>
          </p:cNvSpPr>
          <p:nvPr/>
        </p:nvSpPr>
        <p:spPr>
          <a:xfrm>
            <a:off x="696180" y="4487504"/>
            <a:ext cx="10905270" cy="1697068"/>
          </a:xfrm>
          <a:prstGeom prst="rect">
            <a:avLst/>
          </a:prstGeom>
        </p:spPr>
        <p:txBody>
          <a:bodyPr vert="horz" wrap="square" lIns="91440" tIns="45720" rIns="91440" bIns="4572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Si utilizza la media, perché quando faccio tante misure voglio trovare quel valore che sia il </a:t>
            </a:r>
            <a:r>
              <a:rPr lang="it-IT" sz="2400" i="1" dirty="0">
                <a:latin typeface="Calibri" panose="020F0502020204030204" pitchFamily="34" charset="0"/>
                <a:ea typeface="Aptos" panose="020B0004020202020204" pitchFamily="34" charset="0"/>
                <a:cs typeface="Calibri" panose="020F0502020204030204" pitchFamily="34" charset="0"/>
              </a:rPr>
              <a:t>più vicino possibile </a:t>
            </a:r>
            <a:r>
              <a:rPr lang="it-IT" sz="2400" dirty="0">
                <a:latin typeface="Calibri" panose="020F0502020204030204" pitchFamily="34" charset="0"/>
                <a:ea typeface="Aptos" panose="020B0004020202020204" pitchFamily="34" charset="0"/>
                <a:cs typeface="Calibri" panose="020F0502020204030204" pitchFamily="34" charset="0"/>
              </a:rPr>
              <a:t>a tutti i valori che ho trovato! La media è quindi quel valore che rende più piccoli gli errori che commetto durante ciascuna misura.</a:t>
            </a:r>
          </a:p>
        </p:txBody>
      </p:sp>
      <p:sp>
        <p:nvSpPr>
          <p:cNvPr id="11" name="Segnaposto piè di pagina 15">
            <a:extLst>
              <a:ext uri="{FF2B5EF4-FFF2-40B4-BE49-F238E27FC236}">
                <a16:creationId xmlns:a16="http://schemas.microsoft.com/office/drawing/2014/main" id="{42ED6374-3C64-DA53-A2B6-3CC4D633EA2D}"/>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947894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05308-F0E0-371B-054C-A667C757D72F}"/>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E9194CCB-1D4A-8C9D-9A0A-6619BAAFBE11}"/>
              </a:ext>
            </a:extLst>
          </p:cNvPr>
          <p:cNvSpPr>
            <a:spLocks noGrp="1"/>
          </p:cNvSpPr>
          <p:nvPr>
            <p:ph type="sldNum" sz="quarter" idx="12"/>
          </p:nvPr>
        </p:nvSpPr>
        <p:spPr/>
        <p:txBody>
          <a:bodyPr/>
          <a:lstStyle/>
          <a:p>
            <a:fld id="{65F65A18-DFC2-4C15-9945-97AD5E1B3FFB}" type="slidenum">
              <a:rPr lang="it-IT" smtClean="0"/>
              <a:t>52</a:t>
            </a:fld>
            <a:endParaRPr lang="it-IT"/>
          </a:p>
        </p:txBody>
      </p:sp>
      <p:sp>
        <p:nvSpPr>
          <p:cNvPr id="6" name="Titolo 1">
            <a:extLst>
              <a:ext uri="{FF2B5EF4-FFF2-40B4-BE49-F238E27FC236}">
                <a16:creationId xmlns:a16="http://schemas.microsoft.com/office/drawing/2014/main" id="{A7322523-18F0-9CB8-CAA0-710D4D6BF069}"/>
              </a:ext>
            </a:extLst>
          </p:cNvPr>
          <p:cNvSpPr txBox="1">
            <a:spLocks/>
          </p:cNvSpPr>
          <p:nvPr/>
        </p:nvSpPr>
        <p:spPr>
          <a:xfrm>
            <a:off x="689830" y="431483"/>
            <a:ext cx="3200400" cy="463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cap="all" dirty="0">
                <a:solidFill>
                  <a:srgbClr val="10596C"/>
                </a:solidFill>
                <a:latin typeface="Calibri" panose="020F0502020204030204" pitchFamily="34" charset="0"/>
                <a:ea typeface="Aptos" panose="020B0004020202020204" pitchFamily="34" charset="0"/>
                <a:cs typeface="Calibri" panose="020F0502020204030204" pitchFamily="34" charset="0"/>
              </a:rPr>
              <a:t>LA METROLOGIA</a:t>
            </a:r>
            <a:endParaRPr lang="it-IT" sz="3200" b="1" dirty="0">
              <a:solidFill>
                <a:srgbClr val="10596C"/>
              </a:solidFill>
              <a:latin typeface="Calibri" panose="020F0502020204030204" pitchFamily="34" charset="0"/>
              <a:cs typeface="Calibri" panose="020F0502020204030204" pitchFamily="34" charset="0"/>
            </a:endParaRPr>
          </a:p>
        </p:txBody>
      </p:sp>
      <p:sp>
        <p:nvSpPr>
          <p:cNvPr id="3" name="Titolo 1">
            <a:extLst>
              <a:ext uri="{FF2B5EF4-FFF2-40B4-BE49-F238E27FC236}">
                <a16:creationId xmlns:a16="http://schemas.microsoft.com/office/drawing/2014/main" id="{770E8792-5130-A225-0B3B-7D221FE3883F}"/>
              </a:ext>
            </a:extLst>
          </p:cNvPr>
          <p:cNvSpPr txBox="1">
            <a:spLocks/>
          </p:cNvSpPr>
          <p:nvPr/>
        </p:nvSpPr>
        <p:spPr>
          <a:xfrm>
            <a:off x="689830" y="3675601"/>
            <a:ext cx="10905270" cy="2805063"/>
          </a:xfrm>
          <a:prstGeom prst="rect">
            <a:avLst/>
          </a:prstGeom>
        </p:spPr>
        <p:txBody>
          <a:bodyPr vert="horz" wrap="square" lIns="91440" tIns="45720" rIns="91440" bIns="4572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La norma dice che una misura è un </a:t>
            </a:r>
            <a:r>
              <a:rPr lang="it-IT" sz="2400" b="1" dirty="0">
                <a:solidFill>
                  <a:srgbClr val="10596C"/>
                </a:solidFill>
                <a:latin typeface="Calibri" panose="020F0502020204030204" pitchFamily="34" charset="0"/>
                <a:ea typeface="Aptos" panose="020B0004020202020204" pitchFamily="34" charset="0"/>
                <a:cs typeface="Calibri" panose="020F0502020204030204" pitchFamily="34" charset="0"/>
              </a:rPr>
              <a:t>intervallo</a:t>
            </a:r>
            <a:r>
              <a:rPr lang="it-IT" sz="2400" dirty="0">
                <a:latin typeface="Calibri" panose="020F0502020204030204" pitchFamily="34" charset="0"/>
                <a:ea typeface="Aptos" panose="020B0004020202020204" pitchFamily="34" charset="0"/>
                <a:cs typeface="Calibri" panose="020F0502020204030204" pitchFamily="34" charset="0"/>
              </a:rPr>
              <a:t> di valori entro i quali cade il misurando con un certo </a:t>
            </a:r>
            <a:r>
              <a:rPr lang="it-IT" sz="2400" b="1" dirty="0">
                <a:solidFill>
                  <a:srgbClr val="10596C"/>
                </a:solidFill>
                <a:latin typeface="Calibri" panose="020F0502020204030204" pitchFamily="34" charset="0"/>
                <a:ea typeface="Aptos" panose="020B0004020202020204" pitchFamily="34" charset="0"/>
                <a:cs typeface="Calibri" panose="020F0502020204030204" pitchFamily="34" charset="0"/>
              </a:rPr>
              <a:t>livello di confidenza</a:t>
            </a:r>
            <a:r>
              <a:rPr lang="it-IT" sz="2400" dirty="0">
                <a:latin typeface="Calibri" panose="020F0502020204030204" pitchFamily="34" charset="0"/>
                <a:ea typeface="Aptos" panose="020B0004020202020204" pitchFamily="34" charset="0"/>
                <a:cs typeface="Calibri" panose="020F0502020204030204" pitchFamily="34" charset="0"/>
              </a:rPr>
              <a:t>, cioè non è assolutamente certo che il peso reale cada in questo intervallo, ma potrà esserlo con un certa probabilità.</a:t>
            </a:r>
          </a:p>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Pertanto già dalla definizione di misura esiste una certa </a:t>
            </a:r>
            <a:r>
              <a:rPr lang="it-IT" sz="2400" b="1" dirty="0">
                <a:solidFill>
                  <a:srgbClr val="10596C"/>
                </a:solidFill>
                <a:latin typeface="Calibri" panose="020F0502020204030204" pitchFamily="34" charset="0"/>
                <a:ea typeface="Aptos" panose="020B0004020202020204" pitchFamily="34" charset="0"/>
                <a:cs typeface="Calibri" panose="020F0502020204030204" pitchFamily="34" charset="0"/>
              </a:rPr>
              <a:t>aleatorietà</a:t>
            </a:r>
            <a:r>
              <a:rPr lang="it-IT" sz="2400" dirty="0">
                <a:latin typeface="Calibri" panose="020F0502020204030204" pitchFamily="34" charset="0"/>
                <a:ea typeface="Aptos" panose="020B0004020202020204" pitchFamily="34" charset="0"/>
                <a:cs typeface="Calibri" panose="020F0502020204030204" pitchFamily="34" charset="0"/>
              </a:rPr>
              <a:t> (=dipendenza dalla sorte, imprevedibilità)</a:t>
            </a:r>
          </a:p>
        </p:txBody>
      </p:sp>
      <p:sp>
        <p:nvSpPr>
          <p:cNvPr id="7" name="Titolo 1">
            <a:extLst>
              <a:ext uri="{FF2B5EF4-FFF2-40B4-BE49-F238E27FC236}">
                <a16:creationId xmlns:a16="http://schemas.microsoft.com/office/drawing/2014/main" id="{47EB3411-7750-9B77-3324-F2FB18DFE707}"/>
              </a:ext>
            </a:extLst>
          </p:cNvPr>
          <p:cNvSpPr txBox="1">
            <a:spLocks/>
          </p:cNvSpPr>
          <p:nvPr/>
        </p:nvSpPr>
        <p:spPr>
          <a:xfrm>
            <a:off x="785217" y="1016720"/>
            <a:ext cx="10905270" cy="1143070"/>
          </a:xfrm>
          <a:prstGeom prst="rect">
            <a:avLst/>
          </a:prstGeom>
        </p:spPr>
        <p:txBody>
          <a:bodyPr vert="horz" wrap="square" lIns="91440" tIns="45720" rIns="91440" bIns="4572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Cos’è l’incertezza di misura?</a:t>
            </a:r>
          </a:p>
          <a:p>
            <a:pPr algn="l">
              <a:lnSpc>
                <a:spcPct val="150000"/>
              </a:lnSpc>
            </a:pPr>
            <a:endParaRPr lang="it-IT" sz="2400" dirty="0">
              <a:latin typeface="Calibri" panose="020F0502020204030204" pitchFamily="34" charset="0"/>
              <a:ea typeface="Aptos" panose="020B0004020202020204" pitchFamily="34" charset="0"/>
              <a:cs typeface="Calibri" panose="020F0502020204030204" pitchFamily="34" charset="0"/>
            </a:endParaRPr>
          </a:p>
        </p:txBody>
      </p:sp>
      <p:cxnSp>
        <p:nvCxnSpPr>
          <p:cNvPr id="8" name="Connettore diritto 7">
            <a:extLst>
              <a:ext uri="{FF2B5EF4-FFF2-40B4-BE49-F238E27FC236}">
                <a16:creationId xmlns:a16="http://schemas.microsoft.com/office/drawing/2014/main" id="{13016C8F-E1A4-8ABD-F323-F59F29BABD20}"/>
              </a:ext>
            </a:extLst>
          </p:cNvPr>
          <p:cNvCxnSpPr/>
          <p:nvPr/>
        </p:nvCxnSpPr>
        <p:spPr>
          <a:xfrm>
            <a:off x="2147489" y="2346161"/>
            <a:ext cx="8739151"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100742FD-A315-71CA-FE3B-9F388A6C077C}"/>
              </a:ext>
            </a:extLst>
          </p:cNvPr>
          <p:cNvCxnSpPr/>
          <p:nvPr/>
        </p:nvCxnSpPr>
        <p:spPr>
          <a:xfrm>
            <a:off x="6237858" y="2171657"/>
            <a:ext cx="0" cy="397869"/>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 name="Arco a tutto sesto 11">
            <a:extLst>
              <a:ext uri="{FF2B5EF4-FFF2-40B4-BE49-F238E27FC236}">
                <a16:creationId xmlns:a16="http://schemas.microsoft.com/office/drawing/2014/main" id="{DBD5CB54-9157-A7F4-26FB-6129656954CF}"/>
              </a:ext>
            </a:extLst>
          </p:cNvPr>
          <p:cNvSpPr/>
          <p:nvPr/>
        </p:nvSpPr>
        <p:spPr>
          <a:xfrm rot="16200000">
            <a:off x="4792967" y="2209396"/>
            <a:ext cx="425789" cy="273529"/>
          </a:xfrm>
          <a:prstGeom prst="blockArc">
            <a:avLst/>
          </a:prstGeom>
          <a:solidFill>
            <a:srgbClr val="FF000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3" name="Arco a tutto sesto 12">
            <a:extLst>
              <a:ext uri="{FF2B5EF4-FFF2-40B4-BE49-F238E27FC236}">
                <a16:creationId xmlns:a16="http://schemas.microsoft.com/office/drawing/2014/main" id="{DB7DB30A-02B6-1E33-E756-8D717B938FE9}"/>
              </a:ext>
            </a:extLst>
          </p:cNvPr>
          <p:cNvSpPr/>
          <p:nvPr/>
        </p:nvSpPr>
        <p:spPr>
          <a:xfrm rot="5400000">
            <a:off x="7254122" y="2231964"/>
            <a:ext cx="425789" cy="273529"/>
          </a:xfrm>
          <a:prstGeom prst="blockArc">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4" name="Parentesi graffa chiusa 13">
            <a:extLst>
              <a:ext uri="{FF2B5EF4-FFF2-40B4-BE49-F238E27FC236}">
                <a16:creationId xmlns:a16="http://schemas.microsoft.com/office/drawing/2014/main" id="{423CE8D4-5C3A-AB81-4A36-566EE6DF0398}"/>
              </a:ext>
            </a:extLst>
          </p:cNvPr>
          <p:cNvSpPr/>
          <p:nvPr/>
        </p:nvSpPr>
        <p:spPr>
          <a:xfrm rot="5400000">
            <a:off x="5434812" y="2256724"/>
            <a:ext cx="237325" cy="136875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5" name="Parentesi graffa chiusa 14">
            <a:extLst>
              <a:ext uri="{FF2B5EF4-FFF2-40B4-BE49-F238E27FC236}">
                <a16:creationId xmlns:a16="http://schemas.microsoft.com/office/drawing/2014/main" id="{6FB30514-21C1-A2FA-AF37-631E07A4CA07}"/>
              </a:ext>
            </a:extLst>
          </p:cNvPr>
          <p:cNvSpPr/>
          <p:nvPr/>
        </p:nvSpPr>
        <p:spPr>
          <a:xfrm rot="5400000">
            <a:off x="6803573" y="2251370"/>
            <a:ext cx="237325" cy="136875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6" name="CasellaDiTesto 15">
            <a:extLst>
              <a:ext uri="{FF2B5EF4-FFF2-40B4-BE49-F238E27FC236}">
                <a16:creationId xmlns:a16="http://schemas.microsoft.com/office/drawing/2014/main" id="{C9158A0D-5404-FFA4-296F-D735EC864942}"/>
              </a:ext>
            </a:extLst>
          </p:cNvPr>
          <p:cNvSpPr txBox="1"/>
          <p:nvPr/>
        </p:nvSpPr>
        <p:spPr>
          <a:xfrm>
            <a:off x="5285777" y="3014874"/>
            <a:ext cx="476412" cy="461665"/>
          </a:xfrm>
          <a:prstGeom prst="rect">
            <a:avLst/>
          </a:prstGeom>
          <a:noFill/>
        </p:spPr>
        <p:txBody>
          <a:bodyPr wrap="none" rtlCol="0">
            <a:spAutoFit/>
          </a:bodyPr>
          <a:lstStyle/>
          <a:p>
            <a:r>
              <a:rPr lang="it-IT" sz="2400" dirty="0"/>
              <a:t>-U</a:t>
            </a:r>
          </a:p>
        </p:txBody>
      </p:sp>
      <p:sp>
        <p:nvSpPr>
          <p:cNvPr id="17" name="CasellaDiTesto 16">
            <a:extLst>
              <a:ext uri="{FF2B5EF4-FFF2-40B4-BE49-F238E27FC236}">
                <a16:creationId xmlns:a16="http://schemas.microsoft.com/office/drawing/2014/main" id="{305B4C42-956B-4E1C-DF62-4CD73F640F15}"/>
              </a:ext>
            </a:extLst>
          </p:cNvPr>
          <p:cNvSpPr txBox="1"/>
          <p:nvPr/>
        </p:nvSpPr>
        <p:spPr>
          <a:xfrm>
            <a:off x="6624876" y="3014873"/>
            <a:ext cx="535724" cy="461665"/>
          </a:xfrm>
          <a:prstGeom prst="rect">
            <a:avLst/>
          </a:prstGeom>
          <a:noFill/>
        </p:spPr>
        <p:txBody>
          <a:bodyPr wrap="none" rtlCol="0">
            <a:spAutoFit/>
          </a:bodyPr>
          <a:lstStyle/>
          <a:p>
            <a:r>
              <a:rPr lang="it-IT" sz="2400" dirty="0"/>
              <a:t>+U</a:t>
            </a:r>
          </a:p>
        </p:txBody>
      </p:sp>
      <p:cxnSp>
        <p:nvCxnSpPr>
          <p:cNvPr id="18" name="Connettore diritto 17">
            <a:extLst>
              <a:ext uri="{FF2B5EF4-FFF2-40B4-BE49-F238E27FC236}">
                <a16:creationId xmlns:a16="http://schemas.microsoft.com/office/drawing/2014/main" id="{B0B40C16-2C2E-916F-E7B2-2217F03ADE2A}"/>
              </a:ext>
            </a:extLst>
          </p:cNvPr>
          <p:cNvCxnSpPr/>
          <p:nvPr/>
        </p:nvCxnSpPr>
        <p:spPr>
          <a:xfrm>
            <a:off x="2607015" y="2171657"/>
            <a:ext cx="0" cy="397869"/>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9" name="Segnaposto piè di pagina 15">
            <a:extLst>
              <a:ext uri="{FF2B5EF4-FFF2-40B4-BE49-F238E27FC236}">
                <a16:creationId xmlns:a16="http://schemas.microsoft.com/office/drawing/2014/main" id="{4628E2A2-5129-AEB3-B88F-BF6A148F2A2B}"/>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26520082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9CFE9-1AF9-106D-8FAC-B5841BBC02BF}"/>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AE794112-49BD-DA1A-F29C-6F0D77FBDE4E}"/>
              </a:ext>
            </a:extLst>
          </p:cNvPr>
          <p:cNvSpPr>
            <a:spLocks noGrp="1"/>
          </p:cNvSpPr>
          <p:nvPr>
            <p:ph type="sldNum" sz="quarter" idx="12"/>
          </p:nvPr>
        </p:nvSpPr>
        <p:spPr/>
        <p:txBody>
          <a:bodyPr/>
          <a:lstStyle/>
          <a:p>
            <a:fld id="{65F65A18-DFC2-4C15-9945-97AD5E1B3FFB}" type="slidenum">
              <a:rPr lang="it-IT" smtClean="0"/>
              <a:t>53</a:t>
            </a:fld>
            <a:endParaRPr lang="it-IT"/>
          </a:p>
        </p:txBody>
      </p:sp>
      <p:sp>
        <p:nvSpPr>
          <p:cNvPr id="6" name="Titolo 1">
            <a:extLst>
              <a:ext uri="{FF2B5EF4-FFF2-40B4-BE49-F238E27FC236}">
                <a16:creationId xmlns:a16="http://schemas.microsoft.com/office/drawing/2014/main" id="{D7385B1F-487D-4334-5E56-167175F90251}"/>
              </a:ext>
            </a:extLst>
          </p:cNvPr>
          <p:cNvSpPr txBox="1">
            <a:spLocks/>
          </p:cNvSpPr>
          <p:nvPr/>
        </p:nvSpPr>
        <p:spPr>
          <a:xfrm>
            <a:off x="689830" y="431483"/>
            <a:ext cx="3200400" cy="463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cap="all" dirty="0">
                <a:solidFill>
                  <a:srgbClr val="10596C"/>
                </a:solidFill>
                <a:latin typeface="Calibri" panose="020F0502020204030204" pitchFamily="34" charset="0"/>
                <a:ea typeface="Aptos" panose="020B0004020202020204" pitchFamily="34" charset="0"/>
                <a:cs typeface="Calibri" panose="020F0502020204030204" pitchFamily="34" charset="0"/>
              </a:rPr>
              <a:t>LA METROLOGIA</a:t>
            </a:r>
            <a:endParaRPr lang="it-IT" sz="3200" b="1" dirty="0">
              <a:solidFill>
                <a:srgbClr val="10596C"/>
              </a:solidFill>
              <a:latin typeface="Calibri" panose="020F0502020204030204" pitchFamily="34" charset="0"/>
              <a:cs typeface="Calibri" panose="020F0502020204030204" pitchFamily="34" charset="0"/>
            </a:endParaRPr>
          </a:p>
        </p:txBody>
      </p:sp>
      <p:sp>
        <p:nvSpPr>
          <p:cNvPr id="2" name="Titolo 1">
            <a:extLst>
              <a:ext uri="{FF2B5EF4-FFF2-40B4-BE49-F238E27FC236}">
                <a16:creationId xmlns:a16="http://schemas.microsoft.com/office/drawing/2014/main" id="{3D6E4D83-35F4-FE07-32E2-BD75BDEF3010}"/>
              </a:ext>
            </a:extLst>
          </p:cNvPr>
          <p:cNvSpPr txBox="1">
            <a:spLocks/>
          </p:cNvSpPr>
          <p:nvPr/>
        </p:nvSpPr>
        <p:spPr>
          <a:xfrm>
            <a:off x="689830" y="895429"/>
            <a:ext cx="10905270" cy="5575052"/>
          </a:xfrm>
          <a:prstGeom prst="rect">
            <a:avLst/>
          </a:prstGeom>
        </p:spPr>
        <p:txBody>
          <a:bodyPr vert="horz" wrap="square" lIns="91440" tIns="45720" rIns="91440" bIns="4572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Il processo di misura quindi non è deterministico, ma ha in sé una certa aleatorietà, dovuta anche al fatto che lo strumento perfetto non esiste, e quindi misurazione successive possono dare origine a risultati differenti.</a:t>
            </a:r>
          </a:p>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A questo punto ci viene in contro la statistica, e la utilizziamo per due motivi:</a:t>
            </a:r>
          </a:p>
          <a:p>
            <a:pPr algn="l">
              <a:lnSpc>
                <a:spcPct val="150000"/>
              </a:lnSpc>
            </a:pPr>
            <a:endParaRPr lang="it-IT" sz="2400" dirty="0">
              <a:latin typeface="Calibri" panose="020F0502020204030204" pitchFamily="34" charset="0"/>
              <a:ea typeface="Aptos" panose="020B0004020202020204" pitchFamily="34" charset="0"/>
              <a:cs typeface="Calibri" panose="020F0502020204030204" pitchFamily="34" charset="0"/>
            </a:endParaRPr>
          </a:p>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 - se faccio n misure (es. mi peso n-volte), la statistica mi serve per estrarre il miglior valore di x e la migliore incertezza u -&gt; approccio a </a:t>
            </a:r>
            <a:r>
              <a:rPr lang="it-IT" sz="2400" b="1" dirty="0">
                <a:solidFill>
                  <a:srgbClr val="10596C"/>
                </a:solidFill>
                <a:latin typeface="Calibri" panose="020F0502020204030204" pitchFamily="34" charset="0"/>
                <a:ea typeface="Aptos" panose="020B0004020202020204" pitchFamily="34" charset="0"/>
                <a:cs typeface="Calibri" panose="020F0502020204030204" pitchFamily="34" charset="0"/>
              </a:rPr>
              <a:t>POSTERIORI</a:t>
            </a:r>
            <a:r>
              <a:rPr lang="it-IT" sz="2400" dirty="0">
                <a:latin typeface="Calibri" panose="020F0502020204030204" pitchFamily="34" charset="0"/>
                <a:ea typeface="Aptos" panose="020B0004020202020204" pitchFamily="34" charset="0"/>
                <a:cs typeface="Calibri" panose="020F0502020204030204" pitchFamily="34" charset="0"/>
              </a:rPr>
              <a:t>, prima misuro poi estraggo x e u (statistica descrittiva)</a:t>
            </a:r>
          </a:p>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 - se faccio n misure, riesco a prevedere l’n+1-esima misura? -&gt; approccio a </a:t>
            </a:r>
            <a:r>
              <a:rPr lang="it-IT" sz="2400" b="1" dirty="0">
                <a:solidFill>
                  <a:srgbClr val="10596C"/>
                </a:solidFill>
                <a:latin typeface="Calibri" panose="020F0502020204030204" pitchFamily="34" charset="0"/>
                <a:ea typeface="Aptos" panose="020B0004020202020204" pitchFamily="34" charset="0"/>
                <a:cs typeface="Calibri" panose="020F0502020204030204" pitchFamily="34" charset="0"/>
              </a:rPr>
              <a:t>PRIORI</a:t>
            </a:r>
            <a:r>
              <a:rPr lang="it-IT" sz="2400" dirty="0">
                <a:latin typeface="Calibri" panose="020F0502020204030204" pitchFamily="34" charset="0"/>
                <a:ea typeface="Aptos" panose="020B0004020202020204" pitchFamily="34" charset="0"/>
                <a:cs typeface="Calibri" panose="020F0502020204030204" pitchFamily="34" charset="0"/>
              </a:rPr>
              <a:t> (statistica probabilistico)</a:t>
            </a:r>
          </a:p>
        </p:txBody>
      </p:sp>
      <p:sp>
        <p:nvSpPr>
          <p:cNvPr id="9" name="Segnaposto piè di pagina 15">
            <a:extLst>
              <a:ext uri="{FF2B5EF4-FFF2-40B4-BE49-F238E27FC236}">
                <a16:creationId xmlns:a16="http://schemas.microsoft.com/office/drawing/2014/main" id="{1506BBE2-9B83-BFDE-4D48-4CBB449B137D}"/>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30642401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8987C-E248-E50C-6C9F-597DB1C6179B}"/>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20B9625B-E2F2-65A2-FAC1-3C523B8E55F4}"/>
              </a:ext>
            </a:extLst>
          </p:cNvPr>
          <p:cNvSpPr>
            <a:spLocks noGrp="1"/>
          </p:cNvSpPr>
          <p:nvPr>
            <p:ph type="sldNum" sz="quarter" idx="12"/>
          </p:nvPr>
        </p:nvSpPr>
        <p:spPr/>
        <p:txBody>
          <a:bodyPr/>
          <a:lstStyle/>
          <a:p>
            <a:fld id="{65F65A18-DFC2-4C15-9945-97AD5E1B3FFB}" type="slidenum">
              <a:rPr lang="it-IT" smtClean="0"/>
              <a:t>54</a:t>
            </a:fld>
            <a:endParaRPr lang="it-IT"/>
          </a:p>
        </p:txBody>
      </p:sp>
      <p:sp>
        <p:nvSpPr>
          <p:cNvPr id="6" name="Titolo 1">
            <a:extLst>
              <a:ext uri="{FF2B5EF4-FFF2-40B4-BE49-F238E27FC236}">
                <a16:creationId xmlns:a16="http://schemas.microsoft.com/office/drawing/2014/main" id="{BAE2AC81-A9A2-1CC1-1311-6E5A9A9641BB}"/>
              </a:ext>
            </a:extLst>
          </p:cNvPr>
          <p:cNvSpPr txBox="1">
            <a:spLocks/>
          </p:cNvSpPr>
          <p:nvPr/>
        </p:nvSpPr>
        <p:spPr>
          <a:xfrm>
            <a:off x="689830" y="431483"/>
            <a:ext cx="3200400" cy="463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cap="all" dirty="0">
                <a:solidFill>
                  <a:srgbClr val="10596C"/>
                </a:solidFill>
                <a:latin typeface="Calibri" panose="020F0502020204030204" pitchFamily="34" charset="0"/>
                <a:ea typeface="Aptos" panose="020B0004020202020204" pitchFamily="34" charset="0"/>
                <a:cs typeface="Calibri" panose="020F0502020204030204" pitchFamily="34" charset="0"/>
              </a:rPr>
              <a:t>LA METROLOGIA</a:t>
            </a:r>
            <a:endParaRPr lang="it-IT" sz="3200" b="1" dirty="0">
              <a:solidFill>
                <a:srgbClr val="10596C"/>
              </a:solidFill>
              <a:latin typeface="Calibri" panose="020F0502020204030204" pitchFamily="34" charset="0"/>
              <a:cs typeface="Calibri" panose="020F0502020204030204" pitchFamily="34" charset="0"/>
            </a:endParaRPr>
          </a:p>
        </p:txBody>
      </p:sp>
      <p:sp>
        <p:nvSpPr>
          <p:cNvPr id="3" name="Titolo 1">
            <a:extLst>
              <a:ext uri="{FF2B5EF4-FFF2-40B4-BE49-F238E27FC236}">
                <a16:creationId xmlns:a16="http://schemas.microsoft.com/office/drawing/2014/main" id="{48344CB3-28A3-4B0B-30BE-90EF6742D0B2}"/>
              </a:ext>
            </a:extLst>
          </p:cNvPr>
          <p:cNvSpPr txBox="1">
            <a:spLocks/>
          </p:cNvSpPr>
          <p:nvPr/>
        </p:nvSpPr>
        <p:spPr>
          <a:xfrm>
            <a:off x="689830" y="923755"/>
            <a:ext cx="6877617" cy="5021055"/>
          </a:xfrm>
          <a:prstGeom prst="rect">
            <a:avLst/>
          </a:prstGeom>
        </p:spPr>
        <p:txBody>
          <a:bodyPr vert="horz" wrap="square" lIns="91440" tIns="45720" rIns="91440" bIns="4572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it-IT" sz="2400" b="1" dirty="0">
                <a:solidFill>
                  <a:srgbClr val="10596C"/>
                </a:solidFill>
                <a:latin typeface="Calibri" panose="020F0502020204030204" pitchFamily="34" charset="0"/>
                <a:ea typeface="Aptos" panose="020B0004020202020204" pitchFamily="34" charset="0"/>
                <a:cs typeface="Calibri" panose="020F0502020204030204" pitchFamily="34" charset="0"/>
              </a:rPr>
              <a:t>Statistica Descrittiva</a:t>
            </a:r>
          </a:p>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Un primo modo di descrivere n misure è utilizzare gli istogrammi, cioè grafici bidimensionale in cui in ascisse ho la variabile e riporto dei rettangoli che rappresentano le frequenze degli eventi.</a:t>
            </a:r>
          </a:p>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Es. se ho un dado gli eventi sono 1,2,3,4,5,6 -&gt; lanciandolo 50 volte, ottengo diverse frequenze per ogni evento. Se sommo il numero delle frequenze, ottengo il totale dei lanci</a:t>
            </a:r>
          </a:p>
        </p:txBody>
      </p:sp>
      <p:pic>
        <p:nvPicPr>
          <p:cNvPr id="7" name="Picture 2" descr="Tipi di grafici">
            <a:extLst>
              <a:ext uri="{FF2B5EF4-FFF2-40B4-BE49-F238E27FC236}">
                <a16:creationId xmlns:a16="http://schemas.microsoft.com/office/drawing/2014/main" id="{1E532942-3476-8830-D2CD-CB2892D7DD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755" y="1657556"/>
            <a:ext cx="3810000" cy="3838575"/>
          </a:xfrm>
          <a:prstGeom prst="rect">
            <a:avLst/>
          </a:prstGeom>
          <a:noFill/>
          <a:extLst>
            <a:ext uri="{909E8E84-426E-40DD-AFC4-6F175D3DCCD1}">
              <a14:hiddenFill xmlns:a14="http://schemas.microsoft.com/office/drawing/2010/main">
                <a:solidFill>
                  <a:srgbClr val="FFFFFF"/>
                </a:solidFill>
              </a14:hiddenFill>
            </a:ext>
          </a:extLst>
        </p:spPr>
      </p:pic>
      <p:sp>
        <p:nvSpPr>
          <p:cNvPr id="8" name="Segnaposto piè di pagina 15">
            <a:extLst>
              <a:ext uri="{FF2B5EF4-FFF2-40B4-BE49-F238E27FC236}">
                <a16:creationId xmlns:a16="http://schemas.microsoft.com/office/drawing/2014/main" id="{2EC056C7-BB7F-ECD4-23B6-2D4A180F45B5}"/>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26991988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B3201-B6E4-371C-AD21-3A0A1B0D4E5F}"/>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0773F01B-72DF-DAFE-CD4F-2D5BC3C03D11}"/>
              </a:ext>
            </a:extLst>
          </p:cNvPr>
          <p:cNvSpPr>
            <a:spLocks noGrp="1"/>
          </p:cNvSpPr>
          <p:nvPr>
            <p:ph type="sldNum" sz="quarter" idx="12"/>
          </p:nvPr>
        </p:nvSpPr>
        <p:spPr/>
        <p:txBody>
          <a:bodyPr/>
          <a:lstStyle/>
          <a:p>
            <a:fld id="{65F65A18-DFC2-4C15-9945-97AD5E1B3FFB}" type="slidenum">
              <a:rPr lang="it-IT" smtClean="0"/>
              <a:t>55</a:t>
            </a:fld>
            <a:endParaRPr lang="it-IT"/>
          </a:p>
        </p:txBody>
      </p:sp>
      <p:sp>
        <p:nvSpPr>
          <p:cNvPr id="6" name="Titolo 1">
            <a:extLst>
              <a:ext uri="{FF2B5EF4-FFF2-40B4-BE49-F238E27FC236}">
                <a16:creationId xmlns:a16="http://schemas.microsoft.com/office/drawing/2014/main" id="{A71546AB-5DA6-B5E0-6D52-63A3B38BB61A}"/>
              </a:ext>
            </a:extLst>
          </p:cNvPr>
          <p:cNvSpPr txBox="1">
            <a:spLocks/>
          </p:cNvSpPr>
          <p:nvPr/>
        </p:nvSpPr>
        <p:spPr>
          <a:xfrm>
            <a:off x="689830" y="431483"/>
            <a:ext cx="3200400" cy="463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cap="all" dirty="0">
                <a:solidFill>
                  <a:srgbClr val="10596C"/>
                </a:solidFill>
                <a:latin typeface="Calibri" panose="020F0502020204030204" pitchFamily="34" charset="0"/>
                <a:ea typeface="Aptos" panose="020B0004020202020204" pitchFamily="34" charset="0"/>
                <a:cs typeface="Calibri" panose="020F0502020204030204" pitchFamily="34" charset="0"/>
              </a:rPr>
              <a:t>LA METROLOGIA</a:t>
            </a:r>
            <a:endParaRPr lang="it-IT" sz="3200" b="1" dirty="0">
              <a:solidFill>
                <a:srgbClr val="10596C"/>
              </a:solidFill>
              <a:latin typeface="Calibri" panose="020F0502020204030204" pitchFamily="34" charset="0"/>
              <a:cs typeface="Calibri" panose="020F0502020204030204" pitchFamily="34" charset="0"/>
            </a:endParaRPr>
          </a:p>
        </p:txBody>
      </p:sp>
      <p:sp>
        <p:nvSpPr>
          <p:cNvPr id="2" name="Titolo 1">
            <a:extLst>
              <a:ext uri="{FF2B5EF4-FFF2-40B4-BE49-F238E27FC236}">
                <a16:creationId xmlns:a16="http://schemas.microsoft.com/office/drawing/2014/main" id="{91F7923C-E406-9693-9DA3-B7E48AB9E68A}"/>
              </a:ext>
            </a:extLst>
          </p:cNvPr>
          <p:cNvSpPr txBox="1">
            <a:spLocks/>
          </p:cNvSpPr>
          <p:nvPr/>
        </p:nvSpPr>
        <p:spPr>
          <a:xfrm>
            <a:off x="689830" y="923755"/>
            <a:ext cx="6877617" cy="5021055"/>
          </a:xfrm>
          <a:prstGeom prst="rect">
            <a:avLst/>
          </a:prstGeom>
        </p:spPr>
        <p:txBody>
          <a:bodyPr vert="horz" wrap="square" lIns="91440" tIns="45720" rIns="91440" bIns="4572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it-IT" sz="2400" b="1" dirty="0">
                <a:solidFill>
                  <a:srgbClr val="10596C"/>
                </a:solidFill>
                <a:latin typeface="Calibri" panose="020F0502020204030204" pitchFamily="34" charset="0"/>
                <a:ea typeface="Aptos" panose="020B0004020202020204" pitchFamily="34" charset="0"/>
                <a:cs typeface="Calibri" panose="020F0502020204030204" pitchFamily="34" charset="0"/>
              </a:rPr>
              <a:t>Statistica Descrittiva</a:t>
            </a:r>
          </a:p>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Lanciando ad esempio due dadi non truccati, di possono ottenere diverse combinazioni.</a:t>
            </a:r>
          </a:p>
          <a:p>
            <a:pPr algn="l">
              <a:lnSpc>
                <a:spcPct val="150000"/>
              </a:lnSpc>
            </a:pPr>
            <a:endParaRPr lang="it-IT" sz="2400" dirty="0">
              <a:latin typeface="Calibri" panose="020F0502020204030204" pitchFamily="34" charset="0"/>
              <a:ea typeface="Aptos" panose="020B0004020202020204" pitchFamily="34" charset="0"/>
              <a:cs typeface="Calibri" panose="020F0502020204030204" pitchFamily="34" charset="0"/>
            </a:endParaRPr>
          </a:p>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Per disegnare l’istogramma, devo chiedermi:</a:t>
            </a:r>
          </a:p>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Quante volte esce 2 come somma? 1 volta (1,1)</a:t>
            </a:r>
          </a:p>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Quante volte esce 3 come somma? 2 volte, (1,2) e (2,1)</a:t>
            </a:r>
          </a:p>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Etc.</a:t>
            </a:r>
          </a:p>
        </p:txBody>
      </p:sp>
      <p:pic>
        <p:nvPicPr>
          <p:cNvPr id="8" name="Picture 2" descr="Come predire la somma di due dadi spiegazione Trucco Magia - TrucchiMagia.it">
            <a:extLst>
              <a:ext uri="{FF2B5EF4-FFF2-40B4-BE49-F238E27FC236}">
                <a16:creationId xmlns:a16="http://schemas.microsoft.com/office/drawing/2014/main" id="{06C50E10-519B-4D3A-D483-9E6E1EE2D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5413" y="2246330"/>
            <a:ext cx="3522298" cy="2365339"/>
          </a:xfrm>
          <a:prstGeom prst="rect">
            <a:avLst/>
          </a:prstGeom>
          <a:noFill/>
          <a:extLst>
            <a:ext uri="{909E8E84-426E-40DD-AFC4-6F175D3DCCD1}">
              <a14:hiddenFill xmlns:a14="http://schemas.microsoft.com/office/drawing/2010/main">
                <a:solidFill>
                  <a:srgbClr val="FFFFFF"/>
                </a:solidFill>
              </a14:hiddenFill>
            </a:ext>
          </a:extLst>
        </p:spPr>
      </p:pic>
      <p:sp>
        <p:nvSpPr>
          <p:cNvPr id="9" name="Segnaposto piè di pagina 15">
            <a:extLst>
              <a:ext uri="{FF2B5EF4-FFF2-40B4-BE49-F238E27FC236}">
                <a16:creationId xmlns:a16="http://schemas.microsoft.com/office/drawing/2014/main" id="{0EEC6F5C-8053-9891-821B-1EAB6A5E2EC6}"/>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12238834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49B70-6C06-A6D0-5F38-4D729543BC43}"/>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CBD1737A-231B-7BDC-7399-18FCCB2DC5BD}"/>
              </a:ext>
            </a:extLst>
          </p:cNvPr>
          <p:cNvSpPr>
            <a:spLocks noGrp="1"/>
          </p:cNvSpPr>
          <p:nvPr>
            <p:ph type="sldNum" sz="quarter" idx="12"/>
          </p:nvPr>
        </p:nvSpPr>
        <p:spPr/>
        <p:txBody>
          <a:bodyPr/>
          <a:lstStyle/>
          <a:p>
            <a:fld id="{65F65A18-DFC2-4C15-9945-97AD5E1B3FFB}" type="slidenum">
              <a:rPr lang="it-IT" smtClean="0"/>
              <a:t>56</a:t>
            </a:fld>
            <a:endParaRPr lang="it-IT"/>
          </a:p>
        </p:txBody>
      </p:sp>
      <p:sp>
        <p:nvSpPr>
          <p:cNvPr id="6" name="Titolo 1">
            <a:extLst>
              <a:ext uri="{FF2B5EF4-FFF2-40B4-BE49-F238E27FC236}">
                <a16:creationId xmlns:a16="http://schemas.microsoft.com/office/drawing/2014/main" id="{57EBDF6D-9907-915B-425D-174F5EC2FBDC}"/>
              </a:ext>
            </a:extLst>
          </p:cNvPr>
          <p:cNvSpPr txBox="1">
            <a:spLocks/>
          </p:cNvSpPr>
          <p:nvPr/>
        </p:nvSpPr>
        <p:spPr>
          <a:xfrm>
            <a:off x="689830" y="431483"/>
            <a:ext cx="3200400" cy="463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cap="all" dirty="0">
                <a:solidFill>
                  <a:srgbClr val="10596C"/>
                </a:solidFill>
                <a:latin typeface="Calibri" panose="020F0502020204030204" pitchFamily="34" charset="0"/>
                <a:ea typeface="Aptos" panose="020B0004020202020204" pitchFamily="34" charset="0"/>
                <a:cs typeface="Calibri" panose="020F0502020204030204" pitchFamily="34" charset="0"/>
              </a:rPr>
              <a:t>LA METROLOGIA</a:t>
            </a:r>
            <a:endParaRPr lang="it-IT" sz="3200" b="1" dirty="0">
              <a:solidFill>
                <a:srgbClr val="10596C"/>
              </a:solidFill>
              <a:latin typeface="Calibri" panose="020F0502020204030204" pitchFamily="34" charset="0"/>
              <a:cs typeface="Calibri" panose="020F0502020204030204" pitchFamily="34" charset="0"/>
            </a:endParaRPr>
          </a:p>
        </p:txBody>
      </p:sp>
      <p:pic>
        <p:nvPicPr>
          <p:cNvPr id="3" name="Immagine 2">
            <a:extLst>
              <a:ext uri="{FF2B5EF4-FFF2-40B4-BE49-F238E27FC236}">
                <a16:creationId xmlns:a16="http://schemas.microsoft.com/office/drawing/2014/main" id="{BEFDC5D4-5B8B-47BA-F491-E035A8241026}"/>
              </a:ext>
            </a:extLst>
          </p:cNvPr>
          <p:cNvPicPr>
            <a:picLocks noChangeAspect="1"/>
          </p:cNvPicPr>
          <p:nvPr/>
        </p:nvPicPr>
        <p:blipFill rotWithShape="1">
          <a:blip r:embed="rId3"/>
          <a:srcRect b="24698"/>
          <a:stretch/>
        </p:blipFill>
        <p:spPr>
          <a:xfrm>
            <a:off x="6429337" y="1191807"/>
            <a:ext cx="5630620" cy="3198890"/>
          </a:xfrm>
          <a:prstGeom prst="rect">
            <a:avLst/>
          </a:prstGeom>
        </p:spPr>
      </p:pic>
      <p:sp>
        <p:nvSpPr>
          <p:cNvPr id="7" name="Titolo 1">
            <a:extLst>
              <a:ext uri="{FF2B5EF4-FFF2-40B4-BE49-F238E27FC236}">
                <a16:creationId xmlns:a16="http://schemas.microsoft.com/office/drawing/2014/main" id="{4DC2BAE8-6989-5375-A741-95FB900AAAA1}"/>
              </a:ext>
            </a:extLst>
          </p:cNvPr>
          <p:cNvSpPr txBox="1">
            <a:spLocks/>
          </p:cNvSpPr>
          <p:nvPr/>
        </p:nvSpPr>
        <p:spPr>
          <a:xfrm>
            <a:off x="689831" y="923755"/>
            <a:ext cx="5569080" cy="3359061"/>
          </a:xfrm>
          <a:prstGeom prst="rect">
            <a:avLst/>
          </a:prstGeom>
        </p:spPr>
        <p:txBody>
          <a:bodyPr vert="horz" wrap="square" lIns="91440" tIns="45720" rIns="91440" bIns="4572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it-IT" sz="2400" b="1" dirty="0">
                <a:solidFill>
                  <a:srgbClr val="10596C"/>
                </a:solidFill>
                <a:latin typeface="Calibri" panose="020F0502020204030204" pitchFamily="34" charset="0"/>
                <a:ea typeface="Aptos" panose="020B0004020202020204" pitchFamily="34" charset="0"/>
                <a:cs typeface="Calibri" panose="020F0502020204030204" pitchFamily="34" charset="0"/>
              </a:rPr>
              <a:t>Statistica Descrittiva</a:t>
            </a:r>
          </a:p>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Curve di distribuzione di probabilità</a:t>
            </a:r>
          </a:p>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Se faccio infinite misure, il mio istogramma degenera in una curva, e la distribuzione di probabilità che meglio si adatta alle misure che eseguo è una </a:t>
            </a:r>
            <a:r>
              <a:rPr lang="it-IT" sz="2400" b="1" dirty="0">
                <a:solidFill>
                  <a:srgbClr val="10596C"/>
                </a:solidFill>
                <a:latin typeface="Calibri" panose="020F0502020204030204" pitchFamily="34" charset="0"/>
                <a:ea typeface="Aptos" panose="020B0004020202020204" pitchFamily="34" charset="0"/>
                <a:cs typeface="Calibri" panose="020F0502020204030204" pitchFamily="34" charset="0"/>
              </a:rPr>
              <a:t>GAUSSIANA</a:t>
            </a:r>
            <a:r>
              <a:rPr lang="it-IT" sz="2400" dirty="0">
                <a:latin typeface="Calibri" panose="020F0502020204030204" pitchFamily="34" charset="0"/>
                <a:ea typeface="Aptos" panose="020B0004020202020204" pitchFamily="34" charset="0"/>
                <a:cs typeface="Calibri" panose="020F0502020204030204" pitchFamily="34" charset="0"/>
              </a:rPr>
              <a:t>.</a:t>
            </a:r>
          </a:p>
        </p:txBody>
      </p:sp>
      <p:sp>
        <p:nvSpPr>
          <p:cNvPr id="9" name="Titolo 1">
            <a:extLst>
              <a:ext uri="{FF2B5EF4-FFF2-40B4-BE49-F238E27FC236}">
                <a16:creationId xmlns:a16="http://schemas.microsoft.com/office/drawing/2014/main" id="{5C872B6A-B091-E266-4E4D-451721C70977}"/>
              </a:ext>
            </a:extLst>
          </p:cNvPr>
          <p:cNvSpPr txBox="1">
            <a:spLocks/>
          </p:cNvSpPr>
          <p:nvPr/>
        </p:nvSpPr>
        <p:spPr>
          <a:xfrm>
            <a:off x="689830" y="4791175"/>
            <a:ext cx="11370126" cy="1143070"/>
          </a:xfrm>
          <a:prstGeom prst="rect">
            <a:avLst/>
          </a:prstGeom>
        </p:spPr>
        <p:txBody>
          <a:bodyPr vert="horz" wrap="square" lIns="91440" tIns="45720" rIns="91440" bIns="4572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Curva simmetrica rispetto al suo valore massimo (la media), la distanza tra la media ed i flessi della curva è pari a </a:t>
            </a:r>
            <a:r>
              <a:rPr lang="it-IT" sz="2400" b="1" dirty="0">
                <a:solidFill>
                  <a:srgbClr val="10596C"/>
                </a:solidFill>
                <a:latin typeface="Calibri" panose="020F0502020204030204" pitchFamily="34" charset="0"/>
                <a:ea typeface="Aptos" panose="020B0004020202020204" pitchFamily="34" charset="0"/>
                <a:cs typeface="Calibri" panose="020F0502020204030204" pitchFamily="34" charset="0"/>
              </a:rPr>
              <a:t>sigma (deviazione standard)</a:t>
            </a:r>
            <a:r>
              <a:rPr lang="it-IT" sz="2400" dirty="0">
                <a:latin typeface="Calibri" panose="020F0502020204030204" pitchFamily="34" charset="0"/>
                <a:ea typeface="Aptos" panose="020B0004020202020204" pitchFamily="34" charset="0"/>
                <a:cs typeface="Calibri" panose="020F0502020204030204" pitchFamily="34" charset="0"/>
              </a:rPr>
              <a:t>. </a:t>
            </a:r>
          </a:p>
        </p:txBody>
      </p:sp>
      <p:sp>
        <p:nvSpPr>
          <p:cNvPr id="10" name="Segnaposto piè di pagina 15">
            <a:extLst>
              <a:ext uri="{FF2B5EF4-FFF2-40B4-BE49-F238E27FC236}">
                <a16:creationId xmlns:a16="http://schemas.microsoft.com/office/drawing/2014/main" id="{C3922D38-C9CB-FC34-5917-626570327D58}"/>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9971667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712FF-942E-3DD7-70CB-5C8F7C55F09C}"/>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515D7790-DBEE-7CCF-4A8B-33AFDBF06CA2}"/>
              </a:ext>
            </a:extLst>
          </p:cNvPr>
          <p:cNvSpPr>
            <a:spLocks noGrp="1"/>
          </p:cNvSpPr>
          <p:nvPr>
            <p:ph type="sldNum" sz="quarter" idx="12"/>
          </p:nvPr>
        </p:nvSpPr>
        <p:spPr/>
        <p:txBody>
          <a:bodyPr/>
          <a:lstStyle/>
          <a:p>
            <a:fld id="{65F65A18-DFC2-4C15-9945-97AD5E1B3FFB}" type="slidenum">
              <a:rPr lang="it-IT" smtClean="0"/>
              <a:t>57</a:t>
            </a:fld>
            <a:endParaRPr lang="it-IT"/>
          </a:p>
        </p:txBody>
      </p:sp>
      <p:sp>
        <p:nvSpPr>
          <p:cNvPr id="6" name="Titolo 1">
            <a:extLst>
              <a:ext uri="{FF2B5EF4-FFF2-40B4-BE49-F238E27FC236}">
                <a16:creationId xmlns:a16="http://schemas.microsoft.com/office/drawing/2014/main" id="{CF1C2517-A9B1-94F1-BD43-12D3E7501D01}"/>
              </a:ext>
            </a:extLst>
          </p:cNvPr>
          <p:cNvSpPr txBox="1">
            <a:spLocks/>
          </p:cNvSpPr>
          <p:nvPr/>
        </p:nvSpPr>
        <p:spPr>
          <a:xfrm>
            <a:off x="689830" y="431483"/>
            <a:ext cx="3200400" cy="463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cap="all" dirty="0">
                <a:solidFill>
                  <a:srgbClr val="10596C"/>
                </a:solidFill>
                <a:latin typeface="Calibri" panose="020F0502020204030204" pitchFamily="34" charset="0"/>
                <a:ea typeface="Aptos" panose="020B0004020202020204" pitchFamily="34" charset="0"/>
                <a:cs typeface="Calibri" panose="020F0502020204030204" pitchFamily="34" charset="0"/>
              </a:rPr>
              <a:t>LA METROLOGIA</a:t>
            </a:r>
            <a:endParaRPr lang="it-IT" sz="3200" b="1" dirty="0">
              <a:solidFill>
                <a:srgbClr val="10596C"/>
              </a:solidFill>
              <a:latin typeface="Calibri" panose="020F0502020204030204" pitchFamily="34" charset="0"/>
              <a:cs typeface="Calibri" panose="020F0502020204030204" pitchFamily="34" charset="0"/>
            </a:endParaRPr>
          </a:p>
        </p:txBody>
      </p:sp>
      <p:sp>
        <p:nvSpPr>
          <p:cNvPr id="2" name="Titolo 1">
            <a:extLst>
              <a:ext uri="{FF2B5EF4-FFF2-40B4-BE49-F238E27FC236}">
                <a16:creationId xmlns:a16="http://schemas.microsoft.com/office/drawing/2014/main" id="{43EF6054-2862-16F4-867D-046F88F109F0}"/>
              </a:ext>
            </a:extLst>
          </p:cNvPr>
          <p:cNvSpPr txBox="1">
            <a:spLocks/>
          </p:cNvSpPr>
          <p:nvPr/>
        </p:nvSpPr>
        <p:spPr>
          <a:xfrm>
            <a:off x="689830" y="1472470"/>
            <a:ext cx="4859631" cy="3913059"/>
          </a:xfrm>
          <a:prstGeom prst="rect">
            <a:avLst/>
          </a:prstGeom>
        </p:spPr>
        <p:txBody>
          <a:bodyPr vert="horz" wrap="square" lIns="91440" tIns="45720" rIns="91440" bIns="4572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it-IT" sz="2400" b="1" dirty="0">
                <a:solidFill>
                  <a:srgbClr val="10596C"/>
                </a:solidFill>
                <a:latin typeface="Calibri" panose="020F0502020204030204" pitchFamily="34" charset="0"/>
                <a:ea typeface="Aptos" panose="020B0004020202020204" pitchFamily="34" charset="0"/>
                <a:cs typeface="Calibri" panose="020F0502020204030204" pitchFamily="34" charset="0"/>
              </a:rPr>
              <a:t>Statistica Descrittiva</a:t>
            </a:r>
          </a:p>
          <a:p>
            <a:pPr algn="l">
              <a:lnSpc>
                <a:spcPct val="150000"/>
              </a:lnSpc>
            </a:pPr>
            <a:endParaRPr lang="it-IT" sz="2400" b="1" dirty="0">
              <a:latin typeface="Calibri" panose="020F0502020204030204" pitchFamily="34" charset="0"/>
              <a:ea typeface="Aptos" panose="020B0004020202020204" pitchFamily="34" charset="0"/>
              <a:cs typeface="Calibri" panose="020F0502020204030204" pitchFamily="34" charset="0"/>
            </a:endParaRPr>
          </a:p>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Osservazione: più è piccolo l’intervallo in cui cade la misura, più questa è vicina alla media (quindi è più «precisa»), ma è meno probabile che accada!</a:t>
            </a:r>
          </a:p>
        </p:txBody>
      </p:sp>
      <p:pic>
        <p:nvPicPr>
          <p:cNvPr id="8" name="Picture 2" descr="Distribuzione normale ( statistica ) - Okpedia">
            <a:extLst>
              <a:ext uri="{FF2B5EF4-FFF2-40B4-BE49-F238E27FC236}">
                <a16:creationId xmlns:a16="http://schemas.microsoft.com/office/drawing/2014/main" id="{ED1B7D83-1C8A-1ED5-DF8C-2186F6281A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863"/>
          <a:stretch/>
        </p:blipFill>
        <p:spPr bwMode="auto">
          <a:xfrm>
            <a:off x="5865323" y="1563071"/>
            <a:ext cx="6115026" cy="3913059"/>
          </a:xfrm>
          <a:prstGeom prst="rect">
            <a:avLst/>
          </a:prstGeom>
          <a:noFill/>
          <a:extLst>
            <a:ext uri="{909E8E84-426E-40DD-AFC4-6F175D3DCCD1}">
              <a14:hiddenFill xmlns:a14="http://schemas.microsoft.com/office/drawing/2010/main">
                <a:solidFill>
                  <a:srgbClr val="FFFFFF"/>
                </a:solidFill>
              </a14:hiddenFill>
            </a:ext>
          </a:extLst>
        </p:spPr>
      </p:pic>
      <p:sp>
        <p:nvSpPr>
          <p:cNvPr id="10" name="Segnaposto piè di pagina 15">
            <a:extLst>
              <a:ext uri="{FF2B5EF4-FFF2-40B4-BE49-F238E27FC236}">
                <a16:creationId xmlns:a16="http://schemas.microsoft.com/office/drawing/2014/main" id="{C4E8DF5F-5AE3-241F-6F7F-442438E81465}"/>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26296532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F848F-B3B4-E368-401F-FA3AAF3B2BF4}"/>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7B809D07-9341-2267-D161-317EA94D8789}"/>
              </a:ext>
            </a:extLst>
          </p:cNvPr>
          <p:cNvSpPr>
            <a:spLocks noGrp="1"/>
          </p:cNvSpPr>
          <p:nvPr>
            <p:ph type="sldNum" sz="quarter" idx="12"/>
          </p:nvPr>
        </p:nvSpPr>
        <p:spPr/>
        <p:txBody>
          <a:bodyPr/>
          <a:lstStyle/>
          <a:p>
            <a:fld id="{65F65A18-DFC2-4C15-9945-97AD5E1B3FFB}" type="slidenum">
              <a:rPr lang="it-IT" smtClean="0"/>
              <a:t>58</a:t>
            </a:fld>
            <a:endParaRPr lang="it-IT"/>
          </a:p>
        </p:txBody>
      </p:sp>
      <p:sp>
        <p:nvSpPr>
          <p:cNvPr id="6" name="Titolo 1">
            <a:extLst>
              <a:ext uri="{FF2B5EF4-FFF2-40B4-BE49-F238E27FC236}">
                <a16:creationId xmlns:a16="http://schemas.microsoft.com/office/drawing/2014/main" id="{5D5F783B-A369-47D3-71E3-F7435DFCA508}"/>
              </a:ext>
            </a:extLst>
          </p:cNvPr>
          <p:cNvSpPr txBox="1">
            <a:spLocks/>
          </p:cNvSpPr>
          <p:nvPr/>
        </p:nvSpPr>
        <p:spPr>
          <a:xfrm>
            <a:off x="689830" y="431483"/>
            <a:ext cx="3200400" cy="463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cap="all" dirty="0">
                <a:solidFill>
                  <a:srgbClr val="10596C"/>
                </a:solidFill>
                <a:latin typeface="Calibri" panose="020F0502020204030204" pitchFamily="34" charset="0"/>
                <a:ea typeface="Aptos" panose="020B0004020202020204" pitchFamily="34" charset="0"/>
                <a:cs typeface="Calibri" panose="020F0502020204030204" pitchFamily="34" charset="0"/>
              </a:rPr>
              <a:t>LA METROLOGIA</a:t>
            </a:r>
            <a:endParaRPr lang="it-IT" sz="3200" b="1" dirty="0">
              <a:solidFill>
                <a:srgbClr val="10596C"/>
              </a:solidFill>
              <a:latin typeface="Calibri" panose="020F0502020204030204" pitchFamily="34" charset="0"/>
              <a:cs typeface="Calibri" panose="020F0502020204030204" pitchFamily="34" charset="0"/>
            </a:endParaRPr>
          </a:p>
        </p:txBody>
      </p:sp>
      <p:sp>
        <p:nvSpPr>
          <p:cNvPr id="3" name="Titolo 1">
            <a:extLst>
              <a:ext uri="{FF2B5EF4-FFF2-40B4-BE49-F238E27FC236}">
                <a16:creationId xmlns:a16="http://schemas.microsoft.com/office/drawing/2014/main" id="{446F1A72-8620-2FA5-1F9B-AC474CBD6EEB}"/>
              </a:ext>
            </a:extLst>
          </p:cNvPr>
          <p:cNvSpPr txBox="1">
            <a:spLocks/>
          </p:cNvSpPr>
          <p:nvPr/>
        </p:nvSpPr>
        <p:spPr>
          <a:xfrm>
            <a:off x="689830" y="1128721"/>
            <a:ext cx="10905270" cy="1143070"/>
          </a:xfrm>
          <a:prstGeom prst="rect">
            <a:avLst/>
          </a:prstGeom>
        </p:spPr>
        <p:txBody>
          <a:bodyPr vert="horz" wrap="square" lIns="91440" tIns="45720" rIns="91440" bIns="4572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Fatte n misure, per calcolare l’incertezza si usa la </a:t>
            </a:r>
            <a:r>
              <a:rPr lang="it-IT" sz="2400" b="1" dirty="0">
                <a:solidFill>
                  <a:srgbClr val="10596C"/>
                </a:solidFill>
                <a:latin typeface="Calibri" panose="020F0502020204030204" pitchFamily="34" charset="0"/>
                <a:ea typeface="Aptos" panose="020B0004020202020204" pitchFamily="34" charset="0"/>
                <a:cs typeface="Calibri" panose="020F0502020204030204" pitchFamily="34" charset="0"/>
              </a:rPr>
              <a:t>DEVIAZIONE STANDARD</a:t>
            </a:r>
          </a:p>
          <a:p>
            <a:pPr algn="l">
              <a:lnSpc>
                <a:spcPct val="150000"/>
              </a:lnSpc>
            </a:pPr>
            <a:endParaRPr lang="it-IT" sz="2400" dirty="0">
              <a:latin typeface="Calibri" panose="020F0502020204030204" pitchFamily="34" charset="0"/>
              <a:ea typeface="Aptos" panose="020B0004020202020204" pitchFamily="34" charset="0"/>
              <a:cs typeface="Calibri" panose="020F0502020204030204" pitchFamily="34" charset="0"/>
            </a:endParaRPr>
          </a:p>
        </p:txBody>
      </p:sp>
      <mc:AlternateContent xmlns:mc="http://schemas.openxmlformats.org/markup-compatibility/2006">
        <mc:Choice xmlns:a14="http://schemas.microsoft.com/office/drawing/2010/main" Requires="a14">
          <p:sp>
            <p:nvSpPr>
              <p:cNvPr id="7" name="CasellaDiTesto 6">
                <a:extLst>
                  <a:ext uri="{FF2B5EF4-FFF2-40B4-BE49-F238E27FC236}">
                    <a16:creationId xmlns:a16="http://schemas.microsoft.com/office/drawing/2014/main" id="{C0E08E75-1C92-A960-8432-D21B83FE1654}"/>
                  </a:ext>
                </a:extLst>
              </p:cNvPr>
              <p:cNvSpPr txBox="1"/>
              <p:nvPr/>
            </p:nvSpPr>
            <p:spPr>
              <a:xfrm>
                <a:off x="1196142" y="2640690"/>
                <a:ext cx="9799715" cy="22746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4800" b="0" i="1" smtClean="0">
                          <a:latin typeface="Cambria Math" panose="02040503050406030204" pitchFamily="18" charset="0"/>
                        </a:rPr>
                        <m:t>𝑢</m:t>
                      </m:r>
                      <m:r>
                        <a:rPr lang="it-IT" sz="4800" i="1" smtClean="0">
                          <a:latin typeface="Cambria Math" panose="02040503050406030204" pitchFamily="18" charset="0"/>
                        </a:rPr>
                        <m:t>=</m:t>
                      </m:r>
                      <m:rad>
                        <m:radPr>
                          <m:degHide m:val="on"/>
                          <m:ctrlPr>
                            <a:rPr lang="it-IT" sz="4800" i="1" smtClean="0">
                              <a:latin typeface="Cambria Math" panose="02040503050406030204" pitchFamily="18" charset="0"/>
                            </a:rPr>
                          </m:ctrlPr>
                        </m:radPr>
                        <m:deg/>
                        <m:e>
                          <m:f>
                            <m:fPr>
                              <m:ctrlPr>
                                <a:rPr lang="it-IT" sz="4800" i="1" smtClean="0">
                                  <a:latin typeface="Cambria Math" panose="02040503050406030204" pitchFamily="18" charset="0"/>
                                </a:rPr>
                              </m:ctrlPr>
                            </m:fPr>
                            <m:num>
                              <m:r>
                                <a:rPr lang="it-IT" sz="4800">
                                  <a:latin typeface="Cambria Math" panose="02040503050406030204" pitchFamily="18" charset="0"/>
                                </a:rPr>
                                <m:t>∑(</m:t>
                              </m:r>
                              <m:r>
                                <m:rPr>
                                  <m:sty m:val="p"/>
                                </m:rPr>
                                <a:rPr lang="it-IT" sz="4800">
                                  <a:latin typeface="Cambria Math" panose="02040503050406030204" pitchFamily="18" charset="0"/>
                                </a:rPr>
                                <m:t>xi</m:t>
                              </m:r>
                              <m:r>
                                <a:rPr lang="it-IT" sz="4800">
                                  <a:latin typeface="Cambria Math" panose="02040503050406030204" pitchFamily="18" charset="0"/>
                                </a:rPr>
                                <m:t>−</m:t>
                              </m:r>
                              <m:acc>
                                <m:accPr>
                                  <m:chr m:val="̅"/>
                                  <m:ctrlPr>
                                    <a:rPr lang="it-IT" sz="4800" b="0" i="1" smtClean="0">
                                      <a:latin typeface="Cambria Math" panose="02040503050406030204" pitchFamily="18" charset="0"/>
                                    </a:rPr>
                                  </m:ctrlPr>
                                </m:accPr>
                                <m:e>
                                  <m:r>
                                    <m:rPr>
                                      <m:sty m:val="p"/>
                                    </m:rPr>
                                    <a:rPr lang="it-IT" sz="4800">
                                      <a:latin typeface="Cambria Math" panose="02040503050406030204" pitchFamily="18" charset="0"/>
                                    </a:rPr>
                                    <m:t>x</m:t>
                                  </m:r>
                                </m:e>
                              </m:acc>
                              <m:r>
                                <a:rPr lang="it-IT" sz="4800">
                                  <a:latin typeface="Cambria Math" panose="02040503050406030204" pitchFamily="18" charset="0"/>
                                </a:rPr>
                                <m:t>  )</m:t>
                              </m:r>
                              <m:r>
                                <a:rPr lang="it-IT" sz="4800" baseline="30000">
                                  <a:latin typeface="Cambria Math" panose="02040503050406030204" pitchFamily="18" charset="0"/>
                                </a:rPr>
                                <m:t>2</m:t>
                              </m:r>
                            </m:num>
                            <m:den>
                              <m:r>
                                <a:rPr lang="it-IT" sz="4800" b="0" i="1" smtClean="0">
                                  <a:latin typeface="Cambria Math" panose="02040503050406030204" pitchFamily="18" charset="0"/>
                                </a:rPr>
                                <m:t>𝑛</m:t>
                              </m:r>
                              <m:r>
                                <a:rPr lang="it-IT" sz="4800" b="0" i="1" smtClean="0">
                                  <a:latin typeface="Cambria Math" panose="02040503050406030204" pitchFamily="18" charset="0"/>
                                </a:rPr>
                                <m:t>(</m:t>
                              </m:r>
                              <m:r>
                                <a:rPr lang="it-IT" sz="4800" b="0" i="1" smtClean="0">
                                  <a:latin typeface="Cambria Math" panose="02040503050406030204" pitchFamily="18" charset="0"/>
                                </a:rPr>
                                <m:t>𝑛</m:t>
                              </m:r>
                              <m:r>
                                <a:rPr lang="it-IT" sz="4800" b="0" i="1" smtClean="0">
                                  <a:latin typeface="Cambria Math" panose="02040503050406030204" pitchFamily="18" charset="0"/>
                                </a:rPr>
                                <m:t>−1)</m:t>
                              </m:r>
                            </m:den>
                          </m:f>
                        </m:e>
                      </m:rad>
                    </m:oMath>
                  </m:oMathPara>
                </a14:m>
                <a:endParaRPr lang="it-IT" sz="4800" dirty="0"/>
              </a:p>
            </p:txBody>
          </p:sp>
        </mc:Choice>
        <mc:Fallback>
          <p:sp>
            <p:nvSpPr>
              <p:cNvPr id="7" name="CasellaDiTesto 6">
                <a:extLst>
                  <a:ext uri="{FF2B5EF4-FFF2-40B4-BE49-F238E27FC236}">
                    <a16:creationId xmlns:a16="http://schemas.microsoft.com/office/drawing/2014/main" id="{C0E08E75-1C92-A960-8432-D21B83FE1654}"/>
                  </a:ext>
                </a:extLst>
              </p:cNvPr>
              <p:cNvSpPr txBox="1">
                <a:spLocks noRot="1" noChangeAspect="1" noMove="1" noResize="1" noEditPoints="1" noAdjustHandles="1" noChangeArrowheads="1" noChangeShapeType="1" noTextEdit="1"/>
              </p:cNvSpPr>
              <p:nvPr/>
            </p:nvSpPr>
            <p:spPr>
              <a:xfrm>
                <a:off x="1196142" y="2640690"/>
                <a:ext cx="9799715" cy="2274662"/>
              </a:xfrm>
              <a:prstGeom prst="rect">
                <a:avLst/>
              </a:prstGeom>
              <a:blipFill>
                <a:blip r:embed="rId3"/>
                <a:stretch>
                  <a:fillRect/>
                </a:stretch>
              </a:blipFill>
            </p:spPr>
            <p:txBody>
              <a:bodyPr/>
              <a:lstStyle/>
              <a:p>
                <a:r>
                  <a:rPr lang="it-IT">
                    <a:noFill/>
                  </a:rPr>
                  <a:t> </a:t>
                </a:r>
              </a:p>
            </p:txBody>
          </p:sp>
        </mc:Fallback>
      </mc:AlternateContent>
      <p:sp>
        <p:nvSpPr>
          <p:cNvPr id="10" name="Segnaposto piè di pagina 15">
            <a:extLst>
              <a:ext uri="{FF2B5EF4-FFF2-40B4-BE49-F238E27FC236}">
                <a16:creationId xmlns:a16="http://schemas.microsoft.com/office/drawing/2014/main" id="{28A50199-F51D-C8E3-3397-D1F6C6CD8A04}"/>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13905244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0C001-8914-355A-272A-898EF72EF210}"/>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040A8822-F2C3-2C1A-1523-2A7119A08ED0}"/>
              </a:ext>
            </a:extLst>
          </p:cNvPr>
          <p:cNvSpPr>
            <a:spLocks noGrp="1"/>
          </p:cNvSpPr>
          <p:nvPr>
            <p:ph type="sldNum" sz="quarter" idx="12"/>
          </p:nvPr>
        </p:nvSpPr>
        <p:spPr/>
        <p:txBody>
          <a:bodyPr/>
          <a:lstStyle/>
          <a:p>
            <a:fld id="{65F65A18-DFC2-4C15-9945-97AD5E1B3FFB}" type="slidenum">
              <a:rPr lang="it-IT" smtClean="0"/>
              <a:t>59</a:t>
            </a:fld>
            <a:endParaRPr lang="it-IT"/>
          </a:p>
        </p:txBody>
      </p:sp>
      <p:sp>
        <p:nvSpPr>
          <p:cNvPr id="6" name="Titolo 1">
            <a:extLst>
              <a:ext uri="{FF2B5EF4-FFF2-40B4-BE49-F238E27FC236}">
                <a16:creationId xmlns:a16="http://schemas.microsoft.com/office/drawing/2014/main" id="{4E0B9B39-A4AA-5DE6-7B70-3EBE3F181B4D}"/>
              </a:ext>
            </a:extLst>
          </p:cNvPr>
          <p:cNvSpPr txBox="1">
            <a:spLocks/>
          </p:cNvSpPr>
          <p:nvPr/>
        </p:nvSpPr>
        <p:spPr>
          <a:xfrm>
            <a:off x="689830" y="431483"/>
            <a:ext cx="3200400" cy="463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cap="all" dirty="0">
                <a:solidFill>
                  <a:srgbClr val="10596C"/>
                </a:solidFill>
                <a:latin typeface="Calibri" panose="020F0502020204030204" pitchFamily="34" charset="0"/>
                <a:ea typeface="Aptos" panose="020B0004020202020204" pitchFamily="34" charset="0"/>
                <a:cs typeface="Calibri" panose="020F0502020204030204" pitchFamily="34" charset="0"/>
              </a:rPr>
              <a:t>LA METROLOGIA</a:t>
            </a:r>
            <a:endParaRPr lang="it-IT" sz="3200" b="1" dirty="0">
              <a:solidFill>
                <a:srgbClr val="10596C"/>
              </a:solidFill>
              <a:latin typeface="Calibri" panose="020F0502020204030204" pitchFamily="34" charset="0"/>
              <a:cs typeface="Calibri" panose="020F0502020204030204" pitchFamily="34" charset="0"/>
            </a:endParaRPr>
          </a:p>
        </p:txBody>
      </p:sp>
      <p:sp>
        <p:nvSpPr>
          <p:cNvPr id="2" name="Titolo 1">
            <a:extLst>
              <a:ext uri="{FF2B5EF4-FFF2-40B4-BE49-F238E27FC236}">
                <a16:creationId xmlns:a16="http://schemas.microsoft.com/office/drawing/2014/main" id="{BE1C9254-EF34-ABA2-A72E-B04F018B6229}"/>
              </a:ext>
            </a:extLst>
          </p:cNvPr>
          <p:cNvSpPr txBox="1">
            <a:spLocks/>
          </p:cNvSpPr>
          <p:nvPr/>
        </p:nvSpPr>
        <p:spPr>
          <a:xfrm>
            <a:off x="689830" y="1467680"/>
            <a:ext cx="10905270" cy="4467057"/>
          </a:xfrm>
          <a:prstGeom prst="rect">
            <a:avLst/>
          </a:prstGeom>
        </p:spPr>
        <p:txBody>
          <a:bodyPr vert="horz" wrap="square" lIns="91440" tIns="45720" rIns="91440" bIns="4572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it-IT" sz="2400" b="1" dirty="0">
                <a:solidFill>
                  <a:srgbClr val="10596C"/>
                </a:solidFill>
                <a:latin typeface="Calibri" panose="020F0502020204030204" pitchFamily="34" charset="0"/>
                <a:ea typeface="Aptos" panose="020B0004020202020204" pitchFamily="34" charset="0"/>
                <a:cs typeface="Calibri" panose="020F0502020204030204" pitchFamily="34" charset="0"/>
              </a:rPr>
              <a:t>Incertezza ESTESA</a:t>
            </a:r>
          </a:p>
          <a:p>
            <a:pPr algn="l">
              <a:lnSpc>
                <a:spcPct val="150000"/>
              </a:lnSpc>
            </a:pPr>
            <a:endParaRPr lang="it-IT" sz="2400" dirty="0">
              <a:latin typeface="Calibri" panose="020F0502020204030204" pitchFamily="34" charset="0"/>
              <a:ea typeface="Aptos" panose="020B0004020202020204" pitchFamily="34" charset="0"/>
              <a:cs typeface="Calibri" panose="020F0502020204030204" pitchFamily="34" charset="0"/>
            </a:endParaRPr>
          </a:p>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U = </a:t>
            </a:r>
            <a:r>
              <a:rPr lang="it-IT" sz="2400" dirty="0" err="1">
                <a:latin typeface="Calibri" panose="020F0502020204030204" pitchFamily="34" charset="0"/>
                <a:ea typeface="Aptos" panose="020B0004020202020204" pitchFamily="34" charset="0"/>
                <a:cs typeface="Calibri" panose="020F0502020204030204" pitchFamily="34" charset="0"/>
              </a:rPr>
              <a:t>ku</a:t>
            </a:r>
            <a:r>
              <a:rPr lang="it-IT" sz="2400" baseline="-25000" dirty="0" err="1">
                <a:latin typeface="Calibri" panose="020F0502020204030204" pitchFamily="34" charset="0"/>
                <a:ea typeface="Aptos" panose="020B0004020202020204" pitchFamily="34" charset="0"/>
                <a:cs typeface="Calibri" panose="020F0502020204030204" pitchFamily="34" charset="0"/>
              </a:rPr>
              <a:t>c</a:t>
            </a:r>
            <a:endParaRPr lang="it-IT" sz="2400" baseline="-25000" dirty="0">
              <a:latin typeface="Calibri" panose="020F0502020204030204" pitchFamily="34" charset="0"/>
              <a:ea typeface="Aptos" panose="020B0004020202020204" pitchFamily="34" charset="0"/>
              <a:cs typeface="Calibri" panose="020F0502020204030204" pitchFamily="34" charset="0"/>
            </a:endParaRPr>
          </a:p>
          <a:p>
            <a:pPr algn="l">
              <a:lnSpc>
                <a:spcPct val="150000"/>
              </a:lnSpc>
            </a:pPr>
            <a:endParaRPr lang="it-IT" sz="2400" dirty="0">
              <a:latin typeface="Calibri" panose="020F0502020204030204" pitchFamily="34" charset="0"/>
              <a:ea typeface="Aptos" panose="020B0004020202020204" pitchFamily="34" charset="0"/>
              <a:cs typeface="Calibri" panose="020F0502020204030204" pitchFamily="34" charset="0"/>
            </a:endParaRPr>
          </a:p>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k= fattore di copertura</a:t>
            </a:r>
          </a:p>
          <a:p>
            <a:pPr algn="l">
              <a:lnSpc>
                <a:spcPct val="150000"/>
              </a:lnSpc>
            </a:pPr>
            <a:endParaRPr lang="it-IT" sz="2400" dirty="0">
              <a:latin typeface="Calibri" panose="020F0502020204030204" pitchFamily="34" charset="0"/>
              <a:ea typeface="Aptos" panose="020B0004020202020204" pitchFamily="34" charset="0"/>
              <a:cs typeface="Calibri" panose="020F0502020204030204" pitchFamily="34" charset="0"/>
            </a:endParaRPr>
          </a:p>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Es. (𝑥 ± </a:t>
            </a:r>
            <a:r>
              <a:rPr lang="it-IT" sz="2400" dirty="0" err="1">
                <a:latin typeface="Calibri" panose="020F0502020204030204" pitchFamily="34" charset="0"/>
                <a:ea typeface="Aptos" panose="020B0004020202020204" pitchFamily="34" charset="0"/>
                <a:cs typeface="Calibri" panose="020F0502020204030204" pitchFamily="34" charset="0"/>
              </a:rPr>
              <a:t>U</a:t>
            </a:r>
            <a:r>
              <a:rPr lang="it-IT" sz="2400" baseline="-25000" dirty="0" err="1">
                <a:latin typeface="Calibri" panose="020F0502020204030204" pitchFamily="34" charset="0"/>
                <a:ea typeface="Aptos" panose="020B0004020202020204" pitchFamily="34" charset="0"/>
                <a:cs typeface="Calibri" panose="020F0502020204030204" pitchFamily="34" charset="0"/>
              </a:rPr>
              <a:t>k</a:t>
            </a:r>
            <a:r>
              <a:rPr lang="it-IT" sz="2400" baseline="-25000" dirty="0">
                <a:latin typeface="Calibri" panose="020F0502020204030204" pitchFamily="34" charset="0"/>
                <a:ea typeface="Aptos" panose="020B0004020202020204" pitchFamily="34" charset="0"/>
                <a:cs typeface="Calibri" panose="020F0502020204030204" pitchFamily="34" charset="0"/>
              </a:rPr>
              <a:t>=2</a:t>
            </a:r>
            <a:r>
              <a:rPr lang="it-IT" sz="2400" dirty="0">
                <a:latin typeface="Calibri" panose="020F0502020204030204" pitchFamily="34" charset="0"/>
                <a:ea typeface="Aptos" panose="020B0004020202020204" pitchFamily="34" charset="0"/>
                <a:cs typeface="Calibri" panose="020F0502020204030204" pitchFamily="34" charset="0"/>
              </a:rPr>
              <a:t>), il misurando cade in questo intervallo con un livello di confidenza del 95% circa</a:t>
            </a:r>
          </a:p>
        </p:txBody>
      </p:sp>
      <p:pic>
        <p:nvPicPr>
          <p:cNvPr id="8" name="Picture 2" descr="Distribuzione normale ( statistica ) - Okpedia">
            <a:extLst>
              <a:ext uri="{FF2B5EF4-FFF2-40B4-BE49-F238E27FC236}">
                <a16:creationId xmlns:a16="http://schemas.microsoft.com/office/drawing/2014/main" id="{59ED767D-548C-597A-817B-6A5B6799F1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863"/>
          <a:stretch/>
        </p:blipFill>
        <p:spPr bwMode="auto">
          <a:xfrm>
            <a:off x="5258351" y="833503"/>
            <a:ext cx="5831854" cy="3731855"/>
          </a:xfrm>
          <a:prstGeom prst="rect">
            <a:avLst/>
          </a:prstGeom>
          <a:noFill/>
          <a:extLst>
            <a:ext uri="{909E8E84-426E-40DD-AFC4-6F175D3DCCD1}">
              <a14:hiddenFill xmlns:a14="http://schemas.microsoft.com/office/drawing/2010/main">
                <a:solidFill>
                  <a:srgbClr val="FFFFFF"/>
                </a:solidFill>
              </a14:hiddenFill>
            </a:ext>
          </a:extLst>
        </p:spPr>
      </p:pic>
      <p:sp>
        <p:nvSpPr>
          <p:cNvPr id="9" name="Segnaposto piè di pagina 15">
            <a:extLst>
              <a:ext uri="{FF2B5EF4-FFF2-40B4-BE49-F238E27FC236}">
                <a16:creationId xmlns:a16="http://schemas.microsoft.com/office/drawing/2014/main" id="{6493E9D7-5D54-C2D4-D5BD-62191B22C030}"/>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3963479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199" y="679269"/>
            <a:ext cx="10630989" cy="5497694"/>
          </a:xfrm>
        </p:spPr>
        <p:txBody>
          <a:bodyPr>
            <a:normAutofit/>
          </a:bodyPr>
          <a:lstStyle/>
          <a:p>
            <a:pPr marL="0" indent="0">
              <a:buNone/>
            </a:pPr>
            <a:r>
              <a:rPr lang="it-IT" dirty="0"/>
              <a:t>						</a:t>
            </a:r>
          </a:p>
        </p:txBody>
      </p:sp>
      <p:sp>
        <p:nvSpPr>
          <p:cNvPr id="15" name="Segnaposto numero diapositiva 14"/>
          <p:cNvSpPr>
            <a:spLocks noGrp="1"/>
          </p:cNvSpPr>
          <p:nvPr>
            <p:ph type="sldNum" sz="quarter" idx="12"/>
          </p:nvPr>
        </p:nvSpPr>
        <p:spPr/>
        <p:txBody>
          <a:bodyPr/>
          <a:lstStyle/>
          <a:p>
            <a:fld id="{65F65A18-DFC2-4C15-9945-97AD5E1B3FFB}" type="slidenum">
              <a:rPr lang="it-IT" smtClean="0"/>
              <a:t>6</a:t>
            </a:fld>
            <a:endParaRPr lang="it-IT"/>
          </a:p>
        </p:txBody>
      </p:sp>
      <p:sp>
        <p:nvSpPr>
          <p:cNvPr id="2" name="CasellaDiTesto 1"/>
          <p:cNvSpPr txBox="1"/>
          <p:nvPr/>
        </p:nvSpPr>
        <p:spPr>
          <a:xfrm>
            <a:off x="838199" y="4151820"/>
            <a:ext cx="10630989" cy="461665"/>
          </a:xfrm>
          <a:prstGeom prst="rect">
            <a:avLst/>
          </a:prstGeom>
          <a:noFill/>
        </p:spPr>
        <p:txBody>
          <a:bodyPr wrap="square" rtlCol="0">
            <a:spAutoFit/>
          </a:bodyPr>
          <a:lstStyle/>
          <a:p>
            <a:r>
              <a:rPr lang="it-IT" sz="2400" dirty="0">
                <a:latin typeface="Calibri" panose="020F0502020204030204" pitchFamily="34" charset="0"/>
                <a:cs typeface="Calibri" panose="020F0502020204030204" pitchFamily="34" charset="0"/>
              </a:rPr>
              <a:t>Riscrivendo il II Principio della dinamica nella forma più conosciuta si ottiene:</a:t>
            </a:r>
          </a:p>
        </p:txBody>
      </p:sp>
      <mc:AlternateContent xmlns:mc="http://schemas.openxmlformats.org/markup-compatibility/2006" xmlns:a14="http://schemas.microsoft.com/office/drawing/2010/main">
        <mc:Choice Requires="a14">
          <p:sp>
            <p:nvSpPr>
              <p:cNvPr id="7" name="CasellaDiTesto 6"/>
              <p:cNvSpPr txBox="1"/>
              <p:nvPr/>
            </p:nvSpPr>
            <p:spPr>
              <a:xfrm>
                <a:off x="7828961" y="1945838"/>
                <a:ext cx="1079334" cy="789062"/>
              </a:xfrm>
              <a:prstGeom prst="rect">
                <a:avLst/>
              </a:prstGeom>
              <a:noFill/>
            </p:spPr>
            <p:txBody>
              <a:bodyPr wrap="none" rtlCol="0">
                <a:spAutoFit/>
              </a:bodyPr>
              <a:lstStyle/>
              <a:p>
                <a:r>
                  <a:rPr lang="it-IT" sz="3200" dirty="0">
                    <a:latin typeface="Cambria Math" panose="02040503050406030204" pitchFamily="18" charset="0"/>
                    <a:ea typeface="Cambria Math" panose="02040503050406030204" pitchFamily="18" charset="0"/>
                    <a:cs typeface="Italic_IV50" panose="00000400000000000000" pitchFamily="2" charset="0"/>
                  </a:rPr>
                  <a:t>a</a:t>
                </a:r>
                <a14:m>
                  <m:oMath xmlns:m="http://schemas.openxmlformats.org/officeDocument/2006/math">
                    <m:r>
                      <a:rPr lang="it-IT" sz="3200" b="0" i="1" smtClean="0">
                        <a:latin typeface="Cambria Math" panose="02040503050406030204" pitchFamily="18" charset="0"/>
                      </a:rPr>
                      <m:t>=</m:t>
                    </m:r>
                    <m:f>
                      <m:fPr>
                        <m:ctrlPr>
                          <a:rPr lang="it-IT" sz="3200" i="1" smtClean="0">
                            <a:latin typeface="Cambria Math" panose="02040503050406030204" pitchFamily="18" charset="0"/>
                          </a:rPr>
                        </m:ctrlPr>
                      </m:fPr>
                      <m:num>
                        <m:r>
                          <a:rPr lang="it-IT" sz="3200" i="1" smtClean="0">
                            <a:latin typeface="Cambria Math" panose="02040503050406030204" pitchFamily="18" charset="0"/>
                          </a:rPr>
                          <m:t>𝐹</m:t>
                        </m:r>
                      </m:num>
                      <m:den>
                        <m:r>
                          <m:rPr>
                            <m:sty m:val="p"/>
                          </m:rPr>
                          <a:rPr lang="it-IT" sz="3200" b="0" i="0" smtClean="0">
                            <a:latin typeface="Cambria Math" panose="02040503050406030204" pitchFamily="18" charset="0"/>
                          </a:rPr>
                          <m:t>m</m:t>
                        </m:r>
                      </m:den>
                    </m:f>
                  </m:oMath>
                </a14:m>
                <a:endParaRPr lang="it-IT" sz="3200" dirty="0">
                  <a:latin typeface="Italic_IV50" panose="00000400000000000000" pitchFamily="2" charset="0"/>
                  <a:cs typeface="Italic_IV50" panose="00000400000000000000" pitchFamily="2" charset="0"/>
                </a:endParaRPr>
              </a:p>
            </p:txBody>
          </p:sp>
        </mc:Choice>
        <mc:Fallback xmlns="">
          <p:sp>
            <p:nvSpPr>
              <p:cNvPr id="7" name="CasellaDiTesto 6"/>
              <p:cNvSpPr txBox="1">
                <a:spLocks noRot="1" noChangeAspect="1" noMove="1" noResize="1" noEditPoints="1" noAdjustHandles="1" noChangeArrowheads="1" noChangeShapeType="1" noTextEdit="1"/>
              </p:cNvSpPr>
              <p:nvPr/>
            </p:nvSpPr>
            <p:spPr>
              <a:xfrm>
                <a:off x="7828961" y="1945838"/>
                <a:ext cx="1079334" cy="789062"/>
              </a:xfrm>
              <a:prstGeom prst="rect">
                <a:avLst/>
              </a:prstGeom>
              <a:blipFill>
                <a:blip r:embed="rId3"/>
                <a:stretch>
                  <a:fillRect l="-14124" b="-1000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9" name="CasellaDiTesto 8"/>
              <p:cNvSpPr txBox="1"/>
              <p:nvPr/>
            </p:nvSpPr>
            <p:spPr>
              <a:xfrm>
                <a:off x="9184947" y="1977866"/>
                <a:ext cx="928255" cy="7250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it-IT" sz="2400" i="1" smtClean="0">
                              <a:latin typeface="Cambria Math" panose="02040503050406030204" pitchFamily="18" charset="0"/>
                              <a:ea typeface="Cambria Math" panose="02040503050406030204" pitchFamily="18" charset="0"/>
                              <a:cs typeface="Italic_IV50" panose="00000400000000000000" pitchFamily="2" charset="0"/>
                            </a:rPr>
                          </m:ctrlPr>
                        </m:dPr>
                        <m:e>
                          <m:r>
                            <a:rPr lang="it-IT" sz="2400" b="0" i="1" smtClean="0">
                              <a:latin typeface="Cambria Math" panose="02040503050406030204" pitchFamily="18" charset="0"/>
                              <a:ea typeface="Cambria Math" panose="02040503050406030204" pitchFamily="18" charset="0"/>
                              <a:cs typeface="Italic_IV50" panose="00000400000000000000" pitchFamily="2" charset="0"/>
                            </a:rPr>
                            <m:t> </m:t>
                          </m:r>
                          <m:f>
                            <m:fPr>
                              <m:ctrlPr>
                                <a:rPr lang="it-IT" sz="2400" i="1" smtClean="0">
                                  <a:latin typeface="Cambria Math" panose="02040503050406030204" pitchFamily="18" charset="0"/>
                                  <a:ea typeface="Cambria Math" panose="02040503050406030204" pitchFamily="18" charset="0"/>
                                  <a:cs typeface="Italic_IV50" panose="00000400000000000000" pitchFamily="2" charset="0"/>
                                </a:rPr>
                              </m:ctrlPr>
                            </m:fPr>
                            <m:num>
                              <m:r>
                                <a:rPr lang="it-IT" sz="2400" b="0" i="1" smtClean="0">
                                  <a:latin typeface="Cambria Math" panose="02040503050406030204" pitchFamily="18" charset="0"/>
                                  <a:ea typeface="Cambria Math" panose="02040503050406030204" pitchFamily="18" charset="0"/>
                                  <a:cs typeface="Italic_IV50" panose="00000400000000000000" pitchFamily="2" charset="0"/>
                                </a:rPr>
                                <m:t>𝑚</m:t>
                              </m:r>
                            </m:num>
                            <m:den>
                              <m:r>
                                <a:rPr lang="it-IT" sz="2400" b="0" i="1" smtClean="0">
                                  <a:latin typeface="Cambria Math" panose="02040503050406030204" pitchFamily="18" charset="0"/>
                                  <a:ea typeface="Cambria Math" panose="02040503050406030204" pitchFamily="18" charset="0"/>
                                  <a:cs typeface="Italic_IV50" panose="00000400000000000000" pitchFamily="2" charset="0"/>
                                </a:rPr>
                                <m:t>𝑠</m:t>
                              </m:r>
                              <m:r>
                                <a:rPr lang="it-IT" sz="2400" b="0" i="1" baseline="30000" smtClean="0">
                                  <a:latin typeface="Cambria Math" panose="02040503050406030204" pitchFamily="18" charset="0"/>
                                  <a:ea typeface="Cambria Math" panose="02040503050406030204" pitchFamily="18" charset="0"/>
                                  <a:cs typeface="Italic_IV50" panose="00000400000000000000" pitchFamily="2" charset="0"/>
                                </a:rPr>
                                <m:t>2</m:t>
                              </m:r>
                            </m:den>
                          </m:f>
                          <m:r>
                            <a:rPr lang="it-IT" sz="2400" b="0" i="1" smtClean="0">
                              <a:latin typeface="Cambria Math" panose="02040503050406030204" pitchFamily="18" charset="0"/>
                              <a:ea typeface="Cambria Math" panose="02040503050406030204" pitchFamily="18" charset="0"/>
                              <a:cs typeface="Italic_IV50" panose="00000400000000000000" pitchFamily="2" charset="0"/>
                            </a:rPr>
                            <m:t> </m:t>
                          </m:r>
                        </m:e>
                      </m:d>
                    </m:oMath>
                  </m:oMathPara>
                </a14:m>
                <a:endParaRPr lang="it-IT" sz="2400" dirty="0">
                  <a:latin typeface="Italic_IV50" panose="00000400000000000000" pitchFamily="2" charset="0"/>
                  <a:cs typeface="Italic_IV50" panose="00000400000000000000" pitchFamily="2" charset="0"/>
                </a:endParaRPr>
              </a:p>
            </p:txBody>
          </p:sp>
        </mc:Choice>
        <mc:Fallback xmlns="">
          <p:sp>
            <p:nvSpPr>
              <p:cNvPr id="9" name="CasellaDiTesto 8"/>
              <p:cNvSpPr txBox="1">
                <a:spLocks noRot="1" noChangeAspect="1" noMove="1" noResize="1" noEditPoints="1" noAdjustHandles="1" noChangeArrowheads="1" noChangeShapeType="1" noTextEdit="1"/>
              </p:cNvSpPr>
              <p:nvPr/>
            </p:nvSpPr>
            <p:spPr>
              <a:xfrm>
                <a:off x="9184947" y="1977866"/>
                <a:ext cx="928255" cy="725007"/>
              </a:xfrm>
              <a:prstGeom prst="rect">
                <a:avLst/>
              </a:prstGeom>
              <a:blipFill>
                <a:blip r:embed="rId4"/>
                <a:stretch>
                  <a:fillRect/>
                </a:stretch>
              </a:blipFill>
            </p:spPr>
            <p:txBody>
              <a:bodyPr/>
              <a:lstStyle/>
              <a:p>
                <a:r>
                  <a:rPr lang="it-IT">
                    <a:noFill/>
                  </a:rPr>
                  <a:t> </a:t>
                </a:r>
              </a:p>
            </p:txBody>
          </p:sp>
        </mc:Fallback>
      </mc:AlternateContent>
      <p:sp>
        <p:nvSpPr>
          <p:cNvPr id="11" name="CasellaDiTesto 10"/>
          <p:cNvSpPr txBox="1"/>
          <p:nvPr/>
        </p:nvSpPr>
        <p:spPr>
          <a:xfrm>
            <a:off x="838199" y="1267971"/>
            <a:ext cx="2284600" cy="461665"/>
          </a:xfrm>
          <a:prstGeom prst="rect">
            <a:avLst/>
          </a:prstGeom>
          <a:noFill/>
        </p:spPr>
        <p:txBody>
          <a:bodyPr wrap="none" rtlCol="0">
            <a:spAutoFit/>
          </a:bodyPr>
          <a:lstStyle/>
          <a:p>
            <a:r>
              <a:rPr lang="it-IT" sz="2400" dirty="0">
                <a:latin typeface="Calibri" panose="020F0502020204030204" pitchFamily="34" charset="0"/>
                <a:cs typeface="Calibri" panose="020F0502020204030204" pitchFamily="34" charset="0"/>
              </a:rPr>
              <a:t>Dalla DINAMICA:</a:t>
            </a:r>
          </a:p>
        </p:txBody>
      </p:sp>
      <p:sp>
        <p:nvSpPr>
          <p:cNvPr id="12" name="CasellaDiTesto 11"/>
          <p:cNvSpPr txBox="1"/>
          <p:nvPr/>
        </p:nvSpPr>
        <p:spPr>
          <a:xfrm>
            <a:off x="5768015" y="4776610"/>
            <a:ext cx="1455550" cy="584775"/>
          </a:xfrm>
          <a:prstGeom prst="rect">
            <a:avLst/>
          </a:prstGeom>
          <a:noFill/>
        </p:spPr>
        <p:txBody>
          <a:bodyPr wrap="square" rtlCol="0">
            <a:spAutoFit/>
          </a:bodyPr>
          <a:lstStyle/>
          <a:p>
            <a:r>
              <a:rPr lang="it-IT" sz="3200" b="1" dirty="0">
                <a:solidFill>
                  <a:srgbClr val="10596C"/>
                </a:solidFill>
                <a:effectLst>
                  <a:outerShdw blurRad="38100" dist="38100" dir="2700000" algn="tl">
                    <a:srgbClr val="000000">
                      <a:alpha val="43137"/>
                    </a:srgbClr>
                  </a:outerShdw>
                </a:effectLst>
              </a:rPr>
              <a:t>F=m*a</a:t>
            </a:r>
          </a:p>
        </p:txBody>
      </p:sp>
      <mc:AlternateContent xmlns:mc="http://schemas.openxmlformats.org/markup-compatibility/2006" xmlns:a14="http://schemas.microsoft.com/office/drawing/2010/main">
        <mc:Choice Requires="a14">
          <p:sp>
            <p:nvSpPr>
              <p:cNvPr id="13" name="CasellaDiTesto 12"/>
              <p:cNvSpPr txBox="1"/>
              <p:nvPr/>
            </p:nvSpPr>
            <p:spPr>
              <a:xfrm>
                <a:off x="8146472" y="4760103"/>
                <a:ext cx="3322716" cy="642355"/>
              </a:xfrm>
              <a:prstGeom prst="rect">
                <a:avLst/>
              </a:prstGeom>
              <a:noFill/>
            </p:spPr>
            <p:txBody>
              <a:bodyPr wrap="square" rtlCol="0">
                <a:spAutoFit/>
              </a:bodyPr>
              <a:lstStyle/>
              <a:p>
                <a14:m>
                  <m:oMath xmlns:m="http://schemas.openxmlformats.org/officeDocument/2006/math">
                    <m:d>
                      <m:dPr>
                        <m:begChr m:val="["/>
                        <m:endChr m:val="]"/>
                        <m:ctrlPr>
                          <a:rPr lang="it-IT" sz="2400" i="1" smtClean="0">
                            <a:latin typeface="Cambria Math" panose="02040503050406030204" pitchFamily="18" charset="0"/>
                            <a:ea typeface="Cambria Math" panose="02040503050406030204" pitchFamily="18" charset="0"/>
                            <a:cs typeface="Italic_IV50" panose="00000400000000000000" pitchFamily="2" charset="0"/>
                          </a:rPr>
                        </m:ctrlPr>
                      </m:dPr>
                      <m:e>
                        <m:r>
                          <m:rPr>
                            <m:sty m:val="p"/>
                          </m:rPr>
                          <a:rPr lang="it-IT" sz="2400" b="0" i="0" smtClean="0">
                            <a:latin typeface="Cambria Math" panose="02040503050406030204" pitchFamily="18" charset="0"/>
                            <a:ea typeface="Cambria Math" panose="02040503050406030204" pitchFamily="18" charset="0"/>
                            <a:cs typeface="Italic_IV50" panose="00000400000000000000" pitchFamily="2" charset="0"/>
                          </a:rPr>
                          <m:t>kg</m:t>
                        </m:r>
                        <m:r>
                          <a:rPr lang="it-IT" sz="2400" b="0" i="1" smtClean="0">
                            <a:latin typeface="Cambria Math" panose="02040503050406030204" pitchFamily="18" charset="0"/>
                            <a:ea typeface="Cambria Math" panose="02040503050406030204" pitchFamily="18" charset="0"/>
                            <a:cs typeface="Italic_IV50" panose="00000400000000000000" pitchFamily="2" charset="0"/>
                          </a:rPr>
                          <m:t>∗ </m:t>
                        </m:r>
                        <m:f>
                          <m:fPr>
                            <m:ctrlPr>
                              <a:rPr lang="it-IT" sz="2400" i="1" smtClean="0">
                                <a:latin typeface="Cambria Math" panose="02040503050406030204" pitchFamily="18" charset="0"/>
                                <a:ea typeface="Cambria Math" panose="02040503050406030204" pitchFamily="18" charset="0"/>
                                <a:cs typeface="Italic_IV50" panose="00000400000000000000" pitchFamily="2" charset="0"/>
                              </a:rPr>
                            </m:ctrlPr>
                          </m:fPr>
                          <m:num>
                            <m:r>
                              <a:rPr lang="it-IT" sz="2400" b="0" i="1" smtClean="0">
                                <a:latin typeface="Cambria Math" panose="02040503050406030204" pitchFamily="18" charset="0"/>
                                <a:ea typeface="Cambria Math" panose="02040503050406030204" pitchFamily="18" charset="0"/>
                                <a:cs typeface="Italic_IV50" panose="00000400000000000000" pitchFamily="2" charset="0"/>
                              </a:rPr>
                              <m:t>𝑚</m:t>
                            </m:r>
                          </m:num>
                          <m:den>
                            <m:r>
                              <a:rPr lang="it-IT" sz="2400" b="0" i="1" smtClean="0">
                                <a:latin typeface="Cambria Math" panose="02040503050406030204" pitchFamily="18" charset="0"/>
                                <a:ea typeface="Cambria Math" panose="02040503050406030204" pitchFamily="18" charset="0"/>
                                <a:cs typeface="Italic_IV50" panose="00000400000000000000" pitchFamily="2" charset="0"/>
                              </a:rPr>
                              <m:t>𝑠</m:t>
                            </m:r>
                            <m:r>
                              <a:rPr lang="it-IT" sz="2400" b="0" i="1" baseline="30000" smtClean="0">
                                <a:latin typeface="Cambria Math" panose="02040503050406030204" pitchFamily="18" charset="0"/>
                                <a:ea typeface="Cambria Math" panose="02040503050406030204" pitchFamily="18" charset="0"/>
                                <a:cs typeface="Italic_IV50" panose="00000400000000000000" pitchFamily="2" charset="0"/>
                              </a:rPr>
                              <m:t>2</m:t>
                            </m:r>
                          </m:den>
                        </m:f>
                        <m:r>
                          <a:rPr lang="it-IT" sz="2400" b="0" i="1" smtClean="0">
                            <a:latin typeface="Cambria Math" panose="02040503050406030204" pitchFamily="18" charset="0"/>
                            <a:ea typeface="Cambria Math" panose="02040503050406030204" pitchFamily="18" charset="0"/>
                            <a:cs typeface="Italic_IV50" panose="00000400000000000000" pitchFamily="2" charset="0"/>
                          </a:rPr>
                          <m:t> </m:t>
                        </m:r>
                      </m:e>
                    </m:d>
                  </m:oMath>
                </a14:m>
                <a:r>
                  <a:rPr lang="it-IT" sz="2400" dirty="0">
                    <a:latin typeface="Italic_IV50" panose="00000400000000000000" pitchFamily="2" charset="0"/>
                    <a:cs typeface="Italic_IV50" panose="00000400000000000000" pitchFamily="2" charset="0"/>
                  </a:rPr>
                  <a:t>=</a:t>
                </a:r>
                <a14:m>
                  <m:oMath xmlns:m="http://schemas.openxmlformats.org/officeDocument/2006/math">
                    <m:d>
                      <m:dPr>
                        <m:begChr m:val="["/>
                        <m:endChr m:val="]"/>
                        <m:ctrlPr>
                          <a:rPr lang="it-IT" sz="2400" i="1">
                            <a:latin typeface="Cambria Math" panose="02040503050406030204" pitchFamily="18" charset="0"/>
                            <a:ea typeface="Cambria Math" panose="02040503050406030204" pitchFamily="18" charset="0"/>
                            <a:cs typeface="Italic_IV50" panose="00000400000000000000" pitchFamily="2" charset="0"/>
                          </a:rPr>
                        </m:ctrlPr>
                      </m:dPr>
                      <m:e>
                        <m:r>
                          <m:rPr>
                            <m:sty m:val="p"/>
                          </m:rPr>
                          <a:rPr lang="it-IT" sz="2400" b="0" i="0" smtClean="0">
                            <a:latin typeface="Cambria Math" panose="02040503050406030204" pitchFamily="18" charset="0"/>
                            <a:ea typeface="Cambria Math" panose="02040503050406030204" pitchFamily="18" charset="0"/>
                            <a:cs typeface="Italic_IV50" panose="00000400000000000000" pitchFamily="2" charset="0"/>
                          </a:rPr>
                          <m:t>N</m:t>
                        </m:r>
                      </m:e>
                    </m:d>
                  </m:oMath>
                </a14:m>
                <a:r>
                  <a:rPr lang="it-IT" sz="2400" dirty="0">
                    <a:latin typeface="Italic_IV50" panose="00000400000000000000" pitchFamily="2" charset="0"/>
                    <a:cs typeface="Italic_IV50" panose="00000400000000000000" pitchFamily="2" charset="0"/>
                  </a:rPr>
                  <a:t> </a:t>
                </a:r>
              </a:p>
            </p:txBody>
          </p:sp>
        </mc:Choice>
        <mc:Fallback xmlns="">
          <p:sp>
            <p:nvSpPr>
              <p:cNvPr id="13" name="CasellaDiTesto 12"/>
              <p:cNvSpPr txBox="1">
                <a:spLocks noRot="1" noChangeAspect="1" noMove="1" noResize="1" noEditPoints="1" noAdjustHandles="1" noChangeArrowheads="1" noChangeShapeType="1" noTextEdit="1"/>
              </p:cNvSpPr>
              <p:nvPr/>
            </p:nvSpPr>
            <p:spPr>
              <a:xfrm>
                <a:off x="8146472" y="4760103"/>
                <a:ext cx="3322716" cy="642355"/>
              </a:xfrm>
              <a:prstGeom prst="rect">
                <a:avLst/>
              </a:prstGeom>
              <a:blipFill>
                <a:blip r:embed="rId5"/>
                <a:stretch>
                  <a:fillRect b="-8571"/>
                </a:stretch>
              </a:blipFill>
            </p:spPr>
            <p:txBody>
              <a:bodyPr/>
              <a:lstStyle/>
              <a:p>
                <a:r>
                  <a:rPr lang="it-IT">
                    <a:noFill/>
                  </a:rPr>
                  <a:t> </a:t>
                </a:r>
              </a:p>
            </p:txBody>
          </p:sp>
        </mc:Fallback>
      </mc:AlternateContent>
      <p:sp>
        <p:nvSpPr>
          <p:cNvPr id="5" name="Titolo 1">
            <a:extLst>
              <a:ext uri="{FF2B5EF4-FFF2-40B4-BE49-F238E27FC236}">
                <a16:creationId xmlns:a16="http://schemas.microsoft.com/office/drawing/2014/main" id="{12B34708-A7B8-489A-958C-1685C674CD74}"/>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LA PRESSIONE</a:t>
            </a:r>
          </a:p>
        </p:txBody>
      </p:sp>
      <p:sp>
        <p:nvSpPr>
          <p:cNvPr id="8" name="CasellaDiTesto 7">
            <a:extLst>
              <a:ext uri="{FF2B5EF4-FFF2-40B4-BE49-F238E27FC236}">
                <a16:creationId xmlns:a16="http://schemas.microsoft.com/office/drawing/2014/main" id="{99E78CEC-CFC0-C388-0900-C9E075FE5B5F}"/>
              </a:ext>
            </a:extLst>
          </p:cNvPr>
          <p:cNvSpPr txBox="1"/>
          <p:nvPr/>
        </p:nvSpPr>
        <p:spPr>
          <a:xfrm>
            <a:off x="838199" y="2102637"/>
            <a:ext cx="4563878" cy="584775"/>
          </a:xfrm>
          <a:prstGeom prst="rect">
            <a:avLst/>
          </a:prstGeom>
          <a:noFill/>
        </p:spPr>
        <p:txBody>
          <a:bodyPr wrap="none" rtlCol="0">
            <a:spAutoFit/>
          </a:bodyPr>
          <a:lstStyle/>
          <a:p>
            <a:r>
              <a:rPr lang="it-IT" sz="3200" dirty="0">
                <a:solidFill>
                  <a:srgbClr val="10596C"/>
                </a:solidFill>
                <a:latin typeface="Calibri" panose="020F0502020204030204" pitchFamily="34" charset="0"/>
                <a:cs typeface="Calibri" panose="020F0502020204030204" pitchFamily="34" charset="0"/>
              </a:rPr>
              <a:t>II Principio della dinamica:</a:t>
            </a:r>
          </a:p>
        </p:txBody>
      </p:sp>
      <p:sp>
        <p:nvSpPr>
          <p:cNvPr id="14" name="CasellaDiTesto 13">
            <a:extLst>
              <a:ext uri="{FF2B5EF4-FFF2-40B4-BE49-F238E27FC236}">
                <a16:creationId xmlns:a16="http://schemas.microsoft.com/office/drawing/2014/main" id="{1AFF128A-BC86-9443-2B92-F9703A3C916E}"/>
              </a:ext>
            </a:extLst>
          </p:cNvPr>
          <p:cNvSpPr txBox="1"/>
          <p:nvPr/>
        </p:nvSpPr>
        <p:spPr>
          <a:xfrm>
            <a:off x="838199" y="2915336"/>
            <a:ext cx="10630989" cy="1143070"/>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più grande è F maggiore è l’accelerazione impressa, più il corpo è pesante più è difficile accelerarlo, c’è più inerzia da vincere</a:t>
            </a:r>
          </a:p>
        </p:txBody>
      </p:sp>
      <p:sp>
        <p:nvSpPr>
          <p:cNvPr id="6" name="Segnaposto piè di pagina 15">
            <a:extLst>
              <a:ext uri="{FF2B5EF4-FFF2-40B4-BE49-F238E27FC236}">
                <a16:creationId xmlns:a16="http://schemas.microsoft.com/office/drawing/2014/main" id="{DE2611B6-5E1E-F5FD-A2D8-09827E4601CB}"/>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344873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2" grpId="0"/>
      <p:bldP spid="13" grpId="0"/>
      <p:bldP spid="8" grpId="0"/>
      <p:bldP spid="1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60</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CasellaDiTesto 2">
            <a:extLst>
              <a:ext uri="{FF2B5EF4-FFF2-40B4-BE49-F238E27FC236}">
                <a16:creationId xmlns:a16="http://schemas.microsoft.com/office/drawing/2014/main" id="{39A1A46D-CE49-5EE1-2477-FDD7659E9C7C}"/>
              </a:ext>
            </a:extLst>
          </p:cNvPr>
          <p:cNvSpPr txBox="1"/>
          <p:nvPr/>
        </p:nvSpPr>
        <p:spPr>
          <a:xfrm>
            <a:off x="689830" y="895429"/>
            <a:ext cx="10497396" cy="461665"/>
          </a:xfrm>
          <a:prstGeom prst="rect">
            <a:avLst/>
          </a:prstGeom>
          <a:noFill/>
        </p:spPr>
        <p:txBody>
          <a:bodyPr wrap="square" rtlCol="0">
            <a:spAutoFit/>
          </a:bodyPr>
          <a:lstStyle/>
          <a:p>
            <a:r>
              <a:rPr lang="it-IT" sz="2400" b="1" dirty="0">
                <a:solidFill>
                  <a:srgbClr val="10596C"/>
                </a:solidFill>
                <a:latin typeface="Calibri" panose="020F0502020204030204" pitchFamily="34" charset="0"/>
                <a:cs typeface="Calibri" panose="020F0502020204030204" pitchFamily="34" charset="0"/>
              </a:rPr>
              <a:t>GUM: Guida per la stima dell’Incertezza di Misura</a:t>
            </a:r>
          </a:p>
        </p:txBody>
      </p:sp>
      <p:sp>
        <p:nvSpPr>
          <p:cNvPr id="6" name="CasellaDiTesto 5">
            <a:extLst>
              <a:ext uri="{FF2B5EF4-FFF2-40B4-BE49-F238E27FC236}">
                <a16:creationId xmlns:a16="http://schemas.microsoft.com/office/drawing/2014/main" id="{461A4135-2DEA-04D2-FCC5-02AA28F8D2D6}"/>
              </a:ext>
            </a:extLst>
          </p:cNvPr>
          <p:cNvSpPr txBox="1"/>
          <p:nvPr/>
        </p:nvSpPr>
        <p:spPr>
          <a:xfrm>
            <a:off x="937319" y="1310742"/>
            <a:ext cx="10497396" cy="589072"/>
          </a:xfrm>
          <a:prstGeom prst="rect">
            <a:avLst/>
          </a:prstGeom>
          <a:noFill/>
        </p:spPr>
        <p:txBody>
          <a:bodyPr wrap="square" rtlCol="0">
            <a:spAutoFit/>
          </a:bodyPr>
          <a:lstStyle/>
          <a:p>
            <a:pPr>
              <a:lnSpc>
                <a:spcPct val="150000"/>
              </a:lnSpc>
            </a:pPr>
            <a:r>
              <a:rPr lang="it-IT" sz="2400" b="1" dirty="0">
                <a:solidFill>
                  <a:srgbClr val="10596C"/>
                </a:solidFill>
                <a:latin typeface="Calibri" panose="020F0502020204030204" pitchFamily="34" charset="0"/>
                <a:cs typeface="Calibri" panose="020F0502020204030204" pitchFamily="34" charset="0"/>
              </a:rPr>
              <a:t>INCERTEZZA COMPOSTA </a:t>
            </a:r>
            <a:r>
              <a:rPr lang="it-IT" sz="2400" b="1" dirty="0" err="1">
                <a:solidFill>
                  <a:srgbClr val="10596C"/>
                </a:solidFill>
                <a:latin typeface="Calibri" panose="020F0502020204030204" pitchFamily="34" charset="0"/>
                <a:cs typeface="Calibri" panose="020F0502020204030204" pitchFamily="34" charset="0"/>
              </a:rPr>
              <a:t>u</a:t>
            </a:r>
            <a:r>
              <a:rPr lang="it-IT" sz="2400" b="1" baseline="-25000" dirty="0" err="1">
                <a:solidFill>
                  <a:srgbClr val="10596C"/>
                </a:solidFill>
                <a:latin typeface="Calibri" panose="020F0502020204030204" pitchFamily="34" charset="0"/>
                <a:cs typeface="Calibri" panose="020F0502020204030204" pitchFamily="34" charset="0"/>
              </a:rPr>
              <a:t>c</a:t>
            </a:r>
            <a:endParaRPr lang="it-IT" sz="2400" baseline="-25000" dirty="0">
              <a:solidFill>
                <a:srgbClr val="10596C"/>
              </a:solidFill>
              <a:latin typeface="Calibri" panose="020F0502020204030204" pitchFamily="34" charset="0"/>
              <a:cs typeface="Calibri" panose="020F0502020204030204" pitchFamily="34" charset="0"/>
            </a:endParaRPr>
          </a:p>
        </p:txBody>
      </p:sp>
      <p:sp>
        <p:nvSpPr>
          <p:cNvPr id="8" name="CasellaDiTesto 7">
            <a:extLst>
              <a:ext uri="{FF2B5EF4-FFF2-40B4-BE49-F238E27FC236}">
                <a16:creationId xmlns:a16="http://schemas.microsoft.com/office/drawing/2014/main" id="{3FD0A194-6C53-5E96-2CE3-5DA0D68AD29F}"/>
              </a:ext>
            </a:extLst>
          </p:cNvPr>
          <p:cNvSpPr txBox="1"/>
          <p:nvPr/>
        </p:nvSpPr>
        <p:spPr>
          <a:xfrm>
            <a:off x="937319" y="3157508"/>
            <a:ext cx="9878694" cy="2805063"/>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Osservazione: ho una sola incertezza di tipo a perché questa deriva dalle n misure ripetute, mentre posso avere vari contributi di incertezza di tipo b (es. caratteristiche strumento, indicazioni costruttore dello strumento relativamente alla temperatura, </a:t>
            </a:r>
            <a:r>
              <a:rPr lang="it-IT" sz="2400" dirty="0" err="1">
                <a:latin typeface="Calibri" panose="020F0502020204030204" pitchFamily="34" charset="0"/>
                <a:cs typeface="Calibri" panose="020F0502020204030204" pitchFamily="34" charset="0"/>
              </a:rPr>
              <a:t>etc</a:t>
            </a:r>
            <a:r>
              <a:rPr lang="it-IT" sz="2400" dirty="0">
                <a:latin typeface="Calibri" panose="020F0502020204030204" pitchFamily="34" charset="0"/>
                <a:cs typeface="Calibri" panose="020F0502020204030204" pitchFamily="34" charset="0"/>
              </a:rPr>
              <a:t>).</a:t>
            </a:r>
          </a:p>
          <a:p>
            <a:pPr>
              <a:lnSpc>
                <a:spcPct val="150000"/>
              </a:lnSpc>
            </a:pPr>
            <a:r>
              <a:rPr lang="it-IT" sz="2400" dirty="0">
                <a:latin typeface="Calibri" panose="020F0502020204030204" pitchFamily="34" charset="0"/>
                <a:cs typeface="Calibri" panose="020F0502020204030204" pitchFamily="34" charset="0"/>
              </a:rPr>
              <a:t>Questa è quella che si utilizza durante una procedura di confronto o taratura.</a:t>
            </a:r>
          </a:p>
        </p:txBody>
      </p:sp>
      <mc:AlternateContent xmlns:mc="http://schemas.openxmlformats.org/markup-compatibility/2006">
        <mc:Choice xmlns:a14="http://schemas.microsoft.com/office/drawing/2010/main" Requires="a14">
          <p:sp>
            <p:nvSpPr>
              <p:cNvPr id="9" name="CasellaDiTesto 8">
                <a:extLst>
                  <a:ext uri="{FF2B5EF4-FFF2-40B4-BE49-F238E27FC236}">
                    <a16:creationId xmlns:a16="http://schemas.microsoft.com/office/drawing/2014/main" id="{D1E7102A-5DB8-CD75-6D52-B456623B6021}"/>
                  </a:ext>
                </a:extLst>
              </p:cNvPr>
              <p:cNvSpPr txBox="1"/>
              <p:nvPr/>
            </p:nvSpPr>
            <p:spPr>
              <a:xfrm>
                <a:off x="3456777" y="2026853"/>
                <a:ext cx="4495218" cy="472117"/>
              </a:xfrm>
              <a:prstGeom prst="rect">
                <a:avLst/>
              </a:prstGeom>
              <a:noFill/>
            </p:spPr>
            <p:txBody>
              <a:bodyPr wrap="square" lIns="0" tIns="0" rIns="0" bIns="0" rtlCol="0">
                <a:spAutoFit/>
              </a:bodyPr>
              <a:lstStyle/>
              <a:p>
                <a:r>
                  <a:rPr lang="it-IT" sz="2800" dirty="0"/>
                  <a:t>u</a:t>
                </a:r>
                <a:r>
                  <a:rPr lang="it-IT" sz="2800" baseline="-25000" dirty="0" err="1"/>
                  <a:t>c</a:t>
                </a:r>
                <a:r>
                  <a:rPr lang="it-IT" sz="2800" dirty="0"/>
                  <a:t> = </a:t>
                </a:r>
                <a14:m>
                  <m:oMath xmlns:m="http://schemas.openxmlformats.org/officeDocument/2006/math">
                    <m:rad>
                      <m:radPr>
                        <m:degHide m:val="on"/>
                        <m:ctrlPr>
                          <a:rPr lang="it-IT" sz="2800" i="1" smtClean="0">
                            <a:latin typeface="Cambria Math" panose="02040503050406030204" pitchFamily="18" charset="0"/>
                          </a:rPr>
                        </m:ctrlPr>
                      </m:radPr>
                      <m:deg/>
                      <m:e>
                        <m:r>
                          <a:rPr lang="it-IT" sz="2800" b="0" i="1" smtClean="0">
                            <a:latin typeface="Cambria Math" panose="02040503050406030204" pitchFamily="18" charset="0"/>
                          </a:rPr>
                          <m:t>𝑢</m:t>
                        </m:r>
                        <m:r>
                          <a:rPr lang="it-IT" sz="2800" b="0" i="1" baseline="-25000" smtClean="0">
                            <a:latin typeface="Cambria Math" panose="02040503050406030204" pitchFamily="18" charset="0"/>
                          </a:rPr>
                          <m:t>𝑎</m:t>
                        </m:r>
                        <m:r>
                          <a:rPr lang="it-IT" sz="2800" b="0" i="1" baseline="30000" smtClean="0">
                            <a:latin typeface="Cambria Math" panose="02040503050406030204" pitchFamily="18" charset="0"/>
                          </a:rPr>
                          <m:t>2</m:t>
                        </m:r>
                        <m:r>
                          <a:rPr lang="it-IT" sz="2800" b="0" i="1" smtClean="0">
                            <a:latin typeface="Cambria Math" panose="02040503050406030204" pitchFamily="18" charset="0"/>
                          </a:rPr>
                          <m:t>+</m:t>
                        </m:r>
                        <m:r>
                          <a:rPr lang="it-IT" sz="2800" b="0" i="1" smtClean="0">
                            <a:latin typeface="Cambria Math" panose="02040503050406030204" pitchFamily="18" charset="0"/>
                          </a:rPr>
                          <m:t>𝑢𝑏</m:t>
                        </m:r>
                        <m:r>
                          <a:rPr lang="it-IT" sz="2800" b="0" i="1" baseline="-25000" smtClean="0">
                            <a:latin typeface="Cambria Math" panose="02040503050406030204" pitchFamily="18" charset="0"/>
                          </a:rPr>
                          <m:t>1</m:t>
                        </m:r>
                        <m:r>
                          <a:rPr lang="it-IT" sz="2800" b="0" i="1" baseline="30000" smtClean="0">
                            <a:latin typeface="Cambria Math" panose="02040503050406030204" pitchFamily="18" charset="0"/>
                          </a:rPr>
                          <m:t>2</m:t>
                        </m:r>
                        <m:r>
                          <a:rPr lang="it-IT" sz="2800" b="0" i="1" baseline="-25000" smtClean="0">
                            <a:latin typeface="Cambria Math" panose="02040503050406030204" pitchFamily="18" charset="0"/>
                          </a:rPr>
                          <m:t>+…+</m:t>
                        </m:r>
                        <m:r>
                          <a:rPr lang="it-IT" sz="2800" b="0" i="1" smtClean="0">
                            <a:latin typeface="Cambria Math" panose="02040503050406030204" pitchFamily="18" charset="0"/>
                          </a:rPr>
                          <m:t>𝑢𝑏</m:t>
                        </m:r>
                        <m:r>
                          <a:rPr lang="it-IT" sz="2800" b="0" i="1" baseline="-25000" smtClean="0">
                            <a:latin typeface="Cambria Math" panose="02040503050406030204" pitchFamily="18" charset="0"/>
                          </a:rPr>
                          <m:t>𝑛</m:t>
                        </m:r>
                        <m:r>
                          <a:rPr lang="it-IT" sz="2800" b="0" i="1" baseline="30000" smtClean="0">
                            <a:latin typeface="Cambria Math" panose="02040503050406030204" pitchFamily="18" charset="0"/>
                          </a:rPr>
                          <m:t>2</m:t>
                        </m:r>
                      </m:e>
                    </m:rad>
                  </m:oMath>
                </a14:m>
                <a:endParaRPr lang="it-IT" sz="2800" dirty="0"/>
              </a:p>
            </p:txBody>
          </p:sp>
        </mc:Choice>
        <mc:Fallback>
          <p:sp>
            <p:nvSpPr>
              <p:cNvPr id="9" name="CasellaDiTesto 8">
                <a:extLst>
                  <a:ext uri="{FF2B5EF4-FFF2-40B4-BE49-F238E27FC236}">
                    <a16:creationId xmlns:a16="http://schemas.microsoft.com/office/drawing/2014/main" id="{D1E7102A-5DB8-CD75-6D52-B456623B6021}"/>
                  </a:ext>
                </a:extLst>
              </p:cNvPr>
              <p:cNvSpPr txBox="1">
                <a:spLocks noRot="1" noChangeAspect="1" noMove="1" noResize="1" noEditPoints="1" noAdjustHandles="1" noChangeArrowheads="1" noChangeShapeType="1" noTextEdit="1"/>
              </p:cNvSpPr>
              <p:nvPr/>
            </p:nvSpPr>
            <p:spPr>
              <a:xfrm>
                <a:off x="3456777" y="2026853"/>
                <a:ext cx="4495218" cy="472117"/>
              </a:xfrm>
              <a:prstGeom prst="rect">
                <a:avLst/>
              </a:prstGeom>
              <a:blipFill>
                <a:blip r:embed="rId3"/>
                <a:stretch>
                  <a:fillRect l="-4749" t="-15385" b="-43590"/>
                </a:stretch>
              </a:blipFill>
            </p:spPr>
            <p:txBody>
              <a:bodyPr/>
              <a:lstStyle/>
              <a:p>
                <a:r>
                  <a:rPr lang="it-IT">
                    <a:noFill/>
                  </a:rPr>
                  <a:t> </a:t>
                </a:r>
              </a:p>
            </p:txBody>
          </p:sp>
        </mc:Fallback>
      </mc:AlternateContent>
      <p:sp>
        <p:nvSpPr>
          <p:cNvPr id="5" name="Titolo 1">
            <a:extLst>
              <a:ext uri="{FF2B5EF4-FFF2-40B4-BE49-F238E27FC236}">
                <a16:creationId xmlns:a16="http://schemas.microsoft.com/office/drawing/2014/main" id="{97D803CE-1ECC-B1D5-62CF-6B914AE7E8DE}"/>
              </a:ext>
            </a:extLst>
          </p:cNvPr>
          <p:cNvSpPr txBox="1">
            <a:spLocks/>
          </p:cNvSpPr>
          <p:nvPr/>
        </p:nvSpPr>
        <p:spPr>
          <a:xfrm>
            <a:off x="689830" y="431483"/>
            <a:ext cx="3200400" cy="463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cap="all" dirty="0">
                <a:solidFill>
                  <a:srgbClr val="10596C"/>
                </a:solidFill>
                <a:latin typeface="Calibri" panose="020F0502020204030204" pitchFamily="34" charset="0"/>
                <a:ea typeface="Aptos" panose="020B0004020202020204" pitchFamily="34" charset="0"/>
                <a:cs typeface="Calibri" panose="020F0502020204030204" pitchFamily="34" charset="0"/>
              </a:rPr>
              <a:t>LA METROLOGIA</a:t>
            </a:r>
            <a:endParaRPr lang="it-IT" sz="3200" b="1" dirty="0">
              <a:solidFill>
                <a:srgbClr val="10596C"/>
              </a:solidFill>
              <a:latin typeface="Calibri" panose="020F0502020204030204" pitchFamily="34" charset="0"/>
              <a:cs typeface="Calibri" panose="020F0502020204030204" pitchFamily="34" charset="0"/>
            </a:endParaRPr>
          </a:p>
        </p:txBody>
      </p:sp>
      <p:sp>
        <p:nvSpPr>
          <p:cNvPr id="11" name="Segnaposto piè di pagina 15">
            <a:extLst>
              <a:ext uri="{FF2B5EF4-FFF2-40B4-BE49-F238E27FC236}">
                <a16:creationId xmlns:a16="http://schemas.microsoft.com/office/drawing/2014/main" id="{1487453F-4562-5FBF-43AD-8AB1B85895FD}"/>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31453663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61</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 name="CasellaDiTesto 7">
            <a:extLst>
              <a:ext uri="{FF2B5EF4-FFF2-40B4-BE49-F238E27FC236}">
                <a16:creationId xmlns:a16="http://schemas.microsoft.com/office/drawing/2014/main" id="{3FD0A194-6C53-5E96-2CE3-5DA0D68AD29F}"/>
              </a:ext>
            </a:extLst>
          </p:cNvPr>
          <p:cNvSpPr txBox="1"/>
          <p:nvPr/>
        </p:nvSpPr>
        <p:spPr>
          <a:xfrm>
            <a:off x="689830" y="1344275"/>
            <a:ext cx="11281707" cy="5021055"/>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Perché sommo i quadrati dei singoli contributi e ne faccio la radice?</a:t>
            </a:r>
          </a:p>
          <a:p>
            <a:pPr>
              <a:lnSpc>
                <a:spcPct val="150000"/>
              </a:lnSpc>
            </a:pPr>
            <a:r>
              <a:rPr lang="it-IT" sz="2400" dirty="0">
                <a:latin typeface="Calibri" panose="020F0502020204030204" pitchFamily="34" charset="0"/>
                <a:cs typeface="Calibri" panose="020F0502020204030204" pitchFamily="34" charset="0"/>
              </a:rPr>
              <a:t>Potrei sommare i singoli contributi!</a:t>
            </a:r>
          </a:p>
          <a:p>
            <a:pPr>
              <a:lnSpc>
                <a:spcPct val="150000"/>
              </a:lnSpc>
            </a:pPr>
            <a:r>
              <a:rPr lang="it-IT" sz="2400" dirty="0">
                <a:latin typeface="Calibri" panose="020F0502020204030204" pitchFamily="34" charset="0"/>
                <a:cs typeface="Calibri" panose="020F0502020204030204" pitchFamily="34" charset="0"/>
              </a:rPr>
              <a:t>Es. 10+1=11 ,  se ho due contributi un il 10% più piccolo dell’altro ottengo una variazione del 10% del risultato (caso peggiore).</a:t>
            </a:r>
          </a:p>
          <a:p>
            <a:pPr>
              <a:lnSpc>
                <a:spcPct val="150000"/>
              </a:lnSpc>
            </a:pPr>
            <a:endParaRPr lang="it-IT" sz="2400" dirty="0">
              <a:latin typeface="Calibri" panose="020F0502020204030204" pitchFamily="34" charset="0"/>
              <a:cs typeface="Calibri" panose="020F0502020204030204" pitchFamily="34" charset="0"/>
            </a:endParaRPr>
          </a:p>
          <a:p>
            <a:pPr>
              <a:lnSpc>
                <a:spcPct val="150000"/>
              </a:lnSpc>
            </a:pPr>
            <a:r>
              <a:rPr lang="it-IT" sz="2400" dirty="0">
                <a:latin typeface="Calibri" panose="020F0502020204030204" pitchFamily="34" charset="0"/>
                <a:cs typeface="Calibri" panose="020F0502020204030204" pitchFamily="34" charset="0"/>
              </a:rPr>
              <a:t>Se invece faccio √(10</a:t>
            </a:r>
            <a:r>
              <a:rPr lang="it-IT" sz="2400" baseline="30000" dirty="0">
                <a:latin typeface="Calibri" panose="020F0502020204030204" pitchFamily="34" charset="0"/>
                <a:cs typeface="Calibri" panose="020F0502020204030204" pitchFamily="34" charset="0"/>
              </a:rPr>
              <a:t>2</a:t>
            </a:r>
            <a:r>
              <a:rPr lang="it-IT" sz="2400" dirty="0">
                <a:latin typeface="Calibri" panose="020F0502020204030204" pitchFamily="34" charset="0"/>
                <a:cs typeface="Calibri" panose="020F0502020204030204" pitchFamily="34" charset="0"/>
              </a:rPr>
              <a:t>+1</a:t>
            </a:r>
            <a:r>
              <a:rPr lang="it-IT" sz="2400" baseline="30000" dirty="0">
                <a:latin typeface="Calibri" panose="020F0502020204030204" pitchFamily="34" charset="0"/>
                <a:cs typeface="Calibri" panose="020F0502020204030204" pitchFamily="34" charset="0"/>
              </a:rPr>
              <a:t>2</a:t>
            </a:r>
            <a:r>
              <a:rPr lang="it-IT" sz="2400" dirty="0">
                <a:latin typeface="Calibri" panose="020F0502020204030204" pitchFamily="34" charset="0"/>
                <a:cs typeface="Calibri" panose="020F0502020204030204" pitchFamily="34" charset="0"/>
              </a:rPr>
              <a:t>) ottengo √101=10,05 ≈ 10, quindi è un approccio «più ottimistico» (approccio più realistico). Sommando i quadrati e facendone la radice ho una composizione di tipo statistico, che mi dice che non sarò mica così sfortunato da ottenere per forza il caso peggiore!!!</a:t>
            </a:r>
          </a:p>
        </p:txBody>
      </p:sp>
      <mc:AlternateContent xmlns:mc="http://schemas.openxmlformats.org/markup-compatibility/2006">
        <mc:Choice xmlns:a14="http://schemas.microsoft.com/office/drawing/2010/main" Requires="a14">
          <p:sp>
            <p:nvSpPr>
              <p:cNvPr id="9" name="CasellaDiTesto 8">
                <a:extLst>
                  <a:ext uri="{FF2B5EF4-FFF2-40B4-BE49-F238E27FC236}">
                    <a16:creationId xmlns:a16="http://schemas.microsoft.com/office/drawing/2014/main" id="{D1E7102A-5DB8-CD75-6D52-B456623B6021}"/>
                  </a:ext>
                </a:extLst>
              </p:cNvPr>
              <p:cNvSpPr txBox="1"/>
              <p:nvPr/>
            </p:nvSpPr>
            <p:spPr>
              <a:xfrm>
                <a:off x="7438874" y="847025"/>
                <a:ext cx="4495218" cy="472117"/>
              </a:xfrm>
              <a:prstGeom prst="rect">
                <a:avLst/>
              </a:prstGeom>
              <a:noFill/>
            </p:spPr>
            <p:txBody>
              <a:bodyPr wrap="square" lIns="0" tIns="0" rIns="0" bIns="0" rtlCol="0">
                <a:spAutoFit/>
              </a:bodyPr>
              <a:lstStyle/>
              <a:p>
                <a:r>
                  <a:rPr lang="it-IT" sz="2800" dirty="0"/>
                  <a:t>u</a:t>
                </a:r>
                <a:r>
                  <a:rPr lang="it-IT" sz="2800" baseline="-25000" dirty="0" err="1"/>
                  <a:t>c</a:t>
                </a:r>
                <a:r>
                  <a:rPr lang="it-IT" sz="2800" dirty="0"/>
                  <a:t> = </a:t>
                </a:r>
                <a14:m>
                  <m:oMath xmlns:m="http://schemas.openxmlformats.org/officeDocument/2006/math">
                    <m:rad>
                      <m:radPr>
                        <m:degHide m:val="on"/>
                        <m:ctrlPr>
                          <a:rPr lang="it-IT" sz="2800" i="1" smtClean="0">
                            <a:latin typeface="Cambria Math" panose="02040503050406030204" pitchFamily="18" charset="0"/>
                          </a:rPr>
                        </m:ctrlPr>
                      </m:radPr>
                      <m:deg/>
                      <m:e>
                        <m:r>
                          <a:rPr lang="it-IT" sz="2800" b="0" i="1" smtClean="0">
                            <a:latin typeface="Cambria Math" panose="02040503050406030204" pitchFamily="18" charset="0"/>
                          </a:rPr>
                          <m:t>𝑢</m:t>
                        </m:r>
                        <m:r>
                          <a:rPr lang="it-IT" sz="2800" b="0" i="1" baseline="-25000" smtClean="0">
                            <a:latin typeface="Cambria Math" panose="02040503050406030204" pitchFamily="18" charset="0"/>
                          </a:rPr>
                          <m:t>𝑎</m:t>
                        </m:r>
                        <m:r>
                          <a:rPr lang="it-IT" sz="2800" b="0" i="1" baseline="30000" smtClean="0">
                            <a:latin typeface="Cambria Math" panose="02040503050406030204" pitchFamily="18" charset="0"/>
                          </a:rPr>
                          <m:t>2</m:t>
                        </m:r>
                        <m:r>
                          <a:rPr lang="it-IT" sz="2800" b="0" i="1" smtClean="0">
                            <a:latin typeface="Cambria Math" panose="02040503050406030204" pitchFamily="18" charset="0"/>
                          </a:rPr>
                          <m:t>+</m:t>
                        </m:r>
                        <m:r>
                          <a:rPr lang="it-IT" sz="2800" b="0" i="1" smtClean="0">
                            <a:latin typeface="Cambria Math" panose="02040503050406030204" pitchFamily="18" charset="0"/>
                          </a:rPr>
                          <m:t>𝑢𝑏</m:t>
                        </m:r>
                        <m:r>
                          <a:rPr lang="it-IT" sz="2800" b="0" i="1" baseline="-25000" smtClean="0">
                            <a:latin typeface="Cambria Math" panose="02040503050406030204" pitchFamily="18" charset="0"/>
                          </a:rPr>
                          <m:t>1</m:t>
                        </m:r>
                        <m:r>
                          <a:rPr lang="it-IT" sz="2800" b="0" i="1" baseline="30000" smtClean="0">
                            <a:latin typeface="Cambria Math" panose="02040503050406030204" pitchFamily="18" charset="0"/>
                          </a:rPr>
                          <m:t>2</m:t>
                        </m:r>
                        <m:r>
                          <a:rPr lang="it-IT" sz="2800" b="0" i="1" baseline="-25000" smtClean="0">
                            <a:latin typeface="Cambria Math" panose="02040503050406030204" pitchFamily="18" charset="0"/>
                          </a:rPr>
                          <m:t>+…+</m:t>
                        </m:r>
                        <m:r>
                          <a:rPr lang="it-IT" sz="2800" b="0" i="1" smtClean="0">
                            <a:latin typeface="Cambria Math" panose="02040503050406030204" pitchFamily="18" charset="0"/>
                          </a:rPr>
                          <m:t>𝑢𝑏</m:t>
                        </m:r>
                        <m:r>
                          <a:rPr lang="it-IT" sz="2800" b="0" i="1" baseline="-25000" smtClean="0">
                            <a:latin typeface="Cambria Math" panose="02040503050406030204" pitchFamily="18" charset="0"/>
                          </a:rPr>
                          <m:t>𝑛</m:t>
                        </m:r>
                        <m:r>
                          <a:rPr lang="it-IT" sz="2800" b="0" i="1" baseline="30000" smtClean="0">
                            <a:latin typeface="Cambria Math" panose="02040503050406030204" pitchFamily="18" charset="0"/>
                          </a:rPr>
                          <m:t>2</m:t>
                        </m:r>
                      </m:e>
                    </m:rad>
                  </m:oMath>
                </a14:m>
                <a:endParaRPr lang="it-IT" sz="2800" dirty="0"/>
              </a:p>
            </p:txBody>
          </p:sp>
        </mc:Choice>
        <mc:Fallback>
          <p:sp>
            <p:nvSpPr>
              <p:cNvPr id="9" name="CasellaDiTesto 8">
                <a:extLst>
                  <a:ext uri="{FF2B5EF4-FFF2-40B4-BE49-F238E27FC236}">
                    <a16:creationId xmlns:a16="http://schemas.microsoft.com/office/drawing/2014/main" id="{D1E7102A-5DB8-CD75-6D52-B456623B6021}"/>
                  </a:ext>
                </a:extLst>
              </p:cNvPr>
              <p:cNvSpPr txBox="1">
                <a:spLocks noRot="1" noChangeAspect="1" noMove="1" noResize="1" noEditPoints="1" noAdjustHandles="1" noChangeArrowheads="1" noChangeShapeType="1" noTextEdit="1"/>
              </p:cNvSpPr>
              <p:nvPr/>
            </p:nvSpPr>
            <p:spPr>
              <a:xfrm>
                <a:off x="7438874" y="847025"/>
                <a:ext cx="4495218" cy="472117"/>
              </a:xfrm>
              <a:prstGeom prst="rect">
                <a:avLst/>
              </a:prstGeom>
              <a:blipFill>
                <a:blip r:embed="rId3"/>
                <a:stretch>
                  <a:fillRect l="-4743" t="-15584" b="-44156"/>
                </a:stretch>
              </a:blipFill>
            </p:spPr>
            <p:txBody>
              <a:bodyPr/>
              <a:lstStyle/>
              <a:p>
                <a:r>
                  <a:rPr lang="it-IT">
                    <a:noFill/>
                  </a:rPr>
                  <a:t> </a:t>
                </a:r>
              </a:p>
            </p:txBody>
          </p:sp>
        </mc:Fallback>
      </mc:AlternateContent>
      <p:sp>
        <p:nvSpPr>
          <p:cNvPr id="5" name="CasellaDiTesto 4">
            <a:extLst>
              <a:ext uri="{FF2B5EF4-FFF2-40B4-BE49-F238E27FC236}">
                <a16:creationId xmlns:a16="http://schemas.microsoft.com/office/drawing/2014/main" id="{A30C729D-F57F-2F4A-09D8-EC30E08622BE}"/>
              </a:ext>
            </a:extLst>
          </p:cNvPr>
          <p:cNvSpPr txBox="1"/>
          <p:nvPr/>
        </p:nvSpPr>
        <p:spPr>
          <a:xfrm>
            <a:off x="689830" y="895429"/>
            <a:ext cx="10497396" cy="461665"/>
          </a:xfrm>
          <a:prstGeom prst="rect">
            <a:avLst/>
          </a:prstGeom>
          <a:noFill/>
        </p:spPr>
        <p:txBody>
          <a:bodyPr wrap="square" rtlCol="0">
            <a:spAutoFit/>
          </a:bodyPr>
          <a:lstStyle/>
          <a:p>
            <a:r>
              <a:rPr lang="it-IT" sz="2400" b="1" dirty="0">
                <a:solidFill>
                  <a:srgbClr val="10596C"/>
                </a:solidFill>
                <a:latin typeface="Calibri" panose="020F0502020204030204" pitchFamily="34" charset="0"/>
                <a:cs typeface="Calibri" panose="020F0502020204030204" pitchFamily="34" charset="0"/>
              </a:rPr>
              <a:t>GUM: Guida per la stima dell’Incertezza di Misura</a:t>
            </a:r>
          </a:p>
        </p:txBody>
      </p:sp>
      <p:sp>
        <p:nvSpPr>
          <p:cNvPr id="6" name="Titolo 1">
            <a:extLst>
              <a:ext uri="{FF2B5EF4-FFF2-40B4-BE49-F238E27FC236}">
                <a16:creationId xmlns:a16="http://schemas.microsoft.com/office/drawing/2014/main" id="{07F97B7B-88DE-C172-9F47-8D670181DA50}"/>
              </a:ext>
            </a:extLst>
          </p:cNvPr>
          <p:cNvSpPr txBox="1">
            <a:spLocks/>
          </p:cNvSpPr>
          <p:nvPr/>
        </p:nvSpPr>
        <p:spPr>
          <a:xfrm>
            <a:off x="689830" y="431483"/>
            <a:ext cx="3200400" cy="463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cap="all" dirty="0">
                <a:solidFill>
                  <a:srgbClr val="10596C"/>
                </a:solidFill>
                <a:latin typeface="Calibri" panose="020F0502020204030204" pitchFamily="34" charset="0"/>
                <a:ea typeface="Aptos" panose="020B0004020202020204" pitchFamily="34" charset="0"/>
                <a:cs typeface="Calibri" panose="020F0502020204030204" pitchFamily="34" charset="0"/>
              </a:rPr>
              <a:t>LA METROLOGIA</a:t>
            </a:r>
            <a:endParaRPr lang="it-IT" sz="3200" b="1" dirty="0">
              <a:solidFill>
                <a:srgbClr val="10596C"/>
              </a:solidFill>
              <a:latin typeface="Calibri" panose="020F0502020204030204" pitchFamily="34" charset="0"/>
              <a:cs typeface="Calibri" panose="020F0502020204030204" pitchFamily="34" charset="0"/>
            </a:endParaRPr>
          </a:p>
        </p:txBody>
      </p:sp>
      <p:sp>
        <p:nvSpPr>
          <p:cNvPr id="11" name="Segnaposto piè di pagina 15">
            <a:extLst>
              <a:ext uri="{FF2B5EF4-FFF2-40B4-BE49-F238E27FC236}">
                <a16:creationId xmlns:a16="http://schemas.microsoft.com/office/drawing/2014/main" id="{CD79C3F6-BBBF-2CA3-0292-DF69367E6614}"/>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10715998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62</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 name="CasellaDiTesto 7">
            <a:extLst>
              <a:ext uri="{FF2B5EF4-FFF2-40B4-BE49-F238E27FC236}">
                <a16:creationId xmlns:a16="http://schemas.microsoft.com/office/drawing/2014/main" id="{3FD0A194-6C53-5E96-2CE3-5DA0D68AD29F}"/>
              </a:ext>
            </a:extLst>
          </p:cNvPr>
          <p:cNvSpPr txBox="1"/>
          <p:nvPr/>
        </p:nvSpPr>
        <p:spPr>
          <a:xfrm>
            <a:off x="999181" y="2055162"/>
            <a:ext cx="9878694" cy="3913059"/>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In pratica questo mi dice che se ho un fenomeno che mi dà un contributo all’incertezza 10 volte più piccolo rispetto ad un altro, allora lo posso trascurare, es. influenza della temperatura nel processo di taratura vacuometri -&gt; contributi di incertezza addirittura 3 o 4 volte più piccoli possono essere TRASCURATI.</a:t>
            </a:r>
          </a:p>
          <a:p>
            <a:pPr>
              <a:lnSpc>
                <a:spcPct val="150000"/>
              </a:lnSpc>
            </a:pPr>
            <a:endParaRPr lang="it-IT" sz="2400" dirty="0">
              <a:latin typeface="Calibri" panose="020F0502020204030204" pitchFamily="34" charset="0"/>
              <a:cs typeface="Calibri" panose="020F0502020204030204" pitchFamily="34" charset="0"/>
            </a:endParaRPr>
          </a:p>
          <a:p>
            <a:pPr>
              <a:lnSpc>
                <a:spcPct val="150000"/>
              </a:lnSpc>
            </a:pPr>
            <a:r>
              <a:rPr lang="it-IT" sz="2400" dirty="0">
                <a:latin typeface="Calibri" panose="020F0502020204030204" pitchFamily="34" charset="0"/>
                <a:cs typeface="Calibri" panose="020F0502020204030204" pitchFamily="34" charset="0"/>
              </a:rPr>
              <a:t>Così facendo posso alleggerire il processo di misura!!!</a:t>
            </a:r>
          </a:p>
        </p:txBody>
      </p:sp>
      <mc:AlternateContent xmlns:mc="http://schemas.openxmlformats.org/markup-compatibility/2006">
        <mc:Choice xmlns:a14="http://schemas.microsoft.com/office/drawing/2010/main" Requires="a14">
          <p:sp>
            <p:nvSpPr>
              <p:cNvPr id="5" name="CasellaDiTesto 4">
                <a:extLst>
                  <a:ext uri="{FF2B5EF4-FFF2-40B4-BE49-F238E27FC236}">
                    <a16:creationId xmlns:a16="http://schemas.microsoft.com/office/drawing/2014/main" id="{496840F6-ECB7-509B-1CF0-499C825EF848}"/>
                  </a:ext>
                </a:extLst>
              </p:cNvPr>
              <p:cNvSpPr txBox="1"/>
              <p:nvPr/>
            </p:nvSpPr>
            <p:spPr>
              <a:xfrm>
                <a:off x="7438874" y="847025"/>
                <a:ext cx="4495218" cy="472117"/>
              </a:xfrm>
              <a:prstGeom prst="rect">
                <a:avLst/>
              </a:prstGeom>
              <a:noFill/>
            </p:spPr>
            <p:txBody>
              <a:bodyPr wrap="square" lIns="0" tIns="0" rIns="0" bIns="0" rtlCol="0">
                <a:spAutoFit/>
              </a:bodyPr>
              <a:lstStyle/>
              <a:p>
                <a:r>
                  <a:rPr lang="it-IT" sz="2800" dirty="0"/>
                  <a:t>u</a:t>
                </a:r>
                <a:r>
                  <a:rPr lang="it-IT" sz="2800" baseline="-25000" dirty="0" err="1"/>
                  <a:t>c</a:t>
                </a:r>
                <a:r>
                  <a:rPr lang="it-IT" sz="2800" dirty="0"/>
                  <a:t> = </a:t>
                </a:r>
                <a14:m>
                  <m:oMath xmlns:m="http://schemas.openxmlformats.org/officeDocument/2006/math">
                    <m:rad>
                      <m:radPr>
                        <m:degHide m:val="on"/>
                        <m:ctrlPr>
                          <a:rPr lang="it-IT" sz="2800" i="1" smtClean="0">
                            <a:latin typeface="Cambria Math" panose="02040503050406030204" pitchFamily="18" charset="0"/>
                          </a:rPr>
                        </m:ctrlPr>
                      </m:radPr>
                      <m:deg/>
                      <m:e>
                        <m:r>
                          <a:rPr lang="it-IT" sz="2800" b="0" i="1" smtClean="0">
                            <a:latin typeface="Cambria Math" panose="02040503050406030204" pitchFamily="18" charset="0"/>
                          </a:rPr>
                          <m:t>𝑢</m:t>
                        </m:r>
                        <m:r>
                          <a:rPr lang="it-IT" sz="2800" b="0" i="1" baseline="-25000" smtClean="0">
                            <a:latin typeface="Cambria Math" panose="02040503050406030204" pitchFamily="18" charset="0"/>
                          </a:rPr>
                          <m:t>𝑎</m:t>
                        </m:r>
                        <m:r>
                          <a:rPr lang="it-IT" sz="2800" b="0" i="1" baseline="30000" smtClean="0">
                            <a:latin typeface="Cambria Math" panose="02040503050406030204" pitchFamily="18" charset="0"/>
                          </a:rPr>
                          <m:t>2</m:t>
                        </m:r>
                        <m:r>
                          <a:rPr lang="it-IT" sz="2800" b="0" i="1" smtClean="0">
                            <a:latin typeface="Cambria Math" panose="02040503050406030204" pitchFamily="18" charset="0"/>
                          </a:rPr>
                          <m:t>+</m:t>
                        </m:r>
                        <m:r>
                          <a:rPr lang="it-IT" sz="2800" b="0" i="1" smtClean="0">
                            <a:latin typeface="Cambria Math" panose="02040503050406030204" pitchFamily="18" charset="0"/>
                          </a:rPr>
                          <m:t>𝑢𝑏</m:t>
                        </m:r>
                        <m:r>
                          <a:rPr lang="it-IT" sz="2800" b="0" i="1" baseline="-25000" smtClean="0">
                            <a:latin typeface="Cambria Math" panose="02040503050406030204" pitchFamily="18" charset="0"/>
                          </a:rPr>
                          <m:t>1</m:t>
                        </m:r>
                        <m:r>
                          <a:rPr lang="it-IT" sz="2800" b="0" i="1" baseline="30000" smtClean="0">
                            <a:latin typeface="Cambria Math" panose="02040503050406030204" pitchFamily="18" charset="0"/>
                          </a:rPr>
                          <m:t>2</m:t>
                        </m:r>
                        <m:r>
                          <a:rPr lang="it-IT" sz="2800" b="0" i="1" baseline="-25000" smtClean="0">
                            <a:latin typeface="Cambria Math" panose="02040503050406030204" pitchFamily="18" charset="0"/>
                          </a:rPr>
                          <m:t>+…+</m:t>
                        </m:r>
                        <m:r>
                          <a:rPr lang="it-IT" sz="2800" b="0" i="1" smtClean="0">
                            <a:latin typeface="Cambria Math" panose="02040503050406030204" pitchFamily="18" charset="0"/>
                          </a:rPr>
                          <m:t>𝑢𝑏</m:t>
                        </m:r>
                        <m:r>
                          <a:rPr lang="it-IT" sz="2800" b="0" i="1" baseline="-25000" smtClean="0">
                            <a:latin typeface="Cambria Math" panose="02040503050406030204" pitchFamily="18" charset="0"/>
                          </a:rPr>
                          <m:t>𝑛</m:t>
                        </m:r>
                        <m:r>
                          <a:rPr lang="it-IT" sz="2800" b="0" i="1" baseline="30000" smtClean="0">
                            <a:latin typeface="Cambria Math" panose="02040503050406030204" pitchFamily="18" charset="0"/>
                          </a:rPr>
                          <m:t>2</m:t>
                        </m:r>
                      </m:e>
                    </m:rad>
                  </m:oMath>
                </a14:m>
                <a:endParaRPr lang="it-IT" sz="2800" dirty="0"/>
              </a:p>
            </p:txBody>
          </p:sp>
        </mc:Choice>
        <mc:Fallback>
          <p:sp>
            <p:nvSpPr>
              <p:cNvPr id="5" name="CasellaDiTesto 4">
                <a:extLst>
                  <a:ext uri="{FF2B5EF4-FFF2-40B4-BE49-F238E27FC236}">
                    <a16:creationId xmlns:a16="http://schemas.microsoft.com/office/drawing/2014/main" id="{496840F6-ECB7-509B-1CF0-499C825EF848}"/>
                  </a:ext>
                </a:extLst>
              </p:cNvPr>
              <p:cNvSpPr txBox="1">
                <a:spLocks noRot="1" noChangeAspect="1" noMove="1" noResize="1" noEditPoints="1" noAdjustHandles="1" noChangeArrowheads="1" noChangeShapeType="1" noTextEdit="1"/>
              </p:cNvSpPr>
              <p:nvPr/>
            </p:nvSpPr>
            <p:spPr>
              <a:xfrm>
                <a:off x="7438874" y="847025"/>
                <a:ext cx="4495218" cy="472117"/>
              </a:xfrm>
              <a:prstGeom prst="rect">
                <a:avLst/>
              </a:prstGeom>
              <a:blipFill>
                <a:blip r:embed="rId3"/>
                <a:stretch>
                  <a:fillRect l="-4743" t="-15584" b="-44156"/>
                </a:stretch>
              </a:blipFill>
            </p:spPr>
            <p:txBody>
              <a:bodyPr/>
              <a:lstStyle/>
              <a:p>
                <a:r>
                  <a:rPr lang="it-IT">
                    <a:noFill/>
                  </a:rPr>
                  <a:t> </a:t>
                </a:r>
              </a:p>
            </p:txBody>
          </p:sp>
        </mc:Fallback>
      </mc:AlternateContent>
      <p:sp>
        <p:nvSpPr>
          <p:cNvPr id="6" name="CasellaDiTesto 5">
            <a:extLst>
              <a:ext uri="{FF2B5EF4-FFF2-40B4-BE49-F238E27FC236}">
                <a16:creationId xmlns:a16="http://schemas.microsoft.com/office/drawing/2014/main" id="{A1BC067A-BA72-AC86-AF7A-C940DB9BB4C3}"/>
              </a:ext>
            </a:extLst>
          </p:cNvPr>
          <p:cNvSpPr txBox="1"/>
          <p:nvPr/>
        </p:nvSpPr>
        <p:spPr>
          <a:xfrm>
            <a:off x="689830" y="895429"/>
            <a:ext cx="10497396" cy="461665"/>
          </a:xfrm>
          <a:prstGeom prst="rect">
            <a:avLst/>
          </a:prstGeom>
          <a:noFill/>
        </p:spPr>
        <p:txBody>
          <a:bodyPr wrap="square" rtlCol="0">
            <a:spAutoFit/>
          </a:bodyPr>
          <a:lstStyle/>
          <a:p>
            <a:r>
              <a:rPr lang="it-IT" sz="2400" b="1" dirty="0">
                <a:solidFill>
                  <a:srgbClr val="10596C"/>
                </a:solidFill>
                <a:latin typeface="Calibri" panose="020F0502020204030204" pitchFamily="34" charset="0"/>
                <a:cs typeface="Calibri" panose="020F0502020204030204" pitchFamily="34" charset="0"/>
              </a:rPr>
              <a:t>GUM: Guida per la stima dell’Incertezza di Misura</a:t>
            </a:r>
          </a:p>
        </p:txBody>
      </p:sp>
      <p:sp>
        <p:nvSpPr>
          <p:cNvPr id="11" name="Titolo 1">
            <a:extLst>
              <a:ext uri="{FF2B5EF4-FFF2-40B4-BE49-F238E27FC236}">
                <a16:creationId xmlns:a16="http://schemas.microsoft.com/office/drawing/2014/main" id="{4029F1D3-AC16-769D-BDD4-288B6FE17F9E}"/>
              </a:ext>
            </a:extLst>
          </p:cNvPr>
          <p:cNvSpPr txBox="1">
            <a:spLocks/>
          </p:cNvSpPr>
          <p:nvPr/>
        </p:nvSpPr>
        <p:spPr>
          <a:xfrm>
            <a:off x="689830" y="431483"/>
            <a:ext cx="3200400" cy="463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cap="all" dirty="0">
                <a:solidFill>
                  <a:srgbClr val="10596C"/>
                </a:solidFill>
                <a:latin typeface="Calibri" panose="020F0502020204030204" pitchFamily="34" charset="0"/>
                <a:ea typeface="Aptos" panose="020B0004020202020204" pitchFamily="34" charset="0"/>
                <a:cs typeface="Calibri" panose="020F0502020204030204" pitchFamily="34" charset="0"/>
              </a:rPr>
              <a:t>LA METROLOGIA</a:t>
            </a:r>
            <a:endParaRPr lang="it-IT" sz="3200" b="1" dirty="0">
              <a:solidFill>
                <a:srgbClr val="10596C"/>
              </a:solidFill>
              <a:latin typeface="Calibri" panose="020F0502020204030204" pitchFamily="34" charset="0"/>
              <a:cs typeface="Calibri" panose="020F0502020204030204" pitchFamily="34" charset="0"/>
            </a:endParaRPr>
          </a:p>
        </p:txBody>
      </p:sp>
      <p:sp>
        <p:nvSpPr>
          <p:cNvPr id="12" name="Segnaposto piè di pagina 15">
            <a:extLst>
              <a:ext uri="{FF2B5EF4-FFF2-40B4-BE49-F238E27FC236}">
                <a16:creationId xmlns:a16="http://schemas.microsoft.com/office/drawing/2014/main" id="{1191C23C-3F81-C6EF-CA5C-0FB45807AD79}"/>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29536230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97C1B-56FA-795B-EF75-B603BB5683C6}"/>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4A86C73C-7F41-C0E5-0D9C-E67B470DEC7F}"/>
              </a:ext>
            </a:extLst>
          </p:cNvPr>
          <p:cNvSpPr>
            <a:spLocks noGrp="1"/>
          </p:cNvSpPr>
          <p:nvPr>
            <p:ph type="sldNum" sz="quarter" idx="12"/>
          </p:nvPr>
        </p:nvSpPr>
        <p:spPr/>
        <p:txBody>
          <a:bodyPr/>
          <a:lstStyle/>
          <a:p>
            <a:fld id="{65F65A18-DFC2-4C15-9945-97AD5E1B3FFB}" type="slidenum">
              <a:rPr lang="it-IT" smtClean="0"/>
              <a:t>63</a:t>
            </a:fld>
            <a:endParaRPr lang="it-IT"/>
          </a:p>
        </p:txBody>
      </p:sp>
      <p:sp>
        <p:nvSpPr>
          <p:cNvPr id="6" name="Titolo 1">
            <a:extLst>
              <a:ext uri="{FF2B5EF4-FFF2-40B4-BE49-F238E27FC236}">
                <a16:creationId xmlns:a16="http://schemas.microsoft.com/office/drawing/2014/main" id="{337824FA-8903-3DF2-E710-3E0B80C5287D}"/>
              </a:ext>
            </a:extLst>
          </p:cNvPr>
          <p:cNvSpPr txBox="1">
            <a:spLocks/>
          </p:cNvSpPr>
          <p:nvPr/>
        </p:nvSpPr>
        <p:spPr>
          <a:xfrm>
            <a:off x="689830" y="431483"/>
            <a:ext cx="3200400" cy="463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cap="all" dirty="0">
                <a:solidFill>
                  <a:srgbClr val="10596C"/>
                </a:solidFill>
                <a:latin typeface="Calibri" panose="020F0502020204030204" pitchFamily="34" charset="0"/>
                <a:ea typeface="Aptos" panose="020B0004020202020204" pitchFamily="34" charset="0"/>
                <a:cs typeface="Calibri" panose="020F0502020204030204" pitchFamily="34" charset="0"/>
              </a:rPr>
              <a:t>LA METROLOGIA</a:t>
            </a:r>
            <a:endParaRPr lang="it-IT" sz="3200" b="1" dirty="0">
              <a:solidFill>
                <a:srgbClr val="10596C"/>
              </a:solidFill>
              <a:latin typeface="Calibri" panose="020F0502020204030204" pitchFamily="34" charset="0"/>
              <a:cs typeface="Calibri" panose="020F0502020204030204" pitchFamily="34" charset="0"/>
            </a:endParaRPr>
          </a:p>
        </p:txBody>
      </p:sp>
      <p:sp>
        <p:nvSpPr>
          <p:cNvPr id="3" name="Titolo 1">
            <a:extLst>
              <a:ext uri="{FF2B5EF4-FFF2-40B4-BE49-F238E27FC236}">
                <a16:creationId xmlns:a16="http://schemas.microsoft.com/office/drawing/2014/main" id="{D865F84B-A1AB-1C7D-85EC-FF1FF87F2C76}"/>
              </a:ext>
            </a:extLst>
          </p:cNvPr>
          <p:cNvSpPr txBox="1">
            <a:spLocks/>
          </p:cNvSpPr>
          <p:nvPr/>
        </p:nvSpPr>
        <p:spPr>
          <a:xfrm>
            <a:off x="689830" y="1128721"/>
            <a:ext cx="10905270" cy="1143070"/>
          </a:xfrm>
          <a:prstGeom prst="rect">
            <a:avLst/>
          </a:prstGeom>
        </p:spPr>
        <p:txBody>
          <a:bodyPr vert="horz" wrap="square" lIns="91440" tIns="45720" rIns="91440" bIns="4572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Esempi di incertezza dovuti alla lettura dello strumento</a:t>
            </a:r>
          </a:p>
          <a:p>
            <a:pPr algn="l">
              <a:lnSpc>
                <a:spcPct val="150000"/>
              </a:lnSpc>
            </a:pPr>
            <a:endParaRPr lang="it-IT" sz="2400" dirty="0">
              <a:latin typeface="Calibri" panose="020F0502020204030204" pitchFamily="34" charset="0"/>
              <a:ea typeface="Aptos" panose="020B0004020202020204" pitchFamily="34" charset="0"/>
              <a:cs typeface="Calibri" panose="020F0502020204030204" pitchFamily="34" charset="0"/>
            </a:endParaRPr>
          </a:p>
        </p:txBody>
      </p:sp>
      <p:pic>
        <p:nvPicPr>
          <p:cNvPr id="7" name="Picture 2" descr="Strumenti di misurazione per il fai da te - Bricoportale">
            <a:extLst>
              <a:ext uri="{FF2B5EF4-FFF2-40B4-BE49-F238E27FC236}">
                <a16:creationId xmlns:a16="http://schemas.microsoft.com/office/drawing/2014/main" id="{D9085D45-A0BE-5946-F9D6-A6E5F38370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223" y="2564730"/>
            <a:ext cx="4113378" cy="29363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ome Misurare la Temperatura e la Febbre | Saperesalute.it">
            <a:extLst>
              <a:ext uri="{FF2B5EF4-FFF2-40B4-BE49-F238E27FC236}">
                <a16:creationId xmlns:a16="http://schemas.microsoft.com/office/drawing/2014/main" id="{271E4DED-346C-3346-23EA-FFD3EB8FA6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004" y="2564730"/>
            <a:ext cx="5218258" cy="2936319"/>
          </a:xfrm>
          <a:prstGeom prst="rect">
            <a:avLst/>
          </a:prstGeom>
          <a:noFill/>
          <a:extLst>
            <a:ext uri="{909E8E84-426E-40DD-AFC4-6F175D3DCCD1}">
              <a14:hiddenFill xmlns:a14="http://schemas.microsoft.com/office/drawing/2010/main">
                <a:solidFill>
                  <a:srgbClr val="FFFFFF"/>
                </a:solidFill>
              </a14:hiddenFill>
            </a:ext>
          </a:extLst>
        </p:spPr>
      </p:pic>
      <p:sp>
        <p:nvSpPr>
          <p:cNvPr id="10" name="Segnaposto piè di pagina 15">
            <a:extLst>
              <a:ext uri="{FF2B5EF4-FFF2-40B4-BE49-F238E27FC236}">
                <a16:creationId xmlns:a16="http://schemas.microsoft.com/office/drawing/2014/main" id="{DAC4E75E-065D-F7EB-AE7A-D83247B394B8}"/>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33694542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9F359-1241-21EF-B901-C5421521C41E}"/>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B7C16A14-0FB5-D35F-0A42-D9B98770D628}"/>
              </a:ext>
            </a:extLst>
          </p:cNvPr>
          <p:cNvSpPr>
            <a:spLocks noGrp="1"/>
          </p:cNvSpPr>
          <p:nvPr>
            <p:ph type="sldNum" sz="quarter" idx="12"/>
          </p:nvPr>
        </p:nvSpPr>
        <p:spPr/>
        <p:txBody>
          <a:bodyPr/>
          <a:lstStyle/>
          <a:p>
            <a:fld id="{65F65A18-DFC2-4C15-9945-97AD5E1B3FFB}" type="slidenum">
              <a:rPr lang="it-IT" smtClean="0"/>
              <a:t>64</a:t>
            </a:fld>
            <a:endParaRPr lang="it-IT"/>
          </a:p>
        </p:txBody>
      </p:sp>
      <p:sp>
        <p:nvSpPr>
          <p:cNvPr id="6" name="Titolo 1">
            <a:extLst>
              <a:ext uri="{FF2B5EF4-FFF2-40B4-BE49-F238E27FC236}">
                <a16:creationId xmlns:a16="http://schemas.microsoft.com/office/drawing/2014/main" id="{0E1A76DC-FD20-94B8-D90D-FE2AF083031D}"/>
              </a:ext>
            </a:extLst>
          </p:cNvPr>
          <p:cNvSpPr txBox="1">
            <a:spLocks/>
          </p:cNvSpPr>
          <p:nvPr/>
        </p:nvSpPr>
        <p:spPr>
          <a:xfrm>
            <a:off x="689830" y="431483"/>
            <a:ext cx="3200400" cy="463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cap="all" dirty="0">
                <a:solidFill>
                  <a:srgbClr val="10596C"/>
                </a:solidFill>
                <a:latin typeface="Calibri" panose="020F0502020204030204" pitchFamily="34" charset="0"/>
                <a:ea typeface="Aptos" panose="020B0004020202020204" pitchFamily="34" charset="0"/>
                <a:cs typeface="Calibri" panose="020F0502020204030204" pitchFamily="34" charset="0"/>
              </a:rPr>
              <a:t>LA METROLOGIA</a:t>
            </a:r>
            <a:endParaRPr lang="it-IT" sz="3200" b="1" dirty="0">
              <a:solidFill>
                <a:srgbClr val="10596C"/>
              </a:solidFill>
              <a:latin typeface="Calibri" panose="020F0502020204030204" pitchFamily="34" charset="0"/>
              <a:cs typeface="Calibri" panose="020F0502020204030204" pitchFamily="34" charset="0"/>
            </a:endParaRPr>
          </a:p>
        </p:txBody>
      </p:sp>
      <p:sp>
        <p:nvSpPr>
          <p:cNvPr id="2" name="Titolo 1">
            <a:extLst>
              <a:ext uri="{FF2B5EF4-FFF2-40B4-BE49-F238E27FC236}">
                <a16:creationId xmlns:a16="http://schemas.microsoft.com/office/drawing/2014/main" id="{96431010-B142-E787-7F55-DA9DE7E3CB3D}"/>
              </a:ext>
            </a:extLst>
          </p:cNvPr>
          <p:cNvSpPr txBox="1">
            <a:spLocks/>
          </p:cNvSpPr>
          <p:nvPr/>
        </p:nvSpPr>
        <p:spPr>
          <a:xfrm>
            <a:off x="689830" y="1472470"/>
            <a:ext cx="10905270" cy="3913059"/>
          </a:xfrm>
          <a:prstGeom prst="rect">
            <a:avLst/>
          </a:prstGeom>
        </p:spPr>
        <p:txBody>
          <a:bodyPr vert="horz" wrap="square" lIns="91440" tIns="45720" rIns="91440" bIns="4572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Caratteristiche degli strumenti di misura:</a:t>
            </a:r>
          </a:p>
          <a:p>
            <a:pPr algn="l">
              <a:lnSpc>
                <a:spcPct val="150000"/>
              </a:lnSpc>
            </a:pPr>
            <a:endParaRPr lang="it-IT" sz="2400" dirty="0">
              <a:latin typeface="Calibri" panose="020F0502020204030204" pitchFamily="34" charset="0"/>
              <a:ea typeface="Aptos" panose="020B0004020202020204" pitchFamily="34" charset="0"/>
              <a:cs typeface="Calibri" panose="020F0502020204030204" pitchFamily="34" charset="0"/>
            </a:endParaRPr>
          </a:p>
          <a:p>
            <a:pPr marL="342900" indent="-342900" algn="l">
              <a:lnSpc>
                <a:spcPct val="150000"/>
              </a:lnSpc>
              <a:buFont typeface="Arial" panose="020B0604020202020204" pitchFamily="34" charset="0"/>
              <a:buChar char="•"/>
            </a:pPr>
            <a:r>
              <a:rPr lang="it-IT" sz="2400" b="1" dirty="0">
                <a:solidFill>
                  <a:srgbClr val="10596C"/>
                </a:solidFill>
                <a:latin typeface="Calibri" panose="020F0502020204030204" pitchFamily="34" charset="0"/>
                <a:ea typeface="Aptos" panose="020B0004020202020204" pitchFamily="34" charset="0"/>
                <a:cs typeface="Calibri" panose="020F0502020204030204" pitchFamily="34" charset="0"/>
              </a:rPr>
              <a:t>Accuratezza</a:t>
            </a:r>
            <a:r>
              <a:rPr lang="it-IT" sz="2400" dirty="0">
                <a:latin typeface="Calibri" panose="020F0502020204030204" pitchFamily="34" charset="0"/>
                <a:ea typeface="Aptos" panose="020B0004020202020204" pitchFamily="34" charset="0"/>
                <a:cs typeface="Calibri" panose="020F0502020204030204" pitchFamily="34" charset="0"/>
              </a:rPr>
              <a:t>: indica quanto la misura si discosta dal vero</a:t>
            </a:r>
          </a:p>
          <a:p>
            <a:pPr marL="342900" indent="-342900" algn="l">
              <a:lnSpc>
                <a:spcPct val="150000"/>
              </a:lnSpc>
              <a:buFont typeface="Arial" panose="020B0604020202020204" pitchFamily="34" charset="0"/>
              <a:buChar char="•"/>
            </a:pPr>
            <a:endParaRPr lang="it-IT" sz="2400" b="1" dirty="0">
              <a:latin typeface="Calibri" panose="020F0502020204030204" pitchFamily="34" charset="0"/>
              <a:ea typeface="Aptos" panose="020B0004020202020204" pitchFamily="34" charset="0"/>
              <a:cs typeface="Calibri" panose="020F0502020204030204" pitchFamily="34" charset="0"/>
            </a:endParaRPr>
          </a:p>
          <a:p>
            <a:pPr marL="342900" indent="-342900" algn="l">
              <a:lnSpc>
                <a:spcPct val="150000"/>
              </a:lnSpc>
              <a:buFont typeface="Arial" panose="020B0604020202020204" pitchFamily="34" charset="0"/>
              <a:buChar char="•"/>
            </a:pPr>
            <a:r>
              <a:rPr lang="it-IT" sz="2400" b="1" dirty="0">
                <a:solidFill>
                  <a:srgbClr val="10596C"/>
                </a:solidFill>
                <a:latin typeface="Calibri" panose="020F0502020204030204" pitchFamily="34" charset="0"/>
                <a:ea typeface="Aptos" panose="020B0004020202020204" pitchFamily="34" charset="0"/>
                <a:cs typeface="Calibri" panose="020F0502020204030204" pitchFamily="34" charset="0"/>
              </a:rPr>
              <a:t>Precisione</a:t>
            </a:r>
            <a:r>
              <a:rPr lang="it-IT" sz="2400" dirty="0">
                <a:latin typeface="Calibri" panose="020F0502020204030204" pitchFamily="34" charset="0"/>
                <a:ea typeface="Aptos" panose="020B0004020202020204" pitchFamily="34" charset="0"/>
                <a:cs typeface="Calibri" panose="020F0502020204030204" pitchFamily="34" charset="0"/>
              </a:rPr>
              <a:t>: indica quanto le misure RIPETUTE sullo stesso misurando siano vicine tra loro </a:t>
            </a:r>
            <a:endParaRPr lang="it-IT" sz="2400" b="1" dirty="0">
              <a:latin typeface="Calibri" panose="020F0502020204030204" pitchFamily="34" charset="0"/>
              <a:ea typeface="Aptos" panose="020B0004020202020204" pitchFamily="34" charset="0"/>
              <a:cs typeface="Calibri" panose="020F0502020204030204" pitchFamily="34" charset="0"/>
            </a:endParaRPr>
          </a:p>
          <a:p>
            <a:pPr algn="l">
              <a:lnSpc>
                <a:spcPct val="150000"/>
              </a:lnSpc>
            </a:pPr>
            <a:endParaRPr lang="it-IT" sz="2400" dirty="0">
              <a:latin typeface="Calibri" panose="020F0502020204030204" pitchFamily="34" charset="0"/>
              <a:ea typeface="Aptos" panose="020B0004020202020204" pitchFamily="34" charset="0"/>
              <a:cs typeface="Calibri" panose="020F0502020204030204" pitchFamily="34" charset="0"/>
            </a:endParaRPr>
          </a:p>
        </p:txBody>
      </p:sp>
      <p:sp>
        <p:nvSpPr>
          <p:cNvPr id="8" name="Segnaposto piè di pagina 15">
            <a:extLst>
              <a:ext uri="{FF2B5EF4-FFF2-40B4-BE49-F238E27FC236}">
                <a16:creationId xmlns:a16="http://schemas.microsoft.com/office/drawing/2014/main" id="{C599F8BA-F052-C84E-C600-7D67B3172AE0}"/>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11578643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10EE0-0FD2-8333-946E-5C2ED8BAFEC8}"/>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665E30D4-CFBF-D445-DC10-0DC556D0BF04}"/>
              </a:ext>
            </a:extLst>
          </p:cNvPr>
          <p:cNvSpPr>
            <a:spLocks noGrp="1"/>
          </p:cNvSpPr>
          <p:nvPr>
            <p:ph type="sldNum" sz="quarter" idx="12"/>
          </p:nvPr>
        </p:nvSpPr>
        <p:spPr/>
        <p:txBody>
          <a:bodyPr/>
          <a:lstStyle/>
          <a:p>
            <a:fld id="{65F65A18-DFC2-4C15-9945-97AD5E1B3FFB}" type="slidenum">
              <a:rPr lang="it-IT" smtClean="0"/>
              <a:t>65</a:t>
            </a:fld>
            <a:endParaRPr lang="it-IT"/>
          </a:p>
        </p:txBody>
      </p:sp>
      <p:sp>
        <p:nvSpPr>
          <p:cNvPr id="6" name="Titolo 1">
            <a:extLst>
              <a:ext uri="{FF2B5EF4-FFF2-40B4-BE49-F238E27FC236}">
                <a16:creationId xmlns:a16="http://schemas.microsoft.com/office/drawing/2014/main" id="{125E9261-3620-9976-E2E5-0C4287C0BB8B}"/>
              </a:ext>
            </a:extLst>
          </p:cNvPr>
          <p:cNvSpPr txBox="1">
            <a:spLocks/>
          </p:cNvSpPr>
          <p:nvPr/>
        </p:nvSpPr>
        <p:spPr>
          <a:xfrm>
            <a:off x="689830" y="431483"/>
            <a:ext cx="3200400" cy="463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cap="all" dirty="0">
                <a:solidFill>
                  <a:srgbClr val="10596C"/>
                </a:solidFill>
                <a:latin typeface="Calibri" panose="020F0502020204030204" pitchFamily="34" charset="0"/>
                <a:ea typeface="Aptos" panose="020B0004020202020204" pitchFamily="34" charset="0"/>
                <a:cs typeface="Calibri" panose="020F0502020204030204" pitchFamily="34" charset="0"/>
              </a:rPr>
              <a:t>LA METROLOGIA</a:t>
            </a:r>
            <a:endParaRPr lang="it-IT" sz="3200" b="1" dirty="0">
              <a:solidFill>
                <a:srgbClr val="10596C"/>
              </a:solidFill>
              <a:latin typeface="Calibri" panose="020F0502020204030204" pitchFamily="34" charset="0"/>
              <a:cs typeface="Calibri" panose="020F0502020204030204" pitchFamily="34" charset="0"/>
            </a:endParaRPr>
          </a:p>
        </p:txBody>
      </p:sp>
      <p:pic>
        <p:nvPicPr>
          <p:cNvPr id="3" name="Immagine 2">
            <a:extLst>
              <a:ext uri="{FF2B5EF4-FFF2-40B4-BE49-F238E27FC236}">
                <a16:creationId xmlns:a16="http://schemas.microsoft.com/office/drawing/2014/main" id="{7F3BBBFD-2554-DDBE-C9DA-82E02EF88B10}"/>
              </a:ext>
            </a:extLst>
          </p:cNvPr>
          <p:cNvPicPr>
            <a:picLocks noChangeAspect="1"/>
          </p:cNvPicPr>
          <p:nvPr/>
        </p:nvPicPr>
        <p:blipFill>
          <a:blip r:embed="rId3"/>
          <a:stretch>
            <a:fillRect/>
          </a:stretch>
        </p:blipFill>
        <p:spPr>
          <a:xfrm>
            <a:off x="8915257" y="692302"/>
            <a:ext cx="1490804" cy="5518286"/>
          </a:xfrm>
          <a:prstGeom prst="rect">
            <a:avLst/>
          </a:prstGeom>
        </p:spPr>
      </p:pic>
      <p:sp>
        <p:nvSpPr>
          <p:cNvPr id="7" name="Titolo 1">
            <a:extLst>
              <a:ext uri="{FF2B5EF4-FFF2-40B4-BE49-F238E27FC236}">
                <a16:creationId xmlns:a16="http://schemas.microsoft.com/office/drawing/2014/main" id="{BADCFCDD-0DC3-D05E-928D-BDD7909A7C54}"/>
              </a:ext>
            </a:extLst>
          </p:cNvPr>
          <p:cNvSpPr txBox="1">
            <a:spLocks/>
          </p:cNvSpPr>
          <p:nvPr/>
        </p:nvSpPr>
        <p:spPr>
          <a:xfrm>
            <a:off x="706560" y="1392361"/>
            <a:ext cx="6009420" cy="4467057"/>
          </a:xfrm>
          <a:prstGeom prst="rect">
            <a:avLst/>
          </a:prstGeom>
        </p:spPr>
        <p:txBody>
          <a:bodyPr vert="horz" wrap="square" lIns="91440" tIns="45720" rIns="91440" bIns="4572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lnSpc>
                <a:spcPct val="150000"/>
              </a:lnSpc>
              <a:buAutoNum type="alphaLcParenR"/>
            </a:pPr>
            <a:r>
              <a:rPr lang="it-IT" sz="2400" dirty="0">
                <a:solidFill>
                  <a:srgbClr val="10596C"/>
                </a:solidFill>
                <a:latin typeface="Calibri" panose="020F0502020204030204" pitchFamily="34" charset="0"/>
                <a:ea typeface="Aptos" panose="020B0004020202020204" pitchFamily="34" charset="0"/>
                <a:cs typeface="Calibri" panose="020F0502020204030204" pitchFamily="34" charset="0"/>
              </a:rPr>
              <a:t>Tiri accurati e precisi</a:t>
            </a:r>
          </a:p>
          <a:p>
            <a:pPr marL="457200" indent="-457200" algn="l">
              <a:lnSpc>
                <a:spcPct val="150000"/>
              </a:lnSpc>
              <a:buAutoNum type="alphaLcParenR"/>
            </a:pPr>
            <a:endParaRPr lang="it-IT" sz="2400" dirty="0">
              <a:solidFill>
                <a:srgbClr val="10596C"/>
              </a:solidFill>
              <a:latin typeface="Calibri" panose="020F0502020204030204" pitchFamily="34" charset="0"/>
              <a:ea typeface="Aptos" panose="020B0004020202020204" pitchFamily="34" charset="0"/>
              <a:cs typeface="Calibri" panose="020F0502020204030204" pitchFamily="34" charset="0"/>
            </a:endParaRPr>
          </a:p>
          <a:p>
            <a:pPr marL="457200" indent="-457200" algn="l">
              <a:lnSpc>
                <a:spcPct val="150000"/>
              </a:lnSpc>
              <a:buAutoNum type="alphaLcParenR"/>
            </a:pPr>
            <a:r>
              <a:rPr lang="it-IT" sz="2400" dirty="0">
                <a:solidFill>
                  <a:srgbClr val="10596C"/>
                </a:solidFill>
                <a:latin typeface="Calibri" panose="020F0502020204030204" pitchFamily="34" charset="0"/>
                <a:ea typeface="Aptos" panose="020B0004020202020204" pitchFamily="34" charset="0"/>
                <a:cs typeface="Calibri" panose="020F0502020204030204" pitchFamily="34" charset="0"/>
              </a:rPr>
              <a:t>Tiri non accurati ma precisi</a:t>
            </a:r>
          </a:p>
          <a:p>
            <a:pPr marL="457200" indent="-457200" algn="l">
              <a:lnSpc>
                <a:spcPct val="150000"/>
              </a:lnSpc>
              <a:buAutoNum type="alphaLcParenR"/>
            </a:pPr>
            <a:endParaRPr lang="it-IT" sz="2400" dirty="0">
              <a:solidFill>
                <a:srgbClr val="10596C"/>
              </a:solidFill>
              <a:latin typeface="Calibri" panose="020F0502020204030204" pitchFamily="34" charset="0"/>
              <a:ea typeface="Aptos" panose="020B0004020202020204" pitchFamily="34" charset="0"/>
              <a:cs typeface="Calibri" panose="020F0502020204030204" pitchFamily="34" charset="0"/>
            </a:endParaRPr>
          </a:p>
          <a:p>
            <a:pPr marL="457200" indent="-457200" algn="l">
              <a:lnSpc>
                <a:spcPct val="150000"/>
              </a:lnSpc>
              <a:buAutoNum type="alphaLcParenR"/>
            </a:pPr>
            <a:r>
              <a:rPr lang="it-IT" sz="2400" dirty="0">
                <a:solidFill>
                  <a:srgbClr val="10596C"/>
                </a:solidFill>
                <a:latin typeface="Calibri" panose="020F0502020204030204" pitchFamily="34" charset="0"/>
                <a:ea typeface="Aptos" panose="020B0004020202020204" pitchFamily="34" charset="0"/>
                <a:cs typeface="Calibri" panose="020F0502020204030204" pitchFamily="34" charset="0"/>
              </a:rPr>
              <a:t>Tiri accurati ma non precisi</a:t>
            </a:r>
          </a:p>
          <a:p>
            <a:pPr marL="457200" indent="-457200" algn="l">
              <a:lnSpc>
                <a:spcPct val="150000"/>
              </a:lnSpc>
              <a:buAutoNum type="alphaLcParenR"/>
            </a:pPr>
            <a:endParaRPr lang="it-IT" sz="2400" dirty="0">
              <a:solidFill>
                <a:srgbClr val="10596C"/>
              </a:solidFill>
              <a:latin typeface="Calibri" panose="020F0502020204030204" pitchFamily="34" charset="0"/>
              <a:ea typeface="Aptos" panose="020B0004020202020204" pitchFamily="34" charset="0"/>
              <a:cs typeface="Calibri" panose="020F0502020204030204" pitchFamily="34" charset="0"/>
            </a:endParaRPr>
          </a:p>
          <a:p>
            <a:pPr marL="457200" indent="-457200" algn="l">
              <a:lnSpc>
                <a:spcPct val="150000"/>
              </a:lnSpc>
              <a:buAutoNum type="alphaLcParenR"/>
            </a:pPr>
            <a:r>
              <a:rPr lang="it-IT" sz="2400" dirty="0">
                <a:solidFill>
                  <a:srgbClr val="10596C"/>
                </a:solidFill>
                <a:latin typeface="Calibri" panose="020F0502020204030204" pitchFamily="34" charset="0"/>
                <a:ea typeface="Aptos" panose="020B0004020202020204" pitchFamily="34" charset="0"/>
                <a:cs typeface="Calibri" panose="020F0502020204030204" pitchFamily="34" charset="0"/>
              </a:rPr>
              <a:t>Tiri non accurati e non precisi</a:t>
            </a:r>
          </a:p>
          <a:p>
            <a:pPr algn="l">
              <a:lnSpc>
                <a:spcPct val="150000"/>
              </a:lnSpc>
            </a:pPr>
            <a:endParaRPr lang="it-IT" sz="2400" dirty="0">
              <a:solidFill>
                <a:srgbClr val="10596C"/>
              </a:solidFill>
              <a:latin typeface="Calibri" panose="020F0502020204030204" pitchFamily="34" charset="0"/>
              <a:ea typeface="Aptos" panose="020B0004020202020204" pitchFamily="34" charset="0"/>
              <a:cs typeface="Calibri" panose="020F0502020204030204" pitchFamily="34" charset="0"/>
            </a:endParaRPr>
          </a:p>
        </p:txBody>
      </p:sp>
      <p:sp>
        <p:nvSpPr>
          <p:cNvPr id="8" name="Segnaposto piè di pagina 15">
            <a:extLst>
              <a:ext uri="{FF2B5EF4-FFF2-40B4-BE49-F238E27FC236}">
                <a16:creationId xmlns:a16="http://schemas.microsoft.com/office/drawing/2014/main" id="{B82E9834-9A7A-762D-A42A-100A90FAD2DB}"/>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30900726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D1FD5-8354-0794-8AE1-DE5CC6DA0397}"/>
            </a:ext>
          </a:extLst>
        </p:cNvPr>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67A79881-EB1A-5466-84F8-4FC87B2F4C7D}"/>
              </a:ext>
            </a:extLst>
          </p:cNvPr>
          <p:cNvSpPr>
            <a:spLocks noGrp="1"/>
          </p:cNvSpPr>
          <p:nvPr>
            <p:ph type="sldNum" sz="quarter" idx="12"/>
          </p:nvPr>
        </p:nvSpPr>
        <p:spPr/>
        <p:txBody>
          <a:bodyPr/>
          <a:lstStyle/>
          <a:p>
            <a:fld id="{65F65A18-DFC2-4C15-9945-97AD5E1B3FFB}" type="slidenum">
              <a:rPr lang="it-IT" smtClean="0"/>
              <a:t>66</a:t>
            </a:fld>
            <a:endParaRPr lang="it-IT"/>
          </a:p>
        </p:txBody>
      </p:sp>
      <p:sp>
        <p:nvSpPr>
          <p:cNvPr id="6" name="Titolo 1">
            <a:extLst>
              <a:ext uri="{FF2B5EF4-FFF2-40B4-BE49-F238E27FC236}">
                <a16:creationId xmlns:a16="http://schemas.microsoft.com/office/drawing/2014/main" id="{C7868DE5-CC69-BD6F-E031-863C652C3516}"/>
              </a:ext>
            </a:extLst>
          </p:cNvPr>
          <p:cNvSpPr txBox="1">
            <a:spLocks/>
          </p:cNvSpPr>
          <p:nvPr/>
        </p:nvSpPr>
        <p:spPr>
          <a:xfrm>
            <a:off x="689830" y="431483"/>
            <a:ext cx="3200400" cy="463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cap="all" dirty="0">
                <a:solidFill>
                  <a:srgbClr val="10596C"/>
                </a:solidFill>
                <a:latin typeface="Calibri" panose="020F0502020204030204" pitchFamily="34" charset="0"/>
                <a:ea typeface="Aptos" panose="020B0004020202020204" pitchFamily="34" charset="0"/>
                <a:cs typeface="Calibri" panose="020F0502020204030204" pitchFamily="34" charset="0"/>
              </a:rPr>
              <a:t>LA METROLOGIA</a:t>
            </a:r>
            <a:endParaRPr lang="it-IT" sz="3200" b="1" dirty="0">
              <a:solidFill>
                <a:srgbClr val="10596C"/>
              </a:solidFill>
              <a:latin typeface="Calibri" panose="020F0502020204030204" pitchFamily="34" charset="0"/>
              <a:cs typeface="Calibri" panose="020F0502020204030204" pitchFamily="34" charset="0"/>
            </a:endParaRPr>
          </a:p>
        </p:txBody>
      </p:sp>
      <p:sp>
        <p:nvSpPr>
          <p:cNvPr id="2" name="Titolo 1">
            <a:extLst>
              <a:ext uri="{FF2B5EF4-FFF2-40B4-BE49-F238E27FC236}">
                <a16:creationId xmlns:a16="http://schemas.microsoft.com/office/drawing/2014/main" id="{DC21AEDC-5FE5-688E-522F-67AD4F87C2C9}"/>
              </a:ext>
            </a:extLst>
          </p:cNvPr>
          <p:cNvSpPr txBox="1">
            <a:spLocks/>
          </p:cNvSpPr>
          <p:nvPr/>
        </p:nvSpPr>
        <p:spPr>
          <a:xfrm>
            <a:off x="689830" y="1472470"/>
            <a:ext cx="10905270" cy="3913059"/>
          </a:xfrm>
          <a:prstGeom prst="rect">
            <a:avLst/>
          </a:prstGeom>
        </p:spPr>
        <p:txBody>
          <a:bodyPr vert="horz" wrap="square" lIns="91440" tIns="45720" rIns="91440" bIns="4572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it-IT" sz="2400" dirty="0">
                <a:latin typeface="Calibri" panose="020F0502020204030204" pitchFamily="34" charset="0"/>
                <a:ea typeface="Aptos" panose="020B0004020202020204" pitchFamily="34" charset="0"/>
                <a:cs typeface="Calibri" panose="020F0502020204030204" pitchFamily="34" charset="0"/>
              </a:rPr>
              <a:t>Caratteristiche degli strumenti di misura:</a:t>
            </a:r>
          </a:p>
          <a:p>
            <a:pPr algn="l">
              <a:lnSpc>
                <a:spcPct val="150000"/>
              </a:lnSpc>
            </a:pPr>
            <a:endParaRPr lang="it-IT" sz="2400" dirty="0">
              <a:latin typeface="Calibri" panose="020F0502020204030204" pitchFamily="34" charset="0"/>
              <a:ea typeface="Aptos" panose="020B0004020202020204" pitchFamily="34" charset="0"/>
              <a:cs typeface="Calibri" panose="020F0502020204030204" pitchFamily="34" charset="0"/>
            </a:endParaRPr>
          </a:p>
          <a:p>
            <a:pPr marL="342900" indent="-342900" algn="l">
              <a:lnSpc>
                <a:spcPct val="150000"/>
              </a:lnSpc>
              <a:buFont typeface="Arial" panose="020B0604020202020204" pitchFamily="34" charset="0"/>
              <a:buChar char="•"/>
            </a:pPr>
            <a:r>
              <a:rPr lang="it-IT" sz="2400" b="1" dirty="0">
                <a:solidFill>
                  <a:srgbClr val="10596C"/>
                </a:solidFill>
                <a:latin typeface="Calibri" panose="020F0502020204030204" pitchFamily="34" charset="0"/>
                <a:ea typeface="Aptos" panose="020B0004020202020204" pitchFamily="34" charset="0"/>
                <a:cs typeface="Calibri" panose="020F0502020204030204" pitchFamily="34" charset="0"/>
              </a:rPr>
              <a:t>risoluzione</a:t>
            </a:r>
            <a:r>
              <a:rPr lang="it-IT" sz="2400" dirty="0">
                <a:latin typeface="Calibri" panose="020F0502020204030204" pitchFamily="34" charset="0"/>
                <a:ea typeface="Aptos" panose="020B0004020202020204" pitchFamily="34" charset="0"/>
                <a:cs typeface="Calibri" panose="020F0502020204030204" pitchFamily="34" charset="0"/>
              </a:rPr>
              <a:t>: indica la più piccola variazione che lo strumento può rilevare</a:t>
            </a:r>
          </a:p>
          <a:p>
            <a:pPr marL="342900" indent="-342900" algn="l">
              <a:lnSpc>
                <a:spcPct val="150000"/>
              </a:lnSpc>
              <a:buFont typeface="Arial" panose="020B0604020202020204" pitchFamily="34" charset="0"/>
              <a:buChar char="•"/>
            </a:pPr>
            <a:endParaRPr lang="it-IT" sz="2400" b="1" dirty="0">
              <a:latin typeface="Calibri" panose="020F0502020204030204" pitchFamily="34" charset="0"/>
              <a:ea typeface="Aptos" panose="020B0004020202020204" pitchFamily="34" charset="0"/>
              <a:cs typeface="Calibri" panose="020F0502020204030204" pitchFamily="34" charset="0"/>
            </a:endParaRPr>
          </a:p>
          <a:p>
            <a:pPr marL="342900" indent="-342900" algn="just">
              <a:lnSpc>
                <a:spcPct val="150000"/>
              </a:lnSpc>
              <a:buFont typeface="Arial" panose="020B0604020202020204" pitchFamily="34" charset="0"/>
              <a:buChar char="•"/>
            </a:pPr>
            <a:r>
              <a:rPr lang="it-IT" sz="2400" b="1" dirty="0">
                <a:solidFill>
                  <a:srgbClr val="10596C"/>
                </a:solidFill>
                <a:latin typeface="Calibri" panose="020F0502020204030204" pitchFamily="34" charset="0"/>
                <a:ea typeface="Aptos" panose="020B0004020202020204" pitchFamily="34" charset="0"/>
                <a:cs typeface="Calibri" panose="020F0502020204030204" pitchFamily="34" charset="0"/>
              </a:rPr>
              <a:t>stabilità</a:t>
            </a:r>
            <a:r>
              <a:rPr lang="it-IT" sz="2400" dirty="0">
                <a:latin typeface="Calibri" panose="020F0502020204030204" pitchFamily="34" charset="0"/>
                <a:ea typeface="Aptos" panose="020B0004020202020204" pitchFamily="34" charset="0"/>
                <a:cs typeface="Calibri" panose="020F0502020204030204" pitchFamily="34" charset="0"/>
              </a:rPr>
              <a:t>: attitudine dello strumento a mantenere costanti nel tempo le sue caratteristiche (il contrario è la </a:t>
            </a:r>
            <a:r>
              <a:rPr lang="it-IT" sz="2400" b="1" dirty="0">
                <a:solidFill>
                  <a:srgbClr val="10596C"/>
                </a:solidFill>
                <a:latin typeface="Calibri" panose="020F0502020204030204" pitchFamily="34" charset="0"/>
                <a:ea typeface="Aptos" panose="020B0004020202020204" pitchFamily="34" charset="0"/>
                <a:cs typeface="Calibri" panose="020F0502020204030204" pitchFamily="34" charset="0"/>
              </a:rPr>
              <a:t>deriva</a:t>
            </a:r>
            <a:r>
              <a:rPr lang="it-IT" sz="2400" dirty="0">
                <a:latin typeface="Calibri" panose="020F0502020204030204" pitchFamily="34" charset="0"/>
                <a:ea typeface="Aptos" panose="020B0004020202020204" pitchFamily="34" charset="0"/>
                <a:cs typeface="Calibri" panose="020F0502020204030204" pitchFamily="34" charset="0"/>
              </a:rPr>
              <a:t>)</a:t>
            </a:r>
            <a:endParaRPr lang="it-IT" sz="2400" b="1" dirty="0">
              <a:latin typeface="Calibri" panose="020F0502020204030204" pitchFamily="34" charset="0"/>
              <a:ea typeface="Aptos" panose="020B0004020202020204" pitchFamily="34" charset="0"/>
              <a:cs typeface="Calibri" panose="020F0502020204030204" pitchFamily="34" charset="0"/>
            </a:endParaRPr>
          </a:p>
          <a:p>
            <a:pPr algn="l">
              <a:lnSpc>
                <a:spcPct val="150000"/>
              </a:lnSpc>
            </a:pPr>
            <a:endParaRPr lang="it-IT" sz="2400" dirty="0">
              <a:latin typeface="Calibri" panose="020F0502020204030204" pitchFamily="34" charset="0"/>
              <a:ea typeface="Aptos" panose="020B0004020202020204" pitchFamily="34" charset="0"/>
              <a:cs typeface="Calibri" panose="020F0502020204030204" pitchFamily="34" charset="0"/>
            </a:endParaRPr>
          </a:p>
        </p:txBody>
      </p:sp>
      <p:sp>
        <p:nvSpPr>
          <p:cNvPr id="8" name="Segnaposto piè di pagina 15">
            <a:extLst>
              <a:ext uri="{FF2B5EF4-FFF2-40B4-BE49-F238E27FC236}">
                <a16:creationId xmlns:a16="http://schemas.microsoft.com/office/drawing/2014/main" id="{544BC5F5-9393-FFAF-E6E8-D4BC2E34BA8D}"/>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37124947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67</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Titolo 1">
            <a:extLst>
              <a:ext uri="{FF2B5EF4-FFF2-40B4-BE49-F238E27FC236}">
                <a16:creationId xmlns:a16="http://schemas.microsoft.com/office/drawing/2014/main" id="{BA488EE8-C74F-720B-4C23-25D6B2748DF9}"/>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GLI STRUMENTI</a:t>
            </a:r>
          </a:p>
        </p:txBody>
      </p:sp>
      <p:sp>
        <p:nvSpPr>
          <p:cNvPr id="3" name="CasellaDiTesto 2">
            <a:extLst>
              <a:ext uri="{FF2B5EF4-FFF2-40B4-BE49-F238E27FC236}">
                <a16:creationId xmlns:a16="http://schemas.microsoft.com/office/drawing/2014/main" id="{39A1A46D-CE49-5EE1-2477-FDD7659E9C7C}"/>
              </a:ext>
            </a:extLst>
          </p:cNvPr>
          <p:cNvSpPr txBox="1"/>
          <p:nvPr/>
        </p:nvSpPr>
        <p:spPr>
          <a:xfrm>
            <a:off x="652385" y="887519"/>
            <a:ext cx="10497396" cy="461665"/>
          </a:xfrm>
          <a:prstGeom prst="rect">
            <a:avLst/>
          </a:prstGeom>
          <a:noFill/>
        </p:spPr>
        <p:txBody>
          <a:bodyPr wrap="square" rtlCol="0">
            <a:spAutoFit/>
          </a:bodyPr>
          <a:lstStyle/>
          <a:p>
            <a:r>
              <a:rPr lang="it-IT" sz="2400" b="1" dirty="0">
                <a:solidFill>
                  <a:srgbClr val="10596C"/>
                </a:solidFill>
                <a:latin typeface="Calibri" panose="020F0502020204030204" pitchFamily="34" charset="0"/>
                <a:cs typeface="Calibri" panose="020F0502020204030204" pitchFamily="34" charset="0"/>
              </a:rPr>
              <a:t>VACUOMETRI</a:t>
            </a:r>
          </a:p>
        </p:txBody>
      </p:sp>
      <p:sp>
        <p:nvSpPr>
          <p:cNvPr id="8" name="CasellaDiTesto 7">
            <a:extLst>
              <a:ext uri="{FF2B5EF4-FFF2-40B4-BE49-F238E27FC236}">
                <a16:creationId xmlns:a16="http://schemas.microsoft.com/office/drawing/2014/main" id="{3FD0A194-6C53-5E96-2CE3-5DA0D68AD29F}"/>
              </a:ext>
            </a:extLst>
          </p:cNvPr>
          <p:cNvSpPr txBox="1"/>
          <p:nvPr/>
        </p:nvSpPr>
        <p:spPr>
          <a:xfrm>
            <a:off x="961735" y="1516177"/>
            <a:ext cx="10188046" cy="4467057"/>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I misuratori di vuoto (o vacuometri) vengono classificati come:</a:t>
            </a:r>
          </a:p>
          <a:p>
            <a:pPr marL="285750" indent="-285750">
              <a:lnSpc>
                <a:spcPct val="150000"/>
              </a:lnSpc>
              <a:buFont typeface="Arial" panose="020B0604020202020204" pitchFamily="34" charset="0"/>
              <a:buChar char="•"/>
            </a:pPr>
            <a:r>
              <a:rPr lang="it-IT" sz="2400" dirty="0">
                <a:latin typeface="Calibri" panose="020F0502020204030204" pitchFamily="34" charset="0"/>
                <a:cs typeface="Calibri" panose="020F0502020204030204" pitchFamily="34" charset="0"/>
              </a:rPr>
              <a:t>Misuratori </a:t>
            </a:r>
            <a:r>
              <a:rPr lang="it-IT" sz="2400" b="1" dirty="0">
                <a:solidFill>
                  <a:srgbClr val="10596C"/>
                </a:solidFill>
                <a:latin typeface="Calibri" panose="020F0502020204030204" pitchFamily="34" charset="0"/>
                <a:cs typeface="Calibri" panose="020F0502020204030204" pitchFamily="34" charset="0"/>
              </a:rPr>
              <a:t>DIRETTI</a:t>
            </a:r>
            <a:r>
              <a:rPr lang="it-IT" sz="2400" dirty="0">
                <a:latin typeface="Calibri" panose="020F0502020204030204" pitchFamily="34" charset="0"/>
                <a:cs typeface="Calibri" panose="020F0502020204030204" pitchFamily="34" charset="0"/>
              </a:rPr>
              <a:t> (primari): la pressione è direttamente misurata in termini di forza per unità di superficie (trasferimento della componente normale della quantità di moto delle molecole sulla superficie)</a:t>
            </a:r>
          </a:p>
          <a:p>
            <a:pPr marL="285750" indent="-285750">
              <a:lnSpc>
                <a:spcPct val="150000"/>
              </a:lnSpc>
              <a:buFont typeface="Arial" panose="020B0604020202020204" pitchFamily="34" charset="0"/>
              <a:buChar char="•"/>
            </a:pPr>
            <a:r>
              <a:rPr lang="it-IT" sz="2400" dirty="0">
                <a:latin typeface="Calibri" panose="020F0502020204030204" pitchFamily="34" charset="0"/>
                <a:cs typeface="Calibri" panose="020F0502020204030204" pitchFamily="34" charset="0"/>
              </a:rPr>
              <a:t>Misuratori </a:t>
            </a:r>
            <a:r>
              <a:rPr lang="it-IT" sz="2400" b="1" dirty="0">
                <a:solidFill>
                  <a:srgbClr val="10596C"/>
                </a:solidFill>
                <a:latin typeface="Calibri" panose="020F0502020204030204" pitchFamily="34" charset="0"/>
                <a:cs typeface="Calibri" panose="020F0502020204030204" pitchFamily="34" charset="0"/>
              </a:rPr>
              <a:t>INDIRETTI</a:t>
            </a:r>
            <a:r>
              <a:rPr lang="it-IT" sz="2400" dirty="0">
                <a:latin typeface="Calibri" panose="020F0502020204030204" pitchFamily="34" charset="0"/>
                <a:cs typeface="Calibri" panose="020F0502020204030204" pitchFamily="34" charset="0"/>
              </a:rPr>
              <a:t> (secondari): la pressione è ricavata indirettamente, attraverso la misura di grandezze che a loro volta dipendono dalla pressione. Essi operano sfruttando alcune proprietà dei gas quali la conducibilità termica, la viscosità, la ionizzazione.</a:t>
            </a:r>
          </a:p>
        </p:txBody>
      </p:sp>
      <p:sp>
        <p:nvSpPr>
          <p:cNvPr id="5" name="Segnaposto piè di pagina 15">
            <a:extLst>
              <a:ext uri="{FF2B5EF4-FFF2-40B4-BE49-F238E27FC236}">
                <a16:creationId xmlns:a16="http://schemas.microsoft.com/office/drawing/2014/main" id="{34AEE8F3-FAA8-C187-354A-309A29F05B85}"/>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29891394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68</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Titolo 1">
            <a:extLst>
              <a:ext uri="{FF2B5EF4-FFF2-40B4-BE49-F238E27FC236}">
                <a16:creationId xmlns:a16="http://schemas.microsoft.com/office/drawing/2014/main" id="{BA488EE8-C74F-720B-4C23-25D6B2748DF9}"/>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GLI STRUMENTI</a:t>
            </a:r>
          </a:p>
        </p:txBody>
      </p:sp>
      <p:sp>
        <p:nvSpPr>
          <p:cNvPr id="3" name="CasellaDiTesto 2">
            <a:extLst>
              <a:ext uri="{FF2B5EF4-FFF2-40B4-BE49-F238E27FC236}">
                <a16:creationId xmlns:a16="http://schemas.microsoft.com/office/drawing/2014/main" id="{39A1A46D-CE49-5EE1-2477-FDD7659E9C7C}"/>
              </a:ext>
            </a:extLst>
          </p:cNvPr>
          <p:cNvSpPr txBox="1"/>
          <p:nvPr/>
        </p:nvSpPr>
        <p:spPr>
          <a:xfrm>
            <a:off x="652385" y="949362"/>
            <a:ext cx="10497396" cy="461665"/>
          </a:xfrm>
          <a:prstGeom prst="rect">
            <a:avLst/>
          </a:prstGeom>
          <a:noFill/>
        </p:spPr>
        <p:txBody>
          <a:bodyPr wrap="square" rtlCol="0">
            <a:spAutoFit/>
          </a:bodyPr>
          <a:lstStyle/>
          <a:p>
            <a:r>
              <a:rPr lang="it-IT" sz="2400" b="1" dirty="0">
                <a:solidFill>
                  <a:srgbClr val="10596C"/>
                </a:solidFill>
                <a:latin typeface="Calibri" panose="020F0502020204030204" pitchFamily="34" charset="0"/>
                <a:cs typeface="Calibri" panose="020F0502020204030204" pitchFamily="34" charset="0"/>
              </a:rPr>
              <a:t>VACUOMETRI</a:t>
            </a:r>
          </a:p>
        </p:txBody>
      </p:sp>
      <p:sp>
        <p:nvSpPr>
          <p:cNvPr id="8" name="CasellaDiTesto 7">
            <a:extLst>
              <a:ext uri="{FF2B5EF4-FFF2-40B4-BE49-F238E27FC236}">
                <a16:creationId xmlns:a16="http://schemas.microsoft.com/office/drawing/2014/main" id="{3FD0A194-6C53-5E96-2CE3-5DA0D68AD29F}"/>
              </a:ext>
            </a:extLst>
          </p:cNvPr>
          <p:cNvSpPr txBox="1"/>
          <p:nvPr/>
        </p:nvSpPr>
        <p:spPr>
          <a:xfrm>
            <a:off x="2802258" y="826914"/>
            <a:ext cx="10188046" cy="5575052"/>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Caratteristiche:</a:t>
            </a:r>
          </a:p>
          <a:p>
            <a:pPr marL="285750" indent="-285750">
              <a:lnSpc>
                <a:spcPct val="150000"/>
              </a:lnSpc>
              <a:buFont typeface="Arial" panose="020B0604020202020204" pitchFamily="34" charset="0"/>
              <a:buChar char="•"/>
            </a:pPr>
            <a:r>
              <a:rPr lang="it-IT" sz="2400" dirty="0">
                <a:latin typeface="Calibri" panose="020F0502020204030204" pitchFamily="34" charset="0"/>
                <a:cs typeface="Calibri" panose="020F0502020204030204" pitchFamily="34" charset="0"/>
              </a:rPr>
              <a:t>Misuratori </a:t>
            </a:r>
            <a:r>
              <a:rPr lang="it-IT" sz="2400" b="1" dirty="0">
                <a:solidFill>
                  <a:srgbClr val="10596C"/>
                </a:solidFill>
                <a:latin typeface="Calibri" panose="020F0502020204030204" pitchFamily="34" charset="0"/>
                <a:cs typeface="Calibri" panose="020F0502020204030204" pitchFamily="34" charset="0"/>
              </a:rPr>
              <a:t>DIRETTI</a:t>
            </a:r>
            <a:r>
              <a:rPr lang="it-IT" sz="2400" dirty="0">
                <a:latin typeface="Calibri" panose="020F0502020204030204" pitchFamily="34" charset="0"/>
                <a:cs typeface="Calibri" panose="020F0502020204030204" pitchFamily="34" charset="0"/>
              </a:rPr>
              <a:t>:</a:t>
            </a:r>
          </a:p>
          <a:p>
            <a:pPr marL="742950" lvl="1" indent="-285750">
              <a:lnSpc>
                <a:spcPct val="150000"/>
              </a:lnSpc>
              <a:buFont typeface="Arial" panose="020B0604020202020204" pitchFamily="34" charset="0"/>
              <a:buChar char="•"/>
            </a:pPr>
            <a:r>
              <a:rPr lang="it-IT" sz="2400" dirty="0">
                <a:latin typeface="Calibri" panose="020F0502020204030204" pitchFamily="34" charset="0"/>
                <a:cs typeface="Calibri" panose="020F0502020204030204" pitchFamily="34" charset="0"/>
              </a:rPr>
              <a:t>Adatti soprattutto per intervalli di pressione più elevati</a:t>
            </a:r>
          </a:p>
          <a:p>
            <a:pPr marL="742950" lvl="1" indent="-285750">
              <a:lnSpc>
                <a:spcPct val="150000"/>
              </a:lnSpc>
              <a:buFont typeface="Arial" panose="020B0604020202020204" pitchFamily="34" charset="0"/>
              <a:buChar char="•"/>
            </a:pPr>
            <a:r>
              <a:rPr lang="it-IT" sz="2400" dirty="0">
                <a:latin typeface="Calibri" panose="020F0502020204030204" pitchFamily="34" charset="0"/>
                <a:cs typeface="Calibri" panose="020F0502020204030204" pitchFamily="34" charset="0"/>
              </a:rPr>
              <a:t>Indipendenti dal tipo di gas</a:t>
            </a:r>
          </a:p>
          <a:p>
            <a:pPr marL="742950" lvl="1" indent="-285750">
              <a:lnSpc>
                <a:spcPct val="150000"/>
              </a:lnSpc>
              <a:buFont typeface="Arial" panose="020B0604020202020204" pitchFamily="34" charset="0"/>
              <a:buChar char="•"/>
            </a:pPr>
            <a:r>
              <a:rPr lang="it-IT" sz="2400" dirty="0">
                <a:latin typeface="Calibri" panose="020F0502020204030204" pitchFamily="34" charset="0"/>
                <a:cs typeface="Calibri" panose="020F0502020204030204" pitchFamily="34" charset="0"/>
              </a:rPr>
              <a:t>Robusti e resistenti all’influenza delle vibrazioni del processo</a:t>
            </a:r>
          </a:p>
          <a:p>
            <a:pPr marL="285750" indent="-285750">
              <a:lnSpc>
                <a:spcPct val="150000"/>
              </a:lnSpc>
              <a:buFont typeface="Arial" panose="020B0604020202020204" pitchFamily="34" charset="0"/>
              <a:buChar char="•"/>
            </a:pPr>
            <a:r>
              <a:rPr lang="it-IT" sz="2400" dirty="0">
                <a:latin typeface="Calibri" panose="020F0502020204030204" pitchFamily="34" charset="0"/>
                <a:cs typeface="Calibri" panose="020F0502020204030204" pitchFamily="34" charset="0"/>
              </a:rPr>
              <a:t>Misuratori </a:t>
            </a:r>
            <a:r>
              <a:rPr lang="it-IT" sz="2400" b="1" dirty="0">
                <a:solidFill>
                  <a:srgbClr val="10596C"/>
                </a:solidFill>
                <a:latin typeface="Calibri" panose="020F0502020204030204" pitchFamily="34" charset="0"/>
                <a:cs typeface="Calibri" panose="020F0502020204030204" pitchFamily="34" charset="0"/>
              </a:rPr>
              <a:t>INDIRETTI</a:t>
            </a:r>
            <a:r>
              <a:rPr lang="it-IT" sz="2400" dirty="0">
                <a:latin typeface="Calibri" panose="020F0502020204030204" pitchFamily="34" charset="0"/>
                <a:cs typeface="Calibri" panose="020F0502020204030204" pitchFamily="34" charset="0"/>
              </a:rPr>
              <a:t>: </a:t>
            </a:r>
          </a:p>
          <a:p>
            <a:pPr marL="742950" lvl="1" indent="-285750">
              <a:lnSpc>
                <a:spcPct val="150000"/>
              </a:lnSpc>
              <a:buFont typeface="Arial" panose="020B0604020202020204" pitchFamily="34" charset="0"/>
              <a:buChar char="•"/>
            </a:pPr>
            <a:r>
              <a:rPr lang="it-IT" sz="2400" dirty="0">
                <a:latin typeface="Calibri" panose="020F0502020204030204" pitchFamily="34" charset="0"/>
                <a:cs typeface="Calibri" panose="020F0502020204030204" pitchFamily="34" charset="0"/>
              </a:rPr>
              <a:t>Sfruttano la conducibilità termica, o la conducibilità elettrica, o la probabilità di ionizzazione</a:t>
            </a:r>
          </a:p>
          <a:p>
            <a:pPr marL="742950" lvl="1" indent="-285750">
              <a:lnSpc>
                <a:spcPct val="150000"/>
              </a:lnSpc>
              <a:buFont typeface="Arial" panose="020B0604020202020204" pitchFamily="34" charset="0"/>
              <a:buChar char="•"/>
            </a:pPr>
            <a:r>
              <a:rPr lang="it-IT" sz="2400" dirty="0">
                <a:latin typeface="Calibri" panose="020F0502020204030204" pitchFamily="34" charset="0"/>
                <a:cs typeface="Calibri" panose="020F0502020204030204" pitchFamily="34" charset="0"/>
              </a:rPr>
              <a:t>Adatti sino a pressioni molto basse</a:t>
            </a:r>
          </a:p>
          <a:p>
            <a:pPr marL="742950" lvl="1" indent="-285750">
              <a:lnSpc>
                <a:spcPct val="150000"/>
              </a:lnSpc>
              <a:buFont typeface="Arial" panose="020B0604020202020204" pitchFamily="34" charset="0"/>
              <a:buChar char="•"/>
            </a:pPr>
            <a:r>
              <a:rPr lang="it-IT" sz="2400" dirty="0">
                <a:latin typeface="Calibri" panose="020F0502020204030204" pitchFamily="34" charset="0"/>
                <a:cs typeface="Calibri" panose="020F0502020204030204" pitchFamily="34" charset="0"/>
              </a:rPr>
              <a:t>Dipendono dal tipo di gas</a:t>
            </a:r>
          </a:p>
        </p:txBody>
      </p:sp>
      <p:sp>
        <p:nvSpPr>
          <p:cNvPr id="5" name="Segnaposto piè di pagina 15">
            <a:extLst>
              <a:ext uri="{FF2B5EF4-FFF2-40B4-BE49-F238E27FC236}">
                <a16:creationId xmlns:a16="http://schemas.microsoft.com/office/drawing/2014/main" id="{22FE058D-A992-8B3D-E84F-D252F191EB42}"/>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40553227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69</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 name="CasellaDiTesto 7">
            <a:extLst>
              <a:ext uri="{FF2B5EF4-FFF2-40B4-BE49-F238E27FC236}">
                <a16:creationId xmlns:a16="http://schemas.microsoft.com/office/drawing/2014/main" id="{3FD0A194-6C53-5E96-2CE3-5DA0D68AD29F}"/>
              </a:ext>
            </a:extLst>
          </p:cNvPr>
          <p:cNvSpPr txBox="1"/>
          <p:nvPr/>
        </p:nvSpPr>
        <p:spPr>
          <a:xfrm>
            <a:off x="961735" y="1613161"/>
            <a:ext cx="10188046" cy="3913059"/>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I misuratori di vuoto possono misurare:</a:t>
            </a:r>
          </a:p>
          <a:p>
            <a:pPr>
              <a:lnSpc>
                <a:spcPct val="150000"/>
              </a:lnSpc>
            </a:pPr>
            <a:endParaRPr lang="it-IT" sz="2400" dirty="0">
              <a:latin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it-IT" sz="2400" dirty="0">
                <a:latin typeface="Calibri" panose="020F0502020204030204" pitchFamily="34" charset="0"/>
                <a:cs typeface="Calibri" panose="020F0502020204030204" pitchFamily="34" charset="0"/>
              </a:rPr>
              <a:t>Pressione </a:t>
            </a:r>
            <a:r>
              <a:rPr lang="it-IT" sz="2400" b="1" dirty="0">
                <a:solidFill>
                  <a:srgbClr val="10596C"/>
                </a:solidFill>
                <a:latin typeface="Calibri" panose="020F0502020204030204" pitchFamily="34" charset="0"/>
                <a:cs typeface="Calibri" panose="020F0502020204030204" pitchFamily="34" charset="0"/>
              </a:rPr>
              <a:t>ASSOLUTA</a:t>
            </a:r>
            <a:r>
              <a:rPr lang="it-IT" sz="2400" dirty="0">
                <a:latin typeface="Calibri" panose="020F0502020204030204" pitchFamily="34" charset="0"/>
                <a:cs typeface="Calibri" panose="020F0502020204030204" pitchFamily="34" charset="0"/>
              </a:rPr>
              <a:t>: forniscono il valore della pressione assoluta (si fa riferimento ad un valore molto basso p=0)​</a:t>
            </a:r>
          </a:p>
          <a:p>
            <a:pPr>
              <a:lnSpc>
                <a:spcPct val="150000"/>
              </a:lnSpc>
            </a:pPr>
            <a:endParaRPr lang="it-IT" sz="2400" dirty="0">
              <a:latin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it-IT" sz="2400" dirty="0">
                <a:latin typeface="Calibri" panose="020F0502020204030204" pitchFamily="34" charset="0"/>
                <a:cs typeface="Calibri" panose="020F0502020204030204" pitchFamily="34" charset="0"/>
              </a:rPr>
              <a:t>Pressione </a:t>
            </a:r>
            <a:r>
              <a:rPr lang="it-IT" sz="2400" b="1" dirty="0">
                <a:solidFill>
                  <a:srgbClr val="10596C"/>
                </a:solidFill>
                <a:latin typeface="Calibri" panose="020F0502020204030204" pitchFamily="34" charset="0"/>
                <a:cs typeface="Calibri" panose="020F0502020204030204" pitchFamily="34" charset="0"/>
              </a:rPr>
              <a:t>DIFFERENZIALE</a:t>
            </a:r>
            <a:r>
              <a:rPr lang="it-IT" sz="2400" dirty="0">
                <a:latin typeface="Calibri" panose="020F0502020204030204" pitchFamily="34" charset="0"/>
                <a:cs typeface="Calibri" panose="020F0502020204030204" pitchFamily="34" charset="0"/>
              </a:rPr>
              <a:t>: forniscono la differenza tra la pressione letta e una pressione usata come riferimento (ad esempio </a:t>
            </a:r>
            <a:r>
              <a:rPr lang="it-IT" sz="2400" dirty="0" err="1">
                <a:latin typeface="Calibri" panose="020F0502020204030204" pitchFamily="34" charset="0"/>
                <a:cs typeface="Calibri" panose="020F0502020204030204" pitchFamily="34" charset="0"/>
              </a:rPr>
              <a:t>p</a:t>
            </a:r>
            <a:r>
              <a:rPr lang="it-IT" sz="2400" baseline="-25000" dirty="0" err="1">
                <a:latin typeface="Calibri" panose="020F0502020204030204" pitchFamily="34" charset="0"/>
                <a:cs typeface="Calibri" panose="020F0502020204030204" pitchFamily="34" charset="0"/>
              </a:rPr>
              <a:t>rif</a:t>
            </a:r>
            <a:r>
              <a:rPr lang="it-IT" sz="2400" baseline="-25000" dirty="0">
                <a:latin typeface="Calibri" panose="020F0502020204030204" pitchFamily="34" charset="0"/>
                <a:cs typeface="Calibri" panose="020F0502020204030204" pitchFamily="34" charset="0"/>
              </a:rPr>
              <a:t> </a:t>
            </a:r>
            <a:r>
              <a:rPr lang="it-IT" sz="2400" dirty="0">
                <a:latin typeface="Calibri" panose="020F0502020204030204" pitchFamily="34" charset="0"/>
                <a:cs typeface="Calibri" panose="020F0502020204030204" pitchFamily="34" charset="0"/>
              </a:rPr>
              <a:t>= atmosfera)​</a:t>
            </a:r>
          </a:p>
        </p:txBody>
      </p:sp>
      <p:sp>
        <p:nvSpPr>
          <p:cNvPr id="5" name="Titolo 1">
            <a:extLst>
              <a:ext uri="{FF2B5EF4-FFF2-40B4-BE49-F238E27FC236}">
                <a16:creationId xmlns:a16="http://schemas.microsoft.com/office/drawing/2014/main" id="{7BDC5B49-5FD5-678C-BEBB-E4E711FF553F}"/>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GLI STRUMENTI</a:t>
            </a:r>
          </a:p>
        </p:txBody>
      </p:sp>
      <p:sp>
        <p:nvSpPr>
          <p:cNvPr id="6" name="CasellaDiTesto 5">
            <a:extLst>
              <a:ext uri="{FF2B5EF4-FFF2-40B4-BE49-F238E27FC236}">
                <a16:creationId xmlns:a16="http://schemas.microsoft.com/office/drawing/2014/main" id="{2279FE73-0004-B69B-AD77-B4AC0B93E87C}"/>
              </a:ext>
            </a:extLst>
          </p:cNvPr>
          <p:cNvSpPr txBox="1"/>
          <p:nvPr/>
        </p:nvSpPr>
        <p:spPr>
          <a:xfrm>
            <a:off x="652385" y="949362"/>
            <a:ext cx="10497396" cy="461665"/>
          </a:xfrm>
          <a:prstGeom prst="rect">
            <a:avLst/>
          </a:prstGeom>
          <a:noFill/>
        </p:spPr>
        <p:txBody>
          <a:bodyPr wrap="square" rtlCol="0">
            <a:spAutoFit/>
          </a:bodyPr>
          <a:lstStyle/>
          <a:p>
            <a:r>
              <a:rPr lang="it-IT" sz="2400" b="1" dirty="0">
                <a:solidFill>
                  <a:srgbClr val="10596C"/>
                </a:solidFill>
                <a:latin typeface="Calibri" panose="020F0502020204030204" pitchFamily="34" charset="0"/>
                <a:cs typeface="Calibri" panose="020F0502020204030204" pitchFamily="34" charset="0"/>
              </a:rPr>
              <a:t>VACUOMETRI</a:t>
            </a:r>
          </a:p>
        </p:txBody>
      </p:sp>
      <p:sp>
        <p:nvSpPr>
          <p:cNvPr id="12" name="Segnaposto piè di pagina 15">
            <a:extLst>
              <a:ext uri="{FF2B5EF4-FFF2-40B4-BE49-F238E27FC236}">
                <a16:creationId xmlns:a16="http://schemas.microsoft.com/office/drawing/2014/main" id="{017E0DA0-04C2-EE7E-6AC0-1B8F0DA174B8}"/>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1277553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199" y="679269"/>
            <a:ext cx="10630989" cy="5497694"/>
          </a:xfrm>
        </p:spPr>
        <p:txBody>
          <a:bodyPr>
            <a:normAutofit/>
          </a:bodyPr>
          <a:lstStyle/>
          <a:p>
            <a:pPr marL="0" indent="0">
              <a:buNone/>
            </a:pPr>
            <a:r>
              <a:rPr lang="it-IT" dirty="0"/>
              <a:t>						</a:t>
            </a:r>
          </a:p>
        </p:txBody>
      </p:sp>
      <p:sp>
        <p:nvSpPr>
          <p:cNvPr id="15" name="Segnaposto numero diapositiva 14"/>
          <p:cNvSpPr>
            <a:spLocks noGrp="1"/>
          </p:cNvSpPr>
          <p:nvPr>
            <p:ph type="sldNum" sz="quarter" idx="12"/>
          </p:nvPr>
        </p:nvSpPr>
        <p:spPr/>
        <p:txBody>
          <a:bodyPr/>
          <a:lstStyle/>
          <a:p>
            <a:fld id="{65F65A18-DFC2-4C15-9945-97AD5E1B3FFB}" type="slidenum">
              <a:rPr lang="it-IT" smtClean="0"/>
              <a:t>7</a:t>
            </a:fld>
            <a:endParaRPr lang="it-IT"/>
          </a:p>
        </p:txBody>
      </p:sp>
      <p:sp>
        <p:nvSpPr>
          <p:cNvPr id="6" name="CasellaDiTesto 5"/>
          <p:cNvSpPr txBox="1"/>
          <p:nvPr/>
        </p:nvSpPr>
        <p:spPr>
          <a:xfrm>
            <a:off x="990598" y="1931501"/>
            <a:ext cx="5609493" cy="2251065"/>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1666: Isaac Newton e la «mela» portarono alla scoperta della gravitazione universale (si dice che </a:t>
            </a:r>
            <a:r>
              <a:rPr lang="it-IT" sz="2400" baseline="0" dirty="0">
                <a:latin typeface="Calibri" panose="020F0502020204030204" pitchFamily="34" charset="0"/>
                <a:cs typeface="Calibri" panose="020F0502020204030204" pitchFamily="34" charset="0"/>
              </a:rPr>
              <a:t>Newton stesso lo raccontò ad un amico più di 50 dopo l’accaduto)</a:t>
            </a:r>
            <a:r>
              <a:rPr lang="it-IT" sz="2400" dirty="0">
                <a:latin typeface="Calibri" panose="020F0502020204030204" pitchFamily="34" charset="0"/>
                <a:cs typeface="Calibri" panose="020F0502020204030204" pitchFamily="34" charset="0"/>
              </a:rPr>
              <a:t>.</a:t>
            </a:r>
          </a:p>
        </p:txBody>
      </p:sp>
      <p:sp>
        <p:nvSpPr>
          <p:cNvPr id="11" name="CasellaDiTesto 10"/>
          <p:cNvSpPr txBox="1"/>
          <p:nvPr/>
        </p:nvSpPr>
        <p:spPr>
          <a:xfrm>
            <a:off x="990599" y="1308891"/>
            <a:ext cx="1770678" cy="461665"/>
          </a:xfrm>
          <a:prstGeom prst="rect">
            <a:avLst/>
          </a:prstGeom>
          <a:noFill/>
        </p:spPr>
        <p:txBody>
          <a:bodyPr wrap="none" rtlCol="0">
            <a:spAutoFit/>
          </a:bodyPr>
          <a:lstStyle/>
          <a:p>
            <a:r>
              <a:rPr lang="it-IT" sz="2400" b="1" dirty="0">
                <a:solidFill>
                  <a:srgbClr val="10596C"/>
                </a:solidFill>
                <a:latin typeface="Calibri" panose="020F0502020204030204" pitchFamily="34" charset="0"/>
                <a:cs typeface="Calibri" panose="020F0502020204030204" pitchFamily="34" charset="0"/>
              </a:rPr>
              <a:t>FORZA PESO</a:t>
            </a:r>
          </a:p>
        </p:txBody>
      </p:sp>
      <p:pic>
        <p:nvPicPr>
          <p:cNvPr id="4" name="Immagine 3"/>
          <p:cNvPicPr>
            <a:picLocks noChangeAspect="1"/>
          </p:cNvPicPr>
          <p:nvPr/>
        </p:nvPicPr>
        <p:blipFill>
          <a:blip r:embed="rId3"/>
          <a:stretch>
            <a:fillRect/>
          </a:stretch>
        </p:blipFill>
        <p:spPr>
          <a:xfrm>
            <a:off x="6859524" y="831669"/>
            <a:ext cx="4494276" cy="3107744"/>
          </a:xfrm>
          <a:prstGeom prst="rect">
            <a:avLst/>
          </a:prstGeom>
        </p:spPr>
      </p:pic>
      <mc:AlternateContent xmlns:mc="http://schemas.openxmlformats.org/markup-compatibility/2006">
        <mc:Choice xmlns:a14="http://schemas.microsoft.com/office/drawing/2010/main" Requires="a14">
          <p:sp>
            <p:nvSpPr>
              <p:cNvPr id="16" name="CasellaDiTesto 15"/>
              <p:cNvSpPr txBox="1"/>
              <p:nvPr/>
            </p:nvSpPr>
            <p:spPr>
              <a:xfrm>
                <a:off x="990598" y="4918433"/>
                <a:ext cx="1960345" cy="707694"/>
              </a:xfrm>
              <a:prstGeom prst="rect">
                <a:avLst/>
              </a:prstGeom>
              <a:noFill/>
            </p:spPr>
            <p:txBody>
              <a:bodyPr wrap="square" rtlCol="0">
                <a:spAutoFit/>
              </a:bodyPr>
              <a:lstStyle/>
              <a:p>
                <a:r>
                  <a:rPr lang="it-IT" sz="3000" b="1" dirty="0">
                    <a:solidFill>
                      <a:srgbClr val="10596C"/>
                    </a:solidFill>
                    <a:latin typeface="Cambria Math" panose="02040503050406030204" pitchFamily="18" charset="0"/>
                    <a:ea typeface="Cambria Math" panose="02040503050406030204" pitchFamily="18" charset="0"/>
                    <a:cs typeface="Italic_IV50" panose="00000400000000000000" pitchFamily="2" charset="0"/>
                  </a:rPr>
                  <a:t>g=9,81 </a:t>
                </a:r>
                <a14:m>
                  <m:oMath xmlns:m="http://schemas.openxmlformats.org/officeDocument/2006/math">
                    <m:f>
                      <m:fPr>
                        <m:ctrlPr>
                          <a:rPr lang="it-IT" sz="3000" b="1" i="1" smtClean="0">
                            <a:solidFill>
                              <a:srgbClr val="10596C"/>
                            </a:solidFill>
                            <a:latin typeface="Cambria Math" panose="02040503050406030204" pitchFamily="18" charset="0"/>
                            <a:ea typeface="Cambria Math" panose="02040503050406030204" pitchFamily="18" charset="0"/>
                            <a:cs typeface="Italic_IV50" panose="00000400000000000000" pitchFamily="2" charset="0"/>
                          </a:rPr>
                        </m:ctrlPr>
                      </m:fPr>
                      <m:num>
                        <m:r>
                          <a:rPr lang="it-IT" sz="3000" b="1" i="0" smtClean="0">
                            <a:solidFill>
                              <a:srgbClr val="10596C"/>
                            </a:solidFill>
                            <a:latin typeface="Cambria Math" panose="02040503050406030204" pitchFamily="18" charset="0"/>
                            <a:ea typeface="Cambria Math" panose="02040503050406030204" pitchFamily="18" charset="0"/>
                            <a:cs typeface="Italic_IV50" panose="00000400000000000000" pitchFamily="2" charset="0"/>
                          </a:rPr>
                          <m:t>𝐦</m:t>
                        </m:r>
                      </m:num>
                      <m:den>
                        <m:r>
                          <a:rPr lang="it-IT" sz="3000" b="1" i="0" smtClean="0">
                            <a:solidFill>
                              <a:srgbClr val="10596C"/>
                            </a:solidFill>
                            <a:latin typeface="Cambria Math" panose="02040503050406030204" pitchFamily="18" charset="0"/>
                            <a:ea typeface="Cambria Math" panose="02040503050406030204" pitchFamily="18" charset="0"/>
                            <a:cs typeface="Italic_IV50" panose="00000400000000000000" pitchFamily="2" charset="0"/>
                          </a:rPr>
                          <m:t>𝐬</m:t>
                        </m:r>
                        <m:r>
                          <a:rPr lang="it-IT" sz="3000" b="1" i="0" baseline="30000" smtClean="0">
                            <a:solidFill>
                              <a:srgbClr val="10596C"/>
                            </a:solidFill>
                            <a:latin typeface="Cambria Math" panose="02040503050406030204" pitchFamily="18" charset="0"/>
                            <a:ea typeface="Cambria Math" panose="02040503050406030204" pitchFamily="18" charset="0"/>
                            <a:cs typeface="Italic_IV50" panose="00000400000000000000" pitchFamily="2" charset="0"/>
                          </a:rPr>
                          <m:t>𝟐</m:t>
                        </m:r>
                      </m:den>
                    </m:f>
                  </m:oMath>
                </a14:m>
                <a:endParaRPr lang="it-IT" sz="3000" b="1" dirty="0">
                  <a:solidFill>
                    <a:srgbClr val="10596C"/>
                  </a:solidFill>
                  <a:latin typeface="Cambria Math" panose="02040503050406030204" pitchFamily="18" charset="0"/>
                  <a:ea typeface="Cambria Math" panose="02040503050406030204" pitchFamily="18" charset="0"/>
                  <a:cs typeface="Italic_IV50" panose="00000400000000000000" pitchFamily="2" charset="0"/>
                </a:endParaRPr>
              </a:p>
            </p:txBody>
          </p:sp>
        </mc:Choice>
        <mc:Fallback>
          <p:sp>
            <p:nvSpPr>
              <p:cNvPr id="16" name="CasellaDiTesto 15"/>
              <p:cNvSpPr txBox="1">
                <a:spLocks noRot="1" noChangeAspect="1" noMove="1" noResize="1" noEditPoints="1" noAdjustHandles="1" noChangeArrowheads="1" noChangeShapeType="1" noTextEdit="1"/>
              </p:cNvSpPr>
              <p:nvPr/>
            </p:nvSpPr>
            <p:spPr>
              <a:xfrm>
                <a:off x="990598" y="4918433"/>
                <a:ext cx="1960345" cy="707694"/>
              </a:xfrm>
              <a:prstGeom prst="rect">
                <a:avLst/>
              </a:prstGeom>
              <a:blipFill>
                <a:blip r:embed="rId4"/>
                <a:stretch>
                  <a:fillRect l="-7143" t="-5172" b="-10345"/>
                </a:stretch>
              </a:blipFill>
            </p:spPr>
            <p:txBody>
              <a:bodyPr/>
              <a:lstStyle/>
              <a:p>
                <a:r>
                  <a:rPr lang="it-IT">
                    <a:noFill/>
                  </a:rPr>
                  <a:t> </a:t>
                </a:r>
              </a:p>
            </p:txBody>
          </p:sp>
        </mc:Fallback>
      </mc:AlternateContent>
      <p:sp>
        <p:nvSpPr>
          <p:cNvPr id="18" name="CasellaDiTesto 17"/>
          <p:cNvSpPr txBox="1"/>
          <p:nvPr/>
        </p:nvSpPr>
        <p:spPr>
          <a:xfrm>
            <a:off x="5027310" y="4795130"/>
            <a:ext cx="2406017" cy="830997"/>
          </a:xfrm>
          <a:prstGeom prst="rect">
            <a:avLst/>
          </a:prstGeom>
          <a:noFill/>
        </p:spPr>
        <p:txBody>
          <a:bodyPr wrap="square" rtlCol="0">
            <a:spAutoFit/>
          </a:bodyPr>
          <a:lstStyle/>
          <a:p>
            <a:r>
              <a:rPr lang="it-IT" sz="4800" b="1" dirty="0">
                <a:solidFill>
                  <a:srgbClr val="10596C"/>
                </a:solidFill>
                <a:latin typeface="Cambria Math" panose="02040503050406030204" pitchFamily="18" charset="0"/>
                <a:ea typeface="Cambria Math" panose="02040503050406030204" pitchFamily="18" charset="0"/>
                <a:cs typeface="Italic_IV50" panose="00000400000000000000" pitchFamily="2" charset="0"/>
              </a:rPr>
              <a:t>P=m*g</a:t>
            </a:r>
          </a:p>
        </p:txBody>
      </p:sp>
      <p:sp>
        <p:nvSpPr>
          <p:cNvPr id="5" name="Titolo 1">
            <a:extLst>
              <a:ext uri="{FF2B5EF4-FFF2-40B4-BE49-F238E27FC236}">
                <a16:creationId xmlns:a16="http://schemas.microsoft.com/office/drawing/2014/main" id="{284BB52F-1DB0-3B42-4B61-06BC5F768E32}"/>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LA PRESSIONE</a:t>
            </a:r>
          </a:p>
        </p:txBody>
      </p:sp>
      <p:sp>
        <p:nvSpPr>
          <p:cNvPr id="8" name="Segnaposto piè di pagina 15">
            <a:extLst>
              <a:ext uri="{FF2B5EF4-FFF2-40B4-BE49-F238E27FC236}">
                <a16:creationId xmlns:a16="http://schemas.microsoft.com/office/drawing/2014/main" id="{199AC112-C4AD-85F0-D797-5A66794796E9}"/>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6650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1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70</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Titolo 1">
            <a:extLst>
              <a:ext uri="{FF2B5EF4-FFF2-40B4-BE49-F238E27FC236}">
                <a16:creationId xmlns:a16="http://schemas.microsoft.com/office/drawing/2014/main" id="{BA488EE8-C74F-720B-4C23-25D6B2748DF9}"/>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GLI STRUMENTI</a:t>
            </a:r>
          </a:p>
        </p:txBody>
      </p:sp>
      <p:sp>
        <p:nvSpPr>
          <p:cNvPr id="3" name="CasellaDiTesto 2">
            <a:extLst>
              <a:ext uri="{FF2B5EF4-FFF2-40B4-BE49-F238E27FC236}">
                <a16:creationId xmlns:a16="http://schemas.microsoft.com/office/drawing/2014/main" id="{39A1A46D-CE49-5EE1-2477-FDD7659E9C7C}"/>
              </a:ext>
            </a:extLst>
          </p:cNvPr>
          <p:cNvSpPr txBox="1"/>
          <p:nvPr/>
        </p:nvSpPr>
        <p:spPr>
          <a:xfrm>
            <a:off x="652385" y="1156319"/>
            <a:ext cx="10497396" cy="461665"/>
          </a:xfrm>
          <a:prstGeom prst="rect">
            <a:avLst/>
          </a:prstGeom>
          <a:noFill/>
        </p:spPr>
        <p:txBody>
          <a:bodyPr wrap="square" rtlCol="0">
            <a:spAutoFit/>
          </a:bodyPr>
          <a:lstStyle/>
          <a:p>
            <a:r>
              <a:rPr lang="it-IT" sz="2400" b="1" dirty="0">
                <a:solidFill>
                  <a:srgbClr val="10596C"/>
                </a:solidFill>
                <a:latin typeface="Calibri" panose="020F0502020204030204" pitchFamily="34" charset="0"/>
                <a:cs typeface="Calibri" panose="020F0502020204030204" pitchFamily="34" charset="0"/>
              </a:rPr>
              <a:t>VACUOMETRI</a:t>
            </a:r>
          </a:p>
        </p:txBody>
      </p:sp>
      <p:sp>
        <p:nvSpPr>
          <p:cNvPr id="8" name="CasellaDiTesto 7">
            <a:extLst>
              <a:ext uri="{FF2B5EF4-FFF2-40B4-BE49-F238E27FC236}">
                <a16:creationId xmlns:a16="http://schemas.microsoft.com/office/drawing/2014/main" id="{3FD0A194-6C53-5E96-2CE3-5DA0D68AD29F}"/>
              </a:ext>
            </a:extLst>
          </p:cNvPr>
          <p:cNvSpPr txBox="1"/>
          <p:nvPr/>
        </p:nvSpPr>
        <p:spPr>
          <a:xfrm>
            <a:off x="652384" y="2174990"/>
            <a:ext cx="3452903" cy="1143070"/>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Misuratori e range di pressione coperti:</a:t>
            </a:r>
          </a:p>
        </p:txBody>
      </p:sp>
      <p:pic>
        <p:nvPicPr>
          <p:cNvPr id="9" name="Immagine 8">
            <a:extLst>
              <a:ext uri="{FF2B5EF4-FFF2-40B4-BE49-F238E27FC236}">
                <a16:creationId xmlns:a16="http://schemas.microsoft.com/office/drawing/2014/main" id="{EB17DC6D-2282-2053-6ABE-5236F7208CEE}"/>
              </a:ext>
            </a:extLst>
          </p:cNvPr>
          <p:cNvPicPr>
            <a:picLocks noChangeAspect="1"/>
          </p:cNvPicPr>
          <p:nvPr/>
        </p:nvPicPr>
        <p:blipFill>
          <a:blip r:embed="rId3"/>
          <a:stretch>
            <a:fillRect/>
          </a:stretch>
        </p:blipFill>
        <p:spPr>
          <a:xfrm>
            <a:off x="4636297" y="160338"/>
            <a:ext cx="6900834" cy="6150568"/>
          </a:xfrm>
          <a:prstGeom prst="rect">
            <a:avLst/>
          </a:prstGeom>
        </p:spPr>
      </p:pic>
      <p:sp>
        <p:nvSpPr>
          <p:cNvPr id="5" name="Segnaposto piè di pagina 15">
            <a:extLst>
              <a:ext uri="{FF2B5EF4-FFF2-40B4-BE49-F238E27FC236}">
                <a16:creationId xmlns:a16="http://schemas.microsoft.com/office/drawing/2014/main" id="{36A045EC-4EEA-26DD-6782-65292CEA56F2}"/>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15039393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71</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Titolo 1">
            <a:extLst>
              <a:ext uri="{FF2B5EF4-FFF2-40B4-BE49-F238E27FC236}">
                <a16:creationId xmlns:a16="http://schemas.microsoft.com/office/drawing/2014/main" id="{BA488EE8-C74F-720B-4C23-25D6B2748DF9}"/>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GLI STRUMENTI</a:t>
            </a:r>
          </a:p>
        </p:txBody>
      </p:sp>
      <p:sp>
        <p:nvSpPr>
          <p:cNvPr id="3" name="CasellaDiTesto 2">
            <a:extLst>
              <a:ext uri="{FF2B5EF4-FFF2-40B4-BE49-F238E27FC236}">
                <a16:creationId xmlns:a16="http://schemas.microsoft.com/office/drawing/2014/main" id="{39A1A46D-CE49-5EE1-2477-FDD7659E9C7C}"/>
              </a:ext>
            </a:extLst>
          </p:cNvPr>
          <p:cNvSpPr txBox="1"/>
          <p:nvPr/>
        </p:nvSpPr>
        <p:spPr>
          <a:xfrm>
            <a:off x="652385" y="1156319"/>
            <a:ext cx="10497396" cy="461665"/>
          </a:xfrm>
          <a:prstGeom prst="rect">
            <a:avLst/>
          </a:prstGeom>
          <a:noFill/>
        </p:spPr>
        <p:txBody>
          <a:bodyPr wrap="square" rtlCol="0">
            <a:spAutoFit/>
          </a:bodyPr>
          <a:lstStyle/>
          <a:p>
            <a:r>
              <a:rPr lang="it-IT" sz="2400" b="1" dirty="0">
                <a:solidFill>
                  <a:srgbClr val="10596C"/>
                </a:solidFill>
                <a:latin typeface="Calibri" panose="020F0502020204030204" pitchFamily="34" charset="0"/>
                <a:cs typeface="Calibri" panose="020F0502020204030204" pitchFamily="34" charset="0"/>
              </a:rPr>
              <a:t>VACUOMETRO BOURDON (1000÷10</a:t>
            </a:r>
            <a:r>
              <a:rPr lang="it-IT" sz="2400" b="1" baseline="30000" dirty="0">
                <a:solidFill>
                  <a:srgbClr val="10596C"/>
                </a:solidFill>
                <a:latin typeface="Calibri" panose="020F0502020204030204" pitchFamily="34" charset="0"/>
                <a:cs typeface="Calibri" panose="020F0502020204030204" pitchFamily="34" charset="0"/>
              </a:rPr>
              <a:t>-1</a:t>
            </a:r>
            <a:r>
              <a:rPr lang="it-IT" sz="2400" b="1" dirty="0">
                <a:solidFill>
                  <a:srgbClr val="10596C"/>
                </a:solidFill>
                <a:latin typeface="Calibri" panose="020F0502020204030204" pitchFamily="34" charset="0"/>
                <a:cs typeface="Calibri" panose="020F0502020204030204" pitchFamily="34" charset="0"/>
              </a:rPr>
              <a:t> mbar) - diretto</a:t>
            </a:r>
          </a:p>
        </p:txBody>
      </p:sp>
      <p:sp>
        <p:nvSpPr>
          <p:cNvPr id="8" name="CasellaDiTesto 7">
            <a:extLst>
              <a:ext uri="{FF2B5EF4-FFF2-40B4-BE49-F238E27FC236}">
                <a16:creationId xmlns:a16="http://schemas.microsoft.com/office/drawing/2014/main" id="{3FD0A194-6C53-5E96-2CE3-5DA0D68AD29F}"/>
              </a:ext>
            </a:extLst>
          </p:cNvPr>
          <p:cNvSpPr txBox="1"/>
          <p:nvPr/>
        </p:nvSpPr>
        <p:spPr>
          <a:xfrm>
            <a:off x="652384" y="1644641"/>
            <a:ext cx="10330247" cy="1143070"/>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Il movimento di un tubo tramite pressione sposta l'indicatore in modo proporzionale.</a:t>
            </a:r>
          </a:p>
        </p:txBody>
      </p:sp>
      <p:pic>
        <p:nvPicPr>
          <p:cNvPr id="6" name="Immagine 5">
            <a:extLst>
              <a:ext uri="{FF2B5EF4-FFF2-40B4-BE49-F238E27FC236}">
                <a16:creationId xmlns:a16="http://schemas.microsoft.com/office/drawing/2014/main" id="{44DDF684-1648-D026-9410-28A5796C78CE}"/>
              </a:ext>
            </a:extLst>
          </p:cNvPr>
          <p:cNvPicPr>
            <a:picLocks noChangeAspect="1"/>
          </p:cNvPicPr>
          <p:nvPr/>
        </p:nvPicPr>
        <p:blipFill>
          <a:blip r:embed="rId3"/>
          <a:stretch>
            <a:fillRect/>
          </a:stretch>
        </p:blipFill>
        <p:spPr>
          <a:xfrm>
            <a:off x="1163663" y="3109294"/>
            <a:ext cx="2154493" cy="2768114"/>
          </a:xfrm>
          <a:prstGeom prst="rect">
            <a:avLst/>
          </a:prstGeom>
        </p:spPr>
      </p:pic>
      <p:pic>
        <p:nvPicPr>
          <p:cNvPr id="1026" name="Picture 2" descr="Overview of Bourdon Tube Pressure Gauge">
            <a:extLst>
              <a:ext uri="{FF2B5EF4-FFF2-40B4-BE49-F238E27FC236}">
                <a16:creationId xmlns:a16="http://schemas.microsoft.com/office/drawing/2014/main" id="{5E6A87D9-CDF2-A6E6-26D6-6F061464B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6340" y="2436143"/>
            <a:ext cx="7153275" cy="3581400"/>
          </a:xfrm>
          <a:prstGeom prst="rect">
            <a:avLst/>
          </a:prstGeom>
          <a:noFill/>
          <a:extLst>
            <a:ext uri="{909E8E84-426E-40DD-AFC4-6F175D3DCCD1}">
              <a14:hiddenFill xmlns:a14="http://schemas.microsoft.com/office/drawing/2010/main">
                <a:solidFill>
                  <a:srgbClr val="FFFFFF"/>
                </a:solidFill>
              </a14:hiddenFill>
            </a:ext>
          </a:extLst>
        </p:spPr>
      </p:pic>
      <p:sp>
        <p:nvSpPr>
          <p:cNvPr id="5" name="Segnaposto piè di pagina 15">
            <a:extLst>
              <a:ext uri="{FF2B5EF4-FFF2-40B4-BE49-F238E27FC236}">
                <a16:creationId xmlns:a16="http://schemas.microsoft.com/office/drawing/2014/main" id="{B30EC2D1-8F29-C6E3-8FDC-7E1D28C6A5DC}"/>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39032775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72</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Titolo 1">
            <a:extLst>
              <a:ext uri="{FF2B5EF4-FFF2-40B4-BE49-F238E27FC236}">
                <a16:creationId xmlns:a16="http://schemas.microsoft.com/office/drawing/2014/main" id="{BA488EE8-C74F-720B-4C23-25D6B2748DF9}"/>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GLI STRUMENTI</a:t>
            </a:r>
          </a:p>
        </p:txBody>
      </p:sp>
      <p:sp>
        <p:nvSpPr>
          <p:cNvPr id="3" name="CasellaDiTesto 2">
            <a:extLst>
              <a:ext uri="{FF2B5EF4-FFF2-40B4-BE49-F238E27FC236}">
                <a16:creationId xmlns:a16="http://schemas.microsoft.com/office/drawing/2014/main" id="{39A1A46D-CE49-5EE1-2477-FDD7659E9C7C}"/>
              </a:ext>
            </a:extLst>
          </p:cNvPr>
          <p:cNvSpPr txBox="1"/>
          <p:nvPr/>
        </p:nvSpPr>
        <p:spPr>
          <a:xfrm>
            <a:off x="652385" y="1156319"/>
            <a:ext cx="10497396" cy="461665"/>
          </a:xfrm>
          <a:prstGeom prst="rect">
            <a:avLst/>
          </a:prstGeom>
          <a:noFill/>
        </p:spPr>
        <p:txBody>
          <a:bodyPr wrap="square" rtlCol="0">
            <a:spAutoFit/>
          </a:bodyPr>
          <a:lstStyle/>
          <a:p>
            <a:r>
              <a:rPr lang="it-IT" sz="2400" b="1" dirty="0">
                <a:solidFill>
                  <a:srgbClr val="10596C"/>
                </a:solidFill>
                <a:latin typeface="Calibri" panose="020F0502020204030204" pitchFamily="34" charset="0"/>
                <a:cs typeface="Calibri" panose="020F0502020204030204" pitchFamily="34" charset="0"/>
              </a:rPr>
              <a:t>VACUOMETRO CAPACITIVO (1000÷10</a:t>
            </a:r>
            <a:r>
              <a:rPr lang="it-IT" sz="2400" b="1" baseline="30000" dirty="0">
                <a:solidFill>
                  <a:srgbClr val="10596C"/>
                </a:solidFill>
                <a:latin typeface="Calibri" panose="020F0502020204030204" pitchFamily="34" charset="0"/>
                <a:cs typeface="Calibri" panose="020F0502020204030204" pitchFamily="34" charset="0"/>
              </a:rPr>
              <a:t>-5</a:t>
            </a:r>
            <a:r>
              <a:rPr lang="it-IT" sz="2400" b="1" dirty="0">
                <a:solidFill>
                  <a:srgbClr val="10596C"/>
                </a:solidFill>
                <a:latin typeface="Calibri" panose="020F0502020204030204" pitchFamily="34" charset="0"/>
                <a:cs typeface="Calibri" panose="020F0502020204030204" pitchFamily="34" charset="0"/>
              </a:rPr>
              <a:t> mbar) – diretto</a:t>
            </a:r>
          </a:p>
        </p:txBody>
      </p:sp>
      <p:sp>
        <p:nvSpPr>
          <p:cNvPr id="8" name="CasellaDiTesto 7">
            <a:extLst>
              <a:ext uri="{FF2B5EF4-FFF2-40B4-BE49-F238E27FC236}">
                <a16:creationId xmlns:a16="http://schemas.microsoft.com/office/drawing/2014/main" id="{3FD0A194-6C53-5E96-2CE3-5DA0D68AD29F}"/>
              </a:ext>
            </a:extLst>
          </p:cNvPr>
          <p:cNvSpPr txBox="1"/>
          <p:nvPr/>
        </p:nvSpPr>
        <p:spPr>
          <a:xfrm>
            <a:off x="652385" y="1617984"/>
            <a:ext cx="5124500" cy="4467057"/>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L’incurvamento di un diaframma (membrana), che separa le due cavità del vacuometro, al variare della pressione nel sistema da vuoto, determina la variazione di una capacità elettrica tra il diaframma stesso ed un elettrodo fisso posto nella cavità sigillata in vuoto.</a:t>
            </a:r>
          </a:p>
        </p:txBody>
      </p:sp>
      <p:pic>
        <p:nvPicPr>
          <p:cNvPr id="5" name="object 6">
            <a:extLst>
              <a:ext uri="{FF2B5EF4-FFF2-40B4-BE49-F238E27FC236}">
                <a16:creationId xmlns:a16="http://schemas.microsoft.com/office/drawing/2014/main" id="{3E33FCED-CF25-1407-22A6-9C5BA97E5024}"/>
              </a:ext>
            </a:extLst>
          </p:cNvPr>
          <p:cNvPicPr/>
          <p:nvPr/>
        </p:nvPicPr>
        <p:blipFill>
          <a:blip r:embed="rId3" cstate="print"/>
          <a:stretch>
            <a:fillRect/>
          </a:stretch>
        </p:blipFill>
        <p:spPr>
          <a:xfrm>
            <a:off x="6013137" y="4061624"/>
            <a:ext cx="2597463" cy="1908492"/>
          </a:xfrm>
          <a:prstGeom prst="rect">
            <a:avLst/>
          </a:prstGeom>
        </p:spPr>
      </p:pic>
      <p:sp>
        <p:nvSpPr>
          <p:cNvPr id="9" name="object 20">
            <a:extLst>
              <a:ext uri="{FF2B5EF4-FFF2-40B4-BE49-F238E27FC236}">
                <a16:creationId xmlns:a16="http://schemas.microsoft.com/office/drawing/2014/main" id="{D4305748-DA43-D081-95E8-E00135AE566C}"/>
              </a:ext>
            </a:extLst>
          </p:cNvPr>
          <p:cNvSpPr txBox="1"/>
          <p:nvPr/>
        </p:nvSpPr>
        <p:spPr>
          <a:xfrm>
            <a:off x="6380288" y="4178667"/>
            <a:ext cx="1994060" cy="799306"/>
          </a:xfrm>
          <a:prstGeom prst="rect">
            <a:avLst/>
          </a:prstGeom>
        </p:spPr>
        <p:txBody>
          <a:bodyPr vert="horz" wrap="square" lIns="0" tIns="14971" rIns="0" bIns="0" rtlCol="0">
            <a:spAutoFit/>
          </a:bodyPr>
          <a:lstStyle/>
          <a:p>
            <a:pPr marR="16699" algn="ctr">
              <a:spcBef>
                <a:spcPts val="118"/>
              </a:spcBef>
            </a:pPr>
            <a:r>
              <a:rPr sz="1406" b="1" dirty="0">
                <a:solidFill>
                  <a:srgbClr val="0099CC"/>
                </a:solidFill>
                <a:latin typeface="Calibri"/>
                <a:cs typeface="Calibri"/>
              </a:rPr>
              <a:t>Fixed</a:t>
            </a:r>
            <a:r>
              <a:rPr sz="1406" b="1" spc="-27" dirty="0">
                <a:solidFill>
                  <a:srgbClr val="0099CC"/>
                </a:solidFill>
                <a:latin typeface="Calibri"/>
                <a:cs typeface="Calibri"/>
              </a:rPr>
              <a:t> </a:t>
            </a:r>
            <a:r>
              <a:rPr sz="1406" b="1" spc="5" dirty="0">
                <a:solidFill>
                  <a:srgbClr val="0099CC"/>
                </a:solidFill>
                <a:latin typeface="Calibri"/>
                <a:cs typeface="Calibri"/>
              </a:rPr>
              <a:t>electrode</a:t>
            </a:r>
            <a:endParaRPr sz="1406" dirty="0">
              <a:latin typeface="Calibri"/>
              <a:cs typeface="Calibri"/>
            </a:endParaRPr>
          </a:p>
          <a:p>
            <a:pPr>
              <a:lnSpc>
                <a:spcPct val="100000"/>
              </a:lnSpc>
            </a:pPr>
            <a:endParaRPr sz="1451" dirty="0">
              <a:latin typeface="Calibri"/>
              <a:cs typeface="Calibri"/>
            </a:endParaRPr>
          </a:p>
          <a:p>
            <a:pPr algn="ctr">
              <a:spcBef>
                <a:spcPts val="1007"/>
              </a:spcBef>
            </a:pPr>
            <a:r>
              <a:rPr sz="1406" b="1" spc="9" dirty="0">
                <a:solidFill>
                  <a:srgbClr val="0099CC"/>
                </a:solidFill>
                <a:latin typeface="Calibri"/>
                <a:cs typeface="Calibri"/>
              </a:rPr>
              <a:t>Membrane</a:t>
            </a:r>
            <a:r>
              <a:rPr sz="1406" b="1" spc="-32" dirty="0">
                <a:solidFill>
                  <a:srgbClr val="0099CC"/>
                </a:solidFill>
                <a:latin typeface="Calibri"/>
                <a:cs typeface="Calibri"/>
              </a:rPr>
              <a:t> </a:t>
            </a:r>
            <a:r>
              <a:rPr sz="1406" b="1" spc="9" dirty="0">
                <a:solidFill>
                  <a:srgbClr val="0099CC"/>
                </a:solidFill>
                <a:latin typeface="Calibri"/>
                <a:cs typeface="Calibri"/>
              </a:rPr>
              <a:t>with</a:t>
            </a:r>
            <a:r>
              <a:rPr sz="1406" b="1" spc="-36" dirty="0">
                <a:solidFill>
                  <a:srgbClr val="0099CC"/>
                </a:solidFill>
                <a:latin typeface="Calibri"/>
                <a:cs typeface="Calibri"/>
              </a:rPr>
              <a:t> </a:t>
            </a:r>
            <a:r>
              <a:rPr sz="1406" b="1" spc="5" dirty="0">
                <a:solidFill>
                  <a:srgbClr val="0099CC"/>
                </a:solidFill>
                <a:latin typeface="Calibri"/>
                <a:cs typeface="Calibri"/>
              </a:rPr>
              <a:t>electrode</a:t>
            </a:r>
            <a:endParaRPr sz="1406" dirty="0">
              <a:latin typeface="Calibri"/>
              <a:cs typeface="Calibri"/>
            </a:endParaRPr>
          </a:p>
        </p:txBody>
      </p:sp>
      <p:pic>
        <p:nvPicPr>
          <p:cNvPr id="11" name="object 29">
            <a:extLst>
              <a:ext uri="{FF2B5EF4-FFF2-40B4-BE49-F238E27FC236}">
                <a16:creationId xmlns:a16="http://schemas.microsoft.com/office/drawing/2014/main" id="{6003096E-CC15-3A0F-AE9E-6E43D76D8E86}"/>
              </a:ext>
            </a:extLst>
          </p:cNvPr>
          <p:cNvPicPr/>
          <p:nvPr/>
        </p:nvPicPr>
        <p:blipFill>
          <a:blip r:embed="rId4" cstate="print"/>
          <a:stretch>
            <a:fillRect/>
          </a:stretch>
        </p:blipFill>
        <p:spPr>
          <a:xfrm>
            <a:off x="9244304" y="1296836"/>
            <a:ext cx="2109496" cy="3681137"/>
          </a:xfrm>
          <a:prstGeom prst="rect">
            <a:avLst/>
          </a:prstGeom>
        </p:spPr>
      </p:pic>
      <p:sp>
        <p:nvSpPr>
          <p:cNvPr id="6" name="Segnaposto piè di pagina 15">
            <a:extLst>
              <a:ext uri="{FF2B5EF4-FFF2-40B4-BE49-F238E27FC236}">
                <a16:creationId xmlns:a16="http://schemas.microsoft.com/office/drawing/2014/main" id="{D11264A3-4694-4995-2EB7-08DFA8A2A942}"/>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32858572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73</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Titolo 1">
            <a:extLst>
              <a:ext uri="{FF2B5EF4-FFF2-40B4-BE49-F238E27FC236}">
                <a16:creationId xmlns:a16="http://schemas.microsoft.com/office/drawing/2014/main" id="{BA488EE8-C74F-720B-4C23-25D6B2748DF9}"/>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GLI STRUMENTI</a:t>
            </a:r>
          </a:p>
        </p:txBody>
      </p:sp>
      <p:sp>
        <p:nvSpPr>
          <p:cNvPr id="3" name="CasellaDiTesto 2">
            <a:extLst>
              <a:ext uri="{FF2B5EF4-FFF2-40B4-BE49-F238E27FC236}">
                <a16:creationId xmlns:a16="http://schemas.microsoft.com/office/drawing/2014/main" id="{39A1A46D-CE49-5EE1-2477-FDD7659E9C7C}"/>
              </a:ext>
            </a:extLst>
          </p:cNvPr>
          <p:cNvSpPr txBox="1"/>
          <p:nvPr/>
        </p:nvSpPr>
        <p:spPr>
          <a:xfrm>
            <a:off x="652385" y="1156319"/>
            <a:ext cx="10497396" cy="461665"/>
          </a:xfrm>
          <a:prstGeom prst="rect">
            <a:avLst/>
          </a:prstGeom>
          <a:noFill/>
        </p:spPr>
        <p:txBody>
          <a:bodyPr wrap="square" rtlCol="0">
            <a:spAutoFit/>
          </a:bodyPr>
          <a:lstStyle/>
          <a:p>
            <a:r>
              <a:rPr lang="it-IT" sz="2400" b="1" dirty="0">
                <a:solidFill>
                  <a:srgbClr val="10596C"/>
                </a:solidFill>
                <a:latin typeface="Calibri" panose="020F0502020204030204" pitchFamily="34" charset="0"/>
                <a:cs typeface="Calibri" panose="020F0502020204030204" pitchFamily="34" charset="0"/>
              </a:rPr>
              <a:t>VACUOMETRO CAPACITIVO (1000÷10</a:t>
            </a:r>
            <a:r>
              <a:rPr lang="it-IT" sz="2400" b="1" baseline="30000" dirty="0">
                <a:solidFill>
                  <a:srgbClr val="10596C"/>
                </a:solidFill>
                <a:latin typeface="Calibri" panose="020F0502020204030204" pitchFamily="34" charset="0"/>
                <a:cs typeface="Calibri" panose="020F0502020204030204" pitchFamily="34" charset="0"/>
              </a:rPr>
              <a:t>-5</a:t>
            </a:r>
            <a:r>
              <a:rPr lang="it-IT" sz="2400" b="1" dirty="0">
                <a:solidFill>
                  <a:srgbClr val="10596C"/>
                </a:solidFill>
                <a:latin typeface="Calibri" panose="020F0502020204030204" pitchFamily="34" charset="0"/>
                <a:cs typeface="Calibri" panose="020F0502020204030204" pitchFamily="34" charset="0"/>
              </a:rPr>
              <a:t> mbar) - diretto</a:t>
            </a:r>
          </a:p>
        </p:txBody>
      </p:sp>
      <p:sp>
        <p:nvSpPr>
          <p:cNvPr id="8" name="CasellaDiTesto 7">
            <a:extLst>
              <a:ext uri="{FF2B5EF4-FFF2-40B4-BE49-F238E27FC236}">
                <a16:creationId xmlns:a16="http://schemas.microsoft.com/office/drawing/2014/main" id="{3FD0A194-6C53-5E96-2CE3-5DA0D68AD29F}"/>
              </a:ext>
            </a:extLst>
          </p:cNvPr>
          <p:cNvSpPr txBox="1"/>
          <p:nvPr/>
        </p:nvSpPr>
        <p:spPr>
          <a:xfrm>
            <a:off x="652385" y="1663876"/>
            <a:ext cx="9159830" cy="1697068"/>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La misura di vuoto ottenuta è molto sensibile ed accurata.​</a:t>
            </a:r>
          </a:p>
          <a:p>
            <a:pPr>
              <a:lnSpc>
                <a:spcPct val="150000"/>
              </a:lnSpc>
            </a:pPr>
            <a:r>
              <a:rPr lang="it-IT" sz="2400" dirty="0">
                <a:latin typeface="Calibri" panose="020F0502020204030204" pitchFamily="34" charset="0"/>
                <a:cs typeface="Calibri" panose="020F0502020204030204" pitchFamily="34" charset="0"/>
              </a:rPr>
              <a:t>Questo tipo di sensore è spesso utilizzato come «CAMPIONE» per la taratura di altri sensori​.</a:t>
            </a:r>
          </a:p>
        </p:txBody>
      </p:sp>
      <p:pic>
        <p:nvPicPr>
          <p:cNvPr id="11" name="object 29">
            <a:extLst>
              <a:ext uri="{FF2B5EF4-FFF2-40B4-BE49-F238E27FC236}">
                <a16:creationId xmlns:a16="http://schemas.microsoft.com/office/drawing/2014/main" id="{6003096E-CC15-3A0F-AE9E-6E43D76D8E86}"/>
              </a:ext>
            </a:extLst>
          </p:cNvPr>
          <p:cNvPicPr/>
          <p:nvPr/>
        </p:nvPicPr>
        <p:blipFill>
          <a:blip r:embed="rId3" cstate="print"/>
          <a:stretch>
            <a:fillRect/>
          </a:stretch>
        </p:blipFill>
        <p:spPr>
          <a:xfrm>
            <a:off x="9956274" y="645644"/>
            <a:ext cx="1620341" cy="2881831"/>
          </a:xfrm>
          <a:prstGeom prst="rect">
            <a:avLst/>
          </a:prstGeom>
        </p:spPr>
      </p:pic>
      <p:graphicFrame>
        <p:nvGraphicFramePr>
          <p:cNvPr id="6" name="Tabella 5">
            <a:extLst>
              <a:ext uri="{FF2B5EF4-FFF2-40B4-BE49-F238E27FC236}">
                <a16:creationId xmlns:a16="http://schemas.microsoft.com/office/drawing/2014/main" id="{06155D5B-2443-0282-146C-159C04033CD6}"/>
              </a:ext>
            </a:extLst>
          </p:cNvPr>
          <p:cNvGraphicFramePr>
            <a:graphicFrameLocks noGrp="1"/>
          </p:cNvGraphicFramePr>
          <p:nvPr>
            <p:extLst>
              <p:ext uri="{D42A27DB-BD31-4B8C-83A1-F6EECF244321}">
                <p14:modId xmlns:p14="http://schemas.microsoft.com/office/powerpoint/2010/main" val="1186202900"/>
              </p:ext>
            </p:extLst>
          </p:nvPr>
        </p:nvGraphicFramePr>
        <p:xfrm>
          <a:off x="8372933" y="3911698"/>
          <a:ext cx="3166682" cy="2225040"/>
        </p:xfrm>
        <a:graphic>
          <a:graphicData uri="http://schemas.openxmlformats.org/drawingml/2006/table">
            <a:tbl>
              <a:tblPr firstRow="1" bandRow="1">
                <a:tableStyleId>{00A15C55-8517-42AA-B614-E9B94910E393}</a:tableStyleId>
              </a:tblPr>
              <a:tblGrid>
                <a:gridCol w="1583341">
                  <a:extLst>
                    <a:ext uri="{9D8B030D-6E8A-4147-A177-3AD203B41FA5}">
                      <a16:colId xmlns:a16="http://schemas.microsoft.com/office/drawing/2014/main" val="57702824"/>
                    </a:ext>
                  </a:extLst>
                </a:gridCol>
                <a:gridCol w="1583341">
                  <a:extLst>
                    <a:ext uri="{9D8B030D-6E8A-4147-A177-3AD203B41FA5}">
                      <a16:colId xmlns:a16="http://schemas.microsoft.com/office/drawing/2014/main" val="180164356"/>
                    </a:ext>
                  </a:extLst>
                </a:gridCol>
              </a:tblGrid>
              <a:tr h="370840">
                <a:tc>
                  <a:txBody>
                    <a:bodyPr/>
                    <a:lstStyle/>
                    <a:p>
                      <a:pPr algn="ctr"/>
                      <a:r>
                        <a:rPr lang="it-IT" dirty="0"/>
                        <a:t>SENSORE</a:t>
                      </a:r>
                    </a:p>
                  </a:txBody>
                  <a:tcPr>
                    <a:solidFill>
                      <a:srgbClr val="10596C"/>
                    </a:solidFill>
                  </a:tcPr>
                </a:tc>
                <a:tc>
                  <a:txBody>
                    <a:bodyPr/>
                    <a:lstStyle/>
                    <a:p>
                      <a:pPr algn="ctr"/>
                      <a:r>
                        <a:rPr lang="it-IT" dirty="0"/>
                        <a:t>RANGE</a:t>
                      </a:r>
                    </a:p>
                  </a:txBody>
                  <a:tcPr>
                    <a:solidFill>
                      <a:srgbClr val="10596C"/>
                    </a:solidFill>
                  </a:tcPr>
                </a:tc>
                <a:extLst>
                  <a:ext uri="{0D108BD9-81ED-4DB2-BD59-A6C34878D82A}">
                    <a16:rowId xmlns:a16="http://schemas.microsoft.com/office/drawing/2014/main" val="882443880"/>
                  </a:ext>
                </a:extLst>
              </a:tr>
              <a:tr h="370840">
                <a:tc>
                  <a:txBody>
                    <a:bodyPr/>
                    <a:lstStyle/>
                    <a:p>
                      <a:pPr algn="ctr"/>
                      <a:r>
                        <a:rPr lang="it-IT" dirty="0"/>
                        <a:t>1000</a:t>
                      </a:r>
                    </a:p>
                  </a:txBody>
                  <a:tcPr/>
                </a:tc>
                <a:tc>
                  <a:txBody>
                    <a:bodyPr/>
                    <a:lstStyle/>
                    <a:p>
                      <a:pPr algn="ctr"/>
                      <a:r>
                        <a:rPr lang="it-IT" dirty="0"/>
                        <a:t>1000 ÷ 10</a:t>
                      </a:r>
                      <a:r>
                        <a:rPr lang="it-IT" baseline="30000" dirty="0"/>
                        <a:t>-1</a:t>
                      </a:r>
                    </a:p>
                  </a:txBody>
                  <a:tcPr/>
                </a:tc>
                <a:extLst>
                  <a:ext uri="{0D108BD9-81ED-4DB2-BD59-A6C34878D82A}">
                    <a16:rowId xmlns:a16="http://schemas.microsoft.com/office/drawing/2014/main" val="1822339593"/>
                  </a:ext>
                </a:extLst>
              </a:tr>
              <a:tr h="370840">
                <a:tc>
                  <a:txBody>
                    <a:bodyPr/>
                    <a:lstStyle/>
                    <a:p>
                      <a:pPr algn="ctr"/>
                      <a:r>
                        <a:rPr lang="it-IT" dirty="0"/>
                        <a:t>100</a:t>
                      </a:r>
                    </a:p>
                  </a:txBody>
                  <a:tcPr/>
                </a:tc>
                <a:tc>
                  <a:txBody>
                    <a:bodyPr/>
                    <a:lstStyle/>
                    <a:p>
                      <a:pPr algn="ctr"/>
                      <a:r>
                        <a:rPr lang="it-IT" dirty="0"/>
                        <a:t>100 ÷ 10</a:t>
                      </a:r>
                      <a:r>
                        <a:rPr lang="it-IT" baseline="30000" dirty="0"/>
                        <a:t>-2</a:t>
                      </a:r>
                    </a:p>
                  </a:txBody>
                  <a:tcPr/>
                </a:tc>
                <a:extLst>
                  <a:ext uri="{0D108BD9-81ED-4DB2-BD59-A6C34878D82A}">
                    <a16:rowId xmlns:a16="http://schemas.microsoft.com/office/drawing/2014/main" val="3496278888"/>
                  </a:ext>
                </a:extLst>
              </a:tr>
              <a:tr h="370840">
                <a:tc>
                  <a:txBody>
                    <a:bodyPr/>
                    <a:lstStyle/>
                    <a:p>
                      <a:pPr algn="ctr"/>
                      <a:r>
                        <a:rPr lang="it-IT" dirty="0"/>
                        <a:t>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10 ÷ 10</a:t>
                      </a:r>
                      <a:r>
                        <a:rPr lang="it-IT" baseline="30000" dirty="0"/>
                        <a:t>-3</a:t>
                      </a:r>
                    </a:p>
                  </a:txBody>
                  <a:tcPr/>
                </a:tc>
                <a:extLst>
                  <a:ext uri="{0D108BD9-81ED-4DB2-BD59-A6C34878D82A}">
                    <a16:rowId xmlns:a16="http://schemas.microsoft.com/office/drawing/2014/main" val="2993744500"/>
                  </a:ext>
                </a:extLst>
              </a:tr>
              <a:tr h="370840">
                <a:tc>
                  <a:txBody>
                    <a:bodyPr/>
                    <a:lstStyle/>
                    <a:p>
                      <a:pPr algn="ctr"/>
                      <a:r>
                        <a:rPr lang="it-IT" dirty="0"/>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1 ÷ 10</a:t>
                      </a:r>
                      <a:r>
                        <a:rPr lang="it-IT" baseline="30000" dirty="0"/>
                        <a:t>-4</a:t>
                      </a:r>
                    </a:p>
                  </a:txBody>
                  <a:tcPr/>
                </a:tc>
                <a:extLst>
                  <a:ext uri="{0D108BD9-81ED-4DB2-BD59-A6C34878D82A}">
                    <a16:rowId xmlns:a16="http://schemas.microsoft.com/office/drawing/2014/main" val="1765661128"/>
                  </a:ext>
                </a:extLst>
              </a:tr>
              <a:tr h="370840">
                <a:tc>
                  <a:txBody>
                    <a:bodyPr/>
                    <a:lstStyle/>
                    <a:p>
                      <a:pPr algn="ctr"/>
                      <a:r>
                        <a:rPr lang="it-IT" dirty="0"/>
                        <a:t>0,1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0,1 ÷ 10</a:t>
                      </a:r>
                      <a:r>
                        <a:rPr lang="it-IT" baseline="30000" dirty="0"/>
                        <a:t>-5</a:t>
                      </a:r>
                    </a:p>
                  </a:txBody>
                  <a:tcPr/>
                </a:tc>
                <a:extLst>
                  <a:ext uri="{0D108BD9-81ED-4DB2-BD59-A6C34878D82A}">
                    <a16:rowId xmlns:a16="http://schemas.microsoft.com/office/drawing/2014/main" val="1092546057"/>
                  </a:ext>
                </a:extLst>
              </a:tr>
            </a:tbl>
          </a:graphicData>
        </a:graphic>
      </p:graphicFrame>
      <p:pic>
        <p:nvPicPr>
          <p:cNvPr id="14" name="Immagine 13">
            <a:extLst>
              <a:ext uri="{FF2B5EF4-FFF2-40B4-BE49-F238E27FC236}">
                <a16:creationId xmlns:a16="http://schemas.microsoft.com/office/drawing/2014/main" id="{6FB828DD-792D-5F61-FEB5-52FA2B9B0467}"/>
              </a:ext>
            </a:extLst>
          </p:cNvPr>
          <p:cNvPicPr>
            <a:picLocks noChangeAspect="1"/>
          </p:cNvPicPr>
          <p:nvPr/>
        </p:nvPicPr>
        <p:blipFill>
          <a:blip r:embed="rId4"/>
          <a:stretch>
            <a:fillRect/>
          </a:stretch>
        </p:blipFill>
        <p:spPr>
          <a:xfrm>
            <a:off x="1445255" y="3550644"/>
            <a:ext cx="5320066" cy="2659944"/>
          </a:xfrm>
          <a:prstGeom prst="rect">
            <a:avLst/>
          </a:prstGeom>
        </p:spPr>
      </p:pic>
      <p:sp>
        <p:nvSpPr>
          <p:cNvPr id="5" name="Segnaposto piè di pagina 15">
            <a:extLst>
              <a:ext uri="{FF2B5EF4-FFF2-40B4-BE49-F238E27FC236}">
                <a16:creationId xmlns:a16="http://schemas.microsoft.com/office/drawing/2014/main" id="{D194B8EA-2E9F-734B-E559-F5B2F08CF4EB}"/>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29687226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74</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Titolo 1">
            <a:extLst>
              <a:ext uri="{FF2B5EF4-FFF2-40B4-BE49-F238E27FC236}">
                <a16:creationId xmlns:a16="http://schemas.microsoft.com/office/drawing/2014/main" id="{BA488EE8-C74F-720B-4C23-25D6B2748DF9}"/>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GLI STRUMENTI</a:t>
            </a:r>
          </a:p>
        </p:txBody>
      </p:sp>
      <p:sp>
        <p:nvSpPr>
          <p:cNvPr id="3" name="CasellaDiTesto 2">
            <a:extLst>
              <a:ext uri="{FF2B5EF4-FFF2-40B4-BE49-F238E27FC236}">
                <a16:creationId xmlns:a16="http://schemas.microsoft.com/office/drawing/2014/main" id="{39A1A46D-CE49-5EE1-2477-FDD7659E9C7C}"/>
              </a:ext>
            </a:extLst>
          </p:cNvPr>
          <p:cNvSpPr txBox="1"/>
          <p:nvPr/>
        </p:nvSpPr>
        <p:spPr>
          <a:xfrm>
            <a:off x="652385" y="1156319"/>
            <a:ext cx="10497396" cy="461665"/>
          </a:xfrm>
          <a:prstGeom prst="rect">
            <a:avLst/>
          </a:prstGeom>
          <a:noFill/>
        </p:spPr>
        <p:txBody>
          <a:bodyPr wrap="square" rtlCol="0">
            <a:spAutoFit/>
          </a:bodyPr>
          <a:lstStyle/>
          <a:p>
            <a:r>
              <a:rPr lang="it-IT" sz="2400" b="1" dirty="0">
                <a:solidFill>
                  <a:srgbClr val="10596C"/>
                </a:solidFill>
                <a:latin typeface="Calibri" panose="020F0502020204030204" pitchFamily="34" charset="0"/>
                <a:cs typeface="Calibri" panose="020F0502020204030204" pitchFamily="34" charset="0"/>
              </a:rPr>
              <a:t>VACUOMETRO PIEZOELETTRICO (2000÷1 mbar) - diretto</a:t>
            </a:r>
          </a:p>
        </p:txBody>
      </p:sp>
      <p:sp>
        <p:nvSpPr>
          <p:cNvPr id="8" name="CasellaDiTesto 7">
            <a:extLst>
              <a:ext uri="{FF2B5EF4-FFF2-40B4-BE49-F238E27FC236}">
                <a16:creationId xmlns:a16="http://schemas.microsoft.com/office/drawing/2014/main" id="{3FD0A194-6C53-5E96-2CE3-5DA0D68AD29F}"/>
              </a:ext>
            </a:extLst>
          </p:cNvPr>
          <p:cNvSpPr txBox="1"/>
          <p:nvPr/>
        </p:nvSpPr>
        <p:spPr>
          <a:xfrm>
            <a:off x="652384" y="1698500"/>
            <a:ext cx="5619461" cy="4467057"/>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Questi misuratori sfruttano l’effetto piezoelettrico, ovvero </a:t>
            </a:r>
            <a:r>
              <a:rPr lang="it-IT" sz="2400" b="0" i="0" dirty="0">
                <a:solidFill>
                  <a:srgbClr val="202122"/>
                </a:solidFill>
                <a:effectLst/>
                <a:latin typeface="Calibri" panose="020F0502020204030204" pitchFamily="34" charset="0"/>
                <a:cs typeface="Calibri" panose="020F0502020204030204" pitchFamily="34" charset="0"/>
              </a:rPr>
              <a:t>la proprietà di alcuni materiali </a:t>
            </a:r>
            <a:r>
              <a:rPr lang="it-IT" sz="2400" dirty="0">
                <a:solidFill>
                  <a:srgbClr val="202122"/>
                </a:solidFill>
                <a:latin typeface="Calibri" panose="020F0502020204030204" pitchFamily="34" charset="0"/>
                <a:cs typeface="Calibri" panose="020F0502020204030204" pitchFamily="34" charset="0"/>
              </a:rPr>
              <a:t>cristallini di polarizzarsi generando una differenza di potenziale elettrico quando sono soggetti a una deformazione meccanica.</a:t>
            </a:r>
          </a:p>
          <a:p>
            <a:pPr>
              <a:lnSpc>
                <a:spcPct val="150000"/>
              </a:lnSpc>
            </a:pPr>
            <a:r>
              <a:rPr lang="it-IT" sz="2400" dirty="0">
                <a:solidFill>
                  <a:srgbClr val="202122"/>
                </a:solidFill>
                <a:latin typeface="Calibri" panose="020F0502020204030204" pitchFamily="34" charset="0"/>
                <a:cs typeface="Calibri" panose="020F0502020204030204" pitchFamily="34" charset="0"/>
              </a:rPr>
              <a:t>Questi sensori effettuano una misura «elettrica».</a:t>
            </a:r>
          </a:p>
        </p:txBody>
      </p:sp>
      <p:pic>
        <p:nvPicPr>
          <p:cNvPr id="9" name="Immagine 8">
            <a:extLst>
              <a:ext uri="{FF2B5EF4-FFF2-40B4-BE49-F238E27FC236}">
                <a16:creationId xmlns:a16="http://schemas.microsoft.com/office/drawing/2014/main" id="{9E8844DE-CBED-2007-CB59-93595DC07EDF}"/>
              </a:ext>
            </a:extLst>
          </p:cNvPr>
          <p:cNvPicPr>
            <a:picLocks noChangeAspect="1"/>
          </p:cNvPicPr>
          <p:nvPr/>
        </p:nvPicPr>
        <p:blipFill>
          <a:blip r:embed="rId3"/>
          <a:stretch>
            <a:fillRect/>
          </a:stretch>
        </p:blipFill>
        <p:spPr>
          <a:xfrm>
            <a:off x="5966277" y="2181580"/>
            <a:ext cx="6095685" cy="2949525"/>
          </a:xfrm>
          <a:prstGeom prst="rect">
            <a:avLst/>
          </a:prstGeom>
        </p:spPr>
      </p:pic>
      <p:sp>
        <p:nvSpPr>
          <p:cNvPr id="5" name="Segnaposto piè di pagina 15">
            <a:extLst>
              <a:ext uri="{FF2B5EF4-FFF2-40B4-BE49-F238E27FC236}">
                <a16:creationId xmlns:a16="http://schemas.microsoft.com/office/drawing/2014/main" id="{8392D826-2AF7-856A-360A-89109CC5A572}"/>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18171614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75</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Titolo 1">
            <a:extLst>
              <a:ext uri="{FF2B5EF4-FFF2-40B4-BE49-F238E27FC236}">
                <a16:creationId xmlns:a16="http://schemas.microsoft.com/office/drawing/2014/main" id="{BA488EE8-C74F-720B-4C23-25D6B2748DF9}"/>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GLI STRUMENTI</a:t>
            </a:r>
          </a:p>
        </p:txBody>
      </p:sp>
      <p:sp>
        <p:nvSpPr>
          <p:cNvPr id="3" name="CasellaDiTesto 2">
            <a:extLst>
              <a:ext uri="{FF2B5EF4-FFF2-40B4-BE49-F238E27FC236}">
                <a16:creationId xmlns:a16="http://schemas.microsoft.com/office/drawing/2014/main" id="{39A1A46D-CE49-5EE1-2477-FDD7659E9C7C}"/>
              </a:ext>
            </a:extLst>
          </p:cNvPr>
          <p:cNvSpPr txBox="1"/>
          <p:nvPr/>
        </p:nvSpPr>
        <p:spPr>
          <a:xfrm>
            <a:off x="652385" y="1156319"/>
            <a:ext cx="10497396" cy="461665"/>
          </a:xfrm>
          <a:prstGeom prst="rect">
            <a:avLst/>
          </a:prstGeom>
          <a:noFill/>
        </p:spPr>
        <p:txBody>
          <a:bodyPr wrap="square" rtlCol="0">
            <a:spAutoFit/>
          </a:bodyPr>
          <a:lstStyle/>
          <a:p>
            <a:r>
              <a:rPr lang="it-IT" sz="2400" b="1" dirty="0">
                <a:solidFill>
                  <a:srgbClr val="10596C"/>
                </a:solidFill>
                <a:latin typeface="Calibri" panose="020F0502020204030204" pitchFamily="34" charset="0"/>
                <a:cs typeface="Calibri" panose="020F0502020204030204" pitchFamily="34" charset="0"/>
              </a:rPr>
              <a:t>VACUOMETRO PIRANI (1000÷10</a:t>
            </a:r>
            <a:r>
              <a:rPr lang="it-IT" sz="2400" b="1" baseline="30000" dirty="0">
                <a:solidFill>
                  <a:srgbClr val="10596C"/>
                </a:solidFill>
                <a:latin typeface="Calibri" panose="020F0502020204030204" pitchFamily="34" charset="0"/>
                <a:cs typeface="Calibri" panose="020F0502020204030204" pitchFamily="34" charset="0"/>
              </a:rPr>
              <a:t>-4</a:t>
            </a:r>
            <a:r>
              <a:rPr lang="it-IT" sz="2400" b="1" dirty="0">
                <a:solidFill>
                  <a:srgbClr val="10596C"/>
                </a:solidFill>
                <a:latin typeface="Calibri" panose="020F0502020204030204" pitchFamily="34" charset="0"/>
                <a:cs typeface="Calibri" panose="020F0502020204030204" pitchFamily="34" charset="0"/>
              </a:rPr>
              <a:t> mbar) - indiretto</a:t>
            </a:r>
          </a:p>
        </p:txBody>
      </p:sp>
      <p:sp>
        <p:nvSpPr>
          <p:cNvPr id="8" name="CasellaDiTesto 7">
            <a:extLst>
              <a:ext uri="{FF2B5EF4-FFF2-40B4-BE49-F238E27FC236}">
                <a16:creationId xmlns:a16="http://schemas.microsoft.com/office/drawing/2014/main" id="{3FD0A194-6C53-5E96-2CE3-5DA0D68AD29F}"/>
              </a:ext>
            </a:extLst>
          </p:cNvPr>
          <p:cNvSpPr txBox="1"/>
          <p:nvPr/>
        </p:nvSpPr>
        <p:spPr>
          <a:xfrm>
            <a:off x="652385" y="2577485"/>
            <a:ext cx="6417010" cy="2805063"/>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Il trasferimento di calore attraverso un gas dipende dalla pressione del gas stesso; il Pirani misura la variazione di resistenza elettrica di un filamento riscaldato dal passaggio di corrente al variare della pressione del gas in cui è immerso.</a:t>
            </a:r>
          </a:p>
        </p:txBody>
      </p:sp>
      <p:pic>
        <p:nvPicPr>
          <p:cNvPr id="5" name="Immagine 4">
            <a:extLst>
              <a:ext uri="{FF2B5EF4-FFF2-40B4-BE49-F238E27FC236}">
                <a16:creationId xmlns:a16="http://schemas.microsoft.com/office/drawing/2014/main" id="{60439DE7-F591-FBAE-F637-D057E4CB2178}"/>
              </a:ext>
            </a:extLst>
          </p:cNvPr>
          <p:cNvPicPr>
            <a:picLocks noChangeAspect="1"/>
          </p:cNvPicPr>
          <p:nvPr/>
        </p:nvPicPr>
        <p:blipFill>
          <a:blip r:embed="rId3"/>
          <a:stretch>
            <a:fillRect/>
          </a:stretch>
        </p:blipFill>
        <p:spPr>
          <a:xfrm>
            <a:off x="7778314" y="1376199"/>
            <a:ext cx="3575486" cy="3729909"/>
          </a:xfrm>
          <a:prstGeom prst="rect">
            <a:avLst/>
          </a:prstGeom>
        </p:spPr>
      </p:pic>
      <p:sp>
        <p:nvSpPr>
          <p:cNvPr id="6" name="Segnaposto piè di pagina 15">
            <a:extLst>
              <a:ext uri="{FF2B5EF4-FFF2-40B4-BE49-F238E27FC236}">
                <a16:creationId xmlns:a16="http://schemas.microsoft.com/office/drawing/2014/main" id="{BD051CDD-157E-49A0-E252-880B3724E1C2}"/>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25610830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76</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Titolo 1">
            <a:extLst>
              <a:ext uri="{FF2B5EF4-FFF2-40B4-BE49-F238E27FC236}">
                <a16:creationId xmlns:a16="http://schemas.microsoft.com/office/drawing/2014/main" id="{BA488EE8-C74F-720B-4C23-25D6B2748DF9}"/>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GLI STRUMENTI</a:t>
            </a:r>
          </a:p>
        </p:txBody>
      </p:sp>
      <p:sp>
        <p:nvSpPr>
          <p:cNvPr id="3" name="CasellaDiTesto 2">
            <a:extLst>
              <a:ext uri="{FF2B5EF4-FFF2-40B4-BE49-F238E27FC236}">
                <a16:creationId xmlns:a16="http://schemas.microsoft.com/office/drawing/2014/main" id="{39A1A46D-CE49-5EE1-2477-FDD7659E9C7C}"/>
              </a:ext>
            </a:extLst>
          </p:cNvPr>
          <p:cNvSpPr txBox="1"/>
          <p:nvPr/>
        </p:nvSpPr>
        <p:spPr>
          <a:xfrm>
            <a:off x="652385" y="1156319"/>
            <a:ext cx="10497396" cy="461665"/>
          </a:xfrm>
          <a:prstGeom prst="rect">
            <a:avLst/>
          </a:prstGeom>
          <a:noFill/>
        </p:spPr>
        <p:txBody>
          <a:bodyPr wrap="square" rtlCol="0">
            <a:spAutoFit/>
          </a:bodyPr>
          <a:lstStyle/>
          <a:p>
            <a:r>
              <a:rPr lang="it-IT" sz="2400" b="1" dirty="0">
                <a:solidFill>
                  <a:srgbClr val="10596C"/>
                </a:solidFill>
                <a:latin typeface="Calibri" panose="020F0502020204030204" pitchFamily="34" charset="0"/>
                <a:cs typeface="Calibri" panose="020F0502020204030204" pitchFamily="34" charset="0"/>
              </a:rPr>
              <a:t>VACUOMETRO PIRANI (1000÷10</a:t>
            </a:r>
            <a:r>
              <a:rPr lang="it-IT" sz="2400" b="1" baseline="30000" dirty="0">
                <a:solidFill>
                  <a:srgbClr val="10596C"/>
                </a:solidFill>
                <a:latin typeface="Calibri" panose="020F0502020204030204" pitchFamily="34" charset="0"/>
                <a:cs typeface="Calibri" panose="020F0502020204030204" pitchFamily="34" charset="0"/>
              </a:rPr>
              <a:t>-4</a:t>
            </a:r>
            <a:r>
              <a:rPr lang="it-IT" sz="2400" b="1" dirty="0">
                <a:solidFill>
                  <a:srgbClr val="10596C"/>
                </a:solidFill>
                <a:latin typeface="Calibri" panose="020F0502020204030204" pitchFamily="34" charset="0"/>
                <a:cs typeface="Calibri" panose="020F0502020204030204" pitchFamily="34" charset="0"/>
              </a:rPr>
              <a:t> mbar) - indiretto</a:t>
            </a:r>
          </a:p>
        </p:txBody>
      </p:sp>
      <p:sp>
        <p:nvSpPr>
          <p:cNvPr id="8" name="CasellaDiTesto 7">
            <a:extLst>
              <a:ext uri="{FF2B5EF4-FFF2-40B4-BE49-F238E27FC236}">
                <a16:creationId xmlns:a16="http://schemas.microsoft.com/office/drawing/2014/main" id="{3FD0A194-6C53-5E96-2CE3-5DA0D68AD29F}"/>
              </a:ext>
            </a:extLst>
          </p:cNvPr>
          <p:cNvSpPr txBox="1"/>
          <p:nvPr/>
        </p:nvSpPr>
        <p:spPr>
          <a:xfrm>
            <a:off x="652385" y="1673392"/>
            <a:ext cx="9370846" cy="446705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it-IT" sz="2400" dirty="0">
                <a:latin typeface="Calibri" panose="020F0502020204030204" pitchFamily="34" charset="0"/>
                <a:cs typeface="Calibri" panose="020F0502020204030204" pitchFamily="34" charset="0"/>
              </a:rPr>
              <a:t>Un filamento di tungsteno viene riscaldato a temperatura costante</a:t>
            </a:r>
          </a:p>
          <a:p>
            <a:pPr marL="285750" indent="-285750">
              <a:lnSpc>
                <a:spcPct val="150000"/>
              </a:lnSpc>
              <a:buFont typeface="Arial" panose="020B0604020202020204" pitchFamily="34" charset="0"/>
              <a:buChar char="•"/>
            </a:pPr>
            <a:r>
              <a:rPr lang="it-IT" sz="2400" dirty="0">
                <a:latin typeface="Calibri" panose="020F0502020204030204" pitchFamily="34" charset="0"/>
                <a:cs typeface="Calibri" panose="020F0502020204030204" pitchFamily="34" charset="0"/>
              </a:rPr>
              <a:t>Il gas nel vuoto raffredda il filamento</a:t>
            </a:r>
          </a:p>
          <a:p>
            <a:pPr marL="285750" indent="-285750">
              <a:lnSpc>
                <a:spcPct val="150000"/>
              </a:lnSpc>
              <a:buFont typeface="Arial" panose="020B0604020202020204" pitchFamily="34" charset="0"/>
              <a:buChar char="•"/>
            </a:pPr>
            <a:r>
              <a:rPr lang="it-IT" sz="2400" dirty="0">
                <a:latin typeface="Calibri" panose="020F0502020204030204" pitchFamily="34" charset="0"/>
                <a:cs typeface="Calibri" panose="020F0502020204030204" pitchFamily="34" charset="0"/>
              </a:rPr>
              <a:t>L'energia termica richiesta è una misura della quantità di gas e quindi della pressione; </a:t>
            </a:r>
            <a:r>
              <a:rPr lang="it-IT" sz="2400" dirty="0">
                <a:solidFill>
                  <a:srgbClr val="333333"/>
                </a:solidFill>
                <a:latin typeface="Calibri" panose="020F0502020204030204" pitchFamily="34" charset="0"/>
                <a:cs typeface="Calibri" panose="020F0502020204030204" pitchFamily="34" charset="0"/>
              </a:rPr>
              <a:t>l</a:t>
            </a:r>
            <a:r>
              <a:rPr lang="it-IT" sz="2400" b="0" i="0" dirty="0">
                <a:solidFill>
                  <a:srgbClr val="333333"/>
                </a:solidFill>
                <a:effectLst/>
                <a:latin typeface="Calibri" panose="020F0502020204030204" pitchFamily="34" charset="0"/>
                <a:cs typeface="Calibri" panose="020F0502020204030204" pitchFamily="34" charset="0"/>
              </a:rPr>
              <a:t>a temperatura, e quindi la resistenza del filamento, dipendono dalla velocità con la quale viene sottratto il calore dal gas circostante il filamento. Poiché la conducibilità termica del gas dipende dalla sua pressione, entro certi limiti la resistenza del filamento può essere usata come misura indiretta della pressione. </a:t>
            </a:r>
            <a:endParaRPr lang="it-IT" sz="2400" b="0" i="0" kern="1200" baseline="0" dirty="0">
              <a:solidFill>
                <a:schemeClr val="tx1"/>
              </a:solidFill>
              <a:effectLst/>
              <a:latin typeface="Calibri" panose="020F0502020204030204" pitchFamily="34" charset="0"/>
              <a:cs typeface="Calibri" panose="020F0502020204030204" pitchFamily="34" charset="0"/>
            </a:endParaRPr>
          </a:p>
        </p:txBody>
      </p:sp>
      <p:pic>
        <p:nvPicPr>
          <p:cNvPr id="9" name="Immagine 8">
            <a:extLst>
              <a:ext uri="{FF2B5EF4-FFF2-40B4-BE49-F238E27FC236}">
                <a16:creationId xmlns:a16="http://schemas.microsoft.com/office/drawing/2014/main" id="{A8E8653C-83AD-349E-C4E0-72B8683E96EB}"/>
              </a:ext>
            </a:extLst>
          </p:cNvPr>
          <p:cNvPicPr>
            <a:picLocks noChangeAspect="1"/>
          </p:cNvPicPr>
          <p:nvPr/>
        </p:nvPicPr>
        <p:blipFill>
          <a:blip r:embed="rId3"/>
          <a:stretch>
            <a:fillRect/>
          </a:stretch>
        </p:blipFill>
        <p:spPr>
          <a:xfrm>
            <a:off x="9741415" y="456034"/>
            <a:ext cx="2368523" cy="3761072"/>
          </a:xfrm>
          <a:prstGeom prst="rect">
            <a:avLst/>
          </a:prstGeom>
        </p:spPr>
      </p:pic>
      <p:sp>
        <p:nvSpPr>
          <p:cNvPr id="5" name="Segnaposto piè di pagina 15">
            <a:extLst>
              <a:ext uri="{FF2B5EF4-FFF2-40B4-BE49-F238E27FC236}">
                <a16:creationId xmlns:a16="http://schemas.microsoft.com/office/drawing/2014/main" id="{2AD1B929-4196-D0FC-FFE2-C928C247B946}"/>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7085587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77</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Titolo 1">
            <a:extLst>
              <a:ext uri="{FF2B5EF4-FFF2-40B4-BE49-F238E27FC236}">
                <a16:creationId xmlns:a16="http://schemas.microsoft.com/office/drawing/2014/main" id="{BA488EE8-C74F-720B-4C23-25D6B2748DF9}"/>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GLI STRUMENTI</a:t>
            </a:r>
          </a:p>
        </p:txBody>
      </p:sp>
      <p:sp>
        <p:nvSpPr>
          <p:cNvPr id="3" name="CasellaDiTesto 2">
            <a:extLst>
              <a:ext uri="{FF2B5EF4-FFF2-40B4-BE49-F238E27FC236}">
                <a16:creationId xmlns:a16="http://schemas.microsoft.com/office/drawing/2014/main" id="{39A1A46D-CE49-5EE1-2477-FDD7659E9C7C}"/>
              </a:ext>
            </a:extLst>
          </p:cNvPr>
          <p:cNvSpPr txBox="1"/>
          <p:nvPr/>
        </p:nvSpPr>
        <p:spPr>
          <a:xfrm>
            <a:off x="652385" y="1156319"/>
            <a:ext cx="10497396" cy="461665"/>
          </a:xfrm>
          <a:prstGeom prst="rect">
            <a:avLst/>
          </a:prstGeom>
          <a:noFill/>
        </p:spPr>
        <p:txBody>
          <a:bodyPr wrap="square" rtlCol="0">
            <a:spAutoFit/>
          </a:bodyPr>
          <a:lstStyle/>
          <a:p>
            <a:r>
              <a:rPr lang="it-IT" sz="2400" b="1" dirty="0">
                <a:solidFill>
                  <a:srgbClr val="10596C"/>
                </a:solidFill>
                <a:latin typeface="Calibri" panose="020F0502020204030204" pitchFamily="34" charset="0"/>
                <a:cs typeface="Calibri" panose="020F0502020204030204" pitchFamily="34" charset="0"/>
              </a:rPr>
              <a:t>VACUOMETRO A IONIZZAZIONE - indiretto</a:t>
            </a:r>
          </a:p>
        </p:txBody>
      </p:sp>
      <p:sp>
        <p:nvSpPr>
          <p:cNvPr id="8" name="CasellaDiTesto 7">
            <a:extLst>
              <a:ext uri="{FF2B5EF4-FFF2-40B4-BE49-F238E27FC236}">
                <a16:creationId xmlns:a16="http://schemas.microsoft.com/office/drawing/2014/main" id="{3FD0A194-6C53-5E96-2CE3-5DA0D68AD29F}"/>
              </a:ext>
            </a:extLst>
          </p:cNvPr>
          <p:cNvSpPr txBox="1"/>
          <p:nvPr/>
        </p:nvSpPr>
        <p:spPr>
          <a:xfrm>
            <a:off x="652385" y="2804929"/>
            <a:ext cx="11077499" cy="2251065"/>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Principio di funzionamento: ionizzazione del gas (</a:t>
            </a:r>
            <a:r>
              <a:rPr lang="it-IT" sz="2400" b="0" i="0" dirty="0">
                <a:solidFill>
                  <a:srgbClr val="1F1F1F"/>
                </a:solidFill>
                <a:effectLst/>
                <a:latin typeface="Calibri" panose="020F0502020204030204" pitchFamily="34" charset="0"/>
                <a:cs typeface="Calibri" panose="020F0502020204030204" pitchFamily="34" charset="0"/>
              </a:rPr>
              <a:t>processo attraverso il quale un atomo o una molecola inizialmente neutri acquistano una o più cariche elettriche elementari, positive o negative)</a:t>
            </a:r>
            <a:r>
              <a:rPr lang="it-IT" sz="2400" dirty="0">
                <a:latin typeface="Calibri" panose="020F0502020204030204" pitchFamily="34" charset="0"/>
                <a:cs typeface="Calibri" panose="020F0502020204030204" pitchFamily="34" charset="0"/>
              </a:rPr>
              <a:t> e misura della corrente ionica che giunge su un opportuno collettore.</a:t>
            </a:r>
          </a:p>
        </p:txBody>
      </p:sp>
      <p:pic>
        <p:nvPicPr>
          <p:cNvPr id="6" name="Immagine 5">
            <a:extLst>
              <a:ext uri="{FF2B5EF4-FFF2-40B4-BE49-F238E27FC236}">
                <a16:creationId xmlns:a16="http://schemas.microsoft.com/office/drawing/2014/main" id="{BA995E71-813C-1B48-0AB2-810D0202E686}"/>
              </a:ext>
            </a:extLst>
          </p:cNvPr>
          <p:cNvPicPr>
            <a:picLocks noChangeAspect="1"/>
          </p:cNvPicPr>
          <p:nvPr/>
        </p:nvPicPr>
        <p:blipFill>
          <a:blip r:embed="rId3"/>
          <a:stretch>
            <a:fillRect/>
          </a:stretch>
        </p:blipFill>
        <p:spPr>
          <a:xfrm>
            <a:off x="7648575" y="364113"/>
            <a:ext cx="3705225" cy="1819275"/>
          </a:xfrm>
          <a:prstGeom prst="rect">
            <a:avLst/>
          </a:prstGeom>
        </p:spPr>
      </p:pic>
      <p:sp>
        <p:nvSpPr>
          <p:cNvPr id="5" name="Segnaposto piè di pagina 15">
            <a:extLst>
              <a:ext uri="{FF2B5EF4-FFF2-40B4-BE49-F238E27FC236}">
                <a16:creationId xmlns:a16="http://schemas.microsoft.com/office/drawing/2014/main" id="{7B078446-64B8-0E68-AF78-88BAAA287314}"/>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10846984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D12DB-FBD1-1A88-F28F-BED42EF7BDB4}"/>
            </a:ext>
          </a:extLst>
        </p:cNvPr>
        <p:cNvGrpSpPr/>
        <p:nvPr/>
      </p:nvGrpSpPr>
      <p:grpSpPr>
        <a:xfrm>
          <a:off x="0" y="0"/>
          <a:ext cx="0" cy="0"/>
          <a:chOff x="0" y="0"/>
          <a:chExt cx="0" cy="0"/>
        </a:xfrm>
      </p:grpSpPr>
      <p:sp>
        <p:nvSpPr>
          <p:cNvPr id="15" name="Segnaposto numero diapositiva 14">
            <a:extLst>
              <a:ext uri="{FF2B5EF4-FFF2-40B4-BE49-F238E27FC236}">
                <a16:creationId xmlns:a16="http://schemas.microsoft.com/office/drawing/2014/main" id="{D8EAB8E8-B7D3-9CF9-08D3-47344EBD7DC8}"/>
              </a:ext>
            </a:extLst>
          </p:cNvPr>
          <p:cNvSpPr>
            <a:spLocks noGrp="1"/>
          </p:cNvSpPr>
          <p:nvPr>
            <p:ph type="sldNum" sz="quarter" idx="12"/>
          </p:nvPr>
        </p:nvSpPr>
        <p:spPr/>
        <p:txBody>
          <a:bodyPr/>
          <a:lstStyle/>
          <a:p>
            <a:fld id="{65F65A18-DFC2-4C15-9945-97AD5E1B3FFB}" type="slidenum">
              <a:rPr lang="it-IT" smtClean="0"/>
              <a:t>78</a:t>
            </a:fld>
            <a:endParaRPr lang="it-IT"/>
          </a:p>
        </p:txBody>
      </p:sp>
      <p:sp>
        <p:nvSpPr>
          <p:cNvPr id="2" name="AutoShape 2" descr="Come usare la bilancia: quando e quanto spesso pesarsi - pesosano.it">
            <a:extLst>
              <a:ext uri="{FF2B5EF4-FFF2-40B4-BE49-F238E27FC236}">
                <a16:creationId xmlns:a16="http://schemas.microsoft.com/office/drawing/2014/main" id="{482165B4-4E87-C621-D5B8-F09227410109}"/>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Titolo 1">
            <a:extLst>
              <a:ext uri="{FF2B5EF4-FFF2-40B4-BE49-F238E27FC236}">
                <a16:creationId xmlns:a16="http://schemas.microsoft.com/office/drawing/2014/main" id="{56003FE8-1602-4E4A-92C9-E58DDE39E02D}"/>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GLI STRUMENTI</a:t>
            </a:r>
          </a:p>
        </p:txBody>
      </p:sp>
      <p:sp>
        <p:nvSpPr>
          <p:cNvPr id="3" name="CasellaDiTesto 2">
            <a:extLst>
              <a:ext uri="{FF2B5EF4-FFF2-40B4-BE49-F238E27FC236}">
                <a16:creationId xmlns:a16="http://schemas.microsoft.com/office/drawing/2014/main" id="{FFA5E565-424F-8DCB-C778-4EACEDDAEA95}"/>
              </a:ext>
            </a:extLst>
          </p:cNvPr>
          <p:cNvSpPr txBox="1"/>
          <p:nvPr/>
        </p:nvSpPr>
        <p:spPr>
          <a:xfrm>
            <a:off x="652385" y="1156319"/>
            <a:ext cx="10497396" cy="461665"/>
          </a:xfrm>
          <a:prstGeom prst="rect">
            <a:avLst/>
          </a:prstGeom>
          <a:noFill/>
        </p:spPr>
        <p:txBody>
          <a:bodyPr wrap="square" rtlCol="0">
            <a:spAutoFit/>
          </a:bodyPr>
          <a:lstStyle/>
          <a:p>
            <a:r>
              <a:rPr lang="it-IT" sz="2400" b="1" dirty="0">
                <a:solidFill>
                  <a:srgbClr val="10596C"/>
                </a:solidFill>
                <a:latin typeface="Calibri" panose="020F0502020204030204" pitchFamily="34" charset="0"/>
                <a:cs typeface="Calibri" panose="020F0502020204030204" pitchFamily="34" charset="0"/>
              </a:rPr>
              <a:t>VACUOMETRO A IONIZZAZIONE - indiretto</a:t>
            </a:r>
          </a:p>
        </p:txBody>
      </p:sp>
      <p:sp>
        <p:nvSpPr>
          <p:cNvPr id="8" name="CasellaDiTesto 7">
            <a:extLst>
              <a:ext uri="{FF2B5EF4-FFF2-40B4-BE49-F238E27FC236}">
                <a16:creationId xmlns:a16="http://schemas.microsoft.com/office/drawing/2014/main" id="{99AE14FF-B5FC-6407-4F09-592185AB2901}"/>
              </a:ext>
            </a:extLst>
          </p:cNvPr>
          <p:cNvSpPr txBox="1"/>
          <p:nvPr/>
        </p:nvSpPr>
        <p:spPr>
          <a:xfrm>
            <a:off x="652385" y="2804929"/>
            <a:ext cx="11077499" cy="335906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it-IT" sz="2400" dirty="0">
                <a:latin typeface="Calibri" panose="020F0502020204030204" pitchFamily="34" charset="0"/>
                <a:cs typeface="Calibri" panose="020F0502020204030204" pitchFamily="34" charset="0"/>
              </a:rPr>
              <a:t>Durante la ionizzazione, le molecole di gas vengono colpite dagli elettroni di un fascio di elettroni</a:t>
            </a:r>
          </a:p>
          <a:p>
            <a:pPr marL="285750" indent="-285750">
              <a:lnSpc>
                <a:spcPct val="150000"/>
              </a:lnSpc>
              <a:buFont typeface="Arial" panose="020B0604020202020204" pitchFamily="34" charset="0"/>
              <a:buChar char="•"/>
            </a:pPr>
            <a:r>
              <a:rPr lang="it-IT" sz="2400" dirty="0">
                <a:latin typeface="Calibri" panose="020F0502020204030204" pitchFamily="34" charset="0"/>
                <a:cs typeface="Calibri" panose="020F0502020204030204" pitchFamily="34" charset="0"/>
              </a:rPr>
              <a:t>Quando si scontrano, le molecole del gas emettono elettroni negativi</a:t>
            </a:r>
          </a:p>
          <a:p>
            <a:pPr marL="285750" indent="-285750">
              <a:lnSpc>
                <a:spcPct val="150000"/>
              </a:lnSpc>
              <a:buFont typeface="Arial" panose="020B0604020202020204" pitchFamily="34" charset="0"/>
              <a:buChar char="•"/>
            </a:pPr>
            <a:r>
              <a:rPr lang="it-IT" sz="2400" dirty="0">
                <a:latin typeface="Calibri" panose="020F0502020204030204" pitchFamily="34" charset="0"/>
                <a:cs typeface="Calibri" panose="020F0502020204030204" pitchFamily="34" charset="0"/>
              </a:rPr>
              <a:t>Gli ioni positivi rimangono nel gas</a:t>
            </a:r>
          </a:p>
          <a:p>
            <a:pPr marL="285750" indent="-285750">
              <a:lnSpc>
                <a:spcPct val="150000"/>
              </a:lnSpc>
              <a:buFont typeface="Arial" panose="020B0604020202020204" pitchFamily="34" charset="0"/>
              <a:buChar char="•"/>
            </a:pPr>
            <a:r>
              <a:rPr lang="it-IT" sz="2400" dirty="0">
                <a:latin typeface="Calibri" panose="020F0502020204030204" pitchFamily="34" charset="0"/>
                <a:cs typeface="Calibri" panose="020F0502020204030204" pitchFamily="34" charset="0"/>
              </a:rPr>
              <a:t>Questi vengono attratti da un elettrodo negativo (catodo) e misurati come corrente</a:t>
            </a:r>
          </a:p>
          <a:p>
            <a:pPr marL="285750" indent="-285750">
              <a:lnSpc>
                <a:spcPct val="150000"/>
              </a:lnSpc>
              <a:buFont typeface="Arial" panose="020B0604020202020204" pitchFamily="34" charset="0"/>
              <a:buChar char="•"/>
            </a:pPr>
            <a:r>
              <a:rPr lang="it-IT" sz="2400" dirty="0">
                <a:latin typeface="Calibri" panose="020F0502020204030204" pitchFamily="34" charset="0"/>
                <a:cs typeface="Calibri" panose="020F0502020204030204" pitchFamily="34" charset="0"/>
              </a:rPr>
              <a:t>Il numero di ioni del gas, la corrente ionica, è una misura della pressione</a:t>
            </a:r>
          </a:p>
        </p:txBody>
      </p:sp>
      <p:pic>
        <p:nvPicPr>
          <p:cNvPr id="6" name="Immagine 5">
            <a:extLst>
              <a:ext uri="{FF2B5EF4-FFF2-40B4-BE49-F238E27FC236}">
                <a16:creationId xmlns:a16="http://schemas.microsoft.com/office/drawing/2014/main" id="{49CE25B1-6245-FD15-D7F6-FF92AE89F51A}"/>
              </a:ext>
            </a:extLst>
          </p:cNvPr>
          <p:cNvPicPr>
            <a:picLocks noChangeAspect="1"/>
          </p:cNvPicPr>
          <p:nvPr/>
        </p:nvPicPr>
        <p:blipFill>
          <a:blip r:embed="rId3"/>
          <a:stretch>
            <a:fillRect/>
          </a:stretch>
        </p:blipFill>
        <p:spPr>
          <a:xfrm>
            <a:off x="7648575" y="364113"/>
            <a:ext cx="3705225" cy="1819275"/>
          </a:xfrm>
          <a:prstGeom prst="rect">
            <a:avLst/>
          </a:prstGeom>
        </p:spPr>
      </p:pic>
      <p:sp>
        <p:nvSpPr>
          <p:cNvPr id="5" name="Segnaposto piè di pagina 15">
            <a:extLst>
              <a:ext uri="{FF2B5EF4-FFF2-40B4-BE49-F238E27FC236}">
                <a16:creationId xmlns:a16="http://schemas.microsoft.com/office/drawing/2014/main" id="{F9A8F043-E224-2EDA-4CFC-D40FEE1F5027}"/>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26481684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79</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Titolo 1">
            <a:extLst>
              <a:ext uri="{FF2B5EF4-FFF2-40B4-BE49-F238E27FC236}">
                <a16:creationId xmlns:a16="http://schemas.microsoft.com/office/drawing/2014/main" id="{BA488EE8-C74F-720B-4C23-25D6B2748DF9}"/>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GLI STRUMENTI</a:t>
            </a:r>
          </a:p>
        </p:txBody>
      </p:sp>
      <p:sp>
        <p:nvSpPr>
          <p:cNvPr id="3" name="CasellaDiTesto 2">
            <a:extLst>
              <a:ext uri="{FF2B5EF4-FFF2-40B4-BE49-F238E27FC236}">
                <a16:creationId xmlns:a16="http://schemas.microsoft.com/office/drawing/2014/main" id="{39A1A46D-CE49-5EE1-2477-FDD7659E9C7C}"/>
              </a:ext>
            </a:extLst>
          </p:cNvPr>
          <p:cNvSpPr txBox="1"/>
          <p:nvPr/>
        </p:nvSpPr>
        <p:spPr>
          <a:xfrm>
            <a:off x="652385" y="1156319"/>
            <a:ext cx="10497396" cy="461665"/>
          </a:xfrm>
          <a:prstGeom prst="rect">
            <a:avLst/>
          </a:prstGeom>
          <a:noFill/>
        </p:spPr>
        <p:txBody>
          <a:bodyPr wrap="square" rtlCol="0">
            <a:spAutoFit/>
          </a:bodyPr>
          <a:lstStyle/>
          <a:p>
            <a:r>
              <a:rPr lang="it-IT" sz="2400" b="1" dirty="0">
                <a:solidFill>
                  <a:srgbClr val="10596C"/>
                </a:solidFill>
                <a:latin typeface="Calibri" panose="020F0502020204030204" pitchFamily="34" charset="0"/>
                <a:cs typeface="Calibri" panose="020F0502020204030204" pitchFamily="34" charset="0"/>
              </a:rPr>
              <a:t>VACUOMETRO A IONIZZAZIONE - indiretto</a:t>
            </a:r>
          </a:p>
        </p:txBody>
      </p:sp>
      <p:sp>
        <p:nvSpPr>
          <p:cNvPr id="8" name="CasellaDiTesto 7">
            <a:extLst>
              <a:ext uri="{FF2B5EF4-FFF2-40B4-BE49-F238E27FC236}">
                <a16:creationId xmlns:a16="http://schemas.microsoft.com/office/drawing/2014/main" id="{3FD0A194-6C53-5E96-2CE3-5DA0D68AD29F}"/>
              </a:ext>
            </a:extLst>
          </p:cNvPr>
          <p:cNvSpPr txBox="1"/>
          <p:nvPr/>
        </p:nvSpPr>
        <p:spPr>
          <a:xfrm>
            <a:off x="868694" y="2109108"/>
            <a:ext cx="9295214" cy="3728393"/>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I vacuometri a ionizzazione si dividono in:</a:t>
            </a:r>
          </a:p>
          <a:p>
            <a:pPr>
              <a:lnSpc>
                <a:spcPct val="150000"/>
              </a:lnSpc>
            </a:pPr>
            <a:endParaRPr lang="it-IT" sz="2400" dirty="0">
              <a:latin typeface="Calibri" panose="020F0502020204030204" pitchFamily="34" charset="0"/>
              <a:cs typeface="Calibri" panose="020F0502020204030204" pitchFamily="34" charset="0"/>
            </a:endParaRPr>
          </a:p>
          <a:p>
            <a:pPr marL="742950" lvl="1" indent="-285750">
              <a:lnSpc>
                <a:spcPct val="150000"/>
              </a:lnSpc>
              <a:buFont typeface="Arial" panose="020B0604020202020204" pitchFamily="34" charset="0"/>
              <a:buChar char="•"/>
            </a:pPr>
            <a:r>
              <a:rPr lang="it-IT" sz="2400" dirty="0">
                <a:latin typeface="Calibri" panose="020F0502020204030204" pitchFamily="34" charset="0"/>
                <a:cs typeface="Calibri" panose="020F0502020204030204" pitchFamily="34" charset="0"/>
              </a:rPr>
              <a:t>Misuratori a catodo freddo: </a:t>
            </a:r>
            <a:r>
              <a:rPr lang="it-IT" sz="2400" b="1" dirty="0">
                <a:solidFill>
                  <a:srgbClr val="10596C"/>
                </a:solidFill>
                <a:latin typeface="Calibri" panose="020F0502020204030204" pitchFamily="34" charset="0"/>
                <a:cs typeface="Calibri" panose="020F0502020204030204" pitchFamily="34" charset="0"/>
              </a:rPr>
              <a:t>PENNING</a:t>
            </a:r>
          </a:p>
          <a:p>
            <a:pPr lvl="2">
              <a:lnSpc>
                <a:spcPct val="150000"/>
              </a:lnSpc>
            </a:pPr>
            <a:r>
              <a:rPr lang="it-IT" sz="2400" dirty="0">
                <a:latin typeface="Calibri" panose="020F0502020204030204" pitchFamily="34" charset="0"/>
                <a:cs typeface="Calibri" panose="020F0502020204030204" pitchFamily="34" charset="0"/>
              </a:rPr>
              <a:t>Produzione di elettroni per effetto di campo</a:t>
            </a:r>
          </a:p>
          <a:p>
            <a:pPr lvl="2">
              <a:lnSpc>
                <a:spcPct val="150000"/>
              </a:lnSpc>
            </a:pPr>
            <a:endParaRPr lang="it-IT" sz="2400" b="1"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it-IT" altLang="it-IT" sz="2400" dirty="0">
                <a:latin typeface="Calibri" panose="020F0502020204030204" pitchFamily="34" charset="0"/>
                <a:cs typeface="Calibri" panose="020F0502020204030204" pitchFamily="34" charset="0"/>
              </a:rPr>
              <a:t>Misuratori a catodo caldo: </a:t>
            </a:r>
            <a:r>
              <a:rPr lang="it-IT" altLang="it-IT" sz="2400" b="1" dirty="0">
                <a:solidFill>
                  <a:srgbClr val="10596C"/>
                </a:solidFill>
                <a:latin typeface="Calibri" panose="020F0502020204030204" pitchFamily="34" charset="0"/>
                <a:cs typeface="Calibri" panose="020F0502020204030204" pitchFamily="34" charset="0"/>
              </a:rPr>
              <a:t>BAYARD-ALPERT</a:t>
            </a:r>
          </a:p>
          <a:p>
            <a:pPr lvl="2">
              <a:lnSpc>
                <a:spcPct val="150000"/>
              </a:lnSpc>
            </a:pPr>
            <a:r>
              <a:rPr lang="it-IT" altLang="it-IT" sz="2400" dirty="0">
                <a:latin typeface="Calibri" panose="020F0502020204030204" pitchFamily="34" charset="0"/>
                <a:cs typeface="Calibri" panose="020F0502020204030204" pitchFamily="34" charset="0"/>
              </a:rPr>
              <a:t>Produzione di elettroni per effetto termoionico</a:t>
            </a:r>
          </a:p>
        </p:txBody>
      </p:sp>
      <p:sp>
        <p:nvSpPr>
          <p:cNvPr id="5" name="Segnaposto piè di pagina 15">
            <a:extLst>
              <a:ext uri="{FF2B5EF4-FFF2-40B4-BE49-F238E27FC236}">
                <a16:creationId xmlns:a16="http://schemas.microsoft.com/office/drawing/2014/main" id="{77B9A4A5-B9FE-A7D0-DC04-7026165C208E}"/>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3527411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199" y="679269"/>
            <a:ext cx="10630989" cy="5497694"/>
          </a:xfrm>
        </p:spPr>
        <p:txBody>
          <a:bodyPr>
            <a:normAutofit/>
          </a:bodyPr>
          <a:lstStyle/>
          <a:p>
            <a:pPr marL="0" indent="0">
              <a:buNone/>
            </a:pPr>
            <a:r>
              <a:rPr lang="it-IT" dirty="0"/>
              <a:t>					</a:t>
            </a:r>
          </a:p>
        </p:txBody>
      </p:sp>
      <p:sp>
        <p:nvSpPr>
          <p:cNvPr id="15" name="Segnaposto numero diapositiva 14"/>
          <p:cNvSpPr>
            <a:spLocks noGrp="1"/>
          </p:cNvSpPr>
          <p:nvPr>
            <p:ph type="sldNum" sz="quarter" idx="12"/>
          </p:nvPr>
        </p:nvSpPr>
        <p:spPr/>
        <p:txBody>
          <a:bodyPr/>
          <a:lstStyle/>
          <a:p>
            <a:fld id="{65F65A18-DFC2-4C15-9945-97AD5E1B3FFB}" type="slidenum">
              <a:rPr lang="it-IT" smtClean="0"/>
              <a:t>8</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 name="Immagine 4"/>
          <p:cNvPicPr>
            <a:picLocks noChangeAspect="1"/>
          </p:cNvPicPr>
          <p:nvPr/>
        </p:nvPicPr>
        <p:blipFill>
          <a:blip r:embed="rId3"/>
          <a:stretch>
            <a:fillRect/>
          </a:stretch>
        </p:blipFill>
        <p:spPr>
          <a:xfrm>
            <a:off x="7446855" y="1385667"/>
            <a:ext cx="3906945" cy="3820889"/>
          </a:xfrm>
          <a:prstGeom prst="rect">
            <a:avLst/>
          </a:prstGeom>
        </p:spPr>
      </p:pic>
      <p:sp>
        <p:nvSpPr>
          <p:cNvPr id="13" name="CasellaDiTesto 12"/>
          <p:cNvSpPr txBox="1"/>
          <p:nvPr/>
        </p:nvSpPr>
        <p:spPr>
          <a:xfrm>
            <a:off x="838199" y="3321442"/>
            <a:ext cx="6172201" cy="830997"/>
          </a:xfrm>
          <a:prstGeom prst="rect">
            <a:avLst/>
          </a:prstGeom>
          <a:noFill/>
        </p:spPr>
        <p:txBody>
          <a:bodyPr wrap="square" rtlCol="0">
            <a:spAutoFit/>
          </a:bodyPr>
          <a:lstStyle/>
          <a:p>
            <a:r>
              <a:rPr lang="it-IT" sz="2400" dirty="0">
                <a:latin typeface="Calibri" panose="020F0502020204030204" pitchFamily="34" charset="0"/>
                <a:cs typeface="Calibri" panose="020F0502020204030204" pitchFamily="34" charset="0"/>
              </a:rPr>
              <a:t>Il sig. Mario sale sulla bilancia e la lancetta segna 90 kg: cosa sta misurando?</a:t>
            </a:r>
          </a:p>
        </p:txBody>
      </p:sp>
      <p:sp>
        <p:nvSpPr>
          <p:cNvPr id="6" name="Titolo 1">
            <a:extLst>
              <a:ext uri="{FF2B5EF4-FFF2-40B4-BE49-F238E27FC236}">
                <a16:creationId xmlns:a16="http://schemas.microsoft.com/office/drawing/2014/main" id="{B7D205C0-4F53-DE7F-C635-D2A72C7F0CB9}"/>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LA PRESSIONE</a:t>
            </a:r>
          </a:p>
        </p:txBody>
      </p:sp>
      <p:sp>
        <p:nvSpPr>
          <p:cNvPr id="8" name="Segnaposto piè di pagina 15">
            <a:extLst>
              <a:ext uri="{FF2B5EF4-FFF2-40B4-BE49-F238E27FC236}">
                <a16:creationId xmlns:a16="http://schemas.microsoft.com/office/drawing/2014/main" id="{C0B97682-B9BB-8AA3-8D13-6A57234E6B55}"/>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277315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80</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Titolo 1">
            <a:extLst>
              <a:ext uri="{FF2B5EF4-FFF2-40B4-BE49-F238E27FC236}">
                <a16:creationId xmlns:a16="http://schemas.microsoft.com/office/drawing/2014/main" id="{BA488EE8-C74F-720B-4C23-25D6B2748DF9}"/>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GLI STRUMENTI</a:t>
            </a:r>
          </a:p>
        </p:txBody>
      </p:sp>
      <p:sp>
        <p:nvSpPr>
          <p:cNvPr id="3" name="CasellaDiTesto 2">
            <a:extLst>
              <a:ext uri="{FF2B5EF4-FFF2-40B4-BE49-F238E27FC236}">
                <a16:creationId xmlns:a16="http://schemas.microsoft.com/office/drawing/2014/main" id="{39A1A46D-CE49-5EE1-2477-FDD7659E9C7C}"/>
              </a:ext>
            </a:extLst>
          </p:cNvPr>
          <p:cNvSpPr txBox="1"/>
          <p:nvPr/>
        </p:nvSpPr>
        <p:spPr>
          <a:xfrm>
            <a:off x="652385" y="1156319"/>
            <a:ext cx="6554660" cy="830997"/>
          </a:xfrm>
          <a:prstGeom prst="rect">
            <a:avLst/>
          </a:prstGeom>
          <a:noFill/>
        </p:spPr>
        <p:txBody>
          <a:bodyPr wrap="square" rtlCol="0">
            <a:spAutoFit/>
          </a:bodyPr>
          <a:lstStyle/>
          <a:p>
            <a:r>
              <a:rPr lang="it-IT" sz="2400" b="1" dirty="0">
                <a:solidFill>
                  <a:srgbClr val="10596C"/>
                </a:solidFill>
                <a:latin typeface="Calibri" panose="020F0502020204030204" pitchFamily="34" charset="0"/>
                <a:cs typeface="Calibri" panose="020F0502020204030204" pitchFamily="34" charset="0"/>
              </a:rPr>
              <a:t>VACUOMETRO A IONIZZAZIONE BAYARD-ALPERT </a:t>
            </a:r>
          </a:p>
          <a:p>
            <a:r>
              <a:rPr lang="it-IT" sz="2400" b="1" dirty="0">
                <a:solidFill>
                  <a:srgbClr val="10596C"/>
                </a:solidFill>
                <a:latin typeface="Calibri" panose="020F0502020204030204" pitchFamily="34" charset="0"/>
                <a:cs typeface="Calibri" panose="020F0502020204030204" pitchFamily="34" charset="0"/>
              </a:rPr>
              <a:t>(10</a:t>
            </a:r>
            <a:r>
              <a:rPr lang="it-IT" sz="2400" b="1" baseline="30000" dirty="0">
                <a:solidFill>
                  <a:srgbClr val="10596C"/>
                </a:solidFill>
                <a:latin typeface="Calibri" panose="020F0502020204030204" pitchFamily="34" charset="0"/>
                <a:cs typeface="Calibri" panose="020F0502020204030204" pitchFamily="34" charset="0"/>
              </a:rPr>
              <a:t>-2</a:t>
            </a:r>
            <a:r>
              <a:rPr lang="it-IT" sz="2400" b="1" dirty="0">
                <a:solidFill>
                  <a:srgbClr val="10596C"/>
                </a:solidFill>
                <a:latin typeface="Calibri" panose="020F0502020204030204" pitchFamily="34" charset="0"/>
                <a:cs typeface="Calibri" panose="020F0502020204030204" pitchFamily="34" charset="0"/>
              </a:rPr>
              <a:t> ÷ 10</a:t>
            </a:r>
            <a:r>
              <a:rPr lang="it-IT" sz="2400" b="1" baseline="30000" dirty="0">
                <a:solidFill>
                  <a:srgbClr val="10596C"/>
                </a:solidFill>
                <a:latin typeface="Calibri" panose="020F0502020204030204" pitchFamily="34" charset="0"/>
                <a:cs typeface="Calibri" panose="020F0502020204030204" pitchFamily="34" charset="0"/>
              </a:rPr>
              <a:t>-9</a:t>
            </a:r>
            <a:r>
              <a:rPr lang="it-IT" sz="2400" b="1" dirty="0">
                <a:solidFill>
                  <a:srgbClr val="10596C"/>
                </a:solidFill>
                <a:latin typeface="Calibri" panose="020F0502020204030204" pitchFamily="34" charset="0"/>
                <a:cs typeface="Calibri" panose="020F0502020204030204" pitchFamily="34" charset="0"/>
              </a:rPr>
              <a:t> mbar)</a:t>
            </a:r>
          </a:p>
        </p:txBody>
      </p:sp>
      <p:sp>
        <p:nvSpPr>
          <p:cNvPr id="8" name="CasellaDiTesto 7">
            <a:extLst>
              <a:ext uri="{FF2B5EF4-FFF2-40B4-BE49-F238E27FC236}">
                <a16:creationId xmlns:a16="http://schemas.microsoft.com/office/drawing/2014/main" id="{3FD0A194-6C53-5E96-2CE3-5DA0D68AD29F}"/>
              </a:ext>
            </a:extLst>
          </p:cNvPr>
          <p:cNvSpPr txBox="1"/>
          <p:nvPr/>
        </p:nvSpPr>
        <p:spPr>
          <a:xfrm>
            <a:off x="652385" y="2015146"/>
            <a:ext cx="6338350" cy="391305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it-IT" sz="2400" dirty="0">
                <a:latin typeface="Calibri" panose="020F0502020204030204" pitchFamily="34" charset="0"/>
                <a:cs typeface="Calibri" panose="020F0502020204030204" pitchFamily="34" charset="0"/>
              </a:rPr>
              <a:t>Il fascio di elettroni viene generato dal catodo riscaldato</a:t>
            </a:r>
          </a:p>
          <a:p>
            <a:pPr marL="285750" indent="-285750">
              <a:lnSpc>
                <a:spcPct val="150000"/>
              </a:lnSpc>
              <a:buFont typeface="Arial" panose="020B0604020202020204" pitchFamily="34" charset="0"/>
              <a:buChar char="•"/>
            </a:pPr>
            <a:r>
              <a:rPr lang="it-IT" altLang="it-IT" sz="2400" dirty="0">
                <a:latin typeface="Calibri" panose="020F0502020204030204" pitchFamily="34" charset="0"/>
                <a:cs typeface="Calibri" panose="020F0502020204030204" pitchFamily="34" charset="0"/>
              </a:rPr>
              <a:t>Nel campo elettrico tra catodo e anodo si ionizzano le molecole del gas</a:t>
            </a:r>
          </a:p>
          <a:p>
            <a:pPr marL="285750" indent="-285750">
              <a:lnSpc>
                <a:spcPct val="150000"/>
              </a:lnSpc>
              <a:buFont typeface="Arial" panose="020B0604020202020204" pitchFamily="34" charset="0"/>
              <a:buChar char="•"/>
            </a:pPr>
            <a:r>
              <a:rPr lang="it-IT" altLang="it-IT" sz="2400" dirty="0">
                <a:latin typeface="Calibri" panose="020F0502020204030204" pitchFamily="34" charset="0"/>
                <a:cs typeface="Calibri" panose="020F0502020204030204" pitchFamily="34" charset="0"/>
              </a:rPr>
              <a:t>Questi vengono scaricati dal collettore di ioni come una corrente</a:t>
            </a:r>
          </a:p>
          <a:p>
            <a:pPr marL="285750" indent="-285750">
              <a:lnSpc>
                <a:spcPct val="150000"/>
              </a:lnSpc>
              <a:buFont typeface="Arial" panose="020B0604020202020204" pitchFamily="34" charset="0"/>
              <a:buChar char="•"/>
            </a:pPr>
            <a:r>
              <a:rPr lang="it-IT" altLang="it-IT" sz="2400" dirty="0">
                <a:latin typeface="Calibri" panose="020F0502020204030204" pitchFamily="34" charset="0"/>
                <a:cs typeface="Calibri" panose="020F0502020204030204" pitchFamily="34" charset="0"/>
              </a:rPr>
              <a:t>La corrente è la misura della pressione</a:t>
            </a:r>
          </a:p>
        </p:txBody>
      </p:sp>
      <p:pic>
        <p:nvPicPr>
          <p:cNvPr id="12" name="Immagine 11">
            <a:extLst>
              <a:ext uri="{FF2B5EF4-FFF2-40B4-BE49-F238E27FC236}">
                <a16:creationId xmlns:a16="http://schemas.microsoft.com/office/drawing/2014/main" id="{D50B34A0-FEBE-DE4B-6750-E8E52CAFDC31}"/>
              </a:ext>
            </a:extLst>
          </p:cNvPr>
          <p:cNvPicPr>
            <a:picLocks noChangeAspect="1"/>
          </p:cNvPicPr>
          <p:nvPr/>
        </p:nvPicPr>
        <p:blipFill>
          <a:blip r:embed="rId3"/>
          <a:stretch>
            <a:fillRect/>
          </a:stretch>
        </p:blipFill>
        <p:spPr>
          <a:xfrm>
            <a:off x="9076331" y="412781"/>
            <a:ext cx="2116394" cy="2794576"/>
          </a:xfrm>
          <a:prstGeom prst="rect">
            <a:avLst/>
          </a:prstGeom>
        </p:spPr>
      </p:pic>
      <p:pic>
        <p:nvPicPr>
          <p:cNvPr id="9" name="Immagine 8">
            <a:extLst>
              <a:ext uri="{FF2B5EF4-FFF2-40B4-BE49-F238E27FC236}">
                <a16:creationId xmlns:a16="http://schemas.microsoft.com/office/drawing/2014/main" id="{268F7F94-50D8-9842-CE93-1E6F53CBFF68}"/>
              </a:ext>
            </a:extLst>
          </p:cNvPr>
          <p:cNvPicPr>
            <a:picLocks noChangeAspect="1"/>
          </p:cNvPicPr>
          <p:nvPr/>
        </p:nvPicPr>
        <p:blipFill>
          <a:blip r:embed="rId4"/>
          <a:stretch>
            <a:fillRect/>
          </a:stretch>
        </p:blipFill>
        <p:spPr>
          <a:xfrm>
            <a:off x="8915256" y="3207357"/>
            <a:ext cx="2438544" cy="2708191"/>
          </a:xfrm>
          <a:prstGeom prst="rect">
            <a:avLst/>
          </a:prstGeom>
        </p:spPr>
      </p:pic>
      <p:sp>
        <p:nvSpPr>
          <p:cNvPr id="5" name="Segnaposto piè di pagina 15">
            <a:extLst>
              <a:ext uri="{FF2B5EF4-FFF2-40B4-BE49-F238E27FC236}">
                <a16:creationId xmlns:a16="http://schemas.microsoft.com/office/drawing/2014/main" id="{BF44E0DB-1EC0-9A0B-D7F7-A1433F3929DF}"/>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32187583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81</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Titolo 1">
            <a:extLst>
              <a:ext uri="{FF2B5EF4-FFF2-40B4-BE49-F238E27FC236}">
                <a16:creationId xmlns:a16="http://schemas.microsoft.com/office/drawing/2014/main" id="{BA488EE8-C74F-720B-4C23-25D6B2748DF9}"/>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GLI STRUMENTI</a:t>
            </a:r>
          </a:p>
        </p:txBody>
      </p:sp>
      <p:sp>
        <p:nvSpPr>
          <p:cNvPr id="3" name="CasellaDiTesto 2">
            <a:extLst>
              <a:ext uri="{FF2B5EF4-FFF2-40B4-BE49-F238E27FC236}">
                <a16:creationId xmlns:a16="http://schemas.microsoft.com/office/drawing/2014/main" id="{39A1A46D-CE49-5EE1-2477-FDD7659E9C7C}"/>
              </a:ext>
            </a:extLst>
          </p:cNvPr>
          <p:cNvSpPr txBox="1"/>
          <p:nvPr/>
        </p:nvSpPr>
        <p:spPr>
          <a:xfrm>
            <a:off x="652385" y="1156319"/>
            <a:ext cx="10497396" cy="461665"/>
          </a:xfrm>
          <a:prstGeom prst="rect">
            <a:avLst/>
          </a:prstGeom>
          <a:noFill/>
        </p:spPr>
        <p:txBody>
          <a:bodyPr wrap="square" rtlCol="0">
            <a:spAutoFit/>
          </a:bodyPr>
          <a:lstStyle/>
          <a:p>
            <a:r>
              <a:rPr lang="it-IT" sz="2400" b="1" u="sng" dirty="0">
                <a:solidFill>
                  <a:srgbClr val="10596C"/>
                </a:solidFill>
                <a:latin typeface="Calibri" panose="020F0502020204030204" pitchFamily="34" charset="0"/>
                <a:cs typeface="Calibri" panose="020F0502020204030204" pitchFamily="34" charset="0"/>
              </a:rPr>
              <a:t>VACUOMETRO A IONIZZAZIONE BAYARD-ALPERT (10</a:t>
            </a:r>
            <a:r>
              <a:rPr lang="it-IT" sz="2400" b="1" u="sng" baseline="30000" dirty="0">
                <a:solidFill>
                  <a:srgbClr val="10596C"/>
                </a:solidFill>
                <a:latin typeface="Calibri" panose="020F0502020204030204" pitchFamily="34" charset="0"/>
                <a:cs typeface="Calibri" panose="020F0502020204030204" pitchFamily="34" charset="0"/>
              </a:rPr>
              <a:t>-2</a:t>
            </a:r>
            <a:r>
              <a:rPr lang="it-IT" sz="2400" b="1" u="sng" dirty="0">
                <a:solidFill>
                  <a:srgbClr val="10596C"/>
                </a:solidFill>
                <a:latin typeface="Calibri" panose="020F0502020204030204" pitchFamily="34" charset="0"/>
                <a:cs typeface="Calibri" panose="020F0502020204030204" pitchFamily="34" charset="0"/>
              </a:rPr>
              <a:t> ÷ 10</a:t>
            </a:r>
            <a:r>
              <a:rPr lang="it-IT" sz="2400" b="1" u="sng" baseline="30000" dirty="0">
                <a:solidFill>
                  <a:srgbClr val="10596C"/>
                </a:solidFill>
                <a:latin typeface="Calibri" panose="020F0502020204030204" pitchFamily="34" charset="0"/>
                <a:cs typeface="Calibri" panose="020F0502020204030204" pitchFamily="34" charset="0"/>
              </a:rPr>
              <a:t>-9</a:t>
            </a:r>
            <a:r>
              <a:rPr lang="it-IT" sz="2400" b="1" u="sng" dirty="0">
                <a:solidFill>
                  <a:srgbClr val="10596C"/>
                </a:solidFill>
                <a:latin typeface="Calibri" panose="020F0502020204030204" pitchFamily="34" charset="0"/>
                <a:cs typeface="Calibri" panose="020F0502020204030204" pitchFamily="34" charset="0"/>
              </a:rPr>
              <a:t> mbar)</a:t>
            </a:r>
          </a:p>
        </p:txBody>
      </p:sp>
      <p:pic>
        <p:nvPicPr>
          <p:cNvPr id="6" name="Immagine 5">
            <a:extLst>
              <a:ext uri="{FF2B5EF4-FFF2-40B4-BE49-F238E27FC236}">
                <a16:creationId xmlns:a16="http://schemas.microsoft.com/office/drawing/2014/main" id="{41240650-05F0-7FFD-63A5-05DCB95C1C17}"/>
              </a:ext>
            </a:extLst>
          </p:cNvPr>
          <p:cNvPicPr>
            <a:picLocks noChangeAspect="1"/>
          </p:cNvPicPr>
          <p:nvPr/>
        </p:nvPicPr>
        <p:blipFill>
          <a:blip r:embed="rId3"/>
          <a:stretch>
            <a:fillRect/>
          </a:stretch>
        </p:blipFill>
        <p:spPr>
          <a:xfrm>
            <a:off x="1396181" y="1764582"/>
            <a:ext cx="9569861" cy="4036450"/>
          </a:xfrm>
          <a:prstGeom prst="rect">
            <a:avLst/>
          </a:prstGeom>
        </p:spPr>
      </p:pic>
      <p:sp>
        <p:nvSpPr>
          <p:cNvPr id="5" name="Segnaposto piè di pagina 15">
            <a:extLst>
              <a:ext uri="{FF2B5EF4-FFF2-40B4-BE49-F238E27FC236}">
                <a16:creationId xmlns:a16="http://schemas.microsoft.com/office/drawing/2014/main" id="{353D44EA-B98E-672E-1031-75D6DBC21866}"/>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8258590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82</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Titolo 1">
            <a:extLst>
              <a:ext uri="{FF2B5EF4-FFF2-40B4-BE49-F238E27FC236}">
                <a16:creationId xmlns:a16="http://schemas.microsoft.com/office/drawing/2014/main" id="{BA488EE8-C74F-720B-4C23-25D6B2748DF9}"/>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GLI STRUMENTI</a:t>
            </a:r>
          </a:p>
        </p:txBody>
      </p:sp>
      <p:sp>
        <p:nvSpPr>
          <p:cNvPr id="3" name="CasellaDiTesto 2">
            <a:extLst>
              <a:ext uri="{FF2B5EF4-FFF2-40B4-BE49-F238E27FC236}">
                <a16:creationId xmlns:a16="http://schemas.microsoft.com/office/drawing/2014/main" id="{39A1A46D-CE49-5EE1-2477-FDD7659E9C7C}"/>
              </a:ext>
            </a:extLst>
          </p:cNvPr>
          <p:cNvSpPr txBox="1"/>
          <p:nvPr/>
        </p:nvSpPr>
        <p:spPr>
          <a:xfrm>
            <a:off x="652385" y="1156319"/>
            <a:ext cx="10497396" cy="461665"/>
          </a:xfrm>
          <a:prstGeom prst="rect">
            <a:avLst/>
          </a:prstGeom>
          <a:noFill/>
        </p:spPr>
        <p:txBody>
          <a:bodyPr wrap="square" rtlCol="0">
            <a:spAutoFit/>
          </a:bodyPr>
          <a:lstStyle/>
          <a:p>
            <a:r>
              <a:rPr lang="it-IT" sz="2400" b="1" dirty="0">
                <a:solidFill>
                  <a:srgbClr val="10596C"/>
                </a:solidFill>
                <a:latin typeface="Calibri" panose="020F0502020204030204" pitchFamily="34" charset="0"/>
                <a:cs typeface="Calibri" panose="020F0502020204030204" pitchFamily="34" charset="0"/>
              </a:rPr>
              <a:t>VACUOMETRI COMBINATI</a:t>
            </a:r>
          </a:p>
        </p:txBody>
      </p:sp>
      <p:sp>
        <p:nvSpPr>
          <p:cNvPr id="8" name="CasellaDiTesto 7">
            <a:extLst>
              <a:ext uri="{FF2B5EF4-FFF2-40B4-BE49-F238E27FC236}">
                <a16:creationId xmlns:a16="http://schemas.microsoft.com/office/drawing/2014/main" id="{3FD0A194-6C53-5E96-2CE3-5DA0D68AD29F}"/>
              </a:ext>
            </a:extLst>
          </p:cNvPr>
          <p:cNvSpPr txBox="1"/>
          <p:nvPr/>
        </p:nvSpPr>
        <p:spPr>
          <a:xfrm>
            <a:off x="652385" y="1656824"/>
            <a:ext cx="9848467" cy="1004570"/>
          </a:xfrm>
          <a:prstGeom prst="rect">
            <a:avLst/>
          </a:prstGeom>
          <a:noFill/>
        </p:spPr>
        <p:txBody>
          <a:bodyPr wrap="square" rtlCol="0">
            <a:spAutoFit/>
          </a:bodyPr>
          <a:lstStyle/>
          <a:p>
            <a:pPr>
              <a:lnSpc>
                <a:spcPct val="150000"/>
              </a:lnSpc>
            </a:pPr>
            <a:r>
              <a:rPr lang="it-IT" sz="1800" dirty="0"/>
              <a:t>Sono misuratori che combinano diversi principi di misurazione in un solo sensore.</a:t>
            </a:r>
          </a:p>
          <a:p>
            <a:pPr>
              <a:lnSpc>
                <a:spcPct val="150000"/>
              </a:lnSpc>
            </a:pPr>
            <a:r>
              <a:rPr lang="it-IT" sz="2400" dirty="0">
                <a:latin typeface="Calibri" panose="020F0502020204030204" pitchFamily="34" charset="0"/>
                <a:cs typeface="Calibri" panose="020F0502020204030204" pitchFamily="34" charset="0"/>
              </a:rPr>
              <a:t>Alcuni</a:t>
            </a:r>
            <a:r>
              <a:rPr lang="it-IT" dirty="0"/>
              <a:t> esempi sono:</a:t>
            </a:r>
            <a:endParaRPr lang="it-IT" altLang="it-IT" dirty="0"/>
          </a:p>
        </p:txBody>
      </p:sp>
      <p:sp>
        <p:nvSpPr>
          <p:cNvPr id="5" name="CasellaDiTesto 4">
            <a:extLst>
              <a:ext uri="{FF2B5EF4-FFF2-40B4-BE49-F238E27FC236}">
                <a16:creationId xmlns:a16="http://schemas.microsoft.com/office/drawing/2014/main" id="{89E40C5B-CC8B-1E14-D728-82661A56B5DF}"/>
              </a:ext>
            </a:extLst>
          </p:cNvPr>
          <p:cNvSpPr txBox="1"/>
          <p:nvPr/>
        </p:nvSpPr>
        <p:spPr>
          <a:xfrm>
            <a:off x="652385" y="2751052"/>
            <a:ext cx="10497396" cy="461665"/>
          </a:xfrm>
          <a:prstGeom prst="rect">
            <a:avLst/>
          </a:prstGeom>
          <a:noFill/>
        </p:spPr>
        <p:txBody>
          <a:bodyPr wrap="square" rtlCol="0">
            <a:spAutoFit/>
          </a:bodyPr>
          <a:lstStyle/>
          <a:p>
            <a:r>
              <a:rPr lang="it-IT" sz="2400" b="1" dirty="0">
                <a:solidFill>
                  <a:srgbClr val="10596C"/>
                </a:solidFill>
                <a:latin typeface="Calibri" panose="020F0502020204030204" pitchFamily="34" charset="0"/>
                <a:cs typeface="Calibri" panose="020F0502020204030204" pitchFamily="34" charset="0"/>
              </a:rPr>
              <a:t>PIRANI – PIEZO</a:t>
            </a:r>
          </a:p>
        </p:txBody>
      </p:sp>
      <p:sp>
        <p:nvSpPr>
          <p:cNvPr id="6" name="CasellaDiTesto 5">
            <a:extLst>
              <a:ext uri="{FF2B5EF4-FFF2-40B4-BE49-F238E27FC236}">
                <a16:creationId xmlns:a16="http://schemas.microsoft.com/office/drawing/2014/main" id="{C6B6E249-07F0-08EA-A796-616D05512836}"/>
              </a:ext>
            </a:extLst>
          </p:cNvPr>
          <p:cNvSpPr txBox="1"/>
          <p:nvPr/>
        </p:nvSpPr>
        <p:spPr>
          <a:xfrm>
            <a:off x="1104670" y="3445689"/>
            <a:ext cx="3329680" cy="456535"/>
          </a:xfrm>
          <a:prstGeom prst="rect">
            <a:avLst/>
          </a:prstGeom>
          <a:noFill/>
        </p:spPr>
        <p:txBody>
          <a:bodyPr wrap="square" rtlCol="0">
            <a:spAutoFit/>
          </a:bodyPr>
          <a:lstStyle/>
          <a:p>
            <a:pPr>
              <a:lnSpc>
                <a:spcPct val="150000"/>
              </a:lnSpc>
            </a:pPr>
            <a:r>
              <a:rPr lang="it-IT" sz="1800" dirty="0"/>
              <a:t>Range 1500 ÷ 5∙10</a:t>
            </a:r>
            <a:r>
              <a:rPr lang="it-IT" sz="1800" baseline="30000" dirty="0"/>
              <a:t>-5</a:t>
            </a:r>
            <a:r>
              <a:rPr lang="it-IT" sz="1800" dirty="0"/>
              <a:t> mbar</a:t>
            </a:r>
          </a:p>
        </p:txBody>
      </p:sp>
      <p:pic>
        <p:nvPicPr>
          <p:cNvPr id="12" name="Immagine 11">
            <a:extLst>
              <a:ext uri="{FF2B5EF4-FFF2-40B4-BE49-F238E27FC236}">
                <a16:creationId xmlns:a16="http://schemas.microsoft.com/office/drawing/2014/main" id="{A2936C70-9441-EE0C-7724-EF43D41105FB}"/>
              </a:ext>
            </a:extLst>
          </p:cNvPr>
          <p:cNvPicPr>
            <a:picLocks noChangeAspect="1"/>
          </p:cNvPicPr>
          <p:nvPr/>
        </p:nvPicPr>
        <p:blipFill>
          <a:blip r:embed="rId3"/>
          <a:stretch>
            <a:fillRect/>
          </a:stretch>
        </p:blipFill>
        <p:spPr>
          <a:xfrm>
            <a:off x="3977469" y="2875383"/>
            <a:ext cx="7939851" cy="3295787"/>
          </a:xfrm>
          <a:prstGeom prst="rect">
            <a:avLst/>
          </a:prstGeom>
        </p:spPr>
      </p:pic>
      <p:sp>
        <p:nvSpPr>
          <p:cNvPr id="9" name="Rettangolo 8">
            <a:extLst>
              <a:ext uri="{FF2B5EF4-FFF2-40B4-BE49-F238E27FC236}">
                <a16:creationId xmlns:a16="http://schemas.microsoft.com/office/drawing/2014/main" id="{DFB6EE6E-4A12-694F-163F-F4A8A8FF8560}"/>
              </a:ext>
            </a:extLst>
          </p:cNvPr>
          <p:cNvSpPr/>
          <p:nvPr/>
        </p:nvSpPr>
        <p:spPr>
          <a:xfrm>
            <a:off x="9050215" y="2751052"/>
            <a:ext cx="2895600" cy="34595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egnaposto piè di pagina 15">
            <a:extLst>
              <a:ext uri="{FF2B5EF4-FFF2-40B4-BE49-F238E27FC236}">
                <a16:creationId xmlns:a16="http://schemas.microsoft.com/office/drawing/2014/main" id="{32ACA2FA-90D0-15E9-4CB5-60F37C9DE941}"/>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37605366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5280C-B7A7-C84B-50B4-63081650B1D7}"/>
            </a:ext>
          </a:extLst>
        </p:cNvPr>
        <p:cNvGrpSpPr/>
        <p:nvPr/>
      </p:nvGrpSpPr>
      <p:grpSpPr>
        <a:xfrm>
          <a:off x="0" y="0"/>
          <a:ext cx="0" cy="0"/>
          <a:chOff x="0" y="0"/>
          <a:chExt cx="0" cy="0"/>
        </a:xfrm>
      </p:grpSpPr>
      <p:sp>
        <p:nvSpPr>
          <p:cNvPr id="15" name="Segnaposto numero diapositiva 14">
            <a:extLst>
              <a:ext uri="{FF2B5EF4-FFF2-40B4-BE49-F238E27FC236}">
                <a16:creationId xmlns:a16="http://schemas.microsoft.com/office/drawing/2014/main" id="{292A3DC2-D63B-19C5-5B95-4C9EE0FBD160}"/>
              </a:ext>
            </a:extLst>
          </p:cNvPr>
          <p:cNvSpPr>
            <a:spLocks noGrp="1"/>
          </p:cNvSpPr>
          <p:nvPr>
            <p:ph type="sldNum" sz="quarter" idx="12"/>
          </p:nvPr>
        </p:nvSpPr>
        <p:spPr/>
        <p:txBody>
          <a:bodyPr/>
          <a:lstStyle/>
          <a:p>
            <a:fld id="{65F65A18-DFC2-4C15-9945-97AD5E1B3FFB}" type="slidenum">
              <a:rPr lang="it-IT" smtClean="0"/>
              <a:t>83</a:t>
            </a:fld>
            <a:endParaRPr lang="it-IT"/>
          </a:p>
        </p:txBody>
      </p:sp>
      <p:sp>
        <p:nvSpPr>
          <p:cNvPr id="2" name="AutoShape 2" descr="Come usare la bilancia: quando e quanto spesso pesarsi - pesosano.it">
            <a:extLst>
              <a:ext uri="{FF2B5EF4-FFF2-40B4-BE49-F238E27FC236}">
                <a16:creationId xmlns:a16="http://schemas.microsoft.com/office/drawing/2014/main" id="{14F1FE13-434D-CE4C-E8A1-9BFF5BA3BA91}"/>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Titolo 1">
            <a:extLst>
              <a:ext uri="{FF2B5EF4-FFF2-40B4-BE49-F238E27FC236}">
                <a16:creationId xmlns:a16="http://schemas.microsoft.com/office/drawing/2014/main" id="{73858876-2516-A3D6-C588-E0D5A1FC12B0}"/>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LA TARATURA</a:t>
            </a:r>
          </a:p>
        </p:txBody>
      </p:sp>
      <p:sp>
        <p:nvSpPr>
          <p:cNvPr id="9" name="Rettangolo 8">
            <a:extLst>
              <a:ext uri="{FF2B5EF4-FFF2-40B4-BE49-F238E27FC236}">
                <a16:creationId xmlns:a16="http://schemas.microsoft.com/office/drawing/2014/main" id="{62C34872-2ED3-8A42-4361-0716E6773EA3}"/>
              </a:ext>
            </a:extLst>
          </p:cNvPr>
          <p:cNvSpPr/>
          <p:nvPr/>
        </p:nvSpPr>
        <p:spPr>
          <a:xfrm>
            <a:off x="9050215" y="2751052"/>
            <a:ext cx="2895600" cy="34595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83A94BDE-A45D-0822-671F-91393409A6D0}"/>
              </a:ext>
            </a:extLst>
          </p:cNvPr>
          <p:cNvSpPr txBox="1"/>
          <p:nvPr/>
        </p:nvSpPr>
        <p:spPr>
          <a:xfrm>
            <a:off x="774208" y="1123155"/>
            <a:ext cx="10884391" cy="2251065"/>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La taratura è un processo che ha come scopo la definizione delle </a:t>
            </a:r>
            <a:r>
              <a:rPr lang="it-IT" sz="2400" u="sng" dirty="0">
                <a:solidFill>
                  <a:srgbClr val="10596C"/>
                </a:solidFill>
                <a:latin typeface="Calibri" panose="020F0502020204030204" pitchFamily="34" charset="0"/>
                <a:cs typeface="Calibri" panose="020F0502020204030204" pitchFamily="34" charset="0"/>
              </a:rPr>
              <a:t>caratteristiche metrologiche</a:t>
            </a:r>
            <a:r>
              <a:rPr lang="it-IT" sz="2400" dirty="0">
                <a:solidFill>
                  <a:srgbClr val="10596C"/>
                </a:solidFill>
                <a:latin typeface="Calibri" panose="020F0502020204030204" pitchFamily="34" charset="0"/>
                <a:cs typeface="Calibri" panose="020F0502020204030204" pitchFamily="34" charset="0"/>
              </a:rPr>
              <a:t> </a:t>
            </a:r>
            <a:r>
              <a:rPr lang="it-IT" sz="2400" dirty="0">
                <a:latin typeface="Calibri" panose="020F0502020204030204" pitchFamily="34" charset="0"/>
                <a:cs typeface="Calibri" panose="020F0502020204030204" pitchFamily="34" charset="0"/>
              </a:rPr>
              <a:t>di uno strumento di misura. </a:t>
            </a:r>
          </a:p>
          <a:p>
            <a:pPr>
              <a:lnSpc>
                <a:spcPct val="150000"/>
              </a:lnSpc>
            </a:pPr>
            <a:r>
              <a:rPr lang="it-IT" sz="2400" dirty="0">
                <a:latin typeface="Calibri" panose="020F0502020204030204" pitchFamily="34" charset="0"/>
                <a:cs typeface="Calibri" panose="020F0502020204030204" pitchFamily="34" charset="0"/>
              </a:rPr>
              <a:t>Questo avviene tramite confronto tra le misure ottenute dallo strumento in taratura con quelle dello strumento di riferimento, definito </a:t>
            </a:r>
            <a:r>
              <a:rPr lang="it-IT" sz="2400" b="1" dirty="0">
                <a:solidFill>
                  <a:srgbClr val="10596C"/>
                </a:solidFill>
                <a:latin typeface="Calibri" panose="020F0502020204030204" pitchFamily="34" charset="0"/>
                <a:cs typeface="Calibri" panose="020F0502020204030204" pitchFamily="34" charset="0"/>
              </a:rPr>
              <a:t>campione</a:t>
            </a:r>
            <a:r>
              <a:rPr lang="it-IT" sz="2400" dirty="0">
                <a:latin typeface="Calibri" panose="020F0502020204030204" pitchFamily="34" charset="0"/>
                <a:cs typeface="Calibri" panose="020F0502020204030204" pitchFamily="34" charset="0"/>
              </a:rPr>
              <a:t>.</a:t>
            </a:r>
          </a:p>
        </p:txBody>
      </p:sp>
      <p:sp>
        <p:nvSpPr>
          <p:cNvPr id="11" name="CasellaDiTesto 10">
            <a:extLst>
              <a:ext uri="{FF2B5EF4-FFF2-40B4-BE49-F238E27FC236}">
                <a16:creationId xmlns:a16="http://schemas.microsoft.com/office/drawing/2014/main" id="{2E22D8EB-2DA2-A51F-3493-98B56EB328ED}"/>
              </a:ext>
            </a:extLst>
          </p:cNvPr>
          <p:cNvSpPr txBox="1"/>
          <p:nvPr/>
        </p:nvSpPr>
        <p:spPr>
          <a:xfrm>
            <a:off x="774208" y="3447101"/>
            <a:ext cx="11171607" cy="2251065"/>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È necessario evitare di confondere la taratura con la calibrazione: </a:t>
            </a:r>
          </a:p>
          <a:p>
            <a:pPr>
              <a:lnSpc>
                <a:spcPct val="150000"/>
              </a:lnSpc>
            </a:pPr>
            <a:r>
              <a:rPr lang="it-IT" sz="2400" dirty="0">
                <a:latin typeface="Calibri" panose="020F0502020204030204" pitchFamily="34" charset="0"/>
                <a:cs typeface="Calibri" panose="020F0502020204030204" pitchFamily="34" charset="0"/>
              </a:rPr>
              <a:t>mentre la taratura è un'operazione che permette di definire le caratteristiche metrologiche di uno strumento, la calibrazione ha come obiettivo rendere lo strumento più accurato.</a:t>
            </a:r>
          </a:p>
        </p:txBody>
      </p:sp>
      <p:sp>
        <p:nvSpPr>
          <p:cNvPr id="13" name="Segnaposto piè di pagina 15">
            <a:extLst>
              <a:ext uri="{FF2B5EF4-FFF2-40B4-BE49-F238E27FC236}">
                <a16:creationId xmlns:a16="http://schemas.microsoft.com/office/drawing/2014/main" id="{74EB75C4-5174-E212-B8DB-8836D084971F}"/>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426649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6D045-72D1-22FB-DA7D-EF5529C952C5}"/>
            </a:ext>
          </a:extLst>
        </p:cNvPr>
        <p:cNvGrpSpPr/>
        <p:nvPr/>
      </p:nvGrpSpPr>
      <p:grpSpPr>
        <a:xfrm>
          <a:off x="0" y="0"/>
          <a:ext cx="0" cy="0"/>
          <a:chOff x="0" y="0"/>
          <a:chExt cx="0" cy="0"/>
        </a:xfrm>
      </p:grpSpPr>
      <p:sp>
        <p:nvSpPr>
          <p:cNvPr id="15" name="Segnaposto numero diapositiva 14">
            <a:extLst>
              <a:ext uri="{FF2B5EF4-FFF2-40B4-BE49-F238E27FC236}">
                <a16:creationId xmlns:a16="http://schemas.microsoft.com/office/drawing/2014/main" id="{FFB41541-E0B9-0B38-8954-CCAB999333B6}"/>
              </a:ext>
            </a:extLst>
          </p:cNvPr>
          <p:cNvSpPr>
            <a:spLocks noGrp="1"/>
          </p:cNvSpPr>
          <p:nvPr>
            <p:ph type="sldNum" sz="quarter" idx="12"/>
          </p:nvPr>
        </p:nvSpPr>
        <p:spPr/>
        <p:txBody>
          <a:bodyPr/>
          <a:lstStyle/>
          <a:p>
            <a:fld id="{65F65A18-DFC2-4C15-9945-97AD5E1B3FFB}" type="slidenum">
              <a:rPr lang="it-IT" smtClean="0"/>
              <a:t>84</a:t>
            </a:fld>
            <a:endParaRPr lang="it-IT"/>
          </a:p>
        </p:txBody>
      </p:sp>
      <p:sp>
        <p:nvSpPr>
          <p:cNvPr id="2" name="AutoShape 2" descr="Come usare la bilancia: quando e quanto spesso pesarsi - pesosano.it">
            <a:extLst>
              <a:ext uri="{FF2B5EF4-FFF2-40B4-BE49-F238E27FC236}">
                <a16:creationId xmlns:a16="http://schemas.microsoft.com/office/drawing/2014/main" id="{FF0A8DF8-C397-273C-1D58-089013B25282}"/>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Titolo 1">
            <a:extLst>
              <a:ext uri="{FF2B5EF4-FFF2-40B4-BE49-F238E27FC236}">
                <a16:creationId xmlns:a16="http://schemas.microsoft.com/office/drawing/2014/main" id="{67A31394-6F24-B0EA-F47A-4E625468B2A7}"/>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LA TARATURA</a:t>
            </a:r>
          </a:p>
        </p:txBody>
      </p:sp>
      <p:sp>
        <p:nvSpPr>
          <p:cNvPr id="3" name="Segnaposto contenuto 2">
            <a:extLst>
              <a:ext uri="{FF2B5EF4-FFF2-40B4-BE49-F238E27FC236}">
                <a16:creationId xmlns:a16="http://schemas.microsoft.com/office/drawing/2014/main" id="{16E2EC8B-2E55-F443-C1E8-D8A3F9C65995}"/>
              </a:ext>
            </a:extLst>
          </p:cNvPr>
          <p:cNvSpPr>
            <a:spLocks noGrp="1"/>
          </p:cNvSpPr>
          <p:nvPr>
            <p:ph idx="1"/>
          </p:nvPr>
        </p:nvSpPr>
        <p:spPr>
          <a:xfrm>
            <a:off x="744415" y="1348415"/>
            <a:ext cx="7866185" cy="3581400"/>
          </a:xfrm>
        </p:spPr>
        <p:txBody>
          <a:bodyPr>
            <a:noAutofit/>
          </a:bodyPr>
          <a:lstStyle/>
          <a:p>
            <a:pPr marL="0" indent="0">
              <a:buNone/>
            </a:pPr>
            <a:r>
              <a:rPr lang="it-IT" sz="2400" dirty="0">
                <a:latin typeface="Calibri" panose="020F0502020204030204" pitchFamily="34" charset="0"/>
                <a:cs typeface="Calibri" panose="020F0502020204030204" pitchFamily="34" charset="0"/>
              </a:rPr>
              <a:t>La taratura permette di:</a:t>
            </a:r>
          </a:p>
          <a:p>
            <a:pPr marL="285750" indent="-285750">
              <a:buFont typeface="Arial" panose="020B0604020202020204" pitchFamily="34" charset="0"/>
              <a:buChar char="•"/>
            </a:pPr>
            <a:r>
              <a:rPr lang="it-IT" sz="2400" dirty="0">
                <a:latin typeface="Calibri" panose="020F0502020204030204" pitchFamily="34" charset="0"/>
                <a:cs typeface="Calibri" panose="020F0502020204030204" pitchFamily="34" charset="0"/>
              </a:rPr>
              <a:t>Garantire la riferibilità metrologica</a:t>
            </a:r>
          </a:p>
          <a:p>
            <a:pPr marL="285750" indent="-285750">
              <a:buFont typeface="Arial" panose="020B0604020202020204" pitchFamily="34" charset="0"/>
              <a:buChar char="•"/>
            </a:pPr>
            <a:r>
              <a:rPr lang="it-IT" sz="2400" dirty="0">
                <a:latin typeface="Calibri" panose="020F0502020204030204" pitchFamily="34" charset="0"/>
                <a:cs typeface="Calibri" panose="020F0502020204030204" pitchFamily="34" charset="0"/>
              </a:rPr>
              <a:t>Conoscere il grado di incertezza</a:t>
            </a:r>
          </a:p>
          <a:p>
            <a:pPr marL="285750" indent="-285750">
              <a:buFont typeface="Arial" panose="020B0604020202020204" pitchFamily="34" charset="0"/>
              <a:buChar char="•"/>
            </a:pPr>
            <a:r>
              <a:rPr lang="it-IT" sz="2400" dirty="0">
                <a:latin typeface="Calibri" panose="020F0502020204030204" pitchFamily="34" charset="0"/>
                <a:cs typeface="Calibri" panose="020F0502020204030204" pitchFamily="34" charset="0"/>
              </a:rPr>
              <a:t>Assicurare il rispetto di: </a:t>
            </a:r>
          </a:p>
          <a:p>
            <a:pPr marL="1428750" lvl="2">
              <a:buFont typeface="Arial" panose="020B0604020202020204" pitchFamily="34" charset="0"/>
              <a:buChar char="•"/>
            </a:pPr>
            <a:r>
              <a:rPr lang="it-IT" sz="2400" dirty="0">
                <a:latin typeface="Calibri" panose="020F0502020204030204" pitchFamily="34" charset="0"/>
                <a:cs typeface="Calibri" panose="020F0502020204030204" pitchFamily="34" charset="0"/>
              </a:rPr>
              <a:t>procedure operative</a:t>
            </a:r>
          </a:p>
          <a:p>
            <a:pPr marL="1428750" lvl="2">
              <a:buFont typeface="Arial" panose="020B0604020202020204" pitchFamily="34" charset="0"/>
              <a:buChar char="•"/>
            </a:pPr>
            <a:r>
              <a:rPr lang="it-IT" sz="2400" dirty="0">
                <a:latin typeface="Calibri" panose="020F0502020204030204" pitchFamily="34" charset="0"/>
                <a:cs typeface="Calibri" panose="020F0502020204030204" pitchFamily="34" charset="0"/>
              </a:rPr>
              <a:t>documentazione</a:t>
            </a:r>
          </a:p>
          <a:p>
            <a:pPr marL="1428750" lvl="2">
              <a:buFont typeface="Arial" panose="020B0604020202020204" pitchFamily="34" charset="0"/>
              <a:buChar char="•"/>
            </a:pPr>
            <a:r>
              <a:rPr lang="it-IT" sz="2400" dirty="0">
                <a:latin typeface="Calibri" panose="020F0502020204030204" pitchFamily="34" charset="0"/>
                <a:cs typeface="Calibri" panose="020F0502020204030204" pitchFamily="34" charset="0"/>
              </a:rPr>
              <a:t>analisi dei risultati</a:t>
            </a:r>
          </a:p>
          <a:p>
            <a:pPr marL="1428750" lvl="2">
              <a:buFont typeface="Arial" panose="020B0604020202020204" pitchFamily="34" charset="0"/>
              <a:buChar char="•"/>
            </a:pPr>
            <a:r>
              <a:rPr lang="it-IT" sz="2400" dirty="0">
                <a:latin typeface="Calibri" panose="020F0502020204030204" pitchFamily="34" charset="0"/>
                <a:cs typeface="Calibri" panose="020F0502020204030204" pitchFamily="34" charset="0"/>
              </a:rPr>
              <a:t>gestione e manutenzione dei misuratori in modo controllato </a:t>
            </a:r>
          </a:p>
          <a:p>
            <a:pPr marL="1428750" lvl="2">
              <a:buFont typeface="Arial" panose="020B0604020202020204" pitchFamily="34" charset="0"/>
              <a:buChar char="•"/>
            </a:pPr>
            <a:r>
              <a:rPr lang="it-IT" sz="2400" dirty="0">
                <a:latin typeface="Calibri" panose="020F0502020204030204" pitchFamily="34" charset="0"/>
                <a:cs typeface="Calibri" panose="020F0502020204030204" pitchFamily="34" charset="0"/>
              </a:rPr>
              <a:t>…………..</a:t>
            </a:r>
          </a:p>
          <a:p>
            <a:endParaRPr lang="it-IT" sz="2400" dirty="0">
              <a:latin typeface="Calibri" panose="020F0502020204030204" pitchFamily="34" charset="0"/>
              <a:cs typeface="Calibri" panose="020F0502020204030204" pitchFamily="34" charset="0"/>
            </a:endParaRPr>
          </a:p>
        </p:txBody>
      </p:sp>
      <p:sp>
        <p:nvSpPr>
          <p:cNvPr id="5" name="Segnaposto piè di pagina 15">
            <a:extLst>
              <a:ext uri="{FF2B5EF4-FFF2-40B4-BE49-F238E27FC236}">
                <a16:creationId xmlns:a16="http://schemas.microsoft.com/office/drawing/2014/main" id="{C9B324B7-B7B7-ECE9-955B-EF1D9D26DE0B}"/>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30210200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5C354-1B06-7C2A-54DD-87AE72AA29E6}"/>
            </a:ext>
          </a:extLst>
        </p:cNvPr>
        <p:cNvGrpSpPr/>
        <p:nvPr/>
      </p:nvGrpSpPr>
      <p:grpSpPr>
        <a:xfrm>
          <a:off x="0" y="0"/>
          <a:ext cx="0" cy="0"/>
          <a:chOff x="0" y="0"/>
          <a:chExt cx="0" cy="0"/>
        </a:xfrm>
      </p:grpSpPr>
      <p:sp>
        <p:nvSpPr>
          <p:cNvPr id="15" name="Segnaposto numero diapositiva 14">
            <a:extLst>
              <a:ext uri="{FF2B5EF4-FFF2-40B4-BE49-F238E27FC236}">
                <a16:creationId xmlns:a16="http://schemas.microsoft.com/office/drawing/2014/main" id="{CF9BE107-8194-3391-7489-83F3C06E0686}"/>
              </a:ext>
            </a:extLst>
          </p:cNvPr>
          <p:cNvSpPr>
            <a:spLocks noGrp="1"/>
          </p:cNvSpPr>
          <p:nvPr>
            <p:ph type="sldNum" sz="quarter" idx="12"/>
          </p:nvPr>
        </p:nvSpPr>
        <p:spPr/>
        <p:txBody>
          <a:bodyPr/>
          <a:lstStyle/>
          <a:p>
            <a:fld id="{65F65A18-DFC2-4C15-9945-97AD5E1B3FFB}" type="slidenum">
              <a:rPr lang="it-IT" smtClean="0"/>
              <a:t>85</a:t>
            </a:fld>
            <a:endParaRPr lang="it-IT"/>
          </a:p>
        </p:txBody>
      </p:sp>
      <p:sp>
        <p:nvSpPr>
          <p:cNvPr id="2" name="AutoShape 2" descr="Come usare la bilancia: quando e quanto spesso pesarsi - pesosano.it">
            <a:extLst>
              <a:ext uri="{FF2B5EF4-FFF2-40B4-BE49-F238E27FC236}">
                <a16:creationId xmlns:a16="http://schemas.microsoft.com/office/drawing/2014/main" id="{1FDAB72B-EA78-F827-1E4B-F411E33FF8BD}"/>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Titolo 1">
            <a:extLst>
              <a:ext uri="{FF2B5EF4-FFF2-40B4-BE49-F238E27FC236}">
                <a16:creationId xmlns:a16="http://schemas.microsoft.com/office/drawing/2014/main" id="{869932DC-5E39-9BE6-373C-0AFFDAE78AE0}"/>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LA TARATURA</a:t>
            </a:r>
          </a:p>
        </p:txBody>
      </p:sp>
      <p:sp>
        <p:nvSpPr>
          <p:cNvPr id="8" name="Segnaposto contenuto 2">
            <a:extLst>
              <a:ext uri="{FF2B5EF4-FFF2-40B4-BE49-F238E27FC236}">
                <a16:creationId xmlns:a16="http://schemas.microsoft.com/office/drawing/2014/main" id="{9EF11500-DD52-C918-85E8-0B56A73D36E6}"/>
              </a:ext>
            </a:extLst>
          </p:cNvPr>
          <p:cNvSpPr>
            <a:spLocks noGrp="1"/>
          </p:cNvSpPr>
          <p:nvPr>
            <p:ph idx="1"/>
          </p:nvPr>
        </p:nvSpPr>
        <p:spPr>
          <a:xfrm>
            <a:off x="807362" y="835254"/>
            <a:ext cx="5298830" cy="4525963"/>
          </a:xfrm>
        </p:spPr>
        <p:txBody>
          <a:bodyPr>
            <a:noAutofit/>
          </a:bodyPr>
          <a:lstStyle/>
          <a:p>
            <a:pPr marL="0" indent="0">
              <a:lnSpc>
                <a:spcPct val="150000"/>
              </a:lnSpc>
              <a:buNone/>
            </a:pPr>
            <a:r>
              <a:rPr lang="it-IT" sz="2400" dirty="0">
                <a:latin typeface="Calibri" panose="020F0502020204030204" pitchFamily="34" charset="0"/>
                <a:cs typeface="Calibri" panose="020F0502020204030204" pitchFamily="34" charset="0"/>
              </a:rPr>
              <a:t>Schema di taratura:</a:t>
            </a:r>
          </a:p>
          <a:p>
            <a:pPr>
              <a:lnSpc>
                <a:spcPct val="150000"/>
              </a:lnSpc>
            </a:pPr>
            <a:r>
              <a:rPr lang="it-IT" sz="2400" dirty="0">
                <a:latin typeface="Calibri" panose="020F0502020204030204" pitchFamily="34" charset="0"/>
                <a:cs typeface="Calibri" panose="020F0502020204030204" pitchFamily="34" charset="0"/>
              </a:rPr>
              <a:t>Fissati tre punti per ogni decade scelta all’interno dell’intervallo di misura, si procede con la lettura delle misure effettuate dallo strumento in taratura e dallo strumento campione.</a:t>
            </a:r>
          </a:p>
          <a:p>
            <a:pPr>
              <a:lnSpc>
                <a:spcPct val="150000"/>
              </a:lnSpc>
            </a:pPr>
            <a:r>
              <a:rPr lang="it-IT" sz="2400" dirty="0">
                <a:latin typeface="Calibri" panose="020F0502020204030204" pitchFamily="34" charset="0"/>
                <a:cs typeface="Calibri" panose="020F0502020204030204" pitchFamily="34" charset="0"/>
              </a:rPr>
              <a:t>I valori di pressione vengono realizzati mediante l’immissione di gas nell’apparecchiatura di misura.</a:t>
            </a:r>
          </a:p>
          <a:p>
            <a:endParaRPr lang="it-IT" sz="2400" dirty="0">
              <a:latin typeface="Calibri" panose="020F0502020204030204" pitchFamily="34" charset="0"/>
              <a:cs typeface="Calibri" panose="020F0502020204030204" pitchFamily="34" charset="0"/>
            </a:endParaRPr>
          </a:p>
          <a:p>
            <a:endParaRPr lang="it-IT" sz="2400" dirty="0">
              <a:latin typeface="Calibri" panose="020F0502020204030204" pitchFamily="34" charset="0"/>
              <a:cs typeface="Calibri" panose="020F0502020204030204" pitchFamily="34" charset="0"/>
            </a:endParaRPr>
          </a:p>
        </p:txBody>
      </p:sp>
      <p:pic>
        <p:nvPicPr>
          <p:cNvPr id="9" name="Picture 4" descr="008">
            <a:extLst>
              <a:ext uri="{FF2B5EF4-FFF2-40B4-BE49-F238E27FC236}">
                <a16:creationId xmlns:a16="http://schemas.microsoft.com/office/drawing/2014/main" id="{5FE6FAC2-CE85-E747-459F-D4254001EA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3180" t="38339" r="18527" b="23589"/>
          <a:stretch>
            <a:fillRect/>
          </a:stretch>
        </p:blipFill>
        <p:spPr bwMode="auto">
          <a:xfrm>
            <a:off x="6223538" y="1123345"/>
            <a:ext cx="5130262" cy="461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egnaposto piè di pagina 15">
            <a:extLst>
              <a:ext uri="{FF2B5EF4-FFF2-40B4-BE49-F238E27FC236}">
                <a16:creationId xmlns:a16="http://schemas.microsoft.com/office/drawing/2014/main" id="{D0BF9129-9CF8-6209-154E-ACFAB02D0560}"/>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25924781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D2A4F-0CD7-99E6-EFE1-F787A1D3FBC0}"/>
            </a:ext>
          </a:extLst>
        </p:cNvPr>
        <p:cNvGrpSpPr/>
        <p:nvPr/>
      </p:nvGrpSpPr>
      <p:grpSpPr>
        <a:xfrm>
          <a:off x="0" y="0"/>
          <a:ext cx="0" cy="0"/>
          <a:chOff x="0" y="0"/>
          <a:chExt cx="0" cy="0"/>
        </a:xfrm>
      </p:grpSpPr>
      <p:sp>
        <p:nvSpPr>
          <p:cNvPr id="15" name="Segnaposto numero diapositiva 14">
            <a:extLst>
              <a:ext uri="{FF2B5EF4-FFF2-40B4-BE49-F238E27FC236}">
                <a16:creationId xmlns:a16="http://schemas.microsoft.com/office/drawing/2014/main" id="{5D050518-A106-D5EC-E373-7C7517BF2424}"/>
              </a:ext>
            </a:extLst>
          </p:cNvPr>
          <p:cNvSpPr>
            <a:spLocks noGrp="1"/>
          </p:cNvSpPr>
          <p:nvPr>
            <p:ph type="sldNum" sz="quarter" idx="12"/>
          </p:nvPr>
        </p:nvSpPr>
        <p:spPr/>
        <p:txBody>
          <a:bodyPr/>
          <a:lstStyle/>
          <a:p>
            <a:fld id="{65F65A18-DFC2-4C15-9945-97AD5E1B3FFB}" type="slidenum">
              <a:rPr lang="it-IT" smtClean="0"/>
              <a:t>86</a:t>
            </a:fld>
            <a:endParaRPr lang="it-IT"/>
          </a:p>
        </p:txBody>
      </p:sp>
      <p:sp>
        <p:nvSpPr>
          <p:cNvPr id="2" name="AutoShape 2" descr="Come usare la bilancia: quando e quanto spesso pesarsi - pesosano.it">
            <a:extLst>
              <a:ext uri="{FF2B5EF4-FFF2-40B4-BE49-F238E27FC236}">
                <a16:creationId xmlns:a16="http://schemas.microsoft.com/office/drawing/2014/main" id="{5A914D3E-896E-5920-443A-1CE1112020BC}"/>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Titolo 1">
            <a:extLst>
              <a:ext uri="{FF2B5EF4-FFF2-40B4-BE49-F238E27FC236}">
                <a16:creationId xmlns:a16="http://schemas.microsoft.com/office/drawing/2014/main" id="{5465975D-7D2B-34F0-F7FC-015D425C658E}"/>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dirty="0">
                <a:solidFill>
                  <a:srgbClr val="10596C"/>
                </a:solidFill>
                <a:latin typeface="Calibri" panose="020F0502020204030204" pitchFamily="34" charset="0"/>
                <a:cs typeface="Calibri" panose="020F0502020204030204" pitchFamily="34" charset="0"/>
              </a:rPr>
              <a:t>LA TARATURA</a:t>
            </a:r>
          </a:p>
        </p:txBody>
      </p:sp>
      <p:sp>
        <p:nvSpPr>
          <p:cNvPr id="8" name="Segnaposto contenuto 2">
            <a:extLst>
              <a:ext uri="{FF2B5EF4-FFF2-40B4-BE49-F238E27FC236}">
                <a16:creationId xmlns:a16="http://schemas.microsoft.com/office/drawing/2014/main" id="{1C20C2C6-38B6-558F-8D98-2477DBE6B946}"/>
              </a:ext>
            </a:extLst>
          </p:cNvPr>
          <p:cNvSpPr>
            <a:spLocks noGrp="1"/>
          </p:cNvSpPr>
          <p:nvPr>
            <p:ph idx="1"/>
          </p:nvPr>
        </p:nvSpPr>
        <p:spPr>
          <a:xfrm>
            <a:off x="652385" y="1512538"/>
            <a:ext cx="4239488" cy="3471985"/>
          </a:xfrm>
        </p:spPr>
        <p:txBody>
          <a:bodyPr>
            <a:noAutofit/>
          </a:bodyPr>
          <a:lstStyle/>
          <a:p>
            <a:pPr marL="0" indent="0">
              <a:lnSpc>
                <a:spcPct val="150000"/>
              </a:lnSpc>
              <a:buNone/>
            </a:pPr>
            <a:r>
              <a:rPr lang="it-IT" sz="2400" dirty="0">
                <a:latin typeface="Calibri" panose="020F0502020204030204" pitchFamily="34" charset="0"/>
                <a:cs typeface="Calibri" panose="020F0502020204030204" pitchFamily="34" charset="0"/>
              </a:rPr>
              <a:t>I dati raccolti durante il processo di taratura vengono elaborati al fine di determinare le incertezze di misura legate allo strumento sottoposto a taratura e permettono l’emissione dei </a:t>
            </a:r>
            <a:r>
              <a:rPr lang="it-IT" sz="2400" b="1" dirty="0">
                <a:solidFill>
                  <a:srgbClr val="10596C"/>
                </a:solidFill>
                <a:latin typeface="Calibri" panose="020F0502020204030204" pitchFamily="34" charset="0"/>
                <a:cs typeface="Calibri" panose="020F0502020204030204" pitchFamily="34" charset="0"/>
              </a:rPr>
              <a:t>CERTIFICATO DI TARATURA</a:t>
            </a:r>
            <a:r>
              <a:rPr lang="it-IT" sz="2400" dirty="0">
                <a:latin typeface="Calibri" panose="020F0502020204030204" pitchFamily="34" charset="0"/>
                <a:cs typeface="Calibri" panose="020F0502020204030204" pitchFamily="34" charset="0"/>
              </a:rPr>
              <a:t>.</a:t>
            </a:r>
          </a:p>
          <a:p>
            <a:pPr marL="0" indent="0">
              <a:buNone/>
            </a:pPr>
            <a:endParaRPr lang="it-IT" sz="2400" dirty="0">
              <a:latin typeface="Calibri" panose="020F0502020204030204" pitchFamily="34" charset="0"/>
              <a:cs typeface="Calibri" panose="020F0502020204030204" pitchFamily="34" charset="0"/>
            </a:endParaRPr>
          </a:p>
        </p:txBody>
      </p:sp>
      <p:pic>
        <p:nvPicPr>
          <p:cNvPr id="3" name="Picture 4" descr="006">
            <a:extLst>
              <a:ext uri="{FF2B5EF4-FFF2-40B4-BE49-F238E27FC236}">
                <a16:creationId xmlns:a16="http://schemas.microsoft.com/office/drawing/2014/main" id="{F3FBBB7D-0445-D579-6573-7EF0E4DFF5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3916" t="29593" b="32068"/>
          <a:stretch>
            <a:fillRect/>
          </a:stretch>
        </p:blipFill>
        <p:spPr bwMode="auto">
          <a:xfrm>
            <a:off x="5037194" y="1404552"/>
            <a:ext cx="7146812" cy="4380578"/>
          </a:xfrm>
          <a:prstGeom prst="rect">
            <a:avLst/>
          </a:prstGeom>
          <a:noFill/>
          <a:extLst>
            <a:ext uri="{909E8E84-426E-40DD-AFC4-6F175D3DCCD1}">
              <a14:hiddenFill xmlns:a14="http://schemas.microsoft.com/office/drawing/2010/main">
                <a:solidFill>
                  <a:srgbClr val="FFFFFF"/>
                </a:solidFill>
              </a14:hiddenFill>
            </a:ext>
          </a:extLst>
        </p:spPr>
      </p:pic>
      <p:sp>
        <p:nvSpPr>
          <p:cNvPr id="6" name="Segnaposto piè di pagina 15">
            <a:extLst>
              <a:ext uri="{FF2B5EF4-FFF2-40B4-BE49-F238E27FC236}">
                <a16:creationId xmlns:a16="http://schemas.microsoft.com/office/drawing/2014/main" id="{6376420C-EBBC-49B1-C0AA-973947C55B31}"/>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29386641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numero diapositiva 14"/>
          <p:cNvSpPr>
            <a:spLocks noGrp="1"/>
          </p:cNvSpPr>
          <p:nvPr>
            <p:ph type="sldNum" sz="quarter" idx="12"/>
          </p:nvPr>
        </p:nvSpPr>
        <p:spPr/>
        <p:txBody>
          <a:bodyPr/>
          <a:lstStyle/>
          <a:p>
            <a:fld id="{65F65A18-DFC2-4C15-9945-97AD5E1B3FFB}" type="slidenum">
              <a:rPr lang="it-IT" smtClean="0"/>
              <a:t>87</a:t>
            </a:fld>
            <a:endParaRPr lang="it-IT"/>
          </a:p>
        </p:txBody>
      </p:sp>
      <p:sp>
        <p:nvSpPr>
          <p:cNvPr id="2" name="AutoShape 2" descr="Come usare la bilancia: quando e quanto spesso pesarsi - pesosano.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Titolo 1">
            <a:extLst>
              <a:ext uri="{FF2B5EF4-FFF2-40B4-BE49-F238E27FC236}">
                <a16:creationId xmlns:a16="http://schemas.microsoft.com/office/drawing/2014/main" id="{BA488EE8-C74F-720B-4C23-25D6B2748DF9}"/>
              </a:ext>
            </a:extLst>
          </p:cNvPr>
          <p:cNvSpPr txBox="1">
            <a:spLocks/>
          </p:cNvSpPr>
          <p:nvPr/>
        </p:nvSpPr>
        <p:spPr>
          <a:xfrm>
            <a:off x="2642318" y="541242"/>
            <a:ext cx="6907364" cy="12770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b="1" dirty="0">
                <a:solidFill>
                  <a:srgbClr val="10596C"/>
                </a:solidFill>
                <a:latin typeface="Calibri" panose="020F0502020204030204" pitchFamily="34" charset="0"/>
                <a:cs typeface="Calibri" panose="020F0502020204030204" pitchFamily="34" charset="0"/>
              </a:rPr>
              <a:t>GRAZIE PER L’ATTENZIONE</a:t>
            </a:r>
          </a:p>
        </p:txBody>
      </p:sp>
      <p:pic>
        <p:nvPicPr>
          <p:cNvPr id="5" name="Immagine 4">
            <a:extLst>
              <a:ext uri="{FF2B5EF4-FFF2-40B4-BE49-F238E27FC236}">
                <a16:creationId xmlns:a16="http://schemas.microsoft.com/office/drawing/2014/main" id="{4B221B96-EFE8-D8D1-596D-AF41A424F1F7}"/>
              </a:ext>
            </a:extLst>
          </p:cNvPr>
          <p:cNvPicPr>
            <a:picLocks noChangeAspect="1"/>
          </p:cNvPicPr>
          <p:nvPr/>
        </p:nvPicPr>
        <p:blipFill>
          <a:blip r:embed="rId3"/>
          <a:stretch>
            <a:fillRect/>
          </a:stretch>
        </p:blipFill>
        <p:spPr>
          <a:xfrm>
            <a:off x="3429181" y="1628442"/>
            <a:ext cx="5513671" cy="4167476"/>
          </a:xfrm>
          <a:prstGeom prst="rect">
            <a:avLst/>
          </a:prstGeom>
        </p:spPr>
      </p:pic>
      <p:sp>
        <p:nvSpPr>
          <p:cNvPr id="3" name="Segnaposto piè di pagina 15">
            <a:extLst>
              <a:ext uri="{FF2B5EF4-FFF2-40B4-BE49-F238E27FC236}">
                <a16:creationId xmlns:a16="http://schemas.microsoft.com/office/drawing/2014/main" id="{5D26396A-F0C2-2510-8D72-41AB4989031E}"/>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2018288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8D75F-351D-99B3-D84D-FFD85364E4B2}"/>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851FCA1-1066-4697-41BA-2C886B46121F}"/>
              </a:ext>
            </a:extLst>
          </p:cNvPr>
          <p:cNvSpPr>
            <a:spLocks noGrp="1"/>
          </p:cNvSpPr>
          <p:nvPr>
            <p:ph idx="1"/>
          </p:nvPr>
        </p:nvSpPr>
        <p:spPr>
          <a:xfrm>
            <a:off x="838199" y="679269"/>
            <a:ext cx="10630989" cy="5497694"/>
          </a:xfrm>
        </p:spPr>
        <p:txBody>
          <a:bodyPr>
            <a:normAutofit/>
          </a:bodyPr>
          <a:lstStyle/>
          <a:p>
            <a:pPr marL="0" indent="0">
              <a:buNone/>
            </a:pPr>
            <a:r>
              <a:rPr lang="it-IT" dirty="0"/>
              <a:t>					</a:t>
            </a:r>
          </a:p>
        </p:txBody>
      </p:sp>
      <p:sp>
        <p:nvSpPr>
          <p:cNvPr id="15" name="Segnaposto numero diapositiva 14">
            <a:extLst>
              <a:ext uri="{FF2B5EF4-FFF2-40B4-BE49-F238E27FC236}">
                <a16:creationId xmlns:a16="http://schemas.microsoft.com/office/drawing/2014/main" id="{196FAC27-F27E-366D-D99C-C73A2851DED8}"/>
              </a:ext>
            </a:extLst>
          </p:cNvPr>
          <p:cNvSpPr>
            <a:spLocks noGrp="1"/>
          </p:cNvSpPr>
          <p:nvPr>
            <p:ph type="sldNum" sz="quarter" idx="12"/>
          </p:nvPr>
        </p:nvSpPr>
        <p:spPr/>
        <p:txBody>
          <a:bodyPr/>
          <a:lstStyle/>
          <a:p>
            <a:fld id="{65F65A18-DFC2-4C15-9945-97AD5E1B3FFB}" type="slidenum">
              <a:rPr lang="it-IT" smtClean="0"/>
              <a:t>9</a:t>
            </a:fld>
            <a:endParaRPr lang="it-IT"/>
          </a:p>
        </p:txBody>
      </p:sp>
      <p:sp>
        <p:nvSpPr>
          <p:cNvPr id="11" name="CasellaDiTesto 10">
            <a:extLst>
              <a:ext uri="{FF2B5EF4-FFF2-40B4-BE49-F238E27FC236}">
                <a16:creationId xmlns:a16="http://schemas.microsoft.com/office/drawing/2014/main" id="{78F50DD4-160E-465E-90DB-B173EEADB064}"/>
              </a:ext>
            </a:extLst>
          </p:cNvPr>
          <p:cNvSpPr txBox="1"/>
          <p:nvPr/>
        </p:nvSpPr>
        <p:spPr>
          <a:xfrm>
            <a:off x="990599" y="1222441"/>
            <a:ext cx="1603581" cy="461665"/>
          </a:xfrm>
          <a:prstGeom prst="rect">
            <a:avLst/>
          </a:prstGeom>
          <a:noFill/>
        </p:spPr>
        <p:txBody>
          <a:bodyPr wrap="none" rtlCol="0">
            <a:spAutoFit/>
          </a:bodyPr>
          <a:lstStyle/>
          <a:p>
            <a:r>
              <a:rPr lang="it-IT" sz="2400" dirty="0">
                <a:latin typeface="Calibri" panose="020F0502020204030204" pitchFamily="34" charset="0"/>
                <a:cs typeface="Calibri" panose="020F0502020204030204" pitchFamily="34" charset="0"/>
              </a:rPr>
              <a:t>Forza peso:</a:t>
            </a:r>
          </a:p>
        </p:txBody>
      </p:sp>
      <p:sp>
        <p:nvSpPr>
          <p:cNvPr id="2" name="AutoShape 2" descr="Come usare la bilancia: quando e quanto spesso pesarsi - pesosano.it">
            <a:extLst>
              <a:ext uri="{FF2B5EF4-FFF2-40B4-BE49-F238E27FC236}">
                <a16:creationId xmlns:a16="http://schemas.microsoft.com/office/drawing/2014/main" id="{5FE3A305-0616-309D-980A-AD6FF0452F36}"/>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 name="Immagine 4">
            <a:extLst>
              <a:ext uri="{FF2B5EF4-FFF2-40B4-BE49-F238E27FC236}">
                <a16:creationId xmlns:a16="http://schemas.microsoft.com/office/drawing/2014/main" id="{9A1D52B4-F030-B96B-3F80-1B5DAF9DC17F}"/>
              </a:ext>
            </a:extLst>
          </p:cNvPr>
          <p:cNvPicPr>
            <a:picLocks noChangeAspect="1"/>
          </p:cNvPicPr>
          <p:nvPr/>
        </p:nvPicPr>
        <p:blipFill>
          <a:blip r:embed="rId3"/>
          <a:stretch>
            <a:fillRect/>
          </a:stretch>
        </p:blipFill>
        <p:spPr>
          <a:xfrm>
            <a:off x="7446855" y="1385667"/>
            <a:ext cx="3906945" cy="3820889"/>
          </a:xfrm>
          <a:prstGeom prst="rect">
            <a:avLst/>
          </a:prstGeom>
        </p:spPr>
      </p:pic>
      <p:sp>
        <p:nvSpPr>
          <p:cNvPr id="13" name="CasellaDiTesto 12">
            <a:extLst>
              <a:ext uri="{FF2B5EF4-FFF2-40B4-BE49-F238E27FC236}">
                <a16:creationId xmlns:a16="http://schemas.microsoft.com/office/drawing/2014/main" id="{67DAADC9-0263-D969-F66E-AA306FD2C8B2}"/>
              </a:ext>
            </a:extLst>
          </p:cNvPr>
          <p:cNvSpPr txBox="1"/>
          <p:nvPr/>
        </p:nvSpPr>
        <p:spPr>
          <a:xfrm>
            <a:off x="990598" y="1797879"/>
            <a:ext cx="5582921" cy="830997"/>
          </a:xfrm>
          <a:prstGeom prst="rect">
            <a:avLst/>
          </a:prstGeom>
          <a:noFill/>
        </p:spPr>
        <p:txBody>
          <a:bodyPr wrap="square" rtlCol="0">
            <a:spAutoFit/>
          </a:bodyPr>
          <a:lstStyle/>
          <a:p>
            <a:r>
              <a:rPr lang="it-IT" sz="2400" dirty="0">
                <a:latin typeface="Calibri" panose="020F0502020204030204" pitchFamily="34" charset="0"/>
                <a:cs typeface="Calibri" panose="020F0502020204030204" pitchFamily="34" charset="0"/>
              </a:rPr>
              <a:t>La bilancia misura 90 kg: ma questa è la massa!</a:t>
            </a:r>
          </a:p>
        </p:txBody>
      </p:sp>
      <mc:AlternateContent xmlns:mc="http://schemas.openxmlformats.org/markup-compatibility/2006">
        <mc:Choice xmlns:a14="http://schemas.microsoft.com/office/drawing/2010/main" Requires="a14">
          <p:sp>
            <p:nvSpPr>
              <p:cNvPr id="17" name="CasellaDiTesto 16">
                <a:extLst>
                  <a:ext uri="{FF2B5EF4-FFF2-40B4-BE49-F238E27FC236}">
                    <a16:creationId xmlns:a16="http://schemas.microsoft.com/office/drawing/2014/main" id="{4B835C52-8665-B968-543E-4DB3FC9BB9FB}"/>
                  </a:ext>
                </a:extLst>
              </p:cNvPr>
              <p:cNvSpPr txBox="1"/>
              <p:nvPr/>
            </p:nvSpPr>
            <p:spPr>
              <a:xfrm>
                <a:off x="990598" y="2645900"/>
                <a:ext cx="5307736" cy="1325940"/>
              </a:xfrm>
              <a:prstGeom prst="rect">
                <a:avLst/>
              </a:prstGeom>
              <a:noFill/>
            </p:spPr>
            <p:txBody>
              <a:bodyPr wrap="square" rtlCol="0">
                <a:spAutoFit/>
              </a:bodyPr>
              <a:lstStyle/>
              <a:p>
                <a:pPr>
                  <a:lnSpc>
                    <a:spcPct val="150000"/>
                  </a:lnSpc>
                </a:pPr>
                <a:r>
                  <a:rPr lang="it-IT" sz="2400" dirty="0">
                    <a:latin typeface="Calibri" panose="020F0502020204030204" pitchFamily="34" charset="0"/>
                    <a:cs typeface="Calibri" panose="020F0502020204030204" pitchFamily="34" charset="0"/>
                  </a:rPr>
                  <a:t>Il peso è dato da:</a:t>
                </a:r>
              </a:p>
              <a:p>
                <a:pPr>
                  <a:lnSpc>
                    <a:spcPct val="150000"/>
                  </a:lnSpc>
                </a:pPr>
                <a:r>
                  <a:rPr lang="it-IT" sz="2400" dirty="0">
                    <a:latin typeface="Calibri" panose="020F0502020204030204" pitchFamily="34" charset="0"/>
                    <a:cs typeface="Calibri" panose="020F0502020204030204" pitchFamily="34" charset="0"/>
                  </a:rPr>
                  <a:t>P=m*g=90 kg*9,81 </a:t>
                </a:r>
                <a14:m>
                  <m:oMath xmlns:m="http://schemas.openxmlformats.org/officeDocument/2006/math">
                    <m:f>
                      <m:fPr>
                        <m:ctrlPr>
                          <a:rPr lang="it-IT" sz="2400" i="1">
                            <a:latin typeface="Cambria Math" panose="02040503050406030204" pitchFamily="18" charset="0"/>
                            <a:ea typeface="Cambria Math" panose="02040503050406030204" pitchFamily="18" charset="0"/>
                            <a:cs typeface="Italic_IV50" panose="00000400000000000000" pitchFamily="2" charset="0"/>
                          </a:rPr>
                        </m:ctrlPr>
                      </m:fPr>
                      <m:num>
                        <m:r>
                          <m:rPr>
                            <m:sty m:val="p"/>
                          </m:rPr>
                          <a:rPr lang="it-IT" sz="2400">
                            <a:latin typeface="Cambria Math" panose="02040503050406030204" pitchFamily="18" charset="0"/>
                            <a:ea typeface="Cambria Math" panose="02040503050406030204" pitchFamily="18" charset="0"/>
                            <a:cs typeface="Italic_IV50" panose="00000400000000000000" pitchFamily="2" charset="0"/>
                          </a:rPr>
                          <m:t>m</m:t>
                        </m:r>
                      </m:num>
                      <m:den>
                        <m:r>
                          <m:rPr>
                            <m:sty m:val="p"/>
                          </m:rPr>
                          <a:rPr lang="it-IT" sz="2400">
                            <a:latin typeface="Cambria Math" panose="02040503050406030204" pitchFamily="18" charset="0"/>
                            <a:ea typeface="Cambria Math" panose="02040503050406030204" pitchFamily="18" charset="0"/>
                            <a:cs typeface="Italic_IV50" panose="00000400000000000000" pitchFamily="2" charset="0"/>
                          </a:rPr>
                          <m:t>s</m:t>
                        </m:r>
                        <m:r>
                          <a:rPr lang="it-IT" sz="2400" baseline="30000">
                            <a:latin typeface="Cambria Math" panose="02040503050406030204" pitchFamily="18" charset="0"/>
                            <a:ea typeface="Cambria Math" panose="02040503050406030204" pitchFamily="18" charset="0"/>
                            <a:cs typeface="Italic_IV50" panose="00000400000000000000" pitchFamily="2" charset="0"/>
                          </a:rPr>
                          <m:t>2</m:t>
                        </m:r>
                      </m:den>
                    </m:f>
                  </m:oMath>
                </a14:m>
                <a:r>
                  <a:rPr lang="it-IT" sz="2400" dirty="0">
                    <a:latin typeface="Calibri" panose="020F0502020204030204" pitchFamily="34" charset="0"/>
                    <a:cs typeface="Calibri" panose="020F0502020204030204" pitchFamily="34" charset="0"/>
                  </a:rPr>
                  <a:t> </a:t>
                </a:r>
                <a:r>
                  <a:rPr lang="it-IT" sz="2400" dirty="0">
                    <a:latin typeface="Calibri" panose="020F0502020204030204" pitchFamily="34" charset="0"/>
                    <a:ea typeface="Cambria Math" panose="02040503050406030204" pitchFamily="18" charset="0"/>
                    <a:cs typeface="Calibri" panose="020F0502020204030204" pitchFamily="34" charset="0"/>
                  </a:rPr>
                  <a:t>≅ 900 N</a:t>
                </a:r>
              </a:p>
            </p:txBody>
          </p:sp>
        </mc:Choice>
        <mc:Fallback>
          <p:sp>
            <p:nvSpPr>
              <p:cNvPr id="17" name="CasellaDiTesto 16">
                <a:extLst>
                  <a:ext uri="{FF2B5EF4-FFF2-40B4-BE49-F238E27FC236}">
                    <a16:creationId xmlns:a16="http://schemas.microsoft.com/office/drawing/2014/main" id="{4B835C52-8665-B968-543E-4DB3FC9BB9FB}"/>
                  </a:ext>
                </a:extLst>
              </p:cNvPr>
              <p:cNvSpPr txBox="1">
                <a:spLocks noRot="1" noChangeAspect="1" noMove="1" noResize="1" noEditPoints="1" noAdjustHandles="1" noChangeArrowheads="1" noChangeShapeType="1" noTextEdit="1"/>
              </p:cNvSpPr>
              <p:nvPr/>
            </p:nvSpPr>
            <p:spPr>
              <a:xfrm>
                <a:off x="990598" y="2645900"/>
                <a:ext cx="5307736" cy="1325940"/>
              </a:xfrm>
              <a:prstGeom prst="rect">
                <a:avLst/>
              </a:prstGeom>
              <a:blipFill>
                <a:blip r:embed="rId4"/>
                <a:stretch>
                  <a:fillRect l="-1722" b="-3670"/>
                </a:stretch>
              </a:blipFill>
            </p:spPr>
            <p:txBody>
              <a:bodyPr/>
              <a:lstStyle/>
              <a:p>
                <a:r>
                  <a:rPr lang="it-IT">
                    <a:noFill/>
                  </a:rPr>
                  <a:t> </a:t>
                </a:r>
              </a:p>
            </p:txBody>
          </p:sp>
        </mc:Fallback>
      </mc:AlternateContent>
      <p:sp>
        <p:nvSpPr>
          <p:cNvPr id="19" name="CasellaDiTesto 18">
            <a:extLst>
              <a:ext uri="{FF2B5EF4-FFF2-40B4-BE49-F238E27FC236}">
                <a16:creationId xmlns:a16="http://schemas.microsoft.com/office/drawing/2014/main" id="{3AE33E55-FE1F-0604-D422-C680B2AF78A0}"/>
              </a:ext>
            </a:extLst>
          </p:cNvPr>
          <p:cNvSpPr txBox="1"/>
          <p:nvPr/>
        </p:nvSpPr>
        <p:spPr>
          <a:xfrm>
            <a:off x="990598" y="4372304"/>
            <a:ext cx="4983047" cy="954107"/>
          </a:xfrm>
          <a:prstGeom prst="rect">
            <a:avLst/>
          </a:prstGeom>
          <a:noFill/>
        </p:spPr>
        <p:txBody>
          <a:bodyPr wrap="square" rtlCol="0">
            <a:spAutoFit/>
          </a:bodyPr>
          <a:lstStyle/>
          <a:p>
            <a:pPr algn="ctr"/>
            <a:r>
              <a:rPr lang="it-IT" sz="2800" b="1" dirty="0">
                <a:solidFill>
                  <a:srgbClr val="10596C"/>
                </a:solidFill>
                <a:latin typeface="Calibri" panose="020F0502020204030204" pitchFamily="34" charset="0"/>
                <a:cs typeface="Calibri" panose="020F0502020204030204" pitchFamily="34" charset="0"/>
              </a:rPr>
              <a:t>1 N di «peso» </a:t>
            </a:r>
            <a:r>
              <a:rPr lang="it-IT" sz="2800" b="1" dirty="0">
                <a:solidFill>
                  <a:srgbClr val="10596C"/>
                </a:solidFill>
                <a:latin typeface="Calibri" panose="020F0502020204030204" pitchFamily="34" charset="0"/>
                <a:ea typeface="Cambria Math" panose="02040503050406030204" pitchFamily="18" charset="0"/>
                <a:cs typeface="Calibri" panose="020F0502020204030204" pitchFamily="34" charset="0"/>
              </a:rPr>
              <a:t>corrisponde circa ad 1 hg di «massa»</a:t>
            </a:r>
          </a:p>
        </p:txBody>
      </p:sp>
      <p:sp>
        <p:nvSpPr>
          <p:cNvPr id="6" name="Titolo 1">
            <a:extLst>
              <a:ext uri="{FF2B5EF4-FFF2-40B4-BE49-F238E27FC236}">
                <a16:creationId xmlns:a16="http://schemas.microsoft.com/office/drawing/2014/main" id="{34EC296F-4D11-D918-A3D6-43BDA5A05B72}"/>
              </a:ext>
            </a:extLst>
          </p:cNvPr>
          <p:cNvSpPr txBox="1">
            <a:spLocks/>
          </p:cNvSpPr>
          <p:nvPr/>
        </p:nvSpPr>
        <p:spPr>
          <a:xfrm>
            <a:off x="652385" y="456034"/>
            <a:ext cx="3452903" cy="379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400" b="1" dirty="0">
                <a:solidFill>
                  <a:srgbClr val="10596C"/>
                </a:solidFill>
                <a:latin typeface="Calibri" panose="020F0502020204030204" pitchFamily="34" charset="0"/>
                <a:cs typeface="Calibri" panose="020F0502020204030204" pitchFamily="34" charset="0"/>
              </a:rPr>
              <a:t>LA PRESSIONE</a:t>
            </a:r>
          </a:p>
        </p:txBody>
      </p:sp>
      <p:sp>
        <p:nvSpPr>
          <p:cNvPr id="7" name="Segnaposto piè di pagina 15">
            <a:extLst>
              <a:ext uri="{FF2B5EF4-FFF2-40B4-BE49-F238E27FC236}">
                <a16:creationId xmlns:a16="http://schemas.microsoft.com/office/drawing/2014/main" id="{61AC1E5B-A82B-CFB5-1B48-259B2A5C9512}"/>
              </a:ext>
            </a:extLst>
          </p:cNvPr>
          <p:cNvSpPr>
            <a:spLocks noGrp="1"/>
          </p:cNvSpPr>
          <p:nvPr>
            <p:ph type="ftr" sz="quarter" idx="11"/>
          </p:nvPr>
        </p:nvSpPr>
        <p:spPr>
          <a:xfrm>
            <a:off x="838200" y="6356349"/>
            <a:ext cx="10489826" cy="365125"/>
          </a:xfrm>
        </p:spPr>
        <p:txBody>
          <a:bodyPr/>
          <a:lstStyle/>
          <a:p>
            <a:r>
              <a:rPr lang="it-IT" sz="1400" dirty="0">
                <a:latin typeface="Calibri" panose="020F0502020204030204" pitchFamily="34" charset="0"/>
                <a:cs typeface="Calibri" panose="020F0502020204030204" pitchFamily="34" charset="0"/>
              </a:rPr>
              <a:t>«Sensori da vuoto e calibrazioni con applicazione pratica» - Ing. LUCA CERONE</a:t>
            </a:r>
          </a:p>
        </p:txBody>
      </p:sp>
    </p:spTree>
    <p:extLst>
      <p:ext uri="{BB962C8B-B14F-4D97-AF65-F5344CB8AC3E}">
        <p14:creationId xmlns:p14="http://schemas.microsoft.com/office/powerpoint/2010/main" val="186083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9"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2460</TotalTime>
  <Words>5557</Words>
  <Application>Microsoft Office PowerPoint</Application>
  <PresentationFormat>Widescreen</PresentationFormat>
  <Paragraphs>824</Paragraphs>
  <Slides>87</Slides>
  <Notes>69</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87</vt:i4>
      </vt:variant>
    </vt:vector>
  </HeadingPairs>
  <TitlesOfParts>
    <vt:vector size="92" baseType="lpstr">
      <vt:lpstr>Arial</vt:lpstr>
      <vt:lpstr>Calibri</vt:lpstr>
      <vt:lpstr>Cambria Math</vt:lpstr>
      <vt:lpstr>Italic_IV50</vt:lpstr>
      <vt:lpstr>Tema di Office</vt:lpstr>
      <vt:lpstr>Sensori da vuoto e calibrazioni con applicazione pratica</vt:lpstr>
      <vt:lpstr>SOMMARIO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VUOTO E LA SUA MISURA</dc:title>
  <dc:creator>Luca Cerone</dc:creator>
  <cp:lastModifiedBy>Luca Cerone</cp:lastModifiedBy>
  <cp:revision>520</cp:revision>
  <dcterms:created xsi:type="dcterms:W3CDTF">2020-08-25T15:49:19Z</dcterms:created>
  <dcterms:modified xsi:type="dcterms:W3CDTF">2025-05-26T16:53:01Z</dcterms:modified>
</cp:coreProperties>
</file>