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429" r:id="rId2"/>
    <p:sldId id="430" r:id="rId3"/>
    <p:sldId id="432" r:id="rId4"/>
    <p:sldId id="434" r:id="rId5"/>
    <p:sldId id="435" r:id="rId6"/>
    <p:sldId id="436" r:id="rId7"/>
    <p:sldId id="437" r:id="rId8"/>
    <p:sldId id="438" r:id="rId9"/>
    <p:sldId id="439" r:id="rId10"/>
    <p:sldId id="440" r:id="rId11"/>
    <p:sldId id="441" r:id="rId12"/>
    <p:sldId id="442" r:id="rId13"/>
    <p:sldId id="443" r:id="rId14"/>
    <p:sldId id="445" r:id="rId15"/>
    <p:sldId id="446" r:id="rId16"/>
    <p:sldId id="444" r:id="rId17"/>
    <p:sldId id="447" r:id="rId18"/>
    <p:sldId id="448" r:id="rId19"/>
    <p:sldId id="44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66FF"/>
    <a:srgbClr val="66CC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seppe Firpo" userId="f2315591-290d-4144-9325-ed98b67dc63c" providerId="ADAL" clId="{FC8703A5-C23B-49AF-9E63-72F387515C70}"/>
    <pc:docChg chg="delSld">
      <pc:chgData name="Giuseppe Firpo" userId="f2315591-290d-4144-9325-ed98b67dc63c" providerId="ADAL" clId="{FC8703A5-C23B-49AF-9E63-72F387515C70}" dt="2025-05-22T08:44:15.095" v="2" actId="47"/>
      <pc:docMkLst>
        <pc:docMk/>
      </pc:docMkLst>
      <pc:sldChg chg="del">
        <pc:chgData name="Giuseppe Firpo" userId="f2315591-290d-4144-9325-ed98b67dc63c" providerId="ADAL" clId="{FC8703A5-C23B-49AF-9E63-72F387515C70}" dt="2025-05-22T08:44:15.095" v="2" actId="47"/>
        <pc:sldMkLst>
          <pc:docMk/>
          <pc:sldMk cId="531324613" sldId="273"/>
        </pc:sldMkLst>
      </pc:sldChg>
      <pc:sldChg chg="del">
        <pc:chgData name="Giuseppe Firpo" userId="f2315591-290d-4144-9325-ed98b67dc63c" providerId="ADAL" clId="{FC8703A5-C23B-49AF-9E63-72F387515C70}" dt="2025-05-22T08:44:13.015" v="1" actId="47"/>
        <pc:sldMkLst>
          <pc:docMk/>
          <pc:sldMk cId="1790831688" sldId="431"/>
        </pc:sldMkLst>
      </pc:sldChg>
      <pc:sldChg chg="del">
        <pc:chgData name="Giuseppe Firpo" userId="f2315591-290d-4144-9325-ed98b67dc63c" providerId="ADAL" clId="{FC8703A5-C23B-49AF-9E63-72F387515C70}" dt="2025-05-22T08:44:11.540" v="0" actId="47"/>
        <pc:sldMkLst>
          <pc:docMk/>
          <pc:sldMk cId="3687576200" sldId="43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6306C9-AF7F-4612-BD7E-D89A2F18522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D48020-8C77-4A93-9CE6-35E4778CB032}">
      <dgm:prSet/>
      <dgm:spPr/>
      <dgm:t>
        <a:bodyPr/>
        <a:lstStyle/>
        <a:p>
          <a:r>
            <a:rPr lang="it-IT" dirty="0">
              <a:latin typeface="Oswald" panose="00000500000000000000" pitchFamily="2" charset="0"/>
            </a:rPr>
            <a:t>Il flusso di gas all’interno dei sistemi da vuoto è un fenomeno complesso e una corretta descrizione dipende:</a:t>
          </a:r>
          <a:endParaRPr lang="en-US" dirty="0">
            <a:latin typeface="Oswald" panose="00000500000000000000" pitchFamily="2" charset="0"/>
          </a:endParaRPr>
        </a:p>
      </dgm:t>
    </dgm:pt>
    <dgm:pt modelId="{79BDA030-2828-4AC2-8D27-709B995F92A3}" type="parTrans" cxnId="{0A85CAB9-97EB-4B5C-BA1B-9DD48B2658C2}">
      <dgm:prSet/>
      <dgm:spPr/>
      <dgm:t>
        <a:bodyPr/>
        <a:lstStyle/>
        <a:p>
          <a:endParaRPr lang="en-US">
            <a:latin typeface="Oswald" panose="00000500000000000000" pitchFamily="2" charset="0"/>
          </a:endParaRPr>
        </a:p>
      </dgm:t>
    </dgm:pt>
    <dgm:pt modelId="{0C31F033-9B9D-43DD-B73A-FE03CC0532B4}" type="sibTrans" cxnId="{0A85CAB9-97EB-4B5C-BA1B-9DD48B2658C2}">
      <dgm:prSet/>
      <dgm:spPr/>
      <dgm:t>
        <a:bodyPr/>
        <a:lstStyle/>
        <a:p>
          <a:endParaRPr lang="en-US">
            <a:latin typeface="Oswald" panose="00000500000000000000" pitchFamily="2" charset="0"/>
          </a:endParaRPr>
        </a:p>
      </dgm:t>
    </dgm:pt>
    <dgm:pt modelId="{36B1AE5A-5575-4EF6-BE49-E0DC4C77BAB8}">
      <dgm:prSet/>
      <dgm:spPr/>
      <dgm:t>
        <a:bodyPr/>
        <a:lstStyle/>
        <a:p>
          <a:r>
            <a:rPr lang="it-IT">
              <a:latin typeface="Oswald" panose="00000500000000000000" pitchFamily="2" charset="0"/>
            </a:rPr>
            <a:t>dalla quantità di gas che si sposta </a:t>
          </a:r>
          <a:endParaRPr lang="en-US">
            <a:latin typeface="Oswald" panose="00000500000000000000" pitchFamily="2" charset="0"/>
          </a:endParaRPr>
        </a:p>
      </dgm:t>
    </dgm:pt>
    <dgm:pt modelId="{8A075BD2-0ECD-4BD0-854D-80F47E4CC8A3}" type="parTrans" cxnId="{55BE9A43-6143-4F38-88BD-5F6C397C10EE}">
      <dgm:prSet/>
      <dgm:spPr/>
      <dgm:t>
        <a:bodyPr/>
        <a:lstStyle/>
        <a:p>
          <a:endParaRPr lang="en-US">
            <a:latin typeface="Oswald" panose="00000500000000000000" pitchFamily="2" charset="0"/>
          </a:endParaRPr>
        </a:p>
      </dgm:t>
    </dgm:pt>
    <dgm:pt modelId="{28B475A5-27EA-4855-A7FB-CCF3BD4AA60A}" type="sibTrans" cxnId="{55BE9A43-6143-4F38-88BD-5F6C397C10EE}">
      <dgm:prSet/>
      <dgm:spPr/>
      <dgm:t>
        <a:bodyPr/>
        <a:lstStyle/>
        <a:p>
          <a:endParaRPr lang="en-US">
            <a:latin typeface="Oswald" panose="00000500000000000000" pitchFamily="2" charset="0"/>
          </a:endParaRPr>
        </a:p>
      </dgm:t>
    </dgm:pt>
    <dgm:pt modelId="{B51A0016-941E-46B5-87A6-9B7F6D6FD167}">
      <dgm:prSet/>
      <dgm:spPr/>
      <dgm:t>
        <a:bodyPr/>
        <a:lstStyle/>
        <a:p>
          <a:r>
            <a:rPr lang="it-IT">
              <a:latin typeface="Oswald" panose="00000500000000000000" pitchFamily="2" charset="0"/>
            </a:rPr>
            <a:t>dalle proprietà del particolare gas</a:t>
          </a:r>
          <a:endParaRPr lang="en-US">
            <a:latin typeface="Oswald" panose="00000500000000000000" pitchFamily="2" charset="0"/>
          </a:endParaRPr>
        </a:p>
      </dgm:t>
    </dgm:pt>
    <dgm:pt modelId="{822BADA0-2006-4087-A5F9-B5779DAD4B84}" type="parTrans" cxnId="{DB7A31C0-7EF5-45A9-8707-B280B9026F0C}">
      <dgm:prSet/>
      <dgm:spPr/>
      <dgm:t>
        <a:bodyPr/>
        <a:lstStyle/>
        <a:p>
          <a:endParaRPr lang="en-US">
            <a:latin typeface="Oswald" panose="00000500000000000000" pitchFamily="2" charset="0"/>
          </a:endParaRPr>
        </a:p>
      </dgm:t>
    </dgm:pt>
    <dgm:pt modelId="{C8AA5F06-77A7-4B27-9A80-C56A94DB1406}" type="sibTrans" cxnId="{DB7A31C0-7EF5-45A9-8707-B280B9026F0C}">
      <dgm:prSet/>
      <dgm:spPr/>
      <dgm:t>
        <a:bodyPr/>
        <a:lstStyle/>
        <a:p>
          <a:endParaRPr lang="en-US">
            <a:latin typeface="Oswald" panose="00000500000000000000" pitchFamily="2" charset="0"/>
          </a:endParaRPr>
        </a:p>
      </dgm:t>
    </dgm:pt>
    <dgm:pt modelId="{22DD4DE7-17EB-43E8-8EB0-A2D76DE5613F}">
      <dgm:prSet/>
      <dgm:spPr/>
      <dgm:t>
        <a:bodyPr/>
        <a:lstStyle/>
        <a:p>
          <a:r>
            <a:rPr lang="it-IT">
              <a:latin typeface="Oswald" panose="00000500000000000000" pitchFamily="2" charset="0"/>
            </a:rPr>
            <a:t>dalla geometria delle superfici</a:t>
          </a:r>
          <a:endParaRPr lang="en-US">
            <a:latin typeface="Oswald" panose="00000500000000000000" pitchFamily="2" charset="0"/>
          </a:endParaRPr>
        </a:p>
      </dgm:t>
    </dgm:pt>
    <dgm:pt modelId="{275F3866-0BFD-4F16-BC7B-F55E246D0B03}" type="parTrans" cxnId="{6278FEFA-4286-48AF-8758-CAB324B4A8F6}">
      <dgm:prSet/>
      <dgm:spPr/>
      <dgm:t>
        <a:bodyPr/>
        <a:lstStyle/>
        <a:p>
          <a:endParaRPr lang="en-US">
            <a:latin typeface="Oswald" panose="00000500000000000000" pitchFamily="2" charset="0"/>
          </a:endParaRPr>
        </a:p>
      </dgm:t>
    </dgm:pt>
    <dgm:pt modelId="{480BA7D3-57F0-4A31-9B9B-A29C4EA853C0}" type="sibTrans" cxnId="{6278FEFA-4286-48AF-8758-CAB324B4A8F6}">
      <dgm:prSet/>
      <dgm:spPr/>
      <dgm:t>
        <a:bodyPr/>
        <a:lstStyle/>
        <a:p>
          <a:endParaRPr lang="en-US">
            <a:latin typeface="Oswald" panose="00000500000000000000" pitchFamily="2" charset="0"/>
          </a:endParaRPr>
        </a:p>
      </dgm:t>
    </dgm:pt>
    <dgm:pt modelId="{95EB4A43-1D96-4D14-9B83-7C1B91A92996}">
      <dgm:prSet/>
      <dgm:spPr/>
      <dgm:t>
        <a:bodyPr/>
        <a:lstStyle/>
        <a:p>
          <a:r>
            <a:rPr lang="it-IT" dirty="0">
              <a:latin typeface="Oswald" panose="00000500000000000000" pitchFamily="2" charset="0"/>
            </a:rPr>
            <a:t>dalle proprietà delle superfici</a:t>
          </a:r>
          <a:endParaRPr lang="en-US" dirty="0">
            <a:latin typeface="Oswald" panose="00000500000000000000" pitchFamily="2" charset="0"/>
          </a:endParaRPr>
        </a:p>
      </dgm:t>
    </dgm:pt>
    <dgm:pt modelId="{AD31FADB-EBA2-4BA7-B7FC-977B3D90490E}" type="parTrans" cxnId="{EE8A2BC5-511A-4F07-92C8-5572C0E393B0}">
      <dgm:prSet/>
      <dgm:spPr/>
      <dgm:t>
        <a:bodyPr/>
        <a:lstStyle/>
        <a:p>
          <a:endParaRPr lang="en-US">
            <a:latin typeface="Oswald" panose="00000500000000000000" pitchFamily="2" charset="0"/>
          </a:endParaRPr>
        </a:p>
      </dgm:t>
    </dgm:pt>
    <dgm:pt modelId="{9E52F9AC-3651-4FBE-9945-D826CAB4BB5B}" type="sibTrans" cxnId="{EE8A2BC5-511A-4F07-92C8-5572C0E393B0}">
      <dgm:prSet/>
      <dgm:spPr/>
      <dgm:t>
        <a:bodyPr/>
        <a:lstStyle/>
        <a:p>
          <a:endParaRPr lang="en-US">
            <a:latin typeface="Oswald" panose="00000500000000000000" pitchFamily="2" charset="0"/>
          </a:endParaRPr>
        </a:p>
      </dgm:t>
    </dgm:pt>
    <dgm:pt modelId="{DD3ECBBF-134E-4B63-B9F3-924D18471206}">
      <dgm:prSet/>
      <dgm:spPr/>
      <dgm:t>
        <a:bodyPr/>
        <a:lstStyle/>
        <a:p>
          <a:r>
            <a:rPr lang="en-GB" dirty="0" err="1">
              <a:latin typeface="Oswald" panose="00000500000000000000" pitchFamily="2" charset="0"/>
            </a:rPr>
            <a:t>dalle</a:t>
          </a:r>
          <a:r>
            <a:rPr lang="en-GB" dirty="0">
              <a:latin typeface="Oswald" panose="00000500000000000000" pitchFamily="2" charset="0"/>
            </a:rPr>
            <a:t> </a:t>
          </a:r>
          <a:r>
            <a:rPr lang="en-GB" dirty="0" err="1">
              <a:latin typeface="Oswald" panose="00000500000000000000" pitchFamily="2" charset="0"/>
            </a:rPr>
            <a:t>canalizzazioni</a:t>
          </a:r>
          <a:endParaRPr lang="en-US" dirty="0">
            <a:latin typeface="Oswald" panose="00000500000000000000" pitchFamily="2" charset="0"/>
          </a:endParaRPr>
        </a:p>
      </dgm:t>
    </dgm:pt>
    <dgm:pt modelId="{F9CE9D80-CDB1-41CF-9A85-46968343608A}" type="parTrans" cxnId="{9D2A4466-7BAD-4914-BAA1-B1399A239445}">
      <dgm:prSet/>
      <dgm:spPr/>
      <dgm:t>
        <a:bodyPr/>
        <a:lstStyle/>
        <a:p>
          <a:endParaRPr lang="en-US">
            <a:latin typeface="Oswald" panose="00000500000000000000" pitchFamily="2" charset="0"/>
          </a:endParaRPr>
        </a:p>
      </dgm:t>
    </dgm:pt>
    <dgm:pt modelId="{1EAA2BEC-EAFD-421F-AE5F-6EFC4CCAA378}" type="sibTrans" cxnId="{9D2A4466-7BAD-4914-BAA1-B1399A239445}">
      <dgm:prSet/>
      <dgm:spPr/>
      <dgm:t>
        <a:bodyPr/>
        <a:lstStyle/>
        <a:p>
          <a:endParaRPr lang="en-US">
            <a:latin typeface="Oswald" panose="00000500000000000000" pitchFamily="2" charset="0"/>
          </a:endParaRPr>
        </a:p>
      </dgm:t>
    </dgm:pt>
    <dgm:pt modelId="{1FBBDC04-8D8A-44DD-89CD-27934798BB23}" type="pres">
      <dgm:prSet presAssocID="{0F6306C9-AF7F-4612-BD7E-D89A2F18522E}" presName="vert0" presStyleCnt="0">
        <dgm:presLayoutVars>
          <dgm:dir/>
          <dgm:animOne val="branch"/>
          <dgm:animLvl val="lvl"/>
        </dgm:presLayoutVars>
      </dgm:prSet>
      <dgm:spPr/>
    </dgm:pt>
    <dgm:pt modelId="{E0EB2DD4-27E6-40C9-AAD6-9FD6B698E8B6}" type="pres">
      <dgm:prSet presAssocID="{55D48020-8C77-4A93-9CE6-35E4778CB032}" presName="thickLine" presStyleLbl="alignNode1" presStyleIdx="0" presStyleCnt="1"/>
      <dgm:spPr/>
    </dgm:pt>
    <dgm:pt modelId="{89EF96C3-488F-47BE-BF01-A797DAFF590F}" type="pres">
      <dgm:prSet presAssocID="{55D48020-8C77-4A93-9CE6-35E4778CB032}" presName="horz1" presStyleCnt="0"/>
      <dgm:spPr/>
    </dgm:pt>
    <dgm:pt modelId="{71F135FC-5040-45F4-A718-FED8E928FC4B}" type="pres">
      <dgm:prSet presAssocID="{55D48020-8C77-4A93-9CE6-35E4778CB032}" presName="tx1" presStyleLbl="revTx" presStyleIdx="0" presStyleCnt="6" custScaleX="261273"/>
      <dgm:spPr/>
    </dgm:pt>
    <dgm:pt modelId="{C5B59E5D-A292-4283-B5EC-EE608369D2A8}" type="pres">
      <dgm:prSet presAssocID="{55D48020-8C77-4A93-9CE6-35E4778CB032}" presName="vert1" presStyleCnt="0"/>
      <dgm:spPr/>
    </dgm:pt>
    <dgm:pt modelId="{4FB500D0-4651-4284-9CB0-FB141346F15A}" type="pres">
      <dgm:prSet presAssocID="{36B1AE5A-5575-4EF6-BE49-E0DC4C77BAB8}" presName="vertSpace2a" presStyleCnt="0"/>
      <dgm:spPr/>
    </dgm:pt>
    <dgm:pt modelId="{E0408073-53AA-4BE5-9D2E-A6DF045D9F9B}" type="pres">
      <dgm:prSet presAssocID="{36B1AE5A-5575-4EF6-BE49-E0DC4C77BAB8}" presName="horz2" presStyleCnt="0"/>
      <dgm:spPr/>
    </dgm:pt>
    <dgm:pt modelId="{1F4A8676-1D0A-4747-80F1-3EDCD7735B56}" type="pres">
      <dgm:prSet presAssocID="{36B1AE5A-5575-4EF6-BE49-E0DC4C77BAB8}" presName="horzSpace2" presStyleCnt="0"/>
      <dgm:spPr/>
    </dgm:pt>
    <dgm:pt modelId="{8F70E3C2-4BF1-462C-8E3D-B9376F55B29C}" type="pres">
      <dgm:prSet presAssocID="{36B1AE5A-5575-4EF6-BE49-E0DC4C77BAB8}" presName="tx2" presStyleLbl="revTx" presStyleIdx="1" presStyleCnt="6"/>
      <dgm:spPr/>
    </dgm:pt>
    <dgm:pt modelId="{0F0F451F-7A75-480E-8001-CD6DC6CFA68C}" type="pres">
      <dgm:prSet presAssocID="{36B1AE5A-5575-4EF6-BE49-E0DC4C77BAB8}" presName="vert2" presStyleCnt="0"/>
      <dgm:spPr/>
    </dgm:pt>
    <dgm:pt modelId="{CEFB4314-94FF-4C59-A8F1-482CDBBA0F49}" type="pres">
      <dgm:prSet presAssocID="{36B1AE5A-5575-4EF6-BE49-E0DC4C77BAB8}" presName="thinLine2b" presStyleLbl="callout" presStyleIdx="0" presStyleCnt="5"/>
      <dgm:spPr/>
    </dgm:pt>
    <dgm:pt modelId="{87C364AE-587E-45AF-B6F1-51A0B4229E49}" type="pres">
      <dgm:prSet presAssocID="{36B1AE5A-5575-4EF6-BE49-E0DC4C77BAB8}" presName="vertSpace2b" presStyleCnt="0"/>
      <dgm:spPr/>
    </dgm:pt>
    <dgm:pt modelId="{DA91CE3F-D62A-4CB7-BABC-66E3CA0950E4}" type="pres">
      <dgm:prSet presAssocID="{B51A0016-941E-46B5-87A6-9B7F6D6FD167}" presName="horz2" presStyleCnt="0"/>
      <dgm:spPr/>
    </dgm:pt>
    <dgm:pt modelId="{7AE6E810-8066-4503-A860-D9ACCEE329E6}" type="pres">
      <dgm:prSet presAssocID="{B51A0016-941E-46B5-87A6-9B7F6D6FD167}" presName="horzSpace2" presStyleCnt="0"/>
      <dgm:spPr/>
    </dgm:pt>
    <dgm:pt modelId="{FD124B3F-304D-4D70-A104-E420E361E230}" type="pres">
      <dgm:prSet presAssocID="{B51A0016-941E-46B5-87A6-9B7F6D6FD167}" presName="tx2" presStyleLbl="revTx" presStyleIdx="2" presStyleCnt="6"/>
      <dgm:spPr/>
    </dgm:pt>
    <dgm:pt modelId="{7CE16548-C9C9-45BE-9DB2-158F2AED99A9}" type="pres">
      <dgm:prSet presAssocID="{B51A0016-941E-46B5-87A6-9B7F6D6FD167}" presName="vert2" presStyleCnt="0"/>
      <dgm:spPr/>
    </dgm:pt>
    <dgm:pt modelId="{46C695DA-B738-4AAA-8A30-08BD5B57B1E9}" type="pres">
      <dgm:prSet presAssocID="{B51A0016-941E-46B5-87A6-9B7F6D6FD167}" presName="thinLine2b" presStyleLbl="callout" presStyleIdx="1" presStyleCnt="5"/>
      <dgm:spPr/>
    </dgm:pt>
    <dgm:pt modelId="{1EE9DF5B-735B-4D6F-93F4-A8552DC8D904}" type="pres">
      <dgm:prSet presAssocID="{B51A0016-941E-46B5-87A6-9B7F6D6FD167}" presName="vertSpace2b" presStyleCnt="0"/>
      <dgm:spPr/>
    </dgm:pt>
    <dgm:pt modelId="{5A11539F-8944-480A-9FE7-A89395EE637F}" type="pres">
      <dgm:prSet presAssocID="{22DD4DE7-17EB-43E8-8EB0-A2D76DE5613F}" presName="horz2" presStyleCnt="0"/>
      <dgm:spPr/>
    </dgm:pt>
    <dgm:pt modelId="{605A9F3A-E605-403D-AC20-F16D5DBC1360}" type="pres">
      <dgm:prSet presAssocID="{22DD4DE7-17EB-43E8-8EB0-A2D76DE5613F}" presName="horzSpace2" presStyleCnt="0"/>
      <dgm:spPr/>
    </dgm:pt>
    <dgm:pt modelId="{243100E7-00E3-42A5-AD93-4989D8FB4708}" type="pres">
      <dgm:prSet presAssocID="{22DD4DE7-17EB-43E8-8EB0-A2D76DE5613F}" presName="tx2" presStyleLbl="revTx" presStyleIdx="3" presStyleCnt="6"/>
      <dgm:spPr/>
    </dgm:pt>
    <dgm:pt modelId="{F1933602-B93C-4AA6-9495-CB863F5AA39B}" type="pres">
      <dgm:prSet presAssocID="{22DD4DE7-17EB-43E8-8EB0-A2D76DE5613F}" presName="vert2" presStyleCnt="0"/>
      <dgm:spPr/>
    </dgm:pt>
    <dgm:pt modelId="{DBCBFD09-E7B3-4FB1-9056-DB1CF268369F}" type="pres">
      <dgm:prSet presAssocID="{22DD4DE7-17EB-43E8-8EB0-A2D76DE5613F}" presName="thinLine2b" presStyleLbl="callout" presStyleIdx="2" presStyleCnt="5"/>
      <dgm:spPr/>
    </dgm:pt>
    <dgm:pt modelId="{61CCBF73-D1BF-489E-9DB1-C3C5931E3563}" type="pres">
      <dgm:prSet presAssocID="{22DD4DE7-17EB-43E8-8EB0-A2D76DE5613F}" presName="vertSpace2b" presStyleCnt="0"/>
      <dgm:spPr/>
    </dgm:pt>
    <dgm:pt modelId="{8F89359B-7A64-43C6-A76E-0B7C1564E04B}" type="pres">
      <dgm:prSet presAssocID="{95EB4A43-1D96-4D14-9B83-7C1B91A92996}" presName="horz2" presStyleCnt="0"/>
      <dgm:spPr/>
    </dgm:pt>
    <dgm:pt modelId="{032EDE63-18B6-415D-9DAB-27A00CA57E05}" type="pres">
      <dgm:prSet presAssocID="{95EB4A43-1D96-4D14-9B83-7C1B91A92996}" presName="horzSpace2" presStyleCnt="0"/>
      <dgm:spPr/>
    </dgm:pt>
    <dgm:pt modelId="{06D434E4-9093-4B46-8C89-48929644CE43}" type="pres">
      <dgm:prSet presAssocID="{95EB4A43-1D96-4D14-9B83-7C1B91A92996}" presName="tx2" presStyleLbl="revTx" presStyleIdx="4" presStyleCnt="6"/>
      <dgm:spPr/>
    </dgm:pt>
    <dgm:pt modelId="{E14BE522-056D-4FC0-AA2B-9B58BFE8C19E}" type="pres">
      <dgm:prSet presAssocID="{95EB4A43-1D96-4D14-9B83-7C1B91A92996}" presName="vert2" presStyleCnt="0"/>
      <dgm:spPr/>
    </dgm:pt>
    <dgm:pt modelId="{E399AFDE-3986-4E69-A717-28E213ED5AA8}" type="pres">
      <dgm:prSet presAssocID="{95EB4A43-1D96-4D14-9B83-7C1B91A92996}" presName="thinLine2b" presStyleLbl="callout" presStyleIdx="3" presStyleCnt="5"/>
      <dgm:spPr/>
    </dgm:pt>
    <dgm:pt modelId="{0D1F1D1C-C3F3-40C0-A224-84AE7F18C31F}" type="pres">
      <dgm:prSet presAssocID="{95EB4A43-1D96-4D14-9B83-7C1B91A92996}" presName="vertSpace2b" presStyleCnt="0"/>
      <dgm:spPr/>
    </dgm:pt>
    <dgm:pt modelId="{3B999222-54DB-4D76-8B31-0259BCF71BD8}" type="pres">
      <dgm:prSet presAssocID="{DD3ECBBF-134E-4B63-B9F3-924D18471206}" presName="horz2" presStyleCnt="0"/>
      <dgm:spPr/>
    </dgm:pt>
    <dgm:pt modelId="{BBB32A1C-AE4D-4EA5-B663-659DFE37430C}" type="pres">
      <dgm:prSet presAssocID="{DD3ECBBF-134E-4B63-B9F3-924D18471206}" presName="horzSpace2" presStyleCnt="0"/>
      <dgm:spPr/>
    </dgm:pt>
    <dgm:pt modelId="{E2B77EED-1DEC-43B6-AE98-5D0F95680E7B}" type="pres">
      <dgm:prSet presAssocID="{DD3ECBBF-134E-4B63-B9F3-924D18471206}" presName="tx2" presStyleLbl="revTx" presStyleIdx="5" presStyleCnt="6"/>
      <dgm:spPr/>
    </dgm:pt>
    <dgm:pt modelId="{7A69EFC3-0E3A-4145-A7E7-6CED44C4384C}" type="pres">
      <dgm:prSet presAssocID="{DD3ECBBF-134E-4B63-B9F3-924D18471206}" presName="vert2" presStyleCnt="0"/>
      <dgm:spPr/>
    </dgm:pt>
    <dgm:pt modelId="{8CAEDFD0-D434-4C73-B556-E15A220025AF}" type="pres">
      <dgm:prSet presAssocID="{DD3ECBBF-134E-4B63-B9F3-924D18471206}" presName="thinLine2b" presStyleLbl="callout" presStyleIdx="4" presStyleCnt="5"/>
      <dgm:spPr/>
    </dgm:pt>
    <dgm:pt modelId="{76C2C9D2-D04B-45B6-A56B-180B546259DE}" type="pres">
      <dgm:prSet presAssocID="{DD3ECBBF-134E-4B63-B9F3-924D18471206}" presName="vertSpace2b" presStyleCnt="0"/>
      <dgm:spPr/>
    </dgm:pt>
  </dgm:ptLst>
  <dgm:cxnLst>
    <dgm:cxn modelId="{D6BA9210-0A21-46BE-8DE5-2FDC3965089E}" type="presOf" srcId="{22DD4DE7-17EB-43E8-8EB0-A2D76DE5613F}" destId="{243100E7-00E3-42A5-AD93-4989D8FB4708}" srcOrd="0" destOrd="0" presId="urn:microsoft.com/office/officeart/2008/layout/LinedList"/>
    <dgm:cxn modelId="{20E77D13-6D02-424E-8CAF-1AB14843688F}" type="presOf" srcId="{DD3ECBBF-134E-4B63-B9F3-924D18471206}" destId="{E2B77EED-1DEC-43B6-AE98-5D0F95680E7B}" srcOrd="0" destOrd="0" presId="urn:microsoft.com/office/officeart/2008/layout/LinedList"/>
    <dgm:cxn modelId="{35E3BB3E-403F-4C20-9E6B-4660C80ED01C}" type="presOf" srcId="{0F6306C9-AF7F-4612-BD7E-D89A2F18522E}" destId="{1FBBDC04-8D8A-44DD-89CD-27934798BB23}" srcOrd="0" destOrd="0" presId="urn:microsoft.com/office/officeart/2008/layout/LinedList"/>
    <dgm:cxn modelId="{42652F40-328D-4947-9923-F009276FF11D}" type="presOf" srcId="{B51A0016-941E-46B5-87A6-9B7F6D6FD167}" destId="{FD124B3F-304D-4D70-A104-E420E361E230}" srcOrd="0" destOrd="0" presId="urn:microsoft.com/office/officeart/2008/layout/LinedList"/>
    <dgm:cxn modelId="{55BE9A43-6143-4F38-88BD-5F6C397C10EE}" srcId="{55D48020-8C77-4A93-9CE6-35E4778CB032}" destId="{36B1AE5A-5575-4EF6-BE49-E0DC4C77BAB8}" srcOrd="0" destOrd="0" parTransId="{8A075BD2-0ECD-4BD0-854D-80F47E4CC8A3}" sibTransId="{28B475A5-27EA-4855-A7FB-CCF3BD4AA60A}"/>
    <dgm:cxn modelId="{9D2A4466-7BAD-4914-BAA1-B1399A239445}" srcId="{55D48020-8C77-4A93-9CE6-35E4778CB032}" destId="{DD3ECBBF-134E-4B63-B9F3-924D18471206}" srcOrd="4" destOrd="0" parTransId="{F9CE9D80-CDB1-41CF-9A85-46968343608A}" sibTransId="{1EAA2BEC-EAFD-421F-AE5F-6EFC4CCAA378}"/>
    <dgm:cxn modelId="{CE8CC3A1-F30E-4B19-9E52-0DE02CD02759}" type="presOf" srcId="{95EB4A43-1D96-4D14-9B83-7C1B91A92996}" destId="{06D434E4-9093-4B46-8C89-48929644CE43}" srcOrd="0" destOrd="0" presId="urn:microsoft.com/office/officeart/2008/layout/LinedList"/>
    <dgm:cxn modelId="{1BD003A6-E570-4411-9076-5DDC99896E1B}" type="presOf" srcId="{36B1AE5A-5575-4EF6-BE49-E0DC4C77BAB8}" destId="{8F70E3C2-4BF1-462C-8E3D-B9376F55B29C}" srcOrd="0" destOrd="0" presId="urn:microsoft.com/office/officeart/2008/layout/LinedList"/>
    <dgm:cxn modelId="{0A85CAB9-97EB-4B5C-BA1B-9DD48B2658C2}" srcId="{0F6306C9-AF7F-4612-BD7E-D89A2F18522E}" destId="{55D48020-8C77-4A93-9CE6-35E4778CB032}" srcOrd="0" destOrd="0" parTransId="{79BDA030-2828-4AC2-8D27-709B995F92A3}" sibTransId="{0C31F033-9B9D-43DD-B73A-FE03CC0532B4}"/>
    <dgm:cxn modelId="{DB7A31C0-7EF5-45A9-8707-B280B9026F0C}" srcId="{55D48020-8C77-4A93-9CE6-35E4778CB032}" destId="{B51A0016-941E-46B5-87A6-9B7F6D6FD167}" srcOrd="1" destOrd="0" parTransId="{822BADA0-2006-4087-A5F9-B5779DAD4B84}" sibTransId="{C8AA5F06-77A7-4B27-9A80-C56A94DB1406}"/>
    <dgm:cxn modelId="{EE8A2BC5-511A-4F07-92C8-5572C0E393B0}" srcId="{55D48020-8C77-4A93-9CE6-35E4778CB032}" destId="{95EB4A43-1D96-4D14-9B83-7C1B91A92996}" srcOrd="3" destOrd="0" parTransId="{AD31FADB-EBA2-4BA7-B7FC-977B3D90490E}" sibTransId="{9E52F9AC-3651-4FBE-9945-D826CAB4BB5B}"/>
    <dgm:cxn modelId="{DF6691D2-C173-49D4-92D6-97255B7C4FBB}" type="presOf" srcId="{55D48020-8C77-4A93-9CE6-35E4778CB032}" destId="{71F135FC-5040-45F4-A718-FED8E928FC4B}" srcOrd="0" destOrd="0" presId="urn:microsoft.com/office/officeart/2008/layout/LinedList"/>
    <dgm:cxn modelId="{6278FEFA-4286-48AF-8758-CAB324B4A8F6}" srcId="{55D48020-8C77-4A93-9CE6-35E4778CB032}" destId="{22DD4DE7-17EB-43E8-8EB0-A2D76DE5613F}" srcOrd="2" destOrd="0" parTransId="{275F3866-0BFD-4F16-BC7B-F55E246D0B03}" sibTransId="{480BA7D3-57F0-4A31-9B9B-A29C4EA853C0}"/>
    <dgm:cxn modelId="{C3D0DF90-F081-441E-9A5A-78C599ACE095}" type="presParOf" srcId="{1FBBDC04-8D8A-44DD-89CD-27934798BB23}" destId="{E0EB2DD4-27E6-40C9-AAD6-9FD6B698E8B6}" srcOrd="0" destOrd="0" presId="urn:microsoft.com/office/officeart/2008/layout/LinedList"/>
    <dgm:cxn modelId="{EB4156DE-95F9-4469-8CF1-436A0374854A}" type="presParOf" srcId="{1FBBDC04-8D8A-44DD-89CD-27934798BB23}" destId="{89EF96C3-488F-47BE-BF01-A797DAFF590F}" srcOrd="1" destOrd="0" presId="urn:microsoft.com/office/officeart/2008/layout/LinedList"/>
    <dgm:cxn modelId="{65E5C2F5-0B5C-4DB2-989A-C8EDA3D8A769}" type="presParOf" srcId="{89EF96C3-488F-47BE-BF01-A797DAFF590F}" destId="{71F135FC-5040-45F4-A718-FED8E928FC4B}" srcOrd="0" destOrd="0" presId="urn:microsoft.com/office/officeart/2008/layout/LinedList"/>
    <dgm:cxn modelId="{D28C03A8-3E82-4000-976C-105D077BB0D7}" type="presParOf" srcId="{89EF96C3-488F-47BE-BF01-A797DAFF590F}" destId="{C5B59E5D-A292-4283-B5EC-EE608369D2A8}" srcOrd="1" destOrd="0" presId="urn:microsoft.com/office/officeart/2008/layout/LinedList"/>
    <dgm:cxn modelId="{B4C1FEF6-0284-44EA-8AFB-42DC9E9C789B}" type="presParOf" srcId="{C5B59E5D-A292-4283-B5EC-EE608369D2A8}" destId="{4FB500D0-4651-4284-9CB0-FB141346F15A}" srcOrd="0" destOrd="0" presId="urn:microsoft.com/office/officeart/2008/layout/LinedList"/>
    <dgm:cxn modelId="{AD52BE23-DB1B-42CD-8415-D5CF97AA44FF}" type="presParOf" srcId="{C5B59E5D-A292-4283-B5EC-EE608369D2A8}" destId="{E0408073-53AA-4BE5-9D2E-A6DF045D9F9B}" srcOrd="1" destOrd="0" presId="urn:microsoft.com/office/officeart/2008/layout/LinedList"/>
    <dgm:cxn modelId="{33D2C6B6-68A6-4CBD-BC57-65E0895A7360}" type="presParOf" srcId="{E0408073-53AA-4BE5-9D2E-A6DF045D9F9B}" destId="{1F4A8676-1D0A-4747-80F1-3EDCD7735B56}" srcOrd="0" destOrd="0" presId="urn:microsoft.com/office/officeart/2008/layout/LinedList"/>
    <dgm:cxn modelId="{15AA3E85-5A23-459B-8A25-34F3693EC027}" type="presParOf" srcId="{E0408073-53AA-4BE5-9D2E-A6DF045D9F9B}" destId="{8F70E3C2-4BF1-462C-8E3D-B9376F55B29C}" srcOrd="1" destOrd="0" presId="urn:microsoft.com/office/officeart/2008/layout/LinedList"/>
    <dgm:cxn modelId="{86FF60F6-CEE5-4749-88BF-7EAA195D22A4}" type="presParOf" srcId="{E0408073-53AA-4BE5-9D2E-A6DF045D9F9B}" destId="{0F0F451F-7A75-480E-8001-CD6DC6CFA68C}" srcOrd="2" destOrd="0" presId="urn:microsoft.com/office/officeart/2008/layout/LinedList"/>
    <dgm:cxn modelId="{67654FCD-7DA2-427F-AD18-8AB953DC6A50}" type="presParOf" srcId="{C5B59E5D-A292-4283-B5EC-EE608369D2A8}" destId="{CEFB4314-94FF-4C59-A8F1-482CDBBA0F49}" srcOrd="2" destOrd="0" presId="urn:microsoft.com/office/officeart/2008/layout/LinedList"/>
    <dgm:cxn modelId="{61D188CB-A850-4DCF-AB87-7B37B61F2AF9}" type="presParOf" srcId="{C5B59E5D-A292-4283-B5EC-EE608369D2A8}" destId="{87C364AE-587E-45AF-B6F1-51A0B4229E49}" srcOrd="3" destOrd="0" presId="urn:microsoft.com/office/officeart/2008/layout/LinedList"/>
    <dgm:cxn modelId="{7382B950-146D-434A-872C-AE1A2350192B}" type="presParOf" srcId="{C5B59E5D-A292-4283-B5EC-EE608369D2A8}" destId="{DA91CE3F-D62A-4CB7-BABC-66E3CA0950E4}" srcOrd="4" destOrd="0" presId="urn:microsoft.com/office/officeart/2008/layout/LinedList"/>
    <dgm:cxn modelId="{F7434818-E6EC-411F-8731-1B0DC6910F8C}" type="presParOf" srcId="{DA91CE3F-D62A-4CB7-BABC-66E3CA0950E4}" destId="{7AE6E810-8066-4503-A860-D9ACCEE329E6}" srcOrd="0" destOrd="0" presId="urn:microsoft.com/office/officeart/2008/layout/LinedList"/>
    <dgm:cxn modelId="{B8154A0B-C877-4096-9B32-F2E3CD7968B5}" type="presParOf" srcId="{DA91CE3F-D62A-4CB7-BABC-66E3CA0950E4}" destId="{FD124B3F-304D-4D70-A104-E420E361E230}" srcOrd="1" destOrd="0" presId="urn:microsoft.com/office/officeart/2008/layout/LinedList"/>
    <dgm:cxn modelId="{787510A0-D5B7-4AD1-961D-C12A7CAFD435}" type="presParOf" srcId="{DA91CE3F-D62A-4CB7-BABC-66E3CA0950E4}" destId="{7CE16548-C9C9-45BE-9DB2-158F2AED99A9}" srcOrd="2" destOrd="0" presId="urn:microsoft.com/office/officeart/2008/layout/LinedList"/>
    <dgm:cxn modelId="{FBDE9FBE-3213-4A2E-AD65-F5908FE464E8}" type="presParOf" srcId="{C5B59E5D-A292-4283-B5EC-EE608369D2A8}" destId="{46C695DA-B738-4AAA-8A30-08BD5B57B1E9}" srcOrd="5" destOrd="0" presId="urn:microsoft.com/office/officeart/2008/layout/LinedList"/>
    <dgm:cxn modelId="{ADFF259D-3717-46BA-901C-4B5D47B5762C}" type="presParOf" srcId="{C5B59E5D-A292-4283-B5EC-EE608369D2A8}" destId="{1EE9DF5B-735B-4D6F-93F4-A8552DC8D904}" srcOrd="6" destOrd="0" presId="urn:microsoft.com/office/officeart/2008/layout/LinedList"/>
    <dgm:cxn modelId="{EF7E486F-27B6-4B49-9FFC-FC715A1369BF}" type="presParOf" srcId="{C5B59E5D-A292-4283-B5EC-EE608369D2A8}" destId="{5A11539F-8944-480A-9FE7-A89395EE637F}" srcOrd="7" destOrd="0" presId="urn:microsoft.com/office/officeart/2008/layout/LinedList"/>
    <dgm:cxn modelId="{75363CEE-9AFB-4009-B478-3D4B93ED1EB2}" type="presParOf" srcId="{5A11539F-8944-480A-9FE7-A89395EE637F}" destId="{605A9F3A-E605-403D-AC20-F16D5DBC1360}" srcOrd="0" destOrd="0" presId="urn:microsoft.com/office/officeart/2008/layout/LinedList"/>
    <dgm:cxn modelId="{411B3A8B-2E29-45A4-A3AB-D888D139D65A}" type="presParOf" srcId="{5A11539F-8944-480A-9FE7-A89395EE637F}" destId="{243100E7-00E3-42A5-AD93-4989D8FB4708}" srcOrd="1" destOrd="0" presId="urn:microsoft.com/office/officeart/2008/layout/LinedList"/>
    <dgm:cxn modelId="{53964437-F4BF-473F-9B20-C3C45A209FCF}" type="presParOf" srcId="{5A11539F-8944-480A-9FE7-A89395EE637F}" destId="{F1933602-B93C-4AA6-9495-CB863F5AA39B}" srcOrd="2" destOrd="0" presId="urn:microsoft.com/office/officeart/2008/layout/LinedList"/>
    <dgm:cxn modelId="{7EA19E1F-5C04-4C99-B3B1-AB7A3B378A3C}" type="presParOf" srcId="{C5B59E5D-A292-4283-B5EC-EE608369D2A8}" destId="{DBCBFD09-E7B3-4FB1-9056-DB1CF268369F}" srcOrd="8" destOrd="0" presId="urn:microsoft.com/office/officeart/2008/layout/LinedList"/>
    <dgm:cxn modelId="{565E43BE-547D-450C-8829-FB1D11AF205F}" type="presParOf" srcId="{C5B59E5D-A292-4283-B5EC-EE608369D2A8}" destId="{61CCBF73-D1BF-489E-9DB1-C3C5931E3563}" srcOrd="9" destOrd="0" presId="urn:microsoft.com/office/officeart/2008/layout/LinedList"/>
    <dgm:cxn modelId="{231F3646-2194-42C3-B24A-1D9260777737}" type="presParOf" srcId="{C5B59E5D-A292-4283-B5EC-EE608369D2A8}" destId="{8F89359B-7A64-43C6-A76E-0B7C1564E04B}" srcOrd="10" destOrd="0" presId="urn:microsoft.com/office/officeart/2008/layout/LinedList"/>
    <dgm:cxn modelId="{A57B30E3-49BE-4DE0-8C67-240ACAFA6602}" type="presParOf" srcId="{8F89359B-7A64-43C6-A76E-0B7C1564E04B}" destId="{032EDE63-18B6-415D-9DAB-27A00CA57E05}" srcOrd="0" destOrd="0" presId="urn:microsoft.com/office/officeart/2008/layout/LinedList"/>
    <dgm:cxn modelId="{1384730B-9647-4539-8D71-1386CD5A69AB}" type="presParOf" srcId="{8F89359B-7A64-43C6-A76E-0B7C1564E04B}" destId="{06D434E4-9093-4B46-8C89-48929644CE43}" srcOrd="1" destOrd="0" presId="urn:microsoft.com/office/officeart/2008/layout/LinedList"/>
    <dgm:cxn modelId="{99A834E5-9D61-4A88-ACFD-6CFA74E06F41}" type="presParOf" srcId="{8F89359B-7A64-43C6-A76E-0B7C1564E04B}" destId="{E14BE522-056D-4FC0-AA2B-9B58BFE8C19E}" srcOrd="2" destOrd="0" presId="urn:microsoft.com/office/officeart/2008/layout/LinedList"/>
    <dgm:cxn modelId="{1CB6BD1C-443A-456D-BD85-EB011343C09B}" type="presParOf" srcId="{C5B59E5D-A292-4283-B5EC-EE608369D2A8}" destId="{E399AFDE-3986-4E69-A717-28E213ED5AA8}" srcOrd="11" destOrd="0" presId="urn:microsoft.com/office/officeart/2008/layout/LinedList"/>
    <dgm:cxn modelId="{2DB46719-76FC-4F04-9F7C-83AD1BD374CF}" type="presParOf" srcId="{C5B59E5D-A292-4283-B5EC-EE608369D2A8}" destId="{0D1F1D1C-C3F3-40C0-A224-84AE7F18C31F}" srcOrd="12" destOrd="0" presId="urn:microsoft.com/office/officeart/2008/layout/LinedList"/>
    <dgm:cxn modelId="{9C790257-2785-481D-8902-7A4424BE8D1A}" type="presParOf" srcId="{C5B59E5D-A292-4283-B5EC-EE608369D2A8}" destId="{3B999222-54DB-4D76-8B31-0259BCF71BD8}" srcOrd="13" destOrd="0" presId="urn:microsoft.com/office/officeart/2008/layout/LinedList"/>
    <dgm:cxn modelId="{788BE2E4-6E2E-4F53-8A8B-959D867A83CC}" type="presParOf" srcId="{3B999222-54DB-4D76-8B31-0259BCF71BD8}" destId="{BBB32A1C-AE4D-4EA5-B663-659DFE37430C}" srcOrd="0" destOrd="0" presId="urn:microsoft.com/office/officeart/2008/layout/LinedList"/>
    <dgm:cxn modelId="{B7B6978E-58FE-4BC0-AED6-79310B1776F7}" type="presParOf" srcId="{3B999222-54DB-4D76-8B31-0259BCF71BD8}" destId="{E2B77EED-1DEC-43B6-AE98-5D0F95680E7B}" srcOrd="1" destOrd="0" presId="urn:microsoft.com/office/officeart/2008/layout/LinedList"/>
    <dgm:cxn modelId="{D3BED5A6-67C0-4C4A-8E83-0847BA7D1D83}" type="presParOf" srcId="{3B999222-54DB-4D76-8B31-0259BCF71BD8}" destId="{7A69EFC3-0E3A-4145-A7E7-6CED44C4384C}" srcOrd="2" destOrd="0" presId="urn:microsoft.com/office/officeart/2008/layout/LinedList"/>
    <dgm:cxn modelId="{713AE7F7-9E59-4BE9-AB14-78C27849518F}" type="presParOf" srcId="{C5B59E5D-A292-4283-B5EC-EE608369D2A8}" destId="{8CAEDFD0-D434-4C73-B556-E15A220025AF}" srcOrd="14" destOrd="0" presId="urn:microsoft.com/office/officeart/2008/layout/LinedList"/>
    <dgm:cxn modelId="{75F0691D-CAE5-4F8F-B93F-E84A65FD7F81}" type="presParOf" srcId="{C5B59E5D-A292-4283-B5EC-EE608369D2A8}" destId="{76C2C9D2-D04B-45B6-A56B-180B546259DE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B2DD4-27E6-40C9-AAD6-9FD6B698E8B6}">
      <dsp:nvSpPr>
        <dsp:cNvPr id="0" name=""/>
        <dsp:cNvSpPr/>
      </dsp:nvSpPr>
      <dsp:spPr>
        <a:xfrm>
          <a:off x="0" y="0"/>
          <a:ext cx="103200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135FC-5040-45F4-A718-FED8E928FC4B}">
      <dsp:nvSpPr>
        <dsp:cNvPr id="0" name=""/>
        <dsp:cNvSpPr/>
      </dsp:nvSpPr>
      <dsp:spPr>
        <a:xfrm>
          <a:off x="0" y="0"/>
          <a:ext cx="4076120" cy="2060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>
              <a:latin typeface="Oswald" panose="00000500000000000000" pitchFamily="2" charset="0"/>
            </a:rPr>
            <a:t>Il flusso di gas all’interno dei sistemi da vuoto è un fenomeno complesso e una corretta descrizione dipende:</a:t>
          </a:r>
          <a:endParaRPr lang="en-US" sz="2700" kern="1200" dirty="0">
            <a:latin typeface="Oswald" panose="00000500000000000000" pitchFamily="2" charset="0"/>
          </a:endParaRPr>
        </a:p>
      </dsp:txBody>
      <dsp:txXfrm>
        <a:off x="0" y="0"/>
        <a:ext cx="4076120" cy="2060838"/>
      </dsp:txXfrm>
    </dsp:sp>
    <dsp:sp modelId="{8F70E3C2-4BF1-462C-8E3D-B9376F55B29C}">
      <dsp:nvSpPr>
        <dsp:cNvPr id="0" name=""/>
        <dsp:cNvSpPr/>
      </dsp:nvSpPr>
      <dsp:spPr>
        <a:xfrm>
          <a:off x="4193128" y="19420"/>
          <a:ext cx="6123393" cy="388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>
              <a:latin typeface="Oswald" panose="00000500000000000000" pitchFamily="2" charset="0"/>
            </a:rPr>
            <a:t>dalla quantità di gas che si sposta </a:t>
          </a:r>
          <a:endParaRPr lang="en-US" sz="1500" kern="1200">
            <a:latin typeface="Oswald" panose="00000500000000000000" pitchFamily="2" charset="0"/>
          </a:endParaRPr>
        </a:p>
      </dsp:txBody>
      <dsp:txXfrm>
        <a:off x="4193128" y="19420"/>
        <a:ext cx="6123393" cy="388419"/>
      </dsp:txXfrm>
    </dsp:sp>
    <dsp:sp modelId="{CEFB4314-94FF-4C59-A8F1-482CDBBA0F49}">
      <dsp:nvSpPr>
        <dsp:cNvPr id="0" name=""/>
        <dsp:cNvSpPr/>
      </dsp:nvSpPr>
      <dsp:spPr>
        <a:xfrm>
          <a:off x="4076120" y="407840"/>
          <a:ext cx="6240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24B3F-304D-4D70-A104-E420E361E230}">
      <dsp:nvSpPr>
        <dsp:cNvPr id="0" name=""/>
        <dsp:cNvSpPr/>
      </dsp:nvSpPr>
      <dsp:spPr>
        <a:xfrm>
          <a:off x="4193128" y="427261"/>
          <a:ext cx="6123393" cy="388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>
              <a:latin typeface="Oswald" panose="00000500000000000000" pitchFamily="2" charset="0"/>
            </a:rPr>
            <a:t>dalle proprietà del particolare gas</a:t>
          </a:r>
          <a:endParaRPr lang="en-US" sz="1500" kern="1200">
            <a:latin typeface="Oswald" panose="00000500000000000000" pitchFamily="2" charset="0"/>
          </a:endParaRPr>
        </a:p>
      </dsp:txBody>
      <dsp:txXfrm>
        <a:off x="4193128" y="427261"/>
        <a:ext cx="6123393" cy="388419"/>
      </dsp:txXfrm>
    </dsp:sp>
    <dsp:sp modelId="{46C695DA-B738-4AAA-8A30-08BD5B57B1E9}">
      <dsp:nvSpPr>
        <dsp:cNvPr id="0" name=""/>
        <dsp:cNvSpPr/>
      </dsp:nvSpPr>
      <dsp:spPr>
        <a:xfrm>
          <a:off x="4076120" y="815681"/>
          <a:ext cx="6240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100E7-00E3-42A5-AD93-4989D8FB4708}">
      <dsp:nvSpPr>
        <dsp:cNvPr id="0" name=""/>
        <dsp:cNvSpPr/>
      </dsp:nvSpPr>
      <dsp:spPr>
        <a:xfrm>
          <a:off x="4193128" y="835102"/>
          <a:ext cx="6123393" cy="388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>
              <a:latin typeface="Oswald" panose="00000500000000000000" pitchFamily="2" charset="0"/>
            </a:rPr>
            <a:t>dalla geometria delle superfici</a:t>
          </a:r>
          <a:endParaRPr lang="en-US" sz="1500" kern="1200">
            <a:latin typeface="Oswald" panose="00000500000000000000" pitchFamily="2" charset="0"/>
          </a:endParaRPr>
        </a:p>
      </dsp:txBody>
      <dsp:txXfrm>
        <a:off x="4193128" y="835102"/>
        <a:ext cx="6123393" cy="388419"/>
      </dsp:txXfrm>
    </dsp:sp>
    <dsp:sp modelId="{DBCBFD09-E7B3-4FB1-9056-DB1CF268369F}">
      <dsp:nvSpPr>
        <dsp:cNvPr id="0" name=""/>
        <dsp:cNvSpPr/>
      </dsp:nvSpPr>
      <dsp:spPr>
        <a:xfrm>
          <a:off x="4076120" y="1223521"/>
          <a:ext cx="6240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434E4-9093-4B46-8C89-48929644CE43}">
      <dsp:nvSpPr>
        <dsp:cNvPr id="0" name=""/>
        <dsp:cNvSpPr/>
      </dsp:nvSpPr>
      <dsp:spPr>
        <a:xfrm>
          <a:off x="4193128" y="1242942"/>
          <a:ext cx="6123393" cy="388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>
              <a:latin typeface="Oswald" panose="00000500000000000000" pitchFamily="2" charset="0"/>
            </a:rPr>
            <a:t>dalle proprietà delle superfici</a:t>
          </a:r>
          <a:endParaRPr lang="en-US" sz="1500" kern="1200" dirty="0">
            <a:latin typeface="Oswald" panose="00000500000000000000" pitchFamily="2" charset="0"/>
          </a:endParaRPr>
        </a:p>
      </dsp:txBody>
      <dsp:txXfrm>
        <a:off x="4193128" y="1242942"/>
        <a:ext cx="6123393" cy="388419"/>
      </dsp:txXfrm>
    </dsp:sp>
    <dsp:sp modelId="{E399AFDE-3986-4E69-A717-28E213ED5AA8}">
      <dsp:nvSpPr>
        <dsp:cNvPr id="0" name=""/>
        <dsp:cNvSpPr/>
      </dsp:nvSpPr>
      <dsp:spPr>
        <a:xfrm>
          <a:off x="4076120" y="1631362"/>
          <a:ext cx="6240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77EED-1DEC-43B6-AE98-5D0F95680E7B}">
      <dsp:nvSpPr>
        <dsp:cNvPr id="0" name=""/>
        <dsp:cNvSpPr/>
      </dsp:nvSpPr>
      <dsp:spPr>
        <a:xfrm>
          <a:off x="4193128" y="1650783"/>
          <a:ext cx="6123393" cy="388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 err="1">
              <a:latin typeface="Oswald" panose="00000500000000000000" pitchFamily="2" charset="0"/>
            </a:rPr>
            <a:t>dalle</a:t>
          </a:r>
          <a:r>
            <a:rPr lang="en-GB" sz="1500" kern="1200" dirty="0">
              <a:latin typeface="Oswald" panose="00000500000000000000" pitchFamily="2" charset="0"/>
            </a:rPr>
            <a:t> </a:t>
          </a:r>
          <a:r>
            <a:rPr lang="en-GB" sz="1500" kern="1200" dirty="0" err="1">
              <a:latin typeface="Oswald" panose="00000500000000000000" pitchFamily="2" charset="0"/>
            </a:rPr>
            <a:t>canalizzazioni</a:t>
          </a:r>
          <a:endParaRPr lang="en-US" sz="1500" kern="1200" dirty="0">
            <a:latin typeface="Oswald" panose="00000500000000000000" pitchFamily="2" charset="0"/>
          </a:endParaRPr>
        </a:p>
      </dsp:txBody>
      <dsp:txXfrm>
        <a:off x="4193128" y="1650783"/>
        <a:ext cx="6123393" cy="388419"/>
      </dsp:txXfrm>
    </dsp:sp>
    <dsp:sp modelId="{8CAEDFD0-D434-4C73-B556-E15A220025AF}">
      <dsp:nvSpPr>
        <dsp:cNvPr id="0" name=""/>
        <dsp:cNvSpPr/>
      </dsp:nvSpPr>
      <dsp:spPr>
        <a:xfrm>
          <a:off x="4076120" y="2039203"/>
          <a:ext cx="6240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Thursday, May 22,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3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Thursday, May 22,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5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Thursday, May 22,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3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Thursday, May 22,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33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Thursday, May 22,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01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Thursday, May 22,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4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Thursday, May 22,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6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Thursday, May 22,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Thursday, May 22,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53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Thursday, May 22,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4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Thursday, May 22,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7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Thursday, May 22, 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77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38" r:id="rId4"/>
    <p:sldLayoutId id="2147483739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3" Type="http://schemas.microsoft.com/office/2007/relationships/hdphoto" Target="../media/hdphoto3.wdp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0.png"/><Relationship Id="rId10" Type="http://schemas.openxmlformats.org/officeDocument/2006/relationships/image" Target="../media/image143.png"/><Relationship Id="rId4" Type="http://schemas.openxmlformats.org/officeDocument/2006/relationships/image" Target="../media/image1370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8.png"/><Relationship Id="rId18" Type="http://schemas.openxmlformats.org/officeDocument/2006/relationships/image" Target="../media/image13.png"/><Relationship Id="rId3" Type="http://schemas.openxmlformats.org/officeDocument/2006/relationships/image" Target="../media/image149.png"/><Relationship Id="rId21" Type="http://schemas.openxmlformats.org/officeDocument/2006/relationships/image" Target="../media/image166.png"/><Relationship Id="rId7" Type="http://schemas.openxmlformats.org/officeDocument/2006/relationships/image" Target="../media/image153.png"/><Relationship Id="rId12" Type="http://schemas.openxmlformats.org/officeDocument/2006/relationships/image" Target="../media/image11.png"/><Relationship Id="rId17" Type="http://schemas.openxmlformats.org/officeDocument/2006/relationships/image" Target="../media/image12.png"/><Relationship Id="rId2" Type="http://schemas.openxmlformats.org/officeDocument/2006/relationships/image" Target="../media/image148.png"/><Relationship Id="rId16" Type="http://schemas.openxmlformats.org/officeDocument/2006/relationships/image" Target="../media/image161.png"/><Relationship Id="rId20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11" Type="http://schemas.microsoft.com/office/2017/06/relationships/model3d" Target="../media/model3d1.glb"/><Relationship Id="rId5" Type="http://schemas.openxmlformats.org/officeDocument/2006/relationships/image" Target="../media/image151.png"/><Relationship Id="rId15" Type="http://schemas.openxmlformats.org/officeDocument/2006/relationships/image" Target="../media/image160.png"/><Relationship Id="rId23" Type="http://schemas.openxmlformats.org/officeDocument/2006/relationships/image" Target="../media/image168.png"/><Relationship Id="rId10" Type="http://schemas.openxmlformats.org/officeDocument/2006/relationships/image" Target="../media/image156.png"/><Relationship Id="rId19" Type="http://schemas.openxmlformats.org/officeDocument/2006/relationships/image" Target="../media/image164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Relationship Id="rId14" Type="http://schemas.openxmlformats.org/officeDocument/2006/relationships/image" Target="../media/image159.png"/><Relationship Id="rId22" Type="http://schemas.openxmlformats.org/officeDocument/2006/relationships/image" Target="../media/image16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80.png"/><Relationship Id="rId3" Type="http://schemas.openxmlformats.org/officeDocument/2006/relationships/image" Target="../media/image170.png"/><Relationship Id="rId7" Type="http://schemas.openxmlformats.org/officeDocument/2006/relationships/image" Target="../media/image174.png"/><Relationship Id="rId12" Type="http://schemas.openxmlformats.org/officeDocument/2006/relationships/image" Target="../media/image179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3.png"/><Relationship Id="rId11" Type="http://schemas.openxmlformats.org/officeDocument/2006/relationships/image" Target="../media/image178.png"/><Relationship Id="rId5" Type="http://schemas.openxmlformats.org/officeDocument/2006/relationships/image" Target="../media/image172.png"/><Relationship Id="rId10" Type="http://schemas.openxmlformats.org/officeDocument/2006/relationships/image" Target="../media/image177.png"/><Relationship Id="rId4" Type="http://schemas.openxmlformats.org/officeDocument/2006/relationships/image" Target="../media/image171.png"/><Relationship Id="rId9" Type="http://schemas.openxmlformats.org/officeDocument/2006/relationships/image" Target="../media/image176.png"/><Relationship Id="rId14" Type="http://schemas.openxmlformats.org/officeDocument/2006/relationships/image" Target="../media/image18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.docx"/><Relationship Id="rId13" Type="http://schemas.openxmlformats.org/officeDocument/2006/relationships/image" Target="../media/image190.png"/><Relationship Id="rId3" Type="http://schemas.openxmlformats.org/officeDocument/2006/relationships/image" Target="../media/image37.png"/><Relationship Id="rId7" Type="http://schemas.openxmlformats.org/officeDocument/2006/relationships/image" Target="../media/image185.png"/><Relationship Id="rId12" Type="http://schemas.openxmlformats.org/officeDocument/2006/relationships/image" Target="../media/image18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4.png"/><Relationship Id="rId11" Type="http://schemas.openxmlformats.org/officeDocument/2006/relationships/image" Target="../media/image188.png"/><Relationship Id="rId5" Type="http://schemas.openxmlformats.org/officeDocument/2006/relationships/image" Target="../media/image183.png"/><Relationship Id="rId15" Type="http://schemas.openxmlformats.org/officeDocument/2006/relationships/image" Target="../media/image192.png"/><Relationship Id="rId10" Type="http://schemas.openxmlformats.org/officeDocument/2006/relationships/image" Target="../media/image187.png"/><Relationship Id="rId4" Type="http://schemas.openxmlformats.org/officeDocument/2006/relationships/image" Target="../media/image14.jpeg"/><Relationship Id="rId9" Type="http://schemas.openxmlformats.org/officeDocument/2006/relationships/image" Target="../media/image15.emf"/><Relationship Id="rId14" Type="http://schemas.openxmlformats.org/officeDocument/2006/relationships/image" Target="../media/image19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microsoft.com/office/2007/relationships/hdphoto" Target="../media/hdphoto2.wdp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6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0.png"/><Relationship Id="rId7" Type="http://schemas.openxmlformats.org/officeDocument/2006/relationships/image" Target="../media/image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0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75955B3A-C08D-43E6-ABEF-A4F616FB6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719694A-8B4E-4127-9C08-9B8F39B6F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" name="Picture 3" descr="Piante e muschi verdi">
            <a:extLst>
              <a:ext uri="{FF2B5EF4-FFF2-40B4-BE49-F238E27FC236}">
                <a16:creationId xmlns:a16="http://schemas.microsoft.com/office/drawing/2014/main" id="{EBAE2E1C-E177-B20B-4576-70C8022C45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5708"/>
          <a:stretch/>
        </p:blipFill>
        <p:spPr>
          <a:xfrm>
            <a:off x="4565" y="-1"/>
            <a:ext cx="12188952" cy="68580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353E47F1-23BD-4D2B-B2D2-9087A6BE4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65" y="4294290"/>
            <a:ext cx="12188952" cy="258686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F64DCA4-9160-2F11-88EF-E12EC9AC4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899" y="4476329"/>
            <a:ext cx="6467547" cy="1558680"/>
          </a:xfrm>
        </p:spPr>
        <p:txBody>
          <a:bodyPr anchor="ctr">
            <a:normAutofit/>
          </a:bodyPr>
          <a:lstStyle/>
          <a:p>
            <a:pPr algn="l"/>
            <a:r>
              <a:rPr lang="it-IT" sz="4800" dirty="0">
                <a:latin typeface="Oswald" panose="00000500000000000000" pitchFamily="2" charset="0"/>
              </a:rPr>
              <a:t>Flussi e Conduttanze</a:t>
            </a:r>
            <a:endParaRPr lang="en-GB" sz="4800" dirty="0">
              <a:latin typeface="Oswald" panose="00000500000000000000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CCF52BC-59A6-4707-9A65-C8109F8E5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494040" y="4282928"/>
            <a:ext cx="699477" cy="1898809"/>
          </a:xfrm>
          <a:prstGeom prst="rect">
            <a:avLst/>
          </a:prstGeom>
          <a:solidFill>
            <a:srgbClr val="68AA96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F2CC60F-C99A-48C5-856F-3C79856E9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68AA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8A2ED1C-4B10-41E7-9BF6-7447B99B9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68AA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583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6AD67F2-CCDE-B27C-5F75-A9582A1F0921}"/>
              </a:ext>
            </a:extLst>
          </p:cNvPr>
          <p:cNvSpPr txBox="1"/>
          <p:nvPr/>
        </p:nvSpPr>
        <p:spPr>
          <a:xfrm>
            <a:off x="4197187" y="950184"/>
            <a:ext cx="456246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rPr>
              <a:t>PORTATA/CONDUTTANZA/VELOCITA’ DI POMPAGGIO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799F8DF-75D7-9495-0E2E-19B00AE5BC26}"/>
              </a:ext>
            </a:extLst>
          </p:cNvPr>
          <p:cNvSpPr txBox="1"/>
          <p:nvPr/>
        </p:nvSpPr>
        <p:spPr>
          <a:xfrm>
            <a:off x="184238" y="127590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rPr>
              <a:t>FLUSSO DI GAS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" panose="00000500000000000000" pitchFamily="2" charset="0"/>
              <a:ea typeface="+mn-ea"/>
              <a:cs typeface="+mn-cs"/>
            </a:endParaRPr>
          </a:p>
        </p:txBody>
      </p:sp>
      <p:pic>
        <p:nvPicPr>
          <p:cNvPr id="5" name="Immagine 2" descr="Impianto.jpg">
            <a:extLst>
              <a:ext uri="{FF2B5EF4-FFF2-40B4-BE49-F238E27FC236}">
                <a16:creationId xmlns:a16="http://schemas.microsoft.com/office/drawing/2014/main" id="{94ECFDA0-3430-B751-F6CD-F3B0297C3F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3" y="1319516"/>
            <a:ext cx="7617333" cy="415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5">
                <a:extLst>
                  <a:ext uri="{FF2B5EF4-FFF2-40B4-BE49-F238E27FC236}">
                    <a16:creationId xmlns:a16="http://schemas.microsoft.com/office/drawing/2014/main" id="{64A43E2A-FC63-313B-7826-F3A353D19B39}"/>
                  </a:ext>
                </a:extLst>
              </p:cNvPr>
              <p:cNvSpPr txBox="1"/>
              <p:nvPr/>
            </p:nvSpPr>
            <p:spPr>
              <a:xfrm>
                <a:off x="1577861" y="3905005"/>
                <a:ext cx="792909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b="0" i="1" spc="6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</m:oMath>
                  </m:oMathPara>
                </a14:m>
                <a:endParaRPr lang="it-IT" sz="3600" i="1" spc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CasellaDiTesto 15">
                <a:extLst>
                  <a:ext uri="{FF2B5EF4-FFF2-40B4-BE49-F238E27FC236}">
                    <a16:creationId xmlns:a16="http://schemas.microsoft.com/office/drawing/2014/main" id="{64A43E2A-FC63-313B-7826-F3A353D19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861" y="3905005"/>
                <a:ext cx="79290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5CA952E2-973B-63D0-7EE8-8765149224F1}"/>
                  </a:ext>
                </a:extLst>
              </p:cNvPr>
              <p:cNvSpPr txBox="1"/>
              <p:nvPr/>
            </p:nvSpPr>
            <p:spPr>
              <a:xfrm>
                <a:off x="2853640" y="1681260"/>
                <a:ext cx="42351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0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5CA952E2-973B-63D0-7EE8-876514922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640" y="1681260"/>
                <a:ext cx="423514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111EA0DA-AB26-B880-3819-F8067A492608}"/>
                  </a:ext>
                </a:extLst>
              </p:cNvPr>
              <p:cNvSpPr txBox="1"/>
              <p:nvPr/>
            </p:nvSpPr>
            <p:spPr>
              <a:xfrm>
                <a:off x="5975813" y="1785360"/>
                <a:ext cx="42351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111EA0DA-AB26-B880-3819-F8067A492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813" y="1785360"/>
                <a:ext cx="423514" cy="615553"/>
              </a:xfrm>
              <a:prstGeom prst="rect">
                <a:avLst/>
              </a:prstGeom>
              <a:blipFill>
                <a:blip r:embed="rId6"/>
                <a:stretch>
                  <a:fillRect r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6BBECCA1-C791-0B45-C42E-45EEF7B552A7}"/>
                  </a:ext>
                </a:extLst>
              </p:cNvPr>
              <p:cNvSpPr txBox="1"/>
              <p:nvPr/>
            </p:nvSpPr>
            <p:spPr>
              <a:xfrm>
                <a:off x="9042761" y="1822923"/>
                <a:ext cx="42351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4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6BBECCA1-C791-0B45-C42E-45EEF7B55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761" y="1822923"/>
                <a:ext cx="423514" cy="615553"/>
              </a:xfrm>
              <a:prstGeom prst="rect">
                <a:avLst/>
              </a:prstGeom>
              <a:blipFill>
                <a:blip r:embed="rId7"/>
                <a:stretch>
                  <a:fillRect r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7BC77BD9-64E6-79CD-6F6C-0BB595AC4CA0}"/>
                  </a:ext>
                </a:extLst>
              </p:cNvPr>
              <p:cNvSpPr txBox="1"/>
              <p:nvPr/>
            </p:nvSpPr>
            <p:spPr>
              <a:xfrm>
                <a:off x="7241406" y="1785360"/>
                <a:ext cx="42351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7BC77BD9-64E6-79CD-6F6C-0BB595AC4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406" y="1785360"/>
                <a:ext cx="423514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B8E0D439-6121-8D0B-90F9-442B758A3BB9}"/>
                  </a:ext>
                </a:extLst>
              </p:cNvPr>
              <p:cNvSpPr txBox="1"/>
              <p:nvPr/>
            </p:nvSpPr>
            <p:spPr>
              <a:xfrm>
                <a:off x="10237737" y="3806090"/>
                <a:ext cx="42351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0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B8E0D439-6121-8D0B-90F9-442B758A3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7737" y="3806090"/>
                <a:ext cx="423514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ccia a destra 7">
            <a:extLst>
              <a:ext uri="{FF2B5EF4-FFF2-40B4-BE49-F238E27FC236}">
                <a16:creationId xmlns:a16="http://schemas.microsoft.com/office/drawing/2014/main" id="{807F0EEB-1A40-7C6E-7931-2F7BAC54B6D7}"/>
              </a:ext>
            </a:extLst>
          </p:cNvPr>
          <p:cNvSpPr/>
          <p:nvPr/>
        </p:nvSpPr>
        <p:spPr>
          <a:xfrm>
            <a:off x="6909446" y="2432481"/>
            <a:ext cx="829258" cy="284581"/>
          </a:xfrm>
          <a:prstGeom prst="rightArrow">
            <a:avLst>
              <a:gd name="adj1" fmla="val 50000"/>
              <a:gd name="adj2" fmla="val 10245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" name="Freccia a destra 7">
            <a:extLst>
              <a:ext uri="{FF2B5EF4-FFF2-40B4-BE49-F238E27FC236}">
                <a16:creationId xmlns:a16="http://schemas.microsoft.com/office/drawing/2014/main" id="{EE90DA37-906C-F546-E4F8-4C02292225CC}"/>
              </a:ext>
            </a:extLst>
          </p:cNvPr>
          <p:cNvSpPr/>
          <p:nvPr/>
        </p:nvSpPr>
        <p:spPr>
          <a:xfrm>
            <a:off x="2568887" y="2461977"/>
            <a:ext cx="829258" cy="284581"/>
          </a:xfrm>
          <a:prstGeom prst="rightArrow">
            <a:avLst>
              <a:gd name="adj1" fmla="val 50000"/>
              <a:gd name="adj2" fmla="val 10245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8" name="Freccia a destra 7">
            <a:extLst>
              <a:ext uri="{FF2B5EF4-FFF2-40B4-BE49-F238E27FC236}">
                <a16:creationId xmlns:a16="http://schemas.microsoft.com/office/drawing/2014/main" id="{479F58F8-7EEA-A230-3094-A92B707A10F9}"/>
              </a:ext>
            </a:extLst>
          </p:cNvPr>
          <p:cNvSpPr/>
          <p:nvPr/>
        </p:nvSpPr>
        <p:spPr>
          <a:xfrm rot="5400000">
            <a:off x="9237761" y="3080147"/>
            <a:ext cx="829258" cy="284581"/>
          </a:xfrm>
          <a:prstGeom prst="rightArrow">
            <a:avLst>
              <a:gd name="adj1" fmla="val 50000"/>
              <a:gd name="adj2" fmla="val 10245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15">
                <a:extLst>
                  <a:ext uri="{FF2B5EF4-FFF2-40B4-BE49-F238E27FC236}">
                    <a16:creationId xmlns:a16="http://schemas.microsoft.com/office/drawing/2014/main" id="{C8A7780D-9253-4E87-73AE-A6CAF11E1ECD}"/>
                  </a:ext>
                </a:extLst>
              </p:cNvPr>
              <p:cNvSpPr txBox="1"/>
              <p:nvPr/>
            </p:nvSpPr>
            <p:spPr>
              <a:xfrm>
                <a:off x="2224498" y="3885412"/>
                <a:ext cx="81144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b="0" i="1" spc="6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3600" i="1" spc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CasellaDiTesto 15">
                <a:extLst>
                  <a:ext uri="{FF2B5EF4-FFF2-40B4-BE49-F238E27FC236}">
                    <a16:creationId xmlns:a16="http://schemas.microsoft.com/office/drawing/2014/main" id="{C8A7780D-9253-4E87-73AE-A6CAF11E1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498" y="3885412"/>
                <a:ext cx="811441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15">
                <a:extLst>
                  <a:ext uri="{FF2B5EF4-FFF2-40B4-BE49-F238E27FC236}">
                    <a16:creationId xmlns:a16="http://schemas.microsoft.com/office/drawing/2014/main" id="{6D24C727-9685-AE6E-90B3-BD812C79B5F5}"/>
                  </a:ext>
                </a:extLst>
              </p:cNvPr>
              <p:cNvSpPr txBox="1"/>
              <p:nvPr/>
            </p:nvSpPr>
            <p:spPr>
              <a:xfrm>
                <a:off x="2862727" y="3908989"/>
                <a:ext cx="368536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b="0" i="1" spc="6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it-IT" sz="3600" b="0" i="1" spc="6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it-IT" sz="3600" b="0" i="1" spc="6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3600" b="0" i="1" spc="6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3600" b="0" i="1" spc="6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3600" b="0" i="1" spc="6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3600" b="0" i="1" spc="6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3600" b="0" i="1" spc="6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3600" b="0" i="1" spc="6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3600" b="0" i="1" spc="6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sz="3600" i="1" spc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CasellaDiTesto 15">
                <a:extLst>
                  <a:ext uri="{FF2B5EF4-FFF2-40B4-BE49-F238E27FC236}">
                    <a16:creationId xmlns:a16="http://schemas.microsoft.com/office/drawing/2014/main" id="{6D24C727-9685-AE6E-90B3-BD812C79B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727" y="3908989"/>
                <a:ext cx="3685368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15">
                <a:extLst>
                  <a:ext uri="{FF2B5EF4-FFF2-40B4-BE49-F238E27FC236}">
                    <a16:creationId xmlns:a16="http://schemas.microsoft.com/office/drawing/2014/main" id="{C1D53D30-EF10-2B0A-2706-D8B251562BC1}"/>
                  </a:ext>
                </a:extLst>
              </p:cNvPr>
              <p:cNvSpPr txBox="1"/>
              <p:nvPr/>
            </p:nvSpPr>
            <p:spPr>
              <a:xfrm>
                <a:off x="6457388" y="3905005"/>
                <a:ext cx="81144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b="0" i="1" spc="6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3600" i="1" spc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CasellaDiTesto 15">
                <a:extLst>
                  <a:ext uri="{FF2B5EF4-FFF2-40B4-BE49-F238E27FC236}">
                    <a16:creationId xmlns:a16="http://schemas.microsoft.com/office/drawing/2014/main" id="{C1D53D30-EF10-2B0A-2706-D8B251562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388" y="3905005"/>
                <a:ext cx="811441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15">
                <a:extLst>
                  <a:ext uri="{FF2B5EF4-FFF2-40B4-BE49-F238E27FC236}">
                    <a16:creationId xmlns:a16="http://schemas.microsoft.com/office/drawing/2014/main" id="{6F2C3F5D-1919-8C78-7FB2-FEB7E45BAF9C}"/>
                  </a:ext>
                </a:extLst>
              </p:cNvPr>
              <p:cNvSpPr txBox="1"/>
              <p:nvPr/>
            </p:nvSpPr>
            <p:spPr>
              <a:xfrm>
                <a:off x="7091812" y="3921152"/>
                <a:ext cx="196637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b="0" i="1" spc="6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it-IT" sz="3600" b="0" i="1" spc="6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sSub>
                        <m:sSubPr>
                          <m:ctrlPr>
                            <a:rPr lang="it-IT" sz="3600" i="1" spc="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3600" i="1" spc="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it-IT" sz="3600" i="1" spc="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sz="3600" i="1" spc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CasellaDiTesto 15">
                <a:extLst>
                  <a:ext uri="{FF2B5EF4-FFF2-40B4-BE49-F238E27FC236}">
                    <a16:creationId xmlns:a16="http://schemas.microsoft.com/office/drawing/2014/main" id="{6F2C3F5D-1919-8C78-7FB2-FEB7E45BA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812" y="3921152"/>
                <a:ext cx="1966372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15">
                <a:extLst>
                  <a:ext uri="{FF2B5EF4-FFF2-40B4-BE49-F238E27FC236}">
                    <a16:creationId xmlns:a16="http://schemas.microsoft.com/office/drawing/2014/main" id="{77D539A6-2325-B48F-5E38-A200ED748520}"/>
                  </a:ext>
                </a:extLst>
              </p:cNvPr>
              <p:cNvSpPr txBox="1"/>
              <p:nvPr/>
            </p:nvSpPr>
            <p:spPr>
              <a:xfrm>
                <a:off x="1577861" y="4886286"/>
                <a:ext cx="4181401" cy="11344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b="0" i="1" spc="6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it-IT" sz="3600" b="0" i="1" spc="6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it-IT" sz="3600" b="0" i="1" spc="60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it-IT" sz="3600" b="0" i="1" spc="6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f>
                        <m:fPr>
                          <m:ctrlPr>
                            <a:rPr lang="it-IT" sz="3600" b="0" i="1" spc="6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3600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3600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3600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3600" i="1" spc="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3600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3600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3600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3600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3600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3600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3600" i="1" spc="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CasellaDiTesto 15">
                <a:extLst>
                  <a:ext uri="{FF2B5EF4-FFF2-40B4-BE49-F238E27FC236}">
                    <a16:creationId xmlns:a16="http://schemas.microsoft.com/office/drawing/2014/main" id="{77D539A6-2325-B48F-5E38-A200ED748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861" y="4886286"/>
                <a:ext cx="4181401" cy="11344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asellaDiTesto 4">
            <a:extLst>
              <a:ext uri="{FF2B5EF4-FFF2-40B4-BE49-F238E27FC236}">
                <a16:creationId xmlns:a16="http://schemas.microsoft.com/office/drawing/2014/main" id="{279CB6DD-4D7A-0CAA-4F87-88D522AAA07E}"/>
              </a:ext>
            </a:extLst>
          </p:cNvPr>
          <p:cNvSpPr txBox="1"/>
          <p:nvPr/>
        </p:nvSpPr>
        <p:spPr>
          <a:xfrm>
            <a:off x="6029990" y="5252901"/>
            <a:ext cx="5388013" cy="7811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1400" dirty="0">
                <a:latin typeface="Oswald" panose="00000500000000000000" pitchFamily="2" charset="0"/>
                <a:cs typeface="Arial" panose="020B0604020202020204" pitchFamily="34" charset="0"/>
              </a:rPr>
              <a:t>Questo può essere un modo per misurare la velocità di pompaggio di una pompa</a:t>
            </a:r>
          </a:p>
          <a:p>
            <a:pPr algn="ctr">
              <a:lnSpc>
                <a:spcPct val="150000"/>
              </a:lnSpc>
              <a:defRPr/>
            </a:pPr>
            <a:r>
              <a:rPr lang="it-IT" dirty="0">
                <a:latin typeface="Oswald" panose="00000500000000000000" pitchFamily="2" charset="0"/>
                <a:cs typeface="Arial" panose="020B0604020202020204" pitchFamily="34" charset="0"/>
              </a:rPr>
              <a:t>(metodo della conduttanza nota)</a:t>
            </a:r>
            <a:endParaRPr lang="it-IT" sz="1400" dirty="0"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76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6AD67F2-CCDE-B27C-5F75-A9582A1F0921}"/>
              </a:ext>
            </a:extLst>
          </p:cNvPr>
          <p:cNvSpPr txBox="1"/>
          <p:nvPr/>
        </p:nvSpPr>
        <p:spPr>
          <a:xfrm>
            <a:off x="5250166" y="918616"/>
            <a:ext cx="241444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rPr>
              <a:t>CALCOLI DI CONDUTTANZE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799F8DF-75D7-9495-0E2E-19B00AE5BC26}"/>
              </a:ext>
            </a:extLst>
          </p:cNvPr>
          <p:cNvSpPr txBox="1"/>
          <p:nvPr/>
        </p:nvSpPr>
        <p:spPr>
          <a:xfrm>
            <a:off x="184238" y="127590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rPr>
              <a:t>FLUSSO DI GAS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" panose="00000500000000000000" pitchFamily="2" charset="0"/>
              <a:ea typeface="+mn-ea"/>
              <a:cs typeface="+mn-cs"/>
            </a:endParaRPr>
          </a:p>
        </p:txBody>
      </p:sp>
      <p:sp>
        <p:nvSpPr>
          <p:cNvPr id="34" name="CasellaDiTesto 4">
            <a:extLst>
              <a:ext uri="{FF2B5EF4-FFF2-40B4-BE49-F238E27FC236}">
                <a16:creationId xmlns:a16="http://schemas.microsoft.com/office/drawing/2014/main" id="{279CB6DD-4D7A-0CAA-4F87-88D522AAA07E}"/>
              </a:ext>
            </a:extLst>
          </p:cNvPr>
          <p:cNvSpPr txBox="1"/>
          <p:nvPr/>
        </p:nvSpPr>
        <p:spPr>
          <a:xfrm>
            <a:off x="6088287" y="1659025"/>
            <a:ext cx="663964" cy="3767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1400" i="1" dirty="0">
                <a:latin typeface="Oswald" panose="00000500000000000000" pitchFamily="2" charset="0"/>
                <a:cs typeface="Arial" panose="020B0604020202020204" pitchFamily="34" charset="0"/>
              </a:rPr>
              <a:t>in serie</a:t>
            </a:r>
          </a:p>
        </p:txBody>
      </p:sp>
      <p:grpSp>
        <p:nvGrpSpPr>
          <p:cNvPr id="65" name="Gruppo 64">
            <a:extLst>
              <a:ext uri="{FF2B5EF4-FFF2-40B4-BE49-F238E27FC236}">
                <a16:creationId xmlns:a16="http://schemas.microsoft.com/office/drawing/2014/main" id="{F8B9899D-3D7C-65B3-3FE7-EBBEC50CD8C6}"/>
              </a:ext>
            </a:extLst>
          </p:cNvPr>
          <p:cNvGrpSpPr/>
          <p:nvPr/>
        </p:nvGrpSpPr>
        <p:grpSpPr>
          <a:xfrm>
            <a:off x="7910014" y="1818469"/>
            <a:ext cx="3936283" cy="1551923"/>
            <a:chOff x="7741917" y="1131227"/>
            <a:chExt cx="3936283" cy="1551923"/>
          </a:xfrm>
        </p:grpSpPr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F25C9CEC-3D52-77D6-3AF2-6536200CE4A1}"/>
                </a:ext>
              </a:extLst>
            </p:cNvPr>
            <p:cNvGrpSpPr/>
            <p:nvPr/>
          </p:nvGrpSpPr>
          <p:grpSpPr>
            <a:xfrm>
              <a:off x="7741917" y="1532708"/>
              <a:ext cx="3936283" cy="781111"/>
              <a:chOff x="4484911" y="1872343"/>
              <a:chExt cx="3936283" cy="1069974"/>
            </a:xfrm>
          </p:grpSpPr>
          <p:grpSp>
            <p:nvGrpSpPr>
              <p:cNvPr id="38" name="Gruppo 37">
                <a:extLst>
                  <a:ext uri="{FF2B5EF4-FFF2-40B4-BE49-F238E27FC236}">
                    <a16:creationId xmlns:a16="http://schemas.microsoft.com/office/drawing/2014/main" id="{084FE044-D3FA-055E-42C2-AF1B55DA97A8}"/>
                  </a:ext>
                </a:extLst>
              </p:cNvPr>
              <p:cNvGrpSpPr/>
              <p:nvPr/>
            </p:nvGrpSpPr>
            <p:grpSpPr>
              <a:xfrm>
                <a:off x="4484911" y="1872343"/>
                <a:ext cx="3936278" cy="478971"/>
                <a:chOff x="4484911" y="1872343"/>
                <a:chExt cx="3936278" cy="478971"/>
              </a:xfrm>
            </p:grpSpPr>
            <p:cxnSp>
              <p:nvCxnSpPr>
                <p:cNvPr id="7" name="Connettore curvo 6">
                  <a:extLst>
                    <a:ext uri="{FF2B5EF4-FFF2-40B4-BE49-F238E27FC236}">
                      <a16:creationId xmlns:a16="http://schemas.microsoft.com/office/drawing/2014/main" id="{B82BAC75-3D5F-8ACA-4EE4-8C65D14D76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484911" y="1872343"/>
                  <a:ext cx="357055" cy="339635"/>
                </a:xfrm>
                <a:prstGeom prst="curvedConnector3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nettore diritto 13">
                  <a:extLst>
                    <a:ext uri="{FF2B5EF4-FFF2-40B4-BE49-F238E27FC236}">
                      <a16:creationId xmlns:a16="http://schemas.microsoft.com/office/drawing/2014/main" id="{B86B4CCD-D49A-1BC3-559C-8536C4ED85EC}"/>
                    </a:ext>
                  </a:extLst>
                </p:cNvPr>
                <p:cNvCxnSpPr/>
                <p:nvPr/>
              </p:nvCxnSpPr>
              <p:spPr>
                <a:xfrm>
                  <a:off x="4841966" y="1872343"/>
                  <a:ext cx="1254034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ttore curvo 14">
                  <a:extLst>
                    <a:ext uri="{FF2B5EF4-FFF2-40B4-BE49-F238E27FC236}">
                      <a16:creationId xmlns:a16="http://schemas.microsoft.com/office/drawing/2014/main" id="{4FB6C947-E8B7-3F69-EDCF-C6B395A6B5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96000" y="1872343"/>
                  <a:ext cx="357055" cy="339635"/>
                </a:xfrm>
                <a:prstGeom prst="curvedConnector3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nettore diritto 16">
                  <a:extLst>
                    <a:ext uri="{FF2B5EF4-FFF2-40B4-BE49-F238E27FC236}">
                      <a16:creationId xmlns:a16="http://schemas.microsoft.com/office/drawing/2014/main" id="{6951ED4B-1C18-3CF3-FFDD-297A4580E1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53055" y="2211978"/>
                  <a:ext cx="1211555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ttore curvo 24">
                  <a:extLst>
                    <a:ext uri="{FF2B5EF4-FFF2-40B4-BE49-F238E27FC236}">
                      <a16:creationId xmlns:a16="http://schemas.microsoft.com/office/drawing/2014/main" id="{65F94E3C-9231-5F7F-7477-55249CCC42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38488" y="2211979"/>
                  <a:ext cx="303729" cy="139335"/>
                </a:xfrm>
                <a:prstGeom prst="curvedConnector3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ttore diritto 36">
                  <a:extLst>
                    <a:ext uri="{FF2B5EF4-FFF2-40B4-BE49-F238E27FC236}">
                      <a16:creationId xmlns:a16="http://schemas.microsoft.com/office/drawing/2014/main" id="{DF102249-1025-0DB2-BE62-67C75836C36A}"/>
                    </a:ext>
                  </a:extLst>
                </p:cNvPr>
                <p:cNvCxnSpPr/>
                <p:nvPr/>
              </p:nvCxnSpPr>
              <p:spPr>
                <a:xfrm>
                  <a:off x="7942217" y="2351314"/>
                  <a:ext cx="478972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o 38">
                <a:extLst>
                  <a:ext uri="{FF2B5EF4-FFF2-40B4-BE49-F238E27FC236}">
                    <a16:creationId xmlns:a16="http://schemas.microsoft.com/office/drawing/2014/main" id="{AAEFF60A-5544-A34A-DEAD-22822AFE8335}"/>
                  </a:ext>
                </a:extLst>
              </p:cNvPr>
              <p:cNvGrpSpPr/>
              <p:nvPr/>
            </p:nvGrpSpPr>
            <p:grpSpPr>
              <a:xfrm flipV="1">
                <a:off x="4484916" y="2463346"/>
                <a:ext cx="3936278" cy="478971"/>
                <a:chOff x="4484911" y="1872343"/>
                <a:chExt cx="3936278" cy="478971"/>
              </a:xfrm>
            </p:grpSpPr>
            <p:cxnSp>
              <p:nvCxnSpPr>
                <p:cNvPr id="40" name="Connettore curvo 39">
                  <a:extLst>
                    <a:ext uri="{FF2B5EF4-FFF2-40B4-BE49-F238E27FC236}">
                      <a16:creationId xmlns:a16="http://schemas.microsoft.com/office/drawing/2014/main" id="{1EB7B24A-A4E4-9949-BB12-EB58D5676D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484911" y="1872343"/>
                  <a:ext cx="357055" cy="339635"/>
                </a:xfrm>
                <a:prstGeom prst="curvedConnector3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ttore diritto 40">
                  <a:extLst>
                    <a:ext uri="{FF2B5EF4-FFF2-40B4-BE49-F238E27FC236}">
                      <a16:creationId xmlns:a16="http://schemas.microsoft.com/office/drawing/2014/main" id="{1216F788-1E40-E5E3-C440-8D404CAE21C8}"/>
                    </a:ext>
                  </a:extLst>
                </p:cNvPr>
                <p:cNvCxnSpPr/>
                <p:nvPr/>
              </p:nvCxnSpPr>
              <p:spPr>
                <a:xfrm>
                  <a:off x="4841966" y="1872343"/>
                  <a:ext cx="1254034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nettore curvo 41">
                  <a:extLst>
                    <a:ext uri="{FF2B5EF4-FFF2-40B4-BE49-F238E27FC236}">
                      <a16:creationId xmlns:a16="http://schemas.microsoft.com/office/drawing/2014/main" id="{808672AF-2B2D-28C6-6E49-FB3D6A0831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96000" y="1872343"/>
                  <a:ext cx="357055" cy="339635"/>
                </a:xfrm>
                <a:prstGeom prst="curvedConnector3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ttore diritto 42">
                  <a:extLst>
                    <a:ext uri="{FF2B5EF4-FFF2-40B4-BE49-F238E27FC236}">
                      <a16:creationId xmlns:a16="http://schemas.microsoft.com/office/drawing/2014/main" id="{03F1766A-4A25-B003-F4B7-28045040DA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53055" y="2211978"/>
                  <a:ext cx="1211555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nettore curvo 43">
                  <a:extLst>
                    <a:ext uri="{FF2B5EF4-FFF2-40B4-BE49-F238E27FC236}">
                      <a16:creationId xmlns:a16="http://schemas.microsoft.com/office/drawing/2014/main" id="{AEFFA0DB-0D14-3B95-E60D-4810ACC02C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638488" y="2211979"/>
                  <a:ext cx="303729" cy="139335"/>
                </a:xfrm>
                <a:prstGeom prst="curvedConnector3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nettore diritto 44">
                  <a:extLst>
                    <a:ext uri="{FF2B5EF4-FFF2-40B4-BE49-F238E27FC236}">
                      <a16:creationId xmlns:a16="http://schemas.microsoft.com/office/drawing/2014/main" id="{4462F169-77DF-C596-CDEC-A399399210B5}"/>
                    </a:ext>
                  </a:extLst>
                </p:cNvPr>
                <p:cNvCxnSpPr/>
                <p:nvPr/>
              </p:nvCxnSpPr>
              <p:spPr>
                <a:xfrm>
                  <a:off x="7942217" y="2351314"/>
                  <a:ext cx="478972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9" name="Connettore diritto 48">
              <a:extLst>
                <a:ext uri="{FF2B5EF4-FFF2-40B4-BE49-F238E27FC236}">
                  <a16:creationId xmlns:a16="http://schemas.microsoft.com/office/drawing/2014/main" id="{83EBF512-2A21-70BC-E99C-C51010754996}"/>
                </a:ext>
              </a:extLst>
            </p:cNvPr>
            <p:cNvCxnSpPr/>
            <p:nvPr/>
          </p:nvCxnSpPr>
          <p:spPr>
            <a:xfrm>
              <a:off x="7916091" y="1201783"/>
              <a:ext cx="0" cy="144562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diritto 49">
              <a:extLst>
                <a:ext uri="{FF2B5EF4-FFF2-40B4-BE49-F238E27FC236}">
                  <a16:creationId xmlns:a16="http://schemas.microsoft.com/office/drawing/2014/main" id="{00CFE6DD-01F5-E768-9E67-37D7AEEAC642}"/>
                </a:ext>
              </a:extLst>
            </p:cNvPr>
            <p:cNvCxnSpPr/>
            <p:nvPr/>
          </p:nvCxnSpPr>
          <p:spPr>
            <a:xfrm>
              <a:off x="9548499" y="1201783"/>
              <a:ext cx="0" cy="144562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diritto 50">
              <a:extLst>
                <a:ext uri="{FF2B5EF4-FFF2-40B4-BE49-F238E27FC236}">
                  <a16:creationId xmlns:a16="http://schemas.microsoft.com/office/drawing/2014/main" id="{E3C1E0D0-0831-FEE6-C025-C3D41946EE64}"/>
                </a:ext>
              </a:extLst>
            </p:cNvPr>
            <p:cNvCxnSpPr/>
            <p:nvPr/>
          </p:nvCxnSpPr>
          <p:spPr>
            <a:xfrm>
              <a:off x="11075641" y="1201783"/>
              <a:ext cx="0" cy="144562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sellaDiTesto 52">
                  <a:extLst>
                    <a:ext uri="{FF2B5EF4-FFF2-40B4-BE49-F238E27FC236}">
                      <a16:creationId xmlns:a16="http://schemas.microsoft.com/office/drawing/2014/main" id="{0DDF543F-D77C-35C5-FE25-DF755265E372}"/>
                    </a:ext>
                  </a:extLst>
                </p:cNvPr>
                <p:cNvSpPr txBox="1"/>
                <p:nvPr/>
              </p:nvSpPr>
              <p:spPr>
                <a:xfrm>
                  <a:off x="7919509" y="2313818"/>
                  <a:ext cx="38414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800" i="1" spc="6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it-IT" sz="1800" i="1" spc="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800" i="1" spc="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3" name="CasellaDiTesto 52">
                  <a:extLst>
                    <a:ext uri="{FF2B5EF4-FFF2-40B4-BE49-F238E27FC236}">
                      <a16:creationId xmlns:a16="http://schemas.microsoft.com/office/drawing/2014/main" id="{0DDF543F-D77C-35C5-FE25-DF755265E3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9509" y="2313818"/>
                  <a:ext cx="384142" cy="369332"/>
                </a:xfrm>
                <a:prstGeom prst="rect">
                  <a:avLst/>
                </a:prstGeom>
                <a:blipFill>
                  <a:blip r:embed="rId2"/>
                  <a:stretch>
                    <a:fillRect r="-28571" b="-49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CasellaDiTesto 53">
                  <a:extLst>
                    <a:ext uri="{FF2B5EF4-FFF2-40B4-BE49-F238E27FC236}">
                      <a16:creationId xmlns:a16="http://schemas.microsoft.com/office/drawing/2014/main" id="{A088152B-A750-0883-CD33-C7467BB6325E}"/>
                    </a:ext>
                  </a:extLst>
                </p:cNvPr>
                <p:cNvSpPr txBox="1"/>
                <p:nvPr/>
              </p:nvSpPr>
              <p:spPr>
                <a:xfrm>
                  <a:off x="9561585" y="2311059"/>
                  <a:ext cx="38414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800" i="1" spc="6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it-IT" sz="1800" i="1" spc="6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800" b="0" i="1" spc="6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4" name="CasellaDiTesto 53">
                  <a:extLst>
                    <a:ext uri="{FF2B5EF4-FFF2-40B4-BE49-F238E27FC236}">
                      <a16:creationId xmlns:a16="http://schemas.microsoft.com/office/drawing/2014/main" id="{A088152B-A750-0883-CD33-C7467BB632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1585" y="2311059"/>
                  <a:ext cx="384142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31746" b="-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CasellaDiTesto 54">
                  <a:extLst>
                    <a:ext uri="{FF2B5EF4-FFF2-40B4-BE49-F238E27FC236}">
                      <a16:creationId xmlns:a16="http://schemas.microsoft.com/office/drawing/2014/main" id="{1E6DFADC-A959-AF4B-9283-0C643B040F8A}"/>
                    </a:ext>
                  </a:extLst>
                </p:cNvPr>
                <p:cNvSpPr txBox="1"/>
                <p:nvPr/>
              </p:nvSpPr>
              <p:spPr>
                <a:xfrm>
                  <a:off x="11181747" y="2311059"/>
                  <a:ext cx="38414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800" i="1" spc="6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it-IT" sz="1800" i="1" spc="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800" b="0" i="1" spc="6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5" name="CasellaDiTesto 54">
                  <a:extLst>
                    <a:ext uri="{FF2B5EF4-FFF2-40B4-BE49-F238E27FC236}">
                      <a16:creationId xmlns:a16="http://schemas.microsoft.com/office/drawing/2014/main" id="{1E6DFADC-A959-AF4B-9283-0C643B040F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81747" y="2311059"/>
                  <a:ext cx="384142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30159" b="-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CasellaDiTesto 58">
                  <a:extLst>
                    <a:ext uri="{FF2B5EF4-FFF2-40B4-BE49-F238E27FC236}">
                      <a16:creationId xmlns:a16="http://schemas.microsoft.com/office/drawing/2014/main" id="{415506E8-2631-4829-824B-C57404A9F158}"/>
                    </a:ext>
                  </a:extLst>
                </p:cNvPr>
                <p:cNvSpPr txBox="1"/>
                <p:nvPr/>
              </p:nvSpPr>
              <p:spPr>
                <a:xfrm>
                  <a:off x="8457998" y="1131227"/>
                  <a:ext cx="52554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800" i="1" spc="6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it-IT" sz="1800" b="0" i="1" spc="6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it-IT" sz="1800" i="1" spc="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9" name="CasellaDiTesto 58">
                  <a:extLst>
                    <a:ext uri="{FF2B5EF4-FFF2-40B4-BE49-F238E27FC236}">
                      <a16:creationId xmlns:a16="http://schemas.microsoft.com/office/drawing/2014/main" id="{415506E8-2631-4829-824B-C57404A9F1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7998" y="1131227"/>
                  <a:ext cx="52554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CasellaDiTesto 59">
                  <a:extLst>
                    <a:ext uri="{FF2B5EF4-FFF2-40B4-BE49-F238E27FC236}">
                      <a16:creationId xmlns:a16="http://schemas.microsoft.com/office/drawing/2014/main" id="{0EA917A6-8921-AB36-9259-49D800B36A1E}"/>
                    </a:ext>
                  </a:extLst>
                </p:cNvPr>
                <p:cNvSpPr txBox="1"/>
                <p:nvPr/>
              </p:nvSpPr>
              <p:spPr>
                <a:xfrm>
                  <a:off x="10041202" y="1349245"/>
                  <a:ext cx="52554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800" i="1" spc="6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it-IT" sz="1800" b="0" i="1" spc="6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it-IT" sz="1800" b="0" i="1" spc="6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0" name="CasellaDiTesto 59">
                  <a:extLst>
                    <a:ext uri="{FF2B5EF4-FFF2-40B4-BE49-F238E27FC236}">
                      <a16:creationId xmlns:a16="http://schemas.microsoft.com/office/drawing/2014/main" id="{0EA917A6-8921-AB36-9259-49D800B36A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1202" y="1349245"/>
                  <a:ext cx="52554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E9B6CF91-829E-474B-0C9A-6BC8AA767F97}"/>
                  </a:ext>
                </a:extLst>
              </p:cNvPr>
              <p:cNvSpPr txBox="1"/>
              <p:nvPr/>
            </p:nvSpPr>
            <p:spPr>
              <a:xfrm>
                <a:off x="1577861" y="2058938"/>
                <a:ext cx="47929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sz="1800" i="1" spc="6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i="1" spc="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it-IT" sz="1800" b="0" i="1" spc="6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ctrlPr>
                            <a:rPr lang="it-IT" sz="1800" b="0" i="1" spc="6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 spc="6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pc="6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i="1" spc="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pc="6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it-IT" sz="1800" b="0" i="1" spc="6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it-IT" sz="1800" b="0" i="1" spc="6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i="1" spc="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pc="6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E9B6CF91-829E-474B-0C9A-6BC8AA767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861" y="2058938"/>
                <a:ext cx="4792983" cy="369332"/>
              </a:xfrm>
              <a:prstGeom prst="rect">
                <a:avLst/>
              </a:prstGeom>
              <a:blipFill>
                <a:blip r:embed="rId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584BCE50-1500-1EED-ADAB-C9F92D28F7C8}"/>
                  </a:ext>
                </a:extLst>
              </p:cNvPr>
              <p:cNvSpPr txBox="1"/>
              <p:nvPr/>
            </p:nvSpPr>
            <p:spPr>
              <a:xfrm>
                <a:off x="2612402" y="2757631"/>
                <a:ext cx="2712047" cy="689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800" b="0" i="1" spc="6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1800" b="0" i="1" spc="6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it-IT" sz="1800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spc="6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sz="1800" b="0" i="1" spc="6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it-IT" sz="1800" b="0" i="1" spc="6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it-IT" i="1" spc="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i="1" spc="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it-IT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b="0" i="1" spc="6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it-IT" b="0" i="1" spc="6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i="1" spc="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i="1" spc="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it-IT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b="0" i="1" spc="6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584BCE50-1500-1EED-ADAB-C9F92D28F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402" y="2757631"/>
                <a:ext cx="2712047" cy="689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Connettore 2 66">
            <a:extLst>
              <a:ext uri="{FF2B5EF4-FFF2-40B4-BE49-F238E27FC236}">
                <a16:creationId xmlns:a16="http://schemas.microsoft.com/office/drawing/2014/main" id="{998EFFDE-2A39-5F10-FEDE-4B85E98DA99D}"/>
              </a:ext>
            </a:extLst>
          </p:cNvPr>
          <p:cNvCxnSpPr/>
          <p:nvPr/>
        </p:nvCxnSpPr>
        <p:spPr>
          <a:xfrm>
            <a:off x="2392821" y="2467893"/>
            <a:ext cx="518474" cy="409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2A97C69C-B319-FFC2-B16F-195F3FF42646}"/>
              </a:ext>
            </a:extLst>
          </p:cNvPr>
          <p:cNvCxnSpPr>
            <a:cxnSpLocks/>
          </p:cNvCxnSpPr>
          <p:nvPr/>
        </p:nvCxnSpPr>
        <p:spPr>
          <a:xfrm flipH="1">
            <a:off x="4952513" y="2475390"/>
            <a:ext cx="467800" cy="4322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2 69">
            <a:extLst>
              <a:ext uri="{FF2B5EF4-FFF2-40B4-BE49-F238E27FC236}">
                <a16:creationId xmlns:a16="http://schemas.microsoft.com/office/drawing/2014/main" id="{77B3C718-656B-D208-F509-CB3B60207DE5}"/>
              </a:ext>
            </a:extLst>
          </p:cNvPr>
          <p:cNvCxnSpPr>
            <a:cxnSpLocks/>
            <a:stCxn id="62" idx="2"/>
            <a:endCxn id="64" idx="0"/>
          </p:cNvCxnSpPr>
          <p:nvPr/>
        </p:nvCxnSpPr>
        <p:spPr>
          <a:xfrm flipH="1">
            <a:off x="3968426" y="2428270"/>
            <a:ext cx="5927" cy="329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asellaDiTesto 72">
                <a:extLst>
                  <a:ext uri="{FF2B5EF4-FFF2-40B4-BE49-F238E27FC236}">
                    <a16:creationId xmlns:a16="http://schemas.microsoft.com/office/drawing/2014/main" id="{26B71DD5-3F04-2DEF-5D71-E2D545432D9B}"/>
                  </a:ext>
                </a:extLst>
              </p:cNvPr>
              <p:cNvSpPr txBox="1"/>
              <p:nvPr/>
            </p:nvSpPr>
            <p:spPr>
              <a:xfrm>
                <a:off x="5321352" y="2745671"/>
                <a:ext cx="2402419" cy="683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800" b="0" i="1" spc="6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1800" b="0" i="1" spc="6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sz="1800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spc="6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sz="1800" b="0" i="1" spc="6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it-IT" sz="1800" b="0" i="1" spc="6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it-IT" i="1" spc="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b="0" i="1" spc="6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b="0" i="1" spc="6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it-IT" b="0" i="1" spc="6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i="1" spc="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b="0" i="1" spc="6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i="1" spc="6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b="0" i="1" spc="6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" name="CasellaDiTesto 72">
                <a:extLst>
                  <a:ext uri="{FF2B5EF4-FFF2-40B4-BE49-F238E27FC236}">
                    <a16:creationId xmlns:a16="http://schemas.microsoft.com/office/drawing/2014/main" id="{26B71DD5-3F04-2DEF-5D71-E2D545432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352" y="2745671"/>
                <a:ext cx="2402419" cy="6833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CasellaDiTesto 4">
            <a:extLst>
              <a:ext uri="{FF2B5EF4-FFF2-40B4-BE49-F238E27FC236}">
                <a16:creationId xmlns:a16="http://schemas.microsoft.com/office/drawing/2014/main" id="{5E0A6163-953C-DCFB-CFAD-251A613FA6AD}"/>
              </a:ext>
            </a:extLst>
          </p:cNvPr>
          <p:cNvSpPr txBox="1"/>
          <p:nvPr/>
        </p:nvSpPr>
        <p:spPr>
          <a:xfrm>
            <a:off x="5999570" y="3697640"/>
            <a:ext cx="915636" cy="3767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1400" i="1" dirty="0">
                <a:latin typeface="Oswald" panose="00000500000000000000" pitchFamily="2" charset="0"/>
                <a:cs typeface="Arial" panose="020B0604020202020204" pitchFamily="34" charset="0"/>
              </a:rPr>
              <a:t>in parallelo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CasellaDiTesto 107">
                <a:extLst>
                  <a:ext uri="{FF2B5EF4-FFF2-40B4-BE49-F238E27FC236}">
                    <a16:creationId xmlns:a16="http://schemas.microsoft.com/office/drawing/2014/main" id="{FF5A2F8A-838C-0FE8-CBD7-149F81054AA7}"/>
                  </a:ext>
                </a:extLst>
              </p:cNvPr>
              <p:cNvSpPr txBox="1"/>
              <p:nvPr/>
            </p:nvSpPr>
            <p:spPr>
              <a:xfrm>
                <a:off x="2901951" y="3910056"/>
                <a:ext cx="271204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0" i="1" spc="6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1800" b="0" i="1" spc="6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it-IT" sz="1800" b="0" i="1" spc="6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it-IT" sz="1800" b="0" i="1" spc="6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it-IT" i="1" spc="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i="1" spc="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pc="6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it-IT" b="0" i="1" spc="6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it-IT" i="1" spc="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i="1" spc="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it-IT" b="0" i="1" spc="6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8" name="CasellaDiTesto 107">
                <a:extLst>
                  <a:ext uri="{FF2B5EF4-FFF2-40B4-BE49-F238E27FC236}">
                    <a16:creationId xmlns:a16="http://schemas.microsoft.com/office/drawing/2014/main" id="{FF5A2F8A-838C-0FE8-CBD7-149F81054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951" y="3910056"/>
                <a:ext cx="2712047" cy="369332"/>
              </a:xfrm>
              <a:prstGeom prst="rect">
                <a:avLst/>
              </a:prstGeom>
              <a:blipFill>
                <a:blip r:embed="rId10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9" name="Modello 3D 108" descr="Freccia puntata">
                <a:extLst>
                  <a:ext uri="{FF2B5EF4-FFF2-40B4-BE49-F238E27FC236}">
                    <a16:creationId xmlns:a16="http://schemas.microsoft.com/office/drawing/2014/main" id="{7AE54163-7268-AF63-28CC-EAFAA7EED14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98187523"/>
                  </p:ext>
                </p:extLst>
              </p:nvPr>
            </p:nvGraphicFramePr>
            <p:xfrm rot="16200000">
              <a:off x="8818079" y="2127967"/>
              <a:ext cx="298913" cy="963675"/>
            </p:xfrm>
            <a:graphic>
              <a:graphicData uri="http://schemas.microsoft.com/office/drawing/2017/model3d">
                <am3d:model3d r:embed="rId11">
                  <am3d:spPr>
                    <a:xfrm rot="16200000">
                      <a:off x="0" y="0"/>
                      <a:ext cx="298913" cy="963675"/>
                    </a:xfrm>
                    <a:prstGeom prst="rect">
                      <a:avLst/>
                    </a:prstGeom>
                  </am3d:spPr>
                  <am3d:camera>
                    <am3d:pos x="0" y="0" z="5322903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21206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8700000" ay="-1800000" az="-9600000"/>
                    <am3d:postTrans dx="0" dy="0" dz="0"/>
                  </am3d:trans>
                  <am3d:raster rName="Office3DRenderer" rVer="16.0.8326">
                    <am3d:blip r:embed="rId12"/>
                  </am3d:raster>
                  <am3d:objViewport viewportSz="69260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9" name="Modello 3D 108" descr="Freccia puntata">
                <a:extLst>
                  <a:ext uri="{FF2B5EF4-FFF2-40B4-BE49-F238E27FC236}">
                    <a16:creationId xmlns:a16="http://schemas.microsoft.com/office/drawing/2014/main" id="{7AE54163-7268-AF63-28CC-EAFAA7EED14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 rot="16200000">
                <a:off x="8818079" y="2127967"/>
                <a:ext cx="298913" cy="963675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uppo 117">
            <a:extLst>
              <a:ext uri="{FF2B5EF4-FFF2-40B4-BE49-F238E27FC236}">
                <a16:creationId xmlns:a16="http://schemas.microsoft.com/office/drawing/2014/main" id="{FDD43385-F148-9803-E041-2426DD71CB2B}"/>
              </a:ext>
            </a:extLst>
          </p:cNvPr>
          <p:cNvGrpSpPr/>
          <p:nvPr/>
        </p:nvGrpSpPr>
        <p:grpSpPr>
          <a:xfrm>
            <a:off x="7446085" y="3714224"/>
            <a:ext cx="4382150" cy="2267564"/>
            <a:chOff x="7075760" y="3697640"/>
            <a:chExt cx="4382150" cy="2267564"/>
          </a:xfrm>
        </p:grpSpPr>
        <p:grpSp>
          <p:nvGrpSpPr>
            <p:cNvPr id="97" name="Gruppo 96">
              <a:extLst>
                <a:ext uri="{FF2B5EF4-FFF2-40B4-BE49-F238E27FC236}">
                  <a16:creationId xmlns:a16="http://schemas.microsoft.com/office/drawing/2014/main" id="{D1258E3A-C9E4-D3AA-D62E-647B03A178BB}"/>
                </a:ext>
              </a:extLst>
            </p:cNvPr>
            <p:cNvGrpSpPr/>
            <p:nvPr/>
          </p:nvGrpSpPr>
          <p:grpSpPr>
            <a:xfrm>
              <a:off x="8084188" y="3913517"/>
              <a:ext cx="3373722" cy="1626128"/>
              <a:chOff x="7723771" y="4074346"/>
              <a:chExt cx="3373722" cy="1626128"/>
            </a:xfrm>
          </p:grpSpPr>
          <p:cxnSp>
            <p:nvCxnSpPr>
              <p:cNvPr id="76" name="Connettore curvo 75">
                <a:extLst>
                  <a:ext uri="{FF2B5EF4-FFF2-40B4-BE49-F238E27FC236}">
                    <a16:creationId xmlns:a16="http://schemas.microsoft.com/office/drawing/2014/main" id="{280B8AA5-AB7A-4E5A-B4E6-AF62FEE09AB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7910014" y="4074346"/>
                <a:ext cx="782424" cy="650450"/>
              </a:xfrm>
              <a:prstGeom prst="curvedConnector3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ttore curvo 77">
                <a:extLst>
                  <a:ext uri="{FF2B5EF4-FFF2-40B4-BE49-F238E27FC236}">
                    <a16:creationId xmlns:a16="http://schemas.microsoft.com/office/drawing/2014/main" id="{545E54DD-9A96-6B5E-213D-D988051688A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10128826" y="4074346"/>
                <a:ext cx="782424" cy="650450"/>
              </a:xfrm>
              <a:prstGeom prst="curvedConnector3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rminatore 78">
                <a:extLst>
                  <a:ext uri="{FF2B5EF4-FFF2-40B4-BE49-F238E27FC236}">
                    <a16:creationId xmlns:a16="http://schemas.microsoft.com/office/drawing/2014/main" id="{03DDA3AE-657F-F477-6064-3F133221AD19}"/>
                  </a:ext>
                </a:extLst>
              </p:cNvPr>
              <p:cNvSpPr/>
              <p:nvPr/>
            </p:nvSpPr>
            <p:spPr>
              <a:xfrm>
                <a:off x="8505142" y="4409612"/>
                <a:ext cx="1804055" cy="982959"/>
              </a:xfrm>
              <a:prstGeom prst="flowChartTerminator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1" name="Connettore diritto 80">
                <a:extLst>
                  <a:ext uri="{FF2B5EF4-FFF2-40B4-BE49-F238E27FC236}">
                    <a16:creationId xmlns:a16="http://schemas.microsoft.com/office/drawing/2014/main" id="{7B8A2AF0-87ED-7A49-34CA-38E98F4DF4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26095" y="4074346"/>
                <a:ext cx="1502731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" name="Gruppo 85">
                <a:extLst>
                  <a:ext uri="{FF2B5EF4-FFF2-40B4-BE49-F238E27FC236}">
                    <a16:creationId xmlns:a16="http://schemas.microsoft.com/office/drawing/2014/main" id="{85433FCD-52D9-8DE0-767F-EF2CC4F4883E}"/>
                  </a:ext>
                </a:extLst>
              </p:cNvPr>
              <p:cNvGrpSpPr/>
              <p:nvPr/>
            </p:nvGrpSpPr>
            <p:grpSpPr>
              <a:xfrm flipV="1">
                <a:off x="7910014" y="5050024"/>
                <a:ext cx="3001236" cy="650450"/>
                <a:chOff x="8062414" y="4226746"/>
                <a:chExt cx="3001236" cy="650450"/>
              </a:xfrm>
            </p:grpSpPr>
            <p:cxnSp>
              <p:nvCxnSpPr>
                <p:cNvPr id="83" name="Connettore curvo 82">
                  <a:extLst>
                    <a:ext uri="{FF2B5EF4-FFF2-40B4-BE49-F238E27FC236}">
                      <a16:creationId xmlns:a16="http://schemas.microsoft.com/office/drawing/2014/main" id="{F6C3FC52-5F34-D9E4-4598-EEEEE87A52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8062414" y="4226746"/>
                  <a:ext cx="782424" cy="650450"/>
                </a:xfrm>
                <a:prstGeom prst="curvedConnector3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Connettore curvo 83">
                  <a:extLst>
                    <a:ext uri="{FF2B5EF4-FFF2-40B4-BE49-F238E27FC236}">
                      <a16:creationId xmlns:a16="http://schemas.microsoft.com/office/drawing/2014/main" id="{67BFAE3C-76BC-06D7-BB3D-47812A49E0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10281226" y="4226746"/>
                  <a:ext cx="782424" cy="650450"/>
                </a:xfrm>
                <a:prstGeom prst="curvedConnector3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Connettore diritto 84">
                  <a:extLst>
                    <a:ext uri="{FF2B5EF4-FFF2-40B4-BE49-F238E27FC236}">
                      <a16:creationId xmlns:a16="http://schemas.microsoft.com/office/drawing/2014/main" id="{F3E8B5D2-DADA-911B-9A39-CA258F0296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8495" y="4226746"/>
                  <a:ext cx="1502731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8" name="Connettore diritto 87">
                <a:extLst>
                  <a:ext uri="{FF2B5EF4-FFF2-40B4-BE49-F238E27FC236}">
                    <a16:creationId xmlns:a16="http://schemas.microsoft.com/office/drawing/2014/main" id="{1084CA84-75D0-4CEF-4412-DA96D6F811BE}"/>
                  </a:ext>
                </a:extLst>
              </p:cNvPr>
              <p:cNvCxnSpPr/>
              <p:nvPr/>
            </p:nvCxnSpPr>
            <p:spPr>
              <a:xfrm>
                <a:off x="7723771" y="4724797"/>
                <a:ext cx="186243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nettore diritto 93">
                <a:extLst>
                  <a:ext uri="{FF2B5EF4-FFF2-40B4-BE49-F238E27FC236}">
                    <a16:creationId xmlns:a16="http://schemas.microsoft.com/office/drawing/2014/main" id="{B22F2A1D-ADA6-82D3-A74D-95568A9AB4BB}"/>
                  </a:ext>
                </a:extLst>
              </p:cNvPr>
              <p:cNvCxnSpPr/>
              <p:nvPr/>
            </p:nvCxnSpPr>
            <p:spPr>
              <a:xfrm>
                <a:off x="7757837" y="5050024"/>
                <a:ext cx="186243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nettore diritto 94">
                <a:extLst>
                  <a:ext uri="{FF2B5EF4-FFF2-40B4-BE49-F238E27FC236}">
                    <a16:creationId xmlns:a16="http://schemas.microsoft.com/office/drawing/2014/main" id="{B8EACA61-6BBB-8138-5068-0D279C015A16}"/>
                  </a:ext>
                </a:extLst>
              </p:cNvPr>
              <p:cNvCxnSpPr/>
              <p:nvPr/>
            </p:nvCxnSpPr>
            <p:spPr>
              <a:xfrm>
                <a:off x="10903470" y="4724797"/>
                <a:ext cx="186243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ttore diritto 95">
                <a:extLst>
                  <a:ext uri="{FF2B5EF4-FFF2-40B4-BE49-F238E27FC236}">
                    <a16:creationId xmlns:a16="http://schemas.microsoft.com/office/drawing/2014/main" id="{83F386C7-CFDD-EAA4-8BD2-513B90E56D41}"/>
                  </a:ext>
                </a:extLst>
              </p:cNvPr>
              <p:cNvCxnSpPr/>
              <p:nvPr/>
            </p:nvCxnSpPr>
            <p:spPr>
              <a:xfrm>
                <a:off x="10911250" y="5048146"/>
                <a:ext cx="186243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Connettore diritto 97">
              <a:extLst>
                <a:ext uri="{FF2B5EF4-FFF2-40B4-BE49-F238E27FC236}">
                  <a16:creationId xmlns:a16="http://schemas.microsoft.com/office/drawing/2014/main" id="{2B37CF03-BFAF-8A02-291F-E84BD79F1BC6}"/>
                </a:ext>
              </a:extLst>
            </p:cNvPr>
            <p:cNvCxnSpPr>
              <a:cxnSpLocks/>
            </p:cNvCxnSpPr>
            <p:nvPr/>
          </p:nvCxnSpPr>
          <p:spPr>
            <a:xfrm>
              <a:off x="8831493" y="3697640"/>
              <a:ext cx="3418" cy="22078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diritto 98">
              <a:extLst>
                <a:ext uri="{FF2B5EF4-FFF2-40B4-BE49-F238E27FC236}">
                  <a16:creationId xmlns:a16="http://schemas.microsoft.com/office/drawing/2014/main" id="{58EF1E8B-D3F0-84D1-C2A4-1A71B8A0AB03}"/>
                </a:ext>
              </a:extLst>
            </p:cNvPr>
            <p:cNvCxnSpPr>
              <a:cxnSpLocks/>
            </p:cNvCxnSpPr>
            <p:nvPr/>
          </p:nvCxnSpPr>
          <p:spPr>
            <a:xfrm>
              <a:off x="10734843" y="3697640"/>
              <a:ext cx="0" cy="22078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CasellaDiTesto 99">
                  <a:extLst>
                    <a:ext uri="{FF2B5EF4-FFF2-40B4-BE49-F238E27FC236}">
                      <a16:creationId xmlns:a16="http://schemas.microsoft.com/office/drawing/2014/main" id="{A6748EF3-9509-8D13-9BE8-CE180997432C}"/>
                    </a:ext>
                  </a:extLst>
                </p:cNvPr>
                <p:cNvSpPr txBox="1"/>
                <p:nvPr/>
              </p:nvSpPr>
              <p:spPr>
                <a:xfrm>
                  <a:off x="8896677" y="5593149"/>
                  <a:ext cx="38414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800" i="1" spc="6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it-IT" sz="1800" i="1" spc="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800" i="1" spc="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0" name="CasellaDiTesto 99">
                  <a:extLst>
                    <a:ext uri="{FF2B5EF4-FFF2-40B4-BE49-F238E27FC236}">
                      <a16:creationId xmlns:a16="http://schemas.microsoft.com/office/drawing/2014/main" id="{A6748EF3-9509-8D13-9BE8-CE18099743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6677" y="5593149"/>
                  <a:ext cx="384142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30159" b="-49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CasellaDiTesto 100">
                  <a:extLst>
                    <a:ext uri="{FF2B5EF4-FFF2-40B4-BE49-F238E27FC236}">
                      <a16:creationId xmlns:a16="http://schemas.microsoft.com/office/drawing/2014/main" id="{89180CFA-1453-5F70-55D1-3138BF6CA402}"/>
                    </a:ext>
                  </a:extLst>
                </p:cNvPr>
                <p:cNvSpPr txBox="1"/>
                <p:nvPr/>
              </p:nvSpPr>
              <p:spPr>
                <a:xfrm>
                  <a:off x="10754541" y="5595872"/>
                  <a:ext cx="38414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800" i="1" spc="6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it-IT" sz="1800" i="1" spc="6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800" b="0" i="1" spc="6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1" name="CasellaDiTesto 100">
                  <a:extLst>
                    <a:ext uri="{FF2B5EF4-FFF2-40B4-BE49-F238E27FC236}">
                      <a16:creationId xmlns:a16="http://schemas.microsoft.com/office/drawing/2014/main" id="{89180CFA-1453-5F70-55D1-3138BF6CA4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4541" y="5595872"/>
                  <a:ext cx="384142" cy="369332"/>
                </a:xfrm>
                <a:prstGeom prst="rect">
                  <a:avLst/>
                </a:prstGeom>
                <a:blipFill>
                  <a:blip r:embed="rId14"/>
                  <a:stretch>
                    <a:fillRect r="-30159" b="-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CasellaDiTesto 105">
                  <a:extLst>
                    <a:ext uri="{FF2B5EF4-FFF2-40B4-BE49-F238E27FC236}">
                      <a16:creationId xmlns:a16="http://schemas.microsoft.com/office/drawing/2014/main" id="{DD47E99F-D398-7935-E67D-699865779A05}"/>
                    </a:ext>
                  </a:extLst>
                </p:cNvPr>
                <p:cNvSpPr txBox="1"/>
                <p:nvPr/>
              </p:nvSpPr>
              <p:spPr>
                <a:xfrm>
                  <a:off x="9578127" y="4280088"/>
                  <a:ext cx="52554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800" i="1" spc="6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it-IT" sz="1800" b="0" i="1" spc="6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it-IT" sz="1800" i="1" spc="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6" name="CasellaDiTesto 105">
                  <a:extLst>
                    <a:ext uri="{FF2B5EF4-FFF2-40B4-BE49-F238E27FC236}">
                      <a16:creationId xmlns:a16="http://schemas.microsoft.com/office/drawing/2014/main" id="{DD47E99F-D398-7935-E67D-699865779A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8127" y="4280088"/>
                  <a:ext cx="525544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CasellaDiTesto 106">
                  <a:extLst>
                    <a:ext uri="{FF2B5EF4-FFF2-40B4-BE49-F238E27FC236}">
                      <a16:creationId xmlns:a16="http://schemas.microsoft.com/office/drawing/2014/main" id="{7897650D-6A40-AD9B-39E4-CD7D66BECF6D}"/>
                    </a:ext>
                  </a:extLst>
                </p:cNvPr>
                <p:cNvSpPr txBox="1"/>
                <p:nvPr/>
              </p:nvSpPr>
              <p:spPr>
                <a:xfrm>
                  <a:off x="9590320" y="5593149"/>
                  <a:ext cx="52554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800" i="1" spc="6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it-IT" sz="1800" b="0" i="1" spc="6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it-IT" sz="1800" b="0" i="1" spc="6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7" name="CasellaDiTesto 106">
                  <a:extLst>
                    <a:ext uri="{FF2B5EF4-FFF2-40B4-BE49-F238E27FC236}">
                      <a16:creationId xmlns:a16="http://schemas.microsoft.com/office/drawing/2014/main" id="{7897650D-6A40-AD9B-39E4-CD7D66BECF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90320" y="5593149"/>
                  <a:ext cx="525544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110" name="Modello 3D 109" descr="Freccia puntata">
                  <a:extLst>
                    <a:ext uri="{FF2B5EF4-FFF2-40B4-BE49-F238E27FC236}">
                      <a16:creationId xmlns:a16="http://schemas.microsoft.com/office/drawing/2014/main" id="{5515DAD6-4D86-2D8A-4077-52B0728C848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89090055"/>
                    </p:ext>
                  </p:extLst>
                </p:nvPr>
              </p:nvGraphicFramePr>
              <p:xfrm rot="16200000">
                <a:off x="9679486" y="3590360"/>
                <a:ext cx="298913" cy="963675"/>
              </p:xfrm>
              <a:graphic>
                <a:graphicData uri="http://schemas.microsoft.com/office/drawing/2017/model3d">
                  <am3d:model3d r:embed="rId11">
                    <am3d:spPr>
                      <a:xfrm rot="16200000">
                        <a:off x="0" y="0"/>
                        <a:ext cx="298913" cy="963675"/>
                      </a:xfrm>
                      <a:prstGeom prst="rect">
                        <a:avLst/>
                      </a:prstGeom>
                    </am3d:spPr>
                    <am3d:camera>
                      <am3d:pos x="0" y="0" z="53229038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121206" d="1000000"/>
                      <am3d:preTrans dx="0" dy="-18000000" dz="0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8700000" ay="-1800000" az="-9600000"/>
                      <am3d:postTrans dx="0" dy="0" dz="0"/>
                    </am3d:trans>
                    <am3d:raster rName="Office3DRenderer" rVer="16.0.8326">
                      <am3d:blip r:embed="rId17"/>
                    </am3d:raster>
                    <am3d:objViewport viewportSz="692603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10" name="Modello 3D 109" descr="Freccia puntata">
                  <a:extLst>
                    <a:ext uri="{FF2B5EF4-FFF2-40B4-BE49-F238E27FC236}">
                      <a16:creationId xmlns:a16="http://schemas.microsoft.com/office/drawing/2014/main" id="{5515DAD6-4D86-2D8A-4077-52B0728C848B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 rot="16200000">
                  <a:off x="10049811" y="3606944"/>
                  <a:ext cx="298913" cy="963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111" name="Modello 3D 110" descr="Freccia puntata">
                  <a:extLst>
                    <a:ext uri="{FF2B5EF4-FFF2-40B4-BE49-F238E27FC236}">
                      <a16:creationId xmlns:a16="http://schemas.microsoft.com/office/drawing/2014/main" id="{2395F951-0118-64C0-316F-03A0E6700E0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214564623"/>
                    </p:ext>
                  </p:extLst>
                </p:nvPr>
              </p:nvGraphicFramePr>
              <p:xfrm rot="16200000">
                <a:off x="9671706" y="4897893"/>
                <a:ext cx="298913" cy="963675"/>
              </p:xfrm>
              <a:graphic>
                <a:graphicData uri="http://schemas.microsoft.com/office/drawing/2017/model3d">
                  <am3d:model3d r:embed="rId11">
                    <am3d:spPr>
                      <a:xfrm rot="16200000">
                        <a:off x="0" y="0"/>
                        <a:ext cx="298913" cy="963675"/>
                      </a:xfrm>
                      <a:prstGeom prst="rect">
                        <a:avLst/>
                      </a:prstGeom>
                    </am3d:spPr>
                    <am3d:camera>
                      <am3d:pos x="0" y="0" z="53229038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121206" d="1000000"/>
                      <am3d:preTrans dx="0" dy="-18000000" dz="0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8700000" ay="-1800000" az="-9600000"/>
                      <am3d:postTrans dx="0" dy="0" dz="0"/>
                    </am3d:trans>
                    <am3d:raster rName="Office3DRenderer" rVer="16.0.8326">
                      <am3d:blip r:embed="rId17"/>
                    </am3d:raster>
                    <am3d:objViewport viewportSz="692603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11" name="Modello 3D 110" descr="Freccia puntata">
                  <a:extLst>
                    <a:ext uri="{FF2B5EF4-FFF2-40B4-BE49-F238E27FC236}">
                      <a16:creationId xmlns:a16="http://schemas.microsoft.com/office/drawing/2014/main" id="{2395F951-0118-64C0-316F-03A0E6700E0E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 rot="16200000">
                  <a:off x="10042031" y="4914477"/>
                  <a:ext cx="298913" cy="963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112" name="Modello 3D 111" descr="Freccia puntata">
                  <a:extLst>
                    <a:ext uri="{FF2B5EF4-FFF2-40B4-BE49-F238E27FC236}">
                      <a16:creationId xmlns:a16="http://schemas.microsoft.com/office/drawing/2014/main" id="{949E0B37-E17F-9206-984C-AD1F8520CC9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02036653"/>
                    </p:ext>
                  </p:extLst>
                </p:nvPr>
              </p:nvGraphicFramePr>
              <p:xfrm rot="16200000">
                <a:off x="7516107" y="4086341"/>
                <a:ext cx="396000" cy="1276693"/>
              </p:xfrm>
              <a:graphic>
                <a:graphicData uri="http://schemas.microsoft.com/office/drawing/2017/model3d">
                  <am3d:model3d r:embed="rId11">
                    <am3d:spPr>
                      <a:xfrm rot="16200000">
                        <a:off x="0" y="0"/>
                        <a:ext cx="396000" cy="1276693"/>
                      </a:xfrm>
                      <a:prstGeom prst="rect">
                        <a:avLst/>
                      </a:prstGeom>
                    </am3d:spPr>
                    <am3d:camera>
                      <am3d:pos x="0" y="0" z="53229038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121206" d="1000000"/>
                      <am3d:preTrans dx="0" dy="-18000000" dz="0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8700000" ay="-1800000" az="-9600000"/>
                      <am3d:postTrans dx="0" dy="0" dz="0"/>
                    </am3d:trans>
                    <am3d:raster rName="Office3DRenderer" rVer="16.0.8326">
                      <am3d:blip r:embed="rId18"/>
                    </am3d:raster>
                    <am3d:objViewport viewportSz="917561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12" name="Modello 3D 111" descr="Freccia puntata">
                  <a:extLst>
                    <a:ext uri="{FF2B5EF4-FFF2-40B4-BE49-F238E27FC236}">
                      <a16:creationId xmlns:a16="http://schemas.microsoft.com/office/drawing/2014/main" id="{949E0B37-E17F-9206-984C-AD1F8520CC9A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 rot="16200000">
                  <a:off x="7886432" y="4102925"/>
                  <a:ext cx="396000" cy="12766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CasellaDiTesto 113">
                  <a:extLst>
                    <a:ext uri="{FF2B5EF4-FFF2-40B4-BE49-F238E27FC236}">
                      <a16:creationId xmlns:a16="http://schemas.microsoft.com/office/drawing/2014/main" id="{F7A4CD69-9660-9C76-F1C7-08306C3B96AD}"/>
                    </a:ext>
                  </a:extLst>
                </p:cNvPr>
                <p:cNvSpPr txBox="1"/>
                <p:nvPr/>
              </p:nvSpPr>
              <p:spPr>
                <a:xfrm>
                  <a:off x="9072016" y="3852700"/>
                  <a:ext cx="55017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800" b="0" i="1" spc="6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it-IT" sz="1800" b="0" i="1" spc="6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1800" b="0" i="1" spc="6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4" name="CasellaDiTesto 113">
                  <a:extLst>
                    <a:ext uri="{FF2B5EF4-FFF2-40B4-BE49-F238E27FC236}">
                      <a16:creationId xmlns:a16="http://schemas.microsoft.com/office/drawing/2014/main" id="{F7A4CD69-9660-9C76-F1C7-08306C3B96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2016" y="3852700"/>
                  <a:ext cx="550178" cy="369332"/>
                </a:xfrm>
                <a:prstGeom prst="rect">
                  <a:avLst/>
                </a:prstGeom>
                <a:blipFill>
                  <a:blip r:embed="rId19"/>
                  <a:stretch>
                    <a:fillRect l="-2222" b="-8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CasellaDiTesto 114">
                  <a:extLst>
                    <a:ext uri="{FF2B5EF4-FFF2-40B4-BE49-F238E27FC236}">
                      <a16:creationId xmlns:a16="http://schemas.microsoft.com/office/drawing/2014/main" id="{ED6BDD81-4A72-0FAB-BD71-97A9FB66B2F9}"/>
                    </a:ext>
                  </a:extLst>
                </p:cNvPr>
                <p:cNvSpPr txBox="1"/>
                <p:nvPr/>
              </p:nvSpPr>
              <p:spPr>
                <a:xfrm>
                  <a:off x="9072016" y="5170315"/>
                  <a:ext cx="55017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800" b="0" i="1" spc="6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it-IT" sz="1800" b="0" i="1" spc="6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1800" b="0" i="1" spc="6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5" name="CasellaDiTesto 114">
                  <a:extLst>
                    <a:ext uri="{FF2B5EF4-FFF2-40B4-BE49-F238E27FC236}">
                      <a16:creationId xmlns:a16="http://schemas.microsoft.com/office/drawing/2014/main" id="{ED6BDD81-4A72-0FAB-BD71-97A9FB66B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2016" y="5170315"/>
                  <a:ext cx="550178" cy="369332"/>
                </a:xfrm>
                <a:prstGeom prst="rect">
                  <a:avLst/>
                </a:prstGeom>
                <a:blipFill>
                  <a:blip r:embed="rId20"/>
                  <a:stretch>
                    <a:fillRect l="-2222" b="-8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CasellaDiTesto 115">
                  <a:extLst>
                    <a:ext uri="{FF2B5EF4-FFF2-40B4-BE49-F238E27FC236}">
                      <a16:creationId xmlns:a16="http://schemas.microsoft.com/office/drawing/2014/main" id="{242E3C88-6DC5-10EB-C9AC-7D97C53E506F}"/>
                    </a:ext>
                  </a:extLst>
                </p:cNvPr>
                <p:cNvSpPr txBox="1"/>
                <p:nvPr/>
              </p:nvSpPr>
              <p:spPr>
                <a:xfrm>
                  <a:off x="7406345" y="4179201"/>
                  <a:ext cx="55017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800" b="0" i="1" spc="6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it-IT" sz="1800" b="0" i="1" spc="6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it-IT" sz="1800" b="0" i="1" spc="6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16" name="CasellaDiTesto 115">
                  <a:extLst>
                    <a:ext uri="{FF2B5EF4-FFF2-40B4-BE49-F238E27FC236}">
                      <a16:creationId xmlns:a16="http://schemas.microsoft.com/office/drawing/2014/main" id="{242E3C88-6DC5-10EB-C9AC-7D97C53E50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6345" y="4179201"/>
                  <a:ext cx="550178" cy="369332"/>
                </a:xfrm>
                <a:prstGeom prst="rect">
                  <a:avLst/>
                </a:prstGeom>
                <a:blipFill>
                  <a:blip r:embed="rId21"/>
                  <a:stretch>
                    <a:fillRect l="-2222" b="-819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CasellaDiTesto 116">
                <a:extLst>
                  <a:ext uri="{FF2B5EF4-FFF2-40B4-BE49-F238E27FC236}">
                    <a16:creationId xmlns:a16="http://schemas.microsoft.com/office/drawing/2014/main" id="{85F3367E-8AC8-B065-12A6-5EA3873C583D}"/>
                  </a:ext>
                </a:extLst>
              </p:cNvPr>
              <p:cNvSpPr txBox="1"/>
              <p:nvPr/>
            </p:nvSpPr>
            <p:spPr>
              <a:xfrm>
                <a:off x="1380029" y="4606196"/>
                <a:ext cx="6121114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pc="6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1800" b="0" i="1" spc="6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it-IT" sz="1800" b="0" i="1" spc="6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it-IT" sz="1800" i="1" spc="6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i="1" spc="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it-IT" sz="1800" b="0" i="1" spc="6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it-IT" sz="1800" b="0" i="1" spc="6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1800" b="0" i="1" spc="6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it-IT" sz="1800" b="0" i="1" spc="6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it-IT" sz="1800" b="0" i="1" spc="6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 spc="6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pc="6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it-IT" i="1" spc="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pc="6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it-IT" sz="1800" b="0" i="1" spc="6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it-IT" sz="1800" b="0" i="1" spc="6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1800" b="0" i="1" spc="6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it-IT" sz="1800" b="0" i="1" spc="6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𝑒𝑞</m:t>
                          </m:r>
                        </m:sub>
                      </m:sSub>
                      <m:d>
                        <m:dPr>
                          <m:ctrlPr>
                            <a:rPr lang="it-IT" sz="1800" b="0" i="1" spc="6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i="1" spc="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i="1" spc="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b="0" i="1" spc="6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7" name="CasellaDiTesto 116">
                <a:extLst>
                  <a:ext uri="{FF2B5EF4-FFF2-40B4-BE49-F238E27FC236}">
                    <a16:creationId xmlns:a16="http://schemas.microsoft.com/office/drawing/2014/main" id="{85F3367E-8AC8-B065-12A6-5EA3873C5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029" y="4606196"/>
                <a:ext cx="6121114" cy="390748"/>
              </a:xfrm>
              <a:prstGeom prst="rect">
                <a:avLst/>
              </a:prstGeom>
              <a:blipFill>
                <a:blip r:embed="rId2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Connettore 2 118">
            <a:extLst>
              <a:ext uri="{FF2B5EF4-FFF2-40B4-BE49-F238E27FC236}">
                <a16:creationId xmlns:a16="http://schemas.microsoft.com/office/drawing/2014/main" id="{B32DC7B2-9FB3-FEE1-29C8-53265E0FF7E4}"/>
              </a:ext>
            </a:extLst>
          </p:cNvPr>
          <p:cNvCxnSpPr>
            <a:cxnSpLocks/>
          </p:cNvCxnSpPr>
          <p:nvPr/>
        </p:nvCxnSpPr>
        <p:spPr>
          <a:xfrm flipH="1">
            <a:off x="2607701" y="4265367"/>
            <a:ext cx="587675" cy="299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ttore 2 122">
            <a:extLst>
              <a:ext uri="{FF2B5EF4-FFF2-40B4-BE49-F238E27FC236}">
                <a16:creationId xmlns:a16="http://schemas.microsoft.com/office/drawing/2014/main" id="{1903DF42-5663-7BE5-B0EA-53B03EDCACE0}"/>
              </a:ext>
            </a:extLst>
          </p:cNvPr>
          <p:cNvCxnSpPr>
            <a:cxnSpLocks/>
            <a:stCxn id="108" idx="2"/>
          </p:cNvCxnSpPr>
          <p:nvPr/>
        </p:nvCxnSpPr>
        <p:spPr>
          <a:xfrm>
            <a:off x="4257975" y="4279388"/>
            <a:ext cx="0" cy="285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ttore 2 125">
            <a:extLst>
              <a:ext uri="{FF2B5EF4-FFF2-40B4-BE49-F238E27FC236}">
                <a16:creationId xmlns:a16="http://schemas.microsoft.com/office/drawing/2014/main" id="{07314402-4C32-62B8-3462-B55E19F0F3A6}"/>
              </a:ext>
            </a:extLst>
          </p:cNvPr>
          <p:cNvCxnSpPr>
            <a:cxnSpLocks/>
          </p:cNvCxnSpPr>
          <p:nvPr/>
        </p:nvCxnSpPr>
        <p:spPr>
          <a:xfrm>
            <a:off x="5159559" y="4299563"/>
            <a:ext cx="780405" cy="337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asellaDiTesto 127">
                <a:extLst>
                  <a:ext uri="{FF2B5EF4-FFF2-40B4-BE49-F238E27FC236}">
                    <a16:creationId xmlns:a16="http://schemas.microsoft.com/office/drawing/2014/main" id="{BDEB377F-602D-5522-D7AC-C553DD91634E}"/>
                  </a:ext>
                </a:extLst>
              </p:cNvPr>
              <p:cNvSpPr txBox="1"/>
              <p:nvPr/>
            </p:nvSpPr>
            <p:spPr>
              <a:xfrm>
                <a:off x="5309670" y="5231004"/>
                <a:ext cx="2402419" cy="3907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pc="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i="1" spc="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it-IT" i="1" spc="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it-IT" sz="1800" b="0" i="1" spc="6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it-IT" i="1" spc="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i="1" spc="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it-IT" i="1" spc="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it-IT" b="0" i="1" spc="6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it-IT" i="1" spc="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i="1" spc="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it-IT" i="1" spc="6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8" name="CasellaDiTesto 127">
                <a:extLst>
                  <a:ext uri="{FF2B5EF4-FFF2-40B4-BE49-F238E27FC236}">
                    <a16:creationId xmlns:a16="http://schemas.microsoft.com/office/drawing/2014/main" id="{BDEB377F-602D-5522-D7AC-C553DD916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670" y="5231004"/>
                <a:ext cx="2402419" cy="390748"/>
              </a:xfrm>
              <a:prstGeom prst="rect">
                <a:avLst/>
              </a:prstGeom>
              <a:blipFill>
                <a:blip r:embed="rId23"/>
                <a:stretch>
                  <a:fillRect b="-30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CasellaDiTesto 4">
            <a:extLst>
              <a:ext uri="{FF2B5EF4-FFF2-40B4-BE49-F238E27FC236}">
                <a16:creationId xmlns:a16="http://schemas.microsoft.com/office/drawing/2014/main" id="{C35EAC69-384A-3928-21C6-1C02DBF62D51}"/>
              </a:ext>
            </a:extLst>
          </p:cNvPr>
          <p:cNvSpPr txBox="1"/>
          <p:nvPr/>
        </p:nvSpPr>
        <p:spPr>
          <a:xfrm>
            <a:off x="5843073" y="1270716"/>
            <a:ext cx="1335622" cy="3767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1400" dirty="0">
                <a:latin typeface="Oswald" panose="00000500000000000000" pitchFamily="2" charset="0"/>
                <a:cs typeface="Arial" panose="020B0604020202020204" pitchFamily="34" charset="0"/>
              </a:rPr>
              <a:t>Analogia Elettrica</a:t>
            </a:r>
          </a:p>
        </p:txBody>
      </p:sp>
    </p:spTree>
    <p:extLst>
      <p:ext uri="{BB962C8B-B14F-4D97-AF65-F5344CB8AC3E}">
        <p14:creationId xmlns:p14="http://schemas.microsoft.com/office/powerpoint/2010/main" val="2616509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Connettore 2 90">
            <a:extLst>
              <a:ext uri="{FF2B5EF4-FFF2-40B4-BE49-F238E27FC236}">
                <a16:creationId xmlns:a16="http://schemas.microsoft.com/office/drawing/2014/main" id="{E863C21C-E13E-3D0B-C270-51524399AF9A}"/>
              </a:ext>
            </a:extLst>
          </p:cNvPr>
          <p:cNvCxnSpPr/>
          <p:nvPr/>
        </p:nvCxnSpPr>
        <p:spPr>
          <a:xfrm>
            <a:off x="2400656" y="5563350"/>
            <a:ext cx="123814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6AD67F2-CCDE-B27C-5F75-A9582A1F0921}"/>
              </a:ext>
            </a:extLst>
          </p:cNvPr>
          <p:cNvSpPr txBox="1"/>
          <p:nvPr/>
        </p:nvSpPr>
        <p:spPr>
          <a:xfrm>
            <a:off x="5250166" y="918616"/>
            <a:ext cx="241444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rPr>
              <a:t>CALCOLI DI CONDUTTANZE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799F8DF-75D7-9495-0E2E-19B00AE5BC26}"/>
              </a:ext>
            </a:extLst>
          </p:cNvPr>
          <p:cNvSpPr txBox="1"/>
          <p:nvPr/>
        </p:nvSpPr>
        <p:spPr>
          <a:xfrm>
            <a:off x="184238" y="127590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rPr>
              <a:t>FLUSSO DI GAS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" panose="00000500000000000000" pitchFamily="2" charset="0"/>
              <a:ea typeface="+mn-ea"/>
              <a:cs typeface="+mn-cs"/>
            </a:endParaRPr>
          </a:p>
        </p:txBody>
      </p:sp>
      <p:sp>
        <p:nvSpPr>
          <p:cNvPr id="129" name="CasellaDiTesto 4">
            <a:extLst>
              <a:ext uri="{FF2B5EF4-FFF2-40B4-BE49-F238E27FC236}">
                <a16:creationId xmlns:a16="http://schemas.microsoft.com/office/drawing/2014/main" id="{C35EAC69-384A-3928-21C6-1C02DBF62D51}"/>
              </a:ext>
            </a:extLst>
          </p:cNvPr>
          <p:cNvSpPr txBox="1"/>
          <p:nvPr/>
        </p:nvSpPr>
        <p:spPr>
          <a:xfrm>
            <a:off x="5948872" y="1270716"/>
            <a:ext cx="1124027" cy="3767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1400" dirty="0">
                <a:latin typeface="Oswald" panose="00000500000000000000" pitchFamily="2" charset="0"/>
                <a:cs typeface="Arial" panose="020B0604020202020204" pitchFamily="34" charset="0"/>
              </a:rPr>
              <a:t>Flusso Viscoso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6">
                <a:extLst>
                  <a:ext uri="{FF2B5EF4-FFF2-40B4-BE49-F238E27FC236}">
                    <a16:creationId xmlns:a16="http://schemas.microsoft.com/office/drawing/2014/main" id="{F3C5FC6C-32D1-6C75-B8A2-DAAFFBEA363B}"/>
                  </a:ext>
                </a:extLst>
              </p:cNvPr>
              <p:cNvSpPr txBox="1"/>
              <p:nvPr/>
            </p:nvSpPr>
            <p:spPr bwMode="auto">
              <a:xfrm>
                <a:off x="5753299" y="3322507"/>
                <a:ext cx="1408177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6" name="Object 6">
                <a:extLst>
                  <a:ext uri="{FF2B5EF4-FFF2-40B4-BE49-F238E27FC236}">
                    <a16:creationId xmlns:a16="http://schemas.microsoft.com/office/drawing/2014/main" id="{F3C5FC6C-32D1-6C75-B8A2-DAAFFBEA3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53299" y="3322507"/>
                <a:ext cx="1408177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27">
            <a:extLst>
              <a:ext uri="{FF2B5EF4-FFF2-40B4-BE49-F238E27FC236}">
                <a16:creationId xmlns:a16="http://schemas.microsoft.com/office/drawing/2014/main" id="{8D0B8FE1-F0A3-298E-0846-0DEF8E92A2AA}"/>
              </a:ext>
            </a:extLst>
          </p:cNvPr>
          <p:cNvSpPr txBox="1"/>
          <p:nvPr/>
        </p:nvSpPr>
        <p:spPr>
          <a:xfrm>
            <a:off x="7483183" y="3298204"/>
            <a:ext cx="2287806" cy="3767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1400" i="1" dirty="0">
                <a:latin typeface="Oswald" panose="00000500000000000000" pitchFamily="2" charset="0"/>
                <a:cs typeface="Arial" panose="020B0604020202020204" pitchFamily="34" charset="0"/>
              </a:rPr>
              <a:t>C</a:t>
            </a:r>
            <a:r>
              <a:rPr lang="it-IT" sz="1400" dirty="0">
                <a:latin typeface="Oswald" panose="00000500000000000000" pitchFamily="2" charset="0"/>
                <a:cs typeface="Arial" panose="020B0604020202020204" pitchFamily="34" charset="0"/>
              </a:rPr>
              <a:t> in l/s e </a:t>
            </a:r>
            <a:r>
              <a:rPr lang="it-IT" sz="1400" i="1" dirty="0">
                <a:latin typeface="Oswald" panose="00000500000000000000" pitchFamily="2" charset="0"/>
                <a:cs typeface="Arial" panose="020B0604020202020204" pitchFamily="34" charset="0"/>
              </a:rPr>
              <a:t>A </a:t>
            </a:r>
            <a:r>
              <a:rPr lang="it-IT" sz="1400" dirty="0">
                <a:latin typeface="Oswald" panose="00000500000000000000" pitchFamily="2" charset="0"/>
                <a:cs typeface="Arial" panose="020B0604020202020204" pitchFamily="34" charset="0"/>
              </a:rPr>
              <a:t>area apertura in cm</a:t>
            </a:r>
            <a:r>
              <a:rPr lang="it-IT" sz="1400" baseline="30000" dirty="0">
                <a:latin typeface="Oswald" panose="00000500000000000000" pitchFamily="2" charset="0"/>
                <a:cs typeface="Arial" panose="020B0604020202020204" pitchFamily="34" charset="0"/>
              </a:rPr>
              <a:t>2</a:t>
            </a:r>
            <a:endParaRPr lang="it-IT" sz="1400" dirty="0"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6">
                <a:extLst>
                  <a:ext uri="{FF2B5EF4-FFF2-40B4-BE49-F238E27FC236}">
                    <a16:creationId xmlns:a16="http://schemas.microsoft.com/office/drawing/2014/main" id="{31160102-486A-3870-5403-074471BC062A}"/>
                  </a:ext>
                </a:extLst>
              </p:cNvPr>
              <p:cNvSpPr txBox="1"/>
              <p:nvPr/>
            </p:nvSpPr>
            <p:spPr bwMode="auto">
              <a:xfrm>
                <a:off x="3312384" y="2463755"/>
                <a:ext cx="1328020" cy="5331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i="1" dirty="0"/>
              </a:p>
            </p:txBody>
          </p:sp>
        </mc:Choice>
        <mc:Fallback xmlns="">
          <p:sp>
            <p:nvSpPr>
              <p:cNvPr id="20" name="Object 6">
                <a:extLst>
                  <a:ext uri="{FF2B5EF4-FFF2-40B4-BE49-F238E27FC236}">
                    <a16:creationId xmlns:a16="http://schemas.microsoft.com/office/drawing/2014/main" id="{31160102-486A-3870-5403-074471BC0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2384" y="2463755"/>
                <a:ext cx="1328020" cy="533191"/>
              </a:xfrm>
              <a:prstGeom prst="rect">
                <a:avLst/>
              </a:prstGeom>
              <a:blipFill>
                <a:blip r:embed="rId3"/>
                <a:stretch>
                  <a:fillRect l="-137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67">
            <a:extLst>
              <a:ext uri="{FF2B5EF4-FFF2-40B4-BE49-F238E27FC236}">
                <a16:creationId xmlns:a16="http://schemas.microsoft.com/office/drawing/2014/main" id="{17DB3ABC-02AD-8078-877E-55FB0490D8C1}"/>
              </a:ext>
            </a:extLst>
          </p:cNvPr>
          <p:cNvSpPr txBox="1"/>
          <p:nvPr/>
        </p:nvSpPr>
        <p:spPr>
          <a:xfrm>
            <a:off x="3419156" y="2827669"/>
            <a:ext cx="100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Oswald" panose="00000500000000000000" pitchFamily="2" charset="0"/>
                <a:cs typeface="Arial" panose="020B0604020202020204" pitchFamily="34" charset="0"/>
              </a:rPr>
              <a:t>complicata</a:t>
            </a:r>
          </a:p>
        </p:txBody>
      </p:sp>
      <p:sp>
        <p:nvSpPr>
          <p:cNvPr id="22" name="TextBox 68">
            <a:extLst>
              <a:ext uri="{FF2B5EF4-FFF2-40B4-BE49-F238E27FC236}">
                <a16:creationId xmlns:a16="http://schemas.microsoft.com/office/drawing/2014/main" id="{C121BD4E-37D5-A8E1-5944-3C8C2BD920ED}"/>
              </a:ext>
            </a:extLst>
          </p:cNvPr>
          <p:cNvSpPr txBox="1"/>
          <p:nvPr/>
        </p:nvSpPr>
        <p:spPr>
          <a:xfrm>
            <a:off x="2617180" y="1847016"/>
            <a:ext cx="9450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Oswald" panose="00000500000000000000" pitchFamily="2" charset="0"/>
                <a:cs typeface="Arial" panose="020B0604020202020204" pitchFamily="34" charset="0"/>
              </a:rPr>
              <a:t>Supponendo </a:t>
            </a:r>
            <a:r>
              <a:rPr lang="it-IT" sz="1400" i="1" dirty="0">
                <a:latin typeface="Oswald" panose="00000500000000000000" pitchFamily="2" charset="0"/>
                <a:cs typeface="Arial" panose="020B0604020202020204" pitchFamily="34" charset="0"/>
              </a:rPr>
              <a:t>p</a:t>
            </a:r>
            <a:r>
              <a:rPr lang="it-IT" sz="1400" i="1" baseline="-25000" dirty="0">
                <a:latin typeface="Oswald" panose="00000500000000000000" pitchFamily="2" charset="0"/>
                <a:cs typeface="Arial" panose="020B0604020202020204" pitchFamily="34" charset="0"/>
              </a:rPr>
              <a:t>1</a:t>
            </a:r>
            <a:r>
              <a:rPr lang="it-IT" sz="1400" dirty="0">
                <a:latin typeface="Oswald" panose="00000500000000000000" pitchFamily="2" charset="0"/>
                <a:cs typeface="Arial" panose="020B0604020202020204" pitchFamily="34" charset="0"/>
              </a:rPr>
              <a:t> =atm e diminuendo </a:t>
            </a:r>
            <a:r>
              <a:rPr lang="it-IT" sz="1400" i="1" dirty="0">
                <a:latin typeface="Oswald" panose="00000500000000000000" pitchFamily="2" charset="0"/>
                <a:cs typeface="Arial" panose="020B0604020202020204" pitchFamily="34" charset="0"/>
              </a:rPr>
              <a:t>p</a:t>
            </a:r>
            <a:r>
              <a:rPr lang="it-IT" sz="1400" i="1" baseline="-25000" dirty="0">
                <a:latin typeface="Oswald" panose="00000500000000000000" pitchFamily="2" charset="0"/>
                <a:cs typeface="Arial" panose="020B0604020202020204" pitchFamily="34" charset="0"/>
              </a:rPr>
              <a:t>2</a:t>
            </a:r>
            <a:r>
              <a:rPr lang="it-IT" sz="1400" dirty="0">
                <a:latin typeface="Oswald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1400" i="1" dirty="0">
                <a:latin typeface="Oswald" panose="00000500000000000000" pitchFamily="2" charset="0"/>
                <a:cs typeface="Arial" panose="020B0604020202020204" pitchFamily="34" charset="0"/>
              </a:rPr>
              <a:t>Q</a:t>
            </a:r>
            <a:r>
              <a:rPr lang="it-IT" sz="1400" dirty="0">
                <a:latin typeface="Oswald" panose="00000500000000000000" pitchFamily="2" charset="0"/>
                <a:cs typeface="Arial" panose="020B0604020202020204" pitchFamily="34" charset="0"/>
              </a:rPr>
              <a:t> aumenta, fino ad un valore massimo tale che </a:t>
            </a:r>
            <a:r>
              <a:rPr lang="it-IT" sz="1400" u="sng" dirty="0">
                <a:latin typeface="Oswald" panose="00000500000000000000" pitchFamily="2" charset="0"/>
                <a:cs typeface="Arial" panose="020B0604020202020204" pitchFamily="34" charset="0"/>
              </a:rPr>
              <a:t>velocità flusso = velocità suono. </a:t>
            </a:r>
            <a:r>
              <a:rPr lang="it-IT" sz="1400" dirty="0">
                <a:latin typeface="Oswald" panose="00000500000000000000" pitchFamily="2" charset="0"/>
                <a:cs typeface="Arial" panose="020B0604020202020204" pitchFamily="34" charset="0"/>
              </a:rPr>
              <a:t>Se </a:t>
            </a:r>
            <a:r>
              <a:rPr lang="it-IT" sz="1400" i="1" dirty="0">
                <a:latin typeface="Oswald" panose="00000500000000000000" pitchFamily="2" charset="0"/>
                <a:cs typeface="Arial" panose="020B0604020202020204" pitchFamily="34" charset="0"/>
              </a:rPr>
              <a:t>p</a:t>
            </a:r>
            <a:r>
              <a:rPr lang="it-IT" sz="1400" i="1" baseline="-25000" dirty="0">
                <a:latin typeface="Oswald" panose="00000500000000000000" pitchFamily="2" charset="0"/>
                <a:cs typeface="Arial" panose="020B0604020202020204" pitchFamily="34" charset="0"/>
              </a:rPr>
              <a:t>2 </a:t>
            </a:r>
            <a:r>
              <a:rPr lang="it-IT" sz="1400" dirty="0">
                <a:latin typeface="Oswald" panose="00000500000000000000" pitchFamily="2" charset="0"/>
                <a:cs typeface="Arial" panose="020B0604020202020204" pitchFamily="34" charset="0"/>
              </a:rPr>
              <a:t>continua a diminuire Q NON AUMENTA PIU’ </a:t>
            </a:r>
            <a:r>
              <a:rPr lang="it-IT" sz="1400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it-IT" sz="1400" dirty="0">
                <a:latin typeface="Oswald" panose="00000500000000000000" pitchFamily="2" charset="0"/>
                <a:cs typeface="Arial" panose="020B0604020202020204" pitchFamily="34" charset="0"/>
              </a:rPr>
              <a:t>Il gas viaggia alla velocità del suono </a:t>
            </a:r>
            <a:r>
              <a:rPr lang="it-IT" sz="1400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it-IT" sz="1400" dirty="0">
                <a:latin typeface="Oswald" panose="00000500000000000000" pitchFamily="2" charset="0"/>
                <a:cs typeface="Arial" panose="020B0604020202020204" pitchFamily="34" charset="0"/>
              </a:rPr>
              <a:t> «non può più comunicare al lato alta pressione che </a:t>
            </a:r>
            <a:r>
              <a:rPr lang="it-IT" sz="1400" i="1" dirty="0">
                <a:latin typeface="Oswald" panose="00000500000000000000" pitchFamily="2" charset="0"/>
                <a:cs typeface="Arial" panose="020B0604020202020204" pitchFamily="34" charset="0"/>
              </a:rPr>
              <a:t>p</a:t>
            </a:r>
            <a:r>
              <a:rPr lang="it-IT" sz="1400" i="1" baseline="-25000" dirty="0">
                <a:latin typeface="Oswald" panose="00000500000000000000" pitchFamily="2" charset="0"/>
                <a:cs typeface="Arial" panose="020B0604020202020204" pitchFamily="34" charset="0"/>
              </a:rPr>
              <a:t>2</a:t>
            </a:r>
            <a:r>
              <a:rPr lang="it-IT" sz="1400" dirty="0">
                <a:latin typeface="Oswald" panose="00000500000000000000" pitchFamily="2" charset="0"/>
                <a:cs typeface="Arial" panose="020B0604020202020204" pitchFamily="34" charset="0"/>
              </a:rPr>
              <a:t> è cambiata»</a:t>
            </a:r>
          </a:p>
        </p:txBody>
      </p:sp>
      <p:sp>
        <p:nvSpPr>
          <p:cNvPr id="23" name="TextBox 69">
            <a:extLst>
              <a:ext uri="{FF2B5EF4-FFF2-40B4-BE49-F238E27FC236}">
                <a16:creationId xmlns:a16="http://schemas.microsoft.com/office/drawing/2014/main" id="{4AD00833-02E6-6751-8871-C4A605B06181}"/>
              </a:ext>
            </a:extLst>
          </p:cNvPr>
          <p:cNvSpPr txBox="1"/>
          <p:nvPr/>
        </p:nvSpPr>
        <p:spPr>
          <a:xfrm>
            <a:off x="4842029" y="2580550"/>
            <a:ext cx="1328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Oswald" panose="00000500000000000000" pitchFamily="2" charset="0"/>
                <a:cs typeface="Arial" panose="020B0604020202020204" pitchFamily="34" charset="0"/>
              </a:rPr>
              <a:t>La forma di </a:t>
            </a:r>
            <a:r>
              <a:rPr lang="it-IT" sz="1200" i="1" dirty="0">
                <a:latin typeface="Oswald" panose="00000500000000000000" pitchFamily="2" charset="0"/>
                <a:cs typeface="Arial" panose="020B0604020202020204" pitchFamily="34" charset="0"/>
              </a:rPr>
              <a:t>Q</a:t>
            </a:r>
            <a:r>
              <a:rPr lang="it-IT" sz="1200" dirty="0">
                <a:latin typeface="Oswald" panose="00000500000000000000" pitchFamily="2" charset="0"/>
                <a:cs typeface="Arial" panose="020B0604020202020204" pitchFamily="34" charset="0"/>
              </a:rPr>
              <a:t> massimo è: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6">
                <a:extLst>
                  <a:ext uri="{FF2B5EF4-FFF2-40B4-BE49-F238E27FC236}">
                    <a16:creationId xmlns:a16="http://schemas.microsoft.com/office/drawing/2014/main" id="{6D7D4602-830F-943F-AE51-08E7E7DF69BE}"/>
                  </a:ext>
                </a:extLst>
              </p:cNvPr>
              <p:cNvSpPr txBox="1"/>
              <p:nvPr/>
            </p:nvSpPr>
            <p:spPr bwMode="auto">
              <a:xfrm>
                <a:off x="6096000" y="2319282"/>
                <a:ext cx="4211304" cy="87135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sSub>
                        <m:sSubPr>
                          <m:ctrlP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num>
                                <m:den>
                                  <m: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kT</m:t>
                                  </m:r>
                                </m:num>
                                <m:den>
                                  <m: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</m:rad>
                      <m:sSup>
                        <m:sSupPr>
                          <m:ctrlP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</m:sup>
                      </m:sSup>
                      <m:rad>
                        <m:radPr>
                          <m:degHide m:val="on"/>
                          <m:ctrlP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GB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GB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GB" sz="16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d>
                                <m:dPr>
                                  <m:ctrlP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24" name="Object 6">
                <a:extLst>
                  <a:ext uri="{FF2B5EF4-FFF2-40B4-BE49-F238E27FC236}">
                    <a16:creationId xmlns:a16="http://schemas.microsoft.com/office/drawing/2014/main" id="{6D7D4602-830F-943F-AE51-08E7E7DF6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0" y="2319282"/>
                <a:ext cx="4211304" cy="8713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71">
            <a:extLst>
              <a:ext uri="{FF2B5EF4-FFF2-40B4-BE49-F238E27FC236}">
                <a16:creationId xmlns:a16="http://schemas.microsoft.com/office/drawing/2014/main" id="{C7A47C72-C602-7A16-3E0C-41934B5A7E27}"/>
              </a:ext>
            </a:extLst>
          </p:cNvPr>
          <p:cNvSpPr txBox="1"/>
          <p:nvPr/>
        </p:nvSpPr>
        <p:spPr>
          <a:xfrm>
            <a:off x="10275878" y="2413545"/>
            <a:ext cx="1791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 rapporto calori specifici</a:t>
            </a:r>
          </a:p>
          <a:p>
            <a:pPr algn="ctr"/>
            <a:r>
              <a:rPr lang="it-IT" sz="1200" i="1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C’</a:t>
            </a:r>
            <a:r>
              <a:rPr lang="it-IT" sz="1200" baseline="30000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’</a:t>
            </a:r>
            <a:r>
              <a:rPr lang="it-IT" sz="1200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 fattore di riduzione (</a:t>
            </a:r>
            <a:r>
              <a:rPr lang="it-IT" sz="1200" i="1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vena </a:t>
            </a:r>
            <a:r>
              <a:rPr lang="it-IT" sz="1200" i="1" dirty="0" err="1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contracta</a:t>
            </a:r>
            <a:r>
              <a:rPr lang="it-IT" sz="1200" dirty="0"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it-IT" sz="1200" dirty="0"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7" name="TextBox 72">
            <a:extLst>
              <a:ext uri="{FF2B5EF4-FFF2-40B4-BE49-F238E27FC236}">
                <a16:creationId xmlns:a16="http://schemas.microsoft.com/office/drawing/2014/main" id="{31A91103-4246-2F63-FE40-6CADB737B04F}"/>
              </a:ext>
            </a:extLst>
          </p:cNvPr>
          <p:cNvSpPr txBox="1"/>
          <p:nvPr/>
        </p:nvSpPr>
        <p:spPr>
          <a:xfrm>
            <a:off x="3551884" y="3394690"/>
            <a:ext cx="2177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Oswald" panose="00000500000000000000" pitchFamily="2" charset="0"/>
                <a:cs typeface="Arial" panose="020B0604020202020204" pitchFamily="34" charset="0"/>
              </a:rPr>
              <a:t>FORMULA APPROSSIMATA</a:t>
            </a:r>
          </a:p>
        </p:txBody>
      </p:sp>
      <p:sp>
        <p:nvSpPr>
          <p:cNvPr id="28" name="Rettangolo 4">
            <a:extLst>
              <a:ext uri="{FF2B5EF4-FFF2-40B4-BE49-F238E27FC236}">
                <a16:creationId xmlns:a16="http://schemas.microsoft.com/office/drawing/2014/main" id="{9981FD1D-847D-432B-1C96-CEA588E8E62B}"/>
              </a:ext>
            </a:extLst>
          </p:cNvPr>
          <p:cNvSpPr/>
          <p:nvPr/>
        </p:nvSpPr>
        <p:spPr>
          <a:xfrm>
            <a:off x="1844171" y="1200792"/>
            <a:ext cx="107753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swald" panose="00000500000000000000" pitchFamily="2" charset="0"/>
                <a:cs typeface="Arial" charset="0"/>
              </a:rPr>
              <a:t>APERTURA</a:t>
            </a:r>
          </a:p>
        </p:txBody>
      </p: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65B334B5-409B-9952-9E9A-C4AA8A92253C}"/>
              </a:ext>
            </a:extLst>
          </p:cNvPr>
          <p:cNvGrpSpPr/>
          <p:nvPr/>
        </p:nvGrpSpPr>
        <p:grpSpPr>
          <a:xfrm>
            <a:off x="1502154" y="1658729"/>
            <a:ext cx="1166050" cy="2016181"/>
            <a:chOff x="1742434" y="1445476"/>
            <a:chExt cx="1166050" cy="2016181"/>
          </a:xfrm>
        </p:grpSpPr>
        <p:grpSp>
          <p:nvGrpSpPr>
            <p:cNvPr id="29" name="Gruppo 28">
              <a:extLst>
                <a:ext uri="{FF2B5EF4-FFF2-40B4-BE49-F238E27FC236}">
                  <a16:creationId xmlns:a16="http://schemas.microsoft.com/office/drawing/2014/main" id="{59C31C7B-C1CC-4AB8-2A74-418034F64549}"/>
                </a:ext>
              </a:extLst>
            </p:cNvPr>
            <p:cNvGrpSpPr/>
            <p:nvPr/>
          </p:nvGrpSpPr>
          <p:grpSpPr>
            <a:xfrm>
              <a:off x="2124946" y="1787629"/>
              <a:ext cx="515990" cy="1674028"/>
              <a:chOff x="3620762" y="4186352"/>
              <a:chExt cx="515990" cy="1674028"/>
            </a:xfrm>
          </p:grpSpPr>
          <p:cxnSp>
            <p:nvCxnSpPr>
              <p:cNvPr id="9" name="Straight Connector 20">
                <a:extLst>
                  <a:ext uri="{FF2B5EF4-FFF2-40B4-BE49-F238E27FC236}">
                    <a16:creationId xmlns:a16="http://schemas.microsoft.com/office/drawing/2014/main" id="{DF1E3825-E170-6BFC-2944-D5DB2F0FE3DF}"/>
                  </a:ext>
                </a:extLst>
              </p:cNvPr>
              <p:cNvCxnSpPr/>
              <p:nvPr/>
            </p:nvCxnSpPr>
            <p:spPr bwMode="auto">
              <a:xfrm>
                <a:off x="3822240" y="4237852"/>
                <a:ext cx="0" cy="1537008"/>
              </a:xfrm>
              <a:prstGeom prst="line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EE33E8D9-6CA3-DBE8-8661-237FA7DC6427}"/>
                  </a:ext>
                </a:extLst>
              </p:cNvPr>
              <p:cNvSpPr/>
              <p:nvPr/>
            </p:nvSpPr>
            <p:spPr bwMode="auto">
              <a:xfrm>
                <a:off x="3750232" y="4940430"/>
                <a:ext cx="144016" cy="16906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14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12" name="Curved Connector 54">
                <a:extLst>
                  <a:ext uri="{FF2B5EF4-FFF2-40B4-BE49-F238E27FC236}">
                    <a16:creationId xmlns:a16="http://schemas.microsoft.com/office/drawing/2014/main" id="{239C2C0D-DF33-4772-8393-47CAFBC4C28F}"/>
                  </a:ext>
                </a:extLst>
              </p:cNvPr>
              <p:cNvCxnSpPr/>
              <p:nvPr/>
            </p:nvCxnSpPr>
            <p:spPr bwMode="auto">
              <a:xfrm rot="16200000" flipH="1">
                <a:off x="3527119" y="4279995"/>
                <a:ext cx="578087" cy="390801"/>
              </a:xfrm>
              <a:prstGeom prst="curvedConnector3">
                <a:avLst>
                  <a:gd name="adj1" fmla="val 139544"/>
                </a:avLst>
              </a:prstGeom>
              <a:noFill/>
              <a:ln w="9525" cap="flat" cmpd="sng" algn="ctr">
                <a:solidFill>
                  <a:srgbClr val="3399FF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" name="Curved Connector 55">
                <a:extLst>
                  <a:ext uri="{FF2B5EF4-FFF2-40B4-BE49-F238E27FC236}">
                    <a16:creationId xmlns:a16="http://schemas.microsoft.com/office/drawing/2014/main" id="{51AB5A69-9916-8D2D-DA20-2626F38D08A5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3527119" y="5375936"/>
                <a:ext cx="578087" cy="390801"/>
              </a:xfrm>
              <a:prstGeom prst="curvedConnector3">
                <a:avLst>
                  <a:gd name="adj1" fmla="val 139544"/>
                </a:avLst>
              </a:prstGeom>
              <a:noFill/>
              <a:ln w="9525" cap="flat" cmpd="sng" algn="ctr">
                <a:solidFill>
                  <a:srgbClr val="3399FF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6" name="Straight Arrow Connector 63">
                <a:extLst>
                  <a:ext uri="{FF2B5EF4-FFF2-40B4-BE49-F238E27FC236}">
                    <a16:creationId xmlns:a16="http://schemas.microsoft.com/office/drawing/2014/main" id="{BE77C53F-2241-16CC-8558-ADD933FE43A0}"/>
                  </a:ext>
                </a:extLst>
              </p:cNvPr>
              <p:cNvCxnSpPr/>
              <p:nvPr/>
            </p:nvCxnSpPr>
            <p:spPr bwMode="auto">
              <a:xfrm>
                <a:off x="3620762" y="5024964"/>
                <a:ext cx="51599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3399FF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sellaDiTesto 32">
                  <a:extLst>
                    <a:ext uri="{FF2B5EF4-FFF2-40B4-BE49-F238E27FC236}">
                      <a16:creationId xmlns:a16="http://schemas.microsoft.com/office/drawing/2014/main" id="{E875D183-BC22-965D-9696-4F340B18753D}"/>
                    </a:ext>
                  </a:extLst>
                </p:cNvPr>
                <p:cNvSpPr txBox="1"/>
                <p:nvPr/>
              </p:nvSpPr>
              <p:spPr>
                <a:xfrm>
                  <a:off x="1742434" y="2297962"/>
                  <a:ext cx="44019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3" name="CasellaDiTesto 32">
                  <a:extLst>
                    <a:ext uri="{FF2B5EF4-FFF2-40B4-BE49-F238E27FC236}">
                      <a16:creationId xmlns:a16="http://schemas.microsoft.com/office/drawing/2014/main" id="{E875D183-BC22-965D-9696-4F340B1875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2434" y="2297962"/>
                  <a:ext cx="44019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asellaDiTesto 35">
                  <a:extLst>
                    <a:ext uri="{FF2B5EF4-FFF2-40B4-BE49-F238E27FC236}">
                      <a16:creationId xmlns:a16="http://schemas.microsoft.com/office/drawing/2014/main" id="{2A481899-08C9-60C5-6178-12CEE9741867}"/>
                    </a:ext>
                  </a:extLst>
                </p:cNvPr>
                <p:cNvSpPr txBox="1"/>
                <p:nvPr/>
              </p:nvSpPr>
              <p:spPr>
                <a:xfrm>
                  <a:off x="1774619" y="1447375"/>
                  <a:ext cx="58421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6" name="CasellaDiTesto 35">
                  <a:extLst>
                    <a:ext uri="{FF2B5EF4-FFF2-40B4-BE49-F238E27FC236}">
                      <a16:creationId xmlns:a16="http://schemas.microsoft.com/office/drawing/2014/main" id="{2A481899-08C9-60C5-6178-12CEE97418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619" y="1447375"/>
                  <a:ext cx="584215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CasellaDiTesto 47">
                  <a:extLst>
                    <a:ext uri="{FF2B5EF4-FFF2-40B4-BE49-F238E27FC236}">
                      <a16:creationId xmlns:a16="http://schemas.microsoft.com/office/drawing/2014/main" id="{B3D77556-99AE-1C93-CCC8-E1C23AD09982}"/>
                    </a:ext>
                  </a:extLst>
                </p:cNvPr>
                <p:cNvSpPr txBox="1"/>
                <p:nvPr/>
              </p:nvSpPr>
              <p:spPr>
                <a:xfrm>
                  <a:off x="2324269" y="1445476"/>
                  <a:ext cx="58421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8" name="CasellaDiTesto 47">
                  <a:extLst>
                    <a:ext uri="{FF2B5EF4-FFF2-40B4-BE49-F238E27FC236}">
                      <a16:creationId xmlns:a16="http://schemas.microsoft.com/office/drawing/2014/main" id="{B3D77556-99AE-1C93-CCC8-E1C23AD099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4269" y="1445476"/>
                  <a:ext cx="584215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Rettangolo 4">
            <a:extLst>
              <a:ext uri="{FF2B5EF4-FFF2-40B4-BE49-F238E27FC236}">
                <a16:creationId xmlns:a16="http://schemas.microsoft.com/office/drawing/2014/main" id="{BE650FB7-B4E6-650E-6D3C-352B30C8C1AB}"/>
              </a:ext>
            </a:extLst>
          </p:cNvPr>
          <p:cNvSpPr/>
          <p:nvPr/>
        </p:nvSpPr>
        <p:spPr>
          <a:xfrm>
            <a:off x="1826446" y="4070645"/>
            <a:ext cx="239039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swald" panose="00000500000000000000" pitchFamily="2" charset="0"/>
                <a:cs typeface="Arial" charset="0"/>
              </a:rPr>
              <a:t>TUBO CILINDIRICO LUNGO</a:t>
            </a:r>
          </a:p>
        </p:txBody>
      </p:sp>
      <p:sp>
        <p:nvSpPr>
          <p:cNvPr id="69" name="Memoria ad accesso diretto 68">
            <a:extLst>
              <a:ext uri="{FF2B5EF4-FFF2-40B4-BE49-F238E27FC236}">
                <a16:creationId xmlns:a16="http://schemas.microsoft.com/office/drawing/2014/main" id="{D5A9CAD7-3D5C-ECF1-3DA5-49B26CA53341}"/>
              </a:ext>
            </a:extLst>
          </p:cNvPr>
          <p:cNvSpPr/>
          <p:nvPr/>
        </p:nvSpPr>
        <p:spPr>
          <a:xfrm>
            <a:off x="2117676" y="4663089"/>
            <a:ext cx="1803380" cy="705670"/>
          </a:xfrm>
          <a:prstGeom prst="flowChartMagneticDrum">
            <a:avLst/>
          </a:prstGeom>
          <a:noFill/>
          <a:ln w="317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1" name="Straight Arrow Connector 63">
            <a:extLst>
              <a:ext uri="{FF2B5EF4-FFF2-40B4-BE49-F238E27FC236}">
                <a16:creationId xmlns:a16="http://schemas.microsoft.com/office/drawing/2014/main" id="{06660D1E-ED23-B2A8-5CDC-47EFAE4BBD07}"/>
              </a:ext>
            </a:extLst>
          </p:cNvPr>
          <p:cNvCxnSpPr>
            <a:cxnSpLocks/>
          </p:cNvCxnSpPr>
          <p:nvPr/>
        </p:nvCxnSpPr>
        <p:spPr bwMode="auto">
          <a:xfrm>
            <a:off x="1942353" y="5015924"/>
            <a:ext cx="979356" cy="0"/>
          </a:xfrm>
          <a:prstGeom prst="straightConnector1">
            <a:avLst/>
          </a:prstGeom>
          <a:noFill/>
          <a:ln w="9525" cap="flat" cmpd="sng" algn="ctr">
            <a:solidFill>
              <a:srgbClr val="3399FF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asellaDiTesto 74">
                <a:extLst>
                  <a:ext uri="{FF2B5EF4-FFF2-40B4-BE49-F238E27FC236}">
                    <a16:creationId xmlns:a16="http://schemas.microsoft.com/office/drawing/2014/main" id="{7A64854E-E290-B949-8E25-32D0A1A5853B}"/>
                  </a:ext>
                </a:extLst>
              </p:cNvPr>
              <p:cNvSpPr txBox="1"/>
              <p:nvPr/>
            </p:nvSpPr>
            <p:spPr>
              <a:xfrm>
                <a:off x="3288939" y="4748951"/>
                <a:ext cx="4401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5" name="CasellaDiTesto 74">
                <a:extLst>
                  <a:ext uri="{FF2B5EF4-FFF2-40B4-BE49-F238E27FC236}">
                    <a16:creationId xmlns:a16="http://schemas.microsoft.com/office/drawing/2014/main" id="{7A64854E-E290-B949-8E25-32D0A1A58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939" y="4748951"/>
                <a:ext cx="44019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Connettore 2 81">
            <a:extLst>
              <a:ext uri="{FF2B5EF4-FFF2-40B4-BE49-F238E27FC236}">
                <a16:creationId xmlns:a16="http://schemas.microsoft.com/office/drawing/2014/main" id="{1DE666DE-3734-9AC2-6196-F9C0E92E228F}"/>
              </a:ext>
            </a:extLst>
          </p:cNvPr>
          <p:cNvCxnSpPr>
            <a:cxnSpLocks/>
          </p:cNvCxnSpPr>
          <p:nvPr/>
        </p:nvCxnSpPr>
        <p:spPr>
          <a:xfrm flipH="1">
            <a:off x="3519520" y="4726921"/>
            <a:ext cx="238564" cy="59503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asellaDiTesto 88">
                <a:extLst>
                  <a:ext uri="{FF2B5EF4-FFF2-40B4-BE49-F238E27FC236}">
                    <a16:creationId xmlns:a16="http://schemas.microsoft.com/office/drawing/2014/main" id="{43978BEE-B23F-7EDD-9D5D-E8D74BD4C845}"/>
                  </a:ext>
                </a:extLst>
              </p:cNvPr>
              <p:cNvSpPr txBox="1"/>
              <p:nvPr/>
            </p:nvSpPr>
            <p:spPr>
              <a:xfrm>
                <a:off x="2799266" y="5407205"/>
                <a:ext cx="44019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9" name="CasellaDiTesto 88">
                <a:extLst>
                  <a:ext uri="{FF2B5EF4-FFF2-40B4-BE49-F238E27FC236}">
                    <a16:creationId xmlns:a16="http://schemas.microsoft.com/office/drawing/2014/main" id="{43978BEE-B23F-7EDD-9D5D-E8D74BD4C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266" y="5407205"/>
                <a:ext cx="44019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CasellaDiTesto 10">
            <a:extLst>
              <a:ext uri="{FF2B5EF4-FFF2-40B4-BE49-F238E27FC236}">
                <a16:creationId xmlns:a16="http://schemas.microsoft.com/office/drawing/2014/main" id="{3A2F702E-B97B-C409-B816-75EAED321D38}"/>
              </a:ext>
            </a:extLst>
          </p:cNvPr>
          <p:cNvSpPr txBox="1"/>
          <p:nvPr/>
        </p:nvSpPr>
        <p:spPr>
          <a:xfrm>
            <a:off x="4415648" y="4201014"/>
            <a:ext cx="205697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dirty="0" err="1">
                <a:latin typeface="Oswald" panose="00000500000000000000" pitchFamily="2" charset="0"/>
                <a:cs typeface="Arial" panose="020B0604020202020204" pitchFamily="34" charset="0"/>
              </a:rPr>
              <a:t>Poiseuille</a:t>
            </a:r>
            <a:r>
              <a:rPr lang="it-IT" sz="1400" dirty="0">
                <a:latin typeface="Oswald" panose="00000500000000000000" pitchFamily="2" charset="0"/>
                <a:cs typeface="Arial" panose="020B0604020202020204" pitchFamily="34" charset="0"/>
              </a:rPr>
              <a:t> (regime laminare)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Object 6">
                <a:extLst>
                  <a:ext uri="{FF2B5EF4-FFF2-40B4-BE49-F238E27FC236}">
                    <a16:creationId xmlns:a16="http://schemas.microsoft.com/office/drawing/2014/main" id="{EA89B224-8764-4A74-2373-0E41A4DCF5C9}"/>
                  </a:ext>
                </a:extLst>
              </p:cNvPr>
              <p:cNvSpPr txBox="1"/>
              <p:nvPr/>
            </p:nvSpPr>
            <p:spPr bwMode="auto">
              <a:xfrm>
                <a:off x="6677772" y="4029741"/>
                <a:ext cx="3725041" cy="5810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nor/>
                            </m:rP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128 </m:t>
                          </m:r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it-IT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GB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̄"/>
                          <m:ctrlP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Pa</m:t>
                              </m:r>
                              <m:r>
                                <m:rPr>
                                  <m:nor/>
                                </m:rP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102" name="Object 6">
                <a:extLst>
                  <a:ext uri="{FF2B5EF4-FFF2-40B4-BE49-F238E27FC236}">
                    <a16:creationId xmlns:a16="http://schemas.microsoft.com/office/drawing/2014/main" id="{EA89B224-8764-4A74-2373-0E41A4DCF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7772" y="4029741"/>
                <a:ext cx="3725041" cy="581025"/>
              </a:xfrm>
              <a:prstGeom prst="rect">
                <a:avLst/>
              </a:prstGeom>
              <a:blipFill>
                <a:blip r:embed="rId10"/>
                <a:stretch>
                  <a:fillRect b="-421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Object 9">
                <a:extLst>
                  <a:ext uri="{FF2B5EF4-FFF2-40B4-BE49-F238E27FC236}">
                    <a16:creationId xmlns:a16="http://schemas.microsoft.com/office/drawing/2014/main" id="{CCD7790B-AE47-3122-8D4C-31334A7FFCEC}"/>
                  </a:ext>
                </a:extLst>
              </p:cNvPr>
              <p:cNvSpPr txBox="1"/>
              <p:nvPr/>
            </p:nvSpPr>
            <p:spPr bwMode="auto">
              <a:xfrm>
                <a:off x="5403511" y="4908794"/>
                <a:ext cx="2174655" cy="7336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nor/>
                            </m:r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128</m:t>
                          </m:r>
                          <m:r>
                            <a:rPr lang="it-IT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GB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̄"/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104" name="Object 9">
                <a:extLst>
                  <a:ext uri="{FF2B5EF4-FFF2-40B4-BE49-F238E27FC236}">
                    <a16:creationId xmlns:a16="http://schemas.microsoft.com/office/drawing/2014/main" id="{CCD7790B-AE47-3122-8D4C-31334A7FF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3511" y="4908794"/>
                <a:ext cx="2174655" cy="73364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CasellaDiTesto 16">
            <a:extLst>
              <a:ext uri="{FF2B5EF4-FFF2-40B4-BE49-F238E27FC236}">
                <a16:creationId xmlns:a16="http://schemas.microsoft.com/office/drawing/2014/main" id="{7071FEF4-E725-BCFC-7F2B-69F8FC0124DC}"/>
              </a:ext>
            </a:extLst>
          </p:cNvPr>
          <p:cNvSpPr txBox="1"/>
          <p:nvPr/>
        </p:nvSpPr>
        <p:spPr>
          <a:xfrm>
            <a:off x="10574981" y="4084113"/>
            <a:ext cx="90922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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viscosità</a:t>
            </a:r>
            <a:endParaRPr lang="it-IT" sz="1200" baseline="300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Object 4">
                <a:extLst>
                  <a:ext uri="{FF2B5EF4-FFF2-40B4-BE49-F238E27FC236}">
                    <a16:creationId xmlns:a16="http://schemas.microsoft.com/office/drawing/2014/main" id="{441B23DD-9FA4-0A07-9FC3-968B5F880397}"/>
                  </a:ext>
                </a:extLst>
              </p:cNvPr>
              <p:cNvSpPr txBox="1"/>
              <p:nvPr/>
            </p:nvSpPr>
            <p:spPr bwMode="auto">
              <a:xfrm>
                <a:off x="10307304" y="4323703"/>
                <a:ext cx="1408176" cy="29821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20" name="Object 4">
                <a:extLst>
                  <a:ext uri="{FF2B5EF4-FFF2-40B4-BE49-F238E27FC236}">
                    <a16:creationId xmlns:a16="http://schemas.microsoft.com/office/drawing/2014/main" id="{441B23DD-9FA4-0A07-9FC3-968B5F880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07304" y="4323703"/>
                <a:ext cx="1408176" cy="298219"/>
              </a:xfrm>
              <a:prstGeom prst="rect">
                <a:avLst/>
              </a:prstGeom>
              <a:blipFill>
                <a:blip r:embed="rId12"/>
                <a:stretch>
                  <a:fillRect b="-1020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bject 9">
                <a:extLst>
                  <a:ext uri="{FF2B5EF4-FFF2-40B4-BE49-F238E27FC236}">
                    <a16:creationId xmlns:a16="http://schemas.microsoft.com/office/drawing/2014/main" id="{B53AF17C-31EA-1521-C729-C21C1EC158F1}"/>
                  </a:ext>
                </a:extLst>
              </p:cNvPr>
              <p:cNvSpPr txBox="1"/>
              <p:nvPr/>
            </p:nvSpPr>
            <p:spPr bwMode="auto">
              <a:xfrm>
                <a:off x="8627086" y="5109381"/>
                <a:ext cx="1127233" cy="42515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it-IT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133" name="Object 9">
                <a:extLst>
                  <a:ext uri="{FF2B5EF4-FFF2-40B4-BE49-F238E27FC236}">
                    <a16:creationId xmlns:a16="http://schemas.microsoft.com/office/drawing/2014/main" id="{B53AF17C-31EA-1521-C729-C21C1EC15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27086" y="5109381"/>
                <a:ext cx="1127233" cy="42515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CasellaDiTesto 133">
                <a:extLst>
                  <a:ext uri="{FF2B5EF4-FFF2-40B4-BE49-F238E27FC236}">
                    <a16:creationId xmlns:a16="http://schemas.microsoft.com/office/drawing/2014/main" id="{AD811584-39DA-A495-A02B-FD485AE7802A}"/>
                  </a:ext>
                </a:extLst>
              </p:cNvPr>
              <p:cNvSpPr txBox="1"/>
              <p:nvPr/>
            </p:nvSpPr>
            <p:spPr>
              <a:xfrm>
                <a:off x="4195942" y="5090948"/>
                <a:ext cx="79678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4" name="CasellaDiTesto 133">
                <a:extLst>
                  <a:ext uri="{FF2B5EF4-FFF2-40B4-BE49-F238E27FC236}">
                    <a16:creationId xmlns:a16="http://schemas.microsoft.com/office/drawing/2014/main" id="{AD811584-39DA-A495-A02B-FD485AE78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942" y="5090948"/>
                <a:ext cx="79678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6" name="Connettore 2 135">
            <a:extLst>
              <a:ext uri="{FF2B5EF4-FFF2-40B4-BE49-F238E27FC236}">
                <a16:creationId xmlns:a16="http://schemas.microsoft.com/office/drawing/2014/main" id="{AE9AC8DF-5FAC-FB34-B153-0200B6F56B0C}"/>
              </a:ext>
            </a:extLst>
          </p:cNvPr>
          <p:cNvCxnSpPr>
            <a:stCxn id="134" idx="3"/>
            <a:endCxn id="104" idx="1"/>
          </p:cNvCxnSpPr>
          <p:nvPr/>
        </p:nvCxnSpPr>
        <p:spPr>
          <a:xfrm>
            <a:off x="4992730" y="5275614"/>
            <a:ext cx="4107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04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9" grpId="0" animBg="1"/>
      <p:bldP spid="75" grpId="0"/>
      <p:bldP spid="89" grpId="0" animBg="1"/>
      <p:bldP spid="93" grpId="0"/>
      <p:bldP spid="102" grpId="0"/>
      <p:bldP spid="104" grpId="0" animBg="1"/>
      <p:bldP spid="105" grpId="0"/>
      <p:bldP spid="120" grpId="0"/>
      <p:bldP spid="133" grpId="0"/>
      <p:bldP spid="1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Connettore 2 90">
            <a:extLst>
              <a:ext uri="{FF2B5EF4-FFF2-40B4-BE49-F238E27FC236}">
                <a16:creationId xmlns:a16="http://schemas.microsoft.com/office/drawing/2014/main" id="{E863C21C-E13E-3D0B-C270-51524399AF9A}"/>
              </a:ext>
            </a:extLst>
          </p:cNvPr>
          <p:cNvCxnSpPr/>
          <p:nvPr/>
        </p:nvCxnSpPr>
        <p:spPr>
          <a:xfrm>
            <a:off x="2327920" y="5632733"/>
            <a:ext cx="123814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6AD67F2-CCDE-B27C-5F75-A9582A1F0921}"/>
              </a:ext>
            </a:extLst>
          </p:cNvPr>
          <p:cNvSpPr txBox="1"/>
          <p:nvPr/>
        </p:nvSpPr>
        <p:spPr>
          <a:xfrm>
            <a:off x="5250166" y="918616"/>
            <a:ext cx="241444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rPr>
              <a:t>CALCOLI DI CONDUTTANZE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799F8DF-75D7-9495-0E2E-19B00AE5BC26}"/>
              </a:ext>
            </a:extLst>
          </p:cNvPr>
          <p:cNvSpPr txBox="1"/>
          <p:nvPr/>
        </p:nvSpPr>
        <p:spPr>
          <a:xfrm>
            <a:off x="184238" y="127590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rPr>
              <a:t>FLUSSO DI GAS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" panose="00000500000000000000" pitchFamily="2" charset="0"/>
              <a:ea typeface="+mn-ea"/>
              <a:cs typeface="+mn-cs"/>
            </a:endParaRPr>
          </a:p>
        </p:txBody>
      </p:sp>
      <p:sp>
        <p:nvSpPr>
          <p:cNvPr id="129" name="CasellaDiTesto 4">
            <a:extLst>
              <a:ext uri="{FF2B5EF4-FFF2-40B4-BE49-F238E27FC236}">
                <a16:creationId xmlns:a16="http://schemas.microsoft.com/office/drawing/2014/main" id="{C35EAC69-384A-3928-21C6-1C02DBF62D51}"/>
              </a:ext>
            </a:extLst>
          </p:cNvPr>
          <p:cNvSpPr txBox="1"/>
          <p:nvPr/>
        </p:nvSpPr>
        <p:spPr>
          <a:xfrm>
            <a:off x="5839069" y="1270716"/>
            <a:ext cx="1343638" cy="3767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1400" dirty="0">
                <a:latin typeface="Oswald" panose="00000500000000000000" pitchFamily="2" charset="0"/>
                <a:cs typeface="Arial" panose="020B0604020202020204" pitchFamily="34" charset="0"/>
              </a:rPr>
              <a:t>Flusso Molecolare</a:t>
            </a:r>
          </a:p>
        </p:txBody>
      </p:sp>
      <p:sp>
        <p:nvSpPr>
          <p:cNvPr id="28" name="Rettangolo 4">
            <a:extLst>
              <a:ext uri="{FF2B5EF4-FFF2-40B4-BE49-F238E27FC236}">
                <a16:creationId xmlns:a16="http://schemas.microsoft.com/office/drawing/2014/main" id="{9981FD1D-847D-432B-1C96-CEA588E8E62B}"/>
              </a:ext>
            </a:extLst>
          </p:cNvPr>
          <p:cNvSpPr/>
          <p:nvPr/>
        </p:nvSpPr>
        <p:spPr>
          <a:xfrm>
            <a:off x="1844171" y="1200792"/>
            <a:ext cx="107753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swald" panose="00000500000000000000" pitchFamily="2" charset="0"/>
                <a:cs typeface="Arial" charset="0"/>
              </a:rPr>
              <a:t>APERTURA</a:t>
            </a:r>
          </a:p>
        </p:txBody>
      </p:sp>
      <p:sp>
        <p:nvSpPr>
          <p:cNvPr id="63" name="Rettangolo 4">
            <a:extLst>
              <a:ext uri="{FF2B5EF4-FFF2-40B4-BE49-F238E27FC236}">
                <a16:creationId xmlns:a16="http://schemas.microsoft.com/office/drawing/2014/main" id="{BE650FB7-B4E6-650E-6D3C-352B30C8C1AB}"/>
              </a:ext>
            </a:extLst>
          </p:cNvPr>
          <p:cNvSpPr/>
          <p:nvPr/>
        </p:nvSpPr>
        <p:spPr>
          <a:xfrm>
            <a:off x="1844171" y="4031892"/>
            <a:ext cx="17508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swald" panose="00000500000000000000" pitchFamily="2" charset="0"/>
                <a:cs typeface="Arial" charset="0"/>
              </a:rPr>
              <a:t>TUBO CILINDIRICO</a:t>
            </a:r>
          </a:p>
        </p:txBody>
      </p:sp>
      <p:sp>
        <p:nvSpPr>
          <p:cNvPr id="69" name="Memoria ad accesso diretto 68">
            <a:extLst>
              <a:ext uri="{FF2B5EF4-FFF2-40B4-BE49-F238E27FC236}">
                <a16:creationId xmlns:a16="http://schemas.microsoft.com/office/drawing/2014/main" id="{D5A9CAD7-3D5C-ECF1-3DA5-49B26CA53341}"/>
              </a:ext>
            </a:extLst>
          </p:cNvPr>
          <p:cNvSpPr/>
          <p:nvPr/>
        </p:nvSpPr>
        <p:spPr>
          <a:xfrm>
            <a:off x="2044940" y="4732472"/>
            <a:ext cx="1803380" cy="705670"/>
          </a:xfrm>
          <a:prstGeom prst="flowChartMagneticDrum">
            <a:avLst/>
          </a:prstGeom>
          <a:noFill/>
          <a:ln w="317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1" name="Straight Arrow Connector 63">
            <a:extLst>
              <a:ext uri="{FF2B5EF4-FFF2-40B4-BE49-F238E27FC236}">
                <a16:creationId xmlns:a16="http://schemas.microsoft.com/office/drawing/2014/main" id="{06660D1E-ED23-B2A8-5CDC-47EFAE4BBD07}"/>
              </a:ext>
            </a:extLst>
          </p:cNvPr>
          <p:cNvCxnSpPr>
            <a:cxnSpLocks/>
          </p:cNvCxnSpPr>
          <p:nvPr/>
        </p:nvCxnSpPr>
        <p:spPr bwMode="auto">
          <a:xfrm>
            <a:off x="1869617" y="5085307"/>
            <a:ext cx="979356" cy="0"/>
          </a:xfrm>
          <a:prstGeom prst="straightConnector1">
            <a:avLst/>
          </a:prstGeom>
          <a:noFill/>
          <a:ln w="9525" cap="flat" cmpd="sng" algn="ctr">
            <a:solidFill>
              <a:srgbClr val="3399FF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asellaDiTesto 74">
                <a:extLst>
                  <a:ext uri="{FF2B5EF4-FFF2-40B4-BE49-F238E27FC236}">
                    <a16:creationId xmlns:a16="http://schemas.microsoft.com/office/drawing/2014/main" id="{7A64854E-E290-B949-8E25-32D0A1A5853B}"/>
                  </a:ext>
                </a:extLst>
              </p:cNvPr>
              <p:cNvSpPr txBox="1"/>
              <p:nvPr/>
            </p:nvSpPr>
            <p:spPr>
              <a:xfrm>
                <a:off x="3216203" y="4818334"/>
                <a:ext cx="4401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5" name="CasellaDiTesto 74">
                <a:extLst>
                  <a:ext uri="{FF2B5EF4-FFF2-40B4-BE49-F238E27FC236}">
                    <a16:creationId xmlns:a16="http://schemas.microsoft.com/office/drawing/2014/main" id="{7A64854E-E290-B949-8E25-32D0A1A58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203" y="4818334"/>
                <a:ext cx="44019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asellaDiTesto 88">
                <a:extLst>
                  <a:ext uri="{FF2B5EF4-FFF2-40B4-BE49-F238E27FC236}">
                    <a16:creationId xmlns:a16="http://schemas.microsoft.com/office/drawing/2014/main" id="{43978BEE-B23F-7EDD-9D5D-E8D74BD4C845}"/>
                  </a:ext>
                </a:extLst>
              </p:cNvPr>
              <p:cNvSpPr txBox="1"/>
              <p:nvPr/>
            </p:nvSpPr>
            <p:spPr>
              <a:xfrm>
                <a:off x="2726530" y="5476588"/>
                <a:ext cx="44019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9" name="CasellaDiTesto 88">
                <a:extLst>
                  <a:ext uri="{FF2B5EF4-FFF2-40B4-BE49-F238E27FC236}">
                    <a16:creationId xmlns:a16="http://schemas.microsoft.com/office/drawing/2014/main" id="{43978BEE-B23F-7EDD-9D5D-E8D74BD4C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530" y="5476588"/>
                <a:ext cx="44019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8">
            <a:extLst>
              <a:ext uri="{FF2B5EF4-FFF2-40B4-BE49-F238E27FC236}">
                <a16:creationId xmlns:a16="http://schemas.microsoft.com/office/drawing/2014/main" id="{9EDF6397-C21F-E9F5-BB7A-C3BD628F854A}"/>
              </a:ext>
            </a:extLst>
          </p:cNvPr>
          <p:cNvGrpSpPr/>
          <p:nvPr/>
        </p:nvGrpSpPr>
        <p:grpSpPr>
          <a:xfrm>
            <a:off x="1777931" y="1700368"/>
            <a:ext cx="2143125" cy="2046288"/>
            <a:chOff x="305598" y="3089635"/>
            <a:chExt cx="2143125" cy="2046288"/>
          </a:xfrm>
        </p:grpSpPr>
        <p:pic>
          <p:nvPicPr>
            <p:cNvPr id="4" name="Immagine 3" descr="Apertura_mol.jpg">
              <a:extLst>
                <a:ext uri="{FF2B5EF4-FFF2-40B4-BE49-F238E27FC236}">
                  <a16:creationId xmlns:a16="http://schemas.microsoft.com/office/drawing/2014/main" id="{E864D6C2-0F79-1E30-1B3B-29802D236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598" y="3089635"/>
              <a:ext cx="2138362" cy="20462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asellaDiTesto 5">
              <a:extLst>
                <a:ext uri="{FF2B5EF4-FFF2-40B4-BE49-F238E27FC236}">
                  <a16:creationId xmlns:a16="http://schemas.microsoft.com/office/drawing/2014/main" id="{709C3E54-ACCE-AA6E-C567-CD0A58F14AC8}"/>
                </a:ext>
              </a:extLst>
            </p:cNvPr>
            <p:cNvSpPr txBox="1"/>
            <p:nvPr/>
          </p:nvSpPr>
          <p:spPr>
            <a:xfrm>
              <a:off x="377035" y="3161073"/>
              <a:ext cx="373063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400" i="1" dirty="0">
                  <a:latin typeface="+mn-lt"/>
                  <a:cs typeface="Arial" charset="0"/>
                </a:rPr>
                <a:t>n</a:t>
              </a:r>
              <a:r>
                <a:rPr lang="it-IT" sz="1400" i="1" baseline="-25000" dirty="0">
                  <a:latin typeface="+mn-lt"/>
                  <a:cs typeface="Arial" charset="0"/>
                </a:rPr>
                <a:t>1</a:t>
              </a:r>
              <a:endParaRPr lang="it-IT" sz="1400" i="1" dirty="0">
                <a:latin typeface="+mn-lt"/>
                <a:cs typeface="Arial" charset="0"/>
              </a:endParaRP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63AF257E-DA48-58BE-D895-B437EB6A855A}"/>
                </a:ext>
              </a:extLst>
            </p:cNvPr>
            <p:cNvSpPr txBox="1"/>
            <p:nvPr/>
          </p:nvSpPr>
          <p:spPr>
            <a:xfrm>
              <a:off x="1877223" y="3161073"/>
              <a:ext cx="373062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400" i="1" dirty="0">
                  <a:latin typeface="+mn-lt"/>
                  <a:cs typeface="Arial" charset="0"/>
                </a:rPr>
                <a:t>n</a:t>
              </a:r>
              <a:r>
                <a:rPr lang="it-IT" sz="1400" i="1" baseline="-25000" dirty="0">
                  <a:latin typeface="+mn-lt"/>
                  <a:cs typeface="Arial" charset="0"/>
                </a:rPr>
                <a:t>2</a:t>
              </a:r>
              <a:endParaRPr lang="it-IT" sz="1400" i="1" dirty="0">
                <a:latin typeface="+mn-lt"/>
                <a:cs typeface="Arial" charset="0"/>
              </a:endParaRPr>
            </a:p>
          </p:txBody>
        </p:sp>
        <p:sp>
          <p:nvSpPr>
            <p:cNvPr id="11" name="CasellaDiTesto 7">
              <a:extLst>
                <a:ext uri="{FF2B5EF4-FFF2-40B4-BE49-F238E27FC236}">
                  <a16:creationId xmlns:a16="http://schemas.microsoft.com/office/drawing/2014/main" id="{735F28BB-A1B5-3786-E8ED-1F095F227E98}"/>
                </a:ext>
              </a:extLst>
            </p:cNvPr>
            <p:cNvSpPr txBox="1"/>
            <p:nvPr/>
          </p:nvSpPr>
          <p:spPr>
            <a:xfrm>
              <a:off x="1162848" y="4375510"/>
              <a:ext cx="307975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400" dirty="0">
                  <a:latin typeface="+mn-lt"/>
                  <a:cs typeface="Arial" charset="0"/>
                </a:rPr>
                <a:t>A</a:t>
              </a:r>
            </a:p>
          </p:txBody>
        </p:sp>
        <p:sp>
          <p:nvSpPr>
            <p:cNvPr id="14" name="CasellaDiTesto 8">
              <a:extLst>
                <a:ext uri="{FF2B5EF4-FFF2-40B4-BE49-F238E27FC236}">
                  <a16:creationId xmlns:a16="http://schemas.microsoft.com/office/drawing/2014/main" id="{DD402D0B-756F-0423-52CA-D34F5F671AE7}"/>
                </a:ext>
              </a:extLst>
            </p:cNvPr>
            <p:cNvSpPr txBox="1"/>
            <p:nvPr/>
          </p:nvSpPr>
          <p:spPr>
            <a:xfrm>
              <a:off x="1662910" y="4804135"/>
              <a:ext cx="785813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400" i="1" dirty="0" err="1">
                  <a:latin typeface="+mn-lt"/>
                  <a:cs typeface="Arial" charset="0"/>
                </a:rPr>
                <a:t>n=N</a:t>
              </a:r>
              <a:r>
                <a:rPr lang="it-IT" sz="1400" i="1" dirty="0">
                  <a:latin typeface="+mn-lt"/>
                  <a:cs typeface="Arial" charset="0"/>
                </a:rPr>
                <a:t>/V</a:t>
              </a:r>
            </a:p>
          </p:txBody>
        </p:sp>
      </p:grpSp>
      <p:sp>
        <p:nvSpPr>
          <p:cNvPr id="15" name="Text Box 5">
            <a:extLst>
              <a:ext uri="{FF2B5EF4-FFF2-40B4-BE49-F238E27FC236}">
                <a16:creationId xmlns:a16="http://schemas.microsoft.com/office/drawing/2014/main" id="{7544B5F1-A9EF-F5EF-4119-ED32291A3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86" y="1696192"/>
            <a:ext cx="7198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800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altLang="it-IT" sz="800" i="1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</a:t>
            </a:r>
            <a:endParaRPr lang="it-IT" altLang="it-IT" sz="800" dirty="0">
              <a:solidFill>
                <a:schemeClr val="tx2"/>
              </a:solidFill>
              <a:latin typeface="Oswald" panose="00000500000000000000" pitchFamily="2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800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NUMERO TOTALE DI URTI PER UNITA’ DI SUPERFICIE E DI TEMPO</a:t>
            </a:r>
            <a:endParaRPr lang="it-IT" altLang="it-IT" sz="800" i="1" dirty="0">
              <a:solidFill>
                <a:schemeClr val="tx2"/>
              </a:solidFill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6">
                <a:extLst>
                  <a:ext uri="{FF2B5EF4-FFF2-40B4-BE49-F238E27FC236}">
                    <a16:creationId xmlns:a16="http://schemas.microsoft.com/office/drawing/2014/main" id="{3E91276E-EE9E-2AA8-FD69-4EE2372715E0}"/>
                  </a:ext>
                </a:extLst>
              </p:cNvPr>
              <p:cNvSpPr txBox="1"/>
              <p:nvPr/>
            </p:nvSpPr>
            <p:spPr bwMode="auto">
              <a:xfrm>
                <a:off x="3841002" y="2744647"/>
                <a:ext cx="813528" cy="557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GB" sz="1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>
                        <m:fPr>
                          <m:ctrlPr>
                            <a:rPr lang="en-GB" sz="1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GB" sz="1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sSub>
                        <m:sSubPr>
                          <m:ctrlPr>
                            <a:rPr lang="en-GB" sz="1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1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GB" sz="1000" i="1" dirty="0"/>
              </a:p>
            </p:txBody>
          </p:sp>
        </mc:Choice>
        <mc:Fallback xmlns="">
          <p:sp>
            <p:nvSpPr>
              <p:cNvPr id="17" name="Object 6">
                <a:extLst>
                  <a:ext uri="{FF2B5EF4-FFF2-40B4-BE49-F238E27FC236}">
                    <a16:creationId xmlns:a16="http://schemas.microsoft.com/office/drawing/2014/main" id="{3E91276E-EE9E-2AA8-FD69-4EE237271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1002" y="2744647"/>
                <a:ext cx="813528" cy="5572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9">
                <a:extLst>
                  <a:ext uri="{FF2B5EF4-FFF2-40B4-BE49-F238E27FC236}">
                    <a16:creationId xmlns:a16="http://schemas.microsoft.com/office/drawing/2014/main" id="{FA74F60E-DD1C-0A55-ED0E-517C5353D94D}"/>
                  </a:ext>
                </a:extLst>
              </p:cNvPr>
              <p:cNvSpPr txBox="1"/>
              <p:nvPr/>
            </p:nvSpPr>
            <p:spPr bwMode="auto">
              <a:xfrm>
                <a:off x="9278212" y="2143539"/>
                <a:ext cx="1231900" cy="7016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GB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18" name="Object 9">
                <a:extLst>
                  <a:ext uri="{FF2B5EF4-FFF2-40B4-BE49-F238E27FC236}">
                    <a16:creationId xmlns:a16="http://schemas.microsoft.com/office/drawing/2014/main" id="{FA74F60E-DD1C-0A55-ED0E-517C5353D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78212" y="2143539"/>
                <a:ext cx="1231900" cy="7016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9">
                <a:extLst>
                  <a:ext uri="{FF2B5EF4-FFF2-40B4-BE49-F238E27FC236}">
                    <a16:creationId xmlns:a16="http://schemas.microsoft.com/office/drawing/2014/main" id="{EBD2762C-1A8B-EE24-BC44-95C747724557}"/>
                  </a:ext>
                </a:extLst>
              </p:cNvPr>
              <p:cNvSpPr txBox="1"/>
              <p:nvPr/>
            </p:nvSpPr>
            <p:spPr bwMode="auto">
              <a:xfrm>
                <a:off x="10780713" y="2103899"/>
                <a:ext cx="1411287" cy="7727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m:rPr>
                                  <m:nor/>
                                </m:rPr>
                                <a:rPr lang="en-GB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RΤ</m:t>
                              </m:r>
                            </m:num>
                            <m:den>
                              <m:r>
                                <a:rPr lang="en-GB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𝜋𝛭</m:t>
                              </m:r>
                            </m:den>
                          </m:f>
                        </m:e>
                      </m:rad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𝛢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19" name="Object 9">
                <a:extLst>
                  <a:ext uri="{FF2B5EF4-FFF2-40B4-BE49-F238E27FC236}">
                    <a16:creationId xmlns:a16="http://schemas.microsoft.com/office/drawing/2014/main" id="{EBD2762C-1A8B-EE24-BC44-95C747724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80713" y="2103899"/>
                <a:ext cx="1411287" cy="772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5">
            <a:extLst>
              <a:ext uri="{FF2B5EF4-FFF2-40B4-BE49-F238E27FC236}">
                <a16:creationId xmlns:a16="http://schemas.microsoft.com/office/drawing/2014/main" id="{4D4CAA63-07EE-11DB-BF8A-61B01EF6D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5248" y="1763093"/>
            <a:ext cx="15444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100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con </a:t>
            </a:r>
            <a:r>
              <a:rPr lang="it-IT" altLang="it-IT" sz="1100" i="1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M=(</a:t>
            </a:r>
            <a:r>
              <a:rPr lang="it-IT" altLang="it-IT" sz="1100" i="1" dirty="0" err="1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mR</a:t>
            </a:r>
            <a:r>
              <a:rPr lang="it-IT" altLang="it-IT" sz="1100" i="1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)/k</a:t>
            </a:r>
          </a:p>
        </p:txBody>
      </p:sp>
      <p:graphicFrame>
        <p:nvGraphicFramePr>
          <p:cNvPr id="31" name="Object 5">
            <a:extLst>
              <a:ext uri="{FF2B5EF4-FFF2-40B4-BE49-F238E27FC236}">
                <a16:creationId xmlns:a16="http://schemas.microsoft.com/office/drawing/2014/main" id="{E832D2DD-F56F-4439-B6B6-28D8536A42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754212"/>
              </p:ext>
            </p:extLst>
          </p:nvPr>
        </p:nvGraphicFramePr>
        <p:xfrm>
          <a:off x="3566066" y="1727833"/>
          <a:ext cx="6134419" cy="1789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6135014" imgH="1750329" progId="Word.Document.12">
                  <p:embed/>
                </p:oleObj>
              </mc:Choice>
              <mc:Fallback>
                <p:oleObj name="Document" r:id="rId8" imgW="6135014" imgH="1750329" progId="Word.Document.12">
                  <p:embed/>
                  <p:pic>
                    <p:nvPicPr>
                      <p:cNvPr id="31" name="Object 5">
                        <a:extLst>
                          <a:ext uri="{FF2B5EF4-FFF2-40B4-BE49-F238E27FC236}">
                            <a16:creationId xmlns:a16="http://schemas.microsoft.com/office/drawing/2014/main" id="{E832D2DD-F56F-4439-B6B6-28D8536A42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6066" y="1727833"/>
                        <a:ext cx="6134419" cy="1789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CasellaDiTesto 35">
            <a:extLst>
              <a:ext uri="{FF2B5EF4-FFF2-40B4-BE49-F238E27FC236}">
                <a16:creationId xmlns:a16="http://schemas.microsoft.com/office/drawing/2014/main" id="{E5436E76-6E13-70EF-C3FF-FC4BE8052ADD}"/>
              </a:ext>
            </a:extLst>
          </p:cNvPr>
          <p:cNvSpPr txBox="1"/>
          <p:nvPr/>
        </p:nvSpPr>
        <p:spPr>
          <a:xfrm>
            <a:off x="3738009" y="3477532"/>
            <a:ext cx="20443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200" dirty="0">
                <a:latin typeface="Oswald" panose="00000500000000000000" pitchFamily="2" charset="0"/>
                <a:cs typeface="Arial" panose="020B0604020202020204" pitchFamily="34" charset="0"/>
              </a:rPr>
              <a:t>Per aria (N</a:t>
            </a:r>
            <a:r>
              <a:rPr lang="it-IT" sz="1200" baseline="-25000" dirty="0">
                <a:latin typeface="Oswald" panose="00000500000000000000" pitchFamily="2" charset="0"/>
                <a:cs typeface="Arial" panose="020B0604020202020204" pitchFamily="34" charset="0"/>
              </a:rPr>
              <a:t>2</a:t>
            </a:r>
            <a:r>
              <a:rPr lang="it-IT" sz="1200" dirty="0">
                <a:latin typeface="Oswald" panose="00000500000000000000" pitchFamily="2" charset="0"/>
                <a:cs typeface="Arial" panose="020B0604020202020204" pitchFamily="34" charset="0"/>
              </a:rPr>
              <a:t>) @ </a:t>
            </a:r>
            <a:r>
              <a:rPr lang="it-IT" sz="1200" i="1" dirty="0">
                <a:latin typeface="Oswald" panose="00000500000000000000" pitchFamily="2" charset="0"/>
                <a:cs typeface="Arial" panose="020B0604020202020204" pitchFamily="34" charset="0"/>
              </a:rPr>
              <a:t>T </a:t>
            </a:r>
            <a:r>
              <a:rPr lang="it-IT" sz="1200" dirty="0">
                <a:latin typeface="Oswald" panose="00000500000000000000" pitchFamily="2" charset="0"/>
                <a:cs typeface="Arial" panose="020B0604020202020204" pitchFamily="34" charset="0"/>
              </a:rPr>
              <a:t>ambiente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9">
                <a:extLst>
                  <a:ext uri="{FF2B5EF4-FFF2-40B4-BE49-F238E27FC236}">
                    <a16:creationId xmlns:a16="http://schemas.microsoft.com/office/drawing/2014/main" id="{9D237178-FC43-A598-6554-561B52514C9A}"/>
                  </a:ext>
                </a:extLst>
              </p:cNvPr>
              <p:cNvSpPr txBox="1"/>
              <p:nvPr/>
            </p:nvSpPr>
            <p:spPr bwMode="auto">
              <a:xfrm>
                <a:off x="5635488" y="3426067"/>
                <a:ext cx="1750800" cy="45243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,6×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𝛢</m:t>
                      </m:r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43" name="Object 9">
                <a:extLst>
                  <a:ext uri="{FF2B5EF4-FFF2-40B4-BE49-F238E27FC236}">
                    <a16:creationId xmlns:a16="http://schemas.microsoft.com/office/drawing/2014/main" id="{9D237178-FC43-A598-6554-561B52514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5488" y="3426067"/>
                <a:ext cx="1750800" cy="4524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asellaDiTesto 35">
            <a:extLst>
              <a:ext uri="{FF2B5EF4-FFF2-40B4-BE49-F238E27FC236}">
                <a16:creationId xmlns:a16="http://schemas.microsoft.com/office/drawing/2014/main" id="{800D970B-DA12-F83D-FB0B-0EC057EA4774}"/>
              </a:ext>
            </a:extLst>
          </p:cNvPr>
          <p:cNvSpPr txBox="1"/>
          <p:nvPr/>
        </p:nvSpPr>
        <p:spPr>
          <a:xfrm>
            <a:off x="11363335" y="3273947"/>
            <a:ext cx="879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200" i="1" dirty="0">
                <a:latin typeface="Oswald" panose="00000500000000000000" pitchFamily="2" charset="0"/>
                <a:cs typeface="Arial" panose="020B0604020202020204" pitchFamily="34" charset="0"/>
              </a:rPr>
              <a:t>C</a:t>
            </a:r>
            <a:r>
              <a:rPr lang="it-IT" sz="1200" dirty="0">
                <a:latin typeface="Oswald" panose="00000500000000000000" pitchFamily="2" charset="0"/>
                <a:cs typeface="Arial" panose="020B0604020202020204" pitchFamily="34" charset="0"/>
              </a:rPr>
              <a:t> in l/s</a:t>
            </a:r>
          </a:p>
          <a:p>
            <a:pPr algn="ctr">
              <a:defRPr/>
            </a:pPr>
            <a:r>
              <a:rPr lang="it-IT" sz="1200" dirty="0">
                <a:latin typeface="Oswald" panose="00000500000000000000" pitchFamily="2" charset="0"/>
                <a:cs typeface="Arial" panose="020B0604020202020204" pitchFamily="34" charset="0"/>
              </a:rPr>
              <a:t> </a:t>
            </a:r>
            <a:r>
              <a:rPr lang="it-IT" sz="1200" i="1" dirty="0">
                <a:latin typeface="Oswald" panose="00000500000000000000" pitchFamily="2" charset="0"/>
                <a:cs typeface="Arial" panose="020B0604020202020204" pitchFamily="34" charset="0"/>
              </a:rPr>
              <a:t>A</a:t>
            </a:r>
            <a:r>
              <a:rPr lang="it-IT" sz="1200" dirty="0">
                <a:latin typeface="Oswald" panose="00000500000000000000" pitchFamily="2" charset="0"/>
                <a:cs typeface="Arial" panose="020B0604020202020204" pitchFamily="34" charset="0"/>
              </a:rPr>
              <a:t> in cm</a:t>
            </a:r>
            <a:r>
              <a:rPr lang="it-IT" sz="1200" baseline="30000" dirty="0">
                <a:latin typeface="Oswald" panose="00000500000000000000" pitchFamily="2" charset="0"/>
                <a:cs typeface="Arial" panose="020B0604020202020204" pitchFamily="34" charset="0"/>
              </a:rPr>
              <a:t>2</a:t>
            </a:r>
            <a:endParaRPr lang="it-IT" sz="1200" dirty="0"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ject 9">
                <a:extLst>
                  <a:ext uri="{FF2B5EF4-FFF2-40B4-BE49-F238E27FC236}">
                    <a16:creationId xmlns:a16="http://schemas.microsoft.com/office/drawing/2014/main" id="{1BF2F1A4-B630-5951-8F6A-3E3717F97731}"/>
                  </a:ext>
                </a:extLst>
              </p:cNvPr>
              <p:cNvSpPr txBox="1"/>
              <p:nvPr/>
            </p:nvSpPr>
            <p:spPr bwMode="auto">
              <a:xfrm>
                <a:off x="9705248" y="2967641"/>
                <a:ext cx="1744662" cy="9556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ad>
                        <m:radPr>
                          <m:degHide m:val="on"/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45" name="Object 9">
                <a:extLst>
                  <a:ext uri="{FF2B5EF4-FFF2-40B4-BE49-F238E27FC236}">
                    <a16:creationId xmlns:a16="http://schemas.microsoft.com/office/drawing/2014/main" id="{1BF2F1A4-B630-5951-8F6A-3E3717F97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05248" y="2967641"/>
                <a:ext cx="1744662" cy="9556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CasellaDiTesto 35">
            <a:extLst>
              <a:ext uri="{FF2B5EF4-FFF2-40B4-BE49-F238E27FC236}">
                <a16:creationId xmlns:a16="http://schemas.microsoft.com/office/drawing/2014/main" id="{27FC494E-C71A-B594-FCD9-4A7F9E230F14}"/>
              </a:ext>
            </a:extLst>
          </p:cNvPr>
          <p:cNvSpPr txBox="1"/>
          <p:nvPr/>
        </p:nvSpPr>
        <p:spPr>
          <a:xfrm>
            <a:off x="7379799" y="3509594"/>
            <a:ext cx="21684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200" dirty="0">
                <a:latin typeface="Oswald" panose="00000500000000000000" pitchFamily="2" charset="0"/>
                <a:cs typeface="Arial" panose="020B0604020202020204" pitchFamily="34" charset="0"/>
              </a:rPr>
              <a:t>Per generico gas </a:t>
            </a:r>
            <a:r>
              <a:rPr lang="it-IT" sz="1200" i="1" dirty="0">
                <a:latin typeface="Oswald" panose="00000500000000000000" pitchFamily="2" charset="0"/>
                <a:cs typeface="Arial" panose="020B0604020202020204" pitchFamily="34" charset="0"/>
              </a:rPr>
              <a:t>g </a:t>
            </a:r>
            <a:r>
              <a:rPr lang="it-IT" sz="1200" dirty="0">
                <a:latin typeface="Oswald" panose="00000500000000000000" pitchFamily="2" charset="0"/>
                <a:cs typeface="Arial" panose="020B0604020202020204" pitchFamily="34" charset="0"/>
              </a:rPr>
              <a:t>@ </a:t>
            </a:r>
            <a:r>
              <a:rPr lang="it-IT" sz="1200" i="1" dirty="0">
                <a:latin typeface="Oswald" panose="00000500000000000000" pitchFamily="2" charset="0"/>
                <a:cs typeface="Arial" panose="020B0604020202020204" pitchFamily="34" charset="0"/>
              </a:rPr>
              <a:t>T </a:t>
            </a:r>
            <a:r>
              <a:rPr lang="it-IT" sz="1200" dirty="0">
                <a:latin typeface="Oswald" panose="00000500000000000000" pitchFamily="2" charset="0"/>
                <a:cs typeface="Arial" panose="020B0604020202020204" pitchFamily="34" charset="0"/>
              </a:rPr>
              <a:t>ambiente</a:t>
            </a:r>
            <a:endParaRPr lang="it-IT" sz="1200" i="1" dirty="0"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65" name="Connettore 2 64">
            <a:extLst>
              <a:ext uri="{FF2B5EF4-FFF2-40B4-BE49-F238E27FC236}">
                <a16:creationId xmlns:a16="http://schemas.microsoft.com/office/drawing/2014/main" id="{5610FFCA-B25E-FC54-4932-BAA410C54D5A}"/>
              </a:ext>
            </a:extLst>
          </p:cNvPr>
          <p:cNvCxnSpPr>
            <a:cxnSpLocks/>
          </p:cNvCxnSpPr>
          <p:nvPr/>
        </p:nvCxnSpPr>
        <p:spPr>
          <a:xfrm flipV="1">
            <a:off x="9025836" y="3746656"/>
            <a:ext cx="58998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2 71">
            <a:extLst>
              <a:ext uri="{FF2B5EF4-FFF2-40B4-BE49-F238E27FC236}">
                <a16:creationId xmlns:a16="http://schemas.microsoft.com/office/drawing/2014/main" id="{1295F2B3-3ADA-BDD2-93CD-D6E68CE3F744}"/>
              </a:ext>
            </a:extLst>
          </p:cNvPr>
          <p:cNvCxnSpPr>
            <a:cxnSpLocks/>
          </p:cNvCxnSpPr>
          <p:nvPr/>
        </p:nvCxnSpPr>
        <p:spPr>
          <a:xfrm flipH="1">
            <a:off x="3446784" y="4796304"/>
            <a:ext cx="238564" cy="59503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ttangolo 29">
            <a:extLst>
              <a:ext uri="{FF2B5EF4-FFF2-40B4-BE49-F238E27FC236}">
                <a16:creationId xmlns:a16="http://schemas.microsoft.com/office/drawing/2014/main" id="{DA14AD52-9AF6-3099-A81D-76CC6A440480}"/>
              </a:ext>
            </a:extLst>
          </p:cNvPr>
          <p:cNvSpPr/>
          <p:nvPr/>
        </p:nvSpPr>
        <p:spPr>
          <a:xfrm>
            <a:off x="6604662" y="4195539"/>
            <a:ext cx="740907" cy="27699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12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" charset="0"/>
                <a:cs typeface="Arial" charset="0"/>
              </a:rPr>
              <a:t>LUNGO</a:t>
            </a:r>
          </a:p>
        </p:txBody>
      </p:sp>
      <p:sp>
        <p:nvSpPr>
          <p:cNvPr id="74" name="Rettangolo 30">
            <a:extLst>
              <a:ext uri="{FF2B5EF4-FFF2-40B4-BE49-F238E27FC236}">
                <a16:creationId xmlns:a16="http://schemas.microsoft.com/office/drawing/2014/main" id="{05CBFCFF-5F9D-7D2F-947F-26F6B15F2714}"/>
              </a:ext>
            </a:extLst>
          </p:cNvPr>
          <p:cNvSpPr/>
          <p:nvPr/>
        </p:nvSpPr>
        <p:spPr>
          <a:xfrm>
            <a:off x="9422267" y="4196561"/>
            <a:ext cx="738151" cy="27699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12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ial" charset="0"/>
                <a:cs typeface="Arial" charset="0"/>
              </a:rPr>
              <a:t>CORTO</a:t>
            </a:r>
          </a:p>
        </p:txBody>
      </p:sp>
      <p:sp>
        <p:nvSpPr>
          <p:cNvPr id="76" name="CasellaDiTesto 31">
            <a:extLst>
              <a:ext uri="{FF2B5EF4-FFF2-40B4-BE49-F238E27FC236}">
                <a16:creationId xmlns:a16="http://schemas.microsoft.com/office/drawing/2014/main" id="{9EF8E0B6-D50A-5E4B-8497-0DEBCD676389}"/>
              </a:ext>
            </a:extLst>
          </p:cNvPr>
          <p:cNvSpPr txBox="1"/>
          <p:nvPr/>
        </p:nvSpPr>
        <p:spPr>
          <a:xfrm>
            <a:off x="4197461" y="4838642"/>
            <a:ext cx="16416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dirty="0">
                <a:latin typeface="Oswald" panose="00000500000000000000" pitchFamily="2" charset="0"/>
                <a:cs typeface="Arial" panose="020B0604020202020204" pitchFamily="34" charset="0"/>
              </a:rPr>
              <a:t>Dall’espressione di Knudsen per </a:t>
            </a:r>
            <a:r>
              <a:rPr lang="it-IT" i="1" dirty="0">
                <a:latin typeface="Oswald" panose="00000500000000000000" pitchFamily="2" charset="0"/>
                <a:cs typeface="Arial" panose="020B0604020202020204" pitchFamily="34" charset="0"/>
              </a:rPr>
              <a:t>Q</a:t>
            </a:r>
            <a:endParaRPr lang="it-IT" dirty="0"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bject 8">
                <a:extLst>
                  <a:ext uri="{FF2B5EF4-FFF2-40B4-BE49-F238E27FC236}">
                    <a16:creationId xmlns:a16="http://schemas.microsoft.com/office/drawing/2014/main" id="{8CA9664E-3855-5181-9755-3AC7F0C8A1CE}"/>
                  </a:ext>
                </a:extLst>
              </p:cNvPr>
              <p:cNvSpPr txBox="1"/>
              <p:nvPr/>
            </p:nvSpPr>
            <p:spPr bwMode="auto">
              <a:xfrm>
                <a:off x="6118660" y="4791237"/>
                <a:ext cx="1712912" cy="7493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78" name="Object 8">
                <a:extLst>
                  <a:ext uri="{FF2B5EF4-FFF2-40B4-BE49-F238E27FC236}">
                    <a16:creationId xmlns:a16="http://schemas.microsoft.com/office/drawing/2014/main" id="{8CA9664E-3855-5181-9755-3AC7F0C8A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8660" y="4791237"/>
                <a:ext cx="1712912" cy="7493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bject 33">
                <a:extLst>
                  <a:ext uri="{FF2B5EF4-FFF2-40B4-BE49-F238E27FC236}">
                    <a16:creationId xmlns:a16="http://schemas.microsoft.com/office/drawing/2014/main" id="{77807A80-7755-FC0B-C8B9-203ECD0D9832}"/>
                  </a:ext>
                </a:extLst>
              </p:cNvPr>
              <p:cNvSpPr txBox="1"/>
              <p:nvPr/>
            </p:nvSpPr>
            <p:spPr bwMode="auto">
              <a:xfrm>
                <a:off x="8734230" y="4791237"/>
                <a:ext cx="2168429" cy="4349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apertura</m:t>
                          </m:r>
                        </m:sub>
                      </m:sSub>
                      <m:r>
                        <a:rPr lang="en-GB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79" name="Object 33">
                <a:extLst>
                  <a:ext uri="{FF2B5EF4-FFF2-40B4-BE49-F238E27FC236}">
                    <a16:creationId xmlns:a16="http://schemas.microsoft.com/office/drawing/2014/main" id="{77807A80-7755-FC0B-C8B9-203ECD0D9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34230" y="4791237"/>
                <a:ext cx="2168429" cy="4349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asellaDiTesto 79">
                <a:extLst>
                  <a:ext uri="{FF2B5EF4-FFF2-40B4-BE49-F238E27FC236}">
                    <a16:creationId xmlns:a16="http://schemas.microsoft.com/office/drawing/2014/main" id="{DD186211-3CB0-D3B2-F961-C73AFAF70F9C}"/>
                  </a:ext>
                </a:extLst>
              </p:cNvPr>
              <p:cNvSpPr txBox="1"/>
              <p:nvPr/>
            </p:nvSpPr>
            <p:spPr>
              <a:xfrm>
                <a:off x="8738234" y="5245850"/>
                <a:ext cx="2106219" cy="7694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r>
                      <a:rPr lang="it-IT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it-IT" sz="1400" dirty="0">
                    <a:latin typeface="Oswald" panose="00000500000000000000" pitchFamily="2" charset="0"/>
                    <a:cs typeface="Arial" panose="020B0604020202020204" pitchFamily="34" charset="0"/>
                  </a:rPr>
                  <a:t>: probabilità di trasmissione</a:t>
                </a: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it-I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it-I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it-I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it-I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  <m:r>
                        <a:rPr lang="it-I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it-I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r>
                        <a:rPr lang="it-I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it-IT" i="1" dirty="0">
                  <a:latin typeface="Oswald" panose="00000500000000000000" pitchFamily="2" charset="0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r>
                  <a:rPr lang="it-IT" sz="1200" dirty="0">
                    <a:latin typeface="Oswald" panose="00000500000000000000" pitchFamily="2" charset="0"/>
                    <a:cs typeface="Arial" panose="020B0604020202020204" pitchFamily="34" charset="0"/>
                  </a:rPr>
                  <a:t>(Vedere Appendice B)</a:t>
                </a:r>
              </a:p>
            </p:txBody>
          </p:sp>
        </mc:Choice>
        <mc:Fallback xmlns="">
          <p:sp>
            <p:nvSpPr>
              <p:cNvPr id="80" name="CasellaDiTesto 79">
                <a:extLst>
                  <a:ext uri="{FF2B5EF4-FFF2-40B4-BE49-F238E27FC236}">
                    <a16:creationId xmlns:a16="http://schemas.microsoft.com/office/drawing/2014/main" id="{DD186211-3CB0-D3B2-F961-C73AFAF70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234" y="5245850"/>
                <a:ext cx="2106219" cy="769441"/>
              </a:xfrm>
              <a:prstGeom prst="rect">
                <a:avLst/>
              </a:prstGeom>
              <a:blipFill>
                <a:blip r:embed="rId14"/>
                <a:stretch>
                  <a:fillRect t="-1587" r="-289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asellaDiTesto 82">
                <a:extLst>
                  <a:ext uri="{FF2B5EF4-FFF2-40B4-BE49-F238E27FC236}">
                    <a16:creationId xmlns:a16="http://schemas.microsoft.com/office/drawing/2014/main" id="{6C429D6C-2457-2645-4A68-F961A73B06DB}"/>
                  </a:ext>
                </a:extLst>
              </p:cNvPr>
              <p:cNvSpPr txBox="1"/>
              <p:nvPr/>
            </p:nvSpPr>
            <p:spPr>
              <a:xfrm>
                <a:off x="6428220" y="4403894"/>
                <a:ext cx="105422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&gt;20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3" name="CasellaDiTesto 82">
                <a:extLst>
                  <a:ext uri="{FF2B5EF4-FFF2-40B4-BE49-F238E27FC236}">
                    <a16:creationId xmlns:a16="http://schemas.microsoft.com/office/drawing/2014/main" id="{6C429D6C-2457-2645-4A68-F961A73B0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220" y="4403894"/>
                <a:ext cx="105422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allout: freccia a destra 93">
            <a:extLst>
              <a:ext uri="{FF2B5EF4-FFF2-40B4-BE49-F238E27FC236}">
                <a16:creationId xmlns:a16="http://schemas.microsoft.com/office/drawing/2014/main" id="{1E146E10-AD3D-AFEB-03AA-48F71AFB08E2}"/>
              </a:ext>
            </a:extLst>
          </p:cNvPr>
          <p:cNvSpPr/>
          <p:nvPr/>
        </p:nvSpPr>
        <p:spPr>
          <a:xfrm>
            <a:off x="4621937" y="1647422"/>
            <a:ext cx="4656275" cy="1733045"/>
          </a:xfrm>
          <a:prstGeom prst="rightArrowCallout">
            <a:avLst>
              <a:gd name="adj1" fmla="val 25000"/>
              <a:gd name="adj2" fmla="val 16883"/>
              <a:gd name="adj3" fmla="val 23261"/>
              <a:gd name="adj4" fmla="val 848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Freccia in giù 94">
            <a:extLst>
              <a:ext uri="{FF2B5EF4-FFF2-40B4-BE49-F238E27FC236}">
                <a16:creationId xmlns:a16="http://schemas.microsoft.com/office/drawing/2014/main" id="{640414CA-3972-0467-6123-8BD0CBE7B653}"/>
              </a:ext>
            </a:extLst>
          </p:cNvPr>
          <p:cNvSpPr/>
          <p:nvPr/>
        </p:nvSpPr>
        <p:spPr>
          <a:xfrm>
            <a:off x="10414069" y="2079781"/>
            <a:ext cx="166687" cy="261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7" name="Connettore 2 96">
            <a:extLst>
              <a:ext uri="{FF2B5EF4-FFF2-40B4-BE49-F238E27FC236}">
                <a16:creationId xmlns:a16="http://schemas.microsoft.com/office/drawing/2014/main" id="{CB25F1F6-1580-4960-6FFD-9327E4FAD021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 flipV="1">
            <a:off x="10510112" y="2490287"/>
            <a:ext cx="270601" cy="4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92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9" grpId="0" animBg="1"/>
      <p:bldP spid="75" grpId="0"/>
      <p:bldP spid="89" grpId="0" animBg="1"/>
      <p:bldP spid="73" grpId="0"/>
      <p:bldP spid="74" grpId="0"/>
      <p:bldP spid="76" grpId="0"/>
      <p:bldP spid="78" grpId="0" animBg="1"/>
      <p:bldP spid="79" grpId="0" animBg="1"/>
      <p:bldP spid="80" grpId="0"/>
      <p:bldP spid="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6AD67F2-CCDE-B27C-5F75-A9582A1F0921}"/>
              </a:ext>
            </a:extLst>
          </p:cNvPr>
          <p:cNvSpPr txBox="1"/>
          <p:nvPr/>
        </p:nvSpPr>
        <p:spPr>
          <a:xfrm>
            <a:off x="5250166" y="918616"/>
            <a:ext cx="241444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rPr>
              <a:t>CALCOLI DI CONDUTTANZE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799F8DF-75D7-9495-0E2E-19B00AE5BC26}"/>
              </a:ext>
            </a:extLst>
          </p:cNvPr>
          <p:cNvSpPr txBox="1"/>
          <p:nvPr/>
        </p:nvSpPr>
        <p:spPr>
          <a:xfrm>
            <a:off x="184238" y="127590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rPr>
              <a:t>FLUSSO DI GAS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" panose="00000500000000000000" pitchFamily="2" charset="0"/>
              <a:ea typeface="+mn-ea"/>
              <a:cs typeface="+mn-cs"/>
            </a:endParaRPr>
          </a:p>
        </p:txBody>
      </p:sp>
      <p:sp>
        <p:nvSpPr>
          <p:cNvPr id="129" name="CasellaDiTesto 4">
            <a:extLst>
              <a:ext uri="{FF2B5EF4-FFF2-40B4-BE49-F238E27FC236}">
                <a16:creationId xmlns:a16="http://schemas.microsoft.com/office/drawing/2014/main" id="{C35EAC69-384A-3928-21C6-1C02DBF62D51}"/>
              </a:ext>
            </a:extLst>
          </p:cNvPr>
          <p:cNvSpPr txBox="1"/>
          <p:nvPr/>
        </p:nvSpPr>
        <p:spPr>
          <a:xfrm>
            <a:off x="4950213" y="1270716"/>
            <a:ext cx="3121367" cy="3767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1400" dirty="0">
                <a:latin typeface="Oswald" panose="00000500000000000000" pitchFamily="2" charset="0"/>
                <a:cs typeface="Arial" panose="020B0604020202020204" pitchFamily="34" charset="0"/>
              </a:rPr>
              <a:t>Strutture tubolari arbitrariamente complesse</a:t>
            </a: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020A0D7F-31DC-421D-B3A1-0775BBB33743}"/>
              </a:ext>
            </a:extLst>
          </p:cNvPr>
          <p:cNvSpPr txBox="1"/>
          <p:nvPr/>
        </p:nvSpPr>
        <p:spPr>
          <a:xfrm>
            <a:off x="3937915" y="1714408"/>
            <a:ext cx="5145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Oswald" panose="00000500000000000000" pitchFamily="2" charset="0"/>
                <a:cs typeface="Arial" panose="020B0604020202020204" pitchFamily="34" charset="0"/>
              </a:rPr>
              <a:t>Conduttanze in flusso molecolare calcolate analiticamente solo in pochi casi</a:t>
            </a:r>
          </a:p>
        </p:txBody>
      </p:sp>
      <p:sp>
        <p:nvSpPr>
          <p:cNvPr id="4" name="Down Arrow 18">
            <a:extLst>
              <a:ext uri="{FF2B5EF4-FFF2-40B4-BE49-F238E27FC236}">
                <a16:creationId xmlns:a16="http://schemas.microsoft.com/office/drawing/2014/main" id="{8AD49E42-67D7-72D3-4F00-953CC48F0FAE}"/>
              </a:ext>
            </a:extLst>
          </p:cNvPr>
          <p:cNvSpPr/>
          <p:nvPr/>
        </p:nvSpPr>
        <p:spPr bwMode="auto">
          <a:xfrm>
            <a:off x="6349376" y="2148531"/>
            <a:ext cx="216024" cy="288032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5" name="TextBox 20">
            <a:extLst>
              <a:ext uri="{FF2B5EF4-FFF2-40B4-BE49-F238E27FC236}">
                <a16:creationId xmlns:a16="http://schemas.microsoft.com/office/drawing/2014/main" id="{163E5D2F-FCB7-4DC7-B220-DAC5F09F8B02}"/>
              </a:ext>
            </a:extLst>
          </p:cNvPr>
          <p:cNvSpPr txBox="1"/>
          <p:nvPr/>
        </p:nvSpPr>
        <p:spPr>
          <a:xfrm>
            <a:off x="4950213" y="2511096"/>
            <a:ext cx="2922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Oswald" panose="00000500000000000000" pitchFamily="2" charset="0"/>
                <a:cs typeface="Arial" panose="020B0604020202020204" pitchFamily="34" charset="0"/>
              </a:rPr>
              <a:t>METODI PROBABILISTICI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0F1258C1-77DF-0D8A-52D7-6C4C48D84BE8}"/>
              </a:ext>
            </a:extLst>
          </p:cNvPr>
          <p:cNvSpPr txBox="1"/>
          <p:nvPr/>
        </p:nvSpPr>
        <p:spPr>
          <a:xfrm>
            <a:off x="5604121" y="3189852"/>
            <a:ext cx="1605419" cy="19537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dirty="0">
                <a:latin typeface="Oswald" panose="00000500000000000000" pitchFamily="2" charset="0"/>
                <a:cs typeface="Arial" panose="020B0604020202020204" pitchFamily="34" charset="0"/>
              </a:rPr>
              <a:t>METODO MONTE CARLO</a:t>
            </a:r>
          </a:p>
        </p:txBody>
      </p:sp>
      <p:sp>
        <p:nvSpPr>
          <p:cNvPr id="7" name="TextBox 23">
            <a:extLst>
              <a:ext uri="{FF2B5EF4-FFF2-40B4-BE49-F238E27FC236}">
                <a16:creationId xmlns:a16="http://schemas.microsoft.com/office/drawing/2014/main" id="{14A16131-D674-19C4-791B-444624C762AA}"/>
              </a:ext>
            </a:extLst>
          </p:cNvPr>
          <p:cNvSpPr txBox="1"/>
          <p:nvPr/>
        </p:nvSpPr>
        <p:spPr>
          <a:xfrm>
            <a:off x="1780795" y="2043236"/>
            <a:ext cx="3311895" cy="3372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600" dirty="0" err="1">
                <a:latin typeface="Oswald" panose="00000500000000000000" pitchFamily="2" charset="0"/>
                <a:cs typeface="Arial" panose="020B0604020202020204" pitchFamily="34" charset="0"/>
              </a:rPr>
              <a:t>Hp</a:t>
            </a:r>
            <a:r>
              <a:rPr lang="it-IT" sz="1600" dirty="0">
                <a:latin typeface="Oswald" panose="00000500000000000000" pitchFamily="2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it-IT" sz="1600" dirty="0">
                <a:latin typeface="Oswald" panose="00000500000000000000" pitchFamily="2" charset="0"/>
                <a:cs typeface="Arial" panose="020B0604020202020204" pitchFamily="34" charset="0"/>
              </a:rPr>
              <a:t>Flusso stazionario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it-IT" sz="1600" dirty="0">
                <a:latin typeface="Oswald" panose="00000500000000000000" pitchFamily="2" charset="0"/>
                <a:cs typeface="Arial" panose="020B0604020202020204" pitchFamily="34" charset="0"/>
              </a:rPr>
              <a:t>Regime molecolare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it-IT" sz="1600" dirty="0">
                <a:latin typeface="Oswald" panose="00000500000000000000" pitchFamily="2" charset="0"/>
                <a:cs typeface="Arial" panose="020B0604020202020204" pitchFamily="34" charset="0"/>
              </a:rPr>
              <a:t>Distribuzione posizione e angolo di ingresso di una particella nella canalizzazione indipendente dalle altre particelle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it-IT" sz="1600" dirty="0">
                <a:latin typeface="Oswald" panose="00000500000000000000" pitchFamily="2" charset="0"/>
                <a:cs typeface="Arial" panose="020B0604020202020204" pitchFamily="34" charset="0"/>
              </a:rPr>
              <a:t>Legge del coseno per le particelle dopo la riflessione dalle pareti</a:t>
            </a:r>
          </a:p>
        </p:txBody>
      </p:sp>
      <p:sp>
        <p:nvSpPr>
          <p:cNvPr id="11" name="Right Arrow 24">
            <a:extLst>
              <a:ext uri="{FF2B5EF4-FFF2-40B4-BE49-F238E27FC236}">
                <a16:creationId xmlns:a16="http://schemas.microsoft.com/office/drawing/2014/main" id="{2B3E3A1A-B2C0-9364-B186-C13FC36DC7FD}"/>
              </a:ext>
            </a:extLst>
          </p:cNvPr>
          <p:cNvSpPr/>
          <p:nvPr/>
        </p:nvSpPr>
        <p:spPr bwMode="auto">
          <a:xfrm>
            <a:off x="7227642" y="3966271"/>
            <a:ext cx="380455" cy="205005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ight Arrow 25">
            <a:extLst>
              <a:ext uri="{FF2B5EF4-FFF2-40B4-BE49-F238E27FC236}">
                <a16:creationId xmlns:a16="http://schemas.microsoft.com/office/drawing/2014/main" id="{622E4D48-91E7-1F77-86C5-56DFA6307C2A}"/>
              </a:ext>
            </a:extLst>
          </p:cNvPr>
          <p:cNvSpPr/>
          <p:nvPr/>
        </p:nvSpPr>
        <p:spPr bwMode="auto">
          <a:xfrm>
            <a:off x="5202941" y="3911344"/>
            <a:ext cx="380455" cy="205005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4" name="TextBox 26">
            <a:extLst>
              <a:ext uri="{FF2B5EF4-FFF2-40B4-BE49-F238E27FC236}">
                <a16:creationId xmlns:a16="http://schemas.microsoft.com/office/drawing/2014/main" id="{9D157B94-0665-144A-BAD7-78E66B4EE5C0}"/>
              </a:ext>
            </a:extLst>
          </p:cNvPr>
          <p:cNvSpPr txBox="1"/>
          <p:nvPr/>
        </p:nvSpPr>
        <p:spPr>
          <a:xfrm>
            <a:off x="8169855" y="2410003"/>
            <a:ext cx="3129068" cy="3002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600" dirty="0">
                <a:latin typeface="Oswald" panose="00000500000000000000" pitchFamily="2" charset="0"/>
                <a:cs typeface="Arial" panose="020B0604020202020204" pitchFamily="34" charset="0"/>
              </a:rPr>
              <a:t>Tecnica: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latin typeface="Oswald" panose="00000500000000000000" pitchFamily="2" charset="0"/>
                <a:cs typeface="Arial" panose="020B0604020202020204" pitchFamily="34" charset="0"/>
              </a:rPr>
              <a:t>Si simula la traiettoria individuale di un grande numero di particelle costituenti il gas, sotto le ipotesi precedenti. Ricavando il rapporto tra il numero di particelle entranti rispetto a quelle uscenti si ricava la PROBABILITA’ DI TRASMISSIONE</a:t>
            </a:r>
          </a:p>
        </p:txBody>
      </p:sp>
    </p:spTree>
    <p:extLst>
      <p:ext uri="{BB962C8B-B14F-4D97-AF65-F5344CB8AC3E}">
        <p14:creationId xmlns:p14="http://schemas.microsoft.com/office/powerpoint/2010/main" val="417260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magine 29">
            <a:extLst>
              <a:ext uri="{FF2B5EF4-FFF2-40B4-BE49-F238E27FC236}">
                <a16:creationId xmlns:a16="http://schemas.microsoft.com/office/drawing/2014/main" id="{F40F33D7-E2B0-527C-AE5C-BCE4BA58A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65" y="1638988"/>
            <a:ext cx="5563673" cy="3702676"/>
          </a:xfrm>
          <a:prstGeom prst="rect">
            <a:avLst/>
          </a:prstGeom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6AD67F2-CCDE-B27C-5F75-A9582A1F0921}"/>
              </a:ext>
            </a:extLst>
          </p:cNvPr>
          <p:cNvSpPr txBox="1"/>
          <p:nvPr/>
        </p:nvSpPr>
        <p:spPr>
          <a:xfrm>
            <a:off x="5250166" y="918616"/>
            <a:ext cx="241444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rPr>
              <a:t>CALCOLI DI CONDUTTANZE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799F8DF-75D7-9495-0E2E-19B00AE5BC26}"/>
              </a:ext>
            </a:extLst>
          </p:cNvPr>
          <p:cNvSpPr txBox="1"/>
          <p:nvPr/>
        </p:nvSpPr>
        <p:spPr>
          <a:xfrm>
            <a:off x="184238" y="127590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rPr>
              <a:t>FLUSSO DI GAS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" panose="00000500000000000000" pitchFamily="2" charset="0"/>
              <a:ea typeface="+mn-ea"/>
              <a:cs typeface="+mn-cs"/>
            </a:endParaRPr>
          </a:p>
        </p:txBody>
      </p:sp>
      <p:sp>
        <p:nvSpPr>
          <p:cNvPr id="129" name="CasellaDiTesto 4">
            <a:extLst>
              <a:ext uri="{FF2B5EF4-FFF2-40B4-BE49-F238E27FC236}">
                <a16:creationId xmlns:a16="http://schemas.microsoft.com/office/drawing/2014/main" id="{C35EAC69-384A-3928-21C6-1C02DBF62D51}"/>
              </a:ext>
            </a:extLst>
          </p:cNvPr>
          <p:cNvSpPr txBox="1"/>
          <p:nvPr/>
        </p:nvSpPr>
        <p:spPr>
          <a:xfrm>
            <a:off x="4950213" y="1270716"/>
            <a:ext cx="3121367" cy="3767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1400" dirty="0">
                <a:latin typeface="Oswald" panose="00000500000000000000" pitchFamily="2" charset="0"/>
                <a:cs typeface="Arial" panose="020B0604020202020204" pitchFamily="34" charset="0"/>
              </a:rPr>
              <a:t>Strutture tubolari arbitrariamente complesse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8E3E230-486A-A7F9-2F09-6D72725EEC8C}"/>
              </a:ext>
            </a:extLst>
          </p:cNvPr>
          <p:cNvSpPr txBox="1"/>
          <p:nvPr/>
        </p:nvSpPr>
        <p:spPr>
          <a:xfrm>
            <a:off x="5250166" y="4667608"/>
            <a:ext cx="69698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Molflow</a:t>
            </a:r>
            <a:r>
              <a:rPr lang="en-US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+ is Monte Carlo simulation tools for ultra-high vacuum and synchrotron radiation, respectively. Over the years they have become a common tool for designing and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analysing</a:t>
            </a:r>
            <a:r>
              <a:rPr lang="en-US" b="0" i="0" dirty="0">
                <a:solidFill>
                  <a:srgbClr val="000000"/>
                </a:solidFill>
                <a:effectLst/>
                <a:latin typeface="Oswald" panose="00000500000000000000" pitchFamily="2" charset="0"/>
              </a:rPr>
              <a:t> the vacuum system of particle accelerators. </a:t>
            </a:r>
            <a:endParaRPr lang="en-GB" dirty="0">
              <a:latin typeface="Oswald" panose="00000500000000000000" pitchFamily="2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3AED2F0-E943-B7F3-4DED-1357861E350A}"/>
              </a:ext>
            </a:extLst>
          </p:cNvPr>
          <p:cNvSpPr txBox="1"/>
          <p:nvPr/>
        </p:nvSpPr>
        <p:spPr>
          <a:xfrm>
            <a:off x="7905241" y="5587284"/>
            <a:ext cx="41610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Oswald" panose="00000500000000000000" pitchFamily="2" charset="0"/>
              </a:rPr>
              <a:t>10th International Particle Accelerator Conference, Melbourne, Australia, 19 - 24 May 2019, pp.TUPMP037</a:t>
            </a:r>
          </a:p>
          <a:p>
            <a:r>
              <a:rPr lang="en-GB" sz="800" dirty="0">
                <a:latin typeface="Oswald" panose="00000500000000000000" pitchFamily="2" charset="0"/>
              </a:rPr>
              <a:t>DOI	10.18429/JACoW-IPAC2019-TUPMP037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0E0C0C87-528B-83BD-576D-19796063A2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28" t="24468" r="64312" b="63553"/>
          <a:stretch/>
        </p:blipFill>
        <p:spPr>
          <a:xfrm>
            <a:off x="6457388" y="3631235"/>
            <a:ext cx="4991778" cy="1073935"/>
          </a:xfrm>
          <a:prstGeom prst="rect">
            <a:avLst/>
          </a:prstGeom>
        </p:spPr>
      </p:pic>
      <p:sp>
        <p:nvSpPr>
          <p:cNvPr id="21" name="Rectangle 65">
            <a:extLst>
              <a:ext uri="{FF2B5EF4-FFF2-40B4-BE49-F238E27FC236}">
                <a16:creationId xmlns:a16="http://schemas.microsoft.com/office/drawing/2014/main" id="{54992A06-F321-105E-81B5-612D3F6006F7}"/>
              </a:ext>
            </a:extLst>
          </p:cNvPr>
          <p:cNvSpPr/>
          <p:nvPr/>
        </p:nvSpPr>
        <p:spPr>
          <a:xfrm>
            <a:off x="6888782" y="2230850"/>
            <a:ext cx="4833531" cy="923330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Oswald" panose="00000500000000000000" pitchFamily="2" charset="0"/>
                <a:cs typeface="Arial" panose="020B0604020202020204" pitchFamily="34" charset="0"/>
              </a:rPr>
              <a:t>http://fisica.ufpr.br/sharipov/</a:t>
            </a:r>
            <a:endParaRPr lang="en-US" dirty="0">
              <a:latin typeface="Oswald" panose="00000500000000000000" pitchFamily="2" charset="0"/>
              <a:cs typeface="Arial" panose="020B0604020202020204" pitchFamily="34" charset="0"/>
            </a:endParaRPr>
          </a:p>
          <a:p>
            <a:r>
              <a:rPr lang="en-US" dirty="0">
                <a:latin typeface="Oswald" panose="00000500000000000000" pitchFamily="2" charset="0"/>
                <a:cs typeface="Arial" panose="020B0604020202020204" pitchFamily="34" charset="0"/>
              </a:rPr>
              <a:t>The applet calculates mass flow rates through pipes and orifices over the whole range of the gas rarefaction</a:t>
            </a:r>
            <a:endParaRPr lang="it-IT" dirty="0"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2" name="Rectangle 67">
            <a:extLst>
              <a:ext uri="{FF2B5EF4-FFF2-40B4-BE49-F238E27FC236}">
                <a16:creationId xmlns:a16="http://schemas.microsoft.com/office/drawing/2014/main" id="{0BD1E493-3636-DEFC-D625-9947F1C9FB9A}"/>
              </a:ext>
            </a:extLst>
          </p:cNvPr>
          <p:cNvSpPr/>
          <p:nvPr/>
        </p:nvSpPr>
        <p:spPr>
          <a:xfrm>
            <a:off x="9538009" y="3178935"/>
            <a:ext cx="2323451" cy="216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>
                <a:latin typeface="Oswald" panose="00000500000000000000" pitchFamily="2" charset="0"/>
              </a:rPr>
              <a:t>Prof. Felix </a:t>
            </a:r>
            <a:r>
              <a:rPr lang="it-IT" sz="800" dirty="0" err="1">
                <a:latin typeface="Oswald" panose="00000500000000000000" pitchFamily="2" charset="0"/>
              </a:rPr>
              <a:t>Sharipov</a:t>
            </a:r>
            <a:r>
              <a:rPr lang="it-IT" sz="800" dirty="0">
                <a:latin typeface="Oswald" panose="00000500000000000000" pitchFamily="2" charset="0"/>
              </a:rPr>
              <a:t>      Email: sharipov@fisica.ufpr.br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DE3F767-5279-2D38-22A9-CCA292D7B71C}"/>
              </a:ext>
            </a:extLst>
          </p:cNvPr>
          <p:cNvSpPr txBox="1"/>
          <p:nvPr/>
        </p:nvSpPr>
        <p:spPr>
          <a:xfrm>
            <a:off x="7695561" y="1684905"/>
            <a:ext cx="2515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Daytona" panose="020B0604020202020204" pitchFamily="34" charset="0"/>
              </a:rPr>
              <a:t>FREE APPLET</a:t>
            </a:r>
            <a:endParaRPr lang="en-GB" sz="2800" dirty="0">
              <a:latin typeface="Daytona" panose="020B0604020202020204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540B0B1-6E59-A8F7-E6C2-28174C4DCC5E}"/>
              </a:ext>
            </a:extLst>
          </p:cNvPr>
          <p:cNvSpPr txBox="1"/>
          <p:nvPr/>
        </p:nvSpPr>
        <p:spPr>
          <a:xfrm>
            <a:off x="1804798" y="1769697"/>
            <a:ext cx="2124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Oswald" panose="00000500000000000000" pitchFamily="2" charset="0"/>
              </a:rPr>
              <a:t>Traiettorie di 15 molecole che entrano in un gomito in flusso molecolare</a:t>
            </a:r>
            <a:endParaRPr lang="en-GB" sz="1200" dirty="0">
              <a:latin typeface="Oswald" panose="00000500000000000000" pitchFamily="2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1180F85C-7940-8D3D-70FE-898637D621F2}"/>
              </a:ext>
            </a:extLst>
          </p:cNvPr>
          <p:cNvSpPr txBox="1"/>
          <p:nvPr/>
        </p:nvSpPr>
        <p:spPr>
          <a:xfrm>
            <a:off x="1705975" y="5371840"/>
            <a:ext cx="308196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i="1" dirty="0">
                <a:latin typeface="Oswald" panose="00000500000000000000" pitchFamily="2" charset="0"/>
              </a:rPr>
              <a:t>O’Hanlon “A User’s Guide to Vacuum Technology” second edition, Wiley</a:t>
            </a:r>
          </a:p>
        </p:txBody>
      </p:sp>
    </p:spTree>
    <p:extLst>
      <p:ext uri="{BB962C8B-B14F-4D97-AF65-F5344CB8AC3E}">
        <p14:creationId xmlns:p14="http://schemas.microsoft.com/office/powerpoint/2010/main" val="1001610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6AD67F2-CCDE-B27C-5F75-A9582A1F0921}"/>
              </a:ext>
            </a:extLst>
          </p:cNvPr>
          <p:cNvSpPr txBox="1"/>
          <p:nvPr/>
        </p:nvSpPr>
        <p:spPr>
          <a:xfrm>
            <a:off x="5250166" y="918616"/>
            <a:ext cx="241444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rPr>
              <a:t>CALCOLI DI CONDUTTANZE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799F8DF-75D7-9495-0E2E-19B00AE5BC26}"/>
              </a:ext>
            </a:extLst>
          </p:cNvPr>
          <p:cNvSpPr txBox="1"/>
          <p:nvPr/>
        </p:nvSpPr>
        <p:spPr>
          <a:xfrm>
            <a:off x="184238" y="127590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rPr>
              <a:t>FLUSSO DI GAS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" panose="00000500000000000000" pitchFamily="2" charset="0"/>
              <a:ea typeface="+mn-ea"/>
              <a:cs typeface="+mn-cs"/>
            </a:endParaRPr>
          </a:p>
        </p:txBody>
      </p:sp>
      <p:sp>
        <p:nvSpPr>
          <p:cNvPr id="129" name="CasellaDiTesto 4">
            <a:extLst>
              <a:ext uri="{FF2B5EF4-FFF2-40B4-BE49-F238E27FC236}">
                <a16:creationId xmlns:a16="http://schemas.microsoft.com/office/drawing/2014/main" id="{C35EAC69-384A-3928-21C6-1C02DBF62D51}"/>
              </a:ext>
            </a:extLst>
          </p:cNvPr>
          <p:cNvSpPr txBox="1"/>
          <p:nvPr/>
        </p:nvSpPr>
        <p:spPr>
          <a:xfrm>
            <a:off x="5927237" y="1270716"/>
            <a:ext cx="1167307" cy="3767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1400" dirty="0">
                <a:latin typeface="Oswald" panose="00000500000000000000" pitchFamily="2" charset="0"/>
                <a:cs typeface="Arial" panose="020B0604020202020204" pitchFamily="34" charset="0"/>
              </a:rPr>
              <a:t>Considerazione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7C9426CD-D1F3-5426-68A9-5F6FBBAB1D83}"/>
              </a:ext>
            </a:extLst>
          </p:cNvPr>
          <p:cNvSpPr txBox="1"/>
          <p:nvPr/>
        </p:nvSpPr>
        <p:spPr>
          <a:xfrm>
            <a:off x="4942992" y="1681200"/>
            <a:ext cx="3135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Oswald" panose="00000500000000000000" pitchFamily="2" charset="0"/>
                <a:cs typeface="Arial" panose="020B0604020202020204" pitchFamily="34" charset="0"/>
              </a:rPr>
              <a:t>Flusso molecolare, tubo </a:t>
            </a:r>
            <a:r>
              <a:rPr lang="it-IT" sz="1600" dirty="0" err="1">
                <a:latin typeface="Oswald" panose="00000500000000000000" pitchFamily="2" charset="0"/>
                <a:cs typeface="Arial" panose="020B0604020202020204" pitchFamily="34" charset="0"/>
              </a:rPr>
              <a:t>cilindirico</a:t>
            </a:r>
            <a:r>
              <a:rPr lang="it-IT" sz="1600" dirty="0">
                <a:latin typeface="Oswald" panose="00000500000000000000" pitchFamily="2" charset="0"/>
                <a:cs typeface="Arial" panose="020B0604020202020204" pitchFamily="34" charset="0"/>
              </a:rPr>
              <a:t> corto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33">
                <a:extLst>
                  <a:ext uri="{FF2B5EF4-FFF2-40B4-BE49-F238E27FC236}">
                    <a16:creationId xmlns:a16="http://schemas.microsoft.com/office/drawing/2014/main" id="{FE7A156F-AAAB-3C94-2333-7C08EE5451CC}"/>
                  </a:ext>
                </a:extLst>
              </p:cNvPr>
              <p:cNvSpPr txBox="1"/>
              <p:nvPr/>
            </p:nvSpPr>
            <p:spPr bwMode="auto">
              <a:xfrm>
                <a:off x="4448302" y="3365025"/>
                <a:ext cx="4199956" cy="7944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tubo</m:t>
                              </m:r>
                              <m:r>
                                <m:rPr>
                                  <m:nor/>
                                </m:r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corto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apertura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tubo</m:t>
                              </m:r>
                              <m:r>
                                <m:rPr>
                                  <m:nor/>
                                </m:r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lungo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9" name="Object 33">
                <a:extLst>
                  <a:ext uri="{FF2B5EF4-FFF2-40B4-BE49-F238E27FC236}">
                    <a16:creationId xmlns:a16="http://schemas.microsoft.com/office/drawing/2014/main" id="{FE7A156F-AAAB-3C94-2333-7C08EE545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8302" y="3365025"/>
                <a:ext cx="4199956" cy="7944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7">
            <a:extLst>
              <a:ext uri="{FF2B5EF4-FFF2-40B4-BE49-F238E27FC236}">
                <a16:creationId xmlns:a16="http://schemas.microsoft.com/office/drawing/2014/main" id="{5BBC3BC5-5B69-65C8-BBBD-F44B56D79BEC}"/>
              </a:ext>
            </a:extLst>
          </p:cNvPr>
          <p:cNvSpPr txBox="1"/>
          <p:nvPr/>
        </p:nvSpPr>
        <p:spPr>
          <a:xfrm>
            <a:off x="3310053" y="2801401"/>
            <a:ext cx="647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Oswald" panose="00000500000000000000" pitchFamily="2" charset="0"/>
                <a:cs typeface="Arial" panose="020B0604020202020204" pitchFamily="34" charset="0"/>
              </a:rPr>
              <a:t>il tubo corto può essere visto come una serie di un’apertura e un tubo lungo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83DCCA86-B704-BA14-D661-4505CE8DC4F0}"/>
              </a:ext>
            </a:extLst>
          </p:cNvPr>
          <p:cNvSpPr txBox="1"/>
          <p:nvPr/>
        </p:nvSpPr>
        <p:spPr>
          <a:xfrm>
            <a:off x="9293583" y="2168779"/>
            <a:ext cx="217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Oswald" panose="00000500000000000000" pitchFamily="2" charset="0"/>
                <a:cs typeface="Arial" panose="020B0604020202020204" pitchFamily="34" charset="0"/>
              </a:rPr>
              <a:t>CONDUTTANZE IN SERIE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349107E5-D8E5-56F9-5DB4-2299242F90BE}"/>
              </a:ext>
            </a:extLst>
          </p:cNvPr>
          <p:cNvSpPr txBox="1"/>
          <p:nvPr/>
        </p:nvSpPr>
        <p:spPr>
          <a:xfrm>
            <a:off x="9187993" y="3654545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Oswald" panose="00000500000000000000" pitchFamily="2" charset="0"/>
              </a:rPr>
              <a:t>MA ATTENZIONE !</a:t>
            </a: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1D6B416F-E4B7-6D04-C99C-52FD5288EFE6}"/>
              </a:ext>
            </a:extLst>
          </p:cNvPr>
          <p:cNvSpPr txBox="1"/>
          <p:nvPr/>
        </p:nvSpPr>
        <p:spPr>
          <a:xfrm>
            <a:off x="2335984" y="4561970"/>
            <a:ext cx="8919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Oswald" panose="00000500000000000000" pitchFamily="2" charset="0"/>
                <a:cs typeface="Arial" panose="020B0604020202020204" pitchFamily="34" charset="0"/>
              </a:rPr>
              <a:t>NON FUNZIONA QUANDO SI COMBINANO DUE CONDUTTANZE DIRETTAMENTE</a:t>
            </a: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365C6266-D3A8-9401-ABCD-E14F4326C696}"/>
              </a:ext>
            </a:extLst>
          </p:cNvPr>
          <p:cNvSpPr txBox="1"/>
          <p:nvPr/>
        </p:nvSpPr>
        <p:spPr>
          <a:xfrm>
            <a:off x="5740431" y="5279743"/>
            <a:ext cx="1615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Vedi sezione esercizi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062D19E2-90D2-C849-0C30-611B4D2E34D6}"/>
              </a:ext>
            </a:extLst>
          </p:cNvPr>
          <p:cNvSpPr txBox="1"/>
          <p:nvPr/>
        </p:nvSpPr>
        <p:spPr>
          <a:xfrm>
            <a:off x="4047382" y="2234163"/>
            <a:ext cx="60943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Oswald" panose="00000500000000000000" pitchFamily="2" charset="0"/>
                <a:cs typeface="Arial" panose="020B0604020202020204" pitchFamily="34" charset="0"/>
              </a:rPr>
              <a:t>,….potendo tollerare errori del 12%-15% si può usare l’approccio di </a:t>
            </a:r>
            <a:r>
              <a:rPr lang="it-IT" sz="1400" dirty="0" err="1">
                <a:latin typeface="Oswald" panose="00000500000000000000" pitchFamily="2" charset="0"/>
                <a:cs typeface="Arial" panose="020B0604020202020204" pitchFamily="34" charset="0"/>
              </a:rPr>
              <a:t>Dushman</a:t>
            </a:r>
            <a:r>
              <a:rPr lang="it-IT" sz="1400" dirty="0">
                <a:latin typeface="Oswald" panose="00000500000000000000" pitchFamily="2" charset="0"/>
                <a:cs typeface="Arial" panose="020B0604020202020204" pitchFamily="34" charset="0"/>
              </a:rPr>
              <a:t>:</a:t>
            </a:r>
            <a:endParaRPr lang="en-GB" sz="1400" dirty="0">
              <a:latin typeface="Oswald" panose="00000500000000000000" pitchFamily="2" charset="0"/>
            </a:endParaRP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9ABA0D2D-0614-139B-CDE3-CEC0187D1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656" y="1835548"/>
            <a:ext cx="199356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09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6AD67F2-CCDE-B27C-5F75-A9582A1F0921}"/>
              </a:ext>
            </a:extLst>
          </p:cNvPr>
          <p:cNvSpPr txBox="1"/>
          <p:nvPr/>
        </p:nvSpPr>
        <p:spPr>
          <a:xfrm>
            <a:off x="5250166" y="918616"/>
            <a:ext cx="241444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rPr>
              <a:t>CALCOLI DI CONDUTTANZE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799F8DF-75D7-9495-0E2E-19B00AE5BC26}"/>
              </a:ext>
            </a:extLst>
          </p:cNvPr>
          <p:cNvSpPr txBox="1"/>
          <p:nvPr/>
        </p:nvSpPr>
        <p:spPr>
          <a:xfrm>
            <a:off x="184238" y="127590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rPr>
              <a:t>FLUSSO DI GAS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" panose="00000500000000000000" pitchFamily="2" charset="0"/>
              <a:ea typeface="+mn-ea"/>
              <a:cs typeface="+mn-cs"/>
            </a:endParaRPr>
          </a:p>
        </p:txBody>
      </p:sp>
      <p:sp>
        <p:nvSpPr>
          <p:cNvPr id="129" name="CasellaDiTesto 4">
            <a:extLst>
              <a:ext uri="{FF2B5EF4-FFF2-40B4-BE49-F238E27FC236}">
                <a16:creationId xmlns:a16="http://schemas.microsoft.com/office/drawing/2014/main" id="{C35EAC69-384A-3928-21C6-1C02DBF62D51}"/>
              </a:ext>
            </a:extLst>
          </p:cNvPr>
          <p:cNvSpPr txBox="1"/>
          <p:nvPr/>
        </p:nvSpPr>
        <p:spPr>
          <a:xfrm>
            <a:off x="5944068" y="1270716"/>
            <a:ext cx="1133644" cy="3767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1400" dirty="0">
                <a:latin typeface="Oswald" panose="00000500000000000000" pitchFamily="2" charset="0"/>
                <a:cs typeface="Arial" panose="020B0604020202020204" pitchFamily="34" charset="0"/>
              </a:rPr>
              <a:t>Considerazioni</a:t>
            </a:r>
          </a:p>
        </p:txBody>
      </p:sp>
      <p:sp>
        <p:nvSpPr>
          <p:cNvPr id="2" name="CasellaDiTesto 6">
            <a:extLst>
              <a:ext uri="{FF2B5EF4-FFF2-40B4-BE49-F238E27FC236}">
                <a16:creationId xmlns:a16="http://schemas.microsoft.com/office/drawing/2014/main" id="{6F7ADF54-8FF2-2041-E9FF-979B796BD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0260" y="2193126"/>
            <a:ext cx="23663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dirty="0">
                <a:latin typeface="Oswald" panose="00000500000000000000" pitchFamily="2" charset="0"/>
              </a:rPr>
              <a:t>Tubo cilindrico lungo 5 cm × 1 m </a:t>
            </a:r>
          </a:p>
        </p:txBody>
      </p:sp>
      <p:pic>
        <p:nvPicPr>
          <p:cNvPr id="6" name="Immagine 21" descr="Snetta.jpg">
            <a:extLst>
              <a:ext uri="{FF2B5EF4-FFF2-40B4-BE49-F238E27FC236}">
                <a16:creationId xmlns:a16="http://schemas.microsoft.com/office/drawing/2014/main" id="{00C6317B-1F11-ECC9-793D-D0F62D116E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9" t="13152" r="22764" b="41179"/>
          <a:stretch/>
        </p:blipFill>
        <p:spPr bwMode="auto">
          <a:xfrm>
            <a:off x="7015388" y="2436430"/>
            <a:ext cx="2232248" cy="178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22" descr="Varian_rotary_pump.jpg">
            <a:extLst>
              <a:ext uri="{FF2B5EF4-FFF2-40B4-BE49-F238E27FC236}">
                <a16:creationId xmlns:a16="http://schemas.microsoft.com/office/drawing/2014/main" id="{20493C31-85CF-F744-024C-2D72E05B4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569" y="3107521"/>
            <a:ext cx="1299160" cy="124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23">
            <a:extLst>
              <a:ext uri="{FF2B5EF4-FFF2-40B4-BE49-F238E27FC236}">
                <a16:creationId xmlns:a16="http://schemas.microsoft.com/office/drawing/2014/main" id="{4DCAA56C-B9E0-5A48-F2A5-1210166BE111}"/>
              </a:ext>
            </a:extLst>
          </p:cNvPr>
          <p:cNvSpPr txBox="1"/>
          <p:nvPr/>
        </p:nvSpPr>
        <p:spPr>
          <a:xfrm>
            <a:off x="7117693" y="3652722"/>
            <a:ext cx="35298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1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it-IT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24">
            <a:extLst>
              <a:ext uri="{FF2B5EF4-FFF2-40B4-BE49-F238E27FC236}">
                <a16:creationId xmlns:a16="http://schemas.microsoft.com/office/drawing/2014/main" id="{6DE08A4F-1AD0-08B9-CA86-17ACFA65AC42}"/>
              </a:ext>
            </a:extLst>
          </p:cNvPr>
          <p:cNvSpPr txBox="1"/>
          <p:nvPr/>
        </p:nvSpPr>
        <p:spPr>
          <a:xfrm>
            <a:off x="8288574" y="4085161"/>
            <a:ext cx="35298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1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it-IT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25">
            <a:extLst>
              <a:ext uri="{FF2B5EF4-FFF2-40B4-BE49-F238E27FC236}">
                <a16:creationId xmlns:a16="http://schemas.microsoft.com/office/drawing/2014/main" id="{34873D66-ED71-168C-4F9C-1C3BDAD8759B}"/>
              </a:ext>
            </a:extLst>
          </p:cNvPr>
          <p:cNvSpPr txBox="1"/>
          <p:nvPr/>
        </p:nvSpPr>
        <p:spPr>
          <a:xfrm>
            <a:off x="7882315" y="2924832"/>
            <a:ext cx="34496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12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it-IT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26">
            <a:extLst>
              <a:ext uri="{FF2B5EF4-FFF2-40B4-BE49-F238E27FC236}">
                <a16:creationId xmlns:a16="http://schemas.microsoft.com/office/drawing/2014/main" id="{DCBFBAB2-3E4B-E398-BC42-59F17FDE4E55}"/>
              </a:ext>
            </a:extLst>
          </p:cNvPr>
          <p:cNvSpPr txBox="1"/>
          <p:nvPr/>
        </p:nvSpPr>
        <p:spPr>
          <a:xfrm>
            <a:off x="9004047" y="3341146"/>
            <a:ext cx="28725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7" name="CasellaDiTesto 27">
            <a:extLst>
              <a:ext uri="{FF2B5EF4-FFF2-40B4-BE49-F238E27FC236}">
                <a16:creationId xmlns:a16="http://schemas.microsoft.com/office/drawing/2014/main" id="{5C3F1FC5-3B1C-6BEC-EABE-F205D40A4849}"/>
              </a:ext>
            </a:extLst>
          </p:cNvPr>
          <p:cNvSpPr txBox="1"/>
          <p:nvPr/>
        </p:nvSpPr>
        <p:spPr>
          <a:xfrm>
            <a:off x="7276610" y="2654616"/>
            <a:ext cx="70724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dirty="0">
                <a:latin typeface="Oswald" panose="00000500000000000000" pitchFamily="2" charset="0"/>
                <a:cs typeface="Arial" panose="020B0604020202020204" pitchFamily="34" charset="0"/>
              </a:rPr>
              <a:t>Sistema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0">
                <a:extLst>
                  <a:ext uri="{FF2B5EF4-FFF2-40B4-BE49-F238E27FC236}">
                    <a16:creationId xmlns:a16="http://schemas.microsoft.com/office/drawing/2014/main" id="{E7FFBA11-A9BD-D857-9A79-EEC3F14CED0C}"/>
                  </a:ext>
                </a:extLst>
              </p:cNvPr>
              <p:cNvSpPr txBox="1"/>
              <p:nvPr/>
            </p:nvSpPr>
            <p:spPr bwMode="auto">
              <a:xfrm>
                <a:off x="7015388" y="4532264"/>
                <a:ext cx="3399227" cy="63976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m:rPr>
                          <m:nor/>
                        </m:rP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dove</m:t>
                      </m:r>
                      <m:r>
                        <m:rPr>
                          <m:nor/>
                        </m:rP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18" name="Object 10">
                <a:extLst>
                  <a:ext uri="{FF2B5EF4-FFF2-40B4-BE49-F238E27FC236}">
                    <a16:creationId xmlns:a16="http://schemas.microsoft.com/office/drawing/2014/main" id="{E7FFBA11-A9BD-D857-9A79-EEC3F14CE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5388" y="4532264"/>
                <a:ext cx="3399227" cy="6397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29">
                <a:extLst>
                  <a:ext uri="{FF2B5EF4-FFF2-40B4-BE49-F238E27FC236}">
                    <a16:creationId xmlns:a16="http://schemas.microsoft.com/office/drawing/2014/main" id="{D52FB171-C7E9-8AFE-12F5-B5022F1D5893}"/>
                  </a:ext>
                </a:extLst>
              </p:cNvPr>
              <p:cNvSpPr txBox="1"/>
              <p:nvPr/>
            </p:nvSpPr>
            <p:spPr>
              <a:xfrm>
                <a:off x="8227281" y="5309791"/>
                <a:ext cx="1362360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it-IT" sz="2800" i="1" baseline="-25000" dirty="0" err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it-IT" sz="2800" i="1" dirty="0" err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  <m:r>
                        <a:rPr lang="it-IT" sz="2800" i="1" dirty="0" err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it-IT" sz="2800" i="1" dirty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it-IT" sz="28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CasellaDiTesto 29">
                <a:extLst>
                  <a:ext uri="{FF2B5EF4-FFF2-40B4-BE49-F238E27FC236}">
                    <a16:creationId xmlns:a16="http://schemas.microsoft.com/office/drawing/2014/main" id="{D52FB171-C7E9-8AFE-12F5-B5022F1D5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281" y="5309791"/>
                <a:ext cx="136236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sellaDiTesto 35">
            <a:extLst>
              <a:ext uri="{FF2B5EF4-FFF2-40B4-BE49-F238E27FC236}">
                <a16:creationId xmlns:a16="http://schemas.microsoft.com/office/drawing/2014/main" id="{5420F796-0CAA-FE96-37CC-97006563AF8B}"/>
              </a:ext>
            </a:extLst>
          </p:cNvPr>
          <p:cNvSpPr txBox="1"/>
          <p:nvPr/>
        </p:nvSpPr>
        <p:spPr>
          <a:xfrm>
            <a:off x="8641556" y="2545992"/>
            <a:ext cx="150393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200" dirty="0">
                <a:latin typeface="Oswald" panose="00000500000000000000" pitchFamily="2" charset="0"/>
                <a:cs typeface="Arial" panose="020B0604020202020204" pitchFamily="34" charset="0"/>
              </a:rPr>
              <a:t>Trappola per vapori olio</a:t>
            </a:r>
          </a:p>
        </p:txBody>
      </p:sp>
      <p:cxnSp>
        <p:nvCxnSpPr>
          <p:cNvPr id="23" name="Connettore 2 39">
            <a:extLst>
              <a:ext uri="{FF2B5EF4-FFF2-40B4-BE49-F238E27FC236}">
                <a16:creationId xmlns:a16="http://schemas.microsoft.com/office/drawing/2014/main" id="{466BCFE9-EA2B-8509-B797-B6A381B5F992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8852276" y="2822991"/>
            <a:ext cx="541249" cy="5243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81A925FF-520C-6625-1E7C-83A555E07A26}"/>
              </a:ext>
            </a:extLst>
          </p:cNvPr>
          <p:cNvGrpSpPr/>
          <p:nvPr/>
        </p:nvGrpSpPr>
        <p:grpSpPr>
          <a:xfrm>
            <a:off x="1529119" y="2546219"/>
            <a:ext cx="4654029" cy="3186464"/>
            <a:chOff x="1877117" y="2530164"/>
            <a:chExt cx="4654029" cy="3186464"/>
          </a:xfrm>
        </p:grpSpPr>
        <p:pic>
          <p:nvPicPr>
            <p:cNvPr id="5" name="Immagine 3" descr="ScannedImage.jpg">
              <a:extLst>
                <a:ext uri="{FF2B5EF4-FFF2-40B4-BE49-F238E27FC236}">
                  <a16:creationId xmlns:a16="http://schemas.microsoft.com/office/drawing/2014/main" id="{517BAC3A-597D-3D82-B3E1-4C3944FD2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483" y="2530164"/>
              <a:ext cx="4643663" cy="3157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52EB5332-5DDF-E633-0AF5-66418503B321}"/>
                </a:ext>
              </a:extLst>
            </p:cNvPr>
            <p:cNvSpPr/>
            <p:nvPr/>
          </p:nvSpPr>
          <p:spPr bwMode="auto">
            <a:xfrm>
              <a:off x="1877117" y="5378088"/>
              <a:ext cx="715358" cy="3385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31" name="Rettangolo 4">
            <a:extLst>
              <a:ext uri="{FF2B5EF4-FFF2-40B4-BE49-F238E27FC236}">
                <a16:creationId xmlns:a16="http://schemas.microsoft.com/office/drawing/2014/main" id="{3BCF5872-56E6-DFB3-DCD0-93FB47C78A20}"/>
              </a:ext>
            </a:extLst>
          </p:cNvPr>
          <p:cNvSpPr/>
          <p:nvPr/>
        </p:nvSpPr>
        <p:spPr>
          <a:xfrm>
            <a:off x="2486069" y="1738694"/>
            <a:ext cx="34579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swald" panose="00000500000000000000" pitchFamily="2" charset="0"/>
                <a:cs typeface="Arial" charset="0"/>
              </a:rPr>
              <a:t>CONDUTTANZA VISCOSO/MOLECOLARE</a:t>
            </a:r>
          </a:p>
        </p:txBody>
      </p:sp>
      <p:sp>
        <p:nvSpPr>
          <p:cNvPr id="32" name="Rettangolo 4">
            <a:extLst>
              <a:ext uri="{FF2B5EF4-FFF2-40B4-BE49-F238E27FC236}">
                <a16:creationId xmlns:a16="http://schemas.microsoft.com/office/drawing/2014/main" id="{A057C78E-49EE-FF59-7685-881B5742C753}"/>
              </a:ext>
            </a:extLst>
          </p:cNvPr>
          <p:cNvSpPr/>
          <p:nvPr/>
        </p:nvSpPr>
        <p:spPr>
          <a:xfrm>
            <a:off x="7169044" y="1779621"/>
            <a:ext cx="294503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it-IT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swald" panose="00000500000000000000" pitchFamily="2" charset="0"/>
                <a:cs typeface="Arial" charset="0"/>
              </a:rPr>
              <a:t>VELOCITA’ NETTA DI POMPAGGIO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98A0BD8-DDC6-A9AA-D6E3-87E3D8371E1E}"/>
              </a:ext>
            </a:extLst>
          </p:cNvPr>
          <p:cNvSpPr txBox="1"/>
          <p:nvPr/>
        </p:nvSpPr>
        <p:spPr>
          <a:xfrm>
            <a:off x="1850478" y="5785495"/>
            <a:ext cx="4729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Oswald" panose="00000500000000000000" pitchFamily="2" charset="0"/>
              </a:rPr>
              <a:t>Le pompe primarie posso stare lontano dalla camera, le secondarie no</a:t>
            </a:r>
            <a:endParaRPr lang="en-GB" sz="1400" dirty="0">
              <a:latin typeface="Oswa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48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7" grpId="0"/>
      <p:bldP spid="18" grpId="0" animBg="1"/>
      <p:bldP spid="19" grpId="0"/>
      <p:bldP spid="20" grpId="0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6AD67F2-CCDE-B27C-5F75-A9582A1F0921}"/>
              </a:ext>
            </a:extLst>
          </p:cNvPr>
          <p:cNvSpPr txBox="1"/>
          <p:nvPr/>
        </p:nvSpPr>
        <p:spPr>
          <a:xfrm>
            <a:off x="4952334" y="901384"/>
            <a:ext cx="317266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rPr>
              <a:t>REGIMI DI FLUSSO – CONDUTTANZE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799F8DF-75D7-9495-0E2E-19B00AE5BC26}"/>
              </a:ext>
            </a:extLst>
          </p:cNvPr>
          <p:cNvSpPr txBox="1"/>
          <p:nvPr/>
        </p:nvSpPr>
        <p:spPr>
          <a:xfrm>
            <a:off x="184238" y="127590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rPr>
              <a:t>FLUSSO DI GAS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" panose="00000500000000000000" pitchFamily="2" charset="0"/>
              <a:ea typeface="+mn-ea"/>
              <a:cs typeface="+mn-cs"/>
            </a:endParaRPr>
          </a:p>
        </p:txBody>
      </p:sp>
      <p:sp>
        <p:nvSpPr>
          <p:cNvPr id="129" name="CasellaDiTesto 4">
            <a:extLst>
              <a:ext uri="{FF2B5EF4-FFF2-40B4-BE49-F238E27FC236}">
                <a16:creationId xmlns:a16="http://schemas.microsoft.com/office/drawing/2014/main" id="{C35EAC69-384A-3928-21C6-1C02DBF62D51}"/>
              </a:ext>
            </a:extLst>
          </p:cNvPr>
          <p:cNvSpPr txBox="1"/>
          <p:nvPr/>
        </p:nvSpPr>
        <p:spPr>
          <a:xfrm>
            <a:off x="6115591" y="1270716"/>
            <a:ext cx="790601" cy="3767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1400" dirty="0">
                <a:latin typeface="Oswald" panose="00000500000000000000" pitchFamily="2" charset="0"/>
                <a:cs typeface="Arial" panose="020B0604020202020204" pitchFamily="34" charset="0"/>
              </a:rPr>
              <a:t>Riepilogo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21FAF-7361-845E-8983-9F1911C387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51" t="12201" r="1684" b="37399"/>
          <a:stretch/>
        </p:blipFill>
        <p:spPr>
          <a:xfrm rot="16200000">
            <a:off x="4445898" y="1723619"/>
            <a:ext cx="4294420" cy="4303814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12C83BFA-C63B-49C2-9195-2B2C34E96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4074" y="6022736"/>
            <a:ext cx="35369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«A </a:t>
            </a:r>
            <a:r>
              <a:rPr lang="it-IT" altLang="it-IT" sz="8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User’s</a:t>
            </a:r>
            <a:r>
              <a:rPr lang="it-IT" altLang="it-IT" sz="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Guide to </a:t>
            </a:r>
            <a:r>
              <a:rPr lang="it-IT" altLang="it-IT" sz="8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Vacuum</a:t>
            </a:r>
            <a:r>
              <a:rPr lang="it-IT" altLang="it-IT" sz="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Technology»  John F. </a:t>
            </a:r>
            <a:r>
              <a:rPr lang="it-IT" altLang="it-IT" sz="8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O’Hanlon</a:t>
            </a:r>
            <a:endParaRPr lang="it-IT" altLang="it-IT" sz="8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82A934BE-6C63-51B8-26CA-CF70ADEB3391}"/>
              </a:ext>
            </a:extLst>
          </p:cNvPr>
          <p:cNvSpPr txBox="1"/>
          <p:nvPr/>
        </p:nvSpPr>
        <p:spPr>
          <a:xfrm>
            <a:off x="5334575" y="3316789"/>
            <a:ext cx="13576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Oswald" panose="00000500000000000000" pitchFamily="2" charset="0"/>
                <a:cs typeface="Arial" panose="020B0604020202020204" pitchFamily="34" charset="0"/>
              </a:rPr>
              <a:t>Q: portata</a:t>
            </a:r>
          </a:p>
          <a:p>
            <a:r>
              <a:rPr lang="it-IT" sz="1000" dirty="0">
                <a:latin typeface="Oswald" panose="00000500000000000000" pitchFamily="2" charset="0"/>
                <a:cs typeface="Arial" panose="020B0604020202020204" pitchFamily="34" charset="0"/>
              </a:rPr>
              <a:t>d : diametro tubazione</a:t>
            </a:r>
          </a:p>
          <a:p>
            <a:r>
              <a:rPr lang="it-IT" sz="1000" dirty="0">
                <a:latin typeface="Oswald" panose="00000500000000000000" pitchFamily="2" charset="0"/>
                <a:cs typeface="Arial" panose="020B0604020202020204" pitchFamily="34" charset="0"/>
              </a:rPr>
              <a:t>P: pressione </a:t>
            </a: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4C190344-32B9-91C2-E8EE-F9D047DB01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78" t="10102" r="4781" b="28749"/>
          <a:stretch/>
        </p:blipFill>
        <p:spPr>
          <a:xfrm>
            <a:off x="9323419" y="2445253"/>
            <a:ext cx="2754967" cy="3131536"/>
          </a:xfrm>
          <a:prstGeom prst="rect">
            <a:avLst/>
          </a:prstGeom>
          <a:effectLst/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4E88B6BE-30CC-8EC0-DB73-A4ABD01C9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7033" y="5622690"/>
            <a:ext cx="2754967" cy="25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it-IT" altLang="it-IT" sz="8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</a:t>
            </a:r>
            <a:r>
              <a:rPr lang="it-IT" altLang="it-IT" sz="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Sci. </a:t>
            </a:r>
            <a:r>
              <a:rPr lang="it-IT" altLang="it-IT" sz="8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</a:t>
            </a:r>
            <a:r>
              <a:rPr lang="it-IT" altLang="it-IT" sz="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A, </a:t>
            </a:r>
            <a:r>
              <a:rPr lang="it-IT" altLang="it-IT" sz="8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</a:t>
            </a:r>
            <a:r>
              <a:rPr lang="it-IT" altLang="it-IT" sz="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12, No 4, </a:t>
            </a:r>
            <a:r>
              <a:rPr lang="it-IT" altLang="it-IT" sz="8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Jul,Aug</a:t>
            </a:r>
            <a:r>
              <a:rPr lang="it-IT" altLang="it-IT" sz="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1994</a:t>
            </a: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FA55C47E-8DD1-E80F-EFDC-4B6272397A8D}"/>
              </a:ext>
            </a:extLst>
          </p:cNvPr>
          <p:cNvSpPr txBox="1"/>
          <p:nvPr/>
        </p:nvSpPr>
        <p:spPr>
          <a:xfrm>
            <a:off x="1561838" y="1647421"/>
            <a:ext cx="2681660" cy="1669368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 u="sng" dirty="0">
                <a:latin typeface="Oswald" panose="00000500000000000000" pitchFamily="2" charset="0"/>
                <a:cs typeface="Arial" panose="020B0604020202020204" pitchFamily="34" charset="0"/>
              </a:rPr>
              <a:t>Sintetica raffigurazione dei vari regimi di flusso in funzione: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400" u="sng" dirty="0">
                <a:latin typeface="Oswald" panose="00000500000000000000" pitchFamily="2" charset="0"/>
                <a:cs typeface="Arial" panose="020B0604020202020204" pitchFamily="34" charset="0"/>
              </a:rPr>
              <a:t>della geometria delle tubazioni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400" u="sng" dirty="0">
                <a:latin typeface="Oswald" panose="00000500000000000000" pitchFamily="2" charset="0"/>
                <a:cs typeface="Arial" panose="020B0604020202020204" pitchFamily="34" charset="0"/>
              </a:rPr>
              <a:t>della portata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sz="1400" u="sng" dirty="0">
                <a:latin typeface="Oswald" panose="00000500000000000000" pitchFamily="2" charset="0"/>
                <a:cs typeface="Arial" panose="020B0604020202020204" pitchFamily="34" charset="0"/>
              </a:rPr>
              <a:t>della pressione </a:t>
            </a: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D0824214-8DEE-5CCD-CA67-CEE3EE1C99F6}"/>
              </a:ext>
            </a:extLst>
          </p:cNvPr>
          <p:cNvSpPr txBox="1"/>
          <p:nvPr/>
        </p:nvSpPr>
        <p:spPr>
          <a:xfrm>
            <a:off x="1649132" y="5103445"/>
            <a:ext cx="250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Oswald" panose="00000500000000000000" pitchFamily="2" charset="0"/>
                <a:cs typeface="Arial" panose="020B0604020202020204" pitchFamily="34" charset="0"/>
              </a:rPr>
              <a:t>Attenzione alla simbologia, per esempio: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200" dirty="0">
                <a:latin typeface="Oswald" panose="00000500000000000000" pitchFamily="2" charset="0"/>
                <a:cs typeface="Arial" panose="020B0604020202020204" pitchFamily="34" charset="0"/>
              </a:rPr>
              <a:t>D = d ?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200" dirty="0">
                <a:latin typeface="Oswald" panose="00000500000000000000" pitchFamily="2" charset="0"/>
                <a:cs typeface="Arial" panose="020B0604020202020204" pitchFamily="34" charset="0"/>
              </a:rPr>
              <a:t>P </a:t>
            </a:r>
            <a:r>
              <a:rPr lang="it-IT" sz="1200" dirty="0" err="1">
                <a:latin typeface="Oswald" panose="00000500000000000000" pitchFamily="2" charset="0"/>
                <a:cs typeface="Arial" panose="020B0604020202020204" pitchFamily="34" charset="0"/>
              </a:rPr>
              <a:t>upstream</a:t>
            </a:r>
            <a:r>
              <a:rPr lang="it-IT" sz="1200" dirty="0">
                <a:latin typeface="Oswald" panose="00000500000000000000" pitchFamily="2" charset="0"/>
                <a:cs typeface="Arial" panose="020B0604020202020204" pitchFamily="34" charset="0"/>
              </a:rPr>
              <a:t> pressure?</a:t>
            </a:r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23D6F364-0BA2-AFBF-FB89-4C2009A42D99}"/>
              </a:ext>
            </a:extLst>
          </p:cNvPr>
          <p:cNvSpPr txBox="1"/>
          <p:nvPr/>
        </p:nvSpPr>
        <p:spPr>
          <a:xfrm>
            <a:off x="10197625" y="2168254"/>
            <a:ext cx="1428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Oswald" panose="00000500000000000000" pitchFamily="2" charset="0"/>
                <a:cs typeface="Arial" panose="020B0604020202020204" pitchFamily="34" charset="0"/>
              </a:rPr>
              <a:t>…o un’alternativa</a:t>
            </a:r>
          </a:p>
        </p:txBody>
      </p:sp>
    </p:spTree>
    <p:extLst>
      <p:ext uri="{BB962C8B-B14F-4D97-AF65-F5344CB8AC3E}">
        <p14:creationId xmlns:p14="http://schemas.microsoft.com/office/powerpoint/2010/main" val="3298727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id="{C10AB662-D2BA-6267-C510-B27CCCA06D40}"/>
              </a:ext>
            </a:extLst>
          </p:cNvPr>
          <p:cNvSpPr/>
          <p:nvPr/>
        </p:nvSpPr>
        <p:spPr>
          <a:xfrm>
            <a:off x="4545232" y="1484948"/>
            <a:ext cx="884255" cy="84066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8DA315C3-4AD2-CA16-4FE0-2656D5F8B6BC}"/>
              </a:ext>
            </a:extLst>
          </p:cNvPr>
          <p:cNvSpPr/>
          <p:nvPr/>
        </p:nvSpPr>
        <p:spPr>
          <a:xfrm>
            <a:off x="5725056" y="1501840"/>
            <a:ext cx="483449" cy="84066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0E1C4828-1412-249F-196C-F9EAB95860E1}"/>
              </a:ext>
            </a:extLst>
          </p:cNvPr>
          <p:cNvSpPr/>
          <p:nvPr/>
        </p:nvSpPr>
        <p:spPr>
          <a:xfrm>
            <a:off x="6310313" y="1518743"/>
            <a:ext cx="2204572" cy="84066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6AD67F2-CCDE-B27C-5F75-A9582A1F0921}"/>
              </a:ext>
            </a:extLst>
          </p:cNvPr>
          <p:cNvSpPr txBox="1"/>
          <p:nvPr/>
        </p:nvSpPr>
        <p:spPr>
          <a:xfrm>
            <a:off x="4760251" y="895959"/>
            <a:ext cx="350128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rPr>
              <a:t>EQUAZIONE GENERALE DEL POMPAGGIO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799F8DF-75D7-9495-0E2E-19B00AE5BC26}"/>
              </a:ext>
            </a:extLst>
          </p:cNvPr>
          <p:cNvSpPr txBox="1"/>
          <p:nvPr/>
        </p:nvSpPr>
        <p:spPr>
          <a:xfrm>
            <a:off x="184238" y="127590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rPr>
              <a:t>FLUSSO DI GAS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" panose="00000500000000000000" pitchFamily="2" charset="0"/>
              <a:ea typeface="+mn-ea"/>
              <a:cs typeface="+mn-cs"/>
            </a:endParaRPr>
          </a:p>
        </p:txBody>
      </p:sp>
      <p:pic>
        <p:nvPicPr>
          <p:cNvPr id="2" name="Picture 24">
            <a:extLst>
              <a:ext uri="{FF2B5EF4-FFF2-40B4-BE49-F238E27FC236}">
                <a16:creationId xmlns:a16="http://schemas.microsoft.com/office/drawing/2014/main" id="{B711C617-8D2E-C43A-F64C-DEFCAA000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EEEE"/>
              </a:clrFrom>
              <a:clrTo>
                <a:srgbClr val="F4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916" y="1741477"/>
            <a:ext cx="4252582" cy="415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2">
                <a:extLst>
                  <a:ext uri="{FF2B5EF4-FFF2-40B4-BE49-F238E27FC236}">
                    <a16:creationId xmlns:a16="http://schemas.microsoft.com/office/drawing/2014/main" id="{57B241CF-9EBB-18A0-D7BE-8CBDA6CB8111}"/>
                  </a:ext>
                </a:extLst>
              </p:cNvPr>
              <p:cNvSpPr txBox="1"/>
              <p:nvPr/>
            </p:nvSpPr>
            <p:spPr bwMode="auto">
              <a:xfrm>
                <a:off x="4485740" y="1493394"/>
                <a:ext cx="4050301" cy="8406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dp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Sp</m:t>
                      </m:r>
                      <m:r>
                        <m:rPr>
                          <m:nor/>
                        </m:rP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i="1" dirty="0"/>
              </a:p>
            </p:txBody>
          </p:sp>
        </mc:Choice>
        <mc:Fallback xmlns="">
          <p:sp>
            <p:nvSpPr>
              <p:cNvPr id="13" name="Object 2">
                <a:extLst>
                  <a:ext uri="{FF2B5EF4-FFF2-40B4-BE49-F238E27FC236}">
                    <a16:creationId xmlns:a16="http://schemas.microsoft.com/office/drawing/2014/main" id="{57B241CF-9EBB-18A0-D7BE-8CBDA6CB8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85740" y="1493394"/>
                <a:ext cx="4050301" cy="8406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26">
            <a:extLst>
              <a:ext uri="{FF2B5EF4-FFF2-40B4-BE49-F238E27FC236}">
                <a16:creationId xmlns:a16="http://schemas.microsoft.com/office/drawing/2014/main" id="{BFFB3D48-06A4-D5BF-4AD2-C559F4DB8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587" y="1466704"/>
            <a:ext cx="2659240" cy="170662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 typeface="Verdana" panose="020B0604030504040204" pitchFamily="34" charset="0"/>
              <a:buNone/>
            </a:pPr>
            <a:r>
              <a:rPr lang="en-GB" altLang="it-IT" b="1" dirty="0">
                <a:solidFill>
                  <a:srgbClr val="000000"/>
                </a:solidFill>
                <a:latin typeface="Oswald" panose="00000500000000000000" pitchFamily="2" charset="0"/>
              </a:rPr>
              <a:t>QUANTITA’ DI GAS CHE LASCIA LA CAMERA</a:t>
            </a:r>
          </a:p>
          <a:p>
            <a:pPr algn="ctr" eaLnBrk="1" hangingPunct="1">
              <a:lnSpc>
                <a:spcPct val="150000"/>
              </a:lnSpc>
              <a:buFont typeface="Verdana" panose="020B0604030504040204" pitchFamily="34" charset="0"/>
              <a:buNone/>
            </a:pPr>
            <a:r>
              <a:rPr lang="en-GB" altLang="it-IT" i="1" dirty="0">
                <a:solidFill>
                  <a:srgbClr val="000000"/>
                </a:solidFill>
                <a:latin typeface="Oswald" panose="00000500000000000000" pitchFamily="2" charset="0"/>
              </a:rPr>
              <a:t>Il segno </a:t>
            </a:r>
            <a:r>
              <a:rPr lang="en-GB" altLang="it-IT" i="1" dirty="0" err="1">
                <a:solidFill>
                  <a:srgbClr val="000000"/>
                </a:solidFill>
                <a:latin typeface="Oswald" panose="00000500000000000000" pitchFamily="2" charset="0"/>
              </a:rPr>
              <a:t>meno</a:t>
            </a:r>
            <a:r>
              <a:rPr lang="en-GB" altLang="it-IT" i="1" dirty="0">
                <a:solidFill>
                  <a:srgbClr val="000000"/>
                </a:solidFill>
                <a:latin typeface="Oswald" panose="00000500000000000000" pitchFamily="2" charset="0"/>
              </a:rPr>
              <a:t> </a:t>
            </a:r>
            <a:r>
              <a:rPr lang="en-GB" altLang="it-IT" i="1" dirty="0" err="1">
                <a:solidFill>
                  <a:srgbClr val="000000"/>
                </a:solidFill>
                <a:latin typeface="Oswald" panose="00000500000000000000" pitchFamily="2" charset="0"/>
              </a:rPr>
              <a:t>indica</a:t>
            </a:r>
            <a:r>
              <a:rPr lang="en-GB" altLang="it-IT" i="1" dirty="0">
                <a:solidFill>
                  <a:srgbClr val="000000"/>
                </a:solidFill>
                <a:latin typeface="Oswald" panose="00000500000000000000" pitchFamily="2" charset="0"/>
              </a:rPr>
              <a:t> </a:t>
            </a:r>
            <a:r>
              <a:rPr lang="en-GB" altLang="it-IT" i="1" dirty="0" err="1">
                <a:solidFill>
                  <a:srgbClr val="000000"/>
                </a:solidFill>
                <a:latin typeface="Oswald" panose="00000500000000000000" pitchFamily="2" charset="0"/>
              </a:rPr>
              <a:t>una</a:t>
            </a:r>
            <a:r>
              <a:rPr lang="en-GB" altLang="it-IT" i="1" dirty="0">
                <a:solidFill>
                  <a:srgbClr val="000000"/>
                </a:solidFill>
                <a:latin typeface="Oswald" panose="00000500000000000000" pitchFamily="2" charset="0"/>
              </a:rPr>
              <a:t> </a:t>
            </a:r>
            <a:r>
              <a:rPr lang="en-GB" altLang="it-IT" i="1" dirty="0" err="1">
                <a:solidFill>
                  <a:srgbClr val="000000"/>
                </a:solidFill>
                <a:latin typeface="Oswald" panose="00000500000000000000" pitchFamily="2" charset="0"/>
              </a:rPr>
              <a:t>diminuzione</a:t>
            </a:r>
            <a:r>
              <a:rPr lang="en-GB" altLang="it-IT" i="1" dirty="0">
                <a:solidFill>
                  <a:srgbClr val="000000"/>
                </a:solidFill>
                <a:latin typeface="Oswald" panose="00000500000000000000" pitchFamily="2" charset="0"/>
              </a:rPr>
              <a:t> di </a:t>
            </a:r>
            <a:r>
              <a:rPr lang="en-GB" altLang="it-IT" i="1" dirty="0" err="1">
                <a:solidFill>
                  <a:srgbClr val="000000"/>
                </a:solidFill>
                <a:latin typeface="Oswald" panose="00000500000000000000" pitchFamily="2" charset="0"/>
              </a:rPr>
              <a:t>pressione</a:t>
            </a:r>
            <a:endParaRPr lang="en-GB" altLang="it-IT" i="1" dirty="0">
              <a:solidFill>
                <a:srgbClr val="000000"/>
              </a:solidFill>
              <a:latin typeface="Oswald" panose="00000500000000000000" pitchFamily="2" charset="0"/>
            </a:endParaRPr>
          </a:p>
        </p:txBody>
      </p:sp>
      <p:sp>
        <p:nvSpPr>
          <p:cNvPr id="15" name="Text Box 28">
            <a:extLst>
              <a:ext uri="{FF2B5EF4-FFF2-40B4-BE49-F238E27FC236}">
                <a16:creationId xmlns:a16="http://schemas.microsoft.com/office/drawing/2014/main" id="{139AD161-99C2-EE78-D8BA-920F3FE62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587" y="3429000"/>
            <a:ext cx="2659240" cy="875625"/>
          </a:xfrm>
          <a:prstGeom prst="rect">
            <a:avLst/>
          </a:prstGeom>
          <a:gradFill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 typeface="Verdana" panose="020B0604030504040204" pitchFamily="34" charset="0"/>
              <a:buNone/>
            </a:pPr>
            <a:r>
              <a:rPr lang="en-GB" altLang="it-IT" b="1" dirty="0">
                <a:solidFill>
                  <a:srgbClr val="000000"/>
                </a:solidFill>
                <a:latin typeface="Oswald" panose="00000500000000000000" pitchFamily="2" charset="0"/>
              </a:rPr>
              <a:t>GAS CHE ENTRA NELLA POMPA</a:t>
            </a:r>
          </a:p>
        </p:txBody>
      </p:sp>
      <p:sp>
        <p:nvSpPr>
          <p:cNvPr id="16" name="Text Box 30">
            <a:extLst>
              <a:ext uri="{FF2B5EF4-FFF2-40B4-BE49-F238E27FC236}">
                <a16:creationId xmlns:a16="http://schemas.microsoft.com/office/drawing/2014/main" id="{1E8CE914-B770-92E7-6211-C37D92081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587" y="4560299"/>
            <a:ext cx="2659240" cy="1291124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it-IT" b="1" dirty="0">
                <a:latin typeface="Oswald" panose="00000500000000000000" pitchFamily="2" charset="0"/>
              </a:rPr>
              <a:t>FLUSSO TOTALE DI GAS ENTRANTE NELLA CAMERA DOVUTO A:</a:t>
            </a: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61C8DB60-753F-5BAC-6F57-FEC231C8D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0588" y="5893460"/>
            <a:ext cx="3536950" cy="25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800" i="1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Da «A </a:t>
            </a:r>
            <a:r>
              <a:rPr lang="it-IT" altLang="it-IT" sz="800" i="1" dirty="0" err="1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User’s</a:t>
            </a:r>
            <a:r>
              <a:rPr lang="it-IT" altLang="it-IT" sz="800" i="1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 Guide to </a:t>
            </a:r>
            <a:r>
              <a:rPr lang="it-IT" altLang="it-IT" sz="800" i="1" dirty="0" err="1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Vacuum</a:t>
            </a:r>
            <a:r>
              <a:rPr lang="it-IT" altLang="it-IT" sz="800" i="1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 Technology»  John F. </a:t>
            </a:r>
            <a:r>
              <a:rPr lang="it-IT" altLang="it-IT" sz="800" i="1" dirty="0" err="1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O’Hanlon</a:t>
            </a:r>
            <a:endParaRPr lang="it-IT" altLang="it-IT" sz="800" i="1" dirty="0">
              <a:solidFill>
                <a:schemeClr val="tx2"/>
              </a:solidFill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B18D5F3A-AB38-18FE-A68C-45657CBB3A6D}"/>
                  </a:ext>
                </a:extLst>
              </p:cNvPr>
              <p:cNvSpPr txBox="1"/>
              <p:nvPr/>
            </p:nvSpPr>
            <p:spPr>
              <a:xfrm>
                <a:off x="4439611" y="2180108"/>
                <a:ext cx="3359305" cy="37819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150000"/>
                  </a:lnSpc>
                  <a:buFont typeface="Verdana" panose="020B0604030504040204" pitchFamily="34" charset="0"/>
                  <a:buNone/>
                </a:pPr>
                <a:endParaRPr lang="en-GB" altLang="it-IT" dirty="0">
                  <a:solidFill>
                    <a:srgbClr val="000000"/>
                  </a:solidFill>
                  <a:latin typeface="Oswald" panose="00000500000000000000" pitchFamily="2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altLang="it-IT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altLang="it-IT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altLang="it-IT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it-IT" dirty="0">
                    <a:solidFill>
                      <a:srgbClr val="000000"/>
                    </a:solidFill>
                    <a:latin typeface="Oswald" panose="00000500000000000000" pitchFamily="2" charset="0"/>
                  </a:rPr>
                  <a:t>= FUGHE (</a:t>
                </a:r>
                <a:r>
                  <a:rPr lang="en-GB" altLang="it-IT" i="1" dirty="0">
                    <a:solidFill>
                      <a:srgbClr val="000000"/>
                    </a:solidFill>
                    <a:latin typeface="Oswald" panose="00000500000000000000" pitchFamily="2" charset="0"/>
                  </a:rPr>
                  <a:t>Permeation, Leaks)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GB" altLang="it-IT" i="1" dirty="0">
                  <a:solidFill>
                    <a:srgbClr val="000000"/>
                  </a:solidFill>
                  <a:latin typeface="Oswald" panose="00000500000000000000" pitchFamily="2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altLang="it-IT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altLang="it-IT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altLang="it-IT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it-IT" dirty="0">
                    <a:solidFill>
                      <a:srgbClr val="000000"/>
                    </a:solidFill>
                    <a:latin typeface="Oswald" panose="00000500000000000000" pitchFamily="2" charset="0"/>
                  </a:rPr>
                  <a:t>= DEGASAGGIO DELLE PARETI INTERNE (</a:t>
                </a:r>
                <a:r>
                  <a:rPr lang="en-GB" altLang="it-IT" i="1" dirty="0">
                    <a:solidFill>
                      <a:srgbClr val="000000"/>
                    </a:solidFill>
                    <a:latin typeface="Oswald" panose="00000500000000000000" pitchFamily="2" charset="0"/>
                  </a:rPr>
                  <a:t>Desorption, Diffusion, Vaporisation)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GB" altLang="it-IT" i="1" dirty="0">
                  <a:solidFill>
                    <a:srgbClr val="000000"/>
                  </a:solidFill>
                  <a:latin typeface="Oswald" panose="00000500000000000000" pitchFamily="2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altLang="it-IT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altLang="it-IT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altLang="it-IT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altLang="it-IT" dirty="0">
                    <a:solidFill>
                      <a:srgbClr val="000000"/>
                    </a:solidFill>
                    <a:latin typeface="Oswald" panose="00000500000000000000" pitchFamily="2" charset="0"/>
                  </a:rPr>
                  <a:t>= RETRODIFFUSIONE DALLA POMPA (</a:t>
                </a:r>
                <a:r>
                  <a:rPr lang="en-GB" altLang="it-IT" i="1" dirty="0" err="1">
                    <a:solidFill>
                      <a:srgbClr val="000000"/>
                    </a:solidFill>
                    <a:latin typeface="Oswald" panose="00000500000000000000" pitchFamily="2" charset="0"/>
                  </a:rPr>
                  <a:t>Backstreaming</a:t>
                </a:r>
                <a:r>
                  <a:rPr lang="en-GB" altLang="it-IT" dirty="0">
                    <a:solidFill>
                      <a:srgbClr val="000000"/>
                    </a:solidFill>
                    <a:latin typeface="Oswald" panose="000005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B18D5F3A-AB38-18FE-A68C-45657CBB3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611" y="2180108"/>
                <a:ext cx="3359305" cy="3781933"/>
              </a:xfrm>
              <a:prstGeom prst="rect">
                <a:avLst/>
              </a:prstGeom>
              <a:blipFill>
                <a:blip r:embed="rId4"/>
                <a:stretch>
                  <a:fillRect l="-1452" b="-1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320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14" grpId="0" animBg="1"/>
      <p:bldP spid="15" grpId="0" animBg="1"/>
      <p:bldP spid="16" grpId="0" animBg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542290CC-17D0-30AB-1B85-751BF23AD3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74645" b="22007"/>
          <a:stretch/>
        </p:blipFill>
        <p:spPr>
          <a:xfrm>
            <a:off x="4363919" y="3595760"/>
            <a:ext cx="937033" cy="173093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C8B7F5E-2CED-7A39-68D0-E8D0ABED1F78}"/>
              </a:ext>
            </a:extLst>
          </p:cNvPr>
          <p:cNvSpPr txBox="1"/>
          <p:nvPr/>
        </p:nvSpPr>
        <p:spPr>
          <a:xfrm>
            <a:off x="184238" y="127590"/>
            <a:ext cx="223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Oswald" panose="00000500000000000000" pitchFamily="2" charset="0"/>
              </a:rPr>
              <a:t>REGIMI DI FLUSSO</a:t>
            </a:r>
            <a:endParaRPr lang="en-GB" sz="2400" dirty="0">
              <a:latin typeface="Oswald" panose="00000500000000000000" pitchFamily="2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5F8E353-BD64-C8C3-21F2-BB3634F6F1F1}"/>
              </a:ext>
            </a:extLst>
          </p:cNvPr>
          <p:cNvSpPr txBox="1"/>
          <p:nvPr/>
        </p:nvSpPr>
        <p:spPr>
          <a:xfrm>
            <a:off x="4462781" y="3051430"/>
            <a:ext cx="4658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pc="300" dirty="0">
                <a:solidFill>
                  <a:schemeClr val="bg1"/>
                </a:solidFill>
                <a:highlight>
                  <a:srgbClr val="000000"/>
                </a:highlight>
                <a:latin typeface="Oswald" panose="00000500000000000000" pitchFamily="2" charset="0"/>
              </a:rPr>
              <a:t>I REGIMI DI FLUSSO POSSONO ESSERE</a:t>
            </a:r>
            <a:endParaRPr lang="en-GB" spc="300" dirty="0">
              <a:solidFill>
                <a:schemeClr val="bg1"/>
              </a:solidFill>
              <a:highlight>
                <a:srgbClr val="000000"/>
              </a:highlight>
              <a:latin typeface="Oswald" panose="00000500000000000000" pitchFamily="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31729AC-6246-A84B-E639-021E8DAC98E1}"/>
              </a:ext>
            </a:extLst>
          </p:cNvPr>
          <p:cNvSpPr txBox="1"/>
          <p:nvPr/>
        </p:nvSpPr>
        <p:spPr>
          <a:xfrm>
            <a:off x="2963081" y="3060464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Oswald" panose="00000500000000000000" pitchFamily="2" charset="0"/>
              </a:rPr>
              <a:t>VISCOSO</a:t>
            </a:r>
            <a:endParaRPr lang="en-GB" dirty="0">
              <a:latin typeface="Oswald" panose="00000500000000000000" pitchFamily="2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680A5C7-A743-8321-BA3C-CD0A5CB106DE}"/>
              </a:ext>
            </a:extLst>
          </p:cNvPr>
          <p:cNvSpPr txBox="1"/>
          <p:nvPr/>
        </p:nvSpPr>
        <p:spPr>
          <a:xfrm>
            <a:off x="6049685" y="3523508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Oswald" panose="00000500000000000000" pitchFamily="2" charset="0"/>
              </a:rPr>
              <a:t>INTERMEDIO</a:t>
            </a:r>
            <a:endParaRPr lang="en-GB" dirty="0">
              <a:latin typeface="Oswald" panose="00000500000000000000" pitchFamily="2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2F01429-8FF8-0776-57F3-47901E28F72E}"/>
              </a:ext>
            </a:extLst>
          </p:cNvPr>
          <p:cNvSpPr txBox="1"/>
          <p:nvPr/>
        </p:nvSpPr>
        <p:spPr>
          <a:xfrm>
            <a:off x="9228919" y="3059668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Oswald" panose="00000500000000000000" pitchFamily="2" charset="0"/>
              </a:rPr>
              <a:t>MOLECOLARE</a:t>
            </a:r>
            <a:endParaRPr lang="en-GB" dirty="0">
              <a:latin typeface="Oswald" panose="00000500000000000000" pitchFamily="2" charset="0"/>
            </a:endParaRPr>
          </a:p>
        </p:txBody>
      </p:sp>
      <p:pic>
        <p:nvPicPr>
          <p:cNvPr id="9" name="Immagine 3" descr="flussi1.gif">
            <a:extLst>
              <a:ext uri="{FF2B5EF4-FFF2-40B4-BE49-F238E27FC236}">
                <a16:creationId xmlns:a16="http://schemas.microsoft.com/office/drawing/2014/main" id="{153372A1-E29F-E366-2395-F1795003B7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r="15126"/>
          <a:stretch/>
        </p:blipFill>
        <p:spPr bwMode="auto">
          <a:xfrm>
            <a:off x="1990097" y="3459722"/>
            <a:ext cx="1742148" cy="2003008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CasellaDiTesto 3">
            <a:extLst>
              <a:ext uri="{FF2B5EF4-FFF2-40B4-BE49-F238E27FC236}">
                <a16:creationId xmlns:a16="http://schemas.microsoft.com/office/drawing/2014/main" id="{63B2BD4A-4D93-8536-BEF9-3ADEF68661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8756294"/>
              </p:ext>
            </p:extLst>
          </p:nvPr>
        </p:nvGraphicFramePr>
        <p:xfrm>
          <a:off x="1685144" y="840922"/>
          <a:ext cx="10320043" cy="2060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182D3F-F2FD-D761-0F38-BEA543148FA8}"/>
              </a:ext>
            </a:extLst>
          </p:cNvPr>
          <p:cNvSpPr txBox="1"/>
          <p:nvPr/>
        </p:nvSpPr>
        <p:spPr>
          <a:xfrm>
            <a:off x="3592030" y="4621835"/>
            <a:ext cx="87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Oswald" panose="00000500000000000000" pitchFamily="2" charset="0"/>
              </a:rPr>
              <a:t>Laminare</a:t>
            </a:r>
            <a:endParaRPr lang="en-GB" sz="1600" dirty="0">
              <a:latin typeface="Oswald" panose="00000500000000000000" pitchFamily="2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A34A4EE-B359-F83E-2ABA-DE74F5C273FB}"/>
              </a:ext>
            </a:extLst>
          </p:cNvPr>
          <p:cNvSpPr txBox="1"/>
          <p:nvPr/>
        </p:nvSpPr>
        <p:spPr>
          <a:xfrm>
            <a:off x="3589083" y="3890863"/>
            <a:ext cx="974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Oswald" panose="00000500000000000000" pitchFamily="2" charset="0"/>
              </a:rPr>
              <a:t>Turbolento</a:t>
            </a:r>
            <a:endParaRPr lang="en-GB" sz="1600" dirty="0">
              <a:latin typeface="Oswald" panose="00000500000000000000" pitchFamily="2" charset="0"/>
            </a:endParaRP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C13485F3-D24D-B9EA-07EC-C352FD6EA38E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2860847" y="4791112"/>
            <a:ext cx="731183" cy="0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95B944F9-625D-9A55-7DD8-3D043C10DEBF}"/>
              </a:ext>
            </a:extLst>
          </p:cNvPr>
          <p:cNvCxnSpPr>
            <a:cxnSpLocks/>
          </p:cNvCxnSpPr>
          <p:nvPr/>
        </p:nvCxnSpPr>
        <p:spPr>
          <a:xfrm flipH="1">
            <a:off x="3256128" y="4060140"/>
            <a:ext cx="360000" cy="0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id="{E7AEF896-06C9-BA47-26F6-70C963CEB0F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1127" b="58792"/>
          <a:stretch/>
        </p:blipFill>
        <p:spPr>
          <a:xfrm>
            <a:off x="9278713" y="3429000"/>
            <a:ext cx="2904784" cy="1730931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7C70712E-9410-ED76-2EDD-3B71961A8A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1998" r="40778" b="22007"/>
          <a:stretch/>
        </p:blipFill>
        <p:spPr>
          <a:xfrm>
            <a:off x="6064713" y="3987348"/>
            <a:ext cx="1006119" cy="1730931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DF17536B-0752-4FE5-C918-8FFAC96E4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65500" b="22007"/>
          <a:stretch/>
        </p:blipFill>
        <p:spPr>
          <a:xfrm>
            <a:off x="8128285" y="3586908"/>
            <a:ext cx="1275015" cy="1730931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F026D5C-50EE-449F-0C67-05BE3EABD205}"/>
              </a:ext>
            </a:extLst>
          </p:cNvPr>
          <p:cNvSpPr txBox="1"/>
          <p:nvPr/>
        </p:nvSpPr>
        <p:spPr>
          <a:xfrm>
            <a:off x="2455752" y="5676688"/>
            <a:ext cx="841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Oswald" panose="00000500000000000000" pitchFamily="2" charset="0"/>
              </a:rPr>
              <a:t>In un sistema portato da pressione atmosferica all’alto vuoto il flusso passa attraverso tutti e tre i tipi di regime</a:t>
            </a:r>
            <a:endParaRPr lang="en-GB" sz="1600" dirty="0">
              <a:latin typeface="Oswa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7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0">
            <a:extLst>
              <a:ext uri="{FF2B5EF4-FFF2-40B4-BE49-F238E27FC236}">
                <a16:creationId xmlns:a16="http://schemas.microsoft.com/office/drawing/2014/main" id="{F57DC8D8-8C77-ECCE-FFBA-9B77BCBE758E}"/>
              </a:ext>
            </a:extLst>
          </p:cNvPr>
          <p:cNvSpPr txBox="1"/>
          <p:nvPr/>
        </p:nvSpPr>
        <p:spPr>
          <a:xfrm>
            <a:off x="2682436" y="828839"/>
            <a:ext cx="739978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Oswald" panose="00000500000000000000" pitchFamily="2" charset="0"/>
                <a:ea typeface="Verdana" pitchFamily="34" charset="0"/>
                <a:cs typeface="Arial" panose="020B0604020202020204" pitchFamily="34" charset="0"/>
              </a:rPr>
              <a:t>Per capire in che regime siamo dobbiamo confrontare il libero cammino medio con le dimensioni del recipiente</a:t>
            </a:r>
          </a:p>
        </p:txBody>
      </p:sp>
      <p:sp>
        <p:nvSpPr>
          <p:cNvPr id="4" name="CasellaDiTesto 6">
            <a:extLst>
              <a:ext uri="{FF2B5EF4-FFF2-40B4-BE49-F238E27FC236}">
                <a16:creationId xmlns:a16="http://schemas.microsoft.com/office/drawing/2014/main" id="{ABC621BE-38BE-BE44-3095-0B5171BFB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803" y="1010852"/>
            <a:ext cx="1008112" cy="81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3600" i="1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</a:t>
            </a:r>
            <a:endParaRPr lang="it-IT" altLang="it-IT" sz="3600" dirty="0">
              <a:solidFill>
                <a:schemeClr val="tx2"/>
              </a:solidFill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CasellaDiTesto 6">
            <a:extLst>
              <a:ext uri="{FF2B5EF4-FFF2-40B4-BE49-F238E27FC236}">
                <a16:creationId xmlns:a16="http://schemas.microsoft.com/office/drawing/2014/main" id="{A495123C-34A0-D468-688B-6304A2115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5142" y="1031967"/>
            <a:ext cx="1008112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3600" i="1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d</a:t>
            </a:r>
            <a:endParaRPr lang="it-IT" altLang="it-IT" sz="3600" dirty="0">
              <a:solidFill>
                <a:schemeClr val="tx2"/>
              </a:solidFill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Left-Right Arrow 25">
            <a:extLst>
              <a:ext uri="{FF2B5EF4-FFF2-40B4-BE49-F238E27FC236}">
                <a16:creationId xmlns:a16="http://schemas.microsoft.com/office/drawing/2014/main" id="{6DD192F7-65FB-5D8F-2B40-5FF521EDEBB6}"/>
              </a:ext>
            </a:extLst>
          </p:cNvPr>
          <p:cNvSpPr/>
          <p:nvPr/>
        </p:nvSpPr>
        <p:spPr bwMode="auto">
          <a:xfrm>
            <a:off x="5974562" y="1346968"/>
            <a:ext cx="920760" cy="348113"/>
          </a:xfrm>
          <a:prstGeom prst="left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Oswald" panose="00000500000000000000" pitchFamily="2" charset="0"/>
            </a:endParaRP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CC0A5153-6B99-404C-D8C3-23C4DD950B2A}"/>
              </a:ext>
            </a:extLst>
          </p:cNvPr>
          <p:cNvSpPr/>
          <p:nvPr/>
        </p:nvSpPr>
        <p:spPr bwMode="auto">
          <a:xfrm>
            <a:off x="5400210" y="1274104"/>
            <a:ext cx="2133044" cy="55633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Oswald" panose="00000500000000000000" pitchFamily="2" charset="0"/>
            </a:endParaRPr>
          </a:p>
        </p:txBody>
      </p:sp>
      <p:sp>
        <p:nvSpPr>
          <p:cNvPr id="18" name="CasellaDiTesto 6">
            <a:extLst>
              <a:ext uri="{FF2B5EF4-FFF2-40B4-BE49-F238E27FC236}">
                <a16:creationId xmlns:a16="http://schemas.microsoft.com/office/drawing/2014/main" id="{9E208ED4-74A9-3C72-8E91-F6A06A639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332" y="1016999"/>
            <a:ext cx="1401032" cy="81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3600" i="1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it-IT" altLang="it-IT" sz="3600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&lt;&lt;</a:t>
            </a:r>
            <a:r>
              <a:rPr lang="it-IT" altLang="it-IT" sz="3600" i="1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d</a:t>
            </a:r>
            <a:endParaRPr lang="it-IT" altLang="it-IT" sz="3600" i="1" dirty="0">
              <a:solidFill>
                <a:schemeClr val="tx2"/>
              </a:solidFill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" name="CasellaDiTesto 6">
            <a:extLst>
              <a:ext uri="{FF2B5EF4-FFF2-40B4-BE49-F238E27FC236}">
                <a16:creationId xmlns:a16="http://schemas.microsoft.com/office/drawing/2014/main" id="{BCF2DC0A-813C-8630-F6F1-9B87A710B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2178" y="1010852"/>
            <a:ext cx="1401032" cy="81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3600" i="1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</a:t>
            </a:r>
            <a:r>
              <a:rPr lang="it-IT" altLang="it-IT" sz="3600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&gt;</a:t>
            </a:r>
            <a:r>
              <a:rPr lang="it-IT" altLang="it-IT" sz="3600" i="1" dirty="0">
                <a:solidFill>
                  <a:schemeClr val="tx2"/>
                </a:solidFill>
                <a:latin typeface="Oswald" panose="00000500000000000000" pitchFamily="2" charset="0"/>
                <a:cs typeface="Arial" panose="020B0604020202020204" pitchFamily="34" charset="0"/>
                <a:sym typeface="Symbol" panose="05050102010706020507" pitchFamily="18" charset="2"/>
              </a:rPr>
              <a:t>d</a:t>
            </a:r>
            <a:endParaRPr lang="it-IT" altLang="it-IT" sz="3600" i="1" dirty="0">
              <a:solidFill>
                <a:schemeClr val="tx2"/>
              </a:solidFill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B7738D9A-8A4E-1675-38F7-F4EB1C85F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486" y="1325749"/>
            <a:ext cx="1309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swald" panose="00000500000000000000" pitchFamily="2" charset="0"/>
                <a:cs typeface="Arial" panose="020B0604020202020204" pitchFamily="34" charset="0"/>
              </a:rPr>
              <a:t>       Viscoso</a:t>
            </a:r>
          </a:p>
        </p:txBody>
      </p:sp>
      <p:sp>
        <p:nvSpPr>
          <p:cNvPr id="26" name="Text Box 4">
            <a:extLst>
              <a:ext uri="{FF2B5EF4-FFF2-40B4-BE49-F238E27FC236}">
                <a16:creationId xmlns:a16="http://schemas.microsoft.com/office/drawing/2014/main" id="{3E0A31EE-E581-64AC-32FD-14C94E4AA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086" y="1301933"/>
            <a:ext cx="1220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b="1" dirty="0">
                <a:effectLst>
                  <a:outerShdw blurRad="38100" dist="38100" dir="2700000" algn="tl">
                    <a:srgbClr val="C0C0C0"/>
                  </a:outerShdw>
                </a:effectLst>
                <a:latin typeface="Oswald" panose="00000500000000000000" pitchFamily="2" charset="0"/>
                <a:cs typeface="Arial" panose="020B0604020202020204" pitchFamily="34" charset="0"/>
              </a:rPr>
              <a:t>Molecolare</a:t>
            </a:r>
          </a:p>
        </p:txBody>
      </p:sp>
      <p:sp>
        <p:nvSpPr>
          <p:cNvPr id="27" name="CasellaDiTesto 3">
            <a:extLst>
              <a:ext uri="{FF2B5EF4-FFF2-40B4-BE49-F238E27FC236}">
                <a16:creationId xmlns:a16="http://schemas.microsoft.com/office/drawing/2014/main" id="{760DA8F3-29AB-CD67-DA86-B42FCD02FEC9}"/>
              </a:ext>
            </a:extLst>
          </p:cNvPr>
          <p:cNvSpPr txBox="1"/>
          <p:nvPr/>
        </p:nvSpPr>
        <p:spPr>
          <a:xfrm>
            <a:off x="1071538" y="3914473"/>
            <a:ext cx="571504" cy="307777"/>
          </a:xfrm>
          <a:prstGeom prst="rect">
            <a:avLst/>
          </a:prstGeom>
          <a:noFill/>
          <a:effectLst>
            <a:innerShdw blurRad="114300" dist="50800" dir="16200000">
              <a:srgbClr val="FFFF00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1400" dirty="0">
                <a:latin typeface="Arial" charset="0"/>
                <a:cs typeface="Arial" charset="0"/>
              </a:rPr>
              <a:t>         </a:t>
            </a:r>
            <a:endParaRPr lang="it-IT" dirty="0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15">
                <a:extLst>
                  <a:ext uri="{FF2B5EF4-FFF2-40B4-BE49-F238E27FC236}">
                    <a16:creationId xmlns:a16="http://schemas.microsoft.com/office/drawing/2014/main" id="{F5BF2C2A-A3DE-48AA-EF90-D4FEBF8FEE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1805" y="2285445"/>
                <a:ext cx="238752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altLang="it-IT" b="1" dirty="0"/>
                  <a:t>: </a:t>
                </a:r>
                <a:r>
                  <a:rPr lang="it-IT" altLang="it-IT" sz="1600" b="1" dirty="0">
                    <a:latin typeface="Oswald" panose="00000500000000000000" pitchFamily="2" charset="0"/>
                  </a:rPr>
                  <a:t>Numero di Reynolds</a:t>
                </a:r>
              </a:p>
            </p:txBody>
          </p:sp>
        </mc:Choice>
        <mc:Fallback xmlns="">
          <p:sp>
            <p:nvSpPr>
              <p:cNvPr id="29" name="CasellaDiTesto 15">
                <a:extLst>
                  <a:ext uri="{FF2B5EF4-FFF2-40B4-BE49-F238E27FC236}">
                    <a16:creationId xmlns:a16="http://schemas.microsoft.com/office/drawing/2014/main" id="{F5BF2C2A-A3DE-48AA-EF90-D4FEBF8FE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1805" y="2285445"/>
                <a:ext cx="2387525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16">
                <a:extLst>
                  <a:ext uri="{FF2B5EF4-FFF2-40B4-BE49-F238E27FC236}">
                    <a16:creationId xmlns:a16="http://schemas.microsoft.com/office/drawing/2014/main" id="{0B59D3E2-3103-202A-ADF3-2A70E8AD72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33323" y="2285445"/>
                <a:ext cx="227035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altLang="it-IT" b="1" dirty="0"/>
                  <a:t>: </a:t>
                </a:r>
                <a:r>
                  <a:rPr lang="it-IT" altLang="it-IT" sz="1600" b="1" dirty="0">
                    <a:latin typeface="Oswald" panose="00000500000000000000" pitchFamily="2" charset="0"/>
                  </a:rPr>
                  <a:t>Numero di Knudsen</a:t>
                </a:r>
              </a:p>
            </p:txBody>
          </p:sp>
        </mc:Choice>
        <mc:Fallback xmlns="">
          <p:sp>
            <p:nvSpPr>
              <p:cNvPr id="30" name="CasellaDiTesto 16">
                <a:extLst>
                  <a:ext uri="{FF2B5EF4-FFF2-40B4-BE49-F238E27FC236}">
                    <a16:creationId xmlns:a16="http://schemas.microsoft.com/office/drawing/2014/main" id="{0B59D3E2-3103-202A-ADF3-2A70E8AD7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33323" y="2285445"/>
                <a:ext cx="2270358" cy="369332"/>
              </a:xfrm>
              <a:prstGeom prst="rect">
                <a:avLst/>
              </a:prstGeom>
              <a:blipFill>
                <a:blip r:embed="rId3"/>
                <a:stretch>
                  <a:fillRect t="-10000" r="-536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ject 6">
                <a:extLst>
                  <a:ext uri="{FF2B5EF4-FFF2-40B4-BE49-F238E27FC236}">
                    <a16:creationId xmlns:a16="http://schemas.microsoft.com/office/drawing/2014/main" id="{855874D3-B48F-82A9-C5D6-556645D001B3}"/>
                  </a:ext>
                </a:extLst>
              </p:cNvPr>
              <p:cNvSpPr txBox="1"/>
              <p:nvPr/>
            </p:nvSpPr>
            <p:spPr bwMode="auto">
              <a:xfrm>
                <a:off x="10482279" y="2382285"/>
                <a:ext cx="930275" cy="7477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31" name="Object 6">
                <a:extLst>
                  <a:ext uri="{FF2B5EF4-FFF2-40B4-BE49-F238E27FC236}">
                    <a16:creationId xmlns:a16="http://schemas.microsoft.com/office/drawing/2014/main" id="{855874D3-B48F-82A9-C5D6-556645D00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82279" y="2382285"/>
                <a:ext cx="930275" cy="7477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ject 7">
                <a:extLst>
                  <a:ext uri="{FF2B5EF4-FFF2-40B4-BE49-F238E27FC236}">
                    <a16:creationId xmlns:a16="http://schemas.microsoft.com/office/drawing/2014/main" id="{65F30CB2-C460-B1E6-4CA3-8C0C50D4A814}"/>
                  </a:ext>
                </a:extLst>
              </p:cNvPr>
              <p:cNvSpPr txBox="1"/>
              <p:nvPr/>
            </p:nvSpPr>
            <p:spPr bwMode="auto">
              <a:xfrm>
                <a:off x="4809654" y="2414970"/>
                <a:ext cx="1677987" cy="7461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32" name="Object 7">
                <a:extLst>
                  <a:ext uri="{FF2B5EF4-FFF2-40B4-BE49-F238E27FC236}">
                    <a16:creationId xmlns:a16="http://schemas.microsoft.com/office/drawing/2014/main" id="{65F30CB2-C460-B1E6-4CA3-8C0C50D4A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9654" y="2414970"/>
                <a:ext cx="1677987" cy="7461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asellaDiTesto 18">
            <a:extLst>
              <a:ext uri="{FF2B5EF4-FFF2-40B4-BE49-F238E27FC236}">
                <a16:creationId xmlns:a16="http://schemas.microsoft.com/office/drawing/2014/main" id="{086446F7-07A6-9290-2CA0-8D24FA6B8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260" y="2637875"/>
            <a:ext cx="31871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400" i="1" dirty="0">
                <a:latin typeface="Oswald" panose="00000500000000000000" pitchFamily="2" charset="0"/>
                <a:sym typeface="Symbol" panose="05050102010706020507" pitchFamily="18" charset="2"/>
              </a:rPr>
              <a:t></a:t>
            </a:r>
            <a:r>
              <a:rPr lang="it-IT" altLang="it-IT" sz="1400" dirty="0">
                <a:latin typeface="Oswald" panose="00000500000000000000" pitchFamily="2" charset="0"/>
                <a:sym typeface="Symbol" panose="05050102010706020507" pitchFamily="18" charset="2"/>
              </a:rPr>
              <a:t> è la densità del gas di viscosità </a:t>
            </a:r>
            <a:r>
              <a:rPr lang="it-IT" altLang="it-IT" sz="1400" i="1" dirty="0">
                <a:latin typeface="Oswald" panose="00000500000000000000" pitchFamily="2" charset="0"/>
                <a:sym typeface="Symbol" panose="05050102010706020507" pitchFamily="18" charset="2"/>
              </a:rPr>
              <a:t></a:t>
            </a:r>
            <a:r>
              <a:rPr lang="it-IT" altLang="it-IT" sz="1400" dirty="0">
                <a:latin typeface="Oswald" panose="00000500000000000000" pitchFamily="2" charset="0"/>
                <a:sym typeface="Symbol" panose="05050102010706020507" pitchFamily="18" charset="2"/>
              </a:rPr>
              <a:t> che scorre in un tubo di diametro </a:t>
            </a:r>
            <a:r>
              <a:rPr lang="it-IT" altLang="it-IT" sz="1400" i="1" dirty="0">
                <a:latin typeface="Oswald" panose="00000500000000000000" pitchFamily="2" charset="0"/>
                <a:sym typeface="Symbol" panose="05050102010706020507" pitchFamily="18" charset="2"/>
              </a:rPr>
              <a:t>d</a:t>
            </a:r>
            <a:r>
              <a:rPr lang="it-IT" altLang="it-IT" sz="1400" dirty="0">
                <a:latin typeface="Oswald" panose="00000500000000000000" pitchFamily="2" charset="0"/>
                <a:sym typeface="Symbol" panose="05050102010706020507" pitchFamily="18" charset="2"/>
              </a:rPr>
              <a:t> con velocità </a:t>
            </a:r>
            <a:r>
              <a:rPr lang="it-IT" altLang="it-IT" sz="1400" i="1" dirty="0">
                <a:latin typeface="Oswald" panose="00000500000000000000" pitchFamily="2" charset="0"/>
                <a:sym typeface="Symbol" panose="05050102010706020507" pitchFamily="18" charset="2"/>
              </a:rPr>
              <a:t>U</a:t>
            </a:r>
            <a:endParaRPr lang="it-IT" altLang="it-IT" sz="1400" i="1" dirty="0">
              <a:latin typeface="Oswald" panose="00000500000000000000" pitchFamily="2" charset="0"/>
            </a:endParaRPr>
          </a:p>
        </p:txBody>
      </p:sp>
      <p:sp>
        <p:nvSpPr>
          <p:cNvPr id="34" name="CasellaDiTesto 20">
            <a:extLst>
              <a:ext uri="{FF2B5EF4-FFF2-40B4-BE49-F238E27FC236}">
                <a16:creationId xmlns:a16="http://schemas.microsoft.com/office/drawing/2014/main" id="{6F3A1C15-7F05-EB0E-FA04-58E39B8AF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928" y="2673458"/>
            <a:ext cx="3403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400" i="1" dirty="0">
                <a:latin typeface="Oswald" panose="00000500000000000000" pitchFamily="2" charset="0"/>
                <a:sym typeface="Symbol" panose="05050102010706020507" pitchFamily="18" charset="2"/>
              </a:rPr>
              <a:t></a:t>
            </a:r>
            <a:r>
              <a:rPr lang="it-IT" altLang="it-IT" sz="1400" dirty="0">
                <a:latin typeface="Oswald" panose="00000500000000000000" pitchFamily="2" charset="0"/>
                <a:sym typeface="Symbol" panose="05050102010706020507" pitchFamily="18" charset="2"/>
              </a:rPr>
              <a:t> È il libero cammino medio delle particelle di gas in un tubo di diametro </a:t>
            </a:r>
            <a:r>
              <a:rPr lang="it-IT" altLang="it-IT" sz="1400" i="1" dirty="0">
                <a:latin typeface="Oswald" panose="00000500000000000000" pitchFamily="2" charset="0"/>
                <a:sym typeface="Symbol" panose="05050102010706020507" pitchFamily="18" charset="2"/>
              </a:rPr>
              <a:t>d </a:t>
            </a:r>
            <a:endParaRPr lang="it-IT" altLang="it-IT" sz="1400" i="1" dirty="0">
              <a:latin typeface="Oswald" panose="00000500000000000000" pitchFamily="2" charset="0"/>
            </a:endParaRPr>
          </a:p>
        </p:txBody>
      </p:sp>
      <p:sp>
        <p:nvSpPr>
          <p:cNvPr id="35" name="CasellaDiTesto 20">
            <a:extLst>
              <a:ext uri="{FF2B5EF4-FFF2-40B4-BE49-F238E27FC236}">
                <a16:creationId xmlns:a16="http://schemas.microsoft.com/office/drawing/2014/main" id="{68E32FB1-39F0-FD36-37CA-4C676DA15C12}"/>
              </a:ext>
            </a:extLst>
          </p:cNvPr>
          <p:cNvSpPr txBox="1"/>
          <p:nvPr/>
        </p:nvSpPr>
        <p:spPr>
          <a:xfrm>
            <a:off x="4405364" y="1937909"/>
            <a:ext cx="420499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Oswald" panose="00000500000000000000" pitchFamily="2" charset="0"/>
                <a:ea typeface="Verdana" pitchFamily="34" charset="0"/>
                <a:cs typeface="Arial" panose="020B0604020202020204" pitchFamily="34" charset="0"/>
              </a:rPr>
              <a:t>Più in particolare ci vengono in aiuto le due seguent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Oswald" panose="00000500000000000000" pitchFamily="2" charset="0"/>
                <a:ea typeface="Verdana" pitchFamily="34" charset="0"/>
                <a:cs typeface="Arial" panose="020B0604020202020204" pitchFamily="34" charset="0"/>
              </a:rPr>
              <a:t>i 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Oswald" panose="00000500000000000000" pitchFamily="2" charset="0"/>
                <a:ea typeface="Verdana" pitchFamily="34" charset="0"/>
                <a:cs typeface="Arial" panose="020B0604020202020204" pitchFamily="34" charset="0"/>
              </a:rPr>
              <a:t>quantità</a:t>
            </a:r>
          </a:p>
        </p:txBody>
      </p: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C52DD607-005C-8879-F4BB-5043F0018586}"/>
              </a:ext>
            </a:extLst>
          </p:cNvPr>
          <p:cNvCxnSpPr/>
          <p:nvPr/>
        </p:nvCxnSpPr>
        <p:spPr>
          <a:xfrm>
            <a:off x="6803923" y="2475405"/>
            <a:ext cx="0" cy="5904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ella 38">
                <a:extLst>
                  <a:ext uri="{FF2B5EF4-FFF2-40B4-BE49-F238E27FC236}">
                    <a16:creationId xmlns:a16="http://schemas.microsoft.com/office/drawing/2014/main" id="{81DBAE00-94AA-C6F8-46BC-D9D852AAF3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8933614"/>
                  </p:ext>
                </p:extLst>
              </p:nvPr>
            </p:nvGraphicFramePr>
            <p:xfrm>
              <a:off x="2030264" y="3327483"/>
              <a:ext cx="8955196" cy="28072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90680">
                      <a:extLst>
                        <a:ext uri="{9D8B030D-6E8A-4147-A177-3AD203B41FA5}">
                          <a16:colId xmlns:a16="http://schemas.microsoft.com/office/drawing/2014/main" val="353329241"/>
                        </a:ext>
                      </a:extLst>
                    </a:gridCol>
                    <a:gridCol w="2982258">
                      <a:extLst>
                        <a:ext uri="{9D8B030D-6E8A-4147-A177-3AD203B41FA5}">
                          <a16:colId xmlns:a16="http://schemas.microsoft.com/office/drawing/2014/main" val="2307663527"/>
                        </a:ext>
                      </a:extLst>
                    </a:gridCol>
                    <a:gridCol w="2982258">
                      <a:extLst>
                        <a:ext uri="{9D8B030D-6E8A-4147-A177-3AD203B41FA5}">
                          <a16:colId xmlns:a16="http://schemas.microsoft.com/office/drawing/2014/main" val="2760350254"/>
                        </a:ext>
                      </a:extLst>
                    </a:gridCol>
                  </a:tblGrid>
                  <a:tr h="342783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latin typeface="Oswald" panose="00000500000000000000" pitchFamily="2" charset="0"/>
                            </a:rPr>
                            <a:t>REGIMI DI FLUSSO</a:t>
                          </a:r>
                          <a:endParaRPr lang="en-GB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r>
                            <a:rPr lang="it-IT" dirty="0">
                              <a:latin typeface="Oswald" panose="00000500000000000000" pitchFamily="2" charset="0"/>
                            </a:rPr>
                            <a:t>REGIMI DI FLUSSO</a:t>
                          </a:r>
                          <a:endParaRPr lang="en-GB" dirty="0">
                            <a:latin typeface="Oswald" panose="00000500000000000000" pitchFamily="2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>
                            <a:latin typeface="Oswald" panose="000005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6914886"/>
                      </a:ext>
                    </a:extLst>
                  </a:tr>
                  <a:tr h="325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dirty="0">
                              <a:latin typeface="Oswald" panose="00000500000000000000" pitchFamily="2" charset="0"/>
                            </a:rPr>
                            <a:t>Stato del gas</a:t>
                          </a:r>
                          <a:endParaRPr lang="en-GB" sz="1400" b="1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dirty="0">
                              <a:latin typeface="Oswald" panose="00000500000000000000" pitchFamily="2" charset="0"/>
                            </a:rPr>
                            <a:t>Regime di flusso</a:t>
                          </a:r>
                          <a:endParaRPr lang="en-GB" sz="1400" b="1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dirty="0">
                              <a:latin typeface="Oswald" panose="00000500000000000000" pitchFamily="2" charset="0"/>
                            </a:rPr>
                            <a:t>Condizione</a:t>
                          </a:r>
                          <a:endParaRPr lang="en-GB" sz="1400" b="1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2643411"/>
                      </a:ext>
                    </a:extLst>
                  </a:tr>
                  <a:tr h="325629">
                    <a:tc rowSpan="5">
                      <a:txBody>
                        <a:bodyPr/>
                        <a:lstStyle/>
                        <a:p>
                          <a:r>
                            <a:rPr lang="it-IT" sz="1400" dirty="0">
                              <a:latin typeface="Oswald" panose="00000500000000000000" pitchFamily="2" charset="0"/>
                            </a:rPr>
                            <a:t>Viscoso</a:t>
                          </a:r>
                          <a:endParaRPr lang="en-GB" sz="14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it-IT" sz="1400" dirty="0">
                              <a:latin typeface="Oswald" panose="00000500000000000000" pitchFamily="2" charset="0"/>
                            </a:rPr>
                            <a:t>Turbolento</a:t>
                          </a:r>
                          <a:endParaRPr lang="en-GB" sz="14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0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it-IT" sz="10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it-IT" sz="1000" b="0" i="1" smtClean="0">
                                    <a:latin typeface="Cambria Math" panose="02040503050406030204" pitchFamily="18" charset="0"/>
                                  </a:rPr>
                                  <m:t>&gt;2100</m:t>
                                </m:r>
                              </m:oMath>
                            </m:oMathPara>
                          </a14:m>
                          <a:endParaRPr lang="en-GB" sz="10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6194902"/>
                      </a:ext>
                    </a:extLst>
                  </a:tr>
                  <a:tr h="201620">
                    <a:tc vMerge="1">
                      <a:txBody>
                        <a:bodyPr/>
                        <a:lstStyle/>
                        <a:p>
                          <a:endParaRPr lang="en-GB">
                            <a:latin typeface="Oswald" panose="00000500000000000000" pitchFamily="2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 dirty="0">
                            <a:latin typeface="Oswald" panose="000005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00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it-IT" sz="1000" b="0" i="1" smtClean="0">
                                    <a:latin typeface="Cambria Math" panose="02040503050406030204" pitchFamily="18" charset="0"/>
                                  </a:rPr>
                                  <m:t>&gt;200 </m:t>
                                </m:r>
                                <m:r>
                                  <a:rPr lang="it-IT" sz="1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it-IT" sz="1000" b="0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it-IT" sz="1000" b="0" i="1" smtClean="0">
                                    <a:latin typeface="Cambria Math" panose="02040503050406030204" pitchFamily="18" charset="0"/>
                                  </a:rPr>
                                  <m:t>𝑎𝑟𝑖𝑎</m:t>
                                </m:r>
                                <m:r>
                                  <a:rPr lang="it-IT" sz="1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0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787116"/>
                      </a:ext>
                    </a:extLst>
                  </a:tr>
                  <a:tr h="325629">
                    <a:tc vMerge="1">
                      <a:txBody>
                        <a:bodyPr/>
                        <a:lstStyle/>
                        <a:p>
                          <a:endParaRPr lang="en-GB">
                            <a:latin typeface="Oswald" panose="00000500000000000000" pitchFamily="2" charset="0"/>
                          </a:endParaRPr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r>
                            <a:rPr lang="it-IT" sz="1400" dirty="0">
                              <a:latin typeface="Oswald" panose="00000500000000000000" pitchFamily="2" charset="0"/>
                            </a:rPr>
                            <a:t>Laminare</a:t>
                          </a:r>
                          <a:endParaRPr lang="en-GB" sz="14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0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it-IT" sz="10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it-IT" sz="1000" b="0" i="1" smtClean="0">
                                    <a:latin typeface="Cambria Math" panose="02040503050406030204" pitchFamily="18" charset="0"/>
                                  </a:rPr>
                                  <m:t>&lt;1100</m:t>
                                </m:r>
                              </m:oMath>
                            </m:oMathPara>
                          </a14:m>
                          <a:endParaRPr lang="en-GB" sz="10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7133384"/>
                      </a:ext>
                    </a:extLst>
                  </a:tr>
                  <a:tr h="149736">
                    <a:tc vMerge="1">
                      <a:txBody>
                        <a:bodyPr/>
                        <a:lstStyle/>
                        <a:p>
                          <a:endParaRPr lang="en-GB">
                            <a:latin typeface="Oswald" panose="00000500000000000000" pitchFamily="2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>
                            <a:latin typeface="Oswald" panose="000005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00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it-IT" sz="1000" b="0" i="1" smtClean="0">
                                    <a:latin typeface="Cambria Math" panose="02040503050406030204" pitchFamily="18" charset="0"/>
                                  </a:rPr>
                                  <m:t>&lt;100 </m:t>
                                </m:r>
                                <m:r>
                                  <a:rPr lang="it-IT" sz="1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it-IT" sz="1000" b="0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it-IT" sz="1000" b="0" i="1" smtClean="0">
                                    <a:latin typeface="Cambria Math" panose="02040503050406030204" pitchFamily="18" charset="0"/>
                                  </a:rPr>
                                  <m:t>𝑎𝑟𝑖𝑎</m:t>
                                </m:r>
                                <m:r>
                                  <a:rPr lang="it-IT" sz="1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0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91872754"/>
                      </a:ext>
                    </a:extLst>
                  </a:tr>
                  <a:tr h="325629">
                    <a:tc vMerge="1">
                      <a:txBody>
                        <a:bodyPr/>
                        <a:lstStyle/>
                        <a:p>
                          <a:endParaRPr lang="en-GB" dirty="0">
                            <a:latin typeface="Oswald" panose="00000500000000000000" pitchFamily="2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 dirty="0">
                            <a:latin typeface="Oswald" panose="000005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it-IT" sz="1400" b="1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it-IT" sz="14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it-IT" sz="14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it-IT" sz="1400" b="1" i="1" smtClean="0">
                                    <a:latin typeface="Cambria Math" panose="02040503050406030204" pitchFamily="18" charset="0"/>
                                  </a:rPr>
                                  <m:t>𝟎𝟏</m:t>
                                </m:r>
                              </m:oMath>
                            </m:oMathPara>
                          </a14:m>
                          <a:endParaRPr lang="en-GB" sz="1400" b="1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65556473"/>
                      </a:ext>
                    </a:extLst>
                  </a:tr>
                  <a:tr h="325629">
                    <a:tc>
                      <a:txBody>
                        <a:bodyPr/>
                        <a:lstStyle/>
                        <a:p>
                          <a:r>
                            <a:rPr lang="it-IT" sz="1400" dirty="0">
                              <a:latin typeface="Oswald" panose="00000500000000000000" pitchFamily="2" charset="0"/>
                            </a:rPr>
                            <a:t>Transizione</a:t>
                          </a:r>
                          <a:endParaRPr lang="en-GB" sz="14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>
                              <a:latin typeface="Oswald" panose="00000500000000000000" pitchFamily="2" charset="0"/>
                            </a:rPr>
                            <a:t>Intermedio</a:t>
                          </a:r>
                          <a:endParaRPr lang="en-GB" sz="14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4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it-IT" sz="14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it-IT" sz="1400" b="1" i="1" smtClean="0">
                                    <a:latin typeface="Cambria Math" panose="02040503050406030204" pitchFamily="18" charset="0"/>
                                  </a:rPr>
                                  <m:t>𝟎𝟏</m:t>
                                </m:r>
                                <m:r>
                                  <a:rPr lang="it-IT" sz="1400" b="1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it-IT" sz="1400" b="1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it-IT" sz="1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400" b="1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4576472"/>
                      </a:ext>
                    </a:extLst>
                  </a:tr>
                  <a:tr h="325629">
                    <a:tc>
                      <a:txBody>
                        <a:bodyPr/>
                        <a:lstStyle/>
                        <a:p>
                          <a:r>
                            <a:rPr lang="it-IT" sz="1400" dirty="0">
                              <a:latin typeface="Oswald" panose="00000500000000000000" pitchFamily="2" charset="0"/>
                            </a:rPr>
                            <a:t>Rarefatto</a:t>
                          </a:r>
                          <a:endParaRPr lang="en-GB" sz="14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>
                              <a:latin typeface="Oswald" panose="00000500000000000000" pitchFamily="2" charset="0"/>
                            </a:rPr>
                            <a:t>Molecolare</a:t>
                          </a:r>
                          <a:endParaRPr lang="en-GB" sz="14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it-IT" sz="1400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it-IT" sz="1400" b="1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it-IT" sz="1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400" b="1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21628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ella 38">
                <a:extLst>
                  <a:ext uri="{FF2B5EF4-FFF2-40B4-BE49-F238E27FC236}">
                    <a16:creationId xmlns:a16="http://schemas.microsoft.com/office/drawing/2014/main" id="{81DBAE00-94AA-C6F8-46BC-D9D852AAF3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8933614"/>
                  </p:ext>
                </p:extLst>
              </p:nvPr>
            </p:nvGraphicFramePr>
            <p:xfrm>
              <a:off x="2030264" y="3327483"/>
              <a:ext cx="8955196" cy="28072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90680">
                      <a:extLst>
                        <a:ext uri="{9D8B030D-6E8A-4147-A177-3AD203B41FA5}">
                          <a16:colId xmlns:a16="http://schemas.microsoft.com/office/drawing/2014/main" val="353329241"/>
                        </a:ext>
                      </a:extLst>
                    </a:gridCol>
                    <a:gridCol w="2982258">
                      <a:extLst>
                        <a:ext uri="{9D8B030D-6E8A-4147-A177-3AD203B41FA5}">
                          <a16:colId xmlns:a16="http://schemas.microsoft.com/office/drawing/2014/main" val="2307663527"/>
                        </a:ext>
                      </a:extLst>
                    </a:gridCol>
                    <a:gridCol w="2982258">
                      <a:extLst>
                        <a:ext uri="{9D8B030D-6E8A-4147-A177-3AD203B41FA5}">
                          <a16:colId xmlns:a16="http://schemas.microsoft.com/office/drawing/2014/main" val="2760350254"/>
                        </a:ext>
                      </a:extLst>
                    </a:gridCol>
                  </a:tblGrid>
                  <a:tr h="36576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latin typeface="Oswald" panose="00000500000000000000" pitchFamily="2" charset="0"/>
                            </a:rPr>
                            <a:t>REGIMI DI FLUSSO</a:t>
                          </a:r>
                          <a:endParaRPr lang="en-GB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r>
                            <a:rPr lang="it-IT" dirty="0">
                              <a:latin typeface="Oswald" panose="00000500000000000000" pitchFamily="2" charset="0"/>
                            </a:rPr>
                            <a:t>REGIMI DI FLUSSO</a:t>
                          </a:r>
                          <a:endParaRPr lang="en-GB" dirty="0">
                            <a:latin typeface="Oswald" panose="00000500000000000000" pitchFamily="2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>
                            <a:latin typeface="Oswald" panose="000005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6914886"/>
                      </a:ext>
                    </a:extLst>
                  </a:tr>
                  <a:tr h="3256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dirty="0">
                              <a:latin typeface="Oswald" panose="00000500000000000000" pitchFamily="2" charset="0"/>
                            </a:rPr>
                            <a:t>Stato del gas</a:t>
                          </a:r>
                          <a:endParaRPr lang="en-GB" sz="1400" b="1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dirty="0">
                              <a:latin typeface="Oswald" panose="00000500000000000000" pitchFamily="2" charset="0"/>
                            </a:rPr>
                            <a:t>Regime di flusso</a:t>
                          </a:r>
                          <a:endParaRPr lang="en-GB" sz="1400" b="1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400" b="1" dirty="0">
                              <a:latin typeface="Oswald" panose="00000500000000000000" pitchFamily="2" charset="0"/>
                            </a:rPr>
                            <a:t>Condizione</a:t>
                          </a:r>
                          <a:endParaRPr lang="en-GB" sz="1400" b="1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2643411"/>
                      </a:ext>
                    </a:extLst>
                  </a:tr>
                  <a:tr h="325629">
                    <a:tc rowSpan="5">
                      <a:txBody>
                        <a:bodyPr/>
                        <a:lstStyle/>
                        <a:p>
                          <a:r>
                            <a:rPr lang="it-IT" sz="1400" dirty="0">
                              <a:latin typeface="Oswald" panose="00000500000000000000" pitchFamily="2" charset="0"/>
                            </a:rPr>
                            <a:t>Viscoso</a:t>
                          </a:r>
                          <a:endParaRPr lang="en-GB" sz="14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r>
                            <a:rPr lang="it-IT" sz="1400" dirty="0">
                              <a:latin typeface="Oswald" panose="00000500000000000000" pitchFamily="2" charset="0"/>
                            </a:rPr>
                            <a:t>Turbolento</a:t>
                          </a:r>
                          <a:endParaRPr lang="en-GB" sz="14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204" t="-224528" r="-816" b="-5716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6194902"/>
                      </a:ext>
                    </a:extLst>
                  </a:tr>
                  <a:tr h="243840">
                    <a:tc vMerge="1">
                      <a:txBody>
                        <a:bodyPr/>
                        <a:lstStyle/>
                        <a:p>
                          <a:endParaRPr lang="en-GB">
                            <a:latin typeface="Oswald" panose="00000500000000000000" pitchFamily="2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 dirty="0">
                            <a:latin typeface="Oswald" panose="000005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204" t="-419512" r="-816" b="-6390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787116"/>
                      </a:ext>
                    </a:extLst>
                  </a:tr>
                  <a:tr h="325629">
                    <a:tc vMerge="1">
                      <a:txBody>
                        <a:bodyPr/>
                        <a:lstStyle/>
                        <a:p>
                          <a:endParaRPr lang="en-GB">
                            <a:latin typeface="Oswald" panose="00000500000000000000" pitchFamily="2" charset="0"/>
                          </a:endParaRPr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r>
                            <a:rPr lang="it-IT" sz="1400" dirty="0">
                              <a:latin typeface="Oswald" panose="00000500000000000000" pitchFamily="2" charset="0"/>
                            </a:rPr>
                            <a:t>Laminare</a:t>
                          </a:r>
                          <a:endParaRPr lang="en-GB" sz="14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204" t="-401887" r="-816" b="-3943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133384"/>
                      </a:ext>
                    </a:extLst>
                  </a:tr>
                  <a:tr h="243840">
                    <a:tc vMerge="1">
                      <a:txBody>
                        <a:bodyPr/>
                        <a:lstStyle/>
                        <a:p>
                          <a:endParaRPr lang="en-GB">
                            <a:latin typeface="Oswald" panose="00000500000000000000" pitchFamily="2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>
                            <a:latin typeface="Oswald" panose="000005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204" t="-665000" r="-816" b="-42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1872754"/>
                      </a:ext>
                    </a:extLst>
                  </a:tr>
                  <a:tr h="325629">
                    <a:tc vMerge="1">
                      <a:txBody>
                        <a:bodyPr/>
                        <a:lstStyle/>
                        <a:p>
                          <a:endParaRPr lang="en-GB" dirty="0">
                            <a:latin typeface="Oswald" panose="00000500000000000000" pitchFamily="2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GB" dirty="0">
                            <a:latin typeface="Oswald" panose="000005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204" t="-566667" r="-816" b="-2129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5556473"/>
                      </a:ext>
                    </a:extLst>
                  </a:tr>
                  <a:tr h="325629">
                    <a:tc>
                      <a:txBody>
                        <a:bodyPr/>
                        <a:lstStyle/>
                        <a:p>
                          <a:r>
                            <a:rPr lang="it-IT" sz="1400" dirty="0">
                              <a:latin typeface="Oswald" panose="00000500000000000000" pitchFamily="2" charset="0"/>
                            </a:rPr>
                            <a:t>Transizione</a:t>
                          </a:r>
                          <a:endParaRPr lang="en-GB" sz="14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>
                              <a:latin typeface="Oswald" panose="00000500000000000000" pitchFamily="2" charset="0"/>
                            </a:rPr>
                            <a:t>Intermedio</a:t>
                          </a:r>
                          <a:endParaRPr lang="en-GB" sz="14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204" t="-679245" r="-816" b="-1169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4576472"/>
                      </a:ext>
                    </a:extLst>
                  </a:tr>
                  <a:tr h="325629">
                    <a:tc>
                      <a:txBody>
                        <a:bodyPr/>
                        <a:lstStyle/>
                        <a:p>
                          <a:r>
                            <a:rPr lang="it-IT" sz="1400" dirty="0">
                              <a:latin typeface="Oswald" panose="00000500000000000000" pitchFamily="2" charset="0"/>
                            </a:rPr>
                            <a:t>Rarefatto</a:t>
                          </a:r>
                          <a:endParaRPr lang="en-GB" sz="14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400" dirty="0">
                              <a:latin typeface="Oswald" panose="00000500000000000000" pitchFamily="2" charset="0"/>
                            </a:rPr>
                            <a:t>Molecolare</a:t>
                          </a:r>
                          <a:endParaRPr lang="en-GB" sz="14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200204" t="-764815" r="-816" b="-148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216285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E3717A21-2815-705D-1209-C8F9AC22D19C}"/>
                  </a:ext>
                </a:extLst>
              </p:cNvPr>
              <p:cNvSpPr txBox="1"/>
              <p:nvPr/>
            </p:nvSpPr>
            <p:spPr>
              <a:xfrm>
                <a:off x="4576441" y="6311095"/>
                <a:ext cx="490551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80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𝑡h𝑟𝑜𝑢𝑔h𝑝𝑢𝑡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𝑔𝑎𝑠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𝑓𝑙𝑜𝑤</m:t>
                        </m:r>
                      </m:e>
                    </m:d>
                  </m:oMath>
                </a14:m>
                <a:r>
                  <a:rPr lang="it-IT" sz="1800" b="0" dirty="0"/>
                  <a:t>…</a:t>
                </a:r>
                <a:r>
                  <a:rPr lang="it-IT" sz="1800" b="0" dirty="0">
                    <a:latin typeface="Oswald" panose="00000500000000000000" pitchFamily="2" charset="0"/>
                  </a:rPr>
                  <a:t>ancora da definire</a:t>
                </a:r>
              </a:p>
            </p:txBody>
          </p:sp>
        </mc:Choice>
        <mc:Fallback xmlns=""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E3717A21-2815-705D-1209-C8F9AC22D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441" y="6311095"/>
                <a:ext cx="4905513" cy="369332"/>
              </a:xfrm>
              <a:prstGeom prst="rect">
                <a:avLst/>
              </a:prstGeom>
              <a:blipFill>
                <a:blip r:embed="rId7"/>
                <a:stretch>
                  <a:fillRect l="-249" t="-11475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tangolo 44">
            <a:extLst>
              <a:ext uri="{FF2B5EF4-FFF2-40B4-BE49-F238E27FC236}">
                <a16:creationId xmlns:a16="http://schemas.microsoft.com/office/drawing/2014/main" id="{B07A4336-AEB3-C25C-3E17-77C5B252D8BF}"/>
              </a:ext>
            </a:extLst>
          </p:cNvPr>
          <p:cNvSpPr/>
          <p:nvPr/>
        </p:nvSpPr>
        <p:spPr>
          <a:xfrm>
            <a:off x="1714486" y="1136616"/>
            <a:ext cx="9625867" cy="830771"/>
          </a:xfrm>
          <a:prstGeom prst="rect">
            <a:avLst/>
          </a:prstGeom>
          <a:solidFill>
            <a:schemeClr val="accent1">
              <a:alpha val="41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3EECBAF-E8A1-1710-DDB1-E2B4B374FB74}"/>
              </a:ext>
            </a:extLst>
          </p:cNvPr>
          <p:cNvSpPr txBox="1"/>
          <p:nvPr/>
        </p:nvSpPr>
        <p:spPr>
          <a:xfrm>
            <a:off x="184238" y="127590"/>
            <a:ext cx="223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Oswald" panose="00000500000000000000" pitchFamily="2" charset="0"/>
              </a:rPr>
              <a:t>REGIMI DI FLUSSO</a:t>
            </a:r>
            <a:endParaRPr lang="en-GB" sz="2400" dirty="0">
              <a:latin typeface="Oswa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6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44" grpId="0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sellaDiTesto 3">
            <a:extLst>
              <a:ext uri="{FF2B5EF4-FFF2-40B4-BE49-F238E27FC236}">
                <a16:creationId xmlns:a16="http://schemas.microsoft.com/office/drawing/2014/main" id="{760DA8F3-29AB-CD67-DA86-B42FCD02FEC9}"/>
              </a:ext>
            </a:extLst>
          </p:cNvPr>
          <p:cNvSpPr txBox="1"/>
          <p:nvPr/>
        </p:nvSpPr>
        <p:spPr>
          <a:xfrm>
            <a:off x="1071538" y="3914473"/>
            <a:ext cx="571504" cy="307777"/>
          </a:xfrm>
          <a:prstGeom prst="rect">
            <a:avLst/>
          </a:prstGeom>
          <a:noFill/>
          <a:effectLst>
            <a:innerShdw blurRad="114300" dist="50800" dir="16200000">
              <a:srgbClr val="FFFF00"/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1400" dirty="0">
                <a:latin typeface="Arial" charset="0"/>
                <a:cs typeface="Arial" charset="0"/>
              </a:rPr>
              <a:t>         </a:t>
            </a:r>
            <a:endParaRPr lang="it-IT" dirty="0"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ella 38">
                <a:extLst>
                  <a:ext uri="{FF2B5EF4-FFF2-40B4-BE49-F238E27FC236}">
                    <a16:creationId xmlns:a16="http://schemas.microsoft.com/office/drawing/2014/main" id="{81DBAE00-94AA-C6F8-46BC-D9D852AAF3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1684726"/>
                  </p:ext>
                </p:extLst>
              </p:nvPr>
            </p:nvGraphicFramePr>
            <p:xfrm>
              <a:off x="1537398" y="2714815"/>
              <a:ext cx="10480431" cy="3022912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3468270">
                      <a:extLst>
                        <a:ext uri="{9D8B030D-6E8A-4147-A177-3AD203B41FA5}">
                          <a16:colId xmlns:a16="http://schemas.microsoft.com/office/drawing/2014/main" val="353329241"/>
                        </a:ext>
                      </a:extLst>
                    </a:gridCol>
                    <a:gridCol w="3687811">
                      <a:extLst>
                        <a:ext uri="{9D8B030D-6E8A-4147-A177-3AD203B41FA5}">
                          <a16:colId xmlns:a16="http://schemas.microsoft.com/office/drawing/2014/main" val="2307663527"/>
                        </a:ext>
                      </a:extLst>
                    </a:gridCol>
                    <a:gridCol w="3324350">
                      <a:extLst>
                        <a:ext uri="{9D8B030D-6E8A-4147-A177-3AD203B41FA5}">
                          <a16:colId xmlns:a16="http://schemas.microsoft.com/office/drawing/2014/main" val="2760350254"/>
                        </a:ext>
                      </a:extLst>
                    </a:gridCol>
                  </a:tblGrid>
                  <a:tr h="357987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dirty="0">
                              <a:latin typeface="Oswald" panose="00000500000000000000" pitchFamily="2" charset="0"/>
                            </a:rPr>
                            <a:t>BASSO VUOTO</a:t>
                          </a:r>
                          <a:endParaRPr lang="en-GB" sz="1800" b="1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dirty="0">
                              <a:latin typeface="Oswald" panose="00000500000000000000" pitchFamily="2" charset="0"/>
                            </a:rPr>
                            <a:t>ALTO – UTLRA ALTO VUOTO</a:t>
                          </a:r>
                          <a:endParaRPr lang="en-GB" sz="1800" b="1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2643411"/>
                      </a:ext>
                    </a:extLst>
                  </a:tr>
                  <a:tr h="8893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2400" dirty="0">
                              <a:latin typeface="Oswald" panose="00000500000000000000" pitchFamily="2" charset="0"/>
                            </a:rPr>
                            <a:t>Flusso Viscoso</a:t>
                          </a:r>
                          <a:endParaRPr lang="en-GB" sz="24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2400" dirty="0">
                              <a:latin typeface="Oswald" panose="00000500000000000000" pitchFamily="2" charset="0"/>
                            </a:rPr>
                            <a:t>Flusso intermedio</a:t>
                          </a:r>
                          <a:endParaRPr lang="en-GB" sz="24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2400" dirty="0">
                              <a:latin typeface="Oswald" panose="00000500000000000000" pitchFamily="2" charset="0"/>
                            </a:rPr>
                            <a:t>Flusso molecolare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6194902"/>
                      </a:ext>
                    </a:extLst>
                  </a:tr>
                  <a:tr h="106575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it-IT" sz="3200" b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kumimoji="0" lang="it-IT" sz="3200" b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kumimoji="0" lang="it-IT" sz="3200" b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kumimoji="0" lang="it-IT" sz="3200" b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&gt;0.6</m:t>
                              </m:r>
                            </m:oMath>
                          </a14:m>
                          <a:r>
                            <a:rPr kumimoji="0" lang="it-IT" sz="32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endParaRPr kumimoji="0" lang="it-IT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it-IT" sz="3200" b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0.6&gt;</m:t>
                              </m:r>
                              <m:r>
                                <a:rPr kumimoji="0" lang="it-IT" sz="3200" b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kumimoji="0" lang="it-IT" sz="3200" b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kumimoji="0" lang="it-IT" sz="3200" b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kumimoji="0" lang="it-IT" sz="3200" b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kumimoji="0" lang="it-IT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it-IT" sz="3200" b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0" lang="it-IT" sz="3200" b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it-IT" sz="32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endParaRPr kumimoji="0" lang="it-IT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it-IT" sz="3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kumimoji="0" lang="it-IT" sz="3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kumimoji="0" lang="it-IT" sz="3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kumimoji="0" lang="it-IT" sz="32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p>
                                  <m:sSupPr>
                                    <m:ctrlPr>
                                      <a:rPr kumimoji="0" lang="it-IT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it-IT" sz="32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0" lang="it-IT" sz="32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kumimoji="0" lang="it-IT" sz="3200" b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0" lang="it-IT" sz="3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4576472"/>
                      </a:ext>
                    </a:extLst>
                  </a:tr>
                  <a:tr h="69969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it-IT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it-IT" sz="2000" b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kumimoji="0" lang="it-IT" sz="2000" b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0" lang="it-IT" sz="2000" b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kumimoji="0" lang="it-IT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it-IT" sz="2000" b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0" lang="it-IT" sz="2000" b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it-IT" sz="2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</a:rPr>
                            <a:t> </a:t>
                          </a:r>
                          <a:endParaRPr kumimoji="0" lang="it-IT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it-IT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it-IT" sz="20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0" lang="it-IT" sz="20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r>
                                  <a:rPr kumimoji="0" lang="it-IT" sz="2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kumimoji="0" lang="it-IT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it-IT" sz="20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kumimoji="0" lang="it-IT" sz="20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kumimoji="0" lang="it-IT" sz="2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&lt;1</m:t>
                                </m:r>
                              </m:oMath>
                            </m:oMathPara>
                          </a14:m>
                          <a:endParaRPr kumimoji="0" lang="it-IT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it-IT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it-IT" sz="20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kumimoji="0" lang="it-IT" sz="20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kumimoji="0" lang="it-IT" sz="20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&gt;1</m:t>
                                </m:r>
                              </m:oMath>
                            </m:oMathPara>
                          </a14:m>
                          <a:endParaRPr kumimoji="0" lang="it-IT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21628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ella 38">
                <a:extLst>
                  <a:ext uri="{FF2B5EF4-FFF2-40B4-BE49-F238E27FC236}">
                    <a16:creationId xmlns:a16="http://schemas.microsoft.com/office/drawing/2014/main" id="{81DBAE00-94AA-C6F8-46BC-D9D852AAF31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1684726"/>
                  </p:ext>
                </p:extLst>
              </p:nvPr>
            </p:nvGraphicFramePr>
            <p:xfrm>
              <a:off x="1537398" y="2714815"/>
              <a:ext cx="10480431" cy="3022912"/>
            </p:xfrm>
            <a:graphic>
              <a:graphicData uri="http://schemas.openxmlformats.org/drawingml/2006/table">
                <a:tbl>
                  <a:tblPr firstRow="1" bandRow="1">
                    <a:tableStyleId>{EB9631B5-78F2-41C9-869B-9F39066F8104}</a:tableStyleId>
                  </a:tblPr>
                  <a:tblGrid>
                    <a:gridCol w="3468270">
                      <a:extLst>
                        <a:ext uri="{9D8B030D-6E8A-4147-A177-3AD203B41FA5}">
                          <a16:colId xmlns:a16="http://schemas.microsoft.com/office/drawing/2014/main" val="353329241"/>
                        </a:ext>
                      </a:extLst>
                    </a:gridCol>
                    <a:gridCol w="3687811">
                      <a:extLst>
                        <a:ext uri="{9D8B030D-6E8A-4147-A177-3AD203B41FA5}">
                          <a16:colId xmlns:a16="http://schemas.microsoft.com/office/drawing/2014/main" val="2307663527"/>
                        </a:ext>
                      </a:extLst>
                    </a:gridCol>
                    <a:gridCol w="3324350">
                      <a:extLst>
                        <a:ext uri="{9D8B030D-6E8A-4147-A177-3AD203B41FA5}">
                          <a16:colId xmlns:a16="http://schemas.microsoft.com/office/drawing/2014/main" val="2760350254"/>
                        </a:ext>
                      </a:extLst>
                    </a:gridCol>
                  </a:tblGrid>
                  <a:tr h="3657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dirty="0">
                              <a:latin typeface="Oswald" panose="00000500000000000000" pitchFamily="2" charset="0"/>
                            </a:rPr>
                            <a:t>BASSO VUOTO</a:t>
                          </a:r>
                          <a:endParaRPr lang="en-GB" sz="1800" b="1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GB" sz="1400" b="1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800" b="1" dirty="0">
                              <a:latin typeface="Oswald" panose="00000500000000000000" pitchFamily="2" charset="0"/>
                            </a:rPr>
                            <a:t>ALTO – UTLRA ALTO VUOTO</a:t>
                          </a:r>
                          <a:endParaRPr lang="en-GB" sz="1800" b="1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32643411"/>
                      </a:ext>
                    </a:extLst>
                  </a:tr>
                  <a:tr h="8893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2400" dirty="0">
                              <a:latin typeface="Oswald" panose="00000500000000000000" pitchFamily="2" charset="0"/>
                            </a:rPr>
                            <a:t>Flusso Viscoso</a:t>
                          </a:r>
                          <a:endParaRPr lang="en-GB" sz="24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2400" dirty="0">
                              <a:latin typeface="Oswald" panose="00000500000000000000" pitchFamily="2" charset="0"/>
                            </a:rPr>
                            <a:t>Flusso intermedio</a:t>
                          </a:r>
                          <a:endParaRPr lang="en-GB" sz="2400" dirty="0">
                            <a:latin typeface="Oswald" panose="00000500000000000000" pitchFamily="2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2400" dirty="0">
                              <a:latin typeface="Oswald" panose="00000500000000000000" pitchFamily="2" charset="0"/>
                            </a:rPr>
                            <a:t>Flusso molecolare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76194902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19886" r="-202636" b="-664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4050" t="-119886" r="-90579" b="-664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18" t="-119886" r="-366" b="-664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4576472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36522" r="-202636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4050" t="-336522" r="-9057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15018" t="-336522" r="-366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216285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11">
            <a:extLst>
              <a:ext uri="{FF2B5EF4-FFF2-40B4-BE49-F238E27FC236}">
                <a16:creationId xmlns:a16="http://schemas.microsoft.com/office/drawing/2014/main" id="{F10E4D10-56E6-7BB2-8B8D-248F04A318EA}"/>
              </a:ext>
            </a:extLst>
          </p:cNvPr>
          <p:cNvSpPr txBox="1"/>
          <p:nvPr/>
        </p:nvSpPr>
        <p:spPr>
          <a:xfrm>
            <a:off x="3476854" y="2028863"/>
            <a:ext cx="6308322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i="1" dirty="0">
                <a:latin typeface="Oswald" panose="00000500000000000000" pitchFamily="2" charset="0"/>
                <a:cs typeface="Arial" panose="020B0604020202020204" pitchFamily="34" charset="0"/>
              </a:rPr>
              <a:t>p: pressione all’interno del recipiente - d: dimensione caratteristica del recipiente</a:t>
            </a:r>
            <a:endParaRPr lang="it-IT" sz="1600" dirty="0"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CasellaDiTesto 9">
            <a:extLst>
              <a:ext uri="{FF2B5EF4-FFF2-40B4-BE49-F238E27FC236}">
                <a16:creationId xmlns:a16="http://schemas.microsoft.com/office/drawing/2014/main" id="{82B14FB4-9AE1-A94D-A4EB-86896C498EF7}"/>
              </a:ext>
            </a:extLst>
          </p:cNvPr>
          <p:cNvSpPr txBox="1"/>
          <p:nvPr/>
        </p:nvSpPr>
        <p:spPr>
          <a:xfrm>
            <a:off x="3016424" y="937647"/>
            <a:ext cx="6768752" cy="369332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50800" dist="50800" dir="5400000" algn="ctr" rotWithShape="0">
              <a:schemeClr val="accent3"/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it-IT" sz="1800" dirty="0">
                <a:solidFill>
                  <a:schemeClr val="tx1"/>
                </a:solidFill>
                <a:latin typeface="Oswald" panose="00000500000000000000" pitchFamily="2" charset="0"/>
                <a:cs typeface="Arial" panose="020B0604020202020204" pitchFamily="34" charset="0"/>
              </a:rPr>
              <a:t>Spesso è comodo discriminare il tipo di flusso in base al prodotto</a:t>
            </a:r>
            <a:endParaRPr lang="it-IT" sz="1800" b="1" i="1" dirty="0">
              <a:solidFill>
                <a:srgbClr val="FF0000"/>
              </a:solidFill>
              <a:latin typeface="Oswald" panose="00000500000000000000" pitchFamily="2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B64EE2F-2116-8C43-EBAB-BC2A4D4ECE1B}"/>
                  </a:ext>
                </a:extLst>
              </p:cNvPr>
              <p:cNvSpPr txBox="1"/>
              <p:nvPr/>
            </p:nvSpPr>
            <p:spPr>
              <a:xfrm>
                <a:off x="4731939" y="5920353"/>
                <a:ext cx="379815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3200" b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0" lang="it-IT" sz="3200" b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kumimoji="0" lang="it-IT" sz="3200" b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kumimoji="0" lang="it-IT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it-IT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kumimoji="0" lang="it-IT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it-IT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Pa</m:t>
                      </m:r>
                      <m:r>
                        <a:rPr kumimoji="0" lang="it-IT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kumimoji="0" lang="it-IT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B64EE2F-2116-8C43-EBAB-BC2A4D4EC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939" y="5920353"/>
                <a:ext cx="379815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D1B3C679-0C42-D2F7-44D0-C9EC84CADFE8}"/>
                  </a:ext>
                </a:extLst>
              </p:cNvPr>
              <p:cNvSpPr txBox="1"/>
              <p:nvPr/>
            </p:nvSpPr>
            <p:spPr>
              <a:xfrm>
                <a:off x="5696787" y="1453664"/>
                <a:ext cx="1408025" cy="584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3200" b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0" lang="it-IT" sz="3200" b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kumimoji="0" lang="it-IT" sz="3200" b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D1B3C679-0C42-D2F7-44D0-C9EC84CADF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787" y="1453664"/>
                <a:ext cx="140802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70EF2631-14DE-B973-BC6B-4D806A0AD183}"/>
              </a:ext>
            </a:extLst>
          </p:cNvPr>
          <p:cNvSpPr txBox="1"/>
          <p:nvPr/>
        </p:nvSpPr>
        <p:spPr>
          <a:xfrm>
            <a:off x="184238" y="127590"/>
            <a:ext cx="223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Oswald" panose="00000500000000000000" pitchFamily="2" charset="0"/>
              </a:rPr>
              <a:t>REGIMI DI FLUSSO</a:t>
            </a:r>
            <a:endParaRPr lang="en-GB" sz="2400" dirty="0">
              <a:latin typeface="Oswa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490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6AD67F2-CCDE-B27C-5F75-A9582A1F0921}"/>
              </a:ext>
            </a:extLst>
          </p:cNvPr>
          <p:cNvSpPr txBox="1"/>
          <p:nvPr/>
        </p:nvSpPr>
        <p:spPr>
          <a:xfrm>
            <a:off x="5246541" y="872113"/>
            <a:ext cx="231666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rPr>
              <a:t>PORTATA (THROUGHPUT)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799F8DF-75D7-9495-0E2E-19B00AE5BC26}"/>
              </a:ext>
            </a:extLst>
          </p:cNvPr>
          <p:cNvSpPr txBox="1"/>
          <p:nvPr/>
        </p:nvSpPr>
        <p:spPr>
          <a:xfrm>
            <a:off x="184238" y="127590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rPr>
              <a:t>FLUSSO DI GAS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" panose="00000500000000000000" pitchFamily="2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7">
                <a:extLst>
                  <a:ext uri="{FF2B5EF4-FFF2-40B4-BE49-F238E27FC236}">
                    <a16:creationId xmlns:a16="http://schemas.microsoft.com/office/drawing/2014/main" id="{49BFD4FD-87F9-3B9C-0757-369252D9B152}"/>
                  </a:ext>
                </a:extLst>
              </p:cNvPr>
              <p:cNvSpPr txBox="1"/>
              <p:nvPr/>
            </p:nvSpPr>
            <p:spPr bwMode="auto">
              <a:xfrm>
                <a:off x="5246542" y="2895651"/>
                <a:ext cx="1686104" cy="9081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it-IT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it-IT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it-IT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it-IT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</m:oMath>
                  </m:oMathPara>
                </a14:m>
                <a:endParaRPr lang="en-GB" sz="2400" i="1" dirty="0"/>
              </a:p>
            </p:txBody>
          </p:sp>
        </mc:Choice>
        <mc:Fallback xmlns="">
          <p:sp>
            <p:nvSpPr>
              <p:cNvPr id="6" name="Object 7">
                <a:extLst>
                  <a:ext uri="{FF2B5EF4-FFF2-40B4-BE49-F238E27FC236}">
                    <a16:creationId xmlns:a16="http://schemas.microsoft.com/office/drawing/2014/main" id="{49BFD4FD-87F9-3B9C-0757-369252D9B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6542" y="2895651"/>
                <a:ext cx="1686104" cy="9081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3">
                <a:extLst>
                  <a:ext uri="{FF2B5EF4-FFF2-40B4-BE49-F238E27FC236}">
                    <a16:creationId xmlns:a16="http://schemas.microsoft.com/office/drawing/2014/main" id="{749C11A3-A959-E675-04AC-CD5A72B3BD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1599" y="1322794"/>
                <a:ext cx="6688626" cy="362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it-IT" altLang="it-IT" sz="1400" i="1" dirty="0">
                    <a:latin typeface="Oswald" panose="00000500000000000000" pitchFamily="2" charset="0"/>
                  </a:rPr>
                  <a:t>Il flusso volumetrico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it-IT" altLang="it-IT" sz="1400" i="1" dirty="0">
                    <a:latin typeface="Oswald" panose="00000500000000000000" pitchFamily="2" charset="0"/>
                  </a:rPr>
                  <a:t> NON dà alcuna informazione sulla quantità di gas che attraversa una sezione</a:t>
                </a:r>
              </a:p>
            </p:txBody>
          </p:sp>
        </mc:Choice>
        <mc:Fallback xmlns="">
          <p:sp>
            <p:nvSpPr>
              <p:cNvPr id="7" name="CasellaDiTesto 3">
                <a:extLst>
                  <a:ext uri="{FF2B5EF4-FFF2-40B4-BE49-F238E27FC236}">
                    <a16:creationId xmlns:a16="http://schemas.microsoft.com/office/drawing/2014/main" id="{749C11A3-A959-E675-04AC-CD5A72B3B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1599" y="1322794"/>
                <a:ext cx="6688626" cy="362984"/>
              </a:xfrm>
              <a:prstGeom prst="rect">
                <a:avLst/>
              </a:prstGeom>
              <a:blipFill>
                <a:blip r:embed="rId3"/>
                <a:stretch>
                  <a:fillRect l="-273" b="-1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7">
            <a:extLst>
              <a:ext uri="{FF2B5EF4-FFF2-40B4-BE49-F238E27FC236}">
                <a16:creationId xmlns:a16="http://schemas.microsoft.com/office/drawing/2014/main" id="{5D04EA74-3B3B-8818-13FE-5BF105244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8703" y="3994589"/>
            <a:ext cx="1704313" cy="87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it-IT" sz="1800" i="1" dirty="0" err="1">
                <a:latin typeface="Oswald" panose="00000500000000000000" pitchFamily="2" charset="0"/>
              </a:rPr>
              <a:t>pV</a:t>
            </a:r>
            <a:r>
              <a:rPr lang="it-IT" altLang="it-IT" sz="1800" i="1" dirty="0">
                <a:latin typeface="Oswald" panose="00000500000000000000" pitchFamily="2" charset="0"/>
              </a:rPr>
              <a:t> è una “quantità di gas”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5">
                <a:extLst>
                  <a:ext uri="{FF2B5EF4-FFF2-40B4-BE49-F238E27FC236}">
                    <a16:creationId xmlns:a16="http://schemas.microsoft.com/office/drawing/2014/main" id="{E8C6B4ED-391F-D19A-1A89-36A900109F13}"/>
                  </a:ext>
                </a:extLst>
              </p:cNvPr>
              <p:cNvSpPr txBox="1"/>
              <p:nvPr/>
            </p:nvSpPr>
            <p:spPr bwMode="auto">
              <a:xfrm>
                <a:off x="2638392" y="4298597"/>
                <a:ext cx="1717069" cy="419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pV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NkT</m:t>
                      </m:r>
                    </m:oMath>
                  </m:oMathPara>
                </a14:m>
                <a:endParaRPr lang="en-GB" sz="2400" i="1" dirty="0"/>
              </a:p>
            </p:txBody>
          </p:sp>
        </mc:Choice>
        <mc:Fallback xmlns="">
          <p:sp>
            <p:nvSpPr>
              <p:cNvPr id="10" name="Object 5">
                <a:extLst>
                  <a:ext uri="{FF2B5EF4-FFF2-40B4-BE49-F238E27FC236}">
                    <a16:creationId xmlns:a16="http://schemas.microsoft.com/office/drawing/2014/main" id="{E8C6B4ED-391F-D19A-1A89-36A900109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38392" y="4298597"/>
                <a:ext cx="1717069" cy="419100"/>
              </a:xfrm>
              <a:prstGeom prst="rect">
                <a:avLst/>
              </a:prstGeom>
              <a:blipFill>
                <a:blip r:embed="rId4"/>
                <a:stretch>
                  <a:fillRect l="-2847" b="-2753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9">
            <a:extLst>
              <a:ext uri="{FF2B5EF4-FFF2-40B4-BE49-F238E27FC236}">
                <a16:creationId xmlns:a16="http://schemas.microsoft.com/office/drawing/2014/main" id="{68B163E4-9377-99C0-7F0E-6E67CBCC5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392" y="3963885"/>
            <a:ext cx="17043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dirty="0" err="1">
                <a:latin typeface="Oswald" panose="00000500000000000000" pitchFamily="2" charset="0"/>
              </a:rPr>
              <a:t>Eq</a:t>
            </a:r>
            <a:r>
              <a:rPr lang="it-IT" altLang="it-IT" sz="1400" dirty="0">
                <a:latin typeface="Oswald" panose="00000500000000000000" pitchFamily="2" charset="0"/>
              </a:rPr>
              <a:t>. di stato gas perfetti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4">
                <a:extLst>
                  <a:ext uri="{FF2B5EF4-FFF2-40B4-BE49-F238E27FC236}">
                    <a16:creationId xmlns:a16="http://schemas.microsoft.com/office/drawing/2014/main" id="{BF61F3B5-B10E-E255-29A6-5FAFFEE0061C}"/>
                  </a:ext>
                </a:extLst>
              </p:cNvPr>
              <p:cNvSpPr txBox="1"/>
              <p:nvPr/>
            </p:nvSpPr>
            <p:spPr bwMode="auto">
              <a:xfrm>
                <a:off x="4764966" y="4129497"/>
                <a:ext cx="1344612" cy="812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pV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kT</m:t>
                          </m:r>
                        </m:den>
                      </m:f>
                    </m:oMath>
                  </m:oMathPara>
                </a14:m>
                <a:endParaRPr lang="en-GB" sz="2400" i="1" dirty="0"/>
              </a:p>
            </p:txBody>
          </p:sp>
        </mc:Choice>
        <mc:Fallback xmlns="">
          <p:sp>
            <p:nvSpPr>
              <p:cNvPr id="12" name="Object 4">
                <a:extLst>
                  <a:ext uri="{FF2B5EF4-FFF2-40B4-BE49-F238E27FC236}">
                    <a16:creationId xmlns:a16="http://schemas.microsoft.com/office/drawing/2014/main" id="{BF61F3B5-B10E-E255-29A6-5FAFFEE00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4966" y="4129497"/>
                <a:ext cx="1344612" cy="812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ccia a destra 11">
            <a:extLst>
              <a:ext uri="{FF2B5EF4-FFF2-40B4-BE49-F238E27FC236}">
                <a16:creationId xmlns:a16="http://schemas.microsoft.com/office/drawing/2014/main" id="{993F4332-01D9-8B8B-E79C-A6E678038A13}"/>
              </a:ext>
            </a:extLst>
          </p:cNvPr>
          <p:cNvSpPr/>
          <p:nvPr/>
        </p:nvSpPr>
        <p:spPr>
          <a:xfrm>
            <a:off x="4237128" y="4480984"/>
            <a:ext cx="42862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CasellaDiTesto 12">
            <a:extLst>
              <a:ext uri="{FF2B5EF4-FFF2-40B4-BE49-F238E27FC236}">
                <a16:creationId xmlns:a16="http://schemas.microsoft.com/office/drawing/2014/main" id="{3197191C-E626-F8BF-7060-0365912DEB63}"/>
              </a:ext>
            </a:extLst>
          </p:cNvPr>
          <p:cNvSpPr txBox="1"/>
          <p:nvPr/>
        </p:nvSpPr>
        <p:spPr>
          <a:xfrm>
            <a:off x="6230822" y="4041084"/>
            <a:ext cx="25734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dirty="0">
                <a:latin typeface="Oswald" panose="00000500000000000000" pitchFamily="2" charset="0"/>
                <a:ea typeface="Verdana" pitchFamily="34" charset="0"/>
                <a:cs typeface="Arial" panose="020B0604020202020204" pitchFamily="34" charset="0"/>
              </a:rPr>
              <a:t>Se la temperatura è nota il numero di particelle è proporzionale al prodotto </a:t>
            </a:r>
            <a:r>
              <a:rPr lang="it-IT" i="1" dirty="0" err="1">
                <a:latin typeface="Oswald" panose="00000500000000000000" pitchFamily="2" charset="0"/>
                <a:ea typeface="Verdana" pitchFamily="34" charset="0"/>
                <a:cs typeface="Arial" panose="020B0604020202020204" pitchFamily="34" charset="0"/>
              </a:rPr>
              <a:t>pV</a:t>
            </a:r>
            <a:endParaRPr lang="it-IT" i="1" dirty="0">
              <a:latin typeface="Oswald" panose="00000500000000000000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3">
                <a:extLst>
                  <a:ext uri="{FF2B5EF4-FFF2-40B4-BE49-F238E27FC236}">
                    <a16:creationId xmlns:a16="http://schemas.microsoft.com/office/drawing/2014/main" id="{5476CC91-D2E1-DA32-8107-5B703E9B31EA}"/>
                  </a:ext>
                </a:extLst>
              </p:cNvPr>
              <p:cNvSpPr txBox="1"/>
              <p:nvPr/>
            </p:nvSpPr>
            <p:spPr>
              <a:xfrm>
                <a:off x="2726474" y="5074238"/>
                <a:ext cx="7605177" cy="14171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sz="2400" dirty="0">
                    <a:latin typeface="Oswald" panose="00000500000000000000" pitchFamily="2" charset="0"/>
                    <a:cs typeface="Arial" panose="020B0604020202020204" pitchFamily="34" charset="0"/>
                  </a:rPr>
                  <a:t>PORTATA ≠ FLUSSO DI MASSA</a:t>
                </a:r>
              </a:p>
              <a:p>
                <a:pPr algn="ctr">
                  <a:defRPr/>
                </a:pPr>
                <a:r>
                  <a:rPr lang="it-IT" sz="1600" dirty="0">
                    <a:latin typeface="Oswald" panose="00000500000000000000" pitchFamily="2" charset="0"/>
                    <a:cs typeface="Arial" panose="020B0604020202020204" pitchFamily="34" charset="0"/>
                  </a:rPr>
                  <a:t>	</a:t>
                </a:r>
              </a:p>
              <a:p>
                <a:pPr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𝑇𝑜𝑟𝑟</m:t>
                        </m:r>
                        <m:r>
                          <a:rPr lang="en-GB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GB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en-GB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GB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GB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r>
                          <a:rPr lang="en-GB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GB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it-IT" sz="32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it-IT" sz="2000" dirty="0">
                    <a:latin typeface="Oswald" panose="00000500000000000000" pitchFamily="2" charset="0"/>
                    <a:cs typeface="Arial" panose="020B0604020202020204" pitchFamily="34" charset="0"/>
                  </a:rPr>
                  <a:t>Esiste una relazione solo a </a:t>
                </a:r>
                <a:r>
                  <a:rPr lang="it-IT" sz="2000" i="1" dirty="0">
                    <a:latin typeface="Oswald" panose="00000500000000000000" pitchFamily="2" charset="0"/>
                    <a:cs typeface="Arial" panose="020B0604020202020204" pitchFamily="34" charset="0"/>
                  </a:rPr>
                  <a:t>T </a:t>
                </a:r>
                <a:r>
                  <a:rPr lang="it-IT" sz="2000" dirty="0">
                    <a:latin typeface="Oswald" panose="00000500000000000000" pitchFamily="2" charset="0"/>
                    <a:cs typeface="Arial" panose="020B0604020202020204" pitchFamily="34" charset="0"/>
                  </a:rPr>
                  <a:t>costante e conosciuta</a:t>
                </a:r>
              </a:p>
            </p:txBody>
          </p:sp>
        </mc:Choice>
        <mc:Fallback xmlns="">
          <p:sp>
            <p:nvSpPr>
              <p:cNvPr id="15" name="CasellaDiTesto 13">
                <a:extLst>
                  <a:ext uri="{FF2B5EF4-FFF2-40B4-BE49-F238E27FC236}">
                    <a16:creationId xmlns:a16="http://schemas.microsoft.com/office/drawing/2014/main" id="{5476CC91-D2E1-DA32-8107-5B703E9B3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474" y="5074238"/>
                <a:ext cx="7605177" cy="1417183"/>
              </a:xfrm>
              <a:prstGeom prst="rect">
                <a:avLst/>
              </a:prstGeom>
              <a:blipFill>
                <a:blip r:embed="rId6"/>
                <a:stretch>
                  <a:fillRect t="-3863"/>
                </a:stretch>
              </a:blipFill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ccia a destra 11">
            <a:extLst>
              <a:ext uri="{FF2B5EF4-FFF2-40B4-BE49-F238E27FC236}">
                <a16:creationId xmlns:a16="http://schemas.microsoft.com/office/drawing/2014/main" id="{DDC89AC7-526F-FF6C-4AAD-36669074594C}"/>
              </a:ext>
            </a:extLst>
          </p:cNvPr>
          <p:cNvSpPr/>
          <p:nvPr/>
        </p:nvSpPr>
        <p:spPr>
          <a:xfrm>
            <a:off x="9099654" y="4431311"/>
            <a:ext cx="42862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2B7FEBC4-C680-28C0-8631-508EA6F54923}"/>
              </a:ext>
            </a:extLst>
          </p:cNvPr>
          <p:cNvSpPr/>
          <p:nvPr/>
        </p:nvSpPr>
        <p:spPr>
          <a:xfrm>
            <a:off x="2076103" y="1842655"/>
            <a:ext cx="329373" cy="982806"/>
          </a:xfrm>
          <a:prstGeom prst="ellips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C2BA6517-8F8F-A015-B15C-4CF051041456}"/>
              </a:ext>
            </a:extLst>
          </p:cNvPr>
          <p:cNvSpPr/>
          <p:nvPr/>
        </p:nvSpPr>
        <p:spPr>
          <a:xfrm>
            <a:off x="3325861" y="1829188"/>
            <a:ext cx="329373" cy="982806"/>
          </a:xfrm>
          <a:prstGeom prst="ellips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9B196E0E-EB6B-4D00-484F-59F3CFADCB9B}"/>
              </a:ext>
            </a:extLst>
          </p:cNvPr>
          <p:cNvCxnSpPr/>
          <p:nvPr/>
        </p:nvCxnSpPr>
        <p:spPr>
          <a:xfrm>
            <a:off x="1884218" y="1829188"/>
            <a:ext cx="20504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148DCD0C-3F6D-4E28-8C66-CB31FB6338D7}"/>
              </a:ext>
            </a:extLst>
          </p:cNvPr>
          <p:cNvCxnSpPr/>
          <p:nvPr/>
        </p:nvCxnSpPr>
        <p:spPr>
          <a:xfrm>
            <a:off x="1884218" y="2811994"/>
            <a:ext cx="20504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3EE057F-58B3-E1D6-9375-C7C03503997E}"/>
              </a:ext>
            </a:extLst>
          </p:cNvPr>
          <p:cNvSpPr txBox="1"/>
          <p:nvPr/>
        </p:nvSpPr>
        <p:spPr>
          <a:xfrm>
            <a:off x="2051801" y="148435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943B823-0BEF-A381-7EBA-06A068B60E20}"/>
              </a:ext>
            </a:extLst>
          </p:cNvPr>
          <p:cNvSpPr txBox="1"/>
          <p:nvPr/>
        </p:nvSpPr>
        <p:spPr>
          <a:xfrm>
            <a:off x="3350600" y="151471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</a:t>
            </a: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F7EFBE36-76DA-553E-7DE1-67797F4073A5}"/>
              </a:ext>
            </a:extLst>
          </p:cNvPr>
          <p:cNvCxnSpPr/>
          <p:nvPr/>
        </p:nvCxnSpPr>
        <p:spPr>
          <a:xfrm>
            <a:off x="2548320" y="2329241"/>
            <a:ext cx="62437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1704276D-D0D2-54EB-7D3A-868B7BFAD6E4}"/>
                  </a:ext>
                </a:extLst>
              </p:cNvPr>
              <p:cNvSpPr txBox="1"/>
              <p:nvPr/>
            </p:nvSpPr>
            <p:spPr>
              <a:xfrm>
                <a:off x="2697683" y="1932214"/>
                <a:ext cx="3677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1704276D-D0D2-54EB-7D3A-868B7BFAD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683" y="1932214"/>
                <a:ext cx="36772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F06B6E78-5778-BEC4-46A3-E23F5413DBE7}"/>
                  </a:ext>
                </a:extLst>
              </p:cNvPr>
              <p:cNvSpPr txBox="1"/>
              <p:nvPr/>
            </p:nvSpPr>
            <p:spPr>
              <a:xfrm>
                <a:off x="4075375" y="1991568"/>
                <a:ext cx="7521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𝑣𝐴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F06B6E78-5778-BEC4-46A3-E23F5413D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375" y="1991568"/>
                <a:ext cx="752129" cy="276999"/>
              </a:xfrm>
              <a:prstGeom prst="rect">
                <a:avLst/>
              </a:prstGeom>
              <a:blipFill>
                <a:blip r:embed="rId9"/>
                <a:stretch>
                  <a:fillRect l="-8130" r="-8130" b="-244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sellaDiTesto 3">
            <a:extLst>
              <a:ext uri="{FF2B5EF4-FFF2-40B4-BE49-F238E27FC236}">
                <a16:creationId xmlns:a16="http://schemas.microsoft.com/office/drawing/2014/main" id="{4C98702F-50C4-D870-4BB1-B8BC48C2C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417" y="1968425"/>
            <a:ext cx="50962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i="1" dirty="0">
                <a:latin typeface="Oswald" panose="00000500000000000000" pitchFamily="2" charset="0"/>
              </a:rPr>
              <a:t>Per trasformarlo in flusso di massa dobbiamo moltiplicarlo per la densità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CD2E904B-7551-F521-3311-E5CAB6A5D69F}"/>
                  </a:ext>
                </a:extLst>
              </p:cNvPr>
              <p:cNvSpPr txBox="1"/>
              <p:nvPr/>
            </p:nvSpPr>
            <p:spPr>
              <a:xfrm>
                <a:off x="10036977" y="1950434"/>
                <a:ext cx="9116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𝑣𝐴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CD2E904B-7551-F521-3311-E5CAB6A5D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6977" y="1950434"/>
                <a:ext cx="911660" cy="276999"/>
              </a:xfrm>
              <a:prstGeom prst="rect">
                <a:avLst/>
              </a:prstGeom>
              <a:blipFill>
                <a:blip r:embed="rId10"/>
                <a:stretch>
                  <a:fillRect l="-5333" r="-6000" b="-244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sellaDiTesto 3">
            <a:extLst>
              <a:ext uri="{FF2B5EF4-FFF2-40B4-BE49-F238E27FC236}">
                <a16:creationId xmlns:a16="http://schemas.microsoft.com/office/drawing/2014/main" id="{84BB8DAD-F794-0F7F-92D8-AE7FE94B1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405" y="2353996"/>
            <a:ext cx="81195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dirty="0">
                <a:latin typeface="Oswald" panose="00000500000000000000" pitchFamily="2" charset="0"/>
              </a:rPr>
              <a:t>Ma</a:t>
            </a:r>
            <a:r>
              <a:rPr lang="it-IT" altLang="it-IT" sz="1400" u="sng" dirty="0">
                <a:latin typeface="Oswald" panose="00000500000000000000" pitchFamily="2" charset="0"/>
              </a:rPr>
              <a:t> in vuoto la temperatura del gas solitamente diventa la temperatura delle pareti della camera, e se ipotizzata costante: </a:t>
            </a:r>
          </a:p>
        </p:txBody>
      </p:sp>
      <p:sp>
        <p:nvSpPr>
          <p:cNvPr id="28" name="CasellaDiTesto 3">
            <a:extLst>
              <a:ext uri="{FF2B5EF4-FFF2-40B4-BE49-F238E27FC236}">
                <a16:creationId xmlns:a16="http://schemas.microsoft.com/office/drawing/2014/main" id="{E3DFF01C-E724-AA27-171C-C710777BE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106" y="3134855"/>
            <a:ext cx="18845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400" dirty="0">
                <a:latin typeface="Oswald" panose="00000500000000000000" pitchFamily="2" charset="0"/>
              </a:rPr>
              <a:t>Al posto della densità uso la pressione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691A0A13-A3C6-100A-F465-6266A1D58C64}"/>
                  </a:ext>
                </a:extLst>
              </p:cNvPr>
              <p:cNvSpPr txBox="1"/>
              <p:nvPr/>
            </p:nvSpPr>
            <p:spPr>
              <a:xfrm>
                <a:off x="7822192" y="3042701"/>
                <a:ext cx="2951018" cy="647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Torr</m:t>
                              </m:r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mbar</m:t>
                              </m:r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Pa</m:t>
                              </m:r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,......</m:t>
                          </m:r>
                        </m:e>
                      </m:d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691A0A13-A3C6-100A-F465-6266A1D58C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2192" y="3042701"/>
                <a:ext cx="2951018" cy="647934"/>
              </a:xfrm>
              <a:prstGeom prst="rect">
                <a:avLst/>
              </a:prstGeom>
              <a:blipFill>
                <a:blip r:embed="rId11"/>
                <a:stretch>
                  <a:fillRect r="-84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A6CCF346-5799-033F-8F61-C197E9228A2D}"/>
              </a:ext>
            </a:extLst>
          </p:cNvPr>
          <p:cNvSpPr txBox="1"/>
          <p:nvPr/>
        </p:nvSpPr>
        <p:spPr>
          <a:xfrm>
            <a:off x="3411613" y="3079075"/>
            <a:ext cx="1956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rPr>
              <a:t>PORTATA (THROUGHPUT)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67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/>
      <p:bldP spid="12" grpId="0"/>
      <p:bldP spid="13" grpId="0" animBg="1"/>
      <p:bldP spid="14" grpId="0"/>
      <p:bldP spid="15" grpId="0" animBg="1"/>
      <p:bldP spid="17" grpId="0" animBg="1"/>
      <p:bldP spid="28" grpId="0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6AD67F2-CCDE-B27C-5F75-A9582A1F0921}"/>
              </a:ext>
            </a:extLst>
          </p:cNvPr>
          <p:cNvSpPr txBox="1"/>
          <p:nvPr/>
        </p:nvSpPr>
        <p:spPr>
          <a:xfrm>
            <a:off x="5246541" y="872113"/>
            <a:ext cx="243207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rPr>
              <a:t>VELOCITA’ DI POMPAGGIO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799F8DF-75D7-9495-0E2E-19B00AE5BC26}"/>
              </a:ext>
            </a:extLst>
          </p:cNvPr>
          <p:cNvSpPr txBox="1"/>
          <p:nvPr/>
        </p:nvSpPr>
        <p:spPr>
          <a:xfrm>
            <a:off x="184238" y="127590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rPr>
              <a:t>FLUSSO DI GAS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" panose="00000500000000000000" pitchFamily="2" charset="0"/>
              <a:ea typeface="+mn-ea"/>
              <a:cs typeface="+mn-cs"/>
            </a:endParaRPr>
          </a:p>
        </p:txBody>
      </p:sp>
      <p:pic>
        <p:nvPicPr>
          <p:cNvPr id="2" name="Immagine 5" descr="pumping_speed.bmp">
            <a:extLst>
              <a:ext uri="{FF2B5EF4-FFF2-40B4-BE49-F238E27FC236}">
                <a16:creationId xmlns:a16="http://schemas.microsoft.com/office/drawing/2014/main" id="{C9E863CA-42EC-2A28-F5D1-F38DA914F7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667" y="4028164"/>
            <a:ext cx="3961983" cy="200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3D1D68-4752-00DA-7EAF-80E5CC71ADB7}"/>
              </a:ext>
            </a:extLst>
          </p:cNvPr>
          <p:cNvSpPr txBox="1"/>
          <p:nvPr/>
        </p:nvSpPr>
        <p:spPr>
          <a:xfrm>
            <a:off x="3457569" y="1424454"/>
            <a:ext cx="629371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latin typeface="Oswald" panose="00000500000000000000" pitchFamily="2" charset="0"/>
                <a:cs typeface="Arial" panose="020B0604020202020204" pitchFamily="34" charset="0"/>
              </a:rPr>
              <a:t>ELEMENTO CARATTERISTICO DI OGNI POMPA DA VUOTO, DEFINITO COME: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7">
                <a:extLst>
                  <a:ext uri="{FF2B5EF4-FFF2-40B4-BE49-F238E27FC236}">
                    <a16:creationId xmlns:a16="http://schemas.microsoft.com/office/drawing/2014/main" id="{68E634B4-7ABC-96D9-3CFC-3B9140138A27}"/>
                  </a:ext>
                </a:extLst>
              </p:cNvPr>
              <p:cNvSpPr txBox="1"/>
              <p:nvPr/>
            </p:nvSpPr>
            <p:spPr bwMode="auto">
              <a:xfrm>
                <a:off x="5003735" y="1912191"/>
                <a:ext cx="2674882" cy="1022350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,....</m:t>
                          </m:r>
                        </m:e>
                      </m:d>
                    </m:oMath>
                  </m:oMathPara>
                </a14:m>
                <a:endParaRPr lang="en-GB" sz="2400" i="1" dirty="0"/>
              </a:p>
            </p:txBody>
          </p:sp>
        </mc:Choice>
        <mc:Fallback xmlns="">
          <p:sp>
            <p:nvSpPr>
              <p:cNvPr id="5" name="Object 7">
                <a:extLst>
                  <a:ext uri="{FF2B5EF4-FFF2-40B4-BE49-F238E27FC236}">
                    <a16:creationId xmlns:a16="http://schemas.microsoft.com/office/drawing/2014/main" id="{68E634B4-7ABC-96D9-3CFC-3B9140138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3735" y="1912191"/>
                <a:ext cx="2674882" cy="10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6">
            <a:extLst>
              <a:ext uri="{FF2B5EF4-FFF2-40B4-BE49-F238E27FC236}">
                <a16:creationId xmlns:a16="http://schemas.microsoft.com/office/drawing/2014/main" id="{A147A3CB-435C-4E0C-E3A8-6AB8812A0703}"/>
              </a:ext>
            </a:extLst>
          </p:cNvPr>
          <p:cNvSpPr txBox="1"/>
          <p:nvPr/>
        </p:nvSpPr>
        <p:spPr>
          <a:xfrm>
            <a:off x="2540626" y="3035663"/>
            <a:ext cx="7601100" cy="873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i="1" dirty="0">
                <a:latin typeface="Oswald" panose="00000500000000000000" pitchFamily="2" charset="0"/>
                <a:ea typeface="Verdana" pitchFamily="34" charset="0"/>
                <a:cs typeface="Arial" panose="020B0604020202020204" pitchFamily="34" charset="0"/>
              </a:rPr>
              <a:t>Q</a:t>
            </a:r>
            <a:r>
              <a:rPr lang="it-IT" dirty="0">
                <a:latin typeface="Oswald" panose="00000500000000000000" pitchFamily="2" charset="0"/>
                <a:ea typeface="Verdana" pitchFamily="34" charset="0"/>
                <a:cs typeface="Arial" panose="020B0604020202020204" pitchFamily="34" charset="0"/>
              </a:rPr>
              <a:t> è la portata e </a:t>
            </a:r>
            <a:r>
              <a:rPr lang="it-IT" i="1" dirty="0">
                <a:latin typeface="Oswald" panose="00000500000000000000" pitchFamily="2" charset="0"/>
                <a:ea typeface="Verdana" pitchFamily="34" charset="0"/>
                <a:cs typeface="Arial" panose="020B0604020202020204" pitchFamily="34" charset="0"/>
              </a:rPr>
              <a:t>p</a:t>
            </a:r>
            <a:r>
              <a:rPr lang="it-IT" dirty="0">
                <a:latin typeface="Oswald" panose="00000500000000000000" pitchFamily="2" charset="0"/>
                <a:ea typeface="Verdana" pitchFamily="34" charset="0"/>
                <a:cs typeface="Arial" panose="020B0604020202020204" pitchFamily="34" charset="0"/>
              </a:rPr>
              <a:t> la pressione nel punto dove si vuole conoscere la velocità di pompaggio (per una pompa, </a:t>
            </a:r>
            <a:r>
              <a:rPr lang="it-IT" u="sng" dirty="0">
                <a:latin typeface="Oswald" panose="00000500000000000000" pitchFamily="2" charset="0"/>
                <a:ea typeface="Verdana" pitchFamily="34" charset="0"/>
                <a:cs typeface="Arial" panose="020B0604020202020204" pitchFamily="34" charset="0"/>
              </a:rPr>
              <a:t>la sua apertura di ingresso</a:t>
            </a:r>
            <a:r>
              <a:rPr lang="it-IT" dirty="0">
                <a:latin typeface="Oswald" panose="00000500000000000000" pitchFamily="2" charset="0"/>
                <a:ea typeface="Verdana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" name="CasellaDiTesto 7">
            <a:extLst>
              <a:ext uri="{FF2B5EF4-FFF2-40B4-BE49-F238E27FC236}">
                <a16:creationId xmlns:a16="http://schemas.microsoft.com/office/drawing/2014/main" id="{1D05D4CD-1C85-48A8-95DE-10BDE97433D1}"/>
              </a:ext>
            </a:extLst>
          </p:cNvPr>
          <p:cNvSpPr txBox="1"/>
          <p:nvPr/>
        </p:nvSpPr>
        <p:spPr>
          <a:xfrm>
            <a:off x="8884798" y="4888359"/>
            <a:ext cx="2513856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3200" dirty="0">
                <a:latin typeface="Oswald" panose="00000500000000000000" pitchFamily="2" charset="0"/>
                <a:cs typeface="Arial" panose="020B0604020202020204" pitchFamily="34" charset="0"/>
              </a:rPr>
              <a:t>1 l/s = 3,6 m</a:t>
            </a:r>
            <a:r>
              <a:rPr lang="it-IT" sz="3200" baseline="30000" dirty="0">
                <a:latin typeface="Oswald" panose="00000500000000000000" pitchFamily="2" charset="0"/>
                <a:cs typeface="Arial" panose="020B0604020202020204" pitchFamily="34" charset="0"/>
              </a:rPr>
              <a:t>3</a:t>
            </a:r>
            <a:r>
              <a:rPr lang="it-IT" sz="3200" dirty="0">
                <a:latin typeface="Oswald" panose="00000500000000000000" pitchFamily="2" charset="0"/>
                <a:cs typeface="Arial" panose="020B0604020202020204" pitchFamily="34" charset="0"/>
              </a:rPr>
              <a:t>/h</a:t>
            </a:r>
          </a:p>
        </p:txBody>
      </p:sp>
    </p:spTree>
    <p:extLst>
      <p:ext uri="{BB962C8B-B14F-4D97-AF65-F5344CB8AC3E}">
        <p14:creationId xmlns:p14="http://schemas.microsoft.com/office/powerpoint/2010/main" val="202415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6AD67F2-CCDE-B27C-5F75-A9582A1F0921}"/>
              </a:ext>
            </a:extLst>
          </p:cNvPr>
          <p:cNvSpPr txBox="1"/>
          <p:nvPr/>
        </p:nvSpPr>
        <p:spPr>
          <a:xfrm>
            <a:off x="5734288" y="893980"/>
            <a:ext cx="143180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rPr>
              <a:t>CONDUTTANZA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799F8DF-75D7-9495-0E2E-19B00AE5BC26}"/>
              </a:ext>
            </a:extLst>
          </p:cNvPr>
          <p:cNvSpPr txBox="1"/>
          <p:nvPr/>
        </p:nvSpPr>
        <p:spPr>
          <a:xfrm>
            <a:off x="184238" y="127590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rPr>
              <a:t>FLUSSO DI GAS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" panose="00000500000000000000" pitchFamily="2" charset="0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3D1D68-4752-00DA-7EAF-80E5CC71ADB7}"/>
              </a:ext>
            </a:extLst>
          </p:cNvPr>
          <p:cNvSpPr txBox="1"/>
          <p:nvPr/>
        </p:nvSpPr>
        <p:spPr>
          <a:xfrm>
            <a:off x="3457569" y="1424454"/>
            <a:ext cx="573105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latin typeface="Oswald" panose="00000500000000000000" pitchFamily="2" charset="0"/>
                <a:cs typeface="Arial" panose="020B0604020202020204" pitchFamily="34" charset="0"/>
              </a:rPr>
              <a:t>ELEMENTO CARATTERISTICO DI UN COMPONENTE, DEFINITO COME: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7">
                <a:extLst>
                  <a:ext uri="{FF2B5EF4-FFF2-40B4-BE49-F238E27FC236}">
                    <a16:creationId xmlns:a16="http://schemas.microsoft.com/office/drawing/2014/main" id="{68E634B4-7ABC-96D9-3CFC-3B9140138A27}"/>
                  </a:ext>
                </a:extLst>
              </p:cNvPr>
              <p:cNvSpPr txBox="1"/>
              <p:nvPr/>
            </p:nvSpPr>
            <p:spPr bwMode="auto">
              <a:xfrm>
                <a:off x="4723577" y="1954928"/>
                <a:ext cx="3403386" cy="1080735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GB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,....</m:t>
                          </m:r>
                        </m:e>
                      </m:d>
                    </m:oMath>
                  </m:oMathPara>
                </a14:m>
                <a:endParaRPr lang="en-GB" sz="2400" i="1" dirty="0"/>
              </a:p>
            </p:txBody>
          </p:sp>
        </mc:Choice>
        <mc:Fallback xmlns="">
          <p:sp>
            <p:nvSpPr>
              <p:cNvPr id="5" name="Object 7">
                <a:extLst>
                  <a:ext uri="{FF2B5EF4-FFF2-40B4-BE49-F238E27FC236}">
                    <a16:creationId xmlns:a16="http://schemas.microsoft.com/office/drawing/2014/main" id="{68E634B4-7ABC-96D9-3CFC-3B9140138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3577" y="1954928"/>
                <a:ext cx="3403386" cy="10807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6">
            <a:extLst>
              <a:ext uri="{FF2B5EF4-FFF2-40B4-BE49-F238E27FC236}">
                <a16:creationId xmlns:a16="http://schemas.microsoft.com/office/drawing/2014/main" id="{A147A3CB-435C-4E0C-E3A8-6AB8812A0703}"/>
              </a:ext>
            </a:extLst>
          </p:cNvPr>
          <p:cNvSpPr txBox="1"/>
          <p:nvPr/>
        </p:nvSpPr>
        <p:spPr>
          <a:xfrm>
            <a:off x="3380381" y="3196805"/>
            <a:ext cx="6332786" cy="8734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dirty="0">
                <a:latin typeface="Oswald" panose="00000500000000000000" pitchFamily="2" charset="0"/>
                <a:ea typeface="Verdana" pitchFamily="34" charset="0"/>
                <a:cs typeface="Arial" panose="020B0604020202020204" pitchFamily="34" charset="0"/>
              </a:rPr>
              <a:t>CONDUTTANZA ≠ VELOCITA’ DI POMPAGGIO</a:t>
            </a:r>
          </a:p>
          <a:p>
            <a:pPr algn="ctr">
              <a:lnSpc>
                <a:spcPct val="150000"/>
              </a:lnSpc>
              <a:defRPr/>
            </a:pPr>
            <a:r>
              <a:rPr lang="it-IT" i="1" dirty="0">
                <a:latin typeface="Oswald" panose="00000500000000000000" pitchFamily="2" charset="0"/>
                <a:ea typeface="Verdana" pitchFamily="34" charset="0"/>
                <a:cs typeface="Arial" panose="020B0604020202020204" pitchFamily="34" charset="0"/>
              </a:rPr>
              <a:t>C è definita attraverso un componente, S attraverso un piano</a:t>
            </a:r>
          </a:p>
        </p:txBody>
      </p:sp>
      <p:pic>
        <p:nvPicPr>
          <p:cNvPr id="6" name="Immagine 5" descr="250px-Schema_di_una_linea_da_vuoto.png">
            <a:extLst>
              <a:ext uri="{FF2B5EF4-FFF2-40B4-BE49-F238E27FC236}">
                <a16:creationId xmlns:a16="http://schemas.microsoft.com/office/drawing/2014/main" id="{DEA72DEA-EC40-73B9-7D1C-978B73925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920" y="1676537"/>
            <a:ext cx="23812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7">
            <a:extLst>
              <a:ext uri="{FF2B5EF4-FFF2-40B4-BE49-F238E27FC236}">
                <a16:creationId xmlns:a16="http://schemas.microsoft.com/office/drawing/2014/main" id="{901B80D6-BBFC-97FC-2753-4327971D641E}"/>
              </a:ext>
            </a:extLst>
          </p:cNvPr>
          <p:cNvSpPr txBox="1"/>
          <p:nvPr/>
        </p:nvSpPr>
        <p:spPr>
          <a:xfrm>
            <a:off x="2689149" y="4317728"/>
            <a:ext cx="7715250" cy="11158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it-IT" dirty="0">
                <a:latin typeface="Oswald" panose="00000500000000000000" pitchFamily="2" charset="0"/>
                <a:cs typeface="Arial" panose="020B0604020202020204" pitchFamily="34" charset="0"/>
              </a:rPr>
              <a:t>LA CONDUTTANZA E’ LA CAPACITA’ </a:t>
            </a:r>
            <a:r>
              <a:rPr lang="it-IT" dirty="0" err="1">
                <a:latin typeface="Oswald" panose="00000500000000000000" pitchFamily="2" charset="0"/>
                <a:cs typeface="Arial" panose="020B0604020202020204" pitchFamily="34" charset="0"/>
              </a:rPr>
              <a:t>DI</a:t>
            </a:r>
            <a:r>
              <a:rPr lang="it-IT" dirty="0">
                <a:latin typeface="Oswald" panose="00000500000000000000" pitchFamily="2" charset="0"/>
                <a:cs typeface="Arial" panose="020B0604020202020204" pitchFamily="34" charset="0"/>
              </a:rPr>
              <a:t> UN’APERTURA O CANALIZZAZIONE </a:t>
            </a:r>
            <a:r>
              <a:rPr lang="it-IT" dirty="0" err="1">
                <a:latin typeface="Oswald" panose="00000500000000000000" pitchFamily="2" charset="0"/>
                <a:cs typeface="Arial" panose="020B0604020202020204" pitchFamily="34" charset="0"/>
              </a:rPr>
              <a:t>DI</a:t>
            </a:r>
            <a:r>
              <a:rPr lang="it-IT" dirty="0">
                <a:latin typeface="Oswald" panose="00000500000000000000" pitchFamily="2" charset="0"/>
                <a:cs typeface="Arial" panose="020B0604020202020204" pitchFamily="34" charset="0"/>
              </a:rPr>
              <a:t> LASCIAR FLUIRE UN DETERMINATO VOLUME </a:t>
            </a:r>
            <a:r>
              <a:rPr lang="it-IT" dirty="0" err="1">
                <a:latin typeface="Oswald" panose="00000500000000000000" pitchFamily="2" charset="0"/>
                <a:cs typeface="Arial" panose="020B0604020202020204" pitchFamily="34" charset="0"/>
              </a:rPr>
              <a:t>DI</a:t>
            </a:r>
            <a:r>
              <a:rPr lang="it-IT" dirty="0">
                <a:latin typeface="Oswald" panose="00000500000000000000" pitchFamily="2" charset="0"/>
                <a:cs typeface="Arial" panose="020B0604020202020204" pitchFamily="34" charset="0"/>
              </a:rPr>
              <a:t> GAS IN UN’UNITA’ </a:t>
            </a:r>
            <a:r>
              <a:rPr lang="it-IT" dirty="0" err="1">
                <a:latin typeface="Oswald" panose="00000500000000000000" pitchFamily="2" charset="0"/>
                <a:cs typeface="Arial" panose="020B0604020202020204" pitchFamily="34" charset="0"/>
              </a:rPr>
              <a:t>DI</a:t>
            </a:r>
            <a:r>
              <a:rPr lang="it-IT" dirty="0">
                <a:latin typeface="Oswald" panose="00000500000000000000" pitchFamily="2" charset="0"/>
                <a:cs typeface="Arial" panose="020B0604020202020204" pitchFamily="34" charset="0"/>
              </a:rPr>
              <a:t> TEMPO</a:t>
            </a:r>
          </a:p>
        </p:txBody>
      </p:sp>
    </p:spTree>
    <p:extLst>
      <p:ext uri="{BB962C8B-B14F-4D97-AF65-F5344CB8AC3E}">
        <p14:creationId xmlns:p14="http://schemas.microsoft.com/office/powerpoint/2010/main" val="1045468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799F8DF-75D7-9495-0E2E-19B00AE5BC26}"/>
              </a:ext>
            </a:extLst>
          </p:cNvPr>
          <p:cNvSpPr txBox="1"/>
          <p:nvPr/>
        </p:nvSpPr>
        <p:spPr>
          <a:xfrm>
            <a:off x="184238" y="127590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rPr>
              <a:t>FLUSSO DI GAS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" panose="00000500000000000000" pitchFamily="2" charset="0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5AFB3C6-1610-2700-C4C9-4E9FA1A72CFD}"/>
              </a:ext>
            </a:extLst>
          </p:cNvPr>
          <p:cNvSpPr txBox="1"/>
          <p:nvPr/>
        </p:nvSpPr>
        <p:spPr>
          <a:xfrm>
            <a:off x="2155372" y="1166327"/>
            <a:ext cx="8910734" cy="4140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000" dirty="0">
                <a:effectLst/>
                <a:latin typeface="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Che differenza c’è tra conduttanza e velocità di pompaggio?</a:t>
            </a:r>
          </a:p>
          <a:p>
            <a:pPr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000" dirty="0">
                <a:effectLst/>
                <a:latin typeface="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	Nessuna, entrambe sono una misura del volume di gas asportato da una camera, nell’unità di tempo</a:t>
            </a:r>
          </a:p>
          <a:p>
            <a:pPr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000" dirty="0">
                <a:effectLst/>
                <a:latin typeface="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b.	Nessuna, entrambe misurano i litri al secondo necessari per vuotare un contenitore</a:t>
            </a:r>
          </a:p>
          <a:p>
            <a:pPr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000" dirty="0">
                <a:effectLst/>
                <a:latin typeface="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c.	La conduttanza è una caratteristica di una tubazione, la velocità di pompaggio è un flusso volumetrico misurato attraverso un piano</a:t>
            </a:r>
          </a:p>
          <a:p>
            <a:pPr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sz="2000" dirty="0">
                <a:effectLst/>
                <a:latin typeface="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d.	La velocità di pompaggio è la portata alla bocca di una pompa da vuoto, la conduttanza è una proprietà di un tubo o un’apertura</a:t>
            </a: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2BBAFE5B-639B-F349-17CA-C4C4EABCF6DE}"/>
              </a:ext>
            </a:extLst>
          </p:cNvPr>
          <p:cNvSpPr/>
          <p:nvPr/>
        </p:nvSpPr>
        <p:spPr>
          <a:xfrm>
            <a:off x="1621960" y="3329393"/>
            <a:ext cx="363894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40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6AD67F2-CCDE-B27C-5F75-A9582A1F0921}"/>
              </a:ext>
            </a:extLst>
          </p:cNvPr>
          <p:cNvSpPr txBox="1"/>
          <p:nvPr/>
        </p:nvSpPr>
        <p:spPr>
          <a:xfrm>
            <a:off x="4810084" y="931383"/>
            <a:ext cx="323037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rPr>
              <a:t>PORTATA/VELOCITA’ DI POMPAGGIO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799F8DF-75D7-9495-0E2E-19B00AE5BC26}"/>
              </a:ext>
            </a:extLst>
          </p:cNvPr>
          <p:cNvSpPr txBox="1"/>
          <p:nvPr/>
        </p:nvSpPr>
        <p:spPr>
          <a:xfrm>
            <a:off x="184238" y="127590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swald" panose="00000500000000000000" pitchFamily="2" charset="0"/>
                <a:ea typeface="+mn-ea"/>
                <a:cs typeface="+mn-cs"/>
              </a:rPr>
              <a:t>FLUSSO DI GAS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swald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CasellaDiTesto 4">
            <a:extLst>
              <a:ext uri="{FF2B5EF4-FFF2-40B4-BE49-F238E27FC236}">
                <a16:creationId xmlns:a16="http://schemas.microsoft.com/office/drawing/2014/main" id="{DA3C656C-A2CF-D562-F839-C97D47DFE0B9}"/>
              </a:ext>
            </a:extLst>
          </p:cNvPr>
          <p:cNvSpPr txBox="1"/>
          <p:nvPr/>
        </p:nvSpPr>
        <p:spPr>
          <a:xfrm>
            <a:off x="1671811" y="1776240"/>
            <a:ext cx="3913951" cy="165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1000" i="1" dirty="0">
                <a:latin typeface="Oswald" panose="00000500000000000000" pitchFamily="2" charset="0"/>
                <a:cs typeface="Arial" panose="020B0604020202020204" pitchFamily="34" charset="0"/>
              </a:rPr>
              <a:t>Un po’ impropriamente ma per dare un’idea: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2000" dirty="0">
                <a:latin typeface="Oswald" panose="00000500000000000000" pitchFamily="2" charset="0"/>
                <a:cs typeface="Arial" panose="020B0604020202020204" pitchFamily="34" charset="0"/>
              </a:rPr>
              <a:t>E’ la portata che è la vera “capacità” di pompaggio: troppo facile pompare “volumi vuoti”</a:t>
            </a:r>
          </a:p>
        </p:txBody>
      </p:sp>
      <p:sp>
        <p:nvSpPr>
          <p:cNvPr id="10" name="CasellaDiTesto 5">
            <a:extLst>
              <a:ext uri="{FF2B5EF4-FFF2-40B4-BE49-F238E27FC236}">
                <a16:creationId xmlns:a16="http://schemas.microsoft.com/office/drawing/2014/main" id="{BCED4EB1-13BE-5D9A-9879-7487434841A6}"/>
              </a:ext>
            </a:extLst>
          </p:cNvPr>
          <p:cNvSpPr txBox="1"/>
          <p:nvPr/>
        </p:nvSpPr>
        <p:spPr>
          <a:xfrm>
            <a:off x="1930263" y="3839673"/>
            <a:ext cx="3518813" cy="18835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it-IT" sz="2000" dirty="0">
                <a:latin typeface="Oswald" panose="00000500000000000000" pitchFamily="2" charset="0"/>
                <a:cs typeface="Arial" panose="020B0604020202020204" pitchFamily="34" charset="0"/>
              </a:rPr>
              <a:t>[Pa m</a:t>
            </a:r>
            <a:r>
              <a:rPr lang="it-IT" sz="2000" baseline="30000" dirty="0">
                <a:latin typeface="Oswald" panose="00000500000000000000" pitchFamily="2" charset="0"/>
                <a:cs typeface="Arial" panose="020B0604020202020204" pitchFamily="34" charset="0"/>
              </a:rPr>
              <a:t>3</a:t>
            </a:r>
            <a:r>
              <a:rPr lang="it-IT" sz="2000" dirty="0">
                <a:latin typeface="Oswald" panose="00000500000000000000" pitchFamily="2" charset="0"/>
                <a:cs typeface="Arial" panose="020B0604020202020204" pitchFamily="34" charset="0"/>
              </a:rPr>
              <a:t> / s] = [W]</a:t>
            </a:r>
          </a:p>
          <a:p>
            <a:pPr algn="ctr">
              <a:lnSpc>
                <a:spcPct val="150000"/>
              </a:lnSpc>
              <a:defRPr/>
            </a:pPr>
            <a:r>
              <a:rPr lang="it-IT" sz="2000" i="1" dirty="0">
                <a:latin typeface="Oswald" panose="00000500000000000000" pitchFamily="2" charset="0"/>
                <a:cs typeface="Arial" panose="020B0604020202020204" pitchFamily="34" charset="0"/>
              </a:rPr>
              <a:t>Q </a:t>
            </a:r>
            <a:r>
              <a:rPr lang="it-IT" sz="2000" dirty="0">
                <a:latin typeface="Oswald" panose="00000500000000000000" pitchFamily="2" charset="0"/>
                <a:cs typeface="Arial" panose="020B0604020202020204" pitchFamily="34" charset="0"/>
              </a:rPr>
              <a:t>è l’energia per unità di tempo richiesta per “spostare” le particelle attraverso un piano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E6CF2042-EAC8-B3F0-8E1D-636AD0EDC99D}"/>
              </a:ext>
            </a:extLst>
          </p:cNvPr>
          <p:cNvGrpSpPr/>
          <p:nvPr/>
        </p:nvGrpSpPr>
        <p:grpSpPr>
          <a:xfrm>
            <a:off x="5585762" y="1603909"/>
            <a:ext cx="6422718" cy="4471527"/>
            <a:chOff x="5355771" y="1603909"/>
            <a:chExt cx="6422718" cy="4471527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9AC7DBB0-41DA-37C5-B1D6-4A7578C30D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970" r="18943"/>
            <a:stretch/>
          </p:blipFill>
          <p:spPr>
            <a:xfrm>
              <a:off x="5473449" y="1603909"/>
              <a:ext cx="6176865" cy="447152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sellaDiTesto 3">
                  <a:extLst>
                    <a:ext uri="{FF2B5EF4-FFF2-40B4-BE49-F238E27FC236}">
                      <a16:creationId xmlns:a16="http://schemas.microsoft.com/office/drawing/2014/main" id="{D8FA18E8-2813-2A03-C57B-C4826EBC86D2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9719649" y="1827684"/>
                  <a:ext cx="1373631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𝑇𝑜𝑟𝑟</m:t>
                        </m:r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/</m:t>
                        </m:r>
                        <m:r>
                          <a:rPr lang="it-IT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CasellaDiTesto 3">
                  <a:extLst>
                    <a:ext uri="{FF2B5EF4-FFF2-40B4-BE49-F238E27FC236}">
                      <a16:creationId xmlns:a16="http://schemas.microsoft.com/office/drawing/2014/main" id="{D8FA18E8-2813-2A03-C57B-C4826EBC86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V="1">
                  <a:off x="9719649" y="1827684"/>
                  <a:ext cx="1373631" cy="276999"/>
                </a:xfrm>
                <a:prstGeom prst="rect">
                  <a:avLst/>
                </a:prstGeom>
                <a:blipFill>
                  <a:blip r:embed="rId3"/>
                  <a:stretch>
                    <a:fillRect t="-4444" b="-3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sellaDiTesto 4">
                  <a:extLst>
                    <a:ext uri="{FF2B5EF4-FFF2-40B4-BE49-F238E27FC236}">
                      <a16:creationId xmlns:a16="http://schemas.microsoft.com/office/drawing/2014/main" id="{96BA5FF2-0D8E-B12E-AAC4-35C05A9B36C1}"/>
                    </a:ext>
                  </a:extLst>
                </p:cNvPr>
                <p:cNvSpPr txBox="1"/>
                <p:nvPr/>
              </p:nvSpPr>
              <p:spPr>
                <a:xfrm rot="10800000" flipV="1">
                  <a:off x="6096000" y="1827685"/>
                  <a:ext cx="634910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/</m:t>
                        </m:r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CasellaDiTesto 4">
                  <a:extLst>
                    <a:ext uri="{FF2B5EF4-FFF2-40B4-BE49-F238E27FC236}">
                      <a16:creationId xmlns:a16="http://schemas.microsoft.com/office/drawing/2014/main" id="{96BA5FF2-0D8E-B12E-AAC4-35C05A9B36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 flipV="1">
                  <a:off x="6096000" y="1827685"/>
                  <a:ext cx="634910" cy="276999"/>
                </a:xfrm>
                <a:prstGeom prst="rect">
                  <a:avLst/>
                </a:prstGeom>
                <a:blipFill>
                  <a:blip r:embed="rId4"/>
                  <a:stretch>
                    <a:fillRect t="-4444" b="-3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C085571-F6DE-7004-D16A-312BF0A23727}"/>
                </a:ext>
              </a:extLst>
            </p:cNvPr>
            <p:cNvSpPr/>
            <p:nvPr/>
          </p:nvSpPr>
          <p:spPr>
            <a:xfrm>
              <a:off x="5355771" y="3429000"/>
              <a:ext cx="541176" cy="2472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2916AC68-CCAE-52AD-3E35-15F50E310C3C}"/>
                </a:ext>
              </a:extLst>
            </p:cNvPr>
            <p:cNvSpPr/>
            <p:nvPr/>
          </p:nvSpPr>
          <p:spPr>
            <a:xfrm>
              <a:off x="11237313" y="3038475"/>
              <a:ext cx="541176" cy="2472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84288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Tema di Office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1681</Words>
  <Application>Microsoft Office PowerPoint</Application>
  <PresentationFormat>Widescreen</PresentationFormat>
  <Paragraphs>294</Paragraphs>
  <Slides>19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30" baseType="lpstr">
      <vt:lpstr>Arial</vt:lpstr>
      <vt:lpstr>Cambria Math</vt:lpstr>
      <vt:lpstr>Dante</vt:lpstr>
      <vt:lpstr>Dante (Headings)2</vt:lpstr>
      <vt:lpstr>Daytona</vt:lpstr>
      <vt:lpstr>Helvetica Neue Medium</vt:lpstr>
      <vt:lpstr>Oswald</vt:lpstr>
      <vt:lpstr>Verdana</vt:lpstr>
      <vt:lpstr>Wingdings 2</vt:lpstr>
      <vt:lpstr>OffsetVTI</vt:lpstr>
      <vt:lpstr>Document</vt:lpstr>
      <vt:lpstr>Flussi e Conduttanze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 Firpo</dc:creator>
  <cp:lastModifiedBy>Giuseppe Firpo</cp:lastModifiedBy>
  <cp:revision>92</cp:revision>
  <dcterms:created xsi:type="dcterms:W3CDTF">2023-02-06T10:56:09Z</dcterms:created>
  <dcterms:modified xsi:type="dcterms:W3CDTF">2025-05-22T08:44:21Z</dcterms:modified>
</cp:coreProperties>
</file>