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7" r:id="rId3"/>
    <p:sldId id="42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76" r:id="rId12"/>
    <p:sldId id="267" r:id="rId13"/>
    <p:sldId id="268" r:id="rId14"/>
    <p:sldId id="269" r:id="rId15"/>
    <p:sldId id="270" r:id="rId16"/>
    <p:sldId id="271" r:id="rId17"/>
    <p:sldId id="272" r:id="rId18"/>
    <p:sldId id="424" r:id="rId19"/>
    <p:sldId id="425" r:id="rId20"/>
    <p:sldId id="426" r:id="rId21"/>
    <p:sldId id="427" r:id="rId22"/>
    <p:sldId id="42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3399FF"/>
    <a:srgbClr val="0066FF"/>
    <a:srgbClr val="66CCFF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8D7A8D-4C62-4AE5-871A-7C0F2A7CDC02}" v="54" dt="2025-05-21T08:10:49.8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B9631B5-78F2-41C9-869B-9F39066F8104}" styleName="Stile medio 3 - 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useppe Firpo" userId="f2315591-290d-4144-9325-ed98b67dc63c" providerId="ADAL" clId="{F08D7A8D-4C62-4AE5-871A-7C0F2A7CDC02}"/>
    <pc:docChg chg="undo custSel delSld modSld">
      <pc:chgData name="Giuseppe Firpo" userId="f2315591-290d-4144-9325-ed98b67dc63c" providerId="ADAL" clId="{F08D7A8D-4C62-4AE5-871A-7C0F2A7CDC02}" dt="2025-05-22T08:40:38.256" v="339" actId="47"/>
      <pc:docMkLst>
        <pc:docMk/>
      </pc:docMkLst>
      <pc:sldChg chg="addSp delSp delDesignElem">
        <pc:chgData name="Giuseppe Firpo" userId="f2315591-290d-4144-9325-ed98b67dc63c" providerId="ADAL" clId="{F08D7A8D-4C62-4AE5-871A-7C0F2A7CDC02}" dt="2025-05-21T07:54:13.355" v="12"/>
        <pc:sldMkLst>
          <pc:docMk/>
          <pc:sldMk cId="1594215628" sldId="256"/>
        </pc:sldMkLst>
        <pc:spChg chg="add del">
          <ac:chgData name="Giuseppe Firpo" userId="f2315591-290d-4144-9325-ed98b67dc63c" providerId="ADAL" clId="{F08D7A8D-4C62-4AE5-871A-7C0F2A7CDC02}" dt="2025-05-21T07:54:13.355" v="12"/>
          <ac:spMkLst>
            <pc:docMk/>
            <pc:sldMk cId="1594215628" sldId="256"/>
            <ac:spMk id="26" creationId="{B063FAF9-ACC5-4257-A431-AB2FCFD5CE27}"/>
          </ac:spMkLst>
        </pc:spChg>
        <pc:spChg chg="add del">
          <ac:chgData name="Giuseppe Firpo" userId="f2315591-290d-4144-9325-ed98b67dc63c" providerId="ADAL" clId="{F08D7A8D-4C62-4AE5-871A-7C0F2A7CDC02}" dt="2025-05-21T07:54:13.355" v="12"/>
          <ac:spMkLst>
            <pc:docMk/>
            <pc:sldMk cId="1594215628" sldId="256"/>
            <ac:spMk id="27" creationId="{94E1CBB2-207D-4AB2-9FE1-BB3DFB5F50D8}"/>
          </ac:spMkLst>
        </pc:spChg>
        <pc:spChg chg="add del">
          <ac:chgData name="Giuseppe Firpo" userId="f2315591-290d-4144-9325-ed98b67dc63c" providerId="ADAL" clId="{F08D7A8D-4C62-4AE5-871A-7C0F2A7CDC02}" dt="2025-05-21T07:54:13.355" v="12"/>
          <ac:spMkLst>
            <pc:docMk/>
            <pc:sldMk cId="1594215628" sldId="256"/>
            <ac:spMk id="28" creationId="{B3842A57-5543-489A-8D76-ECB59F25A14B}"/>
          </ac:spMkLst>
        </pc:spChg>
        <pc:spChg chg="add del">
          <ac:chgData name="Giuseppe Firpo" userId="f2315591-290d-4144-9325-ed98b67dc63c" providerId="ADAL" clId="{F08D7A8D-4C62-4AE5-871A-7C0F2A7CDC02}" dt="2025-05-21T07:54:13.355" v="12"/>
          <ac:spMkLst>
            <pc:docMk/>
            <pc:sldMk cId="1594215628" sldId="256"/>
            <ac:spMk id="29" creationId="{7B7C8768-C0E6-4BF8-9262-74D645629035}"/>
          </ac:spMkLst>
        </pc:spChg>
        <pc:spChg chg="add del">
          <ac:chgData name="Giuseppe Firpo" userId="f2315591-290d-4144-9325-ed98b67dc63c" providerId="ADAL" clId="{F08D7A8D-4C62-4AE5-871A-7C0F2A7CDC02}" dt="2025-05-21T07:54:13.355" v="12"/>
          <ac:spMkLst>
            <pc:docMk/>
            <pc:sldMk cId="1594215628" sldId="256"/>
            <ac:spMk id="30" creationId="{6B5AB787-5A1E-418D-8980-5F3361C65541}"/>
          </ac:spMkLst>
        </pc:spChg>
      </pc:sldChg>
      <pc:sldChg chg="addSp delSp modSp mod">
        <pc:chgData name="Giuseppe Firpo" userId="f2315591-290d-4144-9325-ed98b67dc63c" providerId="ADAL" clId="{F08D7A8D-4C62-4AE5-871A-7C0F2A7CDC02}" dt="2025-05-21T08:11:34.158" v="338" actId="1076"/>
        <pc:sldMkLst>
          <pc:docMk/>
          <pc:sldMk cId="336006354" sldId="257"/>
        </pc:sldMkLst>
        <pc:spChg chg="add mod">
          <ac:chgData name="Giuseppe Firpo" userId="f2315591-290d-4144-9325-ed98b67dc63c" providerId="ADAL" clId="{F08D7A8D-4C62-4AE5-871A-7C0F2A7CDC02}" dt="2025-05-21T08:10:40.108" v="309" actId="1076"/>
          <ac:spMkLst>
            <pc:docMk/>
            <pc:sldMk cId="336006354" sldId="257"/>
            <ac:spMk id="3" creationId="{B37DC797-A590-A5E6-D560-F58063E2E8BB}"/>
          </ac:spMkLst>
        </pc:spChg>
        <pc:spChg chg="del mod">
          <ac:chgData name="Giuseppe Firpo" userId="f2315591-290d-4144-9325-ed98b67dc63c" providerId="ADAL" clId="{F08D7A8D-4C62-4AE5-871A-7C0F2A7CDC02}" dt="2025-05-21T08:03:48.717" v="237" actId="478"/>
          <ac:spMkLst>
            <pc:docMk/>
            <pc:sldMk cId="336006354" sldId="257"/>
            <ac:spMk id="4" creationId="{0CA1DB8A-D17F-4A34-8179-E79AF8903922}"/>
          </ac:spMkLst>
        </pc:spChg>
        <pc:spChg chg="add mod">
          <ac:chgData name="Giuseppe Firpo" userId="f2315591-290d-4144-9325-ed98b67dc63c" providerId="ADAL" clId="{F08D7A8D-4C62-4AE5-871A-7C0F2A7CDC02}" dt="2025-05-21T08:10:43.388" v="310" actId="1076"/>
          <ac:spMkLst>
            <pc:docMk/>
            <pc:sldMk cId="336006354" sldId="257"/>
            <ac:spMk id="5" creationId="{32F8A040-22A6-3C90-CFE4-F879E0CEE1BE}"/>
          </ac:spMkLst>
        </pc:spChg>
        <pc:spChg chg="del">
          <ac:chgData name="Giuseppe Firpo" userId="f2315591-290d-4144-9325-ed98b67dc63c" providerId="ADAL" clId="{F08D7A8D-4C62-4AE5-871A-7C0F2A7CDC02}" dt="2025-05-21T08:02:44.319" v="228" actId="478"/>
          <ac:spMkLst>
            <pc:docMk/>
            <pc:sldMk cId="336006354" sldId="257"/>
            <ac:spMk id="6" creationId="{BAA5E89B-4DF4-4119-B9ED-40DAB00B9074}"/>
          </ac:spMkLst>
        </pc:spChg>
        <pc:spChg chg="add mod">
          <ac:chgData name="Giuseppe Firpo" userId="f2315591-290d-4144-9325-ed98b67dc63c" providerId="ADAL" clId="{F08D7A8D-4C62-4AE5-871A-7C0F2A7CDC02}" dt="2025-05-21T08:10:47.011" v="311" actId="1076"/>
          <ac:spMkLst>
            <pc:docMk/>
            <pc:sldMk cId="336006354" sldId="257"/>
            <ac:spMk id="7" creationId="{B19C03AA-2512-7693-762C-7659C967669F}"/>
          </ac:spMkLst>
        </pc:spChg>
        <pc:spChg chg="add mod">
          <ac:chgData name="Giuseppe Firpo" userId="f2315591-290d-4144-9325-ed98b67dc63c" providerId="ADAL" clId="{F08D7A8D-4C62-4AE5-871A-7C0F2A7CDC02}" dt="2025-05-21T08:11:13.584" v="337" actId="13926"/>
          <ac:spMkLst>
            <pc:docMk/>
            <pc:sldMk cId="336006354" sldId="257"/>
            <ac:spMk id="13" creationId="{84C333F7-FFFF-3651-FA3C-36DDC3C09073}"/>
          </ac:spMkLst>
        </pc:spChg>
        <pc:graphicFrameChg chg="add del mod modGraphic">
          <ac:chgData name="Giuseppe Firpo" userId="f2315591-290d-4144-9325-ed98b67dc63c" providerId="ADAL" clId="{F08D7A8D-4C62-4AE5-871A-7C0F2A7CDC02}" dt="2025-05-21T08:08:36.010" v="282" actId="478"/>
          <ac:graphicFrameMkLst>
            <pc:docMk/>
            <pc:sldMk cId="336006354" sldId="257"/>
            <ac:graphicFrameMk id="2" creationId="{92D23C05-4276-1C16-9B01-BDF31F7326D6}"/>
          </ac:graphicFrameMkLst>
        </pc:graphicFrameChg>
        <pc:picChg chg="add mod modCrop">
          <ac:chgData name="Giuseppe Firpo" userId="f2315591-290d-4144-9325-ed98b67dc63c" providerId="ADAL" clId="{F08D7A8D-4C62-4AE5-871A-7C0F2A7CDC02}" dt="2025-05-21T08:10:08.917" v="301" actId="1076"/>
          <ac:picMkLst>
            <pc:docMk/>
            <pc:sldMk cId="336006354" sldId="257"/>
            <ac:picMk id="8" creationId="{96783063-5AB1-7867-CC5E-DFB5E7F51DA0}"/>
          </ac:picMkLst>
        </pc:picChg>
        <pc:picChg chg="add mod modCrop">
          <ac:chgData name="Giuseppe Firpo" userId="f2315591-290d-4144-9325-ed98b67dc63c" providerId="ADAL" clId="{F08D7A8D-4C62-4AE5-871A-7C0F2A7CDC02}" dt="2025-05-21T08:09:05.035" v="288" actId="732"/>
          <ac:picMkLst>
            <pc:docMk/>
            <pc:sldMk cId="336006354" sldId="257"/>
            <ac:picMk id="10" creationId="{5A6103A1-6374-0870-252B-C0839ECAC089}"/>
          </ac:picMkLst>
        </pc:picChg>
        <pc:picChg chg="add mod modCrop">
          <ac:chgData name="Giuseppe Firpo" userId="f2315591-290d-4144-9325-ed98b67dc63c" providerId="ADAL" clId="{F08D7A8D-4C62-4AE5-871A-7C0F2A7CDC02}" dt="2025-05-21T08:10:32.769" v="307" actId="1076"/>
          <ac:picMkLst>
            <pc:docMk/>
            <pc:sldMk cId="336006354" sldId="257"/>
            <ac:picMk id="11" creationId="{F6453A32-95C1-9B6B-C3B4-94196A2FA2D8}"/>
          </ac:picMkLst>
        </pc:picChg>
        <pc:picChg chg="add mod modCrop">
          <ac:chgData name="Giuseppe Firpo" userId="f2315591-290d-4144-9325-ed98b67dc63c" providerId="ADAL" clId="{F08D7A8D-4C62-4AE5-871A-7C0F2A7CDC02}" dt="2025-05-21T08:11:34.158" v="338" actId="1076"/>
          <ac:picMkLst>
            <pc:docMk/>
            <pc:sldMk cId="336006354" sldId="257"/>
            <ac:picMk id="12" creationId="{0DA52507-2082-6440-5A94-F64EAE236346}"/>
          </ac:picMkLst>
        </pc:picChg>
      </pc:sldChg>
      <pc:sldChg chg="del">
        <pc:chgData name="Giuseppe Firpo" userId="f2315591-290d-4144-9325-ed98b67dc63c" providerId="ADAL" clId="{F08D7A8D-4C62-4AE5-871A-7C0F2A7CDC02}" dt="2025-05-22T08:40:38.256" v="339" actId="47"/>
        <pc:sldMkLst>
          <pc:docMk/>
          <pc:sldMk cId="102078983" sldId="258"/>
        </pc:sldMkLst>
      </pc:sldChg>
      <pc:sldChg chg="addSp delSp delDesignElem">
        <pc:chgData name="Giuseppe Firpo" userId="f2315591-290d-4144-9325-ed98b67dc63c" providerId="ADAL" clId="{F08D7A8D-4C62-4AE5-871A-7C0F2A7CDC02}" dt="2025-05-21T07:54:13.355" v="12"/>
        <pc:sldMkLst>
          <pc:docMk/>
          <pc:sldMk cId="2977788761" sldId="428"/>
        </pc:sldMkLst>
        <pc:spChg chg="add del">
          <ac:chgData name="Giuseppe Firpo" userId="f2315591-290d-4144-9325-ed98b67dc63c" providerId="ADAL" clId="{F08D7A8D-4C62-4AE5-871A-7C0F2A7CDC02}" dt="2025-05-21T07:54:13.355" v="12"/>
          <ac:spMkLst>
            <pc:docMk/>
            <pc:sldMk cId="2977788761" sldId="428"/>
            <ac:spMk id="59" creationId="{24EF3E42-675E-4E84-AA5A-E233060C0D3C}"/>
          </ac:spMkLst>
        </pc:spChg>
        <pc:spChg chg="add del">
          <ac:chgData name="Giuseppe Firpo" userId="f2315591-290d-4144-9325-ed98b67dc63c" providerId="ADAL" clId="{F08D7A8D-4C62-4AE5-871A-7C0F2A7CDC02}" dt="2025-05-21T07:54:13.355" v="12"/>
          <ac:spMkLst>
            <pc:docMk/>
            <pc:sldMk cId="2977788761" sldId="428"/>
            <ac:spMk id="60" creationId="{0F3B65B4-B443-446A-9981-E6E89B0B75C1}"/>
          </ac:spMkLst>
        </pc:spChg>
        <pc:spChg chg="add del">
          <ac:chgData name="Giuseppe Firpo" userId="f2315591-290d-4144-9325-ed98b67dc63c" providerId="ADAL" clId="{F08D7A8D-4C62-4AE5-871A-7C0F2A7CDC02}" dt="2025-05-21T07:54:13.355" v="12"/>
          <ac:spMkLst>
            <pc:docMk/>
            <pc:sldMk cId="2977788761" sldId="428"/>
            <ac:spMk id="61" creationId="{A382C86F-FA5A-4A2F-86CC-0E1A2FB39EB9}"/>
          </ac:spMkLst>
        </pc:spChg>
        <pc:cxnChg chg="add del">
          <ac:chgData name="Giuseppe Firpo" userId="f2315591-290d-4144-9325-ed98b67dc63c" providerId="ADAL" clId="{F08D7A8D-4C62-4AE5-871A-7C0F2A7CDC02}" dt="2025-05-21T07:54:13.355" v="12"/>
          <ac:cxnSpMkLst>
            <pc:docMk/>
            <pc:sldMk cId="2977788761" sldId="428"/>
            <ac:cxnSpMk id="62" creationId="{FD6C387B-06BE-490B-A22D-8EA8A67AA87E}"/>
          </ac:cxnSpMkLst>
        </pc:cxnChg>
        <pc:cxnChg chg="add del">
          <ac:chgData name="Giuseppe Firpo" userId="f2315591-290d-4144-9325-ed98b67dc63c" providerId="ADAL" clId="{F08D7A8D-4C62-4AE5-871A-7C0F2A7CDC02}" dt="2025-05-21T07:54:13.355" v="12"/>
          <ac:cxnSpMkLst>
            <pc:docMk/>
            <pc:sldMk cId="2977788761" sldId="428"/>
            <ac:cxnSpMk id="63" creationId="{94DCE841-D2A0-408E-8F2F-990D0105E2FE}"/>
          </ac:cxnSpMkLst>
        </pc:cxnChg>
      </pc:sldChg>
      <pc:sldChg chg="addSp modSp mod modAnim">
        <pc:chgData name="Giuseppe Firpo" userId="f2315591-290d-4144-9325-ed98b67dc63c" providerId="ADAL" clId="{F08D7A8D-4C62-4AE5-871A-7C0F2A7CDC02}" dt="2025-05-21T07:59:31.310" v="226"/>
        <pc:sldMkLst>
          <pc:docMk/>
          <pc:sldMk cId="1693622283" sldId="429"/>
        </pc:sldMkLst>
        <pc:spChg chg="mod">
          <ac:chgData name="Giuseppe Firpo" userId="f2315591-290d-4144-9325-ed98b67dc63c" providerId="ADAL" clId="{F08D7A8D-4C62-4AE5-871A-7C0F2A7CDC02}" dt="2025-05-21T07:55:23.998" v="31" actId="1076"/>
          <ac:spMkLst>
            <pc:docMk/>
            <pc:sldMk cId="1693622283" sldId="429"/>
            <ac:spMk id="2" creationId="{441D15AB-3E6A-E84A-062C-1E891CF7B81E}"/>
          </ac:spMkLst>
        </pc:spChg>
        <pc:spChg chg="add mod">
          <ac:chgData name="Giuseppe Firpo" userId="f2315591-290d-4144-9325-ed98b67dc63c" providerId="ADAL" clId="{F08D7A8D-4C62-4AE5-871A-7C0F2A7CDC02}" dt="2025-05-21T07:55:14.433" v="29" actId="1076"/>
          <ac:spMkLst>
            <pc:docMk/>
            <pc:sldMk cId="1693622283" sldId="429"/>
            <ac:spMk id="3" creationId="{222F056D-0D1F-0AD2-9B61-89874C9BD7A2}"/>
          </ac:spMkLst>
        </pc:spChg>
        <pc:spChg chg="add mod">
          <ac:chgData name="Giuseppe Firpo" userId="f2315591-290d-4144-9325-ed98b67dc63c" providerId="ADAL" clId="{F08D7A8D-4C62-4AE5-871A-7C0F2A7CDC02}" dt="2025-05-21T07:57:31.865" v="81" actId="1076"/>
          <ac:spMkLst>
            <pc:docMk/>
            <pc:sldMk cId="1693622283" sldId="429"/>
            <ac:spMk id="4" creationId="{5F4A0590-FFE9-D90E-F0CF-9A81BD4E2F00}"/>
          </ac:spMkLst>
        </pc:spChg>
        <pc:spChg chg="add mod">
          <ac:chgData name="Giuseppe Firpo" userId="f2315591-290d-4144-9325-ed98b67dc63c" providerId="ADAL" clId="{F08D7A8D-4C62-4AE5-871A-7C0F2A7CDC02}" dt="2025-05-21T07:57:49.083" v="85" actId="1076"/>
          <ac:spMkLst>
            <pc:docMk/>
            <pc:sldMk cId="1693622283" sldId="429"/>
            <ac:spMk id="7" creationId="{A84264E6-0F25-38BE-B02C-7E18BB728BD0}"/>
          </ac:spMkLst>
        </pc:spChg>
        <pc:spChg chg="add mod">
          <ac:chgData name="Giuseppe Firpo" userId="f2315591-290d-4144-9325-ed98b67dc63c" providerId="ADAL" clId="{F08D7A8D-4C62-4AE5-871A-7C0F2A7CDC02}" dt="2025-05-21T07:59:12.012" v="223" actId="1076"/>
          <ac:spMkLst>
            <pc:docMk/>
            <pc:sldMk cId="1693622283" sldId="429"/>
            <ac:spMk id="8" creationId="{57499B85-2139-F353-D3F8-47F14253F582}"/>
          </ac:spMkLst>
        </pc:spChg>
        <pc:spChg chg="mod">
          <ac:chgData name="Giuseppe Firpo" userId="f2315591-290d-4144-9325-ed98b67dc63c" providerId="ADAL" clId="{F08D7A8D-4C62-4AE5-871A-7C0F2A7CDC02}" dt="2025-05-21T07:57:34.641" v="82" actId="1076"/>
          <ac:spMkLst>
            <pc:docMk/>
            <pc:sldMk cId="1693622283" sldId="429"/>
            <ac:spMk id="9" creationId="{B30B909F-B20A-4C47-6275-FE5C941D3035}"/>
          </ac:spMkLst>
        </pc:spChg>
        <pc:spChg chg="mod">
          <ac:chgData name="Giuseppe Firpo" userId="f2315591-290d-4144-9325-ed98b67dc63c" providerId="ADAL" clId="{F08D7A8D-4C62-4AE5-871A-7C0F2A7CDC02}" dt="2025-05-21T07:57:41.426" v="83" actId="1076"/>
          <ac:spMkLst>
            <pc:docMk/>
            <pc:sldMk cId="1693622283" sldId="429"/>
            <ac:spMk id="10" creationId="{C4FF3466-025E-BF7C-2309-3BA3BA0E9803}"/>
          </ac:spMkLst>
        </pc:spChg>
        <pc:spChg chg="mod">
          <ac:chgData name="Giuseppe Firpo" userId="f2315591-290d-4144-9325-ed98b67dc63c" providerId="ADAL" clId="{F08D7A8D-4C62-4AE5-871A-7C0F2A7CDC02}" dt="2025-05-21T07:57:44.396" v="84" actId="1076"/>
          <ac:spMkLst>
            <pc:docMk/>
            <pc:sldMk cId="1693622283" sldId="429"/>
            <ac:spMk id="11" creationId="{B8431B5B-DC67-D900-CBD0-07574BB424BA}"/>
          </ac:spMkLst>
        </pc:spChg>
        <pc:spChg chg="mod">
          <ac:chgData name="Giuseppe Firpo" userId="f2315591-290d-4144-9325-ed98b67dc63c" providerId="ADAL" clId="{F08D7A8D-4C62-4AE5-871A-7C0F2A7CDC02}" dt="2025-05-21T07:57:41.426" v="83" actId="1076"/>
          <ac:spMkLst>
            <pc:docMk/>
            <pc:sldMk cId="1693622283" sldId="429"/>
            <ac:spMk id="13" creationId="{ABF8EE50-9C34-7E84-2D81-D4490544175B}"/>
          </ac:spMkLst>
        </pc:spChg>
        <pc:spChg chg="mod">
          <ac:chgData name="Giuseppe Firpo" userId="f2315591-290d-4144-9325-ed98b67dc63c" providerId="ADAL" clId="{F08D7A8D-4C62-4AE5-871A-7C0F2A7CDC02}" dt="2025-05-21T07:57:41.426" v="83" actId="1076"/>
          <ac:spMkLst>
            <pc:docMk/>
            <pc:sldMk cId="1693622283" sldId="429"/>
            <ac:spMk id="15" creationId="{632B2F39-FF06-AECF-7EEB-4B55FC802ECE}"/>
          </ac:spMkLst>
        </pc:spChg>
        <pc:spChg chg="mod">
          <ac:chgData name="Giuseppe Firpo" userId="f2315591-290d-4144-9325-ed98b67dc63c" providerId="ADAL" clId="{F08D7A8D-4C62-4AE5-871A-7C0F2A7CDC02}" dt="2025-05-21T07:57:26.827" v="79" actId="1076"/>
          <ac:spMkLst>
            <pc:docMk/>
            <pc:sldMk cId="1693622283" sldId="429"/>
            <ac:spMk id="17" creationId="{D8EEB321-B8DA-50C7-65DE-BCEC9E759EC3}"/>
          </ac:spMkLst>
        </pc:spChg>
        <pc:spChg chg="mod">
          <ac:chgData name="Giuseppe Firpo" userId="f2315591-290d-4144-9325-ed98b67dc63c" providerId="ADAL" clId="{F08D7A8D-4C62-4AE5-871A-7C0F2A7CDC02}" dt="2025-05-21T07:57:29.766" v="80" actId="1076"/>
          <ac:spMkLst>
            <pc:docMk/>
            <pc:sldMk cId="1693622283" sldId="429"/>
            <ac:spMk id="18" creationId="{94D0D1F8-8C46-91C7-4593-464E64768FF9}"/>
          </ac:spMkLst>
        </pc:spChg>
        <pc:spChg chg="mod">
          <ac:chgData name="Giuseppe Firpo" userId="f2315591-290d-4144-9325-ed98b67dc63c" providerId="ADAL" clId="{F08D7A8D-4C62-4AE5-871A-7C0F2A7CDC02}" dt="2025-05-21T07:57:23.021" v="78" actId="1076"/>
          <ac:spMkLst>
            <pc:docMk/>
            <pc:sldMk cId="1693622283" sldId="429"/>
            <ac:spMk id="19" creationId="{FADBAFA3-131D-DE2F-4B70-9EC8B84952CA}"/>
          </ac:spMkLst>
        </pc:spChg>
        <pc:spChg chg="mod">
          <ac:chgData name="Giuseppe Firpo" userId="f2315591-290d-4144-9325-ed98b67dc63c" providerId="ADAL" clId="{F08D7A8D-4C62-4AE5-871A-7C0F2A7CDC02}" dt="2025-05-21T07:56:16.099" v="50" actId="164"/>
          <ac:spMkLst>
            <pc:docMk/>
            <pc:sldMk cId="1693622283" sldId="429"/>
            <ac:spMk id="24" creationId="{64F43BD6-A932-5B29-A477-8CDA9C62BBF3}"/>
          </ac:spMkLst>
        </pc:spChg>
        <pc:grpChg chg="add mod">
          <ac:chgData name="Giuseppe Firpo" userId="f2315591-290d-4144-9325-ed98b67dc63c" providerId="ADAL" clId="{F08D7A8D-4C62-4AE5-871A-7C0F2A7CDC02}" dt="2025-05-21T07:57:53.098" v="86" actId="1076"/>
          <ac:grpSpMkLst>
            <pc:docMk/>
            <pc:sldMk cId="1693622283" sldId="429"/>
            <ac:grpSpMk id="5" creationId="{078691D5-CD8C-D462-3E13-79582C4B6C80}"/>
          </ac:grpSpMkLst>
        </pc:grpChg>
        <pc:grpChg chg="mod">
          <ac:chgData name="Giuseppe Firpo" userId="f2315591-290d-4144-9325-ed98b67dc63c" providerId="ADAL" clId="{F08D7A8D-4C62-4AE5-871A-7C0F2A7CDC02}" dt="2025-05-21T07:56:16.099" v="50" actId="164"/>
          <ac:grpSpMkLst>
            <pc:docMk/>
            <pc:sldMk cId="1693622283" sldId="429"/>
            <ac:grpSpMk id="23" creationId="{058424D8-C664-25B9-881F-D1FA2A8E1C74}"/>
          </ac:grpSpMkLst>
        </pc:grpChg>
        <pc:picChg chg="mod">
          <ac:chgData name="Giuseppe Firpo" userId="f2315591-290d-4144-9325-ed98b67dc63c" providerId="ADAL" clId="{F08D7A8D-4C62-4AE5-871A-7C0F2A7CDC02}" dt="2025-05-21T07:56:16.099" v="50" actId="164"/>
          <ac:picMkLst>
            <pc:docMk/>
            <pc:sldMk cId="1693622283" sldId="429"/>
            <ac:picMk id="6" creationId="{6F077598-E33B-B1B8-B646-0B3BB6A5BF4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7A07-96C3-42AF-943D-953C86C3D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557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38DF-F503-4E79-B1B0-16489708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3232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ts val="3200"/>
              </a:lnSpc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D965B-87A4-4F43-BE02-800BCCDF42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 anchor="ctr" anchorCtr="0"/>
          <a:lstStyle/>
          <a:p>
            <a:fld id="{403CB87E-4591-47A1-9046-CF63F17215EF}" type="datetime2">
              <a:rPr lang="en-US" smtClean="0"/>
              <a:t>Thursday, May 22, 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ED35B-CBF1-40D9-BAA7-CF9E1E22B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7328" y="6217920"/>
            <a:ext cx="7196328" cy="640080"/>
          </a:xfrm>
        </p:spPr>
        <p:txBody>
          <a:bodyPr anchor="ctr" anchorCtr="0"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6653A-450D-4BDE-8718-99F2D9314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152" y="0"/>
            <a:ext cx="685800" cy="685800"/>
          </a:xfrm>
        </p:spPr>
        <p:txBody>
          <a:bodyPr/>
          <a:lstStyle>
            <a:lvl1pPr algn="ctr">
              <a:defRPr/>
            </a:lvl1pPr>
          </a:lstStyle>
          <a:p>
            <a:fld id="{3A4F6043-7A67-491B-98BC-F933DED7226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36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D930A-6467-4C46-BA13-A0F5EC12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1977A-7872-4BE8-8C5C-D2099BEDB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B8191-8A0C-4077-9A2D-0255BF81A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7F0E-8070-4DFE-A821-9A699EDBAD7E}" type="datetime2">
              <a:rPr lang="en-US" smtClean="0"/>
              <a:t>Thursday, May 22,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41B40-57AC-45F3-9AAC-DC2BEBB12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D65F4-29FA-451A-878F-768E426A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57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76A9FC-D582-4FC8-B641-9F77B4DD1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A1683-12F6-4BA6-AD1A-F98C60951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141D6-1E1A-4A54-A9B4-57F86865F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34AE-C7BF-46E5-A968-01C6641F6476}" type="datetime2">
              <a:rPr lang="en-US" smtClean="0"/>
              <a:t>Thursday, May 22,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541D6-4702-4421-AEB2-D6CA3AADB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C9F43-CD60-4C38-94C9-0E6D3B72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32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4413-82C1-4EBC-8C6B-BC5F842D1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F029A-192E-4A44-ACC7-6C5212C77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5" y="1825625"/>
            <a:ext cx="10543031" cy="420638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1A7D4-E57E-4789-896B-B2A051BF9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3DE70B-B772-416E-A790-995760B1742E}" type="datetime2">
              <a:rPr lang="en-US" smtClean="0"/>
              <a:t>Thursday, May 22, 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B63EE-3B35-4F8A-BDA3-E778BFE1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39EF2-7937-4C30-A883-7F7BD0280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337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F4BC-D1E9-40F0-A26B-9EA9B6B6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081941"/>
            <a:ext cx="10543032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974A6-FAB9-47DA-8F1A-701DFC8DF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3961666"/>
            <a:ext cx="10543032" cy="1500187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4E2B4-314C-4D4F-8938-E437A2EF5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0CDE-A6F1-4138-AF12-ED09E8E5FB6B}" type="datetime2">
              <a:rPr lang="en-US" smtClean="0"/>
              <a:t>Thursday, May 22,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42F23-6986-4A36-97F0-13F305A2D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BA1B9-2423-42BD-A553-DC5703F6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011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64F76-994F-4AB5-B17B-46C0C2FA5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9B3B-A540-4556-98C8-1F49704A7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825625"/>
            <a:ext cx="5599176" cy="4206382"/>
          </a:xfrm>
        </p:spPr>
        <p:txBody>
          <a:bodyPr/>
          <a:lstStyle>
            <a:lvl1pPr marL="457200" indent="-457200">
              <a:buFont typeface="Wingdings 2" panose="05020102010507070707" pitchFamily="18" charset="2"/>
              <a:buChar char="¬"/>
              <a:defRPr/>
            </a:lvl1pPr>
            <a:lvl2pPr marL="800100" indent="-342900">
              <a:buFont typeface="Wingdings 2" panose="05020102010507070707" pitchFamily="18" charset="2"/>
              <a:buChar char="¬"/>
              <a:defRPr/>
            </a:lvl2pPr>
            <a:lvl3pPr marL="1257300" indent="-342900">
              <a:buFont typeface="Wingdings 2" panose="05020102010507070707" pitchFamily="18" charset="2"/>
              <a:buChar char="¬"/>
              <a:defRPr/>
            </a:lvl3pPr>
            <a:lvl4pPr marL="1657350" indent="-285750">
              <a:buFont typeface="Wingdings 2" panose="05020102010507070707" pitchFamily="18" charset="2"/>
              <a:buChar char="¬"/>
              <a:defRPr/>
            </a:lvl4pPr>
            <a:lvl5pPr marL="2114550" indent="-28575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72438-7C63-48F2-9D6F-2461BFD6D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791456" cy="4206382"/>
          </a:xfrm>
        </p:spPr>
        <p:txBody>
          <a:bodyPr/>
          <a:lstStyle>
            <a:lvl1pPr marL="228600" indent="-228600">
              <a:buFont typeface="Wingdings 2" panose="05020102010507070707" pitchFamily="18" charset="2"/>
              <a:buChar char="¬"/>
              <a:defRPr/>
            </a:lvl1pPr>
            <a:lvl2pPr marL="685800" indent="-228600">
              <a:buFont typeface="Wingdings 2" panose="05020102010507070707" pitchFamily="18" charset="2"/>
              <a:buChar char="¬"/>
              <a:defRPr/>
            </a:lvl2pPr>
            <a:lvl3pPr marL="1143000" indent="-228600">
              <a:buFont typeface="Wingdings 2" panose="05020102010507070707" pitchFamily="18" charset="2"/>
              <a:buChar char="¬"/>
              <a:defRPr/>
            </a:lvl3pPr>
            <a:lvl4pPr marL="1600200" indent="-228600">
              <a:buFont typeface="Wingdings 2" panose="05020102010507070707" pitchFamily="18" charset="2"/>
              <a:buChar char="¬"/>
              <a:defRPr/>
            </a:lvl4pPr>
            <a:lvl5pPr marL="2057400" indent="-22860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A1B49-6AAA-4DA7-970F-B75899F1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F8B1-DB7B-4D28-A97D-40FB2DD1EF78}" type="datetime2">
              <a:rPr lang="en-US" smtClean="0"/>
              <a:t>Thursday, May 22,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3649A-B9A2-4737-B47E-758DC140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C1407-C705-451C-878E-8175DCCD5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46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5DDA7-4AAD-4EBE-880C-200E5F10A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681163"/>
            <a:ext cx="554969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624" y="2505075"/>
            <a:ext cx="5549697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438EA-D381-4F22-A911-ECDD6D04F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70321" y="1681163"/>
            <a:ext cx="4993335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70321" y="2505075"/>
            <a:ext cx="4993335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6298F3-0AEC-4811-99A4-B78AE3A7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14039161-23B8-4738-9069-73EBE8884FDD}" type="datetime2">
              <a:rPr lang="en-US" smtClean="0"/>
              <a:t>Thursday, May 22,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7690B4-8A9A-4717-8B0B-2C9212926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8F00A-44BE-4E0A-B1CE-1FC48965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60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1F235-FBFF-453E-B90A-5758ED47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938306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43A871-5A76-4349-99F0-C46C77380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4D44-7693-499F-AC6C-11696134FE3F}" type="datetime2">
              <a:rPr lang="en-US" smtClean="0"/>
              <a:t>Thursday, May 22,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2E803-8BD9-40A2-8389-C19DA1148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414ED-B772-4B84-813E-E34C9A97C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1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562BDD-CBFF-4046-A6B2-A9ECCB7E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F2AE-472C-4EF3-ABB2-24BAA9AE3CF7}" type="datetime2">
              <a:rPr lang="en-US" smtClean="0"/>
              <a:t>Thursday, May 22,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90B5F6-6C28-4A86-AFD0-D7F93D46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10D5C-1634-451B-8D99-4D47EB3A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53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2261-8522-4437-B612-7C7100D1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10543032" cy="1600200"/>
          </a:xfrm>
        </p:spPr>
        <p:txBody>
          <a:bodyPr anchor="b">
            <a:noAutofit/>
          </a:bodyPr>
          <a:lstStyle>
            <a:lvl1pPr>
              <a:defRPr sz="5200">
                <a:latin typeface="Dante (Headings)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AA0AF-3F50-42BD-84B4-E70C3D00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199340"/>
            <a:ext cx="5780468" cy="366171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C702B-2C4D-4590-8BEE-31940145C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4813E-250B-4422-AE46-5E1AB964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EAEA162C-A7C1-4263-9453-1BAFF8C39559}" type="datetime2">
              <a:rPr lang="en-US" smtClean="0"/>
              <a:t>Thursday, May 22,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B5B81-E9CC-45F3-8EF1-35D2C8FF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A7E97-5A73-4602-9582-6CDACB918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47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5334B-3019-4CA1-B658-779001922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4489180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D3CC12-FD6B-41A3-BF67-D600CC438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B2BD5-DC18-460B-BFCC-5B2447D2B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305-9768-4792-866C-91238D4569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64DF6793-3458-4587-8168-65F0C37A92D2}" type="datetime2">
              <a:rPr lang="en-US" smtClean="0"/>
              <a:t>Thursday, May 22,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BF050-0FF1-499F-936E-FAAE50DC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02C2E-1542-46B4-85B1-7A4B3F772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76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86836B-C327-49CB-ADF2-2E730C4A91BF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310F61-136C-42B3-981B-FDE3DD0A8135}"/>
              </a:ext>
            </a:extLst>
          </p:cNvPr>
          <p:cNvSpPr/>
          <p:nvPr/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2AF870-601F-4570-A8A9-1003F893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CCECD-B6E7-4C40-8A84-65FD5A3F0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825625"/>
            <a:ext cx="105430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EFA4D-0E39-4E26-B43C-5D1084B3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624" y="6217920"/>
            <a:ext cx="2743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8352ED3-3C46-4C9A-9738-67B2D875E7E2}" type="datetime2">
              <a:rPr lang="en-US" smtClean="0"/>
              <a:pPr/>
              <a:t>Thursday, May 22, 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851EA-2F2C-4012-8B96-51179BDD1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7328" y="6217920"/>
            <a:ext cx="7196328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B8ACB-7A60-4D76-A149-0C57A30E0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773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38" r:id="rId4"/>
    <p:sldLayoutId id="2147483739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Wingdings 2" panose="05020102010507070707" pitchFamily="18" charset="2"/>
        <a:buChar char="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8" Type="http://schemas.openxmlformats.org/officeDocument/2006/relationships/image" Target="../media/image490.png"/><Relationship Id="rId3" Type="http://schemas.openxmlformats.org/officeDocument/2006/relationships/image" Target="../media/image53.png"/><Relationship Id="rId21" Type="http://schemas.openxmlformats.org/officeDocument/2006/relationships/image" Target="../media/image61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24" Type="http://schemas.openxmlformats.org/officeDocument/2006/relationships/image" Target="../media/image64.png"/><Relationship Id="rId5" Type="http://schemas.openxmlformats.org/officeDocument/2006/relationships/image" Target="../media/image29.jpeg"/><Relationship Id="rId23" Type="http://schemas.openxmlformats.org/officeDocument/2006/relationships/image" Target="../media/image63.png"/><Relationship Id="rId19" Type="http://schemas.openxmlformats.org/officeDocument/2006/relationships/image" Target="../media/image59.png"/><Relationship Id="rId4" Type="http://schemas.openxmlformats.org/officeDocument/2006/relationships/image" Target="../media/image54.png"/><Relationship Id="rId22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5.png"/><Relationship Id="rId4" Type="http://schemas.openxmlformats.org/officeDocument/2006/relationships/image" Target="../media/image8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0.png"/><Relationship Id="rId7" Type="http://schemas.openxmlformats.org/officeDocument/2006/relationships/image" Target="../media/image1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>
            <a:extLst>
              <a:ext uri="{FF2B5EF4-FFF2-40B4-BE49-F238E27FC236}">
                <a16:creationId xmlns:a16="http://schemas.microsoft.com/office/drawing/2014/main" id="{4D828BBA-088A-450B-A07C-887898BFB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86" y="321733"/>
            <a:ext cx="3180933" cy="2269066"/>
          </a:xfrm>
          <a:prstGeom prst="rect">
            <a:avLst/>
          </a:prstGeom>
        </p:spPr>
      </p:pic>
      <p:sp>
        <p:nvSpPr>
          <p:cNvPr id="27" name="Rectangle 21">
            <a:extLst>
              <a:ext uri="{FF2B5EF4-FFF2-40B4-BE49-F238E27FC236}">
                <a16:creationId xmlns:a16="http://schemas.microsoft.com/office/drawing/2014/main" id="{94E1CBB2-207D-4AB2-9FE1-BB3DFB5F5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8347" y="-1"/>
            <a:ext cx="2981737" cy="2590799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7BFE334C-DA31-40BF-BCE3-F84EE15D4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399" y="3150819"/>
            <a:ext cx="4128685" cy="309651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A7512C86-9B98-4B7F-BD7D-CF1B9E97CD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5686" y="678621"/>
            <a:ext cx="3244943" cy="3244943"/>
          </a:xfrm>
          <a:prstGeom prst="rect">
            <a:avLst/>
          </a:prstGeom>
        </p:spPr>
      </p:pic>
      <p:sp>
        <p:nvSpPr>
          <p:cNvPr id="29" name="Rectangle 23">
            <a:extLst>
              <a:ext uri="{FF2B5EF4-FFF2-40B4-BE49-F238E27FC236}">
                <a16:creationId xmlns:a16="http://schemas.microsoft.com/office/drawing/2014/main" id="{7B7C8768-C0E6-4BF8-9262-74D645629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97165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063FAF9-ACC5-4257-A431-AB2FCFD5CE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52928"/>
            <a:ext cx="79552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3842A57-5543-489A-8D76-ECB59F25A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06496"/>
            <a:ext cx="3380433" cy="3851503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B5AB787-5A1E-418D-8980-5F3361C65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5760" y="4508919"/>
            <a:ext cx="420624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EED59CBF-7072-43F9-8ABE-1E3C12488F38}"/>
              </a:ext>
            </a:extLst>
          </p:cNvPr>
          <p:cNvSpPr/>
          <p:nvPr/>
        </p:nvSpPr>
        <p:spPr>
          <a:xfrm>
            <a:off x="8051904" y="4898182"/>
            <a:ext cx="407395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2400" b="0" i="0" cap="all" dirty="0">
                <a:solidFill>
                  <a:srgbClr val="0054A2"/>
                </a:solidFill>
                <a:effectLst/>
                <a:latin typeface="Oswald" panose="00000500000000000000" pitchFamily="2" charset="0"/>
              </a:rPr>
              <a:t>CORSO DI TECNOLOGIA DEL VUOTO</a:t>
            </a:r>
          </a:p>
          <a:p>
            <a:pPr algn="ctr"/>
            <a:endParaRPr lang="it-IT" sz="2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593087E-0CC7-387A-92B4-74C5DF0F5F64}"/>
              </a:ext>
            </a:extLst>
          </p:cNvPr>
          <p:cNvSpPr txBox="1"/>
          <p:nvPr/>
        </p:nvSpPr>
        <p:spPr>
          <a:xfrm>
            <a:off x="8872949" y="5406014"/>
            <a:ext cx="2434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Giuseppe Firpo</a:t>
            </a:r>
          </a:p>
          <a:p>
            <a:pPr algn="ctr"/>
            <a:r>
              <a:rPr lang="it-IT" dirty="0"/>
              <a:t>Giuseppe.firpo@unige.it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4215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ED153FF9-872C-657C-7C4E-E3CC4F84FE12}"/>
              </a:ext>
            </a:extLst>
          </p:cNvPr>
          <p:cNvSpPr/>
          <p:nvPr/>
        </p:nvSpPr>
        <p:spPr>
          <a:xfrm>
            <a:off x="1745461" y="2394598"/>
            <a:ext cx="6089072" cy="3440004"/>
          </a:xfrm>
          <a:custGeom>
            <a:avLst/>
            <a:gdLst>
              <a:gd name="connsiteX0" fmla="*/ 0 w 8645236"/>
              <a:gd name="connsiteY0" fmla="*/ 2764296 h 2764296"/>
              <a:gd name="connsiteX1" fmla="*/ 540327 w 8645236"/>
              <a:gd name="connsiteY1" fmla="*/ 2629214 h 2764296"/>
              <a:gd name="connsiteX2" fmla="*/ 935181 w 8645236"/>
              <a:gd name="connsiteY2" fmla="*/ 2182405 h 2764296"/>
              <a:gd name="connsiteX3" fmla="*/ 1402772 w 8645236"/>
              <a:gd name="connsiteY3" fmla="*/ 1143314 h 2764296"/>
              <a:gd name="connsiteX4" fmla="*/ 1672936 w 8645236"/>
              <a:gd name="connsiteY4" fmla="*/ 602986 h 2764296"/>
              <a:gd name="connsiteX5" fmla="*/ 1911927 w 8645236"/>
              <a:gd name="connsiteY5" fmla="*/ 145786 h 2764296"/>
              <a:gd name="connsiteX6" fmla="*/ 2130136 w 8645236"/>
              <a:gd name="connsiteY6" fmla="*/ 21096 h 2764296"/>
              <a:gd name="connsiteX7" fmla="*/ 2317172 w 8645236"/>
              <a:gd name="connsiteY7" fmla="*/ 21096 h 2764296"/>
              <a:gd name="connsiteX8" fmla="*/ 2545772 w 8645236"/>
              <a:gd name="connsiteY8" fmla="*/ 228914 h 2764296"/>
              <a:gd name="connsiteX9" fmla="*/ 2763981 w 8645236"/>
              <a:gd name="connsiteY9" fmla="*/ 509468 h 2764296"/>
              <a:gd name="connsiteX10" fmla="*/ 2961409 w 8645236"/>
              <a:gd name="connsiteY10" fmla="*/ 769241 h 2764296"/>
              <a:gd name="connsiteX11" fmla="*/ 3262745 w 8645236"/>
              <a:gd name="connsiteY11" fmla="*/ 1039405 h 2764296"/>
              <a:gd name="connsiteX12" fmla="*/ 3740727 w 8645236"/>
              <a:gd name="connsiteY12" fmla="*/ 1371914 h 2764296"/>
              <a:gd name="connsiteX13" fmla="*/ 4239490 w 8645236"/>
              <a:gd name="connsiteY13" fmla="*/ 1652468 h 2764296"/>
              <a:gd name="connsiteX14" fmla="*/ 4873336 w 8645236"/>
              <a:gd name="connsiteY14" fmla="*/ 1891459 h 2764296"/>
              <a:gd name="connsiteX15" fmla="*/ 6141027 w 8645236"/>
              <a:gd name="connsiteY15" fmla="*/ 2234359 h 2764296"/>
              <a:gd name="connsiteX16" fmla="*/ 6982690 w 8645236"/>
              <a:gd name="connsiteY16" fmla="*/ 2390223 h 2764296"/>
              <a:gd name="connsiteX17" fmla="*/ 7668490 w 8645236"/>
              <a:gd name="connsiteY17" fmla="*/ 2483741 h 2764296"/>
              <a:gd name="connsiteX18" fmla="*/ 8385463 w 8645236"/>
              <a:gd name="connsiteY18" fmla="*/ 2566868 h 2764296"/>
              <a:gd name="connsiteX19" fmla="*/ 8645236 w 8645236"/>
              <a:gd name="connsiteY19" fmla="*/ 2598041 h 276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645236" h="2764296">
                <a:moveTo>
                  <a:pt x="0" y="2764296"/>
                </a:moveTo>
                <a:cubicBezTo>
                  <a:pt x="192232" y="2745246"/>
                  <a:pt x="384464" y="2726196"/>
                  <a:pt x="540327" y="2629214"/>
                </a:cubicBezTo>
                <a:cubicBezTo>
                  <a:pt x="696190" y="2532232"/>
                  <a:pt x="791440" y="2430055"/>
                  <a:pt x="935181" y="2182405"/>
                </a:cubicBezTo>
                <a:cubicBezTo>
                  <a:pt x="1078922" y="1934755"/>
                  <a:pt x="1279813" y="1406550"/>
                  <a:pt x="1402772" y="1143314"/>
                </a:cubicBezTo>
                <a:cubicBezTo>
                  <a:pt x="1525731" y="880077"/>
                  <a:pt x="1588077" y="769241"/>
                  <a:pt x="1672936" y="602986"/>
                </a:cubicBezTo>
                <a:cubicBezTo>
                  <a:pt x="1757795" y="436731"/>
                  <a:pt x="1835727" y="242768"/>
                  <a:pt x="1911927" y="145786"/>
                </a:cubicBezTo>
                <a:cubicBezTo>
                  <a:pt x="1988127" y="48804"/>
                  <a:pt x="2062595" y="41878"/>
                  <a:pt x="2130136" y="21096"/>
                </a:cubicBezTo>
                <a:cubicBezTo>
                  <a:pt x="2197677" y="314"/>
                  <a:pt x="2247899" y="-13540"/>
                  <a:pt x="2317172" y="21096"/>
                </a:cubicBezTo>
                <a:cubicBezTo>
                  <a:pt x="2386445" y="55732"/>
                  <a:pt x="2471304" y="147519"/>
                  <a:pt x="2545772" y="228914"/>
                </a:cubicBezTo>
                <a:cubicBezTo>
                  <a:pt x="2620240" y="310309"/>
                  <a:pt x="2694708" y="419413"/>
                  <a:pt x="2763981" y="509468"/>
                </a:cubicBezTo>
                <a:cubicBezTo>
                  <a:pt x="2833254" y="599522"/>
                  <a:pt x="2878282" y="680918"/>
                  <a:pt x="2961409" y="769241"/>
                </a:cubicBezTo>
                <a:cubicBezTo>
                  <a:pt x="3044536" y="857564"/>
                  <a:pt x="3132859" y="938960"/>
                  <a:pt x="3262745" y="1039405"/>
                </a:cubicBezTo>
                <a:cubicBezTo>
                  <a:pt x="3392631" y="1139850"/>
                  <a:pt x="3577936" y="1269737"/>
                  <a:pt x="3740727" y="1371914"/>
                </a:cubicBezTo>
                <a:cubicBezTo>
                  <a:pt x="3903518" y="1474091"/>
                  <a:pt x="4050722" y="1565877"/>
                  <a:pt x="4239490" y="1652468"/>
                </a:cubicBezTo>
                <a:cubicBezTo>
                  <a:pt x="4428258" y="1739059"/>
                  <a:pt x="4556413" y="1794477"/>
                  <a:pt x="4873336" y="1891459"/>
                </a:cubicBezTo>
                <a:cubicBezTo>
                  <a:pt x="5190259" y="1988441"/>
                  <a:pt x="5789468" y="2151232"/>
                  <a:pt x="6141027" y="2234359"/>
                </a:cubicBezTo>
                <a:cubicBezTo>
                  <a:pt x="6492586" y="2317486"/>
                  <a:pt x="6728113" y="2348659"/>
                  <a:pt x="6982690" y="2390223"/>
                </a:cubicBezTo>
                <a:cubicBezTo>
                  <a:pt x="7237267" y="2431787"/>
                  <a:pt x="7668490" y="2483741"/>
                  <a:pt x="7668490" y="2483741"/>
                </a:cubicBezTo>
                <a:lnTo>
                  <a:pt x="8385463" y="2566868"/>
                </a:lnTo>
                <a:lnTo>
                  <a:pt x="8645236" y="2598041"/>
                </a:lnTo>
              </a:path>
            </a:pathLst>
          </a:cu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6A223666-FE66-F7C3-B434-6380B1ADA0E5}"/>
              </a:ext>
            </a:extLst>
          </p:cNvPr>
          <p:cNvCxnSpPr/>
          <p:nvPr/>
        </p:nvCxnSpPr>
        <p:spPr>
          <a:xfrm flipV="1">
            <a:off x="1745461" y="2259012"/>
            <a:ext cx="0" cy="357559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479728F3-CB77-6C80-7550-2D3C873AE182}"/>
              </a:ext>
            </a:extLst>
          </p:cNvPr>
          <p:cNvCxnSpPr>
            <a:cxnSpLocks/>
            <a:stCxn id="4" idx="0"/>
          </p:cNvCxnSpPr>
          <p:nvPr/>
        </p:nvCxnSpPr>
        <p:spPr>
          <a:xfrm>
            <a:off x="1745461" y="5834602"/>
            <a:ext cx="732961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0">
                <a:extLst>
                  <a:ext uri="{FF2B5EF4-FFF2-40B4-BE49-F238E27FC236}">
                    <a16:creationId xmlns:a16="http://schemas.microsoft.com/office/drawing/2014/main" id="{A31C70D3-8262-4CA4-5CBC-A0C142609BE0}"/>
                  </a:ext>
                </a:extLst>
              </p:cNvPr>
              <p:cNvSpPr txBox="1"/>
              <p:nvPr/>
            </p:nvSpPr>
            <p:spPr bwMode="auto">
              <a:xfrm>
                <a:off x="1815274" y="2259011"/>
                <a:ext cx="941387" cy="5794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000" i="1" dirty="0"/>
              </a:p>
            </p:txBody>
          </p:sp>
        </mc:Choice>
        <mc:Fallback xmlns="">
          <p:sp>
            <p:nvSpPr>
              <p:cNvPr id="9" name="Object 0">
                <a:extLst>
                  <a:ext uri="{FF2B5EF4-FFF2-40B4-BE49-F238E27FC236}">
                    <a16:creationId xmlns:a16="http://schemas.microsoft.com/office/drawing/2014/main" id="{A31C70D3-8262-4CA4-5CBC-A0C142609B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15274" y="2259011"/>
                <a:ext cx="941387" cy="579437"/>
              </a:xfrm>
              <a:prstGeom prst="rect">
                <a:avLst/>
              </a:prstGeom>
              <a:blipFill>
                <a:blip r:embed="rId2"/>
                <a:stretch>
                  <a:fillRect l="-32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13">
                <a:extLst>
                  <a:ext uri="{FF2B5EF4-FFF2-40B4-BE49-F238E27FC236}">
                    <a16:creationId xmlns:a16="http://schemas.microsoft.com/office/drawing/2014/main" id="{B64F8172-635C-258D-28DC-7B4BB6728B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45300" y="5434492"/>
                <a:ext cx="113794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altLang="it-IT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it-IT" altLang="it-IT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(</m:t>
                      </m:r>
                      <m:r>
                        <a:rPr lang="it-IT" altLang="it-IT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it-IT" altLang="it-IT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it-IT" altLang="it-IT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</m:t>
                      </m:r>
                      <m:r>
                        <a:rPr lang="it-IT" altLang="it-IT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it-IT" altLang="it-IT" sz="2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 Box 13">
                <a:extLst>
                  <a:ext uri="{FF2B5EF4-FFF2-40B4-BE49-F238E27FC236}">
                    <a16:creationId xmlns:a16="http://schemas.microsoft.com/office/drawing/2014/main" id="{B64F8172-635C-258D-28DC-7B4BB6728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45300" y="5434492"/>
                <a:ext cx="1137940" cy="400110"/>
              </a:xfrm>
              <a:prstGeom prst="rect">
                <a:avLst/>
              </a:prstGeom>
              <a:blipFill>
                <a:blip r:embed="rId3"/>
                <a:stretch>
                  <a:fillRect b="-181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72D65238-E537-2B73-BFF0-E0ABAA263E61}"/>
              </a:ext>
            </a:extLst>
          </p:cNvPr>
          <p:cNvCxnSpPr>
            <a:cxnSpLocks/>
          </p:cNvCxnSpPr>
          <p:nvPr/>
        </p:nvCxnSpPr>
        <p:spPr>
          <a:xfrm flipV="1">
            <a:off x="3293706" y="2259011"/>
            <a:ext cx="0" cy="3575591"/>
          </a:xfrm>
          <a:prstGeom prst="line">
            <a:avLst/>
          </a:prstGeom>
          <a:ln w="158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3019D494-2DF8-5519-751A-E78D5C44F5D4}"/>
              </a:ext>
            </a:extLst>
          </p:cNvPr>
          <p:cNvCxnSpPr>
            <a:cxnSpLocks/>
          </p:cNvCxnSpPr>
          <p:nvPr/>
        </p:nvCxnSpPr>
        <p:spPr>
          <a:xfrm flipV="1">
            <a:off x="3711577" y="2259011"/>
            <a:ext cx="0" cy="3575591"/>
          </a:xfrm>
          <a:prstGeom prst="line">
            <a:avLst/>
          </a:prstGeom>
          <a:ln w="158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D86BC0C7-ECA4-8632-9470-E8BD4C0B8F1E}"/>
              </a:ext>
            </a:extLst>
          </p:cNvPr>
          <p:cNvCxnSpPr>
            <a:cxnSpLocks/>
          </p:cNvCxnSpPr>
          <p:nvPr/>
        </p:nvCxnSpPr>
        <p:spPr>
          <a:xfrm flipV="1">
            <a:off x="4208106" y="2259011"/>
            <a:ext cx="0" cy="3575591"/>
          </a:xfrm>
          <a:prstGeom prst="line">
            <a:avLst/>
          </a:prstGeom>
          <a:ln w="158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3">
                <a:extLst>
                  <a:ext uri="{FF2B5EF4-FFF2-40B4-BE49-F238E27FC236}">
                    <a16:creationId xmlns:a16="http://schemas.microsoft.com/office/drawing/2014/main" id="{7723181B-B496-C2A3-52D9-EBBE1087411D}"/>
                  </a:ext>
                </a:extLst>
              </p:cNvPr>
              <p:cNvSpPr txBox="1"/>
              <p:nvPr/>
            </p:nvSpPr>
            <p:spPr>
              <a:xfrm>
                <a:off x="6322137" y="4392338"/>
                <a:ext cx="28496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it-IT" sz="24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𝒗</m:t>
                    </m:r>
                    <m:r>
                      <a:rPr lang="it-IT" sz="2400" b="1" i="1" baseline="-25000" dirty="0" err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𝒑</m:t>
                    </m:r>
                  </m:oMath>
                </a14:m>
                <a:r>
                  <a:rPr lang="it-IT" sz="2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sz="2400" dirty="0">
                    <a:solidFill>
                      <a:srgbClr val="002060"/>
                    </a:solidFill>
                    <a:latin typeface="Oswald" panose="00000500000000000000" pitchFamily="2" charset="0"/>
                    <a:cs typeface="Arial" panose="020B0604020202020204" pitchFamily="34" charset="0"/>
                  </a:rPr>
                  <a:t>tale che </a:t>
                </a:r>
                <a14:m>
                  <m:oMath xmlns:m="http://schemas.openxmlformats.org/officeDocument/2006/math">
                    <m:r>
                      <a:rPr lang="it-IT" sz="24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r>
                      <a:rPr lang="it-IT" sz="24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it-IT" sz="2400" b="1" i="1" dirty="0" err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𝒗</m:t>
                    </m:r>
                    <m:r>
                      <a:rPr lang="it-IT" sz="2400" b="1" i="1" baseline="-25000" dirty="0" err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𝒑</m:t>
                    </m:r>
                    <m:r>
                      <a:rPr lang="it-IT" sz="24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it-IT" sz="2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sz="2400" dirty="0" err="1">
                    <a:solidFill>
                      <a:srgbClr val="002060"/>
                    </a:solidFill>
                    <a:latin typeface="Oswald" panose="00000500000000000000" pitchFamily="2" charset="0"/>
                    <a:cs typeface="Arial" panose="020B0604020202020204" pitchFamily="34" charset="0"/>
                  </a:rPr>
                  <a:t>max</a:t>
                </a:r>
                <a:endParaRPr lang="it-IT" sz="2400" dirty="0">
                  <a:solidFill>
                    <a:srgbClr val="002060"/>
                  </a:solidFill>
                  <a:latin typeface="Oswald" panose="00000500000000000000" pitchFamily="2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3">
                <a:extLst>
                  <a:ext uri="{FF2B5EF4-FFF2-40B4-BE49-F238E27FC236}">
                    <a16:creationId xmlns:a16="http://schemas.microsoft.com/office/drawing/2014/main" id="{7723181B-B496-C2A3-52D9-EBBE108741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2137" y="4392338"/>
                <a:ext cx="2849602" cy="461665"/>
              </a:xfrm>
              <a:prstGeom prst="rect">
                <a:avLst/>
              </a:prstGeom>
              <a:blipFill>
                <a:blip r:embed="rId4"/>
                <a:stretch>
                  <a:fillRect t="-12000" r="-2350" b="-29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ject 0">
                <a:extLst>
                  <a:ext uri="{FF2B5EF4-FFF2-40B4-BE49-F238E27FC236}">
                    <a16:creationId xmlns:a16="http://schemas.microsoft.com/office/drawing/2014/main" id="{ACD42DDC-335A-4120-1080-66739FFBDDAE}"/>
                  </a:ext>
                </a:extLst>
              </p:cNvPr>
              <p:cNvSpPr txBox="1"/>
              <p:nvPr/>
            </p:nvSpPr>
            <p:spPr bwMode="auto">
              <a:xfrm>
                <a:off x="6383782" y="3016253"/>
                <a:ext cx="1965691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it-IT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r>
                        <a:rPr lang="en-GB" sz="24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limLoc m:val="undOvr"/>
                              <m:ctrlPr>
                                <a:rPr lang="en-GB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en-GB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m:rPr>
                                  <m:nor/>
                                </m:rPr>
                                <a:rPr lang="it-IT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  <m:r>
                                <m:rPr>
                                  <m:nor/>
                                </m:rPr>
                                <a:rPr lang="en-GB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dN</m:t>
                              </m:r>
                            </m:e>
                          </m:nary>
                        </m:num>
                        <m:den>
                          <m:r>
                            <a:rPr lang="it-IT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den>
                      </m:f>
                    </m:oMath>
                  </m:oMathPara>
                </a14:m>
                <a:endParaRPr lang="en-GB" sz="2400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7" name="Object 0">
                <a:extLst>
                  <a:ext uri="{FF2B5EF4-FFF2-40B4-BE49-F238E27FC236}">
                    <a16:creationId xmlns:a16="http://schemas.microsoft.com/office/drawing/2014/main" id="{ACD42DDC-335A-4120-1080-66739FFBD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83782" y="3016253"/>
                <a:ext cx="1965691" cy="8604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bject 0">
                <a:extLst>
                  <a:ext uri="{FF2B5EF4-FFF2-40B4-BE49-F238E27FC236}">
                    <a16:creationId xmlns:a16="http://schemas.microsoft.com/office/drawing/2014/main" id="{C4F74023-D284-CBE1-2E74-72B30CC967FF}"/>
                  </a:ext>
                </a:extLst>
              </p:cNvPr>
              <p:cNvSpPr txBox="1"/>
              <p:nvPr/>
            </p:nvSpPr>
            <p:spPr bwMode="auto">
              <a:xfrm>
                <a:off x="6383782" y="1653207"/>
                <a:ext cx="2770413" cy="9207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GB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rms</m:t>
                          </m:r>
                        </m:sub>
                      </m:sSub>
                      <m:r>
                        <a:rPr lang="en-GB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2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limLoc m:val="undOvr"/>
                                  <m:ctrlPr>
                                    <a:rPr lang="en-GB" sz="24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GB" sz="24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  <m:sup>
                                  <m:r>
                                    <a:rPr lang="en-GB" sz="24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GB" sz="2400" b="1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400" b="1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𝒗</m:t>
                                      </m:r>
                                    </m:e>
                                    <m:sup>
                                      <m:r>
                                        <a:rPr lang="en-GB" sz="2400" b="1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m:rPr>
                                      <m:nor/>
                                    </m:rPr>
                                    <a:rPr lang="en-GB" sz="24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dN</m:t>
                                  </m:r>
                                </m:e>
                              </m:nary>
                            </m:num>
                            <m:den>
                              <m:r>
                                <a:rPr lang="en-GB" sz="2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2400" b="1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8" name="Object 0">
                <a:extLst>
                  <a:ext uri="{FF2B5EF4-FFF2-40B4-BE49-F238E27FC236}">
                    <a16:creationId xmlns:a16="http://schemas.microsoft.com/office/drawing/2014/main" id="{C4F74023-D284-CBE1-2E74-72B30CC96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83782" y="1653207"/>
                <a:ext cx="2770413" cy="920750"/>
              </a:xfrm>
              <a:prstGeom prst="rect">
                <a:avLst/>
              </a:prstGeom>
              <a:blipFill>
                <a:blip r:embed="rId6"/>
                <a:stretch>
                  <a:fillRect b="-231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sellaDiTesto 29">
                <a:extLst>
                  <a:ext uri="{FF2B5EF4-FFF2-40B4-BE49-F238E27FC236}">
                    <a16:creationId xmlns:a16="http://schemas.microsoft.com/office/drawing/2014/main" id="{88926445-6805-F070-C918-E49465DF6432}"/>
                  </a:ext>
                </a:extLst>
              </p:cNvPr>
              <p:cNvSpPr txBox="1"/>
              <p:nvPr/>
            </p:nvSpPr>
            <p:spPr>
              <a:xfrm>
                <a:off x="3149479" y="1965603"/>
                <a:ext cx="39362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it-IT" i="1" baseline="-25000" dirty="0" err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it-IT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GB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0" name="CasellaDiTesto 29">
                <a:extLst>
                  <a:ext uri="{FF2B5EF4-FFF2-40B4-BE49-F238E27FC236}">
                    <a16:creationId xmlns:a16="http://schemas.microsoft.com/office/drawing/2014/main" id="{88926445-6805-F070-C918-E49465DF64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479" y="1965603"/>
                <a:ext cx="393626" cy="369332"/>
              </a:xfrm>
              <a:prstGeom prst="rect">
                <a:avLst/>
              </a:prstGeom>
              <a:blipFill>
                <a:blip r:embed="rId7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76B9D11E-1721-75E5-788B-94177D710167}"/>
                  </a:ext>
                </a:extLst>
              </p:cNvPr>
              <p:cNvSpPr txBox="1"/>
              <p:nvPr/>
            </p:nvSpPr>
            <p:spPr>
              <a:xfrm>
                <a:off x="3576741" y="1965603"/>
                <a:ext cx="41560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it-IT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76B9D11E-1721-75E5-788B-94177D710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741" y="1965603"/>
                <a:ext cx="41560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4CA62E0E-0595-60F9-F9D0-53AEAD850236}"/>
                  </a:ext>
                </a:extLst>
              </p:cNvPr>
              <p:cNvSpPr txBox="1"/>
              <p:nvPr/>
            </p:nvSpPr>
            <p:spPr>
              <a:xfrm>
                <a:off x="4003645" y="1965602"/>
                <a:ext cx="47228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GB" sz="1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rms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4CA62E0E-0595-60F9-F9D0-53AEAD850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645" y="1965602"/>
                <a:ext cx="472284" cy="369332"/>
              </a:xfrm>
              <a:prstGeom prst="rect">
                <a:avLst/>
              </a:prstGeom>
              <a:blipFill>
                <a:blip r:embed="rId9"/>
                <a:stretch>
                  <a:fillRect r="-41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bject 0">
                <a:extLst>
                  <a:ext uri="{FF2B5EF4-FFF2-40B4-BE49-F238E27FC236}">
                    <a16:creationId xmlns:a16="http://schemas.microsoft.com/office/drawing/2014/main" id="{4623609D-92C8-E4FD-A95A-CD85FB26E863}"/>
                  </a:ext>
                </a:extLst>
              </p:cNvPr>
              <p:cNvSpPr txBox="1"/>
              <p:nvPr/>
            </p:nvSpPr>
            <p:spPr bwMode="auto">
              <a:xfrm>
                <a:off x="9855379" y="4000345"/>
                <a:ext cx="1660020" cy="838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GB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en-GB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2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GB" sz="2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GB" sz="2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kT</m:t>
                              </m:r>
                            </m:num>
                            <m:den>
                              <m:r>
                                <a:rPr lang="en-GB" sz="2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2400" b="1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5" name="Object 0">
                <a:extLst>
                  <a:ext uri="{FF2B5EF4-FFF2-40B4-BE49-F238E27FC236}">
                    <a16:creationId xmlns:a16="http://schemas.microsoft.com/office/drawing/2014/main" id="{4623609D-92C8-E4FD-A95A-CD85FB26E8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55379" y="4000345"/>
                <a:ext cx="1660020" cy="838200"/>
              </a:xfrm>
              <a:prstGeom prst="rect">
                <a:avLst/>
              </a:prstGeom>
              <a:blipFill>
                <a:blip r:embed="rId10"/>
                <a:stretch>
                  <a:fillRect b="-347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bject 1">
                <a:extLst>
                  <a:ext uri="{FF2B5EF4-FFF2-40B4-BE49-F238E27FC236}">
                    <a16:creationId xmlns:a16="http://schemas.microsoft.com/office/drawing/2014/main" id="{22B4A491-816E-0960-A8C7-E882E43B10A1}"/>
                  </a:ext>
                </a:extLst>
              </p:cNvPr>
              <p:cNvSpPr txBox="1"/>
              <p:nvPr/>
            </p:nvSpPr>
            <p:spPr bwMode="auto">
              <a:xfrm>
                <a:off x="9811369" y="2852451"/>
                <a:ext cx="1819005" cy="8397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it-IT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r>
                        <a:rPr lang="en-GB" sz="24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GB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m:rPr>
                                  <m:nor/>
                                </m:rPr>
                                <a:rPr lang="en-GB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kT</m:t>
                              </m:r>
                            </m:num>
                            <m:den>
                              <m:r>
                                <a:rPr lang="en-GB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en-GB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2400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6" name="Object 1">
                <a:extLst>
                  <a:ext uri="{FF2B5EF4-FFF2-40B4-BE49-F238E27FC236}">
                    <a16:creationId xmlns:a16="http://schemas.microsoft.com/office/drawing/2014/main" id="{22B4A491-816E-0960-A8C7-E882E43B1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11369" y="2852451"/>
                <a:ext cx="1819005" cy="839787"/>
              </a:xfrm>
              <a:prstGeom prst="rect">
                <a:avLst/>
              </a:prstGeom>
              <a:blipFill>
                <a:blip r:embed="rId11"/>
                <a:stretch>
                  <a:fillRect b="-347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bject 2">
                <a:extLst>
                  <a:ext uri="{FF2B5EF4-FFF2-40B4-BE49-F238E27FC236}">
                    <a16:creationId xmlns:a16="http://schemas.microsoft.com/office/drawing/2014/main" id="{A1B77E48-CA9F-14BB-C824-CB65F2B9FCDA}"/>
                  </a:ext>
                </a:extLst>
              </p:cNvPr>
              <p:cNvSpPr txBox="1"/>
              <p:nvPr/>
            </p:nvSpPr>
            <p:spPr bwMode="auto">
              <a:xfrm>
                <a:off x="9811369" y="1603184"/>
                <a:ext cx="2100170" cy="839787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GB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𝒓𝒎𝒔</m:t>
                          </m:r>
                        </m:sub>
                      </m:sSub>
                      <m:r>
                        <a:rPr lang="en-GB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2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GB" sz="2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𝒌𝑻</m:t>
                              </m:r>
                            </m:num>
                            <m:den>
                              <m:r>
                                <a:rPr lang="en-GB" sz="2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7" name="Object 2">
                <a:extLst>
                  <a:ext uri="{FF2B5EF4-FFF2-40B4-BE49-F238E27FC236}">
                    <a16:creationId xmlns:a16="http://schemas.microsoft.com/office/drawing/2014/main" id="{A1B77E48-CA9F-14BB-C824-CB65F2B9F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11369" y="1603184"/>
                <a:ext cx="2100170" cy="839787"/>
              </a:xfrm>
              <a:prstGeom prst="rect">
                <a:avLst/>
              </a:prstGeom>
              <a:blipFill>
                <a:blip r:embed="rId12"/>
                <a:stretch>
                  <a:fillRect b="-3357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Freccia a destra 37">
            <a:extLst>
              <a:ext uri="{FF2B5EF4-FFF2-40B4-BE49-F238E27FC236}">
                <a16:creationId xmlns:a16="http://schemas.microsoft.com/office/drawing/2014/main" id="{DBEDD21C-2497-9EC3-6ED9-81FCDC44C88B}"/>
              </a:ext>
            </a:extLst>
          </p:cNvPr>
          <p:cNvSpPr/>
          <p:nvPr/>
        </p:nvSpPr>
        <p:spPr>
          <a:xfrm>
            <a:off x="8620648" y="3474347"/>
            <a:ext cx="1137940" cy="141953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3399FF"/>
              </a:solidFill>
            </a:endParaRPr>
          </a:p>
        </p:txBody>
      </p:sp>
      <p:sp>
        <p:nvSpPr>
          <p:cNvPr id="39" name="Freccia a destra 38">
            <a:extLst>
              <a:ext uri="{FF2B5EF4-FFF2-40B4-BE49-F238E27FC236}">
                <a16:creationId xmlns:a16="http://schemas.microsoft.com/office/drawing/2014/main" id="{F2161D0C-07F4-0666-51B5-9256A382FEBB}"/>
              </a:ext>
            </a:extLst>
          </p:cNvPr>
          <p:cNvSpPr/>
          <p:nvPr/>
        </p:nvSpPr>
        <p:spPr>
          <a:xfrm>
            <a:off x="9268531" y="2273437"/>
            <a:ext cx="490055" cy="141953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sp>
        <p:nvSpPr>
          <p:cNvPr id="40" name="Freccia a destra 39">
            <a:extLst>
              <a:ext uri="{FF2B5EF4-FFF2-40B4-BE49-F238E27FC236}">
                <a16:creationId xmlns:a16="http://schemas.microsoft.com/office/drawing/2014/main" id="{AA857FE8-70FE-863A-3765-ECC9510D7DD6}"/>
              </a:ext>
            </a:extLst>
          </p:cNvPr>
          <p:cNvSpPr/>
          <p:nvPr/>
        </p:nvSpPr>
        <p:spPr>
          <a:xfrm>
            <a:off x="9268531" y="4579659"/>
            <a:ext cx="490055" cy="141953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sellaDiTesto 43">
                <a:extLst>
                  <a:ext uri="{FF2B5EF4-FFF2-40B4-BE49-F238E27FC236}">
                    <a16:creationId xmlns:a16="http://schemas.microsoft.com/office/drawing/2014/main" id="{1E4F7671-F0A2-0F1B-DEEB-03B95EF67C08}"/>
                  </a:ext>
                </a:extLst>
              </p:cNvPr>
              <p:cNvSpPr txBox="1"/>
              <p:nvPr/>
            </p:nvSpPr>
            <p:spPr>
              <a:xfrm>
                <a:off x="3038561" y="4301061"/>
                <a:ext cx="1346032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it-IT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it-IT" i="1" baseline="-25000" dirty="0" err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it-IT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1400" dirty="0">
                    <a:solidFill>
                      <a:srgbClr val="002060"/>
                    </a:solidFill>
                    <a:latin typeface="Oswald" panose="00000500000000000000" pitchFamily="2" charset="0"/>
                  </a:rPr>
                  <a:t>VELOCITA’ PIU’ PROBABILE</a:t>
                </a:r>
              </a:p>
            </p:txBody>
          </p:sp>
        </mc:Choice>
        <mc:Fallback xmlns="">
          <p:sp>
            <p:nvSpPr>
              <p:cNvPr id="44" name="CasellaDiTesto 43">
                <a:extLst>
                  <a:ext uri="{FF2B5EF4-FFF2-40B4-BE49-F238E27FC236}">
                    <a16:creationId xmlns:a16="http://schemas.microsoft.com/office/drawing/2014/main" id="{1E4F7671-F0A2-0F1B-DEEB-03B95EF67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8561" y="4301061"/>
                <a:ext cx="1346032" cy="584775"/>
              </a:xfrm>
              <a:prstGeom prst="rect">
                <a:avLst/>
              </a:prstGeom>
              <a:blipFill>
                <a:blip r:embed="rId1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sellaDiTesto 44">
                <a:extLst>
                  <a:ext uri="{FF2B5EF4-FFF2-40B4-BE49-F238E27FC236}">
                    <a16:creationId xmlns:a16="http://schemas.microsoft.com/office/drawing/2014/main" id="{A1DAF17C-ED58-2E83-B0F8-2130DB1C575F}"/>
                  </a:ext>
                </a:extLst>
              </p:cNvPr>
              <p:cNvSpPr txBox="1"/>
              <p:nvPr/>
            </p:nvSpPr>
            <p:spPr>
              <a:xfrm>
                <a:off x="3474101" y="4920198"/>
                <a:ext cx="176827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it-IT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1400" dirty="0">
                    <a:solidFill>
                      <a:srgbClr val="0070C0"/>
                    </a:solidFill>
                    <a:latin typeface="Oswald" panose="00000500000000000000" pitchFamily="2" charset="0"/>
                  </a:rPr>
                  <a:t>VELOCITA’ MEDIA</a:t>
                </a:r>
              </a:p>
            </p:txBody>
          </p:sp>
        </mc:Choice>
        <mc:Fallback xmlns="">
          <p:sp>
            <p:nvSpPr>
              <p:cNvPr id="45" name="CasellaDiTesto 44">
                <a:extLst>
                  <a:ext uri="{FF2B5EF4-FFF2-40B4-BE49-F238E27FC236}">
                    <a16:creationId xmlns:a16="http://schemas.microsoft.com/office/drawing/2014/main" id="{A1DAF17C-ED58-2E83-B0F8-2130DB1C5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101" y="4920198"/>
                <a:ext cx="1768278" cy="369332"/>
              </a:xfrm>
              <a:prstGeom prst="rect">
                <a:avLst/>
              </a:prstGeom>
              <a:blipFill>
                <a:blip r:embed="rId1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sellaDiTesto 45">
                <a:extLst>
                  <a:ext uri="{FF2B5EF4-FFF2-40B4-BE49-F238E27FC236}">
                    <a16:creationId xmlns:a16="http://schemas.microsoft.com/office/drawing/2014/main" id="{7087011A-8E98-A77F-B0C4-C7283E7518AD}"/>
                  </a:ext>
                </a:extLst>
              </p:cNvPr>
              <p:cNvSpPr txBox="1"/>
              <p:nvPr/>
            </p:nvSpPr>
            <p:spPr>
              <a:xfrm>
                <a:off x="3966289" y="5438377"/>
                <a:ext cx="277041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𝑟𝑚𝑠</m:t>
                        </m:r>
                      </m:sub>
                    </m:sSub>
                  </m:oMath>
                </a14:m>
                <a:r>
                  <a:rPr lang="it-IT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1400" dirty="0">
                    <a:solidFill>
                      <a:srgbClr val="002060"/>
                    </a:solidFill>
                    <a:latin typeface="Oswald" panose="00000500000000000000" pitchFamily="2" charset="0"/>
                  </a:rPr>
                  <a:t>VELOCITA’ QUADRATICA MEDIA</a:t>
                </a:r>
              </a:p>
            </p:txBody>
          </p:sp>
        </mc:Choice>
        <mc:Fallback xmlns="">
          <p:sp>
            <p:nvSpPr>
              <p:cNvPr id="46" name="CasellaDiTesto 45">
                <a:extLst>
                  <a:ext uri="{FF2B5EF4-FFF2-40B4-BE49-F238E27FC236}">
                    <a16:creationId xmlns:a16="http://schemas.microsoft.com/office/drawing/2014/main" id="{7087011A-8E98-A77F-B0C4-C7283E751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289" y="5438377"/>
                <a:ext cx="2770413" cy="369332"/>
              </a:xfrm>
              <a:prstGeom prst="rect">
                <a:avLst/>
              </a:prstGeom>
              <a:blipFill>
                <a:blip r:embed="rId1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E6AD67F2-CCDE-B27C-5F75-A9582A1F0921}"/>
              </a:ext>
            </a:extLst>
          </p:cNvPr>
          <p:cNvSpPr txBox="1"/>
          <p:nvPr/>
        </p:nvSpPr>
        <p:spPr>
          <a:xfrm>
            <a:off x="5282162" y="864390"/>
            <a:ext cx="293862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>
                <a:latin typeface="Oswald" panose="00000500000000000000" pitchFamily="2" charset="0"/>
              </a:rPr>
              <a:t>LA VELOCITA’ DELLE PARTICELLE</a:t>
            </a:r>
            <a:endParaRPr lang="en-GB" dirty="0">
              <a:latin typeface="Oswald" panose="00000500000000000000" pitchFamily="2" charset="0"/>
            </a:endParaRP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E95A9451-74C2-7A91-4780-487728DBB6EE}"/>
              </a:ext>
            </a:extLst>
          </p:cNvPr>
          <p:cNvSpPr txBox="1"/>
          <p:nvPr/>
        </p:nvSpPr>
        <p:spPr>
          <a:xfrm>
            <a:off x="184238" y="127590"/>
            <a:ext cx="3062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Oswald" panose="00000500000000000000" pitchFamily="2" charset="0"/>
              </a:rPr>
              <a:t>TEORIA CINETICA DEI GAS</a:t>
            </a:r>
            <a:endParaRPr lang="en-GB" sz="2400" dirty="0">
              <a:latin typeface="Oswald" panose="00000500000000000000" pitchFamily="2" charset="0"/>
            </a:endParaRPr>
          </a:p>
        </p:txBody>
      </p:sp>
      <p:sp>
        <p:nvSpPr>
          <p:cNvPr id="50" name="Rettangolo 49">
            <a:extLst>
              <a:ext uri="{FF2B5EF4-FFF2-40B4-BE49-F238E27FC236}">
                <a16:creationId xmlns:a16="http://schemas.microsoft.com/office/drawing/2014/main" id="{878F7B5B-8428-11B5-24A2-5FFDB9648B15}"/>
              </a:ext>
            </a:extLst>
          </p:cNvPr>
          <p:cNvSpPr/>
          <p:nvPr/>
        </p:nvSpPr>
        <p:spPr>
          <a:xfrm>
            <a:off x="6322136" y="1603184"/>
            <a:ext cx="5475067" cy="35755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76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5" grpId="0"/>
      <p:bldP spid="36" grpId="0"/>
      <p:bldP spid="37" grpId="0" animBg="1"/>
      <p:bldP spid="38" grpId="0" animBg="1"/>
      <p:bldP spid="39" grpId="0" animBg="1"/>
      <p:bldP spid="40" grpId="0" animBg="1"/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080BFC5-A0F2-1654-1242-72CAF8F51A39}"/>
              </a:ext>
            </a:extLst>
          </p:cNvPr>
          <p:cNvSpPr txBox="1"/>
          <p:nvPr/>
        </p:nvSpPr>
        <p:spPr>
          <a:xfrm>
            <a:off x="184238" y="127590"/>
            <a:ext cx="3062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Oswald" panose="00000500000000000000" pitchFamily="2" charset="0"/>
              </a:rPr>
              <a:t>TEORIA CINETICA DEI GAS</a:t>
            </a:r>
            <a:endParaRPr lang="en-GB" sz="2400" dirty="0">
              <a:latin typeface="Oswald" panose="00000500000000000000" pitchFamily="2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5B0735F-B58C-9346-FE19-E7A9056240DC}"/>
              </a:ext>
            </a:extLst>
          </p:cNvPr>
          <p:cNvSpPr txBox="1"/>
          <p:nvPr/>
        </p:nvSpPr>
        <p:spPr>
          <a:xfrm>
            <a:off x="1715266" y="1508240"/>
            <a:ext cx="9657184" cy="3678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5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it-IT" sz="2000" dirty="0">
                <a:effectLst/>
                <a:latin typeface="Oswal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 particelle di un gas perfetto in condizioni di ultra alto vuoto:</a:t>
            </a:r>
            <a:endParaRPr lang="en-GB" sz="2000" dirty="0">
              <a:effectLst/>
              <a:latin typeface="Oswald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spcAft>
                <a:spcPts val="80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lang="it-IT" sz="2000" dirty="0">
                <a:effectLst/>
                <a:latin typeface="Oswal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Hanno velocità in modulo costante, che aumenta all'aumentare della temperatura, ma direzione casuale.</a:t>
            </a:r>
            <a:endParaRPr lang="en-GB" sz="2000" dirty="0">
              <a:effectLst/>
              <a:latin typeface="Oswald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spcAft>
                <a:spcPts val="80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lang="it-IT" sz="2000" dirty="0">
                <a:effectLst/>
                <a:latin typeface="Oswal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Subiscono urti elastici quasi esclusivamente le une con le altre.</a:t>
            </a:r>
            <a:endParaRPr lang="en-GB" sz="2000" dirty="0">
              <a:effectLst/>
              <a:latin typeface="Oswald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spcAft>
                <a:spcPts val="80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lang="it-IT" sz="2000" dirty="0">
                <a:effectLst/>
                <a:latin typeface="Oswal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Hanno una velocità media che è più alta per particelle leggere rispetto a quelle più pesanti.</a:t>
            </a:r>
            <a:endParaRPr lang="en-GB" sz="2000" dirty="0">
              <a:effectLst/>
              <a:latin typeface="Oswald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spcAft>
                <a:spcPts val="80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lang="it-IT" sz="2000" dirty="0">
                <a:effectLst/>
                <a:latin typeface="Oswal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Subendo urti quasi esclusivamente con le pareti del recipiente, possono assumere qualsiasi valore di velocità in modulo, con uguale probabilità.</a:t>
            </a:r>
            <a:endParaRPr lang="en-GB" sz="2000" dirty="0">
              <a:effectLst/>
              <a:latin typeface="Oswald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96F4C784-7C1A-1C23-BDAF-C38C4F8AFC92}"/>
              </a:ext>
            </a:extLst>
          </p:cNvPr>
          <p:cNvSpPr/>
          <p:nvPr/>
        </p:nvSpPr>
        <p:spPr>
          <a:xfrm>
            <a:off x="1715266" y="3722913"/>
            <a:ext cx="363894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66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allout: linea con barra in risalto 48">
            <a:extLst>
              <a:ext uri="{FF2B5EF4-FFF2-40B4-BE49-F238E27FC236}">
                <a16:creationId xmlns:a16="http://schemas.microsoft.com/office/drawing/2014/main" id="{3F50498A-30A6-916E-4357-27DF4A3F41A5}"/>
              </a:ext>
            </a:extLst>
          </p:cNvPr>
          <p:cNvSpPr/>
          <p:nvPr/>
        </p:nvSpPr>
        <p:spPr>
          <a:xfrm rot="10800000">
            <a:off x="6314885" y="3858030"/>
            <a:ext cx="3166138" cy="1945055"/>
          </a:xfrm>
          <a:prstGeom prst="accentCallout1">
            <a:avLst>
              <a:gd name="adj1" fmla="val 18750"/>
              <a:gd name="adj2" fmla="val -8333"/>
              <a:gd name="adj3" fmla="val 50075"/>
              <a:gd name="adj4" fmla="val -18954"/>
            </a:avLst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E6AD67F2-CCDE-B27C-5F75-A9582A1F0921}"/>
              </a:ext>
            </a:extLst>
          </p:cNvPr>
          <p:cNvSpPr txBox="1"/>
          <p:nvPr/>
        </p:nvSpPr>
        <p:spPr>
          <a:xfrm>
            <a:off x="6122914" y="852473"/>
            <a:ext cx="138531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>
                <a:latin typeface="Oswald" panose="00000500000000000000" pitchFamily="2" charset="0"/>
              </a:rPr>
              <a:t>LA PRESSIONE</a:t>
            </a:r>
            <a:endParaRPr lang="en-GB" dirty="0">
              <a:latin typeface="Oswald" panose="00000500000000000000" pitchFamily="2" charset="0"/>
            </a:endParaRP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E95A9451-74C2-7A91-4780-487728DBB6EE}"/>
              </a:ext>
            </a:extLst>
          </p:cNvPr>
          <p:cNvSpPr txBox="1"/>
          <p:nvPr/>
        </p:nvSpPr>
        <p:spPr>
          <a:xfrm>
            <a:off x="184238" y="127590"/>
            <a:ext cx="3062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Oswald" panose="00000500000000000000" pitchFamily="2" charset="0"/>
              </a:rPr>
              <a:t>TEORIA CINETICA DEI GAS</a:t>
            </a:r>
            <a:endParaRPr lang="en-GB" sz="2400" dirty="0">
              <a:latin typeface="Oswald" panose="00000500000000000000" pitchFamily="2" charset="0"/>
            </a:endParaRPr>
          </a:p>
        </p:txBody>
      </p:sp>
      <p:sp>
        <p:nvSpPr>
          <p:cNvPr id="2" name="Freccia in giù 6">
            <a:extLst>
              <a:ext uri="{FF2B5EF4-FFF2-40B4-BE49-F238E27FC236}">
                <a16:creationId xmlns:a16="http://schemas.microsoft.com/office/drawing/2014/main" id="{82F5B056-E01A-1DA9-B2AD-FC211206CBC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730957" y="2532555"/>
            <a:ext cx="501650" cy="728663"/>
          </a:xfrm>
          <a:prstGeom prst="downArrow">
            <a:avLst>
              <a:gd name="adj1" fmla="val 50000"/>
              <a:gd name="adj2" fmla="val 50032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40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1">
                <a:extLst>
                  <a:ext uri="{FF2B5EF4-FFF2-40B4-BE49-F238E27FC236}">
                    <a16:creationId xmlns:a16="http://schemas.microsoft.com/office/drawing/2014/main" id="{B1697EDD-B145-DD15-7CB9-AF1A555516BC}"/>
                  </a:ext>
                </a:extLst>
              </p:cNvPr>
              <p:cNvSpPr txBox="1"/>
              <p:nvPr/>
            </p:nvSpPr>
            <p:spPr bwMode="auto">
              <a:xfrm>
                <a:off x="8551067" y="2356897"/>
                <a:ext cx="2697574" cy="911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sSup>
                        <m:sSupPr>
                          <m:ctrlPr>
                            <a:rPr lang="en-GB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GB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rms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GB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800" i="1" dirty="0"/>
              </a:p>
            </p:txBody>
          </p:sp>
        </mc:Choice>
        <mc:Fallback xmlns="">
          <p:sp>
            <p:nvSpPr>
              <p:cNvPr id="3" name="Object 1">
                <a:extLst>
                  <a:ext uri="{FF2B5EF4-FFF2-40B4-BE49-F238E27FC236}">
                    <a16:creationId xmlns:a16="http://schemas.microsoft.com/office/drawing/2014/main" id="{B1697EDD-B145-DD15-7CB9-AF1A555516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51067" y="2356897"/>
                <a:ext cx="2697574" cy="9112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9">
                <a:extLst>
                  <a:ext uri="{FF2B5EF4-FFF2-40B4-BE49-F238E27FC236}">
                    <a16:creationId xmlns:a16="http://schemas.microsoft.com/office/drawing/2014/main" id="{EB4169BD-DEAE-00DC-8132-F5D93164AF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68322" y="3315976"/>
                <a:ext cx="3257961" cy="376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it-IT" altLang="it-IT" sz="14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 </a:t>
                </a:r>
                <a:r>
                  <a:rPr lang="it-IT" altLang="it-IT" sz="1400" dirty="0">
                    <a:solidFill>
                      <a:schemeClr val="tx2"/>
                    </a:solidFill>
                    <a:latin typeface="Oswald" panose="00000500000000000000" pitchFamily="2" charset="0"/>
                    <a:cs typeface="Arial" panose="020B0604020202020204" pitchFamily="34" charset="0"/>
                    <a:sym typeface="Symbol" panose="05050102010706020507" pitchFamily="18" charset="2"/>
                  </a:rPr>
                  <a:t>densità </a:t>
                </a:r>
                <a:r>
                  <a:rPr lang="it-IT" altLang="it-IT" sz="14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(</a:t>
                </a:r>
                <a14:m>
                  <m:oMath xmlns:m="http://schemas.openxmlformats.org/officeDocument/2006/math">
                    <m:r>
                      <a:rPr lang="it-IT" altLang="it-IT" sz="1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𝑚𝑁</m:t>
                    </m:r>
                    <m:r>
                      <a:rPr lang="it-IT" altLang="it-IT" sz="1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/</m:t>
                    </m:r>
                    <m:r>
                      <a:rPr lang="it-IT" altLang="it-IT" sz="1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𝑉</m:t>
                    </m:r>
                  </m:oMath>
                </a14:m>
                <a:r>
                  <a:rPr lang="it-IT" altLang="it-IT" sz="14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), </a:t>
                </a:r>
                <a14:m>
                  <m:oMath xmlns:m="http://schemas.openxmlformats.org/officeDocument/2006/math">
                    <m:r>
                      <a:rPr lang="it-IT" altLang="it-IT" sz="1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𝑚</m:t>
                    </m:r>
                  </m:oMath>
                </a14:m>
                <a:r>
                  <a:rPr lang="it-IT" altLang="it-IT" sz="14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</a:t>
                </a:r>
                <a:r>
                  <a:rPr lang="it-IT" altLang="it-IT" sz="1400" dirty="0">
                    <a:solidFill>
                      <a:schemeClr val="tx2"/>
                    </a:solidFill>
                    <a:latin typeface="Oswald" panose="00000500000000000000" pitchFamily="2" charset="0"/>
                    <a:cs typeface="Arial" panose="020B0604020202020204" pitchFamily="34" charset="0"/>
                    <a:sym typeface="Symbol" panose="05050102010706020507" pitchFamily="18" charset="2"/>
                  </a:rPr>
                  <a:t>massa particella</a:t>
                </a:r>
              </a:p>
            </p:txBody>
          </p:sp>
        </mc:Choice>
        <mc:Fallback xmlns="">
          <p:sp>
            <p:nvSpPr>
              <p:cNvPr id="5" name="CasellaDiTesto 9">
                <a:extLst>
                  <a:ext uri="{FF2B5EF4-FFF2-40B4-BE49-F238E27FC236}">
                    <a16:creationId xmlns:a16="http://schemas.microsoft.com/office/drawing/2014/main" id="{EB4169BD-DEAE-00DC-8132-F5D93164AF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68322" y="3315976"/>
                <a:ext cx="3257961" cy="376513"/>
              </a:xfrm>
              <a:prstGeom prst="rect">
                <a:avLst/>
              </a:prstGeom>
              <a:blipFill>
                <a:blip r:embed="rId3"/>
                <a:stretch>
                  <a:fillRect b="-145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magine 13" descr="gas02.jpg">
            <a:extLst>
              <a:ext uri="{FF2B5EF4-FFF2-40B4-BE49-F238E27FC236}">
                <a16:creationId xmlns:a16="http://schemas.microsoft.com/office/drawing/2014/main" id="{782E21B0-06B0-2040-B2FD-433E340E295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067" y="1826367"/>
            <a:ext cx="1512168" cy="214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llaDiTesto 5">
            <a:extLst>
              <a:ext uri="{FF2B5EF4-FFF2-40B4-BE49-F238E27FC236}">
                <a16:creationId xmlns:a16="http://schemas.microsoft.com/office/drawing/2014/main" id="{0E96D3B5-3AF7-282C-082E-56001A451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4359" y="1391579"/>
            <a:ext cx="9822426" cy="37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it-IT" altLang="it-IT" sz="1400" dirty="0">
                <a:latin typeface="Oswald" panose="00000500000000000000" pitchFamily="2" charset="0"/>
                <a:cs typeface="Arial" panose="020B0604020202020204" pitchFamily="34" charset="0"/>
              </a:rPr>
              <a:t>LE PARTICELLE URTANDO LE PARETI DEL CONTENITORE TRASFERISCONO UN IMPULSO ALLE STESSE, ESERCITANDO QUINDI UNA FORZA SULLE PARETI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E785B30A-7CF4-E149-7F25-78C6C6207DB6}"/>
              </a:ext>
            </a:extLst>
          </p:cNvPr>
          <p:cNvSpPr txBox="1"/>
          <p:nvPr/>
        </p:nvSpPr>
        <p:spPr>
          <a:xfrm>
            <a:off x="3631141" y="2086285"/>
            <a:ext cx="38770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Oswald" panose="00000500000000000000" pitchFamily="2" charset="0"/>
                <a:cs typeface="Arial" panose="020B0604020202020204" pitchFamily="34" charset="0"/>
              </a:rPr>
              <a:t>La pressione esercitata sulle pareti dalle particelle di gas si ottiene scrivendo la variazione di quantità di moto per unità di tempo e superfice in seguito agli urti da tutte le direzioni. Pertanto dopo alcune integrazioni si ottiene</a:t>
            </a:r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15FFCBAE-3584-FDB6-95D2-D8288EE45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8362" y="4100561"/>
            <a:ext cx="20996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it-IT" dirty="0">
                <a:solidFill>
                  <a:schemeClr val="tx1"/>
                </a:solidFill>
                <a:latin typeface="Oswald" panose="00000500000000000000" pitchFamily="2" charset="0"/>
                <a:cs typeface="Arial" panose="020B0604020202020204" pitchFamily="34" charset="0"/>
              </a:rPr>
              <a:t>Equazione di stato dalla Teoria Cinetica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1">
                <a:extLst>
                  <a:ext uri="{FF2B5EF4-FFF2-40B4-BE49-F238E27FC236}">
                    <a16:creationId xmlns:a16="http://schemas.microsoft.com/office/drawing/2014/main" id="{2C833502-178B-7C46-3003-6E162B6A82A7}"/>
                  </a:ext>
                </a:extLst>
              </p:cNvPr>
              <p:cNvSpPr txBox="1"/>
              <p:nvPr/>
            </p:nvSpPr>
            <p:spPr bwMode="auto">
              <a:xfrm>
                <a:off x="6541540" y="4041315"/>
                <a:ext cx="2766108" cy="7953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pV</m:t>
                      </m:r>
                      <m:r>
                        <a:rPr lang="en-GB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GB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Nm</m:t>
                      </m:r>
                      <m:sSup>
                        <m:sSupPr>
                          <m:ctrlPr>
                            <a:rPr lang="en-GB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GB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rms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GB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800" i="1" dirty="0"/>
              </a:p>
            </p:txBody>
          </p:sp>
        </mc:Choice>
        <mc:Fallback xmlns="">
          <p:sp>
            <p:nvSpPr>
              <p:cNvPr id="19" name="Object 1">
                <a:extLst>
                  <a:ext uri="{FF2B5EF4-FFF2-40B4-BE49-F238E27FC236}">
                    <a16:creationId xmlns:a16="http://schemas.microsoft.com/office/drawing/2014/main" id="{2C833502-178B-7C46-3003-6E162B6A8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41540" y="4041315"/>
                <a:ext cx="2766108" cy="7953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3">
            <a:extLst>
              <a:ext uri="{FF2B5EF4-FFF2-40B4-BE49-F238E27FC236}">
                <a16:creationId xmlns:a16="http://schemas.microsoft.com/office/drawing/2014/main" id="{0378C6CD-74D2-14DA-090B-C66CA8B9A0BF}"/>
              </a:ext>
            </a:extLst>
          </p:cNvPr>
          <p:cNvSpPr txBox="1"/>
          <p:nvPr/>
        </p:nvSpPr>
        <p:spPr>
          <a:xfrm>
            <a:off x="2009753" y="4972089"/>
            <a:ext cx="4597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Oswald" panose="00000500000000000000" pitchFamily="2" charset="0"/>
                <a:cs typeface="Arial" panose="020B0604020202020204" pitchFamily="34" charset="0"/>
              </a:rPr>
              <a:t>Confrontando l’equazione  di stato teorica con quella sperimentale e ricordando l’espressione dell’ Energia cinetica media per particella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ct 1">
                <a:extLst>
                  <a:ext uri="{FF2B5EF4-FFF2-40B4-BE49-F238E27FC236}">
                    <a16:creationId xmlns:a16="http://schemas.microsoft.com/office/drawing/2014/main" id="{887FA159-8DD7-7C94-D5C6-0698D8E14033}"/>
                  </a:ext>
                </a:extLst>
              </p:cNvPr>
              <p:cNvSpPr txBox="1"/>
              <p:nvPr/>
            </p:nvSpPr>
            <p:spPr bwMode="auto">
              <a:xfrm>
                <a:off x="10093632" y="4411153"/>
                <a:ext cx="1726781" cy="82375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GB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it-IT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sz="2400" i="1" dirty="0"/>
              </a:p>
            </p:txBody>
          </p:sp>
        </mc:Choice>
        <mc:Fallback xmlns="">
          <p:sp>
            <p:nvSpPr>
              <p:cNvPr id="22" name="Object 1">
                <a:extLst>
                  <a:ext uri="{FF2B5EF4-FFF2-40B4-BE49-F238E27FC236}">
                    <a16:creationId xmlns:a16="http://schemas.microsoft.com/office/drawing/2014/main" id="{887FA159-8DD7-7C94-D5C6-0698D8E14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93632" y="4411153"/>
                <a:ext cx="1726781" cy="8237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5">
            <a:extLst>
              <a:ext uri="{FF2B5EF4-FFF2-40B4-BE49-F238E27FC236}">
                <a16:creationId xmlns:a16="http://schemas.microsoft.com/office/drawing/2014/main" id="{2B74863B-FC87-5843-6308-6700BDEC6E96}"/>
              </a:ext>
            </a:extLst>
          </p:cNvPr>
          <p:cNvSpPr txBox="1"/>
          <p:nvPr/>
        </p:nvSpPr>
        <p:spPr>
          <a:xfrm>
            <a:off x="9899853" y="5371616"/>
            <a:ext cx="21143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i="1" dirty="0">
                <a:latin typeface="Oswald" panose="00000500000000000000" pitchFamily="2" charset="0"/>
                <a:cs typeface="Arial" panose="020B0604020202020204" pitchFamily="34" charset="0"/>
              </a:rPr>
              <a:t>Valido solo per particelle monoatomiche</a:t>
            </a:r>
          </a:p>
          <a:p>
            <a:pPr algn="ctr"/>
            <a:r>
              <a:rPr lang="it-IT" sz="1000" i="1" dirty="0">
                <a:latin typeface="Oswald" panose="00000500000000000000" pitchFamily="2" charset="0"/>
                <a:cs typeface="Arial" panose="020B0604020202020204" pitchFamily="34" charset="0"/>
              </a:rPr>
              <a:t>(trascurata energia vibrazionale e rotazionale)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sellaDiTesto 40">
                <a:extLst>
                  <a:ext uri="{FF2B5EF4-FFF2-40B4-BE49-F238E27FC236}">
                    <a16:creationId xmlns:a16="http://schemas.microsoft.com/office/drawing/2014/main" id="{44785D99-70E4-FD24-C4F3-B9F0EDB10A85}"/>
                  </a:ext>
                </a:extLst>
              </p:cNvPr>
              <p:cNvSpPr txBox="1"/>
              <p:nvPr/>
            </p:nvSpPr>
            <p:spPr>
              <a:xfrm>
                <a:off x="6541540" y="5243026"/>
                <a:ext cx="1726782" cy="4467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it-IT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it-IT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it-IT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it-IT" sz="1600" b="1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GB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GB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rms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GB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it-IT" sz="1600" b="1" i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CasellaDiTesto 40">
                <a:extLst>
                  <a:ext uri="{FF2B5EF4-FFF2-40B4-BE49-F238E27FC236}">
                    <a16:creationId xmlns:a16="http://schemas.microsoft.com/office/drawing/2014/main" id="{44785D99-70E4-FD24-C4F3-B9F0EDB10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1540" y="5243026"/>
                <a:ext cx="1726782" cy="446789"/>
              </a:xfrm>
              <a:prstGeom prst="rect">
                <a:avLst/>
              </a:prstGeom>
              <a:blipFill>
                <a:blip r:embed="rId8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042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18" grpId="0"/>
      <p:bldP spid="19" grpId="0" animBg="1"/>
      <p:bldP spid="21" grpId="0"/>
      <p:bldP spid="22" grpId="0" animBg="1"/>
      <p:bldP spid="23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E6AD67F2-CCDE-B27C-5F75-A9582A1F0921}"/>
              </a:ext>
            </a:extLst>
          </p:cNvPr>
          <p:cNvSpPr txBox="1"/>
          <p:nvPr/>
        </p:nvSpPr>
        <p:spPr>
          <a:xfrm>
            <a:off x="6122914" y="852473"/>
            <a:ext cx="138531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>
                <a:latin typeface="Oswald" panose="00000500000000000000" pitchFamily="2" charset="0"/>
              </a:rPr>
              <a:t>LA PRESSIONE</a:t>
            </a:r>
            <a:endParaRPr lang="en-GB" dirty="0">
              <a:latin typeface="Oswald" panose="00000500000000000000" pitchFamily="2" charset="0"/>
            </a:endParaRP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E95A9451-74C2-7A91-4780-487728DBB6EE}"/>
              </a:ext>
            </a:extLst>
          </p:cNvPr>
          <p:cNvSpPr txBox="1"/>
          <p:nvPr/>
        </p:nvSpPr>
        <p:spPr>
          <a:xfrm>
            <a:off x="184238" y="127590"/>
            <a:ext cx="3062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Oswald" panose="00000500000000000000" pitchFamily="2" charset="0"/>
              </a:rPr>
              <a:t>TEORIA CINETICA DEI GAS</a:t>
            </a:r>
            <a:endParaRPr lang="en-GB" sz="2400" dirty="0">
              <a:latin typeface="Oswald" panose="00000500000000000000" pitchFamily="2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4D4FDA19-E312-B828-76A9-560D9E78A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1371" y="1502820"/>
            <a:ext cx="56484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it-IT" b="1" dirty="0">
                <a:solidFill>
                  <a:schemeClr val="tx1"/>
                </a:solidFill>
                <a:latin typeface="Oswald" panose="00000500000000000000" pitchFamily="2" charset="0"/>
                <a:cs typeface="Arial" panose="020B0604020202020204" pitchFamily="34" charset="0"/>
              </a:rPr>
              <a:t>La forza di pressione sui contenitori in vuoto</a:t>
            </a:r>
          </a:p>
        </p:txBody>
      </p:sp>
      <p:pic>
        <p:nvPicPr>
          <p:cNvPr id="6" name="Immagine 3" descr="forza_aria.jpg">
            <a:extLst>
              <a:ext uri="{FF2B5EF4-FFF2-40B4-BE49-F238E27FC236}">
                <a16:creationId xmlns:a16="http://schemas.microsoft.com/office/drawing/2014/main" id="{E54415DF-D44F-111F-E6BA-DE6E9ECCF24D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801" y="1984623"/>
            <a:ext cx="4609203" cy="278482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5">
            <a:extLst>
              <a:ext uri="{FF2B5EF4-FFF2-40B4-BE49-F238E27FC236}">
                <a16:creationId xmlns:a16="http://schemas.microsoft.com/office/drawing/2014/main" id="{016536D7-8415-91E3-B1A8-0DA475220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3056" y="852473"/>
            <a:ext cx="966144" cy="37670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1400" i="1" dirty="0">
                <a:solidFill>
                  <a:schemeClr val="tx2"/>
                </a:solidFill>
                <a:latin typeface="Oswald" panose="00000500000000000000" pitchFamily="2" charset="0"/>
              </a:rPr>
              <a:t>Digressione</a:t>
            </a:r>
          </a:p>
        </p:txBody>
      </p:sp>
      <p:graphicFrame>
        <p:nvGraphicFramePr>
          <p:cNvPr id="9" name="Tabella 5">
            <a:extLst>
              <a:ext uri="{FF2B5EF4-FFF2-40B4-BE49-F238E27FC236}">
                <a16:creationId xmlns:a16="http://schemas.microsoft.com/office/drawing/2014/main" id="{DB220843-654D-80E7-9D63-27940FFB1B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499020"/>
              </p:ext>
            </p:extLst>
          </p:nvPr>
        </p:nvGraphicFramePr>
        <p:xfrm>
          <a:off x="1759974" y="2055018"/>
          <a:ext cx="4990763" cy="2481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5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2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5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77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5477"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>
                          <a:latin typeface="Oswald" panose="00000500000000000000" pitchFamily="2" charset="0"/>
                        </a:rPr>
                        <a:t>PRESSIONE NEL</a:t>
                      </a:r>
                      <a:r>
                        <a:rPr lang="it-IT" sz="1100" b="0" baseline="0" dirty="0">
                          <a:latin typeface="Oswald" panose="00000500000000000000" pitchFamily="2" charset="0"/>
                        </a:rPr>
                        <a:t> CONTENITORE</a:t>
                      </a:r>
                      <a:endParaRPr lang="it-IT" sz="1100" b="0" dirty="0">
                        <a:latin typeface="Oswald" panose="00000500000000000000" pitchFamily="2" charset="0"/>
                      </a:endParaRPr>
                    </a:p>
                    <a:p>
                      <a:pPr algn="ctr"/>
                      <a:r>
                        <a:rPr lang="it-IT" sz="1100" b="0" dirty="0" err="1">
                          <a:latin typeface="Oswald" panose="00000500000000000000" pitchFamily="2" charset="0"/>
                        </a:rPr>
                        <a:t>mbar</a:t>
                      </a:r>
                      <a:endParaRPr lang="it-IT" sz="1100" b="0" dirty="0">
                        <a:latin typeface="Oswald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>
                          <a:solidFill>
                            <a:schemeClr val="bg1"/>
                          </a:solidFill>
                          <a:latin typeface="Oswald" panose="00000500000000000000" pitchFamily="2" charset="0"/>
                        </a:rPr>
                        <a:t>FORZA</a:t>
                      </a:r>
                      <a:r>
                        <a:rPr lang="it-IT" sz="1100" b="0" dirty="0">
                          <a:latin typeface="Oswald" panose="00000500000000000000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it-IT" sz="1100" b="0" dirty="0">
                          <a:latin typeface="Oswald" panose="00000500000000000000" pitchFamily="2" charset="0"/>
                        </a:rPr>
                        <a:t>VERSO ESTERNO</a:t>
                      </a:r>
                    </a:p>
                    <a:p>
                      <a:pPr algn="ctr"/>
                      <a:r>
                        <a:rPr lang="it-IT" sz="1100" b="0" dirty="0">
                          <a:latin typeface="Oswald" panose="00000500000000000000" pitchFamily="2" charset="0"/>
                        </a:rPr>
                        <a:t>Kg/cm</a:t>
                      </a:r>
                      <a:r>
                        <a:rPr lang="it-IT" sz="1100" b="0" baseline="30000" dirty="0">
                          <a:latin typeface="Oswald" panose="00000500000000000000" pitchFamily="2" charset="0"/>
                        </a:rPr>
                        <a:t>2</a:t>
                      </a:r>
                      <a:endParaRPr lang="it-IT" sz="1100" b="0" dirty="0">
                        <a:latin typeface="Oswald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>
                          <a:solidFill>
                            <a:schemeClr val="bg1"/>
                          </a:solidFill>
                          <a:latin typeface="Oswald" panose="00000500000000000000" pitchFamily="2" charset="0"/>
                        </a:rPr>
                        <a:t>FORZA </a:t>
                      </a:r>
                    </a:p>
                    <a:p>
                      <a:pPr algn="ctr"/>
                      <a:r>
                        <a:rPr lang="it-IT" sz="1100" b="0" dirty="0">
                          <a:latin typeface="Oswald" panose="00000500000000000000" pitchFamily="2" charset="0"/>
                        </a:rPr>
                        <a:t>VERSO INTERNO</a:t>
                      </a:r>
                    </a:p>
                    <a:p>
                      <a:pPr algn="ctr"/>
                      <a:r>
                        <a:rPr lang="it-IT" sz="1100" b="0" dirty="0">
                          <a:latin typeface="Oswald" panose="00000500000000000000" pitchFamily="2" charset="0"/>
                        </a:rPr>
                        <a:t>Kg/cm</a:t>
                      </a:r>
                      <a:r>
                        <a:rPr lang="it-IT" sz="1100" b="0" baseline="30000" dirty="0">
                          <a:latin typeface="Oswald" panose="00000500000000000000" pitchFamily="2" charset="0"/>
                        </a:rPr>
                        <a:t>2</a:t>
                      </a:r>
                      <a:endParaRPr lang="it-IT" sz="1100" b="0" dirty="0">
                        <a:latin typeface="Oswald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>
                          <a:solidFill>
                            <a:schemeClr val="bg1"/>
                          </a:solidFill>
                          <a:latin typeface="Oswald" panose="00000500000000000000" pitchFamily="2" charset="0"/>
                        </a:rPr>
                        <a:t>FORZA </a:t>
                      </a:r>
                      <a:r>
                        <a:rPr lang="it-IT" sz="1100" b="1" dirty="0">
                          <a:latin typeface="Oswald" panose="00000500000000000000" pitchFamily="2" charset="0"/>
                        </a:rPr>
                        <a:t>RISULTANTE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>
                          <a:latin typeface="Oswald" panose="00000500000000000000" pitchFamily="2" charset="0"/>
                        </a:rPr>
                        <a:t>Kg/cm</a:t>
                      </a:r>
                      <a:r>
                        <a:rPr lang="it-IT" sz="1100" b="1" baseline="30000" dirty="0">
                          <a:latin typeface="Oswald" panose="00000500000000000000" pitchFamily="2" charset="0"/>
                        </a:rPr>
                        <a:t>2</a:t>
                      </a:r>
                      <a:endParaRPr lang="it-IT" sz="1100" b="1" dirty="0">
                        <a:latin typeface="Oswald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00" marB="457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543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latin typeface="Oswald" panose="00000500000000000000" pitchFamily="2" charset="0"/>
                        </a:rPr>
                        <a:t>100</a:t>
                      </a:r>
                      <a:endParaRPr lang="it-IT" sz="1400" b="1" dirty="0">
                        <a:latin typeface="Oswald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Oswald" panose="00000500000000000000" pitchFamily="2" charset="0"/>
                        </a:rPr>
                        <a:t>0,1</a:t>
                      </a:r>
                      <a:endParaRPr lang="it-IT" sz="1400" dirty="0">
                        <a:latin typeface="Oswald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Oswald" panose="00000500000000000000" pitchFamily="2" charset="0"/>
                        </a:rPr>
                        <a:t>1</a:t>
                      </a:r>
                      <a:endParaRPr lang="it-IT" sz="1400" dirty="0">
                        <a:latin typeface="Oswald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latin typeface="Oswald" panose="00000500000000000000" pitchFamily="2" charset="0"/>
                        </a:rPr>
                        <a:t>0,9</a:t>
                      </a:r>
                      <a:endParaRPr lang="it-IT" sz="1400" b="1" dirty="0">
                        <a:latin typeface="Oswald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00" marB="457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543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latin typeface="Oswald" panose="00000500000000000000" pitchFamily="2" charset="0"/>
                        </a:rPr>
                        <a:t>10</a:t>
                      </a:r>
                      <a:endParaRPr lang="it-IT" sz="1400" b="1" dirty="0">
                        <a:latin typeface="Oswald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Oswald" panose="00000500000000000000" pitchFamily="2" charset="0"/>
                        </a:rPr>
                        <a:t>0,01</a:t>
                      </a:r>
                      <a:endParaRPr lang="it-IT" sz="1400" dirty="0">
                        <a:latin typeface="Oswald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Oswald" panose="00000500000000000000" pitchFamily="2" charset="0"/>
                        </a:rPr>
                        <a:t>1</a:t>
                      </a:r>
                      <a:endParaRPr lang="it-IT" sz="1400" dirty="0">
                        <a:latin typeface="Oswald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latin typeface="Oswald" panose="00000500000000000000" pitchFamily="2" charset="0"/>
                        </a:rPr>
                        <a:t>0,99</a:t>
                      </a:r>
                      <a:endParaRPr lang="it-IT" sz="1400" b="1" dirty="0">
                        <a:latin typeface="Oswald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00" marB="457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543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latin typeface="Oswald" panose="00000500000000000000" pitchFamily="2" charset="0"/>
                        </a:rPr>
                        <a:t>1</a:t>
                      </a:r>
                      <a:endParaRPr lang="it-IT" sz="1400" b="1" dirty="0">
                        <a:latin typeface="Oswald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Oswald" panose="00000500000000000000" pitchFamily="2" charset="0"/>
                        </a:rPr>
                        <a:t>0,001</a:t>
                      </a:r>
                      <a:endParaRPr lang="it-IT" sz="1400" dirty="0">
                        <a:latin typeface="Oswald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Oswald" panose="00000500000000000000" pitchFamily="2" charset="0"/>
                        </a:rPr>
                        <a:t>1</a:t>
                      </a:r>
                      <a:endParaRPr lang="it-IT" sz="1400" dirty="0">
                        <a:latin typeface="Oswald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latin typeface="Oswald" panose="00000500000000000000" pitchFamily="2" charset="0"/>
                        </a:rPr>
                        <a:t>0,999</a:t>
                      </a:r>
                      <a:endParaRPr lang="it-IT" sz="1400" b="1" dirty="0">
                        <a:latin typeface="Oswald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00" marB="457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543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latin typeface="Oswald" panose="00000500000000000000" pitchFamily="2" charset="0"/>
                        </a:rPr>
                        <a:t>10</a:t>
                      </a:r>
                      <a:r>
                        <a:rPr lang="it-IT" sz="1400" b="1" baseline="30000" dirty="0">
                          <a:latin typeface="Oswald" panose="00000500000000000000" pitchFamily="2" charset="0"/>
                        </a:rPr>
                        <a:t>-3</a:t>
                      </a:r>
                      <a:endParaRPr lang="it-IT" sz="1400" b="1" dirty="0">
                        <a:latin typeface="Oswald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Oswald" panose="00000500000000000000" pitchFamily="2" charset="0"/>
                        </a:rPr>
                        <a:t>0,000001</a:t>
                      </a:r>
                      <a:endParaRPr lang="it-IT" sz="1400" dirty="0">
                        <a:latin typeface="Oswald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Oswald" panose="00000500000000000000" pitchFamily="2" charset="0"/>
                        </a:rPr>
                        <a:t>1</a:t>
                      </a:r>
                      <a:endParaRPr lang="it-IT" sz="1400" dirty="0">
                        <a:latin typeface="Oswald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latin typeface="Oswald" panose="00000500000000000000" pitchFamily="2" charset="0"/>
                        </a:rPr>
                        <a:t>0,999999</a:t>
                      </a:r>
                      <a:endParaRPr lang="it-IT" sz="1400" b="1" dirty="0">
                        <a:latin typeface="Oswald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00" marB="457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10">
            <a:extLst>
              <a:ext uri="{FF2B5EF4-FFF2-40B4-BE49-F238E27FC236}">
                <a16:creationId xmlns:a16="http://schemas.microsoft.com/office/drawing/2014/main" id="{A50DF174-B8A0-5081-AC15-4E6BC2B2EE31}"/>
              </a:ext>
            </a:extLst>
          </p:cNvPr>
          <p:cNvSpPr txBox="1"/>
          <p:nvPr/>
        </p:nvSpPr>
        <p:spPr>
          <a:xfrm>
            <a:off x="2574273" y="4769449"/>
            <a:ext cx="8352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Oswald" panose="00000500000000000000" pitchFamily="2" charset="0"/>
                <a:cs typeface="Arial" panose="020B0604020202020204" pitchFamily="34" charset="0"/>
              </a:rPr>
              <a:t>Se si deve verificare la </a:t>
            </a:r>
            <a:r>
              <a:rPr lang="it-IT" u="sng" dirty="0">
                <a:latin typeface="Oswald" panose="00000500000000000000" pitchFamily="2" charset="0"/>
                <a:cs typeface="Arial" panose="020B0604020202020204" pitchFamily="34" charset="0"/>
              </a:rPr>
              <a:t>tenuta meccanica</a:t>
            </a:r>
            <a:r>
              <a:rPr lang="it-IT" dirty="0">
                <a:latin typeface="Oswald" panose="00000500000000000000" pitchFamily="2" charset="0"/>
                <a:cs typeface="Arial" panose="020B0604020202020204" pitchFamily="34" charset="0"/>
              </a:rPr>
              <a:t> di una flangia di un materiale particolare da impiegare in una camera da ultra alto vuoto</a:t>
            </a:r>
          </a:p>
          <a:p>
            <a:pPr algn="ctr"/>
            <a:endParaRPr lang="it-IT" dirty="0">
              <a:latin typeface="Oswald" panose="000005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it-IT" sz="1800" b="1" dirty="0">
                <a:latin typeface="Oswald" panose="00000500000000000000" pitchFamily="2" charset="0"/>
                <a:cs typeface="Arial" panose="020B0604020202020204" pitchFamily="34" charset="0"/>
              </a:rPr>
              <a:t>NON SERVE RAGGIUNGERE  10</a:t>
            </a:r>
            <a:r>
              <a:rPr lang="it-IT" sz="1800" b="1" baseline="30000" dirty="0">
                <a:latin typeface="Oswald" panose="00000500000000000000" pitchFamily="2" charset="0"/>
                <a:cs typeface="Arial" panose="020B0604020202020204" pitchFamily="34" charset="0"/>
              </a:rPr>
              <a:t>-10</a:t>
            </a:r>
            <a:r>
              <a:rPr lang="it-IT" sz="1800" b="1" dirty="0">
                <a:latin typeface="Oswald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1800" b="1" dirty="0" err="1">
                <a:latin typeface="Oswald" panose="00000500000000000000" pitchFamily="2" charset="0"/>
                <a:cs typeface="Arial" panose="020B0604020202020204" pitchFamily="34" charset="0"/>
              </a:rPr>
              <a:t>mbar</a:t>
            </a:r>
            <a:r>
              <a:rPr lang="it-IT" sz="1800" b="1" dirty="0">
                <a:latin typeface="Oswald" panose="00000500000000000000" pitchFamily="2" charset="0"/>
                <a:cs typeface="Arial" panose="020B0604020202020204" pitchFamily="34" charset="0"/>
              </a:rPr>
              <a:t> !</a:t>
            </a:r>
          </a:p>
        </p:txBody>
      </p:sp>
      <p:sp>
        <p:nvSpPr>
          <p:cNvPr id="11" name="Down Arrow 11">
            <a:extLst>
              <a:ext uri="{FF2B5EF4-FFF2-40B4-BE49-F238E27FC236}">
                <a16:creationId xmlns:a16="http://schemas.microsoft.com/office/drawing/2014/main" id="{0E67AE23-08E3-ABF1-D9CC-14E8FD04B647}"/>
              </a:ext>
            </a:extLst>
          </p:cNvPr>
          <p:cNvSpPr/>
          <p:nvPr/>
        </p:nvSpPr>
        <p:spPr bwMode="auto">
          <a:xfrm>
            <a:off x="6471274" y="5400971"/>
            <a:ext cx="279463" cy="184234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1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asellaDiTesto 78">
            <a:extLst>
              <a:ext uri="{FF2B5EF4-FFF2-40B4-BE49-F238E27FC236}">
                <a16:creationId xmlns:a16="http://schemas.microsoft.com/office/drawing/2014/main" id="{7F56747D-2803-F386-7934-435CDF104582}"/>
              </a:ext>
            </a:extLst>
          </p:cNvPr>
          <p:cNvSpPr txBox="1"/>
          <p:nvPr/>
        </p:nvSpPr>
        <p:spPr>
          <a:xfrm>
            <a:off x="9194186" y="2124915"/>
            <a:ext cx="216309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i="1" dirty="0">
                <a:latin typeface="Oswald" panose="00000500000000000000" pitchFamily="2" charset="0"/>
                <a:cs typeface="Arial" panose="020B0604020202020204" pitchFamily="34" charset="0"/>
              </a:rPr>
              <a:t>d</a:t>
            </a:r>
            <a:r>
              <a:rPr lang="it-IT" sz="1000" i="1" dirty="0">
                <a:latin typeface="Oswald" panose="00000500000000000000" pitchFamily="2" charset="0"/>
                <a:cs typeface="Arial" panose="020B0604020202020204" pitchFamily="34" charset="0"/>
                <a:sym typeface="Symbol" panose="05050102010706020507" pitchFamily="18" charset="2"/>
              </a:rPr>
              <a:t> </a:t>
            </a:r>
            <a:r>
              <a:rPr lang="it-IT" sz="1000" dirty="0">
                <a:latin typeface="Oswald" panose="00000500000000000000" pitchFamily="2" charset="0"/>
                <a:cs typeface="Arial" panose="020B0604020202020204" pitchFamily="34" charset="0"/>
                <a:sym typeface="Symbol" panose="05050102010706020507" pitchFamily="18" charset="2"/>
              </a:rPr>
              <a:t>angolo solido = </a:t>
            </a:r>
            <a:r>
              <a:rPr lang="it-IT" sz="1000" i="1" dirty="0" err="1">
                <a:latin typeface="Oswald" panose="00000500000000000000" pitchFamily="2" charset="0"/>
                <a:cs typeface="Arial" panose="020B0604020202020204" pitchFamily="34" charset="0"/>
                <a:sym typeface="Symbol" panose="05050102010706020507" pitchFamily="18" charset="2"/>
              </a:rPr>
              <a:t>sendd</a:t>
            </a:r>
            <a:r>
              <a:rPr lang="it-IT" sz="1000" i="1" dirty="0">
                <a:latin typeface="Oswald" panose="00000500000000000000" pitchFamily="2" charset="0"/>
                <a:cs typeface="Arial" panose="020B0604020202020204" pitchFamily="34" charset="0"/>
                <a:sym typeface="Symbol" panose="05050102010706020507" pitchFamily="18" charset="2"/>
              </a:rPr>
              <a:t></a:t>
            </a:r>
            <a:endParaRPr lang="en-GB" sz="1000" dirty="0">
              <a:latin typeface="Oswald" panose="00000500000000000000" pitchFamily="2" charset="0"/>
            </a:endParaRP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E6AD67F2-CCDE-B27C-5F75-A9582A1F0921}"/>
              </a:ext>
            </a:extLst>
          </p:cNvPr>
          <p:cNvSpPr txBox="1"/>
          <p:nvPr/>
        </p:nvSpPr>
        <p:spPr>
          <a:xfrm>
            <a:off x="5895939" y="900685"/>
            <a:ext cx="189987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>
                <a:latin typeface="Oswald" panose="00000500000000000000" pitchFamily="2" charset="0"/>
              </a:rPr>
              <a:t>URTI SU SUPERFICIE</a:t>
            </a:r>
            <a:endParaRPr lang="en-GB" dirty="0">
              <a:latin typeface="Oswald" panose="00000500000000000000" pitchFamily="2" charset="0"/>
            </a:endParaRP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E95A9451-74C2-7A91-4780-487728DBB6EE}"/>
              </a:ext>
            </a:extLst>
          </p:cNvPr>
          <p:cNvSpPr txBox="1"/>
          <p:nvPr/>
        </p:nvSpPr>
        <p:spPr>
          <a:xfrm>
            <a:off x="184238" y="127590"/>
            <a:ext cx="3062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Oswald" panose="00000500000000000000" pitchFamily="2" charset="0"/>
              </a:rPr>
              <a:t>TEORIA CINETICA DEI GAS</a:t>
            </a:r>
            <a:endParaRPr lang="en-GB" sz="2400" dirty="0">
              <a:latin typeface="Oswald" panose="000005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6">
                <a:extLst>
                  <a:ext uri="{FF2B5EF4-FFF2-40B4-BE49-F238E27FC236}">
                    <a16:creationId xmlns:a16="http://schemas.microsoft.com/office/drawing/2014/main" id="{C5FB261C-DD36-38FD-E089-360BBF6CE14E}"/>
                  </a:ext>
                </a:extLst>
              </p:cNvPr>
              <p:cNvSpPr txBox="1"/>
              <p:nvPr/>
            </p:nvSpPr>
            <p:spPr bwMode="auto">
              <a:xfrm>
                <a:off x="1724024" y="2073275"/>
                <a:ext cx="2562531" cy="358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sSub>
                        <m:sSubPr>
                          <m:ctrlP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Ν</m:t>
                          </m:r>
                        </m:e>
                        <m:sub>
                          <m:sSub>
                            <m:sSubPr>
                              <m:ctrlPr>
                                <a:rPr lang="en-GB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GB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GB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GB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GB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sub>
                      </m:sSub>
                      <m:r>
                        <a:rPr lang="en-GB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sSub>
                        <m:sSubPr>
                          <m:ctrlP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m:rPr>
                          <m:nor/>
                        </m:rPr>
                        <a:rPr lang="en-GB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sSub>
                        <m:sSubPr>
                          <m:ctrlP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m:rPr>
                          <m:nor/>
                        </m:rPr>
                        <a:rPr lang="en-GB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sSub>
                        <m:sSubPr>
                          <m:ctrlP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15" name="Object 6">
                <a:extLst>
                  <a:ext uri="{FF2B5EF4-FFF2-40B4-BE49-F238E27FC236}">
                    <a16:creationId xmlns:a16="http://schemas.microsoft.com/office/drawing/2014/main" id="{C5FB261C-DD36-38FD-E089-360BBF6CE1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24024" y="2073275"/>
                <a:ext cx="2562531" cy="358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2">
            <a:extLst>
              <a:ext uri="{FF2B5EF4-FFF2-40B4-BE49-F238E27FC236}">
                <a16:creationId xmlns:a16="http://schemas.microsoft.com/office/drawing/2014/main" id="{B76F69B1-45C3-46FE-0870-D46664CCB74A}"/>
              </a:ext>
            </a:extLst>
          </p:cNvPr>
          <p:cNvSpPr txBox="1"/>
          <p:nvPr/>
        </p:nvSpPr>
        <p:spPr>
          <a:xfrm>
            <a:off x="4606804" y="1640744"/>
            <a:ext cx="12891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latin typeface="Oswald" panose="00000500000000000000" pitchFamily="2" charset="0"/>
                <a:cs typeface="Arial" panose="020B0604020202020204" pitchFamily="34" charset="0"/>
              </a:rPr>
              <a:t>Ma per </a:t>
            </a:r>
            <a:r>
              <a:rPr lang="it-IT" sz="1000" dirty="0" err="1">
                <a:latin typeface="Oswald" panose="00000500000000000000" pitchFamily="2" charset="0"/>
                <a:cs typeface="Arial" panose="020B0604020202020204" pitchFamily="34" charset="0"/>
              </a:rPr>
              <a:t>Ip</a:t>
            </a:r>
            <a:r>
              <a:rPr lang="it-IT" sz="1000" dirty="0">
                <a:latin typeface="Oswald" panose="00000500000000000000" pitchFamily="2" charset="0"/>
                <a:cs typeface="Arial" panose="020B0604020202020204" pitchFamily="34" charset="0"/>
              </a:rPr>
              <a:t>. 3 </a:t>
            </a:r>
            <a:r>
              <a:rPr lang="it-IT" sz="1000" dirty="0" err="1">
                <a:latin typeface="Oswald" panose="00000500000000000000" pitchFamily="2" charset="0"/>
                <a:cs typeface="Arial" panose="020B0604020202020204" pitchFamily="34" charset="0"/>
              </a:rPr>
              <a:t>Th</a:t>
            </a:r>
            <a:r>
              <a:rPr lang="it-IT" sz="1000" dirty="0">
                <a:latin typeface="Oswald" panose="00000500000000000000" pitchFamily="2" charset="0"/>
                <a:cs typeface="Arial" panose="020B0604020202020204" pitchFamily="34" charset="0"/>
              </a:rPr>
              <a:t> Cinetica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Object 6">
                <a:extLst>
                  <a:ext uri="{FF2B5EF4-FFF2-40B4-BE49-F238E27FC236}">
                    <a16:creationId xmlns:a16="http://schemas.microsoft.com/office/drawing/2014/main" id="{BC7C7159-A203-D99E-7485-DB434CCDD031}"/>
                  </a:ext>
                </a:extLst>
              </p:cNvPr>
              <p:cNvSpPr txBox="1"/>
              <p:nvPr/>
            </p:nvSpPr>
            <p:spPr bwMode="auto">
              <a:xfrm>
                <a:off x="1714499" y="1582737"/>
                <a:ext cx="2954801" cy="2720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sSub>
                        <m:sSubPr>
                          <m:ctrlP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Ν</m:t>
                          </m:r>
                        </m:e>
                        <m:sub>
                          <m:sSub>
                            <m:sSubPr>
                              <m:ctrlPr>
                                <a:rPr lang="en-GB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GB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GB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GB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GB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sub>
                      </m:sSub>
                      <m:r>
                        <a:rPr lang="en-GB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m:rPr>
                          <m:nor/>
                        </m:rPr>
                        <a:rPr lang="en-GB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m:rPr>
                          <m:nor/>
                        </m:rPr>
                        <a:rPr lang="en-GB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GB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sSub>
                        <m:sSubPr>
                          <m:ctrlP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m:rPr>
                          <m:nor/>
                        </m:rPr>
                        <a:rPr lang="en-GB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sSub>
                        <m:sSubPr>
                          <m:ctrlP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m:rPr>
                          <m:nor/>
                        </m:rPr>
                        <a:rPr lang="en-GB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sSub>
                        <m:sSubPr>
                          <m:ctrlP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62" name="Object 6">
                <a:extLst>
                  <a:ext uri="{FF2B5EF4-FFF2-40B4-BE49-F238E27FC236}">
                    <a16:creationId xmlns:a16="http://schemas.microsoft.com/office/drawing/2014/main" id="{BC7C7159-A203-D99E-7485-DB434CCDD0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14499" y="1582737"/>
                <a:ext cx="2954801" cy="272059"/>
              </a:xfrm>
              <a:prstGeom prst="rect">
                <a:avLst/>
              </a:prstGeom>
              <a:blipFill>
                <a:blip r:embed="rId3"/>
                <a:stretch>
                  <a:fillRect b="-2727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B40474D1-2AC9-C433-E23A-98959EA3C727}"/>
              </a:ext>
            </a:extLst>
          </p:cNvPr>
          <p:cNvSpPr txBox="1"/>
          <p:nvPr/>
        </p:nvSpPr>
        <p:spPr>
          <a:xfrm>
            <a:off x="1723791" y="1297865"/>
            <a:ext cx="8531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latin typeface="Oswald" panose="00000500000000000000" pitchFamily="2" charset="0"/>
                <a:cs typeface="Arial" panose="020B0604020202020204" pitchFamily="34" charset="0"/>
              </a:rPr>
              <a:t>Si ricorda che:</a:t>
            </a:r>
            <a:endParaRPr lang="it-IT" sz="1000" i="1" dirty="0">
              <a:latin typeface="Oswald" panose="00000500000000000000" pitchFamily="2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Object 6">
                <a:extLst>
                  <a:ext uri="{FF2B5EF4-FFF2-40B4-BE49-F238E27FC236}">
                    <a16:creationId xmlns:a16="http://schemas.microsoft.com/office/drawing/2014/main" id="{81304A21-71A7-907B-8FB6-A82CCD11435B}"/>
                  </a:ext>
                </a:extLst>
              </p:cNvPr>
              <p:cNvSpPr txBox="1"/>
              <p:nvPr/>
            </p:nvSpPr>
            <p:spPr bwMode="auto">
              <a:xfrm>
                <a:off x="5851218" y="1555201"/>
                <a:ext cx="3342968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m:rPr>
                          <m:nor/>
                        </m:rPr>
                        <a:rPr lang="en-GB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m:rPr>
                          <m:nor/>
                        </m:rPr>
                        <a:rPr lang="en-GB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GB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GB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GB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che</m:t>
                      </m:r>
                      <m:r>
                        <m:rPr>
                          <m:nor/>
                        </m:rPr>
                        <a:rPr lang="en-GB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qui</m:t>
                      </m:r>
                      <m:r>
                        <m:rPr>
                          <m:nor/>
                        </m:rPr>
                        <a:rPr lang="en-GB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chiamo</m:t>
                      </m:r>
                      <m:r>
                        <m:rPr>
                          <m:nor/>
                        </m:rPr>
                        <a:rPr lang="en-GB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GB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4" name="Object 6">
                <a:extLst>
                  <a:ext uri="{FF2B5EF4-FFF2-40B4-BE49-F238E27FC236}">
                    <a16:creationId xmlns:a16="http://schemas.microsoft.com/office/drawing/2014/main" id="{81304A21-71A7-907B-8FB6-A82CCD114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51218" y="1555201"/>
                <a:ext cx="3342968" cy="246221"/>
              </a:xfrm>
              <a:prstGeom prst="rect">
                <a:avLst/>
              </a:prstGeom>
              <a:blipFill>
                <a:blip r:embed="rId4"/>
                <a:stretch>
                  <a:fillRect b="-3414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" name="Picture 7">
            <a:extLst>
              <a:ext uri="{FF2B5EF4-FFF2-40B4-BE49-F238E27FC236}">
                <a16:creationId xmlns:a16="http://schemas.microsoft.com/office/drawing/2014/main" id="{66828897-A6A1-BBE7-2D41-6EA9826EF3F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CF8F5"/>
              </a:clrFrom>
              <a:clrTo>
                <a:srgbClr val="FCF8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14"/>
          <a:stretch/>
        </p:blipFill>
        <p:spPr>
          <a:xfrm rot="16200000">
            <a:off x="10305934" y="1552537"/>
            <a:ext cx="1654100" cy="1714500"/>
          </a:xfrm>
          <a:prstGeom prst="rect">
            <a:avLst/>
          </a:prstGeom>
        </p:spPr>
      </p:pic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7DE5F574-757E-7271-1EC6-F84A7835B4F1}"/>
              </a:ext>
            </a:extLst>
          </p:cNvPr>
          <p:cNvSpPr txBox="1"/>
          <p:nvPr/>
        </p:nvSpPr>
        <p:spPr>
          <a:xfrm>
            <a:off x="4211839" y="2129551"/>
            <a:ext cx="10871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latin typeface="Oswald" panose="00000500000000000000" pitchFamily="2" charset="0"/>
              </a:rPr>
              <a:t>in coordinate polari</a:t>
            </a:r>
            <a:endParaRPr lang="en-GB" sz="1000" dirty="0">
              <a:latin typeface="Oswald" panose="000005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Object 6">
                <a:extLst>
                  <a:ext uri="{FF2B5EF4-FFF2-40B4-BE49-F238E27FC236}">
                    <a16:creationId xmlns:a16="http://schemas.microsoft.com/office/drawing/2014/main" id="{C46C3861-9A56-755E-FCAE-1DE2A8F8C4AA}"/>
                  </a:ext>
                </a:extLst>
              </p:cNvPr>
              <p:cNvSpPr txBox="1"/>
              <p:nvPr/>
            </p:nvSpPr>
            <p:spPr bwMode="auto">
              <a:xfrm>
                <a:off x="5336561" y="2065337"/>
                <a:ext cx="3857625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sSub>
                        <m:sSubPr>
                          <m:ctrlP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Ν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GB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en-GB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m:rPr>
                          <m:nor/>
                        </m:rPr>
                        <a:rPr lang="en-GB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dvd</m:t>
                      </m:r>
                      <m:r>
                        <a:rPr lang="en-GB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GB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dvd</m:t>
                      </m:r>
                      <m:r>
                        <a:rPr lang="en-GB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𝛺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75" name="Object 6">
                <a:extLst>
                  <a:ext uri="{FF2B5EF4-FFF2-40B4-BE49-F238E27FC236}">
                    <a16:creationId xmlns:a16="http://schemas.microsoft.com/office/drawing/2014/main" id="{C46C3861-9A56-755E-FCAE-1DE2A8F8C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6561" y="2065337"/>
                <a:ext cx="3857625" cy="3667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31">
            <a:extLst>
              <a:ext uri="{FF2B5EF4-FFF2-40B4-BE49-F238E27FC236}">
                <a16:creationId xmlns:a16="http://schemas.microsoft.com/office/drawing/2014/main" id="{F3334887-C68C-C940-5FE6-9D1B65FB20FA}"/>
              </a:ext>
            </a:extLst>
          </p:cNvPr>
          <p:cNvSpPr txBox="1"/>
          <p:nvPr/>
        </p:nvSpPr>
        <p:spPr>
          <a:xfrm>
            <a:off x="1714499" y="2602057"/>
            <a:ext cx="12939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latin typeface="Oswald" panose="00000500000000000000" pitchFamily="2" charset="0"/>
                <a:cs typeface="Arial" panose="020B0604020202020204" pitchFamily="34" charset="0"/>
              </a:rPr>
              <a:t>Integrando su tutti i </a:t>
            </a:r>
            <a:r>
              <a:rPr lang="it-IT" sz="1000" i="1" dirty="0">
                <a:latin typeface="Oswald" panose="00000500000000000000" pitchFamily="2" charset="0"/>
                <a:cs typeface="Arial" panose="020B0604020202020204" pitchFamily="34" charset="0"/>
              </a:rPr>
              <a:t>d</a:t>
            </a:r>
            <a:r>
              <a:rPr lang="it-IT" sz="1000" i="1" dirty="0">
                <a:latin typeface="Oswald" panose="00000500000000000000" pitchFamily="2" charset="0"/>
                <a:cs typeface="Arial" panose="020B0604020202020204" pitchFamily="34" charset="0"/>
                <a:sym typeface="Symbol" panose="05050102010706020507" pitchFamily="18" charset="2"/>
              </a:rPr>
              <a:t></a:t>
            </a:r>
            <a:endParaRPr lang="it-IT" sz="1000" i="1" dirty="0">
              <a:latin typeface="Oswald" panose="00000500000000000000" pitchFamily="2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Object 6">
                <a:extLst>
                  <a:ext uri="{FF2B5EF4-FFF2-40B4-BE49-F238E27FC236}">
                    <a16:creationId xmlns:a16="http://schemas.microsoft.com/office/drawing/2014/main" id="{923AA369-5D23-EB06-C3FA-A39A81413EE4}"/>
                  </a:ext>
                </a:extLst>
              </p:cNvPr>
              <p:cNvSpPr txBox="1"/>
              <p:nvPr/>
            </p:nvSpPr>
            <p:spPr bwMode="auto">
              <a:xfrm>
                <a:off x="3005289" y="2556098"/>
                <a:ext cx="1676400" cy="338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Ν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dv</m:t>
                      </m:r>
                    </m:oMath>
                  </m:oMathPara>
                </a14:m>
                <a:endParaRPr lang="en-GB" i="1" dirty="0"/>
              </a:p>
            </p:txBody>
          </p:sp>
        </mc:Choice>
        <mc:Fallback xmlns="">
          <p:sp>
            <p:nvSpPr>
              <p:cNvPr id="81" name="Object 6">
                <a:extLst>
                  <a:ext uri="{FF2B5EF4-FFF2-40B4-BE49-F238E27FC236}">
                    <a16:creationId xmlns:a16="http://schemas.microsoft.com/office/drawing/2014/main" id="{923AA369-5D23-EB06-C3FA-A39A81413E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05289" y="2556098"/>
                <a:ext cx="1676400" cy="3381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Object 6">
                <a:extLst>
                  <a:ext uri="{FF2B5EF4-FFF2-40B4-BE49-F238E27FC236}">
                    <a16:creationId xmlns:a16="http://schemas.microsoft.com/office/drawing/2014/main" id="{58DC6613-503B-0C16-D6FC-C15FB62EC952}"/>
                  </a:ext>
                </a:extLst>
              </p:cNvPr>
              <p:cNvSpPr txBox="1"/>
              <p:nvPr/>
            </p:nvSpPr>
            <p:spPr bwMode="auto">
              <a:xfrm>
                <a:off x="7838746" y="2433680"/>
                <a:ext cx="2562531" cy="50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sSub>
                        <m:sSubPr>
                          <m:ctrlPr>
                            <a:rPr lang="en-GB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GB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Ν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GB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en-GB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GB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m:rPr>
                          <m:nor/>
                        </m:rPr>
                        <a:rPr lang="en-GB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sSub>
                        <m:sSubPr>
                          <m:ctrlPr>
                            <a:rPr lang="en-GB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GB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GB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m:rPr>
                          <m:nor/>
                        </m:rPr>
                        <a:rPr lang="en-GB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en-GB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m:rPr>
                          <m:nor/>
                        </m:rPr>
                        <a:rPr lang="en-GB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GB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GB" sz="1500" i="1" dirty="0"/>
              </a:p>
            </p:txBody>
          </p:sp>
        </mc:Choice>
        <mc:Fallback xmlns="">
          <p:sp>
            <p:nvSpPr>
              <p:cNvPr id="84" name="Object 6">
                <a:extLst>
                  <a:ext uri="{FF2B5EF4-FFF2-40B4-BE49-F238E27FC236}">
                    <a16:creationId xmlns:a16="http://schemas.microsoft.com/office/drawing/2014/main" id="{58DC6613-503B-0C16-D6FC-C15FB62EC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38746" y="2433680"/>
                <a:ext cx="2562531" cy="508000"/>
              </a:xfrm>
              <a:prstGeom prst="rect">
                <a:avLst/>
              </a:prstGeom>
              <a:blipFill>
                <a:blip r:embed="rId8"/>
                <a:stretch>
                  <a:fillRect b="-595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Box 31">
            <a:extLst>
              <a:ext uri="{FF2B5EF4-FFF2-40B4-BE49-F238E27FC236}">
                <a16:creationId xmlns:a16="http://schemas.microsoft.com/office/drawing/2014/main" id="{1C1D4654-D5AD-A902-FC05-FF79C675C399}"/>
              </a:ext>
            </a:extLst>
          </p:cNvPr>
          <p:cNvSpPr txBox="1"/>
          <p:nvPr/>
        </p:nvSpPr>
        <p:spPr>
          <a:xfrm>
            <a:off x="4755417" y="2572854"/>
            <a:ext cx="31213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latin typeface="Oswald" panose="00000500000000000000" pitchFamily="2" charset="0"/>
                <a:cs typeface="Arial" panose="020B0604020202020204" pitchFamily="34" charset="0"/>
              </a:rPr>
              <a:t>Per cui il </a:t>
            </a:r>
            <a:r>
              <a:rPr lang="it-IT" sz="1000" dirty="0" err="1">
                <a:latin typeface="Oswald" panose="00000500000000000000" pitchFamily="2" charset="0"/>
                <a:cs typeface="Arial" panose="020B0604020202020204" pitchFamily="34" charset="0"/>
              </a:rPr>
              <a:t>dN</a:t>
            </a:r>
            <a:r>
              <a:rPr lang="it-IT" sz="1000" baseline="-25000" dirty="0" err="1">
                <a:latin typeface="Oswald" panose="00000500000000000000" pitchFamily="2" charset="0"/>
                <a:cs typeface="Arial" panose="020B0604020202020204" pitchFamily="34" charset="0"/>
              </a:rPr>
              <a:t>v</a:t>
            </a:r>
            <a:r>
              <a:rPr lang="it-IT" sz="1000" baseline="-25000" dirty="0">
                <a:latin typeface="Oswald" panose="00000500000000000000" pitchFamily="2" charset="0"/>
                <a:cs typeface="Arial" panose="020B0604020202020204" pitchFamily="34" charset="0"/>
              </a:rPr>
              <a:t>,</a:t>
            </a:r>
            <a:r>
              <a:rPr lang="it-IT" sz="1000" baseline="-25000" dirty="0">
                <a:latin typeface="Oswald" panose="00000500000000000000" pitchFamily="2" charset="0"/>
                <a:cs typeface="Arial" panose="020B0604020202020204" pitchFamily="34" charset="0"/>
                <a:sym typeface="Symbol" panose="05050102010706020507" pitchFamily="18" charset="2"/>
              </a:rPr>
              <a:t>,</a:t>
            </a:r>
            <a:r>
              <a:rPr lang="it-IT" sz="1000" dirty="0">
                <a:latin typeface="Oswald" panose="00000500000000000000" pitchFamily="2" charset="0"/>
                <a:cs typeface="Arial" panose="020B0604020202020204" pitchFamily="34" charset="0"/>
                <a:sym typeface="Symbol" panose="05050102010706020507" pitchFamily="18" charset="2"/>
              </a:rPr>
              <a:t> lo possiamo riscrivere in maniera più utile cosi:</a:t>
            </a:r>
            <a:endParaRPr lang="it-IT" sz="1000" i="1" dirty="0">
              <a:latin typeface="Oswald" panose="000005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88" name="Group 1">
            <a:extLst>
              <a:ext uri="{FF2B5EF4-FFF2-40B4-BE49-F238E27FC236}">
                <a16:creationId xmlns:a16="http://schemas.microsoft.com/office/drawing/2014/main" id="{CEC09963-CA89-09B9-FD47-01477C04D8F2}"/>
              </a:ext>
            </a:extLst>
          </p:cNvPr>
          <p:cNvGrpSpPr/>
          <p:nvPr/>
        </p:nvGrpSpPr>
        <p:grpSpPr>
          <a:xfrm>
            <a:off x="3340053" y="3033409"/>
            <a:ext cx="2338127" cy="1823683"/>
            <a:chOff x="361664" y="2205213"/>
            <a:chExt cx="2338127" cy="1823683"/>
          </a:xfrm>
        </p:grpSpPr>
        <p:sp>
          <p:nvSpPr>
            <p:cNvPr id="89" name="Flowchart: Data 4">
              <a:extLst>
                <a:ext uri="{FF2B5EF4-FFF2-40B4-BE49-F238E27FC236}">
                  <a16:creationId xmlns:a16="http://schemas.microsoft.com/office/drawing/2014/main" id="{57D14577-2272-A6F6-09D8-3AE0BCC13647}"/>
                </a:ext>
              </a:extLst>
            </p:cNvPr>
            <p:cNvSpPr/>
            <p:nvPr/>
          </p:nvSpPr>
          <p:spPr bwMode="auto">
            <a:xfrm>
              <a:off x="361664" y="3059343"/>
              <a:ext cx="2338127" cy="927867"/>
            </a:xfrm>
            <a:prstGeom prst="flowChartInputOutpu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90" name="Straight Arrow Connector 8">
              <a:extLst>
                <a:ext uri="{FF2B5EF4-FFF2-40B4-BE49-F238E27FC236}">
                  <a16:creationId xmlns:a16="http://schemas.microsoft.com/office/drawing/2014/main" id="{FF92BD77-0B51-99E1-64FE-4CBD7A10D9FF}"/>
                </a:ext>
              </a:extLst>
            </p:cNvPr>
            <p:cNvCxnSpPr/>
            <p:nvPr/>
          </p:nvCxnSpPr>
          <p:spPr bwMode="auto">
            <a:xfrm flipH="1">
              <a:off x="899592" y="3356992"/>
              <a:ext cx="288032" cy="576064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1" name="Straight Arrow Connector 10">
              <a:extLst>
                <a:ext uri="{FF2B5EF4-FFF2-40B4-BE49-F238E27FC236}">
                  <a16:creationId xmlns:a16="http://schemas.microsoft.com/office/drawing/2014/main" id="{B6D6A2EB-350E-ED8F-832A-D692B2D22CE8}"/>
                </a:ext>
              </a:extLst>
            </p:cNvPr>
            <p:cNvCxnSpPr/>
            <p:nvPr/>
          </p:nvCxnSpPr>
          <p:spPr bwMode="auto">
            <a:xfrm>
              <a:off x="1187624" y="3356992"/>
              <a:ext cx="1224136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2" name="Straight Arrow Connector 13">
              <a:extLst>
                <a:ext uri="{FF2B5EF4-FFF2-40B4-BE49-F238E27FC236}">
                  <a16:creationId xmlns:a16="http://schemas.microsoft.com/office/drawing/2014/main" id="{A3DA1B4E-9230-CC2A-3463-0765E3CD2AF3}"/>
                </a:ext>
              </a:extLst>
            </p:cNvPr>
            <p:cNvCxnSpPr/>
            <p:nvPr/>
          </p:nvCxnSpPr>
          <p:spPr bwMode="auto">
            <a:xfrm flipV="1">
              <a:off x="1187624" y="2276872"/>
              <a:ext cx="0" cy="108012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93" name="TextBox 44">
              <a:extLst>
                <a:ext uri="{FF2B5EF4-FFF2-40B4-BE49-F238E27FC236}">
                  <a16:creationId xmlns:a16="http://schemas.microsoft.com/office/drawing/2014/main" id="{3ECB781F-1BE1-60AA-ACB3-ADEA8CD485EC}"/>
                </a:ext>
              </a:extLst>
            </p:cNvPr>
            <p:cNvSpPr txBox="1"/>
            <p:nvPr/>
          </p:nvSpPr>
          <p:spPr>
            <a:xfrm>
              <a:off x="650351" y="3732691"/>
              <a:ext cx="24878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it-IT" sz="10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TextBox 45">
              <a:extLst>
                <a:ext uri="{FF2B5EF4-FFF2-40B4-BE49-F238E27FC236}">
                  <a16:creationId xmlns:a16="http://schemas.microsoft.com/office/drawing/2014/main" id="{B09B927A-1596-FC26-9E77-8762F786D1D7}"/>
                </a:ext>
              </a:extLst>
            </p:cNvPr>
            <p:cNvSpPr txBox="1"/>
            <p:nvPr/>
          </p:nvSpPr>
          <p:spPr>
            <a:xfrm>
              <a:off x="2341453" y="3089274"/>
              <a:ext cx="24878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it-IT" sz="10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TextBox 46">
              <a:extLst>
                <a:ext uri="{FF2B5EF4-FFF2-40B4-BE49-F238E27FC236}">
                  <a16:creationId xmlns:a16="http://schemas.microsoft.com/office/drawing/2014/main" id="{BAE7FCC7-DF7B-9B16-B4B8-86D9DADDCB1F}"/>
                </a:ext>
              </a:extLst>
            </p:cNvPr>
            <p:cNvSpPr txBox="1"/>
            <p:nvPr/>
          </p:nvSpPr>
          <p:spPr>
            <a:xfrm>
              <a:off x="1226871" y="2205213"/>
              <a:ext cx="23436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endParaRPr lang="it-IT" sz="10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Flowchart: Data 14">
              <a:extLst>
                <a:ext uri="{FF2B5EF4-FFF2-40B4-BE49-F238E27FC236}">
                  <a16:creationId xmlns:a16="http://schemas.microsoft.com/office/drawing/2014/main" id="{86D698F9-39DC-8DEB-EF3F-76C375AFA9EB}"/>
                </a:ext>
              </a:extLst>
            </p:cNvPr>
            <p:cNvSpPr/>
            <p:nvPr/>
          </p:nvSpPr>
          <p:spPr bwMode="auto">
            <a:xfrm>
              <a:off x="1043608" y="3356991"/>
              <a:ext cx="757372" cy="297650"/>
            </a:xfrm>
            <a:prstGeom prst="flowChartInputOutpu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97" name="Straight Connector 16">
              <a:extLst>
                <a:ext uri="{FF2B5EF4-FFF2-40B4-BE49-F238E27FC236}">
                  <a16:creationId xmlns:a16="http://schemas.microsoft.com/office/drawing/2014/main" id="{FEE1C591-F377-CAB7-4415-3AB8CAD094A8}"/>
                </a:ext>
              </a:extLst>
            </p:cNvPr>
            <p:cNvCxnSpPr/>
            <p:nvPr/>
          </p:nvCxnSpPr>
          <p:spPr bwMode="auto">
            <a:xfrm flipV="1">
              <a:off x="1051992" y="2722317"/>
              <a:ext cx="855712" cy="93232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8" name="Flowchart: Data 56">
              <a:extLst>
                <a:ext uri="{FF2B5EF4-FFF2-40B4-BE49-F238E27FC236}">
                  <a16:creationId xmlns:a16="http://schemas.microsoft.com/office/drawing/2014/main" id="{6C331B5C-AE7B-07DB-1629-A4415093CCE5}"/>
                </a:ext>
              </a:extLst>
            </p:cNvPr>
            <p:cNvSpPr/>
            <p:nvPr/>
          </p:nvSpPr>
          <p:spPr bwMode="auto">
            <a:xfrm>
              <a:off x="1894423" y="2437443"/>
              <a:ext cx="757372" cy="297650"/>
            </a:xfrm>
            <a:prstGeom prst="flowChartInputOutpu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99" name="Straight Connector 59">
              <a:extLst>
                <a:ext uri="{FF2B5EF4-FFF2-40B4-BE49-F238E27FC236}">
                  <a16:creationId xmlns:a16="http://schemas.microsoft.com/office/drawing/2014/main" id="{D12CA1ED-E5ED-179E-6A81-E11DAF4BFFA8}"/>
                </a:ext>
              </a:extLst>
            </p:cNvPr>
            <p:cNvCxnSpPr/>
            <p:nvPr/>
          </p:nvCxnSpPr>
          <p:spPr bwMode="auto">
            <a:xfrm flipV="1">
              <a:off x="1647405" y="2733332"/>
              <a:ext cx="855712" cy="93232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60">
              <a:extLst>
                <a:ext uri="{FF2B5EF4-FFF2-40B4-BE49-F238E27FC236}">
                  <a16:creationId xmlns:a16="http://schemas.microsoft.com/office/drawing/2014/main" id="{BA7623B1-265B-5426-8E52-517823166F0B}"/>
                </a:ext>
              </a:extLst>
            </p:cNvPr>
            <p:cNvCxnSpPr/>
            <p:nvPr/>
          </p:nvCxnSpPr>
          <p:spPr bwMode="auto">
            <a:xfrm flipV="1">
              <a:off x="1190531" y="2431056"/>
              <a:ext cx="855712" cy="93232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traight Connector 61">
              <a:extLst>
                <a:ext uri="{FF2B5EF4-FFF2-40B4-BE49-F238E27FC236}">
                  <a16:creationId xmlns:a16="http://schemas.microsoft.com/office/drawing/2014/main" id="{7280A680-D8A7-CB38-8842-33F721EFD284}"/>
                </a:ext>
              </a:extLst>
            </p:cNvPr>
            <p:cNvCxnSpPr/>
            <p:nvPr/>
          </p:nvCxnSpPr>
          <p:spPr bwMode="auto">
            <a:xfrm flipV="1">
              <a:off x="1784485" y="2455863"/>
              <a:ext cx="855712" cy="93232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Arrow Connector 38">
              <a:extLst>
                <a:ext uri="{FF2B5EF4-FFF2-40B4-BE49-F238E27FC236}">
                  <a16:creationId xmlns:a16="http://schemas.microsoft.com/office/drawing/2014/main" id="{CD05CB46-811B-544E-A83F-184AF233B431}"/>
                </a:ext>
              </a:extLst>
            </p:cNvPr>
            <p:cNvCxnSpPr/>
            <p:nvPr/>
          </p:nvCxnSpPr>
          <p:spPr bwMode="auto">
            <a:xfrm flipH="1">
              <a:off x="1057319" y="2930924"/>
              <a:ext cx="648861" cy="707093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3" name="Arc 40">
              <a:extLst>
                <a:ext uri="{FF2B5EF4-FFF2-40B4-BE49-F238E27FC236}">
                  <a16:creationId xmlns:a16="http://schemas.microsoft.com/office/drawing/2014/main" id="{6ED91B51-BEFC-B242-0726-9AB13D1DBA0B}"/>
                </a:ext>
              </a:extLst>
            </p:cNvPr>
            <p:cNvSpPr/>
            <p:nvPr/>
          </p:nvSpPr>
          <p:spPr bwMode="auto">
            <a:xfrm>
              <a:off x="733657" y="2780928"/>
              <a:ext cx="736713" cy="562533"/>
            </a:xfrm>
            <a:prstGeom prst="arc">
              <a:avLst>
                <a:gd name="adj1" fmla="val 17152249"/>
                <a:gd name="adj2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104" name="Straight Connector 42">
              <a:extLst>
                <a:ext uri="{FF2B5EF4-FFF2-40B4-BE49-F238E27FC236}">
                  <a16:creationId xmlns:a16="http://schemas.microsoft.com/office/drawing/2014/main" id="{44932E0A-C5B8-83B3-E2D0-6B3398CB4747}"/>
                </a:ext>
              </a:extLst>
            </p:cNvPr>
            <p:cNvCxnSpPr/>
            <p:nvPr/>
          </p:nvCxnSpPr>
          <p:spPr bwMode="auto">
            <a:xfrm flipH="1">
              <a:off x="1907704" y="2708920"/>
              <a:ext cx="1" cy="125289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49">
              <a:extLst>
                <a:ext uri="{FF2B5EF4-FFF2-40B4-BE49-F238E27FC236}">
                  <a16:creationId xmlns:a16="http://schemas.microsoft.com/office/drawing/2014/main" id="{7B3DE161-A00C-0C9D-19FF-465AFB1BFC85}"/>
                </a:ext>
              </a:extLst>
            </p:cNvPr>
            <p:cNvCxnSpPr/>
            <p:nvPr/>
          </p:nvCxnSpPr>
          <p:spPr bwMode="auto">
            <a:xfrm flipH="1" flipV="1">
              <a:off x="1051992" y="3665656"/>
              <a:ext cx="855712" cy="2961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6" name="Arc 54">
              <a:extLst>
                <a:ext uri="{FF2B5EF4-FFF2-40B4-BE49-F238E27FC236}">
                  <a16:creationId xmlns:a16="http://schemas.microsoft.com/office/drawing/2014/main" id="{E2C8D586-7D52-ABFB-5DE0-19374CFE5F49}"/>
                </a:ext>
              </a:extLst>
            </p:cNvPr>
            <p:cNvSpPr/>
            <p:nvPr/>
          </p:nvSpPr>
          <p:spPr bwMode="auto">
            <a:xfrm rot="7801549">
              <a:off x="912793" y="3467152"/>
              <a:ext cx="413048" cy="360040"/>
            </a:xfrm>
            <a:prstGeom prst="arc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7" name="TextBox 55">
              <a:extLst>
                <a:ext uri="{FF2B5EF4-FFF2-40B4-BE49-F238E27FC236}">
                  <a16:creationId xmlns:a16="http://schemas.microsoft.com/office/drawing/2014/main" id="{B322E769-7D21-2932-3F2A-BC5318E27082}"/>
                </a:ext>
              </a:extLst>
            </p:cNvPr>
            <p:cNvSpPr txBox="1"/>
            <p:nvPr/>
          </p:nvSpPr>
          <p:spPr>
            <a:xfrm>
              <a:off x="1266372" y="2597578"/>
              <a:ext cx="2776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ym typeface="Symbol" panose="05050102010706020507" pitchFamily="18" charset="2"/>
                </a:rPr>
                <a:t></a:t>
              </a:r>
              <a:endParaRPr lang="it-IT" dirty="0"/>
            </a:p>
          </p:txBody>
        </p:sp>
        <p:sp>
          <p:nvSpPr>
            <p:cNvPr id="108" name="TextBox 74">
              <a:extLst>
                <a:ext uri="{FF2B5EF4-FFF2-40B4-BE49-F238E27FC236}">
                  <a16:creationId xmlns:a16="http://schemas.microsoft.com/office/drawing/2014/main" id="{75601858-6F58-9F58-1E57-8A853CEE7570}"/>
                </a:ext>
              </a:extLst>
            </p:cNvPr>
            <p:cNvSpPr txBox="1"/>
            <p:nvPr/>
          </p:nvSpPr>
          <p:spPr>
            <a:xfrm>
              <a:off x="1065948" y="3721119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ym typeface="Symbol" panose="05050102010706020507" pitchFamily="18" charset="2"/>
                </a:rPr>
                <a:t></a:t>
              </a:r>
              <a:endParaRPr lang="it-IT" dirty="0"/>
            </a:p>
          </p:txBody>
        </p:sp>
        <p:sp>
          <p:nvSpPr>
            <p:cNvPr id="109" name="TextBox 75">
              <a:extLst>
                <a:ext uri="{FF2B5EF4-FFF2-40B4-BE49-F238E27FC236}">
                  <a16:creationId xmlns:a16="http://schemas.microsoft.com/office/drawing/2014/main" id="{6E1503B7-4E72-77D1-CC7F-D107E9C08329}"/>
                </a:ext>
              </a:extLst>
            </p:cNvPr>
            <p:cNvSpPr txBox="1"/>
            <p:nvPr/>
          </p:nvSpPr>
          <p:spPr>
            <a:xfrm>
              <a:off x="1262012" y="3342719"/>
              <a:ext cx="3080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i="1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S</a:t>
              </a:r>
              <a:endParaRPr lang="it-IT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76">
                  <a:extLst>
                    <a:ext uri="{FF2B5EF4-FFF2-40B4-BE49-F238E27FC236}">
                      <a16:creationId xmlns:a16="http://schemas.microsoft.com/office/drawing/2014/main" id="{E3E5190B-490D-3418-8055-A1566F8DD039}"/>
                    </a:ext>
                  </a:extLst>
                </p:cNvPr>
                <p:cNvSpPr txBox="1"/>
                <p:nvPr/>
              </p:nvSpPr>
              <p:spPr>
                <a:xfrm>
                  <a:off x="1414682" y="3070496"/>
                  <a:ext cx="33740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it-I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it-I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</m:acc>
                    </m:oMath>
                  </a14:m>
                  <a:r>
                    <a:rPr lang="it-IT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4682" y="3070496"/>
                  <a:ext cx="337400" cy="307777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t="-10000" r="-909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77">
                  <a:extLst>
                    <a:ext uri="{FF2B5EF4-FFF2-40B4-BE49-F238E27FC236}">
                      <a16:creationId xmlns:a16="http://schemas.microsoft.com/office/drawing/2014/main" id="{82F7A721-5E27-69A1-FF40-DEE86E083D38}"/>
                    </a:ext>
                  </a:extLst>
                </p:cNvPr>
                <p:cNvSpPr txBox="1"/>
                <p:nvPr/>
              </p:nvSpPr>
              <p:spPr>
                <a:xfrm>
                  <a:off x="1817815" y="3336615"/>
                  <a:ext cx="76219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𝑣𝑡𝑐𝑜𝑠</m:t>
                        </m:r>
                        <m:r>
                          <a:rPr lang="it-IT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it-IT" sz="1400" i="1" dirty="0"/>
                </a:p>
              </p:txBody>
            </p:sp>
          </mc:Choice>
          <mc:Fallback xmlns="">
            <p:sp>
              <p:nvSpPr>
                <p:cNvPr id="111" name="TextBox 77">
                  <a:extLst>
                    <a:ext uri="{FF2B5EF4-FFF2-40B4-BE49-F238E27FC236}">
                      <a16:creationId xmlns:a16="http://schemas.microsoft.com/office/drawing/2014/main" id="{82F7A721-5E27-69A1-FF40-DEE86E083D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7815" y="3336615"/>
                  <a:ext cx="762196" cy="307777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78">
                <a:extLst>
                  <a:ext uri="{FF2B5EF4-FFF2-40B4-BE49-F238E27FC236}">
                    <a16:creationId xmlns:a16="http://schemas.microsoft.com/office/drawing/2014/main" id="{DE45C79C-A0DF-E54D-61DE-A889C663072D}"/>
                  </a:ext>
                </a:extLst>
              </p:cNvPr>
              <p:cNvSpPr txBox="1"/>
              <p:nvPr/>
            </p:nvSpPr>
            <p:spPr>
              <a:xfrm>
                <a:off x="1793836" y="3725414"/>
                <a:ext cx="156121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200" dirty="0">
                    <a:latin typeface="Oswald" panose="00000500000000000000" pitchFamily="2" charset="0"/>
                    <a:cs typeface="Arial" panose="020B0604020202020204" pitchFamily="34" charset="0"/>
                  </a:rPr>
                  <a:t>Numero particelle all’interno del parallelepipedo con velocità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it-IT" sz="1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it-IT" sz="1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acc>
                  </m:oMath>
                </a14:m>
                <a:endParaRPr lang="it-IT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2" name="TextBox 78">
                <a:extLst>
                  <a:ext uri="{FF2B5EF4-FFF2-40B4-BE49-F238E27FC236}">
                    <a16:creationId xmlns:a16="http://schemas.microsoft.com/office/drawing/2014/main" id="{DE45C79C-A0DF-E54D-61DE-A889C6630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836" y="3725414"/>
                <a:ext cx="1561213" cy="830997"/>
              </a:xfrm>
              <a:prstGeom prst="rect">
                <a:avLst/>
              </a:prstGeom>
              <a:blipFill>
                <a:blip r:embed="rId20"/>
                <a:stretch>
                  <a:fillRect b="-51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Object 6">
                <a:extLst>
                  <a:ext uri="{FF2B5EF4-FFF2-40B4-BE49-F238E27FC236}">
                    <a16:creationId xmlns:a16="http://schemas.microsoft.com/office/drawing/2014/main" id="{12CBC36A-2386-D29E-0E3B-E45F2E9DC043}"/>
                  </a:ext>
                </a:extLst>
              </p:cNvPr>
              <p:cNvSpPr txBox="1"/>
              <p:nvPr/>
            </p:nvSpPr>
            <p:spPr bwMode="auto">
              <a:xfrm>
                <a:off x="2191766" y="3307528"/>
                <a:ext cx="830825" cy="50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m:rPr>
                              <m:nor/>
                            </m:r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</m:oMath>
                  </m:oMathPara>
                </a14:m>
                <a:endParaRPr lang="en-GB" i="1" dirty="0"/>
              </a:p>
            </p:txBody>
          </p:sp>
        </mc:Choice>
        <mc:Fallback xmlns="">
          <p:sp>
            <p:nvSpPr>
              <p:cNvPr id="113" name="Object 6">
                <a:extLst>
                  <a:ext uri="{FF2B5EF4-FFF2-40B4-BE49-F238E27FC236}">
                    <a16:creationId xmlns:a16="http://schemas.microsoft.com/office/drawing/2014/main" id="{12CBC36A-2386-D29E-0E3B-E45F2E9DC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1766" y="3307528"/>
                <a:ext cx="830825" cy="50800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TextBox 78">
            <a:extLst>
              <a:ext uri="{FF2B5EF4-FFF2-40B4-BE49-F238E27FC236}">
                <a16:creationId xmlns:a16="http://schemas.microsoft.com/office/drawing/2014/main" id="{23F2FABE-33F9-2093-D797-6737383187EE}"/>
              </a:ext>
            </a:extLst>
          </p:cNvPr>
          <p:cNvSpPr txBox="1"/>
          <p:nvPr/>
        </p:nvSpPr>
        <p:spPr>
          <a:xfrm>
            <a:off x="1826571" y="3074561"/>
            <a:ext cx="1561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Oswald" panose="00000500000000000000" pitchFamily="2" charset="0"/>
                <a:cs typeface="Arial" panose="020B0604020202020204" pitchFamily="34" charset="0"/>
              </a:rPr>
              <a:t>Chiamo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Object 6">
                <a:extLst>
                  <a:ext uri="{FF2B5EF4-FFF2-40B4-BE49-F238E27FC236}">
                    <a16:creationId xmlns:a16="http://schemas.microsoft.com/office/drawing/2014/main" id="{3281E99F-5500-55AD-3600-7BD74CB7F442}"/>
                  </a:ext>
                </a:extLst>
              </p:cNvPr>
              <p:cNvSpPr txBox="1"/>
              <p:nvPr/>
            </p:nvSpPr>
            <p:spPr bwMode="auto">
              <a:xfrm>
                <a:off x="5935593" y="3504964"/>
                <a:ext cx="5140574" cy="50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5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it-IT" sz="15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it-IT" sz="15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m:rPr>
                              <m:nor/>
                            </m:rPr>
                            <a:rPr lang="en-GB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it-IT" sz="15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5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lang="en-GB" sz="1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GB" sz="1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Ν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GB" sz="1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  <m:r>
                                <m:rPr>
                                  <m:nor/>
                                </m:rPr>
                                <a:rPr lang="en-GB" sz="1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1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GB" sz="1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1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</m:num>
                        <m:den>
                          <m:r>
                            <a:rPr lang="it-IT" sz="15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it-IT" sz="15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it-IT" sz="15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𝑆𝑣𝑡𝑐𝑜𝑠</m:t>
                      </m:r>
                      <m:r>
                        <a:rPr lang="it-IT" sz="15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it-IT" sz="15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5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5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𝑆𝑡</m:t>
                          </m:r>
                        </m:num>
                        <m:den>
                          <m:r>
                            <a:rPr lang="it-IT" sz="15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it-IT" sz="15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it-IT" sz="15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it-IT" sz="15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m:rPr>
                          <m:nor/>
                        </m:rPr>
                        <a:rPr lang="en-GB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sSub>
                        <m:sSubPr>
                          <m:ctrlPr>
                            <a:rPr lang="en-GB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GB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GB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m:rPr>
                          <m:nor/>
                        </m:rPr>
                        <a:rPr lang="it-IT" sz="15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it-IT" sz="15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m:rPr>
                          <m:nor/>
                        </m:rPr>
                        <a:rPr lang="en-GB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en-GB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m:rPr>
                          <m:nor/>
                        </m:rPr>
                        <a:rPr lang="en-GB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GB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GB" sz="1500" i="1" dirty="0"/>
              </a:p>
            </p:txBody>
          </p:sp>
        </mc:Choice>
        <mc:Fallback xmlns="">
          <p:sp>
            <p:nvSpPr>
              <p:cNvPr id="116" name="Object 6">
                <a:extLst>
                  <a:ext uri="{FF2B5EF4-FFF2-40B4-BE49-F238E27FC236}">
                    <a16:creationId xmlns:a16="http://schemas.microsoft.com/office/drawing/2014/main" id="{3281E99F-5500-55AD-3600-7BD74CB7F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5593" y="3504964"/>
                <a:ext cx="5140574" cy="50800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TextBox 78">
            <a:extLst>
              <a:ext uri="{FF2B5EF4-FFF2-40B4-BE49-F238E27FC236}">
                <a16:creationId xmlns:a16="http://schemas.microsoft.com/office/drawing/2014/main" id="{154A9A0C-7BA1-89DB-70E0-54FFB8BFA19A}"/>
              </a:ext>
            </a:extLst>
          </p:cNvPr>
          <p:cNvSpPr txBox="1"/>
          <p:nvPr/>
        </p:nvSpPr>
        <p:spPr>
          <a:xfrm>
            <a:off x="6533571" y="4058051"/>
            <a:ext cx="1109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Oswald" panose="00000500000000000000" pitchFamily="2" charset="0"/>
                <a:cs typeface="Arial" panose="020B0604020202020204" pitchFamily="34" charset="0"/>
              </a:rPr>
              <a:t>Densità di particelle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Box 78">
            <a:extLst>
              <a:ext uri="{FF2B5EF4-FFF2-40B4-BE49-F238E27FC236}">
                <a16:creationId xmlns:a16="http://schemas.microsoft.com/office/drawing/2014/main" id="{A2A56164-D829-B5F1-3657-98AFEFE5F6DF}"/>
              </a:ext>
            </a:extLst>
          </p:cNvPr>
          <p:cNvSpPr txBox="1"/>
          <p:nvPr/>
        </p:nvSpPr>
        <p:spPr>
          <a:xfrm>
            <a:off x="7388962" y="4021172"/>
            <a:ext cx="1109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Oswald" panose="00000500000000000000" pitchFamily="2" charset="0"/>
                <a:cs typeface="Arial" panose="020B0604020202020204" pitchFamily="34" charset="0"/>
              </a:rPr>
              <a:t>Volume </a:t>
            </a:r>
            <a:r>
              <a:rPr lang="it-IT" sz="1200" dirty="0" err="1">
                <a:latin typeface="Oswald" panose="00000500000000000000" pitchFamily="2" charset="0"/>
                <a:cs typeface="Arial" panose="020B0604020202020204" pitchFamily="34" charset="0"/>
              </a:rPr>
              <a:t>paralelepipedo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1" name="Connettore 2 120">
            <a:extLst>
              <a:ext uri="{FF2B5EF4-FFF2-40B4-BE49-F238E27FC236}">
                <a16:creationId xmlns:a16="http://schemas.microsoft.com/office/drawing/2014/main" id="{1E30C3D1-5315-CBFE-F576-5A0BC248D8F1}"/>
              </a:ext>
            </a:extLst>
          </p:cNvPr>
          <p:cNvCxnSpPr/>
          <p:nvPr/>
        </p:nvCxnSpPr>
        <p:spPr>
          <a:xfrm>
            <a:off x="8380675" y="2941680"/>
            <a:ext cx="0" cy="7837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88">
            <a:extLst>
              <a:ext uri="{FF2B5EF4-FFF2-40B4-BE49-F238E27FC236}">
                <a16:creationId xmlns:a16="http://schemas.microsoft.com/office/drawing/2014/main" id="{418DF7E9-E981-DBB5-12AD-D0AB927A28B4}"/>
              </a:ext>
            </a:extLst>
          </p:cNvPr>
          <p:cNvSpPr txBox="1"/>
          <p:nvPr/>
        </p:nvSpPr>
        <p:spPr>
          <a:xfrm>
            <a:off x="1874175" y="4931103"/>
            <a:ext cx="1400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Oswald" panose="00000500000000000000" pitchFamily="2" charset="0"/>
                <a:cs typeface="Arial" panose="020B0604020202020204" pitchFamily="34" charset="0"/>
              </a:rPr>
              <a:t>Dividendo</a:t>
            </a:r>
            <a:r>
              <a:rPr lang="it-IT" sz="1200" i="1" dirty="0">
                <a:latin typeface="Oswald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1200" i="1" dirty="0" err="1">
                <a:latin typeface="Oswald" panose="00000500000000000000" pitchFamily="2" charset="0"/>
                <a:cs typeface="Arial" panose="020B0604020202020204" pitchFamily="34" charset="0"/>
              </a:rPr>
              <a:t>A</a:t>
            </a:r>
            <a:r>
              <a:rPr lang="it-IT" sz="1200" i="1" baseline="-25000" dirty="0" err="1">
                <a:latin typeface="Oswald" panose="00000500000000000000" pitchFamily="2" charset="0"/>
                <a:cs typeface="Arial" panose="020B0604020202020204" pitchFamily="34" charset="0"/>
              </a:rPr>
              <a:t>v</a:t>
            </a:r>
            <a:r>
              <a:rPr lang="it-IT" sz="1200" i="1" baseline="-25000" dirty="0">
                <a:latin typeface="Oswald" panose="00000500000000000000" pitchFamily="2" charset="0"/>
                <a:cs typeface="Arial" panose="020B0604020202020204" pitchFamily="34" charset="0"/>
                <a:sym typeface="Symbol" panose="05050102010706020507" pitchFamily="18" charset="2"/>
              </a:rPr>
              <a:t></a:t>
            </a:r>
            <a:r>
              <a:rPr lang="it-IT" sz="1200" dirty="0">
                <a:latin typeface="Oswald" panose="00000500000000000000" pitchFamily="2" charset="0"/>
                <a:cs typeface="Arial" panose="020B0604020202020204" pitchFamily="34" charset="0"/>
              </a:rPr>
              <a:t> per </a:t>
            </a:r>
            <a:r>
              <a:rPr lang="it-IT" sz="1200" i="1" dirty="0">
                <a:latin typeface="Oswald" panose="00000500000000000000" pitchFamily="2" charset="0"/>
                <a:cs typeface="Arial" panose="020B0604020202020204" pitchFamily="34" charset="0"/>
              </a:rPr>
              <a:t>St</a:t>
            </a:r>
            <a:r>
              <a:rPr lang="it-IT" sz="1200" dirty="0">
                <a:latin typeface="Oswald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1200" i="1" dirty="0">
                <a:latin typeface="Oswald" panose="00000500000000000000" pitchFamily="2" charset="0"/>
                <a:cs typeface="Arial" panose="020B0604020202020204" pitchFamily="34" charset="0"/>
              </a:rPr>
              <a:t>e integrando su tutti i possibili v, </a:t>
            </a:r>
            <a:r>
              <a:rPr lang="it-IT" sz="1200" i="1" dirty="0">
                <a:latin typeface="Oswald" panose="00000500000000000000" pitchFamily="2" charset="0"/>
                <a:cs typeface="Arial" panose="020B0604020202020204" pitchFamily="34" charset="0"/>
                <a:sym typeface="Symbol" panose="05050102010706020507" pitchFamily="18" charset="2"/>
              </a:rPr>
              <a:t>, e  da 0a /2</a:t>
            </a:r>
            <a:endParaRPr lang="it-IT" sz="1200" dirty="0">
              <a:latin typeface="Oswald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3" name="Text Box 5">
            <a:extLst>
              <a:ext uri="{FF2B5EF4-FFF2-40B4-BE49-F238E27FC236}">
                <a16:creationId xmlns:a16="http://schemas.microsoft.com/office/drawing/2014/main" id="{1A066557-235C-1553-06DE-3238AF8D1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7904" y="5164961"/>
            <a:ext cx="2615097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400" dirty="0">
                <a:solidFill>
                  <a:schemeClr val="tx2"/>
                </a:solidFill>
                <a:latin typeface="Oswald" panose="00000500000000000000" pitchFamily="2" charset="0"/>
                <a:cs typeface="Arial" panose="020B0604020202020204" pitchFamily="34" charset="0"/>
              </a:rPr>
              <a:t>NUMERO TOTALE DI URTI PER UNITA’ DI SUPERFICIE E DI TEMPO</a:t>
            </a:r>
            <a:endParaRPr lang="it-IT" altLang="it-IT" sz="1400" i="1" dirty="0">
              <a:solidFill>
                <a:schemeClr val="tx2"/>
              </a:solidFill>
              <a:latin typeface="Oswald" panose="00000500000000000000" pitchFamily="2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Object 6">
                <a:extLst>
                  <a:ext uri="{FF2B5EF4-FFF2-40B4-BE49-F238E27FC236}">
                    <a16:creationId xmlns:a16="http://schemas.microsoft.com/office/drawing/2014/main" id="{9F133E61-E681-C334-AB36-F12981335C4D}"/>
                  </a:ext>
                </a:extLst>
              </p:cNvPr>
              <p:cNvSpPr txBox="1"/>
              <p:nvPr/>
            </p:nvSpPr>
            <p:spPr bwMode="auto">
              <a:xfrm>
                <a:off x="6727623" y="5088653"/>
                <a:ext cx="1322677" cy="6604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GB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f>
                        <m:fPr>
                          <m:ctrlP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sSub>
                        <m:sSubPr>
                          <m:ctrlP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GB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4" name="Object 6">
                <a:extLst>
                  <a:ext uri="{FF2B5EF4-FFF2-40B4-BE49-F238E27FC236}">
                    <a16:creationId xmlns:a16="http://schemas.microsoft.com/office/drawing/2014/main" id="{9F133E61-E681-C334-AB36-F12981335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27623" y="5088653"/>
                <a:ext cx="1322677" cy="66040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Text Box 7">
            <a:extLst>
              <a:ext uri="{FF2B5EF4-FFF2-40B4-BE49-F238E27FC236}">
                <a16:creationId xmlns:a16="http://schemas.microsoft.com/office/drawing/2014/main" id="{D0752BA3-5A92-92B7-CBAC-67ECB2E57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1128" y="4890341"/>
            <a:ext cx="220014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400" dirty="0">
                <a:solidFill>
                  <a:schemeClr val="tx2"/>
                </a:solidFill>
                <a:latin typeface="Oswald" panose="00000500000000000000" pitchFamily="2" charset="0"/>
                <a:cs typeface="Arial" panose="020B0604020202020204" pitchFamily="34" charset="0"/>
              </a:rPr>
              <a:t>Ricordando l’equazione di stato dei gas perfetti (</a:t>
            </a:r>
            <a:r>
              <a:rPr lang="it-IT" altLang="it-IT" sz="1400" i="1" dirty="0">
                <a:solidFill>
                  <a:schemeClr val="tx2"/>
                </a:solidFill>
                <a:latin typeface="Oswald" panose="00000500000000000000" pitchFamily="2" charset="0"/>
                <a:cs typeface="Arial" panose="020B0604020202020204" pitchFamily="34" charset="0"/>
              </a:rPr>
              <a:t>N/V=p/kT</a:t>
            </a:r>
            <a:r>
              <a:rPr lang="it-IT" altLang="it-IT" sz="1400" dirty="0">
                <a:solidFill>
                  <a:schemeClr val="tx2"/>
                </a:solidFill>
                <a:latin typeface="Oswald" panose="00000500000000000000" pitchFamily="2" charset="0"/>
                <a:cs typeface="Arial" panose="020B0604020202020204" pitchFamily="34" charset="0"/>
              </a:rPr>
              <a:t>)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400" dirty="0">
                <a:solidFill>
                  <a:schemeClr val="tx2"/>
                </a:solidFill>
                <a:latin typeface="Oswald" panose="00000500000000000000" pitchFamily="2" charset="0"/>
                <a:cs typeface="Arial" panose="020B0604020202020204" pitchFamily="34" charset="0"/>
              </a:rPr>
              <a:t>e l’espressione di </a:t>
            </a:r>
            <a:r>
              <a:rPr lang="it-IT" altLang="it-IT" sz="1400" i="1" dirty="0" err="1">
                <a:solidFill>
                  <a:schemeClr val="tx2"/>
                </a:solidFill>
                <a:latin typeface="Oswald" panose="00000500000000000000" pitchFamily="2" charset="0"/>
                <a:cs typeface="Arial" panose="020B0604020202020204" pitchFamily="34" charset="0"/>
              </a:rPr>
              <a:t>v</a:t>
            </a:r>
            <a:r>
              <a:rPr lang="it-IT" altLang="it-IT" sz="1400" i="1" baseline="-25000" dirty="0" err="1">
                <a:solidFill>
                  <a:schemeClr val="tx2"/>
                </a:solidFill>
                <a:latin typeface="Oswald" panose="00000500000000000000" pitchFamily="2" charset="0"/>
                <a:cs typeface="Arial" panose="020B0604020202020204" pitchFamily="34" charset="0"/>
              </a:rPr>
              <a:t>m</a:t>
            </a:r>
            <a:r>
              <a:rPr lang="it-IT" altLang="it-IT" sz="1400" baseline="-25000" dirty="0">
                <a:solidFill>
                  <a:schemeClr val="tx2"/>
                </a:solidFill>
                <a:latin typeface="Oswald" panose="00000500000000000000" pitchFamily="2" charset="0"/>
                <a:cs typeface="Arial" panose="020B0604020202020204" pitchFamily="34" charset="0"/>
              </a:rPr>
              <a:t>:</a:t>
            </a:r>
            <a:endParaRPr lang="it-IT" altLang="it-IT" sz="1400" dirty="0">
              <a:solidFill>
                <a:schemeClr val="tx2"/>
              </a:solidFill>
              <a:latin typeface="Oswald" panose="00000500000000000000" pitchFamily="2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Object 8">
                <a:extLst>
                  <a:ext uri="{FF2B5EF4-FFF2-40B4-BE49-F238E27FC236}">
                    <a16:creationId xmlns:a16="http://schemas.microsoft.com/office/drawing/2014/main" id="{D1227C68-5BF3-3646-4755-B74ED37ADD26}"/>
                  </a:ext>
                </a:extLst>
              </p:cNvPr>
              <p:cNvSpPr txBox="1"/>
              <p:nvPr/>
            </p:nvSpPr>
            <p:spPr bwMode="auto">
              <a:xfrm>
                <a:off x="10380663" y="5068888"/>
                <a:ext cx="1503362" cy="70643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m:rPr>
                                  <m:nor/>
                                </m:r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mT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i="1" dirty="0"/>
              </a:p>
            </p:txBody>
          </p:sp>
        </mc:Choice>
        <mc:Fallback xmlns="">
          <p:sp>
            <p:nvSpPr>
              <p:cNvPr id="126" name="Object 8">
                <a:extLst>
                  <a:ext uri="{FF2B5EF4-FFF2-40B4-BE49-F238E27FC236}">
                    <a16:creationId xmlns:a16="http://schemas.microsoft.com/office/drawing/2014/main" id="{D1227C68-5BF3-3646-4755-B74ED37AD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80663" y="5068888"/>
                <a:ext cx="1503362" cy="70643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Freccia a destra 130">
            <a:extLst>
              <a:ext uri="{FF2B5EF4-FFF2-40B4-BE49-F238E27FC236}">
                <a16:creationId xmlns:a16="http://schemas.microsoft.com/office/drawing/2014/main" id="{648AB19A-4E89-33A2-3B54-6CFEC31B2BA2}"/>
              </a:ext>
            </a:extLst>
          </p:cNvPr>
          <p:cNvSpPr/>
          <p:nvPr/>
        </p:nvSpPr>
        <p:spPr>
          <a:xfrm>
            <a:off x="6283001" y="5346601"/>
            <a:ext cx="444622" cy="26702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19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15" grpId="0"/>
      <p:bldP spid="19" grpId="0"/>
      <p:bldP spid="62" grpId="0"/>
      <p:bldP spid="63" grpId="0"/>
      <p:bldP spid="64" grpId="0"/>
      <p:bldP spid="74" grpId="0"/>
      <p:bldP spid="75" grpId="0"/>
      <p:bldP spid="80" grpId="0"/>
      <p:bldP spid="81" grpId="0"/>
      <p:bldP spid="84" grpId="0"/>
      <p:bldP spid="87" grpId="0"/>
      <p:bldP spid="112" grpId="0"/>
      <p:bldP spid="113" grpId="0"/>
      <p:bldP spid="114" grpId="0"/>
      <p:bldP spid="116" grpId="0"/>
      <p:bldP spid="117" grpId="0"/>
      <p:bldP spid="118" grpId="0"/>
      <p:bldP spid="122" grpId="0"/>
      <p:bldP spid="123" grpId="0" animBg="1"/>
      <p:bldP spid="124" grpId="0" animBg="1"/>
      <p:bldP spid="125" grpId="0"/>
      <p:bldP spid="126" grpId="0" animBg="1"/>
      <p:bldP spid="1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E6AD67F2-CCDE-B27C-5F75-A9582A1F0921}"/>
              </a:ext>
            </a:extLst>
          </p:cNvPr>
          <p:cNvSpPr txBox="1"/>
          <p:nvPr/>
        </p:nvSpPr>
        <p:spPr>
          <a:xfrm>
            <a:off x="4811856" y="900685"/>
            <a:ext cx="404149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>
                <a:latin typeface="Oswald" panose="00000500000000000000" pitchFamily="2" charset="0"/>
              </a:rPr>
              <a:t>URTI SU SUPERFICIE – FLUSSO DI PARTICELLE</a:t>
            </a:r>
            <a:endParaRPr lang="en-GB" dirty="0">
              <a:latin typeface="Oswald" panose="00000500000000000000" pitchFamily="2" charset="0"/>
            </a:endParaRP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E95A9451-74C2-7A91-4780-487728DBB6EE}"/>
              </a:ext>
            </a:extLst>
          </p:cNvPr>
          <p:cNvSpPr txBox="1"/>
          <p:nvPr/>
        </p:nvSpPr>
        <p:spPr>
          <a:xfrm>
            <a:off x="184238" y="127590"/>
            <a:ext cx="3062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Oswald" panose="00000500000000000000" pitchFamily="2" charset="0"/>
              </a:rPr>
              <a:t>TEORIA CINETICA DEI GAS</a:t>
            </a:r>
            <a:endParaRPr lang="en-GB" sz="2400" dirty="0">
              <a:latin typeface="Oswald" panose="00000500000000000000" pitchFamily="2" charset="0"/>
            </a:endParaRPr>
          </a:p>
        </p:txBody>
      </p:sp>
      <p:sp>
        <p:nvSpPr>
          <p:cNvPr id="2" name="Text Box 12">
            <a:extLst>
              <a:ext uri="{FF2B5EF4-FFF2-40B4-BE49-F238E27FC236}">
                <a16:creationId xmlns:a16="http://schemas.microsoft.com/office/drawing/2014/main" id="{5B7250A5-64B4-F5DC-DD96-A8723F8B1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7350" y="4180550"/>
            <a:ext cx="65405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dirty="0">
                <a:latin typeface="Oswald" panose="00000500000000000000" pitchFamily="2" charset="0"/>
                <a:cs typeface="Arial" panose="020B0604020202020204" pitchFamily="34" charset="0"/>
              </a:rPr>
              <a:t>Supponendo che tutto ciò che arriva si fermi, e che ogni particella occupi una superficie pari a </a:t>
            </a:r>
            <a:r>
              <a:rPr lang="it-IT" altLang="it-IT" sz="1400" dirty="0">
                <a:latin typeface="Oswald" panose="00000500000000000000" pitchFamily="2" charset="0"/>
                <a:cs typeface="Arial" panose="020B0604020202020204" pitchFamily="34" charset="0"/>
                <a:sym typeface="Symbol" panose="05050102010706020507" pitchFamily="18" charset="2"/>
              </a:rPr>
              <a:t></a:t>
            </a:r>
            <a:r>
              <a:rPr lang="it-IT" altLang="it-IT" sz="1400" baseline="30000" dirty="0">
                <a:latin typeface="Oswald" panose="00000500000000000000" pitchFamily="2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it-IT" altLang="it-IT" sz="1400" dirty="0">
                <a:latin typeface="Oswald" panose="00000500000000000000" pitchFamily="2" charset="0"/>
                <a:cs typeface="Arial" panose="020B0604020202020204" pitchFamily="34" charset="0"/>
                <a:sym typeface="Symbol" panose="05050102010706020507" pitchFamily="18" charset="2"/>
              </a:rPr>
              <a:t>:</a:t>
            </a:r>
            <a:endParaRPr lang="it-IT" altLang="it-IT" sz="1400" dirty="0">
              <a:latin typeface="Oswald" panose="00000500000000000000" pitchFamily="2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13">
                <a:extLst>
                  <a:ext uri="{FF2B5EF4-FFF2-40B4-BE49-F238E27FC236}">
                    <a16:creationId xmlns:a16="http://schemas.microsoft.com/office/drawing/2014/main" id="{F7561F67-4F65-41AF-2DEA-128288DE2EFE}"/>
                  </a:ext>
                </a:extLst>
              </p:cNvPr>
              <p:cNvSpPr txBox="1"/>
              <p:nvPr/>
            </p:nvSpPr>
            <p:spPr bwMode="auto">
              <a:xfrm>
                <a:off x="3566514" y="4767069"/>
                <a:ext cx="2349500" cy="77628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𝑀𝐿</m:t>
                          </m:r>
                        </m:sub>
                      </m:sSub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  <m:sSup>
                            <m:sSup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m:rPr>
                                  <m:nor/>
                                </m:r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mT</m:t>
                              </m:r>
                            </m:e>
                          </m:rad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sSup>
                            <m:sSup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i="1" dirty="0"/>
              </a:p>
            </p:txBody>
          </p:sp>
        </mc:Choice>
        <mc:Fallback xmlns="">
          <p:sp>
            <p:nvSpPr>
              <p:cNvPr id="3" name="Object 13">
                <a:extLst>
                  <a:ext uri="{FF2B5EF4-FFF2-40B4-BE49-F238E27FC236}">
                    <a16:creationId xmlns:a16="http://schemas.microsoft.com/office/drawing/2014/main" id="{F7561F67-4F65-41AF-2DEA-128288DE2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6514" y="4767069"/>
                <a:ext cx="2349500" cy="7762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21">
            <a:extLst>
              <a:ext uri="{FF2B5EF4-FFF2-40B4-BE49-F238E27FC236}">
                <a16:creationId xmlns:a16="http://schemas.microsoft.com/office/drawing/2014/main" id="{D2736773-D34D-767E-4DA1-C414C8B1C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5833917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400">
              <a:solidFill>
                <a:schemeClr val="tx2"/>
              </a:solidFill>
            </a:endParaRPr>
          </a:p>
        </p:txBody>
      </p:sp>
      <p:graphicFrame>
        <p:nvGraphicFramePr>
          <p:cNvPr id="6" name="Group 49">
            <a:extLst>
              <a:ext uri="{FF2B5EF4-FFF2-40B4-BE49-F238E27FC236}">
                <a16:creationId xmlns:a16="http://schemas.microsoft.com/office/drawing/2014/main" id="{E9A8F8EF-A6E0-CD99-9A8D-35A7D3877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800379"/>
              </p:ext>
            </p:extLst>
          </p:nvPr>
        </p:nvGraphicFramePr>
        <p:xfrm>
          <a:off x="7262406" y="4505941"/>
          <a:ext cx="2667000" cy="124643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33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69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0000500000000000000" pitchFamily="2" charset="0"/>
                        </a:rPr>
                        <a:t>Azoto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T="45704" marB="45704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0000500000000000000" pitchFamily="2" charset="0"/>
                        </a:rPr>
                        <a:t>p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0000500000000000000" pitchFamily="2" charset="0"/>
                        </a:rPr>
                        <a:t>10</a:t>
                      </a:r>
                      <a:r>
                        <a:rPr kumimoji="0" lang="it-IT" sz="1400" b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0000500000000000000" pitchFamily="2" charset="0"/>
                        </a:rPr>
                        <a:t>-6</a:t>
                      </a:r>
                      <a:r>
                        <a:rPr kumimoji="0" lang="it-IT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0000500000000000000" pitchFamily="2" charset="0"/>
                        </a:rPr>
                        <a:t> </a:t>
                      </a:r>
                      <a:r>
                        <a:rPr kumimoji="0" lang="it-IT" sz="14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0000500000000000000" pitchFamily="2" charset="0"/>
                        </a:rPr>
                        <a:t>mbar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T="45704" marB="4570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0000500000000000000" pitchFamily="2" charset="0"/>
                        </a:rPr>
                        <a:t>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0000500000000000000" pitchFamily="2" charset="0"/>
                        </a:rPr>
                        <a:t>10</a:t>
                      </a:r>
                      <a:r>
                        <a:rPr kumimoji="0" lang="it-IT" sz="1400" b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0000500000000000000" pitchFamily="2" charset="0"/>
                        </a:rPr>
                        <a:t>-10</a:t>
                      </a:r>
                      <a:r>
                        <a:rPr kumimoji="0" lang="it-IT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0000500000000000000" pitchFamily="2" charset="0"/>
                        </a:rPr>
                        <a:t> </a:t>
                      </a:r>
                      <a:r>
                        <a:rPr kumimoji="0" lang="it-IT" sz="14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0000500000000000000" pitchFamily="2" charset="0"/>
                        </a:rPr>
                        <a:t>mbar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T="45704" marB="45704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8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0000500000000000000" pitchFamily="2" charset="0"/>
                        </a:rPr>
                        <a:t>t</a:t>
                      </a:r>
                      <a:r>
                        <a:rPr kumimoji="0" lang="it-IT" sz="1400" b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0000500000000000000" pitchFamily="2" charset="0"/>
                        </a:rPr>
                        <a:t>ML</a:t>
                      </a:r>
                      <a:r>
                        <a:rPr kumimoji="0" lang="it-IT" sz="1400" b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0000500000000000000" pitchFamily="2" charset="0"/>
                        </a:rPr>
                        <a:t> </a:t>
                      </a:r>
                      <a:r>
                        <a:rPr kumimoji="0" lang="it-IT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0000500000000000000" pitchFamily="2" charset="0"/>
                          <a:sym typeface="Symbol" pitchFamily="18" charset="2"/>
                        </a:rPr>
                        <a:t> secondi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T="45704" marB="4570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0000500000000000000" pitchFamily="2" charset="0"/>
                        </a:rPr>
                        <a:t>t</a:t>
                      </a:r>
                      <a:r>
                        <a:rPr kumimoji="0" lang="it-IT" sz="1400" b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0000500000000000000" pitchFamily="2" charset="0"/>
                        </a:rPr>
                        <a:t>ML</a:t>
                      </a:r>
                      <a:r>
                        <a:rPr kumimoji="0" lang="it-IT" sz="1400" b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0000500000000000000" pitchFamily="2" charset="0"/>
                        </a:rPr>
                        <a:t> </a:t>
                      </a:r>
                      <a:r>
                        <a:rPr kumimoji="0" lang="it-IT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0000500000000000000" pitchFamily="2" charset="0"/>
                          <a:sym typeface="Symbol" pitchFamily="18" charset="2"/>
                        </a:rPr>
                        <a:t> ore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0000500000000000000" pitchFamily="2" charset="0"/>
                        <a:cs typeface="Arial" panose="020B0604020202020204" pitchFamily="34" charset="0"/>
                        <a:sym typeface="Symbol" pitchFamily="18" charset="2"/>
                      </a:endParaRPr>
                    </a:p>
                  </a:txBody>
                  <a:tcPr marT="45704" marB="45704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 Box 4">
            <a:extLst>
              <a:ext uri="{FF2B5EF4-FFF2-40B4-BE49-F238E27FC236}">
                <a16:creationId xmlns:a16="http://schemas.microsoft.com/office/drawing/2014/main" id="{C3A089D2-73E6-EF80-0BE7-8D5C80537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6927" y="4182572"/>
            <a:ext cx="1245810" cy="170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it-IT" dirty="0">
                <a:solidFill>
                  <a:schemeClr val="tx1"/>
                </a:solidFill>
                <a:latin typeface="Oswald" panose="00000500000000000000" pitchFamily="2" charset="0"/>
                <a:cs typeface="Arial" panose="020B0604020202020204" pitchFamily="34" charset="0"/>
              </a:rPr>
              <a:t>Tempo di formazione di un monostrato</a:t>
            </a: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779CB112-174C-689F-7EE7-CCADCA67D971}"/>
              </a:ext>
            </a:extLst>
          </p:cNvPr>
          <p:cNvSpPr txBox="1"/>
          <p:nvPr/>
        </p:nvSpPr>
        <p:spPr>
          <a:xfrm>
            <a:off x="5397115" y="1339033"/>
            <a:ext cx="2836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Oswald" panose="00000500000000000000" pitchFamily="2" charset="0"/>
              </a:rPr>
              <a:t>2 risultati utili nella tecnologia del vuoto</a:t>
            </a: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4D9855AB-E72B-E4D1-2FA6-BEF6F8EBCF8B}"/>
              </a:ext>
            </a:extLst>
          </p:cNvPr>
          <p:cNvSpPr txBox="1"/>
          <p:nvPr/>
        </p:nvSpPr>
        <p:spPr>
          <a:xfrm>
            <a:off x="4820834" y="1817411"/>
            <a:ext cx="1050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Oswald" panose="00000500000000000000" pitchFamily="2" charset="0"/>
                <a:cs typeface="Arial" panose="020B0604020202020204" pitchFamily="34" charset="0"/>
              </a:rPr>
              <a:t>Riprendiamo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6">
                <a:extLst>
                  <a:ext uri="{FF2B5EF4-FFF2-40B4-BE49-F238E27FC236}">
                    <a16:creationId xmlns:a16="http://schemas.microsoft.com/office/drawing/2014/main" id="{18559571-2452-6339-2201-C186BEB63F7C}"/>
                  </a:ext>
                </a:extLst>
              </p:cNvPr>
              <p:cNvSpPr txBox="1"/>
              <p:nvPr/>
            </p:nvSpPr>
            <p:spPr bwMode="auto">
              <a:xfrm>
                <a:off x="5819776" y="2233583"/>
                <a:ext cx="2025650" cy="6604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sSub>
                        <m:sSub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m:rPr>
                          <m:nor/>
                        </m:rP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i="1" dirty="0"/>
              </a:p>
            </p:txBody>
          </p:sp>
        </mc:Choice>
        <mc:Fallback xmlns="">
          <p:sp>
            <p:nvSpPr>
              <p:cNvPr id="11" name="Object 6">
                <a:extLst>
                  <a:ext uri="{FF2B5EF4-FFF2-40B4-BE49-F238E27FC236}">
                    <a16:creationId xmlns:a16="http://schemas.microsoft.com/office/drawing/2014/main" id="{18559571-2452-6339-2201-C186BEB63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19776" y="2233583"/>
                <a:ext cx="2025650" cy="660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6">
            <a:extLst>
              <a:ext uri="{FF2B5EF4-FFF2-40B4-BE49-F238E27FC236}">
                <a16:creationId xmlns:a16="http://schemas.microsoft.com/office/drawing/2014/main" id="{4427E634-E986-CAC8-4D9F-7B32A0B6A0BA}"/>
              </a:ext>
            </a:extLst>
          </p:cNvPr>
          <p:cNvSpPr txBox="1"/>
          <p:nvPr/>
        </p:nvSpPr>
        <p:spPr>
          <a:xfrm>
            <a:off x="4791461" y="2900557"/>
            <a:ext cx="5137945" cy="10223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1400" dirty="0">
                <a:latin typeface="Oswald" panose="00000500000000000000" pitchFamily="2" charset="0"/>
                <a:cs typeface="Arial" panose="020B0604020202020204" pitchFamily="34" charset="0"/>
              </a:rPr>
              <a:t>Se le dimensioni del foro sono tali da non influenzare il moto delle particelle</a:t>
            </a:r>
          </a:p>
          <a:p>
            <a:pPr algn="ctr">
              <a:lnSpc>
                <a:spcPct val="150000"/>
              </a:lnSpc>
            </a:pPr>
            <a:r>
              <a:rPr lang="it-IT" sz="1400" i="1" dirty="0">
                <a:latin typeface="Oswald" panose="00000500000000000000" pitchFamily="2" charset="0"/>
                <a:cs typeface="Arial" panose="020B0604020202020204" pitchFamily="34" charset="0"/>
                <a:sym typeface="Symbol" panose="05050102010706020507" pitchFamily="18" charset="2"/>
              </a:rPr>
              <a:t>S = </a:t>
            </a:r>
            <a:r>
              <a:rPr lang="it-IT" sz="1400" dirty="0">
                <a:latin typeface="Oswald" panose="00000500000000000000" pitchFamily="2" charset="0"/>
                <a:cs typeface="Arial" panose="020B0604020202020204" pitchFamily="34" charset="0"/>
                <a:sym typeface="Symbol" panose="05050102010706020507" pitchFamily="18" charset="2"/>
              </a:rPr>
              <a:t>#particelle che escono dal foro / tempo, </a:t>
            </a:r>
            <a:r>
              <a:rPr lang="it-IT" sz="1400" i="1" dirty="0">
                <a:latin typeface="Oswald" panose="00000500000000000000" pitchFamily="2" charset="0"/>
                <a:cs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it-IT" sz="1400" dirty="0">
                <a:latin typeface="Oswald" panose="00000500000000000000" pitchFamily="2" charset="0"/>
                <a:cs typeface="Arial" panose="020B0604020202020204" pitchFamily="34" charset="0"/>
                <a:sym typeface="Symbol" panose="05050102010706020507" pitchFamily="18" charset="2"/>
              </a:rPr>
              <a:t> area del foro</a:t>
            </a:r>
          </a:p>
          <a:p>
            <a:pPr algn="ctr">
              <a:lnSpc>
                <a:spcPct val="150000"/>
              </a:lnSpc>
            </a:pPr>
            <a:r>
              <a:rPr lang="it-IT" sz="1400" i="1" dirty="0">
                <a:latin typeface="Oswald" panose="00000500000000000000" pitchFamily="2" charset="0"/>
                <a:cs typeface="Arial" panose="020B0604020202020204" pitchFamily="34" charset="0"/>
                <a:sym typeface="Symbol" panose="05050102010706020507" pitchFamily="18" charset="2"/>
              </a:rPr>
              <a:t>S</a:t>
            </a:r>
            <a:r>
              <a:rPr lang="it-IT" sz="1400" i="1" baseline="-25000" dirty="0">
                <a:latin typeface="Oswald" panose="00000500000000000000" pitchFamily="2" charset="0"/>
                <a:cs typeface="Arial" panose="020B0604020202020204" pitchFamily="34" charset="0"/>
                <a:sym typeface="Symbol" panose="05050102010706020507" pitchFamily="18" charset="2"/>
              </a:rPr>
              <a:t></a:t>
            </a:r>
            <a:r>
              <a:rPr lang="it-IT" sz="1400" i="1" dirty="0">
                <a:latin typeface="Oswald" panose="00000500000000000000" pitchFamily="2" charset="0"/>
                <a:cs typeface="Arial" panose="020B0604020202020204" pitchFamily="34" charset="0"/>
                <a:sym typeface="Symbol" panose="05050102010706020507" pitchFamily="18" charset="2"/>
              </a:rPr>
              <a:t> = </a:t>
            </a:r>
            <a:r>
              <a:rPr lang="it-IT" sz="1400" dirty="0">
                <a:latin typeface="Oswald" panose="00000500000000000000" pitchFamily="2" charset="0"/>
                <a:cs typeface="Arial" panose="020B0604020202020204" pitchFamily="34" charset="0"/>
                <a:sym typeface="Symbol" panose="05050102010706020507" pitchFamily="18" charset="2"/>
              </a:rPr>
              <a:t>#particelle che escono dal foro / (tempo x angolo solido)</a:t>
            </a:r>
          </a:p>
        </p:txBody>
      </p:sp>
      <p:sp>
        <p:nvSpPr>
          <p:cNvPr id="13" name="TextBox 17">
            <a:extLst>
              <a:ext uri="{FF2B5EF4-FFF2-40B4-BE49-F238E27FC236}">
                <a16:creationId xmlns:a16="http://schemas.microsoft.com/office/drawing/2014/main" id="{996AAD43-7C39-B5AF-C785-138249DE0D5D}"/>
              </a:ext>
            </a:extLst>
          </p:cNvPr>
          <p:cNvSpPr txBox="1"/>
          <p:nvPr/>
        </p:nvSpPr>
        <p:spPr>
          <a:xfrm>
            <a:off x="8739207" y="2317107"/>
            <a:ext cx="1797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latin typeface="Oswald" panose="00000500000000000000" pitchFamily="2" charset="0"/>
                <a:cs typeface="Arial" panose="020B0604020202020204" pitchFamily="34" charset="0"/>
              </a:rPr>
              <a:t>Legge del coseno</a:t>
            </a:r>
          </a:p>
        </p:txBody>
      </p:sp>
      <p:pic>
        <p:nvPicPr>
          <p:cNvPr id="14" name="Immagine 3" descr="Apertura_mol.jpg">
            <a:extLst>
              <a:ext uri="{FF2B5EF4-FFF2-40B4-BE49-F238E27FC236}">
                <a16:creationId xmlns:a16="http://schemas.microsoft.com/office/drawing/2014/main" id="{0996A9B0-E693-96EC-4E71-3D0DCB8DA0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9F9F9F"/>
              </a:clrFrom>
              <a:clrTo>
                <a:srgbClr val="9F9F9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1578124"/>
            <a:ext cx="2367300" cy="226536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">
            <a:extLst>
              <a:ext uri="{FF2B5EF4-FFF2-40B4-BE49-F238E27FC236}">
                <a16:creationId xmlns:a16="http://schemas.microsoft.com/office/drawing/2014/main" id="{0D502FB9-AB7B-043E-A246-53C097A6801D}"/>
              </a:ext>
            </a:extLst>
          </p:cNvPr>
          <p:cNvSpPr txBox="1"/>
          <p:nvPr/>
        </p:nvSpPr>
        <p:spPr>
          <a:xfrm>
            <a:off x="1557577" y="2111758"/>
            <a:ext cx="1698464" cy="1288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dirty="0">
                <a:latin typeface="Oswald" panose="00000500000000000000" pitchFamily="2" charset="0"/>
                <a:cs typeface="Arial" panose="020B0604020202020204" pitchFamily="34" charset="0"/>
              </a:rPr>
              <a:t>Efflusso di gas da un forellino nel vuoto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4EBAA330-DCF6-2969-2E95-A9B2FDA9FAF1}"/>
              </a:ext>
            </a:extLst>
          </p:cNvPr>
          <p:cNvSpPr txBox="1"/>
          <p:nvPr/>
        </p:nvSpPr>
        <p:spPr>
          <a:xfrm>
            <a:off x="6569408" y="1586813"/>
            <a:ext cx="45447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1400" dirty="0">
              <a:latin typeface="Oswald" panose="00000500000000000000" pitchFamily="2" charset="0"/>
              <a:cs typeface="Arial" panose="020B0604020202020204" pitchFamily="34" charset="0"/>
            </a:endParaRPr>
          </a:p>
          <a:p>
            <a:r>
              <a:rPr lang="it-IT" sz="1400" dirty="0">
                <a:latin typeface="Oswald" panose="00000500000000000000" pitchFamily="2" charset="0"/>
                <a:cs typeface="Arial" panose="020B0604020202020204" pitchFamily="34" charset="0"/>
              </a:rPr>
              <a:t>e ricaviamo il numero di urti/(tempo x superficie x </a:t>
            </a:r>
            <a:r>
              <a:rPr lang="it-IT" sz="1400" u="sng" dirty="0">
                <a:latin typeface="Oswald" panose="00000500000000000000" pitchFamily="2" charset="0"/>
                <a:cs typeface="Arial" panose="020B0604020202020204" pitchFamily="34" charset="0"/>
              </a:rPr>
              <a:t>angolo solido)</a:t>
            </a:r>
            <a:endParaRPr lang="it-IT" sz="1400" dirty="0">
              <a:latin typeface="Oswald" panose="00000500000000000000" pitchFamily="2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6">
                <a:extLst>
                  <a:ext uri="{FF2B5EF4-FFF2-40B4-BE49-F238E27FC236}">
                    <a16:creationId xmlns:a16="http://schemas.microsoft.com/office/drawing/2014/main" id="{B06C2983-4918-5511-350B-30AEA47FB82C}"/>
                  </a:ext>
                </a:extLst>
              </p:cNvPr>
              <p:cNvSpPr txBox="1"/>
              <p:nvPr/>
            </p:nvSpPr>
            <p:spPr bwMode="auto">
              <a:xfrm>
                <a:off x="5754612" y="1742632"/>
                <a:ext cx="830825" cy="50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m:rPr>
                              <m:nor/>
                            </m:r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</m:oMath>
                  </m:oMathPara>
                </a14:m>
                <a:endParaRPr lang="en-GB" i="1" dirty="0"/>
              </a:p>
            </p:txBody>
          </p:sp>
        </mc:Choice>
        <mc:Fallback xmlns="">
          <p:sp>
            <p:nvSpPr>
              <p:cNvPr id="25" name="Object 6">
                <a:extLst>
                  <a:ext uri="{FF2B5EF4-FFF2-40B4-BE49-F238E27FC236}">
                    <a16:creationId xmlns:a16="http://schemas.microsoft.com/office/drawing/2014/main" id="{B06C2983-4918-5511-350B-30AEA47FB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54612" y="1742632"/>
                <a:ext cx="830825" cy="508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EA812B3D-1794-D4FD-BF44-AE70E3D9D0B9}"/>
              </a:ext>
            </a:extLst>
          </p:cNvPr>
          <p:cNvSpPr txBox="1"/>
          <p:nvPr/>
        </p:nvSpPr>
        <p:spPr>
          <a:xfrm>
            <a:off x="9929406" y="3149662"/>
            <a:ext cx="2149316" cy="699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1400" i="1" dirty="0">
                <a:latin typeface="Oswald" panose="00000500000000000000" pitchFamily="2" charset="0"/>
                <a:cs typeface="Arial" panose="020B0604020202020204" pitchFamily="34" charset="0"/>
                <a:sym typeface="Symbol" panose="05050102010706020507" pitchFamily="18" charset="2"/>
              </a:rPr>
              <a:t>S</a:t>
            </a:r>
            <a:r>
              <a:rPr lang="it-IT" sz="1400" i="1" baseline="-25000" dirty="0">
                <a:latin typeface="Oswald" panose="00000500000000000000" pitchFamily="2" charset="0"/>
                <a:cs typeface="Arial" panose="020B0604020202020204" pitchFamily="34" charset="0"/>
                <a:sym typeface="Symbol" panose="05050102010706020507" pitchFamily="18" charset="2"/>
              </a:rPr>
              <a:t> </a:t>
            </a:r>
            <a:r>
              <a:rPr lang="it-IT" sz="1400" i="1" dirty="0">
                <a:latin typeface="Oswald" panose="00000500000000000000" pitchFamily="2" charset="0"/>
                <a:cs typeface="Arial" panose="020B0604020202020204" pitchFamily="34" charset="0"/>
                <a:sym typeface="Symbol" panose="05050102010706020507" pitchFamily="18" charset="2"/>
              </a:rPr>
              <a:t>   cos ,   max per  = 0</a:t>
            </a:r>
          </a:p>
          <a:p>
            <a:pPr algn="ctr">
              <a:lnSpc>
                <a:spcPct val="150000"/>
              </a:lnSpc>
            </a:pPr>
            <a:r>
              <a:rPr lang="it-IT" sz="1400" i="1" dirty="0">
                <a:latin typeface="Oswald" panose="00000500000000000000" pitchFamily="2" charset="0"/>
                <a:cs typeface="Arial" panose="020B0604020202020204" pitchFamily="34" charset="0"/>
                <a:sym typeface="Symbol" panose="05050102010706020507" pitchFamily="18" charset="2"/>
              </a:rPr>
              <a:t>urti incidenza normale</a:t>
            </a:r>
            <a:endParaRPr lang="it-IT" sz="1400" dirty="0">
              <a:latin typeface="Oswald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2" name="Text Box 12">
            <a:extLst>
              <a:ext uri="{FF2B5EF4-FFF2-40B4-BE49-F238E27FC236}">
                <a16:creationId xmlns:a16="http://schemas.microsoft.com/office/drawing/2014/main" id="{00155364-999F-9248-29C3-EA1ADCBBF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9791" y="5016713"/>
            <a:ext cx="8306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 dirty="0">
                <a:latin typeface="Oswald" panose="00000500000000000000" pitchFamily="2" charset="0"/>
                <a:cs typeface="Arial" panose="020B0604020202020204" pitchFamily="34" charset="0"/>
              </a:rPr>
              <a:t>Un esempio</a:t>
            </a:r>
          </a:p>
        </p:txBody>
      </p:sp>
      <p:sp>
        <p:nvSpPr>
          <p:cNvPr id="33" name="Text Box 12">
            <a:extLst>
              <a:ext uri="{FF2B5EF4-FFF2-40B4-BE49-F238E27FC236}">
                <a16:creationId xmlns:a16="http://schemas.microsoft.com/office/drawing/2014/main" id="{3FBD015D-891F-CF63-4789-E4F00E1FB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7023" y="4678158"/>
            <a:ext cx="14417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400" dirty="0">
                <a:latin typeface="Oswald" panose="00000500000000000000" pitchFamily="2" charset="0"/>
                <a:cs typeface="Arial" panose="020B0604020202020204" pitchFamily="34" charset="0"/>
              </a:rPr>
              <a:t>Ecco perché la necessità dell’UHV in certi esperimenti</a:t>
            </a:r>
          </a:p>
        </p:txBody>
      </p: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5115F024-9348-DB19-2B67-08D1041350B2}"/>
              </a:ext>
            </a:extLst>
          </p:cNvPr>
          <p:cNvCxnSpPr/>
          <p:nvPr/>
        </p:nvCxnSpPr>
        <p:spPr>
          <a:xfrm>
            <a:off x="2051437" y="3999506"/>
            <a:ext cx="95495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98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7" grpId="0"/>
      <p:bldP spid="10" grpId="0"/>
      <p:bldP spid="11" grpId="0" animBg="1"/>
      <p:bldP spid="12" grpId="0"/>
      <p:bldP spid="13" grpId="0"/>
      <p:bldP spid="16" grpId="0"/>
      <p:bldP spid="24" grpId="0"/>
      <p:bldP spid="25" grpId="0"/>
      <p:bldP spid="29" grpId="0"/>
      <p:bldP spid="32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allout: freccia a destra 55">
            <a:extLst>
              <a:ext uri="{FF2B5EF4-FFF2-40B4-BE49-F238E27FC236}">
                <a16:creationId xmlns:a16="http://schemas.microsoft.com/office/drawing/2014/main" id="{759CDE7A-4013-DDB1-75C6-4FEE94B88182}"/>
              </a:ext>
            </a:extLst>
          </p:cNvPr>
          <p:cNvSpPr/>
          <p:nvPr/>
        </p:nvSpPr>
        <p:spPr>
          <a:xfrm>
            <a:off x="1941922" y="4323717"/>
            <a:ext cx="7797375" cy="861774"/>
          </a:xfrm>
          <a:prstGeom prst="rightArrowCallout">
            <a:avLst>
              <a:gd name="adj1" fmla="val 44690"/>
              <a:gd name="adj2" fmla="val 33751"/>
              <a:gd name="adj3" fmla="val 56723"/>
              <a:gd name="adj4" fmla="val 61479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E6AD67F2-CCDE-B27C-5F75-A9582A1F0921}"/>
              </a:ext>
            </a:extLst>
          </p:cNvPr>
          <p:cNvSpPr txBox="1"/>
          <p:nvPr/>
        </p:nvSpPr>
        <p:spPr>
          <a:xfrm>
            <a:off x="5694410" y="872404"/>
            <a:ext cx="229261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>
                <a:latin typeface="Oswald" panose="00000500000000000000" pitchFamily="2" charset="0"/>
              </a:rPr>
              <a:t>LIBERO CAMMINO MEDIO</a:t>
            </a:r>
            <a:endParaRPr lang="en-GB" dirty="0">
              <a:latin typeface="Oswald" panose="00000500000000000000" pitchFamily="2" charset="0"/>
            </a:endParaRP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E95A9451-74C2-7A91-4780-487728DBB6EE}"/>
              </a:ext>
            </a:extLst>
          </p:cNvPr>
          <p:cNvSpPr txBox="1"/>
          <p:nvPr/>
        </p:nvSpPr>
        <p:spPr>
          <a:xfrm>
            <a:off x="184238" y="127590"/>
            <a:ext cx="3062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Oswald" panose="00000500000000000000" pitchFamily="2" charset="0"/>
              </a:rPr>
              <a:t>TEORIA CINETICA DEI GAS</a:t>
            </a:r>
            <a:endParaRPr lang="en-GB" sz="2400" dirty="0">
              <a:latin typeface="Oswald" panose="00000500000000000000" pitchFamily="2" charset="0"/>
            </a:endParaRPr>
          </a:p>
        </p:txBody>
      </p:sp>
      <p:pic>
        <p:nvPicPr>
          <p:cNvPr id="4" name="Immagine 4" descr="mean_free_path.jpg">
            <a:extLst>
              <a:ext uri="{FF2B5EF4-FFF2-40B4-BE49-F238E27FC236}">
                <a16:creationId xmlns:a16="http://schemas.microsoft.com/office/drawing/2014/main" id="{295AE064-D8A1-D6A5-BBB4-1C694F49E1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9F9F9F"/>
              </a:clrFrom>
              <a:clrTo>
                <a:srgbClr val="9F9F9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259" y="1362538"/>
            <a:ext cx="3528651" cy="204821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6">
            <a:extLst>
              <a:ext uri="{FF2B5EF4-FFF2-40B4-BE49-F238E27FC236}">
                <a16:creationId xmlns:a16="http://schemas.microsoft.com/office/drawing/2014/main" id="{A9A2ADE8-C689-1F74-1032-E5B153FE1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259" y="4323717"/>
            <a:ext cx="2941919" cy="786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1600" dirty="0">
                <a:latin typeface="Oswald" panose="00000500000000000000" pitchFamily="2" charset="0"/>
                <a:cs typeface="Arial" panose="020B0604020202020204" pitchFamily="34" charset="0"/>
                <a:sym typeface="Symbol" panose="05050102010706020507" pitchFamily="18" charset="2"/>
              </a:rPr>
              <a:t>distanza media percorsa da una particella prima di urtarne un’altra</a:t>
            </a:r>
            <a:endParaRPr lang="it-IT" altLang="it-IT" sz="1600" dirty="0">
              <a:latin typeface="Oswald" panose="00000500000000000000" pitchFamily="2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ject 8">
                <a:extLst>
                  <a:ext uri="{FF2B5EF4-FFF2-40B4-BE49-F238E27FC236}">
                    <a16:creationId xmlns:a16="http://schemas.microsoft.com/office/drawing/2014/main" id="{FB9DC4A3-6B87-BD34-EBFD-426AE6E5025D}"/>
                  </a:ext>
                </a:extLst>
              </p:cNvPr>
              <p:cNvSpPr txBox="1"/>
              <p:nvPr/>
            </p:nvSpPr>
            <p:spPr bwMode="auto">
              <a:xfrm>
                <a:off x="9739297" y="4429964"/>
                <a:ext cx="1728787" cy="73025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kT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GB" i="1" dirty="0"/>
              </a:p>
            </p:txBody>
          </p:sp>
        </mc:Choice>
        <mc:Fallback xmlns="">
          <p:sp>
            <p:nvSpPr>
              <p:cNvPr id="17" name="Object 8">
                <a:extLst>
                  <a:ext uri="{FF2B5EF4-FFF2-40B4-BE49-F238E27FC236}">
                    <a16:creationId xmlns:a16="http://schemas.microsoft.com/office/drawing/2014/main" id="{FB9DC4A3-6B87-BD34-EBFD-426AE6E50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39297" y="4429964"/>
                <a:ext cx="1728787" cy="7302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">
            <a:extLst>
              <a:ext uri="{FF2B5EF4-FFF2-40B4-BE49-F238E27FC236}">
                <a16:creationId xmlns:a16="http://schemas.microsoft.com/office/drawing/2014/main" id="{49552948-7EBE-89B2-88CB-A71252CFA17F}"/>
              </a:ext>
            </a:extLst>
          </p:cNvPr>
          <p:cNvSpPr txBox="1"/>
          <p:nvPr/>
        </p:nvSpPr>
        <p:spPr>
          <a:xfrm>
            <a:off x="5401401" y="2661103"/>
            <a:ext cx="2902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>
                <a:latin typeface="Oswald" panose="00000500000000000000" pitchFamily="2" charset="0"/>
                <a:cs typeface="Arial" panose="020B0604020202020204" pitchFamily="34" charset="0"/>
                <a:sym typeface="Symbol" panose="05050102010706020507" pitchFamily="18" charset="2"/>
              </a:rPr>
              <a:t></a:t>
            </a:r>
            <a:r>
              <a:rPr lang="it-IT" i="1" baseline="30000" dirty="0">
                <a:latin typeface="Oswald" panose="00000500000000000000" pitchFamily="2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it-IT" dirty="0">
                <a:latin typeface="Oswald" panose="00000500000000000000" pitchFamily="2" charset="0"/>
                <a:cs typeface="Arial" panose="020B0604020202020204" pitchFamily="34" charset="0"/>
                <a:sym typeface="Symbol" panose="05050102010706020507" pitchFamily="18" charset="2"/>
              </a:rPr>
              <a:t>(sezione efficace) = </a:t>
            </a:r>
            <a:r>
              <a:rPr lang="it-IT" i="1" dirty="0">
                <a:latin typeface="Oswald" panose="00000500000000000000" pitchFamily="2" charset="0"/>
                <a:cs typeface="Arial" panose="020B0604020202020204" pitchFamily="34" charset="0"/>
                <a:sym typeface="Symbol" panose="05050102010706020507" pitchFamily="18" charset="2"/>
              </a:rPr>
              <a:t>4r</a:t>
            </a:r>
            <a:r>
              <a:rPr lang="it-IT" i="1" baseline="30000" dirty="0">
                <a:latin typeface="Oswald" panose="00000500000000000000" pitchFamily="2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endParaRPr lang="it-IT" dirty="0">
              <a:latin typeface="Oswald" panose="00000500000000000000" pitchFamily="2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algn="ctr"/>
            <a:r>
              <a:rPr lang="it-IT" dirty="0">
                <a:latin typeface="Oswald" panose="00000500000000000000" pitchFamily="2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it-IT" i="1" dirty="0">
                <a:latin typeface="Oswald" panose="00000500000000000000" pitchFamily="2" charset="0"/>
                <a:cs typeface="Arial" panose="020B0604020202020204" pitchFamily="34" charset="0"/>
                <a:sym typeface="Symbol" panose="05050102010706020507" pitchFamily="18" charset="2"/>
              </a:rPr>
              <a:t>r</a:t>
            </a:r>
            <a:r>
              <a:rPr lang="it-IT" dirty="0">
                <a:latin typeface="Oswald" panose="00000500000000000000" pitchFamily="2" charset="0"/>
                <a:cs typeface="Arial" panose="020B0604020202020204" pitchFamily="34" charset="0"/>
                <a:sym typeface="Symbol" panose="05050102010706020507" pitchFamily="18" charset="2"/>
              </a:rPr>
              <a:t> raggio della particella</a:t>
            </a:r>
            <a:endParaRPr lang="it-IT" dirty="0">
              <a:latin typeface="Oswald" panose="000005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49" name="Gruppo 48">
            <a:extLst>
              <a:ext uri="{FF2B5EF4-FFF2-40B4-BE49-F238E27FC236}">
                <a16:creationId xmlns:a16="http://schemas.microsoft.com/office/drawing/2014/main" id="{C8FC65C6-01C6-525F-403D-472D0FCA7986}"/>
              </a:ext>
            </a:extLst>
          </p:cNvPr>
          <p:cNvGrpSpPr/>
          <p:nvPr/>
        </p:nvGrpSpPr>
        <p:grpSpPr>
          <a:xfrm>
            <a:off x="2478340" y="1251601"/>
            <a:ext cx="1757713" cy="2043639"/>
            <a:chOff x="2722402" y="1185007"/>
            <a:chExt cx="1757713" cy="2043639"/>
          </a:xfrm>
        </p:grpSpPr>
        <p:sp>
          <p:nvSpPr>
            <p:cNvPr id="20" name="Oval 3">
              <a:extLst>
                <a:ext uri="{FF2B5EF4-FFF2-40B4-BE49-F238E27FC236}">
                  <a16:creationId xmlns:a16="http://schemas.microsoft.com/office/drawing/2014/main" id="{8D5B852C-09D8-295C-B659-87E587FE59C3}"/>
                </a:ext>
              </a:extLst>
            </p:cNvPr>
            <p:cNvSpPr/>
            <p:nvPr/>
          </p:nvSpPr>
          <p:spPr bwMode="auto">
            <a:xfrm>
              <a:off x="3015267" y="2349722"/>
              <a:ext cx="585991" cy="58599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1" name="Oval 21">
              <a:extLst>
                <a:ext uri="{FF2B5EF4-FFF2-40B4-BE49-F238E27FC236}">
                  <a16:creationId xmlns:a16="http://schemas.microsoft.com/office/drawing/2014/main" id="{C8955976-3EBE-627D-37DF-441F8599A013}"/>
                </a:ext>
              </a:extLst>
            </p:cNvPr>
            <p:cNvSpPr/>
            <p:nvPr/>
          </p:nvSpPr>
          <p:spPr bwMode="auto">
            <a:xfrm>
              <a:off x="3601259" y="2349722"/>
              <a:ext cx="585991" cy="58599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2" name="Oval 22">
              <a:extLst>
                <a:ext uri="{FF2B5EF4-FFF2-40B4-BE49-F238E27FC236}">
                  <a16:creationId xmlns:a16="http://schemas.microsoft.com/office/drawing/2014/main" id="{DFC340CB-A04C-F1B2-568D-C3573597F41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722402" y="2056791"/>
              <a:ext cx="1171852" cy="1171855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3" name="Oval 23">
              <a:extLst>
                <a:ext uri="{FF2B5EF4-FFF2-40B4-BE49-F238E27FC236}">
                  <a16:creationId xmlns:a16="http://schemas.microsoft.com/office/drawing/2014/main" id="{263FD211-0F39-B0A8-67D3-FC40B1A4E99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8263" y="2056791"/>
              <a:ext cx="1171852" cy="1171855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26" name="Straight Connector 5">
              <a:extLst>
                <a:ext uri="{FF2B5EF4-FFF2-40B4-BE49-F238E27FC236}">
                  <a16:creationId xmlns:a16="http://schemas.microsoft.com/office/drawing/2014/main" id="{1D984CD1-591F-FAAC-C6DD-ABFBB7A89D26}"/>
                </a:ext>
              </a:extLst>
            </p:cNvPr>
            <p:cNvCxnSpPr>
              <a:stCxn id="23" idx="2"/>
            </p:cNvCxnSpPr>
            <p:nvPr/>
          </p:nvCxnSpPr>
          <p:spPr bwMode="auto">
            <a:xfrm flipV="1">
              <a:off x="3308263" y="1512589"/>
              <a:ext cx="0" cy="1130129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5">
              <a:extLst>
                <a:ext uri="{FF2B5EF4-FFF2-40B4-BE49-F238E27FC236}">
                  <a16:creationId xmlns:a16="http://schemas.microsoft.com/office/drawing/2014/main" id="{6FC88218-4C4A-02A8-F0D6-9FF6F262CD96}"/>
                </a:ext>
              </a:extLst>
            </p:cNvPr>
            <p:cNvCxnSpPr>
              <a:stCxn id="22" idx="6"/>
            </p:cNvCxnSpPr>
            <p:nvPr/>
          </p:nvCxnSpPr>
          <p:spPr bwMode="auto">
            <a:xfrm flipH="1" flipV="1">
              <a:off x="3894124" y="1512541"/>
              <a:ext cx="130" cy="113017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0BAFED4-4C53-DD1C-A99E-ED476F514490}"/>
                </a:ext>
              </a:extLst>
            </p:cNvPr>
            <p:cNvCxnSpPr/>
            <p:nvPr/>
          </p:nvCxnSpPr>
          <p:spPr bwMode="auto">
            <a:xfrm>
              <a:off x="3308263" y="1512541"/>
              <a:ext cx="585861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30" name="TextBox 28">
              <a:extLst>
                <a:ext uri="{FF2B5EF4-FFF2-40B4-BE49-F238E27FC236}">
                  <a16:creationId xmlns:a16="http://schemas.microsoft.com/office/drawing/2014/main" id="{3055ACE4-9EC5-F819-5589-18AE29488AF4}"/>
                </a:ext>
              </a:extLst>
            </p:cNvPr>
            <p:cNvSpPr txBox="1"/>
            <p:nvPr/>
          </p:nvSpPr>
          <p:spPr>
            <a:xfrm>
              <a:off x="3399665" y="1185007"/>
              <a:ext cx="399178" cy="357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it-IT" i="1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extBox 33">
            <a:extLst>
              <a:ext uri="{FF2B5EF4-FFF2-40B4-BE49-F238E27FC236}">
                <a16:creationId xmlns:a16="http://schemas.microsoft.com/office/drawing/2014/main" id="{EE2EA98B-8133-08B1-AAE8-483B81702438}"/>
              </a:ext>
            </a:extLst>
          </p:cNvPr>
          <p:cNvSpPr txBox="1"/>
          <p:nvPr/>
        </p:nvSpPr>
        <p:spPr>
          <a:xfrm>
            <a:off x="5395564" y="1531380"/>
            <a:ext cx="2902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u="sng" dirty="0">
                <a:latin typeface="Oswald" panose="00000500000000000000" pitchFamily="2" charset="0"/>
                <a:cs typeface="Arial" panose="020B0604020202020204" pitchFamily="34" charset="0"/>
                <a:sym typeface="Symbol" panose="05050102010706020507" pitchFamily="18" charset="2"/>
              </a:rPr>
              <a:t>Urto tra due particelle</a:t>
            </a:r>
          </a:p>
          <a:p>
            <a:pPr algn="ctr"/>
            <a:r>
              <a:rPr lang="it-IT" dirty="0">
                <a:latin typeface="Oswald" panose="00000500000000000000" pitchFamily="2" charset="0"/>
                <a:cs typeface="Arial" panose="020B0604020202020204" pitchFamily="34" charset="0"/>
                <a:sym typeface="Symbol" panose="05050102010706020507" pitchFamily="18" charset="2"/>
              </a:rPr>
              <a:t>quando i centri delle 2 particelle si trovano ad una distanza </a:t>
            </a:r>
            <a:r>
              <a:rPr lang="it-IT" i="1" dirty="0">
                <a:latin typeface="Oswald" panose="00000500000000000000" pitchFamily="2" charset="0"/>
                <a:cs typeface="Arial" panose="020B0604020202020204" pitchFamily="34" charset="0"/>
                <a:sym typeface="Symbol" panose="05050102010706020507" pitchFamily="18" charset="2"/>
              </a:rPr>
              <a:t>= 2r</a:t>
            </a:r>
            <a:endParaRPr lang="it-IT" dirty="0">
              <a:latin typeface="Oswald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4" name="CasellaDiTesto 6">
            <a:extLst>
              <a:ext uri="{FF2B5EF4-FFF2-40B4-BE49-F238E27FC236}">
                <a16:creationId xmlns:a16="http://schemas.microsoft.com/office/drawing/2014/main" id="{DF12F6DC-44E2-BCBD-810B-A09D96CA9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7820" y="3455410"/>
            <a:ext cx="1797049" cy="69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1400" i="1" dirty="0">
                <a:latin typeface="Oswald" panose="00000500000000000000" pitchFamily="2" charset="0"/>
                <a:cs typeface="Arial" panose="020B0604020202020204" pitchFamily="34" charset="0"/>
                <a:sym typeface="Symbol" panose="05050102010706020507" pitchFamily="18" charset="2"/>
              </a:rPr>
              <a:t>Dalla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1400" i="1" dirty="0" err="1">
                <a:latin typeface="Oswald" panose="00000500000000000000" pitchFamily="2" charset="0"/>
                <a:cs typeface="Arial" panose="020B0604020202020204" pitchFamily="34" charset="0"/>
                <a:sym typeface="Symbol" panose="05050102010706020507" pitchFamily="18" charset="2"/>
              </a:rPr>
              <a:t>Th</a:t>
            </a:r>
            <a:r>
              <a:rPr lang="it-IT" altLang="it-IT" sz="1400" i="1" dirty="0">
                <a:latin typeface="Oswald" panose="00000500000000000000" pitchFamily="2" charset="0"/>
                <a:cs typeface="Arial" panose="020B0604020202020204" pitchFamily="34" charset="0"/>
                <a:sym typeface="Symbol" panose="05050102010706020507" pitchFamily="18" charset="2"/>
              </a:rPr>
              <a:t> cinetica classica</a:t>
            </a:r>
            <a:endParaRPr lang="it-IT" altLang="it-IT" sz="1400" dirty="0">
              <a:latin typeface="Oswald" panose="00000500000000000000" pitchFamily="2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bject 8">
                <a:extLst>
                  <a:ext uri="{FF2B5EF4-FFF2-40B4-BE49-F238E27FC236}">
                    <a16:creationId xmlns:a16="http://schemas.microsoft.com/office/drawing/2014/main" id="{35205212-14C7-40B0-B7F2-7B5511B8C90C}"/>
                  </a:ext>
                </a:extLst>
              </p:cNvPr>
              <p:cNvSpPr txBox="1"/>
              <p:nvPr/>
            </p:nvSpPr>
            <p:spPr bwMode="auto">
              <a:xfrm>
                <a:off x="9671034" y="3562235"/>
                <a:ext cx="1797050" cy="6619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rad>
                        <m:radPr>
                          <m:degHide m:val="on"/>
                          <m:ctrlPr>
                            <a:rPr lang="en-GB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GB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GB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GB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GB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sSub>
                        <m:sSubPr>
                          <m:ctrlPr>
                            <a:rPr lang="en-GB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GB" sz="1600" i="1" dirty="0"/>
              </a:p>
            </p:txBody>
          </p:sp>
        </mc:Choice>
        <mc:Fallback xmlns="">
          <p:sp>
            <p:nvSpPr>
              <p:cNvPr id="36" name="Object 8">
                <a:extLst>
                  <a:ext uri="{FF2B5EF4-FFF2-40B4-BE49-F238E27FC236}">
                    <a16:creationId xmlns:a16="http://schemas.microsoft.com/office/drawing/2014/main" id="{35205212-14C7-40B0-B7F2-7B5511B8C9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71034" y="3562235"/>
                <a:ext cx="1797050" cy="6619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bject 8">
                <a:extLst>
                  <a:ext uri="{FF2B5EF4-FFF2-40B4-BE49-F238E27FC236}">
                    <a16:creationId xmlns:a16="http://schemas.microsoft.com/office/drawing/2014/main" id="{C8751EC2-904C-3833-2A48-C156FF38C7FC}"/>
                  </a:ext>
                </a:extLst>
              </p:cNvPr>
              <p:cNvSpPr txBox="1"/>
              <p:nvPr/>
            </p:nvSpPr>
            <p:spPr bwMode="auto">
              <a:xfrm>
                <a:off x="4281813" y="3563527"/>
                <a:ext cx="4882446" cy="558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m:rPr>
                              <m:nor/>
                            </m:rPr>
                            <a:rPr lang="en-GB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urti</m:t>
                          </m:r>
                          <m:r>
                            <m:rPr>
                              <m:nor/>
                            </m:rPr>
                            <a:rPr lang="en-GB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intermolecolari</m:t>
                          </m:r>
                          <m:r>
                            <m:rPr>
                              <m:nor/>
                            </m:rPr>
                            <a:rPr lang="en-GB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tempo</m:t>
                          </m:r>
                          <m:r>
                            <a:rPr lang="en-GB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GB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volume</m:t>
                          </m:r>
                        </m:den>
                      </m:f>
                      <m:r>
                        <a:rPr lang="it-IT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𝑓𝑟𝑒𝑞𝑢𝑒𝑛𝑧𝑎</m:t>
                      </m:r>
                      <m:r>
                        <a:rPr lang="it-IT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𝑑𝑖</m:t>
                      </m:r>
                      <m:r>
                        <a:rPr lang="it-IT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𝑐𝑜𝑙𝑙𝑖𝑠𝑖𝑜𝑛𝑒</m:t>
                      </m:r>
                      <m:r>
                        <a:rPr lang="it-IT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GB" sz="16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7" name="Object 8">
                <a:extLst>
                  <a:ext uri="{FF2B5EF4-FFF2-40B4-BE49-F238E27FC236}">
                    <a16:creationId xmlns:a16="http://schemas.microsoft.com/office/drawing/2014/main" id="{C8751EC2-904C-3833-2A48-C156FF38C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81813" y="3563527"/>
                <a:ext cx="4882446" cy="5588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ight Arrow 30">
            <a:extLst>
              <a:ext uri="{FF2B5EF4-FFF2-40B4-BE49-F238E27FC236}">
                <a16:creationId xmlns:a16="http://schemas.microsoft.com/office/drawing/2014/main" id="{C047D411-ED66-E022-A761-A25014ABAAED}"/>
              </a:ext>
            </a:extLst>
          </p:cNvPr>
          <p:cNvSpPr/>
          <p:nvPr/>
        </p:nvSpPr>
        <p:spPr bwMode="auto">
          <a:xfrm>
            <a:off x="3583917" y="3668509"/>
            <a:ext cx="384398" cy="348837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39" name="Right Arrow 41">
            <a:extLst>
              <a:ext uri="{FF2B5EF4-FFF2-40B4-BE49-F238E27FC236}">
                <a16:creationId xmlns:a16="http://schemas.microsoft.com/office/drawing/2014/main" id="{6C71AAF2-12AA-5992-FF9A-7953B5B2F0F3}"/>
              </a:ext>
            </a:extLst>
          </p:cNvPr>
          <p:cNvSpPr/>
          <p:nvPr/>
        </p:nvSpPr>
        <p:spPr bwMode="auto">
          <a:xfrm>
            <a:off x="9093359" y="3718811"/>
            <a:ext cx="384398" cy="348837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40" name="CasellaDiTesto 6">
            <a:extLst>
              <a:ext uri="{FF2B5EF4-FFF2-40B4-BE49-F238E27FC236}">
                <a16:creationId xmlns:a16="http://schemas.microsoft.com/office/drawing/2014/main" id="{87378707-201D-52D0-6275-1EE58971F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889" y="4439225"/>
            <a:ext cx="2448272" cy="49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2000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 = </a:t>
            </a:r>
            <a:r>
              <a:rPr lang="it-IT" altLang="it-IT" sz="2000" i="1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v</a:t>
            </a:r>
            <a:r>
              <a:rPr lang="it-IT" altLang="it-IT" sz="2000" i="1" baseline="-250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</a:t>
            </a:r>
            <a:r>
              <a:rPr lang="it-IT" altLang="it-IT" sz="2000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/ f</a:t>
            </a:r>
            <a:endParaRPr lang="it-IT" altLang="it-IT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bject 8">
                <a:extLst>
                  <a:ext uri="{FF2B5EF4-FFF2-40B4-BE49-F238E27FC236}">
                    <a16:creationId xmlns:a16="http://schemas.microsoft.com/office/drawing/2014/main" id="{37175342-76FC-FB23-8D64-CC2EE7B29382}"/>
                  </a:ext>
                </a:extLst>
              </p:cNvPr>
              <p:cNvSpPr txBox="1"/>
              <p:nvPr/>
            </p:nvSpPr>
            <p:spPr bwMode="auto">
              <a:xfrm>
                <a:off x="6073683" y="5355081"/>
                <a:ext cx="1534067" cy="48705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GB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GB" sz="2800" i="1" dirty="0"/>
              </a:p>
            </p:txBody>
          </p:sp>
        </mc:Choice>
        <mc:Fallback xmlns="">
          <p:sp>
            <p:nvSpPr>
              <p:cNvPr id="45" name="Object 8">
                <a:extLst>
                  <a:ext uri="{FF2B5EF4-FFF2-40B4-BE49-F238E27FC236}">
                    <a16:creationId xmlns:a16="http://schemas.microsoft.com/office/drawing/2014/main" id="{37175342-76FC-FB23-8D64-CC2EE7B29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73683" y="5355081"/>
                <a:ext cx="1534067" cy="4870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2">
            <a:extLst>
              <a:ext uri="{FF2B5EF4-FFF2-40B4-BE49-F238E27FC236}">
                <a16:creationId xmlns:a16="http://schemas.microsoft.com/office/drawing/2014/main" id="{28E372D5-E79E-F55B-7D85-FB0CA8E17C00}"/>
              </a:ext>
            </a:extLst>
          </p:cNvPr>
          <p:cNvSpPr txBox="1"/>
          <p:nvPr/>
        </p:nvSpPr>
        <p:spPr>
          <a:xfrm>
            <a:off x="9739297" y="5160214"/>
            <a:ext cx="1850262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900" dirty="0">
                <a:latin typeface="Oswald" panose="00000500000000000000" pitchFamily="2" charset="0"/>
                <a:cs typeface="Arial" panose="020B0604020202020204" pitchFamily="34" charset="0"/>
                <a:sym typeface="Symbol" panose="05050102010706020507" pitchFamily="18" charset="2"/>
              </a:rPr>
              <a:t>2 nelle formule è presente se si considerano urti con molecole in movimento. Viceversa, se si considera l’urto di una molecola supponendo le altre ferme 2 non c’è </a:t>
            </a:r>
            <a:endParaRPr lang="it-IT" sz="900" dirty="0">
              <a:latin typeface="Oswald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9DD7B34B-C566-09C1-3159-B77AA96E1FA9}"/>
              </a:ext>
            </a:extLst>
          </p:cNvPr>
          <p:cNvSpPr txBox="1"/>
          <p:nvPr/>
        </p:nvSpPr>
        <p:spPr>
          <a:xfrm>
            <a:off x="1872346" y="4323717"/>
            <a:ext cx="1730913" cy="8617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 altLang="it-IT" sz="1600" dirty="0">
                <a:latin typeface="Oswald" panose="00000500000000000000" pitchFamily="2" charset="0"/>
                <a:cs typeface="Arial" panose="020B0604020202020204" pitchFamily="34" charset="0"/>
                <a:sym typeface="Symbol" panose="05050102010706020507" pitchFamily="18" charset="2"/>
              </a:rPr>
              <a:t>LIBERO CAMMINO MEDIO</a:t>
            </a:r>
          </a:p>
          <a:p>
            <a:pPr algn="ctr"/>
            <a:r>
              <a:rPr lang="it-IT" altLang="it-IT" sz="1800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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479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8" grpId="0"/>
      <p:bldP spid="17" grpId="0" animBg="1"/>
      <p:bldP spid="34" grpId="0"/>
      <p:bldP spid="36" grpId="0"/>
      <p:bldP spid="37" grpId="0"/>
      <p:bldP spid="38" grpId="0" animBg="1"/>
      <p:bldP spid="39" grpId="0" animBg="1"/>
      <p:bldP spid="40" grpId="0"/>
      <p:bldP spid="45" grpId="0"/>
      <p:bldP spid="46" grpId="0"/>
      <p:bldP spid="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E6AD67F2-CCDE-B27C-5F75-A9582A1F0921}"/>
              </a:ext>
            </a:extLst>
          </p:cNvPr>
          <p:cNvSpPr txBox="1"/>
          <p:nvPr/>
        </p:nvSpPr>
        <p:spPr>
          <a:xfrm>
            <a:off x="5694410" y="872404"/>
            <a:ext cx="229261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>
                <a:latin typeface="Oswald" panose="00000500000000000000" pitchFamily="2" charset="0"/>
              </a:rPr>
              <a:t>LIBERO CAMMINO MEDIO</a:t>
            </a:r>
            <a:endParaRPr lang="en-GB" dirty="0">
              <a:latin typeface="Oswald" panose="00000500000000000000" pitchFamily="2" charset="0"/>
            </a:endParaRP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E95A9451-74C2-7A91-4780-487728DBB6EE}"/>
              </a:ext>
            </a:extLst>
          </p:cNvPr>
          <p:cNvSpPr txBox="1"/>
          <p:nvPr/>
        </p:nvSpPr>
        <p:spPr>
          <a:xfrm>
            <a:off x="184238" y="127590"/>
            <a:ext cx="3062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Oswald" panose="00000500000000000000" pitchFamily="2" charset="0"/>
              </a:rPr>
              <a:t>TEORIA CINETICA DEI GAS</a:t>
            </a:r>
            <a:endParaRPr lang="en-GB" sz="2400" dirty="0">
              <a:latin typeface="Oswald" panose="000005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8">
                <a:extLst>
                  <a:ext uri="{FF2B5EF4-FFF2-40B4-BE49-F238E27FC236}">
                    <a16:creationId xmlns:a16="http://schemas.microsoft.com/office/drawing/2014/main" id="{90AE4F39-3E2D-AA30-6B2A-201C8831ABD9}"/>
                  </a:ext>
                </a:extLst>
              </p:cNvPr>
              <p:cNvSpPr txBox="1"/>
              <p:nvPr/>
            </p:nvSpPr>
            <p:spPr bwMode="auto">
              <a:xfrm>
                <a:off x="4811044" y="5106369"/>
                <a:ext cx="1570037" cy="70643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mm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6,6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GB" i="1" dirty="0"/>
              </a:p>
            </p:txBody>
          </p:sp>
        </mc:Choice>
        <mc:Fallback xmlns="">
          <p:sp>
            <p:nvSpPr>
              <p:cNvPr id="2" name="Object 8">
                <a:extLst>
                  <a:ext uri="{FF2B5EF4-FFF2-40B4-BE49-F238E27FC236}">
                    <a16:creationId xmlns:a16="http://schemas.microsoft.com/office/drawing/2014/main" id="{90AE4F39-3E2D-AA30-6B2A-201C8831A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11044" y="5106369"/>
                <a:ext cx="1570037" cy="7064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sellaDiTesto 7">
            <a:extLst>
              <a:ext uri="{FF2B5EF4-FFF2-40B4-BE49-F238E27FC236}">
                <a16:creationId xmlns:a16="http://schemas.microsoft.com/office/drawing/2014/main" id="{16BCEB4E-A42D-037A-DE4D-0CB852776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2017" y="5208296"/>
            <a:ext cx="2739838" cy="37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1400" dirty="0">
                <a:solidFill>
                  <a:schemeClr val="tx2"/>
                </a:solidFill>
                <a:latin typeface="Oswald" panose="00000500000000000000" pitchFamily="2" charset="0"/>
                <a:cs typeface="Arial" panose="020B0604020202020204" pitchFamily="34" charset="0"/>
              </a:rPr>
              <a:t>Per aria, </a:t>
            </a:r>
            <a:r>
              <a:rPr lang="it-IT" altLang="it-IT" sz="1400" i="1" dirty="0">
                <a:solidFill>
                  <a:schemeClr val="tx2"/>
                </a:solidFill>
                <a:latin typeface="Oswald" panose="00000500000000000000" pitchFamily="2" charset="0"/>
                <a:cs typeface="Arial" panose="020B0604020202020204" pitchFamily="34" charset="0"/>
              </a:rPr>
              <a:t>T</a:t>
            </a:r>
            <a:r>
              <a:rPr lang="it-IT" altLang="it-IT" sz="1400" dirty="0">
                <a:solidFill>
                  <a:schemeClr val="tx2"/>
                </a:solidFill>
                <a:latin typeface="Oswald" panose="00000500000000000000" pitchFamily="2" charset="0"/>
                <a:cs typeface="Arial" panose="020B0604020202020204" pitchFamily="34" charset="0"/>
              </a:rPr>
              <a:t> ambiente, </a:t>
            </a:r>
            <a:r>
              <a:rPr lang="it-IT" altLang="it-IT" sz="1400" i="1" dirty="0">
                <a:solidFill>
                  <a:schemeClr val="tx2"/>
                </a:solidFill>
                <a:latin typeface="Oswald" panose="00000500000000000000" pitchFamily="2" charset="0"/>
                <a:cs typeface="Arial" panose="020B0604020202020204" pitchFamily="34" charset="0"/>
              </a:rPr>
              <a:t>p</a:t>
            </a:r>
            <a:r>
              <a:rPr lang="it-IT" altLang="it-IT" sz="1400" dirty="0">
                <a:solidFill>
                  <a:schemeClr val="tx2"/>
                </a:solidFill>
                <a:latin typeface="Oswald" panose="00000500000000000000" pitchFamily="2" charset="0"/>
                <a:cs typeface="Arial" panose="020B0604020202020204" pitchFamily="34" charset="0"/>
              </a:rPr>
              <a:t> in Pascal</a:t>
            </a:r>
          </a:p>
        </p:txBody>
      </p:sp>
      <p:graphicFrame>
        <p:nvGraphicFramePr>
          <p:cNvPr id="5" name="Tabella 8">
            <a:extLst>
              <a:ext uri="{FF2B5EF4-FFF2-40B4-BE49-F238E27FC236}">
                <a16:creationId xmlns:a16="http://schemas.microsoft.com/office/drawing/2014/main" id="{B2629E84-BD58-5720-314D-C7E0712CF9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674257"/>
              </p:ext>
            </p:extLst>
          </p:nvPr>
        </p:nvGraphicFramePr>
        <p:xfrm>
          <a:off x="6920270" y="4742651"/>
          <a:ext cx="4794075" cy="130799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17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2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8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8577"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>
                          <a:latin typeface="Oswald" panose="00000500000000000000" pitchFamily="2" charset="0"/>
                        </a:rPr>
                        <a:t>Pressione</a:t>
                      </a:r>
                      <a:endParaRPr lang="it-IT" sz="1400" b="0" dirty="0">
                        <a:latin typeface="Oswald" panose="00000500000000000000" pitchFamily="2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683" marB="456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>
                          <a:latin typeface="Oswald" panose="00000500000000000000" pitchFamily="2" charset="0"/>
                        </a:rPr>
                        <a:t>1013 </a:t>
                      </a:r>
                      <a:r>
                        <a:rPr lang="it-IT" sz="1400" b="0" dirty="0" err="1">
                          <a:latin typeface="Oswald" panose="00000500000000000000" pitchFamily="2" charset="0"/>
                        </a:rPr>
                        <a:t>mbar</a:t>
                      </a:r>
                      <a:endParaRPr lang="it-IT" sz="1400" b="0" dirty="0">
                        <a:latin typeface="Oswald" panose="00000500000000000000" pitchFamily="2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683" marB="456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>
                          <a:latin typeface="Oswald" panose="00000500000000000000" pitchFamily="2" charset="0"/>
                        </a:rPr>
                        <a:t>10</a:t>
                      </a:r>
                      <a:r>
                        <a:rPr lang="it-IT" sz="1400" b="0" baseline="30000" dirty="0">
                          <a:latin typeface="Oswald" panose="00000500000000000000" pitchFamily="2" charset="0"/>
                        </a:rPr>
                        <a:t>-3</a:t>
                      </a:r>
                      <a:r>
                        <a:rPr lang="it-IT" sz="1400" b="0" baseline="0" dirty="0">
                          <a:latin typeface="Oswald" panose="00000500000000000000" pitchFamily="2" charset="0"/>
                        </a:rPr>
                        <a:t> </a:t>
                      </a:r>
                      <a:r>
                        <a:rPr lang="it-IT" sz="1400" b="0" baseline="0" dirty="0" err="1">
                          <a:latin typeface="Oswald" panose="00000500000000000000" pitchFamily="2" charset="0"/>
                        </a:rPr>
                        <a:t>mbar</a:t>
                      </a:r>
                      <a:endParaRPr lang="it-IT" sz="1400" b="0" dirty="0">
                        <a:latin typeface="Oswald" panose="00000500000000000000" pitchFamily="2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683" marB="4568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dirty="0">
                          <a:latin typeface="Oswald" panose="00000500000000000000" pitchFamily="2" charset="0"/>
                        </a:rPr>
                        <a:t>10</a:t>
                      </a:r>
                      <a:r>
                        <a:rPr lang="it-IT" sz="1400" b="0" baseline="30000" dirty="0">
                          <a:latin typeface="Oswald" panose="00000500000000000000" pitchFamily="2" charset="0"/>
                        </a:rPr>
                        <a:t>-9</a:t>
                      </a:r>
                      <a:r>
                        <a:rPr lang="it-IT" sz="1400" b="0" baseline="0" dirty="0">
                          <a:latin typeface="Oswald" panose="00000500000000000000" pitchFamily="2" charset="0"/>
                        </a:rPr>
                        <a:t> </a:t>
                      </a:r>
                      <a:r>
                        <a:rPr lang="it-IT" sz="1400" b="0" baseline="0" dirty="0" err="1">
                          <a:latin typeface="Oswald" panose="00000500000000000000" pitchFamily="2" charset="0"/>
                        </a:rPr>
                        <a:t>mbar</a:t>
                      </a:r>
                      <a:endParaRPr lang="it-IT" sz="1400" b="0" dirty="0">
                        <a:latin typeface="Oswald" panose="00000500000000000000" pitchFamily="2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683" marB="4568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418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Oswald" panose="00000500000000000000" pitchFamily="2" charset="0"/>
                        </a:rPr>
                        <a:t>Libero cammino medio </a:t>
                      </a:r>
                      <a:endParaRPr lang="it-IT" sz="1400" dirty="0">
                        <a:latin typeface="Oswald" panose="00000500000000000000" pitchFamily="2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683" marB="4568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latin typeface="Oswald" panose="00000500000000000000" pitchFamily="2" charset="0"/>
                        </a:rPr>
                        <a:t>6 x</a:t>
                      </a:r>
                      <a:r>
                        <a:rPr lang="it-IT" sz="1400" baseline="0" dirty="0">
                          <a:latin typeface="Oswald" panose="00000500000000000000" pitchFamily="2" charset="0"/>
                        </a:rPr>
                        <a:t> 10</a:t>
                      </a:r>
                      <a:r>
                        <a:rPr lang="it-IT" sz="1400" baseline="30000" dirty="0">
                          <a:latin typeface="Oswald" panose="00000500000000000000" pitchFamily="2" charset="0"/>
                        </a:rPr>
                        <a:t>-5</a:t>
                      </a:r>
                      <a:r>
                        <a:rPr lang="it-IT" sz="1400" baseline="0" dirty="0">
                          <a:latin typeface="Oswald" panose="00000500000000000000" pitchFamily="2" charset="0"/>
                        </a:rPr>
                        <a:t> mm</a:t>
                      </a:r>
                      <a:endParaRPr lang="it-IT" sz="1400" dirty="0">
                        <a:latin typeface="Oswald" panose="00000500000000000000" pitchFamily="2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683" marB="456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Oswald" panose="00000500000000000000" pitchFamily="2" charset="0"/>
                        </a:rPr>
                        <a:t>7 cm</a:t>
                      </a:r>
                      <a:endParaRPr lang="it-IT" sz="1400" dirty="0">
                        <a:latin typeface="Oswald" panose="00000500000000000000" pitchFamily="2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683" marB="456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Oswald" panose="00000500000000000000" pitchFamily="2" charset="0"/>
                        </a:rPr>
                        <a:t>70 Km</a:t>
                      </a:r>
                      <a:endParaRPr lang="it-IT" sz="1400" dirty="0">
                        <a:latin typeface="Oswald" panose="00000500000000000000" pitchFamily="2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683" marB="4568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EBB510F-AB7D-CE61-3281-22A161D904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DFE0DF"/>
              </a:clrFrom>
              <a:clrTo>
                <a:srgbClr val="DFE0D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6" t="5238" r="24551"/>
          <a:stretch/>
        </p:blipFill>
        <p:spPr bwMode="auto">
          <a:xfrm>
            <a:off x="8866443" y="1362561"/>
            <a:ext cx="2957668" cy="296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>
            <a:extLst>
              <a:ext uri="{FF2B5EF4-FFF2-40B4-BE49-F238E27FC236}">
                <a16:creationId xmlns:a16="http://schemas.microsoft.com/office/drawing/2014/main" id="{E0F4B1E6-8195-891F-A254-B564F523B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6802" y="4382420"/>
            <a:ext cx="3536950" cy="25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Ferrario, Introduzione alla tecnologia del Vuoto, ed.1999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86F545D6-322E-D652-1FE5-01BAF1AC7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1765" y="4286959"/>
            <a:ext cx="3410777" cy="25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800" i="1" dirty="0" err="1">
                <a:solidFill>
                  <a:schemeClr val="tx2"/>
                </a:solidFill>
                <a:latin typeface="Oswald" panose="00000500000000000000" pitchFamily="2" charset="0"/>
                <a:cs typeface="Arial" panose="020B0604020202020204" pitchFamily="34" charset="0"/>
              </a:rPr>
              <a:t>Handbook</a:t>
            </a:r>
            <a:r>
              <a:rPr lang="it-IT" altLang="it-IT" sz="800" i="1" dirty="0">
                <a:solidFill>
                  <a:schemeClr val="tx2"/>
                </a:solidFill>
                <a:latin typeface="Oswald" panose="00000500000000000000" pitchFamily="2" charset="0"/>
                <a:cs typeface="Arial" panose="020B0604020202020204" pitchFamily="34" charset="0"/>
              </a:rPr>
              <a:t> of </a:t>
            </a:r>
            <a:r>
              <a:rPr lang="it-IT" altLang="it-IT" sz="800" i="1" dirty="0" err="1">
                <a:solidFill>
                  <a:schemeClr val="tx2"/>
                </a:solidFill>
                <a:latin typeface="Oswald" panose="00000500000000000000" pitchFamily="2" charset="0"/>
                <a:cs typeface="Arial" panose="020B0604020202020204" pitchFamily="34" charset="0"/>
              </a:rPr>
              <a:t>Chemistry</a:t>
            </a:r>
            <a:r>
              <a:rPr lang="it-IT" altLang="it-IT" sz="800" i="1" dirty="0">
                <a:solidFill>
                  <a:schemeClr val="tx2"/>
                </a:solidFill>
                <a:latin typeface="Oswald" panose="00000500000000000000" pitchFamily="2" charset="0"/>
                <a:cs typeface="Arial" panose="020B0604020202020204" pitchFamily="34" charset="0"/>
              </a:rPr>
              <a:t> and </a:t>
            </a:r>
            <a:r>
              <a:rPr lang="it-IT" altLang="it-IT" sz="800" i="1" dirty="0" err="1">
                <a:solidFill>
                  <a:schemeClr val="tx2"/>
                </a:solidFill>
                <a:latin typeface="Oswald" panose="00000500000000000000" pitchFamily="2" charset="0"/>
                <a:cs typeface="Arial" panose="020B0604020202020204" pitchFamily="34" charset="0"/>
              </a:rPr>
              <a:t>Physics</a:t>
            </a:r>
            <a:r>
              <a:rPr lang="it-IT" altLang="it-IT" sz="800" i="1" dirty="0">
                <a:solidFill>
                  <a:schemeClr val="tx2"/>
                </a:solidFill>
                <a:latin typeface="Oswald" panose="00000500000000000000" pitchFamily="2" charset="0"/>
                <a:cs typeface="Arial" panose="020B0604020202020204" pitchFamily="34" charset="0"/>
              </a:rPr>
              <a:t>, CRC Press, 53 Ed., 1972/73</a:t>
            </a:r>
          </a:p>
        </p:txBody>
      </p:sp>
      <p:sp>
        <p:nvSpPr>
          <p:cNvPr id="12" name="Right Arrow 12">
            <a:extLst>
              <a:ext uri="{FF2B5EF4-FFF2-40B4-BE49-F238E27FC236}">
                <a16:creationId xmlns:a16="http://schemas.microsoft.com/office/drawing/2014/main" id="{B910FEE7-9487-89DC-3EF0-478698261B39}"/>
              </a:ext>
            </a:extLst>
          </p:cNvPr>
          <p:cNvSpPr/>
          <p:nvPr/>
        </p:nvSpPr>
        <p:spPr bwMode="auto">
          <a:xfrm>
            <a:off x="4141204" y="5285170"/>
            <a:ext cx="384398" cy="348837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8">
                <a:extLst>
                  <a:ext uri="{FF2B5EF4-FFF2-40B4-BE49-F238E27FC236}">
                    <a16:creationId xmlns:a16="http://schemas.microsoft.com/office/drawing/2014/main" id="{37028019-510E-7DEC-2C6D-3030E9F8A593}"/>
                  </a:ext>
                </a:extLst>
              </p:cNvPr>
              <p:cNvSpPr txBox="1"/>
              <p:nvPr/>
            </p:nvSpPr>
            <p:spPr bwMode="auto">
              <a:xfrm>
                <a:off x="2817023" y="4448120"/>
                <a:ext cx="1967825" cy="52629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f>
                            <m:fPr>
                              <m:ctrlPr>
                                <a:rPr lang="en-GB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GB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GB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en-GB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lang="en-GB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GB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en-GB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GB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nb</m:t>
                          </m:r>
                        </m:e>
                      </m:d>
                      <m:r>
                        <a:rPr lang="en-GB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GB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nRT</m:t>
                      </m:r>
                    </m:oMath>
                  </m:oMathPara>
                </a14:m>
                <a:endParaRPr lang="en-GB" sz="1200" i="1" dirty="0"/>
              </a:p>
            </p:txBody>
          </p:sp>
        </mc:Choice>
        <mc:Fallback xmlns="">
          <p:sp>
            <p:nvSpPr>
              <p:cNvPr id="13" name="Object 8">
                <a:extLst>
                  <a:ext uri="{FF2B5EF4-FFF2-40B4-BE49-F238E27FC236}">
                    <a16:creationId xmlns:a16="http://schemas.microsoft.com/office/drawing/2014/main" id="{37028019-510E-7DEC-2C6D-3030E9F8A5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17023" y="4448120"/>
                <a:ext cx="1967825" cy="5262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asellaDiTesto 7">
            <a:extLst>
              <a:ext uri="{FF2B5EF4-FFF2-40B4-BE49-F238E27FC236}">
                <a16:creationId xmlns:a16="http://schemas.microsoft.com/office/drawing/2014/main" id="{6885511D-6EF1-8E15-7488-80A4EB6B5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423" y="4354971"/>
            <a:ext cx="1453297" cy="52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1000" dirty="0" err="1">
                <a:solidFill>
                  <a:schemeClr val="tx2"/>
                </a:solidFill>
                <a:latin typeface="Oswald" panose="00000500000000000000" pitchFamily="2" charset="0"/>
                <a:cs typeface="Arial" panose="020B0604020202020204" pitchFamily="34" charset="0"/>
              </a:rPr>
              <a:t>Eq</a:t>
            </a:r>
            <a:r>
              <a:rPr lang="it-IT" altLang="it-IT" sz="1000" dirty="0">
                <a:solidFill>
                  <a:schemeClr val="tx2"/>
                </a:solidFill>
                <a:latin typeface="Oswald" panose="00000500000000000000" pitchFamily="2" charset="0"/>
                <a:cs typeface="Arial" panose="020B0604020202020204" pitchFamily="34" charset="0"/>
              </a:rPr>
              <a:t> di Van </a:t>
            </a:r>
            <a:r>
              <a:rPr lang="it-IT" altLang="it-IT" sz="1000" dirty="0" err="1">
                <a:solidFill>
                  <a:schemeClr val="tx2"/>
                </a:solidFill>
                <a:latin typeface="Oswald" panose="00000500000000000000" pitchFamily="2" charset="0"/>
                <a:cs typeface="Arial" panose="020B0604020202020204" pitchFamily="34" charset="0"/>
              </a:rPr>
              <a:t>der</a:t>
            </a:r>
            <a:r>
              <a:rPr lang="it-IT" altLang="it-IT" sz="1000" dirty="0">
                <a:solidFill>
                  <a:schemeClr val="tx2"/>
                </a:solidFill>
                <a:latin typeface="Oswald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altLang="it-IT" sz="1000" dirty="0" err="1">
                <a:solidFill>
                  <a:schemeClr val="tx2"/>
                </a:solidFill>
                <a:latin typeface="Oswald" panose="00000500000000000000" pitchFamily="2" charset="0"/>
                <a:cs typeface="Arial" panose="020B0604020202020204" pitchFamily="34" charset="0"/>
              </a:rPr>
              <a:t>Waals</a:t>
            </a:r>
            <a:r>
              <a:rPr lang="it-IT" altLang="it-IT" sz="1000" dirty="0">
                <a:solidFill>
                  <a:schemeClr val="tx2"/>
                </a:solidFill>
                <a:latin typeface="Oswald" panose="00000500000000000000" pitchFamily="2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1000" dirty="0">
                <a:solidFill>
                  <a:schemeClr val="tx2"/>
                </a:solidFill>
                <a:latin typeface="Oswald" panose="00000500000000000000" pitchFamily="2" charset="0"/>
                <a:cs typeface="Arial" panose="020B0604020202020204" pitchFamily="34" charset="0"/>
              </a:rPr>
              <a:t>(Gas reali)</a:t>
            </a:r>
          </a:p>
        </p:txBody>
      </p:sp>
      <p:sp>
        <p:nvSpPr>
          <p:cNvPr id="15" name="CasellaDiTesto 7">
            <a:extLst>
              <a:ext uri="{FF2B5EF4-FFF2-40B4-BE49-F238E27FC236}">
                <a16:creationId xmlns:a16="http://schemas.microsoft.com/office/drawing/2014/main" id="{68E65A56-B60B-D975-C7DA-ACF3708B5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50" y="4382420"/>
            <a:ext cx="20258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000" i="1" dirty="0">
                <a:solidFill>
                  <a:schemeClr val="tx2"/>
                </a:solidFill>
                <a:latin typeface="Oswald" panose="00000500000000000000" pitchFamily="2" charset="0"/>
                <a:cs typeface="Arial" panose="020B0604020202020204" pitchFamily="34" charset="0"/>
              </a:rPr>
              <a:t>Parametri a e b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000" i="1" dirty="0">
                <a:solidFill>
                  <a:schemeClr val="tx2"/>
                </a:solidFill>
                <a:latin typeface="Oswald" panose="00000500000000000000" pitchFamily="2" charset="0"/>
                <a:cs typeface="Arial" panose="020B0604020202020204" pitchFamily="34" charset="0"/>
              </a:rPr>
              <a:t>a: </a:t>
            </a:r>
            <a:r>
              <a:rPr lang="it-IT" altLang="it-IT" sz="1000" dirty="0">
                <a:solidFill>
                  <a:schemeClr val="tx2"/>
                </a:solidFill>
                <a:latin typeface="Oswald" panose="00000500000000000000" pitchFamily="2" charset="0"/>
                <a:cs typeface="Arial" panose="020B0604020202020204" pitchFamily="34" charset="0"/>
              </a:rPr>
              <a:t>interazione tra le molecole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000" i="1" dirty="0">
                <a:solidFill>
                  <a:schemeClr val="tx2"/>
                </a:solidFill>
                <a:latin typeface="Oswald" panose="00000500000000000000" pitchFamily="2" charset="0"/>
                <a:cs typeface="Arial" panose="020B0604020202020204" pitchFamily="34" charset="0"/>
              </a:rPr>
              <a:t>b</a:t>
            </a:r>
            <a:r>
              <a:rPr lang="it-IT" altLang="it-IT" sz="1000" dirty="0">
                <a:solidFill>
                  <a:schemeClr val="tx2"/>
                </a:solidFill>
                <a:latin typeface="Oswald" panose="00000500000000000000" pitchFamily="2" charset="0"/>
                <a:cs typeface="Arial" panose="020B0604020202020204" pitchFamily="34" charset="0"/>
              </a:rPr>
              <a:t>: covolume (volume molare)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ella 28">
                <a:extLst>
                  <a:ext uri="{FF2B5EF4-FFF2-40B4-BE49-F238E27FC236}">
                    <a16:creationId xmlns:a16="http://schemas.microsoft.com/office/drawing/2014/main" id="{A6437E61-43B5-75C1-2E5F-9A0427781F2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5325472"/>
                  </p:ext>
                </p:extLst>
              </p:nvPr>
            </p:nvGraphicFramePr>
            <p:xfrm>
              <a:off x="1630408" y="1398411"/>
              <a:ext cx="7034089" cy="2956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74811">
                      <a:extLst>
                        <a:ext uri="{9D8B030D-6E8A-4147-A177-3AD203B41FA5}">
                          <a16:colId xmlns:a16="http://schemas.microsoft.com/office/drawing/2014/main" val="3329013628"/>
                        </a:ext>
                      </a:extLst>
                    </a:gridCol>
                    <a:gridCol w="1569305">
                      <a:extLst>
                        <a:ext uri="{9D8B030D-6E8A-4147-A177-3AD203B41FA5}">
                          <a16:colId xmlns:a16="http://schemas.microsoft.com/office/drawing/2014/main" val="3504633485"/>
                        </a:ext>
                      </a:extLst>
                    </a:gridCol>
                    <a:gridCol w="1897527">
                      <a:extLst>
                        <a:ext uri="{9D8B030D-6E8A-4147-A177-3AD203B41FA5}">
                          <a16:colId xmlns:a16="http://schemas.microsoft.com/office/drawing/2014/main" val="855607965"/>
                        </a:ext>
                      </a:extLst>
                    </a:gridCol>
                    <a:gridCol w="1446223">
                      <a:extLst>
                        <a:ext uri="{9D8B030D-6E8A-4147-A177-3AD203B41FA5}">
                          <a16:colId xmlns:a16="http://schemas.microsoft.com/office/drawing/2014/main" val="1105726387"/>
                        </a:ext>
                      </a:extLst>
                    </a:gridCol>
                    <a:gridCol w="1446223">
                      <a:extLst>
                        <a:ext uri="{9D8B030D-6E8A-4147-A177-3AD203B41FA5}">
                          <a16:colId xmlns:a16="http://schemas.microsoft.com/office/drawing/2014/main" val="27277092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b="0" dirty="0">
                              <a:latin typeface="Oswald" panose="00000500000000000000" pitchFamily="2" charset="0"/>
                            </a:rPr>
                            <a:t>GAS</a:t>
                          </a:r>
                          <a:endParaRPr lang="en-GB" sz="1600" b="0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b="0" dirty="0">
                              <a:latin typeface="Oswald" panose="00000500000000000000" pitchFamily="2" charset="0"/>
                            </a:rPr>
                            <a:t>Diametro molecolare (</a:t>
                          </a:r>
                          <a:r>
                            <a:rPr lang="it-IT" sz="1600" b="0" i="1" dirty="0">
                              <a:latin typeface="Oswald" panose="00000500000000000000" pitchFamily="2" charset="0"/>
                            </a:rPr>
                            <a:t>cm</a:t>
                          </a:r>
                          <a:r>
                            <a:rPr lang="it-IT" sz="1600" b="0" dirty="0">
                              <a:latin typeface="Oswald" panose="00000500000000000000" pitchFamily="2" charset="0"/>
                            </a:rPr>
                            <a:t>)</a:t>
                          </a:r>
                        </a:p>
                        <a:p>
                          <a:pPr algn="ctr"/>
                          <a:r>
                            <a:rPr lang="it-IT" sz="1000" b="0" dirty="0">
                              <a:latin typeface="Oswald" panose="00000500000000000000" pitchFamily="2" charset="0"/>
                            </a:rPr>
                            <a:t>Da Van </a:t>
                          </a:r>
                          <a:r>
                            <a:rPr lang="it-IT" sz="1000" b="0" dirty="0" err="1">
                              <a:latin typeface="Oswald" panose="00000500000000000000" pitchFamily="2" charset="0"/>
                            </a:rPr>
                            <a:t>der</a:t>
                          </a:r>
                          <a:r>
                            <a:rPr lang="it-IT" sz="1000" b="0" dirty="0">
                              <a:latin typeface="Oswald" panose="00000500000000000000" pitchFamily="2" charset="0"/>
                            </a:rPr>
                            <a:t> </a:t>
                          </a:r>
                          <a:r>
                            <a:rPr lang="it-IT" sz="1000" b="0" dirty="0" err="1">
                              <a:latin typeface="Oswald" panose="00000500000000000000" pitchFamily="2" charset="0"/>
                            </a:rPr>
                            <a:t>Waals</a:t>
                          </a:r>
                          <a:endParaRPr lang="en-GB" sz="1000" b="0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b="0" dirty="0">
                              <a:latin typeface="Oswald" panose="00000500000000000000" pitchFamily="2" charset="0"/>
                            </a:rPr>
                            <a:t>Frequenza di collisione </a:t>
                          </a:r>
                        </a:p>
                        <a:p>
                          <a:pPr algn="ctr"/>
                          <a:r>
                            <a:rPr lang="it-IT" sz="1600" b="0" baseline="0" dirty="0">
                              <a:latin typeface="Oswald" panose="00000500000000000000" pitchFamily="2" charset="0"/>
                            </a:rPr>
                            <a:t>(</a:t>
                          </a:r>
                          <a:r>
                            <a:rPr lang="it-IT" sz="1600" b="0" i="1" baseline="0" dirty="0">
                              <a:latin typeface="Oswald" panose="00000500000000000000" pitchFamily="2" charset="0"/>
                            </a:rPr>
                            <a:t>urti al secondo</a:t>
                          </a:r>
                          <a:r>
                            <a:rPr lang="it-IT" sz="1600" b="0" baseline="0" dirty="0">
                              <a:latin typeface="Oswald" panose="00000500000000000000" pitchFamily="2" charset="0"/>
                            </a:rPr>
                            <a:t>)</a:t>
                          </a:r>
                        </a:p>
                        <a:p>
                          <a:pPr algn="ctr"/>
                          <a:r>
                            <a:rPr lang="it-IT" sz="1000" b="0" dirty="0">
                              <a:latin typeface="Oswald" panose="00000500000000000000" pitchFamily="2" charset="0"/>
                            </a:rPr>
                            <a:t>a 20°C e a 10</a:t>
                          </a:r>
                          <a:r>
                            <a:rPr lang="it-IT" sz="1000" b="0" baseline="30000" dirty="0">
                              <a:latin typeface="Oswald" panose="00000500000000000000" pitchFamily="2" charset="0"/>
                            </a:rPr>
                            <a:t>5</a:t>
                          </a:r>
                          <a:r>
                            <a:rPr lang="it-IT" sz="1000" b="0" baseline="0" dirty="0">
                              <a:latin typeface="Oswald" panose="00000500000000000000" pitchFamily="2" charset="0"/>
                            </a:rPr>
                            <a:t> Pa </a:t>
                          </a:r>
                          <a:endParaRPr lang="en-GB" sz="1000" b="0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b="0" dirty="0">
                              <a:latin typeface="Oswald" panose="00000500000000000000" pitchFamily="2" charset="0"/>
                            </a:rPr>
                            <a:t>Massa</a:t>
                          </a:r>
                        </a:p>
                        <a:p>
                          <a:pPr algn="ctr"/>
                          <a:r>
                            <a:rPr lang="it-IT" sz="1600" b="0" dirty="0">
                              <a:latin typeface="Oswald" panose="00000500000000000000" pitchFamily="2" charset="0"/>
                            </a:rPr>
                            <a:t>(kg)</a:t>
                          </a:r>
                          <a:endParaRPr lang="en-GB" sz="1600" b="0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b="0" dirty="0">
                              <a:latin typeface="Oswald" panose="00000500000000000000" pitchFamily="2" charset="0"/>
                            </a:rPr>
                            <a:t>Libero Cammino Medio (nm)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000" b="0" dirty="0">
                              <a:latin typeface="Oswald" panose="00000500000000000000" pitchFamily="2" charset="0"/>
                            </a:rPr>
                            <a:t>a 10</a:t>
                          </a:r>
                          <a:r>
                            <a:rPr lang="it-IT" sz="1000" b="0" baseline="30000" dirty="0">
                              <a:latin typeface="Oswald" panose="00000500000000000000" pitchFamily="2" charset="0"/>
                            </a:rPr>
                            <a:t>5</a:t>
                          </a:r>
                          <a:r>
                            <a:rPr lang="it-IT" sz="1000" b="0" baseline="0" dirty="0">
                              <a:latin typeface="Oswald" panose="00000500000000000000" pitchFamily="2" charset="0"/>
                            </a:rPr>
                            <a:t> Pa </a:t>
                          </a:r>
                          <a:endParaRPr lang="en-GB" sz="1000" b="0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221537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Oswald" panose="00000500000000000000" pitchFamily="2" charset="0"/>
                            </a:rPr>
                            <a:t>Ar</a:t>
                          </a:r>
                          <a:endParaRPr lang="en-GB" sz="1600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2.49</m:t>
                                </m:r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it-IT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600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4000</m:t>
                                </m:r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it-IT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600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61</m:t>
                                </m:r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it-IT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−27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600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72</m:t>
                                </m:r>
                              </m:oMath>
                            </m:oMathPara>
                          </a14:m>
                          <a:endParaRPr lang="en-GB" sz="1600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333346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Oswald" panose="00000500000000000000" pitchFamily="2" charset="0"/>
                            </a:rPr>
                            <a:t>CO</a:t>
                          </a:r>
                          <a:r>
                            <a:rPr lang="it-IT" sz="1600" baseline="-25000" dirty="0">
                              <a:latin typeface="Oswald" panose="00000500000000000000" pitchFamily="2" charset="0"/>
                            </a:rPr>
                            <a:t>2</a:t>
                          </a:r>
                          <a:endParaRPr lang="en-GB" sz="1600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3.23</m:t>
                                </m:r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it-IT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600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6120</m:t>
                                </m:r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it-IT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600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72.5</m:t>
                                </m:r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it-IT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−27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600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45</m:t>
                                </m:r>
                              </m:oMath>
                            </m:oMathPara>
                          </a14:m>
                          <a:endParaRPr lang="en-GB" sz="1600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196987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Oswald" panose="00000500000000000000" pitchFamily="2" charset="0"/>
                            </a:rPr>
                            <a:t>He</a:t>
                          </a:r>
                          <a:endParaRPr lang="en-GB" sz="1600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2.65</m:t>
                                </m:r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it-IT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600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4540</m:t>
                                </m:r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it-IT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600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6.6</m:t>
                                </m:r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it-IT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−27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600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196</m:t>
                                </m:r>
                              </m:oMath>
                            </m:oMathPara>
                          </a14:m>
                          <a:endParaRPr lang="en-GB" sz="1600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983957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dirty="0">
                              <a:latin typeface="Oswald" panose="00000500000000000000" pitchFamily="2" charset="0"/>
                            </a:rPr>
                            <a:t>H</a:t>
                          </a:r>
                          <a:r>
                            <a:rPr lang="it-IT" sz="1600" baseline="-25000" dirty="0">
                              <a:latin typeface="Oswald" panose="00000500000000000000" pitchFamily="2" charset="0"/>
                            </a:rPr>
                            <a:t>2</a:t>
                          </a:r>
                          <a:endParaRPr lang="en-GB" sz="1600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2.34</m:t>
                                </m:r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it-IT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600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10060</m:t>
                                </m:r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it-IT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600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3.3</m:t>
                                </m:r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it-IT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−27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600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125</m:t>
                                </m:r>
                              </m:oMath>
                            </m:oMathPara>
                          </a14:m>
                          <a:endParaRPr lang="en-GB" sz="1600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25038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dirty="0">
                              <a:latin typeface="Oswald" panose="00000500000000000000" pitchFamily="2" charset="0"/>
                            </a:rPr>
                            <a:t>N</a:t>
                          </a:r>
                          <a:r>
                            <a:rPr lang="it-IT" sz="1600" baseline="-25000" dirty="0">
                              <a:latin typeface="Oswald" panose="00000500000000000000" pitchFamily="2" charset="0"/>
                            </a:rPr>
                            <a:t>2</a:t>
                          </a:r>
                          <a:endParaRPr lang="en-GB" sz="1600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3.15</m:t>
                                </m:r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it-IT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600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5070</m:t>
                                </m:r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it-IT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600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46.2</m:t>
                                </m:r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it-IT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−27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600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67</m:t>
                                </m:r>
                              </m:oMath>
                            </m:oMathPara>
                          </a14:m>
                          <a:endParaRPr lang="en-GB" sz="1600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700616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dirty="0">
                              <a:latin typeface="Oswald" panose="00000500000000000000" pitchFamily="2" charset="0"/>
                            </a:rPr>
                            <a:t>O</a:t>
                          </a:r>
                          <a:r>
                            <a:rPr lang="it-IT" sz="1600" baseline="-25000" dirty="0">
                              <a:latin typeface="Oswald" panose="00000500000000000000" pitchFamily="2" charset="0"/>
                            </a:rPr>
                            <a:t>2</a:t>
                          </a:r>
                          <a:endParaRPr lang="en-GB" sz="1600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2.92</m:t>
                                </m:r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it-IT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600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4430</m:t>
                                </m:r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it-IT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600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52.8</m:t>
                                </m:r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it-IT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−27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600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72</m:t>
                                </m:r>
                              </m:oMath>
                            </m:oMathPara>
                          </a14:m>
                          <a:endParaRPr lang="en-GB" sz="1600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643960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ella 28">
                <a:extLst>
                  <a:ext uri="{FF2B5EF4-FFF2-40B4-BE49-F238E27FC236}">
                    <a16:creationId xmlns:a16="http://schemas.microsoft.com/office/drawing/2014/main" id="{A6437E61-43B5-75C1-2E5F-9A0427781F2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5325472"/>
                  </p:ext>
                </p:extLst>
              </p:nvPr>
            </p:nvGraphicFramePr>
            <p:xfrm>
              <a:off x="1630408" y="1398411"/>
              <a:ext cx="7034089" cy="2956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74811">
                      <a:extLst>
                        <a:ext uri="{9D8B030D-6E8A-4147-A177-3AD203B41FA5}">
                          <a16:colId xmlns:a16="http://schemas.microsoft.com/office/drawing/2014/main" val="3329013628"/>
                        </a:ext>
                      </a:extLst>
                    </a:gridCol>
                    <a:gridCol w="1569305">
                      <a:extLst>
                        <a:ext uri="{9D8B030D-6E8A-4147-A177-3AD203B41FA5}">
                          <a16:colId xmlns:a16="http://schemas.microsoft.com/office/drawing/2014/main" val="3504633485"/>
                        </a:ext>
                      </a:extLst>
                    </a:gridCol>
                    <a:gridCol w="1897527">
                      <a:extLst>
                        <a:ext uri="{9D8B030D-6E8A-4147-A177-3AD203B41FA5}">
                          <a16:colId xmlns:a16="http://schemas.microsoft.com/office/drawing/2014/main" val="855607965"/>
                        </a:ext>
                      </a:extLst>
                    </a:gridCol>
                    <a:gridCol w="1446223">
                      <a:extLst>
                        <a:ext uri="{9D8B030D-6E8A-4147-A177-3AD203B41FA5}">
                          <a16:colId xmlns:a16="http://schemas.microsoft.com/office/drawing/2014/main" val="1105726387"/>
                        </a:ext>
                      </a:extLst>
                    </a:gridCol>
                    <a:gridCol w="1446223">
                      <a:extLst>
                        <a:ext uri="{9D8B030D-6E8A-4147-A177-3AD203B41FA5}">
                          <a16:colId xmlns:a16="http://schemas.microsoft.com/office/drawing/2014/main" val="2727709200"/>
                        </a:ext>
                      </a:extLst>
                    </a:gridCol>
                  </a:tblGrid>
                  <a:tr h="7315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b="0" dirty="0">
                              <a:latin typeface="Oswald" panose="00000500000000000000" pitchFamily="2" charset="0"/>
                            </a:rPr>
                            <a:t>GAS</a:t>
                          </a:r>
                          <a:endParaRPr lang="en-GB" sz="1600" b="0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b="0" dirty="0">
                              <a:latin typeface="Oswald" panose="00000500000000000000" pitchFamily="2" charset="0"/>
                            </a:rPr>
                            <a:t>Diametro molecolare (</a:t>
                          </a:r>
                          <a:r>
                            <a:rPr lang="it-IT" sz="1600" b="0" i="1" dirty="0">
                              <a:latin typeface="Oswald" panose="00000500000000000000" pitchFamily="2" charset="0"/>
                            </a:rPr>
                            <a:t>cm</a:t>
                          </a:r>
                          <a:r>
                            <a:rPr lang="it-IT" sz="1600" b="0" dirty="0">
                              <a:latin typeface="Oswald" panose="00000500000000000000" pitchFamily="2" charset="0"/>
                            </a:rPr>
                            <a:t>)</a:t>
                          </a:r>
                        </a:p>
                        <a:p>
                          <a:pPr algn="ctr"/>
                          <a:r>
                            <a:rPr lang="it-IT" sz="1000" b="0" dirty="0">
                              <a:latin typeface="Oswald" panose="00000500000000000000" pitchFamily="2" charset="0"/>
                            </a:rPr>
                            <a:t>Da Van </a:t>
                          </a:r>
                          <a:r>
                            <a:rPr lang="it-IT" sz="1000" b="0" dirty="0" err="1">
                              <a:latin typeface="Oswald" panose="00000500000000000000" pitchFamily="2" charset="0"/>
                            </a:rPr>
                            <a:t>der</a:t>
                          </a:r>
                          <a:r>
                            <a:rPr lang="it-IT" sz="1000" b="0" dirty="0">
                              <a:latin typeface="Oswald" panose="00000500000000000000" pitchFamily="2" charset="0"/>
                            </a:rPr>
                            <a:t> </a:t>
                          </a:r>
                          <a:r>
                            <a:rPr lang="it-IT" sz="1000" b="0" dirty="0" err="1">
                              <a:latin typeface="Oswald" panose="00000500000000000000" pitchFamily="2" charset="0"/>
                            </a:rPr>
                            <a:t>Waals</a:t>
                          </a:r>
                          <a:endParaRPr lang="en-GB" sz="1000" b="0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b="0" dirty="0">
                              <a:latin typeface="Oswald" panose="00000500000000000000" pitchFamily="2" charset="0"/>
                            </a:rPr>
                            <a:t>Frequenza di collisione </a:t>
                          </a:r>
                        </a:p>
                        <a:p>
                          <a:pPr algn="ctr"/>
                          <a:r>
                            <a:rPr lang="it-IT" sz="1600" b="0" baseline="0" dirty="0">
                              <a:latin typeface="Oswald" panose="00000500000000000000" pitchFamily="2" charset="0"/>
                            </a:rPr>
                            <a:t>(</a:t>
                          </a:r>
                          <a:r>
                            <a:rPr lang="it-IT" sz="1600" b="0" i="1" baseline="0" dirty="0">
                              <a:latin typeface="Oswald" panose="00000500000000000000" pitchFamily="2" charset="0"/>
                            </a:rPr>
                            <a:t>urti al secondo</a:t>
                          </a:r>
                          <a:r>
                            <a:rPr lang="it-IT" sz="1600" b="0" baseline="0" dirty="0">
                              <a:latin typeface="Oswald" panose="00000500000000000000" pitchFamily="2" charset="0"/>
                            </a:rPr>
                            <a:t>)</a:t>
                          </a:r>
                        </a:p>
                        <a:p>
                          <a:pPr algn="ctr"/>
                          <a:r>
                            <a:rPr lang="it-IT" sz="1000" b="0" dirty="0">
                              <a:latin typeface="Oswald" panose="00000500000000000000" pitchFamily="2" charset="0"/>
                            </a:rPr>
                            <a:t>a 20°C e a 10</a:t>
                          </a:r>
                          <a:r>
                            <a:rPr lang="it-IT" sz="1000" b="0" baseline="30000" dirty="0">
                              <a:latin typeface="Oswald" panose="00000500000000000000" pitchFamily="2" charset="0"/>
                            </a:rPr>
                            <a:t>5</a:t>
                          </a:r>
                          <a:r>
                            <a:rPr lang="it-IT" sz="1000" b="0" baseline="0" dirty="0">
                              <a:latin typeface="Oswald" panose="00000500000000000000" pitchFamily="2" charset="0"/>
                            </a:rPr>
                            <a:t> Pa </a:t>
                          </a:r>
                          <a:endParaRPr lang="en-GB" sz="1000" b="0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b="0" dirty="0">
                              <a:latin typeface="Oswald" panose="00000500000000000000" pitchFamily="2" charset="0"/>
                            </a:rPr>
                            <a:t>Massa</a:t>
                          </a:r>
                        </a:p>
                        <a:p>
                          <a:pPr algn="ctr"/>
                          <a:r>
                            <a:rPr lang="it-IT" sz="1600" b="0" dirty="0">
                              <a:latin typeface="Oswald" panose="00000500000000000000" pitchFamily="2" charset="0"/>
                            </a:rPr>
                            <a:t>(kg)</a:t>
                          </a:r>
                          <a:endParaRPr lang="en-GB" sz="1600" b="0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b="0" dirty="0">
                              <a:latin typeface="Oswald" panose="00000500000000000000" pitchFamily="2" charset="0"/>
                            </a:rPr>
                            <a:t>Libero Cammino Medio (nm)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000" b="0" dirty="0">
                              <a:latin typeface="Oswald" panose="00000500000000000000" pitchFamily="2" charset="0"/>
                            </a:rPr>
                            <a:t>a 10</a:t>
                          </a:r>
                          <a:r>
                            <a:rPr lang="it-IT" sz="1000" b="0" baseline="30000" dirty="0">
                              <a:latin typeface="Oswald" panose="00000500000000000000" pitchFamily="2" charset="0"/>
                            </a:rPr>
                            <a:t>5</a:t>
                          </a:r>
                          <a:r>
                            <a:rPr lang="it-IT" sz="1000" b="0" baseline="0" dirty="0">
                              <a:latin typeface="Oswald" panose="00000500000000000000" pitchFamily="2" charset="0"/>
                            </a:rPr>
                            <a:t> Pa </a:t>
                          </a:r>
                          <a:endParaRPr lang="en-GB" sz="1000" b="0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221537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Oswald" panose="00000500000000000000" pitchFamily="2" charset="0"/>
                            </a:rPr>
                            <a:t>Ar</a:t>
                          </a:r>
                          <a:endParaRPr lang="en-GB" sz="1600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43580" t="-201639" r="-307782" b="-5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18269" t="-201639" r="-153526" b="-5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86134" t="-201639" r="-101261" b="-5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87764" t="-201639" r="-1688" b="-514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33346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Oswald" panose="00000500000000000000" pitchFamily="2" charset="0"/>
                            </a:rPr>
                            <a:t>CO</a:t>
                          </a:r>
                          <a:r>
                            <a:rPr lang="it-IT" sz="1600" baseline="-25000" dirty="0">
                              <a:latin typeface="Oswald" panose="00000500000000000000" pitchFamily="2" charset="0"/>
                            </a:rPr>
                            <a:t>2</a:t>
                          </a:r>
                          <a:endParaRPr lang="en-GB" sz="1600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43580" t="-301639" r="-307782" b="-4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18269" t="-301639" r="-153526" b="-4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86134" t="-301639" r="-101261" b="-4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87764" t="-301639" r="-1688" b="-414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196987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Oswald" panose="00000500000000000000" pitchFamily="2" charset="0"/>
                            </a:rPr>
                            <a:t>He</a:t>
                          </a:r>
                          <a:endParaRPr lang="en-GB" sz="1600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43580" t="-401639" r="-307782" b="-3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18269" t="-401639" r="-153526" b="-3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86134" t="-401639" r="-101261" b="-3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87764" t="-401639" r="-1688" b="-314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83957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dirty="0">
                              <a:latin typeface="Oswald" panose="00000500000000000000" pitchFamily="2" charset="0"/>
                            </a:rPr>
                            <a:t>H</a:t>
                          </a:r>
                          <a:r>
                            <a:rPr lang="it-IT" sz="1600" baseline="-25000" dirty="0">
                              <a:latin typeface="Oswald" panose="00000500000000000000" pitchFamily="2" charset="0"/>
                            </a:rPr>
                            <a:t>2</a:t>
                          </a:r>
                          <a:endParaRPr lang="en-GB" sz="1600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43580" t="-501639" r="-307782" b="-2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18269" t="-501639" r="-153526" b="-2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86134" t="-501639" r="-101261" b="-2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87764" t="-501639" r="-1688" b="-214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25038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dirty="0">
                              <a:latin typeface="Oswald" panose="00000500000000000000" pitchFamily="2" charset="0"/>
                            </a:rPr>
                            <a:t>N</a:t>
                          </a:r>
                          <a:r>
                            <a:rPr lang="it-IT" sz="1600" baseline="-25000" dirty="0">
                              <a:latin typeface="Oswald" panose="00000500000000000000" pitchFamily="2" charset="0"/>
                            </a:rPr>
                            <a:t>2</a:t>
                          </a:r>
                          <a:endParaRPr lang="en-GB" sz="1600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43580" t="-601639" r="-307782" b="-1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18269" t="-601639" r="-153526" b="-1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86134" t="-601639" r="-101261" b="-1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87764" t="-601639" r="-1688" b="-114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00616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dirty="0">
                              <a:latin typeface="Oswald" panose="00000500000000000000" pitchFamily="2" charset="0"/>
                            </a:rPr>
                            <a:t>O</a:t>
                          </a:r>
                          <a:r>
                            <a:rPr lang="it-IT" sz="1600" baseline="-25000" dirty="0">
                              <a:latin typeface="Oswald" panose="00000500000000000000" pitchFamily="2" charset="0"/>
                            </a:rPr>
                            <a:t>2</a:t>
                          </a:r>
                          <a:endParaRPr lang="en-GB" sz="1600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43580" t="-701639" r="-307782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18269" t="-701639" r="-153526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86134" t="-701639" r="-101261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87764" t="-701639" r="-1688" b="-14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6439601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13241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F69D9EA-8619-31D3-2D16-10945B9E3C30}"/>
              </a:ext>
            </a:extLst>
          </p:cNvPr>
          <p:cNvSpPr txBox="1"/>
          <p:nvPr/>
        </p:nvSpPr>
        <p:spPr>
          <a:xfrm>
            <a:off x="5703741" y="862782"/>
            <a:ext cx="232467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>
                <a:latin typeface="Oswald" panose="00000500000000000000" pitchFamily="2" charset="0"/>
              </a:rPr>
              <a:t>TRASPIRAZIONE TERMICA</a:t>
            </a:r>
            <a:endParaRPr lang="en-GB" dirty="0">
              <a:latin typeface="Oswald" panose="00000500000000000000" pitchFamily="2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40A35A5-E381-BBEE-A544-1DCFCE57F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237" y="1320193"/>
            <a:ext cx="4208433" cy="3663985"/>
          </a:xfrm>
          <a:prstGeom prst="rect">
            <a:avLst/>
          </a:prstGeom>
        </p:spPr>
      </p:pic>
      <p:sp>
        <p:nvSpPr>
          <p:cNvPr id="5" name="CasellaDiTesto 6">
            <a:extLst>
              <a:ext uri="{FF2B5EF4-FFF2-40B4-BE49-F238E27FC236}">
                <a16:creationId xmlns:a16="http://schemas.microsoft.com/office/drawing/2014/main" id="{F7CE00C5-19D5-02D5-E557-22FA75A3A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0822" y="1285183"/>
            <a:ext cx="3630142" cy="740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dirty="0">
                <a:solidFill>
                  <a:srgbClr val="000000"/>
                </a:solidFill>
                <a:latin typeface="Oswald" panose="00000500000000000000" pitchFamily="2" charset="0"/>
                <a:cs typeface="Arial" panose="020B0604020202020204" pitchFamily="34" charset="0"/>
                <a:sym typeface="Symbol" panose="05050102010706020507" pitchFamily="18" charset="2"/>
              </a:rPr>
              <a:t>Se</a:t>
            </a:r>
            <a:r>
              <a:rPr lang="it-IT" altLang="it-IT" i="1" dirty="0">
                <a:solidFill>
                  <a:srgbClr val="000000"/>
                </a:solidFill>
                <a:latin typeface="Oswald" panose="00000500000000000000" pitchFamily="2" charset="0"/>
                <a:cs typeface="Arial" panose="020B0604020202020204" pitchFamily="34" charset="0"/>
                <a:sym typeface="Symbol" panose="05050102010706020507" pitchFamily="18" charset="2"/>
              </a:rPr>
              <a:t>  &gt; </a:t>
            </a:r>
            <a:r>
              <a:rPr lang="it-IT" altLang="it-IT" dirty="0">
                <a:solidFill>
                  <a:srgbClr val="000000"/>
                </a:solidFill>
                <a:latin typeface="Oswald" panose="00000500000000000000" pitchFamily="2" charset="0"/>
                <a:cs typeface="Arial" panose="020B0604020202020204" pitchFamily="34" charset="0"/>
                <a:sym typeface="Symbol" panose="05050102010706020507" pitchFamily="18" charset="2"/>
              </a:rPr>
              <a:t>dimensioni foro</a:t>
            </a:r>
            <a:endParaRPr lang="it-IT" altLang="it-IT" dirty="0">
              <a:solidFill>
                <a:srgbClr val="000000"/>
              </a:solidFill>
              <a:latin typeface="Oswald" panose="00000500000000000000" pitchFamily="2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8">
                <a:extLst>
                  <a:ext uri="{FF2B5EF4-FFF2-40B4-BE49-F238E27FC236}">
                    <a16:creationId xmlns:a16="http://schemas.microsoft.com/office/drawing/2014/main" id="{9BF74589-79AD-3C63-9C45-92B1B3833C69}"/>
                  </a:ext>
                </a:extLst>
              </p:cNvPr>
              <p:cNvSpPr txBox="1"/>
              <p:nvPr/>
            </p:nvSpPr>
            <p:spPr bwMode="auto">
              <a:xfrm>
                <a:off x="5916612" y="2800610"/>
                <a:ext cx="2564915" cy="123247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GB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𝛢</m:t>
                          </m:r>
                        </m:sub>
                      </m:sSub>
                      <m:r>
                        <a:rPr lang="en-GB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GB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m:rPr>
                                  <m:nor/>
                                </m:rPr>
                                <a:rPr lang="en-GB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sSub>
                                <m:sSubPr>
                                  <m:ctrlPr>
                                    <a:rPr lang="en-GB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GB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lang="en-GB" sz="2800" i="1" dirty="0"/>
              </a:p>
            </p:txBody>
          </p:sp>
        </mc:Choice>
        <mc:Fallback xmlns="">
          <p:sp>
            <p:nvSpPr>
              <p:cNvPr id="6" name="Object 8">
                <a:extLst>
                  <a:ext uri="{FF2B5EF4-FFF2-40B4-BE49-F238E27FC236}">
                    <a16:creationId xmlns:a16="http://schemas.microsoft.com/office/drawing/2014/main" id="{9BF74589-79AD-3C63-9C45-92B1B3833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16612" y="2800610"/>
                <a:ext cx="2564915" cy="12324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8">
                <a:extLst>
                  <a:ext uri="{FF2B5EF4-FFF2-40B4-BE49-F238E27FC236}">
                    <a16:creationId xmlns:a16="http://schemas.microsoft.com/office/drawing/2014/main" id="{746C25B4-53D8-8BA8-599A-D9ED6BB5E049}"/>
                  </a:ext>
                </a:extLst>
              </p:cNvPr>
              <p:cNvSpPr txBox="1"/>
              <p:nvPr/>
            </p:nvSpPr>
            <p:spPr bwMode="auto">
              <a:xfrm>
                <a:off x="8688388" y="2800609"/>
                <a:ext cx="2713620" cy="123247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GB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GB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GB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m:rPr>
                                  <m:nor/>
                                </m:rPr>
                                <a:rPr lang="en-GB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sSub>
                                <m:sSubPr>
                                  <m:ctrlPr>
                                    <a:rPr lang="en-GB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GB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lang="en-GB" sz="2800" i="1" dirty="0"/>
              </a:p>
            </p:txBody>
          </p:sp>
        </mc:Choice>
        <mc:Fallback xmlns="">
          <p:sp>
            <p:nvSpPr>
              <p:cNvPr id="7" name="Object 8">
                <a:extLst>
                  <a:ext uri="{FF2B5EF4-FFF2-40B4-BE49-F238E27FC236}">
                    <a16:creationId xmlns:a16="http://schemas.microsoft.com/office/drawing/2014/main" id="{746C25B4-53D8-8BA8-599A-D9ED6BB5E0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88388" y="2800609"/>
                <a:ext cx="2713620" cy="12324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sellaDiTesto 6">
            <a:extLst>
              <a:ext uri="{FF2B5EF4-FFF2-40B4-BE49-F238E27FC236}">
                <a16:creationId xmlns:a16="http://schemas.microsoft.com/office/drawing/2014/main" id="{37D689A0-BBE1-C2CB-6909-E736128C7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900" y="2167427"/>
            <a:ext cx="4008314" cy="457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800" dirty="0">
                <a:solidFill>
                  <a:srgbClr val="000000"/>
                </a:solidFill>
                <a:latin typeface="Oswald" panose="00000500000000000000" pitchFamily="2" charset="0"/>
                <a:cs typeface="Arial" panose="020B0604020202020204" pitchFamily="34" charset="0"/>
                <a:sym typeface="Symbol" panose="05050102010706020507" pitchFamily="18" charset="2"/>
              </a:rPr>
              <a:t>Ricordando l’espressione del numero di urti </a:t>
            </a:r>
            <a:endParaRPr lang="it-IT" altLang="it-IT" sz="1800" dirty="0">
              <a:solidFill>
                <a:srgbClr val="000000"/>
              </a:solidFill>
              <a:latin typeface="Oswald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CasellaDiTesto 6">
            <a:extLst>
              <a:ext uri="{FF2B5EF4-FFF2-40B4-BE49-F238E27FC236}">
                <a16:creationId xmlns:a16="http://schemas.microsoft.com/office/drawing/2014/main" id="{94D76D7B-5329-2901-725A-1BFF8CE68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3501" y="3959601"/>
            <a:ext cx="989953" cy="37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400" dirty="0">
                <a:solidFill>
                  <a:srgbClr val="000000"/>
                </a:solidFill>
                <a:latin typeface="Oswald" panose="00000500000000000000" pitchFamily="2" charset="0"/>
                <a:cs typeface="Arial" panose="020B0604020202020204" pitchFamily="34" charset="0"/>
                <a:sym typeface="Symbol" panose="05050102010706020507" pitchFamily="18" charset="2"/>
              </a:rPr>
              <a:t>da A </a:t>
            </a:r>
            <a:r>
              <a:rPr lang="it-IT" altLang="it-IT" sz="1400" dirty="0" err="1">
                <a:solidFill>
                  <a:srgbClr val="000000"/>
                </a:solidFill>
                <a:latin typeface="Oswald" panose="00000500000000000000" pitchFamily="2" charset="0"/>
                <a:cs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it-IT" altLang="it-IT" sz="1400" dirty="0">
                <a:solidFill>
                  <a:srgbClr val="000000"/>
                </a:solidFill>
                <a:latin typeface="Oswald" panose="00000500000000000000" pitchFamily="2" charset="0"/>
                <a:cs typeface="Arial" panose="020B0604020202020204" pitchFamily="34" charset="0"/>
                <a:sym typeface="Symbol" panose="05050102010706020507" pitchFamily="18" charset="2"/>
              </a:rPr>
              <a:t> B</a:t>
            </a:r>
            <a:endParaRPr lang="it-IT" altLang="it-IT" sz="1400" dirty="0">
              <a:solidFill>
                <a:srgbClr val="000000"/>
              </a:solidFill>
              <a:latin typeface="Oswald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" name="CasellaDiTesto 6">
            <a:extLst>
              <a:ext uri="{FF2B5EF4-FFF2-40B4-BE49-F238E27FC236}">
                <a16:creationId xmlns:a16="http://schemas.microsoft.com/office/drawing/2014/main" id="{01214E7B-F26D-1BF3-34CC-C5226A860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6388" y="3959601"/>
            <a:ext cx="989953" cy="37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400" dirty="0">
                <a:solidFill>
                  <a:srgbClr val="000000"/>
                </a:solidFill>
                <a:latin typeface="Oswald" panose="00000500000000000000" pitchFamily="2" charset="0"/>
                <a:cs typeface="Arial" panose="020B0604020202020204" pitchFamily="34" charset="0"/>
                <a:sym typeface="Symbol" panose="05050102010706020507" pitchFamily="18" charset="2"/>
              </a:rPr>
              <a:t>da B a </a:t>
            </a:r>
            <a:r>
              <a:rPr lang="it-IT" altLang="it-IT" sz="1400" dirty="0" err="1">
                <a:solidFill>
                  <a:srgbClr val="000000"/>
                </a:solidFill>
                <a:latin typeface="Oswald" panose="00000500000000000000" pitchFamily="2" charset="0"/>
                <a:cs typeface="Arial" panose="020B0604020202020204" pitchFamily="34" charset="0"/>
                <a:sym typeface="Symbol" panose="05050102010706020507" pitchFamily="18" charset="2"/>
              </a:rPr>
              <a:t>A</a:t>
            </a:r>
            <a:endParaRPr lang="it-IT" altLang="it-IT" sz="1400" dirty="0">
              <a:solidFill>
                <a:srgbClr val="000000"/>
              </a:solidFill>
              <a:latin typeface="Oswald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CasellaDiTesto 6">
            <a:extLst>
              <a:ext uri="{FF2B5EF4-FFF2-40B4-BE49-F238E27FC236}">
                <a16:creationId xmlns:a16="http://schemas.microsoft.com/office/drawing/2014/main" id="{00BCC25C-344F-E134-7577-E24807C37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4750" y="4257838"/>
            <a:ext cx="1573666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000" u="sng" dirty="0">
                <a:solidFill>
                  <a:srgbClr val="000000"/>
                </a:solidFill>
                <a:latin typeface="Oswald" panose="00000500000000000000" pitchFamily="2" charset="0"/>
                <a:cs typeface="Arial" panose="020B0604020202020204" pitchFamily="34" charset="0"/>
                <a:sym typeface="Symbol" panose="05050102010706020507" pitchFamily="18" charset="2"/>
              </a:rPr>
              <a:t>All’equilibrio</a:t>
            </a:r>
            <a:r>
              <a:rPr lang="it-IT" altLang="it-IT" sz="2000" dirty="0">
                <a:solidFill>
                  <a:srgbClr val="000000"/>
                </a:solidFill>
                <a:latin typeface="Oswald" panose="00000500000000000000" pitchFamily="2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endParaRPr lang="it-IT" altLang="it-IT" sz="2000" dirty="0">
              <a:solidFill>
                <a:srgbClr val="000000"/>
              </a:solidFill>
              <a:latin typeface="Oswald" panose="00000500000000000000" pitchFamily="2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8">
                <a:extLst>
                  <a:ext uri="{FF2B5EF4-FFF2-40B4-BE49-F238E27FC236}">
                    <a16:creationId xmlns:a16="http://schemas.microsoft.com/office/drawing/2014/main" id="{3FC380D8-C0E3-E5A1-8F6D-F948C9546CCA}"/>
                  </a:ext>
                </a:extLst>
              </p:cNvPr>
              <p:cNvSpPr txBox="1"/>
              <p:nvPr/>
            </p:nvSpPr>
            <p:spPr bwMode="auto">
              <a:xfrm>
                <a:off x="6561890" y="4781524"/>
                <a:ext cx="1466526" cy="56424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</m:sub>
                      </m:sSub>
                      <m:r>
                        <a:rPr lang="en-GB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3" name="Object 8">
                <a:extLst>
                  <a:ext uri="{FF2B5EF4-FFF2-40B4-BE49-F238E27FC236}">
                    <a16:creationId xmlns:a16="http://schemas.microsoft.com/office/drawing/2014/main" id="{3FC380D8-C0E3-E5A1-8F6D-F948C9546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61890" y="4781524"/>
                <a:ext cx="1466526" cy="5642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8">
                <a:extLst>
                  <a:ext uri="{FF2B5EF4-FFF2-40B4-BE49-F238E27FC236}">
                    <a16:creationId xmlns:a16="http://schemas.microsoft.com/office/drawing/2014/main" id="{EE9B20B3-FEE6-0227-24A4-59A2882E0660}"/>
                  </a:ext>
                </a:extLst>
              </p:cNvPr>
              <p:cNvSpPr txBox="1"/>
              <p:nvPr/>
            </p:nvSpPr>
            <p:spPr bwMode="auto">
              <a:xfrm>
                <a:off x="9045139" y="4383807"/>
                <a:ext cx="2000118" cy="161652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𝛢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en-GB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GB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GB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GB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GB" sz="3200" i="1" dirty="0"/>
              </a:p>
            </p:txBody>
          </p:sp>
        </mc:Choice>
        <mc:Fallback xmlns="">
          <p:sp>
            <p:nvSpPr>
              <p:cNvPr id="14" name="Object 8">
                <a:extLst>
                  <a:ext uri="{FF2B5EF4-FFF2-40B4-BE49-F238E27FC236}">
                    <a16:creationId xmlns:a16="http://schemas.microsoft.com/office/drawing/2014/main" id="{EE9B20B3-FEE6-0227-24A4-59A2882E0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45139" y="4383807"/>
                <a:ext cx="2000118" cy="16165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25">
            <a:extLst>
              <a:ext uri="{FF2B5EF4-FFF2-40B4-BE49-F238E27FC236}">
                <a16:creationId xmlns:a16="http://schemas.microsoft.com/office/drawing/2014/main" id="{283908B9-498A-8BC9-5FC4-42657039B9F9}"/>
              </a:ext>
            </a:extLst>
          </p:cNvPr>
          <p:cNvSpPr/>
          <p:nvPr/>
        </p:nvSpPr>
        <p:spPr bwMode="auto">
          <a:xfrm>
            <a:off x="8169435" y="4781524"/>
            <a:ext cx="674786" cy="611386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t-IT" sz="1400">
              <a:solidFill>
                <a:srgbClr val="000000"/>
              </a:solidFill>
              <a:latin typeface="Oswald" panose="00000500000000000000" pitchFamily="2" charset="0"/>
            </a:endParaRPr>
          </a:p>
        </p:txBody>
      </p:sp>
      <p:sp>
        <p:nvSpPr>
          <p:cNvPr id="26" name="CasellaDiTesto 6">
            <a:extLst>
              <a:ext uri="{FF2B5EF4-FFF2-40B4-BE49-F238E27FC236}">
                <a16:creationId xmlns:a16="http://schemas.microsoft.com/office/drawing/2014/main" id="{34F13FE3-6CC8-4301-DC8E-CC5728EBE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2764" y="5498925"/>
            <a:ext cx="3853050" cy="375552"/>
          </a:xfrm>
          <a:prstGeom prst="rect">
            <a:avLst/>
          </a:prstGeom>
          <a:solidFill>
            <a:srgbClr val="66CCFF">
              <a:alpha val="34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400" dirty="0">
                <a:solidFill>
                  <a:srgbClr val="000000"/>
                </a:solidFill>
                <a:latin typeface="Oswald" panose="00000500000000000000" pitchFamily="2" charset="0"/>
                <a:cs typeface="Arial" panose="020B0604020202020204" pitchFamily="34" charset="0"/>
                <a:sym typeface="Symbol" panose="05050102010706020507" pitchFamily="18" charset="2"/>
              </a:rPr>
              <a:t>RISULTATO UTILIZZATO NELLE «POMPE DI KNUDSEN»</a:t>
            </a:r>
            <a:endParaRPr lang="it-IT" altLang="it-IT" sz="1400" dirty="0">
              <a:solidFill>
                <a:srgbClr val="000000"/>
              </a:solidFill>
              <a:latin typeface="Oswald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21F6C97-E5F5-8910-6E6B-B34F657FFA58}"/>
              </a:ext>
            </a:extLst>
          </p:cNvPr>
          <p:cNvSpPr txBox="1"/>
          <p:nvPr/>
        </p:nvSpPr>
        <p:spPr>
          <a:xfrm>
            <a:off x="184238" y="127590"/>
            <a:ext cx="4019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Oswald" panose="00000500000000000000" pitchFamily="2" charset="0"/>
              </a:rPr>
              <a:t>FENOMENI DI TRASPORTO NEI GAS</a:t>
            </a:r>
            <a:endParaRPr lang="en-GB" sz="2400" dirty="0">
              <a:latin typeface="Oswal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63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F69D9EA-8619-31D3-2D16-10945B9E3C30}"/>
              </a:ext>
            </a:extLst>
          </p:cNvPr>
          <p:cNvSpPr txBox="1"/>
          <p:nvPr/>
        </p:nvSpPr>
        <p:spPr>
          <a:xfrm>
            <a:off x="5869996" y="873173"/>
            <a:ext cx="197041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>
                <a:latin typeface="Oswald" panose="00000500000000000000" pitchFamily="2" charset="0"/>
              </a:rPr>
              <a:t>TENSIONE DI VAPORE</a:t>
            </a:r>
            <a:endParaRPr lang="en-GB" dirty="0">
              <a:latin typeface="Oswald" panose="00000500000000000000" pitchFamily="2" charset="0"/>
            </a:endParaRPr>
          </a:p>
        </p:txBody>
      </p:sp>
      <p:sp>
        <p:nvSpPr>
          <p:cNvPr id="4" name="CasellaDiTesto 8">
            <a:extLst>
              <a:ext uri="{FF2B5EF4-FFF2-40B4-BE49-F238E27FC236}">
                <a16:creationId xmlns:a16="http://schemas.microsoft.com/office/drawing/2014/main" id="{71BEE450-E23C-A4B5-B603-F9BC0C5D8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2378" y="1277858"/>
            <a:ext cx="8387232" cy="37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400" dirty="0">
                <a:solidFill>
                  <a:srgbClr val="000000"/>
                </a:solidFill>
                <a:latin typeface="Oswald" panose="00000500000000000000" pitchFamily="2" charset="0"/>
                <a:cs typeface="Arial" panose="020B0604020202020204" pitchFamily="34" charset="0"/>
              </a:rPr>
              <a:t>VAPORE: Gas vicino alla sua temperatura di condensazione- VAPORIZZAZIONE: passaggio di particelle allo stato di vapore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E3B3436-5BF8-2797-304D-F1549CAD04B2}"/>
              </a:ext>
            </a:extLst>
          </p:cNvPr>
          <p:cNvSpPr txBox="1"/>
          <p:nvPr/>
        </p:nvSpPr>
        <p:spPr>
          <a:xfrm>
            <a:off x="1605692" y="1774571"/>
            <a:ext cx="1045464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50800" dist="50800" dir="5400000" algn="ctr" rotWithShape="0">
              <a:srgbClr val="FFFFFF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" panose="00000500000000000000" pitchFamily="2" charset="0"/>
                <a:cs typeface="Arial" panose="020B0604020202020204" pitchFamily="34" charset="0"/>
              </a:rPr>
              <a:t>TENSIONE DI VAPORE: </a:t>
            </a: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" panose="00000500000000000000" pitchFamily="2" charset="0"/>
                <a:cs typeface="Arial" panose="020B0604020202020204" pitchFamily="34" charset="0"/>
              </a:rPr>
              <a:t>Pressione di un vapore, </a:t>
            </a:r>
            <a:r>
              <a:rPr kumimoji="0" lang="it-IT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" panose="00000500000000000000" pitchFamily="2" charset="0"/>
                <a:cs typeface="Arial" panose="020B0604020202020204" pitchFamily="34" charset="0"/>
              </a:rPr>
              <a:t>p</a:t>
            </a:r>
            <a:r>
              <a:rPr kumimoji="0" lang="it-IT" sz="2000" b="0" i="1" u="none" strike="noStrike" kern="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" panose="00000500000000000000" pitchFamily="2" charset="0"/>
                <a:cs typeface="Arial" panose="020B0604020202020204" pitchFamily="34" charset="0"/>
              </a:rPr>
              <a:t>S</a:t>
            </a:r>
            <a:r>
              <a:rPr kumimoji="0" lang="it-IT" sz="2000" b="0" i="1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" panose="00000500000000000000" pitchFamily="2" charset="0"/>
                <a:cs typeface="Arial" panose="020B0604020202020204" pitchFamily="34" charset="0"/>
              </a:rPr>
              <a:t> </a:t>
            </a: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" panose="00000500000000000000" pitchFamily="2" charset="0"/>
                <a:cs typeface="Arial" panose="020B0604020202020204" pitchFamily="34" charset="0"/>
              </a:rPr>
              <a:t>, quando è in equilibrio con la sua fase solida o liquida (tante particelle condensano quante ne vaporizzano)</a:t>
            </a:r>
            <a:endParaRPr kumimoji="0" lang="it-IT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swald" panose="000005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BD5102CD-DCF7-4E88-571D-5C02400E7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625" y="2602464"/>
            <a:ext cx="2414225" cy="22374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8">
                <a:extLst>
                  <a:ext uri="{FF2B5EF4-FFF2-40B4-BE49-F238E27FC236}">
                    <a16:creationId xmlns:a16="http://schemas.microsoft.com/office/drawing/2014/main" id="{85AA1EDC-C076-934B-5BAE-88F4412690B7}"/>
                  </a:ext>
                </a:extLst>
              </p:cNvPr>
              <p:cNvSpPr txBox="1"/>
              <p:nvPr/>
            </p:nvSpPr>
            <p:spPr bwMode="auto">
              <a:xfrm>
                <a:off x="4778491" y="3398848"/>
                <a:ext cx="1986915" cy="73105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m:rPr>
                          <m:nor/>
                        </m:rP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𝛢</m:t>
                      </m:r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𝛵</m:t>
                          </m:r>
                        </m:den>
                      </m:f>
                    </m:oMath>
                  </m:oMathPara>
                </a14:m>
                <a:endParaRPr lang="en-GB" sz="2000" i="1" dirty="0"/>
              </a:p>
            </p:txBody>
          </p:sp>
        </mc:Choice>
        <mc:Fallback xmlns="">
          <p:sp>
            <p:nvSpPr>
              <p:cNvPr id="18" name="Object 8">
                <a:extLst>
                  <a:ext uri="{FF2B5EF4-FFF2-40B4-BE49-F238E27FC236}">
                    <a16:creationId xmlns:a16="http://schemas.microsoft.com/office/drawing/2014/main" id="{85AA1EDC-C076-934B-5BAE-88F441269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78491" y="3398848"/>
                <a:ext cx="1986915" cy="7310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asellaDiTesto 6">
            <a:extLst>
              <a:ext uri="{FF2B5EF4-FFF2-40B4-BE49-F238E27FC236}">
                <a16:creationId xmlns:a16="http://schemas.microsoft.com/office/drawing/2014/main" id="{F9CB816D-43B4-0C30-B72E-F528849AD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3110" y="3023296"/>
            <a:ext cx="1274936" cy="41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1600" dirty="0" err="1">
                <a:latin typeface="Oswald" panose="00000500000000000000" pitchFamily="2" charset="0"/>
                <a:cs typeface="Arial" panose="020B0604020202020204" pitchFamily="34" charset="0"/>
                <a:sym typeface="Symbol" panose="05050102010706020507" pitchFamily="18" charset="2"/>
              </a:rPr>
              <a:t>Clapeyron</a:t>
            </a:r>
            <a:endParaRPr lang="it-IT" altLang="it-IT" sz="1600" dirty="0">
              <a:latin typeface="Oswald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2" name="CasellaDiTesto 6">
            <a:extLst>
              <a:ext uri="{FF2B5EF4-FFF2-40B4-BE49-F238E27FC236}">
                <a16:creationId xmlns:a16="http://schemas.microsoft.com/office/drawing/2014/main" id="{E50442C0-4F31-A7EB-8709-4F1202784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6281" y="4168706"/>
            <a:ext cx="2311334" cy="52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1000" i="1" dirty="0">
                <a:latin typeface="Oswald" panose="00000500000000000000" pitchFamily="2" charset="0"/>
                <a:cs typeface="Arial" panose="020B0604020202020204" pitchFamily="34" charset="0"/>
                <a:sym typeface="Symbol" panose="05050102010706020507" pitchFamily="18" charset="2"/>
              </a:rPr>
              <a:t>A, B parametri caratteristici della sostanza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1000" i="1" dirty="0">
                <a:latin typeface="Oswald" panose="00000500000000000000" pitchFamily="2" charset="0"/>
                <a:cs typeface="Arial" panose="020B0604020202020204" pitchFamily="34" charset="0"/>
                <a:sym typeface="Symbol" panose="05050102010706020507" pitchFamily="18" charset="2"/>
              </a:rPr>
              <a:t>T temperatura</a:t>
            </a:r>
            <a:endParaRPr lang="it-IT" altLang="it-IT" sz="1000" dirty="0">
              <a:latin typeface="Oswald" panose="000005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23" name="Tabella 5">
            <a:extLst>
              <a:ext uri="{FF2B5EF4-FFF2-40B4-BE49-F238E27FC236}">
                <a16:creationId xmlns:a16="http://schemas.microsoft.com/office/drawing/2014/main" id="{E4682963-AD5D-D716-04DC-7A1EEE3E1A74}"/>
              </a:ext>
            </a:extLst>
          </p:cNvPr>
          <p:cNvGraphicFramePr>
            <a:graphicFrameLocks noGrp="1"/>
          </p:cNvGraphicFramePr>
          <p:nvPr/>
        </p:nvGraphicFramePr>
        <p:xfrm>
          <a:off x="7312584" y="2633191"/>
          <a:ext cx="2636995" cy="210050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20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6884"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it-IT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(°C)</a:t>
                      </a:r>
                      <a:endParaRPr lang="it-IT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32" marB="45732"/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it-IT" sz="1100" i="1" baseline="-25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it-IT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it-IT" sz="11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mbar</a:t>
                      </a:r>
                      <a:r>
                        <a:rPr lang="it-IT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it-IT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32" marB="4573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884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1439" marR="91439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Ebollizione</a:t>
                      </a:r>
                    </a:p>
                  </a:txBody>
                  <a:tcPr marL="91439" marR="91439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1013</a:t>
                      </a:r>
                    </a:p>
                  </a:txBody>
                  <a:tcPr marL="91439" marR="91439" marT="45732" marB="4573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884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91439" marR="91439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Ambiente</a:t>
                      </a:r>
                    </a:p>
                  </a:txBody>
                  <a:tcPr marL="91439" marR="91439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91439" marR="91439" marT="45732" marB="4573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884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9" marR="91439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Congelamento</a:t>
                      </a:r>
                    </a:p>
                  </a:txBody>
                  <a:tcPr marL="91439" marR="91439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6,4</a:t>
                      </a:r>
                    </a:p>
                  </a:txBody>
                  <a:tcPr marL="91439" marR="91439" marT="45732" marB="4573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884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-40</a:t>
                      </a:r>
                    </a:p>
                  </a:txBody>
                  <a:tcPr marL="91439" marR="91439" marT="45732" marB="45732"/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0,13</a:t>
                      </a:r>
                    </a:p>
                  </a:txBody>
                  <a:tcPr marL="91439" marR="91439" marT="45732" marB="4573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884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-78,5</a:t>
                      </a:r>
                    </a:p>
                  </a:txBody>
                  <a:tcPr marL="91439" marR="91439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Ghiaccio secco</a:t>
                      </a:r>
                    </a:p>
                  </a:txBody>
                  <a:tcPr marL="91439" marR="91439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6,6 x 10</a:t>
                      </a:r>
                      <a:r>
                        <a:rPr lang="it-IT" sz="11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</a:t>
                      </a:r>
                      <a:endParaRPr lang="it-IT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32" marB="4573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198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-196</a:t>
                      </a:r>
                    </a:p>
                  </a:txBody>
                  <a:tcPr marL="91439" marR="91439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Azoto liquido</a:t>
                      </a:r>
                    </a:p>
                  </a:txBody>
                  <a:tcPr marL="91439" marR="91439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it-IT" sz="11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-24</a:t>
                      </a:r>
                      <a:endParaRPr lang="it-IT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32" marB="4573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4" name="CasellaDiTesto 7">
            <a:extLst>
              <a:ext uri="{FF2B5EF4-FFF2-40B4-BE49-F238E27FC236}">
                <a16:creationId xmlns:a16="http://schemas.microsoft.com/office/drawing/2014/main" id="{03673600-9689-5ECC-C692-848FBB562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8072" y="2564126"/>
            <a:ext cx="1018650" cy="37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1400" dirty="0">
                <a:latin typeface="Oswald" panose="00000500000000000000" pitchFamily="2" charset="0"/>
                <a:cs typeface="Arial" panose="020B0604020202020204" pitchFamily="34" charset="0"/>
              </a:rPr>
              <a:t>Acqua</a:t>
            </a:r>
          </a:p>
        </p:txBody>
      </p:sp>
      <p:sp>
        <p:nvSpPr>
          <p:cNvPr id="25" name="CasellaDiTesto 6">
            <a:extLst>
              <a:ext uri="{FF2B5EF4-FFF2-40B4-BE49-F238E27FC236}">
                <a16:creationId xmlns:a16="http://schemas.microsoft.com/office/drawing/2014/main" id="{B4A4F2DC-5183-6E7B-79A4-B40A7D991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9398" y="2742009"/>
            <a:ext cx="1936598" cy="823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1100" dirty="0">
                <a:latin typeface="Oswald" panose="00000500000000000000" pitchFamily="2" charset="0"/>
                <a:cs typeface="Arial" panose="020B0604020202020204" pitchFamily="34" charset="0"/>
              </a:rPr>
              <a:t>presente nell’aria in condizioni STP, condensa sulle superfici a </a:t>
            </a:r>
            <a:r>
              <a:rPr lang="it-IT" altLang="it-IT" sz="1100" i="1" dirty="0">
                <a:latin typeface="Oswald" panose="00000500000000000000" pitchFamily="2" charset="0"/>
                <a:cs typeface="Arial" panose="020B0604020202020204" pitchFamily="34" charset="0"/>
              </a:rPr>
              <a:t>T</a:t>
            </a:r>
            <a:r>
              <a:rPr lang="it-IT" altLang="it-IT" sz="1100" dirty="0">
                <a:latin typeface="Oswald" panose="00000500000000000000" pitchFamily="2" charset="0"/>
                <a:cs typeface="Arial" panose="020B0604020202020204" pitchFamily="34" charset="0"/>
              </a:rPr>
              <a:t> ambiente</a:t>
            </a:r>
          </a:p>
        </p:txBody>
      </p:sp>
      <p:sp>
        <p:nvSpPr>
          <p:cNvPr id="27" name="CasellaDiTesto 8">
            <a:extLst>
              <a:ext uri="{FF2B5EF4-FFF2-40B4-BE49-F238E27FC236}">
                <a16:creationId xmlns:a16="http://schemas.microsoft.com/office/drawing/2014/main" id="{250EB926-E6B5-F52F-7A81-A47D322E6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2550" y="4074738"/>
            <a:ext cx="199778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100" cap="all" dirty="0">
                <a:latin typeface="Oswald" panose="00000500000000000000" pitchFamily="2" charset="0"/>
                <a:cs typeface="Arial" panose="020B0604020202020204" pitchFamily="34" charset="0"/>
              </a:rPr>
              <a:t>Difficile da rimuovere in vuoto</a:t>
            </a:r>
          </a:p>
        </p:txBody>
      </p:sp>
      <p:sp>
        <p:nvSpPr>
          <p:cNvPr id="28" name="Down Arrow 2">
            <a:extLst>
              <a:ext uri="{FF2B5EF4-FFF2-40B4-BE49-F238E27FC236}">
                <a16:creationId xmlns:a16="http://schemas.microsoft.com/office/drawing/2014/main" id="{DD258CD2-2CBE-4516-5D9B-0449D7197801}"/>
              </a:ext>
            </a:extLst>
          </p:cNvPr>
          <p:cNvSpPr/>
          <p:nvPr/>
        </p:nvSpPr>
        <p:spPr bwMode="auto">
          <a:xfrm>
            <a:off x="10877645" y="3649047"/>
            <a:ext cx="180701" cy="288032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84FB8B04-DD10-9C0D-7EE9-9E13C4F063AE}"/>
              </a:ext>
            </a:extLst>
          </p:cNvPr>
          <p:cNvSpPr txBox="1"/>
          <p:nvPr/>
        </p:nvSpPr>
        <p:spPr>
          <a:xfrm>
            <a:off x="5964332" y="4999221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600" b="1" i="1" dirty="0" err="1">
                <a:solidFill>
                  <a:srgbClr val="000000"/>
                </a:solidFill>
                <a:latin typeface="Oswald" panose="00000500000000000000" pitchFamily="2" charset="0"/>
                <a:cs typeface="Arial" panose="020B0604020202020204" pitchFamily="34" charset="0"/>
              </a:rPr>
              <a:t>p</a:t>
            </a:r>
            <a:r>
              <a:rPr lang="it-IT" sz="1600" b="1" i="1" baseline="-25000" dirty="0" err="1">
                <a:solidFill>
                  <a:srgbClr val="000000"/>
                </a:solidFill>
                <a:latin typeface="Oswald" panose="00000500000000000000" pitchFamily="2" charset="0"/>
                <a:cs typeface="Arial" panose="020B0604020202020204" pitchFamily="34" charset="0"/>
              </a:rPr>
              <a:t>s</a:t>
            </a:r>
            <a:r>
              <a:rPr lang="it-IT" sz="1600" b="1" i="1" baseline="-25000" dirty="0">
                <a:solidFill>
                  <a:srgbClr val="000000"/>
                </a:solidFill>
                <a:latin typeface="Oswald" panose="00000500000000000000" pitchFamily="2" charset="0"/>
                <a:cs typeface="Arial" panose="020B0604020202020204" pitchFamily="34" charset="0"/>
              </a:rPr>
              <a:t>   </a:t>
            </a:r>
            <a:r>
              <a:rPr lang="it-IT" sz="1600" dirty="0">
                <a:solidFill>
                  <a:srgbClr val="000000"/>
                </a:solidFill>
                <a:latin typeface="Oswald" panose="00000500000000000000" pitchFamily="2" charset="0"/>
                <a:cs typeface="Arial" panose="020B0604020202020204" pitchFamily="34" charset="0"/>
              </a:rPr>
              <a:t>elemento limitante nel raggiungimento di basse pressioni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600" dirty="0">
                <a:solidFill>
                  <a:srgbClr val="000000"/>
                </a:solidFill>
                <a:latin typeface="Oswald" panose="00000500000000000000" pitchFamily="2" charset="0"/>
                <a:cs typeface="Arial" panose="020B0604020202020204" pitchFamily="34" charset="0"/>
              </a:rPr>
              <a:t>Viceversa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600" dirty="0">
                <a:solidFill>
                  <a:srgbClr val="000000"/>
                </a:solidFill>
                <a:latin typeface="Oswald" panose="00000500000000000000" pitchFamily="2" charset="0"/>
                <a:cs typeface="Arial" panose="020B0604020202020204" pitchFamily="34" charset="0"/>
              </a:rPr>
              <a:t>Conveniente per deposizioni di film di quel materiale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119EC2FA-5243-9B27-3C82-0BFC4A39D505}"/>
              </a:ext>
            </a:extLst>
          </p:cNvPr>
          <p:cNvSpPr txBox="1"/>
          <p:nvPr/>
        </p:nvSpPr>
        <p:spPr>
          <a:xfrm>
            <a:off x="2022287" y="5158218"/>
            <a:ext cx="39822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>
                <a:latin typeface="Oswald" panose="00000500000000000000" pitchFamily="2" charset="0"/>
                <a:cs typeface="Arial" panose="020B0604020202020204" pitchFamily="34" charset="0"/>
              </a:rPr>
              <a:t>in camere da vuoto impiegare materiali con bassa </a:t>
            </a:r>
            <a:r>
              <a:rPr lang="it-IT" i="1" dirty="0" err="1">
                <a:latin typeface="Oswald" panose="00000500000000000000" pitchFamily="2" charset="0"/>
                <a:cs typeface="Arial" panose="020B0604020202020204" pitchFamily="34" charset="0"/>
              </a:rPr>
              <a:t>p</a:t>
            </a:r>
            <a:r>
              <a:rPr lang="it-IT" i="1" baseline="-25000" dirty="0" err="1">
                <a:latin typeface="Oswald" panose="00000500000000000000" pitchFamily="2" charset="0"/>
                <a:cs typeface="Arial" panose="020B0604020202020204" pitchFamily="34" charset="0"/>
              </a:rPr>
              <a:t>s</a:t>
            </a:r>
            <a:endParaRPr lang="it-IT" i="1" baseline="-25000" dirty="0">
              <a:latin typeface="Oswald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177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54B00283-25A9-434C-9C2C-9FF19F376051}"/>
              </a:ext>
            </a:extLst>
          </p:cNvPr>
          <p:cNvSpPr txBox="1"/>
          <p:nvPr/>
        </p:nvSpPr>
        <p:spPr>
          <a:xfrm>
            <a:off x="177183" y="164804"/>
            <a:ext cx="169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Oswald" panose="00000500000000000000" pitchFamily="2" charset="0"/>
              </a:rPr>
              <a:t>PROGRAMMA</a:t>
            </a:r>
            <a:endParaRPr lang="en-GB" sz="2400" dirty="0">
              <a:latin typeface="Oswald" panose="00000500000000000000" pitchFamily="2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37DC797-A590-A5E6-D560-F58063E2E8BB}"/>
              </a:ext>
            </a:extLst>
          </p:cNvPr>
          <p:cNvSpPr txBox="1"/>
          <p:nvPr/>
        </p:nvSpPr>
        <p:spPr>
          <a:xfrm>
            <a:off x="2337004" y="1403808"/>
            <a:ext cx="1044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10 minuti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2F8A040-22A6-3C90-CFE4-F879E0CEE1BE}"/>
              </a:ext>
            </a:extLst>
          </p:cNvPr>
          <p:cNvSpPr txBox="1"/>
          <p:nvPr/>
        </p:nvSpPr>
        <p:spPr>
          <a:xfrm>
            <a:off x="2337003" y="2407593"/>
            <a:ext cx="1044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30 minuti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19C03AA-2512-7693-762C-7659C967669F}"/>
              </a:ext>
            </a:extLst>
          </p:cNvPr>
          <p:cNvSpPr txBox="1"/>
          <p:nvPr/>
        </p:nvSpPr>
        <p:spPr>
          <a:xfrm>
            <a:off x="2203838" y="5084860"/>
            <a:ext cx="1044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40 minuti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6783063-5AB1-7867-CC5E-DFB5E7F51D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1219"/>
          <a:stretch/>
        </p:blipFill>
        <p:spPr>
          <a:xfrm>
            <a:off x="1781610" y="977079"/>
            <a:ext cx="9711770" cy="102819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6453A32-95C1-9B6B-C3B4-94196A2FA2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3273" b="34872"/>
          <a:stretch/>
        </p:blipFill>
        <p:spPr>
          <a:xfrm>
            <a:off x="1781610" y="2005278"/>
            <a:ext cx="9711770" cy="1743981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0DA52507-2082-6440-5A94-F64EAE2363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4614"/>
          <a:stretch/>
        </p:blipFill>
        <p:spPr>
          <a:xfrm>
            <a:off x="1781610" y="4171582"/>
            <a:ext cx="9711770" cy="1937237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4C333F7-FFFF-3651-FA3C-36DDC3C09073}"/>
              </a:ext>
            </a:extLst>
          </p:cNvPr>
          <p:cNvSpPr txBox="1"/>
          <p:nvPr/>
        </p:nvSpPr>
        <p:spPr>
          <a:xfrm flipH="1">
            <a:off x="5468645" y="3796731"/>
            <a:ext cx="1740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ighlight>
                  <a:srgbClr val="FFFF00"/>
                </a:highlight>
                <a:latin typeface="Oswald" panose="00000500000000000000" pitchFamily="2" charset="0"/>
              </a:rPr>
              <a:t>PAUSA 10 MINUTI</a:t>
            </a:r>
          </a:p>
        </p:txBody>
      </p:sp>
    </p:spTree>
    <p:extLst>
      <p:ext uri="{BB962C8B-B14F-4D97-AF65-F5344CB8AC3E}">
        <p14:creationId xmlns:p14="http://schemas.microsoft.com/office/powerpoint/2010/main" val="336006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F69D9EA-8619-31D3-2D16-10945B9E3C30}"/>
              </a:ext>
            </a:extLst>
          </p:cNvPr>
          <p:cNvSpPr txBox="1"/>
          <p:nvPr/>
        </p:nvSpPr>
        <p:spPr>
          <a:xfrm>
            <a:off x="5869996" y="873173"/>
            <a:ext cx="197041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>
                <a:latin typeface="Oswald" panose="00000500000000000000" pitchFamily="2" charset="0"/>
              </a:rPr>
              <a:t>TENSIONE DI VAPORE</a:t>
            </a:r>
            <a:endParaRPr lang="en-GB" dirty="0">
              <a:latin typeface="Oswald" panose="00000500000000000000" pitchFamily="2" charset="0"/>
            </a:endParaRPr>
          </a:p>
        </p:txBody>
      </p:sp>
      <p:pic>
        <p:nvPicPr>
          <p:cNvPr id="3" name="Immagine 2" descr="vapor_pressure0001.bmp">
            <a:extLst>
              <a:ext uri="{FF2B5EF4-FFF2-40B4-BE49-F238E27FC236}">
                <a16:creationId xmlns:a16="http://schemas.microsoft.com/office/drawing/2014/main" id="{3EE197D1-6A5E-D318-3B9A-CBF2AD37F7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1F0F3"/>
              </a:clrFrom>
              <a:clrTo>
                <a:srgbClr val="F1F0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682" y="2031532"/>
            <a:ext cx="4816728" cy="3206149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6969383E-921A-DDAF-AE89-26492DFDA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7F6"/>
              </a:clrFrom>
              <a:clrTo>
                <a:srgbClr val="F6F7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10" y="2031532"/>
            <a:ext cx="5664550" cy="3185733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8">
            <a:extLst>
              <a:ext uri="{FF2B5EF4-FFF2-40B4-BE49-F238E27FC236}">
                <a16:creationId xmlns:a16="http://schemas.microsoft.com/office/drawing/2014/main" id="{401D8A08-6AE1-B756-EC0A-8D16E9F27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474" y="1568572"/>
            <a:ext cx="1029449" cy="37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400" b="1" dirty="0">
                <a:solidFill>
                  <a:srgbClr val="000000"/>
                </a:solidFill>
                <a:latin typeface="Oswald" panose="00000500000000000000" pitchFamily="2" charset="0"/>
                <a:cs typeface="Arial" panose="020B0604020202020204" pitchFamily="34" charset="0"/>
              </a:rPr>
              <a:t>Gas comuni</a:t>
            </a:r>
          </a:p>
        </p:txBody>
      </p:sp>
      <p:sp>
        <p:nvSpPr>
          <p:cNvPr id="8" name="CasellaDiTesto 8">
            <a:extLst>
              <a:ext uri="{FF2B5EF4-FFF2-40B4-BE49-F238E27FC236}">
                <a16:creationId xmlns:a16="http://schemas.microsoft.com/office/drawing/2014/main" id="{7DA2333A-808B-8771-8DA1-C0757A8BC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1198" y="1640735"/>
            <a:ext cx="2056973" cy="37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400" b="1" dirty="0">
                <a:solidFill>
                  <a:srgbClr val="000000"/>
                </a:solidFill>
                <a:latin typeface="Oswald" panose="00000500000000000000" pitchFamily="2" charset="0"/>
                <a:cs typeface="Arial" panose="020B0604020202020204" pitchFamily="34" charset="0"/>
              </a:rPr>
              <a:t>Sostanze allo stato solido</a:t>
            </a:r>
          </a:p>
        </p:txBody>
      </p:sp>
    </p:spTree>
    <p:extLst>
      <p:ext uri="{BB962C8B-B14F-4D97-AF65-F5344CB8AC3E}">
        <p14:creationId xmlns:p14="http://schemas.microsoft.com/office/powerpoint/2010/main" val="700723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470415E2-4BD3-E617-2B0C-E93A9F6DD3EC}"/>
              </a:ext>
            </a:extLst>
          </p:cNvPr>
          <p:cNvSpPr txBox="1"/>
          <p:nvPr/>
        </p:nvSpPr>
        <p:spPr>
          <a:xfrm>
            <a:off x="2118050" y="1595536"/>
            <a:ext cx="8910734" cy="3371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it-IT" sz="2000" dirty="0">
                <a:effectLst/>
                <a:latin typeface="Oswal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 tensione di vapore di una sostanza si intende:</a:t>
            </a:r>
            <a:endParaRPr lang="en-GB" sz="2000" dirty="0">
              <a:effectLst/>
              <a:latin typeface="Oswald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lphaLcPeriod"/>
              <a:tabLst>
                <a:tab pos="457200" algn="l"/>
              </a:tabLst>
            </a:pPr>
            <a:r>
              <a:rPr lang="it-IT" sz="2000" dirty="0">
                <a:effectLst/>
                <a:latin typeface="Oswal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 sollecitazione meccanica superficiale a cui è sottoposta nel momento in cui viene inserita in una camera da vuoto</a:t>
            </a:r>
            <a:endParaRPr lang="en-GB" sz="2000" dirty="0">
              <a:effectLst/>
              <a:latin typeface="Oswald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lphaLcPeriod"/>
              <a:tabLst>
                <a:tab pos="457200" algn="l"/>
              </a:tabLst>
            </a:pPr>
            <a:r>
              <a:rPr lang="it-IT" sz="2000" dirty="0">
                <a:effectLst/>
                <a:latin typeface="Oswal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 pressione massima a cui può essere sottoposta oltre la quale la sostanza è completamente allo stato solido</a:t>
            </a:r>
            <a:endParaRPr lang="en-GB" sz="2000" dirty="0">
              <a:effectLst/>
              <a:latin typeface="Oswald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lphaLcPeriod"/>
              <a:tabLst>
                <a:tab pos="457200" algn="l"/>
              </a:tabLst>
            </a:pPr>
            <a:r>
              <a:rPr lang="it-IT" sz="2000" dirty="0">
                <a:effectLst/>
                <a:latin typeface="Oswal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 pressione minima al disotto della quale la sostanza è completamente evaporata</a:t>
            </a:r>
            <a:endParaRPr lang="en-GB" sz="2000" dirty="0">
              <a:effectLst/>
              <a:latin typeface="Oswald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lphaLcPeriod"/>
              <a:tabLst>
                <a:tab pos="457200" algn="l"/>
              </a:tabLst>
            </a:pPr>
            <a:r>
              <a:rPr lang="it-IT" sz="2000" dirty="0">
                <a:effectLst/>
                <a:latin typeface="Oswal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 pressione di equilibrio con il suo vapore</a:t>
            </a:r>
            <a:endParaRPr lang="en-GB" sz="2000" dirty="0">
              <a:effectLst/>
              <a:latin typeface="Oswald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reccia a destra 1">
            <a:extLst>
              <a:ext uri="{FF2B5EF4-FFF2-40B4-BE49-F238E27FC236}">
                <a16:creationId xmlns:a16="http://schemas.microsoft.com/office/drawing/2014/main" id="{40FCB06C-9C1D-454D-9343-F3B45A2B4D9D}"/>
              </a:ext>
            </a:extLst>
          </p:cNvPr>
          <p:cNvSpPr/>
          <p:nvPr/>
        </p:nvSpPr>
        <p:spPr>
          <a:xfrm>
            <a:off x="1715266" y="4505050"/>
            <a:ext cx="363894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9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17898-B6DA-C39B-CED7-9BF69A00C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41D15AB-3E6A-E84A-062C-1E891CF7B81E}"/>
              </a:ext>
            </a:extLst>
          </p:cNvPr>
          <p:cNvSpPr txBox="1"/>
          <p:nvPr/>
        </p:nvSpPr>
        <p:spPr>
          <a:xfrm>
            <a:off x="5816905" y="744519"/>
            <a:ext cx="95571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>
                <a:latin typeface="Oswald" panose="00000500000000000000" pitchFamily="2" charset="0"/>
              </a:rPr>
              <a:t>UMIDITA’</a:t>
            </a:r>
            <a:endParaRPr lang="en-GB" dirty="0">
              <a:latin typeface="Oswald" panose="00000500000000000000" pitchFamily="2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30B909F-B20A-4C47-6275-FE5C941D3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19" y="2501804"/>
            <a:ext cx="5290246" cy="786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600" dirty="0">
                <a:solidFill>
                  <a:srgbClr val="000000"/>
                </a:solidFill>
                <a:latin typeface="Oswald" panose="00000500000000000000" pitchFamily="2" charset="0"/>
                <a:cs typeface="Arial" panose="020B0604020202020204" pitchFamily="34" charset="0"/>
              </a:rPr>
              <a:t>Pressione parziale del vapor acqueo in atmosfera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600" dirty="0">
                <a:solidFill>
                  <a:srgbClr val="000000"/>
                </a:solidFill>
                <a:latin typeface="Oswald" panose="00000500000000000000" pitchFamily="2" charset="0"/>
                <a:cs typeface="Arial" panose="020B0604020202020204" pitchFamily="34" charset="0"/>
              </a:rPr>
              <a:t>Tensione di vapore del vapor acqueo alla temperatura dell’atmosfera</a:t>
            </a:r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C4FF3466-025E-BF7C-2309-3BA3BA0E9803}"/>
              </a:ext>
            </a:extLst>
          </p:cNvPr>
          <p:cNvSpPr/>
          <p:nvPr/>
        </p:nvSpPr>
        <p:spPr>
          <a:xfrm>
            <a:off x="7663166" y="2672152"/>
            <a:ext cx="661358" cy="34993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B8431B5B-DC67-D900-CBD0-07574BB424BA}"/>
                  </a:ext>
                </a:extLst>
              </p:cNvPr>
              <p:cNvSpPr txBox="1"/>
              <p:nvPr/>
            </p:nvSpPr>
            <p:spPr>
              <a:xfrm>
                <a:off x="8491687" y="2594569"/>
                <a:ext cx="3567643" cy="5211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𝑈𝑚𝑖𝑑𝑖𝑡</m:t>
                      </m:r>
                      <m:r>
                        <a:rPr lang="it-IT" b="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à </m:t>
                      </m:r>
                      <m:r>
                        <a:rPr lang="it-IT" b="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𝑅𝑒𝑙𝑎𝑡𝑖𝑣𝑎</m:t>
                      </m:r>
                      <m:r>
                        <a:rPr lang="it-IT" b="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𝐻𝑅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𝑣𝑎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𝑠𝑣𝑎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×100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B8431B5B-DC67-D900-CBD0-07574BB424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1687" y="2594569"/>
                <a:ext cx="3567643" cy="5211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ABF8EE50-9C34-7E84-2D81-D4490544175B}"/>
                  </a:ext>
                </a:extLst>
              </p:cNvPr>
              <p:cNvSpPr txBox="1"/>
              <p:nvPr/>
            </p:nvSpPr>
            <p:spPr>
              <a:xfrm>
                <a:off x="6769084" y="2517737"/>
                <a:ext cx="65345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𝑣𝑎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ABF8EE50-9C34-7E84-2D81-D44905441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9084" y="2517737"/>
                <a:ext cx="653451" cy="369332"/>
              </a:xfrm>
              <a:prstGeom prst="rect">
                <a:avLst/>
              </a:prstGeom>
              <a:blipFill>
                <a:blip r:embed="rId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632B2F39-FF06-AECF-7EEB-4B55FC802ECE}"/>
                  </a:ext>
                </a:extLst>
              </p:cNvPr>
              <p:cNvSpPr txBox="1"/>
              <p:nvPr/>
            </p:nvSpPr>
            <p:spPr>
              <a:xfrm>
                <a:off x="6772616" y="2887069"/>
                <a:ext cx="73108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𝑠𝑣𝑎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632B2F39-FF06-AECF-7EEB-4B55FC802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616" y="2887069"/>
                <a:ext cx="731089" cy="369332"/>
              </a:xfrm>
              <a:prstGeom prst="rect">
                <a:avLst/>
              </a:prstGeom>
              <a:blipFill>
                <a:blip r:embed="rId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8EEB321-B8DA-50C7-65DE-BCEC9E759EC3}"/>
              </a:ext>
            </a:extLst>
          </p:cNvPr>
          <p:cNvSpPr txBox="1"/>
          <p:nvPr/>
        </p:nvSpPr>
        <p:spPr>
          <a:xfrm>
            <a:off x="2111519" y="1012973"/>
            <a:ext cx="3385868" cy="873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dirty="0">
                <a:latin typeface="Oswald" panose="00000500000000000000" pitchFamily="2" charset="0"/>
              </a:rPr>
              <a:t>quantità d'acqua o di vapore acqueo contenuta nell'atmosfera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94D0D1F8-8C46-91C7-4593-464E64768FF9}"/>
              </a:ext>
            </a:extLst>
          </p:cNvPr>
          <p:cNvSpPr txBox="1"/>
          <p:nvPr/>
        </p:nvSpPr>
        <p:spPr>
          <a:xfrm>
            <a:off x="10814932" y="1295806"/>
            <a:ext cx="10260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highlight>
                  <a:srgbClr val="FFFF00"/>
                </a:highlight>
                <a:latin typeface="Oswald" panose="00000500000000000000" pitchFamily="2" charset="0"/>
              </a:rPr>
              <a:t>POCO UTILE</a:t>
            </a:r>
            <a:endParaRPr lang="it-IT" sz="1400" dirty="0">
              <a:latin typeface="Oswald" panose="00000500000000000000" pitchFamily="2" charset="0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FADBAFA3-131D-DE2F-4B70-9EC8B84952CA}"/>
              </a:ext>
            </a:extLst>
          </p:cNvPr>
          <p:cNvSpPr txBox="1"/>
          <p:nvPr/>
        </p:nvSpPr>
        <p:spPr>
          <a:xfrm>
            <a:off x="6579080" y="857361"/>
            <a:ext cx="4419600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1400" dirty="0">
                <a:latin typeface="Oswald" panose="00000500000000000000" pitchFamily="2" charset="0"/>
              </a:rPr>
              <a:t>Si può esprimere come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Oswald" panose="00000500000000000000" pitchFamily="2" charset="0"/>
              </a:rPr>
              <a:t>densità (massa/volume),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Oswald" panose="00000500000000000000" pitchFamily="2" charset="0"/>
              </a:rPr>
              <a:t>in termini di pressione parziale del vapor acqueo(Pa)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Oswald" panose="00000500000000000000" pitchFamily="2" charset="0"/>
              </a:rPr>
              <a:t>massa di vapore su massa d’aria (Kg/Kg)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078691D5-CD8C-D462-3E13-79582C4B6C80}"/>
              </a:ext>
            </a:extLst>
          </p:cNvPr>
          <p:cNvGrpSpPr/>
          <p:nvPr/>
        </p:nvGrpSpPr>
        <p:grpSpPr>
          <a:xfrm>
            <a:off x="3498892" y="3887041"/>
            <a:ext cx="6160376" cy="1736442"/>
            <a:chOff x="2733458" y="3810343"/>
            <a:chExt cx="7997802" cy="2305784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6F077598-E33B-B1B8-B646-0B3BB6A5B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16829" b="61614"/>
            <a:stretch/>
          </p:blipFill>
          <p:spPr>
            <a:xfrm>
              <a:off x="2759288" y="3810343"/>
              <a:ext cx="7848610" cy="521168"/>
            </a:xfrm>
            <a:prstGeom prst="rect">
              <a:avLst/>
            </a:prstGeom>
          </p:spPr>
        </p:pic>
        <p:grpSp>
          <p:nvGrpSpPr>
            <p:cNvPr id="23" name="Gruppo 22">
              <a:extLst>
                <a:ext uri="{FF2B5EF4-FFF2-40B4-BE49-F238E27FC236}">
                  <a16:creationId xmlns:a16="http://schemas.microsoft.com/office/drawing/2014/main" id="{058424D8-C664-25B9-881F-D1FA2A8E1C74}"/>
                </a:ext>
              </a:extLst>
            </p:cNvPr>
            <p:cNvGrpSpPr/>
            <p:nvPr/>
          </p:nvGrpSpPr>
          <p:grpSpPr>
            <a:xfrm>
              <a:off x="2733458" y="4266942"/>
              <a:ext cx="7997802" cy="1849185"/>
              <a:chOff x="3026864" y="4237110"/>
              <a:chExt cx="6830378" cy="1476686"/>
            </a:xfrm>
          </p:grpSpPr>
          <p:pic>
            <p:nvPicPr>
              <p:cNvPr id="21" name="Immagine 20">
                <a:extLst>
                  <a:ext uri="{FF2B5EF4-FFF2-40B4-BE49-F238E27FC236}">
                    <a16:creationId xmlns:a16="http://schemas.microsoft.com/office/drawing/2014/main" id="{FBCD9A6D-5AE0-1379-45D0-2659291F17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 t="78130"/>
              <a:stretch/>
            </p:blipFill>
            <p:spPr>
              <a:xfrm>
                <a:off x="3026864" y="5022112"/>
                <a:ext cx="6830378" cy="691684"/>
              </a:xfrm>
              <a:prstGeom prst="rect">
                <a:avLst/>
              </a:prstGeom>
            </p:spPr>
          </p:pic>
          <p:pic>
            <p:nvPicPr>
              <p:cNvPr id="22" name="Immagine 21">
                <a:extLst>
                  <a:ext uri="{FF2B5EF4-FFF2-40B4-BE49-F238E27FC236}">
                    <a16:creationId xmlns:a16="http://schemas.microsoft.com/office/drawing/2014/main" id="{2CC7C7CB-89E3-056F-EDBB-DE53656D9D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 b="76181"/>
              <a:stretch/>
            </p:blipFill>
            <p:spPr>
              <a:xfrm>
                <a:off x="3026864" y="4237110"/>
                <a:ext cx="6830378" cy="753342"/>
              </a:xfrm>
              <a:prstGeom prst="rect">
                <a:avLst/>
              </a:prstGeom>
            </p:spPr>
          </p:pic>
        </p:grpSp>
        <p:sp>
          <p:nvSpPr>
            <p:cNvPr id="24" name="Rettangolo 23">
              <a:extLst>
                <a:ext uri="{FF2B5EF4-FFF2-40B4-BE49-F238E27FC236}">
                  <a16:creationId xmlns:a16="http://schemas.microsoft.com/office/drawing/2014/main" id="{64F43BD6-A932-5B29-A477-8CDA9C62BBF3}"/>
                </a:ext>
              </a:extLst>
            </p:cNvPr>
            <p:cNvSpPr/>
            <p:nvPr/>
          </p:nvSpPr>
          <p:spPr>
            <a:xfrm>
              <a:off x="2829464" y="3810343"/>
              <a:ext cx="1656272" cy="260584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22F056D-0D1F-0AD2-9B61-89874C9BD7A2}"/>
              </a:ext>
            </a:extLst>
          </p:cNvPr>
          <p:cNvSpPr txBox="1"/>
          <p:nvPr/>
        </p:nvSpPr>
        <p:spPr>
          <a:xfrm>
            <a:off x="359428" y="127590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Oswald" panose="00000500000000000000" pitchFamily="2" charset="0"/>
              </a:rPr>
              <a:t>UMIDITA’</a:t>
            </a:r>
            <a:endParaRPr lang="en-GB" sz="2400" dirty="0">
              <a:latin typeface="Oswald" panose="00000500000000000000" pitchFamily="2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F4A0590-FFE9-D90E-F0CF-9A81BD4E2F00}"/>
              </a:ext>
            </a:extLst>
          </p:cNvPr>
          <p:cNvSpPr txBox="1"/>
          <p:nvPr/>
        </p:nvSpPr>
        <p:spPr>
          <a:xfrm>
            <a:off x="5467731" y="2045607"/>
            <a:ext cx="181171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>
                <a:latin typeface="Oswald" panose="00000500000000000000" pitchFamily="2" charset="0"/>
              </a:rPr>
              <a:t>UMIDITA’ RELATIVA</a:t>
            </a:r>
            <a:endParaRPr lang="en-GB" dirty="0">
              <a:latin typeface="Oswald" panose="00000500000000000000" pitchFamily="2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84264E6-0F25-38BE-B02C-7E18BB728BD0}"/>
              </a:ext>
            </a:extLst>
          </p:cNvPr>
          <p:cNvSpPr txBox="1"/>
          <p:nvPr/>
        </p:nvSpPr>
        <p:spPr>
          <a:xfrm>
            <a:off x="5497387" y="3382818"/>
            <a:ext cx="182293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>
                <a:latin typeface="Oswald" panose="00000500000000000000" pitchFamily="2" charset="0"/>
              </a:rPr>
              <a:t>PUNTO DI RUGIADA</a:t>
            </a:r>
            <a:endParaRPr lang="en-GB" dirty="0">
              <a:latin typeface="Oswald" panose="00000500000000000000" pitchFamily="2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7499B85-2139-F353-D3F8-47F14253F582}"/>
              </a:ext>
            </a:extLst>
          </p:cNvPr>
          <p:cNvSpPr txBox="1"/>
          <p:nvPr/>
        </p:nvSpPr>
        <p:spPr>
          <a:xfrm>
            <a:off x="1667857" y="5720001"/>
            <a:ext cx="10031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Oswald" panose="00000500000000000000" pitchFamily="2" charset="0"/>
              </a:rPr>
              <a:t>Grandezze utili per le pompe primarie: </a:t>
            </a:r>
            <a:r>
              <a:rPr lang="it-IT" sz="2000" b="1" dirty="0">
                <a:latin typeface="Oswald" panose="00000500000000000000" pitchFamily="2" charset="0"/>
              </a:rPr>
              <a:t>Gas ballast </a:t>
            </a:r>
            <a:r>
              <a:rPr lang="it-IT" sz="2000" dirty="0">
                <a:latin typeface="Oswald" panose="00000500000000000000" pitchFamily="2" charset="0"/>
              </a:rPr>
              <a:t>– </a:t>
            </a:r>
            <a:r>
              <a:rPr lang="it-IT" sz="2000" b="1" dirty="0">
                <a:latin typeface="Oswald" panose="00000500000000000000" pitchFamily="2" charset="0"/>
              </a:rPr>
              <a:t>Water Vapor </a:t>
            </a:r>
            <a:r>
              <a:rPr lang="it-IT" sz="2000" b="1" dirty="0" err="1">
                <a:latin typeface="Oswald" panose="00000500000000000000" pitchFamily="2" charset="0"/>
              </a:rPr>
              <a:t>capacity</a:t>
            </a:r>
            <a:r>
              <a:rPr lang="it-IT" sz="2000" b="1" dirty="0">
                <a:latin typeface="Oswald" panose="00000500000000000000" pitchFamily="2" charset="0"/>
              </a:rPr>
              <a:t> </a:t>
            </a:r>
            <a:r>
              <a:rPr lang="it-IT" sz="2000" dirty="0">
                <a:latin typeface="Oswald" panose="00000500000000000000" pitchFamily="2" charset="0"/>
              </a:rPr>
              <a:t>– </a:t>
            </a:r>
            <a:r>
              <a:rPr lang="it-IT" sz="2000" b="1" dirty="0">
                <a:latin typeface="Oswald" panose="00000500000000000000" pitchFamily="2" charset="0"/>
              </a:rPr>
              <a:t>Water Vapor </a:t>
            </a:r>
            <a:r>
              <a:rPr lang="it-IT" sz="2000" b="1" dirty="0" err="1">
                <a:latin typeface="Oswald" panose="00000500000000000000" pitchFamily="2" charset="0"/>
              </a:rPr>
              <a:t>tolerance</a:t>
            </a:r>
            <a:endParaRPr lang="en-GB" sz="2000" b="1" dirty="0">
              <a:latin typeface="Oswal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62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3" grpId="0"/>
      <p:bldP spid="15" grpId="0"/>
      <p:bldP spid="4" grpId="0" animBg="1"/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40">
            <a:extLst>
              <a:ext uri="{FF2B5EF4-FFF2-40B4-BE49-F238E27FC236}">
                <a16:creationId xmlns:a16="http://schemas.microsoft.com/office/drawing/2014/main" id="{24EF3E42-675E-4E84-AA5A-E233060C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0" name="Rectangle 42">
            <a:extLst>
              <a:ext uri="{FF2B5EF4-FFF2-40B4-BE49-F238E27FC236}">
                <a16:creationId xmlns:a16="http://schemas.microsoft.com/office/drawing/2014/main" id="{0F3B65B4-B443-446A-9981-E6E89B0B7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4" name="Picture 23" descr="Immagine che contiene grafico, mappa&#10;&#10;Descrizione generata automaticamente">
            <a:extLst>
              <a:ext uri="{FF2B5EF4-FFF2-40B4-BE49-F238E27FC236}">
                <a16:creationId xmlns:a16="http://schemas.microsoft.com/office/drawing/2014/main" id="{1C4B4360-E416-8732-CE31-CA5FA7BB02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95" b="17905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61" name="Rectangle 44">
            <a:extLst>
              <a:ext uri="{FF2B5EF4-FFF2-40B4-BE49-F238E27FC236}">
                <a16:creationId xmlns:a16="http://schemas.microsoft.com/office/drawing/2014/main" id="{A382C86F-FA5A-4A2F-86CC-0E1A2FB39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1775"/>
            <a:ext cx="12191999" cy="5479852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0C32A0F-C73A-F56C-46E4-F69CBA1BF7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7501" y="1732247"/>
            <a:ext cx="9916996" cy="1811621"/>
          </a:xfrm>
        </p:spPr>
        <p:txBody>
          <a:bodyPr anchor="b">
            <a:normAutofit/>
          </a:bodyPr>
          <a:lstStyle/>
          <a:p>
            <a:r>
              <a:rPr lang="it-IT" sz="4800" dirty="0">
                <a:solidFill>
                  <a:srgbClr val="FFFFFF"/>
                </a:solidFill>
                <a:effectLst/>
                <a:latin typeface="Oswald" panose="00000500000000000000" pitchFamily="2" charset="0"/>
                <a:ea typeface="Times New Roman" panose="02020603050405020304" pitchFamily="18" charset="0"/>
              </a:rPr>
              <a:t>Definizioni, Proprietà dei Gas e Teoria Cinetica</a:t>
            </a:r>
            <a:endParaRPr lang="en-GB" sz="4800" dirty="0">
              <a:solidFill>
                <a:srgbClr val="FFFFFF"/>
              </a:solidFill>
            </a:endParaRPr>
          </a:p>
        </p:txBody>
      </p:sp>
      <p:cxnSp>
        <p:nvCxnSpPr>
          <p:cNvPr id="62" name="Straight Connector 46">
            <a:extLst>
              <a:ext uri="{FF2B5EF4-FFF2-40B4-BE49-F238E27FC236}">
                <a16:creationId xmlns:a16="http://schemas.microsoft.com/office/drawing/2014/main" id="{FD6C387B-06BE-490B-A22D-8EA8A67AA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60FFC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48">
            <a:extLst>
              <a:ext uri="{FF2B5EF4-FFF2-40B4-BE49-F238E27FC236}">
                <a16:creationId xmlns:a16="http://schemas.microsoft.com/office/drawing/2014/main" id="{94DCE841-D2A0-408E-8F2F-990D0105E2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60FFC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788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0FF130BD-2810-46FB-A38E-DBF077CF6C35}"/>
              </a:ext>
            </a:extLst>
          </p:cNvPr>
          <p:cNvSpPr txBox="1"/>
          <p:nvPr/>
        </p:nvSpPr>
        <p:spPr>
          <a:xfrm>
            <a:off x="184238" y="127590"/>
            <a:ext cx="1516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Oswald" panose="00000500000000000000" pitchFamily="2" charset="0"/>
              </a:rPr>
              <a:t>DEFINIZIONI</a:t>
            </a:r>
            <a:endParaRPr lang="en-GB" sz="2400" dirty="0">
              <a:latin typeface="Oswald" panose="00000500000000000000" pitchFamily="2" charset="0"/>
            </a:endParaRPr>
          </a:p>
        </p:txBody>
      </p:sp>
      <p:graphicFrame>
        <p:nvGraphicFramePr>
          <p:cNvPr id="14" name="Tabella 14">
            <a:extLst>
              <a:ext uri="{FF2B5EF4-FFF2-40B4-BE49-F238E27FC236}">
                <a16:creationId xmlns:a16="http://schemas.microsoft.com/office/drawing/2014/main" id="{29B836AC-6B4E-4694-9C63-64F1CF7949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741730"/>
              </p:ext>
            </p:extLst>
          </p:nvPr>
        </p:nvGraphicFramePr>
        <p:xfrm>
          <a:off x="1598261" y="775112"/>
          <a:ext cx="10430541" cy="3657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51544">
                  <a:extLst>
                    <a:ext uri="{9D8B030D-6E8A-4147-A177-3AD203B41FA5}">
                      <a16:colId xmlns:a16="http://schemas.microsoft.com/office/drawing/2014/main" val="2378021588"/>
                    </a:ext>
                  </a:extLst>
                </a:gridCol>
                <a:gridCol w="7378997">
                  <a:extLst>
                    <a:ext uri="{9D8B030D-6E8A-4147-A177-3AD203B41FA5}">
                      <a16:colId xmlns:a16="http://schemas.microsoft.com/office/drawing/2014/main" val="1993030390"/>
                    </a:ext>
                  </a:extLst>
                </a:gridCol>
              </a:tblGrid>
              <a:tr h="2775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u="sng" dirty="0">
                          <a:latin typeface="Oswald" panose="00000500000000000000" pitchFamily="2" charset="0"/>
                        </a:rPr>
                        <a:t>GAS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78847437"/>
                  </a:ext>
                </a:extLst>
              </a:tr>
            </a:tbl>
          </a:graphicData>
        </a:graphic>
      </p:graphicFrame>
      <p:pic>
        <p:nvPicPr>
          <p:cNvPr id="16" name="Immagine 15">
            <a:extLst>
              <a:ext uri="{FF2B5EF4-FFF2-40B4-BE49-F238E27FC236}">
                <a16:creationId xmlns:a16="http://schemas.microsoft.com/office/drawing/2014/main" id="{B5EE80A5-1D75-4C0E-ADD9-DE1E69011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664" y="5409275"/>
            <a:ext cx="7268226" cy="1128333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187AFB8D-5552-4E50-9305-C07A35CCEF3C}"/>
              </a:ext>
            </a:extLst>
          </p:cNvPr>
          <p:cNvSpPr txBox="1"/>
          <p:nvPr/>
        </p:nvSpPr>
        <p:spPr>
          <a:xfrm>
            <a:off x="1701000" y="5726706"/>
            <a:ext cx="20780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altLang="it-IT" sz="1600" b="1" u="sng" dirty="0">
                <a:solidFill>
                  <a:schemeClr val="tx1"/>
                </a:solidFill>
                <a:latin typeface="Oswald" panose="00000500000000000000" pitchFamily="2" charset="0"/>
                <a:cs typeface="Arial" panose="020B0604020202020204" pitchFamily="34" charset="0"/>
              </a:rPr>
              <a:t>GRADO DI VUOTO</a:t>
            </a:r>
            <a:endParaRPr lang="en-GB" sz="1600" b="1" u="sng" dirty="0">
              <a:solidFill>
                <a:schemeClr val="tx1"/>
              </a:solidFill>
              <a:latin typeface="Oswald" panose="000005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ella 1">
                <a:extLst>
                  <a:ext uri="{FF2B5EF4-FFF2-40B4-BE49-F238E27FC236}">
                    <a16:creationId xmlns:a16="http://schemas.microsoft.com/office/drawing/2014/main" id="{DE540519-108F-C430-23FD-6B4EB9391E3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1129986"/>
                  </p:ext>
                </p:extLst>
              </p:nvPr>
            </p:nvGraphicFramePr>
            <p:xfrm>
              <a:off x="1598261" y="1152586"/>
              <a:ext cx="10430541" cy="465201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3051544">
                      <a:extLst>
                        <a:ext uri="{9D8B030D-6E8A-4147-A177-3AD203B41FA5}">
                          <a16:colId xmlns:a16="http://schemas.microsoft.com/office/drawing/2014/main" val="2744074835"/>
                        </a:ext>
                      </a:extLst>
                    </a:gridCol>
                    <a:gridCol w="7378997">
                      <a:extLst>
                        <a:ext uri="{9D8B030D-6E8A-4147-A177-3AD203B41FA5}">
                          <a16:colId xmlns:a16="http://schemas.microsoft.com/office/drawing/2014/main" val="1725096703"/>
                        </a:ext>
                      </a:extLst>
                    </a:gridCol>
                  </a:tblGrid>
                  <a:tr h="4320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1600" u="sng" dirty="0">
                              <a:latin typeface="Oswald" panose="00000500000000000000" pitchFamily="2" charset="0"/>
                            </a:rPr>
                            <a:t>PRESSIONE</a:t>
                          </a:r>
                          <a:r>
                            <a:rPr lang="it-IT" dirty="0">
                              <a:latin typeface="Oswald" panose="00000500000000000000" pitchFamily="2" charset="0"/>
                            </a:rPr>
                            <a:t> </a:t>
                          </a:r>
                          <a:endParaRPr lang="en-GB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it-IT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𝐹𝑜𝑟𝑧𝑎</m:t>
                                  </m:r>
                                </m:num>
                                <m:den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𝑆𝑢𝑝𝑒𝑟𝑖𝑓𝑖𝑐𝑒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dirty="0">
                              <a:latin typeface="Oswald" panose="00000500000000000000" pitchFamily="2" charset="0"/>
                            </a:rPr>
                            <a:t> </a:t>
                          </a:r>
                          <a:r>
                            <a:rPr lang="en-GB" sz="1600" b="0" dirty="0">
                              <a:latin typeface="Oswald" panose="00000500000000000000" pitchFamily="2" charset="0"/>
                            </a:rPr>
                            <a:t>[Pa], [mbar], [</a:t>
                          </a:r>
                          <a:r>
                            <a:rPr lang="en-GB" sz="1600" b="0" dirty="0" err="1">
                              <a:latin typeface="Oswald" panose="00000500000000000000" pitchFamily="2" charset="0"/>
                            </a:rPr>
                            <a:t>atm</a:t>
                          </a:r>
                          <a:r>
                            <a:rPr lang="en-GB" sz="1600" b="0" dirty="0">
                              <a:latin typeface="Oswald" panose="00000500000000000000" pitchFamily="2" charset="0"/>
                            </a:rPr>
                            <a:t>], [Torr], [mmHg], [psi], [</a:t>
                          </a:r>
                          <a:r>
                            <a:rPr lang="en-GB" sz="1600" b="0" dirty="0" err="1">
                              <a:latin typeface="Oswald" panose="00000500000000000000" pitchFamily="2" charset="0"/>
                            </a:rPr>
                            <a:t>psig</a:t>
                          </a:r>
                          <a:r>
                            <a:rPr lang="en-GB" sz="1600" b="0" dirty="0">
                              <a:latin typeface="Oswald" panose="00000500000000000000" pitchFamily="2" charset="0"/>
                            </a:rPr>
                            <a:t>],</a:t>
                          </a:r>
                          <a:r>
                            <a:rPr lang="en-GB" sz="1600" b="0" baseline="0" dirty="0">
                              <a:latin typeface="Oswald" panose="00000500000000000000" pitchFamily="2" charset="0"/>
                            </a:rPr>
                            <a:t> …</a:t>
                          </a:r>
                          <a:endParaRPr lang="en-GB" sz="1600" b="0" dirty="0">
                            <a:latin typeface="Oswald" panose="00000500000000000000" pitchFamily="2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87412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ella 1">
                <a:extLst>
                  <a:ext uri="{FF2B5EF4-FFF2-40B4-BE49-F238E27FC236}">
                    <a16:creationId xmlns:a16="http://schemas.microsoft.com/office/drawing/2014/main" id="{DE540519-108F-C430-23FD-6B4EB9391E3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1129986"/>
                  </p:ext>
                </p:extLst>
              </p:nvPr>
            </p:nvGraphicFramePr>
            <p:xfrm>
              <a:off x="1598261" y="1152586"/>
              <a:ext cx="10430541" cy="465201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3051544">
                      <a:extLst>
                        <a:ext uri="{9D8B030D-6E8A-4147-A177-3AD203B41FA5}">
                          <a16:colId xmlns:a16="http://schemas.microsoft.com/office/drawing/2014/main" val="2744074835"/>
                        </a:ext>
                      </a:extLst>
                    </a:gridCol>
                    <a:gridCol w="7378997">
                      <a:extLst>
                        <a:ext uri="{9D8B030D-6E8A-4147-A177-3AD203B41FA5}">
                          <a16:colId xmlns:a16="http://schemas.microsoft.com/office/drawing/2014/main" val="1725096703"/>
                        </a:ext>
                      </a:extLst>
                    </a:gridCol>
                  </a:tblGrid>
                  <a:tr h="465201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1600" u="sng" dirty="0">
                              <a:latin typeface="Oswald" panose="00000500000000000000" pitchFamily="2" charset="0"/>
                            </a:rPr>
                            <a:t>PRESSIONE</a:t>
                          </a:r>
                          <a:r>
                            <a:rPr lang="it-IT" dirty="0">
                              <a:latin typeface="Oswald" panose="00000500000000000000" pitchFamily="2" charset="0"/>
                            </a:rPr>
                            <a:t> </a:t>
                          </a:r>
                          <a:endParaRPr lang="en-GB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1371" b="-51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8741282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902A523A-8E13-CF0D-6B2E-27E7178D0A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218196"/>
              </p:ext>
            </p:extLst>
          </p:nvPr>
        </p:nvGraphicFramePr>
        <p:xfrm>
          <a:off x="1598260" y="1599335"/>
          <a:ext cx="10430541" cy="39113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51544">
                  <a:extLst>
                    <a:ext uri="{9D8B030D-6E8A-4147-A177-3AD203B41FA5}">
                      <a16:colId xmlns:a16="http://schemas.microsoft.com/office/drawing/2014/main" val="1012076564"/>
                    </a:ext>
                  </a:extLst>
                </a:gridCol>
                <a:gridCol w="7378997">
                  <a:extLst>
                    <a:ext uri="{9D8B030D-6E8A-4147-A177-3AD203B41FA5}">
                      <a16:colId xmlns:a16="http://schemas.microsoft.com/office/drawing/2014/main" val="3900669102"/>
                    </a:ext>
                  </a:extLst>
                </a:gridCol>
              </a:tblGrid>
              <a:tr h="391136">
                <a:tc>
                  <a:txBody>
                    <a:bodyPr/>
                    <a:lstStyle/>
                    <a:p>
                      <a:pPr algn="l"/>
                      <a:r>
                        <a:rPr lang="en-GB" sz="1600" u="sng" dirty="0">
                          <a:latin typeface="Oswald" panose="00000500000000000000" pitchFamily="2" charset="0"/>
                        </a:rPr>
                        <a:t>GAS IN CONDIZIONI STP</a:t>
                      </a:r>
                      <a:endParaRPr lang="en-GB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Oswald" panose="00000500000000000000" pitchFamily="2" charset="0"/>
                        </a:rPr>
                        <a:t>(Standard Temperature and Pressure) gas a 0 °C (273.15 K, 32 °F) e 10</a:t>
                      </a:r>
                      <a:r>
                        <a:rPr lang="en-GB" sz="1600" b="0" baseline="30000" dirty="0">
                          <a:latin typeface="Oswald" panose="00000500000000000000" pitchFamily="2" charset="0"/>
                        </a:rPr>
                        <a:t>5 </a:t>
                      </a:r>
                      <a:r>
                        <a:rPr lang="en-GB" sz="1600" b="0" dirty="0">
                          <a:latin typeface="Oswald" panose="00000500000000000000" pitchFamily="2" charset="0"/>
                        </a:rPr>
                        <a:t>Pa – (IUPAC)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3429606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7AF3E8AD-33B3-3AEE-A67C-C512E4FE0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375348"/>
              </p:ext>
            </p:extLst>
          </p:nvPr>
        </p:nvGraphicFramePr>
        <p:xfrm>
          <a:off x="1598259" y="1991096"/>
          <a:ext cx="10430541" cy="39113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51544">
                  <a:extLst>
                    <a:ext uri="{9D8B030D-6E8A-4147-A177-3AD203B41FA5}">
                      <a16:colId xmlns:a16="http://schemas.microsoft.com/office/drawing/2014/main" val="3343861091"/>
                    </a:ext>
                  </a:extLst>
                </a:gridCol>
                <a:gridCol w="7378997">
                  <a:extLst>
                    <a:ext uri="{9D8B030D-6E8A-4147-A177-3AD203B41FA5}">
                      <a16:colId xmlns:a16="http://schemas.microsoft.com/office/drawing/2014/main" val="1035617619"/>
                    </a:ext>
                  </a:extLst>
                </a:gridCol>
              </a:tblGrid>
              <a:tr h="391136">
                <a:tc>
                  <a:txBody>
                    <a:bodyPr/>
                    <a:lstStyle/>
                    <a:p>
                      <a:pPr algn="l"/>
                      <a:r>
                        <a:rPr lang="en-GB" sz="1600" u="sng" dirty="0">
                          <a:latin typeface="Oswald" panose="00000500000000000000" pitchFamily="2" charset="0"/>
                        </a:rPr>
                        <a:t>GAS IN CONDIZIONI NTP</a:t>
                      </a:r>
                      <a:endParaRPr lang="en-GB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0" dirty="0">
                          <a:latin typeface="Oswald" panose="00000500000000000000" pitchFamily="2" charset="0"/>
                        </a:rPr>
                        <a:t>(Normal Temperature and Pressure) gas a 20 °C (293.15 K, 68 °F) e 101325 Pa</a:t>
                      </a:r>
                      <a:endParaRPr lang="en-GB" sz="1600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5310430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6F1A0D10-2942-0D30-68B9-6ECFDE3E84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558102"/>
              </p:ext>
            </p:extLst>
          </p:nvPr>
        </p:nvGraphicFramePr>
        <p:xfrm>
          <a:off x="1598258" y="2395607"/>
          <a:ext cx="10430541" cy="39113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51544">
                  <a:extLst>
                    <a:ext uri="{9D8B030D-6E8A-4147-A177-3AD203B41FA5}">
                      <a16:colId xmlns:a16="http://schemas.microsoft.com/office/drawing/2014/main" val="699788780"/>
                    </a:ext>
                  </a:extLst>
                </a:gridCol>
                <a:gridCol w="7378997">
                  <a:extLst>
                    <a:ext uri="{9D8B030D-6E8A-4147-A177-3AD203B41FA5}">
                      <a16:colId xmlns:a16="http://schemas.microsoft.com/office/drawing/2014/main" val="1414873276"/>
                    </a:ext>
                  </a:extLst>
                </a:gridCol>
              </a:tblGrid>
              <a:tr h="391136">
                <a:tc>
                  <a:txBody>
                    <a:bodyPr/>
                    <a:lstStyle/>
                    <a:p>
                      <a:pPr algn="l"/>
                      <a:r>
                        <a:rPr lang="it-IT" sz="1600" b="1" u="sng" dirty="0">
                          <a:solidFill>
                            <a:schemeClr val="tx1"/>
                          </a:solidFill>
                          <a:latin typeface="Oswald" panose="00000500000000000000" pitchFamily="2" charset="0"/>
                          <a:cs typeface="Arial" panose="020B0604020202020204" pitchFamily="34" charset="0"/>
                        </a:rPr>
                        <a:t>VUOTO</a:t>
                      </a:r>
                      <a:endParaRPr lang="en-GB" sz="1600" b="1" u="sng" dirty="0">
                        <a:solidFill>
                          <a:schemeClr val="tx1"/>
                        </a:solidFill>
                        <a:latin typeface="Oswald" panose="000005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600" b="0" dirty="0">
                          <a:latin typeface="Oswald" panose="00000500000000000000" pitchFamily="2" charset="0"/>
                          <a:cs typeface="Arial" panose="020B0604020202020204" pitchFamily="34" charset="0"/>
                        </a:rPr>
                        <a:t>Volume in cui la pressione è &lt; pressione atmosferica</a:t>
                      </a:r>
                      <a:endParaRPr lang="en-GB" sz="1600" b="0" dirty="0">
                        <a:latin typeface="Oswald" panose="000005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60883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ella 7">
                <a:extLst>
                  <a:ext uri="{FF2B5EF4-FFF2-40B4-BE49-F238E27FC236}">
                    <a16:creationId xmlns:a16="http://schemas.microsoft.com/office/drawing/2014/main" id="{572AC2B3-710D-206C-C30F-7F13E3EAB69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9814243"/>
                  </p:ext>
                </p:extLst>
              </p:nvPr>
            </p:nvGraphicFramePr>
            <p:xfrm>
              <a:off x="1598258" y="2781878"/>
              <a:ext cx="10430541" cy="39113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3051544">
                      <a:extLst>
                        <a:ext uri="{9D8B030D-6E8A-4147-A177-3AD203B41FA5}">
                          <a16:colId xmlns:a16="http://schemas.microsoft.com/office/drawing/2014/main" val="2533165151"/>
                        </a:ext>
                      </a:extLst>
                    </a:gridCol>
                    <a:gridCol w="2055309">
                      <a:extLst>
                        <a:ext uri="{9D8B030D-6E8A-4147-A177-3AD203B41FA5}">
                          <a16:colId xmlns:a16="http://schemas.microsoft.com/office/drawing/2014/main" val="453362328"/>
                        </a:ext>
                      </a:extLst>
                    </a:gridCol>
                    <a:gridCol w="2661845">
                      <a:extLst>
                        <a:ext uri="{9D8B030D-6E8A-4147-A177-3AD203B41FA5}">
                          <a16:colId xmlns:a16="http://schemas.microsoft.com/office/drawing/2014/main" val="2557843070"/>
                        </a:ext>
                      </a:extLst>
                    </a:gridCol>
                    <a:gridCol w="2661843">
                      <a:extLst>
                        <a:ext uri="{9D8B030D-6E8A-4147-A177-3AD203B41FA5}">
                          <a16:colId xmlns:a16="http://schemas.microsoft.com/office/drawing/2014/main" val="3084948792"/>
                        </a:ext>
                      </a:extLst>
                    </a:gridCol>
                  </a:tblGrid>
                  <a:tr h="39113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1600" b="1" u="sng" dirty="0">
                              <a:latin typeface="Oswald" panose="00000500000000000000" pitchFamily="2" charset="0"/>
                              <a:cs typeface="Arial" panose="020B0604020202020204" pitchFamily="34" charset="0"/>
                            </a:rPr>
                            <a:t>NUMERO ATOMICO </a:t>
                          </a:r>
                          <a:endParaRPr lang="en-GB" sz="1600" b="1" u="sng" dirty="0">
                            <a:latin typeface="Oswald" panose="00000500000000000000" pitchFamily="2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it-IT" sz="1600" b="0" i="1" u="none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𝑍</m:t>
                              </m:r>
                              <m:r>
                                <a:rPr lang="it-IT" sz="1600" b="0" i="1" u="none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 </m:t>
                              </m:r>
                            </m:oMath>
                          </a14:m>
                          <a:r>
                            <a:rPr lang="it-IT" sz="1600" b="0" u="none" dirty="0">
                              <a:latin typeface="Oswald" panose="00000500000000000000" pitchFamily="2" charset="0"/>
                              <a:cs typeface="Arial" panose="020B0604020202020204" pitchFamily="34" charset="0"/>
                            </a:rPr>
                            <a:t>Numero di protoni</a:t>
                          </a:r>
                          <a:endParaRPr lang="en-GB" sz="1600" u="none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1800" b="0" u="sng" dirty="0">
                              <a:latin typeface="Oswald" panose="00000500000000000000" pitchFamily="2" charset="0"/>
                              <a:cs typeface="Arial" panose="020B0604020202020204" pitchFamily="34" charset="0"/>
                            </a:rPr>
                            <a:t>NUMERO DI MASSA A</a:t>
                          </a:r>
                          <a:endParaRPr lang="en-GB" b="0" u="sng" dirty="0">
                            <a:latin typeface="Oswald" panose="00000500000000000000" pitchFamily="2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  <m:r>
                                <a:rPr lang="it-IT" sz="16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 </m:t>
                              </m:r>
                            </m:oMath>
                          </a14:m>
                          <a:r>
                            <a:rPr lang="it-IT" sz="1600" b="0" dirty="0">
                              <a:latin typeface="Oswald" panose="00000500000000000000" pitchFamily="2" charset="0"/>
                              <a:cs typeface="Arial" panose="020B0604020202020204" pitchFamily="34" charset="0"/>
                            </a:rPr>
                            <a:t>protoni + neutroni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733834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ella 7">
                <a:extLst>
                  <a:ext uri="{FF2B5EF4-FFF2-40B4-BE49-F238E27FC236}">
                    <a16:creationId xmlns:a16="http://schemas.microsoft.com/office/drawing/2014/main" id="{572AC2B3-710D-206C-C30F-7F13E3EAB69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9814243"/>
                  </p:ext>
                </p:extLst>
              </p:nvPr>
            </p:nvGraphicFramePr>
            <p:xfrm>
              <a:off x="1598258" y="2781878"/>
              <a:ext cx="10430541" cy="39113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3051544">
                      <a:extLst>
                        <a:ext uri="{9D8B030D-6E8A-4147-A177-3AD203B41FA5}">
                          <a16:colId xmlns:a16="http://schemas.microsoft.com/office/drawing/2014/main" val="2533165151"/>
                        </a:ext>
                      </a:extLst>
                    </a:gridCol>
                    <a:gridCol w="2055309">
                      <a:extLst>
                        <a:ext uri="{9D8B030D-6E8A-4147-A177-3AD203B41FA5}">
                          <a16:colId xmlns:a16="http://schemas.microsoft.com/office/drawing/2014/main" val="453362328"/>
                        </a:ext>
                      </a:extLst>
                    </a:gridCol>
                    <a:gridCol w="2661845">
                      <a:extLst>
                        <a:ext uri="{9D8B030D-6E8A-4147-A177-3AD203B41FA5}">
                          <a16:colId xmlns:a16="http://schemas.microsoft.com/office/drawing/2014/main" val="2557843070"/>
                        </a:ext>
                      </a:extLst>
                    </a:gridCol>
                    <a:gridCol w="2661843">
                      <a:extLst>
                        <a:ext uri="{9D8B030D-6E8A-4147-A177-3AD203B41FA5}">
                          <a16:colId xmlns:a16="http://schemas.microsoft.com/office/drawing/2014/main" val="3084948792"/>
                        </a:ext>
                      </a:extLst>
                    </a:gridCol>
                  </a:tblGrid>
                  <a:tr h="39113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1600" b="1" u="sng" dirty="0">
                              <a:latin typeface="Oswald" panose="00000500000000000000" pitchFamily="2" charset="0"/>
                              <a:cs typeface="Arial" panose="020B0604020202020204" pitchFamily="34" charset="0"/>
                            </a:rPr>
                            <a:t>NUMERO ATOMICO </a:t>
                          </a:r>
                          <a:endParaRPr lang="en-GB" sz="1600" b="1" u="sng" dirty="0">
                            <a:latin typeface="Oswald" panose="00000500000000000000" pitchFamily="2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48665" t="-4615" r="-259347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1800" b="0" u="sng" dirty="0">
                              <a:latin typeface="Oswald" panose="00000500000000000000" pitchFamily="2" charset="0"/>
                              <a:cs typeface="Arial" panose="020B0604020202020204" pitchFamily="34" charset="0"/>
                            </a:rPr>
                            <a:t>NUMERO DI MASSA A</a:t>
                          </a:r>
                          <a:endParaRPr lang="en-GB" b="0" u="sng" dirty="0">
                            <a:latin typeface="Oswald" panose="00000500000000000000" pitchFamily="2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91762" t="-4615" b="-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338340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5E882EBF-203D-B949-AAD2-432EBF4B2A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593311"/>
              </p:ext>
            </p:extLst>
          </p:nvPr>
        </p:nvGraphicFramePr>
        <p:xfrm>
          <a:off x="1598258" y="3189431"/>
          <a:ext cx="10396046" cy="39113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17049">
                  <a:extLst>
                    <a:ext uri="{9D8B030D-6E8A-4147-A177-3AD203B41FA5}">
                      <a16:colId xmlns:a16="http://schemas.microsoft.com/office/drawing/2014/main" val="3448662829"/>
                    </a:ext>
                  </a:extLst>
                </a:gridCol>
                <a:gridCol w="7378997">
                  <a:extLst>
                    <a:ext uri="{9D8B030D-6E8A-4147-A177-3AD203B41FA5}">
                      <a16:colId xmlns:a16="http://schemas.microsoft.com/office/drawing/2014/main" val="1474916528"/>
                    </a:ext>
                  </a:extLst>
                </a:gridCol>
              </a:tblGrid>
              <a:tr h="3911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u="sng" dirty="0">
                          <a:latin typeface="Oswald" panose="00000500000000000000" pitchFamily="2" charset="0"/>
                          <a:cs typeface="Arial" panose="020B0604020202020204" pitchFamily="34" charset="0"/>
                        </a:rPr>
                        <a:t>UNITA’ DI MASSA ATOMICA (AMU) </a:t>
                      </a:r>
                      <a:endParaRPr lang="en-GB" sz="1600" b="1" u="sng" dirty="0">
                        <a:latin typeface="Oswald" panose="000005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defRPr/>
                      </a:pPr>
                      <a:r>
                        <a:rPr lang="it-IT" sz="1600" b="0" i="0" dirty="0">
                          <a:latin typeface="Oswald" panose="00000500000000000000" pitchFamily="2" charset="0"/>
                          <a:cs typeface="Arial" panose="020B0604020202020204" pitchFamily="34" charset="0"/>
                        </a:rPr>
                        <a:t>dodicesima parte della massa di un atomo di Carbonio 12 </a:t>
                      </a:r>
                      <a:r>
                        <a:rPr lang="it-IT" sz="1000" b="0" i="0" dirty="0">
                          <a:latin typeface="Oswald" panose="00000500000000000000" pitchFamily="2" charset="0"/>
                          <a:cs typeface="Arial" panose="020B0604020202020204" pitchFamily="34" charset="0"/>
                        </a:rPr>
                        <a:t>(quantità adimensionale, è una massa relativa)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370595"/>
                  </a:ext>
                </a:extLst>
              </a:tr>
            </a:tbl>
          </a:graphicData>
        </a:graphic>
      </p:graphicFrame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C53FBE5A-C2A0-C112-8481-46B9B81071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056263"/>
              </p:ext>
            </p:extLst>
          </p:nvPr>
        </p:nvGraphicFramePr>
        <p:xfrm>
          <a:off x="1598259" y="3597285"/>
          <a:ext cx="10396046" cy="5791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41452">
                  <a:extLst>
                    <a:ext uri="{9D8B030D-6E8A-4147-A177-3AD203B41FA5}">
                      <a16:colId xmlns:a16="http://schemas.microsoft.com/office/drawing/2014/main" val="1263353984"/>
                    </a:ext>
                  </a:extLst>
                </a:gridCol>
                <a:gridCol w="7354594">
                  <a:extLst>
                    <a:ext uri="{9D8B030D-6E8A-4147-A177-3AD203B41FA5}">
                      <a16:colId xmlns:a16="http://schemas.microsoft.com/office/drawing/2014/main" val="3771862400"/>
                    </a:ext>
                  </a:extLst>
                </a:gridCol>
              </a:tblGrid>
              <a:tr h="562257">
                <a:tc>
                  <a:txBody>
                    <a:bodyPr/>
                    <a:lstStyle/>
                    <a:p>
                      <a:pPr algn="l"/>
                      <a:r>
                        <a:rPr lang="it-IT" sz="1600" b="1" u="sng" dirty="0">
                          <a:latin typeface="Oswald" panose="00000500000000000000" pitchFamily="2" charset="0"/>
                        </a:rPr>
                        <a:t>MOLE</a:t>
                      </a:r>
                      <a:endParaRPr lang="en-GB" sz="1600" b="1" u="sng" dirty="0">
                        <a:latin typeface="Oswald" panose="000005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600" b="0" dirty="0">
                          <a:latin typeface="Oswald" panose="00000500000000000000" pitchFamily="2" charset="0"/>
                          <a:cs typeface="Arial" panose="020B0604020202020204" pitchFamily="34" charset="0"/>
                        </a:rPr>
                        <a:t>quantità di sostanza che contiene tante entità elementari, atomi o molecole, quanti sono gli atomi presenti in 12 g di Carbonio 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581850"/>
                  </a:ext>
                </a:extLst>
              </a:tr>
            </a:tbl>
          </a:graphicData>
        </a:graphic>
      </p:graphicFrame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D11D4213-6201-21C6-6A74-8BC1E32D3A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030110"/>
              </p:ext>
            </p:extLst>
          </p:nvPr>
        </p:nvGraphicFramePr>
        <p:xfrm>
          <a:off x="1581010" y="4193123"/>
          <a:ext cx="10430541" cy="56225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51544">
                  <a:extLst>
                    <a:ext uri="{9D8B030D-6E8A-4147-A177-3AD203B41FA5}">
                      <a16:colId xmlns:a16="http://schemas.microsoft.com/office/drawing/2014/main" val="3790610513"/>
                    </a:ext>
                  </a:extLst>
                </a:gridCol>
                <a:gridCol w="7378997">
                  <a:extLst>
                    <a:ext uri="{9D8B030D-6E8A-4147-A177-3AD203B41FA5}">
                      <a16:colId xmlns:a16="http://schemas.microsoft.com/office/drawing/2014/main" val="136805894"/>
                    </a:ext>
                  </a:extLst>
                </a:gridCol>
              </a:tblGrid>
              <a:tr h="562257">
                <a:tc>
                  <a:txBody>
                    <a:bodyPr/>
                    <a:lstStyle/>
                    <a:p>
                      <a:pPr algn="l"/>
                      <a:r>
                        <a:rPr lang="en-GB" sz="1600" b="1" u="sng" dirty="0">
                          <a:latin typeface="Oswald" panose="00000500000000000000" pitchFamily="2" charset="0"/>
                        </a:rPr>
                        <a:t>MASSA/PESO MOLECOLARE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0" u="none" dirty="0">
                          <a:latin typeface="Oswald" panose="00000500000000000000" pitchFamily="2" charset="0"/>
                        </a:rPr>
                        <a:t>Massa di </a:t>
                      </a:r>
                      <a:r>
                        <a:rPr lang="en-GB" sz="1600" b="0" u="none" dirty="0" err="1">
                          <a:latin typeface="Oswald" panose="00000500000000000000" pitchFamily="2" charset="0"/>
                        </a:rPr>
                        <a:t>una</a:t>
                      </a:r>
                      <a:r>
                        <a:rPr lang="en-GB" sz="1600" b="0" u="none" dirty="0">
                          <a:latin typeface="Oswald" panose="00000500000000000000" pitchFamily="2" charset="0"/>
                        </a:rPr>
                        <a:t> mole di </a:t>
                      </a:r>
                      <a:r>
                        <a:rPr lang="en-GB" sz="1600" b="0" u="none" dirty="0" err="1">
                          <a:latin typeface="Oswald" panose="00000500000000000000" pitchFamily="2" charset="0"/>
                        </a:rPr>
                        <a:t>sostanza</a:t>
                      </a:r>
                      <a:r>
                        <a:rPr lang="en-GB" sz="1600" b="0" u="none" dirty="0">
                          <a:latin typeface="Oswald" panose="00000500000000000000" pitchFamily="2" charset="0"/>
                        </a:rPr>
                        <a:t> in </a:t>
                      </a:r>
                      <a:r>
                        <a:rPr lang="en-GB" sz="1600" b="0" u="none" dirty="0" err="1">
                          <a:latin typeface="Oswald" panose="00000500000000000000" pitchFamily="2" charset="0"/>
                        </a:rPr>
                        <a:t>grammi</a:t>
                      </a:r>
                      <a:r>
                        <a:rPr lang="en-GB" sz="1600" b="0" u="none" dirty="0">
                          <a:latin typeface="Oswald" panose="00000500000000000000" pitchFamily="2" charset="0"/>
                        </a:rPr>
                        <a:t> (</a:t>
                      </a:r>
                      <a:r>
                        <a:rPr lang="en-GB" sz="1600" b="0" u="none" dirty="0" err="1">
                          <a:latin typeface="Oswald" panose="00000500000000000000" pitchFamily="2" charset="0"/>
                        </a:rPr>
                        <a:t>massa</a:t>
                      </a:r>
                      <a:r>
                        <a:rPr lang="en-GB" sz="1600" b="0" u="none" dirty="0">
                          <a:latin typeface="Oswald" panose="00000500000000000000" pitchFamily="2" charset="0"/>
                        </a:rPr>
                        <a:t> </a:t>
                      </a:r>
                      <a:r>
                        <a:rPr lang="en-GB" sz="1600" b="0" u="none" dirty="0" err="1">
                          <a:latin typeface="Oswald" panose="00000500000000000000" pitchFamily="2" charset="0"/>
                        </a:rPr>
                        <a:t>molecolare</a:t>
                      </a:r>
                      <a:r>
                        <a:rPr lang="en-GB" sz="1600" b="0" u="none" dirty="0">
                          <a:latin typeface="Oswald" panose="00000500000000000000" pitchFamily="2" charset="0"/>
                        </a:rPr>
                        <a:t>), o in amu (peso </a:t>
                      </a:r>
                      <a:r>
                        <a:rPr lang="en-GB" sz="1600" b="0" u="none" dirty="0" err="1">
                          <a:latin typeface="Oswald" panose="00000500000000000000" pitchFamily="2" charset="0"/>
                        </a:rPr>
                        <a:t>molecolare</a:t>
                      </a:r>
                      <a:r>
                        <a:rPr lang="en-GB" sz="1600" b="0" u="none" dirty="0">
                          <a:latin typeface="Oswald" panose="00000500000000000000" pitchFamily="2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swald" panose="00000500000000000000" pitchFamily="2" charset="0"/>
                          <a:ea typeface="+mn-ea"/>
                          <a:cs typeface="Arial" panose="020B0604020202020204" pitchFamily="34" charset="0"/>
                        </a:rPr>
                        <a:t>(ES: una mole di CO (PM=28 </a:t>
                      </a:r>
                      <a:r>
                        <a:rPr kumimoji="0" lang="it-IT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swald" panose="00000500000000000000" pitchFamily="2" charset="0"/>
                          <a:ea typeface="+mn-ea"/>
                          <a:cs typeface="Arial" panose="020B0604020202020204" pitchFamily="34" charset="0"/>
                        </a:rPr>
                        <a:t>amu</a:t>
                      </a:r>
                      <a:r>
                        <a:rPr kumimoji="0" lang="it-I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swald" panose="00000500000000000000" pitchFamily="2" charset="0"/>
                          <a:ea typeface="+mn-ea"/>
                          <a:cs typeface="Arial" panose="020B0604020202020204" pitchFamily="34" charset="0"/>
                        </a:rPr>
                        <a:t>) pesa 28 g)</a:t>
                      </a:r>
                      <a:r>
                        <a:rPr lang="en-GB" sz="1200" u="none" dirty="0">
                          <a:latin typeface="Oswald" panose="00000500000000000000" pitchFamily="2" charset="0"/>
                        </a:rPr>
                        <a:t>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9650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ella 12">
                <a:extLst>
                  <a:ext uri="{FF2B5EF4-FFF2-40B4-BE49-F238E27FC236}">
                    <a16:creationId xmlns:a16="http://schemas.microsoft.com/office/drawing/2014/main" id="{113EB340-C184-6476-8D1E-837BAD335B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7695808"/>
                  </p:ext>
                </p:extLst>
              </p:nvPr>
            </p:nvGraphicFramePr>
            <p:xfrm>
              <a:off x="1581010" y="4755380"/>
              <a:ext cx="10430541" cy="562257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3051544">
                      <a:extLst>
                        <a:ext uri="{9D8B030D-6E8A-4147-A177-3AD203B41FA5}">
                          <a16:colId xmlns:a16="http://schemas.microsoft.com/office/drawing/2014/main" val="3376086068"/>
                        </a:ext>
                      </a:extLst>
                    </a:gridCol>
                    <a:gridCol w="7378997">
                      <a:extLst>
                        <a:ext uri="{9D8B030D-6E8A-4147-A177-3AD203B41FA5}">
                          <a16:colId xmlns:a16="http://schemas.microsoft.com/office/drawing/2014/main" val="2082299983"/>
                        </a:ext>
                      </a:extLst>
                    </a:gridCol>
                  </a:tblGrid>
                  <a:tr h="562257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1600" b="1" u="sng" dirty="0">
                              <a:latin typeface="Oswald" panose="00000500000000000000" pitchFamily="2" charset="0"/>
                            </a:rPr>
                            <a:t>NUMERO DI AVOGADRO</a:t>
                          </a:r>
                          <a:endParaRPr lang="en-GB" sz="1600" b="1" u="sng" dirty="0">
                            <a:latin typeface="Oswald" panose="00000500000000000000" pitchFamily="2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600" i="1" u="none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u="none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it-IT" sz="1600" b="0" i="1" u="none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it-IT" sz="1600" u="none" dirty="0">
                              <a:latin typeface="Oswald" panose="00000500000000000000" pitchFamily="2" charset="0"/>
                            </a:rPr>
                            <a:t> </a:t>
                          </a:r>
                          <a:r>
                            <a:rPr lang="it-IT" sz="1600" b="0" u="none" dirty="0">
                              <a:latin typeface="Oswald" panose="00000500000000000000" pitchFamily="2" charset="0"/>
                            </a:rPr>
                            <a:t>Numero di particelle contenute in 1 mole </a:t>
                          </a:r>
                          <a:r>
                            <a:rPr lang="it-IT" sz="1600" u="none" dirty="0">
                              <a:latin typeface="Oswald" panose="00000500000000000000" pitchFamily="2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r>
                                <a:rPr lang="it-IT" sz="1600" b="0" i="1" u="none" smtClean="0">
                                  <a:latin typeface="Cambria Math" panose="02040503050406030204" pitchFamily="18" charset="0"/>
                                </a:rPr>
                                <m:t>6.023</m:t>
                              </m:r>
                              <m:r>
                                <a:rPr lang="it-IT" sz="1600" b="0" i="1" u="none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it-IT" sz="1600" b="0" i="1" u="none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b="0" i="1" u="none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it-IT" sz="1600" b="0" i="1" u="none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u="none" dirty="0">
                              <a:latin typeface="Oswald" panose="00000500000000000000" pitchFamily="2" charset="0"/>
                            </a:rPr>
                            <a:t> </a:t>
                          </a:r>
                          <a:r>
                            <a:rPr lang="en-GB" sz="1600" b="0" u="none" dirty="0" err="1">
                              <a:latin typeface="Oswald" panose="00000500000000000000" pitchFamily="2" charset="0"/>
                            </a:rPr>
                            <a:t>particelle</a:t>
                          </a:r>
                          <a:r>
                            <a:rPr lang="en-GB" sz="1600" b="0" u="none" dirty="0">
                              <a:latin typeface="Oswald" panose="00000500000000000000" pitchFamily="2" charset="0"/>
                            </a:rPr>
                            <a:t>.</a:t>
                          </a:r>
                          <a:r>
                            <a:rPr lang="en-GB" sz="1600" u="none" dirty="0">
                              <a:latin typeface="Oswald" panose="00000500000000000000" pitchFamily="2" charset="0"/>
                            </a:rPr>
                            <a:t> </a:t>
                          </a:r>
                        </a:p>
                        <a:p>
                          <a:pPr algn="l"/>
                          <a:r>
                            <a:rPr lang="en-GB" sz="1000" b="0" u="none" dirty="0">
                              <a:latin typeface="Oswald" panose="00000500000000000000" pitchFamily="2" charset="0"/>
                            </a:rPr>
                            <a:t>(</a:t>
                          </a:r>
                          <a:r>
                            <a:rPr lang="en-GB" sz="1000" b="0" u="none" dirty="0" err="1">
                              <a:latin typeface="Oswald" panose="00000500000000000000" pitchFamily="2" charset="0"/>
                            </a:rPr>
                            <a:t>occupa</a:t>
                          </a:r>
                          <a:r>
                            <a:rPr lang="en-GB" sz="1000" b="0" u="none" dirty="0">
                              <a:latin typeface="Oswald" panose="00000500000000000000" pitchFamily="2" charset="0"/>
                            </a:rPr>
                            <a:t> un volume di 22.4 </a:t>
                          </a:r>
                          <a:r>
                            <a:rPr lang="en-GB" sz="1000" b="0" u="none" dirty="0" err="1">
                              <a:latin typeface="Oswald" panose="00000500000000000000" pitchFamily="2" charset="0"/>
                            </a:rPr>
                            <a:t>litri</a:t>
                          </a:r>
                          <a:r>
                            <a:rPr lang="en-GB" sz="1000" b="0" u="none" dirty="0">
                              <a:latin typeface="Oswald" panose="00000500000000000000" pitchFamily="2" charset="0"/>
                            </a:rPr>
                            <a:t> in </a:t>
                          </a:r>
                          <a:r>
                            <a:rPr lang="en-GB" sz="1000" b="0" u="none" dirty="0" err="1">
                              <a:latin typeface="Oswald" panose="00000500000000000000" pitchFamily="2" charset="0"/>
                            </a:rPr>
                            <a:t>condizioni</a:t>
                          </a:r>
                          <a:r>
                            <a:rPr lang="en-GB" sz="1000" b="0" u="none" dirty="0">
                              <a:latin typeface="Oswald" panose="00000500000000000000" pitchFamily="2" charset="0"/>
                            </a:rPr>
                            <a:t> STP)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702986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ella 12">
                <a:extLst>
                  <a:ext uri="{FF2B5EF4-FFF2-40B4-BE49-F238E27FC236}">
                    <a16:creationId xmlns:a16="http://schemas.microsoft.com/office/drawing/2014/main" id="{113EB340-C184-6476-8D1E-837BAD335B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7695808"/>
                  </p:ext>
                </p:extLst>
              </p:nvPr>
            </p:nvGraphicFramePr>
            <p:xfrm>
              <a:off x="1581010" y="4755380"/>
              <a:ext cx="10430541" cy="562257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3051544">
                      <a:extLst>
                        <a:ext uri="{9D8B030D-6E8A-4147-A177-3AD203B41FA5}">
                          <a16:colId xmlns:a16="http://schemas.microsoft.com/office/drawing/2014/main" val="3376086068"/>
                        </a:ext>
                      </a:extLst>
                    </a:gridCol>
                    <a:gridCol w="7378997">
                      <a:extLst>
                        <a:ext uri="{9D8B030D-6E8A-4147-A177-3AD203B41FA5}">
                          <a16:colId xmlns:a16="http://schemas.microsoft.com/office/drawing/2014/main" val="2082299983"/>
                        </a:ext>
                      </a:extLst>
                    </a:gridCol>
                  </a:tblGrid>
                  <a:tr h="562257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1600" b="1" u="sng" dirty="0">
                              <a:latin typeface="Oswald" panose="00000500000000000000" pitchFamily="2" charset="0"/>
                            </a:rPr>
                            <a:t>NUMERO DI AVOGADRO</a:t>
                          </a:r>
                          <a:endParaRPr lang="en-GB" sz="1600" b="1" u="sng" dirty="0">
                            <a:latin typeface="Oswald" panose="00000500000000000000" pitchFamily="2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413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7029865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0292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0FF130BD-2810-46FB-A38E-DBF077CF6C35}"/>
              </a:ext>
            </a:extLst>
          </p:cNvPr>
          <p:cNvSpPr txBox="1"/>
          <p:nvPr/>
        </p:nvSpPr>
        <p:spPr>
          <a:xfrm>
            <a:off x="184238" y="127590"/>
            <a:ext cx="3201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Oswald" panose="00000500000000000000" pitchFamily="2" charset="0"/>
              </a:rPr>
              <a:t>LE LEGGI DEI GAS PERFETTI</a:t>
            </a:r>
            <a:endParaRPr lang="en-GB" sz="2400" dirty="0">
              <a:latin typeface="Oswald" panose="000005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ella 2">
                <a:extLst>
                  <a:ext uri="{FF2B5EF4-FFF2-40B4-BE49-F238E27FC236}">
                    <a16:creationId xmlns:a16="http://schemas.microsoft.com/office/drawing/2014/main" id="{893CD0EB-D01B-455B-9854-63B6E7A3E2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8780222"/>
                  </p:ext>
                </p:extLst>
              </p:nvPr>
            </p:nvGraphicFramePr>
            <p:xfrm>
              <a:off x="1669311" y="804726"/>
              <a:ext cx="10228521" cy="66211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228521">
                      <a:extLst>
                        <a:ext uri="{9D8B030D-6E8A-4147-A177-3AD203B41FA5}">
                          <a16:colId xmlns:a16="http://schemas.microsoft.com/office/drawing/2014/main" val="113685178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latin typeface="Oswald" panose="00000500000000000000" pitchFamily="2" charset="0"/>
                            </a:rPr>
                            <a:t>TRASFORMAZIONE TERMODINAMICA DI UN GAS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dirty="0">
                              <a:latin typeface="Oswald" panose="00000500000000000000" pitchFamily="2" charset="0"/>
                            </a:rPr>
                            <a:t>Stato iniziale </a:t>
                          </a:r>
                          <a14:m>
                            <m:oMath xmlns:m="http://schemas.openxmlformats.org/officeDocument/2006/math">
                              <m: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b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it-IT" b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it-IT" b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it-IT" b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b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it-IT" b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GB" dirty="0">
                              <a:latin typeface="Oswald" panose="00000500000000000000" pitchFamily="2" charset="0"/>
                            </a:rPr>
                            <a:t>  </a:t>
                          </a:r>
                          <a:r>
                            <a:rPr lang="en-GB" dirty="0">
                              <a:latin typeface="Oswald" panose="00000500000000000000" pitchFamily="2" charset="0"/>
                              <a:sym typeface="Symbol" panose="05050102010706020507" pitchFamily="18" charset="2"/>
                            </a:rPr>
                            <a:t></a:t>
                          </a:r>
                          <a:r>
                            <a:rPr lang="en-GB" dirty="0">
                              <a:latin typeface="Oswald" panose="00000500000000000000" pitchFamily="2" charset="0"/>
                            </a:rPr>
                            <a:t>   Stato</a:t>
                          </a:r>
                          <a:r>
                            <a:rPr lang="en-GB" baseline="0" dirty="0">
                              <a:latin typeface="Oswald" panose="00000500000000000000" pitchFamily="2" charset="0"/>
                            </a:rPr>
                            <a:t> finale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0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it-IT" b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b="0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it-IT" b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it-IT" b="0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it-IT" b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b="0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it-IT" b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GB" dirty="0">
                            <a:latin typeface="Oswald" panose="000005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72627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ella 2">
                <a:extLst>
                  <a:ext uri="{FF2B5EF4-FFF2-40B4-BE49-F238E27FC236}">
                    <a16:creationId xmlns:a16="http://schemas.microsoft.com/office/drawing/2014/main" id="{893CD0EB-D01B-455B-9854-63B6E7A3E2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8780222"/>
                  </p:ext>
                </p:extLst>
              </p:nvPr>
            </p:nvGraphicFramePr>
            <p:xfrm>
              <a:off x="1669311" y="804726"/>
              <a:ext cx="10228521" cy="66605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228521">
                      <a:extLst>
                        <a:ext uri="{9D8B030D-6E8A-4147-A177-3AD203B41FA5}">
                          <a16:colId xmlns:a16="http://schemas.microsoft.com/office/drawing/2014/main" val="1136851781"/>
                        </a:ext>
                      </a:extLst>
                    </a:gridCol>
                  </a:tblGrid>
                  <a:tr h="6660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" t="-4545" r="-119" b="-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726273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ella 2">
                <a:extLst>
                  <a:ext uri="{FF2B5EF4-FFF2-40B4-BE49-F238E27FC236}">
                    <a16:creationId xmlns:a16="http://schemas.microsoft.com/office/drawing/2014/main" id="{C4EABC2D-B8A9-40C9-B96B-99CCD3F858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900821"/>
                  </p:ext>
                </p:extLst>
              </p:nvPr>
            </p:nvGraphicFramePr>
            <p:xfrm>
              <a:off x="1669312" y="1698375"/>
              <a:ext cx="6422065" cy="104743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422065">
                      <a:extLst>
                        <a:ext uri="{9D8B030D-6E8A-4147-A177-3AD203B41FA5}">
                          <a16:colId xmlns:a16="http://schemas.microsoft.com/office/drawing/2014/main" val="1136851781"/>
                        </a:ext>
                      </a:extLst>
                    </a:gridCol>
                  </a:tblGrid>
                  <a:tr h="343683">
                    <a:tc>
                      <a:txBody>
                        <a:bodyPr/>
                        <a:lstStyle/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dirty="0">
                              <a:latin typeface="Oswald" panose="00000500000000000000" pitchFamily="2" charset="0"/>
                            </a:rPr>
                            <a:t>TRASFORMAZIONE a </a:t>
                          </a:r>
                          <a:r>
                            <a:rPr lang="en-GB" dirty="0" err="1">
                              <a:latin typeface="Oswald" panose="00000500000000000000" pitchFamily="2" charset="0"/>
                            </a:rPr>
                            <a:t>Temperatura</a:t>
                          </a:r>
                          <a14:m>
                            <m:oMath xmlns:m="http://schemas.openxmlformats.org/officeDocument/2006/math">
                              <m:r>
                                <a:rPr lang="it-IT" b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it-IT" b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oMath>
                          </a14:m>
                          <a:r>
                            <a:rPr lang="en-GB" dirty="0">
                              <a:latin typeface="Oswald" panose="00000500000000000000" pitchFamily="2" charset="0"/>
                            </a:rPr>
                            <a:t> e </a:t>
                          </a:r>
                          <a:r>
                            <a:rPr lang="en-GB" dirty="0" err="1">
                              <a:latin typeface="Oswald" panose="00000500000000000000" pitchFamily="2" charset="0"/>
                            </a:rPr>
                            <a:t>numero</a:t>
                          </a:r>
                          <a:r>
                            <a:rPr lang="en-GB" dirty="0">
                              <a:latin typeface="Oswald" panose="00000500000000000000" pitchFamily="2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it-IT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oMath>
                          </a14:m>
                          <a:r>
                            <a:rPr lang="en-GB" dirty="0">
                              <a:latin typeface="Oswald" panose="00000500000000000000" pitchFamily="2" charset="0"/>
                            </a:rPr>
                            <a:t> di </a:t>
                          </a:r>
                          <a:r>
                            <a:rPr lang="en-GB" dirty="0" err="1">
                              <a:latin typeface="Oswald" panose="00000500000000000000" pitchFamily="2" charset="0"/>
                            </a:rPr>
                            <a:t>particelle</a:t>
                          </a:r>
                          <a:r>
                            <a:rPr lang="en-GB" dirty="0">
                              <a:latin typeface="Oswald" panose="00000500000000000000" pitchFamily="2" charset="0"/>
                            </a:rPr>
                            <a:t> </a:t>
                          </a:r>
                          <a:r>
                            <a:rPr lang="en-GB" dirty="0" err="1">
                              <a:latin typeface="Oswald" panose="00000500000000000000" pitchFamily="2" charset="0"/>
                            </a:rPr>
                            <a:t>costanti</a:t>
                          </a:r>
                          <a:r>
                            <a:rPr lang="en-GB" dirty="0">
                              <a:latin typeface="Oswald" panose="00000500000000000000" pitchFamily="2" charset="0"/>
                            </a:rPr>
                            <a:t> 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>
                              <a:latin typeface="Oswald" panose="00000500000000000000" pitchFamily="2" charset="0"/>
                            </a:rPr>
                            <a:t>(LEGGE DI BOYLE</a:t>
                          </a:r>
                          <a:r>
                            <a:rPr lang="en-GB" baseline="0" dirty="0">
                              <a:latin typeface="Oswald" panose="00000500000000000000" pitchFamily="2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it-IT" b="0" i="1" baseline="0" smtClean="0">
                                  <a:latin typeface="Cambria Math" panose="02040503050406030204" pitchFamily="18" charset="0"/>
                                </a:rPr>
                                <m:t>𝑝𝑉</m:t>
                              </m:r>
                              <m:r>
                                <a:rPr lang="it-IT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it-IT" b="0" i="1" baseline="0" smtClean="0">
                                  <a:latin typeface="Cambria Math" panose="02040503050406030204" pitchFamily="18" charset="0"/>
                                </a:rPr>
                                <m:t>𝑐𝑜𝑠𝑡𝑎𝑛𝑡𝑒</m:t>
                              </m:r>
                            </m:oMath>
                          </a14:m>
                          <a:r>
                            <a:rPr lang="en-GB" dirty="0">
                              <a:latin typeface="Oswald" panose="00000500000000000000" pitchFamily="2" charset="0"/>
                            </a:rPr>
                            <a:t>) 1662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572627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b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it-IT" b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it-IT" b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it-IT" b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b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it-IT" b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GB" dirty="0">
                              <a:latin typeface="Oswald" panose="00000500000000000000" pitchFamily="2" charset="0"/>
                            </a:rPr>
                            <a:t>  </a:t>
                          </a:r>
                          <a:r>
                            <a:rPr lang="en-GB" dirty="0">
                              <a:latin typeface="Oswald" panose="00000500000000000000" pitchFamily="2" charset="0"/>
                              <a:sym typeface="Symbol" panose="05050102010706020507" pitchFamily="18" charset="2"/>
                            </a:rPr>
                            <a:t></a:t>
                          </a:r>
                          <a:r>
                            <a:rPr lang="en-GB" dirty="0">
                              <a:latin typeface="Oswald" panose="00000500000000000000" pitchFamily="2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𝑓𝑖</m:t>
                                      </m:r>
                                    </m:sub>
                                  </m:sSub>
                                  <m:r>
                                    <a:rPr lang="it-IT" b="0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𝑐𝑜𝑛</m:t>
                              </m:r>
                              <m:sSub>
                                <m:sSubPr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0" smtClean="0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a:rPr lang="it-IT" b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b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it-IT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it-IT" b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it-IT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𝑓𝑖</m:t>
                                  </m:r>
                                </m:sub>
                              </m:sSub>
                            </m:oMath>
                          </a14:m>
                          <a:endParaRPr lang="en-GB" dirty="0">
                            <a:latin typeface="Oswald" panose="000005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46396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ella 2">
                <a:extLst>
                  <a:ext uri="{FF2B5EF4-FFF2-40B4-BE49-F238E27FC236}">
                    <a16:creationId xmlns:a16="http://schemas.microsoft.com/office/drawing/2014/main" id="{C4EABC2D-B8A9-40C9-B96B-99CCD3F858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900821"/>
                  </p:ext>
                </p:extLst>
              </p:nvPr>
            </p:nvGraphicFramePr>
            <p:xfrm>
              <a:off x="1669312" y="1698375"/>
              <a:ext cx="6422065" cy="104743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422065">
                      <a:extLst>
                        <a:ext uri="{9D8B030D-6E8A-4147-A177-3AD203B41FA5}">
                          <a16:colId xmlns:a16="http://schemas.microsoft.com/office/drawing/2014/main" val="1136851781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5" t="-14151" r="-190" b="-73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7262739"/>
                      </a:ext>
                    </a:extLst>
                  </a:tr>
                  <a:tr h="4073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5" t="-180597" r="-190" b="-164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463967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ella 2">
                <a:extLst>
                  <a:ext uri="{FF2B5EF4-FFF2-40B4-BE49-F238E27FC236}">
                    <a16:creationId xmlns:a16="http://schemas.microsoft.com/office/drawing/2014/main" id="{2E169992-E5A5-46B1-9DD7-6EF9FE88E3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9479956"/>
                  </p:ext>
                </p:extLst>
              </p:nvPr>
            </p:nvGraphicFramePr>
            <p:xfrm>
              <a:off x="1669310" y="2973405"/>
              <a:ext cx="6422065" cy="120281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422065">
                      <a:extLst>
                        <a:ext uri="{9D8B030D-6E8A-4147-A177-3AD203B41FA5}">
                          <a16:colId xmlns:a16="http://schemas.microsoft.com/office/drawing/2014/main" val="1136851781"/>
                        </a:ext>
                      </a:extLst>
                    </a:gridCol>
                  </a:tblGrid>
                  <a:tr h="34368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>
                              <a:latin typeface="Oswald" panose="00000500000000000000" pitchFamily="2" charset="0"/>
                            </a:rPr>
                            <a:t>b) TRASFORMAZIONE a Pressione</a:t>
                          </a:r>
                          <a14:m>
                            <m:oMath xmlns:m="http://schemas.openxmlformats.org/officeDocument/2006/math">
                              <m:r>
                                <a:rPr lang="it-IT" b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GB" dirty="0">
                              <a:latin typeface="Oswald" panose="00000500000000000000" pitchFamily="2" charset="0"/>
                            </a:rPr>
                            <a:t> e </a:t>
                          </a:r>
                          <a:r>
                            <a:rPr lang="en-GB" dirty="0" err="1">
                              <a:latin typeface="Oswald" panose="00000500000000000000" pitchFamily="2" charset="0"/>
                            </a:rPr>
                            <a:t>numero</a:t>
                          </a:r>
                          <a:r>
                            <a:rPr lang="en-GB" dirty="0">
                              <a:latin typeface="Oswald" panose="00000500000000000000" pitchFamily="2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it-IT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oMath>
                          </a14:m>
                          <a:r>
                            <a:rPr lang="en-GB" dirty="0">
                              <a:latin typeface="Oswald" panose="00000500000000000000" pitchFamily="2" charset="0"/>
                            </a:rPr>
                            <a:t> di </a:t>
                          </a:r>
                          <a:r>
                            <a:rPr lang="en-GB" dirty="0" err="1">
                              <a:latin typeface="Oswald" panose="00000500000000000000" pitchFamily="2" charset="0"/>
                            </a:rPr>
                            <a:t>particelle</a:t>
                          </a:r>
                          <a:r>
                            <a:rPr lang="en-GB" dirty="0">
                              <a:latin typeface="Oswald" panose="00000500000000000000" pitchFamily="2" charset="0"/>
                            </a:rPr>
                            <a:t> </a:t>
                          </a:r>
                          <a:r>
                            <a:rPr lang="en-GB" dirty="0" err="1">
                              <a:latin typeface="Oswald" panose="00000500000000000000" pitchFamily="2" charset="0"/>
                            </a:rPr>
                            <a:t>costanti</a:t>
                          </a:r>
                          <a:r>
                            <a:rPr lang="en-GB" dirty="0">
                              <a:latin typeface="Oswald" panose="00000500000000000000" pitchFamily="2" charset="0"/>
                            </a:rPr>
                            <a:t> 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>
                              <a:latin typeface="Oswald" panose="00000500000000000000" pitchFamily="2" charset="0"/>
                            </a:rPr>
                            <a:t>(LEGGE DI CHARLES</a:t>
                          </a:r>
                          <a:r>
                            <a:rPr lang="en-GB" baseline="0" dirty="0">
                              <a:latin typeface="Oswald" panose="00000500000000000000" pitchFamily="2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it-IT" b="0" i="1" baseline="0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it-IT" b="0" i="1" baseline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it-IT" b="0" i="1" baseline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it-IT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it-IT" b="0" i="1" baseline="0" smtClean="0">
                                  <a:latin typeface="Cambria Math" panose="02040503050406030204" pitchFamily="18" charset="0"/>
                                </a:rPr>
                                <m:t>𝑐𝑜𝑠𝑡𝑎𝑛𝑡𝑒</m:t>
                              </m:r>
                            </m:oMath>
                          </a14:m>
                          <a:r>
                            <a:rPr lang="en-GB" dirty="0">
                              <a:latin typeface="Oswald" panose="00000500000000000000" pitchFamily="2" charset="0"/>
                            </a:rPr>
                            <a:t>) 1787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572627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  <m:r>
                                    <a:rPr lang="it-IT" b="0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𝑓𝑖</m:t>
                                      </m:r>
                                    </m:sub>
                                  </m:sSub>
                                  <m:r>
                                    <a:rPr lang="it-IT" b="0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GB" dirty="0">
                              <a:latin typeface="Oswald" panose="00000500000000000000" pitchFamily="2" charset="0"/>
                              <a:sym typeface="Symbol" panose="05050102010706020507" pitchFamily="18" charset="2"/>
                            </a:rPr>
                            <a:t>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0" smtClean="0">
                                      <a:latin typeface="Cambria Math" panose="02040503050406030204" pitchFamily="18" charset="0"/>
                                    </a:rPr>
                                    <m:t>  (</m:t>
                                  </m:r>
                                  <m:r>
                                    <a:rPr lang="it-IT" b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it-IT" b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it-IT" b="0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it-IT" b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𝑐𝑜𝑛</m:t>
                              </m:r>
                              <m:f>
                                <m:f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𝑓𝑖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endParaRPr lang="en-GB" i="1" dirty="0">
                            <a:latin typeface="Oswald" panose="000005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5246396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ella 2">
                <a:extLst>
                  <a:ext uri="{FF2B5EF4-FFF2-40B4-BE49-F238E27FC236}">
                    <a16:creationId xmlns:a16="http://schemas.microsoft.com/office/drawing/2014/main" id="{2E169992-E5A5-46B1-9DD7-6EF9FE88E3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9479956"/>
                  </p:ext>
                </p:extLst>
              </p:nvPr>
            </p:nvGraphicFramePr>
            <p:xfrm>
              <a:off x="1669310" y="2973405"/>
              <a:ext cx="6422065" cy="120281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422065">
                      <a:extLst>
                        <a:ext uri="{9D8B030D-6E8A-4147-A177-3AD203B41FA5}">
                          <a16:colId xmlns:a16="http://schemas.microsoft.com/office/drawing/2014/main" val="1136851781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95" t="-4717" r="-190" b="-905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7262739"/>
                      </a:ext>
                    </a:extLst>
                  </a:tr>
                  <a:tr h="5627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95" t="-119355" r="-190" b="-32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463967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C3AA3B15-A8A5-4900-AF8A-2CF5739217A3}"/>
                  </a:ext>
                </a:extLst>
              </p:cNvPr>
              <p:cNvSpPr txBox="1"/>
              <p:nvPr/>
            </p:nvSpPr>
            <p:spPr>
              <a:xfrm>
                <a:off x="8205317" y="1907281"/>
                <a:ext cx="1530562" cy="7552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it-IT" sz="2000" b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𝑓𝑖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C3AA3B15-A8A5-4900-AF8A-2CF573921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5317" y="1907281"/>
                <a:ext cx="1530562" cy="7552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649146E4-1DCD-4C00-95E0-82EBF5A1BC79}"/>
                  </a:ext>
                </a:extLst>
              </p:cNvPr>
              <p:cNvSpPr txBox="1"/>
              <p:nvPr/>
            </p:nvSpPr>
            <p:spPr>
              <a:xfrm>
                <a:off x="8131681" y="3226384"/>
                <a:ext cx="1543153" cy="696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𝑓𝑖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649146E4-1DCD-4C00-95E0-82EBF5A1B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1681" y="3226384"/>
                <a:ext cx="1543153" cy="6968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ccia tridirezionale 5">
            <a:extLst>
              <a:ext uri="{FF2B5EF4-FFF2-40B4-BE49-F238E27FC236}">
                <a16:creationId xmlns:a16="http://schemas.microsoft.com/office/drawing/2014/main" id="{101055CB-CE5A-4775-9AF2-30617781FF47}"/>
              </a:ext>
            </a:extLst>
          </p:cNvPr>
          <p:cNvSpPr/>
          <p:nvPr/>
        </p:nvSpPr>
        <p:spPr>
          <a:xfrm rot="5400000">
            <a:off x="8462319" y="2565420"/>
            <a:ext cx="519302" cy="697942"/>
          </a:xfrm>
          <a:prstGeom prst="leftRightUpArrow">
            <a:avLst>
              <a:gd name="adj1" fmla="val 9996"/>
              <a:gd name="adj2" fmla="val 9996"/>
              <a:gd name="adj3" fmla="val 25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9D68E649-50EA-4E1E-AC86-333837A177A9}"/>
                  </a:ext>
                </a:extLst>
              </p:cNvPr>
              <p:cNvSpPr txBox="1"/>
              <p:nvPr/>
            </p:nvSpPr>
            <p:spPr>
              <a:xfrm>
                <a:off x="9174681" y="2603476"/>
                <a:ext cx="2850741" cy="620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sz="2000" b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it-I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it-IT" sz="2000" b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it-IT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it-I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it-IT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it-IT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den>
                    </m:f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𝑐𝑜𝑠𝑡𝑎𝑛𝑡𝑒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9D68E649-50EA-4E1E-AC86-333837A17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4681" y="2603476"/>
                <a:ext cx="2850741" cy="620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ella 2">
                <a:extLst>
                  <a:ext uri="{FF2B5EF4-FFF2-40B4-BE49-F238E27FC236}">
                    <a16:creationId xmlns:a16="http://schemas.microsoft.com/office/drawing/2014/main" id="{C58C123C-8D86-4F96-806A-9E04FE537C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2852222"/>
                  </p:ext>
                </p:extLst>
              </p:nvPr>
            </p:nvGraphicFramePr>
            <p:xfrm>
              <a:off x="1669310" y="4403819"/>
              <a:ext cx="6422065" cy="10109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422065">
                      <a:extLst>
                        <a:ext uri="{9D8B030D-6E8A-4147-A177-3AD203B41FA5}">
                          <a16:colId xmlns:a16="http://schemas.microsoft.com/office/drawing/2014/main" val="1136851781"/>
                        </a:ext>
                      </a:extLst>
                    </a:gridCol>
                  </a:tblGrid>
                  <a:tr h="34368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>
                              <a:latin typeface="Oswald" panose="00000500000000000000" pitchFamily="2" charset="0"/>
                            </a:rPr>
                            <a:t>c) TRASFORMAZIONE a </a:t>
                          </a:r>
                          <a:r>
                            <a:rPr lang="en-GB" dirty="0" err="1">
                              <a:latin typeface="Oswald" panose="00000500000000000000" pitchFamily="2" charset="0"/>
                            </a:rPr>
                            <a:t>Temperatura</a:t>
                          </a:r>
                          <a:r>
                            <a:rPr lang="en-GB" dirty="0">
                              <a:latin typeface="Oswald" panose="00000500000000000000" pitchFamily="2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it-IT" b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oMath>
                          </a14:m>
                          <a:r>
                            <a:rPr lang="en-GB" dirty="0">
                              <a:latin typeface="Oswald" panose="00000500000000000000" pitchFamily="2" charset="0"/>
                            </a:rPr>
                            <a:t> e Volume </a:t>
                          </a:r>
                          <a14:m>
                            <m:oMath xmlns:m="http://schemas.openxmlformats.org/officeDocument/2006/math"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oMath>
                          </a14:m>
                          <a:r>
                            <a:rPr lang="en-GB" dirty="0">
                              <a:latin typeface="Oswald" panose="00000500000000000000" pitchFamily="2" charset="0"/>
                            </a:rPr>
                            <a:t> costanti</a:t>
                          </a:r>
                          <a:endParaRPr lang="it-IT" b="0" dirty="0">
                            <a:latin typeface="Oswald" panose="00000500000000000000" pitchFamily="2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>
                              <a:latin typeface="Oswald" panose="00000500000000000000" pitchFamily="2" charset="0"/>
                            </a:rPr>
                            <a:t>(LEGGE DI AVOGADRO</a:t>
                          </a:r>
                          <a:r>
                            <a:rPr lang="en-GB" baseline="0" dirty="0">
                              <a:latin typeface="Oswald" panose="00000500000000000000" pitchFamily="2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it-IT" b="0" i="1" baseline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it-IT" b="0" i="1" baseline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it-IT" b="0" i="1" baseline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it-IT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it-IT" b="0" i="1" baseline="0" smtClean="0">
                                  <a:latin typeface="Cambria Math" panose="02040503050406030204" pitchFamily="18" charset="0"/>
                                </a:rPr>
                                <m:t>𝑐𝑜𝑠𝑡𝑎𝑛𝑡𝑒</m:t>
                              </m:r>
                            </m:oMath>
                          </a14:m>
                          <a:r>
                            <a:rPr lang="en-GB" dirty="0">
                              <a:latin typeface="Oswald" panose="00000500000000000000" pitchFamily="2" charset="0"/>
                            </a:rPr>
                            <a:t>) 1811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572627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i="0" dirty="0">
                              <a:latin typeface="Oswald" panose="00000500000000000000" pitchFamily="2" charset="0"/>
                              <a:cs typeface="Arial" panose="020B0604020202020204" pitchFamily="34" charset="0"/>
                            </a:rPr>
                            <a:t>La costante non dipende dal tipo di gas  ma solo dalla sua quantità</a:t>
                          </a:r>
                          <a:endParaRPr lang="en-GB" sz="1600" i="0" dirty="0">
                            <a:latin typeface="Oswald" panose="000005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5246396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ella 2">
                <a:extLst>
                  <a:ext uri="{FF2B5EF4-FFF2-40B4-BE49-F238E27FC236}">
                    <a16:creationId xmlns:a16="http://schemas.microsoft.com/office/drawing/2014/main" id="{C58C123C-8D86-4F96-806A-9E04FE537C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2852222"/>
                  </p:ext>
                </p:extLst>
              </p:nvPr>
            </p:nvGraphicFramePr>
            <p:xfrm>
              <a:off x="1669310" y="4403819"/>
              <a:ext cx="6422065" cy="10109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422065">
                      <a:extLst>
                        <a:ext uri="{9D8B030D-6E8A-4147-A177-3AD203B41FA5}">
                          <a16:colId xmlns:a16="http://schemas.microsoft.com/office/drawing/2014/main" val="1136851781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95" t="-4717" r="-190" b="-632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72627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i="0" dirty="0">
                              <a:latin typeface="Oswald" panose="00000500000000000000" pitchFamily="2" charset="0"/>
                              <a:cs typeface="Arial" panose="020B0604020202020204" pitchFamily="34" charset="0"/>
                            </a:rPr>
                            <a:t>La costante non dipende dal tipo di gas  ma solo dalla sua quantità</a:t>
                          </a:r>
                          <a:endParaRPr lang="en-GB" sz="1600" i="0" dirty="0">
                            <a:latin typeface="Oswald" panose="000005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52463967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Freccia in giù 10">
            <a:extLst>
              <a:ext uri="{FF2B5EF4-FFF2-40B4-BE49-F238E27FC236}">
                <a16:creationId xmlns:a16="http://schemas.microsoft.com/office/drawing/2014/main" id="{00D9D60F-7472-42FA-85A2-DFE4440BFE2B}"/>
              </a:ext>
            </a:extLst>
          </p:cNvPr>
          <p:cNvSpPr/>
          <p:nvPr/>
        </p:nvSpPr>
        <p:spPr>
          <a:xfrm>
            <a:off x="10600052" y="3354572"/>
            <a:ext cx="160098" cy="747222"/>
          </a:xfrm>
          <a:prstGeom prst="downArrow">
            <a:avLst>
              <a:gd name="adj1" fmla="val 45245"/>
              <a:gd name="adj2" fmla="val 6664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ccia in giù 22">
            <a:extLst>
              <a:ext uri="{FF2B5EF4-FFF2-40B4-BE49-F238E27FC236}">
                <a16:creationId xmlns:a16="http://schemas.microsoft.com/office/drawing/2014/main" id="{4F98C427-E654-4F00-8E65-9842EB7466C1}"/>
              </a:ext>
            </a:extLst>
          </p:cNvPr>
          <p:cNvSpPr/>
          <p:nvPr/>
        </p:nvSpPr>
        <p:spPr>
          <a:xfrm rot="16200000">
            <a:off x="8722821" y="4417851"/>
            <a:ext cx="156499" cy="747222"/>
          </a:xfrm>
          <a:prstGeom prst="downArrow">
            <a:avLst>
              <a:gd name="adj1" fmla="val 45245"/>
              <a:gd name="adj2" fmla="val 6664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54F08C72-4B23-4CA6-89F5-E47162929342}"/>
                  </a:ext>
                </a:extLst>
              </p:cNvPr>
              <p:cNvSpPr txBox="1"/>
              <p:nvPr/>
            </p:nvSpPr>
            <p:spPr>
              <a:xfrm>
                <a:off x="9293283" y="4403819"/>
                <a:ext cx="2613536" cy="67710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4400" b="0" i="1" smtClean="0">
                          <a:latin typeface="Cambria Math" panose="02040503050406030204" pitchFamily="18" charset="0"/>
                        </a:rPr>
                        <m:t>𝑝𝑉</m:t>
                      </m:r>
                      <m:r>
                        <a:rPr lang="it-IT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4400" b="0" i="1" smtClean="0">
                          <a:latin typeface="Cambria Math" panose="02040503050406030204" pitchFamily="18" charset="0"/>
                        </a:rPr>
                        <m:t>𝑛𝑅𝑇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54F08C72-4B23-4CA6-89F5-E471629293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3283" y="4403819"/>
                <a:ext cx="2613536" cy="6771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 Box 7">
            <a:extLst>
              <a:ext uri="{FF2B5EF4-FFF2-40B4-BE49-F238E27FC236}">
                <a16:creationId xmlns:a16="http://schemas.microsoft.com/office/drawing/2014/main" id="{E86ADA29-6005-48DB-9BF1-38A3ECB9C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7008" y="5659683"/>
            <a:ext cx="59861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i="1" dirty="0">
                <a:latin typeface="Oswald" panose="00000500000000000000" pitchFamily="2" charset="0"/>
                <a:cs typeface="Arial" panose="020B0604020202020204" pitchFamily="34" charset="0"/>
              </a:rPr>
              <a:t>n = N/N</a:t>
            </a:r>
            <a:r>
              <a:rPr lang="it-IT" altLang="it-IT" sz="1600" i="1" baseline="-25000" dirty="0">
                <a:latin typeface="Oswald" panose="00000500000000000000" pitchFamily="2" charset="0"/>
                <a:cs typeface="Arial" panose="020B0604020202020204" pitchFamily="34" charset="0"/>
              </a:rPr>
              <a:t>0</a:t>
            </a:r>
            <a:r>
              <a:rPr lang="it-IT" altLang="it-IT" sz="1600" dirty="0">
                <a:latin typeface="Oswald" panose="00000500000000000000" pitchFamily="2" charset="0"/>
                <a:cs typeface="Arial" panose="020B0604020202020204" pitchFamily="34" charset="0"/>
              </a:rPr>
              <a:t>  Numero di moli   </a:t>
            </a:r>
            <a:r>
              <a:rPr lang="it-IT" altLang="it-IT" sz="1600" i="1" dirty="0">
                <a:latin typeface="Oswald" panose="00000500000000000000" pitchFamily="2" charset="0"/>
                <a:cs typeface="Arial" panose="020B0604020202020204" pitchFamily="34" charset="0"/>
              </a:rPr>
              <a:t>R</a:t>
            </a:r>
            <a:r>
              <a:rPr lang="it-IT" altLang="it-IT" sz="1600" dirty="0">
                <a:latin typeface="Oswald" panose="00000500000000000000" pitchFamily="2" charset="0"/>
                <a:cs typeface="Arial" panose="020B0604020202020204" pitchFamily="34" charset="0"/>
              </a:rPr>
              <a:t> = 8.3146 J / (K </a:t>
            </a:r>
            <a:r>
              <a:rPr lang="it-IT" altLang="it-IT" sz="1600" dirty="0" err="1">
                <a:latin typeface="Oswald" panose="00000500000000000000" pitchFamily="2" charset="0"/>
                <a:cs typeface="Arial" panose="020B0604020202020204" pitchFamily="34" charset="0"/>
              </a:rPr>
              <a:t>mol</a:t>
            </a:r>
            <a:r>
              <a:rPr lang="it-IT" altLang="it-IT" sz="1600" dirty="0">
                <a:latin typeface="Oswald" panose="00000500000000000000" pitchFamily="2" charset="0"/>
                <a:cs typeface="Arial" panose="020B0604020202020204" pitchFamily="34" charset="0"/>
              </a:rPr>
              <a:t>) costante universale dei gas</a:t>
            </a:r>
            <a:endParaRPr lang="it-IT" altLang="it-IT" sz="1600" baseline="-25000" dirty="0">
              <a:latin typeface="Oswald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20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6" grpId="0" animBg="1"/>
      <p:bldP spid="20" grpId="0"/>
      <p:bldP spid="11" grpId="0" animBg="1"/>
      <p:bldP spid="23" grpId="0" animBg="1"/>
      <p:bldP spid="13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0FF130BD-2810-46FB-A38E-DBF077CF6C35}"/>
              </a:ext>
            </a:extLst>
          </p:cNvPr>
          <p:cNvSpPr txBox="1"/>
          <p:nvPr/>
        </p:nvSpPr>
        <p:spPr>
          <a:xfrm>
            <a:off x="184238" y="127590"/>
            <a:ext cx="3201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Oswald" panose="00000500000000000000" pitchFamily="2" charset="0"/>
              </a:rPr>
              <a:t>LE LEGGI DEI GAS PERFETTI</a:t>
            </a:r>
            <a:endParaRPr lang="en-GB" sz="2400" dirty="0">
              <a:latin typeface="Oswald" panose="00000500000000000000" pitchFamily="2" charset="0"/>
            </a:endParaRPr>
          </a:p>
        </p:txBody>
      </p:sp>
      <p:graphicFrame>
        <p:nvGraphicFramePr>
          <p:cNvPr id="15" name="Tabella 2">
            <a:extLst>
              <a:ext uri="{FF2B5EF4-FFF2-40B4-BE49-F238E27FC236}">
                <a16:creationId xmlns:a16="http://schemas.microsoft.com/office/drawing/2014/main" id="{69774C1F-7C24-4C58-B47E-B9BBD2E609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973030"/>
              </p:ext>
            </p:extLst>
          </p:nvPr>
        </p:nvGraphicFramePr>
        <p:xfrm>
          <a:off x="1669311" y="804726"/>
          <a:ext cx="10228521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28521">
                  <a:extLst>
                    <a:ext uri="{9D8B030D-6E8A-4147-A177-3AD203B41FA5}">
                      <a16:colId xmlns:a16="http://schemas.microsoft.com/office/drawing/2014/main" val="11368517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latin typeface="Oswald" panose="00000500000000000000" pitchFamily="2" charset="0"/>
                        </a:rPr>
                        <a:t>In presenza di una miscela di gas si definisce:</a:t>
                      </a:r>
                    </a:p>
                    <a:p>
                      <a:pPr algn="l"/>
                      <a:r>
                        <a:rPr lang="it-IT" u="sng" dirty="0">
                          <a:latin typeface="Oswald" panose="00000500000000000000" pitchFamily="2" charset="0"/>
                        </a:rPr>
                        <a:t>Pressione parziale </a:t>
                      </a:r>
                      <a:r>
                        <a:rPr lang="it-IT" dirty="0">
                          <a:latin typeface="Oswald" panose="00000500000000000000" pitchFamily="2" charset="0"/>
                        </a:rPr>
                        <a:t>– pressione dovuta ad un solo particolare gas componente la miscela come se da solo occupasse tutto il volume a disposizione </a:t>
                      </a:r>
                      <a:endParaRPr lang="en-GB" dirty="0">
                        <a:latin typeface="Oswald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26273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ella 2">
                <a:extLst>
                  <a:ext uri="{FF2B5EF4-FFF2-40B4-BE49-F238E27FC236}">
                    <a16:creationId xmlns:a16="http://schemas.microsoft.com/office/drawing/2014/main" id="{73148801-0372-4097-BAEB-7B9D9D9305F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0063401"/>
                  </p:ext>
                </p:extLst>
              </p:nvPr>
            </p:nvGraphicFramePr>
            <p:xfrm>
              <a:off x="1669311" y="1897036"/>
              <a:ext cx="10228522" cy="148564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668773">
                      <a:extLst>
                        <a:ext uri="{9D8B030D-6E8A-4147-A177-3AD203B41FA5}">
                          <a16:colId xmlns:a16="http://schemas.microsoft.com/office/drawing/2014/main" val="1136851781"/>
                        </a:ext>
                      </a:extLst>
                    </a:gridCol>
                    <a:gridCol w="7559749">
                      <a:extLst>
                        <a:ext uri="{9D8B030D-6E8A-4147-A177-3AD203B41FA5}">
                          <a16:colId xmlns:a16="http://schemas.microsoft.com/office/drawing/2014/main" val="2018186088"/>
                        </a:ext>
                      </a:extLst>
                    </a:gridCol>
                  </a:tblGrid>
                  <a:tr h="343683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>
                              <a:latin typeface="Oswald" panose="00000500000000000000" pitchFamily="2" charset="0"/>
                            </a:rPr>
                            <a:t>LEGGE DI DALTON  (1801)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dirty="0">
                            <a:latin typeface="Oswald" panose="000005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72627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it-IT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it-IT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it-IT" sz="2400" b="0" i="1" smtClean="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it-IT" sz="24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it-IT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400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it-IT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it-IT" sz="2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it-IT" sz="2400" b="0" dirty="0">
                            <a:latin typeface="Oswald" panose="00000500000000000000" pitchFamily="2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4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it-IT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𝑝𝑟𝑒𝑠𝑠𝑖𝑜𝑛𝑒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𝑝𝑎𝑟𝑧𝑖𝑙𝑒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𝑒𝑠𝑖𝑚𝑜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𝑔𝑎𝑠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</m:oMath>
                            </m:oMathPara>
                          </a14:m>
                          <a:endParaRPr lang="it-IT" sz="2400" b="0" i="1" dirty="0">
                            <a:latin typeface="Oswald" panose="00000500000000000000" pitchFamily="2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𝑛𝑢𝑚𝑒𝑟𝑜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𝑡𝑜𝑡𝑎𝑙𝑒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𝑑𝑖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𝑔𝑎𝑠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𝑝𝑟𝑒𝑠𝑒𝑛𝑡𝑖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𝑛𝑒𝑙𝑙𝑎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𝑚𝑖𝑠𝑐𝑒𝑙𝑎</m:t>
                                </m:r>
                              </m:oMath>
                            </m:oMathPara>
                          </a14:m>
                          <a:endParaRPr lang="it-IT" sz="2400" b="0" dirty="0">
                            <a:latin typeface="Oswald" panose="00000500000000000000" pitchFamily="2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46396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ella 2">
                <a:extLst>
                  <a:ext uri="{FF2B5EF4-FFF2-40B4-BE49-F238E27FC236}">
                    <a16:creationId xmlns:a16="http://schemas.microsoft.com/office/drawing/2014/main" id="{73148801-0372-4097-BAEB-7B9D9D9305F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0063401"/>
                  </p:ext>
                </p:extLst>
              </p:nvPr>
            </p:nvGraphicFramePr>
            <p:xfrm>
              <a:off x="1669311" y="1897036"/>
              <a:ext cx="10228522" cy="148564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668773">
                      <a:extLst>
                        <a:ext uri="{9D8B030D-6E8A-4147-A177-3AD203B41FA5}">
                          <a16:colId xmlns:a16="http://schemas.microsoft.com/office/drawing/2014/main" val="1136851781"/>
                        </a:ext>
                      </a:extLst>
                    </a:gridCol>
                    <a:gridCol w="7559749">
                      <a:extLst>
                        <a:ext uri="{9D8B030D-6E8A-4147-A177-3AD203B41FA5}">
                          <a16:colId xmlns:a16="http://schemas.microsoft.com/office/drawing/2014/main" val="2018186088"/>
                        </a:ext>
                      </a:extLst>
                    </a:gridCol>
                  </a:tblGrid>
                  <a:tr h="365760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>
                              <a:latin typeface="Oswald" panose="00000500000000000000" pitchFamily="2" charset="0"/>
                            </a:rPr>
                            <a:t>LEGGE DI DALTON  (1801)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dirty="0">
                            <a:latin typeface="Oswald" panose="000005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7262739"/>
                      </a:ext>
                    </a:extLst>
                  </a:tr>
                  <a:tr h="11198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8" t="-35326" r="-283790" b="-1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5375" t="-35326" r="-161" b="-1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463967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7" name="Text Box 13">
            <a:extLst>
              <a:ext uri="{FF2B5EF4-FFF2-40B4-BE49-F238E27FC236}">
                <a16:creationId xmlns:a16="http://schemas.microsoft.com/office/drawing/2014/main" id="{6BD49C50-3CA4-4E96-91D6-05F856F70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7325" y="5395796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400">
              <a:solidFill>
                <a:schemeClr val="tx2"/>
              </a:solidFill>
              <a:latin typeface="Oswald" panose="00000500000000000000" pitchFamily="2" charset="0"/>
            </a:endParaRPr>
          </a:p>
        </p:txBody>
      </p:sp>
      <p:graphicFrame>
        <p:nvGraphicFramePr>
          <p:cNvPr id="18" name="Table 19">
            <a:extLst>
              <a:ext uri="{FF2B5EF4-FFF2-40B4-BE49-F238E27FC236}">
                <a16:creationId xmlns:a16="http://schemas.microsoft.com/office/drawing/2014/main" id="{E5CAD0E2-E521-42F6-9E83-66DCE71301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630822"/>
              </p:ext>
            </p:extLst>
          </p:nvPr>
        </p:nvGraphicFramePr>
        <p:xfrm>
          <a:off x="2594345" y="3738483"/>
          <a:ext cx="8771859" cy="2274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3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4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  <a:latin typeface="Oswald" panose="00000500000000000000" pitchFamily="2" charset="0"/>
                        </a:rPr>
                        <a:t>GAS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Oswald" panose="000005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  <a:latin typeface="Oswald" panose="00000500000000000000" pitchFamily="2" charset="0"/>
                        </a:rPr>
                        <a:t>PERCENTUALE PER VOLUME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Oswald" panose="000005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  <a:latin typeface="Oswald" panose="00000500000000000000" pitchFamily="2" charset="0"/>
                        </a:rPr>
                        <a:t>PRESSIONE PARZIALE (mbar)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Oswald" panose="000005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5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Oswald" panose="00000500000000000000" pitchFamily="2" charset="0"/>
                        </a:rPr>
                        <a:t>Azoto (N</a:t>
                      </a:r>
                      <a:r>
                        <a:rPr lang="it-IT" sz="1200" baseline="-25000">
                          <a:effectLst/>
                          <a:latin typeface="Oswald" panose="00000500000000000000" pitchFamily="2" charset="0"/>
                        </a:rPr>
                        <a:t>2</a:t>
                      </a:r>
                      <a:r>
                        <a:rPr lang="it-IT" sz="1200">
                          <a:effectLst/>
                          <a:latin typeface="Oswald" panose="00000500000000000000" pitchFamily="2" charset="0"/>
                        </a:rPr>
                        <a:t>)</a:t>
                      </a:r>
                      <a:endParaRPr lang="it-IT" sz="1200">
                        <a:effectLst/>
                        <a:latin typeface="Oswald" panose="000005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Oswald" panose="00000500000000000000" pitchFamily="2" charset="0"/>
                        </a:rPr>
                        <a:t>78</a:t>
                      </a:r>
                      <a:endParaRPr lang="it-IT" sz="1200" dirty="0">
                        <a:effectLst/>
                        <a:latin typeface="Oswald" panose="000005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Oswald" panose="00000500000000000000" pitchFamily="2" charset="0"/>
                        </a:rPr>
                        <a:t>780</a:t>
                      </a:r>
                      <a:endParaRPr lang="it-IT" sz="1200">
                        <a:effectLst/>
                        <a:latin typeface="Oswald" panose="000005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5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Oswald" panose="00000500000000000000" pitchFamily="2" charset="0"/>
                        </a:rPr>
                        <a:t>Ossigeno (O</a:t>
                      </a:r>
                      <a:r>
                        <a:rPr lang="it-IT" sz="1200" baseline="-25000">
                          <a:effectLst/>
                          <a:latin typeface="Oswald" panose="00000500000000000000" pitchFamily="2" charset="0"/>
                        </a:rPr>
                        <a:t>2</a:t>
                      </a:r>
                      <a:r>
                        <a:rPr lang="it-IT" sz="1200">
                          <a:effectLst/>
                          <a:latin typeface="Oswald" panose="00000500000000000000" pitchFamily="2" charset="0"/>
                        </a:rPr>
                        <a:t>)</a:t>
                      </a:r>
                      <a:endParaRPr lang="it-IT" sz="1200">
                        <a:effectLst/>
                        <a:latin typeface="Oswald" panose="000005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Oswald" panose="00000500000000000000" pitchFamily="2" charset="0"/>
                        </a:rPr>
                        <a:t>21</a:t>
                      </a:r>
                      <a:endParaRPr lang="it-IT" sz="1200" dirty="0">
                        <a:effectLst/>
                        <a:latin typeface="Oswald" panose="000005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Oswald" panose="00000500000000000000" pitchFamily="2" charset="0"/>
                        </a:rPr>
                        <a:t>207</a:t>
                      </a:r>
                      <a:endParaRPr lang="it-IT" sz="1200">
                        <a:effectLst/>
                        <a:latin typeface="Oswald" panose="000005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5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Oswald" panose="00000500000000000000" pitchFamily="2" charset="0"/>
                        </a:rPr>
                        <a:t>Argon (Ar)</a:t>
                      </a:r>
                      <a:endParaRPr lang="it-IT" sz="1200">
                        <a:effectLst/>
                        <a:latin typeface="Oswald" panose="000005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Oswald" panose="00000500000000000000" pitchFamily="2" charset="0"/>
                        </a:rPr>
                        <a:t>0,93</a:t>
                      </a:r>
                      <a:endParaRPr lang="it-IT" sz="1200" dirty="0">
                        <a:effectLst/>
                        <a:latin typeface="Oswald" panose="000005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Oswald" panose="00000500000000000000" pitchFamily="2" charset="0"/>
                        </a:rPr>
                        <a:t>94</a:t>
                      </a:r>
                      <a:endParaRPr lang="it-IT" sz="1200" dirty="0">
                        <a:effectLst/>
                        <a:latin typeface="Oswald" panose="000005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5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Oswald" panose="00000500000000000000" pitchFamily="2" charset="0"/>
                        </a:rPr>
                        <a:t>An. Carbonica (CO</a:t>
                      </a:r>
                      <a:r>
                        <a:rPr lang="en-GB" sz="1200" baseline="-25000">
                          <a:effectLst/>
                          <a:latin typeface="Oswald" panose="00000500000000000000" pitchFamily="2" charset="0"/>
                        </a:rPr>
                        <a:t>2</a:t>
                      </a:r>
                      <a:r>
                        <a:rPr lang="en-GB" sz="1200">
                          <a:effectLst/>
                          <a:latin typeface="Oswald" panose="00000500000000000000" pitchFamily="2" charset="0"/>
                        </a:rPr>
                        <a:t>)</a:t>
                      </a:r>
                      <a:endParaRPr lang="it-IT" sz="1200">
                        <a:effectLst/>
                        <a:latin typeface="Oswald" panose="000005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Oswald" panose="00000500000000000000" pitchFamily="2" charset="0"/>
                        </a:rPr>
                        <a:t>0,03</a:t>
                      </a:r>
                      <a:endParaRPr lang="it-IT" sz="1200" dirty="0">
                        <a:effectLst/>
                        <a:latin typeface="Oswald" panose="000005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Oswald" panose="00000500000000000000" pitchFamily="2" charset="0"/>
                        </a:rPr>
                        <a:t>0,33</a:t>
                      </a:r>
                      <a:endParaRPr lang="it-IT" sz="1200" dirty="0">
                        <a:effectLst/>
                        <a:latin typeface="Oswald" panose="000005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5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Oswald" panose="00000500000000000000" pitchFamily="2" charset="0"/>
                        </a:rPr>
                        <a:t>Neon (Ne)</a:t>
                      </a:r>
                      <a:endParaRPr lang="it-IT" sz="1200">
                        <a:effectLst/>
                        <a:latin typeface="Oswald" panose="000005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Oswald" panose="00000500000000000000" pitchFamily="2" charset="0"/>
                        </a:rPr>
                        <a:t>0,0018</a:t>
                      </a:r>
                      <a:endParaRPr lang="it-IT" sz="1200" dirty="0">
                        <a:effectLst/>
                        <a:latin typeface="Oswald" panose="000005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Oswald" panose="00000500000000000000" pitchFamily="2" charset="0"/>
                        </a:rPr>
                        <a:t>0,018</a:t>
                      </a:r>
                      <a:endParaRPr lang="it-IT" sz="1200" dirty="0">
                        <a:effectLst/>
                        <a:latin typeface="Oswald" panose="000005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5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Oswald" panose="00000500000000000000" pitchFamily="2" charset="0"/>
                        </a:rPr>
                        <a:t>Elio (He)</a:t>
                      </a:r>
                      <a:endParaRPr lang="it-IT" sz="1200">
                        <a:effectLst/>
                        <a:latin typeface="Oswald" panose="000005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Oswald" panose="00000500000000000000" pitchFamily="2" charset="0"/>
                        </a:rPr>
                        <a:t>0,0005</a:t>
                      </a:r>
                      <a:endParaRPr lang="it-IT" sz="1200" dirty="0">
                        <a:effectLst/>
                        <a:latin typeface="Oswald" panose="000005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Oswald" panose="00000500000000000000" pitchFamily="2" charset="0"/>
                        </a:rPr>
                        <a:t>5,3x10</a:t>
                      </a:r>
                      <a:r>
                        <a:rPr lang="de-DE" sz="1200" baseline="30000" dirty="0">
                          <a:effectLst/>
                          <a:latin typeface="Oswald" panose="00000500000000000000" pitchFamily="2" charset="0"/>
                        </a:rPr>
                        <a:t>-3</a:t>
                      </a:r>
                      <a:endParaRPr lang="it-IT" sz="1200" dirty="0">
                        <a:effectLst/>
                        <a:latin typeface="Oswald" panose="000005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5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Oswald" panose="00000500000000000000" pitchFamily="2" charset="0"/>
                        </a:rPr>
                        <a:t>Krypton (Kr)</a:t>
                      </a:r>
                      <a:endParaRPr lang="it-IT" sz="1200">
                        <a:effectLst/>
                        <a:latin typeface="Oswald" panose="000005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Oswald" panose="00000500000000000000" pitchFamily="2" charset="0"/>
                        </a:rPr>
                        <a:t>0,0001</a:t>
                      </a:r>
                      <a:endParaRPr lang="it-IT" sz="1200" dirty="0">
                        <a:effectLst/>
                        <a:latin typeface="Oswald" panose="000005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Oswald" panose="00000500000000000000" pitchFamily="2" charset="0"/>
                        </a:rPr>
                        <a:t>1,1x10</a:t>
                      </a:r>
                      <a:r>
                        <a:rPr lang="it-IT" sz="1200" baseline="30000" dirty="0">
                          <a:effectLst/>
                          <a:latin typeface="Oswald" panose="00000500000000000000" pitchFamily="2" charset="0"/>
                        </a:rPr>
                        <a:t>-3</a:t>
                      </a:r>
                      <a:endParaRPr lang="it-IT" sz="1200" dirty="0">
                        <a:effectLst/>
                        <a:latin typeface="Oswald" panose="000005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5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Oswald" panose="00000500000000000000" pitchFamily="2" charset="0"/>
                        </a:rPr>
                        <a:t>Acqua (H</a:t>
                      </a:r>
                      <a:r>
                        <a:rPr lang="it-IT" sz="1200" baseline="-25000" dirty="0">
                          <a:effectLst/>
                          <a:latin typeface="Oswald" panose="00000500000000000000" pitchFamily="2" charset="0"/>
                        </a:rPr>
                        <a:t>2</a:t>
                      </a:r>
                      <a:r>
                        <a:rPr lang="it-IT" sz="1200" dirty="0">
                          <a:effectLst/>
                          <a:latin typeface="Oswald" panose="00000500000000000000" pitchFamily="2" charset="0"/>
                        </a:rPr>
                        <a:t>O)</a:t>
                      </a:r>
                      <a:endParaRPr lang="it-IT" sz="1200" dirty="0">
                        <a:effectLst/>
                        <a:latin typeface="Oswald" panose="000005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Oswald" panose="00000500000000000000" pitchFamily="2" charset="0"/>
                        </a:rPr>
                        <a:t>Variabile</a:t>
                      </a:r>
                      <a:endParaRPr lang="it-IT" sz="1200">
                        <a:effectLst/>
                        <a:latin typeface="Oswald" panose="000005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Oswald" panose="00000500000000000000" pitchFamily="2" charset="0"/>
                        </a:rPr>
                        <a:t>Da 6,65 a 66,5</a:t>
                      </a:r>
                      <a:endParaRPr lang="it-IT" sz="1200" dirty="0">
                        <a:effectLst/>
                        <a:latin typeface="Oswald" panose="000005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9" name="TextBox 20">
            <a:extLst>
              <a:ext uri="{FF2B5EF4-FFF2-40B4-BE49-F238E27FC236}">
                <a16:creationId xmlns:a16="http://schemas.microsoft.com/office/drawing/2014/main" id="{669E620E-624D-4612-95A2-0F9277257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6660" y="3438108"/>
            <a:ext cx="22092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b="1" dirty="0">
                <a:solidFill>
                  <a:schemeClr val="tx2"/>
                </a:solidFill>
                <a:latin typeface="Oswald" panose="00000500000000000000" pitchFamily="2" charset="0"/>
                <a:cs typeface="Arial" panose="020B0604020202020204" pitchFamily="34" charset="0"/>
              </a:rPr>
              <a:t>COMPOSIZIONE ATMOSFERA</a:t>
            </a:r>
          </a:p>
        </p:txBody>
      </p:sp>
    </p:spTree>
    <p:extLst>
      <p:ext uri="{BB962C8B-B14F-4D97-AF65-F5344CB8AC3E}">
        <p14:creationId xmlns:p14="http://schemas.microsoft.com/office/powerpoint/2010/main" val="2489147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0FF130BD-2810-46FB-A38E-DBF077CF6C35}"/>
              </a:ext>
            </a:extLst>
          </p:cNvPr>
          <p:cNvSpPr txBox="1"/>
          <p:nvPr/>
        </p:nvSpPr>
        <p:spPr>
          <a:xfrm>
            <a:off x="184238" y="127590"/>
            <a:ext cx="3201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Oswald" panose="00000500000000000000" pitchFamily="2" charset="0"/>
              </a:rPr>
              <a:t>LE LEGGI DEI GAS PERFETTI</a:t>
            </a:r>
            <a:endParaRPr lang="en-GB" sz="2400" dirty="0">
              <a:latin typeface="Oswald" panose="00000500000000000000" pitchFamily="2" charset="0"/>
            </a:endParaRPr>
          </a:p>
        </p:txBody>
      </p:sp>
      <p:graphicFrame>
        <p:nvGraphicFramePr>
          <p:cNvPr id="16" name="Tabella 2">
            <a:extLst>
              <a:ext uri="{FF2B5EF4-FFF2-40B4-BE49-F238E27FC236}">
                <a16:creationId xmlns:a16="http://schemas.microsoft.com/office/drawing/2014/main" id="{73148801-0372-4097-BAEB-7B9D9D9305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963509"/>
              </p:ext>
            </p:extLst>
          </p:nvPr>
        </p:nvGraphicFramePr>
        <p:xfrm>
          <a:off x="1607214" y="974524"/>
          <a:ext cx="10228522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28522">
                  <a:extLst>
                    <a:ext uri="{9D8B030D-6E8A-4147-A177-3AD203B41FA5}">
                      <a16:colId xmlns:a16="http://schemas.microsoft.com/office/drawing/2014/main" val="1136851781"/>
                    </a:ext>
                  </a:extLst>
                </a:gridCol>
              </a:tblGrid>
              <a:tr h="3436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Oswald" panose="00000500000000000000" pitchFamily="2" charset="0"/>
                        </a:rPr>
                        <a:t>LA LEGGE DI BOYLE  E L’ESPANSIONE DEI GAS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262739"/>
                  </a:ext>
                </a:extLst>
              </a:tr>
            </a:tbl>
          </a:graphicData>
        </a:graphic>
      </p:graphicFrame>
      <p:sp>
        <p:nvSpPr>
          <p:cNvPr id="17" name="Text Box 13">
            <a:extLst>
              <a:ext uri="{FF2B5EF4-FFF2-40B4-BE49-F238E27FC236}">
                <a16:creationId xmlns:a16="http://schemas.microsoft.com/office/drawing/2014/main" id="{6BD49C50-3CA4-4E96-91D6-05F856F70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7325" y="5204402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400">
              <a:solidFill>
                <a:schemeClr val="tx2"/>
              </a:solidFill>
              <a:latin typeface="Oswald" panose="00000500000000000000" pitchFamily="2" charset="0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90DA9EFA-407E-421A-B609-44E09542A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479" y="1407881"/>
            <a:ext cx="3745256" cy="340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47408CC-0894-4CD8-8A74-5E353C8CD709}"/>
              </a:ext>
            </a:extLst>
          </p:cNvPr>
          <p:cNvSpPr txBox="1"/>
          <p:nvPr/>
        </p:nvSpPr>
        <p:spPr>
          <a:xfrm>
            <a:off x="9311949" y="4561255"/>
            <a:ext cx="2403786" cy="336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1200" i="1" dirty="0">
                <a:solidFill>
                  <a:schemeClr val="tx2"/>
                </a:solidFill>
                <a:latin typeface="Oswald" panose="00000500000000000000" pitchFamily="2" charset="0"/>
                <a:cs typeface="Arial" panose="020B0604020202020204" pitchFamily="34" charset="0"/>
              </a:rPr>
              <a:t>Immagine da slide, </a:t>
            </a:r>
            <a:r>
              <a:rPr lang="it-IT" altLang="it-IT" sz="1200" i="1" dirty="0" err="1">
                <a:solidFill>
                  <a:schemeClr val="tx2"/>
                </a:solidFill>
                <a:latin typeface="Oswald" panose="00000500000000000000" pitchFamily="2" charset="0"/>
                <a:cs typeface="Arial" panose="020B0604020202020204" pitchFamily="34" charset="0"/>
              </a:rPr>
              <a:t>Agilent</a:t>
            </a:r>
            <a:endParaRPr lang="it-IT" altLang="it-IT" sz="1200" i="1" dirty="0">
              <a:solidFill>
                <a:schemeClr val="tx2"/>
              </a:solidFill>
              <a:latin typeface="Oswald" panose="00000500000000000000" pitchFamily="2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4559B6E8-34D5-418D-9474-355612E03245}"/>
                  </a:ext>
                </a:extLst>
              </p:cNvPr>
              <p:cNvSpPr txBox="1"/>
              <p:nvPr/>
            </p:nvSpPr>
            <p:spPr>
              <a:xfrm>
                <a:off x="2714023" y="1556153"/>
                <a:ext cx="3745256" cy="67710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4400" b="0" i="1" smtClean="0">
                          <a:latin typeface="Cambria Math" panose="02040503050406030204" pitchFamily="18" charset="0"/>
                        </a:rPr>
                        <m:t>𝑝𝑉</m:t>
                      </m:r>
                      <m:r>
                        <a:rPr lang="it-IT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4400" b="0" i="1" smtClean="0">
                          <a:latin typeface="Cambria Math" panose="02040503050406030204" pitchFamily="18" charset="0"/>
                        </a:rPr>
                        <m:t>𝑐𝑜𝑠𝑡𝑎𝑛𝑡𝑒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4559B6E8-34D5-418D-9474-355612E032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023" y="1556153"/>
                <a:ext cx="3745256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10">
            <a:extLst>
              <a:ext uri="{FF2B5EF4-FFF2-40B4-BE49-F238E27FC236}">
                <a16:creationId xmlns:a16="http://schemas.microsoft.com/office/drawing/2014/main" id="{7109AA8E-D6C7-4D01-AA8B-00543364A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661" y="2257736"/>
            <a:ext cx="5910005" cy="183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Oswald" panose="00000500000000000000" pitchFamily="2" charset="0"/>
                <a:cs typeface="Arial" panose="020B0604020202020204" pitchFamily="34" charset="0"/>
              </a:rPr>
              <a:t>Un esempio: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2000" dirty="0">
                <a:latin typeface="Oswald" panose="00000500000000000000" pitchFamily="2" charset="0"/>
                <a:cs typeface="Arial" panose="020B0604020202020204" pitchFamily="34" charset="0"/>
              </a:rPr>
              <a:t>Recipiente di </a:t>
            </a:r>
            <a:r>
              <a:rPr lang="it-IT" altLang="it-IT" sz="2000" i="1" dirty="0">
                <a:latin typeface="Oswald" panose="00000500000000000000" pitchFamily="2" charset="0"/>
                <a:cs typeface="Arial" panose="020B0604020202020204" pitchFamily="34" charset="0"/>
              </a:rPr>
              <a:t>V</a:t>
            </a:r>
            <a:r>
              <a:rPr lang="it-IT" altLang="it-IT" sz="2000" dirty="0">
                <a:latin typeface="Oswald" panose="00000500000000000000" pitchFamily="2" charset="0"/>
                <a:cs typeface="Arial" panose="020B0604020202020204" pitchFamily="34" charset="0"/>
              </a:rPr>
              <a:t> = 100 litri alla </a:t>
            </a:r>
            <a:r>
              <a:rPr lang="it-IT" altLang="it-IT" sz="2000" i="1" dirty="0">
                <a:latin typeface="Oswald" panose="00000500000000000000" pitchFamily="2" charset="0"/>
                <a:cs typeface="Arial" panose="020B0604020202020204" pitchFamily="34" charset="0"/>
              </a:rPr>
              <a:t>p</a:t>
            </a:r>
            <a:r>
              <a:rPr lang="it-IT" altLang="it-IT" sz="2000" i="1" baseline="-25000" dirty="0">
                <a:latin typeface="Oswald" panose="00000500000000000000" pitchFamily="2" charset="0"/>
                <a:cs typeface="Arial" panose="020B0604020202020204" pitchFamily="34" charset="0"/>
              </a:rPr>
              <a:t>i</a:t>
            </a:r>
            <a:r>
              <a:rPr lang="it-IT" altLang="it-IT" sz="2000" dirty="0">
                <a:latin typeface="Oswald" panose="00000500000000000000" pitchFamily="2" charset="0"/>
                <a:cs typeface="Arial" panose="020B0604020202020204" pitchFamily="34" charset="0"/>
              </a:rPr>
              <a:t> = 1 </a:t>
            </a:r>
            <a:r>
              <a:rPr lang="it-IT" altLang="it-IT" sz="2000" dirty="0">
                <a:latin typeface="Oswald" panose="00000500000000000000" pitchFamily="2" charset="0"/>
                <a:cs typeface="Arial" panose="020B0604020202020204" pitchFamily="34" charset="0"/>
                <a:sym typeface="Symbol" panose="05050102010706020507" pitchFamily="18" charset="2"/>
              </a:rPr>
              <a:t> </a:t>
            </a:r>
            <a:r>
              <a:rPr lang="it-IT" altLang="it-IT" sz="2000" dirty="0">
                <a:latin typeface="Oswald" panose="00000500000000000000" pitchFamily="2" charset="0"/>
                <a:cs typeface="Arial" panose="020B0604020202020204" pitchFamily="34" charset="0"/>
              </a:rPr>
              <a:t>10</a:t>
            </a:r>
            <a:r>
              <a:rPr lang="it-IT" altLang="it-IT" sz="2000" baseline="30000" dirty="0">
                <a:latin typeface="Oswald" panose="00000500000000000000" pitchFamily="2" charset="0"/>
                <a:cs typeface="Arial" panose="020B0604020202020204" pitchFamily="34" charset="0"/>
              </a:rPr>
              <a:t>-4</a:t>
            </a:r>
            <a:r>
              <a:rPr lang="it-IT" altLang="it-IT" sz="2000" dirty="0">
                <a:latin typeface="Oswald" panose="00000500000000000000" pitchFamily="2" charset="0"/>
                <a:cs typeface="Arial" panose="020B0604020202020204" pitchFamily="34" charset="0"/>
              </a:rPr>
              <a:t> mbar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2000" dirty="0">
                <a:latin typeface="Oswald" panose="00000500000000000000" pitchFamily="2" charset="0"/>
                <a:cs typeface="Arial" panose="020B0604020202020204" pitchFamily="34" charset="0"/>
              </a:rPr>
              <a:t>Aggiungo 1 cc STP di gas……..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2000" dirty="0">
                <a:latin typeface="Oswald" panose="00000500000000000000" pitchFamily="2" charset="0"/>
                <a:cs typeface="Arial" panose="020B0604020202020204" pitchFamily="34" charset="0"/>
              </a:rPr>
              <a:t>che succede alla pressione finale nel recipiente?</a:t>
            </a:r>
            <a:r>
              <a:rPr lang="it-IT" altLang="it-IT" sz="1800" dirty="0">
                <a:latin typeface="Oswald" panose="00000500000000000000" pitchFamily="2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C32CD886-1A0A-46CE-A89F-8963F6D764B3}"/>
                  </a:ext>
                </a:extLst>
              </p:cNvPr>
              <p:cNvSpPr txBox="1"/>
              <p:nvPr/>
            </p:nvSpPr>
            <p:spPr>
              <a:xfrm>
                <a:off x="2348893" y="4108387"/>
                <a:ext cx="3051285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𝑑𝑜𝑣𝑢𝑡𝑎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𝑎𝑙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𝑐𝑐𝑆𝑇𝑃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C32CD886-1A0A-46CE-A89F-8963F6D764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893" y="4108387"/>
                <a:ext cx="3051285" cy="299249"/>
              </a:xfrm>
              <a:prstGeom prst="rect">
                <a:avLst/>
              </a:prstGeom>
              <a:blipFill>
                <a:blip r:embed="rId4"/>
                <a:stretch>
                  <a:fillRect l="-1397" r="-2196" b="-2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10">
                <a:extLst>
                  <a:ext uri="{FF2B5EF4-FFF2-40B4-BE49-F238E27FC236}">
                    <a16:creationId xmlns:a16="http://schemas.microsoft.com/office/drawing/2014/main" id="{6F82F692-5C82-4689-A509-9C9B776807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07214" y="4420861"/>
                <a:ext cx="8458312" cy="12703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ct val="0"/>
                  </a:spcBef>
                  <a:buNone/>
                </a:pPr>
                <a:r>
                  <a:rPr lang="it-IT" altLang="it-IT" sz="1600" dirty="0">
                    <a:latin typeface="Oswald" panose="00000500000000000000" pitchFamily="2" charset="0"/>
                    <a:cs typeface="Arial" panose="020B0604020202020204" pitchFamily="34" charset="0"/>
                  </a:rPr>
                  <a:t>Il cc di gas in condizioni STP si espande nel volume del recipiente a Temperatura costante:</a:t>
                </a:r>
                <a:endParaRPr lang="it-IT" altLang="it-IT" sz="1800" dirty="0">
                  <a:latin typeface="Oswald" panose="00000500000000000000" pitchFamily="2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160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𝑑𝑜𝑣𝑢𝑡𝑎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𝑎𝑙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𝑐𝑐𝑆𝑇𝑃</m:t>
                          </m:r>
                        </m:e>
                      </m:d>
                      <m:r>
                        <a:rPr lang="it-IT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𝑃𝑎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∙1 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𝑐𝑐</m:t>
                          </m:r>
                        </m:num>
                        <m:den>
                          <m:r>
                            <a:rPr lang="it-IT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𝑉𝑜𝑙𝑢𝑚𝑒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𝑟𝑒𝑐𝑖𝑝𝑖𝑒𝑛𝑡𝑒</m:t>
                          </m:r>
                        </m:den>
                      </m:f>
                      <m:r>
                        <a:rPr lang="it-IT" sz="16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𝑃𝑎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−3 </m:t>
                              </m:r>
                            </m:sup>
                          </m:sSup>
                          <m:r>
                            <a:rPr lang="it-IT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𝑙𝑖𝑡𝑟𝑖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100 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𝑙𝑖𝑡𝑟𝑖</m:t>
                          </m:r>
                        </m:den>
                      </m:f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𝑃𝑎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−2 </m:t>
                          </m:r>
                        </m:sup>
                      </m:sSup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𝑚𝑏𝑎𝑟</m:t>
                      </m:r>
                    </m:oMath>
                  </m:oMathPara>
                </a14:m>
                <a:endParaRPr lang="it-IT" altLang="it-IT" sz="1600" dirty="0">
                  <a:latin typeface="Oswald" panose="00000500000000000000" pitchFamily="2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 Box 10">
                <a:extLst>
                  <a:ext uri="{FF2B5EF4-FFF2-40B4-BE49-F238E27FC236}">
                    <a16:creationId xmlns:a16="http://schemas.microsoft.com/office/drawing/2014/main" id="{6F82F692-5C82-4689-A509-9C9B77680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7214" y="4420861"/>
                <a:ext cx="8458312" cy="1270348"/>
              </a:xfrm>
              <a:prstGeom prst="rect">
                <a:avLst/>
              </a:prstGeom>
              <a:blipFill>
                <a:blip r:embed="rId5"/>
                <a:stretch>
                  <a:fillRect l="-4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A33F3931-CA7B-488E-BFE7-6ECAD5DE02F3}"/>
                  </a:ext>
                </a:extLst>
              </p:cNvPr>
              <p:cNvSpPr txBox="1"/>
              <p:nvPr/>
            </p:nvSpPr>
            <p:spPr>
              <a:xfrm>
                <a:off x="9602430" y="5102809"/>
                <a:ext cx="2334037" cy="4063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𝑚𝑏𝑎𝑟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en-GB" sz="2400" dirty="0">
                  <a:latin typeface="Oswald" panose="00000500000000000000" pitchFamily="2" charset="0"/>
                </a:endParaRPr>
              </a:p>
            </p:txBody>
          </p:sp>
        </mc:Choice>
        <mc:Fallback xmlns="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A33F3931-CA7B-488E-BFE7-6ECAD5DE02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2430" y="5102809"/>
                <a:ext cx="2334037" cy="406393"/>
              </a:xfrm>
              <a:prstGeom prst="rect">
                <a:avLst/>
              </a:prstGeom>
              <a:blipFill>
                <a:blip r:embed="rId6"/>
                <a:stretch>
                  <a:fillRect l="-2611" r="-2611" b="-253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 Box 6">
            <a:extLst>
              <a:ext uri="{FF2B5EF4-FFF2-40B4-BE49-F238E27FC236}">
                <a16:creationId xmlns:a16="http://schemas.microsoft.com/office/drawing/2014/main" id="{B4EA6B0B-3B2B-468F-B4AD-2DF4D4338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0972" y="5583956"/>
            <a:ext cx="6913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1800" i="1" dirty="0">
                <a:solidFill>
                  <a:schemeClr val="tx2"/>
                </a:solidFill>
                <a:latin typeface="Oswald" panose="00000500000000000000" pitchFamily="2" charset="0"/>
                <a:cs typeface="Arial" panose="020B0604020202020204" pitchFamily="34" charset="0"/>
              </a:rPr>
              <a:t>Attenzione alle impronte digitali e alla sporcizia in vuoto!</a:t>
            </a:r>
          </a:p>
        </p:txBody>
      </p:sp>
    </p:spTree>
    <p:extLst>
      <p:ext uri="{BB962C8B-B14F-4D97-AF65-F5344CB8AC3E}">
        <p14:creationId xmlns:p14="http://schemas.microsoft.com/office/powerpoint/2010/main" val="319552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  <p:bldP spid="14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o 10">
            <a:extLst>
              <a:ext uri="{FF2B5EF4-FFF2-40B4-BE49-F238E27FC236}">
                <a16:creationId xmlns:a16="http://schemas.microsoft.com/office/drawing/2014/main" id="{6F2E6905-4ADE-3AEB-739F-BD93FC5EEF20}"/>
              </a:ext>
            </a:extLst>
          </p:cNvPr>
          <p:cNvGrpSpPr/>
          <p:nvPr/>
        </p:nvGrpSpPr>
        <p:grpSpPr>
          <a:xfrm>
            <a:off x="9209314" y="2501750"/>
            <a:ext cx="2730717" cy="2783392"/>
            <a:chOff x="9227975" y="2619811"/>
            <a:chExt cx="2730717" cy="2783392"/>
          </a:xfrm>
        </p:grpSpPr>
        <p:pic>
          <p:nvPicPr>
            <p:cNvPr id="5" name="Immagine 10" descr="kinetic_theory.gif">
              <a:extLst>
                <a:ext uri="{FF2B5EF4-FFF2-40B4-BE49-F238E27FC236}">
                  <a16:creationId xmlns:a16="http://schemas.microsoft.com/office/drawing/2014/main" id="{896FB84B-A33F-DFEC-3453-1497005F8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16"/>
            <a:stretch>
              <a:fillRect/>
            </a:stretch>
          </p:blipFill>
          <p:spPr bwMode="auto">
            <a:xfrm>
              <a:off x="9227975" y="2619811"/>
              <a:ext cx="2730717" cy="266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D4CE15E1-1C1D-6D5E-652B-8B9E0212CFBC}"/>
                </a:ext>
              </a:extLst>
            </p:cNvPr>
            <p:cNvSpPr txBox="1"/>
            <p:nvPr/>
          </p:nvSpPr>
          <p:spPr>
            <a:xfrm>
              <a:off x="9514847" y="5057401"/>
              <a:ext cx="126188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1200" i="1" dirty="0">
                  <a:latin typeface="Oswald" panose="00000500000000000000" pitchFamily="2" charset="0"/>
                </a:rPr>
                <a:t>PARTICELLE DI GAS</a:t>
              </a:r>
              <a:endParaRPr lang="en-GB" sz="1200" i="1" dirty="0">
                <a:latin typeface="Oswald" panose="00000500000000000000" pitchFamily="2" charset="0"/>
              </a:endParaRP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75C40C22-F929-C016-BBD0-FFC71176E7C5}"/>
                </a:ext>
              </a:extLst>
            </p:cNvPr>
            <p:cNvSpPr txBox="1"/>
            <p:nvPr/>
          </p:nvSpPr>
          <p:spPr>
            <a:xfrm>
              <a:off x="10885047" y="5126204"/>
              <a:ext cx="96532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1200" i="1" dirty="0">
                  <a:latin typeface="Oswald" panose="00000500000000000000" pitchFamily="2" charset="0"/>
                </a:rPr>
                <a:t>CONTENITORE</a:t>
              </a:r>
            </a:p>
          </p:txBody>
        </p:sp>
      </p:grp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FF130BD-2810-46FB-A38E-DBF077CF6C35}"/>
              </a:ext>
            </a:extLst>
          </p:cNvPr>
          <p:cNvSpPr txBox="1"/>
          <p:nvPr/>
        </p:nvSpPr>
        <p:spPr>
          <a:xfrm>
            <a:off x="184238" y="127590"/>
            <a:ext cx="3062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Oswald" panose="00000500000000000000" pitchFamily="2" charset="0"/>
              </a:rPr>
              <a:t>TEORIA CINETICA DEI GAS</a:t>
            </a:r>
            <a:endParaRPr lang="en-GB" sz="2400" dirty="0">
              <a:latin typeface="Oswald" panose="00000500000000000000" pitchFamily="2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2B9848E-406C-C8AC-4B99-DEACFEE24DA0}"/>
              </a:ext>
            </a:extLst>
          </p:cNvPr>
          <p:cNvSpPr txBox="1"/>
          <p:nvPr/>
        </p:nvSpPr>
        <p:spPr>
          <a:xfrm>
            <a:off x="5884207" y="896762"/>
            <a:ext cx="193514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>
                <a:latin typeface="Oswald" panose="00000500000000000000" pitchFamily="2" charset="0"/>
              </a:rPr>
              <a:t>IPOTESI DI VALIDITA’</a:t>
            </a:r>
            <a:endParaRPr lang="en-GB" dirty="0">
              <a:latin typeface="Oswald" panose="00000500000000000000" pitchFamily="2" charset="0"/>
            </a:endParaRP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5F0CAC33-040A-6230-55BD-8303CC3A1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4925" y="1395213"/>
            <a:ext cx="8588626" cy="243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latin typeface="Oswald" panose="00000500000000000000" pitchFamily="2" charset="0"/>
                <a:cs typeface="Arial" panose="020B0604020202020204" pitchFamily="34" charset="0"/>
              </a:rPr>
              <a:t>Le particelle costituenti il sistema:</a:t>
            </a:r>
          </a:p>
          <a:p>
            <a:pPr marL="342900" indent="-342900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altLang="it-IT" sz="2000" dirty="0">
                <a:latin typeface="Oswald" panose="00000500000000000000" pitchFamily="2" charset="0"/>
                <a:cs typeface="Arial" panose="020B0604020202020204" pitchFamily="34" charset="0"/>
              </a:rPr>
              <a:t> hanno un volume proprio (</a:t>
            </a:r>
            <a:r>
              <a:rPr lang="it-IT" altLang="it-IT" sz="2000" i="1" dirty="0">
                <a:latin typeface="Oswald" panose="00000500000000000000" pitchFamily="2" charset="0"/>
                <a:cs typeface="Arial" panose="020B0604020202020204" pitchFamily="34" charset="0"/>
              </a:rPr>
              <a:t>covolume </a:t>
            </a:r>
            <a:r>
              <a:rPr lang="it-IT" altLang="it-IT" sz="2000" dirty="0">
                <a:latin typeface="Oswald" panose="00000500000000000000" pitchFamily="2" charset="0"/>
                <a:cs typeface="Arial" panose="020B0604020202020204" pitchFamily="34" charset="0"/>
              </a:rPr>
              <a:t>) trascurabile rispetto al volume occupato dal gas</a:t>
            </a:r>
          </a:p>
          <a:p>
            <a:pPr marL="342900" indent="-342900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altLang="it-IT" sz="2000" dirty="0">
                <a:latin typeface="Oswald" panose="00000500000000000000" pitchFamily="2" charset="0"/>
                <a:cs typeface="Arial" panose="020B0604020202020204" pitchFamily="34" charset="0"/>
              </a:rPr>
              <a:t> non esercitano alcuna forza reciproca se non durante gli urti, ipotizzati elastici</a:t>
            </a:r>
          </a:p>
          <a:p>
            <a:pPr marL="342900" indent="-342900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altLang="it-IT" sz="2000" dirty="0">
                <a:latin typeface="Oswald" panose="00000500000000000000" pitchFamily="2" charset="0"/>
                <a:cs typeface="Arial" panose="020B0604020202020204" pitchFamily="34" charset="0"/>
              </a:rPr>
              <a:t> sono in moto casuale e ogni direzione della velocità è equiprobabile</a:t>
            </a:r>
          </a:p>
          <a:p>
            <a:pPr marL="342900" indent="-342900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altLang="it-IT" sz="2000" dirty="0">
                <a:latin typeface="Oswald" panose="00000500000000000000" pitchFamily="2" charset="0"/>
                <a:cs typeface="Arial" panose="020B0604020202020204" pitchFamily="34" charset="0"/>
              </a:rPr>
              <a:t> hanno effetti quantistici e relativistici trascurabili</a:t>
            </a:r>
          </a:p>
        </p:txBody>
      </p:sp>
      <p:sp>
        <p:nvSpPr>
          <p:cNvPr id="8" name="Text Box 16">
            <a:extLst>
              <a:ext uri="{FF2B5EF4-FFF2-40B4-BE49-F238E27FC236}">
                <a16:creationId xmlns:a16="http://schemas.microsoft.com/office/drawing/2014/main" id="{1AA77EE3-1368-5323-DE3F-7BF58DCE5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234" y="4441033"/>
            <a:ext cx="6489080" cy="786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1600" dirty="0">
                <a:solidFill>
                  <a:schemeClr val="tx2"/>
                </a:solidFill>
                <a:latin typeface="Oswald" panose="00000500000000000000" pitchFamily="2" charset="0"/>
                <a:cs typeface="Arial" panose="020B0604020202020204" pitchFamily="34" charset="0"/>
              </a:rPr>
              <a:t>Un gas rarefatto (p &lt; p atmosferica), lontano dal suo punto di liquefazione, è una buona approssimazione di gas perfetto</a:t>
            </a:r>
          </a:p>
        </p:txBody>
      </p:sp>
      <p:sp>
        <p:nvSpPr>
          <p:cNvPr id="9" name="Text Box 16">
            <a:extLst>
              <a:ext uri="{FF2B5EF4-FFF2-40B4-BE49-F238E27FC236}">
                <a16:creationId xmlns:a16="http://schemas.microsoft.com/office/drawing/2014/main" id="{9CD62CCD-5AED-4A4A-ED25-033F65FAE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8562" y="5474578"/>
            <a:ext cx="8434872" cy="41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1600" dirty="0">
                <a:solidFill>
                  <a:schemeClr val="tx2"/>
                </a:solidFill>
                <a:latin typeface="Oswald" panose="00000500000000000000" pitchFamily="2" charset="0"/>
                <a:cs typeface="Arial" panose="020B0604020202020204" pitchFamily="34" charset="0"/>
              </a:rPr>
              <a:t>Alcuni gas reali come </a:t>
            </a:r>
            <a:r>
              <a:rPr lang="it-IT" altLang="it-IT" sz="1600" b="1" i="1" dirty="0">
                <a:solidFill>
                  <a:schemeClr val="tx2"/>
                </a:solidFill>
                <a:latin typeface="Oswald" panose="00000500000000000000" pitchFamily="2" charset="0"/>
                <a:cs typeface="Arial" panose="020B0604020202020204" pitchFamily="34" charset="0"/>
              </a:rPr>
              <a:t>H</a:t>
            </a:r>
            <a:r>
              <a:rPr lang="it-IT" altLang="it-IT" sz="1600" b="1" i="1" baseline="-25000" dirty="0">
                <a:solidFill>
                  <a:schemeClr val="tx2"/>
                </a:solidFill>
                <a:latin typeface="Oswald" panose="00000500000000000000" pitchFamily="2" charset="0"/>
                <a:cs typeface="Arial" panose="020B0604020202020204" pitchFamily="34" charset="0"/>
              </a:rPr>
              <a:t>2</a:t>
            </a:r>
            <a:r>
              <a:rPr lang="it-IT" altLang="it-IT" sz="1600" b="1" i="1" dirty="0">
                <a:solidFill>
                  <a:schemeClr val="tx2"/>
                </a:solidFill>
                <a:latin typeface="Oswald" panose="00000500000000000000" pitchFamily="2" charset="0"/>
                <a:cs typeface="Arial" panose="020B0604020202020204" pitchFamily="34" charset="0"/>
              </a:rPr>
              <a:t>, Ar, He, N</a:t>
            </a:r>
            <a:r>
              <a:rPr lang="it-IT" altLang="it-IT" sz="1600" b="1" i="1" baseline="-25000" dirty="0">
                <a:solidFill>
                  <a:schemeClr val="tx2"/>
                </a:solidFill>
                <a:latin typeface="Oswald" panose="00000500000000000000" pitchFamily="2" charset="0"/>
                <a:cs typeface="Arial" panose="020B0604020202020204" pitchFamily="34" charset="0"/>
              </a:rPr>
              <a:t>2</a:t>
            </a:r>
            <a:r>
              <a:rPr lang="it-IT" altLang="it-IT" sz="1600" b="1" i="1" dirty="0">
                <a:solidFill>
                  <a:schemeClr val="tx2"/>
                </a:solidFill>
                <a:latin typeface="Oswald" panose="00000500000000000000" pitchFamily="2" charset="0"/>
                <a:cs typeface="Arial" panose="020B0604020202020204" pitchFamily="34" charset="0"/>
              </a:rPr>
              <a:t>, O</a:t>
            </a:r>
            <a:r>
              <a:rPr lang="it-IT" altLang="it-IT" sz="1600" b="1" i="1" baseline="-25000" dirty="0">
                <a:solidFill>
                  <a:schemeClr val="tx2"/>
                </a:solidFill>
                <a:latin typeface="Oswald" panose="00000500000000000000" pitchFamily="2" charset="0"/>
                <a:cs typeface="Arial" panose="020B0604020202020204" pitchFamily="34" charset="0"/>
              </a:rPr>
              <a:t>2</a:t>
            </a:r>
            <a:r>
              <a:rPr lang="it-IT" altLang="it-IT" sz="1600" b="1" i="1" dirty="0">
                <a:solidFill>
                  <a:schemeClr val="tx2"/>
                </a:solidFill>
                <a:latin typeface="Oswald" panose="00000500000000000000" pitchFamily="2" charset="0"/>
                <a:cs typeface="Arial" panose="020B0604020202020204" pitchFamily="34" charset="0"/>
              </a:rPr>
              <a:t>, Kr, Xe, Ne </a:t>
            </a:r>
            <a:r>
              <a:rPr lang="it-IT" altLang="it-IT" sz="1600" dirty="0">
                <a:solidFill>
                  <a:schemeClr val="tx2"/>
                </a:solidFill>
                <a:latin typeface="Oswald" panose="00000500000000000000" pitchFamily="2" charset="0"/>
                <a:cs typeface="Arial" panose="020B0604020202020204" pitchFamily="34" charset="0"/>
              </a:rPr>
              <a:t> soddisfano a queste ipotesi già a pressione atmosferica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793A349-9DAE-82FD-F028-67CA92106665}"/>
              </a:ext>
            </a:extLst>
          </p:cNvPr>
          <p:cNvSpPr txBox="1"/>
          <p:nvPr/>
        </p:nvSpPr>
        <p:spPr>
          <a:xfrm>
            <a:off x="5303916" y="3942582"/>
            <a:ext cx="309571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>
                <a:latin typeface="Oswald" panose="00000500000000000000" pitchFamily="2" charset="0"/>
              </a:rPr>
              <a:t>QUANDO POSSIAMO UTILIZZARLA?</a:t>
            </a:r>
            <a:endParaRPr lang="en-GB" dirty="0">
              <a:latin typeface="Oswal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51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0FF130BD-2810-46FB-A38E-DBF077CF6C35}"/>
              </a:ext>
            </a:extLst>
          </p:cNvPr>
          <p:cNvSpPr txBox="1"/>
          <p:nvPr/>
        </p:nvSpPr>
        <p:spPr>
          <a:xfrm>
            <a:off x="184238" y="127590"/>
            <a:ext cx="3062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Oswald" panose="00000500000000000000" pitchFamily="2" charset="0"/>
              </a:rPr>
              <a:t>TEORIA CINETICA DEI GAS</a:t>
            </a:r>
            <a:endParaRPr lang="en-GB" sz="2400" dirty="0">
              <a:latin typeface="Oswald" panose="00000500000000000000" pitchFamily="2" charset="0"/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90BAF8E1-3104-4796-0B18-0B74B0905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5681" y="1585178"/>
            <a:ext cx="457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chemeClr val="tx2"/>
                </a:solidFill>
                <a:latin typeface="Oswald" panose="00000500000000000000" pitchFamily="2" charset="0"/>
                <a:cs typeface="Arial" panose="020B0604020202020204" pitchFamily="34" charset="0"/>
              </a:rPr>
              <a:t>Distribuzione di Maxwell </a:t>
            </a:r>
            <a:r>
              <a:rPr lang="it-IT" altLang="it-IT" sz="2400" dirty="0" err="1">
                <a:solidFill>
                  <a:schemeClr val="tx2"/>
                </a:solidFill>
                <a:latin typeface="Oswald" panose="00000500000000000000" pitchFamily="2" charset="0"/>
                <a:cs typeface="Arial" panose="020B0604020202020204" pitchFamily="34" charset="0"/>
              </a:rPr>
              <a:t>Blotzmann</a:t>
            </a:r>
            <a:endParaRPr lang="it-IT" altLang="it-IT" sz="2400" dirty="0">
              <a:solidFill>
                <a:schemeClr val="tx2"/>
              </a:solidFill>
              <a:latin typeface="Oswald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6232294D-3782-05AE-7927-63D0CD56E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9406" y="1518540"/>
            <a:ext cx="54006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it-IT" altLang="it-IT" sz="1600" dirty="0">
                <a:solidFill>
                  <a:schemeClr val="tx2"/>
                </a:solidFill>
                <a:latin typeface="Oswald" panose="00000500000000000000" pitchFamily="2" charset="0"/>
                <a:cs typeface="Arial" panose="020B0604020202020204" pitchFamily="34" charset="0"/>
              </a:rPr>
              <a:t>Le particelle NON hanno tutte la stessa velocità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it-IT" altLang="it-IT" sz="1600" dirty="0">
                <a:solidFill>
                  <a:schemeClr val="tx2"/>
                </a:solidFill>
                <a:latin typeface="Oswald" panose="00000500000000000000" pitchFamily="2" charset="0"/>
                <a:cs typeface="Arial" panose="020B0604020202020204" pitchFamily="34" charset="0"/>
              </a:rPr>
              <a:t>Tutte le velocità sono possibili, ma NON con uguale probabilità</a:t>
            </a:r>
            <a:endParaRPr lang="it-IT" altLang="it-IT" sz="1600" u="sng" dirty="0">
              <a:solidFill>
                <a:schemeClr val="tx2"/>
              </a:solidFill>
              <a:latin typeface="Oswald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9" name="Right Arrow 17">
            <a:extLst>
              <a:ext uri="{FF2B5EF4-FFF2-40B4-BE49-F238E27FC236}">
                <a16:creationId xmlns:a16="http://schemas.microsoft.com/office/drawing/2014/main" id="{AFD08330-DD18-078F-A97A-984EF0492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0081" y="1693774"/>
            <a:ext cx="355600" cy="244475"/>
          </a:xfrm>
          <a:prstGeom prst="rightArrow">
            <a:avLst>
              <a:gd name="adj1" fmla="val 50000"/>
              <a:gd name="adj2" fmla="val 49818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400">
              <a:solidFill>
                <a:schemeClr val="tx2"/>
              </a:solidFill>
            </a:endParaRP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D7E5A4AB-7F8B-6E05-FD82-CC6B5B3CA9B9}"/>
              </a:ext>
            </a:extLst>
          </p:cNvPr>
          <p:cNvSpPr txBox="1"/>
          <p:nvPr/>
        </p:nvSpPr>
        <p:spPr>
          <a:xfrm>
            <a:off x="5282162" y="864390"/>
            <a:ext cx="293862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>
                <a:latin typeface="Oswald" panose="00000500000000000000" pitchFamily="2" charset="0"/>
              </a:rPr>
              <a:t>LA VELOCITA’ DELLE PARTICELLE</a:t>
            </a:r>
            <a:endParaRPr lang="en-GB" dirty="0">
              <a:latin typeface="Oswald" panose="000005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62E945C4-F60C-E6FA-BB2F-12D9417A769B}"/>
                  </a:ext>
                </a:extLst>
              </p:cNvPr>
              <p:cNvSpPr txBox="1"/>
              <p:nvPr/>
            </p:nvSpPr>
            <p:spPr>
              <a:xfrm>
                <a:off x="4769906" y="2393716"/>
                <a:ext cx="3963136" cy="6016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3/2</m:t>
                          </m:r>
                        </m:sup>
                      </m:sSup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62E945C4-F60C-E6FA-BB2F-12D9417A7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906" y="2393716"/>
                <a:ext cx="3963136" cy="6016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uppo 41">
            <a:extLst>
              <a:ext uri="{FF2B5EF4-FFF2-40B4-BE49-F238E27FC236}">
                <a16:creationId xmlns:a16="http://schemas.microsoft.com/office/drawing/2014/main" id="{6A2203F4-18C4-10EA-BAC4-1CA826C9EFE9}"/>
              </a:ext>
            </a:extLst>
          </p:cNvPr>
          <p:cNvGrpSpPr/>
          <p:nvPr/>
        </p:nvGrpSpPr>
        <p:grpSpPr>
          <a:xfrm>
            <a:off x="8015099" y="3185668"/>
            <a:ext cx="3978275" cy="2835019"/>
            <a:chOff x="7565312" y="3370838"/>
            <a:chExt cx="3978275" cy="2835019"/>
          </a:xfrm>
        </p:grpSpPr>
        <p:pic>
          <p:nvPicPr>
            <p:cNvPr id="27" name="Picture 25">
              <a:extLst>
                <a:ext uri="{FF2B5EF4-FFF2-40B4-BE49-F238E27FC236}">
                  <a16:creationId xmlns:a16="http://schemas.microsoft.com/office/drawing/2014/main" id="{3EC6D563-C560-9C89-A480-C0F4C657BF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BECEE"/>
                </a:clrFrom>
                <a:clrTo>
                  <a:srgbClr val="EBECEE">
                    <a:alpha val="0"/>
                  </a:srgbClr>
                </a:clrTo>
              </a:clrChange>
            </a:blip>
            <a:srcRect l="3014" b="5166"/>
            <a:stretch/>
          </p:blipFill>
          <p:spPr>
            <a:xfrm>
              <a:off x="7565312" y="3417449"/>
              <a:ext cx="3978275" cy="2631253"/>
            </a:xfrm>
            <a:prstGeom prst="rect">
              <a:avLst/>
            </a:prstGeom>
          </p:spPr>
        </p:pic>
        <p:sp>
          <p:nvSpPr>
            <p:cNvPr id="28" name="Text Box 13">
              <a:extLst>
                <a:ext uri="{FF2B5EF4-FFF2-40B4-BE49-F238E27FC236}">
                  <a16:creationId xmlns:a16="http://schemas.microsoft.com/office/drawing/2014/main" id="{B698D3E0-9EDE-8694-85BE-90078520CE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49849" y="5368648"/>
              <a:ext cx="6559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v (m/s)</a:t>
              </a:r>
            </a:p>
          </p:txBody>
        </p:sp>
        <p:sp>
          <p:nvSpPr>
            <p:cNvPr id="29" name="CasellaDiTesto 12">
              <a:extLst>
                <a:ext uri="{FF2B5EF4-FFF2-40B4-BE49-F238E27FC236}">
                  <a16:creationId xmlns:a16="http://schemas.microsoft.com/office/drawing/2014/main" id="{A4C7D805-8554-BF77-46F8-6EF1FA5AA7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55356" y="3662439"/>
              <a:ext cx="788987" cy="2762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Azoto N</a:t>
              </a:r>
              <a:r>
                <a:rPr lang="it-IT" altLang="it-IT" sz="1200" i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it-IT" altLang="it-IT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 Box 8">
              <a:extLst>
                <a:ext uri="{FF2B5EF4-FFF2-40B4-BE49-F238E27FC236}">
                  <a16:creationId xmlns:a16="http://schemas.microsoft.com/office/drawing/2014/main" id="{629886BE-DD43-6BCC-E10C-4A52774D66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28170" y="4015692"/>
              <a:ext cx="223043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Al variare della temperatura</a:t>
              </a:r>
            </a:p>
          </p:txBody>
        </p:sp>
        <p:sp>
          <p:nvSpPr>
            <p:cNvPr id="34" name="Rectangle 3">
              <a:extLst>
                <a:ext uri="{FF2B5EF4-FFF2-40B4-BE49-F238E27FC236}">
                  <a16:creationId xmlns:a16="http://schemas.microsoft.com/office/drawing/2014/main" id="{0FBFFBFC-C1B7-BCEC-242C-5B3CC6278E84}"/>
                </a:ext>
              </a:extLst>
            </p:cNvPr>
            <p:cNvSpPr/>
            <p:nvPr/>
          </p:nvSpPr>
          <p:spPr>
            <a:xfrm>
              <a:off x="9880952" y="5990413"/>
              <a:ext cx="1662635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800" dirty="0">
                  <a:latin typeface="Arial" panose="020B0604020202020204" pitchFamily="34" charset="0"/>
                  <a:cs typeface="Arial" panose="020B0604020202020204" pitchFamily="34" charset="0"/>
                </a:rPr>
                <a:t>http://2012books.lardbucket.org/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CasellaDiTesto 38">
                  <a:extLst>
                    <a:ext uri="{FF2B5EF4-FFF2-40B4-BE49-F238E27FC236}">
                      <a16:creationId xmlns:a16="http://schemas.microsoft.com/office/drawing/2014/main" id="{EEE56C98-0061-CE81-287B-589634ADE5BD}"/>
                    </a:ext>
                  </a:extLst>
                </p:cNvPr>
                <p:cNvSpPr txBox="1"/>
                <p:nvPr/>
              </p:nvSpPr>
              <p:spPr>
                <a:xfrm>
                  <a:off x="7565312" y="3370838"/>
                  <a:ext cx="65547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9" name="CasellaDiTesto 38">
                  <a:extLst>
                    <a:ext uri="{FF2B5EF4-FFF2-40B4-BE49-F238E27FC236}">
                      <a16:creationId xmlns:a16="http://schemas.microsoft.com/office/drawing/2014/main" id="{EEE56C98-0061-CE81-287B-589634ADE5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5312" y="3370838"/>
                  <a:ext cx="655475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935" b="-11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uppo 40">
            <a:extLst>
              <a:ext uri="{FF2B5EF4-FFF2-40B4-BE49-F238E27FC236}">
                <a16:creationId xmlns:a16="http://schemas.microsoft.com/office/drawing/2014/main" id="{912EDA33-1A69-EAC3-7B9C-797C9B6A463D}"/>
              </a:ext>
            </a:extLst>
          </p:cNvPr>
          <p:cNvGrpSpPr/>
          <p:nvPr/>
        </p:nvGrpSpPr>
        <p:grpSpPr>
          <a:xfrm>
            <a:off x="1403621" y="3101852"/>
            <a:ext cx="4866834" cy="2940848"/>
            <a:chOff x="1447800" y="3245458"/>
            <a:chExt cx="4866834" cy="294084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42C5A32-ADC3-5335-58EF-F0E0B615390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988678" y="3275340"/>
              <a:ext cx="3978275" cy="2773362"/>
              <a:chOff x="2181902" y="3212976"/>
              <a:chExt cx="4752528" cy="3312368"/>
            </a:xfrm>
          </p:grpSpPr>
          <p:pic>
            <p:nvPicPr>
              <p:cNvPr id="23" name="Picture 10" descr="E:\Vuoto\Corso_per_Tecnici\Corso_di_Vuoto\Immagini\MaxwellBoltzmann.gif">
                <a:extLst>
                  <a:ext uri="{FF2B5EF4-FFF2-40B4-BE49-F238E27FC236}">
                    <a16:creationId xmlns:a16="http://schemas.microsoft.com/office/drawing/2014/main" id="{E5657342-760B-F1EB-C9C7-03075A2023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/>
              <a:srcRect l="7694" t="14630" r="16265" b="9023"/>
              <a:stretch/>
            </p:blipFill>
            <p:spPr bwMode="auto">
              <a:xfrm>
                <a:off x="2181902" y="3212976"/>
                <a:ext cx="4752528" cy="3312368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CasellaDiTesto 12">
                <a:extLst>
                  <a:ext uri="{FF2B5EF4-FFF2-40B4-BE49-F238E27FC236}">
                    <a16:creationId xmlns:a16="http://schemas.microsoft.com/office/drawing/2014/main" id="{94AE5D97-9CA8-40A9-62F8-FA6F8F081B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3434" y="3631302"/>
                <a:ext cx="1078516" cy="33083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1200" i="1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it-IT" altLang="it-IT" sz="1200">
                    <a:latin typeface="Arial" panose="020B0604020202020204" pitchFamily="34" charset="0"/>
                    <a:cs typeface="Arial" panose="020B0604020202020204" pitchFamily="34" charset="0"/>
                  </a:rPr>
                  <a:t> costante</a:t>
                </a:r>
              </a:p>
            </p:txBody>
          </p:sp>
          <p:pic>
            <p:nvPicPr>
              <p:cNvPr id="25" name="Picture 10" descr="E:\Vuoto\Corso_per_Tecnici\Corso_di_Vuoto\Immagini\MaxwellBoltzmann.gif">
                <a:extLst>
                  <a:ext uri="{FF2B5EF4-FFF2-40B4-BE49-F238E27FC236}">
                    <a16:creationId xmlns:a16="http://schemas.microsoft.com/office/drawing/2014/main" id="{F78594FB-ACDA-471B-81FF-2A5AB21AFA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/>
              <a:srcRect l="83601" t="37673" r="-1" b="37431"/>
              <a:stretch/>
            </p:blipFill>
            <p:spPr bwMode="auto">
              <a:xfrm>
                <a:off x="5295889" y="4043438"/>
                <a:ext cx="1024088" cy="1080738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0" name="Text Box 8">
              <a:extLst>
                <a:ext uri="{FF2B5EF4-FFF2-40B4-BE49-F238E27FC236}">
                  <a16:creationId xmlns:a16="http://schemas.microsoft.com/office/drawing/2014/main" id="{D6153898-44F8-58DB-C735-C37CDB30C5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6256" y="3893637"/>
              <a:ext cx="190023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Al variare del tipo di gas </a:t>
              </a:r>
            </a:p>
          </p:txBody>
        </p:sp>
        <p:sp>
          <p:nvSpPr>
            <p:cNvPr id="33" name="Rectangle 1">
              <a:extLst>
                <a:ext uri="{FF2B5EF4-FFF2-40B4-BE49-F238E27FC236}">
                  <a16:creationId xmlns:a16="http://schemas.microsoft.com/office/drawing/2014/main" id="{2B6844C1-CEAF-8420-01F3-FD8F680CA9CD}"/>
                </a:ext>
              </a:extLst>
            </p:cNvPr>
            <p:cNvSpPr/>
            <p:nvPr/>
          </p:nvSpPr>
          <p:spPr>
            <a:xfrm>
              <a:off x="4785098" y="5970862"/>
              <a:ext cx="1529536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800" dirty="0">
                  <a:latin typeface="Arial" panose="020B0604020202020204" pitchFamily="34" charset="0"/>
                  <a:cs typeface="Arial" panose="020B0604020202020204" pitchFamily="34" charset="0"/>
                </a:rPr>
                <a:t>http://en.wikipedia.org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CasellaDiTesto 39">
                  <a:extLst>
                    <a:ext uri="{FF2B5EF4-FFF2-40B4-BE49-F238E27FC236}">
                      <a16:creationId xmlns:a16="http://schemas.microsoft.com/office/drawing/2014/main" id="{8F8A5F83-81F3-4A4C-3796-621EC5B1CE04}"/>
                    </a:ext>
                  </a:extLst>
                </p:cNvPr>
                <p:cNvSpPr txBox="1"/>
                <p:nvPr/>
              </p:nvSpPr>
              <p:spPr>
                <a:xfrm>
                  <a:off x="1447800" y="3245458"/>
                  <a:ext cx="65547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0" name="CasellaDiTesto 39">
                  <a:extLst>
                    <a:ext uri="{FF2B5EF4-FFF2-40B4-BE49-F238E27FC236}">
                      <a16:creationId xmlns:a16="http://schemas.microsoft.com/office/drawing/2014/main" id="{8F8A5F83-81F3-4A4C-3796-621EC5B1CE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7800" y="3245458"/>
                  <a:ext cx="655475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926" b="-11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 Box 13">
              <a:extLst>
                <a:ext uri="{FF2B5EF4-FFF2-40B4-BE49-F238E27FC236}">
                  <a16:creationId xmlns:a16="http://schemas.microsoft.com/office/drawing/2014/main" id="{5E1D034D-ABEB-145D-9795-CA04FB3AA9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59763" y="5323621"/>
              <a:ext cx="6559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v (m/s)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13">
                <a:extLst>
                  <a:ext uri="{FF2B5EF4-FFF2-40B4-BE49-F238E27FC236}">
                    <a16:creationId xmlns:a16="http://schemas.microsoft.com/office/drawing/2014/main" id="{C5758516-18D6-729A-71D0-6CCE32B30E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31207" y="3342229"/>
                <a:ext cx="2083892" cy="28247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ct val="0"/>
                  </a:spcBef>
                  <a:buNone/>
                </a:pPr>
                <a14:m>
                  <m:oMath xmlns:m="http://schemas.openxmlformats.org/officeDocument/2006/math">
                    <m:r>
                      <a:rPr lang="it-IT" sz="120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it-IT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it-IT" sz="1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200" i="1">
                            <a:latin typeface="Cambria Math" panose="02040503050406030204" pitchFamily="18" charset="0"/>
                          </a:rPr>
                          <m:t>𝑑𝑁</m:t>
                        </m:r>
                      </m:num>
                      <m:den>
                        <m:r>
                          <a:rPr lang="it-IT" sz="1200" i="1">
                            <a:latin typeface="Cambria Math" panose="02040503050406030204" pitchFamily="18" charset="0"/>
                          </a:rPr>
                          <m:t>𝑑𝑣</m:t>
                        </m:r>
                      </m:den>
                    </m:f>
                    <m:r>
                      <a:rPr lang="it-IT" sz="1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altLang="it-IT" sz="1200" dirty="0">
                    <a:solidFill>
                      <a:schemeClr val="tx2"/>
                    </a:solidFill>
                    <a:latin typeface="Oswald" panose="00000500000000000000" pitchFamily="2" charset="0"/>
                    <a:cs typeface="Arial" panose="020B0604020202020204" pitchFamily="34" charset="0"/>
                  </a:rPr>
                  <a:t>funzione di distribuzione delle velocità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  <a:buNone/>
                </a:pPr>
                <a14:m>
                  <m:oMath xmlns:m="http://schemas.openxmlformats.org/officeDocument/2006/math">
                    <m:r>
                      <a:rPr lang="it-IT" sz="1200" b="0" i="1" smtClean="0">
                        <a:latin typeface="Cambria Math" panose="02040503050406030204" pitchFamily="18" charset="0"/>
                      </a:rPr>
                      <m:t>𝑑𝑁</m:t>
                    </m:r>
                    <m:r>
                      <a:rPr lang="it-IT" sz="1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altLang="it-IT" sz="1200" i="1" dirty="0">
                    <a:solidFill>
                      <a:schemeClr val="tx2"/>
                    </a:solidFill>
                    <a:latin typeface="Oswald" panose="00000500000000000000" pitchFamily="2" charset="0"/>
                    <a:cs typeface="Arial" panose="020B0604020202020204" pitchFamily="34" charset="0"/>
                  </a:rPr>
                  <a:t>: </a:t>
                </a:r>
                <a:r>
                  <a:rPr lang="it-IT" altLang="it-IT" sz="1200" dirty="0">
                    <a:solidFill>
                      <a:schemeClr val="tx2"/>
                    </a:solidFill>
                    <a:latin typeface="Oswald" panose="00000500000000000000" pitchFamily="2" charset="0"/>
                    <a:cs typeface="Arial" panose="020B0604020202020204" pitchFamily="34" charset="0"/>
                  </a:rPr>
                  <a:t>numero di particelle con velocità compresa tra </a:t>
                </a:r>
                <a14:m>
                  <m:oMath xmlns:m="http://schemas.openxmlformats.org/officeDocument/2006/math">
                    <m:r>
                      <a:rPr lang="it-IT" sz="1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it-IT" sz="1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altLang="it-IT" sz="1200" dirty="0">
                    <a:solidFill>
                      <a:schemeClr val="tx2"/>
                    </a:solidFill>
                    <a:latin typeface="Oswald" panose="00000500000000000000" pitchFamily="2" charset="0"/>
                    <a:cs typeface="Arial" panose="020B0604020202020204" pitchFamily="34" charset="0"/>
                  </a:rPr>
                  <a:t>e</a:t>
                </a:r>
                <a:r>
                  <a:rPr lang="it-IT" altLang="it-IT" sz="1200" i="1" dirty="0">
                    <a:solidFill>
                      <a:schemeClr val="tx2"/>
                    </a:solidFill>
                    <a:latin typeface="Oswald" panose="00000500000000000000" pitchFamily="2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1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it-IT" sz="1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200" b="0" i="1" smtClean="0">
                        <a:latin typeface="Cambria Math" panose="02040503050406030204" pitchFamily="18" charset="0"/>
                      </a:rPr>
                      <m:t>𝑑𝑣</m:t>
                    </m:r>
                  </m:oMath>
                </a14:m>
                <a:endParaRPr lang="it-IT" sz="1200" b="0" i="1" dirty="0">
                  <a:latin typeface="Oswald" panose="00000500000000000000" pitchFamily="2" charset="0"/>
                </a:endParaRP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  <a:buNone/>
                </a:pPr>
                <a14:m>
                  <m:oMath xmlns:m="http://schemas.openxmlformats.org/officeDocument/2006/math">
                    <m:r>
                      <a:rPr lang="it-IT" sz="12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it-IT" altLang="it-IT" sz="1200" i="1" dirty="0">
                    <a:solidFill>
                      <a:schemeClr val="tx2"/>
                    </a:solidFill>
                    <a:latin typeface="Oswald" panose="00000500000000000000" pitchFamily="2" charset="0"/>
                    <a:cs typeface="Arial" panose="020B0604020202020204" pitchFamily="34" charset="0"/>
                  </a:rPr>
                  <a:t> : </a:t>
                </a:r>
                <a:r>
                  <a:rPr lang="it-IT" altLang="it-IT" sz="1200" dirty="0">
                    <a:solidFill>
                      <a:schemeClr val="tx2"/>
                    </a:solidFill>
                    <a:latin typeface="Oswald" panose="00000500000000000000" pitchFamily="2" charset="0"/>
                    <a:cs typeface="Arial" panose="020B0604020202020204" pitchFamily="34" charset="0"/>
                  </a:rPr>
                  <a:t>numero totale di particelle</a:t>
                </a:r>
                <a:endParaRPr lang="it-IT" altLang="it-IT" sz="1200" i="1" dirty="0">
                  <a:solidFill>
                    <a:schemeClr val="tx2"/>
                  </a:solidFill>
                  <a:latin typeface="Oswald" panose="00000500000000000000" pitchFamily="2" charset="0"/>
                  <a:cs typeface="Arial" panose="020B0604020202020204" pitchFamily="34" charset="0"/>
                </a:endParaRPr>
              </a:p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it-IT" sz="1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it-IT" sz="1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altLang="it-IT" sz="1200" i="1" dirty="0">
                    <a:solidFill>
                      <a:schemeClr val="tx2"/>
                    </a:solidFill>
                    <a:latin typeface="Oswald" panose="00000500000000000000" pitchFamily="2" charset="0"/>
                    <a:cs typeface="Arial" panose="020B0604020202020204" pitchFamily="34" charset="0"/>
                  </a:rPr>
                  <a:t>:</a:t>
                </a:r>
                <a:r>
                  <a:rPr lang="it-IT" altLang="it-IT" sz="1200" dirty="0">
                    <a:solidFill>
                      <a:schemeClr val="tx2"/>
                    </a:solidFill>
                    <a:latin typeface="Oswald" panose="00000500000000000000" pitchFamily="2" charset="0"/>
                    <a:cs typeface="Arial" panose="020B0604020202020204" pitchFamily="34" charset="0"/>
                  </a:rPr>
                  <a:t> velocità particelle</a:t>
                </a:r>
              </a:p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it-IT" sz="12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t-IT" sz="1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altLang="it-IT" sz="1200" i="1" dirty="0">
                    <a:solidFill>
                      <a:schemeClr val="tx2"/>
                    </a:solidFill>
                    <a:latin typeface="Oswald" panose="00000500000000000000" pitchFamily="2" charset="0"/>
                    <a:cs typeface="Arial" panose="020B0604020202020204" pitchFamily="34" charset="0"/>
                  </a:rPr>
                  <a:t>:</a:t>
                </a:r>
                <a:r>
                  <a:rPr lang="it-IT" altLang="it-IT" sz="1200" dirty="0">
                    <a:solidFill>
                      <a:schemeClr val="tx2"/>
                    </a:solidFill>
                    <a:latin typeface="Oswald" panose="00000500000000000000" pitchFamily="2" charset="0"/>
                    <a:cs typeface="Arial" panose="020B0604020202020204" pitchFamily="34" charset="0"/>
                  </a:rPr>
                  <a:t> massa particelle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  <a:buNone/>
                </a:pPr>
                <a14:m>
                  <m:oMath xmlns:m="http://schemas.openxmlformats.org/officeDocument/2006/math">
                    <m:r>
                      <a:rPr lang="it-IT" sz="1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it-IT" sz="1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altLang="it-IT" sz="1200" i="1" dirty="0">
                    <a:solidFill>
                      <a:schemeClr val="tx2"/>
                    </a:solidFill>
                    <a:latin typeface="Oswald" panose="00000500000000000000" pitchFamily="2" charset="0"/>
                    <a:cs typeface="Arial" panose="020B0604020202020204" pitchFamily="34" charset="0"/>
                  </a:rPr>
                  <a:t>:</a:t>
                </a:r>
                <a:r>
                  <a:rPr lang="it-IT" altLang="it-IT" sz="1200" dirty="0">
                    <a:solidFill>
                      <a:schemeClr val="tx2"/>
                    </a:solidFill>
                    <a:latin typeface="Oswald" panose="00000500000000000000" pitchFamily="2" charset="0"/>
                    <a:cs typeface="Arial" panose="020B0604020202020204" pitchFamily="34" charset="0"/>
                  </a:rPr>
                  <a:t> costante di Boltzmann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altLang="it-IT" sz="1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it-IT" altLang="it-IT" sz="1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num>
                      <m:den>
                        <m:sSub>
                          <m:sSubPr>
                            <m:ctrlPr>
                              <a:rPr lang="it-IT" altLang="it-IT" sz="12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it-IT" altLang="it-IT" sz="12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it-IT" altLang="it-IT" sz="12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it-IT" altLang="it-IT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=1.38</m:t>
                    </m:r>
                    <m:r>
                      <a:rPr lang="it-IT" altLang="it-IT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sSup>
                      <m:sSupPr>
                        <m:ctrlPr>
                          <a:rPr lang="it-IT" altLang="it-IT" sz="1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it-IT" altLang="it-IT" sz="1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it-IT" altLang="it-IT" sz="1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−23</m:t>
                        </m:r>
                      </m:sup>
                    </m:sSup>
                    <m:r>
                      <a:rPr lang="it-IT" altLang="it-IT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𝐽</m:t>
                    </m:r>
                    <m:r>
                      <a:rPr lang="it-IT" altLang="it-IT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it-IT" altLang="it-IT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endParaRPr lang="it-IT" altLang="it-IT" sz="1200" dirty="0">
                  <a:solidFill>
                    <a:schemeClr val="tx2"/>
                  </a:solidFill>
                  <a:latin typeface="Oswald" panose="00000500000000000000" pitchFamily="2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 Box 13">
                <a:extLst>
                  <a:ext uri="{FF2B5EF4-FFF2-40B4-BE49-F238E27FC236}">
                    <a16:creationId xmlns:a16="http://schemas.microsoft.com/office/drawing/2014/main" id="{C5758516-18D6-729A-71D0-6CCE32B30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1207" y="3342229"/>
                <a:ext cx="2083892" cy="2824748"/>
              </a:xfrm>
              <a:prstGeom prst="rect">
                <a:avLst/>
              </a:prstGeom>
              <a:blipFill>
                <a:blip r:embed="rId7"/>
                <a:stretch>
                  <a:fillRect l="-29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2625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setVTI">
  <a:themeElements>
    <a:clrScheme name="Tema di Office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Dante">
      <a:majorFont>
        <a:latin typeface="Dante"/>
        <a:ea typeface=""/>
        <a:cs typeface=""/>
      </a:majorFont>
      <a:minorFont>
        <a:latin typeface="Dan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setVTI" id="{17A3166B-76FF-4669-8F6D-D4251AE158D8}" vid="{4532814A-B5F8-4CFD-BC69-A007D492DA4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2372</Words>
  <Application>Microsoft Office PowerPoint</Application>
  <PresentationFormat>Widescreen</PresentationFormat>
  <Paragraphs>409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33" baseType="lpstr">
      <vt:lpstr>Arial</vt:lpstr>
      <vt:lpstr>Cambria Math</vt:lpstr>
      <vt:lpstr>Dante</vt:lpstr>
      <vt:lpstr>Dante (Headings)2</vt:lpstr>
      <vt:lpstr>Oswald</vt:lpstr>
      <vt:lpstr>Symbol</vt:lpstr>
      <vt:lpstr>Times New Roman</vt:lpstr>
      <vt:lpstr>Verdana</vt:lpstr>
      <vt:lpstr>Wingdings</vt:lpstr>
      <vt:lpstr>Wingdings 2</vt:lpstr>
      <vt:lpstr>OffsetVTI</vt:lpstr>
      <vt:lpstr>Presentazione standard di PowerPoint</vt:lpstr>
      <vt:lpstr>Presentazione standard di PowerPoint</vt:lpstr>
      <vt:lpstr>Definizioni, Proprietà dei Gas e Teoria Cinetica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Giuseppe Firpo</dc:creator>
  <cp:lastModifiedBy>Giuseppe Firpo</cp:lastModifiedBy>
  <cp:revision>93</cp:revision>
  <dcterms:created xsi:type="dcterms:W3CDTF">2023-02-06T10:56:09Z</dcterms:created>
  <dcterms:modified xsi:type="dcterms:W3CDTF">2025-05-22T08:40:50Z</dcterms:modified>
</cp:coreProperties>
</file>