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4"/>
  </p:notesMasterIdLst>
  <p:sldIdLst>
    <p:sldId id="968" r:id="rId2"/>
    <p:sldId id="980" r:id="rId3"/>
    <p:sldId id="766" r:id="rId4"/>
    <p:sldId id="269" r:id="rId5"/>
    <p:sldId id="699" r:id="rId6"/>
    <p:sldId id="771" r:id="rId7"/>
    <p:sldId id="781" r:id="rId8"/>
    <p:sldId id="777" r:id="rId9"/>
    <p:sldId id="979" r:id="rId10"/>
    <p:sldId id="778" r:id="rId11"/>
    <p:sldId id="859" r:id="rId12"/>
    <p:sldId id="863" r:id="rId13"/>
    <p:sldId id="981" r:id="rId14"/>
    <p:sldId id="297" r:id="rId15"/>
    <p:sldId id="949" r:id="rId16"/>
    <p:sldId id="347" r:id="rId17"/>
    <p:sldId id="348" r:id="rId18"/>
    <p:sldId id="950" r:id="rId19"/>
    <p:sldId id="983" r:id="rId20"/>
    <p:sldId id="984" r:id="rId21"/>
    <p:sldId id="265" r:id="rId22"/>
    <p:sldId id="294" r:id="rId23"/>
    <p:sldId id="995" r:id="rId24"/>
    <p:sldId id="1007" r:id="rId25"/>
    <p:sldId id="1038" r:id="rId26"/>
    <p:sldId id="259" r:id="rId27"/>
    <p:sldId id="1037" r:id="rId28"/>
    <p:sldId id="346" r:id="rId29"/>
    <p:sldId id="1028" r:id="rId30"/>
    <p:sldId id="1040" r:id="rId31"/>
    <p:sldId id="973" r:id="rId32"/>
    <p:sldId id="970" r:id="rId33"/>
    <p:sldId id="1042" r:id="rId34"/>
    <p:sldId id="763" r:id="rId35"/>
    <p:sldId id="404" r:id="rId36"/>
    <p:sldId id="465" r:id="rId37"/>
    <p:sldId id="472" r:id="rId38"/>
    <p:sldId id="987" r:id="rId39"/>
    <p:sldId id="934" r:id="rId40"/>
    <p:sldId id="1016" r:id="rId41"/>
    <p:sldId id="1003" r:id="rId42"/>
    <p:sldId id="1004" r:id="rId43"/>
    <p:sldId id="257" r:id="rId44"/>
    <p:sldId id="1041" r:id="rId45"/>
    <p:sldId id="277" r:id="rId46"/>
    <p:sldId id="271" r:id="rId47"/>
    <p:sldId id="856" r:id="rId48"/>
    <p:sldId id="1006" r:id="rId49"/>
    <p:sldId id="1015" r:id="rId50"/>
    <p:sldId id="1035" r:id="rId51"/>
    <p:sldId id="302" r:id="rId52"/>
    <p:sldId id="1008" r:id="rId53"/>
    <p:sldId id="368" r:id="rId54"/>
    <p:sldId id="1039" r:id="rId55"/>
    <p:sldId id="1031" r:id="rId56"/>
    <p:sldId id="978" r:id="rId57"/>
    <p:sldId id="976" r:id="rId58"/>
    <p:sldId id="780" r:id="rId59"/>
    <p:sldId id="779" r:id="rId60"/>
    <p:sldId id="916" r:id="rId61"/>
    <p:sldId id="280" r:id="rId62"/>
    <p:sldId id="867" r:id="rId63"/>
    <p:sldId id="279" r:id="rId64"/>
    <p:sldId id="972" r:id="rId65"/>
    <p:sldId id="941" r:id="rId66"/>
    <p:sldId id="992" r:id="rId67"/>
    <p:sldId id="967" r:id="rId68"/>
    <p:sldId id="962" r:id="rId69"/>
    <p:sldId id="963" r:id="rId70"/>
    <p:sldId id="270" r:id="rId71"/>
    <p:sldId id="993" r:id="rId72"/>
    <p:sldId id="330" r:id="rId73"/>
    <p:sldId id="327" r:id="rId74"/>
    <p:sldId id="281" r:id="rId75"/>
    <p:sldId id="769" r:id="rId76"/>
    <p:sldId id="282" r:id="rId77"/>
    <p:sldId id="349" r:id="rId78"/>
    <p:sldId id="292" r:id="rId79"/>
    <p:sldId id="765" r:id="rId80"/>
    <p:sldId id="971" r:id="rId81"/>
    <p:sldId id="959" r:id="rId82"/>
    <p:sldId id="772" r:id="rId83"/>
    <p:sldId id="773" r:id="rId84"/>
    <p:sldId id="990" r:id="rId85"/>
    <p:sldId id="982" r:id="rId86"/>
    <p:sldId id="293" r:id="rId87"/>
    <p:sldId id="261" r:id="rId88"/>
    <p:sldId id="299" r:id="rId89"/>
    <p:sldId id="991" r:id="rId90"/>
    <p:sldId id="301" r:id="rId91"/>
    <p:sldId id="946" r:id="rId92"/>
    <p:sldId id="326"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2323"/>
    <a:srgbClr val="006BFC"/>
    <a:srgbClr val="0072C4"/>
    <a:srgbClr val="ED72C4"/>
    <a:srgbClr val="ED2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p:restoredTop sz="95846"/>
  </p:normalViewPr>
  <p:slideViewPr>
    <p:cSldViewPr snapToGrid="0" snapToObjects="1">
      <p:cViewPr varScale="1">
        <p:scale>
          <a:sx n="103" d="100"/>
          <a:sy n="103" d="100"/>
        </p:scale>
        <p:origin x="992" y="184"/>
      </p:cViewPr>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01T13:49:38.819"/>
    </inkml:context>
    <inkml:brush xml:id="br0">
      <inkml:brushProperty name="width" value="0.05" units="cm"/>
      <inkml:brushProperty name="height" value="0.3" units="cm"/>
      <inkml:brushProperty name="color" value="#849398"/>
      <inkml:brushProperty name="inkEffects" value="pencil"/>
    </inkml:brush>
  </inkml:definitions>
  <inkml:trace contextRef="#ctx0" brushRef="#br0">10 200 10826,'1'2'368,"1"1"0,0 1-15,-1 0-9,0 0-48,-1-1-40,-1-2 24,1-1-64,-1-1-64,1 0-16,0-1-80,-1-1 432,0 0-392,-1-2-16,1-1-40,0 1 64,1 0-40,-1 0 24,0 1-8,0 0-32,0-1 16,0-1-32,0-2-8,0-2 32,1-6-40,-1-3 40,1 2-8,0 4-48,0 4 32,1 3-32,-1 2-16,0 2 32,0 1 0,1 0 24,-1 0 16,0 0-32,0 0 16,0 0-24,0 0 0,0 0 24,0-1-48,0 1 32,0-1 0,0 1-40,0-1 40,0-1-40,0 1 0,0 0 40,0 0-24,0 0 32,0-1-16,0 0-16,0 0 16,1-1-40,-1 1 24,0 0 8,0 1-16,0 0 40,0 0-8,0 1-24,0-1 24,0 1-32,0-1 0,0 1 16,0 0-16,0 1 32,0 0-8,0 0-200,0-1-1288,0 1-1761,0 0 2009,0 0-8162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2:15.959"/>
    </inkml:context>
    <inkml:brush xml:id="br0">
      <inkml:brushProperty name="width" value="0.1" units="cm"/>
      <inkml:brushProperty name="height" value="0.1" units="cm"/>
      <inkml:brushProperty name="color" value="#FF66CC"/>
    </inkml:brush>
  </inkml:definitions>
  <inkml:trace contextRef="#ctx0" brushRef="#br0">32 354 552,'-29'43'487,"29"-43"-475,-1 0 0,1 1 0,0-1 0,0 0 0,0 1 0,0-1 0,-1 0 0,1 0 0,0 1 0,0-1 0,0 0 0,0 1 0,0-1 0,0 0 0,0 1 0,0-1 0,0 0 0,0 1 0,0-1 0,0 0 1,0 1-1,0-1 0,0 0 0,0 1 0,1-1 0,-1 0 0,0 1 0,0-1 0,0 0 0,0 0 0,1 1 0,-1-1 0,0 0 0,0 1 0,0-1 0,1 0 0,-1 0 0,0 0 0,1 1 0,-1-1 0,0 0 0,0 0 0,1 0 0,-1 0 0,0 0 0,1 0 0,-1 1 0,0-1 0,1 0 0,-1 0 0,0 0 0,1 0 0,-1 0 1,0 0-1,1 0 0,-1 0 0,0 0 0,1-1 0,-1 1 0,1 0 0,4 1 158,0 2 21,-4-2-130,-1-1-1,1 1 1,0 0 0,0-1-1,0 1 1,0 0 0,0-1 0,0 1-1,0-1 1,0 0 0,0 1 0,0-1-1,0 0 1,0 0 0,0 1-1,0-1 1,0 0 0,0 0 0,1 0-1,-1 0 1,0 0 0,0-1 0,0 1-1,0 0 1,2-1 0,-1-1 62,1 1-1,-1 0 1,1-1 0,0 1 0,-1 0 0,1 0-1,0 1 1,0-1 0,0 1 0,0-1-1,0 1 1,-1 0 0,1 0 0,0 0 0,0 0-1,4 2 1,-3-2-34,-1 0 0,1 1-1,-1-1 1,1 0 0,0-1-1,-1 1 1,1-1 0,-1 1 0,1-1-1,6-2 1,9-8 211,-16 8-247,0 1 1,0 1-1,0-1 0,0 0 0,1 1 1,-1 0-1,0 0 0,1 0 0,-1 0 1,1 0-1,-1 1 0,1-1 1,-1 1-1,1 0 0,6 0 0,-3 1 103,1-1-1,0-1 1,0 0 0,11-2-1,-13 1-63,1 1 0,0 0 0,0 0 0,1 1 0,-1 0 0,10 1 0,3 3 72,-8-1-45,0-1 0,0-1 0,23 1 0,19-4 186,-32 3-190,0-2 1,41-7-1,-36 3-99,0 1 0,0 2 1,0 0-1,0 2 0,0 1 0,36 6 0,24-1-1,-9-1 2,99 11 25,7 2-2,-133-15-22,77-4 1,-88 2-14,1 1 1,70 14-1,26 1-4,-30-13-1,59 4-8,-139-6 6,106 6-4,89-6 9,144-2 2,-109 6 77,69-2 75,-59-9-18,-123 4-126,104-16-11,-44 2-4,63-7-10,99-1 11,5 15 44,-306 5-32,189 2 15,168-5-12,-336 1-14,92-9 0,109-7-11,-41 4 6,85 4 6,-202 11 6,-30-1 2,104-1 6,-160 4-11,-1 0 6,69 9 0,-43 4 1,-35-5 9,65 5 0,-59-11 17,0-3 0,48-6 0,-17-8 72,-31 10 17,0 3 0,54 2 0,53-2 244,369-20-84,-126 22-275,-157-2-6,-123-1-5,55 1 0,133 15-8,-197-8 7,94 9 0,193 12 25,-161-16-14,84 0-28,-122 1-3,-53-1 5,61-7 7,-88-3 9,366 5-8,80 8 22,-416-3-9,84 3 1,-141-14 0,175 4 1,-14 0-5,-145-4-2,207 14 4,-29-1 0,140-16 20,-296 10-24,18 0 0,-54-12 0,16-1 0,3 12-1,34-1 3,-123-4 0,79 0 4,-5-1 8,-39-1-5,-16 1-4,27-1 7,-23 4-18,1-2-1,-1-2 1,49-8 0,-79 9-5,1-1-7,1 0 0,-1 1 0,1 0 0,-1 0 0,1 1 1,12 1-1,-18 0 11,-1-1 0,1 0 0,0 1 1,0-1-1,0 0 0,0 0 0,-1 0 0,1 0 0,0-1 1,0 1-1,0 0 0,0-1 0,-1 1 0,1-1 1,0 0-1,0 1 0,-1-1 0,1 0 0,0 0 1,-1 0-1,1 0 0,-1-1 0,0 1 0,1 0 1,-1 0-1,0-1 0,0 1 0,0-1 0,0 1 1,0-1-1,0 0 0,0 1 0,0-1 0,-1 0 1,1 0-1,-1 1 0,1-1 0,-1 0 0,1-2 1,-1 2 5,0 1 1,0-1-1,-1 1 0,1-1 1,0 1-1,0-1 1,-1 1-1,1-1 1,-1 1-1,0-1 1,1 1-1,-1-1 1,0 1-1,0 0 0,0-1 1,0 1-1,-2-2 1,-22-20 31,22 19-22,-22-14 19,-1 1 0,-50-25 0,49 28-24,-24-13-2,-27-14 12,13 4 5,37 22 1,-30-21 0,54 32-18,-13-8 5,1 1 1,-1 0-1,-1 1 1,0 1-1,-28-10 1,20 10-8,17 5 0,-1 1 0,-16-4 0,26 7 0,0 0 0,0 0 1,-1 0-1,1 0 0,0 0 1,0 0-1,0 0 1,0 0-1,-1-1 0,1 1 1,0 0-1,0 0 0,0 0 1,0 0-1,-1 0 0,1 1 1,0-1-1,0 0 0,0 0 1,0 0-1,-1 0 1,1 0-1,0 0 0,0 0 1,0 0-1,0 0 0,0 0 1,-1 0-1,1 0 0,0 1 1,0-1-1,0 0 0,0 0 1,0 0-1,0 0 0,0 0 1,-1 1-1,1-1 1,0 0-1,0 0 0,0 0 1,0 0-1,0 0 0,0 1 1,0-1-1,0 0 0,0 0 1,0 0-1,0 0 0,0 1 1,0-1-1,0 0 1,7 13 40,14 12 24,43 26-85,0 1-12,9 11 31,-39-35 1,47 50 0,-63-59 0,37 29 0,-36-32 0,22 22 0,-28-24 1,0 1 1,13 23 0,-21-31 0,-1 0 0,-1 0 0,0 1 1,0-1-1,0 1 0,-1 0 1,0 0-1,1 8 0,-2-13-1,-1 0-1,0 0 1,0 0 0,-1 0-1,1 1 1,-1-1 0,1 0-1,-1-1 1,0 1 0,0 0-1,0 0 1,-1 0 0,1 0-1,0-1 1,-4 5 0,-2 1 6,0 0 1,0-1-1,-12 9 1,4-3 10,-1 0 3,0 0 0,0-2 0,-2 1 0,1-2 0,-1 0 0,-1-2 0,-33 12 0,19-8-72,-46 13-409,15-17 255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2:19.354"/>
    </inkml:context>
    <inkml:brush xml:id="br0">
      <inkml:brushProperty name="width" value="0.1" units="cm"/>
      <inkml:brushProperty name="height" value="0.1" units="cm"/>
      <inkml:brushProperty name="color" value="#FF66CC"/>
    </inkml:brush>
  </inkml:definitions>
  <inkml:trace contextRef="#ctx0" brushRef="#br0">133 377 2785,'-94'-95'976,"76"79"-689,13 14-102,5 2-181,-13 3 3128,10-1-1037,10-2-2408,84-5 576,-76 4-146,29-6 0,4 0 101,1 6-42,24-1 20,-37 0-97,68 5-1,-69 0-46,67-5 1,-83 0-36,78-5 54,-96 7-71,211-6 140,10 0-50,124 11 22,-160 3-40,-88-2-25,24 7 1,-80-7-29,-1-2-1,57-2 1,63-19 25,-104 9-13,111-2-1,-71 15-8,128-1 30,-165-8-35,201-8 34,-120 15-38,115-2 15,22 6 15,-166-1-22,166-1 26,-170-3-21,263 21 53,-211-14-60,-60-6 6,-31 1 1,148 10 106,142 3 50,-96-8-131,94-1 2,-158-5-35,268-16-10,-304 10-9,-33 1 3,135-14 8,197 1 4,-434 16-11,53 4 3,1-3 0,91-11 0,-119 2-4,72-8-1,147 4 6,-234 9-6,40-6 1,-18 1 1,122-8-1,-3 8-2,-65 5 0,186-18 0,3 6 0,-11-1 14,-203 11-14,120 10 0,-202-6 0,35 3-2,10 0-4,55-3 1,-58-4 4,103-3-1,-144 7 2,83 0-5,1-7 4,-4 11 1,32 0 0,91-1 0,-93 1 0,6 1 0,62 1 0,-107-9 0,38 2 0,187 21 0,-82-12 7,-164-8-6,35 0 0,88 2 7,305 17 7,-215-27-15,80 20 16,-139 0-8,42 3-8,-220-12 0,-3-2 0,61-5 0,-37 0 0,34 7 0,-62-1 0,0-2 0,32-2 0,-25-3 1,-21 2 0,1 1 0,0 1 1,18 0-1,-8 2 0,-1 2-1,1 0 0,28 8 1,-27-3-1,-11-3 0,1-1 0,-1 0 0,1-1 0,27 2 0,151 0 0,107 1 38,-177-1-36,-106-5-6,0 0 1,0-2-1,-1 0 1,29-7-1,-34 6 1,23-9 0,-34 11 3,0 1 0,0-1-1,0 1 1,0-1 0,0 1 0,0 0 0,0-1 0,0 1 0,0 0 0,0-1 0,0 1 0,0 0 0,0 0 0,1 0 0,-1 0 0,1 0 0,-1 0-1,-1 0 1,1 0 0,-1 0 0,1 0-1,-1 0 1,1 0 0,-1 0 0,1 0-1,-1-1 1,0 1 0,1 0 0,-1 0-1,1-1 1,-1 1 0,0 0 0,1-1-1,-1 1 1,0 0 0,1-1 0,-1 1 0,0 0-1,1-1 1,-1 1 0,0-1 0,0 1-1,0-1 1,1 1 0,-1-1 0,0 0-1,4-7 4,-3 8 4,-1-1 0,0 1 1,0 0-1,0-1 0,0 1 0,0-1 0,0 1 0,0-1 0,0 1 0,0-1 0,0 1 0,-1-1 0,1 1 0,0 0 0,0-1 1,0 1-1,0-1 0,-1 1 0,1 0 0,0-1 0,0 1 0,-1-1 0,1 1 0,0 0 0,-1-1 0,1 1 0,0 0 1,-1 0-1,1-1 0,-1 1 0,-11-10 29,-3-2-6,13 10-25,0 0 0,0 0 0,0 0 0,0 1 0,-1-1 0,1 1-1,0-1 1,-1 1 0,-3-2 0,-3 0 1,0-1 0,1 0 0,-1-1 0,1 0 0,0-1-1,-11-8 1,7 4 10,0 1-1,-23-12 1,13 8 67,-1 2 0,-1 1 0,-44-14 0,-41-12 29,62 20-100,36 11-9,-18-6 4,28 11-6,0-1-1,0 1 1,0 0-1,0-1 1,-1 1 0,1 0-1,0 0 1,0 0-1,0 0 1,-1 0 0,1 0-1,0 0 1,0 0-1,0 1 1,0-1 0,-1 0-1,1 1 1,-1 0-1,-6 3 7,3-1 37,10 9 24,0-6-21,0 1 0,0-1 0,0 0 0,1-1 0,0 1 0,1-1 0,10 7 0,-5-3 0,1 0-13,0-1 0,1 0-1,-1 0 1,2-1 0,16 6 0,11 4-19,-1 3 0,48 31 0,12 7 21,-83-48-28,17 14 1,14 9 29,-43-30-28,-1 0 1,0 1 0,-1 0-1,1 0 1,0 0 0,-1 0-1,0 1 1,6 8 0,-10-13-10,0-1 1,-1 1 0,1 0-1,0 0 1,0 0 0,0 0-1,0 0 1,0 0 0,-1 0 0,1 0-1,0-1 1,0 1 0,0 0-1,0 0 1,-1 0 0,1 0-1,0 0 1,0 0 0,0 0-1,-1 0 1,1 0 0,0 0-1,0 0 1,0 0 0,0 0 0,-1 0-1,1 0 1,0 0 0,0 1-1,0-1 1,0 0 0,-1 0-1,1 0 1,0 0 0,0 0-1,0 0 1,0 0 0,0 0-1,0 1 1,-1-1 0,1 0-1,0 0 1,0 0 0,0 0 0,0 0-1,0 1 1,0-1 0,0 0-1,0 0 1,0 0 0,0 0-1,0 1 1,0-1 0,0 0-1,0 0 1,0 1 0,-5 8 30,5-8-31,-1 1-1,0-1 1,1 1 0,-1 0 0,0-1 0,0 0-1,0 1 1,0-1 0,-1 1 0,1-1 0,0 0-1,-1 0 1,1 0 0,0 0 0,-1 0 0,1 0-1,-1 0 1,0 0 0,1-1 0,-1 1 0,-2 0-1,-1 1-1,0 1 0,0-1-1,0 1 1,-5 4-1,-28 26 1,1 1-8,-12 20-24,19-19 12,4-8 9,-31 26 0,-30 25 13,37-32 21,36-31-21,0-1 1,-14 20-1,26-31-128,-1 0 1,0 0-1,1 0 0,-1 0 1,-6 4-1,17-7-165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2:21.892"/>
    </inkml:context>
    <inkml:brush xml:id="br0">
      <inkml:brushProperty name="width" value="0.1" units="cm"/>
      <inkml:brushProperty name="height" value="0.1" units="cm"/>
      <inkml:brushProperty name="color" value="#FF66CC"/>
    </inkml:brush>
  </inkml:definitions>
  <inkml:trace contextRef="#ctx0" brushRef="#br0">0 277 2224,'43'2'598,"43"1"2132,-67-3-314,45-1 1233,-41 1-3426,-1-2 0,24-4-1,-45 5-215,0 1-1,1 0 1,-1-1 0,0 1-1,1-1 1,-1 0-1,0 1 1,0-1-1,0 0 1,1 0-1,-1 1 1,0-1 0,0 0-1,0 0 1,0 0-1,-1-1 1,1 1-1,0 0 1,0 0-1,-1 0 1,1-1 0,-1 1-1,1 0 1,-1-1-1,1 1 1,-1 0-1,0-1 1,1-2-1,-1 2 3,1 0 0,-1-1-1,1 1 1,0 0 0,0-1-1,0 1 1,0 0 0,3-4-1,-2 3 3,2 1-1,-1-1 0,0 0 1,7-3-1,9-8 28,51-50 98,-67 61-123,-1 0 1,0 0-1,0 0 1,0 0 0,0-1-1,-1 1 1,1 0-1,-1-1 1,0 1-1,0-1 1,0 0-1,0 1 1,-1-1 0,0 0-1,1 1 1,-1-1-1,-1-6 1,0 9 11,1-1 1,0 0 0,-1 1-1,1-1 1,-1 1-1,0-1 1,0 1 0,1-1-1,-1 1 1,0 0 0,0-1-1,0 1 1,-3-2-1,-18-15 160,19 16-174,-1 0 0,1 0 0,-1 0 0,0 1 0,0-1 0,0 1 0,0 0 0,0 1 0,0-1 0,0 1 0,0-1 0,0 1 0,0 1 0,-1-1 1,1 0-1,-7 3 0,6-3-11,1 1 1,0 0 0,0 1 1,0-1-1,1 1 0,-1-1 1,-4 4-1,-7 3-1,7-4-2,1 0 0,-1 0-1,1 1 1,0 0 0,-10 11 0,8-8-5,0 0 1,-15 8 0,13-9 2,4-3 4,0 0-1,0 0 1,0 1-1,0-1 1,1 2 0,0-1-1,0 1 1,0 0-1,-5 7 1,0 2 0,7-10 0,0 1 0,0 0 0,-4 8 0,4-5 0,2-4 0,0 1-1,-1-2 1,1 1 0,-1 0 0,-5 6 0,-18 24-24,25-33 21,0 0 0,0 0 0,0 0 0,0 1 0,1-1 0,-1 0 0,1 1 1,-1-1-1,1 1 0,0-1 0,0 0 0,0 1 0,0-1 0,0 1 0,1 2 0,9 37-1,-9-38 8,3 10 43,11 23-1,-12-32-31,0 0 0,0 0 1,0-1-1,0 1 0,1-1 0,0 0 0,0 0 0,5 4 0,5 2 44,0 0 0,2 0-1,-1-2 1,1 0 0,0 0-1,1-2 1,-1 0 0,31 6-1,-34-9-40,1 0-1,-1-1 1,1-1 0,-1 0-1,1-1 1,14-2-1,-21 1-59,1 0 0,0-1 0,0 0 0,-1-1 0,1 1 0,-1-2 0,0 1 0,0-1 0,0 0 0,0 0 0,11-10 0,14-14-993,3-1 446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2:22.487"/>
    </inkml:context>
    <inkml:brush xml:id="br0">
      <inkml:brushProperty name="width" value="0.1" units="cm"/>
      <inkml:brushProperty name="height" value="0.1" units="cm"/>
      <inkml:brushProperty name="color" value="#FF66CC"/>
    </inkml:brush>
  </inkml:definitions>
  <inkml:trace contextRef="#ctx0" brushRef="#br0">0 5 1464,'0'0'129,"1"-1"0,-1 1-1,0-1 1,1 1 0,-1 0 0,1 0-1,-1-1 1,0 1 0,1 0-1,-1 0 1,1-1 0,-1 1 0,1 0-1,-1 0 1,1 0 0,-1 0-1,0 0 1,1 0 0,-1 0 0,1 0-1,-1 0 1,1 0 0,-1 0 0,1 0-1,0 0 1,15 1 1105,49 7 1687,18 6-2382,-49-7-396,-18-3-120,-1 0-1,1-2 1,-1 0 0,1-1 0,20-1 0,-27 0-2,0-1-1,1 2 1,-1-1 0,16 4 0,1-1 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2:23.969"/>
    </inkml:context>
    <inkml:brush xml:id="br0">
      <inkml:brushProperty name="width" value="0.1" units="cm"/>
      <inkml:brushProperty name="height" value="0.1" units="cm"/>
      <inkml:brushProperty name="color" value="#FF66CC"/>
    </inkml:brush>
  </inkml:definitions>
  <inkml:trace contextRef="#ctx0" brushRef="#br0">105 227 1840,'-87'70'1275,"70"-55"-347,17-15-907,0 0 0,0 0 0,0 0 0,0 0 0,0 0-1,0 0 1,0 0 0,0 0 0,0 0 0,0 0 0,0 0 0,0 0 0,0 0-1,0 0 1,0 0 0,0 0 0,0 0 0,0 0 0,0 0 0,0 0 0,0 1-1,0-1 1,0 0 0,0 0 0,0 0 0,0 0 0,0 0 0,0 0 0,0 0-1,0 0 1,0 0 0,0 0 0,0 0 0,0 0 0,0 0 0,0 0 0,0 0-1,0 0 1,0 0 0,2 0 390,0 1-65,-1 0 1342,-1-5 541,0 3-2197,1 1-1,0-1 1,-1 1-1,1-1 1,-1 1-1,1 0 1,0-1-1,-1 1 0,1 0 1,0 0-1,-1 0 1,1-1-1,0 1 1,-1 0-1,3 0 0,73-5 944,-72 4-923,1 0 0,0 0-1,0 0 1,-1-1 0,1 0 0,-1 0-1,1 0 1,-1 0 0,0-1-1,0 0 1,0 0 0,0 0 0,0 0-1,-1 0 1,4-5 0,20-16 178,-9 14-175,-14 8-47,-1 1 0,0-1 0,0 0 1,0 0-1,0 0 0,0-1 0,0 1 1,-1-1-1,5-5 0,8-11 20,-8 11-10,-1-1 0,7-11 1,-12 17-14,1-1 1,0 1 0,-1-1 0,0 1-1,0-1 1,0 0 0,0 1-1,-1-1 1,0 0 0,1-5 0,-2-1 11,0 7-7,1 0 1,-1 0-1,1 0 1,0 0 0,0 0-1,1 0 1,-1 0-1,1-3 1,0 4-8,-1 1 1,0 0 0,0 0 0,0 0 0,0 0-1,0-1 1,0 1 0,0 0 0,0 0-1,-1 0 1,1 0 0,0-1 0,-1 1 0,1 0-1,-1 0 1,1 0 0,-1 0 0,1 0-1,-1 0 1,0 0 0,0 0 0,-1-1 0,-6-10 19,-3-2 12,11 13-34,-1 1-1,1 0 1,0-1 0,-1 1-1,1 0 1,0-1-1,-1 1 1,1 0 0,-1-1-1,1 1 1,-1 0-1,1 0 1,-1 0 0,1-1-1,-1 1 1,1 0-1,-1 0 1,1 0 0,-1 0-1,1 0 1,-1 0-1,1 0 1,-2 0 0,0 3 4,2-3-5,0 1 0,0-1 1,0 0-1,0 1 0,-1-1 0,1 0 0,0 1 0,0-1 0,0 0 0,-1 1 0,1-1 1,0 0-1,-1 0 0,1 1 0,0-1 0,-1 0 0,1 0 0,0 0 0,-1 1 1,1-1-1,0 0 0,-1 0 0,1 0 0,0 0 0,-1 0 0,1 0 0,-1 0 0,1 0 1,0 0-1,-1 0 0,1 0 0,-1 0 0,-41-4 0,41 4 0,1 0 0,-1 0 0,1 1 0,0-1 0,-1 0 0,1 0 0,0 1 0,0-1 0,-1 0 0,1 1-1,0-1 1,0 0 0,-1 1 0,1-1 0,0 1 0,0-1 0,0 0 0,0 1 0,-1-1 0,1 1 0,0-1 0,0 0 0,0 1 0,0-1 0,0 1 0,0-1 0,0 1 0,0 1 0,-12 5 0,9 2 0,3-8 0,0-1 0,0 1 0,0 0 0,0 0 0,-1-1 0,1 1-1,0 0 1,-1 0 0,1-1 0,0 1 0,-1-1 0,1 1 0,-1 0 0,1-1 0,-1 1 0,1-1 0,-1 1 0,1-1 0,-1 1-1,0 0 1,0-1 0,0 0 0,1 1 0,-1-1-1,0 1 1,1-1 0,-1 1-1,1-1 1,-1 1 0,1-1-1,-1 1 1,1 0 0,-1-1 0,1 1-1,0-1 1,-1 1 0,1 0-1,0 0 1,0-1 0,-1 1 0,1 1-1,-4 6 1,0-5 0,-1 0 0,1-1 0,-1 0 0,0 1 0,0-2 0,0 1 0,-7 1 0,4-1 0,6-1 0,1-1 0,-1 1 0,1-1 0,-1 1 0,1 0 0,-1 0 0,1 0 0,0-1 0,0 1 0,-1 0 0,1 1 0,0-1 0,0 0 0,0 0 0,0 0 0,0 1 0,-1 2 0,0 0 0,1 1 0,-1-1 0,1 1 0,-1 6 0,2-8 0,0 0 0,-1-1 0,1 1 0,-1-1 0,0 1 0,0-1 0,1 1 0,-2-1 0,1 1 0,0-1 0,0 0 0,-1 0 0,1 1 0,-3 1 0,3-3 0,0 0-1,0 0 1,0 0 0,1 0 0,-1 0 0,0 0-1,1 0 1,-1 0 0,1 0 0,-1 0 0,1 0 0,-1 0-1,1 0 1,0 0 0,0 0 0,-1 0 0,1 1 0,0-1-1,0 0 1,0 0 0,0 0 0,0 0 0,1 1 0,-1-1-1,0 0 1,0 0 0,1 2 0,0-2-1,-1 0 0,1 1 1,-1-1-1,0 1 0,0-1 0,0 1 0,0 0 1,0-1-1,0 1 0,0-1 0,0 1 0,-1-1 1,1 1-1,0-1 0,-2 3 0,-2 1-2,4-5 2,-1 1 1,1-1-1,-1 1 1,1-1-1,-1 1 1,1 0-1,-1-1 1,1 1-1,0 0 1,-1-1-1,1 1 1,0 0 0,-1-1-1,1 1 1,0 0-1,0-1 1,0 1-1,0 0 1,0 0-1,-1-1 1,1 1-1,1 0 1,-1 0-1,0-1 1,0 1-1,0 0 1,0 0-1,0-1 1,1 1-1,-1 0 1,0 0 0,1-1-1,-1 1 1,0-1-1,1 1 1,-1 0-1,1-1 1,-1 1-1,1-1 1,-1 1-1,1-1 1,1 1-1,52 45-29,-53-45 28,0 1 0,1-1 0,-1 0 0,0 1 0,0-1 0,0 0 0,0 1 1,0-1-1,0 1 0,1 3 0,-1-2 2,0-1-1,0 1 1,0-1 0,1 1 0,-1-1 0,1 1-1,0-1 1,2 2 0,21 28 23,-14-23-16,0-1-1,0-1 1,0 0 0,1 0 0,21 8 0,-29-13-6,0-1-1,1 0 1,-1 0-1,1 0 1,-1 0-1,1-1 1,-1 0 0,1 0-1,-1 0 1,1 0-1,-1-1 1,7-1-1,0-1-139,-1 0 0,1-1 0,16-8 0,8-11-97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2:24.860"/>
    </inkml:context>
    <inkml:brush xml:id="br0">
      <inkml:brushProperty name="width" value="0.1" units="cm"/>
      <inkml:brushProperty name="height" value="0.1" units="cm"/>
      <inkml:brushProperty name="color" value="#FF66CC"/>
    </inkml:brush>
  </inkml:definitions>
  <inkml:trace contextRef="#ctx0" brushRef="#br0">4 1 1976,'-4'0'4126,"5"0"-1567,11 1-826,31 4-1934,46 16 580,-87-20-359,0-1 0,0 1 0,1-1-1,-1 1 1,0-1 0,1 0 0,-1 1 0,0-1 0,1-1 0,-1 1 0,0 0 0,0 0 0,1-1 0,-1 1 0,3-2 0,-2 1 8,-1 0-1,1 0 1,-1 0-1,1 1 1,0-1-1,3 1 1,7 0 47,0 1 1,1 0 0,20 5-1,-33-6-38,0 1-1,1-1 0,-1 1 1,0 0-1,0 0 0,0 0 1,0-1-1,1 1 0,0 2 1,8 5 118,-9-8-150,-1 1 0,1-1-1,0 0 1,-1 0-1,1 1 1,0-1 0,-1 0-1,1 0 1,0 0 0,-1 0-1,1 0 1,-1 0 0,1 0-1,0 0 1,-1 0 0,1 0-1,0 0 1,-1 0 0,1-1-1,0 1 1,-1 0 0,1 0-1,-1-1 1,1 1 0,0 0-1,-1-1 1,1 1-1,-1 0 1,1-1 0,-1 1-1,1-1 1,-1 1 0,0-1-1,1 1 1,-1-1 0,0 0-1,1 1 1,-1-1 0,0 1-1,1-1 1,-1 0 0,0 0-1,-2-3-1556,2 4 977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48.013"/>
    </inkml:context>
    <inkml:brush xml:id="br0">
      <inkml:brushProperty name="width" value="0.05" units="cm"/>
      <inkml:brushProperty name="height" value="0.05" units="cm"/>
    </inkml:brush>
  </inkml:definitions>
  <inkml:trace contextRef="#ctx0" brushRef="#br0">59 69 912,'-21'15'146,"-14"8"554,36-26-1125,-4 0 4216,2 2-154,6 1-2821,-4 0-622,-1 0 2,0 0-15,2 1-76,0-1 1,0 1-1,-1-1 1,1 0-1,0 0 1,0 0-1,0 0 1,2 0-1,-1 0-58,10 0 21,0 0 0,0 1 0,0 1 0,0 0 0,-1 1 0,1 0 0,-1 1 0,13 5 1,-24-8-59,6 0 10,-1 0 0,1 0 0,-1 0 0,1-1 1,-1 0-1,1 0 0,-1 0 0,1-1 1,6-2-1,22-1 167,24-2 197,23-1-68,-46 3-263,-26 2-46,0 1 0,0 0 0,12 1 0,-1 1 1,34-3 0,-37 2-6,-15 0-2,0 1 0,0-1 0,1 0 0,-1-1 0,0 1 0,0 0 0,6-2 0,-1-2 0,-7 3 1,1 0-1,-1 0 1,1 1-1,-1-1 1,1 1-1,0-1 1,-1 1-1,1 0 1,0-1-1,-1 1 1,4 0-1,116 2 38,-65 0 146,82-8 0,-94 1-129,87 1-1,-20 11-15,-94-6-18,33-3-1,-20 0 4,106-6 118,-73 5-107,-38 0-29,0 2-1,1 1 1,-1 1 0,31 5 0,-32 0-5,-10-3-1,1 0 0,22 2 0,-20-4 6,1-2 1,0 0-1,32-5 0,-8 1 20,-25 4-9,0-1 1,19-4 0,-13 1 2,1 1 0,0 0 0,33 1 0,6 2 4,79-11 0,7-3 0,-30 4-16,76 4-3,-54 4 5,14-1-1,160 15 0,-263-9 0,62-8 0,22 1-4,131 8 12,-198 3 14,-46-4 8,0 0 1,36-2 0,38-1 54,-36 1-110,-59 0-112,0 0 0,0-1 0,0 1 0,0 0 0,0-1 0,0 1 0,0-1 0,-1 1 0,1-1-1,0 0 1,3-2 0,-3 2-23,8-4-502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49.918"/>
    </inkml:context>
    <inkml:brush xml:id="br0">
      <inkml:brushProperty name="width" value="0.05" units="cm"/>
      <inkml:brushProperty name="height" value="0.05" units="cm"/>
    </inkml:brush>
  </inkml:definitions>
  <inkml:trace contextRef="#ctx0" brushRef="#br0">61 0 3225,'-14'6'2933,"13"-5"-2808,0-1 0,-1 1 0,1 0-1,0-1 1,-1 1 0,1-1 0,-1 0 0,1 1 0,0-1-1,-1 0 1,1 0 0,-1 0 0,-1 0 0,-1 0-65,3 0 93,0 0 0,0 0 0,0 0 0,-1 0 0,1 0 0,0 0 0,0 0 0,0 0 0,-1-1 0,1 1 0,0 0 0,0-1 0,0 1 0,0-1 0,0 1 0,0-1 0,-2 0 0,3 0-129,0 1 36,0 0 84,2 1 62,1 1-117,1 0 0,1 0-1,-1-1 1,0 1 0,6 0-1,14 5 63,-14-4-113,13 4 78,28 5 0,101 5 550,-120-13-365,57 14 0,-52-9-96,38 3-1,102 5 208,56 6-64,-99-9-290,-97-10-49,22 4 6,-25-2-6,41 1-1,-39-5 15,47 10-1,-43-2 10,-18-4 27,42 6 1,-36-9 23,1-2 0,29-1 1,-13-11 34,-31 10-85,0-1-1,0 2 1,16 0-1,4 1 13,38-5 23,70-14 1,10-1-26,-126 17-39,172-8 25,6-6 13,-87 4-20,26 1 2,57-6 2,-153 12-18,58 1-1,16-1 2,-93 4 0,40 3-1,-11 0 5,-52-3-11,0 1 0,1-1 0,-1 0-1,0 0 1,10-3 0,6-3 3,-6 5 0,1 0-1,20 0 0,-22 2 1,0-1 0,0-1 0,22-4-1,-13-5 8,-20 9-11,1 1 0,0-1 0,-1 0 0,1 1 0,5-2 0,98-8 16,0 0-5,-81 7 2,0 2 1,46 2-1,-35 0-8,-7 4 931,-30-4-521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52.432"/>
    </inkml:context>
    <inkml:brush xml:id="br0">
      <inkml:brushProperty name="width" value="0.05" units="cm"/>
      <inkml:brushProperty name="height" value="0.05" units="cm"/>
    </inkml:brush>
  </inkml:definitions>
  <inkml:trace contextRef="#ctx0" brushRef="#br0">87 60 1296,'0'-7'1073,"0"7"-1048,0 0 1,0 0-1,0 0 1,0-1-1,0 1 1,0 0-1,0 0 1,0 0-1,0-1 1,0 1-1,0 0 1,0 0-1,0 0 1,0-1-1,0 1 1,0 0-1,0 0 1,0 0-1,0-1 1,0 1-1,0 0 1,1 0-1,-1 0 1,0 0-1,0-1 1,0 1-1,0 0 1,0 0-1,1 0 1,-1 0-1,0 0 1,0 0 0,0-1-1,0 1 1,1 0-1,-1 0 1,0 0-1,0 0 1,0 0-1,1 0 1,-1 0-1,0 0 1,0 0-1,0 0 1,1 0-1,-1 0 1,0 0-1,0 0 1,0 0-1,1 0 1,-1 0-1,0 0 1,0 0-1,1 0 3,-1 0 0,0 0-1,0 0 1,0-1 0,1 1-1,-1 0 1,0 0 0,0 0 0,0-1-1,0 1 1,0 0 0,0 0-1,0-1 1,1 1 0,-1 0 0,0 0-1,0-1 1,0 1 0,0 0-1,0 0 1,0-1 0,0 1 0,0 0-1,0-1 1,0 1 0,-1 0-1,1 0 1,0-1 0,0 1 0,0 0-1,0-1 1,-3-7 814,2 4-86,0 1 0,1 0 1,0 0-1,-1-1 1,1-4-1,1 2-212,1 19-259,4 31-183,-4-31-82,-1-1 0,0 1 0,-1 16 0,3 45 44,0-12-38,3 77 22,-6-114-39,1-13-3,-1 0 0,-1 1 0,-2 13-1,-5 4 8,5-21-7,0 0 1,1 1-1,-1 10 1,0 4 5,1-8-3,1-1 1,1 0-1,2 27 0,0-20-1,-1-1-1,-1 1 1,-3 28-1,1-26-3,1 0-1,2 32 0,17 29 7,-8 9 4,-10-78-10,0 0 0,-1 0 0,-1-1 0,-1 1 0,-5 21 0,2-14 4,-2 28 0,7-38-4,0 2-1,-1 0 1,0 0-1,-8 27 1,7-34-2,1 0 0,0-1 0,0 1 0,1 0-1,0 0 1,0 14 0,-1 2-1,2-17-1,0-1 0,1 0 0,-1 0 0,1 1 0,2 5 0,-2-5 0,0-1 0,0 0 0,0 0 0,-1 1 0,0 11 0,-4 70 0,1-47 0,5 63 0,-1-70 0,-4 12 0,2-33 1,0 1-1,1 15 1,0-13 2,0 0 1,-1-1-1,-6 32 0,-2 16 5,4-21-6,3-32-4,1-1 1,0 1 0,0 0-1,2 16 1,5 13-1,-2-11 19,1 29 0,-5-55-15,0 0 0,0-1 0,-1 1 0,1-1 0,0 1 0,-1-1 0,1 1 0,-1-1 0,-1 3 0,-3 8 7,0 9 2,4-20-10,0 1 0,1-1 0,-1 0-1,1 1 1,-1-1 0,1 1 0,-1-1 0,1 1 0,0-1 0,0 1 0,0-1 0,0 1 0,0-1-1,0 1 1,0-1 0,1 1 0,-1-1 0,0 1 0,1-1 0,-1 1 0,1-1 0,0 0 0,-1 1-1,1-1 1,1 2 0,0-1 0,-1 0 0,0 0 0,0 0-1,0 0 1,-1-1 0,1 1 0,0 0 0,-1 0-1,1 1 1,-1-1 0,0 0 0,1 0 0,-1 0-1,0 0 1,0 0 0,-1 0 0,1 0 0,-1 4-1,-1 10 7,2-14-6,0-1 1,0 1-1,0 0 0,0 0 0,-1-1 1,1 1-1,-1 0 0,1 0 0,-1-1 1,1 1-1,-1-1 0,0 1 0,-1 1 0,-10 3 9,11-6-10,1 0 1,-1 0 0,0 1 0,1-1-1,-1 0 1,0 0 0,1 1 0,-1-1 0,0 0-1,1 1 1,-1-1 0,1 1 0,-1-1-1,1 1 1,-1-1 0,1 1 0,-1-1 0,1 1-1,-1 0 1,1-1 0,0 1 0,-1-1 0,1 1-1,0 0 1,-1-1 0,1 1 0,0 0-1,0 0 1,0-1 0,0 2 0,-4 12 59,4-13-2403,-1-3 1488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53.426"/>
    </inkml:context>
    <inkml:brush xml:id="br0">
      <inkml:brushProperty name="width" value="0.05" units="cm"/>
      <inkml:brushProperty name="height" value="0.05" units="cm"/>
    </inkml:brush>
  </inkml:definitions>
  <inkml:trace contextRef="#ctx0" brushRef="#br0">305 81 2256,'-2'-13'387,"1"8"-230,1 0 0,-1 0 0,1 0 0,0-7 0,0 11-96,0 0-1,0 0 0,1 0 1,-1 1-1,0-1 0,0 0 0,1 0 1,-1 0-1,1 0 0,-1 0 1,1 1-1,-1-1 0,1 0 1,-1 0-1,1 1 0,0-1 1,-1 0-1,1 1 0,0-1 1,0 1-1,-1-1 0,1 1 1,0-1-1,0 1 0,0 0 0,0-1 1,1 1-1,-2 0-14,0 0 1,1 0-1,-1-1 0,0 1 1,0 0-1,1 0 0,-1 0 1,0 0-1,0 0 0,1-1 1,-1 1-1,0 0 0,0 0 1,0 0-1,1-1 0,-1 1 1,0 0-1,0 0 0,0-1 1,0 1-1,0 0 0,1 0 0,-1-1 1,0 1-1,0 0 0,0-1 1,0 1-1,0 0 0,0 0 1,0-1-1,-1-3 1171,-3 3-204,3 0-850,0 1-1,1-1 0,-1 1 1,0 0-1,1-1 0,-1 1 1,0 0-1,0-1 0,1 1 1,-1 0-1,0 0 0,0 0 0,0-1 1,1 1-1,-1 0 0,0 0 1,0 0-1,0 1 0,1-1 1,-3 0-1,-33 49 79,-5-2-207,36-42-26,0 1 1,0 0-1,0 0 1,1 0-1,-6 10 1,4-5 1,-1-2-3,1-1 0,-2-1 0,1 1 0,-1-1 0,0 0 0,-17 10 0,8-8 0,13-7-7,0 0 1,0 0 0,0 0-1,1 0 1,-1 1-1,-5 4 1,2 0 2,1 0-1,0 1 1,0 0 0,1-1-1,-8 17 1,12-22 0,0 0-1,0 0 1,0-1 0,0 1 0,-1 0-1,1-1 1,0 1 0,-3 1-1,3-3 11,1 1-1,-1-1 1,0 1-1,1-1 1,-1 1-1,1-1 1,-1 1-1,1-1 1,0 1-1,-1 0 1,1-1-1,-1 1 1,1 0-1,0-1 1,0 1-1,-1 0 1,1-1-1,0 1 1,0 0-1,0 1 1,0-6 96,1 5-2,2 0 33,2-9-36,-3 2-86,0 0-1,0 0 1,1 0 0,0 0 0,0 0-1,0 0 1,1 1 0,0 0 0,0 0-1,0 0 1,1 0 0,0 0 0,-1 1-1,2 0 1,6-4 0,47-36 22,-42 30-26,1 1 0,0 0 0,22-11 0,-34 21-9,-1 0 1,1-1-1,-1 1 0,7-8 0,-8 7 4,1 0 0,0 0 0,0 1 0,6-4 0,-8 6-9,-2 1-7,-1 0-2,0 0-5,6 4-3,-1-2 14,-2 0 1,-1-1-1,1 0 1,0 1 0,0-1 0,6 1 0,-5-1 1,0 0 0,0 0 0,0 0 1,0 1-1,0 0 0,0 0 0,0 0 0,0 0 0,-1 0 0,1 1 1,-1 0-1,1-1 0,-1 1 0,0 1 0,4 5 0,-2-3 0,-1-2 7,0 1 0,0 0 0,-1 0 0,0 1 0,0-1 0,0 1-1,0-1 1,-1 1 0,0 0 0,-1 0 0,1 0 0,0 7 0,4 15 85,8 34 138,-12-46-162,2 1 0,7 24 0,-8-27-793,-2-14 429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6-01T13:54:46.848"/>
    </inkml:context>
    <inkml:brush xml:id="br0">
      <inkml:brushProperty name="width" value="0.05" units="cm"/>
      <inkml:brushProperty name="height" value="0.05" units="cm"/>
      <inkml:brushProperty name="color" value="#E71225"/>
    </inkml:brush>
  </inkml:definitions>
  <inkml:trace contextRef="#ctx0" brushRef="#br0">0 930 1440 0 0,'21'52'962'0'0,"-18"-42"194"0"0,-4-11 1142 0 0,-3-12 584 0 0,8-39 1658 0 0,7 3-3650 0 0,-7 33-482 0 0,0-1-1 0 0,0-15-407 0 0,8-36 364 0 0,-9 55-323 0 0,-1 1 0 0 0,0 0 1 0 0,0-1-1 0 0,-2 1 0 0 0,1-2-41 0 0,-1-2 71 0 0,1 0 1 0 0,1 0 0 0 0,0 0 0 0 0,1 0 0 0 0,1 1 0 0 0,0-1-1 0 0,3-4-71 0 0,10-17 91 0 0,-16 33-84 0 0,1 0 0 0 0,-1 1 0 0 0,-1-1 0 0 0,1 0 0 0 0,-1 0 0 0 0,1 1 0 0 0,-1-1 0 0 0,0 0 0 0 0,-1-3-7 0 0,3-20 30 0 0,-1 4 8 0 0,-1 20-35 0 0,0 1 0 0 0,0-1 0 0 0,0 0 1 0 0,0 1-1 0 0,1-1 0 0 0,-1 1 0 0 0,1-1 0 0 0,-1 1 0 0 0,1-1 1 0 0,0 1-1 0 0,0-1 0 0 0,0 1 0 0 0,1-1-3 0 0,0-1 12 0 0,-1 1 0 0 0,1-1 0 0 0,-1 1 0 0 0,0-1 0 0 0,0 0 0 0 0,0 0-1 0 0,0 1 1 0 0,-1-1 0 0 0,1 0 0 0 0,-1-3-12 0 0,6-27 45 0 0,-4 23-38 0 0,1 0-1 0 0,-2 1 1 0 0,1-1-1 0 0,-1-7-6 0 0,-1 5 10 0 0,2 1 0 0 0,-1-1 0 0 0,3-5-10 0 0,2-8 54 0 0,0 0-1 0 0,-2 0 0 0 0,-1 0 1 0 0,-1-1-1 0 0,-1-12-53 0 0,-3 32 78 0 0,-2 11-49 0 0,-3 12-24 0 0,-11 39 7 0 0,10-32 4 0 0,0 0 1 0 0,2 0-1 0 0,0 5-16 0 0,2 17 2 0 0,3-27-1 0 0,-1 0 1 0 0,0 0 0 0 0,-1 0-1 0 0,-4 10-1 0 0,5-19 1 0 0,0 1-1 0 0,0-1 0 0 0,1 1 0 0 0,0 0 1 0 0,1 3-1 0 0,-1-1 0 0 0,0 0 0 0 0,0 0 0 0 0,-3 7 0 0 0,-6 31 7 0 0,1 1 1 0 0,3 0 0 0 0,3 0 0 0 0,1 0-1 0 0,5 41-7 0 0,-4-74 4 0 0,0-1 0 0 0,-1 1 0 0 0,-1 0 0 0 0,-2 5-4 0 0,-5 38 16 0 0,10-57-8 0 0,0-4-7 0 0,0 1 0 0 0,0-1 1 0 0,0 1-1 0 0,0-1 0 0 0,0 1 0 0 0,0-1 0 0 0,0 1 1 0 0,0-1-1 0 0,0 1 0 0 0,0-1 0 0 0,0 1 0 0 0,-1-1 1 0 0,1 1-1 0 0,0-1 0 0 0,0 1 0 0 0,0-1 1 0 0,-1 1-1 0 0,1-1 0 0 0,0 1 0 0 0,-1-1 0 0 0,1 1 1 0 0,0-1-1 0 0,-1 0 0 0 0,1 1 0 0 0,0-1 0 0 0,-1 0 1 0 0,1 1-1 0 0,-1-1 0 0 0,1 0 0 0 0,-1 0 1 0 0,1 1-1 0 0,-1-1 0 0 0,1 0 0 0 0,-1 0 0 0 0,1 0 1 0 0,-1 1-1 0 0,1-1 0 0 0,-1 0 0 0 0,1 0 0 0 0,-1 0 1 0 0,1 0-2 0 0,-1 0 9 0 0,1 0 0 0 0,0 0-37 0 0,0 0-94 0 0,0 0-164 0 0,0-7-3939 0 0,0-5 2526 0 0,0-7 151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54.061"/>
    </inkml:context>
    <inkml:brush xml:id="br0">
      <inkml:brushProperty name="width" value="0.05" units="cm"/>
      <inkml:brushProperty name="height" value="0.05" units="cm"/>
    </inkml:brush>
  </inkml:definitions>
  <inkml:trace contextRef="#ctx0" brushRef="#br0">59 55 2168,'44'-50'1555,"-37"45"-528,-3 7-370,-4 8 120,0-7-448,1 1-82,-1 0 1,0 0-1,0 0 0,-1 1 0,1-1 0,-1 0 0,0 0 0,0 0 0,0 0 0,0 0 0,-1-1 1,1 1-1,-3 4 0,-4 8 310,-8 26-1,3-6-262,9-24-236,1 0-1,0 0 1,-2 19 0,4-20-35,0 0 0,-1 0 0,-1-1 0,0 1 0,-6 15 0,8-26-22,-5 12 83,0 1 1,-6 20 0,10-27-18,1-1 1,0 1-1,0-1 1,1 1 0,0 0-1,0-1 1,0 1 0,1 0-1,1 7 1,-2-11 3,1 1 0,0-1 0,-1 1 0,1-1 0,0 1 0,0-1 0,0 1 0,0-1 0,1 0 0,-1 1 0,1-1 0,-1 0 0,1 0 1,0 0-1,0 0 0,0-1 0,0 1 0,3 2 0,-3-2-31,1 0 3,1 0 0,-1 1 0,0-1 0,1-1 0,-1 1 0,1 0 0,-1-1 0,1 0 0,0 1 0,7 0 0,71 11 146,-80-13-180,-1 1-1,1-1 0,-1 0 1,1 0-1,-1 0 0,1 1 1,-1-1-1,1-1 0,0 1 1,-1 0-1,1 0 0,-1-1 1,1 1-1,-1-1 0,1 1 1,-1-1-1,0 1 0,1-1 1,-1 0-1,2-1 0,0-4 28,-2 6-34,-1-1 0,0 1 0,0 0 1,0-1-1,1 1 0,-1 0 0,0-1 1,0 1-1,1-1 0,-1 1 0,0 0 1,1 0-1,-1-1 0,0 1 0,1 0 1,-1 0-1,1-1 0,-1 1 0,1 0 1,-1 0-1,0 0 0,1 0 0,-1 0 1,1-1-1,-1 1 0,1 0 0,-1 0 1,1 0-1,-1 0 0,0 0 0,1 0 1,-1 1-1,1-1 0,8 1 32,-1 0 0,1 0-1,-1 1 1,0 0 0,0 0 0,0 1-1,13 7 1,-5-3 76,-8-7-98,-8 0-42,0 0 0,0 0 1,0 0-1,0 0 1,0-1-1,0 1 0,0 0 1,0 0-1,0 0 0,0 0 1,0 0-1,0 0 0,0 0 1,0 0-1,0-1 1,0 1-1,0 0 0,0 0 1,0 0-1,0 0 0,0 0 1,0 0-1,0 0 0,0 0 1,0-1-1,0 1 1,0 0-1,0 0 0,0 0 1,0 0-1,0 0 0,0 0 1,0 0-1,0 0 0,0-1 1,0 1-1,-1 0 1,1 0-1,0 0 0,0 0 1,0 0-1,0 0 0,0 0 1,0 0-1,0 0 0,0 0 1,-1 0-1,1 0 1,0 0-1,0 0 0,0 0 1,-3-2-526</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54.435"/>
    </inkml:context>
    <inkml:brush xml:id="br0">
      <inkml:brushProperty name="width" value="0.05" units="cm"/>
      <inkml:brushProperty name="height" value="0.05" units="cm"/>
    </inkml:brush>
  </inkml:definitions>
  <inkml:trace contextRef="#ctx0" brushRef="#br0">53 84 3113,'-49'-57'2001,"49"57"-1901,0-1 0,-1 1-1,1-1 1,-1 0 0,1 1-1,0-1 1,-1 0 0,1 1-1,0-1 1,0 0 0,0 1-1,-1-1 1,1 0 0,0-1-1,5-3 1112,11 2 90,-13 3-1261,7-1 414,1 0 0,0 1 0,0 0 1,0 1-1,14 3 0,-23-4-419,16 1 109,-1 0 0,1-2 0,0 0 0,30-6 0,-25 4-70,-21 3-51,0 0 1,1 0-1,-1 0 1,0 1-1,0-1 1,0 0-1,3 2 1,12 2-1607,-13-4 1033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54.855"/>
    </inkml:context>
    <inkml:brush xml:id="br0">
      <inkml:brushProperty name="width" value="0.05" units="cm"/>
      <inkml:brushProperty name="height" value="0.05" units="cm"/>
    </inkml:brush>
  </inkml:definitions>
  <inkml:trace contextRef="#ctx0" brushRef="#br0">42 145 3209,'-38'-64'2216,"38"63"-2139,-1 1 1,1-1-1,0 0 0,-1 0 1,1 1-1,0-1 0,0 0 1,-1 0-1,1 0 0,0 0 1,0 0-1,0 1 0,0-1 1,0 0-1,0 0 0,0 0 1,0 0-1,1 0 0,-1 1 1,0-1-1,0 0 0,1 0 0,-1 0 1,0 1-1,1-1 0,-1 0 1,1 0-1,-1 1 0,1-1 1,-1 1-1,1-1 0,0 0 1,-1 1-1,1-1 0,0 1 1,0-1-1,-1 1 0,1-1 1,0 1-1,0 0 0,-1 0 1,1-1-1,0 1 0,0 0 1,1 0-1,1-2 331,-1 1-203,0-1-1,0 1 1,0-1-1,-1 0 1,1 0-1,-1 0 1,1 1-1,1-5 1,-2 4-110,1-1-1,-1 1 1,1 0 0,0 0 0,0 0 0,2-3 0,-2 4-83,0 0 0,0 0 1,-1-1-1,1 1 0,0 0 1,0 1-1,0-1 0,0 0 1,0 1-1,0-1 1,0 1-1,0-1 0,0 1 1,0 0-1,3 0 0,1 1 5,0-1 0,1 2 0,9 2 0,-10-2-6,1 0 0,0-1 0,10 1 0,4-1 35,1-1 0,0-2 0,25-4 0,-17 5 42,-15 2-1228,-7 1 654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55.544"/>
    </inkml:context>
    <inkml:brush xml:id="br0">
      <inkml:brushProperty name="width" value="0.05" units="cm"/>
      <inkml:brushProperty name="height" value="0.05" units="cm"/>
    </inkml:brush>
  </inkml:definitions>
  <inkml:trace contextRef="#ctx0" brushRef="#br0">48 165 3129,'-42'8'1656,"42"-7"-1614,0-1 0,0 0 0,0 0 1,0 0-1,-1 0 0,1 0 0,0 0 0,0 0 0,0 0 0,-1 0 0,1 0 1,0 0-1,0 0 0,0 0 0,0 0 0,-1 0 0,1 0 0,0 0 0,0 0 1,0-1-1,0 1 0,-1 0 0,1 0 0,0 0 0,0 0 0,0 0 0,0 0 1,0 0-1,0-1 0,-1 1 0,1 0 0,0 0 0,0 0 0,0 0 0,0 0 0,0-1 1,0 1-1,3-7 1121,6-4 170,-7 10-1233,0 0 1,0 1-1,0-1 1,0 1-1,0-1 1,0 1-1,0 0 0,1 0 1,-1 0-1,0 0 1,3 1-1,25 4 621,-15-3-523,-1 0 0,1-1 0,-1-1 0,23-2 0,19 1 17,-46 1-125,1 0-1,-1-1 1,1 0 0,19-5-1,-27 5-67,2 1 15,1 0 1,-1-1-1,0 2 1,1-1 0,-1 1-1,0 0 1,1 0-1,8 3 1,-9-2 0,1-1 0,0 1 0,0-1 1,-1-1-1,1 1 0,10-1 0,6-4 69,6-1 217,-27 5-308,0 0-1,0 0 1,0-1-1,0 1 1,0 0 0,0 0-1,0-1 1,-1 1-1,1-1 1,0 1 0,0-1-1,0 1 1,-1-1 0,1 1-1,0-1 1,-1 0-1,1 1 1,0-1 0,-1 0-1,1 1 1,-1-1 0,1 0-1,-1 0 1,0 0-1,1 0 1,-1 1 0,1-3-1,-1 2 15,1-1 0,0 1 0,-1-1-1,1 1 1,0 0 0,0-1 0,0 1 0,2-2-1,2 1 43,-5 2-62,1 0 0,-1 0-1,1 0 1,-1 0 0,1 0-1,-1 0 1,0 0 0,1 0-1,-1-1 1,1 1 0,-1 0-1,0 0 1,1 0 0,-1-1-1,1 1 1,-1 0 0,0-1-1,1 1 1,-1-1 0,0 1 0,0 0-1,0-1 1,0 1 0,0-1 0,0 1-1,0 0 1,0-1 0,0 1 0,0-1-1,0 1 1,0 0 0,0-1 0,0 1 0,-1 0-1,1-1 1,0 1 0,0 0 0,0-1-1,-1 1 1,1 0 0,0-1 0,0 1 0,-1 0-1,1 0 1,0-1 0,0 1 0,-1 0-1,1 0 1,0 0 0,-1-1 0,1 1-1,-1 0 1,1 0 0,-16-7 130,12 6-140,-1-1 5,1 0 0,-1 0 1,0-1-1,1 1 0,0-1 1,0 0-1,0-1 0,0 1 0,0 0 1,-3-5-1,3 3-2,0 1 1,0 0-1,-1 0 0,0 0 1,0 0-1,-7-3 0,-19-12 20,31 19-37,0 0 1,0 0-1,0-1 1,0 1-1,-1 0 1,1 0-1,0 0 1,0-1-1,0 1 0,0 0 1,0 0-1,0-1 1,0 1-1,0 0 1,-1 0-1,1-1 1,0 1-1,0 0 1,0 0-1,0-1 1,0 1-1,0 0 0,0 0 1,1-1-1,-1 1 1,0 0-1,0 0 1,0-1-1,0 1 1,0 0-1,0 0 1,0-1-1,1 1 1,-1 0-1,0 0 0,0 0 1,0-1-1,0 1 1,1 0-1,0-2-871,-1 2 497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02.165"/>
    </inkml:context>
    <inkml:brush xml:id="br0">
      <inkml:brushProperty name="width" value="0.05" units="cm"/>
      <inkml:brushProperty name="height" value="0.05" units="cm"/>
    </inkml:brush>
  </inkml:definitions>
  <inkml:trace contextRef="#ctx0" brushRef="#br0">37 5078 4785,'-2'1'195,"0"1"-1,0-1 1,0 1 0,0-1 0,0 1-1,1 0 1,-1 0 0,-1 3 0,-2 1-181,4-5-1,1-1 0,0 0-1,0 0 1,0 0 0,-1 1-1,1-1 1,0 0 0,0 0 0,-1 0-1,1 0 1,0 0 0,0 0 0,-1 0-1,1 0 1,0 0 0,0 0 0,-1 0-1,1 0 1,0 0 0,-1 0-1,1 0 1,0 0 0,0 0 0,-1 0-1,1 0 1,0 0 0,0 0 0,-1 0-1,1 0 1,0 0 0,0-1 0,-1 1-1,1 0 1,0 0 0,0 0-1,0 0 1,-1-1 0,1 1 0,0 0-1,0 0 1,-1-1 0,1 1 63,0-1 0,-1 0 0,1 1 1,0-1-1,-1 1 0,1-1 0,0 0 0,0 1 1,-1-1-1,1 0 0,0 1 0,0-1 0,0 0 1,0 1-1,0-1 0,0 0 0,0 1 0,0-1 1,0 0-1,0 1 0,1-2 0,4-9-5,1 1 0,0 0-1,0 0 1,1 0 0,1 1-1,0 0 1,15-14 0,-20 20-55,9-8 88,1 1 1,0 0-1,22-12 1,-24 15 1,-1 0 0,1 0 1,-1-1-1,17-16 0,-19 13 7,1-1-1,-2 1 1,10-18 0,1-2 63,7-10 42,2 2 1,48-54-1,179-161 165,-172 184-340,161-152 15,-127 94-44,-41 43 85,91-79 0,-49 66 118,-30 27 86,116-123 0,52-63-24,-217 221-257,75-67 19,82-83 6,-164 152-39,216-222 39,-98 124-27,82-77 15,302-279 57,-388 359-30,36-59 16,12-9-13,-179 185-61,184-167 33,-22 21 70,-140 125-19,-1-1-1,32-42 1,-34 37 2,59-54 0,18-8 10,-82 74-82,45-52 24,-56 62-26,24-33 1,-33 40-6,0 0 1,1 1-1,0 0 0,0 0 0,1 1 0,0 0 1,1 1-1,-1 0 0,17-7 0,-19 10 21,0 0-1,13-10 1,7-4 61,-22 14-69,1 0 0,-1 0 0,11-9 1,4-4 17,32-26 81,-46 40 133,-8 3-130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03.944"/>
    </inkml:context>
    <inkml:brush xml:id="br0">
      <inkml:brushProperty name="width" value="0.05" units="cm"/>
      <inkml:brushProperty name="height" value="0.05" units="cm"/>
    </inkml:brush>
  </inkml:definitions>
  <inkml:trace contextRef="#ctx0" brushRef="#br0">22 55 3065,'-2'-2'519,"0"-1"0,0 1 1,0 0-1,1 0 1,-1-1-1,1 1 0,-1-1 1,1 1-1,0-1 0,-2-5 1,0-15 2786,17 25-3113,-14-2-192,14 3 19,-1-1 1,1-1-1,-1 0 1,1 0 0,21-3-1,-23 1-23,1 0 0,-1 0 1,1 2-1,17 1 0,1 2-3,-3 0 13,39-1 0,-57-3-1,-6-1-3,-1 1 1,1 0-1,0 0 0,-1 0 1,1 0-1,-1 1 0,1-1 1,0 1-1,6 2 1,1 7 8,-9-9-7,-1 0-1,0 1 0,1-1 1,-1 0-1,0 0 1,1 0-1,-1 0 0,1 0 1,0 0-1,-1 0 1,1 0-1,0-1 0,-1 1 1,1-1-1,0 1 1,0-1-1,0 0 0,3 1 1,-4-2 1,-1 0 1,1 0 0,-1 0 0,0 0 0,1 0-1,-1 0 1,0-1 0,0 1 0,0 0-1,1 0 1,-1 0 0,-1-1 0,0-5 40,-2 12 16,0 6 41,3-9-95,-1 1 0,0-1 0,1 1 0,-1-1 0,0 1 0,0-1-1,0 1 1,-1-1 0,1 0 0,-3 3 0,4-4-10,-1 1 0,0-1 0,0 0 1,1 0-1,-1 0 0,1 0 0,-1 1 1,1-1-1,-1 0 0,1 1 0,0-1 1,-1 0-1,1 2 0,-3 11-4,-3 8-1,-10 52-11,11-49-162,1 1 1,2-1-1,0 1 0,2-1 1,4 45-1,-2-52-311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05.454"/>
    </inkml:context>
    <inkml:brush xml:id="br0">
      <inkml:brushProperty name="width" value="0.05" units="cm"/>
      <inkml:brushProperty name="height" value="0.05" units="cm"/>
    </inkml:brush>
  </inkml:definitions>
  <inkml:trace contextRef="#ctx0" brushRef="#br0">102 105 2625,'77'-63'1543,"-58"51"222,-21 12-931,3-4-54,-1 11 2178,4 29-2814,2-6-71,4 35 67,-9-37-80,-2-1 0,-1 0-1,-8 46 1,8-62-45,0-1 21,-1 1 1,-1 0 0,1-1 0,-1 0 0,-1 0-1,-7 12 1,6-12 34,2 8 57,2-11 23,1-7-147,1 0-1,-1 0 1,1 0 0,-1-1-1,1 1 1,0 0 0,-1 0-1,1-1 1,-1 1 0,1 0-1,0-1 1,-1 1 0,1 0-1,0-1 1,0 1 0,-1-1-1,1 1 1,0 0 0,0-1-1,-1 0 1,-2-3 24,0 0 1,1 0 0,-1 0-1,1-1 1,0 1-1,0-1 1,0 1-1,0-1 1,1 0-1,0 0 1,0 0 0,0 0-1,1 0 1,0 0-1,0 0 1,1-9-1,13-53 95,-7 35-112,-5 26-9,0 0 0,0 1 0,0-1 0,0 1 0,1 0 0,0 0 0,0 0 0,1 0 0,6-7 0,5-3 48,22-19 0,-8 9 82,-26 22-88,0-1 0,0 0 1,0 0-1,0 0 0,-1 0 0,1 0 1,-1-1-1,2-6 0,-2 6 24,0 0-1,0 0 1,1 1 0,-1-1-1,7-7 1,-6 8-45,1 0-1,0 1 1,0-1 0,0 1 0,0 0 0,0 0 0,1 1-1,0-1 1,-1 1 0,1 0 0,0 0 0,0 0-1,0 1 1,0 0 0,1 0 0,-1 0 0,0 0-1,0 1 1,6 0 0,-7 1-19,0 0 1,1 0 0,-1 0-1,0 1 1,0-1-1,0 1 1,0 0-1,-1 0 1,1 1-1,0-1 1,-1 1-1,4 3 1,-5-5 1,0 1 0,-1 1 1,1-1-1,-1 0 1,1 0-1,-1 0 1,0 1-1,0-1 0,0 1 1,0-1-1,0 1 1,0-1-1,-1 1 1,1 0-1,-1 2 0,-3 7 22,3-11-25,-1 1 0,1-1 0,0 1 0,-1-1 0,1 1 0,0-1 0,0 1 0,0 0 0,0-1 0,0 1 0,0-1 0,0 1 0,1 1 0,0 1 3,0 0 1,0 0 0,-1 0-1,1 1 1,-1-1 0,0 0-1,0 0 1,-1 0 0,1 0-1,-1 0 1,0 0 0,0 0-1,0 0 1,0 0 0,-5 7-1,-1 5 22,6-11-14,-1-1-1,0 0 0,0 1 0,0-1 0,0 0 1,-1 0-1,0 0 0,0-1 0,0 1 1,-4 3-1,-8 7 22,13-12-27,-1 1 1,1-1-1,-1 0 1,1 1-1,-1-1 1,0-1-1,0 1 1,0 0-1,-4 1 1,-9-2-31,16-1 13,3 0 1,0 0 7,-1 0 1,-1 0 0,1 0 1,0 0-1,0 1 0,-1-1 1,1 0-1,0 1 0,0-1 1,-1 1-1,1-1 1,0 1-1,-1 0 0,1 0 1,-1 0-1,1 0 0,-1 0 1,1 0-1,-1 0 1,0 1-1,1-1 0,-1 0 1,0 1-1,0-1 0,0 1 1,1 2-1,20 31-16,1 9-41,10 24 154,-32-67-89,-1 0 0,1 0 0,-1 0 1,0 0-1,1 0 0,-1 1 0,0-1 0,0 0 0,0 0 0,0 0 0,0 0 1,0 1-1,0-1 0,0 0 0,-1 0 0,1 0 0,0 0 0,-1 1 0,1-1 1,0 0-1,-1 0 0,0 0 0,1 0 0,-1 0 0,0 0 0,1 0 0,-1 0 0,0-1 1,0 1-1,0 0 0,-1 1 0,-3 1 40,0-1 0,0 1 0,0-1 0,0 0 0,-8 2 0,-2 1 79,-6 2 55,17-5-134,-1 0 1,0 0 0,1 0 0,0 0 0,-1 0 0,-6 6 0,9-6-28,0-1 0,-1 1-1,1-1 1,-1 0 0,1 1 0,-1-1 0,0 0-1,0 0 1,1-1 0,-1 1 0,0-1 0,-5 1-1,-4 1 34,6-1-30,0 1 0,-1-1 1,1 0-1,0-1 0,-1 0 0,1 0 0,-1 0 0,-11-3 0,-10-1 51,-40 0 0,45 4-62,-34 4 3,2 0-93,39 4-874,15-13 620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06.509"/>
    </inkml:context>
    <inkml:brush xml:id="br0">
      <inkml:brushProperty name="width" value="0.05" units="cm"/>
      <inkml:brushProperty name="height" value="0.05" units="cm"/>
    </inkml:brush>
  </inkml:definitions>
  <inkml:trace contextRef="#ctx0" brushRef="#br0">1 228 2040,'26'-54'1459,"-24"43"-115,-5 12-151,3-1-1131,0 1-1,0-1 0,0 0 1,0 0-1,-1 0 0,1 1 1,0-1-1,0 0 0,0 0 1,0 0-1,0 1 1,0-1-1,0 0 0,0 0 1,0 1-1,-1-1 0,1 0 1,0 0-1,0 1 1,0-1-1,0 0 0,0 0 1,1 1-1,-1-1 0,0 0 1,0 0-1,0 0 0,0 1 1,0-1-1,0 0 1,0 0-1,0 1 0,0-1 1,1 0-1,-1 0 0,0 0 1,0 0-1,0 1 0,0-1 1,1 0-1,-1 0 1,0 0-1,0 0 0,1 0 1,-1 1-1,0-1 0,0 0 1,0 0-1,1 0 1,-1 0-1,0 0 0,0 0 1,1 0-1,-1 0 0,0-1 1478,0 0-1406,0 0 1,0 0 0,0 0-1,0 0 1,0-1 0,0 1 0,0 0-1,0 0 1,1 0 0,-1 0-1,0 0 1,1 0 0,0-1-1,13-3-26,1 1-1,0 0 0,0 2 0,28-3 0,-42 5-106,0 0 3,0 0 0,0 0 0,0 0 0,0 0 0,0 0 0,0 0 0,0 0 0,0 0 0,0 0-1,0 1 1,1-1 0,-1 0 0,1 1 0,-2-1-2,5 2 7,0 0 0,0 0 1,0-1-1,0 0 1,0 0-1,0-1 0,0 1 1,0-1-1,6 0 1,9-2 30,22-5 0,12 0 16,6-2 20,3 5 82,-37-7-69,-35 10 28,0-1-1,0 1 1,-1-1-1,2-1 1,-17-6-1,18 5-69,-1 1 0,1-2 0,0 1 0,-11-9 0,-9-8 117,22 18-119,0 0 1,0 1-1,-1-1 1,-10-2 0,1 0-11,-12-1-20,12 4-11,-2-5-3,11 3 0,6 4 0,0 0 0,0 0 0,0 0 0,0 0 0,0 0 0,0 0 0,0 0 1,0 0-1,0 0 0,0 0 0,0 0 0,0 0 0,0 0 0,0 0 0,0 0 0,0 0 0,0 0 0,0 0 0,0 0 0,0 0 0,0 0 0,0 0 0,1 0 0,-1 0 0,0 0 0,0 0 0,0 0 0,0 0 0,0 0 0,0 0 0,0-1 0,0 1 0,0 0 0,0 0 0,0 0 0,0 0 0,0 0 0,0 0 1,0 0-1,0 0 0,33 8-585,-33-8 376</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08.658"/>
    </inkml:context>
    <inkml:brush xml:id="br0">
      <inkml:brushProperty name="width" value="0.05" units="cm"/>
      <inkml:brushProperty name="height" value="0.05" units="cm"/>
    </inkml:brush>
  </inkml:definitions>
  <inkml:trace contextRef="#ctx0" brushRef="#br0">167 84 2312,'55'-38'1350,"-54"38"-1294,0-1 0,-1 1 1,1 0-1,0-1 0,-1 0 0,1 1 0,-1-1 0,1 1 0,-1-1 0,1 0 1,-1 1-1,1-1 0,-1 0 0,0 1 0,1-1 0,-1 0 0,0 1 1,0-1-1,1-1 0,-6-5 748,5 7-782,0 0 1,0 0-1,0 0 0,0 0 0,0 0 0,0 0 0,0 0 0,0 0 0,0 0 0,0 0 0,1 0 0,-1 0 1,0 0-1,0-1 0,0 1 0,0 0 0,0 0 0,0 0 0,0 0 0,0 0 0,0 0 0,0 0 1,0 0-1,0 0 0,0 0 0,0 0 0,0 0 0,0-1 0,0 1 0,0 0 0,0 0 0,0 0 1,0 0-1,0 0 0,0 0 0,0 0 0,0 0 0,0 0 0,0 0 0,0-1 0,0 1 0,0 0 1,0 0-1,0 0 0,0 0 0,0 0 0,0 0 0,0 0 0,0 0 0,0 0 0,0 0 0,0 0 1,0 0-1,0-1 0,-1 1 0,1 0 0,0 0 0,0 0 0,0 0 0,0 0 0,0 0 0,0 0 0,-1 0 121,0 0 0,1 0 0,-1 0 0,0 0 0,0 0-1,1-1 1,-1 1 0,0 0 0,1-1 0,-1 1-1,0 0 1,1-1 0,-1 1 0,1 0 0,-1-1-1,0 1 1,1-1 0,-1 1 0,1-1 0,0 0-1,-1 1 1,1-1 0,-1 0 0,-10-9 1712,1 9-1808,-1 0 0,1 0 1,0 1-1,-1 1 0,1 0 0,-12 2 1,20-2-42,-1-1 1,1 1-1,0 0 1,0 0-1,0 0 1,0 0-1,0 0 1,1 0 0,-1 1-1,0-1 1,0 1-1,1-1 1,-1 1-1,1 0 1,0-1-1,-1 1 1,1 0-1,0 0 1,0 0-1,0 0 1,0 0-1,0 0 1,0 4 0,-7 10 10,4-11-15,-1 3 1,-1-1 0,1 1 0,0 0 1,1 1-1,0-1 0,0 1 0,1 0 0,0 0 1,-2 12-1,-4 33-5,4-25-2,-4 57-1,9-79-6,1 1-1,0-1 1,0 0-1,0 0 1,1 0-1,0 0 1,0-1-1,1 1 1,0-1 0,0 1-1,1-1 1,-1 0-1,1 0 1,1 0-1,-1-1 1,1 1-1,0-1 1,0 0-1,0 0 1,1-1-1,9 7 1,-14-11 14,0 1 0,0-1 1,0 1-1,0 0 0,0-1 0,0 0 0,0 1 0,0-1 1,0 0-1,0 1 0,0-1 0,1 0 0,-1 0 0,2 0 1,6 0 71,39 6 142,-40-6-172,-1 1 1,1 0-1,0 0 0,8 4 0,-10-4-5,-1 1-1,0-1 1,1-1-1,-1 1 1,1-1-1,-1 1 1,1-1-1,9-2 1,-8 1 18,0 0 1,1 0-1,-1-1 1,0 0-1,0 0 1,0-1-1,0 0 1,-1 0-1,1 0 1,-1-1-1,0 0 1,0-1-1,0 1 1,0-1-1,4-5 1,-5 5-28,1-1 10,-1 0 0,0 0 0,8-11-1,12-23 89,-19 33-106,-1 0 1,0-1-1,0 0 1,-1 0-1,0 0 1,-1-1-1,1 1 1,3-18 0,-6 20-6,-1 0 0,1 0 0,-1 0 0,0 0 0,0 1 0,-1-1 0,0 0 0,0 0 0,0 0 0,-1 1 0,-2-7 0,2 7-3,0 1-1,-1-1 1,0 1 0,0 0 0,0 0-1,0 1 1,0-1 0,-1 0 0,0 1-1,0 0 1,0 0 0,0 0 0,-7-3-1,-2-1 22,3 1-8,0 1 1,0 0-1,-21-6 1,-65-22 60,64 21-84,27 10-18,0 0 1,-1 0-1,1 0 1,0 1-1,-1-1 1,1 1-1,0 1 0,-8-1 1,3 10-196,1-6 125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09.336"/>
    </inkml:context>
    <inkml:brush xml:id="br0">
      <inkml:brushProperty name="width" value="0.05" units="cm"/>
      <inkml:brushProperty name="height" value="0.05" units="cm"/>
    </inkml:brush>
  </inkml:definitions>
  <inkml:trace contextRef="#ctx0" brushRef="#br0">1 0 1504,'1'7'1084,"1"-1"0,-1 1 0,0-1 0,0 1 0,-1-1-1,0 8 1,4-13-538,6 2-304,-6-4 196,-2 0-345,1 1-91,14-4 475,-14 0-205,-10-2-145,6 6-128,0 0 1,0 0 0,1 0-1,-1 0 1,0 0 0,0 0-1,1 0 1,-1 0-1,0 1 1,0-1 0,1 0-1,-1 0 1,0 1 0,1-1-1,-1 0 1,0 1-1,1-1 1,-1 1 0,0-1-1,0 1 1,0 0 5,0 0 32,0 0 1,-1 0-1,1 0 0,0 0 1,0 0-1,0 0 0,0 0 1,0 0-1,0 0 0,1 0 1,-1 1-1,0-1 1,1 0-1,-1 1 0,1-1 1,-1 0-1,1 1 0,-1-1 1,1 1-1,0-1 0,0 1 1,0-1-1,0 3 0,0-3 279,18 1 504,-16-1-818,-1-1 1,1 1 0,0-1-1,0 0 1,0 1-1,0-1 1,0 0 0,0-1-1,2 1 1,-1-3-194,-3 2 74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6-01T13:54:50.201"/>
    </inkml:context>
    <inkml:brush xml:id="br0">
      <inkml:brushProperty name="width" value="0.05" units="cm"/>
      <inkml:brushProperty name="height" value="0.05" units="cm"/>
      <inkml:brushProperty name="color" value="#E71225"/>
    </inkml:brush>
  </inkml:definitions>
  <inkml:trace contextRef="#ctx0" brushRef="#br0">122 222 1520 0 0,'2'-4'1227'0'0,"-1"0"-1"0"0,1 0 1 0 0,-1 0-1 0 0,0 0 1 0 0,0 0-1 0 0,0-4-1226 0 0,-3-13 4831 0 0,-4 14-4407 0 0,5 7-384 0 0,-1 0 0 0 0,1 0 0 0 0,0 0 0 0 0,0 0 0 0 0,0 0 0 0 0,0 0 0 0 0,-1 0 0 0 0,1 0 0 0 0,0 1 0 0 0,0-1 0 0 0,0 0 0 0 0,0 1 0 0 0,0-1 0 0 0,0 1 0 0 0,0-1 0 0 0,0 1 0 0 0,0 0 0 0 0,0-1 0 0 0,0 1 0 0 0,0 0 0 0 0,0 0 0 0 0,1-1 0 0 0,-1 1 0 0 0,0 0 1 0 0,0 0-41 0 0,-21 30 375 0 0,11-15-32 0 0,9-13-302 0 0,0 1 0 0 0,0-1 1 0 0,0 1-1 0 0,0 0 0 0 0,0-1 1 0 0,1 1-1 0 0,-1 0 0 0 0,1 0 1 0 0,0 0-1 0 0,1 0 0 0 0,-1 0 1 0 0,0 3-42 0 0,1-6 48 0 0,0-1 7 0 0,0 0 2 0 0,2 29 374 0 0,12 13-114 0 0,10-32-249 0 0,-21-9-59 0 0,0 0-1 0 0,0 1 1 0 0,0-1-1 0 0,1-1 1 0 0,-1 1 0 0 0,0 0-1 0 0,1-1 1 0 0,-1 0-1 0 0,0 0 1 0 0,0 0 0 0 0,1 0-1 0 0,-1 0 1 0 0,0 0-1 0 0,1-1-8 0 0,5-1 29 0 0,-1 0 0 0 0,1-1 0 0 0,-1 1 0 0 0,4-3-29 0 0,-8 3 17 0 0,-1 0 0 0 0,1 0 0 0 0,-1 0 0 0 0,0 0 0 0 0,0 0 0 0 0,0-1 0 0 0,0 1 0 0 0,0-1 0 0 0,-1 0-1 0 0,1 0 1 0 0,-1 0 0 0 0,1 0 0 0 0,-1 0 0 0 0,1-2-17 0 0,2-7 134 0 0,0 1 0 0 0,0-1 0 0 0,2-12-134 0 0,-6 21 24 0 0,0-1 6 0 0,0 1 0 0 0,1-1 0 0 0,-1 0 0 0 0,-1-1 1 0 0,1 1-1 0 0,-1 0 0 0 0,1 0 0 0 0,-1 0 0 0 0,0 0 0 0 0,-1 0 0 0 0,1 0 0 0 0,-1 0 1 0 0,0-1-1 0 0,0 1 0 0 0,0 0 0 0 0,0 1 0 0 0,-1-1 0 0 0,1 0 0 0 0,-1 0 1 0 0,0 1-1 0 0,0-1 0 0 0,-1 1 0 0 0,1-1 0 0 0,-1 1 0 0 0,1 0 0 0 0,-1 0 0 0 0,0 0 1 0 0,0 0-1 0 0,-1 1 0 0 0,1-1 0 0 0,0 1 0 0 0,-4-2-30 0 0,-2 0 26 0 0,1 1-1 0 0,-1-1 0 0 0,0 2 1 0 0,-1-1-1 0 0,1 1 1 0 0,0 0-1 0 0,-1 1 1 0 0,1 0-1 0 0,-1 1 1 0 0,1 0-1 0 0,-5 1-25 0 0,12 0 3 0 0,0 0 0 0 0,1-1 1 0 0,-1 1-1 0 0,0 0 0 0 0,1 1 0 0 0,-1-1 0 0 0,1 0 0 0 0,0 0 0 0 0,-1 1 1 0 0,1-1-1 0 0,0 1 0 0 0,0-1 0 0 0,0 1 0 0 0,0-1 0 0 0,0 1 1 0 0,0 0-1 0 0,0 0 0 0 0,1-1 0 0 0,-1 1-3 0 0,-1 2 10 0 0,-3 6-4 0 0,0 0 1 0 0,1 0 0 0 0,-3 10-7 0 0,2-5 4 0 0,2-7 11 0 0,0 0 1 0 0,1 1-1 0 0,0-1 1 0 0,0 1 0 0 0,1-1-1 0 0,1 1 1 0 0,-1 0 0 0 0,1-1-1 0 0,0 1 1 0 0,1 0 0 0 0,0-1-1 0 0,1 1 1 0 0,0-1 0 0 0,0 1-1 0 0,2 3-15 0 0,2 14 26 0 0,-2-9 24 0 0,-4-13-35 0 0,1 0-1 0 0,0 0 1 0 0,0 0-1 0 0,0-1 1 0 0,1 1-1 0 0,-1 0 1 0 0,1-1-1 0 0,1 3-14 0 0,2 3 38 0 0,-3-5-21 0 0,0 0-1 0 0,0 0 1 0 0,0-1 0 0 0,1 1 0 0 0,-1 0 0 0 0,1-1 0 0 0,0 0 0 0 0,0 1 0 0 0,0-1 0 0 0,0-1 0 0 0,1 1 0 0 0,-1 0 0 0 0,1-1 0 0 0,-1 1 0 0 0,1-1 0 0 0,0 0 0 0 0,0-1-1 0 0,0 1 1 0 0,0 0 0 0 0,1-1-17 0 0,1 1 24 0 0,-1-1 0 0 0,1 1-1 0 0,-1-1 1 0 0,1 0-1 0 0,0 0 1 0 0,-1-1 0 0 0,1 0-1 0 0,0 0 1 0 0,-1 0-1 0 0,1-1 1 0 0,0 0 0 0 0,-1 0-1 0 0,1 0 1 0 0,-1-1-1 0 0,1 0 1 0 0,-1 0 0 0 0,1 0-1 0 0,-1-1 1 0 0,0 1-1 0 0,2-3-23 0 0,2-2 41 0 0,-1-1 0 0 0,1 0-1 0 0,-1-1 1 0 0,0 0 0 0 0,-1 0-1 0 0,0-1 1 0 0,1-3-41 0 0,15-20 74 0 0,-21 31-69 0 0,-1 0 0 0 0,0-1 0 0 0,1 1 0 0 0,-1 0 0 0 0,-1-1 0 0 0,1 1-1 0 0,0-1 1 0 0,0 1 0 0 0,-1-1 0 0 0,0 1 0 0 0,1-1 0 0 0,-1-1-5 0 0,0 1 6 0 0,0 0 0 0 0,1 0 0 0 0,-1 0 0 0 0,1 0 0 0 0,0 0 0 0 0,0 0 0 0 0,0 0 0 0 0,0 0 1 0 0,1-1-7 0 0,1-2 10 0 0,-1 1 1 0 0,1 0 0 0 0,-2-1-1 0 0,1 1 1 0 0,-1-1 0 0 0,1 0-1 0 0,-2 0 1 0 0,1 1 0 0 0,0-5-11 0 0,0-1 17 0 0,-1 9-10 0 0,1-1 0 0 0,-1 1 0 0 0,1-1 0 0 0,0 1 0 0 0,0 0 0 0 0,0-1 0 0 0,0 1 0 0 0,0 0 0 0 0,1-1-7 0 0,-1 2 6 0 0,-1 0 1 0 0,1 0-1 0 0,0 0 0 0 0,-1-1 0 0 0,1 1 0 0 0,-1 0 1 0 0,1 0-1 0 0,-1 0 0 0 0,0 0 0 0 0,1-1 1 0 0,-1 1-1 0 0,0 0 0 0 0,0-1 0 0 0,0 1 0 0 0,0 0 1 0 0,0 0-1 0 0,0-1 0 0 0,0 1 0 0 0,0 0 1 0 0,-1 0-1 0 0,1-1 0 0 0,-1 1-6 0 0,-4-17 93 0 0,4 15-77 0 0,0 0 0 0 0,1 0-1 0 0,-1 0 1 0 0,0 0 0 0 0,-1 0 0 0 0,1 0-1 0 0,0 0 1 0 0,-1 1 0 0 0,0-1-1 0 0,0 0 1 0 0,1 1 0 0 0,-2 0 0 0 0,1-1-1 0 0,0 1 1 0 0,0 0 0 0 0,-1 0-1 0 0,1 0 1 0 0,-1 0-16 0 0,-19-5 267 0 0,-25-13-257 0 0,36 15-8 0 0,0 0-1 0 0,0 0 1 0 0,-1 1 0 0 0,-7-1-2 0 0,13 4 2 0 0,-1 0 0 0 0,1 0-1 0 0,-1 1 1 0 0,0 0 0 0 0,1 0 0 0 0,-7 2-2 0 0,9-2 0 0 0,-10 6-2 0 0,13-5 2 0 0,0 0-1 0 0,0 0 1 0 0,0-1-1 0 0,0 1 1 0 0,0-1-1 0 0,0 1 1 0 0,0-1-1 0 0,-1 1 1 0 0,1-1-1 0 0,0 1 1 0 0,0-1-1 0 0,0 0 1 0 0,-1 0-1 0 0,1 0 1 0 0,0 0-1 0 0,0 0 1 0 0,-2 2 0 0 0,1 0-1 0 0,0-1 0 0 0,0 1 0 0 0,0 0 0 0 0,0 0 1 0 0,0 0-1 0 0,0 0 0 0 0,0 1 0 0 0,1-1 0 0 0,-1 0 1 0 0,1 1-1 0 0,0-1 0 0 0,0 1 0 0 0,-1 2 1 0 0,-6 9 11 0 0,5-10-11 0 0,1 0 0 0 0,1 0 0 0 0,-1 0 0 0 0,0 0 1 0 0,1 0-1 0 0,0 1 0 0 0,0-1 0 0 0,0 0 0 0 0,1 1 0 0 0,-1 1 0 0 0,0 41-5 0 0,1-40 4 0 0,0-2 2 0 0,0 0-1 0 0,1 0 1 0 0,0 1-1 0 0,0-1 1 0 0,0 0 0 0 0,0 0-1 0 0,1 0 1 0 0,0 0-1 0 0,0 0 1 0 0,1 0-1 0 0,0 1 0 0 0,0 0 7 0 0,23 31 57 0 0,-23-33-54 0 0,0 1-1 0 0,0 0 0 0 0,0-1 0 0 0,1 0 0 0 0,-1 0 0 0 0,1 0 0 0 0,0 0 0 0 0,0 0 0 0 0,1-1 0 0 0,-1 0 0 0 0,1 0 0 0 0,-1 0 1 0 0,1-1-1 0 0,0 1 0 0 0,0-1 0 0 0,4 1-9 0 0,10 1 29 0 0,-13-3-16 0 0,0 1-1 0 0,0-1 0 0 0,0-1 1 0 0,0 1-1 0 0,4-1-12 0 0,-8 0 5 0 0,1-1 0 0 0,-1 1-1 0 0,0-1 1 0 0,0 1-1 0 0,1-1 1 0 0,-1 0-1 0 0,0 0 1 0 0,0 0 0 0 0,0 0-1 0 0,0 0 1 0 0,0 0-1 0 0,0 0 1 0 0,0-1-1 0 0,-1 1 1 0 0,1-1 0 0 0,0 0-1 0 0,0 0-4 0 0,5-7 37 0 0,1 0 0 0 0,-2-1 0 0 0,1 0-1 0 0,-1-1 1 0 0,3-7-37 0 0,-1 2 46 0 0,-4 10-32 0 0,-1 1 0 0 0,0-1 1 0 0,-1 0-1 0 0,1 0 1 0 0,-1 0-1 0 0,0-1 0 0 0,-1 1 1 0 0,1 0-1 0 0,-1-1 1 0 0,0-3-15 0 0,-1-14 43 0 0,1 17-20 0 0,-1 0 0 0 0,0 0 0 0 0,0-1 0 0 0,-1 1 0 0 0,1 0 0 0 0,-2 0 1 0 0,1 0-1 0 0,-1 0 0 0 0,0 0 0 0 0,0 1 0 0 0,-1-1-23 0 0,1 4 14 0 0,0 0 0 0 0,0 0 0 0 0,0 0 0 0 0,0 0 0 0 0,0 0-1 0 0,-1 1 1 0 0,0-1 0 0 0,1 1 0 0 0,-1 0 0 0 0,0 0 0 0 0,0 0 0 0 0,0 0 0 0 0,0 0 0 0 0,0 0 0 0 0,-1 1 0 0 0,1 0-1 0 0,0 0 1 0 0,-1 0 0 0 0,1 0 0 0 0,-1 0 0 0 0,0 0-14 0 0,-26-5 35 0 0,25 4-29 0 0,1 1-1 0 0,-1 0 1 0 0,1 0 0 0 0,-1 0-1 0 0,1 0 1 0 0,-1 1 0 0 0,-4 0-6 0 0,-6 1 12 0 0,4-1-4 0 0,-1 1 0 0 0,1 0 0 0 0,-11 3-8 0 0,19-4-1 0 0,0 1-1 0 0,-1 1 1 0 0,1-1 0 0 0,0 0 0 0 0,0 1 0 0 0,0 0 0 0 0,0 0 0 0 0,0 0-1 0 0,0 0 1 0 0,0 0 0 0 0,1 0 0 0 0,-1 1 0 0 0,1-1 0 0 0,-2 3 1 0 0,-13 10-8 0 0,16-14 6 0 0,0-1 0 0 0,-1 1 1 0 0,1 0-1 0 0,0 0 1 0 0,0 1-1 0 0,-1-1 0 0 0,1 0 1 0 0,0 0-1 0 0,0 0 0 0 0,0 1 1 0 0,0-1-1 0 0,1 1 1 0 0,-1-1-1 0 0,0 0 0 0 0,1 1 1 0 0,-1-1-1 0 0,1 1 0 0 0,-1 0 1 0 0,1-1-1 0 0,-1 1 1 0 0,1-1-1 0 0,0 1 0 0 0,0 1 2 0 0,0 5-3 0 0,-1 0-1 0 0,2 0 0 0 0,-1 0 0 0 0,1 0 1 0 0,2 7 3 0 0,-3-11-1 0 0,1-1 0 0 0,0 1 1 0 0,0-1-1 0 0,1 0 0 0 0,-1 1 1 0 0,1-1-1 0 0,0 0 0 0 0,-1 0 1 0 0,1 0-1 0 0,1 0 0 0 0,-1 0 1 0 0,0 0-1 0 0,1-1 0 0 0,1 3 1 0 0,5 1 4 0 0,-8-4-2 0 0,0-1-1 0 0,0 0 0 0 0,0 0 1 0 0,1 0-1 0 0,-1 0 1 0 0,0 0-1 0 0,1 0 1 0 0,-1-1-1 0 0,1 1 1 0 0,-1 0-1 0 0,1-1 1 0 0,-1 1-1 0 0,1-1 0 0 0,-1 1 1 0 0,1-1-1 0 0,-1 0 1 0 0,1 1-1 0 0,0-1 1 0 0,-1 0-1 0 0,1 0 1 0 0,-1 0-1 0 0,1-1 0 0 0,0 1 1 0 0,-1 0-1 0 0,2-1-1 0 0,16-3 34 0 0,-14 4-25 0 0,0-1-1 0 0,-1 0 1 0 0,1 0-1 0 0,0-1 1 0 0,-1 1-1 0 0,1-1 1 0 0,-1 0 0 0 0,0 0-1 0 0,3-2-8 0 0,11-6 26 0 0,-16 10-23 0 0,0-1 0 0 0,0 0 0 0 0,1-1 0 0 0,-1 1 0 0 0,0 0 1 0 0,0 0-1 0 0,0-1 0 0 0,0 1 0 0 0,-1-1 0 0 0,3-1-3 0 0,-3 1 5 0 0,1 0 0 0 0,0 1 0 0 0,0-1-1 0 0,-1 1 1 0 0,1-1 0 0 0,0 1 0 0 0,0 0-1 0 0,0 0 1 0 0,3-1-5 0 0,-4 2 2 0 0,0-1 0 0 0,1 1 1 0 0,-1-1-1 0 0,0 0 0 0 0,0 1 0 0 0,1-1 0 0 0,-1 0 0 0 0,0 0 0 0 0,0 0 0 0 0,0 0 0 0 0,0 0 0 0 0,0 0 1 0 0,0 0-1 0 0,0 0 0 0 0,0 0 0 0 0,0 0 0 0 0,-1 0 0 0 0,1-1 0 0 0,0 1 0 0 0,-1 0 0 0 0,1-1 0 0 0,-1 1 1 0 0,1 0-1 0 0,-1-1 0 0 0,0 1 0 0 0,1-2-2 0 0,-1-8 14 0 0,0 10-10 0 0,0-1-1 0 0,0 0 1 0 0,0 1 0 0 0,0-1-1 0 0,0 1 1 0 0,0-1 0 0 0,0 0 0 0 0,1 1-1 0 0,-1-1 1 0 0,1 1 0 0 0,-1-1 0 0 0,1 1-1 0 0,0-1 1 0 0,-1 1 0 0 0,1-1-1 0 0,0 1 1 0 0,0 0-4 0 0,0-1 3 0 0,0 0 1 0 0,0 1-1 0 0,-1-1 0 0 0,1 0 1 0 0,-1 1-1 0 0,1-1 0 0 0,-1 0 0 0 0,0 0 1 0 0,0 0-1 0 0,0 1 0 0 0,0-1 1 0 0,0 0-1 0 0,0 0 0 0 0,0 0 1 0 0,0 1-1 0 0,-1-1 0 0 0,1 0 0 0 0,-1 0 1 0 0,1 1-1 0 0,-1-1 0 0 0,0-1-3 0 0,0 2 4 0 0,1 0 0 0 0,-1-1 0 0 0,0 1 0 0 0,1-1 0 0 0,0 1 0 0 0,-1 0 0 0 0,1-1 0 0 0,0 1 0 0 0,0-1 0 0 0,0 1 0 0 0,0-1 0 0 0,0 1 0 0 0,0-1-1 0 0,0 1 1 0 0,1-1 0 0 0,-1 1 0 0 0,0-1 0 0 0,1 1 0 0 0,0-1-4 0 0,-1 1 2 0 0,0 0 1 0 0,1 1-1 0 0,-1-1 0 0 0,0 0 0 0 0,0 1 1 0 0,1-1-1 0 0,-1 0 0 0 0,0 1 0 0 0,0-1 1 0 0,0 0-1 0 0,0 0 0 0 0,0 1 0 0 0,0-1 1 0 0,0 0-1 0 0,0 0 0 0 0,0 1 0 0 0,-1-1 1 0 0,1 0-1 0 0,0 1 0 0 0,0-1 0 0 0,-1 0 0 0 0,1 1 1 0 0,0-1-1 0 0,-1 0 0 0 0,1 1 0 0 0,0-1 1 0 0,-1 1-1 0 0,1-1 0 0 0,-1 1 0 0 0,1-1 1 0 0,-1 1-1 0 0,1-1 0 0 0,-1 1 0 0 0,0-1 1 0 0,1 1-1 0 0,-1 0 0 0 0,0-1 0 0 0,1 1 1 0 0,-1 0-1 0 0,0-1 0 0 0,1 1 0 0 0,-1 0-2 0 0,-1-1 7 0 0,0 0-1 0 0,1 0 1 0 0,-1 1-1 0 0,0-1 1 0 0,0 1-1 0 0,1-1 0 0 0,-1 1 1 0 0,0 0-1 0 0,0-1 1 0 0,0 1-1 0 0,0 0 1 0 0,0 0-1 0 0,0 0 1 0 0,1 1-1 0 0,-1-1 1 0 0,-1 1-7 0 0,-9 2 27 0 0,10-3-24 0 0,1 0-1 0 0,0 0 0 0 0,-1 0 1 0 0,1 1-1 0 0,0-1 0 0 0,0 0 1 0 0,-1 1-1 0 0,1-1 0 0 0,0 1 1 0 0,0-1-1 0 0,0 1 0 0 0,0 0 1 0 0,-1 0-1 0 0,1-1 1 0 0,0 1-1 0 0,0 0-2 0 0,-1 1 2 0 0,0 0 0 0 0,-1 0 0 0 0,0 0 0 0 0,1-1 0 0 0,-1 0 0 0 0,0 1 0 0 0,0-1 0 0 0,1 0 0 0 0,-1 0 0 0 0,0 0 0 0 0,0-1 0 0 0,-1 1-2 0 0,-40 3 0 0 0,43-3 0 0 0,0-1-1 0 0,-1 0 1 0 0,1 1 0 0 0,0-1 0 0 0,0 1-1 0 0,-1 0 1 0 0,1-1 0 0 0,0 1-1 0 0,0 0 1 0 0,0-1 0 0 0,0 1 0 0 0,0 0-1 0 0,0 0 1 0 0,0 0 0 0 0,0 0-1 0 0,0 0 1 0 0,0 0 0 0 0,1 0 0 0 0,-1 1-1 0 0,0-1 1 0 0,1 0 0 0 0,-1 0 0 0 0,-1 2-3 0 0,1 1 0 0 0,0-1 1 0 0,-1 0-1 0 0,1 0 0 0 0,0 0 0 0 0,1 1 1 0 0,-1-1-1 0 0,1 0 0 0 0,-1 4 3 0 0,2-1-2 0 0,0 1 0 0 0,0-1 0 0 0,1 1-1 0 0,-1-1 1 0 0,2 0 0 0 0,-1 0 0 0 0,1 0-1 0 0,0 2 3 0 0,-1-5 5 0 0,-1 1 0 0 0,1-1 1 0 0,0 0-1 0 0,0 0 0 0 0,0 0 0 0 0,0 0 0 0 0,1 0 0 0 0,-1-1 0 0 0,1 1 0 0 0,-1-1 0 0 0,1 1 0 0 0,0-1 0 0 0,0 0 0 0 0,0 0 0 0 0,0 0 0 0 0,2 0-5 0 0,-2-2 18 0 0,-1 0 0 0 0,1-1 0 0 0,-1 1 0 0 0,1-1 0 0 0,0 0 0 0 0,-1 1 0 0 0,1-1 1 0 0,-1 0-1 0 0,1-1 0 0 0,-1 1 0 0 0,2-1-18 0 0,29-18 96 0 0,-32 20-94 0 0,26-26 112 0 0,-23 20-105 0 0,0-1 1 0 0,-1 0-1 0 0,0 0 1 0 0,0 0-1 0 0,0 0 1 0 0,-1 0 0 0 0,0-1-1 0 0,-1 1 1 0 0,1-3-10 0 0,-1 4 7 0 0,3-9 31 0 0,-3 13-33 0 0,-1 1 0 0 0,1-1 0 0 0,-1 0 0 0 0,0 1 1 0 0,1-1-1 0 0,-1 0 0 0 0,0 1 0 0 0,0-1 0 0 0,0 0 1 0 0,0 0-1 0 0,0 1 0 0 0,-1-2-5 0 0,0 1 15 0 0,-1-1 0 0 0,1 0 0 0 0,-1 1-1 0 0,0-1 1 0 0,0 1 0 0 0,-1 0 0 0 0,1-1 0 0 0,-1 0-15 0 0,1 2 6 0 0,0 0 1 0 0,0 0-1 0 0,-1 0 0 0 0,1 0 1 0 0,0 0-1 0 0,0 0 1 0 0,-1 1-1 0 0,1-1 1 0 0,0 1-1 0 0,-1-1 0 0 0,1 1 1 0 0,0 0-1 0 0,-1 0 1 0 0,1 0-1 0 0,-1 0-6 0 0,-39 4-18 0 0,40-4 18 0 0,0 1-2 0 0,-1-1-1 0 0,1 0 1 0 0,0 1-1 0 0,-1 0 1 0 0,1-1-1 0 0,0 1 1 0 0,0 0-1 0 0,-1 0 1 0 0,1 0-1 0 0,0 1 1 0 0,0-1-1 0 0,0 0 1 0 0,0 1-1 0 0,0-1 1 0 0,1 1-1 0 0,-1 0 1 0 0,0-1-1 0 0,1 1 1 0 0,-1 0-1 0 0,1 0 1 0 0,0 0-1 0 0,-1 0 1 0 0,1 1-1 0 0,0-1 1 0 0,0 0-1 0 0,1 0 0 0 0,-1 1 1 0 0,0-1-1 0 0,1 0 1 0 0,-1 1-1 0 0,1-1 1 0 0,0 0-1 0 0,0 1 1 0 0,0-1-1 0 0,0 3 3 0 0,6 11 15 0 0,-2-15-13 0 0,-1 0 1 0 0,1-1-1 0 0,-1 1 0 0 0,1-1 1 0 0,0 0-1 0 0,-1 0 0 0 0,1 0 0 0 0,-1 0 1 0 0,1-1-1 0 0,-1 0 0 0 0,1 1 1 0 0,-1-1-1 0 0,1-1-2 0 0,47-15 9 0 0,-45 15-8 0 0,-5 2-1 0 0,0 0 1 0 0,-1 0-1 0 0,1 0 0 0 0,0-1 1 0 0,0 1-1 0 0,-1 0 0 0 0,1 0 1 0 0,0 0-1 0 0,-1-1 0 0 0,1 1 0 0 0,-1 0 1 0 0,1-1-1 0 0,0 1 0 0 0,-1-1 1 0 0,1 1-1 0 0,-1-1 0 0 0,1 1 1 0 0,-1-1-1 0 0,1 1 0 0 0,-1-1 0 0 0,1 0 1 0 0,-1 1-1 0 0,0-1 0 0 0,1 1 1 0 0,-1-1-1 0 0,0 0 0 0 0,0 1 1 0 0,1-1-1 0 0,-1 0 0 0 0,0 1 1 0 0,0-1-1 0 0,0 0 0 0 0,0 0 0 0 0,2-5 7 0 0,4 2 0 0 0,-6 3 7 0 0,-11-5 1 0 0,9 5-12 0 0,0 1 0 0 0,0 0 0 0 0,1 0 0 0 0,-1 0 0 0 0,0 0-1 0 0,0 0 1 0 0,0 0 0 0 0,0 1 0 0 0,1-1 0 0 0,-1 1 0 0 0,0-1-1 0 0,0 1 1 0 0,1 0 0 0 0,-1-1 0 0 0,0 1 0 0 0,1 0 0 0 0,-1 1-3 0 0,-4 0 3 0 0,3-1-3 0 0,1 0 0 0 0,0 0 0 0 0,0 0 0 0 0,0 0 0 0 0,0 0 0 0 0,0 0 0 0 0,0 0 0 0 0,0 0 0 0 0,1 0 0 0 0,-1 1 0 0 0,0-1 0 0 0,1 1 0 0 0,0-1 0 0 0,-1 1 0 0 0,0 1 0 0 0,-32 38 0 0 0,13-8-6 0 0,12-30 4 0 0,9-3 2 0 0,-1 0 0 0 0,1 0 0 0 0,0 0 0 0 0,-1 0 0 0 0,1 1 0 0 0,-1-1 0 0 0,1 0 0 0 0,-1 0 0 0 0,1 0 0 0 0,0 0 0 0 0,-1 1 0 0 0,1-1 0 0 0,-1 0 0 0 0,1 0 0 0 0,0 1 0 0 0,-1-1 0 0 0,1 0 0 0 0,0 1 0 0 0,-1-1 0 0 0,1 0 0 0 0,0 1 0 0 0,0-1 0 0 0,-1 1 0 0 0,1-1 0 0 0,0 0 0 0 0,0 1 0 0 0,0-1 0 0 0,0 1 0 0 0,0-1 0 0 0,-1 1 0 0 0,1-1 0 0 0,0 1 0 0 0,0-1 0 0 0,0 0 0 0 0,0 1 0 0 0,0-1 0 0 0,0 1 0 0 0,0 0 0 0 0,-5 26-5 0 0,4-24 3 0 0,0 0-1 0 0,0 1 1 0 0,0-1-1 0 0,0 1 1 0 0,1-1-1 0 0,0 1 1 0 0,0-1-1 0 0,0 1 1 0 0,0-1-1 0 0,0 1 1 0 0,1-1-1 0 0,-1 1 1 0 0,1-1-1 0 0,1 2 3 0 0,16 35-35 0 0,-17-38 33 0 0,1 0 0 0 0,-1 0 0 0 0,0 0-1 0 0,1 0 1 0 0,0 0 0 0 0,-1 0 0 0 0,1-1 0 0 0,0 1 0 0 0,0-1 0 0 0,0 1-1 0 0,0-1 1 0 0,0 0 0 0 0,0 1 0 0 0,0-1 0 0 0,0 0 0 0 0,0-1-1 0 0,2 2 3 0 0,-3-2 0 0 0,-1 0 0 0 0,0 0 0 0 0,1 0 0 0 0,-1 0 0 0 0,1 0 0 0 0,-1 0 0 0 0,0 0 0 0 0,1 0 0 0 0,-1 0 0 0 0,0 0 0 0 0,1-1 0 0 0,-1 1 0 0 0,0 0 0 0 0,1 0 0 0 0,-1 0 0 0 0,0 0 0 0 0,1-1 0 0 0,-1 1 0 0 0,0 0 0 0 0,0 0 0 0 0,1 0 0 0 0,-1-1 0 0 0,0 1 0 0 0,0 0 0 0 0,1-1 0 0 0,-1 1 0 0 0,0 0 0 0 0,0 0 0 0 0,0-1 0 0 0,1 1 0 0 0,-1 0 0 0 0,0-1 0 0 0,0 1 0 0 0,0 0 0 0 0,0-1 0 0 0,0 1 0 0 0,0-1 0 0 0,0 1 0 0 0,0 0 0 0 0,0-1 0 0 0,0 1 0 0 0,0-1 0 0 0,1 0 0 0 0,-1 1 0 0 0,0-1 0 0 0,0 1 0 0 0,0-1 0 0 0,1 1 0 0 0,-1-1 0 0 0,0 0 0 0 0,0 1 0 0 0,1-1 0 0 0,-1 1 0 0 0,1-1 0 0 0,-1 1 0 0 0,0 0 0 0 0,1-1 0 0 0,-1 1 0 0 0,1-1 0 0 0,-1 1 0 0 0,1 0 0 0 0,-1-1 0 0 0,1 1 0 0 0,-1 0 0 0 0,1 0 0 0 0,0-1 0 0 0,0 1 0 0 0,1 0 1 0 0,-1-1-1 0 0,0 1 0 0 0,0-1 0 0 0,1 0 0 0 0,-1 1 0 0 0,0-1 0 0 0,0 0 0 0 0,0 0 0 0 0,0 1 0 0 0,0-1 0 0 0,0 0 1 0 0,0 0-1 0 0,0 0 0 0 0,0 0 0 0 0,0 0 0 0 0,0-1 0 0 0,-1 1 0 0 0,1-1 0 0 0,9-27 17 0 0,-10 25-14 0 0,1 1 0 0 0,0 0 0 0 0,0-1 0 0 0,0 1 1 0 0,0 0-1 0 0,1-1 0 0 0,-1 1 0 0 0,1 0 0 0 0,0 0 0 0 0,0 0 0 0 0,0 0 0 0 0,0 0-3 0 0,1 0 3 0 0,0 0 0 0 0,-1 0-1 0 0,0 0 1 0 0,1-1-1 0 0,-1 1 1 0 0,0-1 0 0 0,-1 1-1 0 0,1-1 1 0 0,-1 0 0 0 0,1-1-3 0 0,0 0 3 0 0,0 0 1 0 0,0 0-1 0 0,0 0 1 0 0,1 1 0 0 0,0-1-1 0 0,1 0-3 0 0,-3 3 2 0 0,0 1-1 0 0,0 0 0 0 0,0 0 0 0 0,-1-1 0 0 0,1 1 0 0 0,0 0 0 0 0,0-1 0 0 0,-1 1 0 0 0,1-1 0 0 0,-1 1 1 0 0,1 0-1 0 0,-1-1 0 0 0,0 0 0 0 0,1 1 0 0 0,-1-1 0 0 0,0 1 0 0 0,0-1 0 0 0,0 1 0 0 0,0-1 1 0 0,0 1-1 0 0,-1-1 0 0 0,1 1 0 0 0,0-1 0 0 0,-1 0 0 0 0,1 1 0 0 0,-1 0 0 0 0,1-1 0 0 0,-1 1 0 0 0,0-1 1 0 0,0 1-1 0 0,1 0 0 0 0,-1-1 0 0 0,0 1 0 0 0,0 0 0 0 0,-1-1-1 0 0,-9-8 17 0 0,10 9-13 0 0,0 0 0 0 0,0-1 0 0 0,-1 1-1 0 0,1 0 1 0 0,0 0 0 0 0,-1 0 0 0 0,1 0 0 0 0,-1 0-1 0 0,1 0 1 0 0,-1 0 0 0 0,1 0 0 0 0,-2 0-4 0 0,-4 0 3 0 0,0 0 1 0 0,-1 0-1 0 0,1 1 1 0 0,0 0-1 0 0,-1 0 1 0 0,1 1-1 0 0,0-1 1 0 0,0 2-1 0 0,-1-1 1 0 0,1 1-1 0 0,0 0 1 0 0,-1 1-4 0 0,-42 8 0 0 0,46-10 0 0 0,1 0-1 0 0,-1 0 0 0 0,0 0 1 0 0,1 1-1 0 0,-1 0 0 0 0,1-1 1 0 0,0 1-1 0 0,0 1 0 0 0,-1-1 1 0 0,1 0-1 0 0,-2 3 1 0 0,-30 32-10 0 0,31-30 3 0 0,-1 0 0 0 0,1 0 0 0 0,1 0-1 0 0,-1 0 1 0 0,1 0 0 0 0,1 1 0 0 0,-1-1 0 0 0,1 1 0 0 0,1 0 0 0 0,-1 6 7 0 0,1-9-4 0 0,0 1 0 0 0,1-1 1 0 0,0 1-1 0 0,0-1 0 0 0,0 1 0 0 0,1-1 1 0 0,0 1-1 0 0,0-1 0 0 0,0 1 1 0 0,0-1-1 0 0,1 0 0 0 0,0 1 1 0 0,0-1-1 0 0,1 0 0 0 0,1 2 4 0 0,-2-4-2 0 0,1 0-1 0 0,0 0 0 0 0,-1 0 0 0 0,1-1 0 0 0,0 1 0 0 0,0-1 0 0 0,0 0 0 0 0,1 1 1 0 0,-1-2-1 0 0,1 1 0 0 0,-1 0 0 0 0,1-1 0 0 0,-1 1 0 0 0,1-1 0 0 0,0 0 0 0 0,0 0 0 0 0,-1-1 1 0 0,1 1-1 0 0,0-1 0 0 0,3 0 3 0 0,-1 0 0 0 0,1 0 0 0 0,0-1 0 0 0,0 0 0 0 0,-1 0 1 0 0,1-1-1 0 0,-1 1 0 0 0,1-1 0 0 0,-1-1 0 0 0,0 1 0 0 0,1-1 0 0 0,0-1 0 0 0,77-41 31 0 0,-77 41-26 0 0,0 0 0 0 0,0-1 0 0 0,-1 0 0 0 0,0 0 0 0 0,0 0 1 0 0,0 0-1 0 0,0-1 0 0 0,-1 0 0 0 0,0 0 0 0 0,0-1 0 0 0,-1 1 0 0 0,0-1 0 0 0,0 0 0 0 0,0 0 0 0 0,-1 0 0 0 0,1-3-5 0 0,-4 9 2 0 0,0 0-1 0 0,0 0 0 0 0,0-1 1 0 0,0 1-1 0 0,0 0 0 0 0,0 0 1 0 0,0 0-1 0 0,0 0 1 0 0,0 0-1 0 0,0 0 0 0 0,0 0 1 0 0,-1 0-1 0 0,1 0 0 0 0,-1-1-1 0 0,0-12 20 0 0,0 12-17 0 0,0 0 0 0 0,0-1 0 0 0,0 1 0 0 0,0 0 1 0 0,0 0-1 0 0,-1 0 0 0 0,1 0 0 0 0,-1 0 0 0 0,1 0 0 0 0,-1 0 0 0 0,-1 0-3 0 0,-6-11 18 0 0,5-2 14 0 0,-2 1-9 0 0,4 13-20 0 0,1 0 0 0 0,-1-1 1 0 0,1 1-1 0 0,-1 0 0 0 0,0 0 1 0 0,1 0-1 0 0,-1 1 0 0 0,0-1 1 0 0,0 0-1 0 0,0 1 0 0 0,1-1 0 0 0,-1 1 1 0 0,0 0-1 0 0,0-1 0 0 0,0 1 1 0 0,-1 0-4 0 0,-42 1 16 0 0,-52 4-15 0 0,93-5-1 0 0,0 1 0 0 0,1 0-1 0 0,-1 0 1 0 0,0 0-1 0 0,1 1 1 0 0,0-1-1 0 0,-1 1 1 0 0,1 0-1 0 0,0 0 1 0 0,0 0-1 0 0,0 0 1 0 0,0 1 0 0 0,-15 8-24 0 0,16-9 22 0 0,-1 0 0 0 0,1 0 0 0 0,-1 0 0 0 0,1 0 0 0 0,0 0 0 0 0,0 1 0 0 0,0-1 0 0 0,0 0 0 0 0,0 1 0 0 0,1 0 0 0 0,-1-1 0 0 0,1 1 0 0 0,0 0 0 0 0,-1 0-1 0 0,1 0 1 0 0,1 0 0 0 0,-1 0 0 0 0,0 0 0 0 0,1 0 0 0 0,-1 1 2 0 0,0 5-8 0 0,1 1-1 0 0,-1-1 1 0 0,2 0-1 0 0,-1 1 1 0 0,1-1-1 0 0,1 1 9 0 0,0-2-6 0 0,0 1-1 0 0,0-1 0 0 0,1 0 1 0 0,0 0-1 0 0,1 1 1 0 0,0-2-1 0 0,0 1 0 0 0,0 0 1 0 0,1-1-1 0 0,0 0 1 0 0,1 0-1 0 0,5 4 7 0 0,-9-8-1 0 0,1 0 0 0 0,0 0 0 0 0,0-1 0 0 0,0 1 0 0 0,0-1 0 0 0,1 0-1 0 0,-1 0 1 0 0,1 0 0 0 0,-1-1 0 0 0,1 1 0 0 0,0-1 0 0 0,-1 0 0 0 0,1 0 0 0 0,0 0 0 0 0,0 0 0 0 0,0-1 0 0 0,0 0-1 0 0,0 1 1 0 0,0-1 0 0 0,0-1 0 0 0,-1 1 0 0 0,1-1 0 0 0,0 1 0 0 0,0-1 0 0 0,0 0 0 0 0,0 0 0 0 0,-1-1 0 0 0,1 1-1 0 0,0-1 2 0 0,11-4 0 0 0,-12 5 0 0 0,0 0 0 0 0,1 0 0 0 0,-1-1 0 0 0,0 1 0 0 0,-1-1 0 0 0,1 1 0 0 0,0-1 0 0 0,0 0 0 0 0,-1 0 0 0 0,1 0 0 0 0,1-2 0 0 0,43-52 31 0 0,-44 52-31 0 0,1-2 7 0 0,1-1-1 0 0,-1 1 0 0 0,0-1 0 0 0,2-7-6 0 0,-2 6 6 0 0,0 1 0 0 0,1 0 0 0 0,-1-1 0 0 0,1 2 0 0 0,6-7-6 0 0,8-11 32 0 0,-10 11-19 0 0,-7 12-10 0 0,-1 0-1 0 0,0-1 1 0 0,0 1 0 0 0,0 0-1 0 0,0-1 1 0 0,0 1 0 0 0,0-1 0 0 0,0 0-1 0 0,-1 1 1 0 0,1-1 0 0 0,0 0-1 0 0,-1 1 1 0 0,1-1-3 0 0,-2 0 3 0 0,1 0 0 0 0,0 1 1 0 0,-1-1-1 0 0,1 1 0 0 0,-1-1 0 0 0,0 0 0 0 0,1 1 0 0 0,-1 0 1 0 0,0-1-1 0 0,0 1 0 0 0,0-1 0 0 0,0 1 0 0 0,0 0 0 0 0,0 0 1 0 0,-1-1-1 0 0,1 1 0 0 0,0 0 0 0 0,-1 0-3 0 0,-6-6 19 0 0,0 1 0 0 0,0 0-1 0 0,0 1 1 0 0,-9-5-19 0 0,3 2 16 0 0,13 7-15 0 0,-1 1 1 0 0,1-1 0 0 0,-1 1-1 0 0,1-1 1 0 0,-1 1 0 0 0,0 0-1 0 0,1 0 1 0 0,-1-1-1 0 0,1 1 1 0 0,-1 0 0 0 0,0 0-1 0 0,-1 1-1 0 0,-13-2 10 0 0,6-1-5 0 0,4 0-4 0 0,0 1 1 0 0,0 0-1 0 0,0 0 0 0 0,0 0 0 0 0,0 1 1 0 0,0 0-1 0 0,-1 0 0 0 0,1 0 0 0 0,0 1 1 0 0,0 0-1 0 0,-5 1-1 0 0,6 1 0 0 0,-1-1 0 0 0,0-1-1 0 0,0 1 1 0 0,0-1 0 0 0,0 0 0 0 0,-1 0 0 0 0,1-1 0 0 0,0 0 0 0 0,-1 0 0 0 0,4 1-3 0 0,0-1 1 0 0,0 1 0 0 0,-1 0-1 0 0,1 0 1 0 0,0 0 0 0 0,0 1-1 0 0,0-1 1 0 0,0 1-1 0 0,1-1 1 0 0,-1 1 0 0 0,-2 2 2 0 0,-28 24-45 0 0,30-21 40 0 0,0 1-1 0 0,0 0 1 0 0,1 0 0 0 0,0 0 0 0 0,1 0 0 0 0,-1 0 0 0 0,2 0-1 0 0,-1 1 6 0 0,1 0-7 0 0,0 0-1 0 0,0 0 1 0 0,1 0-1 0 0,0 0 1 0 0,1-1-1 0 0,0 1 1 0 0,0 0-1 0 0,1-1 1 0 0,2 6 7 0 0,-3-9-2 0 0,0 0-1 0 0,0-1 1 0 0,0 1-1 0 0,1-1 1 0 0,0 1 0 0 0,-1-1-1 0 0,2 0 1 0 0,-1 0 0 0 0,0 0-1 0 0,1-1 1 0 0,0 1 0 0 0,0-1-1 0 0,0 0 1 0 0,0 0-1 0 0,0 0 1 0 0,4 2 2 0 0,-5-4 2 0 0,0-1-1 0 0,0 1 1 0 0,-1-1-1 0 0,1 1 1 0 0,0-1-1 0 0,0 0 0 0 0,-1 0 1 0 0,1 0-1 0 0,0 0 1 0 0,0 0-1 0 0,0-1 1 0 0,-1 1-1 0 0,1-1 1 0 0,0 0-1 0 0,-1 0 1 0 0,1 0-1 0 0,-1 0 1 0 0,1 0-1 0 0,1-2-1 0 0,22-7 20 0 0,-17 8-11 0 0,0-2 0 0 0,-1 1-1 0 0,1-1 1 0 0,-1 0 0 0 0,0-1 0 0 0,0 0 0 0 0,0 0-9 0 0,2-2 20 0 0,0 1 0 0 0,1 0 1 0 0,10-4-21 0 0,-18 10 4 0 0,0-2 1 0 0,1 1-1 0 0,-1 0 0 0 0,0 0 1 0 0,0-1-1 0 0,0 0 1 0 0,0 0-1 0 0,0 0 0 0 0,-1 0 1 0 0,1 0-1 0 0,-1 0 1 0 0,1-1-1 0 0,-1 1 0 0 0,0-1 1 0 0,0 1-1 0 0,0-1 1 0 0,0 0-1 0 0,0 0 0 0 0,0 0 1 0 0,-1-1-5 0 0,6-10 18 0 0,-5 10-13 0 0,0 0-1 0 0,0 0 1 0 0,0 0-1 0 0,0 0 1 0 0,-1 0-1 0 0,0-1 1 0 0,0 1-1 0 0,0 0 1 0 0,0-1-1 0 0,-1 1 1 0 0,0-1-1 0 0,1 1 1 0 0,-2-1-1 0 0,1-3-4 0 0,-7-43 55 0 0,6 48-51 0 0,1 1 0 0 0,-1 0 1 0 0,0 0-1 0 0,1-1 0 0 0,-1 1 0 0 0,1 0 1 0 0,0-1-1 0 0,0 1 0 0 0,0 0 0 0 0,0-1 1 0 0,1-1-5 0 0,-1 2 7 0 0,-1 0 0 0 0,1 0 0 0 0,0 0 0 0 0,0 0 0 0 0,-1 0 0 0 0,1 0 0 0 0,-1 0 0 0 0,0 0 0 0 0,1 0 0 0 0,-1 0 0 0 0,0 0 0 0 0,0 0 0 0 0,0 1 0 0 0,-1-1 0 0 0,1 0 0 0 0,0 1 0 0 0,-1-1 0 0 0,1 1 0 0 0,0 0 0 0 0,-1-1 0 0 0,0 1 0 0 0,1 0 0 0 0,-1 0 0 0 0,0 0 0 0 0,0 0 0 0 0,0 0-7 0 0,-9-1 19 0 0,7 1-11 0 0,-1 0 0 0 0,0 0-1 0 0,0 0 1 0 0,0 1 0 0 0,0 0 0 0 0,-3 1-8 0 0,-46-2 26 0 0,44 0-23 0 0,-1 0 0 0 0,0 1 0 0 0,1 0 0 0 0,-1 1-1 0 0,-5 1-2 0 0,13-1-1 0 0,0 0 1 0 0,-1 0-1 0 0,1 0 0 0 0,0 0 0 0 0,0 1 0 0 0,0-1 0 0 0,0 1 0 0 0,0 0 0 0 0,0 0 0 0 0,0 0 1 0 0,1 0-1 0 0,-1 1 0 0 0,1-1 0 0 0,-1 1 0 0 0,1 0 0 0 0,0-1 0 0 0,0 1 0 0 0,0 0 1 0 0,0 0 0 0 0,1-1-1 0 0,-5 8-13 0 0,1-1-1 0 0,0 1 0 0 0,1 0 0 0 0,-2 7 15 0 0,5-14-6 0 0,0 0 0 0 0,0 0-1 0 0,1 1 1 0 0,-1-1 0 0 0,1 0 0 0 0,0 1 0 0 0,0-1-1 0 0,0 1 1 0 0,1-1 0 0 0,-1 0 0 0 0,1 1 0 0 0,0-1 0 0 0,0 0-1 0 0,0 0 1 0 0,0 0 0 0 0,2 3 6 0 0,1 4-6 0 0,2 0 0 0 0,0 0 0 0 0,0-1 0 0 0,2 2 6 0 0,-5-7 1 0 0,0-1 0 0 0,0 0 0 0 0,0 0 0 0 0,0 0 0 0 0,1-1 1 0 0,-1 1-1 0 0,1-1 0 0 0,0 0 0 0 0,0 0 0 0 0,0 0 0 0 0,0 0 0 0 0,1 0-1 0 0,7 5 3 0 0,-12-6-3 0 0,1-1 1 0 0,0 1 0 0 0,0 0-1 0 0,0 0 1 0 0,0-1-1 0 0,0 1 1 0 0,0 0-1 0 0,0-1 1 0 0,0 1 0 0 0,0-1-1 0 0,0 0 1 0 0,0 1-1 0 0,0-1 1 0 0,0 0-1 0 0,1 1 1 0 0,-1-1-1 0 0,0 0 1 0 0,0 0 0 0 0,0 0-1 0 0,0 0 1 0 0,1 0-1 0 0,-1 0 1 0 0,0 0-1 0 0,0-1 1 0 0,0 1 0 0 0,1 0-1 0 0,6-5 13 0 0,0 1 1 0 0,1 1 0 0 0,0 0 0 0 0,0 0-1 0 0,-1 1 1 0 0,6-1-14 0 0,-12 2 2 0 0,-1 1-1 0 0,0-1 1 0 0,0 1-1 0 0,0-1 1 0 0,0 1-1 0 0,0-1 1 0 0,0 0 0 0 0,0 0-1 0 0,0 0 1 0 0,0 0-1 0 0,0 1 1 0 0,0-1-1 0 0,0 0 1 0 0,0-1-1 0 0,-1 1 1 0 0,1 0-1 0 0,0 0 1 0 0,-1 0-1 0 0,1 0 1 0 0,-1 0 0 0 0,1-1-1 0 0,-1 1 1 0 0,0 0-1 0 0,0 0 1 0 0,1-1-1 0 0,-1 1 1 0 0,0 0-1 0 0,0-1-1 0 0,0-2 8 0 0,0 1-1 0 0,0-1 1 0 0,0 1-1 0 0,-1-1 1 0 0,1 1-1 0 0,-1-1 1 0 0,0 1-1 0 0,0-1 1 0 0,0 1-1 0 0,0 0 1 0 0,-1-1-8 0 0,3 5 337 0 0,-2-3-292 0 0,-5-6-779 0 0,6 8 629 0 0,0 0 0 0 0,-1-1 0 0 0,1 1-1 0 0,-1-1 1 0 0,1 1 0 0 0,-1-1 0 0 0,1 1-1 0 0,-1 0 1 0 0,0-1 0 0 0,1 1 0 0 0,-1 0-1 0 0,1 0 1 0 0,-1 0 0 0 0,0-1 0 0 0,1 1-1 0 0,-1 0 1 0 0,1 0 0 0 0,-1 0 0 0 0,0 0-1 0 0,1 0 1 0 0,-1 0 0 0 0,0 0 0 0 0,1 0-1 0 0,-1 0 1 0 0,1 0 0 0 0,-1 1 0 0 0,0-1-1 0 0,1 0 1 0 0,-1 0 0 0 0,1 0 0 0 0,-1 1-1 0 0,0-1 1 0 0,1 0 0 0 0,-1 1 0 0 0,1-1-1 0 0,-1 1 1 0 0,1-1 0 0 0,-1 0 0 0 0,1 1-1 0 0,0-1 1 0 0,-1 1 0 0 0,1 0 105 0 0,-6 8-1707 0 0,5-6 1476 0 0,0 0 0 0 0,0-1 1 0 0,-1 1-1 0 0,1-1 0 0 0,-1 1 1 0 0,0-1-1 0 0,0 1 0 0 0,0-1 0 0 0,-1 1 231 0 0,-42 43-2319 0 0,23-22-705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0.425"/>
    </inkml:context>
    <inkml:brush xml:id="br0">
      <inkml:brushProperty name="width" value="0.05" units="cm"/>
      <inkml:brushProperty name="height" value="0.05" units="cm"/>
    </inkml:brush>
  </inkml:definitions>
  <inkml:trace contextRef="#ctx0" brushRef="#br0">12 58 2937,'33'-40'1961,"-26"28"-436,-10 8-375,2 3-839,0 0 588,1 1-332,0 0-134,-1 6 166,-13 51-64,11-44-519,1-6-7,0 0 0,1 0 0,0 0 0,0 1 0,0-1 0,2 11 0,-1 18 72,-1 1 1,-9 54 0,0-10 201,10-78-230,0 1 0,0 0 0,0-1 1,0 1-1,1 0 0,-1-1 0,1 1 1,0-1-1,0 1 0,0-1 0,1 1 1,-1-1-1,4 5 0,-4-6-16,0-1 0,1 1-1,-1 0 1,1-1 0,-1 1 0,1-1-1,0 0 1,0 1 0,0-1 0,0 0-1,0 0 1,0 0 0,0-1 0,0 1-1,0 0 1,0-1 0,0 1 0,0-1 0,1 0-1,-1 0 1,0 0 0,0 0 0,0 0-1,3 0 1,68-2 940,-54 3-755,1-2 0,-1 1 1,29-7-1,-34 4-135,-5 2-25,-1-1 1,1 0 0,-1-1-1,0 0 1,0 0 0,0 0-1,12-8 1,-12 5-14,22-12 137,-27 17-163,-2 1-17,-1 0 0,1 0 0,0 0 0,-1 0 0,1 0 0,-1-1 0,1 1 0,0 0 0,-1 0 0,1-1 0,-1 1 0,1 0 0,-1-1 0,1 1 0,-1 0 0,1-1 0,-1 1 0,1-1 0,-1 1 0,1-1 1,-1 1-1,0-1 0,1 1 0,-1-1 0,0 0 0,0 1 0,1-1 0,-1 1 0,0-1 0,0 0 0,0 1 0,0-1 0,0 0 0,0 1 0,0-1 0,0 0 0,0 1 0,0-1 0,0 1 0,0-2 0,-1 0-42,0 0-116,0 0 1,1 0 0,-1-1 0,1 1-1,-1 0 1,1 0 0,0-4 0,-4 4-307</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0.770"/>
    </inkml:context>
    <inkml:brush xml:id="br0">
      <inkml:brushProperty name="width" value="0.05" units="cm"/>
      <inkml:brushProperty name="height" value="0.05" units="cm"/>
    </inkml:brush>
  </inkml:definitions>
  <inkml:trace contextRef="#ctx0" brushRef="#br0">102 101 2969,'-87'-1'1788,"74"-1"1140,13 2-2890,0 0-1,0 0 0,0 0 1,0 0-1,0 0 1,0 0-1,0 0 0,0 0 1,0 0-1,0 0 1,-1 0-1,1 0 0,0 0 1,0 0-1,0 0 1,0-1-1,0 1 0,0 0 1,0 0-1,0 0 1,0 0-1,0 0 0,0 0 1,0 0-1,0 0 1,0 0-1,0 0 0,0 0 1,0 0-1,0-1 1,0 1-1,0 0 0,0 0 1,0 0-1,0 0 1,0 0-1,0 0 0,0 0 1,0 0-1,0 0 1,0-1-1,0 1 0,0 0 1,0 0-1,0 0 1,0 0-1,0 0 0,0 0 1,9-5 2159,64-10-1459,-37 8-526,18 2-71,-39 4-118,0 0 0,-1-1 1,18-4-1,-29 5-13,0-1 0,0 1 0,0-1 0,0 1-1,0-1 1,-1 0 0,1 0 0,-1-1 0,1 1 0,3-5 0,-4 4 1,-1 1 0,1 0-1,0 0 1,0 0 0,0 0 0,0 1-1,0-1 1,0 0 0,1 1 0,-1 0-1,1-1 1,-1 1 0,1 0-1,-1 0 1,1 0 0,-1 1 0,1-1-1,5 0 1,19 3-1324,-22-1 792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1.126"/>
    </inkml:context>
    <inkml:brush xml:id="br0">
      <inkml:brushProperty name="width" value="0.05" units="cm"/>
      <inkml:brushProperty name="height" value="0.05" units="cm"/>
    </inkml:brush>
  </inkml:definitions>
  <inkml:trace contextRef="#ctx0" brushRef="#br0">72 112 2296,'-71'-22'1713,"79"16"231,9-2-319,0 0-449,8 4-368,7-1-456,-2-3-112,4 2-120,-6-2-8,-5-1 0,-29-13-8,26 22-16,7-3 8,-13 0 88,29 9-456,-34-10 240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1.735"/>
    </inkml:context>
    <inkml:brush xml:id="br0">
      <inkml:brushProperty name="width" value="0.05" units="cm"/>
      <inkml:brushProperty name="height" value="0.05" units="cm"/>
    </inkml:brush>
  </inkml:definitions>
  <inkml:trace contextRef="#ctx0" brushRef="#br0">101 210 1656,'-88'-40'1569,"77"34"502,9 2-1114,11 0-75,-6 3 497,-1 1-1159,0-1 0,0 0 0,0 1 1,0-1-1,0 1 0,0 0 0,0 0 0,-1-1 1,1 1-1,0 0 0,0 1 0,4-1 0,5 1 112,-9-1-313,8 0 102,1-1 1,0 1-1,-1-2 1,1 0-1,12-3 1,36-4 323,-40 6-350,0 1-1,35 0 0,-23 2-27,-26 0-50,0 0 0,0-1 0,1 0 1,-1 1-1,7-4 0,-9 3 1,-1 0-1,0 0 1,1 0 0,-1-1-1,0 1 1,0-1 0,0 1-1,0-1 1,0 0 0,0 0 0,-1 0-1,1 0 1,1-3 0,-1 4 10,-1-1 1,1 1 0,-1 0-1,1-1 1,-1 1 0,1 0-1,0 0 1,0 0 0,-1 0-1,1 0 1,0 1 0,0-1-1,0 0 1,4 0 0,8-3 205,-13 4-226,-1-1 0,1 1 1,-1 0-1,0 0 1,1 0-1,-1-1 0,0 1 1,0 0-1,1 0 0,-1-1 1,0 1-1,0 0 0,1-1 1,-1 1-1,0 0 0,0-1 1,0 1-1,1 0 1,-1-1-1,0 1 0,0 0 1,0-1-1,0 1 0,0-1 1,0 1-1,0 0 0,0-1 1,0 1-1,0 0 0,0-1 1,0 1-1,0-1 1,0 1-1,0 0 0,0-1 1,-1 1-1,1 0 0,0-1 1,0 1-1,0 0 0,-1-1 1,1 1-1,0 0 0,0-1 1,-1 1-1,1 0 1,0 0-1,0-1 0,-1 1 1,1 0-1,-1 0 0,-1-2 37,1 0 0,-1 0 0,0 1 0,0 0 0,-1-1 0,1 1 0,0 0 0,-3-2 0,-7-1 67,9 2-74,0 1 1,-1-1-1,1 1 0,0 0 1,-1 0-1,1 0 1,-1 1-1,0-1 0,-5 1 1,3 0-31,0 0 1,0-1 0,1 1 0,-1-1 0,0 0 0,1-1-1,-1 1 1,1-1 0,-11-5 0,9 4-12,-1 0 0,0 0 1,0 1-1,-14-3 0,21 5 3,0 0 0,0 0-1,0 0 1,0 0 0,0 0-1,0 1 1,0-1 0,0 0-1,0 1 1,0-1 0,-1 1-1,2-1 2,0 0 0,0 0 0,-1 1 0,1-1 0,0 0 0,0 0 0,0 0 0,0 0 0,0 1 0,0-1 0,-1 0 0,1 0 0,0 0 0,0 0 0,0 1 0,0-1 0,0 0 0,0 0 0,0 1 0,0-1-1,0 0 1,0 0 0,0 0 0,0 1 0,0-1 0,0 0 0,0 0 0,0 0 0,0 1 0,0-1 0,0 0 0,0 0 0,0 0 0,1 1 0,-1-1 0,0 0 0,0 0 0,0 0 0,0 0 0,0 1 0,1-1 0,-1 0 0,0 0 0,0 0 0,0 0-1,0 0 1,1 1 0,-1-1 0,0 0 0,0 0 0,0 0 0,1 0 0,-1 0 0,0 0 0,0 0 0,1 0 0,2 1-4</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4.202"/>
    </inkml:context>
    <inkml:brush xml:id="br0">
      <inkml:brushProperty name="width" value="0.05" units="cm"/>
      <inkml:brushProperty name="height" value="0.05" units="cm"/>
    </inkml:brush>
  </inkml:definitions>
  <inkml:trace contextRef="#ctx0" brushRef="#br0">232 147 3577,'59'-49'1942,"-53"39"-975,-6 9-936,0 1-1,0 0 1,0 0-1,0-1 0,0 1 1,0 0-1,-1 0 0,1-1 1,0 1-1,0 0 1,0 0-1,0-1 0,0 1 1,0 0-1,-1 0 0,1 0 1,0-1-1,0 1 1,0 0-1,0 0 0,-1 0 1,1 0-1,0-1 0,0 1 1,-1 0-1,-15-3 1196,14 3-999,-10 0 470,-1 0 1,1 1-1,-1 0 0,1 1 1,-17 4-1,25-5-660,0 0-1,0 1 1,0 0-1,0 0 1,1 0-1,-1 1 1,0-1-1,1 1 0,-6 5 1,0 1-27,-14 21 1,5-5-4,8-13-15,0 0 1,1 0 0,1 1 0,0 0 0,1 1 0,0 0 0,1 0 0,-8 27-1,11-26-3,0 0 0,0 0 0,2 1 0,0 0-1,0-1 1,4 23 0,-3-35 27,1 0-1,0-1 1,0 1 0,0 0 0,0-1-1,1 1 1,-1-1 0,1 0 0,-1 1 0,1-1-1,0 0 1,0 0 0,0 0 0,0 0-1,0 0 1,0-1 0,1 1 0,2 1 0,4 2 38,1 0 0,0-1 0,12 4 0,-17-6-38,6 1 28,0-1 1,1 1 0,-1-2-1,1 0 1,-1 0-1,1-1 1,0 0-1,-1-1 1,1 0-1,-1-1 1,0-1-1,1 0 1,-1 0 0,16-7-1,-20 6 26,0 0 1,1-1-1,-1 0 0,-1 0 0,1 0 0,-1-1 1,0 0-1,0 0 0,5-8 0,5-9 141,19-35-1,-26 41-159,2-1 1,-2-1 0,0 1 0,-1-2 0,-1 1 0,7-31 0,-12 44-33,-2-1 0,1 0 0,-1 0 0,0 1 0,0-1 0,0 0-1,-1 0 1,0 1 0,-3-8 0,3 9 0,-1 0 0,-1 1 0,1-1 0,0 1 0,-1-1 1,0 1-1,0 0 0,0 0 0,-1 0 0,1 0 0,-1 1 0,0 0 0,-6-5 0,-4-1 9,0 1 0,0 1 1,-1 0-1,0 1 0,-19-5 1,6 4-17,-1 1 0,-29-3 1,51 8-29,1 1 1,0 0 0,0 0-1,-11 2 1,15-2-90,0 1 0,0-1 0,0 1-1,0 0 1,0 0 0,0-1 0,0 1 0,0 1 0,0-1-1,0 0 1,1 0 0,-1 1 0,0-1 0,1 1 0,-3 2-1,1 6-379</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4.585"/>
    </inkml:context>
    <inkml:brush xml:id="br0">
      <inkml:brushProperty name="width" value="0.05" units="cm"/>
      <inkml:brushProperty name="height" value="0.05" units="cm"/>
    </inkml:brush>
  </inkml:definitions>
  <inkml:trace contextRef="#ctx0" brushRef="#br0">21 0 2449,'-19'113'1511,"18"-111"-1427,1 0 1,0 0 0,0 0 0,0 0 0,0 0-1,0-1 1,1 1 0,-1 0 0,0 0 0,1 0-1,-1 0 1,1-1 0,0 1 0,0 0 0,1 2-1,-1-3 11,0 0 1,1 0-1,-1 0 0,0 0 0,0 0 0,0 0 0,1-1 0,-1 1 0,1 0 0,2 0 1,2 2 254,95 45 2648,-84-42-2800,-1-1 1,1 0-1,0-1 0,22 2 0,-25-5-96,-1 1 0,20 4-1,-26-3-50,1 0 1,-1 0-1,1 1 0,-1 0 0,11 8 0,6 6 48,-24-17-94,1-1 0,-1 0 0,1 1 0,-1-1 0,0 0 0,1 1 0,-1-1 0,0 1 0,0-1 0,1 1 0,-1-1 0,0 1 0,0-1 0,1 1 0,-1-1 0,0 1 0,0-1 0,0 1 0,0 0 0,1 3-189,-1-5 65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4.927"/>
    </inkml:context>
    <inkml:brush xml:id="br0">
      <inkml:brushProperty name="width" value="0.05" units="cm"/>
      <inkml:brushProperty name="height" value="0.05" units="cm"/>
    </inkml:brush>
  </inkml:definitions>
  <inkml:trace contextRef="#ctx0" brushRef="#br0">7 493 3881,'-6'-2'2200,"6"-7"-183,0 0-369,4 3-312,6-5-215,4-11-353,-2 3-144,4-15-248,4-9-88,6 12-168,1-11-48,11 14-40,1-6 16,-11-8 8,0 3-24,-14-11-488,9 11-536,-4 7 608</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5.276"/>
    </inkml:context>
    <inkml:brush xml:id="br0">
      <inkml:brushProperty name="width" value="0.05" units="cm"/>
      <inkml:brushProperty name="height" value="0.05" units="cm"/>
    </inkml:brush>
  </inkml:definitions>
  <inkml:trace contextRef="#ctx0" brushRef="#br0">1 75 4209,'43'-66'1804,"-42"65"-1721,-1 1 1,0-1-1,1 1 0,-1-1 0,1 1 0,-1-1 0,1 1 0,-1-1 1,1 1-1,-1-1 0,1 1 0,-1-1 0,1 1 0,-1 0 0,1 0 0,0-1 1,1 1-1,-2 0-57,0 0 1,0 0 0,1 0 0,-1 0-1,0 0 1,1 0 0,-1 0 0,0 0-1,0 1 1,1-1 0,-1 0 0,0 0-1,0 0 1,1 1 0,-1-1-1,0 0 1,0 0 0,0 0 0,1 1-1,-1-1 1,0 0 0,0 1 0,0-1-1,0 1 1,4 12 508,-4 19 469,7-13-624,0 0 0,17 33 0,-12-30-165,13 39-1,-25-59-210,6 14 89,-1 0-1,-1 1 0,3 33 1,-6-44-160,-2 1 393,-3-15-1133,3 5-506,1-4 500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5.777"/>
    </inkml:context>
    <inkml:brush xml:id="br0">
      <inkml:brushProperty name="width" value="0.05" units="cm"/>
      <inkml:brushProperty name="height" value="0.05" units="cm"/>
    </inkml:brush>
  </inkml:definitions>
  <inkml:trace contextRef="#ctx0" brushRef="#br0">1 254 3329,'0'-1'379,"0"0"0,0 1 0,1-1 0,-1 0 0,1 0 0,-1 0 0,1 1 0,-1-1 0,1 0 0,-1 1 0,1-1 1,-1 0-1,1 1 0,0-1 0,-1 1 0,2-1 0,14-18 2127,-9 6-1675,16-29 913,-8 19-1219,-11 16-393,1-1 0,0 1-1,8-9 1,0 4-109,-1 1 0,2 0 0,-1 1 0,2 1 0,-1 0-1,1 1 1,0 1 0,1 0 0,0 1 0,0 0 0,20-3 0,-32 8-20,-1 1 0,0 0 0,0 0 0,1 0 0,-1 0 0,0 0 0,1 1 0,-1-1-1,0 1 1,0 0 0,0 0 0,4 2 0,-6-3 0,0 1 0,0-1 0,0 1 0,0-1 0,0 1-1,0 0 1,-1 0 0,1 0 0,0-1 0,0 1 0,-1 0-1,1 0 1,-1 0 0,1 0 0,-1 0 0,1 0 0,-1 0-1,1 0 1,-1 0 0,0 0 0,0 0 0,0 0 0,1 1-1,-1-1 1,0 0 0,0 0 0,-1 0 0,1 0 0,0 0-1,0 0 1,0 0 0,-1 0 0,1 0 0,0 1 0,-1-1-1,1 0 1,-1-1 0,0 1 0,1 0 0,-2 1-1,-4 8 42,-1 0 0,-1-1 0,-15 16 0,-6 6 14,-41 54 31,61-76-84,1 0-1,-12 10 1,19-19-8,1 0 0,-1 0 0,1 1 0,0-1 0,-1 0 0,1 1 0,-1-1 0,1 0 0,0 1 0,-1-1 0,1 0 0,0 1 0,-1-1 0,1 1 0,0-1 0,0 1 0,-1-1 0,1 1 0,0-1 0,0 1 0,0-1 0,0 1 0,-1-1 0,1 1 0,0-1 1,0 1-1,0-1 0,0 1 0,0-1 0,1 1 0,-1-1 0,0 1 0,0-1 0,0 1 0,0-1 0,1 1 0,-1-1 0,0 1 0,0-1 0,1 1 0,-1-1 0,0 0 0,1 1 0,-1-1 0,0 1 0,1-1 0,-1 0 0,1 1 0,-1-1 0,0 0 0,1 0 0,-1 1 1,2-1-1,2 2-21,1 0 0,0 0 0,0 0 0,8 0 0,-1 1 10,-1-1 1,0 0 0,1-1 0,-1-1 0,0 0 0,14-2-1,-15 1 11,1-1 0,-1 2 0,0-1 0,1 1 0,-1 1 0,1 0 0,12 2 0,-16-1 7,-1 0 1,1 0 0,0 1 0,-1-1-1,0 1 1,1 1 0,-1-1 0,0 1-1,-1 0 1,1 0 0,7 9-1,-11-12 2,-1 1-1,0-1 0,0 1 1,0 0-1,0-1 0,0 1 1,0 0-1,0-1 0,0 1 1,-1 0-1,1 0 0,-1 0 0,0 0 1,1 0-1,-1 0 0,0 0 1,0 0-1,0 0 0,0 0 1,0 0-1,-1 0 0,1-1 0,-1 1 1,1 0-1,-1 0 0,0 0 1,1 0-1,-1-1 0,-2 4 1,-1 1 17,-1 0 0,1 0 0,-1-1 0,0 1 0,0-1 0,-10 7 0,-11 7 48,2-1 20,-29 26 1,-14 19 58,63-60-147,0 0-1,0-1 1,0 1 0,0-1 0,-1 1 0,1-1 0,-1-1 0,1 1-1,-1-1 1,1 1 0,-1-1 0,0-1 0,0 1 0,0-1 0,1 1 0,-1-2-1,0 1 1,0 0 0,-8-3 0,-14-7 104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6.370"/>
    </inkml:context>
    <inkml:brush xml:id="br0">
      <inkml:brushProperty name="width" value="0.05" units="cm"/>
      <inkml:brushProperty name="height" value="0.05" units="cm"/>
    </inkml:brush>
  </inkml:definitions>
  <inkml:trace contextRef="#ctx0" brushRef="#br0">0 386 3577,'13'-39'1991,"-12"38"-1803,-1 0 0,1 0 1,-1 1-1,0-1 0,0 0 1,1 0-1,-1 0 0,0 1 0,0-1 1,0 0-1,0 0 0,0 0 1,0 0-1,0 0 0,0 1 1,-1-1-1,1 0 0,0 0 0,0 0 1,-1 1-1,1-1 0,0 0 1,-1 0-1,1 1 0,-1-2 0,-3-6 2132,6 7-2227,-1 0 0,0 0 0,1 0 0,-1 0 0,1 0 0,0 0 0,-1 0 0,4 0 0,-2-1 46,44-26 514,-37 22-593,1 0-1,-1 1 1,1 0 0,15-5 0,-7 3 39,-2 2-29,-1-1-1,-1-1 1,1 0-1,-1-1 1,-1 0-1,20-15 1,-13 7 101,10-10 139,-29 24-276,0 0 1,0 1-1,-1-1 1,1 0-1,-1 0 1,0-1-1,1 1 1,-1 0-1,0 0 1,0-1-1,-1 1 1,2-5-1,-2 6-11,0 0-1,-1 0 1,1 1 0,0-1-1,-1 0 1,1 0 0,-1 1-1,1-1 1,-1 0 0,1 1-1,-1-1 1,1 1 0,-1-1-1,0 1 1,1-1 0,-1 1-1,0-1 1,1 1 0,-1-1-1,0 1 1,0 0 0,1-1-1,-1 1 1,0 0-1,0 0 1,0 0 0,0 0-1,-34-8 97,28 7-81,-93-14 174,96 15-166,0-1 1,0 0-1,0 0 1,0-1-1,0 1 0,1-1 1,-1 0-1,0 0 0,1 0 1,-1 0-1,1-1 1,0 1-1,0-1 0,0 0 1,0 0-1,0 0 0,-3-5 1,0-14 277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6-01T13:54:52.217"/>
    </inkml:context>
    <inkml:brush xml:id="br0">
      <inkml:brushProperty name="width" value="0.05" units="cm"/>
      <inkml:brushProperty name="height" value="0.05" units="cm"/>
      <inkml:brushProperty name="color" value="#E71225"/>
    </inkml:brush>
  </inkml:definitions>
  <inkml:trace contextRef="#ctx0" brushRef="#br0">54 1178 2048 0 0,'-4'103'3632'0'0,"4"-103"-3455"0"0,-1-1 1 0 0,1 1-1 0 0,-1 0 1 0 0,1 0-1 0 0,-1 0 1 0 0,1-1-1 0 0,-1 1 1 0 0,1 0 0 0 0,-1 0-1 0 0,1-1 1 0 0,0 1-1 0 0,-1 0 1 0 0,1-1-1 0 0,-1 1 1 0 0,1-1-1 0 0,0 1 1 0 0,-1 0-1 0 0,1-1 1 0 0,0 1-1 0 0,-1-1 1 0 0,1 1-1 0 0,0-1 1 0 0,0 1-1 0 0,0-1 1 0 0,-1 1-1 0 0,1-1 1 0 0,0 1-1 0 0,0-1-177 0 0,2-23 7799 0 0,7-10-7960 0 0,-4 16 772 0 0,8-24-436 0 0,-9 29-111 0 0,0 1 1 0 0,0-1-1 0 0,-1 0 1 0 0,-1 0-1 0 0,0-7-64 0 0,2-9 223 0 0,1 1 0 0 0,1-1 0 0 0,10-25-223 0 0,-2 8 189 0 0,-1 3-34 0 0,-7 27-102 0 0,-1-1 0 0 0,-1-1 0 0 0,0 1-1 0 0,0-8-52 0 0,3-31 69 0 0,-3 29-43 0 0,-2 0-1 0 0,0-9-25 0 0,12-66 90 0 0,-14 96-83 0 0,1 0-1 0 0,-1 1 1 0 0,2-1 0 0 0,-1 0 0 0 0,1 0-1 0 0,-1 1 1 0 0,3-4-7 0 0,1-5 1 0 0,-1 8-2 0 0,3-9 40 0 0,-7 15-37 0 0,0 0-1 0 0,0-1 1 0 0,0 1 0 0 0,0-1-1 0 0,0 1 1 0 0,-1 0-1 0 0,1-1 1 0 0,0 1 0 0 0,0-1-1 0 0,0 1 1 0 0,-1 0-1 0 0,1-1 1 0 0,0 1 0 0 0,-1 0-1 0 0,1-1 1 0 0,0 1 0 0 0,-1 0-1 0 0,1 0 1 0 0,0-1-1 0 0,-1 1 1 0 0,1 0 0 0 0,-1 0-1 0 0,1 0 1 0 0,0 0-1 0 0,-1-1 1 0 0,1 1 0 0 0,-1 0-1 0 0,1 0 1 0 0,0 0-1 0 0,-1 0 1 0 0,1 0 0 0 0,-1 0-1 0 0,1 0 1 0 0,-1 0-1 0 0,1 0 1 0 0,-1 0 0 0 0,1 0-1 0 0,0 1 1 0 0,-1-1 0 0 0,1 0-3 0 0,-2 1 2 0 0,1 0 0 0 0,-1 0 0 0 0,1 0 0 0 0,0 1 0 0 0,0-1 0 0 0,0 0 0 0 0,0 1 0 0 0,0-1 0 0 0,0 1-1 0 0,0-1 1 0 0,0 1 0 0 0,1-1 0 0 0,-1 1 0 0 0,0-1 0 0 0,1 1 0 0 0,0 0 0 0 0,-1 0-1 0 0,0 2 0 0 0,-6 20 6 0 0,1 0 0 0 0,1 0 0 0 0,1 0 0 0 0,1 1 0 0 0,1 0 0 0 0,1 0-6 0 0,1-18 3 0 0,-3 21 2 0 0,-2-1 1 0 0,0 0-1 0 0,-2 1 0 0 0,-2 1-5 0 0,0 3-2 0 0,1 1 0 0 0,-1 11 2 0 0,-6 29-6 0 0,-1 3 5 0 0,13-61 4 0 0,0-1 1 0 0,0 1-1 0 0,-3 3-3 0 0,3-7 1 0 0,0-1 0 0 0,0 1 0 0 0,1 0 0 0 0,0 0 0 0 0,0 11 0 0 0,2-10-4 0 0,-1 0 1 0 0,0-1 0 0 0,-2 8 2 0 0,-1-25 17 0 0,2-9 10 0 0,6-18 40 0 0,3 0 1 0 0,2-3-68 0 0,6-33 133 0 0,8-69 106 0 0,-9 96-198 0 0,-11 33-36 0 0,0 1 0 0 0,0 0 0 0 0,-1-1 0 0 0,0 1-1 0 0,-1-1 1 0 0,1-5-5 0 0,-3 5-2320 0 0,0 1-2891 0 0,1 6 3126 0 0</inkml:trace>
  <inkml:trace contextRef="#ctx0" brushRef="#br0" timeOffset="2005.13">108 159 4657 0 0,'34'-42'1826'0'0,"-34"42"-1752"0"0,0-1 0 0 0,0 1 1 0 0,1 0-1 0 0,-1 0 1 0 0,0-1-1 0 0,0 1 0 0 0,0-1 1 0 0,0 1-1 0 0,0 0 1 0 0,0-1-1 0 0,1 1 0 0 0,-1 0 1 0 0,0-1-1 0 0,0 1 0 0 0,0 0 1 0 0,0-1-1 0 0,0 1 1 0 0,0-1-1 0 0,-1 1 0 0 0,1 0 1 0 0,0-1-1 0 0,0 1 1 0 0,0 0-1 0 0,0-1 0 0 0,0 1 1 0 0,0 0-1 0 0,-1-1 0 0 0,1 1 1 0 0,0 0-1 0 0,0-1 1 0 0,0 1-1 0 0,-1 0 0 0 0,1-1 1 0 0,0 1-1 0 0,-1 0 0 0 0,1 0 1 0 0,0-1-1 0 0,0 1 1 0 0,-1 0-1 0 0,1 0 0 0 0,0 0 1 0 0,-1 0-1 0 0,1-1 1 0 0,-1 1-1 0 0,1 0 0 0 0,0 0 1 0 0,-1 0-1 0 0,1 0 0 0 0,0 0 1 0 0,-1 0-1 0 0,1 0-74 0 0,-21-2 3744 0 0,19 2-3644 0 0,0 1-1 0 0,0-1 1 0 0,-1 1-1 0 0,1 0 1 0 0,0 0-1 0 0,0-1 1 0 0,0 2-1 0 0,0-1 1 0 0,0 0-1 0 0,0 0 0 0 0,1 1 1 0 0,-1-1-1 0 0,0 1 1 0 0,1-1-1 0 0,-2 2-99 0 0,-19 30 611 0 0,2-3-200 0 0,15-24-290 0 0,1 1 0 0 0,0 0 0 0 0,0-1 0 0 0,0 2 0 0 0,1-1 1 0 0,0 0-1 0 0,0 1 0 0 0,0-1 0 0 0,1 1 0 0 0,1 0 0 0 0,-1-1 0 0 0,1 1 0 0 0,0 5-121 0 0,1-12 27 0 0,0 0 0 0 0,1 0 1 0 0,-1 0-1 0 0,0-1 0 0 0,0 1 1 0 0,1 0-1 0 0,-1 0 0 0 0,0 0 1 0 0,1-1-1 0 0,-1 1 0 0 0,1 0 0 0 0,-1 0 1 0 0,1-1-1 0 0,-1 1 0 0 0,1 0 1 0 0,-1-1-1 0 0,1 1 0 0 0,0-1 1 0 0,-1 1-1 0 0,1-1 0 0 0,0 1 0 0 0,0-1 1 0 0,-1 1-1 0 0,2-1-27 0 0,26 11 211 0 0,-1-1-36 0 0,16 7-41 0 0,-41-17-116 0 0,1 1 1 0 0,-1-1-1 0 0,1 0 1 0 0,0 0-1 0 0,-1-1 1 0 0,1 1-1 0 0,-1 0 0 0 0,1-1 1 0 0,-1 0-1 0 0,1 1 1 0 0,-1-1-1 0 0,1 0 1 0 0,-1 0-1 0 0,0-1 1 0 0,0 1-1 0 0,1 0-18 0 0,4-3 84 0 0,-1 0-13 0 0,0 0 0 0 0,0 0 1 0 0,0 0-1 0 0,0-1 0 0 0,0-1-71 0 0,0 0 68 0 0,0 1 0 0 0,0 1-1 0 0,0-1 1 0 0,0 1-1 0 0,1 0-67 0 0,4-1 95 0 0,-1-1 0 0 0,0 0 1 0 0,-1 0-1 0 0,5-5-95 0 0,-10 8 32 0 0,1-1 0 0 0,-2 0 0 0 0,1 1 0 0 0,0-2 0 0 0,-1 1 0 0 0,0 0 0 0 0,0-1 1 0 0,0 1-1 0 0,0-1 0 0 0,1-4-32 0 0,-3 6 14 0 0,-1 1 0 0 0,1-1 0 0 0,-1 0 0 0 0,0 0 1 0 0,0 0-1 0 0,0 0 0 0 0,0 1 0 0 0,0-1 0 0 0,-1-2-14 0 0,1-17 101 0 0,0 20-87 0 0,0 0 1 0 0,-1 0-1 0 0,1 0 0 0 0,0 0 0 0 0,-1 0 1 0 0,1 0-1 0 0,-1 0 0 0 0,0 0 1 0 0,0 0-1 0 0,0 0 0 0 0,0 0 1 0 0,0 0-1 0 0,0 1 0 0 0,0-1 1 0 0,-1 0-1 0 0,1 1 0 0 0,-1-1 1 0 0,1 1-1 0 0,-1 0 0 0 0,0-1 0 0 0,1 1 1 0 0,-2 0-15 0 0,-5-7 266 0 0,7 7-257 0 0,-1 0 0 0 0,1 0 0 0 0,0 1 0 0 0,-1-1 0 0 0,1 0 0 0 0,0 1-1 0 0,-1-1 1 0 0,1 1 0 0 0,0 0 0 0 0,-1-1 0 0 0,1 1 0 0 0,-1 0 0 0 0,1 0 0 0 0,-1 0-1 0 0,1 0 1 0 0,-1 0 0 0 0,1 0 0 0 0,-1 0 0 0 0,0 1-9 0 0,-16-1 23 0 0,-4-1-11 0 0,7-1 6 0 0,0 1 1 0 0,0 1-1 0 0,-13 1-18 0 0,25 0-1 0 0,0-1 0 0 0,0 1 0 0 0,-1 0 1 0 0,1 0-1 0 0,0 0 0 0 0,0 0 0 0 0,1 1 0 0 0,-1-1 0 0 0,0 1 0 0 0,0 0 0 0 0,1 0 0 0 0,-1 0 1 0 0,1 0-1 0 0,0 0 0 0 0,-1 0 0 0 0,1 1 0 0 0,-2 2 1 0 0,1 0-6 0 0,-1 1 0 0 0,1 0 0 0 0,0 0 0 0 0,0 0 0 0 0,1 1 0 0 0,0-1 0 0 0,-1 6 6 0 0,2-8 8 0 0,0-1 1 0 0,0 1 0 0 0,0 0-1 0 0,1 0 1 0 0,-1-1 0 0 0,1 1-1 0 0,0 0 1 0 0,0 0-1 0 0,1 0 1 0 0,-1-1 0 0 0,1 1-1 0 0,0 0 1 0 0,0 0 0 0 0,0-1-1 0 0,0 1 1 0 0,1 0-1 0 0,-1-1 1 0 0,1 0 0 0 0,2 3-9 0 0,-2-3 22 0 0,0 0 0 0 0,0 0 1 0 0,0 0-1 0 0,1-1 0 0 0,-1 1 0 0 0,1-1 1 0 0,0 0-1 0 0,0 1 0 0 0,-1-1 0 0 0,2-1 1 0 0,-1 1-1 0 0,0 0 0 0 0,0-1 0 0 0,0 0 1 0 0,1 1-1 0 0,-1-1 0 0 0,1 0 0 0 0,-1-1 1 0 0,1 1-1 0 0,-1-1 0 0 0,4 1-22 0 0,6-1 90 0 0,1 0-1 0 0,-1 0 1 0 0,1-1-1 0 0,-1-1 1 0 0,5-1-90 0 0,-16 2 14 0 0,0 0 1 0 0,0 0-1 0 0,1 1 0 0 0,-1-1 1 0 0,-1-1-1 0 0,1 1 1 0 0,0 0-1 0 0,0 0 1 0 0,0-1-1 0 0,-1 1 1 0 0,1-1-1 0 0,0 0 1 0 0,0 0-15 0 0,13-12 76 0 0,-11 11-57 0 0,0 0 1 0 0,0 0-1 0 0,0-1 1 0 0,0 0-1 0 0,-1 0 0 0 0,1 0-19 0 0,-1 0 17 0 0,0 1-1 0 0,0-1 1 0 0,1 1-1 0 0,-1 0 1 0 0,1 0-1 0 0,0 0 1 0 0,3-2-17 0 0,-4 4 10 0 0,-1-1 0 0 0,1 0 1 0 0,-1 1-1 0 0,1-1 0 0 0,-1 0 1 0 0,0 0-1 0 0,0-1 0 0 0,0 1 1 0 0,0 0-1 0 0,-1-1 0 0 0,1 1 1 0 0,-1-1-1 0 0,1 1 0 0 0,-1-1 0 0 0,0 0 1 0 0,0 0-1 0 0,0 0 0 0 0,0 1 1 0 0,0-2-11 0 0,1-3 27 0 0,-1 5-20 0 0,0 1 0 0 0,-1 0 1 0 0,1-1-1 0 0,-1 1 0 0 0,0-1 1 0 0,1 1-1 0 0,-1-1 1 0 0,0 1-1 0 0,0-1 0 0 0,0 1 1 0 0,0-1-1 0 0,0 1 0 0 0,0-1 1 0 0,0 1-1 0 0,-1-1 0 0 0,1 1 1 0 0,-1-1-1 0 0,1 1 0 0 0,-1-1 1 0 0,1 1-1 0 0,-2-1-7 0 0,-2-14 56 0 0,3 12-44 0 0,0-1 1 0 0,0 1-1 0 0,0-1 0 0 0,-1 1 0 0 0,0-1 0 0 0,0 1 0 0 0,0 0 0 0 0,0 0 0 0 0,0 0 0 0 0,-1 0 0 0 0,0 0 0 0 0,0 1 0 0 0,0-1 1 0 0,-2 0-13 0 0,0 0 9 0 0,-1 1 1 0 0,1 0 0 0 0,-1 0-1 0 0,0 1 1 0 0,0-1 0 0 0,-1 1 0 0 0,1 1-1 0 0,0-1 1 0 0,-1 1 0 0 0,1 0 0 0 0,-1 0-1 0 0,0 1-9 0 0,-11-1 14 0 0,0 1 1 0 0,0 1-1 0 0,0 1 0 0 0,0 0-14 0 0,13-1 0 0 0,0 1 0 0 0,0-1 1 0 0,0 1-1 0 0,0 0 0 0 0,1 0 1 0 0,-1 1-1 0 0,1-1 0 0 0,0 1 1 0 0,0 0-1 0 0,0 0 0 0 0,0 0 1 0 0,0 1-1 0 0,1-1 0 0 0,-1 1 0 0 0,1 0 1 0 0,-1 1-1 0 0,-1 2-5 0 0,-1 1 1 0 0,1 0-1 0 0,1 1 0 0 0,-1-1 1 0 0,1 1-1 0 0,1 0 0 0 0,0 0 1 0 0,-1 4 4 0 0,3-8 7 0 0,0 0-1 0 0,0 0 1 0 0,1 0 0 0 0,-1 0-1 0 0,1 0 1 0 0,0 0 0 0 0,1 0 0 0 0,-1 0-1 0 0,1 0 1 0 0,0 0 0 0 0,0 0-1 0 0,1-1 1 0 0,-1 1 0 0 0,1 0-1 0 0,0-1 1 0 0,0 1 0 0 0,1-1 0 0 0,-1 1-1 0 0,1-1 1 0 0,0 0 0 0 0,0 0-1 0 0,1-1 1 0 0,-1 1 0 0 0,1-1 0 0 0,0 1-1 0 0,3 2-6 0 0,-1-2 24 0 0,0 0 1 0 0,0-1-1 0 0,1 1 0 0 0,-1-1 0 0 0,1 0 0 0 0,0-1 0 0 0,-1 0 1 0 0,1 0-1 0 0,0 0 0 0 0,0-1 0 0 0,1 0 0 0 0,-1 0 0 0 0,0-1 1 0 0,0 0-1 0 0,0 0 0 0 0,0-1 0 0 0,0 0 0 0 0,5-1-24 0 0,-3 0 22 0 0,-1 1 6 0 0,-1-1 1 0 0,1 0-1 0 0,-1-1 1 0 0,1 1-1 0 0,-1-1 1 0 0,0-1-1 0 0,0 1 1 0 0,3-3-29 0 0,-3 1 29 0 0,-6 4-20 0 0,1 0-1 0 0,0 0 1 0 0,0 0-1 0 0,-1 0 1 0 0,1 0 0 0 0,0 0-1 0 0,-1-1 1 0 0,1 1-1 0 0,-1-1 1 0 0,0 1-1 0 0,1-1 1 0 0,-1 0 0 0 0,0 1-1 0 0,1-3-8 0 0,-1 0 16 0 0,0 0 0 0 0,0 1 0 0 0,1-1 0 0 0,0 0 0 0 0,-1 0 0 0 0,1 1 0 0 0,1-1 0 0 0,1-2-16 0 0,2-3 20 0 0,9-33 121 0 0,-14 41-136 0 0,-1 0 0 0 0,1-1 0 0 0,-1 1 0 0 0,1 0-1 0 0,-1 0 1 0 0,0 0 0 0 0,1 0 0 0 0,-1-1 0 0 0,0 1-1 0 0,0 0 1 0 0,0 0 0 0 0,0 0 0 0 0,0-1-1 0 0,0 1 1 0 0,0 0 0 0 0,0 0 0 0 0,-1 0 0 0 0,1-1-1 0 0,0 1 1 0 0,-1 0 0 0 0,1 0-5 0 0,-2-3 12 0 0,1 1-1 0 0,-1 0 1 0 0,0 0 0 0 0,0 0 0 0 0,0 0 0 0 0,-1 0-1 0 0,1 1 1 0 0,-1-1-12 0 0,-4-3 21 0 0,0-1 1 0 0,0 2-1 0 0,-1-1 1 0 0,0 1-1 0 0,-6-3-21 0 0,7 4 2 0 0,-3-1 10 0 0,0 0 0 0 0,0 1-1 0 0,-1 0 1 0 0,-3 0-12 0 0,11 3 2 0 0,0 0 0 0 0,0 1 0 0 0,-1-1 0 0 0,1 1 0 0 0,0 0 0 0 0,0 0 0 0 0,0 0 0 0 0,-1 0 0 0 0,1 1 0 0 0,0 0 0 0 0,0-1 0 0 0,0 1 0 0 0,0 0 0 0 0,0 0 0 0 0,0 1 0 0 0,0-1 0 0 0,0 1-2 0 0,-5 3-4 0 0,1 1 1 0 0,0 0 0 0 0,0 0 0 0 0,1 1 0 0 0,0 0 0 0 0,0 0 0 0 0,1 0 0 0 0,0 1 0 0 0,0-1 0 0 0,1 1 0 0 0,0 1 0 0 0,0-1 0 0 0,-1 4 3 0 0,-13 64-26 0 0,17-74 24 0 0,1 0 0 0 0,0 0 0 0 0,0 0 0 0 0,0 0-1 0 0,0 0 1 0 0,0 0 0 0 0,1 0 0 0 0,-1 0 0 0 0,0 0 0 0 0,1 0-1 0 0,0 0 1 0 0,-1 0 0 0 0,1 0 0 0 0,0 0 0 0 0,0 0 0 0 0,0 0-1 0 0,0 0 1 0 0,0-1 2 0 0,25 30-25 0 0,-21-27 30 0 0,0 0-1 0 0,0 0 1 0 0,1 0-1 0 0,-1-1 0 0 0,1 0 1 0 0,0 0-1 0 0,-1 0 1 0 0,1-1-1 0 0,0 0 1 0 0,1 0-1 0 0,-1-1 1 0 0,0 1-1 0 0,0-2 0 0 0,1 1 1 0 0,-1 0-1 0 0,0-1 1 0 0,1 0-1 0 0,-1-1 1 0 0,1 0-1 0 0,-1 1 1 0 0,4-3-5 0 0,-6 2 3 0 0,-1 0 0 0 0,0-1 0 0 0,0 1 0 0 0,0-1 0 0 0,0 0 0 0 0,0 0 1 0 0,-1 0-1 0 0,1 0 0 0 0,0 0 0 0 0,-1 0 0 0 0,1-2-3 0 0,21-15 47 0 0,-21 18-36 0 0,-1-1 1 0 0,0 0-1 0 0,0 0 1 0 0,0 0-1 0 0,0 0 1 0 0,0 0-1 0 0,-1 0 1 0 0,1 0-1 0 0,0 0 1 0 0,-1-1-1 0 0,0 1 1 0 0,1-1-1 0 0,-1 1 1 0 0,0-1-1 0 0,-1 1 1 0 0,1-1-1 0 0,0 0 1 0 0,-1 0-1 0 0,1 1 1 0 0,-1-1-1 0 0,0 0 1 0 0,0 0-1 0 0,0-1-11 0 0,0 1 13 0 0,0 0-1 0 0,0-1 1 0 0,-1 1-1 0 0,1 0 1 0 0,-1-1-1 0 0,0 1 1 0 0,0 0 0 0 0,0 0-1 0 0,0 0 1 0 0,-1 0-1 0 0,1 0 1 0 0,-1 0-1 0 0,0 0 1 0 0,0 0 0 0 0,0 1-1 0 0,0-1 1 0 0,0 1-1 0 0,-1-1 1 0 0,1 1-1 0 0,-1 0 1 0 0,0 0-13 0 0,-11-8 7 0 0,8 5-6 0 0,-1 0 1 0 0,1 1-1 0 0,-1-1 1 0 0,0 1-1 0 0,-1 1 0 0 0,1-1 1 0 0,-1 1-1 0 0,1 1 1 0 0,-1-1-1 0 0,0 1 0 0 0,0 1 1 0 0,0 0-1 0 0,0 0 1 0 0,-5 0-2 0 0,6 1 0 0 0,0 0 1 0 0,1 1-1 0 0,-1 0 0 0 0,1 0 1 0 0,-1 0-1 0 0,1 1 1 0 0,0 0-1 0 0,-1 0 0 0 0,1 1 1 0 0,0-1-1 0 0,1 1 1 0 0,-1 1-1 0 0,0-1 0 0 0,1 1 1 0 0,-1 0-1 0 0,2 0-3 0 0,0 0 0 0 0,0 0 0 0 0,1 0-1 0 0,-1 1 1 0 0,1-1 0 0 0,0 1 0 0 0,0 0 0 0 0,0 0 0 0 0,1 0 0 0 0,0 0 0 0 0,0 0 0 0 0,0 0 0 0 0,1 1 0 0 0,-1-1 0 0 0,1 1 0 0 0,0-1-1 0 0,1 1 1 0 0,0-1 3 0 0,-1 0-5 0 0,1 0-1 0 0,0-1 0 0 0,1 1 1 0 0,-1-1-1 0 0,1 1 1 0 0,0-1-1 0 0,0 1 0 0 0,1-1 1 0 0,-1 0-1 0 0,1 1 0 0 0,0-1 1 0 0,0 0-1 0 0,0 0 1 0 0,0 0-1 0 0,1 0 0 0 0,0-1 1 0 0,0 1-1 0 0,0-1 0 0 0,0 1 1 0 0,0-1-1 0 0,1 0 0 0 0,-1-1 1 0 0,1 1-1 0 0,0 0 1 0 0,0-1-1 0 0,0 0 0 0 0,1 1 6 0 0,4 1-1 0 0,1-1-1 0 0,-1 0 0 0 0,1 0 1 0 0,0 0-1 0 0,0-1 1 0 0,0-1-1 0 0,0 0 0 0 0,0 0 1 0 0,1-1 1 0 0,-5 0 3 0 0,-1-1 1 0 0,1 1 0 0 0,-1-1 0 0 0,1-1-1 0 0,-1 1 1 0 0,1-1 0 0 0,-1 0 0 0 0,0 0 0 0 0,0 0-1 0 0,0-1 1 0 0,0 1 0 0 0,0-1 0 0 0,-1-1-1 0 0,1 1 1 0 0,-1-1 0 0 0,0 1 0 0 0,0-1 0 0 0,0 0-1 0 0,0-1 1 0 0,-1 1 0 0 0,0-1 0 0 0,0 1-1 0 0,0-2-3 0 0,9-11 19 0 0,-10 14-15 0 0,-1 1-1 0 0,1 0 0 0 0,0-1 0 0 0,-1 1 0 0 0,0-1 0 0 0,1 1 1 0 0,-1-1-1 0 0,0 0 0 0 0,0 0 0 0 0,0-1-3 0 0,11-46 56 0 0,-11 48-52 0 0,-1 0 1 0 0,0-1-1 0 0,1 1 0 0 0,-1 0 0 0 0,0 0 1 0 0,0-1-1 0 0,-1 1 0 0 0,1 0 0 0 0,0 0 1 0 0,-1-2-5 0 0,-1-20 28 0 0,1 22-26 0 0,1 0 0 0 0,0 0-1 0 0,-1 0 1 0 0,1 1 0 0 0,-1-1 0 0 0,0 0 0 0 0,0 0 0 0 0,0 1 0 0 0,1-1 0 0 0,-2 1 0 0 0,1-1 0 0 0,0 1 0 0 0,0-1 0 0 0,0 1 0 0 0,-1-1 0 0 0,1 1-1 0 0,0 0 1 0 0,-1 0 0 0 0,-1-1-2 0 0,-35-25 20 0 0,33 23-19 0 0,-8-4 12 0 0,0-1 10 0 0,0 1 1 0 0,-1 0 0 0 0,-12-5-24 0 0,21 12 2 0 0,1-1 0 0 0,0 1 0 0 0,0 0 0 0 0,0 0 0 0 0,-1 0 0 0 0,1 0 1 0 0,0 1-1 0 0,-1 0 0 0 0,1 0 0 0 0,-1 0 0 0 0,1 0 0 0 0,0 1 0 0 0,-1 0 0 0 0,1 0 0 0 0,0 0 0 0 0,-2 1-2 0 0,-9 3-8 0 0,0 2-1 0 0,0 0 1 0 0,-1 2 8 0 0,11-7-4 0 0,1 1 1 0 0,0 0 0 0 0,0 0-1 0 0,0 0 1 0 0,0 1 0 0 0,1-1 0 0 0,-1 1-1 0 0,1 0 1 0 0,0 0 0 0 0,0 0-1 0 0,0 0 1 0 0,-1 4 3 0 0,2-2-7 0 0,-1-1 1 0 0,1 1-1 0 0,0 0 1 0 0,1 0-1 0 0,-1 1 0 0 0,1-1 1 0 0,1 0-1 0 0,-1 0 0 0 0,1 0 1 0 0,0 1-1 0 0,0-1 1 0 0,1 0-1 0 0,0 0 0 0 0,0 0 1 0 0,0 1-1 0 0,1-1 0 0 0,0 0 1 0 0,0-1-1 0 0,1 1 1 0 0,-1 0-1 0 0,1-1 0 0 0,1 1 1 0 0,-1-1-1 0 0,1 0 0 0 0,0 0 1 0 0,0 0-1 0 0,0-1 1 0 0,0 1-1 0 0,1-1 0 0 0,0 0 1 0 0,0 0-1 0 0,5 2 7 0 0,-2-1-1 0 0,0 0 0 0 0,0-1-1 0 0,1 0 1 0 0,-1 0 0 0 0,1-1 0 0 0,0 0 0 0 0,0 0-1 0 0,0-1 1 0 0,1 0 1 0 0,-6-2 3 0 0,1 1 0 0 0,0-1-1 0 0,-1 0 1 0 0,1 0 0 0 0,-1 0-1 0 0,1 0 1 0 0,-1-1 0 0 0,1 0-1 0 0,-1 0 1 0 0,0 0 0 0 0,1-1-1 0 0,-1 1 1 0 0,0-1 0 0 0,0 0-1 0 0,0 0 1 0 0,0 0 0 0 0,0-1-1 0 0,0 0 1 0 0,2-2-3 0 0,21-16 23 0 0,-23 19-19 0 0,0 0 1 0 0,0-1-1 0 0,0 0 0 0 0,-1 0 0 0 0,1 0 0 0 0,-1 0 0 0 0,1 0 0 0 0,-1-1 0 0 0,-1 1 0 0 0,1-1 0 0 0,0 0 0 0 0,-1 0 0 0 0,0 0 0 0 0,1 0-4 0 0,4-18 35 0 0,-5 20-30 0 0,-1 0-1 0 0,0-1 1 0 0,-1 1-1 0 0,1 0 1 0 0,0-1-1 0 0,-1 1 1 0 0,1 0 0 0 0,-1-1-1 0 0,0-1-4 0 0,1 1 4 0 0,-1 1 0 0 0,0-1 0 0 0,0 0 0 0 0,0 0 1 0 0,0 1-1 0 0,0-1 0 0 0,-1 0 0 0 0,1 1 0 0 0,-1-1 0 0 0,1 1 0 0 0,-1-1 0 0 0,0 0 0 0 0,0 1 0 0 0,-1 0 0 0 0,1-1 0 0 0,0 1 1 0 0,-1 0-1 0 0,1-1 0 0 0,-1 1 0 0 0,0 0 0 0 0,0 0 0 0 0,1 0 0 0 0,-1 1 0 0 0,-1-1 0 0 0,1 0 0 0 0,0 1 0 0 0,0-1 1 0 0,-1 1-1 0 0,1 0 0 0 0,-1-1-4 0 0,-21-10 29 0 0,1 1 0 0 0,-1 1 1 0 0,-7-2-30 0 0,28 12 0 0 0,-1-1 1 0 0,1 1-1 0 0,0 0 1 0 0,0-1-1 0 0,0 1 0 0 0,0 1 1 0 0,0-1-1 0 0,-1 0 1 0 0,1 1-1 0 0,0-1 1 0 0,0 1-1 0 0,0 0 1 0 0,0 0-1 0 0,0 0 0 0 0,1 1 1 0 0,-1-1-1 0 0,0 1 0 0 0,-13 5-1 0 0,13-6-1 0 0,1 0-1 0 0,0 0 1 0 0,-1 1-1 0 0,1-1 1 0 0,0 1-1 0 0,0-1 1 0 0,0 1-1 0 0,0 0 1 0 0,0 0-1 0 0,1 0 1 0 0,-1 0-1 0 0,0 0 1 0 0,1 0-1 0 0,0 0 1 0 0,-1 0-1 0 0,1 1 1 0 0,-1 1 2 0 0,-13 43-53 0 0,14-41 47 0 0,0-2 5 0 0,1 1 0 0 0,-1 0 0 0 0,1-1 0 0 0,0 1-1 0 0,1-1 1 0 0,-1 1 0 0 0,1-1 0 0 0,0 1 0 0 0,0-1 0 0 0,0 1 0 0 0,0-1 0 0 0,1 0 0 0 0,0 0-1 0 0,0 0 1 0 0,0 0 0 0 0,0 0 0 0 0,1 0 0 0 0,0 0 0 0 0,0-1 0 0 0,0 1 0 0 0,0-1-1 0 0,0 0 1 0 0,0 0 0 0 0,1 0 0 0 0,0 0 0 0 0,-1-1 0 0 0,1 1 0 0 0,0-1 0 0 0,0 0 0 0 0,1 0-1 0 0,3 1 2 0 0,-2 0-1 0 0,-1-1-1 0 0,1 0 0 0 0,0 0 1 0 0,0-1-1 0 0,0 1 0 0 0,0-1 1 0 0,1 0-1 0 0,4-1 2 0 0,-7 0 3 0 0,-1-1 0 0 0,1 1-1 0 0,-1-1 1 0 0,1 0 0 0 0,0 0 0 0 0,-1-1-1 0 0,0 1 1 0 0,1-1 0 0 0,-1 0 0 0 0,0 0-1 0 0,0 0 1 0 0,0 0 0 0 0,0 0 0 0 0,1-2-3 0 0,5-3 10 0 0,32-31 23 0 0,-39 36-30 0 0,0 0 0 0 0,0-1 0 0 0,0 1 0 0 0,0-1 0 0 0,-1 0 0 0 0,1 1 0 0 0,-1-1-1 0 0,0 0 1 0 0,1 0 0 0 0,-1 0 0 0 0,-1 0 0 0 0,1 0 0 0 0,0 0 0 0 0,-1 0-1 0 0,1-1-2 0 0,3-16 21 0 0,-4 19-18 0 0,1-1 0 0 0,-1 1 0 0 0,1-1 0 0 0,-1 1 0 0 0,0-1 0 0 0,0 1 1 0 0,0-1-1 0 0,1 1 0 0 0,-1-1 0 0 0,0 1 0 0 0,-1-1 0 0 0,1 1 0 0 0,0 0 0 0 0,0-1 1 0 0,-1 1-1 0 0,1-1 0 0 0,-1 0-3 0 0,-5-23 36 0 0,6 24-33 0 0,0-1 1 0 0,0 1 0 0 0,0-1 0 0 0,0 1-1 0 0,-1-1 1 0 0,1 1 0 0 0,0-1 0 0 0,-1 1-1 0 0,1 0 1 0 0,-1-1 0 0 0,1 1 0 0 0,-1-1-1 0 0,0 1 1 0 0,1 0 0 0 0,-1 0 0 0 0,0-1-1 0 0,0 1 1 0 0,0 0 0 0 0,0 0 0 0 0,0 0 0 0 0,0 0-1 0 0,0 0 1 0 0,-1 0 0 0 0,1 0 0 0 0,0 1-1 0 0,0-1 1 0 0,-1 0 0 0 0,1 1 0 0 0,0-1-1 0 0,-1 1 1 0 0,1-1 0 0 0,-1 1 0 0 0,1 0-1 0 0,-1-1 1 0 0,1 1 0 0 0,0 0 0 0 0,-1 0-1 0 0,0 0-3 0 0,-10 0 4 0 0,0 0-1 0 0,1 0 0 0 0,-1 2 0 0 0,0-1 0 0 0,0 1 0 0 0,-5 2-3 0 0,-21 4 3 0 0,37-7-4 0 0,-1-1 0 0 0,0 0 1 0 0,1 0-1 0 0,-1 1 0 0 0,0-1 0 0 0,1 1 0 0 0,-1-1 1 0 0,1 1-1 0 0,-1 0 0 0 0,1 0 0 0 0,-1-1 1 0 0,1 1-1 0 0,0 0 0 0 0,-1 0 0 0 0,1 1 1 0 0,0-1-1 0 0,0 0 0 0 0,0 0 0 0 0,0 0 0 0 0,0 1 1 0 0,0-1-1 0 0,0 1 0 0 0,0 0 1 0 0,0 1-3 0 0,0 1 0 0 0,1 0-1 0 0,-1 0 1 0 0,1-1 0 0 0,0 1-1 0 0,0 0 1 0 0,0 0 0 0 0,0 3 3 0 0,1 12-4 0 0,0-15-4 0 0,-1 0 0 0 0,1-1 0 0 0,0 1 0 0 0,0 0 0 0 0,0 0 0 0 0,0-1 0 0 0,1 1 0 0 0,-1 0 0 0 0,1-1 0 0 0,0 0 0 0 0,2 3 8 0 0,-4-5-175 0 0,0-1-136 0 0,0 0-241 0 0,0 0-505 0 0,11-1-2849 0 0,-2 2 1449 0 0,-6-3-56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7.410"/>
    </inkml:context>
    <inkml:brush xml:id="br0">
      <inkml:brushProperty name="width" value="0.05" units="cm"/>
      <inkml:brushProperty name="height" value="0.05" units="cm"/>
    </inkml:brush>
  </inkml:definitions>
  <inkml:trace contextRef="#ctx0" brushRef="#br0">333 13 5009,'-57'31'2290,"55"-30"-2095,0-1 1,0 1-1,0-1 0,0 1 1,0-1-1,0 0 0,0 1 0,0-1 1,-1 0-1,1 0 0,0 0 1,0-1-1,0 1 0,-2-1 1,-5-1 721,6 2-808,1-1-1,0 0 0,-1 0 0,1 0 1,0 0-1,-1 0 0,1 0 0,0-1 1,-3-1-1,-10-7 104,14 10-196,-1 0 0,1-1 0,0 1 0,0 0-1,-1-1 1,1 1 0,0 0 0,-1 0 0,1 0 0,0 0-1,0 0 1,-1 0 0,1 1 0,0-1 0,-1 0 0,1 1-1,0-1 1,0 1 0,0-1 0,-1 1 0,1 0 0,-1 0-1,-2 2 24,0 1 0,0 0-1,0-1 1,-3 7-1,-11 8 52,12-13-84,1 0 1,-1 1-1,1-1 0,1 1 0,-1 0 1,-4 9-1,-5 5-1,6-8-5,1 0-1,0 0 1,1 1-1,-9 26 1,7-14-27,-7 47-1,14-64 25,1 0 0,-1 1 1,1-1-1,1 0 0,-1 1 0,2-1 0,-1 0 0,1 0 0,0 0 0,1 0 1,0 0-1,0 0 0,0-1 0,1 0 0,0 1 0,1-1 0,0-1 1,0 1-1,8 8 0,-6-9 64,0 1 0,1-1 0,-1-1 0,1 1 0,1-1 0,-1-1 0,0 0 0,18 6 0,-22-8-16,-1-1-1,1-1 1,-1 1-1,1 0 1,0-1-1,-1 0 1,1 0 0,-1 0-1,1 0 1,0-1-1,-1 1 1,1-1-1,-1 0 1,1 0-1,-1 0 1,1 0-1,-1-1 1,0 0 0,4-1-1,29-34 660,-23 23-618,0-1 0,-1 0 0,-1-1 0,0 0 0,-1-1 0,-1 0 0,13-32 0,-20 43-64,0 0-1,0 0 1,0 0-1,-1 0 1,0-1-1,0 1 1,-1 0-1,0-1 1,0 1-1,0 0 1,-1-1-1,0 1 1,-2-9-1,0 6 11,0 0 0,-1 0 0,0 0 0,-1 1-1,1 0 1,-2 0 0,1 0 0,-8-7 0,-8-6 21,-1 1 0,0 0 1,-2 2-1,-37-22 0,9 11-122,41 24-17,6 7-137,3-1 143,2-1-250,0 0 148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7.738"/>
    </inkml:context>
    <inkml:brush xml:id="br0">
      <inkml:brushProperty name="width" value="0.05" units="cm"/>
      <inkml:brushProperty name="height" value="0.05" units="cm"/>
    </inkml:brush>
  </inkml:definitions>
  <inkml:trace contextRef="#ctx0" brushRef="#br0">0 0 6681,'11'98'2849,"6"-92"-1681,2 4-79,6-3-273,-4 4-248,10 0-264,5 3-88,-6-5-144,-2 1-8,-8-1 8,0-3 8,-5-1 40,-4-2 32,0-2-152,-12-4-216,-4 0 136</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8.081"/>
    </inkml:context>
    <inkml:brush xml:id="br0">
      <inkml:brushProperty name="width" value="0.05" units="cm"/>
      <inkml:brushProperty name="height" value="0.05" units="cm"/>
    </inkml:brush>
  </inkml:definitions>
  <inkml:trace contextRef="#ctx0" brushRef="#br0">69 429 5209,'-54'95'1989,"44"-78"-987,6-8-195,6-5 299,-2-16 1937,8-7-2989,-6 14 198,8-15 62,1 0 0,22-31 0,-4 13 47,-18 25-279,-1 0 0,0-1 0,8-16 0,-6 6-50,81-180-208,-75 157-494,8 3 266</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8.457"/>
    </inkml:context>
    <inkml:brush xml:id="br0">
      <inkml:brushProperty name="width" value="0.05" units="cm"/>
      <inkml:brushProperty name="height" value="0.05" units="cm"/>
    </inkml:brush>
  </inkml:definitions>
  <inkml:trace contextRef="#ctx0" brushRef="#br0">1 121 2601,'88'-99'1885,"-69"78"334,-18 22-1776,0 0 0,1 1 0,-1-1 0,0 1 0,0-1 0,0 1 0,0-1 0,0 1 0,0 0 0,-1 0-1,1-1 1,1 4 0,5 13-441,2-2 105,28 65 306,-19-35-291,-2 0 0,-2 2 1,10 64-1,-6-34 107,-18-75-284,1 5 240,-3-9-33,-3-3-882,2-3-629,-7-19 513</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9.012"/>
    </inkml:context>
    <inkml:brush xml:id="br0">
      <inkml:brushProperty name="width" value="0.05" units="cm"/>
      <inkml:brushProperty name="height" value="0.05" units="cm"/>
    </inkml:brush>
  </inkml:definitions>
  <inkml:trace contextRef="#ctx0" brushRef="#br0">60 369 5921,'-45'-98'2934,"42"93"-2423,1-1 0,-1 1 0,1 0 0,1-1 0,-3-9 0,4 13-372,0 0-1,0 1 1,0-1 0,1 0-1,-1 1 1,0-1 0,1 0-1,-1 1 1,1-1 0,0 1-1,1-3 1,3-7 375,2-5-289,2 0 0,0 1-1,0 0 1,1 0 0,1 1 0,1 0-1,0 1 1,1 1 0,0 0 0,21-15 0,-29 24-229,1-1 1,0 1 0,0 0 0,1 0 0,-1 1 0,0 0-1,1 0 1,0 0 0,-1 1 0,1 0 0,0 1 0,0-1-1,-1 1 1,1 0 0,10 2 0,-11-1 6,0 0-1,-1 1 1,1-1 0,-1 1 0,0 0-1,1 0 1,-1 1 0,0-1-1,0 1 1,-1 1 0,1-1 0,-1 0-1,1 1 1,-1 0 0,0 0 0,0 0-1,-1 1 1,0-1 0,5 8 0,-7-9 8,1 1 0,-1 0 0,0-1 0,0 1 0,0 0 0,0 0 0,0 0 0,-1 0 0,0 0 0,0 0 1,0 0-1,0 0 0,-1 0 0,1 0 0,-3 7 0,1-5 6,0-1 0,0 1 0,-1-1-1,0 0 1,0 1 0,0-1 0,-1 0 0,1-1 0,-1 1-1,-6 5 1,-15 13 71,-37 26-1,60-48-85,0 0 1,0 0-1,0 1 1,0-1-1,0 1 1,1-1-1,-1 1 1,0 0-1,1 0 1,0 0-1,-1 0 0,1 0 1,0 0-1,0 0 1,0 0-1,0 0 1,0 1-1,0 2 1,-2 3-8,-2 5-32,8-9-13,6-5-30,9-3 46,0 1 1,1 1 0,-1 0 0,22 2-1,-8 0 17,-23-1 22,0 1-1,0 1 1,0-1 0,0 2 0,10 1 0,-15-1-1,0-1 0,0 1 0,0 0 0,0 0 0,0 0 0,0 0 0,-1 0 0,1 1 0,-1 0 0,0 0 0,0 0 0,5 5 0,-7-6 2,0-1 0,0 1 0,0-1 0,-1 1 0,1 0 0,0-1-1,-1 1 1,1 0 0,-1 0 0,1 0 0,-1-1 0,0 1 0,0 0 0,0 0 0,0 0 0,0 0 0,0-1 0,0 1 0,-1 0 0,1 0 0,-1 0-1,1-1 1,-1 1 0,0 0 0,0-1 0,0 1 0,0 0 0,-1 1 0,-3 4 21,-1 0 1,0 0-1,0-1 1,-10 9-1,-11 10 42,19-16-38,-1-1-1,0 0 1,-1 0-1,0-1 0,0 0 1,-1-1-1,-11 5 0,13-7-85,0-2 0,0 1 0,-1-1-1,1-1 1,0 1 0,-1-2 0,1 1-1,-1-1 1,1-1 0,-1 0-1,1 0 1,-1-1 0,1 0 0,0-1-1,0 0 1,0 0 0,-10-6 0,-32-18-294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19.706"/>
    </inkml:context>
    <inkml:brush xml:id="br0">
      <inkml:brushProperty name="width" value="0.05" units="cm"/>
      <inkml:brushProperty name="height" value="0.05" units="cm"/>
    </inkml:brush>
  </inkml:definitions>
  <inkml:trace contextRef="#ctx0" brushRef="#br0">55 415 2841,'-13'-26'686,"-24"-38"2606,36 63-2959,1 0 1,-1 0-1,1 0 1,-1 0-1,1 0 1,0 0-1,-1 0 1,1 0 0,0 0-1,0 0 1,0 0-1,0 0 1,-1-1-1,2 1 1,-1 0-1,0 0 1,0 0-1,0 0 1,1-2-1,6-5 108,78-47 643,-76 49-1008,1 0-1,0 0 1,-1 1-1,2 0 1,-1 0 0,20-5-1,-26 9-72,0 0 0,0-1 0,-1 0 0,1 0 1,-1 0-1,1 0 0,-1 0 0,0 0 0,0-1 0,3-3 0,-2 2-1,-1 1 0,0 0 0,1 1-1,0-1 1,-1 1 0,1-1 0,0 1 0,8-3 0,-7 4-1,5-3 2,0 1 0,0 0 0,1 1 0,-1 0 0,13-1 0,2 5 5,-21-1-3,1-1-1,0 1 1,-1-1-1,1 0 1,0 0 0,-1-1-1,1 1 1,-1-1-1,1 0 1,-1 0-1,1-1 1,-1 1-1,0-1 1,1 0-1,3-2 1,-2-2 56,0 1 0,0-1-1,9-11 1,-8 9 56,-7 8-96,0-1-1,0 0 1,0 1-1,0-1 1,0 0-1,0 1 1,0-1-1,0 1 1,-1-1-1,1 0 1,0 1 0,0-1-1,0 1 1,-1-1-1,1 1 1,0-1-1,-1 0 1,1 1-1,-1 0 1,1-1-1,-1 0 1,-11-11 294,10 11-309,-1 0 1,1 0-1,-1 0 1,0 0-1,0 0 0,1 1 1,-1-1-1,-5 1 0,-13-3 34,10 0-19,7 1-6,0 1 0,-1 0 0,1 1 1,0-1-1,0 1 0,-6-1 0,6 1 2,1-1-1,-1 0 1,0 0 0,0-1 0,1 1-1,-1-1 1,1 0 0,-1 0 0,-4-3-1,-7-4 20,14 8-31,0 1-8,1 0 0,0 0-1,0 0 1,0 0 0,0 0 0,0-1 0,0 1 0,0 0 0,0 0-1,0 0 1,0 0 0,0 0 0,0 0 0,0 0 0,0 0 0,-1 0 0,1 0-1,0 0 1,0 0 0,0 0 0,0 0 0,0 0 0,0 0 0,0 0-1,0 0 1,0 0 0,0 0 0,-1 0 0,1 0 0,0 0 0,0 0 0,0 0-1,0 0 1,0 0 0,0 0 0,0 0 0,0 0 0,0 0 0,0 0-1,0 0 1,0 1 0,0-1 0,-1 0 0,1 0 0,0 0 0,0 0 0,0 0-1,0 0 1,0 0 0,0 0 0,0 0 0,0 0 0,0 0 0,0 1-69</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58.470"/>
    </inkml:context>
    <inkml:brush xml:id="br0">
      <inkml:brushProperty name="width" value="0.05" units="cm"/>
      <inkml:brushProperty name="height" value="0.05" units="cm"/>
    </inkml:brush>
  </inkml:definitions>
  <inkml:trace contextRef="#ctx0" brushRef="#br0">64 35 1168,'0'-34'7004,"0"34"-6921,0 0-23,0 2-29,5 88 19,0-39-44,-4-30-4,8 95 29,-8 123 0,1-135-20,1-23-5,-3 346 71,2-385-71,-1-26-2,-1 0 0,-3 28 0,-6 100 4,4-37-1,3-69-4,0-10 2,0 0-1,-9 34 1,-15 34 11,25-94-16,1 1 0,0-1 0,0 0 1,0 0-1,0 1 0,0-1 0,1 0 1,-1 1-1,1-1 0,-1 0 0,2 3 0,-1-2 1,0-1-1,-1 0 1,1 0-1,-1 0 0,1 0 1,-1 1-1,0-1 1,0 0-1,0 4 1,-12 43 16,10-37-12,2-10-5,0 0 1,0-1 0,0 1-1,0 0 1,-1 0-1,1 0 1,0-1 0,-1 1-1,0 0 1,1-1 0,-1 1-1,0-1 1,0 1-1,0 0 1,0-1 0,0 0-1,-2 2 1,3-2 0,0-1 1,0 0-1,-1 0 0,1 1 1,0-1-1,0 0 0,-1 1 1,1-1-1,0 0 0,0 1 1,0-1-1,-1 1 0,1-1 1,0 0-1,0 1 1,0-1-1,0 1 0,0-1 1,0 0-1,0 1 0,0-1 1,0 1-1,0-1 0,0 0 1,0 1-1,0-1 0,0 1 1,1 0-1,0 5 31,-14-6-410,13 0 125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6:59.574"/>
    </inkml:context>
    <inkml:brush xml:id="br0">
      <inkml:brushProperty name="width" value="0.05" units="cm"/>
      <inkml:brushProperty name="height" value="0.05" units="cm"/>
    </inkml:brush>
  </inkml:definitions>
  <inkml:trace contextRef="#ctx0" brushRef="#br0">153 124 2873,'19'-86'1533,"-18"84"-1400,-1 0 0,1 0-1,-1 1 1,0-1 0,0 0 0,0 0-1,0 0 1,0 0 0,0-2-1,-3 5 733,3-1-647,-1 3-12,0-2-115,1-1 1,0 0-1,0 0 1,0 1-1,0-1 1,0 0-1,0 0 1,0 1-1,-1-1 1,1 0-1,0 0 1,0 0-1,0 1 1,-1-1-1,1 0 1,0 0-1,0 0 1,0 0-1,-1 1 1,1-1-1,0 0 1,0 0-1,-1 0 1,1 0-1,0 0 1,0 0-1,-1 0 1,1 0-1,0 0 1,-1 0-1,1 0 1,0 0-1,0 0 1,-1 0-1,1 0 1,0 0-1,0 0 1,-1 0-1,0 1-28,-1 0 0,1 0 0,0 0 0,0 1 0,0-1 0,0 0-1,0 1 1,0-1 0,0 1 0,-1 1 0,-1 3 87,-39 60 225,39-62-349,1 1 0,-1-1 0,1 1 0,0 0 0,1 0 0,-2 7 0,2-9-16,1 0 1,-1 0-1,0-1 0,0 1 0,0-1 1,0 1-1,-1 0 0,1-1 0,-1 0 0,1 1 1,-3 2-1,0-1 1,1-2-4,1 1-1,0 0 1,0-1 0,0 1-1,0 0 1,-2 5-1,-23 36 28,27-44-33,-1 1 1,1-1 0,0 1-1,-1-1 1,1 1 0,0-1-1,-1 0 1,1 1 0,-1-1-1,1 1 1,-1-1 0,1 0-1,-1 1 1,1-1 0,-1 0-1,0 0 1,1 1 0,-1-1-1,1 0 1,-1 0 0,1 0-1,-1 0 1,0 0 0,1 0-1,-1 0 1,1 0 0,-1 0-1,0 0 1,1 0 0,-2 0-1,-3 0 76,5 0-1,0 0 14,0 0 0,0-1-71,0 1 1,-1 0-1,1-1 0,0 1 1,0 0-1,0-1 1,0 1-1,0 0 1,0-1-1,0 1 0,0 0 1,0-1-1,1 1 1,-1 0-1,0 0 0,0-1 1,0 1-1,0 0 1,0-1-1,0 1 1,1 0-1,-1-1 0,16-16 45,17-23-1,-19 21-46,-8 12-4,-1 0 0,-1-1-1,1 1 1,-1-1 0,0-1-1,3-10 1,-4 11 0,1 0 0,8-16 1,35-45 50,-47 68-64,1 1 1,-1-1-1,0 1 1,1-1-1,-1 1 1,0-1-1,1 1 1,-1-1-1,1 1 1,-1-1-1,1 1 1,-1 0-1,1-1 1,-1 1-1,1 0 1,-1 0-1,1-1 1,-1 1 0,1 0-1,0 0 1,-1 0-1,1-1 1,-1 1-1,1 0 1,0 0-1,-1 0 1,1 0-1,-1 0 1,1 0-1,0 0 1,-1 1-1,2-1 1,-1 0 57,1 0-1,-1 0 1,1 1 0,-1-1 0,1 0-1,-1 1 1,1-1 0,-1 1 0,0 0-1,1-1 1,-1 1 0,0 0 0,2 1-1,20 19-29,-21-19 1,8 8-2,5 6 94,28 22 1,-38-35-92,140 103 749,-143-104-763,0 0 0,1 0-1,-1 0 1,0 0-1,0 0 1,-1 0 0,1 0-1,0 1 1,-1-1-1,1 1 1,-1 0 0,0-1-1,0 1 1,1 3 0,2 3 91,-1-3 27,5 6 85,-8-12-209,0 0-1,0 0 1,0 0 0,1 0 0,-1 0-1,0 0 1,0 0 0,0 0 0,0 1-1,0-1 1,0 0 0,0 0 0,0 0-1,0 0 1,0 0 0,0 1 0,0-1-1,1 0 1,-1 0 0,0 0 0,0 0-1,0 0 1,0 1 0,0-1-1,-1 0 1,1 0 0,0 0 0,0 0-1,0 1 1,0-1 0,0 0 0,0 0-1,0 0 1,0 0 0,0 0 0,0 0-1,0 1 1,0-1 0,0 0 0,-1 0-1,1 0 1,0 0 0,0 0 0,0 0-1,0 0 1,0 0 0,0 0 0,-1 1-1,1-1 1,0 0 0,0 0 0,0 0-1,0 0 1,0 0 0,-1 0 0,1 0 76,0 0-15,0 0-12,-5-6-824,4 4 449</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25.203"/>
    </inkml:context>
    <inkml:brush xml:id="br0">
      <inkml:brushProperty name="width" value="0.05" units="cm"/>
      <inkml:brushProperty name="height" value="0.05" units="cm"/>
    </inkml:brush>
  </inkml:definitions>
  <inkml:trace contextRef="#ctx0" brushRef="#br0">0 16 2633,'54'0'1509,"-53"0"-1389,0 0-1,0-1 1,0 1-1,0 0 1,0 0 0,0 0-1,0 0 1,0 1-1,0-1 1,0 0-1,0 0 1,0 0-1,0 1 1,0-1-1,0 1 1,0-1 0,0 1-1,1 0 1,5 1 1020,-13-16 3846,3 8-4397,2 5 198,0 5-456,2 30-310,-1-16-14,4 27 0,-3-30-3,0 0 1,-2 0-1,-2 19 1,0 12 2,1 20-15,-2-45 0,3-19 12,0 0 0,0 0 0,1 0 0,-1 0 0,1 0 0,-1 0 0,1 1 0,0-1 0,0 0-1,0 0 1,0 0 0,0 1 0,1-1 0,-1 0 0,1 0 0,-1 0 0,1 0 0,0 0 0,1 3 0,3 0 15,0 0 0,1 0 0,-1 0 0,1-1 0,0 0 0,11 6 0,1 1-3,-13-8 5,0-1 0,1 1 0,-1-1 0,1 0 0,0-1 0,-1 1 0,1-1 0,11 1 0,53-1 191,-42-2-166,-20 1-31,1 0 31,1 0 1,-1 0-1,0-1 0,1 0 1,16-5-1,-15-1 48,-10 6-84,0 1 0,0-1 1,0 0-1,0 1 0,0-1 1,0 1-1,0-1 1,0 1-1,0-1 0,0 1 1,0 0-1,0 0 0,1-1 1,-1 1-1,0 0 1,0 0-1,2 0 0,2 1 19,3-2 13,-7 1-50,-1 0-1,0 0 1,0 0 0,0 0-1,0 0 1,0 0 0,1-1-1,-1 1 1,0 0 0,0 0-1,0 0 1,0 0 0,0-1-1,0 1 1,0 0 0,0 0 0,0 0-1,0 0 1,0-1 0,0 1-1,0 0 1,0 0 0,0 0-1,0-1 1,0 1 0,0 0-1,0 0 1,0 0 0,0 0-1,0-1 1,0 1 0,0 0-1,0 0 1,0 0 0,0-1-1,0 1 1,-6-2-2403,2-4 1539</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25.579"/>
    </inkml:context>
    <inkml:brush xml:id="br0">
      <inkml:brushProperty name="width" value="0.05" units="cm"/>
      <inkml:brushProperty name="height" value="0.05" units="cm"/>
    </inkml:brush>
  </inkml:definitions>
  <inkml:trace contextRef="#ctx0" brushRef="#br0">8 82 1296,'-1'-2'163,"0"1"0,0 0 0,1-1 0,-1 1 0,0-1 0,1 1 0,-1-1 0,0 1 0,1-1 0,0 0 0,-1 1 0,1-1 0,0 0 0,0-1 0,0 2-20,1 0-1,-1 0 1,1 0 0,0 0 0,-1 0 0,1 0 0,0 0 0,-1 0 0,1 1 0,0-1 0,0 0 0,0 1 0,0-1-1,0 0 1,0 1 0,0-1 0,0 1 0,0 0 0,0-1 0,0 1 0,0 0 0,0-1 0,0 1 0,2 0 0,3 0 294,10-2 230,-16 2-637,1 0 0,-1 0 1,1 0-1,-1 0 0,1-1 1,-1 1-1,0 0 0,1 0 0,-1 0 1,1-1-1,-1 1 0,1 0 1,-1 0-1,0-1 0,1 1 0,-1 0 1,0-1-1,1 1 0,-1-1 0,0 1 1,1 0-1,-1-1 0,0 0 1,0-6 282,0 6-290,-1 1 0,1-1-1,0 1 1,0-1 0,0 1 0,0-1 0,0 1 0,0-1 0,0 1-1,0-1 1,0 1 0,0-1 0,0 1 0,0 0 0,0-1 0,0 1-1,0-1 1,1 1 0,-1-1 0,0 1 0,0-1 0,1 1 0,-1-1 0,0 1-1,0 0 1,1-1 0,-1 1 0,0 0 0,1-1 0,-1 1 0,1 0-1,-1-1 1,0 1 0,1 0 0,0-1 0,3-1 143,-3 1-143,-1 1-1,1-1 1,0 0-1,0 1 1,0 0-1,0-1 0,0 1 1,-1-1-1,1 1 1,0 0-1,0 0 1,0-1-1,0 1 1,0 0-1,0 0 1,0 0-1,0 0 0,0 0 1,0 1-1,0-1 1,0 0-1,1 0 1,5 2 24,1 0 30,0 0 0,0 0 0,0-1 0,0 0 0,0-1 0,13 0 0,-13-2-38,-1 2 0,1-1 0,0 1 1,0 0-1,-1 1 0,1 0 0,9 2 0,-16-2-89,0-1 1,0 0 0,0 1 0,0-1 0,-1 0-1,1 0 1,1 0 0,-1 0 0,0 0 0,0 0-1,0 0 1,0 0 0,0 0 0,0 0 0,0-1-1,-1 1 1,1 0 0,0-1 0,0 1 0,0 0-1,0-1 1,0 1 0,0-1 0,0 0 0,-1 1-1,1-1 1,1-1 0,3-5-594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6-01T13:54:55.666"/>
    </inkml:context>
    <inkml:brush xml:id="br0">
      <inkml:brushProperty name="width" value="0.05" units="cm"/>
      <inkml:brushProperty name="height" value="0.05" units="cm"/>
      <inkml:brushProperty name="color" value="#E71225"/>
    </inkml:brush>
  </inkml:definitions>
  <inkml:trace contextRef="#ctx0" brushRef="#br0">185 1235 1024 0 0,'-33'60'1148'0'0,"33"-59"-1048"0"0,-1 0-1 0 0,1-1 0 0 0,-1 1 0 0 0,1 0 0 0 0,-1-1 0 0 0,1 1 0 0 0,-1-1 0 0 0,0 1 0 0 0,1 0 1 0 0,-1-1-1 0 0,0 0 0 0 0,1 1 0 0 0,-1-1 0 0 0,0 1 0 0 0,0-1 0 0 0,0 0 0 0 0,1 1 0 0 0,-1-1 0 0 0,0 0 1 0 0,0 0-1 0 0,0 0 0 0 0,0 0 0 0 0,1 0 0 0 0,-1 0 0 0 0,0 0 0 0 0,0 0 0 0 0,0 0 0 0 0,0 0 1 0 0,0 0-1 0 0,1 0 0 0 0,-1-1 0 0 0,0 1 0 0 0,0 0 0 0 0,0 0 0 0 0,1-1 0 0 0,-1 1-99 0 0,-6-2 3258 0 0,7 2-2630 0 0,0 0-5 0 0,0-1-362 0 0,0 1-1 0 0,0-1 1 0 0,-1 1 0 0 0,1-1-1 0 0,0 0 1 0 0,0 1 0 0 0,0-1-1 0 0,-1 1 1 0 0,1-1 0 0 0,0 1-1 0 0,-1-1 1 0 0,1 1 0 0 0,0-1-1 0 0,-1 1 1 0 0,1 0 0 0 0,0-1-1 0 0,-1 1 1 0 0,1-1 0 0 0,-1 1-1 0 0,1 0 1 0 0,-1-1-261 0 0,0 1 117 0 0,0-1 1 0 0,1 1-1 0 0,-1 0 1 0 0,1-1-1 0 0,-1 1 1 0 0,1-1-1 0 0,-1 1 1 0 0,1-1-1 0 0,-1 1 1 0 0,1-1-1 0 0,0 0 1 0 0,-1 1-1 0 0,1-1 1 0 0,0 0-1 0 0,-1 1 1 0 0,1-1-1 0 0,0 0 1 0 0,0 1-1 0 0,0-1 1 0 0,-1 0-1 0 0,1 1 1 0 0,0-1-118 0 0,5-62 1180 0 0,-5 21-650 0 0,-1 35-486 0 0,1 1 0 0 0,-1-1 0 0 0,2 0 0 0 0,-1 1 0 0 0,1-1 1 0 0,-1 1-1 0 0,2-1 0 0 0,-1 1 0 0 0,1-1 0 0 0,2-5-44 0 0,2-3 27 0 0,-4 8-10 0 0,0-1-1 0 0,1 1 1 0 0,1 0-1 0 0,-1 1 1 0 0,1-1-1 0 0,0 1 1 0 0,2-4-17 0 0,-3 5 20 0 0,0-1 1 0 0,-1 0-1 0 0,1 1 1 0 0,-2-1-1 0 0,1-1 1 0 0,-1 1-1 0 0,0 0 1 0 0,0 0-1 0 0,0 0 1 0 0,-1 0-1 0 0,0-1 1 0 0,-1-3-21 0 0,2-15 60 0 0,0-35 57 0 0,-2 38-60 0 0,2 0 0 0 0,1-12-57 0 0,-1 27 8 0 0,1-1 0 0 0,0 0 0 0 0,0 0 1 0 0,1 0-1 0 0,-1 1 0 0 0,2-1 0 0 0,-1 1 1 0 0,5-6-9 0 0,-5 8 3 0 0,0 0 1 0 0,-1-1-1 0 0,1 1 1 0 0,-1-1-1 0 0,0 0 1 0 0,-1 0 0 0 0,1 1-1 0 0,-1-1 1 0 0,0 0-1 0 0,-1 0 1 0 0,1 0 0 0 0,-1-1-1 0 0,-1-2-3 0 0,0-6 17 0 0,-2 0-1 0 0,0 0 0 0 0,-1 0 1 0 0,-3-8-17 0 0,8 5 26 0 0,0 17-24 0 0,-1 0 0 0 0,0 1 1 0 0,1-1-1 0 0,-1 0 0 0 0,0 0 1 0 0,0 0-1 0 0,0 1 0 0 0,0-1 1 0 0,1 0-1 0 0,-1 0 0 0 0,0 0 0 0 0,-1 0 1 0 0,1 1-1 0 0,0-1 0 0 0,0 0 1 0 0,0 0-1 0 0,0 0 0 0 0,-1 1 0 0 0,1-1 1 0 0,0 0-1 0 0,-1 0 0 0 0,1 1 1 0 0,-1-1-1 0 0,1 0-2 0 0,-7-1 38 0 0,1 2-36 0 0,2 25 59 0 0,-7 20-52 0 0,8-37-7 0 0,0 0 0 0 0,1 1 0 0 0,1-1 0 0 0,-1 1 0 0 0,1-1 0 0 0,1 1 1 0 0,0 0-1 0 0,0 0-2 0 0,0 54 0 0 0,-4 26 0 0 0,-15 28 1 0 0,2 100 52 0 0,16-197-49 0 0,-2 1 0 0 0,-1-1 0 0 0,-1 1-1 0 0,-4 11-3 0 0,-1 6 3 0 0,9-35-3 0 0,0 0 0 0 0,-1 0-1 0 0,1 0 1 0 0,0 0 0 0 0,-1-1 0 0 0,0 1 0 0 0,0 0 0 0 0,0-1 0 0 0,0 1 0 0 0,0-1 0 0 0,-1 1 1 0 0,1 0 0 0 0,0 0 0 0 0,-1 0 0 0 0,1 0 0 0 0,0 0 0 0 0,1 1 0 0 0,-2 2-1 0 0,-16 37-14 0 0,27-29 41 0 0,-2-11-3 0 0,-3-15-2 0 0,-3 9 5 0 0,1 0-1 0 0,-1 1 1 0 0,0-1-1 0 0,1 0 1 0 0,0 0-1 0 0,-1 1 1 0 0,1-1 0 0 0,0 1-1 0 0,1-1 1 0 0,-1 0-27 0 0,7-15 63 0 0,-3 3 6 0 0,0 0 1 0 0,0-1-1 0 0,-1 1 0 0 0,-1-1 0 0 0,1-16-69 0 0,-8-83 603 0 0,5 66-400 0 0,-2 29-111 0 0,2 0 1 0 0,0-1-1 0 0,1 1 1 0 0,1 0-1 0 0,5-16-92 0 0,1 1 55 0 0,-1 0-1 0 0,-2-1 1 0 0,-2 0 0 0 0,-1-1-1 0 0,-1 1 1 0 0,-3-22-55 0 0,-1 33 16 0 0,1 21-12 0 0,0 0 0 0 0,1 0-1 0 0,-1 0 1 0 0,1-1-1 0 0,0 1 1 0 0,0 0 0 0 0,1 0-1 0 0,-1 0 1 0 0,1-1 0 0 0,0 1-1 0 0,0 0 1 0 0,0 0-1 0 0,1 0 1 0 0,-1 0 0 0 0,1 1-1 0 0,0-1 1 0 0,0 0-1 0 0,1 0-3 0 0,17-29 22 0 0,-18 31-22 0 0,-1 0 1 0 0,0-1-1 0 0,0 1 0 0 0,0 0 0 0 0,-1-1 0 0 0,1 1 0 0 0,-1-1 0 0 0,1 1 0 0 0,-1-1 0 0 0,0 1 0 0 0,0-1 0 0 0,0-1 0 0 0,0-7 5 0 0,-1 6 5 0 0,-7 3-1 0 0,0-1 42 0 0,8 3-50 0 0,0 0 0 0 0,0 0 0 0 0,0 0 0 0 0,0-1 1 0 0,-1 1-1 0 0,1 0 0 0 0,0 0 0 0 0,0 0 0 0 0,0 0 0 0 0,0-1 0 0 0,-1 1 1 0 0,1 0-1 0 0,0 0 0 0 0,0 0 0 0 0,0 0 0 0 0,-1 0 0 0 0,1 0 1 0 0,0 0-1 0 0,0 0 0 0 0,-1 0 0 0 0,1 0 0 0 0,0 0 0 0 0,0 0 0 0 0,0 0 1 0 0,-1 0-1 0 0,1 0 0 0 0,0 0 0 0 0,0 0 0 0 0,-1 0 0 0 0,1 0 1 0 0,0 0-1 0 0,0 0 0 0 0,0 0 0 0 0,-1 0 0 0 0,1 0 0 0 0,0 0 0 0 0,0 1 1 0 0,0-1-1 0 0,-1 0 0 0 0,1 0 0 0 0,0 0 0 0 0,0 0 0 0 0,0 1 0 0 0,0-1 1 0 0,0 0-1 0 0,-1 0 0 0 0,1 0 0 0 0,0 0 0 0 0,0 1 0 0 0,0-1 1 0 0,0 0-1 0 0,0 0 0 0 0,0 1 0 0 0,0-1 0 0 0,0 0 0 0 0,0 0 0 0 0,0 0 1 0 0,0 1-1 0 0,0-1-1 0 0,-1 36-352 0 0,6-13-3202 0 0,-4-23 2027 0 0,-1 0-127 0 0,0 0 620 0 0,0 0-402 0 0,0 0-288 0 0</inkml:trace>
  <inkml:trace contextRef="#ctx0" brushRef="#br0" timeOffset="2015.61">224 222 3489 0 0,'2'-63'1767'0'0,"-2"62"-1625"0"0,0-1-1 0 0,0 1 1 0 0,0 0 0 0 0,-1 0 0 0 0,1-1-1 0 0,0 1 1 0 0,-1 0 0 0 0,1 0 0 0 0,-1-1 0 0 0,1 1-1 0 0,-1 0 1 0 0,0 0 0 0 0,0 0 0 0 0,1 0 0 0 0,-1 0-1 0 0,0 0 1 0 0,0 0 0 0 0,0 0 0 0 0,0 0-1 0 0,0 1 1 0 0,0-1 0 0 0,0 0 0 0 0,-1 1 0 0 0,1-1-1 0 0,0 1 1 0 0,0-1 0 0 0,0 1-142 0 0,-9-7 3023 0 0,10 7-2949 0 0,-1-1 0 0 0,1 1 1 0 0,0 0-1 0 0,0-1 0 0 0,-1 1 1 0 0,1 0-1 0 0,0 0 1 0 0,0-1-1 0 0,-1 1 0 0 0,1 0 1 0 0,0 0-1 0 0,-1 0 1 0 0,1 0-1 0 0,-1-1 0 0 0,1 1 1 0 0,0 0-1 0 0,-1 0 0 0 0,1 0 1 0 0,0 0-1 0 0,-1 0 1 0 0,1 0-1 0 0,0 0 0 0 0,-1 0 1 0 0,1 0-1 0 0,-1 0 1 0 0,1 0-1 0 0,0 0 0 0 0,-1 0 1 0 0,1 0-1 0 0,0 0 0 0 0,-1 1 1 0 0,1-1-1 0 0,0 0 1 0 0,-1 0-1 0 0,1 0 0 0 0,0 0 1 0 0,-1 1-1 0 0,1-1 0 0 0,0 0 1 0 0,-1 0-1 0 0,1 1 1 0 0,0-1-1 0 0,0 0 0 0 0,-1 1 1 0 0,1-1-1 0 0,0 0 1 0 0,0 1-75 0 0,-14 17 456 0 0,11-13-250 0 0,-20 33 222 0 0,20-32-387 0 0,0 0 0 0 0,-1-1-1 0 0,1 1 1 0 0,-1-1 0 0 0,0 0 0 0 0,0 0 0 0 0,-1-1 0 0 0,-4 5-41 0 0,7-8 24 0 0,0 1 1 0 0,1 0 0 0 0,-1-1 0 0 0,1 1-1 0 0,0 0 1 0 0,-1 0 0 0 0,1 0 0 0 0,0 0 0 0 0,0 0-1 0 0,0 0 1 0 0,0 0 0 0 0,1 0 0 0 0,-1 0-1 0 0,0 1 1 0 0,1-1 0 0 0,0 0 0 0 0,-1 1-25 0 0,-4 18 269 0 0,3-17-183 0 0,-1 1-1 0 0,0 0 1 0 0,0-1-1 0 0,0 0 0 0 0,0 0 1 0 0,-1 0-1 0 0,0 0 1 0 0,0 0-86 0 0,-7 8 231 0 0,1-8-65 0 0,10-4-141 0 0,-1 0 0 0 0,1 0 0 0 0,-1 0 0 0 0,1 0 0 0 0,-1 0 0 0 0,1 0 0 0 0,-1 1-1 0 0,1-1 1 0 0,0 0 0 0 0,-1 0 0 0 0,1 0 0 0 0,-1 1 0 0 0,1-1 0 0 0,-1 0 0 0 0,1 0 0 0 0,0 1 0 0 0,-1-1 0 0 0,1 0 0 0 0,0 1 0 0 0,-1-1 0 0 0,1 1 0 0 0,0-1 0 0 0,0 0 0 0 0,-1 1 0 0 0,1-1 0 0 0,0 1 0 0 0,0-1-1 0 0,-1 1-24 0 0,18 7 254 0 0,7 1-102 0 0,1-2 0 0 0,1 0 0 0 0,1-2-152 0 0,-25-4 12 0 0,2 0 8 0 0,0-1 0 0 0,0 1 0 0 0,0-1-1 0 0,0 1 1 0 0,0-1 0 0 0,0 0 0 0 0,0-1 0 0 0,0 1 0 0 0,0-1 0 0 0,0 1-1 0 0,0-1 1 0 0,-1-1 0 0 0,1 1 0 0 0,2-1-20 0 0,8-3 61 0 0,-12 4-50 0 0,0 0 1 0 0,0 0 0 0 0,-1 0-1 0 0,1 0 1 0 0,0 0 0 0 0,0-1-1 0 0,-1 1 1 0 0,1-1 0 0 0,-1 1-1 0 0,1-1 1 0 0,-1 1 0 0 0,0-1-1 0 0,1 0 1 0 0,-1 0-1 0 0,0 0 1 0 0,0 0 0 0 0,-1 0-1 0 0,1 0 1 0 0,0 0 0 0 0,0 0-1 0 0,-1 0 1 0 0,1 0-12 0 0,-1-1 21 0 0,1 0 0 0 0,1 0-1 0 0,-1 0 1 0 0,0 0 0 0 0,1 0 0 0 0,-1 1-1 0 0,1-1 1 0 0,0 1 0 0 0,0-1 0 0 0,0 0-21 0 0,2-1 30 0 0,0 0 0 0 0,-1 0 0 0 0,0 0 0 0 0,0-1 0 0 0,0 0 0 0 0,0 1 0 0 0,-1-1 0 0 0,1 0 0 0 0,-1 0 0 0 0,0-1 0 0 0,-1 1 0 0 0,1 0 0 0 0,-1 0 0 0 0,0-2-30 0 0,1-10 61 0 0,-1 0-1 0 0,0 0 1 0 0,-2 0 0 0 0,0-1-61 0 0,1-10 56 0 0,1 21-28 0 0,-1 0 1 0 0,0 0-1 0 0,-1 0 0 0 0,0-1 1 0 0,0 1-1 0 0,0 0 0 0 0,-1-1-28 0 0,1 7 5 0 0,1 0 0 0 0,-1 0 0 0 0,0 0 0 0 0,0 0-1 0 0,1 0 1 0 0,-1 0 0 0 0,0 0 0 0 0,0 1-1 0 0,0-1 1 0 0,0 0 0 0 0,0 0 0 0 0,0 1 0 0 0,0-1-1 0 0,0 1 1 0 0,0-1 0 0 0,0 1 0 0 0,-1-1 0 0 0,1 1-1 0 0,0 0 1 0 0,0 0 0 0 0,0-1 0 0 0,-1 1-1 0 0,1 0 1 0 0,0 0 0 0 0,-1 0-5 0 0,-35 2 72 0 0,27-1-50 0 0,4 0-17 0 0,0 0 1 0 0,0 1-1 0 0,0 0 1 0 0,0 1-1 0 0,0-1 1 0 0,0 1-1 0 0,1 0 1 0 0,-1 0-1 0 0,1 1 1 0 0,0 0-1 0 0,0 0 1 0 0,1 0-1 0 0,-1 0 1 0 0,1 1-1 0 0,-1 0-5 0 0,-12 25-4 0 0,4-7 0 0 0,9-15 2 0 0,0 0-1 0 0,1 0 0 0 0,-1 0 0 0 0,1 0 0 0 0,-1 9 3 0 0,-11 25 40 0 0,14-39-30 0 0,0 0-1 0 0,0 0 1 0 0,0 1 0 0 0,1-1 0 0 0,-1 0 0 0 0,1 0 0 0 0,0 0 0 0 0,-1 1-1 0 0,1-1 1 0 0,1 0 0 0 0,-1 1-10 0 0,0 6 40 0 0,0-9-33 0 0,1 1 1 0 0,-1-1-1 0 0,0 0 1 0 0,1 1-1 0 0,-1-1 1 0 0,1 0-1 0 0,0 0 1 0 0,-1 0-1 0 0,1 1 1 0 0,0-1-1 0 0,0 0 1 0 0,-1 0-1 0 0,1 0 1 0 0,0 0-1 0 0,0 0 1 0 0,0 0-1 0 0,0 0 1 0 0,0-1-1 0 0,1 1 1 0 0,-1 0-8 0 0,13 14 79 0 0,-11-11-50 0 0,-1 0-1 0 0,1 0 0 0 0,0 0 1 0 0,0 0-1 0 0,1 0 0 0 0,-1-1 1 0 0,1 1-1 0 0,0-1 1 0 0,0 0-1 0 0,0 0 0 0 0,0 0 1 0 0,0-1-1 0 0,1 1 1 0 0,0-1-29 0 0,-3 0 26 0 0,1-1 1 0 0,0 1-1 0 0,0-1 1 0 0,0 0-1 0 0,0 1 1 0 0,0-1-1 0 0,0-1 1 0 0,0 1-1 0 0,0 0 1 0 0,0-1-1 0 0,0 0 1 0 0,1 1 0 0 0,-1-1-1 0 0,0 0 1 0 0,0-1-1 0 0,0 1 1 0 0,0-1-1 0 0,1 1 1 0 0,-1-1-1 0 0,0 0 1 0 0,0 0-1 0 0,0 0 1 0 0,0-1-1 0 0,-1 1 1 0 0,1-1-1 0 0,0 1 1 0 0,0-1 0 0 0,-1 0-1 0 0,1-1-26 0 0,6-3 62 0 0,0-1 4 0 0,1 0-1 0 0,-1-1 0 0 0,-1 0 1 0 0,1-1-66 0 0,-6 6 14 0 0,-1 0 1 0 0,0 1 0 0 0,0-1-1 0 0,0 0 1 0 0,-1 0-1 0 0,1 0 1 0 0,-1-1 0 0 0,0 1-1 0 0,1 0 1 0 0,-2 0-1 0 0,1-1 1 0 0,0 1 0 0 0,0-1-1 0 0,-1 1 1 0 0,0-3-15 0 0,0-12 62 0 0,1 5-14 0 0,-1-1 0 0 0,-1 1 0 0 0,0-1 0 0 0,-1 1 0 0 0,0 0 0 0 0,-1-1-48 0 0,2 10 8 0 0,0 1 0 0 0,-1-1 0 0 0,1 1 1 0 0,-1 0-1 0 0,0 0 0 0 0,0 0 0 0 0,0-1 0 0 0,0 2 0 0 0,0-1 0 0 0,-1 0 1 0 0,1 0-1 0 0,-1 1 0 0 0,0-1 0 0 0,1 1 0 0 0,-1 0 0 0 0,-1 0 0 0 0,1 0 1 0 0,0 0-1 0 0,0 1 0 0 0,-1-1 0 0 0,1 1 0 0 0,0 0 0 0 0,-1 0 0 0 0,-1 0-8 0 0,-14-4 19 0 0,14 3-15 0 0,0 0 0 0 0,0 1 1 0 0,0 0-1 0 0,-1 0 1 0 0,1 0-1 0 0,0 1 0 0 0,0 0 1 0 0,0 0-1 0 0,-1 0 0 0 0,1 0 1 0 0,0 1-1 0 0,-1 0-4 0 0,-11 3 1 0 0,15-4-1 0 0,0 0 0 0 0,0 0 0 0 0,0 1 0 0 0,0-1 0 0 0,1 1 0 0 0,-1-1 0 0 0,0 1 0 0 0,0 0 0 0 0,0 0 0 0 0,0 0 0 0 0,1 0 0 0 0,-1 0 0 0 0,1 0 0 0 0,-1 0 0 0 0,0 0 0 0 0,1 1 0 0 0,0-1 0 0 0,-1 1 0 0 0,0 0 0 0 0,-16 18-3 0 0,16-19 3 0 0,1 1-1 0 0,-1-1 0 0 0,1 1 0 0 0,-1-1 0 0 0,1 1 1 0 0,-1 0-1 0 0,1 0 0 0 0,0-1 0 0 0,-1 1 0 0 0,1 0 1 0 0,0 0-1 0 0,1 0 0 0 0,-1 0 0 0 0,0 0 0 0 0,0 0 1 0 0,1 1-1 0 0,-1-1 0 0 0,1 1 1 0 0,-2 29-21 0 0,1-28 19 0 0,0 1-1 0 0,1-1 1 0 0,-1 0 0 0 0,1 1-1 0 0,0-1 1 0 0,0 1 0 0 0,1-1-1 0 0,-1 1 1 0 0,1-1 0 0 0,0 0-1 0 0,0 1 1 0 0,1-1 0 0 0,-1 0-1 0 0,1 0 1 0 0,1 2 2 0 0,15 23-6 0 0,-16-24 20 0 0,0-1 0 0 0,0 0 0 0 0,1 0 0 0 0,0 1 0 0 0,0-2 0 0 0,0 1 0 0 0,0 0 0 0 0,0 0 0 0 0,1-1 0 0 0,-1 0 0 0 0,1 0 0 0 0,0 0 0 0 0,0 0 0 0 0,0-1 0 0 0,1 1 0 0 0,-1-1 0 0 0,1 0 0 0 0,-1 0 0 0 0,2 0-14 0 0,-1-1 29 0 0,1 0 0 0 0,1 0 0 0 0,-1 0-1 0 0,0 0 1 0 0,0-1 0 0 0,0 0 0 0 0,0-1 0 0 0,0 1 0 0 0,0-1 0 0 0,0 0 0 0 0,0-1-1 0 0,0 1 1 0 0,0-1 0 0 0,4-2-29 0 0,-5 0 27 0 0,1 0 1 0 0,-1-1-1 0 0,-1 1 0 0 0,1-1 1 0 0,-1 0-1 0 0,1 0 0 0 0,-1 0 1 0 0,-1-1-1 0 0,1 1 1 0 0,0-3-28 0 0,1-5 35 0 0,-1-1 0 0 0,-1 1 0 0 0,0-1 0 0 0,-1 0 0 0 0,0-7-35 0 0,1 2 27 0 0,-3 9-7 0 0,0 0 0 0 0,0 0 0 0 0,-1 0 1 0 0,0 0-1 0 0,-1 0 0 0 0,0 0 0 0 0,0 0 0 0 0,-1 1 0 0 0,-1-1 0 0 0,1 1 0 0 0,-1 0 0 0 0,-1 0 0 0 0,0 0 0 0 0,0 0 0 0 0,-1 1 1 0 0,0 0-1 0 0,-3-2-20 0 0,4 5 9 0 0,0 0 0 0 0,-1 1 0 0 0,0 0 0 0 0,0 0 0 0 0,0 1 0 0 0,0 0 0 0 0,0 0 0 0 0,-1 0 0 0 0,1 1 0 0 0,-4-1-9 0 0,7 1 2 0 0,0 2-1 0 0,0-1 1 0 0,1 0-1 0 0,-1 0 1 0 0,0 1-1 0 0,0 0 0 0 0,0 0 1 0 0,0-1-1 0 0,0 2 1 0 0,1-1-1 0 0,-1 0 1 0 0,0 0-1 0 0,0 1 0 0 0,0 0 1 0 0,0-1-1 0 0,1 1 1 0 0,-1 0-1 0 0,0 1 1 0 0,1-1-1 0 0,-1 0 1 0 0,1 1-1 0 0,-1-1 0 0 0,1 1 1 0 0,0 0-1 0 0,0 0 1 0 0,-2 1-2 0 0,0 2 0 0 0,0-1 0 0 0,0 0 0 0 0,0 0 0 0 0,-1 0 0 0 0,-3 2 0 0 0,4-3 0 0 0,-1 0-1 0 0,1 0 1 0 0,0 0 0 0 0,1 1 0 0 0,-1 0 0 0 0,1 0 0 0 0,-1 0-1 0 0,0 2 1 0 0,4-5 0 0 0,-8 9-4 0 0,1 2 1 0 0,1-1-1 0 0,0 1 0 0 0,0 0 0 0 0,2 0 0 0 0,-1 1 0 0 0,1-1 0 0 0,1 1 1 0 0,0 0-1 0 0,1 4 4 0 0,2 34-17 0 0,0-47 16 0 0,1-1 0 0 0,-1 0 0 0 0,1 0-1 0 0,0 1 1 0 0,0-1 0 0 0,0 0 0 0 0,1 0 0 0 0,-1 0-1 0 0,1 0 1 0 0,0-1 0 0 0,-1 1 0 0 0,3 2 1 0 0,11 15 3 0 0,-13-17 3 0 0,0 0 0 0 0,0-1 1 0 0,0 1-1 0 0,0 0 1 0 0,0-1-1 0 0,0 1 0 0 0,1-1 1 0 0,-1 0-1 0 0,1 0 0 0 0,0 0 1 0 0,0 0-1 0 0,0 0 1 0 0,0-1-1 0 0,1 1-6 0 0,4 1 24 0 0,0 0-1 0 0,1-1 1 0 0,-1 0 0 0 0,1-1-1 0 0,-1 0 1 0 0,1 0 0 0 0,-1-1 0 0 0,1 0-1 0 0,-1-1 1 0 0,1 0 0 0 0,0 0-1 0 0,-1 0 1 0 0,0-1 0 0 0,1-1-1 0 0,-1 0 1 0 0,0 0 0 0 0,5-3-24 0 0,-9 4 11 0 0,0-1 1 0 0,0 0 0 0 0,-1 0 0 0 0,0-1-1 0 0,1 1 1 0 0,-1-1 0 0 0,1-1-12 0 0,17-17 59 0 0,-16 18-49 0 0,-1 0 0 0 0,0-1-1 0 0,1 0 1 0 0,-2 1 0 0 0,1-1 0 0 0,-1-1-1 0 0,0 1 1 0 0,0 0 0 0 0,0-1-1 0 0,-1 1 1 0 0,1-1 0 0 0,-1 0 0 0 0,-1 0-1 0 0,1 0-9 0 0,-1-1 13 0 0,1 0-1 0 0,-1 0 0 0 0,0 0 0 0 0,-1 0 0 0 0,1 0 1 0 0,-1 0-1 0 0,-1 0 0 0 0,0 0 0 0 0,0 0 0 0 0,0 0 1 0 0,0 0-1 0 0,-2-1-12 0 0,-5-14 35 0 0,6 14-15 0 0,0 0-1 0 0,-1 1 0 0 0,0-1 0 0 0,-1 1 0 0 0,1-1 1 0 0,-1 1-1 0 0,-1 0 0 0 0,0 1 0 0 0,0-1 0 0 0,0 1 1 0 0,-3-3-20 0 0,5 7 4 0 0,0 1 0 0 0,-1-1 0 0 0,1 1 1 0 0,-1 0-1 0 0,1-1 0 0 0,-1 1 0 0 0,1 1 1 0 0,-1-1-1 0 0,0 1 0 0 0,1-1 0 0 0,-1 1 1 0 0,0 0-1 0 0,1 0 0 0 0,-1 1 0 0 0,-1-1-4 0 0,0 1 5 0 0,0-1 0 0 0,0 1 0 0 0,0 0 0 0 0,0 0 0 0 0,0 1 0 0 0,0 0 0 0 0,0 0 0 0 0,0 0 0 0 0,1 0 0 0 0,-1 1-5 0 0,1 0-2 0 0,0 1 0 0 0,0-1 0 0 0,0 1 0 0 0,0 0 1 0 0,1 0-1 0 0,0 1 0 0 0,0-1 0 0 0,0 1 0 0 0,0 0 0 0 0,1-1 0 0 0,0 1 0 0 0,0 0 0 0 0,0 1 1 0 0,0-1-1 0 0,1 0 0 0 0,0 0 0 0 0,0 2 2 0 0,0-3-1 0 0,-2 12-12 0 0,0 0 1 0 0,1 1 0 0 0,0-1-1 0 0,1 0 1 0 0,1 0 0 0 0,1 1 0 0 0,1-1-1 0 0,0 0 1 0 0,1 2 12 0 0,0-7-4 0 0,-3-8 3 0 0,1 0-1 0 0,0 0 0 0 0,0 0 1 0 0,0 1-1 0 0,0-1 0 0 0,0 0 1 0 0,1 0-1 0 0,0-1 0 0 0,-1 1 1 0 0,1 0-1 0 0,0 0 0 0 0,0-1 1 0 0,2 2 1 0 0,7 7-6 0 0,2 0 0 0 0,-1-1 0 0 0,2 0 6 0 0,-11-8 2 0 0,1 0 0 0 0,-1 0 0 0 0,0 0 0 0 0,1 0-1 0 0,0 0 1 0 0,-1-1 0 0 0,1 0 0 0 0,0 0 0 0 0,0 0 0 0 0,-1 0 0 0 0,1-1 0 0 0,0 1-1 0 0,0-1 1 0 0,0 0 0 0 0,1 0-2 0 0,-1-1 7 0 0,1 0-1 0 0,0 0 1 0 0,0-1-1 0 0,0 1 1 0 0,-1-1-1 0 0,1 0 0 0 0,-1-1 1 0 0,1 1-1 0 0,-1-1 1 0 0,0 0-1 0 0,0 0 1 0 0,0 0-1 0 0,0 0 1 0 0,-1-1-1 0 0,1 0 1 0 0,-1 1-1 0 0,0-1 1 0 0,0 0-1 0 0,0-1 0 0 0,-1 1 1 0 0,1 0-1 0 0,-1-1 1 0 0,1-3-7 0 0,2-4 18 0 0,-1 0 0 0 0,-1 0 0 0 0,0 0 0 0 0,-1-1 1 0 0,0 1-1 0 0,-1 0 0 0 0,0-1 0 0 0,-1 0 0 0 0,-1-3-18 0 0,1 10 11 0 0,-1 0-1 0 0,-1 0 1 0 0,1 1-1 0 0,-1-1 1 0 0,0 0-1 0 0,0 1 1 0 0,-1 0-1 0 0,1-1 1 0 0,-1 1-1 0 0,0 0 1 0 0,-1 0-1 0 0,1 0 1 0 0,-3-2-11 0 0,0 0 9 0 0,-1 1 1 0 0,1 0 0 0 0,-1 0 0 0 0,0 0 0 0 0,-1 0-1 0 0,1 1 1 0 0,-1 1 0 0 0,-6-3-10 0 0,12 6 0 0 0,-1 0 0 0 0,0 0 0 0 0,1 0 0 0 0,-1 1 0 0 0,0-1 0 0 0,0 1 0 0 0,0 0 0 0 0,1 0 1 0 0,-1 0-1 0 0,0 0 0 0 0,0 0 0 0 0,0 1 0 0 0,1-1-1 0 0,1 0 1 0 0,-1 1-1 0 0,1-1 1 0 0,-1 0 0 0 0,1 1-1 0 0,-1 0 1 0 0,1-1 0 0 0,-1 1-1 0 0,1 0 1 0 0,0-1-1 0 0,-1 1 1 0 0,1 0 0 0 0,0 0-1 0 0,0 0 1 0 0,-1 0-1 0 0,1 1 1 0 0,0-1 0 0 0,0 0-1 0 0,0 0 1 0 0,1 1-1 0 0,-1-1 1 0 0,0 1 0 0 0,-2 4-2 0 0,1 1-1 0 0,0-1 1 0 0,0 1 0 0 0,1 0 0 0 0,0 0-1 0 0,0 0 1 0 0,1 1 2 0 0,-1 4-10 0 0,0 0 0 0 0,-1 0 0 0 0,-3 10 10 0 0,3-14-8 0 0,0 0 0 0 0,1 1 0 0 0,0-1 0 0 0,0 0-1 0 0,1 1 1 0 0,-1-1 0 0 0,2 0 0 0 0,0 6 8 0 0,0-10-2 0 0,-1 0 0 0 0,1-1 0 0 0,0 1 0 0 0,0-1 0 0 0,0 1 0 0 0,1-1 0 0 0,-1 1 0 0 0,1-1 0 0 0,0 0 0 0 0,0 0 0 0 0,0 1 0 0 0,0-1 0 0 0,1-1 0 0 0,-1 1-1 0 0,1 0 1 0 0,-1-1 0 0 0,1 1 0 0 0,0-1 0 0 0,0 0 0 0 0,0 0 0 0 0,1 0 0 0 0,-1 0 0 0 0,0-1 0 0 0,2 2 2 0 0,-2-2 1 0 0,1 0-1 0 0,-1 1 1 0 0,0-1 0 0 0,1 0-1 0 0,-1-1 1 0 0,0 1 0 0 0,1 0-1 0 0,-1-1 1 0 0,1 0 0 0 0,-1 0-1 0 0,1 0 1 0 0,-1 0 0 0 0,1-1-1 0 0,-1 1 1 0 0,1-1 0 0 0,-1 0-1 0 0,0 0 1 0 0,0 0 0 0 0,1 0-1 0 0,-1-1 1 0 0,0 1 0 0 0,0-1-1 0 0,0 0 1 0 0,0 0 0 0 0,0 0-1 0 0,-1 0 1 0 0,1-1 0 0 0,-1 1-1 0 0,1 0 1 0 0,-1-1 0 0 0,0 0-1 0 0,0 0 1 0 0,0 0 0 0 0,1-2-1 0 0,7-9 11 0 0,-7 10-7 0 0,0 1 0 0 0,-1 0 0 0 0,0-1 0 0 0,0 1 1 0 0,0-1-1 0 0,0 0 0 0 0,1-3-4 0 0,2-11 12 0 0,-2 10-2 0 0,-1 0-1 0 0,0 0 0 0 0,0 0 0 0 0,-1 0 0 0 0,0-6-9 0 0,-1 5 11 0 0,0 0-1 0 0,0 0 1 0 0,-1 0 0 0 0,-1 0-1 0 0,0 0 1 0 0,0 0-1 0 0,0 0 1 0 0,-1 0 0 0 0,-2-3-11 0 0,4 10 2 0 0,0 0 0 0 0,0 0 0 0 0,0 0 0 0 0,0 0 0 0 0,0 0 0 0 0,0 0 0 0 0,-1 1 0 0 0,1-1 0 0 0,0 0 0 0 0,-1 1 0 0 0,1-1 0 0 0,-1 1 0 0 0,0 0 0 0 0,0 0 0 0 0,1-1 0 0 0,-1 1 0 0 0,0 0 0 0 0,0 0 0 0 0,0 1 0 0 0,0-1 0 0 0,0 0 0 0 0,0 1 0 0 0,0-1 0 0 0,0 1 0 0 0,-1 0 0 0 0,1-1 1 0 0,0 1-1 0 0,0 0 0 0 0,0 0 0 0 0,0 1 0 0 0,0-1 0 0 0,0 0 0 0 0,-1 1 0 0 0,1-1 0 0 0,0 1 0 0 0,0 0 0 0 0,0-1 0 0 0,0 1 0 0 0,1 0 0 0 0,-1 0 0 0 0,0 1 0 0 0,0-1 0 0 0,0 0-2 0 0,-3 3 0 0 0,0 0 0 0 0,0 0 0 0 0,0 1 0 0 0,1 0 0 0 0,-1-1 0 0 0,1 1 0 0 0,-1 3 0 0 0,-13 13 0 0 0,12-13-3 0 0,1 0-1 0 0,-1 0 1 0 0,2 1 0 0 0,-1 0-1 0 0,-2 5 4 0 0,-7 14-27 0 0,13-24 22 0 0,1-1 0 0 0,-1 0 0 0 0,0 1 0 0 0,1-1-1 0 0,-1 0 1 0 0,1 1 0 0 0,0-1 0 0 0,0 2 5 0 0,0-3-3 0 0,0-1-1 0 0,0 0 1 0 0,0 1-1 0 0,0-1 1 0 0,0 0-1 0 0,0 1 1 0 0,1-1-1 0 0,-1 0 1 0 0,0 1-1 0 0,1-1 1 0 0,-1 0-1 0 0,1 0 1 0 0,-1 1-1 0 0,1-1 1 0 0,-1 0-1 0 0,1 0 1 0 0,0 1 3 0 0,8-1-8 0 0,0 0-4 0 0,-1 0 0 0 0,0 0 0 0 0,1-1 0 0 0,7-1 12 0 0,-14 0 0 0 0,1 1 1 0 0,0-1-1 0 0,-1 1 1 0 0,1-1-1 0 0,-1 0 1 0 0,1 0-1 0 0,-1 0 1 0 0,0-1-1 0 0,1 1 1 0 0,-1 0-1 0 0,0-1 1 0 0,0 0-1 0 0,0 1 1 0 0,0-1-1 0 0,0 0 1 0 0,0 0-1 0 0,0-1 0 0 0,17-25 45 0 0,-1 0-1 0 0,5-16-44 0 0,-21 41 4 0 0,-1 0-1 0 0,1 0 0 0 0,-1-1 1 0 0,0 1-1 0 0,-1-1 1 0 0,1 1-1 0 0,0-1 0 0 0,-1 1 1 0 0,0-1-1 0 0,0 1 0 0 0,0-1 1 0 0,0 1-1 0 0,-1-1 0 0 0,1 1 1 0 0,-1-1-1 0 0,0 1 0 0 0,0-1 1 0 0,0 1-1 0 0,0 0 1 0 0,-1 0-1 0 0,1-1 0 0 0,-1 1 1 0 0,0 0-1 0 0,0 0 0 0 0,-2-2-3 0 0,-7-5 7 0 0,11 9-4 0 0,-1 0 0 0 0,0 0 0 0 0,0 0 0 0 0,0 0 0 0 0,0 0 0 0 0,0 0 0 0 0,0 1 0 0 0,0-1 0 0 0,0 0 0 0 0,-1 1 0 0 0,1-1 0 0 0,-1 0-3 0 0,0 1-1 0 0,0 0 1 0 0,0 0-1 0 0,0 0 1 0 0,0 1-1 0 0,0-1 0 0 0,0 1 1 0 0,0-1-1 0 0,0 1 1 0 0,0-1-1 0 0,0 1 0 0 0,-1 1 1 0 0,0-1-1 0 0,1 0-1 0 0,0 0 0 0 0,0 1 1 0 0,0-1-1 0 0,1 1 0 0 0,-1-1 1 0 0,0 1-1 0 0,0 0 0 0 0,1 0 1 0 0,-1 0-1 0 0,1 0 0 0 0,0 0 1 0 0,0 0-1 0 0,-1 0 0 0 0,1 1 2 0 0,-8 12-7 0 0,3-7 5 0 0,0 0-3 0 0,1 0 0 0 0,-1 0 0 0 0,2 0 0 0 0,-1 1 0 0 0,1-1 0 0 0,1 1 0 0 0,0 0 0 0 0,-3 9 5 0 0,6-15-3 0 0,0 1 1 0 0,0-1-1 0 0,0 0 0 0 0,0 1 1 0 0,0-1-1 0 0,1 0 1 0 0,-1 0-1 0 0,1 0 1 0 0,0 1-1 0 0,0-1 1 0 0,0 0-1 0 0,0 0 0 0 0,1 0 1 0 0,-1 0-1 0 0,1-1 1 0 0,0 1-1 0 0,0 0 1 0 0,0-1-1 0 0,0 1 1 0 0,0-1-1 0 0,1 0 0 0 0,-1 1 1 0 0,1-1-1 0 0,-1 0 1 0 0,1 0-1 0 0,0-1 1 0 0,0 1-1 0 0,-1-1 1 0 0,1 1-1 0 0,0-1 0 0 0,1 0 1 0 0,-1 0-1 0 0,0 0 1 0 0,0-1-1 0 0,0 1 1 0 0,2-1 2 0 0,-5 0 5 0 0,0 0 1 0 0,1 0 0 0 0,-1 0 0 0 0,0 0-1 0 0,1 0 1 0 0,-1 0 0 0 0,0 0 0 0 0,1 0-1 0 0,-1 0 1 0 0,0 0 0 0 0,1 0 0 0 0,-1 0 0 0 0,0-1-1 0 0,1 1 1 0 0,-1 0 0 0 0,0 0 0 0 0,0 0-1 0 0,1-1 1 0 0,-1 1 0 0 0,0 0 0 0 0,0 0-1 0 0,1-1 1 0 0,-1 1 0 0 0,0 0 0 0 0,0 0-1 0 0,0-1 1 0 0,0 1 0 0 0,1 0 0 0 0,-1-1-1 0 0,0 1 1 0 0,0 0 0 0 0,0-1 0 0 0,0 1-6 0 0,1-16-1098 0 0,-1 7-1640 0 0,8 16 358 0 0,1 9 361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25.968"/>
    </inkml:context>
    <inkml:brush xml:id="br0">
      <inkml:brushProperty name="width" value="0.05" units="cm"/>
      <inkml:brushProperty name="height" value="0.05" units="cm"/>
    </inkml:brush>
  </inkml:definitions>
  <inkml:trace contextRef="#ctx0" brushRef="#br0">34 27 3121,'-32'9'2004,"32"-9"-1906,0 0 0,0 0 0,-1-1 0,1 1 0,0 0 0,0-1-1,0 1 1,0 0 0,0-1 0,0 1 0,0 0 0,0 0 0,0-1 0,0 1 0,0 0 0,0-1 0,0 1 0,0 0-1,0-1 1,0 1 0,0 0 0,0 0 0,0-1 0,1 1 0,-1 0 0,0-1 0,0 1 0,0 0 0,0 0 0,1-1-1,-1 1 1,0 0 0,0 0 0,1 0 0,-1-1 0,1 0 90,-1 0 0,1-1 0,0 1 0,0 0 0,0 0 0,0 0 0,0 0 0,0 0 0,2-1 0,2 0-74,0 1-1,0 0 1,0 0-1,0 0 1,1 1 0,-1 0-1,0 0 1,0 0-1,0 1 1,0 0-1,0 0 1,10 3-1,-10-2-75,1-1 0,0 1 0,0-1-1,0-1 1,0 1 0,0-1-1,0 0 1,0 0 0,0-1 0,11-2-1,-13 2-25,7-3 23,1 1 1,-1 0 0,1 0 0,12 0 0,-6 3-82,-8-1-420,0 1 1,0 1-1,11 1 1,-14-1-325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26.583"/>
    </inkml:context>
    <inkml:brush xml:id="br0">
      <inkml:brushProperty name="width" value="0.05" units="cm"/>
      <inkml:brushProperty name="height" value="0.05" units="cm"/>
    </inkml:brush>
  </inkml:definitions>
  <inkml:trace contextRef="#ctx0" brushRef="#br0">21 240 3073,'-5'-2'239,"4"2"-136,0 0 0,0 0 0,0 0 0,0 0 0,0 0 0,1-1 0,-1 1 0,0 0 0,0-1 0,0 1 0,0 0 0,1-1 0,-1 1 0,0-1 0,0 0 0,1 1-1,-2-2 1,2 1 123,1-1-1,-1 1 0,0-1 1,1 1-1,-1-1 1,1 1-1,0-1 0,-1 1 1,1 0-1,0-1 0,1-1 1,0 1-127,-1 1-1,1 0 1,-1-1 0,1 1 0,0 0 0,-1 0-1,1 0 1,0 0 0,0 0 0,0 1 0,0-1 0,0 0-1,0 1 1,0-1 0,0 1 0,0 0 0,2 0-1,22-7 544,-21 4-471,-4 3-133,0-1-1,1 0 1,-1 1-1,0-1 1,0 1-1,0-1 1,1 1-1,-1 0 1,0 0-1,1-1 1,-1 1-1,0 0 1,2 0-1,27 0 344,-1-1 0,1-2 0,49-11-1,-30 3 22,-24 6-25,39-14 1,-47 9-140,-16 10-212,-1 0 1,0-1-1,1 1 1,-1 0-1,1 0 1,-1 0-1,0-1 0,1 1 1,-1 0-1,0 0 1,1-1-1,-1 1 1,0 0-1,0-1 1,1 1-1,-1 0 0,0-1 1,0 1-1,0-1 1,0 1-1,1 0 1,-1-1-1,0 1 1,0-1-1,0 1 1,0 0-1,0-1 0,0 1 1,0-1-1,0 1 1,0 0-1,0-1 1,0 1-1,0-1 1,0 1-1,0 0 0,-1-1 1,1 1-1,0-1 1,-12-16 297,11 15-320,0 1-1,-1-1 0,1 0 0,0 0 0,0 1 0,-1-1 0,1 1 0,-1-1 0,0 1 0,1-1 0,-1 1 0,0 0 0,-3-2 0,-16-9 7,-18-17-2,38 29-7,0-1-1,0 0 0,0 1 1,0-1-1,0 1 1,0-1-1,0 1 1,0 0-1,0-1 0,0 1 1,0 0-1,-2-1 1,3 1-1,0 1 0,0-1 0,0 0 0,-1 0 0,1 0 0,0 0 0,0 0 0,0 0 0,0 1 0,-1-1 0,1 0 0,0 0 1,0 0-1,0 1 0,0-1 0,0 0 0,0 0 0,0 0 0,0 1 0,0-1 0,-1 0 0,1 0 0,0 0 0,0 1 1,0-1-1,0 0 0,0 1 0,0-1 0,0 0 0,0 0 0,0 0 1,0 1-1,0-1 0,0 0 0,0 0 0,0 1 0,0-1 1,0 0-1,0 0 0,0 0 0,0 1 0,0-1 0,0 0 1,0 0-1,0 0 0,-1 0 0,1 1 0,0-1 0,0 0 1,0 0-1,0 0 0,-1 0 0,1 0 0,0 1 1,0-1-1,0 0 0,0 0 0,-1 0 0,1 0 0,0 0 1,0 0-1,0 0 0,-1 0 0,1 0 0,0 0 0,0 0 1,-1 0-1,1 0 0,-2 0-62,0-1 0,1 1 1,-1-1-1,0 0 0,0 0 0,1 1 0,-1-1 0,1 0 1,-1-1-1,1 1 0,-1 0 0,1 0 0,0-1 1,0 1-1,-1 0 0,1-1 0,0 0 0,0 1 0,-1-3 1,2 0-342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36.508"/>
    </inkml:context>
    <inkml:brush xml:id="br0">
      <inkml:brushProperty name="width" value="0.1" units="cm"/>
      <inkml:brushProperty name="height" value="0.1" units="cm"/>
      <inkml:brushProperty name="color" value="#FF66CC"/>
    </inkml:brush>
  </inkml:definitions>
  <inkml:trace contextRef="#ctx0" brushRef="#br0">52 3517 2008,'-41'47'1237,"33"-40"-314,8-8-99,0 1-769,0 0 0,0 0 0,0 0-1,0 0 1,0-1 0,0 1 0,0 0 0,0 0-1,0 0 1,0 0 0,0 0 0,0 0 0,0 0-1,0 0 1,0-1 0,0 1 0,0 0 0,0 0-1,0 0 1,0 0 0,0 0 0,0 0 0,0 0-1,0 0 1,-1 0 0,1-1 0,0 1 0,0 0 0,0 0-1,0 0 1,0 0 0,0 0 0,0 0 0,0 0-1,0 0 1,0 0 0,0 0 0,-1 0 0,1 0-1,0 0 1,0 0 0,0 0 0,0-1 0,0 1-1,0 0 1,0 0 0,0 0 0,-1 0 0,41 10 2653,54 4-2438,-63-10-238,41 10-1,13 2 4,1-1-24,-52-8-1,0-1-1,37 0 1,86 5 27,-7 0 92,-74-4 6,-49-4-39,45 0 1,25-7 68,-64 2-138,-1 2 1,1 1-1,55 10 1,2-1-3,-51-6-14,34 2 14,79-11 130,-85 1 45,98 8 0,-59 1-125,132-8 0,-201 1-72,220-2 274,-206 2-233,-1-1 0,55-12 0,-72 10-32,-8 0-4,0-2-1,-1-1 1,0 0-1,29-16 1,14-4 12,-59 25-17,0 0 0,1 1 0,-1 0 0,1 1 0,13-1 0,-15 2-2,0-1 1,-1 0-1,1 0 1,0 0-1,0-1 1,-1 0-1,1 0 1,-1-1 0,8-4-1,8-3 9,-14 6-1,0 1 0,-1-1 0,0 0 0,12-10 0,3-13 32,-15 20-24,0 1 0,13-8 0,12-10 32,13-24 12,-30 31-38,19-18 0,-29 31-20,10-9 9,0 0 0,19-12-1,-8 10 1,32-28 0,48-33 18,-71 53-18,13-6 6,-34 20-8,1 0-1,-1 0 0,18-17 1,11-11 11,64-43 0,24-20 9,-36 9-13,47-38 6,-109 103-20,108-90 2,-121 98-5,2 1 0,0 1 0,40-22 0,60-43 0,-83 53 0,68-37 0,-60 42 0,-5 3 0,56-35 0,-74 38 0,1 1 0,1 1 0,0 2 1,1 0-1,0 2 0,31-9 0,48-12 11,-59 17-9,80-16 0,14 13-26,-109 15 18,-11 1 17,1 1 0,21 1 0,-27 0 12,-1 0 0,0-1 1,1-1-1,-1 0 0,0-1 1,0 0-1,16-7 0,-19 7-14,0 0 0,0 0 0,1 1 0,-1 1 0,1 0 1,23 2-1,-10 1-3,-1 2 1,35 10 0,-27-7-5,1-2 0,0-1 0,38-1 0,-65-2-2,15 1 2,0 0 0,0 2 0,23 8-1,-24-7 0,-1 0-1,1-1 0,27 1 0,-35-5 5,0 1 0,-1 0 0,1 0-1,-1 1 1,1 1 0,18 6 0,23 13 36,-20-8-3,38 10 0,-1-2 7,0 3 0,109 55 0,-102-43 35,17 9 26,-12 5 143,109 88 0,-94-68-68,96 99 37,-121-107-172,-47-43-27,-2 1 0,25 27-1,36 45 47,21 24 16,-70-76-55,43 36 1,-54-53-17,39 48 0,-53-58-5,38 40 12,-26-30 3,35 47-1,-41-48-16,2 0 1,1-2-1,1 0 0,45 34 0,24 23-3,-54-44 2,2-2 0,1-1-1,58 35 1,-65-45-1,38 34-1,-40-30-7,35 22 0,-43-33 6,138 80 0,-127-76-9,1-3 0,72 23 0,130 16-16,-199-49 25,0-1 0,0-2 0,0-2 0,59-6 0,10-8 21,120-19-17,-225 33-3,74-13 4,107-32 0,-24-2 17,51-18-12,-107 30-1,-54 16-3,-2 1 2,0-2-1,53-32 0,33-35 9,-28 18-4,-20 12 2,132-90 35,-149 86-26,-45 40-11,0 1 1,26-17-1,-17 14 2,38-36 0,-39 32 2,36-25 0,-48 38-8,0 0 0,0 0 0,-1-2 0,-1 0-1,18-25 1,-5 6 5,41-36-1,-39 41 2,41-52 1,-44 45 9,16-22 17,52-55-1,-11 15-9,-35 38-13,20-31-16,14-17 1,-27 54 9,-38 38-10,-1 0 0,-1-2 0,19-24-1,58-81 19,-23 34 36,-52 64-5,43-44 0,-33 40-3,46-66 1,-4 3-4,-58 78-37,1 1-1,0 1 1,1 0-1,16-11 1,-8 9 6,0-1 0,37-37-1,-39 33-7,45-34-1,-10 11-5,39-31 1,-39 33 0,-46 32-1,2 1 0,-1 0-1,1 1 1,1 0 0,-1 1-1,15-5 1,83-25-6,-101 33 7,1-1 0,-1 0 0,0-1 0,0 0 1,13-9-2,12-8 1,-10 9-2,0 1 0,38-14 0,-45 20 6,0-2 0,-1 0 0,17-10 0,-7 4 18,1 1 0,0 1 0,0 2 0,1 1 0,43-8 0,-19 4-12,-34 8-1,0 1 1,0 1 0,34-2 0,72 0 28,24 0-20,-138 5-13,0 1 0,0 0-1,0 0 1,0 1 0,0 0 0,0 1-1,-1 0 1,12 6 0,-12-5 10,1 0 0,-1-1 0,1 0 0,12 2 0,-9-2 7,23 8 1,11 7 15,35 16 20,-70-29-51,1-1-1,-1 0 1,1-1 0,0 0-1,18 1 1,-12-1 0,30 7-1,59 16-4,-49-13-1,-43-9 2,-5-2 1,1 1 0,13 6 0,-4-2-6,21 6 1,15 4-4,-23-6-1,61 12 0,-51-13 2,32 13 0,-54-15 3,1-1-1,29 5 1,-19-5-6,0 2 0,32 13 0,-39-13 5,25 11 0,-31-11 3,40 11-1,-12-5 0,91 42-1,-4 0 3,-33-17 15,-47-18-14,79 22 1,-14-7 2,-73-21-4,36 13 3,80 22 5,-121-41-8,-13-4 2,0 1 1,-1 1-1,0 2 0,44 21 1,-39-14-3,0 0 0,1-3 0,47 15 0,-56-22 5,30 15 0,19 6 52,81 28 162,-53-16-106,-81-32-79,0 1-1,26 17 1,-26-14 2,39 17 0,-43-23-24,88 31 104,-89-32-95,1-1-1,0-1 1,1 0 0,23 0-1,0-3 0,0 1-1,-1 3 1,1 1 0,42 11-1,-67-11-18,-7-2-2,1 0 1,-1-1-1,0 0 1,0 0-1,1-1 1,-1 0-1,17-1 1,-13-2 3,-1 2 1,0-1 0,1 2-1,-1-1 1,1 2 0,-1-1-1,23 8 1,16 2 5,-14-5-1,-6-1 2,1 0 1,49 0 0,-59-6-7,33 0 7,84-12 0,-111 6 1,-2 0 0,47-21 0,-18 7 8,-8 4-1,-19 9-9,0-2 0,-1-1-1,-1-2 1,26-15 0,-37 19-6,1 0 0,1 1 0,0 0 0,0 2 0,0 0 0,18-4 1,-11 4 5,36-12 11,-54 17-21,-1-2-1,0 1 1,0 0 0,0-1 0,0 0 0,-1 0 0,1 0 0,4-6 0,8-13 0,3-4 5,-19 25-7,2-2 1,0-1 1,1 1-1,0 0 0,-1-1 0,1 2 0,1-1 1,-1 0-1,0 1 0,0 0 0,1 0 1,-1 0-1,6-1 0,20 1 4,-20 2-2,0-1 0,-1 0-1,13-3 1,-15 2-2,1 0 2,0 0-1,-1-1 0,1 0 0,0 0 0,9-6 1,4-6-2,18-11 6,155-97 19,-71 40-12,-26 28 3,-70 39-5,0-1 0,34-30 1,-16 12 6,-20 17-11,-7 3-3,0 2 0,26-14 1,-27 18-2,-7 5-1,0-1 0,0-1 1,-1 0-1,1 0 0,11-11 0,-15 11-3,0 0 2,0 0 0,0-1-1,0 0 1,9-14 0,-8 6 1,-6 11-2,1 0 1,0 0-1,0 0 0,1 0 0,-1 1 0,1-1 0,0 1 0,0-1 1,0 1-1,4-3 0,2-2 2,-6 5-2,1-1-1,0 1 1,1 0 0,-1 0-1,1 0 1,-1 1 0,1-1 0,7-2-1,0 3 2,-7 1-1,0 0 1,-1-1-1,1 1 0,0-1 1,-1 0-1,0 0 0,1 0 0,-1 0 1,7-6-1,25-19 9,-24 19-7,-1-1 0,0 1 0,0-2-1,-1 1 1,0-2 0,0 1 0,9-15 0,-15 18-1,5-9 4,1 0 0,0 0 0,1 1 1,1 0-1,25-23 0,42-26 17,-60 49-17,-1-2 1,32-35 0,-9 8-1,2 4 3,13-13 14,-51 47-20,0 1 0,0 0 0,0 0 0,0 1 0,1-1-1,0 1 1,7-4 0,-3 3-1,0-2 0,0 1 0,-1-1-1,10-11 1,-12 11 3,0-1 0,1 1 0,0 1 0,0-1 0,0 2-1,1-1 1,10-4 0,-16 8-3,1 0 0,-1 0 0,0 0 1,0-1-1,0 1 0,0-1 0,0 0 0,0 0 0,3-5 1,19-32 13,-16 22-13,-1 2 3,-7 15-6,-1-1 1,1 0-1,0 0 0,0 1 0,0-1 0,0 0 1,0 1-1,0-1 0,0 1 0,3-3 0,15-9 10,-16 11-7,0 1 0,-1-1 0,1 0 0,-1 0 0,0 0 0,1 0 0,-1 0 0,0 0 0,0-1 0,-1 1-1,1-1 1,2-3 0,-2 3 2,0-1 0,1 0 1,-1 0-1,6-5 0,3-3 1,-11 11-2,1 0-1,-1 0 0,0 0 0,1 0 1,-1 0-1,0 0 0,0 0 0,1 0 1,-1 0-1,0 1 0,0-1 0,0-2 1,0 2-3,0 0 0,0 1 0,0-1 1,0 0-1,0 0 0,0 1 0,0-1 1,0 0-1,0 0 0,1 1 0,-1-1 1,0 0-1,0 1 0,1-1 0,-1 0 0,1 1 1,-1-1-1,0 0 0,1 1 0,-1-1 1,1 1-1,0-1 0,0 0 0,57-37-10,-54 36 9,0 0 0,0 1-1,0-1 1,0 1 0,0 0 0,0-1 0,0 2-1,6-2 1,-4 2 10,0-1 0,0-1 1,10-3-1,35-17-1,16-17-1,-63 37-3,-3 1-4,0 1 0,0-1 0,0 1-1,1-1 1,-1 0 0,0 1 0,0-1 0,0 0 0,0 0 0,0 0 0,-1 1 0,1-1 0,0 0 0,0 0 0,-1-1 0,1 1 0,0 0 0,-1 0 0,1 0 0,-1 0-1,1-2 1,-1 3 6,0-3 70,0-1 51,0 1 2732,0 3-1580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40.478"/>
    </inkml:context>
    <inkml:brush xml:id="br0">
      <inkml:brushProperty name="width" value="0.1" units="cm"/>
      <inkml:brushProperty name="height" value="0.1" units="cm"/>
      <inkml:brushProperty name="color" value="#FF66CC"/>
    </inkml:brush>
  </inkml:definitions>
  <inkml:trace contextRef="#ctx0" brushRef="#br0">49 73 2128,'-36'4'1719,"35"-3"-1490,1-1 0,-1 0 0,1 0 0,0 0-1,-1 0 1,1 0 0,-1 0 0,1 0 0,-1 0 0,1 0-1,-1 0 1,1 0 0,0 0 0,-1 0 0,1 0-1,-1 0 1,1 0 0,-1 0 0,1-1 0,0 1-1,-1 0 1,1 0 0,0-1 0,-1 1 0,1 0-1,-1-1 1,0-9 1757,2 4-1774,-1 6-118,0 0-23,0 0 0,11 3 114,-6-1-153,16 4 77,42 5-1,-61-11-100,0 0 0,0 0 0,0 0 0,0-1 0,1 1 0,-1 0 0,0-1 0,0 1 0,0-1 0,3-1 0,11-3 79,16 0 79,39 1 0,-69 4-161,0 0 0,0 0 0,0 0 0,0 0 0,0-1 0,0 1 0,0-1 0,0 1 0,3-2 0,4-11 33,13 8-12,0 1 0,-20 4-23,1-1 0,-1 0 0,0 1 0,1 0 0,-1 0 0,1-1 0,-1 1 0,1 1 0,-1-1 0,0 0 0,1 1 0,-1-1 0,0 1 1,4 1-1,-4-1 1,1-1 0,0 1 1,-1 0-1,1-1 1,-1 1-1,1-1 0,0 0 1,0 0-1,-1 0 1,1 0-1,0 0 1,4-2-1,8-2 46,-1-1 0,16-8-1,-6 3 31,-15 7-45,1 1 1,0 1-1,0 0 0,0 0 0,11 1 0,-20 0-18,-1 0 6,4 11 137,-3-4-168,-1 1 0,0-1-1,0 0 1,-1 1 0,-1 8 0,-3 16-11,0-2 0,-3 1 0,-12 35 0,3-27 16,-27 73 10,30-71-4,9-29 1,1 0-1,0 0 1,-2 14-1,4-1-19,0 45-1,2-53-113,-6 10-1815,7-11 1212</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50.089"/>
    </inkml:context>
    <inkml:brush xml:id="br0">
      <inkml:brushProperty name="width" value="0.1" units="cm"/>
      <inkml:brushProperty name="height" value="0.1" units="cm"/>
      <inkml:brushProperty name="color" value="#FF66CC"/>
    </inkml:brush>
  </inkml:definitions>
  <inkml:trace contextRef="#ctx0" brushRef="#br0">135 279 2657,'-43'67'1429,"30"-48"190,13-19-1581,0 0 1,0 0 0,0 0 0,0 0-1,0 0 1,0 0 0,0 0 0,-1 0-1,1 0 1,0 0 0,0 1 0,0-1-1,0 0 1,0 0 0,0 0-1,0 0 1,-1 0 0,1 0 0,0-1-1,0 1 1,0 0 0,0 0 0,0 0-1,0 0 1,0 0 0,-1 0-1,1 0 1,0 0 0,0 0 0,0 0-1,0 0 1,0 0 0,0 0 0,0 0-1,0 0 1,0-1 0,0 1 0,0 0-1,-1 0 1,1 0 0,0 0-1,0 0 1,0 0 0,0 0 0,0 0-1,0-1 1,0 1 0,0 0 0,0 0-1,0 0 1,0 0 0,0 0-1,0 0 1,0-1 0,-1-1 823,4 2-408,1-1 1,-1 1 0,0-1 0,0 0 0,0 0 0,0 0 0,4-3 0,43-29-12,-31 20-323,21-11 0,-27 16-46,-1-1-1,-1 0 1,17-15 0,7-7-10,-30 27-54,0 0 0,0-1 0,0 1 0,-1-1 0,0 0 0,0 0 0,0 0 0,6-11 0,3-7 44,-10 20-45,-1 0 1,0-1-1,0 1 1,-1 0-1,1-1 1,1-5-1,-2 4 6,0 0 1,0 0-1,-1 0 0,0 0 0,0 0 1,0 0-1,-1-5 0,1 7-7,-1 1 0,1-1-1,-1 1 1,0 0 0,0-1 0,0 1 0,0 0-1,0-1 1,0 1 0,0 0 0,-1 0 0,1 0-1,-1 0 1,-3-3 0,3 4-3,1 1 0,-1-1 0,1 1 0,0 0 1,-1-1-1,1 1 0,-1 0 0,0 0 0,1 0 0,-1 0 0,1 0 1,-3 1-1,-10-1 25,-8-5 5,19 4-31,0 0-1,0 0 0,0 0 0,-1 0 1,1 1-1,0 0 0,-1 0 0,1 0 1,0 0-1,-1 0 0,1 0 0,-5 2 1,2 0-4,0 1 0,0 0 0,1 0 1,-1 0-1,-5 4 0,-18 11 0,21-14 0,1 0 0,0 1 0,0 0 0,0 0 0,0 1 0,1 0 0,0 0 0,-6 8 0,-8 7-1,14-14-2,1 1 1,0 0 0,0 0 0,0 0-1,-4 12 1,1-3 0,-48 85-70,55-99 70,0 0 0,0-1 0,0 1 1,0 0-1,0 0 0,1-1 0,-1 1 0,1 0 1,0 0-1,0 0 0,0 0 0,0-1 1,0 1-1,1 0 0,1 4 0,0-1 13,1 0 0,0 0 0,0 0 0,8 10 0,9 18 123,-16-26-83,-3-6-34,0 0 0,0 0-1,0 0 1,0 0 0,0 0 0,0 1-1,0 1 1,-1-3-7,0 0 1,0 0-1,0 0 1,1 0-1,-1 0 0,1 0 1,-1 0-1,0 0 1,1 0-1,0-1 1,-1 1-1,1 0 0,-1 0 1,1-1-1,0 1 1,0 0-1,-1-1 0,1 1 1,0 0-1,0-1 1,0 1-1,0-1 0,0 0 1,-1 1-1,3-1 1,32 13 262,-27-11-205,1 1 11,0-1 0,0-1 0,1 1 0,-1-2-1,0 1 1,14-2 0,2-1 25,29-8 0,-47 8-87,0 0-1,0-1 1,0 1-1,-1-1 1,1-1-1,-1 1 1,1-1-1,-1 0 1,-1-1-1,7-5 1,-1 0-188,-1-1 0,0-1 1,16-23-1,-2 3-116</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50.914"/>
    </inkml:context>
    <inkml:brush xml:id="br0">
      <inkml:brushProperty name="width" value="0.1" units="cm"/>
      <inkml:brushProperty name="height" value="0.1" units="cm"/>
      <inkml:brushProperty name="color" value="#FF66CC"/>
    </inkml:brush>
  </inkml:definitions>
  <inkml:trace contextRef="#ctx0" brushRef="#br0">40 109 2120,'-35'-38'1589,"35"37"-1469,-1 1 0,1-1 1,-1 0-1,1 1 0,0-1 0,-1 0 0,1 1 1,0-1-1,0 0 0,-1 0 0,1 1 1,0-1-1,0 0 0,0 1 0,0-1 1,0 0-1,0 0 0,0 0 0,0 1 1,0-1-1,0 0 0,0 1 0,1-3 1,0-2 1524,-1 5-951,0 0-61,0 0-35,1-15 1934,6 12-2478,0 1-1,0 0 0,0 1 1,1 0-1,9-1 0,-13 2-19,98-10 278,-80 8-139,24 2-1,-18 1-46,20-1 52,-40-5-65,-8 5-113,0 0-1,0 0 1,0 0 0,0 0-1,0 0 1,0 0 0,0 0 0,-1 0-1,1 0 1,0 0 0,0 0-1,0 0 1,0 0 0,0 0-1,0 0 1,0 0 0,0 0 0,-1 0-1,1 0 1,0 0 0,0 0-1,0-1 1,0 1 0,0 0 0,0 0-1,0 0 1,0 0 0,0 0-1,0 0 1,0 0 0,0 0-1,0 0 1,-1 0 0,1 0 0,0-1-1,0 1 1,0 0 0,0 0-1,0 0 1,0 0 0,0 0 0,0 0-1,0 0 1,0 0 0,0-1-1,0 1 1,0 0 0,0 0 0,0 0-1,0 0 1,0 0 0,1 0-1,-1 0 1,0 0 0,0 0-1,0-1 1,0 1 0,0 0 0,0 0-1,0 0 1,0 0 0,0 0-1,0 0 1,0 0 0,0 0 0,0 0-1,1 0 1,-1 0 0,0 0-1,-2 0-172</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7:58.523"/>
    </inkml:context>
    <inkml:brush xml:id="br0">
      <inkml:brushProperty name="width" value="0.1" units="cm"/>
      <inkml:brushProperty name="height" value="0.1" units="cm"/>
      <inkml:brushProperty name="color" value="#FF66CC"/>
    </inkml:brush>
  </inkml:definitions>
  <inkml:trace contextRef="#ctx0" brushRef="#br0">100 173 2545,'-76'28'1160,"75"-28"-1064,0 1 0,0-1 0,0 1 0,0-1 0,0 0 0,0 0 0,0 0 0,0 1 1,-1-1-1,1 0 0,0 0 0,0 0 0,0-1 0,0 1 0,-3-1 0,4 1 15,0 0-1,0 0 0,-1-1 1,1 1-1,0 0 1,0-1-1,-1 1 0,1 0 1,0 0-1,0-1 1,0 1-1,0 0 0,0-1 1,-1 1-1,1 0 1,0-1-1,0 1 0,0-1 1,0 1-1,0 0 1,0-1-1,-1-2 4434,31 7-3794,-25-2-684,0-1-1,0 0 1,0 0 0,0-1 0,1 0 0,8 0 0,-1-1-44,0 1 1,0 0 0,0 1 0,14 3 0,-18-3-17,7 1 17,0-1 1,24-2-1,-33 1-20,30-3 10,-21 1-4,0 1 0,19 1 0,88 3 21,-74-4-19,-38 0-2,-1 0 0,0 0 0,14-5 0,-14 3 0,1 1 0,19-2 0,10 1 4,-21 1-4,25 1 1,-31 2-8,0 0 0,-1-1 0,1-1 0,0 0 0,-1-1 0,1 0 0,23-8 0,-21 4 8,1 1-1,1 1 1,-1 0-1,21-2 1,-29 6-5,2-1 1,0 0 0,-1 0 0,0-1 0,1 0 0,10-4 0,-12 2-1,1 0 0,-1 1-1,1 0 1,0 1 0,0 0-1,0 1 1,0-1 0,0 1-1,11 1 1,-4 2 0,-1 0 4,0-1 0,-1 0 0,26-2 0,-39 1-7,0-1-1,0 1 0,0 0 1,0 0-1,0-1 0,0 1 1,0-1-1,0 1 0,0-1 1,0 1-1,1-2 0,11-6 22,-12 8-23,5-3 6,0 1 0,0-1-1,0 1 1,1 1 0,-1-1-1,12 0 1,-1 2 1,-1-1-1,1 0 1,-1-1 0,0-1-1,0 0 1,26-10 0,-36 11-6,1 0 0,-1 1 0,1 0 0,0 1 0,0-1 0,0 1 0,-1 0 0,1 1 0,8 1 0,-5-1 1,-1 0 0,1-1 0,11-1 0,-3-1 5,31 0 0,-35 1-7,0 0 0,1-1 0,-1-1 1,0 0-1,19-7 0,-28 9 0,-1 0 0,1 0 0,0 1 0,-1 0 0,1-1 0,0 2 0,0-1 0,9 2 0,13 1 0,-4-2 1,-16 0 0,0 0 0,0-1 0,0 0 1,11-2-1,-11 1 0,0 1 0,-1 0 0,1 1 1,-1-1-1,13 4 0,-15-3 0,1 0 0,0 0 0,0 0 0,0 0-1,0-1 1,0 0 0,0 0 0,0-1 0,0 1 0,0-1 0,0 0 0,6-2-1,-2 0 2,0 0 0,0 1 0,0 1 0,0-1-1,0 2 1,0-1 0,0 1 0,10 1 0,27-1 5,-45-1-7,4 1 2,0-1-1,1 1 1,-1 0-1,0 0 1,0 0-1,0 1 1,0-1-1,0 1 1,7 3-1,-5-2 4,-1 0 0,1-1-1,0 0 1,0 0 0,1 0 0,-1-1-1,8-1 1,0 0 14,0 0 1,20-6-1,-17 3 17,0 2 0,1 0 0,-1 1 0,1 0 0,32 5 0,55 12 204,-105-16-234,0 0-1,0 1 1,0-1-1,0 0 1,0 0-1,0 0 0,0 0 1,0 0-1,0-1 1,0 1-1,0 0 1,0 0-1,0-1 1,0 1-1,0-1 1,2 0-1,-3 1-1,0-1 0,1 0-1,-1 1 1,0-1 0,1 1-1,-1-1 1,0 0 0,0 1 0,1-1-1,-1 0 1,0 1 0,0-1-1,0 0 1,0 1 0,0-2 0,0 1-1,0 1 0,0-1-1,0 0 1,0 0 0,0 0 0,1 0 0,-1 1 0,0-1 0,0 0 0,1 0 0,-1 1 0,0-1 0,1 0 0,-1 1 0,1-1 0,-1 0 0,1 1 0,-1-1 0,1 0 0,-1 1 0,1-1 0,0 1 0,-1-1 0,1 1 0,1-1 0,0 0 1,1 0 1,-1 0 0,1 0 0,-1 0 0,1 1-1,-1-1 1,1 1 0,0 0 0,-1 0 0,1 0-1,-1 0 1,6 0 0,-2 2-1,0 0-1,0 0 1,10 5-1,8 3 21,-21-9-19,1 0 0,-1 0 0,1 0 1,0-1-1,-1 0 0,5 0 1,13 2 10,-12-1-14,1 0 0,-1-1 1,0 0-1,0 0 0,1-1 1,11-2-1,-15 2 0,1 0 0,-1 0 0,1 1 0,10 1 0,8-1 13,19 1 2,5 0-2,-42-1-15,0 0 0,0 1 0,0 0 0,7 1 0,21 2 0,-2 0 6,4-1 4,-25-3-6,1 1-1,-1 1 0,1-1 1,-1 2-1,0 0 0,17 7 0,-14-6-2,23 4-1,-28-7 0,-1 1 1,1 0-1,11 4 1,6 1 5,-21-6-8,0 0 1,0 1-1,9 3 1,15 12-4,-24-13 5,0-1-1,0 0 0,0 0 0,0 0 0,0 0 1,1-1-1,6 1 0,-12-2 1,21 2-7,-1 2 0,36 13 0,69 25-3,-112-38 15,1-1 0,0 0 0,0-1-1,16 2 1,-11-3 7,33 10-1,-32-6-4,54 19 66,-70-24-70,0 1 1,0-1-1,0 0 1,0-1-1,11 1 1,-10-1-2,1 1 1,-1-1-1,0 1 1,7 2-1,75 23 13,-76-22-11,1 0 0,-1 1 0,0 1 0,0 0 0,13 9 0,56 24 5,-49-25-9,1-1 0,0-1 0,64 12 0,-75-19 0,18 6-8,48 19 0,-40-12 0,48 20 24,-56-17-9,31 13 15,-62-30-17,0-1 0,0 0 0,0-1 0,1 0 0,-1-1 0,11 1 0,9 1 18,-1 1-1,0 1 0,0 1 1,41 16-1,-5-3 17,63 27 28,-88-31-20,77 22-1,-106-35-39,-1 1 0,0 0 1,0 1-1,13 7 0,11 5 16,-12-7-8,1 0-3,41 13-1,-15-10-1,32 8 4,-11-5-1,35 8 14,20 5 38,-55-10-18,27 14-21,1-1-18,180 49 38,-250-70-43,48 28 0,8 3-7,-52-27 5,0 2 1,-1 2-1,46 33 0,-74-49-1,22 12-3,-1-1 0,2-1 1,28 10-1,39 19-2,-19 2-6,121 91-1,-62-47-20,-55-40 32,116 60 8,-124-70 5,1 1-10,-51-28 1,-1 1 0,0 1 0,20 16 0,-24-16 0,0-2 0,1 0 1,0-1-1,0 0 0,18 7 1,-25-13-3,1 1 1,-1 0 0,0 0-1,0 1 1,0 1 0,0-1-1,10 11 1,-9-8-2,1-1 1,1 0-1,-1 0 0,1-1 1,0 0-1,24 8 0,-24-11 1,-1 2-1,1-1 1,-1 1-1,14 10 1,-6-4 5,124 79 2,-78-48-2,-47-29 0,0 0-1,-1 1 1,23 27-1,-22-23 2,29 25-1,48 32 1,-47-40-1,-13-8 2,-23-20-3,-1 1 0,0 1 0,12 11 0,51 52 2,-58-59-8,0 2 4,-1 1-1,-1 0 0,15 24 1,-12-17 5,18 21 0,-19-28-8,32 40 1,-21-27 19,-20-23-11,-1-1-1,0 1 1,5 9 0,5 7 18,-10-17-15,-1 1-1,-1-1 1,6 14 0,-1-6-1,1 1 1,-1-1-1,2 0 1,16 17-1,-11-13-9,94 123 55,-99-126-52,-5-8 0,0 1 0,-1 0 0,5 11 0,-4-8 1,27 61 29,34 38-15,-50-84-15,24 29-1,-30-41 4,1 1 1,-2 0-1,11 21 0,-16-27-6,1-1 0,0 0 0,1 0 0,-1-1-1,1 1 1,9 6 0,-9-8-17,1 1 1,-1 0-1,-1 1 0,1-1 1,-1 1-1,5 9 0,-1 10-957,-4-15 587</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8:01.557"/>
    </inkml:context>
    <inkml:brush xml:id="br0">
      <inkml:brushProperty name="width" value="0.1" units="cm"/>
      <inkml:brushProperty name="height" value="0.1" units="cm"/>
      <inkml:brushProperty name="color" value="#FF66CC"/>
    </inkml:brush>
  </inkml:definitions>
  <inkml:trace contextRef="#ctx0" brushRef="#br0">1 2714 2232,'46'33'1674,"-29"-23"282,-9-10-52,-2-1 504,15 10-1778,-16-8-622,-1 0 1,0 1-1,0-1 0,-1 1 1,1-1-1,0 1 1,6 5-1,16 7 19,-20-12-26,-1 0-1,0 1 0,0-1 0,0 1 0,0 0 1,0 1-1,5 4 0,-6-5 1,0 1 0,1-1-1,-1 0 1,1 0 0,0-1-1,0 1 1,0-1 0,7 2-1,-4-1 3,-1 0-1,0 0 1,-1 1-1,1-1 1,9 9-1,-8-7-1,-1 0-1,15 7 0,-18-10 0,-1 0 0,1 0 0,-1 0 0,0 1 0,4 3-1,-4-3 1,1 0-1,1 1 0,-1-1 0,6 3 0,10 7 35,-16-11-20,0 1 0,-1-1-1,1 1 1,0-1-1,7 2 1,-5-2 10,0 1-1,-1-1 1,1 1 0,-1 0-1,10 7 1,-9-5 7,0-2-1,0 1 1,8 4-1,4 0 26,-17-6-48,1-1-1,0 0 1,-1 0-1,1 0 1,0 0-1,0-1 1,0 1-1,0 0 1,0-1-1,0 1 1,0-1-1,0 0 1,4 0-1,22 2 204,-24-2-179,0 0 0,-1 1 0,1-1 0,0 1 0,-1 0 0,1-1 0,-1 2 1,1-1-1,5 3 0,-6-2-20,1-1 1,-1 1-1,0-1 1,1 0-1,-1 0 1,1 0-1,-1-1 1,1 1-1,0-1 1,-1 0-1,6 0 1,-4 0-6,-1-1-1,1 1 1,0 0 0,6 1 0,-6 0-3,-1-1-1,1 1 1,-1-1 0,1-1-1,4 0 1,25-2 76,-26 3-43,0-1 0,-1 0 0,1 0 1,-1-1-1,10-2 0,-8 1-27,-1 1-1,1 0 1,0 0 0,0 1 0,0 0 0,0 1 0,17 1 0,-1 0 1,-22-1-6,-1-1 0,1 1-1,-1 0 1,1-1 0,-1 0 0,4-1-1,9-2 33,34-2 81,-29 5-54,35-8 0,-37 0-52,-16 8-11,-1 0 0,1 0 0,0 0 0,0 0 0,0 0 1,0 0-1,0 0 0,0 1 0,0-1 0,0 1 1,2-1-1,16 1 3,-14 1-3,1-1 0,-1 0-1,0-1 1,10-1 0,-6-2 0,17-2 4,-17 4-3,0 0 0,-1-1 1,1-1-1,-1 1 0,0-1 0,0-1 0,0 0 0,12-8 0,13-8-2,-25 17 4,1 0-1,-1 1 1,1 0 0,0 1-1,0 0 1,0 0 0,18 0-1,-19 1-2,0-1 1,0 0-1,0 0 0,0-1 0,14-6 0,-13 4-1,0 2 1,0-1 0,16-2 0,85-14-6,53-6 2,-155 24 5,0 0 0,0-1 0,0 0 0,0 0 0,-1-1 0,11-6 0,-11 6-1,-1 0 1,1 0-1,0 1 0,0 0 1,0 0-1,0 1 1,13-2-1,-4 2 2,-1-1-1,1 0 1,-1-2-1,0 0 1,23-10-1,-19 7-2,0 0 0,31-6 0,-21 6 1,-1-1 0,-1-1 1,0-2-1,32-18 0,8-3 1,-49 25-2,30-14-4,74-44 0,-56 28 5,-3 3 14,-59 32-13,1 0 0,0 0 0,1 0 0,-1 1 0,0-1 0,12-1 0,-11 2 0,-1 0 0,0 0 0,0-1-1,0 1 1,0-1 0,8-7 0,3 0 3,-10 6-2,0-1 0,0 1 0,-1-1 0,0 0 0,0 0 0,0-1 0,6-7 0,-4 5 6,0 0 0,1 0 0,0 1 0,1 0 0,19-11 1,11-8 24,-27 18-18,1 0 0,0 0 0,27-9 0,-23 10 3,34-19 0,46-38 15,-85 56-31,0 0 0,20-9 0,10-6 11,1-3 3,41-27 13,-72 43-28,1 1 1,1 0 0,0 1-1,0 0 1,28-9 0,-25 12-2,-14 4 0,1 0-1,0 0 1,-1 0 0,0-1-1,1 0 1,-1 0 0,0 0 0,0 0-1,0-1 1,0 1 0,0-1-1,5-5 1,-5 3 1,-1 1 2,0 1 0,0-1 0,0 0 0,4-9 0,-6 11-4,0 0 1,0-1 0,0 1 0,0 0 0,0 0 0,1 0-1,-1 0 1,0 0 0,1 0 0,0 0 0,-1 0 0,1 1-1,0-1 1,0 1 0,0-1 0,0 1 0,0 0 0,3-2 0,5-3 0,0 0 0,-1-1 0,13-12 0,-11 9 3,64-61 29,7-10 23,-78 77-54,-1 0 0,-1 0 0,1-1 0,0 0 0,-1 1-1,0-1 1,2-8 0,-3 9-1,1 0 0,-1 0 0,1-1 0,0 1-1,0 0 1,0 1 0,1-1 0,-1 0 0,1 1 0,0-1-1,5-4 1,-1 2 3,0 0 1,-1 0-1,9-11 0,-4 4 1,-6 8-5,0 1 0,0 0 1,10-7-1,13-10 7,-9-1-3,5-5 8,-10 15-11,22-18-1,-31 26 1,0 0-1,0-1 1,-1 0-1,1 0 1,-1 0 0,-1 0-1,6-10 1,-3 6 0,0 0 0,11-13 0,-14 20-1,-1 0 1,1 0-1,-1 0 0,1 1 1,0-1-1,0 1 1,0 0-1,0 0 0,0 0 1,0 0-1,0 0 0,5 0 1,4-2 2,-10 2-2,-1 1 0,1-1-1,0 0 1,-1-1 0,1 1 0,0 0 0,-1 0 0,0-1-1,1 1 1,-1-1 0,0 1 0,0-1 0,1 0 0,-1 1-1,1-4 1,0 1 1,-1 3-2,-1-1 0,1 1 0,-1 0 0,1-1 0,-1 1 0,1 0 0,-1-1 0,0 1 0,0-1 0,0 1 0,0 0 0,0-1 0,0 1 1,0-1-1,0 1 0,-1-1 0,1 1 0,0 0 0,-2-3 0,0-8 0,3 7 0,1 0 0,-1 0 0,1 1 0,0-1 0,1 1 0,-1 0 0,1 0 0,5-8 0,0 1 0,3-6 3,9-21 1,-17 33-4,0 0 0,0 1 0,1 0 0,0-1 1,-1 1-1,9-6 0,0-1 0,32-31 7,20-33 3,-57 68-8,0 0 0,0 1-1,10-7 1,-11 9-1,-1 0 0,0 0 0,-1 0 0,1 0-1,-1-1 1,0 1 0,0-1 0,6-9 0,-7 7-1,0-1 1,0 0-1,1 1 1,0-1 0,1 1 0,-1 0-1,1 0 1,1 0 0,-1 1-1,1 0 1,11-9 0,31-20-1,-42 30 1,0 0 0,0 0-1,0-1 1,-1 0 0,1 0 0,-2 0 0,1 0-1,4-8 1,1-2 0,-6 12-1,0 0 0,0 0 0,0 0 0,0 0 0,1 1 0,-1 0 0,1 0 0,0 0 0,0 0 0,5-1 0,18-11 0,-23 11 0,1 0 0,-1 0 0,1 0 0,-1-1 0,0 0 0,5-6 0,14-10 0,3-6 0,-20 21 0,-1 0 1,1 0-1,4-8 0,-1 4 6,-9 9-6,0 0 0,0 0 0,0 0 0,0 0 0,0 0 0,0 0 0,0 0 0,0 0 0,-1 0 0,1-1 1,0 1-1,-1 0 0,1 0 0,-1-1 0,1-1 0,-1 1 0,1 0 0,0 0 0,0 0 0,-1 0 0,1 1 0,0-1 0,0 0 0,1 1 0,-1-1 0,0 1 0,0-1 0,1 1 0,-1-1 0,1 1 0,0 0 0,-1 0 0,1 0 0,0 0 0,-1 0 0,4-1 0,-1 0 0,-1 0 0,0 0 0,1-1 0,-1 1 0,4-4 0,-2 0 0,-3 3 0,0 0 0,0 0 0,1 1 0,-1-1 0,1 1 0,0-1 0,0 1 0,0 0 0,0 0 0,0 0 0,0 0 0,0 1 0,5-2 0,-4 2 1,-1 0 0,1 0 1,0 0-1,-1 0 0,1-1 0,-1 1 0,0-1 1,0 0-1,0 0 0,1 0 0,-2-1 0,1 1 1,0-1-1,0 1 0,-1-1 0,0 0 0,1 0 1,-1 0-1,2-5 0,1 0 25,0 0-1,0 1 1,1 0-1,0 0 1,1 0 0,0 0-1,0 1 1,8-6 0,-9 9-6,-5 3-17,0 0-1,0 0 1,-1 0-1,1-1 1,0 1 0,0 0-1,-1-1 1,1 1-1,0 0 1,-1-1-1,1 1 1,0-1 0,-1 1-1,1-1 1,-1 0-1,1 1 1,-1-1 0,1 0-1,0 0 1,-1-6 7,0 6-9,0 0 0,0 0 1,0 0-1,0 0 0,0 0 1,0 0-1,0 0 0,1 0 1,-1 0-1,0 0 1,1 0-1,-1 0 0,0 0 1,1 0-1,-1 0 0,1 0 1,0 0-1,-1 0 1,1 1-1,0-1 0,-1 0 1,2 0-1,4-6 11,-6 6-11,0 1 0,1-1 0,-1 0 0,1 1 0,-1-1 0,1 0 0,-1 1-1,1-1 1,-1 1 0,1-1 0,-1 1 0,1-1 0,0 1 0,-1 0 0,1-1 0,0 1 0,0 0 0,-1-1 0,1 1 0,1 0 0,7 3 7,-9-3-7,1 0 0,-1 1-1,1-1 1,0 0 0,-1 0 0,1 1 0,0-1-1,-1 0 1,1 0 0,0 0 0,-1 0-1,1 0 1,0 0 0,-1 0 0,1 0-1,0 0 1,-1 0 0,1 0 0,0 0 0,-1 0-1,1-1 1,0 1 0,-1 0 0,1 0-1,-1-1 1,1 1 0,0-1 0,-1 1-1,1 0 1,0-2 0,27-15 31,2-5-8,-28 20-19,0 0-1,1 1 1,-1-1-1,0 0 1,1 1-1,0 0 1,-1-1-1,1 1 1,0 0 0,0 0-1,5-1 1,9-3 27,-14 3-152,1 0-1,-1 0 1,0 0 0,-1-1 0,1 1 0,0-1 0,-1 0-1,1 1 1,2-6 0,4-12-341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8:03.669"/>
    </inkml:context>
    <inkml:brush xml:id="br0">
      <inkml:brushProperty name="width" value="0.1" units="cm"/>
      <inkml:brushProperty name="height" value="0.1" units="cm"/>
      <inkml:brushProperty name="color" value="#FF66CC"/>
    </inkml:brush>
  </inkml:definitions>
  <inkml:trace contextRef="#ctx0" brushRef="#br0">0 229 1784,'113'-11'1153,"-49"5"2186,-63 6-3305,-1 0 0,1 0 0,-1-1 0,1 1 0,-1 0 0,1 0-1,-1 0 1,1 0 0,-1 0 0,0-1 0,1 1 0,-1 0 0,1 0 0,-1-1 0,0 1 0,1 0 0,-1-1-1,0 1 1,1 0 0,-1-1 0,4-3 266,1 2-168,-1 0-1,1 0 1,0 0-1,0 1 1,0-1 0,0 1-1,9-1 1,19-5 190,-16 2-208,-9 3-75,1-1 0,-1 0 0,1-1-1,-1 0 1,9-5 0,-11 5-28,1 1-1,0 0 1,0 0 0,0 1-1,0 0 1,0 0 0,0 1-1,9-1 1,23-6 62,24-7 430,-37 9-74,26-8 0,-42 11-346,1 1 0,-1 0 0,1 0 0,-1 1 0,15 0 1,11-1 17,20-9 238,-36 6-197,77-18 354,-91 21-476,-1 1 0,0-1 0,-1 1 0,10-6 0,-11 5-6,1 0 0,0 1 1,1-1-1,-1 1 0,0 0 0,0 0 0,8-1 1,-2 1 9,-6 0-13,0 1 0,1 0 0,-1 0 0,1 0 0,-1 0 0,0 1 0,6 1 0,-1 1 3,-2-1 9,0 0 0,-1 0 0,1-1 0,0 0 0,0 0 0,0 0 0,12-1 0,98-2 531,-72 2-454,117-4 93,-89 3 210,-42-2-289,0 2 0,0 1 0,34 5 0,-51-5-70,1 0 0,-1-1 0,21-3 0,-18 2 19,30-1 1,47 2 73,6 3 22,-27-2-59,-49 0-16,30-4-1,-31 2 0,40 0 0,101 17 13,-145-14-86,0-1-1,32-4 0,-31 2 1,37 0-1,118 24 136,-166-21-118,1 0 0,-1 0-1,1-1 1,-1 0 0,0 0-1,1-1 1,-1 0 0,15-5-1,-15 5-8,0 0-1,1 1 0,-1 0 0,0 0 0,1 1 0,9 1 0,-6 0 7,-1 0 0,24-2 0,-16-1-4,91-11 72,-97 10-80,0 1-1,23 2 0,14-1 3,-25-3-5,-6 1 3,24 1-1,-28 1-5,0 1 14,1 0 1,0 1 0,29 7-1,-35-7 0,0 0 0,0-1 0,0 0 0,21 0 0,11-1 47,-16 0-25,-21 0-31,0-1 0,0 1 0,0 0-1,0 1 1,0 0 0,1 0 0,10 3-1,-8 0-3,-5-2-4,-1 0 0,1-1 0,0 1 0,0-1 0,0 0 0,0 0 0,0-1 0,8 1 0,-3-1 4,-5 0-3,0 0 0,-1 0 0,1 0 0,0-1 1,6-1-1,-1-3 6,-9 5-9,1-1 0,0 1-1,0-1 1,0 1 0,0 0 0,0-1 0,0 1 0,0 0-1,0-1 1,0 1 0,0 0 0,0 0 0,0 0 0,0 0-1,0 0 1,0 0 0,1 1 0,27-1 34,-24 0-28,0 0 0,0 0 0,0 0 0,0 1 0,7 1 0,68 18 21,17 6 11,-29 1 10,-31-11-26,-22-7 57,-13-8-41,-2-1-2,12 3 35,0 1-64,1 1 1,-1 0-1,22 12 0,-29-14-6,13 10 7,-6-5 43,-11-8-52,5 3 3,-1 0-1,0 0 0,1 0 1,8 8-1,-12-10-2,86 66 31,-81-62-21,-1 1 0,0 0 1,0 1-1,-1-1 0,0 1 1,0 0-1,0 1 0,-1-1 1,4 10-1,2 1 31,5 1 55,-15-19-66,0 0-7,0 0-67,0 0-267,3 8-1636,4 8 200,1 4 774</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8:07.505"/>
    </inkml:context>
    <inkml:brush xml:id="br0">
      <inkml:brushProperty name="width" value="0.1" units="cm"/>
      <inkml:brushProperty name="height" value="0.1" units="cm"/>
      <inkml:brushProperty name="color" value="#FF66CC"/>
    </inkml:brush>
  </inkml:definitions>
  <inkml:trace contextRef="#ctx0" brushRef="#br0">14 20 1656,'-10'-7'4439,"10"7"-4345,-1-1 0,1 1 0,0 0 0,0 0 1,0 0-1,-1 0 0,1 0 0,0 0 0,0-1 0,0 1 0,-1 0 0,1 0 0,0 0 1,0 0-1,0-1 0,0 1 0,0 0 0,0 0 0,-1-1 0,1 1 0,0 0 0,0 0 1,0 0-1,0-1 0,0 1 0,0 0 0,0 0 0,0-1 0,0 1 0,0 0 0,0 0 0,0-1 1,0 1-1,0 0 0,0 0 0,0 0 0,0-1 0,1 1 0,-1 0 0,0 0 0,0 0 1,0-1-1,0 1 0,0 0 0,0 0 0,1 0 0,-1-1 0,0 1 0,5-1-51,0 0-1,0 1 0,0-1 0,0 1 1,0 0-1,0 0 0,0 1 0,-1 0 1,8 1-1,-3 0-13,8 2 118,32 2 0,-36-6-14,0 0 0,0 0 0,24-5 0,-28 4-117,1 0-1,-1 1 1,0 1 0,0-1 0,0 1-1,0 1 1,0 0 0,0 0 0,0 1-1,0 0 1,-1 0 0,1 1-1,-1 0 1,13 9 0,-13-8-7,1 0 0,0 0 1,17 5-1,-4-1 1,7 4-7,-14-7 9,21 13-1,-16 3 60,-10-12-42,0 0-1,-1 0 1,0 1-1,10 17 1,-18-26-24,1-1 1,-1 1 0,0 0-1,1-1 1,-1 0 0,1 1 0,0-1-1,-1 0 1,1 0 0,0 0-1,2 1 1,-2-1 2,0 0 0,0 0-1,0 0 1,0 1 0,0-1 0,0 0-1,-1 1 1,1 0 0,0-1 0,-1 1 0,1 0-1,1 3 1,2 5 71,0 0-1,0 0 1,-1 0 0,-1 1-1,0-1 1,0 1 0,-1 0 0,0 0-1,-1 0 1,0 0 0,-1 0-1,-1 15 1,-1-9-35,1 25-1,1-27-23,-1-1 1,0 1-1,-4 19 0,2-19 18,-14 47 204,14-53-217,1 0 1,-2 16-1,-1 7 26,4-29-43,0 0 0,0-1 0,0 1 0,0-1 0,-1 1 0,1-1 1,-1 0-1,0 1 0,0-1 0,-3 4 0,4-6 79,1 1 1,0 0-1,0-1 1,-1 1-1,1 0 1,0-1-1,0 1 0,0 0 1,0 0-1,0 0 1,0-1-1,0 1 0,0 0 1,0 0-1,0-1 1,0 1-1,1 0 1,-1-1-1,0 2 0,7 18-77,-6-18 136,4 11-53,1-1-1,7 13 0,11 21 41,8 31-62,-24-48 67,-1 5-132,17 43 18,6-12 84,-20-47-77,-1 1 0,8 24 0,1 9-2,8 28 29,-7-23-42,-14-40-12,0-1 0,2 0 0,0 0 0,1 0 0,18 27 0,-16-28 2,-2 0 14,12 31 0,2 4 6,-13-35-21,-5-9-1,0 1 1,0-1 0,-1 1 0,0 0 0,0 0-1,-1 0 1,0 0 0,2 11 0,-2-6-2,1 1-1,0-1 1,1 0 0,10 22 0,-3-7 5,-5-14-6,-5-10 0,1 0 0,-1 1 0,0-1 0,1 0 0,-1 1 0,-1-1 0,2 6 0,-3 5 8,1-11-8,0-1 0,0 1-1,0 0 1,0-1 0,0 1 0,0-1 0,1 1-1,-1 0 1,1-1 0,-1 1 0,2 1 0,9 10 8,17 18-1,-18-22-4,-10-9-5,1-1 1,-1 0-1,1 1 0,-1-1 1,1 1-1,-1-1 1,1 1-1,-1 0 1,0-1-1,1 1 0,-1-1 1,0 1-1,0 0 1,1-1-1,-1 1 0,0-1 1,0 1-1,0 0 1,0-1-1,0 1 1,0 0-1,0-1 0,0 1 1,0 0-1,0-1 1,0 1-1,-1 1 1,0 4 1,1-2-1,0-1-1,1 0 0,-1 0 0,1 0 0,0 0 0,-1 0 0,1-1 1,2 5-1,3 6 1,-1 16 10,-5-25-10,1 0 1,0 0 0,-1 1 0,1-1 0,1 0 0,2 6 0,1 0 0,-3-6-2,-1-1 1,1 0-1,0 1 1,0-1-1,1 0 1,-1 0-1,1 0 1,-1 0-1,7 4 1,-7-5 0,1 1 1,-1-1-1,0 1 0,0 0 1,0-1-1,0 1 1,0 0-1,0 0 0,1 6 1,-2-6-1,0 0 1,1-1-1,-1 1 1,1 0-1,-1-1 1,1 1-1,0-1 1,0 1-1,0-1 1,5 4-1,-5-4 0,0 0-1,0 0 0,0 0 0,-1 0 0,1 0 0,0 1 1,-1-1-1,3 5 0,-3-4 0,1 0 0,0 0 0,0 0 0,0 0 0,0-1 0,2 4 0,53 44-42,-54-46 43,1-1 0,-1 2-1,0-1 1,0 0 0,0 1-1,4 8 1,-4-7 0,0 0 0,1 0 1,7 9-1,-5-7-1,0 0 0,7 14 0,-8-14 0,-1-1 0,2 1 0,10 12 0,0-4 0,-3-3-1,0 0 1,12 16-1,-19-23 0,0 0 0,0 0-1,1-1 1,11 8 0,1 0 1,69 63 0,-70-60 3,30 33 0,-45-46-2,0 0-1,0-1 0,0 1 0,1-1 0,-1 0 1,6 3-1,17 12 1,-21-13 1,0 1 4,1 0-1,-1 0 0,9 4 0,2 4 3,-7-6-8,-1 0 0,21 14 19,-25-17-5,1 0 0,0-1 1,0 1-1,0-1 0,0 0 0,8 3 0,-13-6-12,0 0 0,0 0-1,1 0 1,-1 0-1,0 0 1,0 0 0,1 0-1,-1 0 1,0 0 0,0 0-1,1 0 1,-1 0-1,0 0 1,0 0 0,0 0-1,1 0 1,-1 0-1,0-1 1,0 1 0,1 0-1,-1 0 1,0 0-1,0 0 1,0 0 0,1-1-1,-1 1 1,0 0 0,0 0-1,0 0 1,0 0-1,0-1 1,1 1 0,-1 0-1,0 0 1,0-1-1,0 1 1,0 0 0,0 0-1,0-1 1,0 1 0,0 0-1,0 0 1,0 0-1,0-1 1,0 1 0,0 0-1,0 0 1,0-1-1,0 1 1,0 0 0,0 0-1,0-1 1,0 1-1,0 0 1,0 0 0,-1-1-1,0-1 75,3 15 70,-1-12-363,3 10 629,-3-5-3053,-1-6 1838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6-01T13:54:59.281"/>
    </inkml:context>
    <inkml:brush xml:id="br0">
      <inkml:brushProperty name="width" value="0.05" units="cm"/>
      <inkml:brushProperty name="height" value="0.05" units="cm"/>
      <inkml:brushProperty name="color" value="#E71225"/>
    </inkml:brush>
  </inkml:definitions>
  <inkml:trace contextRef="#ctx0" brushRef="#br0">133 1240 3481 0 0,'1'31'1807'0'0,"-1"-30"-1749"0"0,-1-1 0 0 0,1 0 0 0 0,0 1 1 0 0,-1-1-1 0 0,1 0 0 0 0,0 1 0 0 0,-1-1 0 0 0,1 0 1 0 0,-1 0-1 0 0,1 0 0 0 0,0 1 0 0 0,-1-1 0 0 0,1 0 1 0 0,-1 0-1 0 0,1 0 0 0 0,-1 0 0 0 0,1 0 0 0 0,0 0 1 0 0,-1 0-1 0 0,1 1 0 0 0,-1-2 0 0 0,1 1 0 0 0,-1 0 1 0 0,1 0-1 0 0,-1 0 0 0 0,1 0 0 0 0,-1 0 1 0 0,1 0-1 0 0,-1 0-58 0 0,-11-4 4370 0 0,17-66 283 0 0,13-38-3773 0 0,-14 90-611 0 0,-2 7-122 0 0,0 1 0 0 0,1 0 0 0 0,1 1 0 0 0,0-3-147 0 0,-1 8 64 0 0,-2-1 0 0 0,1 1 0 0 0,0-1 0 0 0,-1 1 0 0 0,0-1 1 0 0,0 0-1 0 0,-1 0 0 0 0,1 1 0 0 0,-1-1 0 0 0,0 0 0 0 0,0 0 0 0 0,-1-2-64 0 0,0-16 303 0 0,1-1-1 0 0,1 1 0 0 0,2-9-302 0 0,0 2 168 0 0,7-40 127 0 0,0-7-95 0 0,-5 39-41 0 0,-1-9 45 0 0,-4 34-126 0 0,1-1 0 0 0,0 0 0 0 0,1 1 0 0 0,3-12-78 0 0,1-8 85 0 0,-6 28-66 0 0,2-1 6 0 0,-1 0 0 0 0,0 0-1 0 0,-1-1 1 0 0,1 1 0 0 0,-1 0-1 0 0,-1 0 1 0 0,1 0 0 0 0,-1 0-1 0 0,0-1-23 0 0,0-2 35 0 0,2 1 48 0 0,-1 8-70 0 0,0 0-3 0 0,0 0 5 0 0,0 0 4 0 0,0 0-7 0 0,0 0-10 0 0,-1 0 0 0 0,0 0 0 0 0,1 0 0 0 0,-1 0 0 0 0,1 0 0 0 0,-1 0 0 0 0,0 1 0 0 0,1-1 0 0 0,-1 0-1 0 0,1 0 1 0 0,-1 1 0 0 0,1-1 0 0 0,-1 0 0 0 0,1 1 0 0 0,-1-1 0 0 0,1 0 0 0 0,-1 1 0 0 0,1-1 0 0 0,0 1 0 0 0,-1-1 0 0 0,1 1 0 0 0,-1-1 0 0 0,1 1-1 0 0,0-1 1 0 0,-1 1 0 0 0,1-1 0 0 0,0 1 0 0 0,0-1 0 0 0,0 1 0 0 0,-1-1 0 0 0,1 1 0 0 0,0 0 0 0 0,0-1 0 0 0,0 1-3 0 0,0 24 20 0 0,0-15-8 0 0,0-10-16 0 0,0 0 10 0 0,-1 3 148 0 0,1-2-3424 0 0,0-2-3529 0 0,3-2 4535 0 0</inkml:trace>
  <inkml:trace contextRef="#ctx0" brushRef="#br0" timeOffset="1548.71">173 253 2529 0 0,'8'-82'2724'0'0,"-8"81"-2486"0"0,1 0-1 0 0,-1 0 1 0 0,0-1 0 0 0,1 1-1 0 0,-1 0 1 0 0,0 0 0 0 0,0 0-1 0 0,0-1 1 0 0,0 1 0 0 0,0 0-1 0 0,0 0 1 0 0,0 0 0 0 0,-1 0 0 0 0,1-1-1 0 0,0 1 1 0 0,-1 0 0 0 0,1 0-1 0 0,-1 0 1 0 0,1 0 0 0 0,-1 0-1 0 0,1 0 1 0 0,-1 0 0 0 0,0 0-1 0 0,0 0 1 0 0,1 0 0 0 0,-1 0-1 0 0,0 0 1 0 0,0 0 0 0 0,0 1-1 0 0,0-1 1 0 0,0 0 0 0 0,0 1-1 0 0,0-1 1 0 0,0 1 0 0 0,0-1-1 0 0,0 1 1 0 0,0-1 0 0 0,-1 1-1 0 0,0 0-237 0 0,-1-1 114 0 0,-1 1 0 0 0,0 0 0 0 0,1 1 0 0 0,-1-1 0 0 0,0 1 0 0 0,1 0-1 0 0,-1 0 1 0 0,1 0 0 0 0,-1 0 0 0 0,1 0 0 0 0,-1 1 0 0 0,0 0-114 0 0,-4 2 39 0 0,6-4-25 0 0,0 1 0 0 0,-1 0 1 0 0,1 0-1 0 0,0 0 0 0 0,0 1 0 0 0,0-1 0 0 0,0 0 0 0 0,0 1 0 0 0,0-1 1 0 0,0 1-1 0 0,1 0 0 0 0,-1 0 0 0 0,0 0 0 0 0,1 0 0 0 0,0 0 0 0 0,-1 0 1 0 0,1 0-1 0 0,0 0 0 0 0,0 0-14 0 0,-2 5 19 0 0,0 0 1 0 0,0 0-1 0 0,-1 0 1 0 0,0-1 0 0 0,0 1-1 0 0,-1-1 1 0 0,0 0-20 0 0,1 0 46 0 0,0-1 0 0 0,0 0 1 0 0,0 1-1 0 0,1 0 0 0 0,0-1 0 0 0,0 1 1 0 0,1 1-1 0 0,-1-1 0 0 0,0 6-46 0 0,1-8 40 0 0,1 1 0 0 0,0 0 0 0 0,1-1 0 0 0,-1 1 0 0 0,1-1 0 0 0,0 1 0 0 0,0 0 0 0 0,0-1 0 0 0,1 1 0 0 0,0 0 0 0 0,-1-1 0 0 0,2 1 0 0 0,-1-1 0 0 0,0 0 0 0 0,1 1 0 0 0,0-1 0 0 0,0 0 0 0 0,0 0 0 0 0,1 0 0 0 0,-1 0 0 0 0,1 0 0 0 0,0-1 0 0 0,0 1-1 0 0,0-1 1 0 0,1 1 0 0 0,-1-1 0 0 0,1-1 0 0 0,-1 1 0 0 0,1 0 0 0 0,0-1 0 0 0,0 0 0 0 0,1 0 0 0 0,3 2-40 0 0,1-1 59 0 0,1-1 1 0 0,-1 0-1 0 0,1 0 0 0 0,0-1 0 0 0,-1 0 0 0 0,1-1 0 0 0,0 0 1 0 0,0 0-1 0 0,-1-1 0 0 0,1-1 0 0 0,2 0-59 0 0,14-1 129 0 0,-22 2-99 0 0,0 0-1 0 0,0 0 1 0 0,0 0-1 0 0,0-1 1 0 0,-1 1-1 0 0,1-1 1 0 0,-1 0-1 0 0,1 0 0 0 0,-1-1 1 0 0,2 0-30 0 0,24-13 207 0 0,-26 15-181 0 0,-1-1 0 0 0,1 1 0 0 0,0-1 1 0 0,-1 1-1 0 0,1-1 0 0 0,-1 0 0 0 0,1 0 0 0 0,-1 0 1 0 0,0 0-1 0 0,0 0 0 0 0,0-1 0 0 0,0 1 0 0 0,0-1 1 0 0,-1 1-1 0 0,1-1 0 0 0,-1 0 0 0 0,1-2-26 0 0,3-6 166 0 0,-1-1 0 0 0,-1 1-1 0 0,2-13-165 0 0,-5 23 6 0 0,1-2 15 0 0,-1 1-1 0 0,0-1 1 0 0,0 1 0 0 0,0-1-1 0 0,0 1 1 0 0,0-1 0 0 0,-1 1-1 0 0,0-3-20 0 0,-1-21 168 0 0,-3-44 222 0 0,5 68-382 0 0,-1 0 0 0 0,0 0 0 0 0,0 0 1 0 0,0 0-1 0 0,0 0 0 0 0,0 0 0 0 0,-1 1 0 0 0,1-1 0 0 0,-1 0 1 0 0,1 1-1 0 0,-1-1 0 0 0,1 0 0 0 0,-1 1 0 0 0,0 0 1 0 0,0-1-1 0 0,0 1 0 0 0,0 0 0 0 0,-1-1-8 0 0,-1 0 10 0 0,0 0-1 0 0,0 0 1 0 0,0 0-1 0 0,0 0 1 0 0,0 0 0 0 0,-1 1-1 0 0,1 0 1 0 0,0 0-1 0 0,-3 0-9 0 0,1 1 20 0 0,5 0-17 0 0,0-1-1 0 0,0 1 0 0 0,0 0 0 0 0,0 0 0 0 0,0 0 0 0 0,0 0 0 0 0,0 0 0 0 0,0 0 0 0 0,0 0 0 0 0,0 0 0 0 0,0 0 0 0 0,0 1 0 0 0,0-1 0 0 0,1 0 0 0 0,-1 0 0 0 0,0 1 0 0 0,0-1 0 0 0,0 1 0 0 0,0-1 0 0 0,0 1 0 0 0,1-1 0 0 0,-1 1 0 0 0,0-1 0 0 0,1 1 0 0 0,-1 0 0 0 0,0-1 0 0 0,1 1 0 0 0,-1 0 0 0 0,1 0 0 0 0,-1 0 1 0 0,1-1-1 0 0,-1 2-2 0 0,0-1 0 0 0,1 0 1 0 0,-1 0 0 0 0,0 0 0 0 0,0 0 0 0 0,0 0-1 0 0,0 0 1 0 0,0 0 0 0 0,0 0 0 0 0,0 0 0 0 0,0-1 0 0 0,0 1-1 0 0,0 0 1 0 0,0-1 0 0 0,-1 1 0 0 0,1-1 0 0 0,0 1-1 0 0,0-1 1 0 0,-1 0-1 0 0,-14 8 15 0 0,-8 8-12 0 0,19-13-5 0 0,-1 1 1 0 0,0 0-1 0 0,1 0 0 0 0,0 0 1 0 0,0 1 1 0 0,2-3-2 0 0,1 0 0 0 0,-1 1 1 0 0,1 0-1 0 0,-1 0 1 0 0,1 0-1 0 0,0 0 0 0 0,0 0 1 0 0,0 0-1 0 0,1 0 1 0 0,-1 0-1 0 0,1 1 0 0 0,0-1 1 0 0,0 1-1 0 0,0-1 1 0 0,0 4 1 0 0,-1 0 0 0 0,2-6 0 0 0,0 1 0 0 0,0 0 0 0 0,0 0 0 0 0,-1-1 0 0 0,1 1 0 0 0,-1 0 0 0 0,1-1 0 0 0,-1 1 0 0 0,0-1 0 0 0,0 1 1 0 0,0-1-1 0 0,1 1 0 0 0,-1-1 0 0 0,-1 1 0 0 0,1-1 0 0 0,1 0 1 0 0,-1-1-1 0 0,1 0 1 0 0,0 0 0 0 0,-1 0-1 0 0,1 1 1 0 0,0-1 0 0 0,0 0 0 0 0,-1 0-1 0 0,1 0 1 0 0,0 1 0 0 0,0-1-1 0 0,0 0 1 0 0,-1 1 0 0 0,1-1-1 0 0,0 0 1 0 0,0 0 0 0 0,0 1 0 0 0,0-1-1 0 0,0 0 1 0 0,0 1 0 0 0,-1-1-1 0 0,1 0 1 0 0,0 1 0 0 0,0-1 0 0 0,0 0-1 0 0,0 1 1 0 0,0-1 0 0 0,0 0-1 0 0,0 1 1 0 0,0-1 0 0 0,1 0 0 0 0,-1 1-1 0 0,0-1 1 0 0,0 0 0 0 0,0 1-1 0 0,0-1 0 0 0,11 7 54 0 0,1 1-4 0 0,-8-6-24 0 0,0 0-1 0 0,0-1 1 0 0,1 0-1 0 0,-1 0 1 0 0,0 0-1 0 0,1 0 0 0 0,-1-1 1 0 0,0 1-1 0 0,1-1 1 0 0,-1 0-1 0 0,1-1 1 0 0,-1 1-26 0 0,1-1 32 0 0,-1 0 0 0 0,0 0 1 0 0,1-1-1 0 0,-1 1 0 0 0,0-1 1 0 0,0 0-1 0 0,0 0 0 0 0,1-1-32 0 0,-4 2 13 0 0,1 0 0 0 0,0 0 0 0 0,-1-1 0 0 0,1 1-1 0 0,-1 0 1 0 0,1-1 0 0 0,-1 1 0 0 0,0-1-1 0 0,1 0 1 0 0,-1 1 0 0 0,0-1 0 0 0,0 0-1 0 0,0 0 1 0 0,0 0 0 0 0,-1 0 0 0 0,1 0 0 0 0,0 0-1 0 0,-1 0 1 0 0,1-1-13 0 0,7-45 209 0 0,0 2-11 0 0,-7 44-186 0 0,-1-1 0 0 0,1 1 1 0 0,0 0-1 0 0,0-1 0 0 0,0 1 1 0 0,0 0-1 0 0,0 0 0 0 0,0 0 1 0 0,0-1-1 0 0,1 1 0 0 0,-1 0 1 0 0,1 1-1 0 0,0-2-12 0 0,0 1 14 0 0,0 0 0 0 0,-1 0 0 0 0,1 0 0 0 0,-1 0 0 0 0,1-1 0 0 0,-1 1 0 0 0,0-1 0 0 0,0 1 0 0 0,0-1 0 0 0,0 1 1 0 0,0-1-1 0 0,-1 1 0 0 0,1-1-14 0 0,-2-19 93 0 0,0 19-80 0 0,1 1 1 0 0,-1-1-1 0 0,1 1 0 0 0,0-1 0 0 0,0 0 0 0 0,0 1 0 0 0,1-1 1 0 0,-1 1-1 0 0,1-1 0 0 0,-1 0-13 0 0,0 3 2 0 0,0 0 0 0 0,0 0 0 0 0,1-1 0 0 0,-1 1-1 0 0,0 0 1 0 0,0 0 0 0 0,0-1 0 0 0,0 1 0 0 0,0 0 0 0 0,0 0 0 0 0,0-1 0 0 0,0 1-1 0 0,0 0 1 0 0,0 0 0 0 0,0-1 0 0 0,0 1 0 0 0,0 0 0 0 0,0 0 0 0 0,0 0 0 0 0,-1-1 0 0 0,1 1-1 0 0,0 0 1 0 0,0 0 0 0 0,0-1 0 0 0,0 1 0 0 0,0 0 0 0 0,0 0 0 0 0,-1 0 0 0 0,1-1-1 0 0,0 1 1 0 0,0 0 0 0 0,0 0 0 0 0,-1 0 0 0 0,1 0 0 0 0,0 0 0 0 0,0-1 0 0 0,0 1 0 0 0,-1 0-1 0 0,1 0 1 0 0,0 0 0 0 0,0 0 0 0 0,-1 0 0 0 0,1 0 0 0 0,0 0-2 0 0,-18-1 64 0 0,-23 9-3 0 0,39-7-61 0 0,-4 1 6 0 0,1 0 0 0 0,0 1 0 0 0,0-1 0 0 0,0 1 0 0 0,0 1 0 0 0,1-1-1 0 0,-3 2-5 0 0,-19 13 6 0 0,22-15-7 0 0,0 0 0 0 0,0-1 0 0 0,0 1 1 0 0,0 1-1 0 0,1-1 0 0 0,-1 0 0 0 0,1 1 1 0 0,0 0-1 0 0,-1 2 1 0 0,1-3-1 0 0,1 1 0 0 0,-1-1 0 0 0,0 0 0 0 0,0 0 1 0 0,0 0-1 0 0,0-1 0 0 0,0 1 0 0 0,0-1 0 0 0,-4 2 1 0 0,4-2-2 0 0,1 0 0 0 0,-1 0 1 0 0,1 0-1 0 0,-1 1 0 0 0,1-1 0 0 0,0 0 0 0 0,0 1 1 0 0,0 0-1 0 0,0 0 0 0 0,0-1 0 0 0,0 1 0 0 0,1 0 1 0 0,-1 0-1 0 0,1 0 0 0 0,0 1 0 0 0,0-1 0 0 0,0 0 1 0 0,1 0-1 0 0,-1 1 0 0 0,1-1 0 0 0,0 0 0 0 0,0 4 2 0 0,-1 1 2 0 0,1 1 0 0 0,0-1-1 0 0,1 1 1 0 0,0 0-1 0 0,1-1 1 0 0,-1 1 0 0 0,2-1-1 0 0,0 4-1 0 0,2-3 20 0 0,1 0 0 0 0,0 0 0 0 0,0 0-1 0 0,0-1 1 0 0,1 0 0 0 0,0 0 0 0 0,1 0-1 0 0,0-1 1 0 0,0-1 0 0 0,1 1-20 0 0,-3-3 19 0 0,0 0 1 0 0,0-1-1 0 0,0 0 1 0 0,0 0-1 0 0,1-1 1 0 0,-1 0-1 0 0,1 0 1 0 0,3 0-20 0 0,-8-1 10 0 0,-1-1 0 0 0,1 0 0 0 0,0 0 1 0 0,0 0-1 0 0,0 0 0 0 0,0-1 0 0 0,0 1 0 0 0,-1 0 1 0 0,1-1-1 0 0,0 1 0 0 0,0-1 0 0 0,-1 0 0 0 0,1 1 1 0 0,0-1-1 0 0,-1 0 0 0 0,1 0 0 0 0,0 0 0 0 0,-1 0 1 0 0,0-1-1 0 0,1 1 0 0 0,-1 0 0 0 0,0 0 1 0 0,1-1-1 0 0,-1 1 0 0 0,0-1-10 0 0,16-13 106 0 0,-11 10-62 0 0,0 0-1 0 0,0-1 1 0 0,-1 1-1 0 0,0-1 0 0 0,1-1-43 0 0,12-13 79 0 0,-17 18-70 0 0,1 0 0 0 0,0 0-1 0 0,-1 0 1 0 0,1 0 0 0 0,-1 0-1 0 0,0 0 1 0 0,0-1 0 0 0,0 1-1 0 0,0 0 1 0 0,0-1 0 0 0,0 1-1 0 0,-1 0 1 0 0,1-1 0 0 0,-1-1-9 0 0,0-36 100 0 0,-2 5-20 0 0,-1-13 14 0 0,-1-4 69 0 0,4 48-150 0 0,0 0 1 0 0,0 1-1 0 0,-1-1 0 0 0,1 0 0 0 0,-1 0 1 0 0,0 1-1 0 0,0-1 0 0 0,0 1 0 0 0,0-1 0 0 0,-1 1 1 0 0,0-1-1 0 0,1 1 0 0 0,-1 0 0 0 0,0 0 1 0 0,-1 0-1 0 0,1 0 0 0 0,0 0 0 0 0,-1 0 1 0 0,0 1-1 0 0,1-1 0 0 0,-1 1 0 0 0,0-1 1 0 0,-1 1-1 0 0,1 0 0 0 0,0 1 0 0 0,0-1 1 0 0,-1 0-1 0 0,1 1 0 0 0,-1 0 0 0 0,0 0-13 0 0,-22-5 27 0 0,23 5-25 0 0,0 0 1 0 0,0 0-1 0 0,0 0 1 0 0,0 1-1 0 0,0-1 0 0 0,-1 1 1 0 0,1 0-1 0 0,0 0 0 0 0,0 0 1 0 0,-1 0-1 0 0,1 1 1 0 0,0-1-1 0 0,0 1 0 0 0,-2 0-2 0 0,-15 5-2 0 0,18-6 2 0 0,-1 0-1 0 0,1 1 1 0 0,0-1-1 0 0,0 1 1 0 0,0 0-1 0 0,0 0 1 0 0,0 0-1 0 0,0 0 1 0 0,0 0-1 0 0,0 0 1 0 0,0 0-1 0 0,-1 2 1 0 0,-1 0 0 0 0,-1 0 0 0 0,0 0 0 0 0,1 0 0 0 0,-1 0 0 0 0,0-1 0 0 0,-6 2 0 0 0,8-3-1 0 0,0 0-1 0 0,0-1 1 0 0,1 2 0 0 0,-1-1-1 0 0,0 0 1 0 0,0 1-1 0 0,1-1 1 0 0,-1 1-1 0 0,1 0 1 0 0,0 0-1 0 0,-1 0 1 0 0,1 0 0 0 0,0 0-1 0 0,0 0 1 0 0,0 1-1 0 0,0-1 1 0 0,1 1-1 0 0,-1-1 1 0 0,1 1-1 0 0,-1 0 1 0 0,1-1 0 0 0,0 1-1 0 0,-1 2 2 0 0,0 5-7 0 0,-1-1 0 0 0,1 1 0 0 0,0 0 1 0 0,1-1-1 0 0,1 1 0 0 0,-1 0 0 0 0,1 0 0 0 0,1 3 7 0 0,0-9 1 0 0,-1 0-1 0 0,1 0 1 0 0,0 0 0 0 0,0-1 0 0 0,1 1-1 0 0,-1-1 1 0 0,1 1 0 0 0,-1-1 0 0 0,1 1-1 0 0,0-1 1 0 0,1 0 0 0 0,-1 0 0 0 0,1 0-1 0 0,-1 0 1 0 0,1 0 0 0 0,0-1 0 0 0,0 1-1 0 0,0-1 1 0 0,0 0 0 0 0,0 0 0 0 0,0 0-1 0 0,4 2 0 0 0,14 6 13 0 0,-17-7-6 0 0,1 0 0 0 0,-1-1 0 0 0,1 0 0 0 0,0 0 0 0 0,0 0 0 0 0,0-1 0 0 0,0 1 0 0 0,0-1 0 0 0,0 0 0 0 0,0-1-1 0 0,0 1 1 0 0,5-1-7 0 0,-9 0 4 0 0,1 0-1 0 0,-1-1 1 0 0,1 1-1 0 0,-1 0 0 0 0,0-1 1 0 0,1 1-1 0 0,-1-1 0 0 0,0 0 1 0 0,1 1-1 0 0,-1-1 1 0 0,0 0-1 0 0,0 0 0 0 0,0 1 1 0 0,1-1-1 0 0,-1 0 0 0 0,0 0 1 0 0,0-1-4 0 0,15-10 45 0 0,-7 6-13 0 0,-1 0-1 0 0,1 0 1 0 0,-1 0-1 0 0,0-1 0 0 0,5-5-31 0 0,3-4 45 0 0,-8 7-23 0 0,-1 0 0 0 0,0-1 1 0 0,-1 0-1 0 0,0 0 1 0 0,-1 0-1 0 0,0-1 1 0 0,0 0-1 0 0,0-3-22 0 0,1 0 29 0 0,-3-1-4 0 0,-3 13-20 0 0,0 1 0 0 0,0-1 0 0 0,0 1 0 0 0,0-1 0 0 0,0 1 0 0 0,1-1 0 0 0,-1 1 0 0 0,1-1-1 0 0,-1 1 1 0 0,1-1 0 0 0,-1 1 0 0 0,1 0 0 0 0,0-1 0 0 0,0 1 0 0 0,0 0 0 0 0,0-1-5 0 0,0 2 3 0 0,-1-1 0 0 0,1 1 1 0 0,0-1-1 0 0,-1 1 0 0 0,1-1 1 0 0,-1 1-1 0 0,1-1 0 0 0,-1 1 1 0 0,1-1-1 0 0,-1 1 0 0 0,1-1 1 0 0,-1 0-1 0 0,0 1 0 0 0,1-1 1 0 0,-1 0-1 0 0,0 1 1 0 0,0-1-1 0 0,0 0 0 0 0,1 1 1 0 0,-1-1-1 0 0,0 0 0 0 0,0 0 1 0 0,0 1-1 0 0,0-1 0 0 0,0 0 1 0 0,0 0-1 0 0,0 1 0 0 0,0-1 1 0 0,-1 0-1 0 0,1 1 0 0 0,0-1 1 0 0,0 0-1 0 0,0 1 0 0 0,-1-1 1 0 0,1 0-4 0 0,-17-25 117 0 0,7 13-50 0 0,9 13-64 0 0,1-1 0 0 0,-1 1-1 0 0,1 0 1 0 0,-1-1 0 0 0,0 1 0 0 0,1 0 0 0 0,-1-1 0 0 0,1 1-1 0 0,-1 0 1 0 0,0 0 0 0 0,0 0 0 0 0,1 0 0 0 0,-1 0 0 0 0,0-1-1 0 0,1 1 1 0 0,-1 0 0 0 0,0 1 0 0 0,1-1 0 0 0,-1 0 0 0 0,0 0-1 0 0,1 0 1 0 0,-1 0 0 0 0,0 0-3 0 0,-9 1 23 0 0,5-2-17 0 0,1 1 1 0 0,-1-1-1 0 0,1 1 0 0 0,-1 0 0 0 0,1 1 1 0 0,-1-1-1 0 0,0 1 0 0 0,-3 1-6 0 0,-22 2 10 0 0,19-3-12 0 0,1 0 0 0 0,-1 1 0 0 0,1 0 0 0 0,0 0 0 0 0,0 1 0 0 0,0 1-1 0 0,0 0 1 0 0,0 0 0 0 0,-7 5 2 0 0,15-8-1 0 0,0 1 0 0 0,0 0-1 0 0,0-1 1 0 0,1 1 0 0 0,-1 0 0 0 0,1 0-1 0 0,0 0 1 0 0,-1 0 0 0 0,1 0-1 0 0,0 0 1 0 0,0 0 0 0 0,0 0-1 0 0,0 2 2 0 0,-9 15-13 0 0,8-17 9 0 0,-1 0 1 0 0,1 1-1 0 0,0 0 1 0 0,0 0-1 0 0,1-1 1 0 0,-1 1-1 0 0,1 0 1 0 0,-1 1 0 0 0,1-1-1 0 0,0 0 1 0 0,0 0-1 0 0,1 0 1 0 0,-1 1-1 0 0,1-1 1 0 0,-1 0-1 0 0,1 1 1 0 0,0-1-1 0 0,0 0 1 0 0,0 1-1 0 0,1-1 1 0 0,-1 0 0 0 0,1 0-1 0 0,0 1 1 0 0,0-1-1 0 0,0 0 1 0 0,0 0-1 0 0,0 0 1 0 0,1 0-1 0 0,0 0 1 0 0,-1 0-1 0 0,1 0 1 0 0,0-1-1 0 0,0 1 1 0 0,1-1 0 0 0,-1 1-1 0 0,0-1 1 0 0,2 1 3 0 0,1 1-5 0 0,10 7 5 0 0,0 0-1 0 0,0-1 0 0 0,1 0 1 0 0,1-2-1 0 0,-1 1 1 0 0,13 2 0 0 0,-28-10 3 0 0,1-1 1 0 0,-1 0-1 0 0,1 0 0 0 0,0 0 1 0 0,-1 0-1 0 0,1 0 1 0 0,0 0-1 0 0,-1 0 1 0 0,1 0-1 0 0,0-1 0 0 0,-1 1 1 0 0,1 0-1 0 0,-1-1 1 0 0,1 0-1 0 0,-1 1 1 0 0,1-1-1 0 0,-1 0 1 0 0,1 0-1 0 0,-1 0 0 0 0,0 0 1 0 0,1 0-1 0 0,0-1-3 0 0,3-2 7 0 0,-1-1 0 0 0,0 0-1 0 0,0-1 1 0 0,0 1 0 0 0,0-1-7 0 0,7-10 19 0 0,-6 10-9 0 0,0-1 0 0 0,-1 0 1 0 0,0-1-1 0 0,0 1 1 0 0,0-1-1 0 0,-1 0 0 0 0,0 0 1 0 0,-1 0-1 0 0,1 0 1 0 0,0-9-11 0 0,1-7 46 0 0,-3 19-35 0 0,0 0 1 0 0,0 0-1 0 0,-1 0 1 0 0,1 0-1 0 0,-1 0 0 0 0,0-1 1 0 0,0 1-1 0 0,-1 0 0 0 0,0 0 1 0 0,0 0-1 0 0,0 0 0 0 0,-1-2-11 0 0,1 4 6 0 0,0 0 1 0 0,-1 0-1 0 0,1 0 0 0 0,-1 0 0 0 0,1 0 0 0 0,-1 1 0 0 0,0-1 0 0 0,0 1 0 0 0,0-1 0 0 0,-1 1 0 0 0,1 0 0 0 0,0 0 1 0 0,-1 0-1 0 0,1 0 0 0 0,-1 0 0 0 0,0 1 0 0 0,0-1 0 0 0,0 1 0 0 0,0-1 0 0 0,0 1 0 0 0,0 0 0 0 0,0 0 0 0 0,-1 0-6 0 0,-6-1 9 0 0,0 1 0 0 0,1 0 0 0 0,-1 0 0 0 0,0 1 0 0 0,1 0 0 0 0,-1 0 0 0 0,0 1 0 0 0,-1 1-9 0 0,4-1-3 0 0,1 0 0 0 0,-1 0 0 0 0,0 1 0 0 0,1 0 0 0 0,0 0 0 0 0,-1 1 0 0 0,1 0 0 0 0,0 0 0 0 0,0 0 0 0 0,1 1 0 0 0,-5 3 3 0 0,6-3-6 0 0,1 0 1 0 0,0 1-1 0 0,0 0 0 0 0,1-1 1 0 0,0 1-1 0 0,-1 0 0 0 0,1 0 1 0 0,1 0-1 0 0,-1 0 0 0 0,1 0 0 0 0,0 4 6 0 0,-2 2-16 0 0,2-7 13 0 0,1 0-1 0 0,0 0 1 0 0,0 0-1 0 0,0 0 1 0 0,0 0-1 0 0,1 0 1 0 0,-1 0 0 0 0,1 0-1 0 0,0 0 1 0 0,1 0-1 0 0,-1 0 1 0 0,2 3 3 0 0,24 45-33 0 0,-25-48 29 0 0,1 0 0 0 0,0 0 1 0 0,0-1-1 0 0,1 1 0 0 0,-1 0 0 0 0,1-1 1 0 0,0 0-1 0 0,0 0 0 0 0,0 0 0 0 0,4 2 4 0 0,46 18-19 0 0,-42-18 21 0 0,-10-4-1 0 0,-1-1 0 0 0,-1 0-1 0 0,1 1 0 0 0,0-1 0 0 0,-1 0 1 0 0,1 1-1 0 0,-1-1 0 0 0,1 0 1 0 0,0 0-1 0 0,-1 1 0 0 0,1-1 0 0 0,0 0 1 0 0,-1 0-1 0 0,1 0 0 0 0,0 0 1 0 0,-1 0-1 0 0,1 0 0 0 0,0 0 0 0 0,-1 0 1 0 0,1 0-1 0 0,-1 0 0 0 0,1 0 1 0 0,0-1-1 0 0,-1 1 0 0 0,1 0 0 0 0,0 0 1 0 0,-1-1-1 0 0,1 1 0 0 0,0-1 0 0 0,-1 1 1 0 0,0 0 1 0 0,1-1-1 0 0,-1 1 0 0 0,1 0 0 0 0,-1-1 0 0 0,1 1 0 0 0,-1 0 0 0 0,1 0 0 0 0,-1-1 0 0 0,1 1 0 0 0,-1 0 0 0 0,1 0 0 0 0,-1 0 0 0 0,1 0 0 0 0,0 0 1 0 0,-1 0-1 0 0,1 0 0 0 0,-1 0 0 0 0,1 0 0 0 0,-1 0 0 0 0,1 0 0 0 0,0 0-1 0 0,13-1 28 0 0,-12 0-44 0 0,-1 0-1 0 0,0 0 0 0 0,1 0 0 0 0,-1 0 0 0 0,0 0 0 0 0,1 0 1 0 0,-1 0-1 0 0,0 0 0 0 0,0 0 0 0 0,0-1 0 0 0,0 1 0 0 0,0 0 0 0 0,0-1 1 0 0,-1 1 16 0 0,1 0-190 0 0,-1 0 1 0 0,1 0-1 0 0,-1 1 1 0 0,1-1-1 0 0,-1 0 0 0 0,0 0 1 0 0,1 1-1 0 0,-1-1 1 0 0,0 0-1 0 0,0 0 1 0 0,0 0-1 0 0,0 0 1 0 0,0 1-1 0 0,1-1 1 0 0,-1 0-1 0 0,-1 0 1 0 0,1 0-1 0 0,0 0 1 0 0,0 1-1 0 0,0-1 1 0 0,0 0-1 0 0,-1 0 1 0 0,1 0-1 0 0,0 1 0 0 0,-1-1 1 0 0,1 0-1 0 0,0 0 1 0 0,-1 0 189 0 0,0 1-1772 0 0,1 0-610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8:09.190"/>
    </inkml:context>
    <inkml:brush xml:id="br0">
      <inkml:brushProperty name="width" value="0.1" units="cm"/>
      <inkml:brushProperty name="height" value="0.1" units="cm"/>
      <inkml:brushProperty name="color" value="#FF66CC"/>
    </inkml:brush>
  </inkml:definitions>
  <inkml:trace contextRef="#ctx0" brushRef="#br0">358 136 2457,'-15'-19'554,"-14"-21"1555,27 28-272,2 11-1731,0 1 1,0-1 0,0 0-1,0 0 1,0 1 0,0-1 0,0 0-1,0 1 1,0-1 0,-1 0 0,1 1-1,0-1 1,-1 0 0,1 1 0,0-1-1,-1 0 1,1 1 0,0-1-1,-1 1 1,1-1 0,-1 0 0,-20-24 1916,16 20-1712,4 4-242,0 1 0,1-1 0,-1 1 1,0-1-1,1 1 0,-1-1 0,0 0 0,1 1 1,-1-1-1,1 0 0,-1 0 0,1 1 0,0-1 1,-1 0-1,1 0 0,0 0 0,-1 1 0,1-1 1,0 0-1,0-1 0,-1-2 759,6 13-577,59 48 86,-52-47-299,5 4 203,35 23 0,-37-28-153,24 20-1,-28-20-49,-8-8-26,-1 1 0,0 0 0,0-1-1,1 1 1,-1 0 0,0 0 0,0 0-1,-1 1 1,1-1 0,0 0 0,-1 1 0,1-1-1,-1 1 1,1 2 0,0 2 22,1 0-1,-1 0 1,7 11 0,-5-11 88,-3-6 53,-1-1 40,0 0 14,0 0-50,0 0-27,0 0-144,0 0 1,-1 0-1,1 0 1,0 0-1,0 0 0,0 0 1,0 0-1,0 0 1,0 0-1,0 0 1,0 0-1,0 0 0,-1 0 1,1 0-1,0-1 1,0 1-1,0 0 1,0 0-1,0 0 0,0 0 1,0 0-1,-1 0 1,1 0-1,0 0 0,0 0 1,0 1-1,0-1 1,0 0-1,0 0 1,0 0-1,-1 0 0,1 0 1,0 0-1,0 0 1,0 0-1,0 0 1,0 0-1,0 0 0,0 0 1,0 0-1,0 0 1,-1 1-1,1-1 1,0 0-1,0 0 0,0 0 1,0 0-1,0 0 1,0 0-1,0 0 0,0 0 1,0 1-1,-5 4 115,3-3-95,-1 1-1,0-1 1,0 1 0,1-1-1,-1 0 1,-1 0-1,1 0 1,-4 1-1,3-1-14,1 0 0,-1 0 0,1 0 0,0 0 0,0 0 0,0 1 0,-5 5 0,5-6-5,1 0 0,0 0-1,0 0 1,-1 0 0,1 0-1,-1 0 1,1-1 0,-1 1-1,-5 1 1,-18 10 14,-30 16 19,45-20-3,10-7-31,-1 0 0,0-1 1,0 1-1,0-1 0,1 1 1,-1-1-1,-4 2 0,-16 3 48,19-5-44,0-1-1,0 1 1,0-1 0,0 1-1,0 0 1,0 0 0,0 1-1,1-1 1,-1 0 0,0 1-1,1 0 1,-1-1 0,1 1 0,-3 3-1,2-2 5,-2 1 0,1 0 0,0-1 0,-1 0 0,1 0 0,-1 0-1,0 0 1,0-1 0,0 0 0,0 0 0,-6 1 0,-18 9 18,21-8-27,0 0 0,0-1-1,0 0 1,0 0 0,-1-1-1,1 0 1,-13 2 0,19-4-6,1 0 1,-1 0-1,1 0 1,-1 0-1,1 1 1,-1-1 0,1 0-1,0 1 1,-1-1-1,1 1 1,-1 0 0,1-1-1,0 1 1,0 0-1,-1 0 1,1 0 0,0 0-1,0 0 1,0 0-1,0 0 1,0 0-1,0 0 1,0 1 0,-1 1-1,2-2 0,0 0 1,-1 0-1,1-1 0,-1 1 0,1 0 1,-1 0-1,1-1 0,-1 1 0,1 0 1,-1-1-1,0 1 0,1-1 1,-1 1-1,0 0 0,0-1 0,0 0 1,1 1-1,-1-1 0,0 1 1,0-1-1,0 0 0,0 0 0,1 0 1,-1 1-1,0-1 0,0 0 0,0 0 1,0 0-1,0 0 0,-1-1 1,0 1-1,1-1 1,-1 0-1,1 0 1,0 0-1,-1 0 1,1 0-1,0 0 1,0 0-1,0 0 1,0 0-1,-2-2 1,0-1-15,1 5-15,2 0 27,-1-1 1,1 0-1,0 1 0,-1-1 0,1 0 1,0 0-1,-1 1 0,1-1 0,0 0 1,-1 0-1,1 0 0,0 1 0,-1-1 1,1 0-1,-1 0 0,1 0 0,-1 0 1,1 0-1,0 0 0,-1 0 0,0 0 1,1 0-6,0 0-1,0 0 0,0 0 0,0 0 1,-1 0 9,0 0 10,1 0-2,0 0 0,0 0-21,0 0-5,0 0 0,0 0 4,0 0 17,0 0 10,0-1 75,0 1-4134,0 0 3165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8:10.815"/>
    </inkml:context>
    <inkml:brush xml:id="br0">
      <inkml:brushProperty name="width" value="0.1" units="cm"/>
      <inkml:brushProperty name="height" value="0.1" units="cm"/>
      <inkml:brushProperty name="color" value="#FF66CC"/>
    </inkml:brush>
  </inkml:definitions>
  <inkml:trace contextRef="#ctx0" brushRef="#br0">88 401 2336,'-65'37'1857,"65"-37"-1815,-1 0 0,1 0 0,0 1-1,0-1 1,-1 0 0,1 0 0,0 0 0,0 0 0,0 0 0,-1 0 0,1 1-1,0-1 1,0 0 0,0 0 0,-1 0 0,1 1 0,0-1 0,0 0 0,0 0 0,0 1-1,0-1 1,0 0 0,-1 0 0,1 1 0,0-1 0,0 0 0,0 0 0,0 1 0,0-1-1,0 0 1,0 0 0,0 1 0,0-1 0,0 0 0,0 0 0,0 1 0,0-1-1,1 0 1,-1 0 0,0 1 0,0-1 0,0 0 4,1 0 1,-1 0-1,0 0 1,0 0-1,1 0 0,-1-1 1,0 1-1,0 0 1,0 0-1,1 0 1,-1 0-1,0-1 0,0 1 1,0 0-1,1 0 1,-1-1-1,0 1 0,0 0 1,0 0-1,0-1 1,0 1-1,0 0 1,0 0-1,0-1 0,0 1 1,0 0-1,1 0 1,-1-1-1,0 1 0,-1 0 1,1-1-1,0 1 1,0 0-1,0 0 1,0-1-1,0 1 0,0 0 1,0 0-1,0-1 1,-1 1-1,1-2 97,0 1-1,0 0 1,-1-1-1,1 1 1,0-1-1,0 1 1,0-1-1,0 1 1,1 0-1,-1-1 1,0 1 0,1 0-1,-1-1 1,1 1-1,-1 0 1,1-1-1,-1 1 1,1 0-1,0 0 1,0-1-1,1 0 1,0 1-30,0-1 1,0 1-1,1-1 0,-1 1 1,1 0-1,-1 0 0,1 0 1,3 0-1,13-6 239,-17 6-308,0-1 1,0 1 0,0 0 0,0-1 0,0 0 0,-1 1-1,1-1 1,1-2 0,12-10 237,7 4-90,-18 9-170,0 0-1,0-1 1,0 0 0,7-4-1,7-8 57,0-2 0,-2 0-1,30-35 1,-27 28 139,-11 13-52,1 0 0,-1-1-1,12-23 1,-18 30-127,-1 0 0,1 0 0,-1 0 0,0-1 1,0 1-1,0 0 0,-1-1 0,0 1 0,1-1 1,-1 1-1,-1 0 0,1-1 0,-1 1 0,0-1 1,-2-7-1,0 6 1,1 0-1,-1 0 1,0 1 0,-5-8 0,2 3 6,4 8-41,1 0 1,-1 0 0,1 0-1,-1 0 1,0 0 0,0 0 0,0 1-1,0-1 1,0 1 0,0-1-1,0 1 1,-1 0 0,1 0-1,0 0 1,-1 0 0,1 0 0,-1 0-1,1 1 1,-1-1 0,1 1-1,-1 0 1,1 0 0,-1 0-1,1 0 1,-1 0 0,1 0 0,-1 1-1,0-1 1,1 1 0,0 0-1,-1 0 1,1 0 0,-1 0 0,1 0-1,0 0 1,0 1 0,-4 2-1,-6 6-20,1 0 0,0 0 0,1 1 0,-16 20 0,22-25 17,0 0 0,-1-1 0,0 0 0,0 0 0,-6 5 0,6-6-2,0 1 0,0-1 0,0 1-1,1 0 1,-8 12 0,7-9-12,1 1 0,-1 0 0,2 0 0,-1 0-1,-4 20 1,8-27 11,-1 1-1,0 0 0,0-1 1,0 1-1,0 0 0,0-1 1,-3 5-1,-5 10-1,-2 38-18,6-25 47,3-22 22,1 0 0,1 0 0,-1 0 0,1 1 1,1-1-1,-1 0 0,3 10 0,-1-14-36,0 0 0,0 0 0,0 0 0,0 0 0,1 0 0,0-1 0,0 1 0,0-1 0,0 1 0,0-1 0,1 0 0,0-1 0,-1 1 0,1 0 0,8 3 0,4 2 4,0-1 0,27 9 0,-22-11 5,0 0-1,1-2 1,-1-1-1,1 0 1,26-2-1,-44 0-14,4 0 8,-1-1-1,1 1 1,0-2 0,11-2 0,-15 3 55,-1 0 1,1-1-1,-1 1 1,1-1-1,-1 0 1,1 0-1,-1 0 1,0 0-1,0-1 1,5-4-1,5-13 2314,2 3-1110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19:48:11.858"/>
    </inkml:context>
    <inkml:brush xml:id="br0">
      <inkml:brushProperty name="width" value="0.1" units="cm"/>
      <inkml:brushProperty name="height" value="0.1" units="cm"/>
      <inkml:brushProperty name="color" value="#FF66CC"/>
    </inkml:brush>
  </inkml:definitions>
  <inkml:trace contextRef="#ctx0" brushRef="#br0">7 102 2601,'-1'-1'609,"1"1"1,-1-1 0,1 0 0,-1 0 0,1 1 0,-1-1 0,1 0 0,-1 0 0,1 0 0,0 0-1,-1 0 1,1-1 0,0-12 3101,0 7-3404,1 6-282,1 0 0,0 0 0,-1 0 0,1 0 0,0 0 0,0 0 0,-1 0 0,1 0 0,0 1-1,0-1 1,0 1 0,3-1 0,0 0 53,-3 0-47,9-2 130,1 0 1,20-3 0,-22 5-139,-1 0 8,1 0 1,-1-1-1,0 0 1,1-1-1,9-3 1,-14 4-25,0 0 1,-1 1-1,1 0 0,0 0 1,0 0-1,9 0 1,-11 2 1,1-2 0,0 1 0,-1 0 1,1-1-1,-1 1 0,1-1 0,-1 0 0,1-1 1,-1 1-1,1 0 0,3-4 0,-5 5 3,-1-1-1,0 0 0,1 1 0,-1-1 1,0 1-1,1 0 0,-1-1 1,1 1-1,-1 0 0,0 0 0,1 0 1,-1 0-1,1 0 0,-1 0 0,3 0 1,23 7 165,-12-3-61,-14-4-107,0 0-1,-1 0 1,1 0 0,0 0 0,0 0 0,0 0-1,0 0 1,-1 0 0,1 0 0,0 0 0,0-1-1,0 1 1,-1 0 0,1 0 0,0-1 0,0 1-1,-1-1 1,1 1 0,0-1 0,-1 1 0,1-1 0,0 0-1,0 0-3,0 0 1,-1 1-1,1-1 0,0 1 0,-1-1 0,1 1 0,0-1 0,0 1 0,-1 0 0,1-1 1,0 1-1,0 0 0,0-1 0,0 1 0,-1 0 0,1 0 0,0 0 0,0 0 0,0 0 1,0 0-1,0 0 0,1 0 0,19 2 57,-17-2-45,0 0 0,0 0-1,0 0 1,0 1 0,0 0-1,1 0 1,-1 0-1,0 0 1,-1 1 0,8 3-1,6 5 42,-9-7 61,-7-4-2,-4-2 51,-1-3 302,4 4-284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6-01T13:55:03.929"/>
    </inkml:context>
    <inkml:brush xml:id="br0">
      <inkml:brushProperty name="width" value="0.05" units="cm"/>
      <inkml:brushProperty name="height" value="0.05" units="cm"/>
      <inkml:brushProperty name="color" value="#E71225"/>
    </inkml:brush>
  </inkml:definitions>
  <inkml:trace contextRef="#ctx0" brushRef="#br0">240 49 4337 0 0,'39'-36'2152'0'0,"-39"36"-2084"0"0,1-1 0 0 0,-1 1 0 0 0,0-1 0 0 0,1 1 0 0 0,-1 0 0 0 0,1-1-1 0 0,-1 1 1 0 0,1 0 0 0 0,-1-1 0 0 0,1 1 0 0 0,-1 0 0 0 0,1-1 0 0 0,-1 1 0 0 0,1 0-1 0 0,-1 0 1 0 0,1 0 0 0 0,0 0 0 0 0,-1-1 0 0 0,1 1 0 0 0,-1 0 0 0 0,1 0 0 0 0,0 0-1 0 0,-1 0 1 0 0,1 0 0 0 0,-1 0 0 0 0,1 1 0 0 0,0-1 0 0 0,-1 0 0 0 0,1 0-1 0 0,-1 0 1 0 0,1 0-68 0 0,-1 2 1544 0 0,-3-8 234 0 0,3 6-1720 0 0,0 1 1 0 0,0-1-1 0 0,0 0 1 0 0,0 1-1 0 0,0-1 1 0 0,0 1-1 0 0,0-1 1 0 0,0 0-1 0 0,0 1 1 0 0,0-1-1 0 0,0 1 1 0 0,-1-1-1 0 0,1 0 1 0 0,0 1-1 0 0,0-1 1 0 0,0 0-1 0 0,-1 1 1 0 0,1-1-1 0 0,0 0 1 0 0,-1 1-1 0 0,1-1 1 0 0,0 0-1 0 0,0 0 1 0 0,-1 1-1 0 0,1-1 1 0 0,-1 0-1 0 0,1 0 1 0 0,0 0-1 0 0,-1 0 1 0 0,1 1-1 0 0,0-1 1 0 0,-1 0-1 0 0,1 0 1 0 0,-1 0-1 0 0,1 0 1 0 0,0 0-1 0 0,-1 0 1 0 0,1 0-1 0 0,-1 0 1 0 0,1 0-1 0 0,0 0 1 0 0,-1 0-1 0 0,1 0 1 0 0,-1 0-1 0 0,1 0 1 0 0,0-1-1 0 0,-1 1 1 0 0,1 0-1 0 0,0 0 1 0 0,-1 0-1 0 0,1-1 1 0 0,0 1-1 0 0,-1 0 1 0 0,1 0-1 0 0,0-1 1 0 0,-1 1 0 0 0,1 0-1 0 0,0 0 1 0 0,0-1-1 0 0,-1 1 1 0 0,1 0-1 0 0,0-1 1 0 0,0 1-1 0 0,0-1 1 0 0,-1 1-1 0 0,1 0 1 0 0,0-1-1 0 0,0 1 1 0 0,0 0-1 0 0,0-1-58 0 0,13 87 1026 0 0,-2-22-741 0 0,-11-24-21 0 0,2-29-209 0 0,4 17 104 0 0,-1 1 0 0 0,-1 0 0 0 0,-2 0 0 0 0,-1 0 0 0 0,-1 17-159 0 0,0-2 174 0 0,1-37-137 0 0,-1 1-1 0 0,0-1 0 0 0,0 1 0 0 0,-1-1 0 0 0,0 1 0 0 0,0-1 1 0 0,-1 1-1 0 0,0 0-36 0 0,1-3 18 0 0,0-1 0 0 0,0 0 0 0 0,1 1 0 0 0,-1-1 0 0 0,1 1 0 0 0,0-1 0 0 0,0 1 0 0 0,0-1 0 0 0,1 1 0 0 0,0-1 0 0 0,0 1 0 0 0,0-1 0 0 0,0 0 0 0 0,1 1 0 0 0,-1-1 0 0 0,2 0-18 0 0,-3-3 1 0 0,0-1 0 0 0,0 0 0 0 0,0 1 1 0 0,1-1-1 0 0,-1 1 0 0 0,0-1 0 0 0,0 0 1 0 0,0 1-1 0 0,0-1 0 0 0,0 1 0 0 0,1-1 1 0 0,-1 0-1 0 0,0 1 0 0 0,0-1 0 0 0,0 1 0 0 0,0-1 1 0 0,0 1-1 0 0,-1-1 0 0 0,1 0 0 0 0,0 1 1 0 0,0-1-1 0 0,0 1 0 0 0,0-1 0 0 0,0 0 0 0 0,0 1 1 0 0,-1-1-1 0 0,1 0 0 0 0,0 1 0 0 0,0-1 1 0 0,-1 0-1 0 0,1 1 0 0 0,0-1 0 0 0,-1 0 1 0 0,1 1-1 0 0,0-1 0 0 0,0 0 0 0 0,-1 1-1 0 0,1-1 1 0 0,-1 0 1 0 0,1 0-1 0 0,0 0 0 0 0,0 0 0 0 0,0 0 0 0 0,0 0 1 0 0,-1 1-1 0 0,1-1 0 0 0,0 0 0 0 0,0 0 0 0 0,0 0 1 0 0,0 0-1 0 0,0 1 0 0 0,-1-1 0 0 0,1 0 0 0 0,0 0 0 0 0,0 0 1 0 0,0 0-1 0 0,0 1 0 0 0,0-1 0 0 0,0 0 0 0 0,0 0 1 0 0,0 1-1 0 0,0-1 0 0 0,0 0 0 0 0,0 0 0 0 0,0 0 1 0 0,0 1-1 0 0,0-1 0 0 0,0 0 0 0 0,0 0 0 0 0,0 0 1 0 0,0 1-1 0 0,0-1 0 0 0,0 0 0 0 0,0 0 0 0 0,0 0 0 0 0,0 1-1 0 0,4 1 27 0 0,-6-5-10 0 0,2 1-320 0 0,-1 0-1 0 0,1-1 0 0 0,-1 1 1 0 0,1 0-1 0 0,0-1 1 0 0,0 1-1 0 0,0-1 0 0 0,1 1 1 0 0,-1 0-1 0 0,0-1 0 0 0,1 1 1 0 0,0 0-1 0 0,-1 0 0 0 0,1-1 304 0 0,2-10-1259 0 0,-2 8 1057 0 0,-1 0 1 0 0,1 0-1 0 0,-1 0 0 0 0,0 0 1 0 0,0 0-1 0 0,-1 0 0 0 0,0 0 1 0 0,0 0-1 0 0,0 0 0 0 0,0 0 1 0 0,-1 1-1 0 0,0-1 0 0 0,0 0 1 0 0,0 1-1 0 0,0-1 0 0 0,-1 1 1 0 0,0 0-1 0 0,-1-2 202 0 0,-6-10-1475 0 0</inkml:trace>
  <inkml:trace contextRef="#ctx0" brushRef="#br0" timeOffset="417.36">75 188 2160 0 0,'-53'-41'1910'0'0,"41"34"-336"0"0,8 8-362 0 0,-1 1 3608 0 0,5-3-4531 0 0,0 0 0 0 0,0 0 0 0 0,0 1 1 0 0,0-1-1 0 0,0 0 0 0 0,0 0 0 0 0,0 0 1 0 0,0 1-1 0 0,0-1 0 0 0,0 0 0 0 0,0 0 0 0 0,1 0 1 0 0,-1 1-1 0 0,0-1 0 0 0,1 0 0 0 0,-1 1 1 0 0,0-1-1 0 0,1 0 0 0 0,-1 1 0 0 0,1-1 0 0 0,-1 0 1 0 0,1 1-1 0 0,0-1-289 0 0,8-3 271 0 0,0 1 1 0 0,0 1-1 0 0,1 0 1 0 0,-1 0-1 0 0,8 0-271 0 0,-8 1 90 0 0,0-1-1 0 0,0 0 0 0 0,0 0 0 0 0,0 0 0 0 0,6-4-89 0 0,-3 2 134 0 0,0 0 1 0 0,0 1-1 0 0,1 1 1 0 0,-1 0-1 0 0,5 0-134 0 0,20-4 189 0 0,-4 1-36 0 0,-26 5-118 0 0,0-1 0 0 0,0 0 1 0 0,0 0-1 0 0,0-1 0 0 0,0 1 1 0 0,-1-2-1 0 0,1 1 0 0 0,0-1 1 0 0,-1 0-1 0 0,0 0 0 0 0,0-1 1 0 0,1 0-36 0 0,-2 1 62 0 0,0-1 1 0 0,0 1-1 0 0,1 0 0 0 0,-1 1 1 0 0,1 0-1 0 0,0 0 1 0 0,-1 0-1 0 0,1 0 1 0 0,5 0-63 0 0,3-1 200 0 0,-1 2-1 0 0,1-1 1 0 0,7 2-200 0 0,-3-2 270 0 0,0 2 60 0 0,-17 0-248 0 0,-1 0-14 0 0,0 0-22 0 0,0 0 1 0 0,0 0 2 0 0,0 0 6 0 0,0 0-2 0 0,0 0-14 0 0,0 0-47 0 0,0 0-136 0 0,0 0-136 0 0,0 0-171 0 0,0 0-305 0 0,0 0-494 0 0,0 0 133 0 0,0-2-865 0 0,0-1 420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6-01T13:55:07.677"/>
    </inkml:context>
    <inkml:brush xml:id="br0">
      <inkml:brushProperty name="width" value="0.05" units="cm"/>
      <inkml:brushProperty name="height" value="0.05" units="cm"/>
      <inkml:brushProperty name="color" value="#E71225"/>
    </inkml:brush>
  </inkml:definitions>
  <inkml:trace contextRef="#ctx0" brushRef="#br0">293 192 2929 0 0,'35'31'1987'0'0,"-35"-31"-1897"0"0,1 0 0 0 0,-1 0 0 0 0,0 0 0 0 0,0 1 0 0 0,1-1 0 0 0,-1 0 0 0 0,0 0 0 0 0,0 0 1 0 0,1 0-1 0 0,-1 0 0 0 0,0 0 0 0 0,1 0 0 0 0,-1 0 0 0 0,0 0 0 0 0,1 0 0 0 0,-1 0 0 0 0,0 0 0 0 0,0 0 0 0 0,1 0 0 0 0,-1 0 1 0 0,0 0-1 0 0,1 0 0 0 0,-1 0 0 0 0,0 0 0 0 0,0 0 0 0 0,1-1 0 0 0,-1 1 0 0 0,0 0 0 0 0,0 0 0 0 0,1 0 0 0 0,-1 0 1 0 0,0-1-1 0 0,0 1 0 0 0,1 0 0 0 0,-1 0 0 0 0,0-1 0 0 0,0 1 0 0 0,0 0 0 0 0,0 0 0 0 0,1-1 0 0 0,-1 1 0 0 0,0 0 0 0 0,0 0 1 0 0,0-1-1 0 0,0 1 0 0 0,0 0 0 0 0,0-1 0 0 0,0 1 0 0 0,0 0 0 0 0,0 0 0 0 0,0-1 0 0 0,0 1 0 0 0,0 0 0 0 0,0-1 1 0 0,0 1-1 0 0,0 0 0 0 0,0 0 0 0 0,0-1 0 0 0,0 1 0 0 0,0 0-90 0 0,0-7 3044 0 0,-1 14-522 0 0,2 17-2247 0 0,1 0 0 0 0,0-1 0 0 0,4 11-275 0 0,3 20 288 0 0,-1 51-2 0 0,-4-46-223 0 0,4 5-63 0 0,-5 2 40 0 0,-3-53-52 0 0,0 0 1 0 0,1 0-1 0 0,0 0 0 0 0,1 0 0 0 0,3 12 12 0 0,-4-23 462 0 0,0-4-7528 0 0,-1 0 5046 0 0</inkml:trace>
  <inkml:trace contextRef="#ctx0" brushRef="#br0" timeOffset="388.38">146 363 5833 0 0,'-115'-37'2471'0'0,"87"25"-813"0"0,28 12-1569 0 0,0 0-1 0 0,-1-1 0 0 0,1 1 1 0 0,0 0-1 0 0,0 0 1 0 0,0 0-1 0 0,0 0 1 0 0,-1-1-1 0 0,1 1 0 0 0,0 0 1 0 0,0 0-1 0 0,0 0 1 0 0,0-1-1 0 0,0 1 1 0 0,0 0-1 0 0,0 0 1 0 0,-1 0-1 0 0,1-1 0 0 0,0 1 1 0 0,0 0-1 0 0,0 0 1 0 0,0-1-1 0 0,0 1 1 0 0,0 0-1 0 0,0 0 1 0 0,0 0-1 0 0,0-1 0 0 0,0 1 1 0 0,0 0-1 0 0,1 0 1 0 0,-1-1-1 0 0,0 1 1 0 0,0 0-1 0 0,0 0 1 0 0,0 0-1 0 0,0-1-88 0 0,1-3 3719 0 0,2 1-3508 0 0,-1 0 1 0 0,1 1-1 0 0,0-1 0 0 0,0 0 1 0 0,0 1-1 0 0,0 0 1 0 0,0 0-1 0 0,0 0 0 0 0,1 0 1 0 0,2-1-212 0 0,0-1 53 0 0,0 1 0 0 0,1-1 0 0 0,-1-1 0 0 0,-1 1 0 0 0,1-1 0 0 0,1-2-53 0 0,-4 4 19 0 0,1-1-1 0 0,0 1 0 0 0,-1 0 0 0 0,1 1 0 0 0,0-1 0 0 0,1 1 0 0 0,-1-1 0 0 0,0 1 0 0 0,1 0 0 0 0,-1 1 0 0 0,1-1 0 0 0,-1 1 0 0 0,2 0-18 0 0,14-7 52 0 0,0 0-1 0 0,-1-1 1 0 0,0-1-1 0 0,12-8-51 0 0,4-2 18 0 0,2-4-4 0 0,11-6 4 0 0,-22 19-5 0 0,0 1 0 0 0,0 1 0 0 0,0 1 1 0 0,1 1-1 0 0,14-1-13 0 0,56-8 94 0 0,-84 10-72 0 0,-9 3 54 0 0,-7 1 173 0 0,3 0-672 0 0,0 1-3862 0 0,0 1 2645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6-01T13:55:05.297"/>
    </inkml:context>
    <inkml:brush xml:id="br0">
      <inkml:brushProperty name="width" value="0.05" units="cm"/>
      <inkml:brushProperty name="height" value="0.05" units="cm"/>
      <inkml:brushProperty name="color" value="#E71225"/>
    </inkml:brush>
  </inkml:definitions>
  <inkml:trace contextRef="#ctx0" brushRef="#br0">1360 1130 2032 0 0,'-13'-19'7247'0'0,"6"-12"-2133"0"0,5 15-1559 0 0,19 141-2876 0 0,-17-120-648 0 0,0 0 1 0 0,0 0-1 0 0,0 0 0 0 0,-1 0 1 0 0,0 1-1 0 0,0-1 1 0 0,0 0-1 0 0,0 0 1 0 0,-1-1-1 0 0,-1 3-31 0 0,-5 24 64 0 0,8 5 11 0 0,3 25-75 0 0,-1-17 25 0 0,-5-3 10 0 0,2-34-17 0 0,0-1 1 0 0,0 0-1 0 0,1 1 0 0 0,0-1 1 0 0,0 1-1 0 0,1-1 0 0 0,0 4-18 0 0,0-9 16 0 0,-1-1-41 0 0,-4-7-1677 0 0,-4-6-6100 0 0,6 10 5985 0 0</inkml:trace>
  <inkml:trace contextRef="#ctx0" brushRef="#br0" timeOffset="502.59">1208 1203 1856 0 0,'-38'-78'1410'0'0,"31"62"-302"0"0,2 0 6300 0 0,3 4-5306 0 0,2 12-2087 0 0,0-41 4634 0 0,2 39-4572 0 0,1 1 0 0 0,-1-1 0 0 0,1 0 0 0 0,0 1 0 0 0,-1 0 0 0 0,1-1 1 0 0,0 1-1 0 0,0 1 0 0 0,0-1 0 0 0,0 0-77 0 0,13-5 234 0 0,-1 0 0 0 0,0-1 0 0 0,0-1 0 0 0,6-4-234 0 0,3-2 64 0 0,5 2 103 0 0,1 1 0 0 0,0 1 0 0 0,0 1 0 0 0,20-2-167 0 0,-2 0 77 0 0,5 3 4 0 0,-44 7-66 0 0,0 0-1 0 0,1 0 1 0 0,-1-1 0 0 0,0 0 0 0 0,0-1 0 0 0,0 1-1 0 0,0-2 1 0 0,1 0-15 0 0,44-17 183 0 0,-53 20-172 0 0,0 1 0 0 0,1-1 0 0 0,-1 1 0 0 0,1-1 0 0 0,-1 1 0 0 0,0 0 0 0 0,1-1 0 0 0,-1 1 0 0 0,1 0 0 0 0,-1 0 0 0 0,1 0 0 0 0,-1 0-11 0 0,5 0 161 0 0,-5 0-94 0 0,-1 0 4 0 0,0 0-1 0 0,0 0-3 0 0,0 0 0 0 0,0 0-13 0 0,0 0 2 0 0,0 0-17 0 0,0 0-3 0 0,0 0-11 0 0,-14 0-969 0 0,5 0-4805 0 0,8 0 3778 0 0</inkml:trace>
  <inkml:trace contextRef="#ctx0" brushRef="#br0" timeOffset="1296.52">404 186 2184 0 0,'-33'-36'10576'0'0,"33"35"-10528"0"0,-1 1-1 0 0,1 0 1 0 0,0-1 0 0 0,-1 1 0 0 0,1 0-1 0 0,-1-1 1 0 0,1 1 0 0 0,0 0-1 0 0,-1 0 1 0 0,1 0 0 0 0,-1-1-1 0 0,1 1 1 0 0,0 0 0 0 0,-1 0-1 0 0,1 0 1 0 0,-1 0 0 0 0,1 0 0 0 0,-1 0-1 0 0,1 0 1 0 0,-1 0 0 0 0,1 0-1 0 0,-1 0 1 0 0,1 0 0 0 0,-1 0-1 0 0,1 0 1 0 0,0 0 0 0 0,-1 0 0 0 0,1 0-1 0 0,-1 0 1 0 0,1 1 0 0 0,-1-1-1 0 0,1 0 1 0 0,0 0 0 0 0,-1 1-1 0 0,1-1 1 0 0,-1 0 0 0 0,1 0 0 0 0,0 1-1 0 0,-1-1 1 0 0,1 0 0 0 0,0 1-1 0 0,0-1 1 0 0,-1 1 0 0 0,1-1-1 0 0,0 0 1 0 0,0 1 0 0 0,-1-1-1 0 0,1 1 1 0 0,0-1 0 0 0,0 1 0 0 0,0-1-1 0 0,0 1 1 0 0,0-1 0 0 0,0 0-1 0 0,0 1-47 0 0,-9 38 168 0 0,7-2 184 0 0,1 23-352 0 0,1 15 379 0 0,2 62 171 0 0,1-68-162 0 0,-3 8-388 0 0,-4-28 166 0 0,4-48-197 0 0,0-1-1 0 0,0 0 1 0 0,0 0-1 0 0,0 0 0 0 0,0 1 1 0 0,0-1-1 0 0,0 0 1 0 0,0 0-1 0 0,0 0 1 0 0,0 0-1 0 0,0 1 0 0 0,0-1 1 0 0,0 0-1 0 0,0 0 1 0 0,0 0-1 0 0,-1 0 0 0 0,1 1 1 0 0,0-1-1 0 0,0 0 1 0 0,0 0-1 0 0,0 0 0 0 0,0 0 1 0 0,0 0-1 0 0,-1 1 1 0 0,1-1-1 0 0,0 0 1 0 0,0 0-1 0 0,0 0 0 0 0,0 0 1 0 0,-1 0-1 0 0,1 0 1 0 0,0 0-1 0 0,0 0 0 0 0,0 0 1 0 0,0 0-1 0 0,-1 0 1 0 0,1 0-1 0 0,0 0 0 0 0,0 0 1 0 0,0 0-1 0 0,-1 0 1 0 0,1 0-1 0 0,0 0 1 0 0,0 0-1 0 0,0 0 0 0 0,0 0 1 0 0,-1 0-1 0 0,1 0 1 0 0,0 0-1 0 0,0 0 0 0 0,0 0 1 0 0,0 0-1 0 0,-1 0 1 0 0,1-1-1 0 0,0 1 1 0 0,0 0-1 0 0,0 0 0 0 0,0 0 1 0 0,0 0-1 0 0,-1 0 32 0 0,-6-9-5249 0 0,7 5 3593 0 0</inkml:trace>
  <inkml:trace contextRef="#ctx0" brushRef="#br0" timeOffset="1634.16">68 264 4345 0 0,'-59'-19'3197'0'0,"59"18"-2688"0"0,-1 1 1 0 0,0-1 0 0 0,0 0 0 0 0,1 1 0 0 0,-1-1 0 0 0,1 0 0 0 0,-1 0 0 0 0,1 0 0 0 0,-1 0-1 0 0,1 0 1 0 0,-1 1 0 0 0,1-1 0 0 0,0 0 0 0 0,0 0 0 0 0,-1 0 0 0 0,1 0 0 0 0,0-1-510 0 0,1-13 1607 0 0,0 12-1527 0 0,0 1 0 0 0,0-1-1 0 0,0 0 1 0 0,1 1 0 0 0,0-1-1 0 0,-1 1 1 0 0,1-1 0 0 0,0 1-1 0 0,0 0 1 0 0,0 0 0 0 0,1 0 0 0 0,-1 0-1 0 0,0 0 1 0 0,1 0 0 0 0,2-1-80 0 0,-4 2 7 0 0,16-13 169 0 0,1 1 0 0 0,1 1 0 0 0,0 0 0 0 0,10-3-176 0 0,-4 5 89 0 0,2 1-1 0 0,-1 1 1 0 0,1 1-1 0 0,14-1-88 0 0,24-6 36 0 0,-15 4 5 0 0,-1 2 1 0 0,33 0-42 0 0,-23 3-3 0 0,-5-4-1300 0 0,-4-3-5200 0 0,-49 12 4693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38F4B-8649-CD49-B447-77139ABCCC8B}" type="datetimeFigureOut">
              <a:rPr lang="en-IT" smtClean="0"/>
              <a:t>26/05/25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49E9D-8D42-4148-9B37-195363E6F958}" type="slidenum">
              <a:rPr lang="en-IT" smtClean="0"/>
              <a:t>‹#›</a:t>
            </a:fld>
            <a:endParaRPr lang="en-IT"/>
          </a:p>
        </p:txBody>
      </p:sp>
    </p:spTree>
    <p:extLst>
      <p:ext uri="{BB962C8B-B14F-4D97-AF65-F5344CB8AC3E}">
        <p14:creationId xmlns:p14="http://schemas.microsoft.com/office/powerpoint/2010/main" val="343995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back to the early Universe.  This is a paper from 1965 by </a:t>
            </a:r>
            <a:r>
              <a:rPr lang="mr-IN" dirty="0"/>
              <a:t>…</a:t>
            </a:r>
            <a:r>
              <a:rPr lang="en-US" dirty="0"/>
              <a:t> and describes the</a:t>
            </a:r>
            <a:r>
              <a:rPr lang="en-US" baseline="0" dirty="0"/>
              <a:t> thermal history of the Universe.  It shows how in the hot Big Bang model that there is a point in time when the Universe transitioned from a radiation dominated Universe to a matter dominated Universe </a:t>
            </a:r>
            <a:r>
              <a:rPr lang="mr-IN" baseline="0" dirty="0"/>
              <a:t>–</a:t>
            </a:r>
            <a:r>
              <a:rPr lang="en-US" baseline="0" dirty="0"/>
              <a:t> matter-radiation equality.  In fact, I saw Jim Peebles in the coffee shop in Princeton yesterday and I asked him how the matter was estimated (since the ideas about dark matter were still being figured out).  He discussed it with me as if he had posted it on the </a:t>
            </a:r>
            <a:r>
              <a:rPr lang="en-US" baseline="0" dirty="0" err="1"/>
              <a:t>arxiv</a:t>
            </a:r>
            <a:r>
              <a:rPr lang="en-US" baseline="0" dirty="0"/>
              <a:t> the night before </a:t>
            </a:r>
            <a:r>
              <a:rPr lang="mr-IN" baseline="0" dirty="0"/>
              <a:t>–</a:t>
            </a:r>
            <a:r>
              <a:rPr lang="en-US" baseline="0" dirty="0"/>
              <a:t> not over half a century ago.  He said it was estimated based on measures that involved total gravitational potential </a:t>
            </a:r>
            <a:r>
              <a:rPr lang="mr-IN" baseline="0" dirty="0"/>
              <a:t>–</a:t>
            </a:r>
            <a:r>
              <a:rPr lang="en-US" baseline="0" dirty="0"/>
              <a:t> it’s not just the baryonic matter in this plot.  After matter dominates, the plasma of the early Universe can sustain semi-relativistic sounds waves and that gives rise to much of the wealth of information that we measure in the CMB.  At an early point in time, the Universe was so dense that even neutrinos were in thermal equilibrium </a:t>
            </a:r>
            <a:r>
              <a:rPr lang="mr-IN" baseline="0" dirty="0"/>
              <a:t>–</a:t>
            </a:r>
            <a:r>
              <a:rPr lang="en-US" baseline="0" dirty="0"/>
              <a:t> meaning there was no difference between a proton and neutron because the neutrino would transform one into the other.  At one second the Universe became transparent to neutrinos.  We know a lot about them based on the predictions from this model.</a:t>
            </a:r>
          </a:p>
          <a:p>
            <a:r>
              <a:rPr lang="en-US" baseline="0" dirty="0"/>
              <a:t>In fact, the existence of neutrons in the present day Universe is also a paradox.  Free neutrinos only live 15 minutes </a:t>
            </a:r>
            <a:r>
              <a:rPr lang="mr-IN" baseline="0" dirty="0"/>
              <a:t>–</a:t>
            </a:r>
            <a:r>
              <a:rPr lang="en-US" baseline="0" dirty="0"/>
              <a:t> the Universe had to cool down within a couple minutes to a temperature where the lightest element, Deuterium, was stable against dissociation by thermal radiation.  By binding them into nuclei, they were able to continue to exist to the present day.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60DED5-2478-0146-BF30-57697A483256}" type="slidenum">
              <a:rPr kumimoji="0" lang="en-US" sz="1200" b="0" i="0" u="none" strike="noStrike" kern="1200" cap="none" spc="0" normalizeH="0" baseline="0" noProof="0" smtClean="0">
                <a:ln>
                  <a:noFill/>
                </a:ln>
                <a:solidFill>
                  <a:srgbClr val="000000"/>
                </a:solidFill>
                <a:effectLst/>
                <a:uLnTx/>
                <a:uFillTx/>
                <a:latin typeface="Arial" pitchFamily="-107"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pitchFamily="-107" charset="0"/>
              <a:ea typeface="+mn-ea"/>
              <a:cs typeface="+mn-cs"/>
            </a:endParaRPr>
          </a:p>
        </p:txBody>
      </p:sp>
    </p:spTree>
    <p:extLst>
      <p:ext uri="{BB962C8B-B14F-4D97-AF65-F5344CB8AC3E}">
        <p14:creationId xmlns:p14="http://schemas.microsoft.com/office/powerpoint/2010/main" val="1636083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Cryogenic transition edge sensor gives us the energy resolution BUT requires &lt;100Hz rate to avoid saturation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Hence this 18.6 keV slowing potential and this EM filter BUT for this filter to be effective it needs to have a fast dynamic setting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To provide the trajectory information for the fast dynamic setting an CR-based tracking system is required between the target and the filter (NIKHEF)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Atomic tritium (to avoid smearing from molecular excitations) embedded on graphene will be the target for the prototype (this introduces its own problems)</a:t>
            </a:r>
          </a:p>
        </p:txBody>
      </p:sp>
      <p:sp>
        <p:nvSpPr>
          <p:cNvPr id="4" name="Slide Number Placeholder 3"/>
          <p:cNvSpPr>
            <a:spLocks noGrp="1"/>
          </p:cNvSpPr>
          <p:nvPr>
            <p:ph type="sldNum" sz="quarter" idx="10"/>
          </p:nvPr>
        </p:nvSpPr>
        <p:spPr/>
        <p:txBody>
          <a:bodyPr/>
          <a:lstStyle/>
          <a:p>
            <a:fld id="{E468CE7B-D952-49FA-8A0B-6F02B6DBC4E6}" type="slidenum">
              <a:rPr lang="en-GB" smtClean="0"/>
              <a:t>23</a:t>
            </a:fld>
            <a:endParaRPr lang="en-GB"/>
          </a:p>
        </p:txBody>
      </p:sp>
    </p:spTree>
    <p:extLst>
      <p:ext uri="{BB962C8B-B14F-4D97-AF65-F5344CB8AC3E}">
        <p14:creationId xmlns:p14="http://schemas.microsoft.com/office/powerpoint/2010/main" val="522739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FEC59-838D-074C-A3BE-27B5B0554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73608-A8EF-3259-0BF2-1BB8BD4741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03E9F-4AB0-35F6-C1E3-CA6C60F6F7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8B2B6A-003D-8F03-2BB1-46FCBD2729B1}"/>
              </a:ext>
            </a:extLst>
          </p:cNvPr>
          <p:cNvSpPr>
            <a:spLocks noGrp="1"/>
          </p:cNvSpPr>
          <p:nvPr>
            <p:ph type="sldNum" sz="quarter" idx="5"/>
          </p:nvPr>
        </p:nvSpPr>
        <p:spPr/>
        <p:txBody>
          <a:bodyPr/>
          <a:lstStyle/>
          <a:p>
            <a:fld id="{B5149E9D-8D42-4148-9B37-195363E6F958}" type="slidenum">
              <a:rPr lang="en-IT" smtClean="0"/>
              <a:t>32</a:t>
            </a:fld>
            <a:endParaRPr lang="en-IT"/>
          </a:p>
        </p:txBody>
      </p:sp>
    </p:spTree>
    <p:extLst>
      <p:ext uri="{BB962C8B-B14F-4D97-AF65-F5344CB8AC3E}">
        <p14:creationId xmlns:p14="http://schemas.microsoft.com/office/powerpoint/2010/main" val="258784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844B3-BAC1-1B91-E9C4-7512CE394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4E12-153F-9C82-7687-2FA08A989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30545-AF94-B63F-3DFC-3597C8E98651}"/>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3EB30246-F44A-9113-68C9-0E031D6FC2AC}"/>
              </a:ext>
            </a:extLst>
          </p:cNvPr>
          <p:cNvSpPr>
            <a:spLocks noGrp="1"/>
          </p:cNvSpPr>
          <p:nvPr>
            <p:ph type="sldNum" sz="quarter" idx="5"/>
          </p:nvPr>
        </p:nvSpPr>
        <p:spPr/>
        <p:txBody>
          <a:bodyPr/>
          <a:lstStyle/>
          <a:p>
            <a:fld id="{6C6AD83D-F465-43EE-A970-B55DE3D8160B}" type="slidenum">
              <a:rPr lang="nl-NL" smtClean="0"/>
              <a:t>34</a:t>
            </a:fld>
            <a:endParaRPr lang="nl-NL"/>
          </a:p>
        </p:txBody>
      </p:sp>
    </p:spTree>
    <p:extLst>
      <p:ext uri="{BB962C8B-B14F-4D97-AF65-F5344CB8AC3E}">
        <p14:creationId xmlns:p14="http://schemas.microsoft.com/office/powerpoint/2010/main" val="6116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3A29DCC2-A5CF-5CCB-BA49-1957B9B63B51}"/>
            </a:ext>
          </a:extLst>
        </p:cNvPr>
        <p:cNvGrpSpPr/>
        <p:nvPr/>
      </p:nvGrpSpPr>
      <p:grpSpPr>
        <a:xfrm>
          <a:off x="0" y="0"/>
          <a:ext cx="0" cy="0"/>
          <a:chOff x="0" y="0"/>
          <a:chExt cx="0" cy="0"/>
        </a:xfrm>
      </p:grpSpPr>
      <p:sp>
        <p:nvSpPr>
          <p:cNvPr id="16386" name="Rectangle 21">
            <a:extLst>
              <a:ext uri="{FF2B5EF4-FFF2-40B4-BE49-F238E27FC236}">
                <a16:creationId xmlns:a16="http://schemas.microsoft.com/office/drawing/2014/main" id="{D5F3885B-B343-6E07-218E-1E8FCEA9F1E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9F892585-3CEB-4107-8004-A4496B2468A5}" type="slidenum">
              <a:rPr lang="it-IT" altLang="it-IT"/>
              <a:pPr>
                <a:spcBef>
                  <a:spcPct val="0"/>
                </a:spcBef>
                <a:buClrTx/>
                <a:buFontTx/>
                <a:buNone/>
              </a:pPr>
              <a:t>35</a:t>
            </a:fld>
            <a:endParaRPr lang="it-IT" altLang="it-IT"/>
          </a:p>
        </p:txBody>
      </p:sp>
      <p:sp>
        <p:nvSpPr>
          <p:cNvPr id="16387" name="Text Box 1">
            <a:extLst>
              <a:ext uri="{FF2B5EF4-FFF2-40B4-BE49-F238E27FC236}">
                <a16:creationId xmlns:a16="http://schemas.microsoft.com/office/drawing/2014/main" id="{4CD19B53-474D-E5E3-CA15-D5494055E796}"/>
              </a:ext>
            </a:extLst>
          </p:cNvPr>
          <p:cNvSpPr txBox="1">
            <a:spLocks noChangeArrowheads="1"/>
          </p:cNvSpPr>
          <p:nvPr/>
        </p:nvSpPr>
        <p:spPr bwMode="auto">
          <a:xfrm>
            <a:off x="3886200" y="8837613"/>
            <a:ext cx="2949575"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a:spcBef>
                <a:spcPct val="0"/>
              </a:spcBef>
              <a:buClrTx/>
              <a:buFontTx/>
              <a:buNone/>
            </a:pPr>
            <a:fld id="{4ACFBD6C-3A64-4CC4-8499-ADE34FEF26DA}" type="slidenum">
              <a:rPr lang="it-IT" altLang="it-IT">
                <a:cs typeface="Arial Unicode MS" charset="0"/>
              </a:rPr>
              <a:pPr algn="r">
                <a:spcBef>
                  <a:spcPct val="0"/>
                </a:spcBef>
                <a:buClrTx/>
                <a:buFontTx/>
                <a:buNone/>
              </a:pPr>
              <a:t>35</a:t>
            </a:fld>
            <a:endParaRPr lang="it-IT" altLang="it-IT">
              <a:cs typeface="Arial Unicode MS" charset="0"/>
            </a:endParaRPr>
          </a:p>
        </p:txBody>
      </p:sp>
      <p:sp>
        <p:nvSpPr>
          <p:cNvPr id="16388" name="Rectangle 2">
            <a:extLst>
              <a:ext uri="{FF2B5EF4-FFF2-40B4-BE49-F238E27FC236}">
                <a16:creationId xmlns:a16="http://schemas.microsoft.com/office/drawing/2014/main" id="{76FDB603-EF2D-3C84-5591-27A3F7DC0900}"/>
              </a:ext>
            </a:extLst>
          </p:cNvPr>
          <p:cNvSpPr>
            <a:spLocks noGrp="1" noRot="1" noChangeAspect="1" noChangeArrowheads="1" noTextEdit="1"/>
          </p:cNvSpPr>
          <p:nvPr>
            <p:ph type="sldImg"/>
          </p:nvPr>
        </p:nvSpPr>
        <p:spPr>
          <a:xfrm>
            <a:off x="2765425" y="533400"/>
            <a:ext cx="4603750" cy="25908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9" name="Rectangle 3">
            <a:extLst>
              <a:ext uri="{FF2B5EF4-FFF2-40B4-BE49-F238E27FC236}">
                <a16:creationId xmlns:a16="http://schemas.microsoft.com/office/drawing/2014/main" id="{CA90E125-9A20-8788-074D-683F9F799E84}"/>
              </a:ext>
            </a:extLst>
          </p:cNvPr>
          <p:cNvSpPr>
            <a:spLocks noGrp="1" noChangeArrowheads="1"/>
          </p:cNvSpPr>
          <p:nvPr>
            <p:ph type="body" idx="1"/>
          </p:nvPr>
        </p:nvSpPr>
        <p:spPr>
          <a:xfrm>
            <a:off x="1371600" y="3276600"/>
            <a:ext cx="7389813" cy="319881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95535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5B08D67-D012-87A7-1792-4D1E3B6F7942}"/>
            </a:ext>
          </a:extLst>
        </p:cNvPr>
        <p:cNvGrpSpPr/>
        <p:nvPr/>
      </p:nvGrpSpPr>
      <p:grpSpPr>
        <a:xfrm>
          <a:off x="0" y="0"/>
          <a:ext cx="0" cy="0"/>
          <a:chOff x="0" y="0"/>
          <a:chExt cx="0" cy="0"/>
        </a:xfrm>
      </p:grpSpPr>
      <p:sp>
        <p:nvSpPr>
          <p:cNvPr id="5122" name="Rectangle 25">
            <a:extLst>
              <a:ext uri="{FF2B5EF4-FFF2-40B4-BE49-F238E27FC236}">
                <a16:creationId xmlns:a16="http://schemas.microsoft.com/office/drawing/2014/main" id="{1B5F6E16-19D8-38B8-AE86-BFEE4275C5E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F45DEC0-AA40-4C96-88C4-835E9B870940}" type="slidenum">
              <a:rPr lang="it-IT" altLang="it-IT" sz="1400" smtClean="0">
                <a:ea typeface="MS Gothic" panose="020B0609070205080204" pitchFamily="49" charset="-128"/>
                <a:cs typeface="Arial Unicode MS" charset="-128"/>
              </a:rPr>
              <a:pPr>
                <a:spcBef>
                  <a:spcPct val="0"/>
                </a:spcBef>
                <a:buClrTx/>
                <a:buFontTx/>
                <a:buNone/>
              </a:pPr>
              <a:t>36</a:t>
            </a:fld>
            <a:endParaRPr lang="it-IT" altLang="it-IT" sz="1400">
              <a:ea typeface="MS Gothic" panose="020B0609070205080204" pitchFamily="49" charset="-128"/>
              <a:cs typeface="Arial Unicode MS" charset="-128"/>
            </a:endParaRPr>
          </a:p>
        </p:txBody>
      </p:sp>
      <p:sp>
        <p:nvSpPr>
          <p:cNvPr id="5123" name="Rectangle 1">
            <a:extLst>
              <a:ext uri="{FF2B5EF4-FFF2-40B4-BE49-F238E27FC236}">
                <a16:creationId xmlns:a16="http://schemas.microsoft.com/office/drawing/2014/main" id="{298CBA25-0BB7-C7A9-63FE-B634674EB214}"/>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4" name="Rectangle 2">
            <a:extLst>
              <a:ext uri="{FF2B5EF4-FFF2-40B4-BE49-F238E27FC236}">
                <a16:creationId xmlns:a16="http://schemas.microsoft.com/office/drawing/2014/main" id="{B4E72858-A008-C997-C599-0DCF487B4F6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49796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1DEF7E8-8C7A-A85B-B82E-1DF065131982}"/>
            </a:ext>
          </a:extLst>
        </p:cNvPr>
        <p:cNvGrpSpPr/>
        <p:nvPr/>
      </p:nvGrpSpPr>
      <p:grpSpPr>
        <a:xfrm>
          <a:off x="0" y="0"/>
          <a:ext cx="0" cy="0"/>
          <a:chOff x="0" y="0"/>
          <a:chExt cx="0" cy="0"/>
        </a:xfrm>
      </p:grpSpPr>
      <p:sp>
        <p:nvSpPr>
          <p:cNvPr id="5122" name="Rectangle 25">
            <a:extLst>
              <a:ext uri="{FF2B5EF4-FFF2-40B4-BE49-F238E27FC236}">
                <a16:creationId xmlns:a16="http://schemas.microsoft.com/office/drawing/2014/main" id="{B8F4FD0C-E3F2-9430-410C-66DB7091436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F45DEC0-AA40-4C96-88C4-835E9B870940}" type="slidenum">
              <a:rPr lang="it-IT" altLang="it-IT" sz="1400" smtClean="0">
                <a:ea typeface="MS Gothic" panose="020B0609070205080204" pitchFamily="49" charset="-128"/>
                <a:cs typeface="Arial Unicode MS" charset="-128"/>
              </a:rPr>
              <a:pPr>
                <a:spcBef>
                  <a:spcPct val="0"/>
                </a:spcBef>
                <a:buClrTx/>
                <a:buFontTx/>
                <a:buNone/>
              </a:pPr>
              <a:t>37</a:t>
            </a:fld>
            <a:endParaRPr lang="it-IT" altLang="it-IT" sz="1400">
              <a:ea typeface="MS Gothic" panose="020B0609070205080204" pitchFamily="49" charset="-128"/>
              <a:cs typeface="Arial Unicode MS" charset="-128"/>
            </a:endParaRPr>
          </a:p>
        </p:txBody>
      </p:sp>
      <p:sp>
        <p:nvSpPr>
          <p:cNvPr id="5123" name="Rectangle 1">
            <a:extLst>
              <a:ext uri="{FF2B5EF4-FFF2-40B4-BE49-F238E27FC236}">
                <a16:creationId xmlns:a16="http://schemas.microsoft.com/office/drawing/2014/main" id="{51712DFC-EB4D-FA8F-081D-BD623ACAFB3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4" name="Rectangle 2">
            <a:extLst>
              <a:ext uri="{FF2B5EF4-FFF2-40B4-BE49-F238E27FC236}">
                <a16:creationId xmlns:a16="http://schemas.microsoft.com/office/drawing/2014/main" id="{4CDBC68F-4FBF-6983-4D82-3636498291B2}"/>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4745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6ACCD-F731-EECF-8680-9680E0A40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B7089-2AF6-51E0-1721-74EF33154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BED05-5895-7A2A-0DF9-1C7D5EFB10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1CBCF3-9E90-3E70-61E5-4D2233324021}"/>
              </a:ext>
            </a:extLst>
          </p:cNvPr>
          <p:cNvSpPr>
            <a:spLocks noGrp="1"/>
          </p:cNvSpPr>
          <p:nvPr>
            <p:ph type="sldNum" sz="quarter" idx="5"/>
          </p:nvPr>
        </p:nvSpPr>
        <p:spPr/>
        <p:txBody>
          <a:bodyPr/>
          <a:lstStyle/>
          <a:p>
            <a:fld id="{B5149E9D-8D42-4148-9B37-195363E6F958}" type="slidenum">
              <a:rPr lang="en-IT" smtClean="0"/>
              <a:t>48</a:t>
            </a:fld>
            <a:endParaRPr lang="en-IT"/>
          </a:p>
        </p:txBody>
      </p:sp>
    </p:spTree>
    <p:extLst>
      <p:ext uri="{BB962C8B-B14F-4D97-AF65-F5344CB8AC3E}">
        <p14:creationId xmlns:p14="http://schemas.microsoft.com/office/powerpoint/2010/main" val="1999153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81A9B40-1523-A24D-944F-E8A6EB93FCC5}" type="datetimeFigureOut">
              <a:rPr lang="en-IT" smtClean="0"/>
              <a:t>26/05/25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3046095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81A9B40-1523-A24D-944F-E8A6EB93FCC5}" type="datetimeFigureOut">
              <a:rPr lang="en-IT" smtClean="0"/>
              <a:t>26/05/25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43111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81A9B40-1523-A24D-944F-E8A6EB93FCC5}" type="datetimeFigureOut">
              <a:rPr lang="en-IT" smtClean="0"/>
              <a:t>26/05/25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4041926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olo con linea">
    <p:spTree>
      <p:nvGrpSpPr>
        <p:cNvPr id="1" name=""/>
        <p:cNvGrpSpPr/>
        <p:nvPr/>
      </p:nvGrpSpPr>
      <p:grpSpPr>
        <a:xfrm>
          <a:off x="0" y="0"/>
          <a:ext cx="0" cy="0"/>
          <a:chOff x="0" y="0"/>
          <a:chExt cx="0" cy="0"/>
        </a:xfrm>
      </p:grpSpPr>
      <p:sp>
        <p:nvSpPr>
          <p:cNvPr id="117" name="Numero diapositiva"/>
          <p:cNvSpPr txBox="1">
            <a:spLocks noGrp="1"/>
          </p:cNvSpPr>
          <p:nvPr>
            <p:ph type="sldNum" sz="quarter" idx="2"/>
          </p:nvPr>
        </p:nvSpPr>
        <p:spPr>
          <a:xfrm>
            <a:off x="5977052" y="6536531"/>
            <a:ext cx="233135" cy="238836"/>
          </a:xfrm>
          <a:prstGeom prst="rect">
            <a:avLst/>
          </a:prstGeom>
        </p:spPr>
        <p:txBody>
          <a:bodyPr lIns="71437" tIns="71437" rIns="71437" bIns="71437" anchor="t"/>
          <a:lstStyle>
            <a:lvl1pPr algn="ctr" defTabSz="410766">
              <a:defRPr sz="11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118" name="Titolo Testo"/>
          <p:cNvSpPr txBox="1">
            <a:spLocks noGrp="1"/>
          </p:cNvSpPr>
          <p:nvPr>
            <p:ph type="title"/>
          </p:nvPr>
        </p:nvSpPr>
        <p:spPr>
          <a:xfrm>
            <a:off x="1903512" y="81265"/>
            <a:ext cx="8384977" cy="491134"/>
          </a:xfrm>
          <a:prstGeom prst="rect">
            <a:avLst/>
          </a:prstGeom>
          <a:solidFill>
            <a:srgbClr val="000000">
              <a:alpha val="0"/>
            </a:srgbClr>
          </a:solidFill>
        </p:spPr>
        <p:txBody>
          <a:bodyPr lIns="0" tIns="0" rIns="0" bIns="0" anchor="t"/>
          <a:lstStyle>
            <a:lvl1pPr algn="ctr" defTabSz="410766">
              <a:lnSpc>
                <a:spcPct val="100000"/>
              </a:lnSpc>
              <a:defRPr sz="2800">
                <a:latin typeface="Helvetica Neue"/>
                <a:ea typeface="Helvetica Neue"/>
                <a:cs typeface="Helvetica Neue"/>
                <a:sym typeface="Helvetica Neue"/>
              </a:defRPr>
            </a:lvl1pPr>
          </a:lstStyle>
          <a:p>
            <a:r>
              <a:t>Titolo Testo</a:t>
            </a:r>
          </a:p>
        </p:txBody>
      </p:sp>
      <p:sp>
        <p:nvSpPr>
          <p:cNvPr id="119" name="Linea"/>
          <p:cNvSpPr/>
          <p:nvPr/>
        </p:nvSpPr>
        <p:spPr>
          <a:xfrm flipV="1">
            <a:off x="692044" y="644662"/>
            <a:ext cx="10807912" cy="1"/>
          </a:xfrm>
          <a:prstGeom prst="line">
            <a:avLst/>
          </a:prstGeom>
          <a:ln w="25400">
            <a:solidFill>
              <a:srgbClr val="000000">
                <a:alpha val="25000"/>
              </a:srgbClr>
            </a:solidFill>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sz="1500"/>
          </a:p>
        </p:txBody>
      </p:sp>
    </p:spTree>
    <p:extLst>
      <p:ext uri="{BB962C8B-B14F-4D97-AF65-F5344CB8AC3E}">
        <p14:creationId xmlns:p14="http://schemas.microsoft.com/office/powerpoint/2010/main" val="213376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324331" indent="-324331">
              <a:lnSpc>
                <a:spcPct val="120000"/>
              </a:lnSpc>
              <a:spcBef>
                <a:spcPts val="2865"/>
              </a:spcBef>
              <a:defRPr sz="2865"/>
            </a:lvl1pPr>
            <a:lvl2pPr marL="648662" indent="-324331">
              <a:lnSpc>
                <a:spcPct val="120000"/>
              </a:lnSpc>
              <a:spcBef>
                <a:spcPts val="2865"/>
              </a:spcBef>
              <a:defRPr sz="2865"/>
            </a:lvl2pPr>
            <a:lvl3pPr marL="972993" indent="-324331">
              <a:lnSpc>
                <a:spcPct val="120000"/>
              </a:lnSpc>
              <a:spcBef>
                <a:spcPts val="2865"/>
              </a:spcBef>
              <a:defRPr sz="2865"/>
            </a:lvl3pPr>
            <a:lvl4pPr marL="1297324" indent="-324331">
              <a:lnSpc>
                <a:spcPct val="120000"/>
              </a:lnSpc>
              <a:spcBef>
                <a:spcPts val="2865"/>
              </a:spcBef>
              <a:defRPr sz="2865"/>
            </a:lvl4pPr>
            <a:lvl5pPr marL="1621655" indent="-324331">
              <a:lnSpc>
                <a:spcPct val="120000"/>
              </a:lnSpc>
              <a:spcBef>
                <a:spcPts val="2865"/>
              </a:spcBef>
              <a:defRPr sz="2865"/>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717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341866623"/>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08929" y="260558"/>
            <a:ext cx="10935725" cy="1128605"/>
          </a:xfrm>
        </p:spPr>
        <p:txBody>
          <a:bodyPr/>
          <a:lstStyle/>
          <a:p>
            <a:r>
              <a:rPr lang="it-IT"/>
              <a:t>Fare clic per modificare lo stile del titolo dello schema</a:t>
            </a:r>
          </a:p>
        </p:txBody>
      </p:sp>
      <p:sp>
        <p:nvSpPr>
          <p:cNvPr id="3" name="Rectangle 3">
            <a:extLst>
              <a:ext uri="{FF2B5EF4-FFF2-40B4-BE49-F238E27FC236}">
                <a16:creationId xmlns:a16="http://schemas.microsoft.com/office/drawing/2014/main" id="{FA5799A3-70A0-4AEE-A469-A1EDC98BE9BA}"/>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4" name="Rectangle 4">
            <a:extLst>
              <a:ext uri="{FF2B5EF4-FFF2-40B4-BE49-F238E27FC236}">
                <a16:creationId xmlns:a16="http://schemas.microsoft.com/office/drawing/2014/main" id="{505A7521-2131-48F5-9B80-3298F91ECBA3}"/>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2166C845-C38F-43A6-9D7E-C66D99B61015}"/>
              </a:ext>
            </a:extLst>
          </p:cNvPr>
          <p:cNvSpPr>
            <a:spLocks noGrp="1" noChangeArrowheads="1"/>
          </p:cNvSpPr>
          <p:nvPr>
            <p:ph type="sldNum" idx="12"/>
          </p:nvPr>
        </p:nvSpPr>
        <p:spPr>
          <a:ln/>
        </p:spPr>
        <p:txBody>
          <a:bodyPr/>
          <a:lstStyle>
            <a:lvl1pPr>
              <a:defRPr/>
            </a:lvl1pPr>
          </a:lstStyle>
          <a:p>
            <a:pPr>
              <a:defRPr/>
            </a:pPr>
            <a:fld id="{16B8843F-4AB0-41C6-A1B5-66132F8E45FB}" type="slidenum">
              <a:rPr lang="it-IT" altLang="it-IT"/>
              <a:pPr>
                <a:defRPr/>
              </a:pPr>
              <a:t>‹#›</a:t>
            </a:fld>
            <a:endParaRPr lang="it-IT" altLang="it-IT"/>
          </a:p>
        </p:txBody>
      </p:sp>
    </p:spTree>
    <p:extLst>
      <p:ext uri="{BB962C8B-B14F-4D97-AF65-F5344CB8AC3E}">
        <p14:creationId xmlns:p14="http://schemas.microsoft.com/office/powerpoint/2010/main" val="2760562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81A9B40-1523-A24D-944F-E8A6EB93FCC5}" type="datetimeFigureOut">
              <a:rPr lang="en-IT" smtClean="0"/>
              <a:t>26/05/25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41743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81A9B40-1523-A24D-944F-E8A6EB93FCC5}" type="datetimeFigureOut">
              <a:rPr lang="en-IT" smtClean="0"/>
              <a:t>26/05/25</a:t>
            </a:fld>
            <a:endParaRPr lang="en-IT"/>
          </a:p>
        </p:txBody>
      </p:sp>
      <p:sp>
        <p:nvSpPr>
          <p:cNvPr id="5" name="Footer Placeholder 4"/>
          <p:cNvSpPr>
            <a:spLocks noGrp="1"/>
          </p:cNvSpPr>
          <p:nvPr>
            <p:ph type="ftr" sz="quarter" idx="11"/>
          </p:nvPr>
        </p:nvSpPr>
        <p:spPr/>
        <p:txBody>
          <a:bodyPr/>
          <a:lstStyle/>
          <a:p>
            <a:endParaRPr lang="en-IT"/>
          </a:p>
        </p:txBody>
      </p:sp>
      <p:sp>
        <p:nvSpPr>
          <p:cNvPr id="6" name="Slide Number Placeholder 5"/>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740526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81A9B40-1523-A24D-944F-E8A6EB93FCC5}" type="datetimeFigureOut">
              <a:rPr lang="en-IT" smtClean="0"/>
              <a:t>26/05/25</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407005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81A9B40-1523-A24D-944F-E8A6EB93FCC5}" type="datetimeFigureOut">
              <a:rPr lang="en-IT" smtClean="0"/>
              <a:t>26/05/25</a:t>
            </a:fld>
            <a:endParaRPr lang="en-IT"/>
          </a:p>
        </p:txBody>
      </p:sp>
      <p:sp>
        <p:nvSpPr>
          <p:cNvPr id="8" name="Footer Placeholder 7"/>
          <p:cNvSpPr>
            <a:spLocks noGrp="1"/>
          </p:cNvSpPr>
          <p:nvPr>
            <p:ph type="ftr" sz="quarter" idx="11"/>
          </p:nvPr>
        </p:nvSpPr>
        <p:spPr/>
        <p:txBody>
          <a:bodyPr/>
          <a:lstStyle/>
          <a:p>
            <a:endParaRPr lang="en-IT"/>
          </a:p>
        </p:txBody>
      </p:sp>
      <p:sp>
        <p:nvSpPr>
          <p:cNvPr id="9" name="Slide Number Placeholder 8"/>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1059994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81A9B40-1523-A24D-944F-E8A6EB93FCC5}" type="datetimeFigureOut">
              <a:rPr lang="en-IT" smtClean="0"/>
              <a:t>26/05/25</a:t>
            </a:fld>
            <a:endParaRPr lang="en-IT"/>
          </a:p>
        </p:txBody>
      </p:sp>
      <p:sp>
        <p:nvSpPr>
          <p:cNvPr id="4" name="Footer Placeholder 3"/>
          <p:cNvSpPr>
            <a:spLocks noGrp="1"/>
          </p:cNvSpPr>
          <p:nvPr>
            <p:ph type="ftr" sz="quarter" idx="11"/>
          </p:nvPr>
        </p:nvSpPr>
        <p:spPr/>
        <p:txBody>
          <a:bodyPr/>
          <a:lstStyle/>
          <a:p>
            <a:endParaRPr lang="en-IT"/>
          </a:p>
        </p:txBody>
      </p:sp>
      <p:sp>
        <p:nvSpPr>
          <p:cNvPr id="5" name="Slide Number Placeholder 4"/>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1684249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1A9B40-1523-A24D-944F-E8A6EB93FCC5}" type="datetimeFigureOut">
              <a:rPr lang="en-IT" smtClean="0"/>
              <a:t>26/05/25</a:t>
            </a:fld>
            <a:endParaRPr lang="en-IT"/>
          </a:p>
        </p:txBody>
      </p:sp>
      <p:sp>
        <p:nvSpPr>
          <p:cNvPr id="3" name="Footer Placeholder 2"/>
          <p:cNvSpPr>
            <a:spLocks noGrp="1"/>
          </p:cNvSpPr>
          <p:nvPr>
            <p:ph type="ftr" sz="quarter" idx="11"/>
          </p:nvPr>
        </p:nvSpPr>
        <p:spPr/>
        <p:txBody>
          <a:bodyPr/>
          <a:lstStyle/>
          <a:p>
            <a:endParaRPr lang="en-IT"/>
          </a:p>
        </p:txBody>
      </p:sp>
      <p:sp>
        <p:nvSpPr>
          <p:cNvPr id="4" name="Slide Number Placeholder 3"/>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37853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81A9B40-1523-A24D-944F-E8A6EB93FCC5}" type="datetimeFigureOut">
              <a:rPr lang="en-IT" smtClean="0"/>
              <a:t>26/05/25</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115995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81A9B40-1523-A24D-944F-E8A6EB93FCC5}" type="datetimeFigureOut">
              <a:rPr lang="en-IT" smtClean="0"/>
              <a:t>26/05/25</a:t>
            </a:fld>
            <a:endParaRPr lang="en-IT"/>
          </a:p>
        </p:txBody>
      </p:sp>
      <p:sp>
        <p:nvSpPr>
          <p:cNvPr id="6" name="Footer Placeholder 5"/>
          <p:cNvSpPr>
            <a:spLocks noGrp="1"/>
          </p:cNvSpPr>
          <p:nvPr>
            <p:ph type="ftr" sz="quarter" idx="11"/>
          </p:nvPr>
        </p:nvSpPr>
        <p:spPr/>
        <p:txBody>
          <a:bodyPr/>
          <a:lstStyle/>
          <a:p>
            <a:endParaRPr lang="en-IT"/>
          </a:p>
        </p:txBody>
      </p:sp>
      <p:sp>
        <p:nvSpPr>
          <p:cNvPr id="7" name="Slide Number Placeholder 6"/>
          <p:cNvSpPr>
            <a:spLocks noGrp="1"/>
          </p:cNvSpPr>
          <p:nvPr>
            <p:ph type="sldNum" sz="quarter" idx="12"/>
          </p:nvPr>
        </p:nvSpPr>
        <p:spPr/>
        <p:txBody>
          <a:bodyPr/>
          <a:lstStyle/>
          <a:p>
            <a:fld id="{23C7CB26-C4AD-E24C-99F4-9278FBEB9685}" type="slidenum">
              <a:rPr lang="en-IT" smtClean="0"/>
              <a:t>‹#›</a:t>
            </a:fld>
            <a:endParaRPr lang="en-IT"/>
          </a:p>
        </p:txBody>
      </p:sp>
    </p:spTree>
    <p:extLst>
      <p:ext uri="{BB962C8B-B14F-4D97-AF65-F5344CB8AC3E}">
        <p14:creationId xmlns:p14="http://schemas.microsoft.com/office/powerpoint/2010/main" val="363838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A9B40-1523-A24D-944F-E8A6EB93FCC5}" type="datetimeFigureOut">
              <a:rPr lang="en-IT" smtClean="0"/>
              <a:t>26/05/25</a:t>
            </a:fld>
            <a:endParaRPr lang="en-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7CB26-C4AD-E24C-99F4-9278FBEB9685}" type="slidenum">
              <a:rPr lang="en-IT" smtClean="0"/>
              <a:t>‹#›</a:t>
            </a:fld>
            <a:endParaRPr lang="en-IT"/>
          </a:p>
        </p:txBody>
      </p:sp>
    </p:spTree>
    <p:extLst>
      <p:ext uri="{BB962C8B-B14F-4D97-AF65-F5344CB8AC3E}">
        <p14:creationId xmlns:p14="http://schemas.microsoft.com/office/powerpoint/2010/main" val="19892726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google.com/imgres?imgurl=http://www.agenparl.com/wp-content/uploads/2017/11/Universita%CC%80-degli-Studi-di-Genova.png&amp;imgrefurl=http://www.agenparl.com/12-12-2017-12-12-2017-lectio-del-presidente-del-senato-pietro-grasso/&amp;docid=GcpGkXAboMmOiM&amp;tbnid=KOM1lhS4N8M_DM:&amp;vet=1&amp;w=1200&amp;h=617&amp;client=firefox-b&amp;bih=849&amp;biw=1637&amp;ved=0ahUKEwiBo_yXoOnYAhXOAewKHYEVBDUQxiAIGigC&amp;iact=c&amp;ictx=1" TargetMode="External"/><Relationship Id="rId13" Type="http://schemas.openxmlformats.org/officeDocument/2006/relationships/image" Target="../media/image8.jpeg"/><Relationship Id="rId18" Type="http://schemas.openxmlformats.org/officeDocument/2006/relationships/image" Target="../media/image13.gif"/><Relationship Id="rId26" Type="http://schemas.openxmlformats.org/officeDocument/2006/relationships/image" Target="../media/image21.jpeg"/><Relationship Id="rId3" Type="http://schemas.openxmlformats.org/officeDocument/2006/relationships/image" Target="../media/image2.png"/><Relationship Id="rId21" Type="http://schemas.openxmlformats.org/officeDocument/2006/relationships/image" Target="../media/image16.jpeg"/><Relationship Id="rId7" Type="http://schemas.openxmlformats.org/officeDocument/2006/relationships/hyperlink" Target="https://www.google.com/imgres?imgurl=http://www.aqua-add.eu/images/Logo_unige_08_intestato.jpg&amp;imgrefurl=http://www.aqua-add.eu/?page=genoa&amp;docid=v0PL1ddPYaDDeM&amp;tbnid=s8bfpqifW4yecM:&amp;vet=10ahUKEwixjYqXoOnYAhVGDCwKHTF7DjIQMwg7KAAwAA..i&amp;w=2835&amp;h=1728&amp;client=firefox-b&amp;bih=849&amp;biw=1637&amp;q=University%20of%20Genova%20logo&amp;ved=0ahUKEwixjYqXoOnYAhVGDCwKHTF7DjIQMwg7KAAwAA&amp;iact=mrc&amp;uact=8" TargetMode="External"/><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image" Target="../media/image1.jpg"/><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jpeg"/><Relationship Id="rId24" Type="http://schemas.openxmlformats.org/officeDocument/2006/relationships/image" Target="../media/image19.emf"/><Relationship Id="rId5" Type="http://schemas.openxmlformats.org/officeDocument/2006/relationships/hyperlink" Target="https://www.google.com/url?sa=i&amp;rct=j&amp;q=&amp;esrc=s&amp;source=imgres&amp;cd=&amp;ved=0ahUKEwiKvIWFoOnYAhVBzqQKHVq-Bd8QjRwIBw&amp;url=https://en.wikipedia.org/wiki/File:Princeton_logo.svg&amp;psig=AOvVaw0ck29S50CbEWXRbC97kquk&amp;ust=1516630772494770" TargetMode="External"/><Relationship Id="rId15" Type="http://schemas.openxmlformats.org/officeDocument/2006/relationships/image" Target="../media/image10.jpeg"/><Relationship Id="rId23" Type="http://schemas.openxmlformats.org/officeDocument/2006/relationships/image" Target="../media/image18.png"/><Relationship Id="rId28" Type="http://schemas.openxmlformats.org/officeDocument/2006/relationships/image" Target="../media/image23.png"/><Relationship Id="rId10" Type="http://schemas.openxmlformats.org/officeDocument/2006/relationships/hyperlink" Target="https://www.google.com/imgres?imgurl=http://wordpress.to.infn.it/taup2015/wp-content/uploads/sites/3/2015/02/lngs.jpg&amp;imgrefurl=http://taup2015.to.infn.it/&amp;docid=_TMS52pZAVOF3M&amp;tbnid=osQ2yaEBSE18QM:&amp;vet=10ahUKEwjHqZr1oOnYAhXBCCwKHTeeC8oQMwjQASgAMAA..i&amp;w=335&amp;h=195&amp;client=firefox-b&amp;bih=849&amp;biw=1637&amp;q=LNGS%20logo&amp;ved=0ahUKEwjHqZr1oOnYAhXBCCwKHTeeC8oQMwjQASgAMAA&amp;iact=mrc&amp;uact=8" TargetMode="External"/><Relationship Id="rId19"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jpeg"/><Relationship Id="rId27"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5" Type="http://schemas.openxmlformats.org/officeDocument/2006/relationships/image" Target="../media/image56.tiff"/><Relationship Id="rId4" Type="http://schemas.openxmlformats.org/officeDocument/2006/relationships/hyperlink" Target="https://doi.org/10.1088/1475-7516/2007/06/01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3" Type="http://schemas.openxmlformats.org/officeDocument/2006/relationships/image" Target="../media/image78.png"/><Relationship Id="rId8" Type="http://schemas.openxmlformats.org/officeDocument/2006/relationships/image" Target="../media/image84.png"/><Relationship Id="rId18" Type="http://schemas.openxmlformats.org/officeDocument/2006/relationships/image" Target="../media/image82.png"/><Relationship Id="rId12" Type="http://schemas.microsoft.com/office/2007/relationships/hdphoto" Target="../media/hdphoto1.wdp"/><Relationship Id="rId7" Type="http://schemas.openxmlformats.org/officeDocument/2006/relationships/image" Target="../media/image83.png"/><Relationship Id="rId17" Type="http://schemas.openxmlformats.org/officeDocument/2006/relationships/image" Target="../media/image81.png"/><Relationship Id="rId2" Type="http://schemas.openxmlformats.org/officeDocument/2006/relationships/notesSlide" Target="../notesSlides/notesSlide2.xml"/><Relationship Id="rId16" Type="http://schemas.openxmlformats.org/officeDocument/2006/relationships/image" Target="../media/image87.png"/><Relationship Id="rId20" Type="http://schemas.openxmlformats.org/officeDocument/2006/relationships/image" Target="../media/image85.png"/><Relationship Id="rId1" Type="http://schemas.openxmlformats.org/officeDocument/2006/relationships/slideLayout" Target="../slideLayouts/slideLayout1.xml"/><Relationship Id="rId11" Type="http://schemas.openxmlformats.org/officeDocument/2006/relationships/image" Target="../media/image77.png"/><Relationship Id="rId15" Type="http://schemas.openxmlformats.org/officeDocument/2006/relationships/image" Target="../media/image80.png"/><Relationship Id="rId10" Type="http://schemas.openxmlformats.org/officeDocument/2006/relationships/image" Target="../media/image86.png"/><Relationship Id="rId19" Type="http://schemas.microsoft.com/office/2007/relationships/hdphoto" Target="../media/hdphoto2.wdp"/><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3.png"/><Relationship Id="rId12" Type="http://schemas.openxmlformats.org/officeDocument/2006/relationships/image" Target="../media/image81.png"/><Relationship Id="rId2" Type="http://schemas.openxmlformats.org/officeDocument/2006/relationships/image" Target="../media/image101.png"/><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87.png"/><Relationship Id="rId5" Type="http://schemas.openxmlformats.org/officeDocument/2006/relationships/image" Target="../media/image78.png"/><Relationship Id="rId15" Type="http://schemas.openxmlformats.org/officeDocument/2006/relationships/image" Target="../media/image85.png"/><Relationship Id="rId4" Type="http://schemas.microsoft.com/office/2007/relationships/hdphoto" Target="../media/hdphoto1.wdp"/><Relationship Id="rId9" Type="http://schemas.openxmlformats.org/officeDocument/2006/relationships/image" Target="../media/image103.png"/><Relationship Id="rId14" Type="http://schemas.microsoft.com/office/2007/relationships/hdphoto" Target="../media/hdphoto2.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00.png"/><Relationship Id="rId18" Type="http://schemas.openxmlformats.org/officeDocument/2006/relationships/customXml" Target="../ink/ink7.xml"/><Relationship Id="rId3" Type="http://schemas.openxmlformats.org/officeDocument/2006/relationships/image" Target="../media/image104.png"/><Relationship Id="rId21" Type="http://schemas.openxmlformats.org/officeDocument/2006/relationships/image" Target="../media/image243.png"/><Relationship Id="rId7" Type="http://schemas.openxmlformats.org/officeDocument/2006/relationships/image" Target="../media/image106.png"/><Relationship Id="rId12" Type="http://schemas.openxmlformats.org/officeDocument/2006/relationships/customXml" Target="../ink/ink4.xml"/><Relationship Id="rId17" Type="http://schemas.openxmlformats.org/officeDocument/2006/relationships/image" Target="../media/image221.png"/><Relationship Id="rId2" Type="http://schemas.openxmlformats.org/officeDocument/2006/relationships/notesSlide" Target="../notesSlides/notesSlide4.xml"/><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2.xml"/><Relationship Id="rId6" Type="http://schemas.openxmlformats.org/officeDocument/2006/relationships/image" Target="../media/image1200.png"/><Relationship Id="rId11" Type="http://schemas.openxmlformats.org/officeDocument/2006/relationships/image" Target="../media/image191.png"/><Relationship Id="rId5" Type="http://schemas.openxmlformats.org/officeDocument/2006/relationships/customXml" Target="../ink/ink1.xml"/><Relationship Id="rId15" Type="http://schemas.openxmlformats.org/officeDocument/2006/relationships/image" Target="../media/image210.png"/><Relationship Id="rId23" Type="http://schemas.openxmlformats.org/officeDocument/2006/relationships/image" Target="../media/image250.png"/><Relationship Id="rId10" Type="http://schemas.openxmlformats.org/officeDocument/2006/relationships/customXml" Target="../ink/ink3.xml"/><Relationship Id="rId19" Type="http://schemas.openxmlformats.org/officeDocument/2006/relationships/image" Target="../media/image232.png"/><Relationship Id="rId4" Type="http://schemas.openxmlformats.org/officeDocument/2006/relationships/image" Target="../media/image105.png"/><Relationship Id="rId9" Type="http://schemas.openxmlformats.org/officeDocument/2006/relationships/image" Target="../media/image181.png"/><Relationship Id="rId14" Type="http://schemas.openxmlformats.org/officeDocument/2006/relationships/customXml" Target="../ink/ink5.xml"/><Relationship Id="rId22" Type="http://schemas.openxmlformats.org/officeDocument/2006/relationships/customXml" Target="../ink/ink9.xml"/></Relationships>
</file>

<file path=ppt/slides/_rels/slide3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3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10.emf"/></Relationships>
</file>

<file path=ppt/slides/_rels/slide37.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svg"/></Relationships>
</file>

<file path=ppt/slides/_rels/slide4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arxiv.org/abs/2203.07349"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4.xml"/><Relationship Id="rId5" Type="http://schemas.openxmlformats.org/officeDocument/2006/relationships/image" Target="../media/image131.png"/><Relationship Id="rId4" Type="http://schemas.openxmlformats.org/officeDocument/2006/relationships/image" Target="../media/image130.png"/></Relationships>
</file>

<file path=ppt/slides/_rels/slide47.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gif"/><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04.png"/><Relationship Id="rId4" Type="http://schemas.openxmlformats.org/officeDocument/2006/relationships/image" Target="../media/image134.gif"/></Relationships>
</file>

<file path=ppt/slides/_rels/slide4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iopscience.iop.org/article/10.1088/1748-0221/17/05/P05021" TargetMode="External"/><Relationship Id="rId5" Type="http://schemas.openxmlformats.org/officeDocument/2006/relationships/hyperlink" Target="https://www.sciencedirect.com/science/article/abs/pii/S0146641019300080?via%3Dihub" TargetMode="External"/><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png"/><Relationship Id="rId1" Type="http://schemas.openxmlformats.org/officeDocument/2006/relationships/slideLayout" Target="../slideLayouts/slideLayout14.xml"/><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press.princeton.edu/books/hardcover/9780691196022/cosmologys-century" TargetMode="External"/><Relationship Id="rId5" Type="http://schemas.openxmlformats.org/officeDocument/2006/relationships/image" Target="../media/image30.emf"/><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52.png"/><Relationship Id="rId3" Type="http://schemas.openxmlformats.org/officeDocument/2006/relationships/image" Target="../media/image146.png"/><Relationship Id="rId7" Type="http://schemas.openxmlformats.org/officeDocument/2006/relationships/image" Target="../media/image149.png"/><Relationship Id="rId12" Type="http://schemas.microsoft.com/office/2007/relationships/hdphoto" Target="../media/hdphoto6.wdp"/><Relationship Id="rId2" Type="http://schemas.openxmlformats.org/officeDocument/2006/relationships/image" Target="../media/image145.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51.png"/><Relationship Id="rId5" Type="http://schemas.openxmlformats.org/officeDocument/2006/relationships/image" Target="../media/image148.png"/><Relationship Id="rId15" Type="http://schemas.openxmlformats.org/officeDocument/2006/relationships/hyperlink" Target="https://doi.org/10.1007/s10909-019-02271-x" TargetMode="External"/><Relationship Id="rId10" Type="http://schemas.microsoft.com/office/2007/relationships/hdphoto" Target="../media/hdphoto5.wdp"/><Relationship Id="rId4" Type="http://schemas.openxmlformats.org/officeDocument/2006/relationships/image" Target="../media/image147.tiff"/><Relationship Id="rId9" Type="http://schemas.openxmlformats.org/officeDocument/2006/relationships/image" Target="../media/image150.png"/><Relationship Id="rId14" Type="http://schemas.microsoft.com/office/2007/relationships/hdphoto" Target="../media/hdphoto7.wdp"/></Relationships>
</file>

<file path=ppt/slides/_rels/slide52.xml.rels><?xml version="1.0" encoding="UTF-8" standalone="yes"?>
<Relationships xmlns="http://schemas.openxmlformats.org/package/2006/relationships"><Relationship Id="rId8" Type="http://schemas.openxmlformats.org/officeDocument/2006/relationships/hyperlink" Target="https://journals.aps.org/prapplied/abstract/10.1103/PhysRevApplied.22.L041007" TargetMode="External"/><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14.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tif"/><Relationship Id="rId9" Type="http://schemas.openxmlformats.org/officeDocument/2006/relationships/image" Target="../media/image159.png"/></Relationships>
</file>

<file path=ppt/slides/_rels/slide53.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63.png"/><Relationship Id="rId3" Type="http://schemas.openxmlformats.org/officeDocument/2006/relationships/image" Target="../media/image161.png"/><Relationship Id="rId7" Type="http://schemas.openxmlformats.org/officeDocument/2006/relationships/image" Target="../media/image167.png"/><Relationship Id="rId12" Type="http://schemas.openxmlformats.org/officeDocument/2006/relationships/image" Target="../media/image162.png"/><Relationship Id="rId2" Type="http://schemas.openxmlformats.org/officeDocument/2006/relationships/image" Target="../media/image160.emf"/><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71.png"/><Relationship Id="rId5" Type="http://schemas.openxmlformats.org/officeDocument/2006/relationships/image" Target="../media/image165.png"/><Relationship Id="rId15" Type="http://schemas.openxmlformats.org/officeDocument/2006/relationships/image" Target="../media/image175.pn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png"/><Relationship Id="rId1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mailto:marcello.messina@lngs.infn.it"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77.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5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0.png"/><Relationship Id="rId7" Type="http://schemas.openxmlformats.org/officeDocument/2006/relationships/image" Target="../media/image33.pn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0.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1.jpeg"/></Relationships>
</file>

<file path=ppt/slides/_rels/slide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g"/><Relationship Id="rId1" Type="http://schemas.openxmlformats.org/officeDocument/2006/relationships/slideLayout" Target="../slideLayouts/slideLayout3.xml"/><Relationship Id="rId5" Type="http://schemas.openxmlformats.org/officeDocument/2006/relationships/image" Target="../media/image190.emf"/><Relationship Id="rId4" Type="http://schemas.openxmlformats.org/officeDocument/2006/relationships/image" Target="../media/image189.png"/></Relationships>
</file>

<file path=ppt/slides/_rels/slide6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94.png"/><Relationship Id="rId4" Type="http://schemas.openxmlformats.org/officeDocument/2006/relationships/image" Target="../media/image193.png"/></Relationships>
</file>

<file path=ppt/slides/_rels/slide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3.xml"/><Relationship Id="rId4" Type="http://schemas.openxmlformats.org/officeDocument/2006/relationships/image" Target="../media/image147.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66.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8.png"/><Relationship Id="rId2" Type="http://schemas.openxmlformats.org/officeDocument/2006/relationships/image" Target="../media/image204.png"/><Relationship Id="rId1" Type="http://schemas.openxmlformats.org/officeDocument/2006/relationships/slideLayout" Target="../slideLayouts/slideLayout12.xml"/><Relationship Id="rId6" Type="http://schemas.openxmlformats.org/officeDocument/2006/relationships/image" Target="../media/image213.png"/><Relationship Id="rId5" Type="http://schemas.openxmlformats.org/officeDocument/2006/relationships/image" Target="../media/image207.png"/><Relationship Id="rId4" Type="http://schemas.openxmlformats.org/officeDocument/2006/relationships/image" Target="../media/image206.png"/></Relationships>
</file>

<file path=ppt/slides/_rels/slide69.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20.png"/><Relationship Id="rId2" Type="http://schemas.openxmlformats.org/officeDocument/2006/relationships/image" Target="../media/image209.png"/><Relationship Id="rId1" Type="http://schemas.openxmlformats.org/officeDocument/2006/relationships/slideLayout" Target="../slideLayouts/slideLayout1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2.tif"/></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16.png"/><Relationship Id="rId1" Type="http://schemas.openxmlformats.org/officeDocument/2006/relationships/slideLayout" Target="../slideLayouts/slideLayout12.xml"/><Relationship Id="rId5" Type="http://schemas.openxmlformats.org/officeDocument/2006/relationships/image" Target="../media/image225.png"/><Relationship Id="rId4" Type="http://schemas.openxmlformats.org/officeDocument/2006/relationships/image" Target="../media/image217.png"/></Relationships>
</file>

<file path=ppt/slides/_rels/slide71.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image" Target="../media/image218.emf"/><Relationship Id="rId1" Type="http://schemas.openxmlformats.org/officeDocument/2006/relationships/slideLayout" Target="../slideLayouts/slideLayout2.xml"/><Relationship Id="rId6" Type="http://schemas.openxmlformats.org/officeDocument/2006/relationships/image" Target="../media/image222.emf"/><Relationship Id="rId5" Type="http://schemas.openxmlformats.org/officeDocument/2006/relationships/image" Target="../media/image221.emf"/><Relationship Id="rId4" Type="http://schemas.openxmlformats.org/officeDocument/2006/relationships/image" Target="../media/image220.emf"/></Relationships>
</file>

<file path=ppt/slides/_rels/slide7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7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3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7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77.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oleObject" Target="../embeddings/oleObject3.bin"/><Relationship Id="rId4" Type="http://schemas.openxmlformats.org/officeDocument/2006/relationships/hyperlink" Target="https://arxiv.org/abs/2105.08533"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253.png"/><Relationship Id="rId7" Type="http://schemas.openxmlformats.org/officeDocument/2006/relationships/image" Target="../media/image240.emf"/><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10" Type="http://schemas.openxmlformats.org/officeDocument/2006/relationships/image" Target="../media/image104.png"/><Relationship Id="rId4" Type="http://schemas.openxmlformats.org/officeDocument/2006/relationships/image" Target="../media/image254.png"/><Relationship Id="rId9" Type="http://schemas.openxmlformats.org/officeDocument/2006/relationships/image" Target="../media/image25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1.emf"/><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8" Type="http://schemas.openxmlformats.org/officeDocument/2006/relationships/customXml" Target="../ink/ink13.xml"/><Relationship Id="rId13" Type="http://schemas.openxmlformats.org/officeDocument/2006/relationships/image" Target="../media/image2020.png"/><Relationship Id="rId3" Type="http://schemas.openxmlformats.org/officeDocument/2006/relationships/image" Target="../media/image1500.png"/><Relationship Id="rId7" Type="http://schemas.openxmlformats.org/officeDocument/2006/relationships/image" Target="../media/image1710.png"/><Relationship Id="rId12" Type="http://schemas.openxmlformats.org/officeDocument/2006/relationships/customXml" Target="../ink/ink15.xml"/><Relationship Id="rId2" Type="http://schemas.openxmlformats.org/officeDocument/2006/relationships/customXml" Target="../ink/ink10.xml"/><Relationship Id="rId1" Type="http://schemas.openxmlformats.org/officeDocument/2006/relationships/slideLayout" Target="../slideLayouts/slideLayout2.xml"/><Relationship Id="rId6" Type="http://schemas.openxmlformats.org/officeDocument/2006/relationships/customXml" Target="../ink/ink12.xml"/><Relationship Id="rId11" Type="http://schemas.openxmlformats.org/officeDocument/2006/relationships/image" Target="../media/image1920.png"/><Relationship Id="rId5" Type="http://schemas.openxmlformats.org/officeDocument/2006/relationships/image" Target="../media/image1620.png"/><Relationship Id="rId10" Type="http://schemas.openxmlformats.org/officeDocument/2006/relationships/customXml" Target="../ink/ink14.xml"/><Relationship Id="rId4" Type="http://schemas.openxmlformats.org/officeDocument/2006/relationships/customXml" Target="../ink/ink11.xml"/><Relationship Id="rId9" Type="http://schemas.openxmlformats.org/officeDocument/2006/relationships/image" Target="../media/image1830.png"/><Relationship Id="rId14" Type="http://schemas.openxmlformats.org/officeDocument/2006/relationships/image" Target="../media/image264.png"/></Relationships>
</file>

<file path=ppt/slides/_rels/slide83.xml.rels><?xml version="1.0" encoding="UTF-8" standalone="yes"?>
<Relationships xmlns="http://schemas.openxmlformats.org/package/2006/relationships"><Relationship Id="rId26" Type="http://schemas.openxmlformats.org/officeDocument/2006/relationships/image" Target="../media/image341.png"/><Relationship Id="rId21" Type="http://schemas.openxmlformats.org/officeDocument/2006/relationships/customXml" Target="../ink/ink25.xml"/><Relationship Id="rId42" Type="http://schemas.openxmlformats.org/officeDocument/2006/relationships/image" Target="../media/image420.png"/><Relationship Id="rId47" Type="http://schemas.openxmlformats.org/officeDocument/2006/relationships/customXml" Target="../ink/ink38.xml"/><Relationship Id="rId63" Type="http://schemas.openxmlformats.org/officeDocument/2006/relationships/customXml" Target="../ink/ink46.xml"/><Relationship Id="rId68" Type="http://schemas.openxmlformats.org/officeDocument/2006/relationships/image" Target="../media/image56.png"/><Relationship Id="rId84" Type="http://schemas.openxmlformats.org/officeDocument/2006/relationships/image" Target="../media/image640.png"/><Relationship Id="rId89" Type="http://schemas.openxmlformats.org/officeDocument/2006/relationships/customXml" Target="../ink/ink59.xml"/><Relationship Id="rId16" Type="http://schemas.openxmlformats.org/officeDocument/2006/relationships/image" Target="../media/image291.png"/><Relationship Id="rId11" Type="http://schemas.openxmlformats.org/officeDocument/2006/relationships/customXml" Target="../ink/ink20.xml"/><Relationship Id="rId32" Type="http://schemas.openxmlformats.org/officeDocument/2006/relationships/image" Target="../media/image370.png"/><Relationship Id="rId37" Type="http://schemas.openxmlformats.org/officeDocument/2006/relationships/customXml" Target="../ink/ink33.xml"/><Relationship Id="rId53" Type="http://schemas.openxmlformats.org/officeDocument/2006/relationships/customXml" Target="../ink/ink41.xml"/><Relationship Id="rId58" Type="http://schemas.openxmlformats.org/officeDocument/2006/relationships/image" Target="../media/image510.png"/><Relationship Id="rId74" Type="http://schemas.openxmlformats.org/officeDocument/2006/relationships/image" Target="../media/image591.png"/><Relationship Id="rId79" Type="http://schemas.openxmlformats.org/officeDocument/2006/relationships/customXml" Target="../ink/ink54.xml"/><Relationship Id="rId5" Type="http://schemas.openxmlformats.org/officeDocument/2006/relationships/customXml" Target="../ink/ink17.xml"/><Relationship Id="rId90" Type="http://schemas.openxmlformats.org/officeDocument/2006/relationships/image" Target="../media/image670.png"/><Relationship Id="rId95" Type="http://schemas.openxmlformats.org/officeDocument/2006/relationships/customXml" Target="../ink/ink62.xml"/><Relationship Id="rId22" Type="http://schemas.openxmlformats.org/officeDocument/2006/relationships/image" Target="../media/image322.png"/><Relationship Id="rId27" Type="http://schemas.openxmlformats.org/officeDocument/2006/relationships/customXml" Target="../ink/ink28.xml"/><Relationship Id="rId43" Type="http://schemas.openxmlformats.org/officeDocument/2006/relationships/customXml" Target="../ink/ink36.xml"/><Relationship Id="rId48" Type="http://schemas.openxmlformats.org/officeDocument/2006/relationships/image" Target="../media/image450.png"/><Relationship Id="rId64" Type="http://schemas.openxmlformats.org/officeDocument/2006/relationships/image" Target="../media/image540.png"/><Relationship Id="rId69" Type="http://schemas.openxmlformats.org/officeDocument/2006/relationships/customXml" Target="../ink/ink49.xml"/><Relationship Id="rId8" Type="http://schemas.openxmlformats.org/officeDocument/2006/relationships/image" Target="../media/image2400.png"/><Relationship Id="rId51" Type="http://schemas.openxmlformats.org/officeDocument/2006/relationships/customXml" Target="../ink/ink40.xml"/><Relationship Id="rId72" Type="http://schemas.openxmlformats.org/officeDocument/2006/relationships/image" Target="../media/image580.png"/><Relationship Id="rId80" Type="http://schemas.openxmlformats.org/officeDocument/2006/relationships/image" Target="../media/image620.png"/><Relationship Id="rId85" Type="http://schemas.openxmlformats.org/officeDocument/2006/relationships/customXml" Target="../ink/ink57.xml"/><Relationship Id="rId93" Type="http://schemas.openxmlformats.org/officeDocument/2006/relationships/customXml" Target="../ink/ink61.xml"/><Relationship Id="rId3" Type="http://schemas.openxmlformats.org/officeDocument/2006/relationships/customXml" Target="../ink/ink16.xml"/><Relationship Id="rId12" Type="http://schemas.openxmlformats.org/officeDocument/2006/relationships/image" Target="../media/image2600.png"/><Relationship Id="rId17" Type="http://schemas.openxmlformats.org/officeDocument/2006/relationships/customXml" Target="../ink/ink23.xml"/><Relationship Id="rId25" Type="http://schemas.openxmlformats.org/officeDocument/2006/relationships/customXml" Target="../ink/ink27.xml"/><Relationship Id="rId33" Type="http://schemas.openxmlformats.org/officeDocument/2006/relationships/customXml" Target="../ink/ink31.xml"/><Relationship Id="rId38" Type="http://schemas.openxmlformats.org/officeDocument/2006/relationships/image" Target="../media/image400.png"/><Relationship Id="rId46" Type="http://schemas.openxmlformats.org/officeDocument/2006/relationships/image" Target="../media/image440.png"/><Relationship Id="rId59" Type="http://schemas.openxmlformats.org/officeDocument/2006/relationships/customXml" Target="../ink/ink44.xml"/><Relationship Id="rId67" Type="http://schemas.openxmlformats.org/officeDocument/2006/relationships/customXml" Target="../ink/ink48.xml"/><Relationship Id="rId20" Type="http://schemas.openxmlformats.org/officeDocument/2006/relationships/image" Target="../media/image312.png"/><Relationship Id="rId41" Type="http://schemas.openxmlformats.org/officeDocument/2006/relationships/customXml" Target="../ink/ink35.xml"/><Relationship Id="rId54" Type="http://schemas.openxmlformats.org/officeDocument/2006/relationships/image" Target="../media/image481.png"/><Relationship Id="rId62" Type="http://schemas.openxmlformats.org/officeDocument/2006/relationships/image" Target="../media/image530.png"/><Relationship Id="rId70" Type="http://schemas.openxmlformats.org/officeDocument/2006/relationships/image" Target="../media/image570.png"/><Relationship Id="rId75" Type="http://schemas.openxmlformats.org/officeDocument/2006/relationships/customXml" Target="../ink/ink52.xml"/><Relationship Id="rId83" Type="http://schemas.openxmlformats.org/officeDocument/2006/relationships/customXml" Target="../ink/ink56.xml"/><Relationship Id="rId88" Type="http://schemas.openxmlformats.org/officeDocument/2006/relationships/image" Target="../media/image660.png"/><Relationship Id="rId91" Type="http://schemas.openxmlformats.org/officeDocument/2006/relationships/customXml" Target="../ink/ink60.xml"/><Relationship Id="rId96"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image" Target="../media/image2330.png"/><Relationship Id="rId15" Type="http://schemas.openxmlformats.org/officeDocument/2006/relationships/customXml" Target="../ink/ink22.xml"/><Relationship Id="rId23" Type="http://schemas.openxmlformats.org/officeDocument/2006/relationships/customXml" Target="../ink/ink26.xml"/><Relationship Id="rId28" Type="http://schemas.openxmlformats.org/officeDocument/2006/relationships/image" Target="../media/image351.png"/><Relationship Id="rId36" Type="http://schemas.openxmlformats.org/officeDocument/2006/relationships/image" Target="../media/image392.png"/><Relationship Id="rId49" Type="http://schemas.openxmlformats.org/officeDocument/2006/relationships/customXml" Target="../ink/ink39.xml"/><Relationship Id="rId57" Type="http://schemas.openxmlformats.org/officeDocument/2006/relationships/customXml" Target="../ink/ink43.xml"/><Relationship Id="rId10" Type="http://schemas.openxmlformats.org/officeDocument/2006/relationships/image" Target="../media/image2520.png"/><Relationship Id="rId31" Type="http://schemas.openxmlformats.org/officeDocument/2006/relationships/customXml" Target="../ink/ink30.xml"/><Relationship Id="rId44" Type="http://schemas.openxmlformats.org/officeDocument/2006/relationships/image" Target="../media/image430.png"/><Relationship Id="rId52" Type="http://schemas.openxmlformats.org/officeDocument/2006/relationships/image" Target="../media/image470.png"/><Relationship Id="rId60" Type="http://schemas.openxmlformats.org/officeDocument/2006/relationships/image" Target="../media/image520.png"/><Relationship Id="rId65" Type="http://schemas.openxmlformats.org/officeDocument/2006/relationships/customXml" Target="../ink/ink47.xml"/><Relationship Id="rId73" Type="http://schemas.openxmlformats.org/officeDocument/2006/relationships/customXml" Target="../ink/ink51.xml"/><Relationship Id="rId78" Type="http://schemas.openxmlformats.org/officeDocument/2006/relationships/image" Target="../media/image610.png"/><Relationship Id="rId81" Type="http://schemas.openxmlformats.org/officeDocument/2006/relationships/customXml" Target="../ink/ink55.xml"/><Relationship Id="rId86" Type="http://schemas.openxmlformats.org/officeDocument/2006/relationships/image" Target="../media/image650.png"/><Relationship Id="rId94" Type="http://schemas.openxmlformats.org/officeDocument/2006/relationships/image" Target="../media/image690.png"/><Relationship Id="rId4" Type="http://schemas.openxmlformats.org/officeDocument/2006/relationships/image" Target="../media/image2220.png"/><Relationship Id="rId9" Type="http://schemas.openxmlformats.org/officeDocument/2006/relationships/customXml" Target="../ink/ink19.xml"/><Relationship Id="rId13" Type="http://schemas.openxmlformats.org/officeDocument/2006/relationships/customXml" Target="../ink/ink21.xml"/><Relationship Id="rId18" Type="http://schemas.openxmlformats.org/officeDocument/2006/relationships/image" Target="../media/image302.png"/><Relationship Id="rId39" Type="http://schemas.openxmlformats.org/officeDocument/2006/relationships/customXml" Target="../ink/ink34.xml"/><Relationship Id="rId34" Type="http://schemas.openxmlformats.org/officeDocument/2006/relationships/image" Target="../media/image382.png"/><Relationship Id="rId50" Type="http://schemas.openxmlformats.org/officeDocument/2006/relationships/image" Target="../media/image461.png"/><Relationship Id="rId55" Type="http://schemas.openxmlformats.org/officeDocument/2006/relationships/customXml" Target="../ink/ink42.xml"/><Relationship Id="rId76" Type="http://schemas.openxmlformats.org/officeDocument/2006/relationships/image" Target="../media/image600.png"/><Relationship Id="rId7" Type="http://schemas.openxmlformats.org/officeDocument/2006/relationships/customXml" Target="../ink/ink18.xml"/><Relationship Id="rId71" Type="http://schemas.openxmlformats.org/officeDocument/2006/relationships/customXml" Target="../ink/ink50.xml"/><Relationship Id="rId92" Type="http://schemas.openxmlformats.org/officeDocument/2006/relationships/image" Target="../media/image680.png"/><Relationship Id="rId2" Type="http://schemas.openxmlformats.org/officeDocument/2006/relationships/image" Target="../media/image264.png"/><Relationship Id="rId29" Type="http://schemas.openxmlformats.org/officeDocument/2006/relationships/customXml" Target="../ink/ink29.xml"/><Relationship Id="rId24" Type="http://schemas.openxmlformats.org/officeDocument/2006/relationships/image" Target="../media/image331.png"/><Relationship Id="rId40" Type="http://schemas.openxmlformats.org/officeDocument/2006/relationships/image" Target="../media/image410.png"/><Relationship Id="rId45" Type="http://schemas.openxmlformats.org/officeDocument/2006/relationships/customXml" Target="../ink/ink37.xml"/><Relationship Id="rId66" Type="http://schemas.openxmlformats.org/officeDocument/2006/relationships/image" Target="../media/image550.png"/><Relationship Id="rId87" Type="http://schemas.openxmlformats.org/officeDocument/2006/relationships/customXml" Target="../ink/ink58.xml"/><Relationship Id="rId61" Type="http://schemas.openxmlformats.org/officeDocument/2006/relationships/customXml" Target="../ink/ink45.xml"/><Relationship Id="rId82" Type="http://schemas.openxmlformats.org/officeDocument/2006/relationships/image" Target="../media/image630.png"/><Relationship Id="rId19" Type="http://schemas.openxmlformats.org/officeDocument/2006/relationships/customXml" Target="../ink/ink24.xml"/><Relationship Id="rId14" Type="http://schemas.openxmlformats.org/officeDocument/2006/relationships/image" Target="../media/image282.png"/><Relationship Id="rId30" Type="http://schemas.openxmlformats.org/officeDocument/2006/relationships/image" Target="../media/image361.png"/><Relationship Id="rId35" Type="http://schemas.openxmlformats.org/officeDocument/2006/relationships/customXml" Target="../ink/ink32.xml"/><Relationship Id="rId56" Type="http://schemas.openxmlformats.org/officeDocument/2006/relationships/image" Target="../media/image490.png"/><Relationship Id="rId77" Type="http://schemas.openxmlformats.org/officeDocument/2006/relationships/customXml" Target="../ink/ink53.xml"/></Relationships>
</file>

<file path=ppt/slides/_rels/slide8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51.png"/></Relationships>
</file>

<file path=ppt/slides/_rels/slide85.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53.emf"/><Relationship Id="rId5" Type="http://schemas.openxmlformats.org/officeDocument/2006/relationships/image" Target="../media/image187.jpg"/><Relationship Id="rId4" Type="http://schemas.openxmlformats.org/officeDocument/2006/relationships/image" Target="../media/image238.png"/></Relationships>
</file>

<file path=ppt/slides/_rels/slide8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7.png"/><Relationship Id="rId1" Type="http://schemas.openxmlformats.org/officeDocument/2006/relationships/slideLayout" Target="../slideLayouts/slideLayout7.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88.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image" Target="../media/image218.emf"/><Relationship Id="rId1" Type="http://schemas.openxmlformats.org/officeDocument/2006/relationships/slideLayout" Target="../slideLayouts/slideLayout2.xml"/><Relationship Id="rId6" Type="http://schemas.openxmlformats.org/officeDocument/2006/relationships/image" Target="../media/image222.emf"/><Relationship Id="rId5" Type="http://schemas.openxmlformats.org/officeDocument/2006/relationships/image" Target="../media/image221.emf"/><Relationship Id="rId4" Type="http://schemas.openxmlformats.org/officeDocument/2006/relationships/image" Target="../media/image220.emf"/></Relationships>
</file>

<file path=ppt/slides/_rels/slide89.xml.rels><?xml version="1.0" encoding="UTF-8" standalone="yes"?>
<Relationships xmlns="http://schemas.openxmlformats.org/package/2006/relationships"><Relationship Id="rId2" Type="http://schemas.openxmlformats.org/officeDocument/2006/relationships/image" Target="../media/image26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90.xml.rels><?xml version="1.0" encoding="UTF-8" standalone="yes"?>
<Relationships xmlns="http://schemas.openxmlformats.org/package/2006/relationships"><Relationship Id="rId3" Type="http://schemas.openxmlformats.org/officeDocument/2006/relationships/hyperlink" Target="https://doi.org/10.1103/PhysRevD.106.053002" TargetMode="External"/><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66.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67.png"/><Relationship Id="rId1" Type="http://schemas.openxmlformats.org/officeDocument/2006/relationships/slideLayout" Target="../slideLayouts/slideLayout2.xml"/><Relationship Id="rId5" Type="http://schemas.openxmlformats.org/officeDocument/2006/relationships/image" Target="../media/image269.svg"/><Relationship Id="rId4" Type="http://schemas.openxmlformats.org/officeDocument/2006/relationships/image" Target="../media/image26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71DC1-A680-EA44-903A-CB8110866FF1}"/>
              </a:ext>
            </a:extLst>
          </p:cNvPr>
          <p:cNvSpPr>
            <a:spLocks noGrp="1"/>
          </p:cNvSpPr>
          <p:nvPr>
            <p:ph type="title"/>
          </p:nvPr>
        </p:nvSpPr>
        <p:spPr>
          <a:xfrm>
            <a:off x="-212035" y="713890"/>
            <a:ext cx="12404035" cy="2407791"/>
          </a:xfrm>
        </p:spPr>
        <p:txBody>
          <a:bodyPr>
            <a:normAutofit/>
          </a:bodyPr>
          <a:lstStyle/>
          <a:p>
            <a:pPr algn="ctr"/>
            <a:r>
              <a:rPr lang="en-US" sz="3000" noProof="0" dirty="0"/>
              <a:t>Relic neutrinos detection and mass measurement in the PTOLEMY project.</a:t>
            </a:r>
            <a:br>
              <a:rPr lang="en-US" sz="3000" noProof="0" dirty="0"/>
            </a:br>
            <a:r>
              <a:rPr lang="en-US" sz="1800" noProof="0" dirty="0">
                <a:solidFill>
                  <a:srgbClr val="000000"/>
                </a:solidFill>
                <a:effectLst/>
              </a:rPr>
              <a:t>Seminari</a:t>
            </a:r>
            <a:r>
              <a:rPr lang="en-US" sz="1800" noProof="0" dirty="0">
                <a:solidFill>
                  <a:srgbClr val="000000"/>
                </a:solidFill>
              </a:rPr>
              <a:t>o </a:t>
            </a:r>
            <a:r>
              <a:rPr lang="en-US" sz="1800" noProof="0" dirty="0" err="1">
                <a:solidFill>
                  <a:srgbClr val="000000"/>
                </a:solidFill>
              </a:rPr>
              <a:t>all’Universita</a:t>
            </a:r>
            <a:r>
              <a:rPr lang="en-US" sz="1800" noProof="0" dirty="0">
                <a:solidFill>
                  <a:srgbClr val="000000"/>
                </a:solidFill>
              </a:rPr>
              <a:t>’ di Milano Bicocca May 28</a:t>
            </a:r>
            <a:r>
              <a:rPr lang="en-US" sz="1800" baseline="30000" noProof="0" dirty="0"/>
              <a:t>th</a:t>
            </a:r>
            <a:r>
              <a:rPr lang="en-US" sz="1800" noProof="0" dirty="0"/>
              <a:t> 2025 </a:t>
            </a:r>
            <a:br>
              <a:rPr lang="en-US" sz="1800" noProof="0" dirty="0"/>
            </a:br>
            <a:r>
              <a:rPr lang="en-US" sz="1800" noProof="0" dirty="0"/>
              <a:t>M Messina, LNGS-INFN</a:t>
            </a:r>
          </a:p>
        </p:txBody>
      </p:sp>
      <p:pic>
        <p:nvPicPr>
          <p:cNvPr id="4" name="Picture 3" descr="A logo with blue letters and a circle&#10;&#10;Description automatically generated">
            <a:extLst>
              <a:ext uri="{FF2B5EF4-FFF2-40B4-BE49-F238E27FC236}">
                <a16:creationId xmlns:a16="http://schemas.microsoft.com/office/drawing/2014/main" id="{E47B8133-B531-38FB-AFBD-2387CC8449C1}"/>
              </a:ext>
            </a:extLst>
          </p:cNvPr>
          <p:cNvPicPr>
            <a:picLocks noChangeAspect="1"/>
          </p:cNvPicPr>
          <p:nvPr/>
        </p:nvPicPr>
        <p:blipFill>
          <a:blip r:embed="rId2"/>
          <a:stretch>
            <a:fillRect/>
          </a:stretch>
        </p:blipFill>
        <p:spPr>
          <a:xfrm>
            <a:off x="10109158" y="0"/>
            <a:ext cx="2082842" cy="1212401"/>
          </a:xfrm>
          <a:prstGeom prst="rect">
            <a:avLst/>
          </a:prstGeom>
        </p:spPr>
      </p:pic>
      <p:pic>
        <p:nvPicPr>
          <p:cNvPr id="6" name="Picture 5">
            <a:extLst>
              <a:ext uri="{FF2B5EF4-FFF2-40B4-BE49-F238E27FC236}">
                <a16:creationId xmlns:a16="http://schemas.microsoft.com/office/drawing/2014/main" id="{70FC4A3A-9B11-0786-D589-59C27B44FB78}"/>
              </a:ext>
            </a:extLst>
          </p:cNvPr>
          <p:cNvPicPr>
            <a:picLocks noChangeAspect="1"/>
          </p:cNvPicPr>
          <p:nvPr/>
        </p:nvPicPr>
        <p:blipFill>
          <a:blip r:embed="rId3">
            <a:duotone>
              <a:prstClr val="black"/>
              <a:schemeClr val="tx2">
                <a:tint val="45000"/>
                <a:satMod val="400000"/>
              </a:schemeClr>
            </a:duotone>
          </a:blip>
          <a:stretch>
            <a:fillRect/>
          </a:stretch>
        </p:blipFill>
        <p:spPr>
          <a:xfrm>
            <a:off x="-9938" y="0"/>
            <a:ext cx="1374914" cy="1254955"/>
          </a:xfrm>
          <a:prstGeom prst="rect">
            <a:avLst/>
          </a:prstGeom>
          <a:solidFill>
            <a:schemeClr val="bg1"/>
          </a:solidFill>
        </p:spPr>
      </p:pic>
      <p:grpSp>
        <p:nvGrpSpPr>
          <p:cNvPr id="56" name="Group 55">
            <a:extLst>
              <a:ext uri="{FF2B5EF4-FFF2-40B4-BE49-F238E27FC236}">
                <a16:creationId xmlns:a16="http://schemas.microsoft.com/office/drawing/2014/main" id="{460DA4DE-94C5-865A-1173-784209FF70D1}"/>
              </a:ext>
            </a:extLst>
          </p:cNvPr>
          <p:cNvGrpSpPr/>
          <p:nvPr/>
        </p:nvGrpSpPr>
        <p:grpSpPr>
          <a:xfrm>
            <a:off x="1515649" y="2451826"/>
            <a:ext cx="9129901" cy="4287177"/>
            <a:chOff x="1364975" y="2578826"/>
            <a:chExt cx="9280575" cy="4265357"/>
          </a:xfrm>
        </p:grpSpPr>
        <p:pic>
          <p:nvPicPr>
            <p:cNvPr id="3" name="Picture 2">
              <a:extLst>
                <a:ext uri="{FF2B5EF4-FFF2-40B4-BE49-F238E27FC236}">
                  <a16:creationId xmlns:a16="http://schemas.microsoft.com/office/drawing/2014/main" id="{2541B377-DCD7-E2FB-E30C-FA40E9905BCF}"/>
                </a:ext>
              </a:extLst>
            </p:cNvPr>
            <p:cNvPicPr>
              <a:picLocks noChangeAspect="1"/>
            </p:cNvPicPr>
            <p:nvPr/>
          </p:nvPicPr>
          <p:blipFill rotWithShape="1">
            <a:blip r:embed="rId4">
              <a:extLst>
                <a:ext uri="{28A0092B-C50C-407E-A947-70E740481C1C}">
                  <a14:useLocalDpi xmlns:a14="http://schemas.microsoft.com/office/drawing/2010/main" val="0"/>
                </a:ext>
              </a:extLst>
            </a:blip>
            <a:srcRect l="2086"/>
            <a:stretch/>
          </p:blipFill>
          <p:spPr>
            <a:xfrm>
              <a:off x="1628980" y="3251667"/>
              <a:ext cx="8329690" cy="3592516"/>
            </a:xfrm>
            <a:prstGeom prst="rect">
              <a:avLst/>
            </a:prstGeom>
          </p:spPr>
        </p:pic>
        <p:cxnSp>
          <p:nvCxnSpPr>
            <p:cNvPr id="5" name="Straight Arrow Connector 4">
              <a:extLst>
                <a:ext uri="{FF2B5EF4-FFF2-40B4-BE49-F238E27FC236}">
                  <a16:creationId xmlns:a16="http://schemas.microsoft.com/office/drawing/2014/main" id="{81B804AD-09C1-95A8-F213-684E95F240E1}"/>
                </a:ext>
              </a:extLst>
            </p:cNvPr>
            <p:cNvCxnSpPr>
              <a:cxnSpLocks/>
            </p:cNvCxnSpPr>
            <p:nvPr/>
          </p:nvCxnSpPr>
          <p:spPr>
            <a:xfrm>
              <a:off x="3037329" y="3705923"/>
              <a:ext cx="695105" cy="596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8" descr="mage result">
              <a:hlinkClick r:id="rId5"/>
              <a:extLst>
                <a:ext uri="{FF2B5EF4-FFF2-40B4-BE49-F238E27FC236}">
                  <a16:creationId xmlns:a16="http://schemas.microsoft.com/office/drawing/2014/main" id="{D4A60C4E-7112-061A-D082-ACCFE1787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0986" y="3200224"/>
              <a:ext cx="1480846" cy="42389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mage result for University of Genova logo">
              <a:hlinkClick r:id="rId7" invalidUrl="https://www.google.com/imgres?imgurl=http://www.aqua-add.eu/images/Logo_unige_08_intestato.jpg&amp;imgrefurl=http://www.aqua-add.eu/?page=genoa&amp;docid=v0PL1ddPYaDDeM&amp;tbnid=s8bfpqifW4yecM:&amp;vet=10ahUKEwixjYqXoOnYAhVGDCwKHTF7DjIQMwg7KAAwAA..i&amp;w=2835&amp;h=1728&amp;client=firefox-b&amp;bih=849&amp;biw=1637&amp;q=University of Genova logo&amp;ved=0ahUKEwixjYqXoOnYAhVGDCwKHTF7DjIQMwg7KAAwAA&amp;iact=mrc&amp;uact=8"/>
              <a:extLst>
                <a:ext uri="{FF2B5EF4-FFF2-40B4-BE49-F238E27FC236}">
                  <a16:creationId xmlns:a16="http://schemas.microsoft.com/office/drawing/2014/main" id="{DD9983E7-4D32-86F7-F899-702D1F1DFD84}"/>
                </a:ext>
              </a:extLst>
            </p:cNvPr>
            <p:cNvSpPr>
              <a:spLocks noChangeAspect="1" noChangeArrowheads="1"/>
            </p:cNvSpPr>
            <p:nvPr/>
          </p:nvSpPr>
          <p:spPr bwMode="auto">
            <a:xfrm>
              <a:off x="1670056" y="275833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700" noProof="0" dirty="0"/>
            </a:p>
          </p:txBody>
        </p:sp>
        <p:pic>
          <p:nvPicPr>
            <p:cNvPr id="9" name="Picture 12" descr="elated image">
              <a:hlinkClick r:id="rId8"/>
              <a:extLst>
                <a:ext uri="{FF2B5EF4-FFF2-40B4-BE49-F238E27FC236}">
                  <a16:creationId xmlns:a16="http://schemas.microsoft.com/office/drawing/2014/main" id="{F97E2DCA-659E-8E9F-E5D6-8697487880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3704" y="2686628"/>
              <a:ext cx="827641" cy="42572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6" descr="mage result for LNGS logo">
              <a:hlinkClick r:id="rId10" invalidUrl="https://www.google.com/imgres?imgurl=http://wordpress.to.infn.it/taup2015/wp-content/uploads/sites/3/2015/02/lngs.jpg&amp;imgrefurl=http://taup2015.to.infn.it/&amp;docid=_TMS52pZAVOF3M&amp;tbnid=osQ2yaEBSE18QM:&amp;vet=10ahUKEwjHqZr1oOnYAhXBCCwKHTeeC8oQMwjQASgAMAA..i&amp;w=335&amp;h=195&amp;client=firefox-b&amp;bih=849&amp;biw=1637&amp;q=LNGS logo&amp;ved=0ahUKEwjHqZr1oOnYAhXBCCwKHTeeC8oQMwjQASgAMAA&amp;iact=mrc&amp;uact=8"/>
              <a:extLst>
                <a:ext uri="{FF2B5EF4-FFF2-40B4-BE49-F238E27FC236}">
                  <a16:creationId xmlns:a16="http://schemas.microsoft.com/office/drawing/2014/main" id="{3B38E0D1-58F4-3A3C-9D6E-A3E7EDB87A21}"/>
                </a:ext>
              </a:extLst>
            </p:cNvPr>
            <p:cNvSpPr>
              <a:spLocks noChangeAspect="1" noChangeArrowheads="1"/>
            </p:cNvSpPr>
            <p:nvPr/>
          </p:nvSpPr>
          <p:spPr bwMode="auto">
            <a:xfrm>
              <a:off x="1784356" y="287263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2700" noProof="0" dirty="0"/>
            </a:p>
          </p:txBody>
        </p:sp>
        <p:pic>
          <p:nvPicPr>
            <p:cNvPr id="11" name="Picture 10">
              <a:extLst>
                <a:ext uri="{FF2B5EF4-FFF2-40B4-BE49-F238E27FC236}">
                  <a16:creationId xmlns:a16="http://schemas.microsoft.com/office/drawing/2014/main" id="{08347693-236C-D3BC-21B1-9201698E43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14438" y="4250313"/>
              <a:ext cx="1230282" cy="412215"/>
            </a:xfrm>
            <a:prstGeom prst="rect">
              <a:avLst/>
            </a:prstGeom>
          </p:spPr>
        </p:pic>
        <p:pic>
          <p:nvPicPr>
            <p:cNvPr id="12" name="Picture 11">
              <a:extLst>
                <a:ext uri="{FF2B5EF4-FFF2-40B4-BE49-F238E27FC236}">
                  <a16:creationId xmlns:a16="http://schemas.microsoft.com/office/drawing/2014/main" id="{2E8BFFC7-089A-12FE-45A1-BFE93B465A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4246" y="2777701"/>
              <a:ext cx="1708378" cy="363821"/>
            </a:xfrm>
            <a:prstGeom prst="rect">
              <a:avLst/>
            </a:prstGeom>
          </p:spPr>
        </p:pic>
        <p:pic>
          <p:nvPicPr>
            <p:cNvPr id="13" name="Picture 12">
              <a:extLst>
                <a:ext uri="{FF2B5EF4-FFF2-40B4-BE49-F238E27FC236}">
                  <a16:creationId xmlns:a16="http://schemas.microsoft.com/office/drawing/2014/main" id="{D50193FC-E9B4-F47C-AEF6-BA500EBA5E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1703" y="2782584"/>
              <a:ext cx="583658" cy="513619"/>
            </a:xfrm>
            <a:prstGeom prst="rect">
              <a:avLst/>
            </a:prstGeom>
          </p:spPr>
        </p:pic>
        <p:cxnSp>
          <p:nvCxnSpPr>
            <p:cNvPr id="14" name="Straight Arrow Connector 13">
              <a:extLst>
                <a:ext uri="{FF2B5EF4-FFF2-40B4-BE49-F238E27FC236}">
                  <a16:creationId xmlns:a16="http://schemas.microsoft.com/office/drawing/2014/main" id="{D34B0AD9-03D3-58DB-05B5-998BFE11AEF2}"/>
                </a:ext>
              </a:extLst>
            </p:cNvPr>
            <p:cNvCxnSpPr>
              <a:cxnSpLocks/>
            </p:cNvCxnSpPr>
            <p:nvPr/>
          </p:nvCxnSpPr>
          <p:spPr>
            <a:xfrm flipH="1">
              <a:off x="5645936" y="3337630"/>
              <a:ext cx="590883" cy="4723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C53FE3A-D918-FAA0-B9DA-B1D20BD42AB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20632" y="3193079"/>
              <a:ext cx="926903" cy="299191"/>
            </a:xfrm>
            <a:prstGeom prst="rect">
              <a:avLst/>
            </a:prstGeom>
          </p:spPr>
        </p:pic>
        <p:pic>
          <p:nvPicPr>
            <p:cNvPr id="16" name="Picture 15">
              <a:extLst>
                <a:ext uri="{FF2B5EF4-FFF2-40B4-BE49-F238E27FC236}">
                  <a16:creationId xmlns:a16="http://schemas.microsoft.com/office/drawing/2014/main" id="{FA300842-AAC1-6502-0F85-3E5D10DFD26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64975" y="4311879"/>
              <a:ext cx="1148798" cy="535057"/>
            </a:xfrm>
            <a:prstGeom prst="rect">
              <a:avLst/>
            </a:prstGeom>
          </p:spPr>
        </p:pic>
        <p:pic>
          <p:nvPicPr>
            <p:cNvPr id="17" name="Picture 16">
              <a:extLst>
                <a:ext uri="{FF2B5EF4-FFF2-40B4-BE49-F238E27FC236}">
                  <a16:creationId xmlns:a16="http://schemas.microsoft.com/office/drawing/2014/main" id="{6E150468-0912-0FBC-74B4-9975E4B8B8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78049" y="3778996"/>
              <a:ext cx="733468" cy="530653"/>
            </a:xfrm>
            <a:prstGeom prst="rect">
              <a:avLst/>
            </a:prstGeom>
          </p:spPr>
        </p:pic>
        <p:cxnSp>
          <p:nvCxnSpPr>
            <p:cNvPr id="18" name="Straight Arrow Connector 17">
              <a:extLst>
                <a:ext uri="{FF2B5EF4-FFF2-40B4-BE49-F238E27FC236}">
                  <a16:creationId xmlns:a16="http://schemas.microsoft.com/office/drawing/2014/main" id="{754168A4-DF0C-A6A6-8A76-D0D2A49A5AF3}"/>
                </a:ext>
              </a:extLst>
            </p:cNvPr>
            <p:cNvCxnSpPr>
              <a:cxnSpLocks/>
            </p:cNvCxnSpPr>
            <p:nvPr/>
          </p:nvCxnSpPr>
          <p:spPr>
            <a:xfrm flipV="1">
              <a:off x="2497336" y="4151376"/>
              <a:ext cx="586505" cy="2096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8602884-D390-2DC9-E285-107FD44CD4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97519" y="3300484"/>
              <a:ext cx="738282" cy="378919"/>
            </a:xfrm>
            <a:prstGeom prst="rect">
              <a:avLst/>
            </a:prstGeom>
          </p:spPr>
        </p:pic>
        <p:pic>
          <p:nvPicPr>
            <p:cNvPr id="20" name="Picture 19">
              <a:extLst>
                <a:ext uri="{FF2B5EF4-FFF2-40B4-BE49-F238E27FC236}">
                  <a16:creationId xmlns:a16="http://schemas.microsoft.com/office/drawing/2014/main" id="{110F52EC-D5CF-A014-A790-C22C7219B01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06335" y="3492271"/>
              <a:ext cx="1444612" cy="398264"/>
            </a:xfrm>
            <a:prstGeom prst="rect">
              <a:avLst/>
            </a:prstGeom>
          </p:spPr>
        </p:pic>
        <p:pic>
          <p:nvPicPr>
            <p:cNvPr id="21" name="Picture 14" descr="ttp://irpa-c02.kxcdn.com/wp-content/uploads/2014/09/logo_sapienza.png">
              <a:extLst>
                <a:ext uri="{FF2B5EF4-FFF2-40B4-BE49-F238E27FC236}">
                  <a16:creationId xmlns:a16="http://schemas.microsoft.com/office/drawing/2014/main" id="{BDDA0A73-2737-E4AB-AB60-89E4E9FEF92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95357" y="2744625"/>
              <a:ext cx="858418" cy="4387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33BD55D-875D-5154-4070-B3289F94A74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649330" y="3810021"/>
              <a:ext cx="810207" cy="298041"/>
            </a:xfrm>
            <a:prstGeom prst="rect">
              <a:avLst/>
            </a:prstGeom>
          </p:spPr>
        </p:pic>
        <p:cxnSp>
          <p:nvCxnSpPr>
            <p:cNvPr id="23" name="Straight Arrow Connector 22">
              <a:extLst>
                <a:ext uri="{FF2B5EF4-FFF2-40B4-BE49-F238E27FC236}">
                  <a16:creationId xmlns:a16="http://schemas.microsoft.com/office/drawing/2014/main" id="{D1D79D60-2B09-3F20-12BC-CD94E45FD079}"/>
                </a:ext>
              </a:extLst>
            </p:cNvPr>
            <p:cNvCxnSpPr>
              <a:cxnSpLocks/>
              <a:stCxn id="24" idx="1"/>
            </p:cNvCxnSpPr>
            <p:nvPr/>
          </p:nvCxnSpPr>
          <p:spPr>
            <a:xfrm flipH="1" flipV="1">
              <a:off x="6360459" y="4477095"/>
              <a:ext cx="2246569" cy="7108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E9185B98-B025-9A40-F810-2C4E5E0A5C4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07028" y="4948045"/>
              <a:ext cx="1439636" cy="479879"/>
            </a:xfrm>
            <a:prstGeom prst="rect">
              <a:avLst/>
            </a:prstGeom>
          </p:spPr>
        </p:pic>
        <p:pic>
          <p:nvPicPr>
            <p:cNvPr id="25" name="Picture 24">
              <a:extLst>
                <a:ext uri="{FF2B5EF4-FFF2-40B4-BE49-F238E27FC236}">
                  <a16:creationId xmlns:a16="http://schemas.microsoft.com/office/drawing/2014/main" id="{772FF114-ED8F-FD29-EADB-55EEE8452C5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68989" y="2755093"/>
              <a:ext cx="603494" cy="575626"/>
            </a:xfrm>
            <a:prstGeom prst="rect">
              <a:avLst/>
            </a:prstGeom>
          </p:spPr>
        </p:pic>
        <p:cxnSp>
          <p:nvCxnSpPr>
            <p:cNvPr id="26" name="Straight Arrow Connector 25">
              <a:extLst>
                <a:ext uri="{FF2B5EF4-FFF2-40B4-BE49-F238E27FC236}">
                  <a16:creationId xmlns:a16="http://schemas.microsoft.com/office/drawing/2014/main" id="{FA9A258D-780B-C36A-A375-29CF2D51554B}"/>
                </a:ext>
              </a:extLst>
            </p:cNvPr>
            <p:cNvCxnSpPr>
              <a:cxnSpLocks/>
            </p:cNvCxnSpPr>
            <p:nvPr/>
          </p:nvCxnSpPr>
          <p:spPr>
            <a:xfrm>
              <a:off x="5005647" y="3747842"/>
              <a:ext cx="695105" cy="3424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EA5ECE6-C16F-1C60-B296-D2AB125F036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77868" y="3001005"/>
              <a:ext cx="424107" cy="454704"/>
            </a:xfrm>
            <a:prstGeom prst="rect">
              <a:avLst/>
            </a:prstGeom>
          </p:spPr>
        </p:pic>
        <p:pic>
          <p:nvPicPr>
            <p:cNvPr id="28" name="Picture 27">
              <a:extLst>
                <a:ext uri="{FF2B5EF4-FFF2-40B4-BE49-F238E27FC236}">
                  <a16:creationId xmlns:a16="http://schemas.microsoft.com/office/drawing/2014/main" id="{7554E954-293E-F4C8-941F-FCE815E3C25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829011" y="3307060"/>
              <a:ext cx="816539" cy="485338"/>
            </a:xfrm>
            <a:prstGeom prst="rect">
              <a:avLst/>
            </a:prstGeom>
          </p:spPr>
        </p:pic>
        <p:pic>
          <p:nvPicPr>
            <p:cNvPr id="29" name="Picture 28">
              <a:extLst>
                <a:ext uri="{FF2B5EF4-FFF2-40B4-BE49-F238E27FC236}">
                  <a16:creationId xmlns:a16="http://schemas.microsoft.com/office/drawing/2014/main" id="{D58D10C4-40B5-4069-C5B1-7B1F09A92F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073089" y="2938598"/>
              <a:ext cx="1473365" cy="310341"/>
            </a:xfrm>
            <a:prstGeom prst="rect">
              <a:avLst/>
            </a:prstGeom>
          </p:spPr>
        </p:pic>
        <p:pic>
          <p:nvPicPr>
            <p:cNvPr id="30" name="Picture 29">
              <a:extLst>
                <a:ext uri="{FF2B5EF4-FFF2-40B4-BE49-F238E27FC236}">
                  <a16:creationId xmlns:a16="http://schemas.microsoft.com/office/drawing/2014/main" id="{27529FD2-796C-60A0-E983-1F942C7316F1}"/>
                </a:ext>
              </a:extLst>
            </p:cNvPr>
            <p:cNvPicPr>
              <a:picLocks noChangeAspect="1"/>
            </p:cNvPicPr>
            <p:nvPr/>
          </p:nvPicPr>
          <p:blipFill rotWithShape="1">
            <a:blip r:embed="rId26">
              <a:extLst>
                <a:ext uri="{28A0092B-C50C-407E-A947-70E740481C1C}">
                  <a14:useLocalDpi xmlns:a14="http://schemas.microsoft.com/office/drawing/2010/main" val="0"/>
                </a:ext>
              </a:extLst>
            </a:blip>
            <a:srcRect t="36026" b="33502"/>
            <a:stretch/>
          </p:blipFill>
          <p:spPr>
            <a:xfrm>
              <a:off x="3636827" y="3282501"/>
              <a:ext cx="1148216" cy="349881"/>
            </a:xfrm>
            <a:prstGeom prst="rect">
              <a:avLst/>
            </a:prstGeom>
          </p:spPr>
        </p:pic>
        <p:pic>
          <p:nvPicPr>
            <p:cNvPr id="31" name="Picture 30" descr="A close up of a sign&#10;&#10;Description automatically generated">
              <a:extLst>
                <a:ext uri="{FF2B5EF4-FFF2-40B4-BE49-F238E27FC236}">
                  <a16:creationId xmlns:a16="http://schemas.microsoft.com/office/drawing/2014/main" id="{576AB7EA-0156-E88C-2A8F-0AB543CC3E06}"/>
                </a:ext>
              </a:extLst>
            </p:cNvPr>
            <p:cNvPicPr>
              <a:picLocks noChangeAspect="1"/>
            </p:cNvPicPr>
            <p:nvPr/>
          </p:nvPicPr>
          <p:blipFill>
            <a:blip r:embed="rId27"/>
            <a:stretch>
              <a:fillRect/>
            </a:stretch>
          </p:blipFill>
          <p:spPr>
            <a:xfrm>
              <a:off x="7198312" y="2654600"/>
              <a:ext cx="827641" cy="374094"/>
            </a:xfrm>
            <a:prstGeom prst="rect">
              <a:avLst/>
            </a:prstGeom>
          </p:spPr>
        </p:pic>
        <p:pic>
          <p:nvPicPr>
            <p:cNvPr id="32" name="Picture 31" descr="A blue and white logo&#10;&#10;Description automatically generated with low confidence">
              <a:extLst>
                <a:ext uri="{FF2B5EF4-FFF2-40B4-BE49-F238E27FC236}">
                  <a16:creationId xmlns:a16="http://schemas.microsoft.com/office/drawing/2014/main" id="{F26C5EA0-019F-7560-A786-CB04779B5038}"/>
                </a:ext>
              </a:extLst>
            </p:cNvPr>
            <p:cNvPicPr>
              <a:picLocks noChangeAspect="1"/>
            </p:cNvPicPr>
            <p:nvPr/>
          </p:nvPicPr>
          <p:blipFill>
            <a:blip r:embed="rId28"/>
            <a:stretch>
              <a:fillRect/>
            </a:stretch>
          </p:blipFill>
          <p:spPr>
            <a:xfrm>
              <a:off x="9099038" y="3272000"/>
              <a:ext cx="792639" cy="427774"/>
            </a:xfrm>
            <a:prstGeom prst="rect">
              <a:avLst/>
            </a:prstGeom>
          </p:spPr>
        </p:pic>
        <p:pic>
          <p:nvPicPr>
            <p:cNvPr id="33" name="Immagine 15" descr="Immagine che contiene uccello, emblema, simbolo, cresta&#10;&#10;Descrizione generata automaticamente">
              <a:extLst>
                <a:ext uri="{FF2B5EF4-FFF2-40B4-BE49-F238E27FC236}">
                  <a16:creationId xmlns:a16="http://schemas.microsoft.com/office/drawing/2014/main" id="{78346A0F-E554-256F-B846-BE57040311D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196551" y="3747842"/>
              <a:ext cx="364785" cy="454403"/>
            </a:xfrm>
            <a:prstGeom prst="rect">
              <a:avLst/>
            </a:prstGeom>
          </p:spPr>
        </p:pic>
        <p:cxnSp>
          <p:nvCxnSpPr>
            <p:cNvPr id="34" name="Straight Arrow Connector 48">
              <a:extLst>
                <a:ext uri="{FF2B5EF4-FFF2-40B4-BE49-F238E27FC236}">
                  <a16:creationId xmlns:a16="http://schemas.microsoft.com/office/drawing/2014/main" id="{6FF8F719-F44B-5BD6-40BC-D7158829623A}"/>
                </a:ext>
              </a:extLst>
            </p:cNvPr>
            <p:cNvCxnSpPr>
              <a:cxnSpLocks/>
            </p:cNvCxnSpPr>
            <p:nvPr/>
          </p:nvCxnSpPr>
          <p:spPr>
            <a:xfrm flipH="1">
              <a:off x="5727905" y="3689932"/>
              <a:ext cx="1550627" cy="4614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48">
              <a:extLst>
                <a:ext uri="{FF2B5EF4-FFF2-40B4-BE49-F238E27FC236}">
                  <a16:creationId xmlns:a16="http://schemas.microsoft.com/office/drawing/2014/main" id="{2922F8A7-D067-7158-BC52-4EF804198B4E}"/>
                </a:ext>
              </a:extLst>
            </p:cNvPr>
            <p:cNvCxnSpPr>
              <a:cxnSpLocks/>
            </p:cNvCxnSpPr>
            <p:nvPr/>
          </p:nvCxnSpPr>
          <p:spPr>
            <a:xfrm flipH="1">
              <a:off x="5798265" y="4018668"/>
              <a:ext cx="3286042" cy="2316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ttangolo 1028">
              <a:extLst>
                <a:ext uri="{FF2B5EF4-FFF2-40B4-BE49-F238E27FC236}">
                  <a16:creationId xmlns:a16="http://schemas.microsoft.com/office/drawing/2014/main" id="{33D7FD35-E5F2-D6D1-CB08-B42A97F672C6}"/>
                </a:ext>
              </a:extLst>
            </p:cNvPr>
            <p:cNvSpPr/>
            <p:nvPr/>
          </p:nvSpPr>
          <p:spPr>
            <a:xfrm>
              <a:off x="7252118" y="2578826"/>
              <a:ext cx="1654853" cy="123119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37" name="Rettangolo 1030">
              <a:extLst>
                <a:ext uri="{FF2B5EF4-FFF2-40B4-BE49-F238E27FC236}">
                  <a16:creationId xmlns:a16="http://schemas.microsoft.com/office/drawing/2014/main" id="{D6923E93-A538-0E8D-9399-9C0D8E66A173}"/>
                </a:ext>
              </a:extLst>
            </p:cNvPr>
            <p:cNvSpPr/>
            <p:nvPr/>
          </p:nvSpPr>
          <p:spPr>
            <a:xfrm>
              <a:off x="5793825" y="2714944"/>
              <a:ext cx="1376324" cy="7212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38" name="Rettangolo 1032">
              <a:extLst>
                <a:ext uri="{FF2B5EF4-FFF2-40B4-BE49-F238E27FC236}">
                  <a16:creationId xmlns:a16="http://schemas.microsoft.com/office/drawing/2014/main" id="{F1A28851-D13A-ADD7-B771-3594EED7F0B4}"/>
                </a:ext>
              </a:extLst>
            </p:cNvPr>
            <p:cNvSpPr/>
            <p:nvPr/>
          </p:nvSpPr>
          <p:spPr>
            <a:xfrm>
              <a:off x="3534511" y="2961254"/>
              <a:ext cx="2126144" cy="71359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39" name="Rettangolo 1048">
              <a:extLst>
                <a:ext uri="{FF2B5EF4-FFF2-40B4-BE49-F238E27FC236}">
                  <a16:creationId xmlns:a16="http://schemas.microsoft.com/office/drawing/2014/main" id="{92812F51-77E1-1F2A-9637-AD544ADBA872}"/>
                </a:ext>
              </a:extLst>
            </p:cNvPr>
            <p:cNvSpPr/>
            <p:nvPr/>
          </p:nvSpPr>
          <p:spPr>
            <a:xfrm>
              <a:off x="1426026" y="2756107"/>
              <a:ext cx="2079769" cy="91118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40" name="Rettangolo 1050">
              <a:extLst>
                <a:ext uri="{FF2B5EF4-FFF2-40B4-BE49-F238E27FC236}">
                  <a16:creationId xmlns:a16="http://schemas.microsoft.com/office/drawing/2014/main" id="{E6411719-E8E6-A4A2-C029-CD24E176DA71}"/>
                </a:ext>
              </a:extLst>
            </p:cNvPr>
            <p:cNvSpPr/>
            <p:nvPr/>
          </p:nvSpPr>
          <p:spPr>
            <a:xfrm>
              <a:off x="1407171" y="3724144"/>
              <a:ext cx="1046936" cy="11560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41" name="Rettangolo 1052">
              <a:extLst>
                <a:ext uri="{FF2B5EF4-FFF2-40B4-BE49-F238E27FC236}">
                  <a16:creationId xmlns:a16="http://schemas.microsoft.com/office/drawing/2014/main" id="{00C34616-4DB1-B83F-6D92-6A73E09552BB}"/>
                </a:ext>
              </a:extLst>
            </p:cNvPr>
            <p:cNvSpPr/>
            <p:nvPr/>
          </p:nvSpPr>
          <p:spPr>
            <a:xfrm>
              <a:off x="8632148" y="4862696"/>
              <a:ext cx="1477010" cy="6132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50" name="Rettangolo 1028">
              <a:extLst>
                <a:ext uri="{FF2B5EF4-FFF2-40B4-BE49-F238E27FC236}">
                  <a16:creationId xmlns:a16="http://schemas.microsoft.com/office/drawing/2014/main" id="{ADE072D8-B903-F4A9-FF0A-5A99DA399B30}"/>
                </a:ext>
              </a:extLst>
            </p:cNvPr>
            <p:cNvSpPr/>
            <p:nvPr/>
          </p:nvSpPr>
          <p:spPr>
            <a:xfrm>
              <a:off x="9099038" y="2614015"/>
              <a:ext cx="1458602" cy="213037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Tree>
    <p:extLst>
      <p:ext uri="{BB962C8B-B14F-4D97-AF65-F5344CB8AC3E}">
        <p14:creationId xmlns:p14="http://schemas.microsoft.com/office/powerpoint/2010/main" val="331409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15763-F347-46B0-B346-2F6D6C24EF66}"/>
              </a:ext>
            </a:extLst>
          </p:cNvPr>
          <p:cNvSpPr>
            <a:spLocks noGrp="1"/>
          </p:cNvSpPr>
          <p:nvPr>
            <p:ph type="title"/>
          </p:nvPr>
        </p:nvSpPr>
        <p:spPr/>
        <p:txBody>
          <a:bodyPr/>
          <a:lstStyle/>
          <a:p>
            <a:r>
              <a:rPr lang="en-US" noProof="0" dirty="0"/>
              <a:t>Selection of target</a:t>
            </a:r>
          </a:p>
        </p:txBody>
      </p:sp>
      <p:grpSp>
        <p:nvGrpSpPr>
          <p:cNvPr id="37" name="Group 36">
            <a:extLst>
              <a:ext uri="{FF2B5EF4-FFF2-40B4-BE49-F238E27FC236}">
                <a16:creationId xmlns:a16="http://schemas.microsoft.com/office/drawing/2014/main" id="{DC84FFE5-E0A6-4BED-9C4E-6CBDB7E268EE}"/>
              </a:ext>
            </a:extLst>
          </p:cNvPr>
          <p:cNvGrpSpPr/>
          <p:nvPr/>
        </p:nvGrpSpPr>
        <p:grpSpPr>
          <a:xfrm>
            <a:off x="2293548" y="2655818"/>
            <a:ext cx="7604904" cy="4073863"/>
            <a:chOff x="4378271" y="2357933"/>
            <a:chExt cx="7604904" cy="4073863"/>
          </a:xfrm>
        </p:grpSpPr>
        <p:pic>
          <p:nvPicPr>
            <p:cNvPr id="4" name="Picture 3">
              <a:extLst>
                <a:ext uri="{FF2B5EF4-FFF2-40B4-BE49-F238E27FC236}">
                  <a16:creationId xmlns:a16="http://schemas.microsoft.com/office/drawing/2014/main" id="{DDEC4DEE-53B8-4DF6-A31E-7C2761C97CA7}"/>
                </a:ext>
              </a:extLst>
            </p:cNvPr>
            <p:cNvPicPr>
              <a:picLocks noChangeAspect="1"/>
            </p:cNvPicPr>
            <p:nvPr/>
          </p:nvPicPr>
          <p:blipFill rotWithShape="1">
            <a:blip r:embed="rId2"/>
            <a:srcRect t="1096"/>
            <a:stretch/>
          </p:blipFill>
          <p:spPr>
            <a:xfrm>
              <a:off x="4378271" y="2357933"/>
              <a:ext cx="7604904" cy="4073863"/>
            </a:xfrm>
            <a:prstGeom prst="rect">
              <a:avLst/>
            </a:prstGeom>
          </p:spPr>
        </p:pic>
        <p:grpSp>
          <p:nvGrpSpPr>
            <p:cNvPr id="12" name="Group 11">
              <a:extLst>
                <a:ext uri="{FF2B5EF4-FFF2-40B4-BE49-F238E27FC236}">
                  <a16:creationId xmlns:a16="http://schemas.microsoft.com/office/drawing/2014/main" id="{5D5D2346-F596-41D6-8823-B398CCE0A576}"/>
                </a:ext>
              </a:extLst>
            </p:cNvPr>
            <p:cNvGrpSpPr/>
            <p:nvPr/>
          </p:nvGrpSpPr>
          <p:grpSpPr>
            <a:xfrm>
              <a:off x="7780150" y="2822467"/>
              <a:ext cx="1309606" cy="1589689"/>
              <a:chOff x="7780150" y="2822467"/>
              <a:chExt cx="1309606" cy="1589689"/>
            </a:xfrm>
          </p:grpSpPr>
          <p:sp>
            <p:nvSpPr>
              <p:cNvPr id="6" name="Rectangle 5">
                <a:extLst>
                  <a:ext uri="{FF2B5EF4-FFF2-40B4-BE49-F238E27FC236}">
                    <a16:creationId xmlns:a16="http://schemas.microsoft.com/office/drawing/2014/main" id="{158C04BA-8E3A-4FD6-93AC-7DD1E1BD3FEF}"/>
                  </a:ext>
                </a:extLst>
              </p:cNvPr>
              <p:cNvSpPr/>
              <p:nvPr/>
            </p:nvSpPr>
            <p:spPr>
              <a:xfrm>
                <a:off x="7780150" y="2822467"/>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5D4AF4C4-56CE-4D0F-B6F1-984FB863372A}"/>
                  </a:ext>
                </a:extLst>
              </p:cNvPr>
              <p:cNvSpPr/>
              <p:nvPr/>
            </p:nvSpPr>
            <p:spPr>
              <a:xfrm>
                <a:off x="7780150" y="3083900"/>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00A02FA5-97AA-420E-A9C9-1072E3F0A135}"/>
                  </a:ext>
                </a:extLst>
              </p:cNvPr>
              <p:cNvSpPr/>
              <p:nvPr/>
            </p:nvSpPr>
            <p:spPr>
              <a:xfrm>
                <a:off x="7780150" y="3350096"/>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D648EE87-771B-4D67-AA2B-6E983AE3715B}"/>
                  </a:ext>
                </a:extLst>
              </p:cNvPr>
              <p:cNvSpPr/>
              <p:nvPr/>
            </p:nvSpPr>
            <p:spPr>
              <a:xfrm>
                <a:off x="7780150" y="3616292"/>
                <a:ext cx="1309606" cy="263472"/>
              </a:xfrm>
              <a:prstGeom prst="rect">
                <a:avLst/>
              </a:pr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0DC34E61-CF13-408E-A3CB-3A9BC5ABC5D4}"/>
                  </a:ext>
                </a:extLst>
              </p:cNvPr>
              <p:cNvSpPr/>
              <p:nvPr/>
            </p:nvSpPr>
            <p:spPr>
              <a:xfrm>
                <a:off x="7780150" y="3882488"/>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9D18274-C0A1-42E5-890E-29C699E5DE6D}"/>
                  </a:ext>
                </a:extLst>
              </p:cNvPr>
              <p:cNvSpPr/>
              <p:nvPr/>
            </p:nvSpPr>
            <p:spPr>
              <a:xfrm>
                <a:off x="7780150" y="4148684"/>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6" name="Group 35">
              <a:extLst>
                <a:ext uri="{FF2B5EF4-FFF2-40B4-BE49-F238E27FC236}">
                  <a16:creationId xmlns:a16="http://schemas.microsoft.com/office/drawing/2014/main" id="{13B43D79-D447-4A75-A5AE-B8A6B367A0A7}"/>
                </a:ext>
              </a:extLst>
            </p:cNvPr>
            <p:cNvGrpSpPr/>
            <p:nvPr/>
          </p:nvGrpSpPr>
          <p:grpSpPr>
            <a:xfrm>
              <a:off x="9351775" y="2822467"/>
              <a:ext cx="1309606" cy="1589689"/>
              <a:chOff x="9351775" y="2822467"/>
              <a:chExt cx="1309606" cy="1589689"/>
            </a:xfrm>
          </p:grpSpPr>
          <p:sp>
            <p:nvSpPr>
              <p:cNvPr id="14" name="Rectangle 13">
                <a:extLst>
                  <a:ext uri="{FF2B5EF4-FFF2-40B4-BE49-F238E27FC236}">
                    <a16:creationId xmlns:a16="http://schemas.microsoft.com/office/drawing/2014/main" id="{6D905931-08A2-43AA-9504-0BE4531354FF}"/>
                  </a:ext>
                </a:extLst>
              </p:cNvPr>
              <p:cNvSpPr/>
              <p:nvPr/>
            </p:nvSpPr>
            <p:spPr>
              <a:xfrm>
                <a:off x="9351775" y="2822467"/>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05D3D2A-C5C0-4B46-8BEF-F6C92DF006BD}"/>
                  </a:ext>
                </a:extLst>
              </p:cNvPr>
              <p:cNvSpPr/>
              <p:nvPr/>
            </p:nvSpPr>
            <p:spPr>
              <a:xfrm>
                <a:off x="9351775" y="3083900"/>
                <a:ext cx="1309606" cy="263472"/>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ACC5FE1B-4C7A-4D0A-AB64-7F0DC2A23545}"/>
                  </a:ext>
                </a:extLst>
              </p:cNvPr>
              <p:cNvSpPr/>
              <p:nvPr/>
            </p:nvSpPr>
            <p:spPr>
              <a:xfrm>
                <a:off x="9351775" y="3350096"/>
                <a:ext cx="1309606" cy="263472"/>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0E0B17F3-CD07-4FD8-8908-9B45F8BFE4A1}"/>
                  </a:ext>
                </a:extLst>
              </p:cNvPr>
              <p:cNvSpPr/>
              <p:nvPr/>
            </p:nvSpPr>
            <p:spPr>
              <a:xfrm>
                <a:off x="9351775" y="3616292"/>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1567B09A-879D-4FE2-A6B3-5646C3A99827}"/>
                  </a:ext>
                </a:extLst>
              </p:cNvPr>
              <p:cNvSpPr/>
              <p:nvPr/>
            </p:nvSpPr>
            <p:spPr>
              <a:xfrm>
                <a:off x="9351775" y="3882488"/>
                <a:ext cx="1309606" cy="263472"/>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B159136F-5F3D-4642-98A7-0FE76486384D}"/>
                  </a:ext>
                </a:extLst>
              </p:cNvPr>
              <p:cNvSpPr/>
              <p:nvPr/>
            </p:nvSpPr>
            <p:spPr>
              <a:xfrm>
                <a:off x="9351775" y="4148684"/>
                <a:ext cx="1309606" cy="263472"/>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5" name="Group 34">
              <a:extLst>
                <a:ext uri="{FF2B5EF4-FFF2-40B4-BE49-F238E27FC236}">
                  <a16:creationId xmlns:a16="http://schemas.microsoft.com/office/drawing/2014/main" id="{7DEBB700-4D03-4D66-AE3A-8FA2D9E6EDBD}"/>
                </a:ext>
              </a:extLst>
            </p:cNvPr>
            <p:cNvGrpSpPr/>
            <p:nvPr/>
          </p:nvGrpSpPr>
          <p:grpSpPr>
            <a:xfrm>
              <a:off x="7780150" y="4689122"/>
              <a:ext cx="1309606" cy="1589689"/>
              <a:chOff x="7780150" y="4689122"/>
              <a:chExt cx="1309606" cy="1589689"/>
            </a:xfrm>
          </p:grpSpPr>
          <p:sp>
            <p:nvSpPr>
              <p:cNvPr id="21" name="Rectangle 20">
                <a:extLst>
                  <a:ext uri="{FF2B5EF4-FFF2-40B4-BE49-F238E27FC236}">
                    <a16:creationId xmlns:a16="http://schemas.microsoft.com/office/drawing/2014/main" id="{87AC2B33-5883-474C-B7EA-3E1296F4752F}"/>
                  </a:ext>
                </a:extLst>
              </p:cNvPr>
              <p:cNvSpPr/>
              <p:nvPr/>
            </p:nvSpPr>
            <p:spPr>
              <a:xfrm>
                <a:off x="7780150" y="4689122"/>
                <a:ext cx="1309606" cy="263472"/>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0D65328F-C199-4E66-BAAE-AC70C2FE816D}"/>
                  </a:ext>
                </a:extLst>
              </p:cNvPr>
              <p:cNvSpPr/>
              <p:nvPr/>
            </p:nvSpPr>
            <p:spPr>
              <a:xfrm>
                <a:off x="7780150" y="4954365"/>
                <a:ext cx="1309606" cy="263472"/>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Rectangle 22">
                <a:extLst>
                  <a:ext uri="{FF2B5EF4-FFF2-40B4-BE49-F238E27FC236}">
                    <a16:creationId xmlns:a16="http://schemas.microsoft.com/office/drawing/2014/main" id="{9953382A-AAB5-47A4-B44C-61911D2DC40E}"/>
                  </a:ext>
                </a:extLst>
              </p:cNvPr>
              <p:cNvSpPr/>
              <p:nvPr/>
            </p:nvSpPr>
            <p:spPr>
              <a:xfrm>
                <a:off x="7780150" y="5219608"/>
                <a:ext cx="1309606" cy="263472"/>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1BD38D6E-E555-4FA6-A82A-386782133316}"/>
                  </a:ext>
                </a:extLst>
              </p:cNvPr>
              <p:cNvSpPr/>
              <p:nvPr/>
            </p:nvSpPr>
            <p:spPr>
              <a:xfrm>
                <a:off x="7780150" y="5480088"/>
                <a:ext cx="1309606" cy="263472"/>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24">
                <a:extLst>
                  <a:ext uri="{FF2B5EF4-FFF2-40B4-BE49-F238E27FC236}">
                    <a16:creationId xmlns:a16="http://schemas.microsoft.com/office/drawing/2014/main" id="{BD3DD4AD-1374-4654-83F6-D941581B6FF1}"/>
                  </a:ext>
                </a:extLst>
              </p:cNvPr>
              <p:cNvSpPr/>
              <p:nvPr/>
            </p:nvSpPr>
            <p:spPr>
              <a:xfrm>
                <a:off x="7780150" y="5750094"/>
                <a:ext cx="1309606" cy="263472"/>
              </a:xfrm>
              <a:prstGeom prst="rect">
                <a:avLst/>
              </a:pr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D634977-F603-4D0A-AA31-674A6214D0F2}"/>
                  </a:ext>
                </a:extLst>
              </p:cNvPr>
              <p:cNvSpPr/>
              <p:nvPr/>
            </p:nvSpPr>
            <p:spPr>
              <a:xfrm>
                <a:off x="7780150" y="6015339"/>
                <a:ext cx="1309606" cy="263472"/>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4" name="Group 33">
              <a:extLst>
                <a:ext uri="{FF2B5EF4-FFF2-40B4-BE49-F238E27FC236}">
                  <a16:creationId xmlns:a16="http://schemas.microsoft.com/office/drawing/2014/main" id="{71FF5F71-D852-4F5B-BD97-0AC73B6E7CC5}"/>
                </a:ext>
              </a:extLst>
            </p:cNvPr>
            <p:cNvGrpSpPr/>
            <p:nvPr/>
          </p:nvGrpSpPr>
          <p:grpSpPr>
            <a:xfrm>
              <a:off x="9351775" y="4689122"/>
              <a:ext cx="1309606" cy="1584926"/>
              <a:chOff x="9351775" y="4689122"/>
              <a:chExt cx="1309606" cy="1584926"/>
            </a:xfrm>
          </p:grpSpPr>
          <p:sp>
            <p:nvSpPr>
              <p:cNvPr id="28" name="Rectangle 27">
                <a:extLst>
                  <a:ext uri="{FF2B5EF4-FFF2-40B4-BE49-F238E27FC236}">
                    <a16:creationId xmlns:a16="http://schemas.microsoft.com/office/drawing/2014/main" id="{1C09EA65-1957-4B43-A061-244D528C5726}"/>
                  </a:ext>
                </a:extLst>
              </p:cNvPr>
              <p:cNvSpPr/>
              <p:nvPr/>
            </p:nvSpPr>
            <p:spPr>
              <a:xfrm>
                <a:off x="9351775" y="4689122"/>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41B2C134-9094-40AA-9635-459E2C2E5688}"/>
                  </a:ext>
                </a:extLst>
              </p:cNvPr>
              <p:cNvSpPr/>
              <p:nvPr/>
            </p:nvSpPr>
            <p:spPr>
              <a:xfrm>
                <a:off x="9351775" y="4954365"/>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Rectangle 29">
                <a:extLst>
                  <a:ext uri="{FF2B5EF4-FFF2-40B4-BE49-F238E27FC236}">
                    <a16:creationId xmlns:a16="http://schemas.microsoft.com/office/drawing/2014/main" id="{25892476-56BE-4B85-817A-618B98C65919}"/>
                  </a:ext>
                </a:extLst>
              </p:cNvPr>
              <p:cNvSpPr/>
              <p:nvPr/>
            </p:nvSpPr>
            <p:spPr>
              <a:xfrm>
                <a:off x="9351775" y="5219608"/>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Rectangle 30">
                <a:extLst>
                  <a:ext uri="{FF2B5EF4-FFF2-40B4-BE49-F238E27FC236}">
                    <a16:creationId xmlns:a16="http://schemas.microsoft.com/office/drawing/2014/main" id="{E9EB7299-F01F-417C-986F-210AD18AF7AE}"/>
                  </a:ext>
                </a:extLst>
              </p:cNvPr>
              <p:cNvSpPr/>
              <p:nvPr/>
            </p:nvSpPr>
            <p:spPr>
              <a:xfrm>
                <a:off x="9351775" y="5480088"/>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A571BF30-1C76-4728-823B-2132EB99060D}"/>
                  </a:ext>
                </a:extLst>
              </p:cNvPr>
              <p:cNvSpPr/>
              <p:nvPr/>
            </p:nvSpPr>
            <p:spPr>
              <a:xfrm>
                <a:off x="9351775" y="5745331"/>
                <a:ext cx="1309606" cy="263472"/>
              </a:xfrm>
              <a:prstGeom prst="rect">
                <a:avLst/>
              </a:prstGeom>
              <a:solidFill>
                <a:srgbClr val="FFC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32">
                <a:extLst>
                  <a:ext uri="{FF2B5EF4-FFF2-40B4-BE49-F238E27FC236}">
                    <a16:creationId xmlns:a16="http://schemas.microsoft.com/office/drawing/2014/main" id="{67A22C53-3FDB-4778-8ECC-C2058DF69003}"/>
                  </a:ext>
                </a:extLst>
              </p:cNvPr>
              <p:cNvSpPr/>
              <p:nvPr/>
            </p:nvSpPr>
            <p:spPr>
              <a:xfrm>
                <a:off x="9351775" y="6010576"/>
                <a:ext cx="1309606" cy="263472"/>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3" name="TextBox 2">
            <a:extLst>
              <a:ext uri="{FF2B5EF4-FFF2-40B4-BE49-F238E27FC236}">
                <a16:creationId xmlns:a16="http://schemas.microsoft.com/office/drawing/2014/main" id="{F1DF8ABD-F986-D512-C31A-6CCB02414546}"/>
              </a:ext>
            </a:extLst>
          </p:cNvPr>
          <p:cNvSpPr txBox="1"/>
          <p:nvPr/>
        </p:nvSpPr>
        <p:spPr>
          <a:xfrm>
            <a:off x="5292087" y="1977998"/>
            <a:ext cx="2046009" cy="400110"/>
          </a:xfrm>
          <a:prstGeom prst="rect">
            <a:avLst/>
          </a:prstGeom>
          <a:noFill/>
        </p:spPr>
        <p:txBody>
          <a:bodyPr wrap="none" rtlCol="0">
            <a:spAutoFit/>
          </a:bodyPr>
          <a:lstStyle/>
          <a:p>
            <a:r>
              <a:rPr lang="en-US" sz="2000" noProof="0" dirty="0"/>
              <a:t>“Longish” lifetime</a:t>
            </a:r>
          </a:p>
        </p:txBody>
      </p:sp>
      <p:sp>
        <p:nvSpPr>
          <p:cNvPr id="27" name="TextBox 26">
            <a:extLst>
              <a:ext uri="{FF2B5EF4-FFF2-40B4-BE49-F238E27FC236}">
                <a16:creationId xmlns:a16="http://schemas.microsoft.com/office/drawing/2014/main" id="{5F3F5290-DF5F-180C-9B73-6FF42003A6FC}"/>
              </a:ext>
            </a:extLst>
          </p:cNvPr>
          <p:cNvSpPr txBox="1"/>
          <p:nvPr/>
        </p:nvSpPr>
        <p:spPr>
          <a:xfrm>
            <a:off x="6488227" y="1339047"/>
            <a:ext cx="2962671" cy="400110"/>
          </a:xfrm>
          <a:prstGeom prst="rect">
            <a:avLst/>
          </a:prstGeom>
          <a:noFill/>
        </p:spPr>
        <p:txBody>
          <a:bodyPr wrap="none" rtlCol="0">
            <a:spAutoFit/>
          </a:bodyPr>
          <a:lstStyle/>
          <a:p>
            <a:r>
              <a:rPr lang="en-US" sz="2000" noProof="0" dirty="0"/>
              <a:t>“Highish” cross-section</a:t>
            </a:r>
          </a:p>
        </p:txBody>
      </p:sp>
      <p:sp>
        <p:nvSpPr>
          <p:cNvPr id="38" name="Arrow: Down 37">
            <a:extLst>
              <a:ext uri="{FF2B5EF4-FFF2-40B4-BE49-F238E27FC236}">
                <a16:creationId xmlns:a16="http://schemas.microsoft.com/office/drawing/2014/main" id="{32AB9590-6D4F-B614-20ED-0C87DF2B1930}"/>
              </a:ext>
            </a:extLst>
          </p:cNvPr>
          <p:cNvSpPr/>
          <p:nvPr/>
        </p:nvSpPr>
        <p:spPr>
          <a:xfrm>
            <a:off x="6172200" y="2394385"/>
            <a:ext cx="316027" cy="270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Arrow: Down 38">
            <a:extLst>
              <a:ext uri="{FF2B5EF4-FFF2-40B4-BE49-F238E27FC236}">
                <a16:creationId xmlns:a16="http://schemas.microsoft.com/office/drawing/2014/main" id="{A7D6D556-AF3D-D25E-C159-9A944CE37EFA}"/>
              </a:ext>
            </a:extLst>
          </p:cNvPr>
          <p:cNvSpPr/>
          <p:nvPr/>
        </p:nvSpPr>
        <p:spPr>
          <a:xfrm>
            <a:off x="7763841" y="1723465"/>
            <a:ext cx="316027" cy="9411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05930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29A50-D79F-4F37-A4EB-4E438B1F6C38}"/>
              </a:ext>
            </a:extLst>
          </p:cNvPr>
          <p:cNvSpPr>
            <a:spLocks noGrp="1"/>
          </p:cNvSpPr>
          <p:nvPr>
            <p:ph type="title"/>
          </p:nvPr>
        </p:nvSpPr>
        <p:spPr>
          <a:xfrm>
            <a:off x="377363" y="373593"/>
            <a:ext cx="11418488" cy="1325563"/>
          </a:xfrm>
        </p:spPr>
        <p:txBody>
          <a:bodyPr/>
          <a:lstStyle/>
          <a:p>
            <a:r>
              <a:rPr lang="en-US" noProof="0" dirty="0"/>
              <a:t>Expected rate: 100 gram-year exposure</a:t>
            </a:r>
          </a:p>
        </p:txBody>
      </p:sp>
      <p:pic>
        <p:nvPicPr>
          <p:cNvPr id="5" name="Picture 4">
            <a:extLst>
              <a:ext uri="{FF2B5EF4-FFF2-40B4-BE49-F238E27FC236}">
                <a16:creationId xmlns:a16="http://schemas.microsoft.com/office/drawing/2014/main" id="{A7F039F9-00B8-4700-B6F3-6C84B628516D}"/>
              </a:ext>
            </a:extLst>
          </p:cNvPr>
          <p:cNvPicPr>
            <a:picLocks noChangeAspect="1"/>
          </p:cNvPicPr>
          <p:nvPr/>
        </p:nvPicPr>
        <p:blipFill rotWithShape="1">
          <a:blip r:embed="rId2"/>
          <a:srcRect t="4461"/>
          <a:stretch/>
        </p:blipFill>
        <p:spPr>
          <a:xfrm>
            <a:off x="2411974" y="2482342"/>
            <a:ext cx="6524156" cy="1381695"/>
          </a:xfrm>
          <a:prstGeom prst="rect">
            <a:avLst/>
          </a:prstGeom>
        </p:spPr>
      </p:pic>
      <p:grpSp>
        <p:nvGrpSpPr>
          <p:cNvPr id="29" name="Group 28">
            <a:extLst>
              <a:ext uri="{FF2B5EF4-FFF2-40B4-BE49-F238E27FC236}">
                <a16:creationId xmlns:a16="http://schemas.microsoft.com/office/drawing/2014/main" id="{BA2F4BF5-B6D5-49F3-B4DD-09CC41A72148}"/>
              </a:ext>
            </a:extLst>
          </p:cNvPr>
          <p:cNvGrpSpPr/>
          <p:nvPr/>
        </p:nvGrpSpPr>
        <p:grpSpPr>
          <a:xfrm>
            <a:off x="2411974" y="2877676"/>
            <a:ext cx="6524156" cy="3219964"/>
            <a:chOff x="5860391" y="4187240"/>
            <a:chExt cx="5764136" cy="2593415"/>
          </a:xfrm>
        </p:grpSpPr>
        <p:pic>
          <p:nvPicPr>
            <p:cNvPr id="21" name="Picture 20">
              <a:extLst>
                <a:ext uri="{FF2B5EF4-FFF2-40B4-BE49-F238E27FC236}">
                  <a16:creationId xmlns:a16="http://schemas.microsoft.com/office/drawing/2014/main" id="{89BCC4A2-B749-47B2-B759-9974DC475B7C}"/>
                </a:ext>
              </a:extLst>
            </p:cNvPr>
            <p:cNvPicPr>
              <a:picLocks noChangeAspect="1"/>
            </p:cNvPicPr>
            <p:nvPr/>
          </p:nvPicPr>
          <p:blipFill rotWithShape="1">
            <a:blip r:embed="rId2"/>
            <a:srcRect t="4461"/>
            <a:stretch/>
          </p:blipFill>
          <p:spPr>
            <a:xfrm>
              <a:off x="5860391" y="5317593"/>
              <a:ext cx="5764136" cy="1112841"/>
            </a:xfrm>
            <a:prstGeom prst="rect">
              <a:avLst/>
            </a:prstGeom>
          </p:spPr>
        </p:pic>
        <p:sp>
          <p:nvSpPr>
            <p:cNvPr id="22" name="Rectangle 21">
              <a:extLst>
                <a:ext uri="{FF2B5EF4-FFF2-40B4-BE49-F238E27FC236}">
                  <a16:creationId xmlns:a16="http://schemas.microsoft.com/office/drawing/2014/main" id="{05F042DE-E289-4D3C-8E06-A315332D58AE}"/>
                </a:ext>
              </a:extLst>
            </p:cNvPr>
            <p:cNvSpPr/>
            <p:nvPr/>
          </p:nvSpPr>
          <p:spPr>
            <a:xfrm>
              <a:off x="7886965" y="6483189"/>
              <a:ext cx="163211" cy="297466"/>
            </a:xfrm>
            <a:prstGeom prst="rect">
              <a:avLst/>
            </a:prstGeom>
          </p:spPr>
          <p:txBody>
            <a:bodyPr wrap="none">
              <a:spAutoFit/>
            </a:bodyPr>
            <a:lstStyle/>
            <a:p>
              <a:endParaRPr lang="en-US" noProof="0" dirty="0"/>
            </a:p>
          </p:txBody>
        </p:sp>
        <p:sp>
          <p:nvSpPr>
            <p:cNvPr id="23" name="TextBox 22">
              <a:extLst>
                <a:ext uri="{FF2B5EF4-FFF2-40B4-BE49-F238E27FC236}">
                  <a16:creationId xmlns:a16="http://schemas.microsoft.com/office/drawing/2014/main" id="{B9E0C40F-BB07-4FF5-ABB0-EAD8B5FE6FDF}"/>
                </a:ext>
              </a:extLst>
            </p:cNvPr>
            <p:cNvSpPr txBox="1"/>
            <p:nvPr/>
          </p:nvSpPr>
          <p:spPr>
            <a:xfrm>
              <a:off x="7113685" y="4240243"/>
              <a:ext cx="508722" cy="297466"/>
            </a:xfrm>
            <a:prstGeom prst="rect">
              <a:avLst/>
            </a:prstGeom>
            <a:noFill/>
          </p:spPr>
          <p:txBody>
            <a:bodyPr wrap="none" rtlCol="0">
              <a:spAutoFit/>
            </a:bodyPr>
            <a:lstStyle/>
            <a:p>
              <a:r>
                <a:rPr lang="en-US" noProof="0" dirty="0"/>
                <a:t>x0.5</a:t>
              </a:r>
            </a:p>
          </p:txBody>
        </p:sp>
        <p:sp>
          <p:nvSpPr>
            <p:cNvPr id="24" name="Right Brace 23">
              <a:extLst>
                <a:ext uri="{FF2B5EF4-FFF2-40B4-BE49-F238E27FC236}">
                  <a16:creationId xmlns:a16="http://schemas.microsoft.com/office/drawing/2014/main" id="{974CF16D-4C15-4937-8F77-0ED986C8CAE4}"/>
                </a:ext>
              </a:extLst>
            </p:cNvPr>
            <p:cNvSpPr/>
            <p:nvPr/>
          </p:nvSpPr>
          <p:spPr>
            <a:xfrm>
              <a:off x="7081183" y="5722073"/>
              <a:ext cx="65005" cy="51838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25" name="TextBox 24">
              <a:extLst>
                <a:ext uri="{FF2B5EF4-FFF2-40B4-BE49-F238E27FC236}">
                  <a16:creationId xmlns:a16="http://schemas.microsoft.com/office/drawing/2014/main" id="{D92B4F96-307C-42B7-9F42-7B83DA3E5969}"/>
                </a:ext>
              </a:extLst>
            </p:cNvPr>
            <p:cNvSpPr txBox="1"/>
            <p:nvPr/>
          </p:nvSpPr>
          <p:spPr>
            <a:xfrm>
              <a:off x="8608271" y="4226275"/>
              <a:ext cx="508722" cy="297466"/>
            </a:xfrm>
            <a:prstGeom prst="rect">
              <a:avLst/>
            </a:prstGeom>
            <a:noFill/>
          </p:spPr>
          <p:txBody>
            <a:bodyPr wrap="none" rtlCol="0">
              <a:spAutoFit/>
            </a:bodyPr>
            <a:lstStyle/>
            <a:p>
              <a:r>
                <a:rPr lang="en-US" noProof="0" dirty="0"/>
                <a:t>x0.5</a:t>
              </a:r>
            </a:p>
          </p:txBody>
        </p:sp>
        <p:sp>
          <p:nvSpPr>
            <p:cNvPr id="26" name="Right Brace 25">
              <a:extLst>
                <a:ext uri="{FF2B5EF4-FFF2-40B4-BE49-F238E27FC236}">
                  <a16:creationId xmlns:a16="http://schemas.microsoft.com/office/drawing/2014/main" id="{B33F21BF-4A12-48F3-9F37-1F48092D64E1}"/>
                </a:ext>
              </a:extLst>
            </p:cNvPr>
            <p:cNvSpPr/>
            <p:nvPr/>
          </p:nvSpPr>
          <p:spPr>
            <a:xfrm>
              <a:off x="8525095" y="5722073"/>
              <a:ext cx="65005" cy="51838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27" name="TextBox 26">
              <a:extLst>
                <a:ext uri="{FF2B5EF4-FFF2-40B4-BE49-F238E27FC236}">
                  <a16:creationId xmlns:a16="http://schemas.microsoft.com/office/drawing/2014/main" id="{C1887B25-9A6F-4E3B-BFB4-64ADE8242EA3}"/>
                </a:ext>
              </a:extLst>
            </p:cNvPr>
            <p:cNvSpPr txBox="1"/>
            <p:nvPr/>
          </p:nvSpPr>
          <p:spPr>
            <a:xfrm>
              <a:off x="10484152" y="4187240"/>
              <a:ext cx="508722" cy="297466"/>
            </a:xfrm>
            <a:prstGeom prst="rect">
              <a:avLst/>
            </a:prstGeom>
            <a:noFill/>
          </p:spPr>
          <p:txBody>
            <a:bodyPr wrap="none" rtlCol="0">
              <a:spAutoFit/>
            </a:bodyPr>
            <a:lstStyle/>
            <a:p>
              <a:r>
                <a:rPr lang="en-US" noProof="0" dirty="0"/>
                <a:t>x0.5</a:t>
              </a:r>
            </a:p>
          </p:txBody>
        </p:sp>
        <p:sp>
          <p:nvSpPr>
            <p:cNvPr id="28" name="Right Brace 27">
              <a:extLst>
                <a:ext uri="{FF2B5EF4-FFF2-40B4-BE49-F238E27FC236}">
                  <a16:creationId xmlns:a16="http://schemas.microsoft.com/office/drawing/2014/main" id="{DF2BB40B-A5FC-4B39-8D81-618E1C98CCE1}"/>
                </a:ext>
              </a:extLst>
            </p:cNvPr>
            <p:cNvSpPr/>
            <p:nvPr/>
          </p:nvSpPr>
          <p:spPr>
            <a:xfrm>
              <a:off x="10223699" y="5722073"/>
              <a:ext cx="65005" cy="51838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grpSp>
      <p:sp>
        <p:nvSpPr>
          <p:cNvPr id="30" name="TextBox 29">
            <a:extLst>
              <a:ext uri="{FF2B5EF4-FFF2-40B4-BE49-F238E27FC236}">
                <a16:creationId xmlns:a16="http://schemas.microsoft.com/office/drawing/2014/main" id="{E2F2F24B-8629-44F8-A051-F86D5158D261}"/>
              </a:ext>
            </a:extLst>
          </p:cNvPr>
          <p:cNvSpPr txBox="1"/>
          <p:nvPr/>
        </p:nvSpPr>
        <p:spPr>
          <a:xfrm>
            <a:off x="8983187" y="2943909"/>
            <a:ext cx="976549" cy="461665"/>
          </a:xfrm>
          <a:prstGeom prst="rect">
            <a:avLst/>
          </a:prstGeom>
          <a:noFill/>
        </p:spPr>
        <p:txBody>
          <a:bodyPr wrap="none" rtlCol="0">
            <a:spAutoFit/>
          </a:bodyPr>
          <a:lstStyle/>
          <a:p>
            <a:r>
              <a:rPr lang="en-US" sz="2400" noProof="0" dirty="0"/>
              <a:t>Dirac</a:t>
            </a:r>
          </a:p>
        </p:txBody>
      </p:sp>
      <p:sp>
        <p:nvSpPr>
          <p:cNvPr id="31" name="TextBox 30">
            <a:extLst>
              <a:ext uri="{FF2B5EF4-FFF2-40B4-BE49-F238E27FC236}">
                <a16:creationId xmlns:a16="http://schemas.microsoft.com/office/drawing/2014/main" id="{1E83EFF9-E636-4421-AFEB-393DCB2C4ACB}"/>
              </a:ext>
            </a:extLst>
          </p:cNvPr>
          <p:cNvSpPr txBox="1"/>
          <p:nvPr/>
        </p:nvSpPr>
        <p:spPr>
          <a:xfrm>
            <a:off x="8936130" y="4663894"/>
            <a:ext cx="1641796" cy="461665"/>
          </a:xfrm>
          <a:prstGeom prst="rect">
            <a:avLst/>
          </a:prstGeom>
          <a:noFill/>
        </p:spPr>
        <p:txBody>
          <a:bodyPr wrap="none" rtlCol="0">
            <a:spAutoFit/>
          </a:bodyPr>
          <a:lstStyle/>
          <a:p>
            <a:r>
              <a:rPr lang="en-US" sz="2400" noProof="0" dirty="0"/>
              <a:t>Majorana</a:t>
            </a:r>
          </a:p>
        </p:txBody>
      </p:sp>
      <p:sp>
        <p:nvSpPr>
          <p:cNvPr id="3" name="Rectangle 2">
            <a:extLst>
              <a:ext uri="{FF2B5EF4-FFF2-40B4-BE49-F238E27FC236}">
                <a16:creationId xmlns:a16="http://schemas.microsoft.com/office/drawing/2014/main" id="{AFA644D4-DB79-4D75-A047-4ABA769763A2}"/>
              </a:ext>
            </a:extLst>
          </p:cNvPr>
          <p:cNvSpPr/>
          <p:nvPr/>
        </p:nvSpPr>
        <p:spPr>
          <a:xfrm>
            <a:off x="3530201" y="5235112"/>
            <a:ext cx="3893973" cy="218009"/>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Rectangle 35">
            <a:extLst>
              <a:ext uri="{FF2B5EF4-FFF2-40B4-BE49-F238E27FC236}">
                <a16:creationId xmlns:a16="http://schemas.microsoft.com/office/drawing/2014/main" id="{3222C7C0-7023-4DEE-A4B1-EF116C5C3297}"/>
              </a:ext>
            </a:extLst>
          </p:cNvPr>
          <p:cNvSpPr/>
          <p:nvPr/>
        </p:nvSpPr>
        <p:spPr>
          <a:xfrm>
            <a:off x="3481041" y="3467544"/>
            <a:ext cx="3893973" cy="218009"/>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1" name="TextBox 40">
            <a:extLst>
              <a:ext uri="{FF2B5EF4-FFF2-40B4-BE49-F238E27FC236}">
                <a16:creationId xmlns:a16="http://schemas.microsoft.com/office/drawing/2014/main" id="{1D54765A-A5AB-984A-4411-707FB086B05E}"/>
              </a:ext>
            </a:extLst>
          </p:cNvPr>
          <p:cNvSpPr txBox="1"/>
          <p:nvPr/>
        </p:nvSpPr>
        <p:spPr>
          <a:xfrm>
            <a:off x="3652721" y="5941118"/>
            <a:ext cx="3252147" cy="646331"/>
          </a:xfrm>
          <a:prstGeom prst="rect">
            <a:avLst/>
          </a:prstGeom>
          <a:solidFill>
            <a:srgbClr val="FFFFFF"/>
          </a:solidFill>
        </p:spPr>
        <p:txBody>
          <a:bodyPr wrap="square">
            <a:spAutoFit/>
          </a:bodyPr>
          <a:lstStyle/>
          <a:p>
            <a:r>
              <a:rPr lang="en-US" b="0" i="0" noProof="0" dirty="0">
                <a:solidFill>
                  <a:srgbClr val="000000"/>
                </a:solidFill>
                <a:effectLst/>
                <a:highlight>
                  <a:srgbClr val="FFFFFF"/>
                </a:highlight>
                <a:latin typeface="Lucida Grande" panose="020B0600040502020204" pitchFamily="34" charset="0"/>
              </a:rPr>
              <a:t>JCAP 076:015, 2007</a:t>
            </a:r>
          </a:p>
          <a:p>
            <a:r>
              <a:rPr lang="en-US" b="0" i="0" noProof="0" dirty="0">
                <a:solidFill>
                  <a:srgbClr val="000000"/>
                </a:solidFill>
                <a:effectLst/>
                <a:highlight>
                  <a:srgbClr val="FFFFFF"/>
                </a:highlight>
                <a:latin typeface="Lucida Grande" panose="020B0600040502020204" pitchFamily="34" charset="0"/>
              </a:rPr>
              <a:t>JCAP 1408 (2014) 038</a:t>
            </a:r>
            <a:endParaRPr lang="en-US" noProof="0" dirty="0"/>
          </a:p>
        </p:txBody>
      </p:sp>
      <p:graphicFrame>
        <p:nvGraphicFramePr>
          <p:cNvPr id="7" name="Table 6">
            <a:extLst>
              <a:ext uri="{FF2B5EF4-FFF2-40B4-BE49-F238E27FC236}">
                <a16:creationId xmlns:a16="http://schemas.microsoft.com/office/drawing/2014/main" id="{F4B135E4-3CAE-807A-CC60-0AB280419A3C}"/>
              </a:ext>
            </a:extLst>
          </p:cNvPr>
          <p:cNvGraphicFramePr>
            <a:graphicFrameLocks noGrp="1"/>
          </p:cNvGraphicFramePr>
          <p:nvPr>
            <p:extLst>
              <p:ext uri="{D42A27DB-BD31-4B8C-83A1-F6EECF244321}">
                <p14:modId xmlns:p14="http://schemas.microsoft.com/office/powerpoint/2010/main" val="14518581"/>
              </p:ext>
            </p:extLst>
          </p:nvPr>
        </p:nvGraphicFramePr>
        <p:xfrm>
          <a:off x="1562711" y="1517628"/>
          <a:ext cx="10515600" cy="640080"/>
        </p:xfrm>
        <a:graphic>
          <a:graphicData uri="http://schemas.openxmlformats.org/drawingml/2006/table">
            <a:tbl>
              <a:tblPr/>
              <a:tblGrid>
                <a:gridCol w="10515600">
                  <a:extLst>
                    <a:ext uri="{9D8B030D-6E8A-4147-A177-3AD203B41FA5}">
                      <a16:colId xmlns:a16="http://schemas.microsoft.com/office/drawing/2014/main" val="2835112697"/>
                    </a:ext>
                  </a:extLst>
                </a:gridCol>
              </a:tblGrid>
              <a:tr h="0">
                <a:tc>
                  <a:txBody>
                    <a:bodyPr/>
                    <a:lstStyle/>
                    <a:p>
                      <a:pPr fontAlgn="t"/>
                      <a:br>
                        <a:rPr lang="en-US" noProof="0" dirty="0">
                          <a:effectLst/>
                        </a:rPr>
                      </a:br>
                      <a:r>
                        <a:rPr lang="en-US" noProof="0" dirty="0">
                          <a:effectLst/>
                        </a:rPr>
                        <a:t>JCAP 0706:015,2007</a:t>
                      </a:r>
                    </a:p>
                  </a:txBody>
                  <a:tcPr marR="61913">
                    <a:lnL>
                      <a:noFill/>
                    </a:lnL>
                    <a:lnR>
                      <a:noFill/>
                    </a:lnR>
                    <a:lnT>
                      <a:noFill/>
                    </a:lnT>
                    <a:lnB>
                      <a:noFill/>
                    </a:lnB>
                    <a:solidFill>
                      <a:srgbClr val="FFFFFF"/>
                    </a:solidFill>
                  </a:tcPr>
                </a:tc>
                <a:extLst>
                  <a:ext uri="{0D108BD9-81ED-4DB2-BD59-A6C34878D82A}">
                    <a16:rowId xmlns:a16="http://schemas.microsoft.com/office/drawing/2014/main" val="2882801505"/>
                  </a:ext>
                </a:extLst>
              </a:tr>
            </a:tbl>
          </a:graphicData>
        </a:graphic>
      </p:graphicFrame>
    </p:spTree>
    <p:extLst>
      <p:ext uri="{BB962C8B-B14F-4D97-AF65-F5344CB8AC3E}">
        <p14:creationId xmlns:p14="http://schemas.microsoft.com/office/powerpoint/2010/main" val="3332258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15E2A1C-228B-899A-1A6F-9D2877B86FDE}"/>
              </a:ext>
            </a:extLst>
          </p:cNvPr>
          <p:cNvPicPr>
            <a:picLocks noChangeAspect="1"/>
          </p:cNvPicPr>
          <p:nvPr/>
        </p:nvPicPr>
        <p:blipFill>
          <a:blip r:embed="rId2"/>
          <a:stretch>
            <a:fillRect/>
          </a:stretch>
        </p:blipFill>
        <p:spPr>
          <a:xfrm>
            <a:off x="377363" y="18540"/>
            <a:ext cx="10216816" cy="6858000"/>
          </a:xfrm>
          <a:prstGeom prst="rect">
            <a:avLst/>
          </a:prstGeom>
        </p:spPr>
      </p:pic>
      <p:sp>
        <p:nvSpPr>
          <p:cNvPr id="2" name="Title 1">
            <a:extLst>
              <a:ext uri="{FF2B5EF4-FFF2-40B4-BE49-F238E27FC236}">
                <a16:creationId xmlns:a16="http://schemas.microsoft.com/office/drawing/2014/main" id="{8C829A50-D79F-4F37-A4EB-4E438B1F6C38}"/>
              </a:ext>
            </a:extLst>
          </p:cNvPr>
          <p:cNvSpPr>
            <a:spLocks noGrp="1"/>
          </p:cNvSpPr>
          <p:nvPr>
            <p:ph type="title"/>
          </p:nvPr>
        </p:nvSpPr>
        <p:spPr>
          <a:xfrm>
            <a:off x="377363" y="373593"/>
            <a:ext cx="10515600" cy="1325563"/>
          </a:xfrm>
        </p:spPr>
        <p:txBody>
          <a:bodyPr/>
          <a:lstStyle/>
          <a:p>
            <a:r>
              <a:rPr lang="en-US" noProof="0" dirty="0"/>
              <a:t>Expected rate</a:t>
            </a:r>
          </a:p>
        </p:txBody>
      </p:sp>
      <p:grpSp>
        <p:nvGrpSpPr>
          <p:cNvPr id="20" name="Group 19">
            <a:extLst>
              <a:ext uri="{FF2B5EF4-FFF2-40B4-BE49-F238E27FC236}">
                <a16:creationId xmlns:a16="http://schemas.microsoft.com/office/drawing/2014/main" id="{AF5C13D2-661B-4278-9ADB-8AA9BF9542BA}"/>
              </a:ext>
            </a:extLst>
          </p:cNvPr>
          <p:cNvGrpSpPr/>
          <p:nvPr/>
        </p:nvGrpSpPr>
        <p:grpSpPr>
          <a:xfrm>
            <a:off x="7174050" y="2741910"/>
            <a:ext cx="3904343" cy="4140016"/>
            <a:chOff x="405157" y="2361045"/>
            <a:chExt cx="3904343" cy="4140016"/>
          </a:xfrm>
        </p:grpSpPr>
        <p:sp>
          <p:nvSpPr>
            <p:cNvPr id="9" name="TextBox 8">
              <a:extLst>
                <a:ext uri="{FF2B5EF4-FFF2-40B4-BE49-F238E27FC236}">
                  <a16:creationId xmlns:a16="http://schemas.microsoft.com/office/drawing/2014/main" id="{079C622E-1862-425C-BC4D-D2AE50EECB01}"/>
                </a:ext>
              </a:extLst>
            </p:cNvPr>
            <p:cNvSpPr txBox="1"/>
            <p:nvPr/>
          </p:nvSpPr>
          <p:spPr>
            <a:xfrm>
              <a:off x="405157" y="6193284"/>
              <a:ext cx="3904343" cy="307777"/>
            </a:xfrm>
            <a:prstGeom prst="rect">
              <a:avLst/>
            </a:prstGeom>
            <a:noFill/>
          </p:spPr>
          <p:txBody>
            <a:bodyPr wrap="square">
              <a:spAutoFit/>
            </a:bodyPr>
            <a:lstStyle/>
            <a:p>
              <a:r>
                <a:rPr lang="en-US" sz="1400" noProof="0" dirty="0">
                  <a:solidFill>
                    <a:schemeClr val="bg1"/>
                  </a:solidFill>
                </a:rPr>
                <a:t>https://</a:t>
              </a:r>
              <a:r>
                <a:rPr lang="en-US" sz="1400" noProof="0" dirty="0" err="1">
                  <a:solidFill>
                    <a:schemeClr val="bg1"/>
                  </a:solidFill>
                </a:rPr>
                <a:t>arxiv.org</a:t>
              </a:r>
              <a:r>
                <a:rPr lang="en-US" sz="1400" noProof="0" dirty="0">
                  <a:solidFill>
                    <a:schemeClr val="bg1"/>
                  </a:solidFill>
                </a:rPr>
                <a:t>/pdf/hep-</a:t>
              </a:r>
              <a:r>
                <a:rPr lang="en-US" sz="1400" noProof="0" dirty="0" err="1">
                  <a:solidFill>
                    <a:schemeClr val="bg1"/>
                  </a:solidFill>
                </a:rPr>
                <a:t>ph</a:t>
              </a:r>
              <a:r>
                <a:rPr lang="en-US" sz="1400" noProof="0" dirty="0">
                  <a:solidFill>
                    <a:schemeClr val="bg1"/>
                  </a:solidFill>
                </a:rPr>
                <a:t>/0408241.pdf</a:t>
              </a:r>
            </a:p>
          </p:txBody>
        </p:sp>
        <p:grpSp>
          <p:nvGrpSpPr>
            <p:cNvPr id="19" name="Group 18">
              <a:extLst>
                <a:ext uri="{FF2B5EF4-FFF2-40B4-BE49-F238E27FC236}">
                  <a16:creationId xmlns:a16="http://schemas.microsoft.com/office/drawing/2014/main" id="{B679F183-118F-47F5-BBFD-DFFC89A0E291}"/>
                </a:ext>
              </a:extLst>
            </p:cNvPr>
            <p:cNvGrpSpPr/>
            <p:nvPr/>
          </p:nvGrpSpPr>
          <p:grpSpPr>
            <a:xfrm>
              <a:off x="405157" y="2361045"/>
              <a:ext cx="3370402" cy="3856540"/>
              <a:chOff x="396149" y="2361045"/>
              <a:chExt cx="3370402" cy="3856540"/>
            </a:xfrm>
          </p:grpSpPr>
          <p:pic>
            <p:nvPicPr>
              <p:cNvPr id="10" name="Picture 9">
                <a:extLst>
                  <a:ext uri="{FF2B5EF4-FFF2-40B4-BE49-F238E27FC236}">
                    <a16:creationId xmlns:a16="http://schemas.microsoft.com/office/drawing/2014/main" id="{6DB5362E-0C71-40DE-A718-EA3C903FEEFB}"/>
                  </a:ext>
                </a:extLst>
              </p:cNvPr>
              <p:cNvPicPr>
                <a:picLocks noChangeAspect="1"/>
              </p:cNvPicPr>
              <p:nvPr/>
            </p:nvPicPr>
            <p:blipFill>
              <a:blip r:embed="rId3"/>
              <a:stretch>
                <a:fillRect/>
              </a:stretch>
            </p:blipFill>
            <p:spPr>
              <a:xfrm>
                <a:off x="396149" y="2776317"/>
                <a:ext cx="3370402" cy="3441268"/>
              </a:xfrm>
              <a:prstGeom prst="rect">
                <a:avLst/>
              </a:prstGeom>
            </p:spPr>
          </p:pic>
          <p:sp>
            <p:nvSpPr>
              <p:cNvPr id="11" name="TextBox 10">
                <a:extLst>
                  <a:ext uri="{FF2B5EF4-FFF2-40B4-BE49-F238E27FC236}">
                    <a16:creationId xmlns:a16="http://schemas.microsoft.com/office/drawing/2014/main" id="{ADBAD118-3176-4B51-A080-A54D462C0E14}"/>
                  </a:ext>
                </a:extLst>
              </p:cNvPr>
              <p:cNvSpPr txBox="1"/>
              <p:nvPr/>
            </p:nvSpPr>
            <p:spPr>
              <a:xfrm>
                <a:off x="396149" y="2361045"/>
                <a:ext cx="2775119" cy="369332"/>
              </a:xfrm>
              <a:prstGeom prst="rect">
                <a:avLst/>
              </a:prstGeom>
              <a:noFill/>
            </p:spPr>
            <p:txBody>
              <a:bodyPr wrap="none" rtlCol="0">
                <a:spAutoFit/>
              </a:bodyPr>
              <a:lstStyle/>
              <a:p>
                <a:r>
                  <a:rPr lang="en-US" noProof="0" dirty="0">
                    <a:solidFill>
                      <a:schemeClr val="bg1"/>
                    </a:solidFill>
                  </a:rPr>
                  <a:t>Gravitational clustering</a:t>
                </a:r>
              </a:p>
            </p:txBody>
          </p:sp>
          <p:cxnSp>
            <p:nvCxnSpPr>
              <p:cNvPr id="12" name="Straight Connector 11">
                <a:extLst>
                  <a:ext uri="{FF2B5EF4-FFF2-40B4-BE49-F238E27FC236}">
                    <a16:creationId xmlns:a16="http://schemas.microsoft.com/office/drawing/2014/main" id="{CE5438B3-E6BC-4126-9DD0-A527A9E01C2C}"/>
                  </a:ext>
                </a:extLst>
              </p:cNvPr>
              <p:cNvCxnSpPr/>
              <p:nvPr/>
            </p:nvCxnSpPr>
            <p:spPr>
              <a:xfrm flipV="1">
                <a:off x="2889150" y="3117300"/>
                <a:ext cx="0" cy="2440214"/>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7742458-D41A-43A0-A5CD-7A0BBA24B8D3}"/>
                  </a:ext>
                </a:extLst>
              </p:cNvPr>
              <p:cNvPicPr>
                <a:picLocks noChangeAspect="1"/>
              </p:cNvPicPr>
              <p:nvPr/>
            </p:nvPicPr>
            <p:blipFill>
              <a:blip r:embed="rId4"/>
              <a:stretch>
                <a:fillRect/>
              </a:stretch>
            </p:blipFill>
            <p:spPr>
              <a:xfrm>
                <a:off x="2917858" y="5280861"/>
                <a:ext cx="145098" cy="153661"/>
              </a:xfrm>
              <a:prstGeom prst="rect">
                <a:avLst/>
              </a:prstGeom>
            </p:spPr>
          </p:pic>
          <p:sp>
            <p:nvSpPr>
              <p:cNvPr id="6" name="Rectangle 5">
                <a:extLst>
                  <a:ext uri="{FF2B5EF4-FFF2-40B4-BE49-F238E27FC236}">
                    <a16:creationId xmlns:a16="http://schemas.microsoft.com/office/drawing/2014/main" id="{82A5FF44-9280-4C77-9E0C-A47CD842BB03}"/>
                  </a:ext>
                </a:extLst>
              </p:cNvPr>
              <p:cNvSpPr/>
              <p:nvPr/>
            </p:nvSpPr>
            <p:spPr>
              <a:xfrm>
                <a:off x="2680144" y="4959381"/>
                <a:ext cx="900878" cy="598133"/>
              </a:xfrm>
              <a:prstGeom prst="rect">
                <a:avLst/>
              </a:prstGeom>
              <a:solidFill>
                <a:srgbClr val="00B05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33" name="TextBox 32">
            <a:extLst>
              <a:ext uri="{FF2B5EF4-FFF2-40B4-BE49-F238E27FC236}">
                <a16:creationId xmlns:a16="http://schemas.microsoft.com/office/drawing/2014/main" id="{A340844D-66CE-4658-A544-CA5AC92F8EE5}"/>
              </a:ext>
            </a:extLst>
          </p:cNvPr>
          <p:cNvSpPr txBox="1"/>
          <p:nvPr/>
        </p:nvSpPr>
        <p:spPr>
          <a:xfrm>
            <a:off x="659580" y="6484407"/>
            <a:ext cx="3248005" cy="338554"/>
          </a:xfrm>
          <a:prstGeom prst="rect">
            <a:avLst/>
          </a:prstGeom>
          <a:noFill/>
        </p:spPr>
        <p:txBody>
          <a:bodyPr wrap="none" rtlCol="0">
            <a:spAutoFit/>
          </a:bodyPr>
          <a:lstStyle/>
          <a:p>
            <a:r>
              <a:rPr lang="en-US" sz="1600" noProof="0" dirty="0">
                <a:solidFill>
                  <a:schemeClr val="bg1"/>
                </a:solidFill>
              </a:rPr>
              <a:t>© </a:t>
            </a:r>
            <a:r>
              <a:rPr lang="en-US" sz="1600" noProof="0" dirty="0" err="1">
                <a:solidFill>
                  <a:schemeClr val="bg1"/>
                </a:solidFill>
              </a:rPr>
              <a:t>A.P.Colijn</a:t>
            </a:r>
            <a:r>
              <a:rPr lang="en-US" sz="1600" noProof="0" dirty="0">
                <a:solidFill>
                  <a:schemeClr val="bg1"/>
                </a:solidFill>
              </a:rPr>
              <a:t> astrophotography </a:t>
            </a:r>
          </a:p>
        </p:txBody>
      </p:sp>
      <p:pic>
        <p:nvPicPr>
          <p:cNvPr id="8" name="Picture 7" descr="A picture containing outdoor, telescope">
            <a:extLst>
              <a:ext uri="{FF2B5EF4-FFF2-40B4-BE49-F238E27FC236}">
                <a16:creationId xmlns:a16="http://schemas.microsoft.com/office/drawing/2014/main" id="{C4E56DCD-D24C-F009-F7F7-10870B5312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3028" y="540511"/>
            <a:ext cx="3637804" cy="2728353"/>
          </a:xfrm>
          <a:prstGeom prst="rect">
            <a:avLst/>
          </a:prstGeom>
          <a:effectLst>
            <a:softEdge rad="38100"/>
          </a:effectLst>
        </p:spPr>
      </p:pic>
    </p:spTree>
    <p:extLst>
      <p:ext uri="{BB962C8B-B14F-4D97-AF65-F5344CB8AC3E}">
        <p14:creationId xmlns:p14="http://schemas.microsoft.com/office/powerpoint/2010/main" val="2604038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17AE0F9-2ED1-4615-82CB-9EC55A0A77F0}"/>
              </a:ext>
            </a:extLst>
          </p:cNvPr>
          <p:cNvGrpSpPr/>
          <p:nvPr/>
        </p:nvGrpSpPr>
        <p:grpSpPr>
          <a:xfrm>
            <a:off x="701245" y="565942"/>
            <a:ext cx="5176701" cy="2282029"/>
            <a:chOff x="3511034" y="1040904"/>
            <a:chExt cx="5176701" cy="2282029"/>
          </a:xfrm>
        </p:grpSpPr>
        <p:sp>
          <p:nvSpPr>
            <p:cNvPr id="5" name="Oval 3">
              <a:extLst>
                <a:ext uri="{FF2B5EF4-FFF2-40B4-BE49-F238E27FC236}">
                  <a16:creationId xmlns:a16="http://schemas.microsoft.com/office/drawing/2014/main" id="{54D4E436-73F2-4B5C-BD1F-51D828ACFF42}"/>
                </a:ext>
              </a:extLst>
            </p:cNvPr>
            <p:cNvSpPr>
              <a:spLocks noChangeAspect="1" noChangeArrowheads="1"/>
            </p:cNvSpPr>
            <p:nvPr/>
          </p:nvSpPr>
          <p:spPr bwMode="auto">
            <a:xfrm>
              <a:off x="4212515" y="2224668"/>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6" name="Oval 4">
              <a:extLst>
                <a:ext uri="{FF2B5EF4-FFF2-40B4-BE49-F238E27FC236}">
                  <a16:creationId xmlns:a16="http://schemas.microsoft.com/office/drawing/2014/main" id="{E1073C84-D317-46A0-807E-FD24836734F8}"/>
                </a:ext>
              </a:extLst>
            </p:cNvPr>
            <p:cNvSpPr>
              <a:spLocks noChangeAspect="1" noChangeArrowheads="1"/>
            </p:cNvSpPr>
            <p:nvPr/>
          </p:nvSpPr>
          <p:spPr bwMode="auto">
            <a:xfrm>
              <a:off x="3845842" y="2210675"/>
              <a:ext cx="160250" cy="159509"/>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7" name="Oval 5">
              <a:extLst>
                <a:ext uri="{FF2B5EF4-FFF2-40B4-BE49-F238E27FC236}">
                  <a16:creationId xmlns:a16="http://schemas.microsoft.com/office/drawing/2014/main" id="{376B9E46-96F0-4781-8441-B5E9CAAD5ACA}"/>
                </a:ext>
              </a:extLst>
            </p:cNvPr>
            <p:cNvSpPr>
              <a:spLocks noChangeAspect="1" noChangeArrowheads="1"/>
            </p:cNvSpPr>
            <p:nvPr/>
          </p:nvSpPr>
          <p:spPr bwMode="auto">
            <a:xfrm>
              <a:off x="3973499" y="2062361"/>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8" name="Oval 6">
              <a:extLst>
                <a:ext uri="{FF2B5EF4-FFF2-40B4-BE49-F238E27FC236}">
                  <a16:creationId xmlns:a16="http://schemas.microsoft.com/office/drawing/2014/main" id="{1A0488D7-364F-46FE-A6EE-1DD209BBE6AF}"/>
                </a:ext>
              </a:extLst>
            </p:cNvPr>
            <p:cNvSpPr>
              <a:spLocks noChangeAspect="1" noChangeArrowheads="1"/>
            </p:cNvSpPr>
            <p:nvPr/>
          </p:nvSpPr>
          <p:spPr bwMode="auto">
            <a:xfrm>
              <a:off x="4131031" y="2062361"/>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9" name="Oval 7">
              <a:extLst>
                <a:ext uri="{FF2B5EF4-FFF2-40B4-BE49-F238E27FC236}">
                  <a16:creationId xmlns:a16="http://schemas.microsoft.com/office/drawing/2014/main" id="{495AC081-74D1-46BE-B0DA-731972D8C782}"/>
                </a:ext>
              </a:extLst>
            </p:cNvPr>
            <p:cNvSpPr>
              <a:spLocks noChangeAspect="1" noChangeArrowheads="1"/>
            </p:cNvSpPr>
            <p:nvPr/>
          </p:nvSpPr>
          <p:spPr bwMode="auto">
            <a:xfrm>
              <a:off x="4052265" y="2308620"/>
              <a:ext cx="160250"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0" name="Oval 8">
              <a:extLst>
                <a:ext uri="{FF2B5EF4-FFF2-40B4-BE49-F238E27FC236}">
                  <a16:creationId xmlns:a16="http://schemas.microsoft.com/office/drawing/2014/main" id="{4BD1710B-8751-4576-9586-7844BA835F53}"/>
                </a:ext>
              </a:extLst>
            </p:cNvPr>
            <p:cNvSpPr>
              <a:spLocks noChangeAspect="1" noChangeArrowheads="1"/>
            </p:cNvSpPr>
            <p:nvPr/>
          </p:nvSpPr>
          <p:spPr bwMode="auto">
            <a:xfrm>
              <a:off x="4133747" y="2308620"/>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1" name="Oval 9">
              <a:extLst>
                <a:ext uri="{FF2B5EF4-FFF2-40B4-BE49-F238E27FC236}">
                  <a16:creationId xmlns:a16="http://schemas.microsoft.com/office/drawing/2014/main" id="{C56D4B84-E173-4BC7-A91F-EAA7F1346995}"/>
                </a:ext>
              </a:extLst>
            </p:cNvPr>
            <p:cNvSpPr>
              <a:spLocks noChangeAspect="1" noChangeArrowheads="1"/>
            </p:cNvSpPr>
            <p:nvPr/>
          </p:nvSpPr>
          <p:spPr bwMode="auto">
            <a:xfrm>
              <a:off x="4133747" y="2224668"/>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2" name="Oval 10">
              <a:extLst>
                <a:ext uri="{FF2B5EF4-FFF2-40B4-BE49-F238E27FC236}">
                  <a16:creationId xmlns:a16="http://schemas.microsoft.com/office/drawing/2014/main" id="{38C11049-2F3A-4A90-BCCA-C81993D28464}"/>
                </a:ext>
              </a:extLst>
            </p:cNvPr>
            <p:cNvSpPr>
              <a:spLocks noChangeAspect="1" noChangeArrowheads="1"/>
            </p:cNvSpPr>
            <p:nvPr/>
          </p:nvSpPr>
          <p:spPr bwMode="auto">
            <a:xfrm>
              <a:off x="4019672" y="2356192"/>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3" name="Oval 11">
              <a:extLst>
                <a:ext uri="{FF2B5EF4-FFF2-40B4-BE49-F238E27FC236}">
                  <a16:creationId xmlns:a16="http://schemas.microsoft.com/office/drawing/2014/main" id="{E4EEBAEC-3FDF-47AB-9370-B86C36EABD6A}"/>
                </a:ext>
              </a:extLst>
            </p:cNvPr>
            <p:cNvSpPr>
              <a:spLocks noChangeAspect="1" noChangeArrowheads="1"/>
            </p:cNvSpPr>
            <p:nvPr/>
          </p:nvSpPr>
          <p:spPr bwMode="auto">
            <a:xfrm>
              <a:off x="3973499" y="2224668"/>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4" name="Oval 12">
              <a:extLst>
                <a:ext uri="{FF2B5EF4-FFF2-40B4-BE49-F238E27FC236}">
                  <a16:creationId xmlns:a16="http://schemas.microsoft.com/office/drawing/2014/main" id="{ED27E35C-09DB-40B8-AB0C-A4650900BF30}"/>
                </a:ext>
              </a:extLst>
            </p:cNvPr>
            <p:cNvSpPr>
              <a:spLocks noChangeAspect="1" noChangeArrowheads="1"/>
            </p:cNvSpPr>
            <p:nvPr/>
          </p:nvSpPr>
          <p:spPr bwMode="auto">
            <a:xfrm>
              <a:off x="4131031" y="2143515"/>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5" name="Oval 13">
              <a:extLst>
                <a:ext uri="{FF2B5EF4-FFF2-40B4-BE49-F238E27FC236}">
                  <a16:creationId xmlns:a16="http://schemas.microsoft.com/office/drawing/2014/main" id="{6AFC59AD-E9AF-4D6C-9ACA-260B07FE2C0D}"/>
                </a:ext>
              </a:extLst>
            </p:cNvPr>
            <p:cNvSpPr>
              <a:spLocks noChangeAspect="1" noChangeArrowheads="1"/>
            </p:cNvSpPr>
            <p:nvPr/>
          </p:nvSpPr>
          <p:spPr bwMode="auto">
            <a:xfrm>
              <a:off x="4133747" y="2389772"/>
              <a:ext cx="157534"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6" name="Oval 14">
              <a:extLst>
                <a:ext uri="{FF2B5EF4-FFF2-40B4-BE49-F238E27FC236}">
                  <a16:creationId xmlns:a16="http://schemas.microsoft.com/office/drawing/2014/main" id="{E09778BF-37F6-40C3-9EC6-3B50D36990AB}"/>
                </a:ext>
              </a:extLst>
            </p:cNvPr>
            <p:cNvSpPr>
              <a:spLocks noChangeAspect="1" noChangeArrowheads="1"/>
            </p:cNvSpPr>
            <p:nvPr/>
          </p:nvSpPr>
          <p:spPr bwMode="auto">
            <a:xfrm>
              <a:off x="3894732" y="2062361"/>
              <a:ext cx="160250"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7" name="Oval 15">
              <a:extLst>
                <a:ext uri="{FF2B5EF4-FFF2-40B4-BE49-F238E27FC236}">
                  <a16:creationId xmlns:a16="http://schemas.microsoft.com/office/drawing/2014/main" id="{CB2AFCEE-1337-4395-B486-9D7425CB700B}"/>
                </a:ext>
              </a:extLst>
            </p:cNvPr>
            <p:cNvSpPr>
              <a:spLocks noChangeAspect="1" noChangeArrowheads="1"/>
            </p:cNvSpPr>
            <p:nvPr/>
          </p:nvSpPr>
          <p:spPr bwMode="auto">
            <a:xfrm>
              <a:off x="3911028" y="2356192"/>
              <a:ext cx="157534"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8" name="Oval 16">
              <a:extLst>
                <a:ext uri="{FF2B5EF4-FFF2-40B4-BE49-F238E27FC236}">
                  <a16:creationId xmlns:a16="http://schemas.microsoft.com/office/drawing/2014/main" id="{2370ECB5-4818-4DA1-AE18-4ADC98A8339A}"/>
                </a:ext>
              </a:extLst>
            </p:cNvPr>
            <p:cNvSpPr>
              <a:spLocks noChangeAspect="1" noChangeArrowheads="1"/>
            </p:cNvSpPr>
            <p:nvPr/>
          </p:nvSpPr>
          <p:spPr bwMode="auto">
            <a:xfrm>
              <a:off x="6830826" y="2224668"/>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9" name="Oval 17">
              <a:extLst>
                <a:ext uri="{FF2B5EF4-FFF2-40B4-BE49-F238E27FC236}">
                  <a16:creationId xmlns:a16="http://schemas.microsoft.com/office/drawing/2014/main" id="{9D9C449F-65B3-43A5-8A61-AC0AD8D3CFF2}"/>
                </a:ext>
              </a:extLst>
            </p:cNvPr>
            <p:cNvSpPr>
              <a:spLocks noChangeAspect="1" noChangeArrowheads="1"/>
            </p:cNvSpPr>
            <p:nvPr/>
          </p:nvSpPr>
          <p:spPr bwMode="auto">
            <a:xfrm>
              <a:off x="6464153" y="2210675"/>
              <a:ext cx="160250" cy="159509"/>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0" name="Oval 18">
              <a:extLst>
                <a:ext uri="{FF2B5EF4-FFF2-40B4-BE49-F238E27FC236}">
                  <a16:creationId xmlns:a16="http://schemas.microsoft.com/office/drawing/2014/main" id="{FC467CCF-CCB2-410B-A6E7-869FCAAFF957}"/>
                </a:ext>
              </a:extLst>
            </p:cNvPr>
            <p:cNvSpPr>
              <a:spLocks noChangeAspect="1" noChangeArrowheads="1"/>
            </p:cNvSpPr>
            <p:nvPr/>
          </p:nvSpPr>
          <p:spPr bwMode="auto">
            <a:xfrm>
              <a:off x="6591810" y="2062361"/>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1" name="Oval 19">
              <a:extLst>
                <a:ext uri="{FF2B5EF4-FFF2-40B4-BE49-F238E27FC236}">
                  <a16:creationId xmlns:a16="http://schemas.microsoft.com/office/drawing/2014/main" id="{04361D8B-43A9-437B-BD31-BDD6137494FD}"/>
                </a:ext>
              </a:extLst>
            </p:cNvPr>
            <p:cNvSpPr>
              <a:spLocks noChangeAspect="1" noChangeArrowheads="1"/>
            </p:cNvSpPr>
            <p:nvPr/>
          </p:nvSpPr>
          <p:spPr bwMode="auto">
            <a:xfrm>
              <a:off x="6749343" y="2062361"/>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2" name="Oval 20">
              <a:extLst>
                <a:ext uri="{FF2B5EF4-FFF2-40B4-BE49-F238E27FC236}">
                  <a16:creationId xmlns:a16="http://schemas.microsoft.com/office/drawing/2014/main" id="{88993C17-CFE6-4D73-AD96-8290425202E8}"/>
                </a:ext>
              </a:extLst>
            </p:cNvPr>
            <p:cNvSpPr>
              <a:spLocks noChangeAspect="1" noChangeArrowheads="1"/>
            </p:cNvSpPr>
            <p:nvPr/>
          </p:nvSpPr>
          <p:spPr bwMode="auto">
            <a:xfrm>
              <a:off x="6670576" y="2308620"/>
              <a:ext cx="160250"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3" name="Oval 21">
              <a:extLst>
                <a:ext uri="{FF2B5EF4-FFF2-40B4-BE49-F238E27FC236}">
                  <a16:creationId xmlns:a16="http://schemas.microsoft.com/office/drawing/2014/main" id="{FA85B7C9-D91D-481C-8F8B-2E4A7AB9EF32}"/>
                </a:ext>
              </a:extLst>
            </p:cNvPr>
            <p:cNvSpPr>
              <a:spLocks noChangeAspect="1" noChangeArrowheads="1"/>
            </p:cNvSpPr>
            <p:nvPr/>
          </p:nvSpPr>
          <p:spPr bwMode="auto">
            <a:xfrm>
              <a:off x="6752058" y="2308620"/>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4" name="Oval 22">
              <a:extLst>
                <a:ext uri="{FF2B5EF4-FFF2-40B4-BE49-F238E27FC236}">
                  <a16:creationId xmlns:a16="http://schemas.microsoft.com/office/drawing/2014/main" id="{AF94BDEA-2B72-4BE8-83C1-8E9EA2EA12CF}"/>
                </a:ext>
              </a:extLst>
            </p:cNvPr>
            <p:cNvSpPr>
              <a:spLocks noChangeAspect="1" noChangeArrowheads="1"/>
            </p:cNvSpPr>
            <p:nvPr/>
          </p:nvSpPr>
          <p:spPr bwMode="auto">
            <a:xfrm>
              <a:off x="6752058" y="2224668"/>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5" name="Oval 23">
              <a:extLst>
                <a:ext uri="{FF2B5EF4-FFF2-40B4-BE49-F238E27FC236}">
                  <a16:creationId xmlns:a16="http://schemas.microsoft.com/office/drawing/2014/main" id="{EFFF95EF-23CB-421A-8967-7E71CE6FDCB1}"/>
                </a:ext>
              </a:extLst>
            </p:cNvPr>
            <p:cNvSpPr>
              <a:spLocks noChangeAspect="1" noChangeArrowheads="1"/>
            </p:cNvSpPr>
            <p:nvPr/>
          </p:nvSpPr>
          <p:spPr bwMode="auto">
            <a:xfrm>
              <a:off x="6637983" y="2356192"/>
              <a:ext cx="160250"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6" name="Oval 24">
              <a:extLst>
                <a:ext uri="{FF2B5EF4-FFF2-40B4-BE49-F238E27FC236}">
                  <a16:creationId xmlns:a16="http://schemas.microsoft.com/office/drawing/2014/main" id="{E444ACA9-A1AD-49AE-90BD-D0AE54893E61}"/>
                </a:ext>
              </a:extLst>
            </p:cNvPr>
            <p:cNvSpPr>
              <a:spLocks noChangeAspect="1" noChangeArrowheads="1"/>
            </p:cNvSpPr>
            <p:nvPr/>
          </p:nvSpPr>
          <p:spPr bwMode="auto">
            <a:xfrm>
              <a:off x="6591810" y="2224668"/>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7" name="Oval 25">
              <a:extLst>
                <a:ext uri="{FF2B5EF4-FFF2-40B4-BE49-F238E27FC236}">
                  <a16:creationId xmlns:a16="http://schemas.microsoft.com/office/drawing/2014/main" id="{FC85556A-CCA3-4461-A928-BF81CECAF755}"/>
                </a:ext>
              </a:extLst>
            </p:cNvPr>
            <p:cNvSpPr>
              <a:spLocks noChangeAspect="1" noChangeArrowheads="1"/>
            </p:cNvSpPr>
            <p:nvPr/>
          </p:nvSpPr>
          <p:spPr bwMode="auto">
            <a:xfrm>
              <a:off x="6749343" y="2143515"/>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8" name="Oval 26">
              <a:extLst>
                <a:ext uri="{FF2B5EF4-FFF2-40B4-BE49-F238E27FC236}">
                  <a16:creationId xmlns:a16="http://schemas.microsoft.com/office/drawing/2014/main" id="{B4ED330A-0DCE-4814-AFC1-966D8D88D8FF}"/>
                </a:ext>
              </a:extLst>
            </p:cNvPr>
            <p:cNvSpPr>
              <a:spLocks noChangeAspect="1" noChangeArrowheads="1"/>
            </p:cNvSpPr>
            <p:nvPr/>
          </p:nvSpPr>
          <p:spPr bwMode="auto">
            <a:xfrm>
              <a:off x="6752058" y="2389772"/>
              <a:ext cx="157534"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29" name="Oval 27">
              <a:extLst>
                <a:ext uri="{FF2B5EF4-FFF2-40B4-BE49-F238E27FC236}">
                  <a16:creationId xmlns:a16="http://schemas.microsoft.com/office/drawing/2014/main" id="{2A3A3B02-8376-444D-8544-1795107F4212}"/>
                </a:ext>
              </a:extLst>
            </p:cNvPr>
            <p:cNvSpPr>
              <a:spLocks noChangeAspect="1" noChangeArrowheads="1"/>
            </p:cNvSpPr>
            <p:nvPr/>
          </p:nvSpPr>
          <p:spPr bwMode="auto">
            <a:xfrm>
              <a:off x="6513044" y="2062361"/>
              <a:ext cx="160250"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30" name="Oval 28">
              <a:extLst>
                <a:ext uri="{FF2B5EF4-FFF2-40B4-BE49-F238E27FC236}">
                  <a16:creationId xmlns:a16="http://schemas.microsoft.com/office/drawing/2014/main" id="{0A25E50B-FD09-463D-8ABC-31910B295EC1}"/>
                </a:ext>
              </a:extLst>
            </p:cNvPr>
            <p:cNvSpPr>
              <a:spLocks noChangeAspect="1" noChangeArrowheads="1"/>
            </p:cNvSpPr>
            <p:nvPr/>
          </p:nvSpPr>
          <p:spPr bwMode="auto">
            <a:xfrm>
              <a:off x="6529340" y="2356192"/>
              <a:ext cx="160250"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31" name="Line 29">
              <a:extLst>
                <a:ext uri="{FF2B5EF4-FFF2-40B4-BE49-F238E27FC236}">
                  <a16:creationId xmlns:a16="http://schemas.microsoft.com/office/drawing/2014/main" id="{274D9B50-D62A-4A08-B2CF-F968462F3567}"/>
                </a:ext>
              </a:extLst>
            </p:cNvPr>
            <p:cNvSpPr>
              <a:spLocks noChangeAspect="1" noChangeShapeType="1"/>
            </p:cNvSpPr>
            <p:nvPr/>
          </p:nvSpPr>
          <p:spPr bwMode="auto">
            <a:xfrm flipV="1">
              <a:off x="7067125" y="1491488"/>
              <a:ext cx="1110882" cy="570873"/>
            </a:xfrm>
            <a:prstGeom prst="line">
              <a:avLst/>
            </a:prstGeom>
            <a:noFill/>
            <a:ln w="44450" cap="flat" cmpd="sng" algn="ctr">
              <a:solidFill>
                <a:schemeClr val="accent1"/>
              </a:solidFill>
              <a:prstDash val="solid"/>
              <a:round/>
              <a:headEnd type="none" w="med" len="med"/>
              <a:tailEnd type="triangle" w="med" len="med"/>
            </a:ln>
            <a:effectLst/>
          </p:spPr>
          <p:txBody>
            <a:bodyPr lIns="101882" tIns="50941" rIns="101882" bIns="50941">
              <a:prstTxWarp prst="textNoShape">
                <a:avLst/>
              </a:prstTxWarp>
            </a:bodyPr>
            <a:lstStyle/>
            <a:p>
              <a:endParaRPr lang="en-US" noProof="0" dirty="0"/>
            </a:p>
          </p:txBody>
        </p:sp>
        <p:sp>
          <p:nvSpPr>
            <p:cNvPr id="32" name="Line 30">
              <a:extLst>
                <a:ext uri="{FF2B5EF4-FFF2-40B4-BE49-F238E27FC236}">
                  <a16:creationId xmlns:a16="http://schemas.microsoft.com/office/drawing/2014/main" id="{CA4BAB99-2CA0-4B63-A61F-85E52FCDDC7B}"/>
                </a:ext>
              </a:extLst>
            </p:cNvPr>
            <p:cNvSpPr>
              <a:spLocks noChangeAspect="1" noChangeShapeType="1"/>
            </p:cNvSpPr>
            <p:nvPr/>
          </p:nvSpPr>
          <p:spPr bwMode="auto">
            <a:xfrm>
              <a:off x="7064409" y="2554880"/>
              <a:ext cx="1032114" cy="324613"/>
            </a:xfrm>
            <a:prstGeom prst="line">
              <a:avLst/>
            </a:prstGeom>
            <a:noFill/>
            <a:ln w="44450" cap="flat" cmpd="sng" algn="ctr">
              <a:solidFill>
                <a:schemeClr val="accent1"/>
              </a:solidFill>
              <a:prstDash val="solid"/>
              <a:round/>
              <a:headEnd type="none" w="med" len="med"/>
              <a:tailEnd type="triangle" w="med" len="med"/>
            </a:ln>
            <a:effectLst/>
          </p:spPr>
          <p:txBody>
            <a:bodyPr lIns="101882" tIns="50941" rIns="101882" bIns="50941">
              <a:prstTxWarp prst="textNoShape">
                <a:avLst/>
              </a:prstTxWarp>
            </a:bodyPr>
            <a:lstStyle/>
            <a:p>
              <a:endParaRPr lang="en-US" noProof="0" dirty="0"/>
            </a:p>
          </p:txBody>
        </p:sp>
        <p:sp>
          <p:nvSpPr>
            <p:cNvPr id="33" name="AutoShape 36">
              <a:extLst>
                <a:ext uri="{FF2B5EF4-FFF2-40B4-BE49-F238E27FC236}">
                  <a16:creationId xmlns:a16="http://schemas.microsoft.com/office/drawing/2014/main" id="{648F9A57-7298-4897-81CC-5CAE3B164C83}"/>
                </a:ext>
              </a:extLst>
            </p:cNvPr>
            <p:cNvSpPr>
              <a:spLocks noChangeAspect="1" noChangeArrowheads="1"/>
            </p:cNvSpPr>
            <p:nvPr/>
          </p:nvSpPr>
          <p:spPr bwMode="auto">
            <a:xfrm>
              <a:off x="5002896" y="2143515"/>
              <a:ext cx="950633" cy="249058"/>
            </a:xfrm>
            <a:prstGeom prst="rightArrow">
              <a:avLst>
                <a:gd name="adj1" fmla="val 50000"/>
                <a:gd name="adj2" fmla="val 98314"/>
              </a:avLst>
            </a:prstGeom>
            <a:solidFill>
              <a:schemeClr val="accent5">
                <a:lumMod val="20000"/>
                <a:lumOff val="80000"/>
              </a:schemeClr>
            </a:solidFill>
            <a:ln w="19050">
              <a:solidFill>
                <a:schemeClr val="accent1"/>
              </a:solidFill>
              <a:miter lim="800000"/>
              <a:headEnd/>
              <a:tailEnd/>
            </a:ln>
            <a:effectLst/>
          </p:spPr>
          <p:txBody>
            <a:bodyPr wrap="none" lIns="101882" tIns="50941" rIns="101882" bIns="50941" anchor="ctr">
              <a:prstTxWarp prst="textNoShape">
                <a:avLst/>
              </a:prstTxWarp>
            </a:bodyPr>
            <a:lstStyle/>
            <a:p>
              <a:endParaRPr lang="en-US" noProof="0" dirty="0"/>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981C336-9773-4A88-8503-49546BF9CE1B}"/>
                    </a:ext>
                  </a:extLst>
                </p:cNvPr>
                <p:cNvSpPr txBox="1"/>
                <p:nvPr/>
              </p:nvSpPr>
              <p:spPr>
                <a:xfrm>
                  <a:off x="8231275" y="1040904"/>
                  <a:ext cx="45646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b="0" i="1" noProof="0" smtClean="0">
                                <a:solidFill>
                                  <a:schemeClr val="accent1"/>
                                </a:solidFill>
                                <a:latin typeface="Cambria Math" panose="02040503050406030204" pitchFamily="18" charset="0"/>
                              </a:rPr>
                            </m:ctrlPr>
                          </m:sSupPr>
                          <m:e>
                            <m:r>
                              <a:rPr lang="en-US" sz="3600" b="0" i="1" noProof="0" smtClean="0">
                                <a:solidFill>
                                  <a:schemeClr val="accent1"/>
                                </a:solidFill>
                                <a:latin typeface="Cambria Math" panose="02040503050406030204" pitchFamily="18" charset="0"/>
                              </a:rPr>
                              <m:t>𝑒</m:t>
                            </m:r>
                          </m:e>
                          <m:sup>
                            <m:r>
                              <a:rPr lang="en-US" sz="3600" b="0" i="1" noProof="0" smtClean="0">
                                <a:solidFill>
                                  <a:schemeClr val="accent1"/>
                                </a:solidFill>
                                <a:latin typeface="Cambria Math" panose="02040503050406030204" pitchFamily="18" charset="0"/>
                              </a:rPr>
                              <m:t>−</m:t>
                            </m:r>
                          </m:sup>
                        </m:sSup>
                      </m:oMath>
                    </m:oMathPara>
                  </a14:m>
                  <a:endParaRPr lang="en-US" sz="3600" b="0" noProof="0" dirty="0">
                    <a:solidFill>
                      <a:schemeClr val="accent1"/>
                    </a:solidFill>
                  </a:endParaRPr>
                </a:p>
              </p:txBody>
            </p:sp>
          </mc:Choice>
          <mc:Fallback xmlns="">
            <p:sp>
              <p:nvSpPr>
                <p:cNvPr id="34" name="TextBox 33">
                  <a:extLst>
                    <a:ext uri="{FF2B5EF4-FFF2-40B4-BE49-F238E27FC236}">
                      <a16:creationId xmlns:a16="http://schemas.microsoft.com/office/drawing/2014/main" id="{2981C336-9773-4A88-8503-49546BF9CE1B}"/>
                    </a:ext>
                  </a:extLst>
                </p:cNvPr>
                <p:cNvSpPr txBox="1">
                  <a:spLocks noRot="1" noChangeAspect="1" noMove="1" noResize="1" noEditPoints="1" noAdjustHandles="1" noChangeArrowheads="1" noChangeShapeType="1" noTextEdit="1"/>
                </p:cNvSpPr>
                <p:nvPr/>
              </p:nvSpPr>
              <p:spPr>
                <a:xfrm>
                  <a:off x="8231275" y="1040904"/>
                  <a:ext cx="456460" cy="553998"/>
                </a:xfrm>
                <a:prstGeom prst="rect">
                  <a:avLst/>
                </a:prstGeom>
                <a:blipFill>
                  <a:blip r:embed="rId2"/>
                  <a:stretch>
                    <a:fillRect l="-21622" r="-1891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1E8B3A2-4DE4-47D2-925B-079F6345228E}"/>
                    </a:ext>
                  </a:extLst>
                </p:cNvPr>
                <p:cNvSpPr txBox="1"/>
                <p:nvPr/>
              </p:nvSpPr>
              <p:spPr>
                <a:xfrm>
                  <a:off x="8133619" y="2580299"/>
                  <a:ext cx="45646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noProof="0" smtClean="0">
                                <a:solidFill>
                                  <a:schemeClr val="accent1"/>
                                </a:solidFill>
                                <a:latin typeface="Cambria Math" panose="02040503050406030204" pitchFamily="18" charset="0"/>
                              </a:rPr>
                            </m:ctrlPr>
                          </m:sSubPr>
                          <m:e>
                            <m:acc>
                              <m:accPr>
                                <m:chr m:val="̅"/>
                                <m:ctrlPr>
                                  <a:rPr lang="en-US" sz="3600" i="1" noProof="0" smtClean="0">
                                    <a:solidFill>
                                      <a:schemeClr val="accent1"/>
                                    </a:solidFill>
                                    <a:latin typeface="Cambria Math" panose="02040503050406030204" pitchFamily="18" charset="0"/>
                                  </a:rPr>
                                </m:ctrlPr>
                              </m:accPr>
                              <m:e>
                                <m:r>
                                  <a:rPr lang="en-US" sz="3600" i="1" noProof="0">
                                    <a:solidFill>
                                      <a:schemeClr val="accent1"/>
                                    </a:solidFill>
                                    <a:latin typeface="Cambria Math" panose="02040503050406030204" pitchFamily="18" charset="0"/>
                                    <a:ea typeface="Cambria Math" panose="02040503050406030204" pitchFamily="18" charset="0"/>
                                  </a:rPr>
                                  <m:t>𝜈</m:t>
                                </m:r>
                              </m:e>
                            </m:acc>
                          </m:e>
                          <m:sub>
                            <m:r>
                              <a:rPr lang="en-US" sz="3600" b="0" i="1" noProof="0" smtClean="0">
                                <a:solidFill>
                                  <a:schemeClr val="accent1"/>
                                </a:solidFill>
                                <a:latin typeface="Cambria Math" panose="02040503050406030204" pitchFamily="18" charset="0"/>
                              </a:rPr>
                              <m:t>𝑒</m:t>
                            </m:r>
                          </m:sub>
                        </m:sSub>
                      </m:oMath>
                    </m:oMathPara>
                  </a14:m>
                  <a:endParaRPr lang="en-US" sz="3600" b="0" noProof="0" dirty="0">
                    <a:solidFill>
                      <a:schemeClr val="accent1"/>
                    </a:solidFill>
                  </a:endParaRPr>
                </a:p>
              </p:txBody>
            </p:sp>
          </mc:Choice>
          <mc:Fallback xmlns="">
            <p:sp>
              <p:nvSpPr>
                <p:cNvPr id="35" name="TextBox 34">
                  <a:extLst>
                    <a:ext uri="{FF2B5EF4-FFF2-40B4-BE49-F238E27FC236}">
                      <a16:creationId xmlns:a16="http://schemas.microsoft.com/office/drawing/2014/main" id="{71E8B3A2-4DE4-47D2-925B-079F6345228E}"/>
                    </a:ext>
                  </a:extLst>
                </p:cNvPr>
                <p:cNvSpPr txBox="1">
                  <a:spLocks noRot="1" noChangeAspect="1" noMove="1" noResize="1" noEditPoints="1" noAdjustHandles="1" noChangeArrowheads="1" noChangeShapeType="1" noTextEdit="1"/>
                </p:cNvSpPr>
                <p:nvPr/>
              </p:nvSpPr>
              <p:spPr>
                <a:xfrm>
                  <a:off x="8133619" y="2580299"/>
                  <a:ext cx="456460" cy="553998"/>
                </a:xfrm>
                <a:prstGeom prst="rect">
                  <a:avLst/>
                </a:prstGeom>
                <a:blipFill>
                  <a:blip r:embed="rId3"/>
                  <a:stretch>
                    <a:fillRect l="-21622" r="-8108" b="-1111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94DA485-57D4-47E9-B269-67EB33C69586}"/>
                    </a:ext>
                  </a:extLst>
                </p:cNvPr>
                <p:cNvSpPr txBox="1"/>
                <p:nvPr/>
              </p:nvSpPr>
              <p:spPr>
                <a:xfrm>
                  <a:off x="3511034" y="2768935"/>
                  <a:ext cx="117481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noProof="0" smtClean="0">
                            <a:solidFill>
                              <a:schemeClr val="accent1"/>
                            </a:solidFill>
                            <a:latin typeface="Cambria Math" panose="02040503050406030204" pitchFamily="18" charset="0"/>
                          </a:rPr>
                          <m:t>(</m:t>
                        </m:r>
                        <m:r>
                          <a:rPr lang="en-US" sz="3600" b="0" i="1" noProof="0" smtClean="0">
                            <a:solidFill>
                              <a:schemeClr val="accent1"/>
                            </a:solidFill>
                            <a:latin typeface="Cambria Math" panose="02040503050406030204" pitchFamily="18" charset="0"/>
                          </a:rPr>
                          <m:t>𝐴</m:t>
                        </m:r>
                        <m:r>
                          <a:rPr lang="en-US" sz="3600" b="0" i="1" noProof="0" smtClean="0">
                            <a:solidFill>
                              <a:schemeClr val="accent1"/>
                            </a:solidFill>
                            <a:latin typeface="Cambria Math" panose="02040503050406030204" pitchFamily="18" charset="0"/>
                          </a:rPr>
                          <m:t>,</m:t>
                        </m:r>
                        <m:r>
                          <a:rPr lang="en-US" sz="3600" b="0" i="1" noProof="0" smtClean="0">
                            <a:solidFill>
                              <a:schemeClr val="accent1"/>
                            </a:solidFill>
                            <a:latin typeface="Cambria Math" panose="02040503050406030204" pitchFamily="18" charset="0"/>
                          </a:rPr>
                          <m:t>𝑍</m:t>
                        </m:r>
                        <m:r>
                          <a:rPr lang="en-US" sz="3600" b="0" i="1" noProof="0" smtClean="0">
                            <a:solidFill>
                              <a:schemeClr val="accent1"/>
                            </a:solidFill>
                            <a:latin typeface="Cambria Math" panose="02040503050406030204" pitchFamily="18" charset="0"/>
                          </a:rPr>
                          <m:t>)</m:t>
                        </m:r>
                      </m:oMath>
                    </m:oMathPara>
                  </a14:m>
                  <a:endParaRPr lang="en-US" sz="3600" b="0" noProof="0" dirty="0">
                    <a:solidFill>
                      <a:schemeClr val="accent1"/>
                    </a:solidFill>
                  </a:endParaRPr>
                </a:p>
              </p:txBody>
            </p:sp>
          </mc:Choice>
          <mc:Fallback xmlns="">
            <p:sp>
              <p:nvSpPr>
                <p:cNvPr id="36" name="TextBox 35">
                  <a:extLst>
                    <a:ext uri="{FF2B5EF4-FFF2-40B4-BE49-F238E27FC236}">
                      <a16:creationId xmlns:a16="http://schemas.microsoft.com/office/drawing/2014/main" id="{794DA485-57D4-47E9-B269-67EB33C69586}"/>
                    </a:ext>
                  </a:extLst>
                </p:cNvPr>
                <p:cNvSpPr txBox="1">
                  <a:spLocks noRot="1" noChangeAspect="1" noMove="1" noResize="1" noEditPoints="1" noAdjustHandles="1" noChangeArrowheads="1" noChangeShapeType="1" noTextEdit="1"/>
                </p:cNvSpPr>
                <p:nvPr/>
              </p:nvSpPr>
              <p:spPr>
                <a:xfrm>
                  <a:off x="3511034" y="2768935"/>
                  <a:ext cx="1174810" cy="553998"/>
                </a:xfrm>
                <a:prstGeom prst="rect">
                  <a:avLst/>
                </a:prstGeom>
                <a:blipFill>
                  <a:blip r:embed="rId4"/>
                  <a:stretch>
                    <a:fillRect l="-16129" r="-16129" b="-3333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A67ECED-8395-4025-BFB1-2394AF3F8D19}"/>
                    </a:ext>
                  </a:extLst>
                </p:cNvPr>
                <p:cNvSpPr txBox="1"/>
                <p:nvPr/>
              </p:nvSpPr>
              <p:spPr>
                <a:xfrm>
                  <a:off x="5390619" y="2767599"/>
                  <a:ext cx="2654977"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noProof="0" smtClean="0">
                            <a:solidFill>
                              <a:schemeClr val="accent1"/>
                            </a:solidFill>
                            <a:latin typeface="Cambria Math" panose="02040503050406030204" pitchFamily="18" charset="0"/>
                          </a:rPr>
                          <m:t>(</m:t>
                        </m:r>
                        <m:r>
                          <a:rPr lang="en-US" sz="3600" b="0" i="1" noProof="0" smtClean="0">
                            <a:solidFill>
                              <a:schemeClr val="accent1"/>
                            </a:solidFill>
                            <a:latin typeface="Cambria Math" panose="02040503050406030204" pitchFamily="18" charset="0"/>
                          </a:rPr>
                          <m:t>𝐴</m:t>
                        </m:r>
                        <m:r>
                          <a:rPr lang="en-US" sz="3600" b="0" i="1" noProof="0" smtClean="0">
                            <a:solidFill>
                              <a:schemeClr val="accent1"/>
                            </a:solidFill>
                            <a:latin typeface="Cambria Math" panose="02040503050406030204" pitchFamily="18" charset="0"/>
                          </a:rPr>
                          <m:t>,</m:t>
                        </m:r>
                        <m:r>
                          <a:rPr lang="en-US" sz="3600" b="0" i="1" noProof="0" smtClean="0">
                            <a:solidFill>
                              <a:schemeClr val="accent1"/>
                            </a:solidFill>
                            <a:latin typeface="Cambria Math" panose="02040503050406030204" pitchFamily="18" charset="0"/>
                          </a:rPr>
                          <m:t>𝑍</m:t>
                        </m:r>
                        <m:r>
                          <a:rPr lang="en-US" sz="3600" b="0" i="1" noProof="0" smtClean="0">
                            <a:solidFill>
                              <a:schemeClr val="accent1"/>
                            </a:solidFill>
                            <a:latin typeface="Cambria Math" panose="02040503050406030204" pitchFamily="18" charset="0"/>
                          </a:rPr>
                          <m:t>+1)</m:t>
                        </m:r>
                      </m:oMath>
                    </m:oMathPara>
                  </a14:m>
                  <a:endParaRPr lang="en-US" sz="3600" b="0" noProof="0" dirty="0">
                    <a:solidFill>
                      <a:schemeClr val="accent1"/>
                    </a:solidFill>
                  </a:endParaRPr>
                </a:p>
              </p:txBody>
            </p:sp>
          </mc:Choice>
          <mc:Fallback xmlns="">
            <p:sp>
              <p:nvSpPr>
                <p:cNvPr id="37" name="TextBox 36">
                  <a:extLst>
                    <a:ext uri="{FF2B5EF4-FFF2-40B4-BE49-F238E27FC236}">
                      <a16:creationId xmlns:a16="http://schemas.microsoft.com/office/drawing/2014/main" id="{5A67ECED-8395-4025-BFB1-2394AF3F8D19}"/>
                    </a:ext>
                  </a:extLst>
                </p:cNvPr>
                <p:cNvSpPr txBox="1">
                  <a:spLocks noRot="1" noChangeAspect="1" noMove="1" noResize="1" noEditPoints="1" noAdjustHandles="1" noChangeArrowheads="1" noChangeShapeType="1" noTextEdit="1"/>
                </p:cNvSpPr>
                <p:nvPr/>
              </p:nvSpPr>
              <p:spPr>
                <a:xfrm>
                  <a:off x="5390619" y="2767599"/>
                  <a:ext cx="2654977" cy="553998"/>
                </a:xfrm>
                <a:prstGeom prst="rect">
                  <a:avLst/>
                </a:prstGeom>
                <a:blipFill>
                  <a:blip r:embed="rId5"/>
                  <a:stretch>
                    <a:fillRect b="-33333"/>
                  </a:stretch>
                </a:blipFill>
              </p:spPr>
              <p:txBody>
                <a:bodyPr/>
                <a:lstStyle/>
                <a:p>
                  <a:r>
                    <a:rPr lang="it-IT">
                      <a:noFill/>
                    </a:rPr>
                    <a:t> </a:t>
                  </a:r>
                </a:p>
              </p:txBody>
            </p:sp>
          </mc:Fallback>
        </mc:AlternateContent>
      </p:grpSp>
      <p:grpSp>
        <p:nvGrpSpPr>
          <p:cNvPr id="77" name="Group 76">
            <a:extLst>
              <a:ext uri="{FF2B5EF4-FFF2-40B4-BE49-F238E27FC236}">
                <a16:creationId xmlns:a16="http://schemas.microsoft.com/office/drawing/2014/main" id="{659C7427-58D7-454F-8953-A9631BA5CE53}"/>
              </a:ext>
            </a:extLst>
          </p:cNvPr>
          <p:cNvGrpSpPr/>
          <p:nvPr/>
        </p:nvGrpSpPr>
        <p:grpSpPr>
          <a:xfrm>
            <a:off x="260645" y="4437130"/>
            <a:ext cx="6387623" cy="1666256"/>
            <a:chOff x="260645" y="4494837"/>
            <a:chExt cx="6387623" cy="1666256"/>
          </a:xfrm>
        </p:grpSpPr>
        <p:sp>
          <p:nvSpPr>
            <p:cNvPr id="40" name="Oval 3">
              <a:extLst>
                <a:ext uri="{FF2B5EF4-FFF2-40B4-BE49-F238E27FC236}">
                  <a16:creationId xmlns:a16="http://schemas.microsoft.com/office/drawing/2014/main" id="{0A653535-D98D-490D-8BD5-620734186073}"/>
                </a:ext>
              </a:extLst>
            </p:cNvPr>
            <p:cNvSpPr>
              <a:spLocks noChangeAspect="1" noChangeArrowheads="1"/>
            </p:cNvSpPr>
            <p:nvPr/>
          </p:nvSpPr>
          <p:spPr bwMode="auto">
            <a:xfrm>
              <a:off x="2206162" y="5062828"/>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41" name="Oval 4">
              <a:extLst>
                <a:ext uri="{FF2B5EF4-FFF2-40B4-BE49-F238E27FC236}">
                  <a16:creationId xmlns:a16="http://schemas.microsoft.com/office/drawing/2014/main" id="{1A44A5D1-EC3D-4E1F-988E-1B28E51181BC}"/>
                </a:ext>
              </a:extLst>
            </p:cNvPr>
            <p:cNvSpPr>
              <a:spLocks noChangeAspect="1" noChangeArrowheads="1"/>
            </p:cNvSpPr>
            <p:nvPr/>
          </p:nvSpPr>
          <p:spPr bwMode="auto">
            <a:xfrm>
              <a:off x="1839489" y="5048835"/>
              <a:ext cx="160250" cy="159509"/>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42" name="Oval 5">
              <a:extLst>
                <a:ext uri="{FF2B5EF4-FFF2-40B4-BE49-F238E27FC236}">
                  <a16:creationId xmlns:a16="http://schemas.microsoft.com/office/drawing/2014/main" id="{729A325A-3984-43F3-AE34-A09B64C8CD15}"/>
                </a:ext>
              </a:extLst>
            </p:cNvPr>
            <p:cNvSpPr>
              <a:spLocks noChangeAspect="1" noChangeArrowheads="1"/>
            </p:cNvSpPr>
            <p:nvPr/>
          </p:nvSpPr>
          <p:spPr bwMode="auto">
            <a:xfrm>
              <a:off x="1967146" y="4900521"/>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43" name="Oval 6">
              <a:extLst>
                <a:ext uri="{FF2B5EF4-FFF2-40B4-BE49-F238E27FC236}">
                  <a16:creationId xmlns:a16="http://schemas.microsoft.com/office/drawing/2014/main" id="{283006EA-CB43-41D5-B0BD-2B2E017CBD4B}"/>
                </a:ext>
              </a:extLst>
            </p:cNvPr>
            <p:cNvSpPr>
              <a:spLocks noChangeAspect="1" noChangeArrowheads="1"/>
            </p:cNvSpPr>
            <p:nvPr/>
          </p:nvSpPr>
          <p:spPr bwMode="auto">
            <a:xfrm>
              <a:off x="2124678" y="4900521"/>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44" name="Oval 7">
              <a:extLst>
                <a:ext uri="{FF2B5EF4-FFF2-40B4-BE49-F238E27FC236}">
                  <a16:creationId xmlns:a16="http://schemas.microsoft.com/office/drawing/2014/main" id="{26BC8CA0-9FD8-482C-B8CD-36412EB6C7EF}"/>
                </a:ext>
              </a:extLst>
            </p:cNvPr>
            <p:cNvSpPr>
              <a:spLocks noChangeAspect="1" noChangeArrowheads="1"/>
            </p:cNvSpPr>
            <p:nvPr/>
          </p:nvSpPr>
          <p:spPr bwMode="auto">
            <a:xfrm>
              <a:off x="2045912" y="5146780"/>
              <a:ext cx="160250"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45" name="Oval 8">
              <a:extLst>
                <a:ext uri="{FF2B5EF4-FFF2-40B4-BE49-F238E27FC236}">
                  <a16:creationId xmlns:a16="http://schemas.microsoft.com/office/drawing/2014/main" id="{E9AABCF4-7B77-4724-A9F6-61BCDC083AD7}"/>
                </a:ext>
              </a:extLst>
            </p:cNvPr>
            <p:cNvSpPr>
              <a:spLocks noChangeAspect="1" noChangeArrowheads="1"/>
            </p:cNvSpPr>
            <p:nvPr/>
          </p:nvSpPr>
          <p:spPr bwMode="auto">
            <a:xfrm>
              <a:off x="2127394" y="5146780"/>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46" name="Oval 9">
              <a:extLst>
                <a:ext uri="{FF2B5EF4-FFF2-40B4-BE49-F238E27FC236}">
                  <a16:creationId xmlns:a16="http://schemas.microsoft.com/office/drawing/2014/main" id="{4699C5BE-7E76-46CB-81E8-6AA2B199912A}"/>
                </a:ext>
              </a:extLst>
            </p:cNvPr>
            <p:cNvSpPr>
              <a:spLocks noChangeAspect="1" noChangeArrowheads="1"/>
            </p:cNvSpPr>
            <p:nvPr/>
          </p:nvSpPr>
          <p:spPr bwMode="auto">
            <a:xfrm>
              <a:off x="2127394" y="5062828"/>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47" name="Oval 10">
              <a:extLst>
                <a:ext uri="{FF2B5EF4-FFF2-40B4-BE49-F238E27FC236}">
                  <a16:creationId xmlns:a16="http://schemas.microsoft.com/office/drawing/2014/main" id="{786B1669-3DF7-4CC0-BEF2-DD33FE86785E}"/>
                </a:ext>
              </a:extLst>
            </p:cNvPr>
            <p:cNvSpPr>
              <a:spLocks noChangeAspect="1" noChangeArrowheads="1"/>
            </p:cNvSpPr>
            <p:nvPr/>
          </p:nvSpPr>
          <p:spPr bwMode="auto">
            <a:xfrm>
              <a:off x="2013319" y="5194352"/>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48" name="Oval 11">
              <a:extLst>
                <a:ext uri="{FF2B5EF4-FFF2-40B4-BE49-F238E27FC236}">
                  <a16:creationId xmlns:a16="http://schemas.microsoft.com/office/drawing/2014/main" id="{063FE97A-B202-4386-A046-D1C2F53021CB}"/>
                </a:ext>
              </a:extLst>
            </p:cNvPr>
            <p:cNvSpPr>
              <a:spLocks noChangeAspect="1" noChangeArrowheads="1"/>
            </p:cNvSpPr>
            <p:nvPr/>
          </p:nvSpPr>
          <p:spPr bwMode="auto">
            <a:xfrm>
              <a:off x="1967146" y="5062828"/>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49" name="Oval 12">
              <a:extLst>
                <a:ext uri="{FF2B5EF4-FFF2-40B4-BE49-F238E27FC236}">
                  <a16:creationId xmlns:a16="http://schemas.microsoft.com/office/drawing/2014/main" id="{370E528C-D46D-4CD4-91CA-04E75BCEC67B}"/>
                </a:ext>
              </a:extLst>
            </p:cNvPr>
            <p:cNvSpPr>
              <a:spLocks noChangeAspect="1" noChangeArrowheads="1"/>
            </p:cNvSpPr>
            <p:nvPr/>
          </p:nvSpPr>
          <p:spPr bwMode="auto">
            <a:xfrm>
              <a:off x="2124678" y="4981675"/>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0" name="Oval 13">
              <a:extLst>
                <a:ext uri="{FF2B5EF4-FFF2-40B4-BE49-F238E27FC236}">
                  <a16:creationId xmlns:a16="http://schemas.microsoft.com/office/drawing/2014/main" id="{D845A0F3-E659-4934-9BAF-599F4C037BB8}"/>
                </a:ext>
              </a:extLst>
            </p:cNvPr>
            <p:cNvSpPr>
              <a:spLocks noChangeAspect="1" noChangeArrowheads="1"/>
            </p:cNvSpPr>
            <p:nvPr/>
          </p:nvSpPr>
          <p:spPr bwMode="auto">
            <a:xfrm>
              <a:off x="2127394" y="5227932"/>
              <a:ext cx="157534"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1" name="Oval 14">
              <a:extLst>
                <a:ext uri="{FF2B5EF4-FFF2-40B4-BE49-F238E27FC236}">
                  <a16:creationId xmlns:a16="http://schemas.microsoft.com/office/drawing/2014/main" id="{C35B311D-EABB-4579-82B4-E907FCBDAC1C}"/>
                </a:ext>
              </a:extLst>
            </p:cNvPr>
            <p:cNvSpPr>
              <a:spLocks noChangeAspect="1" noChangeArrowheads="1"/>
            </p:cNvSpPr>
            <p:nvPr/>
          </p:nvSpPr>
          <p:spPr bwMode="auto">
            <a:xfrm>
              <a:off x="1888379" y="4900521"/>
              <a:ext cx="160250"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2" name="Oval 15">
              <a:extLst>
                <a:ext uri="{FF2B5EF4-FFF2-40B4-BE49-F238E27FC236}">
                  <a16:creationId xmlns:a16="http://schemas.microsoft.com/office/drawing/2014/main" id="{183EFC9C-6F91-499E-B52F-227E2948DFE0}"/>
                </a:ext>
              </a:extLst>
            </p:cNvPr>
            <p:cNvSpPr>
              <a:spLocks noChangeAspect="1" noChangeArrowheads="1"/>
            </p:cNvSpPr>
            <p:nvPr/>
          </p:nvSpPr>
          <p:spPr bwMode="auto">
            <a:xfrm>
              <a:off x="1904675" y="5194352"/>
              <a:ext cx="157534"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3" name="Oval 16">
              <a:extLst>
                <a:ext uri="{FF2B5EF4-FFF2-40B4-BE49-F238E27FC236}">
                  <a16:creationId xmlns:a16="http://schemas.microsoft.com/office/drawing/2014/main" id="{F15D5C8A-D3E1-46B8-92E7-97A60AA60A60}"/>
                </a:ext>
              </a:extLst>
            </p:cNvPr>
            <p:cNvSpPr>
              <a:spLocks noChangeAspect="1" noChangeArrowheads="1"/>
            </p:cNvSpPr>
            <p:nvPr/>
          </p:nvSpPr>
          <p:spPr bwMode="auto">
            <a:xfrm>
              <a:off x="4824473" y="5062828"/>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4" name="Oval 17">
              <a:extLst>
                <a:ext uri="{FF2B5EF4-FFF2-40B4-BE49-F238E27FC236}">
                  <a16:creationId xmlns:a16="http://schemas.microsoft.com/office/drawing/2014/main" id="{265B8C66-D371-4AAF-91EC-249B17A4172B}"/>
                </a:ext>
              </a:extLst>
            </p:cNvPr>
            <p:cNvSpPr>
              <a:spLocks noChangeAspect="1" noChangeArrowheads="1"/>
            </p:cNvSpPr>
            <p:nvPr/>
          </p:nvSpPr>
          <p:spPr bwMode="auto">
            <a:xfrm>
              <a:off x="4457800" y="5048835"/>
              <a:ext cx="160250" cy="159509"/>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5" name="Oval 18">
              <a:extLst>
                <a:ext uri="{FF2B5EF4-FFF2-40B4-BE49-F238E27FC236}">
                  <a16:creationId xmlns:a16="http://schemas.microsoft.com/office/drawing/2014/main" id="{3DF5A18B-EB4B-4036-BAA4-1B7A13C97C77}"/>
                </a:ext>
              </a:extLst>
            </p:cNvPr>
            <p:cNvSpPr>
              <a:spLocks noChangeAspect="1" noChangeArrowheads="1"/>
            </p:cNvSpPr>
            <p:nvPr/>
          </p:nvSpPr>
          <p:spPr bwMode="auto">
            <a:xfrm>
              <a:off x="4585457" y="4900521"/>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6" name="Oval 19">
              <a:extLst>
                <a:ext uri="{FF2B5EF4-FFF2-40B4-BE49-F238E27FC236}">
                  <a16:creationId xmlns:a16="http://schemas.microsoft.com/office/drawing/2014/main" id="{860A42AA-97A6-4016-AFDF-B24D3C40AA51}"/>
                </a:ext>
              </a:extLst>
            </p:cNvPr>
            <p:cNvSpPr>
              <a:spLocks noChangeAspect="1" noChangeArrowheads="1"/>
            </p:cNvSpPr>
            <p:nvPr/>
          </p:nvSpPr>
          <p:spPr bwMode="auto">
            <a:xfrm>
              <a:off x="4742990" y="4900521"/>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7" name="Oval 20">
              <a:extLst>
                <a:ext uri="{FF2B5EF4-FFF2-40B4-BE49-F238E27FC236}">
                  <a16:creationId xmlns:a16="http://schemas.microsoft.com/office/drawing/2014/main" id="{5ECAABF7-3B5B-41F6-8189-A3EA53290F36}"/>
                </a:ext>
              </a:extLst>
            </p:cNvPr>
            <p:cNvSpPr>
              <a:spLocks noChangeAspect="1" noChangeArrowheads="1"/>
            </p:cNvSpPr>
            <p:nvPr/>
          </p:nvSpPr>
          <p:spPr bwMode="auto">
            <a:xfrm>
              <a:off x="4664223" y="5146780"/>
              <a:ext cx="160250"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8" name="Oval 21">
              <a:extLst>
                <a:ext uri="{FF2B5EF4-FFF2-40B4-BE49-F238E27FC236}">
                  <a16:creationId xmlns:a16="http://schemas.microsoft.com/office/drawing/2014/main" id="{96A47627-0727-40B3-A7EA-4146F646C6C9}"/>
                </a:ext>
              </a:extLst>
            </p:cNvPr>
            <p:cNvSpPr>
              <a:spLocks noChangeAspect="1" noChangeArrowheads="1"/>
            </p:cNvSpPr>
            <p:nvPr/>
          </p:nvSpPr>
          <p:spPr bwMode="auto">
            <a:xfrm>
              <a:off x="4745705" y="5146780"/>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59" name="Oval 22">
              <a:extLst>
                <a:ext uri="{FF2B5EF4-FFF2-40B4-BE49-F238E27FC236}">
                  <a16:creationId xmlns:a16="http://schemas.microsoft.com/office/drawing/2014/main" id="{C63FCB66-DAE7-439D-8C5A-0F66FB3FD0D0}"/>
                </a:ext>
              </a:extLst>
            </p:cNvPr>
            <p:cNvSpPr>
              <a:spLocks noChangeAspect="1" noChangeArrowheads="1"/>
            </p:cNvSpPr>
            <p:nvPr/>
          </p:nvSpPr>
          <p:spPr bwMode="auto">
            <a:xfrm>
              <a:off x="4745705" y="5062828"/>
              <a:ext cx="157534"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60" name="Oval 23">
              <a:extLst>
                <a:ext uri="{FF2B5EF4-FFF2-40B4-BE49-F238E27FC236}">
                  <a16:creationId xmlns:a16="http://schemas.microsoft.com/office/drawing/2014/main" id="{B486DC73-CE41-40EC-91CC-0E1E9E5444BE}"/>
                </a:ext>
              </a:extLst>
            </p:cNvPr>
            <p:cNvSpPr>
              <a:spLocks noChangeAspect="1" noChangeArrowheads="1"/>
            </p:cNvSpPr>
            <p:nvPr/>
          </p:nvSpPr>
          <p:spPr bwMode="auto">
            <a:xfrm>
              <a:off x="4631630" y="5194352"/>
              <a:ext cx="160250"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61" name="Oval 24">
              <a:extLst>
                <a:ext uri="{FF2B5EF4-FFF2-40B4-BE49-F238E27FC236}">
                  <a16:creationId xmlns:a16="http://schemas.microsoft.com/office/drawing/2014/main" id="{7A4B18E3-AC5D-4E7C-8045-99274F64FAEB}"/>
                </a:ext>
              </a:extLst>
            </p:cNvPr>
            <p:cNvSpPr>
              <a:spLocks noChangeAspect="1" noChangeArrowheads="1"/>
            </p:cNvSpPr>
            <p:nvPr/>
          </p:nvSpPr>
          <p:spPr bwMode="auto">
            <a:xfrm>
              <a:off x="4585457" y="5062828"/>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62" name="Oval 25">
              <a:extLst>
                <a:ext uri="{FF2B5EF4-FFF2-40B4-BE49-F238E27FC236}">
                  <a16:creationId xmlns:a16="http://schemas.microsoft.com/office/drawing/2014/main" id="{06BA4B30-5E30-446A-AE29-95D539E80DD9}"/>
                </a:ext>
              </a:extLst>
            </p:cNvPr>
            <p:cNvSpPr>
              <a:spLocks noChangeAspect="1" noChangeArrowheads="1"/>
            </p:cNvSpPr>
            <p:nvPr/>
          </p:nvSpPr>
          <p:spPr bwMode="auto">
            <a:xfrm>
              <a:off x="4742990" y="4981675"/>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63" name="Oval 26">
              <a:extLst>
                <a:ext uri="{FF2B5EF4-FFF2-40B4-BE49-F238E27FC236}">
                  <a16:creationId xmlns:a16="http://schemas.microsoft.com/office/drawing/2014/main" id="{0473205D-D3C0-4A63-A784-5D22B6FFE25E}"/>
                </a:ext>
              </a:extLst>
            </p:cNvPr>
            <p:cNvSpPr>
              <a:spLocks noChangeAspect="1" noChangeArrowheads="1"/>
            </p:cNvSpPr>
            <p:nvPr/>
          </p:nvSpPr>
          <p:spPr bwMode="auto">
            <a:xfrm>
              <a:off x="4745705" y="5227932"/>
              <a:ext cx="157534"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64" name="Oval 27">
              <a:extLst>
                <a:ext uri="{FF2B5EF4-FFF2-40B4-BE49-F238E27FC236}">
                  <a16:creationId xmlns:a16="http://schemas.microsoft.com/office/drawing/2014/main" id="{475206D0-05FE-4D0E-8DD0-8A4F083B5D91}"/>
                </a:ext>
              </a:extLst>
            </p:cNvPr>
            <p:cNvSpPr>
              <a:spLocks noChangeAspect="1" noChangeArrowheads="1"/>
            </p:cNvSpPr>
            <p:nvPr/>
          </p:nvSpPr>
          <p:spPr bwMode="auto">
            <a:xfrm>
              <a:off x="4506691" y="4900521"/>
              <a:ext cx="160250"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65" name="Oval 28">
              <a:extLst>
                <a:ext uri="{FF2B5EF4-FFF2-40B4-BE49-F238E27FC236}">
                  <a16:creationId xmlns:a16="http://schemas.microsoft.com/office/drawing/2014/main" id="{05FE9CD4-12B9-4EC8-8C02-D4BA8ADB82AB}"/>
                </a:ext>
              </a:extLst>
            </p:cNvPr>
            <p:cNvSpPr>
              <a:spLocks noChangeAspect="1" noChangeArrowheads="1"/>
            </p:cNvSpPr>
            <p:nvPr/>
          </p:nvSpPr>
          <p:spPr bwMode="auto">
            <a:xfrm>
              <a:off x="4522987" y="5194352"/>
              <a:ext cx="160250"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68" name="AutoShape 36">
              <a:extLst>
                <a:ext uri="{FF2B5EF4-FFF2-40B4-BE49-F238E27FC236}">
                  <a16:creationId xmlns:a16="http://schemas.microsoft.com/office/drawing/2014/main" id="{D0D0DEAE-6EE9-4DF1-85C4-627154EAF231}"/>
                </a:ext>
              </a:extLst>
            </p:cNvPr>
            <p:cNvSpPr>
              <a:spLocks noChangeAspect="1" noChangeArrowheads="1"/>
            </p:cNvSpPr>
            <p:nvPr/>
          </p:nvSpPr>
          <p:spPr bwMode="auto">
            <a:xfrm>
              <a:off x="2996543" y="4981675"/>
              <a:ext cx="950633" cy="249058"/>
            </a:xfrm>
            <a:prstGeom prst="rightArrow">
              <a:avLst>
                <a:gd name="adj1" fmla="val 50000"/>
                <a:gd name="adj2" fmla="val 98314"/>
              </a:avLst>
            </a:prstGeom>
            <a:solidFill>
              <a:schemeClr val="accent5">
                <a:lumMod val="20000"/>
                <a:lumOff val="80000"/>
              </a:schemeClr>
            </a:solidFill>
            <a:ln w="19050">
              <a:solidFill>
                <a:schemeClr val="accent1"/>
              </a:solidFill>
              <a:miter lim="800000"/>
              <a:headEnd/>
              <a:tailEnd/>
            </a:ln>
            <a:effectLst/>
          </p:spPr>
          <p:txBody>
            <a:bodyPr wrap="none" lIns="101882" tIns="50941" rIns="101882" bIns="50941" anchor="ctr">
              <a:prstTxWarp prst="textNoShape">
                <a:avLst/>
              </a:prstTxWarp>
            </a:bodyPr>
            <a:lstStyle/>
            <a:p>
              <a:endParaRPr lang="en-US" noProof="0" dirty="0"/>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39D2FC8-CD85-4FF4-9D33-F67D12BBA6D4}"/>
                    </a:ext>
                  </a:extLst>
                </p:cNvPr>
                <p:cNvSpPr txBox="1"/>
                <p:nvPr/>
              </p:nvSpPr>
              <p:spPr>
                <a:xfrm>
                  <a:off x="6191808" y="4494837"/>
                  <a:ext cx="45646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3600" b="0" i="1" noProof="0" smtClean="0">
                                <a:solidFill>
                                  <a:schemeClr val="accent1"/>
                                </a:solidFill>
                                <a:latin typeface="Cambria Math" panose="02040503050406030204" pitchFamily="18" charset="0"/>
                              </a:rPr>
                            </m:ctrlPr>
                          </m:sSupPr>
                          <m:e>
                            <m:r>
                              <a:rPr lang="en-US" sz="3600" b="0" i="1" noProof="0" smtClean="0">
                                <a:solidFill>
                                  <a:schemeClr val="accent1"/>
                                </a:solidFill>
                                <a:latin typeface="Cambria Math" panose="02040503050406030204" pitchFamily="18" charset="0"/>
                              </a:rPr>
                              <m:t>𝑒</m:t>
                            </m:r>
                          </m:e>
                          <m:sup>
                            <m:r>
                              <a:rPr lang="en-US" sz="3600" b="0" i="1" noProof="0" smtClean="0">
                                <a:solidFill>
                                  <a:schemeClr val="accent1"/>
                                </a:solidFill>
                                <a:latin typeface="Cambria Math" panose="02040503050406030204" pitchFamily="18" charset="0"/>
                              </a:rPr>
                              <m:t>−</m:t>
                            </m:r>
                          </m:sup>
                        </m:sSup>
                      </m:oMath>
                    </m:oMathPara>
                  </a14:m>
                  <a:endParaRPr lang="en-US" sz="3600" b="0" noProof="0" dirty="0">
                    <a:solidFill>
                      <a:schemeClr val="accent1"/>
                    </a:solidFill>
                  </a:endParaRPr>
                </a:p>
              </p:txBody>
            </p:sp>
          </mc:Choice>
          <mc:Fallback xmlns="">
            <p:sp>
              <p:nvSpPr>
                <p:cNvPr id="69" name="TextBox 68">
                  <a:extLst>
                    <a:ext uri="{FF2B5EF4-FFF2-40B4-BE49-F238E27FC236}">
                      <a16:creationId xmlns:a16="http://schemas.microsoft.com/office/drawing/2014/main" id="{D39D2FC8-CD85-4FF4-9D33-F67D12BBA6D4}"/>
                    </a:ext>
                  </a:extLst>
                </p:cNvPr>
                <p:cNvSpPr txBox="1">
                  <a:spLocks noRot="1" noChangeAspect="1" noMove="1" noResize="1" noEditPoints="1" noAdjustHandles="1" noChangeArrowheads="1" noChangeShapeType="1" noTextEdit="1"/>
                </p:cNvSpPr>
                <p:nvPr/>
              </p:nvSpPr>
              <p:spPr>
                <a:xfrm>
                  <a:off x="6191808" y="4494837"/>
                  <a:ext cx="456460" cy="553998"/>
                </a:xfrm>
                <a:prstGeom prst="rect">
                  <a:avLst/>
                </a:prstGeom>
                <a:blipFill>
                  <a:blip r:embed="rId6"/>
                  <a:stretch>
                    <a:fillRect l="-21622" r="-1891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45A99255-07E7-4EBC-B4E2-8D5D0C7772B2}"/>
                    </a:ext>
                  </a:extLst>
                </p:cNvPr>
                <p:cNvSpPr txBox="1"/>
                <p:nvPr/>
              </p:nvSpPr>
              <p:spPr>
                <a:xfrm>
                  <a:off x="1504681" y="5607095"/>
                  <a:ext cx="117481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noProof="0" smtClean="0">
                            <a:solidFill>
                              <a:schemeClr val="accent1"/>
                            </a:solidFill>
                            <a:latin typeface="Cambria Math" panose="02040503050406030204" pitchFamily="18" charset="0"/>
                          </a:rPr>
                          <m:t>(</m:t>
                        </m:r>
                        <m:r>
                          <a:rPr lang="en-US" sz="3600" b="0" i="1" noProof="0" smtClean="0">
                            <a:solidFill>
                              <a:schemeClr val="accent1"/>
                            </a:solidFill>
                            <a:latin typeface="Cambria Math" panose="02040503050406030204" pitchFamily="18" charset="0"/>
                          </a:rPr>
                          <m:t>𝐴</m:t>
                        </m:r>
                        <m:r>
                          <a:rPr lang="en-US" sz="3600" b="0" i="1" noProof="0" smtClean="0">
                            <a:solidFill>
                              <a:schemeClr val="accent1"/>
                            </a:solidFill>
                            <a:latin typeface="Cambria Math" panose="02040503050406030204" pitchFamily="18" charset="0"/>
                          </a:rPr>
                          <m:t>,</m:t>
                        </m:r>
                        <m:r>
                          <a:rPr lang="en-US" sz="3600" b="0" i="1" noProof="0" smtClean="0">
                            <a:solidFill>
                              <a:schemeClr val="accent1"/>
                            </a:solidFill>
                            <a:latin typeface="Cambria Math" panose="02040503050406030204" pitchFamily="18" charset="0"/>
                          </a:rPr>
                          <m:t>𝑍</m:t>
                        </m:r>
                        <m:r>
                          <a:rPr lang="en-US" sz="3600" b="0" i="1" noProof="0" smtClean="0">
                            <a:solidFill>
                              <a:schemeClr val="accent1"/>
                            </a:solidFill>
                            <a:latin typeface="Cambria Math" panose="02040503050406030204" pitchFamily="18" charset="0"/>
                          </a:rPr>
                          <m:t>)</m:t>
                        </m:r>
                      </m:oMath>
                    </m:oMathPara>
                  </a14:m>
                  <a:endParaRPr lang="en-US" sz="3600" b="0" noProof="0" dirty="0">
                    <a:solidFill>
                      <a:schemeClr val="accent1"/>
                    </a:solidFill>
                  </a:endParaRPr>
                </a:p>
              </p:txBody>
            </p:sp>
          </mc:Choice>
          <mc:Fallback xmlns="">
            <p:sp>
              <p:nvSpPr>
                <p:cNvPr id="71" name="TextBox 70">
                  <a:extLst>
                    <a:ext uri="{FF2B5EF4-FFF2-40B4-BE49-F238E27FC236}">
                      <a16:creationId xmlns:a16="http://schemas.microsoft.com/office/drawing/2014/main" id="{45A99255-07E7-4EBC-B4E2-8D5D0C7772B2}"/>
                    </a:ext>
                  </a:extLst>
                </p:cNvPr>
                <p:cNvSpPr txBox="1">
                  <a:spLocks noRot="1" noChangeAspect="1" noMove="1" noResize="1" noEditPoints="1" noAdjustHandles="1" noChangeArrowheads="1" noChangeShapeType="1" noTextEdit="1"/>
                </p:cNvSpPr>
                <p:nvPr/>
              </p:nvSpPr>
              <p:spPr>
                <a:xfrm>
                  <a:off x="1504681" y="5607095"/>
                  <a:ext cx="1174810" cy="553998"/>
                </a:xfrm>
                <a:prstGeom prst="rect">
                  <a:avLst/>
                </a:prstGeom>
                <a:blipFill>
                  <a:blip r:embed="rId7"/>
                  <a:stretch>
                    <a:fillRect l="-15957" r="-14894" b="-3333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36AC09FE-35DF-476E-BB04-FA0682B0347E}"/>
                    </a:ext>
                  </a:extLst>
                </p:cNvPr>
                <p:cNvSpPr txBox="1"/>
                <p:nvPr/>
              </p:nvSpPr>
              <p:spPr>
                <a:xfrm>
                  <a:off x="3384266" y="5605759"/>
                  <a:ext cx="2654977"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noProof="0" smtClean="0">
                            <a:solidFill>
                              <a:schemeClr val="accent1"/>
                            </a:solidFill>
                            <a:latin typeface="Cambria Math" panose="02040503050406030204" pitchFamily="18" charset="0"/>
                          </a:rPr>
                          <m:t>(</m:t>
                        </m:r>
                        <m:r>
                          <a:rPr lang="en-US" sz="3600" b="0" i="1" noProof="0" smtClean="0">
                            <a:solidFill>
                              <a:schemeClr val="accent1"/>
                            </a:solidFill>
                            <a:latin typeface="Cambria Math" panose="02040503050406030204" pitchFamily="18" charset="0"/>
                          </a:rPr>
                          <m:t>𝐴</m:t>
                        </m:r>
                        <m:r>
                          <a:rPr lang="en-US" sz="3600" b="0" i="1" noProof="0" smtClean="0">
                            <a:solidFill>
                              <a:schemeClr val="accent1"/>
                            </a:solidFill>
                            <a:latin typeface="Cambria Math" panose="02040503050406030204" pitchFamily="18" charset="0"/>
                          </a:rPr>
                          <m:t>,</m:t>
                        </m:r>
                        <m:r>
                          <a:rPr lang="en-US" sz="3600" b="0" i="1" noProof="0" smtClean="0">
                            <a:solidFill>
                              <a:schemeClr val="accent1"/>
                            </a:solidFill>
                            <a:latin typeface="Cambria Math" panose="02040503050406030204" pitchFamily="18" charset="0"/>
                          </a:rPr>
                          <m:t>𝑍</m:t>
                        </m:r>
                        <m:r>
                          <a:rPr lang="en-US" sz="3600" b="0" i="1" noProof="0" smtClean="0">
                            <a:solidFill>
                              <a:schemeClr val="accent1"/>
                            </a:solidFill>
                            <a:latin typeface="Cambria Math" panose="02040503050406030204" pitchFamily="18" charset="0"/>
                          </a:rPr>
                          <m:t>+1)</m:t>
                        </m:r>
                      </m:oMath>
                    </m:oMathPara>
                  </a14:m>
                  <a:endParaRPr lang="en-US" sz="3600" b="0" noProof="0" dirty="0">
                    <a:solidFill>
                      <a:schemeClr val="accent1"/>
                    </a:solidFill>
                  </a:endParaRPr>
                </a:p>
              </p:txBody>
            </p:sp>
          </mc:Choice>
          <mc:Fallback xmlns="">
            <p:sp>
              <p:nvSpPr>
                <p:cNvPr id="72" name="TextBox 71">
                  <a:extLst>
                    <a:ext uri="{FF2B5EF4-FFF2-40B4-BE49-F238E27FC236}">
                      <a16:creationId xmlns:a16="http://schemas.microsoft.com/office/drawing/2014/main" id="{36AC09FE-35DF-476E-BB04-FA0682B0347E}"/>
                    </a:ext>
                  </a:extLst>
                </p:cNvPr>
                <p:cNvSpPr txBox="1">
                  <a:spLocks noRot="1" noChangeAspect="1" noMove="1" noResize="1" noEditPoints="1" noAdjustHandles="1" noChangeArrowheads="1" noChangeShapeType="1" noTextEdit="1"/>
                </p:cNvSpPr>
                <p:nvPr/>
              </p:nvSpPr>
              <p:spPr>
                <a:xfrm>
                  <a:off x="3384266" y="5605759"/>
                  <a:ext cx="2654977" cy="553998"/>
                </a:xfrm>
                <a:prstGeom prst="rect">
                  <a:avLst/>
                </a:prstGeom>
                <a:blipFill>
                  <a:blip r:embed="rId8"/>
                  <a:stretch>
                    <a:fillRect b="-33333"/>
                  </a:stretch>
                </a:blipFill>
              </p:spPr>
              <p:txBody>
                <a:bodyPr/>
                <a:lstStyle/>
                <a:p>
                  <a:r>
                    <a:rPr lang="it-IT">
                      <a:noFill/>
                    </a:rPr>
                    <a:t> </a:t>
                  </a:r>
                </a:p>
              </p:txBody>
            </p:sp>
          </mc:Fallback>
        </mc:AlternateContent>
        <p:cxnSp>
          <p:nvCxnSpPr>
            <p:cNvPr id="74" name="Straight Arrow Connector 73">
              <a:extLst>
                <a:ext uri="{FF2B5EF4-FFF2-40B4-BE49-F238E27FC236}">
                  <a16:creationId xmlns:a16="http://schemas.microsoft.com/office/drawing/2014/main" id="{EC240C48-2F37-4FFF-B562-C3A44005C337}"/>
                </a:ext>
              </a:extLst>
            </p:cNvPr>
            <p:cNvCxnSpPr/>
            <p:nvPr/>
          </p:nvCxnSpPr>
          <p:spPr>
            <a:xfrm>
              <a:off x="5104660" y="5128589"/>
              <a:ext cx="1348492"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492460F8-1FBF-477A-8CF1-756469EA8A0D}"/>
                    </a:ext>
                  </a:extLst>
                </p:cNvPr>
                <p:cNvSpPr txBox="1"/>
                <p:nvPr/>
              </p:nvSpPr>
              <p:spPr>
                <a:xfrm>
                  <a:off x="1347793" y="4494837"/>
                  <a:ext cx="456460"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3600" b="0" i="1" noProof="0" smtClean="0">
                                <a:solidFill>
                                  <a:schemeClr val="accent1"/>
                                </a:solidFill>
                                <a:latin typeface="Cambria Math" panose="02040503050406030204" pitchFamily="18" charset="0"/>
                              </a:rPr>
                            </m:ctrlPr>
                          </m:sSubPr>
                          <m:e>
                            <m:r>
                              <a:rPr lang="en-US" sz="3600" b="0" i="1" noProof="0" smtClean="0">
                                <a:solidFill>
                                  <a:schemeClr val="accent1"/>
                                </a:solidFill>
                                <a:latin typeface="Cambria Math" panose="02040503050406030204" pitchFamily="18" charset="0"/>
                                <a:ea typeface="Cambria Math" panose="02040503050406030204" pitchFamily="18" charset="0"/>
                              </a:rPr>
                              <m:t>𝜈</m:t>
                            </m:r>
                          </m:e>
                          <m:sub>
                            <m:r>
                              <a:rPr lang="en-US" sz="3600" b="0" i="1" noProof="0" smtClean="0">
                                <a:solidFill>
                                  <a:schemeClr val="accent1"/>
                                </a:solidFill>
                                <a:latin typeface="Cambria Math" panose="02040503050406030204" pitchFamily="18" charset="0"/>
                              </a:rPr>
                              <m:t>𝑒</m:t>
                            </m:r>
                          </m:sub>
                        </m:sSub>
                      </m:oMath>
                    </m:oMathPara>
                  </a14:m>
                  <a:endParaRPr lang="en-US" sz="3600" b="0" noProof="0" dirty="0">
                    <a:solidFill>
                      <a:schemeClr val="accent1"/>
                    </a:solidFill>
                  </a:endParaRPr>
                </a:p>
              </p:txBody>
            </p:sp>
          </mc:Choice>
          <mc:Fallback xmlns="">
            <p:sp>
              <p:nvSpPr>
                <p:cNvPr id="75" name="TextBox 74">
                  <a:extLst>
                    <a:ext uri="{FF2B5EF4-FFF2-40B4-BE49-F238E27FC236}">
                      <a16:creationId xmlns:a16="http://schemas.microsoft.com/office/drawing/2014/main" id="{492460F8-1FBF-477A-8CF1-756469EA8A0D}"/>
                    </a:ext>
                  </a:extLst>
                </p:cNvPr>
                <p:cNvSpPr txBox="1">
                  <a:spLocks noRot="1" noChangeAspect="1" noMove="1" noResize="1" noEditPoints="1" noAdjustHandles="1" noChangeArrowheads="1" noChangeShapeType="1" noTextEdit="1"/>
                </p:cNvSpPr>
                <p:nvPr/>
              </p:nvSpPr>
              <p:spPr>
                <a:xfrm>
                  <a:off x="1347793" y="4494837"/>
                  <a:ext cx="456460" cy="553998"/>
                </a:xfrm>
                <a:prstGeom prst="rect">
                  <a:avLst/>
                </a:prstGeom>
                <a:blipFill>
                  <a:blip r:embed="rId9"/>
                  <a:stretch>
                    <a:fillRect l="-21622" r="-8108" b="-8889"/>
                  </a:stretch>
                </a:blipFill>
              </p:spPr>
              <p:txBody>
                <a:bodyPr/>
                <a:lstStyle/>
                <a:p>
                  <a:r>
                    <a:rPr lang="it-IT">
                      <a:noFill/>
                    </a:rPr>
                    <a:t> </a:t>
                  </a:r>
                </a:p>
              </p:txBody>
            </p:sp>
          </mc:Fallback>
        </mc:AlternateContent>
        <p:cxnSp>
          <p:nvCxnSpPr>
            <p:cNvPr id="76" name="Straight Arrow Connector 75">
              <a:extLst>
                <a:ext uri="{FF2B5EF4-FFF2-40B4-BE49-F238E27FC236}">
                  <a16:creationId xmlns:a16="http://schemas.microsoft.com/office/drawing/2014/main" id="{F8C7D9C7-F03F-4E60-94F3-095E979702DD}"/>
                </a:ext>
              </a:extLst>
            </p:cNvPr>
            <p:cNvCxnSpPr/>
            <p:nvPr/>
          </p:nvCxnSpPr>
          <p:spPr>
            <a:xfrm>
              <a:off x="260645" y="5128589"/>
              <a:ext cx="1348492"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6C22DEB5-AAF3-4A0D-9538-89ADCB318D97}"/>
              </a:ext>
            </a:extLst>
          </p:cNvPr>
          <p:cNvCxnSpPr>
            <a:cxnSpLocks/>
          </p:cNvCxnSpPr>
          <p:nvPr/>
        </p:nvCxnSpPr>
        <p:spPr>
          <a:xfrm>
            <a:off x="260645" y="3591017"/>
            <a:ext cx="11724209"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6ABC9CE0-E3B7-4CA9-9659-B097D123A549}"/>
              </a:ext>
            </a:extLst>
          </p:cNvPr>
          <p:cNvGrpSpPr/>
          <p:nvPr/>
        </p:nvGrpSpPr>
        <p:grpSpPr>
          <a:xfrm>
            <a:off x="7309750" y="593911"/>
            <a:ext cx="4404050" cy="2818665"/>
            <a:chOff x="7766950" y="1038438"/>
            <a:chExt cx="4404050" cy="2818665"/>
          </a:xfrm>
        </p:grpSpPr>
        <p:grpSp>
          <p:nvGrpSpPr>
            <p:cNvPr id="110" name="Group 109">
              <a:extLst>
                <a:ext uri="{FF2B5EF4-FFF2-40B4-BE49-F238E27FC236}">
                  <a16:creationId xmlns:a16="http://schemas.microsoft.com/office/drawing/2014/main" id="{4C144843-C214-4C35-89B7-FB55985E88A5}"/>
                </a:ext>
              </a:extLst>
            </p:cNvPr>
            <p:cNvGrpSpPr/>
            <p:nvPr/>
          </p:nvGrpSpPr>
          <p:grpSpPr>
            <a:xfrm>
              <a:off x="7766950" y="1038438"/>
              <a:ext cx="3979302" cy="2745898"/>
              <a:chOff x="7766950" y="1038438"/>
              <a:chExt cx="3979302" cy="2745898"/>
            </a:xfrm>
          </p:grpSpPr>
          <mc:AlternateContent xmlns:mc="http://schemas.openxmlformats.org/markup-compatibility/2006" xmlns:a14="http://schemas.microsoft.com/office/drawing/2010/main">
            <mc:Choice Requires="a14">
              <p:sp>
                <p:nvSpPr>
                  <p:cNvPr id="101" name="Text Box 12">
                    <a:extLst>
                      <a:ext uri="{FF2B5EF4-FFF2-40B4-BE49-F238E27FC236}">
                        <a16:creationId xmlns:a16="http://schemas.microsoft.com/office/drawing/2014/main" id="{0E6A0B6B-C500-4E7B-96D4-6788703917E9}"/>
                      </a:ext>
                    </a:extLst>
                  </p:cNvPr>
                  <p:cNvSpPr txBox="1">
                    <a:spLocks noChangeArrowheads="1"/>
                  </p:cNvSpPr>
                  <p:nvPr/>
                </p:nvSpPr>
                <p:spPr bwMode="auto">
                  <a:xfrm>
                    <a:off x="10351230" y="2488869"/>
                    <a:ext cx="490697" cy="628634"/>
                  </a:xfrm>
                  <a:prstGeom prst="rect">
                    <a:avLst/>
                  </a:prstGeom>
                  <a:noFill/>
                  <a:ln w="9525">
                    <a:noFill/>
                    <a:miter lim="800000"/>
                    <a:headEnd/>
                    <a:tailEnd/>
                  </a:ln>
                </p:spPr>
                <p:txBody>
                  <a:bodyPr wrap="square">
                    <a:prstTxWarp prst="textNoShape">
                      <a:avLst/>
                    </a:prstTxWarp>
                    <a:spAutoFit/>
                  </a:bodyPr>
                  <a:lstStyle/>
                  <a:p>
                    <a:pPr/>
                    <a14:m>
                      <m:oMathPara xmlns:m="http://schemas.openxmlformats.org/officeDocument/2006/math">
                        <m:oMathParaPr>
                          <m:jc m:val="centerGroup"/>
                        </m:oMathParaPr>
                        <m:oMath xmlns:m="http://schemas.openxmlformats.org/officeDocument/2006/math">
                          <m:sSub>
                            <m:sSubPr>
                              <m:ctrlPr>
                                <a:rPr lang="en-US" sz="3200" i="1" noProof="0" smtClean="0">
                                  <a:solidFill>
                                    <a:srgbClr val="FF0000"/>
                                  </a:solidFill>
                                  <a:latin typeface="Cambria Math" panose="02040503050406030204" pitchFamily="18" charset="0"/>
                                  <a:sym typeface="Symbol" pitchFamily="-108" charset="2"/>
                                </a:rPr>
                              </m:ctrlPr>
                            </m:sSubPr>
                            <m:e>
                              <m:r>
                                <a:rPr lang="en-US" sz="3200" b="0" i="1" noProof="0" smtClean="0">
                                  <a:solidFill>
                                    <a:srgbClr val="FF0000"/>
                                  </a:solidFill>
                                  <a:latin typeface="Cambria Math" panose="02040503050406030204" pitchFamily="18" charset="0"/>
                                  <a:sym typeface="Symbol" pitchFamily="-108" charset="2"/>
                                </a:rPr>
                                <m:t>𝑄</m:t>
                              </m:r>
                            </m:e>
                            <m:sub>
                              <m:r>
                                <a:rPr lang="en-US" sz="3200" i="1" noProof="0">
                                  <a:solidFill>
                                    <a:srgbClr val="FF0000"/>
                                  </a:solidFill>
                                  <a:latin typeface="Cambria Math" panose="02040503050406030204" pitchFamily="18" charset="0"/>
                                  <a:ea typeface="Cambria Math" panose="02040503050406030204" pitchFamily="18" charset="0"/>
                                  <a:sym typeface="Symbol" pitchFamily="-108" charset="2"/>
                                </a:rPr>
                                <m:t>𝛽</m:t>
                              </m:r>
                            </m:sub>
                          </m:sSub>
                        </m:oMath>
                      </m:oMathPara>
                    </a14:m>
                    <a:endParaRPr lang="en-US" sz="3200" noProof="0" dirty="0">
                      <a:solidFill>
                        <a:schemeClr val="bg1"/>
                      </a:solidFill>
                      <a:sym typeface="Symbol" pitchFamily="-108" charset="2"/>
                    </a:endParaRPr>
                  </a:p>
                </p:txBody>
              </p:sp>
            </mc:Choice>
            <mc:Fallback xmlns="">
              <p:sp>
                <p:nvSpPr>
                  <p:cNvPr id="101" name="Text Box 12">
                    <a:extLst>
                      <a:ext uri="{FF2B5EF4-FFF2-40B4-BE49-F238E27FC236}">
                        <a16:creationId xmlns:a16="http://schemas.microsoft.com/office/drawing/2014/main" id="{0E6A0B6B-C500-4E7B-96D4-6788703917E9}"/>
                      </a:ext>
                    </a:extLst>
                  </p:cNvPr>
                  <p:cNvSpPr txBox="1">
                    <a:spLocks noRot="1" noChangeAspect="1" noMove="1" noResize="1" noEditPoints="1" noAdjustHandles="1" noChangeArrowheads="1" noChangeShapeType="1" noTextEdit="1"/>
                  </p:cNvSpPr>
                  <p:nvPr/>
                </p:nvSpPr>
                <p:spPr bwMode="auto">
                  <a:xfrm>
                    <a:off x="10351230" y="2488869"/>
                    <a:ext cx="490697" cy="628634"/>
                  </a:xfrm>
                  <a:prstGeom prst="rect">
                    <a:avLst/>
                  </a:prstGeom>
                  <a:blipFill>
                    <a:blip r:embed="rId10"/>
                    <a:stretch>
                      <a:fillRect l="-20513" r="-41026" b="-11765"/>
                    </a:stretch>
                  </a:blipFill>
                  <a:ln w="9525">
                    <a:noFill/>
                    <a:miter lim="800000"/>
                    <a:headEnd/>
                    <a:tailEnd/>
                  </a:ln>
                </p:spPr>
                <p:txBody>
                  <a:bodyPr/>
                  <a:lstStyle/>
                  <a:p>
                    <a:r>
                      <a:rPr lang="it-IT">
                        <a:noFill/>
                      </a:rPr>
                      <a:t> </a:t>
                    </a:r>
                  </a:p>
                </p:txBody>
              </p:sp>
            </mc:Fallback>
          </mc:AlternateContent>
          <p:sp>
            <p:nvSpPr>
              <p:cNvPr id="102" name="Text Box 16">
                <a:extLst>
                  <a:ext uri="{FF2B5EF4-FFF2-40B4-BE49-F238E27FC236}">
                    <a16:creationId xmlns:a16="http://schemas.microsoft.com/office/drawing/2014/main" id="{3E56478E-C1EE-40FA-90C4-6D3DC7598366}"/>
                  </a:ext>
                </a:extLst>
              </p:cNvPr>
              <p:cNvSpPr txBox="1">
                <a:spLocks noChangeArrowheads="1"/>
              </p:cNvSpPr>
              <p:nvPr/>
            </p:nvSpPr>
            <p:spPr bwMode="auto">
              <a:xfrm>
                <a:off x="9737776" y="3353449"/>
                <a:ext cx="745648" cy="430887"/>
              </a:xfrm>
              <a:prstGeom prst="rect">
                <a:avLst/>
              </a:prstGeom>
              <a:noFill/>
              <a:ln w="9525">
                <a:noFill/>
                <a:miter lim="800000"/>
                <a:headEnd/>
                <a:tailEnd/>
              </a:ln>
            </p:spPr>
            <p:txBody>
              <a:bodyPr wrap="square">
                <a:prstTxWarp prst="textNoShape">
                  <a:avLst/>
                </a:prstTxWarp>
                <a:spAutoFit/>
              </a:bodyPr>
              <a:lstStyle/>
              <a:p>
                <a:r>
                  <a:rPr lang="en-US" sz="2200" noProof="0" dirty="0">
                    <a:solidFill>
                      <a:srgbClr val="FF0000"/>
                    </a:solidFill>
                  </a:rPr>
                  <a:t>m</a:t>
                </a:r>
                <a:r>
                  <a:rPr lang="en-US" sz="2200" baseline="-25000" noProof="0" dirty="0">
                    <a:solidFill>
                      <a:srgbClr val="FF0000"/>
                    </a:solidFill>
                    <a:sym typeface="Symbol" pitchFamily="-108" charset="2"/>
                  </a:rPr>
                  <a:t></a:t>
                </a:r>
              </a:p>
            </p:txBody>
          </p:sp>
          <p:grpSp>
            <p:nvGrpSpPr>
              <p:cNvPr id="109" name="Group 108">
                <a:extLst>
                  <a:ext uri="{FF2B5EF4-FFF2-40B4-BE49-F238E27FC236}">
                    <a16:creationId xmlns:a16="http://schemas.microsoft.com/office/drawing/2014/main" id="{2BED7802-71A3-418D-A512-0C738482D1DA}"/>
                  </a:ext>
                </a:extLst>
              </p:cNvPr>
              <p:cNvGrpSpPr/>
              <p:nvPr/>
            </p:nvGrpSpPr>
            <p:grpSpPr>
              <a:xfrm>
                <a:off x="7766950" y="1038438"/>
                <a:ext cx="3979302" cy="2149147"/>
                <a:chOff x="6864811" y="332913"/>
                <a:chExt cx="5327189" cy="2877116"/>
              </a:xfrm>
            </p:grpSpPr>
            <p:sp>
              <p:nvSpPr>
                <p:cNvPr id="103" name="Line 7">
                  <a:extLst>
                    <a:ext uri="{FF2B5EF4-FFF2-40B4-BE49-F238E27FC236}">
                      <a16:creationId xmlns:a16="http://schemas.microsoft.com/office/drawing/2014/main" id="{220F7372-E1E8-48EE-9EC3-30F491B50CD4}"/>
                    </a:ext>
                  </a:extLst>
                </p:cNvPr>
                <p:cNvSpPr>
                  <a:spLocks noChangeAspect="1" noChangeShapeType="1"/>
                </p:cNvSpPr>
                <p:nvPr/>
              </p:nvSpPr>
              <p:spPr bwMode="auto">
                <a:xfrm>
                  <a:off x="6864811" y="3203044"/>
                  <a:ext cx="5327189" cy="0"/>
                </a:xfrm>
                <a:prstGeom prst="line">
                  <a:avLst/>
                </a:prstGeom>
                <a:noFill/>
                <a:ln w="38100">
                  <a:solidFill>
                    <a:schemeClr val="accent1"/>
                  </a:solidFill>
                  <a:round/>
                  <a:headEnd/>
                  <a:tailEnd type="triangle" w="med" len="med"/>
                </a:ln>
                <a:effectLst/>
              </p:spPr>
              <p:txBody>
                <a:bodyPr>
                  <a:prstTxWarp prst="textNoShape">
                    <a:avLst/>
                  </a:prstTxWarp>
                </a:bodyPr>
                <a:lstStyle/>
                <a:p>
                  <a:pPr>
                    <a:defRPr/>
                  </a:pPr>
                  <a:endParaRPr lang="en-US" noProof="0" dirty="0">
                    <a:solidFill>
                      <a:schemeClr val="bg1"/>
                    </a:solidFill>
                    <a:effectLst>
                      <a:outerShdw blurRad="38100" dist="38100" dir="2700000" algn="tl">
                        <a:schemeClr val="bg1">
                          <a:alpha val="43000"/>
                        </a:schemeClr>
                      </a:outerShdw>
                    </a:effectLst>
                  </a:endParaRPr>
                </a:p>
              </p:txBody>
            </p:sp>
            <p:sp>
              <p:nvSpPr>
                <p:cNvPr id="104" name="Line 8">
                  <a:extLst>
                    <a:ext uri="{FF2B5EF4-FFF2-40B4-BE49-F238E27FC236}">
                      <a16:creationId xmlns:a16="http://schemas.microsoft.com/office/drawing/2014/main" id="{0B499CD1-DA87-4A5F-8531-C8DF2785A2E3}"/>
                    </a:ext>
                  </a:extLst>
                </p:cNvPr>
                <p:cNvSpPr>
                  <a:spLocks noChangeAspect="1" noChangeShapeType="1"/>
                </p:cNvSpPr>
                <p:nvPr/>
              </p:nvSpPr>
              <p:spPr bwMode="auto">
                <a:xfrm flipV="1">
                  <a:off x="6864811" y="332913"/>
                  <a:ext cx="0" cy="2870130"/>
                </a:xfrm>
                <a:prstGeom prst="line">
                  <a:avLst/>
                </a:prstGeom>
                <a:noFill/>
                <a:ln w="38100">
                  <a:solidFill>
                    <a:schemeClr val="accent1"/>
                  </a:solidFill>
                  <a:round/>
                  <a:headEnd/>
                  <a:tailEnd type="triangle" w="med" len="med"/>
                </a:ln>
                <a:effectLst/>
              </p:spPr>
              <p:txBody>
                <a:bodyPr>
                  <a:prstTxWarp prst="textNoShape">
                    <a:avLst/>
                  </a:prstTxWarp>
                </a:bodyPr>
                <a:lstStyle/>
                <a:p>
                  <a:pPr>
                    <a:defRPr/>
                  </a:pPr>
                  <a:endParaRPr lang="en-US" noProof="0" dirty="0">
                    <a:solidFill>
                      <a:schemeClr val="bg1"/>
                    </a:solidFill>
                    <a:effectLst>
                      <a:outerShdw blurRad="38100" dist="38100" dir="2700000" algn="tl">
                        <a:schemeClr val="bg1">
                          <a:alpha val="43000"/>
                        </a:schemeClr>
                      </a:outerShdw>
                    </a:effectLst>
                  </a:endParaRPr>
                </a:p>
              </p:txBody>
            </p:sp>
            <p:sp>
              <p:nvSpPr>
                <p:cNvPr id="105" name="Line 9">
                  <a:extLst>
                    <a:ext uri="{FF2B5EF4-FFF2-40B4-BE49-F238E27FC236}">
                      <a16:creationId xmlns:a16="http://schemas.microsoft.com/office/drawing/2014/main" id="{977CBF33-6FFF-4668-AA6B-43BC5F6A5E60}"/>
                    </a:ext>
                  </a:extLst>
                </p:cNvPr>
                <p:cNvSpPr>
                  <a:spLocks noChangeAspect="1" noChangeShapeType="1"/>
                </p:cNvSpPr>
                <p:nvPr/>
              </p:nvSpPr>
              <p:spPr bwMode="auto">
                <a:xfrm>
                  <a:off x="8335153" y="1843336"/>
                  <a:ext cx="1927860" cy="1285240"/>
                </a:xfrm>
                <a:prstGeom prst="line">
                  <a:avLst/>
                </a:prstGeom>
                <a:noFill/>
                <a:ln w="38100">
                  <a:solidFill>
                    <a:srgbClr val="FF0000"/>
                  </a:solidFill>
                  <a:prstDash val="dash"/>
                  <a:round/>
                  <a:headEnd/>
                  <a:tailEnd/>
                </a:ln>
                <a:effectLst/>
              </p:spPr>
              <p:txBody>
                <a:bodyPr>
                  <a:prstTxWarp prst="textNoShape">
                    <a:avLst/>
                  </a:prstTxWarp>
                </a:bodyPr>
                <a:lstStyle/>
                <a:p>
                  <a:pPr>
                    <a:defRPr/>
                  </a:pPr>
                  <a:endParaRPr lang="en-US" noProof="0" dirty="0">
                    <a:solidFill>
                      <a:schemeClr val="bg1"/>
                    </a:solidFill>
                    <a:effectLst>
                      <a:outerShdw blurRad="38100" dist="38100" dir="2700000" algn="tl">
                        <a:srgbClr val="000000">
                          <a:alpha val="43137"/>
                        </a:srgbClr>
                      </a:outerShdw>
                    </a:effectLst>
                  </a:endParaRPr>
                </a:p>
              </p:txBody>
            </p:sp>
            <p:sp>
              <p:nvSpPr>
                <p:cNvPr id="106" name="Freeform 14">
                  <a:extLst>
                    <a:ext uri="{FF2B5EF4-FFF2-40B4-BE49-F238E27FC236}">
                      <a16:creationId xmlns:a16="http://schemas.microsoft.com/office/drawing/2014/main" id="{7C9A8F78-B0DE-4154-B63A-FCD82230BF5E}"/>
                    </a:ext>
                  </a:extLst>
                </p:cNvPr>
                <p:cNvSpPr>
                  <a:spLocks noChangeAspect="1"/>
                </p:cNvSpPr>
                <p:nvPr/>
              </p:nvSpPr>
              <p:spPr bwMode="auto">
                <a:xfrm>
                  <a:off x="6864811" y="856084"/>
                  <a:ext cx="2353945" cy="2353945"/>
                </a:xfrm>
                <a:custGeom>
                  <a:avLst/>
                  <a:gdLst/>
                  <a:ahLst/>
                  <a:cxnLst>
                    <a:cxn ang="0">
                      <a:pos x="0" y="0"/>
                    </a:cxn>
                    <a:cxn ang="0">
                      <a:pos x="408" y="272"/>
                    </a:cxn>
                    <a:cxn ang="0">
                      <a:pos x="590" y="408"/>
                    </a:cxn>
                    <a:cxn ang="0">
                      <a:pos x="680" y="545"/>
                    </a:cxn>
                    <a:cxn ang="0">
                      <a:pos x="726" y="726"/>
                    </a:cxn>
                  </a:cxnLst>
                  <a:rect l="0" t="0" r="r" b="b"/>
                  <a:pathLst>
                    <a:path w="726" h="726">
                      <a:moveTo>
                        <a:pt x="0" y="0"/>
                      </a:moveTo>
                      <a:cubicBezTo>
                        <a:pt x="155" y="102"/>
                        <a:pt x="310" y="204"/>
                        <a:pt x="408" y="272"/>
                      </a:cubicBezTo>
                      <a:cubicBezTo>
                        <a:pt x="506" y="340"/>
                        <a:pt x="545" y="363"/>
                        <a:pt x="590" y="408"/>
                      </a:cubicBezTo>
                      <a:cubicBezTo>
                        <a:pt x="635" y="453"/>
                        <a:pt x="657" y="492"/>
                        <a:pt x="680" y="545"/>
                      </a:cubicBezTo>
                      <a:cubicBezTo>
                        <a:pt x="703" y="598"/>
                        <a:pt x="714" y="662"/>
                        <a:pt x="726" y="726"/>
                      </a:cubicBezTo>
                    </a:path>
                  </a:pathLst>
                </a:custGeom>
                <a:noFill/>
                <a:ln w="38100" cmpd="sng">
                  <a:solidFill>
                    <a:srgbClr val="FF0000"/>
                  </a:solidFill>
                  <a:round/>
                  <a:headEnd/>
                  <a:tailEnd/>
                </a:ln>
                <a:effectLst/>
              </p:spPr>
              <p:txBody>
                <a:bodyPr>
                  <a:prstTxWarp prst="textNoShape">
                    <a:avLst/>
                  </a:prstTxWarp>
                </a:bodyPr>
                <a:lstStyle/>
                <a:p>
                  <a:pPr>
                    <a:defRPr/>
                  </a:pPr>
                  <a:endParaRPr lang="en-US" noProof="0" dirty="0">
                    <a:solidFill>
                      <a:schemeClr val="bg1"/>
                    </a:solidFill>
                    <a:effectLst>
                      <a:outerShdw blurRad="38100" dist="38100" dir="2700000" algn="tl">
                        <a:srgbClr val="000000">
                          <a:alpha val="43137"/>
                        </a:srgbClr>
                      </a:outerShdw>
                    </a:effectLst>
                  </a:endParaRPr>
                </a:p>
              </p:txBody>
            </p:sp>
          </p:grpSp>
          <p:sp>
            <p:nvSpPr>
              <p:cNvPr id="107" name="Line 17">
                <a:extLst>
                  <a:ext uri="{FF2B5EF4-FFF2-40B4-BE49-F238E27FC236}">
                    <a16:creationId xmlns:a16="http://schemas.microsoft.com/office/drawing/2014/main" id="{17505E13-D721-4F0A-9792-D991FE2661C9}"/>
                  </a:ext>
                </a:extLst>
              </p:cNvPr>
              <p:cNvSpPr>
                <a:spLocks noChangeAspect="1" noChangeShapeType="1"/>
              </p:cNvSpPr>
              <p:nvPr/>
            </p:nvSpPr>
            <p:spPr bwMode="auto">
              <a:xfrm>
                <a:off x="9525299" y="3388147"/>
                <a:ext cx="776132" cy="0"/>
              </a:xfrm>
              <a:prstGeom prst="line">
                <a:avLst/>
              </a:prstGeom>
              <a:noFill/>
              <a:ln w="28575">
                <a:solidFill>
                  <a:srgbClr val="FF0000"/>
                </a:solidFill>
                <a:round/>
                <a:headEnd type="triangle" w="med" len="med"/>
                <a:tailEnd type="triangle" w="med" len="med"/>
              </a:ln>
              <a:effectLst/>
            </p:spPr>
            <p:txBody>
              <a:bodyPr>
                <a:prstTxWarp prst="textNoShape">
                  <a:avLst/>
                </a:prstTxWarp>
              </a:bodyPr>
              <a:lstStyle/>
              <a:p>
                <a:pPr>
                  <a:defRPr/>
                </a:pPr>
                <a:endParaRPr lang="en-US" noProof="0" dirty="0">
                  <a:solidFill>
                    <a:schemeClr val="bg1"/>
                  </a:solidFill>
                  <a:effectLst>
                    <a:outerShdw blurRad="38100" dist="38100" dir="2700000" algn="tl">
                      <a:srgbClr val="000000">
                        <a:alpha val="43137"/>
                      </a:srgbClr>
                    </a:outerShdw>
                  </a:effectLst>
                </a:endParaRPr>
              </a:p>
            </p:txBody>
          </p:sp>
        </p:grpSp>
        <p:sp>
          <p:nvSpPr>
            <p:cNvPr id="108" name="Text Box 29">
              <a:extLst>
                <a:ext uri="{FF2B5EF4-FFF2-40B4-BE49-F238E27FC236}">
                  <a16:creationId xmlns:a16="http://schemas.microsoft.com/office/drawing/2014/main" id="{74D9B1AC-D36C-47C8-8421-70D60EF3792B}"/>
                </a:ext>
              </a:extLst>
            </p:cNvPr>
            <p:cNvSpPr txBox="1">
              <a:spLocks noChangeArrowheads="1"/>
            </p:cNvSpPr>
            <p:nvPr/>
          </p:nvSpPr>
          <p:spPr bwMode="auto">
            <a:xfrm>
              <a:off x="11588789" y="3210772"/>
              <a:ext cx="582211" cy="646331"/>
            </a:xfrm>
            <a:prstGeom prst="rect">
              <a:avLst/>
            </a:prstGeom>
            <a:noFill/>
            <a:ln w="9525">
              <a:noFill/>
              <a:miter lim="800000"/>
              <a:headEnd/>
              <a:tailEnd/>
            </a:ln>
          </p:spPr>
          <p:txBody>
            <a:bodyPr wrap="square">
              <a:prstTxWarp prst="textNoShape">
                <a:avLst/>
              </a:prstTxWarp>
              <a:spAutoFit/>
            </a:bodyPr>
            <a:lstStyle/>
            <a:p>
              <a:r>
                <a:rPr lang="en-US" sz="3600" noProof="0" dirty="0" err="1">
                  <a:solidFill>
                    <a:schemeClr val="accent1"/>
                  </a:solidFill>
                </a:rPr>
                <a:t>T</a:t>
              </a:r>
              <a:r>
                <a:rPr lang="en-US" sz="3600" baseline="-25000" noProof="0" dirty="0" err="1">
                  <a:solidFill>
                    <a:schemeClr val="accent1"/>
                  </a:solidFill>
                </a:rPr>
                <a:t>e</a:t>
              </a:r>
              <a:endParaRPr lang="en-US" sz="3600" baseline="-25000" noProof="0" dirty="0">
                <a:solidFill>
                  <a:schemeClr val="accent1"/>
                </a:solidFill>
              </a:endParaRPr>
            </a:p>
          </p:txBody>
        </p:sp>
      </p:grpSp>
      <p:grpSp>
        <p:nvGrpSpPr>
          <p:cNvPr id="127" name="Group 126">
            <a:extLst>
              <a:ext uri="{FF2B5EF4-FFF2-40B4-BE49-F238E27FC236}">
                <a16:creationId xmlns:a16="http://schemas.microsoft.com/office/drawing/2014/main" id="{1D0F56BA-2615-4114-9EF1-BC58FA7B813D}"/>
              </a:ext>
            </a:extLst>
          </p:cNvPr>
          <p:cNvGrpSpPr/>
          <p:nvPr/>
        </p:nvGrpSpPr>
        <p:grpSpPr>
          <a:xfrm>
            <a:off x="7306800" y="3923199"/>
            <a:ext cx="4404050" cy="2818665"/>
            <a:chOff x="7306800" y="3923199"/>
            <a:chExt cx="4404050" cy="2818665"/>
          </a:xfrm>
        </p:grpSpPr>
        <p:grpSp>
          <p:nvGrpSpPr>
            <p:cNvPr id="112" name="Group 111">
              <a:extLst>
                <a:ext uri="{FF2B5EF4-FFF2-40B4-BE49-F238E27FC236}">
                  <a16:creationId xmlns:a16="http://schemas.microsoft.com/office/drawing/2014/main" id="{CAE01BFB-5F1E-405A-B2D6-4DBE8EC784B5}"/>
                </a:ext>
              </a:extLst>
            </p:cNvPr>
            <p:cNvGrpSpPr/>
            <p:nvPr/>
          </p:nvGrpSpPr>
          <p:grpSpPr>
            <a:xfrm>
              <a:off x="7306800" y="3923199"/>
              <a:ext cx="4404050" cy="2818665"/>
              <a:chOff x="7766950" y="1038438"/>
              <a:chExt cx="4404050" cy="2818665"/>
            </a:xfrm>
          </p:grpSpPr>
          <p:grpSp>
            <p:nvGrpSpPr>
              <p:cNvPr id="113" name="Group 112">
                <a:extLst>
                  <a:ext uri="{FF2B5EF4-FFF2-40B4-BE49-F238E27FC236}">
                    <a16:creationId xmlns:a16="http://schemas.microsoft.com/office/drawing/2014/main" id="{618F18C9-CCB9-4F33-93E4-A3F34960A481}"/>
                  </a:ext>
                </a:extLst>
              </p:cNvPr>
              <p:cNvGrpSpPr/>
              <p:nvPr/>
            </p:nvGrpSpPr>
            <p:grpSpPr>
              <a:xfrm>
                <a:off x="7766950" y="1038438"/>
                <a:ext cx="3979302" cy="2745898"/>
                <a:chOff x="7766950" y="1038438"/>
                <a:chExt cx="3979302" cy="2745898"/>
              </a:xfrm>
            </p:grpSpPr>
            <mc:AlternateContent xmlns:mc="http://schemas.openxmlformats.org/markup-compatibility/2006" xmlns:a14="http://schemas.microsoft.com/office/drawing/2010/main">
              <mc:Choice Requires="a14">
                <p:sp>
                  <p:nvSpPr>
                    <p:cNvPr id="115" name="Text Box 12">
                      <a:extLst>
                        <a:ext uri="{FF2B5EF4-FFF2-40B4-BE49-F238E27FC236}">
                          <a16:creationId xmlns:a16="http://schemas.microsoft.com/office/drawing/2014/main" id="{6E1C953B-081F-4589-A296-EF1C5720BDF5}"/>
                        </a:ext>
                      </a:extLst>
                    </p:cNvPr>
                    <p:cNvSpPr txBox="1">
                      <a:spLocks noChangeArrowheads="1"/>
                    </p:cNvSpPr>
                    <p:nvPr/>
                  </p:nvSpPr>
                  <p:spPr bwMode="auto">
                    <a:xfrm>
                      <a:off x="10368985" y="2488869"/>
                      <a:ext cx="490697" cy="628634"/>
                    </a:xfrm>
                    <a:prstGeom prst="rect">
                      <a:avLst/>
                    </a:prstGeom>
                    <a:noFill/>
                    <a:ln w="9525">
                      <a:noFill/>
                      <a:miter lim="800000"/>
                      <a:headEnd/>
                      <a:tailEnd/>
                    </a:ln>
                  </p:spPr>
                  <p:txBody>
                    <a:bodyPr wrap="square">
                      <a:prstTxWarp prst="textNoShape">
                        <a:avLst/>
                      </a:prstTxWarp>
                      <a:spAutoFit/>
                    </a:bodyPr>
                    <a:lstStyle/>
                    <a:p>
                      <a:pPr/>
                      <a14:m>
                        <m:oMathPara xmlns:m="http://schemas.openxmlformats.org/officeDocument/2006/math">
                          <m:oMathParaPr>
                            <m:jc m:val="centerGroup"/>
                          </m:oMathParaPr>
                          <m:oMath xmlns:m="http://schemas.openxmlformats.org/officeDocument/2006/math">
                            <m:sSub>
                              <m:sSubPr>
                                <m:ctrlPr>
                                  <a:rPr lang="en-US" sz="3200" i="1" noProof="0" smtClean="0">
                                    <a:solidFill>
                                      <a:srgbClr val="FF0000"/>
                                    </a:solidFill>
                                    <a:latin typeface="Cambria Math" panose="02040503050406030204" pitchFamily="18" charset="0"/>
                                    <a:sym typeface="Symbol" pitchFamily="-108" charset="2"/>
                                  </a:rPr>
                                </m:ctrlPr>
                              </m:sSubPr>
                              <m:e>
                                <m:r>
                                  <a:rPr lang="en-US" sz="3200" b="0" i="1" noProof="0" smtClean="0">
                                    <a:solidFill>
                                      <a:srgbClr val="FF0000"/>
                                    </a:solidFill>
                                    <a:latin typeface="Cambria Math" panose="02040503050406030204" pitchFamily="18" charset="0"/>
                                    <a:sym typeface="Symbol" pitchFamily="-108" charset="2"/>
                                  </a:rPr>
                                  <m:t>𝑄</m:t>
                                </m:r>
                              </m:e>
                              <m:sub>
                                <m:r>
                                  <a:rPr lang="en-US" sz="3200" i="1" noProof="0">
                                    <a:solidFill>
                                      <a:srgbClr val="FF0000"/>
                                    </a:solidFill>
                                    <a:latin typeface="Cambria Math" panose="02040503050406030204" pitchFamily="18" charset="0"/>
                                    <a:ea typeface="Cambria Math" panose="02040503050406030204" pitchFamily="18" charset="0"/>
                                    <a:sym typeface="Symbol" pitchFamily="-108" charset="2"/>
                                  </a:rPr>
                                  <m:t>𝛽</m:t>
                                </m:r>
                              </m:sub>
                            </m:sSub>
                          </m:oMath>
                        </m:oMathPara>
                      </a14:m>
                      <a:endParaRPr lang="en-US" sz="3200" noProof="0" dirty="0">
                        <a:solidFill>
                          <a:schemeClr val="bg1"/>
                        </a:solidFill>
                        <a:sym typeface="Symbol" pitchFamily="-108" charset="2"/>
                      </a:endParaRPr>
                    </a:p>
                  </p:txBody>
                </p:sp>
              </mc:Choice>
              <mc:Fallback xmlns="">
                <p:sp>
                  <p:nvSpPr>
                    <p:cNvPr id="115" name="Text Box 12">
                      <a:extLst>
                        <a:ext uri="{FF2B5EF4-FFF2-40B4-BE49-F238E27FC236}">
                          <a16:creationId xmlns:a16="http://schemas.microsoft.com/office/drawing/2014/main" id="{6E1C953B-081F-4589-A296-EF1C5720BDF5}"/>
                        </a:ext>
                      </a:extLst>
                    </p:cNvPr>
                    <p:cNvSpPr txBox="1">
                      <a:spLocks noRot="1" noChangeAspect="1" noMove="1" noResize="1" noEditPoints="1" noAdjustHandles="1" noChangeArrowheads="1" noChangeShapeType="1" noTextEdit="1"/>
                    </p:cNvSpPr>
                    <p:nvPr/>
                  </p:nvSpPr>
                  <p:spPr bwMode="auto">
                    <a:xfrm>
                      <a:off x="10368985" y="2488869"/>
                      <a:ext cx="490697" cy="628634"/>
                    </a:xfrm>
                    <a:prstGeom prst="rect">
                      <a:avLst/>
                    </a:prstGeom>
                    <a:blipFill>
                      <a:blip r:embed="rId11"/>
                      <a:stretch>
                        <a:fillRect l="-17949" r="-41026" b="-14000"/>
                      </a:stretch>
                    </a:blipFill>
                    <a:ln w="9525">
                      <a:noFill/>
                      <a:miter lim="800000"/>
                      <a:headEnd/>
                      <a:tailEnd/>
                    </a:ln>
                  </p:spPr>
                  <p:txBody>
                    <a:bodyPr/>
                    <a:lstStyle/>
                    <a:p>
                      <a:r>
                        <a:rPr lang="it-IT">
                          <a:noFill/>
                        </a:rPr>
                        <a:t> </a:t>
                      </a:r>
                    </a:p>
                  </p:txBody>
                </p:sp>
              </mc:Fallback>
            </mc:AlternateContent>
            <p:sp>
              <p:nvSpPr>
                <p:cNvPr id="116" name="Text Box 16">
                  <a:extLst>
                    <a:ext uri="{FF2B5EF4-FFF2-40B4-BE49-F238E27FC236}">
                      <a16:creationId xmlns:a16="http://schemas.microsoft.com/office/drawing/2014/main" id="{ADFCEB01-D460-45CB-A123-4E5874B5701A}"/>
                    </a:ext>
                  </a:extLst>
                </p:cNvPr>
                <p:cNvSpPr txBox="1">
                  <a:spLocks noChangeArrowheads="1"/>
                </p:cNvSpPr>
                <p:nvPr/>
              </p:nvSpPr>
              <p:spPr bwMode="auto">
                <a:xfrm>
                  <a:off x="9737776" y="3353449"/>
                  <a:ext cx="745648" cy="430887"/>
                </a:xfrm>
                <a:prstGeom prst="rect">
                  <a:avLst/>
                </a:prstGeom>
                <a:noFill/>
                <a:ln w="9525">
                  <a:noFill/>
                  <a:miter lim="800000"/>
                  <a:headEnd/>
                  <a:tailEnd/>
                </a:ln>
              </p:spPr>
              <p:txBody>
                <a:bodyPr wrap="square">
                  <a:prstTxWarp prst="textNoShape">
                    <a:avLst/>
                  </a:prstTxWarp>
                  <a:spAutoFit/>
                </a:bodyPr>
                <a:lstStyle/>
                <a:p>
                  <a:r>
                    <a:rPr lang="en-US" sz="2200" noProof="0" dirty="0">
                      <a:solidFill>
                        <a:srgbClr val="FF0000"/>
                      </a:solidFill>
                    </a:rPr>
                    <a:t>m</a:t>
                  </a:r>
                  <a:r>
                    <a:rPr lang="en-US" sz="2200" baseline="-25000" noProof="0" dirty="0">
                      <a:solidFill>
                        <a:srgbClr val="FF0000"/>
                      </a:solidFill>
                      <a:sym typeface="Symbol" pitchFamily="-108" charset="2"/>
                    </a:rPr>
                    <a:t></a:t>
                  </a:r>
                </a:p>
              </p:txBody>
            </p:sp>
            <p:grpSp>
              <p:nvGrpSpPr>
                <p:cNvPr id="117" name="Group 116">
                  <a:extLst>
                    <a:ext uri="{FF2B5EF4-FFF2-40B4-BE49-F238E27FC236}">
                      <a16:creationId xmlns:a16="http://schemas.microsoft.com/office/drawing/2014/main" id="{E8134686-34CB-401A-9DC5-4A500DA7186A}"/>
                    </a:ext>
                  </a:extLst>
                </p:cNvPr>
                <p:cNvGrpSpPr/>
                <p:nvPr/>
              </p:nvGrpSpPr>
              <p:grpSpPr>
                <a:xfrm>
                  <a:off x="7766950" y="1038438"/>
                  <a:ext cx="3979302" cy="2149147"/>
                  <a:chOff x="6864811" y="332913"/>
                  <a:chExt cx="5327189" cy="2877116"/>
                </a:xfrm>
              </p:grpSpPr>
              <p:sp>
                <p:nvSpPr>
                  <p:cNvPr id="119" name="Line 7">
                    <a:extLst>
                      <a:ext uri="{FF2B5EF4-FFF2-40B4-BE49-F238E27FC236}">
                        <a16:creationId xmlns:a16="http://schemas.microsoft.com/office/drawing/2014/main" id="{8A52CE31-0867-4B83-8B04-11EB9C390415}"/>
                      </a:ext>
                    </a:extLst>
                  </p:cNvPr>
                  <p:cNvSpPr>
                    <a:spLocks noChangeAspect="1" noChangeShapeType="1"/>
                  </p:cNvSpPr>
                  <p:nvPr/>
                </p:nvSpPr>
                <p:spPr bwMode="auto">
                  <a:xfrm>
                    <a:off x="6864811" y="3203044"/>
                    <a:ext cx="5327189" cy="0"/>
                  </a:xfrm>
                  <a:prstGeom prst="line">
                    <a:avLst/>
                  </a:prstGeom>
                  <a:noFill/>
                  <a:ln w="38100">
                    <a:solidFill>
                      <a:schemeClr val="accent1"/>
                    </a:solidFill>
                    <a:round/>
                    <a:headEnd/>
                    <a:tailEnd type="triangle" w="med" len="med"/>
                  </a:ln>
                  <a:effectLst/>
                </p:spPr>
                <p:txBody>
                  <a:bodyPr>
                    <a:prstTxWarp prst="textNoShape">
                      <a:avLst/>
                    </a:prstTxWarp>
                  </a:bodyPr>
                  <a:lstStyle/>
                  <a:p>
                    <a:pPr>
                      <a:defRPr/>
                    </a:pPr>
                    <a:endParaRPr lang="en-US" noProof="0" dirty="0">
                      <a:solidFill>
                        <a:schemeClr val="bg1"/>
                      </a:solidFill>
                      <a:effectLst>
                        <a:outerShdw blurRad="38100" dist="38100" dir="2700000" algn="tl">
                          <a:schemeClr val="bg1">
                            <a:alpha val="43000"/>
                          </a:schemeClr>
                        </a:outerShdw>
                      </a:effectLst>
                    </a:endParaRPr>
                  </a:p>
                </p:txBody>
              </p:sp>
              <p:sp>
                <p:nvSpPr>
                  <p:cNvPr id="120" name="Line 8">
                    <a:extLst>
                      <a:ext uri="{FF2B5EF4-FFF2-40B4-BE49-F238E27FC236}">
                        <a16:creationId xmlns:a16="http://schemas.microsoft.com/office/drawing/2014/main" id="{E10928E4-6EF5-40CE-A878-19EB38F94E71}"/>
                      </a:ext>
                    </a:extLst>
                  </p:cNvPr>
                  <p:cNvSpPr>
                    <a:spLocks noChangeAspect="1" noChangeShapeType="1"/>
                  </p:cNvSpPr>
                  <p:nvPr/>
                </p:nvSpPr>
                <p:spPr bwMode="auto">
                  <a:xfrm flipV="1">
                    <a:off x="6864811" y="332913"/>
                    <a:ext cx="0" cy="2870130"/>
                  </a:xfrm>
                  <a:prstGeom prst="line">
                    <a:avLst/>
                  </a:prstGeom>
                  <a:noFill/>
                  <a:ln w="38100">
                    <a:solidFill>
                      <a:schemeClr val="accent1"/>
                    </a:solidFill>
                    <a:round/>
                    <a:headEnd/>
                    <a:tailEnd type="triangle" w="med" len="med"/>
                  </a:ln>
                  <a:effectLst/>
                </p:spPr>
                <p:txBody>
                  <a:bodyPr>
                    <a:prstTxWarp prst="textNoShape">
                      <a:avLst/>
                    </a:prstTxWarp>
                  </a:bodyPr>
                  <a:lstStyle/>
                  <a:p>
                    <a:pPr>
                      <a:defRPr/>
                    </a:pPr>
                    <a:endParaRPr lang="en-US" noProof="0" dirty="0">
                      <a:solidFill>
                        <a:schemeClr val="bg1"/>
                      </a:solidFill>
                      <a:effectLst>
                        <a:outerShdw blurRad="38100" dist="38100" dir="2700000" algn="tl">
                          <a:schemeClr val="bg1">
                            <a:alpha val="43000"/>
                          </a:schemeClr>
                        </a:outerShdw>
                      </a:effectLst>
                    </a:endParaRPr>
                  </a:p>
                </p:txBody>
              </p:sp>
              <p:sp>
                <p:nvSpPr>
                  <p:cNvPr id="121" name="Line 9">
                    <a:extLst>
                      <a:ext uri="{FF2B5EF4-FFF2-40B4-BE49-F238E27FC236}">
                        <a16:creationId xmlns:a16="http://schemas.microsoft.com/office/drawing/2014/main" id="{134EBB75-64B5-4D03-BD5D-572C29417893}"/>
                      </a:ext>
                    </a:extLst>
                  </p:cNvPr>
                  <p:cNvSpPr>
                    <a:spLocks noChangeAspect="1" noChangeShapeType="1"/>
                  </p:cNvSpPr>
                  <p:nvPr/>
                </p:nvSpPr>
                <p:spPr bwMode="auto">
                  <a:xfrm>
                    <a:off x="8335153" y="1843336"/>
                    <a:ext cx="1927860" cy="1285240"/>
                  </a:xfrm>
                  <a:prstGeom prst="line">
                    <a:avLst/>
                  </a:prstGeom>
                  <a:noFill/>
                  <a:ln w="38100">
                    <a:solidFill>
                      <a:srgbClr val="FF0000"/>
                    </a:solidFill>
                    <a:prstDash val="dash"/>
                    <a:round/>
                    <a:headEnd/>
                    <a:tailEnd/>
                  </a:ln>
                  <a:effectLst/>
                </p:spPr>
                <p:txBody>
                  <a:bodyPr>
                    <a:prstTxWarp prst="textNoShape">
                      <a:avLst/>
                    </a:prstTxWarp>
                  </a:bodyPr>
                  <a:lstStyle/>
                  <a:p>
                    <a:pPr>
                      <a:defRPr/>
                    </a:pPr>
                    <a:endParaRPr lang="en-US" noProof="0" dirty="0">
                      <a:solidFill>
                        <a:schemeClr val="bg1"/>
                      </a:solidFill>
                      <a:effectLst>
                        <a:outerShdw blurRad="38100" dist="38100" dir="2700000" algn="tl">
                          <a:srgbClr val="000000">
                            <a:alpha val="43137"/>
                          </a:srgbClr>
                        </a:outerShdw>
                      </a:effectLst>
                    </a:endParaRPr>
                  </a:p>
                </p:txBody>
              </p:sp>
              <p:sp>
                <p:nvSpPr>
                  <p:cNvPr id="122" name="Freeform 14">
                    <a:extLst>
                      <a:ext uri="{FF2B5EF4-FFF2-40B4-BE49-F238E27FC236}">
                        <a16:creationId xmlns:a16="http://schemas.microsoft.com/office/drawing/2014/main" id="{1DDDFAE9-84AA-4B5E-A18E-B4A241808C9E}"/>
                      </a:ext>
                    </a:extLst>
                  </p:cNvPr>
                  <p:cNvSpPr>
                    <a:spLocks noChangeAspect="1"/>
                  </p:cNvSpPr>
                  <p:nvPr/>
                </p:nvSpPr>
                <p:spPr bwMode="auto">
                  <a:xfrm>
                    <a:off x="6864811" y="856084"/>
                    <a:ext cx="2353945" cy="2353945"/>
                  </a:xfrm>
                  <a:custGeom>
                    <a:avLst/>
                    <a:gdLst/>
                    <a:ahLst/>
                    <a:cxnLst>
                      <a:cxn ang="0">
                        <a:pos x="0" y="0"/>
                      </a:cxn>
                      <a:cxn ang="0">
                        <a:pos x="408" y="272"/>
                      </a:cxn>
                      <a:cxn ang="0">
                        <a:pos x="590" y="408"/>
                      </a:cxn>
                      <a:cxn ang="0">
                        <a:pos x="680" y="545"/>
                      </a:cxn>
                      <a:cxn ang="0">
                        <a:pos x="726" y="726"/>
                      </a:cxn>
                    </a:cxnLst>
                    <a:rect l="0" t="0" r="r" b="b"/>
                    <a:pathLst>
                      <a:path w="726" h="726">
                        <a:moveTo>
                          <a:pt x="0" y="0"/>
                        </a:moveTo>
                        <a:cubicBezTo>
                          <a:pt x="155" y="102"/>
                          <a:pt x="310" y="204"/>
                          <a:pt x="408" y="272"/>
                        </a:cubicBezTo>
                        <a:cubicBezTo>
                          <a:pt x="506" y="340"/>
                          <a:pt x="545" y="363"/>
                          <a:pt x="590" y="408"/>
                        </a:cubicBezTo>
                        <a:cubicBezTo>
                          <a:pt x="635" y="453"/>
                          <a:pt x="657" y="492"/>
                          <a:pt x="680" y="545"/>
                        </a:cubicBezTo>
                        <a:cubicBezTo>
                          <a:pt x="703" y="598"/>
                          <a:pt x="714" y="662"/>
                          <a:pt x="726" y="726"/>
                        </a:cubicBezTo>
                      </a:path>
                    </a:pathLst>
                  </a:custGeom>
                  <a:noFill/>
                  <a:ln w="38100" cmpd="sng">
                    <a:solidFill>
                      <a:srgbClr val="FF0000"/>
                    </a:solidFill>
                    <a:round/>
                    <a:headEnd/>
                    <a:tailEnd/>
                  </a:ln>
                  <a:effectLst/>
                </p:spPr>
                <p:txBody>
                  <a:bodyPr>
                    <a:prstTxWarp prst="textNoShape">
                      <a:avLst/>
                    </a:prstTxWarp>
                  </a:bodyPr>
                  <a:lstStyle/>
                  <a:p>
                    <a:pPr>
                      <a:defRPr/>
                    </a:pPr>
                    <a:endParaRPr lang="en-US" noProof="0" dirty="0">
                      <a:solidFill>
                        <a:schemeClr val="bg1"/>
                      </a:solidFill>
                      <a:effectLst>
                        <a:outerShdw blurRad="38100" dist="38100" dir="2700000" algn="tl">
                          <a:srgbClr val="000000">
                            <a:alpha val="43137"/>
                          </a:srgbClr>
                        </a:outerShdw>
                      </a:effectLst>
                    </a:endParaRPr>
                  </a:p>
                </p:txBody>
              </p:sp>
            </p:grpSp>
            <p:sp>
              <p:nvSpPr>
                <p:cNvPr id="118" name="Line 17">
                  <a:extLst>
                    <a:ext uri="{FF2B5EF4-FFF2-40B4-BE49-F238E27FC236}">
                      <a16:creationId xmlns:a16="http://schemas.microsoft.com/office/drawing/2014/main" id="{32019D86-9A5B-4EA9-BE4A-0F55305AA0CB}"/>
                    </a:ext>
                  </a:extLst>
                </p:cNvPr>
                <p:cNvSpPr>
                  <a:spLocks noChangeAspect="1" noChangeShapeType="1"/>
                </p:cNvSpPr>
                <p:nvPr/>
              </p:nvSpPr>
              <p:spPr bwMode="auto">
                <a:xfrm>
                  <a:off x="9525299" y="3388147"/>
                  <a:ext cx="776132" cy="0"/>
                </a:xfrm>
                <a:prstGeom prst="line">
                  <a:avLst/>
                </a:prstGeom>
                <a:noFill/>
                <a:ln w="28575">
                  <a:solidFill>
                    <a:srgbClr val="FF0000"/>
                  </a:solidFill>
                  <a:round/>
                  <a:headEnd type="triangle" w="med" len="med"/>
                  <a:tailEnd type="triangle" w="med" len="med"/>
                </a:ln>
                <a:effectLst/>
              </p:spPr>
              <p:txBody>
                <a:bodyPr>
                  <a:prstTxWarp prst="textNoShape">
                    <a:avLst/>
                  </a:prstTxWarp>
                </a:bodyPr>
                <a:lstStyle/>
                <a:p>
                  <a:pPr>
                    <a:defRPr/>
                  </a:pPr>
                  <a:endParaRPr lang="en-US" noProof="0" dirty="0">
                    <a:solidFill>
                      <a:schemeClr val="bg1"/>
                    </a:solidFill>
                    <a:effectLst>
                      <a:outerShdw blurRad="38100" dist="38100" dir="2700000" algn="tl">
                        <a:srgbClr val="000000">
                          <a:alpha val="43137"/>
                        </a:srgbClr>
                      </a:outerShdw>
                    </a:effectLst>
                  </a:endParaRPr>
                </a:p>
              </p:txBody>
            </p:sp>
          </p:grpSp>
          <p:sp>
            <p:nvSpPr>
              <p:cNvPr id="114" name="Text Box 29">
                <a:extLst>
                  <a:ext uri="{FF2B5EF4-FFF2-40B4-BE49-F238E27FC236}">
                    <a16:creationId xmlns:a16="http://schemas.microsoft.com/office/drawing/2014/main" id="{AC8553AE-5563-45B5-A53C-29B5BD3B30F7}"/>
                  </a:ext>
                </a:extLst>
              </p:cNvPr>
              <p:cNvSpPr txBox="1">
                <a:spLocks noChangeArrowheads="1"/>
              </p:cNvSpPr>
              <p:nvPr/>
            </p:nvSpPr>
            <p:spPr bwMode="auto">
              <a:xfrm>
                <a:off x="11588789" y="3210772"/>
                <a:ext cx="582211" cy="646331"/>
              </a:xfrm>
              <a:prstGeom prst="rect">
                <a:avLst/>
              </a:prstGeom>
              <a:noFill/>
              <a:ln w="9525">
                <a:noFill/>
                <a:miter lim="800000"/>
                <a:headEnd/>
                <a:tailEnd/>
              </a:ln>
            </p:spPr>
            <p:txBody>
              <a:bodyPr wrap="square">
                <a:prstTxWarp prst="textNoShape">
                  <a:avLst/>
                </a:prstTxWarp>
                <a:spAutoFit/>
              </a:bodyPr>
              <a:lstStyle/>
              <a:p>
                <a:r>
                  <a:rPr lang="en-US" sz="3600" noProof="0" dirty="0" err="1">
                    <a:solidFill>
                      <a:schemeClr val="accent1"/>
                    </a:solidFill>
                  </a:rPr>
                  <a:t>T</a:t>
                </a:r>
                <a:r>
                  <a:rPr lang="en-US" sz="3600" baseline="-25000" noProof="0" dirty="0" err="1">
                    <a:solidFill>
                      <a:schemeClr val="accent1"/>
                    </a:solidFill>
                  </a:rPr>
                  <a:t>e</a:t>
                </a:r>
                <a:endParaRPr lang="en-US" sz="3600" baseline="-25000" noProof="0" dirty="0">
                  <a:solidFill>
                    <a:schemeClr val="accent1"/>
                  </a:solidFill>
                </a:endParaRPr>
              </a:p>
            </p:txBody>
          </p:sp>
        </p:grpSp>
        <p:sp>
          <p:nvSpPr>
            <p:cNvPr id="123" name="Freeform 49">
              <a:extLst>
                <a:ext uri="{FF2B5EF4-FFF2-40B4-BE49-F238E27FC236}">
                  <a16:creationId xmlns:a16="http://schemas.microsoft.com/office/drawing/2014/main" id="{453A1E30-5056-429B-81DC-FBE7E4185D00}"/>
                </a:ext>
              </a:extLst>
            </p:cNvPr>
            <p:cNvSpPr>
              <a:spLocks noChangeAspect="1"/>
            </p:cNvSpPr>
            <p:nvPr/>
          </p:nvSpPr>
          <p:spPr bwMode="auto">
            <a:xfrm>
              <a:off x="9705109" y="4651032"/>
              <a:ext cx="213042" cy="1398747"/>
            </a:xfrm>
            <a:custGeom>
              <a:avLst/>
              <a:gdLst/>
              <a:ahLst/>
              <a:cxnLst>
                <a:cxn ang="0">
                  <a:pos x="0" y="589"/>
                </a:cxn>
                <a:cxn ang="0">
                  <a:pos x="45" y="0"/>
                </a:cxn>
                <a:cxn ang="0">
                  <a:pos x="90" y="589"/>
                </a:cxn>
              </a:cxnLst>
              <a:rect l="0" t="0" r="r" b="b"/>
              <a:pathLst>
                <a:path w="90" h="589">
                  <a:moveTo>
                    <a:pt x="0" y="589"/>
                  </a:moveTo>
                  <a:cubicBezTo>
                    <a:pt x="15" y="294"/>
                    <a:pt x="30" y="0"/>
                    <a:pt x="45" y="0"/>
                  </a:cubicBezTo>
                  <a:cubicBezTo>
                    <a:pt x="60" y="0"/>
                    <a:pt x="83" y="491"/>
                    <a:pt x="90" y="589"/>
                  </a:cubicBezTo>
                </a:path>
              </a:pathLst>
            </a:custGeom>
            <a:noFill/>
            <a:ln w="38100" cap="flat" cmpd="sng">
              <a:solidFill>
                <a:srgbClr val="7030A0"/>
              </a:solidFill>
              <a:prstDash val="sysDot"/>
              <a:round/>
              <a:headEnd/>
              <a:tailEnd/>
            </a:ln>
            <a:effectLst/>
          </p:spPr>
          <p:txBody>
            <a:bodyPr>
              <a:prstTxWarp prst="textNoShape">
                <a:avLst/>
              </a:prstTxWarp>
            </a:bodyPr>
            <a:lstStyle/>
            <a:p>
              <a:pPr>
                <a:defRPr/>
              </a:pPr>
              <a:endParaRPr lang="en-US" noProof="0" dirty="0">
                <a:solidFill>
                  <a:schemeClr val="bg1"/>
                </a:solidFill>
                <a:effectLst>
                  <a:outerShdw blurRad="38100" dist="38100" dir="2700000" algn="tl">
                    <a:srgbClr val="000000">
                      <a:alpha val="43137"/>
                    </a:srgbClr>
                  </a:outerShdw>
                </a:effectLst>
              </a:endParaRPr>
            </a:p>
          </p:txBody>
        </p:sp>
        <p:sp>
          <p:nvSpPr>
            <p:cNvPr id="124" name="Freeform 49">
              <a:extLst>
                <a:ext uri="{FF2B5EF4-FFF2-40B4-BE49-F238E27FC236}">
                  <a16:creationId xmlns:a16="http://schemas.microsoft.com/office/drawing/2014/main" id="{77AD19A4-2CE0-47C6-8D97-F528FCE40822}"/>
                </a:ext>
              </a:extLst>
            </p:cNvPr>
            <p:cNvSpPr>
              <a:spLocks noChangeAspect="1"/>
            </p:cNvSpPr>
            <p:nvPr/>
          </p:nvSpPr>
          <p:spPr bwMode="auto">
            <a:xfrm>
              <a:off x="10542218" y="4645576"/>
              <a:ext cx="213042" cy="1398747"/>
            </a:xfrm>
            <a:custGeom>
              <a:avLst/>
              <a:gdLst/>
              <a:ahLst/>
              <a:cxnLst>
                <a:cxn ang="0">
                  <a:pos x="0" y="589"/>
                </a:cxn>
                <a:cxn ang="0">
                  <a:pos x="45" y="0"/>
                </a:cxn>
                <a:cxn ang="0">
                  <a:pos x="90" y="589"/>
                </a:cxn>
              </a:cxnLst>
              <a:rect l="0" t="0" r="r" b="b"/>
              <a:pathLst>
                <a:path w="90" h="589">
                  <a:moveTo>
                    <a:pt x="0" y="589"/>
                  </a:moveTo>
                  <a:cubicBezTo>
                    <a:pt x="15" y="294"/>
                    <a:pt x="30" y="0"/>
                    <a:pt x="45" y="0"/>
                  </a:cubicBezTo>
                  <a:cubicBezTo>
                    <a:pt x="60" y="0"/>
                    <a:pt x="83" y="491"/>
                    <a:pt x="90" y="589"/>
                  </a:cubicBezTo>
                </a:path>
              </a:pathLst>
            </a:custGeom>
            <a:noFill/>
            <a:ln w="38100" cap="flat" cmpd="sng">
              <a:solidFill>
                <a:srgbClr val="7030A0"/>
              </a:solidFill>
              <a:prstDash val="solid"/>
              <a:round/>
              <a:headEnd/>
              <a:tailEnd/>
            </a:ln>
            <a:effectLst/>
          </p:spPr>
          <p:txBody>
            <a:bodyPr>
              <a:prstTxWarp prst="textNoShape">
                <a:avLst/>
              </a:prstTxWarp>
            </a:bodyPr>
            <a:lstStyle/>
            <a:p>
              <a:pPr>
                <a:defRPr/>
              </a:pPr>
              <a:endParaRPr lang="en-US" noProof="0" dirty="0">
                <a:solidFill>
                  <a:schemeClr val="bg1"/>
                </a:solidFill>
                <a:effectLst>
                  <a:outerShdw blurRad="38100" dist="38100" dir="2700000" algn="tl">
                    <a:srgbClr val="000000">
                      <a:alpha val="43137"/>
                    </a:srgbClr>
                  </a:outerShdw>
                </a:effectLst>
              </a:endParaRPr>
            </a:p>
          </p:txBody>
        </p:sp>
        <p:sp>
          <p:nvSpPr>
            <p:cNvPr id="125" name="Text Box 16">
              <a:extLst>
                <a:ext uri="{FF2B5EF4-FFF2-40B4-BE49-F238E27FC236}">
                  <a16:creationId xmlns:a16="http://schemas.microsoft.com/office/drawing/2014/main" id="{1910B471-0535-487C-8696-C8692784D7B1}"/>
                </a:ext>
              </a:extLst>
            </p:cNvPr>
            <p:cNvSpPr txBox="1">
              <a:spLocks noChangeArrowheads="1"/>
            </p:cNvSpPr>
            <p:nvPr/>
          </p:nvSpPr>
          <p:spPr bwMode="auto">
            <a:xfrm>
              <a:off x="10095851" y="6233771"/>
              <a:ext cx="745648" cy="430887"/>
            </a:xfrm>
            <a:prstGeom prst="rect">
              <a:avLst/>
            </a:prstGeom>
            <a:noFill/>
            <a:ln w="9525">
              <a:noFill/>
              <a:miter lim="800000"/>
              <a:headEnd/>
              <a:tailEnd/>
            </a:ln>
          </p:spPr>
          <p:txBody>
            <a:bodyPr wrap="square">
              <a:prstTxWarp prst="textNoShape">
                <a:avLst/>
              </a:prstTxWarp>
              <a:spAutoFit/>
            </a:bodyPr>
            <a:lstStyle/>
            <a:p>
              <a:r>
                <a:rPr lang="en-US" sz="2200" noProof="0" dirty="0">
                  <a:solidFill>
                    <a:srgbClr val="FF0000"/>
                  </a:solidFill>
                </a:rPr>
                <a:t>m</a:t>
              </a:r>
              <a:r>
                <a:rPr lang="en-US" sz="2200" baseline="-25000" noProof="0" dirty="0">
                  <a:solidFill>
                    <a:srgbClr val="FF0000"/>
                  </a:solidFill>
                  <a:sym typeface="Symbol" pitchFamily="-108" charset="2"/>
                </a:rPr>
                <a:t></a:t>
              </a:r>
            </a:p>
          </p:txBody>
        </p:sp>
        <p:sp>
          <p:nvSpPr>
            <p:cNvPr id="126" name="Line 17">
              <a:extLst>
                <a:ext uri="{FF2B5EF4-FFF2-40B4-BE49-F238E27FC236}">
                  <a16:creationId xmlns:a16="http://schemas.microsoft.com/office/drawing/2014/main" id="{D8E197AE-57D1-4F1D-AD60-1549A07852E2}"/>
                </a:ext>
              </a:extLst>
            </p:cNvPr>
            <p:cNvSpPr>
              <a:spLocks noChangeAspect="1" noChangeShapeType="1"/>
            </p:cNvSpPr>
            <p:nvPr/>
          </p:nvSpPr>
          <p:spPr bwMode="auto">
            <a:xfrm>
              <a:off x="9883374" y="6268469"/>
              <a:ext cx="776132" cy="0"/>
            </a:xfrm>
            <a:prstGeom prst="line">
              <a:avLst/>
            </a:prstGeom>
            <a:noFill/>
            <a:ln w="28575">
              <a:solidFill>
                <a:srgbClr val="FF0000"/>
              </a:solidFill>
              <a:round/>
              <a:headEnd type="triangle" w="med" len="med"/>
              <a:tailEnd type="triangle" w="med" len="med"/>
            </a:ln>
            <a:effectLst/>
          </p:spPr>
          <p:txBody>
            <a:bodyPr>
              <a:prstTxWarp prst="textNoShape">
                <a:avLst/>
              </a:prstTxWarp>
            </a:bodyPr>
            <a:lstStyle/>
            <a:p>
              <a:pPr>
                <a:defRPr/>
              </a:pPr>
              <a:endParaRPr lang="en-US" noProof="0" dirty="0">
                <a:solidFill>
                  <a:schemeClr val="bg1"/>
                </a:solidFill>
                <a:effectLst>
                  <a:outerShdw blurRad="38100" dist="38100" dir="2700000" algn="tl">
                    <a:srgbClr val="000000">
                      <a:alpha val="43137"/>
                    </a:srgbClr>
                  </a:outerShdw>
                </a:effectLst>
              </a:endParaRPr>
            </a:p>
          </p:txBody>
        </p:sp>
      </p:grpSp>
      <p:sp>
        <p:nvSpPr>
          <p:cNvPr id="2" name="TextBox 1">
            <a:extLst>
              <a:ext uri="{FF2B5EF4-FFF2-40B4-BE49-F238E27FC236}">
                <a16:creationId xmlns:a16="http://schemas.microsoft.com/office/drawing/2014/main" id="{89722EE7-936F-5AC8-F20C-51672A6BE57B}"/>
              </a:ext>
            </a:extLst>
          </p:cNvPr>
          <p:cNvSpPr txBox="1"/>
          <p:nvPr/>
        </p:nvSpPr>
        <p:spPr>
          <a:xfrm>
            <a:off x="2928455" y="-24765"/>
            <a:ext cx="6221575" cy="738664"/>
          </a:xfrm>
          <a:prstGeom prst="rect">
            <a:avLst/>
          </a:prstGeom>
          <a:noFill/>
        </p:spPr>
        <p:txBody>
          <a:bodyPr wrap="none" rtlCol="0">
            <a:spAutoFit/>
          </a:bodyPr>
          <a:lstStyle/>
          <a:p>
            <a:r>
              <a:rPr lang="en-US" sz="4200" noProof="0" dirty="0"/>
              <a:t>Signature of relic neutrinos </a:t>
            </a:r>
          </a:p>
        </p:txBody>
      </p:sp>
    </p:spTree>
    <p:extLst>
      <p:ext uri="{BB962C8B-B14F-4D97-AF65-F5344CB8AC3E}">
        <p14:creationId xmlns:p14="http://schemas.microsoft.com/office/powerpoint/2010/main" val="3505299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CD64-18BF-124F-8B11-31E647CC28D3}"/>
              </a:ext>
            </a:extLst>
          </p:cNvPr>
          <p:cNvSpPr>
            <a:spLocks noGrp="1"/>
          </p:cNvSpPr>
          <p:nvPr>
            <p:ph type="title"/>
          </p:nvPr>
        </p:nvSpPr>
        <p:spPr>
          <a:xfrm>
            <a:off x="1380995" y="17346"/>
            <a:ext cx="9718041" cy="683456"/>
          </a:xfrm>
        </p:spPr>
        <p:txBody>
          <a:bodyPr>
            <a:noAutofit/>
          </a:bodyPr>
          <a:lstStyle/>
          <a:p>
            <a:r>
              <a:rPr lang="en-US" sz="3200" noProof="0" dirty="0"/>
              <a:t>Detection concept:  Neutrino Capture on </a:t>
            </a:r>
            <a:r>
              <a:rPr lang="en-US" sz="2400" noProof="0" dirty="0"/>
              <a:t>𝛽</a:t>
            </a:r>
            <a:r>
              <a:rPr lang="en-US" sz="3200" noProof="0" dirty="0"/>
              <a:t> unstable nuclei</a:t>
            </a:r>
          </a:p>
        </p:txBody>
      </p:sp>
      <p:sp>
        <p:nvSpPr>
          <p:cNvPr id="15" name="Slide Number Placeholder 3">
            <a:extLst>
              <a:ext uri="{FF2B5EF4-FFF2-40B4-BE49-F238E27FC236}">
                <a16:creationId xmlns:a16="http://schemas.microsoft.com/office/drawing/2014/main" id="{0AAE26A0-D3DB-E249-812B-E27A0C073C18}"/>
              </a:ext>
            </a:extLst>
          </p:cNvPr>
          <p:cNvSpPr txBox="1">
            <a:spLocks/>
          </p:cNvSpPr>
          <p:nvPr/>
        </p:nvSpPr>
        <p:spPr>
          <a:xfrm>
            <a:off x="7711440" y="7378700"/>
            <a:ext cx="2844800" cy="393700"/>
          </a:xfrm>
          <a:prstGeom prst="rect">
            <a:avLst/>
          </a:prstGeom>
        </p:spPr>
        <p:txBody>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1pPr>
            <a:lvl2pPr marL="0" marR="0" indent="4572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2pPr>
            <a:lvl3pPr marL="0" marR="0" indent="9144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3pPr>
            <a:lvl4pPr marL="0" marR="0" indent="13716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4pPr>
            <a:lvl5pPr marL="0" marR="0" indent="18288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5pPr>
            <a:lvl6pPr marL="0" marR="0" indent="22860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6pPr>
            <a:lvl7pPr marL="0" marR="0" indent="27432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7pPr>
            <a:lvl8pPr marL="0" marR="0" indent="32004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8pPr>
            <a:lvl9pPr marL="0" marR="0" indent="36576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9pPr>
          </a:lstStyle>
          <a:p>
            <a:pPr>
              <a:defRPr/>
            </a:pPr>
            <a:fld id="{EB07B666-0005-D843-B37B-9851DF6282A0}" type="slidenum">
              <a:rPr lang="en-US" noProof="0" smtClean="0"/>
              <a:pPr>
                <a:defRPr/>
              </a:pPr>
              <a:t>14</a:t>
            </a:fld>
            <a:endParaRPr lang="en-US" noProof="0" dirty="0"/>
          </a:p>
        </p:txBody>
      </p:sp>
      <p:pic>
        <p:nvPicPr>
          <p:cNvPr id="16" name="Picture 15">
            <a:extLst>
              <a:ext uri="{FF2B5EF4-FFF2-40B4-BE49-F238E27FC236}">
                <a16:creationId xmlns:a16="http://schemas.microsoft.com/office/drawing/2014/main" id="{8356F3FE-4C90-9D41-8009-56087D7BE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320" y="1834051"/>
            <a:ext cx="3067943" cy="2531053"/>
          </a:xfrm>
          <a:prstGeom prst="rect">
            <a:avLst/>
          </a:prstGeom>
        </p:spPr>
      </p:pic>
      <p:pic>
        <p:nvPicPr>
          <p:cNvPr id="17" name="Picture 16">
            <a:extLst>
              <a:ext uri="{FF2B5EF4-FFF2-40B4-BE49-F238E27FC236}">
                <a16:creationId xmlns:a16="http://schemas.microsoft.com/office/drawing/2014/main" id="{A0C0E8B5-FAD4-0949-9030-2B1EF271A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78" y="1907811"/>
            <a:ext cx="3065819" cy="2529301"/>
          </a:xfrm>
          <a:prstGeom prst="rect">
            <a:avLst/>
          </a:prstGeom>
        </p:spPr>
      </p:pic>
      <p:sp>
        <p:nvSpPr>
          <p:cNvPr id="18" name="Content Placeholder 2">
            <a:extLst>
              <a:ext uri="{FF2B5EF4-FFF2-40B4-BE49-F238E27FC236}">
                <a16:creationId xmlns:a16="http://schemas.microsoft.com/office/drawing/2014/main" id="{956867D6-C030-374D-82D2-68CC90F741E4}"/>
              </a:ext>
            </a:extLst>
          </p:cNvPr>
          <p:cNvSpPr txBox="1">
            <a:spLocks/>
          </p:cNvSpPr>
          <p:nvPr/>
        </p:nvSpPr>
        <p:spPr bwMode="auto">
          <a:xfrm>
            <a:off x="0" y="620688"/>
            <a:ext cx="12191999" cy="4976495"/>
          </a:xfrm>
          <a:prstGeom prst="rect">
            <a:avLst/>
          </a:prstGeom>
          <a:ln w="12700">
            <a:miter lim="400000"/>
          </a:ln>
        </p:spPr>
        <p:txBody>
          <a:bodyPr lIns="45719" rIns="45719">
            <a:normAutofit/>
          </a:bodyPr>
          <a:lstStyle>
            <a:lvl1pPr marL="228600" marR="0" indent="-228600" algn="l" defTabSz="914400">
              <a:lnSpc>
                <a:spcPct val="90000"/>
              </a:lnSpc>
              <a:spcBef>
                <a:spcPts val="1000"/>
              </a:spcBef>
              <a:spcAft>
                <a:spcPts val="0"/>
              </a:spcAft>
              <a:buClrTx/>
              <a:buSzPct val="100000"/>
              <a:buFont typeface="Arial"/>
              <a:buChar char="•"/>
              <a:defRPr sz="2800" b="0" i="0" u="none" strike="noStrike" cap="none" spc="0">
                <a:ln>
                  <a:noFill/>
                </a:ln>
                <a:solidFill>
                  <a:srgbClr val="000000"/>
                </a:solidFill>
                <a:latin typeface="Century Gothic"/>
                <a:ea typeface="Century Gothic"/>
                <a:cs typeface="Century Gothic"/>
              </a:defRPr>
            </a:lvl1pPr>
            <a:lvl2pPr marL="723900" marR="0" indent="-266700" algn="l" defTabSz="914400">
              <a:lnSpc>
                <a:spcPct val="90000"/>
              </a:lnSpc>
              <a:spcBef>
                <a:spcPts val="1000"/>
              </a:spcBef>
              <a:spcAft>
                <a:spcPts val="0"/>
              </a:spcAft>
              <a:buClrTx/>
              <a:buSzPct val="100000"/>
              <a:buFont typeface="Arial"/>
              <a:buChar char="•"/>
              <a:defRPr sz="2800" b="0" i="0" u="none" strike="noStrike" cap="none" spc="0">
                <a:ln>
                  <a:noFill/>
                </a:ln>
                <a:solidFill>
                  <a:srgbClr val="000000"/>
                </a:solidFill>
                <a:latin typeface="Century Gothic"/>
                <a:ea typeface="Century Gothic"/>
                <a:cs typeface="Century Gothic"/>
              </a:defRPr>
            </a:lvl2pPr>
            <a:lvl3pPr marL="1234439" marR="0" indent="-320039" algn="l" defTabSz="914400">
              <a:lnSpc>
                <a:spcPct val="90000"/>
              </a:lnSpc>
              <a:spcBef>
                <a:spcPts val="1000"/>
              </a:spcBef>
              <a:spcAft>
                <a:spcPts val="0"/>
              </a:spcAft>
              <a:buClrTx/>
              <a:buSzPct val="100000"/>
              <a:buFont typeface="Arial"/>
              <a:buChar char="•"/>
              <a:defRPr sz="2800" b="0" i="0" u="none" strike="noStrike" cap="none" spc="0">
                <a:ln>
                  <a:noFill/>
                </a:ln>
                <a:solidFill>
                  <a:srgbClr val="000000"/>
                </a:solidFill>
                <a:latin typeface="Century Gothic"/>
                <a:ea typeface="Century Gothic"/>
                <a:cs typeface="Century Gothic"/>
              </a:defRPr>
            </a:lvl3pPr>
            <a:lvl4pPr marL="1727199" marR="0" indent="-355600" algn="l" defTabSz="914400">
              <a:lnSpc>
                <a:spcPct val="90000"/>
              </a:lnSpc>
              <a:spcBef>
                <a:spcPts val="1000"/>
              </a:spcBef>
              <a:spcAft>
                <a:spcPts val="0"/>
              </a:spcAft>
              <a:buClrTx/>
              <a:buSzPct val="100000"/>
              <a:buFont typeface="Arial"/>
              <a:buChar char="•"/>
              <a:defRPr sz="2800" b="0" i="0" u="none" strike="noStrike" cap="none" spc="0">
                <a:ln>
                  <a:noFill/>
                </a:ln>
                <a:solidFill>
                  <a:srgbClr val="000000"/>
                </a:solidFill>
                <a:latin typeface="Century Gothic"/>
                <a:ea typeface="Century Gothic"/>
                <a:cs typeface="Century Gothic"/>
              </a:defRPr>
            </a:lvl4pPr>
            <a:lvl5pPr marL="2184400" marR="0" indent="-355600" algn="l" defTabSz="914400">
              <a:lnSpc>
                <a:spcPct val="90000"/>
              </a:lnSpc>
              <a:spcBef>
                <a:spcPts val="1000"/>
              </a:spcBef>
              <a:spcAft>
                <a:spcPts val="0"/>
              </a:spcAft>
              <a:buClrTx/>
              <a:buSzPct val="100000"/>
              <a:buFont typeface="Arial"/>
              <a:buChar char="•"/>
              <a:defRPr sz="2800" b="0" i="0" u="none" strike="noStrike" cap="none" spc="0">
                <a:ln>
                  <a:noFill/>
                </a:ln>
                <a:solidFill>
                  <a:srgbClr val="000000"/>
                </a:solidFill>
                <a:latin typeface="Century Gothic"/>
                <a:ea typeface="Century Gothic"/>
                <a:cs typeface="Century Gothic"/>
              </a:defRPr>
            </a:lvl5pPr>
            <a:lvl6pPr marL="2641600" marR="0" indent="-355600" algn="l" defTabSz="914400">
              <a:lnSpc>
                <a:spcPct val="90000"/>
              </a:lnSpc>
              <a:spcBef>
                <a:spcPts val="1000"/>
              </a:spcBef>
              <a:spcAft>
                <a:spcPts val="0"/>
              </a:spcAft>
              <a:buClrTx/>
              <a:buSzPct val="100000"/>
              <a:buFont typeface="Arial"/>
              <a:buChar char="•"/>
              <a:defRPr sz="2800" b="0" i="0" u="none" strike="noStrike" cap="none" spc="0">
                <a:ln>
                  <a:noFill/>
                </a:ln>
                <a:solidFill>
                  <a:srgbClr val="000000"/>
                </a:solidFill>
                <a:latin typeface="Century Gothic"/>
                <a:ea typeface="Century Gothic"/>
                <a:cs typeface="Century Gothic"/>
              </a:defRPr>
            </a:lvl6pPr>
            <a:lvl7pPr marL="3098800" marR="0" indent="-355600" algn="l" defTabSz="914400">
              <a:lnSpc>
                <a:spcPct val="90000"/>
              </a:lnSpc>
              <a:spcBef>
                <a:spcPts val="1000"/>
              </a:spcBef>
              <a:spcAft>
                <a:spcPts val="0"/>
              </a:spcAft>
              <a:buClrTx/>
              <a:buSzPct val="100000"/>
              <a:buFont typeface="Arial"/>
              <a:buChar char="•"/>
              <a:defRPr sz="2800" b="0" i="0" u="none" strike="noStrike" cap="none" spc="0">
                <a:ln>
                  <a:noFill/>
                </a:ln>
                <a:solidFill>
                  <a:srgbClr val="000000"/>
                </a:solidFill>
                <a:latin typeface="Century Gothic"/>
                <a:ea typeface="Century Gothic"/>
                <a:cs typeface="Century Gothic"/>
              </a:defRPr>
            </a:lvl7pPr>
            <a:lvl8pPr marL="3556000" marR="0" indent="-355600" algn="l" defTabSz="914400">
              <a:lnSpc>
                <a:spcPct val="90000"/>
              </a:lnSpc>
              <a:spcBef>
                <a:spcPts val="1000"/>
              </a:spcBef>
              <a:spcAft>
                <a:spcPts val="0"/>
              </a:spcAft>
              <a:buClrTx/>
              <a:buSzPct val="100000"/>
              <a:buFont typeface="Arial"/>
              <a:buChar char="•"/>
              <a:defRPr sz="2800" b="0" i="0" u="none" strike="noStrike" cap="none" spc="0">
                <a:ln>
                  <a:noFill/>
                </a:ln>
                <a:solidFill>
                  <a:srgbClr val="000000"/>
                </a:solidFill>
                <a:latin typeface="Century Gothic"/>
                <a:ea typeface="Century Gothic"/>
                <a:cs typeface="Century Gothic"/>
              </a:defRPr>
            </a:lvl8pPr>
            <a:lvl9pPr marL="4013200" marR="0" indent="-355600" algn="l" defTabSz="914400">
              <a:lnSpc>
                <a:spcPct val="90000"/>
              </a:lnSpc>
              <a:spcBef>
                <a:spcPts val="1000"/>
              </a:spcBef>
              <a:spcAft>
                <a:spcPts val="0"/>
              </a:spcAft>
              <a:buClrTx/>
              <a:buSzPct val="100000"/>
              <a:buFont typeface="Arial"/>
              <a:buChar char="•"/>
              <a:defRPr sz="2800" b="0" i="0" u="none" strike="noStrike" cap="none" spc="0">
                <a:ln>
                  <a:noFill/>
                </a:ln>
                <a:solidFill>
                  <a:srgbClr val="000000"/>
                </a:solidFill>
                <a:latin typeface="Century Gothic"/>
                <a:ea typeface="Century Gothic"/>
                <a:cs typeface="Century Gothic"/>
              </a:defRPr>
            </a:lvl9pPr>
          </a:lstStyle>
          <a:p>
            <a:r>
              <a:rPr lang="en-US" sz="2000" noProof="0" dirty="0"/>
              <a:t>Basic concept for relic neutrino detection rooted in a paper by Steven Weinberg in </a:t>
            </a:r>
            <a:r>
              <a:rPr lang="en-US" sz="2000" b="1" noProof="0" dirty="0"/>
              <a:t>1962</a:t>
            </a:r>
            <a:r>
              <a:rPr lang="en-US" sz="2000" noProof="0" dirty="0"/>
              <a:t> [</a:t>
            </a:r>
            <a:r>
              <a:rPr lang="en-US" sz="2000" i="1" noProof="0" dirty="0"/>
              <a:t>Phys. Rev</a:t>
            </a:r>
            <a:r>
              <a:rPr lang="en-US" sz="2000" noProof="0" dirty="0"/>
              <a:t>. 128:3, 1457]; applied for the first time, in case of massive neutrinos, to lay out a proposal for their direct experimental detection in </a:t>
            </a:r>
            <a:r>
              <a:rPr lang="en-US" sz="2000" b="1" noProof="0" dirty="0"/>
              <a:t>2007</a:t>
            </a:r>
            <a:r>
              <a:rPr lang="en-US" sz="2000" noProof="0" dirty="0"/>
              <a:t> by </a:t>
            </a:r>
            <a:r>
              <a:rPr lang="en-US" sz="2000" noProof="0" dirty="0" err="1"/>
              <a:t>A.G.Cocco</a:t>
            </a:r>
            <a:r>
              <a:rPr lang="en-US" sz="2000" noProof="0" dirty="0"/>
              <a:t>, </a:t>
            </a:r>
            <a:r>
              <a:rPr lang="en-US" sz="2000" noProof="0" dirty="0" err="1"/>
              <a:t>G.Mangano</a:t>
            </a:r>
            <a:r>
              <a:rPr lang="en-US" sz="2000" noProof="0" dirty="0"/>
              <a:t> and </a:t>
            </a:r>
            <a:r>
              <a:rPr lang="en-US" sz="2000" noProof="0" dirty="0" err="1"/>
              <a:t>M.Messina</a:t>
            </a:r>
            <a:r>
              <a:rPr lang="en-US" sz="2000" noProof="0" dirty="0"/>
              <a:t>.          [</a:t>
            </a:r>
            <a:r>
              <a:rPr lang="en-US" sz="1600" noProof="0" dirty="0"/>
              <a:t>JCAP 06(2007)015 </a:t>
            </a:r>
            <a:r>
              <a:rPr lang="en-US" sz="1600" noProof="0" dirty="0">
                <a:solidFill>
                  <a:schemeClr val="bg1"/>
                </a:solidFill>
                <a:hlinkClick r:id="rId4"/>
              </a:rPr>
              <a:t>DOI: 10.1088/1475-7516/2007/06/015</a:t>
            </a:r>
            <a:r>
              <a:rPr lang="en-US" sz="2000" noProof="0" dirty="0"/>
              <a:t>]</a:t>
            </a:r>
            <a:endParaRPr lang="en-US" sz="2000" noProof="0" dirty="0">
              <a:solidFill>
                <a:schemeClr val="bg1"/>
              </a:solidFill>
            </a:endParaRPr>
          </a:p>
        </p:txBody>
      </p:sp>
      <p:pic>
        <p:nvPicPr>
          <p:cNvPr id="26" name="Picture 25">
            <a:extLst>
              <a:ext uri="{FF2B5EF4-FFF2-40B4-BE49-F238E27FC236}">
                <a16:creationId xmlns:a16="http://schemas.microsoft.com/office/drawing/2014/main" id="{6DED8FC6-D962-304F-9249-3FEF3DD59C05}"/>
              </a:ext>
            </a:extLst>
          </p:cNvPr>
          <p:cNvPicPr>
            <a:picLocks noChangeAspect="1"/>
          </p:cNvPicPr>
          <p:nvPr/>
        </p:nvPicPr>
        <p:blipFill rotWithShape="1">
          <a:blip r:embed="rId5"/>
          <a:srcRect t="-1" b="-6158"/>
          <a:stretch/>
        </p:blipFill>
        <p:spPr>
          <a:xfrm>
            <a:off x="3371252" y="1772815"/>
            <a:ext cx="5481960" cy="3824367"/>
          </a:xfrm>
          <a:prstGeom prst="rect">
            <a:avLst/>
          </a:prstGeom>
        </p:spPr>
      </p:pic>
      <p:sp>
        <p:nvSpPr>
          <p:cNvPr id="27" name="Rectangle 26">
            <a:extLst>
              <a:ext uri="{FF2B5EF4-FFF2-40B4-BE49-F238E27FC236}">
                <a16:creationId xmlns:a16="http://schemas.microsoft.com/office/drawing/2014/main" id="{B587F937-0B5C-664B-A27E-E9C5BB1673A0}"/>
              </a:ext>
            </a:extLst>
          </p:cNvPr>
          <p:cNvSpPr/>
          <p:nvPr/>
        </p:nvSpPr>
        <p:spPr>
          <a:xfrm>
            <a:off x="6240016" y="1887786"/>
            <a:ext cx="2320357" cy="2819400"/>
          </a:xfrm>
          <a:prstGeom prst="rect">
            <a:avLst/>
          </a:prstGeom>
          <a:solidFill>
            <a:srgbClr val="BF8EC0">
              <a:alpha val="2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sp>
        <p:nvSpPr>
          <p:cNvPr id="28" name="Rectangle 27">
            <a:extLst>
              <a:ext uri="{FF2B5EF4-FFF2-40B4-BE49-F238E27FC236}">
                <a16:creationId xmlns:a16="http://schemas.microsoft.com/office/drawing/2014/main" id="{5BDAFF02-B62B-604A-8F97-982433E6A431}"/>
              </a:ext>
            </a:extLst>
          </p:cNvPr>
          <p:cNvSpPr/>
          <p:nvPr/>
        </p:nvSpPr>
        <p:spPr>
          <a:xfrm>
            <a:off x="4295800" y="1887786"/>
            <a:ext cx="1908547" cy="2805920"/>
          </a:xfrm>
          <a:prstGeom prst="rect">
            <a:avLst/>
          </a:prstGeom>
          <a:solidFill>
            <a:srgbClr val="4BBCEC">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grpSp>
        <p:nvGrpSpPr>
          <p:cNvPr id="29" name="Group 28">
            <a:extLst>
              <a:ext uri="{FF2B5EF4-FFF2-40B4-BE49-F238E27FC236}">
                <a16:creationId xmlns:a16="http://schemas.microsoft.com/office/drawing/2014/main" id="{970A4C5C-C7D8-164C-A58A-52775B575366}"/>
              </a:ext>
            </a:extLst>
          </p:cNvPr>
          <p:cNvGrpSpPr/>
          <p:nvPr/>
        </p:nvGrpSpPr>
        <p:grpSpPr>
          <a:xfrm>
            <a:off x="7709181" y="5472160"/>
            <a:ext cx="3763275" cy="1258271"/>
            <a:chOff x="4728617" y="6097395"/>
            <a:chExt cx="3104701" cy="1258271"/>
          </a:xfrm>
        </p:grpSpPr>
        <p:sp>
          <p:nvSpPr>
            <p:cNvPr id="30" name="TextBox 29">
              <a:extLst>
                <a:ext uri="{FF2B5EF4-FFF2-40B4-BE49-F238E27FC236}">
                  <a16:creationId xmlns:a16="http://schemas.microsoft.com/office/drawing/2014/main" id="{56DCDE69-20CD-FA4B-8667-7E7477196DC4}"/>
                </a:ext>
              </a:extLst>
            </p:cNvPr>
            <p:cNvSpPr txBox="1"/>
            <p:nvPr/>
          </p:nvSpPr>
          <p:spPr>
            <a:xfrm>
              <a:off x="4728617" y="6097395"/>
              <a:ext cx="2496679" cy="646331"/>
            </a:xfrm>
            <a:prstGeom prst="rect">
              <a:avLst/>
            </a:prstGeom>
            <a:noFill/>
          </p:spPr>
          <p:txBody>
            <a:bodyPr wrap="none" rtlCol="0">
              <a:spAutoFit/>
            </a:bodyPr>
            <a:lstStyle/>
            <a:p>
              <a:r>
                <a:rPr lang="en-US" b="1" u="sng" noProof="0" dirty="0" err="1">
                  <a:solidFill>
                    <a:srgbClr val="0432FF"/>
                  </a:solidFill>
                </a:rPr>
                <a:t>C</a:t>
              </a:r>
              <a:r>
                <a:rPr lang="en-US" b="1" u="sng" noProof="0" dirty="0" err="1">
                  <a:solidFill>
                    <a:srgbClr val="0432FF"/>
                  </a:solidFill>
                  <a:latin typeface="Symbol" pitchFamily="2" charset="2"/>
                </a:rPr>
                <a:t>n</a:t>
              </a:r>
              <a:r>
                <a:rPr lang="en-US" b="1" u="sng" noProof="0" dirty="0" err="1">
                  <a:solidFill>
                    <a:srgbClr val="0432FF"/>
                  </a:solidFill>
                </a:rPr>
                <a:t>B</a:t>
              </a:r>
              <a:r>
                <a:rPr lang="en-US" b="1" u="sng" noProof="0" dirty="0">
                  <a:solidFill>
                    <a:srgbClr val="0432FF"/>
                  </a:solidFill>
                </a:rPr>
                <a:t> Detection Requires</a:t>
              </a:r>
              <a:r>
                <a:rPr lang="en-US" u="sng" noProof="0" dirty="0">
                  <a:solidFill>
                    <a:srgbClr val="0432FF"/>
                  </a:solidFill>
                </a:rPr>
                <a:t>:</a:t>
              </a:r>
            </a:p>
            <a:p>
              <a:r>
                <a:rPr lang="en-US" noProof="0" dirty="0">
                  <a:solidFill>
                    <a:srgbClr val="0432FF"/>
                  </a:solidFill>
                </a:rPr>
                <a:t>     energy resolution set by </a:t>
              </a:r>
              <a:r>
                <a:rPr lang="en-US" noProof="0" dirty="0" err="1">
                  <a:solidFill>
                    <a:srgbClr val="0432FF"/>
                  </a:solidFill>
                </a:rPr>
                <a:t>m</a:t>
              </a:r>
              <a:r>
                <a:rPr lang="en-US" baseline="-25000" noProof="0" dirty="0" err="1">
                  <a:solidFill>
                    <a:srgbClr val="0432FF"/>
                  </a:solidFill>
                  <a:latin typeface="Symbol" pitchFamily="2" charset="2"/>
                </a:rPr>
                <a:t>n</a:t>
              </a:r>
              <a:endParaRPr lang="en-US" noProof="0" dirty="0">
                <a:solidFill>
                  <a:srgbClr val="0432FF"/>
                </a:solidFill>
              </a:endParaRPr>
            </a:p>
          </p:txBody>
        </p:sp>
        <p:sp>
          <p:nvSpPr>
            <p:cNvPr id="31" name="TextBox 30">
              <a:extLst>
                <a:ext uri="{FF2B5EF4-FFF2-40B4-BE49-F238E27FC236}">
                  <a16:creationId xmlns:a16="http://schemas.microsoft.com/office/drawing/2014/main" id="{49E8775D-77A5-4C4B-AFDF-C5E19A44A553}"/>
                </a:ext>
              </a:extLst>
            </p:cNvPr>
            <p:cNvSpPr txBox="1"/>
            <p:nvPr/>
          </p:nvSpPr>
          <p:spPr>
            <a:xfrm>
              <a:off x="4728617" y="6986334"/>
              <a:ext cx="3104701" cy="369332"/>
            </a:xfrm>
            <a:prstGeom prst="rect">
              <a:avLst/>
            </a:prstGeom>
            <a:noFill/>
            <a:ln w="25400">
              <a:solidFill>
                <a:schemeClr val="bg1"/>
              </a:solidFill>
            </a:ln>
          </p:spPr>
          <p:txBody>
            <a:bodyPr wrap="none" rtlCol="0">
              <a:spAutoFit/>
            </a:bodyPr>
            <a:lstStyle/>
            <a:p>
              <a:r>
                <a:rPr lang="en-US" b="1" noProof="0" dirty="0">
                  <a:solidFill>
                    <a:srgbClr val="0432FF"/>
                  </a:solidFill>
                </a:rPr>
                <a:t>PTOLEMY target resolution: ~ 50 </a:t>
              </a:r>
              <a:r>
                <a:rPr lang="en-US" b="1" noProof="0" dirty="0" err="1">
                  <a:solidFill>
                    <a:srgbClr val="0432FF"/>
                  </a:solidFill>
                </a:rPr>
                <a:t>meV</a:t>
              </a:r>
              <a:endParaRPr lang="en-US" b="1" noProof="0" dirty="0">
                <a:solidFill>
                  <a:srgbClr val="0432FF"/>
                </a:solidFill>
              </a:endParaRPr>
            </a:p>
          </p:txBody>
        </p:sp>
      </p:grpSp>
      <p:grpSp>
        <p:nvGrpSpPr>
          <p:cNvPr id="20" name="Group 19">
            <a:extLst>
              <a:ext uri="{FF2B5EF4-FFF2-40B4-BE49-F238E27FC236}">
                <a16:creationId xmlns:a16="http://schemas.microsoft.com/office/drawing/2014/main" id="{3C5B65B0-2B9E-474A-BA60-11741204001D}"/>
              </a:ext>
            </a:extLst>
          </p:cNvPr>
          <p:cNvGrpSpPr/>
          <p:nvPr/>
        </p:nvGrpSpPr>
        <p:grpSpPr>
          <a:xfrm>
            <a:off x="-295005" y="4354984"/>
            <a:ext cx="4415007" cy="2511965"/>
            <a:chOff x="-500553" y="2850326"/>
            <a:chExt cx="3642381" cy="1972585"/>
          </a:xfrm>
        </p:grpSpPr>
        <p:sp>
          <p:nvSpPr>
            <p:cNvPr id="23" name="TextBox 22">
              <a:extLst>
                <a:ext uri="{FF2B5EF4-FFF2-40B4-BE49-F238E27FC236}">
                  <a16:creationId xmlns:a16="http://schemas.microsoft.com/office/drawing/2014/main" id="{AA5A52A1-0606-E847-BE18-CA21D6477888}"/>
                </a:ext>
              </a:extLst>
            </p:cNvPr>
            <p:cNvSpPr txBox="1"/>
            <p:nvPr/>
          </p:nvSpPr>
          <p:spPr>
            <a:xfrm>
              <a:off x="-399921" y="3126902"/>
              <a:ext cx="3081016" cy="854184"/>
            </a:xfrm>
            <a:prstGeom prst="rect">
              <a:avLst/>
            </a:prstGeom>
            <a:noFill/>
          </p:spPr>
          <p:txBody>
            <a:bodyPr wrap="square" lIns="101870" tIns="50935" rIns="101870" bIns="50935" rtlCol="0">
              <a:spAutoFit/>
            </a:bodyPr>
            <a:lstStyle/>
            <a:p>
              <a:pPr algn="ctr"/>
              <a:r>
                <a:rPr lang="en-US" noProof="0" dirty="0">
                  <a:solidFill>
                    <a:srgbClr val="FFFF99"/>
                  </a:solidFill>
                </a:rPr>
                <a:t>Gap (2m) constrained to </a:t>
              </a:r>
            </a:p>
            <a:p>
              <a:pPr algn="ctr"/>
              <a:r>
                <a:rPr lang="en-US" sz="2800" b="1" noProof="0" dirty="0">
                  <a:solidFill>
                    <a:srgbClr val="FFFF99"/>
                  </a:solidFill>
                </a:rPr>
                <a:t>m ≲ 200meV</a:t>
              </a:r>
            </a:p>
            <a:p>
              <a:pPr algn="ctr"/>
              <a:r>
                <a:rPr lang="en-US" noProof="0" dirty="0">
                  <a:solidFill>
                    <a:srgbClr val="FFFF99"/>
                  </a:solidFill>
                </a:rPr>
                <a:t>from </a:t>
              </a:r>
              <a:r>
                <a:rPr lang="en-US" b="1" noProof="0" dirty="0">
                  <a:solidFill>
                    <a:schemeClr val="bg1"/>
                  </a:solidFill>
                </a:rPr>
                <a:t>precision cosmology</a:t>
              </a:r>
            </a:p>
          </p:txBody>
        </p:sp>
        <p:sp>
          <p:nvSpPr>
            <p:cNvPr id="24" name="TextBox 23">
              <a:extLst>
                <a:ext uri="{FF2B5EF4-FFF2-40B4-BE49-F238E27FC236}">
                  <a16:creationId xmlns:a16="http://schemas.microsoft.com/office/drawing/2014/main" id="{92C1E0B9-618C-5348-A12E-C6634D8689D8}"/>
                </a:ext>
              </a:extLst>
            </p:cNvPr>
            <p:cNvSpPr txBox="1"/>
            <p:nvPr/>
          </p:nvSpPr>
          <p:spPr>
            <a:xfrm>
              <a:off x="-247969" y="2850326"/>
              <a:ext cx="2970910" cy="472197"/>
            </a:xfrm>
            <a:prstGeom prst="rect">
              <a:avLst/>
            </a:prstGeom>
            <a:noFill/>
          </p:spPr>
          <p:txBody>
            <a:bodyPr wrap="none" lIns="101870" tIns="50935" rIns="101870" bIns="50935" rtlCol="0">
              <a:spAutoFit/>
            </a:bodyPr>
            <a:lstStyle/>
            <a:p>
              <a:r>
                <a:rPr lang="en-US" sz="2400" b="1" noProof="0" dirty="0">
                  <a:solidFill>
                    <a:srgbClr val="FFFF99"/>
                  </a:solidFill>
                </a:rPr>
                <a:t>What do we know?</a:t>
              </a:r>
            </a:p>
          </p:txBody>
        </p:sp>
        <p:sp>
          <p:nvSpPr>
            <p:cNvPr id="25" name="TextBox 24">
              <a:extLst>
                <a:ext uri="{FF2B5EF4-FFF2-40B4-BE49-F238E27FC236}">
                  <a16:creationId xmlns:a16="http://schemas.microsoft.com/office/drawing/2014/main" id="{20720E4D-4926-F948-BDB4-819B7FA8103F}"/>
                </a:ext>
              </a:extLst>
            </p:cNvPr>
            <p:cNvSpPr txBox="1"/>
            <p:nvPr/>
          </p:nvSpPr>
          <p:spPr>
            <a:xfrm>
              <a:off x="-500553" y="3968728"/>
              <a:ext cx="3642381" cy="854183"/>
            </a:xfrm>
            <a:prstGeom prst="rect">
              <a:avLst/>
            </a:prstGeom>
            <a:noFill/>
          </p:spPr>
          <p:txBody>
            <a:bodyPr wrap="square" lIns="101870" tIns="50935" rIns="101870" bIns="50935" rtlCol="0">
              <a:spAutoFit/>
            </a:bodyPr>
            <a:lstStyle/>
            <a:p>
              <a:pPr algn="ctr"/>
              <a:r>
                <a:rPr lang="en-US" noProof="0" dirty="0">
                  <a:solidFill>
                    <a:srgbClr val="FFFF99"/>
                  </a:solidFill>
                </a:rPr>
                <a:t>Electron flavor expected with </a:t>
              </a:r>
            </a:p>
            <a:p>
              <a:pPr algn="ctr"/>
              <a:r>
                <a:rPr lang="en-US" sz="2800" b="1" noProof="0" dirty="0">
                  <a:solidFill>
                    <a:srgbClr val="FFFF99"/>
                  </a:solidFill>
                </a:rPr>
                <a:t>m ≳50meV</a:t>
              </a:r>
            </a:p>
            <a:p>
              <a:pPr algn="ctr"/>
              <a:r>
                <a:rPr lang="en-US" noProof="0" dirty="0">
                  <a:solidFill>
                    <a:srgbClr val="FFFF99"/>
                  </a:solidFill>
                </a:rPr>
                <a:t>from </a:t>
              </a:r>
              <a:r>
                <a:rPr lang="en-US" b="1" noProof="0" dirty="0">
                  <a:solidFill>
                    <a:schemeClr val="bg1"/>
                  </a:solidFill>
                </a:rPr>
                <a:t>neutrino oscillations</a:t>
              </a:r>
            </a:p>
          </p:txBody>
        </p:sp>
      </p:grpSp>
      <p:sp>
        <p:nvSpPr>
          <p:cNvPr id="3" name="TextBox 2">
            <a:extLst>
              <a:ext uri="{FF2B5EF4-FFF2-40B4-BE49-F238E27FC236}">
                <a16:creationId xmlns:a16="http://schemas.microsoft.com/office/drawing/2014/main" id="{378BF391-4CB4-824C-943D-A18CBFB9C03F}"/>
              </a:ext>
            </a:extLst>
          </p:cNvPr>
          <p:cNvSpPr txBox="1"/>
          <p:nvPr/>
        </p:nvSpPr>
        <p:spPr>
          <a:xfrm>
            <a:off x="4501728" y="5315409"/>
            <a:ext cx="3043654" cy="338554"/>
          </a:xfrm>
          <a:prstGeom prst="rect">
            <a:avLst/>
          </a:prstGeom>
          <a:noFill/>
        </p:spPr>
        <p:txBody>
          <a:bodyPr wrap="none" rtlCol="0">
            <a:spAutoFit/>
          </a:bodyPr>
          <a:lstStyle/>
          <a:p>
            <a:r>
              <a:rPr lang="en-US" sz="1600" b="1" i="0" noProof="0" dirty="0">
                <a:solidFill>
                  <a:srgbClr val="333333"/>
                </a:solidFill>
                <a:effectLst/>
                <a:latin typeface="-apple-system"/>
              </a:rPr>
              <a:t>M.G. Betti </a:t>
            </a:r>
            <a:r>
              <a:rPr lang="en-US" sz="1600" b="1" i="1" noProof="0" dirty="0">
                <a:solidFill>
                  <a:srgbClr val="333333"/>
                </a:solidFill>
                <a:effectLst/>
                <a:latin typeface="-apple-system"/>
              </a:rPr>
              <a:t>et al</a:t>
            </a:r>
            <a:r>
              <a:rPr lang="en-US" sz="1600" b="1" i="0" noProof="0" dirty="0">
                <a:solidFill>
                  <a:srgbClr val="333333"/>
                </a:solidFill>
                <a:effectLst/>
                <a:latin typeface="-apple-system"/>
              </a:rPr>
              <a:t> JCAP 07(2019)047</a:t>
            </a:r>
            <a:endParaRPr lang="en-US" sz="1600" b="1" noProof="0" dirty="0"/>
          </a:p>
        </p:txBody>
      </p:sp>
    </p:spTree>
    <p:extLst>
      <p:ext uri="{BB962C8B-B14F-4D97-AF65-F5344CB8AC3E}">
        <p14:creationId xmlns:p14="http://schemas.microsoft.com/office/powerpoint/2010/main" val="2893538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05CA-2DC0-624D-8112-FFA36F4983F6}"/>
              </a:ext>
            </a:extLst>
          </p:cNvPr>
          <p:cNvSpPr>
            <a:spLocks noGrp="1"/>
          </p:cNvSpPr>
          <p:nvPr>
            <p:ph type="title"/>
          </p:nvPr>
        </p:nvSpPr>
        <p:spPr>
          <a:xfrm>
            <a:off x="333375" y="1910210"/>
            <a:ext cx="11525250" cy="2579282"/>
          </a:xfrm>
        </p:spPr>
        <p:txBody>
          <a:bodyPr>
            <a:normAutofit/>
          </a:bodyPr>
          <a:lstStyle/>
          <a:p>
            <a:pPr algn="ctr"/>
            <a:r>
              <a:rPr lang="en-US" sz="4125" noProof="0" dirty="0">
                <a:latin typeface="Chalkboard" panose="03050602040202020205" pitchFamily="66" charset="77"/>
              </a:rPr>
              <a:t>Before carrying on</a:t>
            </a:r>
            <a:br>
              <a:rPr lang="en-US" sz="4125" noProof="0" dirty="0">
                <a:latin typeface="Chalkboard" panose="03050602040202020205" pitchFamily="66" charset="77"/>
              </a:rPr>
            </a:br>
            <a:r>
              <a:rPr lang="en-US" sz="4125" noProof="0" dirty="0">
                <a:latin typeface="Chalkboard" panose="03050602040202020205" pitchFamily="66" charset="77"/>
              </a:rPr>
              <a:t>we can’t miss to mention</a:t>
            </a:r>
            <a:br>
              <a:rPr lang="en-US" sz="4125" noProof="0" dirty="0">
                <a:latin typeface="Chalkboard" panose="03050602040202020205" pitchFamily="66" charset="77"/>
              </a:rPr>
            </a:br>
            <a:r>
              <a:rPr lang="en-US" sz="4125" noProof="0" dirty="0">
                <a:latin typeface="Chalkboard" panose="03050602040202020205" pitchFamily="66" charset="77"/>
              </a:rPr>
              <a:t>the KATRIN experiment</a:t>
            </a:r>
          </a:p>
        </p:txBody>
      </p:sp>
    </p:spTree>
    <p:extLst>
      <p:ext uri="{BB962C8B-B14F-4D97-AF65-F5344CB8AC3E}">
        <p14:creationId xmlns:p14="http://schemas.microsoft.com/office/powerpoint/2010/main" val="186477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C9D2A1F4-ECB5-6149-8D93-6F2942D7D6F0}"/>
              </a:ext>
            </a:extLst>
          </p:cNvPr>
          <p:cNvSpPr>
            <a:spLocks noGrp="1"/>
          </p:cNvSpPr>
          <p:nvPr>
            <p:ph type="title"/>
          </p:nvPr>
        </p:nvSpPr>
        <p:spPr>
          <a:xfrm>
            <a:off x="2095112" y="391419"/>
            <a:ext cx="8050998" cy="1496290"/>
          </a:xfrm>
        </p:spPr>
        <p:txBody>
          <a:bodyPr/>
          <a:lstStyle/>
          <a:p>
            <a:r>
              <a:rPr lang="en-US" sz="3189" noProof="0" dirty="0">
                <a:latin typeface="Chalkboard" panose="03050602040202020205" pitchFamily="66" charset="77"/>
                <a:ea typeface="ＭＳ Ｐゴシック" panose="020B0600070205080204" pitchFamily="34" charset="-128"/>
              </a:rPr>
              <a:t>The principle of the Mac-E filter</a:t>
            </a:r>
            <a:r>
              <a:rPr lang="en-US" sz="3189" baseline="30000" noProof="0" dirty="0">
                <a:latin typeface="Chalkboard" panose="03050602040202020205" pitchFamily="66" charset="77"/>
                <a:ea typeface="ＭＳ Ｐゴシック" panose="020B0600070205080204" pitchFamily="34" charset="-128"/>
              </a:rPr>
              <a:t>*</a:t>
            </a:r>
            <a:br>
              <a:rPr lang="en-US" sz="3189" noProof="0" dirty="0">
                <a:latin typeface="Chalkboard" panose="03050602040202020205" pitchFamily="66" charset="77"/>
                <a:ea typeface="ＭＳ Ｐゴシック" panose="020B0600070205080204" pitchFamily="34" charset="-128"/>
              </a:rPr>
            </a:br>
            <a:endParaRPr lang="en-US" sz="3189" noProof="0" dirty="0">
              <a:latin typeface="Chalkboard" panose="03050602040202020205" pitchFamily="66" charset="77"/>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29B829E3-2740-1547-8A61-2DC121198A4F}"/>
              </a:ext>
            </a:extLst>
          </p:cNvPr>
          <p:cNvSpPr>
            <a:spLocks noGrp="1"/>
          </p:cNvSpPr>
          <p:nvPr>
            <p:ph type="sldNum" sz="quarter" idx="12"/>
          </p:nvPr>
        </p:nvSpPr>
        <p:spPr>
          <a:xfrm>
            <a:off x="7672683" y="5847852"/>
            <a:ext cx="255478" cy="287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126" b="1">
                <a:solidFill>
                  <a:schemeClr val="tx1"/>
                </a:solidFill>
                <a:latin typeface="Times New Roman" panose="02020603050405020304" pitchFamily="18" charset="0"/>
                <a:ea typeface="ＭＳ Ｐゴシック" panose="020B0600070205080204" pitchFamily="34" charset="-128"/>
              </a:defRPr>
            </a:lvl1pPr>
            <a:lvl2pPr marL="33601582" indent="-33196574" eaLnBrk="0" hangingPunct="0">
              <a:defRPr sz="2126" b="1">
                <a:solidFill>
                  <a:schemeClr val="tx1"/>
                </a:solidFill>
                <a:latin typeface="Times New Roman" panose="02020603050405020304" pitchFamily="18" charset="0"/>
                <a:ea typeface="ＭＳ Ｐゴシック" panose="020B0600070205080204" pitchFamily="34" charset="-128"/>
              </a:defRPr>
            </a:lvl2pPr>
            <a:lvl3pPr eaLnBrk="0" hangingPunct="0">
              <a:defRPr sz="2126" b="1">
                <a:solidFill>
                  <a:schemeClr val="tx1"/>
                </a:solidFill>
                <a:latin typeface="Times New Roman" panose="02020603050405020304" pitchFamily="18" charset="0"/>
                <a:ea typeface="ＭＳ Ｐゴシック" panose="020B0600070205080204" pitchFamily="34" charset="-128"/>
              </a:defRPr>
            </a:lvl3pPr>
            <a:lvl4pPr eaLnBrk="0" hangingPunct="0">
              <a:defRPr sz="2126" b="1">
                <a:solidFill>
                  <a:schemeClr val="tx1"/>
                </a:solidFill>
                <a:latin typeface="Times New Roman" panose="02020603050405020304" pitchFamily="18" charset="0"/>
                <a:ea typeface="ＭＳ Ｐゴシック" panose="020B0600070205080204" pitchFamily="34" charset="-128"/>
              </a:defRPr>
            </a:lvl4pPr>
            <a:lvl5pPr eaLnBrk="0" hangingPunct="0">
              <a:defRPr sz="2126" b="1">
                <a:solidFill>
                  <a:schemeClr val="tx1"/>
                </a:solidFill>
                <a:latin typeface="Times New Roman" panose="02020603050405020304" pitchFamily="18" charset="0"/>
                <a:ea typeface="ＭＳ Ｐゴシック" panose="020B0600070205080204" pitchFamily="34" charset="-128"/>
              </a:defRPr>
            </a:lvl5pPr>
            <a:lvl6pPr marL="405008" eaLnBrk="0" fontAlgn="base" hangingPunct="0">
              <a:spcBef>
                <a:spcPct val="0"/>
              </a:spcBef>
              <a:spcAft>
                <a:spcPct val="0"/>
              </a:spcAft>
              <a:defRPr sz="2126" b="1">
                <a:solidFill>
                  <a:schemeClr val="tx1"/>
                </a:solidFill>
                <a:latin typeface="Times New Roman" panose="02020603050405020304" pitchFamily="18" charset="0"/>
                <a:ea typeface="ＭＳ Ｐゴシック" panose="020B0600070205080204" pitchFamily="34" charset="-128"/>
              </a:defRPr>
            </a:lvl6pPr>
            <a:lvl7pPr marL="810016" eaLnBrk="0" fontAlgn="base" hangingPunct="0">
              <a:spcBef>
                <a:spcPct val="0"/>
              </a:spcBef>
              <a:spcAft>
                <a:spcPct val="0"/>
              </a:spcAft>
              <a:defRPr sz="2126" b="1">
                <a:solidFill>
                  <a:schemeClr val="tx1"/>
                </a:solidFill>
                <a:latin typeface="Times New Roman" panose="02020603050405020304" pitchFamily="18" charset="0"/>
                <a:ea typeface="ＭＳ Ｐゴシック" panose="020B0600070205080204" pitchFamily="34" charset="-128"/>
              </a:defRPr>
            </a:lvl7pPr>
            <a:lvl8pPr marL="1215023" eaLnBrk="0" fontAlgn="base" hangingPunct="0">
              <a:spcBef>
                <a:spcPct val="0"/>
              </a:spcBef>
              <a:spcAft>
                <a:spcPct val="0"/>
              </a:spcAft>
              <a:defRPr sz="2126" b="1">
                <a:solidFill>
                  <a:schemeClr val="tx1"/>
                </a:solidFill>
                <a:latin typeface="Times New Roman" panose="02020603050405020304" pitchFamily="18" charset="0"/>
                <a:ea typeface="ＭＳ Ｐゴシック" panose="020B0600070205080204" pitchFamily="34" charset="-128"/>
              </a:defRPr>
            </a:lvl8pPr>
            <a:lvl9pPr marL="1620031" eaLnBrk="0" fontAlgn="base" hangingPunct="0">
              <a:spcBef>
                <a:spcPct val="0"/>
              </a:spcBef>
              <a:spcAft>
                <a:spcPct val="0"/>
              </a:spcAft>
              <a:defRPr sz="2126" b="1">
                <a:solidFill>
                  <a:schemeClr val="tx1"/>
                </a:solidFill>
                <a:latin typeface="Times New Roman" panose="02020603050405020304" pitchFamily="18" charset="0"/>
                <a:ea typeface="ＭＳ Ｐゴシック" panose="020B0600070205080204" pitchFamily="34" charset="-128"/>
              </a:defRPr>
            </a:lvl9pPr>
          </a:lstStyle>
          <a:p>
            <a:pPr eaLnBrk="1" hangingPunct="1"/>
            <a:fld id="{9B4679DD-DE78-5B4A-B129-A4B40DE3C7BA}" type="slidenum">
              <a:rPr lang="en-US" sz="1240" b="0" noProof="0">
                <a:solidFill>
                  <a:srgbClr val="000090"/>
                </a:solidFill>
              </a:rPr>
              <a:pPr eaLnBrk="1" hangingPunct="1"/>
              <a:t>16</a:t>
            </a:fld>
            <a:endParaRPr lang="en-US" sz="1240" b="0" noProof="0" dirty="0">
              <a:solidFill>
                <a:srgbClr val="000090"/>
              </a:solidFill>
            </a:endParaRPr>
          </a:p>
        </p:txBody>
      </p:sp>
      <p:sp>
        <p:nvSpPr>
          <p:cNvPr id="66564" name="Rectangle 4">
            <a:extLst>
              <a:ext uri="{FF2B5EF4-FFF2-40B4-BE49-F238E27FC236}">
                <a16:creationId xmlns:a16="http://schemas.microsoft.com/office/drawing/2014/main" id="{9A1351EC-F51A-164A-84CF-4C9487A9E2F7}"/>
              </a:ext>
            </a:extLst>
          </p:cNvPr>
          <p:cNvSpPr>
            <a:spLocks noChangeArrowheads="1"/>
          </p:cNvSpPr>
          <p:nvPr/>
        </p:nvSpPr>
        <p:spPr bwMode="auto">
          <a:xfrm>
            <a:off x="0" y="2152092"/>
            <a:ext cx="7255261" cy="199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sz="2063" noProof="0" dirty="0">
                <a:solidFill>
                  <a:srgbClr val="000090"/>
                </a:solidFill>
                <a:cs typeface="Times New Roman" panose="02020603050405020304" pitchFamily="18" charset="0"/>
              </a:rPr>
              <a:t>Two superconducting solenoids  produce a magnetic field B. The beta electrons, which are starting from the tritium source in the left solenoid, are guided magnetically on a cyclotron  motion around the magnetic field lines into the spectrometer (2p </a:t>
            </a:r>
            <a:r>
              <a:rPr lang="en-US" sz="2063" noProof="0" dirty="0">
                <a:solidFill>
                  <a:srgbClr val="000090"/>
                </a:solidFill>
                <a:ea typeface="Symbol" pitchFamily="2" charset="2"/>
                <a:cs typeface="Times New Roman" panose="02020603050405020304" pitchFamily="18" charset="0"/>
              </a:rPr>
              <a:t>solid angle)</a:t>
            </a:r>
            <a:r>
              <a:rPr lang="en-US" sz="2063" noProof="0" dirty="0">
                <a:solidFill>
                  <a:srgbClr val="000090"/>
                </a:solidFill>
                <a:cs typeface="Times New Roman" panose="02020603050405020304" pitchFamily="18" charset="0"/>
              </a:rPr>
              <a:t>.</a:t>
            </a:r>
          </a:p>
          <a:p>
            <a:pPr algn="just" eaLnBrk="1" hangingPunct="1"/>
            <a:endParaRPr lang="en-US" sz="2063" noProof="0" dirty="0">
              <a:solidFill>
                <a:schemeClr val="bg1"/>
              </a:solidFill>
              <a:cs typeface="Times New Roman" panose="02020603050405020304" pitchFamily="18" charset="0"/>
            </a:endParaRPr>
          </a:p>
        </p:txBody>
      </p:sp>
      <p:pic>
        <p:nvPicPr>
          <p:cNvPr id="66565" name="Picture 5" descr="mace_electrodes_rdax_1200x1200.gif">
            <a:extLst>
              <a:ext uri="{FF2B5EF4-FFF2-40B4-BE49-F238E27FC236}">
                <a16:creationId xmlns:a16="http://schemas.microsoft.com/office/drawing/2014/main" id="{ED518C88-D5BF-F541-AB7F-F525E519C0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0010" y="1382857"/>
            <a:ext cx="4608515" cy="4608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7">
            <a:extLst>
              <a:ext uri="{FF2B5EF4-FFF2-40B4-BE49-F238E27FC236}">
                <a16:creationId xmlns:a16="http://schemas.microsoft.com/office/drawing/2014/main" id="{BB3F141C-9E4D-7A40-9DD4-BF130C83A499}"/>
              </a:ext>
            </a:extLst>
          </p:cNvPr>
          <p:cNvSpPr txBox="1">
            <a:spLocks noChangeArrowheads="1"/>
          </p:cNvSpPr>
          <p:nvPr/>
        </p:nvSpPr>
        <p:spPr bwMode="auto">
          <a:xfrm>
            <a:off x="2176238" y="6048915"/>
            <a:ext cx="1947906" cy="31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sz="1418" noProof="0" dirty="0">
                <a:solidFill>
                  <a:srgbClr val="000090"/>
                </a:solidFill>
              </a:rPr>
              <a:t>*from Katrin webpage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Title 1">
            <a:extLst>
              <a:ext uri="{FF2B5EF4-FFF2-40B4-BE49-F238E27FC236}">
                <a16:creationId xmlns:a16="http://schemas.microsoft.com/office/drawing/2014/main" id="{5E737E63-EECB-AF4B-9B3E-79F7E6804479}"/>
              </a:ext>
            </a:extLst>
          </p:cNvPr>
          <p:cNvSpPr>
            <a:spLocks noGrp="1"/>
          </p:cNvSpPr>
          <p:nvPr>
            <p:ph type="title"/>
          </p:nvPr>
        </p:nvSpPr>
        <p:spPr>
          <a:xfrm>
            <a:off x="2045892" y="425170"/>
            <a:ext cx="8100218" cy="810022"/>
          </a:xfrm>
        </p:spPr>
        <p:txBody>
          <a:bodyPr/>
          <a:lstStyle/>
          <a:p>
            <a:r>
              <a:rPr lang="en-US" sz="3189" noProof="0" dirty="0">
                <a:latin typeface="Chalkboard" panose="03050602040202020205" pitchFamily="66" charset="77"/>
                <a:ea typeface="ＭＳ Ｐゴシック" panose="020B0600070205080204" pitchFamily="34" charset="-128"/>
              </a:rPr>
              <a:t>The principle of the Mac-E filter (I)</a:t>
            </a:r>
          </a:p>
        </p:txBody>
      </p:sp>
      <p:sp>
        <p:nvSpPr>
          <p:cNvPr id="67590" name="Rectangle 4">
            <a:extLst>
              <a:ext uri="{FF2B5EF4-FFF2-40B4-BE49-F238E27FC236}">
                <a16:creationId xmlns:a16="http://schemas.microsoft.com/office/drawing/2014/main" id="{E1CE77D9-DC24-AC42-9E9F-CAC9066743A0}"/>
              </a:ext>
            </a:extLst>
          </p:cNvPr>
          <p:cNvSpPr>
            <a:spLocks noChangeArrowheads="1"/>
          </p:cNvSpPr>
          <p:nvPr/>
        </p:nvSpPr>
        <p:spPr bwMode="auto">
          <a:xfrm>
            <a:off x="22243" y="1268942"/>
            <a:ext cx="11238245" cy="7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sz="2063" noProof="0" dirty="0">
                <a:solidFill>
                  <a:srgbClr val="000090"/>
                </a:solidFill>
              </a:rPr>
              <a:t>On their way to the center of the spectrometer the magnetic field B drops by many orders of magnitude. Therefore, the magnetic gradient force </a:t>
            </a:r>
          </a:p>
        </p:txBody>
      </p:sp>
      <p:pic>
        <p:nvPicPr>
          <p:cNvPr id="67592" name="Picture 10" descr="mace_electrodes_rdax_1200x1200.gif">
            <a:extLst>
              <a:ext uri="{FF2B5EF4-FFF2-40B4-BE49-F238E27FC236}">
                <a16:creationId xmlns:a16="http://schemas.microsoft.com/office/drawing/2014/main" id="{CF672DEC-F5AC-D14B-B409-BD9E75BF84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52453" y="2149278"/>
            <a:ext cx="4317305" cy="431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Box 8">
            <a:extLst>
              <a:ext uri="{FF2B5EF4-FFF2-40B4-BE49-F238E27FC236}">
                <a16:creationId xmlns:a16="http://schemas.microsoft.com/office/drawing/2014/main" id="{9D597C3A-A7F9-184A-BDEA-C0E501472FB3}"/>
              </a:ext>
            </a:extLst>
          </p:cNvPr>
          <p:cNvSpPr txBox="1">
            <a:spLocks noChangeArrowheads="1"/>
          </p:cNvSpPr>
          <p:nvPr/>
        </p:nvSpPr>
        <p:spPr bwMode="auto">
          <a:xfrm>
            <a:off x="167270" y="2866486"/>
            <a:ext cx="6266241" cy="199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sz="2063" noProof="0" dirty="0">
                <a:solidFill>
                  <a:srgbClr val="000090"/>
                </a:solidFill>
              </a:rPr>
              <a:t>transforms most of the cyclotron energy into longitudinal motion. Thus, because of the slowly varying magnetic field B the momentum transforms adiabatically, therefore the magnetic moment µ that in a non-relativistic approximation is:</a:t>
            </a:r>
          </a:p>
          <a:p>
            <a:pPr eaLnBrk="1" hangingPunct="1"/>
            <a:endParaRPr lang="en-US" sz="2063" noProof="0" dirty="0"/>
          </a:p>
        </p:txBody>
      </p:sp>
      <p:graphicFrame>
        <p:nvGraphicFramePr>
          <p:cNvPr id="67587" name="Object 3">
            <a:extLst>
              <a:ext uri="{FF2B5EF4-FFF2-40B4-BE49-F238E27FC236}">
                <a16:creationId xmlns:a16="http://schemas.microsoft.com/office/drawing/2014/main" id="{003A33DD-6DCE-3146-AA32-1E00B0A92188}"/>
              </a:ext>
            </a:extLst>
          </p:cNvPr>
          <p:cNvGraphicFramePr>
            <a:graphicFrameLocks noChangeAspect="1"/>
          </p:cNvGraphicFramePr>
          <p:nvPr/>
        </p:nvGraphicFramePr>
        <p:xfrm>
          <a:off x="6050999" y="3350248"/>
          <a:ext cx="90003" cy="157505"/>
        </p:xfrm>
        <a:graphic>
          <a:graphicData uri="http://schemas.openxmlformats.org/presentationml/2006/ole">
            <mc:AlternateContent xmlns:mc="http://schemas.openxmlformats.org/markup-compatibility/2006">
              <mc:Choice xmlns:v="urn:schemas-microsoft-com:vml" Requires="v">
                <p:oleObj name="Equation" r:id="rId3" imgW="16459200" imgH="28803600" progId="Equation.3">
                  <p:embed/>
                </p:oleObj>
              </mc:Choice>
              <mc:Fallback>
                <p:oleObj name="Equation" r:id="rId3" imgW="16459200" imgH="28803600" progId="Equation.3">
                  <p:embed/>
                  <p:pic>
                    <p:nvPicPr>
                      <p:cNvPr id="67587" name="Object 3">
                        <a:extLst>
                          <a:ext uri="{FF2B5EF4-FFF2-40B4-BE49-F238E27FC236}">
                            <a16:creationId xmlns:a16="http://schemas.microsoft.com/office/drawing/2014/main" id="{003A33DD-6DCE-3146-AA32-1E00B0A92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0999" y="3350248"/>
                        <a:ext cx="90003" cy="157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94" name="TextBox 8">
            <a:extLst>
              <a:ext uri="{FF2B5EF4-FFF2-40B4-BE49-F238E27FC236}">
                <a16:creationId xmlns:a16="http://schemas.microsoft.com/office/drawing/2014/main" id="{688A1103-D408-954C-9411-F9DDDAB38C4F}"/>
              </a:ext>
            </a:extLst>
          </p:cNvPr>
          <p:cNvSpPr txBox="1">
            <a:spLocks noChangeArrowheads="1"/>
          </p:cNvSpPr>
          <p:nvPr/>
        </p:nvSpPr>
        <p:spPr bwMode="auto">
          <a:xfrm>
            <a:off x="648056" y="6033772"/>
            <a:ext cx="5864316" cy="40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sz="2063" noProof="0" dirty="0">
                <a:solidFill>
                  <a:srgbClr val="000090"/>
                </a:solidFill>
              </a:rPr>
              <a:t>does not change! Condition of adiabaticity </a:t>
            </a:r>
          </a:p>
        </p:txBody>
      </p:sp>
      <p:pic>
        <p:nvPicPr>
          <p:cNvPr id="2" name="Picture 1">
            <a:extLst>
              <a:ext uri="{FF2B5EF4-FFF2-40B4-BE49-F238E27FC236}">
                <a16:creationId xmlns:a16="http://schemas.microsoft.com/office/drawing/2014/main" id="{818EA9F4-FA23-F846-87DD-D0216DDBD37C}"/>
              </a:ext>
            </a:extLst>
          </p:cNvPr>
          <p:cNvPicPr>
            <a:picLocks noChangeAspect="1"/>
          </p:cNvPicPr>
          <p:nvPr/>
        </p:nvPicPr>
        <p:blipFill>
          <a:blip r:embed="rId5"/>
          <a:stretch>
            <a:fillRect/>
          </a:stretch>
        </p:blipFill>
        <p:spPr>
          <a:xfrm>
            <a:off x="2045988" y="2209877"/>
            <a:ext cx="3068453" cy="532381"/>
          </a:xfrm>
          <a:prstGeom prst="rect">
            <a:avLst/>
          </a:prstGeom>
        </p:spPr>
      </p:pic>
      <p:pic>
        <p:nvPicPr>
          <p:cNvPr id="3" name="Picture 2">
            <a:extLst>
              <a:ext uri="{FF2B5EF4-FFF2-40B4-BE49-F238E27FC236}">
                <a16:creationId xmlns:a16="http://schemas.microsoft.com/office/drawing/2014/main" id="{6BE596E8-15A3-2449-A075-F3F06CC34C24}"/>
              </a:ext>
            </a:extLst>
          </p:cNvPr>
          <p:cNvPicPr>
            <a:picLocks noChangeAspect="1"/>
          </p:cNvPicPr>
          <p:nvPr/>
        </p:nvPicPr>
        <p:blipFill>
          <a:blip r:embed="rId6"/>
          <a:stretch>
            <a:fillRect/>
          </a:stretch>
        </p:blipFill>
        <p:spPr>
          <a:xfrm>
            <a:off x="2707462" y="5042092"/>
            <a:ext cx="1186488" cy="702401"/>
          </a:xfrm>
          <a:prstGeom prst="rect">
            <a:avLst/>
          </a:prstGeom>
        </p:spPr>
      </p:pic>
      <p:cxnSp>
        <p:nvCxnSpPr>
          <p:cNvPr id="5" name="Straight Arrow Connector 4">
            <a:extLst>
              <a:ext uri="{FF2B5EF4-FFF2-40B4-BE49-F238E27FC236}">
                <a16:creationId xmlns:a16="http://schemas.microsoft.com/office/drawing/2014/main" id="{013FE7DC-4A63-EA37-C464-C2F0C120B16F}"/>
              </a:ext>
            </a:extLst>
          </p:cNvPr>
          <p:cNvCxnSpPr>
            <a:cxnSpLocks/>
          </p:cNvCxnSpPr>
          <p:nvPr/>
        </p:nvCxnSpPr>
        <p:spPr>
          <a:xfrm flipH="1">
            <a:off x="11260488" y="2287682"/>
            <a:ext cx="181484" cy="959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C4F6C78-C581-0707-17F1-355735AD7EBB}"/>
              </a:ext>
            </a:extLst>
          </p:cNvPr>
          <p:cNvSpPr txBox="1"/>
          <p:nvPr/>
        </p:nvSpPr>
        <p:spPr>
          <a:xfrm>
            <a:off x="10441271" y="2134596"/>
            <a:ext cx="1455911" cy="307777"/>
          </a:xfrm>
          <a:prstGeom prst="rect">
            <a:avLst/>
          </a:prstGeom>
          <a:noFill/>
        </p:spPr>
        <p:txBody>
          <a:bodyPr wrap="none" rtlCol="0">
            <a:spAutoFit/>
          </a:bodyPr>
          <a:lstStyle/>
          <a:p>
            <a:r>
              <a:rPr lang="en-US" sz="1400" noProof="0" dirty="0"/>
              <a:t>Remember, few 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9A1E-4557-1446-A2AE-4879B9B1ABC9}"/>
              </a:ext>
            </a:extLst>
          </p:cNvPr>
          <p:cNvSpPr>
            <a:spLocks noGrp="1"/>
          </p:cNvSpPr>
          <p:nvPr>
            <p:ph type="title"/>
          </p:nvPr>
        </p:nvSpPr>
        <p:spPr>
          <a:xfrm>
            <a:off x="332961" y="206099"/>
            <a:ext cx="11526078" cy="1325563"/>
          </a:xfrm>
        </p:spPr>
        <p:txBody>
          <a:bodyPr>
            <a:normAutofit/>
          </a:bodyPr>
          <a:lstStyle/>
          <a:p>
            <a:r>
              <a:rPr lang="en-US" sz="4125" noProof="0" dirty="0">
                <a:latin typeface="Chalkboard" panose="03050602040202020205" pitchFamily="66" charset="77"/>
              </a:rPr>
              <a:t>Features and LIMITS of the</a:t>
            </a:r>
            <a:br>
              <a:rPr lang="en-US" sz="4125" noProof="0" dirty="0">
                <a:latin typeface="Chalkboard" panose="03050602040202020205" pitchFamily="66" charset="77"/>
              </a:rPr>
            </a:br>
            <a:r>
              <a:rPr lang="en-US" sz="4125" noProof="0" dirty="0">
                <a:latin typeface="Chalkboard" panose="03050602040202020205" pitchFamily="66" charset="77"/>
              </a:rPr>
              <a:t>KATRIN detector</a:t>
            </a:r>
          </a:p>
        </p:txBody>
      </p:sp>
      <p:sp>
        <p:nvSpPr>
          <p:cNvPr id="3" name="Content Placeholder 2">
            <a:extLst>
              <a:ext uri="{FF2B5EF4-FFF2-40B4-BE49-F238E27FC236}">
                <a16:creationId xmlns:a16="http://schemas.microsoft.com/office/drawing/2014/main" id="{7721E0A6-373D-B545-9FA1-CF42A2BC1630}"/>
              </a:ext>
            </a:extLst>
          </p:cNvPr>
          <p:cNvSpPr>
            <a:spLocks noGrp="1"/>
          </p:cNvSpPr>
          <p:nvPr>
            <p:ph idx="1"/>
          </p:nvPr>
        </p:nvSpPr>
        <p:spPr/>
        <p:txBody>
          <a:bodyPr>
            <a:normAutofit/>
          </a:bodyPr>
          <a:lstStyle/>
          <a:p>
            <a:r>
              <a:rPr lang="en-US" noProof="0" dirty="0">
                <a:latin typeface="Chalkboard" panose="03050602040202020205" pitchFamily="66" charset="77"/>
              </a:rPr>
              <a:t>Pros:</a:t>
            </a:r>
          </a:p>
          <a:p>
            <a:r>
              <a:rPr lang="en-US" noProof="0" dirty="0">
                <a:latin typeface="Chalkboard" panose="03050602040202020205" pitchFamily="66" charset="77"/>
              </a:rPr>
              <a:t>Simple Filter concept</a:t>
            </a:r>
          </a:p>
          <a:p>
            <a:r>
              <a:rPr lang="en-US" noProof="0" dirty="0">
                <a:latin typeface="Chalkboard" panose="03050602040202020205" pitchFamily="66" charset="77"/>
              </a:rPr>
              <a:t>Cons:</a:t>
            </a:r>
          </a:p>
          <a:p>
            <a:r>
              <a:rPr lang="en-US" noProof="0" dirty="0">
                <a:latin typeface="Chalkboard" panose="03050602040202020205" pitchFamily="66" charset="77"/>
              </a:rPr>
              <a:t>Too large volume</a:t>
            </a:r>
          </a:p>
          <a:p>
            <a:r>
              <a:rPr lang="en-US" noProof="0" dirty="0">
                <a:latin typeface="Chalkboard" panose="03050602040202020205" pitchFamily="66" charset="77"/>
              </a:rPr>
              <a:t>Poor energy resolution </a:t>
            </a:r>
          </a:p>
          <a:p>
            <a:r>
              <a:rPr lang="en-US" noProof="0" dirty="0">
                <a:latin typeface="Chalkboard" panose="03050602040202020205" pitchFamily="66" charset="77"/>
              </a:rPr>
              <a:t>To increase sensitivity, one musts increase volume</a:t>
            </a:r>
          </a:p>
          <a:p>
            <a:r>
              <a:rPr lang="en-US" noProof="0" dirty="0">
                <a:latin typeface="Chalkboard" panose="03050602040202020205" pitchFamily="66" charset="77"/>
              </a:rPr>
              <a:t>Collecting electron from any direction</a:t>
            </a:r>
          </a:p>
        </p:txBody>
      </p:sp>
    </p:spTree>
    <p:extLst>
      <p:ext uri="{BB962C8B-B14F-4D97-AF65-F5344CB8AC3E}">
        <p14:creationId xmlns:p14="http://schemas.microsoft.com/office/powerpoint/2010/main" val="1358733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wave&#10;&#10;Description automatically generated">
            <a:extLst>
              <a:ext uri="{FF2B5EF4-FFF2-40B4-BE49-F238E27FC236}">
                <a16:creationId xmlns:a16="http://schemas.microsoft.com/office/drawing/2014/main" id="{592A27A7-FA03-8375-3CBA-755CFD9CE071}"/>
              </a:ext>
            </a:extLst>
          </p:cNvPr>
          <p:cNvPicPr>
            <a:picLocks noChangeAspect="1"/>
          </p:cNvPicPr>
          <p:nvPr/>
        </p:nvPicPr>
        <p:blipFill>
          <a:blip r:embed="rId2"/>
          <a:stretch>
            <a:fillRect/>
          </a:stretch>
        </p:blipFill>
        <p:spPr>
          <a:xfrm>
            <a:off x="0" y="340531"/>
            <a:ext cx="12196144" cy="6855672"/>
          </a:xfrm>
          <a:prstGeom prst="rect">
            <a:avLst/>
          </a:prstGeom>
        </p:spPr>
      </p:pic>
      <p:sp>
        <p:nvSpPr>
          <p:cNvPr id="3" name="TextBox 2">
            <a:extLst>
              <a:ext uri="{FF2B5EF4-FFF2-40B4-BE49-F238E27FC236}">
                <a16:creationId xmlns:a16="http://schemas.microsoft.com/office/drawing/2014/main" id="{7C631F77-4D36-3F46-D35A-04C2CE4DB108}"/>
              </a:ext>
            </a:extLst>
          </p:cNvPr>
          <p:cNvSpPr txBox="1"/>
          <p:nvPr/>
        </p:nvSpPr>
        <p:spPr>
          <a:xfrm>
            <a:off x="2410691" y="471055"/>
            <a:ext cx="7523018" cy="677108"/>
          </a:xfrm>
          <a:prstGeom prst="rect">
            <a:avLst/>
          </a:prstGeom>
          <a:solidFill>
            <a:schemeClr val="bg1"/>
          </a:solidFill>
        </p:spPr>
        <p:txBody>
          <a:bodyPr wrap="square" rtlCol="0">
            <a:spAutoFit/>
          </a:bodyPr>
          <a:lstStyle/>
          <a:p>
            <a:pPr algn="ctr"/>
            <a:r>
              <a:rPr lang="en-US" sz="3800" noProof="0" dirty="0">
                <a:latin typeface="Times New Roman" panose="02020603050405020304" pitchFamily="18" charset="0"/>
                <a:cs typeface="Times New Roman" panose="02020603050405020304" pitchFamily="18" charset="0"/>
              </a:rPr>
              <a:t>New Filter concept</a:t>
            </a:r>
          </a:p>
        </p:txBody>
      </p:sp>
    </p:spTree>
    <p:extLst>
      <p:ext uri="{BB962C8B-B14F-4D97-AF65-F5344CB8AC3E}">
        <p14:creationId xmlns:p14="http://schemas.microsoft.com/office/powerpoint/2010/main" val="3991989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43C5-5F06-4FA9-88CF-B6B2AFC1159C}"/>
              </a:ext>
            </a:extLst>
          </p:cNvPr>
          <p:cNvSpPr>
            <a:spLocks noGrp="1"/>
          </p:cNvSpPr>
          <p:nvPr>
            <p:ph type="title"/>
          </p:nvPr>
        </p:nvSpPr>
        <p:spPr/>
        <p:txBody>
          <a:bodyPr/>
          <a:lstStyle/>
          <a:p>
            <a:r>
              <a:rPr lang="en-US" noProof="0" dirty="0"/>
              <a:t>Why we believe in the Big Bang?</a:t>
            </a:r>
          </a:p>
        </p:txBody>
      </p:sp>
      <p:sp>
        <p:nvSpPr>
          <p:cNvPr id="3" name="Content Placeholder 2">
            <a:extLst>
              <a:ext uri="{FF2B5EF4-FFF2-40B4-BE49-F238E27FC236}">
                <a16:creationId xmlns:a16="http://schemas.microsoft.com/office/drawing/2014/main" id="{FD5F00E0-DF57-4C0F-911E-A21DA9CAAF57}"/>
              </a:ext>
            </a:extLst>
          </p:cNvPr>
          <p:cNvSpPr>
            <a:spLocks noGrp="1"/>
          </p:cNvSpPr>
          <p:nvPr>
            <p:ph idx="1"/>
          </p:nvPr>
        </p:nvSpPr>
        <p:spPr/>
        <p:txBody>
          <a:bodyPr/>
          <a:lstStyle/>
          <a:p>
            <a:pPr marL="514350" indent="-514350">
              <a:buFont typeface="+mj-lt"/>
              <a:buAutoNum type="arabicPeriod"/>
            </a:pPr>
            <a:r>
              <a:rPr lang="en-US" noProof="0" dirty="0"/>
              <a:t>Expansion of Universe</a:t>
            </a:r>
          </a:p>
          <a:p>
            <a:pPr marL="514350" indent="-514350">
              <a:buFont typeface="+mj-lt"/>
              <a:buAutoNum type="arabicPeriod"/>
            </a:pPr>
            <a:endParaRPr lang="en-US" noProof="0" dirty="0"/>
          </a:p>
          <a:p>
            <a:pPr marL="514350" indent="-514350">
              <a:buFont typeface="+mj-lt"/>
              <a:buAutoNum type="arabicPeriod"/>
            </a:pPr>
            <a:r>
              <a:rPr lang="en-US" noProof="0" dirty="0"/>
              <a:t>Light element abundances</a:t>
            </a:r>
          </a:p>
          <a:p>
            <a:pPr marL="514350" indent="-514350">
              <a:buFont typeface="+mj-lt"/>
              <a:buAutoNum type="arabicPeriod"/>
            </a:pPr>
            <a:endParaRPr lang="en-US" noProof="0" dirty="0"/>
          </a:p>
          <a:p>
            <a:pPr marL="514350" indent="-514350">
              <a:buFont typeface="+mj-lt"/>
              <a:buAutoNum type="arabicPeriod"/>
            </a:pPr>
            <a:r>
              <a:rPr lang="en-US" noProof="0" dirty="0"/>
              <a:t>Cosmic Microwave Background</a:t>
            </a:r>
          </a:p>
        </p:txBody>
      </p:sp>
      <p:pic>
        <p:nvPicPr>
          <p:cNvPr id="4" name="Picture 3">
            <a:extLst>
              <a:ext uri="{FF2B5EF4-FFF2-40B4-BE49-F238E27FC236}">
                <a16:creationId xmlns:a16="http://schemas.microsoft.com/office/drawing/2014/main" id="{AACCD23F-125B-40F1-AD69-523D12CEF7C1}"/>
              </a:ext>
            </a:extLst>
          </p:cNvPr>
          <p:cNvPicPr>
            <a:picLocks noChangeAspect="1"/>
          </p:cNvPicPr>
          <p:nvPr/>
        </p:nvPicPr>
        <p:blipFill>
          <a:blip r:embed="rId2"/>
          <a:stretch>
            <a:fillRect/>
          </a:stretch>
        </p:blipFill>
        <p:spPr>
          <a:xfrm>
            <a:off x="7943809" y="2979569"/>
            <a:ext cx="3699071" cy="2079309"/>
          </a:xfrm>
          <a:prstGeom prst="rect">
            <a:avLst/>
          </a:prstGeom>
          <a:ln>
            <a:solidFill>
              <a:schemeClr val="accent1"/>
            </a:solidFill>
          </a:ln>
        </p:spPr>
      </p:pic>
    </p:spTree>
    <p:extLst>
      <p:ext uri="{BB962C8B-B14F-4D97-AF65-F5344CB8AC3E}">
        <p14:creationId xmlns:p14="http://schemas.microsoft.com/office/powerpoint/2010/main" val="1826312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B2B5F16-8D3B-D851-17AB-49BCA13DE69C}"/>
              </a:ext>
            </a:extLst>
          </p:cNvPr>
          <p:cNvPicPr>
            <a:picLocks noChangeAspect="1"/>
          </p:cNvPicPr>
          <p:nvPr/>
        </p:nvPicPr>
        <p:blipFill>
          <a:blip r:embed="rId2"/>
          <a:stretch>
            <a:fillRect/>
          </a:stretch>
        </p:blipFill>
        <p:spPr>
          <a:xfrm>
            <a:off x="106596" y="205408"/>
            <a:ext cx="12085404" cy="6447183"/>
          </a:xfrm>
          <a:prstGeom prst="rect">
            <a:avLst/>
          </a:prstGeom>
        </p:spPr>
      </p:pic>
      <p:pic>
        <p:nvPicPr>
          <p:cNvPr id="6" name="Picture 5">
            <a:extLst>
              <a:ext uri="{FF2B5EF4-FFF2-40B4-BE49-F238E27FC236}">
                <a16:creationId xmlns:a16="http://schemas.microsoft.com/office/drawing/2014/main" id="{06F92101-D0AF-B8A6-0E8C-16082D97C7C8}"/>
              </a:ext>
            </a:extLst>
          </p:cNvPr>
          <p:cNvPicPr>
            <a:picLocks noChangeAspect="1"/>
          </p:cNvPicPr>
          <p:nvPr/>
        </p:nvPicPr>
        <p:blipFill>
          <a:blip r:embed="rId3"/>
          <a:stretch>
            <a:fillRect/>
          </a:stretch>
        </p:blipFill>
        <p:spPr>
          <a:xfrm>
            <a:off x="10169236" y="598967"/>
            <a:ext cx="1862322" cy="567098"/>
          </a:xfrm>
          <a:prstGeom prst="rect">
            <a:avLst/>
          </a:prstGeom>
          <a:solidFill>
            <a:schemeClr val="bg1"/>
          </a:solidFill>
        </p:spPr>
      </p:pic>
      <p:pic>
        <p:nvPicPr>
          <p:cNvPr id="8" name="Picture 7" descr="A diagram of a device&#10;&#10;Description automatically generated with medium confidence">
            <a:extLst>
              <a:ext uri="{FF2B5EF4-FFF2-40B4-BE49-F238E27FC236}">
                <a16:creationId xmlns:a16="http://schemas.microsoft.com/office/drawing/2014/main" id="{69889116-2FE6-2882-E7D8-83C53418588D}"/>
              </a:ext>
            </a:extLst>
          </p:cNvPr>
          <p:cNvPicPr>
            <a:picLocks noChangeAspect="1"/>
          </p:cNvPicPr>
          <p:nvPr/>
        </p:nvPicPr>
        <p:blipFill rotWithShape="1">
          <a:blip r:embed="rId4"/>
          <a:srcRect t="14586" r="54673" b="33892"/>
          <a:stretch/>
        </p:blipFill>
        <p:spPr>
          <a:xfrm>
            <a:off x="1794447" y="662607"/>
            <a:ext cx="8709701" cy="5307512"/>
          </a:xfrm>
          <a:prstGeom prst="rect">
            <a:avLst/>
          </a:prstGeom>
        </p:spPr>
      </p:pic>
      <p:sp>
        <p:nvSpPr>
          <p:cNvPr id="2" name="TextBox 1">
            <a:extLst>
              <a:ext uri="{FF2B5EF4-FFF2-40B4-BE49-F238E27FC236}">
                <a16:creationId xmlns:a16="http://schemas.microsoft.com/office/drawing/2014/main" id="{B2E76421-C100-CD33-9F42-920BBD3B551D}"/>
              </a:ext>
            </a:extLst>
          </p:cNvPr>
          <p:cNvSpPr txBox="1"/>
          <p:nvPr/>
        </p:nvSpPr>
        <p:spPr>
          <a:xfrm>
            <a:off x="2553684" y="149356"/>
            <a:ext cx="7615552" cy="677108"/>
          </a:xfrm>
          <a:prstGeom prst="rect">
            <a:avLst/>
          </a:prstGeom>
          <a:solidFill>
            <a:schemeClr val="bg1"/>
          </a:solidFill>
        </p:spPr>
        <p:txBody>
          <a:bodyPr wrap="square" rtlCol="0">
            <a:spAutoFit/>
          </a:bodyPr>
          <a:lstStyle/>
          <a:p>
            <a:r>
              <a:rPr lang="en-US" sz="3800" noProof="0" dirty="0">
                <a:latin typeface="Times New Roman" panose="02020603050405020304" pitchFamily="18" charset="0"/>
                <a:cs typeface="Times New Roman" panose="02020603050405020304" pitchFamily="18" charset="0"/>
              </a:rPr>
              <a:t>New filter concept: transverse drift</a:t>
            </a:r>
          </a:p>
        </p:txBody>
      </p:sp>
    </p:spTree>
    <p:extLst>
      <p:ext uri="{BB962C8B-B14F-4D97-AF65-F5344CB8AC3E}">
        <p14:creationId xmlns:p14="http://schemas.microsoft.com/office/powerpoint/2010/main" val="290243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Detector Concept"/>
          <p:cNvSpPr txBox="1">
            <a:spLocks noGrp="1"/>
          </p:cNvSpPr>
          <p:nvPr>
            <p:ph type="title"/>
          </p:nvPr>
        </p:nvSpPr>
        <p:spPr>
          <a:xfrm>
            <a:off x="2455431" y="116224"/>
            <a:ext cx="7657238" cy="1086683"/>
          </a:xfrm>
          <a:prstGeom prst="rect">
            <a:avLst/>
          </a:prstGeom>
        </p:spPr>
        <p:txBody>
          <a:bodyPr>
            <a:normAutofit/>
          </a:bodyPr>
          <a:lstStyle>
            <a:lvl1pPr>
              <a:defRPr sz="5200">
                <a:solidFill>
                  <a:srgbClr val="000000"/>
                </a:solidFill>
                <a:latin typeface="Gill Sans SemiBold"/>
                <a:ea typeface="Gill Sans SemiBold"/>
                <a:cs typeface="Gill Sans SemiBold"/>
                <a:sym typeface="Gill Sans SemiBold"/>
              </a:defRPr>
            </a:lvl1pPr>
          </a:lstStyle>
          <a:p>
            <a:r>
              <a:rPr lang="en-US" sz="4125" noProof="0" dirty="0">
                <a:latin typeface="Chalkboard" panose="03050602040202020205" pitchFamily="66" charset="77"/>
              </a:rPr>
              <a:t>Kinetic energy degradation</a:t>
            </a:r>
          </a:p>
        </p:txBody>
      </p:sp>
      <p:sp>
        <p:nvSpPr>
          <p:cNvPr id="223" name="9"/>
          <p:cNvSpPr txBox="1">
            <a:spLocks noGrp="1"/>
          </p:cNvSpPr>
          <p:nvPr>
            <p:ph type="sldNum" sz="quarter" idx="2"/>
          </p:nvPr>
        </p:nvSpPr>
        <p:spPr>
          <a:xfrm>
            <a:off x="5651625" y="6472925"/>
            <a:ext cx="444375" cy="25259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lang="en-US" noProof="0" smtClean="0"/>
              <a:t>21</a:t>
            </a:fld>
            <a:endParaRPr lang="en-US" noProof="0" dirty="0"/>
          </a:p>
        </p:txBody>
      </p:sp>
      <p:pic>
        <p:nvPicPr>
          <p:cNvPr id="224" name="Image" descr="Image"/>
          <p:cNvPicPr>
            <a:picLocks noChangeAspect="1"/>
          </p:cNvPicPr>
          <p:nvPr/>
        </p:nvPicPr>
        <p:blipFill>
          <a:blip r:embed="rId2"/>
          <a:stretch>
            <a:fillRect/>
          </a:stretch>
        </p:blipFill>
        <p:spPr>
          <a:xfrm>
            <a:off x="5494042" y="2076988"/>
            <a:ext cx="5438225" cy="4016614"/>
          </a:xfrm>
          <a:prstGeom prst="rect">
            <a:avLst/>
          </a:prstGeom>
          <a:ln w="12700">
            <a:miter lim="400000"/>
          </a:ln>
        </p:spPr>
      </p:pic>
      <p:pic>
        <p:nvPicPr>
          <p:cNvPr id="225" name="Image" descr="Image"/>
          <p:cNvPicPr>
            <a:picLocks noChangeAspect="1"/>
          </p:cNvPicPr>
          <p:nvPr/>
        </p:nvPicPr>
        <p:blipFill>
          <a:blip r:embed="rId3"/>
          <a:stretch>
            <a:fillRect/>
          </a:stretch>
        </p:blipFill>
        <p:spPr>
          <a:xfrm>
            <a:off x="601356" y="1167061"/>
            <a:ext cx="3653525" cy="929519"/>
          </a:xfrm>
          <a:prstGeom prst="rect">
            <a:avLst/>
          </a:prstGeom>
          <a:ln w="12700">
            <a:miter lim="400000"/>
          </a:ln>
        </p:spPr>
      </p:pic>
      <p:sp>
        <p:nvSpPr>
          <p:cNvPr id="226" name="New concept: Transverse drift filter…"/>
          <p:cNvSpPr txBox="1"/>
          <p:nvPr/>
        </p:nvSpPr>
        <p:spPr>
          <a:xfrm>
            <a:off x="6934914" y="1943233"/>
            <a:ext cx="3847881" cy="5622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1642" tIns="31642" rIns="31642" bIns="31642" anchor="ctr">
            <a:spAutoFit/>
          </a:bodyPr>
          <a:lstStyle/>
          <a:p>
            <a:pPr>
              <a:defRPr sz="2600"/>
            </a:pPr>
            <a:r>
              <a:rPr lang="en-US" sz="1619" noProof="0" dirty="0"/>
              <a:t>New concept: </a:t>
            </a:r>
            <a:r>
              <a:rPr lang="en-US" sz="1619" noProof="0" dirty="0">
                <a:solidFill>
                  <a:srgbClr val="000000"/>
                </a:solidFill>
                <a:latin typeface="Gill Sans SemiBold"/>
                <a:ea typeface="Gill Sans SemiBold"/>
                <a:cs typeface="Gill Sans SemiBold"/>
                <a:sym typeface="Gill Sans SemiBold"/>
              </a:rPr>
              <a:t>Transverse drift filter</a:t>
            </a:r>
          </a:p>
          <a:p>
            <a:pPr>
              <a:defRPr sz="2600"/>
            </a:pPr>
            <a:r>
              <a:rPr lang="en-US" sz="1619" noProof="0" dirty="0"/>
              <a:t>18.6 keV ➠ 0.01 keV in 0.7 meters</a:t>
            </a:r>
          </a:p>
        </p:txBody>
      </p:sp>
      <p:sp>
        <p:nvSpPr>
          <p:cNvPr id="227" name="Line"/>
          <p:cNvSpPr/>
          <p:nvPr/>
        </p:nvSpPr>
        <p:spPr>
          <a:xfrm>
            <a:off x="7467345" y="2504222"/>
            <a:ext cx="255866" cy="912523"/>
          </a:xfrm>
          <a:prstGeom prst="line">
            <a:avLst/>
          </a:prstGeom>
          <a:ln w="25400">
            <a:solidFill>
              <a:srgbClr val="5A5F5E"/>
            </a:solidFill>
            <a:miter lim="400000"/>
            <a:tailEnd type="triangle"/>
          </a:ln>
        </p:spPr>
        <p:txBody>
          <a:bodyPr lIns="31642" tIns="31642" rIns="31642" bIns="31642" anchor="ctr"/>
          <a:lstStyle/>
          <a:p>
            <a:endParaRPr lang="en-US" sz="2243" noProof="0" dirty="0"/>
          </a:p>
        </p:txBody>
      </p:sp>
      <p:sp>
        <p:nvSpPr>
          <p:cNvPr id="228" name="Line"/>
          <p:cNvSpPr/>
          <p:nvPr/>
        </p:nvSpPr>
        <p:spPr>
          <a:xfrm>
            <a:off x="9696514" y="2566687"/>
            <a:ext cx="250707" cy="1966863"/>
          </a:xfrm>
          <a:prstGeom prst="line">
            <a:avLst/>
          </a:prstGeom>
          <a:ln w="25400">
            <a:solidFill>
              <a:srgbClr val="5A5F5E"/>
            </a:solidFill>
            <a:miter lim="400000"/>
            <a:tailEnd type="triangle"/>
          </a:ln>
        </p:spPr>
        <p:txBody>
          <a:bodyPr lIns="31642" tIns="31642" rIns="31642" bIns="31642" anchor="ctr"/>
          <a:lstStyle/>
          <a:p>
            <a:endParaRPr lang="en-US" sz="2243" noProof="0" dirty="0"/>
          </a:p>
        </p:txBody>
      </p:sp>
      <p:sp>
        <p:nvSpPr>
          <p:cNvPr id="230" name="simulated in KASSIOPEIA…"/>
          <p:cNvSpPr txBox="1"/>
          <p:nvPr/>
        </p:nvSpPr>
        <p:spPr>
          <a:xfrm>
            <a:off x="7398394" y="5240536"/>
            <a:ext cx="2011551" cy="370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1642" tIns="31642" rIns="31642" bIns="31642" anchor="ctr">
            <a:spAutoFit/>
          </a:bodyPr>
          <a:lstStyle/>
          <a:p>
            <a:pPr>
              <a:defRPr sz="1600">
                <a:solidFill>
                  <a:srgbClr val="000000"/>
                </a:solidFill>
              </a:defRPr>
            </a:pPr>
            <a:r>
              <a:rPr lang="en-US" sz="997" noProof="0" dirty="0"/>
              <a:t>simulated in KASSIOPEIA</a:t>
            </a:r>
          </a:p>
          <a:p>
            <a:pPr>
              <a:defRPr sz="1600">
                <a:solidFill>
                  <a:srgbClr val="000000"/>
                </a:solidFill>
              </a:defRPr>
            </a:pPr>
            <a:r>
              <a:rPr lang="en-US" sz="997" noProof="0" dirty="0"/>
              <a:t>software by the KATRIN collaboration</a:t>
            </a:r>
          </a:p>
        </p:txBody>
      </p:sp>
      <p:sp>
        <p:nvSpPr>
          <p:cNvPr id="235" name="Prog.Part.Nucl.Phys. 106 (2019) 120-131"/>
          <p:cNvSpPr txBox="1"/>
          <p:nvPr/>
        </p:nvSpPr>
        <p:spPr>
          <a:xfrm>
            <a:off x="470157" y="2076988"/>
            <a:ext cx="3970549" cy="294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1642" tIns="31642" rIns="31642" bIns="31642" anchor="ctr">
            <a:spAutoFit/>
          </a:bodyPr>
          <a:lstStyle>
            <a:lvl1pPr>
              <a:defRPr sz="1800" b="1">
                <a:solidFill>
                  <a:srgbClr val="000000"/>
                </a:solidFill>
                <a:latin typeface="Gill Sans"/>
                <a:ea typeface="Gill Sans"/>
                <a:cs typeface="Gill Sans"/>
                <a:sym typeface="Gill Sans"/>
              </a:defRPr>
            </a:lvl1pPr>
          </a:lstStyle>
          <a:p>
            <a:r>
              <a:rPr lang="en-US" sz="1500" noProof="0" dirty="0" err="1"/>
              <a:t>Prog.Part.Nucl.Phys</a:t>
            </a:r>
            <a:r>
              <a:rPr lang="en-US" sz="1500" noProof="0" dirty="0"/>
              <a:t>. 106 (2019) 120-131</a:t>
            </a:r>
          </a:p>
        </p:txBody>
      </p:sp>
      <p:sp>
        <p:nvSpPr>
          <p:cNvPr id="6" name="TextBox 5">
            <a:extLst>
              <a:ext uri="{FF2B5EF4-FFF2-40B4-BE49-F238E27FC236}">
                <a16:creationId xmlns:a16="http://schemas.microsoft.com/office/drawing/2014/main" id="{31DC04E0-1FEE-74A3-11BD-6A452B462003}"/>
              </a:ext>
            </a:extLst>
          </p:cNvPr>
          <p:cNvSpPr txBox="1"/>
          <p:nvPr/>
        </p:nvSpPr>
        <p:spPr>
          <a:xfrm>
            <a:off x="124691" y="3408218"/>
            <a:ext cx="5267126" cy="646331"/>
          </a:xfrm>
          <a:prstGeom prst="rect">
            <a:avLst/>
          </a:prstGeom>
          <a:noFill/>
        </p:spPr>
        <p:txBody>
          <a:bodyPr wrap="square" rtlCol="0">
            <a:spAutoFit/>
          </a:bodyPr>
          <a:lstStyle/>
          <a:p>
            <a:pPr algn="just"/>
            <a:r>
              <a:rPr lang="en-US" noProof="0" dirty="0"/>
              <a:t>Once the kinetic energy is reduced high performance calorimetric measurements can be done</a:t>
            </a:r>
          </a:p>
        </p:txBody>
      </p:sp>
    </p:spTree>
    <p:extLst>
      <p:ext uri="{BB962C8B-B14F-4D97-AF65-F5344CB8AC3E}">
        <p14:creationId xmlns:p14="http://schemas.microsoft.com/office/powerpoint/2010/main" val="80769946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7381A2-ADBB-4F1B-827B-25100FC4013E}"/>
              </a:ext>
            </a:extLst>
          </p:cNvPr>
          <p:cNvSpPr>
            <a:spLocks noGrp="1"/>
          </p:cNvSpPr>
          <p:nvPr>
            <p:ph type="title"/>
          </p:nvPr>
        </p:nvSpPr>
        <p:spPr>
          <a:xfrm>
            <a:off x="-47869" y="0"/>
            <a:ext cx="12287739" cy="625447"/>
          </a:xfrm>
        </p:spPr>
        <p:txBody>
          <a:bodyPr>
            <a:normAutofit fontScale="90000"/>
          </a:bodyPr>
          <a:lstStyle/>
          <a:p>
            <a:pPr algn="ctr"/>
            <a:r>
              <a:rPr lang="en-US" b="1" noProof="0" dirty="0"/>
              <a:t>Measurement  summary</a:t>
            </a:r>
          </a:p>
        </p:txBody>
      </p:sp>
      <p:grpSp>
        <p:nvGrpSpPr>
          <p:cNvPr id="78" name="Gruppo 77">
            <a:extLst>
              <a:ext uri="{FF2B5EF4-FFF2-40B4-BE49-F238E27FC236}">
                <a16:creationId xmlns:a16="http://schemas.microsoft.com/office/drawing/2014/main" id="{980FEA80-B5CA-48D0-4BBE-89BAE5ADCACD}"/>
              </a:ext>
            </a:extLst>
          </p:cNvPr>
          <p:cNvGrpSpPr/>
          <p:nvPr/>
        </p:nvGrpSpPr>
        <p:grpSpPr>
          <a:xfrm>
            <a:off x="-119574" y="2768011"/>
            <a:ext cx="6285051" cy="3175150"/>
            <a:chOff x="5611863" y="1553904"/>
            <a:chExt cx="6285051" cy="3175150"/>
          </a:xfrm>
        </p:grpSpPr>
        <p:sp>
          <p:nvSpPr>
            <p:cNvPr id="82" name="Text Box 18">
              <a:extLst>
                <a:ext uri="{FF2B5EF4-FFF2-40B4-BE49-F238E27FC236}">
                  <a16:creationId xmlns:a16="http://schemas.microsoft.com/office/drawing/2014/main" id="{09E88C2B-79D8-4181-8338-1FDC373406B6}"/>
                </a:ext>
              </a:extLst>
            </p:cNvPr>
            <p:cNvSpPr txBox="1">
              <a:spLocks noChangeArrowheads="1"/>
            </p:cNvSpPr>
            <p:nvPr/>
          </p:nvSpPr>
          <p:spPr bwMode="auto">
            <a:xfrm>
              <a:off x="9576768" y="2511267"/>
              <a:ext cx="615874" cy="336695"/>
            </a:xfrm>
            <a:prstGeom prst="rect">
              <a:avLst/>
            </a:prstGeom>
            <a:noFill/>
            <a:ln w="9525">
              <a:noFill/>
              <a:miter lim="800000"/>
              <a:headEnd/>
              <a:tailEnd/>
            </a:ln>
          </p:spPr>
          <p:txBody>
            <a:bodyPr wrap="none">
              <a:prstTxWarp prst="textNoShape">
                <a:avLst/>
              </a:prstTxWarp>
              <a:spAutoFit/>
            </a:bodyPr>
            <a:lstStyle/>
            <a:p>
              <a:r>
                <a:rPr lang="en-US" sz="1588" noProof="0" dirty="0">
                  <a:latin typeface="Arial" pitchFamily="-108" charset="0"/>
                </a:rPr>
                <a:t>CNB</a:t>
              </a:r>
            </a:p>
          </p:txBody>
        </p:sp>
        <p:sp>
          <p:nvSpPr>
            <p:cNvPr id="84" name="Text Box 12">
              <a:extLst>
                <a:ext uri="{FF2B5EF4-FFF2-40B4-BE49-F238E27FC236}">
                  <a16:creationId xmlns:a16="http://schemas.microsoft.com/office/drawing/2014/main" id="{633F4061-FA16-4E37-AF06-4893CFA65399}"/>
                </a:ext>
              </a:extLst>
            </p:cNvPr>
            <p:cNvSpPr txBox="1">
              <a:spLocks noChangeArrowheads="1"/>
            </p:cNvSpPr>
            <p:nvPr/>
          </p:nvSpPr>
          <p:spPr bwMode="auto">
            <a:xfrm>
              <a:off x="7795282" y="4154970"/>
              <a:ext cx="527309" cy="400110"/>
            </a:xfrm>
            <a:prstGeom prst="rect">
              <a:avLst/>
            </a:prstGeom>
            <a:noFill/>
            <a:ln w="9525">
              <a:noFill/>
              <a:miter lim="800000"/>
              <a:headEnd/>
              <a:tailEnd/>
            </a:ln>
          </p:spPr>
          <p:txBody>
            <a:bodyPr wrap="square">
              <a:prstTxWarp prst="textNoShape">
                <a:avLst/>
              </a:prstTxWarp>
              <a:spAutoFit/>
            </a:bodyPr>
            <a:lstStyle/>
            <a:p>
              <a:r>
                <a:rPr lang="en-US" sz="2000" noProof="0" dirty="0">
                  <a:solidFill>
                    <a:schemeClr val="accent5">
                      <a:lumMod val="75000"/>
                    </a:schemeClr>
                  </a:solidFill>
                </a:rPr>
                <a:t>Q</a:t>
              </a:r>
              <a:r>
                <a:rPr lang="en-US" sz="2000" baseline="-25000" noProof="0" dirty="0">
                  <a:solidFill>
                    <a:schemeClr val="accent5">
                      <a:lumMod val="75000"/>
                    </a:schemeClr>
                  </a:solidFill>
                  <a:sym typeface="Symbol" pitchFamily="-108" charset="2"/>
                </a:rPr>
                <a:t></a:t>
              </a:r>
            </a:p>
          </p:txBody>
        </p:sp>
        <p:sp>
          <p:nvSpPr>
            <p:cNvPr id="85" name="Text Box 16">
              <a:extLst>
                <a:ext uri="{FF2B5EF4-FFF2-40B4-BE49-F238E27FC236}">
                  <a16:creationId xmlns:a16="http://schemas.microsoft.com/office/drawing/2014/main" id="{AAE75676-7346-4A43-AE95-8C2918C118F9}"/>
                </a:ext>
              </a:extLst>
            </p:cNvPr>
            <p:cNvSpPr txBox="1">
              <a:spLocks noChangeArrowheads="1"/>
            </p:cNvSpPr>
            <p:nvPr/>
          </p:nvSpPr>
          <p:spPr bwMode="auto">
            <a:xfrm>
              <a:off x="8428554" y="4246617"/>
              <a:ext cx="657925" cy="391004"/>
            </a:xfrm>
            <a:prstGeom prst="rect">
              <a:avLst/>
            </a:prstGeom>
            <a:noFill/>
            <a:ln w="9525">
              <a:noFill/>
              <a:miter lim="800000"/>
              <a:headEnd/>
              <a:tailEnd/>
            </a:ln>
          </p:spPr>
          <p:txBody>
            <a:bodyPr>
              <a:prstTxWarp prst="textNoShape">
                <a:avLst/>
              </a:prstTxWarp>
              <a:spAutoFit/>
            </a:bodyPr>
            <a:lstStyle/>
            <a:p>
              <a:r>
                <a:rPr lang="en-US" sz="1941" noProof="0" dirty="0"/>
                <a:t>m</a:t>
              </a:r>
              <a:r>
                <a:rPr lang="en-US" sz="1941" baseline="-25000" noProof="0" dirty="0">
                  <a:sym typeface="Symbol" pitchFamily="-108" charset="2"/>
                </a:rPr>
                <a:t></a:t>
              </a:r>
            </a:p>
          </p:txBody>
        </p:sp>
        <p:sp>
          <p:nvSpPr>
            <p:cNvPr id="86" name="Line 7">
              <a:extLst>
                <a:ext uri="{FF2B5EF4-FFF2-40B4-BE49-F238E27FC236}">
                  <a16:creationId xmlns:a16="http://schemas.microsoft.com/office/drawing/2014/main" id="{620F81B2-7B21-47EC-9A30-D603372B434B}"/>
                </a:ext>
              </a:extLst>
            </p:cNvPr>
            <p:cNvSpPr>
              <a:spLocks noChangeAspect="1" noChangeShapeType="1"/>
            </p:cNvSpPr>
            <p:nvPr/>
          </p:nvSpPr>
          <p:spPr bwMode="auto">
            <a:xfrm>
              <a:off x="6054167" y="4172658"/>
              <a:ext cx="5842747" cy="0"/>
            </a:xfrm>
            <a:prstGeom prst="line">
              <a:avLst/>
            </a:prstGeom>
            <a:noFill/>
            <a:ln w="38100">
              <a:solidFill>
                <a:schemeClr val="tx1"/>
              </a:solidFill>
              <a:round/>
              <a:headEnd/>
              <a:tailEnd type="triangle" w="med" len="med"/>
            </a:ln>
            <a:effectLst/>
          </p:spPr>
          <p:txBody>
            <a:bodyPr>
              <a:prstTxWarp prst="textNoShape">
                <a:avLst/>
              </a:prstTxWarp>
            </a:bodyPr>
            <a:lstStyle/>
            <a:p>
              <a:pPr>
                <a:defRPr/>
              </a:pPr>
              <a:endParaRPr lang="en-US" sz="1588" noProof="0" dirty="0">
                <a:effectLst>
                  <a:outerShdw blurRad="38100" dist="38100" dir="2700000" algn="tl">
                    <a:schemeClr val="bg1">
                      <a:alpha val="43000"/>
                    </a:schemeClr>
                  </a:outerShdw>
                </a:effectLst>
              </a:endParaRPr>
            </a:p>
          </p:txBody>
        </p:sp>
        <p:sp>
          <p:nvSpPr>
            <p:cNvPr id="87" name="Line 8">
              <a:extLst>
                <a:ext uri="{FF2B5EF4-FFF2-40B4-BE49-F238E27FC236}">
                  <a16:creationId xmlns:a16="http://schemas.microsoft.com/office/drawing/2014/main" id="{E2803488-8092-4DDF-B3B2-376A28F14C8E}"/>
                </a:ext>
              </a:extLst>
            </p:cNvPr>
            <p:cNvSpPr>
              <a:spLocks noChangeAspect="1" noChangeShapeType="1"/>
            </p:cNvSpPr>
            <p:nvPr/>
          </p:nvSpPr>
          <p:spPr bwMode="auto">
            <a:xfrm flipV="1">
              <a:off x="6056944" y="1569098"/>
              <a:ext cx="0" cy="2588560"/>
            </a:xfrm>
            <a:prstGeom prst="line">
              <a:avLst/>
            </a:prstGeom>
            <a:noFill/>
            <a:ln w="38100">
              <a:solidFill>
                <a:schemeClr val="tx1"/>
              </a:solidFill>
              <a:round/>
              <a:headEnd/>
              <a:tailEnd type="triangle" w="med" len="med"/>
            </a:ln>
            <a:effectLst/>
          </p:spPr>
          <p:txBody>
            <a:bodyPr>
              <a:prstTxWarp prst="textNoShape">
                <a:avLst/>
              </a:prstTxWarp>
            </a:bodyPr>
            <a:lstStyle/>
            <a:p>
              <a:pPr>
                <a:defRPr/>
              </a:pPr>
              <a:endParaRPr lang="en-US" sz="1588" noProof="0" dirty="0">
                <a:effectLst>
                  <a:outerShdw blurRad="38100" dist="38100" dir="2700000" algn="tl">
                    <a:schemeClr val="bg1">
                      <a:alpha val="43000"/>
                    </a:schemeClr>
                  </a:outerShdw>
                </a:effectLst>
              </a:endParaRPr>
            </a:p>
          </p:txBody>
        </p:sp>
        <p:sp>
          <p:nvSpPr>
            <p:cNvPr id="88" name="Line 9">
              <a:extLst>
                <a:ext uri="{FF2B5EF4-FFF2-40B4-BE49-F238E27FC236}">
                  <a16:creationId xmlns:a16="http://schemas.microsoft.com/office/drawing/2014/main" id="{88A26773-D44D-4625-AECD-F77A50102C95}"/>
                </a:ext>
              </a:extLst>
            </p:cNvPr>
            <p:cNvSpPr>
              <a:spLocks noChangeAspect="1" noChangeShapeType="1"/>
            </p:cNvSpPr>
            <p:nvPr/>
          </p:nvSpPr>
          <p:spPr bwMode="auto">
            <a:xfrm>
              <a:off x="7385426" y="2983153"/>
              <a:ext cx="1701053" cy="1134035"/>
            </a:xfrm>
            <a:prstGeom prst="line">
              <a:avLst/>
            </a:prstGeom>
            <a:noFill/>
            <a:ln w="38100">
              <a:solidFill>
                <a:schemeClr val="accent3"/>
              </a:solidFill>
              <a:prstDash val="dash"/>
              <a:round/>
              <a:headEnd/>
              <a:tailEnd/>
            </a:ln>
            <a:effectLst/>
          </p:spPr>
          <p:txBody>
            <a:bodyPr>
              <a:prstTxWarp prst="textNoShape">
                <a:avLst/>
              </a:prstTxWarp>
            </a:bodyPr>
            <a:lstStyle/>
            <a:p>
              <a:pPr>
                <a:defRPr/>
              </a:pPr>
              <a:endParaRPr lang="en-US" sz="1588" noProof="0" dirty="0">
                <a:effectLst>
                  <a:outerShdw blurRad="38100" dist="38100" dir="2700000" algn="tl">
                    <a:srgbClr val="000000">
                      <a:alpha val="43137"/>
                    </a:srgbClr>
                  </a:outerShdw>
                </a:effectLst>
              </a:endParaRPr>
            </a:p>
          </p:txBody>
        </p:sp>
        <p:sp>
          <p:nvSpPr>
            <p:cNvPr id="89" name="Freeform 14">
              <a:extLst>
                <a:ext uri="{FF2B5EF4-FFF2-40B4-BE49-F238E27FC236}">
                  <a16:creationId xmlns:a16="http://schemas.microsoft.com/office/drawing/2014/main" id="{89717B7D-AAB2-4CC0-943B-212F12EA123E}"/>
                </a:ext>
              </a:extLst>
            </p:cNvPr>
            <p:cNvSpPr>
              <a:spLocks noChangeAspect="1"/>
            </p:cNvSpPr>
            <p:nvPr/>
          </p:nvSpPr>
          <p:spPr bwMode="auto">
            <a:xfrm>
              <a:off x="6056944" y="2106395"/>
              <a:ext cx="2077010" cy="2077011"/>
            </a:xfrm>
            <a:custGeom>
              <a:avLst/>
              <a:gdLst/>
              <a:ahLst/>
              <a:cxnLst>
                <a:cxn ang="0">
                  <a:pos x="0" y="0"/>
                </a:cxn>
                <a:cxn ang="0">
                  <a:pos x="408" y="272"/>
                </a:cxn>
                <a:cxn ang="0">
                  <a:pos x="590" y="408"/>
                </a:cxn>
                <a:cxn ang="0">
                  <a:pos x="680" y="545"/>
                </a:cxn>
                <a:cxn ang="0">
                  <a:pos x="726" y="726"/>
                </a:cxn>
              </a:cxnLst>
              <a:rect l="0" t="0" r="r" b="b"/>
              <a:pathLst>
                <a:path w="726" h="726">
                  <a:moveTo>
                    <a:pt x="0" y="0"/>
                  </a:moveTo>
                  <a:cubicBezTo>
                    <a:pt x="155" y="102"/>
                    <a:pt x="310" y="204"/>
                    <a:pt x="408" y="272"/>
                  </a:cubicBezTo>
                  <a:cubicBezTo>
                    <a:pt x="506" y="340"/>
                    <a:pt x="545" y="363"/>
                    <a:pt x="590" y="408"/>
                  </a:cubicBezTo>
                  <a:cubicBezTo>
                    <a:pt x="635" y="453"/>
                    <a:pt x="657" y="492"/>
                    <a:pt x="680" y="545"/>
                  </a:cubicBezTo>
                  <a:cubicBezTo>
                    <a:pt x="703" y="598"/>
                    <a:pt x="714" y="662"/>
                    <a:pt x="726" y="726"/>
                  </a:cubicBezTo>
                </a:path>
              </a:pathLst>
            </a:custGeom>
            <a:noFill/>
            <a:ln w="38100" cmpd="sng">
              <a:solidFill>
                <a:srgbClr val="FF0000"/>
              </a:solidFill>
              <a:round/>
              <a:headEnd/>
              <a:tailEnd/>
            </a:ln>
            <a:effectLst/>
          </p:spPr>
          <p:txBody>
            <a:bodyPr>
              <a:prstTxWarp prst="textNoShape">
                <a:avLst/>
              </a:prstTxWarp>
            </a:bodyPr>
            <a:lstStyle/>
            <a:p>
              <a:pPr>
                <a:defRPr/>
              </a:pPr>
              <a:endParaRPr lang="en-US" sz="1588" noProof="0" dirty="0">
                <a:effectLst>
                  <a:outerShdw blurRad="38100" dist="38100" dir="2700000" algn="tl">
                    <a:srgbClr val="000000">
                      <a:alpha val="43137"/>
                    </a:srgbClr>
                  </a:outerShdw>
                </a:effectLst>
              </a:endParaRPr>
            </a:p>
          </p:txBody>
        </p:sp>
        <p:sp>
          <p:nvSpPr>
            <p:cNvPr id="90" name="Line 17">
              <a:extLst>
                <a:ext uri="{FF2B5EF4-FFF2-40B4-BE49-F238E27FC236}">
                  <a16:creationId xmlns:a16="http://schemas.microsoft.com/office/drawing/2014/main" id="{181BDA6C-FB81-43A2-9B7F-BC9D264EE695}"/>
                </a:ext>
              </a:extLst>
            </p:cNvPr>
            <p:cNvSpPr>
              <a:spLocks noChangeAspect="1" noChangeShapeType="1"/>
            </p:cNvSpPr>
            <p:nvPr/>
          </p:nvSpPr>
          <p:spPr bwMode="auto">
            <a:xfrm>
              <a:off x="8125014" y="4335985"/>
              <a:ext cx="961465" cy="0"/>
            </a:xfrm>
            <a:prstGeom prst="line">
              <a:avLst/>
            </a:prstGeom>
            <a:noFill/>
            <a:ln w="28575">
              <a:solidFill>
                <a:schemeClr val="tx1"/>
              </a:solidFill>
              <a:round/>
              <a:headEnd type="triangle" w="med" len="med"/>
              <a:tailEnd type="triangle" w="med" len="med"/>
            </a:ln>
            <a:effectLst/>
          </p:spPr>
          <p:txBody>
            <a:bodyPr>
              <a:prstTxWarp prst="textNoShape">
                <a:avLst/>
              </a:prstTxWarp>
            </a:bodyPr>
            <a:lstStyle/>
            <a:p>
              <a:pPr>
                <a:defRPr/>
              </a:pPr>
              <a:endParaRPr lang="en-US" sz="1588" noProof="0" dirty="0">
                <a:effectLst>
                  <a:outerShdw blurRad="38100" dist="38100" dir="2700000" algn="tl">
                    <a:srgbClr val="000000">
                      <a:alpha val="43137"/>
                    </a:srgbClr>
                  </a:outerShdw>
                </a:effectLst>
              </a:endParaRPr>
            </a:p>
          </p:txBody>
        </p:sp>
        <p:sp>
          <p:nvSpPr>
            <p:cNvPr id="91" name="Text Box 29">
              <a:extLst>
                <a:ext uri="{FF2B5EF4-FFF2-40B4-BE49-F238E27FC236}">
                  <a16:creationId xmlns:a16="http://schemas.microsoft.com/office/drawing/2014/main" id="{4BF2339D-6DD6-4AFB-B594-4582FE77F549}"/>
                </a:ext>
              </a:extLst>
            </p:cNvPr>
            <p:cNvSpPr txBox="1">
              <a:spLocks noChangeArrowheads="1"/>
            </p:cNvSpPr>
            <p:nvPr/>
          </p:nvSpPr>
          <p:spPr bwMode="auto">
            <a:xfrm>
              <a:off x="11379203" y="4188067"/>
              <a:ext cx="314510" cy="391004"/>
            </a:xfrm>
            <a:prstGeom prst="rect">
              <a:avLst/>
            </a:prstGeom>
            <a:noFill/>
            <a:ln w="9525">
              <a:noFill/>
              <a:miter lim="800000"/>
              <a:headEnd/>
              <a:tailEnd/>
            </a:ln>
          </p:spPr>
          <p:txBody>
            <a:bodyPr wrap="none">
              <a:prstTxWarp prst="textNoShape">
                <a:avLst/>
              </a:prstTxWarp>
              <a:spAutoFit/>
            </a:bodyPr>
            <a:lstStyle/>
            <a:p>
              <a:r>
                <a:rPr lang="en-US" sz="1941" noProof="0" dirty="0"/>
                <a:t>K</a:t>
              </a:r>
            </a:p>
          </p:txBody>
        </p:sp>
        <p:sp>
          <p:nvSpPr>
            <p:cNvPr id="92" name="Freeform 48">
              <a:extLst>
                <a:ext uri="{FF2B5EF4-FFF2-40B4-BE49-F238E27FC236}">
                  <a16:creationId xmlns:a16="http://schemas.microsoft.com/office/drawing/2014/main" id="{621E02F5-CB49-4289-89D7-452EAC8ED4A0}"/>
                </a:ext>
              </a:extLst>
            </p:cNvPr>
            <p:cNvSpPr>
              <a:spLocks noChangeAspect="1"/>
            </p:cNvSpPr>
            <p:nvPr/>
          </p:nvSpPr>
          <p:spPr bwMode="auto">
            <a:xfrm>
              <a:off x="9752109" y="2938470"/>
              <a:ext cx="187978" cy="1234188"/>
            </a:xfrm>
            <a:custGeom>
              <a:avLst/>
              <a:gdLst/>
              <a:ahLst/>
              <a:cxnLst>
                <a:cxn ang="0">
                  <a:pos x="0" y="589"/>
                </a:cxn>
                <a:cxn ang="0">
                  <a:pos x="45" y="0"/>
                </a:cxn>
                <a:cxn ang="0">
                  <a:pos x="90" y="589"/>
                </a:cxn>
              </a:cxnLst>
              <a:rect l="0" t="0" r="r" b="b"/>
              <a:pathLst>
                <a:path w="90" h="589">
                  <a:moveTo>
                    <a:pt x="0" y="589"/>
                  </a:moveTo>
                  <a:cubicBezTo>
                    <a:pt x="15" y="294"/>
                    <a:pt x="30" y="0"/>
                    <a:pt x="45" y="0"/>
                  </a:cubicBezTo>
                  <a:cubicBezTo>
                    <a:pt x="60" y="0"/>
                    <a:pt x="83" y="491"/>
                    <a:pt x="90" y="589"/>
                  </a:cubicBezTo>
                </a:path>
              </a:pathLst>
            </a:custGeom>
            <a:noFill/>
            <a:ln w="38100" cmpd="sng">
              <a:solidFill>
                <a:srgbClr val="00B050"/>
              </a:solidFill>
              <a:round/>
              <a:headEnd/>
              <a:tailEnd/>
            </a:ln>
            <a:effectLst/>
          </p:spPr>
          <p:txBody>
            <a:bodyPr>
              <a:prstTxWarp prst="textNoShape">
                <a:avLst/>
              </a:prstTxWarp>
            </a:bodyPr>
            <a:lstStyle/>
            <a:p>
              <a:pPr>
                <a:defRPr/>
              </a:pPr>
              <a:endParaRPr lang="en-US" sz="1588" noProof="0" dirty="0">
                <a:effectLst>
                  <a:outerShdw blurRad="38100" dist="38100" dir="2700000" algn="tl">
                    <a:srgbClr val="000000">
                      <a:alpha val="43137"/>
                    </a:srgbClr>
                  </a:outerShdw>
                </a:effectLst>
              </a:endParaRPr>
            </a:p>
          </p:txBody>
        </p:sp>
        <p:sp>
          <p:nvSpPr>
            <p:cNvPr id="93" name="Line 55">
              <a:extLst>
                <a:ext uri="{FF2B5EF4-FFF2-40B4-BE49-F238E27FC236}">
                  <a16:creationId xmlns:a16="http://schemas.microsoft.com/office/drawing/2014/main" id="{609134F8-897B-4679-A7A7-524085914844}"/>
                </a:ext>
              </a:extLst>
            </p:cNvPr>
            <p:cNvSpPr>
              <a:spLocks noChangeAspect="1" noChangeShapeType="1"/>
            </p:cNvSpPr>
            <p:nvPr/>
          </p:nvSpPr>
          <p:spPr bwMode="auto">
            <a:xfrm>
              <a:off x="8121643" y="3773950"/>
              <a:ext cx="1775012" cy="0"/>
            </a:xfrm>
            <a:prstGeom prst="line">
              <a:avLst/>
            </a:prstGeom>
            <a:noFill/>
            <a:ln w="28575">
              <a:solidFill>
                <a:schemeClr val="tx1"/>
              </a:solidFill>
              <a:round/>
              <a:headEnd type="triangle" w="med" len="med"/>
              <a:tailEnd type="triangle" w="med" len="med"/>
            </a:ln>
            <a:effectLst/>
          </p:spPr>
          <p:txBody>
            <a:bodyPr>
              <a:prstTxWarp prst="textNoShape">
                <a:avLst/>
              </a:prstTxWarp>
            </a:bodyPr>
            <a:lstStyle/>
            <a:p>
              <a:pPr>
                <a:defRPr/>
              </a:pPr>
              <a:endParaRPr lang="en-US" sz="1588" noProof="0" dirty="0">
                <a:effectLst>
                  <a:outerShdw blurRad="38100" dist="38100" dir="2700000" algn="tl">
                    <a:srgbClr val="000000">
                      <a:alpha val="43137"/>
                    </a:srgbClr>
                  </a:outerShdw>
                </a:effectLst>
              </a:endParaRPr>
            </a:p>
          </p:txBody>
        </p:sp>
        <p:sp>
          <p:nvSpPr>
            <p:cNvPr id="94" name="Text Box 56">
              <a:extLst>
                <a:ext uri="{FF2B5EF4-FFF2-40B4-BE49-F238E27FC236}">
                  <a16:creationId xmlns:a16="http://schemas.microsoft.com/office/drawing/2014/main" id="{4F1B11CD-9F8D-448E-8B28-3D359C6FA981}"/>
                </a:ext>
              </a:extLst>
            </p:cNvPr>
            <p:cNvSpPr txBox="1">
              <a:spLocks noChangeArrowheads="1"/>
            </p:cNvSpPr>
            <p:nvPr/>
          </p:nvSpPr>
          <p:spPr bwMode="auto">
            <a:xfrm>
              <a:off x="8739508" y="3699991"/>
              <a:ext cx="657925" cy="391004"/>
            </a:xfrm>
            <a:prstGeom prst="rect">
              <a:avLst/>
            </a:prstGeom>
            <a:noFill/>
            <a:ln w="9525">
              <a:noFill/>
              <a:miter lim="800000"/>
              <a:headEnd/>
              <a:tailEnd/>
            </a:ln>
          </p:spPr>
          <p:txBody>
            <a:bodyPr>
              <a:prstTxWarp prst="textNoShape">
                <a:avLst/>
              </a:prstTxWarp>
              <a:spAutoFit/>
            </a:bodyPr>
            <a:lstStyle/>
            <a:p>
              <a:r>
                <a:rPr lang="en-US" sz="1941" noProof="0" dirty="0"/>
                <a:t>2m</a:t>
              </a:r>
              <a:r>
                <a:rPr lang="en-US" sz="1941" baseline="-25000" noProof="0" dirty="0">
                  <a:sym typeface="Symbol" pitchFamily="-108" charset="2"/>
                </a:rPr>
                <a:t></a:t>
              </a:r>
            </a:p>
          </p:txBody>
        </p:sp>
        <p:sp>
          <p:nvSpPr>
            <p:cNvPr id="95" name="Text Box 29">
              <a:extLst>
                <a:ext uri="{FF2B5EF4-FFF2-40B4-BE49-F238E27FC236}">
                  <a16:creationId xmlns:a16="http://schemas.microsoft.com/office/drawing/2014/main" id="{D9F1F509-FD83-46AB-88CF-96C833F30E60}"/>
                </a:ext>
              </a:extLst>
            </p:cNvPr>
            <p:cNvSpPr txBox="1">
              <a:spLocks noChangeArrowheads="1"/>
            </p:cNvSpPr>
            <p:nvPr/>
          </p:nvSpPr>
          <p:spPr bwMode="auto">
            <a:xfrm rot="16200000">
              <a:off x="5356568" y="2045841"/>
              <a:ext cx="901593" cy="391004"/>
            </a:xfrm>
            <a:prstGeom prst="rect">
              <a:avLst/>
            </a:prstGeom>
            <a:noFill/>
            <a:ln w="9525">
              <a:noFill/>
              <a:miter lim="800000"/>
              <a:headEnd/>
              <a:tailEnd/>
            </a:ln>
          </p:spPr>
          <p:txBody>
            <a:bodyPr wrap="none">
              <a:prstTxWarp prst="textNoShape">
                <a:avLst/>
              </a:prstTxWarp>
              <a:spAutoFit/>
            </a:bodyPr>
            <a:lstStyle/>
            <a:p>
              <a:r>
                <a:rPr lang="en-US" sz="1941" noProof="0" dirty="0"/>
                <a:t>Events</a:t>
              </a:r>
            </a:p>
          </p:txBody>
        </p:sp>
        <p:sp>
          <p:nvSpPr>
            <p:cNvPr id="96" name="CasellaDiTesto 95">
              <a:extLst>
                <a:ext uri="{FF2B5EF4-FFF2-40B4-BE49-F238E27FC236}">
                  <a16:creationId xmlns:a16="http://schemas.microsoft.com/office/drawing/2014/main" id="{04F0DFE4-7838-4C3D-9ED9-6494B77063A7}"/>
                </a:ext>
              </a:extLst>
            </p:cNvPr>
            <p:cNvSpPr txBox="1"/>
            <p:nvPr/>
          </p:nvSpPr>
          <p:spPr>
            <a:xfrm>
              <a:off x="8549991" y="1553904"/>
              <a:ext cx="1828774" cy="369332"/>
            </a:xfrm>
            <a:prstGeom prst="rect">
              <a:avLst/>
            </a:prstGeom>
            <a:noFill/>
          </p:spPr>
          <p:txBody>
            <a:bodyPr wrap="square" rtlCol="0">
              <a:spAutoFit/>
            </a:bodyPr>
            <a:lstStyle/>
            <a:p>
              <a:r>
                <a:rPr lang="en-US" noProof="0" dirty="0">
                  <a:solidFill>
                    <a:srgbClr val="00B050"/>
                  </a:solidFill>
                </a:rPr>
                <a:t>Sig </a:t>
              </a:r>
              <a:r>
                <a:rPr lang="en-US" noProof="0" dirty="0"/>
                <a:t>and </a:t>
              </a:r>
              <a:r>
                <a:rPr lang="en-US" noProof="0" dirty="0" err="1">
                  <a:solidFill>
                    <a:srgbClr val="FF0000"/>
                  </a:solidFill>
                </a:rPr>
                <a:t>Bkg</a:t>
              </a:r>
              <a:r>
                <a:rPr lang="en-US" noProof="0" dirty="0"/>
                <a:t> vs K</a:t>
              </a:r>
            </a:p>
          </p:txBody>
        </p:sp>
        <p:sp>
          <p:nvSpPr>
            <p:cNvPr id="120" name="CasellaDiTesto 119">
              <a:extLst>
                <a:ext uri="{FF2B5EF4-FFF2-40B4-BE49-F238E27FC236}">
                  <a16:creationId xmlns:a16="http://schemas.microsoft.com/office/drawing/2014/main" id="{6AEF416E-B9BC-428C-A080-E8EF606396D4}"/>
                </a:ext>
              </a:extLst>
            </p:cNvPr>
            <p:cNvSpPr txBox="1"/>
            <p:nvPr/>
          </p:nvSpPr>
          <p:spPr>
            <a:xfrm flipH="1">
              <a:off x="6150709" y="4328944"/>
              <a:ext cx="1225607" cy="400110"/>
            </a:xfrm>
            <a:prstGeom prst="rect">
              <a:avLst/>
            </a:prstGeom>
            <a:noFill/>
          </p:spPr>
          <p:txBody>
            <a:bodyPr wrap="square" rtlCol="0">
              <a:spAutoFit/>
            </a:bodyPr>
            <a:lstStyle/>
            <a:p>
              <a:r>
                <a:rPr lang="en-US" sz="2000" noProof="0" dirty="0"/>
                <a:t>endpoint</a:t>
              </a:r>
            </a:p>
          </p:txBody>
        </p:sp>
        <p:cxnSp>
          <p:nvCxnSpPr>
            <p:cNvPr id="122" name="Connettore 2 121">
              <a:extLst>
                <a:ext uri="{FF2B5EF4-FFF2-40B4-BE49-F238E27FC236}">
                  <a16:creationId xmlns:a16="http://schemas.microsoft.com/office/drawing/2014/main" id="{5D6E2B4E-BCB4-4F5C-9870-6D4DC1F62434}"/>
                </a:ext>
              </a:extLst>
            </p:cNvPr>
            <p:cNvCxnSpPr>
              <a:cxnSpLocks/>
              <a:stCxn id="120" idx="1"/>
              <a:endCxn id="84" idx="1"/>
            </p:cNvCxnSpPr>
            <p:nvPr/>
          </p:nvCxnSpPr>
          <p:spPr>
            <a:xfrm flipV="1">
              <a:off x="7376316" y="4355025"/>
              <a:ext cx="418966" cy="173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Text Box 18">
              <a:extLst>
                <a:ext uri="{FF2B5EF4-FFF2-40B4-BE49-F238E27FC236}">
                  <a16:creationId xmlns:a16="http://schemas.microsoft.com/office/drawing/2014/main" id="{C42A9E4A-B984-4E24-909D-C6F324EB106C}"/>
                </a:ext>
              </a:extLst>
            </p:cNvPr>
            <p:cNvSpPr txBox="1">
              <a:spLocks noChangeArrowheads="1"/>
            </p:cNvSpPr>
            <p:nvPr/>
          </p:nvSpPr>
          <p:spPr bwMode="auto">
            <a:xfrm>
              <a:off x="10052725" y="2808120"/>
              <a:ext cx="1600688" cy="707886"/>
            </a:xfrm>
            <a:prstGeom prst="rect">
              <a:avLst/>
            </a:prstGeom>
            <a:noFill/>
            <a:ln w="9525">
              <a:noFill/>
              <a:miter lim="800000"/>
              <a:headEnd/>
              <a:tailEnd/>
            </a:ln>
          </p:spPr>
          <p:txBody>
            <a:bodyPr wrap="square">
              <a:prstTxWarp prst="textNoShape">
                <a:avLst/>
              </a:prstTxWarp>
              <a:spAutoFit/>
            </a:bodyPr>
            <a:lstStyle/>
            <a:p>
              <a:r>
                <a:rPr lang="en-US" sz="2000" noProof="0" dirty="0">
                  <a:latin typeface="Arial" pitchFamily="-108" charset="0"/>
                </a:rPr>
                <a:t>10 events/yr per 100g </a:t>
              </a:r>
              <a:r>
                <a:rPr lang="en-US" sz="2000" baseline="30000" noProof="0" dirty="0">
                  <a:latin typeface="Arial" pitchFamily="-108" charset="0"/>
                </a:rPr>
                <a:t>3</a:t>
              </a:r>
              <a:r>
                <a:rPr lang="en-US" sz="2000" noProof="0" dirty="0">
                  <a:latin typeface="Arial" pitchFamily="-108" charset="0"/>
                </a:rPr>
                <a:t>H</a:t>
              </a:r>
            </a:p>
          </p:txBody>
        </p:sp>
        <p:sp>
          <p:nvSpPr>
            <p:cNvPr id="102" name="CasellaDiTesto 101">
              <a:extLst>
                <a:ext uri="{FF2B5EF4-FFF2-40B4-BE49-F238E27FC236}">
                  <a16:creationId xmlns:a16="http://schemas.microsoft.com/office/drawing/2014/main" id="{1EDF2B34-257C-4466-8E05-9B3EA9A4FA47}"/>
                </a:ext>
              </a:extLst>
            </p:cNvPr>
            <p:cNvSpPr txBox="1"/>
            <p:nvPr/>
          </p:nvSpPr>
          <p:spPr>
            <a:xfrm>
              <a:off x="7154433" y="2456759"/>
              <a:ext cx="1585071" cy="461665"/>
            </a:xfrm>
            <a:prstGeom prst="rect">
              <a:avLst/>
            </a:prstGeom>
            <a:noFill/>
          </p:spPr>
          <p:txBody>
            <a:bodyPr wrap="square">
              <a:spAutoFit/>
            </a:bodyPr>
            <a:lstStyle/>
            <a:p>
              <a:r>
                <a:rPr lang="en-US" sz="2400" noProof="0" dirty="0"/>
                <a:t>3x10</a:t>
              </a:r>
              <a:r>
                <a:rPr lang="en-US" sz="2400" baseline="30000" noProof="0" dirty="0"/>
                <a:t>16</a:t>
              </a:r>
              <a:r>
                <a:rPr lang="en-US" sz="2400" noProof="0" dirty="0"/>
                <a:t> e</a:t>
              </a:r>
              <a:r>
                <a:rPr lang="en-US" sz="2400" baseline="30000" noProof="0" dirty="0"/>
                <a:t>-</a:t>
              </a:r>
              <a:r>
                <a:rPr lang="en-US" sz="2400" noProof="0" dirty="0"/>
                <a:t>/s</a:t>
              </a:r>
            </a:p>
          </p:txBody>
        </p:sp>
      </p:grpSp>
      <p:sp>
        <p:nvSpPr>
          <p:cNvPr id="73" name="CasellaDiTesto 72">
            <a:extLst>
              <a:ext uri="{FF2B5EF4-FFF2-40B4-BE49-F238E27FC236}">
                <a16:creationId xmlns:a16="http://schemas.microsoft.com/office/drawing/2014/main" id="{E362DB93-9F20-446C-A2D4-31C957874028}"/>
              </a:ext>
            </a:extLst>
          </p:cNvPr>
          <p:cNvSpPr txBox="1"/>
          <p:nvPr/>
        </p:nvSpPr>
        <p:spPr>
          <a:xfrm rot="16200000">
            <a:off x="4588795" y="3890300"/>
            <a:ext cx="3457879" cy="369332"/>
          </a:xfrm>
          <a:prstGeom prst="rect">
            <a:avLst/>
          </a:prstGeom>
          <a:noFill/>
        </p:spPr>
        <p:txBody>
          <a:bodyPr wrap="square" rtlCol="0">
            <a:spAutoFit/>
          </a:bodyPr>
          <a:lstStyle/>
          <a:p>
            <a:r>
              <a:rPr lang="en-US" sz="1800" i="1" noProof="0" dirty="0" err="1">
                <a:effectLst/>
                <a:latin typeface="Calibri" panose="020F0502020204030204" pitchFamily="34" charset="0"/>
                <a:ea typeface="Times New Roman" panose="02020603050405020304" pitchFamily="18" charset="0"/>
                <a:cs typeface="Times New Roman" panose="02020603050405020304" pitchFamily="18" charset="0"/>
              </a:rPr>
              <a:t>MG.Betti</a:t>
            </a:r>
            <a:r>
              <a:rPr lang="en-US" sz="1800" i="1" noProof="0" dirty="0">
                <a:effectLst/>
                <a:latin typeface="Calibri" panose="020F0502020204030204" pitchFamily="34" charset="0"/>
                <a:ea typeface="Times New Roman" panose="02020603050405020304" pitchFamily="18" charset="0"/>
                <a:cs typeface="Times New Roman" panose="02020603050405020304" pitchFamily="18" charset="0"/>
              </a:rPr>
              <a:t> et al JCAP 07 (2019)	047</a:t>
            </a:r>
          </a:p>
        </p:txBody>
      </p:sp>
      <p:sp>
        <p:nvSpPr>
          <p:cNvPr id="81" name="TextBox 2">
            <a:extLst>
              <a:ext uri="{FF2B5EF4-FFF2-40B4-BE49-F238E27FC236}">
                <a16:creationId xmlns:a16="http://schemas.microsoft.com/office/drawing/2014/main" id="{734070B3-9064-5BE9-5059-63E4A8649979}"/>
              </a:ext>
            </a:extLst>
          </p:cNvPr>
          <p:cNvSpPr txBox="1"/>
          <p:nvPr/>
        </p:nvSpPr>
        <p:spPr>
          <a:xfrm>
            <a:off x="2551903" y="5882630"/>
            <a:ext cx="1835186" cy="461665"/>
          </a:xfrm>
          <a:prstGeom prst="rect">
            <a:avLst/>
          </a:prstGeom>
          <a:noFill/>
        </p:spPr>
        <p:txBody>
          <a:bodyPr wrap="square" rtlCol="0">
            <a:spAutoFit/>
          </a:bodyPr>
          <a:lstStyle/>
          <a:p>
            <a:r>
              <a:rPr lang="en-US" sz="2400" noProof="0" dirty="0"/>
              <a:t>m</a:t>
            </a:r>
            <a:r>
              <a:rPr lang="en-US" sz="2400" baseline="-25000" noProof="0" dirty="0">
                <a:sym typeface="Symbol" pitchFamily="-108" charset="2"/>
              </a:rPr>
              <a:t></a:t>
            </a:r>
            <a:r>
              <a:rPr lang="en-US" sz="2400" noProof="0" dirty="0">
                <a:cs typeface="Aharoni" panose="02010803020104030203" pitchFamily="2" charset="-79"/>
              </a:rPr>
              <a:t>&lt;0.45 eV</a:t>
            </a:r>
          </a:p>
        </p:txBody>
      </p:sp>
      <p:sp>
        <p:nvSpPr>
          <p:cNvPr id="77" name="CasellaDiTesto 76">
            <a:extLst>
              <a:ext uri="{FF2B5EF4-FFF2-40B4-BE49-F238E27FC236}">
                <a16:creationId xmlns:a16="http://schemas.microsoft.com/office/drawing/2014/main" id="{DFFB1657-2BB4-02F1-35CB-82D5A534E075}"/>
              </a:ext>
            </a:extLst>
          </p:cNvPr>
          <p:cNvSpPr txBox="1"/>
          <p:nvPr/>
        </p:nvSpPr>
        <p:spPr>
          <a:xfrm>
            <a:off x="1239900" y="6434803"/>
            <a:ext cx="4405698" cy="369332"/>
          </a:xfrm>
          <a:prstGeom prst="rect">
            <a:avLst/>
          </a:prstGeom>
          <a:noFill/>
        </p:spPr>
        <p:txBody>
          <a:bodyPr wrap="square">
            <a:spAutoFit/>
          </a:bodyPr>
          <a:lstStyle/>
          <a:p>
            <a:r>
              <a:rPr lang="en-US" i="1" noProof="0" dirty="0"/>
              <a:t>arXiv:2406.13516v1 [</a:t>
            </a:r>
            <a:r>
              <a:rPr lang="en-US" i="1" noProof="0" dirty="0" err="1"/>
              <a:t>nucl</a:t>
            </a:r>
            <a:r>
              <a:rPr lang="en-US" i="1" noProof="0" dirty="0"/>
              <a:t>-ex] 19 Jun 2024 </a:t>
            </a:r>
          </a:p>
        </p:txBody>
      </p:sp>
      <p:sp>
        <p:nvSpPr>
          <p:cNvPr id="105" name="Text Box 5">
            <a:extLst>
              <a:ext uri="{FF2B5EF4-FFF2-40B4-BE49-F238E27FC236}">
                <a16:creationId xmlns:a16="http://schemas.microsoft.com/office/drawing/2014/main" id="{544AF002-74F5-5B18-0E36-52532014C6C6}"/>
              </a:ext>
            </a:extLst>
          </p:cNvPr>
          <p:cNvSpPr txBox="1">
            <a:spLocks noChangeArrowheads="1"/>
          </p:cNvSpPr>
          <p:nvPr/>
        </p:nvSpPr>
        <p:spPr bwMode="auto">
          <a:xfrm>
            <a:off x="592873" y="2888713"/>
            <a:ext cx="1228221" cy="400111"/>
          </a:xfrm>
          <a:prstGeom prst="rect">
            <a:avLst/>
          </a:prstGeom>
          <a:noFill/>
          <a:ln w="9525">
            <a:noFill/>
            <a:miter lim="800000"/>
            <a:headEnd/>
            <a:tailEnd/>
          </a:ln>
        </p:spPr>
        <p:txBody>
          <a:bodyPr wrap="none">
            <a:prstTxWarp prst="textNoShape">
              <a:avLst/>
            </a:prstTxWarp>
            <a:spAutoFit/>
          </a:bodyPr>
          <a:lstStyle/>
          <a:p>
            <a:r>
              <a:rPr lang="en-US" sz="2000" noProof="0" dirty="0">
                <a:latin typeface="Arial" pitchFamily="-108" charset="0"/>
              </a:rPr>
              <a:t> β decay </a:t>
            </a:r>
          </a:p>
        </p:txBody>
      </p:sp>
      <p:sp>
        <p:nvSpPr>
          <p:cNvPr id="3" name="TextBox 2">
            <a:extLst>
              <a:ext uri="{FF2B5EF4-FFF2-40B4-BE49-F238E27FC236}">
                <a16:creationId xmlns:a16="http://schemas.microsoft.com/office/drawing/2014/main" id="{CC84BA85-7340-551E-A8EB-7CB5FA94D8D3}"/>
              </a:ext>
            </a:extLst>
          </p:cNvPr>
          <p:cNvSpPr txBox="1"/>
          <p:nvPr/>
        </p:nvSpPr>
        <p:spPr>
          <a:xfrm>
            <a:off x="6896100" y="2346026"/>
            <a:ext cx="5181600" cy="1200329"/>
          </a:xfrm>
          <a:prstGeom prst="rect">
            <a:avLst/>
          </a:prstGeom>
          <a:noFill/>
        </p:spPr>
        <p:txBody>
          <a:bodyPr wrap="square" rtlCol="0">
            <a:spAutoFit/>
          </a:bodyPr>
          <a:lstStyle/>
          <a:p>
            <a:pPr marL="342900" indent="-342900">
              <a:buFont typeface="Arial" panose="020B0604020202020204" pitchFamily="34" charset="0"/>
              <a:buChar char="•"/>
            </a:pPr>
            <a:r>
              <a:rPr lang="en-US" sz="2400" noProof="0" dirty="0">
                <a:cs typeface="Aharoni" panose="02010803020104030203" pitchFamily="2" charset="-79"/>
              </a:rPr>
              <a:t>Extreme energy resolution</a:t>
            </a:r>
          </a:p>
          <a:p>
            <a:pPr marL="342900" indent="-342900">
              <a:buFont typeface="Arial" panose="020B0604020202020204" pitchFamily="34" charset="0"/>
              <a:buChar char="•"/>
            </a:pPr>
            <a:r>
              <a:rPr lang="en-US" sz="2400" noProof="0" dirty="0">
                <a:cs typeface="Aharoni" panose="02010803020104030203" pitchFamily="2" charset="-79"/>
              </a:rPr>
              <a:t>New filter to cope with high rate</a:t>
            </a:r>
          </a:p>
          <a:p>
            <a:pPr marL="342900" indent="-342900">
              <a:buFont typeface="Arial" panose="020B0604020202020204" pitchFamily="34" charset="0"/>
              <a:buChar char="•"/>
            </a:pPr>
            <a:r>
              <a:rPr lang="en-US" sz="2400" noProof="0" dirty="0">
                <a:cs typeface="Aharoni" panose="02010803020104030203" pitchFamily="2" charset="-79"/>
              </a:rPr>
              <a:t>Atomic Tritium on graphene support</a:t>
            </a:r>
          </a:p>
        </p:txBody>
      </p:sp>
      <p:sp>
        <p:nvSpPr>
          <p:cNvPr id="34" name="TextBox 2">
            <a:extLst>
              <a:ext uri="{FF2B5EF4-FFF2-40B4-BE49-F238E27FC236}">
                <a16:creationId xmlns:a16="http://schemas.microsoft.com/office/drawing/2014/main" id="{8C6055C7-1E28-F853-6143-C07BEF7E7FC9}"/>
              </a:ext>
            </a:extLst>
          </p:cNvPr>
          <p:cNvSpPr txBox="1"/>
          <p:nvPr/>
        </p:nvSpPr>
        <p:spPr>
          <a:xfrm>
            <a:off x="115929" y="6366975"/>
            <a:ext cx="1225606" cy="461665"/>
          </a:xfrm>
          <a:prstGeom prst="rect">
            <a:avLst/>
          </a:prstGeom>
          <a:noFill/>
        </p:spPr>
        <p:txBody>
          <a:bodyPr wrap="square" rtlCol="0">
            <a:spAutoFit/>
          </a:bodyPr>
          <a:lstStyle/>
          <a:p>
            <a:r>
              <a:rPr lang="en-US" sz="2400" noProof="0" dirty="0"/>
              <a:t>KATRIN</a:t>
            </a:r>
            <a:endParaRPr lang="en-US" sz="2400" noProof="0" dirty="0">
              <a:cs typeface="Aharoni" panose="02010803020104030203" pitchFamily="2" charset="-79"/>
            </a:endParaRPr>
          </a:p>
        </p:txBody>
      </p:sp>
    </p:spTree>
    <p:extLst>
      <p:ext uri="{BB962C8B-B14F-4D97-AF65-F5344CB8AC3E}">
        <p14:creationId xmlns:p14="http://schemas.microsoft.com/office/powerpoint/2010/main" val="714993544"/>
      </p:ext>
    </p:extLst>
  </p:cSld>
  <p:clrMapOvr>
    <a:masterClrMapping/>
  </p:clrMapOvr>
  <mc:AlternateContent xmlns:mc="http://schemas.openxmlformats.org/markup-compatibility/2006" xmlns:p14="http://schemas.microsoft.com/office/powerpoint/2010/main">
    <mc:Choice Requires="p14">
      <p:transition spd="slow" p14:dur="2000" advTm="110989"/>
    </mc:Choice>
    <mc:Fallback xmlns="">
      <p:transition spd="slow" advTm="11098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3EE87950-9A7C-403B-9239-AC640E7C413B}"/>
              </a:ext>
            </a:extLst>
          </p:cNvPr>
          <p:cNvSpPr/>
          <p:nvPr/>
        </p:nvSpPr>
        <p:spPr>
          <a:xfrm>
            <a:off x="0" y="343"/>
            <a:ext cx="12192000" cy="764704"/>
          </a:xfrm>
          <a:prstGeom prst="rect">
            <a:avLst/>
          </a:prstGeom>
          <a:solidFill>
            <a:srgbClr val="BEC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noProof="0" dirty="0">
                <a:latin typeface="Arial" panose="020B0604020202020204" pitchFamily="34" charset="0"/>
                <a:cs typeface="Arial" panose="020B0604020202020204" pitchFamily="34" charset="0"/>
              </a:rPr>
              <a:t>PTOLEMY detector schema</a:t>
            </a:r>
          </a:p>
        </p:txBody>
      </p:sp>
      <p:sp>
        <p:nvSpPr>
          <p:cNvPr id="46" name="Slide Number Placeholder 9">
            <a:extLst>
              <a:ext uri="{FF2B5EF4-FFF2-40B4-BE49-F238E27FC236}">
                <a16:creationId xmlns:a16="http://schemas.microsoft.com/office/drawing/2014/main" id="{BA9321EE-CACC-45C1-8D05-BFA72179874D}"/>
              </a:ext>
            </a:extLst>
          </p:cNvPr>
          <p:cNvSpPr txBox="1">
            <a:spLocks/>
          </p:cNvSpPr>
          <p:nvPr/>
        </p:nvSpPr>
        <p:spPr>
          <a:xfrm>
            <a:off x="9954075" y="6478567"/>
            <a:ext cx="2174895" cy="30122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821CB8-3069-453F-BCC2-9F635F4FCE6D}" type="slidenum">
              <a:rPr lang="en-US" sz="1800" noProof="0" smtClean="0">
                <a:solidFill>
                  <a:schemeClr val="bg1"/>
                </a:solidFill>
                <a:latin typeface="Arial" panose="020B0604020202020204" pitchFamily="34" charset="0"/>
                <a:cs typeface="Arial" panose="020B0604020202020204" pitchFamily="34" charset="0"/>
              </a:rPr>
              <a:pPr/>
              <a:t>23</a:t>
            </a:fld>
            <a:endParaRPr lang="en-US" sz="1800" noProof="0" dirty="0">
              <a:solidFill>
                <a:schemeClr val="bg1"/>
              </a:solidFill>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EF485D69-CC46-D508-A6C6-69295AA9D23F}"/>
              </a:ext>
            </a:extLst>
          </p:cNvPr>
          <p:cNvSpPr>
            <a:spLocks noGrp="1"/>
          </p:cNvSpPr>
          <p:nvPr/>
        </p:nvSpPr>
        <p:spPr>
          <a:xfrm>
            <a:off x="90158" y="1196752"/>
            <a:ext cx="12010238" cy="487720"/>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Clr>
                <a:schemeClr val="accent2">
                  <a:lumMod val="60000"/>
                  <a:lumOff val="40000"/>
                </a:schemeClr>
              </a:buClr>
              <a:buNone/>
            </a:pPr>
            <a:r>
              <a:rPr lang="en-US" sz="2000" b="1" noProof="0" dirty="0" err="1">
                <a:latin typeface="Arial" panose="020B0604020202020204" pitchFamily="34" charset="0"/>
                <a:cs typeface="Arial" panose="020B0604020202020204" pitchFamily="34" charset="0"/>
              </a:rPr>
              <a:t>P</a:t>
            </a:r>
            <a:r>
              <a:rPr lang="en-US" sz="2000" noProof="0" dirty="0" err="1">
                <a:latin typeface="Arial" panose="020B0604020202020204" pitchFamily="34" charset="0"/>
                <a:cs typeface="Arial" panose="020B0604020202020204" pitchFamily="34" charset="0"/>
              </a:rPr>
              <a:t>on</a:t>
            </a:r>
            <a:r>
              <a:rPr lang="en-US" sz="2000" b="1" noProof="0" dirty="0" err="1">
                <a:latin typeface="Arial" panose="020B0604020202020204" pitchFamily="34" charset="0"/>
                <a:cs typeface="Arial" panose="020B0604020202020204" pitchFamily="34" charset="0"/>
              </a:rPr>
              <a:t>T</a:t>
            </a:r>
            <a:r>
              <a:rPr lang="en-US" sz="2000" noProof="0" dirty="0" err="1">
                <a:latin typeface="Arial" panose="020B0604020202020204" pitchFamily="34" charset="0"/>
                <a:cs typeface="Arial" panose="020B0604020202020204" pitchFamily="34" charset="0"/>
              </a:rPr>
              <a:t>ecorvo</a:t>
            </a:r>
            <a:r>
              <a:rPr lang="en-US" sz="2000" noProof="0" dirty="0">
                <a:latin typeface="Arial" panose="020B0604020202020204" pitchFamily="34" charset="0"/>
                <a:cs typeface="Arial" panose="020B0604020202020204" pitchFamily="34" charset="0"/>
              </a:rPr>
              <a:t> / </a:t>
            </a:r>
            <a:r>
              <a:rPr lang="en-US" sz="2000" b="1" noProof="0" dirty="0" err="1">
                <a:latin typeface="Arial" panose="020B0604020202020204" pitchFamily="34" charset="0"/>
                <a:cs typeface="Arial" panose="020B0604020202020204" pitchFamily="34" charset="0"/>
              </a:rPr>
              <a:t>P</a:t>
            </a:r>
            <a:r>
              <a:rPr lang="en-US" sz="2000" noProof="0" dirty="0" err="1">
                <a:latin typeface="Arial" panose="020B0604020202020204" pitchFamily="34" charset="0"/>
                <a:cs typeface="Arial" panose="020B0604020202020204" pitchFamily="34" charset="0"/>
              </a:rPr>
              <a:t>rince</a:t>
            </a:r>
            <a:r>
              <a:rPr lang="en-US" sz="2000" b="1" noProof="0" dirty="0" err="1">
                <a:latin typeface="Arial" panose="020B0604020202020204" pitchFamily="34" charset="0"/>
                <a:cs typeface="Arial" panose="020B0604020202020204" pitchFamily="34" charset="0"/>
              </a:rPr>
              <a:t>T</a:t>
            </a:r>
            <a:r>
              <a:rPr lang="en-US" sz="2000" noProof="0" dirty="0" err="1">
                <a:latin typeface="Arial" panose="020B0604020202020204" pitchFamily="34" charset="0"/>
                <a:cs typeface="Arial" panose="020B0604020202020204" pitchFamily="34" charset="0"/>
              </a:rPr>
              <a:t>on</a:t>
            </a:r>
            <a:r>
              <a:rPr lang="en-US" sz="2000" noProof="0" dirty="0">
                <a:latin typeface="Arial" panose="020B0604020202020204" pitchFamily="34" charset="0"/>
                <a:cs typeface="Arial" panose="020B0604020202020204" pitchFamily="34" charset="0"/>
              </a:rPr>
              <a:t> </a:t>
            </a:r>
            <a:r>
              <a:rPr lang="en-US" sz="2000" b="1" noProof="0" dirty="0">
                <a:latin typeface="Arial" panose="020B0604020202020204" pitchFamily="34" charset="0"/>
                <a:cs typeface="Arial" panose="020B0604020202020204" pitchFamily="34" charset="0"/>
              </a:rPr>
              <a:t>O</a:t>
            </a:r>
            <a:r>
              <a:rPr lang="en-US" sz="2000" noProof="0" dirty="0">
                <a:latin typeface="Arial" panose="020B0604020202020204" pitchFamily="34" charset="0"/>
                <a:cs typeface="Arial" panose="020B0604020202020204" pitchFamily="34" charset="0"/>
              </a:rPr>
              <a:t>bservatory for </a:t>
            </a:r>
            <a:r>
              <a:rPr lang="en-US" sz="2000" b="1" noProof="0" dirty="0">
                <a:latin typeface="Arial" panose="020B0604020202020204" pitchFamily="34" charset="0"/>
                <a:cs typeface="Arial" panose="020B0604020202020204" pitchFamily="34" charset="0"/>
              </a:rPr>
              <a:t>L</a:t>
            </a:r>
            <a:r>
              <a:rPr lang="en-US" sz="2000" noProof="0" dirty="0">
                <a:latin typeface="Arial" panose="020B0604020202020204" pitchFamily="34" charset="0"/>
                <a:cs typeface="Arial" panose="020B0604020202020204" pitchFamily="34" charset="0"/>
              </a:rPr>
              <a:t>ight </a:t>
            </a:r>
            <a:r>
              <a:rPr lang="en-US" sz="2000" b="1" noProof="0" dirty="0">
                <a:latin typeface="Arial" panose="020B0604020202020204" pitchFamily="34" charset="0"/>
                <a:cs typeface="Arial" panose="020B0604020202020204" pitchFamily="34" charset="0"/>
              </a:rPr>
              <a:t>E</a:t>
            </a:r>
            <a:r>
              <a:rPr lang="en-US" sz="2000" noProof="0" dirty="0">
                <a:latin typeface="Arial" panose="020B0604020202020204" pitchFamily="34" charset="0"/>
                <a:cs typeface="Arial" panose="020B0604020202020204" pitchFamily="34" charset="0"/>
              </a:rPr>
              <a:t>arly-universe </a:t>
            </a:r>
            <a:r>
              <a:rPr lang="en-US" sz="2000" b="1" noProof="0" dirty="0">
                <a:latin typeface="Arial" panose="020B0604020202020204" pitchFamily="34" charset="0"/>
                <a:cs typeface="Arial" panose="020B0604020202020204" pitchFamily="34" charset="0"/>
              </a:rPr>
              <a:t>M</a:t>
            </a:r>
            <a:r>
              <a:rPr lang="en-US" sz="2000" noProof="0" dirty="0">
                <a:latin typeface="Arial" panose="020B0604020202020204" pitchFamily="34" charset="0"/>
                <a:cs typeface="Arial" panose="020B0604020202020204" pitchFamily="34" charset="0"/>
              </a:rPr>
              <a:t>assive-neutrino </a:t>
            </a:r>
            <a:r>
              <a:rPr lang="en-US" sz="2000" b="1" noProof="0" dirty="0">
                <a:latin typeface="Arial" panose="020B0604020202020204" pitchFamily="34" charset="0"/>
                <a:cs typeface="Arial" panose="020B0604020202020204" pitchFamily="34" charset="0"/>
              </a:rPr>
              <a:t>Y</a:t>
            </a:r>
            <a:r>
              <a:rPr lang="en-US" sz="2000" noProof="0" dirty="0">
                <a:latin typeface="Arial" panose="020B0604020202020204" pitchFamily="34" charset="0"/>
                <a:cs typeface="Arial" panose="020B0604020202020204" pitchFamily="34" charset="0"/>
              </a:rPr>
              <a:t>ield</a:t>
            </a:r>
          </a:p>
        </p:txBody>
      </p:sp>
      <mc:AlternateContent xmlns:mc="http://schemas.openxmlformats.org/markup-compatibility/2006" xmlns:a14="http://schemas.microsoft.com/office/drawing/2010/main">
        <mc:Choice Requires="a14">
          <p:sp>
            <p:nvSpPr>
              <p:cNvPr id="1043" name="TextBox 1042">
                <a:extLst>
                  <a:ext uri="{FF2B5EF4-FFF2-40B4-BE49-F238E27FC236}">
                    <a16:creationId xmlns:a16="http://schemas.microsoft.com/office/drawing/2014/main" id="{DA9E680C-F440-44FF-3815-C60805368347}"/>
                  </a:ext>
                </a:extLst>
              </p:cNvPr>
              <p:cNvSpPr txBox="1"/>
              <p:nvPr/>
            </p:nvSpPr>
            <p:spPr>
              <a:xfrm>
                <a:off x="7434343" y="5964000"/>
                <a:ext cx="3952813" cy="3193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𝐸</m:t>
                          </m:r>
                        </m:e>
                        <m:sub>
                          <m:r>
                            <a:rPr lang="en-US" b="0" i="1" noProof="0" smtClean="0">
                              <a:latin typeface="Cambria Math" panose="02040503050406030204" pitchFamily="18" charset="0"/>
                            </a:rPr>
                            <m:t>𝑡𝑜𝑡𝑎𝑙</m:t>
                          </m:r>
                        </m:sub>
                      </m:sSub>
                      <m:r>
                        <a:rPr lang="en-US" b="0" i="1" noProof="0" smtClean="0">
                          <a:latin typeface="Cambria Math" panose="02040503050406030204" pitchFamily="18" charset="0"/>
                        </a:rPr>
                        <m:t>=</m:t>
                      </m:r>
                      <m:r>
                        <a:rPr lang="en-US" b="0" i="1" noProof="0" smtClean="0">
                          <a:latin typeface="Cambria Math" panose="02040503050406030204" pitchFamily="18" charset="0"/>
                        </a:rPr>
                        <m:t>𝑞</m:t>
                      </m:r>
                      <m:d>
                        <m:dPr>
                          <m:ctrlPr>
                            <a:rPr lang="en-US" b="0" i="1" noProof="0" smtClean="0">
                              <a:latin typeface="Cambria Math" panose="02040503050406030204" pitchFamily="18" charset="0"/>
                            </a:rPr>
                          </m:ctrlPr>
                        </m:dPr>
                        <m:e>
                          <m:sSub>
                            <m:sSubPr>
                              <m:ctrlPr>
                                <a:rPr lang="en-US" b="0" i="1" noProof="0" smtClean="0">
                                  <a:solidFill>
                                    <a:schemeClr val="accent6"/>
                                  </a:solidFill>
                                  <a:latin typeface="Cambria Math" panose="02040503050406030204" pitchFamily="18" charset="0"/>
                                </a:rPr>
                              </m:ctrlPr>
                            </m:sSubPr>
                            <m:e>
                              <m:r>
                                <a:rPr lang="en-US" b="0" i="1" noProof="0" smtClean="0">
                                  <a:solidFill>
                                    <a:schemeClr val="accent6"/>
                                  </a:solidFill>
                                  <a:latin typeface="Cambria Math" panose="02040503050406030204" pitchFamily="18" charset="0"/>
                                </a:rPr>
                                <m:t>𝑉</m:t>
                              </m:r>
                            </m:e>
                            <m:sub>
                              <m:r>
                                <a:rPr lang="en-US" b="0" i="1" noProof="0" smtClean="0">
                                  <a:solidFill>
                                    <a:schemeClr val="accent6"/>
                                  </a:solidFill>
                                  <a:latin typeface="Cambria Math" panose="02040503050406030204" pitchFamily="18" charset="0"/>
                                </a:rPr>
                                <m:t>𝑇𝐸𝑆</m:t>
                              </m:r>
                            </m:sub>
                          </m:sSub>
                          <m:r>
                            <a:rPr lang="en-US" b="0" i="1" noProof="0" smtClean="0">
                              <a:latin typeface="Cambria Math" panose="02040503050406030204" pitchFamily="18" charset="0"/>
                            </a:rPr>
                            <m:t>−</m:t>
                          </m:r>
                          <m:sSub>
                            <m:sSubPr>
                              <m:ctrlPr>
                                <a:rPr lang="en-US" b="0" i="1" noProof="0" smtClean="0">
                                  <a:solidFill>
                                    <a:schemeClr val="accent2"/>
                                  </a:solidFill>
                                  <a:latin typeface="Cambria Math" panose="02040503050406030204" pitchFamily="18" charset="0"/>
                                </a:rPr>
                              </m:ctrlPr>
                            </m:sSubPr>
                            <m:e>
                              <m:r>
                                <a:rPr lang="en-US" b="0" i="1" noProof="0" smtClean="0">
                                  <a:solidFill>
                                    <a:schemeClr val="accent2"/>
                                  </a:solidFill>
                                  <a:latin typeface="Cambria Math" panose="02040503050406030204" pitchFamily="18" charset="0"/>
                                </a:rPr>
                                <m:t>𝑉</m:t>
                              </m:r>
                            </m:e>
                            <m:sub>
                              <m:r>
                                <a:rPr lang="en-US" b="0" i="1" noProof="0" smtClean="0">
                                  <a:solidFill>
                                    <a:schemeClr val="accent2"/>
                                  </a:solidFill>
                                  <a:latin typeface="Cambria Math" panose="02040503050406030204" pitchFamily="18" charset="0"/>
                                </a:rPr>
                                <m:t>𝑡𝑎𝑟𝑔𝑒𝑡</m:t>
                              </m:r>
                            </m:sub>
                          </m:sSub>
                        </m:e>
                      </m:d>
                      <m:r>
                        <a:rPr lang="en-US" b="0" i="1" noProof="0" smtClean="0">
                          <a:latin typeface="Cambria Math" panose="02040503050406030204" pitchFamily="18" charset="0"/>
                        </a:rPr>
                        <m:t>+</m:t>
                      </m:r>
                      <m:sSub>
                        <m:sSubPr>
                          <m:ctrlPr>
                            <a:rPr lang="en-US" b="0" i="1" noProof="0" smtClean="0">
                              <a:solidFill>
                                <a:schemeClr val="accent1"/>
                              </a:solidFill>
                              <a:latin typeface="Cambria Math" panose="02040503050406030204" pitchFamily="18" charset="0"/>
                            </a:rPr>
                          </m:ctrlPr>
                        </m:sSubPr>
                        <m:e>
                          <m:r>
                            <a:rPr lang="en-US" b="0" i="1" noProof="0" smtClean="0">
                              <a:solidFill>
                                <a:schemeClr val="accent1"/>
                              </a:solidFill>
                              <a:latin typeface="Cambria Math" panose="02040503050406030204" pitchFamily="18" charset="0"/>
                            </a:rPr>
                            <m:t>𝐸</m:t>
                          </m:r>
                        </m:e>
                        <m:sub>
                          <m:r>
                            <a:rPr lang="en-US" b="0" i="1" noProof="0" smtClean="0">
                              <a:solidFill>
                                <a:schemeClr val="accent1"/>
                              </a:solidFill>
                              <a:latin typeface="Cambria Math" panose="02040503050406030204" pitchFamily="18" charset="0"/>
                            </a:rPr>
                            <m:t>𝑅𝐹</m:t>
                          </m:r>
                        </m:sub>
                      </m:sSub>
                      <m:r>
                        <a:rPr lang="en-US" b="0" i="1" noProof="0" smtClean="0">
                          <a:latin typeface="Cambria Math" panose="02040503050406030204" pitchFamily="18" charset="0"/>
                        </a:rPr>
                        <m:t>+</m:t>
                      </m:r>
                      <m:sSub>
                        <m:sSubPr>
                          <m:ctrlPr>
                            <a:rPr lang="en-US" b="0" i="1" noProof="0" smtClean="0">
                              <a:solidFill>
                                <a:schemeClr val="accent3">
                                  <a:lumMod val="75000"/>
                                </a:schemeClr>
                              </a:solidFill>
                              <a:latin typeface="Cambria Math" panose="02040503050406030204" pitchFamily="18" charset="0"/>
                            </a:rPr>
                          </m:ctrlPr>
                        </m:sSubPr>
                        <m:e>
                          <m:r>
                            <a:rPr lang="en-US" b="0" i="1" noProof="0" smtClean="0">
                              <a:solidFill>
                                <a:schemeClr val="accent3">
                                  <a:lumMod val="75000"/>
                                </a:schemeClr>
                              </a:solidFill>
                              <a:latin typeface="Cambria Math" panose="02040503050406030204" pitchFamily="18" charset="0"/>
                            </a:rPr>
                            <m:t>𝐸</m:t>
                          </m:r>
                        </m:e>
                        <m:sub>
                          <m:r>
                            <a:rPr lang="en-US" b="0" i="1" noProof="0" smtClean="0">
                              <a:solidFill>
                                <a:schemeClr val="accent3">
                                  <a:lumMod val="75000"/>
                                </a:schemeClr>
                              </a:solidFill>
                              <a:latin typeface="Cambria Math" panose="02040503050406030204" pitchFamily="18" charset="0"/>
                            </a:rPr>
                            <m:t>𝑐𝑎𝑙</m:t>
                          </m:r>
                        </m:sub>
                      </m:sSub>
                    </m:oMath>
                  </m:oMathPara>
                </a14:m>
                <a:endParaRPr lang="en-US" noProof="0" dirty="0"/>
              </a:p>
            </p:txBody>
          </p:sp>
        </mc:Choice>
        <mc:Fallback xmlns="">
          <p:sp>
            <p:nvSpPr>
              <p:cNvPr id="1043" name="TextBox 1042">
                <a:extLst>
                  <a:ext uri="{FF2B5EF4-FFF2-40B4-BE49-F238E27FC236}">
                    <a16:creationId xmlns:a16="http://schemas.microsoft.com/office/drawing/2014/main" id="{DA9E680C-F440-44FF-3815-C60805368347}"/>
                  </a:ext>
                </a:extLst>
              </p:cNvPr>
              <p:cNvSpPr txBox="1">
                <a:spLocks noRot="1" noChangeAspect="1" noMove="1" noResize="1" noEditPoints="1" noAdjustHandles="1" noChangeArrowheads="1" noChangeShapeType="1" noTextEdit="1"/>
              </p:cNvSpPr>
              <p:nvPr/>
            </p:nvSpPr>
            <p:spPr>
              <a:xfrm>
                <a:off x="7434343" y="5964000"/>
                <a:ext cx="3952813" cy="319318"/>
              </a:xfrm>
              <a:prstGeom prst="rect">
                <a:avLst/>
              </a:prstGeom>
              <a:blipFill>
                <a:blip r:embed="rId10"/>
                <a:stretch>
                  <a:fillRect l="-962" b="-26923"/>
                </a:stretch>
              </a:blipFill>
            </p:spPr>
            <p:txBody>
              <a:bodyPr/>
              <a:lstStyle/>
              <a:p>
                <a:r>
                  <a:rPr lang="it-IT">
                    <a:noFill/>
                  </a:rPr>
                  <a:t> </a:t>
                </a:r>
              </a:p>
            </p:txBody>
          </p:sp>
        </mc:Fallback>
      </mc:AlternateContent>
      <p:grpSp>
        <p:nvGrpSpPr>
          <p:cNvPr id="5" name="Group 4">
            <a:extLst>
              <a:ext uri="{FF2B5EF4-FFF2-40B4-BE49-F238E27FC236}">
                <a16:creationId xmlns:a16="http://schemas.microsoft.com/office/drawing/2014/main" id="{585B5CDE-24CE-E808-86A9-B4F7898F0671}"/>
              </a:ext>
            </a:extLst>
          </p:cNvPr>
          <p:cNvGrpSpPr/>
          <p:nvPr/>
        </p:nvGrpSpPr>
        <p:grpSpPr>
          <a:xfrm>
            <a:off x="0" y="2005262"/>
            <a:ext cx="11467962" cy="3905018"/>
            <a:chOff x="0" y="2005262"/>
            <a:chExt cx="11467962" cy="3905018"/>
          </a:xfrm>
        </p:grpSpPr>
        <p:grpSp>
          <p:nvGrpSpPr>
            <p:cNvPr id="1038" name="Group 1037">
              <a:extLst>
                <a:ext uri="{FF2B5EF4-FFF2-40B4-BE49-F238E27FC236}">
                  <a16:creationId xmlns:a16="http://schemas.microsoft.com/office/drawing/2014/main" id="{A3D57BC6-2F5F-F8A2-8687-A40954A48E58}"/>
                </a:ext>
              </a:extLst>
            </p:cNvPr>
            <p:cNvGrpSpPr/>
            <p:nvPr/>
          </p:nvGrpSpPr>
          <p:grpSpPr>
            <a:xfrm>
              <a:off x="1199455" y="5339546"/>
              <a:ext cx="10080426" cy="360040"/>
              <a:chOff x="1199455" y="5339546"/>
              <a:chExt cx="10080426" cy="360040"/>
            </a:xfrm>
          </p:grpSpPr>
          <p:grpSp>
            <p:nvGrpSpPr>
              <p:cNvPr id="1030" name="Group 1029">
                <a:extLst>
                  <a:ext uri="{FF2B5EF4-FFF2-40B4-BE49-F238E27FC236}">
                    <a16:creationId xmlns:a16="http://schemas.microsoft.com/office/drawing/2014/main" id="{A2928C38-BDE0-11BA-C288-2DD2AC6043A0}"/>
                  </a:ext>
                </a:extLst>
              </p:cNvPr>
              <p:cNvGrpSpPr/>
              <p:nvPr/>
            </p:nvGrpSpPr>
            <p:grpSpPr>
              <a:xfrm>
                <a:off x="1199455" y="5373216"/>
                <a:ext cx="10080426" cy="146350"/>
                <a:chOff x="1199455" y="5373216"/>
                <a:chExt cx="10080426" cy="360040"/>
              </a:xfrm>
            </p:grpSpPr>
            <p:cxnSp>
              <p:nvCxnSpPr>
                <p:cNvPr id="1025" name="Straight Connector 1024">
                  <a:extLst>
                    <a:ext uri="{FF2B5EF4-FFF2-40B4-BE49-F238E27FC236}">
                      <a16:creationId xmlns:a16="http://schemas.microsoft.com/office/drawing/2014/main" id="{E88E58A4-AAE1-BFF5-6A70-55BC36E3E391}"/>
                    </a:ext>
                  </a:extLst>
                </p:cNvPr>
                <p:cNvCxnSpPr/>
                <p:nvPr/>
              </p:nvCxnSpPr>
              <p:spPr>
                <a:xfrm>
                  <a:off x="1199455" y="5373216"/>
                  <a:ext cx="0" cy="36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E354992B-6001-DF53-D706-8C114425CDDD}"/>
                    </a:ext>
                  </a:extLst>
                </p:cNvPr>
                <p:cNvCxnSpPr>
                  <a:cxnSpLocks/>
                </p:cNvCxnSpPr>
                <p:nvPr/>
              </p:nvCxnSpPr>
              <p:spPr>
                <a:xfrm>
                  <a:off x="1199455" y="5733256"/>
                  <a:ext cx="50209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D8A594A1-7AF9-1B22-C429-8E628EB5AD53}"/>
                    </a:ext>
                  </a:extLst>
                </p:cNvPr>
                <p:cNvCxnSpPr/>
                <p:nvPr/>
              </p:nvCxnSpPr>
              <p:spPr>
                <a:xfrm>
                  <a:off x="11279881" y="5373216"/>
                  <a:ext cx="0" cy="36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33" name="Straight Connector 1032">
                <a:extLst>
                  <a:ext uri="{FF2B5EF4-FFF2-40B4-BE49-F238E27FC236}">
                    <a16:creationId xmlns:a16="http://schemas.microsoft.com/office/drawing/2014/main" id="{F5168240-1703-BF11-D517-E7F237794465}"/>
                  </a:ext>
                </a:extLst>
              </p:cNvPr>
              <p:cNvCxnSpPr/>
              <p:nvPr/>
            </p:nvCxnSpPr>
            <p:spPr>
              <a:xfrm>
                <a:off x="6213252" y="5339546"/>
                <a:ext cx="0" cy="36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E91D1BE8-C276-A7E6-DB9B-7FCC1B86C3DA}"/>
                  </a:ext>
                </a:extLst>
              </p:cNvPr>
              <p:cNvCxnSpPr/>
              <p:nvPr/>
            </p:nvCxnSpPr>
            <p:spPr>
              <a:xfrm>
                <a:off x="6273355" y="5417949"/>
                <a:ext cx="0" cy="203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a:extLst>
                <a:ext uri="{FF2B5EF4-FFF2-40B4-BE49-F238E27FC236}">
                  <a16:creationId xmlns:a16="http://schemas.microsoft.com/office/drawing/2014/main" id="{D37C3646-078C-434A-0107-37DB19906DCD}"/>
                </a:ext>
              </a:extLst>
            </p:cNvPr>
            <p:cNvCxnSpPr>
              <a:cxnSpLocks/>
            </p:cNvCxnSpPr>
            <p:nvPr/>
          </p:nvCxnSpPr>
          <p:spPr>
            <a:xfrm>
              <a:off x="9480376" y="3947556"/>
              <a:ext cx="1224136" cy="0"/>
            </a:xfrm>
            <a:prstGeom prst="straightConnector1">
              <a:avLst/>
            </a:prstGeom>
            <a:ln w="1905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pic>
          <p:nvPicPr>
            <p:cNvPr id="1059" name="Picture 1058">
              <a:extLst>
                <a:ext uri="{FF2B5EF4-FFF2-40B4-BE49-F238E27FC236}">
                  <a16:creationId xmlns:a16="http://schemas.microsoft.com/office/drawing/2014/main" id="{CFC0874B-2A61-4691-955A-24391C816C24}"/>
                </a:ext>
              </a:extLst>
            </p:cNvPr>
            <p:cNvPicPr>
              <a:picLocks noChangeAspect="1"/>
            </p:cNvPicPr>
            <p:nvPr/>
          </p:nvPicPr>
          <p:blipFill rotWithShape="1">
            <a:blip r:embed="rId11">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Effect>
                        <a14:sharpenSoften amount="50000"/>
                      </a14:imgEffect>
                      <a14:imgEffect>
                        <a14:brightnessContrast contrast="20000"/>
                      </a14:imgEffect>
                    </a14:imgLayer>
                  </a14:imgProps>
                </a:ext>
              </a:extLst>
            </a:blip>
            <a:srcRect l="34592" t="23433" r="33778" b="19923"/>
            <a:stretch/>
          </p:blipFill>
          <p:spPr>
            <a:xfrm>
              <a:off x="10424188" y="3530443"/>
              <a:ext cx="848681" cy="823244"/>
            </a:xfrm>
            <a:prstGeom prst="rect">
              <a:avLst/>
            </a:prstGeom>
          </p:spPr>
        </p:pic>
        <p:pic>
          <p:nvPicPr>
            <p:cNvPr id="10" name="Picture 9" descr="Tritium - Wikipedia">
              <a:extLst>
                <a:ext uri="{FF2B5EF4-FFF2-40B4-BE49-F238E27FC236}">
                  <a16:creationId xmlns:a16="http://schemas.microsoft.com/office/drawing/2014/main" id="{1657E801-7B6E-B1B8-9882-DB0925D77AE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7640" t="-1" r="5883" b="79858"/>
            <a:stretch/>
          </p:blipFill>
          <p:spPr bwMode="auto">
            <a:xfrm>
              <a:off x="1405037" y="4899974"/>
              <a:ext cx="660177" cy="2511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itium - Wikipedia">
              <a:extLst>
                <a:ext uri="{FF2B5EF4-FFF2-40B4-BE49-F238E27FC236}">
                  <a16:creationId xmlns:a16="http://schemas.microsoft.com/office/drawing/2014/main" id="{01514E4B-4F1D-1EFC-2FDA-D193C3484C2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7640" t="29862" r="5949" b="38660"/>
            <a:stretch/>
          </p:blipFill>
          <p:spPr bwMode="auto">
            <a:xfrm>
              <a:off x="1405037" y="2643286"/>
              <a:ext cx="658515" cy="392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ritium - Wikipedia">
              <a:extLst>
                <a:ext uri="{FF2B5EF4-FFF2-40B4-BE49-F238E27FC236}">
                  <a16:creationId xmlns:a16="http://schemas.microsoft.com/office/drawing/2014/main" id="{A541A596-EC76-E127-546B-66B1FBC9EA6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6722" r="1" b="38660"/>
            <a:stretch/>
          </p:blipFill>
          <p:spPr bwMode="auto">
            <a:xfrm>
              <a:off x="1199455" y="2941388"/>
              <a:ext cx="580381" cy="764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itium - Wikipedia">
              <a:extLst>
                <a:ext uri="{FF2B5EF4-FFF2-40B4-BE49-F238E27FC236}">
                  <a16:creationId xmlns:a16="http://schemas.microsoft.com/office/drawing/2014/main" id="{95D05B93-975A-1996-5C5E-D0C34AA2216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7640" r="5883" b="38660"/>
            <a:stretch/>
          </p:blipFill>
          <p:spPr bwMode="auto">
            <a:xfrm>
              <a:off x="1410861" y="3585489"/>
              <a:ext cx="660177" cy="7647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ritium - Wikipedia">
              <a:extLst>
                <a:ext uri="{FF2B5EF4-FFF2-40B4-BE49-F238E27FC236}">
                  <a16:creationId xmlns:a16="http://schemas.microsoft.com/office/drawing/2014/main" id="{42C2B5FC-F587-13D2-4535-673ABA84359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5492" t="-1" b="40558"/>
            <a:stretch/>
          </p:blipFill>
          <p:spPr bwMode="auto">
            <a:xfrm>
              <a:off x="1199455" y="4255873"/>
              <a:ext cx="611088" cy="74105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965EB362-317B-CEBF-D554-CA013DC5A1BA}"/>
                </a:ext>
              </a:extLst>
            </p:cNvPr>
            <p:cNvSpPr/>
            <p:nvPr/>
          </p:nvSpPr>
          <p:spPr>
            <a:xfrm>
              <a:off x="1199456" y="2636912"/>
              <a:ext cx="864096" cy="25202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28" name="Rectangle 27">
              <a:extLst>
                <a:ext uri="{FF2B5EF4-FFF2-40B4-BE49-F238E27FC236}">
                  <a16:creationId xmlns:a16="http://schemas.microsoft.com/office/drawing/2014/main" id="{B028B3B3-EC45-720C-9D51-E6E80F58B812}"/>
                </a:ext>
              </a:extLst>
            </p:cNvPr>
            <p:cNvSpPr/>
            <p:nvPr/>
          </p:nvSpPr>
          <p:spPr>
            <a:xfrm>
              <a:off x="10416480" y="2636912"/>
              <a:ext cx="864096" cy="252028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7" name="Group 16">
              <a:extLst>
                <a:ext uri="{FF2B5EF4-FFF2-40B4-BE49-F238E27FC236}">
                  <a16:creationId xmlns:a16="http://schemas.microsoft.com/office/drawing/2014/main" id="{8EBD7A84-5191-9BE9-CFC1-99957003B1FF}"/>
                </a:ext>
              </a:extLst>
            </p:cNvPr>
            <p:cNvGrpSpPr/>
            <p:nvPr/>
          </p:nvGrpSpPr>
          <p:grpSpPr>
            <a:xfrm>
              <a:off x="0" y="3982271"/>
              <a:ext cx="1722865" cy="273717"/>
              <a:chOff x="0" y="3905325"/>
              <a:chExt cx="1501268" cy="229440"/>
            </a:xfrm>
          </p:grpSpPr>
          <p:cxnSp>
            <p:nvCxnSpPr>
              <p:cNvPr id="12" name="Straight Arrow Connector 11">
                <a:extLst>
                  <a:ext uri="{FF2B5EF4-FFF2-40B4-BE49-F238E27FC236}">
                    <a16:creationId xmlns:a16="http://schemas.microsoft.com/office/drawing/2014/main" id="{1374E73E-5D83-2367-98F8-06270D971EAF}"/>
                  </a:ext>
                </a:extLst>
              </p:cNvPr>
              <p:cNvCxnSpPr>
                <a:cxnSpLocks/>
              </p:cNvCxnSpPr>
              <p:nvPr/>
            </p:nvCxnSpPr>
            <p:spPr>
              <a:xfrm flipV="1">
                <a:off x="0" y="4041111"/>
                <a:ext cx="612898" cy="93654"/>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D72A509-F33A-B19E-3669-E3FD27E447F2}"/>
                  </a:ext>
                </a:extLst>
              </p:cNvPr>
              <p:cNvCxnSpPr>
                <a:cxnSpLocks/>
              </p:cNvCxnSpPr>
              <p:nvPr/>
            </p:nvCxnSpPr>
            <p:spPr>
              <a:xfrm flipV="1">
                <a:off x="511280" y="3905325"/>
                <a:ext cx="989988" cy="151275"/>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EBBD300-3BA2-99FB-EE41-1B3B6EC98398}"/>
                    </a:ext>
                  </a:extLst>
                </p:cNvPr>
                <p:cNvSpPr txBox="1"/>
                <p:nvPr/>
              </p:nvSpPr>
              <p:spPr>
                <a:xfrm>
                  <a:off x="263351" y="3703173"/>
                  <a:ext cx="46999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rPr>
                          <m:t>𝜈</m:t>
                        </m:r>
                      </m:oMath>
                    </m:oMathPara>
                  </a14:m>
                  <a:endParaRPr lang="en-US" noProof="0" dirty="0"/>
                </a:p>
              </p:txBody>
            </p:sp>
          </mc:Choice>
          <mc:Fallback xmlns="">
            <p:sp>
              <p:nvSpPr>
                <p:cNvPr id="24" name="TextBox 23">
                  <a:extLst>
                    <a:ext uri="{FF2B5EF4-FFF2-40B4-BE49-F238E27FC236}">
                      <a16:creationId xmlns:a16="http://schemas.microsoft.com/office/drawing/2014/main" id="{7EBBD300-3BA2-99FB-EE41-1B3B6EC98398}"/>
                    </a:ext>
                  </a:extLst>
                </p:cNvPr>
                <p:cNvSpPr txBox="1">
                  <a:spLocks noRot="1" noChangeAspect="1" noMove="1" noResize="1" noEditPoints="1" noAdjustHandles="1" noChangeArrowheads="1" noChangeShapeType="1" noTextEdit="1"/>
                </p:cNvSpPr>
                <p:nvPr/>
              </p:nvSpPr>
              <p:spPr>
                <a:xfrm>
                  <a:off x="263351" y="3703173"/>
                  <a:ext cx="469999" cy="369332"/>
                </a:xfrm>
                <a:prstGeom prst="rect">
                  <a:avLst/>
                </a:prstGeom>
                <a:blipFill>
                  <a:blip r:embed="rId14"/>
                  <a:stretch>
                    <a:fillRect/>
                  </a:stretch>
                </a:blipFill>
              </p:spPr>
              <p:txBody>
                <a:bodyPr/>
                <a:lstStyle/>
                <a:p>
                  <a:r>
                    <a:rPr lang="it-IT">
                      <a:noFill/>
                    </a:rPr>
                    <a:t> </a:t>
                  </a:r>
                </a:p>
              </p:txBody>
            </p:sp>
          </mc:Fallback>
        </mc:AlternateContent>
        <p:cxnSp>
          <p:nvCxnSpPr>
            <p:cNvPr id="29" name="Straight Arrow Connector 28">
              <a:extLst>
                <a:ext uri="{FF2B5EF4-FFF2-40B4-BE49-F238E27FC236}">
                  <a16:creationId xmlns:a16="http://schemas.microsoft.com/office/drawing/2014/main" id="{8F3CB7B5-C522-B0DF-5337-66C4E7A94177}"/>
                </a:ext>
              </a:extLst>
            </p:cNvPr>
            <p:cNvCxnSpPr>
              <a:cxnSpLocks/>
            </p:cNvCxnSpPr>
            <p:nvPr/>
          </p:nvCxnSpPr>
          <p:spPr>
            <a:xfrm>
              <a:off x="1842727" y="3978784"/>
              <a:ext cx="1164413" cy="277089"/>
            </a:xfrm>
            <a:prstGeom prst="straightConnector1">
              <a:avLst/>
            </a:prstGeom>
            <a:ln w="1905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ECF2FBD-38CB-0004-DBCC-4EA9D50C8417}"/>
                </a:ext>
              </a:extLst>
            </p:cNvPr>
            <p:cNvSpPr/>
            <p:nvPr/>
          </p:nvSpPr>
          <p:spPr>
            <a:xfrm>
              <a:off x="1798181" y="3929545"/>
              <a:ext cx="89093" cy="89093"/>
            </a:xfrm>
            <a:prstGeom prst="ellipse">
              <a:avLst/>
            </a:prstGeom>
            <a:solidFill>
              <a:srgbClr val="D5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b="1" noProof="0" dirty="0"/>
                <a:t>p</a:t>
              </a:r>
              <a:endParaRPr lang="en-US" b="1" noProof="0" dirty="0"/>
            </a:p>
          </p:txBody>
        </p:sp>
        <p:cxnSp>
          <p:nvCxnSpPr>
            <p:cNvPr id="34" name="Straight Arrow Connector 33">
              <a:extLst>
                <a:ext uri="{FF2B5EF4-FFF2-40B4-BE49-F238E27FC236}">
                  <a16:creationId xmlns:a16="http://schemas.microsoft.com/office/drawing/2014/main" id="{FA04B047-7039-BF60-DF6A-110DCE61AE92}"/>
                </a:ext>
              </a:extLst>
            </p:cNvPr>
            <p:cNvCxnSpPr>
              <a:cxnSpLocks/>
            </p:cNvCxnSpPr>
            <p:nvPr/>
          </p:nvCxnSpPr>
          <p:spPr>
            <a:xfrm>
              <a:off x="4519310" y="3492840"/>
              <a:ext cx="936102" cy="210333"/>
            </a:xfrm>
            <a:prstGeom prst="straightConnector1">
              <a:avLst/>
            </a:prstGeom>
            <a:ln w="1905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A981DC97-2513-6400-C533-8443695AF576}"/>
                </a:ext>
              </a:extLst>
            </p:cNvPr>
            <p:cNvGrpSpPr/>
            <p:nvPr/>
          </p:nvGrpSpPr>
          <p:grpSpPr>
            <a:xfrm>
              <a:off x="214061" y="2301865"/>
              <a:ext cx="604175" cy="684978"/>
              <a:chOff x="214061" y="2301865"/>
              <a:chExt cx="604175" cy="684978"/>
            </a:xfrm>
          </p:grpSpPr>
          <p:cxnSp>
            <p:nvCxnSpPr>
              <p:cNvPr id="49" name="Straight Arrow Connector 48">
                <a:extLst>
                  <a:ext uri="{FF2B5EF4-FFF2-40B4-BE49-F238E27FC236}">
                    <a16:creationId xmlns:a16="http://schemas.microsoft.com/office/drawing/2014/main" id="{6C43BBBC-A327-C5DA-6246-DC9785B42CA2}"/>
                  </a:ext>
                </a:extLst>
              </p:cNvPr>
              <p:cNvCxnSpPr/>
              <p:nvPr/>
            </p:nvCxnSpPr>
            <p:spPr>
              <a:xfrm flipV="1">
                <a:off x="498350" y="2303155"/>
                <a:ext cx="0" cy="36004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21EAD8B-E312-742A-C092-7578BD573316}"/>
                  </a:ext>
                </a:extLst>
              </p:cNvPr>
              <p:cNvCxnSpPr>
                <a:cxnSpLocks/>
              </p:cNvCxnSpPr>
              <p:nvPr/>
            </p:nvCxnSpPr>
            <p:spPr>
              <a:xfrm>
                <a:off x="485548" y="2663195"/>
                <a:ext cx="332688" cy="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658F7DE-385C-D129-1951-89FDCFDCEBB7}"/>
                      </a:ext>
                    </a:extLst>
                  </p:cNvPr>
                  <p:cNvSpPr txBox="1"/>
                  <p:nvPr/>
                </p:nvSpPr>
                <p:spPr>
                  <a:xfrm>
                    <a:off x="477000" y="2617511"/>
                    <a:ext cx="2563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noProof="0" smtClean="0">
                              <a:latin typeface="Cambria Math" panose="02040503050406030204" pitchFamily="18" charset="0"/>
                            </a:rPr>
                            <m:t>𝑧</m:t>
                          </m:r>
                        </m:oMath>
                      </m:oMathPara>
                    </a14:m>
                    <a:endParaRPr lang="en-US" noProof="0" dirty="0"/>
                  </a:p>
                </p:txBody>
              </p:sp>
            </mc:Choice>
            <mc:Fallback xmlns="">
              <p:sp>
                <p:nvSpPr>
                  <p:cNvPr id="57" name="TextBox 56">
                    <a:extLst>
                      <a:ext uri="{FF2B5EF4-FFF2-40B4-BE49-F238E27FC236}">
                        <a16:creationId xmlns:a16="http://schemas.microsoft.com/office/drawing/2014/main" id="{B658F7DE-385C-D129-1951-89FDCFDCEBB7}"/>
                      </a:ext>
                    </a:extLst>
                  </p:cNvPr>
                  <p:cNvSpPr txBox="1">
                    <a:spLocks noRot="1" noChangeAspect="1" noMove="1" noResize="1" noEditPoints="1" noAdjustHandles="1" noChangeArrowheads="1" noChangeShapeType="1" noTextEdit="1"/>
                  </p:cNvSpPr>
                  <p:nvPr/>
                </p:nvSpPr>
                <p:spPr>
                  <a:xfrm>
                    <a:off x="477000" y="2617511"/>
                    <a:ext cx="256350" cy="369332"/>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FEF3BCD-2E39-DEDB-D882-1F00F66B3BEA}"/>
                      </a:ext>
                    </a:extLst>
                  </p:cNvPr>
                  <p:cNvSpPr txBox="1"/>
                  <p:nvPr/>
                </p:nvSpPr>
                <p:spPr>
                  <a:xfrm>
                    <a:off x="214061" y="2301865"/>
                    <a:ext cx="26982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noProof="0" smtClean="0">
                              <a:latin typeface="Cambria Math" panose="02040503050406030204" pitchFamily="18" charset="0"/>
                            </a:rPr>
                            <m:t>𝑥</m:t>
                          </m:r>
                        </m:oMath>
                      </m:oMathPara>
                    </a14:m>
                    <a:endParaRPr lang="en-US" noProof="0" dirty="0"/>
                  </a:p>
                </p:txBody>
              </p:sp>
            </mc:Choice>
            <mc:Fallback xmlns="">
              <p:sp>
                <p:nvSpPr>
                  <p:cNvPr id="58" name="TextBox 57">
                    <a:extLst>
                      <a:ext uri="{FF2B5EF4-FFF2-40B4-BE49-F238E27FC236}">
                        <a16:creationId xmlns:a16="http://schemas.microsoft.com/office/drawing/2014/main" id="{BFEF3BCD-2E39-DEDB-D882-1F00F66B3BEA}"/>
                      </a:ext>
                    </a:extLst>
                  </p:cNvPr>
                  <p:cNvSpPr txBox="1">
                    <a:spLocks noRot="1" noChangeAspect="1" noMove="1" noResize="1" noEditPoints="1" noAdjustHandles="1" noChangeArrowheads="1" noChangeShapeType="1" noTextEdit="1"/>
                  </p:cNvSpPr>
                  <p:nvPr/>
                </p:nvSpPr>
                <p:spPr>
                  <a:xfrm>
                    <a:off x="214061" y="2301865"/>
                    <a:ext cx="269825" cy="369332"/>
                  </a:xfrm>
                  <a:prstGeom prst="rect">
                    <a:avLst/>
                  </a:prstGeom>
                  <a:blipFill>
                    <a:blip r:embed="rId8"/>
                    <a:stretch>
                      <a:fillRect r="-4545"/>
                    </a:stretch>
                  </a:blipFill>
                </p:spPr>
                <p:txBody>
                  <a:bodyPr/>
                  <a:lstStyle/>
                  <a:p>
                    <a:r>
                      <a:rPr lang="it-IT">
                        <a:noFill/>
                      </a:rPr>
                      <a:t> </a:t>
                    </a:r>
                  </a:p>
                </p:txBody>
              </p:sp>
            </mc:Fallback>
          </mc:AlternateContent>
        </p:gr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D7932E07-0B40-8C3B-25AB-3E0A9F800FE2}"/>
                    </a:ext>
                  </a:extLst>
                </p:cNvPr>
                <p:cNvSpPr txBox="1"/>
                <p:nvPr/>
              </p:nvSpPr>
              <p:spPr>
                <a:xfrm>
                  <a:off x="2282443" y="3747996"/>
                  <a:ext cx="46999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noProof="0" smtClean="0">
                                <a:latin typeface="Cambria Math" panose="02040503050406030204" pitchFamily="18" charset="0"/>
                              </a:rPr>
                            </m:ctrlPr>
                          </m:sSupPr>
                          <m:e>
                            <m:r>
                              <a:rPr lang="en-US" b="0" i="1" noProof="0" smtClean="0">
                                <a:latin typeface="Cambria Math" panose="02040503050406030204" pitchFamily="18" charset="0"/>
                              </a:rPr>
                              <m:t>𝑒</m:t>
                            </m:r>
                          </m:e>
                          <m:sup>
                            <m:r>
                              <a:rPr lang="en-US" b="0" i="1" noProof="0" smtClean="0">
                                <a:latin typeface="Cambria Math" panose="02040503050406030204" pitchFamily="18" charset="0"/>
                              </a:rPr>
                              <m:t>−</m:t>
                            </m:r>
                          </m:sup>
                        </m:sSup>
                      </m:oMath>
                    </m:oMathPara>
                  </a14:m>
                  <a:endParaRPr lang="en-US" noProof="0" dirty="0"/>
                </a:p>
              </p:txBody>
            </p:sp>
          </mc:Choice>
          <mc:Fallback xmlns="">
            <p:sp>
              <p:nvSpPr>
                <p:cNvPr id="60" name="TextBox 59">
                  <a:extLst>
                    <a:ext uri="{FF2B5EF4-FFF2-40B4-BE49-F238E27FC236}">
                      <a16:creationId xmlns:a16="http://schemas.microsoft.com/office/drawing/2014/main" id="{D7932E07-0B40-8C3B-25AB-3E0A9F800FE2}"/>
                    </a:ext>
                  </a:extLst>
                </p:cNvPr>
                <p:cNvSpPr txBox="1">
                  <a:spLocks noRot="1" noChangeAspect="1" noMove="1" noResize="1" noEditPoints="1" noAdjustHandles="1" noChangeArrowheads="1" noChangeShapeType="1" noTextEdit="1"/>
                </p:cNvSpPr>
                <p:nvPr/>
              </p:nvSpPr>
              <p:spPr>
                <a:xfrm>
                  <a:off x="2282443" y="3747996"/>
                  <a:ext cx="469999" cy="369332"/>
                </a:xfrm>
                <a:prstGeom prst="rect">
                  <a:avLst/>
                </a:prstGeom>
                <a:blipFill>
                  <a:blip r:embed="rId15"/>
                  <a:stretch>
                    <a:fillRect/>
                  </a:stretch>
                </a:blipFill>
              </p:spPr>
              <p:txBody>
                <a:bodyPr/>
                <a:lstStyle/>
                <a:p>
                  <a:r>
                    <a:rPr lang="it-IT">
                      <a:noFill/>
                    </a:rPr>
                    <a:t> </a:t>
                  </a:r>
                </a:p>
              </p:txBody>
            </p:sp>
          </mc:Fallback>
        </mc:AlternateContent>
        <p:cxnSp>
          <p:nvCxnSpPr>
            <p:cNvPr id="1042" name="Straight Connector 1041">
              <a:extLst>
                <a:ext uri="{FF2B5EF4-FFF2-40B4-BE49-F238E27FC236}">
                  <a16:creationId xmlns:a16="http://schemas.microsoft.com/office/drawing/2014/main" id="{839D0121-4D71-CF42-6278-C246433A0CC1}"/>
                </a:ext>
              </a:extLst>
            </p:cNvPr>
            <p:cNvCxnSpPr>
              <a:cxnSpLocks/>
            </p:cNvCxnSpPr>
            <p:nvPr/>
          </p:nvCxnSpPr>
          <p:spPr>
            <a:xfrm>
              <a:off x="6263831" y="5519566"/>
              <a:ext cx="50209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1" name="TextBox 1050">
              <a:extLst>
                <a:ext uri="{FF2B5EF4-FFF2-40B4-BE49-F238E27FC236}">
                  <a16:creationId xmlns:a16="http://schemas.microsoft.com/office/drawing/2014/main" id="{954E1C4F-84CB-96AC-D157-A703AD87D2F6}"/>
                </a:ext>
              </a:extLst>
            </p:cNvPr>
            <p:cNvSpPr txBox="1"/>
            <p:nvPr/>
          </p:nvSpPr>
          <p:spPr>
            <a:xfrm>
              <a:off x="5423545" y="2620741"/>
              <a:ext cx="1792713" cy="307777"/>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Transverse drift filter</a:t>
              </a:r>
            </a:p>
          </p:txBody>
        </p:sp>
        <p:sp>
          <p:nvSpPr>
            <p:cNvPr id="1052" name="TextBox 1051">
              <a:extLst>
                <a:ext uri="{FF2B5EF4-FFF2-40B4-BE49-F238E27FC236}">
                  <a16:creationId xmlns:a16="http://schemas.microsoft.com/office/drawing/2014/main" id="{0C681DD3-B7AD-EC09-2E4C-10420FACEBFB}"/>
                </a:ext>
              </a:extLst>
            </p:cNvPr>
            <p:cNvSpPr txBox="1"/>
            <p:nvPr/>
          </p:nvSpPr>
          <p:spPr>
            <a:xfrm>
              <a:off x="2975274" y="2619502"/>
              <a:ext cx="1529064" cy="307777"/>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RF-tracker</a:t>
              </a:r>
            </a:p>
          </p:txBody>
        </p:sp>
        <p:sp>
          <p:nvSpPr>
            <p:cNvPr id="1054" name="TextBox 1053">
              <a:extLst>
                <a:ext uri="{FF2B5EF4-FFF2-40B4-BE49-F238E27FC236}">
                  <a16:creationId xmlns:a16="http://schemas.microsoft.com/office/drawing/2014/main" id="{73FA896F-4448-E50C-B876-FD956E174594}"/>
                </a:ext>
              </a:extLst>
            </p:cNvPr>
            <p:cNvSpPr txBox="1"/>
            <p:nvPr/>
          </p:nvSpPr>
          <p:spPr>
            <a:xfrm>
              <a:off x="1156171" y="2618952"/>
              <a:ext cx="732467" cy="307777"/>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Target</a:t>
              </a:r>
            </a:p>
          </p:txBody>
        </p:sp>
        <p:sp>
          <p:nvSpPr>
            <p:cNvPr id="1063" name="TextBox 1062">
              <a:extLst>
                <a:ext uri="{FF2B5EF4-FFF2-40B4-BE49-F238E27FC236}">
                  <a16:creationId xmlns:a16="http://schemas.microsoft.com/office/drawing/2014/main" id="{CE533EA3-96B6-13D6-5DB8-4768EF2DF3B8}"/>
                </a:ext>
              </a:extLst>
            </p:cNvPr>
            <p:cNvSpPr txBox="1"/>
            <p:nvPr/>
          </p:nvSpPr>
          <p:spPr>
            <a:xfrm>
              <a:off x="10370191" y="2627630"/>
              <a:ext cx="1097771" cy="307777"/>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TES µCal</a:t>
              </a:r>
            </a:p>
          </p:txBody>
        </p:sp>
        <p:sp>
          <p:nvSpPr>
            <p:cNvPr id="1065" name="TextBox 1064">
              <a:extLst>
                <a:ext uri="{FF2B5EF4-FFF2-40B4-BE49-F238E27FC236}">
                  <a16:creationId xmlns:a16="http://schemas.microsoft.com/office/drawing/2014/main" id="{A5582D61-0FFC-48A1-BA37-80C26DF608B4}"/>
                </a:ext>
              </a:extLst>
            </p:cNvPr>
            <p:cNvSpPr txBox="1"/>
            <p:nvPr/>
          </p:nvSpPr>
          <p:spPr>
            <a:xfrm>
              <a:off x="5070383" y="5540948"/>
              <a:ext cx="1116548" cy="369332"/>
            </a:xfrm>
            <a:prstGeom prst="rect">
              <a:avLst/>
            </a:prstGeom>
            <a:noFill/>
          </p:spPr>
          <p:txBody>
            <a:bodyPr wrap="square">
              <a:spAutoFit/>
            </a:bodyPr>
            <a:lstStyle/>
            <a:p>
              <a:r>
                <a:rPr lang="en-US" sz="1800" noProof="0" dirty="0">
                  <a:latin typeface="Arial" panose="020B0604020202020204" pitchFamily="34" charset="0"/>
                  <a:cs typeface="Arial" panose="020B0604020202020204" pitchFamily="34" charset="0"/>
                </a:rPr>
                <a:t>18.6 keV</a:t>
              </a:r>
              <a:endParaRPr lang="en-US" noProof="0" dirty="0"/>
            </a:p>
          </p:txBody>
        </p:sp>
        <p:grpSp>
          <p:nvGrpSpPr>
            <p:cNvPr id="1123" name="Group 1122">
              <a:extLst>
                <a:ext uri="{FF2B5EF4-FFF2-40B4-BE49-F238E27FC236}">
                  <a16:creationId xmlns:a16="http://schemas.microsoft.com/office/drawing/2014/main" id="{996C8479-1B5F-FED0-B7C1-1324077F4017}"/>
                </a:ext>
              </a:extLst>
            </p:cNvPr>
            <p:cNvGrpSpPr/>
            <p:nvPr/>
          </p:nvGrpSpPr>
          <p:grpSpPr>
            <a:xfrm>
              <a:off x="3007140" y="2005262"/>
              <a:ext cx="6461670" cy="369332"/>
              <a:chOff x="3007140" y="2005262"/>
              <a:chExt cx="6461670" cy="369332"/>
            </a:xfrm>
          </p:grpSpPr>
          <p:sp>
            <p:nvSpPr>
              <p:cNvPr id="1109" name="Rectangle 1108">
                <a:extLst>
                  <a:ext uri="{FF2B5EF4-FFF2-40B4-BE49-F238E27FC236}">
                    <a16:creationId xmlns:a16="http://schemas.microsoft.com/office/drawing/2014/main" id="{034A0D06-7F78-9269-49D0-D8B97099F3A3}"/>
                  </a:ext>
                </a:extLst>
              </p:cNvPr>
              <p:cNvSpPr/>
              <p:nvPr/>
            </p:nvSpPr>
            <p:spPr>
              <a:xfrm>
                <a:off x="3007140" y="2099837"/>
                <a:ext cx="6461670" cy="224758"/>
              </a:xfrm>
              <a:prstGeom prst="rect">
                <a:avLst/>
              </a:prstGeom>
              <a:gradFill>
                <a:gsLst>
                  <a:gs pos="100000">
                    <a:srgbClr val="BEC0C2"/>
                  </a:gs>
                  <a:gs pos="10000">
                    <a:schemeClr val="bg1"/>
                  </a:gs>
                  <a:gs pos="58000">
                    <a:srgbClr val="BEC0C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862E60CC-4948-ABC2-3AB7-6C88A33FE069}"/>
                      </a:ext>
                    </a:extLst>
                  </p:cNvPr>
                  <p:cNvSpPr txBox="1"/>
                  <p:nvPr/>
                </p:nvSpPr>
                <p:spPr>
                  <a:xfrm>
                    <a:off x="3486449" y="2005262"/>
                    <a:ext cx="49743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noProof="0" smtClean="0">
                              <a:solidFill>
                                <a:schemeClr val="tx1">
                                  <a:lumMod val="65000"/>
                                  <a:lumOff val="35000"/>
                                </a:schemeClr>
                              </a:solidFill>
                              <a:latin typeface="Cambria Math" panose="02040503050406030204" pitchFamily="18" charset="0"/>
                            </a:rPr>
                            <m:t>|</m:t>
                          </m:r>
                          <m:sSub>
                            <m:sSubPr>
                              <m:ctrlPr>
                                <a:rPr lang="en-US" b="0" i="1" noProof="0" smtClean="0">
                                  <a:solidFill>
                                    <a:schemeClr val="tx1">
                                      <a:lumMod val="65000"/>
                                      <a:lumOff val="35000"/>
                                    </a:schemeClr>
                                  </a:solidFill>
                                  <a:latin typeface="Cambria Math" panose="02040503050406030204" pitchFamily="18" charset="0"/>
                                </a:rPr>
                              </m:ctrlPr>
                            </m:sSubPr>
                            <m:e>
                              <m:r>
                                <a:rPr lang="en-US" b="0" i="1" noProof="0" smtClean="0">
                                  <a:solidFill>
                                    <a:schemeClr val="tx1">
                                      <a:lumMod val="65000"/>
                                      <a:lumOff val="35000"/>
                                    </a:schemeClr>
                                  </a:solidFill>
                                  <a:latin typeface="Cambria Math" panose="02040503050406030204" pitchFamily="18" charset="0"/>
                                </a:rPr>
                                <m:t>𝐵</m:t>
                              </m:r>
                            </m:e>
                            <m:sub>
                              <m:r>
                                <a:rPr lang="en-US" b="0" i="1" noProof="0" smtClean="0">
                                  <a:solidFill>
                                    <a:schemeClr val="tx1">
                                      <a:lumMod val="65000"/>
                                      <a:lumOff val="35000"/>
                                    </a:schemeClr>
                                  </a:solidFill>
                                  <a:latin typeface="Cambria Math" panose="02040503050406030204" pitchFamily="18" charset="0"/>
                                </a:rPr>
                                <m:t>𝑥</m:t>
                              </m:r>
                            </m:sub>
                          </m:sSub>
                          <m:r>
                            <a:rPr lang="en-US" b="0" i="1" noProof="0" smtClean="0">
                              <a:solidFill>
                                <a:schemeClr val="tx1">
                                  <a:lumMod val="65000"/>
                                  <a:lumOff val="35000"/>
                                </a:schemeClr>
                              </a:solidFill>
                              <a:latin typeface="Cambria Math" panose="02040503050406030204" pitchFamily="18" charset="0"/>
                            </a:rPr>
                            <m:t>|</m:t>
                          </m:r>
                        </m:oMath>
                      </m:oMathPara>
                    </a14:m>
                    <a:endParaRPr lang="en-US" noProof="0" dirty="0">
                      <a:solidFill>
                        <a:schemeClr val="tx1">
                          <a:lumMod val="65000"/>
                          <a:lumOff val="35000"/>
                        </a:schemeClr>
                      </a:solidFill>
                    </a:endParaRPr>
                  </a:p>
                </p:txBody>
              </p:sp>
            </mc:Choice>
            <mc:Fallback xmlns="">
              <p:sp>
                <p:nvSpPr>
                  <p:cNvPr id="61" name="TextBox 60">
                    <a:extLst>
                      <a:ext uri="{FF2B5EF4-FFF2-40B4-BE49-F238E27FC236}">
                        <a16:creationId xmlns:a16="http://schemas.microsoft.com/office/drawing/2014/main" id="{862E60CC-4948-ABC2-3AB7-6C88A33FE069}"/>
                      </a:ext>
                    </a:extLst>
                  </p:cNvPr>
                  <p:cNvSpPr txBox="1">
                    <a:spLocks noRot="1" noChangeAspect="1" noMove="1" noResize="1" noEditPoints="1" noAdjustHandles="1" noChangeArrowheads="1" noChangeShapeType="1" noTextEdit="1"/>
                  </p:cNvSpPr>
                  <p:nvPr/>
                </p:nvSpPr>
                <p:spPr>
                  <a:xfrm>
                    <a:off x="3486449" y="2005262"/>
                    <a:ext cx="497432" cy="369332"/>
                  </a:xfrm>
                  <a:prstGeom prst="rect">
                    <a:avLst/>
                  </a:prstGeom>
                  <a:blipFill>
                    <a:blip r:embed="rId16"/>
                    <a:stretch>
                      <a:fillRect l="-2500" r="-20000" b="-12903"/>
                    </a:stretch>
                  </a:blipFill>
                </p:spPr>
                <p:txBody>
                  <a:bodyPr/>
                  <a:lstStyle/>
                  <a:p>
                    <a:r>
                      <a:rPr lang="it-IT">
                        <a:noFill/>
                      </a:rPr>
                      <a:t> </a:t>
                    </a:r>
                  </a:p>
                </p:txBody>
              </p:sp>
            </mc:Fallback>
          </mc:AlternateContent>
          <p:cxnSp>
            <p:nvCxnSpPr>
              <p:cNvPr id="1066" name="Straight Arrow Connector 1065">
                <a:extLst>
                  <a:ext uri="{FF2B5EF4-FFF2-40B4-BE49-F238E27FC236}">
                    <a16:creationId xmlns:a16="http://schemas.microsoft.com/office/drawing/2014/main" id="{82591FB4-A4BC-974F-FFE9-9A9041E10474}"/>
                  </a:ext>
                </a:extLst>
              </p:cNvPr>
              <p:cNvCxnSpPr>
                <a:cxnSpLocks/>
              </p:cNvCxnSpPr>
              <p:nvPr/>
            </p:nvCxnSpPr>
            <p:spPr>
              <a:xfrm>
                <a:off x="3205706" y="210029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69" name="Straight Arrow Connector 1068">
                <a:extLst>
                  <a:ext uri="{FF2B5EF4-FFF2-40B4-BE49-F238E27FC236}">
                    <a16:creationId xmlns:a16="http://schemas.microsoft.com/office/drawing/2014/main" id="{3ABAAB4D-72E8-4B0C-A6CC-2562294F389D}"/>
                  </a:ext>
                </a:extLst>
              </p:cNvPr>
              <p:cNvCxnSpPr>
                <a:cxnSpLocks/>
              </p:cNvCxnSpPr>
              <p:nvPr/>
            </p:nvCxnSpPr>
            <p:spPr>
              <a:xfrm>
                <a:off x="3405267" y="210029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0" name="Straight Arrow Connector 1079">
                <a:extLst>
                  <a:ext uri="{FF2B5EF4-FFF2-40B4-BE49-F238E27FC236}">
                    <a16:creationId xmlns:a16="http://schemas.microsoft.com/office/drawing/2014/main" id="{A78F24A3-28B9-5C48-FE5E-856C93F9B14D}"/>
                  </a:ext>
                </a:extLst>
              </p:cNvPr>
              <p:cNvCxnSpPr>
                <a:cxnSpLocks/>
              </p:cNvCxnSpPr>
              <p:nvPr/>
            </p:nvCxnSpPr>
            <p:spPr>
              <a:xfrm>
                <a:off x="5499140"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2" name="Straight Arrow Connector 1081">
                <a:extLst>
                  <a:ext uri="{FF2B5EF4-FFF2-40B4-BE49-F238E27FC236}">
                    <a16:creationId xmlns:a16="http://schemas.microsoft.com/office/drawing/2014/main" id="{4F2A346A-01B0-F756-D613-92207A8DD872}"/>
                  </a:ext>
                </a:extLst>
              </p:cNvPr>
              <p:cNvCxnSpPr>
                <a:cxnSpLocks/>
              </p:cNvCxnSpPr>
              <p:nvPr/>
            </p:nvCxnSpPr>
            <p:spPr>
              <a:xfrm>
                <a:off x="5701117"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8" name="Straight Arrow Connector 1087">
                <a:extLst>
                  <a:ext uri="{FF2B5EF4-FFF2-40B4-BE49-F238E27FC236}">
                    <a16:creationId xmlns:a16="http://schemas.microsoft.com/office/drawing/2014/main" id="{5E950F58-E955-3B4D-288B-54B7DD1F80CF}"/>
                  </a:ext>
                </a:extLst>
              </p:cNvPr>
              <p:cNvCxnSpPr>
                <a:cxnSpLocks/>
              </p:cNvCxnSpPr>
              <p:nvPr/>
            </p:nvCxnSpPr>
            <p:spPr>
              <a:xfrm>
                <a:off x="5906508"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89" name="Straight Arrow Connector 1088">
                <a:extLst>
                  <a:ext uri="{FF2B5EF4-FFF2-40B4-BE49-F238E27FC236}">
                    <a16:creationId xmlns:a16="http://schemas.microsoft.com/office/drawing/2014/main" id="{6163D328-FF92-7E92-878C-CFD98C842767}"/>
                  </a:ext>
                </a:extLst>
              </p:cNvPr>
              <p:cNvCxnSpPr>
                <a:cxnSpLocks/>
              </p:cNvCxnSpPr>
              <p:nvPr/>
            </p:nvCxnSpPr>
            <p:spPr>
              <a:xfrm>
                <a:off x="6122532"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0" name="Straight Arrow Connector 1089">
                <a:extLst>
                  <a:ext uri="{FF2B5EF4-FFF2-40B4-BE49-F238E27FC236}">
                    <a16:creationId xmlns:a16="http://schemas.microsoft.com/office/drawing/2014/main" id="{A37E1657-DA88-E2ED-F625-781B01C15529}"/>
                  </a:ext>
                </a:extLst>
              </p:cNvPr>
              <p:cNvCxnSpPr>
                <a:cxnSpLocks/>
              </p:cNvCxnSpPr>
              <p:nvPr/>
            </p:nvCxnSpPr>
            <p:spPr>
              <a:xfrm>
                <a:off x="6345700"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1" name="Straight Arrow Connector 1090">
                <a:extLst>
                  <a:ext uri="{FF2B5EF4-FFF2-40B4-BE49-F238E27FC236}">
                    <a16:creationId xmlns:a16="http://schemas.microsoft.com/office/drawing/2014/main" id="{F4623791-C845-82EC-97D7-E4912C47FD0A}"/>
                  </a:ext>
                </a:extLst>
              </p:cNvPr>
              <p:cNvCxnSpPr>
                <a:cxnSpLocks/>
              </p:cNvCxnSpPr>
              <p:nvPr/>
            </p:nvCxnSpPr>
            <p:spPr>
              <a:xfrm>
                <a:off x="7330001"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2" name="Straight Arrow Connector 1091">
                <a:extLst>
                  <a:ext uri="{FF2B5EF4-FFF2-40B4-BE49-F238E27FC236}">
                    <a16:creationId xmlns:a16="http://schemas.microsoft.com/office/drawing/2014/main" id="{D3F0786A-D88F-28B9-32CA-1453E3D5C52A}"/>
                  </a:ext>
                </a:extLst>
              </p:cNvPr>
              <p:cNvCxnSpPr>
                <a:cxnSpLocks/>
              </p:cNvCxnSpPr>
              <p:nvPr/>
            </p:nvCxnSpPr>
            <p:spPr>
              <a:xfrm>
                <a:off x="7600119"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3" name="Straight Arrow Connector 1092">
                <a:extLst>
                  <a:ext uri="{FF2B5EF4-FFF2-40B4-BE49-F238E27FC236}">
                    <a16:creationId xmlns:a16="http://schemas.microsoft.com/office/drawing/2014/main" id="{77D5F59E-FE85-1B7A-B222-07DCB25C0635}"/>
                  </a:ext>
                </a:extLst>
              </p:cNvPr>
              <p:cNvCxnSpPr>
                <a:cxnSpLocks/>
              </p:cNvCxnSpPr>
              <p:nvPr/>
            </p:nvCxnSpPr>
            <p:spPr>
              <a:xfrm>
                <a:off x="7887811"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4" name="Straight Arrow Connector 1093">
                <a:extLst>
                  <a:ext uri="{FF2B5EF4-FFF2-40B4-BE49-F238E27FC236}">
                    <a16:creationId xmlns:a16="http://schemas.microsoft.com/office/drawing/2014/main" id="{8A8B9F31-4531-DD32-0A9F-005A4836D6D1}"/>
                  </a:ext>
                </a:extLst>
              </p:cNvPr>
              <p:cNvCxnSpPr>
                <a:cxnSpLocks/>
              </p:cNvCxnSpPr>
              <p:nvPr/>
            </p:nvCxnSpPr>
            <p:spPr>
              <a:xfrm>
                <a:off x="6588492"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5" name="Straight Arrow Connector 1094">
                <a:extLst>
                  <a:ext uri="{FF2B5EF4-FFF2-40B4-BE49-F238E27FC236}">
                    <a16:creationId xmlns:a16="http://schemas.microsoft.com/office/drawing/2014/main" id="{61B6BBB4-6EAF-2F14-CDAF-91F51F754097}"/>
                  </a:ext>
                </a:extLst>
              </p:cNvPr>
              <p:cNvCxnSpPr>
                <a:cxnSpLocks/>
              </p:cNvCxnSpPr>
              <p:nvPr/>
            </p:nvCxnSpPr>
            <p:spPr>
              <a:xfrm>
                <a:off x="6837850"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6" name="Straight Arrow Connector 1095">
                <a:extLst>
                  <a:ext uri="{FF2B5EF4-FFF2-40B4-BE49-F238E27FC236}">
                    <a16:creationId xmlns:a16="http://schemas.microsoft.com/office/drawing/2014/main" id="{7419D9ED-0F8C-0F15-C99D-AD37CA8FF8B0}"/>
                  </a:ext>
                </a:extLst>
              </p:cNvPr>
              <p:cNvCxnSpPr>
                <a:cxnSpLocks/>
              </p:cNvCxnSpPr>
              <p:nvPr/>
            </p:nvCxnSpPr>
            <p:spPr>
              <a:xfrm>
                <a:off x="7072922"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8" name="Straight Arrow Connector 1097">
                <a:extLst>
                  <a:ext uri="{FF2B5EF4-FFF2-40B4-BE49-F238E27FC236}">
                    <a16:creationId xmlns:a16="http://schemas.microsoft.com/office/drawing/2014/main" id="{540014B5-D2B5-9E31-AA3C-5A596C850EB9}"/>
                  </a:ext>
                </a:extLst>
              </p:cNvPr>
              <p:cNvCxnSpPr>
                <a:cxnSpLocks/>
              </p:cNvCxnSpPr>
              <p:nvPr/>
            </p:nvCxnSpPr>
            <p:spPr>
              <a:xfrm>
                <a:off x="8247851" y="2101792"/>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99" name="Straight Arrow Connector 1098">
                <a:extLst>
                  <a:ext uri="{FF2B5EF4-FFF2-40B4-BE49-F238E27FC236}">
                    <a16:creationId xmlns:a16="http://schemas.microsoft.com/office/drawing/2014/main" id="{1F5F1D26-59B3-2E79-A452-E85F568DCF43}"/>
                  </a:ext>
                </a:extLst>
              </p:cNvPr>
              <p:cNvCxnSpPr>
                <a:cxnSpLocks/>
              </p:cNvCxnSpPr>
              <p:nvPr/>
            </p:nvCxnSpPr>
            <p:spPr>
              <a:xfrm>
                <a:off x="8748732" y="2099411"/>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06" name="Straight Arrow Connector 1105">
                <a:extLst>
                  <a:ext uri="{FF2B5EF4-FFF2-40B4-BE49-F238E27FC236}">
                    <a16:creationId xmlns:a16="http://schemas.microsoft.com/office/drawing/2014/main" id="{EDF575DC-1E74-5F18-2B00-52C724B1A08E}"/>
                  </a:ext>
                </a:extLst>
              </p:cNvPr>
              <p:cNvCxnSpPr>
                <a:cxnSpLocks/>
              </p:cNvCxnSpPr>
              <p:nvPr/>
            </p:nvCxnSpPr>
            <p:spPr>
              <a:xfrm>
                <a:off x="9468810" y="2099411"/>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2" name="Straight Arrow Connector 1111">
                <a:extLst>
                  <a:ext uri="{FF2B5EF4-FFF2-40B4-BE49-F238E27FC236}">
                    <a16:creationId xmlns:a16="http://schemas.microsoft.com/office/drawing/2014/main" id="{1D18DB1C-175B-17D6-B956-4FA64B2B36AB}"/>
                  </a:ext>
                </a:extLst>
              </p:cNvPr>
              <p:cNvCxnSpPr>
                <a:cxnSpLocks/>
              </p:cNvCxnSpPr>
              <p:nvPr/>
            </p:nvCxnSpPr>
            <p:spPr>
              <a:xfrm>
                <a:off x="3010316"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4" name="Straight Arrow Connector 1113">
                <a:extLst>
                  <a:ext uri="{FF2B5EF4-FFF2-40B4-BE49-F238E27FC236}">
                    <a16:creationId xmlns:a16="http://schemas.microsoft.com/office/drawing/2014/main" id="{C3DECB0F-18CB-3813-D968-889E3723EEBA}"/>
                  </a:ext>
                </a:extLst>
              </p:cNvPr>
              <p:cNvCxnSpPr>
                <a:cxnSpLocks/>
              </p:cNvCxnSpPr>
              <p:nvPr/>
            </p:nvCxnSpPr>
            <p:spPr>
              <a:xfrm>
                <a:off x="4319747"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6" name="Straight Arrow Connector 1115">
                <a:extLst>
                  <a:ext uri="{FF2B5EF4-FFF2-40B4-BE49-F238E27FC236}">
                    <a16:creationId xmlns:a16="http://schemas.microsoft.com/office/drawing/2014/main" id="{CD04C930-0231-E7F9-3C23-FDC92065BEE7}"/>
                  </a:ext>
                </a:extLst>
              </p:cNvPr>
              <p:cNvCxnSpPr>
                <a:cxnSpLocks/>
              </p:cNvCxnSpPr>
              <p:nvPr/>
            </p:nvCxnSpPr>
            <p:spPr>
              <a:xfrm>
                <a:off x="4519308"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18" name="Straight Arrow Connector 1117">
                <a:extLst>
                  <a:ext uri="{FF2B5EF4-FFF2-40B4-BE49-F238E27FC236}">
                    <a16:creationId xmlns:a16="http://schemas.microsoft.com/office/drawing/2014/main" id="{8B5CAC50-D0EA-3263-DD6B-F2D761F3A92F}"/>
                  </a:ext>
                </a:extLst>
              </p:cNvPr>
              <p:cNvCxnSpPr>
                <a:cxnSpLocks/>
              </p:cNvCxnSpPr>
              <p:nvPr/>
            </p:nvCxnSpPr>
            <p:spPr>
              <a:xfrm>
                <a:off x="4124357" y="2100884"/>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36E795E9-7353-B38C-C995-53A53BAC35C9}"/>
                </a:ext>
              </a:extLst>
            </p:cNvPr>
            <p:cNvPicPr>
              <a:picLocks noChangeAspect="1" noChangeArrowheads="1"/>
            </p:cNvPicPr>
            <p:nvPr/>
          </p:nvPicPr>
          <p:blipFill rotWithShape="1">
            <a:blip r:embed="rId17">
              <a:duotone>
                <a:schemeClr val="accent4">
                  <a:shade val="45000"/>
                  <a:satMod val="135000"/>
                </a:schemeClr>
                <a:prstClr val="white"/>
              </a:duotone>
              <a:extLst>
                <a:ext uri="{28A0092B-C50C-407E-A947-70E740481C1C}">
                  <a14:useLocalDpi xmlns:a14="http://schemas.microsoft.com/office/drawing/2010/main" val="0"/>
                </a:ext>
              </a:extLst>
            </a:blip>
            <a:srcRect l="9496" t="3928" r="3284" b="15974"/>
            <a:stretch/>
          </p:blipFill>
          <p:spPr bwMode="auto">
            <a:xfrm rot="5400000">
              <a:off x="2190535" y="3725518"/>
              <a:ext cx="1970421" cy="3246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1A30C80-4778-8810-F6A5-4C6ED7174687}"/>
                </a:ext>
              </a:extLst>
            </p:cNvPr>
            <p:cNvPicPr>
              <a:picLocks noChangeAspect="1" noChangeArrowheads="1"/>
            </p:cNvPicPr>
            <p:nvPr/>
          </p:nvPicPr>
          <p:blipFill rotWithShape="1">
            <a:blip r:embed="rId17">
              <a:duotone>
                <a:schemeClr val="accent4">
                  <a:shade val="45000"/>
                  <a:satMod val="135000"/>
                </a:schemeClr>
                <a:prstClr val="white"/>
              </a:duotone>
              <a:extLst>
                <a:ext uri="{28A0092B-C50C-407E-A947-70E740481C1C}">
                  <a14:useLocalDpi xmlns:a14="http://schemas.microsoft.com/office/drawing/2010/main" val="0"/>
                </a:ext>
              </a:extLst>
            </a:blip>
            <a:srcRect l="9496" t="3928" r="3284" b="15974"/>
            <a:stretch/>
          </p:blipFill>
          <p:spPr bwMode="auto">
            <a:xfrm rot="5400000">
              <a:off x="2497467" y="3724771"/>
              <a:ext cx="1970421" cy="3246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EA63ADB-AFF8-84C2-18C0-3B0548DB76BE}"/>
                </a:ext>
              </a:extLst>
            </p:cNvPr>
            <p:cNvPicPr>
              <a:picLocks noChangeAspect="1" noChangeArrowheads="1"/>
            </p:cNvPicPr>
            <p:nvPr/>
          </p:nvPicPr>
          <p:blipFill rotWithShape="1">
            <a:blip r:embed="rId17">
              <a:duotone>
                <a:schemeClr val="accent4">
                  <a:shade val="45000"/>
                  <a:satMod val="135000"/>
                </a:schemeClr>
                <a:prstClr val="white"/>
              </a:duotone>
              <a:extLst>
                <a:ext uri="{28A0092B-C50C-407E-A947-70E740481C1C}">
                  <a14:useLocalDpi xmlns:a14="http://schemas.microsoft.com/office/drawing/2010/main" val="0"/>
                </a:ext>
              </a:extLst>
            </a:blip>
            <a:srcRect l="9496" t="3928" r="3284" b="15974"/>
            <a:stretch/>
          </p:blipFill>
          <p:spPr bwMode="auto">
            <a:xfrm rot="5400000">
              <a:off x="2805936" y="3727264"/>
              <a:ext cx="1970421" cy="324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BF7B825-88AE-DC4B-D30B-0278D8F341F5}"/>
                </a:ext>
              </a:extLst>
            </p:cNvPr>
            <p:cNvPicPr>
              <a:picLocks noChangeAspect="1" noChangeArrowheads="1"/>
            </p:cNvPicPr>
            <p:nvPr/>
          </p:nvPicPr>
          <p:blipFill rotWithShape="1">
            <a:blip r:embed="rId17">
              <a:duotone>
                <a:schemeClr val="accent4">
                  <a:shade val="45000"/>
                  <a:satMod val="135000"/>
                </a:schemeClr>
                <a:prstClr val="white"/>
              </a:duotone>
              <a:extLst>
                <a:ext uri="{28A0092B-C50C-407E-A947-70E740481C1C}">
                  <a14:useLocalDpi xmlns:a14="http://schemas.microsoft.com/office/drawing/2010/main" val="0"/>
                </a:ext>
              </a:extLst>
            </a:blip>
            <a:srcRect l="9496" t="3928" r="3284" b="15974"/>
            <a:stretch/>
          </p:blipFill>
          <p:spPr bwMode="auto">
            <a:xfrm rot="5400000">
              <a:off x="3112868" y="3728898"/>
              <a:ext cx="1970421" cy="3246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5BC29EA-2270-671C-E521-3DEF90FFDFCD}"/>
                </a:ext>
              </a:extLst>
            </p:cNvPr>
            <p:cNvPicPr>
              <a:picLocks noChangeAspect="1" noChangeArrowheads="1"/>
            </p:cNvPicPr>
            <p:nvPr/>
          </p:nvPicPr>
          <p:blipFill rotWithShape="1">
            <a:blip r:embed="rId17">
              <a:duotone>
                <a:schemeClr val="accent4">
                  <a:shade val="45000"/>
                  <a:satMod val="135000"/>
                </a:schemeClr>
                <a:prstClr val="white"/>
              </a:duotone>
              <a:extLst>
                <a:ext uri="{28A0092B-C50C-407E-A947-70E740481C1C}">
                  <a14:useLocalDpi xmlns:a14="http://schemas.microsoft.com/office/drawing/2010/main" val="0"/>
                </a:ext>
              </a:extLst>
            </a:blip>
            <a:srcRect l="9496" t="19888" r="3284" b="15974"/>
            <a:stretch/>
          </p:blipFill>
          <p:spPr bwMode="auto">
            <a:xfrm rot="5400000">
              <a:off x="3389150" y="3759607"/>
              <a:ext cx="1970421" cy="25995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5A6E21EB-7299-D6CE-B6A9-1FBE382F26E1}"/>
                </a:ext>
              </a:extLst>
            </p:cNvPr>
            <p:cNvSpPr/>
            <p:nvPr/>
          </p:nvSpPr>
          <p:spPr>
            <a:xfrm>
              <a:off x="2999656" y="2630810"/>
              <a:ext cx="1512168" cy="25202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24" name="Picture 1123">
              <a:extLst>
                <a:ext uri="{FF2B5EF4-FFF2-40B4-BE49-F238E27FC236}">
                  <a16:creationId xmlns:a16="http://schemas.microsoft.com/office/drawing/2014/main" id="{FC5FE316-DBA6-7854-1FCB-99A0A1A2EBC8}"/>
                </a:ext>
              </a:extLst>
            </p:cNvPr>
            <p:cNvPicPr>
              <a:picLocks noChangeAspect="1"/>
            </p:cNvPicPr>
            <p:nvPr/>
          </p:nvPicPr>
          <p:blipFill rotWithShape="1">
            <a:blip r:embed="rId18">
              <a:extLst>
                <a:ext uri="{BEBA8EAE-BF5A-486C-A8C5-ECC9F3942E4B}">
                  <a14:imgProps xmlns:a14="http://schemas.microsoft.com/office/drawing/2010/main">
                    <a14:imgLayer r:embed="rId19">
                      <a14:imgEffect>
                        <a14:sharpenSoften amount="50000"/>
                      </a14:imgEffect>
                    </a14:imgLayer>
                  </a14:imgProps>
                </a:ext>
              </a:extLst>
            </a:blip>
            <a:srcRect l="4397" r="3124"/>
            <a:stretch/>
          </p:blipFill>
          <p:spPr>
            <a:xfrm>
              <a:off x="5446266" y="2618951"/>
              <a:ext cx="4041593" cy="2531947"/>
            </a:xfrm>
            <a:prstGeom prst="rect">
              <a:avLst/>
            </a:prstGeom>
          </p:spPr>
        </p:pic>
        <p:grpSp>
          <p:nvGrpSpPr>
            <p:cNvPr id="1138" name="Group 1137">
              <a:extLst>
                <a:ext uri="{FF2B5EF4-FFF2-40B4-BE49-F238E27FC236}">
                  <a16:creationId xmlns:a16="http://schemas.microsoft.com/office/drawing/2014/main" id="{101FCFED-B02D-2275-9A3F-D07FAA9A841F}"/>
                </a:ext>
              </a:extLst>
            </p:cNvPr>
            <p:cNvGrpSpPr/>
            <p:nvPr/>
          </p:nvGrpSpPr>
          <p:grpSpPr>
            <a:xfrm>
              <a:off x="3149219" y="3586212"/>
              <a:ext cx="1002793" cy="1280567"/>
              <a:chOff x="3149219" y="3586212"/>
              <a:chExt cx="1002793" cy="1280567"/>
            </a:xfrm>
          </p:grpSpPr>
          <p:pic>
            <p:nvPicPr>
              <p:cNvPr id="3074" name="Picture 2" descr="Use links below to save image.">
                <a:extLst>
                  <a:ext uri="{FF2B5EF4-FFF2-40B4-BE49-F238E27FC236}">
                    <a16:creationId xmlns:a16="http://schemas.microsoft.com/office/drawing/2014/main" id="{CB1CDE88-8E34-6C99-EC55-3AC29FD870F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49219" y="3586212"/>
                <a:ext cx="919490" cy="961644"/>
              </a:xfrm>
              <a:prstGeom prst="rect">
                <a:avLst/>
              </a:prstGeom>
              <a:noFill/>
              <a:extLst>
                <a:ext uri="{909E8E84-426E-40DD-AFC4-6F175D3DCCD1}">
                  <a14:hiddenFill xmlns:a14="http://schemas.microsoft.com/office/drawing/2010/main">
                    <a:solidFill>
                      <a:srgbClr val="FFFFFF"/>
                    </a:solidFill>
                  </a14:hiddenFill>
                </a:ext>
              </a:extLst>
            </p:spPr>
          </p:pic>
          <p:cxnSp>
            <p:nvCxnSpPr>
              <p:cNvPr id="1127" name="Straight Connector 1126">
                <a:extLst>
                  <a:ext uri="{FF2B5EF4-FFF2-40B4-BE49-F238E27FC236}">
                    <a16:creationId xmlns:a16="http://schemas.microsoft.com/office/drawing/2014/main" id="{F3CBE833-696B-C024-ABB2-CB44399E5E6C}"/>
                  </a:ext>
                </a:extLst>
              </p:cNvPr>
              <p:cNvCxnSpPr>
                <a:cxnSpLocks/>
                <a:stCxn id="20" idx="6"/>
              </p:cNvCxnSpPr>
              <p:nvPr/>
            </p:nvCxnSpPr>
            <p:spPr>
              <a:xfrm flipH="1" flipV="1">
                <a:off x="4024827" y="3947556"/>
                <a:ext cx="127185" cy="843703"/>
              </a:xfrm>
              <a:prstGeom prst="line">
                <a:avLst/>
              </a:prstGeom>
              <a:ln w="19050">
                <a:solidFill>
                  <a:srgbClr val="395E8A"/>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F6C45D6D-689B-E7F4-5766-32ECDD044118}"/>
                  </a:ext>
                </a:extLst>
              </p:cNvPr>
              <p:cNvCxnSpPr>
                <a:cxnSpLocks/>
                <a:stCxn id="20" idx="3"/>
              </p:cNvCxnSpPr>
              <p:nvPr/>
            </p:nvCxnSpPr>
            <p:spPr>
              <a:xfrm flipH="1" flipV="1">
                <a:off x="3430438" y="4461079"/>
                <a:ext cx="594389" cy="383581"/>
              </a:xfrm>
              <a:prstGeom prst="line">
                <a:avLst/>
              </a:prstGeom>
              <a:ln w="19050">
                <a:solidFill>
                  <a:srgbClr val="395E8A"/>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8B07D9FE-E0B3-6981-C01D-7148184DB2A1}"/>
                  </a:ext>
                </a:extLst>
              </p:cNvPr>
              <p:cNvSpPr/>
              <p:nvPr/>
            </p:nvSpPr>
            <p:spPr>
              <a:xfrm>
                <a:off x="4003006" y="4715738"/>
                <a:ext cx="149006" cy="151041"/>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7" name="Rectangle 26">
              <a:extLst>
                <a:ext uri="{FF2B5EF4-FFF2-40B4-BE49-F238E27FC236}">
                  <a16:creationId xmlns:a16="http://schemas.microsoft.com/office/drawing/2014/main" id="{943B3BB6-4C87-D51F-5487-80276F26E15A}"/>
                </a:ext>
              </a:extLst>
            </p:cNvPr>
            <p:cNvSpPr/>
            <p:nvPr/>
          </p:nvSpPr>
          <p:spPr>
            <a:xfrm>
              <a:off x="5447928" y="2630810"/>
              <a:ext cx="4032448" cy="2520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TextBox 22">
              <a:extLst>
                <a:ext uri="{FF2B5EF4-FFF2-40B4-BE49-F238E27FC236}">
                  <a16:creationId xmlns:a16="http://schemas.microsoft.com/office/drawing/2014/main" id="{D65F7069-D74B-EBC3-405F-B189F3F785A1}"/>
                </a:ext>
              </a:extLst>
            </p:cNvPr>
            <p:cNvSpPr txBox="1"/>
            <p:nvPr/>
          </p:nvSpPr>
          <p:spPr>
            <a:xfrm>
              <a:off x="10163744" y="5546197"/>
              <a:ext cx="1223412" cy="261610"/>
            </a:xfrm>
            <a:prstGeom prst="rect">
              <a:avLst/>
            </a:prstGeom>
            <a:noFill/>
          </p:spPr>
          <p:txBody>
            <a:bodyPr wrap="none" rtlCol="0">
              <a:spAutoFit/>
            </a:bodyPr>
            <a:lstStyle/>
            <a:p>
              <a:r>
                <a:rPr lang="en-US" sz="1100" noProof="0" dirty="0"/>
                <a:t>© James Mead</a:t>
              </a:r>
            </a:p>
          </p:txBody>
        </p:sp>
      </p:grpSp>
    </p:spTree>
    <p:extLst>
      <p:ext uri="{BB962C8B-B14F-4D97-AF65-F5344CB8AC3E}">
        <p14:creationId xmlns:p14="http://schemas.microsoft.com/office/powerpoint/2010/main" val="2684753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2E64B-E972-2DC0-3DF1-7FF8BD7CCBE8}"/>
              </a:ext>
            </a:extLst>
          </p:cNvPr>
          <p:cNvSpPr>
            <a:spLocks noGrp="1"/>
          </p:cNvSpPr>
          <p:nvPr>
            <p:ph type="title"/>
          </p:nvPr>
        </p:nvSpPr>
        <p:spPr>
          <a:xfrm>
            <a:off x="838200" y="-365641"/>
            <a:ext cx="10515600" cy="1325563"/>
          </a:xfrm>
        </p:spPr>
        <p:txBody>
          <a:bodyPr/>
          <a:lstStyle/>
          <a:p>
            <a:pPr algn="ctr"/>
            <a:r>
              <a:rPr lang="en-US" noProof="0" dirty="0"/>
              <a:t>Full demonstrator simulation (Princeton)</a:t>
            </a:r>
          </a:p>
        </p:txBody>
      </p:sp>
      <p:pic>
        <p:nvPicPr>
          <p:cNvPr id="5" name="Picture 4">
            <a:extLst>
              <a:ext uri="{FF2B5EF4-FFF2-40B4-BE49-F238E27FC236}">
                <a16:creationId xmlns:a16="http://schemas.microsoft.com/office/drawing/2014/main" id="{F0B104C6-6823-2946-6523-6A0DE4BA4F6C}"/>
              </a:ext>
            </a:extLst>
          </p:cNvPr>
          <p:cNvPicPr>
            <a:picLocks noChangeAspect="1"/>
          </p:cNvPicPr>
          <p:nvPr/>
        </p:nvPicPr>
        <p:blipFill>
          <a:blip r:embed="rId2"/>
          <a:srcRect l="-614"/>
          <a:stretch/>
        </p:blipFill>
        <p:spPr>
          <a:xfrm>
            <a:off x="-88138" y="2996396"/>
            <a:ext cx="12011658" cy="969748"/>
          </a:xfrm>
          <a:prstGeom prst="rect">
            <a:avLst/>
          </a:prstGeom>
        </p:spPr>
      </p:pic>
      <p:pic>
        <p:nvPicPr>
          <p:cNvPr id="9" name="Picture 8" descr="A computer screen shot of a computer screen&#10;&#10;AI-generated content may be incorrect.">
            <a:extLst>
              <a:ext uri="{FF2B5EF4-FFF2-40B4-BE49-F238E27FC236}">
                <a16:creationId xmlns:a16="http://schemas.microsoft.com/office/drawing/2014/main" id="{A6D1B4F8-4ADE-E34D-7F06-7E8F65D38116}"/>
              </a:ext>
            </a:extLst>
          </p:cNvPr>
          <p:cNvPicPr>
            <a:picLocks noChangeAspect="1"/>
          </p:cNvPicPr>
          <p:nvPr/>
        </p:nvPicPr>
        <p:blipFill>
          <a:blip r:embed="rId3"/>
          <a:stretch>
            <a:fillRect/>
          </a:stretch>
        </p:blipFill>
        <p:spPr>
          <a:xfrm>
            <a:off x="-30378" y="570354"/>
            <a:ext cx="11978479" cy="2478683"/>
          </a:xfrm>
          <a:prstGeom prst="rect">
            <a:avLst/>
          </a:prstGeom>
        </p:spPr>
      </p:pic>
      <p:pic>
        <p:nvPicPr>
          <p:cNvPr id="3" name="Picture 2" descr="A colorful lines on a white background&#10;&#10;AI-generated content may be incorrect.">
            <a:extLst>
              <a:ext uri="{FF2B5EF4-FFF2-40B4-BE49-F238E27FC236}">
                <a16:creationId xmlns:a16="http://schemas.microsoft.com/office/drawing/2014/main" id="{10DCDA31-6194-4971-2727-C74196E6CE36}"/>
              </a:ext>
            </a:extLst>
          </p:cNvPr>
          <p:cNvPicPr>
            <a:picLocks noChangeAspect="1"/>
          </p:cNvPicPr>
          <p:nvPr/>
        </p:nvPicPr>
        <p:blipFill>
          <a:blip r:embed="rId4"/>
          <a:srcRect l="2340"/>
          <a:stretch/>
        </p:blipFill>
        <p:spPr>
          <a:xfrm>
            <a:off x="39880" y="3978844"/>
            <a:ext cx="11825421" cy="2942656"/>
          </a:xfrm>
          <a:prstGeom prst="rect">
            <a:avLst/>
          </a:prstGeom>
        </p:spPr>
      </p:pic>
    </p:spTree>
    <p:extLst>
      <p:ext uri="{BB962C8B-B14F-4D97-AF65-F5344CB8AC3E}">
        <p14:creationId xmlns:p14="http://schemas.microsoft.com/office/powerpoint/2010/main" val="1307786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379DC72-C84D-D33D-48AC-BD798993CEA4}"/>
              </a:ext>
            </a:extLst>
          </p:cNvPr>
          <p:cNvSpPr txBox="1"/>
          <p:nvPr/>
        </p:nvSpPr>
        <p:spPr>
          <a:xfrm>
            <a:off x="471947" y="294968"/>
            <a:ext cx="11080275" cy="584775"/>
          </a:xfrm>
          <a:prstGeom prst="rect">
            <a:avLst/>
          </a:prstGeom>
          <a:noFill/>
        </p:spPr>
        <p:txBody>
          <a:bodyPr wrap="square" rtlCol="0">
            <a:spAutoFit/>
          </a:bodyPr>
          <a:lstStyle/>
          <a:p>
            <a:r>
              <a:rPr lang="en-US" sz="3200" noProof="0" dirty="0">
                <a:latin typeface="Arial" panose="020B0604020202020204" pitchFamily="34" charset="0"/>
                <a:cs typeface="Arial" panose="020B0604020202020204" pitchFamily="34" charset="0"/>
              </a:rPr>
              <a:t>Transmission Simulation Setup</a:t>
            </a:r>
          </a:p>
        </p:txBody>
      </p:sp>
      <p:sp>
        <p:nvSpPr>
          <p:cNvPr id="15" name="TextBox 14">
            <a:extLst>
              <a:ext uri="{FF2B5EF4-FFF2-40B4-BE49-F238E27FC236}">
                <a16:creationId xmlns:a16="http://schemas.microsoft.com/office/drawing/2014/main" id="{A0614F83-1018-E1DD-1D47-FB5CEBB7D4BC}"/>
              </a:ext>
            </a:extLst>
          </p:cNvPr>
          <p:cNvSpPr txBox="1"/>
          <p:nvPr/>
        </p:nvSpPr>
        <p:spPr>
          <a:xfrm>
            <a:off x="440184" y="1223222"/>
            <a:ext cx="6880831" cy="5016758"/>
          </a:xfrm>
          <a:prstGeom prst="rect">
            <a:avLst/>
          </a:prstGeom>
          <a:noFill/>
        </p:spPr>
        <p:txBody>
          <a:bodyPr wrap="square" rtlCol="0">
            <a:spAutoFit/>
          </a:bodyPr>
          <a:lstStyle/>
          <a:p>
            <a:pPr marL="285750"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1 mm radius circular area split into 50 rings (</a:t>
            </a:r>
            <a:r>
              <a:rPr lang="en-US" sz="1600" b="1" noProof="0" dirty="0">
                <a:latin typeface="Arial" panose="020B0604020202020204" pitchFamily="34" charset="0"/>
                <a:cs typeface="Arial" panose="020B0604020202020204" pitchFamily="34" charset="0"/>
              </a:rPr>
              <a:t>5 shown</a:t>
            </a:r>
            <a:r>
              <a:rPr lang="en-US" sz="1600" noProof="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50 rings = 10,200 particles</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Uniform distribution of pitch </a:t>
            </a:r>
            <a:r>
              <a:rPr lang="en-US" sz="1600" noProof="0" dirty="0" err="1">
                <a:latin typeface="Arial" panose="020B0604020202020204" pitchFamily="34" charset="0"/>
                <a:cs typeface="Arial" panose="020B0604020202020204" pitchFamily="34" charset="0"/>
              </a:rPr>
              <a:t>θ</a:t>
            </a:r>
            <a:r>
              <a:rPr lang="en-US" sz="1600" noProof="0" dirty="0">
                <a:latin typeface="Arial" panose="020B0604020202020204" pitchFamily="34" charset="0"/>
                <a:cs typeface="Arial" panose="020B0604020202020204" pitchFamily="34" charset="0"/>
              </a:rPr>
              <a:t> within a 10 degree window</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8 fixed phi </a:t>
            </a:r>
            <a:r>
              <a:rPr lang="en-US" sz="1600" noProof="0" dirty="0" err="1">
                <a:latin typeface="Arial" panose="020B0604020202020204" pitchFamily="34" charset="0"/>
                <a:cs typeface="Arial" panose="020B0604020202020204" pitchFamily="34" charset="0"/>
              </a:rPr>
              <a:t>Φ</a:t>
            </a:r>
            <a:r>
              <a:rPr lang="en-US" sz="1600" noProof="0" dirty="0">
                <a:latin typeface="Arial" panose="020B0604020202020204" pitchFamily="34" charset="0"/>
                <a:cs typeface="Arial" panose="020B0604020202020204" pitchFamily="34" charset="0"/>
              </a:rPr>
              <a:t> emission angles</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All electrons with initial KE = 18.6 keV</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E.g.</a:t>
            </a:r>
          </a:p>
          <a:p>
            <a:pPr lvl="1"/>
            <a:r>
              <a:rPr lang="en-US" sz="1600" noProof="0" dirty="0" err="1">
                <a:latin typeface="Arial" panose="020B0604020202020204" pitchFamily="34" charset="0"/>
                <a:cs typeface="Arial" panose="020B0604020202020204" pitchFamily="34" charset="0"/>
              </a:rPr>
              <a:t>θ</a:t>
            </a:r>
            <a:r>
              <a:rPr lang="en-US" sz="1600" noProof="0" dirty="0">
                <a:latin typeface="Arial" panose="020B0604020202020204" pitchFamily="34" charset="0"/>
                <a:cs typeface="Arial" panose="020B0604020202020204" pitchFamily="34" charset="0"/>
              </a:rPr>
              <a:t> = 30±5, </a:t>
            </a:r>
            <a:r>
              <a:rPr lang="en-US" sz="1600" noProof="0" dirty="0" err="1">
                <a:latin typeface="Arial" panose="020B0604020202020204" pitchFamily="34" charset="0"/>
                <a:cs typeface="Arial" panose="020B0604020202020204" pitchFamily="34" charset="0"/>
              </a:rPr>
              <a:t>Φ</a:t>
            </a:r>
            <a:r>
              <a:rPr lang="en-US" sz="1600" noProof="0" dirty="0">
                <a:latin typeface="Arial" panose="020B0604020202020204" pitchFamily="34" charset="0"/>
                <a:cs typeface="Arial" panose="020B0604020202020204" pitchFamily="34" charset="0"/>
              </a:rPr>
              <a:t> = 0 (N=10,200)</a:t>
            </a:r>
          </a:p>
          <a:p>
            <a:pPr lvl="1"/>
            <a:r>
              <a:rPr lang="en-US" sz="1600" noProof="0" dirty="0" err="1">
                <a:latin typeface="Arial" panose="020B0604020202020204" pitchFamily="34" charset="0"/>
                <a:cs typeface="Arial" panose="020B0604020202020204" pitchFamily="34" charset="0"/>
              </a:rPr>
              <a:t>θ</a:t>
            </a:r>
            <a:r>
              <a:rPr lang="en-US" sz="1600" noProof="0" dirty="0">
                <a:latin typeface="Arial" panose="020B0604020202020204" pitchFamily="34" charset="0"/>
                <a:cs typeface="Arial" panose="020B0604020202020204" pitchFamily="34" charset="0"/>
              </a:rPr>
              <a:t> = 30±5, </a:t>
            </a:r>
            <a:r>
              <a:rPr lang="en-US" sz="1600" noProof="0" dirty="0" err="1">
                <a:latin typeface="Arial" panose="020B0604020202020204" pitchFamily="34" charset="0"/>
                <a:cs typeface="Arial" panose="020B0604020202020204" pitchFamily="34" charset="0"/>
              </a:rPr>
              <a:t>Φ</a:t>
            </a:r>
            <a:r>
              <a:rPr lang="en-US" sz="1600" noProof="0" dirty="0">
                <a:latin typeface="Arial" panose="020B0604020202020204" pitchFamily="34" charset="0"/>
                <a:cs typeface="Arial" panose="020B0604020202020204" pitchFamily="34" charset="0"/>
              </a:rPr>
              <a:t> = 45 (N=10,200)</a:t>
            </a:r>
          </a:p>
          <a:p>
            <a:pPr lvl="1"/>
            <a:r>
              <a:rPr lang="en-US" sz="1600" noProof="0" dirty="0">
                <a:latin typeface="Arial" panose="020B0604020202020204" pitchFamily="34" charset="0"/>
                <a:cs typeface="Arial" panose="020B0604020202020204" pitchFamily="34" charset="0"/>
              </a:rPr>
              <a:t>…</a:t>
            </a:r>
          </a:p>
          <a:p>
            <a:pPr lvl="1"/>
            <a:r>
              <a:rPr lang="en-US" sz="1600" noProof="0" dirty="0" err="1">
                <a:latin typeface="Arial" panose="020B0604020202020204" pitchFamily="34" charset="0"/>
                <a:cs typeface="Arial" panose="020B0604020202020204" pitchFamily="34" charset="0"/>
              </a:rPr>
              <a:t>θ</a:t>
            </a:r>
            <a:r>
              <a:rPr lang="en-US" sz="1600" noProof="0" dirty="0">
                <a:latin typeface="Arial" panose="020B0604020202020204" pitchFamily="34" charset="0"/>
                <a:cs typeface="Arial" panose="020B0604020202020204" pitchFamily="34" charset="0"/>
              </a:rPr>
              <a:t> = 30±5, </a:t>
            </a:r>
            <a:r>
              <a:rPr lang="en-US" sz="1600" noProof="0" dirty="0" err="1">
                <a:latin typeface="Arial" panose="020B0604020202020204" pitchFamily="34" charset="0"/>
                <a:cs typeface="Arial" panose="020B0604020202020204" pitchFamily="34" charset="0"/>
              </a:rPr>
              <a:t>Φ</a:t>
            </a:r>
            <a:r>
              <a:rPr lang="en-US" sz="1600" noProof="0" dirty="0">
                <a:latin typeface="Arial" panose="020B0604020202020204" pitchFamily="34" charset="0"/>
                <a:cs typeface="Arial" panose="020B0604020202020204" pitchFamily="34" charset="0"/>
              </a:rPr>
              <a:t> = 315 (N=10,200)</a:t>
            </a:r>
          </a:p>
          <a:p>
            <a:pPr marL="742950" lvl="1"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r>
              <a:rPr lang="en-US" sz="1600" noProof="0" dirty="0" err="1">
                <a:latin typeface="Arial" panose="020B0604020202020204" pitchFamily="34" charset="0"/>
                <a:cs typeface="Arial" panose="020B0604020202020204" pitchFamily="34" charset="0"/>
              </a:rPr>
              <a:t>θ</a:t>
            </a:r>
            <a:r>
              <a:rPr lang="en-US" sz="1600" noProof="0" dirty="0">
                <a:latin typeface="Arial" panose="020B0604020202020204" pitchFamily="34" charset="0"/>
                <a:cs typeface="Arial" panose="020B0604020202020204" pitchFamily="34" charset="0"/>
              </a:rPr>
              <a:t> = 30±5, </a:t>
            </a:r>
            <a:r>
              <a:rPr lang="en-US" sz="1600" noProof="0" dirty="0" err="1">
                <a:latin typeface="Arial" panose="020B0604020202020204" pitchFamily="34" charset="0"/>
                <a:cs typeface="Arial" panose="020B0604020202020204" pitchFamily="34" charset="0"/>
              </a:rPr>
              <a:t>Φ</a:t>
            </a:r>
            <a:r>
              <a:rPr lang="en-US" sz="1600" noProof="0" dirty="0">
                <a:latin typeface="Arial" panose="020B0604020202020204" pitchFamily="34" charset="0"/>
                <a:cs typeface="Arial" panose="020B0604020202020204" pitchFamily="34" charset="0"/>
              </a:rPr>
              <a:t> = 0..315 </a:t>
            </a:r>
            <a:r>
              <a:rPr lang="en-US" sz="1600" noProof="0" dirty="0">
                <a:latin typeface="Arial" panose="020B0604020202020204" pitchFamily="34" charset="0"/>
                <a:cs typeface="Arial" panose="020B0604020202020204" pitchFamily="34" charset="0"/>
                <a:sym typeface="Wingdings" panose="05000000000000000000" pitchFamily="2" charset="2"/>
              </a:rPr>
              <a:t></a:t>
            </a:r>
            <a:r>
              <a:rPr lang="en-US" sz="1600" noProof="0" dirty="0">
                <a:latin typeface="Arial" panose="020B0604020202020204" pitchFamily="34" charset="0"/>
                <a:cs typeface="Arial" panose="020B0604020202020204" pitchFamily="34" charset="0"/>
              </a:rPr>
              <a:t> N=81,600</a:t>
            </a:r>
          </a:p>
          <a:p>
            <a:r>
              <a:rPr lang="en-US" sz="1600" noProof="0" dirty="0" err="1">
                <a:latin typeface="Arial" panose="020B0604020202020204" pitchFamily="34" charset="0"/>
                <a:cs typeface="Arial" panose="020B0604020202020204" pitchFamily="34" charset="0"/>
              </a:rPr>
              <a:t>θ</a:t>
            </a:r>
            <a:r>
              <a:rPr lang="en-US" sz="1600" noProof="0" dirty="0">
                <a:latin typeface="Arial" panose="020B0604020202020204" pitchFamily="34" charset="0"/>
                <a:cs typeface="Arial" panose="020B0604020202020204" pitchFamily="34" charset="0"/>
              </a:rPr>
              <a:t> = 40±5, </a:t>
            </a:r>
            <a:r>
              <a:rPr lang="en-US" sz="1600" noProof="0" dirty="0" err="1">
                <a:latin typeface="Arial" panose="020B0604020202020204" pitchFamily="34" charset="0"/>
                <a:cs typeface="Arial" panose="020B0604020202020204" pitchFamily="34" charset="0"/>
              </a:rPr>
              <a:t>Φ</a:t>
            </a:r>
            <a:r>
              <a:rPr lang="en-US" sz="1600" noProof="0" dirty="0">
                <a:latin typeface="Arial" panose="020B0604020202020204" pitchFamily="34" charset="0"/>
                <a:cs typeface="Arial" panose="020B0604020202020204" pitchFamily="34" charset="0"/>
              </a:rPr>
              <a:t> = 0..315 </a:t>
            </a:r>
            <a:r>
              <a:rPr lang="en-US" sz="1600" noProof="0" dirty="0">
                <a:latin typeface="Arial" panose="020B0604020202020204" pitchFamily="34" charset="0"/>
                <a:cs typeface="Arial" panose="020B0604020202020204" pitchFamily="34" charset="0"/>
                <a:sym typeface="Wingdings" panose="05000000000000000000" pitchFamily="2" charset="2"/>
              </a:rPr>
              <a:t></a:t>
            </a:r>
            <a:r>
              <a:rPr lang="en-US" sz="1600" noProof="0" dirty="0">
                <a:latin typeface="Arial" panose="020B0604020202020204" pitchFamily="34" charset="0"/>
                <a:cs typeface="Arial" panose="020B0604020202020204" pitchFamily="34" charset="0"/>
              </a:rPr>
              <a:t> N=81,600</a:t>
            </a:r>
          </a:p>
          <a:p>
            <a:r>
              <a:rPr lang="en-US" sz="1600" noProof="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8A39304-A16B-3C66-54AA-6121FFDD21C3}"/>
              </a:ext>
            </a:extLst>
          </p:cNvPr>
          <p:cNvPicPr>
            <a:picLocks noChangeAspect="1"/>
          </p:cNvPicPr>
          <p:nvPr/>
        </p:nvPicPr>
        <p:blipFill>
          <a:blip r:embed="rId2"/>
          <a:stretch>
            <a:fillRect/>
          </a:stretch>
        </p:blipFill>
        <p:spPr>
          <a:xfrm>
            <a:off x="8794213" y="4103352"/>
            <a:ext cx="2243886" cy="2413592"/>
          </a:xfrm>
          <a:prstGeom prst="rect">
            <a:avLst/>
          </a:prstGeom>
        </p:spPr>
      </p:pic>
      <p:cxnSp>
        <p:nvCxnSpPr>
          <p:cNvPr id="17" name="Straight Arrow Connector 16">
            <a:extLst>
              <a:ext uri="{FF2B5EF4-FFF2-40B4-BE49-F238E27FC236}">
                <a16:creationId xmlns:a16="http://schemas.microsoft.com/office/drawing/2014/main" id="{9A28DF60-3400-4DF9-BFED-2F8400094675}"/>
              </a:ext>
            </a:extLst>
          </p:cNvPr>
          <p:cNvCxnSpPr>
            <a:cxnSpLocks/>
          </p:cNvCxnSpPr>
          <p:nvPr/>
        </p:nvCxnSpPr>
        <p:spPr>
          <a:xfrm flipV="1">
            <a:off x="10872110" y="4485543"/>
            <a:ext cx="165989" cy="10466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F75D246-A717-08F9-5ED5-B99D01AEAB00}"/>
              </a:ext>
            </a:extLst>
          </p:cNvPr>
          <p:cNvSpPr txBox="1"/>
          <p:nvPr/>
        </p:nvSpPr>
        <p:spPr>
          <a:xfrm>
            <a:off x="11038099" y="4639542"/>
            <a:ext cx="1104040" cy="738664"/>
          </a:xfrm>
          <a:prstGeom prst="rect">
            <a:avLst/>
          </a:prstGeom>
          <a:noFill/>
        </p:spPr>
        <p:txBody>
          <a:bodyPr wrap="square" rtlCol="0">
            <a:spAutoFit/>
          </a:bodyPr>
          <a:lstStyle/>
          <a:p>
            <a:r>
              <a:rPr lang="en-US" sz="1400" noProof="0" dirty="0">
                <a:latin typeface="Arial" panose="020B0604020202020204" pitchFamily="34" charset="0"/>
                <a:ea typeface="Anonymous Pro" panose="02060609030202000504" pitchFamily="49" charset="0"/>
                <a:cs typeface="Arial" panose="020B0604020202020204" pitchFamily="34" charset="0"/>
              </a:rPr>
              <a:t>1mm radius</a:t>
            </a:r>
          </a:p>
          <a:p>
            <a:r>
              <a:rPr lang="en-US" sz="1400" noProof="0" dirty="0">
                <a:latin typeface="Arial" panose="020B0604020202020204" pitchFamily="34" charset="0"/>
                <a:ea typeface="Anonymous Pro" panose="02060609030202000504" pitchFamily="49" charset="0"/>
                <a:cs typeface="Arial" panose="020B0604020202020204" pitchFamily="34" charset="0"/>
              </a:rPr>
              <a:t>(5 rings)</a:t>
            </a:r>
          </a:p>
        </p:txBody>
      </p:sp>
      <p:pic>
        <p:nvPicPr>
          <p:cNvPr id="22" name="Picture 21">
            <a:extLst>
              <a:ext uri="{FF2B5EF4-FFF2-40B4-BE49-F238E27FC236}">
                <a16:creationId xmlns:a16="http://schemas.microsoft.com/office/drawing/2014/main" id="{0D286186-1E2D-0B74-4A2A-7107807337F2}"/>
              </a:ext>
            </a:extLst>
          </p:cNvPr>
          <p:cNvPicPr>
            <a:picLocks noChangeAspect="1"/>
          </p:cNvPicPr>
          <p:nvPr/>
        </p:nvPicPr>
        <p:blipFill>
          <a:blip r:embed="rId3"/>
          <a:srcRect b="8878"/>
          <a:stretch/>
        </p:blipFill>
        <p:spPr>
          <a:xfrm>
            <a:off x="7893606" y="931414"/>
            <a:ext cx="3906941" cy="2701888"/>
          </a:xfrm>
          <a:prstGeom prst="rect">
            <a:avLst/>
          </a:prstGeom>
        </p:spPr>
      </p:pic>
      <p:cxnSp>
        <p:nvCxnSpPr>
          <p:cNvPr id="23" name="Straight Arrow Connector 22">
            <a:extLst>
              <a:ext uri="{FF2B5EF4-FFF2-40B4-BE49-F238E27FC236}">
                <a16:creationId xmlns:a16="http://schemas.microsoft.com/office/drawing/2014/main" id="{C2B46150-31A8-BCD1-7596-4B3A8FFE2109}"/>
              </a:ext>
            </a:extLst>
          </p:cNvPr>
          <p:cNvCxnSpPr>
            <a:cxnSpLocks/>
          </p:cNvCxnSpPr>
          <p:nvPr/>
        </p:nvCxnSpPr>
        <p:spPr>
          <a:xfrm flipH="1">
            <a:off x="11057692" y="1714500"/>
            <a:ext cx="334208" cy="10080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68F5ABA-CA90-AC2D-BBC4-A54FA47990FE}"/>
              </a:ext>
            </a:extLst>
          </p:cNvPr>
          <p:cNvPicPr>
            <a:picLocks noChangeAspect="1"/>
          </p:cNvPicPr>
          <p:nvPr/>
        </p:nvPicPr>
        <p:blipFill>
          <a:blip r:embed="rId4"/>
          <a:stretch>
            <a:fillRect/>
          </a:stretch>
        </p:blipFill>
        <p:spPr>
          <a:xfrm>
            <a:off x="5355721" y="4504349"/>
            <a:ext cx="2865901" cy="1871500"/>
          </a:xfrm>
          <a:prstGeom prst="rect">
            <a:avLst/>
          </a:prstGeom>
        </p:spPr>
      </p:pic>
    </p:spTree>
    <p:extLst>
      <p:ext uri="{BB962C8B-B14F-4D97-AF65-F5344CB8AC3E}">
        <p14:creationId xmlns:p14="http://schemas.microsoft.com/office/powerpoint/2010/main" val="2525803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9AFE7-38A4-BE40-7FB3-D87A7B78A4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AC461C-B0A1-8DEF-9A11-91440D1E77DD}"/>
              </a:ext>
            </a:extLst>
          </p:cNvPr>
          <p:cNvSpPr txBox="1"/>
          <p:nvPr/>
        </p:nvSpPr>
        <p:spPr>
          <a:xfrm>
            <a:off x="471947" y="294968"/>
            <a:ext cx="11080275" cy="584775"/>
          </a:xfrm>
          <a:prstGeom prst="rect">
            <a:avLst/>
          </a:prstGeom>
          <a:noFill/>
        </p:spPr>
        <p:txBody>
          <a:bodyPr wrap="square" rtlCol="0">
            <a:spAutoFit/>
          </a:bodyPr>
          <a:lstStyle/>
          <a:p>
            <a:r>
              <a:rPr lang="en-US" sz="3200" noProof="0" dirty="0">
                <a:latin typeface="Arial" panose="020B0604020202020204" pitchFamily="34" charset="0"/>
                <a:cs typeface="Arial" panose="020B0604020202020204" pitchFamily="34" charset="0"/>
              </a:rPr>
              <a:t>Methodology</a:t>
            </a:r>
          </a:p>
        </p:txBody>
      </p:sp>
      <p:pic>
        <p:nvPicPr>
          <p:cNvPr id="4" name="Picture 3" descr="A blue and green lines on a white background&#10;&#10;Description automatically generated">
            <a:extLst>
              <a:ext uri="{FF2B5EF4-FFF2-40B4-BE49-F238E27FC236}">
                <a16:creationId xmlns:a16="http://schemas.microsoft.com/office/drawing/2014/main" id="{F30B3147-01BF-D418-8346-6A7566F72FF3}"/>
              </a:ext>
            </a:extLst>
          </p:cNvPr>
          <p:cNvPicPr>
            <a:picLocks noChangeAspect="1"/>
          </p:cNvPicPr>
          <p:nvPr/>
        </p:nvPicPr>
        <p:blipFill>
          <a:blip r:embed="rId2"/>
          <a:srcRect r="53953" b="46102"/>
          <a:stretch/>
        </p:blipFill>
        <p:spPr>
          <a:xfrm>
            <a:off x="6154732" y="3293910"/>
            <a:ext cx="3021544" cy="2290681"/>
          </a:xfrm>
          <a:prstGeom prst="rect">
            <a:avLst/>
          </a:prstGeom>
        </p:spPr>
      </p:pic>
      <p:sp>
        <p:nvSpPr>
          <p:cNvPr id="5" name="TextBox 4">
            <a:extLst>
              <a:ext uri="{FF2B5EF4-FFF2-40B4-BE49-F238E27FC236}">
                <a16:creationId xmlns:a16="http://schemas.microsoft.com/office/drawing/2014/main" id="{B48A1A19-B3C2-06C1-1DBA-FBBFD7456084}"/>
              </a:ext>
            </a:extLst>
          </p:cNvPr>
          <p:cNvSpPr txBox="1"/>
          <p:nvPr/>
        </p:nvSpPr>
        <p:spPr>
          <a:xfrm>
            <a:off x="471947" y="1209837"/>
            <a:ext cx="5624053" cy="4524315"/>
          </a:xfrm>
          <a:prstGeom prst="rect">
            <a:avLst/>
          </a:prstGeom>
          <a:noFill/>
        </p:spPr>
        <p:txBody>
          <a:bodyPr wrap="square" rtlCol="0">
            <a:spAutoFit/>
          </a:bodyPr>
          <a:lstStyle/>
          <a:p>
            <a:pPr marL="285750"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2D plane monitors placed every 1 cm in z</a:t>
            </a:r>
          </a:p>
          <a:p>
            <a:pPr marL="742950" lvl="1"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11x6 cm in (</a:t>
            </a:r>
            <a:r>
              <a:rPr lang="en-US" sz="1600" noProof="0" dirty="0" err="1">
                <a:latin typeface="Arial" panose="020B0604020202020204" pitchFamily="34" charset="0"/>
                <a:cs typeface="Arial" panose="020B0604020202020204" pitchFamily="34" charset="0"/>
              </a:rPr>
              <a:t>x,y</a:t>
            </a:r>
            <a:r>
              <a:rPr lang="en-US" sz="1600" noProof="0" dirty="0">
                <a:latin typeface="Arial" panose="020B0604020202020204" pitchFamily="34" charset="0"/>
                <a:cs typeface="Arial" panose="020B0604020202020204" pitchFamily="34" charset="0"/>
              </a:rPr>
              <a:t>) centered at (0,0)</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noProof="0" dirty="0">
                <a:latin typeface="Arial" panose="020B0604020202020204" pitchFamily="34" charset="0"/>
                <a:cs typeface="Arial" panose="020B0604020202020204" pitchFamily="34" charset="0"/>
              </a:rPr>
              <a:t>Record individual particle hit information (incl. multiple hits per particle due to cyclotron motion)</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r>
              <a:rPr lang="en-US" sz="1600" i="1" noProof="0" dirty="0">
                <a:latin typeface="Arial" panose="020B0604020202020204" pitchFamily="34" charset="0"/>
                <a:cs typeface="Arial" panose="020B0604020202020204" pitchFamily="34" charset="0"/>
              </a:rPr>
              <a:t>At each Z coordinate:</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noProof="0" dirty="0">
                <a:latin typeface="Arial" panose="020B0604020202020204" pitchFamily="34" charset="0"/>
                <a:cs typeface="Arial" panose="020B0604020202020204" pitchFamily="34" charset="0"/>
              </a:rPr>
              <a:t>Transmission efficiency:</a:t>
            </a:r>
            <a:r>
              <a:rPr lang="en-US" sz="1600" noProof="0" dirty="0">
                <a:latin typeface="Arial" panose="020B0604020202020204" pitchFamily="34" charset="0"/>
                <a:cs typeface="Arial" panose="020B0604020202020204" pitchFamily="34" charset="0"/>
              </a:rPr>
              <a:t> Extract # of unique particle hits per plane, express as percentage of N</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noProof="0" dirty="0">
                <a:latin typeface="Arial" panose="020B0604020202020204" pitchFamily="34" charset="0"/>
                <a:cs typeface="Arial" panose="020B0604020202020204" pitchFamily="34" charset="0"/>
              </a:rPr>
              <a:t>Average KE:</a:t>
            </a:r>
            <a:r>
              <a:rPr lang="en-US" sz="1600" noProof="0" dirty="0">
                <a:latin typeface="Arial" panose="020B0604020202020204" pitchFamily="34" charset="0"/>
                <a:cs typeface="Arial" panose="020B0604020202020204" pitchFamily="34" charset="0"/>
              </a:rPr>
              <a:t> Take average over all hits (incl. duplicates)</a:t>
            </a:r>
          </a:p>
          <a:p>
            <a:pPr marL="285750" indent="-285750">
              <a:buFont typeface="Arial" panose="020B0604020202020204" pitchFamily="34" charset="0"/>
              <a:buChar char="•"/>
            </a:pPr>
            <a:endParaRPr lang="en-US" sz="1600" b="1"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noProof="0" dirty="0">
                <a:latin typeface="Arial" panose="020B0604020202020204" pitchFamily="34" charset="0"/>
                <a:cs typeface="Arial" panose="020B0604020202020204" pitchFamily="34" charset="0"/>
              </a:rPr>
              <a:t>Pitch angle: </a:t>
            </a:r>
            <a:r>
              <a:rPr lang="en-US" sz="1600" noProof="0" dirty="0">
                <a:latin typeface="Arial" panose="020B0604020202020204" pitchFamily="34" charset="0"/>
                <a:cs typeface="Arial" panose="020B0604020202020204" pitchFamily="34" charset="0"/>
              </a:rPr>
              <a:t>Calculate instantaneous pitch angle from momentum components for hits within 5mm of x=0, then take average pitch over these hits</a:t>
            </a: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noProof="0" dirty="0">
              <a:latin typeface="Arial" panose="020B0604020202020204" pitchFamily="34" charset="0"/>
              <a:cs typeface="Arial" panose="020B0604020202020204" pitchFamily="34" charset="0"/>
            </a:endParaRPr>
          </a:p>
        </p:txBody>
      </p:sp>
      <p:pic>
        <p:nvPicPr>
          <p:cNvPr id="6" name="Picture 5" descr="A colorful rainbow colored tube&#10;&#10;Description automatically generated with low confidence">
            <a:extLst>
              <a:ext uri="{FF2B5EF4-FFF2-40B4-BE49-F238E27FC236}">
                <a16:creationId xmlns:a16="http://schemas.microsoft.com/office/drawing/2014/main" id="{0C9DE5AF-44A0-3A83-0DD6-4AB7F0D2632A}"/>
              </a:ext>
            </a:extLst>
          </p:cNvPr>
          <p:cNvPicPr>
            <a:picLocks noChangeAspect="1"/>
          </p:cNvPicPr>
          <p:nvPr/>
        </p:nvPicPr>
        <p:blipFill>
          <a:blip r:embed="rId3"/>
          <a:srcRect l="5127" t="443" b="16371"/>
          <a:stretch/>
        </p:blipFill>
        <p:spPr>
          <a:xfrm>
            <a:off x="6154732" y="701688"/>
            <a:ext cx="5676556" cy="2322830"/>
          </a:xfrm>
          <a:prstGeom prst="rect">
            <a:avLst/>
          </a:prstGeom>
        </p:spPr>
      </p:pic>
      <p:pic>
        <p:nvPicPr>
          <p:cNvPr id="7" name="Picture 6" descr="A red and green line&#10;&#10;Description automatically generated">
            <a:extLst>
              <a:ext uri="{FF2B5EF4-FFF2-40B4-BE49-F238E27FC236}">
                <a16:creationId xmlns:a16="http://schemas.microsoft.com/office/drawing/2014/main" id="{1128FA4B-818D-37CB-0F73-C7F1342A0308}"/>
              </a:ext>
            </a:extLst>
          </p:cNvPr>
          <p:cNvPicPr>
            <a:picLocks noChangeAspect="1"/>
          </p:cNvPicPr>
          <p:nvPr/>
        </p:nvPicPr>
        <p:blipFill>
          <a:blip r:embed="rId4"/>
          <a:srcRect t="32426" b="23880"/>
          <a:stretch/>
        </p:blipFill>
        <p:spPr>
          <a:xfrm>
            <a:off x="0" y="5853984"/>
            <a:ext cx="12192000" cy="887278"/>
          </a:xfrm>
          <a:prstGeom prst="rect">
            <a:avLst/>
          </a:prstGeom>
        </p:spPr>
      </p:pic>
      <p:pic>
        <p:nvPicPr>
          <p:cNvPr id="8" name="Picture 7" descr="A rainbow colored line&#10;&#10;Description automatically generated with medium confidence">
            <a:extLst>
              <a:ext uri="{FF2B5EF4-FFF2-40B4-BE49-F238E27FC236}">
                <a16:creationId xmlns:a16="http://schemas.microsoft.com/office/drawing/2014/main" id="{D701B46A-BD63-05F0-E624-BA10F68BEE19}"/>
              </a:ext>
            </a:extLst>
          </p:cNvPr>
          <p:cNvPicPr>
            <a:picLocks noChangeAspect="1"/>
          </p:cNvPicPr>
          <p:nvPr/>
        </p:nvPicPr>
        <p:blipFill>
          <a:blip r:embed="rId5"/>
          <a:srcRect l="15395" r="14879"/>
          <a:stretch/>
        </p:blipFill>
        <p:spPr>
          <a:xfrm>
            <a:off x="9366458" y="3295035"/>
            <a:ext cx="2464830" cy="2289556"/>
          </a:xfrm>
          <a:prstGeom prst="rect">
            <a:avLst/>
          </a:prstGeom>
        </p:spPr>
      </p:pic>
      <p:sp>
        <p:nvSpPr>
          <p:cNvPr id="9" name="Rectangle 8">
            <a:extLst>
              <a:ext uri="{FF2B5EF4-FFF2-40B4-BE49-F238E27FC236}">
                <a16:creationId xmlns:a16="http://schemas.microsoft.com/office/drawing/2014/main" id="{EE2E0440-1A20-5759-04E9-2670093DDD82}"/>
              </a:ext>
            </a:extLst>
          </p:cNvPr>
          <p:cNvSpPr/>
          <p:nvPr/>
        </p:nvSpPr>
        <p:spPr>
          <a:xfrm>
            <a:off x="9391232" y="4416953"/>
            <a:ext cx="2440056" cy="4571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Box 9">
            <a:extLst>
              <a:ext uri="{FF2B5EF4-FFF2-40B4-BE49-F238E27FC236}">
                <a16:creationId xmlns:a16="http://schemas.microsoft.com/office/drawing/2014/main" id="{8B7EE110-D629-2C39-A668-09C0453F7C52}"/>
              </a:ext>
            </a:extLst>
          </p:cNvPr>
          <p:cNvSpPr txBox="1"/>
          <p:nvPr/>
        </p:nvSpPr>
        <p:spPr>
          <a:xfrm>
            <a:off x="10971930" y="4412703"/>
            <a:ext cx="1160584" cy="369332"/>
          </a:xfrm>
          <a:prstGeom prst="rect">
            <a:avLst/>
          </a:prstGeom>
          <a:noFill/>
        </p:spPr>
        <p:txBody>
          <a:bodyPr wrap="square" rtlCol="0">
            <a:spAutoFit/>
          </a:bodyPr>
          <a:lstStyle/>
          <a:p>
            <a:r>
              <a:rPr lang="en-US" noProof="0" dirty="0"/>
              <a:t>+/-5mm</a:t>
            </a:r>
          </a:p>
        </p:txBody>
      </p:sp>
      <p:cxnSp>
        <p:nvCxnSpPr>
          <p:cNvPr id="12" name="Straight Arrow Connector 11">
            <a:extLst>
              <a:ext uri="{FF2B5EF4-FFF2-40B4-BE49-F238E27FC236}">
                <a16:creationId xmlns:a16="http://schemas.microsoft.com/office/drawing/2014/main" id="{E5FE5DD8-0A6D-17D9-EE37-3E7A7D712C23}"/>
              </a:ext>
            </a:extLst>
          </p:cNvPr>
          <p:cNvCxnSpPr/>
          <p:nvPr/>
        </p:nvCxnSpPr>
        <p:spPr>
          <a:xfrm>
            <a:off x="6695059" y="5188736"/>
            <a:ext cx="194603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535E4E7-B337-0E27-3AFF-4463A2CDDFB8}"/>
              </a:ext>
            </a:extLst>
          </p:cNvPr>
          <p:cNvSpPr txBox="1"/>
          <p:nvPr/>
        </p:nvSpPr>
        <p:spPr>
          <a:xfrm>
            <a:off x="7480506" y="5165290"/>
            <a:ext cx="315340" cy="369332"/>
          </a:xfrm>
          <a:prstGeom prst="rect">
            <a:avLst/>
          </a:prstGeom>
          <a:noFill/>
        </p:spPr>
        <p:txBody>
          <a:bodyPr wrap="square" rtlCol="0">
            <a:spAutoFit/>
          </a:bodyPr>
          <a:lstStyle/>
          <a:p>
            <a:r>
              <a:rPr lang="en-US" noProof="0" dirty="0"/>
              <a:t>z</a:t>
            </a:r>
          </a:p>
        </p:txBody>
      </p:sp>
      <p:cxnSp>
        <p:nvCxnSpPr>
          <p:cNvPr id="26" name="Straight Arrow Connector 25">
            <a:extLst>
              <a:ext uri="{FF2B5EF4-FFF2-40B4-BE49-F238E27FC236}">
                <a16:creationId xmlns:a16="http://schemas.microsoft.com/office/drawing/2014/main" id="{C655F8E3-C609-A24F-FB8E-4BAC1AA56A34}"/>
              </a:ext>
            </a:extLst>
          </p:cNvPr>
          <p:cNvCxnSpPr>
            <a:cxnSpLocks/>
          </p:cNvCxnSpPr>
          <p:nvPr/>
        </p:nvCxnSpPr>
        <p:spPr>
          <a:xfrm flipH="1" flipV="1">
            <a:off x="6470331" y="2021459"/>
            <a:ext cx="576648" cy="6801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F71FDF6-69B7-D931-4332-B13F2A2CF7FA}"/>
              </a:ext>
            </a:extLst>
          </p:cNvPr>
          <p:cNvCxnSpPr>
            <a:cxnSpLocks/>
          </p:cNvCxnSpPr>
          <p:nvPr/>
        </p:nvCxnSpPr>
        <p:spPr>
          <a:xfrm>
            <a:off x="7046979" y="2713387"/>
            <a:ext cx="1036024" cy="940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44F2021B-DE4D-B25A-B381-95DF59645B2F}"/>
              </a:ext>
            </a:extLst>
          </p:cNvPr>
          <p:cNvSpPr txBox="1"/>
          <p:nvPr/>
        </p:nvSpPr>
        <p:spPr>
          <a:xfrm>
            <a:off x="7350164" y="2728189"/>
            <a:ext cx="315340" cy="369332"/>
          </a:xfrm>
          <a:prstGeom prst="rect">
            <a:avLst/>
          </a:prstGeom>
          <a:noFill/>
        </p:spPr>
        <p:txBody>
          <a:bodyPr wrap="square" rtlCol="0">
            <a:spAutoFit/>
          </a:bodyPr>
          <a:lstStyle/>
          <a:p>
            <a:r>
              <a:rPr lang="en-US" noProof="0" dirty="0"/>
              <a:t>z</a:t>
            </a:r>
          </a:p>
        </p:txBody>
      </p:sp>
      <p:sp>
        <p:nvSpPr>
          <p:cNvPr id="34" name="TextBox 33">
            <a:extLst>
              <a:ext uri="{FF2B5EF4-FFF2-40B4-BE49-F238E27FC236}">
                <a16:creationId xmlns:a16="http://schemas.microsoft.com/office/drawing/2014/main" id="{DFCECF4A-7851-C9B7-7AEF-31774EA7D0E2}"/>
              </a:ext>
            </a:extLst>
          </p:cNvPr>
          <p:cNvSpPr txBox="1"/>
          <p:nvPr/>
        </p:nvSpPr>
        <p:spPr>
          <a:xfrm>
            <a:off x="6482745" y="2282313"/>
            <a:ext cx="315340" cy="369332"/>
          </a:xfrm>
          <a:prstGeom prst="rect">
            <a:avLst/>
          </a:prstGeom>
          <a:noFill/>
        </p:spPr>
        <p:txBody>
          <a:bodyPr wrap="square" rtlCol="0">
            <a:spAutoFit/>
          </a:bodyPr>
          <a:lstStyle/>
          <a:p>
            <a:r>
              <a:rPr lang="en-US" noProof="0" dirty="0"/>
              <a:t>x</a:t>
            </a:r>
          </a:p>
        </p:txBody>
      </p:sp>
      <p:cxnSp>
        <p:nvCxnSpPr>
          <p:cNvPr id="36" name="Straight Arrow Connector 35">
            <a:extLst>
              <a:ext uri="{FF2B5EF4-FFF2-40B4-BE49-F238E27FC236}">
                <a16:creationId xmlns:a16="http://schemas.microsoft.com/office/drawing/2014/main" id="{F5656EA8-2A3C-C9B8-5364-8A03598188E5}"/>
              </a:ext>
            </a:extLst>
          </p:cNvPr>
          <p:cNvCxnSpPr>
            <a:cxnSpLocks/>
          </p:cNvCxnSpPr>
          <p:nvPr/>
        </p:nvCxnSpPr>
        <p:spPr>
          <a:xfrm>
            <a:off x="9672085" y="5378383"/>
            <a:ext cx="5274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E74632A6-82DF-9FFB-5E55-24CF04A79662}"/>
              </a:ext>
            </a:extLst>
          </p:cNvPr>
          <p:cNvCxnSpPr>
            <a:cxnSpLocks/>
          </p:cNvCxnSpPr>
          <p:nvPr/>
        </p:nvCxnSpPr>
        <p:spPr>
          <a:xfrm flipV="1">
            <a:off x="9672085" y="4747774"/>
            <a:ext cx="0" cy="6306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68A5FEDD-2888-C6AA-A1EB-E7EE36A9C3DC}"/>
              </a:ext>
            </a:extLst>
          </p:cNvPr>
          <p:cNvSpPr txBox="1"/>
          <p:nvPr/>
        </p:nvSpPr>
        <p:spPr>
          <a:xfrm>
            <a:off x="9367811" y="4908615"/>
            <a:ext cx="315340" cy="369332"/>
          </a:xfrm>
          <a:prstGeom prst="rect">
            <a:avLst/>
          </a:prstGeom>
          <a:noFill/>
        </p:spPr>
        <p:txBody>
          <a:bodyPr wrap="square" rtlCol="0">
            <a:spAutoFit/>
          </a:bodyPr>
          <a:lstStyle/>
          <a:p>
            <a:r>
              <a:rPr lang="en-US" noProof="0" dirty="0"/>
              <a:t>x</a:t>
            </a:r>
          </a:p>
        </p:txBody>
      </p:sp>
      <p:sp>
        <p:nvSpPr>
          <p:cNvPr id="42" name="TextBox 41">
            <a:extLst>
              <a:ext uri="{FF2B5EF4-FFF2-40B4-BE49-F238E27FC236}">
                <a16:creationId xmlns:a16="http://schemas.microsoft.com/office/drawing/2014/main" id="{C358D132-6078-D127-E03E-52F0E86D94D7}"/>
              </a:ext>
            </a:extLst>
          </p:cNvPr>
          <p:cNvSpPr txBox="1"/>
          <p:nvPr/>
        </p:nvSpPr>
        <p:spPr>
          <a:xfrm>
            <a:off x="9782867" y="5335091"/>
            <a:ext cx="315340" cy="369332"/>
          </a:xfrm>
          <a:prstGeom prst="rect">
            <a:avLst/>
          </a:prstGeom>
          <a:noFill/>
        </p:spPr>
        <p:txBody>
          <a:bodyPr wrap="square" rtlCol="0">
            <a:spAutoFit/>
          </a:bodyPr>
          <a:lstStyle/>
          <a:p>
            <a:r>
              <a:rPr lang="en-US" noProof="0" dirty="0"/>
              <a:t>y</a:t>
            </a:r>
          </a:p>
        </p:txBody>
      </p:sp>
    </p:spTree>
    <p:extLst>
      <p:ext uri="{BB962C8B-B14F-4D97-AF65-F5344CB8AC3E}">
        <p14:creationId xmlns:p14="http://schemas.microsoft.com/office/powerpoint/2010/main" val="196379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B2DD4-EC25-220C-81F5-20A5A71B31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9A3678-E631-E5E7-73A5-F32B92F63DA2}"/>
              </a:ext>
            </a:extLst>
          </p:cNvPr>
          <p:cNvPicPr>
            <a:picLocks noChangeAspect="1"/>
          </p:cNvPicPr>
          <p:nvPr/>
        </p:nvPicPr>
        <p:blipFill>
          <a:blip r:embed="rId2"/>
          <a:stretch>
            <a:fillRect/>
          </a:stretch>
        </p:blipFill>
        <p:spPr>
          <a:xfrm>
            <a:off x="0" y="1971328"/>
            <a:ext cx="12192000" cy="4886672"/>
          </a:xfrm>
          <a:prstGeom prst="rect">
            <a:avLst/>
          </a:prstGeom>
          <a:solidFill>
            <a:srgbClr val="92D050">
              <a:alpha val="40000"/>
            </a:srgbClr>
          </a:solidFill>
        </p:spPr>
      </p:pic>
      <p:sp>
        <p:nvSpPr>
          <p:cNvPr id="6" name="TextBox 5">
            <a:extLst>
              <a:ext uri="{FF2B5EF4-FFF2-40B4-BE49-F238E27FC236}">
                <a16:creationId xmlns:a16="http://schemas.microsoft.com/office/drawing/2014/main" id="{63115D3A-7EAE-1190-EFEF-80C215FEDDA2}"/>
              </a:ext>
            </a:extLst>
          </p:cNvPr>
          <p:cNvSpPr txBox="1"/>
          <p:nvPr/>
        </p:nvSpPr>
        <p:spPr>
          <a:xfrm>
            <a:off x="471947" y="294968"/>
            <a:ext cx="11080275" cy="1077218"/>
          </a:xfrm>
          <a:prstGeom prst="rect">
            <a:avLst/>
          </a:prstGeom>
          <a:noFill/>
        </p:spPr>
        <p:txBody>
          <a:bodyPr wrap="square" rtlCol="0">
            <a:spAutoFit/>
          </a:bodyPr>
          <a:lstStyle/>
          <a:p>
            <a:pPr algn="ctr"/>
            <a:r>
              <a:rPr lang="en-US" sz="3200" noProof="0" dirty="0">
                <a:latin typeface="Arial" panose="020B0604020202020204" pitchFamily="34" charset="0"/>
                <a:cs typeface="Arial" panose="020B0604020202020204" pitchFamily="34" charset="0"/>
              </a:rPr>
              <a:t>Showing </a:t>
            </a:r>
            <a:r>
              <a:rPr lang="en-US" sz="3200" noProof="0" dirty="0" err="1">
                <a:latin typeface="Arial" panose="020B0604020202020204" pitchFamily="34" charset="0"/>
                <a:cs typeface="Arial" panose="020B0604020202020204" pitchFamily="34" charset="0"/>
              </a:rPr>
              <a:t>θ</a:t>
            </a:r>
            <a:r>
              <a:rPr lang="en-US" sz="3200" noProof="0" dirty="0">
                <a:latin typeface="Arial" panose="020B0604020202020204" pitchFamily="34" charset="0"/>
                <a:cs typeface="Arial" panose="020B0604020202020204" pitchFamily="34" charset="0"/>
              </a:rPr>
              <a:t> = 20±5, 30±5, 40±5</a:t>
            </a:r>
          </a:p>
          <a:p>
            <a:pPr algn="ctr"/>
            <a:r>
              <a:rPr lang="en-US" sz="3200" noProof="0" dirty="0">
                <a:latin typeface="Arial" panose="020B0604020202020204" pitchFamily="34" charset="0"/>
                <a:cs typeface="Arial" panose="020B0604020202020204" pitchFamily="34" charset="0"/>
              </a:rPr>
              <a:t>averaged over </a:t>
            </a:r>
            <a:r>
              <a:rPr lang="en-US" sz="3200" noProof="0" dirty="0" err="1">
                <a:latin typeface="Arial" panose="020B0604020202020204" pitchFamily="34" charset="0"/>
                <a:cs typeface="Arial" panose="020B0604020202020204" pitchFamily="34" charset="0"/>
              </a:rPr>
              <a:t>Φ</a:t>
            </a:r>
            <a:r>
              <a:rPr lang="en-US" sz="3200" noProof="0" dirty="0">
                <a:latin typeface="Arial" panose="020B0604020202020204" pitchFamily="34" charset="0"/>
                <a:cs typeface="Arial" panose="020B0604020202020204" pitchFamily="34" charset="0"/>
              </a:rPr>
              <a:t> bin</a:t>
            </a:r>
          </a:p>
        </p:txBody>
      </p:sp>
      <p:sp>
        <p:nvSpPr>
          <p:cNvPr id="2" name="Rectangle 1">
            <a:extLst>
              <a:ext uri="{FF2B5EF4-FFF2-40B4-BE49-F238E27FC236}">
                <a16:creationId xmlns:a16="http://schemas.microsoft.com/office/drawing/2014/main" id="{B1293E9F-0A84-8073-AD6D-349E481C6CE7}"/>
              </a:ext>
            </a:extLst>
          </p:cNvPr>
          <p:cNvSpPr/>
          <p:nvPr/>
        </p:nvSpPr>
        <p:spPr>
          <a:xfrm>
            <a:off x="3074504" y="3379304"/>
            <a:ext cx="1166192" cy="1603513"/>
          </a:xfrm>
          <a:prstGeom prst="rect">
            <a:avLst/>
          </a:prstGeom>
          <a:solidFill>
            <a:srgbClr val="92D050">
              <a:alpha val="14656"/>
            </a:srgbClr>
          </a:solidFill>
          <a:ln>
            <a:solidFill>
              <a:srgbClr val="92D050">
                <a:alpha val="60013"/>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0B2A3F0A-A677-7DE6-22FB-BAB29A6F697B}"/>
              </a:ext>
            </a:extLst>
          </p:cNvPr>
          <p:cNvSpPr txBox="1"/>
          <p:nvPr/>
        </p:nvSpPr>
        <p:spPr>
          <a:xfrm>
            <a:off x="2981739" y="3058553"/>
            <a:ext cx="1093761" cy="276999"/>
          </a:xfrm>
          <a:prstGeom prst="rect">
            <a:avLst/>
          </a:prstGeom>
          <a:noFill/>
        </p:spPr>
        <p:txBody>
          <a:bodyPr wrap="none" rtlCol="0">
            <a:spAutoFit/>
          </a:bodyPr>
          <a:lstStyle/>
          <a:p>
            <a:r>
              <a:rPr lang="en-US" sz="1200" noProof="0" dirty="0"/>
              <a:t>Filter entrance</a:t>
            </a:r>
          </a:p>
        </p:txBody>
      </p:sp>
      <p:sp>
        <p:nvSpPr>
          <p:cNvPr id="5" name="TextBox 4">
            <a:extLst>
              <a:ext uri="{FF2B5EF4-FFF2-40B4-BE49-F238E27FC236}">
                <a16:creationId xmlns:a16="http://schemas.microsoft.com/office/drawing/2014/main" id="{AC5C90D7-3B7C-4F50-04F2-3BCA9AC5FCE4}"/>
              </a:ext>
            </a:extLst>
          </p:cNvPr>
          <p:cNvSpPr txBox="1"/>
          <p:nvPr/>
        </p:nvSpPr>
        <p:spPr>
          <a:xfrm>
            <a:off x="3545412" y="5013316"/>
            <a:ext cx="768993" cy="276999"/>
          </a:xfrm>
          <a:prstGeom prst="rect">
            <a:avLst/>
          </a:prstGeom>
          <a:noFill/>
        </p:spPr>
        <p:txBody>
          <a:bodyPr wrap="none" rtlCol="0">
            <a:spAutoFit/>
          </a:bodyPr>
          <a:lstStyle/>
          <a:p>
            <a:r>
              <a:rPr lang="en-US" sz="1200" noProof="0" dirty="0"/>
              <a:t>Filter exit</a:t>
            </a:r>
          </a:p>
        </p:txBody>
      </p:sp>
      <p:sp>
        <p:nvSpPr>
          <p:cNvPr id="7" name="Rectangle 6">
            <a:extLst>
              <a:ext uri="{FF2B5EF4-FFF2-40B4-BE49-F238E27FC236}">
                <a16:creationId xmlns:a16="http://schemas.microsoft.com/office/drawing/2014/main" id="{EBBC8823-28EF-5ACC-0B74-B1D2E265E069}"/>
              </a:ext>
            </a:extLst>
          </p:cNvPr>
          <p:cNvSpPr/>
          <p:nvPr/>
        </p:nvSpPr>
        <p:spPr>
          <a:xfrm>
            <a:off x="1411356" y="3379304"/>
            <a:ext cx="510209" cy="1603513"/>
          </a:xfrm>
          <a:prstGeom prst="rect">
            <a:avLst/>
          </a:prstGeom>
          <a:solidFill>
            <a:srgbClr val="92D050">
              <a:alpha val="14656"/>
            </a:srgbClr>
          </a:solidFill>
          <a:ln>
            <a:solidFill>
              <a:srgbClr val="92D050">
                <a:alpha val="60013"/>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extBox 7">
            <a:extLst>
              <a:ext uri="{FF2B5EF4-FFF2-40B4-BE49-F238E27FC236}">
                <a16:creationId xmlns:a16="http://schemas.microsoft.com/office/drawing/2014/main" id="{AB4C323E-0772-A6EF-50F2-EEEAE45EBC63}"/>
              </a:ext>
            </a:extLst>
          </p:cNvPr>
          <p:cNvSpPr txBox="1"/>
          <p:nvPr/>
        </p:nvSpPr>
        <p:spPr>
          <a:xfrm>
            <a:off x="1314650" y="2967335"/>
            <a:ext cx="1090620" cy="461665"/>
          </a:xfrm>
          <a:prstGeom prst="rect">
            <a:avLst/>
          </a:prstGeom>
          <a:noFill/>
        </p:spPr>
        <p:txBody>
          <a:bodyPr wrap="none" rtlCol="0">
            <a:spAutoFit/>
          </a:bodyPr>
          <a:lstStyle/>
          <a:p>
            <a:r>
              <a:rPr lang="en-US" sz="1200" noProof="0" dirty="0"/>
              <a:t>Entrance High </a:t>
            </a:r>
          </a:p>
          <a:p>
            <a:r>
              <a:rPr lang="en-US" sz="1200" noProof="0" dirty="0"/>
              <a:t>field region</a:t>
            </a:r>
          </a:p>
        </p:txBody>
      </p:sp>
    </p:spTree>
    <p:extLst>
      <p:ext uri="{BB962C8B-B14F-4D97-AF65-F5344CB8AC3E}">
        <p14:creationId xmlns:p14="http://schemas.microsoft.com/office/powerpoint/2010/main" val="3465527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C2F90-7BA6-432F-8F59-06304BCD0107}"/>
              </a:ext>
            </a:extLst>
          </p:cNvPr>
          <p:cNvSpPr>
            <a:spLocks noGrp="1"/>
          </p:cNvSpPr>
          <p:nvPr>
            <p:ph type="title"/>
          </p:nvPr>
        </p:nvSpPr>
        <p:spPr>
          <a:xfrm>
            <a:off x="3886200" y="143452"/>
            <a:ext cx="10515600" cy="1325563"/>
          </a:xfrm>
        </p:spPr>
        <p:txBody>
          <a:bodyPr/>
          <a:lstStyle/>
          <a:p>
            <a:r>
              <a:rPr lang="en-US" noProof="0" dirty="0"/>
              <a:t>PTOLEMY: Energy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A89F67-EEDF-44D6-969B-C9521BAA2F62}"/>
                  </a:ext>
                </a:extLst>
              </p:cNvPr>
              <p:cNvSpPr>
                <a:spLocks noGrp="1"/>
              </p:cNvSpPr>
              <p:nvPr>
                <p:ph idx="1"/>
              </p:nvPr>
            </p:nvSpPr>
            <p:spPr>
              <a:xfrm>
                <a:off x="838200" y="1825625"/>
                <a:ext cx="10515600" cy="4364820"/>
              </a:xfrm>
            </p:spPr>
            <p:txBody>
              <a:bodyPr>
                <a:normAutofit fontScale="92500" lnSpcReduction="20000"/>
              </a:bodyPr>
              <a:lstStyle/>
              <a:p>
                <a:r>
                  <a:rPr lang="en-US" noProof="0" dirty="0"/>
                  <a:t>Energy measurement from </a:t>
                </a:r>
                <a14:m>
                  <m:oMath xmlns:m="http://schemas.openxmlformats.org/officeDocument/2006/math">
                    <m:r>
                      <m:rPr>
                        <m:sty m:val="p"/>
                      </m:rPr>
                      <a:rPr lang="en-US" b="0" i="0" noProof="0" smtClean="0">
                        <a:latin typeface="Cambria Math" panose="02040503050406030204" pitchFamily="18" charset="0"/>
                      </a:rPr>
                      <m:t>Δ</m:t>
                    </m:r>
                    <m:r>
                      <a:rPr lang="en-US" b="0" i="1" noProof="0" smtClean="0">
                        <a:latin typeface="Cambria Math" panose="02040503050406030204" pitchFamily="18" charset="0"/>
                      </a:rPr>
                      <m:t>𝑉</m:t>
                    </m:r>
                  </m:oMath>
                </a14:m>
                <a:r>
                  <a:rPr lang="en-US" noProof="0" dirty="0"/>
                  <a:t>and calorimeter: </a:t>
                </a:r>
              </a:p>
              <a:p>
                <a:pPr marL="0" indent="0">
                  <a:buNone/>
                </a:pPr>
                <a:endParaRPr lang="en-US" i="1" noProof="0" dirty="0">
                  <a:solidFill>
                    <a:schemeClr val="accent6">
                      <a:lumMod val="75000"/>
                    </a:schemeClr>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noProof="0">
                              <a:solidFill>
                                <a:schemeClr val="accent6">
                                  <a:lumMod val="75000"/>
                                </a:schemeClr>
                              </a:solidFill>
                              <a:latin typeface="Cambria Math" panose="02040503050406030204" pitchFamily="18" charset="0"/>
                            </a:rPr>
                          </m:ctrlPr>
                        </m:sSubPr>
                        <m:e>
                          <m:r>
                            <a:rPr lang="en-US" i="1" noProof="0">
                              <a:solidFill>
                                <a:schemeClr val="accent6">
                                  <a:lumMod val="75000"/>
                                </a:schemeClr>
                              </a:solidFill>
                              <a:latin typeface="Cambria Math" panose="02040503050406030204" pitchFamily="18" charset="0"/>
                            </a:rPr>
                            <m:t>𝐸</m:t>
                          </m:r>
                        </m:e>
                        <m:sub>
                          <m:r>
                            <a:rPr lang="en-US" i="1" noProof="0">
                              <a:solidFill>
                                <a:schemeClr val="accent6">
                                  <a:lumMod val="75000"/>
                                </a:schemeClr>
                              </a:solidFill>
                              <a:latin typeface="Cambria Math" panose="02040503050406030204" pitchFamily="18" charset="0"/>
                            </a:rPr>
                            <m:t>𝑒</m:t>
                          </m:r>
                        </m:sub>
                      </m:sSub>
                      <m:r>
                        <a:rPr lang="en-US" i="1" noProof="0">
                          <a:solidFill>
                            <a:schemeClr val="accent6">
                              <a:lumMod val="75000"/>
                            </a:schemeClr>
                          </a:solidFill>
                          <a:latin typeface="Cambria Math" panose="02040503050406030204" pitchFamily="18" charset="0"/>
                        </a:rPr>
                        <m:t>=</m:t>
                      </m:r>
                      <m:r>
                        <a:rPr lang="en-US" i="1" noProof="0">
                          <a:solidFill>
                            <a:schemeClr val="accent6">
                              <a:lumMod val="75000"/>
                            </a:schemeClr>
                          </a:solidFill>
                          <a:latin typeface="Cambria Math" panose="02040503050406030204" pitchFamily="18" charset="0"/>
                        </a:rPr>
                        <m:t>𝑒</m:t>
                      </m:r>
                      <m:r>
                        <a:rPr lang="en-US" i="1" noProof="0">
                          <a:solidFill>
                            <a:schemeClr val="accent6">
                              <a:lumMod val="75000"/>
                            </a:schemeClr>
                          </a:solidFill>
                          <a:latin typeface="Cambria Math" panose="02040503050406030204" pitchFamily="18" charset="0"/>
                        </a:rPr>
                        <m:t> </m:t>
                      </m:r>
                      <m:d>
                        <m:dPr>
                          <m:ctrlPr>
                            <a:rPr lang="en-US" i="1" noProof="0">
                              <a:solidFill>
                                <a:schemeClr val="accent6">
                                  <a:lumMod val="75000"/>
                                </a:schemeClr>
                              </a:solidFill>
                              <a:latin typeface="Cambria Math" panose="02040503050406030204" pitchFamily="18" charset="0"/>
                            </a:rPr>
                          </m:ctrlPr>
                        </m:dPr>
                        <m:e>
                          <m:sSub>
                            <m:sSubPr>
                              <m:ctrlPr>
                                <a:rPr lang="en-US" i="1" noProof="0">
                                  <a:solidFill>
                                    <a:schemeClr val="accent6">
                                      <a:lumMod val="75000"/>
                                    </a:schemeClr>
                                  </a:solidFill>
                                  <a:latin typeface="Cambria Math" panose="02040503050406030204" pitchFamily="18" charset="0"/>
                                </a:rPr>
                              </m:ctrlPr>
                            </m:sSubPr>
                            <m:e>
                              <m:r>
                                <a:rPr lang="en-US" i="1" noProof="0">
                                  <a:solidFill>
                                    <a:schemeClr val="accent6">
                                      <a:lumMod val="75000"/>
                                    </a:schemeClr>
                                  </a:solidFill>
                                  <a:latin typeface="Cambria Math" panose="02040503050406030204" pitchFamily="18" charset="0"/>
                                </a:rPr>
                                <m:t>𝑉</m:t>
                              </m:r>
                            </m:e>
                            <m:sub>
                              <m:r>
                                <a:rPr lang="en-US" i="1" noProof="0">
                                  <a:solidFill>
                                    <a:schemeClr val="accent6">
                                      <a:lumMod val="75000"/>
                                    </a:schemeClr>
                                  </a:solidFill>
                                  <a:latin typeface="Cambria Math" panose="02040503050406030204" pitchFamily="18" charset="0"/>
                                </a:rPr>
                                <m:t>𝑐𝑎𝑙</m:t>
                              </m:r>
                            </m:sub>
                          </m:sSub>
                          <m:r>
                            <a:rPr lang="en-US" i="1" noProof="0">
                              <a:solidFill>
                                <a:schemeClr val="accent6">
                                  <a:lumMod val="75000"/>
                                </a:schemeClr>
                              </a:solidFill>
                              <a:latin typeface="Cambria Math" panose="02040503050406030204" pitchFamily="18" charset="0"/>
                            </a:rPr>
                            <m:t>−</m:t>
                          </m:r>
                          <m:sSub>
                            <m:sSubPr>
                              <m:ctrlPr>
                                <a:rPr lang="en-US" i="1" noProof="0">
                                  <a:solidFill>
                                    <a:schemeClr val="accent6">
                                      <a:lumMod val="75000"/>
                                    </a:schemeClr>
                                  </a:solidFill>
                                  <a:latin typeface="Cambria Math" panose="02040503050406030204" pitchFamily="18" charset="0"/>
                                </a:rPr>
                              </m:ctrlPr>
                            </m:sSubPr>
                            <m:e>
                              <m:r>
                                <a:rPr lang="en-US" i="1" noProof="0">
                                  <a:solidFill>
                                    <a:schemeClr val="accent6">
                                      <a:lumMod val="75000"/>
                                    </a:schemeClr>
                                  </a:solidFill>
                                  <a:latin typeface="Cambria Math" panose="02040503050406030204" pitchFamily="18" charset="0"/>
                                </a:rPr>
                                <m:t>𝑉</m:t>
                              </m:r>
                            </m:e>
                            <m:sub>
                              <m:r>
                                <a:rPr lang="en-US" i="1" noProof="0">
                                  <a:solidFill>
                                    <a:schemeClr val="accent6">
                                      <a:lumMod val="75000"/>
                                    </a:schemeClr>
                                  </a:solidFill>
                                  <a:latin typeface="Cambria Math" panose="02040503050406030204" pitchFamily="18" charset="0"/>
                                </a:rPr>
                                <m:t>𝑠𝑜𝑢𝑟𝑐𝑒</m:t>
                              </m:r>
                            </m:sub>
                          </m:sSub>
                        </m:e>
                      </m:d>
                      <m:r>
                        <a:rPr lang="en-US" i="1" noProof="0">
                          <a:solidFill>
                            <a:schemeClr val="accent6">
                              <a:lumMod val="75000"/>
                            </a:schemeClr>
                          </a:solidFill>
                          <a:latin typeface="Cambria Math" panose="02040503050406030204" pitchFamily="18" charset="0"/>
                        </a:rPr>
                        <m:t>+</m:t>
                      </m:r>
                      <m:sSub>
                        <m:sSubPr>
                          <m:ctrlPr>
                            <a:rPr lang="en-US" b="0" i="1" noProof="0" smtClean="0">
                              <a:solidFill>
                                <a:schemeClr val="accent6">
                                  <a:lumMod val="75000"/>
                                </a:schemeClr>
                              </a:solidFill>
                              <a:latin typeface="Cambria Math" panose="02040503050406030204" pitchFamily="18" charset="0"/>
                            </a:rPr>
                          </m:ctrlPr>
                        </m:sSubPr>
                        <m:e>
                          <m:r>
                            <a:rPr lang="en-US" b="0" i="1" noProof="0" smtClean="0">
                              <a:solidFill>
                                <a:schemeClr val="accent6">
                                  <a:lumMod val="75000"/>
                                </a:schemeClr>
                              </a:solidFill>
                              <a:latin typeface="Cambria Math" panose="02040503050406030204" pitchFamily="18" charset="0"/>
                            </a:rPr>
                            <m:t>𝐸</m:t>
                          </m:r>
                        </m:e>
                        <m:sub>
                          <m:r>
                            <a:rPr lang="en-US" b="0" i="1" noProof="0" smtClean="0">
                              <a:solidFill>
                                <a:schemeClr val="accent6">
                                  <a:lumMod val="75000"/>
                                </a:schemeClr>
                              </a:solidFill>
                              <a:latin typeface="Cambria Math" panose="02040503050406030204" pitchFamily="18" charset="0"/>
                            </a:rPr>
                            <m:t>𝑅𝐹</m:t>
                          </m:r>
                        </m:sub>
                      </m:sSub>
                      <m:r>
                        <a:rPr lang="en-US" b="0" i="1" noProof="0" smtClean="0">
                          <a:solidFill>
                            <a:schemeClr val="accent6">
                              <a:lumMod val="75000"/>
                            </a:schemeClr>
                          </a:solidFill>
                          <a:latin typeface="Cambria Math" panose="02040503050406030204" pitchFamily="18" charset="0"/>
                        </a:rPr>
                        <m:t>+</m:t>
                      </m:r>
                      <m:sSub>
                        <m:sSubPr>
                          <m:ctrlPr>
                            <a:rPr lang="en-US" i="1" noProof="0">
                              <a:solidFill>
                                <a:schemeClr val="accent6">
                                  <a:lumMod val="75000"/>
                                </a:schemeClr>
                              </a:solidFill>
                              <a:latin typeface="Cambria Math" panose="02040503050406030204" pitchFamily="18" charset="0"/>
                            </a:rPr>
                          </m:ctrlPr>
                        </m:sSubPr>
                        <m:e>
                          <m:r>
                            <a:rPr lang="en-US" i="1" noProof="0">
                              <a:solidFill>
                                <a:schemeClr val="accent6">
                                  <a:lumMod val="75000"/>
                                </a:schemeClr>
                              </a:solidFill>
                              <a:latin typeface="Cambria Math" panose="02040503050406030204" pitchFamily="18" charset="0"/>
                            </a:rPr>
                            <m:t>𝐸</m:t>
                          </m:r>
                        </m:e>
                        <m:sub>
                          <m:r>
                            <a:rPr lang="en-US" i="1" noProof="0">
                              <a:solidFill>
                                <a:schemeClr val="accent6">
                                  <a:lumMod val="75000"/>
                                </a:schemeClr>
                              </a:solidFill>
                              <a:latin typeface="Cambria Math" panose="02040503050406030204" pitchFamily="18" charset="0"/>
                            </a:rPr>
                            <m:t>𝑐𝑎𝑙</m:t>
                          </m:r>
                        </m:sub>
                      </m:sSub>
                    </m:oMath>
                  </m:oMathPara>
                </a14:m>
                <a:endParaRPr lang="en-US" noProof="0" dirty="0">
                  <a:solidFill>
                    <a:schemeClr val="accent6">
                      <a:lumMod val="75000"/>
                    </a:schemeClr>
                  </a:solidFill>
                </a:endParaRPr>
              </a:p>
              <a:p>
                <a:pPr marL="0" indent="0">
                  <a:buNone/>
                </a:pPr>
                <a:endParaRPr lang="en-US" noProof="0" dirty="0"/>
              </a:p>
              <a:p>
                <a:r>
                  <a:rPr lang="en-US" noProof="0" dirty="0"/>
                  <a:t>Calorimeter energy resolution  must be O(50meV)</a:t>
                </a:r>
              </a:p>
              <a:p>
                <a:pPr marL="914400" lvl="1" indent="-457200">
                  <a:buFont typeface="+mj-lt"/>
                  <a:buAutoNum type="arabicPeriod"/>
                </a:pPr>
                <a:r>
                  <a:rPr lang="en-US" noProof="0" dirty="0"/>
                  <a:t>Transition Edge Sensors</a:t>
                </a:r>
              </a:p>
              <a:p>
                <a:pPr marL="914400" lvl="1" indent="-457200">
                  <a:buFont typeface="+mj-lt"/>
                  <a:buAutoNum type="arabicPeriod"/>
                </a:pPr>
                <a:r>
                  <a:rPr lang="en-US" noProof="0" dirty="0"/>
                  <a:t>State-of-the-art 50 meV@100eV with photons</a:t>
                </a:r>
              </a:p>
              <a:p>
                <a:pPr marL="914400" lvl="1" indent="-457200">
                  <a:buFont typeface="+mj-lt"/>
                  <a:buAutoNum type="arabicPeriod"/>
                </a:pPr>
                <a:endParaRPr lang="en-US" noProof="0" dirty="0"/>
              </a:p>
              <a:p>
                <a:r>
                  <a:rPr lang="en-US" noProof="0" dirty="0"/>
                  <a:t>Voltage stability (alias </a:t>
                </a:r>
                <a:r>
                  <a:rPr lang="en-US" dirty="0"/>
                  <a:t>overall energy scale) </a:t>
                </a:r>
                <a:r>
                  <a:rPr lang="en-US" noProof="0" dirty="0"/>
                  <a:t>better than 10-20mV</a:t>
                </a:r>
              </a:p>
              <a:p>
                <a:endParaRPr lang="en-US" noProof="0" dirty="0"/>
              </a:p>
              <a:p>
                <a:r>
                  <a:rPr lang="en-US" noProof="0" dirty="0"/>
                  <a:t>NOTE: internal voltages are actively adjusted for each interesting electron</a:t>
                </a:r>
              </a:p>
              <a:p>
                <a:pPr lvl="1"/>
                <a:endParaRPr lang="en-US" noProof="0" dirty="0"/>
              </a:p>
              <a:p>
                <a:pPr marL="914400" lvl="1" indent="-457200">
                  <a:buFont typeface="+mj-lt"/>
                  <a:buAutoNum type="arabicPeriod"/>
                </a:pPr>
                <a:endParaRPr lang="en-US" noProof="0" dirty="0"/>
              </a:p>
            </p:txBody>
          </p:sp>
        </mc:Choice>
        <mc:Fallback xmlns="">
          <p:sp>
            <p:nvSpPr>
              <p:cNvPr id="3" name="Content Placeholder 2">
                <a:extLst>
                  <a:ext uri="{FF2B5EF4-FFF2-40B4-BE49-F238E27FC236}">
                    <a16:creationId xmlns:a16="http://schemas.microsoft.com/office/drawing/2014/main" id="{59A89F67-EEDF-44D6-969B-C9521BAA2F62}"/>
                  </a:ext>
                </a:extLst>
              </p:cNvPr>
              <p:cNvSpPr>
                <a:spLocks noGrp="1" noRot="1" noChangeAspect="1" noMove="1" noResize="1" noEditPoints="1" noAdjustHandles="1" noChangeArrowheads="1" noChangeShapeType="1" noTextEdit="1"/>
              </p:cNvSpPr>
              <p:nvPr>
                <p:ph idx="1"/>
              </p:nvPr>
            </p:nvSpPr>
            <p:spPr>
              <a:xfrm>
                <a:off x="838200" y="1825625"/>
                <a:ext cx="10515600" cy="4364820"/>
              </a:xfrm>
              <a:blipFill>
                <a:blip r:embed="rId2"/>
                <a:stretch>
                  <a:fillRect l="-965" t="-3478"/>
                </a:stretch>
              </a:blipFill>
            </p:spPr>
            <p:txBody>
              <a:bodyPr/>
              <a:lstStyle/>
              <a:p>
                <a:r>
                  <a:rPr lang="it-IT">
                    <a:noFill/>
                  </a:rPr>
                  <a:t> </a:t>
                </a:r>
              </a:p>
            </p:txBody>
          </p:sp>
        </mc:Fallback>
      </mc:AlternateContent>
    </p:spTree>
    <p:extLst>
      <p:ext uri="{BB962C8B-B14F-4D97-AF65-F5344CB8AC3E}">
        <p14:creationId xmlns:p14="http://schemas.microsoft.com/office/powerpoint/2010/main" val="3316004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358E0-D2A4-1589-1476-D92B6FD6FF9F}"/>
            </a:ext>
          </a:extLst>
        </p:cNvPr>
        <p:cNvGrpSpPr/>
        <p:nvPr/>
      </p:nvGrpSpPr>
      <p:grpSpPr>
        <a:xfrm>
          <a:off x="0" y="0"/>
          <a:ext cx="0" cy="0"/>
          <a:chOff x="0" y="0"/>
          <a:chExt cx="0" cy="0"/>
        </a:xfrm>
      </p:grpSpPr>
      <p:sp>
        <p:nvSpPr>
          <p:cNvPr id="235" name="PlaceHolder 1">
            <a:extLst>
              <a:ext uri="{FF2B5EF4-FFF2-40B4-BE49-F238E27FC236}">
                <a16:creationId xmlns:a16="http://schemas.microsoft.com/office/drawing/2014/main" id="{1326A479-CACC-8F8E-26F3-79E391A8325F}"/>
              </a:ext>
            </a:extLst>
          </p:cNvPr>
          <p:cNvSpPr>
            <a:spLocks noGrp="1"/>
          </p:cNvSpPr>
          <p:nvPr>
            <p:ph type="title"/>
          </p:nvPr>
        </p:nvSpPr>
        <p:spPr>
          <a:xfrm>
            <a:off x="609755" y="-31348"/>
            <a:ext cx="10971300" cy="1144631"/>
          </a:xfrm>
          <a:prstGeom prst="rect">
            <a:avLst/>
          </a:prstGeom>
          <a:noFill/>
          <a:ln w="0">
            <a:noFill/>
          </a:ln>
        </p:spPr>
        <p:txBody>
          <a:bodyPr vert="horz" lIns="0" tIns="0" rIns="0" bIns="0" rtlCol="0" anchor="ctr">
            <a:noAutofit/>
          </a:bodyPr>
          <a:lstStyle/>
          <a:p>
            <a:pPr algn="ctr">
              <a:buNone/>
            </a:pPr>
            <a:r>
              <a:rPr lang="en-US" sz="4354" spc="-1" noProof="0" dirty="0">
                <a:latin typeface="Arial"/>
              </a:rPr>
              <a:t>Sensitivity as a function of tritium mass</a:t>
            </a:r>
          </a:p>
        </p:txBody>
      </p:sp>
      <p:pic>
        <p:nvPicPr>
          <p:cNvPr id="236" name="Picture 235">
            <a:extLst>
              <a:ext uri="{FF2B5EF4-FFF2-40B4-BE49-F238E27FC236}">
                <a16:creationId xmlns:a16="http://schemas.microsoft.com/office/drawing/2014/main" id="{AD95ED5C-CAE9-51B0-AF67-9F21929962DC}"/>
              </a:ext>
            </a:extLst>
          </p:cNvPr>
          <p:cNvPicPr/>
          <p:nvPr/>
        </p:nvPicPr>
        <p:blipFill>
          <a:blip r:embed="rId2"/>
          <a:stretch/>
        </p:blipFill>
        <p:spPr>
          <a:xfrm>
            <a:off x="192616" y="997149"/>
            <a:ext cx="7132064" cy="5193724"/>
          </a:xfrm>
          <a:prstGeom prst="rect">
            <a:avLst/>
          </a:prstGeom>
          <a:ln w="0">
            <a:noFill/>
          </a:ln>
        </p:spPr>
      </p:pic>
      <p:sp>
        <p:nvSpPr>
          <p:cNvPr id="237" name="TextBox 236">
            <a:extLst>
              <a:ext uri="{FF2B5EF4-FFF2-40B4-BE49-F238E27FC236}">
                <a16:creationId xmlns:a16="http://schemas.microsoft.com/office/drawing/2014/main" id="{42BBEB31-FE69-4799-21A5-7AAC6143AC3D}"/>
              </a:ext>
            </a:extLst>
          </p:cNvPr>
          <p:cNvSpPr txBox="1"/>
          <p:nvPr/>
        </p:nvSpPr>
        <p:spPr>
          <a:xfrm>
            <a:off x="7741819" y="997149"/>
            <a:ext cx="4450181" cy="5302456"/>
          </a:xfrm>
          <a:prstGeom prst="rect">
            <a:avLst/>
          </a:prstGeom>
          <a:noFill/>
          <a:ln w="0">
            <a:noFill/>
          </a:ln>
        </p:spPr>
        <p:txBody>
          <a:bodyPr lIns="108847" tIns="54423" rIns="108847" bIns="54423" anchor="t">
            <a:noAutofit/>
          </a:bodyPr>
          <a:lstStyle/>
          <a:p>
            <a:r>
              <a:rPr lang="en-US" sz="2177" b="1" spc="-1" noProof="0" dirty="0">
                <a:latin typeface="Arial"/>
              </a:rPr>
              <a:t>Remarks:</a:t>
            </a:r>
            <a:endParaRPr lang="en-US" sz="2177" spc="-1" noProof="0" dirty="0">
              <a:latin typeface="Arial"/>
            </a:endParaRPr>
          </a:p>
          <a:p>
            <a:endParaRPr lang="en-US" sz="2177" spc="-1" noProof="0" dirty="0">
              <a:latin typeface="Arial"/>
            </a:endParaRPr>
          </a:p>
          <a:p>
            <a:r>
              <a:rPr lang="en-US" sz="2177" spc="-1" noProof="0" dirty="0">
                <a:latin typeface="Arial"/>
              </a:rPr>
              <a:t>- the sensitivity is weakly dependent upon the energy resolution (500 </a:t>
            </a:r>
            <a:r>
              <a:rPr lang="en-US" sz="2177" spc="-1" noProof="0" dirty="0" err="1">
                <a:latin typeface="Arial"/>
              </a:rPr>
              <a:t>meV</a:t>
            </a:r>
            <a:r>
              <a:rPr lang="en-US" sz="2177" spc="-1" noProof="0" dirty="0">
                <a:latin typeface="Arial"/>
              </a:rPr>
              <a:t> is already a good starting point)</a:t>
            </a:r>
          </a:p>
          <a:p>
            <a:endParaRPr lang="en-US" sz="2177" spc="-1" noProof="0" dirty="0">
              <a:latin typeface="Arial"/>
            </a:endParaRPr>
          </a:p>
          <a:p>
            <a:r>
              <a:rPr lang="en-US" sz="2177" spc="-1" noProof="0" dirty="0">
                <a:latin typeface="Arial"/>
              </a:rPr>
              <a:t>- 1 </a:t>
            </a:r>
            <a:r>
              <a:rPr lang="en-US" sz="2177" spc="-1" noProof="0" dirty="0" err="1">
                <a:latin typeface="Arial"/>
                <a:ea typeface="Arial"/>
              </a:rPr>
              <a:t>μg</a:t>
            </a:r>
            <a:r>
              <a:rPr lang="en-US" sz="2177" spc="-1" noProof="0" dirty="0">
                <a:latin typeface="Arial"/>
                <a:ea typeface="Arial"/>
              </a:rPr>
              <a:t> is potentially comparable or even better than the projection of the best technology on the market</a:t>
            </a:r>
            <a:endParaRPr lang="en-US" sz="2177" spc="-1" noProof="0" dirty="0">
              <a:latin typeface="Arial"/>
            </a:endParaRPr>
          </a:p>
          <a:p>
            <a:endParaRPr lang="en-US" sz="2177" spc="-1" noProof="0" dirty="0">
              <a:latin typeface="Arial"/>
            </a:endParaRPr>
          </a:p>
          <a:p>
            <a:r>
              <a:rPr lang="en-US" sz="2177" spc="-1" noProof="0" dirty="0">
                <a:latin typeface="Arial"/>
                <a:ea typeface="Arial"/>
              </a:rPr>
              <a:t>- 100 </a:t>
            </a:r>
            <a:r>
              <a:rPr lang="en-US" sz="2177" spc="-1" noProof="0" dirty="0">
                <a:latin typeface="Arial"/>
                <a:ea typeface="Noto Sans CJK SC"/>
              </a:rPr>
              <a:t> </a:t>
            </a:r>
            <a:r>
              <a:rPr lang="en-US" sz="2177" spc="-1" noProof="0" dirty="0" err="1">
                <a:latin typeface="Arial"/>
                <a:ea typeface="Arial"/>
              </a:rPr>
              <a:t>μg</a:t>
            </a:r>
            <a:r>
              <a:rPr lang="en-US" sz="2177" spc="-1" noProof="0" dirty="0">
                <a:latin typeface="Arial"/>
                <a:ea typeface="Arial"/>
              </a:rPr>
              <a:t> (0.5 m</a:t>
            </a:r>
            <a:r>
              <a:rPr lang="en-US" sz="2177" spc="-1" baseline="33000" noProof="0" dirty="0">
                <a:latin typeface="Arial"/>
                <a:ea typeface="Arial"/>
              </a:rPr>
              <a:t>2</a:t>
            </a:r>
            <a:r>
              <a:rPr lang="en-US" sz="2177" spc="-1" noProof="0" dirty="0">
                <a:latin typeface="Arial"/>
                <a:ea typeface="Arial"/>
              </a:rPr>
              <a:t>) can potentially probe the neutrino mass down to the IO scenario</a:t>
            </a:r>
            <a:endParaRPr lang="en-US" sz="2177" spc="-1" noProof="0" dirty="0">
              <a:latin typeface="Arial"/>
            </a:endParaRPr>
          </a:p>
        </p:txBody>
      </p:sp>
      <p:sp>
        <p:nvSpPr>
          <p:cNvPr id="2" name="TextBox 1">
            <a:extLst>
              <a:ext uri="{FF2B5EF4-FFF2-40B4-BE49-F238E27FC236}">
                <a16:creationId xmlns:a16="http://schemas.microsoft.com/office/drawing/2014/main" id="{B8FD093D-4DCD-FEBE-D2E2-61AF96002342}"/>
              </a:ext>
            </a:extLst>
          </p:cNvPr>
          <p:cNvSpPr txBox="1"/>
          <p:nvPr/>
        </p:nvSpPr>
        <p:spPr>
          <a:xfrm>
            <a:off x="-93729" y="6211669"/>
            <a:ext cx="12412133" cy="646331"/>
          </a:xfrm>
          <a:prstGeom prst="rect">
            <a:avLst/>
          </a:prstGeom>
          <a:noFill/>
        </p:spPr>
        <p:txBody>
          <a:bodyPr wrap="square" rtlCol="0">
            <a:spAutoFit/>
          </a:bodyPr>
          <a:lstStyle/>
          <a:p>
            <a:r>
              <a:rPr lang="en-US" noProof="0" dirty="0"/>
              <a:t>In preparation a theory paper on solid state effects on the electron spectrum, and consequent theory systematics on </a:t>
            </a:r>
            <a:r>
              <a:rPr lang="en-US" noProof="0" dirty="0" err="1"/>
              <a:t>m</a:t>
            </a:r>
            <a:r>
              <a:rPr lang="en-US" baseline="-25000" noProof="0" dirty="0" err="1">
                <a:latin typeface="Symbol" pitchFamily="2" charset="2"/>
              </a:rPr>
              <a:t>n</a:t>
            </a:r>
            <a:r>
              <a:rPr lang="en-US" baseline="-25000" noProof="0" dirty="0">
                <a:latin typeface="Symbol" pitchFamily="2" charset="2"/>
              </a:rPr>
              <a:t>. </a:t>
            </a:r>
            <a:r>
              <a:rPr lang="en-US" noProof="0" dirty="0">
                <a:latin typeface="Calibri" panose="020F0502020204030204" pitchFamily="34" charset="0"/>
                <a:cs typeface="Calibri" panose="020F0502020204030204" pitchFamily="34" charset="0"/>
              </a:rPr>
              <a:t>extraction </a:t>
            </a:r>
            <a:r>
              <a:rPr lang="en-US" noProof="0" dirty="0"/>
              <a:t>(A. Casale, A. Esposito G. Menichetti, V. </a:t>
            </a:r>
            <a:r>
              <a:rPr lang="en-US" noProof="0" dirty="0" err="1"/>
              <a:t>Tozzini</a:t>
            </a:r>
            <a:r>
              <a:rPr lang="en-US" noProof="0" dirty="0"/>
              <a:t>)</a:t>
            </a:r>
          </a:p>
        </p:txBody>
      </p:sp>
    </p:spTree>
    <p:extLst>
      <p:ext uri="{BB962C8B-B14F-4D97-AF65-F5344CB8AC3E}">
        <p14:creationId xmlns:p14="http://schemas.microsoft.com/office/powerpoint/2010/main" val="625252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43C5-5F06-4FA9-88CF-B6B2AFC1159C}"/>
              </a:ext>
            </a:extLst>
          </p:cNvPr>
          <p:cNvSpPr>
            <a:spLocks noGrp="1"/>
          </p:cNvSpPr>
          <p:nvPr>
            <p:ph type="title"/>
          </p:nvPr>
        </p:nvSpPr>
        <p:spPr/>
        <p:txBody>
          <a:bodyPr/>
          <a:lstStyle/>
          <a:p>
            <a:r>
              <a:rPr lang="en-US" noProof="0" dirty="0"/>
              <a:t>Why believe Big Bang?</a:t>
            </a:r>
          </a:p>
        </p:txBody>
      </p:sp>
      <p:sp>
        <p:nvSpPr>
          <p:cNvPr id="3" name="Content Placeholder 2">
            <a:extLst>
              <a:ext uri="{FF2B5EF4-FFF2-40B4-BE49-F238E27FC236}">
                <a16:creationId xmlns:a16="http://schemas.microsoft.com/office/drawing/2014/main" id="{FD5F00E0-DF57-4C0F-911E-A21DA9CAAF57}"/>
              </a:ext>
            </a:extLst>
          </p:cNvPr>
          <p:cNvSpPr>
            <a:spLocks noGrp="1"/>
          </p:cNvSpPr>
          <p:nvPr>
            <p:ph idx="1"/>
          </p:nvPr>
        </p:nvSpPr>
        <p:spPr/>
        <p:txBody>
          <a:bodyPr/>
          <a:lstStyle/>
          <a:p>
            <a:pPr marL="514350" indent="-514350">
              <a:buFont typeface="+mj-lt"/>
              <a:buAutoNum type="arabicPeriod"/>
            </a:pPr>
            <a:r>
              <a:rPr lang="en-US" noProof="0" dirty="0"/>
              <a:t>Expansion of Universe</a:t>
            </a:r>
          </a:p>
          <a:p>
            <a:pPr marL="514350" indent="-514350">
              <a:buFont typeface="+mj-lt"/>
              <a:buAutoNum type="arabicPeriod"/>
            </a:pPr>
            <a:endParaRPr lang="en-US" noProof="0" dirty="0"/>
          </a:p>
          <a:p>
            <a:pPr marL="514350" indent="-514350">
              <a:buFont typeface="+mj-lt"/>
              <a:buAutoNum type="arabicPeriod"/>
            </a:pPr>
            <a:r>
              <a:rPr lang="en-US" noProof="0" dirty="0"/>
              <a:t>Light element abundances</a:t>
            </a:r>
          </a:p>
          <a:p>
            <a:pPr marL="514350" indent="-514350">
              <a:buFont typeface="+mj-lt"/>
              <a:buAutoNum type="arabicPeriod"/>
            </a:pPr>
            <a:endParaRPr lang="en-US" noProof="0" dirty="0"/>
          </a:p>
          <a:p>
            <a:pPr marL="514350" indent="-514350">
              <a:buFont typeface="+mj-lt"/>
              <a:buAutoNum type="arabicPeriod"/>
            </a:pPr>
            <a:r>
              <a:rPr lang="en-US" noProof="0" dirty="0"/>
              <a:t>Cosmic Microwave Background</a:t>
            </a:r>
          </a:p>
          <a:p>
            <a:pPr marL="514350" indent="-514350">
              <a:buFont typeface="+mj-lt"/>
              <a:buAutoNum type="arabicPeriod"/>
            </a:pPr>
            <a:endParaRPr lang="en-US" noProof="0" dirty="0"/>
          </a:p>
          <a:p>
            <a:pPr marL="514350" indent="-514350">
              <a:buFont typeface="+mj-lt"/>
              <a:buAutoNum type="arabicPeriod"/>
            </a:pPr>
            <a:r>
              <a:rPr lang="en-US" b="1" noProof="0" dirty="0"/>
              <a:t>Cosmic Neutrino Background</a:t>
            </a:r>
          </a:p>
          <a:p>
            <a:pPr marL="0" indent="0">
              <a:buNone/>
            </a:pPr>
            <a:endParaRPr lang="en-US" noProof="0" dirty="0"/>
          </a:p>
        </p:txBody>
      </p:sp>
      <p:pic>
        <p:nvPicPr>
          <p:cNvPr id="4" name="Picture 3">
            <a:extLst>
              <a:ext uri="{FF2B5EF4-FFF2-40B4-BE49-F238E27FC236}">
                <a16:creationId xmlns:a16="http://schemas.microsoft.com/office/drawing/2014/main" id="{AACCD23F-125B-40F1-AD69-523D12CEF7C1}"/>
              </a:ext>
            </a:extLst>
          </p:cNvPr>
          <p:cNvPicPr>
            <a:picLocks noChangeAspect="1"/>
          </p:cNvPicPr>
          <p:nvPr/>
        </p:nvPicPr>
        <p:blipFill>
          <a:blip r:embed="rId2"/>
          <a:stretch>
            <a:fillRect/>
          </a:stretch>
        </p:blipFill>
        <p:spPr>
          <a:xfrm>
            <a:off x="7934844" y="2961639"/>
            <a:ext cx="3699071" cy="2079309"/>
          </a:xfrm>
          <a:prstGeom prst="rect">
            <a:avLst/>
          </a:prstGeom>
          <a:ln>
            <a:solidFill>
              <a:schemeClr val="accent1"/>
            </a:solidFill>
          </a:ln>
        </p:spPr>
      </p:pic>
    </p:spTree>
    <p:extLst>
      <p:ext uri="{BB962C8B-B14F-4D97-AF65-F5344CB8AC3E}">
        <p14:creationId xmlns:p14="http://schemas.microsoft.com/office/powerpoint/2010/main" val="4096331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7CC48-9081-898D-F50F-F600E826D901}"/>
              </a:ext>
            </a:extLst>
          </p:cNvPr>
          <p:cNvSpPr>
            <a:spLocks noGrp="1"/>
          </p:cNvSpPr>
          <p:nvPr>
            <p:ph type="title"/>
          </p:nvPr>
        </p:nvSpPr>
        <p:spPr>
          <a:xfrm>
            <a:off x="838200" y="-16129"/>
            <a:ext cx="10515600" cy="780217"/>
          </a:xfrm>
        </p:spPr>
        <p:txBody>
          <a:bodyPr/>
          <a:lstStyle/>
          <a:p>
            <a:pPr algn="ctr"/>
            <a:r>
              <a:rPr lang="en-US" noProof="0" dirty="0"/>
              <a:t>Systematics</a:t>
            </a:r>
          </a:p>
        </p:txBody>
      </p:sp>
      <p:pic>
        <p:nvPicPr>
          <p:cNvPr id="4" name="Picture 3" descr="A graph of different colored lines&#10;&#10;AI-generated content may be incorrect.">
            <a:extLst>
              <a:ext uri="{FF2B5EF4-FFF2-40B4-BE49-F238E27FC236}">
                <a16:creationId xmlns:a16="http://schemas.microsoft.com/office/drawing/2014/main" id="{A2A578C2-55B1-223E-1C2A-7BBBBD5F7227}"/>
              </a:ext>
            </a:extLst>
          </p:cNvPr>
          <p:cNvPicPr>
            <a:picLocks noChangeAspect="1"/>
          </p:cNvPicPr>
          <p:nvPr/>
        </p:nvPicPr>
        <p:blipFill>
          <a:blip r:embed="rId2"/>
          <a:stretch>
            <a:fillRect/>
          </a:stretch>
        </p:blipFill>
        <p:spPr>
          <a:xfrm>
            <a:off x="6264889" y="3466908"/>
            <a:ext cx="5787343" cy="2912462"/>
          </a:xfrm>
          <a:prstGeom prst="rect">
            <a:avLst/>
          </a:prstGeom>
        </p:spPr>
      </p:pic>
      <p:sp>
        <p:nvSpPr>
          <p:cNvPr id="5" name="TextBox 4">
            <a:extLst>
              <a:ext uri="{FF2B5EF4-FFF2-40B4-BE49-F238E27FC236}">
                <a16:creationId xmlns:a16="http://schemas.microsoft.com/office/drawing/2014/main" id="{76E37647-B263-7C92-06C1-37F9B226345E}"/>
              </a:ext>
            </a:extLst>
          </p:cNvPr>
          <p:cNvSpPr txBox="1"/>
          <p:nvPr/>
        </p:nvSpPr>
        <p:spPr>
          <a:xfrm>
            <a:off x="496223" y="3810334"/>
            <a:ext cx="4850559" cy="646331"/>
          </a:xfrm>
          <a:prstGeom prst="rect">
            <a:avLst/>
          </a:prstGeom>
          <a:noFill/>
        </p:spPr>
        <p:txBody>
          <a:bodyPr wrap="none" rtlCol="0">
            <a:spAutoFit/>
          </a:bodyPr>
          <a:lstStyle/>
          <a:p>
            <a:pPr marL="342900" indent="-342900">
              <a:buAutoNum type="arabicParenR"/>
            </a:pPr>
            <a:r>
              <a:rPr lang="en-US" noProof="0" dirty="0"/>
              <a:t>Theory aspects: </a:t>
            </a:r>
          </a:p>
          <a:p>
            <a:r>
              <a:rPr lang="en-US" noProof="0" dirty="0"/>
              <a:t>further understanding of e ground level is needed</a:t>
            </a:r>
          </a:p>
        </p:txBody>
      </p:sp>
      <p:sp>
        <p:nvSpPr>
          <p:cNvPr id="6" name="TextBox 5">
            <a:extLst>
              <a:ext uri="{FF2B5EF4-FFF2-40B4-BE49-F238E27FC236}">
                <a16:creationId xmlns:a16="http://schemas.microsoft.com/office/drawing/2014/main" id="{84E2FAD0-9BA9-E407-9D33-9C44A377F35C}"/>
              </a:ext>
            </a:extLst>
          </p:cNvPr>
          <p:cNvSpPr txBox="1"/>
          <p:nvPr/>
        </p:nvSpPr>
        <p:spPr>
          <a:xfrm>
            <a:off x="496223" y="5277258"/>
            <a:ext cx="4042453" cy="369332"/>
          </a:xfrm>
          <a:prstGeom prst="rect">
            <a:avLst/>
          </a:prstGeom>
          <a:noFill/>
        </p:spPr>
        <p:txBody>
          <a:bodyPr wrap="none" rtlCol="0">
            <a:spAutoFit/>
          </a:bodyPr>
          <a:lstStyle/>
          <a:p>
            <a:r>
              <a:rPr lang="en-US" noProof="0" dirty="0"/>
              <a:t>2) Overall energy scale know at &lt; 10 </a:t>
            </a:r>
            <a:r>
              <a:rPr lang="en-US" noProof="0" dirty="0" err="1"/>
              <a:t>meV</a:t>
            </a:r>
            <a:endParaRPr lang="en-US" noProof="0" dirty="0"/>
          </a:p>
        </p:txBody>
      </p:sp>
      <p:sp>
        <p:nvSpPr>
          <p:cNvPr id="7" name="TextBox 6">
            <a:extLst>
              <a:ext uri="{FF2B5EF4-FFF2-40B4-BE49-F238E27FC236}">
                <a16:creationId xmlns:a16="http://schemas.microsoft.com/office/drawing/2014/main" id="{CFC51C21-C000-3BA8-62FD-F4CF5A5E83E2}"/>
              </a:ext>
            </a:extLst>
          </p:cNvPr>
          <p:cNvSpPr txBox="1"/>
          <p:nvPr/>
        </p:nvSpPr>
        <p:spPr>
          <a:xfrm>
            <a:off x="742219" y="4637137"/>
            <a:ext cx="3310009" cy="369332"/>
          </a:xfrm>
          <a:prstGeom prst="rect">
            <a:avLst/>
          </a:prstGeom>
          <a:noFill/>
        </p:spPr>
        <p:txBody>
          <a:bodyPr wrap="none" rtlCol="0">
            <a:spAutoFit/>
          </a:bodyPr>
          <a:lstStyle/>
          <a:p>
            <a:r>
              <a:rPr lang="en-US" noProof="0" dirty="0"/>
              <a:t>https://</a:t>
            </a:r>
            <a:r>
              <a:rPr lang="en-US" noProof="0" dirty="0" err="1"/>
              <a:t>arxiv.org</a:t>
            </a:r>
            <a:r>
              <a:rPr lang="en-US" noProof="0" dirty="0"/>
              <a:t>/pdf/2504.13259</a:t>
            </a:r>
          </a:p>
        </p:txBody>
      </p:sp>
      <p:sp>
        <p:nvSpPr>
          <p:cNvPr id="9" name="TextBox 8">
            <a:extLst>
              <a:ext uri="{FF2B5EF4-FFF2-40B4-BE49-F238E27FC236}">
                <a16:creationId xmlns:a16="http://schemas.microsoft.com/office/drawing/2014/main" id="{3063AEB6-5E36-9FF5-8B26-AF27B76DD1AE}"/>
              </a:ext>
            </a:extLst>
          </p:cNvPr>
          <p:cNvSpPr txBox="1"/>
          <p:nvPr/>
        </p:nvSpPr>
        <p:spPr>
          <a:xfrm>
            <a:off x="496223" y="6120265"/>
            <a:ext cx="4217308" cy="369332"/>
          </a:xfrm>
          <a:prstGeom prst="rect">
            <a:avLst/>
          </a:prstGeom>
          <a:noFill/>
        </p:spPr>
        <p:txBody>
          <a:bodyPr wrap="none" rtlCol="0">
            <a:spAutoFit/>
          </a:bodyPr>
          <a:lstStyle/>
          <a:p>
            <a:r>
              <a:rPr lang="en-US" noProof="0" dirty="0"/>
              <a:t>3) RF correction known at better than 10 %</a:t>
            </a:r>
          </a:p>
        </p:txBody>
      </p:sp>
      <p:grpSp>
        <p:nvGrpSpPr>
          <p:cNvPr id="10" name="Group 9">
            <a:extLst>
              <a:ext uri="{FF2B5EF4-FFF2-40B4-BE49-F238E27FC236}">
                <a16:creationId xmlns:a16="http://schemas.microsoft.com/office/drawing/2014/main" id="{61ECC34B-DE14-D98F-7AD0-E2147D5DFC95}"/>
              </a:ext>
            </a:extLst>
          </p:cNvPr>
          <p:cNvGrpSpPr/>
          <p:nvPr/>
        </p:nvGrpSpPr>
        <p:grpSpPr>
          <a:xfrm>
            <a:off x="0" y="870798"/>
            <a:ext cx="7893653" cy="2390102"/>
            <a:chOff x="0" y="2005262"/>
            <a:chExt cx="11467962" cy="3905018"/>
          </a:xfrm>
        </p:grpSpPr>
        <p:grpSp>
          <p:nvGrpSpPr>
            <p:cNvPr id="11" name="Group 10">
              <a:extLst>
                <a:ext uri="{FF2B5EF4-FFF2-40B4-BE49-F238E27FC236}">
                  <a16:creationId xmlns:a16="http://schemas.microsoft.com/office/drawing/2014/main" id="{F785778B-8DCB-1321-13B2-2E14DAB02D5B}"/>
                </a:ext>
              </a:extLst>
            </p:cNvPr>
            <p:cNvGrpSpPr/>
            <p:nvPr/>
          </p:nvGrpSpPr>
          <p:grpSpPr>
            <a:xfrm>
              <a:off x="1199455" y="5339546"/>
              <a:ext cx="10080426" cy="360040"/>
              <a:chOff x="1199455" y="5339546"/>
              <a:chExt cx="10080426" cy="360040"/>
            </a:xfrm>
          </p:grpSpPr>
          <p:grpSp>
            <p:nvGrpSpPr>
              <p:cNvPr id="77" name="Group 76">
                <a:extLst>
                  <a:ext uri="{FF2B5EF4-FFF2-40B4-BE49-F238E27FC236}">
                    <a16:creationId xmlns:a16="http://schemas.microsoft.com/office/drawing/2014/main" id="{F4A53B02-6DF0-8A8F-39A9-049A9A1C57A3}"/>
                  </a:ext>
                </a:extLst>
              </p:cNvPr>
              <p:cNvGrpSpPr/>
              <p:nvPr/>
            </p:nvGrpSpPr>
            <p:grpSpPr>
              <a:xfrm>
                <a:off x="1199455" y="5373216"/>
                <a:ext cx="10080426" cy="146350"/>
                <a:chOff x="1199455" y="5373216"/>
                <a:chExt cx="10080426" cy="360040"/>
              </a:xfrm>
            </p:grpSpPr>
            <p:cxnSp>
              <p:nvCxnSpPr>
                <p:cNvPr id="80" name="Straight Connector 79">
                  <a:extLst>
                    <a:ext uri="{FF2B5EF4-FFF2-40B4-BE49-F238E27FC236}">
                      <a16:creationId xmlns:a16="http://schemas.microsoft.com/office/drawing/2014/main" id="{70E81BBA-788F-0C4E-72C3-CB785C9AAE6D}"/>
                    </a:ext>
                  </a:extLst>
                </p:cNvPr>
                <p:cNvCxnSpPr/>
                <p:nvPr/>
              </p:nvCxnSpPr>
              <p:spPr>
                <a:xfrm>
                  <a:off x="1199455" y="5373216"/>
                  <a:ext cx="0" cy="36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E0D9B1E-FA7D-62CF-E585-C49ADB226C20}"/>
                    </a:ext>
                  </a:extLst>
                </p:cNvPr>
                <p:cNvCxnSpPr>
                  <a:cxnSpLocks/>
                </p:cNvCxnSpPr>
                <p:nvPr/>
              </p:nvCxnSpPr>
              <p:spPr>
                <a:xfrm>
                  <a:off x="1199455" y="5733256"/>
                  <a:ext cx="50209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D673DB7-D0B5-752A-F824-4E69C330CB65}"/>
                    </a:ext>
                  </a:extLst>
                </p:cNvPr>
                <p:cNvCxnSpPr/>
                <p:nvPr/>
              </p:nvCxnSpPr>
              <p:spPr>
                <a:xfrm>
                  <a:off x="11279881" y="5373216"/>
                  <a:ext cx="0" cy="36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8" name="Straight Connector 77">
                <a:extLst>
                  <a:ext uri="{FF2B5EF4-FFF2-40B4-BE49-F238E27FC236}">
                    <a16:creationId xmlns:a16="http://schemas.microsoft.com/office/drawing/2014/main" id="{9C665E5B-C586-591E-0018-D62F92118070}"/>
                  </a:ext>
                </a:extLst>
              </p:cNvPr>
              <p:cNvCxnSpPr/>
              <p:nvPr/>
            </p:nvCxnSpPr>
            <p:spPr>
              <a:xfrm>
                <a:off x="6213252" y="5339546"/>
                <a:ext cx="0" cy="3600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D9C6B86-7062-6DC4-B55F-C7380150CD2A}"/>
                  </a:ext>
                </a:extLst>
              </p:cNvPr>
              <p:cNvCxnSpPr/>
              <p:nvPr/>
            </p:nvCxnSpPr>
            <p:spPr>
              <a:xfrm>
                <a:off x="6273355" y="5417949"/>
                <a:ext cx="0" cy="2032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94EC5DA0-510F-78FB-9136-BC691FB96A36}"/>
                </a:ext>
              </a:extLst>
            </p:cNvPr>
            <p:cNvCxnSpPr>
              <a:cxnSpLocks/>
            </p:cNvCxnSpPr>
            <p:nvPr/>
          </p:nvCxnSpPr>
          <p:spPr>
            <a:xfrm>
              <a:off x="9480376" y="3947556"/>
              <a:ext cx="1224136" cy="0"/>
            </a:xfrm>
            <a:prstGeom prst="straightConnector1">
              <a:avLst/>
            </a:prstGeom>
            <a:ln w="1905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A669C4D-37E3-A1AD-06BE-71C40B1A9113}"/>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Effect>
                        <a14:sharpenSoften amount="50000"/>
                      </a14:imgEffect>
                      <a14:imgEffect>
                        <a14:brightnessContrast contrast="20000"/>
                      </a14:imgEffect>
                    </a14:imgLayer>
                  </a14:imgProps>
                </a:ext>
              </a:extLst>
            </a:blip>
            <a:srcRect l="34592" t="23433" r="33778" b="19923"/>
            <a:stretch/>
          </p:blipFill>
          <p:spPr>
            <a:xfrm>
              <a:off x="10424188" y="3530443"/>
              <a:ext cx="848681" cy="823244"/>
            </a:xfrm>
            <a:prstGeom prst="rect">
              <a:avLst/>
            </a:prstGeom>
          </p:spPr>
        </p:pic>
        <p:pic>
          <p:nvPicPr>
            <p:cNvPr id="14" name="Picture 13" descr="Tritium - Wikipedia">
              <a:extLst>
                <a:ext uri="{FF2B5EF4-FFF2-40B4-BE49-F238E27FC236}">
                  <a16:creationId xmlns:a16="http://schemas.microsoft.com/office/drawing/2014/main" id="{A1491EBE-6228-166D-FB27-7F1068609E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40" t="-1" r="5883" b="79858"/>
            <a:stretch/>
          </p:blipFill>
          <p:spPr bwMode="auto">
            <a:xfrm>
              <a:off x="1405037" y="4899974"/>
              <a:ext cx="660177" cy="2511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itium - Wikipedia">
              <a:extLst>
                <a:ext uri="{FF2B5EF4-FFF2-40B4-BE49-F238E27FC236}">
                  <a16:creationId xmlns:a16="http://schemas.microsoft.com/office/drawing/2014/main" id="{95609837-F156-1422-1E49-4F3D4944C6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40" t="29862" r="5949" b="38660"/>
            <a:stretch/>
          </p:blipFill>
          <p:spPr bwMode="auto">
            <a:xfrm>
              <a:off x="1405037" y="2643286"/>
              <a:ext cx="658515" cy="3924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ritium - Wikipedia">
              <a:extLst>
                <a:ext uri="{FF2B5EF4-FFF2-40B4-BE49-F238E27FC236}">
                  <a16:creationId xmlns:a16="http://schemas.microsoft.com/office/drawing/2014/main" id="{7F178A77-6AF8-BF74-C1E7-502895D204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722" r="1" b="38660"/>
            <a:stretch/>
          </p:blipFill>
          <p:spPr bwMode="auto">
            <a:xfrm>
              <a:off x="1199455" y="2941388"/>
              <a:ext cx="580381" cy="7647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itium - Wikipedia">
              <a:extLst>
                <a:ext uri="{FF2B5EF4-FFF2-40B4-BE49-F238E27FC236}">
                  <a16:creationId xmlns:a16="http://schemas.microsoft.com/office/drawing/2014/main" id="{BE17BF19-C1A6-0E75-491F-8171B8F788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40" r="5883" b="38660"/>
            <a:stretch/>
          </p:blipFill>
          <p:spPr bwMode="auto">
            <a:xfrm>
              <a:off x="1410861" y="3585489"/>
              <a:ext cx="660177" cy="7647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ritium - Wikipedia">
              <a:extLst>
                <a:ext uri="{FF2B5EF4-FFF2-40B4-BE49-F238E27FC236}">
                  <a16:creationId xmlns:a16="http://schemas.microsoft.com/office/drawing/2014/main" id="{1AFEA951-8D00-80C0-FBF5-63D2699404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492" t="-1" b="40558"/>
            <a:stretch/>
          </p:blipFill>
          <p:spPr bwMode="auto">
            <a:xfrm>
              <a:off x="1199455" y="4255873"/>
              <a:ext cx="611088" cy="74105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5F95DB9-63B5-E421-F72A-25778192F7F7}"/>
                </a:ext>
              </a:extLst>
            </p:cNvPr>
            <p:cNvSpPr/>
            <p:nvPr/>
          </p:nvSpPr>
          <p:spPr>
            <a:xfrm>
              <a:off x="1199456" y="2636912"/>
              <a:ext cx="864096" cy="25202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20" name="Rectangle 19">
              <a:extLst>
                <a:ext uri="{FF2B5EF4-FFF2-40B4-BE49-F238E27FC236}">
                  <a16:creationId xmlns:a16="http://schemas.microsoft.com/office/drawing/2014/main" id="{C8085D6D-2796-3769-E3CC-075E9D2CF9A0}"/>
                </a:ext>
              </a:extLst>
            </p:cNvPr>
            <p:cNvSpPr/>
            <p:nvPr/>
          </p:nvSpPr>
          <p:spPr>
            <a:xfrm>
              <a:off x="10416480" y="2636912"/>
              <a:ext cx="864096" cy="252028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1" name="Group 20">
              <a:extLst>
                <a:ext uri="{FF2B5EF4-FFF2-40B4-BE49-F238E27FC236}">
                  <a16:creationId xmlns:a16="http://schemas.microsoft.com/office/drawing/2014/main" id="{2CFB4DDA-1993-2A7F-89DB-F7D562FEC546}"/>
                </a:ext>
              </a:extLst>
            </p:cNvPr>
            <p:cNvGrpSpPr/>
            <p:nvPr/>
          </p:nvGrpSpPr>
          <p:grpSpPr>
            <a:xfrm>
              <a:off x="0" y="3982271"/>
              <a:ext cx="1722865" cy="273717"/>
              <a:chOff x="0" y="3905325"/>
              <a:chExt cx="1501268" cy="229440"/>
            </a:xfrm>
          </p:grpSpPr>
          <p:cxnSp>
            <p:nvCxnSpPr>
              <p:cNvPr id="75" name="Straight Arrow Connector 74">
                <a:extLst>
                  <a:ext uri="{FF2B5EF4-FFF2-40B4-BE49-F238E27FC236}">
                    <a16:creationId xmlns:a16="http://schemas.microsoft.com/office/drawing/2014/main" id="{120EA77E-51D7-DF8D-F19C-B1070AE1E9EF}"/>
                  </a:ext>
                </a:extLst>
              </p:cNvPr>
              <p:cNvCxnSpPr>
                <a:cxnSpLocks/>
              </p:cNvCxnSpPr>
              <p:nvPr/>
            </p:nvCxnSpPr>
            <p:spPr>
              <a:xfrm flipV="1">
                <a:off x="0" y="4041111"/>
                <a:ext cx="612898" cy="93654"/>
              </a:xfrm>
              <a:prstGeom prst="straightConnector1">
                <a:avLst/>
              </a:prstGeom>
              <a:ln w="1905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7378623-D16C-3931-32A4-758868B91AD9}"/>
                  </a:ext>
                </a:extLst>
              </p:cNvPr>
              <p:cNvCxnSpPr>
                <a:cxnSpLocks/>
              </p:cNvCxnSpPr>
              <p:nvPr/>
            </p:nvCxnSpPr>
            <p:spPr>
              <a:xfrm flipV="1">
                <a:off x="511280" y="3905325"/>
                <a:ext cx="989988" cy="151275"/>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D9C53FE-F77F-FF06-BF67-36E4D96B154C}"/>
                    </a:ext>
                  </a:extLst>
                </p:cNvPr>
                <p:cNvSpPr txBox="1"/>
                <p:nvPr/>
              </p:nvSpPr>
              <p:spPr>
                <a:xfrm>
                  <a:off x="263351" y="3703173"/>
                  <a:ext cx="46999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noProof="0" smtClean="0">
                            <a:latin typeface="Cambria Math" panose="02040503050406030204" pitchFamily="18" charset="0"/>
                          </a:rPr>
                          <m:t>𝜈</m:t>
                        </m:r>
                      </m:oMath>
                    </m:oMathPara>
                  </a14:m>
                  <a:endParaRPr lang="en-US" noProof="0" dirty="0"/>
                </a:p>
              </p:txBody>
            </p:sp>
          </mc:Choice>
          <mc:Fallback xmlns="">
            <p:sp>
              <p:nvSpPr>
                <p:cNvPr id="22" name="TextBox 21">
                  <a:extLst>
                    <a:ext uri="{FF2B5EF4-FFF2-40B4-BE49-F238E27FC236}">
                      <a16:creationId xmlns:a16="http://schemas.microsoft.com/office/drawing/2014/main" id="{6D9C53FE-F77F-FF06-BF67-36E4D96B154C}"/>
                    </a:ext>
                  </a:extLst>
                </p:cNvPr>
                <p:cNvSpPr txBox="1">
                  <a:spLocks noRot="1" noChangeAspect="1" noMove="1" noResize="1" noEditPoints="1" noAdjustHandles="1" noChangeArrowheads="1" noChangeShapeType="1" noTextEdit="1"/>
                </p:cNvSpPr>
                <p:nvPr/>
              </p:nvSpPr>
              <p:spPr>
                <a:xfrm>
                  <a:off x="263351" y="3703173"/>
                  <a:ext cx="469999" cy="369332"/>
                </a:xfrm>
                <a:prstGeom prst="rect">
                  <a:avLst/>
                </a:prstGeom>
                <a:blipFill>
                  <a:blip r:embed="rId6"/>
                  <a:stretch>
                    <a:fillRect b="-44444"/>
                  </a:stretch>
                </a:blipFill>
              </p:spPr>
              <p:txBody>
                <a:bodyPr/>
                <a:lstStyle/>
                <a:p>
                  <a:r>
                    <a:rPr lang="it-IT">
                      <a:noFill/>
                    </a:rPr>
                    <a:t> </a:t>
                  </a:r>
                </a:p>
              </p:txBody>
            </p:sp>
          </mc:Fallback>
        </mc:AlternateContent>
        <p:cxnSp>
          <p:nvCxnSpPr>
            <p:cNvPr id="23" name="Straight Arrow Connector 22">
              <a:extLst>
                <a:ext uri="{FF2B5EF4-FFF2-40B4-BE49-F238E27FC236}">
                  <a16:creationId xmlns:a16="http://schemas.microsoft.com/office/drawing/2014/main" id="{E1FEC241-4E61-B467-F8D1-852E4F019060}"/>
                </a:ext>
              </a:extLst>
            </p:cNvPr>
            <p:cNvCxnSpPr>
              <a:cxnSpLocks/>
            </p:cNvCxnSpPr>
            <p:nvPr/>
          </p:nvCxnSpPr>
          <p:spPr>
            <a:xfrm>
              <a:off x="1842727" y="3978784"/>
              <a:ext cx="1164413" cy="277089"/>
            </a:xfrm>
            <a:prstGeom prst="straightConnector1">
              <a:avLst/>
            </a:prstGeom>
            <a:ln w="1905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2A6B532-2956-0406-3B5B-4B97158AE1EC}"/>
                </a:ext>
              </a:extLst>
            </p:cNvPr>
            <p:cNvSpPr/>
            <p:nvPr/>
          </p:nvSpPr>
          <p:spPr>
            <a:xfrm>
              <a:off x="1798181" y="3929545"/>
              <a:ext cx="89093" cy="89093"/>
            </a:xfrm>
            <a:prstGeom prst="ellipse">
              <a:avLst/>
            </a:prstGeom>
            <a:solidFill>
              <a:srgbClr val="D5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b="1" noProof="0" dirty="0"/>
                <a:t>p</a:t>
              </a:r>
              <a:endParaRPr lang="en-US" b="1" noProof="0" dirty="0"/>
            </a:p>
          </p:txBody>
        </p:sp>
        <p:cxnSp>
          <p:nvCxnSpPr>
            <p:cNvPr id="25" name="Straight Arrow Connector 24">
              <a:extLst>
                <a:ext uri="{FF2B5EF4-FFF2-40B4-BE49-F238E27FC236}">
                  <a16:creationId xmlns:a16="http://schemas.microsoft.com/office/drawing/2014/main" id="{70AAC000-02A8-9100-807F-6F830BC6D713}"/>
                </a:ext>
              </a:extLst>
            </p:cNvPr>
            <p:cNvCxnSpPr>
              <a:cxnSpLocks/>
            </p:cNvCxnSpPr>
            <p:nvPr/>
          </p:nvCxnSpPr>
          <p:spPr>
            <a:xfrm>
              <a:off x="4519310" y="3492840"/>
              <a:ext cx="936102" cy="210333"/>
            </a:xfrm>
            <a:prstGeom prst="straightConnector1">
              <a:avLst/>
            </a:prstGeom>
            <a:ln w="1905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BB25B478-482C-DEE8-9AFD-732A7D2413E6}"/>
                </a:ext>
              </a:extLst>
            </p:cNvPr>
            <p:cNvGrpSpPr/>
            <p:nvPr/>
          </p:nvGrpSpPr>
          <p:grpSpPr>
            <a:xfrm>
              <a:off x="214061" y="2301865"/>
              <a:ext cx="604175" cy="684978"/>
              <a:chOff x="214061" y="2301865"/>
              <a:chExt cx="604175" cy="684978"/>
            </a:xfrm>
          </p:grpSpPr>
          <p:cxnSp>
            <p:nvCxnSpPr>
              <p:cNvPr id="71" name="Straight Arrow Connector 70">
                <a:extLst>
                  <a:ext uri="{FF2B5EF4-FFF2-40B4-BE49-F238E27FC236}">
                    <a16:creationId xmlns:a16="http://schemas.microsoft.com/office/drawing/2014/main" id="{119023CE-118E-370F-1EB8-B34B5C86FBD3}"/>
                  </a:ext>
                </a:extLst>
              </p:cNvPr>
              <p:cNvCxnSpPr/>
              <p:nvPr/>
            </p:nvCxnSpPr>
            <p:spPr>
              <a:xfrm flipV="1">
                <a:off x="498350" y="2303155"/>
                <a:ext cx="0" cy="36004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9A9EA6E-4A67-7504-8B0F-BDD5DDC35229}"/>
                  </a:ext>
                </a:extLst>
              </p:cNvPr>
              <p:cNvCxnSpPr>
                <a:cxnSpLocks/>
              </p:cNvCxnSpPr>
              <p:nvPr/>
            </p:nvCxnSpPr>
            <p:spPr>
              <a:xfrm>
                <a:off x="485548" y="2663195"/>
                <a:ext cx="332688" cy="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12C3928-33D7-0C94-FEE7-48C043F219FD}"/>
                      </a:ext>
                    </a:extLst>
                  </p:cNvPr>
                  <p:cNvSpPr txBox="1"/>
                  <p:nvPr/>
                </p:nvSpPr>
                <p:spPr>
                  <a:xfrm>
                    <a:off x="477000" y="2617511"/>
                    <a:ext cx="25635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noProof="0" smtClean="0">
                              <a:latin typeface="Cambria Math" panose="02040503050406030204" pitchFamily="18" charset="0"/>
                            </a:rPr>
                            <m:t>𝑧</m:t>
                          </m:r>
                        </m:oMath>
                      </m:oMathPara>
                    </a14:m>
                    <a:endParaRPr lang="en-US" noProof="0" dirty="0"/>
                  </a:p>
                </p:txBody>
              </p:sp>
            </mc:Choice>
            <mc:Fallback xmlns="">
              <p:sp>
                <p:nvSpPr>
                  <p:cNvPr id="57" name="TextBox 56">
                    <a:extLst>
                      <a:ext uri="{FF2B5EF4-FFF2-40B4-BE49-F238E27FC236}">
                        <a16:creationId xmlns:a16="http://schemas.microsoft.com/office/drawing/2014/main" id="{B658F7DE-385C-D129-1951-89FDCFDCEBB7}"/>
                      </a:ext>
                    </a:extLst>
                  </p:cNvPr>
                  <p:cNvSpPr txBox="1">
                    <a:spLocks noRot="1" noChangeAspect="1" noMove="1" noResize="1" noEditPoints="1" noAdjustHandles="1" noChangeArrowheads="1" noChangeShapeType="1" noTextEdit="1"/>
                  </p:cNvSpPr>
                  <p:nvPr/>
                </p:nvSpPr>
                <p:spPr>
                  <a:xfrm>
                    <a:off x="477000" y="2617511"/>
                    <a:ext cx="256350" cy="369332"/>
                  </a:xfrm>
                  <a:prstGeom prst="rect">
                    <a:avLst/>
                  </a:prstGeom>
                  <a:blipFill>
                    <a:blip r:embed="rId7"/>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CDA813C8-BBD3-0280-8234-BC62CC8E30ED}"/>
                      </a:ext>
                    </a:extLst>
                  </p:cNvPr>
                  <p:cNvSpPr txBox="1"/>
                  <p:nvPr/>
                </p:nvSpPr>
                <p:spPr>
                  <a:xfrm>
                    <a:off x="214061" y="2301865"/>
                    <a:ext cx="26982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noProof="0" smtClean="0">
                              <a:latin typeface="Cambria Math" panose="02040503050406030204" pitchFamily="18" charset="0"/>
                            </a:rPr>
                            <m:t>𝑥</m:t>
                          </m:r>
                        </m:oMath>
                      </m:oMathPara>
                    </a14:m>
                    <a:endParaRPr lang="en-US" noProof="0" dirty="0"/>
                  </a:p>
                </p:txBody>
              </p:sp>
            </mc:Choice>
            <mc:Fallback xmlns="">
              <p:sp>
                <p:nvSpPr>
                  <p:cNvPr id="58" name="TextBox 57">
                    <a:extLst>
                      <a:ext uri="{FF2B5EF4-FFF2-40B4-BE49-F238E27FC236}">
                        <a16:creationId xmlns:a16="http://schemas.microsoft.com/office/drawing/2014/main" id="{BFEF3BCD-2E39-DEDB-D882-1F00F66B3BEA}"/>
                      </a:ext>
                    </a:extLst>
                  </p:cNvPr>
                  <p:cNvSpPr txBox="1">
                    <a:spLocks noRot="1" noChangeAspect="1" noMove="1" noResize="1" noEditPoints="1" noAdjustHandles="1" noChangeArrowheads="1" noChangeShapeType="1" noTextEdit="1"/>
                  </p:cNvSpPr>
                  <p:nvPr/>
                </p:nvSpPr>
                <p:spPr>
                  <a:xfrm>
                    <a:off x="214061" y="2301865"/>
                    <a:ext cx="269825" cy="369332"/>
                  </a:xfrm>
                  <a:prstGeom prst="rect">
                    <a:avLst/>
                  </a:prstGeom>
                  <a:blipFill>
                    <a:blip r:embed="rId8"/>
                    <a:stretch>
                      <a:fillRect r="-4545"/>
                    </a:stretch>
                  </a:blipFill>
                </p:spPr>
                <p:txBody>
                  <a:bodyPr/>
                  <a:lstStyle/>
                  <a:p>
                    <a:r>
                      <a:rPr lang="it-IT">
                        <a:noFill/>
                      </a:rPr>
                      <a:t> </a:t>
                    </a:r>
                  </a:p>
                </p:txBody>
              </p:sp>
            </mc:Fallback>
          </mc:AlternateContent>
        </p:gr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C21D829-2B08-1F31-B065-92D0D5E7D205}"/>
                    </a:ext>
                  </a:extLst>
                </p:cNvPr>
                <p:cNvSpPr txBox="1"/>
                <p:nvPr/>
              </p:nvSpPr>
              <p:spPr>
                <a:xfrm>
                  <a:off x="2282443" y="3747996"/>
                  <a:ext cx="46999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noProof="0" smtClean="0">
                                <a:latin typeface="Cambria Math" panose="02040503050406030204" pitchFamily="18" charset="0"/>
                              </a:rPr>
                            </m:ctrlPr>
                          </m:sSupPr>
                          <m:e>
                            <m:r>
                              <a:rPr lang="en-US" b="0" i="1" noProof="0" smtClean="0">
                                <a:latin typeface="Cambria Math" panose="02040503050406030204" pitchFamily="18" charset="0"/>
                              </a:rPr>
                              <m:t>𝑒</m:t>
                            </m:r>
                          </m:e>
                          <m:sup>
                            <m:r>
                              <a:rPr lang="en-US" b="0" i="1" noProof="0" smtClean="0">
                                <a:latin typeface="Cambria Math" panose="02040503050406030204" pitchFamily="18" charset="0"/>
                              </a:rPr>
                              <m:t>−</m:t>
                            </m:r>
                          </m:sup>
                        </m:sSup>
                      </m:oMath>
                    </m:oMathPara>
                  </a14:m>
                  <a:endParaRPr lang="en-US" noProof="0" dirty="0"/>
                </a:p>
              </p:txBody>
            </p:sp>
          </mc:Choice>
          <mc:Fallback xmlns="">
            <p:sp>
              <p:nvSpPr>
                <p:cNvPr id="27" name="TextBox 26">
                  <a:extLst>
                    <a:ext uri="{FF2B5EF4-FFF2-40B4-BE49-F238E27FC236}">
                      <a16:creationId xmlns:a16="http://schemas.microsoft.com/office/drawing/2014/main" id="{AC21D829-2B08-1F31-B065-92D0D5E7D205}"/>
                    </a:ext>
                  </a:extLst>
                </p:cNvPr>
                <p:cNvSpPr txBox="1">
                  <a:spLocks noRot="1" noChangeAspect="1" noMove="1" noResize="1" noEditPoints="1" noAdjustHandles="1" noChangeArrowheads="1" noChangeShapeType="1" noTextEdit="1"/>
                </p:cNvSpPr>
                <p:nvPr/>
              </p:nvSpPr>
              <p:spPr>
                <a:xfrm>
                  <a:off x="2282443" y="3747996"/>
                  <a:ext cx="469999" cy="369332"/>
                </a:xfrm>
                <a:prstGeom prst="rect">
                  <a:avLst/>
                </a:prstGeom>
                <a:blipFill>
                  <a:blip r:embed="rId9"/>
                  <a:stretch>
                    <a:fillRect r="-14815" b="-42105"/>
                  </a:stretch>
                </a:blipFill>
              </p:spPr>
              <p:txBody>
                <a:bodyPr/>
                <a:lstStyle/>
                <a:p>
                  <a:r>
                    <a:rPr lang="it-IT">
                      <a:noFill/>
                    </a:rPr>
                    <a:t> </a:t>
                  </a:r>
                </a:p>
              </p:txBody>
            </p:sp>
          </mc:Fallback>
        </mc:AlternateContent>
        <p:cxnSp>
          <p:nvCxnSpPr>
            <p:cNvPr id="28" name="Straight Connector 27">
              <a:extLst>
                <a:ext uri="{FF2B5EF4-FFF2-40B4-BE49-F238E27FC236}">
                  <a16:creationId xmlns:a16="http://schemas.microsoft.com/office/drawing/2014/main" id="{D7A2CBEC-E92B-B456-9A86-79BE5ED493B1}"/>
                </a:ext>
              </a:extLst>
            </p:cNvPr>
            <p:cNvCxnSpPr>
              <a:cxnSpLocks/>
            </p:cNvCxnSpPr>
            <p:nvPr/>
          </p:nvCxnSpPr>
          <p:spPr>
            <a:xfrm>
              <a:off x="6263831" y="5519566"/>
              <a:ext cx="50209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6FD1E98-A0CE-4B27-495B-B6196FC7AEB3}"/>
                </a:ext>
              </a:extLst>
            </p:cNvPr>
            <p:cNvSpPr txBox="1"/>
            <p:nvPr/>
          </p:nvSpPr>
          <p:spPr>
            <a:xfrm>
              <a:off x="5423545" y="2620741"/>
              <a:ext cx="1792713" cy="307777"/>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Transverse drift filter</a:t>
              </a:r>
            </a:p>
          </p:txBody>
        </p:sp>
        <p:sp>
          <p:nvSpPr>
            <p:cNvPr id="30" name="TextBox 29">
              <a:extLst>
                <a:ext uri="{FF2B5EF4-FFF2-40B4-BE49-F238E27FC236}">
                  <a16:creationId xmlns:a16="http://schemas.microsoft.com/office/drawing/2014/main" id="{F02D6293-952D-D36B-A67C-466A4A566F4E}"/>
                </a:ext>
              </a:extLst>
            </p:cNvPr>
            <p:cNvSpPr txBox="1"/>
            <p:nvPr/>
          </p:nvSpPr>
          <p:spPr>
            <a:xfrm>
              <a:off x="2975274" y="2506318"/>
              <a:ext cx="1529064" cy="307777"/>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RF-tracker</a:t>
              </a:r>
            </a:p>
          </p:txBody>
        </p:sp>
        <p:sp>
          <p:nvSpPr>
            <p:cNvPr id="31" name="TextBox 30">
              <a:extLst>
                <a:ext uri="{FF2B5EF4-FFF2-40B4-BE49-F238E27FC236}">
                  <a16:creationId xmlns:a16="http://schemas.microsoft.com/office/drawing/2014/main" id="{0F7B7B45-1D71-557C-CC57-D97A4B88F713}"/>
                </a:ext>
              </a:extLst>
            </p:cNvPr>
            <p:cNvSpPr txBox="1"/>
            <p:nvPr/>
          </p:nvSpPr>
          <p:spPr>
            <a:xfrm>
              <a:off x="1156171" y="2618953"/>
              <a:ext cx="997913" cy="452569"/>
            </a:xfrm>
            <a:prstGeom prst="rect">
              <a:avLst/>
            </a:prstGeom>
            <a:noFill/>
          </p:spPr>
          <p:txBody>
            <a:bodyPr wrap="square">
              <a:spAutoFit/>
            </a:bodyPr>
            <a:lstStyle/>
            <a:p>
              <a:r>
                <a:rPr lang="en-US" sz="1200" noProof="0" dirty="0">
                  <a:latin typeface="Arial" panose="020B0604020202020204" pitchFamily="34" charset="0"/>
                  <a:cs typeface="Arial" panose="020B0604020202020204" pitchFamily="34" charset="0"/>
                </a:rPr>
                <a:t>Target</a:t>
              </a:r>
            </a:p>
          </p:txBody>
        </p:sp>
        <p:sp>
          <p:nvSpPr>
            <p:cNvPr id="32" name="TextBox 31">
              <a:extLst>
                <a:ext uri="{FF2B5EF4-FFF2-40B4-BE49-F238E27FC236}">
                  <a16:creationId xmlns:a16="http://schemas.microsoft.com/office/drawing/2014/main" id="{184B0BE9-F6AA-9FF1-4A0D-8361823DC7A0}"/>
                </a:ext>
              </a:extLst>
            </p:cNvPr>
            <p:cNvSpPr txBox="1"/>
            <p:nvPr/>
          </p:nvSpPr>
          <p:spPr>
            <a:xfrm>
              <a:off x="10370191" y="2627630"/>
              <a:ext cx="1097771" cy="307777"/>
            </a:xfrm>
            <a:prstGeom prst="rect">
              <a:avLst/>
            </a:prstGeom>
            <a:noFill/>
          </p:spPr>
          <p:txBody>
            <a:bodyPr wrap="square">
              <a:spAutoFit/>
            </a:bodyPr>
            <a:lstStyle/>
            <a:p>
              <a:r>
                <a:rPr lang="en-US" sz="1400" noProof="0" dirty="0">
                  <a:latin typeface="Arial" panose="020B0604020202020204" pitchFamily="34" charset="0"/>
                  <a:cs typeface="Arial" panose="020B0604020202020204" pitchFamily="34" charset="0"/>
                </a:rPr>
                <a:t>TES µCal</a:t>
              </a:r>
            </a:p>
          </p:txBody>
        </p:sp>
        <p:sp>
          <p:nvSpPr>
            <p:cNvPr id="33" name="TextBox 32">
              <a:extLst>
                <a:ext uri="{FF2B5EF4-FFF2-40B4-BE49-F238E27FC236}">
                  <a16:creationId xmlns:a16="http://schemas.microsoft.com/office/drawing/2014/main" id="{0B3B28D5-67C9-70E0-3BC6-3B26F6C217ED}"/>
                </a:ext>
              </a:extLst>
            </p:cNvPr>
            <p:cNvSpPr txBox="1"/>
            <p:nvPr/>
          </p:nvSpPr>
          <p:spPr>
            <a:xfrm>
              <a:off x="5070383" y="5540948"/>
              <a:ext cx="1116548" cy="369332"/>
            </a:xfrm>
            <a:prstGeom prst="rect">
              <a:avLst/>
            </a:prstGeom>
            <a:noFill/>
          </p:spPr>
          <p:txBody>
            <a:bodyPr wrap="square">
              <a:spAutoFit/>
            </a:bodyPr>
            <a:lstStyle/>
            <a:p>
              <a:r>
                <a:rPr lang="en-US" sz="1800" noProof="0" dirty="0">
                  <a:latin typeface="Arial" panose="020B0604020202020204" pitchFamily="34" charset="0"/>
                  <a:cs typeface="Arial" panose="020B0604020202020204" pitchFamily="34" charset="0"/>
                </a:rPr>
                <a:t>18.6 keV</a:t>
              </a:r>
              <a:endParaRPr lang="en-US" noProof="0" dirty="0"/>
            </a:p>
          </p:txBody>
        </p:sp>
        <p:grpSp>
          <p:nvGrpSpPr>
            <p:cNvPr id="34" name="Group 33">
              <a:extLst>
                <a:ext uri="{FF2B5EF4-FFF2-40B4-BE49-F238E27FC236}">
                  <a16:creationId xmlns:a16="http://schemas.microsoft.com/office/drawing/2014/main" id="{6F2B40F4-0E10-A897-A623-B46A03190C74}"/>
                </a:ext>
              </a:extLst>
            </p:cNvPr>
            <p:cNvGrpSpPr/>
            <p:nvPr/>
          </p:nvGrpSpPr>
          <p:grpSpPr>
            <a:xfrm>
              <a:off x="3007140" y="2005262"/>
              <a:ext cx="6461670" cy="369332"/>
              <a:chOff x="3007140" y="2005262"/>
              <a:chExt cx="6461670" cy="369332"/>
            </a:xfrm>
          </p:grpSpPr>
          <p:sp>
            <p:nvSpPr>
              <p:cNvPr id="49" name="Rectangle 48">
                <a:extLst>
                  <a:ext uri="{FF2B5EF4-FFF2-40B4-BE49-F238E27FC236}">
                    <a16:creationId xmlns:a16="http://schemas.microsoft.com/office/drawing/2014/main" id="{83E4BBDD-5FF9-1A05-0096-61853E110CC5}"/>
                  </a:ext>
                </a:extLst>
              </p:cNvPr>
              <p:cNvSpPr/>
              <p:nvPr/>
            </p:nvSpPr>
            <p:spPr>
              <a:xfrm>
                <a:off x="3007140" y="2099837"/>
                <a:ext cx="6461670" cy="224758"/>
              </a:xfrm>
              <a:prstGeom prst="rect">
                <a:avLst/>
              </a:prstGeom>
              <a:gradFill>
                <a:gsLst>
                  <a:gs pos="100000">
                    <a:srgbClr val="BEC0C2"/>
                  </a:gs>
                  <a:gs pos="10000">
                    <a:schemeClr val="bg1"/>
                  </a:gs>
                  <a:gs pos="58000">
                    <a:srgbClr val="BEC0C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A545AB6-60AA-99C6-E470-6B77F66D1D2C}"/>
                      </a:ext>
                    </a:extLst>
                  </p:cNvPr>
                  <p:cNvSpPr txBox="1"/>
                  <p:nvPr/>
                </p:nvSpPr>
                <p:spPr>
                  <a:xfrm>
                    <a:off x="3486449" y="2005262"/>
                    <a:ext cx="49743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noProof="0" smtClean="0">
                              <a:solidFill>
                                <a:schemeClr val="tx1">
                                  <a:lumMod val="65000"/>
                                  <a:lumOff val="35000"/>
                                </a:schemeClr>
                              </a:solidFill>
                              <a:latin typeface="Cambria Math" panose="02040503050406030204" pitchFamily="18" charset="0"/>
                            </a:rPr>
                            <m:t>|</m:t>
                          </m:r>
                          <m:sSub>
                            <m:sSubPr>
                              <m:ctrlPr>
                                <a:rPr lang="en-US" b="0" i="1" noProof="0" smtClean="0">
                                  <a:solidFill>
                                    <a:schemeClr val="tx1">
                                      <a:lumMod val="65000"/>
                                      <a:lumOff val="35000"/>
                                    </a:schemeClr>
                                  </a:solidFill>
                                  <a:latin typeface="Cambria Math" panose="02040503050406030204" pitchFamily="18" charset="0"/>
                                </a:rPr>
                              </m:ctrlPr>
                            </m:sSubPr>
                            <m:e>
                              <m:r>
                                <a:rPr lang="en-US" b="0" i="1" noProof="0" smtClean="0">
                                  <a:solidFill>
                                    <a:schemeClr val="tx1">
                                      <a:lumMod val="65000"/>
                                      <a:lumOff val="35000"/>
                                    </a:schemeClr>
                                  </a:solidFill>
                                  <a:latin typeface="Cambria Math" panose="02040503050406030204" pitchFamily="18" charset="0"/>
                                </a:rPr>
                                <m:t>𝐵</m:t>
                              </m:r>
                            </m:e>
                            <m:sub>
                              <m:r>
                                <a:rPr lang="en-US" b="0" i="1" noProof="0" smtClean="0">
                                  <a:solidFill>
                                    <a:schemeClr val="tx1">
                                      <a:lumMod val="65000"/>
                                      <a:lumOff val="35000"/>
                                    </a:schemeClr>
                                  </a:solidFill>
                                  <a:latin typeface="Cambria Math" panose="02040503050406030204" pitchFamily="18" charset="0"/>
                                </a:rPr>
                                <m:t>𝑥</m:t>
                              </m:r>
                            </m:sub>
                          </m:sSub>
                          <m:r>
                            <a:rPr lang="en-US" b="0" i="1" noProof="0" smtClean="0">
                              <a:solidFill>
                                <a:schemeClr val="tx1">
                                  <a:lumMod val="65000"/>
                                  <a:lumOff val="35000"/>
                                </a:schemeClr>
                              </a:solidFill>
                              <a:latin typeface="Cambria Math" panose="02040503050406030204" pitchFamily="18" charset="0"/>
                            </a:rPr>
                            <m:t>|</m:t>
                          </m:r>
                        </m:oMath>
                      </m:oMathPara>
                    </a14:m>
                    <a:endParaRPr lang="en-US" noProof="0" dirty="0">
                      <a:solidFill>
                        <a:schemeClr val="tx1">
                          <a:lumMod val="65000"/>
                          <a:lumOff val="35000"/>
                        </a:schemeClr>
                      </a:solidFill>
                    </a:endParaRPr>
                  </a:p>
                </p:txBody>
              </p:sp>
            </mc:Choice>
            <mc:Fallback xmlns="">
              <p:sp>
                <p:nvSpPr>
                  <p:cNvPr id="61" name="TextBox 60">
                    <a:extLst>
                      <a:ext uri="{FF2B5EF4-FFF2-40B4-BE49-F238E27FC236}">
                        <a16:creationId xmlns:a16="http://schemas.microsoft.com/office/drawing/2014/main" id="{862E60CC-4948-ABC2-3AB7-6C88A33FE069}"/>
                      </a:ext>
                    </a:extLst>
                  </p:cNvPr>
                  <p:cNvSpPr txBox="1">
                    <a:spLocks noRot="1" noChangeAspect="1" noMove="1" noResize="1" noEditPoints="1" noAdjustHandles="1" noChangeArrowheads="1" noChangeShapeType="1" noTextEdit="1"/>
                  </p:cNvSpPr>
                  <p:nvPr/>
                </p:nvSpPr>
                <p:spPr>
                  <a:xfrm>
                    <a:off x="3486449" y="2005262"/>
                    <a:ext cx="497432" cy="369332"/>
                  </a:xfrm>
                  <a:prstGeom prst="rect">
                    <a:avLst/>
                  </a:prstGeom>
                  <a:blipFill>
                    <a:blip r:embed="rId11"/>
                    <a:stretch>
                      <a:fillRect l="-2500" r="-20000" b="-12903"/>
                    </a:stretch>
                  </a:blipFill>
                </p:spPr>
                <p:txBody>
                  <a:bodyPr/>
                  <a:lstStyle/>
                  <a:p>
                    <a:r>
                      <a:rPr lang="it-IT">
                        <a:noFill/>
                      </a:rPr>
                      <a:t> </a:t>
                    </a:r>
                  </a:p>
                </p:txBody>
              </p:sp>
            </mc:Fallback>
          </mc:AlternateContent>
          <p:cxnSp>
            <p:nvCxnSpPr>
              <p:cNvPr id="51" name="Straight Arrow Connector 50">
                <a:extLst>
                  <a:ext uri="{FF2B5EF4-FFF2-40B4-BE49-F238E27FC236}">
                    <a16:creationId xmlns:a16="http://schemas.microsoft.com/office/drawing/2014/main" id="{6E3A1DDA-6C1E-18D8-3E11-E6845D1A57C7}"/>
                  </a:ext>
                </a:extLst>
              </p:cNvPr>
              <p:cNvCxnSpPr>
                <a:cxnSpLocks/>
              </p:cNvCxnSpPr>
              <p:nvPr/>
            </p:nvCxnSpPr>
            <p:spPr>
              <a:xfrm>
                <a:off x="3205706" y="210029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A7325FB-C321-57D0-FB05-71E3F01CCBC0}"/>
                  </a:ext>
                </a:extLst>
              </p:cNvPr>
              <p:cNvCxnSpPr>
                <a:cxnSpLocks/>
              </p:cNvCxnSpPr>
              <p:nvPr/>
            </p:nvCxnSpPr>
            <p:spPr>
              <a:xfrm>
                <a:off x="3405267" y="210029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9C4F0D7-B19A-965F-EC04-E8F1E5666FE1}"/>
                  </a:ext>
                </a:extLst>
              </p:cNvPr>
              <p:cNvCxnSpPr>
                <a:cxnSpLocks/>
              </p:cNvCxnSpPr>
              <p:nvPr/>
            </p:nvCxnSpPr>
            <p:spPr>
              <a:xfrm>
                <a:off x="5499140"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9A7F15D-B253-B0C9-6634-6EF570EF2C1A}"/>
                  </a:ext>
                </a:extLst>
              </p:cNvPr>
              <p:cNvCxnSpPr>
                <a:cxnSpLocks/>
              </p:cNvCxnSpPr>
              <p:nvPr/>
            </p:nvCxnSpPr>
            <p:spPr>
              <a:xfrm>
                <a:off x="5701117"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50854C2-B969-CF0D-0E36-A9324228C299}"/>
                  </a:ext>
                </a:extLst>
              </p:cNvPr>
              <p:cNvCxnSpPr>
                <a:cxnSpLocks/>
              </p:cNvCxnSpPr>
              <p:nvPr/>
            </p:nvCxnSpPr>
            <p:spPr>
              <a:xfrm>
                <a:off x="5906508"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6EC5C91-FE3A-0775-8666-54D84862982A}"/>
                  </a:ext>
                </a:extLst>
              </p:cNvPr>
              <p:cNvCxnSpPr>
                <a:cxnSpLocks/>
              </p:cNvCxnSpPr>
              <p:nvPr/>
            </p:nvCxnSpPr>
            <p:spPr>
              <a:xfrm>
                <a:off x="6122532"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8A775CD-C0C4-1FC9-4D1F-7B996B44C3D1}"/>
                  </a:ext>
                </a:extLst>
              </p:cNvPr>
              <p:cNvCxnSpPr>
                <a:cxnSpLocks/>
              </p:cNvCxnSpPr>
              <p:nvPr/>
            </p:nvCxnSpPr>
            <p:spPr>
              <a:xfrm>
                <a:off x="6345700"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F38A46ED-C527-17F7-7194-2D1370201797}"/>
                  </a:ext>
                </a:extLst>
              </p:cNvPr>
              <p:cNvCxnSpPr>
                <a:cxnSpLocks/>
              </p:cNvCxnSpPr>
              <p:nvPr/>
            </p:nvCxnSpPr>
            <p:spPr>
              <a:xfrm>
                <a:off x="7330001"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CA1690A-668E-F93D-B49F-06C9E3FACB63}"/>
                  </a:ext>
                </a:extLst>
              </p:cNvPr>
              <p:cNvCxnSpPr>
                <a:cxnSpLocks/>
              </p:cNvCxnSpPr>
              <p:nvPr/>
            </p:nvCxnSpPr>
            <p:spPr>
              <a:xfrm>
                <a:off x="7600119"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6F924FD-959E-C9CC-6B50-2B417CB6F161}"/>
                  </a:ext>
                </a:extLst>
              </p:cNvPr>
              <p:cNvCxnSpPr>
                <a:cxnSpLocks/>
              </p:cNvCxnSpPr>
              <p:nvPr/>
            </p:nvCxnSpPr>
            <p:spPr>
              <a:xfrm>
                <a:off x="7887811"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DFDCE29-EBDA-E26F-019E-21CDF61F97BA}"/>
                  </a:ext>
                </a:extLst>
              </p:cNvPr>
              <p:cNvCxnSpPr>
                <a:cxnSpLocks/>
              </p:cNvCxnSpPr>
              <p:nvPr/>
            </p:nvCxnSpPr>
            <p:spPr>
              <a:xfrm>
                <a:off x="6588492"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9502359-FA19-20C7-E040-75C26770D51B}"/>
                  </a:ext>
                </a:extLst>
              </p:cNvPr>
              <p:cNvCxnSpPr>
                <a:cxnSpLocks/>
              </p:cNvCxnSpPr>
              <p:nvPr/>
            </p:nvCxnSpPr>
            <p:spPr>
              <a:xfrm>
                <a:off x="6837850"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D0E0AB8-D94A-0748-A899-A4E2EE6C522D}"/>
                  </a:ext>
                </a:extLst>
              </p:cNvPr>
              <p:cNvCxnSpPr>
                <a:cxnSpLocks/>
              </p:cNvCxnSpPr>
              <p:nvPr/>
            </p:nvCxnSpPr>
            <p:spPr>
              <a:xfrm>
                <a:off x="7072922" y="2100307"/>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1933B03-1E94-76B9-AD03-5A8AD4DD6035}"/>
                  </a:ext>
                </a:extLst>
              </p:cNvPr>
              <p:cNvCxnSpPr>
                <a:cxnSpLocks/>
              </p:cNvCxnSpPr>
              <p:nvPr/>
            </p:nvCxnSpPr>
            <p:spPr>
              <a:xfrm>
                <a:off x="8247851" y="2101792"/>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B5666B0-8241-74A0-F728-D3186D7CC678}"/>
                  </a:ext>
                </a:extLst>
              </p:cNvPr>
              <p:cNvCxnSpPr>
                <a:cxnSpLocks/>
              </p:cNvCxnSpPr>
              <p:nvPr/>
            </p:nvCxnSpPr>
            <p:spPr>
              <a:xfrm>
                <a:off x="8748732" y="2099411"/>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1DCFFB6-6E52-D210-3130-DF4DFE480C3F}"/>
                  </a:ext>
                </a:extLst>
              </p:cNvPr>
              <p:cNvCxnSpPr>
                <a:cxnSpLocks/>
              </p:cNvCxnSpPr>
              <p:nvPr/>
            </p:nvCxnSpPr>
            <p:spPr>
              <a:xfrm>
                <a:off x="9468810" y="2099411"/>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DDBB29EB-71C9-E7C4-20C1-9E80DA73D825}"/>
                  </a:ext>
                </a:extLst>
              </p:cNvPr>
              <p:cNvCxnSpPr>
                <a:cxnSpLocks/>
              </p:cNvCxnSpPr>
              <p:nvPr/>
            </p:nvCxnSpPr>
            <p:spPr>
              <a:xfrm>
                <a:off x="3010316"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B8B7943-96DC-296E-4BDE-B2A2254C0BAF}"/>
                  </a:ext>
                </a:extLst>
              </p:cNvPr>
              <p:cNvCxnSpPr>
                <a:cxnSpLocks/>
              </p:cNvCxnSpPr>
              <p:nvPr/>
            </p:nvCxnSpPr>
            <p:spPr>
              <a:xfrm>
                <a:off x="4319747"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B6FA985D-712C-C9C4-C187-EE5A659F8F73}"/>
                  </a:ext>
                </a:extLst>
              </p:cNvPr>
              <p:cNvCxnSpPr>
                <a:cxnSpLocks/>
              </p:cNvCxnSpPr>
              <p:nvPr/>
            </p:nvCxnSpPr>
            <p:spPr>
              <a:xfrm>
                <a:off x="4519308" y="2099400"/>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1AF758C-506C-CC1F-576D-A9A83C46A89E}"/>
                  </a:ext>
                </a:extLst>
              </p:cNvPr>
              <p:cNvCxnSpPr>
                <a:cxnSpLocks/>
              </p:cNvCxnSpPr>
              <p:nvPr/>
            </p:nvCxnSpPr>
            <p:spPr>
              <a:xfrm>
                <a:off x="4124357" y="2100884"/>
                <a:ext cx="0" cy="230019"/>
              </a:xfrm>
              <a:prstGeom prst="straightConnector1">
                <a:avLst/>
              </a:prstGeom>
              <a:ln w="25400">
                <a:solidFill>
                  <a:schemeClr val="tx1">
                    <a:lumMod val="65000"/>
                    <a:lumOff val="3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35" name="Picture 34">
              <a:extLst>
                <a:ext uri="{FF2B5EF4-FFF2-40B4-BE49-F238E27FC236}">
                  <a16:creationId xmlns:a16="http://schemas.microsoft.com/office/drawing/2014/main" id="{00126089-5B41-EB15-6F6A-5FE738A92B33}"/>
                </a:ext>
              </a:extLst>
            </p:cNvPr>
            <p:cNvPicPr>
              <a:picLocks noChangeAspect="1" noChangeArrowheads="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l="9496" t="3928" r="3284" b="15974"/>
            <a:stretch/>
          </p:blipFill>
          <p:spPr bwMode="auto">
            <a:xfrm rot="5400000">
              <a:off x="2190535" y="3725518"/>
              <a:ext cx="1970421" cy="32464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281EC47-434C-86A7-2050-ADB977033F71}"/>
                </a:ext>
              </a:extLst>
            </p:cNvPr>
            <p:cNvPicPr>
              <a:picLocks noChangeAspect="1" noChangeArrowheads="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l="9496" t="3928" r="3284" b="15974"/>
            <a:stretch/>
          </p:blipFill>
          <p:spPr bwMode="auto">
            <a:xfrm rot="5400000">
              <a:off x="2497467" y="3724771"/>
              <a:ext cx="1970421" cy="32464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5780718C-8242-2010-9465-3A3261A30534}"/>
                </a:ext>
              </a:extLst>
            </p:cNvPr>
            <p:cNvPicPr>
              <a:picLocks noChangeAspect="1" noChangeArrowheads="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l="9496" t="3928" r="3284" b="15974"/>
            <a:stretch/>
          </p:blipFill>
          <p:spPr bwMode="auto">
            <a:xfrm rot="5400000">
              <a:off x="2805936" y="3727264"/>
              <a:ext cx="1970421" cy="3246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158680B-3FCB-58FA-8F14-DC456BF98336}"/>
                </a:ext>
              </a:extLst>
            </p:cNvPr>
            <p:cNvPicPr>
              <a:picLocks noChangeAspect="1" noChangeArrowheads="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l="9496" t="3928" r="3284" b="15974"/>
            <a:stretch/>
          </p:blipFill>
          <p:spPr bwMode="auto">
            <a:xfrm rot="5400000">
              <a:off x="3112868" y="3728898"/>
              <a:ext cx="1970421" cy="32464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C3204BD0-05E6-5516-047E-E2B9D716C8C6}"/>
                </a:ext>
              </a:extLst>
            </p:cNvPr>
            <p:cNvPicPr>
              <a:picLocks noChangeAspect="1" noChangeArrowheads="1"/>
            </p:cNvPicPr>
            <p:nvPr/>
          </p:nvPicPr>
          <p:blipFill rotWithShape="1">
            <a:blip r:embed="rId12">
              <a:duotone>
                <a:schemeClr val="accent4">
                  <a:shade val="45000"/>
                  <a:satMod val="135000"/>
                </a:schemeClr>
                <a:prstClr val="white"/>
              </a:duotone>
              <a:extLst>
                <a:ext uri="{28A0092B-C50C-407E-A947-70E740481C1C}">
                  <a14:useLocalDpi xmlns:a14="http://schemas.microsoft.com/office/drawing/2010/main" val="0"/>
                </a:ext>
              </a:extLst>
            </a:blip>
            <a:srcRect l="9496" t="19888" r="3284" b="15974"/>
            <a:stretch/>
          </p:blipFill>
          <p:spPr bwMode="auto">
            <a:xfrm rot="5400000">
              <a:off x="3389150" y="3759607"/>
              <a:ext cx="1970421" cy="259954"/>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EFE4AACE-CE3E-7EF2-171F-21C6C054479D}"/>
                </a:ext>
              </a:extLst>
            </p:cNvPr>
            <p:cNvSpPr/>
            <p:nvPr/>
          </p:nvSpPr>
          <p:spPr>
            <a:xfrm>
              <a:off x="2999656" y="2630810"/>
              <a:ext cx="1512168" cy="25202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1" name="Picture 40">
              <a:extLst>
                <a:ext uri="{FF2B5EF4-FFF2-40B4-BE49-F238E27FC236}">
                  <a16:creationId xmlns:a16="http://schemas.microsoft.com/office/drawing/2014/main" id="{425EC219-2F49-3C54-C026-95F1E0C4CB5F}"/>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Lst>
            </a:blip>
            <a:srcRect l="4397" r="3124"/>
            <a:stretch/>
          </p:blipFill>
          <p:spPr>
            <a:xfrm>
              <a:off x="5446266" y="2618951"/>
              <a:ext cx="4041593" cy="2531947"/>
            </a:xfrm>
            <a:prstGeom prst="rect">
              <a:avLst/>
            </a:prstGeom>
          </p:spPr>
        </p:pic>
        <p:grpSp>
          <p:nvGrpSpPr>
            <p:cNvPr id="42" name="Group 41">
              <a:extLst>
                <a:ext uri="{FF2B5EF4-FFF2-40B4-BE49-F238E27FC236}">
                  <a16:creationId xmlns:a16="http://schemas.microsoft.com/office/drawing/2014/main" id="{01B34FAD-56B4-4EFC-2798-46E2034C3E66}"/>
                </a:ext>
              </a:extLst>
            </p:cNvPr>
            <p:cNvGrpSpPr/>
            <p:nvPr/>
          </p:nvGrpSpPr>
          <p:grpSpPr>
            <a:xfrm>
              <a:off x="3149219" y="3586212"/>
              <a:ext cx="1002793" cy="1280567"/>
              <a:chOff x="3149219" y="3586212"/>
              <a:chExt cx="1002793" cy="1280567"/>
            </a:xfrm>
          </p:grpSpPr>
          <p:pic>
            <p:nvPicPr>
              <p:cNvPr id="45" name="Picture 2" descr="Use links below to save image.">
                <a:extLst>
                  <a:ext uri="{FF2B5EF4-FFF2-40B4-BE49-F238E27FC236}">
                    <a16:creationId xmlns:a16="http://schemas.microsoft.com/office/drawing/2014/main" id="{D666D1CD-4DA8-CB94-D9F7-48A46A74C1C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49219" y="3586212"/>
                <a:ext cx="919490" cy="961644"/>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Connector 45">
                <a:extLst>
                  <a:ext uri="{FF2B5EF4-FFF2-40B4-BE49-F238E27FC236}">
                    <a16:creationId xmlns:a16="http://schemas.microsoft.com/office/drawing/2014/main" id="{C9081A9E-E03E-2E37-A740-1798BF1F4039}"/>
                  </a:ext>
                </a:extLst>
              </p:cNvPr>
              <p:cNvCxnSpPr>
                <a:cxnSpLocks/>
                <a:stCxn id="48" idx="6"/>
              </p:cNvCxnSpPr>
              <p:nvPr/>
            </p:nvCxnSpPr>
            <p:spPr>
              <a:xfrm flipH="1" flipV="1">
                <a:off x="4024827" y="3947556"/>
                <a:ext cx="127185" cy="843703"/>
              </a:xfrm>
              <a:prstGeom prst="line">
                <a:avLst/>
              </a:prstGeom>
              <a:ln w="19050">
                <a:solidFill>
                  <a:srgbClr val="395E8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8C1831F-0BFA-802C-D86D-929A206C7B69}"/>
                  </a:ext>
                </a:extLst>
              </p:cNvPr>
              <p:cNvCxnSpPr>
                <a:cxnSpLocks/>
                <a:stCxn id="48" idx="3"/>
              </p:cNvCxnSpPr>
              <p:nvPr/>
            </p:nvCxnSpPr>
            <p:spPr>
              <a:xfrm flipH="1" flipV="1">
                <a:off x="3430438" y="4461079"/>
                <a:ext cx="594389" cy="383581"/>
              </a:xfrm>
              <a:prstGeom prst="line">
                <a:avLst/>
              </a:prstGeom>
              <a:ln w="19050">
                <a:solidFill>
                  <a:srgbClr val="395E8A"/>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8ABA7E5D-D9BD-13F6-3EEA-41D9FD47C6DA}"/>
                  </a:ext>
                </a:extLst>
              </p:cNvPr>
              <p:cNvSpPr/>
              <p:nvPr/>
            </p:nvSpPr>
            <p:spPr>
              <a:xfrm>
                <a:off x="4003006" y="4715738"/>
                <a:ext cx="149006" cy="151041"/>
              </a:xfrm>
              <a:prstGeom prst="ellipse">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3" name="Rectangle 42">
              <a:extLst>
                <a:ext uri="{FF2B5EF4-FFF2-40B4-BE49-F238E27FC236}">
                  <a16:creationId xmlns:a16="http://schemas.microsoft.com/office/drawing/2014/main" id="{D71188A3-5853-3077-EDC0-BC17735B777A}"/>
                </a:ext>
              </a:extLst>
            </p:cNvPr>
            <p:cNvSpPr/>
            <p:nvPr/>
          </p:nvSpPr>
          <p:spPr>
            <a:xfrm>
              <a:off x="5447928" y="2630810"/>
              <a:ext cx="4032448" cy="2520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4" name="TextBox 43">
              <a:extLst>
                <a:ext uri="{FF2B5EF4-FFF2-40B4-BE49-F238E27FC236}">
                  <a16:creationId xmlns:a16="http://schemas.microsoft.com/office/drawing/2014/main" id="{0CB77D84-6FC6-6E2B-45AA-E9B882C54591}"/>
                </a:ext>
              </a:extLst>
            </p:cNvPr>
            <p:cNvSpPr txBox="1"/>
            <p:nvPr/>
          </p:nvSpPr>
          <p:spPr>
            <a:xfrm>
              <a:off x="10163744" y="5546197"/>
              <a:ext cx="1223412" cy="261610"/>
            </a:xfrm>
            <a:prstGeom prst="rect">
              <a:avLst/>
            </a:prstGeom>
            <a:noFill/>
          </p:spPr>
          <p:txBody>
            <a:bodyPr wrap="none" rtlCol="0">
              <a:spAutoFit/>
            </a:bodyPr>
            <a:lstStyle/>
            <a:p>
              <a:r>
                <a:rPr lang="en-US" sz="1100" noProof="0" dirty="0"/>
                <a:t>© James Mead</a:t>
              </a:r>
            </a:p>
          </p:txBody>
        </p:sp>
      </p:grpSp>
    </p:spTree>
    <p:extLst>
      <p:ext uri="{BB962C8B-B14F-4D97-AF65-F5344CB8AC3E}">
        <p14:creationId xmlns:p14="http://schemas.microsoft.com/office/powerpoint/2010/main" val="3499501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49899-8C48-1B1B-46B7-589ED99935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E91AA-0338-F938-86A1-FDBA5B38F255}"/>
              </a:ext>
            </a:extLst>
          </p:cNvPr>
          <p:cNvSpPr>
            <a:spLocks noGrp="1"/>
          </p:cNvSpPr>
          <p:nvPr>
            <p:ph type="title"/>
          </p:nvPr>
        </p:nvSpPr>
        <p:spPr>
          <a:xfrm>
            <a:off x="672365" y="796412"/>
            <a:ext cx="11185338" cy="1022845"/>
          </a:xfrm>
        </p:spPr>
        <p:txBody>
          <a:bodyPr>
            <a:normAutofit/>
          </a:bodyPr>
          <a:lstStyle/>
          <a:p>
            <a:r>
              <a:rPr lang="en-US" sz="4400" noProof="0" dirty="0"/>
              <a:t>Overview of the R&amp;Ds in the PTOLEMY project</a:t>
            </a:r>
          </a:p>
        </p:txBody>
      </p:sp>
      <p:sp>
        <p:nvSpPr>
          <p:cNvPr id="3" name="Text Placeholder 2">
            <a:extLst>
              <a:ext uri="{FF2B5EF4-FFF2-40B4-BE49-F238E27FC236}">
                <a16:creationId xmlns:a16="http://schemas.microsoft.com/office/drawing/2014/main" id="{666D4FFB-2953-F6B2-640C-B481B1579F14}"/>
              </a:ext>
            </a:extLst>
          </p:cNvPr>
          <p:cNvSpPr>
            <a:spLocks noGrp="1"/>
          </p:cNvSpPr>
          <p:nvPr>
            <p:ph type="body" idx="1"/>
          </p:nvPr>
        </p:nvSpPr>
        <p:spPr>
          <a:xfrm>
            <a:off x="1307341" y="2925497"/>
            <a:ext cx="9914241" cy="2640416"/>
          </a:xfrm>
        </p:spPr>
        <p:txBody>
          <a:bodyPr>
            <a:normAutofit lnSpcReduction="10000"/>
          </a:bodyPr>
          <a:lstStyle/>
          <a:p>
            <a:pPr marL="457200" indent="-457200">
              <a:buFont typeface="+mj-lt"/>
              <a:buAutoNum type="arabicPeriod"/>
            </a:pPr>
            <a:r>
              <a:rPr lang="en-US" noProof="0" dirty="0">
                <a:solidFill>
                  <a:srgbClr val="002060"/>
                </a:solidFill>
              </a:rPr>
              <a:t>RF measurement from single electron emission (LNGS/</a:t>
            </a:r>
            <a:r>
              <a:rPr lang="en-US" noProof="0" dirty="0" err="1">
                <a:solidFill>
                  <a:srgbClr val="002060"/>
                </a:solidFill>
              </a:rPr>
              <a:t>Nikhef</a:t>
            </a:r>
            <a:r>
              <a:rPr lang="en-US" noProof="0" dirty="0">
                <a:solidFill>
                  <a:srgbClr val="002060"/>
                </a:solidFill>
              </a:rPr>
              <a:t>) </a:t>
            </a:r>
          </a:p>
          <a:p>
            <a:pPr marL="457200" indent="-457200">
              <a:buFont typeface="+mj-lt"/>
              <a:buAutoNum type="arabicPeriod"/>
            </a:pPr>
            <a:r>
              <a:rPr lang="en-US" noProof="0" dirty="0">
                <a:solidFill>
                  <a:srgbClr val="002060"/>
                </a:solidFill>
              </a:rPr>
              <a:t>Graphene loading capability  (Roma1)</a:t>
            </a:r>
          </a:p>
          <a:p>
            <a:pPr marL="457200" indent="-457200">
              <a:buFont typeface="+mj-lt"/>
              <a:buAutoNum type="arabicPeriod"/>
            </a:pPr>
            <a:r>
              <a:rPr lang="en-US" noProof="0" dirty="0">
                <a:solidFill>
                  <a:srgbClr val="002060"/>
                </a:solidFill>
              </a:rPr>
              <a:t>Graphene transmission measurement and electrostatic </a:t>
            </a:r>
            <a:r>
              <a:rPr lang="en-US" noProof="0" dirty="0" err="1">
                <a:solidFill>
                  <a:srgbClr val="002060"/>
                </a:solidFill>
              </a:rPr>
              <a:t>analyser</a:t>
            </a:r>
            <a:r>
              <a:rPr lang="en-US" noProof="0" dirty="0">
                <a:solidFill>
                  <a:srgbClr val="002060"/>
                </a:solidFill>
              </a:rPr>
              <a:t> (Roma3)</a:t>
            </a:r>
          </a:p>
          <a:p>
            <a:pPr marL="457200" indent="-457200">
              <a:buFont typeface="+mj-lt"/>
              <a:buAutoNum type="arabicPeriod"/>
            </a:pPr>
            <a:r>
              <a:rPr lang="en-US" noProof="0" dirty="0">
                <a:solidFill>
                  <a:srgbClr val="002060"/>
                </a:solidFill>
              </a:rPr>
              <a:t>TES design optimization at National Institute of Metrology  (</a:t>
            </a:r>
            <a:r>
              <a:rPr lang="en-US" noProof="0" dirty="0" err="1">
                <a:solidFill>
                  <a:srgbClr val="002060"/>
                </a:solidFill>
              </a:rPr>
              <a:t>INRiM</a:t>
            </a:r>
            <a:r>
              <a:rPr lang="en-US" noProof="0" dirty="0">
                <a:solidFill>
                  <a:srgbClr val="002060"/>
                </a:solidFill>
              </a:rPr>
              <a:t>)</a:t>
            </a:r>
          </a:p>
          <a:p>
            <a:pPr marL="457200" indent="-457200">
              <a:buFont typeface="+mj-lt"/>
              <a:buAutoNum type="arabicPeriod"/>
            </a:pPr>
            <a:r>
              <a:rPr lang="en-US" noProof="0" dirty="0">
                <a:solidFill>
                  <a:srgbClr val="002060"/>
                </a:solidFill>
              </a:rPr>
              <a:t>Demonstrator SC magnet design and construction (LNGS/Princeton)</a:t>
            </a:r>
          </a:p>
          <a:p>
            <a:pPr marL="457200" indent="-457200">
              <a:buFont typeface="+mj-lt"/>
              <a:buAutoNum type="arabicPeriod"/>
            </a:pPr>
            <a:r>
              <a:rPr lang="en-US" noProof="0" dirty="0">
                <a:solidFill>
                  <a:srgbClr val="002060"/>
                </a:solidFill>
              </a:rPr>
              <a:t>HV system development setting the overall energy scale (LNGS)</a:t>
            </a:r>
          </a:p>
        </p:txBody>
      </p:sp>
    </p:spTree>
    <p:extLst>
      <p:ext uri="{BB962C8B-B14F-4D97-AF65-F5344CB8AC3E}">
        <p14:creationId xmlns:p14="http://schemas.microsoft.com/office/powerpoint/2010/main" val="170244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B21D9-9175-BAF9-23F6-9AEFDF12B9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E62D6-AEB8-AFD6-66B6-14B803F4135B}"/>
              </a:ext>
            </a:extLst>
          </p:cNvPr>
          <p:cNvSpPr>
            <a:spLocks noGrp="1"/>
          </p:cNvSpPr>
          <p:nvPr>
            <p:ph type="title"/>
          </p:nvPr>
        </p:nvSpPr>
        <p:spPr>
          <a:xfrm>
            <a:off x="386351" y="255494"/>
            <a:ext cx="11159191" cy="1149236"/>
          </a:xfrm>
        </p:spPr>
        <p:txBody>
          <a:bodyPr>
            <a:noAutofit/>
          </a:bodyPr>
          <a:lstStyle/>
          <a:p>
            <a:pPr algn="ctr"/>
            <a:r>
              <a:rPr lang="en-US" sz="4000" noProof="0" dirty="0"/>
              <a:t>PTOLEMY Demonstrator at LNGS</a:t>
            </a:r>
            <a:br>
              <a:rPr lang="en-US" sz="4000" noProof="0" dirty="0"/>
            </a:br>
            <a:r>
              <a:rPr lang="en-US" sz="3000" noProof="0" dirty="0"/>
              <a:t>We aim at</a:t>
            </a:r>
          </a:p>
        </p:txBody>
      </p:sp>
      <p:sp>
        <p:nvSpPr>
          <p:cNvPr id="3" name="Text Placeholder 2">
            <a:extLst>
              <a:ext uri="{FF2B5EF4-FFF2-40B4-BE49-F238E27FC236}">
                <a16:creationId xmlns:a16="http://schemas.microsoft.com/office/drawing/2014/main" id="{903D6BF2-7009-99A8-962E-F1D977412463}"/>
              </a:ext>
            </a:extLst>
          </p:cNvPr>
          <p:cNvSpPr>
            <a:spLocks noGrp="1"/>
          </p:cNvSpPr>
          <p:nvPr>
            <p:ph type="body" idx="1"/>
          </p:nvPr>
        </p:nvSpPr>
        <p:spPr>
          <a:xfrm>
            <a:off x="708146" y="1800684"/>
            <a:ext cx="10837396" cy="5184682"/>
          </a:xfrm>
        </p:spPr>
        <p:txBody>
          <a:bodyPr>
            <a:noAutofit/>
          </a:bodyPr>
          <a:lstStyle/>
          <a:p>
            <a:r>
              <a:rPr lang="en-US" sz="2200" noProof="0" dirty="0">
                <a:solidFill>
                  <a:srgbClr val="002060"/>
                </a:solidFill>
              </a:rPr>
              <a:t>Proof the capability of the new filter concept to transport the electrons from Target/source to the electron calorimeter and simultaneously select electrons in the ROI (10-100 eV around the T endpoint) </a:t>
            </a:r>
          </a:p>
          <a:p>
            <a:endParaRPr lang="en-US" sz="2200" noProof="0" dirty="0">
              <a:solidFill>
                <a:srgbClr val="002060"/>
              </a:solidFill>
            </a:endParaRPr>
          </a:p>
          <a:p>
            <a:r>
              <a:rPr lang="en-US" sz="2200" noProof="0" dirty="0">
                <a:solidFill>
                  <a:srgbClr val="002060"/>
                </a:solidFill>
              </a:rPr>
              <a:t>The baseline option of the demonstrator setup is (Phase-0): </a:t>
            </a:r>
          </a:p>
          <a:p>
            <a:endParaRPr lang="en-US" sz="2200" noProof="0" dirty="0">
              <a:solidFill>
                <a:srgbClr val="002060"/>
              </a:solidFill>
            </a:endParaRPr>
          </a:p>
          <a:p>
            <a:pPr marL="457200" indent="-457200">
              <a:buAutoNum type="arabicParenR"/>
            </a:pPr>
            <a:r>
              <a:rPr lang="en-US" sz="2200" noProof="0" dirty="0">
                <a:solidFill>
                  <a:srgbClr val="002060"/>
                </a:solidFill>
              </a:rPr>
              <a:t>Run the filter with full functionalities</a:t>
            </a:r>
          </a:p>
          <a:p>
            <a:pPr marL="457200" indent="-457200">
              <a:buAutoNum type="arabicParenR"/>
            </a:pPr>
            <a:r>
              <a:rPr lang="en-US" sz="2200" noProof="0" dirty="0">
                <a:solidFill>
                  <a:srgbClr val="002060"/>
                </a:solidFill>
              </a:rPr>
              <a:t>Electron provided by calibration sources</a:t>
            </a:r>
          </a:p>
          <a:p>
            <a:pPr marL="457200" indent="-457200">
              <a:buAutoNum type="arabicParenR"/>
            </a:pPr>
            <a:r>
              <a:rPr lang="en-US" sz="2200" noProof="0" dirty="0">
                <a:solidFill>
                  <a:srgbClr val="002060"/>
                </a:solidFill>
              </a:rPr>
              <a:t>Energy measurement realized by means of a standard Silicon Drift Detector</a:t>
            </a:r>
          </a:p>
          <a:p>
            <a:pPr algn="just"/>
            <a:endParaRPr lang="en-US" sz="2200" noProof="0" dirty="0">
              <a:solidFill>
                <a:srgbClr val="002060"/>
              </a:solidFill>
            </a:endParaRPr>
          </a:p>
          <a:p>
            <a:pPr algn="just"/>
            <a:r>
              <a:rPr lang="en-US" sz="2200" noProof="0" dirty="0">
                <a:solidFill>
                  <a:srgbClr val="002060"/>
                </a:solidFill>
              </a:rPr>
              <a:t>In a second step (Phase-1, 2027-) we aim at exploiting the features of Transition Edge Sensor (TES) calorimeters with the targeted energy resolution and start to use T loaded graphene</a:t>
            </a:r>
          </a:p>
          <a:p>
            <a:pPr algn="just"/>
            <a:endParaRPr lang="en-US" sz="2200" noProof="0" dirty="0">
              <a:solidFill>
                <a:srgbClr val="002060"/>
              </a:solidFill>
            </a:endParaRPr>
          </a:p>
          <a:p>
            <a:pPr marL="457200" indent="-457200">
              <a:buAutoNum type="arabicParenR"/>
            </a:pPr>
            <a:endParaRPr lang="en-US" sz="2200" noProof="0" dirty="0">
              <a:solidFill>
                <a:srgbClr val="002060"/>
              </a:solidFill>
            </a:endParaRPr>
          </a:p>
          <a:p>
            <a:pPr marL="457200" indent="-457200">
              <a:buAutoNum type="arabicParenR"/>
            </a:pPr>
            <a:endParaRPr lang="en-US" sz="2200" noProof="0" dirty="0">
              <a:solidFill>
                <a:srgbClr val="002060"/>
              </a:solidFill>
            </a:endParaRPr>
          </a:p>
          <a:p>
            <a:r>
              <a:rPr lang="en-US" sz="2200" noProof="0" dirty="0">
                <a:solidFill>
                  <a:srgbClr val="002060"/>
                </a:solidFill>
              </a:rPr>
              <a:t> </a:t>
            </a:r>
          </a:p>
        </p:txBody>
      </p:sp>
    </p:spTree>
    <p:extLst>
      <p:ext uri="{BB962C8B-B14F-4D97-AF65-F5344CB8AC3E}">
        <p14:creationId xmlns:p14="http://schemas.microsoft.com/office/powerpoint/2010/main" val="2963086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B5B3-0153-8A36-9376-DEF2A1110BBD}"/>
              </a:ext>
            </a:extLst>
          </p:cNvPr>
          <p:cNvSpPr>
            <a:spLocks noGrp="1"/>
          </p:cNvSpPr>
          <p:nvPr>
            <p:ph type="title"/>
          </p:nvPr>
        </p:nvSpPr>
        <p:spPr>
          <a:xfrm>
            <a:off x="984250" y="107445"/>
            <a:ext cx="10515600" cy="961592"/>
          </a:xfrm>
        </p:spPr>
        <p:txBody>
          <a:bodyPr/>
          <a:lstStyle/>
          <a:p>
            <a:r>
              <a:rPr lang="it-IT" dirty="0"/>
              <a:t>Assembly of the DEMONSTRATOR</a:t>
            </a:r>
          </a:p>
        </p:txBody>
      </p:sp>
      <p:pic>
        <p:nvPicPr>
          <p:cNvPr id="5" name="Picture 4" descr="Diagram of a machine with several components&#10;&#10;AI-generated content may be incorrect.">
            <a:extLst>
              <a:ext uri="{FF2B5EF4-FFF2-40B4-BE49-F238E27FC236}">
                <a16:creationId xmlns:a16="http://schemas.microsoft.com/office/drawing/2014/main" id="{77AAB8D4-A938-8F8C-5DCA-9868B2D72D95}"/>
              </a:ext>
            </a:extLst>
          </p:cNvPr>
          <p:cNvPicPr>
            <a:picLocks noChangeAspect="1"/>
          </p:cNvPicPr>
          <p:nvPr/>
        </p:nvPicPr>
        <p:blipFill>
          <a:blip r:embed="rId2"/>
          <a:stretch>
            <a:fillRect/>
          </a:stretch>
        </p:blipFill>
        <p:spPr>
          <a:xfrm>
            <a:off x="2781877" y="1305719"/>
            <a:ext cx="5917943" cy="5264727"/>
          </a:xfrm>
          <a:prstGeom prst="rect">
            <a:avLst/>
          </a:prstGeom>
        </p:spPr>
      </p:pic>
    </p:spTree>
    <p:extLst>
      <p:ext uri="{BB962C8B-B14F-4D97-AF65-F5344CB8AC3E}">
        <p14:creationId xmlns:p14="http://schemas.microsoft.com/office/powerpoint/2010/main" val="3814018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C68C-6358-DEDC-1116-479576B2A01D}"/>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A9E0F1D5-607A-96CB-A16B-4BDC0F4A2D11}"/>
              </a:ext>
            </a:extLst>
          </p:cNvPr>
          <p:cNvGrpSpPr/>
          <p:nvPr/>
        </p:nvGrpSpPr>
        <p:grpSpPr>
          <a:xfrm>
            <a:off x="9311672" y="26958"/>
            <a:ext cx="2842153" cy="1663730"/>
            <a:chOff x="1704974" y="1070043"/>
            <a:chExt cx="9520745" cy="5536647"/>
          </a:xfrm>
        </p:grpSpPr>
        <p:grpSp>
          <p:nvGrpSpPr>
            <p:cNvPr id="21" name="Group 20">
              <a:extLst>
                <a:ext uri="{FF2B5EF4-FFF2-40B4-BE49-F238E27FC236}">
                  <a16:creationId xmlns:a16="http://schemas.microsoft.com/office/drawing/2014/main" id="{5F4D1A90-8D9B-0BD1-EC24-1DE2E858D218}"/>
                </a:ext>
              </a:extLst>
            </p:cNvPr>
            <p:cNvGrpSpPr/>
            <p:nvPr/>
          </p:nvGrpSpPr>
          <p:grpSpPr>
            <a:xfrm>
              <a:off x="1704974" y="1070043"/>
              <a:ext cx="9316463" cy="5536647"/>
              <a:chOff x="697230" y="1534587"/>
              <a:chExt cx="8782050" cy="5142442"/>
            </a:xfrm>
          </p:grpSpPr>
          <p:pic>
            <p:nvPicPr>
              <p:cNvPr id="23" name="image7.png">
                <a:extLst>
                  <a:ext uri="{FF2B5EF4-FFF2-40B4-BE49-F238E27FC236}">
                    <a16:creationId xmlns:a16="http://schemas.microsoft.com/office/drawing/2014/main" id="{5637E4CD-947D-A7DA-F43F-435A33800724}"/>
                  </a:ext>
                </a:extLst>
              </p:cNvPr>
              <p:cNvPicPr/>
              <p:nvPr/>
            </p:nvPicPr>
            <p:blipFill rotWithShape="1">
              <a:blip r:embed="rId3"/>
              <a:srcRect r="733"/>
              <a:stretch/>
            </p:blipFill>
            <p:spPr>
              <a:xfrm>
                <a:off x="697230" y="1534587"/>
                <a:ext cx="8782050" cy="5142442"/>
              </a:xfrm>
              <a:prstGeom prst="rect">
                <a:avLst/>
              </a:prstGeom>
              <a:ln/>
            </p:spPr>
          </p:pic>
          <p:sp>
            <p:nvSpPr>
              <p:cNvPr id="24" name="Rectangle 23">
                <a:extLst>
                  <a:ext uri="{FF2B5EF4-FFF2-40B4-BE49-F238E27FC236}">
                    <a16:creationId xmlns:a16="http://schemas.microsoft.com/office/drawing/2014/main" id="{4F6821A0-4241-962E-1F9F-56484B24BA7B}"/>
                  </a:ext>
                </a:extLst>
              </p:cNvPr>
              <p:cNvSpPr/>
              <p:nvPr/>
            </p:nvSpPr>
            <p:spPr>
              <a:xfrm>
                <a:off x="8641080" y="3596640"/>
                <a:ext cx="731520" cy="472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grpSp>
        <p:sp>
          <p:nvSpPr>
            <p:cNvPr id="22" name="Rectangle 21">
              <a:extLst>
                <a:ext uri="{FF2B5EF4-FFF2-40B4-BE49-F238E27FC236}">
                  <a16:creationId xmlns:a16="http://schemas.microsoft.com/office/drawing/2014/main" id="{22DA8089-D862-B3DB-3B25-FB39BE8B822A}"/>
                </a:ext>
              </a:extLst>
            </p:cNvPr>
            <p:cNvSpPr/>
            <p:nvPr/>
          </p:nvSpPr>
          <p:spPr>
            <a:xfrm>
              <a:off x="8025319" y="6035675"/>
              <a:ext cx="3200400" cy="57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61567EC7-DBF5-E465-2374-955E928F3B17}"/>
              </a:ext>
            </a:extLst>
          </p:cNvPr>
          <p:cNvSpPr>
            <a:spLocks noGrp="1"/>
          </p:cNvSpPr>
          <p:nvPr>
            <p:ph type="title"/>
          </p:nvPr>
        </p:nvSpPr>
        <p:spPr/>
        <p:txBody>
          <a:bodyPr/>
          <a:lstStyle/>
          <a:p>
            <a:r>
              <a:rPr lang="en-US" noProof="0" dirty="0"/>
              <a:t>PTOLEMY: tritium target</a:t>
            </a:r>
          </a:p>
        </p:txBody>
      </p:sp>
      <p:sp>
        <p:nvSpPr>
          <p:cNvPr id="3" name="Content Placeholder 2">
            <a:extLst>
              <a:ext uri="{FF2B5EF4-FFF2-40B4-BE49-F238E27FC236}">
                <a16:creationId xmlns:a16="http://schemas.microsoft.com/office/drawing/2014/main" id="{A1104B03-EC01-E7D0-8CC1-9B13D4C0F650}"/>
              </a:ext>
            </a:extLst>
          </p:cNvPr>
          <p:cNvSpPr>
            <a:spLocks noGrp="1"/>
          </p:cNvSpPr>
          <p:nvPr>
            <p:ph idx="1"/>
          </p:nvPr>
        </p:nvSpPr>
        <p:spPr>
          <a:xfrm>
            <a:off x="838200" y="1825625"/>
            <a:ext cx="8408831" cy="4351338"/>
          </a:xfrm>
        </p:spPr>
        <p:txBody>
          <a:bodyPr>
            <a:normAutofit/>
          </a:bodyPr>
          <a:lstStyle/>
          <a:p>
            <a:r>
              <a:rPr lang="en-US" sz="2000" noProof="0" dirty="0"/>
              <a:t>Use </a:t>
            </a:r>
            <a:r>
              <a:rPr lang="en-US" sz="2000" b="1" noProof="0" dirty="0"/>
              <a:t>atomic</a:t>
            </a:r>
            <a:r>
              <a:rPr lang="en-US" sz="2000" noProof="0" dirty="0"/>
              <a:t> </a:t>
            </a:r>
            <a:r>
              <a:rPr lang="en-US" sz="2000" b="1" baseline="30000" noProof="0" dirty="0"/>
              <a:t>3</a:t>
            </a:r>
            <a:r>
              <a:rPr lang="en-US" sz="2000" b="1" noProof="0" dirty="0"/>
              <a:t>T</a:t>
            </a:r>
            <a:endParaRPr lang="en-US" sz="2000" noProof="0" dirty="0"/>
          </a:p>
          <a:p>
            <a:pPr lvl="1"/>
            <a:r>
              <a:rPr lang="en-US" sz="1800" noProof="0" dirty="0"/>
              <a:t>No </a:t>
            </a:r>
            <a:r>
              <a:rPr lang="en-US" sz="1800" noProof="0" dirty="0" err="1"/>
              <a:t>ro</a:t>
            </a:r>
            <a:r>
              <a:rPr lang="en-US" sz="1800" noProof="0" dirty="0"/>
              <a:t>-vibrational modes in final state like for </a:t>
            </a:r>
            <a:r>
              <a:rPr lang="en-US" sz="1800" baseline="30000" noProof="0" dirty="0"/>
              <a:t>3</a:t>
            </a:r>
            <a:r>
              <a:rPr lang="en-US" sz="1800" noProof="0" dirty="0"/>
              <a:t>He-</a:t>
            </a:r>
            <a:r>
              <a:rPr lang="en-US" sz="1800" baseline="30000" noProof="0" dirty="0"/>
              <a:t>3</a:t>
            </a:r>
            <a:r>
              <a:rPr lang="en-US" sz="1800" noProof="0" dirty="0"/>
              <a:t>T final state.</a:t>
            </a:r>
          </a:p>
          <a:p>
            <a:pPr lvl="1"/>
            <a:r>
              <a:rPr lang="en-US" sz="1800" noProof="0" dirty="0"/>
              <a:t>Limit to energy resolution not determined by target itself</a:t>
            </a:r>
          </a:p>
          <a:p>
            <a:pPr lvl="1"/>
            <a:endParaRPr lang="en-US" sz="2000" noProof="0" dirty="0"/>
          </a:p>
          <a:p>
            <a:r>
              <a:rPr lang="en-US" sz="2000" noProof="0" dirty="0" err="1"/>
              <a:t>dE</a:t>
            </a:r>
            <a:r>
              <a:rPr lang="en-US" sz="2000" noProof="0" dirty="0"/>
              <a:t>/dx of electrons imposes extremely </a:t>
            </a:r>
            <a:r>
              <a:rPr lang="en-US" sz="2000" b="1" noProof="0" dirty="0"/>
              <a:t>thin targets</a:t>
            </a:r>
          </a:p>
          <a:p>
            <a:r>
              <a:rPr lang="en-US" sz="2000" noProof="0" dirty="0"/>
              <a:t>We investigate </a:t>
            </a:r>
            <a:r>
              <a:rPr lang="en-US" sz="2000" baseline="30000" noProof="0" dirty="0"/>
              <a:t> 3</a:t>
            </a:r>
            <a:r>
              <a:rPr lang="en-US" sz="2000" noProof="0" dirty="0"/>
              <a:t>T  loosely bound to graphene </a:t>
            </a:r>
          </a:p>
          <a:p>
            <a:pPr lvl="1"/>
            <a:r>
              <a:rPr lang="en-US" sz="1600" noProof="0" dirty="0"/>
              <a:t>Theoretical maximum is about 0.2 mg tritium per m</a:t>
            </a:r>
            <a:r>
              <a:rPr lang="en-US" sz="1600" baseline="30000" noProof="0" dirty="0"/>
              <a:t>2</a:t>
            </a:r>
          </a:p>
        </p:txBody>
      </p:sp>
      <p:pic>
        <p:nvPicPr>
          <p:cNvPr id="5" name="Picture 4">
            <a:extLst>
              <a:ext uri="{FF2B5EF4-FFF2-40B4-BE49-F238E27FC236}">
                <a16:creationId xmlns:a16="http://schemas.microsoft.com/office/drawing/2014/main" id="{B970F1D8-9FA7-D2F6-0B6D-97DBF9F50135}"/>
              </a:ext>
            </a:extLst>
          </p:cNvPr>
          <p:cNvPicPr>
            <a:picLocks noChangeAspect="1"/>
          </p:cNvPicPr>
          <p:nvPr/>
        </p:nvPicPr>
        <p:blipFill>
          <a:blip r:embed="rId4"/>
          <a:stretch>
            <a:fillRect/>
          </a:stretch>
        </p:blipFill>
        <p:spPr>
          <a:xfrm>
            <a:off x="8877526" y="2950922"/>
            <a:ext cx="3276300" cy="3153131"/>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4" name="Ink 33">
                <a:extLst>
                  <a:ext uri="{FF2B5EF4-FFF2-40B4-BE49-F238E27FC236}">
                    <a16:creationId xmlns:a16="http://schemas.microsoft.com/office/drawing/2014/main" id="{5CE67085-45CE-F944-42CD-26FD64E18DAF}"/>
                  </a:ext>
                </a:extLst>
              </p14:cNvPr>
              <p14:cNvContentPartPr/>
              <p14:nvPr/>
            </p14:nvContentPartPr>
            <p14:xfrm>
              <a:off x="5613713" y="4042567"/>
              <a:ext cx="6120" cy="79560"/>
            </p14:xfrm>
          </p:contentPart>
        </mc:Choice>
        <mc:Fallback xmlns="">
          <p:pic>
            <p:nvPicPr>
              <p:cNvPr id="34" name="Ink 33">
                <a:extLst>
                  <a:ext uri="{FF2B5EF4-FFF2-40B4-BE49-F238E27FC236}">
                    <a16:creationId xmlns:a16="http://schemas.microsoft.com/office/drawing/2014/main" id="{CBF8F971-CA00-4666-98E1-29A9A7243703}"/>
                  </a:ext>
                </a:extLst>
              </p:cNvPr>
              <p:cNvPicPr/>
              <p:nvPr/>
            </p:nvPicPr>
            <p:blipFill>
              <a:blip r:embed="rId6"/>
              <a:stretch>
                <a:fillRect/>
              </a:stretch>
            </p:blipFill>
            <p:spPr>
              <a:xfrm>
                <a:off x="5605073" y="3988927"/>
                <a:ext cx="23760" cy="187200"/>
              </a:xfrm>
              <a:prstGeom prst="rect">
                <a:avLst/>
              </a:prstGeom>
            </p:spPr>
          </p:pic>
        </mc:Fallback>
      </mc:AlternateContent>
      <p:grpSp>
        <p:nvGrpSpPr>
          <p:cNvPr id="68" name="Group 67">
            <a:extLst>
              <a:ext uri="{FF2B5EF4-FFF2-40B4-BE49-F238E27FC236}">
                <a16:creationId xmlns:a16="http://schemas.microsoft.com/office/drawing/2014/main" id="{4E9F7F00-BC6A-6A86-6BFF-538040CA5F51}"/>
              </a:ext>
            </a:extLst>
          </p:cNvPr>
          <p:cNvGrpSpPr/>
          <p:nvPr/>
        </p:nvGrpSpPr>
        <p:grpSpPr>
          <a:xfrm>
            <a:off x="1401574" y="4255940"/>
            <a:ext cx="3162478" cy="2424053"/>
            <a:chOff x="2826836" y="4642863"/>
            <a:chExt cx="2702494" cy="2071473"/>
          </a:xfrm>
        </p:grpSpPr>
        <p:pic>
          <p:nvPicPr>
            <p:cNvPr id="33" name="Picture 32">
              <a:extLst>
                <a:ext uri="{FF2B5EF4-FFF2-40B4-BE49-F238E27FC236}">
                  <a16:creationId xmlns:a16="http://schemas.microsoft.com/office/drawing/2014/main" id="{5EFE72E2-DD24-D44B-78B7-E6BD1773E204}"/>
                </a:ext>
              </a:extLst>
            </p:cNvPr>
            <p:cNvPicPr>
              <a:picLocks noChangeAspect="1"/>
            </p:cNvPicPr>
            <p:nvPr/>
          </p:nvPicPr>
          <p:blipFill rotWithShape="1">
            <a:blip r:embed="rId7"/>
            <a:srcRect l="38306" t="24549" r="32628" b="35612"/>
            <a:stretch/>
          </p:blipFill>
          <p:spPr>
            <a:xfrm>
              <a:off x="2826836" y="4642863"/>
              <a:ext cx="2702494" cy="2071473"/>
            </a:xfrm>
            <a:prstGeom prst="rect">
              <a:avLst/>
            </a:prstGeom>
          </p:spPr>
        </p:pic>
        <mc:AlternateContent xmlns:mc="http://schemas.openxmlformats.org/markup-compatibility/2006" xmlns:p14="http://schemas.microsoft.com/office/powerpoint/2010/main">
          <mc:Choice Requires="p14">
            <p:contentPart p14:bwMode="auto" r:id="rId8">
              <p14:nvContentPartPr>
                <p14:cNvPr id="44" name="Ink 43">
                  <a:extLst>
                    <a:ext uri="{FF2B5EF4-FFF2-40B4-BE49-F238E27FC236}">
                      <a16:creationId xmlns:a16="http://schemas.microsoft.com/office/drawing/2014/main" id="{783D6BA2-5ECE-9B1B-2E7D-617621ABD5A3}"/>
                    </a:ext>
                  </a:extLst>
                </p14:cNvPr>
                <p14:cNvContentPartPr/>
                <p14:nvPr/>
              </p14:nvContentPartPr>
              <p14:xfrm>
                <a:off x="4646753" y="5571874"/>
                <a:ext cx="55080" cy="305280"/>
              </p14:xfrm>
            </p:contentPart>
          </mc:Choice>
          <mc:Fallback xmlns="">
            <p:pic>
              <p:nvPicPr>
                <p:cNvPr id="44" name="Ink 43">
                  <a:extLst>
                    <a:ext uri="{FF2B5EF4-FFF2-40B4-BE49-F238E27FC236}">
                      <a16:creationId xmlns:a16="http://schemas.microsoft.com/office/drawing/2014/main" id="{5EC3F21B-F49D-43CD-BA90-7BF962C15683}"/>
                    </a:ext>
                  </a:extLst>
                </p:cNvPr>
                <p:cNvPicPr/>
                <p:nvPr/>
              </p:nvPicPr>
              <p:blipFill>
                <a:blip r:embed="rId9"/>
                <a:stretch>
                  <a:fillRect/>
                </a:stretch>
              </p:blipFill>
              <p:spPr>
                <a:xfrm>
                  <a:off x="4639060" y="5564488"/>
                  <a:ext cx="70158" cy="32035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5" name="Ink 44">
                  <a:extLst>
                    <a:ext uri="{FF2B5EF4-FFF2-40B4-BE49-F238E27FC236}">
                      <a16:creationId xmlns:a16="http://schemas.microsoft.com/office/drawing/2014/main" id="{F1F96FF5-72FF-A0A8-7F90-A14F7B7DC7E4}"/>
                    </a:ext>
                  </a:extLst>
                </p14:cNvPr>
                <p14:cNvContentPartPr/>
                <p14:nvPr/>
              </p14:nvContentPartPr>
              <p14:xfrm>
                <a:off x="4638473" y="5431834"/>
                <a:ext cx="123120" cy="151920"/>
              </p14:xfrm>
            </p:contentPart>
          </mc:Choice>
          <mc:Fallback xmlns="">
            <p:pic>
              <p:nvPicPr>
                <p:cNvPr id="45" name="Ink 44">
                  <a:extLst>
                    <a:ext uri="{FF2B5EF4-FFF2-40B4-BE49-F238E27FC236}">
                      <a16:creationId xmlns:a16="http://schemas.microsoft.com/office/drawing/2014/main" id="{459176ED-EAEE-4AD3-B37B-EDD353DAE648}"/>
                    </a:ext>
                  </a:extLst>
                </p:cNvPr>
                <p:cNvPicPr/>
                <p:nvPr/>
              </p:nvPicPr>
              <p:blipFill>
                <a:blip r:embed="rId11"/>
                <a:stretch>
                  <a:fillRect/>
                </a:stretch>
              </p:blipFill>
              <p:spPr>
                <a:xfrm>
                  <a:off x="4631086" y="5424453"/>
                  <a:ext cx="138202" cy="16698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9" name="Ink 48">
                  <a:extLst>
                    <a:ext uri="{FF2B5EF4-FFF2-40B4-BE49-F238E27FC236}">
                      <a16:creationId xmlns:a16="http://schemas.microsoft.com/office/drawing/2014/main" id="{A0B3E913-708E-7E18-C914-11AB2236ECA8}"/>
                    </a:ext>
                  </a:extLst>
                </p14:cNvPr>
                <p14:cNvContentPartPr/>
                <p14:nvPr/>
              </p14:nvContentPartPr>
              <p14:xfrm>
                <a:off x="4401593" y="5111794"/>
                <a:ext cx="119880" cy="394200"/>
              </p14:xfrm>
            </p:contentPart>
          </mc:Choice>
          <mc:Fallback xmlns="">
            <p:pic>
              <p:nvPicPr>
                <p:cNvPr id="49" name="Ink 48">
                  <a:extLst>
                    <a:ext uri="{FF2B5EF4-FFF2-40B4-BE49-F238E27FC236}">
                      <a16:creationId xmlns:a16="http://schemas.microsoft.com/office/drawing/2014/main" id="{B01C4BC9-0AEA-40C9-84B8-E17AE349767C}"/>
                    </a:ext>
                  </a:extLst>
                </p:cNvPr>
                <p:cNvPicPr/>
                <p:nvPr/>
              </p:nvPicPr>
              <p:blipFill>
                <a:blip r:embed="rId13"/>
                <a:stretch>
                  <a:fillRect/>
                </a:stretch>
              </p:blipFill>
              <p:spPr>
                <a:xfrm>
                  <a:off x="4393908" y="5104101"/>
                  <a:ext cx="134942" cy="409279"/>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1" name="Ink 50">
                  <a:extLst>
                    <a:ext uri="{FF2B5EF4-FFF2-40B4-BE49-F238E27FC236}">
                      <a16:creationId xmlns:a16="http://schemas.microsoft.com/office/drawing/2014/main" id="{C850B90F-F794-4CD7-DE49-BD6CE739AAF9}"/>
                    </a:ext>
                  </a:extLst>
                </p14:cNvPr>
                <p14:cNvContentPartPr/>
                <p14:nvPr/>
              </p14:nvContentPartPr>
              <p14:xfrm>
                <a:off x="3779153" y="5287114"/>
                <a:ext cx="110160" cy="430560"/>
              </p14:xfrm>
            </p:contentPart>
          </mc:Choice>
          <mc:Fallback xmlns="">
            <p:pic>
              <p:nvPicPr>
                <p:cNvPr id="51" name="Ink 50">
                  <a:extLst>
                    <a:ext uri="{FF2B5EF4-FFF2-40B4-BE49-F238E27FC236}">
                      <a16:creationId xmlns:a16="http://schemas.microsoft.com/office/drawing/2014/main" id="{1361016D-4181-4F4C-82AA-65FD7E1F2D63}"/>
                    </a:ext>
                  </a:extLst>
                </p:cNvPr>
                <p:cNvPicPr/>
                <p:nvPr/>
              </p:nvPicPr>
              <p:blipFill>
                <a:blip r:embed="rId15"/>
                <a:stretch>
                  <a:fillRect/>
                </a:stretch>
              </p:blipFill>
              <p:spPr>
                <a:xfrm>
                  <a:off x="3771768" y="5279420"/>
                  <a:ext cx="125238" cy="445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4" name="Ink 53">
                  <a:extLst>
                    <a:ext uri="{FF2B5EF4-FFF2-40B4-BE49-F238E27FC236}">
                      <a16:creationId xmlns:a16="http://schemas.microsoft.com/office/drawing/2014/main" id="{383151B0-C055-A5EE-C2C3-242F452F8018}"/>
                    </a:ext>
                  </a:extLst>
                </p14:cNvPr>
                <p14:cNvContentPartPr/>
                <p14:nvPr/>
              </p14:nvContentPartPr>
              <p14:xfrm>
                <a:off x="4910273" y="5899474"/>
                <a:ext cx="107640" cy="392400"/>
              </p14:xfrm>
            </p:contentPart>
          </mc:Choice>
          <mc:Fallback xmlns="">
            <p:pic>
              <p:nvPicPr>
                <p:cNvPr id="54" name="Ink 53">
                  <a:extLst>
                    <a:ext uri="{FF2B5EF4-FFF2-40B4-BE49-F238E27FC236}">
                      <a16:creationId xmlns:a16="http://schemas.microsoft.com/office/drawing/2014/main" id="{A8384EF8-AC35-448E-B386-EB91AEE43081}"/>
                    </a:ext>
                  </a:extLst>
                </p:cNvPr>
                <p:cNvPicPr/>
                <p:nvPr/>
              </p:nvPicPr>
              <p:blipFill>
                <a:blip r:embed="rId17"/>
                <a:stretch>
                  <a:fillRect/>
                </a:stretch>
              </p:blipFill>
              <p:spPr>
                <a:xfrm>
                  <a:off x="4902892" y="5892093"/>
                  <a:ext cx="122710" cy="40746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7" name="Ink 56">
                  <a:extLst>
                    <a:ext uri="{FF2B5EF4-FFF2-40B4-BE49-F238E27FC236}">
                      <a16:creationId xmlns:a16="http://schemas.microsoft.com/office/drawing/2014/main" id="{61741ABC-DA7F-2A27-6B52-6E4EDB9BAC40}"/>
                    </a:ext>
                  </a:extLst>
                </p14:cNvPr>
                <p14:cNvContentPartPr/>
                <p14:nvPr/>
              </p14:nvContentPartPr>
              <p14:xfrm>
                <a:off x="4862393" y="5649274"/>
                <a:ext cx="161280" cy="187560"/>
              </p14:xfrm>
            </p:contentPart>
          </mc:Choice>
          <mc:Fallback xmlns="">
            <p:pic>
              <p:nvPicPr>
                <p:cNvPr id="57" name="Ink 56">
                  <a:extLst>
                    <a:ext uri="{FF2B5EF4-FFF2-40B4-BE49-F238E27FC236}">
                      <a16:creationId xmlns:a16="http://schemas.microsoft.com/office/drawing/2014/main" id="{FD8E85AC-EF27-4E84-8F58-35E8032C0848}"/>
                    </a:ext>
                  </a:extLst>
                </p:cNvPr>
                <p:cNvPicPr/>
                <p:nvPr/>
              </p:nvPicPr>
              <p:blipFill>
                <a:blip r:embed="rId19"/>
                <a:stretch>
                  <a:fillRect/>
                </a:stretch>
              </p:blipFill>
              <p:spPr>
                <a:xfrm>
                  <a:off x="4855006" y="5641882"/>
                  <a:ext cx="176362" cy="20265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4" name="Ink 63">
                  <a:extLst>
                    <a:ext uri="{FF2B5EF4-FFF2-40B4-BE49-F238E27FC236}">
                      <a16:creationId xmlns:a16="http://schemas.microsoft.com/office/drawing/2014/main" id="{CA771A98-F608-390F-0D6A-0983A2466EE5}"/>
                    </a:ext>
                  </a:extLst>
                </p14:cNvPr>
                <p14:cNvContentPartPr/>
                <p14:nvPr/>
              </p14:nvContentPartPr>
              <p14:xfrm>
                <a:off x="3608513" y="5045914"/>
                <a:ext cx="201960" cy="234000"/>
              </p14:xfrm>
            </p:contentPart>
          </mc:Choice>
          <mc:Fallback xmlns="">
            <p:pic>
              <p:nvPicPr>
                <p:cNvPr id="64" name="Ink 63">
                  <a:extLst>
                    <a:ext uri="{FF2B5EF4-FFF2-40B4-BE49-F238E27FC236}">
                      <a16:creationId xmlns:a16="http://schemas.microsoft.com/office/drawing/2014/main" id="{78D2C903-BEFC-4F5E-B06A-85802D73E75E}"/>
                    </a:ext>
                  </a:extLst>
                </p:cNvPr>
                <p:cNvPicPr/>
                <p:nvPr/>
              </p:nvPicPr>
              <p:blipFill>
                <a:blip r:embed="rId21"/>
                <a:stretch>
                  <a:fillRect/>
                </a:stretch>
              </p:blipFill>
              <p:spPr>
                <a:xfrm>
                  <a:off x="3600816" y="5038525"/>
                  <a:ext cx="217045" cy="24908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6" name="Ink 65">
                  <a:extLst>
                    <a:ext uri="{FF2B5EF4-FFF2-40B4-BE49-F238E27FC236}">
                      <a16:creationId xmlns:a16="http://schemas.microsoft.com/office/drawing/2014/main" id="{63244002-DE82-B839-87F8-7D413B166531}"/>
                    </a:ext>
                  </a:extLst>
                </p14:cNvPr>
                <p14:cNvContentPartPr/>
                <p14:nvPr/>
              </p14:nvContentPartPr>
              <p14:xfrm>
                <a:off x="4253993" y="4874914"/>
                <a:ext cx="530640" cy="466200"/>
              </p14:xfrm>
            </p:contentPart>
          </mc:Choice>
          <mc:Fallback xmlns="">
            <p:pic>
              <p:nvPicPr>
                <p:cNvPr id="66" name="Ink 65">
                  <a:extLst>
                    <a:ext uri="{FF2B5EF4-FFF2-40B4-BE49-F238E27FC236}">
                      <a16:creationId xmlns:a16="http://schemas.microsoft.com/office/drawing/2014/main" id="{C3E30031-4328-46D8-9588-1B221906B4BF}"/>
                    </a:ext>
                  </a:extLst>
                </p:cNvPr>
                <p:cNvPicPr/>
                <p:nvPr/>
              </p:nvPicPr>
              <p:blipFill>
                <a:blip r:embed="rId23"/>
                <a:stretch>
                  <a:fillRect/>
                </a:stretch>
              </p:blipFill>
              <p:spPr>
                <a:xfrm>
                  <a:off x="4246606" y="4867529"/>
                  <a:ext cx="545722" cy="481278"/>
                </a:xfrm>
                <a:prstGeom prst="rect">
                  <a:avLst/>
                </a:prstGeom>
              </p:spPr>
            </p:pic>
          </mc:Fallback>
        </mc:AlternateContent>
      </p:grpSp>
      <p:sp>
        <p:nvSpPr>
          <p:cNvPr id="67" name="TextBox 66">
            <a:extLst>
              <a:ext uri="{FF2B5EF4-FFF2-40B4-BE49-F238E27FC236}">
                <a16:creationId xmlns:a16="http://schemas.microsoft.com/office/drawing/2014/main" id="{F3E7CB94-4831-0916-22A1-673ECB8442F0}"/>
              </a:ext>
            </a:extLst>
          </p:cNvPr>
          <p:cNvSpPr txBox="1"/>
          <p:nvPr/>
        </p:nvSpPr>
        <p:spPr>
          <a:xfrm>
            <a:off x="4564052" y="6283274"/>
            <a:ext cx="2908168" cy="369332"/>
          </a:xfrm>
          <a:prstGeom prst="rect">
            <a:avLst/>
          </a:prstGeom>
          <a:noFill/>
        </p:spPr>
        <p:txBody>
          <a:bodyPr wrap="none" rtlCol="0">
            <a:spAutoFit/>
          </a:bodyPr>
          <a:lstStyle/>
          <a:p>
            <a:r>
              <a:rPr lang="en-US" noProof="0" dirty="0"/>
              <a:t>Max 1-tritium for every C</a:t>
            </a:r>
          </a:p>
        </p:txBody>
      </p:sp>
      <p:sp>
        <p:nvSpPr>
          <p:cNvPr id="69" name="Oval 68">
            <a:extLst>
              <a:ext uri="{FF2B5EF4-FFF2-40B4-BE49-F238E27FC236}">
                <a16:creationId xmlns:a16="http://schemas.microsoft.com/office/drawing/2014/main" id="{FCBC708A-1F2D-73A3-4C24-8B1F7869530F}"/>
              </a:ext>
            </a:extLst>
          </p:cNvPr>
          <p:cNvSpPr/>
          <p:nvPr/>
        </p:nvSpPr>
        <p:spPr>
          <a:xfrm>
            <a:off x="9184329" y="335041"/>
            <a:ext cx="572516" cy="948744"/>
          </a:xfrm>
          <a:prstGeom prst="ellipse">
            <a:avLst/>
          </a:prstGeom>
          <a:solidFill>
            <a:srgbClr val="92D05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74482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21393-6C86-9AD0-7BF8-6D6682F0BA10}"/>
            </a:ext>
          </a:extLst>
        </p:cNvPr>
        <p:cNvGrpSpPr/>
        <p:nvPr/>
      </p:nvGrpSpPr>
      <p:grpSpPr>
        <a:xfrm>
          <a:off x="0" y="0"/>
          <a:ext cx="0" cy="0"/>
          <a:chOff x="0" y="0"/>
          <a:chExt cx="0" cy="0"/>
        </a:xfrm>
      </p:grpSpPr>
      <p:sp>
        <p:nvSpPr>
          <p:cNvPr id="15363" name="Text Box 2">
            <a:extLst>
              <a:ext uri="{FF2B5EF4-FFF2-40B4-BE49-F238E27FC236}">
                <a16:creationId xmlns:a16="http://schemas.microsoft.com/office/drawing/2014/main" id="{D7CC12BD-D7EE-F620-B264-42A6D131E281}"/>
              </a:ext>
            </a:extLst>
          </p:cNvPr>
          <p:cNvSpPr txBox="1">
            <a:spLocks noChangeArrowheads="1"/>
          </p:cNvSpPr>
          <p:nvPr/>
        </p:nvSpPr>
        <p:spPr bwMode="auto">
          <a:xfrm>
            <a:off x="1397320" y="1100342"/>
            <a:ext cx="9136803" cy="6392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29" tIns="44965" rIns="89929" bIns="44965"/>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sz="1798" b="1" noProof="0" dirty="0">
                <a:solidFill>
                  <a:srgbClr val="000080"/>
                </a:solidFill>
                <a:latin typeface="Arial" panose="020B0604020202020204" pitchFamily="34" charset="0"/>
              </a:rPr>
              <a:t>atomic H as a tool to ‘</a:t>
            </a:r>
            <a:r>
              <a:rPr lang="en-US" sz="1798" b="1" i="1" noProof="0" dirty="0">
                <a:solidFill>
                  <a:srgbClr val="000080"/>
                </a:solidFill>
                <a:latin typeface="Arial" panose="020B0604020202020204" pitchFamily="34" charset="0"/>
              </a:rPr>
              <a:t>pinch</a:t>
            </a:r>
            <a:r>
              <a:rPr lang="en-US" sz="1798" b="1" noProof="0" dirty="0">
                <a:solidFill>
                  <a:srgbClr val="000080"/>
                </a:solidFill>
                <a:latin typeface="Arial" panose="020B0604020202020204" pitchFamily="34" charset="0"/>
              </a:rPr>
              <a:t>’ the sp2 bonds towards an sp3 configuration while maintaining the planar nature of graphene</a:t>
            </a:r>
          </a:p>
        </p:txBody>
      </p:sp>
      <p:pic>
        <p:nvPicPr>
          <p:cNvPr id="15364" name="Picture 5">
            <a:extLst>
              <a:ext uri="{FF2B5EF4-FFF2-40B4-BE49-F238E27FC236}">
                <a16:creationId xmlns:a16="http://schemas.microsoft.com/office/drawing/2014/main" id="{B7C35C38-3657-0C07-698C-9E72FA929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106" y="1839741"/>
            <a:ext cx="1747899" cy="13128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0A56E95C-221B-99AA-D6FF-9BA69461D237}"/>
              </a:ext>
            </a:extLst>
          </p:cNvPr>
          <p:cNvPicPr>
            <a:picLocks noChangeAspect="1"/>
          </p:cNvPicPr>
          <p:nvPr/>
        </p:nvPicPr>
        <p:blipFill>
          <a:blip r:embed="rId4"/>
          <a:stretch>
            <a:fillRect/>
          </a:stretch>
        </p:blipFill>
        <p:spPr>
          <a:xfrm>
            <a:off x="4230348" y="2274791"/>
            <a:ext cx="5948639" cy="4449981"/>
          </a:xfrm>
          <a:prstGeom prst="rect">
            <a:avLst/>
          </a:prstGeom>
        </p:spPr>
      </p:pic>
      <p:cxnSp>
        <p:nvCxnSpPr>
          <p:cNvPr id="7" name="Straight Arrow Connector 6">
            <a:extLst>
              <a:ext uri="{FF2B5EF4-FFF2-40B4-BE49-F238E27FC236}">
                <a16:creationId xmlns:a16="http://schemas.microsoft.com/office/drawing/2014/main" id="{1878A43F-0C34-5ABD-F31B-75D167A710D9}"/>
              </a:ext>
            </a:extLst>
          </p:cNvPr>
          <p:cNvCxnSpPr/>
          <p:nvPr/>
        </p:nvCxnSpPr>
        <p:spPr bwMode="auto">
          <a:xfrm flipH="1">
            <a:off x="3608464" y="2116134"/>
            <a:ext cx="1312866" cy="616406"/>
          </a:xfrm>
          <a:prstGeom prst="straightConnector1">
            <a:avLst/>
          </a:prstGeom>
          <a:solidFill>
            <a:srgbClr val="00B8FF"/>
          </a:solidFill>
          <a:ln w="190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8F6ACD07-2A1C-B6C4-1FE7-4658A95A00BD}"/>
              </a:ext>
            </a:extLst>
          </p:cNvPr>
          <p:cNvSpPr txBox="1"/>
          <p:nvPr/>
        </p:nvSpPr>
        <p:spPr>
          <a:xfrm>
            <a:off x="4299448" y="1839741"/>
            <a:ext cx="2971224" cy="343492"/>
          </a:xfrm>
          <a:prstGeom prst="rect">
            <a:avLst/>
          </a:prstGeom>
          <a:noFill/>
        </p:spPr>
        <p:txBody>
          <a:bodyPr wrap="square">
            <a:spAutoFit/>
          </a:bodyPr>
          <a:lstStyle/>
          <a:p>
            <a:r>
              <a:rPr lang="en-US" sz="1632" b="1" noProof="0" dirty="0">
                <a:solidFill>
                  <a:srgbClr val="FF0000"/>
                </a:solidFill>
              </a:rPr>
              <a:t>s</a:t>
            </a:r>
            <a:r>
              <a:rPr lang="en-US" sz="1632" b="1" noProof="0" dirty="0">
                <a:solidFill>
                  <a:srgbClr val="FF0000"/>
                </a:solidFill>
                <a:latin typeface="Arial" panose="020B0604020202020204" pitchFamily="34" charset="0"/>
              </a:rPr>
              <a:t>p3 H-C bond</a:t>
            </a:r>
            <a:endParaRPr lang="en-US" sz="1632" noProof="0" dirty="0">
              <a:solidFill>
                <a:srgbClr val="FF0000"/>
              </a:solidFill>
            </a:endParaRPr>
          </a:p>
        </p:txBody>
      </p:sp>
      <p:sp>
        <p:nvSpPr>
          <p:cNvPr id="2" name="TextBox 1">
            <a:extLst>
              <a:ext uri="{FF2B5EF4-FFF2-40B4-BE49-F238E27FC236}">
                <a16:creationId xmlns:a16="http://schemas.microsoft.com/office/drawing/2014/main" id="{CDF9A74A-3796-51F8-3942-0392C3C73217}"/>
              </a:ext>
            </a:extLst>
          </p:cNvPr>
          <p:cNvSpPr txBox="1"/>
          <p:nvPr/>
        </p:nvSpPr>
        <p:spPr>
          <a:xfrm>
            <a:off x="-96982" y="0"/>
            <a:ext cx="12627239" cy="523220"/>
          </a:xfrm>
          <a:prstGeom prst="rect">
            <a:avLst/>
          </a:prstGeom>
          <a:noFill/>
        </p:spPr>
        <p:txBody>
          <a:bodyPr wrap="none" rtlCol="0">
            <a:spAutoFit/>
          </a:bodyPr>
          <a:lstStyle/>
          <a:p>
            <a:r>
              <a:rPr lang="en-US" sz="2800" noProof="0" dirty="0"/>
              <a:t>Hydrogen and Deuterium loading on graphene and nano-porous graphene at Roma3  </a:t>
            </a:r>
          </a:p>
        </p:txBody>
      </p:sp>
    </p:spTree>
    <p:extLst>
      <p:ext uri="{BB962C8B-B14F-4D97-AF65-F5344CB8AC3E}">
        <p14:creationId xmlns:p14="http://schemas.microsoft.com/office/powerpoint/2010/main" val="3328070240"/>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8A74-4A25-F088-4251-16C359B6A4CC}"/>
            </a:ext>
          </a:extLst>
        </p:cNvPr>
        <p:cNvGrpSpPr/>
        <p:nvPr/>
      </p:nvGrpSpPr>
      <p:grpSpPr>
        <a:xfrm>
          <a:off x="0" y="0"/>
          <a:ext cx="0" cy="0"/>
          <a:chOff x="0" y="0"/>
          <a:chExt cx="0" cy="0"/>
        </a:xfrm>
      </p:grpSpPr>
      <p:sp>
        <p:nvSpPr>
          <p:cNvPr id="8" name="Text Box 3">
            <a:extLst>
              <a:ext uri="{FF2B5EF4-FFF2-40B4-BE49-F238E27FC236}">
                <a16:creationId xmlns:a16="http://schemas.microsoft.com/office/drawing/2014/main" id="{8060C007-72BC-B94D-A9D4-24DD16891A5C}"/>
              </a:ext>
            </a:extLst>
          </p:cNvPr>
          <p:cNvSpPr txBox="1">
            <a:spLocks noChangeArrowheads="1"/>
          </p:cNvSpPr>
          <p:nvPr/>
        </p:nvSpPr>
        <p:spPr bwMode="auto">
          <a:xfrm>
            <a:off x="3777932" y="6597855"/>
            <a:ext cx="4361107" cy="260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29" tIns="44965" rIns="89929" bIns="44965"/>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sz="1199" noProof="0" dirty="0" err="1">
                <a:latin typeface="Arial" panose="020B0604020202020204" pitchFamily="34" charset="0"/>
              </a:rPr>
              <a:t>Bischler</a:t>
            </a:r>
            <a:r>
              <a:rPr lang="en-US" sz="1199" noProof="0" dirty="0">
                <a:latin typeface="Arial" panose="020B0604020202020204" pitchFamily="34" charset="0"/>
              </a:rPr>
              <a:t> and Bertel, J. Vac. Sci. Technol. A </a:t>
            </a:r>
            <a:r>
              <a:rPr lang="en-US" sz="1199" b="1" noProof="0" dirty="0">
                <a:latin typeface="Arial" panose="020B0604020202020204" pitchFamily="34" charset="0"/>
              </a:rPr>
              <a:t>11</a:t>
            </a:r>
            <a:r>
              <a:rPr lang="en-US" sz="1199" noProof="0" dirty="0">
                <a:latin typeface="Arial" panose="020B0604020202020204" pitchFamily="34" charset="0"/>
              </a:rPr>
              <a:t>, 458 (1993)</a:t>
            </a:r>
          </a:p>
        </p:txBody>
      </p:sp>
      <p:sp>
        <p:nvSpPr>
          <p:cNvPr id="2" name="Rectangle 1">
            <a:extLst>
              <a:ext uri="{FF2B5EF4-FFF2-40B4-BE49-F238E27FC236}">
                <a16:creationId xmlns:a16="http://schemas.microsoft.com/office/drawing/2014/main" id="{BDAB7EF3-E4B6-A934-2F85-35FD4F3C2F11}"/>
              </a:ext>
            </a:extLst>
          </p:cNvPr>
          <p:cNvSpPr/>
          <p:nvPr/>
        </p:nvSpPr>
        <p:spPr bwMode="auto">
          <a:xfrm>
            <a:off x="1389948" y="1003715"/>
            <a:ext cx="3869501" cy="829179"/>
          </a:xfrm>
          <a:prstGeom prst="rect">
            <a:avLst/>
          </a:prstGeom>
          <a:solidFill>
            <a:schemeClr val="bg1"/>
          </a:solidFill>
          <a:ln w="9525" cap="flat" cmpd="sng" algn="ctr">
            <a:solidFill>
              <a:srgbClr val="FF0000"/>
            </a:solidFill>
            <a:prstDash val="solid"/>
            <a:round/>
            <a:headEnd type="none" w="med" len="med"/>
            <a:tailEnd type="none" w="med" len="med"/>
          </a:ln>
          <a:effectLst/>
        </p:spPr>
        <p:txBody>
          <a:bodyPr vert="horz" wrap="square" lIns="82918" tIns="41459" rIns="82918" bIns="41459" numCol="1" rtlCol="0" anchor="t" anchorCtr="0" compatLnSpc="1">
            <a:prstTxWarp prst="textNoShape">
              <a:avLst/>
            </a:prstTxWarp>
          </a:bodyPr>
          <a:lstStyle/>
          <a:p>
            <a:pPr algn="ctr" defTabSz="407392" fontAlgn="base" hangingPunct="0">
              <a:lnSpc>
                <a:spcPct val="93000"/>
              </a:lnSpc>
              <a:spcBef>
                <a:spcPct val="0"/>
              </a:spcBef>
              <a:spcAft>
                <a:spcPct val="0"/>
              </a:spcAft>
              <a:buClr>
                <a:srgbClr val="000000"/>
              </a:buClr>
              <a:buSzPct val="100000"/>
            </a:pPr>
            <a:r>
              <a:rPr lang="en-US" noProof="0" dirty="0">
                <a:latin typeface="Arial" panose="020B0604020202020204" pitchFamily="34" charset="0"/>
                <a:ea typeface="MS Gothic" panose="020B0609070205080204" pitchFamily="49" charset="-128"/>
              </a:rPr>
              <a:t>method:</a:t>
            </a:r>
            <a:r>
              <a:rPr lang="en-US" noProof="0" dirty="0">
                <a:solidFill>
                  <a:srgbClr val="FF0000"/>
                </a:solidFill>
                <a:latin typeface="Arial" panose="020B0604020202020204" pitchFamily="34" charset="0"/>
                <a:ea typeface="MS Gothic" panose="020B0609070205080204" pitchFamily="49" charset="-128"/>
              </a:rPr>
              <a:t> atomic </a:t>
            </a:r>
            <a:r>
              <a:rPr lang="en-US" b="1" noProof="0" dirty="0">
                <a:solidFill>
                  <a:srgbClr val="FF0000"/>
                </a:solidFill>
                <a:latin typeface="Arial" panose="020B0604020202020204" pitchFamily="34" charset="0"/>
                <a:ea typeface="MS Gothic" panose="020B0609070205080204" pitchFamily="49" charset="-128"/>
              </a:rPr>
              <a:t>H at ~0.2 eV</a:t>
            </a:r>
            <a:r>
              <a:rPr lang="en-US" noProof="0" dirty="0">
                <a:solidFill>
                  <a:srgbClr val="FF0000"/>
                </a:solidFill>
                <a:latin typeface="Arial" panose="020B0604020202020204" pitchFamily="34" charset="0"/>
                <a:ea typeface="MS Gothic" panose="020B0609070205080204" pitchFamily="49" charset="-128"/>
              </a:rPr>
              <a:t> kinetic energ</a:t>
            </a:r>
            <a:r>
              <a:rPr lang="en-US" noProof="0" dirty="0">
                <a:solidFill>
                  <a:srgbClr val="FF0000"/>
                </a:solidFill>
              </a:rPr>
              <a:t>y by hot-capillary in vacuum </a:t>
            </a:r>
            <a:endParaRPr lang="en-US" noProof="0" dirty="0">
              <a:solidFill>
                <a:srgbClr val="FF0000"/>
              </a:solidFill>
              <a:latin typeface="Arial" panose="020B0604020202020204" pitchFamily="34" charset="0"/>
              <a:ea typeface="MS Gothic" panose="020B0609070205080204" pitchFamily="49" charset="-128"/>
            </a:endParaRPr>
          </a:p>
        </p:txBody>
      </p:sp>
      <p:pic>
        <p:nvPicPr>
          <p:cNvPr id="7" name="Picture 6">
            <a:extLst>
              <a:ext uri="{FF2B5EF4-FFF2-40B4-BE49-F238E27FC236}">
                <a16:creationId xmlns:a16="http://schemas.microsoft.com/office/drawing/2014/main" id="{E6E692A5-0A4A-2CFD-3EAB-3327AB6C2CC6}"/>
              </a:ext>
            </a:extLst>
          </p:cNvPr>
          <p:cNvPicPr>
            <a:picLocks noChangeAspect="1"/>
          </p:cNvPicPr>
          <p:nvPr/>
        </p:nvPicPr>
        <p:blipFill>
          <a:blip r:embed="rId3"/>
          <a:stretch>
            <a:fillRect/>
          </a:stretch>
        </p:blipFill>
        <p:spPr>
          <a:xfrm>
            <a:off x="2295597" y="2599822"/>
            <a:ext cx="4037458" cy="3608900"/>
          </a:xfrm>
          <a:prstGeom prst="rect">
            <a:avLst/>
          </a:prstGeom>
          <a:solidFill>
            <a:schemeClr val="bg1">
              <a:lumMod val="85000"/>
            </a:schemeClr>
          </a:solidFill>
        </p:spPr>
      </p:pic>
      <p:sp>
        <p:nvSpPr>
          <p:cNvPr id="10" name="TextBox 9">
            <a:extLst>
              <a:ext uri="{FF2B5EF4-FFF2-40B4-BE49-F238E27FC236}">
                <a16:creationId xmlns:a16="http://schemas.microsoft.com/office/drawing/2014/main" id="{85746DD5-5325-74FF-44A1-BD960C75C7AF}"/>
              </a:ext>
            </a:extLst>
          </p:cNvPr>
          <p:cNvSpPr txBox="1"/>
          <p:nvPr/>
        </p:nvSpPr>
        <p:spPr>
          <a:xfrm>
            <a:off x="6587613" y="4122951"/>
            <a:ext cx="4709652" cy="923330"/>
          </a:xfrm>
          <a:prstGeom prst="rect">
            <a:avLst/>
          </a:prstGeom>
          <a:solidFill>
            <a:schemeClr val="bg1">
              <a:lumMod val="85000"/>
              <a:alpha val="63000"/>
            </a:schemeClr>
          </a:solidFill>
        </p:spPr>
        <p:txBody>
          <a:bodyPr wrap="square">
            <a:spAutoFit/>
          </a:bodyPr>
          <a:lstStyle/>
          <a:p>
            <a:pPr algn="ctr"/>
            <a:r>
              <a:rPr lang="en-US" noProof="0" dirty="0">
                <a:solidFill>
                  <a:srgbClr val="FF0000"/>
                </a:solidFill>
              </a:rPr>
              <a:t>H</a:t>
            </a:r>
            <a:r>
              <a:rPr lang="en-US" baseline="-25000" noProof="0" dirty="0">
                <a:solidFill>
                  <a:srgbClr val="FF0000"/>
                </a:solidFill>
              </a:rPr>
              <a:t>2</a:t>
            </a:r>
            <a:r>
              <a:rPr lang="en-US" noProof="0" dirty="0">
                <a:solidFill>
                  <a:srgbClr val="FF0000"/>
                </a:solidFill>
              </a:rPr>
              <a:t> flow into a capillary with hot-spot (~2000 C) in UHV </a:t>
            </a:r>
            <a:r>
              <a:rPr lang="en-US" noProof="0" dirty="0">
                <a:solidFill>
                  <a:srgbClr val="FF0000"/>
                </a:solidFill>
                <a:sym typeface="Wingdings" panose="05000000000000000000" pitchFamily="2" charset="2"/>
              </a:rPr>
              <a:t> more than 95% molecules cracked in </a:t>
            </a:r>
            <a:r>
              <a:rPr lang="en-US" b="1" noProof="0" dirty="0">
                <a:solidFill>
                  <a:srgbClr val="FF0000"/>
                </a:solidFill>
                <a:sym typeface="Wingdings" panose="05000000000000000000" pitchFamily="2" charset="2"/>
              </a:rPr>
              <a:t>atomic H</a:t>
            </a:r>
            <a:r>
              <a:rPr lang="en-US" noProof="0" dirty="0">
                <a:solidFill>
                  <a:srgbClr val="FF0000"/>
                </a:solidFill>
                <a:sym typeface="Wingdings" panose="05000000000000000000" pitchFamily="2" charset="2"/>
              </a:rPr>
              <a:t> concentrated onto the sample</a:t>
            </a:r>
            <a:r>
              <a:rPr lang="en-US" noProof="0" dirty="0">
                <a:solidFill>
                  <a:srgbClr val="FF0000"/>
                </a:solidFill>
              </a:rPr>
              <a:t> </a:t>
            </a:r>
          </a:p>
        </p:txBody>
      </p:sp>
      <p:pic>
        <p:nvPicPr>
          <p:cNvPr id="11" name="Picture 10">
            <a:extLst>
              <a:ext uri="{FF2B5EF4-FFF2-40B4-BE49-F238E27FC236}">
                <a16:creationId xmlns:a16="http://schemas.microsoft.com/office/drawing/2014/main" id="{17E9D5CF-E99F-162D-0AA2-701B947750A3}"/>
              </a:ext>
            </a:extLst>
          </p:cNvPr>
          <p:cNvPicPr>
            <a:picLocks noChangeAspect="1"/>
          </p:cNvPicPr>
          <p:nvPr/>
        </p:nvPicPr>
        <p:blipFill>
          <a:blip r:embed="rId4"/>
          <a:stretch>
            <a:fillRect/>
          </a:stretch>
        </p:blipFill>
        <p:spPr>
          <a:xfrm>
            <a:off x="5880788" y="531642"/>
            <a:ext cx="4361107" cy="2602505"/>
          </a:xfrm>
          <a:prstGeom prst="rect">
            <a:avLst/>
          </a:prstGeom>
        </p:spPr>
      </p:pic>
    </p:spTree>
    <p:extLst>
      <p:ext uri="{BB962C8B-B14F-4D97-AF65-F5344CB8AC3E}">
        <p14:creationId xmlns:p14="http://schemas.microsoft.com/office/powerpoint/2010/main" val="373566961"/>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82921-52A6-A2D9-2626-FC23AC73BBA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49C179-8F20-A341-D2C0-4257C4D82E06}"/>
              </a:ext>
            </a:extLst>
          </p:cNvPr>
          <p:cNvPicPr>
            <a:picLocks noChangeAspect="1"/>
          </p:cNvPicPr>
          <p:nvPr/>
        </p:nvPicPr>
        <p:blipFill>
          <a:blip r:embed="rId3"/>
          <a:stretch>
            <a:fillRect/>
          </a:stretch>
        </p:blipFill>
        <p:spPr>
          <a:xfrm>
            <a:off x="1811909" y="319579"/>
            <a:ext cx="8582047" cy="6080645"/>
          </a:xfrm>
          <a:prstGeom prst="rect">
            <a:avLst/>
          </a:prstGeom>
        </p:spPr>
      </p:pic>
      <p:sp>
        <p:nvSpPr>
          <p:cNvPr id="8" name="Text Box 3">
            <a:extLst>
              <a:ext uri="{FF2B5EF4-FFF2-40B4-BE49-F238E27FC236}">
                <a16:creationId xmlns:a16="http://schemas.microsoft.com/office/drawing/2014/main" id="{E4F6352F-A3AE-AC88-35B9-6D39856A8011}"/>
              </a:ext>
            </a:extLst>
          </p:cNvPr>
          <p:cNvSpPr txBox="1">
            <a:spLocks noChangeArrowheads="1"/>
          </p:cNvSpPr>
          <p:nvPr/>
        </p:nvSpPr>
        <p:spPr bwMode="auto">
          <a:xfrm>
            <a:off x="3726426" y="6400224"/>
            <a:ext cx="5338916" cy="457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29" tIns="44965" rIns="89929" bIns="44965"/>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sz="1800" noProof="0" dirty="0">
                <a:latin typeface="Arial" panose="020B0604020202020204" pitchFamily="34" charset="0"/>
              </a:rPr>
              <a:t>Betti et all, Nano Lett. </a:t>
            </a:r>
            <a:r>
              <a:rPr lang="en-US" sz="1800" b="1" noProof="0" dirty="0">
                <a:latin typeface="Arial" panose="020B0604020202020204" pitchFamily="34" charset="0"/>
              </a:rPr>
              <a:t>22</a:t>
            </a:r>
            <a:r>
              <a:rPr lang="en-US" sz="1800" noProof="0" dirty="0">
                <a:latin typeface="Arial" panose="020B0604020202020204" pitchFamily="34" charset="0"/>
              </a:rPr>
              <a:t>, 2971 (2022)</a:t>
            </a:r>
          </a:p>
        </p:txBody>
      </p:sp>
    </p:spTree>
    <p:extLst>
      <p:ext uri="{BB962C8B-B14F-4D97-AF65-F5344CB8AC3E}">
        <p14:creationId xmlns:p14="http://schemas.microsoft.com/office/powerpoint/2010/main" val="179457044"/>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E3410-44C6-1C18-2AEA-A5B685471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24A43-4835-5657-72D1-D1D3095C941F}"/>
              </a:ext>
            </a:extLst>
          </p:cNvPr>
          <p:cNvSpPr>
            <a:spLocks noGrp="1"/>
          </p:cNvSpPr>
          <p:nvPr>
            <p:ph type="title"/>
          </p:nvPr>
        </p:nvSpPr>
        <p:spPr>
          <a:xfrm>
            <a:off x="1903511" y="-1"/>
            <a:ext cx="8384977" cy="1549548"/>
          </a:xfrm>
        </p:spPr>
        <p:txBody>
          <a:bodyPr>
            <a:noAutofit/>
          </a:bodyPr>
          <a:lstStyle/>
          <a:p>
            <a:r>
              <a:rPr lang="en-US" sz="4200" noProof="0" dirty="0"/>
              <a:t>T-loading setup in Roma1</a:t>
            </a:r>
            <a:br>
              <a:rPr lang="en-US" sz="4200" noProof="0" dirty="0"/>
            </a:br>
            <a:r>
              <a:rPr lang="en-US" sz="2200" noProof="0" dirty="0"/>
              <a:t>we need a lab. capable to deal with T gas</a:t>
            </a:r>
            <a:br>
              <a:rPr lang="en-US" sz="2200" noProof="0" dirty="0"/>
            </a:br>
            <a:r>
              <a:rPr lang="en-US" sz="2200" noProof="0" dirty="0"/>
              <a:t>system tested with H</a:t>
            </a:r>
            <a:r>
              <a:rPr lang="en-US" sz="2200" baseline="30000" noProof="0" dirty="0"/>
              <a:t>2 </a:t>
            </a:r>
          </a:p>
        </p:txBody>
      </p:sp>
      <p:pic>
        <p:nvPicPr>
          <p:cNvPr id="4" name="Picture 3" descr="A machine with text on it&#10;&#10;Description automatically generated">
            <a:extLst>
              <a:ext uri="{FF2B5EF4-FFF2-40B4-BE49-F238E27FC236}">
                <a16:creationId xmlns:a16="http://schemas.microsoft.com/office/drawing/2014/main" id="{CB036645-62DF-279F-13F5-A7DF76CF1B79}"/>
              </a:ext>
            </a:extLst>
          </p:cNvPr>
          <p:cNvPicPr>
            <a:picLocks noChangeAspect="1"/>
          </p:cNvPicPr>
          <p:nvPr/>
        </p:nvPicPr>
        <p:blipFill rotWithShape="1">
          <a:blip r:embed="rId2"/>
          <a:srcRect r="3092"/>
          <a:stretch/>
        </p:blipFill>
        <p:spPr>
          <a:xfrm>
            <a:off x="0" y="1549547"/>
            <a:ext cx="6432611" cy="4342424"/>
          </a:xfrm>
          <a:prstGeom prst="rect">
            <a:avLst/>
          </a:prstGeom>
        </p:spPr>
      </p:pic>
      <p:pic>
        <p:nvPicPr>
          <p:cNvPr id="6" name="Picture 5" descr="A machine on a table&#10;&#10;Description automatically generated">
            <a:extLst>
              <a:ext uri="{FF2B5EF4-FFF2-40B4-BE49-F238E27FC236}">
                <a16:creationId xmlns:a16="http://schemas.microsoft.com/office/drawing/2014/main" id="{E76D6BCB-0D10-AD39-E76B-343281B0BA48}"/>
              </a:ext>
            </a:extLst>
          </p:cNvPr>
          <p:cNvPicPr>
            <a:picLocks noChangeAspect="1"/>
          </p:cNvPicPr>
          <p:nvPr/>
        </p:nvPicPr>
        <p:blipFill rotWithShape="1">
          <a:blip r:embed="rId3"/>
          <a:srcRect r="5218"/>
          <a:stretch/>
        </p:blipFill>
        <p:spPr>
          <a:xfrm>
            <a:off x="6190284" y="2346961"/>
            <a:ext cx="6001716" cy="4511039"/>
          </a:xfrm>
          <a:prstGeom prst="rect">
            <a:avLst/>
          </a:prstGeom>
        </p:spPr>
      </p:pic>
    </p:spTree>
    <p:extLst>
      <p:ext uri="{BB962C8B-B14F-4D97-AF65-F5344CB8AC3E}">
        <p14:creationId xmlns:p14="http://schemas.microsoft.com/office/powerpoint/2010/main" val="2432733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0E4163-3F10-9440-980D-448071D6DBBA}"/>
              </a:ext>
            </a:extLst>
          </p:cNvPr>
          <p:cNvSpPr>
            <a:spLocks noGrp="1"/>
          </p:cNvSpPr>
          <p:nvPr>
            <p:ph type="title"/>
          </p:nvPr>
        </p:nvSpPr>
        <p:spPr>
          <a:xfrm>
            <a:off x="838200" y="653277"/>
            <a:ext cx="10515600" cy="729210"/>
          </a:xfrm>
        </p:spPr>
        <p:txBody>
          <a:bodyPr>
            <a:normAutofit/>
          </a:bodyPr>
          <a:lstStyle/>
          <a:p>
            <a:pPr algn="ctr"/>
            <a:r>
              <a:rPr lang="en-US" noProof="0" dirty="0">
                <a:latin typeface="Arial" panose="020B0604020202020204" pitchFamily="34" charset="0"/>
                <a:cs typeface="Arial" panose="020B0604020202020204" pitchFamily="34" charset="0"/>
              </a:rPr>
              <a:t>Single electron RF emission detection</a:t>
            </a:r>
          </a:p>
        </p:txBody>
      </p:sp>
      <p:sp>
        <p:nvSpPr>
          <p:cNvPr id="2" name="TextBox 1">
            <a:extLst>
              <a:ext uri="{FF2B5EF4-FFF2-40B4-BE49-F238E27FC236}">
                <a16:creationId xmlns:a16="http://schemas.microsoft.com/office/drawing/2014/main" id="{5F9FD89F-32E6-8B55-045F-281EEFCB7232}"/>
              </a:ext>
            </a:extLst>
          </p:cNvPr>
          <p:cNvSpPr txBox="1"/>
          <p:nvPr/>
        </p:nvSpPr>
        <p:spPr>
          <a:xfrm>
            <a:off x="1111782" y="1843950"/>
            <a:ext cx="9492599" cy="2554545"/>
          </a:xfrm>
          <a:prstGeom prst="rect">
            <a:avLst/>
          </a:prstGeom>
          <a:noFill/>
        </p:spPr>
        <p:txBody>
          <a:bodyPr wrap="none" rtlCol="0">
            <a:spAutoFit/>
          </a:bodyPr>
          <a:lstStyle/>
          <a:p>
            <a:r>
              <a:rPr lang="en-US" sz="2000" noProof="0" dirty="0"/>
              <a:t>Aim:		Detect single electron RF emission signal @ 27 GHz at low intensity (~ 1 </a:t>
            </a:r>
            <a:r>
              <a:rPr lang="en-US" sz="2000" noProof="0" dirty="0" err="1"/>
              <a:t>fW</a:t>
            </a:r>
            <a:r>
              <a:rPr lang="en-US" sz="2000" noProof="0" dirty="0"/>
              <a:t>) </a:t>
            </a:r>
          </a:p>
          <a:p>
            <a:r>
              <a:rPr lang="en-US" sz="2000" noProof="0" dirty="0"/>
              <a:t>			in a relatively short time (hopefully below 100 </a:t>
            </a:r>
            <a:r>
              <a:rPr lang="en-US" sz="2000" noProof="0" dirty="0" err="1">
                <a:latin typeface="Symbol" pitchFamily="2" charset="2"/>
              </a:rPr>
              <a:t>m</a:t>
            </a:r>
            <a:r>
              <a:rPr lang="en-US" sz="2000" noProof="0" dirty="0" err="1"/>
              <a:t>s</a:t>
            </a:r>
            <a:r>
              <a:rPr lang="en-US" sz="2000" noProof="0" dirty="0"/>
              <a:t>)</a:t>
            </a:r>
          </a:p>
          <a:p>
            <a:endParaRPr lang="en-US" sz="2000" noProof="0" dirty="0"/>
          </a:p>
          <a:p>
            <a:r>
              <a:rPr lang="en-US" sz="2000" noProof="0" dirty="0"/>
              <a:t>Purpose(s):	First measurement of this kind in the PTOLEMY Collaboration</a:t>
            </a:r>
          </a:p>
          <a:p>
            <a:r>
              <a:rPr lang="en-US" sz="2000" noProof="0" dirty="0"/>
              <a:t>			First step toward the demonstrator</a:t>
            </a:r>
          </a:p>
          <a:p>
            <a:r>
              <a:rPr lang="en-US" sz="2000" noProof="0" dirty="0"/>
              <a:t>			Key steps to build the </a:t>
            </a:r>
            <a:r>
              <a:rPr lang="en-US" sz="2000" noProof="0" dirty="0" err="1"/>
              <a:t>GANTTChart</a:t>
            </a:r>
            <a:r>
              <a:rPr lang="en-US" sz="2000" noProof="0" dirty="0"/>
              <a:t>  for funding agencies</a:t>
            </a:r>
          </a:p>
          <a:p>
            <a:endParaRPr lang="en-US" sz="2000" noProof="0" dirty="0"/>
          </a:p>
          <a:p>
            <a:r>
              <a:rPr lang="en-US" sz="2000" noProof="0" dirty="0"/>
              <a:t>Setup:		Permanent magnet (1 Tesla field) hosting an “electron trap” </a:t>
            </a:r>
          </a:p>
        </p:txBody>
      </p:sp>
    </p:spTree>
    <p:extLst>
      <p:ext uri="{BB962C8B-B14F-4D97-AF65-F5344CB8AC3E}">
        <p14:creationId xmlns:p14="http://schemas.microsoft.com/office/powerpoint/2010/main" val="3072501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746402-EC4E-4FAA-9503-30C05F6784DA}"/>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92541" y="-3352"/>
            <a:ext cx="11350293" cy="6375964"/>
          </a:xfrm>
        </p:spPr>
      </p:pic>
      <p:grpSp>
        <p:nvGrpSpPr>
          <p:cNvPr id="6" name="Group 5">
            <a:extLst>
              <a:ext uri="{FF2B5EF4-FFF2-40B4-BE49-F238E27FC236}">
                <a16:creationId xmlns:a16="http://schemas.microsoft.com/office/drawing/2014/main" id="{05F50AC5-A229-432B-812B-DA07DF63F059}"/>
              </a:ext>
            </a:extLst>
          </p:cNvPr>
          <p:cNvGrpSpPr/>
          <p:nvPr/>
        </p:nvGrpSpPr>
        <p:grpSpPr>
          <a:xfrm>
            <a:off x="354724" y="919106"/>
            <a:ext cx="9320272" cy="5222981"/>
            <a:chOff x="354724" y="1163476"/>
            <a:chExt cx="9320272" cy="5222981"/>
          </a:xfrm>
        </p:grpSpPr>
        <p:grpSp>
          <p:nvGrpSpPr>
            <p:cNvPr id="4" name="Group 3">
              <a:extLst>
                <a:ext uri="{FF2B5EF4-FFF2-40B4-BE49-F238E27FC236}">
                  <a16:creationId xmlns:a16="http://schemas.microsoft.com/office/drawing/2014/main" id="{ADFE3DBB-2B1C-46EB-8D2C-EE2BE55D0275}"/>
                </a:ext>
              </a:extLst>
            </p:cNvPr>
            <p:cNvGrpSpPr/>
            <p:nvPr/>
          </p:nvGrpSpPr>
          <p:grpSpPr>
            <a:xfrm>
              <a:off x="977462" y="2124089"/>
              <a:ext cx="8697534" cy="4262368"/>
              <a:chOff x="977462" y="2124089"/>
              <a:chExt cx="8697534" cy="4262368"/>
            </a:xfrm>
          </p:grpSpPr>
          <p:sp>
            <p:nvSpPr>
              <p:cNvPr id="11" name="Rectangle 10">
                <a:extLst>
                  <a:ext uri="{FF2B5EF4-FFF2-40B4-BE49-F238E27FC236}">
                    <a16:creationId xmlns:a16="http://schemas.microsoft.com/office/drawing/2014/main" id="{BAA5F4F6-E6A5-4D7E-88C2-751071A0D356}"/>
                  </a:ext>
                </a:extLst>
              </p:cNvPr>
              <p:cNvSpPr/>
              <p:nvPr/>
            </p:nvSpPr>
            <p:spPr>
              <a:xfrm rot="413340">
                <a:off x="7516212" y="2124089"/>
                <a:ext cx="1600201" cy="3678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C49EE2F6-0BDC-4ABE-8D81-7EB17A0E1AF2}"/>
                  </a:ext>
                </a:extLst>
              </p:cNvPr>
              <p:cNvSpPr/>
              <p:nvPr/>
            </p:nvSpPr>
            <p:spPr>
              <a:xfrm rot="413340">
                <a:off x="7361184" y="2607564"/>
                <a:ext cx="1600201" cy="3678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BA1301D8-88E9-466F-9C11-4322C0C042C6}"/>
                  </a:ext>
                </a:extLst>
              </p:cNvPr>
              <p:cNvSpPr/>
              <p:nvPr/>
            </p:nvSpPr>
            <p:spPr>
              <a:xfrm rot="413340">
                <a:off x="7300970" y="3168854"/>
                <a:ext cx="1600201" cy="2897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3" name="Group 2">
                <a:extLst>
                  <a:ext uri="{FF2B5EF4-FFF2-40B4-BE49-F238E27FC236}">
                    <a16:creationId xmlns:a16="http://schemas.microsoft.com/office/drawing/2014/main" id="{1CA1885B-AE65-4D70-80A9-D100F57536B7}"/>
                  </a:ext>
                </a:extLst>
              </p:cNvPr>
              <p:cNvGrpSpPr/>
              <p:nvPr/>
            </p:nvGrpSpPr>
            <p:grpSpPr>
              <a:xfrm>
                <a:off x="977462" y="3429000"/>
                <a:ext cx="8697534" cy="2957457"/>
                <a:chOff x="977462" y="3429000"/>
                <a:chExt cx="8697534" cy="2957457"/>
              </a:xfrm>
            </p:grpSpPr>
            <p:sp>
              <p:nvSpPr>
                <p:cNvPr id="2" name="Rectangle 1">
                  <a:extLst>
                    <a:ext uri="{FF2B5EF4-FFF2-40B4-BE49-F238E27FC236}">
                      <a16:creationId xmlns:a16="http://schemas.microsoft.com/office/drawing/2014/main" id="{F96D729A-B573-4C76-821C-F78AD6FA8CE2}"/>
                    </a:ext>
                  </a:extLst>
                </p:cNvPr>
                <p:cNvSpPr/>
                <p:nvPr/>
              </p:nvSpPr>
              <p:spPr>
                <a:xfrm>
                  <a:off x="977462" y="3429000"/>
                  <a:ext cx="2301766" cy="9301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A180B78D-EB21-4C6D-B807-C4BC2711392D}"/>
                    </a:ext>
                  </a:extLst>
                </p:cNvPr>
                <p:cNvSpPr/>
                <p:nvPr/>
              </p:nvSpPr>
              <p:spPr>
                <a:xfrm>
                  <a:off x="1500351" y="4359166"/>
                  <a:ext cx="2301766" cy="9301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0A3B294-3F2C-4FA2-8D36-D01884B7B489}"/>
                    </a:ext>
                  </a:extLst>
                </p:cNvPr>
                <p:cNvSpPr/>
                <p:nvPr/>
              </p:nvSpPr>
              <p:spPr>
                <a:xfrm>
                  <a:off x="3980792" y="4761187"/>
                  <a:ext cx="1600201" cy="9301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F569526C-24B3-4A03-8F29-32AB1E8BFE92}"/>
                    </a:ext>
                  </a:extLst>
                </p:cNvPr>
                <p:cNvSpPr/>
                <p:nvPr/>
              </p:nvSpPr>
              <p:spPr>
                <a:xfrm>
                  <a:off x="8074795" y="5906841"/>
                  <a:ext cx="1600201" cy="4796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16" name="Rectangle 15">
              <a:extLst>
                <a:ext uri="{FF2B5EF4-FFF2-40B4-BE49-F238E27FC236}">
                  <a16:creationId xmlns:a16="http://schemas.microsoft.com/office/drawing/2014/main" id="{90E63877-A3F4-47E4-8A29-E54A5162670E}"/>
                </a:ext>
              </a:extLst>
            </p:cNvPr>
            <p:cNvSpPr/>
            <p:nvPr/>
          </p:nvSpPr>
          <p:spPr>
            <a:xfrm>
              <a:off x="354724" y="1163476"/>
              <a:ext cx="2619704" cy="4319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noProof="0" dirty="0"/>
                <a:t>Big Bang</a:t>
              </a:r>
            </a:p>
          </p:txBody>
        </p:sp>
      </p:grpSp>
      <p:sp>
        <p:nvSpPr>
          <p:cNvPr id="17" name="TextBox 16">
            <a:extLst>
              <a:ext uri="{FF2B5EF4-FFF2-40B4-BE49-F238E27FC236}">
                <a16:creationId xmlns:a16="http://schemas.microsoft.com/office/drawing/2014/main" id="{B3AF7E15-AC71-4E6F-A4C3-27925F6A8E09}"/>
              </a:ext>
            </a:extLst>
          </p:cNvPr>
          <p:cNvSpPr txBox="1"/>
          <p:nvPr/>
        </p:nvSpPr>
        <p:spPr>
          <a:xfrm>
            <a:off x="1734784" y="3853186"/>
            <a:ext cx="1633781" cy="523220"/>
          </a:xfrm>
          <a:prstGeom prst="rect">
            <a:avLst/>
          </a:prstGeom>
          <a:noFill/>
        </p:spPr>
        <p:txBody>
          <a:bodyPr wrap="none" rtlCol="0">
            <a:spAutoFit/>
          </a:bodyPr>
          <a:lstStyle/>
          <a:p>
            <a:r>
              <a:rPr lang="en-US" sz="2800" noProof="0" dirty="0">
                <a:solidFill>
                  <a:schemeClr val="bg1"/>
                </a:solidFill>
              </a:rPr>
              <a:t>10</a:t>
            </a:r>
            <a:r>
              <a:rPr lang="en-US" sz="2800" baseline="30000" noProof="0" dirty="0">
                <a:solidFill>
                  <a:schemeClr val="bg1"/>
                </a:solidFill>
              </a:rPr>
              <a:t>-36</a:t>
            </a:r>
            <a:r>
              <a:rPr lang="en-US" sz="2800" noProof="0" dirty="0">
                <a:solidFill>
                  <a:schemeClr val="bg1"/>
                </a:solidFill>
              </a:rPr>
              <a:t> sec</a:t>
            </a:r>
          </a:p>
        </p:txBody>
      </p:sp>
      <p:sp>
        <p:nvSpPr>
          <p:cNvPr id="18" name="TextBox 17">
            <a:extLst>
              <a:ext uri="{FF2B5EF4-FFF2-40B4-BE49-F238E27FC236}">
                <a16:creationId xmlns:a16="http://schemas.microsoft.com/office/drawing/2014/main" id="{613E46F9-681D-42C0-BAD9-9DAAAD4F31EB}"/>
              </a:ext>
            </a:extLst>
          </p:cNvPr>
          <p:cNvSpPr txBox="1"/>
          <p:nvPr/>
        </p:nvSpPr>
        <p:spPr>
          <a:xfrm>
            <a:off x="2802695" y="4521742"/>
            <a:ext cx="1088760" cy="523220"/>
          </a:xfrm>
          <a:prstGeom prst="rect">
            <a:avLst/>
          </a:prstGeom>
          <a:noFill/>
        </p:spPr>
        <p:txBody>
          <a:bodyPr wrap="none" rtlCol="0">
            <a:spAutoFit/>
          </a:bodyPr>
          <a:lstStyle/>
          <a:p>
            <a:r>
              <a:rPr lang="en-US" sz="2800" noProof="0" dirty="0">
                <a:solidFill>
                  <a:schemeClr val="bg1"/>
                </a:solidFill>
              </a:rPr>
              <a:t>1 sec</a:t>
            </a:r>
          </a:p>
        </p:txBody>
      </p:sp>
      <p:sp>
        <p:nvSpPr>
          <p:cNvPr id="19" name="TextBox 18">
            <a:extLst>
              <a:ext uri="{FF2B5EF4-FFF2-40B4-BE49-F238E27FC236}">
                <a16:creationId xmlns:a16="http://schemas.microsoft.com/office/drawing/2014/main" id="{3C8990F9-DAC2-433D-AD4A-21A23442AD67}"/>
              </a:ext>
            </a:extLst>
          </p:cNvPr>
          <p:cNvSpPr txBox="1"/>
          <p:nvPr/>
        </p:nvSpPr>
        <p:spPr>
          <a:xfrm>
            <a:off x="3512142" y="5190298"/>
            <a:ext cx="2355132" cy="523220"/>
          </a:xfrm>
          <a:prstGeom prst="rect">
            <a:avLst/>
          </a:prstGeom>
          <a:noFill/>
        </p:spPr>
        <p:txBody>
          <a:bodyPr wrap="none" rtlCol="0">
            <a:spAutoFit/>
          </a:bodyPr>
          <a:lstStyle/>
          <a:p>
            <a:r>
              <a:rPr lang="en-US" sz="2800" noProof="0" dirty="0">
                <a:solidFill>
                  <a:schemeClr val="bg1"/>
                </a:solidFill>
              </a:rPr>
              <a:t>380.000 year</a:t>
            </a:r>
          </a:p>
        </p:txBody>
      </p:sp>
      <p:sp>
        <p:nvSpPr>
          <p:cNvPr id="20" name="TextBox 19">
            <a:extLst>
              <a:ext uri="{FF2B5EF4-FFF2-40B4-BE49-F238E27FC236}">
                <a16:creationId xmlns:a16="http://schemas.microsoft.com/office/drawing/2014/main" id="{49618001-D479-47E1-B7BA-C470FDDA1284}"/>
              </a:ext>
            </a:extLst>
          </p:cNvPr>
          <p:cNvSpPr txBox="1"/>
          <p:nvPr/>
        </p:nvSpPr>
        <p:spPr>
          <a:xfrm>
            <a:off x="7499926" y="5995936"/>
            <a:ext cx="3235181" cy="523220"/>
          </a:xfrm>
          <a:prstGeom prst="rect">
            <a:avLst/>
          </a:prstGeom>
          <a:noFill/>
        </p:spPr>
        <p:txBody>
          <a:bodyPr wrap="none" rtlCol="0">
            <a:spAutoFit/>
          </a:bodyPr>
          <a:lstStyle/>
          <a:p>
            <a:r>
              <a:rPr lang="en-US" sz="2800" noProof="0" dirty="0">
                <a:solidFill>
                  <a:schemeClr val="bg1"/>
                </a:solidFill>
              </a:rPr>
              <a:t>6 November 2023</a:t>
            </a:r>
          </a:p>
        </p:txBody>
      </p:sp>
      <p:pic>
        <p:nvPicPr>
          <p:cNvPr id="8" name="Picture 7" descr="Graphical user interface&#10;&#10;Description automatically generated">
            <a:extLst>
              <a:ext uri="{FF2B5EF4-FFF2-40B4-BE49-F238E27FC236}">
                <a16:creationId xmlns:a16="http://schemas.microsoft.com/office/drawing/2014/main" id="{33C71CD5-45A4-78A4-D9F6-5558216B7169}"/>
              </a:ext>
            </a:extLst>
          </p:cNvPr>
          <p:cNvPicPr>
            <a:picLocks noChangeAspect="1"/>
          </p:cNvPicPr>
          <p:nvPr/>
        </p:nvPicPr>
        <p:blipFill>
          <a:blip r:embed="rId3"/>
          <a:stretch>
            <a:fillRect/>
          </a:stretch>
        </p:blipFill>
        <p:spPr>
          <a:xfrm>
            <a:off x="292541" y="-47225"/>
            <a:ext cx="11857137" cy="6375530"/>
          </a:xfrm>
          <a:prstGeom prst="rect">
            <a:avLst/>
          </a:prstGeom>
        </p:spPr>
      </p:pic>
    </p:spTree>
    <p:extLst>
      <p:ext uri="{BB962C8B-B14F-4D97-AF65-F5344CB8AC3E}">
        <p14:creationId xmlns:p14="http://schemas.microsoft.com/office/powerpoint/2010/main" val="2345959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chine with yellow text&#10;&#10;AI-generated content may be incorrect.">
            <a:extLst>
              <a:ext uri="{FF2B5EF4-FFF2-40B4-BE49-F238E27FC236}">
                <a16:creationId xmlns:a16="http://schemas.microsoft.com/office/drawing/2014/main" id="{08F55437-88C3-F409-252D-372831040EB0}"/>
              </a:ext>
            </a:extLst>
          </p:cNvPr>
          <p:cNvPicPr>
            <a:picLocks noChangeAspect="1"/>
          </p:cNvPicPr>
          <p:nvPr/>
        </p:nvPicPr>
        <p:blipFill>
          <a:blip r:embed="rId2"/>
          <a:stretch>
            <a:fillRect/>
          </a:stretch>
        </p:blipFill>
        <p:spPr>
          <a:xfrm>
            <a:off x="1379261" y="865998"/>
            <a:ext cx="10300122" cy="5992002"/>
          </a:xfrm>
          <a:prstGeom prst="rect">
            <a:avLst/>
          </a:prstGeom>
        </p:spPr>
      </p:pic>
      <p:sp>
        <p:nvSpPr>
          <p:cNvPr id="14" name="TextBox 13">
            <a:extLst>
              <a:ext uri="{FF2B5EF4-FFF2-40B4-BE49-F238E27FC236}">
                <a16:creationId xmlns:a16="http://schemas.microsoft.com/office/drawing/2014/main" id="{C344F23E-B1C8-43ED-1E23-D792D205D482}"/>
              </a:ext>
            </a:extLst>
          </p:cNvPr>
          <p:cNvSpPr txBox="1"/>
          <p:nvPr/>
        </p:nvSpPr>
        <p:spPr>
          <a:xfrm>
            <a:off x="2327210" y="158112"/>
            <a:ext cx="8780673" cy="707886"/>
          </a:xfrm>
          <a:prstGeom prst="rect">
            <a:avLst/>
          </a:prstGeom>
          <a:noFill/>
        </p:spPr>
        <p:txBody>
          <a:bodyPr wrap="none" rtlCol="0">
            <a:spAutoFit/>
          </a:bodyPr>
          <a:lstStyle/>
          <a:p>
            <a:r>
              <a:rPr lang="en-US" sz="4000" noProof="0" dirty="0"/>
              <a:t>RF detection setup at LNGS: electron trap</a:t>
            </a:r>
          </a:p>
        </p:txBody>
      </p:sp>
    </p:spTree>
    <p:extLst>
      <p:ext uri="{BB962C8B-B14F-4D97-AF65-F5344CB8AC3E}">
        <p14:creationId xmlns:p14="http://schemas.microsoft.com/office/powerpoint/2010/main" val="1616023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5F732E-93C2-4FD7-4F42-70DCF7E3DF37}"/>
              </a:ext>
            </a:extLst>
          </p:cNvPr>
          <p:cNvSpPr txBox="1"/>
          <p:nvPr/>
        </p:nvSpPr>
        <p:spPr>
          <a:xfrm>
            <a:off x="1190244" y="0"/>
            <a:ext cx="9811512" cy="646331"/>
          </a:xfrm>
          <a:prstGeom prst="rect">
            <a:avLst/>
          </a:prstGeom>
          <a:noFill/>
        </p:spPr>
        <p:txBody>
          <a:bodyPr wrap="square" rtlCol="0">
            <a:spAutoFit/>
          </a:bodyPr>
          <a:lstStyle/>
          <a:p>
            <a:pPr algn="ctr"/>
            <a:r>
              <a:rPr lang="en-US" sz="3600" noProof="0" dirty="0"/>
              <a:t>Electron cyclotron RF radiation  studies</a:t>
            </a:r>
          </a:p>
        </p:txBody>
      </p:sp>
      <p:pic>
        <p:nvPicPr>
          <p:cNvPr id="5" name="Immagine 4" descr="Immagine che contiene testo, schermata, design, grafica&#10;&#10;Descrizione generata automaticamente">
            <a:extLst>
              <a:ext uri="{FF2B5EF4-FFF2-40B4-BE49-F238E27FC236}">
                <a16:creationId xmlns:a16="http://schemas.microsoft.com/office/drawing/2014/main" id="{FC0906E3-7766-514E-25CD-384F9A8D3186}"/>
              </a:ext>
            </a:extLst>
          </p:cNvPr>
          <p:cNvPicPr>
            <a:picLocks noChangeAspect="1"/>
          </p:cNvPicPr>
          <p:nvPr/>
        </p:nvPicPr>
        <p:blipFill rotWithShape="1">
          <a:blip r:embed="rId2">
            <a:extLst>
              <a:ext uri="{28A0092B-C50C-407E-A947-70E740481C1C}">
                <a14:useLocalDpi xmlns:a14="http://schemas.microsoft.com/office/drawing/2010/main" val="0"/>
              </a:ext>
            </a:extLst>
          </a:blip>
          <a:srcRect l="8786" r="30893" b="8024"/>
          <a:stretch/>
        </p:blipFill>
        <p:spPr>
          <a:xfrm>
            <a:off x="7239648" y="646331"/>
            <a:ext cx="4818744" cy="3094914"/>
          </a:xfrm>
          <a:prstGeom prst="rect">
            <a:avLst/>
          </a:prstGeom>
        </p:spPr>
      </p:pic>
      <p:grpSp>
        <p:nvGrpSpPr>
          <p:cNvPr id="25" name="Group 24">
            <a:extLst>
              <a:ext uri="{FF2B5EF4-FFF2-40B4-BE49-F238E27FC236}">
                <a16:creationId xmlns:a16="http://schemas.microsoft.com/office/drawing/2014/main" id="{6DD5AE80-A9B3-B927-0245-B7AD2821DC48}"/>
              </a:ext>
            </a:extLst>
          </p:cNvPr>
          <p:cNvGrpSpPr/>
          <p:nvPr/>
        </p:nvGrpSpPr>
        <p:grpSpPr>
          <a:xfrm>
            <a:off x="6411374" y="2607734"/>
            <a:ext cx="1881730" cy="1353592"/>
            <a:chOff x="5432478" y="4014216"/>
            <a:chExt cx="1881730" cy="1353592"/>
          </a:xfrm>
        </p:grpSpPr>
        <p:pic>
          <p:nvPicPr>
            <p:cNvPr id="6" name="Elemento grafico 6" descr="Antenna satellitare con riempimento a tinta unita">
              <a:extLst>
                <a:ext uri="{FF2B5EF4-FFF2-40B4-BE49-F238E27FC236}">
                  <a16:creationId xmlns:a16="http://schemas.microsoft.com/office/drawing/2014/main" id="{BAEEB642-2EC4-A8BA-6EEE-2BA6C310A0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2478" y="4014216"/>
              <a:ext cx="1353592" cy="1353592"/>
            </a:xfrm>
            <a:prstGeom prst="rect">
              <a:avLst/>
            </a:prstGeom>
          </p:spPr>
        </p:pic>
        <p:grpSp>
          <p:nvGrpSpPr>
            <p:cNvPr id="7" name="Gruppo 10">
              <a:extLst>
                <a:ext uri="{FF2B5EF4-FFF2-40B4-BE49-F238E27FC236}">
                  <a16:creationId xmlns:a16="http://schemas.microsoft.com/office/drawing/2014/main" id="{756D98F6-B2F7-CD1D-200F-85C96D054BFB}"/>
                </a:ext>
              </a:extLst>
            </p:cNvPr>
            <p:cNvGrpSpPr/>
            <p:nvPr/>
          </p:nvGrpSpPr>
          <p:grpSpPr>
            <a:xfrm>
              <a:off x="6774562" y="4014216"/>
              <a:ext cx="539646" cy="697391"/>
              <a:chOff x="7315200" y="1850937"/>
              <a:chExt cx="539646" cy="697391"/>
            </a:xfrm>
          </p:grpSpPr>
          <p:sp>
            <p:nvSpPr>
              <p:cNvPr id="8" name="Figura a mano libera: forma 7">
                <a:extLst>
                  <a:ext uri="{FF2B5EF4-FFF2-40B4-BE49-F238E27FC236}">
                    <a16:creationId xmlns:a16="http://schemas.microsoft.com/office/drawing/2014/main" id="{285DCEC1-FDA9-5E00-7AC1-70927C2C3E5F}"/>
                  </a:ext>
                </a:extLst>
              </p:cNvPr>
              <p:cNvSpPr/>
              <p:nvPr/>
            </p:nvSpPr>
            <p:spPr>
              <a:xfrm>
                <a:off x="7315200" y="1948721"/>
                <a:ext cx="539646" cy="599607"/>
              </a:xfrm>
              <a:custGeom>
                <a:avLst/>
                <a:gdLst>
                  <a:gd name="connsiteX0" fmla="*/ 0 w 539646"/>
                  <a:gd name="connsiteY0" fmla="*/ 0 h 599607"/>
                  <a:gd name="connsiteX1" fmla="*/ 14990 w 539646"/>
                  <a:gd name="connsiteY1" fmla="*/ 359764 h 599607"/>
                  <a:gd name="connsiteX2" fmla="*/ 44970 w 539646"/>
                  <a:gd name="connsiteY2" fmla="*/ 389745 h 599607"/>
                  <a:gd name="connsiteX3" fmla="*/ 134911 w 539646"/>
                  <a:gd name="connsiteY3" fmla="*/ 434715 h 599607"/>
                  <a:gd name="connsiteX4" fmla="*/ 194872 w 539646"/>
                  <a:gd name="connsiteY4" fmla="*/ 464695 h 599607"/>
                  <a:gd name="connsiteX5" fmla="*/ 239843 w 539646"/>
                  <a:gd name="connsiteY5" fmla="*/ 494676 h 599607"/>
                  <a:gd name="connsiteX6" fmla="*/ 329784 w 539646"/>
                  <a:gd name="connsiteY6" fmla="*/ 524656 h 599607"/>
                  <a:gd name="connsiteX7" fmla="*/ 374754 w 539646"/>
                  <a:gd name="connsiteY7" fmla="*/ 554636 h 599607"/>
                  <a:gd name="connsiteX8" fmla="*/ 494675 w 539646"/>
                  <a:gd name="connsiteY8" fmla="*/ 584617 h 599607"/>
                  <a:gd name="connsiteX9" fmla="*/ 539646 w 539646"/>
                  <a:gd name="connsiteY9" fmla="*/ 599607 h 59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646" h="599607">
                    <a:moveTo>
                      <a:pt x="0" y="0"/>
                    </a:moveTo>
                    <a:cubicBezTo>
                      <a:pt x="4997" y="119921"/>
                      <a:pt x="1232" y="240530"/>
                      <a:pt x="14990" y="359764"/>
                    </a:cubicBezTo>
                    <a:cubicBezTo>
                      <a:pt x="16610" y="373804"/>
                      <a:pt x="33934" y="380916"/>
                      <a:pt x="44970" y="389745"/>
                    </a:cubicBezTo>
                    <a:cubicBezTo>
                      <a:pt x="100366" y="434062"/>
                      <a:pt x="75237" y="409141"/>
                      <a:pt x="134911" y="434715"/>
                    </a:cubicBezTo>
                    <a:cubicBezTo>
                      <a:pt x="155450" y="443517"/>
                      <a:pt x="175470" y="453608"/>
                      <a:pt x="194872" y="464695"/>
                    </a:cubicBezTo>
                    <a:cubicBezTo>
                      <a:pt x="210514" y="473634"/>
                      <a:pt x="223380" y="487359"/>
                      <a:pt x="239843" y="494676"/>
                    </a:cubicBezTo>
                    <a:cubicBezTo>
                      <a:pt x="268721" y="507511"/>
                      <a:pt x="329784" y="524656"/>
                      <a:pt x="329784" y="524656"/>
                    </a:cubicBezTo>
                    <a:cubicBezTo>
                      <a:pt x="344774" y="534649"/>
                      <a:pt x="358640" y="546579"/>
                      <a:pt x="374754" y="554636"/>
                    </a:cubicBezTo>
                    <a:cubicBezTo>
                      <a:pt x="409023" y="571771"/>
                      <a:pt x="460460" y="576063"/>
                      <a:pt x="494675" y="584617"/>
                    </a:cubicBezTo>
                    <a:cubicBezTo>
                      <a:pt x="510004" y="588449"/>
                      <a:pt x="539646" y="599607"/>
                      <a:pt x="539646" y="59960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igura a mano libera: forma 8">
                <a:extLst>
                  <a:ext uri="{FF2B5EF4-FFF2-40B4-BE49-F238E27FC236}">
                    <a16:creationId xmlns:a16="http://schemas.microsoft.com/office/drawing/2014/main" id="{D7B6B8D3-8090-2A9B-5E23-1410B34D0EB0}"/>
                  </a:ext>
                </a:extLst>
              </p:cNvPr>
              <p:cNvSpPr/>
              <p:nvPr/>
            </p:nvSpPr>
            <p:spPr>
              <a:xfrm>
                <a:off x="7465772" y="1868774"/>
                <a:ext cx="360434" cy="418475"/>
              </a:xfrm>
              <a:custGeom>
                <a:avLst/>
                <a:gdLst>
                  <a:gd name="connsiteX0" fmla="*/ 0 w 539646"/>
                  <a:gd name="connsiteY0" fmla="*/ 0 h 599607"/>
                  <a:gd name="connsiteX1" fmla="*/ 14990 w 539646"/>
                  <a:gd name="connsiteY1" fmla="*/ 359764 h 599607"/>
                  <a:gd name="connsiteX2" fmla="*/ 44970 w 539646"/>
                  <a:gd name="connsiteY2" fmla="*/ 389745 h 599607"/>
                  <a:gd name="connsiteX3" fmla="*/ 134911 w 539646"/>
                  <a:gd name="connsiteY3" fmla="*/ 434715 h 599607"/>
                  <a:gd name="connsiteX4" fmla="*/ 194872 w 539646"/>
                  <a:gd name="connsiteY4" fmla="*/ 464695 h 599607"/>
                  <a:gd name="connsiteX5" fmla="*/ 239843 w 539646"/>
                  <a:gd name="connsiteY5" fmla="*/ 494676 h 599607"/>
                  <a:gd name="connsiteX6" fmla="*/ 329784 w 539646"/>
                  <a:gd name="connsiteY6" fmla="*/ 524656 h 599607"/>
                  <a:gd name="connsiteX7" fmla="*/ 374754 w 539646"/>
                  <a:gd name="connsiteY7" fmla="*/ 554636 h 599607"/>
                  <a:gd name="connsiteX8" fmla="*/ 494675 w 539646"/>
                  <a:gd name="connsiteY8" fmla="*/ 584617 h 599607"/>
                  <a:gd name="connsiteX9" fmla="*/ 539646 w 539646"/>
                  <a:gd name="connsiteY9" fmla="*/ 599607 h 59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646" h="599607">
                    <a:moveTo>
                      <a:pt x="0" y="0"/>
                    </a:moveTo>
                    <a:cubicBezTo>
                      <a:pt x="4997" y="119921"/>
                      <a:pt x="1232" y="240530"/>
                      <a:pt x="14990" y="359764"/>
                    </a:cubicBezTo>
                    <a:cubicBezTo>
                      <a:pt x="16610" y="373804"/>
                      <a:pt x="33934" y="380916"/>
                      <a:pt x="44970" y="389745"/>
                    </a:cubicBezTo>
                    <a:cubicBezTo>
                      <a:pt x="100366" y="434062"/>
                      <a:pt x="75237" y="409141"/>
                      <a:pt x="134911" y="434715"/>
                    </a:cubicBezTo>
                    <a:cubicBezTo>
                      <a:pt x="155450" y="443517"/>
                      <a:pt x="175470" y="453608"/>
                      <a:pt x="194872" y="464695"/>
                    </a:cubicBezTo>
                    <a:cubicBezTo>
                      <a:pt x="210514" y="473634"/>
                      <a:pt x="223380" y="487359"/>
                      <a:pt x="239843" y="494676"/>
                    </a:cubicBezTo>
                    <a:cubicBezTo>
                      <a:pt x="268721" y="507511"/>
                      <a:pt x="329784" y="524656"/>
                      <a:pt x="329784" y="524656"/>
                    </a:cubicBezTo>
                    <a:cubicBezTo>
                      <a:pt x="344774" y="534649"/>
                      <a:pt x="358640" y="546579"/>
                      <a:pt x="374754" y="554636"/>
                    </a:cubicBezTo>
                    <a:cubicBezTo>
                      <a:pt x="409023" y="571771"/>
                      <a:pt x="460460" y="576063"/>
                      <a:pt x="494675" y="584617"/>
                    </a:cubicBezTo>
                    <a:cubicBezTo>
                      <a:pt x="510004" y="588449"/>
                      <a:pt x="539646" y="599607"/>
                      <a:pt x="539646" y="59960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igura a mano libera: forma 9">
                <a:extLst>
                  <a:ext uri="{FF2B5EF4-FFF2-40B4-BE49-F238E27FC236}">
                    <a16:creationId xmlns:a16="http://schemas.microsoft.com/office/drawing/2014/main" id="{752D4D38-1A33-21F4-FD07-4A1A7B1C34BD}"/>
                  </a:ext>
                </a:extLst>
              </p:cNvPr>
              <p:cNvSpPr/>
              <p:nvPr/>
            </p:nvSpPr>
            <p:spPr>
              <a:xfrm>
                <a:off x="7611545" y="1850937"/>
                <a:ext cx="243301" cy="322636"/>
              </a:xfrm>
              <a:custGeom>
                <a:avLst/>
                <a:gdLst>
                  <a:gd name="connsiteX0" fmla="*/ 0 w 539646"/>
                  <a:gd name="connsiteY0" fmla="*/ 0 h 599607"/>
                  <a:gd name="connsiteX1" fmla="*/ 14990 w 539646"/>
                  <a:gd name="connsiteY1" fmla="*/ 359764 h 599607"/>
                  <a:gd name="connsiteX2" fmla="*/ 44970 w 539646"/>
                  <a:gd name="connsiteY2" fmla="*/ 389745 h 599607"/>
                  <a:gd name="connsiteX3" fmla="*/ 134911 w 539646"/>
                  <a:gd name="connsiteY3" fmla="*/ 434715 h 599607"/>
                  <a:gd name="connsiteX4" fmla="*/ 194872 w 539646"/>
                  <a:gd name="connsiteY4" fmla="*/ 464695 h 599607"/>
                  <a:gd name="connsiteX5" fmla="*/ 239843 w 539646"/>
                  <a:gd name="connsiteY5" fmla="*/ 494676 h 599607"/>
                  <a:gd name="connsiteX6" fmla="*/ 329784 w 539646"/>
                  <a:gd name="connsiteY6" fmla="*/ 524656 h 599607"/>
                  <a:gd name="connsiteX7" fmla="*/ 374754 w 539646"/>
                  <a:gd name="connsiteY7" fmla="*/ 554636 h 599607"/>
                  <a:gd name="connsiteX8" fmla="*/ 494675 w 539646"/>
                  <a:gd name="connsiteY8" fmla="*/ 584617 h 599607"/>
                  <a:gd name="connsiteX9" fmla="*/ 539646 w 539646"/>
                  <a:gd name="connsiteY9" fmla="*/ 599607 h 59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646" h="599607">
                    <a:moveTo>
                      <a:pt x="0" y="0"/>
                    </a:moveTo>
                    <a:cubicBezTo>
                      <a:pt x="4997" y="119921"/>
                      <a:pt x="1232" y="240530"/>
                      <a:pt x="14990" y="359764"/>
                    </a:cubicBezTo>
                    <a:cubicBezTo>
                      <a:pt x="16610" y="373804"/>
                      <a:pt x="33934" y="380916"/>
                      <a:pt x="44970" y="389745"/>
                    </a:cubicBezTo>
                    <a:cubicBezTo>
                      <a:pt x="100366" y="434062"/>
                      <a:pt x="75237" y="409141"/>
                      <a:pt x="134911" y="434715"/>
                    </a:cubicBezTo>
                    <a:cubicBezTo>
                      <a:pt x="155450" y="443517"/>
                      <a:pt x="175470" y="453608"/>
                      <a:pt x="194872" y="464695"/>
                    </a:cubicBezTo>
                    <a:cubicBezTo>
                      <a:pt x="210514" y="473634"/>
                      <a:pt x="223380" y="487359"/>
                      <a:pt x="239843" y="494676"/>
                    </a:cubicBezTo>
                    <a:cubicBezTo>
                      <a:pt x="268721" y="507511"/>
                      <a:pt x="329784" y="524656"/>
                      <a:pt x="329784" y="524656"/>
                    </a:cubicBezTo>
                    <a:cubicBezTo>
                      <a:pt x="344774" y="534649"/>
                      <a:pt x="358640" y="546579"/>
                      <a:pt x="374754" y="554636"/>
                    </a:cubicBezTo>
                    <a:cubicBezTo>
                      <a:pt x="409023" y="571771"/>
                      <a:pt x="460460" y="576063"/>
                      <a:pt x="494675" y="584617"/>
                    </a:cubicBezTo>
                    <a:cubicBezTo>
                      <a:pt x="510004" y="588449"/>
                      <a:pt x="539646" y="599607"/>
                      <a:pt x="539646" y="59960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grpSp>
        <p:nvGrpSpPr>
          <p:cNvPr id="26" name="Group 25">
            <a:extLst>
              <a:ext uri="{FF2B5EF4-FFF2-40B4-BE49-F238E27FC236}">
                <a16:creationId xmlns:a16="http://schemas.microsoft.com/office/drawing/2014/main" id="{5BDA841C-6848-9D86-7DB0-2E28B9D3D51C}"/>
              </a:ext>
            </a:extLst>
          </p:cNvPr>
          <p:cNvGrpSpPr/>
          <p:nvPr/>
        </p:nvGrpSpPr>
        <p:grpSpPr>
          <a:xfrm>
            <a:off x="133608" y="618318"/>
            <a:ext cx="5975666" cy="3343008"/>
            <a:chOff x="6173386" y="671208"/>
            <a:chExt cx="5975666" cy="3343008"/>
          </a:xfrm>
        </p:grpSpPr>
        <p:pic>
          <p:nvPicPr>
            <p:cNvPr id="17" name="Immagine 4" descr="Immagine che contiene diagramma, testo, schizzo, Disegno tecnico&#10;&#10;Descrizione generata automaticamente">
              <a:extLst>
                <a:ext uri="{FF2B5EF4-FFF2-40B4-BE49-F238E27FC236}">
                  <a16:creationId xmlns:a16="http://schemas.microsoft.com/office/drawing/2014/main" id="{08A805A9-3EDD-B92D-5EA6-87EF4491D738}"/>
                </a:ext>
              </a:extLst>
            </p:cNvPr>
            <p:cNvPicPr>
              <a:picLocks noChangeAspect="1"/>
            </p:cNvPicPr>
            <p:nvPr/>
          </p:nvPicPr>
          <p:blipFill rotWithShape="1">
            <a:blip r:embed="rId5">
              <a:extLst>
                <a:ext uri="{28A0092B-C50C-407E-A947-70E740481C1C}">
                  <a14:useLocalDpi xmlns:a14="http://schemas.microsoft.com/office/drawing/2010/main" val="0"/>
                </a:ext>
              </a:extLst>
            </a:blip>
            <a:srcRect l="2159" t="5636" r="8716"/>
            <a:stretch/>
          </p:blipFill>
          <p:spPr>
            <a:xfrm>
              <a:off x="6173386" y="671208"/>
              <a:ext cx="5950762" cy="3343008"/>
            </a:xfrm>
            <a:prstGeom prst="rect">
              <a:avLst/>
            </a:prstGeom>
          </p:spPr>
        </p:pic>
        <p:sp>
          <p:nvSpPr>
            <p:cNvPr id="11" name="TextBox 10">
              <a:extLst>
                <a:ext uri="{FF2B5EF4-FFF2-40B4-BE49-F238E27FC236}">
                  <a16:creationId xmlns:a16="http://schemas.microsoft.com/office/drawing/2014/main" id="{FF57FA14-B2C5-73A2-1A11-6D932ED25EC2}"/>
                </a:ext>
              </a:extLst>
            </p:cNvPr>
            <p:cNvSpPr txBox="1"/>
            <p:nvPr/>
          </p:nvSpPr>
          <p:spPr>
            <a:xfrm>
              <a:off x="9527252" y="905256"/>
              <a:ext cx="2596896" cy="923330"/>
            </a:xfrm>
            <a:prstGeom prst="rect">
              <a:avLst/>
            </a:prstGeom>
            <a:noFill/>
          </p:spPr>
          <p:txBody>
            <a:bodyPr wrap="square" rtlCol="0">
              <a:spAutoFit/>
            </a:bodyPr>
            <a:lstStyle/>
            <a:p>
              <a:r>
                <a:rPr lang="en-US" noProof="0" dirty="0"/>
                <a:t> simulation  of the pattern of RF radiation</a:t>
              </a:r>
              <a:br>
                <a:rPr lang="en-US" noProof="0" dirty="0"/>
              </a:br>
              <a:endParaRPr lang="en-US" noProof="0" dirty="0"/>
            </a:p>
          </p:txBody>
        </p:sp>
        <p:sp>
          <p:nvSpPr>
            <p:cNvPr id="12" name="TextBox 11">
              <a:extLst>
                <a:ext uri="{FF2B5EF4-FFF2-40B4-BE49-F238E27FC236}">
                  <a16:creationId xmlns:a16="http://schemas.microsoft.com/office/drawing/2014/main" id="{BCADAF18-2654-D47B-B986-8F289F4B12E7}"/>
                </a:ext>
              </a:extLst>
            </p:cNvPr>
            <p:cNvSpPr txBox="1"/>
            <p:nvPr/>
          </p:nvSpPr>
          <p:spPr>
            <a:xfrm rot="18942788">
              <a:off x="8645847" y="896111"/>
              <a:ext cx="1005840" cy="369332"/>
            </a:xfrm>
            <a:prstGeom prst="rect">
              <a:avLst/>
            </a:prstGeom>
            <a:noFill/>
          </p:spPr>
          <p:txBody>
            <a:bodyPr wrap="square" rtlCol="0">
              <a:spAutoFit/>
            </a:bodyPr>
            <a:lstStyle/>
            <a:p>
              <a:r>
                <a:rPr lang="en-US" noProof="0" dirty="0"/>
                <a:t>carrier</a:t>
              </a:r>
            </a:p>
          </p:txBody>
        </p:sp>
        <p:sp>
          <p:nvSpPr>
            <p:cNvPr id="13" name="TextBox 12">
              <a:extLst>
                <a:ext uri="{FF2B5EF4-FFF2-40B4-BE49-F238E27FC236}">
                  <a16:creationId xmlns:a16="http://schemas.microsoft.com/office/drawing/2014/main" id="{B7C4E7C6-083B-1442-FFB0-7082CC84B913}"/>
                </a:ext>
              </a:extLst>
            </p:cNvPr>
            <p:cNvSpPr txBox="1"/>
            <p:nvPr/>
          </p:nvSpPr>
          <p:spPr>
            <a:xfrm rot="18942788">
              <a:off x="9325166" y="2254900"/>
              <a:ext cx="1299503" cy="369332"/>
            </a:xfrm>
            <a:prstGeom prst="rect">
              <a:avLst/>
            </a:prstGeom>
            <a:noFill/>
          </p:spPr>
          <p:txBody>
            <a:bodyPr wrap="square" rtlCol="0">
              <a:spAutoFit/>
            </a:bodyPr>
            <a:lstStyle/>
            <a:p>
              <a:r>
                <a:rPr lang="en-US" noProof="0" dirty="0"/>
                <a:t>secondary</a:t>
              </a:r>
            </a:p>
          </p:txBody>
        </p:sp>
        <p:sp>
          <p:nvSpPr>
            <p:cNvPr id="14" name="TextBox 13">
              <a:extLst>
                <a:ext uri="{FF2B5EF4-FFF2-40B4-BE49-F238E27FC236}">
                  <a16:creationId xmlns:a16="http://schemas.microsoft.com/office/drawing/2014/main" id="{D69A0146-CCB4-2494-0660-6DCD3A56C817}"/>
                </a:ext>
              </a:extLst>
            </p:cNvPr>
            <p:cNvSpPr txBox="1"/>
            <p:nvPr/>
          </p:nvSpPr>
          <p:spPr>
            <a:xfrm rot="18942788">
              <a:off x="7221765" y="1708296"/>
              <a:ext cx="1186993" cy="369332"/>
            </a:xfrm>
            <a:prstGeom prst="rect">
              <a:avLst/>
            </a:prstGeom>
            <a:noFill/>
          </p:spPr>
          <p:txBody>
            <a:bodyPr wrap="square" rtlCol="0">
              <a:spAutoFit/>
            </a:bodyPr>
            <a:lstStyle/>
            <a:p>
              <a:r>
                <a:rPr lang="en-US" noProof="0" dirty="0"/>
                <a:t>sideband</a:t>
              </a:r>
            </a:p>
          </p:txBody>
        </p:sp>
        <p:sp>
          <p:nvSpPr>
            <p:cNvPr id="15" name="TextBox 14">
              <a:extLst>
                <a:ext uri="{FF2B5EF4-FFF2-40B4-BE49-F238E27FC236}">
                  <a16:creationId xmlns:a16="http://schemas.microsoft.com/office/drawing/2014/main" id="{11486E55-7A7D-E0C0-C61B-896A1B200C9A}"/>
                </a:ext>
              </a:extLst>
            </p:cNvPr>
            <p:cNvSpPr txBox="1"/>
            <p:nvPr/>
          </p:nvSpPr>
          <p:spPr>
            <a:xfrm rot="18942788">
              <a:off x="10962059" y="2215619"/>
              <a:ext cx="1186993" cy="369332"/>
            </a:xfrm>
            <a:prstGeom prst="rect">
              <a:avLst/>
            </a:prstGeom>
            <a:noFill/>
          </p:spPr>
          <p:txBody>
            <a:bodyPr wrap="square" rtlCol="0">
              <a:spAutoFit/>
            </a:bodyPr>
            <a:lstStyle/>
            <a:p>
              <a:r>
                <a:rPr lang="en-US" noProof="0" dirty="0"/>
                <a:t>sideband</a:t>
              </a:r>
            </a:p>
          </p:txBody>
        </p:sp>
      </p:grpSp>
      <p:pic>
        <p:nvPicPr>
          <p:cNvPr id="16" name="Immagine 5" descr="Immagine che contiene schermata, Policromia, Elementi grafici&#10;&#10;Descrizione generata automaticamente">
            <a:extLst>
              <a:ext uri="{FF2B5EF4-FFF2-40B4-BE49-F238E27FC236}">
                <a16:creationId xmlns:a16="http://schemas.microsoft.com/office/drawing/2014/main" id="{0E8E8804-440F-ABD6-C8D3-6466335A854E}"/>
              </a:ext>
            </a:extLst>
          </p:cNvPr>
          <p:cNvPicPr>
            <a:picLocks noChangeAspect="1"/>
          </p:cNvPicPr>
          <p:nvPr/>
        </p:nvPicPr>
        <p:blipFill rotWithShape="1">
          <a:blip r:embed="rId6">
            <a:extLst>
              <a:ext uri="{28A0092B-C50C-407E-A947-70E740481C1C}">
                <a14:useLocalDpi xmlns:a14="http://schemas.microsoft.com/office/drawing/2010/main" val="0"/>
              </a:ext>
            </a:extLst>
          </a:blip>
          <a:srcRect l="34870" t="10354" r="11706" b="14087"/>
          <a:stretch/>
        </p:blipFill>
        <p:spPr>
          <a:xfrm>
            <a:off x="6490012" y="4146749"/>
            <a:ext cx="5701988" cy="2733192"/>
          </a:xfrm>
          <a:prstGeom prst="rect">
            <a:avLst/>
          </a:prstGeom>
        </p:spPr>
      </p:pic>
      <p:pic>
        <p:nvPicPr>
          <p:cNvPr id="18" name="Immagine 5" descr="Immagine che contiene cielo&#10;&#10;Descrizione generata automaticamente">
            <a:extLst>
              <a:ext uri="{FF2B5EF4-FFF2-40B4-BE49-F238E27FC236}">
                <a16:creationId xmlns:a16="http://schemas.microsoft.com/office/drawing/2014/main" id="{705AA214-5766-AEE6-ED1F-B4C4F9239E21}"/>
              </a:ext>
            </a:extLst>
          </p:cNvPr>
          <p:cNvPicPr>
            <a:picLocks noChangeAspect="1"/>
          </p:cNvPicPr>
          <p:nvPr/>
        </p:nvPicPr>
        <p:blipFill rotWithShape="1">
          <a:blip r:embed="rId7">
            <a:extLst>
              <a:ext uri="{28A0092B-C50C-407E-A947-70E740481C1C}">
                <a14:useLocalDpi xmlns:a14="http://schemas.microsoft.com/office/drawing/2010/main" val="0"/>
              </a:ext>
            </a:extLst>
          </a:blip>
          <a:srcRect l="11249" t="35097" r="8285" b="24063"/>
          <a:stretch/>
        </p:blipFill>
        <p:spPr>
          <a:xfrm>
            <a:off x="14966" y="4933963"/>
            <a:ext cx="6652205" cy="1421300"/>
          </a:xfrm>
          <a:prstGeom prst="rect">
            <a:avLst/>
          </a:prstGeom>
        </p:spPr>
      </p:pic>
      <p:cxnSp>
        <p:nvCxnSpPr>
          <p:cNvPr id="20" name="Straight Arrow Connector 19">
            <a:extLst>
              <a:ext uri="{FF2B5EF4-FFF2-40B4-BE49-F238E27FC236}">
                <a16:creationId xmlns:a16="http://schemas.microsoft.com/office/drawing/2014/main" id="{713B07CD-1A32-0B66-3134-D86918C313A4}"/>
              </a:ext>
            </a:extLst>
          </p:cNvPr>
          <p:cNvCxnSpPr>
            <a:cxnSpLocks/>
            <a:endCxn id="17" idx="3"/>
          </p:cNvCxnSpPr>
          <p:nvPr/>
        </p:nvCxnSpPr>
        <p:spPr>
          <a:xfrm flipH="1" flipV="1">
            <a:off x="6084370" y="2289822"/>
            <a:ext cx="691334" cy="33574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233A1A0-2614-2067-D82A-E80EC341C619}"/>
              </a:ext>
            </a:extLst>
          </p:cNvPr>
          <p:cNvCxnSpPr>
            <a:cxnSpLocks/>
          </p:cNvCxnSpPr>
          <p:nvPr/>
        </p:nvCxnSpPr>
        <p:spPr>
          <a:xfrm>
            <a:off x="9081127" y="3289909"/>
            <a:ext cx="259879" cy="181244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1B39397E-037C-7D09-0A94-6D3F52A698AC}"/>
              </a:ext>
            </a:extLst>
          </p:cNvPr>
          <p:cNvCxnSpPr>
            <a:cxnSpLocks/>
          </p:cNvCxnSpPr>
          <p:nvPr/>
        </p:nvCxnSpPr>
        <p:spPr>
          <a:xfrm rot="10800000" flipV="1">
            <a:off x="3108989" y="5102351"/>
            <a:ext cx="3822164" cy="542261"/>
          </a:xfrm>
          <a:prstGeom prst="bentConnector3">
            <a:avLst>
              <a:gd name="adj1" fmla="val 9976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C47B8BB4-5805-F6D2-1370-7BB10F293680}"/>
              </a:ext>
            </a:extLst>
          </p:cNvPr>
          <p:cNvSpPr txBox="1"/>
          <p:nvPr/>
        </p:nvSpPr>
        <p:spPr>
          <a:xfrm>
            <a:off x="133608" y="6085052"/>
            <a:ext cx="923544" cy="369332"/>
          </a:xfrm>
          <a:prstGeom prst="rect">
            <a:avLst/>
          </a:prstGeom>
          <a:noFill/>
        </p:spPr>
        <p:txBody>
          <a:bodyPr wrap="square" rtlCol="0">
            <a:spAutoFit/>
          </a:bodyPr>
          <a:lstStyle/>
          <a:p>
            <a:r>
              <a:rPr lang="en-US" noProof="0" dirty="0"/>
              <a:t>Kr inlet</a:t>
            </a:r>
          </a:p>
        </p:txBody>
      </p:sp>
      <p:sp>
        <p:nvSpPr>
          <p:cNvPr id="40" name="TextBox 39">
            <a:extLst>
              <a:ext uri="{FF2B5EF4-FFF2-40B4-BE49-F238E27FC236}">
                <a16:creationId xmlns:a16="http://schemas.microsoft.com/office/drawing/2014/main" id="{E31CDCE9-C11F-DE82-BD08-1455F91391EE}"/>
              </a:ext>
            </a:extLst>
          </p:cNvPr>
          <p:cNvSpPr txBox="1"/>
          <p:nvPr/>
        </p:nvSpPr>
        <p:spPr>
          <a:xfrm>
            <a:off x="5032824" y="5972813"/>
            <a:ext cx="1479646" cy="369332"/>
          </a:xfrm>
          <a:prstGeom prst="rect">
            <a:avLst/>
          </a:prstGeom>
          <a:noFill/>
        </p:spPr>
        <p:txBody>
          <a:bodyPr wrap="square" rtlCol="0">
            <a:spAutoFit/>
          </a:bodyPr>
          <a:lstStyle/>
          <a:p>
            <a:r>
              <a:rPr lang="en-US" noProof="0" dirty="0"/>
              <a:t>RF detection</a:t>
            </a:r>
          </a:p>
        </p:txBody>
      </p:sp>
      <p:sp>
        <p:nvSpPr>
          <p:cNvPr id="2" name="TextBox 1">
            <a:extLst>
              <a:ext uri="{FF2B5EF4-FFF2-40B4-BE49-F238E27FC236}">
                <a16:creationId xmlns:a16="http://schemas.microsoft.com/office/drawing/2014/main" id="{E911CC0C-932D-620D-E9EE-1812542E65CB}"/>
              </a:ext>
            </a:extLst>
          </p:cNvPr>
          <p:cNvSpPr txBox="1"/>
          <p:nvPr/>
        </p:nvSpPr>
        <p:spPr>
          <a:xfrm>
            <a:off x="9973340" y="709456"/>
            <a:ext cx="1666931" cy="369332"/>
          </a:xfrm>
          <a:prstGeom prst="rect">
            <a:avLst/>
          </a:prstGeom>
          <a:noFill/>
        </p:spPr>
        <p:txBody>
          <a:bodyPr wrap="none" rtlCol="0">
            <a:spAutoFit/>
          </a:bodyPr>
          <a:lstStyle/>
          <a:p>
            <a:r>
              <a:rPr lang="en-US" b="1" noProof="0" dirty="0"/>
              <a:t>CST</a:t>
            </a:r>
            <a:r>
              <a:rPr lang="en-US" noProof="0" dirty="0"/>
              <a:t> simulation  </a:t>
            </a:r>
          </a:p>
        </p:txBody>
      </p:sp>
    </p:spTree>
    <p:extLst>
      <p:ext uri="{BB962C8B-B14F-4D97-AF65-F5344CB8AC3E}">
        <p14:creationId xmlns:p14="http://schemas.microsoft.com/office/powerpoint/2010/main" val="4963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96465-BB3C-34D9-91A5-43C571771B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964A3FF-AF39-839D-B21D-B12326900599}"/>
              </a:ext>
            </a:extLst>
          </p:cNvPr>
          <p:cNvSpPr txBox="1"/>
          <p:nvPr/>
        </p:nvSpPr>
        <p:spPr>
          <a:xfrm>
            <a:off x="1190244" y="-54221"/>
            <a:ext cx="9811512" cy="984885"/>
          </a:xfrm>
          <a:prstGeom prst="rect">
            <a:avLst/>
          </a:prstGeom>
          <a:noFill/>
        </p:spPr>
        <p:txBody>
          <a:bodyPr wrap="square" rtlCol="0">
            <a:spAutoFit/>
          </a:bodyPr>
          <a:lstStyle/>
          <a:p>
            <a:pPr algn="ctr"/>
            <a:r>
              <a:rPr lang="en-US" sz="3600" noProof="0" dirty="0"/>
              <a:t>Candidate electron events</a:t>
            </a:r>
          </a:p>
          <a:p>
            <a:pPr algn="ctr"/>
            <a:r>
              <a:rPr lang="en-US" sz="2200" noProof="0" dirty="0"/>
              <a:t>RF emission frequency vs time of single electron in the permanent magnet</a:t>
            </a:r>
            <a:endParaRPr lang="en-US" sz="3600" noProof="0" dirty="0"/>
          </a:p>
        </p:txBody>
      </p:sp>
      <p:pic>
        <p:nvPicPr>
          <p:cNvPr id="2" name="Immagine 7" descr="Immagine che contiene schermata, testo, Policromia&#10;&#10;Descrizione generata automaticamente">
            <a:extLst>
              <a:ext uri="{FF2B5EF4-FFF2-40B4-BE49-F238E27FC236}">
                <a16:creationId xmlns:a16="http://schemas.microsoft.com/office/drawing/2014/main" id="{26E3ED5B-0FBB-FC53-F325-B28E903A53A1}"/>
              </a:ext>
            </a:extLst>
          </p:cNvPr>
          <p:cNvPicPr>
            <a:picLocks noChangeAspect="1"/>
          </p:cNvPicPr>
          <p:nvPr/>
        </p:nvPicPr>
        <p:blipFill rotWithShape="1">
          <a:blip r:embed="rId2">
            <a:extLst>
              <a:ext uri="{28A0092B-C50C-407E-A947-70E740481C1C}">
                <a14:useLocalDpi xmlns:a14="http://schemas.microsoft.com/office/drawing/2010/main" val="0"/>
              </a:ext>
            </a:extLst>
          </a:blip>
          <a:srcRect t="5696" r="625"/>
          <a:stretch/>
        </p:blipFill>
        <p:spPr>
          <a:xfrm>
            <a:off x="764767" y="1310952"/>
            <a:ext cx="10421655" cy="5339066"/>
          </a:xfrm>
          <a:prstGeom prst="rect">
            <a:avLst/>
          </a:prstGeom>
        </p:spPr>
      </p:pic>
      <p:sp>
        <p:nvSpPr>
          <p:cNvPr id="3" name="CasellaDiTesto 8">
            <a:extLst>
              <a:ext uri="{FF2B5EF4-FFF2-40B4-BE49-F238E27FC236}">
                <a16:creationId xmlns:a16="http://schemas.microsoft.com/office/drawing/2014/main" id="{25E8F7F4-7230-5F47-8634-C2156AA3EE16}"/>
              </a:ext>
            </a:extLst>
          </p:cNvPr>
          <p:cNvSpPr txBox="1"/>
          <p:nvPr/>
        </p:nvSpPr>
        <p:spPr>
          <a:xfrm>
            <a:off x="5559267" y="1927075"/>
            <a:ext cx="1306286" cy="369332"/>
          </a:xfrm>
          <a:prstGeom prst="rect">
            <a:avLst/>
          </a:prstGeom>
          <a:noFill/>
        </p:spPr>
        <p:txBody>
          <a:bodyPr wrap="square" rtlCol="0">
            <a:spAutoFit/>
          </a:bodyPr>
          <a:lstStyle/>
          <a:p>
            <a:r>
              <a:rPr lang="en-US" noProof="0" dirty="0">
                <a:solidFill>
                  <a:schemeClr val="bg1"/>
                </a:solidFill>
              </a:rPr>
              <a:t>Carrier</a:t>
            </a:r>
          </a:p>
        </p:txBody>
      </p:sp>
      <p:sp>
        <p:nvSpPr>
          <p:cNvPr id="5" name="CasellaDiTesto 9">
            <a:extLst>
              <a:ext uri="{FF2B5EF4-FFF2-40B4-BE49-F238E27FC236}">
                <a16:creationId xmlns:a16="http://schemas.microsoft.com/office/drawing/2014/main" id="{49EA500E-BEB9-76ED-0C72-A5F2D8D1A580}"/>
              </a:ext>
            </a:extLst>
          </p:cNvPr>
          <p:cNvSpPr txBox="1"/>
          <p:nvPr/>
        </p:nvSpPr>
        <p:spPr>
          <a:xfrm>
            <a:off x="5975594" y="4065375"/>
            <a:ext cx="1306286" cy="369332"/>
          </a:xfrm>
          <a:prstGeom prst="rect">
            <a:avLst/>
          </a:prstGeom>
          <a:noFill/>
        </p:spPr>
        <p:txBody>
          <a:bodyPr wrap="square" rtlCol="0">
            <a:spAutoFit/>
          </a:bodyPr>
          <a:lstStyle/>
          <a:p>
            <a:r>
              <a:rPr lang="en-US" noProof="0" dirty="0">
                <a:solidFill>
                  <a:schemeClr val="bg1"/>
                </a:solidFill>
              </a:rPr>
              <a:t>Secondary</a:t>
            </a:r>
          </a:p>
        </p:txBody>
      </p:sp>
      <p:sp>
        <p:nvSpPr>
          <p:cNvPr id="6" name="TextBox 5">
            <a:extLst>
              <a:ext uri="{FF2B5EF4-FFF2-40B4-BE49-F238E27FC236}">
                <a16:creationId xmlns:a16="http://schemas.microsoft.com/office/drawing/2014/main" id="{5B6C5245-78A5-3065-8369-A6171E41BF6A}"/>
              </a:ext>
            </a:extLst>
          </p:cNvPr>
          <p:cNvSpPr txBox="1"/>
          <p:nvPr/>
        </p:nvSpPr>
        <p:spPr>
          <a:xfrm rot="16200000">
            <a:off x="10811518" y="1126286"/>
            <a:ext cx="749808" cy="369332"/>
          </a:xfrm>
          <a:prstGeom prst="rect">
            <a:avLst/>
          </a:prstGeom>
          <a:noFill/>
        </p:spPr>
        <p:txBody>
          <a:bodyPr wrap="square" rtlCol="0">
            <a:spAutoFit/>
          </a:bodyPr>
          <a:lstStyle/>
          <a:p>
            <a:r>
              <a:rPr lang="en-US" noProof="0" dirty="0"/>
              <a:t>P[W]</a:t>
            </a:r>
          </a:p>
        </p:txBody>
      </p:sp>
    </p:spTree>
    <p:extLst>
      <p:ext uri="{BB962C8B-B14F-4D97-AF65-F5344CB8AC3E}">
        <p14:creationId xmlns:p14="http://schemas.microsoft.com/office/powerpoint/2010/main" val="4166816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40A44-9B41-38EF-E20F-468388EEB2AB}"/>
            </a:ext>
          </a:extLst>
        </p:cNvPr>
        <p:cNvGrpSpPr/>
        <p:nvPr/>
      </p:nvGrpSpPr>
      <p:grpSpPr>
        <a:xfrm>
          <a:off x="0" y="0"/>
          <a:ext cx="0" cy="0"/>
          <a:chOff x="0" y="0"/>
          <a:chExt cx="0" cy="0"/>
        </a:xfrm>
      </p:grpSpPr>
      <p:pic>
        <p:nvPicPr>
          <p:cNvPr id="14" name="Immagine 5" descr="Immagine che contiene testo, diagramma, linea, Diagramma&#10;&#10;Descrizione generata automaticamente">
            <a:extLst>
              <a:ext uri="{FF2B5EF4-FFF2-40B4-BE49-F238E27FC236}">
                <a16:creationId xmlns:a16="http://schemas.microsoft.com/office/drawing/2014/main" id="{18AA0BD3-0AAB-5DBB-E390-8A6ACE335E73}"/>
              </a:ext>
            </a:extLst>
          </p:cNvPr>
          <p:cNvPicPr>
            <a:picLocks noChangeAspect="1"/>
          </p:cNvPicPr>
          <p:nvPr/>
        </p:nvPicPr>
        <p:blipFill>
          <a:blip r:embed="rId2">
            <a:extLst>
              <a:ext uri="{28A0092B-C50C-407E-A947-70E740481C1C}">
                <a14:useLocalDpi xmlns:a14="http://schemas.microsoft.com/office/drawing/2010/main" val="0"/>
              </a:ext>
            </a:extLst>
          </a:blip>
          <a:srcRect l="1510" t="933" r="8043"/>
          <a:stretch/>
        </p:blipFill>
        <p:spPr>
          <a:xfrm>
            <a:off x="7061043" y="510308"/>
            <a:ext cx="5130956" cy="3079592"/>
          </a:xfrm>
          <a:prstGeom prst="rect">
            <a:avLst/>
          </a:prstGeom>
        </p:spPr>
      </p:pic>
      <p:sp>
        <p:nvSpPr>
          <p:cNvPr id="4" name="TextBox 3">
            <a:extLst>
              <a:ext uri="{FF2B5EF4-FFF2-40B4-BE49-F238E27FC236}">
                <a16:creationId xmlns:a16="http://schemas.microsoft.com/office/drawing/2014/main" id="{AD5A38E3-D149-7DA9-B478-A3308819D282}"/>
              </a:ext>
            </a:extLst>
          </p:cNvPr>
          <p:cNvSpPr txBox="1"/>
          <p:nvPr/>
        </p:nvSpPr>
        <p:spPr>
          <a:xfrm>
            <a:off x="1190244" y="-90170"/>
            <a:ext cx="9811512" cy="646331"/>
          </a:xfrm>
          <a:prstGeom prst="rect">
            <a:avLst/>
          </a:prstGeom>
          <a:noFill/>
        </p:spPr>
        <p:txBody>
          <a:bodyPr wrap="square" rtlCol="0">
            <a:spAutoFit/>
          </a:bodyPr>
          <a:lstStyle/>
          <a:p>
            <a:pPr algn="ctr"/>
            <a:r>
              <a:rPr lang="en-US" sz="3600" noProof="0" dirty="0"/>
              <a:t>Electron signature: trigger rate (data) </a:t>
            </a:r>
          </a:p>
        </p:txBody>
      </p:sp>
      <p:sp>
        <p:nvSpPr>
          <p:cNvPr id="3" name="CasellaDiTesto 16">
            <a:extLst>
              <a:ext uri="{FF2B5EF4-FFF2-40B4-BE49-F238E27FC236}">
                <a16:creationId xmlns:a16="http://schemas.microsoft.com/office/drawing/2014/main" id="{5E64DBAA-5928-4240-8C65-D99BF6C6EDAE}"/>
              </a:ext>
            </a:extLst>
          </p:cNvPr>
          <p:cNvSpPr txBox="1"/>
          <p:nvPr/>
        </p:nvSpPr>
        <p:spPr>
          <a:xfrm>
            <a:off x="1030900" y="2196655"/>
            <a:ext cx="1441853" cy="646331"/>
          </a:xfrm>
          <a:prstGeom prst="rect">
            <a:avLst/>
          </a:prstGeom>
          <a:noFill/>
        </p:spPr>
        <p:txBody>
          <a:bodyPr wrap="square" rtlCol="0">
            <a:spAutoFit/>
          </a:bodyPr>
          <a:lstStyle/>
          <a:p>
            <a:r>
              <a:rPr lang="en-US" noProof="0" dirty="0"/>
              <a:t>Source open</a:t>
            </a:r>
          </a:p>
          <a:p>
            <a:r>
              <a:rPr lang="en-US" noProof="0" dirty="0"/>
              <a:t>(RUN11)</a:t>
            </a:r>
          </a:p>
        </p:txBody>
      </p:sp>
      <p:sp>
        <p:nvSpPr>
          <p:cNvPr id="5" name="CasellaDiTesto 17">
            <a:extLst>
              <a:ext uri="{FF2B5EF4-FFF2-40B4-BE49-F238E27FC236}">
                <a16:creationId xmlns:a16="http://schemas.microsoft.com/office/drawing/2014/main" id="{925EBDD8-BC7F-276E-81DD-8538B819CC02}"/>
              </a:ext>
            </a:extLst>
          </p:cNvPr>
          <p:cNvSpPr txBox="1"/>
          <p:nvPr/>
        </p:nvSpPr>
        <p:spPr>
          <a:xfrm>
            <a:off x="2423884" y="2266361"/>
            <a:ext cx="1607694" cy="646331"/>
          </a:xfrm>
          <a:prstGeom prst="rect">
            <a:avLst/>
          </a:prstGeom>
          <a:noFill/>
        </p:spPr>
        <p:txBody>
          <a:bodyPr wrap="square" rtlCol="0">
            <a:spAutoFit/>
          </a:bodyPr>
          <a:lstStyle/>
          <a:p>
            <a:r>
              <a:rPr lang="en-US" noProof="0" dirty="0"/>
              <a:t>Source closed</a:t>
            </a:r>
          </a:p>
          <a:p>
            <a:r>
              <a:rPr lang="en-US" noProof="0" dirty="0"/>
              <a:t>(RUN12)</a:t>
            </a:r>
          </a:p>
        </p:txBody>
      </p:sp>
      <p:sp>
        <p:nvSpPr>
          <p:cNvPr id="6" name="CasellaDiTesto 18">
            <a:extLst>
              <a:ext uri="{FF2B5EF4-FFF2-40B4-BE49-F238E27FC236}">
                <a16:creationId xmlns:a16="http://schemas.microsoft.com/office/drawing/2014/main" id="{84BCA0BD-9EF1-17A1-EF55-9ECFB7905076}"/>
              </a:ext>
            </a:extLst>
          </p:cNvPr>
          <p:cNvSpPr txBox="1"/>
          <p:nvPr/>
        </p:nvSpPr>
        <p:spPr>
          <a:xfrm>
            <a:off x="5259887" y="3949424"/>
            <a:ext cx="1866925" cy="461665"/>
          </a:xfrm>
          <a:prstGeom prst="rect">
            <a:avLst/>
          </a:prstGeom>
          <a:noFill/>
        </p:spPr>
        <p:txBody>
          <a:bodyPr wrap="square" rtlCol="0">
            <a:spAutoFit/>
          </a:bodyPr>
          <a:lstStyle/>
          <a:p>
            <a:r>
              <a:rPr lang="en-US" sz="1200" noProof="0" dirty="0"/>
              <a:t>BKG=14/1/25</a:t>
            </a:r>
          </a:p>
          <a:p>
            <a:r>
              <a:rPr lang="en-US" sz="1200" noProof="0" dirty="0"/>
              <a:t>RUN11-12=30/5/24</a:t>
            </a:r>
          </a:p>
        </p:txBody>
      </p:sp>
      <p:grpSp>
        <p:nvGrpSpPr>
          <p:cNvPr id="10" name="Group 9">
            <a:extLst>
              <a:ext uri="{FF2B5EF4-FFF2-40B4-BE49-F238E27FC236}">
                <a16:creationId xmlns:a16="http://schemas.microsoft.com/office/drawing/2014/main" id="{D3A4A034-F62F-6FAD-D979-80EAFFA6683A}"/>
              </a:ext>
            </a:extLst>
          </p:cNvPr>
          <p:cNvGrpSpPr/>
          <p:nvPr/>
        </p:nvGrpSpPr>
        <p:grpSpPr>
          <a:xfrm>
            <a:off x="0" y="2897053"/>
            <a:ext cx="7564100" cy="3912193"/>
            <a:chOff x="0" y="2897053"/>
            <a:chExt cx="7564100" cy="3912193"/>
          </a:xfrm>
        </p:grpSpPr>
        <p:pic>
          <p:nvPicPr>
            <p:cNvPr id="9" name="Picture 8" descr="A graph showing a number of red and black lines&#10;&#10;AI-generated content may be incorrect.">
              <a:extLst>
                <a:ext uri="{FF2B5EF4-FFF2-40B4-BE49-F238E27FC236}">
                  <a16:creationId xmlns:a16="http://schemas.microsoft.com/office/drawing/2014/main" id="{3897990E-071F-D001-F51A-BAD17E3B5B54}"/>
                </a:ext>
              </a:extLst>
            </p:cNvPr>
            <p:cNvPicPr>
              <a:picLocks noChangeAspect="1"/>
            </p:cNvPicPr>
            <p:nvPr/>
          </p:nvPicPr>
          <p:blipFill>
            <a:blip r:embed="rId3"/>
            <a:stretch>
              <a:fillRect/>
            </a:stretch>
          </p:blipFill>
          <p:spPr>
            <a:xfrm>
              <a:off x="0" y="2897053"/>
              <a:ext cx="7564100" cy="3912193"/>
            </a:xfrm>
            <a:prstGeom prst="rect">
              <a:avLst/>
            </a:prstGeom>
          </p:spPr>
        </p:pic>
        <p:cxnSp>
          <p:nvCxnSpPr>
            <p:cNvPr id="7" name="Connettore diritto 15">
              <a:extLst>
                <a:ext uri="{FF2B5EF4-FFF2-40B4-BE49-F238E27FC236}">
                  <a16:creationId xmlns:a16="http://schemas.microsoft.com/office/drawing/2014/main" id="{CEFC7139-E735-F761-CB14-5B3D62A1A843}"/>
                </a:ext>
              </a:extLst>
            </p:cNvPr>
            <p:cNvCxnSpPr>
              <a:cxnSpLocks/>
            </p:cNvCxnSpPr>
            <p:nvPr/>
          </p:nvCxnSpPr>
          <p:spPr>
            <a:xfrm flipV="1">
              <a:off x="2574710" y="2947415"/>
              <a:ext cx="0" cy="3484463"/>
            </a:xfrm>
            <a:prstGeom prst="line">
              <a:avLst/>
            </a:prstGeom>
            <a:ln w="28575">
              <a:solidFill>
                <a:srgbClr val="FFC000"/>
              </a:solidFill>
              <a:prstDash val="sysDash"/>
            </a:ln>
          </p:spPr>
          <p:style>
            <a:lnRef idx="2">
              <a:schemeClr val="accent1"/>
            </a:lnRef>
            <a:fillRef idx="0">
              <a:schemeClr val="accent1"/>
            </a:fillRef>
            <a:effectRef idx="1">
              <a:schemeClr val="accent1"/>
            </a:effectRef>
            <a:fontRef idx="minor">
              <a:schemeClr val="tx1"/>
            </a:fontRef>
          </p:style>
        </p:cxnSp>
        <p:cxnSp>
          <p:nvCxnSpPr>
            <p:cNvPr id="11" name="Connettore diritto 15">
              <a:extLst>
                <a:ext uri="{FF2B5EF4-FFF2-40B4-BE49-F238E27FC236}">
                  <a16:creationId xmlns:a16="http://schemas.microsoft.com/office/drawing/2014/main" id="{12C4D7D0-4912-D673-F380-FE9231FDF10E}"/>
                </a:ext>
              </a:extLst>
            </p:cNvPr>
            <p:cNvCxnSpPr>
              <a:cxnSpLocks/>
            </p:cNvCxnSpPr>
            <p:nvPr/>
          </p:nvCxnSpPr>
          <p:spPr>
            <a:xfrm flipV="1">
              <a:off x="1309790" y="2947416"/>
              <a:ext cx="0" cy="3484462"/>
            </a:xfrm>
            <a:prstGeom prst="line">
              <a:avLst/>
            </a:prstGeom>
            <a:ln w="28575">
              <a:solidFill>
                <a:srgbClr val="FFC000"/>
              </a:solidFill>
              <a:prstDash val="sysDash"/>
            </a:ln>
          </p:spPr>
          <p:style>
            <a:lnRef idx="2">
              <a:schemeClr val="accent1"/>
            </a:lnRef>
            <a:fillRef idx="0">
              <a:schemeClr val="accent1"/>
            </a:fillRef>
            <a:effectRef idx="1">
              <a:schemeClr val="accent1"/>
            </a:effectRef>
            <a:fontRef idx="minor">
              <a:schemeClr val="tx1"/>
            </a:fontRef>
          </p:style>
        </p:cxnSp>
      </p:grpSp>
      <p:sp>
        <p:nvSpPr>
          <p:cNvPr id="15" name="CasellaDiTesto 17">
            <a:extLst>
              <a:ext uri="{FF2B5EF4-FFF2-40B4-BE49-F238E27FC236}">
                <a16:creationId xmlns:a16="http://schemas.microsoft.com/office/drawing/2014/main" id="{8058A8CA-BA84-4F5B-A5BD-D732F31A6EA5}"/>
              </a:ext>
            </a:extLst>
          </p:cNvPr>
          <p:cNvSpPr txBox="1"/>
          <p:nvPr/>
        </p:nvSpPr>
        <p:spPr>
          <a:xfrm>
            <a:off x="8763999" y="833473"/>
            <a:ext cx="1725043" cy="646331"/>
          </a:xfrm>
          <a:prstGeom prst="rect">
            <a:avLst/>
          </a:prstGeom>
          <a:noFill/>
        </p:spPr>
        <p:txBody>
          <a:bodyPr wrap="square" rtlCol="0">
            <a:spAutoFit/>
          </a:bodyPr>
          <a:lstStyle/>
          <a:p>
            <a:r>
              <a:rPr lang="en-US" noProof="0" dirty="0"/>
              <a:t>Source closed</a:t>
            </a:r>
          </a:p>
          <a:p>
            <a:r>
              <a:rPr lang="en-US" noProof="0" dirty="0"/>
              <a:t>(t=0)</a:t>
            </a:r>
          </a:p>
        </p:txBody>
      </p:sp>
      <p:sp>
        <p:nvSpPr>
          <p:cNvPr id="16" name="TextBox 15">
            <a:extLst>
              <a:ext uri="{FF2B5EF4-FFF2-40B4-BE49-F238E27FC236}">
                <a16:creationId xmlns:a16="http://schemas.microsoft.com/office/drawing/2014/main" id="{261F0827-2534-5C33-DBC7-A0F8B1098671}"/>
              </a:ext>
            </a:extLst>
          </p:cNvPr>
          <p:cNvSpPr txBox="1"/>
          <p:nvPr/>
        </p:nvSpPr>
        <p:spPr>
          <a:xfrm>
            <a:off x="1702958" y="1071217"/>
            <a:ext cx="2825496" cy="646331"/>
          </a:xfrm>
          <a:prstGeom prst="rect">
            <a:avLst/>
          </a:prstGeom>
          <a:noFill/>
        </p:spPr>
        <p:txBody>
          <a:bodyPr wrap="square" rtlCol="0">
            <a:spAutoFit/>
          </a:bodyPr>
          <a:lstStyle/>
          <a:p>
            <a:r>
              <a:rPr lang="en-US" noProof="0" dirty="0"/>
              <a:t>Source: </a:t>
            </a:r>
            <a:r>
              <a:rPr lang="en-US" baseline="30000" noProof="0" dirty="0"/>
              <a:t>85</a:t>
            </a:r>
            <a:r>
              <a:rPr lang="en-US" noProof="0" dirty="0"/>
              <a:t>Rb-&gt; </a:t>
            </a:r>
            <a:r>
              <a:rPr lang="en-US" baseline="30000" noProof="0" dirty="0"/>
              <a:t>83m</a:t>
            </a:r>
            <a:r>
              <a:rPr lang="en-US" noProof="0" dirty="0"/>
              <a:t>Kr</a:t>
            </a:r>
          </a:p>
          <a:p>
            <a:r>
              <a:rPr lang="en-US" noProof="0" dirty="0"/>
              <a:t>Lifetime Kr=158.1 min</a:t>
            </a:r>
          </a:p>
        </p:txBody>
      </p:sp>
      <p:sp>
        <p:nvSpPr>
          <p:cNvPr id="18" name="TextBox 17">
            <a:extLst>
              <a:ext uri="{FF2B5EF4-FFF2-40B4-BE49-F238E27FC236}">
                <a16:creationId xmlns:a16="http://schemas.microsoft.com/office/drawing/2014/main" id="{157B356D-5841-6111-BDDE-0469408E9B86}"/>
              </a:ext>
            </a:extLst>
          </p:cNvPr>
          <p:cNvSpPr txBox="1"/>
          <p:nvPr/>
        </p:nvSpPr>
        <p:spPr>
          <a:xfrm>
            <a:off x="7695613" y="3662034"/>
            <a:ext cx="1665058" cy="646331"/>
          </a:xfrm>
          <a:prstGeom prst="rect">
            <a:avLst/>
          </a:prstGeom>
          <a:noFill/>
          <a:ln w="57150">
            <a:solidFill>
              <a:srgbClr val="92D050"/>
            </a:solidFill>
          </a:ln>
        </p:spPr>
        <p:txBody>
          <a:bodyPr wrap="square" rtlCol="0">
            <a:spAutoFit/>
          </a:bodyPr>
          <a:lstStyle/>
          <a:p>
            <a:r>
              <a:rPr lang="en-US" noProof="0" dirty="0" err="1"/>
              <a:t>Freq</a:t>
            </a:r>
            <a:r>
              <a:rPr lang="en-US" baseline="-25000" noProof="0" dirty="0" err="1"/>
              <a:t>RF</a:t>
            </a:r>
            <a:r>
              <a:rPr lang="en-US" noProof="0" dirty="0"/>
              <a:t>=26GHz</a:t>
            </a:r>
          </a:p>
          <a:p>
            <a:r>
              <a:rPr lang="en-US" noProof="0" dirty="0"/>
              <a:t>P</a:t>
            </a:r>
            <a:r>
              <a:rPr lang="en-US" baseline="-25000" noProof="0" dirty="0"/>
              <a:t>RF</a:t>
            </a:r>
            <a:r>
              <a:rPr lang="en-US" noProof="0" dirty="0"/>
              <a:t>=1fW</a:t>
            </a:r>
          </a:p>
        </p:txBody>
      </p:sp>
      <p:sp>
        <p:nvSpPr>
          <p:cNvPr id="19" name="TextBox 18">
            <a:extLst>
              <a:ext uri="{FF2B5EF4-FFF2-40B4-BE49-F238E27FC236}">
                <a16:creationId xmlns:a16="http://schemas.microsoft.com/office/drawing/2014/main" id="{56244B21-9230-B6FB-E0E1-85BA2055D3E7}"/>
              </a:ext>
            </a:extLst>
          </p:cNvPr>
          <p:cNvSpPr txBox="1"/>
          <p:nvPr/>
        </p:nvSpPr>
        <p:spPr>
          <a:xfrm>
            <a:off x="7592406" y="5906979"/>
            <a:ext cx="1871472" cy="646331"/>
          </a:xfrm>
          <a:prstGeom prst="rect">
            <a:avLst/>
          </a:prstGeom>
          <a:noFill/>
          <a:ln w="57150">
            <a:solidFill>
              <a:srgbClr val="00B050"/>
            </a:solidFill>
          </a:ln>
        </p:spPr>
        <p:txBody>
          <a:bodyPr wrap="square" rtlCol="0">
            <a:spAutoFit/>
          </a:bodyPr>
          <a:lstStyle/>
          <a:p>
            <a:r>
              <a:rPr lang="en-US" noProof="0" dirty="0" err="1"/>
              <a:t>Freq</a:t>
            </a:r>
            <a:r>
              <a:rPr lang="en-US" baseline="-25000" noProof="0" dirty="0" err="1"/>
              <a:t>IF</a:t>
            </a:r>
            <a:r>
              <a:rPr lang="en-US" noProof="0" dirty="0"/>
              <a:t>=550MHz</a:t>
            </a:r>
          </a:p>
          <a:p>
            <a:r>
              <a:rPr lang="en-US" noProof="0" dirty="0"/>
              <a:t>P</a:t>
            </a:r>
            <a:r>
              <a:rPr lang="en-US" baseline="-25000" noProof="0" dirty="0"/>
              <a:t>RF</a:t>
            </a:r>
            <a:r>
              <a:rPr lang="en-US" noProof="0" dirty="0"/>
              <a:t>=2μW</a:t>
            </a:r>
          </a:p>
        </p:txBody>
      </p:sp>
      <p:cxnSp>
        <p:nvCxnSpPr>
          <p:cNvPr id="21" name="Straight Arrow Connector 20">
            <a:extLst>
              <a:ext uri="{FF2B5EF4-FFF2-40B4-BE49-F238E27FC236}">
                <a16:creationId xmlns:a16="http://schemas.microsoft.com/office/drawing/2014/main" id="{4BD35118-CEDD-355C-EE2A-1646A62D2D79}"/>
              </a:ext>
            </a:extLst>
          </p:cNvPr>
          <p:cNvCxnSpPr>
            <a:stCxn id="18" idx="2"/>
            <a:endCxn id="19" idx="0"/>
          </p:cNvCxnSpPr>
          <p:nvPr/>
        </p:nvCxnSpPr>
        <p:spPr>
          <a:xfrm>
            <a:off x="8528142" y="4308365"/>
            <a:ext cx="0" cy="1598614"/>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C32E389B-9D9C-C992-EB8D-5D60A7F57DD1}"/>
              </a:ext>
            </a:extLst>
          </p:cNvPr>
          <p:cNvSpPr txBox="1"/>
          <p:nvPr/>
        </p:nvSpPr>
        <p:spPr>
          <a:xfrm>
            <a:off x="8216907" y="4493031"/>
            <a:ext cx="4559283" cy="923330"/>
          </a:xfrm>
          <a:prstGeom prst="rect">
            <a:avLst/>
          </a:prstGeom>
          <a:noFill/>
        </p:spPr>
        <p:txBody>
          <a:bodyPr wrap="square" rtlCol="0">
            <a:spAutoFit/>
          </a:bodyPr>
          <a:lstStyle/>
          <a:p>
            <a:pPr algn="ctr"/>
            <a:r>
              <a:rPr lang="en-US" noProof="0" dirty="0"/>
              <a:t>Electronic chain:</a:t>
            </a:r>
          </a:p>
          <a:p>
            <a:pPr algn="ctr"/>
            <a:r>
              <a:rPr lang="en-US" noProof="0" dirty="0"/>
              <a:t>Low noise amplification + </a:t>
            </a:r>
          </a:p>
          <a:p>
            <a:pPr algn="ctr"/>
            <a:r>
              <a:rPr lang="en-US" noProof="0" dirty="0"/>
              <a:t>down-conversion</a:t>
            </a:r>
          </a:p>
        </p:txBody>
      </p:sp>
    </p:spTree>
    <p:extLst>
      <p:ext uri="{BB962C8B-B14F-4D97-AF65-F5344CB8AC3E}">
        <p14:creationId xmlns:p14="http://schemas.microsoft.com/office/powerpoint/2010/main" val="2680176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D7132-2072-B541-B759-B79A65446323}"/>
              </a:ext>
            </a:extLst>
          </p:cNvPr>
          <p:cNvSpPr>
            <a:spLocks noGrp="1"/>
          </p:cNvSpPr>
          <p:nvPr>
            <p:ph type="title"/>
          </p:nvPr>
        </p:nvSpPr>
        <p:spPr>
          <a:xfrm>
            <a:off x="2268632" y="445124"/>
            <a:ext cx="7654738" cy="964931"/>
          </a:xfrm>
        </p:spPr>
        <p:txBody>
          <a:bodyPr>
            <a:normAutofit fontScale="90000"/>
          </a:bodyPr>
          <a:lstStyle/>
          <a:p>
            <a:r>
              <a:rPr lang="en-US" dirty="0"/>
              <a:t>Recent Project 8 Tritium RF Measurement</a:t>
            </a:r>
          </a:p>
        </p:txBody>
      </p:sp>
      <p:sp>
        <p:nvSpPr>
          <p:cNvPr id="6" name="TextBox 5">
            <a:extLst>
              <a:ext uri="{FF2B5EF4-FFF2-40B4-BE49-F238E27FC236}">
                <a16:creationId xmlns:a16="http://schemas.microsoft.com/office/drawing/2014/main" id="{1DA047DF-3FC2-5B4B-BEB9-E731A750D454}"/>
              </a:ext>
            </a:extLst>
          </p:cNvPr>
          <p:cNvSpPr txBox="1"/>
          <p:nvPr/>
        </p:nvSpPr>
        <p:spPr bwMode="auto">
          <a:xfrm>
            <a:off x="8184609" y="1835469"/>
            <a:ext cx="2760167" cy="457740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r>
              <a:rPr lang="en-US" sz="1747" dirty="0">
                <a:solidFill>
                  <a:srgbClr val="002060"/>
                </a:solidFill>
              </a:rPr>
              <a:t>RF measurement background levels extremely low.</a:t>
            </a:r>
          </a:p>
          <a:p>
            <a:endParaRPr lang="en-US" sz="1747" dirty="0">
              <a:solidFill>
                <a:srgbClr val="002060"/>
              </a:solidFill>
            </a:endParaRPr>
          </a:p>
          <a:p>
            <a:r>
              <a:rPr lang="en-US" sz="1747" dirty="0">
                <a:solidFill>
                  <a:srgbClr val="002060"/>
                </a:solidFill>
              </a:rPr>
              <a:t>No events observed above endpoint,</a:t>
            </a:r>
          </a:p>
          <a:p>
            <a:r>
              <a:rPr lang="en-US" sz="1747" dirty="0">
                <a:solidFill>
                  <a:srgbClr val="002060"/>
                </a:solidFill>
              </a:rPr>
              <a:t>Setting upper limit on background rate</a:t>
            </a:r>
          </a:p>
          <a:p>
            <a:endParaRPr lang="en-US" sz="1747" dirty="0">
              <a:solidFill>
                <a:srgbClr val="002060"/>
              </a:solidFill>
            </a:endParaRPr>
          </a:p>
          <a:p>
            <a:r>
              <a:rPr lang="en-US" sz="1747" dirty="0">
                <a:solidFill>
                  <a:srgbClr val="002060"/>
                </a:solidFill>
              </a:rPr>
              <a:t>&lt; 3x10</a:t>
            </a:r>
            <a:r>
              <a:rPr lang="en-US" sz="1747" baseline="30000" dirty="0">
                <a:solidFill>
                  <a:srgbClr val="002060"/>
                </a:solidFill>
              </a:rPr>
              <a:t>-10</a:t>
            </a:r>
            <a:r>
              <a:rPr lang="en-US" sz="1747" dirty="0">
                <a:solidFill>
                  <a:srgbClr val="002060"/>
                </a:solidFill>
              </a:rPr>
              <a:t> /eV/s (90% CL)</a:t>
            </a:r>
          </a:p>
          <a:p>
            <a:endParaRPr lang="en-US" sz="1747" dirty="0">
              <a:solidFill>
                <a:srgbClr val="002060"/>
              </a:solidFill>
            </a:endParaRPr>
          </a:p>
          <a:p>
            <a:pPr marL="321457" indent="-321457">
              <a:buFont typeface="Wingdings" pitchFamily="2" charset="2"/>
              <a:buChar char="à"/>
            </a:pPr>
            <a:r>
              <a:rPr lang="en-US" sz="2250" b="1" dirty="0">
                <a:solidFill>
                  <a:srgbClr val="002060"/>
                </a:solidFill>
                <a:sym typeface="Wingdings" pitchFamily="2" charset="2"/>
              </a:rPr>
              <a:t>Background Rate</a:t>
            </a:r>
          </a:p>
          <a:p>
            <a:r>
              <a:rPr lang="en-US" sz="2250" b="1" dirty="0">
                <a:solidFill>
                  <a:srgbClr val="002060"/>
                </a:solidFill>
                <a:sym typeface="Wingdings" pitchFamily="2" charset="2"/>
              </a:rPr>
              <a:t>	&lt; 1 event per eV 		in 100 years!</a:t>
            </a:r>
            <a:endParaRPr lang="en-US" sz="2250" b="1" dirty="0">
              <a:solidFill>
                <a:srgbClr val="002060"/>
              </a:solidFill>
            </a:endParaRPr>
          </a:p>
          <a:p>
            <a:endParaRPr lang="en-US" sz="3177" dirty="0">
              <a:solidFill>
                <a:srgbClr val="002060"/>
              </a:solidFill>
            </a:endParaRPr>
          </a:p>
        </p:txBody>
      </p:sp>
      <p:sp>
        <p:nvSpPr>
          <p:cNvPr id="7" name="TextBox 6">
            <a:extLst>
              <a:ext uri="{FF2B5EF4-FFF2-40B4-BE49-F238E27FC236}">
                <a16:creationId xmlns:a16="http://schemas.microsoft.com/office/drawing/2014/main" id="{874EAE23-34CF-284F-96AF-1BCFD0BC4394}"/>
              </a:ext>
            </a:extLst>
          </p:cNvPr>
          <p:cNvSpPr txBox="1"/>
          <p:nvPr/>
        </p:nvSpPr>
        <p:spPr bwMode="auto">
          <a:xfrm>
            <a:off x="2381716" y="5613634"/>
            <a:ext cx="5707140" cy="58124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sz="3177" dirty="0">
                <a:hlinkClick r:id="rId2"/>
              </a:rPr>
              <a:t>https://arxiv.org/abs/2203.07349</a:t>
            </a:r>
            <a:endParaRPr lang="en-US" sz="3177" dirty="0"/>
          </a:p>
        </p:txBody>
      </p:sp>
      <p:pic>
        <p:nvPicPr>
          <p:cNvPr id="11" name="Picture 10">
            <a:extLst>
              <a:ext uri="{FF2B5EF4-FFF2-40B4-BE49-F238E27FC236}">
                <a16:creationId xmlns:a16="http://schemas.microsoft.com/office/drawing/2014/main" id="{52A5644F-49C9-1A40-BB68-023DA61C3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63" y="1899913"/>
            <a:ext cx="5126072" cy="3713722"/>
          </a:xfrm>
          <a:prstGeom prst="rect">
            <a:avLst/>
          </a:prstGeom>
        </p:spPr>
      </p:pic>
      <p:sp>
        <p:nvSpPr>
          <p:cNvPr id="8" name="Slide Number Placeholder 2">
            <a:extLst>
              <a:ext uri="{FF2B5EF4-FFF2-40B4-BE49-F238E27FC236}">
                <a16:creationId xmlns:a16="http://schemas.microsoft.com/office/drawing/2014/main" id="{99A0FAF9-8803-1847-B0C4-6F5C484F745F}"/>
              </a:ext>
            </a:extLst>
          </p:cNvPr>
          <p:cNvSpPr txBox="1">
            <a:spLocks/>
          </p:cNvSpPr>
          <p:nvPr/>
        </p:nvSpPr>
        <p:spPr>
          <a:xfrm>
            <a:off x="6240625" y="6325942"/>
            <a:ext cx="636163" cy="314547"/>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lvl9pPr>
          </a:lstStyle>
          <a:p>
            <a:fld id="{86CB4B4D-7CA3-9044-876B-883B54F8677D}" type="slidenum">
              <a:rPr lang="en-IT" sz="1406"/>
              <a:pPr/>
              <a:t>44</a:t>
            </a:fld>
            <a:endParaRPr lang="en-IT" sz="2531" dirty="0"/>
          </a:p>
        </p:txBody>
      </p:sp>
    </p:spTree>
    <p:extLst>
      <p:ext uri="{BB962C8B-B14F-4D97-AF65-F5344CB8AC3E}">
        <p14:creationId xmlns:p14="http://schemas.microsoft.com/office/powerpoint/2010/main" val="931238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F44E53-59D4-BA99-41EB-D49F7DC96EA5}"/>
              </a:ext>
            </a:extLst>
          </p:cNvPr>
          <p:cNvSpPr>
            <a:spLocks noGrp="1"/>
          </p:cNvSpPr>
          <p:nvPr>
            <p:ph type="title"/>
          </p:nvPr>
        </p:nvSpPr>
        <p:spPr>
          <a:xfrm>
            <a:off x="2796434" y="-69901"/>
            <a:ext cx="8595360" cy="1084218"/>
          </a:xfrm>
        </p:spPr>
        <p:txBody>
          <a:bodyPr>
            <a:normAutofit/>
          </a:bodyPr>
          <a:lstStyle/>
          <a:p>
            <a:r>
              <a:rPr lang="en-US" b="1" noProof="0" dirty="0"/>
              <a:t>RF readout electronics</a:t>
            </a:r>
          </a:p>
        </p:txBody>
      </p:sp>
      <p:sp>
        <p:nvSpPr>
          <p:cNvPr id="4" name="Segnaposto numero diapositiva 3">
            <a:extLst>
              <a:ext uri="{FF2B5EF4-FFF2-40B4-BE49-F238E27FC236}">
                <a16:creationId xmlns:a16="http://schemas.microsoft.com/office/drawing/2014/main" id="{F746C5EB-BF23-DB05-32FC-57D102576E66}"/>
              </a:ext>
            </a:extLst>
          </p:cNvPr>
          <p:cNvSpPr>
            <a:spLocks noGrp="1"/>
          </p:cNvSpPr>
          <p:nvPr>
            <p:ph type="sldNum" sz="quarter" idx="12"/>
          </p:nvPr>
        </p:nvSpPr>
        <p:spPr>
          <a:xfrm>
            <a:off x="11639006" y="6382475"/>
            <a:ext cx="485503" cy="365125"/>
          </a:xfrm>
        </p:spPr>
        <p:txBody>
          <a:bodyPr/>
          <a:lstStyle/>
          <a:p>
            <a:fld id="{0E92D30C-535A-4E9C-83CA-F20B65C1DFBA}" type="slidenum">
              <a:rPr lang="en-US" sz="2000" noProof="0" smtClean="0">
                <a:solidFill>
                  <a:srgbClr val="FF0000"/>
                </a:solidFill>
              </a:rPr>
              <a:t>45</a:t>
            </a:fld>
            <a:endParaRPr lang="en-US" sz="2000" noProof="0" dirty="0">
              <a:solidFill>
                <a:srgbClr val="FF0000"/>
              </a:solidFill>
            </a:endParaRPr>
          </a:p>
        </p:txBody>
      </p:sp>
      <p:sp>
        <p:nvSpPr>
          <p:cNvPr id="3" name="Rounded Rectangle 18">
            <a:extLst>
              <a:ext uri="{FF2B5EF4-FFF2-40B4-BE49-F238E27FC236}">
                <a16:creationId xmlns:a16="http://schemas.microsoft.com/office/drawing/2014/main" id="{2CEA6BD4-B4A6-64DF-A7BF-08F80EE71C57}"/>
              </a:ext>
            </a:extLst>
          </p:cNvPr>
          <p:cNvSpPr/>
          <p:nvPr/>
        </p:nvSpPr>
        <p:spPr>
          <a:xfrm>
            <a:off x="1110343" y="1387910"/>
            <a:ext cx="1367682" cy="1019036"/>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6" name="Straight Connector 9">
            <a:extLst>
              <a:ext uri="{FF2B5EF4-FFF2-40B4-BE49-F238E27FC236}">
                <a16:creationId xmlns:a16="http://schemas.microsoft.com/office/drawing/2014/main" id="{4974CCC4-9073-8033-7ED4-B10664F03B48}"/>
              </a:ext>
            </a:extLst>
          </p:cNvPr>
          <p:cNvCxnSpPr>
            <a:cxnSpLocks/>
            <a:stCxn id="3" idx="3"/>
            <a:endCxn id="17" idx="1"/>
          </p:cNvCxnSpPr>
          <p:nvPr/>
        </p:nvCxnSpPr>
        <p:spPr>
          <a:xfrm flipV="1">
            <a:off x="2478025" y="1897424"/>
            <a:ext cx="1288141" cy="4"/>
          </a:xfrm>
          <a:prstGeom prst="line">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1" name="TextBox 35">
            <a:extLst>
              <a:ext uri="{FF2B5EF4-FFF2-40B4-BE49-F238E27FC236}">
                <a16:creationId xmlns:a16="http://schemas.microsoft.com/office/drawing/2014/main" id="{DAC864C4-8378-53F6-54EA-53AA1BE78802}"/>
              </a:ext>
            </a:extLst>
          </p:cNvPr>
          <p:cNvSpPr txBox="1"/>
          <p:nvPr/>
        </p:nvSpPr>
        <p:spPr>
          <a:xfrm>
            <a:off x="7007511" y="1761873"/>
            <a:ext cx="906228" cy="461665"/>
          </a:xfrm>
          <a:prstGeom prst="rect">
            <a:avLst/>
          </a:prstGeom>
          <a:noFill/>
          <a:ln w="25400">
            <a:solidFill>
              <a:schemeClr val="accent1"/>
            </a:solidFill>
          </a:ln>
        </p:spPr>
        <p:txBody>
          <a:bodyPr wrap="square" rtlCol="0">
            <a:spAutoFit/>
          </a:bodyPr>
          <a:lstStyle/>
          <a:p>
            <a:r>
              <a:rPr lang="en-US" sz="2400" noProof="0" dirty="0"/>
              <a:t>DAQ</a:t>
            </a:r>
          </a:p>
        </p:txBody>
      </p:sp>
      <p:cxnSp>
        <p:nvCxnSpPr>
          <p:cNvPr id="12" name="Straight Connector 36">
            <a:extLst>
              <a:ext uri="{FF2B5EF4-FFF2-40B4-BE49-F238E27FC236}">
                <a16:creationId xmlns:a16="http://schemas.microsoft.com/office/drawing/2014/main" id="{1FDA6C94-7B77-AEDE-0ACF-E0C143ABE59C}"/>
              </a:ext>
            </a:extLst>
          </p:cNvPr>
          <p:cNvCxnSpPr>
            <a:cxnSpLocks/>
          </p:cNvCxnSpPr>
          <p:nvPr/>
        </p:nvCxnSpPr>
        <p:spPr>
          <a:xfrm>
            <a:off x="6448144" y="1947490"/>
            <a:ext cx="556309" cy="1422"/>
          </a:xfrm>
          <a:prstGeom prst="line">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TextBox 38">
            <a:extLst>
              <a:ext uri="{FF2B5EF4-FFF2-40B4-BE49-F238E27FC236}">
                <a16:creationId xmlns:a16="http://schemas.microsoft.com/office/drawing/2014/main" id="{BC10D4EE-DCCD-1B8E-2582-973B9D62ABB4}"/>
              </a:ext>
            </a:extLst>
          </p:cNvPr>
          <p:cNvSpPr txBox="1"/>
          <p:nvPr/>
        </p:nvSpPr>
        <p:spPr>
          <a:xfrm>
            <a:off x="1410217" y="1593461"/>
            <a:ext cx="691215" cy="461665"/>
          </a:xfrm>
          <a:prstGeom prst="rect">
            <a:avLst/>
          </a:prstGeom>
          <a:noFill/>
        </p:spPr>
        <p:txBody>
          <a:bodyPr wrap="none" rtlCol="0">
            <a:spAutoFit/>
          </a:bodyPr>
          <a:lstStyle/>
          <a:p>
            <a:r>
              <a:rPr lang="en-US" sz="2400" noProof="0" dirty="0"/>
              <a:t>LNA</a:t>
            </a:r>
          </a:p>
        </p:txBody>
      </p:sp>
      <p:sp>
        <p:nvSpPr>
          <p:cNvPr id="17" name="TextBox 42">
            <a:extLst>
              <a:ext uri="{FF2B5EF4-FFF2-40B4-BE49-F238E27FC236}">
                <a16:creationId xmlns:a16="http://schemas.microsoft.com/office/drawing/2014/main" id="{486F3337-317E-83F0-E1C4-56C2C9805A68}"/>
              </a:ext>
            </a:extLst>
          </p:cNvPr>
          <p:cNvSpPr txBox="1"/>
          <p:nvPr/>
        </p:nvSpPr>
        <p:spPr>
          <a:xfrm>
            <a:off x="3766166" y="1666591"/>
            <a:ext cx="1367682" cy="461665"/>
          </a:xfrm>
          <a:prstGeom prst="rect">
            <a:avLst/>
          </a:prstGeom>
          <a:noFill/>
          <a:ln w="25400">
            <a:solidFill>
              <a:schemeClr val="accent1"/>
            </a:solidFill>
          </a:ln>
        </p:spPr>
        <p:txBody>
          <a:bodyPr wrap="none" rtlCol="0">
            <a:spAutoFit/>
          </a:bodyPr>
          <a:lstStyle/>
          <a:p>
            <a:pPr algn="ctr"/>
            <a:r>
              <a:rPr lang="en-US" sz="2400" noProof="0" dirty="0"/>
              <a:t>DIPLEXER</a:t>
            </a:r>
          </a:p>
        </p:txBody>
      </p:sp>
      <p:grpSp>
        <p:nvGrpSpPr>
          <p:cNvPr id="26" name="Group 72">
            <a:extLst>
              <a:ext uri="{FF2B5EF4-FFF2-40B4-BE49-F238E27FC236}">
                <a16:creationId xmlns:a16="http://schemas.microsoft.com/office/drawing/2014/main" id="{AB22F3D1-6235-CC0E-3830-4D7052B70616}"/>
              </a:ext>
            </a:extLst>
          </p:cNvPr>
          <p:cNvGrpSpPr/>
          <p:nvPr/>
        </p:nvGrpSpPr>
        <p:grpSpPr>
          <a:xfrm>
            <a:off x="6021414" y="1706750"/>
            <a:ext cx="442845" cy="438850"/>
            <a:chOff x="3676353" y="4698956"/>
            <a:chExt cx="442845" cy="438850"/>
          </a:xfrm>
        </p:grpSpPr>
        <p:sp>
          <p:nvSpPr>
            <p:cNvPr id="27" name="Oval 68">
              <a:extLst>
                <a:ext uri="{FF2B5EF4-FFF2-40B4-BE49-F238E27FC236}">
                  <a16:creationId xmlns:a16="http://schemas.microsoft.com/office/drawing/2014/main" id="{F64E7240-2765-1E97-A06C-E1B64AA9F7B7}"/>
                </a:ext>
              </a:extLst>
            </p:cNvPr>
            <p:cNvSpPr/>
            <p:nvPr/>
          </p:nvSpPr>
          <p:spPr>
            <a:xfrm>
              <a:off x="3676353" y="4698956"/>
              <a:ext cx="442845" cy="438850"/>
            </a:xfrm>
            <a:prstGeom prst="ellipse">
              <a:avLst/>
            </a:prstGeom>
            <a:solidFill>
              <a:schemeClr val="accent4">
                <a:alpha val="29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8" name="Straight Connector 70">
              <a:extLst>
                <a:ext uri="{FF2B5EF4-FFF2-40B4-BE49-F238E27FC236}">
                  <a16:creationId xmlns:a16="http://schemas.microsoft.com/office/drawing/2014/main" id="{3384A00B-1E6E-4882-F620-18B80358CD61}"/>
                </a:ext>
              </a:extLst>
            </p:cNvPr>
            <p:cNvCxnSpPr/>
            <p:nvPr/>
          </p:nvCxnSpPr>
          <p:spPr>
            <a:xfrm>
              <a:off x="3735775" y="4756381"/>
              <a:ext cx="324000" cy="3240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9" name="Straight Connector 71">
              <a:extLst>
                <a:ext uri="{FF2B5EF4-FFF2-40B4-BE49-F238E27FC236}">
                  <a16:creationId xmlns:a16="http://schemas.microsoft.com/office/drawing/2014/main" id="{022F659A-587D-26E1-E1D5-E1144AC41344}"/>
                </a:ext>
              </a:extLst>
            </p:cNvPr>
            <p:cNvCxnSpPr>
              <a:cxnSpLocks/>
            </p:cNvCxnSpPr>
            <p:nvPr/>
          </p:nvCxnSpPr>
          <p:spPr>
            <a:xfrm flipV="1">
              <a:off x="3735775" y="4756381"/>
              <a:ext cx="324000" cy="32400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30" name="Straight Connector 76">
            <a:extLst>
              <a:ext uri="{FF2B5EF4-FFF2-40B4-BE49-F238E27FC236}">
                <a16:creationId xmlns:a16="http://schemas.microsoft.com/office/drawing/2014/main" id="{2CEDFB4C-B931-8AEA-4E5D-5953305F2F7B}"/>
              </a:ext>
            </a:extLst>
          </p:cNvPr>
          <p:cNvCxnSpPr>
            <a:cxnSpLocks/>
          </p:cNvCxnSpPr>
          <p:nvPr/>
        </p:nvCxnSpPr>
        <p:spPr>
          <a:xfrm>
            <a:off x="5447896" y="1914725"/>
            <a:ext cx="556309" cy="1422"/>
          </a:xfrm>
          <a:prstGeom prst="line">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2" name="Triangle 50">
            <a:extLst>
              <a:ext uri="{FF2B5EF4-FFF2-40B4-BE49-F238E27FC236}">
                <a16:creationId xmlns:a16="http://schemas.microsoft.com/office/drawing/2014/main" id="{74A1E5F2-1F62-DF21-5EA2-843C293E330E}"/>
              </a:ext>
            </a:extLst>
          </p:cNvPr>
          <p:cNvSpPr/>
          <p:nvPr/>
        </p:nvSpPr>
        <p:spPr>
          <a:xfrm rot="5400000">
            <a:off x="1475939" y="1398498"/>
            <a:ext cx="704820" cy="879847"/>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1" name="Picture 2" descr="Image preview">
            <a:extLst>
              <a:ext uri="{FF2B5EF4-FFF2-40B4-BE49-F238E27FC236}">
                <a16:creationId xmlns:a16="http://schemas.microsoft.com/office/drawing/2014/main" id="{409263D8-8EBE-055C-EC7F-FBC3B1239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49" y="3045885"/>
            <a:ext cx="5445012" cy="4083760"/>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a:extLst>
              <a:ext uri="{FF2B5EF4-FFF2-40B4-BE49-F238E27FC236}">
                <a16:creationId xmlns:a16="http://schemas.microsoft.com/office/drawing/2014/main" id="{84EB2EF2-18A5-BF8F-0D94-AF2FE59EA37D}"/>
              </a:ext>
            </a:extLst>
          </p:cNvPr>
          <p:cNvSpPr txBox="1"/>
          <p:nvPr/>
        </p:nvSpPr>
        <p:spPr>
          <a:xfrm>
            <a:off x="5760720" y="3946233"/>
            <a:ext cx="3735977" cy="830997"/>
          </a:xfrm>
          <a:prstGeom prst="rect">
            <a:avLst/>
          </a:prstGeom>
          <a:noFill/>
        </p:spPr>
        <p:txBody>
          <a:bodyPr wrap="square">
            <a:spAutoFit/>
          </a:bodyPr>
          <a:lstStyle/>
          <a:p>
            <a:r>
              <a:rPr lang="en-US" sz="2400" noProof="0" dirty="0"/>
              <a:t>Dedicated downconverter developed @ NIKHEF </a:t>
            </a:r>
          </a:p>
        </p:txBody>
      </p:sp>
      <p:sp>
        <p:nvSpPr>
          <p:cNvPr id="60" name="CasellaDiTesto 59">
            <a:extLst>
              <a:ext uri="{FF2B5EF4-FFF2-40B4-BE49-F238E27FC236}">
                <a16:creationId xmlns:a16="http://schemas.microsoft.com/office/drawing/2014/main" id="{75E7967E-BA2C-6CD6-0998-BA65CB424CAF}"/>
              </a:ext>
            </a:extLst>
          </p:cNvPr>
          <p:cNvSpPr txBox="1"/>
          <p:nvPr/>
        </p:nvSpPr>
        <p:spPr>
          <a:xfrm>
            <a:off x="5829315" y="5196492"/>
            <a:ext cx="3928639" cy="830997"/>
          </a:xfrm>
          <a:prstGeom prst="rect">
            <a:avLst/>
          </a:prstGeom>
          <a:noFill/>
        </p:spPr>
        <p:txBody>
          <a:bodyPr wrap="square">
            <a:spAutoFit/>
          </a:bodyPr>
          <a:lstStyle/>
          <a:p>
            <a:r>
              <a:rPr lang="en-US" sz="2400" noProof="0" dirty="0"/>
              <a:t>DAQ with FPGA trigger under development @ NIKHEF </a:t>
            </a:r>
          </a:p>
        </p:txBody>
      </p:sp>
      <p:pic>
        <p:nvPicPr>
          <p:cNvPr id="8" name="Immagine 7" descr="Immagine che contiene elettronica, testo, metro, schermata&#10;&#10;Descrizione generata automaticamente">
            <a:extLst>
              <a:ext uri="{FF2B5EF4-FFF2-40B4-BE49-F238E27FC236}">
                <a16:creationId xmlns:a16="http://schemas.microsoft.com/office/drawing/2014/main" id="{983E344A-B0CD-8295-BD76-658F4115FC09}"/>
              </a:ext>
            </a:extLst>
          </p:cNvPr>
          <p:cNvPicPr>
            <a:picLocks noChangeAspect="1"/>
          </p:cNvPicPr>
          <p:nvPr/>
        </p:nvPicPr>
        <p:blipFill rotWithShape="1">
          <a:blip r:embed="rId3">
            <a:extLst>
              <a:ext uri="{28A0092B-C50C-407E-A947-70E740481C1C}">
                <a14:useLocalDpi xmlns:a14="http://schemas.microsoft.com/office/drawing/2010/main" val="0"/>
              </a:ext>
            </a:extLst>
          </a:blip>
          <a:srcRect l="13487" r="13049" b="8539"/>
          <a:stretch/>
        </p:blipFill>
        <p:spPr>
          <a:xfrm>
            <a:off x="8828307" y="891293"/>
            <a:ext cx="3352167" cy="2347518"/>
          </a:xfrm>
          <a:prstGeom prst="rect">
            <a:avLst/>
          </a:prstGeom>
        </p:spPr>
      </p:pic>
      <p:cxnSp>
        <p:nvCxnSpPr>
          <p:cNvPr id="20" name="Connettore 2 19">
            <a:extLst>
              <a:ext uri="{FF2B5EF4-FFF2-40B4-BE49-F238E27FC236}">
                <a16:creationId xmlns:a16="http://schemas.microsoft.com/office/drawing/2014/main" id="{B9656EC4-A414-59C9-BB3B-EA0347F14E68}"/>
              </a:ext>
            </a:extLst>
          </p:cNvPr>
          <p:cNvCxnSpPr>
            <a:stCxn id="42" idx="1"/>
          </p:cNvCxnSpPr>
          <p:nvPr/>
        </p:nvCxnSpPr>
        <p:spPr>
          <a:xfrm flipH="1">
            <a:off x="5342709" y="4361732"/>
            <a:ext cx="418011" cy="143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BDE804D5-FC82-4A7A-B8FA-D2712957BA88}"/>
              </a:ext>
            </a:extLst>
          </p:cNvPr>
          <p:cNvSpPr txBox="1"/>
          <p:nvPr/>
        </p:nvSpPr>
        <p:spPr>
          <a:xfrm>
            <a:off x="8860370" y="3296138"/>
            <a:ext cx="3576937" cy="461665"/>
          </a:xfrm>
          <a:prstGeom prst="rect">
            <a:avLst/>
          </a:prstGeom>
          <a:noFill/>
        </p:spPr>
        <p:txBody>
          <a:bodyPr wrap="square">
            <a:spAutoFit/>
          </a:bodyPr>
          <a:lstStyle/>
          <a:p>
            <a:r>
              <a:rPr lang="en-US" sz="2400" noProof="0" dirty="0"/>
              <a:t>RTO64 used for DAQ</a:t>
            </a:r>
          </a:p>
        </p:txBody>
      </p:sp>
      <p:grpSp>
        <p:nvGrpSpPr>
          <p:cNvPr id="5" name="Gruppo 14">
            <a:extLst>
              <a:ext uri="{FF2B5EF4-FFF2-40B4-BE49-F238E27FC236}">
                <a16:creationId xmlns:a16="http://schemas.microsoft.com/office/drawing/2014/main" id="{9903D340-BDED-997A-2B8C-EAD8781430C9}"/>
              </a:ext>
            </a:extLst>
          </p:cNvPr>
          <p:cNvGrpSpPr/>
          <p:nvPr/>
        </p:nvGrpSpPr>
        <p:grpSpPr>
          <a:xfrm>
            <a:off x="106149" y="2505047"/>
            <a:ext cx="2166101" cy="1211758"/>
            <a:chOff x="4059575" y="2638774"/>
            <a:chExt cx="3519072" cy="2393409"/>
          </a:xfrm>
        </p:grpSpPr>
        <p:pic>
          <p:nvPicPr>
            <p:cNvPr id="9" name="Immagine 107">
              <a:extLst>
                <a:ext uri="{FF2B5EF4-FFF2-40B4-BE49-F238E27FC236}">
                  <a16:creationId xmlns:a16="http://schemas.microsoft.com/office/drawing/2014/main" id="{97B4B821-A0EF-6C0A-4FE9-405CDFB14A81}"/>
                </a:ext>
              </a:extLst>
            </p:cNvPr>
            <p:cNvPicPr>
              <a:picLocks noChangeAspect="1"/>
            </p:cNvPicPr>
            <p:nvPr/>
          </p:nvPicPr>
          <p:blipFill rotWithShape="1">
            <a:blip r:embed="rId4">
              <a:extLst>
                <a:ext uri="{28A0092B-C50C-407E-A947-70E740481C1C}">
                  <a14:useLocalDpi xmlns:a14="http://schemas.microsoft.com/office/drawing/2010/main" val="0"/>
                </a:ext>
              </a:extLst>
            </a:blip>
            <a:srcRect l="8776" t="23458" b="41642"/>
            <a:stretch/>
          </p:blipFill>
          <p:spPr>
            <a:xfrm>
              <a:off x="4059575" y="2638774"/>
              <a:ext cx="3519072" cy="2393409"/>
            </a:xfrm>
            <a:prstGeom prst="rect">
              <a:avLst/>
            </a:prstGeom>
          </p:spPr>
        </p:pic>
        <p:sp>
          <p:nvSpPr>
            <p:cNvPr id="19" name="CasellaDiTesto 40">
              <a:extLst>
                <a:ext uri="{FF2B5EF4-FFF2-40B4-BE49-F238E27FC236}">
                  <a16:creationId xmlns:a16="http://schemas.microsoft.com/office/drawing/2014/main" id="{FB85B11B-CEA5-57EE-DB42-922B304BB38B}"/>
                </a:ext>
              </a:extLst>
            </p:cNvPr>
            <p:cNvSpPr txBox="1"/>
            <p:nvPr/>
          </p:nvSpPr>
          <p:spPr>
            <a:xfrm>
              <a:off x="6323589" y="2736601"/>
              <a:ext cx="1227157" cy="911860"/>
            </a:xfrm>
            <a:prstGeom prst="rect">
              <a:avLst/>
            </a:prstGeom>
            <a:noFill/>
          </p:spPr>
          <p:txBody>
            <a:bodyPr wrap="square" rtlCol="0">
              <a:spAutoFit/>
            </a:bodyPr>
            <a:lstStyle/>
            <a:p>
              <a:r>
                <a:rPr lang="en-US" sz="2400" noProof="0" dirty="0"/>
                <a:t>LNA</a:t>
              </a:r>
            </a:p>
          </p:txBody>
        </p:sp>
      </p:grpSp>
      <p:cxnSp>
        <p:nvCxnSpPr>
          <p:cNvPr id="22" name="Connettore 2 19">
            <a:extLst>
              <a:ext uri="{FF2B5EF4-FFF2-40B4-BE49-F238E27FC236}">
                <a16:creationId xmlns:a16="http://schemas.microsoft.com/office/drawing/2014/main" id="{98D94715-12DD-7F90-08B2-5C1381CC0790}"/>
              </a:ext>
            </a:extLst>
          </p:cNvPr>
          <p:cNvCxnSpPr>
            <a:cxnSpLocks/>
          </p:cNvCxnSpPr>
          <p:nvPr/>
        </p:nvCxnSpPr>
        <p:spPr>
          <a:xfrm flipV="1">
            <a:off x="4962144" y="2250621"/>
            <a:ext cx="1133856" cy="14590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56C2FCD2-3ECB-E0FF-602D-70C181447945}"/>
              </a:ext>
            </a:extLst>
          </p:cNvPr>
          <p:cNvSpPr txBox="1"/>
          <p:nvPr/>
        </p:nvSpPr>
        <p:spPr>
          <a:xfrm>
            <a:off x="6446523" y="1426822"/>
            <a:ext cx="521612" cy="461665"/>
          </a:xfrm>
          <a:prstGeom prst="rect">
            <a:avLst/>
          </a:prstGeom>
          <a:noFill/>
        </p:spPr>
        <p:txBody>
          <a:bodyPr wrap="square">
            <a:spAutoFit/>
          </a:bodyPr>
          <a:lstStyle/>
          <a:p>
            <a:r>
              <a:rPr lang="en-US" sz="2400" noProof="0" dirty="0"/>
              <a:t>IF</a:t>
            </a:r>
          </a:p>
        </p:txBody>
      </p:sp>
      <p:sp>
        <p:nvSpPr>
          <p:cNvPr id="23" name="CasellaDiTesto 22">
            <a:extLst>
              <a:ext uri="{FF2B5EF4-FFF2-40B4-BE49-F238E27FC236}">
                <a16:creationId xmlns:a16="http://schemas.microsoft.com/office/drawing/2014/main" id="{FF2E5055-0341-C12A-D85C-542021165518}"/>
              </a:ext>
            </a:extLst>
          </p:cNvPr>
          <p:cNvSpPr txBox="1"/>
          <p:nvPr/>
        </p:nvSpPr>
        <p:spPr>
          <a:xfrm>
            <a:off x="5418198" y="1475917"/>
            <a:ext cx="818573" cy="461665"/>
          </a:xfrm>
          <a:prstGeom prst="rect">
            <a:avLst/>
          </a:prstGeom>
          <a:noFill/>
        </p:spPr>
        <p:txBody>
          <a:bodyPr wrap="square">
            <a:spAutoFit/>
          </a:bodyPr>
          <a:lstStyle/>
          <a:p>
            <a:r>
              <a:rPr lang="en-US" sz="2400" noProof="0" dirty="0"/>
              <a:t>RF</a:t>
            </a:r>
          </a:p>
        </p:txBody>
      </p:sp>
      <p:sp>
        <p:nvSpPr>
          <p:cNvPr id="7" name="TextBox 38">
            <a:extLst>
              <a:ext uri="{FF2B5EF4-FFF2-40B4-BE49-F238E27FC236}">
                <a16:creationId xmlns:a16="http://schemas.microsoft.com/office/drawing/2014/main" id="{A9A96927-03BD-604C-808B-3061BE2069D9}"/>
              </a:ext>
            </a:extLst>
          </p:cNvPr>
          <p:cNvSpPr txBox="1"/>
          <p:nvPr/>
        </p:nvSpPr>
        <p:spPr>
          <a:xfrm>
            <a:off x="1388425" y="984760"/>
            <a:ext cx="414922" cy="461665"/>
          </a:xfrm>
          <a:prstGeom prst="rect">
            <a:avLst/>
          </a:prstGeom>
          <a:noFill/>
        </p:spPr>
        <p:txBody>
          <a:bodyPr wrap="none" rtlCol="0">
            <a:spAutoFit/>
          </a:bodyPr>
          <a:lstStyle/>
          <a:p>
            <a:r>
              <a:rPr lang="en-US" sz="2400" noProof="0" dirty="0"/>
              <a:t>T</a:t>
            </a:r>
            <a:r>
              <a:rPr lang="en-US" sz="2400" baseline="-25000" noProof="0" dirty="0"/>
              <a:t>c</a:t>
            </a:r>
          </a:p>
        </p:txBody>
      </p:sp>
    </p:spTree>
    <p:extLst>
      <p:ext uri="{BB962C8B-B14F-4D97-AF65-F5344CB8AC3E}">
        <p14:creationId xmlns:p14="http://schemas.microsoft.com/office/powerpoint/2010/main" val="2898156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96074-0218-9822-12C2-FF479CC0453F}"/>
            </a:ext>
          </a:extLst>
        </p:cNvPr>
        <p:cNvGrpSpPr/>
        <p:nvPr/>
      </p:nvGrpSpPr>
      <p:grpSpPr>
        <a:xfrm>
          <a:off x="0" y="0"/>
          <a:ext cx="0" cy="0"/>
          <a:chOff x="0" y="0"/>
          <a:chExt cx="0" cy="0"/>
        </a:xfrm>
      </p:grpSpPr>
      <p:pic>
        <p:nvPicPr>
          <p:cNvPr id="288" name="Image" descr="Image">
            <a:extLst>
              <a:ext uri="{FF2B5EF4-FFF2-40B4-BE49-F238E27FC236}">
                <a16:creationId xmlns:a16="http://schemas.microsoft.com/office/drawing/2014/main" id="{C08502A8-1C12-A24F-668E-439A6D0CC842}"/>
              </a:ext>
            </a:extLst>
          </p:cNvPr>
          <p:cNvPicPr>
            <a:picLocks noChangeAspect="1"/>
          </p:cNvPicPr>
          <p:nvPr/>
        </p:nvPicPr>
        <p:blipFill>
          <a:blip r:embed="rId2"/>
          <a:stretch>
            <a:fillRect/>
          </a:stretch>
        </p:blipFill>
        <p:spPr>
          <a:xfrm>
            <a:off x="1644666" y="1031957"/>
            <a:ext cx="4414234" cy="2166295"/>
          </a:xfrm>
          <a:prstGeom prst="rect">
            <a:avLst/>
          </a:prstGeom>
          <a:ln w="12700">
            <a:miter lim="400000"/>
          </a:ln>
        </p:spPr>
      </p:pic>
      <p:pic>
        <p:nvPicPr>
          <p:cNvPr id="290" name="Image" descr="Image">
            <a:extLst>
              <a:ext uri="{FF2B5EF4-FFF2-40B4-BE49-F238E27FC236}">
                <a16:creationId xmlns:a16="http://schemas.microsoft.com/office/drawing/2014/main" id="{2DF3190A-7DF3-EA32-EAE6-3631FED6D5B6}"/>
              </a:ext>
            </a:extLst>
          </p:cNvPr>
          <p:cNvPicPr>
            <a:picLocks noChangeAspect="1"/>
          </p:cNvPicPr>
          <p:nvPr/>
        </p:nvPicPr>
        <p:blipFill>
          <a:blip r:embed="rId3"/>
          <a:srcRect t="52417" r="49484"/>
          <a:stretch>
            <a:fillRect/>
          </a:stretch>
        </p:blipFill>
        <p:spPr>
          <a:xfrm>
            <a:off x="1586857" y="4097151"/>
            <a:ext cx="3224034" cy="2166307"/>
          </a:xfrm>
          <a:prstGeom prst="rect">
            <a:avLst/>
          </a:prstGeom>
          <a:ln w="12700">
            <a:miter lim="400000"/>
          </a:ln>
        </p:spPr>
      </p:pic>
      <p:sp>
        <p:nvSpPr>
          <p:cNvPr id="291" name="demonstrator MagneT…">
            <a:extLst>
              <a:ext uri="{FF2B5EF4-FFF2-40B4-BE49-F238E27FC236}">
                <a16:creationId xmlns:a16="http://schemas.microsoft.com/office/drawing/2014/main" id="{C544B008-89D9-3FDE-D7B6-D5ECF7303B45}"/>
              </a:ext>
            </a:extLst>
          </p:cNvPr>
          <p:cNvSpPr txBox="1">
            <a:spLocks noGrp="1"/>
          </p:cNvSpPr>
          <p:nvPr>
            <p:ph type="title" idx="4294967295"/>
          </p:nvPr>
        </p:nvSpPr>
        <p:spPr>
          <a:xfrm>
            <a:off x="1546999" y="-404394"/>
            <a:ext cx="9144001" cy="1714501"/>
          </a:xfrm>
          <a:prstGeom prst="rect">
            <a:avLst/>
          </a:prstGeom>
        </p:spPr>
        <p:txBody>
          <a:bodyPr/>
          <a:lstStyle/>
          <a:p>
            <a:pPr>
              <a:defRPr sz="5200">
                <a:solidFill>
                  <a:srgbClr val="000000"/>
                </a:solidFill>
                <a:latin typeface="Gill Sans SemiBold"/>
                <a:ea typeface="Gill Sans SemiBold"/>
                <a:cs typeface="Gill Sans SemiBold"/>
                <a:sym typeface="Gill Sans SemiBold"/>
              </a:defRPr>
            </a:pPr>
            <a:r>
              <a:rPr lang="en-US" sz="2812" noProof="0" dirty="0"/>
              <a:t>A special Magnet</a:t>
            </a:r>
          </a:p>
          <a:p>
            <a:pPr>
              <a:defRPr sz="2000">
                <a:solidFill>
                  <a:srgbClr val="000000"/>
                </a:solidFill>
                <a:latin typeface="Gill Sans"/>
                <a:ea typeface="Gill Sans"/>
                <a:cs typeface="Gill Sans"/>
                <a:sym typeface="Gill Sans"/>
              </a:defRPr>
            </a:pPr>
            <a:r>
              <a:rPr lang="en-US" sz="1400" noProof="0" dirty="0"/>
              <a:t>Being rebuilt in a larger size and will be installed at the LNGS</a:t>
            </a:r>
            <a:br>
              <a:rPr lang="en-US" sz="1400" noProof="0" dirty="0"/>
            </a:br>
            <a:r>
              <a:rPr lang="en-US" sz="1400" noProof="0" dirty="0"/>
              <a:t>Key elements to realize the transverse drift and the Demonstrator of the PTOLEMY project</a:t>
            </a:r>
          </a:p>
        </p:txBody>
      </p:sp>
      <p:pic>
        <p:nvPicPr>
          <p:cNvPr id="292" name="Image" descr="Image">
            <a:extLst>
              <a:ext uri="{FF2B5EF4-FFF2-40B4-BE49-F238E27FC236}">
                <a16:creationId xmlns:a16="http://schemas.microsoft.com/office/drawing/2014/main" id="{F2635F6F-C2F5-612C-1112-E5B3FDCD6EC0}"/>
              </a:ext>
            </a:extLst>
          </p:cNvPr>
          <p:cNvPicPr>
            <a:picLocks noChangeAspect="1"/>
          </p:cNvPicPr>
          <p:nvPr/>
        </p:nvPicPr>
        <p:blipFill>
          <a:blip r:embed="rId4"/>
          <a:stretch>
            <a:fillRect/>
          </a:stretch>
        </p:blipFill>
        <p:spPr>
          <a:xfrm>
            <a:off x="5970984" y="1247046"/>
            <a:ext cx="4576351" cy="1816567"/>
          </a:xfrm>
          <a:prstGeom prst="rect">
            <a:avLst/>
          </a:prstGeom>
          <a:ln w="12700">
            <a:miter lim="400000"/>
          </a:ln>
        </p:spPr>
      </p:pic>
      <p:sp>
        <p:nvSpPr>
          <p:cNvPr id="293" name="Simulated B-map">
            <a:extLst>
              <a:ext uri="{FF2B5EF4-FFF2-40B4-BE49-F238E27FC236}">
                <a16:creationId xmlns:a16="http://schemas.microsoft.com/office/drawing/2014/main" id="{E4A2BA21-EA89-EB74-3B55-83643BEEBC23}"/>
              </a:ext>
            </a:extLst>
          </p:cNvPr>
          <p:cNvSpPr txBox="1"/>
          <p:nvPr/>
        </p:nvSpPr>
        <p:spPr>
          <a:xfrm>
            <a:off x="1874772" y="3719448"/>
            <a:ext cx="1702518" cy="353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600"/>
            </a:lvl1pPr>
          </a:lstStyle>
          <a:p>
            <a:r>
              <a:rPr lang="en-US" sz="1828" noProof="0" dirty="0"/>
              <a:t>Simulated B-map</a:t>
            </a:r>
          </a:p>
        </p:txBody>
      </p:sp>
      <p:sp>
        <p:nvSpPr>
          <p:cNvPr id="294" name="Measured B field shape as expected">
            <a:extLst>
              <a:ext uri="{FF2B5EF4-FFF2-40B4-BE49-F238E27FC236}">
                <a16:creationId xmlns:a16="http://schemas.microsoft.com/office/drawing/2014/main" id="{EF6CDA9B-A0D5-953F-0E19-65D66400BF0E}"/>
              </a:ext>
            </a:extLst>
          </p:cNvPr>
          <p:cNvSpPr txBox="1"/>
          <p:nvPr/>
        </p:nvSpPr>
        <p:spPr>
          <a:xfrm>
            <a:off x="6733865" y="1210346"/>
            <a:ext cx="3491854" cy="353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600"/>
            </a:lvl1pPr>
          </a:lstStyle>
          <a:p>
            <a:r>
              <a:rPr lang="en-US" sz="1828" noProof="0" dirty="0"/>
              <a:t>Measured B field shape as expected</a:t>
            </a:r>
          </a:p>
        </p:txBody>
      </p:sp>
      <p:sp>
        <p:nvSpPr>
          <p:cNvPr id="297" name="Princeton magnet test bench">
            <a:extLst>
              <a:ext uri="{FF2B5EF4-FFF2-40B4-BE49-F238E27FC236}">
                <a16:creationId xmlns:a16="http://schemas.microsoft.com/office/drawing/2014/main" id="{F52D3DD1-3D48-DEE1-5FB6-211A2D538DFE}"/>
              </a:ext>
            </a:extLst>
          </p:cNvPr>
          <p:cNvSpPr txBox="1"/>
          <p:nvPr/>
        </p:nvSpPr>
        <p:spPr>
          <a:xfrm>
            <a:off x="1586857" y="1088397"/>
            <a:ext cx="2459136"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b="1">
                <a:solidFill>
                  <a:srgbClr val="942192"/>
                </a:solidFill>
                <a:latin typeface="Gill Sans"/>
                <a:ea typeface="Gill Sans"/>
                <a:cs typeface="Gill Sans"/>
                <a:sym typeface="Gill Sans"/>
              </a:defRPr>
            </a:lvl1pPr>
          </a:lstStyle>
          <a:p>
            <a:r>
              <a:rPr lang="en-US" sz="1266" noProof="0" dirty="0"/>
              <a:t>Princeton magnet test bench</a:t>
            </a:r>
          </a:p>
        </p:txBody>
      </p:sp>
      <p:sp>
        <p:nvSpPr>
          <p:cNvPr id="298" name="Filter electrodes">
            <a:extLst>
              <a:ext uri="{FF2B5EF4-FFF2-40B4-BE49-F238E27FC236}">
                <a16:creationId xmlns:a16="http://schemas.microsoft.com/office/drawing/2014/main" id="{D0800ED0-EBA1-49FE-AB98-597AE17F60BE}"/>
              </a:ext>
            </a:extLst>
          </p:cNvPr>
          <p:cNvSpPr txBox="1"/>
          <p:nvPr/>
        </p:nvSpPr>
        <p:spPr>
          <a:xfrm>
            <a:off x="4544230" y="1017702"/>
            <a:ext cx="1432508" cy="2669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1800" b="1">
                <a:solidFill>
                  <a:srgbClr val="942192"/>
                </a:solidFill>
                <a:latin typeface="Gill Sans"/>
                <a:ea typeface="Gill Sans"/>
                <a:cs typeface="Gill Sans"/>
                <a:sym typeface="Gill Sans"/>
              </a:defRPr>
            </a:lvl1pPr>
          </a:lstStyle>
          <a:p>
            <a:r>
              <a:rPr lang="en-US" sz="1266" noProof="0" dirty="0"/>
              <a:t>Filter electrodes</a:t>
            </a:r>
          </a:p>
        </p:txBody>
      </p:sp>
      <p:pic>
        <p:nvPicPr>
          <p:cNvPr id="3" name="Picture 2" descr="A screenshot of a computer&#10;&#10;Description automatically generated">
            <a:extLst>
              <a:ext uri="{FF2B5EF4-FFF2-40B4-BE49-F238E27FC236}">
                <a16:creationId xmlns:a16="http://schemas.microsoft.com/office/drawing/2014/main" id="{2C0A649C-561C-B1F3-89CF-ACB56B2EE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37" y="3536906"/>
            <a:ext cx="5015019" cy="2671552"/>
          </a:xfrm>
          <a:prstGeom prst="rect">
            <a:avLst/>
          </a:prstGeom>
        </p:spPr>
      </p:pic>
      <p:sp>
        <p:nvSpPr>
          <p:cNvPr id="4" name="TextBox 3">
            <a:extLst>
              <a:ext uri="{FF2B5EF4-FFF2-40B4-BE49-F238E27FC236}">
                <a16:creationId xmlns:a16="http://schemas.microsoft.com/office/drawing/2014/main" id="{6B8CF37C-6ACF-7C39-5BEE-F382C37DE01A}"/>
              </a:ext>
            </a:extLst>
          </p:cNvPr>
          <p:cNvSpPr txBox="1"/>
          <p:nvPr/>
        </p:nvSpPr>
        <p:spPr>
          <a:xfrm>
            <a:off x="6369831" y="3168289"/>
            <a:ext cx="3731792" cy="3750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984" b="1" noProof="0" dirty="0">
                <a:solidFill>
                  <a:srgbClr val="535353"/>
                </a:solidFill>
                <a:latin typeface="Helvetica" pitchFamily="2" charset="0"/>
                <a:sym typeface="Gill Sans Light"/>
              </a:rPr>
              <a:t>Construction ASG/</a:t>
            </a:r>
            <a:r>
              <a:rPr lang="en-US" sz="984" b="1" noProof="0" dirty="0" err="1">
                <a:solidFill>
                  <a:srgbClr val="535353"/>
                </a:solidFill>
                <a:latin typeface="Helvetica" pitchFamily="2" charset="0"/>
                <a:sym typeface="Gill Sans Light"/>
              </a:rPr>
              <a:t>Suprasys</a:t>
            </a:r>
            <a:r>
              <a:rPr lang="en-US" sz="984" b="1" noProof="0" dirty="0">
                <a:solidFill>
                  <a:srgbClr val="535353"/>
                </a:solidFill>
                <a:latin typeface="Helvetica" pitchFamily="2" charset="0"/>
                <a:sym typeface="Gill Sans Light"/>
              </a:rPr>
              <a:t> consortium  of a SC dipole</a:t>
            </a:r>
            <a:r>
              <a:rPr lang="en-US" sz="984" b="1" noProof="0" dirty="0">
                <a:latin typeface="Helvetica" pitchFamily="2" charset="0"/>
              </a:rPr>
              <a:t> with </a:t>
            </a:r>
          </a:p>
          <a:p>
            <a:pPr algn="ctr" defTabSz="410751" hangingPunct="0"/>
            <a:r>
              <a:rPr lang="en-US" sz="984" b="1" noProof="0" dirty="0">
                <a:latin typeface="Helvetica" pitchFamily="2" charset="0"/>
              </a:rPr>
              <a:t>special attention to the fringe </a:t>
            </a:r>
            <a:r>
              <a:rPr lang="en-US" sz="984" b="1" noProof="0" dirty="0" err="1">
                <a:latin typeface="Helvetica" pitchFamily="2" charset="0"/>
              </a:rPr>
              <a:t>fleld</a:t>
            </a:r>
            <a:endParaRPr lang="en-US" sz="984" b="1" noProof="0" dirty="0">
              <a:solidFill>
                <a:srgbClr val="535353"/>
              </a:solidFill>
              <a:latin typeface="Helvetica" pitchFamily="2" charset="0"/>
              <a:sym typeface="Gill Sans Light"/>
            </a:endParaRPr>
          </a:p>
        </p:txBody>
      </p:sp>
      <p:sp>
        <p:nvSpPr>
          <p:cNvPr id="6" name="TextBox 5">
            <a:extLst>
              <a:ext uri="{FF2B5EF4-FFF2-40B4-BE49-F238E27FC236}">
                <a16:creationId xmlns:a16="http://schemas.microsoft.com/office/drawing/2014/main" id="{5FC77910-DB8F-4157-322D-1811963FE80B}"/>
              </a:ext>
            </a:extLst>
          </p:cNvPr>
          <p:cNvSpPr txBox="1"/>
          <p:nvPr/>
        </p:nvSpPr>
        <p:spPr>
          <a:xfrm>
            <a:off x="2709637" y="5924052"/>
            <a:ext cx="1058341" cy="26693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sz="1266" noProof="0" dirty="0">
                <a:solidFill>
                  <a:srgbClr val="535353"/>
                </a:solidFill>
                <a:latin typeface="Helvetica Neue" panose="02000503000000020004" pitchFamily="2" charset="0"/>
                <a:ea typeface="Helvetica Neue" panose="02000503000000020004" pitchFamily="2" charset="0"/>
                <a:cs typeface="Helvetica Neue" panose="02000503000000020004" pitchFamily="2" charset="0"/>
                <a:sym typeface="Gill Sans Light"/>
              </a:rPr>
              <a:t>&lt; 200 cm</a:t>
            </a:r>
          </a:p>
        </p:txBody>
      </p:sp>
      <p:sp>
        <p:nvSpPr>
          <p:cNvPr id="7" name="Line">
            <a:extLst>
              <a:ext uri="{FF2B5EF4-FFF2-40B4-BE49-F238E27FC236}">
                <a16:creationId xmlns:a16="http://schemas.microsoft.com/office/drawing/2014/main" id="{1629968C-4465-7ACF-B48A-CA164A1CBC4B}"/>
              </a:ext>
            </a:extLst>
          </p:cNvPr>
          <p:cNvSpPr/>
          <p:nvPr/>
        </p:nvSpPr>
        <p:spPr>
          <a:xfrm flipV="1">
            <a:off x="2014396" y="5934095"/>
            <a:ext cx="2145647" cy="19926"/>
          </a:xfrm>
          <a:prstGeom prst="line">
            <a:avLst/>
          </a:prstGeom>
          <a:ln w="25400">
            <a:solidFill>
              <a:schemeClr val="bg1"/>
            </a:solidFill>
            <a:miter lim="400000"/>
            <a:headEnd type="triangle"/>
            <a:tailEnd type="triangle"/>
          </a:ln>
        </p:spPr>
        <p:txBody>
          <a:bodyPr lIns="35719" tIns="35719" rIns="35719" bIns="35719" anchor="ctr"/>
          <a:lstStyle/>
          <a:p>
            <a:endParaRPr lang="en-US" sz="1266" noProof="0" dirty="0"/>
          </a:p>
        </p:txBody>
      </p:sp>
      <p:sp>
        <p:nvSpPr>
          <p:cNvPr id="8" name="TextBox 7">
            <a:extLst>
              <a:ext uri="{FF2B5EF4-FFF2-40B4-BE49-F238E27FC236}">
                <a16:creationId xmlns:a16="http://schemas.microsoft.com/office/drawing/2014/main" id="{BCE85F4B-7F7B-FADE-9ABB-BF270CBE37EE}"/>
              </a:ext>
            </a:extLst>
          </p:cNvPr>
          <p:cNvSpPr txBox="1"/>
          <p:nvPr/>
        </p:nvSpPr>
        <p:spPr>
          <a:xfrm>
            <a:off x="2826118" y="3536890"/>
            <a:ext cx="2813913" cy="266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1266" noProof="0" dirty="0">
                <a:solidFill>
                  <a:srgbClr val="535353"/>
                </a:solidFill>
                <a:sym typeface="Gill Sans Light"/>
              </a:rPr>
              <a:t>Saddle point key features of the field map</a:t>
            </a:r>
          </a:p>
        </p:txBody>
      </p:sp>
      <p:sp>
        <p:nvSpPr>
          <p:cNvPr id="9" name="Line">
            <a:extLst>
              <a:ext uri="{FF2B5EF4-FFF2-40B4-BE49-F238E27FC236}">
                <a16:creationId xmlns:a16="http://schemas.microsoft.com/office/drawing/2014/main" id="{A89C908C-65AB-4407-0D75-CF3E0FB961D5}"/>
              </a:ext>
            </a:extLst>
          </p:cNvPr>
          <p:cNvSpPr/>
          <p:nvPr/>
        </p:nvSpPr>
        <p:spPr>
          <a:xfrm flipV="1">
            <a:off x="3881438" y="3803805"/>
            <a:ext cx="278605" cy="1231388"/>
          </a:xfrm>
          <a:prstGeom prst="line">
            <a:avLst/>
          </a:prstGeom>
          <a:ln w="25400">
            <a:solidFill>
              <a:schemeClr val="bg1"/>
            </a:solidFill>
            <a:miter lim="400000"/>
            <a:headEnd type="triangle"/>
            <a:tailEnd type="triangle"/>
          </a:ln>
        </p:spPr>
        <p:txBody>
          <a:bodyPr lIns="35719" tIns="35719" rIns="35719" bIns="35719" anchor="ctr"/>
          <a:lstStyle/>
          <a:p>
            <a:endParaRPr lang="en-US" sz="1266" noProof="0" dirty="0"/>
          </a:p>
        </p:txBody>
      </p:sp>
      <p:sp>
        <p:nvSpPr>
          <p:cNvPr id="2" name="Slide Number Placeholder 1">
            <a:extLst>
              <a:ext uri="{FF2B5EF4-FFF2-40B4-BE49-F238E27FC236}">
                <a16:creationId xmlns:a16="http://schemas.microsoft.com/office/drawing/2014/main" id="{9CB504F0-9F57-CBBA-3078-90DEEFD557C1}"/>
              </a:ext>
            </a:extLst>
          </p:cNvPr>
          <p:cNvSpPr>
            <a:spLocks noGrp="1"/>
          </p:cNvSpPr>
          <p:nvPr>
            <p:ph type="sldNum" sz="quarter" idx="2"/>
          </p:nvPr>
        </p:nvSpPr>
        <p:spPr/>
        <p:txBody>
          <a:bodyPr/>
          <a:lstStyle/>
          <a:p>
            <a:fld id="{86CB4B4D-7CA3-9044-876B-883B54F8677D}" type="slidenum">
              <a:rPr lang="en-US" noProof="0" smtClean="0"/>
              <a:t>46</a:t>
            </a:fld>
            <a:endParaRPr lang="en-US" noProof="0" dirty="0"/>
          </a:p>
        </p:txBody>
      </p:sp>
    </p:spTree>
    <p:extLst>
      <p:ext uri="{BB962C8B-B14F-4D97-AF65-F5344CB8AC3E}">
        <p14:creationId xmlns:p14="http://schemas.microsoft.com/office/powerpoint/2010/main" val="285686725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5C615-4232-0521-D597-84C682E7289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85FE871-2744-BDDE-C593-7DD30AEED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1266265"/>
            <a:ext cx="8875059" cy="5426413"/>
          </a:xfrm>
          <a:prstGeom prst="rect">
            <a:avLst/>
          </a:prstGeom>
        </p:spPr>
      </p:pic>
      <p:pic>
        <p:nvPicPr>
          <p:cNvPr id="8" name="Picture 7">
            <a:extLst>
              <a:ext uri="{FF2B5EF4-FFF2-40B4-BE49-F238E27FC236}">
                <a16:creationId xmlns:a16="http://schemas.microsoft.com/office/drawing/2014/main" id="{9D9B9F4C-BDD1-FBA7-178E-B178E0AAB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1" y="1259279"/>
            <a:ext cx="8875059" cy="5426413"/>
          </a:xfrm>
          <a:prstGeom prst="rect">
            <a:avLst/>
          </a:prstGeom>
        </p:spPr>
      </p:pic>
      <p:sp>
        <p:nvSpPr>
          <p:cNvPr id="2" name="Title 1">
            <a:extLst>
              <a:ext uri="{FF2B5EF4-FFF2-40B4-BE49-F238E27FC236}">
                <a16:creationId xmlns:a16="http://schemas.microsoft.com/office/drawing/2014/main" id="{3CE0049E-03AC-2E6D-1111-7D8D14C464DF}"/>
              </a:ext>
            </a:extLst>
          </p:cNvPr>
          <p:cNvSpPr>
            <a:spLocks noGrp="1"/>
          </p:cNvSpPr>
          <p:nvPr>
            <p:ph type="title"/>
          </p:nvPr>
        </p:nvSpPr>
        <p:spPr>
          <a:xfrm>
            <a:off x="1658471" y="0"/>
            <a:ext cx="8953500" cy="914400"/>
          </a:xfrm>
        </p:spPr>
        <p:txBody>
          <a:bodyPr/>
          <a:lstStyle/>
          <a:p>
            <a:r>
              <a:rPr lang="en-US" sz="3530" noProof="0" dirty="0"/>
              <a:t>Electron Transport: RF pickup &amp; Filter</a:t>
            </a:r>
          </a:p>
        </p:txBody>
      </p:sp>
      <p:sp>
        <p:nvSpPr>
          <p:cNvPr id="4" name="Slide Number Placeholder 3">
            <a:extLst>
              <a:ext uri="{FF2B5EF4-FFF2-40B4-BE49-F238E27FC236}">
                <a16:creationId xmlns:a16="http://schemas.microsoft.com/office/drawing/2014/main" id="{2D98F75A-18BE-BC2D-4FBA-307064FF008D}"/>
              </a:ext>
            </a:extLst>
          </p:cNvPr>
          <p:cNvSpPr>
            <a:spLocks noGrp="1"/>
          </p:cNvSpPr>
          <p:nvPr>
            <p:ph type="sldNum" sz="quarter" idx="12"/>
          </p:nvPr>
        </p:nvSpPr>
        <p:spPr/>
        <p:txBody>
          <a:bodyPr/>
          <a:lstStyle/>
          <a:p>
            <a:pPr>
              <a:defRPr/>
            </a:pPr>
            <a:fld id="{EB07B666-0005-D843-B37B-9851DF6282A0}" type="slidenum">
              <a:rPr lang="en-US" noProof="0" smtClean="0"/>
              <a:pPr>
                <a:defRPr/>
              </a:pPr>
              <a:t>47</a:t>
            </a:fld>
            <a:endParaRPr lang="en-US" noProof="0" dirty="0"/>
          </a:p>
        </p:txBody>
      </p:sp>
      <p:pic>
        <p:nvPicPr>
          <p:cNvPr id="12" name="Picture 11">
            <a:extLst>
              <a:ext uri="{FF2B5EF4-FFF2-40B4-BE49-F238E27FC236}">
                <a16:creationId xmlns:a16="http://schemas.microsoft.com/office/drawing/2014/main" id="{95AF80CF-8469-A532-7122-B8E5646E5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471" y="1266265"/>
            <a:ext cx="8875059" cy="5426413"/>
          </a:xfrm>
          <a:prstGeom prst="rect">
            <a:avLst/>
          </a:prstGeom>
        </p:spPr>
      </p:pic>
      <p:sp>
        <p:nvSpPr>
          <p:cNvPr id="6" name="TextBox 5">
            <a:extLst>
              <a:ext uri="{FF2B5EF4-FFF2-40B4-BE49-F238E27FC236}">
                <a16:creationId xmlns:a16="http://schemas.microsoft.com/office/drawing/2014/main" id="{1DF17893-971B-48F2-3B42-7C1A40BFD716}"/>
              </a:ext>
            </a:extLst>
          </p:cNvPr>
          <p:cNvSpPr txBox="1"/>
          <p:nvPr/>
        </p:nvSpPr>
        <p:spPr>
          <a:xfrm>
            <a:off x="3170795" y="2229971"/>
            <a:ext cx="2071401" cy="336695"/>
          </a:xfrm>
          <a:prstGeom prst="rect">
            <a:avLst/>
          </a:prstGeom>
          <a:noFill/>
        </p:spPr>
        <p:txBody>
          <a:bodyPr wrap="none" rtlCol="0">
            <a:spAutoFit/>
          </a:bodyPr>
          <a:lstStyle/>
          <a:p>
            <a:r>
              <a:rPr lang="en-US" sz="1588" noProof="0" dirty="0">
                <a:solidFill>
                  <a:schemeClr val="bg1"/>
                </a:solidFill>
              </a:rPr>
              <a:t>RF Antenna Region</a:t>
            </a:r>
          </a:p>
        </p:txBody>
      </p:sp>
      <p:sp>
        <p:nvSpPr>
          <p:cNvPr id="7" name="Rectangle 6">
            <a:extLst>
              <a:ext uri="{FF2B5EF4-FFF2-40B4-BE49-F238E27FC236}">
                <a16:creationId xmlns:a16="http://schemas.microsoft.com/office/drawing/2014/main" id="{D88A135E-9284-C042-8FB5-0CC8F514960E}"/>
              </a:ext>
            </a:extLst>
          </p:cNvPr>
          <p:cNvSpPr/>
          <p:nvPr/>
        </p:nvSpPr>
        <p:spPr>
          <a:xfrm>
            <a:off x="3126441" y="2801470"/>
            <a:ext cx="2028265" cy="2229971"/>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noProof="0" dirty="0"/>
          </a:p>
        </p:txBody>
      </p:sp>
      <p:sp>
        <p:nvSpPr>
          <p:cNvPr id="13" name="TextBox 12">
            <a:extLst>
              <a:ext uri="{FF2B5EF4-FFF2-40B4-BE49-F238E27FC236}">
                <a16:creationId xmlns:a16="http://schemas.microsoft.com/office/drawing/2014/main" id="{D7C4A9DA-F723-3CD9-712B-19136FB4313C}"/>
              </a:ext>
            </a:extLst>
          </p:cNvPr>
          <p:cNvSpPr txBox="1"/>
          <p:nvPr/>
        </p:nvSpPr>
        <p:spPr>
          <a:xfrm>
            <a:off x="1610472" y="3753516"/>
            <a:ext cx="1064715" cy="336695"/>
          </a:xfrm>
          <a:prstGeom prst="rect">
            <a:avLst/>
          </a:prstGeom>
          <a:noFill/>
        </p:spPr>
        <p:txBody>
          <a:bodyPr wrap="none" rtlCol="0">
            <a:spAutoFit/>
          </a:bodyPr>
          <a:lstStyle/>
          <a:p>
            <a:r>
              <a:rPr lang="en-US" sz="1588" noProof="0" dirty="0">
                <a:solidFill>
                  <a:schemeClr val="bg1"/>
                </a:solidFill>
                <a:sym typeface="Wingdings"/>
              </a:rPr>
              <a:t> </a:t>
            </a:r>
            <a:r>
              <a:rPr lang="en-US" sz="1588" noProof="0" dirty="0">
                <a:solidFill>
                  <a:schemeClr val="bg1"/>
                </a:solidFill>
              </a:rPr>
              <a:t>Target</a:t>
            </a:r>
          </a:p>
        </p:txBody>
      </p:sp>
      <p:sp>
        <p:nvSpPr>
          <p:cNvPr id="14" name="TextBox 13">
            <a:extLst>
              <a:ext uri="{FF2B5EF4-FFF2-40B4-BE49-F238E27FC236}">
                <a16:creationId xmlns:a16="http://schemas.microsoft.com/office/drawing/2014/main" id="{B301E2EA-FA55-037E-1CEF-B554616BC90B}"/>
              </a:ext>
            </a:extLst>
          </p:cNvPr>
          <p:cNvSpPr txBox="1"/>
          <p:nvPr/>
        </p:nvSpPr>
        <p:spPr>
          <a:xfrm>
            <a:off x="9166411" y="3997635"/>
            <a:ext cx="1604927" cy="336695"/>
          </a:xfrm>
          <a:prstGeom prst="rect">
            <a:avLst/>
          </a:prstGeom>
          <a:noFill/>
        </p:spPr>
        <p:txBody>
          <a:bodyPr wrap="none" rtlCol="0">
            <a:spAutoFit/>
          </a:bodyPr>
          <a:lstStyle/>
          <a:p>
            <a:r>
              <a:rPr lang="en-US" sz="1588" noProof="0" dirty="0">
                <a:solidFill>
                  <a:schemeClr val="bg1"/>
                </a:solidFill>
                <a:sym typeface="Wingdings"/>
              </a:rPr>
              <a:t>Calorimeter </a:t>
            </a:r>
            <a:endParaRPr lang="en-US" sz="1588" noProof="0" dirty="0">
              <a:solidFill>
                <a:schemeClr val="bg1"/>
              </a:solidFill>
            </a:endParaRPr>
          </a:p>
        </p:txBody>
      </p:sp>
      <p:sp>
        <p:nvSpPr>
          <p:cNvPr id="15" name="TextBox 14">
            <a:extLst>
              <a:ext uri="{FF2B5EF4-FFF2-40B4-BE49-F238E27FC236}">
                <a16:creationId xmlns:a16="http://schemas.microsoft.com/office/drawing/2014/main" id="{19318FE5-B556-9418-30B7-590FA4C28F98}"/>
              </a:ext>
            </a:extLst>
          </p:cNvPr>
          <p:cNvSpPr txBox="1"/>
          <p:nvPr/>
        </p:nvSpPr>
        <p:spPr>
          <a:xfrm>
            <a:off x="6648325" y="3029035"/>
            <a:ext cx="2667718" cy="336695"/>
          </a:xfrm>
          <a:prstGeom prst="rect">
            <a:avLst/>
          </a:prstGeom>
          <a:noFill/>
        </p:spPr>
        <p:txBody>
          <a:bodyPr wrap="none" rtlCol="0">
            <a:spAutoFit/>
          </a:bodyPr>
          <a:lstStyle/>
          <a:p>
            <a:r>
              <a:rPr lang="en-US" sz="1588" noProof="0" dirty="0">
                <a:solidFill>
                  <a:schemeClr val="bg1"/>
                </a:solidFill>
                <a:sym typeface="Wingdings"/>
              </a:rPr>
              <a:t>Dynamic EM Filter Region</a:t>
            </a:r>
            <a:endParaRPr lang="en-US" sz="1588" noProof="0" dirty="0">
              <a:solidFill>
                <a:schemeClr val="bg1"/>
              </a:solidFill>
            </a:endParaRPr>
          </a:p>
        </p:txBody>
      </p:sp>
      <p:sp>
        <p:nvSpPr>
          <p:cNvPr id="16" name="Rectangle 15">
            <a:extLst>
              <a:ext uri="{FF2B5EF4-FFF2-40B4-BE49-F238E27FC236}">
                <a16:creationId xmlns:a16="http://schemas.microsoft.com/office/drawing/2014/main" id="{4D6E5A90-F7BD-DBB3-1AC2-4B7AEFAF966D}"/>
              </a:ext>
            </a:extLst>
          </p:cNvPr>
          <p:cNvSpPr/>
          <p:nvPr/>
        </p:nvSpPr>
        <p:spPr>
          <a:xfrm>
            <a:off x="6568435" y="3510144"/>
            <a:ext cx="2597976" cy="826533"/>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noProof="0" dirty="0"/>
          </a:p>
        </p:txBody>
      </p:sp>
      <p:grpSp>
        <p:nvGrpSpPr>
          <p:cNvPr id="17" name="Group 16">
            <a:extLst>
              <a:ext uri="{FF2B5EF4-FFF2-40B4-BE49-F238E27FC236}">
                <a16:creationId xmlns:a16="http://schemas.microsoft.com/office/drawing/2014/main" id="{CFD5CFD6-7873-4EED-9964-A4D2B4228043}"/>
              </a:ext>
            </a:extLst>
          </p:cNvPr>
          <p:cNvGrpSpPr/>
          <p:nvPr/>
        </p:nvGrpSpPr>
        <p:grpSpPr>
          <a:xfrm>
            <a:off x="9349847" y="26958"/>
            <a:ext cx="2842153" cy="1663730"/>
            <a:chOff x="1704974" y="1070043"/>
            <a:chExt cx="9520745" cy="5536647"/>
          </a:xfrm>
        </p:grpSpPr>
        <p:grpSp>
          <p:nvGrpSpPr>
            <p:cNvPr id="18" name="Group 17">
              <a:extLst>
                <a:ext uri="{FF2B5EF4-FFF2-40B4-BE49-F238E27FC236}">
                  <a16:creationId xmlns:a16="http://schemas.microsoft.com/office/drawing/2014/main" id="{00759B5A-665C-36D2-2129-08FFE707C5C9}"/>
                </a:ext>
              </a:extLst>
            </p:cNvPr>
            <p:cNvGrpSpPr/>
            <p:nvPr/>
          </p:nvGrpSpPr>
          <p:grpSpPr>
            <a:xfrm>
              <a:off x="1704974" y="1070043"/>
              <a:ext cx="9316463" cy="5536647"/>
              <a:chOff x="697230" y="1534587"/>
              <a:chExt cx="8782050" cy="5142442"/>
            </a:xfrm>
          </p:grpSpPr>
          <p:pic>
            <p:nvPicPr>
              <p:cNvPr id="20" name="image7.png">
                <a:extLst>
                  <a:ext uri="{FF2B5EF4-FFF2-40B4-BE49-F238E27FC236}">
                    <a16:creationId xmlns:a16="http://schemas.microsoft.com/office/drawing/2014/main" id="{9FD7936F-3F3C-E71F-21E3-46500FD9F28F}"/>
                  </a:ext>
                </a:extLst>
              </p:cNvPr>
              <p:cNvPicPr/>
              <p:nvPr/>
            </p:nvPicPr>
            <p:blipFill rotWithShape="1">
              <a:blip r:embed="rId5"/>
              <a:srcRect r="733"/>
              <a:stretch/>
            </p:blipFill>
            <p:spPr>
              <a:xfrm>
                <a:off x="697230" y="1534587"/>
                <a:ext cx="8782050" cy="5142442"/>
              </a:xfrm>
              <a:prstGeom prst="rect">
                <a:avLst/>
              </a:prstGeom>
              <a:ln/>
            </p:spPr>
          </p:pic>
          <p:sp>
            <p:nvSpPr>
              <p:cNvPr id="21" name="Rectangle 20">
                <a:extLst>
                  <a:ext uri="{FF2B5EF4-FFF2-40B4-BE49-F238E27FC236}">
                    <a16:creationId xmlns:a16="http://schemas.microsoft.com/office/drawing/2014/main" id="{6A010E0B-33C7-FD3D-4F5A-E3FAA910B954}"/>
                  </a:ext>
                </a:extLst>
              </p:cNvPr>
              <p:cNvSpPr/>
              <p:nvPr/>
            </p:nvSpPr>
            <p:spPr>
              <a:xfrm>
                <a:off x="8641080" y="3596640"/>
                <a:ext cx="731520" cy="472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grpSp>
        <p:sp>
          <p:nvSpPr>
            <p:cNvPr id="19" name="Rectangle 18">
              <a:extLst>
                <a:ext uri="{FF2B5EF4-FFF2-40B4-BE49-F238E27FC236}">
                  <a16:creationId xmlns:a16="http://schemas.microsoft.com/office/drawing/2014/main" id="{A8AE33CE-77F9-C98B-EFEF-1C0B7EB69010}"/>
                </a:ext>
              </a:extLst>
            </p:cNvPr>
            <p:cNvSpPr/>
            <p:nvPr/>
          </p:nvSpPr>
          <p:spPr>
            <a:xfrm>
              <a:off x="8025319" y="6035675"/>
              <a:ext cx="3200400" cy="57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2" name="Oval 21">
            <a:extLst>
              <a:ext uri="{FF2B5EF4-FFF2-40B4-BE49-F238E27FC236}">
                <a16:creationId xmlns:a16="http://schemas.microsoft.com/office/drawing/2014/main" id="{A4DE6A8B-E333-47E3-F86F-D9F0D23990C8}"/>
              </a:ext>
            </a:extLst>
          </p:cNvPr>
          <p:cNvSpPr/>
          <p:nvPr/>
        </p:nvSpPr>
        <p:spPr>
          <a:xfrm>
            <a:off x="10457234" y="214009"/>
            <a:ext cx="1129449" cy="1045960"/>
          </a:xfrm>
          <a:prstGeom prst="ellipse">
            <a:avLst/>
          </a:prstGeom>
          <a:solidFill>
            <a:srgbClr val="92D05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C7A6B97-7326-00FA-1707-3488906F6BD1}"/>
                  </a:ext>
                </a:extLst>
              </p:cNvPr>
              <p:cNvSpPr txBox="1"/>
              <p:nvPr/>
            </p:nvSpPr>
            <p:spPr>
              <a:xfrm>
                <a:off x="8073747" y="4481091"/>
                <a:ext cx="1083758" cy="6446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noProof="0" smtClean="0">
                              <a:solidFill>
                                <a:srgbClr val="FF0000"/>
                              </a:solidFill>
                              <a:latin typeface="Cambria Math" panose="02040503050406030204" pitchFamily="18" charset="0"/>
                            </a:rPr>
                          </m:ctrlPr>
                        </m:accPr>
                        <m:e>
                          <m:r>
                            <m:rPr>
                              <m:sty m:val="p"/>
                            </m:rPr>
                            <a:rPr lang="en-US" sz="3200" b="0" i="0" noProof="0" smtClean="0">
                              <a:solidFill>
                                <a:srgbClr val="FF0000"/>
                              </a:solidFill>
                              <a:latin typeface="Cambria Math" panose="02040503050406030204" pitchFamily="18" charset="0"/>
                            </a:rPr>
                            <m:t>∇</m:t>
                          </m:r>
                        </m:e>
                      </m:acc>
                      <m:r>
                        <a:rPr lang="en-US" sz="3200" b="0" i="1" noProof="0" smtClean="0">
                          <a:solidFill>
                            <a:srgbClr val="FF0000"/>
                          </a:solidFill>
                          <a:latin typeface="Cambria Math" panose="02040503050406030204" pitchFamily="18" charset="0"/>
                        </a:rPr>
                        <m:t>|</m:t>
                      </m:r>
                      <m:acc>
                        <m:accPr>
                          <m:chr m:val="⃗"/>
                          <m:ctrlPr>
                            <a:rPr lang="en-US" sz="3200" b="0" i="1" noProof="0" smtClean="0">
                              <a:solidFill>
                                <a:srgbClr val="FF0000"/>
                              </a:solidFill>
                              <a:latin typeface="Cambria Math" panose="02040503050406030204" pitchFamily="18" charset="0"/>
                            </a:rPr>
                          </m:ctrlPr>
                        </m:accPr>
                        <m:e>
                          <m:r>
                            <a:rPr lang="en-US" sz="3200" b="0" i="1" noProof="0" smtClean="0">
                              <a:solidFill>
                                <a:srgbClr val="FF0000"/>
                              </a:solidFill>
                              <a:latin typeface="Cambria Math" panose="02040503050406030204" pitchFamily="18" charset="0"/>
                            </a:rPr>
                            <m:t>𝐵</m:t>
                          </m:r>
                        </m:e>
                      </m:acc>
                      <m:r>
                        <a:rPr lang="en-US" sz="3200" b="0" i="1" noProof="0" smtClean="0">
                          <a:solidFill>
                            <a:srgbClr val="FF0000"/>
                          </a:solidFill>
                          <a:latin typeface="Cambria Math" panose="02040503050406030204" pitchFamily="18" charset="0"/>
                        </a:rPr>
                        <m:t>|</m:t>
                      </m:r>
                    </m:oMath>
                  </m:oMathPara>
                </a14:m>
                <a:endParaRPr lang="en-US" sz="3200" noProof="0" dirty="0"/>
              </a:p>
            </p:txBody>
          </p:sp>
        </mc:Choice>
        <mc:Fallback xmlns="">
          <p:sp>
            <p:nvSpPr>
              <p:cNvPr id="3" name="TextBox 2">
                <a:extLst>
                  <a:ext uri="{FF2B5EF4-FFF2-40B4-BE49-F238E27FC236}">
                    <a16:creationId xmlns:a16="http://schemas.microsoft.com/office/drawing/2014/main" id="{EC7A6B97-7326-00FA-1707-3488906F6BD1}"/>
                  </a:ext>
                </a:extLst>
              </p:cNvPr>
              <p:cNvSpPr txBox="1">
                <a:spLocks noRot="1" noChangeAspect="1" noMove="1" noResize="1" noEditPoints="1" noAdjustHandles="1" noChangeArrowheads="1" noChangeShapeType="1" noTextEdit="1"/>
              </p:cNvSpPr>
              <p:nvPr/>
            </p:nvSpPr>
            <p:spPr>
              <a:xfrm>
                <a:off x="8073747" y="4481091"/>
                <a:ext cx="1083758" cy="644664"/>
              </a:xfrm>
              <a:prstGeom prst="rect">
                <a:avLst/>
              </a:prstGeom>
              <a:blipFill>
                <a:blip r:embed="rId6"/>
                <a:stretch>
                  <a:fillRect r="-3488" b="-19231"/>
                </a:stretch>
              </a:blipFill>
            </p:spPr>
            <p:txBody>
              <a:bodyPr/>
              <a:lstStyle/>
              <a:p>
                <a:r>
                  <a:rPr lang="it-IT">
                    <a:noFill/>
                  </a:rPr>
                  <a:t> </a:t>
                </a:r>
              </a:p>
            </p:txBody>
          </p:sp>
        </mc:Fallback>
      </mc:AlternateContent>
      <p:cxnSp>
        <p:nvCxnSpPr>
          <p:cNvPr id="9" name="Straight Arrow Connector 8">
            <a:extLst>
              <a:ext uri="{FF2B5EF4-FFF2-40B4-BE49-F238E27FC236}">
                <a16:creationId xmlns:a16="http://schemas.microsoft.com/office/drawing/2014/main" id="{B0E8EFF9-0FC8-9FC9-597C-04C69F27EF9E}"/>
              </a:ext>
            </a:extLst>
          </p:cNvPr>
          <p:cNvCxnSpPr/>
          <p:nvPr/>
        </p:nvCxnSpPr>
        <p:spPr>
          <a:xfrm flipH="1">
            <a:off x="7823230" y="4540469"/>
            <a:ext cx="13342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30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8B10-43F6-31D3-FBA8-2E0C793428EF}"/>
            </a:ext>
          </a:extLst>
        </p:cNvPr>
        <p:cNvGrpSpPr/>
        <p:nvPr/>
      </p:nvGrpSpPr>
      <p:grpSpPr>
        <a:xfrm>
          <a:off x="0" y="0"/>
          <a:ext cx="0" cy="0"/>
          <a:chOff x="0" y="0"/>
          <a:chExt cx="0" cy="0"/>
        </a:xfrm>
      </p:grpSpPr>
      <p:pic>
        <p:nvPicPr>
          <p:cNvPr id="5" name="Content Placeholder 4" descr="A collage of images of various types of electrical diagrams&#10;&#10;AI-generated content may be incorrect.">
            <a:extLst>
              <a:ext uri="{FF2B5EF4-FFF2-40B4-BE49-F238E27FC236}">
                <a16:creationId xmlns:a16="http://schemas.microsoft.com/office/drawing/2014/main" id="{76CA665F-0D04-F46F-79A1-B08F7C5C0693}"/>
              </a:ext>
            </a:extLst>
          </p:cNvPr>
          <p:cNvPicPr>
            <a:picLocks noGrp="1" noChangeAspect="1"/>
          </p:cNvPicPr>
          <p:nvPr>
            <p:ph idx="1"/>
          </p:nvPr>
        </p:nvPicPr>
        <p:blipFill>
          <a:blip r:embed="rId3"/>
          <a:srcRect l="43072" r="29538" b="34086"/>
          <a:stretch/>
        </p:blipFill>
        <p:spPr>
          <a:xfrm>
            <a:off x="148767" y="4039114"/>
            <a:ext cx="3471092" cy="2818886"/>
          </a:xfrm>
        </p:spPr>
      </p:pic>
      <p:pic>
        <p:nvPicPr>
          <p:cNvPr id="9" name="Picture 8" descr="A screenshot of a diagram&#10;&#10;AI-generated content may be incorrect.">
            <a:extLst>
              <a:ext uri="{FF2B5EF4-FFF2-40B4-BE49-F238E27FC236}">
                <a16:creationId xmlns:a16="http://schemas.microsoft.com/office/drawing/2014/main" id="{7F68CF12-8C00-5288-2EDA-B7CDB5BE912E}"/>
              </a:ext>
            </a:extLst>
          </p:cNvPr>
          <p:cNvPicPr>
            <a:picLocks noChangeAspect="1"/>
          </p:cNvPicPr>
          <p:nvPr/>
        </p:nvPicPr>
        <p:blipFill>
          <a:blip r:embed="rId4"/>
          <a:stretch>
            <a:fillRect/>
          </a:stretch>
        </p:blipFill>
        <p:spPr>
          <a:xfrm>
            <a:off x="109741" y="634570"/>
            <a:ext cx="5528809" cy="3539224"/>
          </a:xfrm>
          <a:prstGeom prst="rect">
            <a:avLst/>
          </a:prstGeom>
        </p:spPr>
      </p:pic>
      <p:sp>
        <p:nvSpPr>
          <p:cNvPr id="12" name="TextBox 11">
            <a:extLst>
              <a:ext uri="{FF2B5EF4-FFF2-40B4-BE49-F238E27FC236}">
                <a16:creationId xmlns:a16="http://schemas.microsoft.com/office/drawing/2014/main" id="{73C4DB94-1EFB-4233-1A5F-3C79F4372470}"/>
              </a:ext>
            </a:extLst>
          </p:cNvPr>
          <p:cNvSpPr txBox="1"/>
          <p:nvPr/>
        </p:nvSpPr>
        <p:spPr>
          <a:xfrm>
            <a:off x="258752" y="769359"/>
            <a:ext cx="5134995" cy="338554"/>
          </a:xfrm>
          <a:prstGeom prst="rect">
            <a:avLst/>
          </a:prstGeom>
          <a:solidFill>
            <a:schemeClr val="bg1"/>
          </a:solidFill>
          <a:ln>
            <a:solidFill>
              <a:schemeClr val="bg1"/>
            </a:solidFill>
          </a:ln>
        </p:spPr>
        <p:txBody>
          <a:bodyPr wrap="none" rtlCol="0">
            <a:spAutoFit/>
          </a:bodyPr>
          <a:lstStyle/>
          <a:p>
            <a:r>
              <a:rPr lang="en-US" sz="1600" noProof="0" dirty="0"/>
              <a:t>Particle trajectories can be calculated/predicted analytically</a:t>
            </a:r>
          </a:p>
        </p:txBody>
      </p:sp>
      <p:sp>
        <p:nvSpPr>
          <p:cNvPr id="15" name="TextBox 14">
            <a:extLst>
              <a:ext uri="{FF2B5EF4-FFF2-40B4-BE49-F238E27FC236}">
                <a16:creationId xmlns:a16="http://schemas.microsoft.com/office/drawing/2014/main" id="{671EDC29-88A8-C3B2-01CE-9B6ECD5C992A}"/>
              </a:ext>
            </a:extLst>
          </p:cNvPr>
          <p:cNvSpPr txBox="1"/>
          <p:nvPr/>
        </p:nvSpPr>
        <p:spPr>
          <a:xfrm>
            <a:off x="109741" y="13178"/>
            <a:ext cx="11748655" cy="553998"/>
          </a:xfrm>
          <a:prstGeom prst="rect">
            <a:avLst/>
          </a:prstGeom>
          <a:solidFill>
            <a:schemeClr val="bg1"/>
          </a:solidFill>
        </p:spPr>
        <p:txBody>
          <a:bodyPr wrap="square" rtlCol="0">
            <a:spAutoFit/>
          </a:bodyPr>
          <a:lstStyle/>
          <a:p>
            <a:pPr algn="ctr"/>
            <a:r>
              <a:rPr lang="en-US" sz="3000" noProof="0" dirty="0">
                <a:latin typeface="Aharoni" panose="02010803020104030203" pitchFamily="2" charset="-79"/>
                <a:cs typeface="Aharoni" panose="02010803020104030203" pitchFamily="2" charset="-79"/>
              </a:rPr>
              <a:t>PTOLEMY filter: years of development</a:t>
            </a:r>
          </a:p>
        </p:txBody>
      </p:sp>
      <p:sp>
        <p:nvSpPr>
          <p:cNvPr id="4" name="TextBox 3">
            <a:extLst>
              <a:ext uri="{FF2B5EF4-FFF2-40B4-BE49-F238E27FC236}">
                <a16:creationId xmlns:a16="http://schemas.microsoft.com/office/drawing/2014/main" id="{D4F22BA5-0F11-EB91-4720-B87E3863219A}"/>
              </a:ext>
            </a:extLst>
          </p:cNvPr>
          <p:cNvSpPr txBox="1"/>
          <p:nvPr/>
        </p:nvSpPr>
        <p:spPr>
          <a:xfrm rot="5400000">
            <a:off x="8191212" y="3582044"/>
            <a:ext cx="6356612" cy="461665"/>
          </a:xfrm>
          <a:prstGeom prst="rect">
            <a:avLst/>
          </a:prstGeom>
          <a:noFill/>
        </p:spPr>
        <p:txBody>
          <a:bodyPr wrap="none" rtlCol="0">
            <a:spAutoFit/>
          </a:bodyPr>
          <a:lstStyle/>
          <a:p>
            <a:r>
              <a:rPr lang="en-US" sz="1200" b="1" noProof="0" dirty="0"/>
              <a:t>A design for an electromagnetic filter for precision energy measurements at the tritium endpoint</a:t>
            </a:r>
          </a:p>
          <a:p>
            <a:r>
              <a:rPr lang="en-US" sz="1200" i="1" noProof="0" dirty="0">
                <a:hlinkClick r:id="rId5"/>
              </a:rPr>
              <a:t>M.G.Betti et al, Prog.Part.Nucl.Phys. 106 (2019) 120-131</a:t>
            </a:r>
            <a:endParaRPr lang="en-US" sz="1200" i="1" noProof="0" dirty="0"/>
          </a:p>
        </p:txBody>
      </p:sp>
      <p:sp>
        <p:nvSpPr>
          <p:cNvPr id="6" name="TextBox 5">
            <a:extLst>
              <a:ext uri="{FF2B5EF4-FFF2-40B4-BE49-F238E27FC236}">
                <a16:creationId xmlns:a16="http://schemas.microsoft.com/office/drawing/2014/main" id="{E4EDFBA0-3760-C718-7EEC-324EBE7DD557}"/>
              </a:ext>
            </a:extLst>
          </p:cNvPr>
          <p:cNvSpPr txBox="1"/>
          <p:nvPr/>
        </p:nvSpPr>
        <p:spPr>
          <a:xfrm rot="5400000">
            <a:off x="9015385" y="3463224"/>
            <a:ext cx="5826595" cy="461665"/>
          </a:xfrm>
          <a:prstGeom prst="rect">
            <a:avLst/>
          </a:prstGeom>
          <a:noFill/>
        </p:spPr>
        <p:txBody>
          <a:bodyPr wrap="none" rtlCol="0">
            <a:spAutoFit/>
          </a:bodyPr>
          <a:lstStyle/>
          <a:p>
            <a:r>
              <a:rPr lang="en-US" sz="1200" b="1" noProof="0" dirty="0"/>
              <a:t>Implementation and optimization of the PTOLEMY transverse drift electromagnetic filter</a:t>
            </a:r>
          </a:p>
          <a:p>
            <a:r>
              <a:rPr lang="en-US" sz="1200" i="1" noProof="0" dirty="0">
                <a:hlinkClick r:id="rId6"/>
              </a:rPr>
              <a:t>A.Apponi et al, JINST 17 (2022) 05, P05021</a:t>
            </a:r>
            <a:endParaRPr lang="en-US" sz="1200" i="1" noProof="0" dirty="0"/>
          </a:p>
        </p:txBody>
      </p:sp>
      <p:pic>
        <p:nvPicPr>
          <p:cNvPr id="10" name="Picture 9" descr="A graph of a line&#10;&#10;AI-generated content may be incorrect.">
            <a:extLst>
              <a:ext uri="{FF2B5EF4-FFF2-40B4-BE49-F238E27FC236}">
                <a16:creationId xmlns:a16="http://schemas.microsoft.com/office/drawing/2014/main" id="{B7DB8FF2-C406-81DE-0009-375E33AF5CB7}"/>
              </a:ext>
            </a:extLst>
          </p:cNvPr>
          <p:cNvPicPr>
            <a:picLocks noChangeAspect="1"/>
          </p:cNvPicPr>
          <p:nvPr/>
        </p:nvPicPr>
        <p:blipFill>
          <a:blip r:embed="rId7"/>
          <a:stretch>
            <a:fillRect/>
          </a:stretch>
        </p:blipFill>
        <p:spPr>
          <a:xfrm>
            <a:off x="5996416" y="788300"/>
            <a:ext cx="5044770" cy="3696248"/>
          </a:xfrm>
          <a:prstGeom prst="rect">
            <a:avLst/>
          </a:prstGeom>
        </p:spPr>
      </p:pic>
      <p:sp>
        <p:nvSpPr>
          <p:cNvPr id="11" name="TextBox 10">
            <a:extLst>
              <a:ext uri="{FF2B5EF4-FFF2-40B4-BE49-F238E27FC236}">
                <a16:creationId xmlns:a16="http://schemas.microsoft.com/office/drawing/2014/main" id="{70CB308C-33F7-4955-E409-135AD193665E}"/>
              </a:ext>
            </a:extLst>
          </p:cNvPr>
          <p:cNvSpPr txBox="1"/>
          <p:nvPr/>
        </p:nvSpPr>
        <p:spPr>
          <a:xfrm>
            <a:off x="7632183" y="3429000"/>
            <a:ext cx="2617255" cy="523220"/>
          </a:xfrm>
          <a:prstGeom prst="rect">
            <a:avLst/>
          </a:prstGeom>
          <a:noFill/>
          <a:ln w="60325">
            <a:solidFill>
              <a:srgbClr val="ED2323"/>
            </a:solidFill>
          </a:ln>
        </p:spPr>
        <p:txBody>
          <a:bodyPr wrap="none" rtlCol="0">
            <a:spAutoFit/>
          </a:bodyPr>
          <a:lstStyle/>
          <a:p>
            <a:r>
              <a:rPr lang="en-US" sz="1400" noProof="0" dirty="0"/>
              <a:t>From 18 keV to O(1 eV) in 50 cm </a:t>
            </a:r>
          </a:p>
          <a:p>
            <a:r>
              <a:rPr lang="en-US" sz="1400" noProof="0" dirty="0"/>
              <a:t>Vs 70 m in the case of KATRIN</a:t>
            </a:r>
          </a:p>
        </p:txBody>
      </p:sp>
      <p:pic>
        <p:nvPicPr>
          <p:cNvPr id="2" name="Immagine 7" descr="Immagine che contiene schermata, linea, Elementi grafici, diagramma&#10;&#10;Descrizione generata automaticamente">
            <a:extLst>
              <a:ext uri="{FF2B5EF4-FFF2-40B4-BE49-F238E27FC236}">
                <a16:creationId xmlns:a16="http://schemas.microsoft.com/office/drawing/2014/main" id="{6A2B2D4D-89FB-1B29-4D75-BE6C17A933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8885" y="4723578"/>
            <a:ext cx="6971015" cy="2022019"/>
          </a:xfrm>
          <a:prstGeom prst="rect">
            <a:avLst/>
          </a:prstGeom>
        </p:spPr>
      </p:pic>
      <p:sp>
        <p:nvSpPr>
          <p:cNvPr id="3" name="TextBox 2">
            <a:extLst>
              <a:ext uri="{FF2B5EF4-FFF2-40B4-BE49-F238E27FC236}">
                <a16:creationId xmlns:a16="http://schemas.microsoft.com/office/drawing/2014/main" id="{CD4D9663-07DE-1158-6BDE-D6E4EA6BCC68}"/>
              </a:ext>
            </a:extLst>
          </p:cNvPr>
          <p:cNvSpPr txBox="1"/>
          <p:nvPr/>
        </p:nvSpPr>
        <p:spPr>
          <a:xfrm>
            <a:off x="8518801" y="4769578"/>
            <a:ext cx="1088439" cy="461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1266" noProof="0" dirty="0">
                <a:solidFill>
                  <a:schemeClr val="bg1"/>
                </a:solidFill>
                <a:latin typeface="Gill Sans" panose="020B0502020104020203" pitchFamily="34" charset="-79"/>
                <a:cs typeface="Gill Sans" panose="020B0502020104020203" pitchFamily="34" charset="-79"/>
                <a:sym typeface="Gill Sans Light"/>
              </a:rPr>
              <a:t>FOCUSING</a:t>
            </a:r>
          </a:p>
          <a:p>
            <a:pPr algn="ctr" defTabSz="410751" hangingPunct="0"/>
            <a:r>
              <a:rPr lang="en-US" sz="1266" noProof="0" dirty="0">
                <a:solidFill>
                  <a:schemeClr val="bg1"/>
                </a:solidFill>
                <a:latin typeface="Gill Sans" panose="020B0502020104020203" pitchFamily="34" charset="-79"/>
                <a:cs typeface="Gill Sans" panose="020B0502020104020203" pitchFamily="34" charset="-79"/>
              </a:rPr>
              <a:t>with </a:t>
            </a:r>
            <a:r>
              <a:rPr lang="en-US" sz="1266" noProof="0" dirty="0" err="1">
                <a:solidFill>
                  <a:schemeClr val="bg1"/>
                </a:solidFill>
                <a:latin typeface="Gill Sans" panose="020B0502020104020203" pitchFamily="34" charset="-79"/>
                <a:cs typeface="Gill Sans" panose="020B0502020104020203" pitchFamily="34" charset="-79"/>
              </a:rPr>
              <a:t>Einzel</a:t>
            </a:r>
            <a:r>
              <a:rPr lang="en-US" sz="1266" noProof="0" dirty="0">
                <a:solidFill>
                  <a:schemeClr val="bg1"/>
                </a:solidFill>
                <a:latin typeface="Gill Sans" panose="020B0502020104020203" pitchFamily="34" charset="-79"/>
                <a:cs typeface="Gill Sans" panose="020B0502020104020203" pitchFamily="34" charset="-79"/>
              </a:rPr>
              <a:t> lens</a:t>
            </a:r>
            <a:endParaRPr lang="en-US" sz="1266" noProof="0" dirty="0">
              <a:solidFill>
                <a:schemeClr val="bg1"/>
              </a:solidFill>
              <a:latin typeface="Gill Sans" panose="020B0502020104020203" pitchFamily="34" charset="-79"/>
              <a:cs typeface="Gill Sans" panose="020B0502020104020203" pitchFamily="34" charset="-79"/>
              <a:sym typeface="Gill Sans Light"/>
            </a:endParaRPr>
          </a:p>
        </p:txBody>
      </p:sp>
      <p:sp>
        <p:nvSpPr>
          <p:cNvPr id="7" name="TextBox 6">
            <a:extLst>
              <a:ext uri="{FF2B5EF4-FFF2-40B4-BE49-F238E27FC236}">
                <a16:creationId xmlns:a16="http://schemas.microsoft.com/office/drawing/2014/main" id="{26B37288-C51C-6235-3CC4-13DFE88AF1C0}"/>
              </a:ext>
            </a:extLst>
          </p:cNvPr>
          <p:cNvSpPr txBox="1"/>
          <p:nvPr/>
        </p:nvSpPr>
        <p:spPr>
          <a:xfrm rot="5400000">
            <a:off x="9838148" y="5579480"/>
            <a:ext cx="1468287" cy="310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sz="1547" noProof="0" dirty="0">
                <a:solidFill>
                  <a:schemeClr val="bg1"/>
                </a:solidFill>
                <a:sym typeface="Gill Sans Light"/>
              </a:rPr>
              <a:t>Microcalorimeter</a:t>
            </a:r>
          </a:p>
        </p:txBody>
      </p:sp>
    </p:spTree>
    <p:extLst>
      <p:ext uri="{BB962C8B-B14F-4D97-AF65-F5344CB8AC3E}">
        <p14:creationId xmlns:p14="http://schemas.microsoft.com/office/powerpoint/2010/main" val="3672051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AEA2E-8B77-70BC-A0E8-48FA6B80A8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CB9680-B819-A6F5-455C-731822DD24F8}"/>
              </a:ext>
            </a:extLst>
          </p:cNvPr>
          <p:cNvSpPr txBox="1"/>
          <p:nvPr/>
        </p:nvSpPr>
        <p:spPr>
          <a:xfrm>
            <a:off x="976769" y="-67359"/>
            <a:ext cx="10634834" cy="923330"/>
          </a:xfrm>
          <a:prstGeom prst="rect">
            <a:avLst/>
          </a:prstGeom>
          <a:noFill/>
        </p:spPr>
        <p:txBody>
          <a:bodyPr wrap="none" rtlCol="0">
            <a:spAutoFit/>
          </a:bodyPr>
          <a:lstStyle/>
          <a:p>
            <a:pPr algn="ctr"/>
            <a:r>
              <a:rPr lang="en-US" sz="3200" noProof="0" dirty="0"/>
              <a:t>Demonstrator parts under constructions: magnet, order issued</a:t>
            </a:r>
          </a:p>
          <a:p>
            <a:pPr algn="ctr"/>
            <a:r>
              <a:rPr lang="en-US" sz="2200" noProof="0" dirty="0"/>
              <a:t>Magnet commissioning by summer </a:t>
            </a:r>
          </a:p>
        </p:txBody>
      </p:sp>
      <p:pic>
        <p:nvPicPr>
          <p:cNvPr id="5" name="Picture 4" descr="A drawing of a machine&#10;&#10;AI-generated content may be incorrect.">
            <a:extLst>
              <a:ext uri="{FF2B5EF4-FFF2-40B4-BE49-F238E27FC236}">
                <a16:creationId xmlns:a16="http://schemas.microsoft.com/office/drawing/2014/main" id="{9C88776D-3ADE-48E3-42F8-5F701499051C}"/>
              </a:ext>
            </a:extLst>
          </p:cNvPr>
          <p:cNvPicPr>
            <a:picLocks noChangeAspect="1"/>
          </p:cNvPicPr>
          <p:nvPr/>
        </p:nvPicPr>
        <p:blipFill>
          <a:blip r:embed="rId2"/>
          <a:srcRect l="1651" r="17448"/>
          <a:stretch/>
        </p:blipFill>
        <p:spPr>
          <a:xfrm rot="5400000">
            <a:off x="-878341" y="1707952"/>
            <a:ext cx="5944850" cy="3810000"/>
          </a:xfrm>
          <a:prstGeom prst="rect">
            <a:avLst/>
          </a:prstGeom>
        </p:spPr>
      </p:pic>
      <p:sp>
        <p:nvSpPr>
          <p:cNvPr id="3" name="TextBox 2">
            <a:extLst>
              <a:ext uri="{FF2B5EF4-FFF2-40B4-BE49-F238E27FC236}">
                <a16:creationId xmlns:a16="http://schemas.microsoft.com/office/drawing/2014/main" id="{B9A652E6-C917-D567-BE74-D0FBC580556F}"/>
              </a:ext>
            </a:extLst>
          </p:cNvPr>
          <p:cNvSpPr txBox="1"/>
          <p:nvPr/>
        </p:nvSpPr>
        <p:spPr>
          <a:xfrm>
            <a:off x="805330" y="471214"/>
            <a:ext cx="2446375" cy="369332"/>
          </a:xfrm>
          <a:prstGeom prst="rect">
            <a:avLst/>
          </a:prstGeom>
          <a:noFill/>
        </p:spPr>
        <p:txBody>
          <a:bodyPr wrap="none" rtlCol="0">
            <a:spAutoFit/>
          </a:bodyPr>
          <a:lstStyle/>
          <a:p>
            <a:r>
              <a:rPr lang="en-US" noProof="0" dirty="0"/>
              <a:t>Magnet: Key subsystem </a:t>
            </a:r>
          </a:p>
        </p:txBody>
      </p:sp>
      <p:sp>
        <p:nvSpPr>
          <p:cNvPr id="8" name="TextBox 7">
            <a:extLst>
              <a:ext uri="{FF2B5EF4-FFF2-40B4-BE49-F238E27FC236}">
                <a16:creationId xmlns:a16="http://schemas.microsoft.com/office/drawing/2014/main" id="{399599E2-9DD9-97B2-DE88-C32AD7465C6E}"/>
              </a:ext>
            </a:extLst>
          </p:cNvPr>
          <p:cNvSpPr txBox="1"/>
          <p:nvPr/>
        </p:nvSpPr>
        <p:spPr>
          <a:xfrm>
            <a:off x="266576" y="858686"/>
            <a:ext cx="3107517" cy="369332"/>
          </a:xfrm>
          <a:prstGeom prst="rect">
            <a:avLst/>
          </a:prstGeom>
          <a:noFill/>
          <a:ln w="38100">
            <a:solidFill>
              <a:srgbClr val="ED2300"/>
            </a:solidFill>
          </a:ln>
        </p:spPr>
        <p:txBody>
          <a:bodyPr wrap="none" rtlCol="0">
            <a:spAutoFit/>
          </a:bodyPr>
          <a:lstStyle/>
          <a:p>
            <a:pPr algn="ctr"/>
            <a:r>
              <a:rPr lang="en-US" noProof="0" dirty="0"/>
              <a:t>ASG (Genova)/</a:t>
            </a:r>
            <a:r>
              <a:rPr lang="en-US" noProof="0" dirty="0" err="1"/>
              <a:t>Suprasys</a:t>
            </a:r>
            <a:r>
              <a:rPr lang="en-US" noProof="0" dirty="0"/>
              <a:t>(Bilbao)</a:t>
            </a:r>
          </a:p>
        </p:txBody>
      </p:sp>
      <p:pic>
        <p:nvPicPr>
          <p:cNvPr id="12" name="Picture 11" descr="A group of people standing around a table&#10;&#10;AI-generated content may be incorrect.">
            <a:extLst>
              <a:ext uri="{FF2B5EF4-FFF2-40B4-BE49-F238E27FC236}">
                <a16:creationId xmlns:a16="http://schemas.microsoft.com/office/drawing/2014/main" id="{9372347D-9B42-867B-436F-93FFFB7B1880}"/>
              </a:ext>
            </a:extLst>
          </p:cNvPr>
          <p:cNvPicPr>
            <a:picLocks noChangeAspect="1"/>
          </p:cNvPicPr>
          <p:nvPr/>
        </p:nvPicPr>
        <p:blipFill>
          <a:blip r:embed="rId3"/>
          <a:stretch>
            <a:fillRect/>
          </a:stretch>
        </p:blipFill>
        <p:spPr>
          <a:xfrm>
            <a:off x="8604902" y="1355134"/>
            <a:ext cx="3398014" cy="4515633"/>
          </a:xfrm>
          <a:prstGeom prst="rect">
            <a:avLst/>
          </a:prstGeom>
        </p:spPr>
      </p:pic>
      <p:sp>
        <p:nvSpPr>
          <p:cNvPr id="13" name="Rectangle 12">
            <a:extLst>
              <a:ext uri="{FF2B5EF4-FFF2-40B4-BE49-F238E27FC236}">
                <a16:creationId xmlns:a16="http://schemas.microsoft.com/office/drawing/2014/main" id="{FFB428EE-43C0-C502-75AD-494E946FF26A}"/>
              </a:ext>
            </a:extLst>
          </p:cNvPr>
          <p:cNvSpPr/>
          <p:nvPr/>
        </p:nvSpPr>
        <p:spPr>
          <a:xfrm>
            <a:off x="3452199" y="723222"/>
            <a:ext cx="466652" cy="1731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Immagine 4">
            <a:extLst>
              <a:ext uri="{FF2B5EF4-FFF2-40B4-BE49-F238E27FC236}">
                <a16:creationId xmlns:a16="http://schemas.microsoft.com/office/drawing/2014/main" id="{471D9D91-8A3C-1FCC-36B5-01ACAE6F005A}"/>
              </a:ext>
            </a:extLst>
          </p:cNvPr>
          <p:cNvPicPr>
            <a:picLocks noChangeAspect="1"/>
          </p:cNvPicPr>
          <p:nvPr/>
        </p:nvPicPr>
        <p:blipFill>
          <a:blip r:embed="rId4"/>
          <a:srcRect t="17878" r="25156" b="4506"/>
          <a:stretch/>
        </p:blipFill>
        <p:spPr>
          <a:xfrm>
            <a:off x="4026886" y="1030795"/>
            <a:ext cx="4541269" cy="2531355"/>
          </a:xfrm>
          <a:prstGeom prst="rect">
            <a:avLst/>
          </a:prstGeom>
        </p:spPr>
      </p:pic>
      <p:pic>
        <p:nvPicPr>
          <p:cNvPr id="4" name="Immagine 4">
            <a:extLst>
              <a:ext uri="{FF2B5EF4-FFF2-40B4-BE49-F238E27FC236}">
                <a16:creationId xmlns:a16="http://schemas.microsoft.com/office/drawing/2014/main" id="{9D472A7D-6BD9-7D8B-2F6C-15561628A8D4}"/>
              </a:ext>
            </a:extLst>
          </p:cNvPr>
          <p:cNvPicPr>
            <a:picLocks noChangeAspect="1"/>
          </p:cNvPicPr>
          <p:nvPr/>
        </p:nvPicPr>
        <p:blipFill>
          <a:blip r:embed="rId5"/>
          <a:srcRect l="17266" t="19477" r="26470" b="11192"/>
          <a:stretch/>
        </p:blipFill>
        <p:spPr>
          <a:xfrm>
            <a:off x="4023552" y="3587550"/>
            <a:ext cx="4541268" cy="3007836"/>
          </a:xfrm>
          <a:prstGeom prst="rect">
            <a:avLst/>
          </a:prstGeom>
        </p:spPr>
      </p:pic>
    </p:spTree>
    <p:extLst>
      <p:ext uri="{BB962C8B-B14F-4D97-AF65-F5344CB8AC3E}">
        <p14:creationId xmlns:p14="http://schemas.microsoft.com/office/powerpoint/2010/main" val="363392177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042" y="5011585"/>
            <a:ext cx="3319211" cy="1816459"/>
          </a:xfrm>
          <a:prstGeom prst="rect">
            <a:avLst/>
          </a:prstGeom>
        </p:spPr>
      </p:pic>
      <p:sp>
        <p:nvSpPr>
          <p:cNvPr id="2" name="Title 1"/>
          <p:cNvSpPr>
            <a:spLocks noGrp="1"/>
          </p:cNvSpPr>
          <p:nvPr>
            <p:ph type="title"/>
          </p:nvPr>
        </p:nvSpPr>
        <p:spPr>
          <a:xfrm>
            <a:off x="2094881" y="63105"/>
            <a:ext cx="7987553" cy="914400"/>
          </a:xfrm>
        </p:spPr>
        <p:txBody>
          <a:bodyPr/>
          <a:lstStyle/>
          <a:p>
            <a:pPr>
              <a:defRPr/>
            </a:pPr>
            <a:r>
              <a:rPr lang="en-US" dirty="0"/>
              <a:t>Cosmic Neutrino Background</a:t>
            </a:r>
          </a:p>
        </p:txBody>
      </p:sp>
      <p:sp>
        <p:nvSpPr>
          <p:cNvPr id="18436" name="Slide Number Placeholder 3"/>
          <p:cNvSpPr>
            <a:spLocks noGrp="1"/>
          </p:cNvSpPr>
          <p:nvPr>
            <p:ph type="sldNum" sz="quarter" idx="12"/>
          </p:nvPr>
        </p:nvSpPr>
        <p:spPr>
          <a:xfrm>
            <a:off x="8462683" y="6508217"/>
            <a:ext cx="2070847" cy="349783"/>
          </a:xfrm>
          <a:noFill/>
        </p:spPr>
        <p:txBody>
          <a:bodyPr/>
          <a:lstStyle/>
          <a:p>
            <a:pPr defTabSz="806794" fontAlgn="base">
              <a:spcBef>
                <a:spcPct val="0"/>
              </a:spcBef>
              <a:spcAft>
                <a:spcPct val="0"/>
              </a:spcAft>
            </a:pPr>
            <a:fld id="{B3979995-AADD-1243-9BEA-2899D55DB8A0}" type="slidenum">
              <a:rPr lang="en-US" kern="1200">
                <a:solidFill>
                  <a:srgbClr val="FFFFFF"/>
                </a:solidFill>
                <a:latin typeface="Arial" pitchFamily="-107" charset="0"/>
              </a:rPr>
              <a:pPr defTabSz="806794" fontAlgn="base">
                <a:spcBef>
                  <a:spcPct val="0"/>
                </a:spcBef>
                <a:spcAft>
                  <a:spcPct val="0"/>
                </a:spcAft>
              </a:pPr>
              <a:t>5</a:t>
            </a:fld>
            <a:endParaRPr lang="en-US" kern="1200" dirty="0">
              <a:solidFill>
                <a:srgbClr val="FFFFFF"/>
              </a:solidFill>
              <a:latin typeface="Arial" pitchFamily="-107" charset="0"/>
            </a:endParaRPr>
          </a:p>
        </p:txBody>
      </p:sp>
      <p:pic>
        <p:nvPicPr>
          <p:cNvPr id="18437" name="Picture 3" descr="DickePeeblesRollWilkinson.jpg"/>
          <p:cNvPicPr>
            <a:picLocks noChangeAspect="1"/>
          </p:cNvPicPr>
          <p:nvPr/>
        </p:nvPicPr>
        <p:blipFill>
          <a:blip r:embed="rId4"/>
          <a:srcRect/>
          <a:stretch>
            <a:fillRect/>
          </a:stretch>
        </p:blipFill>
        <p:spPr bwMode="auto">
          <a:xfrm>
            <a:off x="27241" y="737288"/>
            <a:ext cx="3779604" cy="4637088"/>
          </a:xfrm>
          <a:prstGeom prst="rect">
            <a:avLst/>
          </a:prstGeom>
          <a:noFill/>
          <a:ln w="9525">
            <a:noFill/>
            <a:miter lim="800000"/>
            <a:headEnd/>
            <a:tailEnd/>
          </a:ln>
        </p:spPr>
      </p:pic>
      <p:sp>
        <p:nvSpPr>
          <p:cNvPr id="18438" name="TextBox 5"/>
          <p:cNvSpPr txBox="1">
            <a:spLocks noChangeArrowheads="1"/>
          </p:cNvSpPr>
          <p:nvPr/>
        </p:nvSpPr>
        <p:spPr bwMode="auto">
          <a:xfrm>
            <a:off x="248830" y="5500661"/>
            <a:ext cx="3692102" cy="335124"/>
          </a:xfrm>
          <a:prstGeom prst="rect">
            <a:avLst/>
          </a:prstGeom>
          <a:noFill/>
          <a:ln w="9525">
            <a:noFill/>
            <a:miter lim="800000"/>
            <a:headEnd/>
            <a:tailEnd/>
          </a:ln>
        </p:spPr>
        <p:txBody>
          <a:bodyPr wrap="none" lIns="89885" tIns="44942" rIns="89885" bIns="44942">
            <a:prstTxWarp prst="textNoShape">
              <a:avLst/>
            </a:prstTxWarp>
            <a:spAutoFit/>
          </a:bodyPr>
          <a:lstStyle/>
          <a:p>
            <a:pPr defTabSz="806794" fontAlgn="base">
              <a:spcBef>
                <a:spcPct val="0"/>
              </a:spcBef>
              <a:spcAft>
                <a:spcPct val="0"/>
              </a:spcAft>
            </a:pPr>
            <a:r>
              <a:rPr lang="en-US" sz="1588" dirty="0" err="1">
                <a:solidFill>
                  <a:srgbClr val="FFFFFF"/>
                </a:solidFill>
                <a:latin typeface="Arial" pitchFamily="-107" charset="0"/>
              </a:rPr>
              <a:t>Dicke</a:t>
            </a:r>
            <a:r>
              <a:rPr lang="en-US" sz="1588" dirty="0">
                <a:solidFill>
                  <a:srgbClr val="FFFFFF"/>
                </a:solidFill>
                <a:latin typeface="Arial" pitchFamily="-107" charset="0"/>
              </a:rPr>
              <a:t>, Peebles</a:t>
            </a:r>
            <a:r>
              <a:rPr lang="en-US" sz="1588" baseline="30000" dirty="0">
                <a:solidFill>
                  <a:srgbClr val="FFFFFF"/>
                </a:solidFill>
                <a:latin typeface="Arial" pitchFamily="-107" charset="0"/>
              </a:rPr>
              <a:t>*</a:t>
            </a:r>
            <a:r>
              <a:rPr lang="en-US" sz="1588" dirty="0">
                <a:solidFill>
                  <a:srgbClr val="FFFFFF"/>
                </a:solidFill>
                <a:latin typeface="Arial" pitchFamily="-107" charset="0"/>
              </a:rPr>
              <a:t>, Roll, Wilkinson (</a:t>
            </a:r>
            <a:r>
              <a:rPr lang="en-US" sz="1588" b="1" dirty="0">
                <a:solidFill>
                  <a:srgbClr val="FFFFFF"/>
                </a:solidFill>
                <a:latin typeface="Arial" pitchFamily="-107" charset="0"/>
              </a:rPr>
              <a:t>1965</a:t>
            </a:r>
            <a:r>
              <a:rPr lang="en-US" sz="1588" dirty="0">
                <a:solidFill>
                  <a:srgbClr val="FFFFFF"/>
                </a:solidFill>
                <a:latin typeface="Arial" pitchFamily="-107" charset="0"/>
              </a:rPr>
              <a:t>)</a:t>
            </a:r>
          </a:p>
        </p:txBody>
      </p:sp>
      <p:cxnSp>
        <p:nvCxnSpPr>
          <p:cNvPr id="8" name="Straight Connector 7"/>
          <p:cNvCxnSpPr/>
          <p:nvPr/>
        </p:nvCxnSpPr>
        <p:spPr>
          <a:xfrm rot="5400000">
            <a:off x="905714" y="1569291"/>
            <a:ext cx="262373" cy="769"/>
          </a:xfrm>
          <a:prstGeom prst="line">
            <a:avLst/>
          </a:prstGeom>
          <a:ln w="57150" cap="flat" cmpd="sng" algn="ctr">
            <a:solidFill>
              <a:srgbClr val="FFFF00"/>
            </a:solidFill>
            <a:prstDash val="solid"/>
            <a:round/>
            <a:headEnd type="none" w="med" len="med"/>
            <a:tailEnd type="triangle" w="med" len="med"/>
          </a:ln>
          <a:effectLst>
            <a:outerShdw blurRad="50800" dist="38100" dir="2700000" algn="tl"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03387" y="1105879"/>
            <a:ext cx="692884" cy="335124"/>
          </a:xfrm>
          <a:prstGeom prst="rect">
            <a:avLst/>
          </a:prstGeom>
          <a:noFill/>
          <a:effectLst>
            <a:outerShdw blurRad="50800" dist="38100" dir="2700000" algn="tl" rotWithShape="0">
              <a:prstClr val="black">
                <a:alpha val="99000"/>
              </a:prstClr>
            </a:outerShdw>
          </a:effectLst>
        </p:spPr>
        <p:txBody>
          <a:bodyPr wrap="none" lIns="89885" tIns="44942" rIns="89885" bIns="44942" rtlCol="0">
            <a:spAutoFit/>
          </a:bodyPr>
          <a:lstStyle/>
          <a:p>
            <a:pPr defTabSz="806794" fontAlgn="base">
              <a:spcBef>
                <a:spcPct val="0"/>
              </a:spcBef>
              <a:spcAft>
                <a:spcPct val="0"/>
              </a:spcAft>
            </a:pPr>
            <a:r>
              <a:rPr lang="en-US" sz="1588" b="1" dirty="0">
                <a:solidFill>
                  <a:srgbClr val="FFFF00"/>
                </a:solidFill>
                <a:latin typeface="Arial" pitchFamily="-107" charset="0"/>
              </a:rPr>
              <a:t>1 sec</a:t>
            </a:r>
          </a:p>
        </p:txBody>
      </p:sp>
      <p:grpSp>
        <p:nvGrpSpPr>
          <p:cNvPr id="13" name="Group 12"/>
          <p:cNvGrpSpPr/>
          <p:nvPr/>
        </p:nvGrpSpPr>
        <p:grpSpPr>
          <a:xfrm>
            <a:off x="6370769" y="1050757"/>
            <a:ext cx="3110752" cy="936762"/>
            <a:chOff x="5340605" y="1411146"/>
            <a:chExt cx="3525520" cy="1210473"/>
          </a:xfrm>
        </p:grpSpPr>
        <p:sp>
          <p:nvSpPr>
            <p:cNvPr id="34" name="TextBox 33"/>
            <p:cNvSpPr txBox="1"/>
            <p:nvPr/>
          </p:nvSpPr>
          <p:spPr>
            <a:xfrm>
              <a:off x="6396306" y="1942745"/>
              <a:ext cx="2469819" cy="678874"/>
            </a:xfrm>
            <a:prstGeom prst="rect">
              <a:avLst/>
            </a:prstGeom>
            <a:noFill/>
          </p:spPr>
          <p:txBody>
            <a:bodyPr wrap="none" lIns="89885" tIns="44942" rIns="89885" bIns="44942" rtlCol="0">
              <a:spAutoFit/>
            </a:bodyPr>
            <a:lstStyle/>
            <a:p>
              <a:pPr defTabSz="806794" fontAlgn="base">
                <a:spcBef>
                  <a:spcPct val="0"/>
                </a:spcBef>
                <a:spcAft>
                  <a:spcPct val="0"/>
                </a:spcAft>
              </a:pPr>
              <a:r>
                <a:rPr lang="en-US" sz="2824" dirty="0" err="1">
                  <a:solidFill>
                    <a:srgbClr val="C00000"/>
                  </a:solidFill>
                  <a:latin typeface="Arial" pitchFamily="-107" charset="0"/>
                </a:rPr>
                <a:t>n</a:t>
              </a:r>
              <a:r>
                <a:rPr lang="en-US" sz="2824" baseline="-25000" dirty="0" err="1">
                  <a:solidFill>
                    <a:srgbClr val="C00000"/>
                  </a:solidFill>
                  <a:latin typeface="Symbol" charset="2"/>
                  <a:cs typeface="Symbol" charset="2"/>
                </a:rPr>
                <a:t>n</a:t>
              </a:r>
              <a:r>
                <a:rPr lang="en-US" sz="2824" baseline="-25000" dirty="0">
                  <a:solidFill>
                    <a:srgbClr val="C00000"/>
                  </a:solidFill>
                  <a:latin typeface="Symbol" charset="2"/>
                  <a:cs typeface="Symbol" charset="2"/>
                </a:rPr>
                <a:t> </a:t>
              </a:r>
              <a:r>
                <a:rPr lang="en-US" sz="2824" dirty="0">
                  <a:solidFill>
                    <a:srgbClr val="C00000"/>
                  </a:solidFill>
                  <a:latin typeface="Arial" pitchFamily="-107" charset="0"/>
                </a:rPr>
                <a:t>= 112/cm</a:t>
              </a:r>
              <a:r>
                <a:rPr lang="en-US" sz="2824" baseline="30000" dirty="0">
                  <a:solidFill>
                    <a:srgbClr val="C00000"/>
                  </a:solidFill>
                  <a:latin typeface="Arial" pitchFamily="-107" charset="0"/>
                </a:rPr>
                <a:t>3</a:t>
              </a:r>
              <a:endParaRPr lang="en-US" sz="2824" dirty="0">
                <a:solidFill>
                  <a:srgbClr val="C00000"/>
                </a:solidFill>
                <a:latin typeface="Arial" pitchFamily="-107" charset="0"/>
              </a:endParaRPr>
            </a:p>
          </p:txBody>
        </p:sp>
        <p:sp>
          <p:nvSpPr>
            <p:cNvPr id="10" name="TextBox 9"/>
            <p:cNvSpPr txBox="1"/>
            <p:nvPr/>
          </p:nvSpPr>
          <p:spPr>
            <a:xfrm>
              <a:off x="5340605" y="1411146"/>
              <a:ext cx="2827207" cy="610643"/>
            </a:xfrm>
            <a:prstGeom prst="rect">
              <a:avLst/>
            </a:prstGeom>
            <a:noFill/>
          </p:spPr>
          <p:txBody>
            <a:bodyPr wrap="none" rtlCol="0">
              <a:spAutoFit/>
            </a:bodyPr>
            <a:lstStyle/>
            <a:p>
              <a:pPr defTabSz="806794" fontAlgn="base">
                <a:spcBef>
                  <a:spcPct val="0"/>
                </a:spcBef>
                <a:spcAft>
                  <a:spcPct val="0"/>
                </a:spcAft>
              </a:pPr>
              <a:r>
                <a:rPr lang="en-US" sz="2471" dirty="0">
                  <a:solidFill>
                    <a:srgbClr val="0070C0"/>
                  </a:solidFill>
                  <a:latin typeface="Arial" pitchFamily="-107" charset="0"/>
                </a:rPr>
                <a:t>Number density:</a:t>
              </a:r>
            </a:p>
          </p:txBody>
        </p:sp>
      </p:grpSp>
      <p:grpSp>
        <p:nvGrpSpPr>
          <p:cNvPr id="14" name="Group 13"/>
          <p:cNvGrpSpPr/>
          <p:nvPr/>
        </p:nvGrpSpPr>
        <p:grpSpPr>
          <a:xfrm>
            <a:off x="6370770" y="1923250"/>
            <a:ext cx="3005397" cy="888216"/>
            <a:chOff x="5337699" y="2537885"/>
            <a:chExt cx="3219334" cy="1175850"/>
          </a:xfrm>
        </p:grpSpPr>
        <p:sp>
          <p:nvSpPr>
            <p:cNvPr id="33" name="TextBox 32"/>
            <p:cNvSpPr txBox="1"/>
            <p:nvPr/>
          </p:nvSpPr>
          <p:spPr>
            <a:xfrm>
              <a:off x="6575072" y="3018236"/>
              <a:ext cx="1981961" cy="695499"/>
            </a:xfrm>
            <a:prstGeom prst="rect">
              <a:avLst/>
            </a:prstGeom>
            <a:noFill/>
          </p:spPr>
          <p:txBody>
            <a:bodyPr wrap="none" lIns="89885" tIns="44942" rIns="89885" bIns="44942" rtlCol="0">
              <a:spAutoFit/>
            </a:bodyPr>
            <a:lstStyle/>
            <a:p>
              <a:pPr defTabSz="806794" fontAlgn="base">
                <a:spcBef>
                  <a:spcPct val="0"/>
                </a:spcBef>
                <a:spcAft>
                  <a:spcPct val="0"/>
                </a:spcAft>
              </a:pPr>
              <a:r>
                <a:rPr lang="en-US" sz="2824" dirty="0" err="1">
                  <a:solidFill>
                    <a:srgbClr val="C00000"/>
                  </a:solidFill>
                  <a:latin typeface="Arial" pitchFamily="-107" charset="0"/>
                </a:rPr>
                <a:t>T</a:t>
              </a:r>
              <a:r>
                <a:rPr lang="en-US" sz="2824" baseline="-25000" dirty="0" err="1">
                  <a:solidFill>
                    <a:srgbClr val="C00000"/>
                  </a:solidFill>
                  <a:latin typeface="Symbol" charset="2"/>
                  <a:cs typeface="Symbol" charset="2"/>
                </a:rPr>
                <a:t>n</a:t>
              </a:r>
              <a:r>
                <a:rPr lang="en-US" sz="2824" baseline="-25000" dirty="0">
                  <a:solidFill>
                    <a:srgbClr val="C00000"/>
                  </a:solidFill>
                  <a:latin typeface="Symbol" charset="2"/>
                  <a:cs typeface="Symbol" charset="2"/>
                </a:rPr>
                <a:t> </a:t>
              </a:r>
              <a:r>
                <a:rPr lang="en-US" sz="2824" dirty="0">
                  <a:solidFill>
                    <a:srgbClr val="C00000"/>
                  </a:solidFill>
                  <a:latin typeface="Arial" pitchFamily="-107" charset="0"/>
                </a:rPr>
                <a:t>~ 1.95K</a:t>
              </a:r>
            </a:p>
          </p:txBody>
        </p:sp>
        <p:sp>
          <p:nvSpPr>
            <p:cNvPr id="35" name="TextBox 34"/>
            <p:cNvSpPr txBox="1"/>
            <p:nvPr/>
          </p:nvSpPr>
          <p:spPr>
            <a:xfrm>
              <a:off x="5337699" y="2537885"/>
              <a:ext cx="2200101" cy="625597"/>
            </a:xfrm>
            <a:prstGeom prst="rect">
              <a:avLst/>
            </a:prstGeom>
            <a:noFill/>
          </p:spPr>
          <p:txBody>
            <a:bodyPr wrap="none" rtlCol="0">
              <a:spAutoFit/>
            </a:bodyPr>
            <a:lstStyle/>
            <a:p>
              <a:pPr defTabSz="806794" fontAlgn="base">
                <a:spcBef>
                  <a:spcPct val="0"/>
                </a:spcBef>
                <a:spcAft>
                  <a:spcPct val="0"/>
                </a:spcAft>
              </a:pPr>
              <a:r>
                <a:rPr lang="en-US" sz="2471" dirty="0">
                  <a:solidFill>
                    <a:srgbClr val="0070C0"/>
                  </a:solidFill>
                  <a:latin typeface="Arial" pitchFamily="-107" charset="0"/>
                </a:rPr>
                <a:t>Temperature:</a:t>
              </a:r>
            </a:p>
          </p:txBody>
        </p:sp>
      </p:grpSp>
      <p:cxnSp>
        <p:nvCxnSpPr>
          <p:cNvPr id="4" name="Straight Connector 3"/>
          <p:cNvCxnSpPr/>
          <p:nvPr/>
        </p:nvCxnSpPr>
        <p:spPr>
          <a:xfrm>
            <a:off x="1216852" y="1944471"/>
            <a:ext cx="2320862" cy="189254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545559" y="2342902"/>
            <a:ext cx="1992156" cy="123513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11338" y="1916059"/>
            <a:ext cx="1580882" cy="336695"/>
          </a:xfrm>
          <a:prstGeom prst="rect">
            <a:avLst/>
          </a:prstGeom>
          <a:noFill/>
        </p:spPr>
        <p:txBody>
          <a:bodyPr wrap="none" rtlCol="0">
            <a:spAutoFit/>
          </a:bodyPr>
          <a:lstStyle/>
          <a:p>
            <a:pPr defTabSz="806794" fontAlgn="base">
              <a:spcBef>
                <a:spcPct val="0"/>
              </a:spcBef>
              <a:spcAft>
                <a:spcPct val="0"/>
              </a:spcAft>
            </a:pPr>
            <a:r>
              <a:rPr lang="en-US" sz="1588" dirty="0">
                <a:solidFill>
                  <a:srgbClr val="FF0000"/>
                </a:solidFill>
                <a:latin typeface="Arial" pitchFamily="-107" charset="0"/>
              </a:rPr>
              <a:t>Radiation ~1/a</a:t>
            </a:r>
            <a:r>
              <a:rPr lang="en-US" sz="1588" baseline="30000" dirty="0">
                <a:solidFill>
                  <a:srgbClr val="FF0000"/>
                </a:solidFill>
                <a:latin typeface="Arial" pitchFamily="-107" charset="0"/>
              </a:rPr>
              <a:t>4</a:t>
            </a:r>
            <a:endParaRPr lang="en-US" sz="1588" dirty="0">
              <a:solidFill>
                <a:srgbClr val="FF0000"/>
              </a:solidFill>
              <a:latin typeface="Arial" pitchFamily="-107" charset="0"/>
            </a:endParaRPr>
          </a:p>
        </p:txBody>
      </p:sp>
      <p:sp>
        <p:nvSpPr>
          <p:cNvPr id="42" name="TextBox 41"/>
          <p:cNvSpPr txBox="1"/>
          <p:nvPr/>
        </p:nvSpPr>
        <p:spPr>
          <a:xfrm>
            <a:off x="2393378" y="2469187"/>
            <a:ext cx="817853" cy="581057"/>
          </a:xfrm>
          <a:prstGeom prst="rect">
            <a:avLst/>
          </a:prstGeom>
          <a:noFill/>
        </p:spPr>
        <p:txBody>
          <a:bodyPr wrap="none" rtlCol="0">
            <a:spAutoFit/>
          </a:bodyPr>
          <a:lstStyle/>
          <a:p>
            <a:pPr defTabSz="806794" fontAlgn="base">
              <a:spcBef>
                <a:spcPct val="0"/>
              </a:spcBef>
              <a:spcAft>
                <a:spcPct val="0"/>
              </a:spcAft>
            </a:pPr>
            <a:r>
              <a:rPr lang="en-US" sz="1588" dirty="0">
                <a:solidFill>
                  <a:srgbClr val="0000FF"/>
                </a:solidFill>
                <a:latin typeface="Arial" pitchFamily="-107" charset="0"/>
              </a:rPr>
              <a:t>Matter </a:t>
            </a:r>
          </a:p>
          <a:p>
            <a:pPr defTabSz="806794" fontAlgn="base">
              <a:spcBef>
                <a:spcPct val="0"/>
              </a:spcBef>
              <a:spcAft>
                <a:spcPct val="0"/>
              </a:spcAft>
            </a:pPr>
            <a:r>
              <a:rPr lang="en-US" sz="1588" dirty="0">
                <a:solidFill>
                  <a:srgbClr val="0000FF"/>
                </a:solidFill>
                <a:latin typeface="Arial" pitchFamily="-107" charset="0"/>
              </a:rPr>
              <a:t>~1/a</a:t>
            </a:r>
            <a:r>
              <a:rPr lang="en-US" sz="1588" baseline="30000" dirty="0">
                <a:solidFill>
                  <a:srgbClr val="0000FF"/>
                </a:solidFill>
                <a:latin typeface="Arial" pitchFamily="-107" charset="0"/>
              </a:rPr>
              <a:t>3</a:t>
            </a:r>
            <a:endParaRPr lang="en-US" sz="1588" dirty="0">
              <a:solidFill>
                <a:srgbClr val="0000FF"/>
              </a:solidFill>
              <a:latin typeface="Arial" pitchFamily="-107" charset="0"/>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1319" y="4793581"/>
            <a:ext cx="433960" cy="436008"/>
          </a:xfrm>
          <a:prstGeom prst="rect">
            <a:avLst/>
          </a:prstGeom>
        </p:spPr>
      </p:pic>
      <p:sp>
        <p:nvSpPr>
          <p:cNvPr id="3" name="TextBox 2"/>
          <p:cNvSpPr txBox="1"/>
          <p:nvPr/>
        </p:nvSpPr>
        <p:spPr>
          <a:xfrm>
            <a:off x="6275890" y="6405037"/>
            <a:ext cx="293670" cy="336695"/>
          </a:xfrm>
          <a:prstGeom prst="rect">
            <a:avLst/>
          </a:prstGeom>
          <a:noFill/>
        </p:spPr>
        <p:txBody>
          <a:bodyPr wrap="none" rtlCol="0">
            <a:spAutoFit/>
          </a:bodyPr>
          <a:lstStyle/>
          <a:p>
            <a:pPr defTabSz="806794" fontAlgn="base">
              <a:spcBef>
                <a:spcPct val="0"/>
              </a:spcBef>
              <a:spcAft>
                <a:spcPct val="0"/>
              </a:spcAft>
            </a:pPr>
            <a:r>
              <a:rPr lang="en-US" sz="1588" baseline="30000">
                <a:solidFill>
                  <a:srgbClr val="FFFFFF"/>
                </a:solidFill>
                <a:latin typeface="Arial" pitchFamily="-107" charset="0"/>
              </a:rPr>
              <a:t>*</a:t>
            </a:r>
            <a:r>
              <a:rPr lang="en-US" sz="1588">
                <a:solidFill>
                  <a:srgbClr val="FFFFFF"/>
                </a:solidFill>
                <a:latin typeface="Arial" pitchFamily="-107" charset="0"/>
              </a:rPr>
              <a:t> </a:t>
            </a:r>
            <a:endParaRPr lang="en-US" sz="1588" dirty="0">
              <a:solidFill>
                <a:srgbClr val="FFFFFF"/>
              </a:solidFill>
              <a:latin typeface="Arial" pitchFamily="-107" charset="0"/>
            </a:endParaRPr>
          </a:p>
        </p:txBody>
      </p:sp>
      <p:sp>
        <p:nvSpPr>
          <p:cNvPr id="6" name="Rectangle 5"/>
          <p:cNvSpPr/>
          <p:nvPr/>
        </p:nvSpPr>
        <p:spPr>
          <a:xfrm>
            <a:off x="163079" y="6282855"/>
            <a:ext cx="3507928" cy="581057"/>
          </a:xfrm>
          <a:prstGeom prst="rect">
            <a:avLst/>
          </a:prstGeom>
        </p:spPr>
        <p:txBody>
          <a:bodyPr wrap="square">
            <a:spAutoFit/>
          </a:bodyPr>
          <a:lstStyle/>
          <a:p>
            <a:pPr defTabSz="806794" fontAlgn="base">
              <a:spcBef>
                <a:spcPct val="0"/>
              </a:spcBef>
              <a:spcAft>
                <a:spcPct val="0"/>
              </a:spcAft>
            </a:pPr>
            <a:r>
              <a:rPr lang="en-US" sz="1588" dirty="0">
                <a:solidFill>
                  <a:srgbClr val="000000"/>
                </a:solidFill>
                <a:latin typeface="Arial" pitchFamily="-107" charset="0"/>
                <a:hlinkClick r:id="rId6"/>
              </a:rPr>
              <a:t>Cosmology's Century (2020)</a:t>
            </a:r>
            <a:endParaRPr lang="en-US" sz="1588" dirty="0">
              <a:solidFill>
                <a:srgbClr val="000000"/>
              </a:solidFill>
              <a:latin typeface="Arial" pitchFamily="-107" charset="0"/>
            </a:endParaRPr>
          </a:p>
          <a:p>
            <a:pPr defTabSz="806794" fontAlgn="base">
              <a:spcBef>
                <a:spcPct val="0"/>
              </a:spcBef>
              <a:spcAft>
                <a:spcPct val="0"/>
              </a:spcAft>
            </a:pPr>
            <a:endParaRPr lang="en-US" sz="1588" dirty="0">
              <a:solidFill>
                <a:srgbClr val="000000"/>
              </a:solidFill>
              <a:latin typeface="Arial" pitchFamily="-107" charset="0"/>
            </a:endParaRPr>
          </a:p>
        </p:txBody>
      </p:sp>
      <p:sp>
        <p:nvSpPr>
          <p:cNvPr id="7" name="TextBox 6">
            <a:extLst>
              <a:ext uri="{FF2B5EF4-FFF2-40B4-BE49-F238E27FC236}">
                <a16:creationId xmlns:a16="http://schemas.microsoft.com/office/drawing/2014/main" id="{7276F2AC-8DF2-164A-8904-D2D8216D47C2}"/>
              </a:ext>
            </a:extLst>
          </p:cNvPr>
          <p:cNvSpPr txBox="1"/>
          <p:nvPr/>
        </p:nvSpPr>
        <p:spPr>
          <a:xfrm>
            <a:off x="5010995" y="3522036"/>
            <a:ext cx="6321662" cy="852798"/>
          </a:xfrm>
          <a:prstGeom prst="rect">
            <a:avLst/>
          </a:prstGeom>
          <a:noFill/>
          <a:effectLst>
            <a:outerShdw blurRad="50800" dist="38100" dir="2700000" algn="tl" rotWithShape="0">
              <a:prstClr val="black"/>
            </a:outerShdw>
          </a:effectLst>
        </p:spPr>
        <p:txBody>
          <a:bodyPr wrap="square" rtlCol="0">
            <a:spAutoFit/>
          </a:bodyPr>
          <a:lstStyle/>
          <a:p>
            <a:pPr defTabSz="806794" fontAlgn="base">
              <a:spcBef>
                <a:spcPct val="0"/>
              </a:spcBef>
              <a:spcAft>
                <a:spcPct val="0"/>
              </a:spcAft>
            </a:pPr>
            <a:r>
              <a:rPr lang="en-US" sz="2471" dirty="0">
                <a:solidFill>
                  <a:srgbClr val="FFFF00"/>
                </a:solidFill>
                <a:latin typeface="Arial" pitchFamily="-107" charset="0"/>
              </a:rPr>
              <a:t>~50% of the Total Energy Density</a:t>
            </a:r>
          </a:p>
          <a:p>
            <a:pPr defTabSz="806794" fontAlgn="base">
              <a:spcBef>
                <a:spcPct val="0"/>
              </a:spcBef>
              <a:spcAft>
                <a:spcPct val="0"/>
              </a:spcAft>
            </a:pPr>
            <a:r>
              <a:rPr lang="en-US" sz="2471" dirty="0">
                <a:solidFill>
                  <a:srgbClr val="FFFF00"/>
                </a:solidFill>
                <a:latin typeface="Arial" pitchFamily="-107" charset="0"/>
              </a:rPr>
              <a:t> of the Universe @ 1 sec</a:t>
            </a:r>
          </a:p>
        </p:txBody>
      </p:sp>
      <p:sp>
        <p:nvSpPr>
          <p:cNvPr id="9" name="TextBox 8">
            <a:extLst>
              <a:ext uri="{FF2B5EF4-FFF2-40B4-BE49-F238E27FC236}">
                <a16:creationId xmlns:a16="http://schemas.microsoft.com/office/drawing/2014/main" id="{7ECDC02B-04B7-BC4E-9BF6-478264E26711}"/>
              </a:ext>
            </a:extLst>
          </p:cNvPr>
          <p:cNvSpPr txBox="1"/>
          <p:nvPr/>
        </p:nvSpPr>
        <p:spPr>
          <a:xfrm>
            <a:off x="12976412" y="5636559"/>
            <a:ext cx="184731" cy="336695"/>
          </a:xfrm>
          <a:prstGeom prst="rect">
            <a:avLst/>
          </a:prstGeom>
          <a:noFill/>
        </p:spPr>
        <p:txBody>
          <a:bodyPr wrap="none" rtlCol="0">
            <a:spAutoFit/>
          </a:bodyPr>
          <a:lstStyle/>
          <a:p>
            <a:pPr defTabSz="806794" fontAlgn="base">
              <a:spcBef>
                <a:spcPct val="0"/>
              </a:spcBef>
              <a:spcAft>
                <a:spcPct val="0"/>
              </a:spcAft>
            </a:pPr>
            <a:endParaRPr lang="en-US" sz="1588" dirty="0">
              <a:solidFill>
                <a:srgbClr val="000000"/>
              </a:solidFill>
              <a:latin typeface="Arial" pitchFamily="-107" charset="0"/>
            </a:endParaRPr>
          </a:p>
        </p:txBody>
      </p:sp>
      <p:grpSp>
        <p:nvGrpSpPr>
          <p:cNvPr id="17" name="Group 16">
            <a:extLst>
              <a:ext uri="{FF2B5EF4-FFF2-40B4-BE49-F238E27FC236}">
                <a16:creationId xmlns:a16="http://schemas.microsoft.com/office/drawing/2014/main" id="{6CAC75A4-42F6-5D46-926B-DC97B9ECDCCA}"/>
              </a:ext>
            </a:extLst>
          </p:cNvPr>
          <p:cNvGrpSpPr/>
          <p:nvPr/>
        </p:nvGrpSpPr>
        <p:grpSpPr>
          <a:xfrm>
            <a:off x="5654126" y="2717112"/>
            <a:ext cx="6095287" cy="3671609"/>
            <a:chOff x="5873959" y="3864337"/>
            <a:chExt cx="7056014" cy="5221844"/>
          </a:xfrm>
        </p:grpSpPr>
        <p:grpSp>
          <p:nvGrpSpPr>
            <p:cNvPr id="29" name="Group 28"/>
            <p:cNvGrpSpPr/>
            <p:nvPr/>
          </p:nvGrpSpPr>
          <p:grpSpPr>
            <a:xfrm>
              <a:off x="5873959" y="3864337"/>
              <a:ext cx="7056014" cy="4022376"/>
              <a:chOff x="4592840" y="3678628"/>
              <a:chExt cx="5372100" cy="3544945"/>
            </a:xfrm>
          </p:grpSpPr>
          <p:sp>
            <p:nvSpPr>
              <p:cNvPr id="27" name="Rectangle 26"/>
              <p:cNvSpPr/>
              <p:nvPr/>
            </p:nvSpPr>
            <p:spPr>
              <a:xfrm>
                <a:off x="4592840" y="4724901"/>
                <a:ext cx="5372100" cy="2498672"/>
              </a:xfrm>
              <a:prstGeom prst="rect">
                <a:avLst/>
              </a:prstGeom>
            </p:spPr>
            <p:txBody>
              <a:bodyPr wrap="square">
                <a:spAutoFit/>
              </a:bodyPr>
              <a:lstStyle/>
              <a:p>
                <a:pPr marL="898824" lvl="2" defTabSz="806794" fontAlgn="base">
                  <a:spcBef>
                    <a:spcPct val="0"/>
                  </a:spcBef>
                  <a:spcAft>
                    <a:spcPct val="0"/>
                  </a:spcAft>
                </a:pPr>
                <a:endParaRPr lang="en-US" sz="2471" dirty="0">
                  <a:solidFill>
                    <a:srgbClr val="0070C0"/>
                  </a:solidFill>
                  <a:latin typeface="Arial" pitchFamily="-107" charset="0"/>
                </a:endParaRPr>
              </a:p>
              <a:p>
                <a:pPr marL="898824" lvl="2" defTabSz="806794" fontAlgn="base">
                  <a:spcBef>
                    <a:spcPct val="0"/>
                  </a:spcBef>
                  <a:spcAft>
                    <a:spcPct val="0"/>
                  </a:spcAft>
                </a:pPr>
                <a:endParaRPr lang="en-US" sz="2471" dirty="0">
                  <a:solidFill>
                    <a:srgbClr val="0070C0"/>
                  </a:solidFill>
                  <a:latin typeface="Arial" pitchFamily="-107" charset="0"/>
                </a:endParaRPr>
              </a:p>
              <a:p>
                <a:pPr marL="898824" lvl="2" defTabSz="806794" fontAlgn="base">
                  <a:spcBef>
                    <a:spcPct val="0"/>
                  </a:spcBef>
                  <a:spcAft>
                    <a:spcPct val="0"/>
                  </a:spcAft>
                </a:pPr>
                <a:r>
                  <a:rPr lang="en-US" sz="2471" dirty="0">
                    <a:solidFill>
                      <a:srgbClr val="0070C0"/>
                    </a:solidFill>
                    <a:latin typeface="Arial" pitchFamily="-107" charset="0"/>
                  </a:rPr>
                  <a:t>neutron/proton ratio</a:t>
                </a:r>
              </a:p>
              <a:p>
                <a:pPr marL="898824" lvl="2" defTabSz="806794" fontAlgn="base">
                  <a:spcBef>
                    <a:spcPct val="0"/>
                  </a:spcBef>
                  <a:spcAft>
                    <a:spcPct val="0"/>
                  </a:spcAft>
                </a:pPr>
                <a:r>
                  <a:rPr lang="en-US" sz="2471" dirty="0">
                    <a:solidFill>
                      <a:srgbClr val="0070C0"/>
                    </a:solidFill>
                    <a:latin typeface="Arial" pitchFamily="-107" charset="0"/>
                  </a:rPr>
                  <a:t>@start of nucleosynthesis</a:t>
                </a:r>
              </a:p>
              <a:p>
                <a:pPr marL="898824" lvl="2" defTabSz="806794" fontAlgn="base">
                  <a:spcBef>
                    <a:spcPct val="0"/>
                  </a:spcBef>
                  <a:spcAft>
                    <a:spcPct val="0"/>
                  </a:spcAft>
                </a:pPr>
                <a:endParaRPr lang="en-US" sz="2471" dirty="0">
                  <a:solidFill>
                    <a:srgbClr val="0070C0"/>
                  </a:solidFill>
                  <a:latin typeface="Arial" pitchFamily="-107" charset="0"/>
                </a:endParaRPr>
              </a:p>
            </p:txBody>
          </p:sp>
          <p:sp>
            <p:nvSpPr>
              <p:cNvPr id="36" name="TextBox 35"/>
              <p:cNvSpPr txBox="1"/>
              <p:nvPr/>
            </p:nvSpPr>
            <p:spPr>
              <a:xfrm>
                <a:off x="5367891" y="3678628"/>
                <a:ext cx="3184887" cy="592319"/>
              </a:xfrm>
              <a:prstGeom prst="rect">
                <a:avLst/>
              </a:prstGeom>
              <a:noFill/>
            </p:spPr>
            <p:txBody>
              <a:bodyPr wrap="none" rtlCol="0">
                <a:spAutoFit/>
              </a:bodyPr>
              <a:lstStyle/>
              <a:p>
                <a:pPr defTabSz="806794" fontAlgn="base">
                  <a:spcBef>
                    <a:spcPct val="0"/>
                  </a:spcBef>
                  <a:spcAft>
                    <a:spcPct val="0"/>
                  </a:spcAft>
                </a:pPr>
                <a:r>
                  <a:rPr lang="en-US" sz="2471" dirty="0">
                    <a:solidFill>
                      <a:srgbClr val="0070C0"/>
                    </a:solidFill>
                    <a:latin typeface="Arial" pitchFamily="-107" charset="0"/>
                  </a:rPr>
                  <a:t>Time of decoupling:</a:t>
                </a:r>
              </a:p>
            </p:txBody>
          </p:sp>
          <p:sp>
            <p:nvSpPr>
              <p:cNvPr id="37" name="TextBox 36"/>
              <p:cNvSpPr txBox="1"/>
              <p:nvPr/>
            </p:nvSpPr>
            <p:spPr>
              <a:xfrm>
                <a:off x="6577742" y="4145837"/>
                <a:ext cx="2440879" cy="658503"/>
              </a:xfrm>
              <a:prstGeom prst="rect">
                <a:avLst/>
              </a:prstGeom>
              <a:noFill/>
            </p:spPr>
            <p:txBody>
              <a:bodyPr wrap="none" lIns="89885" tIns="44942" rIns="89885" bIns="44942" rtlCol="0">
                <a:spAutoFit/>
              </a:bodyPr>
              <a:lstStyle/>
              <a:p>
                <a:pPr defTabSz="806794" fontAlgn="base">
                  <a:spcBef>
                    <a:spcPct val="0"/>
                  </a:spcBef>
                  <a:spcAft>
                    <a:spcPct val="0"/>
                  </a:spcAft>
                </a:pPr>
                <a:r>
                  <a:rPr lang="en-US" sz="2824" dirty="0" err="1">
                    <a:solidFill>
                      <a:srgbClr val="C00000"/>
                    </a:solidFill>
                    <a:latin typeface="Arial" pitchFamily="-107" charset="0"/>
                  </a:rPr>
                  <a:t>t</a:t>
                </a:r>
                <a:r>
                  <a:rPr lang="en-US" sz="2824" baseline="-25000" dirty="0" err="1">
                    <a:solidFill>
                      <a:srgbClr val="C00000"/>
                    </a:solidFill>
                    <a:latin typeface="Symbol" charset="2"/>
                    <a:cs typeface="Symbol" charset="2"/>
                  </a:rPr>
                  <a:t>n</a:t>
                </a:r>
                <a:r>
                  <a:rPr lang="en-US" sz="2824" baseline="-25000" dirty="0">
                    <a:solidFill>
                      <a:srgbClr val="C00000"/>
                    </a:solidFill>
                    <a:latin typeface="Symbol" charset="2"/>
                    <a:cs typeface="Symbol" charset="2"/>
                  </a:rPr>
                  <a:t> </a:t>
                </a:r>
                <a:r>
                  <a:rPr lang="en-US" sz="2824" dirty="0">
                    <a:solidFill>
                      <a:srgbClr val="C00000"/>
                    </a:solidFill>
                    <a:latin typeface="Arial" pitchFamily="-107" charset="0"/>
                  </a:rPr>
                  <a:t>~ 1 second</a:t>
                </a:r>
              </a:p>
            </p:txBody>
          </p:sp>
        </p:grpSp>
        <p:sp>
          <p:nvSpPr>
            <p:cNvPr id="15" name="TextBox 14">
              <a:extLst>
                <a:ext uri="{FF2B5EF4-FFF2-40B4-BE49-F238E27FC236}">
                  <a16:creationId xmlns:a16="http://schemas.microsoft.com/office/drawing/2014/main" id="{ACE134F6-346C-7544-85C0-19578B761E0F}"/>
                </a:ext>
              </a:extLst>
            </p:cNvPr>
            <p:cNvSpPr txBox="1"/>
            <p:nvPr/>
          </p:nvSpPr>
          <p:spPr>
            <a:xfrm>
              <a:off x="9916701" y="7379046"/>
              <a:ext cx="2631422" cy="1707135"/>
            </a:xfrm>
            <a:prstGeom prst="rect">
              <a:avLst/>
            </a:prstGeom>
            <a:noFill/>
          </p:spPr>
          <p:txBody>
            <a:bodyPr wrap="square" rtlCol="0">
              <a:spAutoFit/>
            </a:bodyPr>
            <a:lstStyle/>
            <a:p>
              <a:pPr marL="401822" indent="-401822">
                <a:buFont typeface="Wingdings" pitchFamily="2" charset="2"/>
                <a:buChar char="à"/>
              </a:pPr>
              <a:r>
                <a:rPr lang="en-US" baseline="30000" dirty="0">
                  <a:solidFill>
                    <a:srgbClr val="0070C0"/>
                  </a:solidFill>
                  <a:sym typeface="Wingdings" pitchFamily="2" charset="2"/>
                </a:rPr>
                <a:t>4</a:t>
              </a:r>
              <a:r>
                <a:rPr lang="en-US" dirty="0">
                  <a:solidFill>
                    <a:srgbClr val="0070C0"/>
                  </a:solidFill>
                  <a:sym typeface="Wingdings" pitchFamily="2" charset="2"/>
                </a:rPr>
                <a:t>He</a:t>
              </a:r>
            </a:p>
            <a:p>
              <a:r>
                <a:rPr lang="en-US" baseline="30000" dirty="0">
                  <a:solidFill>
                    <a:srgbClr val="0070C0"/>
                  </a:solidFill>
                  <a:sym typeface="Wingdings" pitchFamily="2" charset="2"/>
                </a:rPr>
                <a:t>	2</a:t>
              </a:r>
              <a:r>
                <a:rPr lang="en-US" dirty="0">
                  <a:solidFill>
                    <a:srgbClr val="0070C0"/>
                  </a:solidFill>
                  <a:sym typeface="Wingdings" pitchFamily="2" charset="2"/>
                </a:rPr>
                <a:t>H</a:t>
              </a:r>
            </a:p>
            <a:p>
              <a:r>
                <a:rPr lang="en-US" dirty="0">
                  <a:solidFill>
                    <a:srgbClr val="0070C0"/>
                  </a:solidFill>
                  <a:sym typeface="Wingdings" pitchFamily="2" charset="2"/>
                </a:rPr>
                <a:t>		(</a:t>
              </a:r>
              <a:r>
                <a:rPr lang="en-US" baseline="30000" dirty="0">
                  <a:solidFill>
                    <a:srgbClr val="0070C0"/>
                  </a:solidFill>
                  <a:sym typeface="Wingdings" pitchFamily="2" charset="2"/>
                </a:rPr>
                <a:t>3</a:t>
              </a:r>
              <a:r>
                <a:rPr lang="en-US" dirty="0">
                  <a:solidFill>
                    <a:srgbClr val="0070C0"/>
                  </a:solidFill>
                  <a:sym typeface="Wingdings" pitchFamily="2" charset="2"/>
                </a:rPr>
                <a:t>He)</a:t>
              </a:r>
            </a:p>
            <a:p>
              <a:r>
                <a:rPr lang="en-US" baseline="30000" dirty="0">
                  <a:solidFill>
                    <a:srgbClr val="0070C0"/>
                  </a:solidFill>
                  <a:sym typeface="Wingdings" pitchFamily="2" charset="2"/>
                </a:rPr>
                <a:t>	7</a:t>
              </a:r>
              <a:r>
                <a:rPr lang="en-US" dirty="0">
                  <a:solidFill>
                    <a:srgbClr val="0070C0"/>
                  </a:solidFill>
                  <a:sym typeface="Wingdings" pitchFamily="2" charset="2"/>
                </a:rPr>
                <a:t>Li</a:t>
              </a:r>
              <a:endParaRPr lang="en-US" dirty="0">
                <a:solidFill>
                  <a:srgbClr val="0070C0"/>
                </a:solidFill>
              </a:endParaRPr>
            </a:p>
          </p:txBody>
        </p:sp>
      </p:grpSp>
    </p:spTree>
    <p:extLst>
      <p:ext uri="{BB962C8B-B14F-4D97-AF65-F5344CB8AC3E}">
        <p14:creationId xmlns:p14="http://schemas.microsoft.com/office/powerpoint/2010/main" val="34942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ng pipe with valves&#10;&#10;Description automatically generated with medium confidence">
            <a:extLst>
              <a:ext uri="{FF2B5EF4-FFF2-40B4-BE49-F238E27FC236}">
                <a16:creationId xmlns:a16="http://schemas.microsoft.com/office/drawing/2014/main" id="{17AB71A6-8323-0777-1373-8ADEA47643C6}"/>
              </a:ext>
            </a:extLst>
          </p:cNvPr>
          <p:cNvPicPr>
            <a:picLocks noChangeAspect="1"/>
          </p:cNvPicPr>
          <p:nvPr/>
        </p:nvPicPr>
        <p:blipFill>
          <a:blip r:embed="rId2"/>
          <a:srcRect t="10924"/>
          <a:stretch/>
        </p:blipFill>
        <p:spPr>
          <a:xfrm>
            <a:off x="970974" y="1015476"/>
            <a:ext cx="10010436" cy="5908281"/>
          </a:xfrm>
          <a:prstGeom prst="rect">
            <a:avLst/>
          </a:prstGeom>
        </p:spPr>
      </p:pic>
      <p:sp>
        <p:nvSpPr>
          <p:cNvPr id="6" name="TextBox 5">
            <a:extLst>
              <a:ext uri="{FF2B5EF4-FFF2-40B4-BE49-F238E27FC236}">
                <a16:creationId xmlns:a16="http://schemas.microsoft.com/office/drawing/2014/main" id="{A0AF6143-01EF-05FA-1383-1F09860D3BC0}"/>
              </a:ext>
            </a:extLst>
          </p:cNvPr>
          <p:cNvSpPr txBox="1"/>
          <p:nvPr/>
        </p:nvSpPr>
        <p:spPr>
          <a:xfrm>
            <a:off x="2558993" y="901857"/>
            <a:ext cx="2902857" cy="584775"/>
          </a:xfrm>
          <a:prstGeom prst="rect">
            <a:avLst/>
          </a:prstGeom>
          <a:noFill/>
        </p:spPr>
        <p:txBody>
          <a:bodyPr wrap="square" rtlCol="0">
            <a:spAutoFit/>
          </a:bodyPr>
          <a:lstStyle/>
          <a:p>
            <a:r>
              <a:rPr lang="en-US" sz="1600" noProof="0" dirty="0"/>
              <a:t>HV filter electrodes feedthrough </a:t>
            </a:r>
          </a:p>
        </p:txBody>
      </p:sp>
      <p:cxnSp>
        <p:nvCxnSpPr>
          <p:cNvPr id="8" name="Straight Arrow Connector 7">
            <a:extLst>
              <a:ext uri="{FF2B5EF4-FFF2-40B4-BE49-F238E27FC236}">
                <a16:creationId xmlns:a16="http://schemas.microsoft.com/office/drawing/2014/main" id="{EA436E11-716E-1BE3-81E8-1EAD9EC667C8}"/>
              </a:ext>
            </a:extLst>
          </p:cNvPr>
          <p:cNvCxnSpPr>
            <a:cxnSpLocks/>
          </p:cNvCxnSpPr>
          <p:nvPr/>
        </p:nvCxnSpPr>
        <p:spPr>
          <a:xfrm flipH="1">
            <a:off x="2945294" y="1148379"/>
            <a:ext cx="1152029" cy="1749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CE72CAF-F23A-DD68-677C-C228358912F4}"/>
              </a:ext>
            </a:extLst>
          </p:cNvPr>
          <p:cNvCxnSpPr>
            <a:cxnSpLocks/>
          </p:cNvCxnSpPr>
          <p:nvPr/>
        </p:nvCxnSpPr>
        <p:spPr>
          <a:xfrm flipH="1">
            <a:off x="3812962" y="1164099"/>
            <a:ext cx="337106" cy="560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536E178-CE2C-6E22-18DC-E7CF3835A863}"/>
              </a:ext>
            </a:extLst>
          </p:cNvPr>
          <p:cNvSpPr txBox="1"/>
          <p:nvPr/>
        </p:nvSpPr>
        <p:spPr>
          <a:xfrm>
            <a:off x="2365890" y="4031424"/>
            <a:ext cx="916341" cy="584775"/>
          </a:xfrm>
          <a:prstGeom prst="rect">
            <a:avLst/>
          </a:prstGeom>
          <a:noFill/>
        </p:spPr>
        <p:txBody>
          <a:bodyPr wrap="none" rtlCol="0">
            <a:spAutoFit/>
          </a:bodyPr>
          <a:lstStyle/>
          <a:p>
            <a:r>
              <a:rPr lang="en-US" sz="1600" noProof="0" dirty="0"/>
              <a:t>Vacuum</a:t>
            </a:r>
          </a:p>
          <a:p>
            <a:r>
              <a:rPr lang="en-US" sz="1600" noProof="0" dirty="0"/>
              <a:t>station</a:t>
            </a:r>
          </a:p>
        </p:txBody>
      </p:sp>
      <p:cxnSp>
        <p:nvCxnSpPr>
          <p:cNvPr id="13" name="Straight Arrow Connector 12">
            <a:extLst>
              <a:ext uri="{FF2B5EF4-FFF2-40B4-BE49-F238E27FC236}">
                <a16:creationId xmlns:a16="http://schemas.microsoft.com/office/drawing/2014/main" id="{393DE40B-B732-3E3A-4AE7-AAE4A1AE9DD9}"/>
              </a:ext>
            </a:extLst>
          </p:cNvPr>
          <p:cNvCxnSpPr>
            <a:cxnSpLocks/>
          </p:cNvCxnSpPr>
          <p:nvPr/>
        </p:nvCxnSpPr>
        <p:spPr>
          <a:xfrm flipV="1">
            <a:off x="3167522" y="3784377"/>
            <a:ext cx="1594493" cy="5512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45F3692-813B-7D4A-A7D5-35D4D0EA994C}"/>
              </a:ext>
            </a:extLst>
          </p:cNvPr>
          <p:cNvCxnSpPr>
            <a:cxnSpLocks/>
          </p:cNvCxnSpPr>
          <p:nvPr/>
        </p:nvCxnSpPr>
        <p:spPr>
          <a:xfrm flipH="1">
            <a:off x="7174783" y="2338839"/>
            <a:ext cx="248050" cy="1445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66EA5460-442D-CF3D-C86F-86D6A409E4CD}"/>
              </a:ext>
            </a:extLst>
          </p:cNvPr>
          <p:cNvSpPr txBox="1"/>
          <p:nvPr/>
        </p:nvSpPr>
        <p:spPr>
          <a:xfrm>
            <a:off x="6448351" y="1637339"/>
            <a:ext cx="2067746" cy="584775"/>
          </a:xfrm>
          <a:prstGeom prst="rect">
            <a:avLst/>
          </a:prstGeom>
          <a:noFill/>
        </p:spPr>
        <p:txBody>
          <a:bodyPr wrap="none" rtlCol="0">
            <a:spAutoFit/>
          </a:bodyPr>
          <a:lstStyle/>
          <a:p>
            <a:r>
              <a:rPr lang="en-US" sz="1600" noProof="0" dirty="0"/>
              <a:t>Antenna signal FT</a:t>
            </a:r>
          </a:p>
          <a:p>
            <a:r>
              <a:rPr lang="en-US" sz="1600" noProof="0" dirty="0"/>
              <a:t>top or bottom or both</a:t>
            </a:r>
          </a:p>
        </p:txBody>
      </p:sp>
      <p:sp>
        <p:nvSpPr>
          <p:cNvPr id="21" name="TextBox 20">
            <a:extLst>
              <a:ext uri="{FF2B5EF4-FFF2-40B4-BE49-F238E27FC236}">
                <a16:creationId xmlns:a16="http://schemas.microsoft.com/office/drawing/2014/main" id="{AA8279E9-A39D-09BC-4D5C-C3D342D881D4}"/>
              </a:ext>
            </a:extLst>
          </p:cNvPr>
          <p:cNvSpPr txBox="1"/>
          <p:nvPr/>
        </p:nvSpPr>
        <p:spPr>
          <a:xfrm>
            <a:off x="8118466" y="1507842"/>
            <a:ext cx="1302921" cy="830997"/>
          </a:xfrm>
          <a:prstGeom prst="rect">
            <a:avLst/>
          </a:prstGeom>
          <a:noFill/>
        </p:spPr>
        <p:txBody>
          <a:bodyPr wrap="none" rtlCol="0">
            <a:spAutoFit/>
          </a:bodyPr>
          <a:lstStyle/>
          <a:p>
            <a:r>
              <a:rPr lang="en-US" sz="1600" noProof="0" dirty="0"/>
              <a:t>Cold source</a:t>
            </a:r>
          </a:p>
          <a:p>
            <a:r>
              <a:rPr lang="en-US" sz="1600" noProof="0" dirty="0"/>
              <a:t>For vacuum </a:t>
            </a:r>
          </a:p>
          <a:p>
            <a:r>
              <a:rPr lang="en-US" sz="1600" noProof="0" dirty="0"/>
              <a:t>environment</a:t>
            </a:r>
          </a:p>
        </p:txBody>
      </p:sp>
      <p:cxnSp>
        <p:nvCxnSpPr>
          <p:cNvPr id="22" name="Straight Arrow Connector 21">
            <a:extLst>
              <a:ext uri="{FF2B5EF4-FFF2-40B4-BE49-F238E27FC236}">
                <a16:creationId xmlns:a16="http://schemas.microsoft.com/office/drawing/2014/main" id="{2EA2858B-BD35-0627-EF7E-B1216CD7D958}"/>
              </a:ext>
            </a:extLst>
          </p:cNvPr>
          <p:cNvCxnSpPr>
            <a:cxnSpLocks/>
          </p:cNvCxnSpPr>
          <p:nvPr/>
        </p:nvCxnSpPr>
        <p:spPr>
          <a:xfrm>
            <a:off x="8534665" y="2431172"/>
            <a:ext cx="0" cy="4264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86057054-E4A7-3A8B-9CC7-978946C22865}"/>
              </a:ext>
            </a:extLst>
          </p:cNvPr>
          <p:cNvSpPr/>
          <p:nvPr/>
        </p:nvSpPr>
        <p:spPr>
          <a:xfrm>
            <a:off x="8885962" y="5005113"/>
            <a:ext cx="1293944" cy="14408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TextBox 24">
            <a:extLst>
              <a:ext uri="{FF2B5EF4-FFF2-40B4-BE49-F238E27FC236}">
                <a16:creationId xmlns:a16="http://schemas.microsoft.com/office/drawing/2014/main" id="{0E73574E-AB57-D21B-8F54-F7EB41172260}"/>
              </a:ext>
            </a:extLst>
          </p:cNvPr>
          <p:cNvSpPr txBox="1"/>
          <p:nvPr/>
        </p:nvSpPr>
        <p:spPr>
          <a:xfrm>
            <a:off x="9362164" y="2793921"/>
            <a:ext cx="2955505" cy="1569660"/>
          </a:xfrm>
          <a:prstGeom prst="rect">
            <a:avLst/>
          </a:prstGeom>
          <a:noFill/>
        </p:spPr>
        <p:txBody>
          <a:bodyPr wrap="square" rtlCol="0">
            <a:spAutoFit/>
          </a:bodyPr>
          <a:lstStyle/>
          <a:p>
            <a:r>
              <a:rPr lang="en-US" sz="1600" noProof="0" dirty="0"/>
              <a:t>Volume hosting G-T sample</a:t>
            </a:r>
          </a:p>
          <a:p>
            <a:r>
              <a:rPr lang="en-US" sz="1600" noProof="0" dirty="0"/>
              <a:t>with standard CF flanges with </a:t>
            </a:r>
          </a:p>
          <a:p>
            <a:r>
              <a:rPr lang="en-US" sz="1600" noProof="0" dirty="0"/>
              <a:t>possibility to make it longer and</a:t>
            </a:r>
          </a:p>
          <a:p>
            <a:r>
              <a:rPr lang="en-US" sz="1600" noProof="0" dirty="0"/>
              <a:t>connected to vacuum suitcase</a:t>
            </a:r>
          </a:p>
          <a:p>
            <a:r>
              <a:rPr lang="en-US" sz="1600" noProof="0" dirty="0"/>
              <a:t>for G-T transfer.  Possible adapter to be added afterword </a:t>
            </a:r>
          </a:p>
        </p:txBody>
      </p:sp>
      <p:sp>
        <p:nvSpPr>
          <p:cNvPr id="26" name="TextBox 25">
            <a:extLst>
              <a:ext uri="{FF2B5EF4-FFF2-40B4-BE49-F238E27FC236}">
                <a16:creationId xmlns:a16="http://schemas.microsoft.com/office/drawing/2014/main" id="{090FA1A1-7E83-6FA7-90CD-6BC9513AA0B3}"/>
              </a:ext>
            </a:extLst>
          </p:cNvPr>
          <p:cNvSpPr txBox="1"/>
          <p:nvPr/>
        </p:nvSpPr>
        <p:spPr>
          <a:xfrm>
            <a:off x="4595898" y="1247346"/>
            <a:ext cx="1485663" cy="338554"/>
          </a:xfrm>
          <a:prstGeom prst="rect">
            <a:avLst/>
          </a:prstGeom>
          <a:noFill/>
        </p:spPr>
        <p:txBody>
          <a:bodyPr wrap="none" rtlCol="0">
            <a:spAutoFit/>
          </a:bodyPr>
          <a:lstStyle/>
          <a:p>
            <a:r>
              <a:rPr lang="en-US" sz="1600" noProof="0" dirty="0"/>
              <a:t>Vacuum gauge</a:t>
            </a:r>
          </a:p>
        </p:txBody>
      </p:sp>
      <p:cxnSp>
        <p:nvCxnSpPr>
          <p:cNvPr id="27" name="Straight Arrow Connector 26">
            <a:extLst>
              <a:ext uri="{FF2B5EF4-FFF2-40B4-BE49-F238E27FC236}">
                <a16:creationId xmlns:a16="http://schemas.microsoft.com/office/drawing/2014/main" id="{4414DC92-2174-E2A6-06E1-FB5CF0C66504}"/>
              </a:ext>
            </a:extLst>
          </p:cNvPr>
          <p:cNvCxnSpPr>
            <a:cxnSpLocks/>
          </p:cNvCxnSpPr>
          <p:nvPr/>
        </p:nvCxnSpPr>
        <p:spPr>
          <a:xfrm flipH="1">
            <a:off x="3267959" y="1168119"/>
            <a:ext cx="2005935" cy="5943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4D647A2-52A7-15B8-2618-A9B353EB585E}"/>
              </a:ext>
            </a:extLst>
          </p:cNvPr>
          <p:cNvCxnSpPr>
            <a:cxnSpLocks/>
          </p:cNvCxnSpPr>
          <p:nvPr/>
        </p:nvCxnSpPr>
        <p:spPr>
          <a:xfrm flipH="1" flipV="1">
            <a:off x="9782629" y="6359052"/>
            <a:ext cx="794554" cy="1298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7F27A3B4-5058-1A7B-2E0B-600E016EE9B7}"/>
              </a:ext>
            </a:extLst>
          </p:cNvPr>
          <p:cNvSpPr txBox="1"/>
          <p:nvPr/>
        </p:nvSpPr>
        <p:spPr>
          <a:xfrm>
            <a:off x="10577183" y="5934964"/>
            <a:ext cx="1485663" cy="584775"/>
          </a:xfrm>
          <a:prstGeom prst="rect">
            <a:avLst/>
          </a:prstGeom>
          <a:noFill/>
        </p:spPr>
        <p:txBody>
          <a:bodyPr wrap="none" rtlCol="0">
            <a:spAutoFit/>
          </a:bodyPr>
          <a:lstStyle/>
          <a:p>
            <a:r>
              <a:rPr lang="en-US" sz="1600" noProof="0" dirty="0"/>
              <a:t>Vacuum gauge</a:t>
            </a:r>
          </a:p>
          <a:p>
            <a:r>
              <a:rPr lang="en-US" sz="1600" noProof="0" dirty="0"/>
              <a:t>not visible</a:t>
            </a:r>
          </a:p>
        </p:txBody>
      </p:sp>
      <p:sp>
        <p:nvSpPr>
          <p:cNvPr id="33" name="TextBox 32">
            <a:extLst>
              <a:ext uri="{FF2B5EF4-FFF2-40B4-BE49-F238E27FC236}">
                <a16:creationId xmlns:a16="http://schemas.microsoft.com/office/drawing/2014/main" id="{6CEB5FBA-A528-86EB-7C71-D6D118E52B9A}"/>
              </a:ext>
            </a:extLst>
          </p:cNvPr>
          <p:cNvSpPr txBox="1"/>
          <p:nvPr/>
        </p:nvSpPr>
        <p:spPr>
          <a:xfrm>
            <a:off x="21181" y="528990"/>
            <a:ext cx="2514313" cy="830997"/>
          </a:xfrm>
          <a:prstGeom prst="rect">
            <a:avLst/>
          </a:prstGeom>
          <a:noFill/>
        </p:spPr>
        <p:txBody>
          <a:bodyPr wrap="square" rtlCol="0">
            <a:spAutoFit/>
          </a:bodyPr>
          <a:lstStyle/>
          <a:p>
            <a:r>
              <a:rPr lang="en-US" sz="1600" noProof="0" dirty="0"/>
              <a:t>Cylindrical volume </a:t>
            </a:r>
          </a:p>
          <a:p>
            <a:r>
              <a:rPr lang="en-US" sz="1600" noProof="0" dirty="0"/>
              <a:t>hosting  future electron detector. Not drawn</a:t>
            </a:r>
          </a:p>
        </p:txBody>
      </p:sp>
      <p:cxnSp>
        <p:nvCxnSpPr>
          <p:cNvPr id="35" name="Straight Arrow Connector 34">
            <a:extLst>
              <a:ext uri="{FF2B5EF4-FFF2-40B4-BE49-F238E27FC236}">
                <a16:creationId xmlns:a16="http://schemas.microsoft.com/office/drawing/2014/main" id="{77DA8EEA-A5EB-4187-A5CB-F2159E362C79}"/>
              </a:ext>
            </a:extLst>
          </p:cNvPr>
          <p:cNvCxnSpPr>
            <a:cxnSpLocks/>
          </p:cNvCxnSpPr>
          <p:nvPr/>
        </p:nvCxnSpPr>
        <p:spPr>
          <a:xfrm>
            <a:off x="1326578" y="1164099"/>
            <a:ext cx="444259" cy="1664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04CFDF50-CC64-C269-C973-99C77EE29CF2}"/>
              </a:ext>
            </a:extLst>
          </p:cNvPr>
          <p:cNvSpPr txBox="1"/>
          <p:nvPr/>
        </p:nvSpPr>
        <p:spPr>
          <a:xfrm>
            <a:off x="2663080" y="5397937"/>
            <a:ext cx="1168910" cy="338554"/>
          </a:xfrm>
          <a:prstGeom prst="rect">
            <a:avLst/>
          </a:prstGeom>
          <a:noFill/>
        </p:spPr>
        <p:txBody>
          <a:bodyPr wrap="none" rtlCol="0">
            <a:spAutoFit/>
          </a:bodyPr>
          <a:lstStyle/>
          <a:p>
            <a:r>
              <a:rPr lang="en-US" sz="1600" noProof="0" dirty="0"/>
              <a:t>120 cm OD</a:t>
            </a:r>
          </a:p>
        </p:txBody>
      </p:sp>
      <p:cxnSp>
        <p:nvCxnSpPr>
          <p:cNvPr id="40" name="Straight Arrow Connector 39">
            <a:extLst>
              <a:ext uri="{FF2B5EF4-FFF2-40B4-BE49-F238E27FC236}">
                <a16:creationId xmlns:a16="http://schemas.microsoft.com/office/drawing/2014/main" id="{CF592758-6A83-95B4-CDFD-72422946BEE4}"/>
              </a:ext>
            </a:extLst>
          </p:cNvPr>
          <p:cNvCxnSpPr>
            <a:cxnSpLocks/>
          </p:cNvCxnSpPr>
          <p:nvPr/>
        </p:nvCxnSpPr>
        <p:spPr>
          <a:xfrm flipV="1">
            <a:off x="3511257" y="4177070"/>
            <a:ext cx="2464935" cy="11910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46C05E53-B4B4-B66C-D2DA-3FF2008D2850}"/>
              </a:ext>
            </a:extLst>
          </p:cNvPr>
          <p:cNvCxnSpPr>
            <a:cxnSpLocks/>
          </p:cNvCxnSpPr>
          <p:nvPr/>
        </p:nvCxnSpPr>
        <p:spPr>
          <a:xfrm flipV="1">
            <a:off x="1278337" y="2131605"/>
            <a:ext cx="824424" cy="887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E5DF9BE-00C8-7474-31F5-CFB0B3250270}"/>
              </a:ext>
            </a:extLst>
          </p:cNvPr>
          <p:cNvSpPr txBox="1"/>
          <p:nvPr/>
        </p:nvSpPr>
        <p:spPr>
          <a:xfrm>
            <a:off x="930589" y="3110689"/>
            <a:ext cx="1236236" cy="338554"/>
          </a:xfrm>
          <a:prstGeom prst="rect">
            <a:avLst/>
          </a:prstGeom>
          <a:noFill/>
        </p:spPr>
        <p:txBody>
          <a:bodyPr wrap="none" rtlCol="0">
            <a:spAutoFit/>
          </a:bodyPr>
          <a:lstStyle/>
          <a:p>
            <a:r>
              <a:rPr lang="en-US" sz="1600" noProof="0" dirty="0"/>
              <a:t>200 mm OD</a:t>
            </a:r>
          </a:p>
        </p:txBody>
      </p:sp>
      <p:cxnSp>
        <p:nvCxnSpPr>
          <p:cNvPr id="48" name="Straight Arrow Connector 47">
            <a:extLst>
              <a:ext uri="{FF2B5EF4-FFF2-40B4-BE49-F238E27FC236}">
                <a16:creationId xmlns:a16="http://schemas.microsoft.com/office/drawing/2014/main" id="{E322DDB1-0BD2-065D-17C8-D2E338021E50}"/>
              </a:ext>
            </a:extLst>
          </p:cNvPr>
          <p:cNvCxnSpPr>
            <a:cxnSpLocks/>
          </p:cNvCxnSpPr>
          <p:nvPr/>
        </p:nvCxnSpPr>
        <p:spPr>
          <a:xfrm flipH="1">
            <a:off x="9722950" y="4527311"/>
            <a:ext cx="589450" cy="39016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ED670BF-508E-9865-08EB-947AFD503168}"/>
              </a:ext>
            </a:extLst>
          </p:cNvPr>
          <p:cNvSpPr txBox="1"/>
          <p:nvPr/>
        </p:nvSpPr>
        <p:spPr>
          <a:xfrm>
            <a:off x="6110441" y="924180"/>
            <a:ext cx="3836669" cy="646331"/>
          </a:xfrm>
          <a:prstGeom prst="rect">
            <a:avLst/>
          </a:prstGeom>
          <a:noFill/>
          <a:ln w="38100">
            <a:solidFill>
              <a:srgbClr val="ED2300"/>
            </a:solidFill>
          </a:ln>
        </p:spPr>
        <p:txBody>
          <a:bodyPr wrap="square" rtlCol="0">
            <a:spAutoFit/>
          </a:bodyPr>
          <a:lstStyle/>
          <a:p>
            <a:pPr algn="ctr"/>
            <a:r>
              <a:rPr lang="en-US" noProof="0" dirty="0"/>
              <a:t>ALCA technology (Vicenza) </a:t>
            </a:r>
          </a:p>
          <a:p>
            <a:pPr algn="ctr"/>
            <a:r>
              <a:rPr lang="en-US" noProof="0" dirty="0"/>
              <a:t>order issued</a:t>
            </a:r>
          </a:p>
        </p:txBody>
      </p:sp>
      <p:sp>
        <p:nvSpPr>
          <p:cNvPr id="18" name="TextBox 17">
            <a:extLst>
              <a:ext uri="{FF2B5EF4-FFF2-40B4-BE49-F238E27FC236}">
                <a16:creationId xmlns:a16="http://schemas.microsoft.com/office/drawing/2014/main" id="{ADE5E52E-36DE-0C51-EA22-8A188046BAC0}"/>
              </a:ext>
            </a:extLst>
          </p:cNvPr>
          <p:cNvSpPr txBox="1"/>
          <p:nvPr/>
        </p:nvSpPr>
        <p:spPr>
          <a:xfrm>
            <a:off x="249321" y="-18494"/>
            <a:ext cx="11819582" cy="677108"/>
          </a:xfrm>
          <a:prstGeom prst="rect">
            <a:avLst/>
          </a:prstGeom>
          <a:noFill/>
        </p:spPr>
        <p:txBody>
          <a:bodyPr wrap="none" rtlCol="0">
            <a:spAutoFit/>
          </a:bodyPr>
          <a:lstStyle/>
          <a:p>
            <a:r>
              <a:rPr lang="en-US" sz="3800" noProof="0" dirty="0"/>
              <a:t>Demonstrator parts under constructions: vacuum chamber</a:t>
            </a:r>
          </a:p>
        </p:txBody>
      </p:sp>
    </p:spTree>
    <p:extLst>
      <p:ext uri="{BB962C8B-B14F-4D97-AF65-F5344CB8AC3E}">
        <p14:creationId xmlns:p14="http://schemas.microsoft.com/office/powerpoint/2010/main" val="500772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AFA4-9383-494E-9D36-7F68B284983C}"/>
              </a:ext>
            </a:extLst>
          </p:cNvPr>
          <p:cNvSpPr>
            <a:spLocks noGrp="1"/>
          </p:cNvSpPr>
          <p:nvPr>
            <p:ph type="title"/>
          </p:nvPr>
        </p:nvSpPr>
        <p:spPr>
          <a:xfrm>
            <a:off x="838200" y="1"/>
            <a:ext cx="10515600" cy="980728"/>
          </a:xfrm>
        </p:spPr>
        <p:txBody>
          <a:bodyPr>
            <a:normAutofit/>
          </a:bodyPr>
          <a:lstStyle/>
          <a:p>
            <a:r>
              <a:rPr lang="en-US" sz="4000" noProof="0" dirty="0"/>
              <a:t>High precision e</a:t>
            </a:r>
            <a:r>
              <a:rPr lang="en-US" sz="4000" baseline="30000" noProof="0" dirty="0"/>
              <a:t>-</a:t>
            </a:r>
            <a:r>
              <a:rPr lang="en-US" sz="4000" noProof="0" dirty="0"/>
              <a:t> measurement:  TES </a:t>
            </a:r>
            <a:r>
              <a:rPr lang="en-US" sz="4000" noProof="0" dirty="0" err="1">
                <a:latin typeface="Symbol" pitchFamily="2" charset="2"/>
              </a:rPr>
              <a:t>m</a:t>
            </a:r>
            <a:r>
              <a:rPr lang="en-US" sz="4000" noProof="0" dirty="0" err="1"/>
              <a:t>Cal</a:t>
            </a:r>
            <a:endParaRPr lang="en-US" sz="4000" noProof="0" dirty="0"/>
          </a:p>
        </p:txBody>
      </p:sp>
      <p:grpSp>
        <p:nvGrpSpPr>
          <p:cNvPr id="5" name="Group 4">
            <a:extLst>
              <a:ext uri="{FF2B5EF4-FFF2-40B4-BE49-F238E27FC236}">
                <a16:creationId xmlns:a16="http://schemas.microsoft.com/office/drawing/2014/main" id="{C2B2DCD0-4FB7-0D45-9DA3-E36083C59557}"/>
              </a:ext>
            </a:extLst>
          </p:cNvPr>
          <p:cNvGrpSpPr/>
          <p:nvPr/>
        </p:nvGrpSpPr>
        <p:grpSpPr>
          <a:xfrm>
            <a:off x="817427" y="840958"/>
            <a:ext cx="4414477" cy="2804066"/>
            <a:chOff x="-33544" y="4001372"/>
            <a:chExt cx="5218824" cy="3344650"/>
          </a:xfrm>
        </p:grpSpPr>
        <p:pic>
          <p:nvPicPr>
            <p:cNvPr id="6" name="Picture 5" descr="microCal2.png">
              <a:extLst>
                <a:ext uri="{FF2B5EF4-FFF2-40B4-BE49-F238E27FC236}">
                  <a16:creationId xmlns:a16="http://schemas.microsoft.com/office/drawing/2014/main" id="{ABFB3EFA-C22F-124E-A68B-20810F93184F}"/>
                </a:ext>
              </a:extLst>
            </p:cNvPr>
            <p:cNvPicPr>
              <a:picLocks noChangeAspect="1"/>
            </p:cNvPicPr>
            <p:nvPr/>
          </p:nvPicPr>
          <p:blipFill>
            <a:blip r:embed="rId2"/>
            <a:srcRect/>
            <a:stretch>
              <a:fillRect/>
            </a:stretch>
          </p:blipFill>
          <p:spPr bwMode="auto">
            <a:xfrm>
              <a:off x="-33544" y="4001372"/>
              <a:ext cx="5218824" cy="3344650"/>
            </a:xfrm>
            <a:prstGeom prst="rect">
              <a:avLst/>
            </a:prstGeom>
            <a:noFill/>
            <a:ln w="9525">
              <a:noFill/>
              <a:miter lim="800000"/>
              <a:headEnd/>
              <a:tailEnd/>
            </a:ln>
          </p:spPr>
        </p:pic>
        <p:sp>
          <p:nvSpPr>
            <p:cNvPr id="7" name="TextBox 6">
              <a:extLst>
                <a:ext uri="{FF2B5EF4-FFF2-40B4-BE49-F238E27FC236}">
                  <a16:creationId xmlns:a16="http://schemas.microsoft.com/office/drawing/2014/main" id="{0A14FA6E-CC6F-584D-8A85-CFD0A9243161}"/>
                </a:ext>
              </a:extLst>
            </p:cNvPr>
            <p:cNvSpPr txBox="1">
              <a:spLocks noChangeArrowheads="1"/>
            </p:cNvSpPr>
            <p:nvPr/>
          </p:nvSpPr>
          <p:spPr bwMode="auto">
            <a:xfrm>
              <a:off x="368560" y="4001372"/>
              <a:ext cx="385354" cy="379864"/>
            </a:xfrm>
            <a:prstGeom prst="rect">
              <a:avLst/>
            </a:prstGeom>
            <a:noFill/>
            <a:ln w="9525">
              <a:noFill/>
              <a:miter lim="800000"/>
              <a:headEnd/>
              <a:tailEnd/>
            </a:ln>
          </p:spPr>
          <p:txBody>
            <a:bodyPr wrap="none" lIns="101870" tIns="50935" rIns="101870" bIns="50935">
              <a:prstTxWarp prst="textNoShape">
                <a:avLst/>
              </a:prstTxWarp>
              <a:spAutoFit/>
            </a:bodyPr>
            <a:lstStyle/>
            <a:p>
              <a:r>
                <a:rPr lang="en-US" noProof="0" dirty="0"/>
                <a:t>e</a:t>
              </a:r>
              <a:r>
                <a:rPr lang="en-US" baseline="30000" noProof="0" dirty="0"/>
                <a:t>-</a:t>
              </a:r>
              <a:endParaRPr lang="en-US" noProof="0" dirty="0"/>
            </a:p>
          </p:txBody>
        </p:sp>
        <p:sp>
          <p:nvSpPr>
            <p:cNvPr id="8" name="TextBox 7">
              <a:extLst>
                <a:ext uri="{FF2B5EF4-FFF2-40B4-BE49-F238E27FC236}">
                  <a16:creationId xmlns:a16="http://schemas.microsoft.com/office/drawing/2014/main" id="{5A3BD49B-0FD1-DC46-BB75-9553E7850EE5}"/>
                </a:ext>
              </a:extLst>
            </p:cNvPr>
            <p:cNvSpPr txBox="1">
              <a:spLocks noChangeArrowheads="1"/>
            </p:cNvSpPr>
            <p:nvPr/>
          </p:nvSpPr>
          <p:spPr bwMode="auto">
            <a:xfrm>
              <a:off x="3509629" y="4919989"/>
              <a:ext cx="359693" cy="379864"/>
            </a:xfrm>
            <a:prstGeom prst="rect">
              <a:avLst/>
            </a:prstGeom>
            <a:noFill/>
            <a:ln w="9525">
              <a:noFill/>
              <a:miter lim="800000"/>
              <a:headEnd/>
              <a:tailEnd/>
            </a:ln>
          </p:spPr>
          <p:txBody>
            <a:bodyPr wrap="none" lIns="101870" tIns="50935" rIns="101870" bIns="50935">
              <a:prstTxWarp prst="textNoShape">
                <a:avLst/>
              </a:prstTxWarp>
              <a:spAutoFit/>
            </a:bodyPr>
            <a:lstStyle/>
            <a:p>
              <a:r>
                <a:rPr lang="en-US" noProof="0" dirty="0"/>
                <a:t>E</a:t>
              </a:r>
            </a:p>
          </p:txBody>
        </p:sp>
        <p:sp>
          <p:nvSpPr>
            <p:cNvPr id="9" name="TextBox 8">
              <a:extLst>
                <a:ext uri="{FF2B5EF4-FFF2-40B4-BE49-F238E27FC236}">
                  <a16:creationId xmlns:a16="http://schemas.microsoft.com/office/drawing/2014/main" id="{851C7BD4-DEFC-C14E-9623-3E32EC4A51D7}"/>
                </a:ext>
              </a:extLst>
            </p:cNvPr>
            <p:cNvSpPr txBox="1">
              <a:spLocks noChangeArrowheads="1"/>
            </p:cNvSpPr>
            <p:nvPr/>
          </p:nvSpPr>
          <p:spPr bwMode="auto">
            <a:xfrm>
              <a:off x="3502369" y="5220966"/>
              <a:ext cx="372429" cy="379864"/>
            </a:xfrm>
            <a:prstGeom prst="rect">
              <a:avLst/>
            </a:prstGeom>
            <a:noFill/>
            <a:ln w="9525">
              <a:noFill/>
              <a:miter lim="800000"/>
              <a:headEnd/>
              <a:tailEnd/>
            </a:ln>
          </p:spPr>
          <p:txBody>
            <a:bodyPr wrap="none" lIns="101870" tIns="50935" rIns="101870" bIns="50935">
              <a:prstTxWarp prst="textNoShape">
                <a:avLst/>
              </a:prstTxWarp>
              <a:spAutoFit/>
            </a:bodyPr>
            <a:lstStyle/>
            <a:p>
              <a:r>
                <a:rPr lang="en-US" noProof="0" dirty="0"/>
                <a:t>C</a:t>
              </a:r>
            </a:p>
          </p:txBody>
        </p:sp>
        <p:sp>
          <p:nvSpPr>
            <p:cNvPr id="10" name="TextBox 9">
              <a:extLst>
                <a:ext uri="{FF2B5EF4-FFF2-40B4-BE49-F238E27FC236}">
                  <a16:creationId xmlns:a16="http://schemas.microsoft.com/office/drawing/2014/main" id="{94928A03-0C29-C946-927B-45F0547BDEC5}"/>
                </a:ext>
              </a:extLst>
            </p:cNvPr>
            <p:cNvSpPr txBox="1">
              <a:spLocks noChangeArrowheads="1"/>
            </p:cNvSpPr>
            <p:nvPr/>
          </p:nvSpPr>
          <p:spPr bwMode="auto">
            <a:xfrm>
              <a:off x="4597475" y="5031034"/>
              <a:ext cx="385279" cy="379864"/>
            </a:xfrm>
            <a:prstGeom prst="rect">
              <a:avLst/>
            </a:prstGeom>
            <a:noFill/>
            <a:ln w="9525">
              <a:noFill/>
              <a:miter lim="800000"/>
              <a:headEnd/>
              <a:tailEnd/>
            </a:ln>
          </p:spPr>
          <p:txBody>
            <a:bodyPr wrap="none" lIns="101870" tIns="50935" rIns="101870" bIns="50935">
              <a:prstTxWarp prst="textNoShape">
                <a:avLst/>
              </a:prstTxWarp>
              <a:spAutoFit/>
            </a:bodyPr>
            <a:lstStyle/>
            <a:p>
              <a:r>
                <a:rPr lang="en-US" noProof="0" dirty="0"/>
                <a:t>G</a:t>
              </a:r>
            </a:p>
          </p:txBody>
        </p:sp>
        <p:sp>
          <p:nvSpPr>
            <p:cNvPr id="11" name="TextBox 10">
              <a:extLst>
                <a:ext uri="{FF2B5EF4-FFF2-40B4-BE49-F238E27FC236}">
                  <a16:creationId xmlns:a16="http://schemas.microsoft.com/office/drawing/2014/main" id="{841C9F77-5017-F140-9A4A-5FA50D2514E4}"/>
                </a:ext>
              </a:extLst>
            </p:cNvPr>
            <p:cNvSpPr txBox="1">
              <a:spLocks noChangeArrowheads="1"/>
            </p:cNvSpPr>
            <p:nvPr/>
          </p:nvSpPr>
          <p:spPr bwMode="auto">
            <a:xfrm>
              <a:off x="4198697" y="4862396"/>
              <a:ext cx="584993" cy="523558"/>
            </a:xfrm>
            <a:prstGeom prst="rect">
              <a:avLst/>
            </a:prstGeom>
            <a:noFill/>
            <a:ln w="9525">
              <a:noFill/>
              <a:miter lim="800000"/>
              <a:headEnd/>
              <a:tailEnd/>
            </a:ln>
          </p:spPr>
          <p:txBody>
            <a:bodyPr wrap="none" lIns="101870" tIns="50935" rIns="101870" bIns="50935">
              <a:prstTxWarp prst="textNoShape">
                <a:avLst/>
              </a:prstTxWarp>
              <a:spAutoFit/>
            </a:bodyPr>
            <a:lstStyle/>
            <a:p>
              <a:r>
                <a:rPr lang="en-US" sz="2700" noProof="0" dirty="0">
                  <a:latin typeface="Symbol" pitchFamily="-107" charset="2"/>
                  <a:ea typeface="Symbol" pitchFamily="-107" charset="2"/>
                  <a:cs typeface="Symbol" pitchFamily="-107" charset="2"/>
                </a:rPr>
                <a:t>t</a:t>
              </a:r>
              <a:r>
                <a:rPr lang="en-US" noProof="0" dirty="0"/>
                <a:t> =</a:t>
              </a:r>
            </a:p>
          </p:txBody>
        </p:sp>
        <p:sp>
          <p:nvSpPr>
            <p:cNvPr id="12" name="TextBox 11">
              <a:extLst>
                <a:ext uri="{FF2B5EF4-FFF2-40B4-BE49-F238E27FC236}">
                  <a16:creationId xmlns:a16="http://schemas.microsoft.com/office/drawing/2014/main" id="{1940C326-B452-D74F-9AD5-2582BE0DA7A8}"/>
                </a:ext>
              </a:extLst>
            </p:cNvPr>
            <p:cNvSpPr txBox="1">
              <a:spLocks noChangeArrowheads="1"/>
            </p:cNvSpPr>
            <p:nvPr/>
          </p:nvSpPr>
          <p:spPr bwMode="auto">
            <a:xfrm>
              <a:off x="4597475" y="4740351"/>
              <a:ext cx="372429" cy="379864"/>
            </a:xfrm>
            <a:prstGeom prst="rect">
              <a:avLst/>
            </a:prstGeom>
            <a:noFill/>
            <a:ln w="9525">
              <a:noFill/>
              <a:miter lim="800000"/>
              <a:headEnd/>
              <a:tailEnd/>
            </a:ln>
          </p:spPr>
          <p:txBody>
            <a:bodyPr wrap="none" lIns="101870" tIns="50935" rIns="101870" bIns="50935">
              <a:prstTxWarp prst="textNoShape">
                <a:avLst/>
              </a:prstTxWarp>
              <a:spAutoFit/>
            </a:bodyPr>
            <a:lstStyle/>
            <a:p>
              <a:r>
                <a:rPr lang="en-US" noProof="0" dirty="0"/>
                <a:t>C</a:t>
              </a:r>
            </a:p>
          </p:txBody>
        </p:sp>
      </p:grpSp>
      <p:grpSp>
        <p:nvGrpSpPr>
          <p:cNvPr id="13" name="Group 12">
            <a:extLst>
              <a:ext uri="{FF2B5EF4-FFF2-40B4-BE49-F238E27FC236}">
                <a16:creationId xmlns:a16="http://schemas.microsoft.com/office/drawing/2014/main" id="{AE8F7946-30C8-1C4B-9F87-AACB961F46CF}"/>
              </a:ext>
            </a:extLst>
          </p:cNvPr>
          <p:cNvGrpSpPr/>
          <p:nvPr/>
        </p:nvGrpSpPr>
        <p:grpSpPr>
          <a:xfrm>
            <a:off x="8234846" y="954630"/>
            <a:ext cx="3838047" cy="3285154"/>
            <a:chOff x="6088088" y="1233767"/>
            <a:chExt cx="3838047" cy="3285154"/>
          </a:xfrm>
        </p:grpSpPr>
        <p:sp>
          <p:nvSpPr>
            <p:cNvPr id="14" name="TextBox 13">
              <a:extLst>
                <a:ext uri="{FF2B5EF4-FFF2-40B4-BE49-F238E27FC236}">
                  <a16:creationId xmlns:a16="http://schemas.microsoft.com/office/drawing/2014/main" id="{2FE7A042-5E1F-404C-8381-8EF0C8EAFDB4}"/>
                </a:ext>
              </a:extLst>
            </p:cNvPr>
            <p:cNvSpPr txBox="1"/>
            <p:nvPr/>
          </p:nvSpPr>
          <p:spPr>
            <a:xfrm>
              <a:off x="6088088" y="1233767"/>
              <a:ext cx="3838047" cy="1118527"/>
            </a:xfrm>
            <a:prstGeom prst="rect">
              <a:avLst/>
            </a:prstGeom>
            <a:noFill/>
          </p:spPr>
          <p:txBody>
            <a:bodyPr wrap="square" lIns="101870" tIns="50935" rIns="101870" bIns="50935" rtlCol="0">
              <a:spAutoFit/>
            </a:bodyPr>
            <a:lstStyle/>
            <a:p>
              <a:pPr algn="ctr"/>
              <a:r>
                <a:rPr lang="en-US" sz="2200" b="1" noProof="0" dirty="0">
                  <a:solidFill>
                    <a:srgbClr val="33CC33"/>
                  </a:solidFill>
                </a:rPr>
                <a:t>Thin sensors:</a:t>
              </a:r>
            </a:p>
            <a:p>
              <a:pPr algn="ctr"/>
              <a:r>
                <a:rPr lang="en-US" sz="2200" b="1" noProof="0" dirty="0">
                  <a:solidFill>
                    <a:schemeClr val="bg1"/>
                  </a:solidFill>
                </a:rPr>
                <a:t>~1 eV electron can be stopped with very small C</a:t>
              </a:r>
            </a:p>
          </p:txBody>
        </p:sp>
        <p:pic>
          <p:nvPicPr>
            <p:cNvPr id="15" name="Picture 14">
              <a:extLst>
                <a:ext uri="{FF2B5EF4-FFF2-40B4-BE49-F238E27FC236}">
                  <a16:creationId xmlns:a16="http://schemas.microsoft.com/office/drawing/2014/main" id="{091D897F-76A1-1D47-91C9-D86247629D69}"/>
                </a:ext>
              </a:extLst>
            </p:cNvPr>
            <p:cNvPicPr>
              <a:picLocks noChangeAspect="1"/>
            </p:cNvPicPr>
            <p:nvPr/>
          </p:nvPicPr>
          <p:blipFill>
            <a:blip r:embed="rId3"/>
            <a:stretch>
              <a:fillRect/>
            </a:stretch>
          </p:blipFill>
          <p:spPr>
            <a:xfrm>
              <a:off x="6683391" y="2360644"/>
              <a:ext cx="2778472" cy="2158277"/>
            </a:xfrm>
            <a:prstGeom prst="rect">
              <a:avLst/>
            </a:prstGeom>
          </p:spPr>
        </p:pic>
      </p:grpSp>
      <p:pic>
        <p:nvPicPr>
          <p:cNvPr id="16" name="Picture 15">
            <a:extLst>
              <a:ext uri="{FF2B5EF4-FFF2-40B4-BE49-F238E27FC236}">
                <a16:creationId xmlns:a16="http://schemas.microsoft.com/office/drawing/2014/main" id="{C68750D3-186D-2E42-9160-3D131C4485E0}"/>
              </a:ext>
            </a:extLst>
          </p:cNvPr>
          <p:cNvPicPr>
            <a:picLocks noChangeAspect="1"/>
          </p:cNvPicPr>
          <p:nvPr/>
        </p:nvPicPr>
        <p:blipFill>
          <a:blip r:embed="rId4"/>
          <a:stretch>
            <a:fillRect/>
          </a:stretch>
        </p:blipFill>
        <p:spPr>
          <a:xfrm>
            <a:off x="9994273" y="1"/>
            <a:ext cx="2172933" cy="709728"/>
          </a:xfrm>
          <a:prstGeom prst="rect">
            <a:avLst/>
          </a:prstGeom>
        </p:spPr>
      </p:pic>
      <p:grpSp>
        <p:nvGrpSpPr>
          <p:cNvPr id="17" name="Group 16">
            <a:extLst>
              <a:ext uri="{FF2B5EF4-FFF2-40B4-BE49-F238E27FC236}">
                <a16:creationId xmlns:a16="http://schemas.microsoft.com/office/drawing/2014/main" id="{DAE40C5E-8079-4841-BB40-41A409C5BE23}"/>
              </a:ext>
            </a:extLst>
          </p:cNvPr>
          <p:cNvGrpSpPr/>
          <p:nvPr/>
        </p:nvGrpSpPr>
        <p:grpSpPr>
          <a:xfrm>
            <a:off x="1847528" y="3582229"/>
            <a:ext cx="8691942" cy="2860065"/>
            <a:chOff x="673948" y="4793577"/>
            <a:chExt cx="8691942" cy="2860065"/>
          </a:xfrm>
        </p:grpSpPr>
        <p:pic>
          <p:nvPicPr>
            <p:cNvPr id="18" name="Picture 17" descr="A picture containing text&#10;&#10;Description automatically generated">
              <a:extLst>
                <a:ext uri="{FF2B5EF4-FFF2-40B4-BE49-F238E27FC236}">
                  <a16:creationId xmlns:a16="http://schemas.microsoft.com/office/drawing/2014/main" id="{12F2737E-C815-304F-BAA6-D3DCA9F1AB5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colorTemperature colorTemp="5300"/>
                      </a14:imgEffect>
                      <a14:imgEffect>
                        <a14:brightnessContrast bright="4000" contrast="21000"/>
                      </a14:imgEffect>
                    </a14:imgLayer>
                  </a14:imgProps>
                </a:ext>
                <a:ext uri="{28A0092B-C50C-407E-A947-70E740481C1C}">
                  <a14:useLocalDpi xmlns:a14="http://schemas.microsoft.com/office/drawing/2010/main" val="0"/>
                </a:ext>
              </a:extLst>
            </a:blip>
            <a:srcRect l="10806" r="8752"/>
            <a:stretch/>
          </p:blipFill>
          <p:spPr>
            <a:xfrm>
              <a:off x="673948" y="4896595"/>
              <a:ext cx="2652273" cy="2472850"/>
            </a:xfrm>
            <a:prstGeom prst="rect">
              <a:avLst/>
            </a:prstGeom>
          </p:spPr>
        </p:pic>
        <p:grpSp>
          <p:nvGrpSpPr>
            <p:cNvPr id="19" name="Group 18">
              <a:extLst>
                <a:ext uri="{FF2B5EF4-FFF2-40B4-BE49-F238E27FC236}">
                  <a16:creationId xmlns:a16="http://schemas.microsoft.com/office/drawing/2014/main" id="{CF5FA772-A313-D649-8AA0-BBF4169D9575}"/>
                </a:ext>
              </a:extLst>
            </p:cNvPr>
            <p:cNvGrpSpPr/>
            <p:nvPr/>
          </p:nvGrpSpPr>
          <p:grpSpPr>
            <a:xfrm>
              <a:off x="4191284" y="5704704"/>
              <a:ext cx="1221076" cy="1151440"/>
              <a:chOff x="6217920" y="2514025"/>
              <a:chExt cx="2304288" cy="2148565"/>
            </a:xfrm>
          </p:grpSpPr>
          <p:pic>
            <p:nvPicPr>
              <p:cNvPr id="33" name="Picture 32" descr="A picture containing outdoor, dark, night&#10;&#10;Description automatically generated">
                <a:extLst>
                  <a:ext uri="{FF2B5EF4-FFF2-40B4-BE49-F238E27FC236}">
                    <a16:creationId xmlns:a16="http://schemas.microsoft.com/office/drawing/2014/main" id="{576CB136-F17B-FA4B-B135-73662D2096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33942" t="8446" r="13414" b="27381"/>
              <a:stretch/>
            </p:blipFill>
            <p:spPr>
              <a:xfrm>
                <a:off x="6551279" y="2834877"/>
                <a:ext cx="1643105" cy="1502229"/>
              </a:xfrm>
              <a:prstGeom prst="rect">
                <a:avLst/>
              </a:prstGeom>
            </p:spPr>
          </p:pic>
          <p:sp>
            <p:nvSpPr>
              <p:cNvPr id="34" name="Circle: Hollow 27">
                <a:extLst>
                  <a:ext uri="{FF2B5EF4-FFF2-40B4-BE49-F238E27FC236}">
                    <a16:creationId xmlns:a16="http://schemas.microsoft.com/office/drawing/2014/main" id="{1E298F70-BFBE-714A-8695-C7A4AF3E4F68}"/>
                  </a:ext>
                </a:extLst>
              </p:cNvPr>
              <p:cNvSpPr/>
              <p:nvPr/>
            </p:nvSpPr>
            <p:spPr>
              <a:xfrm>
                <a:off x="6217920" y="2514025"/>
                <a:ext cx="2304288" cy="2148565"/>
              </a:xfrm>
              <a:prstGeom prst="donut">
                <a:avLst>
                  <a:gd name="adj" fmla="val 153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grpSp>
          <p:nvGrpSpPr>
            <p:cNvPr id="20" name="Group 19">
              <a:extLst>
                <a:ext uri="{FF2B5EF4-FFF2-40B4-BE49-F238E27FC236}">
                  <a16:creationId xmlns:a16="http://schemas.microsoft.com/office/drawing/2014/main" id="{FDDB9FD6-4E83-5241-A9EE-2CD2A221AF18}"/>
                </a:ext>
              </a:extLst>
            </p:cNvPr>
            <p:cNvGrpSpPr/>
            <p:nvPr/>
          </p:nvGrpSpPr>
          <p:grpSpPr>
            <a:xfrm>
              <a:off x="5451436" y="6502202"/>
              <a:ext cx="1221076" cy="1151440"/>
              <a:chOff x="7863792" y="4013938"/>
              <a:chExt cx="2304288" cy="2148565"/>
            </a:xfrm>
          </p:grpSpPr>
          <p:pic>
            <p:nvPicPr>
              <p:cNvPr id="31" name="Picture 30" descr="A picture containing dark, night sky&#10;&#10;Description automatically generated">
                <a:extLst>
                  <a:ext uri="{FF2B5EF4-FFF2-40B4-BE49-F238E27FC236}">
                    <a16:creationId xmlns:a16="http://schemas.microsoft.com/office/drawing/2014/main" id="{DB5D00EF-D1AB-2B4F-A592-E96B0E9B55CF}"/>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23678" t="11477" r="23678" b="24348"/>
              <a:stretch/>
            </p:blipFill>
            <p:spPr>
              <a:xfrm>
                <a:off x="8194384" y="4343975"/>
                <a:ext cx="1643105" cy="1502229"/>
              </a:xfrm>
              <a:prstGeom prst="rect">
                <a:avLst/>
              </a:prstGeom>
            </p:spPr>
          </p:pic>
          <p:sp>
            <p:nvSpPr>
              <p:cNvPr id="32" name="Circle: Hollow 37">
                <a:extLst>
                  <a:ext uri="{FF2B5EF4-FFF2-40B4-BE49-F238E27FC236}">
                    <a16:creationId xmlns:a16="http://schemas.microsoft.com/office/drawing/2014/main" id="{E9F2B1EF-42C6-4F4C-BA3A-D389454428E5}"/>
                  </a:ext>
                </a:extLst>
              </p:cNvPr>
              <p:cNvSpPr/>
              <p:nvPr/>
            </p:nvSpPr>
            <p:spPr>
              <a:xfrm>
                <a:off x="7863792" y="4013938"/>
                <a:ext cx="2304288" cy="2148565"/>
              </a:xfrm>
              <a:prstGeom prst="donut">
                <a:avLst>
                  <a:gd name="adj" fmla="val 153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grpSp>
          <p:nvGrpSpPr>
            <p:cNvPr id="21" name="Group 20">
              <a:extLst>
                <a:ext uri="{FF2B5EF4-FFF2-40B4-BE49-F238E27FC236}">
                  <a16:creationId xmlns:a16="http://schemas.microsoft.com/office/drawing/2014/main" id="{DBC1ED42-DB65-4E4C-81DA-820707A6CA88}"/>
                </a:ext>
              </a:extLst>
            </p:cNvPr>
            <p:cNvGrpSpPr/>
            <p:nvPr/>
          </p:nvGrpSpPr>
          <p:grpSpPr>
            <a:xfrm>
              <a:off x="5446210" y="4793577"/>
              <a:ext cx="1221076" cy="1151440"/>
              <a:chOff x="7863792" y="1003164"/>
              <a:chExt cx="2304288" cy="2148565"/>
            </a:xfrm>
          </p:grpSpPr>
          <p:pic>
            <p:nvPicPr>
              <p:cNvPr id="29" name="Picture 28" descr="A picture containing dark, night sky&#10;&#10;Description automatically generated">
                <a:extLst>
                  <a:ext uri="{FF2B5EF4-FFF2-40B4-BE49-F238E27FC236}">
                    <a16:creationId xmlns:a16="http://schemas.microsoft.com/office/drawing/2014/main" id="{6CDA862C-58D8-6744-8E48-4B61C0F255B6}"/>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19720" t="25034" r="27635" b="10696"/>
              <a:stretch/>
            </p:blipFill>
            <p:spPr>
              <a:xfrm>
                <a:off x="8194384" y="1330411"/>
                <a:ext cx="1643105" cy="1504466"/>
              </a:xfrm>
              <a:prstGeom prst="rect">
                <a:avLst/>
              </a:prstGeom>
            </p:spPr>
          </p:pic>
          <p:sp>
            <p:nvSpPr>
              <p:cNvPr id="30" name="Circle: Hollow 38">
                <a:extLst>
                  <a:ext uri="{FF2B5EF4-FFF2-40B4-BE49-F238E27FC236}">
                    <a16:creationId xmlns:a16="http://schemas.microsoft.com/office/drawing/2014/main" id="{782EF843-5BB9-6B45-A5B5-8B4C64866BB5}"/>
                  </a:ext>
                </a:extLst>
              </p:cNvPr>
              <p:cNvSpPr/>
              <p:nvPr/>
            </p:nvSpPr>
            <p:spPr>
              <a:xfrm>
                <a:off x="7863792" y="1003164"/>
                <a:ext cx="2304288" cy="2148565"/>
              </a:xfrm>
              <a:prstGeom prst="donut">
                <a:avLst>
                  <a:gd name="adj" fmla="val 153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grpSp>
          <p:nvGrpSpPr>
            <p:cNvPr id="22" name="Group 21">
              <a:extLst>
                <a:ext uri="{FF2B5EF4-FFF2-40B4-BE49-F238E27FC236}">
                  <a16:creationId xmlns:a16="http://schemas.microsoft.com/office/drawing/2014/main" id="{1739734D-9D2F-9542-98AA-0BCA407166FD}"/>
                </a:ext>
              </a:extLst>
            </p:cNvPr>
            <p:cNvGrpSpPr/>
            <p:nvPr/>
          </p:nvGrpSpPr>
          <p:grpSpPr>
            <a:xfrm>
              <a:off x="6667286" y="5639268"/>
              <a:ext cx="1221076" cy="1151440"/>
              <a:chOff x="9506896" y="2518577"/>
              <a:chExt cx="2304288" cy="2148565"/>
            </a:xfrm>
          </p:grpSpPr>
          <p:pic>
            <p:nvPicPr>
              <p:cNvPr id="27" name="Picture 26" descr="A picture containing outdoor, dark, light, night sky&#10;&#10;Description automatically generated">
                <a:extLst>
                  <a:ext uri="{FF2B5EF4-FFF2-40B4-BE49-F238E27FC236}">
                    <a16:creationId xmlns:a16="http://schemas.microsoft.com/office/drawing/2014/main" id="{465DDD10-89D6-0844-8763-021867FAC79B}"/>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l="31549" t="14206" r="15807" b="21620"/>
              <a:stretch/>
            </p:blipFill>
            <p:spPr>
              <a:xfrm>
                <a:off x="9837488" y="2832601"/>
                <a:ext cx="1643105" cy="1502230"/>
              </a:xfrm>
              <a:prstGeom prst="rect">
                <a:avLst/>
              </a:prstGeom>
            </p:spPr>
          </p:pic>
          <p:sp>
            <p:nvSpPr>
              <p:cNvPr id="28" name="Circle: Hollow 39">
                <a:extLst>
                  <a:ext uri="{FF2B5EF4-FFF2-40B4-BE49-F238E27FC236}">
                    <a16:creationId xmlns:a16="http://schemas.microsoft.com/office/drawing/2014/main" id="{DB1E2A93-C804-0646-94BA-9A141B6064CF}"/>
                  </a:ext>
                </a:extLst>
              </p:cNvPr>
              <p:cNvSpPr/>
              <p:nvPr/>
            </p:nvSpPr>
            <p:spPr>
              <a:xfrm>
                <a:off x="9506896" y="2518577"/>
                <a:ext cx="2304288" cy="2148565"/>
              </a:xfrm>
              <a:prstGeom prst="donut">
                <a:avLst>
                  <a:gd name="adj" fmla="val 153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sp>
          <p:nvSpPr>
            <p:cNvPr id="23" name="Titolo 1">
              <a:extLst>
                <a:ext uri="{FF2B5EF4-FFF2-40B4-BE49-F238E27FC236}">
                  <a16:creationId xmlns:a16="http://schemas.microsoft.com/office/drawing/2014/main" id="{18DCA453-8E7A-0E43-BDD6-8BFD5596898B}"/>
                </a:ext>
              </a:extLst>
            </p:cNvPr>
            <p:cNvSpPr txBox="1">
              <a:spLocks/>
            </p:cNvSpPr>
            <p:nvPr/>
          </p:nvSpPr>
          <p:spPr>
            <a:xfrm>
              <a:off x="7986808" y="5876652"/>
              <a:ext cx="1379082" cy="51273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a:solidFill>
                    <a:schemeClr val="bg1"/>
                  </a:solidFill>
                  <a:latin typeface="Palatino Linotype" panose="02040502050505030304" pitchFamily="18" charset="0"/>
                </a:rPr>
                <a:t>20x20 µm</a:t>
              </a:r>
            </a:p>
          </p:txBody>
        </p:sp>
        <p:sp>
          <p:nvSpPr>
            <p:cNvPr id="24" name="Titolo 1">
              <a:extLst>
                <a:ext uri="{FF2B5EF4-FFF2-40B4-BE49-F238E27FC236}">
                  <a16:creationId xmlns:a16="http://schemas.microsoft.com/office/drawing/2014/main" id="{99C1B5FD-EB8F-4F43-B8BD-CE26FA0C5754}"/>
                </a:ext>
              </a:extLst>
            </p:cNvPr>
            <p:cNvSpPr txBox="1">
              <a:spLocks/>
            </p:cNvSpPr>
            <p:nvPr/>
          </p:nvSpPr>
          <p:spPr>
            <a:xfrm>
              <a:off x="3811931" y="7037763"/>
              <a:ext cx="1669629" cy="4463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a:solidFill>
                    <a:schemeClr val="bg1"/>
                  </a:solidFill>
                  <a:latin typeface="Palatino Linotype" panose="02040502050505030304" pitchFamily="18" charset="0"/>
                </a:rPr>
                <a:t>100x100 µm</a:t>
              </a:r>
            </a:p>
          </p:txBody>
        </p:sp>
        <p:sp>
          <p:nvSpPr>
            <p:cNvPr id="25" name="Titolo 1">
              <a:extLst>
                <a:ext uri="{FF2B5EF4-FFF2-40B4-BE49-F238E27FC236}">
                  <a16:creationId xmlns:a16="http://schemas.microsoft.com/office/drawing/2014/main" id="{D1D8071C-6C1C-484A-BD75-7AE3F8A357B3}"/>
                </a:ext>
              </a:extLst>
            </p:cNvPr>
            <p:cNvSpPr txBox="1">
              <a:spLocks/>
            </p:cNvSpPr>
            <p:nvPr/>
          </p:nvSpPr>
          <p:spPr>
            <a:xfrm>
              <a:off x="3811931" y="5178052"/>
              <a:ext cx="1491136" cy="44035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a:solidFill>
                    <a:schemeClr val="bg1"/>
                  </a:solidFill>
                  <a:latin typeface="Palatino Linotype" panose="02040502050505030304" pitchFamily="18" charset="0"/>
                </a:rPr>
                <a:t>10x10 µm</a:t>
              </a:r>
            </a:p>
          </p:txBody>
        </p:sp>
        <p:sp>
          <p:nvSpPr>
            <p:cNvPr id="26" name="Titolo 1">
              <a:extLst>
                <a:ext uri="{FF2B5EF4-FFF2-40B4-BE49-F238E27FC236}">
                  <a16:creationId xmlns:a16="http://schemas.microsoft.com/office/drawing/2014/main" id="{8EB605CF-7770-BB45-B4E3-659C4D7CB29C}"/>
                </a:ext>
              </a:extLst>
            </p:cNvPr>
            <p:cNvSpPr txBox="1">
              <a:spLocks/>
            </p:cNvSpPr>
            <p:nvPr/>
          </p:nvSpPr>
          <p:spPr>
            <a:xfrm>
              <a:off x="6667286" y="4897048"/>
              <a:ext cx="1319522" cy="5620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a:solidFill>
                    <a:schemeClr val="bg1"/>
                  </a:solidFill>
                  <a:latin typeface="Palatino Linotype" panose="02040502050505030304" pitchFamily="18" charset="0"/>
                </a:rPr>
                <a:t>50x50 µm</a:t>
              </a:r>
            </a:p>
          </p:txBody>
        </p:sp>
      </p:grpSp>
      <p:sp>
        <p:nvSpPr>
          <p:cNvPr id="35" name="TextBox 34">
            <a:extLst>
              <a:ext uri="{FF2B5EF4-FFF2-40B4-BE49-F238E27FC236}">
                <a16:creationId xmlns:a16="http://schemas.microsoft.com/office/drawing/2014/main" id="{45667479-74B5-FF44-A4A6-CCAB8BBCC59B}"/>
              </a:ext>
            </a:extLst>
          </p:cNvPr>
          <p:cNvSpPr txBox="1"/>
          <p:nvPr/>
        </p:nvSpPr>
        <p:spPr>
          <a:xfrm>
            <a:off x="23540" y="6246524"/>
            <a:ext cx="8478603" cy="584775"/>
          </a:xfrm>
          <a:prstGeom prst="rect">
            <a:avLst/>
          </a:prstGeom>
          <a:noFill/>
        </p:spPr>
        <p:txBody>
          <a:bodyPr wrap="none" rtlCol="0">
            <a:spAutoFit/>
          </a:bodyPr>
          <a:lstStyle/>
          <a:p>
            <a:r>
              <a:rPr lang="en-US" sz="1600" noProof="0" dirty="0">
                <a:solidFill>
                  <a:schemeClr val="bg1"/>
                </a:solidFill>
              </a:rPr>
              <a:t>Mauro </a:t>
            </a:r>
            <a:r>
              <a:rPr lang="en-US" sz="1600" noProof="0" dirty="0" err="1">
                <a:solidFill>
                  <a:schemeClr val="bg1"/>
                </a:solidFill>
              </a:rPr>
              <a:t>Rajteri</a:t>
            </a:r>
            <a:r>
              <a:rPr lang="en-US" sz="1600" noProof="0" dirty="0">
                <a:solidFill>
                  <a:schemeClr val="bg1"/>
                </a:solidFill>
              </a:rPr>
              <a:t>, Eugenio </a:t>
            </a:r>
            <a:r>
              <a:rPr lang="en-US" sz="1600" noProof="0" dirty="0" err="1">
                <a:solidFill>
                  <a:schemeClr val="bg1"/>
                </a:solidFill>
              </a:rPr>
              <a:t>Monticone</a:t>
            </a:r>
            <a:r>
              <a:rPr lang="en-US" sz="1600" noProof="0" dirty="0">
                <a:solidFill>
                  <a:schemeClr val="bg1"/>
                </a:solidFill>
              </a:rPr>
              <a:t> and others, </a:t>
            </a:r>
            <a:r>
              <a:rPr lang="en-US" sz="1600" u="sng" noProof="0" dirty="0">
                <a:hlinkClick r:id="rId15"/>
              </a:rPr>
              <a:t>https://doi.org/10.1007/s10909-019-02271-x</a:t>
            </a:r>
            <a:r>
              <a:rPr lang="en-US" sz="1600" noProof="0" dirty="0">
                <a:solidFill>
                  <a:schemeClr val="bg1"/>
                </a:solidFill>
              </a:rPr>
              <a:t> </a:t>
            </a:r>
          </a:p>
          <a:p>
            <a:r>
              <a:rPr lang="en-US" sz="1600" noProof="0" dirty="0">
                <a:solidFill>
                  <a:schemeClr val="bg1"/>
                </a:solidFill>
              </a:rPr>
              <a:t>“TES Microcalorimeter for PTOLEMY”, J. Low Temp. Phys. 199 (2020) 138-142.</a:t>
            </a:r>
            <a:endParaRPr lang="en-US" noProof="0" dirty="0">
              <a:solidFill>
                <a:schemeClr val="bg1"/>
              </a:solidFill>
            </a:endParaRPr>
          </a:p>
        </p:txBody>
      </p:sp>
      <p:sp>
        <p:nvSpPr>
          <p:cNvPr id="36" name="TextBox 35">
            <a:extLst>
              <a:ext uri="{FF2B5EF4-FFF2-40B4-BE49-F238E27FC236}">
                <a16:creationId xmlns:a16="http://schemas.microsoft.com/office/drawing/2014/main" id="{26B11B3E-B1CC-EB4D-84F2-8E1BB6064930}"/>
              </a:ext>
            </a:extLst>
          </p:cNvPr>
          <p:cNvSpPr txBox="1"/>
          <p:nvPr/>
        </p:nvSpPr>
        <p:spPr>
          <a:xfrm>
            <a:off x="8349529" y="5826415"/>
            <a:ext cx="3608680" cy="369332"/>
          </a:xfrm>
          <a:prstGeom prst="rect">
            <a:avLst/>
          </a:prstGeom>
          <a:noFill/>
        </p:spPr>
        <p:txBody>
          <a:bodyPr wrap="none" rtlCol="0">
            <a:spAutoFit/>
          </a:bodyPr>
          <a:lstStyle/>
          <a:p>
            <a:r>
              <a:rPr lang="en-US" noProof="0" dirty="0">
                <a:solidFill>
                  <a:schemeClr val="bg1"/>
                </a:solidFill>
              </a:rPr>
              <a:t>C. Pepe, E. </a:t>
            </a:r>
            <a:r>
              <a:rPr lang="en-US" noProof="0" dirty="0" err="1">
                <a:solidFill>
                  <a:schemeClr val="bg1"/>
                </a:solidFill>
              </a:rPr>
              <a:t>Monticone</a:t>
            </a:r>
            <a:r>
              <a:rPr lang="en-US" noProof="0" dirty="0">
                <a:solidFill>
                  <a:schemeClr val="bg1"/>
                </a:solidFill>
              </a:rPr>
              <a:t>, M. </a:t>
            </a:r>
            <a:r>
              <a:rPr lang="en-US" noProof="0" dirty="0" err="1">
                <a:solidFill>
                  <a:schemeClr val="bg1"/>
                </a:solidFill>
              </a:rPr>
              <a:t>Rajteri</a:t>
            </a:r>
            <a:endParaRPr lang="en-US" noProof="0" dirty="0">
              <a:solidFill>
                <a:schemeClr val="bg1"/>
              </a:solidFill>
            </a:endParaRPr>
          </a:p>
        </p:txBody>
      </p:sp>
    </p:spTree>
    <p:extLst>
      <p:ext uri="{BB962C8B-B14F-4D97-AF65-F5344CB8AC3E}">
        <p14:creationId xmlns:p14="http://schemas.microsoft.com/office/powerpoint/2010/main" val="6723512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0ED583-818B-837F-5573-CE19B93C9C50}"/>
              </a:ext>
            </a:extLst>
          </p:cNvPr>
          <p:cNvGrpSpPr/>
          <p:nvPr/>
        </p:nvGrpSpPr>
        <p:grpSpPr>
          <a:xfrm>
            <a:off x="139406" y="578255"/>
            <a:ext cx="3780244" cy="2242917"/>
            <a:chOff x="7742342" y="976999"/>
            <a:chExt cx="5232826" cy="2871551"/>
          </a:xfrm>
        </p:grpSpPr>
        <p:pic>
          <p:nvPicPr>
            <p:cNvPr id="302" name="Picture1.png" descr="Picture1.png"/>
            <p:cNvPicPr>
              <a:picLocks noChangeAspect="1"/>
            </p:cNvPicPr>
            <p:nvPr/>
          </p:nvPicPr>
          <p:blipFill>
            <a:blip r:embed="rId2"/>
            <a:stretch>
              <a:fillRect/>
            </a:stretch>
          </p:blipFill>
          <p:spPr>
            <a:xfrm>
              <a:off x="7742342" y="976999"/>
              <a:ext cx="5232826" cy="2871551"/>
            </a:xfrm>
            <a:prstGeom prst="rect">
              <a:avLst/>
            </a:prstGeom>
            <a:ln w="12700">
              <a:miter lim="400000"/>
            </a:ln>
          </p:spPr>
        </p:pic>
        <p:sp>
          <p:nvSpPr>
            <p:cNvPr id="303" name="Oval"/>
            <p:cNvSpPr/>
            <p:nvPr/>
          </p:nvSpPr>
          <p:spPr>
            <a:xfrm>
              <a:off x="12006997" y="1427138"/>
              <a:ext cx="759157" cy="1498601"/>
            </a:xfrm>
            <a:prstGeom prst="ellipse">
              <a:avLst/>
            </a:prstGeom>
            <a:solidFill>
              <a:srgbClr val="808785">
                <a:alpha val="13283"/>
              </a:srgbClr>
            </a:solidFill>
            <a:ln w="25400">
              <a:solidFill>
                <a:srgbClr val="000000">
                  <a:alpha val="13283"/>
                </a:srgbClr>
              </a:solidFill>
              <a:miter lim="400000"/>
            </a:ln>
          </p:spPr>
          <p:txBody>
            <a:bodyPr lIns="35719" tIns="35719" rIns="35719" bIns="35719" anchor="ctr"/>
            <a:lstStyle/>
            <a:p>
              <a:pPr>
                <a:defRPr>
                  <a:solidFill>
                    <a:srgbClr val="FFFFFF"/>
                  </a:solidFill>
                </a:defRPr>
              </a:pPr>
              <a:endParaRPr lang="en-US" sz="1266" noProof="0" dirty="0"/>
            </a:p>
          </p:txBody>
        </p:sp>
      </p:grpSp>
      <p:pic>
        <p:nvPicPr>
          <p:cNvPr id="304" name="Image" descr="Image"/>
          <p:cNvPicPr>
            <a:picLocks noChangeAspect="1"/>
          </p:cNvPicPr>
          <p:nvPr/>
        </p:nvPicPr>
        <p:blipFill>
          <a:blip r:embed="rId3"/>
          <a:stretch>
            <a:fillRect/>
          </a:stretch>
        </p:blipFill>
        <p:spPr>
          <a:xfrm>
            <a:off x="8799323" y="4051725"/>
            <a:ext cx="3012912" cy="2313783"/>
          </a:xfrm>
          <a:prstGeom prst="rect">
            <a:avLst/>
          </a:prstGeom>
          <a:ln w="12700">
            <a:miter lim="400000"/>
          </a:ln>
        </p:spPr>
      </p:pic>
      <p:pic>
        <p:nvPicPr>
          <p:cNvPr id="306" name="Image" descr="Image"/>
          <p:cNvPicPr>
            <a:picLocks noChangeAspect="1"/>
          </p:cNvPicPr>
          <p:nvPr/>
        </p:nvPicPr>
        <p:blipFill>
          <a:blip r:embed="rId4"/>
          <a:stretch>
            <a:fillRect/>
          </a:stretch>
        </p:blipFill>
        <p:spPr>
          <a:xfrm>
            <a:off x="8799323" y="3043947"/>
            <a:ext cx="3012912" cy="998466"/>
          </a:xfrm>
          <a:prstGeom prst="rect">
            <a:avLst/>
          </a:prstGeom>
          <a:ln w="12700">
            <a:miter lim="400000"/>
          </a:ln>
        </p:spPr>
      </p:pic>
      <p:pic>
        <p:nvPicPr>
          <p:cNvPr id="301" name="Image" descr="Image"/>
          <p:cNvPicPr>
            <a:picLocks noChangeAspect="1"/>
          </p:cNvPicPr>
          <p:nvPr/>
        </p:nvPicPr>
        <p:blipFill>
          <a:blip r:embed="rId5"/>
          <a:srcRect b="58828"/>
          <a:stretch/>
        </p:blipFill>
        <p:spPr>
          <a:xfrm>
            <a:off x="7309212" y="1173198"/>
            <a:ext cx="4723805" cy="1584563"/>
          </a:xfrm>
          <a:prstGeom prst="rect">
            <a:avLst/>
          </a:prstGeom>
          <a:ln w="12700">
            <a:miter lim="400000"/>
          </a:ln>
        </p:spPr>
      </p:pic>
      <p:pic>
        <p:nvPicPr>
          <p:cNvPr id="307" name="Image" descr="Image"/>
          <p:cNvPicPr>
            <a:picLocks noChangeAspect="1"/>
          </p:cNvPicPr>
          <p:nvPr/>
        </p:nvPicPr>
        <p:blipFill>
          <a:blip r:embed="rId6"/>
          <a:stretch>
            <a:fillRect/>
          </a:stretch>
        </p:blipFill>
        <p:spPr>
          <a:xfrm>
            <a:off x="10909126" y="1328754"/>
            <a:ext cx="991196" cy="357188"/>
          </a:xfrm>
          <a:prstGeom prst="rect">
            <a:avLst/>
          </a:prstGeom>
          <a:ln w="12700">
            <a:miter lim="400000"/>
          </a:ln>
        </p:spPr>
      </p:pic>
      <p:pic>
        <p:nvPicPr>
          <p:cNvPr id="309" name="Image" descr="Image"/>
          <p:cNvPicPr>
            <a:picLocks noChangeAspect="1"/>
          </p:cNvPicPr>
          <p:nvPr/>
        </p:nvPicPr>
        <p:blipFill>
          <a:blip r:embed="rId7"/>
          <a:stretch>
            <a:fillRect/>
          </a:stretch>
        </p:blipFill>
        <p:spPr>
          <a:xfrm>
            <a:off x="7268789" y="1864971"/>
            <a:ext cx="2348509" cy="383977"/>
          </a:xfrm>
          <a:prstGeom prst="rect">
            <a:avLst/>
          </a:prstGeom>
          <a:ln w="12700">
            <a:miter lim="400000"/>
          </a:ln>
        </p:spPr>
      </p:pic>
      <p:sp>
        <p:nvSpPr>
          <p:cNvPr id="310" name="𝝙EFWHM = 0.022 eV @ 0.8 eV"/>
          <p:cNvSpPr txBox="1"/>
          <p:nvPr/>
        </p:nvSpPr>
        <p:spPr>
          <a:xfrm>
            <a:off x="9321130" y="2408662"/>
            <a:ext cx="2401299" cy="359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321457">
              <a:lnSpc>
                <a:spcPts val="2531"/>
              </a:lnSpc>
              <a:defRPr sz="2000">
                <a:solidFill>
                  <a:srgbClr val="0000FF"/>
                </a:solidFill>
                <a:latin typeface="Arial"/>
                <a:ea typeface="Arial"/>
                <a:cs typeface="Arial"/>
                <a:sym typeface="Arial"/>
              </a:defRPr>
            </a:pPr>
            <a:r>
              <a:rPr lang="en-US" sz="1406" noProof="0" dirty="0">
                <a:latin typeface="Symbol"/>
                <a:ea typeface="Symbol"/>
                <a:cs typeface="Symbol"/>
                <a:sym typeface="Symbol"/>
              </a:rPr>
              <a:t>𝝙</a:t>
            </a:r>
            <a:r>
              <a:rPr lang="en-US" sz="1406" i="1" noProof="0" dirty="0"/>
              <a:t>E</a:t>
            </a:r>
            <a:r>
              <a:rPr lang="en-US" sz="1406" i="1" baseline="-5999" noProof="0" dirty="0"/>
              <a:t>FWHM </a:t>
            </a:r>
            <a:r>
              <a:rPr lang="en-US" sz="1406" noProof="0" dirty="0"/>
              <a:t>= 0.022 eV @ 0.8 eV</a:t>
            </a:r>
            <a:endParaRPr lang="en-US" sz="1406" noProof="0" dirty="0">
              <a:solidFill>
                <a:srgbClr val="000000"/>
              </a:solidFill>
              <a:latin typeface="Times Roman"/>
              <a:ea typeface="Times Roman"/>
              <a:cs typeface="Times Roman"/>
              <a:sym typeface="Times Roman"/>
            </a:endParaRPr>
          </a:p>
        </p:txBody>
      </p:sp>
      <p:sp>
        <p:nvSpPr>
          <p:cNvPr id="311" name="𝝙EFWHM = 0.05 eV @ 10 eV"/>
          <p:cNvSpPr txBox="1"/>
          <p:nvPr/>
        </p:nvSpPr>
        <p:spPr>
          <a:xfrm>
            <a:off x="9602240" y="1826966"/>
            <a:ext cx="2250617" cy="359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defTabSz="321457">
              <a:lnSpc>
                <a:spcPts val="2531"/>
              </a:lnSpc>
              <a:defRPr sz="2000">
                <a:solidFill>
                  <a:srgbClr val="0000FF"/>
                </a:solidFill>
                <a:latin typeface="Arial"/>
                <a:ea typeface="Arial"/>
                <a:cs typeface="Arial"/>
                <a:sym typeface="Arial"/>
              </a:defRPr>
            </a:pPr>
            <a:r>
              <a:rPr lang="en-US" sz="1406" noProof="0" dirty="0">
                <a:latin typeface="Symbol"/>
                <a:ea typeface="Symbol"/>
                <a:cs typeface="Symbol"/>
                <a:sym typeface="Symbol"/>
              </a:rPr>
              <a:t>𝝙</a:t>
            </a:r>
            <a:r>
              <a:rPr lang="en-US" sz="1406" i="1" noProof="0" dirty="0"/>
              <a:t>E</a:t>
            </a:r>
            <a:r>
              <a:rPr lang="en-US" sz="1406" i="1" baseline="-5999" noProof="0" dirty="0"/>
              <a:t>FWHM </a:t>
            </a:r>
            <a:r>
              <a:rPr lang="en-US" sz="1406" noProof="0" dirty="0"/>
              <a:t>= 0.05 eV @ 10 eV</a:t>
            </a:r>
          </a:p>
        </p:txBody>
      </p:sp>
      <p:sp>
        <p:nvSpPr>
          <p:cNvPr id="313" name="Text"/>
          <p:cNvSpPr txBox="1"/>
          <p:nvPr/>
        </p:nvSpPr>
        <p:spPr>
          <a:xfrm>
            <a:off x="11168785" y="2011954"/>
            <a:ext cx="72200" cy="245260"/>
          </a:xfrm>
          <a:prstGeom prst="rect">
            <a:avLst/>
          </a:prstGeom>
          <a:ln w="12700">
            <a:miter lim="400000"/>
          </a:ln>
        </p:spPr>
        <p:txBody>
          <a:bodyPr wrap="none" lIns="35719" tIns="35719" rIns="35719" bIns="35719" anchor="ctr">
            <a:spAutoFit/>
          </a:bodyPr>
          <a:lstStyle/>
          <a:p>
            <a:pPr>
              <a:defRPr sz="1600">
                <a:solidFill>
                  <a:srgbClr val="000000"/>
                </a:solidFill>
              </a:defRPr>
            </a:pPr>
            <a:endParaRPr lang="en-US" sz="1125" noProof="0" dirty="0"/>
          </a:p>
        </p:txBody>
      </p:sp>
      <p:sp>
        <p:nvSpPr>
          <p:cNvPr id="2" name="TextBox 1">
            <a:extLst>
              <a:ext uri="{FF2B5EF4-FFF2-40B4-BE49-F238E27FC236}">
                <a16:creationId xmlns:a16="http://schemas.microsoft.com/office/drawing/2014/main" id="{E2FA5311-D3F5-BC67-56D1-AAD8AD532BDC}"/>
              </a:ext>
            </a:extLst>
          </p:cNvPr>
          <p:cNvSpPr txBox="1"/>
          <p:nvPr/>
        </p:nvSpPr>
        <p:spPr>
          <a:xfrm>
            <a:off x="64403" y="2784322"/>
            <a:ext cx="5597592" cy="461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just" defTabSz="410751" hangingPunct="0"/>
            <a:r>
              <a:rPr lang="en-US" sz="1266" b="1" noProof="0" dirty="0">
                <a:solidFill>
                  <a:srgbClr val="002060"/>
                </a:solidFill>
                <a:sym typeface="Gill Sans Light"/>
              </a:rPr>
              <a:t>Based on the expertise of the </a:t>
            </a:r>
            <a:r>
              <a:rPr lang="en-US" sz="1266" b="1" noProof="0" dirty="0" err="1">
                <a:solidFill>
                  <a:srgbClr val="002060"/>
                </a:solidFill>
                <a:sym typeface="Gill Sans Light"/>
              </a:rPr>
              <a:t>INRiM</a:t>
            </a:r>
            <a:r>
              <a:rPr lang="en-US" sz="1266" b="1" noProof="0" dirty="0">
                <a:solidFill>
                  <a:srgbClr val="002060"/>
                </a:solidFill>
                <a:sym typeface="Gill Sans Light"/>
              </a:rPr>
              <a:t> </a:t>
            </a:r>
            <a:r>
              <a:rPr lang="en-US" sz="1266" b="1" noProof="0" dirty="0">
                <a:solidFill>
                  <a:srgbClr val="002060"/>
                </a:solidFill>
              </a:rPr>
              <a:t>electron detection with TES!</a:t>
            </a:r>
            <a:br>
              <a:rPr lang="en-US" sz="1266" b="1" noProof="0" dirty="0">
                <a:solidFill>
                  <a:srgbClr val="002060"/>
                </a:solidFill>
              </a:rPr>
            </a:br>
            <a:r>
              <a:rPr lang="en-US" sz="1266" b="1" noProof="0" dirty="0">
                <a:solidFill>
                  <a:srgbClr val="002060"/>
                </a:solidFill>
              </a:rPr>
              <a:t> </a:t>
            </a:r>
            <a:r>
              <a:rPr lang="en-US" sz="1266" b="1" noProof="0" dirty="0">
                <a:solidFill>
                  <a:srgbClr val="002060"/>
                </a:solidFill>
                <a:sym typeface="Gill Sans Light"/>
              </a:rPr>
              <a:t>Key elements:  high quality  TES and new e-source based on </a:t>
            </a:r>
            <a:r>
              <a:rPr lang="en-US" sz="1266" b="1" noProof="0" dirty="0">
                <a:solidFill>
                  <a:srgbClr val="002060"/>
                </a:solidFill>
              </a:rPr>
              <a:t>nanotubes </a:t>
            </a:r>
            <a:endParaRPr lang="en-US" sz="1266" b="1" noProof="0" dirty="0">
              <a:solidFill>
                <a:srgbClr val="002060"/>
              </a:solidFill>
              <a:sym typeface="Gill Sans Light"/>
            </a:endParaRPr>
          </a:p>
        </p:txBody>
      </p:sp>
      <p:sp>
        <p:nvSpPr>
          <p:cNvPr id="8" name="TextBox 7">
            <a:extLst>
              <a:ext uri="{FF2B5EF4-FFF2-40B4-BE49-F238E27FC236}">
                <a16:creationId xmlns:a16="http://schemas.microsoft.com/office/drawing/2014/main" id="{1434DC52-F716-DA29-E427-9A5F24EEB632}"/>
              </a:ext>
            </a:extLst>
          </p:cNvPr>
          <p:cNvSpPr txBox="1"/>
          <p:nvPr/>
        </p:nvSpPr>
        <p:spPr>
          <a:xfrm>
            <a:off x="64403" y="6538912"/>
            <a:ext cx="382837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200" b="0" i="1" noProof="0" dirty="0">
                <a:effectLst/>
                <a:latin typeface="-apple-system"/>
                <a:hlinkClick r:id="rId8"/>
              </a:rPr>
              <a:t>Phys.Rev.Applied</a:t>
            </a:r>
            <a:r>
              <a:rPr lang="en-US" sz="1200" b="0" i="0" noProof="0" dirty="0">
                <a:effectLst/>
                <a:latin typeface="-apple-system"/>
                <a:hlinkClick r:id="rId8"/>
              </a:rPr>
              <a:t> 22 (2024) 4, L041007</a:t>
            </a:r>
            <a:endParaRPr lang="en-US" sz="1200" b="0" i="0" noProof="0" dirty="0">
              <a:effectLst/>
              <a:latin typeface="-apple-system"/>
            </a:endParaRPr>
          </a:p>
        </p:txBody>
      </p:sp>
      <p:sp>
        <p:nvSpPr>
          <p:cNvPr id="9" name="TextBox 8">
            <a:extLst>
              <a:ext uri="{FF2B5EF4-FFF2-40B4-BE49-F238E27FC236}">
                <a16:creationId xmlns:a16="http://schemas.microsoft.com/office/drawing/2014/main" id="{4486421D-1C53-1B87-107E-1D116FA39FDD}"/>
              </a:ext>
            </a:extLst>
          </p:cNvPr>
          <p:cNvSpPr txBox="1"/>
          <p:nvPr/>
        </p:nvSpPr>
        <p:spPr>
          <a:xfrm>
            <a:off x="2753400" y="6599798"/>
            <a:ext cx="8205545"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just" defTabSz="410751" hangingPunct="0"/>
            <a:r>
              <a:rPr lang="en-US" sz="1600" b="1" noProof="0" dirty="0">
                <a:solidFill>
                  <a:schemeClr val="tx1">
                    <a:lumMod val="50000"/>
                  </a:schemeClr>
                </a:solidFill>
                <a:highlight>
                  <a:srgbClr val="FFFF00"/>
                </a:highlight>
                <a:sym typeface="Gill Sans Light"/>
              </a:rPr>
              <a:t>First measurement of electrons at 100 V </a:t>
            </a:r>
            <a:r>
              <a:rPr lang="en-US" sz="1600" b="1" noProof="0" dirty="0">
                <a:solidFill>
                  <a:schemeClr val="tx1">
                    <a:lumMod val="50000"/>
                  </a:schemeClr>
                </a:solidFill>
                <a:highlight>
                  <a:srgbClr val="FFFF00"/>
                </a:highlight>
              </a:rPr>
              <a:t>with a resolution ~1-1.5 eV</a:t>
            </a:r>
            <a:endParaRPr lang="en-US" sz="1600" b="1" noProof="0" dirty="0">
              <a:solidFill>
                <a:schemeClr val="tx1">
                  <a:lumMod val="50000"/>
                </a:schemeClr>
              </a:solidFill>
              <a:highlight>
                <a:srgbClr val="FFFF00"/>
              </a:highlight>
              <a:sym typeface="Gill Sans Light"/>
            </a:endParaRPr>
          </a:p>
        </p:txBody>
      </p:sp>
      <p:sp>
        <p:nvSpPr>
          <p:cNvPr id="3" name="Slide Number Placeholder 2">
            <a:extLst>
              <a:ext uri="{FF2B5EF4-FFF2-40B4-BE49-F238E27FC236}">
                <a16:creationId xmlns:a16="http://schemas.microsoft.com/office/drawing/2014/main" id="{6EDC91CE-8DF1-9A21-D49A-B0190E8404E3}"/>
              </a:ext>
            </a:extLst>
          </p:cNvPr>
          <p:cNvSpPr>
            <a:spLocks noGrp="1"/>
          </p:cNvSpPr>
          <p:nvPr>
            <p:ph type="sldNum" sz="quarter" idx="2"/>
          </p:nvPr>
        </p:nvSpPr>
        <p:spPr/>
        <p:txBody>
          <a:bodyPr/>
          <a:lstStyle/>
          <a:p>
            <a:fld id="{86CB4B4D-7CA3-9044-876B-883B54F8677D}" type="slidenum">
              <a:rPr lang="en-US" noProof="0" smtClean="0"/>
              <a:t>52</a:t>
            </a:fld>
            <a:endParaRPr lang="en-US" noProof="0" dirty="0"/>
          </a:p>
        </p:txBody>
      </p:sp>
      <p:sp>
        <p:nvSpPr>
          <p:cNvPr id="10" name="TextBox 9">
            <a:extLst>
              <a:ext uri="{FF2B5EF4-FFF2-40B4-BE49-F238E27FC236}">
                <a16:creationId xmlns:a16="http://schemas.microsoft.com/office/drawing/2014/main" id="{D462AF46-4B49-DDC7-3648-67805BEA09B0}"/>
              </a:ext>
            </a:extLst>
          </p:cNvPr>
          <p:cNvSpPr txBox="1"/>
          <p:nvPr/>
        </p:nvSpPr>
        <p:spPr>
          <a:xfrm>
            <a:off x="3807649" y="-19436"/>
            <a:ext cx="4576702" cy="707886"/>
          </a:xfrm>
          <a:prstGeom prst="rect">
            <a:avLst/>
          </a:prstGeom>
          <a:noFill/>
        </p:spPr>
        <p:txBody>
          <a:bodyPr wrap="none" rtlCol="0">
            <a:spAutoFit/>
          </a:bodyPr>
          <a:lstStyle/>
          <a:p>
            <a:r>
              <a:rPr lang="en-US" sz="4000" noProof="0" dirty="0"/>
              <a:t>Calorimetry at </a:t>
            </a:r>
            <a:r>
              <a:rPr lang="en-US" sz="4000" noProof="0" dirty="0" err="1"/>
              <a:t>INRiM</a:t>
            </a:r>
            <a:endParaRPr lang="en-US" sz="4000" noProof="0" dirty="0"/>
          </a:p>
        </p:txBody>
      </p:sp>
      <p:pic>
        <p:nvPicPr>
          <p:cNvPr id="7" name="Picture 6" descr="A graph of a graph showing the number of an average of an average of an average of an average of an average of an average of an average of an average of an average of an average of&#10;&#10;AI-generated content may be incorrect.">
            <a:extLst>
              <a:ext uri="{FF2B5EF4-FFF2-40B4-BE49-F238E27FC236}">
                <a16:creationId xmlns:a16="http://schemas.microsoft.com/office/drawing/2014/main" id="{7CD517F5-2E19-183D-D45F-5AB9CDCBC20D}"/>
              </a:ext>
            </a:extLst>
          </p:cNvPr>
          <p:cNvPicPr>
            <a:picLocks noChangeAspect="1"/>
          </p:cNvPicPr>
          <p:nvPr/>
        </p:nvPicPr>
        <p:blipFill>
          <a:blip r:embed="rId9"/>
          <a:stretch>
            <a:fillRect/>
          </a:stretch>
        </p:blipFill>
        <p:spPr>
          <a:xfrm>
            <a:off x="418387" y="3332147"/>
            <a:ext cx="3681423" cy="3089306"/>
          </a:xfrm>
          <a:prstGeom prst="rect">
            <a:avLst/>
          </a:prstGeom>
        </p:spPr>
      </p:pic>
      <p:cxnSp>
        <p:nvCxnSpPr>
          <p:cNvPr id="11" name="Straight Arrow Connector 10">
            <a:extLst>
              <a:ext uri="{FF2B5EF4-FFF2-40B4-BE49-F238E27FC236}">
                <a16:creationId xmlns:a16="http://schemas.microsoft.com/office/drawing/2014/main" id="{13B9E519-8DA4-ECE7-7F34-FBED58858826}"/>
              </a:ext>
            </a:extLst>
          </p:cNvPr>
          <p:cNvCxnSpPr>
            <a:cxnSpLocks/>
          </p:cNvCxnSpPr>
          <p:nvPr/>
        </p:nvCxnSpPr>
        <p:spPr>
          <a:xfrm flipV="1">
            <a:off x="1828800" y="4139846"/>
            <a:ext cx="1163782" cy="2489748"/>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7EAB0C7C-F31A-B0E4-B3F5-83414A85FEE6}"/>
              </a:ext>
            </a:extLst>
          </p:cNvPr>
          <p:cNvSpPr txBox="1"/>
          <p:nvPr/>
        </p:nvSpPr>
        <p:spPr>
          <a:xfrm>
            <a:off x="4441600" y="3439162"/>
            <a:ext cx="2786468" cy="523220"/>
          </a:xfrm>
          <a:prstGeom prst="rect">
            <a:avLst/>
          </a:prstGeom>
          <a:noFill/>
        </p:spPr>
        <p:txBody>
          <a:bodyPr wrap="none" rtlCol="0">
            <a:spAutoFit/>
          </a:bodyPr>
          <a:lstStyle/>
          <a:p>
            <a:r>
              <a:rPr lang="it-IT" sz="1400" dirty="0" err="1">
                <a:highlight>
                  <a:srgbClr val="FFFF00"/>
                </a:highlight>
              </a:rPr>
              <a:t>Further</a:t>
            </a:r>
            <a:r>
              <a:rPr lang="it-IT" sz="1400" dirty="0">
                <a:highlight>
                  <a:srgbClr val="FFFF00"/>
                </a:highlight>
              </a:rPr>
              <a:t> </a:t>
            </a:r>
            <a:r>
              <a:rPr lang="it-IT" sz="1400" dirty="0" err="1">
                <a:highlight>
                  <a:srgbClr val="FFFF00"/>
                </a:highlight>
              </a:rPr>
              <a:t>improvement</a:t>
            </a:r>
            <a:r>
              <a:rPr lang="it-IT" sz="1400" dirty="0">
                <a:highlight>
                  <a:srgbClr val="FFFF00"/>
                </a:highlight>
              </a:rPr>
              <a:t> </a:t>
            </a:r>
          </a:p>
          <a:p>
            <a:r>
              <a:rPr lang="it-IT" sz="1400" dirty="0">
                <a:highlight>
                  <a:srgbClr val="FFFF00"/>
                </a:highlight>
              </a:rPr>
              <a:t>In </a:t>
            </a:r>
            <a:r>
              <a:rPr lang="it-IT" sz="1400" dirty="0" err="1">
                <a:highlight>
                  <a:srgbClr val="FFFF00"/>
                </a:highlight>
              </a:rPr>
              <a:t>few</a:t>
            </a:r>
            <a:r>
              <a:rPr lang="it-IT" sz="1400" dirty="0">
                <a:highlight>
                  <a:srgbClr val="FFFF00"/>
                </a:highlight>
              </a:rPr>
              <a:t> </a:t>
            </a:r>
            <a:r>
              <a:rPr lang="it-IT" sz="1400" dirty="0" err="1">
                <a:highlight>
                  <a:srgbClr val="FFFF00"/>
                </a:highlight>
              </a:rPr>
              <a:t>months</a:t>
            </a:r>
            <a:r>
              <a:rPr lang="it-IT" sz="1400" dirty="0">
                <a:highlight>
                  <a:srgbClr val="FFFF00"/>
                </a:highlight>
              </a:rPr>
              <a:t> </a:t>
            </a:r>
            <a:r>
              <a:rPr lang="it-IT" sz="1400" dirty="0" err="1">
                <a:highlight>
                  <a:srgbClr val="FFFF00"/>
                </a:highlight>
              </a:rPr>
              <a:t>resolution</a:t>
            </a:r>
            <a:r>
              <a:rPr lang="it-IT" sz="1400" dirty="0">
                <a:highlight>
                  <a:srgbClr val="FFFF00"/>
                </a:highlight>
              </a:rPr>
              <a:t> </a:t>
            </a:r>
            <a:r>
              <a:rPr lang="it-IT" sz="1400" dirty="0" err="1">
                <a:highlight>
                  <a:srgbClr val="FFFF00"/>
                </a:highlight>
              </a:rPr>
              <a:t>at</a:t>
            </a:r>
            <a:r>
              <a:rPr lang="it-IT" sz="1400" dirty="0">
                <a:highlight>
                  <a:srgbClr val="FFFF00"/>
                </a:highlight>
              </a:rPr>
              <a:t> &lt;0.2 eV</a:t>
            </a:r>
          </a:p>
        </p:txBody>
      </p:sp>
      <p:cxnSp>
        <p:nvCxnSpPr>
          <p:cNvPr id="16" name="Straight Arrow Connector 15">
            <a:extLst>
              <a:ext uri="{FF2B5EF4-FFF2-40B4-BE49-F238E27FC236}">
                <a16:creationId xmlns:a16="http://schemas.microsoft.com/office/drawing/2014/main" id="{5D11941B-184E-AB07-F7BD-AC91AD8699A5}"/>
              </a:ext>
            </a:extLst>
          </p:cNvPr>
          <p:cNvCxnSpPr>
            <a:cxnSpLocks/>
            <a:stCxn id="15" idx="1"/>
          </p:cNvCxnSpPr>
          <p:nvPr/>
        </p:nvCxnSpPr>
        <p:spPr>
          <a:xfrm flipH="1">
            <a:off x="3565864" y="3700772"/>
            <a:ext cx="875736" cy="274150"/>
          </a:xfrm>
          <a:prstGeom prst="straightConnector1">
            <a:avLst/>
          </a:prstGeom>
          <a:noFill/>
          <a:ln w="25400" cap="flat">
            <a:solidFill>
              <a:srgbClr val="5A5F5E"/>
            </a:solidFill>
            <a:prstDash val="solid"/>
            <a:miter lim="400000"/>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B861-A254-42A1-E245-21E788E01164}"/>
            </a:ext>
          </a:extLst>
        </p:cNvPr>
        <p:cNvGrpSpPr/>
        <p:nvPr/>
      </p:nvGrpSpPr>
      <p:grpSpPr>
        <a:xfrm>
          <a:off x="0" y="0"/>
          <a:ext cx="0" cy="0"/>
          <a:chOff x="0" y="0"/>
          <a:chExt cx="0" cy="0"/>
        </a:xfrm>
      </p:grpSpPr>
      <p:sp>
        <p:nvSpPr>
          <p:cNvPr id="141" name="Rettangolo 140">
            <a:extLst>
              <a:ext uri="{FF2B5EF4-FFF2-40B4-BE49-F238E27FC236}">
                <a16:creationId xmlns:a16="http://schemas.microsoft.com/office/drawing/2014/main" id="{342719CA-9AFE-402F-3AD3-45801F917ED1}"/>
              </a:ext>
            </a:extLst>
          </p:cNvPr>
          <p:cNvSpPr/>
          <p:nvPr/>
        </p:nvSpPr>
        <p:spPr>
          <a:xfrm>
            <a:off x="393219" y="3903296"/>
            <a:ext cx="3888500" cy="829205"/>
          </a:xfrm>
          <a:prstGeom prst="rect">
            <a:avLst/>
          </a:prstGeom>
          <a:solidFill>
            <a:schemeClr val="accent2">
              <a:lumMod val="20000"/>
              <a:lumOff val="80000"/>
            </a:schemeClr>
          </a:solid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8" name="Rettangolo 137">
            <a:extLst>
              <a:ext uri="{FF2B5EF4-FFF2-40B4-BE49-F238E27FC236}">
                <a16:creationId xmlns:a16="http://schemas.microsoft.com/office/drawing/2014/main" id="{EA3950D3-F36F-401D-B361-61852E58A131}"/>
              </a:ext>
            </a:extLst>
          </p:cNvPr>
          <p:cNvSpPr/>
          <p:nvPr/>
        </p:nvSpPr>
        <p:spPr>
          <a:xfrm>
            <a:off x="9410048" y="2613892"/>
            <a:ext cx="2678921" cy="4014324"/>
          </a:xfrm>
          <a:prstGeom prst="rect">
            <a:avLst/>
          </a:prstGeom>
          <a:solidFill>
            <a:schemeClr val="accent2">
              <a:lumMod val="20000"/>
              <a:lumOff val="80000"/>
            </a:schemeClr>
          </a:solid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asellaDiTesto 1">
            <a:extLst>
              <a:ext uri="{FF2B5EF4-FFF2-40B4-BE49-F238E27FC236}">
                <a16:creationId xmlns:a16="http://schemas.microsoft.com/office/drawing/2014/main" id="{ACB36601-59DB-E906-2B37-06B73221C694}"/>
              </a:ext>
            </a:extLst>
          </p:cNvPr>
          <p:cNvSpPr txBox="1"/>
          <p:nvPr/>
        </p:nvSpPr>
        <p:spPr>
          <a:xfrm>
            <a:off x="3256024" y="48972"/>
            <a:ext cx="5679952" cy="954107"/>
          </a:xfrm>
          <a:prstGeom prst="rect">
            <a:avLst/>
          </a:prstGeom>
          <a:noFill/>
        </p:spPr>
        <p:txBody>
          <a:bodyPr wrap="none" rtlCol="0">
            <a:spAutoFit/>
          </a:bodyPr>
          <a:lstStyle/>
          <a:p>
            <a:pPr algn="ctr"/>
            <a:r>
              <a:rPr lang="en-US" sz="3200" noProof="0" dirty="0">
                <a:solidFill>
                  <a:prstClr val="black"/>
                </a:solidFill>
                <a:latin typeface="Calibri" panose="020F0502020204030204"/>
              </a:rPr>
              <a:t>Alternative energy measurement</a:t>
            </a:r>
          </a:p>
          <a:p>
            <a:pPr algn="ctr"/>
            <a:r>
              <a:rPr lang="en-US" sz="2400" noProof="0" dirty="0">
                <a:solidFill>
                  <a:prstClr val="black"/>
                </a:solidFill>
                <a:latin typeface="Calibri" panose="020F0502020204030204"/>
              </a:rPr>
              <a:t>Electrostatic electron </a:t>
            </a:r>
            <a:r>
              <a:rPr lang="en-US" sz="2400" noProof="0" dirty="0" err="1">
                <a:solidFill>
                  <a:prstClr val="black"/>
                </a:solidFill>
                <a:latin typeface="Calibri" panose="020F0502020204030204"/>
              </a:rPr>
              <a:t>analyser</a:t>
            </a:r>
            <a:r>
              <a:rPr lang="en-US" sz="2400" noProof="0" dirty="0">
                <a:solidFill>
                  <a:prstClr val="black"/>
                </a:solidFill>
                <a:latin typeface="Calibri" panose="020F0502020204030204"/>
              </a:rPr>
              <a:t> </a:t>
            </a:r>
            <a:endParaRPr lang="en-US" sz="2400" noProof="0" dirty="0">
              <a:solidFill>
                <a:srgbClr val="FF0000"/>
              </a:solidFill>
              <a:latin typeface="Calibri" panose="020F0502020204030204"/>
            </a:endParaRPr>
          </a:p>
        </p:txBody>
      </p:sp>
      <p:grpSp>
        <p:nvGrpSpPr>
          <p:cNvPr id="24" name="Gruppo 23">
            <a:extLst>
              <a:ext uri="{FF2B5EF4-FFF2-40B4-BE49-F238E27FC236}">
                <a16:creationId xmlns:a16="http://schemas.microsoft.com/office/drawing/2014/main" id="{30477DB9-149B-960F-9B57-81E060932CB2}"/>
              </a:ext>
            </a:extLst>
          </p:cNvPr>
          <p:cNvGrpSpPr/>
          <p:nvPr/>
        </p:nvGrpSpPr>
        <p:grpSpPr>
          <a:xfrm>
            <a:off x="123783" y="1306324"/>
            <a:ext cx="5257521" cy="1746751"/>
            <a:chOff x="411285" y="4338535"/>
            <a:chExt cx="6400801" cy="1999508"/>
          </a:xfrm>
        </p:grpSpPr>
        <p:pic>
          <p:nvPicPr>
            <p:cNvPr id="11" name="Immagine 10">
              <a:extLst>
                <a:ext uri="{FF2B5EF4-FFF2-40B4-BE49-F238E27FC236}">
                  <a16:creationId xmlns:a16="http://schemas.microsoft.com/office/drawing/2014/main" id="{80BA8C4D-D3B3-74CF-F74F-1916E0021190}"/>
                </a:ext>
              </a:extLst>
            </p:cNvPr>
            <p:cNvPicPr>
              <a:picLocks noChangeAspect="1"/>
            </p:cNvPicPr>
            <p:nvPr/>
          </p:nvPicPr>
          <p:blipFill>
            <a:blip r:embed="rId2"/>
            <a:stretch>
              <a:fillRect/>
            </a:stretch>
          </p:blipFill>
          <p:spPr>
            <a:xfrm>
              <a:off x="411285" y="4340460"/>
              <a:ext cx="6400801" cy="1997583"/>
            </a:xfrm>
            <a:prstGeom prst="rect">
              <a:avLst/>
            </a:prstGeom>
          </p:spPr>
        </p:pic>
        <p:sp>
          <p:nvSpPr>
            <p:cNvPr id="12" name="Rettangolo 11">
              <a:extLst>
                <a:ext uri="{FF2B5EF4-FFF2-40B4-BE49-F238E27FC236}">
                  <a16:creationId xmlns:a16="http://schemas.microsoft.com/office/drawing/2014/main" id="{88FEA1D1-0E39-04B5-5A20-1212A130E8C1}"/>
                </a:ext>
              </a:extLst>
            </p:cNvPr>
            <p:cNvSpPr/>
            <p:nvPr/>
          </p:nvSpPr>
          <p:spPr>
            <a:xfrm>
              <a:off x="4299625" y="4338535"/>
              <a:ext cx="2500008" cy="19941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Connettore diritto 22">
              <a:extLst>
                <a:ext uri="{FF2B5EF4-FFF2-40B4-BE49-F238E27FC236}">
                  <a16:creationId xmlns:a16="http://schemas.microsoft.com/office/drawing/2014/main" id="{7BEDA2D4-FA85-E006-93A3-9F70E613198D}"/>
                </a:ext>
              </a:extLst>
            </p:cNvPr>
            <p:cNvCxnSpPr/>
            <p:nvPr/>
          </p:nvCxnSpPr>
          <p:spPr>
            <a:xfrm>
              <a:off x="4270443" y="5019473"/>
              <a:ext cx="0" cy="612842"/>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5" name="CasellaDiTesto 24">
            <a:extLst>
              <a:ext uri="{FF2B5EF4-FFF2-40B4-BE49-F238E27FC236}">
                <a16:creationId xmlns:a16="http://schemas.microsoft.com/office/drawing/2014/main" id="{3E20F2CB-2F60-137C-3DED-3704BF3661A1}"/>
              </a:ext>
            </a:extLst>
          </p:cNvPr>
          <p:cNvSpPr txBox="1"/>
          <p:nvPr/>
        </p:nvSpPr>
        <p:spPr>
          <a:xfrm>
            <a:off x="424028" y="3133796"/>
            <a:ext cx="1774525" cy="338554"/>
          </a:xfrm>
          <a:prstGeom prst="rect">
            <a:avLst/>
          </a:prstGeom>
          <a:noFill/>
        </p:spPr>
        <p:txBody>
          <a:bodyPr wrap="none" rtlCol="0">
            <a:spAutoFit/>
          </a:bodyPr>
          <a:lstStyle/>
          <a:p>
            <a:r>
              <a:rPr lang="en-US" sz="1600" noProof="0" dirty="0"/>
              <a:t>Ptolemy </a:t>
            </a:r>
            <a:r>
              <a:rPr lang="en-US" sz="1600" noProof="0" dirty="0" err="1"/>
              <a:t>e.m.</a:t>
            </a:r>
            <a:r>
              <a:rPr lang="en-US" sz="1600" noProof="0" dirty="0"/>
              <a:t> filter </a:t>
            </a:r>
          </a:p>
        </p:txBody>
      </p:sp>
      <p:grpSp>
        <p:nvGrpSpPr>
          <p:cNvPr id="4" name="Gruppo 3">
            <a:extLst>
              <a:ext uri="{FF2B5EF4-FFF2-40B4-BE49-F238E27FC236}">
                <a16:creationId xmlns:a16="http://schemas.microsoft.com/office/drawing/2014/main" id="{C6E354E6-484A-7C03-A4CA-DA68FAA7D958}"/>
              </a:ext>
            </a:extLst>
          </p:cNvPr>
          <p:cNvGrpSpPr>
            <a:grpSpLocks noChangeAspect="1"/>
          </p:cNvGrpSpPr>
          <p:nvPr/>
        </p:nvGrpSpPr>
        <p:grpSpPr>
          <a:xfrm>
            <a:off x="3602661" y="1257219"/>
            <a:ext cx="3630484" cy="2086055"/>
            <a:chOff x="1163813" y="988902"/>
            <a:chExt cx="4088945" cy="2349484"/>
          </a:xfrm>
        </p:grpSpPr>
        <p:pic>
          <p:nvPicPr>
            <p:cNvPr id="5" name="Immagine 4">
              <a:extLst>
                <a:ext uri="{FF2B5EF4-FFF2-40B4-BE49-F238E27FC236}">
                  <a16:creationId xmlns:a16="http://schemas.microsoft.com/office/drawing/2014/main" id="{EFF233A1-EB17-B487-66A1-98E19BCAF19F}"/>
                </a:ext>
              </a:extLst>
            </p:cNvPr>
            <p:cNvPicPr>
              <a:picLocks noChangeAspect="1"/>
            </p:cNvPicPr>
            <p:nvPr/>
          </p:nvPicPr>
          <p:blipFill>
            <a:blip r:embed="rId3"/>
            <a:stretch>
              <a:fillRect/>
            </a:stretch>
          </p:blipFill>
          <p:spPr>
            <a:xfrm>
              <a:off x="3159207" y="988902"/>
              <a:ext cx="951679" cy="2040951"/>
            </a:xfrm>
            <a:prstGeom prst="rect">
              <a:avLst/>
            </a:prstGeom>
          </p:spPr>
        </p:pic>
        <p:grpSp>
          <p:nvGrpSpPr>
            <p:cNvPr id="8" name="Gruppo 7">
              <a:extLst>
                <a:ext uri="{FF2B5EF4-FFF2-40B4-BE49-F238E27FC236}">
                  <a16:creationId xmlns:a16="http://schemas.microsoft.com/office/drawing/2014/main" id="{9C9F1537-0E53-8BAC-05D8-B71A5ED843A1}"/>
                </a:ext>
              </a:extLst>
            </p:cNvPr>
            <p:cNvGrpSpPr/>
            <p:nvPr/>
          </p:nvGrpSpPr>
          <p:grpSpPr>
            <a:xfrm rot="5400000">
              <a:off x="1835166" y="911521"/>
              <a:ext cx="1167896" cy="2301568"/>
              <a:chOff x="6676697" y="4059621"/>
              <a:chExt cx="717331" cy="1413642"/>
            </a:xfrm>
          </p:grpSpPr>
          <p:cxnSp>
            <p:nvCxnSpPr>
              <p:cNvPr id="42" name="Connettore diritto 41">
                <a:extLst>
                  <a:ext uri="{FF2B5EF4-FFF2-40B4-BE49-F238E27FC236}">
                    <a16:creationId xmlns:a16="http://schemas.microsoft.com/office/drawing/2014/main" id="{97B6DCE7-8631-9344-54A5-8D8CC17F68C7}"/>
                  </a:ext>
                </a:extLst>
              </p:cNvPr>
              <p:cNvCxnSpPr>
                <a:cxnSpLocks/>
              </p:cNvCxnSpPr>
              <p:nvPr/>
            </p:nvCxnSpPr>
            <p:spPr>
              <a:xfrm>
                <a:off x="6676697" y="4083269"/>
                <a:ext cx="349469" cy="1389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nettore diritto 42">
                <a:extLst>
                  <a:ext uri="{FF2B5EF4-FFF2-40B4-BE49-F238E27FC236}">
                    <a16:creationId xmlns:a16="http://schemas.microsoft.com/office/drawing/2014/main" id="{33463E84-EBA3-5981-A99B-095CD93DE1C7}"/>
                  </a:ext>
                </a:extLst>
              </p:cNvPr>
              <p:cNvCxnSpPr>
                <a:cxnSpLocks/>
              </p:cNvCxnSpPr>
              <p:nvPr/>
            </p:nvCxnSpPr>
            <p:spPr>
              <a:xfrm flipV="1">
                <a:off x="7026166" y="4059621"/>
                <a:ext cx="367862" cy="141364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9" name="Connettore diritto 18">
              <a:extLst>
                <a:ext uri="{FF2B5EF4-FFF2-40B4-BE49-F238E27FC236}">
                  <a16:creationId xmlns:a16="http://schemas.microsoft.com/office/drawing/2014/main" id="{F2C92774-08D0-D98F-5723-F4E6661E9E89}"/>
                </a:ext>
              </a:extLst>
            </p:cNvPr>
            <p:cNvCxnSpPr>
              <a:cxnSpLocks/>
            </p:cNvCxnSpPr>
            <p:nvPr/>
          </p:nvCxnSpPr>
          <p:spPr>
            <a:xfrm flipH="1" flipV="1">
              <a:off x="3510004" y="1482635"/>
              <a:ext cx="1699305" cy="549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D42DA997-E8AD-B646-98E3-03CE31FB4D30}"/>
                </a:ext>
              </a:extLst>
            </p:cNvPr>
            <p:cNvCxnSpPr>
              <a:cxnSpLocks/>
            </p:cNvCxnSpPr>
            <p:nvPr/>
          </p:nvCxnSpPr>
          <p:spPr>
            <a:xfrm flipV="1">
              <a:off x="3548505" y="2057238"/>
              <a:ext cx="1661726" cy="554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09F512EF-014A-E1B5-895A-D3EE709AEC06}"/>
                </a:ext>
              </a:extLst>
            </p:cNvPr>
            <p:cNvCxnSpPr>
              <a:cxnSpLocks/>
            </p:cNvCxnSpPr>
            <p:nvPr/>
          </p:nvCxnSpPr>
          <p:spPr>
            <a:xfrm>
              <a:off x="1268329" y="2047331"/>
              <a:ext cx="3941903"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6B672B50-A4B2-47AF-A148-BCB6F0EB062B}"/>
                    </a:ext>
                  </a:extLst>
                </p:cNvPr>
                <p:cNvSpPr txBox="1"/>
                <p:nvPr/>
              </p:nvSpPr>
              <p:spPr>
                <a:xfrm>
                  <a:off x="3802240" y="1573481"/>
                  <a:ext cx="57599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noProof="0" smtClean="0">
                                <a:latin typeface="Cambria Math" panose="02040503050406030204" pitchFamily="18" charset="0"/>
                              </a:rPr>
                            </m:ctrlPr>
                          </m:sSubPr>
                          <m:e>
                            <m:r>
                              <a:rPr lang="en-US" sz="2400" i="1" noProof="0" smtClean="0">
                                <a:latin typeface="Cambria Math" panose="02040503050406030204" pitchFamily="18" charset="0"/>
                                <a:ea typeface="Cambria Math" panose="02040503050406030204" pitchFamily="18" charset="0"/>
                              </a:rPr>
                              <m:t>𝜗</m:t>
                            </m:r>
                          </m:e>
                          <m:sub>
                            <m:r>
                              <a:rPr lang="en-US" sz="2400" i="1" noProof="0" smtClean="0">
                                <a:latin typeface="Cambria Math" panose="02040503050406030204" pitchFamily="18" charset="0"/>
                                <a:ea typeface="Cambria Math" panose="02040503050406030204" pitchFamily="18" charset="0"/>
                              </a:rPr>
                              <m:t>𝑎</m:t>
                            </m:r>
                          </m:sub>
                        </m:sSub>
                      </m:oMath>
                    </m:oMathPara>
                  </a14:m>
                  <a:endParaRPr lang="en-US" sz="2400" noProof="0" dirty="0"/>
                </a:p>
              </p:txBody>
            </p:sp>
          </mc:Choice>
          <mc:Fallback xmlns="">
            <p:sp>
              <p:nvSpPr>
                <p:cNvPr id="27" name="CasellaDiTesto 26">
                  <a:extLst>
                    <a:ext uri="{FF2B5EF4-FFF2-40B4-BE49-F238E27FC236}">
                      <a16:creationId xmlns:a16="http://schemas.microsoft.com/office/drawing/2014/main" id="{6B672B50-A4B2-47AF-A148-BCB6F0EB062B}"/>
                    </a:ext>
                  </a:extLst>
                </p:cNvPr>
                <p:cNvSpPr txBox="1">
                  <a:spLocks noRot="1" noChangeAspect="1" noMove="1" noResize="1" noEditPoints="1" noAdjustHandles="1" noChangeArrowheads="1" noChangeShapeType="1" noTextEdit="1"/>
                </p:cNvSpPr>
                <p:nvPr/>
              </p:nvSpPr>
              <p:spPr>
                <a:xfrm>
                  <a:off x="3802240" y="1573481"/>
                  <a:ext cx="575992" cy="461665"/>
                </a:xfrm>
                <a:prstGeom prst="rect">
                  <a:avLst/>
                </a:prstGeom>
                <a:blipFill>
                  <a:blip r:embed="rId4"/>
                  <a:stretch>
                    <a:fillRect l="-2439" b="-11765"/>
                  </a:stretch>
                </a:blipFill>
              </p:spPr>
              <p:txBody>
                <a:bodyPr/>
                <a:lstStyle/>
                <a:p>
                  <a:r>
                    <a:rPr lang="it-IT">
                      <a:noFill/>
                    </a:rPr>
                    <a:t> </a:t>
                  </a:r>
                </a:p>
              </p:txBody>
            </p:sp>
          </mc:Fallback>
        </mc:AlternateContent>
        <p:sp>
          <p:nvSpPr>
            <p:cNvPr id="28" name="Arco 27">
              <a:extLst>
                <a:ext uri="{FF2B5EF4-FFF2-40B4-BE49-F238E27FC236}">
                  <a16:creationId xmlns:a16="http://schemas.microsoft.com/office/drawing/2014/main" id="{4FDDED87-F6BA-AD74-9B18-974D5BC0856B}"/>
                </a:ext>
              </a:extLst>
            </p:cNvPr>
            <p:cNvSpPr/>
            <p:nvPr/>
          </p:nvSpPr>
          <p:spPr>
            <a:xfrm rot="3665687">
              <a:off x="2120213" y="1965459"/>
              <a:ext cx="468703" cy="39113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90463124-6B31-553F-428C-71752B8A1A53}"/>
                    </a:ext>
                  </a:extLst>
                </p:cNvPr>
                <p:cNvSpPr txBox="1"/>
                <p:nvPr/>
              </p:nvSpPr>
              <p:spPr>
                <a:xfrm>
                  <a:off x="2532351" y="2005364"/>
                  <a:ext cx="54207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noProof="0" smtClean="0">
                                <a:latin typeface="Cambria Math" panose="02040503050406030204" pitchFamily="18" charset="0"/>
                              </a:rPr>
                            </m:ctrlPr>
                          </m:sSubPr>
                          <m:e>
                            <m:r>
                              <a:rPr lang="en-US" sz="2400" i="1" noProof="0" smtClean="0">
                                <a:latin typeface="Cambria Math" panose="02040503050406030204" pitchFamily="18" charset="0"/>
                                <a:ea typeface="Cambria Math" panose="02040503050406030204" pitchFamily="18" charset="0"/>
                              </a:rPr>
                              <m:t>𝜗</m:t>
                            </m:r>
                          </m:e>
                          <m:sub>
                            <m:r>
                              <a:rPr lang="en-US" sz="2400" i="1" noProof="0" smtClean="0">
                                <a:latin typeface="Cambria Math" panose="02040503050406030204" pitchFamily="18" charset="0"/>
                              </a:rPr>
                              <m:t>𝑡</m:t>
                            </m:r>
                          </m:sub>
                        </m:sSub>
                      </m:oMath>
                    </m:oMathPara>
                  </a14:m>
                  <a:endParaRPr lang="en-US" sz="2400" noProof="0" dirty="0"/>
                </a:p>
              </p:txBody>
            </p:sp>
          </mc:Choice>
          <mc:Fallback xmlns="">
            <p:sp>
              <p:nvSpPr>
                <p:cNvPr id="29" name="CasellaDiTesto 28">
                  <a:extLst>
                    <a:ext uri="{FF2B5EF4-FFF2-40B4-BE49-F238E27FC236}">
                      <a16:creationId xmlns:a16="http://schemas.microsoft.com/office/drawing/2014/main" id="{90463124-6B31-553F-428C-71752B8A1A53}"/>
                    </a:ext>
                  </a:extLst>
                </p:cNvPr>
                <p:cNvSpPr txBox="1">
                  <a:spLocks noRot="1" noChangeAspect="1" noMove="1" noResize="1" noEditPoints="1" noAdjustHandles="1" noChangeArrowheads="1" noChangeShapeType="1" noTextEdit="1"/>
                </p:cNvSpPr>
                <p:nvPr/>
              </p:nvSpPr>
              <p:spPr>
                <a:xfrm>
                  <a:off x="2532351" y="2005364"/>
                  <a:ext cx="542071" cy="461665"/>
                </a:xfrm>
                <a:prstGeom prst="rect">
                  <a:avLst/>
                </a:prstGeom>
                <a:blipFill>
                  <a:blip r:embed="rId5"/>
                  <a:stretch>
                    <a:fillRect l="-2564" b="-14706"/>
                  </a:stretch>
                </a:blipFill>
              </p:spPr>
              <p:txBody>
                <a:bodyPr/>
                <a:lstStyle/>
                <a:p>
                  <a:r>
                    <a:rPr lang="it-IT">
                      <a:noFill/>
                    </a:rPr>
                    <a:t> </a:t>
                  </a:r>
                </a:p>
              </p:txBody>
            </p:sp>
          </mc:Fallback>
        </mc:AlternateContent>
        <p:sp>
          <p:nvSpPr>
            <p:cNvPr id="30" name="Arco 29">
              <a:extLst>
                <a:ext uri="{FF2B5EF4-FFF2-40B4-BE49-F238E27FC236}">
                  <a16:creationId xmlns:a16="http://schemas.microsoft.com/office/drawing/2014/main" id="{A6005F5C-33FF-6DCE-D0F3-8A49249E8BD2}"/>
                </a:ext>
              </a:extLst>
            </p:cNvPr>
            <p:cNvSpPr/>
            <p:nvPr/>
          </p:nvSpPr>
          <p:spPr>
            <a:xfrm rot="14886856">
              <a:off x="4203602" y="1790064"/>
              <a:ext cx="468703" cy="39113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mc:AlternateContent xmlns:mc="http://schemas.openxmlformats.org/markup-compatibility/2006" xmlns:a14="http://schemas.microsoft.com/office/drawing/2010/main">
          <mc:Choice Requires="a14">
            <p:sp>
              <p:nvSpPr>
                <p:cNvPr id="34" name="CasellaDiTesto 33">
                  <a:extLst>
                    <a:ext uri="{FF2B5EF4-FFF2-40B4-BE49-F238E27FC236}">
                      <a16:creationId xmlns:a16="http://schemas.microsoft.com/office/drawing/2014/main" id="{3029A239-15E5-3966-B5C8-F065C5E1DCE8}"/>
                    </a:ext>
                  </a:extLst>
                </p:cNvPr>
                <p:cNvSpPr txBox="1"/>
                <p:nvPr/>
              </p:nvSpPr>
              <p:spPr>
                <a:xfrm>
                  <a:off x="1163813" y="1445672"/>
                  <a:ext cx="61924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noProof="0" smtClean="0">
                                <a:latin typeface="Cambria Math" panose="02040503050406030204" pitchFamily="18" charset="0"/>
                              </a:rPr>
                            </m:ctrlPr>
                          </m:sSubPr>
                          <m:e>
                            <m:r>
                              <a:rPr lang="en-US" sz="2400" i="1" noProof="0" smtClean="0">
                                <a:latin typeface="Cambria Math" panose="02040503050406030204" pitchFamily="18" charset="0"/>
                              </a:rPr>
                              <m:t>𝑥</m:t>
                            </m:r>
                          </m:e>
                          <m:sub>
                            <m:r>
                              <a:rPr lang="en-US" sz="2400" i="1" noProof="0" smtClean="0">
                                <a:latin typeface="Cambria Math" panose="02040503050406030204" pitchFamily="18" charset="0"/>
                              </a:rPr>
                              <m:t>𝑡</m:t>
                            </m:r>
                          </m:sub>
                        </m:sSub>
                      </m:oMath>
                    </m:oMathPara>
                  </a14:m>
                  <a:endParaRPr lang="en-US" sz="2400" noProof="0" dirty="0"/>
                </a:p>
              </p:txBody>
            </p:sp>
          </mc:Choice>
          <mc:Fallback xmlns="">
            <p:sp>
              <p:nvSpPr>
                <p:cNvPr id="34" name="CasellaDiTesto 33">
                  <a:extLst>
                    <a:ext uri="{FF2B5EF4-FFF2-40B4-BE49-F238E27FC236}">
                      <a16:creationId xmlns:a16="http://schemas.microsoft.com/office/drawing/2014/main" id="{3029A239-15E5-3966-B5C8-F065C5E1DCE8}"/>
                    </a:ext>
                  </a:extLst>
                </p:cNvPr>
                <p:cNvSpPr txBox="1">
                  <a:spLocks noRot="1" noChangeAspect="1" noMove="1" noResize="1" noEditPoints="1" noAdjustHandles="1" noChangeArrowheads="1" noChangeShapeType="1" noTextEdit="1"/>
                </p:cNvSpPr>
                <p:nvPr/>
              </p:nvSpPr>
              <p:spPr>
                <a:xfrm>
                  <a:off x="1163813" y="1445672"/>
                  <a:ext cx="619241" cy="461665"/>
                </a:xfrm>
                <a:prstGeom prst="rect">
                  <a:avLst/>
                </a:prstGeom>
                <a:blipFill>
                  <a:blip r:embed="rId6"/>
                  <a:stretch>
                    <a:fillRect b="-1212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15F184C0-A20E-0CB9-2AC9-5901AC544A95}"/>
                    </a:ext>
                  </a:extLst>
                </p:cNvPr>
                <p:cNvSpPr txBox="1"/>
                <p:nvPr/>
              </p:nvSpPr>
              <p:spPr>
                <a:xfrm>
                  <a:off x="4633517" y="1410886"/>
                  <a:ext cx="61924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noProof="0" smtClean="0">
                                <a:latin typeface="Cambria Math" panose="02040503050406030204" pitchFamily="18" charset="0"/>
                              </a:rPr>
                            </m:ctrlPr>
                          </m:sSubPr>
                          <m:e>
                            <m:r>
                              <a:rPr lang="en-US" sz="2400" i="1" noProof="0" smtClean="0">
                                <a:latin typeface="Cambria Math" panose="02040503050406030204" pitchFamily="18" charset="0"/>
                              </a:rPr>
                              <m:t>𝑥</m:t>
                            </m:r>
                          </m:e>
                          <m:sub>
                            <m:r>
                              <a:rPr lang="en-US" sz="2400" i="1" noProof="0" smtClean="0">
                                <a:latin typeface="Cambria Math" panose="02040503050406030204" pitchFamily="18" charset="0"/>
                              </a:rPr>
                              <m:t>𝑎</m:t>
                            </m:r>
                          </m:sub>
                        </m:sSub>
                      </m:oMath>
                    </m:oMathPara>
                  </a14:m>
                  <a:endParaRPr lang="en-US" sz="2400" noProof="0" dirty="0"/>
                </a:p>
              </p:txBody>
            </p:sp>
          </mc:Choice>
          <mc:Fallback xmlns="">
            <p:sp>
              <p:nvSpPr>
                <p:cNvPr id="35" name="CasellaDiTesto 34">
                  <a:extLst>
                    <a:ext uri="{FF2B5EF4-FFF2-40B4-BE49-F238E27FC236}">
                      <a16:creationId xmlns:a16="http://schemas.microsoft.com/office/drawing/2014/main" id="{15F184C0-A20E-0CB9-2AC9-5901AC544A95}"/>
                    </a:ext>
                  </a:extLst>
                </p:cNvPr>
                <p:cNvSpPr txBox="1">
                  <a:spLocks noRot="1" noChangeAspect="1" noMove="1" noResize="1" noEditPoints="1" noAdjustHandles="1" noChangeArrowheads="1" noChangeShapeType="1" noTextEdit="1"/>
                </p:cNvSpPr>
                <p:nvPr/>
              </p:nvSpPr>
              <p:spPr>
                <a:xfrm>
                  <a:off x="4633517" y="1410886"/>
                  <a:ext cx="619241" cy="461665"/>
                </a:xfrm>
                <a:prstGeom prst="rect">
                  <a:avLst/>
                </a:prstGeom>
                <a:blipFill>
                  <a:blip r:embed="rId7"/>
                  <a:stretch>
                    <a:fillRect b="-12121"/>
                  </a:stretch>
                </a:blipFill>
              </p:spPr>
              <p:txBody>
                <a:bodyPr/>
                <a:lstStyle/>
                <a:p>
                  <a:r>
                    <a:rPr lang="it-IT">
                      <a:noFill/>
                    </a:rPr>
                    <a:t> </a:t>
                  </a:r>
                </a:p>
              </p:txBody>
            </p:sp>
          </mc:Fallback>
        </mc:AlternateContent>
        <p:cxnSp>
          <p:nvCxnSpPr>
            <p:cNvPr id="36" name="Connettore diritto 35">
              <a:extLst>
                <a:ext uri="{FF2B5EF4-FFF2-40B4-BE49-F238E27FC236}">
                  <a16:creationId xmlns:a16="http://schemas.microsoft.com/office/drawing/2014/main" id="{6203F525-D490-4F28-04DC-21A8FF70C7A0}"/>
                </a:ext>
              </a:extLst>
            </p:cNvPr>
            <p:cNvCxnSpPr>
              <a:cxnSpLocks/>
            </p:cNvCxnSpPr>
            <p:nvPr/>
          </p:nvCxnSpPr>
          <p:spPr>
            <a:xfrm rot="5400000">
              <a:off x="4905217" y="1664729"/>
              <a:ext cx="49624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4C3D6B39-43D5-CF60-1F1C-3EA4D53422A6}"/>
                </a:ext>
              </a:extLst>
            </p:cNvPr>
            <p:cNvCxnSpPr>
              <a:cxnSpLocks/>
            </p:cNvCxnSpPr>
            <p:nvPr/>
          </p:nvCxnSpPr>
          <p:spPr>
            <a:xfrm rot="5400000">
              <a:off x="4897698" y="2450790"/>
              <a:ext cx="49624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CasellaDiTesto 37">
                  <a:extLst>
                    <a:ext uri="{FF2B5EF4-FFF2-40B4-BE49-F238E27FC236}">
                      <a16:creationId xmlns:a16="http://schemas.microsoft.com/office/drawing/2014/main" id="{50CB3D51-81CC-B395-2A8C-F124FC75A443}"/>
                    </a:ext>
                  </a:extLst>
                </p:cNvPr>
                <p:cNvSpPr txBox="1"/>
                <p:nvPr/>
              </p:nvSpPr>
              <p:spPr>
                <a:xfrm>
                  <a:off x="2935133" y="2853086"/>
                  <a:ext cx="1273776" cy="48530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200" b="0" i="1" noProof="0" smtClean="0">
                                <a:latin typeface="Cambria Math" panose="02040503050406030204" pitchFamily="18" charset="0"/>
                              </a:rPr>
                            </m:ctrlPr>
                          </m:sSubPr>
                          <m:e>
                            <m:r>
                              <a:rPr lang="en-US" sz="2200" b="0" i="1" noProof="0" smtClean="0">
                                <a:latin typeface="Cambria Math" panose="02040503050406030204" pitchFamily="18" charset="0"/>
                              </a:rPr>
                              <m:t>𝑀</m:t>
                            </m:r>
                          </m:e>
                          <m:sub>
                            <m:r>
                              <a:rPr lang="en-US" sz="2200" b="0" i="1" noProof="0" smtClean="0">
                                <a:latin typeface="Cambria Math" panose="02040503050406030204" pitchFamily="18" charset="0"/>
                                <a:ea typeface="Cambria Math" panose="02040503050406030204" pitchFamily="18" charset="0"/>
                              </a:rPr>
                              <m:t>𝜗</m:t>
                            </m:r>
                          </m:sub>
                        </m:sSub>
                        <m:sSub>
                          <m:sSubPr>
                            <m:ctrlPr>
                              <a:rPr lang="en-US" sz="2200" b="0" i="1" noProof="0" smtClean="0">
                                <a:latin typeface="Cambria Math" panose="02040503050406030204" pitchFamily="18" charset="0"/>
                              </a:rPr>
                            </m:ctrlPr>
                          </m:sSubPr>
                          <m:e>
                            <m:r>
                              <a:rPr lang="en-US" sz="2200" b="0" i="1" noProof="0" smtClean="0">
                                <a:latin typeface="Cambria Math" panose="02040503050406030204" pitchFamily="18" charset="0"/>
                              </a:rPr>
                              <m:t>𝑀</m:t>
                            </m:r>
                          </m:e>
                          <m:sub>
                            <m:r>
                              <a:rPr lang="en-US" sz="2200" b="0" i="1" noProof="0" smtClean="0">
                                <a:latin typeface="Cambria Math" panose="02040503050406030204" pitchFamily="18" charset="0"/>
                              </a:rPr>
                              <m:t>𝑙</m:t>
                            </m:r>
                          </m:sub>
                        </m:sSub>
                      </m:oMath>
                    </m:oMathPara>
                  </a14:m>
                  <a:endParaRPr lang="en-US" sz="2200" noProof="0" dirty="0"/>
                </a:p>
              </p:txBody>
            </p:sp>
          </mc:Choice>
          <mc:Fallback xmlns="">
            <p:sp>
              <p:nvSpPr>
                <p:cNvPr id="38" name="CasellaDiTesto 37">
                  <a:extLst>
                    <a:ext uri="{FF2B5EF4-FFF2-40B4-BE49-F238E27FC236}">
                      <a16:creationId xmlns:a16="http://schemas.microsoft.com/office/drawing/2014/main" id="{50CB3D51-81CC-B395-2A8C-F124FC75A443}"/>
                    </a:ext>
                  </a:extLst>
                </p:cNvPr>
                <p:cNvSpPr txBox="1">
                  <a:spLocks noRot="1" noChangeAspect="1" noMove="1" noResize="1" noEditPoints="1" noAdjustHandles="1" noChangeArrowheads="1" noChangeShapeType="1" noTextEdit="1"/>
                </p:cNvSpPr>
                <p:nvPr/>
              </p:nvSpPr>
              <p:spPr>
                <a:xfrm>
                  <a:off x="2935133" y="2853086"/>
                  <a:ext cx="1273776" cy="485300"/>
                </a:xfrm>
                <a:prstGeom prst="rect">
                  <a:avLst/>
                </a:prstGeom>
                <a:blipFill>
                  <a:blip r:embed="rId8"/>
                  <a:stretch>
                    <a:fillRect b="-285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9" name="CasellaDiTesto 38">
                  <a:extLst>
                    <a:ext uri="{FF2B5EF4-FFF2-40B4-BE49-F238E27FC236}">
                      <a16:creationId xmlns:a16="http://schemas.microsoft.com/office/drawing/2014/main" id="{40DC52C1-06DF-8601-EA1F-099A1D4918A0}"/>
                    </a:ext>
                  </a:extLst>
                </p:cNvPr>
                <p:cNvSpPr txBox="1"/>
                <p:nvPr/>
              </p:nvSpPr>
              <p:spPr>
                <a:xfrm>
                  <a:off x="1337693" y="2247797"/>
                  <a:ext cx="35098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noProof="0" smtClean="0">
                                <a:latin typeface="Cambria Math" panose="02040503050406030204" pitchFamily="18" charset="0"/>
                              </a:rPr>
                            </m:ctrlPr>
                          </m:sSubPr>
                          <m:e>
                            <m:r>
                              <a:rPr lang="en-US" sz="2400" b="0" i="1" noProof="0" smtClean="0">
                                <a:latin typeface="Cambria Math" panose="02040503050406030204" pitchFamily="18" charset="0"/>
                              </a:rPr>
                              <m:t>𝐸</m:t>
                            </m:r>
                          </m:e>
                          <m:sub>
                            <m:r>
                              <a:rPr lang="en-US" sz="2400" b="0" i="1" noProof="0" smtClean="0">
                                <a:latin typeface="Cambria Math" panose="02040503050406030204" pitchFamily="18" charset="0"/>
                              </a:rPr>
                              <m:t>𝑘</m:t>
                            </m:r>
                          </m:sub>
                        </m:sSub>
                      </m:oMath>
                    </m:oMathPara>
                  </a14:m>
                  <a:endParaRPr lang="en-US" sz="2400" noProof="0" dirty="0"/>
                </a:p>
              </p:txBody>
            </p:sp>
          </mc:Choice>
          <mc:Fallback xmlns="">
            <p:sp>
              <p:nvSpPr>
                <p:cNvPr id="39" name="CasellaDiTesto 38">
                  <a:extLst>
                    <a:ext uri="{FF2B5EF4-FFF2-40B4-BE49-F238E27FC236}">
                      <a16:creationId xmlns:a16="http://schemas.microsoft.com/office/drawing/2014/main" id="{40DC52C1-06DF-8601-EA1F-099A1D4918A0}"/>
                    </a:ext>
                  </a:extLst>
                </p:cNvPr>
                <p:cNvSpPr txBox="1">
                  <a:spLocks noRot="1" noChangeAspect="1" noMove="1" noResize="1" noEditPoints="1" noAdjustHandles="1" noChangeArrowheads="1" noChangeShapeType="1" noTextEdit="1"/>
                </p:cNvSpPr>
                <p:nvPr/>
              </p:nvSpPr>
              <p:spPr>
                <a:xfrm>
                  <a:off x="1337693" y="2247797"/>
                  <a:ext cx="350982" cy="461665"/>
                </a:xfrm>
                <a:prstGeom prst="rect">
                  <a:avLst/>
                </a:prstGeom>
                <a:blipFill>
                  <a:blip r:embed="rId9"/>
                  <a:stretch>
                    <a:fillRect l="-3846" r="-50000" b="-1515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40" name="CasellaDiTesto 39">
                  <a:extLst>
                    <a:ext uri="{FF2B5EF4-FFF2-40B4-BE49-F238E27FC236}">
                      <a16:creationId xmlns:a16="http://schemas.microsoft.com/office/drawing/2014/main" id="{F6B9D7BA-0200-B3B0-86E8-9B388A29D863}"/>
                    </a:ext>
                  </a:extLst>
                </p:cNvPr>
                <p:cNvSpPr txBox="1"/>
                <p:nvPr/>
              </p:nvSpPr>
              <p:spPr>
                <a:xfrm>
                  <a:off x="4542779" y="2395750"/>
                  <a:ext cx="480291" cy="4901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0" i="1" noProof="0" smtClean="0">
                                <a:latin typeface="Cambria Math" panose="02040503050406030204" pitchFamily="18" charset="0"/>
                              </a:rPr>
                            </m:ctrlPr>
                          </m:sSubPr>
                          <m:e>
                            <m:r>
                              <a:rPr lang="en-US" sz="2400" b="0" i="1" noProof="0" smtClean="0">
                                <a:latin typeface="Cambria Math" panose="02040503050406030204" pitchFamily="18" charset="0"/>
                              </a:rPr>
                              <m:t>𝐸</m:t>
                            </m:r>
                          </m:e>
                          <m:sub>
                            <m:r>
                              <a:rPr lang="en-US" sz="2400" b="0" i="1" noProof="0" smtClean="0">
                                <a:latin typeface="Cambria Math" panose="02040503050406030204" pitchFamily="18" charset="0"/>
                              </a:rPr>
                              <m:t>𝑝</m:t>
                            </m:r>
                          </m:sub>
                        </m:sSub>
                      </m:oMath>
                    </m:oMathPara>
                  </a14:m>
                  <a:endParaRPr lang="en-US" sz="2400" noProof="0" dirty="0"/>
                </a:p>
              </p:txBody>
            </p:sp>
          </mc:Choice>
          <mc:Fallback xmlns="">
            <p:sp>
              <p:nvSpPr>
                <p:cNvPr id="40" name="CasellaDiTesto 39">
                  <a:extLst>
                    <a:ext uri="{FF2B5EF4-FFF2-40B4-BE49-F238E27FC236}">
                      <a16:creationId xmlns:a16="http://schemas.microsoft.com/office/drawing/2014/main" id="{F6B9D7BA-0200-B3B0-86E8-9B388A29D863}"/>
                    </a:ext>
                  </a:extLst>
                </p:cNvPr>
                <p:cNvSpPr txBox="1">
                  <a:spLocks noRot="1" noChangeAspect="1" noMove="1" noResize="1" noEditPoints="1" noAdjustHandles="1" noChangeArrowheads="1" noChangeShapeType="1" noTextEdit="1"/>
                </p:cNvSpPr>
                <p:nvPr/>
              </p:nvSpPr>
              <p:spPr>
                <a:xfrm>
                  <a:off x="4542779" y="2395750"/>
                  <a:ext cx="480291" cy="490199"/>
                </a:xfrm>
                <a:prstGeom prst="rect">
                  <a:avLst/>
                </a:prstGeom>
                <a:blipFill>
                  <a:blip r:embed="rId10"/>
                  <a:stretch>
                    <a:fillRect l="-2857" r="-14286" b="-20000"/>
                  </a:stretch>
                </a:blipFill>
              </p:spPr>
              <p:txBody>
                <a:bodyPr/>
                <a:lstStyle/>
                <a:p>
                  <a:r>
                    <a:rPr lang="it-IT">
                      <a:noFill/>
                    </a:rPr>
                    <a:t> </a:t>
                  </a:r>
                </a:p>
              </p:txBody>
            </p:sp>
          </mc:Fallback>
        </mc:AlternateContent>
      </p:grpSp>
      <p:grpSp>
        <p:nvGrpSpPr>
          <p:cNvPr id="62" name="Gruppo 61">
            <a:extLst>
              <a:ext uri="{FF2B5EF4-FFF2-40B4-BE49-F238E27FC236}">
                <a16:creationId xmlns:a16="http://schemas.microsoft.com/office/drawing/2014/main" id="{2D53372B-FC54-8CEE-6CE3-5117AA2FD117}"/>
              </a:ext>
            </a:extLst>
          </p:cNvPr>
          <p:cNvGrpSpPr>
            <a:grpSpLocks noChangeAspect="1"/>
          </p:cNvGrpSpPr>
          <p:nvPr/>
        </p:nvGrpSpPr>
        <p:grpSpPr>
          <a:xfrm rot="5400000">
            <a:off x="5523252" y="1509772"/>
            <a:ext cx="3794934" cy="3638959"/>
            <a:chOff x="6687127" y="555780"/>
            <a:chExt cx="4211782" cy="4038674"/>
          </a:xfrm>
        </p:grpSpPr>
        <p:sp>
          <p:nvSpPr>
            <p:cNvPr id="71" name="Rettangolo 70">
              <a:extLst>
                <a:ext uri="{FF2B5EF4-FFF2-40B4-BE49-F238E27FC236}">
                  <a16:creationId xmlns:a16="http://schemas.microsoft.com/office/drawing/2014/main" id="{CA85423E-F73A-E5BA-4106-E104E086EE60}"/>
                </a:ext>
              </a:extLst>
            </p:cNvPr>
            <p:cNvSpPr/>
            <p:nvPr/>
          </p:nvSpPr>
          <p:spPr>
            <a:xfrm>
              <a:off x="6687127" y="886691"/>
              <a:ext cx="4211782" cy="1958108"/>
            </a:xfrm>
            <a:prstGeom prst="rect">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2" name="Cerchio parziale 71">
              <a:extLst>
                <a:ext uri="{FF2B5EF4-FFF2-40B4-BE49-F238E27FC236}">
                  <a16:creationId xmlns:a16="http://schemas.microsoft.com/office/drawing/2014/main" id="{C68017AB-7E6D-4C50-4D21-AE0B6655D689}"/>
                </a:ext>
              </a:extLst>
            </p:cNvPr>
            <p:cNvSpPr>
              <a:spLocks noChangeAspect="1"/>
            </p:cNvSpPr>
            <p:nvPr/>
          </p:nvSpPr>
          <p:spPr>
            <a:xfrm rot="10800000">
              <a:off x="7056582" y="1110673"/>
              <a:ext cx="3483781" cy="3483781"/>
            </a:xfrm>
            <a:prstGeom prst="pie">
              <a:avLst>
                <a:gd name="adj1" fmla="val 0"/>
                <a:gd name="adj2" fmla="val 107737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73" name="Cerchio parziale 72">
              <a:extLst>
                <a:ext uri="{FF2B5EF4-FFF2-40B4-BE49-F238E27FC236}">
                  <a16:creationId xmlns:a16="http://schemas.microsoft.com/office/drawing/2014/main" id="{A9F1C20E-F7C9-1AAF-534C-CEE3E1CAB790}"/>
                </a:ext>
              </a:extLst>
            </p:cNvPr>
            <p:cNvSpPr>
              <a:spLocks noChangeAspect="1"/>
            </p:cNvSpPr>
            <p:nvPr/>
          </p:nvSpPr>
          <p:spPr>
            <a:xfrm rot="10800000">
              <a:off x="7897091" y="1941950"/>
              <a:ext cx="1800000" cy="1800000"/>
            </a:xfrm>
            <a:prstGeom prst="pie">
              <a:avLst>
                <a:gd name="adj1" fmla="val 0"/>
                <a:gd name="adj2" fmla="val 10773754"/>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74" name="Arco 73">
              <a:extLst>
                <a:ext uri="{FF2B5EF4-FFF2-40B4-BE49-F238E27FC236}">
                  <a16:creationId xmlns:a16="http://schemas.microsoft.com/office/drawing/2014/main" id="{80DECB6F-AE13-14F6-A4CC-9B6DB90AABF7}"/>
                </a:ext>
              </a:extLst>
            </p:cNvPr>
            <p:cNvSpPr/>
            <p:nvPr/>
          </p:nvSpPr>
          <p:spPr>
            <a:xfrm>
              <a:off x="7490689" y="1523998"/>
              <a:ext cx="2635200" cy="2635200"/>
            </a:xfrm>
            <a:prstGeom prst="arc">
              <a:avLst>
                <a:gd name="adj1" fmla="val 10832740"/>
                <a:gd name="adj2" fmla="val 0"/>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75" name="Arco 74">
              <a:extLst>
                <a:ext uri="{FF2B5EF4-FFF2-40B4-BE49-F238E27FC236}">
                  <a16:creationId xmlns:a16="http://schemas.microsoft.com/office/drawing/2014/main" id="{FF69BBF5-5776-6B3B-06DC-EFACF8DB18A7}"/>
                </a:ext>
              </a:extLst>
            </p:cNvPr>
            <p:cNvSpPr>
              <a:spLocks noChangeAspect="1"/>
            </p:cNvSpPr>
            <p:nvPr/>
          </p:nvSpPr>
          <p:spPr>
            <a:xfrm>
              <a:off x="7504544" y="1639452"/>
              <a:ext cx="2448000" cy="2448000"/>
            </a:xfrm>
            <a:prstGeom prst="arc">
              <a:avLst>
                <a:gd name="adj1" fmla="val 10832740"/>
                <a:gd name="adj2" fmla="val 0"/>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76" name="Arco 75">
              <a:extLst>
                <a:ext uri="{FF2B5EF4-FFF2-40B4-BE49-F238E27FC236}">
                  <a16:creationId xmlns:a16="http://schemas.microsoft.com/office/drawing/2014/main" id="{D8784C3E-7BD0-3AA2-497E-9B3235807611}"/>
                </a:ext>
              </a:extLst>
            </p:cNvPr>
            <p:cNvSpPr>
              <a:spLocks noChangeAspect="1"/>
            </p:cNvSpPr>
            <p:nvPr/>
          </p:nvSpPr>
          <p:spPr>
            <a:xfrm>
              <a:off x="7486071" y="1343893"/>
              <a:ext cx="2815200" cy="3007495"/>
            </a:xfrm>
            <a:prstGeom prst="arc">
              <a:avLst>
                <a:gd name="adj1" fmla="val 10832740"/>
                <a:gd name="adj2" fmla="val 0"/>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cxnSp>
          <p:nvCxnSpPr>
            <p:cNvPr id="77" name="Connettore diritto 76">
              <a:extLst>
                <a:ext uri="{FF2B5EF4-FFF2-40B4-BE49-F238E27FC236}">
                  <a16:creationId xmlns:a16="http://schemas.microsoft.com/office/drawing/2014/main" id="{035567C0-17A8-183D-1D5D-F77C0F85C959}"/>
                </a:ext>
              </a:extLst>
            </p:cNvPr>
            <p:cNvCxnSpPr>
              <a:cxnSpLocks/>
            </p:cNvCxnSpPr>
            <p:nvPr/>
          </p:nvCxnSpPr>
          <p:spPr>
            <a:xfrm>
              <a:off x="7100138" y="2829473"/>
              <a:ext cx="30479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Connettore diritto 77">
              <a:extLst>
                <a:ext uri="{FF2B5EF4-FFF2-40B4-BE49-F238E27FC236}">
                  <a16:creationId xmlns:a16="http://schemas.microsoft.com/office/drawing/2014/main" id="{B60D02DD-3F1E-D576-E15E-A2C964BC2971}"/>
                </a:ext>
              </a:extLst>
            </p:cNvPr>
            <p:cNvCxnSpPr>
              <a:cxnSpLocks/>
            </p:cNvCxnSpPr>
            <p:nvPr/>
          </p:nvCxnSpPr>
          <p:spPr>
            <a:xfrm>
              <a:off x="7661801" y="2834091"/>
              <a:ext cx="304798"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Connettore diritto 78">
              <a:extLst>
                <a:ext uri="{FF2B5EF4-FFF2-40B4-BE49-F238E27FC236}">
                  <a16:creationId xmlns:a16="http://schemas.microsoft.com/office/drawing/2014/main" id="{1C17358F-2192-FA06-83DC-6E30E11BAE96}"/>
                </a:ext>
              </a:extLst>
            </p:cNvPr>
            <p:cNvCxnSpPr>
              <a:cxnSpLocks/>
            </p:cNvCxnSpPr>
            <p:nvPr/>
          </p:nvCxnSpPr>
          <p:spPr>
            <a:xfrm>
              <a:off x="9699108" y="2830396"/>
              <a:ext cx="15147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Connettore diritto 79">
              <a:extLst>
                <a:ext uri="{FF2B5EF4-FFF2-40B4-BE49-F238E27FC236}">
                  <a16:creationId xmlns:a16="http://schemas.microsoft.com/office/drawing/2014/main" id="{E6A157A3-7295-F699-AB22-3FEC826413FB}"/>
                </a:ext>
              </a:extLst>
            </p:cNvPr>
            <p:cNvCxnSpPr>
              <a:cxnSpLocks/>
            </p:cNvCxnSpPr>
            <p:nvPr/>
          </p:nvCxnSpPr>
          <p:spPr>
            <a:xfrm>
              <a:off x="10399222" y="2835014"/>
              <a:ext cx="146859"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1" name="CasellaDiTesto 80">
              <a:extLst>
                <a:ext uri="{FF2B5EF4-FFF2-40B4-BE49-F238E27FC236}">
                  <a16:creationId xmlns:a16="http://schemas.microsoft.com/office/drawing/2014/main" id="{C0D1C482-9D53-6903-3E26-FC6A6CEB6FE9}"/>
                </a:ext>
              </a:extLst>
            </p:cNvPr>
            <p:cNvSpPr txBox="1"/>
            <p:nvPr/>
          </p:nvSpPr>
          <p:spPr>
            <a:xfrm rot="16200000">
              <a:off x="10335491" y="1468583"/>
              <a:ext cx="357790" cy="338554"/>
            </a:xfrm>
            <a:prstGeom prst="rect">
              <a:avLst/>
            </a:prstGeom>
            <a:noFill/>
          </p:spPr>
          <p:txBody>
            <a:bodyPr wrap="none" rtlCol="0">
              <a:spAutoFit/>
            </a:bodyPr>
            <a:lstStyle/>
            <a:p>
              <a:r>
                <a:rPr lang="en-US" sz="1600" noProof="0" dirty="0"/>
                <a:t>E</a:t>
              </a:r>
              <a:r>
                <a:rPr lang="en-US" sz="1600" baseline="-25000" noProof="0" dirty="0"/>
                <a:t>p</a:t>
              </a:r>
              <a:endParaRPr lang="en-US" sz="1600" noProof="0" dirty="0"/>
            </a:p>
          </p:txBody>
        </p:sp>
        <p:cxnSp>
          <p:nvCxnSpPr>
            <p:cNvPr id="82" name="Connettore curvo 81">
              <a:extLst>
                <a:ext uri="{FF2B5EF4-FFF2-40B4-BE49-F238E27FC236}">
                  <a16:creationId xmlns:a16="http://schemas.microsoft.com/office/drawing/2014/main" id="{0EA54C43-41B1-69CA-3FDC-E3F0B0D924D6}"/>
                </a:ext>
              </a:extLst>
            </p:cNvPr>
            <p:cNvCxnSpPr>
              <a:cxnSpLocks/>
            </p:cNvCxnSpPr>
            <p:nvPr/>
          </p:nvCxnSpPr>
          <p:spPr>
            <a:xfrm flipV="1">
              <a:off x="9818255" y="1690255"/>
              <a:ext cx="554182" cy="314036"/>
            </a:xfrm>
            <a:prstGeom prst="curvedConnector3">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CasellaDiTesto 82">
              <a:extLst>
                <a:ext uri="{FF2B5EF4-FFF2-40B4-BE49-F238E27FC236}">
                  <a16:creationId xmlns:a16="http://schemas.microsoft.com/office/drawing/2014/main" id="{15FB730D-E34D-8352-1A22-35DBC8F0C160}"/>
                </a:ext>
              </a:extLst>
            </p:cNvPr>
            <p:cNvSpPr txBox="1"/>
            <p:nvPr/>
          </p:nvSpPr>
          <p:spPr>
            <a:xfrm rot="16200000">
              <a:off x="10364782" y="2067365"/>
              <a:ext cx="668773" cy="338554"/>
            </a:xfrm>
            <a:prstGeom prst="rect">
              <a:avLst/>
            </a:prstGeom>
            <a:noFill/>
          </p:spPr>
          <p:txBody>
            <a:bodyPr wrap="none" rtlCol="0">
              <a:spAutoFit/>
            </a:bodyPr>
            <a:lstStyle/>
            <a:p>
              <a:r>
                <a:rPr lang="en-US" sz="1600" noProof="0" dirty="0"/>
                <a:t>E</a:t>
              </a:r>
              <a:r>
                <a:rPr lang="en-US" sz="1600" baseline="-25000" noProof="0" dirty="0"/>
                <a:t>p</a:t>
              </a:r>
              <a:r>
                <a:rPr lang="en-US" sz="1600" noProof="0" dirty="0"/>
                <a:t>- </a:t>
              </a:r>
              <a:r>
                <a:rPr lang="en-US" sz="1600" noProof="0" dirty="0" err="1">
                  <a:latin typeface="Symbol" panose="05050102010706020507" pitchFamily="18" charset="2"/>
                </a:rPr>
                <a:t>d</a:t>
              </a:r>
              <a:r>
                <a:rPr lang="en-US" sz="1600" noProof="0" dirty="0" err="1"/>
                <a:t>E</a:t>
              </a:r>
              <a:endParaRPr lang="en-US" sz="1600" noProof="0" dirty="0">
                <a:latin typeface="MS Shell Dlg 2" panose="020B0604030504040204" pitchFamily="34" charset="0"/>
              </a:endParaRPr>
            </a:p>
          </p:txBody>
        </p:sp>
        <p:sp>
          <p:nvSpPr>
            <p:cNvPr id="84" name="CasellaDiTesto 83">
              <a:extLst>
                <a:ext uri="{FF2B5EF4-FFF2-40B4-BE49-F238E27FC236}">
                  <a16:creationId xmlns:a16="http://schemas.microsoft.com/office/drawing/2014/main" id="{CCBBC2C1-7612-EFE8-B9A8-9B61BE1731E5}"/>
                </a:ext>
              </a:extLst>
            </p:cNvPr>
            <p:cNvSpPr txBox="1"/>
            <p:nvPr/>
          </p:nvSpPr>
          <p:spPr>
            <a:xfrm rot="16200000">
              <a:off x="9740937" y="764171"/>
              <a:ext cx="755335" cy="338554"/>
            </a:xfrm>
            <a:prstGeom prst="rect">
              <a:avLst/>
            </a:prstGeom>
            <a:noFill/>
          </p:spPr>
          <p:txBody>
            <a:bodyPr wrap="none" rtlCol="0">
              <a:spAutoFit/>
            </a:bodyPr>
            <a:lstStyle/>
            <a:p>
              <a:r>
                <a:rPr lang="en-US" sz="1600" noProof="0" dirty="0"/>
                <a:t>E</a:t>
              </a:r>
              <a:r>
                <a:rPr lang="en-US" sz="1600" baseline="-25000" noProof="0" dirty="0"/>
                <a:t>p</a:t>
              </a:r>
              <a:r>
                <a:rPr lang="en-US" sz="1600" noProof="0" dirty="0"/>
                <a:t> + </a:t>
              </a:r>
              <a:r>
                <a:rPr lang="en-US" sz="1600" noProof="0" dirty="0" err="1">
                  <a:latin typeface="Symbol" panose="05050102010706020507" pitchFamily="18" charset="2"/>
                </a:rPr>
                <a:t>d</a:t>
              </a:r>
              <a:r>
                <a:rPr lang="en-US" sz="1600" noProof="0" dirty="0" err="1"/>
                <a:t>E</a:t>
              </a:r>
              <a:endParaRPr lang="en-US" sz="1600" noProof="0" dirty="0">
                <a:latin typeface="MS Shell Dlg 2" panose="020B0604030504040204" pitchFamily="34" charset="0"/>
              </a:endParaRPr>
            </a:p>
          </p:txBody>
        </p:sp>
        <p:cxnSp>
          <p:nvCxnSpPr>
            <p:cNvPr id="85" name="Connettore curvo 84">
              <a:extLst>
                <a:ext uri="{FF2B5EF4-FFF2-40B4-BE49-F238E27FC236}">
                  <a16:creationId xmlns:a16="http://schemas.microsoft.com/office/drawing/2014/main" id="{A848554C-2067-D6ED-5C04-4D6837F3C216}"/>
                </a:ext>
              </a:extLst>
            </p:cNvPr>
            <p:cNvCxnSpPr>
              <a:cxnSpLocks/>
            </p:cNvCxnSpPr>
            <p:nvPr/>
          </p:nvCxnSpPr>
          <p:spPr>
            <a:xfrm flipV="1">
              <a:off x="9924472" y="2115127"/>
              <a:ext cx="632692" cy="346363"/>
            </a:xfrm>
            <a:prstGeom prst="curvedConnector3">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ttore curvo 85">
              <a:extLst>
                <a:ext uri="{FF2B5EF4-FFF2-40B4-BE49-F238E27FC236}">
                  <a16:creationId xmlns:a16="http://schemas.microsoft.com/office/drawing/2014/main" id="{1AEA97A6-172C-81E6-F921-8B9F5B013862}"/>
                </a:ext>
              </a:extLst>
            </p:cNvPr>
            <p:cNvCxnSpPr>
              <a:cxnSpLocks/>
            </p:cNvCxnSpPr>
            <p:nvPr/>
          </p:nvCxnSpPr>
          <p:spPr>
            <a:xfrm rot="10800000" flipH="1">
              <a:off x="9559636" y="1194599"/>
              <a:ext cx="416419" cy="357111"/>
            </a:xfrm>
            <a:prstGeom prst="curvedConnector3">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uppo 62">
            <a:extLst>
              <a:ext uri="{FF2B5EF4-FFF2-40B4-BE49-F238E27FC236}">
                <a16:creationId xmlns:a16="http://schemas.microsoft.com/office/drawing/2014/main" id="{D038C152-734F-1084-04F8-EFBC53EA29A9}"/>
              </a:ext>
            </a:extLst>
          </p:cNvPr>
          <p:cNvGrpSpPr>
            <a:grpSpLocks noChangeAspect="1"/>
          </p:cNvGrpSpPr>
          <p:nvPr/>
        </p:nvGrpSpPr>
        <p:grpSpPr>
          <a:xfrm>
            <a:off x="6023691" y="3953507"/>
            <a:ext cx="1115430" cy="1064231"/>
            <a:chOff x="7153791" y="2837568"/>
            <a:chExt cx="659848" cy="564787"/>
          </a:xfrm>
        </p:grpSpPr>
        <p:sp>
          <p:nvSpPr>
            <p:cNvPr id="67" name="Rettangolo 66">
              <a:extLst>
                <a:ext uri="{FF2B5EF4-FFF2-40B4-BE49-F238E27FC236}">
                  <a16:creationId xmlns:a16="http://schemas.microsoft.com/office/drawing/2014/main" id="{CAAF1A33-AB58-4712-D48E-952ED30DAD84}"/>
                </a:ext>
              </a:extLst>
            </p:cNvPr>
            <p:cNvSpPr/>
            <p:nvPr/>
          </p:nvSpPr>
          <p:spPr>
            <a:xfrm>
              <a:off x="7636643" y="2850723"/>
              <a:ext cx="176996" cy="541974"/>
            </a:xfrm>
            <a:prstGeom prst="rect">
              <a:avLst/>
            </a:prstGeom>
            <a:pattFill prst="ltUpDiag">
              <a:fgClr>
                <a:schemeClr val="accent1"/>
              </a:fgClr>
              <a:bgClr>
                <a:schemeClr val="bg1"/>
              </a:bgClr>
            </a:patt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sp>
          <p:nvSpPr>
            <p:cNvPr id="68" name="Rettangolo 67">
              <a:extLst>
                <a:ext uri="{FF2B5EF4-FFF2-40B4-BE49-F238E27FC236}">
                  <a16:creationId xmlns:a16="http://schemas.microsoft.com/office/drawing/2014/main" id="{0FDE0447-2270-287D-F162-F940464EE1F2}"/>
                </a:ext>
              </a:extLst>
            </p:cNvPr>
            <p:cNvSpPr/>
            <p:nvPr/>
          </p:nvSpPr>
          <p:spPr>
            <a:xfrm>
              <a:off x="7459647" y="2850723"/>
              <a:ext cx="176996" cy="541974"/>
            </a:xfrm>
            <a:prstGeom prst="rect">
              <a:avLst/>
            </a:prstGeom>
            <a:pattFill prst="ltDnDiag">
              <a:fgClr>
                <a:schemeClr val="accent1"/>
              </a:fgClr>
              <a:bgClr>
                <a:schemeClr val="bg1"/>
              </a:bgClr>
            </a:patt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sp>
          <p:nvSpPr>
            <p:cNvPr id="69" name="Rettangolo 68">
              <a:extLst>
                <a:ext uri="{FF2B5EF4-FFF2-40B4-BE49-F238E27FC236}">
                  <a16:creationId xmlns:a16="http://schemas.microsoft.com/office/drawing/2014/main" id="{EF27A85D-4020-B14F-F4B8-BC9B7694F5A1}"/>
                </a:ext>
              </a:extLst>
            </p:cNvPr>
            <p:cNvSpPr/>
            <p:nvPr/>
          </p:nvSpPr>
          <p:spPr>
            <a:xfrm>
              <a:off x="7153791" y="2848974"/>
              <a:ext cx="176996" cy="541974"/>
            </a:xfrm>
            <a:prstGeom prst="rect">
              <a:avLst/>
            </a:prstGeom>
            <a:pattFill prst="shingle">
              <a:fgClr>
                <a:schemeClr val="accent1"/>
              </a:fgClr>
              <a:bgClr>
                <a:schemeClr val="bg1"/>
              </a:bgClr>
            </a:patt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sp>
          <p:nvSpPr>
            <p:cNvPr id="70" name="Rettangolo 69">
              <a:extLst>
                <a:ext uri="{FF2B5EF4-FFF2-40B4-BE49-F238E27FC236}">
                  <a16:creationId xmlns:a16="http://schemas.microsoft.com/office/drawing/2014/main" id="{166BA3BA-8A94-E74B-DED2-74D23CB69B2C}"/>
                </a:ext>
              </a:extLst>
            </p:cNvPr>
            <p:cNvSpPr/>
            <p:nvPr/>
          </p:nvSpPr>
          <p:spPr>
            <a:xfrm>
              <a:off x="7388897" y="2837568"/>
              <a:ext cx="33913" cy="564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noProof="0" dirty="0"/>
            </a:p>
          </p:txBody>
        </p:sp>
      </p:grpSp>
      <p:sp>
        <p:nvSpPr>
          <p:cNvPr id="64" name="CasellaDiTesto 63">
            <a:extLst>
              <a:ext uri="{FF2B5EF4-FFF2-40B4-BE49-F238E27FC236}">
                <a16:creationId xmlns:a16="http://schemas.microsoft.com/office/drawing/2014/main" id="{C2632E4D-D59A-88AB-1D16-C747521EEA22}"/>
              </a:ext>
            </a:extLst>
          </p:cNvPr>
          <p:cNvSpPr txBox="1"/>
          <p:nvPr/>
        </p:nvSpPr>
        <p:spPr>
          <a:xfrm>
            <a:off x="6581406" y="3694889"/>
            <a:ext cx="527709" cy="307777"/>
          </a:xfrm>
          <a:prstGeom prst="rect">
            <a:avLst/>
          </a:prstGeom>
          <a:noFill/>
        </p:spPr>
        <p:txBody>
          <a:bodyPr wrap="none" rtlCol="0">
            <a:spAutoFit/>
          </a:bodyPr>
          <a:lstStyle/>
          <a:p>
            <a:r>
              <a:rPr lang="en-US" sz="1400" noProof="0" dirty="0"/>
              <a:t>MCP</a:t>
            </a:r>
          </a:p>
        </p:txBody>
      </p:sp>
      <p:sp>
        <p:nvSpPr>
          <p:cNvPr id="65" name="CasellaDiTesto 64">
            <a:extLst>
              <a:ext uri="{FF2B5EF4-FFF2-40B4-BE49-F238E27FC236}">
                <a16:creationId xmlns:a16="http://schemas.microsoft.com/office/drawing/2014/main" id="{63C7A210-07B2-FD4B-3DAF-2FCFAEDE118E}"/>
              </a:ext>
            </a:extLst>
          </p:cNvPr>
          <p:cNvSpPr txBox="1"/>
          <p:nvPr/>
        </p:nvSpPr>
        <p:spPr>
          <a:xfrm>
            <a:off x="5917255" y="4937502"/>
            <a:ext cx="662361" cy="307777"/>
          </a:xfrm>
          <a:prstGeom prst="rect">
            <a:avLst/>
          </a:prstGeom>
          <a:noFill/>
        </p:spPr>
        <p:txBody>
          <a:bodyPr wrap="none" rtlCol="0">
            <a:spAutoFit/>
          </a:bodyPr>
          <a:lstStyle/>
          <a:p>
            <a:r>
              <a:rPr lang="en-US" sz="1400" noProof="0" dirty="0"/>
              <a:t>Anode</a:t>
            </a:r>
          </a:p>
        </p:txBody>
      </p:sp>
      <p:sp>
        <p:nvSpPr>
          <p:cNvPr id="66" name="CasellaDiTesto 65">
            <a:extLst>
              <a:ext uri="{FF2B5EF4-FFF2-40B4-BE49-F238E27FC236}">
                <a16:creationId xmlns:a16="http://schemas.microsoft.com/office/drawing/2014/main" id="{FB74D71C-3E5C-E8DB-5D7C-A14F9B4FC71C}"/>
              </a:ext>
            </a:extLst>
          </p:cNvPr>
          <p:cNvSpPr txBox="1"/>
          <p:nvPr/>
        </p:nvSpPr>
        <p:spPr>
          <a:xfrm>
            <a:off x="5388327" y="3694888"/>
            <a:ext cx="933141" cy="307777"/>
          </a:xfrm>
          <a:prstGeom prst="rect">
            <a:avLst/>
          </a:prstGeom>
          <a:noFill/>
        </p:spPr>
        <p:txBody>
          <a:bodyPr wrap="none" rtlCol="0">
            <a:spAutoFit/>
          </a:bodyPr>
          <a:lstStyle/>
          <a:p>
            <a:r>
              <a:rPr lang="en-US" sz="1400" noProof="0" dirty="0"/>
              <a:t>Delay Line</a:t>
            </a:r>
          </a:p>
        </p:txBody>
      </p:sp>
      <p:sp>
        <p:nvSpPr>
          <p:cNvPr id="90" name="Rettangolo 89">
            <a:extLst>
              <a:ext uri="{FF2B5EF4-FFF2-40B4-BE49-F238E27FC236}">
                <a16:creationId xmlns:a16="http://schemas.microsoft.com/office/drawing/2014/main" id="{8CE78327-D45F-DBCF-915C-C25D27E7B2A3}"/>
              </a:ext>
            </a:extLst>
          </p:cNvPr>
          <p:cNvSpPr/>
          <p:nvPr/>
        </p:nvSpPr>
        <p:spPr>
          <a:xfrm>
            <a:off x="9367210" y="816448"/>
            <a:ext cx="2734285" cy="1512681"/>
          </a:xfrm>
          <a:prstGeom prst="rect">
            <a:avLst/>
          </a:prstGeom>
          <a:solidFill>
            <a:schemeClr val="accent2">
              <a:lumMod val="20000"/>
              <a:lumOff val="80000"/>
            </a:schemeClr>
          </a:solidFill>
          <a:ln w="254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1" name="CasellaDiTesto 90">
            <a:extLst>
              <a:ext uri="{FF2B5EF4-FFF2-40B4-BE49-F238E27FC236}">
                <a16:creationId xmlns:a16="http://schemas.microsoft.com/office/drawing/2014/main" id="{94AD7B41-694F-B6A6-B847-1DD70A6CE7DD}"/>
              </a:ext>
            </a:extLst>
          </p:cNvPr>
          <p:cNvSpPr txBox="1"/>
          <p:nvPr/>
        </p:nvSpPr>
        <p:spPr>
          <a:xfrm>
            <a:off x="9549810" y="1407331"/>
            <a:ext cx="2153218" cy="307777"/>
          </a:xfrm>
          <a:prstGeom prst="rect">
            <a:avLst/>
          </a:prstGeom>
          <a:noFill/>
        </p:spPr>
        <p:txBody>
          <a:bodyPr wrap="none" rtlCol="0">
            <a:spAutoFit/>
          </a:bodyPr>
          <a:lstStyle/>
          <a:p>
            <a:r>
              <a:rPr lang="en-US" sz="1400" noProof="0" dirty="0"/>
              <a:t>Helmholtz – Lagrange  law</a:t>
            </a:r>
          </a:p>
        </p:txBody>
      </p:sp>
      <mc:AlternateContent xmlns:mc="http://schemas.openxmlformats.org/markup-compatibility/2006" xmlns:a14="http://schemas.microsoft.com/office/drawing/2010/main">
        <mc:Choice Requires="a14">
          <p:sp>
            <p:nvSpPr>
              <p:cNvPr id="92" name="CasellaDiTesto 91">
                <a:extLst>
                  <a:ext uri="{FF2B5EF4-FFF2-40B4-BE49-F238E27FC236}">
                    <a16:creationId xmlns:a16="http://schemas.microsoft.com/office/drawing/2014/main" id="{1963A90F-864B-3CE6-5B79-762ABAB7B0F5}"/>
                  </a:ext>
                </a:extLst>
              </p:cNvPr>
              <p:cNvSpPr txBox="1"/>
              <p:nvPr/>
            </p:nvSpPr>
            <p:spPr>
              <a:xfrm>
                <a:off x="9763110" y="1840953"/>
                <a:ext cx="2099934" cy="338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noProof="0" smtClean="0">
                              <a:latin typeface="Cambria Math" panose="02040503050406030204" pitchFamily="18" charset="0"/>
                            </a:rPr>
                          </m:ctrlPr>
                        </m:sSubPr>
                        <m:e>
                          <m:r>
                            <a:rPr lang="en-US" b="0" i="1" noProof="0" smtClean="0">
                              <a:latin typeface="Cambria Math" panose="02040503050406030204" pitchFamily="18" charset="0"/>
                            </a:rPr>
                            <m:t>𝑥</m:t>
                          </m:r>
                        </m:e>
                        <m:sub>
                          <m:r>
                            <a:rPr lang="en-US" b="0" i="1" noProof="0" smtClean="0">
                              <a:latin typeface="Cambria Math" panose="02040503050406030204" pitchFamily="18" charset="0"/>
                            </a:rPr>
                            <m:t>𝑡</m:t>
                          </m:r>
                        </m:sub>
                      </m:sSub>
                      <m:sSub>
                        <m:sSubPr>
                          <m:ctrlPr>
                            <a:rPr lang="en-US" i="1" noProof="0" smtClean="0">
                              <a:latin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𝜗</m:t>
                          </m:r>
                        </m:e>
                        <m:sub>
                          <m:r>
                            <a:rPr lang="en-US" b="0" i="1" noProof="0" smtClean="0">
                              <a:latin typeface="Cambria Math" panose="02040503050406030204" pitchFamily="18" charset="0"/>
                            </a:rPr>
                            <m:t>𝑡</m:t>
                          </m:r>
                        </m:sub>
                      </m:sSub>
                      <m:rad>
                        <m:radPr>
                          <m:degHide m:val="on"/>
                          <m:ctrlPr>
                            <a:rPr lang="en-US" i="1" noProof="0" smtClean="0">
                              <a:latin typeface="Cambria Math" panose="02040503050406030204" pitchFamily="18" charset="0"/>
                            </a:rPr>
                          </m:ctrlPr>
                        </m:radPr>
                        <m:deg/>
                        <m:e>
                          <m:sSub>
                            <m:sSubPr>
                              <m:ctrlPr>
                                <a:rPr lang="en-US" i="1" noProof="0" smtClean="0">
                                  <a:latin typeface="Cambria Math" panose="02040503050406030204" pitchFamily="18" charset="0"/>
                                </a:rPr>
                              </m:ctrlPr>
                            </m:sSubPr>
                            <m:e>
                              <m:r>
                                <a:rPr lang="en-US" b="0" i="1" noProof="0" smtClean="0">
                                  <a:latin typeface="Cambria Math" panose="02040503050406030204" pitchFamily="18" charset="0"/>
                                </a:rPr>
                                <m:t>𝐸</m:t>
                              </m:r>
                            </m:e>
                            <m:sub>
                              <m:r>
                                <a:rPr lang="en-US" b="0" i="1" noProof="0" smtClean="0">
                                  <a:latin typeface="Cambria Math" panose="02040503050406030204" pitchFamily="18" charset="0"/>
                                </a:rPr>
                                <m:t>𝑘</m:t>
                              </m:r>
                            </m:sub>
                          </m:sSub>
                        </m:e>
                      </m:rad>
                      <m:r>
                        <a:rPr lang="en-US" b="0" i="1" noProof="0" smtClean="0">
                          <a:latin typeface="Cambria Math" panose="02040503050406030204" pitchFamily="18" charset="0"/>
                        </a:rPr>
                        <m:t>=</m:t>
                      </m:r>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𝑥</m:t>
                          </m:r>
                        </m:e>
                        <m:sub>
                          <m:r>
                            <a:rPr lang="en-US" b="0" i="1" noProof="0" smtClean="0">
                              <a:latin typeface="Cambria Math" panose="02040503050406030204" pitchFamily="18" charset="0"/>
                            </a:rPr>
                            <m:t>𝑎</m:t>
                          </m:r>
                        </m:sub>
                      </m:sSub>
                      <m:sSub>
                        <m:sSubPr>
                          <m:ctrlPr>
                            <a:rPr lang="en-US" i="1" noProof="0" smtClean="0">
                              <a:latin typeface="Cambria Math" panose="02040503050406030204" pitchFamily="18" charset="0"/>
                            </a:rPr>
                          </m:ctrlPr>
                        </m:sSubPr>
                        <m:e>
                          <m:r>
                            <a:rPr lang="en-US" i="1" noProof="0" smtClean="0">
                              <a:latin typeface="Cambria Math" panose="02040503050406030204" pitchFamily="18" charset="0"/>
                              <a:ea typeface="Cambria Math" panose="02040503050406030204" pitchFamily="18" charset="0"/>
                            </a:rPr>
                            <m:t>𝜗</m:t>
                          </m:r>
                        </m:e>
                        <m:sub>
                          <m:r>
                            <a:rPr lang="en-US" b="0" i="1" noProof="0" smtClean="0">
                              <a:latin typeface="Cambria Math" panose="02040503050406030204" pitchFamily="18" charset="0"/>
                              <a:ea typeface="Cambria Math" panose="02040503050406030204" pitchFamily="18" charset="0"/>
                            </a:rPr>
                            <m:t>𝑎</m:t>
                          </m:r>
                        </m:sub>
                      </m:sSub>
                      <m:rad>
                        <m:radPr>
                          <m:degHide m:val="on"/>
                          <m:ctrlPr>
                            <a:rPr lang="en-US" i="1" noProof="0" smtClean="0">
                              <a:latin typeface="Cambria Math" panose="02040503050406030204" pitchFamily="18" charset="0"/>
                            </a:rPr>
                          </m:ctrlPr>
                        </m:radPr>
                        <m:deg/>
                        <m:e>
                          <m:sSub>
                            <m:sSubPr>
                              <m:ctrlPr>
                                <a:rPr lang="en-US" i="1" noProof="0" smtClean="0">
                                  <a:latin typeface="Cambria Math" panose="02040503050406030204" pitchFamily="18" charset="0"/>
                                </a:rPr>
                              </m:ctrlPr>
                            </m:sSubPr>
                            <m:e>
                              <m:r>
                                <a:rPr lang="en-US" i="1" noProof="0" smtClean="0">
                                  <a:latin typeface="Cambria Math" panose="02040503050406030204" pitchFamily="18" charset="0"/>
                                </a:rPr>
                                <m:t>𝐸</m:t>
                              </m:r>
                            </m:e>
                            <m:sub>
                              <m:r>
                                <a:rPr lang="en-US" b="0" i="1" noProof="0" smtClean="0">
                                  <a:latin typeface="Cambria Math" panose="02040503050406030204" pitchFamily="18" charset="0"/>
                                </a:rPr>
                                <m:t>𝑝</m:t>
                              </m:r>
                            </m:sub>
                          </m:sSub>
                        </m:e>
                      </m:rad>
                    </m:oMath>
                  </m:oMathPara>
                </a14:m>
                <a:endParaRPr lang="en-US" noProof="0" dirty="0"/>
              </a:p>
            </p:txBody>
          </p:sp>
        </mc:Choice>
        <mc:Fallback xmlns="">
          <p:sp>
            <p:nvSpPr>
              <p:cNvPr id="92" name="CasellaDiTesto 91">
                <a:extLst>
                  <a:ext uri="{FF2B5EF4-FFF2-40B4-BE49-F238E27FC236}">
                    <a16:creationId xmlns:a16="http://schemas.microsoft.com/office/drawing/2014/main" id="{1963A90F-864B-3CE6-5B79-762ABAB7B0F5}"/>
                  </a:ext>
                </a:extLst>
              </p:cNvPr>
              <p:cNvSpPr txBox="1">
                <a:spLocks noRot="1" noChangeAspect="1" noMove="1" noResize="1" noEditPoints="1" noAdjustHandles="1" noChangeArrowheads="1" noChangeShapeType="1" noTextEdit="1"/>
              </p:cNvSpPr>
              <p:nvPr/>
            </p:nvSpPr>
            <p:spPr>
              <a:xfrm>
                <a:off x="9763110" y="1840953"/>
                <a:ext cx="2099934" cy="338747"/>
              </a:xfrm>
              <a:prstGeom prst="rect">
                <a:avLst/>
              </a:prstGeom>
              <a:blipFill>
                <a:blip r:embed="rId11"/>
                <a:stretch>
                  <a:fillRect l="-599" r="-599" b="-17857"/>
                </a:stretch>
              </a:blipFill>
            </p:spPr>
            <p:txBody>
              <a:bodyPr/>
              <a:lstStyle/>
              <a:p>
                <a:r>
                  <a:rPr lang="it-IT">
                    <a:noFill/>
                  </a:rPr>
                  <a:t> </a:t>
                </a:r>
              </a:p>
            </p:txBody>
          </p:sp>
        </mc:Fallback>
      </mc:AlternateContent>
      <p:pic>
        <p:nvPicPr>
          <p:cNvPr id="93" name="Immagine 92">
            <a:extLst>
              <a:ext uri="{FF2B5EF4-FFF2-40B4-BE49-F238E27FC236}">
                <a16:creationId xmlns:a16="http://schemas.microsoft.com/office/drawing/2014/main" id="{34C52FBA-E534-0008-A303-AE0FCE0197D5}"/>
              </a:ext>
            </a:extLst>
          </p:cNvPr>
          <p:cNvPicPr>
            <a:picLocks noChangeAspect="1"/>
          </p:cNvPicPr>
          <p:nvPr/>
        </p:nvPicPr>
        <p:blipFill>
          <a:blip r:embed="rId12"/>
          <a:stretch>
            <a:fillRect/>
          </a:stretch>
        </p:blipFill>
        <p:spPr>
          <a:xfrm>
            <a:off x="45339" y="5012499"/>
            <a:ext cx="2632787" cy="1728240"/>
          </a:xfrm>
          <a:prstGeom prst="rect">
            <a:avLst/>
          </a:prstGeom>
        </p:spPr>
      </p:pic>
      <p:pic>
        <p:nvPicPr>
          <p:cNvPr id="94" name="Immagine 93" descr="Immagine che contiene quadrato&#10;&#10;Descrizione generata automaticamente">
            <a:extLst>
              <a:ext uri="{FF2B5EF4-FFF2-40B4-BE49-F238E27FC236}">
                <a16:creationId xmlns:a16="http://schemas.microsoft.com/office/drawing/2014/main" id="{3787C343-6EAD-0759-3BA2-DCFC971A06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62330" y="5267717"/>
            <a:ext cx="1539934" cy="1539934"/>
          </a:xfrm>
          <a:prstGeom prst="rect">
            <a:avLst/>
          </a:prstGeom>
        </p:spPr>
      </p:pic>
      <p:grpSp>
        <p:nvGrpSpPr>
          <p:cNvPr id="95" name="Gruppo 94">
            <a:extLst>
              <a:ext uri="{FF2B5EF4-FFF2-40B4-BE49-F238E27FC236}">
                <a16:creationId xmlns:a16="http://schemas.microsoft.com/office/drawing/2014/main" id="{64ECF48C-5C11-93E1-232A-B245E7270354}"/>
              </a:ext>
            </a:extLst>
          </p:cNvPr>
          <p:cNvGrpSpPr>
            <a:grpSpLocks noChangeAspect="1"/>
          </p:cNvGrpSpPr>
          <p:nvPr/>
        </p:nvGrpSpPr>
        <p:grpSpPr>
          <a:xfrm>
            <a:off x="2363172" y="4835793"/>
            <a:ext cx="2735368" cy="1787876"/>
            <a:chOff x="5849008" y="4564117"/>
            <a:chExt cx="3318640" cy="2169111"/>
          </a:xfrm>
        </p:grpSpPr>
        <p:sp>
          <p:nvSpPr>
            <p:cNvPr id="96" name="Rettangolo 95">
              <a:extLst>
                <a:ext uri="{FF2B5EF4-FFF2-40B4-BE49-F238E27FC236}">
                  <a16:creationId xmlns:a16="http://schemas.microsoft.com/office/drawing/2014/main" id="{20FCC370-49D6-424A-D909-8B126ACBE075}"/>
                </a:ext>
              </a:extLst>
            </p:cNvPr>
            <p:cNvSpPr/>
            <p:nvPr/>
          </p:nvSpPr>
          <p:spPr>
            <a:xfrm>
              <a:off x="6337738" y="5022671"/>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7" name="CasellaDiTesto 96">
              <a:extLst>
                <a:ext uri="{FF2B5EF4-FFF2-40B4-BE49-F238E27FC236}">
                  <a16:creationId xmlns:a16="http://schemas.microsoft.com/office/drawing/2014/main" id="{D59A0965-46C4-FBA4-466E-27BE60DBE9FE}"/>
                </a:ext>
              </a:extLst>
            </p:cNvPr>
            <p:cNvSpPr txBox="1"/>
            <p:nvPr/>
          </p:nvSpPr>
          <p:spPr>
            <a:xfrm>
              <a:off x="6251028" y="4564117"/>
              <a:ext cx="708399" cy="276999"/>
            </a:xfrm>
            <a:prstGeom prst="rect">
              <a:avLst/>
            </a:prstGeom>
            <a:noFill/>
          </p:spPr>
          <p:txBody>
            <a:bodyPr wrap="none" rtlCol="0">
              <a:spAutoFit/>
            </a:bodyPr>
            <a:lstStyle/>
            <a:p>
              <a:r>
                <a:rPr lang="en-US" sz="1200" noProof="0" dirty="0"/>
                <a:t>preamp.</a:t>
              </a:r>
            </a:p>
          </p:txBody>
        </p:sp>
        <p:sp>
          <p:nvSpPr>
            <p:cNvPr id="98" name="CasellaDiTesto 97">
              <a:extLst>
                <a:ext uri="{FF2B5EF4-FFF2-40B4-BE49-F238E27FC236}">
                  <a16:creationId xmlns:a16="http://schemas.microsoft.com/office/drawing/2014/main" id="{A82BA84D-54D1-ACFF-3E49-4D55B97423FA}"/>
                </a:ext>
              </a:extLst>
            </p:cNvPr>
            <p:cNvSpPr txBox="1"/>
            <p:nvPr/>
          </p:nvSpPr>
          <p:spPr>
            <a:xfrm>
              <a:off x="7252138" y="4572000"/>
              <a:ext cx="431528" cy="276999"/>
            </a:xfrm>
            <a:prstGeom prst="rect">
              <a:avLst/>
            </a:prstGeom>
            <a:noFill/>
          </p:spPr>
          <p:txBody>
            <a:bodyPr wrap="none" rtlCol="0">
              <a:spAutoFit/>
            </a:bodyPr>
            <a:lstStyle/>
            <a:p>
              <a:r>
                <a:rPr lang="en-US" sz="1200" noProof="0" dirty="0"/>
                <a:t>CFD</a:t>
              </a:r>
            </a:p>
          </p:txBody>
        </p:sp>
        <p:sp>
          <p:nvSpPr>
            <p:cNvPr id="99" name="CasellaDiTesto 98">
              <a:extLst>
                <a:ext uri="{FF2B5EF4-FFF2-40B4-BE49-F238E27FC236}">
                  <a16:creationId xmlns:a16="http://schemas.microsoft.com/office/drawing/2014/main" id="{AEC3F0CD-0A5B-1ECC-11F1-A10AEBCB9BFF}"/>
                </a:ext>
              </a:extLst>
            </p:cNvPr>
            <p:cNvSpPr txBox="1"/>
            <p:nvPr/>
          </p:nvSpPr>
          <p:spPr>
            <a:xfrm>
              <a:off x="8182304" y="4579882"/>
              <a:ext cx="436338" cy="276999"/>
            </a:xfrm>
            <a:prstGeom prst="rect">
              <a:avLst/>
            </a:prstGeom>
            <a:noFill/>
          </p:spPr>
          <p:txBody>
            <a:bodyPr wrap="none" rtlCol="0">
              <a:spAutoFit/>
            </a:bodyPr>
            <a:lstStyle/>
            <a:p>
              <a:r>
                <a:rPr lang="en-US" sz="1200" noProof="0" dirty="0"/>
                <a:t>TDC</a:t>
              </a:r>
            </a:p>
          </p:txBody>
        </p:sp>
        <p:cxnSp>
          <p:nvCxnSpPr>
            <p:cNvPr id="100" name="Connettore diritto 99">
              <a:extLst>
                <a:ext uri="{FF2B5EF4-FFF2-40B4-BE49-F238E27FC236}">
                  <a16:creationId xmlns:a16="http://schemas.microsoft.com/office/drawing/2014/main" id="{42E2501F-DC50-DE85-1756-4E1475D60A9B}"/>
                </a:ext>
              </a:extLst>
            </p:cNvPr>
            <p:cNvCxnSpPr>
              <a:cxnSpLocks/>
              <a:stCxn id="96" idx="1"/>
            </p:cNvCxnSpPr>
            <p:nvPr/>
          </p:nvCxnSpPr>
          <p:spPr>
            <a:xfrm flipH="1">
              <a:off x="5856890" y="5176385"/>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Rettangolo 100">
              <a:extLst>
                <a:ext uri="{FF2B5EF4-FFF2-40B4-BE49-F238E27FC236}">
                  <a16:creationId xmlns:a16="http://schemas.microsoft.com/office/drawing/2014/main" id="{FB89136E-4410-242A-AD46-5B25A2D88A50}"/>
                </a:ext>
              </a:extLst>
            </p:cNvPr>
            <p:cNvSpPr/>
            <p:nvPr/>
          </p:nvSpPr>
          <p:spPr>
            <a:xfrm>
              <a:off x="6329856" y="5416809"/>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2" name="Connettore diritto 101">
              <a:extLst>
                <a:ext uri="{FF2B5EF4-FFF2-40B4-BE49-F238E27FC236}">
                  <a16:creationId xmlns:a16="http://schemas.microsoft.com/office/drawing/2014/main" id="{5B740F17-EA2B-EE0E-17AA-DF77D3D9BDC3}"/>
                </a:ext>
              </a:extLst>
            </p:cNvPr>
            <p:cNvCxnSpPr>
              <a:cxnSpLocks/>
              <a:stCxn id="101" idx="1"/>
            </p:cNvCxnSpPr>
            <p:nvPr/>
          </p:nvCxnSpPr>
          <p:spPr>
            <a:xfrm flipH="1">
              <a:off x="5849008" y="5570523"/>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ttangolo 102">
              <a:extLst>
                <a:ext uri="{FF2B5EF4-FFF2-40B4-BE49-F238E27FC236}">
                  <a16:creationId xmlns:a16="http://schemas.microsoft.com/office/drawing/2014/main" id="{5B468BC6-83B5-2DF5-DFD2-D289301BDA22}"/>
                </a:ext>
              </a:extLst>
            </p:cNvPr>
            <p:cNvSpPr/>
            <p:nvPr/>
          </p:nvSpPr>
          <p:spPr>
            <a:xfrm>
              <a:off x="6353504" y="6015898"/>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4" name="Connettore diritto 103">
              <a:extLst>
                <a:ext uri="{FF2B5EF4-FFF2-40B4-BE49-F238E27FC236}">
                  <a16:creationId xmlns:a16="http://schemas.microsoft.com/office/drawing/2014/main" id="{F6A81154-A76F-B0EE-6DE4-4AE3098948D3}"/>
                </a:ext>
              </a:extLst>
            </p:cNvPr>
            <p:cNvCxnSpPr>
              <a:cxnSpLocks/>
              <a:stCxn id="103" idx="1"/>
            </p:cNvCxnSpPr>
            <p:nvPr/>
          </p:nvCxnSpPr>
          <p:spPr>
            <a:xfrm flipH="1">
              <a:off x="5872656" y="6169612"/>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5" name="Rettangolo 104">
              <a:extLst>
                <a:ext uri="{FF2B5EF4-FFF2-40B4-BE49-F238E27FC236}">
                  <a16:creationId xmlns:a16="http://schemas.microsoft.com/office/drawing/2014/main" id="{5AF28F2E-5521-F217-FDA0-675959115622}"/>
                </a:ext>
              </a:extLst>
            </p:cNvPr>
            <p:cNvSpPr/>
            <p:nvPr/>
          </p:nvSpPr>
          <p:spPr>
            <a:xfrm>
              <a:off x="6353504" y="6417918"/>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6" name="Connettore diritto 105">
              <a:extLst>
                <a:ext uri="{FF2B5EF4-FFF2-40B4-BE49-F238E27FC236}">
                  <a16:creationId xmlns:a16="http://schemas.microsoft.com/office/drawing/2014/main" id="{B582050E-FADD-7C47-9FFB-2E46B02D6FE8}"/>
                </a:ext>
              </a:extLst>
            </p:cNvPr>
            <p:cNvCxnSpPr>
              <a:cxnSpLocks/>
              <a:stCxn id="105" idx="1"/>
            </p:cNvCxnSpPr>
            <p:nvPr/>
          </p:nvCxnSpPr>
          <p:spPr>
            <a:xfrm flipH="1">
              <a:off x="5872656" y="6571632"/>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Rettangolo 106">
              <a:extLst>
                <a:ext uri="{FF2B5EF4-FFF2-40B4-BE49-F238E27FC236}">
                  <a16:creationId xmlns:a16="http://schemas.microsoft.com/office/drawing/2014/main" id="{A50EC9E2-C733-6BB0-E031-784135D795AF}"/>
                </a:ext>
              </a:extLst>
            </p:cNvPr>
            <p:cNvSpPr/>
            <p:nvPr/>
          </p:nvSpPr>
          <p:spPr>
            <a:xfrm>
              <a:off x="7275786" y="5030553"/>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08" name="Connettore diritto 107">
              <a:extLst>
                <a:ext uri="{FF2B5EF4-FFF2-40B4-BE49-F238E27FC236}">
                  <a16:creationId xmlns:a16="http://schemas.microsoft.com/office/drawing/2014/main" id="{C8C110E3-7D74-2164-0985-F264EEB712FD}"/>
                </a:ext>
              </a:extLst>
            </p:cNvPr>
            <p:cNvCxnSpPr>
              <a:cxnSpLocks/>
              <a:stCxn id="107" idx="1"/>
            </p:cNvCxnSpPr>
            <p:nvPr/>
          </p:nvCxnSpPr>
          <p:spPr>
            <a:xfrm flipH="1">
              <a:off x="6794938" y="5184267"/>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Rettangolo 108">
              <a:extLst>
                <a:ext uri="{FF2B5EF4-FFF2-40B4-BE49-F238E27FC236}">
                  <a16:creationId xmlns:a16="http://schemas.microsoft.com/office/drawing/2014/main" id="{3C336846-BE72-99D4-9ECC-56AE38764809}"/>
                </a:ext>
              </a:extLst>
            </p:cNvPr>
            <p:cNvSpPr/>
            <p:nvPr/>
          </p:nvSpPr>
          <p:spPr>
            <a:xfrm>
              <a:off x="7267904" y="5424691"/>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0" name="Connettore diritto 109">
              <a:extLst>
                <a:ext uri="{FF2B5EF4-FFF2-40B4-BE49-F238E27FC236}">
                  <a16:creationId xmlns:a16="http://schemas.microsoft.com/office/drawing/2014/main" id="{42CC118A-44BD-4127-6041-C1AFFA863D86}"/>
                </a:ext>
              </a:extLst>
            </p:cNvPr>
            <p:cNvCxnSpPr>
              <a:cxnSpLocks/>
              <a:stCxn id="109" idx="1"/>
            </p:cNvCxnSpPr>
            <p:nvPr/>
          </p:nvCxnSpPr>
          <p:spPr>
            <a:xfrm flipH="1">
              <a:off x="6787056" y="5578405"/>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1" name="Rettangolo 110">
              <a:extLst>
                <a:ext uri="{FF2B5EF4-FFF2-40B4-BE49-F238E27FC236}">
                  <a16:creationId xmlns:a16="http://schemas.microsoft.com/office/drawing/2014/main" id="{6137D8EC-B475-7189-5F7C-D491988C000F}"/>
                </a:ext>
              </a:extLst>
            </p:cNvPr>
            <p:cNvSpPr/>
            <p:nvPr/>
          </p:nvSpPr>
          <p:spPr>
            <a:xfrm>
              <a:off x="7291552" y="6023780"/>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2" name="Connettore diritto 111">
              <a:extLst>
                <a:ext uri="{FF2B5EF4-FFF2-40B4-BE49-F238E27FC236}">
                  <a16:creationId xmlns:a16="http://schemas.microsoft.com/office/drawing/2014/main" id="{8AE8053F-1FDC-561A-9D9E-5DB7F91D8DF0}"/>
                </a:ext>
              </a:extLst>
            </p:cNvPr>
            <p:cNvCxnSpPr>
              <a:cxnSpLocks/>
              <a:stCxn id="111" idx="1"/>
            </p:cNvCxnSpPr>
            <p:nvPr/>
          </p:nvCxnSpPr>
          <p:spPr>
            <a:xfrm flipH="1">
              <a:off x="6810704" y="6177494"/>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3" name="Rettangolo 112">
              <a:extLst>
                <a:ext uri="{FF2B5EF4-FFF2-40B4-BE49-F238E27FC236}">
                  <a16:creationId xmlns:a16="http://schemas.microsoft.com/office/drawing/2014/main" id="{C8D4CB3F-0321-D2E5-18F4-18B3C178ED1E}"/>
                </a:ext>
              </a:extLst>
            </p:cNvPr>
            <p:cNvSpPr/>
            <p:nvPr/>
          </p:nvSpPr>
          <p:spPr>
            <a:xfrm>
              <a:off x="7291552" y="6425800"/>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4" name="Connettore diritto 113">
              <a:extLst>
                <a:ext uri="{FF2B5EF4-FFF2-40B4-BE49-F238E27FC236}">
                  <a16:creationId xmlns:a16="http://schemas.microsoft.com/office/drawing/2014/main" id="{26377D8A-B868-6D0C-948B-B51ADF4AB367}"/>
                </a:ext>
              </a:extLst>
            </p:cNvPr>
            <p:cNvCxnSpPr>
              <a:cxnSpLocks/>
              <a:stCxn id="113" idx="1"/>
            </p:cNvCxnSpPr>
            <p:nvPr/>
          </p:nvCxnSpPr>
          <p:spPr>
            <a:xfrm flipH="1">
              <a:off x="6810704" y="6579514"/>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5" name="Rettangolo 114">
              <a:extLst>
                <a:ext uri="{FF2B5EF4-FFF2-40B4-BE49-F238E27FC236}">
                  <a16:creationId xmlns:a16="http://schemas.microsoft.com/office/drawing/2014/main" id="{96F1D5D0-9B1D-CF2F-B3EC-494B02288D84}"/>
                </a:ext>
              </a:extLst>
            </p:cNvPr>
            <p:cNvSpPr/>
            <p:nvPr/>
          </p:nvSpPr>
          <p:spPr>
            <a:xfrm>
              <a:off x="8221718" y="5022672"/>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6" name="Connettore diritto 115">
              <a:extLst>
                <a:ext uri="{FF2B5EF4-FFF2-40B4-BE49-F238E27FC236}">
                  <a16:creationId xmlns:a16="http://schemas.microsoft.com/office/drawing/2014/main" id="{7511D10D-F39C-A8AC-BC31-A760E384F809}"/>
                </a:ext>
              </a:extLst>
            </p:cNvPr>
            <p:cNvCxnSpPr>
              <a:cxnSpLocks/>
              <a:stCxn id="115" idx="1"/>
            </p:cNvCxnSpPr>
            <p:nvPr/>
          </p:nvCxnSpPr>
          <p:spPr>
            <a:xfrm flipH="1">
              <a:off x="7740870" y="5176386"/>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7" name="Rettangolo 116">
              <a:extLst>
                <a:ext uri="{FF2B5EF4-FFF2-40B4-BE49-F238E27FC236}">
                  <a16:creationId xmlns:a16="http://schemas.microsoft.com/office/drawing/2014/main" id="{7B630DCF-C210-5AE0-463F-96CFD91DD6C3}"/>
                </a:ext>
              </a:extLst>
            </p:cNvPr>
            <p:cNvSpPr/>
            <p:nvPr/>
          </p:nvSpPr>
          <p:spPr>
            <a:xfrm>
              <a:off x="8213836" y="5416810"/>
              <a:ext cx="472966" cy="3074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8" name="Connettore diritto 117">
              <a:extLst>
                <a:ext uri="{FF2B5EF4-FFF2-40B4-BE49-F238E27FC236}">
                  <a16:creationId xmlns:a16="http://schemas.microsoft.com/office/drawing/2014/main" id="{0F6D365A-8649-499E-CBB1-C9B9C87A244E}"/>
                </a:ext>
              </a:extLst>
            </p:cNvPr>
            <p:cNvCxnSpPr>
              <a:cxnSpLocks/>
              <a:stCxn id="117" idx="1"/>
            </p:cNvCxnSpPr>
            <p:nvPr/>
          </p:nvCxnSpPr>
          <p:spPr>
            <a:xfrm flipH="1">
              <a:off x="7732988" y="5570524"/>
              <a:ext cx="480848"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Rettangolo 118">
              <a:extLst>
                <a:ext uri="{FF2B5EF4-FFF2-40B4-BE49-F238E27FC236}">
                  <a16:creationId xmlns:a16="http://schemas.microsoft.com/office/drawing/2014/main" id="{A431EBE2-E755-3F6F-3BAF-B2F19BE4D7FC}"/>
                </a:ext>
              </a:extLst>
            </p:cNvPr>
            <p:cNvSpPr/>
            <p:nvPr/>
          </p:nvSpPr>
          <p:spPr>
            <a:xfrm>
              <a:off x="8237484" y="6015899"/>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20" name="Connettore diritto 119">
              <a:extLst>
                <a:ext uri="{FF2B5EF4-FFF2-40B4-BE49-F238E27FC236}">
                  <a16:creationId xmlns:a16="http://schemas.microsoft.com/office/drawing/2014/main" id="{93BED4A7-02CD-5916-26B3-9930DA9391C6}"/>
                </a:ext>
              </a:extLst>
            </p:cNvPr>
            <p:cNvCxnSpPr>
              <a:cxnSpLocks/>
              <a:stCxn id="119" idx="1"/>
            </p:cNvCxnSpPr>
            <p:nvPr/>
          </p:nvCxnSpPr>
          <p:spPr>
            <a:xfrm flipH="1">
              <a:off x="7756636" y="6169613"/>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Rettangolo 120">
              <a:extLst>
                <a:ext uri="{FF2B5EF4-FFF2-40B4-BE49-F238E27FC236}">
                  <a16:creationId xmlns:a16="http://schemas.microsoft.com/office/drawing/2014/main" id="{BF5F2D94-5157-74F0-D8A0-B3515C63115E}"/>
                </a:ext>
              </a:extLst>
            </p:cNvPr>
            <p:cNvSpPr/>
            <p:nvPr/>
          </p:nvSpPr>
          <p:spPr>
            <a:xfrm>
              <a:off x="8237484" y="6417919"/>
              <a:ext cx="472966" cy="30742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22" name="Connettore diritto 121">
              <a:extLst>
                <a:ext uri="{FF2B5EF4-FFF2-40B4-BE49-F238E27FC236}">
                  <a16:creationId xmlns:a16="http://schemas.microsoft.com/office/drawing/2014/main" id="{FE576ECA-A1CE-F13B-4A38-DC21074851AF}"/>
                </a:ext>
              </a:extLst>
            </p:cNvPr>
            <p:cNvCxnSpPr>
              <a:cxnSpLocks/>
              <a:stCxn id="121" idx="1"/>
            </p:cNvCxnSpPr>
            <p:nvPr/>
          </p:nvCxnSpPr>
          <p:spPr>
            <a:xfrm flipH="1">
              <a:off x="7756636" y="6571633"/>
              <a:ext cx="480848"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Connettore a gomito 123">
              <a:extLst>
                <a:ext uri="{FF2B5EF4-FFF2-40B4-BE49-F238E27FC236}">
                  <a16:creationId xmlns:a16="http://schemas.microsoft.com/office/drawing/2014/main" id="{26E0BBA6-4746-F223-9C3C-E96C4482E05F}"/>
                </a:ext>
              </a:extLst>
            </p:cNvPr>
            <p:cNvCxnSpPr>
              <a:stCxn id="115" idx="3"/>
            </p:cNvCxnSpPr>
            <p:nvPr/>
          </p:nvCxnSpPr>
          <p:spPr>
            <a:xfrm>
              <a:off x="8694684" y="5176386"/>
              <a:ext cx="465082" cy="30348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5" name="Connettore a gomito 124">
              <a:extLst>
                <a:ext uri="{FF2B5EF4-FFF2-40B4-BE49-F238E27FC236}">
                  <a16:creationId xmlns:a16="http://schemas.microsoft.com/office/drawing/2014/main" id="{A3A1D9AF-6496-A950-68F8-224E3E837E65}"/>
                </a:ext>
              </a:extLst>
            </p:cNvPr>
            <p:cNvCxnSpPr>
              <a:stCxn id="117" idx="3"/>
            </p:cNvCxnSpPr>
            <p:nvPr/>
          </p:nvCxnSpPr>
          <p:spPr>
            <a:xfrm>
              <a:off x="8686802" y="5570524"/>
              <a:ext cx="465081" cy="14582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6" name="Connettore a gomito 125">
              <a:extLst>
                <a:ext uri="{FF2B5EF4-FFF2-40B4-BE49-F238E27FC236}">
                  <a16:creationId xmlns:a16="http://schemas.microsoft.com/office/drawing/2014/main" id="{004FF8D4-BEF6-4D91-E11F-497CB9AC0006}"/>
                </a:ext>
              </a:extLst>
            </p:cNvPr>
            <p:cNvCxnSpPr>
              <a:stCxn id="119" idx="3"/>
            </p:cNvCxnSpPr>
            <p:nvPr/>
          </p:nvCxnSpPr>
          <p:spPr>
            <a:xfrm flipV="1">
              <a:off x="8710450" y="6015898"/>
              <a:ext cx="457198" cy="153715"/>
            </a:xfrm>
            <a:prstGeom prst="bentConnector3">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Connettore a gomito 126">
              <a:extLst>
                <a:ext uri="{FF2B5EF4-FFF2-40B4-BE49-F238E27FC236}">
                  <a16:creationId xmlns:a16="http://schemas.microsoft.com/office/drawing/2014/main" id="{6E3B6811-6598-29DB-DA5E-A2F712857DB3}"/>
                </a:ext>
              </a:extLst>
            </p:cNvPr>
            <p:cNvCxnSpPr>
              <a:stCxn id="121" idx="3"/>
            </p:cNvCxnSpPr>
            <p:nvPr/>
          </p:nvCxnSpPr>
          <p:spPr>
            <a:xfrm flipV="1">
              <a:off x="8710450" y="6291795"/>
              <a:ext cx="449316" cy="279838"/>
            </a:xfrm>
            <a:prstGeom prst="bentConnector3">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9" name="Immagine 128">
            <a:extLst>
              <a:ext uri="{FF2B5EF4-FFF2-40B4-BE49-F238E27FC236}">
                <a16:creationId xmlns:a16="http://schemas.microsoft.com/office/drawing/2014/main" id="{6DE399DC-1FA1-65E6-42FE-661AF98CAD5F}"/>
              </a:ext>
            </a:extLst>
          </p:cNvPr>
          <p:cNvPicPr preferRelativeResize="0">
            <a:picLocks noChangeAspect="1"/>
          </p:cNvPicPr>
          <p:nvPr/>
        </p:nvPicPr>
        <p:blipFill>
          <a:blip r:embed="rId14"/>
          <a:stretch>
            <a:fillRect/>
          </a:stretch>
        </p:blipFill>
        <p:spPr>
          <a:xfrm>
            <a:off x="5073865" y="5417780"/>
            <a:ext cx="1282073" cy="819903"/>
          </a:xfrm>
          <a:prstGeom prst="rect">
            <a:avLst/>
          </a:prstGeom>
        </p:spPr>
      </p:pic>
      <p:sp>
        <p:nvSpPr>
          <p:cNvPr id="130" name="CasellaDiTesto 129">
            <a:extLst>
              <a:ext uri="{FF2B5EF4-FFF2-40B4-BE49-F238E27FC236}">
                <a16:creationId xmlns:a16="http://schemas.microsoft.com/office/drawing/2014/main" id="{8F403545-F27F-64B3-B4E7-FA524CB37B31}"/>
              </a:ext>
            </a:extLst>
          </p:cNvPr>
          <p:cNvSpPr txBox="1"/>
          <p:nvPr/>
        </p:nvSpPr>
        <p:spPr>
          <a:xfrm>
            <a:off x="424028" y="3993686"/>
            <a:ext cx="3888500" cy="584775"/>
          </a:xfrm>
          <a:prstGeom prst="rect">
            <a:avLst/>
          </a:prstGeom>
          <a:noFill/>
        </p:spPr>
        <p:txBody>
          <a:bodyPr wrap="none" rtlCol="0">
            <a:spAutoFit/>
          </a:bodyPr>
          <a:lstStyle/>
          <a:p>
            <a:r>
              <a:rPr lang="en-US" sz="1600" noProof="0" dirty="0"/>
              <a:t>Position sensitive detector (</a:t>
            </a:r>
            <a:r>
              <a:rPr lang="en-US" sz="1600" noProof="0" dirty="0" err="1"/>
              <a:t>MCP+delay</a:t>
            </a:r>
            <a:r>
              <a:rPr lang="en-US" sz="1600" noProof="0" dirty="0"/>
              <a:t> line) </a:t>
            </a:r>
          </a:p>
          <a:p>
            <a:r>
              <a:rPr lang="en-US" sz="1600" noProof="0" dirty="0"/>
              <a:t>allows parallel acquisition</a:t>
            </a:r>
          </a:p>
        </p:txBody>
      </p:sp>
      <p:sp>
        <p:nvSpPr>
          <p:cNvPr id="131" name="CasellaDiTesto 130">
            <a:extLst>
              <a:ext uri="{FF2B5EF4-FFF2-40B4-BE49-F238E27FC236}">
                <a16:creationId xmlns:a16="http://schemas.microsoft.com/office/drawing/2014/main" id="{937A706A-1D9C-D7FA-9139-6F5FA2372861}"/>
              </a:ext>
            </a:extLst>
          </p:cNvPr>
          <p:cNvSpPr txBox="1"/>
          <p:nvPr/>
        </p:nvSpPr>
        <p:spPr>
          <a:xfrm>
            <a:off x="4162621" y="1144212"/>
            <a:ext cx="1822487" cy="338554"/>
          </a:xfrm>
          <a:prstGeom prst="rect">
            <a:avLst/>
          </a:prstGeom>
          <a:noFill/>
        </p:spPr>
        <p:txBody>
          <a:bodyPr wrap="none" rtlCol="0">
            <a:spAutoFit/>
          </a:bodyPr>
          <a:lstStyle/>
          <a:p>
            <a:r>
              <a:rPr lang="en-US" sz="1600" noProof="0" dirty="0"/>
              <a:t>Electrostatic lenses </a:t>
            </a:r>
          </a:p>
        </p:txBody>
      </p:sp>
      <p:sp>
        <p:nvSpPr>
          <p:cNvPr id="132" name="CasellaDiTesto 131">
            <a:extLst>
              <a:ext uri="{FF2B5EF4-FFF2-40B4-BE49-F238E27FC236}">
                <a16:creationId xmlns:a16="http://schemas.microsoft.com/office/drawing/2014/main" id="{4ECD0C76-53C0-48D3-8276-C957A962489D}"/>
              </a:ext>
            </a:extLst>
          </p:cNvPr>
          <p:cNvSpPr txBox="1"/>
          <p:nvPr/>
        </p:nvSpPr>
        <p:spPr>
          <a:xfrm>
            <a:off x="9408750" y="930522"/>
            <a:ext cx="2595839" cy="338554"/>
          </a:xfrm>
          <a:prstGeom prst="rect">
            <a:avLst/>
          </a:prstGeom>
          <a:noFill/>
        </p:spPr>
        <p:txBody>
          <a:bodyPr wrap="none" rtlCol="0">
            <a:spAutoFit/>
          </a:bodyPr>
          <a:lstStyle/>
          <a:p>
            <a:r>
              <a:rPr lang="en-US" sz="1600" noProof="0" dirty="0"/>
              <a:t>Electron optic basic equation</a:t>
            </a:r>
          </a:p>
        </p:txBody>
      </p:sp>
      <mc:AlternateContent xmlns:mc="http://schemas.openxmlformats.org/markup-compatibility/2006" xmlns:a14="http://schemas.microsoft.com/office/drawing/2010/main">
        <mc:Choice Requires="a14">
          <p:sp>
            <p:nvSpPr>
              <p:cNvPr id="135" name="CasellaDiTesto 134">
                <a:extLst>
                  <a:ext uri="{FF2B5EF4-FFF2-40B4-BE49-F238E27FC236}">
                    <a16:creationId xmlns:a16="http://schemas.microsoft.com/office/drawing/2014/main" id="{C0FDD5A5-D220-BED8-CC9B-8D71C8A40F75}"/>
                  </a:ext>
                </a:extLst>
              </p:cNvPr>
              <p:cNvSpPr txBox="1"/>
              <p:nvPr/>
            </p:nvSpPr>
            <p:spPr>
              <a:xfrm>
                <a:off x="9828677" y="4146219"/>
                <a:ext cx="1551771" cy="633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noProof="0" smtClean="0">
                              <a:latin typeface="Cambria Math" panose="02040503050406030204" pitchFamily="18" charset="0"/>
                            </a:rPr>
                          </m:ctrlPr>
                        </m:fPr>
                        <m:num>
                          <m:r>
                            <a:rPr lang="en-US" i="1" noProof="0" smtClean="0">
                              <a:latin typeface="Cambria Math" panose="02040503050406030204" pitchFamily="18" charset="0"/>
                              <a:ea typeface="Cambria Math" panose="02040503050406030204" pitchFamily="18" charset="0"/>
                            </a:rPr>
                            <m:t>∆</m:t>
                          </m:r>
                          <m:r>
                            <a:rPr lang="en-US" b="0" i="1" noProof="0" smtClean="0">
                              <a:latin typeface="Cambria Math" panose="02040503050406030204" pitchFamily="18" charset="0"/>
                              <a:ea typeface="Cambria Math" panose="02040503050406030204" pitchFamily="18" charset="0"/>
                            </a:rPr>
                            <m:t>𝐸</m:t>
                          </m:r>
                        </m:num>
                        <m:den>
                          <m:sSub>
                            <m:sSubPr>
                              <m:ctrlPr>
                                <a:rPr lang="en-US" i="1" noProof="0" smtClean="0">
                                  <a:latin typeface="Cambria Math" panose="02040503050406030204" pitchFamily="18" charset="0"/>
                                </a:rPr>
                              </m:ctrlPr>
                            </m:sSubPr>
                            <m:e>
                              <m:r>
                                <a:rPr lang="en-US" b="0" i="1" noProof="0" smtClean="0">
                                  <a:latin typeface="Cambria Math" panose="02040503050406030204" pitchFamily="18" charset="0"/>
                                </a:rPr>
                                <m:t>𝐸</m:t>
                              </m:r>
                            </m:e>
                            <m:sub>
                              <m:r>
                                <a:rPr lang="en-US" b="0" i="1" noProof="0" smtClean="0">
                                  <a:latin typeface="Cambria Math" panose="02040503050406030204" pitchFamily="18" charset="0"/>
                                </a:rPr>
                                <m:t>𝑝</m:t>
                              </m:r>
                            </m:sub>
                          </m:sSub>
                        </m:den>
                      </m:f>
                      <m:r>
                        <a:rPr lang="en-US" b="0" i="1" noProof="0" smtClean="0">
                          <a:latin typeface="Cambria Math" panose="02040503050406030204" pitchFamily="18" charset="0"/>
                        </a:rPr>
                        <m:t>=</m:t>
                      </m:r>
                      <m:f>
                        <m:fPr>
                          <m:ctrlPr>
                            <a:rPr lang="en-US" b="0" i="1" noProof="0" smtClean="0">
                              <a:latin typeface="Cambria Math" panose="02040503050406030204" pitchFamily="18" charset="0"/>
                            </a:rPr>
                          </m:ctrlPr>
                        </m:fPr>
                        <m:num>
                          <m:r>
                            <a:rPr lang="en-US" b="0" i="1" noProof="0" smtClean="0">
                              <a:latin typeface="Cambria Math" panose="02040503050406030204" pitchFamily="18" charset="0"/>
                            </a:rPr>
                            <m:t>𝑥</m:t>
                          </m:r>
                        </m:num>
                        <m:den>
                          <m:r>
                            <a:rPr lang="en-US" b="0" i="1" noProof="0" smtClean="0">
                              <a:latin typeface="Cambria Math" panose="02040503050406030204" pitchFamily="18" charset="0"/>
                            </a:rPr>
                            <m:t>2</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𝑅</m:t>
                              </m:r>
                            </m:e>
                            <m:sub>
                              <m:r>
                                <a:rPr lang="en-US" b="0" i="1" noProof="0" smtClean="0">
                                  <a:latin typeface="Cambria Math" panose="02040503050406030204" pitchFamily="18" charset="0"/>
                                </a:rPr>
                                <m:t>0</m:t>
                              </m:r>
                            </m:sub>
                          </m:sSub>
                        </m:den>
                      </m:f>
                      <m:r>
                        <a:rPr lang="en-US" b="0" i="1" noProof="0" smtClean="0">
                          <a:latin typeface="Cambria Math" panose="02040503050406030204" pitchFamily="18" charset="0"/>
                        </a:rPr>
                        <m:t>+</m:t>
                      </m:r>
                      <m:f>
                        <m:fPr>
                          <m:ctrlPr>
                            <a:rPr lang="en-US" b="0" i="1" noProof="0" smtClean="0">
                              <a:latin typeface="Cambria Math" panose="02040503050406030204" pitchFamily="18" charset="0"/>
                            </a:rPr>
                          </m:ctrlPr>
                        </m:fPr>
                        <m:num>
                          <m:sSup>
                            <m:sSupPr>
                              <m:ctrlPr>
                                <a:rPr lang="en-US" b="0" i="1" noProof="0" smtClean="0">
                                  <a:latin typeface="Cambria Math" panose="02040503050406030204" pitchFamily="18" charset="0"/>
                                </a:rPr>
                              </m:ctrlPr>
                            </m:sSupPr>
                            <m:e>
                              <m:r>
                                <a:rPr lang="en-US" b="0" i="1" noProof="0" smtClean="0">
                                  <a:latin typeface="Cambria Math" panose="02040503050406030204" pitchFamily="18" charset="0"/>
                                  <a:ea typeface="Cambria Math" panose="02040503050406030204" pitchFamily="18" charset="0"/>
                                </a:rPr>
                                <m:t>𝜗</m:t>
                              </m:r>
                            </m:e>
                            <m:sup>
                              <m:r>
                                <a:rPr lang="en-US" b="0" i="1" noProof="0" smtClean="0">
                                  <a:latin typeface="Cambria Math" panose="02040503050406030204" pitchFamily="18" charset="0"/>
                                </a:rPr>
                                <m:t>2</m:t>
                              </m:r>
                            </m:sup>
                          </m:sSup>
                        </m:num>
                        <m:den>
                          <m:r>
                            <a:rPr lang="en-US" b="0" i="1" noProof="0" smtClean="0">
                              <a:latin typeface="Cambria Math" panose="02040503050406030204" pitchFamily="18" charset="0"/>
                            </a:rPr>
                            <m:t>4</m:t>
                          </m:r>
                        </m:den>
                      </m:f>
                    </m:oMath>
                  </m:oMathPara>
                </a14:m>
                <a:endParaRPr lang="en-US" noProof="0" dirty="0"/>
              </a:p>
            </p:txBody>
          </p:sp>
        </mc:Choice>
        <mc:Fallback xmlns="">
          <p:sp>
            <p:nvSpPr>
              <p:cNvPr id="135" name="CasellaDiTesto 134">
                <a:extLst>
                  <a:ext uri="{FF2B5EF4-FFF2-40B4-BE49-F238E27FC236}">
                    <a16:creationId xmlns:a16="http://schemas.microsoft.com/office/drawing/2014/main" id="{C0FDD5A5-D220-BED8-CC9B-8D71C8A40F75}"/>
                  </a:ext>
                </a:extLst>
              </p:cNvPr>
              <p:cNvSpPr txBox="1">
                <a:spLocks noRot="1" noChangeAspect="1" noMove="1" noResize="1" noEditPoints="1" noAdjustHandles="1" noChangeArrowheads="1" noChangeShapeType="1" noTextEdit="1"/>
              </p:cNvSpPr>
              <p:nvPr/>
            </p:nvSpPr>
            <p:spPr>
              <a:xfrm>
                <a:off x="9828677" y="4146219"/>
                <a:ext cx="1551771" cy="633058"/>
              </a:xfrm>
              <a:prstGeom prst="rect">
                <a:avLst/>
              </a:prstGeom>
              <a:blipFill>
                <a:blip r:embed="rId15"/>
                <a:stretch>
                  <a:fillRect l="-3226" r="-806" b="-9804"/>
                </a:stretch>
              </a:blipFill>
            </p:spPr>
            <p:txBody>
              <a:bodyPr/>
              <a:lstStyle/>
              <a:p>
                <a:r>
                  <a:rPr lang="it-IT">
                    <a:noFill/>
                  </a:rPr>
                  <a:t> </a:t>
                </a:r>
              </a:p>
            </p:txBody>
          </p:sp>
        </mc:Fallback>
      </mc:AlternateContent>
      <p:sp>
        <p:nvSpPr>
          <p:cNvPr id="136" name="CasellaDiTesto 135">
            <a:extLst>
              <a:ext uri="{FF2B5EF4-FFF2-40B4-BE49-F238E27FC236}">
                <a16:creationId xmlns:a16="http://schemas.microsoft.com/office/drawing/2014/main" id="{BCC355E0-9858-1ACB-1AA1-0EE573DD0174}"/>
              </a:ext>
            </a:extLst>
          </p:cNvPr>
          <p:cNvSpPr txBox="1"/>
          <p:nvPr/>
        </p:nvSpPr>
        <p:spPr>
          <a:xfrm>
            <a:off x="9628593" y="3426852"/>
            <a:ext cx="1527149" cy="523220"/>
          </a:xfrm>
          <a:prstGeom prst="rect">
            <a:avLst/>
          </a:prstGeom>
          <a:noFill/>
        </p:spPr>
        <p:txBody>
          <a:bodyPr wrap="none" rtlCol="0">
            <a:spAutoFit/>
          </a:bodyPr>
          <a:lstStyle/>
          <a:p>
            <a:r>
              <a:rPr lang="en-US" sz="1400" noProof="0" dirty="0"/>
              <a:t>Energy resolution </a:t>
            </a:r>
          </a:p>
          <a:p>
            <a:r>
              <a:rPr lang="en-US" sz="1400" noProof="0" dirty="0"/>
              <a:t>(bandpass energy)</a:t>
            </a:r>
          </a:p>
        </p:txBody>
      </p:sp>
      <p:sp>
        <p:nvSpPr>
          <p:cNvPr id="137" name="CasellaDiTesto 136">
            <a:extLst>
              <a:ext uri="{FF2B5EF4-FFF2-40B4-BE49-F238E27FC236}">
                <a16:creationId xmlns:a16="http://schemas.microsoft.com/office/drawing/2014/main" id="{3EA197F9-D72C-2658-1B3F-C8A5E574EA42}"/>
              </a:ext>
            </a:extLst>
          </p:cNvPr>
          <p:cNvSpPr txBox="1"/>
          <p:nvPr/>
        </p:nvSpPr>
        <p:spPr>
          <a:xfrm>
            <a:off x="9697135" y="5059238"/>
            <a:ext cx="1755609" cy="1169551"/>
          </a:xfrm>
          <a:prstGeom prst="rect">
            <a:avLst/>
          </a:prstGeom>
          <a:noFill/>
        </p:spPr>
        <p:txBody>
          <a:bodyPr wrap="none" rtlCol="0">
            <a:spAutoFit/>
          </a:bodyPr>
          <a:lstStyle/>
          <a:p>
            <a:r>
              <a:rPr lang="en-US" sz="1400" noProof="0" dirty="0">
                <a:latin typeface="Symbol" panose="05050102010706020507" pitchFamily="18" charset="2"/>
              </a:rPr>
              <a:t>D</a:t>
            </a:r>
            <a:r>
              <a:rPr lang="en-US" sz="1400" noProof="0" dirty="0"/>
              <a:t>E: energy resolution</a:t>
            </a:r>
          </a:p>
          <a:p>
            <a:r>
              <a:rPr lang="en-US" sz="1400" noProof="0" dirty="0"/>
              <a:t>E</a:t>
            </a:r>
            <a:r>
              <a:rPr lang="en-US" sz="1400" baseline="-25000" noProof="0" dirty="0"/>
              <a:t>p</a:t>
            </a:r>
            <a:r>
              <a:rPr lang="en-US" sz="1400" noProof="0" dirty="0"/>
              <a:t> : pass energy</a:t>
            </a:r>
          </a:p>
          <a:p>
            <a:r>
              <a:rPr lang="en-US" sz="1400" noProof="0" dirty="0"/>
              <a:t>x: slit width </a:t>
            </a:r>
          </a:p>
          <a:p>
            <a:r>
              <a:rPr lang="en-US" sz="1400" noProof="0" dirty="0"/>
              <a:t>R</a:t>
            </a:r>
            <a:r>
              <a:rPr lang="en-US" sz="1400" baseline="-25000" noProof="0" dirty="0"/>
              <a:t>0</a:t>
            </a:r>
            <a:r>
              <a:rPr lang="en-US" sz="1400" noProof="0" dirty="0"/>
              <a:t>: mean radius</a:t>
            </a:r>
          </a:p>
          <a:p>
            <a:r>
              <a:rPr lang="en-US" sz="1400" noProof="0" dirty="0">
                <a:latin typeface="Symbol" panose="05050102010706020507" pitchFamily="18" charset="2"/>
              </a:rPr>
              <a:t>q</a:t>
            </a:r>
            <a:r>
              <a:rPr lang="en-US" sz="1400" noProof="0" dirty="0"/>
              <a:t>: accepted angle</a:t>
            </a:r>
          </a:p>
        </p:txBody>
      </p:sp>
      <p:sp>
        <p:nvSpPr>
          <p:cNvPr id="140" name="CasellaDiTesto 139">
            <a:extLst>
              <a:ext uri="{FF2B5EF4-FFF2-40B4-BE49-F238E27FC236}">
                <a16:creationId xmlns:a16="http://schemas.microsoft.com/office/drawing/2014/main" id="{975DAAFA-BC27-4FDF-D0A0-B6301231F71B}"/>
              </a:ext>
            </a:extLst>
          </p:cNvPr>
          <p:cNvSpPr txBox="1"/>
          <p:nvPr/>
        </p:nvSpPr>
        <p:spPr>
          <a:xfrm>
            <a:off x="9435101" y="2773184"/>
            <a:ext cx="2582014" cy="584775"/>
          </a:xfrm>
          <a:prstGeom prst="rect">
            <a:avLst/>
          </a:prstGeom>
          <a:noFill/>
        </p:spPr>
        <p:txBody>
          <a:bodyPr wrap="square">
            <a:spAutoFit/>
          </a:bodyPr>
          <a:lstStyle/>
          <a:p>
            <a:r>
              <a:rPr lang="en-US" sz="1600" noProof="0" dirty="0">
                <a:solidFill>
                  <a:prstClr val="black"/>
                </a:solidFill>
                <a:latin typeface="Calibri" panose="020F0502020204030204" pitchFamily="34" charset="0"/>
                <a:ea typeface="Calibri" panose="020F0502020204030204" pitchFamily="34" charset="0"/>
                <a:cs typeface="Calibri" panose="020F0502020204030204" pitchFamily="34" charset="0"/>
              </a:rPr>
              <a:t>Two concentric hemispheres </a:t>
            </a:r>
          </a:p>
          <a:p>
            <a:r>
              <a:rPr lang="en-US" sz="1600" noProof="0" dirty="0">
                <a:solidFill>
                  <a:prstClr val="black"/>
                </a:solidFill>
                <a:latin typeface="Calibri" panose="020F0502020204030204" pitchFamily="34" charset="0"/>
                <a:ea typeface="Calibri" panose="020F0502020204030204" pitchFamily="34" charset="0"/>
                <a:cs typeface="Calibri" panose="020F0502020204030204" pitchFamily="34" charset="0"/>
              </a:rPr>
              <a:t>for the energy selection</a:t>
            </a:r>
            <a:endParaRPr lang="en-US" sz="1600" noProof="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4202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5D0533-259E-EC9D-CB07-472F2E693067}"/>
              </a:ext>
            </a:extLst>
          </p:cNvPr>
          <p:cNvSpPr txBox="1"/>
          <p:nvPr/>
        </p:nvSpPr>
        <p:spPr>
          <a:xfrm>
            <a:off x="2149968" y="227552"/>
            <a:ext cx="6994031" cy="1123384"/>
          </a:xfrm>
          <a:prstGeom prst="rect">
            <a:avLst/>
          </a:prstGeom>
          <a:noFill/>
        </p:spPr>
        <p:txBody>
          <a:bodyPr wrap="none" rtlCol="0">
            <a:spAutoFit/>
          </a:bodyPr>
          <a:lstStyle/>
          <a:p>
            <a:r>
              <a:rPr lang="en-US" sz="4400" noProof="0" dirty="0"/>
              <a:t>Commercial Electron </a:t>
            </a:r>
            <a:r>
              <a:rPr lang="en-US" sz="4400" noProof="0" dirty="0" err="1"/>
              <a:t>analyser</a:t>
            </a:r>
            <a:endParaRPr lang="en-US" sz="4400" noProof="0" dirty="0"/>
          </a:p>
          <a:p>
            <a:pPr algn="ctr"/>
            <a:r>
              <a:rPr lang="en-US" sz="2300" noProof="0" dirty="0"/>
              <a:t>from </a:t>
            </a:r>
            <a:r>
              <a:rPr lang="en-US" sz="2300" noProof="0" dirty="0" err="1"/>
              <a:t>Scientaomicron</a:t>
            </a:r>
            <a:r>
              <a:rPr lang="en-US" sz="2300" noProof="0" dirty="0"/>
              <a:t> </a:t>
            </a:r>
          </a:p>
        </p:txBody>
      </p:sp>
      <p:pic>
        <p:nvPicPr>
          <p:cNvPr id="4" name="Picture 3" descr="A large round metal object with a large center&#10;&#10;AI-generated content may be incorrect.">
            <a:extLst>
              <a:ext uri="{FF2B5EF4-FFF2-40B4-BE49-F238E27FC236}">
                <a16:creationId xmlns:a16="http://schemas.microsoft.com/office/drawing/2014/main" id="{DBFC8243-F36D-B00A-EDFC-4761C732EF35}"/>
              </a:ext>
            </a:extLst>
          </p:cNvPr>
          <p:cNvPicPr>
            <a:picLocks noChangeAspect="1"/>
          </p:cNvPicPr>
          <p:nvPr/>
        </p:nvPicPr>
        <p:blipFill>
          <a:blip r:embed="rId2"/>
          <a:stretch>
            <a:fillRect/>
          </a:stretch>
        </p:blipFill>
        <p:spPr>
          <a:xfrm>
            <a:off x="173283" y="2266950"/>
            <a:ext cx="5473700" cy="4152900"/>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E9991AC1-F3D9-20DF-E1A3-EA1B737F734E}"/>
              </a:ext>
            </a:extLst>
          </p:cNvPr>
          <p:cNvPicPr>
            <a:picLocks noChangeAspect="1"/>
          </p:cNvPicPr>
          <p:nvPr/>
        </p:nvPicPr>
        <p:blipFill>
          <a:blip r:embed="rId3"/>
          <a:stretch>
            <a:fillRect/>
          </a:stretch>
        </p:blipFill>
        <p:spPr>
          <a:xfrm>
            <a:off x="6095999" y="2266950"/>
            <a:ext cx="6096000" cy="3801806"/>
          </a:xfrm>
          <a:prstGeom prst="rect">
            <a:avLst/>
          </a:prstGeom>
        </p:spPr>
      </p:pic>
    </p:spTree>
    <p:extLst>
      <p:ext uri="{BB962C8B-B14F-4D97-AF65-F5344CB8AC3E}">
        <p14:creationId xmlns:p14="http://schemas.microsoft.com/office/powerpoint/2010/main" val="36635376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758148" y="63933"/>
            <a:ext cx="9678452" cy="1373644"/>
          </a:xfrm>
          <a:prstGeom prst="rect">
            <a:avLst/>
          </a:prstGeom>
          <a:noFill/>
          <a:ln w="0">
            <a:noFill/>
          </a:ln>
        </p:spPr>
        <p:txBody>
          <a:bodyPr lIns="108847" tIns="54423" rIns="108847" bIns="54423" anchor="t">
            <a:noAutofit/>
          </a:bodyPr>
          <a:lstStyle/>
          <a:p>
            <a:r>
              <a:rPr lang="en-US" sz="4000" spc="-1" noProof="0" dirty="0">
                <a:solidFill>
                  <a:srgbClr val="000000"/>
                </a:solidFill>
                <a:latin typeface="Arial"/>
                <a:ea typeface="Arial"/>
              </a:rPr>
              <a:t>HV High precision stability (LNGS)</a:t>
            </a:r>
            <a:endParaRPr lang="en-US" sz="4000" spc="-1" noProof="0" dirty="0">
              <a:solidFill>
                <a:srgbClr val="000000"/>
              </a:solidFill>
              <a:latin typeface="Arial"/>
            </a:endParaRPr>
          </a:p>
        </p:txBody>
      </p:sp>
      <p:grpSp>
        <p:nvGrpSpPr>
          <p:cNvPr id="27" name="Group 26"/>
          <p:cNvGrpSpPr/>
          <p:nvPr/>
        </p:nvGrpSpPr>
        <p:grpSpPr>
          <a:xfrm>
            <a:off x="276684" y="1190158"/>
            <a:ext cx="6335307" cy="3835507"/>
            <a:chOff x="228600" y="984084"/>
            <a:chExt cx="5238360" cy="3171396"/>
          </a:xfrm>
        </p:grpSpPr>
        <p:sp>
          <p:nvSpPr>
            <p:cNvPr id="28" name="Straight Connector 27"/>
            <p:cNvSpPr/>
            <p:nvPr/>
          </p:nvSpPr>
          <p:spPr>
            <a:xfrm>
              <a:off x="1065960" y="1295640"/>
              <a:ext cx="24170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29" name="Straight Connector 28"/>
            <p:cNvSpPr/>
            <p:nvPr/>
          </p:nvSpPr>
          <p:spPr>
            <a:xfrm flipV="1">
              <a:off x="1466640" y="1288080"/>
              <a:ext cx="0" cy="604440"/>
            </a:xfrm>
            <a:prstGeom prst="line">
              <a:avLst/>
            </a:prstGeom>
            <a:ln w="38160">
              <a:solidFill>
                <a:srgbClr val="B2B2B2"/>
              </a:solidFill>
              <a:prstDash val="dash"/>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30" name="Straight Connector 29"/>
            <p:cNvSpPr/>
            <p:nvPr/>
          </p:nvSpPr>
          <p:spPr>
            <a:xfrm flipV="1">
              <a:off x="1466640" y="2112840"/>
              <a:ext cx="0" cy="60408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31" name="Straight Connector 30"/>
            <p:cNvSpPr/>
            <p:nvPr/>
          </p:nvSpPr>
          <p:spPr>
            <a:xfrm>
              <a:off x="1265040" y="1892160"/>
              <a:ext cx="4028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32" name="Straight Connector 31"/>
            <p:cNvSpPr/>
            <p:nvPr/>
          </p:nvSpPr>
          <p:spPr>
            <a:xfrm>
              <a:off x="1265040" y="2098440"/>
              <a:ext cx="4028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33" name="Straight Connector 32"/>
            <p:cNvSpPr/>
            <p:nvPr/>
          </p:nvSpPr>
          <p:spPr>
            <a:xfrm>
              <a:off x="2867040" y="2177640"/>
              <a:ext cx="4028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34" name="Straight Connector 33"/>
            <p:cNvSpPr/>
            <p:nvPr/>
          </p:nvSpPr>
          <p:spPr>
            <a:xfrm>
              <a:off x="2867040" y="1713600"/>
              <a:ext cx="4028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35" name="Straight Connector 34"/>
            <p:cNvSpPr/>
            <p:nvPr/>
          </p:nvSpPr>
          <p:spPr>
            <a:xfrm flipV="1">
              <a:off x="3078000" y="1288080"/>
              <a:ext cx="6120" cy="41904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36" name="Straight Connector 35"/>
            <p:cNvSpPr/>
            <p:nvPr/>
          </p:nvSpPr>
          <p:spPr>
            <a:xfrm flipV="1">
              <a:off x="3078000" y="2192040"/>
              <a:ext cx="6120" cy="50364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37" name="Triangle 36"/>
            <p:cNvSpPr/>
            <p:nvPr/>
          </p:nvSpPr>
          <p:spPr>
            <a:xfrm>
              <a:off x="2150280" y="1492920"/>
              <a:ext cx="251640" cy="201240"/>
            </a:xfrm>
            <a:prstGeom prst="triangle">
              <a:avLst>
                <a:gd name="adj" fmla="val 50000"/>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31922" tIns="3483" rIns="131922" bIns="3483" anchor="ctr">
              <a:noAutofit/>
            </a:bodyPr>
            <a:lstStyle/>
            <a:p>
              <a:endParaRPr lang="en-US" sz="2177" spc="-1" noProof="0" dirty="0">
                <a:solidFill>
                  <a:srgbClr val="000000"/>
                </a:solidFill>
                <a:latin typeface="Arial"/>
              </a:endParaRPr>
            </a:p>
          </p:txBody>
        </p:sp>
        <p:sp>
          <p:nvSpPr>
            <p:cNvPr id="38" name="Straight Connector 37"/>
            <p:cNvSpPr/>
            <p:nvPr/>
          </p:nvSpPr>
          <p:spPr>
            <a:xfrm>
              <a:off x="2074320" y="1495800"/>
              <a:ext cx="402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39" name="Straight Connector 38"/>
            <p:cNvSpPr/>
            <p:nvPr/>
          </p:nvSpPr>
          <p:spPr>
            <a:xfrm>
              <a:off x="3023640" y="1982520"/>
              <a:ext cx="456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40" name="Triangle 39"/>
            <p:cNvSpPr/>
            <p:nvPr/>
          </p:nvSpPr>
          <p:spPr>
            <a:xfrm rot="5333400">
              <a:off x="3459600" y="1779840"/>
              <a:ext cx="503280" cy="453240"/>
            </a:xfrm>
            <a:prstGeom prst="triangle">
              <a:avLst>
                <a:gd name="adj" fmla="val 50000"/>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41" name="Oval 40"/>
            <p:cNvSpPr/>
            <p:nvPr/>
          </p:nvSpPr>
          <p:spPr>
            <a:xfrm>
              <a:off x="3968640" y="2258640"/>
              <a:ext cx="452880" cy="453240"/>
            </a:xfrm>
            <a:prstGeom prst="ellipse">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42" name="Freeform 41"/>
            <p:cNvSpPr/>
            <p:nvPr/>
          </p:nvSpPr>
          <p:spPr>
            <a:xfrm>
              <a:off x="3934080" y="1992960"/>
              <a:ext cx="248760" cy="251640"/>
            </a:xfrm>
            <a:custGeom>
              <a:avLst/>
              <a:gdLst/>
              <a:ahLst/>
              <a:cxnLst/>
              <a:rect l="0" t="0" r="r" b="b"/>
              <a:pathLst>
                <a:path w="691" h="699" fill="none">
                  <a:moveTo>
                    <a:pt x="0" y="0"/>
                  </a:moveTo>
                  <a:lnTo>
                    <a:pt x="691" y="0"/>
                  </a:lnTo>
                  <a:lnTo>
                    <a:pt x="691" y="699"/>
                  </a:lnTo>
                </a:path>
              </a:pathLst>
            </a:custGeom>
            <a:ln w="38160">
              <a:solidFill>
                <a:srgbClr val="2A6099"/>
              </a:solidFill>
              <a:round/>
            </a:ln>
          </p:spPr>
          <p:txBody>
            <a:bodyPr lIns="131922" tIns="77499" rIns="131922" bIns="77499" anchor="ctr">
              <a:noAutofit/>
            </a:bodyPr>
            <a:lstStyle/>
            <a:p>
              <a:endParaRPr lang="en-US" sz="2177" spc="-1" noProof="0" dirty="0">
                <a:solidFill>
                  <a:srgbClr val="000000"/>
                </a:solidFill>
                <a:latin typeface="Arial"/>
              </a:endParaRPr>
            </a:p>
          </p:txBody>
        </p:sp>
        <p:sp>
          <p:nvSpPr>
            <p:cNvPr id="43" name="Straight Connector 42"/>
            <p:cNvSpPr/>
            <p:nvPr/>
          </p:nvSpPr>
          <p:spPr>
            <a:xfrm>
              <a:off x="2074320" y="1892160"/>
              <a:ext cx="402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44" name="Straight Connector 43"/>
            <p:cNvSpPr/>
            <p:nvPr/>
          </p:nvSpPr>
          <p:spPr>
            <a:xfrm>
              <a:off x="2074320" y="2288880"/>
              <a:ext cx="402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45" name="Straight Connector 44"/>
            <p:cNvSpPr/>
            <p:nvPr/>
          </p:nvSpPr>
          <p:spPr>
            <a:xfrm>
              <a:off x="2272320" y="1700280"/>
              <a:ext cx="0" cy="201600"/>
            </a:xfrm>
            <a:prstGeom prst="line">
              <a:avLst/>
            </a:prstGeom>
            <a:ln w="38160">
              <a:solidFill>
                <a:srgbClr val="158466"/>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46" name="Straight Connector 45"/>
            <p:cNvSpPr/>
            <p:nvPr/>
          </p:nvSpPr>
          <p:spPr>
            <a:xfrm>
              <a:off x="2272320" y="2097000"/>
              <a:ext cx="0" cy="20124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47" name="Straight Connector 46"/>
            <p:cNvSpPr/>
            <p:nvPr/>
          </p:nvSpPr>
          <p:spPr>
            <a:xfrm>
              <a:off x="2269440" y="2496240"/>
              <a:ext cx="3240" cy="21420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48" name="Straight Connector 47"/>
            <p:cNvSpPr/>
            <p:nvPr/>
          </p:nvSpPr>
          <p:spPr>
            <a:xfrm>
              <a:off x="2272320" y="1288080"/>
              <a:ext cx="0" cy="20160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49" name="Triangle 48"/>
            <p:cNvSpPr/>
            <p:nvPr/>
          </p:nvSpPr>
          <p:spPr>
            <a:xfrm>
              <a:off x="2152800" y="2295000"/>
              <a:ext cx="252000" cy="201240"/>
            </a:xfrm>
            <a:prstGeom prst="triangle">
              <a:avLst>
                <a:gd name="adj" fmla="val 50000"/>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31922" tIns="3483" rIns="131922" bIns="3483" anchor="ctr">
              <a:noAutofit/>
            </a:bodyPr>
            <a:lstStyle/>
            <a:p>
              <a:endParaRPr lang="en-US" sz="2177" spc="-1" noProof="0" dirty="0">
                <a:solidFill>
                  <a:srgbClr val="000000"/>
                </a:solidFill>
                <a:latin typeface="Arial"/>
              </a:endParaRPr>
            </a:p>
          </p:txBody>
        </p:sp>
        <p:sp>
          <p:nvSpPr>
            <p:cNvPr id="50" name="Triangle 49"/>
            <p:cNvSpPr/>
            <p:nvPr/>
          </p:nvSpPr>
          <p:spPr>
            <a:xfrm>
              <a:off x="2150280" y="1889640"/>
              <a:ext cx="251640" cy="201240"/>
            </a:xfrm>
            <a:prstGeom prst="triangle">
              <a:avLst>
                <a:gd name="adj" fmla="val 50000"/>
              </a:avLst>
            </a:prstGeom>
            <a:solidFill>
              <a:srgbClr val="DEE7E5"/>
            </a:solidFill>
            <a:ln w="38160">
              <a:solidFill>
                <a:srgbClr val="2A6099"/>
              </a:solidFill>
              <a:round/>
            </a:ln>
          </p:spPr>
          <p:style>
            <a:lnRef idx="0">
              <a:scrgbClr r="0" g="0" b="0"/>
            </a:lnRef>
            <a:fillRef idx="0">
              <a:scrgbClr r="0" g="0" b="0"/>
            </a:fillRef>
            <a:effectRef idx="0">
              <a:scrgbClr r="0" g="0" b="0"/>
            </a:effectRef>
            <a:fontRef idx="minor"/>
          </p:style>
          <p:txBody>
            <a:bodyPr lIns="131922" tIns="3483" rIns="131922" bIns="3483" anchor="ctr">
              <a:noAutofit/>
            </a:bodyPr>
            <a:lstStyle/>
            <a:p>
              <a:endParaRPr lang="en-US" sz="2177" spc="-1" noProof="0" dirty="0">
                <a:solidFill>
                  <a:srgbClr val="000000"/>
                </a:solidFill>
                <a:latin typeface="Arial"/>
              </a:endParaRPr>
            </a:p>
          </p:txBody>
        </p:sp>
        <p:sp>
          <p:nvSpPr>
            <p:cNvPr id="51" name="Oval 50"/>
            <p:cNvSpPr/>
            <p:nvPr/>
          </p:nvSpPr>
          <p:spPr>
            <a:xfrm>
              <a:off x="960480" y="1237680"/>
              <a:ext cx="100440" cy="100440"/>
            </a:xfrm>
            <a:prstGeom prst="ellipse">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31922" tIns="8272" rIns="131922" bIns="8272" anchor="ctr">
              <a:noAutofit/>
            </a:bodyPr>
            <a:lstStyle/>
            <a:p>
              <a:endParaRPr lang="en-US" sz="2177" spc="-1" noProof="0" dirty="0">
                <a:solidFill>
                  <a:srgbClr val="000000"/>
                </a:solidFill>
                <a:latin typeface="Arial"/>
              </a:endParaRPr>
            </a:p>
          </p:txBody>
        </p:sp>
        <p:sp>
          <p:nvSpPr>
            <p:cNvPr id="52" name="Oval 51"/>
            <p:cNvSpPr/>
            <p:nvPr/>
          </p:nvSpPr>
          <p:spPr>
            <a:xfrm>
              <a:off x="3497760" y="1237680"/>
              <a:ext cx="100800" cy="100440"/>
            </a:xfrm>
            <a:prstGeom prst="ellipse">
              <a:avLst/>
            </a:prstGeom>
            <a:solidFill>
              <a:srgbClr val="DEE6EF"/>
            </a:solidFill>
            <a:ln w="38160">
              <a:solidFill>
                <a:srgbClr val="2A6099"/>
              </a:solidFill>
              <a:round/>
            </a:ln>
          </p:spPr>
          <p:style>
            <a:lnRef idx="0">
              <a:scrgbClr r="0" g="0" b="0"/>
            </a:lnRef>
            <a:fillRef idx="0">
              <a:scrgbClr r="0" g="0" b="0"/>
            </a:fillRef>
            <a:effectRef idx="0">
              <a:scrgbClr r="0" g="0" b="0"/>
            </a:effectRef>
            <a:fontRef idx="minor"/>
          </p:style>
          <p:txBody>
            <a:bodyPr lIns="131922" tIns="8272" rIns="131922" bIns="8272" anchor="ctr">
              <a:noAutofit/>
            </a:bodyPr>
            <a:lstStyle/>
            <a:p>
              <a:endParaRPr lang="en-US" sz="2177" spc="-1" noProof="0" dirty="0">
                <a:solidFill>
                  <a:srgbClr val="000000"/>
                </a:solidFill>
                <a:latin typeface="Arial"/>
              </a:endParaRPr>
            </a:p>
          </p:txBody>
        </p:sp>
        <p:sp>
          <p:nvSpPr>
            <p:cNvPr id="53" name="Straight Connector 52"/>
            <p:cNvSpPr/>
            <p:nvPr/>
          </p:nvSpPr>
          <p:spPr>
            <a:xfrm flipV="1">
              <a:off x="4116600" y="2327400"/>
              <a:ext cx="151200" cy="302040"/>
            </a:xfrm>
            <a:prstGeom prst="line">
              <a:avLst/>
            </a:prstGeom>
            <a:ln w="38160">
              <a:solidFill>
                <a:srgbClr val="2A6099"/>
              </a:solidFill>
              <a:round/>
              <a:tailEnd type="triangle" w="med" len="me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grpSp>
          <p:nvGrpSpPr>
            <p:cNvPr id="54" name="Group 53"/>
            <p:cNvGrpSpPr/>
            <p:nvPr/>
          </p:nvGrpSpPr>
          <p:grpSpPr>
            <a:xfrm>
              <a:off x="1265040" y="2701080"/>
              <a:ext cx="402840" cy="97560"/>
              <a:chOff x="1265040" y="2701080"/>
              <a:chExt cx="402840" cy="97560"/>
            </a:xfrm>
          </p:grpSpPr>
          <p:sp>
            <p:nvSpPr>
              <p:cNvPr id="55" name="Straight Connector 54"/>
              <p:cNvSpPr/>
              <p:nvPr/>
            </p:nvSpPr>
            <p:spPr>
              <a:xfrm>
                <a:off x="1265040" y="2701080"/>
                <a:ext cx="4028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56" name="Straight Connector 55"/>
              <p:cNvSpPr/>
              <p:nvPr/>
            </p:nvSpPr>
            <p:spPr>
              <a:xfrm>
                <a:off x="1366200" y="2748240"/>
                <a:ext cx="2012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57" name="Straight Connector 56"/>
              <p:cNvSpPr/>
              <p:nvPr/>
            </p:nvSpPr>
            <p:spPr>
              <a:xfrm>
                <a:off x="1416240" y="2798640"/>
                <a:ext cx="100440" cy="0"/>
              </a:xfrm>
              <a:prstGeom prst="line">
                <a:avLst/>
              </a:prstGeom>
              <a:ln w="38160">
                <a:solidFill>
                  <a:srgbClr val="B2B2B2"/>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grpSp>
        <p:grpSp>
          <p:nvGrpSpPr>
            <p:cNvPr id="58" name="Group 57"/>
            <p:cNvGrpSpPr/>
            <p:nvPr/>
          </p:nvGrpSpPr>
          <p:grpSpPr>
            <a:xfrm>
              <a:off x="2074320" y="2701080"/>
              <a:ext cx="402480" cy="97920"/>
              <a:chOff x="2074320" y="2701080"/>
              <a:chExt cx="402480" cy="97920"/>
            </a:xfrm>
          </p:grpSpPr>
          <p:sp>
            <p:nvSpPr>
              <p:cNvPr id="59" name="Straight Connector 58"/>
              <p:cNvSpPr/>
              <p:nvPr/>
            </p:nvSpPr>
            <p:spPr>
              <a:xfrm>
                <a:off x="2074320" y="2701080"/>
                <a:ext cx="40248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60" name="Straight Connector 59"/>
              <p:cNvSpPr/>
              <p:nvPr/>
            </p:nvSpPr>
            <p:spPr>
              <a:xfrm>
                <a:off x="2174760" y="2748240"/>
                <a:ext cx="20160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61" name="Straight Connector 60"/>
              <p:cNvSpPr/>
              <p:nvPr/>
            </p:nvSpPr>
            <p:spPr>
              <a:xfrm>
                <a:off x="2225160" y="2799000"/>
                <a:ext cx="1004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grpSp>
        <p:grpSp>
          <p:nvGrpSpPr>
            <p:cNvPr id="62" name="Group 61"/>
            <p:cNvGrpSpPr/>
            <p:nvPr/>
          </p:nvGrpSpPr>
          <p:grpSpPr>
            <a:xfrm>
              <a:off x="2882880" y="2701440"/>
              <a:ext cx="402840" cy="97560"/>
              <a:chOff x="2882880" y="2701440"/>
              <a:chExt cx="402840" cy="97560"/>
            </a:xfrm>
          </p:grpSpPr>
          <p:sp>
            <p:nvSpPr>
              <p:cNvPr id="63" name="Straight Connector 62"/>
              <p:cNvSpPr/>
              <p:nvPr/>
            </p:nvSpPr>
            <p:spPr>
              <a:xfrm>
                <a:off x="2882880" y="2701440"/>
                <a:ext cx="4028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64" name="Straight Connector 63"/>
              <p:cNvSpPr/>
              <p:nvPr/>
            </p:nvSpPr>
            <p:spPr>
              <a:xfrm>
                <a:off x="2983680" y="2748600"/>
                <a:ext cx="20160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65" name="Straight Connector 64"/>
              <p:cNvSpPr/>
              <p:nvPr/>
            </p:nvSpPr>
            <p:spPr>
              <a:xfrm>
                <a:off x="3033720" y="2799000"/>
                <a:ext cx="10080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grpSp>
        <p:grpSp>
          <p:nvGrpSpPr>
            <p:cNvPr id="66" name="Group 65"/>
            <p:cNvGrpSpPr/>
            <p:nvPr/>
          </p:nvGrpSpPr>
          <p:grpSpPr>
            <a:xfrm>
              <a:off x="3993120" y="2715480"/>
              <a:ext cx="402840" cy="289800"/>
              <a:chOff x="3993120" y="2715480"/>
              <a:chExt cx="402840" cy="289800"/>
            </a:xfrm>
          </p:grpSpPr>
          <p:sp>
            <p:nvSpPr>
              <p:cNvPr id="67" name="Straight Connector 66"/>
              <p:cNvSpPr/>
              <p:nvPr/>
            </p:nvSpPr>
            <p:spPr>
              <a:xfrm>
                <a:off x="4191480" y="2715480"/>
                <a:ext cx="0" cy="20160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grpSp>
            <p:nvGrpSpPr>
              <p:cNvPr id="68" name="Group 67"/>
              <p:cNvGrpSpPr/>
              <p:nvPr/>
            </p:nvGrpSpPr>
            <p:grpSpPr>
              <a:xfrm>
                <a:off x="3993120" y="2907720"/>
                <a:ext cx="402840" cy="97560"/>
                <a:chOff x="3993120" y="2907720"/>
                <a:chExt cx="402840" cy="97560"/>
              </a:xfrm>
            </p:grpSpPr>
            <p:sp>
              <p:nvSpPr>
                <p:cNvPr id="69" name="Straight Connector 68"/>
                <p:cNvSpPr/>
                <p:nvPr/>
              </p:nvSpPr>
              <p:spPr>
                <a:xfrm>
                  <a:off x="3993120" y="2907720"/>
                  <a:ext cx="4028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70" name="Straight Connector 69"/>
                <p:cNvSpPr/>
                <p:nvPr/>
              </p:nvSpPr>
              <p:spPr>
                <a:xfrm>
                  <a:off x="4093920" y="2954520"/>
                  <a:ext cx="20160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sp>
              <p:nvSpPr>
                <p:cNvPr id="71" name="Straight Connector 70"/>
                <p:cNvSpPr/>
                <p:nvPr/>
              </p:nvSpPr>
              <p:spPr>
                <a:xfrm>
                  <a:off x="4144320" y="3005280"/>
                  <a:ext cx="100440" cy="0"/>
                </a:xfrm>
                <a:prstGeom prst="line">
                  <a:avLst/>
                </a:prstGeom>
                <a:ln w="38160">
                  <a:solidFill>
                    <a:srgbClr val="2A6099"/>
                  </a:solidFill>
                  <a:round/>
                </a:ln>
              </p:spPr>
              <p:style>
                <a:lnRef idx="0">
                  <a:scrgbClr r="0" g="0" b="0"/>
                </a:lnRef>
                <a:fillRef idx="0">
                  <a:scrgbClr r="0" g="0" b="0"/>
                </a:fillRef>
                <a:effectRef idx="0">
                  <a:scrgbClr r="0" g="0" b="0"/>
                </a:effectRef>
                <a:fontRef idx="minor"/>
              </p:style>
              <p:txBody>
                <a:bodyPr lIns="131922" tIns="-77499" rIns="131922" bIns="-77499" anchor="ctr">
                  <a:noAutofit/>
                </a:bodyPr>
                <a:lstStyle/>
                <a:p>
                  <a:endParaRPr lang="en-US" sz="2177" spc="-1" noProof="0" dirty="0">
                    <a:solidFill>
                      <a:srgbClr val="000000"/>
                    </a:solidFill>
                    <a:latin typeface="Arial"/>
                  </a:endParaRPr>
                </a:p>
              </p:txBody>
            </p:sp>
          </p:grpSp>
        </p:grpSp>
        <p:sp>
          <p:nvSpPr>
            <p:cNvPr id="72" name="TextBox 71"/>
            <p:cNvSpPr txBox="1"/>
            <p:nvPr/>
          </p:nvSpPr>
          <p:spPr>
            <a:xfrm>
              <a:off x="415954" y="984084"/>
              <a:ext cx="719280" cy="1029240"/>
            </a:xfrm>
            <a:prstGeom prst="rect">
              <a:avLst/>
            </a:prstGeom>
            <a:noFill/>
            <a:ln w="0">
              <a:noFill/>
            </a:ln>
          </p:spPr>
          <p:txBody>
            <a:bodyPr lIns="108847" tIns="54423" rIns="108847" bIns="54423" anchor="t">
              <a:noAutofit/>
            </a:bodyPr>
            <a:lstStyle/>
            <a:p>
              <a:r>
                <a:rPr lang="en-US" sz="2903" spc="-1" noProof="0" dirty="0">
                  <a:solidFill>
                    <a:srgbClr val="000000"/>
                  </a:solidFill>
                  <a:latin typeface="EasyReadingPRO"/>
                </a:rPr>
                <a:t>V</a:t>
              </a:r>
              <a:r>
                <a:rPr lang="en-US" sz="2903" spc="-1" baseline="-8000" noProof="0" dirty="0">
                  <a:solidFill>
                    <a:srgbClr val="000000"/>
                  </a:solidFill>
                  <a:latin typeface="EasyReadingPRO"/>
                </a:rPr>
                <a:t>in</a:t>
              </a:r>
              <a:r>
                <a:rPr lang="en-US" sz="2903" spc="-1" baseline="-8000" noProof="0" dirty="0">
                  <a:solidFill>
                    <a:srgbClr val="000000"/>
                  </a:solidFill>
                  <a:latin typeface="Ubuntu Condensed"/>
                </a:rPr>
                <a:t> </a:t>
              </a:r>
              <a:endParaRPr lang="en-US" sz="2903" spc="-1" noProof="0" dirty="0">
                <a:solidFill>
                  <a:srgbClr val="000000"/>
                </a:solidFill>
                <a:latin typeface="Arial"/>
              </a:endParaRPr>
            </a:p>
          </p:txBody>
        </p:sp>
        <p:sp>
          <p:nvSpPr>
            <p:cNvPr id="73" name="TextBox 72"/>
            <p:cNvSpPr txBox="1"/>
            <p:nvPr/>
          </p:nvSpPr>
          <p:spPr>
            <a:xfrm>
              <a:off x="3694320" y="1023120"/>
              <a:ext cx="817557" cy="472681"/>
            </a:xfrm>
            <a:prstGeom prst="rect">
              <a:avLst/>
            </a:prstGeom>
            <a:noFill/>
            <a:ln w="0">
              <a:noFill/>
            </a:ln>
          </p:spPr>
          <p:txBody>
            <a:bodyPr lIns="108847" tIns="54423" rIns="108847" bIns="54423" anchor="t">
              <a:noAutofit/>
            </a:bodyPr>
            <a:lstStyle/>
            <a:p>
              <a:r>
                <a:rPr lang="en-US" sz="2903" spc="-1" noProof="0" dirty="0" err="1">
                  <a:solidFill>
                    <a:srgbClr val="000000"/>
                  </a:solidFill>
                  <a:latin typeface="EasyReadingPRO"/>
                </a:rPr>
                <a:t>V</a:t>
              </a:r>
              <a:r>
                <a:rPr lang="en-US" sz="2903" spc="-1" baseline="-8000" noProof="0" dirty="0" err="1">
                  <a:solidFill>
                    <a:srgbClr val="000000"/>
                  </a:solidFill>
                  <a:latin typeface="EasyReadingPRO"/>
                </a:rPr>
                <a:t>out</a:t>
              </a:r>
              <a:endParaRPr lang="en-US" sz="2903" spc="-1" noProof="0" dirty="0">
                <a:solidFill>
                  <a:srgbClr val="000000"/>
                </a:solidFill>
                <a:latin typeface="Arial"/>
              </a:endParaRPr>
            </a:p>
          </p:txBody>
        </p:sp>
        <p:sp>
          <p:nvSpPr>
            <p:cNvPr id="74" name="TextBox 73"/>
            <p:cNvSpPr txBox="1"/>
            <p:nvPr/>
          </p:nvSpPr>
          <p:spPr>
            <a:xfrm>
              <a:off x="639720" y="2879640"/>
              <a:ext cx="1312560" cy="506520"/>
            </a:xfrm>
            <a:prstGeom prst="rect">
              <a:avLst/>
            </a:prstGeom>
            <a:noFill/>
            <a:ln w="0">
              <a:noFill/>
            </a:ln>
          </p:spPr>
          <p:txBody>
            <a:bodyPr lIns="108847" tIns="54423" rIns="108847" bIns="54423" anchor="t">
              <a:noAutofit/>
            </a:bodyPr>
            <a:lstStyle/>
            <a:p>
              <a:r>
                <a:rPr lang="en-US" sz="1451" spc="-1" noProof="0" dirty="0">
                  <a:solidFill>
                    <a:srgbClr val="000000"/>
                  </a:solidFill>
                  <a:latin typeface="Arial"/>
                </a:rPr>
                <a:t>HV Capacitor (?)</a:t>
              </a:r>
            </a:p>
          </p:txBody>
        </p:sp>
        <p:sp>
          <p:nvSpPr>
            <p:cNvPr id="75" name="TextBox 74"/>
            <p:cNvSpPr txBox="1"/>
            <p:nvPr/>
          </p:nvSpPr>
          <p:spPr>
            <a:xfrm>
              <a:off x="2085120" y="2862360"/>
              <a:ext cx="654480" cy="748080"/>
            </a:xfrm>
            <a:prstGeom prst="rect">
              <a:avLst/>
            </a:prstGeom>
            <a:noFill/>
            <a:ln w="0">
              <a:noFill/>
            </a:ln>
          </p:spPr>
          <p:txBody>
            <a:bodyPr lIns="108847" tIns="54423" rIns="108847" bIns="54423" anchor="t">
              <a:noAutofit/>
            </a:bodyPr>
            <a:lstStyle/>
            <a:p>
              <a:r>
                <a:rPr lang="en-US" sz="1451" spc="-1" noProof="0" dirty="0">
                  <a:solidFill>
                    <a:srgbClr val="000000"/>
                  </a:solidFill>
                  <a:latin typeface="Arial"/>
                </a:rPr>
                <a:t>Diode </a:t>
              </a:r>
            </a:p>
            <a:p>
              <a:r>
                <a:rPr lang="en-US" sz="1451" spc="-1" noProof="0" dirty="0">
                  <a:solidFill>
                    <a:srgbClr val="000000"/>
                  </a:solidFill>
                  <a:latin typeface="Arial"/>
                </a:rPr>
                <a:t>chain</a:t>
              </a:r>
              <a:br>
                <a:rPr lang="en-US" sz="1451" noProof="0" dirty="0"/>
              </a:br>
              <a:endParaRPr lang="en-US" sz="1451" spc="-1" noProof="0" dirty="0">
                <a:solidFill>
                  <a:srgbClr val="000000"/>
                </a:solidFill>
                <a:latin typeface="Arial"/>
              </a:endParaRPr>
            </a:p>
          </p:txBody>
        </p:sp>
        <p:sp>
          <p:nvSpPr>
            <p:cNvPr id="76" name="TextBox 75"/>
            <p:cNvSpPr txBox="1"/>
            <p:nvPr/>
          </p:nvSpPr>
          <p:spPr>
            <a:xfrm>
              <a:off x="2756520" y="2879640"/>
              <a:ext cx="654480" cy="748080"/>
            </a:xfrm>
            <a:prstGeom prst="rect">
              <a:avLst/>
            </a:prstGeom>
            <a:noFill/>
            <a:ln w="0">
              <a:noFill/>
            </a:ln>
          </p:spPr>
          <p:txBody>
            <a:bodyPr lIns="108847" tIns="54423" rIns="108847" bIns="54423" anchor="t">
              <a:noAutofit/>
            </a:bodyPr>
            <a:lstStyle/>
            <a:p>
              <a:r>
                <a:rPr lang="en-US" sz="1451" spc="-1" noProof="0" dirty="0">
                  <a:solidFill>
                    <a:srgbClr val="000000"/>
                  </a:solidFill>
                  <a:latin typeface="Arial"/>
                </a:rPr>
                <a:t>Field </a:t>
              </a:r>
            </a:p>
            <a:p>
              <a:r>
                <a:rPr lang="en-US" sz="1451" spc="-1" noProof="0" dirty="0">
                  <a:solidFill>
                    <a:srgbClr val="000000"/>
                  </a:solidFill>
                  <a:latin typeface="Arial"/>
                </a:rPr>
                <a:t>Mill</a:t>
              </a:r>
              <a:br>
                <a:rPr lang="en-US" sz="1451" noProof="0" dirty="0"/>
              </a:br>
              <a:endParaRPr lang="en-US" sz="1451" spc="-1" noProof="0" dirty="0">
                <a:solidFill>
                  <a:srgbClr val="000000"/>
                </a:solidFill>
                <a:latin typeface="Arial"/>
              </a:endParaRPr>
            </a:p>
          </p:txBody>
        </p:sp>
        <p:sp>
          <p:nvSpPr>
            <p:cNvPr id="77" name="TextBox 76"/>
            <p:cNvSpPr txBox="1"/>
            <p:nvPr/>
          </p:nvSpPr>
          <p:spPr>
            <a:xfrm>
              <a:off x="3918599" y="1668930"/>
              <a:ext cx="1392840" cy="441000"/>
            </a:xfrm>
            <a:prstGeom prst="rect">
              <a:avLst/>
            </a:prstGeom>
            <a:noFill/>
            <a:ln w="0">
              <a:noFill/>
            </a:ln>
          </p:spPr>
          <p:txBody>
            <a:bodyPr lIns="108847" tIns="54423" rIns="108847" bIns="54423" anchor="t">
              <a:noAutofit/>
            </a:bodyPr>
            <a:lstStyle/>
            <a:p>
              <a:r>
                <a:rPr lang="en-US" sz="1451" spc="-1" noProof="0" dirty="0">
                  <a:solidFill>
                    <a:srgbClr val="000000"/>
                  </a:solidFill>
                  <a:latin typeface="Arial"/>
                </a:rPr>
                <a:t>Differential Amp</a:t>
              </a:r>
            </a:p>
            <a:p>
              <a:endParaRPr lang="en-US" sz="1451" spc="-1" noProof="0" dirty="0">
                <a:solidFill>
                  <a:srgbClr val="000000"/>
                </a:solidFill>
                <a:latin typeface="Arial"/>
              </a:endParaRPr>
            </a:p>
          </p:txBody>
        </p:sp>
        <p:sp>
          <p:nvSpPr>
            <p:cNvPr id="78" name="TextBox 77"/>
            <p:cNvSpPr txBox="1"/>
            <p:nvPr/>
          </p:nvSpPr>
          <p:spPr>
            <a:xfrm>
              <a:off x="4471920" y="2216520"/>
              <a:ext cx="928080" cy="460800"/>
            </a:xfrm>
            <a:prstGeom prst="rect">
              <a:avLst/>
            </a:prstGeom>
            <a:noFill/>
            <a:ln w="0">
              <a:noFill/>
            </a:ln>
          </p:spPr>
          <p:txBody>
            <a:bodyPr lIns="108847" tIns="54423" rIns="108847" bIns="54423" anchor="t">
              <a:noAutofit/>
            </a:bodyPr>
            <a:lstStyle/>
            <a:p>
              <a:r>
                <a:rPr lang="en-US" sz="1451" spc="-1" noProof="0" dirty="0">
                  <a:solidFill>
                    <a:srgbClr val="000000"/>
                  </a:solidFill>
                  <a:latin typeface="Arial"/>
                </a:rPr>
                <a:t>Precision</a:t>
              </a:r>
            </a:p>
            <a:p>
              <a:r>
                <a:rPr lang="en-US" sz="1451" spc="-1" noProof="0" dirty="0">
                  <a:solidFill>
                    <a:srgbClr val="000000"/>
                  </a:solidFill>
                  <a:latin typeface="Arial"/>
                </a:rPr>
                <a:t>Multimeter</a:t>
              </a:r>
            </a:p>
          </p:txBody>
        </p:sp>
        <p:sp>
          <p:nvSpPr>
            <p:cNvPr id="79" name="Rectangle 78"/>
            <p:cNvSpPr/>
            <p:nvPr/>
          </p:nvSpPr>
          <p:spPr>
            <a:xfrm>
              <a:off x="228600" y="1002240"/>
              <a:ext cx="5038920" cy="2386800"/>
            </a:xfrm>
            <a:prstGeom prst="rect">
              <a:avLst/>
            </a:prstGeom>
            <a:noFill/>
            <a:ln w="38160">
              <a:solidFill>
                <a:srgbClr val="2A6099"/>
              </a:solidFill>
              <a:prstDash val="lgDash"/>
              <a:round/>
            </a:ln>
          </p:spPr>
          <p:style>
            <a:lnRef idx="0">
              <a:scrgbClr r="0" g="0" b="0"/>
            </a:lnRef>
            <a:fillRef idx="0">
              <a:scrgbClr r="0" g="0" b="0"/>
            </a:fillRef>
            <a:effectRef idx="0">
              <a:scrgbClr r="0" g="0" b="0"/>
            </a:effectRef>
            <a:fontRef idx="minor"/>
          </p:style>
          <p:txBody>
            <a:bodyPr lIns="131487" tIns="77063" rIns="131487" bIns="77063" anchor="ctr">
              <a:noAutofit/>
            </a:bodyPr>
            <a:lstStyle/>
            <a:p>
              <a:endParaRPr lang="en-US" sz="2177" spc="-1" noProof="0" dirty="0">
                <a:solidFill>
                  <a:srgbClr val="000000"/>
                </a:solidFill>
                <a:latin typeface="Arial"/>
              </a:endParaRPr>
            </a:p>
          </p:txBody>
        </p:sp>
        <p:sp>
          <p:nvSpPr>
            <p:cNvPr id="80" name="TextBox 79"/>
            <p:cNvSpPr txBox="1"/>
            <p:nvPr/>
          </p:nvSpPr>
          <p:spPr>
            <a:xfrm>
              <a:off x="2286000" y="3360960"/>
              <a:ext cx="3180960" cy="794520"/>
            </a:xfrm>
            <a:prstGeom prst="rect">
              <a:avLst/>
            </a:prstGeom>
            <a:noFill/>
            <a:ln w="0">
              <a:noFill/>
            </a:ln>
          </p:spPr>
          <p:txBody>
            <a:bodyPr lIns="108847" tIns="54423" rIns="108847" bIns="54423" anchor="t">
              <a:noAutofit/>
            </a:bodyPr>
            <a:lstStyle/>
            <a:p>
              <a:r>
                <a:rPr lang="en-US" sz="2177" b="1" spc="-1" noProof="0" dirty="0">
                  <a:solidFill>
                    <a:srgbClr val="2A6099"/>
                  </a:solidFill>
                  <a:latin typeface="Arial"/>
                </a:rPr>
                <a:t>Climatic chamber - N</a:t>
              </a:r>
              <a:r>
                <a:rPr lang="en-US" sz="2177" b="1" spc="-1" baseline="-8000" noProof="0" dirty="0">
                  <a:solidFill>
                    <a:srgbClr val="2A6099"/>
                  </a:solidFill>
                  <a:latin typeface="Arial"/>
                </a:rPr>
                <a:t>2</a:t>
              </a:r>
              <a:endParaRPr lang="en-US" sz="2177" spc="-1" noProof="0" dirty="0">
                <a:solidFill>
                  <a:srgbClr val="000000"/>
                </a:solidFill>
                <a:latin typeface="Arial"/>
              </a:endParaRPr>
            </a:p>
          </p:txBody>
        </p:sp>
        <p:grpSp>
          <p:nvGrpSpPr>
            <p:cNvPr id="81" name="Group 80"/>
            <p:cNvGrpSpPr/>
            <p:nvPr/>
          </p:nvGrpSpPr>
          <p:grpSpPr>
            <a:xfrm>
              <a:off x="2930760" y="1824120"/>
              <a:ext cx="284040" cy="105840"/>
              <a:chOff x="2930760" y="1824120"/>
              <a:chExt cx="284040" cy="105840"/>
            </a:xfrm>
          </p:grpSpPr>
          <p:sp>
            <p:nvSpPr>
              <p:cNvPr id="82" name="Triangle 81"/>
              <p:cNvSpPr/>
              <p:nvPr/>
            </p:nvSpPr>
            <p:spPr>
              <a:xfrm rot="5400000">
                <a:off x="2944080" y="1810800"/>
                <a:ext cx="105840" cy="132480"/>
              </a:xfrm>
              <a:prstGeom prst="triangle">
                <a:avLst>
                  <a:gd name="adj" fmla="val 50000"/>
                </a:avLst>
              </a:prstGeom>
              <a:solidFill>
                <a:srgbClr val="DEE6EF"/>
              </a:solidFill>
              <a:ln w="38160">
                <a:solidFill>
                  <a:srgbClr val="3465A4"/>
                </a:solidFill>
                <a:round/>
              </a:ln>
            </p:spPr>
            <p:style>
              <a:lnRef idx="0">
                <a:scrgbClr r="0" g="0" b="0"/>
              </a:lnRef>
              <a:fillRef idx="0">
                <a:scrgbClr r="0" g="0" b="0"/>
              </a:fillRef>
              <a:effectRef idx="0">
                <a:scrgbClr r="0" g="0" b="0"/>
              </a:effectRef>
              <a:fontRef idx="minor"/>
            </p:style>
            <p:txBody>
              <a:bodyPr lIns="131922" tIns="-23946" rIns="131922" bIns="-23946" anchor="ctr">
                <a:noAutofit/>
              </a:bodyPr>
              <a:lstStyle/>
              <a:p>
                <a:endParaRPr lang="en-US" sz="2177" spc="-1" noProof="0" dirty="0">
                  <a:solidFill>
                    <a:srgbClr val="000000"/>
                  </a:solidFill>
                  <a:latin typeface="Arial"/>
                </a:endParaRPr>
              </a:p>
            </p:txBody>
          </p:sp>
          <p:sp>
            <p:nvSpPr>
              <p:cNvPr id="83" name="Triangle 82"/>
              <p:cNvSpPr/>
              <p:nvPr/>
            </p:nvSpPr>
            <p:spPr>
              <a:xfrm rot="16200000">
                <a:off x="3095280" y="1810440"/>
                <a:ext cx="105840" cy="132840"/>
              </a:xfrm>
              <a:prstGeom prst="triangle">
                <a:avLst>
                  <a:gd name="adj" fmla="val 50000"/>
                </a:avLst>
              </a:prstGeom>
              <a:solidFill>
                <a:srgbClr val="DEE6EF"/>
              </a:solidFill>
              <a:ln w="38160">
                <a:solidFill>
                  <a:srgbClr val="3465A4"/>
                </a:solidFill>
                <a:round/>
              </a:ln>
            </p:spPr>
            <p:style>
              <a:lnRef idx="0">
                <a:scrgbClr r="0" g="0" b="0"/>
              </a:lnRef>
              <a:fillRef idx="0">
                <a:scrgbClr r="0" g="0" b="0"/>
              </a:fillRef>
              <a:effectRef idx="0">
                <a:scrgbClr r="0" g="0" b="0"/>
              </a:effectRef>
              <a:fontRef idx="minor"/>
            </p:style>
            <p:txBody>
              <a:bodyPr lIns="131922" tIns="-23946" rIns="131922" bIns="-23946" anchor="ctr">
                <a:noAutofit/>
              </a:bodyPr>
              <a:lstStyle/>
              <a:p>
                <a:endParaRPr lang="en-US" sz="2177" spc="-1" noProof="0" dirty="0">
                  <a:solidFill>
                    <a:srgbClr val="000000"/>
                  </a:solidFill>
                  <a:latin typeface="Arial"/>
                </a:endParaRPr>
              </a:p>
            </p:txBody>
          </p:sp>
        </p:grpSp>
        <p:sp>
          <p:nvSpPr>
            <p:cNvPr id="84" name="Straight Connector 83"/>
            <p:cNvSpPr/>
            <p:nvPr/>
          </p:nvSpPr>
          <p:spPr>
            <a:xfrm>
              <a:off x="2949480" y="176040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0602" tIns="66179" rIns="120602" bIns="66179" anchor="ctr">
              <a:noAutofit/>
            </a:bodyPr>
            <a:lstStyle/>
            <a:p>
              <a:endParaRPr lang="en-US" sz="2177" spc="-1" noProof="0" dirty="0">
                <a:solidFill>
                  <a:srgbClr val="000000"/>
                </a:solidFill>
                <a:latin typeface="Arial"/>
              </a:endParaRPr>
            </a:p>
          </p:txBody>
        </p:sp>
        <p:sp>
          <p:nvSpPr>
            <p:cNvPr id="85" name="Straight Connector 84"/>
            <p:cNvSpPr/>
            <p:nvPr/>
          </p:nvSpPr>
          <p:spPr>
            <a:xfrm>
              <a:off x="2886840" y="175752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0602" tIns="66179" rIns="120602" bIns="66179" anchor="ctr">
              <a:noAutofit/>
            </a:bodyPr>
            <a:lstStyle/>
            <a:p>
              <a:endParaRPr lang="en-US" sz="2177" spc="-1" noProof="0" dirty="0">
                <a:solidFill>
                  <a:srgbClr val="000000"/>
                </a:solidFill>
                <a:latin typeface="Arial"/>
              </a:endParaRPr>
            </a:p>
          </p:txBody>
        </p:sp>
        <p:sp>
          <p:nvSpPr>
            <p:cNvPr id="86" name="Straight Connector 85"/>
            <p:cNvSpPr/>
            <p:nvPr/>
          </p:nvSpPr>
          <p:spPr>
            <a:xfrm>
              <a:off x="3012120" y="175500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0602" tIns="66179" rIns="120602" bIns="66179" anchor="ctr">
              <a:noAutofit/>
            </a:bodyPr>
            <a:lstStyle/>
            <a:p>
              <a:endParaRPr lang="en-US" sz="2177" spc="-1" noProof="0" dirty="0">
                <a:solidFill>
                  <a:srgbClr val="000000"/>
                </a:solidFill>
                <a:latin typeface="Arial"/>
              </a:endParaRPr>
            </a:p>
          </p:txBody>
        </p:sp>
        <p:sp>
          <p:nvSpPr>
            <p:cNvPr id="87" name="Straight Connector 86"/>
            <p:cNvSpPr/>
            <p:nvPr/>
          </p:nvSpPr>
          <p:spPr>
            <a:xfrm>
              <a:off x="3074760" y="175212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0602" tIns="66179" rIns="120602" bIns="66179" anchor="ctr">
              <a:noAutofit/>
            </a:bodyPr>
            <a:lstStyle/>
            <a:p>
              <a:endParaRPr lang="en-US" sz="2177" spc="-1" noProof="0" dirty="0">
                <a:solidFill>
                  <a:srgbClr val="000000"/>
                </a:solidFill>
                <a:latin typeface="Arial"/>
              </a:endParaRPr>
            </a:p>
          </p:txBody>
        </p:sp>
        <p:sp>
          <p:nvSpPr>
            <p:cNvPr id="88" name="Straight Connector 87"/>
            <p:cNvSpPr/>
            <p:nvPr/>
          </p:nvSpPr>
          <p:spPr>
            <a:xfrm>
              <a:off x="3137400" y="174924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0602" tIns="66179" rIns="120602" bIns="66179" anchor="ctr">
              <a:noAutofit/>
            </a:bodyPr>
            <a:lstStyle/>
            <a:p>
              <a:endParaRPr lang="en-US" sz="2177" spc="-1" noProof="0" dirty="0">
                <a:solidFill>
                  <a:srgbClr val="000000"/>
                </a:solidFill>
                <a:latin typeface="Arial"/>
              </a:endParaRPr>
            </a:p>
          </p:txBody>
        </p:sp>
        <p:sp>
          <p:nvSpPr>
            <p:cNvPr id="89" name="Straight Connector 88"/>
            <p:cNvSpPr/>
            <p:nvPr/>
          </p:nvSpPr>
          <p:spPr>
            <a:xfrm>
              <a:off x="3200040" y="174672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0602" tIns="66179" rIns="120602" bIns="66179" anchor="ctr">
              <a:noAutofit/>
            </a:bodyPr>
            <a:lstStyle/>
            <a:p>
              <a:endParaRPr lang="en-US" sz="2177" spc="-1" noProof="0" dirty="0">
                <a:solidFill>
                  <a:srgbClr val="000000"/>
                </a:solidFill>
                <a:latin typeface="Arial"/>
              </a:endParaRPr>
            </a:p>
          </p:txBody>
        </p:sp>
        <p:sp>
          <p:nvSpPr>
            <p:cNvPr id="90" name="Straight Connector 89"/>
            <p:cNvSpPr/>
            <p:nvPr/>
          </p:nvSpPr>
          <p:spPr>
            <a:xfrm>
              <a:off x="3262680" y="1743840"/>
              <a:ext cx="0" cy="397800"/>
            </a:xfrm>
            <a:prstGeom prst="line">
              <a:avLst/>
            </a:prstGeom>
            <a:ln w="19080">
              <a:solidFill>
                <a:srgbClr val="00A933"/>
              </a:solidFill>
              <a:round/>
              <a:tailEnd type="triangle" w="med" len="med"/>
            </a:ln>
          </p:spPr>
          <p:style>
            <a:lnRef idx="0">
              <a:scrgbClr r="0" g="0" b="0"/>
            </a:lnRef>
            <a:fillRef idx="0">
              <a:scrgbClr r="0" g="0" b="0"/>
            </a:fillRef>
            <a:effectRef idx="0">
              <a:scrgbClr r="0" g="0" b="0"/>
            </a:effectRef>
            <a:fontRef idx="minor"/>
          </p:style>
          <p:txBody>
            <a:bodyPr lIns="120602" tIns="66179" rIns="120602" bIns="66179" anchor="ctr">
              <a:noAutofit/>
            </a:bodyPr>
            <a:lstStyle/>
            <a:p>
              <a:endParaRPr lang="en-US" sz="2177" spc="-1" noProof="0" dirty="0">
                <a:solidFill>
                  <a:srgbClr val="000000"/>
                </a:solidFill>
                <a:latin typeface="Arial"/>
              </a:endParaRPr>
            </a:p>
          </p:txBody>
        </p:sp>
        <p:sp>
          <p:nvSpPr>
            <p:cNvPr id="91" name="TextBox 90"/>
            <p:cNvSpPr txBox="1"/>
            <p:nvPr/>
          </p:nvSpPr>
          <p:spPr>
            <a:xfrm>
              <a:off x="2691720" y="1776960"/>
              <a:ext cx="264960" cy="442440"/>
            </a:xfrm>
            <a:prstGeom prst="rect">
              <a:avLst/>
            </a:prstGeom>
            <a:noFill/>
            <a:ln w="0">
              <a:noFill/>
            </a:ln>
          </p:spPr>
          <p:txBody>
            <a:bodyPr lIns="108847" tIns="54423" rIns="108847" bIns="54423" anchor="t">
              <a:noAutofit/>
            </a:bodyPr>
            <a:lstStyle/>
            <a:p>
              <a:r>
                <a:rPr lang="en-US" sz="2177" b="1" spc="-1" noProof="0" dirty="0">
                  <a:solidFill>
                    <a:srgbClr val="00A933"/>
                  </a:solidFill>
                  <a:latin typeface="EasyReadingPRO"/>
                </a:rPr>
                <a:t>E</a:t>
              </a:r>
              <a:endParaRPr lang="en-US" sz="2177" spc="-1" noProof="0" dirty="0">
                <a:solidFill>
                  <a:srgbClr val="000000"/>
                </a:solidFill>
                <a:latin typeface="Arial"/>
              </a:endParaRPr>
            </a:p>
          </p:txBody>
        </p:sp>
      </p:grpSp>
      <p:pic>
        <p:nvPicPr>
          <p:cNvPr id="92" name="Picture 91"/>
          <p:cNvPicPr/>
          <p:nvPr/>
        </p:nvPicPr>
        <p:blipFill>
          <a:blip r:embed="rId2"/>
          <a:srcRect l="43337" t="15776" r="5424" b="23736"/>
          <a:stretch/>
        </p:blipFill>
        <p:spPr>
          <a:xfrm>
            <a:off x="7275955" y="1098915"/>
            <a:ext cx="3783072" cy="3338542"/>
          </a:xfrm>
          <a:prstGeom prst="rect">
            <a:avLst/>
          </a:prstGeom>
          <a:ln w="0">
            <a:noFill/>
          </a:ln>
        </p:spPr>
      </p:pic>
      <p:pic>
        <p:nvPicPr>
          <p:cNvPr id="93" name="Google Shape;167;p 1"/>
          <p:cNvPicPr/>
          <p:nvPr/>
        </p:nvPicPr>
        <p:blipFill>
          <a:blip r:embed="rId3"/>
          <a:stretch/>
        </p:blipFill>
        <p:spPr>
          <a:xfrm>
            <a:off x="511793" y="4475772"/>
            <a:ext cx="9170107" cy="2294486"/>
          </a:xfrm>
          <a:prstGeom prst="rect">
            <a:avLst/>
          </a:prstGeom>
          <a:ln w="0">
            <a:noFill/>
          </a:ln>
        </p:spPr>
      </p:pic>
      <p:sp>
        <p:nvSpPr>
          <p:cNvPr id="94" name="TextBox 93"/>
          <p:cNvSpPr txBox="1"/>
          <p:nvPr/>
        </p:nvSpPr>
        <p:spPr>
          <a:xfrm>
            <a:off x="9676676" y="4699995"/>
            <a:ext cx="1879127" cy="1812949"/>
          </a:xfrm>
          <a:prstGeom prst="rect">
            <a:avLst/>
          </a:prstGeom>
          <a:noFill/>
          <a:ln w="0">
            <a:noFill/>
          </a:ln>
        </p:spPr>
        <p:txBody>
          <a:bodyPr lIns="108847" tIns="54423" rIns="108847" bIns="54423" anchor="t">
            <a:noAutofit/>
          </a:bodyPr>
          <a:lstStyle/>
          <a:p>
            <a:r>
              <a:rPr lang="en-US" sz="2177" b="1" spc="-1" noProof="0" dirty="0">
                <a:solidFill>
                  <a:srgbClr val="000000"/>
                </a:solidFill>
                <a:latin typeface="Arial"/>
                <a:ea typeface="Arial"/>
              </a:rPr>
              <a:t>Single board</a:t>
            </a:r>
            <a:br>
              <a:rPr lang="en-US" sz="2177" noProof="0" dirty="0"/>
            </a:br>
            <a:r>
              <a:rPr lang="en-US" sz="2177" b="1" spc="-1" noProof="0" dirty="0">
                <a:solidFill>
                  <a:srgbClr val="000000"/>
                </a:solidFill>
                <a:latin typeface="Arial"/>
                <a:ea typeface="Arial"/>
              </a:rPr>
              <a:t>(1 kV)</a:t>
            </a:r>
            <a:endParaRPr lang="en-US" sz="2177" spc="-1" noProof="0" dirty="0">
              <a:solidFill>
                <a:srgbClr val="000000"/>
              </a:solidFill>
              <a:latin typeface="Arial"/>
            </a:endParaRPr>
          </a:p>
          <a:p>
            <a:endParaRPr lang="en-US" sz="2177" spc="-1" noProof="0" dirty="0">
              <a:solidFill>
                <a:srgbClr val="000000"/>
              </a:solidFill>
              <a:latin typeface="Arial"/>
            </a:endParaRPr>
          </a:p>
          <a:p>
            <a:r>
              <a:rPr lang="en-US" sz="2177" spc="-1" noProof="0" dirty="0" err="1">
                <a:solidFill>
                  <a:srgbClr val="000000"/>
                </a:solidFill>
                <a:latin typeface="Arial"/>
                <a:ea typeface="Ubuntu Condensed"/>
              </a:rPr>
              <a:t>σ</a:t>
            </a:r>
            <a:r>
              <a:rPr lang="en-US" sz="2177" spc="-1" noProof="0" dirty="0">
                <a:solidFill>
                  <a:srgbClr val="000000"/>
                </a:solidFill>
                <a:latin typeface="Arial"/>
                <a:ea typeface="Arial"/>
              </a:rPr>
              <a:t> = 0.3 mV</a:t>
            </a:r>
            <a:endParaRPr lang="en-US" sz="2177" spc="-1" noProof="0" dirty="0">
              <a:solidFill>
                <a:srgbClr val="000000"/>
              </a:solidFill>
              <a:latin typeface="Arial"/>
            </a:endParaRPr>
          </a:p>
        </p:txBody>
      </p:sp>
      <p:sp>
        <p:nvSpPr>
          <p:cNvPr id="2" name="PlaceHolder 1"/>
          <p:cNvSpPr>
            <a:spLocks noGrp="1"/>
          </p:cNvSpPr>
          <p:nvPr>
            <p:ph type="sldNum" idx="6"/>
          </p:nvPr>
        </p:nvSpPr>
        <p:spPr>
          <a:xfrm>
            <a:off x="9339840" y="5140080"/>
            <a:ext cx="604440" cy="433440"/>
          </a:xfrm>
          <a:prstGeom prst="rect">
            <a:avLst/>
          </a:prstGeom>
          <a:noFill/>
          <a:ln w="0">
            <a:noFill/>
          </a:ln>
        </p:spPr>
        <p:txBody>
          <a:bodyPr lIns="91440" tIns="91440" rIns="91440" bIns="91440" anchor="ctr">
            <a:normAutofit/>
          </a:bodyPr>
          <a:lstStyle>
            <a:defPPr>
              <a:defRPr lang="en-IT"/>
            </a:defPPr>
            <a:lvl1pPr marL="0" indent="0" algn="r" defTabSz="914400" rtl="0" eaLnBrk="1" latinLnBrk="0" hangingPunct="1">
              <a:lnSpc>
                <a:spcPct val="100000"/>
              </a:lnSpc>
              <a:buNone/>
              <a:tabLst>
                <a:tab pos="0" algn="l"/>
              </a:tabLst>
              <a:defRPr lang="en-US" sz="1000" b="0" strike="noStrike" kern="1200" spc="-1">
                <a:solidFill>
                  <a:srgbClr val="595959"/>
                </a:solidFill>
                <a:latin typeface="Arial"/>
                <a:ea typeface="Arial"/>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08AA2E-C0F2-4D6E-98D7-6FA7628A72C3}" type="slidenum">
              <a:rPr lang="en-US" noProof="0" smtClean="0"/>
              <a:pPr/>
              <a:t>55</a:t>
            </a:fld>
            <a:endParaRPr lang="en-US" noProof="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5BD5-7A7E-9F47-AF26-8CB48CB82900}"/>
              </a:ext>
            </a:extLst>
          </p:cNvPr>
          <p:cNvSpPr>
            <a:spLocks noGrp="1"/>
          </p:cNvSpPr>
          <p:nvPr>
            <p:ph type="title"/>
          </p:nvPr>
        </p:nvSpPr>
        <p:spPr/>
        <p:txBody>
          <a:bodyPr>
            <a:normAutofit/>
          </a:bodyPr>
          <a:lstStyle/>
          <a:p>
            <a:pPr algn="ctr"/>
            <a:r>
              <a:rPr lang="en-US" sz="5400" noProof="0" dirty="0"/>
              <a:t>To Conclude</a:t>
            </a:r>
            <a:br>
              <a:rPr lang="en-US" noProof="0" dirty="0"/>
            </a:br>
            <a:r>
              <a:rPr lang="en-US" sz="2700" b="1" noProof="0" dirty="0"/>
              <a:t>A message to young researchers that are considering to join this project</a:t>
            </a:r>
          </a:p>
        </p:txBody>
      </p:sp>
      <p:sp>
        <p:nvSpPr>
          <p:cNvPr id="3" name="Content Placeholder 2">
            <a:extLst>
              <a:ext uri="{FF2B5EF4-FFF2-40B4-BE49-F238E27FC236}">
                <a16:creationId xmlns:a16="http://schemas.microsoft.com/office/drawing/2014/main" id="{3CB1DF8D-CD29-E747-88E2-C4B939AE79C6}"/>
              </a:ext>
            </a:extLst>
          </p:cNvPr>
          <p:cNvSpPr>
            <a:spLocks noGrp="1"/>
          </p:cNvSpPr>
          <p:nvPr>
            <p:ph idx="1"/>
          </p:nvPr>
        </p:nvSpPr>
        <p:spPr>
          <a:xfrm>
            <a:off x="205409" y="2141537"/>
            <a:ext cx="11781182" cy="4184107"/>
          </a:xfrm>
        </p:spPr>
        <p:txBody>
          <a:bodyPr/>
          <a:lstStyle/>
          <a:p>
            <a:pPr marL="0" indent="0" algn="ctr">
              <a:buNone/>
            </a:pPr>
            <a:r>
              <a:rPr lang="en-US" noProof="0" dirty="0"/>
              <a:t>The PTOLEMY project is very challenging, and we have a long way in front of us. </a:t>
            </a:r>
          </a:p>
          <a:p>
            <a:pPr marL="0" indent="0">
              <a:buNone/>
            </a:pPr>
            <a:endParaRPr lang="en-US" noProof="0" dirty="0"/>
          </a:p>
          <a:p>
            <a:pPr marL="0" indent="0" algn="ctr">
              <a:buNone/>
            </a:pPr>
            <a:r>
              <a:rPr lang="en-US" noProof="0" dirty="0"/>
              <a:t>However, there are so many import and interesting results that we can gain, while pushing further the knowledge, that makes the path more as interesting as the final goal.</a:t>
            </a:r>
          </a:p>
        </p:txBody>
      </p:sp>
      <p:sp>
        <p:nvSpPr>
          <p:cNvPr id="4" name="TextBox 3">
            <a:extLst>
              <a:ext uri="{FF2B5EF4-FFF2-40B4-BE49-F238E27FC236}">
                <a16:creationId xmlns:a16="http://schemas.microsoft.com/office/drawing/2014/main" id="{C567F3C4-DD87-4043-E977-71751B90434D}"/>
              </a:ext>
            </a:extLst>
          </p:cNvPr>
          <p:cNvSpPr txBox="1"/>
          <p:nvPr/>
        </p:nvSpPr>
        <p:spPr>
          <a:xfrm>
            <a:off x="1576012" y="5060515"/>
            <a:ext cx="9039975" cy="461665"/>
          </a:xfrm>
          <a:prstGeom prst="rect">
            <a:avLst/>
          </a:prstGeom>
          <a:noFill/>
        </p:spPr>
        <p:txBody>
          <a:bodyPr wrap="none" rtlCol="0">
            <a:spAutoFit/>
          </a:bodyPr>
          <a:lstStyle/>
          <a:p>
            <a:r>
              <a:rPr lang="en-US" sz="2400" noProof="0" dirty="0"/>
              <a:t>We aim at showing the demonstrator functioning at LNGS by next year </a:t>
            </a:r>
          </a:p>
        </p:txBody>
      </p:sp>
      <p:sp>
        <p:nvSpPr>
          <p:cNvPr id="5" name="TextBox 4">
            <a:extLst>
              <a:ext uri="{FF2B5EF4-FFF2-40B4-BE49-F238E27FC236}">
                <a16:creationId xmlns:a16="http://schemas.microsoft.com/office/drawing/2014/main" id="{051A8AFF-8793-FE01-BFEC-14E30DB8786F}"/>
              </a:ext>
            </a:extLst>
          </p:cNvPr>
          <p:cNvSpPr txBox="1"/>
          <p:nvPr/>
        </p:nvSpPr>
        <p:spPr>
          <a:xfrm>
            <a:off x="927100" y="6325644"/>
            <a:ext cx="7091300" cy="369332"/>
          </a:xfrm>
          <a:prstGeom prst="rect">
            <a:avLst/>
          </a:prstGeom>
          <a:noFill/>
        </p:spPr>
        <p:txBody>
          <a:bodyPr wrap="none" rtlCol="0">
            <a:spAutoFit/>
          </a:bodyPr>
          <a:lstStyle/>
          <a:p>
            <a:r>
              <a:rPr lang="en-US" noProof="0" dirty="0"/>
              <a:t>Contact: </a:t>
            </a:r>
            <a:r>
              <a:rPr lang="en-US" noProof="0" dirty="0">
                <a:hlinkClick r:id="rId2"/>
              </a:rPr>
              <a:t>marcello.messina@lngs.infn.it</a:t>
            </a:r>
            <a:r>
              <a:rPr lang="en-US" noProof="0" dirty="0"/>
              <a:t>; web: https://</a:t>
            </a:r>
            <a:r>
              <a:rPr lang="en-US" noProof="0" dirty="0" err="1"/>
              <a:t>ptolemy.lngs.infn.it</a:t>
            </a:r>
            <a:r>
              <a:rPr lang="en-US" noProof="0" dirty="0"/>
              <a:t>/</a:t>
            </a:r>
          </a:p>
        </p:txBody>
      </p:sp>
    </p:spTree>
    <p:extLst>
      <p:ext uri="{BB962C8B-B14F-4D97-AF65-F5344CB8AC3E}">
        <p14:creationId xmlns:p14="http://schemas.microsoft.com/office/powerpoint/2010/main" val="261210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46B8-6A68-6441-A66E-0EDB780C40BA}"/>
              </a:ext>
            </a:extLst>
          </p:cNvPr>
          <p:cNvSpPr>
            <a:spLocks noGrp="1"/>
          </p:cNvSpPr>
          <p:nvPr>
            <p:ph type="title"/>
          </p:nvPr>
        </p:nvSpPr>
        <p:spPr/>
        <p:txBody>
          <a:bodyPr/>
          <a:lstStyle/>
          <a:p>
            <a:pPr algn="ctr"/>
            <a:r>
              <a:rPr lang="en-US" noProof="0" dirty="0">
                <a:latin typeface="Helvetica Neue" panose="02000503000000020004" pitchFamily="2" charset="0"/>
                <a:ea typeface="Helvetica Neue" panose="02000503000000020004" pitchFamily="2" charset="0"/>
                <a:cs typeface="Helvetica Neue" panose="02000503000000020004" pitchFamily="2" charset="0"/>
              </a:rPr>
              <a:t>BACKUP</a:t>
            </a:r>
          </a:p>
        </p:txBody>
      </p:sp>
    </p:spTree>
    <p:extLst>
      <p:ext uri="{BB962C8B-B14F-4D97-AF65-F5344CB8AC3E}">
        <p14:creationId xmlns:p14="http://schemas.microsoft.com/office/powerpoint/2010/main" val="15149126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62756-C326-5ED3-E1A4-EF31385BFD87}"/>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79BC77E4-DDEB-5B54-15D4-17BD73BE0D92}"/>
              </a:ext>
            </a:extLst>
          </p:cNvPr>
          <p:cNvGrpSpPr/>
          <p:nvPr/>
        </p:nvGrpSpPr>
        <p:grpSpPr>
          <a:xfrm>
            <a:off x="9105004" y="1690688"/>
            <a:ext cx="3016220" cy="3875382"/>
            <a:chOff x="8454950" y="1802798"/>
            <a:chExt cx="3016220" cy="3875382"/>
          </a:xfrm>
        </p:grpSpPr>
        <p:pic>
          <p:nvPicPr>
            <p:cNvPr id="3" name="Picture 2">
              <a:extLst>
                <a:ext uri="{FF2B5EF4-FFF2-40B4-BE49-F238E27FC236}">
                  <a16:creationId xmlns:a16="http://schemas.microsoft.com/office/drawing/2014/main" id="{2E77F971-F336-DF5C-3926-EFB843831391}"/>
                </a:ext>
              </a:extLst>
            </p:cNvPr>
            <p:cNvPicPr>
              <a:picLocks noChangeAspect="1"/>
            </p:cNvPicPr>
            <p:nvPr/>
          </p:nvPicPr>
          <p:blipFill rotWithShape="1">
            <a:blip r:embed="rId2"/>
            <a:srcRect l="9863" t="5300" r="17509"/>
            <a:stretch/>
          </p:blipFill>
          <p:spPr>
            <a:xfrm>
              <a:off x="8454950" y="1802798"/>
              <a:ext cx="3016220" cy="3875382"/>
            </a:xfrm>
            <a:prstGeom prst="rect">
              <a:avLst/>
            </a:prstGeom>
          </p:spPr>
        </p:pic>
        <p:sp>
          <p:nvSpPr>
            <p:cNvPr id="2" name="Oval 1">
              <a:extLst>
                <a:ext uri="{FF2B5EF4-FFF2-40B4-BE49-F238E27FC236}">
                  <a16:creationId xmlns:a16="http://schemas.microsoft.com/office/drawing/2014/main" id="{B8A6551B-5C78-AD4A-A53D-8DE0ACF1E942}"/>
                </a:ext>
              </a:extLst>
            </p:cNvPr>
            <p:cNvSpPr/>
            <p:nvPr/>
          </p:nvSpPr>
          <p:spPr>
            <a:xfrm>
              <a:off x="9956299" y="5197494"/>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Oval 4">
              <a:extLst>
                <a:ext uri="{FF2B5EF4-FFF2-40B4-BE49-F238E27FC236}">
                  <a16:creationId xmlns:a16="http://schemas.microsoft.com/office/drawing/2014/main" id="{B94BB422-101A-72B3-AD3E-1CEDA48C3E5D}"/>
                </a:ext>
              </a:extLst>
            </p:cNvPr>
            <p:cNvSpPr/>
            <p:nvPr/>
          </p:nvSpPr>
          <p:spPr>
            <a:xfrm>
              <a:off x="10244013" y="5324917"/>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360FC1D6-F23F-C4E1-FFBC-E01D11604670}"/>
                </a:ext>
              </a:extLst>
            </p:cNvPr>
            <p:cNvSpPr/>
            <p:nvPr/>
          </p:nvSpPr>
          <p:spPr>
            <a:xfrm>
              <a:off x="9735285" y="4904382"/>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D11FCF21-708C-382D-427C-E4AF364BBBB9}"/>
                </a:ext>
              </a:extLst>
            </p:cNvPr>
            <p:cNvSpPr/>
            <p:nvPr/>
          </p:nvSpPr>
          <p:spPr>
            <a:xfrm>
              <a:off x="10140480" y="4517848"/>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715F865E-51AA-2C11-ECB2-2FC9F5AE7163}"/>
                </a:ext>
              </a:extLst>
            </p:cNvPr>
            <p:cNvSpPr/>
            <p:nvPr/>
          </p:nvSpPr>
          <p:spPr>
            <a:xfrm>
              <a:off x="9676780" y="4457177"/>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046AAC1D-23F1-7FEA-DEDE-8042ECD980B7}"/>
                </a:ext>
              </a:extLst>
            </p:cNvPr>
            <p:cNvSpPr/>
            <p:nvPr/>
          </p:nvSpPr>
          <p:spPr>
            <a:xfrm>
              <a:off x="9674614" y="5405523"/>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Oval 9">
              <a:extLst>
                <a:ext uri="{FF2B5EF4-FFF2-40B4-BE49-F238E27FC236}">
                  <a16:creationId xmlns:a16="http://schemas.microsoft.com/office/drawing/2014/main" id="{D71CA683-CD4C-96BF-8F49-A09DC02076B0}"/>
                </a:ext>
              </a:extLst>
            </p:cNvPr>
            <p:cNvSpPr/>
            <p:nvPr/>
          </p:nvSpPr>
          <p:spPr>
            <a:xfrm>
              <a:off x="10261822" y="4843711"/>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22AA1212-4754-2767-F61D-478E441916F7}"/>
                </a:ext>
              </a:extLst>
            </p:cNvPr>
            <p:cNvSpPr/>
            <p:nvPr/>
          </p:nvSpPr>
          <p:spPr>
            <a:xfrm>
              <a:off x="9989649" y="5437837"/>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Oval 11">
              <a:extLst>
                <a:ext uri="{FF2B5EF4-FFF2-40B4-BE49-F238E27FC236}">
                  <a16:creationId xmlns:a16="http://schemas.microsoft.com/office/drawing/2014/main" id="{3303EFA3-846D-C95C-61BF-79A042674D1C}"/>
                </a:ext>
              </a:extLst>
            </p:cNvPr>
            <p:cNvSpPr/>
            <p:nvPr/>
          </p:nvSpPr>
          <p:spPr>
            <a:xfrm>
              <a:off x="9868307" y="4586941"/>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Oval 12">
              <a:extLst>
                <a:ext uri="{FF2B5EF4-FFF2-40B4-BE49-F238E27FC236}">
                  <a16:creationId xmlns:a16="http://schemas.microsoft.com/office/drawing/2014/main" id="{D3AAB67C-C7C1-897A-0300-C03889F2DCE0}"/>
                </a:ext>
              </a:extLst>
            </p:cNvPr>
            <p:cNvSpPr/>
            <p:nvPr/>
          </p:nvSpPr>
          <p:spPr>
            <a:xfrm>
              <a:off x="9670753" y="5132866"/>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3985B546-046B-3830-DDCC-F50C1A5ADFFD}"/>
                </a:ext>
              </a:extLst>
            </p:cNvPr>
            <p:cNvSpPr/>
            <p:nvPr/>
          </p:nvSpPr>
          <p:spPr>
            <a:xfrm>
              <a:off x="10169020" y="5072195"/>
              <a:ext cx="121342" cy="1213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718C080-7FB0-A6EE-2E45-D675B06D6180}"/>
                  </a:ext>
                </a:extLst>
              </p:cNvPr>
              <p:cNvSpPr txBox="1"/>
              <p:nvPr/>
            </p:nvSpPr>
            <p:spPr>
              <a:xfrm>
                <a:off x="121255" y="1568129"/>
                <a:ext cx="9253119" cy="4264694"/>
              </a:xfrm>
              <a:prstGeom prst="rect">
                <a:avLst/>
              </a:prstGeom>
              <a:noFill/>
            </p:spPr>
            <p:txBody>
              <a:bodyPr wrap="square" rtlCol="0">
                <a:spAutoFit/>
              </a:bodyPr>
              <a:lstStyle/>
              <a:p>
                <a:pPr marL="457200" indent="-457200">
                  <a:buFont typeface="Arial" panose="020B0604020202020204" pitchFamily="34" charset="0"/>
                  <a:buChar char="•"/>
                </a:pPr>
                <a:r>
                  <a:rPr lang="en-US" sz="2000" b="0" noProof="0" dirty="0"/>
                  <a:t>Velocity of solar system </a:t>
                </a:r>
                <a:r>
                  <a:rPr lang="en-US" sz="2000" b="0" noProof="0" dirty="0" err="1"/>
                  <a:t>w.r.t</a:t>
                </a:r>
                <a:r>
                  <a:rPr lang="en-US" sz="2000" b="0" noProof="0" dirty="0"/>
                  <a:t> CMB frame </a:t>
                </a:r>
                <a14:m>
                  <m:oMath xmlns:m="http://schemas.openxmlformats.org/officeDocument/2006/math">
                    <m:r>
                      <a:rPr lang="en-US" sz="2000" b="0" i="1" noProof="0" smtClean="0">
                        <a:latin typeface="Cambria Math" panose="02040503050406030204" pitchFamily="18" charset="0"/>
                      </a:rPr>
                      <m:t>𝛽</m:t>
                    </m:r>
                    <m:r>
                      <a:rPr lang="en-US" sz="2000" b="0" i="1" noProof="0" smtClean="0">
                        <a:latin typeface="Cambria Math" panose="02040503050406030204" pitchFamily="18" charset="0"/>
                      </a:rPr>
                      <m:t>≈</m:t>
                    </m:r>
                    <m:sSup>
                      <m:sSupPr>
                        <m:ctrlPr>
                          <a:rPr lang="en-US" sz="2000" b="0" i="1" noProof="0" smtClean="0">
                            <a:latin typeface="Cambria Math" panose="02040503050406030204" pitchFamily="18" charset="0"/>
                          </a:rPr>
                        </m:ctrlPr>
                      </m:sSupPr>
                      <m:e>
                        <m:r>
                          <a:rPr lang="en-US" sz="2000" b="0" i="1" noProof="0" smtClean="0">
                            <a:latin typeface="Cambria Math" panose="02040503050406030204" pitchFamily="18" charset="0"/>
                          </a:rPr>
                          <m:t>10</m:t>
                        </m:r>
                      </m:e>
                      <m:sup>
                        <m:r>
                          <a:rPr lang="en-US" sz="2000" b="0" i="1" noProof="0" smtClean="0">
                            <a:latin typeface="Cambria Math" panose="02040503050406030204" pitchFamily="18" charset="0"/>
                          </a:rPr>
                          <m:t>−3</m:t>
                        </m:r>
                      </m:sup>
                    </m:sSup>
                  </m:oMath>
                </a14:m>
                <a:endParaRPr lang="en-US" sz="2000" b="0" noProof="0" dirty="0"/>
              </a:p>
              <a:p>
                <a:pPr lvl="1"/>
                <a:endParaRPr lang="en-US" sz="2000" noProof="0" dirty="0"/>
              </a:p>
              <a:p>
                <a:pPr lvl="1"/>
                <a:endParaRPr lang="en-US" sz="2000" noProof="0" dirty="0"/>
              </a:p>
              <a:p>
                <a:pPr marL="342900" indent="-342900">
                  <a:buFont typeface="Arial" panose="020B0604020202020204" pitchFamily="34" charset="0"/>
                  <a:buChar char="•"/>
                </a:pPr>
                <a:r>
                  <a:rPr lang="en-US" sz="2000" b="1" noProof="0" dirty="0"/>
                  <a:t>Coherent Acceleration - </a:t>
                </a:r>
                <a14:m>
                  <m:oMath xmlns:m="http://schemas.openxmlformats.org/officeDocument/2006/math">
                    <m:sSub>
                      <m:sSubPr>
                        <m:ctrlPr>
                          <a:rPr lang="en-US" sz="2000" b="1" i="1" noProof="0" smtClean="0">
                            <a:latin typeface="Cambria Math" panose="02040503050406030204" pitchFamily="18" charset="0"/>
                          </a:rPr>
                        </m:ctrlPr>
                      </m:sSubPr>
                      <m:e>
                        <m:r>
                          <a:rPr lang="en-US" sz="2000" b="1" i="1" noProof="0" smtClean="0">
                            <a:latin typeface="Cambria Math" panose="02040503050406030204" pitchFamily="18" charset="0"/>
                          </a:rPr>
                          <m:t>𝝈</m:t>
                        </m:r>
                      </m:e>
                      <m:sub>
                        <m:r>
                          <a:rPr lang="en-US" sz="2000" b="1" i="1" noProof="0" smtClean="0">
                            <a:latin typeface="Cambria Math" panose="02040503050406030204" pitchFamily="18" charset="0"/>
                          </a:rPr>
                          <m:t>𝝂</m:t>
                        </m:r>
                        <m:r>
                          <a:rPr lang="en-US" sz="2000" b="1" i="1" noProof="0" smtClean="0">
                            <a:latin typeface="Cambria Math" panose="02040503050406030204" pitchFamily="18" charset="0"/>
                          </a:rPr>
                          <m:t>𝑵</m:t>
                        </m:r>
                      </m:sub>
                    </m:sSub>
                    <m:r>
                      <m:rPr>
                        <m:lit/>
                      </m:rPr>
                      <a:rPr lang="en-US" sz="2000" b="1" i="1" noProof="0" smtClean="0">
                        <a:latin typeface="Cambria Math" panose="02040503050406030204" pitchFamily="18" charset="0"/>
                      </a:rPr>
                      <m:t> </m:t>
                    </m:r>
                    <m:r>
                      <a:rPr lang="en-US" sz="2000" b="1" i="1" noProof="0" smtClean="0">
                        <a:latin typeface="Cambria Math" panose="02040503050406030204" pitchFamily="18" charset="0"/>
                      </a:rPr>
                      <m:t>∝</m:t>
                    </m:r>
                    <m:sSubSup>
                      <m:sSubSupPr>
                        <m:ctrlPr>
                          <a:rPr lang="en-US" sz="2000" b="1" i="1" noProof="0" smtClean="0">
                            <a:latin typeface="Cambria Math" panose="02040503050406030204" pitchFamily="18" charset="0"/>
                          </a:rPr>
                        </m:ctrlPr>
                      </m:sSubSupPr>
                      <m:e>
                        <m:r>
                          <a:rPr lang="en-US" sz="2000" b="1" i="1" noProof="0" smtClean="0">
                            <a:latin typeface="Cambria Math" panose="02040503050406030204" pitchFamily="18" charset="0"/>
                          </a:rPr>
                          <m:t>𝑮</m:t>
                        </m:r>
                      </m:e>
                      <m:sub>
                        <m:r>
                          <a:rPr lang="en-US" sz="2000" b="1" i="1" noProof="0" smtClean="0">
                            <a:latin typeface="Cambria Math" panose="02040503050406030204" pitchFamily="18" charset="0"/>
                          </a:rPr>
                          <m:t>𝑭</m:t>
                        </m:r>
                      </m:sub>
                      <m:sup>
                        <m:r>
                          <a:rPr lang="en-US" sz="2000" b="1" i="1" noProof="0" smtClean="0">
                            <a:latin typeface="Cambria Math" panose="02040503050406030204" pitchFamily="18" charset="0"/>
                          </a:rPr>
                          <m:t>𝟐</m:t>
                        </m:r>
                      </m:sup>
                    </m:sSubSup>
                  </m:oMath>
                </a14:m>
                <a:endParaRPr lang="en-US" sz="2000" b="1" i="1" noProof="0" dirty="0">
                  <a:latin typeface="Cambria Math" panose="02040503050406030204" pitchFamily="18" charset="0"/>
                </a:endParaRPr>
              </a:p>
              <a:p>
                <a:pPr marL="342900" indent="-342900">
                  <a:buFont typeface="Arial" panose="020B0604020202020204" pitchFamily="34" charset="0"/>
                  <a:buChar char="•"/>
                </a:pPr>
                <a:endParaRPr lang="en-US" sz="2000" b="1" i="1" noProof="0" dirty="0">
                  <a:latin typeface="Cambria Math" panose="02040503050406030204" pitchFamily="18" charset="0"/>
                </a:endParaRPr>
              </a:p>
              <a:p>
                <a:pPr marL="342900" indent="-342900">
                  <a:buFont typeface="Arial" panose="020B0604020202020204" pitchFamily="34" charset="0"/>
                  <a:buChar char="•"/>
                </a:pPr>
                <a:endParaRPr lang="en-US" sz="2000" b="1" i="1" noProof="0" dirty="0">
                  <a:latin typeface="Cambria Math" panose="02040503050406030204" pitchFamily="18" charset="0"/>
                </a:endParaRPr>
              </a:p>
              <a:p>
                <a:pPr marL="800100" lvl="1" indent="-342900">
                  <a:buFont typeface="Wingdings" panose="05000000000000000000" pitchFamily="2" charset="2"/>
                  <a:buChar char="ü"/>
                </a:pPr>
                <a:r>
                  <a:rPr lang="en-US" sz="2000" b="0" noProof="0" dirty="0"/>
                  <a:t>De Broglie </a:t>
                </a:r>
                <a14:m>
                  <m:oMath xmlns:m="http://schemas.openxmlformats.org/officeDocument/2006/math">
                    <m:r>
                      <a:rPr lang="en-US" sz="2000" b="0" i="1" noProof="0" smtClean="0">
                        <a:latin typeface="Cambria Math" panose="02040503050406030204" pitchFamily="18" charset="0"/>
                      </a:rPr>
                      <m:t>𝜆</m:t>
                    </m:r>
                    <m:r>
                      <a:rPr lang="en-US" sz="2000" b="0" i="1" noProof="0" smtClean="0">
                        <a:latin typeface="Cambria Math" panose="02040503050406030204" pitchFamily="18" charset="0"/>
                      </a:rPr>
                      <m:t>≈2−3</m:t>
                    </m:r>
                  </m:oMath>
                </a14:m>
                <a:r>
                  <a:rPr lang="en-US" sz="2000" noProof="0" dirty="0"/>
                  <a:t>mm</a:t>
                </a:r>
              </a:p>
              <a:p>
                <a:pPr marL="800100" lvl="1" indent="-342900">
                  <a:buFont typeface="Wingdings" panose="05000000000000000000" pitchFamily="2" charset="2"/>
                  <a:buChar char="ü"/>
                </a:pPr>
                <a:endParaRPr lang="en-US" sz="2000" b="0" i="1" noProof="0" dirty="0">
                  <a:latin typeface="Cambria Math" panose="02040503050406030204" pitchFamily="18" charset="0"/>
                </a:endParaRPr>
              </a:p>
              <a:p>
                <a:pPr marL="800100" lvl="1" indent="-342900">
                  <a:buFont typeface="Wingdings" panose="05000000000000000000" pitchFamily="2" charset="2"/>
                  <a:buChar char="ü"/>
                </a:pPr>
                <a14:m>
                  <m:oMath xmlns:m="http://schemas.openxmlformats.org/officeDocument/2006/math">
                    <m:sSub>
                      <m:sSubPr>
                        <m:ctrlPr>
                          <a:rPr lang="en-US" sz="2000" b="0" i="1" noProof="0" smtClean="0">
                            <a:latin typeface="Cambria Math" panose="02040503050406030204" pitchFamily="18" charset="0"/>
                          </a:rPr>
                        </m:ctrlPr>
                      </m:sSubPr>
                      <m:e>
                        <m:r>
                          <a:rPr lang="en-US" sz="2000" b="0" i="1" noProof="0" smtClean="0">
                            <a:latin typeface="Cambria Math" panose="02040503050406030204" pitchFamily="18" charset="0"/>
                          </a:rPr>
                          <m:t>𝑎</m:t>
                        </m:r>
                      </m:e>
                      <m:sub>
                        <m:r>
                          <a:rPr lang="en-US" sz="2000" b="0" i="1" noProof="0" smtClean="0">
                            <a:latin typeface="Cambria Math" panose="02040503050406030204" pitchFamily="18" charset="0"/>
                          </a:rPr>
                          <m:t>𝑁𝑅</m:t>
                        </m:r>
                        <m:r>
                          <a:rPr lang="en-US" sz="2000" b="0" i="1" noProof="0" smtClean="0">
                            <a:latin typeface="Cambria Math" panose="02040503050406030204" pitchFamily="18" charset="0"/>
                          </a:rPr>
                          <m:t>−</m:t>
                        </m:r>
                        <m:r>
                          <a:rPr lang="en-US" sz="2000" b="0" i="1" noProof="0" smtClean="0">
                            <a:latin typeface="Cambria Math" panose="02040503050406030204" pitchFamily="18" charset="0"/>
                          </a:rPr>
                          <m:t>𝐷</m:t>
                        </m:r>
                        <m:r>
                          <a:rPr lang="en-US" sz="2000" b="0" i="1" noProof="0" smtClean="0">
                            <a:latin typeface="Cambria Math" panose="02040503050406030204" pitchFamily="18" charset="0"/>
                          </a:rPr>
                          <m:t>/</m:t>
                        </m:r>
                        <m:r>
                          <a:rPr lang="en-US" sz="2000" b="0" i="1" noProof="0" smtClean="0">
                            <a:latin typeface="Cambria Math" panose="02040503050406030204" pitchFamily="18" charset="0"/>
                          </a:rPr>
                          <m:t>𝑀</m:t>
                        </m:r>
                      </m:sub>
                    </m:sSub>
                    <m:r>
                      <a:rPr lang="en-US" sz="2000" b="0" i="1" noProof="0" smtClean="0">
                        <a:latin typeface="Cambria Math" panose="02040503050406030204" pitchFamily="18" charset="0"/>
                      </a:rPr>
                      <m:t>=</m:t>
                    </m:r>
                    <m:r>
                      <a:rPr lang="en-US" sz="2000" b="0" i="1" noProof="0" smtClean="0">
                        <a:solidFill>
                          <a:srgbClr val="FF0000"/>
                        </a:solidFill>
                        <a:latin typeface="Cambria Math" panose="02040503050406030204" pitchFamily="18" charset="0"/>
                      </a:rPr>
                      <m:t>𝑂</m:t>
                    </m:r>
                    <m:d>
                      <m:dPr>
                        <m:ctrlPr>
                          <a:rPr lang="en-US" sz="2000" b="0" i="1" noProof="0" smtClean="0">
                            <a:solidFill>
                              <a:srgbClr val="FF0000"/>
                            </a:solidFill>
                            <a:latin typeface="Cambria Math" panose="02040503050406030204" pitchFamily="18" charset="0"/>
                          </a:rPr>
                        </m:ctrlPr>
                      </m:dPr>
                      <m:e>
                        <m:sSup>
                          <m:sSupPr>
                            <m:ctrlPr>
                              <a:rPr lang="en-US" sz="2000" b="0" i="1" noProof="0" smtClean="0">
                                <a:solidFill>
                                  <a:srgbClr val="FF0000"/>
                                </a:solidFill>
                                <a:latin typeface="Cambria Math" panose="02040503050406030204" pitchFamily="18" charset="0"/>
                              </a:rPr>
                            </m:ctrlPr>
                          </m:sSupPr>
                          <m:e>
                            <m:r>
                              <a:rPr lang="en-US" sz="2000" b="0" i="1" noProof="0" smtClean="0">
                                <a:solidFill>
                                  <a:srgbClr val="FF0000"/>
                                </a:solidFill>
                                <a:latin typeface="Cambria Math" panose="02040503050406030204" pitchFamily="18" charset="0"/>
                              </a:rPr>
                              <m:t>10</m:t>
                            </m:r>
                          </m:e>
                          <m:sup>
                            <m:r>
                              <a:rPr lang="en-US" sz="2000" b="0" i="1" noProof="0" smtClean="0">
                                <a:solidFill>
                                  <a:srgbClr val="FF0000"/>
                                </a:solidFill>
                                <a:latin typeface="Cambria Math" panose="02040503050406030204" pitchFamily="18" charset="0"/>
                              </a:rPr>
                              <m:t>−27</m:t>
                            </m:r>
                          </m:sup>
                        </m:sSup>
                        <m:f>
                          <m:fPr>
                            <m:ctrlPr>
                              <a:rPr lang="en-US" sz="2000" b="0" i="1" noProof="0" smtClean="0">
                                <a:solidFill>
                                  <a:srgbClr val="FF0000"/>
                                </a:solidFill>
                                <a:latin typeface="Cambria Math" panose="02040503050406030204" pitchFamily="18" charset="0"/>
                              </a:rPr>
                            </m:ctrlPr>
                          </m:fPr>
                          <m:num>
                            <m:r>
                              <a:rPr lang="en-US" sz="2000" b="0" i="1" noProof="0" smtClean="0">
                                <a:solidFill>
                                  <a:srgbClr val="FF0000"/>
                                </a:solidFill>
                                <a:latin typeface="Cambria Math" panose="02040503050406030204" pitchFamily="18" charset="0"/>
                              </a:rPr>
                              <m:t>𝑐𝑚</m:t>
                            </m:r>
                          </m:num>
                          <m:den>
                            <m:sSup>
                              <m:sSupPr>
                                <m:ctrlPr>
                                  <a:rPr lang="en-US" sz="2000" b="0" i="1" noProof="0" smtClean="0">
                                    <a:solidFill>
                                      <a:srgbClr val="FF0000"/>
                                    </a:solidFill>
                                    <a:latin typeface="Cambria Math" panose="02040503050406030204" pitchFamily="18" charset="0"/>
                                  </a:rPr>
                                </m:ctrlPr>
                              </m:sSupPr>
                              <m:e>
                                <m:r>
                                  <a:rPr lang="en-US" sz="2000" b="0" i="1" noProof="0" smtClean="0">
                                    <a:solidFill>
                                      <a:srgbClr val="FF0000"/>
                                    </a:solidFill>
                                    <a:latin typeface="Cambria Math" panose="02040503050406030204" pitchFamily="18" charset="0"/>
                                  </a:rPr>
                                  <m:t>𝑠</m:t>
                                </m:r>
                              </m:e>
                              <m:sup>
                                <m:r>
                                  <a:rPr lang="en-US" sz="2000" b="0" i="1" noProof="0" smtClean="0">
                                    <a:solidFill>
                                      <a:srgbClr val="FF0000"/>
                                    </a:solidFill>
                                    <a:latin typeface="Cambria Math" panose="02040503050406030204" pitchFamily="18" charset="0"/>
                                  </a:rPr>
                                  <m:t>2</m:t>
                                </m:r>
                              </m:sup>
                            </m:sSup>
                          </m:den>
                        </m:f>
                      </m:e>
                    </m:d>
                  </m:oMath>
                </a14:m>
                <a:r>
                  <a:rPr lang="en-US" sz="2000" noProof="0" dirty="0"/>
                  <a:t> for non-relativistic neutrinos</a:t>
                </a:r>
              </a:p>
              <a:p>
                <a:pPr lvl="1"/>
                <a:endParaRPr lang="en-US" sz="2000" noProof="0" dirty="0">
                  <a:solidFill>
                    <a:srgbClr val="FF0000"/>
                  </a:solidFill>
                </a:endParaRPr>
              </a:p>
              <a:p>
                <a:pPr marL="342900" indent="-342900">
                  <a:buFont typeface="Arial" panose="020B0604020202020204" pitchFamily="34" charset="0"/>
                  <a:buChar char="•"/>
                </a:pPr>
                <a:endParaRPr lang="en-US" sz="2000" noProof="0" dirty="0">
                  <a:solidFill>
                    <a:srgbClr val="FF0000"/>
                  </a:solidFill>
                </a:endParaRPr>
              </a:p>
              <a:p>
                <a:pPr marL="914400" lvl="1" indent="-457200">
                  <a:buFont typeface="Wingdings" panose="05000000000000000000" pitchFamily="2" charset="2"/>
                  <a:buChar char="ü"/>
                </a:pPr>
                <a:endParaRPr lang="en-US" sz="2000" noProof="0" dirty="0"/>
              </a:p>
              <a:p>
                <a:pPr marL="457200" indent="-457200">
                  <a:buFont typeface="Arial" panose="020B0604020202020204" pitchFamily="34" charset="0"/>
                  <a:buChar char="•"/>
                </a:pPr>
                <a:endParaRPr lang="en-US" sz="2000" noProof="0" dirty="0"/>
              </a:p>
            </p:txBody>
          </p:sp>
        </mc:Choice>
        <mc:Fallback xmlns="">
          <p:sp>
            <p:nvSpPr>
              <p:cNvPr id="4" name="TextBox 3">
                <a:extLst>
                  <a:ext uri="{FF2B5EF4-FFF2-40B4-BE49-F238E27FC236}">
                    <a16:creationId xmlns:a16="http://schemas.microsoft.com/office/drawing/2014/main" id="{2718C080-7FB0-A6EE-2E45-D675B06D6180}"/>
                  </a:ext>
                </a:extLst>
              </p:cNvPr>
              <p:cNvSpPr txBox="1">
                <a:spLocks noRot="1" noChangeAspect="1" noMove="1" noResize="1" noEditPoints="1" noAdjustHandles="1" noChangeArrowheads="1" noChangeShapeType="1" noTextEdit="1"/>
              </p:cNvSpPr>
              <p:nvPr/>
            </p:nvSpPr>
            <p:spPr>
              <a:xfrm>
                <a:off x="121255" y="1568129"/>
                <a:ext cx="9253119" cy="4264694"/>
              </a:xfrm>
              <a:prstGeom prst="rect">
                <a:avLst/>
              </a:prstGeom>
              <a:blipFill>
                <a:blip r:embed="rId3"/>
                <a:stretch>
                  <a:fillRect l="-548" t="-890"/>
                </a:stretch>
              </a:blipFill>
            </p:spPr>
            <p:txBody>
              <a:bodyPr/>
              <a:lstStyle/>
              <a:p>
                <a:r>
                  <a:rPr lang="it-IT">
                    <a:noFill/>
                  </a:rPr>
                  <a:t> </a:t>
                </a:r>
              </a:p>
            </p:txBody>
          </p:sp>
        </mc:Fallback>
      </mc:AlternateContent>
      <p:sp>
        <p:nvSpPr>
          <p:cNvPr id="16" name="Title 15">
            <a:extLst>
              <a:ext uri="{FF2B5EF4-FFF2-40B4-BE49-F238E27FC236}">
                <a16:creationId xmlns:a16="http://schemas.microsoft.com/office/drawing/2014/main" id="{9F560903-8CE7-C392-24D0-A2A446B92FA6}"/>
              </a:ext>
            </a:extLst>
          </p:cNvPr>
          <p:cNvSpPr>
            <a:spLocks noGrp="1"/>
          </p:cNvSpPr>
          <p:nvPr>
            <p:ph type="title"/>
          </p:nvPr>
        </p:nvSpPr>
        <p:spPr/>
        <p:txBody>
          <a:bodyPr/>
          <a:lstStyle/>
          <a:p>
            <a:r>
              <a:rPr lang="en-US" noProof="0" dirty="0"/>
              <a:t>1. Neutrino wind – coherent scatter</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0CFFF79-C591-2CFA-976A-32C77FFEECBD}"/>
                  </a:ext>
                </a:extLst>
              </p:cNvPr>
              <p:cNvSpPr txBox="1"/>
              <p:nvPr/>
            </p:nvSpPr>
            <p:spPr>
              <a:xfrm>
                <a:off x="5837425" y="6253354"/>
                <a:ext cx="5874044" cy="369332"/>
              </a:xfrm>
              <a:prstGeom prst="rect">
                <a:avLst/>
              </a:prstGeom>
              <a:noFill/>
            </p:spPr>
            <p:txBody>
              <a:bodyPr wrap="none" rtlCol="0">
                <a:spAutoFit/>
              </a:bodyPr>
              <a:lstStyle/>
              <a:p>
                <a:r>
                  <a:rPr lang="en-US" noProof="0" dirty="0">
                    <a:solidFill>
                      <a:srgbClr val="FF0000"/>
                    </a:solidFill>
                    <a:effectLst>
                      <a:outerShdw blurRad="38100" dist="38100" dir="2700000" algn="tl">
                        <a:srgbClr val="000000">
                          <a:alpha val="43137"/>
                        </a:srgbClr>
                      </a:outerShdw>
                    </a:effectLst>
                  </a:rPr>
                  <a:t>… and worry about solar </a:t>
                </a:r>
                <a14:m>
                  <m:oMath xmlns:m="http://schemas.openxmlformats.org/officeDocument/2006/math">
                    <m:r>
                      <a:rPr lang="en-US" b="0" i="1" noProof="0" smtClean="0">
                        <a:solidFill>
                          <a:srgbClr val="FF0000"/>
                        </a:solidFill>
                        <a:effectLst>
                          <a:outerShdw blurRad="38100" dist="38100" dir="2700000" algn="tl">
                            <a:srgbClr val="000000">
                              <a:alpha val="43137"/>
                            </a:srgbClr>
                          </a:outerShdw>
                        </a:effectLst>
                        <a:latin typeface="Cambria Math" panose="02040503050406030204" pitchFamily="18" charset="0"/>
                      </a:rPr>
                      <m:t>𝜈</m:t>
                    </m:r>
                  </m:oMath>
                </a14:m>
                <a:r>
                  <a:rPr lang="en-US" noProof="0" dirty="0">
                    <a:solidFill>
                      <a:srgbClr val="FF0000"/>
                    </a:solidFill>
                    <a:effectLst>
                      <a:outerShdw blurRad="38100" dist="38100" dir="2700000" algn="tl">
                        <a:srgbClr val="000000">
                          <a:alpha val="43137"/>
                        </a:srgbClr>
                      </a:outerShdw>
                    </a:effectLst>
                  </a:rPr>
                  <a:t> and WIMP backgrounds</a:t>
                </a:r>
              </a:p>
            </p:txBody>
          </p:sp>
        </mc:Choice>
        <mc:Fallback xmlns="">
          <p:sp>
            <p:nvSpPr>
              <p:cNvPr id="15" name="TextBox 14">
                <a:extLst>
                  <a:ext uri="{FF2B5EF4-FFF2-40B4-BE49-F238E27FC236}">
                    <a16:creationId xmlns:a16="http://schemas.microsoft.com/office/drawing/2014/main" id="{40CFFF79-C591-2CFA-976A-32C77FFEECBD}"/>
                  </a:ext>
                </a:extLst>
              </p:cNvPr>
              <p:cNvSpPr txBox="1">
                <a:spLocks noRot="1" noChangeAspect="1" noMove="1" noResize="1" noEditPoints="1" noAdjustHandles="1" noChangeArrowheads="1" noChangeShapeType="1" noTextEdit="1"/>
              </p:cNvSpPr>
              <p:nvPr/>
            </p:nvSpPr>
            <p:spPr>
              <a:xfrm>
                <a:off x="5837425" y="6253354"/>
                <a:ext cx="5874044" cy="369332"/>
              </a:xfrm>
              <a:prstGeom prst="rect">
                <a:avLst/>
              </a:prstGeom>
              <a:blipFill>
                <a:blip r:embed="rId4"/>
                <a:stretch>
                  <a:fillRect l="-862" t="-6667" b="-33333"/>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C0A8ED3-2C9E-5154-2C81-89BFFE47DB92}"/>
                  </a:ext>
                </a:extLst>
              </p:cNvPr>
              <p:cNvSpPr txBox="1"/>
              <p:nvPr/>
            </p:nvSpPr>
            <p:spPr>
              <a:xfrm>
                <a:off x="740903" y="4956395"/>
                <a:ext cx="4153445" cy="369332"/>
              </a:xfrm>
              <a:prstGeom prst="rect">
                <a:avLst/>
              </a:prstGeom>
              <a:noFill/>
            </p:spPr>
            <p:txBody>
              <a:bodyPr wrap="none" lIns="0" tIns="0" rIns="0" bIns="0" rtlCol="0">
                <a:spAutoFit/>
              </a:bodyPr>
              <a:lstStyle/>
              <a:p>
                <a14:m>
                  <m:oMath xmlns:m="http://schemas.openxmlformats.org/officeDocument/2006/math">
                    <m:r>
                      <a:rPr lang="en-US" sz="2400" b="0" i="1" noProof="0" smtClean="0">
                        <a:solidFill>
                          <a:srgbClr val="00B050"/>
                        </a:solidFill>
                        <a:latin typeface="Cambria Math" panose="02040503050406030204" pitchFamily="18" charset="0"/>
                      </a:rPr>
                      <m:t>𝑎</m:t>
                    </m:r>
                    <m:r>
                      <a:rPr lang="en-US" sz="2400" b="0" i="1" noProof="0" smtClean="0">
                        <a:solidFill>
                          <a:srgbClr val="00B050"/>
                        </a:solidFill>
                        <a:latin typeface="Cambria Math" panose="02040503050406030204" pitchFamily="18" charset="0"/>
                      </a:rPr>
                      <m:t>≈</m:t>
                    </m:r>
                    <m:sSup>
                      <m:sSupPr>
                        <m:ctrlPr>
                          <a:rPr lang="en-US" sz="2400" b="0" i="1" noProof="0" smtClean="0">
                            <a:solidFill>
                              <a:srgbClr val="00B050"/>
                            </a:solidFill>
                            <a:latin typeface="Cambria Math" panose="02040503050406030204" pitchFamily="18" charset="0"/>
                          </a:rPr>
                        </m:ctrlPr>
                      </m:sSupPr>
                      <m:e>
                        <m:r>
                          <a:rPr lang="en-US" sz="2400" b="0" i="1" noProof="0" smtClean="0">
                            <a:solidFill>
                              <a:srgbClr val="00B050"/>
                            </a:solidFill>
                            <a:latin typeface="Cambria Math" panose="02040503050406030204" pitchFamily="18" charset="0"/>
                          </a:rPr>
                          <m:t>10</m:t>
                        </m:r>
                      </m:e>
                      <m:sup>
                        <m:r>
                          <a:rPr lang="en-US" sz="2400" b="0" i="1" noProof="0" smtClean="0">
                            <a:solidFill>
                              <a:srgbClr val="00B050"/>
                            </a:solidFill>
                            <a:latin typeface="Cambria Math" panose="02040503050406030204" pitchFamily="18" charset="0"/>
                          </a:rPr>
                          <m:t>−13</m:t>
                        </m:r>
                      </m:sup>
                    </m:sSup>
                    <m:r>
                      <a:rPr lang="en-US" sz="2400" b="0" i="1" noProof="0" smtClean="0">
                        <a:solidFill>
                          <a:srgbClr val="00B050"/>
                        </a:solidFill>
                        <a:latin typeface="Cambria Math" panose="02040503050406030204" pitchFamily="18" charset="0"/>
                      </a:rPr>
                      <m:t>𝑐𝑚</m:t>
                    </m:r>
                    <m:r>
                      <a:rPr lang="en-US" sz="2400" b="0" i="1" noProof="0" smtClean="0">
                        <a:solidFill>
                          <a:srgbClr val="00B050"/>
                        </a:solidFill>
                        <a:latin typeface="Cambria Math" panose="02040503050406030204" pitchFamily="18" charset="0"/>
                      </a:rPr>
                      <m:t>/</m:t>
                    </m:r>
                    <m:sSup>
                      <m:sSupPr>
                        <m:ctrlPr>
                          <a:rPr lang="en-US" sz="2400" b="0" i="1" noProof="0" smtClean="0">
                            <a:solidFill>
                              <a:srgbClr val="00B050"/>
                            </a:solidFill>
                            <a:latin typeface="Cambria Math" panose="02040503050406030204" pitchFamily="18" charset="0"/>
                          </a:rPr>
                        </m:ctrlPr>
                      </m:sSupPr>
                      <m:e>
                        <m:r>
                          <a:rPr lang="en-US" sz="2400" b="0" i="1" noProof="0" smtClean="0">
                            <a:solidFill>
                              <a:srgbClr val="00B050"/>
                            </a:solidFill>
                            <a:latin typeface="Cambria Math" panose="02040503050406030204" pitchFamily="18" charset="0"/>
                          </a:rPr>
                          <m:t>𝑠</m:t>
                        </m:r>
                      </m:e>
                      <m:sup>
                        <m:r>
                          <a:rPr lang="en-US" sz="2400" b="0" i="1" noProof="0" smtClean="0">
                            <a:solidFill>
                              <a:srgbClr val="00B050"/>
                            </a:solidFill>
                            <a:latin typeface="Cambria Math" panose="02040503050406030204" pitchFamily="18" charset="0"/>
                          </a:rPr>
                          <m:t>2</m:t>
                        </m:r>
                      </m:sup>
                    </m:sSup>
                  </m:oMath>
                </a14:m>
                <a:r>
                  <a:rPr lang="en-US" sz="2400" noProof="0" dirty="0">
                    <a:solidFill>
                      <a:srgbClr val="00B050"/>
                    </a:solidFill>
                  </a:rPr>
                  <a:t> achieved so far</a:t>
                </a:r>
              </a:p>
            </p:txBody>
          </p:sp>
        </mc:Choice>
        <mc:Fallback xmlns="">
          <p:sp>
            <p:nvSpPr>
              <p:cNvPr id="18" name="TextBox 17">
                <a:extLst>
                  <a:ext uri="{FF2B5EF4-FFF2-40B4-BE49-F238E27FC236}">
                    <a16:creationId xmlns:a16="http://schemas.microsoft.com/office/drawing/2014/main" id="{1C0A8ED3-2C9E-5154-2C81-89BFFE47DB92}"/>
                  </a:ext>
                </a:extLst>
              </p:cNvPr>
              <p:cNvSpPr txBox="1">
                <a:spLocks noRot="1" noChangeAspect="1" noMove="1" noResize="1" noEditPoints="1" noAdjustHandles="1" noChangeArrowheads="1" noChangeShapeType="1" noTextEdit="1"/>
              </p:cNvSpPr>
              <p:nvPr/>
            </p:nvSpPr>
            <p:spPr>
              <a:xfrm>
                <a:off x="740903" y="4956395"/>
                <a:ext cx="4153445" cy="369332"/>
              </a:xfrm>
              <a:prstGeom prst="rect">
                <a:avLst/>
              </a:prstGeom>
              <a:blipFill>
                <a:blip r:embed="rId5"/>
                <a:stretch>
                  <a:fillRect l="-1829" t="-20000" r="-3354" b="-46667"/>
                </a:stretch>
              </a:blipFill>
            </p:spPr>
            <p:txBody>
              <a:bodyPr/>
              <a:lstStyle/>
              <a:p>
                <a:r>
                  <a:rPr lang="it-IT">
                    <a:noFill/>
                  </a:rPr>
                  <a:t> </a:t>
                </a:r>
              </a:p>
            </p:txBody>
          </p:sp>
        </mc:Fallback>
      </mc:AlternateContent>
    </p:spTree>
    <p:extLst>
      <p:ext uri="{BB962C8B-B14F-4D97-AF65-F5344CB8AC3E}">
        <p14:creationId xmlns:p14="http://schemas.microsoft.com/office/powerpoint/2010/main" val="895335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5CB80-1A34-67D5-8687-ED516591DAB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9C47510-CC24-848E-C5F9-A06A6DBEA4DC}"/>
              </a:ext>
            </a:extLst>
          </p:cNvPr>
          <p:cNvSpPr>
            <a:spLocks noGrp="1"/>
          </p:cNvSpPr>
          <p:nvPr>
            <p:ph type="title"/>
          </p:nvPr>
        </p:nvSpPr>
        <p:spPr/>
        <p:txBody>
          <a:bodyPr/>
          <a:lstStyle/>
          <a:p>
            <a:r>
              <a:rPr lang="en-US" noProof="0" dirty="0"/>
              <a:t>2. Cosmic neutrinos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30C98E6-77CF-F8D4-E203-89A6C7C00CA9}"/>
                  </a:ext>
                </a:extLst>
              </p:cNvPr>
              <p:cNvSpPr>
                <a:spLocks noGrp="1"/>
              </p:cNvSpPr>
              <p:nvPr>
                <p:ph idx="1"/>
              </p:nvPr>
            </p:nvSpPr>
            <p:spPr/>
            <p:txBody>
              <a:bodyPr/>
              <a:lstStyle/>
              <a:p>
                <a:r>
                  <a:rPr lang="en-US" noProof="0" dirty="0"/>
                  <a:t>Interact with high energy </a:t>
                </a:r>
                <a14:m>
                  <m:oMath xmlns:m="http://schemas.openxmlformats.org/officeDocument/2006/math">
                    <m:r>
                      <a:rPr lang="en-US" b="0" i="1" noProof="0" smtClean="0">
                        <a:latin typeface="Cambria Math" panose="02040503050406030204" pitchFamily="18" charset="0"/>
                      </a:rPr>
                      <m:t>𝜈</m:t>
                    </m:r>
                  </m:oMath>
                </a14:m>
                <a:r>
                  <a:rPr lang="en-US" noProof="0" dirty="0"/>
                  <a:t>:</a:t>
                </a:r>
              </a:p>
              <a:p>
                <a:endParaRPr lang="en-US" noProof="0" dirty="0"/>
              </a:p>
              <a:p>
                <a:endParaRPr lang="en-US" noProof="0" dirty="0"/>
              </a:p>
              <a:p>
                <a:endParaRPr lang="en-US" noProof="0" dirty="0"/>
              </a:p>
              <a:p>
                <a:endParaRPr lang="en-US" noProof="0" dirty="0"/>
              </a:p>
              <a:p>
                <a:r>
                  <a:rPr lang="en-US" noProof="0" dirty="0"/>
                  <a:t>Signature:</a:t>
                </a:r>
              </a:p>
              <a:p>
                <a:pPr marL="914400" lvl="1" indent="-457200">
                  <a:buFont typeface="+mj-lt"/>
                  <a:buAutoNum type="arabicPeriod"/>
                </a:pPr>
                <a:r>
                  <a:rPr lang="en-US" noProof="0" dirty="0"/>
                  <a:t>Dip of high energy </a:t>
                </a:r>
                <a14:m>
                  <m:oMath xmlns:m="http://schemas.openxmlformats.org/officeDocument/2006/math">
                    <m:r>
                      <a:rPr lang="en-US" b="0" i="1" noProof="0" smtClean="0">
                        <a:latin typeface="Cambria Math" panose="02040503050406030204" pitchFamily="18" charset="0"/>
                      </a:rPr>
                      <m:t>𝜈</m:t>
                    </m:r>
                  </m:oMath>
                </a14:m>
                <a:r>
                  <a:rPr lang="en-US" noProof="0" dirty="0"/>
                  <a:t> flux</a:t>
                </a:r>
              </a:p>
              <a:p>
                <a:pPr marL="914400" lvl="1" indent="-457200">
                  <a:buFont typeface="+mj-lt"/>
                  <a:buAutoNum type="arabicPeriod"/>
                </a:pPr>
                <a:r>
                  <a:rPr lang="en-US" noProof="0" dirty="0" err="1"/>
                  <a:t>Exces</a:t>
                </a:r>
                <a:r>
                  <a:rPr lang="en-US" noProof="0" dirty="0"/>
                  <a:t> of high energy </a:t>
                </a:r>
                <a14:m>
                  <m:oMath xmlns:m="http://schemas.openxmlformats.org/officeDocument/2006/math">
                    <m:r>
                      <a:rPr lang="en-US" b="0" i="1" noProof="0" smtClean="0">
                        <a:latin typeface="Cambria Math" panose="02040503050406030204" pitchFamily="18" charset="0"/>
                      </a:rPr>
                      <m:t>𝛾</m:t>
                    </m:r>
                    <m:r>
                      <a:rPr lang="en-US" b="0" i="1" noProof="0" smtClean="0">
                        <a:latin typeface="Cambria Math" panose="02040503050406030204" pitchFamily="18" charset="0"/>
                      </a:rPr>
                      <m:t>,</m:t>
                    </m:r>
                  </m:oMath>
                </a14:m>
                <a:r>
                  <a:rPr lang="en-US" noProof="0" dirty="0"/>
                  <a:t> proton flux </a:t>
                </a:r>
              </a:p>
            </p:txBody>
          </p:sp>
        </mc:Choice>
        <mc:Fallback xmlns="">
          <p:sp>
            <p:nvSpPr>
              <p:cNvPr id="4" name="Content Placeholder 3">
                <a:extLst>
                  <a:ext uri="{FF2B5EF4-FFF2-40B4-BE49-F238E27FC236}">
                    <a16:creationId xmlns:a16="http://schemas.microsoft.com/office/drawing/2014/main" id="{230C98E6-77CF-F8D4-E203-89A6C7C00CA9}"/>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it-IT">
                    <a:noFill/>
                  </a:rPr>
                  <a:t> </a:t>
                </a:r>
              </a:p>
            </p:txBody>
          </p:sp>
        </mc:Fallback>
      </mc:AlternateContent>
      <p:pic>
        <p:nvPicPr>
          <p:cNvPr id="3" name="Picture 2">
            <a:extLst>
              <a:ext uri="{FF2B5EF4-FFF2-40B4-BE49-F238E27FC236}">
                <a16:creationId xmlns:a16="http://schemas.microsoft.com/office/drawing/2014/main" id="{8BA4D748-A33E-952E-CA90-77277450F3EC}"/>
              </a:ext>
            </a:extLst>
          </p:cNvPr>
          <p:cNvPicPr>
            <a:picLocks noChangeAspect="1"/>
          </p:cNvPicPr>
          <p:nvPr/>
        </p:nvPicPr>
        <p:blipFill>
          <a:blip r:embed="rId3"/>
          <a:stretch>
            <a:fillRect/>
          </a:stretch>
        </p:blipFill>
        <p:spPr>
          <a:xfrm>
            <a:off x="7038574" y="1377876"/>
            <a:ext cx="4580662" cy="3426054"/>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65076C3-DFB7-AE60-E96B-3B6DAE68A09E}"/>
                  </a:ext>
                </a:extLst>
              </p:cNvPr>
              <p:cNvSpPr txBox="1"/>
              <p:nvPr/>
            </p:nvSpPr>
            <p:spPr>
              <a:xfrm>
                <a:off x="1690488" y="2668832"/>
                <a:ext cx="4310743" cy="84414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noProof="0" smtClean="0">
                              <a:latin typeface="Cambria Math" panose="02040503050406030204" pitchFamily="18" charset="0"/>
                            </a:rPr>
                          </m:ctrlPr>
                        </m:sSubPr>
                        <m:e>
                          <m:r>
                            <a:rPr lang="en-US" sz="2400" b="0" i="1" noProof="0" smtClean="0">
                              <a:latin typeface="Cambria Math" panose="02040503050406030204" pitchFamily="18" charset="0"/>
                            </a:rPr>
                            <m:t>𝐸</m:t>
                          </m:r>
                        </m:e>
                        <m:sub>
                          <m:sSub>
                            <m:sSubPr>
                              <m:ctrlPr>
                                <a:rPr lang="en-US" sz="2400" b="0" i="1" noProof="0" smtClean="0">
                                  <a:latin typeface="Cambria Math" panose="02040503050406030204" pitchFamily="18" charset="0"/>
                                </a:rPr>
                              </m:ctrlPr>
                            </m:sSubPr>
                            <m:e>
                              <m:r>
                                <a:rPr lang="en-US" sz="2400" b="0" i="1" noProof="0" smtClean="0">
                                  <a:latin typeface="Cambria Math" panose="02040503050406030204" pitchFamily="18" charset="0"/>
                                </a:rPr>
                                <m:t>𝜈</m:t>
                              </m:r>
                            </m:e>
                            <m:sub>
                              <m:r>
                                <a:rPr lang="en-US" sz="2400" b="0" i="1" noProof="0" smtClean="0">
                                  <a:latin typeface="Cambria Math" panose="02040503050406030204" pitchFamily="18" charset="0"/>
                                </a:rPr>
                                <m:t>𝑖</m:t>
                              </m:r>
                            </m:sub>
                          </m:sSub>
                        </m:sub>
                      </m:sSub>
                      <m:r>
                        <a:rPr lang="en-US" sz="2400" b="0" i="1" noProof="0" smtClean="0">
                          <a:latin typeface="Cambria Math" panose="02040503050406030204" pitchFamily="18" charset="0"/>
                        </a:rPr>
                        <m:t>≈4⋅</m:t>
                      </m:r>
                      <m:sSup>
                        <m:sSupPr>
                          <m:ctrlPr>
                            <a:rPr lang="en-US" sz="2400" b="0" i="1" noProof="0" smtClean="0">
                              <a:latin typeface="Cambria Math" panose="02040503050406030204" pitchFamily="18" charset="0"/>
                            </a:rPr>
                          </m:ctrlPr>
                        </m:sSupPr>
                        <m:e>
                          <m:r>
                            <a:rPr lang="en-US" sz="2400" b="0" i="1" noProof="0" smtClean="0">
                              <a:latin typeface="Cambria Math" panose="02040503050406030204" pitchFamily="18" charset="0"/>
                            </a:rPr>
                            <m:t>10</m:t>
                          </m:r>
                        </m:e>
                        <m:sup>
                          <m:r>
                            <a:rPr lang="en-US" sz="2400" b="0" i="1" noProof="0" smtClean="0">
                              <a:latin typeface="Cambria Math" panose="02040503050406030204" pitchFamily="18" charset="0"/>
                            </a:rPr>
                            <m:t>21</m:t>
                          </m:r>
                        </m:sup>
                      </m:sSup>
                      <m:d>
                        <m:dPr>
                          <m:ctrlPr>
                            <a:rPr lang="en-US" sz="2400" b="0" i="1" noProof="0" smtClean="0">
                              <a:latin typeface="Cambria Math" panose="02040503050406030204" pitchFamily="18" charset="0"/>
                            </a:rPr>
                          </m:ctrlPr>
                        </m:dPr>
                        <m:e>
                          <m:f>
                            <m:fPr>
                              <m:ctrlPr>
                                <a:rPr lang="en-US" sz="2400" b="0" i="1" noProof="0" smtClean="0">
                                  <a:latin typeface="Cambria Math" panose="02040503050406030204" pitchFamily="18" charset="0"/>
                                </a:rPr>
                              </m:ctrlPr>
                            </m:fPr>
                            <m:num>
                              <m:r>
                                <a:rPr lang="en-US" sz="2400" b="0" i="1" noProof="0" smtClean="0">
                                  <a:latin typeface="Cambria Math" panose="02040503050406030204" pitchFamily="18" charset="0"/>
                                </a:rPr>
                                <m:t>𝑒𝑉</m:t>
                              </m:r>
                            </m:num>
                            <m:den>
                              <m:sSub>
                                <m:sSubPr>
                                  <m:ctrlPr>
                                    <a:rPr lang="en-US" sz="2400" b="0" i="1" noProof="0" smtClean="0">
                                      <a:latin typeface="Cambria Math" panose="02040503050406030204" pitchFamily="18" charset="0"/>
                                    </a:rPr>
                                  </m:ctrlPr>
                                </m:sSubPr>
                                <m:e>
                                  <m:r>
                                    <a:rPr lang="en-US" sz="2400" b="0" i="1" noProof="0" smtClean="0">
                                      <a:latin typeface="Cambria Math" panose="02040503050406030204" pitchFamily="18" charset="0"/>
                                    </a:rPr>
                                    <m:t>𝑚</m:t>
                                  </m:r>
                                </m:e>
                                <m:sub>
                                  <m:sSub>
                                    <m:sSubPr>
                                      <m:ctrlPr>
                                        <a:rPr lang="en-US" sz="2400" b="0" i="1" noProof="0" smtClean="0">
                                          <a:latin typeface="Cambria Math" panose="02040503050406030204" pitchFamily="18" charset="0"/>
                                        </a:rPr>
                                      </m:ctrlPr>
                                    </m:sSubPr>
                                    <m:e>
                                      <m:r>
                                        <a:rPr lang="en-US" sz="2400" b="0" i="1" noProof="0" smtClean="0">
                                          <a:latin typeface="Cambria Math" panose="02040503050406030204" pitchFamily="18" charset="0"/>
                                        </a:rPr>
                                        <m:t>𝜈</m:t>
                                      </m:r>
                                    </m:e>
                                    <m:sub>
                                      <m:r>
                                        <a:rPr lang="en-US" sz="2400" b="0" i="1" noProof="0" smtClean="0">
                                          <a:latin typeface="Cambria Math" panose="02040503050406030204" pitchFamily="18" charset="0"/>
                                        </a:rPr>
                                        <m:t>𝑖</m:t>
                                      </m:r>
                                    </m:sub>
                                  </m:sSub>
                                </m:sub>
                              </m:sSub>
                            </m:den>
                          </m:f>
                        </m:e>
                      </m:d>
                      <m:r>
                        <a:rPr lang="en-US" sz="2400" b="0" i="1" noProof="0" smtClean="0">
                          <a:latin typeface="Cambria Math" panose="02040503050406030204" pitchFamily="18" charset="0"/>
                        </a:rPr>
                        <m:t>𝑒𝑉</m:t>
                      </m:r>
                      <m:r>
                        <a:rPr lang="en-US" sz="2400" b="0" i="1" noProof="0" smtClean="0">
                          <a:latin typeface="Cambria Math" panose="02040503050406030204" pitchFamily="18" charset="0"/>
                        </a:rPr>
                        <m:t> </m:t>
                      </m:r>
                    </m:oMath>
                  </m:oMathPara>
                </a14:m>
                <a:endParaRPr lang="en-US" sz="2400" noProof="0" dirty="0"/>
              </a:p>
            </p:txBody>
          </p:sp>
        </mc:Choice>
        <mc:Fallback xmlns="">
          <p:sp>
            <p:nvSpPr>
              <p:cNvPr id="2" name="TextBox 1">
                <a:extLst>
                  <a:ext uri="{FF2B5EF4-FFF2-40B4-BE49-F238E27FC236}">
                    <a16:creationId xmlns:a16="http://schemas.microsoft.com/office/drawing/2014/main" id="{265076C3-DFB7-AE60-E96B-3B6DAE68A09E}"/>
                  </a:ext>
                </a:extLst>
              </p:cNvPr>
              <p:cNvSpPr txBox="1">
                <a:spLocks noRot="1" noChangeAspect="1" noMove="1" noResize="1" noEditPoints="1" noAdjustHandles="1" noChangeArrowheads="1" noChangeShapeType="1" noTextEdit="1"/>
              </p:cNvSpPr>
              <p:nvPr/>
            </p:nvSpPr>
            <p:spPr>
              <a:xfrm>
                <a:off x="1690488" y="2668832"/>
                <a:ext cx="4310743" cy="844142"/>
              </a:xfrm>
              <a:prstGeom prst="rect">
                <a:avLst/>
              </a:prstGeom>
              <a:blipFill>
                <a:blip r:embed="rId4"/>
                <a:stretch>
                  <a:fillRect b="-7463"/>
                </a:stretch>
              </a:blipFill>
            </p:spPr>
            <p:txBody>
              <a:bodyPr/>
              <a:lstStyle/>
              <a:p>
                <a:r>
                  <a:rPr lang="it-IT">
                    <a:noFill/>
                  </a:rPr>
                  <a:t> </a:t>
                </a:r>
              </a:p>
            </p:txBody>
          </p:sp>
        </mc:Fallback>
      </mc:AlternateContent>
    </p:spTree>
    <p:extLst>
      <p:ext uri="{BB962C8B-B14F-4D97-AF65-F5344CB8AC3E}">
        <p14:creationId xmlns:p14="http://schemas.microsoft.com/office/powerpoint/2010/main" val="1560712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99D9-91EE-4760-943D-F1439882EE16}"/>
              </a:ext>
            </a:extLst>
          </p:cNvPr>
          <p:cNvSpPr>
            <a:spLocks noGrp="1"/>
          </p:cNvSpPr>
          <p:nvPr>
            <p:ph type="title"/>
          </p:nvPr>
        </p:nvSpPr>
        <p:spPr/>
        <p:txBody>
          <a:bodyPr/>
          <a:lstStyle/>
          <a:p>
            <a:r>
              <a:rPr lang="en-US" noProof="0" dirty="0"/>
              <a:t>Grand Unified Neutrino Spectrum</a:t>
            </a:r>
          </a:p>
        </p:txBody>
      </p:sp>
      <p:grpSp>
        <p:nvGrpSpPr>
          <p:cNvPr id="33" name="Group 32">
            <a:extLst>
              <a:ext uri="{FF2B5EF4-FFF2-40B4-BE49-F238E27FC236}">
                <a16:creationId xmlns:a16="http://schemas.microsoft.com/office/drawing/2014/main" id="{A5617B1D-F84B-489A-A9CD-CA3D64490CBD}"/>
              </a:ext>
            </a:extLst>
          </p:cNvPr>
          <p:cNvGrpSpPr/>
          <p:nvPr/>
        </p:nvGrpSpPr>
        <p:grpSpPr>
          <a:xfrm>
            <a:off x="2247880" y="1426472"/>
            <a:ext cx="8994546" cy="5153488"/>
            <a:chOff x="1934412" y="1532476"/>
            <a:chExt cx="8994546" cy="5153488"/>
          </a:xfrm>
        </p:grpSpPr>
        <p:grpSp>
          <p:nvGrpSpPr>
            <p:cNvPr id="17" name="Group 16">
              <a:extLst>
                <a:ext uri="{FF2B5EF4-FFF2-40B4-BE49-F238E27FC236}">
                  <a16:creationId xmlns:a16="http://schemas.microsoft.com/office/drawing/2014/main" id="{6E91AD0B-FB17-4231-949C-D1F41D7D492C}"/>
                </a:ext>
              </a:extLst>
            </p:cNvPr>
            <p:cNvGrpSpPr/>
            <p:nvPr/>
          </p:nvGrpSpPr>
          <p:grpSpPr>
            <a:xfrm>
              <a:off x="1934412" y="1532476"/>
              <a:ext cx="8994546" cy="5153488"/>
              <a:chOff x="1598727" y="1339387"/>
              <a:chExt cx="8994546" cy="5153488"/>
            </a:xfrm>
          </p:grpSpPr>
          <p:pic>
            <p:nvPicPr>
              <p:cNvPr id="4" name="Picture 3">
                <a:extLst>
                  <a:ext uri="{FF2B5EF4-FFF2-40B4-BE49-F238E27FC236}">
                    <a16:creationId xmlns:a16="http://schemas.microsoft.com/office/drawing/2014/main" id="{31286F80-0DD2-4408-A662-FAE5D1BF9DA0}"/>
                  </a:ext>
                </a:extLst>
              </p:cNvPr>
              <p:cNvPicPr>
                <a:picLocks noChangeAspect="1"/>
              </p:cNvPicPr>
              <p:nvPr/>
            </p:nvPicPr>
            <p:blipFill>
              <a:blip r:embed="rId2"/>
              <a:stretch>
                <a:fillRect/>
              </a:stretch>
            </p:blipFill>
            <p:spPr>
              <a:xfrm>
                <a:off x="1598727" y="1339387"/>
                <a:ext cx="8609356" cy="5153488"/>
              </a:xfrm>
              <a:prstGeom prst="rect">
                <a:avLst/>
              </a:prstGeom>
            </p:spPr>
          </p:pic>
          <p:sp>
            <p:nvSpPr>
              <p:cNvPr id="9" name="TextBox 8">
                <a:extLst>
                  <a:ext uri="{FF2B5EF4-FFF2-40B4-BE49-F238E27FC236}">
                    <a16:creationId xmlns:a16="http://schemas.microsoft.com/office/drawing/2014/main" id="{7174562A-BF52-4425-98DC-5B63EC640C8C}"/>
                  </a:ext>
                </a:extLst>
              </p:cNvPr>
              <p:cNvSpPr txBox="1"/>
              <p:nvPr/>
            </p:nvSpPr>
            <p:spPr>
              <a:xfrm rot="5400000">
                <a:off x="8191937" y="3371391"/>
                <a:ext cx="4433340" cy="369332"/>
              </a:xfrm>
              <a:prstGeom prst="rect">
                <a:avLst/>
              </a:prstGeom>
              <a:noFill/>
            </p:spPr>
            <p:txBody>
              <a:bodyPr wrap="square">
                <a:spAutoFit/>
              </a:bodyPr>
              <a:lstStyle/>
              <a:p>
                <a:r>
                  <a:rPr lang="en-US" noProof="0" dirty="0">
                    <a:solidFill>
                      <a:srgbClr val="0070C0"/>
                    </a:solidFill>
                  </a:rPr>
                  <a:t>https://</a:t>
                </a:r>
                <a:r>
                  <a:rPr lang="en-US" noProof="0" dirty="0" err="1">
                    <a:solidFill>
                      <a:srgbClr val="0070C0"/>
                    </a:solidFill>
                  </a:rPr>
                  <a:t>arxiv.org</a:t>
                </a:r>
                <a:r>
                  <a:rPr lang="en-US" noProof="0" dirty="0">
                    <a:solidFill>
                      <a:srgbClr val="0070C0"/>
                    </a:solidFill>
                  </a:rPr>
                  <a:t>/pdf/1910.11878.pdf</a:t>
                </a:r>
              </a:p>
            </p:txBody>
          </p:sp>
          <p:sp>
            <p:nvSpPr>
              <p:cNvPr id="10" name="Rectangle 9">
                <a:extLst>
                  <a:ext uri="{FF2B5EF4-FFF2-40B4-BE49-F238E27FC236}">
                    <a16:creationId xmlns:a16="http://schemas.microsoft.com/office/drawing/2014/main" id="{566D151F-0CEA-4C49-B225-75398310D880}"/>
                  </a:ext>
                </a:extLst>
              </p:cNvPr>
              <p:cNvSpPr/>
              <p:nvPr/>
            </p:nvSpPr>
            <p:spPr>
              <a:xfrm>
                <a:off x="2595418" y="1625600"/>
                <a:ext cx="1754909" cy="4147127"/>
              </a:xfrm>
              <a:prstGeom prst="rect">
                <a:avLst/>
              </a:prstGeom>
              <a:solidFill>
                <a:srgbClr val="00B05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87D229E-9D69-4E55-AD9C-0C8307871C8E}"/>
                      </a:ext>
                    </a:extLst>
                  </p:cNvPr>
                  <p:cNvSpPr txBox="1"/>
                  <p:nvPr/>
                </p:nvSpPr>
                <p:spPr>
                  <a:xfrm>
                    <a:off x="2678546" y="1681430"/>
                    <a:ext cx="48029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𝑚</m:t>
                              </m:r>
                            </m:e>
                            <m:sub>
                              <m:r>
                                <a:rPr lang="en-US" b="0" i="1" noProof="0" smtClean="0">
                                  <a:latin typeface="Cambria Math" panose="02040503050406030204" pitchFamily="18" charset="0"/>
                                </a:rPr>
                                <m:t>1</m:t>
                              </m:r>
                            </m:sub>
                          </m:sSub>
                        </m:oMath>
                      </m:oMathPara>
                    </a14:m>
                    <a:endParaRPr lang="en-US" noProof="0" dirty="0"/>
                  </a:p>
                </p:txBody>
              </p:sp>
            </mc:Choice>
            <mc:Fallback xmlns="">
              <p:sp>
                <p:nvSpPr>
                  <p:cNvPr id="13" name="TextBox 12">
                    <a:extLst>
                      <a:ext uri="{FF2B5EF4-FFF2-40B4-BE49-F238E27FC236}">
                        <a16:creationId xmlns:a16="http://schemas.microsoft.com/office/drawing/2014/main" id="{387D229E-9D69-4E55-AD9C-0C8307871C8E}"/>
                      </a:ext>
                    </a:extLst>
                  </p:cNvPr>
                  <p:cNvSpPr txBox="1">
                    <a:spLocks noRot="1" noChangeAspect="1" noMove="1" noResize="1" noEditPoints="1" noAdjustHandles="1" noChangeArrowheads="1" noChangeShapeType="1" noTextEdit="1"/>
                  </p:cNvSpPr>
                  <p:nvPr/>
                </p:nvSpPr>
                <p:spPr>
                  <a:xfrm>
                    <a:off x="2678546" y="1681430"/>
                    <a:ext cx="480291" cy="369332"/>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DA70BB5-9D2A-4CE0-8087-5247337411CD}"/>
                      </a:ext>
                    </a:extLst>
                  </p:cNvPr>
                  <p:cNvSpPr txBox="1"/>
                  <p:nvPr/>
                </p:nvSpPr>
                <p:spPr>
                  <a:xfrm>
                    <a:off x="3726874" y="1672216"/>
                    <a:ext cx="48029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𝑚</m:t>
                              </m:r>
                            </m:e>
                            <m:sub>
                              <m:r>
                                <a:rPr lang="en-US" b="0" i="1" noProof="0" smtClean="0">
                                  <a:latin typeface="Cambria Math" panose="02040503050406030204" pitchFamily="18" charset="0"/>
                                </a:rPr>
                                <m:t>2</m:t>
                              </m:r>
                            </m:sub>
                          </m:sSub>
                        </m:oMath>
                      </m:oMathPara>
                    </a14:m>
                    <a:endParaRPr lang="en-US" noProof="0" dirty="0"/>
                  </a:p>
                </p:txBody>
              </p:sp>
            </mc:Choice>
            <mc:Fallback xmlns="">
              <p:sp>
                <p:nvSpPr>
                  <p:cNvPr id="14" name="TextBox 13">
                    <a:extLst>
                      <a:ext uri="{FF2B5EF4-FFF2-40B4-BE49-F238E27FC236}">
                        <a16:creationId xmlns:a16="http://schemas.microsoft.com/office/drawing/2014/main" id="{1DA70BB5-9D2A-4CE0-8087-5247337411CD}"/>
                      </a:ext>
                    </a:extLst>
                  </p:cNvPr>
                  <p:cNvSpPr txBox="1">
                    <a:spLocks noRot="1" noChangeAspect="1" noMove="1" noResize="1" noEditPoints="1" noAdjustHandles="1" noChangeArrowheads="1" noChangeShapeType="1" noTextEdit="1"/>
                  </p:cNvSpPr>
                  <p:nvPr/>
                </p:nvSpPr>
                <p:spPr>
                  <a:xfrm>
                    <a:off x="3726874" y="1672216"/>
                    <a:ext cx="480291" cy="369332"/>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8501505-9F7C-4E2E-B3F4-33A04FDBAB8D}"/>
                      </a:ext>
                    </a:extLst>
                  </p:cNvPr>
                  <p:cNvSpPr txBox="1"/>
                  <p:nvPr/>
                </p:nvSpPr>
                <p:spPr>
                  <a:xfrm>
                    <a:off x="3984755" y="1866096"/>
                    <a:ext cx="48029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𝑚</m:t>
                              </m:r>
                            </m:e>
                            <m:sub>
                              <m:r>
                                <a:rPr lang="en-US" b="0" i="1" noProof="0" smtClean="0">
                                  <a:latin typeface="Cambria Math" panose="02040503050406030204" pitchFamily="18" charset="0"/>
                                </a:rPr>
                                <m:t>3</m:t>
                              </m:r>
                            </m:sub>
                          </m:sSub>
                        </m:oMath>
                      </m:oMathPara>
                    </a14:m>
                    <a:endParaRPr lang="en-US" noProof="0" dirty="0"/>
                  </a:p>
                </p:txBody>
              </p:sp>
            </mc:Choice>
            <mc:Fallback xmlns="">
              <p:sp>
                <p:nvSpPr>
                  <p:cNvPr id="15" name="TextBox 14">
                    <a:extLst>
                      <a:ext uri="{FF2B5EF4-FFF2-40B4-BE49-F238E27FC236}">
                        <a16:creationId xmlns:a16="http://schemas.microsoft.com/office/drawing/2014/main" id="{38501505-9F7C-4E2E-B3F4-33A04FDBAB8D}"/>
                      </a:ext>
                    </a:extLst>
                  </p:cNvPr>
                  <p:cNvSpPr txBox="1">
                    <a:spLocks noRot="1" noChangeAspect="1" noMove="1" noResize="1" noEditPoints="1" noAdjustHandles="1" noChangeArrowheads="1" noChangeShapeType="1" noTextEdit="1"/>
                  </p:cNvSpPr>
                  <p:nvPr/>
                </p:nvSpPr>
                <p:spPr>
                  <a:xfrm>
                    <a:off x="3984755" y="1866096"/>
                    <a:ext cx="480291" cy="369332"/>
                  </a:xfrm>
                  <a:prstGeom prst="rect">
                    <a:avLst/>
                  </a:prstGeom>
                  <a:blipFill>
                    <a:blip r:embed="rId5"/>
                    <a:stretch>
                      <a:fillRect/>
                    </a:stretch>
                  </a:blipFill>
                </p:spPr>
                <p:txBody>
                  <a:bodyPr/>
                  <a:lstStyle/>
                  <a:p>
                    <a:r>
                      <a:rPr lang="it-IT">
                        <a:noFill/>
                      </a:rPr>
                      <a:t> </a:t>
                    </a:r>
                  </a:p>
                </p:txBody>
              </p:sp>
            </mc:Fallback>
          </mc:AlternateContent>
        </p:grpSp>
        <p:grpSp>
          <p:nvGrpSpPr>
            <p:cNvPr id="8" name="Group 7">
              <a:extLst>
                <a:ext uri="{FF2B5EF4-FFF2-40B4-BE49-F238E27FC236}">
                  <a16:creationId xmlns:a16="http://schemas.microsoft.com/office/drawing/2014/main" id="{F0464CF0-214E-4F12-B6A9-BA8363DFAFE9}"/>
                </a:ext>
              </a:extLst>
            </p:cNvPr>
            <p:cNvGrpSpPr/>
            <p:nvPr/>
          </p:nvGrpSpPr>
          <p:grpSpPr>
            <a:xfrm>
              <a:off x="6274191" y="5437163"/>
              <a:ext cx="1716258" cy="535000"/>
              <a:chOff x="6274191" y="5437163"/>
              <a:chExt cx="1716258" cy="535000"/>
            </a:xfrm>
          </p:grpSpPr>
          <p:cxnSp>
            <p:nvCxnSpPr>
              <p:cNvPr id="5" name="Connector: Elbow 4">
                <a:extLst>
                  <a:ext uri="{FF2B5EF4-FFF2-40B4-BE49-F238E27FC236}">
                    <a16:creationId xmlns:a16="http://schemas.microsoft.com/office/drawing/2014/main" id="{218FACE5-C8E8-4095-8D8F-16D3993919B5}"/>
                  </a:ext>
                </a:extLst>
              </p:cNvPr>
              <p:cNvCxnSpPr/>
              <p:nvPr/>
            </p:nvCxnSpPr>
            <p:spPr>
              <a:xfrm flipV="1">
                <a:off x="6274191" y="5437163"/>
                <a:ext cx="1716258" cy="535000"/>
              </a:xfrm>
              <a:prstGeom prst="bentConnector3">
                <a:avLst>
                  <a:gd name="adj1" fmla="val 1639"/>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ADBBAC-2D35-4974-8E84-55942C52D7E4}"/>
                  </a:ext>
                </a:extLst>
              </p:cNvPr>
              <p:cNvSpPr txBox="1"/>
              <p:nvPr/>
            </p:nvSpPr>
            <p:spPr>
              <a:xfrm>
                <a:off x="6431685" y="5437163"/>
                <a:ext cx="1210588" cy="369332"/>
              </a:xfrm>
              <a:prstGeom prst="rect">
                <a:avLst/>
              </a:prstGeom>
              <a:noFill/>
            </p:spPr>
            <p:txBody>
              <a:bodyPr wrap="none" rtlCol="0">
                <a:spAutoFit/>
              </a:bodyPr>
              <a:lstStyle/>
              <a:p>
                <a:r>
                  <a:rPr lang="en-US" noProof="0" dirty="0">
                    <a:solidFill>
                      <a:srgbClr val="FF0000"/>
                    </a:solidFill>
                  </a:rPr>
                  <a:t>threshold</a:t>
                </a: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27D7F6B-C43A-4DE4-BDA0-BD21EFAC349E}"/>
                    </a:ext>
                  </a:extLst>
                </p:cNvPr>
                <p:cNvSpPr txBox="1"/>
                <p:nvPr/>
              </p:nvSpPr>
              <p:spPr>
                <a:xfrm>
                  <a:off x="2930198" y="4229642"/>
                  <a:ext cx="1779590" cy="923330"/>
                </a:xfrm>
                <a:prstGeom prst="rect">
                  <a:avLst/>
                </a:prstGeom>
                <a:noFill/>
              </p:spPr>
              <p:txBody>
                <a:bodyPr wrap="none" rtlCol="0">
                  <a:spAutoFit/>
                </a:bodyPr>
                <a:lstStyle/>
                <a:p>
                  <a:r>
                    <a:rPr lang="en-US" b="1" noProof="0" dirty="0">
                      <a:solidFill>
                        <a:srgbClr val="FF0000"/>
                      </a:solidFill>
                    </a:rPr>
                    <a:t> </a:t>
                  </a:r>
                  <a14:m>
                    <m:oMath xmlns:m="http://schemas.openxmlformats.org/officeDocument/2006/math">
                      <m:sSub>
                        <m:sSubPr>
                          <m:ctrlPr>
                            <a:rPr lang="en-US" b="1" i="1" noProof="0" smtClean="0">
                              <a:solidFill>
                                <a:srgbClr val="FF0000"/>
                              </a:solidFill>
                              <a:latin typeface="Cambria Math" panose="02040503050406030204" pitchFamily="18" charset="0"/>
                            </a:rPr>
                          </m:ctrlPr>
                        </m:sSubPr>
                        <m:e>
                          <m:r>
                            <a:rPr lang="en-US" b="1" i="1" noProof="0" smtClean="0">
                              <a:solidFill>
                                <a:srgbClr val="FF0000"/>
                              </a:solidFill>
                              <a:latin typeface="Cambria Math" panose="02040503050406030204" pitchFamily="18" charset="0"/>
                            </a:rPr>
                            <m:t>𝒎</m:t>
                          </m:r>
                        </m:e>
                        <m:sub>
                          <m:r>
                            <a:rPr lang="en-US" b="1" i="1" noProof="0" smtClean="0">
                              <a:solidFill>
                                <a:srgbClr val="FF0000"/>
                              </a:solidFill>
                              <a:latin typeface="Cambria Math" panose="02040503050406030204" pitchFamily="18" charset="0"/>
                            </a:rPr>
                            <m:t>𝟏</m:t>
                          </m:r>
                        </m:sub>
                      </m:sSub>
                      <m:r>
                        <a:rPr lang="en-US" b="1" i="1" noProof="0" smtClean="0">
                          <a:solidFill>
                            <a:srgbClr val="FF0000"/>
                          </a:solidFill>
                          <a:latin typeface="Cambria Math" panose="02040503050406030204" pitchFamily="18" charset="0"/>
                        </a:rPr>
                        <m:t>=</m:t>
                      </m:r>
                      <m:r>
                        <a:rPr lang="en-US" b="1" i="1" noProof="0" smtClean="0">
                          <a:solidFill>
                            <a:srgbClr val="FF0000"/>
                          </a:solidFill>
                          <a:latin typeface="Cambria Math" panose="02040503050406030204" pitchFamily="18" charset="0"/>
                        </a:rPr>
                        <m:t>𝟎</m:t>
                      </m:r>
                      <m:r>
                        <a:rPr lang="en-US" b="1" i="1" noProof="0" smtClean="0">
                          <a:solidFill>
                            <a:srgbClr val="FF0000"/>
                          </a:solidFill>
                          <a:latin typeface="Cambria Math" panose="02040503050406030204" pitchFamily="18" charset="0"/>
                        </a:rPr>
                        <m:t> </m:t>
                      </m:r>
                      <m:r>
                        <a:rPr lang="en-US" b="1" i="1" noProof="0" smtClean="0">
                          <a:solidFill>
                            <a:srgbClr val="FF0000"/>
                          </a:solidFill>
                          <a:latin typeface="Cambria Math" panose="02040503050406030204" pitchFamily="18" charset="0"/>
                        </a:rPr>
                        <m:t>𝒎𝒆𝑽</m:t>
                      </m:r>
                    </m:oMath>
                  </a14:m>
                  <a:endParaRPr lang="en-US" b="1" noProof="0" dirty="0">
                    <a:solidFill>
                      <a:srgbClr val="FF0000"/>
                    </a:solidFill>
                  </a:endParaRPr>
                </a:p>
                <a:p>
                  <a:r>
                    <a:rPr lang="en-US" b="1" noProof="0" dirty="0">
                      <a:solidFill>
                        <a:srgbClr val="FF0000"/>
                      </a:solidFill>
                    </a:rPr>
                    <a:t> </a:t>
                  </a:r>
                  <a14:m>
                    <m:oMath xmlns:m="http://schemas.openxmlformats.org/officeDocument/2006/math">
                      <m:sSub>
                        <m:sSubPr>
                          <m:ctrlPr>
                            <a:rPr lang="en-US" b="1" i="1" noProof="0" smtClean="0">
                              <a:solidFill>
                                <a:srgbClr val="FF0000"/>
                              </a:solidFill>
                              <a:latin typeface="Cambria Math" panose="02040503050406030204" pitchFamily="18" charset="0"/>
                            </a:rPr>
                          </m:ctrlPr>
                        </m:sSubPr>
                        <m:e>
                          <m:r>
                            <a:rPr lang="en-US" b="1" i="1" noProof="0" smtClean="0">
                              <a:solidFill>
                                <a:srgbClr val="FF0000"/>
                              </a:solidFill>
                              <a:latin typeface="Cambria Math" panose="02040503050406030204" pitchFamily="18" charset="0"/>
                            </a:rPr>
                            <m:t>𝒎</m:t>
                          </m:r>
                        </m:e>
                        <m:sub>
                          <m:r>
                            <a:rPr lang="en-US" b="1" i="1" noProof="0" smtClean="0">
                              <a:solidFill>
                                <a:srgbClr val="FF0000"/>
                              </a:solidFill>
                              <a:latin typeface="Cambria Math" panose="02040503050406030204" pitchFamily="18" charset="0"/>
                            </a:rPr>
                            <m:t>𝟐</m:t>
                          </m:r>
                        </m:sub>
                      </m:sSub>
                      <m:r>
                        <a:rPr lang="en-US" b="1" i="1" noProof="0" smtClean="0">
                          <a:solidFill>
                            <a:srgbClr val="FF0000"/>
                          </a:solidFill>
                          <a:latin typeface="Cambria Math" panose="02040503050406030204" pitchFamily="18" charset="0"/>
                        </a:rPr>
                        <m:t>=</m:t>
                      </m:r>
                      <m:r>
                        <a:rPr lang="en-US" b="1" i="1" noProof="0" smtClean="0">
                          <a:solidFill>
                            <a:srgbClr val="FF0000"/>
                          </a:solidFill>
                          <a:latin typeface="Cambria Math" panose="02040503050406030204" pitchFamily="18" charset="0"/>
                        </a:rPr>
                        <m:t>𝟖</m:t>
                      </m:r>
                      <m:r>
                        <a:rPr lang="en-US" b="1" i="1" noProof="0" smtClean="0">
                          <a:solidFill>
                            <a:srgbClr val="FF0000"/>
                          </a:solidFill>
                          <a:latin typeface="Cambria Math" panose="02040503050406030204" pitchFamily="18" charset="0"/>
                        </a:rPr>
                        <m:t>.</m:t>
                      </m:r>
                      <m:r>
                        <a:rPr lang="en-US" b="1" i="1" noProof="0" smtClean="0">
                          <a:solidFill>
                            <a:srgbClr val="FF0000"/>
                          </a:solidFill>
                          <a:latin typeface="Cambria Math" panose="02040503050406030204" pitchFamily="18" charset="0"/>
                        </a:rPr>
                        <m:t>𝟔</m:t>
                      </m:r>
                      <m:r>
                        <a:rPr lang="en-US" b="1" i="1" noProof="0" smtClean="0">
                          <a:solidFill>
                            <a:srgbClr val="FF0000"/>
                          </a:solidFill>
                          <a:latin typeface="Cambria Math" panose="02040503050406030204" pitchFamily="18" charset="0"/>
                        </a:rPr>
                        <m:t> </m:t>
                      </m:r>
                      <m:r>
                        <a:rPr lang="en-US" b="1" i="1" noProof="0" smtClean="0">
                          <a:solidFill>
                            <a:srgbClr val="FF0000"/>
                          </a:solidFill>
                          <a:latin typeface="Cambria Math" panose="02040503050406030204" pitchFamily="18" charset="0"/>
                        </a:rPr>
                        <m:t>𝒎𝒆𝑽</m:t>
                      </m:r>
                    </m:oMath>
                  </a14:m>
                  <a:endParaRPr lang="en-US" b="1" noProof="0" dirty="0">
                    <a:solidFill>
                      <a:srgbClr val="FF0000"/>
                    </a:solidFill>
                  </a:endParaRPr>
                </a:p>
                <a:p>
                  <a:r>
                    <a:rPr lang="en-US" b="1" noProof="0" dirty="0">
                      <a:solidFill>
                        <a:srgbClr val="FF0000"/>
                      </a:solidFill>
                    </a:rPr>
                    <a:t> </a:t>
                  </a:r>
                  <a14:m>
                    <m:oMath xmlns:m="http://schemas.openxmlformats.org/officeDocument/2006/math">
                      <m:sSub>
                        <m:sSubPr>
                          <m:ctrlPr>
                            <a:rPr lang="en-US" b="1" i="1" noProof="0" smtClean="0">
                              <a:solidFill>
                                <a:srgbClr val="FF0000"/>
                              </a:solidFill>
                              <a:latin typeface="Cambria Math" panose="02040503050406030204" pitchFamily="18" charset="0"/>
                            </a:rPr>
                          </m:ctrlPr>
                        </m:sSubPr>
                        <m:e>
                          <m:r>
                            <a:rPr lang="en-US" b="1" i="1" noProof="0" smtClean="0">
                              <a:solidFill>
                                <a:srgbClr val="FF0000"/>
                              </a:solidFill>
                              <a:latin typeface="Cambria Math" panose="02040503050406030204" pitchFamily="18" charset="0"/>
                            </a:rPr>
                            <m:t>𝒎</m:t>
                          </m:r>
                        </m:e>
                        <m:sub>
                          <m:r>
                            <a:rPr lang="en-US" b="1" i="1" noProof="0" smtClean="0">
                              <a:solidFill>
                                <a:srgbClr val="FF0000"/>
                              </a:solidFill>
                              <a:latin typeface="Cambria Math" panose="02040503050406030204" pitchFamily="18" charset="0"/>
                            </a:rPr>
                            <m:t>𝟑</m:t>
                          </m:r>
                        </m:sub>
                      </m:sSub>
                      <m:r>
                        <a:rPr lang="en-US" b="1" i="1" noProof="0" smtClean="0">
                          <a:solidFill>
                            <a:srgbClr val="FF0000"/>
                          </a:solidFill>
                          <a:latin typeface="Cambria Math" panose="02040503050406030204" pitchFamily="18" charset="0"/>
                        </a:rPr>
                        <m:t>=</m:t>
                      </m:r>
                      <m:r>
                        <a:rPr lang="en-US" b="1" i="1" noProof="0" smtClean="0">
                          <a:solidFill>
                            <a:srgbClr val="FF0000"/>
                          </a:solidFill>
                          <a:latin typeface="Cambria Math" panose="02040503050406030204" pitchFamily="18" charset="0"/>
                        </a:rPr>
                        <m:t>𝟓𝟎</m:t>
                      </m:r>
                      <m:r>
                        <a:rPr lang="en-US" b="1" i="1" noProof="0" smtClean="0">
                          <a:solidFill>
                            <a:srgbClr val="FF0000"/>
                          </a:solidFill>
                          <a:latin typeface="Cambria Math" panose="02040503050406030204" pitchFamily="18" charset="0"/>
                        </a:rPr>
                        <m:t> </m:t>
                      </m:r>
                      <m:r>
                        <a:rPr lang="en-US" b="1" i="1" noProof="0" smtClean="0">
                          <a:solidFill>
                            <a:srgbClr val="FF0000"/>
                          </a:solidFill>
                          <a:latin typeface="Cambria Math" panose="02040503050406030204" pitchFamily="18" charset="0"/>
                        </a:rPr>
                        <m:t>𝒎𝒆𝑽</m:t>
                      </m:r>
                      <m:r>
                        <a:rPr lang="en-US" b="1" i="1" noProof="0" smtClean="0">
                          <a:solidFill>
                            <a:srgbClr val="FF0000"/>
                          </a:solidFill>
                          <a:latin typeface="Cambria Math" panose="02040503050406030204" pitchFamily="18" charset="0"/>
                        </a:rPr>
                        <m:t> </m:t>
                      </m:r>
                    </m:oMath>
                  </a14:m>
                  <a:endParaRPr lang="en-US" b="1" noProof="0" dirty="0">
                    <a:solidFill>
                      <a:srgbClr val="FF0000"/>
                    </a:solidFill>
                  </a:endParaRPr>
                </a:p>
              </p:txBody>
            </p:sp>
          </mc:Choice>
          <mc:Fallback xmlns="">
            <p:sp>
              <p:nvSpPr>
                <p:cNvPr id="18" name="TextBox 17">
                  <a:extLst>
                    <a:ext uri="{FF2B5EF4-FFF2-40B4-BE49-F238E27FC236}">
                      <a16:creationId xmlns:a16="http://schemas.microsoft.com/office/drawing/2014/main" id="{B27D7F6B-C43A-4DE4-BDA0-BD21EFAC349E}"/>
                    </a:ext>
                  </a:extLst>
                </p:cNvPr>
                <p:cNvSpPr txBox="1">
                  <a:spLocks noRot="1" noChangeAspect="1" noMove="1" noResize="1" noEditPoints="1" noAdjustHandles="1" noChangeArrowheads="1" noChangeShapeType="1" noTextEdit="1"/>
                </p:cNvSpPr>
                <p:nvPr/>
              </p:nvSpPr>
              <p:spPr>
                <a:xfrm>
                  <a:off x="2930198" y="4229642"/>
                  <a:ext cx="1779590" cy="923330"/>
                </a:xfrm>
                <a:prstGeom prst="rect">
                  <a:avLst/>
                </a:prstGeom>
                <a:blipFill>
                  <a:blip r:embed="rId6"/>
                  <a:stretch>
                    <a:fillRect b="-5405"/>
                  </a:stretch>
                </a:blipFill>
              </p:spPr>
              <p:txBody>
                <a:bodyPr/>
                <a:lstStyle/>
                <a:p>
                  <a:r>
                    <a:rPr lang="it-IT">
                      <a:noFill/>
                    </a:rPr>
                    <a:t> </a:t>
                  </a:r>
                </a:p>
              </p:txBody>
            </p:sp>
          </mc:Fallback>
        </mc:AlternateContent>
        <p:pic>
          <p:nvPicPr>
            <p:cNvPr id="20" name="Picture 19">
              <a:extLst>
                <a:ext uri="{FF2B5EF4-FFF2-40B4-BE49-F238E27FC236}">
                  <a16:creationId xmlns:a16="http://schemas.microsoft.com/office/drawing/2014/main" id="{DE2B0D96-D608-4E9F-8BCE-4A8EBAA7957C}"/>
                </a:ext>
              </a:extLst>
            </p:cNvPr>
            <p:cNvPicPr>
              <a:picLocks noChangeAspect="1"/>
            </p:cNvPicPr>
            <p:nvPr/>
          </p:nvPicPr>
          <p:blipFill>
            <a:blip r:embed="rId7"/>
            <a:stretch>
              <a:fillRect/>
            </a:stretch>
          </p:blipFill>
          <p:spPr>
            <a:xfrm>
              <a:off x="9131703" y="2208307"/>
              <a:ext cx="951861" cy="770462"/>
            </a:xfrm>
            <a:prstGeom prst="rect">
              <a:avLst/>
            </a:prstGeom>
          </p:spPr>
        </p:pic>
        <p:pic>
          <p:nvPicPr>
            <p:cNvPr id="22" name="Picture 21">
              <a:extLst>
                <a:ext uri="{FF2B5EF4-FFF2-40B4-BE49-F238E27FC236}">
                  <a16:creationId xmlns:a16="http://schemas.microsoft.com/office/drawing/2014/main" id="{C6D69D25-788A-4F90-A412-AAC80E176E2B}"/>
                </a:ext>
              </a:extLst>
            </p:cNvPr>
            <p:cNvPicPr>
              <a:picLocks noChangeAspect="1"/>
            </p:cNvPicPr>
            <p:nvPr/>
          </p:nvPicPr>
          <p:blipFill>
            <a:blip r:embed="rId8"/>
            <a:stretch>
              <a:fillRect/>
            </a:stretch>
          </p:blipFill>
          <p:spPr>
            <a:xfrm>
              <a:off x="9261802" y="3718312"/>
              <a:ext cx="951861" cy="1022660"/>
            </a:xfrm>
            <a:prstGeom prst="rect">
              <a:avLst/>
            </a:prstGeom>
          </p:spPr>
        </p:pic>
        <p:pic>
          <p:nvPicPr>
            <p:cNvPr id="26" name="Picture 25">
              <a:extLst>
                <a:ext uri="{FF2B5EF4-FFF2-40B4-BE49-F238E27FC236}">
                  <a16:creationId xmlns:a16="http://schemas.microsoft.com/office/drawing/2014/main" id="{B877A279-57AF-458B-BDD9-76B3748F1B14}"/>
                </a:ext>
              </a:extLst>
            </p:cNvPr>
            <p:cNvPicPr>
              <a:picLocks noChangeAspect="1"/>
            </p:cNvPicPr>
            <p:nvPr/>
          </p:nvPicPr>
          <p:blipFill>
            <a:blip r:embed="rId9"/>
            <a:stretch>
              <a:fillRect/>
            </a:stretch>
          </p:blipFill>
          <p:spPr>
            <a:xfrm>
              <a:off x="7377630" y="4607969"/>
              <a:ext cx="882333" cy="618903"/>
            </a:xfrm>
            <a:prstGeom prst="rect">
              <a:avLst/>
            </a:prstGeom>
          </p:spPr>
        </p:pic>
        <p:pic>
          <p:nvPicPr>
            <p:cNvPr id="28" name="Picture 27">
              <a:extLst>
                <a:ext uri="{FF2B5EF4-FFF2-40B4-BE49-F238E27FC236}">
                  <a16:creationId xmlns:a16="http://schemas.microsoft.com/office/drawing/2014/main" id="{D01A7288-690B-47D6-A292-78CD93086907}"/>
                </a:ext>
              </a:extLst>
            </p:cNvPr>
            <p:cNvPicPr>
              <a:picLocks noChangeAspect="1"/>
            </p:cNvPicPr>
            <p:nvPr/>
          </p:nvPicPr>
          <p:blipFill>
            <a:blip r:embed="rId10"/>
            <a:stretch>
              <a:fillRect/>
            </a:stretch>
          </p:blipFill>
          <p:spPr>
            <a:xfrm>
              <a:off x="6294026" y="3954843"/>
              <a:ext cx="911547" cy="687011"/>
            </a:xfrm>
            <a:prstGeom prst="rect">
              <a:avLst/>
            </a:prstGeom>
          </p:spPr>
        </p:pic>
        <p:pic>
          <p:nvPicPr>
            <p:cNvPr id="30" name="Picture 29">
              <a:extLst>
                <a:ext uri="{FF2B5EF4-FFF2-40B4-BE49-F238E27FC236}">
                  <a16:creationId xmlns:a16="http://schemas.microsoft.com/office/drawing/2014/main" id="{CAD1B4DA-825E-497B-A91A-B3B493BDD26E}"/>
                </a:ext>
              </a:extLst>
            </p:cNvPr>
            <p:cNvPicPr>
              <a:picLocks noChangeAspect="1"/>
            </p:cNvPicPr>
            <p:nvPr/>
          </p:nvPicPr>
          <p:blipFill>
            <a:blip r:embed="rId11"/>
            <a:stretch>
              <a:fillRect/>
            </a:stretch>
          </p:blipFill>
          <p:spPr>
            <a:xfrm>
              <a:off x="7183903" y="3236512"/>
              <a:ext cx="769523" cy="545662"/>
            </a:xfrm>
            <a:prstGeom prst="rect">
              <a:avLst/>
            </a:prstGeom>
          </p:spPr>
        </p:pic>
        <p:pic>
          <p:nvPicPr>
            <p:cNvPr id="32" name="Picture 31">
              <a:extLst>
                <a:ext uri="{FF2B5EF4-FFF2-40B4-BE49-F238E27FC236}">
                  <a16:creationId xmlns:a16="http://schemas.microsoft.com/office/drawing/2014/main" id="{85603A75-CCC8-4641-90AE-6CDCA1486202}"/>
                </a:ext>
              </a:extLst>
            </p:cNvPr>
            <p:cNvPicPr>
              <a:picLocks noChangeAspect="1"/>
            </p:cNvPicPr>
            <p:nvPr/>
          </p:nvPicPr>
          <p:blipFill>
            <a:blip r:embed="rId12"/>
            <a:stretch>
              <a:fillRect/>
            </a:stretch>
          </p:blipFill>
          <p:spPr>
            <a:xfrm>
              <a:off x="6463432" y="4740972"/>
              <a:ext cx="819601" cy="610553"/>
            </a:xfrm>
            <a:prstGeom prst="rect">
              <a:avLst/>
            </a:prstGeom>
          </p:spPr>
        </p:pic>
      </p:grpSp>
    </p:spTree>
    <p:extLst>
      <p:ext uri="{BB962C8B-B14F-4D97-AF65-F5344CB8AC3E}">
        <p14:creationId xmlns:p14="http://schemas.microsoft.com/office/powerpoint/2010/main" val="23134666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21F84-60AA-E40A-1153-770D856FC13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20A9189-0447-F653-4D60-F44B5B66B3FC}"/>
              </a:ext>
            </a:extLst>
          </p:cNvPr>
          <p:cNvPicPr>
            <a:picLocks noChangeAspect="1"/>
          </p:cNvPicPr>
          <p:nvPr/>
        </p:nvPicPr>
        <p:blipFill rotWithShape="1">
          <a:blip r:embed="rId2"/>
          <a:srcRect t="5515" b="8801"/>
          <a:stretch/>
        </p:blipFill>
        <p:spPr>
          <a:xfrm>
            <a:off x="3427319" y="5055169"/>
            <a:ext cx="5815853" cy="1745652"/>
          </a:xfrm>
          <a:prstGeom prst="rect">
            <a:avLst/>
          </a:prstGeom>
        </p:spPr>
      </p:pic>
      <p:sp>
        <p:nvSpPr>
          <p:cNvPr id="2" name="Title 1">
            <a:extLst>
              <a:ext uri="{FF2B5EF4-FFF2-40B4-BE49-F238E27FC236}">
                <a16:creationId xmlns:a16="http://schemas.microsoft.com/office/drawing/2014/main" id="{12B82680-BFC7-6BCA-22E3-82024A4721CB}"/>
              </a:ext>
            </a:extLst>
          </p:cNvPr>
          <p:cNvSpPr>
            <a:spLocks noGrp="1"/>
          </p:cNvSpPr>
          <p:nvPr>
            <p:ph type="title"/>
          </p:nvPr>
        </p:nvSpPr>
        <p:spPr>
          <a:xfrm>
            <a:off x="839416" y="-5083"/>
            <a:ext cx="11352584" cy="1129827"/>
          </a:xfrm>
        </p:spPr>
        <p:txBody>
          <a:bodyPr>
            <a:normAutofit fontScale="90000"/>
          </a:bodyPr>
          <a:lstStyle/>
          <a:p>
            <a:r>
              <a:rPr lang="en-US" noProof="0" dirty="0"/>
              <a:t>PTOLEMY Demonstrator at LNGS: </a:t>
            </a:r>
            <a:br>
              <a:rPr lang="en-US" noProof="0" dirty="0"/>
            </a:br>
            <a:r>
              <a:rPr lang="en-US" noProof="0" dirty="0"/>
              <a:t>filter electrodes prototype</a:t>
            </a:r>
          </a:p>
        </p:txBody>
      </p:sp>
      <p:pic>
        <p:nvPicPr>
          <p:cNvPr id="6" name="Picture 5">
            <a:extLst>
              <a:ext uri="{FF2B5EF4-FFF2-40B4-BE49-F238E27FC236}">
                <a16:creationId xmlns:a16="http://schemas.microsoft.com/office/drawing/2014/main" id="{0C29A62A-4F72-226F-9CEA-B1C1E503DE7C}"/>
              </a:ext>
            </a:extLst>
          </p:cNvPr>
          <p:cNvPicPr>
            <a:picLocks noChangeAspect="1"/>
          </p:cNvPicPr>
          <p:nvPr/>
        </p:nvPicPr>
        <p:blipFill>
          <a:blip r:embed="rId3"/>
          <a:stretch>
            <a:fillRect/>
          </a:stretch>
        </p:blipFill>
        <p:spPr>
          <a:xfrm>
            <a:off x="8018929" y="1075414"/>
            <a:ext cx="2434841" cy="1784738"/>
          </a:xfrm>
          <a:prstGeom prst="rect">
            <a:avLst/>
          </a:prstGeom>
        </p:spPr>
      </p:pic>
      <p:pic>
        <p:nvPicPr>
          <p:cNvPr id="8" name="Picture 7">
            <a:extLst>
              <a:ext uri="{FF2B5EF4-FFF2-40B4-BE49-F238E27FC236}">
                <a16:creationId xmlns:a16="http://schemas.microsoft.com/office/drawing/2014/main" id="{9567EB55-6921-0D0B-C5DA-39CEFAB06D61}"/>
              </a:ext>
            </a:extLst>
          </p:cNvPr>
          <p:cNvPicPr>
            <a:picLocks noChangeAspect="1"/>
          </p:cNvPicPr>
          <p:nvPr/>
        </p:nvPicPr>
        <p:blipFill>
          <a:blip r:embed="rId4"/>
          <a:stretch>
            <a:fillRect/>
          </a:stretch>
        </p:blipFill>
        <p:spPr>
          <a:xfrm>
            <a:off x="8018930" y="3155926"/>
            <a:ext cx="2448485" cy="1860849"/>
          </a:xfrm>
          <a:prstGeom prst="rect">
            <a:avLst/>
          </a:prstGeom>
        </p:spPr>
      </p:pic>
      <p:pic>
        <p:nvPicPr>
          <p:cNvPr id="10" name="Picture 9">
            <a:extLst>
              <a:ext uri="{FF2B5EF4-FFF2-40B4-BE49-F238E27FC236}">
                <a16:creationId xmlns:a16="http://schemas.microsoft.com/office/drawing/2014/main" id="{AE690CAD-35E9-12AE-A072-66AB7A1FEEA0}"/>
              </a:ext>
            </a:extLst>
          </p:cNvPr>
          <p:cNvPicPr>
            <a:picLocks noChangeAspect="1"/>
          </p:cNvPicPr>
          <p:nvPr/>
        </p:nvPicPr>
        <p:blipFill>
          <a:blip r:embed="rId5"/>
          <a:stretch>
            <a:fillRect/>
          </a:stretch>
        </p:blipFill>
        <p:spPr>
          <a:xfrm>
            <a:off x="1738230" y="1045275"/>
            <a:ext cx="6151518" cy="3941362"/>
          </a:xfrm>
          <a:prstGeom prst="rect">
            <a:avLst/>
          </a:prstGeom>
        </p:spPr>
      </p:pic>
      <p:sp>
        <p:nvSpPr>
          <p:cNvPr id="13" name="TextBox 12">
            <a:extLst>
              <a:ext uri="{FF2B5EF4-FFF2-40B4-BE49-F238E27FC236}">
                <a16:creationId xmlns:a16="http://schemas.microsoft.com/office/drawing/2014/main" id="{E2197D82-B62B-8D2B-8560-59B6195DD17B}"/>
              </a:ext>
            </a:extLst>
          </p:cNvPr>
          <p:cNvSpPr txBox="1"/>
          <p:nvPr/>
        </p:nvSpPr>
        <p:spPr>
          <a:xfrm>
            <a:off x="3606091" y="6395594"/>
            <a:ext cx="2061783" cy="336695"/>
          </a:xfrm>
          <a:prstGeom prst="rect">
            <a:avLst/>
          </a:prstGeom>
          <a:noFill/>
        </p:spPr>
        <p:txBody>
          <a:bodyPr wrap="none" rtlCol="0">
            <a:spAutoFit/>
          </a:bodyPr>
          <a:lstStyle/>
          <a:p>
            <a:r>
              <a:rPr lang="en-US" sz="1588" noProof="0" dirty="0"/>
              <a:t>Electrode Voltages</a:t>
            </a:r>
          </a:p>
        </p:txBody>
      </p:sp>
    </p:spTree>
    <p:extLst>
      <p:ext uri="{BB962C8B-B14F-4D97-AF65-F5344CB8AC3E}">
        <p14:creationId xmlns:p14="http://schemas.microsoft.com/office/powerpoint/2010/main" val="178127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13B32-D9ED-BCD7-C9A0-9859E840D56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024A2F5-C396-A575-46B9-03F8810ECADA}"/>
              </a:ext>
            </a:extLst>
          </p:cNvPr>
          <p:cNvPicPr>
            <a:picLocks noChangeAspect="1"/>
          </p:cNvPicPr>
          <p:nvPr/>
        </p:nvPicPr>
        <p:blipFill>
          <a:blip r:embed="rId2"/>
          <a:stretch>
            <a:fillRect/>
          </a:stretch>
        </p:blipFill>
        <p:spPr>
          <a:xfrm>
            <a:off x="119336" y="1502288"/>
            <a:ext cx="5976664" cy="4482498"/>
          </a:xfrm>
          <a:prstGeom prst="rect">
            <a:avLst/>
          </a:prstGeom>
        </p:spPr>
      </p:pic>
      <p:pic>
        <p:nvPicPr>
          <p:cNvPr id="6" name="Picture 5">
            <a:extLst>
              <a:ext uri="{FF2B5EF4-FFF2-40B4-BE49-F238E27FC236}">
                <a16:creationId xmlns:a16="http://schemas.microsoft.com/office/drawing/2014/main" id="{5D3B63D4-8EDB-EF7C-546D-73E400701E11}"/>
              </a:ext>
            </a:extLst>
          </p:cNvPr>
          <p:cNvPicPr>
            <a:picLocks noChangeAspect="1"/>
          </p:cNvPicPr>
          <p:nvPr/>
        </p:nvPicPr>
        <p:blipFill rotWithShape="1">
          <a:blip r:embed="rId3"/>
          <a:srcRect t="49181" r="50414"/>
          <a:stretch/>
        </p:blipFill>
        <p:spPr>
          <a:xfrm rot="5400000">
            <a:off x="7079368" y="2181460"/>
            <a:ext cx="4999672" cy="3528858"/>
          </a:xfrm>
          <a:prstGeom prst="rect">
            <a:avLst/>
          </a:prstGeom>
          <a:ln>
            <a:noFill/>
          </a:ln>
        </p:spPr>
      </p:pic>
      <p:cxnSp>
        <p:nvCxnSpPr>
          <p:cNvPr id="7" name="Straight Arrow Connector 6">
            <a:extLst>
              <a:ext uri="{FF2B5EF4-FFF2-40B4-BE49-F238E27FC236}">
                <a16:creationId xmlns:a16="http://schemas.microsoft.com/office/drawing/2014/main" id="{28DA5DB6-F883-AAE4-BCC2-292C6E2B59C7}"/>
              </a:ext>
            </a:extLst>
          </p:cNvPr>
          <p:cNvCxnSpPr>
            <a:cxnSpLocks/>
          </p:cNvCxnSpPr>
          <p:nvPr/>
        </p:nvCxnSpPr>
        <p:spPr>
          <a:xfrm flipV="1">
            <a:off x="4472237" y="4984800"/>
            <a:ext cx="5033547" cy="126819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53BCE425-9547-2B15-F7D9-5ED8A704C46D}"/>
              </a:ext>
            </a:extLst>
          </p:cNvPr>
          <p:cNvSpPr txBox="1"/>
          <p:nvPr/>
        </p:nvSpPr>
        <p:spPr>
          <a:xfrm>
            <a:off x="2459734" y="6346352"/>
            <a:ext cx="5094664" cy="369332"/>
          </a:xfrm>
          <a:prstGeom prst="rect">
            <a:avLst/>
          </a:prstGeom>
          <a:noFill/>
        </p:spPr>
        <p:txBody>
          <a:bodyPr wrap="none" rtlCol="0">
            <a:spAutoFit/>
          </a:bodyPr>
          <a:lstStyle/>
          <a:p>
            <a:r>
              <a:rPr lang="en-US" noProof="0" dirty="0">
                <a:solidFill>
                  <a:schemeClr val="tx1"/>
                </a:solidFill>
              </a:rPr>
              <a:t>Zero field (location for TES microcalorimeter)</a:t>
            </a:r>
          </a:p>
        </p:txBody>
      </p:sp>
      <p:cxnSp>
        <p:nvCxnSpPr>
          <p:cNvPr id="14" name="Straight Arrow Connector 13">
            <a:extLst>
              <a:ext uri="{FF2B5EF4-FFF2-40B4-BE49-F238E27FC236}">
                <a16:creationId xmlns:a16="http://schemas.microsoft.com/office/drawing/2014/main" id="{7118ED33-10C7-99F3-B12F-6187D99154C3}"/>
              </a:ext>
            </a:extLst>
          </p:cNvPr>
          <p:cNvCxnSpPr>
            <a:cxnSpLocks/>
          </p:cNvCxnSpPr>
          <p:nvPr/>
        </p:nvCxnSpPr>
        <p:spPr>
          <a:xfrm flipH="1" flipV="1">
            <a:off x="3095683" y="5743527"/>
            <a:ext cx="1122357" cy="60282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31C1220-8002-7659-3184-4129B14AEB76}"/>
              </a:ext>
            </a:extLst>
          </p:cNvPr>
          <p:cNvSpPr txBox="1"/>
          <p:nvPr/>
        </p:nvSpPr>
        <p:spPr bwMode="auto">
          <a:xfrm>
            <a:off x="257760" y="1478488"/>
            <a:ext cx="2689454"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noProof="0" dirty="0">
                <a:solidFill>
                  <a:schemeClr val="tx1"/>
                </a:solidFill>
              </a:rPr>
              <a:t>PTOLEMY </a:t>
            </a:r>
            <a:r>
              <a:rPr lang="en-US" noProof="0" dirty="0" err="1">
                <a:solidFill>
                  <a:schemeClr val="tx1"/>
                </a:solidFill>
              </a:rPr>
              <a:t>filter@Princeton</a:t>
            </a:r>
            <a:endParaRPr lang="en-US" noProof="0" dirty="0">
              <a:solidFill>
                <a:schemeClr val="tx1"/>
              </a:solidFill>
            </a:endParaRPr>
          </a:p>
        </p:txBody>
      </p:sp>
      <p:pic>
        <p:nvPicPr>
          <p:cNvPr id="18" name="Picture 17">
            <a:extLst>
              <a:ext uri="{FF2B5EF4-FFF2-40B4-BE49-F238E27FC236}">
                <a16:creationId xmlns:a16="http://schemas.microsoft.com/office/drawing/2014/main" id="{354992CB-CD94-03DB-E566-655F951C56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2720" y="6429301"/>
            <a:ext cx="3062136" cy="428699"/>
          </a:xfrm>
          <a:prstGeom prst="rect">
            <a:avLst/>
          </a:prstGeom>
        </p:spPr>
      </p:pic>
      <p:sp>
        <p:nvSpPr>
          <p:cNvPr id="19" name="TextBox 18">
            <a:extLst>
              <a:ext uri="{FF2B5EF4-FFF2-40B4-BE49-F238E27FC236}">
                <a16:creationId xmlns:a16="http://schemas.microsoft.com/office/drawing/2014/main" id="{EC533BD9-A7AC-8C8F-85B3-49392CC8D9BC}"/>
              </a:ext>
            </a:extLst>
          </p:cNvPr>
          <p:cNvSpPr txBox="1"/>
          <p:nvPr/>
        </p:nvSpPr>
        <p:spPr bwMode="auto">
          <a:xfrm>
            <a:off x="9060082" y="6083718"/>
            <a:ext cx="1649811" cy="338554"/>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sz="1600" noProof="0" dirty="0"/>
              <a:t>Supported by: </a:t>
            </a:r>
          </a:p>
        </p:txBody>
      </p:sp>
      <p:sp>
        <p:nvSpPr>
          <p:cNvPr id="22" name="TextBox 21">
            <a:extLst>
              <a:ext uri="{FF2B5EF4-FFF2-40B4-BE49-F238E27FC236}">
                <a16:creationId xmlns:a16="http://schemas.microsoft.com/office/drawing/2014/main" id="{CEB82187-FA4F-9BA4-41D3-8CFF45C25A15}"/>
              </a:ext>
            </a:extLst>
          </p:cNvPr>
          <p:cNvSpPr txBox="1"/>
          <p:nvPr/>
        </p:nvSpPr>
        <p:spPr bwMode="auto">
          <a:xfrm>
            <a:off x="2459734" y="360958"/>
            <a:ext cx="7131376"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sz="3600" noProof="0" dirty="0"/>
              <a:t>First Version of the PTOLEMY magnet</a:t>
            </a:r>
          </a:p>
        </p:txBody>
      </p:sp>
      <p:sp>
        <p:nvSpPr>
          <p:cNvPr id="2" name="Slide Number Placeholder 1">
            <a:extLst>
              <a:ext uri="{FF2B5EF4-FFF2-40B4-BE49-F238E27FC236}">
                <a16:creationId xmlns:a16="http://schemas.microsoft.com/office/drawing/2014/main" id="{20B3D8AC-31D1-B2EF-A862-457CF257B8F4}"/>
              </a:ext>
            </a:extLst>
          </p:cNvPr>
          <p:cNvSpPr>
            <a:spLocks noGrp="1"/>
          </p:cNvSpPr>
          <p:nvPr>
            <p:ph type="sldNum" sz="quarter" idx="2"/>
          </p:nvPr>
        </p:nvSpPr>
        <p:spPr bwMode="auto">
          <a:xfrm>
            <a:off x="11080740" y="6397942"/>
            <a:ext cx="273060" cy="281941"/>
          </a:xfrm>
          <a:prstGeom prst="rect">
            <a:avLst/>
          </a:prstGeom>
          <a:ln w="12700">
            <a:miter lim="400000"/>
          </a:ln>
        </p:spPr>
        <p:txBody>
          <a:bodyPr wrap="none" lIns="45719" rIns="45719"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1200" b="0" i="0" u="none" strike="noStrike" cap="none" spc="0">
                <a:ln>
                  <a:noFill/>
                </a:ln>
                <a:solidFill>
                  <a:srgbClr val="888888"/>
                </a:solidFill>
                <a:latin typeface="Century Gothic"/>
                <a:ea typeface="Century Gothic"/>
                <a:cs typeface="Century Gothic"/>
              </a:defRPr>
            </a:lvl1pPr>
            <a:lvl2pPr marL="0" marR="0" indent="4572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2pPr>
            <a:lvl3pPr marL="0" marR="0" indent="9144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3pPr>
            <a:lvl4pPr marL="0" marR="0" indent="13716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4pPr>
            <a:lvl5pPr marL="0" marR="0" indent="18288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5pPr>
            <a:lvl6pPr marL="0" marR="0" indent="22860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6pPr>
            <a:lvl7pPr marL="0" marR="0" indent="27432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7pPr>
            <a:lvl8pPr marL="0" marR="0" indent="32004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8pPr>
            <a:lvl9pPr marL="0" marR="0" indent="36576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9pPr>
          </a:lstStyle>
          <a:p>
            <a:pPr>
              <a:defRPr/>
            </a:pPr>
            <a:fld id="{86CB4B4D-7CA3-9044-876B-883B54F8677D}" type="slidenum">
              <a:rPr lang="en-US" noProof="0" smtClean="0"/>
              <a:pPr>
                <a:defRPr/>
              </a:pPr>
              <a:t>61</a:t>
            </a:fld>
            <a:endParaRPr lang="en-US" noProof="0" dirty="0"/>
          </a:p>
        </p:txBody>
      </p:sp>
      <p:sp>
        <p:nvSpPr>
          <p:cNvPr id="4" name="Rectangle 3">
            <a:extLst>
              <a:ext uri="{FF2B5EF4-FFF2-40B4-BE49-F238E27FC236}">
                <a16:creationId xmlns:a16="http://schemas.microsoft.com/office/drawing/2014/main" id="{E823734C-CBA2-1381-2E58-8D1733600CCD}"/>
              </a:ext>
            </a:extLst>
          </p:cNvPr>
          <p:cNvSpPr/>
          <p:nvPr/>
        </p:nvSpPr>
        <p:spPr>
          <a:xfrm>
            <a:off x="9558100" y="2927914"/>
            <a:ext cx="180000" cy="205688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Arrow Connector 12">
            <a:extLst>
              <a:ext uri="{FF2B5EF4-FFF2-40B4-BE49-F238E27FC236}">
                <a16:creationId xmlns:a16="http://schemas.microsoft.com/office/drawing/2014/main" id="{A448AD8A-C490-AD4D-A2E6-2B1384FA32A4}"/>
              </a:ext>
            </a:extLst>
          </p:cNvPr>
          <p:cNvCxnSpPr/>
          <p:nvPr/>
        </p:nvCxnSpPr>
        <p:spPr>
          <a:xfrm>
            <a:off x="7718612" y="1355984"/>
            <a:ext cx="0" cy="364664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75017D-DD2E-F9D0-5C49-CE8C7503D581}"/>
              </a:ext>
            </a:extLst>
          </p:cNvPr>
          <p:cNvCxnSpPr>
            <a:cxnSpLocks/>
          </p:cNvCxnSpPr>
          <p:nvPr/>
        </p:nvCxnSpPr>
        <p:spPr>
          <a:xfrm>
            <a:off x="7718612" y="1355984"/>
            <a:ext cx="4031428" cy="0"/>
          </a:xfrm>
          <a:prstGeom prst="straightConnector1">
            <a:avLst/>
          </a:prstGeom>
          <a:ln w="317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2333A2B-E3AA-6516-2815-C2BB1CA34AF6}"/>
              </a:ext>
            </a:extLst>
          </p:cNvPr>
          <p:cNvSpPr txBox="1"/>
          <p:nvPr/>
        </p:nvSpPr>
        <p:spPr>
          <a:xfrm>
            <a:off x="7651146" y="4616154"/>
            <a:ext cx="276038" cy="369332"/>
          </a:xfrm>
          <a:prstGeom prst="rect">
            <a:avLst/>
          </a:prstGeom>
          <a:noFill/>
        </p:spPr>
        <p:txBody>
          <a:bodyPr wrap="none" rtlCol="0">
            <a:spAutoFit/>
          </a:bodyPr>
          <a:lstStyle/>
          <a:p>
            <a:r>
              <a:rPr lang="en-US" noProof="0" dirty="0">
                <a:solidFill>
                  <a:srgbClr val="FF0000"/>
                </a:solidFill>
              </a:rPr>
              <a:t>z</a:t>
            </a:r>
          </a:p>
        </p:txBody>
      </p:sp>
      <p:sp>
        <p:nvSpPr>
          <p:cNvPr id="23" name="TextBox 22">
            <a:extLst>
              <a:ext uri="{FF2B5EF4-FFF2-40B4-BE49-F238E27FC236}">
                <a16:creationId xmlns:a16="http://schemas.microsoft.com/office/drawing/2014/main" id="{910AD1B5-51DF-AB9A-AE0F-3FC9C2AC1680}"/>
              </a:ext>
            </a:extLst>
          </p:cNvPr>
          <p:cNvSpPr txBox="1"/>
          <p:nvPr/>
        </p:nvSpPr>
        <p:spPr>
          <a:xfrm>
            <a:off x="11439796" y="1388698"/>
            <a:ext cx="284052" cy="369332"/>
          </a:xfrm>
          <a:prstGeom prst="rect">
            <a:avLst/>
          </a:prstGeom>
          <a:noFill/>
        </p:spPr>
        <p:txBody>
          <a:bodyPr wrap="none" rtlCol="0">
            <a:spAutoFit/>
          </a:bodyPr>
          <a:lstStyle/>
          <a:p>
            <a:r>
              <a:rPr lang="en-US" noProof="0" dirty="0">
                <a:solidFill>
                  <a:srgbClr val="002060"/>
                </a:solidFill>
              </a:rPr>
              <a:t>x</a:t>
            </a:r>
          </a:p>
        </p:txBody>
      </p:sp>
      <p:sp>
        <p:nvSpPr>
          <p:cNvPr id="24" name="Rectangle 23">
            <a:extLst>
              <a:ext uri="{FF2B5EF4-FFF2-40B4-BE49-F238E27FC236}">
                <a16:creationId xmlns:a16="http://schemas.microsoft.com/office/drawing/2014/main" id="{6470A20D-B871-9B61-E540-923D631E2C6A}"/>
              </a:ext>
            </a:extLst>
          </p:cNvPr>
          <p:cNvSpPr/>
          <p:nvPr/>
        </p:nvSpPr>
        <p:spPr>
          <a:xfrm>
            <a:off x="9554326" y="4804415"/>
            <a:ext cx="180000" cy="180000"/>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TextBox 25">
            <a:extLst>
              <a:ext uri="{FF2B5EF4-FFF2-40B4-BE49-F238E27FC236}">
                <a16:creationId xmlns:a16="http://schemas.microsoft.com/office/drawing/2014/main" id="{71743B80-456B-FA29-CDF8-F3B6D712484D}"/>
              </a:ext>
            </a:extLst>
          </p:cNvPr>
          <p:cNvSpPr txBox="1"/>
          <p:nvPr/>
        </p:nvSpPr>
        <p:spPr>
          <a:xfrm>
            <a:off x="6206762" y="2523615"/>
            <a:ext cx="1390252" cy="1169551"/>
          </a:xfrm>
          <a:prstGeom prst="rect">
            <a:avLst/>
          </a:prstGeom>
          <a:noFill/>
        </p:spPr>
        <p:txBody>
          <a:bodyPr wrap="none" rtlCol="0">
            <a:spAutoFit/>
          </a:bodyPr>
          <a:lstStyle/>
          <a:p>
            <a:r>
              <a:rPr lang="en-US" sz="1400" noProof="0" dirty="0"/>
              <a:t>RF pickup region</a:t>
            </a:r>
          </a:p>
          <a:p>
            <a:endParaRPr lang="en-US" sz="1400" noProof="0" dirty="0"/>
          </a:p>
          <a:p>
            <a:endParaRPr lang="en-US" sz="1400" noProof="0" dirty="0"/>
          </a:p>
          <a:p>
            <a:endParaRPr lang="en-US" sz="1400" noProof="0" dirty="0"/>
          </a:p>
          <a:p>
            <a:r>
              <a:rPr lang="en-US" sz="1400" noProof="0" dirty="0"/>
              <a:t>Filter region</a:t>
            </a:r>
          </a:p>
        </p:txBody>
      </p:sp>
      <p:cxnSp>
        <p:nvCxnSpPr>
          <p:cNvPr id="27" name="Straight Arrow Connector 26">
            <a:extLst>
              <a:ext uri="{FF2B5EF4-FFF2-40B4-BE49-F238E27FC236}">
                <a16:creationId xmlns:a16="http://schemas.microsoft.com/office/drawing/2014/main" id="{DC99F8F6-FDF0-3E33-4464-49AE3D20A35B}"/>
              </a:ext>
            </a:extLst>
          </p:cNvPr>
          <p:cNvCxnSpPr>
            <a:cxnSpLocks/>
          </p:cNvCxnSpPr>
          <p:nvPr/>
        </p:nvCxnSpPr>
        <p:spPr>
          <a:xfrm flipV="1">
            <a:off x="7554398" y="2258750"/>
            <a:ext cx="1999928" cy="4312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E4A9C5C-5A88-5F90-F784-EB7AB40D62C0}"/>
              </a:ext>
            </a:extLst>
          </p:cNvPr>
          <p:cNvCxnSpPr>
            <a:cxnSpLocks/>
          </p:cNvCxnSpPr>
          <p:nvPr/>
        </p:nvCxnSpPr>
        <p:spPr>
          <a:xfrm>
            <a:off x="7226710" y="3539207"/>
            <a:ext cx="2321223" cy="1115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50F99650-2597-0DB9-43CB-96034C6AE0A1}"/>
              </a:ext>
            </a:extLst>
          </p:cNvPr>
          <p:cNvPicPr>
            <a:picLocks noChangeAspect="1"/>
          </p:cNvPicPr>
          <p:nvPr/>
        </p:nvPicPr>
        <p:blipFill>
          <a:blip r:embed="rId5"/>
          <a:stretch>
            <a:fillRect/>
          </a:stretch>
        </p:blipFill>
        <p:spPr>
          <a:xfrm>
            <a:off x="2845614" y="5517299"/>
            <a:ext cx="203200" cy="203200"/>
          </a:xfrm>
          <a:prstGeom prst="rect">
            <a:avLst/>
          </a:prstGeom>
        </p:spPr>
      </p:pic>
      <p:cxnSp>
        <p:nvCxnSpPr>
          <p:cNvPr id="39" name="Straight Arrow Connector 38">
            <a:extLst>
              <a:ext uri="{FF2B5EF4-FFF2-40B4-BE49-F238E27FC236}">
                <a16:creationId xmlns:a16="http://schemas.microsoft.com/office/drawing/2014/main" id="{A0CBA5F3-D422-A93F-BF1B-35755863FAA8}"/>
              </a:ext>
            </a:extLst>
          </p:cNvPr>
          <p:cNvCxnSpPr>
            <a:cxnSpLocks/>
          </p:cNvCxnSpPr>
          <p:nvPr/>
        </p:nvCxnSpPr>
        <p:spPr>
          <a:xfrm flipH="1">
            <a:off x="3107668" y="2691866"/>
            <a:ext cx="3084494" cy="73713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B3D6EFB-B23D-0E6A-3702-2B6B8A605069}"/>
              </a:ext>
            </a:extLst>
          </p:cNvPr>
          <p:cNvCxnSpPr>
            <a:cxnSpLocks/>
          </p:cNvCxnSpPr>
          <p:nvPr/>
        </p:nvCxnSpPr>
        <p:spPr>
          <a:xfrm flipH="1">
            <a:off x="3012871" y="3539207"/>
            <a:ext cx="3211576" cy="941464"/>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330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DC506-F1CE-76CD-C379-3C4679C0A8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DE1E7-2180-F376-A90D-81FE505C0809}"/>
              </a:ext>
            </a:extLst>
          </p:cNvPr>
          <p:cNvSpPr>
            <a:spLocks noGrp="1"/>
          </p:cNvSpPr>
          <p:nvPr>
            <p:ph type="title"/>
          </p:nvPr>
        </p:nvSpPr>
        <p:spPr/>
        <p:txBody>
          <a:bodyPr/>
          <a:lstStyle/>
          <a:p>
            <a:r>
              <a:rPr lang="en-US" noProof="0" dirty="0"/>
              <a:t>Ways to solve?</a:t>
            </a:r>
          </a:p>
        </p:txBody>
      </p:sp>
      <p:grpSp>
        <p:nvGrpSpPr>
          <p:cNvPr id="17" name="Group 16">
            <a:extLst>
              <a:ext uri="{FF2B5EF4-FFF2-40B4-BE49-F238E27FC236}">
                <a16:creationId xmlns:a16="http://schemas.microsoft.com/office/drawing/2014/main" id="{2587C19F-D9C0-CDAB-9189-F73287AFDF56}"/>
              </a:ext>
            </a:extLst>
          </p:cNvPr>
          <p:cNvGrpSpPr/>
          <p:nvPr/>
        </p:nvGrpSpPr>
        <p:grpSpPr>
          <a:xfrm>
            <a:off x="9311672" y="26958"/>
            <a:ext cx="2842153" cy="1663730"/>
            <a:chOff x="1704974" y="1070043"/>
            <a:chExt cx="9520745" cy="5536647"/>
          </a:xfrm>
        </p:grpSpPr>
        <p:grpSp>
          <p:nvGrpSpPr>
            <p:cNvPr id="18" name="Group 17">
              <a:extLst>
                <a:ext uri="{FF2B5EF4-FFF2-40B4-BE49-F238E27FC236}">
                  <a16:creationId xmlns:a16="http://schemas.microsoft.com/office/drawing/2014/main" id="{C45CF999-61CC-9D4A-FE52-FD2F2C8DA02F}"/>
                </a:ext>
              </a:extLst>
            </p:cNvPr>
            <p:cNvGrpSpPr/>
            <p:nvPr/>
          </p:nvGrpSpPr>
          <p:grpSpPr>
            <a:xfrm>
              <a:off x="1704974" y="1070043"/>
              <a:ext cx="9316463" cy="5536647"/>
              <a:chOff x="697230" y="1534587"/>
              <a:chExt cx="8782050" cy="5142442"/>
            </a:xfrm>
          </p:grpSpPr>
          <p:pic>
            <p:nvPicPr>
              <p:cNvPr id="20" name="image7.png">
                <a:extLst>
                  <a:ext uri="{FF2B5EF4-FFF2-40B4-BE49-F238E27FC236}">
                    <a16:creationId xmlns:a16="http://schemas.microsoft.com/office/drawing/2014/main" id="{82980406-618E-538E-487D-DC6C94AC8E3D}"/>
                  </a:ext>
                </a:extLst>
              </p:cNvPr>
              <p:cNvPicPr/>
              <p:nvPr/>
            </p:nvPicPr>
            <p:blipFill rotWithShape="1">
              <a:blip r:embed="rId2"/>
              <a:srcRect r="733"/>
              <a:stretch/>
            </p:blipFill>
            <p:spPr>
              <a:xfrm>
                <a:off x="697230" y="1534587"/>
                <a:ext cx="8782050" cy="5142442"/>
              </a:xfrm>
              <a:prstGeom prst="rect">
                <a:avLst/>
              </a:prstGeom>
              <a:ln/>
            </p:spPr>
          </p:pic>
          <p:sp>
            <p:nvSpPr>
              <p:cNvPr id="21" name="Rectangle 20">
                <a:extLst>
                  <a:ext uri="{FF2B5EF4-FFF2-40B4-BE49-F238E27FC236}">
                    <a16:creationId xmlns:a16="http://schemas.microsoft.com/office/drawing/2014/main" id="{95742522-705E-207F-7E62-2454AC120E8E}"/>
                  </a:ext>
                </a:extLst>
              </p:cNvPr>
              <p:cNvSpPr/>
              <p:nvPr/>
            </p:nvSpPr>
            <p:spPr>
              <a:xfrm>
                <a:off x="8641080" y="3596640"/>
                <a:ext cx="731520" cy="472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grpSp>
        <p:sp>
          <p:nvSpPr>
            <p:cNvPr id="19" name="Rectangle 18">
              <a:extLst>
                <a:ext uri="{FF2B5EF4-FFF2-40B4-BE49-F238E27FC236}">
                  <a16:creationId xmlns:a16="http://schemas.microsoft.com/office/drawing/2014/main" id="{9784C52C-08C6-2D14-3276-C2FB82BBDDA7}"/>
                </a:ext>
              </a:extLst>
            </p:cNvPr>
            <p:cNvSpPr/>
            <p:nvPr/>
          </p:nvSpPr>
          <p:spPr>
            <a:xfrm>
              <a:off x="8025319" y="6035675"/>
              <a:ext cx="3200400" cy="57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2" name="Oval 21">
            <a:extLst>
              <a:ext uri="{FF2B5EF4-FFF2-40B4-BE49-F238E27FC236}">
                <a16:creationId xmlns:a16="http://schemas.microsoft.com/office/drawing/2014/main" id="{E3EFD523-3A6D-E10B-B241-7F08B8E041F5}"/>
              </a:ext>
            </a:extLst>
          </p:cNvPr>
          <p:cNvSpPr/>
          <p:nvPr/>
        </p:nvSpPr>
        <p:spPr>
          <a:xfrm>
            <a:off x="9184329" y="335041"/>
            <a:ext cx="572516" cy="948744"/>
          </a:xfrm>
          <a:prstGeom prst="ellipse">
            <a:avLst/>
          </a:prstGeom>
          <a:solidFill>
            <a:srgbClr val="92D05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Picture 5">
            <a:extLst>
              <a:ext uri="{FF2B5EF4-FFF2-40B4-BE49-F238E27FC236}">
                <a16:creationId xmlns:a16="http://schemas.microsoft.com/office/drawing/2014/main" id="{9E278880-300A-4B2F-6D8C-2B83AB2098B1}"/>
              </a:ext>
            </a:extLst>
          </p:cNvPr>
          <p:cNvPicPr>
            <a:picLocks noChangeAspect="1"/>
          </p:cNvPicPr>
          <p:nvPr/>
        </p:nvPicPr>
        <p:blipFill>
          <a:blip r:embed="rId3"/>
          <a:stretch>
            <a:fillRect/>
          </a:stretch>
        </p:blipFill>
        <p:spPr>
          <a:xfrm>
            <a:off x="410436" y="2961408"/>
            <a:ext cx="5309757" cy="2836720"/>
          </a:xfrm>
          <a:prstGeom prst="rect">
            <a:avLst/>
          </a:prstGeom>
        </p:spPr>
      </p:pic>
      <p:sp>
        <p:nvSpPr>
          <p:cNvPr id="11" name="TextBox 10">
            <a:extLst>
              <a:ext uri="{FF2B5EF4-FFF2-40B4-BE49-F238E27FC236}">
                <a16:creationId xmlns:a16="http://schemas.microsoft.com/office/drawing/2014/main" id="{8A89E1F6-ED80-A1DA-AA25-0EE3162978AE}"/>
              </a:ext>
            </a:extLst>
          </p:cNvPr>
          <p:cNvSpPr txBox="1"/>
          <p:nvPr/>
        </p:nvSpPr>
        <p:spPr>
          <a:xfrm>
            <a:off x="602673" y="2550512"/>
            <a:ext cx="4237057" cy="369332"/>
          </a:xfrm>
          <a:prstGeom prst="rect">
            <a:avLst/>
          </a:prstGeom>
          <a:noFill/>
        </p:spPr>
        <p:txBody>
          <a:bodyPr wrap="none" rtlCol="0">
            <a:spAutoFit/>
          </a:bodyPr>
          <a:lstStyle/>
          <a:p>
            <a:r>
              <a:rPr lang="en-US" b="1" noProof="0" dirty="0"/>
              <a:t>Strategy 1: </a:t>
            </a:r>
            <a:r>
              <a:rPr lang="en-US" noProof="0" dirty="0"/>
              <a:t>find other target material</a:t>
            </a:r>
          </a:p>
        </p:txBody>
      </p:sp>
      <p:sp>
        <p:nvSpPr>
          <p:cNvPr id="13" name="TextBox 12">
            <a:extLst>
              <a:ext uri="{FF2B5EF4-FFF2-40B4-BE49-F238E27FC236}">
                <a16:creationId xmlns:a16="http://schemas.microsoft.com/office/drawing/2014/main" id="{11B4658B-7B00-ED45-27A7-6F9EC9585500}"/>
              </a:ext>
            </a:extLst>
          </p:cNvPr>
          <p:cNvSpPr txBox="1"/>
          <p:nvPr/>
        </p:nvSpPr>
        <p:spPr>
          <a:xfrm>
            <a:off x="6709711" y="2550512"/>
            <a:ext cx="5383131" cy="369332"/>
          </a:xfrm>
          <a:prstGeom prst="rect">
            <a:avLst/>
          </a:prstGeom>
          <a:noFill/>
        </p:spPr>
        <p:txBody>
          <a:bodyPr wrap="square">
            <a:spAutoFit/>
          </a:bodyPr>
          <a:lstStyle/>
          <a:p>
            <a:r>
              <a:rPr lang="en-US" b="1" noProof="0" dirty="0"/>
              <a:t>Strategy 2: </a:t>
            </a:r>
            <a:r>
              <a:rPr lang="en-US" noProof="0" dirty="0"/>
              <a:t>alternative </a:t>
            </a:r>
            <a:r>
              <a:rPr lang="en-US" baseline="30000" noProof="0" dirty="0"/>
              <a:t>3</a:t>
            </a:r>
            <a:r>
              <a:rPr lang="en-US" noProof="0" dirty="0"/>
              <a:t>H storage</a:t>
            </a:r>
          </a:p>
        </p:txBody>
      </p:sp>
      <p:pic>
        <p:nvPicPr>
          <p:cNvPr id="16" name="Picture 15">
            <a:extLst>
              <a:ext uri="{FF2B5EF4-FFF2-40B4-BE49-F238E27FC236}">
                <a16:creationId xmlns:a16="http://schemas.microsoft.com/office/drawing/2014/main" id="{0AE3F8BC-4E24-395A-9E69-96A3F76570AE}"/>
              </a:ext>
            </a:extLst>
          </p:cNvPr>
          <p:cNvPicPr>
            <a:picLocks noChangeAspect="1"/>
          </p:cNvPicPr>
          <p:nvPr/>
        </p:nvPicPr>
        <p:blipFill>
          <a:blip r:embed="rId4"/>
          <a:stretch>
            <a:fillRect/>
          </a:stretch>
        </p:blipFill>
        <p:spPr>
          <a:xfrm>
            <a:off x="6471809" y="2992583"/>
            <a:ext cx="3784148" cy="1417905"/>
          </a:xfrm>
          <a:prstGeom prst="rect">
            <a:avLst/>
          </a:prstGeom>
        </p:spPr>
      </p:pic>
      <p:sp>
        <p:nvSpPr>
          <p:cNvPr id="23" name="TextBox 22">
            <a:extLst>
              <a:ext uri="{FF2B5EF4-FFF2-40B4-BE49-F238E27FC236}">
                <a16:creationId xmlns:a16="http://schemas.microsoft.com/office/drawing/2014/main" id="{1DA34084-990A-0336-AB78-5DCB40CBDCD2}"/>
              </a:ext>
            </a:extLst>
          </p:cNvPr>
          <p:cNvSpPr txBox="1"/>
          <p:nvPr/>
        </p:nvSpPr>
        <p:spPr>
          <a:xfrm>
            <a:off x="9184329" y="5712383"/>
            <a:ext cx="1943161" cy="369332"/>
          </a:xfrm>
          <a:prstGeom prst="rect">
            <a:avLst/>
          </a:prstGeom>
          <a:noFill/>
        </p:spPr>
        <p:txBody>
          <a:bodyPr wrap="none" rtlCol="0">
            <a:spAutoFit/>
          </a:bodyPr>
          <a:lstStyle/>
          <a:p>
            <a:r>
              <a:rPr lang="en-US" noProof="0" dirty="0"/>
              <a:t>from A. Esposito</a:t>
            </a:r>
          </a:p>
        </p:txBody>
      </p:sp>
      <p:sp>
        <p:nvSpPr>
          <p:cNvPr id="24" name="TextBox 23">
            <a:extLst>
              <a:ext uri="{FF2B5EF4-FFF2-40B4-BE49-F238E27FC236}">
                <a16:creationId xmlns:a16="http://schemas.microsoft.com/office/drawing/2014/main" id="{13FFC271-9308-95A4-0A20-34923D55DFC1}"/>
              </a:ext>
            </a:extLst>
          </p:cNvPr>
          <p:cNvSpPr txBox="1"/>
          <p:nvPr/>
        </p:nvSpPr>
        <p:spPr>
          <a:xfrm>
            <a:off x="3065314" y="5798128"/>
            <a:ext cx="2730235" cy="369332"/>
          </a:xfrm>
          <a:prstGeom prst="rect">
            <a:avLst/>
          </a:prstGeom>
          <a:noFill/>
        </p:spPr>
        <p:txBody>
          <a:bodyPr wrap="none" rtlCol="0">
            <a:spAutoFit/>
          </a:bodyPr>
          <a:lstStyle/>
          <a:p>
            <a:r>
              <a:rPr lang="en-US" noProof="0" dirty="0"/>
              <a:t>from Mendeleyev et al</a:t>
            </a:r>
          </a:p>
        </p:txBody>
      </p:sp>
      <p:pic>
        <p:nvPicPr>
          <p:cNvPr id="26" name="Picture 25">
            <a:extLst>
              <a:ext uri="{FF2B5EF4-FFF2-40B4-BE49-F238E27FC236}">
                <a16:creationId xmlns:a16="http://schemas.microsoft.com/office/drawing/2014/main" id="{EE08AB01-C601-B809-E92B-83199314BBA7}"/>
              </a:ext>
            </a:extLst>
          </p:cNvPr>
          <p:cNvPicPr>
            <a:picLocks noChangeAspect="1"/>
          </p:cNvPicPr>
          <p:nvPr/>
        </p:nvPicPr>
        <p:blipFill>
          <a:blip r:embed="rId5"/>
          <a:stretch>
            <a:fillRect/>
          </a:stretch>
        </p:blipFill>
        <p:spPr>
          <a:xfrm>
            <a:off x="7564491" y="4627783"/>
            <a:ext cx="1621159" cy="1682230"/>
          </a:xfrm>
          <a:prstGeom prst="rect">
            <a:avLst/>
          </a:prstGeom>
        </p:spPr>
      </p:pic>
    </p:spTree>
    <p:extLst>
      <p:ext uri="{BB962C8B-B14F-4D97-AF65-F5344CB8AC3E}">
        <p14:creationId xmlns:p14="http://schemas.microsoft.com/office/powerpoint/2010/main" val="30676701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F69AF-E523-D9C4-5DD5-8C25B9C4FAB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A0CEBC-2772-7598-0F37-C5735B1C3E5F}"/>
              </a:ext>
            </a:extLst>
          </p:cNvPr>
          <p:cNvSpPr>
            <a:spLocks noGrp="1"/>
          </p:cNvSpPr>
          <p:nvPr>
            <p:ph type="sldNum" sz="quarter" idx="2"/>
          </p:nvPr>
        </p:nvSpPr>
        <p:spPr bwMode="auto">
          <a:xfrm>
            <a:off x="11080740" y="6397942"/>
            <a:ext cx="273060" cy="281941"/>
          </a:xfrm>
          <a:prstGeom prst="rect">
            <a:avLst/>
          </a:prstGeom>
          <a:ln w="12700">
            <a:miter lim="400000"/>
          </a:ln>
        </p:spPr>
        <p:txBody>
          <a:bodyPr wrap="none" lIns="45719" rIns="45719" anchor="ctr">
            <a:spAutoFit/>
          </a:bodyPr>
          <a:ls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r" defTabSz="457200">
              <a:lnSpc>
                <a:spcPct val="100000"/>
              </a:lnSpc>
              <a:spcBef>
                <a:spcPts val="0"/>
              </a:spcBef>
              <a:spcAft>
                <a:spcPts val="0"/>
              </a:spcAft>
              <a:buClrTx/>
              <a:buSzTx/>
              <a:buFontTx/>
              <a:buNone/>
              <a:defRPr sz="1200" b="0" i="0" u="none" strike="noStrike" cap="none" spc="0">
                <a:ln>
                  <a:noFill/>
                </a:ln>
                <a:solidFill>
                  <a:srgbClr val="888888"/>
                </a:solidFill>
                <a:latin typeface="Century Gothic"/>
                <a:ea typeface="Century Gothic"/>
                <a:cs typeface="Century Gothic"/>
              </a:defRPr>
            </a:lvl1pPr>
            <a:lvl2pPr marL="0" marR="0" indent="4572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2pPr>
            <a:lvl3pPr marL="0" marR="0" indent="9144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3pPr>
            <a:lvl4pPr marL="0" marR="0" indent="13716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4pPr>
            <a:lvl5pPr marL="0" marR="0" indent="18288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5pPr>
            <a:lvl6pPr marL="0" marR="0" indent="22860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6pPr>
            <a:lvl7pPr marL="0" marR="0" indent="27432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7pPr>
            <a:lvl8pPr marL="0" marR="0" indent="32004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8pPr>
            <a:lvl9pPr marL="0" marR="0" indent="3657600" algn="l" defTabSz="457200">
              <a:lnSpc>
                <a:spcPct val="100000"/>
              </a:lnSpc>
              <a:spcBef>
                <a:spcPts val="0"/>
              </a:spcBef>
              <a:spcAft>
                <a:spcPts val="0"/>
              </a:spcAft>
              <a:buClrTx/>
              <a:buSzTx/>
              <a:buFontTx/>
              <a:buNone/>
              <a:defRPr sz="1800" b="0" i="0" u="none" strike="noStrike" cap="none" spc="0">
                <a:ln>
                  <a:noFill/>
                </a:ln>
                <a:solidFill>
                  <a:srgbClr val="000000"/>
                </a:solidFill>
                <a:latin typeface="Century Gothic"/>
                <a:ea typeface="Century Gothic"/>
                <a:cs typeface="Century Gothic"/>
              </a:defRPr>
            </a:lvl9pPr>
          </a:lstStyle>
          <a:p>
            <a:pPr>
              <a:defRPr/>
            </a:pPr>
            <a:fld id="{86CB4B4D-7CA3-9044-876B-883B54F8677D}" type="slidenum">
              <a:rPr lang="en-US" noProof="0" smtClean="0"/>
              <a:pPr>
                <a:defRPr/>
              </a:pPr>
              <a:t>63</a:t>
            </a:fld>
            <a:endParaRPr lang="en-US" noProof="0" dirty="0"/>
          </a:p>
        </p:txBody>
      </p:sp>
      <p:pic>
        <p:nvPicPr>
          <p:cNvPr id="5" name="Immagine 94">
            <a:extLst>
              <a:ext uri="{FF2B5EF4-FFF2-40B4-BE49-F238E27FC236}">
                <a16:creationId xmlns:a16="http://schemas.microsoft.com/office/drawing/2014/main" id="{2F834DEE-97EF-3B05-A97A-08CFF5E40E23}"/>
              </a:ext>
            </a:extLst>
          </p:cNvPr>
          <p:cNvPicPr>
            <a:picLocks noChangeAspect="1"/>
          </p:cNvPicPr>
          <p:nvPr/>
        </p:nvPicPr>
        <p:blipFill rotWithShape="1">
          <a:blip r:embed="rId2">
            <a:extLst>
              <a:ext uri="{28A0092B-C50C-407E-A947-70E740481C1C}">
                <a14:useLocalDpi xmlns:a14="http://schemas.microsoft.com/office/drawing/2010/main" val="0"/>
              </a:ext>
            </a:extLst>
          </a:blip>
          <a:srcRect t="7488" b="17200"/>
          <a:stretch/>
        </p:blipFill>
        <p:spPr>
          <a:xfrm>
            <a:off x="119336" y="2185637"/>
            <a:ext cx="11953328" cy="3816708"/>
          </a:xfrm>
          <a:prstGeom prst="rect">
            <a:avLst/>
          </a:prstGeom>
        </p:spPr>
      </p:pic>
      <p:cxnSp>
        <p:nvCxnSpPr>
          <p:cNvPr id="6" name="Connettore 1 96">
            <a:extLst>
              <a:ext uri="{FF2B5EF4-FFF2-40B4-BE49-F238E27FC236}">
                <a16:creationId xmlns:a16="http://schemas.microsoft.com/office/drawing/2014/main" id="{DC7B21D8-DF48-3FDC-01F0-87A301CE1DD2}"/>
              </a:ext>
            </a:extLst>
          </p:cNvPr>
          <p:cNvCxnSpPr>
            <a:cxnSpLocks/>
          </p:cNvCxnSpPr>
          <p:nvPr/>
        </p:nvCxnSpPr>
        <p:spPr>
          <a:xfrm>
            <a:off x="3215680" y="2522468"/>
            <a:ext cx="0" cy="660935"/>
          </a:xfrm>
          <a:prstGeom prst="line">
            <a:avLst/>
          </a:prstGeom>
          <a:ln w="190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Connettore 1 98">
            <a:extLst>
              <a:ext uri="{FF2B5EF4-FFF2-40B4-BE49-F238E27FC236}">
                <a16:creationId xmlns:a16="http://schemas.microsoft.com/office/drawing/2014/main" id="{BD059903-9EDD-EC59-2289-A4A6A55520E7}"/>
              </a:ext>
            </a:extLst>
          </p:cNvPr>
          <p:cNvCxnSpPr>
            <a:cxnSpLocks/>
          </p:cNvCxnSpPr>
          <p:nvPr/>
        </p:nvCxnSpPr>
        <p:spPr>
          <a:xfrm flipH="1">
            <a:off x="2540223" y="2505543"/>
            <a:ext cx="4286" cy="673431"/>
          </a:xfrm>
          <a:prstGeom prst="line">
            <a:avLst/>
          </a:prstGeom>
          <a:ln w="1905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itolo 1">
            <a:extLst>
              <a:ext uri="{FF2B5EF4-FFF2-40B4-BE49-F238E27FC236}">
                <a16:creationId xmlns:a16="http://schemas.microsoft.com/office/drawing/2014/main" id="{C4A614FB-D27E-7012-F553-15C6FBDEC572}"/>
              </a:ext>
            </a:extLst>
          </p:cNvPr>
          <p:cNvSpPr txBox="1">
            <a:spLocks/>
          </p:cNvSpPr>
          <p:nvPr/>
        </p:nvSpPr>
        <p:spPr>
          <a:xfrm>
            <a:off x="7257054" y="4957136"/>
            <a:ext cx="1431234" cy="4880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noProof="0" dirty="0">
                <a:latin typeface="Palatino Linotype" panose="02040502050505030304" pitchFamily="18" charset="0"/>
              </a:rPr>
              <a:t>3 photons</a:t>
            </a:r>
          </a:p>
        </p:txBody>
      </p:sp>
      <p:sp>
        <p:nvSpPr>
          <p:cNvPr id="13" name="Titolo 1">
            <a:extLst>
              <a:ext uri="{FF2B5EF4-FFF2-40B4-BE49-F238E27FC236}">
                <a16:creationId xmlns:a16="http://schemas.microsoft.com/office/drawing/2014/main" id="{10FF434D-8E98-B9EC-5ACF-3479F7C066D0}"/>
              </a:ext>
            </a:extLst>
          </p:cNvPr>
          <p:cNvSpPr txBox="1">
            <a:spLocks/>
          </p:cNvSpPr>
          <p:nvPr/>
        </p:nvSpPr>
        <p:spPr>
          <a:xfrm>
            <a:off x="2187041" y="3986295"/>
            <a:ext cx="2395876" cy="83291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err="1">
                <a:latin typeface="Palatino Linotype" panose="02040502050505030304" pitchFamily="18" charset="0"/>
              </a:rPr>
              <a:t>λ</a:t>
            </a:r>
            <a:r>
              <a:rPr lang="en-US" sz="2000" noProof="0" dirty="0">
                <a:latin typeface="Palatino Linotype" panose="02040502050505030304" pitchFamily="18" charset="0"/>
              </a:rPr>
              <a:t>= 1540 nm</a:t>
            </a:r>
          </a:p>
        </p:txBody>
      </p:sp>
      <p:sp>
        <p:nvSpPr>
          <p:cNvPr id="14" name="TextBox 13">
            <a:extLst>
              <a:ext uri="{FF2B5EF4-FFF2-40B4-BE49-F238E27FC236}">
                <a16:creationId xmlns:a16="http://schemas.microsoft.com/office/drawing/2014/main" id="{B43D20B1-B57A-D413-68D3-5B21D51C24DB}"/>
              </a:ext>
            </a:extLst>
          </p:cNvPr>
          <p:cNvSpPr txBox="1"/>
          <p:nvPr/>
        </p:nvSpPr>
        <p:spPr>
          <a:xfrm>
            <a:off x="2426301" y="4715852"/>
            <a:ext cx="1005403" cy="369332"/>
          </a:xfrm>
          <a:prstGeom prst="rect">
            <a:avLst/>
          </a:prstGeom>
          <a:noFill/>
        </p:spPr>
        <p:txBody>
          <a:bodyPr wrap="none" rtlCol="0">
            <a:spAutoFit/>
          </a:bodyPr>
          <a:lstStyle/>
          <a:p>
            <a:r>
              <a:rPr lang="en-US" noProof="0" dirty="0"/>
              <a:t>(0.8 eV)</a:t>
            </a:r>
          </a:p>
        </p:txBody>
      </p:sp>
      <p:sp>
        <p:nvSpPr>
          <p:cNvPr id="15" name="Titolo 1">
            <a:extLst>
              <a:ext uri="{FF2B5EF4-FFF2-40B4-BE49-F238E27FC236}">
                <a16:creationId xmlns:a16="http://schemas.microsoft.com/office/drawing/2014/main" id="{F6A0A0AA-FEE0-ACCA-8A2F-34E1735DDC63}"/>
              </a:ext>
            </a:extLst>
          </p:cNvPr>
          <p:cNvSpPr txBox="1">
            <a:spLocks/>
          </p:cNvSpPr>
          <p:nvPr/>
        </p:nvSpPr>
        <p:spPr>
          <a:xfrm>
            <a:off x="119336" y="1061377"/>
            <a:ext cx="11234464" cy="11242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3200" noProof="0" dirty="0">
                <a:latin typeface="Palatino Linotype" panose="02040502050505030304" pitchFamily="18" charset="0"/>
              </a:rPr>
              <a:t>World-record TES calorimeter 50 </a:t>
            </a:r>
            <a:r>
              <a:rPr lang="en-US" sz="3200" noProof="0" dirty="0" err="1">
                <a:latin typeface="Palatino Linotype" panose="02040502050505030304" pitchFamily="18" charset="0"/>
              </a:rPr>
              <a:t>meV</a:t>
            </a:r>
            <a:r>
              <a:rPr lang="en-US" sz="3200" noProof="0" dirty="0">
                <a:latin typeface="Palatino Linotype" panose="02040502050505030304" pitchFamily="18" charset="0"/>
              </a:rPr>
              <a:t> resolution for CNB neutrinos</a:t>
            </a:r>
          </a:p>
        </p:txBody>
      </p:sp>
      <p:sp>
        <p:nvSpPr>
          <p:cNvPr id="16" name="TextBox 15">
            <a:extLst>
              <a:ext uri="{FF2B5EF4-FFF2-40B4-BE49-F238E27FC236}">
                <a16:creationId xmlns:a16="http://schemas.microsoft.com/office/drawing/2014/main" id="{A2D0BF00-E346-C8E0-D72D-E30DDDF85B0F}"/>
              </a:ext>
            </a:extLst>
          </p:cNvPr>
          <p:cNvSpPr txBox="1"/>
          <p:nvPr/>
        </p:nvSpPr>
        <p:spPr bwMode="auto">
          <a:xfrm>
            <a:off x="9882976" y="4952465"/>
            <a:ext cx="1197764" cy="369332"/>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noProof="0" dirty="0"/>
              <a:t>PTOLEMY</a:t>
            </a:r>
          </a:p>
        </p:txBody>
      </p:sp>
      <p:sp>
        <p:nvSpPr>
          <p:cNvPr id="17" name="Titolo 1">
            <a:extLst>
              <a:ext uri="{FF2B5EF4-FFF2-40B4-BE49-F238E27FC236}">
                <a16:creationId xmlns:a16="http://schemas.microsoft.com/office/drawing/2014/main" id="{776079F0-51CE-01D9-C3DC-F576258E8457}"/>
              </a:ext>
            </a:extLst>
          </p:cNvPr>
          <p:cNvSpPr txBox="1">
            <a:spLocks/>
          </p:cNvSpPr>
          <p:nvPr/>
        </p:nvSpPr>
        <p:spPr>
          <a:xfrm>
            <a:off x="6248942" y="4597096"/>
            <a:ext cx="1431234" cy="4880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noProof="0" dirty="0">
                <a:latin typeface="Palatino Linotype" panose="02040502050505030304" pitchFamily="18" charset="0"/>
              </a:rPr>
              <a:t>2 photons</a:t>
            </a:r>
          </a:p>
        </p:txBody>
      </p:sp>
      <p:sp>
        <p:nvSpPr>
          <p:cNvPr id="18" name="Titolo 1">
            <a:extLst>
              <a:ext uri="{FF2B5EF4-FFF2-40B4-BE49-F238E27FC236}">
                <a16:creationId xmlns:a16="http://schemas.microsoft.com/office/drawing/2014/main" id="{E0BC045D-8934-15A5-13BE-BD0BBE104498}"/>
              </a:ext>
            </a:extLst>
          </p:cNvPr>
          <p:cNvSpPr txBox="1">
            <a:spLocks/>
          </p:cNvSpPr>
          <p:nvPr/>
        </p:nvSpPr>
        <p:spPr>
          <a:xfrm>
            <a:off x="5168822" y="4149080"/>
            <a:ext cx="1431234" cy="4880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noProof="0" dirty="0">
                <a:latin typeface="Palatino Linotype" panose="02040502050505030304" pitchFamily="18" charset="0"/>
              </a:rPr>
              <a:t>1 photon</a:t>
            </a:r>
          </a:p>
        </p:txBody>
      </p:sp>
      <p:sp>
        <p:nvSpPr>
          <p:cNvPr id="19" name="Titolo 1">
            <a:extLst>
              <a:ext uri="{FF2B5EF4-FFF2-40B4-BE49-F238E27FC236}">
                <a16:creationId xmlns:a16="http://schemas.microsoft.com/office/drawing/2014/main" id="{82B94363-3A57-ADA7-2C20-23DC6F73F05B}"/>
              </a:ext>
            </a:extLst>
          </p:cNvPr>
          <p:cNvSpPr txBox="1">
            <a:spLocks/>
          </p:cNvSpPr>
          <p:nvPr/>
        </p:nvSpPr>
        <p:spPr>
          <a:xfrm>
            <a:off x="4088702" y="3660992"/>
            <a:ext cx="1431234" cy="48808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noProof="0" dirty="0">
                <a:latin typeface="Palatino Linotype" panose="02040502050505030304" pitchFamily="18" charset="0"/>
              </a:rPr>
              <a:t>0 photons</a:t>
            </a:r>
          </a:p>
        </p:txBody>
      </p:sp>
      <p:sp>
        <p:nvSpPr>
          <p:cNvPr id="20" name="Titolo 1">
            <a:extLst>
              <a:ext uri="{FF2B5EF4-FFF2-40B4-BE49-F238E27FC236}">
                <a16:creationId xmlns:a16="http://schemas.microsoft.com/office/drawing/2014/main" id="{6E334E73-DD44-62F2-040B-4BB68C1A146D}"/>
              </a:ext>
            </a:extLst>
          </p:cNvPr>
          <p:cNvSpPr txBox="1">
            <a:spLocks/>
          </p:cNvSpPr>
          <p:nvPr/>
        </p:nvSpPr>
        <p:spPr>
          <a:xfrm>
            <a:off x="819804" y="2119862"/>
            <a:ext cx="2395876" cy="83291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a:latin typeface="Palatino Linotype" panose="02040502050505030304" pitchFamily="18" charset="0"/>
              </a:rPr>
              <a:t>baseline</a:t>
            </a:r>
          </a:p>
        </p:txBody>
      </p:sp>
      <p:sp>
        <p:nvSpPr>
          <p:cNvPr id="21" name="Titolo 1">
            <a:extLst>
              <a:ext uri="{FF2B5EF4-FFF2-40B4-BE49-F238E27FC236}">
                <a16:creationId xmlns:a16="http://schemas.microsoft.com/office/drawing/2014/main" id="{1A666F28-2F5F-F335-E052-5A74E3741B8B}"/>
              </a:ext>
            </a:extLst>
          </p:cNvPr>
          <p:cNvSpPr txBox="1">
            <a:spLocks/>
          </p:cNvSpPr>
          <p:nvPr/>
        </p:nvSpPr>
        <p:spPr>
          <a:xfrm>
            <a:off x="1920451" y="2574843"/>
            <a:ext cx="2395876" cy="83291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a:latin typeface="Palatino Linotype" panose="02040502050505030304" pitchFamily="18" charset="0"/>
              </a:rPr>
              <a:t>min</a:t>
            </a:r>
          </a:p>
        </p:txBody>
      </p:sp>
      <p:sp>
        <p:nvSpPr>
          <p:cNvPr id="22" name="Titolo 1">
            <a:extLst>
              <a:ext uri="{FF2B5EF4-FFF2-40B4-BE49-F238E27FC236}">
                <a16:creationId xmlns:a16="http://schemas.microsoft.com/office/drawing/2014/main" id="{6A687043-6355-F095-0857-507CA44FE711}"/>
              </a:ext>
            </a:extLst>
          </p:cNvPr>
          <p:cNvSpPr txBox="1">
            <a:spLocks/>
          </p:cNvSpPr>
          <p:nvPr/>
        </p:nvSpPr>
        <p:spPr>
          <a:xfrm rot="16200000">
            <a:off x="-1238342" y="2290638"/>
            <a:ext cx="2395876" cy="83291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a:latin typeface="Palatino Linotype" panose="02040502050505030304" pitchFamily="18" charset="0"/>
              </a:rPr>
              <a:t>amplitude</a:t>
            </a:r>
          </a:p>
        </p:txBody>
      </p:sp>
      <p:sp>
        <p:nvSpPr>
          <p:cNvPr id="23" name="Titolo 1">
            <a:extLst>
              <a:ext uri="{FF2B5EF4-FFF2-40B4-BE49-F238E27FC236}">
                <a16:creationId xmlns:a16="http://schemas.microsoft.com/office/drawing/2014/main" id="{537A2306-FF35-BE21-E437-8853A596C799}"/>
              </a:ext>
            </a:extLst>
          </p:cNvPr>
          <p:cNvSpPr txBox="1">
            <a:spLocks/>
          </p:cNvSpPr>
          <p:nvPr/>
        </p:nvSpPr>
        <p:spPr>
          <a:xfrm rot="16200000">
            <a:off x="-1248256" y="3772781"/>
            <a:ext cx="2395876" cy="83291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a:latin typeface="Palatino Linotype" panose="02040502050505030304" pitchFamily="18" charset="0"/>
              </a:rPr>
              <a:t>counts</a:t>
            </a:r>
          </a:p>
        </p:txBody>
      </p:sp>
      <p:sp>
        <p:nvSpPr>
          <p:cNvPr id="24" name="Titolo 1">
            <a:extLst>
              <a:ext uri="{FF2B5EF4-FFF2-40B4-BE49-F238E27FC236}">
                <a16:creationId xmlns:a16="http://schemas.microsoft.com/office/drawing/2014/main" id="{A4A65422-FA16-7D4D-F4D2-3449643D9F0A}"/>
              </a:ext>
            </a:extLst>
          </p:cNvPr>
          <p:cNvSpPr txBox="1">
            <a:spLocks/>
          </p:cNvSpPr>
          <p:nvPr/>
        </p:nvSpPr>
        <p:spPr>
          <a:xfrm>
            <a:off x="403198" y="3324156"/>
            <a:ext cx="2395876" cy="83291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noProof="0" dirty="0">
                <a:latin typeface="Palatino Linotype" panose="02040502050505030304" pitchFamily="18" charset="0"/>
              </a:rPr>
              <a:t>time (100ns/div)</a:t>
            </a:r>
          </a:p>
        </p:txBody>
      </p:sp>
      <p:cxnSp>
        <p:nvCxnSpPr>
          <p:cNvPr id="26" name="Straight Arrow Connector 25">
            <a:extLst>
              <a:ext uri="{FF2B5EF4-FFF2-40B4-BE49-F238E27FC236}">
                <a16:creationId xmlns:a16="http://schemas.microsoft.com/office/drawing/2014/main" id="{1956A474-142B-2FED-6E8A-D1567E3462A8}"/>
              </a:ext>
            </a:extLst>
          </p:cNvPr>
          <p:cNvCxnSpPr/>
          <p:nvPr/>
        </p:nvCxnSpPr>
        <p:spPr bwMode="auto">
          <a:xfrm>
            <a:off x="2415817" y="3984766"/>
            <a:ext cx="593484" cy="0"/>
          </a:xfrm>
          <a:prstGeom prst="straightConnector1">
            <a:avLst/>
          </a:prstGeom>
          <a:noFill/>
          <a:ln w="22225" cap="flat">
            <a:solidFill>
              <a:schemeClr val="tx1"/>
            </a:solidFill>
            <a:prstDash val="solid"/>
            <a:miter lim="800000"/>
            <a:tailEnd type="triangle"/>
          </a:ln>
        </p:spPr>
        <p:style>
          <a:lnRef idx="0">
            <a:srgbClr val="000000"/>
          </a:lnRef>
          <a:fillRef idx="0">
            <a:srgbClr val="000000"/>
          </a:fillRef>
          <a:effectRef idx="0">
            <a:srgbClr val="000000"/>
          </a:effectRef>
          <a:fontRef idx="none"/>
        </p:style>
      </p:cxnSp>
      <p:sp>
        <p:nvSpPr>
          <p:cNvPr id="27" name="Titolo 1">
            <a:extLst>
              <a:ext uri="{FF2B5EF4-FFF2-40B4-BE49-F238E27FC236}">
                <a16:creationId xmlns:a16="http://schemas.microsoft.com/office/drawing/2014/main" id="{FA282F63-F00C-57F7-E2CA-1232915B5A3C}"/>
              </a:ext>
            </a:extLst>
          </p:cNvPr>
          <p:cNvSpPr txBox="1">
            <a:spLocks/>
          </p:cNvSpPr>
          <p:nvPr/>
        </p:nvSpPr>
        <p:spPr>
          <a:xfrm>
            <a:off x="754530" y="4221088"/>
            <a:ext cx="1597054" cy="84767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noProof="0" dirty="0">
                <a:latin typeface="Palatino Linotype" panose="02040502050505030304" pitchFamily="18" charset="0"/>
              </a:rPr>
              <a:t>Infrared</a:t>
            </a:r>
          </a:p>
          <a:p>
            <a:r>
              <a:rPr lang="en-US" sz="2000" noProof="0" dirty="0">
                <a:latin typeface="Palatino Linotype" panose="02040502050505030304" pitchFamily="18" charset="0"/>
              </a:rPr>
              <a:t>Photons</a:t>
            </a:r>
          </a:p>
        </p:txBody>
      </p:sp>
      <p:pic>
        <p:nvPicPr>
          <p:cNvPr id="32" name="Picture 31">
            <a:extLst>
              <a:ext uri="{FF2B5EF4-FFF2-40B4-BE49-F238E27FC236}">
                <a16:creationId xmlns:a16="http://schemas.microsoft.com/office/drawing/2014/main" id="{27EC4DF4-5C80-2F22-9943-2F016F728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4392" y="24618"/>
            <a:ext cx="2448272" cy="1037404"/>
          </a:xfrm>
          <a:prstGeom prst="rect">
            <a:avLst/>
          </a:prstGeom>
        </p:spPr>
      </p:pic>
      <p:sp>
        <p:nvSpPr>
          <p:cNvPr id="25" name="TextBox 24">
            <a:extLst>
              <a:ext uri="{FF2B5EF4-FFF2-40B4-BE49-F238E27FC236}">
                <a16:creationId xmlns:a16="http://schemas.microsoft.com/office/drawing/2014/main" id="{F44F3736-31CB-6181-8D41-CC0B63267C01}"/>
              </a:ext>
            </a:extLst>
          </p:cNvPr>
          <p:cNvSpPr txBox="1"/>
          <p:nvPr/>
        </p:nvSpPr>
        <p:spPr>
          <a:xfrm>
            <a:off x="7207552" y="6157953"/>
            <a:ext cx="3608680" cy="369332"/>
          </a:xfrm>
          <a:prstGeom prst="rect">
            <a:avLst/>
          </a:prstGeom>
          <a:noFill/>
        </p:spPr>
        <p:txBody>
          <a:bodyPr wrap="none" rtlCol="0">
            <a:spAutoFit/>
          </a:bodyPr>
          <a:lstStyle/>
          <a:p>
            <a:r>
              <a:rPr lang="en-US" noProof="0" dirty="0">
                <a:solidFill>
                  <a:schemeClr val="bg1"/>
                </a:solidFill>
              </a:rPr>
              <a:t>C. Pepe, E. </a:t>
            </a:r>
            <a:r>
              <a:rPr lang="en-US" noProof="0" dirty="0" err="1">
                <a:solidFill>
                  <a:schemeClr val="bg1"/>
                </a:solidFill>
              </a:rPr>
              <a:t>Monticone</a:t>
            </a:r>
            <a:r>
              <a:rPr lang="en-US" noProof="0" dirty="0">
                <a:solidFill>
                  <a:schemeClr val="bg1"/>
                </a:solidFill>
              </a:rPr>
              <a:t>, M. </a:t>
            </a:r>
            <a:r>
              <a:rPr lang="en-US" noProof="0" dirty="0" err="1">
                <a:solidFill>
                  <a:schemeClr val="bg1"/>
                </a:solidFill>
              </a:rPr>
              <a:t>Rajteri</a:t>
            </a:r>
            <a:endParaRPr lang="en-US" noProof="0" dirty="0">
              <a:solidFill>
                <a:schemeClr val="bg1"/>
              </a:solidFill>
            </a:endParaRPr>
          </a:p>
        </p:txBody>
      </p:sp>
      <p:pic>
        <p:nvPicPr>
          <p:cNvPr id="29" name="Picture 28">
            <a:extLst>
              <a:ext uri="{FF2B5EF4-FFF2-40B4-BE49-F238E27FC236}">
                <a16:creationId xmlns:a16="http://schemas.microsoft.com/office/drawing/2014/main" id="{1F685AD7-9139-5590-C9FB-25EAE2FF75DA}"/>
              </a:ext>
            </a:extLst>
          </p:cNvPr>
          <p:cNvPicPr>
            <a:picLocks noChangeAspect="1"/>
          </p:cNvPicPr>
          <p:nvPr/>
        </p:nvPicPr>
        <p:blipFill>
          <a:blip r:embed="rId4"/>
          <a:stretch>
            <a:fillRect/>
          </a:stretch>
        </p:blipFill>
        <p:spPr>
          <a:xfrm>
            <a:off x="7276094" y="13163"/>
            <a:ext cx="2172933" cy="709728"/>
          </a:xfrm>
          <a:prstGeom prst="rect">
            <a:avLst/>
          </a:prstGeom>
        </p:spPr>
      </p:pic>
    </p:spTree>
    <p:extLst>
      <p:ext uri="{BB962C8B-B14F-4D97-AF65-F5344CB8AC3E}">
        <p14:creationId xmlns:p14="http://schemas.microsoft.com/office/powerpoint/2010/main" val="916096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9A8A-F65C-754B-B67C-26BED985AF17}"/>
              </a:ext>
            </a:extLst>
          </p:cNvPr>
          <p:cNvSpPr>
            <a:spLocks noGrp="1"/>
          </p:cNvSpPr>
          <p:nvPr>
            <p:ph type="title"/>
          </p:nvPr>
        </p:nvSpPr>
        <p:spPr>
          <a:xfrm>
            <a:off x="0" y="-235520"/>
            <a:ext cx="10515600" cy="1325563"/>
          </a:xfrm>
        </p:spPr>
        <p:txBody>
          <a:bodyPr/>
          <a:lstStyle/>
          <a:p>
            <a:r>
              <a:rPr lang="en-US" noProof="0" dirty="0"/>
              <a:t>Funding:</a:t>
            </a:r>
          </a:p>
        </p:txBody>
      </p:sp>
      <p:sp>
        <p:nvSpPr>
          <p:cNvPr id="3" name="Content Placeholder 2">
            <a:extLst>
              <a:ext uri="{FF2B5EF4-FFF2-40B4-BE49-F238E27FC236}">
                <a16:creationId xmlns:a16="http://schemas.microsoft.com/office/drawing/2014/main" id="{037798AC-667B-864C-86CF-FD4A233CFB92}"/>
              </a:ext>
            </a:extLst>
          </p:cNvPr>
          <p:cNvSpPr>
            <a:spLocks noGrp="1"/>
          </p:cNvSpPr>
          <p:nvPr>
            <p:ph idx="1"/>
          </p:nvPr>
        </p:nvSpPr>
        <p:spPr>
          <a:xfrm>
            <a:off x="231954" y="761709"/>
            <a:ext cx="11728091" cy="4653199"/>
          </a:xfrm>
        </p:spPr>
        <p:txBody>
          <a:bodyPr>
            <a:normAutofit/>
          </a:bodyPr>
          <a:lstStyle/>
          <a:p>
            <a:pPr algn="just">
              <a:lnSpc>
                <a:spcPct val="115000"/>
              </a:lnSpc>
              <a:spcBef>
                <a:spcPts val="635"/>
              </a:spcBef>
              <a:spcAft>
                <a:spcPts val="0"/>
              </a:spcAft>
            </a:pPr>
            <a:r>
              <a:rPr lang="en-US" sz="1800" noProof="0" dirty="0">
                <a:effectLst/>
                <a:latin typeface="Helvetica Neue" panose="02000503000000020004" pitchFamily="2" charset="0"/>
                <a:ea typeface="Helvetica Neue" panose="02000503000000020004" pitchFamily="2" charset="0"/>
                <a:cs typeface="Helvetica Neue" panose="02000503000000020004" pitchFamily="2" charset="0"/>
              </a:rPr>
              <a:t>CSN2 (2018-2021): 205 </a:t>
            </a:r>
            <a:r>
              <a:rPr lang="en-US" sz="1800" noProof="0" dirty="0" err="1">
                <a:effectLst/>
                <a:latin typeface="Helvetica Neue" panose="02000503000000020004" pitchFamily="2" charset="0"/>
                <a:ea typeface="Helvetica Neue" panose="02000503000000020004" pitchFamily="2" charset="0"/>
                <a:cs typeface="Helvetica Neue" panose="02000503000000020004" pitchFamily="2" charset="0"/>
              </a:rPr>
              <a:t>kE</a:t>
            </a:r>
            <a:endParaRPr lang="en-US" sz="1800" noProof="0" dirty="0">
              <a:latin typeface="Times New Roman" panose="02020603050405020304" pitchFamily="18" charset="0"/>
              <a:ea typeface="Helvetica Neue" panose="02000503000000020004" pitchFamily="2" charset="0"/>
            </a:endParaRPr>
          </a:p>
          <a:p>
            <a:pPr algn="just">
              <a:lnSpc>
                <a:spcPct val="115000"/>
              </a:lnSpc>
              <a:spcBef>
                <a:spcPts val="635"/>
              </a:spcBef>
              <a:spcAft>
                <a:spcPts val="0"/>
              </a:spcAft>
            </a:pP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CSN5 (2022-): 50 </a:t>
            </a:r>
            <a:r>
              <a:rPr lang="en-US" sz="1800" noProof="0" dirty="0" err="1">
                <a:solidFill>
                  <a:srgbClr val="0070C0"/>
                </a:solidFill>
                <a:latin typeface="Helvetica" pitchFamily="2" charset="0"/>
                <a:ea typeface="Helvetica Neue" panose="02000503000000020004" pitchFamily="2" charset="0"/>
                <a:cs typeface="Helvetica Neue" panose="02000503000000020004" pitchFamily="2" charset="0"/>
              </a:rPr>
              <a:t>kE</a:t>
            </a: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 </a:t>
            </a:r>
          </a:p>
          <a:p>
            <a:pPr algn="just">
              <a:lnSpc>
                <a:spcPct val="115000"/>
              </a:lnSpc>
              <a:spcBef>
                <a:spcPts val="635"/>
              </a:spcBef>
              <a:spcAft>
                <a:spcPts val="0"/>
              </a:spcAft>
            </a:pP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Call of the “</a:t>
            </a:r>
            <a:r>
              <a:rPr lang="en-US" sz="1800" noProof="0" dirty="0" err="1">
                <a:solidFill>
                  <a:srgbClr val="0070C0"/>
                </a:solidFill>
                <a:latin typeface="Helvetica" pitchFamily="2" charset="0"/>
                <a:ea typeface="Helvetica Neue" panose="02000503000000020004" pitchFamily="2" charset="0"/>
                <a:cs typeface="Helvetica Neue" panose="02000503000000020004" pitchFamily="2" charset="0"/>
              </a:rPr>
              <a:t>Agenzia</a:t>
            </a: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 per la </a:t>
            </a:r>
            <a:r>
              <a:rPr lang="en-US" sz="1800" noProof="0" dirty="0" err="1">
                <a:solidFill>
                  <a:srgbClr val="0070C0"/>
                </a:solidFill>
                <a:latin typeface="Helvetica" pitchFamily="2" charset="0"/>
                <a:ea typeface="Helvetica Neue" panose="02000503000000020004" pitchFamily="2" charset="0"/>
                <a:cs typeface="Helvetica Neue" panose="02000503000000020004" pitchFamily="2" charset="0"/>
              </a:rPr>
              <a:t>coesione</a:t>
            </a: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 </a:t>
            </a:r>
            <a:r>
              <a:rPr lang="en-US" sz="1800" noProof="0" dirty="0" err="1">
                <a:solidFill>
                  <a:srgbClr val="0070C0"/>
                </a:solidFill>
                <a:latin typeface="Helvetica" pitchFamily="2" charset="0"/>
                <a:ea typeface="Helvetica Neue" panose="02000503000000020004" pitchFamily="2" charset="0"/>
                <a:cs typeface="Helvetica Neue" panose="02000503000000020004" pitchFamily="2" charset="0"/>
              </a:rPr>
              <a:t>territoriale</a:t>
            </a: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 participation as partner of a bigger LNGS project on metal 3D printing. 400 </a:t>
            </a:r>
            <a:r>
              <a:rPr lang="en-US" sz="1800" noProof="0" dirty="0" err="1">
                <a:solidFill>
                  <a:srgbClr val="0070C0"/>
                </a:solidFill>
                <a:latin typeface="Helvetica" pitchFamily="2" charset="0"/>
                <a:ea typeface="Helvetica Neue" panose="02000503000000020004" pitchFamily="2" charset="0"/>
                <a:cs typeface="Helvetica Neue" panose="02000503000000020004" pitchFamily="2" charset="0"/>
              </a:rPr>
              <a:t>kE</a:t>
            </a: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 out of 2ME for the PTOLEMY project (First in the ranking but not yet delivered).This 300 </a:t>
            </a:r>
            <a:r>
              <a:rPr lang="en-US" sz="1800" noProof="0" dirty="0" err="1">
                <a:solidFill>
                  <a:srgbClr val="0070C0"/>
                </a:solidFill>
                <a:latin typeface="Helvetica" pitchFamily="2" charset="0"/>
                <a:ea typeface="Helvetica Neue" panose="02000503000000020004" pitchFamily="2" charset="0"/>
                <a:cs typeface="Helvetica Neue" panose="02000503000000020004" pitchFamily="2" charset="0"/>
              </a:rPr>
              <a:t>kE</a:t>
            </a: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 will be </a:t>
            </a:r>
            <a:r>
              <a:rPr lang="en-US" sz="1800" noProof="0" dirty="0" err="1">
                <a:solidFill>
                  <a:srgbClr val="0070C0"/>
                </a:solidFill>
                <a:latin typeface="Helvetica" pitchFamily="2" charset="0"/>
                <a:ea typeface="Helvetica Neue" panose="02000503000000020004" pitchFamily="2" charset="0"/>
                <a:cs typeface="Helvetica Neue" panose="02000503000000020004" pitchFamily="2" charset="0"/>
              </a:rPr>
              <a:t>dvoted</a:t>
            </a: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 to the  of the SC demonstrator magnet. 100 </a:t>
            </a:r>
            <a:r>
              <a:rPr lang="en-US" sz="1800" noProof="0" dirty="0" err="1">
                <a:solidFill>
                  <a:srgbClr val="0070C0"/>
                </a:solidFill>
                <a:latin typeface="Helvetica" pitchFamily="2" charset="0"/>
                <a:ea typeface="Helvetica Neue" panose="02000503000000020004" pitchFamily="2" charset="0"/>
                <a:cs typeface="Helvetica Neue" panose="02000503000000020004" pitchFamily="2" charset="0"/>
              </a:rPr>
              <a:t>kE</a:t>
            </a: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 for </a:t>
            </a:r>
            <a:r>
              <a:rPr lang="en-US" sz="1800" noProof="0" dirty="0" err="1">
                <a:solidFill>
                  <a:srgbClr val="0070C0"/>
                </a:solidFill>
                <a:latin typeface="Helvetica" pitchFamily="2" charset="0"/>
                <a:ea typeface="Helvetica Neue" panose="02000503000000020004" pitchFamily="2" charset="0"/>
                <a:cs typeface="Helvetica Neue" panose="02000503000000020004" pitchFamily="2" charset="0"/>
              </a:rPr>
              <a:t>researhc</a:t>
            </a:r>
            <a:r>
              <a:rPr lang="en-US" sz="1800" noProof="0" dirty="0">
                <a:solidFill>
                  <a:srgbClr val="0070C0"/>
                </a:solidFill>
                <a:latin typeface="Helvetica" pitchFamily="2" charset="0"/>
                <a:ea typeface="Helvetica Neue" panose="02000503000000020004" pitchFamily="2" charset="0"/>
                <a:cs typeface="Helvetica Neue" panose="02000503000000020004" pitchFamily="2" charset="0"/>
              </a:rPr>
              <a:t> contract.</a:t>
            </a:r>
          </a:p>
          <a:p>
            <a:pPr algn="just">
              <a:lnSpc>
                <a:spcPct val="115000"/>
              </a:lnSpc>
              <a:spcBef>
                <a:spcPts val="635"/>
              </a:spcBef>
              <a:spcAft>
                <a:spcPts val="0"/>
              </a:spcAft>
            </a:pPr>
            <a:r>
              <a:rPr lang="en-US" sz="1800" noProof="0" dirty="0">
                <a:solidFill>
                  <a:srgbClr val="FFFF00"/>
                </a:solidFill>
                <a:latin typeface="Helvetica" pitchFamily="2" charset="0"/>
                <a:ea typeface="Helvetica Neue" panose="02000503000000020004" pitchFamily="2" charset="0"/>
                <a:cs typeface="Helvetica Neue" panose="02000503000000020004" pitchFamily="2" charset="0"/>
              </a:rPr>
              <a:t>PRIN2022: Proposal for a budget of 250 </a:t>
            </a:r>
            <a:r>
              <a:rPr lang="en-US" sz="1800" noProof="0" dirty="0" err="1">
                <a:solidFill>
                  <a:srgbClr val="FFFF00"/>
                </a:solidFill>
                <a:latin typeface="Helvetica" pitchFamily="2" charset="0"/>
                <a:ea typeface="Helvetica Neue" panose="02000503000000020004" pitchFamily="2" charset="0"/>
                <a:cs typeface="Helvetica Neue" panose="02000503000000020004" pitchFamily="2" charset="0"/>
              </a:rPr>
              <a:t>kE</a:t>
            </a:r>
            <a:r>
              <a:rPr lang="en-US" sz="1800" noProof="0" dirty="0">
                <a:solidFill>
                  <a:srgbClr val="FFFF00"/>
                </a:solidFill>
                <a:latin typeface="Helvetica" pitchFamily="2" charset="0"/>
                <a:ea typeface="Helvetica Neue" panose="02000503000000020004" pitchFamily="2" charset="0"/>
                <a:cs typeface="Helvetica Neue" panose="02000503000000020004" pitchFamily="2" charset="0"/>
              </a:rPr>
              <a:t> mainly to  run </a:t>
            </a:r>
            <a:r>
              <a:rPr lang="en-US" sz="1800" noProof="0" dirty="0" err="1">
                <a:solidFill>
                  <a:srgbClr val="FFFF00"/>
                </a:solidFill>
                <a:latin typeface="Helvetica" pitchFamily="2" charset="0"/>
                <a:ea typeface="Helvetica Neue" panose="02000503000000020004" pitchFamily="2" charset="0"/>
                <a:cs typeface="Helvetica Neue" panose="02000503000000020004" pitchFamily="2" charset="0"/>
              </a:rPr>
              <a:t>demonstraor</a:t>
            </a:r>
            <a:r>
              <a:rPr lang="en-US" sz="1800" noProof="0" dirty="0">
                <a:solidFill>
                  <a:srgbClr val="FFFF00"/>
                </a:solidFill>
                <a:latin typeface="Helvetica" pitchFamily="2" charset="0"/>
                <a:ea typeface="Helvetica Neue" panose="02000503000000020004" pitchFamily="2" charset="0"/>
                <a:cs typeface="Helvetica Neue" panose="02000503000000020004" pitchFamily="2" charset="0"/>
              </a:rPr>
              <a:t>. Waiting for the answer.</a:t>
            </a:r>
          </a:p>
          <a:p>
            <a:pPr marL="0" indent="0" algn="just">
              <a:spcBef>
                <a:spcPts val="220"/>
              </a:spcBef>
              <a:spcAft>
                <a:spcPts val="0"/>
              </a:spcAft>
              <a:buNone/>
            </a:pPr>
            <a:endParaRPr lang="en-US" sz="1800" noProof="0" dirty="0">
              <a:effectLst/>
              <a:latin typeface="Times New Roman" panose="02020603050405020304" pitchFamily="18" charset="0"/>
              <a:ea typeface="Times New Roman" panose="02020603050405020304" pitchFamily="18" charset="0"/>
            </a:endParaRPr>
          </a:p>
          <a:p>
            <a:pPr algn="just">
              <a:spcBef>
                <a:spcPts val="220"/>
              </a:spcBef>
              <a:spcAft>
                <a:spcPts val="0"/>
              </a:spcAft>
            </a:pPr>
            <a:r>
              <a:rPr lang="en-US" sz="1800" noProof="0" dirty="0">
                <a:effectLst/>
                <a:latin typeface="Helvetica Neue" panose="02000503000000020004" pitchFamily="2" charset="0"/>
                <a:ea typeface="Helvetica Neue" panose="02000503000000020004" pitchFamily="2" charset="0"/>
                <a:cs typeface="Helvetica Neue" panose="02000503000000020004" pitchFamily="2" charset="0"/>
              </a:rPr>
              <a:t>Dutch </a:t>
            </a:r>
            <a:r>
              <a:rPr lang="en-US" sz="1800" noProof="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Research </a:t>
            </a:r>
            <a:r>
              <a:rPr lang="en-US" sz="1800" noProof="0" dirty="0">
                <a:effectLst/>
                <a:latin typeface="Helvetica Neue" panose="02000503000000020004" pitchFamily="2" charset="0"/>
                <a:ea typeface="Helvetica Neue" panose="02000503000000020004" pitchFamily="2" charset="0"/>
                <a:cs typeface="Helvetica Neue" panose="02000503000000020004" pitchFamily="2" charset="0"/>
              </a:rPr>
              <a:t>Council</a:t>
            </a:r>
            <a:r>
              <a:rPr lang="en-US" sz="1800" noProof="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1800" noProof="0" dirty="0">
                <a:effectLst/>
                <a:latin typeface="Helvetica Neue" panose="02000503000000020004" pitchFamily="2" charset="0"/>
                <a:ea typeface="Helvetica Neue" panose="02000503000000020004" pitchFamily="2" charset="0"/>
                <a:cs typeface="Helvetica Neue" panose="02000503000000020004" pitchFamily="2" charset="0"/>
              </a:rPr>
              <a:t>(NL) (2021-): 1.3 million Euro</a:t>
            </a:r>
            <a:endParaRPr lang="en-US" sz="1800" noProof="0" dirty="0">
              <a:effectLst/>
              <a:latin typeface="Times New Roman" panose="02020603050405020304" pitchFamily="18" charset="0"/>
              <a:ea typeface="Times New Roman" panose="02020603050405020304" pitchFamily="18" charset="0"/>
            </a:endParaRPr>
          </a:p>
          <a:p>
            <a:pPr indent="0" algn="just">
              <a:spcBef>
                <a:spcPts val="220"/>
              </a:spcBef>
              <a:spcAft>
                <a:spcPts val="0"/>
              </a:spcAft>
              <a:buNone/>
            </a:pPr>
            <a:r>
              <a:rPr lang="en-US" sz="1400" noProof="0" dirty="0">
                <a:effectLst/>
                <a:latin typeface="Helvetica Neue" panose="02000503000000020004" pitchFamily="2" charset="0"/>
                <a:ea typeface="Helvetica Neue" panose="02000503000000020004" pitchFamily="2" charset="0"/>
                <a:cs typeface="Helvetica Neue" panose="02000503000000020004" pitchFamily="2" charset="0"/>
              </a:rPr>
              <a:t>Research Grant of “One Second after the Big Bang”</a:t>
            </a:r>
            <a:endParaRPr lang="en-US" sz="1400" noProof="0" dirty="0">
              <a:effectLst/>
              <a:latin typeface="Times New Roman" panose="02020603050405020304" pitchFamily="18" charset="0"/>
              <a:ea typeface="Times New Roman" panose="02020603050405020304" pitchFamily="18" charset="0"/>
            </a:endParaRPr>
          </a:p>
          <a:p>
            <a:pPr indent="0" algn="just">
              <a:spcBef>
                <a:spcPts val="220"/>
              </a:spcBef>
              <a:spcAft>
                <a:spcPts val="0"/>
              </a:spcAft>
              <a:buNone/>
            </a:pPr>
            <a:r>
              <a:rPr lang="en-US" sz="1400" noProof="0" dirty="0">
                <a:effectLst/>
                <a:latin typeface="Helvetica Neue" panose="02000503000000020004" pitchFamily="2" charset="0"/>
                <a:ea typeface="Helvetica Neue" panose="02000503000000020004" pitchFamily="2" charset="0"/>
                <a:cs typeface="Helvetica Neue" panose="02000503000000020004" pitchFamily="2" charset="0"/>
              </a:rPr>
              <a:t>The topic of the grant is ”</a:t>
            </a:r>
            <a:r>
              <a:rPr lang="en-US" sz="1400" b="1" noProof="0" dirty="0">
                <a:effectLst/>
                <a:latin typeface="Helvetica Neue" panose="02000503000000020004" pitchFamily="2" charset="0"/>
                <a:ea typeface="Helvetica Neue" panose="02000503000000020004" pitchFamily="2" charset="0"/>
                <a:cs typeface="Helvetica Neue" panose="02000503000000020004" pitchFamily="2" charset="0"/>
              </a:rPr>
              <a:t>RF antenna design and large scale readout chain</a:t>
            </a:r>
            <a:r>
              <a:rPr lang="en-US" sz="1400" noProof="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400" b="1" noProof="0" dirty="0">
                <a:effectLst/>
                <a:latin typeface="Helvetica Neue" panose="02000503000000020004" pitchFamily="2" charset="0"/>
                <a:ea typeface="Helvetica Neue" panose="02000503000000020004" pitchFamily="2" charset="0"/>
                <a:cs typeface="Helvetica Neue" panose="02000503000000020004" pitchFamily="2" charset="0"/>
              </a:rPr>
              <a:t>implementation</a:t>
            </a:r>
            <a:r>
              <a:rPr lang="en-US" sz="1400" noProof="0" dirty="0">
                <a:effectLst/>
                <a:latin typeface="Helvetica Neue" panose="02000503000000020004" pitchFamily="2" charset="0"/>
                <a:ea typeface="Helvetica Neue" panose="02000503000000020004" pitchFamily="2" charset="0"/>
                <a:cs typeface="Helvetica Neue" panose="02000503000000020004" pitchFamily="2" charset="0"/>
              </a:rPr>
              <a:t>.”</a:t>
            </a:r>
            <a:endParaRPr lang="en-US" sz="1400" noProof="0" dirty="0">
              <a:effectLst/>
              <a:latin typeface="Times New Roman" panose="02020603050405020304" pitchFamily="18" charset="0"/>
              <a:ea typeface="Times New Roman" panose="02020603050405020304" pitchFamily="18" charset="0"/>
            </a:endParaRPr>
          </a:p>
          <a:p>
            <a:pPr indent="0" algn="just">
              <a:spcBef>
                <a:spcPts val="220"/>
              </a:spcBef>
              <a:spcAft>
                <a:spcPts val="0"/>
              </a:spcAft>
              <a:buNone/>
            </a:pPr>
            <a:r>
              <a:rPr lang="en-US" sz="1400" noProof="0" dirty="0">
                <a:effectLst/>
                <a:latin typeface="Helvetica Neue" panose="02000503000000020004" pitchFamily="2" charset="0"/>
                <a:ea typeface="Helvetica Neue" panose="02000503000000020004" pitchFamily="2" charset="0"/>
                <a:cs typeface="Helvetica Neue" panose="02000503000000020004" pitchFamily="2" charset="0"/>
              </a:rPr>
              <a:t>LNGS is a partner in this grant. One PhD position is awarded and one </a:t>
            </a:r>
            <a:r>
              <a:rPr lang="en-US" sz="1400" noProof="0" dirty="0" err="1">
                <a:effectLst/>
                <a:latin typeface="Helvetica Neue" panose="02000503000000020004" pitchFamily="2" charset="0"/>
                <a:ea typeface="Helvetica Neue" panose="02000503000000020004" pitchFamily="2" charset="0"/>
                <a:cs typeface="Helvetica Neue" panose="02000503000000020004" pitchFamily="2" charset="0"/>
              </a:rPr>
              <a:t>PostDoc</a:t>
            </a:r>
            <a:r>
              <a:rPr lang="en-US" sz="1400" noProof="0" dirty="0">
                <a:effectLst/>
                <a:latin typeface="Helvetica Neue" panose="02000503000000020004" pitchFamily="2" charset="0"/>
                <a:ea typeface="Helvetica Neue" panose="02000503000000020004" pitchFamily="2" charset="0"/>
                <a:cs typeface="Helvetica Neue" panose="02000503000000020004" pitchFamily="2" charset="0"/>
              </a:rPr>
              <a:t>, 60% based at LNGS with 100 </a:t>
            </a:r>
            <a:r>
              <a:rPr lang="en-US" sz="1400" noProof="0" dirty="0" err="1">
                <a:effectLst/>
                <a:latin typeface="Helvetica Neue" panose="02000503000000020004" pitchFamily="2" charset="0"/>
                <a:ea typeface="Helvetica Neue" panose="02000503000000020004" pitchFamily="2" charset="0"/>
                <a:cs typeface="Helvetica Neue" panose="02000503000000020004" pitchFamily="2" charset="0"/>
              </a:rPr>
              <a:t>kE</a:t>
            </a:r>
            <a:r>
              <a:rPr lang="en-US" sz="1400" noProof="0" dirty="0">
                <a:effectLst/>
                <a:latin typeface="Helvetica Neue" panose="02000503000000020004" pitchFamily="2" charset="0"/>
                <a:ea typeface="Helvetica Neue" panose="02000503000000020004" pitchFamily="2" charset="0"/>
                <a:cs typeface="Helvetica Neue" panose="02000503000000020004" pitchFamily="2" charset="0"/>
              </a:rPr>
              <a:t> budget, are foreseen. </a:t>
            </a:r>
            <a:endParaRPr lang="en-US" sz="1400" noProof="0" dirty="0">
              <a:effectLst/>
              <a:latin typeface="Times New Roman" panose="02020603050405020304" pitchFamily="18" charset="0"/>
              <a:ea typeface="Times New Roman" panose="02020603050405020304" pitchFamily="18" charset="0"/>
            </a:endParaRPr>
          </a:p>
          <a:p>
            <a:pPr marL="0" indent="0" algn="just">
              <a:spcBef>
                <a:spcPts val="220"/>
              </a:spcBef>
              <a:spcAft>
                <a:spcPts val="0"/>
              </a:spcAft>
              <a:buNone/>
            </a:pPr>
            <a:endParaRPr lang="en-US" sz="1800" noProof="0" dirty="0">
              <a:effectLst/>
              <a:latin typeface="Times New Roman" panose="02020603050405020304" pitchFamily="18" charset="0"/>
              <a:ea typeface="Times New Roman" panose="02020603050405020304" pitchFamily="18" charset="0"/>
            </a:endParaRPr>
          </a:p>
          <a:p>
            <a:pPr algn="just">
              <a:lnSpc>
                <a:spcPct val="115000"/>
              </a:lnSpc>
              <a:spcBef>
                <a:spcPts val="635"/>
              </a:spcBef>
              <a:spcAft>
                <a:spcPts val="0"/>
              </a:spcAft>
            </a:pPr>
            <a:r>
              <a:rPr lang="en-US" sz="1800" noProof="0" dirty="0">
                <a:effectLst/>
                <a:latin typeface="Helvetica Neue" panose="02000503000000020004" pitchFamily="2" charset="0"/>
                <a:ea typeface="Helvetica Neue" panose="02000503000000020004" pitchFamily="2" charset="0"/>
                <a:cs typeface="Helvetica Neue" panose="02000503000000020004" pitchFamily="2" charset="0"/>
              </a:rPr>
              <a:t>Princeton Univ., Simons and Templeton Foundations (2016-): 1 M$ from J Templeton Foundation and 1.3 M$ from J Simons Foundation out of which 0.75 M$ will go in TES development and demonstrator running.</a:t>
            </a:r>
          </a:p>
        </p:txBody>
      </p:sp>
      <p:sp>
        <p:nvSpPr>
          <p:cNvPr id="4" name="TextBox 3">
            <a:extLst>
              <a:ext uri="{FF2B5EF4-FFF2-40B4-BE49-F238E27FC236}">
                <a16:creationId xmlns:a16="http://schemas.microsoft.com/office/drawing/2014/main" id="{6A062F02-468F-AA4E-9688-FA0CE0E4DBBD}"/>
              </a:ext>
            </a:extLst>
          </p:cNvPr>
          <p:cNvSpPr txBox="1"/>
          <p:nvPr/>
        </p:nvSpPr>
        <p:spPr>
          <a:xfrm>
            <a:off x="382954" y="5436973"/>
            <a:ext cx="11356892" cy="1200329"/>
          </a:xfrm>
          <a:prstGeom prst="rect">
            <a:avLst/>
          </a:prstGeom>
          <a:noFill/>
        </p:spPr>
        <p:txBody>
          <a:bodyPr wrap="none" rtlCol="0">
            <a:spAutoFit/>
          </a:bodyPr>
          <a:lstStyle/>
          <a:p>
            <a:r>
              <a:rPr lang="en-US" noProof="0" dirty="0">
                <a:solidFill>
                  <a:srgbClr val="FF0000"/>
                </a:solidFill>
              </a:rPr>
              <a:t>With this financial plan, even though with have some uncertainty, we are sure to be able to accomplish </a:t>
            </a:r>
          </a:p>
          <a:p>
            <a:r>
              <a:rPr lang="en-US" noProof="0" dirty="0">
                <a:solidFill>
                  <a:srgbClr val="FF0000"/>
                </a:solidFill>
              </a:rPr>
              <a:t>Pahse-0: running the new filter and measure the end to end electron transfer function from target to the measuring </a:t>
            </a:r>
          </a:p>
          <a:p>
            <a:r>
              <a:rPr lang="en-US" noProof="0" dirty="0">
                <a:solidFill>
                  <a:srgbClr val="FF0000"/>
                </a:solidFill>
              </a:rPr>
              <a:t>                point where electron energy will be measured by means of an SDD.</a:t>
            </a:r>
          </a:p>
          <a:p>
            <a:r>
              <a:rPr lang="en-US" noProof="0" dirty="0">
                <a:solidFill>
                  <a:srgbClr val="FF0000"/>
                </a:solidFill>
              </a:rPr>
              <a:t>                Then endpoint measurement of T loaded on graphene will follow.</a:t>
            </a:r>
          </a:p>
        </p:txBody>
      </p:sp>
    </p:spTree>
    <p:extLst>
      <p:ext uri="{BB962C8B-B14F-4D97-AF65-F5344CB8AC3E}">
        <p14:creationId xmlns:p14="http://schemas.microsoft.com/office/powerpoint/2010/main" val="1614189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22DA7-04BD-2B2A-B6DC-4CD765ABC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D098F-56EA-8C62-D243-0C1D8CFA3CB4}"/>
              </a:ext>
            </a:extLst>
          </p:cNvPr>
          <p:cNvSpPr>
            <a:spLocks noGrp="1"/>
          </p:cNvSpPr>
          <p:nvPr>
            <p:ph type="title"/>
          </p:nvPr>
        </p:nvSpPr>
        <p:spPr>
          <a:xfrm>
            <a:off x="263352" y="0"/>
            <a:ext cx="11665296" cy="1325563"/>
          </a:xfrm>
        </p:spPr>
        <p:txBody>
          <a:bodyPr>
            <a:normAutofit/>
          </a:bodyPr>
          <a:lstStyle/>
          <a:p>
            <a:r>
              <a:rPr lang="en-US" sz="4000" noProof="0" dirty="0"/>
              <a:t>Bobsledding (pushing electron up potential)</a:t>
            </a:r>
          </a:p>
        </p:txBody>
      </p:sp>
      <p:pic>
        <p:nvPicPr>
          <p:cNvPr id="6" name="Picture 5">
            <a:extLst>
              <a:ext uri="{FF2B5EF4-FFF2-40B4-BE49-F238E27FC236}">
                <a16:creationId xmlns:a16="http://schemas.microsoft.com/office/drawing/2014/main" id="{49EB6AB7-331D-5E1A-B69D-C28131370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5623" y="1340768"/>
            <a:ext cx="3842085" cy="2058995"/>
          </a:xfrm>
          <a:prstGeom prst="rect">
            <a:avLst/>
          </a:prstGeom>
        </p:spPr>
      </p:pic>
      <p:pic>
        <p:nvPicPr>
          <p:cNvPr id="8" name="Picture 7">
            <a:extLst>
              <a:ext uri="{FF2B5EF4-FFF2-40B4-BE49-F238E27FC236}">
                <a16:creationId xmlns:a16="http://schemas.microsoft.com/office/drawing/2014/main" id="{A97BB9F8-FCE4-F08F-92EB-D45C6BD90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623" y="3470137"/>
            <a:ext cx="3844169" cy="2060848"/>
          </a:xfrm>
          <a:prstGeom prst="rect">
            <a:avLst/>
          </a:prstGeom>
        </p:spPr>
      </p:pic>
      <p:pic>
        <p:nvPicPr>
          <p:cNvPr id="10" name="Picture 9">
            <a:extLst>
              <a:ext uri="{FF2B5EF4-FFF2-40B4-BE49-F238E27FC236}">
                <a16:creationId xmlns:a16="http://schemas.microsoft.com/office/drawing/2014/main" id="{058F0567-2E01-9446-0B1A-24594B5CC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6" y="1408281"/>
            <a:ext cx="8110255" cy="4005064"/>
          </a:xfrm>
          <a:prstGeom prst="rect">
            <a:avLst/>
          </a:prstGeom>
        </p:spPr>
      </p:pic>
      <p:sp>
        <p:nvSpPr>
          <p:cNvPr id="11" name="TextBox 10">
            <a:extLst>
              <a:ext uri="{FF2B5EF4-FFF2-40B4-BE49-F238E27FC236}">
                <a16:creationId xmlns:a16="http://schemas.microsoft.com/office/drawing/2014/main" id="{1AD4F2F1-2C72-2DBB-DF63-9140EB59733E}"/>
              </a:ext>
            </a:extLst>
          </p:cNvPr>
          <p:cNvSpPr txBox="1"/>
          <p:nvPr/>
        </p:nvSpPr>
        <p:spPr bwMode="auto">
          <a:xfrm>
            <a:off x="844705" y="5694347"/>
            <a:ext cx="3329758" cy="830997"/>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pPr algn="ctr"/>
            <a:r>
              <a:rPr lang="en-US" sz="2400" b="1" noProof="0" dirty="0">
                <a:solidFill>
                  <a:srgbClr val="0432FF"/>
                </a:solidFill>
              </a:rPr>
              <a:t>Transverse</a:t>
            </a:r>
            <a:r>
              <a:rPr lang="en-US" sz="2400" b="1" noProof="0" dirty="0"/>
              <a:t> “Selector”</a:t>
            </a:r>
          </a:p>
          <a:p>
            <a:pPr algn="ctr"/>
            <a:r>
              <a:rPr lang="en-US" sz="2400" b="1" noProof="0" dirty="0"/>
              <a:t>(one channel)</a:t>
            </a:r>
          </a:p>
        </p:txBody>
      </p:sp>
      <p:sp>
        <p:nvSpPr>
          <p:cNvPr id="12" name="TextBox 11">
            <a:extLst>
              <a:ext uri="{FF2B5EF4-FFF2-40B4-BE49-F238E27FC236}">
                <a16:creationId xmlns:a16="http://schemas.microsoft.com/office/drawing/2014/main" id="{43385424-4FD9-6D46-5AE6-8121D6D2A6A3}"/>
              </a:ext>
            </a:extLst>
          </p:cNvPr>
          <p:cNvSpPr txBox="1"/>
          <p:nvPr/>
        </p:nvSpPr>
        <p:spPr bwMode="auto">
          <a:xfrm>
            <a:off x="4479384" y="5517232"/>
            <a:ext cx="3961341" cy="1200329"/>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pPr algn="ctr"/>
            <a:r>
              <a:rPr lang="en-US" sz="2400" b="1" noProof="0" dirty="0"/>
              <a:t>Dynamically Adjusted</a:t>
            </a:r>
          </a:p>
          <a:p>
            <a:pPr algn="ctr"/>
            <a:r>
              <a:rPr lang="en-US" sz="2400" b="1" noProof="0" dirty="0"/>
              <a:t>(side channels)</a:t>
            </a:r>
          </a:p>
          <a:p>
            <a:pPr algn="ctr"/>
            <a:r>
              <a:rPr lang="en-US" sz="2400" b="1" noProof="0" dirty="0"/>
              <a:t>to </a:t>
            </a:r>
            <a:r>
              <a:rPr lang="en-US" sz="2400" b="1" noProof="0" dirty="0">
                <a:solidFill>
                  <a:srgbClr val="0432FF"/>
                </a:solidFill>
              </a:rPr>
              <a:t>Total Energy </a:t>
            </a:r>
            <a:r>
              <a:rPr lang="en-US" sz="2400" b="1" noProof="0" dirty="0"/>
              <a:t>“Selector”</a:t>
            </a:r>
          </a:p>
        </p:txBody>
      </p:sp>
    </p:spTree>
    <p:extLst>
      <p:ext uri="{BB962C8B-B14F-4D97-AF65-F5344CB8AC3E}">
        <p14:creationId xmlns:p14="http://schemas.microsoft.com/office/powerpoint/2010/main" val="4166469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EFC02-29C3-BE66-5552-6ED02BC5C0F0}"/>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1EDE63-38F6-4910-6C06-84B6FA933BFF}"/>
              </a:ext>
            </a:extLst>
          </p:cNvPr>
          <p:cNvPicPr>
            <a:picLocks noGrp="1" noChangeAspect="1"/>
          </p:cNvPicPr>
          <p:nvPr>
            <p:ph idx="1"/>
          </p:nvPr>
        </p:nvPicPr>
        <p:blipFill>
          <a:blip r:embed="rId2"/>
          <a:stretch>
            <a:fillRect/>
          </a:stretch>
        </p:blipFill>
        <p:spPr>
          <a:xfrm>
            <a:off x="49931" y="47665"/>
            <a:ext cx="12092137" cy="6634971"/>
          </a:xfrm>
        </p:spPr>
      </p:pic>
      <p:sp>
        <p:nvSpPr>
          <p:cNvPr id="6" name="TextBox 5">
            <a:extLst>
              <a:ext uri="{FF2B5EF4-FFF2-40B4-BE49-F238E27FC236}">
                <a16:creationId xmlns:a16="http://schemas.microsoft.com/office/drawing/2014/main" id="{E41D8ABA-893C-43F4-BB4C-8284487541FE}"/>
              </a:ext>
            </a:extLst>
          </p:cNvPr>
          <p:cNvSpPr txBox="1"/>
          <p:nvPr/>
        </p:nvSpPr>
        <p:spPr>
          <a:xfrm>
            <a:off x="3569347" y="47665"/>
            <a:ext cx="4638129" cy="738664"/>
          </a:xfrm>
          <a:prstGeom prst="rect">
            <a:avLst/>
          </a:prstGeom>
          <a:noFill/>
        </p:spPr>
        <p:txBody>
          <a:bodyPr wrap="none" rtlCol="0">
            <a:spAutoFit/>
          </a:bodyPr>
          <a:lstStyle/>
          <a:p>
            <a:r>
              <a:rPr lang="en-US" sz="4200" b="1" noProof="0" dirty="0"/>
              <a:t>Data set at 10000 V </a:t>
            </a:r>
          </a:p>
        </p:txBody>
      </p:sp>
    </p:spTree>
    <p:extLst>
      <p:ext uri="{BB962C8B-B14F-4D97-AF65-F5344CB8AC3E}">
        <p14:creationId xmlns:p14="http://schemas.microsoft.com/office/powerpoint/2010/main" val="2243145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3A859-E7EF-0898-6832-36F364C58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61F09E-120F-1CB2-EF01-670C875C32AF}"/>
              </a:ext>
            </a:extLst>
          </p:cNvPr>
          <p:cNvSpPr>
            <a:spLocks noGrp="1"/>
          </p:cNvSpPr>
          <p:nvPr>
            <p:ph type="title"/>
          </p:nvPr>
        </p:nvSpPr>
        <p:spPr>
          <a:xfrm>
            <a:off x="838200" y="-120084"/>
            <a:ext cx="10515600" cy="1325563"/>
          </a:xfrm>
        </p:spPr>
        <p:txBody>
          <a:bodyPr>
            <a:normAutofit/>
          </a:bodyPr>
          <a:lstStyle/>
          <a:p>
            <a:r>
              <a:rPr lang="en-US" sz="3600" noProof="0" dirty="0"/>
              <a:t>Conduction Cooled  Superconducting Coils</a:t>
            </a:r>
          </a:p>
        </p:txBody>
      </p:sp>
      <p:sp>
        <p:nvSpPr>
          <p:cNvPr id="3" name="Text Placeholder 2">
            <a:extLst>
              <a:ext uri="{FF2B5EF4-FFF2-40B4-BE49-F238E27FC236}">
                <a16:creationId xmlns:a16="http://schemas.microsoft.com/office/drawing/2014/main" id="{5403FA4A-FE60-8DC9-CABF-06467808D0E6}"/>
              </a:ext>
            </a:extLst>
          </p:cNvPr>
          <p:cNvSpPr>
            <a:spLocks noGrp="1"/>
          </p:cNvSpPr>
          <p:nvPr>
            <p:ph type="body" idx="1"/>
          </p:nvPr>
        </p:nvSpPr>
        <p:spPr>
          <a:xfrm>
            <a:off x="336576" y="1136815"/>
            <a:ext cx="11664080" cy="4351338"/>
          </a:xfrm>
        </p:spPr>
        <p:txBody>
          <a:bodyPr>
            <a:normAutofit/>
          </a:bodyPr>
          <a:lstStyle/>
          <a:p>
            <a:r>
              <a:rPr lang="en-US" sz="2400" noProof="0" dirty="0"/>
              <a:t>LNGS magnet specifications within ~20% of an Open MRI system made by ASG/</a:t>
            </a:r>
            <a:r>
              <a:rPr lang="en-US" sz="2400" noProof="0" dirty="0" err="1"/>
              <a:t>Suprasys</a:t>
            </a:r>
            <a:endParaRPr lang="en-US" sz="2400" noProof="0" dirty="0"/>
          </a:p>
          <a:p>
            <a:pPr marL="0" indent="0">
              <a:buNone/>
            </a:pPr>
            <a:r>
              <a:rPr lang="en-US" sz="2400" noProof="0" dirty="0"/>
              <a:t>    (about 10 commercial systems delivered per year)</a:t>
            </a:r>
          </a:p>
          <a:p>
            <a:r>
              <a:rPr lang="en-US" sz="2400" noProof="0" dirty="0"/>
              <a:t>Order issued, concept design frozen and the construction phase has started</a:t>
            </a:r>
          </a:p>
        </p:txBody>
      </p:sp>
      <p:pic>
        <p:nvPicPr>
          <p:cNvPr id="5" name="Picture 4">
            <a:extLst>
              <a:ext uri="{FF2B5EF4-FFF2-40B4-BE49-F238E27FC236}">
                <a16:creationId xmlns:a16="http://schemas.microsoft.com/office/drawing/2014/main" id="{55C04374-B764-E333-EAC5-B5F161731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0320" y="2922283"/>
            <a:ext cx="3484576" cy="3333073"/>
          </a:xfrm>
          <a:prstGeom prst="rect">
            <a:avLst/>
          </a:prstGeom>
        </p:spPr>
      </p:pic>
      <p:sp>
        <p:nvSpPr>
          <p:cNvPr id="8" name="TextBox 7">
            <a:extLst>
              <a:ext uri="{FF2B5EF4-FFF2-40B4-BE49-F238E27FC236}">
                <a16:creationId xmlns:a16="http://schemas.microsoft.com/office/drawing/2014/main" id="{639D2CEB-B4DA-3D35-A85C-E335714AC4D6}"/>
              </a:ext>
            </a:extLst>
          </p:cNvPr>
          <p:cNvSpPr txBox="1"/>
          <p:nvPr/>
        </p:nvSpPr>
        <p:spPr bwMode="auto">
          <a:xfrm>
            <a:off x="5535981" y="3751051"/>
            <a:ext cx="2378921" cy="646331"/>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noProof="0" dirty="0"/>
              <a:t>Packed with multi-layer</a:t>
            </a:r>
          </a:p>
          <a:p>
            <a:r>
              <a:rPr lang="en-US" noProof="0" dirty="0"/>
              <a:t> thermal insulation</a:t>
            </a:r>
          </a:p>
        </p:txBody>
      </p:sp>
      <p:sp>
        <p:nvSpPr>
          <p:cNvPr id="4" name="TextBox 3">
            <a:extLst>
              <a:ext uri="{FF2B5EF4-FFF2-40B4-BE49-F238E27FC236}">
                <a16:creationId xmlns:a16="http://schemas.microsoft.com/office/drawing/2014/main" id="{B8253CB6-B3D9-6A0F-30C4-BD9AA7A958C3}"/>
              </a:ext>
            </a:extLst>
          </p:cNvPr>
          <p:cNvSpPr txBox="1"/>
          <p:nvPr/>
        </p:nvSpPr>
        <p:spPr>
          <a:xfrm>
            <a:off x="8898481" y="2481665"/>
            <a:ext cx="1649875" cy="369332"/>
          </a:xfrm>
          <a:prstGeom prst="rect">
            <a:avLst/>
          </a:prstGeom>
          <a:noFill/>
        </p:spPr>
        <p:txBody>
          <a:bodyPr wrap="none" rtlCol="0">
            <a:spAutoFit/>
          </a:bodyPr>
          <a:lstStyle/>
          <a:p>
            <a:r>
              <a:rPr lang="en-US" noProof="0" dirty="0"/>
              <a:t>SC coils magnet</a:t>
            </a:r>
          </a:p>
        </p:txBody>
      </p:sp>
      <p:pic>
        <p:nvPicPr>
          <p:cNvPr id="9" name="image1.png">
            <a:extLst>
              <a:ext uri="{FF2B5EF4-FFF2-40B4-BE49-F238E27FC236}">
                <a16:creationId xmlns:a16="http://schemas.microsoft.com/office/drawing/2014/main" id="{0A596460-E726-CC99-B26D-EE00A4FC84B4}"/>
              </a:ext>
            </a:extLst>
          </p:cNvPr>
          <p:cNvPicPr/>
          <p:nvPr/>
        </p:nvPicPr>
        <p:blipFill>
          <a:blip r:embed="rId3"/>
          <a:srcRect t="4327" b="6701"/>
          <a:stretch>
            <a:fillRect/>
          </a:stretch>
        </p:blipFill>
        <p:spPr>
          <a:xfrm>
            <a:off x="747104" y="2850997"/>
            <a:ext cx="4213508" cy="3153837"/>
          </a:xfrm>
          <a:prstGeom prst="rect">
            <a:avLst/>
          </a:prstGeom>
          <a:ln/>
        </p:spPr>
      </p:pic>
    </p:spTree>
    <p:extLst>
      <p:ext uri="{BB962C8B-B14F-4D97-AF65-F5344CB8AC3E}">
        <p14:creationId xmlns:p14="http://schemas.microsoft.com/office/powerpoint/2010/main" val="2618591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A1093-EDA6-662E-953E-29DB97BB77E8}"/>
            </a:ext>
          </a:extLst>
        </p:cNvPr>
        <p:cNvGrpSpPr/>
        <p:nvPr/>
      </p:nvGrpSpPr>
      <p:grpSpPr>
        <a:xfrm>
          <a:off x="0" y="0"/>
          <a:ext cx="0" cy="0"/>
          <a:chOff x="0" y="0"/>
          <a:chExt cx="0" cy="0"/>
        </a:xfrm>
      </p:grpSpPr>
      <p:sp>
        <p:nvSpPr>
          <p:cNvPr id="182" name="Numero diapositiva">
            <a:extLst>
              <a:ext uri="{FF2B5EF4-FFF2-40B4-BE49-F238E27FC236}">
                <a16:creationId xmlns:a16="http://schemas.microsoft.com/office/drawing/2014/main" id="{E80D58DD-7556-F7CB-DF2B-428A5EFA0C81}"/>
              </a:ext>
            </a:extLst>
          </p:cNvPr>
          <p:cNvSpPr txBox="1">
            <a:spLocks noGrp="1"/>
          </p:cNvSpPr>
          <p:nvPr>
            <p:ph type="sldNum" sz="quarter" idx="2"/>
          </p:nvPr>
        </p:nvSpPr>
        <p:spPr>
          <a:xfrm>
            <a:off x="6015888" y="6536531"/>
            <a:ext cx="155462" cy="23883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US" noProof="0" smtClean="0"/>
              <a:t>68</a:t>
            </a:fld>
            <a:endParaRPr lang="en-US" noProof="0" dirty="0"/>
          </a:p>
        </p:txBody>
      </p:sp>
      <p:sp>
        <p:nvSpPr>
          <p:cNvPr id="183" name="Sample preparation: graphene growth and transfer on TEM grid">
            <a:extLst>
              <a:ext uri="{FF2B5EF4-FFF2-40B4-BE49-F238E27FC236}">
                <a16:creationId xmlns:a16="http://schemas.microsoft.com/office/drawing/2014/main" id="{BBF07FD0-797B-2CBA-B36F-ECA781B831FC}"/>
              </a:ext>
            </a:extLst>
          </p:cNvPr>
          <p:cNvSpPr txBox="1">
            <a:spLocks noGrp="1"/>
          </p:cNvSpPr>
          <p:nvPr>
            <p:ph type="title"/>
          </p:nvPr>
        </p:nvSpPr>
        <p:spPr>
          <a:xfrm>
            <a:off x="1903512" y="81265"/>
            <a:ext cx="8384977" cy="1052358"/>
          </a:xfrm>
          <a:prstGeom prst="rect">
            <a:avLst/>
          </a:prstGeom>
        </p:spPr>
        <p:txBody>
          <a:bodyPr>
            <a:noAutofit/>
          </a:bodyPr>
          <a:lstStyle>
            <a:lvl1pPr defTabSz="681870">
              <a:defRPr sz="4648"/>
            </a:lvl1pPr>
          </a:lstStyle>
          <a:p>
            <a:r>
              <a:rPr lang="en-US" sz="3600" noProof="0" dirty="0"/>
              <a:t>Sample preparation: graphene growth and transfer on TEM grid</a:t>
            </a:r>
          </a:p>
        </p:txBody>
      </p:sp>
      <p:grpSp>
        <p:nvGrpSpPr>
          <p:cNvPr id="197" name="Raggruppa">
            <a:extLst>
              <a:ext uri="{FF2B5EF4-FFF2-40B4-BE49-F238E27FC236}">
                <a16:creationId xmlns:a16="http://schemas.microsoft.com/office/drawing/2014/main" id="{F7401284-2BAA-D2CE-0B74-BBCFF86C030D}"/>
              </a:ext>
            </a:extLst>
          </p:cNvPr>
          <p:cNvGrpSpPr/>
          <p:nvPr/>
        </p:nvGrpSpPr>
        <p:grpSpPr>
          <a:xfrm>
            <a:off x="4627384" y="716926"/>
            <a:ext cx="7431219" cy="3687248"/>
            <a:chOff x="0" y="0"/>
            <a:chExt cx="14862436" cy="7374493"/>
          </a:xfrm>
        </p:grpSpPr>
        <p:pic>
          <p:nvPicPr>
            <p:cNvPr id="184" name="Object 4" descr="Object 4">
              <a:extLst>
                <a:ext uri="{FF2B5EF4-FFF2-40B4-BE49-F238E27FC236}">
                  <a16:creationId xmlns:a16="http://schemas.microsoft.com/office/drawing/2014/main" id="{D5B30386-BA82-6C77-9FC1-B1B67199D539}"/>
                </a:ext>
              </a:extLst>
            </p:cNvPr>
            <p:cNvPicPr>
              <a:picLocks noChangeAspect="1"/>
            </p:cNvPicPr>
            <p:nvPr/>
          </p:nvPicPr>
          <p:blipFill>
            <a:blip r:embed="rId2"/>
            <a:srcRect/>
            <a:stretch>
              <a:fillRect/>
            </a:stretch>
          </p:blipFill>
          <p:spPr>
            <a:xfrm>
              <a:off x="0" y="0"/>
              <a:ext cx="14862437" cy="6449247"/>
            </a:xfrm>
            <a:prstGeom prst="rect">
              <a:avLst/>
            </a:prstGeom>
            <a:ln w="12700" cap="flat">
              <a:noFill/>
              <a:miter lim="400000"/>
            </a:ln>
            <a:effectLst/>
          </p:spPr>
        </p:pic>
        <p:sp>
          <p:nvSpPr>
            <p:cNvPr id="185" name="TextBox 5">
              <a:extLst>
                <a:ext uri="{FF2B5EF4-FFF2-40B4-BE49-F238E27FC236}">
                  <a16:creationId xmlns:a16="http://schemas.microsoft.com/office/drawing/2014/main" id="{D5929699-F782-28AD-81F0-082A8A0DAF07}"/>
                </a:ext>
              </a:extLst>
            </p:cNvPr>
            <p:cNvSpPr txBox="1"/>
            <p:nvPr/>
          </p:nvSpPr>
          <p:spPr>
            <a:xfrm>
              <a:off x="1853401" y="1673979"/>
              <a:ext cx="1862209" cy="5784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tIns="22860" rIns="22860" bIns="22860" numCol="1" anchor="t">
              <a:noAutofit/>
            </a:bodyPr>
            <a:lstStyle>
              <a:lvl1pPr algn="l" defTabSz="914400">
                <a:defRPr b="0"/>
              </a:lvl1pPr>
            </a:lstStyle>
            <a:p>
              <a:r>
                <a:rPr lang="en-US" sz="900" noProof="0" dirty="0"/>
                <a:t>SLG/Cu</a:t>
              </a:r>
            </a:p>
          </p:txBody>
        </p:sp>
        <p:sp>
          <p:nvSpPr>
            <p:cNvPr id="186" name="TextBox 6">
              <a:extLst>
                <a:ext uri="{FF2B5EF4-FFF2-40B4-BE49-F238E27FC236}">
                  <a16:creationId xmlns:a16="http://schemas.microsoft.com/office/drawing/2014/main" id="{B71C7B38-1779-893B-D86C-D2BC3585BCAD}"/>
                </a:ext>
              </a:extLst>
            </p:cNvPr>
            <p:cNvSpPr txBox="1"/>
            <p:nvPr/>
          </p:nvSpPr>
          <p:spPr>
            <a:xfrm>
              <a:off x="5907551" y="1673979"/>
              <a:ext cx="3649451" cy="5784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tIns="22860" rIns="22860" bIns="22860" numCol="1" anchor="t">
              <a:noAutofit/>
            </a:bodyPr>
            <a:lstStyle>
              <a:lvl1pPr algn="l" defTabSz="914400">
                <a:defRPr b="0"/>
              </a:lvl1pPr>
            </a:lstStyle>
            <a:p>
              <a:r>
                <a:rPr lang="en-US" sz="900" noProof="0" dirty="0"/>
                <a:t>PMMA/SLG/Cu</a:t>
              </a:r>
            </a:p>
          </p:txBody>
        </p:sp>
        <p:sp>
          <p:nvSpPr>
            <p:cNvPr id="187" name="TextBox 7">
              <a:extLst>
                <a:ext uri="{FF2B5EF4-FFF2-40B4-BE49-F238E27FC236}">
                  <a16:creationId xmlns:a16="http://schemas.microsoft.com/office/drawing/2014/main" id="{15A6ABF2-1C2A-7BB0-590C-C2E2C3D0C27A}"/>
                </a:ext>
              </a:extLst>
            </p:cNvPr>
            <p:cNvSpPr txBox="1"/>
            <p:nvPr/>
          </p:nvSpPr>
          <p:spPr>
            <a:xfrm>
              <a:off x="10982927" y="1673979"/>
              <a:ext cx="2569079" cy="5784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tIns="22860" rIns="22860" bIns="22860" numCol="1" anchor="t">
              <a:noAutofit/>
            </a:bodyPr>
            <a:lstStyle>
              <a:lvl1pPr algn="l" defTabSz="914400">
                <a:defRPr b="0"/>
              </a:lvl1pPr>
            </a:lstStyle>
            <a:p>
              <a:r>
                <a:rPr lang="en-US" sz="900" noProof="0" dirty="0"/>
                <a:t>PMMA/SLG</a:t>
              </a:r>
            </a:p>
          </p:txBody>
        </p:sp>
        <p:sp>
          <p:nvSpPr>
            <p:cNvPr id="188" name="TextBox 8">
              <a:extLst>
                <a:ext uri="{FF2B5EF4-FFF2-40B4-BE49-F238E27FC236}">
                  <a16:creationId xmlns:a16="http://schemas.microsoft.com/office/drawing/2014/main" id="{78663C09-2C10-699C-C4D7-E5C26213E2B2}"/>
                </a:ext>
              </a:extLst>
            </p:cNvPr>
            <p:cNvSpPr txBox="1"/>
            <p:nvPr/>
          </p:nvSpPr>
          <p:spPr>
            <a:xfrm>
              <a:off x="7548398" y="5064042"/>
              <a:ext cx="2673041" cy="11898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tIns="22860" rIns="22860" bIns="22860" numCol="1" anchor="t">
              <a:noAutofit/>
            </a:bodyPr>
            <a:lstStyle/>
            <a:p>
              <a:pPr>
                <a:defRPr b="0"/>
              </a:pPr>
              <a:r>
                <a:rPr lang="en-US" sz="900" noProof="0" dirty="0"/>
                <a:t>PMMA/SLG</a:t>
              </a:r>
            </a:p>
            <a:p>
              <a:pPr>
                <a:defRPr b="0"/>
              </a:pPr>
              <a:r>
                <a:rPr lang="en-US" sz="900" noProof="0" dirty="0"/>
                <a:t>on TEM grid</a:t>
              </a:r>
            </a:p>
          </p:txBody>
        </p:sp>
        <p:sp>
          <p:nvSpPr>
            <p:cNvPr id="189" name="TextBox 9">
              <a:extLst>
                <a:ext uri="{FF2B5EF4-FFF2-40B4-BE49-F238E27FC236}">
                  <a16:creationId xmlns:a16="http://schemas.microsoft.com/office/drawing/2014/main" id="{2E7DBE82-ED65-B621-0B32-AA638BA12E3D}"/>
                </a:ext>
              </a:extLst>
            </p:cNvPr>
            <p:cNvSpPr txBox="1"/>
            <p:nvPr/>
          </p:nvSpPr>
          <p:spPr>
            <a:xfrm>
              <a:off x="2379089" y="5064039"/>
              <a:ext cx="2673041" cy="1189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tIns="22860" rIns="22860" bIns="22860" numCol="1" anchor="t">
              <a:noAutofit/>
            </a:bodyPr>
            <a:lstStyle/>
            <a:p>
              <a:pPr>
                <a:defRPr b="0"/>
              </a:pPr>
              <a:r>
                <a:rPr lang="en-US" sz="900" noProof="0" dirty="0"/>
                <a:t>SLG</a:t>
              </a:r>
            </a:p>
            <a:p>
              <a:pPr>
                <a:defRPr b="0"/>
              </a:pPr>
              <a:r>
                <a:rPr lang="en-US" sz="900" noProof="0" dirty="0"/>
                <a:t>on TEM grid</a:t>
              </a:r>
            </a:p>
          </p:txBody>
        </p:sp>
        <p:sp>
          <p:nvSpPr>
            <p:cNvPr id="190" name="TextBox 10">
              <a:extLst>
                <a:ext uri="{FF2B5EF4-FFF2-40B4-BE49-F238E27FC236}">
                  <a16:creationId xmlns:a16="http://schemas.microsoft.com/office/drawing/2014/main" id="{3836BC1B-509C-1C2C-D406-F3C7531D7B71}"/>
                </a:ext>
              </a:extLst>
            </p:cNvPr>
            <p:cNvSpPr txBox="1"/>
            <p:nvPr/>
          </p:nvSpPr>
          <p:spPr>
            <a:xfrm>
              <a:off x="3115205" y="2823311"/>
              <a:ext cx="2792348" cy="11898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tIns="22860" rIns="22860" bIns="22860" numCol="1" anchor="t">
              <a:noAutofit/>
            </a:bodyPr>
            <a:lstStyle>
              <a:lvl1pPr defTabSz="914400">
                <a:defRPr b="0"/>
              </a:lvl1pPr>
            </a:lstStyle>
            <a:p>
              <a:r>
                <a:rPr lang="en-US" sz="900" noProof="0" dirty="0"/>
                <a:t>PMMA spin coating</a:t>
              </a:r>
            </a:p>
          </p:txBody>
        </p:sp>
        <p:sp>
          <p:nvSpPr>
            <p:cNvPr id="191" name="TextBox 11">
              <a:extLst>
                <a:ext uri="{FF2B5EF4-FFF2-40B4-BE49-F238E27FC236}">
                  <a16:creationId xmlns:a16="http://schemas.microsoft.com/office/drawing/2014/main" id="{3F2B7075-5C61-FDBF-BD74-7B06D6FFFE25}"/>
                </a:ext>
              </a:extLst>
            </p:cNvPr>
            <p:cNvSpPr txBox="1"/>
            <p:nvPr/>
          </p:nvSpPr>
          <p:spPr>
            <a:xfrm>
              <a:off x="12267466" y="3723924"/>
              <a:ext cx="1862209" cy="5784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tIns="22860" rIns="22860" bIns="22860" numCol="1" anchor="t">
              <a:noAutofit/>
            </a:bodyPr>
            <a:lstStyle>
              <a:lvl1pPr defTabSz="914400">
                <a:defRPr b="0"/>
              </a:lvl1pPr>
            </a:lstStyle>
            <a:p>
              <a:r>
                <a:rPr lang="en-US" sz="900" noProof="0" dirty="0"/>
                <a:t>Transfer</a:t>
              </a:r>
            </a:p>
          </p:txBody>
        </p:sp>
        <p:sp>
          <p:nvSpPr>
            <p:cNvPr id="192" name="TextBox 12">
              <a:extLst>
                <a:ext uri="{FF2B5EF4-FFF2-40B4-BE49-F238E27FC236}">
                  <a16:creationId xmlns:a16="http://schemas.microsoft.com/office/drawing/2014/main" id="{049193E9-C0A2-99F4-9649-75D5F3FDB693}"/>
                </a:ext>
              </a:extLst>
            </p:cNvPr>
            <p:cNvSpPr txBox="1"/>
            <p:nvPr/>
          </p:nvSpPr>
          <p:spPr>
            <a:xfrm>
              <a:off x="4868237" y="6253901"/>
              <a:ext cx="2078630" cy="11205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tIns="22860" rIns="22860" bIns="22860" numCol="1" anchor="t">
              <a:noAutofit/>
            </a:bodyPr>
            <a:lstStyle>
              <a:lvl1pPr algn="l" defTabSz="914400">
                <a:defRPr b="0"/>
              </a:lvl1pPr>
            </a:lstStyle>
            <a:p>
              <a:r>
                <a:rPr lang="en-US" sz="900" noProof="0" dirty="0"/>
                <a:t>Removing PMMA</a:t>
              </a:r>
            </a:p>
          </p:txBody>
        </p:sp>
        <p:sp>
          <p:nvSpPr>
            <p:cNvPr id="193" name="TextBox 13">
              <a:extLst>
                <a:ext uri="{FF2B5EF4-FFF2-40B4-BE49-F238E27FC236}">
                  <a16:creationId xmlns:a16="http://schemas.microsoft.com/office/drawing/2014/main" id="{D296D58E-0B6D-8871-6180-5A0E23D172F1}"/>
                </a:ext>
              </a:extLst>
            </p:cNvPr>
            <p:cNvSpPr txBox="1"/>
            <p:nvPr/>
          </p:nvSpPr>
          <p:spPr>
            <a:xfrm>
              <a:off x="8193513" y="2714933"/>
              <a:ext cx="1797035" cy="11205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60" tIns="22860" rIns="22860" bIns="22860" numCol="1" anchor="t">
              <a:noAutofit/>
            </a:bodyPr>
            <a:lstStyle>
              <a:lvl1pPr defTabSz="914400">
                <a:defRPr b="0"/>
              </a:lvl1pPr>
            </a:lstStyle>
            <a:p>
              <a:r>
                <a:rPr lang="en-US" sz="900" noProof="0" dirty="0"/>
                <a:t>Cu etching</a:t>
              </a:r>
            </a:p>
          </p:txBody>
        </p:sp>
        <p:grpSp>
          <p:nvGrpSpPr>
            <p:cNvPr id="196" name="Raggruppa">
              <a:extLst>
                <a:ext uri="{FF2B5EF4-FFF2-40B4-BE49-F238E27FC236}">
                  <a16:creationId xmlns:a16="http://schemas.microsoft.com/office/drawing/2014/main" id="{3A97F1F3-9F0B-D94F-23E1-DE13D78199F4}"/>
                </a:ext>
              </a:extLst>
            </p:cNvPr>
            <p:cNvGrpSpPr/>
            <p:nvPr/>
          </p:nvGrpSpPr>
          <p:grpSpPr>
            <a:xfrm>
              <a:off x="10221438" y="3418241"/>
              <a:ext cx="1391109" cy="1391108"/>
              <a:chOff x="0" y="0"/>
              <a:chExt cx="1391107" cy="1391107"/>
            </a:xfrm>
          </p:grpSpPr>
          <p:sp>
            <p:nvSpPr>
              <p:cNvPr id="194" name="Rettangolo">
                <a:extLst>
                  <a:ext uri="{FF2B5EF4-FFF2-40B4-BE49-F238E27FC236}">
                    <a16:creationId xmlns:a16="http://schemas.microsoft.com/office/drawing/2014/main" id="{BBA6B814-A5BD-6B1C-E312-C0E93D219C86}"/>
                  </a:ext>
                </a:extLst>
              </p:cNvPr>
              <p:cNvSpPr/>
              <p:nvPr/>
            </p:nvSpPr>
            <p:spPr>
              <a:xfrm>
                <a:off x="0" y="25494"/>
                <a:ext cx="1391108" cy="1340119"/>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lang="en-US" sz="1500" noProof="0" dirty="0"/>
              </a:p>
            </p:txBody>
          </p:sp>
          <p:sp>
            <p:nvSpPr>
              <p:cNvPr id="195" name="Cerchio">
                <a:extLst>
                  <a:ext uri="{FF2B5EF4-FFF2-40B4-BE49-F238E27FC236}">
                    <a16:creationId xmlns:a16="http://schemas.microsoft.com/office/drawing/2014/main" id="{79BEDBEB-A697-FB52-30E4-359BF71E98C1}"/>
                  </a:ext>
                </a:extLst>
              </p:cNvPr>
              <p:cNvSpPr/>
              <p:nvPr/>
            </p:nvSpPr>
            <p:spPr>
              <a:xfrm>
                <a:off x="0" y="0"/>
                <a:ext cx="1391108" cy="1391108"/>
              </a:xfrm>
              <a:prstGeom prst="ellipse">
                <a:avLst/>
              </a:prstGeom>
              <a:blipFill rotWithShape="1">
                <a:blip r:embed="rId3"/>
                <a:srcRect/>
                <a:stretch>
                  <a:fillRect/>
                </a:stretch>
              </a:blip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lang="en-US" sz="1500" noProof="0" dirty="0"/>
              </a:p>
            </p:txBody>
          </p:sp>
        </p:grpSp>
      </p:grpSp>
      <p:grpSp>
        <p:nvGrpSpPr>
          <p:cNvPr id="200" name="Raggruppa">
            <a:extLst>
              <a:ext uri="{FF2B5EF4-FFF2-40B4-BE49-F238E27FC236}">
                <a16:creationId xmlns:a16="http://schemas.microsoft.com/office/drawing/2014/main" id="{EF495BC6-1206-2D03-042E-760D78EEAA60}"/>
              </a:ext>
            </a:extLst>
          </p:cNvPr>
          <p:cNvGrpSpPr/>
          <p:nvPr/>
        </p:nvGrpSpPr>
        <p:grpSpPr>
          <a:xfrm>
            <a:off x="1117695" y="3426116"/>
            <a:ext cx="3067051" cy="3067051"/>
            <a:chOff x="0" y="0"/>
            <a:chExt cx="6134100" cy="6134100"/>
          </a:xfrm>
        </p:grpSpPr>
        <p:sp>
          <p:nvSpPr>
            <p:cNvPr id="198" name="Cerchio">
              <a:extLst>
                <a:ext uri="{FF2B5EF4-FFF2-40B4-BE49-F238E27FC236}">
                  <a16:creationId xmlns:a16="http://schemas.microsoft.com/office/drawing/2014/main" id="{9B293C5F-0F10-AD5F-9956-374D82879BD1}"/>
                </a:ext>
              </a:extLst>
            </p:cNvPr>
            <p:cNvSpPr/>
            <p:nvPr/>
          </p:nvSpPr>
          <p:spPr>
            <a:xfrm>
              <a:off x="0" y="0"/>
              <a:ext cx="6134100" cy="6134100"/>
            </a:xfrm>
            <a:prstGeom prst="ellipse">
              <a:avLst/>
            </a:prstGeom>
            <a:blipFill rotWithShape="1">
              <a:blip r:embed="rId3"/>
              <a:srcRect/>
              <a:stretch>
                <a:fillRect/>
              </a:stretch>
            </a:blip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lang="en-US" sz="1500" noProof="0" dirty="0"/>
            </a:p>
          </p:txBody>
        </p:sp>
        <p:sp>
          <p:nvSpPr>
            <p:cNvPr id="199" name="Cerchio">
              <a:extLst>
                <a:ext uri="{FF2B5EF4-FFF2-40B4-BE49-F238E27FC236}">
                  <a16:creationId xmlns:a16="http://schemas.microsoft.com/office/drawing/2014/main" id="{B7389125-5B3D-7D1D-4E99-460013208795}"/>
                </a:ext>
              </a:extLst>
            </p:cNvPr>
            <p:cNvSpPr/>
            <p:nvPr/>
          </p:nvSpPr>
          <p:spPr>
            <a:xfrm>
              <a:off x="212794" y="140652"/>
              <a:ext cx="5708513" cy="5708512"/>
            </a:xfrm>
            <a:prstGeom prst="ellipse">
              <a:avLst/>
            </a:prstGeom>
            <a:blipFill rotWithShape="1">
              <a:blip r:embed="rId4">
                <a:alphaModFix amt="50035"/>
              </a:blip>
              <a:srcRect/>
              <a:stretch>
                <a:fillRect/>
              </a:stretch>
            </a:blipFill>
            <a:ln w="12700" cap="flat">
              <a:noFill/>
              <a:miter lim="400000"/>
            </a:ln>
            <a:effectLst/>
          </p:spPr>
          <p:txBody>
            <a:bodyPr wrap="square" lIns="35719" tIns="35719" rIns="35719" bIns="35719" numCol="1" anchor="ctr">
              <a:noAutofit/>
            </a:bodyPr>
            <a:lstStyle/>
            <a:p>
              <a:pPr>
                <a:defRPr sz="3000" b="0">
                  <a:solidFill>
                    <a:srgbClr val="FFFFFF"/>
                  </a:solidFill>
                  <a:latin typeface="+mn-lt"/>
                  <a:ea typeface="+mn-ea"/>
                  <a:cs typeface="+mn-cs"/>
                  <a:sym typeface="Helvetica Neue Medium"/>
                </a:defRPr>
              </a:pPr>
              <a:endParaRPr lang="en-US" sz="1500" noProof="0" dirty="0"/>
            </a:p>
          </p:txBody>
        </p:sp>
      </p:grpSp>
      <p:pic>
        <p:nvPicPr>
          <p:cNvPr id="206" name="Linea di collegamento" descr="Linea di collegamento">
            <a:extLst>
              <a:ext uri="{FF2B5EF4-FFF2-40B4-BE49-F238E27FC236}">
                <a16:creationId xmlns:a16="http://schemas.microsoft.com/office/drawing/2014/main" id="{65CA12E3-A4A4-C775-7C1C-5DD5029602FC}"/>
              </a:ext>
            </a:extLst>
          </p:cNvPr>
          <p:cNvPicPr>
            <a:picLocks/>
          </p:cNvPicPr>
          <p:nvPr/>
        </p:nvPicPr>
        <p:blipFill>
          <a:blip r:embed="rId5"/>
          <a:stretch>
            <a:fillRect/>
          </a:stretch>
        </p:blipFill>
        <p:spPr>
          <a:xfrm>
            <a:off x="4154558" y="3939082"/>
            <a:ext cx="2022654" cy="1052358"/>
          </a:xfrm>
          <a:prstGeom prst="rect">
            <a:avLst/>
          </a:prstGeom>
        </p:spPr>
      </p:pic>
      <mc:AlternateContent xmlns:mc="http://schemas.openxmlformats.org/markup-compatibility/2006" xmlns:a14="http://schemas.microsoft.com/office/drawing/2010/main">
        <mc:Choice Requires="a14">
          <p:sp>
            <p:nvSpPr>
              <p:cNvPr id="202" name="Mono-/tri- layer graphene on nickel TEM grid:…">
                <a:extLst>
                  <a:ext uri="{FF2B5EF4-FFF2-40B4-BE49-F238E27FC236}">
                    <a16:creationId xmlns:a16="http://schemas.microsoft.com/office/drawing/2014/main" id="{959FF9D9-620E-C0C1-3056-1EDFE0F089B8}"/>
                  </a:ext>
                </a:extLst>
              </p:cNvPr>
              <p:cNvSpPr txBox="1"/>
              <p:nvPr/>
            </p:nvSpPr>
            <p:spPr>
              <a:xfrm>
                <a:off x="129636" y="1334751"/>
                <a:ext cx="4497749" cy="140762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25400" tIns="25400" rIns="25400" bIns="25400" anchor="ctr">
                <a:spAutoFit/>
              </a:bodyPr>
              <a:lstStyle/>
              <a:p>
                <a:pPr defTabSz="292100">
                  <a:lnSpc>
                    <a:spcPct val="150000"/>
                  </a:lnSpc>
                  <a:defRPr b="0"/>
                </a:pPr>
                <a:r>
                  <a:rPr lang="en-US" sz="1200" noProof="0" dirty="0"/>
                  <a:t>Mono-/tri- layer graphene on nickel TEM grid:</a:t>
                </a:r>
              </a:p>
              <a:p>
                <a:pPr marL="254000" indent="-254000" defTabSz="292100">
                  <a:lnSpc>
                    <a:spcPct val="150000"/>
                  </a:lnSpc>
                  <a:buClr>
                    <a:schemeClr val="accent2">
                      <a:hueOff val="258623"/>
                      <a:satOff val="16006"/>
                      <a:lumOff val="-25223"/>
                    </a:schemeClr>
                  </a:buClr>
                  <a:buSzPct val="100000"/>
                  <a:buChar char="✤"/>
                  <a:defRPr b="0"/>
                </a:pPr>
                <a:r>
                  <a:rPr lang="en-US" sz="1200" noProof="0" dirty="0"/>
                  <a:t>G2000HAN - Ted Pella Inc.</a:t>
                </a:r>
              </a:p>
              <a:p>
                <a:pPr marL="254000" indent="-254000" defTabSz="292100">
                  <a:lnSpc>
                    <a:spcPct val="150000"/>
                  </a:lnSpc>
                  <a:buClr>
                    <a:schemeClr val="accent2">
                      <a:hueOff val="258623"/>
                      <a:satOff val="16006"/>
                      <a:lumOff val="-25223"/>
                    </a:schemeClr>
                  </a:buClr>
                  <a:buSzPct val="100000"/>
                  <a:buChar char="✤"/>
                  <a:defRPr b="0"/>
                </a:pPr>
                <a:r>
                  <a:rPr lang="en-US" sz="1200" noProof="0" dirty="0"/>
                  <a:t>2000 mesh per inch </a:t>
                </a:r>
                <a14:m>
                  <m:oMath xmlns:m="http://schemas.openxmlformats.org/officeDocument/2006/math">
                    <m:r>
                      <a:rPr lang="en-US" sz="1200" i="1" noProof="0" smtClean="0">
                        <a:solidFill>
                          <a:srgbClr val="000000"/>
                        </a:solidFill>
                        <a:latin typeface="Cambria Math" panose="02040503050406030204" pitchFamily="18" charset="0"/>
                      </a:rPr>
                      <m:t>→</m:t>
                    </m:r>
                  </m:oMath>
                </a14:m>
                <a:r>
                  <a:rPr lang="en-US" sz="1200" noProof="0" dirty="0"/>
                  <a:t> 12.5 </a:t>
                </a:r>
                <a14:m>
                  <m:oMath xmlns:m="http://schemas.openxmlformats.org/officeDocument/2006/math">
                    <m:r>
                      <a:rPr lang="en-US" sz="1200" i="1" noProof="0" smtClean="0">
                        <a:solidFill>
                          <a:srgbClr val="000000"/>
                        </a:solidFill>
                        <a:latin typeface="Cambria Math" panose="02040503050406030204" pitchFamily="18" charset="0"/>
                      </a:rPr>
                      <m:t>𝜇</m:t>
                    </m:r>
                  </m:oMath>
                </a14:m>
                <a:r>
                  <a:rPr lang="en-US" sz="1200" noProof="0" dirty="0"/>
                  <a:t>m pitch</a:t>
                </a:r>
              </a:p>
              <a:p>
                <a:pPr marL="254000" indent="-254000" defTabSz="292100">
                  <a:lnSpc>
                    <a:spcPct val="150000"/>
                  </a:lnSpc>
                  <a:buClr>
                    <a:schemeClr val="accent2">
                      <a:hueOff val="258623"/>
                      <a:satOff val="16006"/>
                      <a:lumOff val="-25223"/>
                    </a:schemeClr>
                  </a:buClr>
                  <a:buSzPct val="100000"/>
                  <a:buChar char="✤"/>
                  <a:defRPr b="0"/>
                </a:pPr>
                <a:r>
                  <a:rPr lang="en-US" sz="1200" noProof="0" dirty="0"/>
                  <a:t>Hole width 6.5 </a:t>
                </a:r>
                <a14:m>
                  <m:oMath xmlns:m="http://schemas.openxmlformats.org/officeDocument/2006/math">
                    <m:r>
                      <a:rPr lang="en-US" sz="1200" i="1" noProof="0" smtClean="0">
                        <a:solidFill>
                          <a:srgbClr val="000000"/>
                        </a:solidFill>
                        <a:latin typeface="Cambria Math" panose="02040503050406030204" pitchFamily="18" charset="0"/>
                      </a:rPr>
                      <m:t>𝜇</m:t>
                    </m:r>
                  </m:oMath>
                </a14:m>
                <a:r>
                  <a:rPr lang="en-US" sz="1200" noProof="0" dirty="0"/>
                  <a:t>m</a:t>
                </a:r>
              </a:p>
              <a:p>
                <a:pPr marL="254000" indent="-254000" defTabSz="292100">
                  <a:lnSpc>
                    <a:spcPct val="150000"/>
                  </a:lnSpc>
                  <a:buClr>
                    <a:schemeClr val="accent2">
                      <a:hueOff val="258623"/>
                      <a:satOff val="16006"/>
                      <a:lumOff val="-25223"/>
                    </a:schemeClr>
                  </a:buClr>
                  <a:buSzPct val="100000"/>
                  <a:buChar char="✤"/>
                  <a:defRPr b="0"/>
                </a:pPr>
                <a:r>
                  <a:rPr lang="en-US" sz="1200" noProof="0" dirty="0"/>
                  <a:t>Nominal geometrical transmission 41%</a:t>
                </a:r>
              </a:p>
            </p:txBody>
          </p:sp>
        </mc:Choice>
        <mc:Fallback xmlns="">
          <p:sp>
            <p:nvSpPr>
              <p:cNvPr id="202" name="Mono-/tri- layer graphene on nickel TEM grid:…">
                <a:extLst>
                  <a:ext uri="{FF2B5EF4-FFF2-40B4-BE49-F238E27FC236}">
                    <a16:creationId xmlns:a16="http://schemas.microsoft.com/office/drawing/2014/main" id="{959FF9D9-620E-C0C1-3056-1EDFE0F089B8}"/>
                  </a:ext>
                </a:extLst>
              </p:cNvPr>
              <p:cNvSpPr txBox="1">
                <a:spLocks noRot="1" noChangeAspect="1" noMove="1" noResize="1" noEditPoints="1" noAdjustHandles="1" noChangeArrowheads="1" noChangeShapeType="1" noTextEdit="1"/>
              </p:cNvSpPr>
              <p:nvPr/>
            </p:nvSpPr>
            <p:spPr>
              <a:xfrm>
                <a:off x="129636" y="1334751"/>
                <a:ext cx="4497749" cy="1407629"/>
              </a:xfrm>
              <a:prstGeom prst="rect">
                <a:avLst/>
              </a:prstGeom>
              <a:blipFill>
                <a:blip r:embed="rId6"/>
                <a:stretch>
                  <a:fillRect l="-1972" b="-4464"/>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it-IT">
                    <a:noFill/>
                  </a:rPr>
                  <a:t> </a:t>
                </a:r>
              </a:p>
            </p:txBody>
          </p:sp>
        </mc:Fallback>
      </mc:AlternateContent>
      <p:sp>
        <p:nvSpPr>
          <p:cNvPr id="203" name="PMMA = Poly-methyl-methacrylate (C5O2H8)n">
            <a:extLst>
              <a:ext uri="{FF2B5EF4-FFF2-40B4-BE49-F238E27FC236}">
                <a16:creationId xmlns:a16="http://schemas.microsoft.com/office/drawing/2014/main" id="{107076BD-2541-6A82-331A-7E62AEE19ECC}"/>
              </a:ext>
            </a:extLst>
          </p:cNvPr>
          <p:cNvSpPr txBox="1"/>
          <p:nvPr/>
        </p:nvSpPr>
        <p:spPr>
          <a:xfrm>
            <a:off x="4627384" y="5665739"/>
            <a:ext cx="2192909" cy="210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b="0"/>
            </a:pPr>
            <a:r>
              <a:rPr lang="en-US" sz="900" noProof="0" dirty="0"/>
              <a:t>PMMA = Poly-methyl-methacrylate (C</a:t>
            </a:r>
            <a:r>
              <a:rPr lang="en-US" sz="900" baseline="-5999" noProof="0" dirty="0"/>
              <a:t>5</a:t>
            </a:r>
            <a:r>
              <a:rPr lang="en-US" sz="900" noProof="0" dirty="0"/>
              <a:t>O</a:t>
            </a:r>
            <a:r>
              <a:rPr lang="en-US" sz="900" baseline="-5999" noProof="0" dirty="0"/>
              <a:t>2</a:t>
            </a:r>
            <a:r>
              <a:rPr lang="en-US" sz="900" noProof="0" dirty="0"/>
              <a:t>H</a:t>
            </a:r>
            <a:r>
              <a:rPr lang="en-US" sz="900" baseline="-5999" noProof="0" dirty="0"/>
              <a:t>8</a:t>
            </a:r>
            <a:r>
              <a:rPr lang="en-US" sz="900" noProof="0" dirty="0"/>
              <a:t>)</a:t>
            </a:r>
            <a:r>
              <a:rPr lang="en-US" sz="900" baseline="-5999" noProof="0" dirty="0"/>
              <a:t>n</a:t>
            </a:r>
          </a:p>
        </p:txBody>
      </p:sp>
      <p:pic>
        <p:nvPicPr>
          <p:cNvPr id="204" name="Unknown.png" descr="Unknown.png">
            <a:extLst>
              <a:ext uri="{FF2B5EF4-FFF2-40B4-BE49-F238E27FC236}">
                <a16:creationId xmlns:a16="http://schemas.microsoft.com/office/drawing/2014/main" id="{D80EC0A4-7370-8FC6-A581-AEB2D148143F}"/>
              </a:ext>
            </a:extLst>
          </p:cNvPr>
          <p:cNvPicPr>
            <a:picLocks noChangeAspect="1"/>
          </p:cNvPicPr>
          <p:nvPr/>
        </p:nvPicPr>
        <p:blipFill>
          <a:blip r:embed="rId7"/>
          <a:stretch>
            <a:fillRect/>
          </a:stretch>
        </p:blipFill>
        <p:spPr>
          <a:xfrm>
            <a:off x="11272169" y="0"/>
            <a:ext cx="919752" cy="716972"/>
          </a:xfrm>
          <a:prstGeom prst="rect">
            <a:avLst/>
          </a:prstGeom>
          <a:ln w="12700">
            <a:miter lim="400000"/>
          </a:ln>
        </p:spPr>
      </p:pic>
      <p:sp>
        <p:nvSpPr>
          <p:cNvPr id="205" name="Camilla Coletti talk tomorrow">
            <a:extLst>
              <a:ext uri="{FF2B5EF4-FFF2-40B4-BE49-F238E27FC236}">
                <a16:creationId xmlns:a16="http://schemas.microsoft.com/office/drawing/2014/main" id="{A7970A49-B5B1-CB8E-B754-EC7763DA31DF}"/>
              </a:ext>
            </a:extLst>
          </p:cNvPr>
          <p:cNvSpPr txBox="1"/>
          <p:nvPr/>
        </p:nvSpPr>
        <p:spPr>
          <a:xfrm>
            <a:off x="8826288" y="4527533"/>
            <a:ext cx="1453924" cy="210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lang="en-US" sz="900" noProof="0" dirty="0"/>
              <a:t>Camilla Coletti talk tomorrow</a:t>
            </a:r>
          </a:p>
        </p:txBody>
      </p:sp>
    </p:spTree>
    <p:extLst>
      <p:ext uri="{BB962C8B-B14F-4D97-AF65-F5344CB8AC3E}">
        <p14:creationId xmlns:p14="http://schemas.microsoft.com/office/powerpoint/2010/main" val="3369330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935AE-C3B0-7657-7125-E7D41DA99798}"/>
            </a:ext>
          </a:extLst>
        </p:cNvPr>
        <p:cNvGrpSpPr/>
        <p:nvPr/>
      </p:nvGrpSpPr>
      <p:grpSpPr>
        <a:xfrm>
          <a:off x="0" y="0"/>
          <a:ext cx="0" cy="0"/>
          <a:chOff x="0" y="0"/>
          <a:chExt cx="0" cy="0"/>
        </a:xfrm>
      </p:grpSpPr>
      <p:sp>
        <p:nvSpPr>
          <p:cNvPr id="228" name="Numero diapositiva">
            <a:extLst>
              <a:ext uri="{FF2B5EF4-FFF2-40B4-BE49-F238E27FC236}">
                <a16:creationId xmlns:a16="http://schemas.microsoft.com/office/drawing/2014/main" id="{7C3561D6-1BE4-5C43-B99F-C0988CD60505}"/>
              </a:ext>
            </a:extLst>
          </p:cNvPr>
          <p:cNvSpPr txBox="1">
            <a:spLocks noGrp="1"/>
          </p:cNvSpPr>
          <p:nvPr>
            <p:ph type="sldNum" sz="quarter" idx="2"/>
          </p:nvPr>
        </p:nvSpPr>
        <p:spPr>
          <a:xfrm>
            <a:off x="6015888" y="6536531"/>
            <a:ext cx="155462" cy="23883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US" noProof="0" smtClean="0"/>
              <a:t>69</a:t>
            </a:fld>
            <a:endParaRPr lang="en-US" noProof="0" dirty="0"/>
          </a:p>
        </p:txBody>
      </p:sp>
      <p:sp>
        <p:nvSpPr>
          <p:cNvPr id="229" name="The LASEC experimental layout">
            <a:extLst>
              <a:ext uri="{FF2B5EF4-FFF2-40B4-BE49-F238E27FC236}">
                <a16:creationId xmlns:a16="http://schemas.microsoft.com/office/drawing/2014/main" id="{2EDAFD3A-3869-3362-F2C3-552415C46255}"/>
              </a:ext>
            </a:extLst>
          </p:cNvPr>
          <p:cNvSpPr txBox="1">
            <a:spLocks noGrp="1"/>
          </p:cNvSpPr>
          <p:nvPr>
            <p:ph type="title"/>
          </p:nvPr>
        </p:nvSpPr>
        <p:spPr>
          <a:prstGeom prst="rect">
            <a:avLst/>
          </a:prstGeom>
        </p:spPr>
        <p:txBody>
          <a:bodyPr/>
          <a:lstStyle/>
          <a:p>
            <a:r>
              <a:rPr lang="en-US" noProof="0" dirty="0"/>
              <a:t>The LASEC experimental layout (Roma3)</a:t>
            </a:r>
          </a:p>
        </p:txBody>
      </p:sp>
      <p:pic>
        <p:nvPicPr>
          <p:cNvPr id="230" name="Untitled_Artwork.png" descr="Untitled_Artwork.png">
            <a:extLst>
              <a:ext uri="{FF2B5EF4-FFF2-40B4-BE49-F238E27FC236}">
                <a16:creationId xmlns:a16="http://schemas.microsoft.com/office/drawing/2014/main" id="{1B822E1B-5E94-EEB7-8219-EE7488562587}"/>
              </a:ext>
            </a:extLst>
          </p:cNvPr>
          <p:cNvPicPr>
            <a:picLocks noChangeAspect="1"/>
          </p:cNvPicPr>
          <p:nvPr/>
        </p:nvPicPr>
        <p:blipFill>
          <a:blip r:embed="rId2"/>
          <a:srcRect l="7422" t="23954" b="16883"/>
          <a:stretch>
            <a:fillRect/>
          </a:stretch>
        </p:blipFill>
        <p:spPr>
          <a:xfrm>
            <a:off x="10288488" y="0"/>
            <a:ext cx="2041347" cy="978397"/>
          </a:xfrm>
          <a:prstGeom prst="rect">
            <a:avLst/>
          </a:prstGeom>
          <a:ln w="12700">
            <a:miter lim="400000"/>
          </a:ln>
        </p:spPr>
      </p:pic>
      <p:grpSp>
        <p:nvGrpSpPr>
          <p:cNvPr id="275" name="Raggruppa">
            <a:extLst>
              <a:ext uri="{FF2B5EF4-FFF2-40B4-BE49-F238E27FC236}">
                <a16:creationId xmlns:a16="http://schemas.microsoft.com/office/drawing/2014/main" id="{E82172DC-B277-F15D-226E-515AFCCF43C0}"/>
              </a:ext>
            </a:extLst>
          </p:cNvPr>
          <p:cNvGrpSpPr/>
          <p:nvPr/>
        </p:nvGrpSpPr>
        <p:grpSpPr>
          <a:xfrm>
            <a:off x="109863" y="651011"/>
            <a:ext cx="6498659" cy="6273660"/>
            <a:chOff x="-1" y="-2"/>
            <a:chExt cx="12997317" cy="12547318"/>
          </a:xfrm>
        </p:grpSpPr>
        <p:grpSp>
          <p:nvGrpSpPr>
            <p:cNvPr id="272" name="Raggruppa">
              <a:extLst>
                <a:ext uri="{FF2B5EF4-FFF2-40B4-BE49-F238E27FC236}">
                  <a16:creationId xmlns:a16="http://schemas.microsoft.com/office/drawing/2014/main" id="{81D6D2C9-944F-4487-CE53-4CAF28C50CF4}"/>
                </a:ext>
              </a:extLst>
            </p:cNvPr>
            <p:cNvGrpSpPr/>
            <p:nvPr/>
          </p:nvGrpSpPr>
          <p:grpSpPr>
            <a:xfrm>
              <a:off x="-2" y="-3"/>
              <a:ext cx="12997318" cy="11846635"/>
              <a:chOff x="-1" y="-2"/>
              <a:chExt cx="12997317" cy="11846634"/>
            </a:xfrm>
          </p:grpSpPr>
          <p:grpSp>
            <p:nvGrpSpPr>
              <p:cNvPr id="252" name="Raggruppa">
                <a:extLst>
                  <a:ext uri="{FF2B5EF4-FFF2-40B4-BE49-F238E27FC236}">
                    <a16:creationId xmlns:a16="http://schemas.microsoft.com/office/drawing/2014/main" id="{41E7EE50-5C69-9046-8539-03C58B9FDC71}"/>
                  </a:ext>
                </a:extLst>
              </p:cNvPr>
              <p:cNvGrpSpPr/>
              <p:nvPr/>
            </p:nvGrpSpPr>
            <p:grpSpPr>
              <a:xfrm>
                <a:off x="-2" y="-3"/>
                <a:ext cx="12478373" cy="10016384"/>
                <a:chOff x="-1" y="-2"/>
                <a:chExt cx="12478372" cy="10016383"/>
              </a:xfrm>
            </p:grpSpPr>
            <p:grpSp>
              <p:nvGrpSpPr>
                <p:cNvPr id="250" name="Raggruppa">
                  <a:extLst>
                    <a:ext uri="{FF2B5EF4-FFF2-40B4-BE49-F238E27FC236}">
                      <a16:creationId xmlns:a16="http://schemas.microsoft.com/office/drawing/2014/main" id="{57505CBC-DAB3-07B6-4306-45D31BDF5B1D}"/>
                    </a:ext>
                  </a:extLst>
                </p:cNvPr>
                <p:cNvGrpSpPr/>
                <p:nvPr/>
              </p:nvGrpSpPr>
              <p:grpSpPr>
                <a:xfrm>
                  <a:off x="-2" y="-3"/>
                  <a:ext cx="12478373" cy="10016384"/>
                  <a:chOff x="0" y="-1"/>
                  <a:chExt cx="12478372" cy="10016382"/>
                </a:xfrm>
              </p:grpSpPr>
              <p:pic>
                <p:nvPicPr>
                  <p:cNvPr id="231" name="0Ioz07geubVVk2a7.png" descr="0Ioz07geubVVk2a7.png">
                    <a:extLst>
                      <a:ext uri="{FF2B5EF4-FFF2-40B4-BE49-F238E27FC236}">
                        <a16:creationId xmlns:a16="http://schemas.microsoft.com/office/drawing/2014/main" id="{E29AE490-4F19-C525-CCCC-301EDB3D821B}"/>
                      </a:ext>
                    </a:extLst>
                  </p:cNvPr>
                  <p:cNvPicPr>
                    <a:picLocks noChangeAspect="1"/>
                  </p:cNvPicPr>
                  <p:nvPr/>
                </p:nvPicPr>
                <p:blipFill>
                  <a:blip r:embed="rId3"/>
                  <a:srcRect t="5023" b="5023"/>
                  <a:stretch>
                    <a:fillRect/>
                  </a:stretch>
                </p:blipFill>
                <p:spPr>
                  <a:xfrm>
                    <a:off x="-1" y="-2"/>
                    <a:ext cx="12478373" cy="9581196"/>
                  </a:xfrm>
                  <a:prstGeom prst="rect">
                    <a:avLst/>
                  </a:prstGeom>
                  <a:ln w="12700" cap="flat">
                    <a:noFill/>
                    <a:miter lim="400000"/>
                  </a:ln>
                  <a:effectLst/>
                </p:spPr>
              </p:pic>
              <p:sp>
                <p:nvSpPr>
                  <p:cNvPr id="232" name="Forma">
                    <a:extLst>
                      <a:ext uri="{FF2B5EF4-FFF2-40B4-BE49-F238E27FC236}">
                        <a16:creationId xmlns:a16="http://schemas.microsoft.com/office/drawing/2014/main" id="{52C8E9CE-B8C4-0311-934C-B912CE7CD618}"/>
                      </a:ext>
                    </a:extLst>
                  </p:cNvPr>
                  <p:cNvSpPr/>
                  <p:nvPr/>
                </p:nvSpPr>
                <p:spPr>
                  <a:xfrm>
                    <a:off x="4694965" y="5660487"/>
                    <a:ext cx="2735781" cy="2947957"/>
                  </a:xfrm>
                  <a:custGeom>
                    <a:avLst/>
                    <a:gdLst/>
                    <a:ahLst/>
                    <a:cxnLst>
                      <a:cxn ang="0">
                        <a:pos x="wd2" y="hd2"/>
                      </a:cxn>
                      <a:cxn ang="5400000">
                        <a:pos x="wd2" y="hd2"/>
                      </a:cxn>
                      <a:cxn ang="10800000">
                        <a:pos x="wd2" y="hd2"/>
                      </a:cxn>
                      <a:cxn ang="16200000">
                        <a:pos x="wd2" y="hd2"/>
                      </a:cxn>
                    </a:cxnLst>
                    <a:rect l="0" t="0" r="r" b="b"/>
                    <a:pathLst>
                      <a:path w="21600" h="21600" extrusionOk="0">
                        <a:moveTo>
                          <a:pt x="46" y="12186"/>
                        </a:moveTo>
                        <a:lnTo>
                          <a:pt x="0" y="5737"/>
                        </a:lnTo>
                        <a:lnTo>
                          <a:pt x="4952" y="1198"/>
                        </a:lnTo>
                        <a:cubicBezTo>
                          <a:pt x="5205" y="1010"/>
                          <a:pt x="5479" y="847"/>
                          <a:pt x="5768" y="712"/>
                        </a:cubicBezTo>
                        <a:cubicBezTo>
                          <a:pt x="6136" y="539"/>
                          <a:pt x="6528" y="412"/>
                          <a:pt x="6932" y="335"/>
                        </a:cubicBezTo>
                        <a:cubicBezTo>
                          <a:pt x="7220" y="261"/>
                          <a:pt x="7511" y="195"/>
                          <a:pt x="7804" y="135"/>
                        </a:cubicBezTo>
                        <a:cubicBezTo>
                          <a:pt x="8045" y="85"/>
                          <a:pt x="8287" y="40"/>
                          <a:pt x="8530" y="0"/>
                        </a:cubicBezTo>
                        <a:cubicBezTo>
                          <a:pt x="9162" y="7"/>
                          <a:pt x="9793" y="20"/>
                          <a:pt x="10425" y="38"/>
                        </a:cubicBezTo>
                        <a:cubicBezTo>
                          <a:pt x="11008" y="55"/>
                          <a:pt x="11591" y="77"/>
                          <a:pt x="12174" y="104"/>
                        </a:cubicBezTo>
                        <a:cubicBezTo>
                          <a:pt x="12988" y="408"/>
                          <a:pt x="13803" y="711"/>
                          <a:pt x="14619" y="1013"/>
                        </a:cubicBezTo>
                        <a:cubicBezTo>
                          <a:pt x="15390" y="1298"/>
                          <a:pt x="16161" y="1583"/>
                          <a:pt x="16932" y="1865"/>
                        </a:cubicBezTo>
                        <a:cubicBezTo>
                          <a:pt x="17317" y="2101"/>
                          <a:pt x="17680" y="2366"/>
                          <a:pt x="18017" y="2657"/>
                        </a:cubicBezTo>
                        <a:cubicBezTo>
                          <a:pt x="18252" y="2859"/>
                          <a:pt x="18473" y="3074"/>
                          <a:pt x="18681" y="3301"/>
                        </a:cubicBezTo>
                        <a:lnTo>
                          <a:pt x="20473" y="9192"/>
                        </a:lnTo>
                        <a:lnTo>
                          <a:pt x="18435" y="10280"/>
                        </a:lnTo>
                        <a:cubicBezTo>
                          <a:pt x="18430" y="10522"/>
                          <a:pt x="18424" y="10764"/>
                          <a:pt x="18420" y="11005"/>
                        </a:cubicBezTo>
                        <a:cubicBezTo>
                          <a:pt x="18414" y="11309"/>
                          <a:pt x="18409" y="11613"/>
                          <a:pt x="18405" y="11917"/>
                        </a:cubicBezTo>
                        <a:lnTo>
                          <a:pt x="20287" y="12959"/>
                        </a:lnTo>
                        <a:lnTo>
                          <a:pt x="21391" y="12969"/>
                        </a:lnTo>
                        <a:lnTo>
                          <a:pt x="21600" y="14113"/>
                        </a:lnTo>
                        <a:lnTo>
                          <a:pt x="21209" y="15170"/>
                        </a:lnTo>
                        <a:cubicBezTo>
                          <a:pt x="20991" y="15608"/>
                          <a:pt x="20747" y="16035"/>
                          <a:pt x="20478" y="16448"/>
                        </a:cubicBezTo>
                        <a:cubicBezTo>
                          <a:pt x="20227" y="16833"/>
                          <a:pt x="19955" y="17206"/>
                          <a:pt x="19662" y="17566"/>
                        </a:cubicBezTo>
                        <a:lnTo>
                          <a:pt x="18799" y="18547"/>
                        </a:lnTo>
                        <a:cubicBezTo>
                          <a:pt x="16928" y="19203"/>
                          <a:pt x="15029" y="19786"/>
                          <a:pt x="13106" y="20294"/>
                        </a:cubicBezTo>
                        <a:cubicBezTo>
                          <a:pt x="11166" y="20806"/>
                          <a:pt x="9204" y="21242"/>
                          <a:pt x="7225" y="21600"/>
                        </a:cubicBezTo>
                        <a:cubicBezTo>
                          <a:pt x="6503" y="21387"/>
                          <a:pt x="5800" y="21123"/>
                          <a:pt x="5123" y="20809"/>
                        </a:cubicBezTo>
                        <a:cubicBezTo>
                          <a:pt x="4431" y="20488"/>
                          <a:pt x="3767" y="20117"/>
                          <a:pt x="3138" y="19698"/>
                        </a:cubicBezTo>
                        <a:cubicBezTo>
                          <a:pt x="2552" y="19297"/>
                          <a:pt x="2004" y="18850"/>
                          <a:pt x="1500" y="18363"/>
                        </a:cubicBezTo>
                        <a:cubicBezTo>
                          <a:pt x="974" y="17855"/>
                          <a:pt x="497" y="17304"/>
                          <a:pt x="75" y="16717"/>
                        </a:cubicBezTo>
                        <a:lnTo>
                          <a:pt x="46" y="12186"/>
                        </a:lnTo>
                        <a:close/>
                      </a:path>
                    </a:pathLst>
                  </a:custGeom>
                  <a:solidFill>
                    <a:srgbClr val="FFFFFF"/>
                  </a:solidFill>
                  <a:ln w="38100" cap="flat">
                    <a:solidFill>
                      <a:srgbClr val="FFFFFF"/>
                    </a:solidFill>
                    <a:prstDash val="solid"/>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33" name="Rettangolo">
                    <a:extLst>
                      <a:ext uri="{FF2B5EF4-FFF2-40B4-BE49-F238E27FC236}">
                        <a16:creationId xmlns:a16="http://schemas.microsoft.com/office/drawing/2014/main" id="{A267417E-E24D-9C15-250C-5183510BB667}"/>
                      </a:ext>
                    </a:extLst>
                  </p:cNvPr>
                  <p:cNvSpPr/>
                  <p:nvPr/>
                </p:nvSpPr>
                <p:spPr>
                  <a:xfrm>
                    <a:off x="9268380" y="3179138"/>
                    <a:ext cx="3209917" cy="632386"/>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34" name="Rettangolo">
                    <a:extLst>
                      <a:ext uri="{FF2B5EF4-FFF2-40B4-BE49-F238E27FC236}">
                        <a16:creationId xmlns:a16="http://schemas.microsoft.com/office/drawing/2014/main" id="{94FD142C-DB4F-AB15-A670-CE315C09ED08}"/>
                      </a:ext>
                    </a:extLst>
                  </p:cNvPr>
                  <p:cNvSpPr/>
                  <p:nvPr/>
                </p:nvSpPr>
                <p:spPr>
                  <a:xfrm rot="16200000">
                    <a:off x="9126668" y="6649806"/>
                    <a:ext cx="4428801" cy="1434173"/>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35" name="Rettangolo">
                    <a:extLst>
                      <a:ext uri="{FF2B5EF4-FFF2-40B4-BE49-F238E27FC236}">
                        <a16:creationId xmlns:a16="http://schemas.microsoft.com/office/drawing/2014/main" id="{55501DB4-ECF6-3369-E575-FCF6B825EF90}"/>
                      </a:ext>
                    </a:extLst>
                  </p:cNvPr>
                  <p:cNvSpPr/>
                  <p:nvPr/>
                </p:nvSpPr>
                <p:spPr>
                  <a:xfrm rot="16200000">
                    <a:off x="9635370" y="3809618"/>
                    <a:ext cx="2052134" cy="1423561"/>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36" name="Rettangolo">
                    <a:extLst>
                      <a:ext uri="{FF2B5EF4-FFF2-40B4-BE49-F238E27FC236}">
                        <a16:creationId xmlns:a16="http://schemas.microsoft.com/office/drawing/2014/main" id="{D732CC79-FE56-3454-BAAF-D2397C7BFE6A}"/>
                      </a:ext>
                    </a:extLst>
                  </p:cNvPr>
                  <p:cNvSpPr/>
                  <p:nvPr/>
                </p:nvSpPr>
                <p:spPr>
                  <a:xfrm>
                    <a:off x="1943753" y="1670657"/>
                    <a:ext cx="1728158" cy="1508484"/>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37" name="Rettangolo">
                    <a:extLst>
                      <a:ext uri="{FF2B5EF4-FFF2-40B4-BE49-F238E27FC236}">
                        <a16:creationId xmlns:a16="http://schemas.microsoft.com/office/drawing/2014/main" id="{4370A139-778D-84FB-0141-FAA90FE78905}"/>
                      </a:ext>
                    </a:extLst>
                  </p:cNvPr>
                  <p:cNvSpPr/>
                  <p:nvPr/>
                </p:nvSpPr>
                <p:spPr>
                  <a:xfrm>
                    <a:off x="1656946" y="8166423"/>
                    <a:ext cx="3047741" cy="1718396"/>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38" name="Rettangolo">
                    <a:extLst>
                      <a:ext uri="{FF2B5EF4-FFF2-40B4-BE49-F238E27FC236}">
                        <a16:creationId xmlns:a16="http://schemas.microsoft.com/office/drawing/2014/main" id="{446BE333-2AED-4BB6-BEE9-E8E5045CA89F}"/>
                      </a:ext>
                    </a:extLst>
                  </p:cNvPr>
                  <p:cNvSpPr/>
                  <p:nvPr/>
                </p:nvSpPr>
                <p:spPr>
                  <a:xfrm>
                    <a:off x="4552720" y="9276445"/>
                    <a:ext cx="3020712" cy="739937"/>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39" name="Rettangolo">
                    <a:extLst>
                      <a:ext uri="{FF2B5EF4-FFF2-40B4-BE49-F238E27FC236}">
                        <a16:creationId xmlns:a16="http://schemas.microsoft.com/office/drawing/2014/main" id="{A278CD59-8D59-18B2-E437-49183BD1B338}"/>
                      </a:ext>
                    </a:extLst>
                  </p:cNvPr>
                  <p:cNvSpPr/>
                  <p:nvPr/>
                </p:nvSpPr>
                <p:spPr>
                  <a:xfrm rot="18218044">
                    <a:off x="4900754" y="1078076"/>
                    <a:ext cx="1088796" cy="2335479"/>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40" name="Rettangolo">
                    <a:extLst>
                      <a:ext uri="{FF2B5EF4-FFF2-40B4-BE49-F238E27FC236}">
                        <a16:creationId xmlns:a16="http://schemas.microsoft.com/office/drawing/2014/main" id="{66C97183-0831-03DB-2424-2A911FB5E86B}"/>
                      </a:ext>
                    </a:extLst>
                  </p:cNvPr>
                  <p:cNvSpPr/>
                  <p:nvPr/>
                </p:nvSpPr>
                <p:spPr>
                  <a:xfrm rot="18218044">
                    <a:off x="5127871" y="291346"/>
                    <a:ext cx="1088795" cy="2335478"/>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41" name="Rettangolo">
                    <a:extLst>
                      <a:ext uri="{FF2B5EF4-FFF2-40B4-BE49-F238E27FC236}">
                        <a16:creationId xmlns:a16="http://schemas.microsoft.com/office/drawing/2014/main" id="{2C84127D-83BE-D950-330E-D7F2ABD57F95}"/>
                      </a:ext>
                    </a:extLst>
                  </p:cNvPr>
                  <p:cNvSpPr/>
                  <p:nvPr/>
                </p:nvSpPr>
                <p:spPr>
                  <a:xfrm rot="19652380">
                    <a:off x="3678557" y="1829185"/>
                    <a:ext cx="837410" cy="3259016"/>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42" name="Rettangolo">
                    <a:extLst>
                      <a:ext uri="{FF2B5EF4-FFF2-40B4-BE49-F238E27FC236}">
                        <a16:creationId xmlns:a16="http://schemas.microsoft.com/office/drawing/2014/main" id="{A86C41A9-52B6-12C6-0A02-56B82AD80EBA}"/>
                      </a:ext>
                    </a:extLst>
                  </p:cNvPr>
                  <p:cNvSpPr/>
                  <p:nvPr/>
                </p:nvSpPr>
                <p:spPr>
                  <a:xfrm rot="18971371">
                    <a:off x="4444565" y="4759284"/>
                    <a:ext cx="815556" cy="319049"/>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43" name="Linea">
                    <a:extLst>
                      <a:ext uri="{FF2B5EF4-FFF2-40B4-BE49-F238E27FC236}">
                        <a16:creationId xmlns:a16="http://schemas.microsoft.com/office/drawing/2014/main" id="{C68D99A1-D7E8-60EF-979C-0C42CAD77F6D}"/>
                      </a:ext>
                    </a:extLst>
                  </p:cNvPr>
                  <p:cNvSpPr/>
                  <p:nvPr/>
                </p:nvSpPr>
                <p:spPr>
                  <a:xfrm flipV="1">
                    <a:off x="7363560" y="3510048"/>
                    <a:ext cx="2016262" cy="1946174"/>
                  </a:xfrm>
                  <a:prstGeom prst="line">
                    <a:avLst/>
                  </a:prstGeom>
                  <a:noFill/>
                  <a:ln w="114300" cap="flat">
                    <a:solidFill>
                      <a:srgbClr val="FFFFFF"/>
                    </a:solidFill>
                    <a:prstDash val="solid"/>
                    <a:miter lim="400000"/>
                  </a:ln>
                  <a:effectLst/>
                </p:spPr>
                <p:txBody>
                  <a:bodyPr wrap="square" lIns="22859" tIns="22859" rIns="22859" bIns="22859" numCol="1" anchor="t">
                    <a:noAutofit/>
                  </a:bodyPr>
                  <a:lstStyle/>
                  <a:p>
                    <a:pPr defTabSz="410765">
                      <a:defRPr b="0"/>
                    </a:pPr>
                    <a:endParaRPr lang="en-US" sz="900" noProof="0" dirty="0"/>
                  </a:p>
                </p:txBody>
              </p:sp>
              <p:sp>
                <p:nvSpPr>
                  <p:cNvPr id="244" name="Linea">
                    <a:extLst>
                      <a:ext uri="{FF2B5EF4-FFF2-40B4-BE49-F238E27FC236}">
                        <a16:creationId xmlns:a16="http://schemas.microsoft.com/office/drawing/2014/main" id="{75ED5963-CFD1-EF14-5E7B-32F0C61C1E83}"/>
                      </a:ext>
                    </a:extLst>
                  </p:cNvPr>
                  <p:cNvSpPr/>
                  <p:nvPr/>
                </p:nvSpPr>
                <p:spPr>
                  <a:xfrm flipH="1">
                    <a:off x="4604592" y="8712461"/>
                    <a:ext cx="130462" cy="221506"/>
                  </a:xfrm>
                  <a:prstGeom prst="line">
                    <a:avLst/>
                  </a:prstGeom>
                  <a:noFill/>
                  <a:ln w="88900" cap="flat">
                    <a:solidFill>
                      <a:srgbClr val="FFFFFF"/>
                    </a:solidFill>
                    <a:prstDash val="solid"/>
                    <a:miter lim="400000"/>
                  </a:ln>
                  <a:effectLst/>
                </p:spPr>
                <p:txBody>
                  <a:bodyPr wrap="square" lIns="22859" tIns="22859" rIns="22859" bIns="22859" numCol="1" anchor="t">
                    <a:noAutofit/>
                  </a:bodyPr>
                  <a:lstStyle/>
                  <a:p>
                    <a:pPr defTabSz="410765">
                      <a:defRPr b="0"/>
                    </a:pPr>
                    <a:endParaRPr lang="en-US" sz="900" noProof="0" dirty="0"/>
                  </a:p>
                </p:txBody>
              </p:sp>
              <p:sp>
                <p:nvSpPr>
                  <p:cNvPr id="245" name="Linea">
                    <a:extLst>
                      <a:ext uri="{FF2B5EF4-FFF2-40B4-BE49-F238E27FC236}">
                        <a16:creationId xmlns:a16="http://schemas.microsoft.com/office/drawing/2014/main" id="{2E8EC3AE-1451-90F6-2EB2-430D0EE7C4A5}"/>
                      </a:ext>
                    </a:extLst>
                  </p:cNvPr>
                  <p:cNvSpPr/>
                  <p:nvPr/>
                </p:nvSpPr>
                <p:spPr>
                  <a:xfrm>
                    <a:off x="7305412" y="5536230"/>
                    <a:ext cx="590586" cy="254971"/>
                  </a:xfrm>
                  <a:prstGeom prst="line">
                    <a:avLst/>
                  </a:prstGeom>
                  <a:noFill/>
                  <a:ln w="88900" cap="flat">
                    <a:solidFill>
                      <a:srgbClr val="FFFFFF"/>
                    </a:solidFill>
                    <a:prstDash val="solid"/>
                    <a:miter lim="400000"/>
                  </a:ln>
                  <a:effectLst/>
                </p:spPr>
                <p:txBody>
                  <a:bodyPr wrap="square" lIns="22859" tIns="22859" rIns="22859" bIns="22859" numCol="1" anchor="t">
                    <a:noAutofit/>
                  </a:bodyPr>
                  <a:lstStyle/>
                  <a:p>
                    <a:pPr defTabSz="410765">
                      <a:defRPr b="0"/>
                    </a:pPr>
                    <a:endParaRPr lang="en-US" sz="900" noProof="0" dirty="0"/>
                  </a:p>
                </p:txBody>
              </p:sp>
              <p:sp>
                <p:nvSpPr>
                  <p:cNvPr id="246" name="Forma">
                    <a:extLst>
                      <a:ext uri="{FF2B5EF4-FFF2-40B4-BE49-F238E27FC236}">
                        <a16:creationId xmlns:a16="http://schemas.microsoft.com/office/drawing/2014/main" id="{323A77E4-7FE3-C31E-F47A-975F019C9D27}"/>
                      </a:ext>
                    </a:extLst>
                  </p:cNvPr>
                  <p:cNvSpPr/>
                  <p:nvPr/>
                </p:nvSpPr>
                <p:spPr>
                  <a:xfrm>
                    <a:off x="9473448" y="6216767"/>
                    <a:ext cx="971437" cy="821758"/>
                  </a:xfrm>
                  <a:custGeom>
                    <a:avLst/>
                    <a:gdLst/>
                    <a:ahLst/>
                    <a:cxnLst>
                      <a:cxn ang="0">
                        <a:pos x="wd2" y="hd2"/>
                      </a:cxn>
                      <a:cxn ang="5400000">
                        <a:pos x="wd2" y="hd2"/>
                      </a:cxn>
                      <a:cxn ang="10800000">
                        <a:pos x="wd2" y="hd2"/>
                      </a:cxn>
                      <a:cxn ang="16200000">
                        <a:pos x="wd2" y="hd2"/>
                      </a:cxn>
                    </a:cxnLst>
                    <a:rect l="0" t="0" r="r" b="b"/>
                    <a:pathLst>
                      <a:path w="21081" h="21600" extrusionOk="0">
                        <a:moveTo>
                          <a:pt x="0" y="390"/>
                        </a:moveTo>
                        <a:lnTo>
                          <a:pt x="19364" y="0"/>
                        </a:lnTo>
                        <a:cubicBezTo>
                          <a:pt x="21265" y="4959"/>
                          <a:pt x="21600" y="10597"/>
                          <a:pt x="20305" y="15838"/>
                        </a:cubicBezTo>
                        <a:cubicBezTo>
                          <a:pt x="19801" y="17880"/>
                          <a:pt x="19054" y="19822"/>
                          <a:pt x="18088" y="21600"/>
                        </a:cubicBezTo>
                        <a:lnTo>
                          <a:pt x="0" y="19839"/>
                        </a:lnTo>
                        <a:lnTo>
                          <a:pt x="0" y="390"/>
                        </a:lnTo>
                        <a:close/>
                      </a:path>
                    </a:pathLst>
                  </a:cu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47" name="Rettangolo">
                    <a:extLst>
                      <a:ext uri="{FF2B5EF4-FFF2-40B4-BE49-F238E27FC236}">
                        <a16:creationId xmlns:a16="http://schemas.microsoft.com/office/drawing/2014/main" id="{894B9340-6306-4FF8-B855-8AA1F99D4355}"/>
                      </a:ext>
                    </a:extLst>
                  </p:cNvPr>
                  <p:cNvSpPr/>
                  <p:nvPr/>
                </p:nvSpPr>
                <p:spPr>
                  <a:xfrm rot="829330">
                    <a:off x="10433980" y="6857277"/>
                    <a:ext cx="1150606" cy="210835"/>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48" name="Rettangolo">
                    <a:extLst>
                      <a:ext uri="{FF2B5EF4-FFF2-40B4-BE49-F238E27FC236}">
                        <a16:creationId xmlns:a16="http://schemas.microsoft.com/office/drawing/2014/main" id="{13F971A7-0E33-2331-FC2A-CCB86B5163E5}"/>
                      </a:ext>
                    </a:extLst>
                  </p:cNvPr>
                  <p:cNvSpPr/>
                  <p:nvPr/>
                </p:nvSpPr>
                <p:spPr>
                  <a:xfrm>
                    <a:off x="9494846" y="7557527"/>
                    <a:ext cx="1150606" cy="1616660"/>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49" name="Rettangolo">
                    <a:extLst>
                      <a:ext uri="{FF2B5EF4-FFF2-40B4-BE49-F238E27FC236}">
                        <a16:creationId xmlns:a16="http://schemas.microsoft.com/office/drawing/2014/main" id="{69E636E5-FF07-A99D-592E-4F67F54304FD}"/>
                      </a:ext>
                    </a:extLst>
                  </p:cNvPr>
                  <p:cNvSpPr/>
                  <p:nvPr/>
                </p:nvSpPr>
                <p:spPr>
                  <a:xfrm>
                    <a:off x="7832663" y="7892691"/>
                    <a:ext cx="2213920" cy="1150606"/>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grpSp>
            <p:sp>
              <p:nvSpPr>
                <p:cNvPr id="251" name="Rettangolo">
                  <a:extLst>
                    <a:ext uri="{FF2B5EF4-FFF2-40B4-BE49-F238E27FC236}">
                      <a16:creationId xmlns:a16="http://schemas.microsoft.com/office/drawing/2014/main" id="{FBEF7106-5DEA-19C9-8399-4310E6929A08}"/>
                    </a:ext>
                  </a:extLst>
                </p:cNvPr>
                <p:cNvSpPr/>
                <p:nvPr/>
              </p:nvSpPr>
              <p:spPr>
                <a:xfrm>
                  <a:off x="8335518" y="5925999"/>
                  <a:ext cx="393882" cy="287260"/>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grpSp>
          <p:sp>
            <p:nvSpPr>
              <p:cNvPr id="253" name="MONOCHROMATISATION…">
                <a:extLst>
                  <a:ext uri="{FF2B5EF4-FFF2-40B4-BE49-F238E27FC236}">
                    <a16:creationId xmlns:a16="http://schemas.microsoft.com/office/drawing/2014/main" id="{B2160FD7-60C5-64A7-2602-1D723609D3A0}"/>
                  </a:ext>
                </a:extLst>
              </p:cNvPr>
              <p:cNvSpPr txBox="1"/>
              <p:nvPr/>
            </p:nvSpPr>
            <p:spPr>
              <a:xfrm>
                <a:off x="8059154" y="1362363"/>
                <a:ext cx="4938163" cy="15333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noAutofit/>
              </a:bodyPr>
              <a:lstStyle/>
              <a:p>
                <a:pPr defTabSz="410765">
                  <a:defRPr sz="3000" b="0"/>
                </a:pPr>
                <a:r>
                  <a:rPr lang="en-US" sz="1500" noProof="0" dirty="0"/>
                  <a:t>MONOCHROMATIZATION</a:t>
                </a:r>
              </a:p>
              <a:p>
                <a:pPr defTabSz="410765">
                  <a:defRPr sz="3000" b="0"/>
                </a:pPr>
                <a:r>
                  <a:rPr lang="en-US" sz="1500" noProof="0" dirty="0"/>
                  <a:t>+</a:t>
                </a:r>
              </a:p>
              <a:p>
                <a:pPr defTabSz="410765">
                  <a:defRPr sz="3000" b="0"/>
                </a:pPr>
                <a:r>
                  <a:rPr lang="en-US" sz="1500" noProof="0" dirty="0"/>
                  <a:t>FOCUSING</a:t>
                </a:r>
              </a:p>
            </p:txBody>
          </p:sp>
          <p:sp>
            <p:nvSpPr>
              <p:cNvPr id="254" name="X-RAYS SOURCE">
                <a:extLst>
                  <a:ext uri="{FF2B5EF4-FFF2-40B4-BE49-F238E27FC236}">
                    <a16:creationId xmlns:a16="http://schemas.microsoft.com/office/drawing/2014/main" id="{BEBC9EBC-5E17-A938-4CA9-0F94A9874F30}"/>
                  </a:ext>
                </a:extLst>
              </p:cNvPr>
              <p:cNvSpPr txBox="1"/>
              <p:nvPr/>
            </p:nvSpPr>
            <p:spPr>
              <a:xfrm>
                <a:off x="0" y="1792283"/>
                <a:ext cx="3515656" cy="589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noAutofit/>
              </a:bodyPr>
              <a:lstStyle>
                <a:lvl1pPr defTabSz="821529">
                  <a:defRPr sz="3000" b="0"/>
                </a:lvl1pPr>
              </a:lstStyle>
              <a:p>
                <a:r>
                  <a:rPr lang="en-US" sz="1500" noProof="0" dirty="0"/>
                  <a:t>X-RAYS SOURCE</a:t>
                </a:r>
              </a:p>
            </p:txBody>
          </p:sp>
          <p:sp>
            <p:nvSpPr>
              <p:cNvPr id="255" name="Linea">
                <a:extLst>
                  <a:ext uri="{FF2B5EF4-FFF2-40B4-BE49-F238E27FC236}">
                    <a16:creationId xmlns:a16="http://schemas.microsoft.com/office/drawing/2014/main" id="{5F5E8E7B-E674-A3B3-6A2D-1868A4510349}"/>
                  </a:ext>
                </a:extLst>
              </p:cNvPr>
              <p:cNvSpPr/>
              <p:nvPr/>
            </p:nvSpPr>
            <p:spPr>
              <a:xfrm flipV="1">
                <a:off x="4382834" y="2327075"/>
                <a:ext cx="3676276" cy="3676275"/>
              </a:xfrm>
              <a:prstGeom prst="line">
                <a:avLst/>
              </a:prstGeom>
              <a:noFill/>
              <a:ln w="88900" cap="flat">
                <a:solidFill>
                  <a:srgbClr val="B51600"/>
                </a:solidFill>
                <a:prstDash val="solid"/>
                <a:miter lim="400000"/>
                <a:tailEnd type="triangle" w="med" len="med"/>
              </a:ln>
              <a:effectLst/>
            </p:spPr>
            <p:txBody>
              <a:bodyPr wrap="square" lIns="22859" tIns="22859" rIns="22859" bIns="22859" numCol="1" anchor="t">
                <a:noAutofit/>
              </a:bodyPr>
              <a:lstStyle/>
              <a:p>
                <a:pPr defTabSz="410765">
                  <a:defRPr b="0"/>
                </a:pPr>
                <a:endParaRPr lang="en-US" sz="900" noProof="0" dirty="0"/>
              </a:p>
            </p:txBody>
          </p:sp>
          <p:sp>
            <p:nvSpPr>
              <p:cNvPr id="256" name="ELECTRON…">
                <a:extLst>
                  <a:ext uri="{FF2B5EF4-FFF2-40B4-BE49-F238E27FC236}">
                    <a16:creationId xmlns:a16="http://schemas.microsoft.com/office/drawing/2014/main" id="{CE40EE31-853C-5758-76D8-1E2DB61C987D}"/>
                  </a:ext>
                </a:extLst>
              </p:cNvPr>
              <p:cNvSpPr txBox="1"/>
              <p:nvPr/>
            </p:nvSpPr>
            <p:spPr>
              <a:xfrm>
                <a:off x="10648145" y="5854343"/>
                <a:ext cx="2349170" cy="10615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noAutofit/>
              </a:bodyPr>
              <a:lstStyle/>
              <a:p>
                <a:pPr defTabSz="410765">
                  <a:defRPr sz="3000" b="0"/>
                </a:pPr>
                <a:r>
                  <a:rPr lang="en-US" sz="1500" noProof="0" dirty="0"/>
                  <a:t>ELECTRON </a:t>
                </a:r>
              </a:p>
              <a:p>
                <a:pPr defTabSz="410765">
                  <a:defRPr sz="3000" b="0"/>
                </a:pPr>
                <a:r>
                  <a:rPr lang="en-US" sz="1500" noProof="0" dirty="0"/>
                  <a:t>ANALYZER</a:t>
                </a:r>
              </a:p>
            </p:txBody>
          </p:sp>
          <p:sp>
            <p:nvSpPr>
              <p:cNvPr id="257" name="Raggruppa">
                <a:extLst>
                  <a:ext uri="{FF2B5EF4-FFF2-40B4-BE49-F238E27FC236}">
                    <a16:creationId xmlns:a16="http://schemas.microsoft.com/office/drawing/2014/main" id="{E594DB0E-BE45-8F9F-357B-C1A9ADF7ADC1}"/>
                  </a:ext>
                </a:extLst>
              </p:cNvPr>
              <p:cNvSpPr/>
              <p:nvPr/>
            </p:nvSpPr>
            <p:spPr>
              <a:xfrm rot="18000000" flipH="1">
                <a:off x="3269677" y="9159849"/>
                <a:ext cx="2827864" cy="1949710"/>
              </a:xfrm>
              <a:custGeom>
                <a:avLst/>
                <a:gdLst/>
                <a:ahLst/>
                <a:cxnLst>
                  <a:cxn ang="0">
                    <a:pos x="wd2" y="hd2"/>
                  </a:cxn>
                  <a:cxn ang="5400000">
                    <a:pos x="wd2" y="hd2"/>
                  </a:cxn>
                  <a:cxn ang="10800000">
                    <a:pos x="wd2" y="hd2"/>
                  </a:cxn>
                  <a:cxn ang="16200000">
                    <a:pos x="wd2" y="hd2"/>
                  </a:cxn>
                </a:cxnLst>
                <a:rect l="0" t="0" r="r" b="b"/>
                <a:pathLst>
                  <a:path w="21600" h="21600" extrusionOk="0">
                    <a:moveTo>
                      <a:pt x="0" y="10597"/>
                    </a:moveTo>
                    <a:cubicBezTo>
                      <a:pt x="13" y="8107"/>
                      <a:pt x="27" y="5617"/>
                      <a:pt x="40" y="3127"/>
                    </a:cubicBezTo>
                    <a:lnTo>
                      <a:pt x="998" y="3127"/>
                    </a:lnTo>
                    <a:lnTo>
                      <a:pt x="998" y="4691"/>
                    </a:lnTo>
                    <a:lnTo>
                      <a:pt x="6468" y="4691"/>
                    </a:lnTo>
                    <a:lnTo>
                      <a:pt x="6468" y="2490"/>
                    </a:lnTo>
                    <a:lnTo>
                      <a:pt x="18366" y="2548"/>
                    </a:lnTo>
                    <a:lnTo>
                      <a:pt x="18286" y="174"/>
                    </a:lnTo>
                    <a:lnTo>
                      <a:pt x="21560" y="0"/>
                    </a:lnTo>
                    <a:cubicBezTo>
                      <a:pt x="21573" y="7200"/>
                      <a:pt x="21587" y="14400"/>
                      <a:pt x="21600" y="21600"/>
                    </a:cubicBezTo>
                    <a:lnTo>
                      <a:pt x="18326" y="21542"/>
                    </a:lnTo>
                    <a:lnTo>
                      <a:pt x="18326" y="19110"/>
                    </a:lnTo>
                    <a:lnTo>
                      <a:pt x="6428" y="19052"/>
                    </a:lnTo>
                    <a:lnTo>
                      <a:pt x="6428" y="9150"/>
                    </a:lnTo>
                    <a:lnTo>
                      <a:pt x="1038" y="9150"/>
                    </a:lnTo>
                    <a:lnTo>
                      <a:pt x="1038" y="10713"/>
                    </a:lnTo>
                    <a:lnTo>
                      <a:pt x="0" y="10597"/>
                    </a:lnTo>
                    <a:close/>
                  </a:path>
                </a:pathLst>
              </a:custGeom>
              <a:noFill/>
              <a:ln w="25400" cap="flat">
                <a:solidFill>
                  <a:srgbClr val="32538F"/>
                </a:solidFill>
                <a:prstDash val="solid"/>
                <a:miter lim="800000"/>
              </a:ln>
              <a:effectLst/>
            </p:spPr>
            <p:txBody>
              <a:bodyPr wrap="square" lIns="35718" tIns="35718" rIns="35718" bIns="35718" numCol="1" anchor="ctr">
                <a:noAutofit/>
              </a:bodyPr>
              <a:lstStyle/>
              <a:p>
                <a:pPr defTabSz="650240">
                  <a:defRPr sz="2400" b="0">
                    <a:solidFill>
                      <a:srgbClr val="FFFFFF"/>
                    </a:solidFill>
                    <a:latin typeface="Calibri"/>
                    <a:ea typeface="Calibri"/>
                    <a:cs typeface="Calibri"/>
                    <a:sym typeface="Calibri"/>
                  </a:defRPr>
                </a:pPr>
                <a:endParaRPr lang="en-US" sz="1200" noProof="0" dirty="0"/>
              </a:p>
            </p:txBody>
          </p:sp>
          <p:sp>
            <p:nvSpPr>
              <p:cNvPr id="258" name="ELECTRON…">
                <a:extLst>
                  <a:ext uri="{FF2B5EF4-FFF2-40B4-BE49-F238E27FC236}">
                    <a16:creationId xmlns:a16="http://schemas.microsoft.com/office/drawing/2014/main" id="{52F9BBE1-0256-019D-E5B4-689AA017689B}"/>
                  </a:ext>
                </a:extLst>
              </p:cNvPr>
              <p:cNvSpPr txBox="1"/>
              <p:nvPr/>
            </p:nvSpPr>
            <p:spPr>
              <a:xfrm>
                <a:off x="1283931" y="9269324"/>
                <a:ext cx="2940289" cy="10615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noAutofit/>
              </a:bodyPr>
              <a:lstStyle/>
              <a:p>
                <a:pPr defTabSz="410765">
                  <a:defRPr sz="3000" b="0"/>
                </a:pPr>
                <a:r>
                  <a:rPr lang="en-US" sz="1500" noProof="0" dirty="0"/>
                  <a:t>ELECTRON</a:t>
                </a:r>
              </a:p>
              <a:p>
                <a:pPr defTabSz="410765">
                  <a:defRPr sz="3000" b="0"/>
                </a:pPr>
                <a:r>
                  <a:rPr lang="en-US" sz="1500" noProof="0" dirty="0"/>
                  <a:t>GUN</a:t>
                </a:r>
              </a:p>
            </p:txBody>
          </p:sp>
          <p:sp>
            <p:nvSpPr>
              <p:cNvPr id="259" name="Linea di collegamento">
                <a:extLst>
                  <a:ext uri="{FF2B5EF4-FFF2-40B4-BE49-F238E27FC236}">
                    <a16:creationId xmlns:a16="http://schemas.microsoft.com/office/drawing/2014/main" id="{068467C4-CA14-DFC8-100C-77A20D397AD5}"/>
                  </a:ext>
                </a:extLst>
              </p:cNvPr>
              <p:cNvSpPr/>
              <p:nvPr/>
            </p:nvSpPr>
            <p:spPr>
              <a:xfrm>
                <a:off x="5630780" y="7234452"/>
                <a:ext cx="1219739" cy="736366"/>
              </a:xfrm>
              <a:custGeom>
                <a:avLst/>
                <a:gdLst/>
                <a:ahLst/>
                <a:cxnLst>
                  <a:cxn ang="0">
                    <a:pos x="wd2" y="hd2"/>
                  </a:cxn>
                  <a:cxn ang="5400000">
                    <a:pos x="wd2" y="hd2"/>
                  </a:cxn>
                  <a:cxn ang="10800000">
                    <a:pos x="wd2" y="hd2"/>
                  </a:cxn>
                  <a:cxn ang="16200000">
                    <a:pos x="wd2" y="hd2"/>
                  </a:cxn>
                </a:cxnLst>
                <a:rect l="0" t="0" r="r" b="b"/>
                <a:pathLst>
                  <a:path w="21600" h="19111" extrusionOk="0">
                    <a:moveTo>
                      <a:pt x="0" y="18190"/>
                    </a:moveTo>
                    <a:cubicBezTo>
                      <a:pt x="11956" y="21600"/>
                      <a:pt x="19156" y="15537"/>
                      <a:pt x="21600" y="0"/>
                    </a:cubicBezTo>
                  </a:path>
                </a:pathLst>
              </a:custGeom>
              <a:noFill/>
              <a:ln w="38100" cap="flat">
                <a:solidFill>
                  <a:srgbClr val="000000"/>
                </a:solidFill>
                <a:prstDash val="solid"/>
                <a:miter lim="400000"/>
                <a:headEnd type="triangle" w="med" len="med"/>
                <a:tailEnd type="triangle" w="med" len="med"/>
              </a:ln>
              <a:effectLst/>
            </p:spPr>
            <p:txBody>
              <a:bodyPr wrap="square" lIns="35718" tIns="35718" rIns="35718" bIns="35718" numCol="1" anchor="t">
                <a:noAutofit/>
              </a:bodyPr>
              <a:lstStyle/>
              <a:p>
                <a:pPr defTabSz="410765"/>
                <a:endParaRPr lang="en-US" sz="900" noProof="0" dirty="0"/>
              </a:p>
            </p:txBody>
          </p:sp>
          <p:sp>
            <p:nvSpPr>
              <p:cNvPr id="260" name="120°">
                <a:extLst>
                  <a:ext uri="{FF2B5EF4-FFF2-40B4-BE49-F238E27FC236}">
                    <a16:creationId xmlns:a16="http://schemas.microsoft.com/office/drawing/2014/main" id="{4D6EDE34-CF3C-5322-ED26-A816E07FA90D}"/>
                  </a:ext>
                </a:extLst>
              </p:cNvPr>
              <p:cNvSpPr txBox="1"/>
              <p:nvPr/>
            </p:nvSpPr>
            <p:spPr>
              <a:xfrm>
                <a:off x="6348998" y="7663236"/>
                <a:ext cx="1101588" cy="5898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noAutofit/>
              </a:bodyPr>
              <a:lstStyle>
                <a:lvl1pPr defTabSz="821529">
                  <a:defRPr sz="3000"/>
                </a:lvl1pPr>
              </a:lstStyle>
              <a:p>
                <a:r>
                  <a:rPr lang="en-US" sz="1500" noProof="0" dirty="0"/>
                  <a:t>120°</a:t>
                </a:r>
              </a:p>
            </p:txBody>
          </p:sp>
          <p:sp>
            <p:nvSpPr>
              <p:cNvPr id="261" name="Rettangolo">
                <a:extLst>
                  <a:ext uri="{FF2B5EF4-FFF2-40B4-BE49-F238E27FC236}">
                    <a16:creationId xmlns:a16="http://schemas.microsoft.com/office/drawing/2014/main" id="{10BCF785-98D1-F162-AF0E-42AAF7F176DF}"/>
                  </a:ext>
                </a:extLst>
              </p:cNvPr>
              <p:cNvSpPr/>
              <p:nvPr/>
            </p:nvSpPr>
            <p:spPr>
              <a:xfrm>
                <a:off x="6624065" y="6476044"/>
                <a:ext cx="215741" cy="212479"/>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62" name="Linea di collegamento">
                <a:extLst>
                  <a:ext uri="{FF2B5EF4-FFF2-40B4-BE49-F238E27FC236}">
                    <a16:creationId xmlns:a16="http://schemas.microsoft.com/office/drawing/2014/main" id="{83781599-DAD3-6CFE-E3EA-56722376C5BE}"/>
                  </a:ext>
                </a:extLst>
              </p:cNvPr>
              <p:cNvSpPr/>
              <p:nvPr/>
            </p:nvSpPr>
            <p:spPr>
              <a:xfrm>
                <a:off x="6372010" y="6385137"/>
                <a:ext cx="499231" cy="7366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144" y="11110"/>
                      <a:pt x="12944" y="3910"/>
                      <a:pt x="0" y="0"/>
                    </a:cubicBezTo>
                  </a:path>
                </a:pathLst>
              </a:custGeom>
              <a:noFill/>
              <a:ln w="38100" cap="flat">
                <a:solidFill>
                  <a:srgbClr val="000000"/>
                </a:solidFill>
                <a:prstDash val="solid"/>
                <a:miter lim="400000"/>
                <a:headEnd type="triangle" w="med" len="med"/>
                <a:tailEnd type="triangle" w="med" len="med"/>
              </a:ln>
              <a:effectLst/>
            </p:spPr>
            <p:txBody>
              <a:bodyPr wrap="square" lIns="35718" tIns="35718" rIns="35718" bIns="35718" numCol="1" anchor="t">
                <a:noAutofit/>
              </a:bodyPr>
              <a:lstStyle/>
              <a:p>
                <a:pPr defTabSz="410765"/>
                <a:endParaRPr lang="en-US" sz="900" noProof="0" dirty="0"/>
              </a:p>
            </p:txBody>
          </p:sp>
          <p:sp>
            <p:nvSpPr>
              <p:cNvPr id="263" name="68°">
                <a:extLst>
                  <a:ext uri="{FF2B5EF4-FFF2-40B4-BE49-F238E27FC236}">
                    <a16:creationId xmlns:a16="http://schemas.microsoft.com/office/drawing/2014/main" id="{82C79BBB-8D97-1298-697B-DB823655F484}"/>
                  </a:ext>
                </a:extLst>
              </p:cNvPr>
              <p:cNvSpPr txBox="1"/>
              <p:nvPr/>
            </p:nvSpPr>
            <p:spPr>
              <a:xfrm>
                <a:off x="6576605" y="6223022"/>
                <a:ext cx="920006" cy="589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noAutofit/>
              </a:bodyPr>
              <a:lstStyle>
                <a:lvl1pPr defTabSz="821529">
                  <a:defRPr sz="3000"/>
                </a:lvl1pPr>
              </a:lstStyle>
              <a:p>
                <a:r>
                  <a:rPr lang="en-US" sz="1500" noProof="0" dirty="0"/>
                  <a:t>68°</a:t>
                </a:r>
              </a:p>
            </p:txBody>
          </p:sp>
          <p:sp>
            <p:nvSpPr>
              <p:cNvPr id="264" name="Ovale">
                <a:extLst>
                  <a:ext uri="{FF2B5EF4-FFF2-40B4-BE49-F238E27FC236}">
                    <a16:creationId xmlns:a16="http://schemas.microsoft.com/office/drawing/2014/main" id="{A3A624BB-0CFE-0D14-C342-D986885DE346}"/>
                  </a:ext>
                </a:extLst>
              </p:cNvPr>
              <p:cNvSpPr/>
              <p:nvPr/>
            </p:nvSpPr>
            <p:spPr>
              <a:xfrm>
                <a:off x="6431209" y="8725511"/>
                <a:ext cx="468585" cy="360078"/>
              </a:xfrm>
              <a:prstGeom prst="ellipse">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65" name="Cerchio">
                <a:extLst>
                  <a:ext uri="{FF2B5EF4-FFF2-40B4-BE49-F238E27FC236}">
                    <a16:creationId xmlns:a16="http://schemas.microsoft.com/office/drawing/2014/main" id="{F0755C71-2E7E-856E-CC50-E2D00B8676ED}"/>
                  </a:ext>
                </a:extLst>
              </p:cNvPr>
              <p:cNvSpPr/>
              <p:nvPr/>
            </p:nvSpPr>
            <p:spPr>
              <a:xfrm>
                <a:off x="5817822" y="6952693"/>
                <a:ext cx="421367" cy="421366"/>
              </a:xfrm>
              <a:prstGeom prst="ellipse">
                <a:avLst/>
              </a:prstGeom>
              <a:solidFill>
                <a:srgbClr val="929292"/>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66" name="Linea">
                <a:extLst>
                  <a:ext uri="{FF2B5EF4-FFF2-40B4-BE49-F238E27FC236}">
                    <a16:creationId xmlns:a16="http://schemas.microsoft.com/office/drawing/2014/main" id="{DC9C4872-E427-37CA-DBB3-257EF28A3387}"/>
                  </a:ext>
                </a:extLst>
              </p:cNvPr>
              <p:cNvSpPr/>
              <p:nvPr/>
            </p:nvSpPr>
            <p:spPr>
              <a:xfrm flipH="1">
                <a:off x="6034307" y="2397606"/>
                <a:ext cx="1967280" cy="4724164"/>
              </a:xfrm>
              <a:prstGeom prst="line">
                <a:avLst/>
              </a:prstGeom>
              <a:noFill/>
              <a:ln w="88900" cap="flat">
                <a:solidFill>
                  <a:srgbClr val="B51600"/>
                </a:solidFill>
                <a:prstDash val="solid"/>
                <a:miter lim="400000"/>
                <a:tailEnd type="triangle" w="med" len="med"/>
              </a:ln>
              <a:effectLst/>
            </p:spPr>
            <p:txBody>
              <a:bodyPr wrap="square" lIns="22859" tIns="22859" rIns="22859" bIns="22859" numCol="1" anchor="t">
                <a:noAutofit/>
              </a:bodyPr>
              <a:lstStyle/>
              <a:p>
                <a:pPr defTabSz="410765">
                  <a:defRPr b="0"/>
                </a:pPr>
                <a:endParaRPr lang="en-US" sz="900" noProof="0" dirty="0"/>
              </a:p>
            </p:txBody>
          </p:sp>
          <p:sp>
            <p:nvSpPr>
              <p:cNvPr id="267" name="Linea">
                <a:extLst>
                  <a:ext uri="{FF2B5EF4-FFF2-40B4-BE49-F238E27FC236}">
                    <a16:creationId xmlns:a16="http://schemas.microsoft.com/office/drawing/2014/main" id="{16E0F166-A3F7-8970-6E4B-393473932149}"/>
                  </a:ext>
                </a:extLst>
              </p:cNvPr>
              <p:cNvSpPr/>
              <p:nvPr/>
            </p:nvSpPr>
            <p:spPr>
              <a:xfrm>
                <a:off x="6115445" y="7163375"/>
                <a:ext cx="1178130" cy="2"/>
              </a:xfrm>
              <a:prstGeom prst="line">
                <a:avLst/>
              </a:prstGeom>
              <a:noFill/>
              <a:ln w="88900" cap="flat">
                <a:solidFill>
                  <a:schemeClr val="accent1"/>
                </a:solidFill>
                <a:prstDash val="solid"/>
                <a:miter lim="400000"/>
                <a:tailEnd type="triangle" w="med" len="med"/>
              </a:ln>
              <a:effectLst/>
            </p:spPr>
            <p:txBody>
              <a:bodyPr wrap="square" lIns="22859" tIns="22859" rIns="22859" bIns="22859" numCol="1" anchor="t">
                <a:noAutofit/>
              </a:bodyPr>
              <a:lstStyle/>
              <a:p>
                <a:pPr defTabSz="410765">
                  <a:defRPr b="0"/>
                </a:pPr>
                <a:endParaRPr lang="en-US" sz="900" noProof="0" dirty="0"/>
              </a:p>
            </p:txBody>
          </p:sp>
          <p:sp>
            <p:nvSpPr>
              <p:cNvPr id="268" name="Linea">
                <a:extLst>
                  <a:ext uri="{FF2B5EF4-FFF2-40B4-BE49-F238E27FC236}">
                    <a16:creationId xmlns:a16="http://schemas.microsoft.com/office/drawing/2014/main" id="{BCE52D02-74E9-2C0E-EFDA-F3E2E4F72DB9}"/>
                  </a:ext>
                </a:extLst>
              </p:cNvPr>
              <p:cNvSpPr/>
              <p:nvPr/>
            </p:nvSpPr>
            <p:spPr>
              <a:xfrm flipV="1">
                <a:off x="5526380" y="7163374"/>
                <a:ext cx="483099" cy="861054"/>
              </a:xfrm>
              <a:prstGeom prst="line">
                <a:avLst/>
              </a:prstGeom>
              <a:noFill/>
              <a:ln w="88900" cap="flat">
                <a:solidFill>
                  <a:schemeClr val="accent1">
                    <a:hueOff val="114395"/>
                    <a:lumOff val="-24975"/>
                  </a:schemeClr>
                </a:solidFill>
                <a:prstDash val="solid"/>
                <a:miter lim="400000"/>
                <a:tailEnd type="triangle" w="med" len="med"/>
              </a:ln>
              <a:effectLst/>
            </p:spPr>
            <p:txBody>
              <a:bodyPr wrap="square" lIns="22859" tIns="22859" rIns="22859" bIns="22859" numCol="1" anchor="t">
                <a:noAutofit/>
              </a:bodyPr>
              <a:lstStyle/>
              <a:p>
                <a:pPr defTabSz="410765">
                  <a:defRPr b="0"/>
                </a:pPr>
                <a:endParaRPr lang="en-US" sz="900" noProof="0" dirty="0"/>
              </a:p>
            </p:txBody>
          </p:sp>
          <p:sp>
            <p:nvSpPr>
              <p:cNvPr id="269" name="SAMPLE">
                <a:extLst>
                  <a:ext uri="{FF2B5EF4-FFF2-40B4-BE49-F238E27FC236}">
                    <a16:creationId xmlns:a16="http://schemas.microsoft.com/office/drawing/2014/main" id="{E9A3987F-20BA-45F9-52D1-08344B3BB37D}"/>
                  </a:ext>
                </a:extLst>
              </p:cNvPr>
              <p:cNvSpPr txBox="1"/>
              <p:nvPr/>
            </p:nvSpPr>
            <p:spPr>
              <a:xfrm rot="17908456">
                <a:off x="4601086" y="6646268"/>
                <a:ext cx="1784070" cy="589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8" tIns="35718" rIns="35718" bIns="35718" numCol="1" anchor="ctr">
                <a:noAutofit/>
              </a:bodyPr>
              <a:lstStyle>
                <a:lvl1pPr defTabSz="821529">
                  <a:defRPr sz="3000" b="0"/>
                </a:lvl1pPr>
              </a:lstStyle>
              <a:p>
                <a:r>
                  <a:rPr lang="en-US" sz="1500" noProof="0" dirty="0"/>
                  <a:t>SAMPLE</a:t>
                </a:r>
              </a:p>
            </p:txBody>
          </p:sp>
          <p:sp>
            <p:nvSpPr>
              <p:cNvPr id="270" name="Rettangolo">
                <a:extLst>
                  <a:ext uri="{FF2B5EF4-FFF2-40B4-BE49-F238E27FC236}">
                    <a16:creationId xmlns:a16="http://schemas.microsoft.com/office/drawing/2014/main" id="{F76FED60-879F-91A0-477F-E9709AF2C527}"/>
                  </a:ext>
                </a:extLst>
              </p:cNvPr>
              <p:cNvSpPr/>
              <p:nvPr/>
            </p:nvSpPr>
            <p:spPr>
              <a:xfrm>
                <a:off x="8121388" y="5860958"/>
                <a:ext cx="179422" cy="1929651"/>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sp>
            <p:nvSpPr>
              <p:cNvPr id="271" name="Rettangolo">
                <a:extLst>
                  <a:ext uri="{FF2B5EF4-FFF2-40B4-BE49-F238E27FC236}">
                    <a16:creationId xmlns:a16="http://schemas.microsoft.com/office/drawing/2014/main" id="{38F7493C-7587-E8A5-88F5-E6FB0AC9012D}"/>
                  </a:ext>
                </a:extLst>
              </p:cNvPr>
              <p:cNvSpPr/>
              <p:nvPr/>
            </p:nvSpPr>
            <p:spPr>
              <a:xfrm>
                <a:off x="9330637" y="5699873"/>
                <a:ext cx="106680" cy="1929651"/>
              </a:xfrm>
              <a:prstGeom prst="rect">
                <a:avLst/>
              </a:prstGeom>
              <a:solidFill>
                <a:srgbClr val="FFFFFF"/>
              </a:solidFill>
              <a:ln w="12700" cap="flat">
                <a:noFill/>
                <a:miter lim="400000"/>
              </a:ln>
              <a:effectLst/>
            </p:spPr>
            <p:txBody>
              <a:bodyPr wrap="square" lIns="35718" tIns="35718" rIns="35718" bIns="35718" numCol="1" anchor="ctr">
                <a:noAutofit/>
              </a:bodyPr>
              <a:lstStyle/>
              <a:p>
                <a:pPr defTabSz="410765">
                  <a:defRPr sz="3000" b="0">
                    <a:solidFill>
                      <a:srgbClr val="FFFFFF"/>
                    </a:solidFill>
                    <a:latin typeface="+mn-lt"/>
                    <a:ea typeface="+mn-ea"/>
                    <a:cs typeface="+mn-cs"/>
                    <a:sym typeface="Helvetica Neue Medium"/>
                  </a:defRPr>
                </a:pPr>
                <a:endParaRPr lang="en-US" sz="1500" noProof="0" dirty="0"/>
              </a:p>
            </p:txBody>
          </p:sp>
        </p:grpSp>
        <p:pic>
          <p:nvPicPr>
            <p:cNvPr id="273" name="Immagine" descr="Immagine">
              <a:extLst>
                <a:ext uri="{FF2B5EF4-FFF2-40B4-BE49-F238E27FC236}">
                  <a16:creationId xmlns:a16="http://schemas.microsoft.com/office/drawing/2014/main" id="{DA47FC39-DF50-3210-A158-94F87227331E}"/>
                </a:ext>
              </a:extLst>
            </p:cNvPr>
            <p:cNvPicPr>
              <a:picLocks noChangeAspect="1"/>
            </p:cNvPicPr>
            <p:nvPr/>
          </p:nvPicPr>
          <p:blipFill>
            <a:blip r:embed="rId4"/>
            <a:srcRect/>
            <a:stretch>
              <a:fillRect/>
            </a:stretch>
          </p:blipFill>
          <p:spPr>
            <a:xfrm rot="18000000" flipH="1">
              <a:off x="2452675" y="8949025"/>
              <a:ext cx="4464341" cy="2220234"/>
            </a:xfrm>
            <a:prstGeom prst="rect">
              <a:avLst/>
            </a:prstGeom>
            <a:ln w="12700" cap="flat">
              <a:noFill/>
              <a:miter lim="400000"/>
            </a:ln>
            <a:effectLst/>
          </p:spPr>
        </p:pic>
        <p:sp>
          <p:nvSpPr>
            <p:cNvPr id="274" name="Ovale">
              <a:extLst>
                <a:ext uri="{FF2B5EF4-FFF2-40B4-BE49-F238E27FC236}">
                  <a16:creationId xmlns:a16="http://schemas.microsoft.com/office/drawing/2014/main" id="{B0B798DA-4067-5B79-1208-1B399C24DCFA}"/>
                </a:ext>
              </a:extLst>
            </p:cNvPr>
            <p:cNvSpPr/>
            <p:nvPr/>
          </p:nvSpPr>
          <p:spPr>
            <a:xfrm>
              <a:off x="6450802" y="8590715"/>
              <a:ext cx="311580" cy="505177"/>
            </a:xfrm>
            <a:prstGeom prst="ellipse">
              <a:avLst/>
            </a:prstGeom>
            <a:solidFill>
              <a:srgbClr val="FFFFFF"/>
            </a:solidFill>
            <a:ln w="12700" cap="flat">
              <a:noFill/>
              <a:miter lim="400000"/>
            </a:ln>
            <a:effectLst/>
          </p:spPr>
          <p:txBody>
            <a:bodyPr wrap="square" lIns="35718" tIns="35718" rIns="35718" bIns="35718" numCol="1" anchor="ctr">
              <a:noAutofit/>
            </a:bodyPr>
            <a:lstStyle/>
            <a:p>
              <a:pPr defTabSz="410765">
                <a:defRPr b="0"/>
              </a:pPr>
              <a:endParaRPr lang="en-US" sz="900" noProof="0" dirty="0"/>
            </a:p>
          </p:txBody>
        </p:sp>
      </p:grpSp>
      <p:grpSp>
        <p:nvGrpSpPr>
          <p:cNvPr id="278" name="UH-Vacuum…">
            <a:extLst>
              <a:ext uri="{FF2B5EF4-FFF2-40B4-BE49-F238E27FC236}">
                <a16:creationId xmlns:a16="http://schemas.microsoft.com/office/drawing/2014/main" id="{66B8B84D-04EC-C592-9FEC-D42CA13F1223}"/>
              </a:ext>
            </a:extLst>
          </p:cNvPr>
          <p:cNvGrpSpPr/>
          <p:nvPr/>
        </p:nvGrpSpPr>
        <p:grpSpPr>
          <a:xfrm>
            <a:off x="5393753" y="5901227"/>
            <a:ext cx="1404495" cy="654356"/>
            <a:chOff x="-1" y="0"/>
            <a:chExt cx="2808988" cy="1308710"/>
          </a:xfrm>
        </p:grpSpPr>
        <p:sp>
          <p:nvSpPr>
            <p:cNvPr id="277" name="UH-Vacuum…">
              <a:extLst>
                <a:ext uri="{FF2B5EF4-FFF2-40B4-BE49-F238E27FC236}">
                  <a16:creationId xmlns:a16="http://schemas.microsoft.com/office/drawing/2014/main" id="{7755E60A-2E8E-68F2-B136-28B4CF02F56F}"/>
                </a:ext>
              </a:extLst>
            </p:cNvPr>
            <p:cNvSpPr txBox="1"/>
            <p:nvPr/>
          </p:nvSpPr>
          <p:spPr>
            <a:xfrm>
              <a:off x="50799" y="49064"/>
              <a:ext cx="2500682" cy="1210586"/>
            </a:xfrm>
            <a:prstGeom prst="rect">
              <a:avLst/>
            </a:prstGeom>
            <a:solidFill>
              <a:srgbClr val="FFFFFF"/>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defTabSz="292100">
                <a:defRPr b="0"/>
              </a:pPr>
              <a:r>
                <a:rPr lang="en-US" noProof="0" dirty="0"/>
                <a:t>UH-Vacuum</a:t>
              </a:r>
            </a:p>
            <a:p>
              <a:pPr defTabSz="292100">
                <a:defRPr b="0"/>
              </a:pPr>
              <a:r>
                <a:rPr lang="en-US" noProof="0" dirty="0"/>
                <a:t>~1·10</a:t>
              </a:r>
              <a:r>
                <a:rPr lang="en-US" baseline="31999" noProof="0" dirty="0"/>
                <a:t>-9</a:t>
              </a:r>
              <a:r>
                <a:rPr lang="en-US" noProof="0" dirty="0"/>
                <a:t> mbar</a:t>
              </a:r>
            </a:p>
          </p:txBody>
        </p:sp>
        <p:pic>
          <p:nvPicPr>
            <p:cNvPr id="276" name="UH-Vacuum… UH-Vacuum~1·10-9 mbar" descr="UH-Vacuum… UH-Vacuum~1·10-9 mbar">
              <a:extLst>
                <a:ext uri="{FF2B5EF4-FFF2-40B4-BE49-F238E27FC236}">
                  <a16:creationId xmlns:a16="http://schemas.microsoft.com/office/drawing/2014/main" id="{C4D48014-456B-9376-A201-F339CE35332D}"/>
                </a:ext>
              </a:extLst>
            </p:cNvPr>
            <p:cNvPicPr>
              <a:picLocks/>
            </p:cNvPicPr>
            <p:nvPr/>
          </p:nvPicPr>
          <p:blipFill>
            <a:blip r:embed="rId5"/>
            <a:stretch>
              <a:fillRect/>
            </a:stretch>
          </p:blipFill>
          <p:spPr>
            <a:xfrm>
              <a:off x="-1" y="0"/>
              <a:ext cx="2808988" cy="1308710"/>
            </a:xfrm>
            <a:prstGeom prst="rect">
              <a:avLst/>
            </a:prstGeom>
            <a:effectLst/>
          </p:spPr>
        </p:pic>
      </p:grpSp>
      <p:grpSp>
        <p:nvGrpSpPr>
          <p:cNvPr id="281" name="XPS / EELS layout">
            <a:extLst>
              <a:ext uri="{FF2B5EF4-FFF2-40B4-BE49-F238E27FC236}">
                <a16:creationId xmlns:a16="http://schemas.microsoft.com/office/drawing/2014/main" id="{BB98BEC0-2CA9-DD2C-9930-0EFBADDFE9A4}"/>
              </a:ext>
            </a:extLst>
          </p:cNvPr>
          <p:cNvGrpSpPr/>
          <p:nvPr/>
        </p:nvGrpSpPr>
        <p:grpSpPr>
          <a:xfrm>
            <a:off x="1007089" y="911850"/>
            <a:ext cx="2352105" cy="559627"/>
            <a:chOff x="-1" y="0"/>
            <a:chExt cx="4704209" cy="1119252"/>
          </a:xfrm>
        </p:grpSpPr>
        <p:sp>
          <p:nvSpPr>
            <p:cNvPr id="280" name="XPS / EELS layout">
              <a:extLst>
                <a:ext uri="{FF2B5EF4-FFF2-40B4-BE49-F238E27FC236}">
                  <a16:creationId xmlns:a16="http://schemas.microsoft.com/office/drawing/2014/main" id="{B5093C3C-101E-3CC0-3C5F-A8E19BC93F0F}"/>
                </a:ext>
              </a:extLst>
            </p:cNvPr>
            <p:cNvSpPr txBox="1"/>
            <p:nvPr/>
          </p:nvSpPr>
          <p:spPr>
            <a:xfrm>
              <a:off x="95249" y="179716"/>
              <a:ext cx="3703449" cy="759823"/>
            </a:xfrm>
            <a:prstGeom prst="rect">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4000" b="0"/>
              </a:lvl1pPr>
            </a:lstStyle>
            <a:p>
              <a:r>
                <a:rPr lang="en-US" sz="2000" noProof="0" dirty="0"/>
                <a:t>XPS / EELS layout</a:t>
              </a:r>
            </a:p>
          </p:txBody>
        </p:sp>
        <p:pic>
          <p:nvPicPr>
            <p:cNvPr id="279" name="XPS / EELS layout XPS / EELS layout" descr="XPS / EELS layout XPS / EELS layout">
              <a:extLst>
                <a:ext uri="{FF2B5EF4-FFF2-40B4-BE49-F238E27FC236}">
                  <a16:creationId xmlns:a16="http://schemas.microsoft.com/office/drawing/2014/main" id="{50D25693-9728-23DC-1E8E-7D8F958B9729}"/>
                </a:ext>
              </a:extLst>
            </p:cNvPr>
            <p:cNvPicPr>
              <a:picLocks/>
            </p:cNvPicPr>
            <p:nvPr/>
          </p:nvPicPr>
          <p:blipFill>
            <a:blip r:embed="rId6"/>
            <a:stretch>
              <a:fillRect/>
            </a:stretch>
          </p:blipFill>
          <p:spPr>
            <a:xfrm>
              <a:off x="-1" y="0"/>
              <a:ext cx="4704209" cy="1119252"/>
            </a:xfrm>
            <a:prstGeom prst="rect">
              <a:avLst/>
            </a:prstGeom>
            <a:effectLst/>
          </p:spPr>
        </p:pic>
      </p:grpSp>
      <mc:AlternateContent xmlns:mc="http://schemas.openxmlformats.org/markup-compatibility/2006" xmlns:a14="http://schemas.microsoft.com/office/drawing/2010/main">
        <mc:Choice Requires="a14">
          <p:sp>
            <p:nvSpPr>
              <p:cNvPr id="282" name="Al K  source:…">
                <a:extLst>
                  <a:ext uri="{FF2B5EF4-FFF2-40B4-BE49-F238E27FC236}">
                    <a16:creationId xmlns:a16="http://schemas.microsoft.com/office/drawing/2014/main" id="{84137CA9-E4F5-4A1E-5224-024769C88ED8}"/>
                  </a:ext>
                </a:extLst>
              </p:cNvPr>
              <p:cNvSpPr txBox="1"/>
              <p:nvPr/>
            </p:nvSpPr>
            <p:spPr>
              <a:xfrm>
                <a:off x="7823340" y="1449537"/>
                <a:ext cx="3486488" cy="208582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25400" tIns="25400" rIns="25400" bIns="25400" anchor="ctr">
                <a:spAutoFit/>
              </a:bodyPr>
              <a:lstStyle/>
              <a:p>
                <a:pPr defTabSz="292100">
                  <a:lnSpc>
                    <a:spcPct val="150000"/>
                  </a:lnSpc>
                  <a:defRPr b="0"/>
                </a:pPr>
                <a:r>
                  <a:rPr lang="en-US" noProof="0" dirty="0"/>
                  <a:t>Al K</a:t>
                </a:r>
                <a14:m>
                  <m:oMath xmlns:m="http://schemas.openxmlformats.org/officeDocument/2006/math">
                    <m:r>
                      <a:rPr lang="en-US" i="1" noProof="0" smtClean="0">
                        <a:solidFill>
                          <a:srgbClr val="000000"/>
                        </a:solidFill>
                        <a:latin typeface="Cambria Math" panose="02040503050406030204" pitchFamily="18" charset="0"/>
                      </a:rPr>
                      <m:t>𝛼</m:t>
                    </m:r>
                  </m:oMath>
                </a14:m>
                <a:r>
                  <a:rPr lang="en-US" noProof="0" dirty="0"/>
                  <a:t> source:</a:t>
                </a:r>
              </a:p>
              <a:p>
                <a:pPr marL="254000" indent="-254000" defTabSz="292100">
                  <a:lnSpc>
                    <a:spcPct val="150000"/>
                  </a:lnSpc>
                  <a:buClr>
                    <a:schemeClr val="accent2">
                      <a:hueOff val="258623"/>
                      <a:satOff val="16006"/>
                      <a:lumOff val="-25223"/>
                    </a:schemeClr>
                  </a:buClr>
                  <a:buSzPct val="100000"/>
                  <a:buChar char="✤"/>
                  <a:defRPr b="0"/>
                </a:pPr>
                <a:r>
                  <a:rPr lang="en-US" noProof="0" dirty="0"/>
                  <a:t>hv = 1486.7 eV</a:t>
                </a:r>
              </a:p>
              <a:p>
                <a:pPr marL="254000" indent="-254000" defTabSz="292100">
                  <a:lnSpc>
                    <a:spcPct val="150000"/>
                  </a:lnSpc>
                  <a:buClr>
                    <a:schemeClr val="accent2">
                      <a:hueOff val="258623"/>
                      <a:satOff val="16006"/>
                      <a:lumOff val="-25223"/>
                    </a:schemeClr>
                  </a:buClr>
                  <a:buSzPct val="100000"/>
                  <a:buChar char="✤"/>
                  <a:defRPr b="0"/>
                </a:pPr>
                <a:r>
                  <a:rPr lang="en-US" noProof="0" dirty="0"/>
                  <a:t>Resolution 0.35 eV</a:t>
                </a:r>
              </a:p>
              <a:p>
                <a:pPr marL="254000" indent="-254000" defTabSz="292100">
                  <a:lnSpc>
                    <a:spcPct val="150000"/>
                  </a:lnSpc>
                  <a:buClr>
                    <a:schemeClr val="accent2">
                      <a:hueOff val="258623"/>
                      <a:satOff val="16006"/>
                      <a:lumOff val="-25223"/>
                    </a:schemeClr>
                  </a:buClr>
                  <a:buSzPct val="100000"/>
                  <a:buChar char="✤"/>
                  <a:defRPr b="0"/>
                </a:pPr>
                <a:r>
                  <a:rPr lang="en-US" noProof="0" dirty="0" err="1"/>
                  <a:t>Analyser</a:t>
                </a:r>
                <a:r>
                  <a:rPr lang="en-US" noProof="0" dirty="0"/>
                  <a:t> </a:t>
                </a:r>
                <a:r>
                  <a:rPr lang="en-US" noProof="0" dirty="0" err="1"/>
                  <a:t>wf</a:t>
                </a:r>
                <a:r>
                  <a:rPr lang="en-US" noProof="0" dirty="0"/>
                  <a:t> = 4.3 eV</a:t>
                </a:r>
              </a:p>
              <a:p>
                <a:pPr marL="254000" indent="-254000" defTabSz="292100">
                  <a:lnSpc>
                    <a:spcPct val="150000"/>
                  </a:lnSpc>
                  <a:buClr>
                    <a:schemeClr val="accent2">
                      <a:hueOff val="258623"/>
                      <a:satOff val="16006"/>
                      <a:lumOff val="-25223"/>
                    </a:schemeClr>
                  </a:buClr>
                  <a:buSzPct val="100000"/>
                  <a:buChar char="✤"/>
                  <a:defRPr b="0"/>
                </a:pPr>
                <a:r>
                  <a:rPr lang="en-US" noProof="0" dirty="0"/>
                  <a:t>Tot resolution = 0.46 eV</a:t>
                </a:r>
              </a:p>
            </p:txBody>
          </p:sp>
        </mc:Choice>
        <mc:Fallback xmlns="">
          <p:sp>
            <p:nvSpPr>
              <p:cNvPr id="282" name="Al K  source:…">
                <a:extLst>
                  <a:ext uri="{FF2B5EF4-FFF2-40B4-BE49-F238E27FC236}">
                    <a16:creationId xmlns:a16="http://schemas.microsoft.com/office/drawing/2014/main" id="{84137CA9-E4F5-4A1E-5224-024769C88ED8}"/>
                  </a:ext>
                </a:extLst>
              </p:cNvPr>
              <p:cNvSpPr txBox="1">
                <a:spLocks noRot="1" noChangeAspect="1" noMove="1" noResize="1" noEditPoints="1" noAdjustHandles="1" noChangeArrowheads="1" noChangeShapeType="1" noTextEdit="1"/>
              </p:cNvSpPr>
              <p:nvPr/>
            </p:nvSpPr>
            <p:spPr>
              <a:xfrm>
                <a:off x="7823340" y="1449537"/>
                <a:ext cx="3486488" cy="2085827"/>
              </a:xfrm>
              <a:prstGeom prst="rect">
                <a:avLst/>
              </a:prstGeom>
              <a:blipFill>
                <a:blip r:embed="rId7"/>
                <a:stretch>
                  <a:fillRect l="-3623" b="-5455"/>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it-IT">
                    <a:noFill/>
                  </a:rPr>
                  <a:t> </a:t>
                </a:r>
              </a:p>
            </p:txBody>
          </p:sp>
        </mc:Fallback>
      </mc:AlternateContent>
      <p:sp>
        <p:nvSpPr>
          <p:cNvPr id="283" name="Custom-made monochromatic electron gun:…">
            <a:extLst>
              <a:ext uri="{FF2B5EF4-FFF2-40B4-BE49-F238E27FC236}">
                <a16:creationId xmlns:a16="http://schemas.microsoft.com/office/drawing/2014/main" id="{293E97A2-D027-23DF-67AE-2AFEB2A0BDC4}"/>
              </a:ext>
            </a:extLst>
          </p:cNvPr>
          <p:cNvSpPr txBox="1"/>
          <p:nvPr/>
        </p:nvSpPr>
        <p:spPr>
          <a:xfrm>
            <a:off x="7823340" y="3858009"/>
            <a:ext cx="4368660" cy="167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292100">
              <a:lnSpc>
                <a:spcPct val="150000"/>
              </a:lnSpc>
              <a:defRPr b="0"/>
            </a:pPr>
            <a:r>
              <a:rPr lang="en-US" noProof="0" dirty="0"/>
              <a:t>Custom-made monochromatic electron gun:</a:t>
            </a:r>
          </a:p>
          <a:p>
            <a:pPr marL="254000" indent="-254000" defTabSz="292100">
              <a:lnSpc>
                <a:spcPct val="150000"/>
              </a:lnSpc>
              <a:buClr>
                <a:schemeClr val="accent2">
                  <a:hueOff val="258623"/>
                  <a:satOff val="16006"/>
                  <a:lumOff val="-25223"/>
                </a:schemeClr>
              </a:buClr>
              <a:buSzPct val="100000"/>
              <a:buChar char="✤"/>
              <a:defRPr b="0"/>
            </a:pPr>
            <a:r>
              <a:rPr lang="en-US" noProof="0" dirty="0"/>
              <a:t>Continuous electron beam</a:t>
            </a:r>
          </a:p>
          <a:p>
            <a:pPr marL="254000" indent="-254000" defTabSz="292100">
              <a:lnSpc>
                <a:spcPct val="150000"/>
              </a:lnSpc>
              <a:buClr>
                <a:schemeClr val="accent2">
                  <a:hueOff val="258623"/>
                  <a:satOff val="16006"/>
                  <a:lumOff val="-25223"/>
                </a:schemeClr>
              </a:buClr>
              <a:buSzPct val="100000"/>
              <a:buChar char="✤"/>
              <a:defRPr b="0"/>
            </a:pPr>
            <a:r>
              <a:rPr lang="en-US" noProof="0" dirty="0" err="1"/>
              <a:t>Tuneable</a:t>
            </a:r>
            <a:r>
              <a:rPr lang="en-US" noProof="0" dirty="0"/>
              <a:t> energy 30 - 900 eV</a:t>
            </a:r>
          </a:p>
          <a:p>
            <a:pPr marL="254000" indent="-254000" defTabSz="292100">
              <a:lnSpc>
                <a:spcPct val="150000"/>
              </a:lnSpc>
              <a:buClr>
                <a:schemeClr val="accent2">
                  <a:hueOff val="258623"/>
                  <a:satOff val="16006"/>
                  <a:lumOff val="-25223"/>
                </a:schemeClr>
              </a:buClr>
              <a:buSzPct val="100000"/>
              <a:buChar char="✤"/>
              <a:defRPr b="0"/>
            </a:pPr>
            <a:r>
              <a:rPr lang="en-US" noProof="0" dirty="0"/>
              <a:t>Resolution = 45 </a:t>
            </a:r>
            <a:r>
              <a:rPr lang="en-US" noProof="0" dirty="0" err="1"/>
              <a:t>meV</a:t>
            </a:r>
            <a:endParaRPr lang="en-US" noProof="0" dirty="0"/>
          </a:p>
        </p:txBody>
      </p:sp>
    </p:spTree>
    <p:extLst>
      <p:ext uri="{BB962C8B-B14F-4D97-AF65-F5344CB8AC3E}">
        <p14:creationId xmlns:p14="http://schemas.microsoft.com/office/powerpoint/2010/main" val="2987449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2DADD75-3153-46F5-BF9C-5B5E4E8C8602}"/>
                  </a:ext>
                </a:extLst>
              </p:cNvPr>
              <p:cNvSpPr>
                <a:spLocks noGrp="1"/>
              </p:cNvSpPr>
              <p:nvPr>
                <p:ph type="title"/>
              </p:nvPr>
            </p:nvSpPr>
            <p:spPr>
              <a:xfrm>
                <a:off x="838200" y="1652955"/>
                <a:ext cx="10515600" cy="4135901"/>
              </a:xfrm>
            </p:spPr>
            <p:txBody>
              <a:bodyPr>
                <a:normAutofit/>
              </a:bodyPr>
              <a:lstStyle/>
              <a:p>
                <a:pPr algn="ctr"/>
                <a:r>
                  <a:rPr lang="en-US" noProof="0" dirty="0"/>
                  <a:t>Where to look for </a:t>
                </a:r>
                <a14:m>
                  <m:oMath xmlns:m="http://schemas.openxmlformats.org/officeDocument/2006/math">
                    <m:r>
                      <a:rPr lang="en-US" b="0" i="1" noProof="0" smtClean="0">
                        <a:latin typeface="Cambria Math" panose="02040503050406030204" pitchFamily="18" charset="0"/>
                      </a:rPr>
                      <m:t>𝐶</m:t>
                    </m:r>
                    <m:r>
                      <a:rPr lang="en-US" b="0" i="1" noProof="0" smtClean="0">
                        <a:latin typeface="Cambria Math" panose="02040503050406030204" pitchFamily="18" charset="0"/>
                      </a:rPr>
                      <m:t>𝜈</m:t>
                    </m:r>
                    <m:r>
                      <a:rPr lang="en-US" b="0" i="1" noProof="0" smtClean="0">
                        <a:latin typeface="Cambria Math" panose="02040503050406030204" pitchFamily="18" charset="0"/>
                      </a:rPr>
                      <m:t>𝐵</m:t>
                    </m:r>
                  </m:oMath>
                </a14:m>
                <a:r>
                  <a:rPr lang="en-US" noProof="0" dirty="0"/>
                  <a:t>?</a:t>
                </a:r>
                <a:br>
                  <a:rPr lang="en-US" noProof="0" dirty="0"/>
                </a:br>
                <a:br>
                  <a:rPr lang="en-US" noProof="0" dirty="0"/>
                </a:br>
                <a:r>
                  <a:rPr lang="en-US" noProof="0" dirty="0"/>
                  <a:t> - or –</a:t>
                </a:r>
                <a:br>
                  <a:rPr lang="en-US" noProof="0" dirty="0"/>
                </a:br>
                <a:br>
                  <a:rPr lang="en-US" noProof="0" dirty="0"/>
                </a:br>
                <a:r>
                  <a:rPr lang="en-US" noProof="0" dirty="0"/>
                  <a:t>Is it possible to detect 0.010 eV neutrinos?</a:t>
                </a:r>
                <a:br>
                  <a:rPr lang="en-US" noProof="0" dirty="0"/>
                </a:br>
                <a:endParaRPr lang="en-US" noProof="0" dirty="0"/>
              </a:p>
            </p:txBody>
          </p:sp>
        </mc:Choice>
        <mc:Fallback xmlns="">
          <p:sp>
            <p:nvSpPr>
              <p:cNvPr id="2" name="Title 1">
                <a:extLst>
                  <a:ext uri="{FF2B5EF4-FFF2-40B4-BE49-F238E27FC236}">
                    <a16:creationId xmlns:a16="http://schemas.microsoft.com/office/drawing/2014/main" id="{B2DADD75-3153-46F5-BF9C-5B5E4E8C8602}"/>
                  </a:ext>
                </a:extLst>
              </p:cNvPr>
              <p:cNvSpPr>
                <a:spLocks noGrp="1" noRot="1" noChangeAspect="1" noMove="1" noResize="1" noEditPoints="1" noAdjustHandles="1" noChangeArrowheads="1" noChangeShapeType="1" noTextEdit="1"/>
              </p:cNvSpPr>
              <p:nvPr>
                <p:ph type="title"/>
              </p:nvPr>
            </p:nvSpPr>
            <p:spPr>
              <a:xfrm>
                <a:off x="838200" y="1652955"/>
                <a:ext cx="10515600" cy="4135901"/>
              </a:xfrm>
              <a:blipFill>
                <a:blip r:embed="rId2"/>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1555902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1030A-1856-12D3-8747-BA9FDC3DB4B1}"/>
            </a:ext>
          </a:extLst>
        </p:cNvPr>
        <p:cNvGrpSpPr/>
        <p:nvPr/>
      </p:nvGrpSpPr>
      <p:grpSpPr>
        <a:xfrm>
          <a:off x="0" y="0"/>
          <a:ext cx="0" cy="0"/>
          <a:chOff x="0" y="0"/>
          <a:chExt cx="0" cy="0"/>
        </a:xfrm>
      </p:grpSpPr>
      <p:sp>
        <p:nvSpPr>
          <p:cNvPr id="507" name="Numero diapositiva">
            <a:extLst>
              <a:ext uri="{FF2B5EF4-FFF2-40B4-BE49-F238E27FC236}">
                <a16:creationId xmlns:a16="http://schemas.microsoft.com/office/drawing/2014/main" id="{BE32F2F4-8A7A-6B05-45E4-83CD687A2840}"/>
              </a:ext>
            </a:extLst>
          </p:cNvP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US" noProof="0" smtClean="0"/>
              <a:t>70</a:t>
            </a:fld>
            <a:endParaRPr lang="en-US" noProof="0" dirty="0"/>
          </a:p>
        </p:txBody>
      </p:sp>
      <p:pic>
        <p:nvPicPr>
          <p:cNvPr id="509" name="Graph8_5.pdf" descr="Graph8_5.pdf">
            <a:extLst>
              <a:ext uri="{FF2B5EF4-FFF2-40B4-BE49-F238E27FC236}">
                <a16:creationId xmlns:a16="http://schemas.microsoft.com/office/drawing/2014/main" id="{61E9F1F0-EBB0-BDDC-8689-92E44A0EAF5D}"/>
              </a:ext>
            </a:extLst>
          </p:cNvPr>
          <p:cNvPicPr>
            <a:picLocks noChangeAspect="1"/>
          </p:cNvPicPr>
          <p:nvPr/>
        </p:nvPicPr>
        <p:blipFill>
          <a:blip r:embed="rId2"/>
          <a:stretch>
            <a:fillRect/>
          </a:stretch>
        </p:blipFill>
        <p:spPr>
          <a:xfrm>
            <a:off x="257975" y="3057404"/>
            <a:ext cx="3359853" cy="3133085"/>
          </a:xfrm>
          <a:prstGeom prst="rect">
            <a:avLst/>
          </a:prstGeom>
          <a:ln w="12700">
            <a:miter lim="400000"/>
          </a:ln>
        </p:spPr>
      </p:pic>
      <mc:AlternateContent xmlns:mc="http://schemas.openxmlformats.org/markup-compatibility/2006" xmlns:a14="http://schemas.microsoft.com/office/drawing/2010/main">
        <mc:Choice Requires="a14">
          <p:sp>
            <p:nvSpPr>
              <p:cNvPr id="510" name="grid without graphene (i.e. geometrical transmission)">
                <a:extLst>
                  <a:ext uri="{FF2B5EF4-FFF2-40B4-BE49-F238E27FC236}">
                    <a16:creationId xmlns:a16="http://schemas.microsoft.com/office/drawing/2014/main" id="{C383A410-E970-7DC6-E443-50750C4535D4}"/>
                  </a:ext>
                </a:extLst>
              </p:cNvPr>
              <p:cNvSpPr txBox="1"/>
              <p:nvPr/>
            </p:nvSpPr>
            <p:spPr>
              <a:xfrm>
                <a:off x="509950" y="960049"/>
                <a:ext cx="2653874" cy="620171"/>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35719" tIns="35719" rIns="35719" bIns="35719" anchor="ctr">
                <a:spAutoFit/>
              </a:bodyPr>
              <a:lstStyle/>
              <a:p>
                <a:pPr algn="l">
                  <a:defRPr b="0"/>
                </a:pPr>
                <a14:m>
                  <m:oMath xmlns:m="http://schemas.openxmlformats.org/officeDocument/2006/math">
                    <m:f>
                      <m:fPr>
                        <m:ctrlPr>
                          <a:rPr lang="en-US" sz="1400" i="1" noProof="0" smtClean="0">
                            <a:solidFill>
                              <a:srgbClr val="000000"/>
                            </a:solidFill>
                            <a:latin typeface="Cambria Math" panose="02040503050406030204" pitchFamily="18" charset="0"/>
                          </a:rPr>
                        </m:ctrlPr>
                      </m:fPr>
                      <m:num>
                        <m:sSub>
                          <m:sSubPr>
                            <m:ctrlPr>
                              <a:rPr lang="en-US" sz="1400" i="1" noProof="0" smtClean="0">
                                <a:solidFill>
                                  <a:srgbClr val="000000"/>
                                </a:solidFill>
                                <a:latin typeface="Cambria Math" panose="02040503050406030204" pitchFamily="18" charset="0"/>
                              </a:rPr>
                            </m:ctrlPr>
                          </m:sSubPr>
                          <m:e>
                            <m:r>
                              <a:rPr lang="en-US" sz="1400" i="1" noProof="0" smtClean="0">
                                <a:solidFill>
                                  <a:srgbClr val="000000"/>
                                </a:solidFill>
                                <a:latin typeface="Cambria Math" panose="02040503050406030204" pitchFamily="18" charset="0"/>
                              </a:rPr>
                              <m:t>𝐼</m:t>
                            </m:r>
                          </m:e>
                          <m:sub>
                            <m:r>
                              <a:rPr lang="en-US" sz="1400" i="1" noProof="0" smtClean="0">
                                <a:solidFill>
                                  <a:srgbClr val="000000"/>
                                </a:solidFill>
                                <a:latin typeface="Cambria Math" panose="02040503050406030204" pitchFamily="18" charset="0"/>
                              </a:rPr>
                              <m:t>𝑁𝑂𝐺</m:t>
                            </m:r>
                          </m:sub>
                        </m:sSub>
                      </m:num>
                      <m:den>
                        <m:sSub>
                          <m:sSubPr>
                            <m:ctrlPr>
                              <a:rPr lang="en-US" sz="1400" i="1" noProof="0" smtClean="0">
                                <a:solidFill>
                                  <a:srgbClr val="000000"/>
                                </a:solidFill>
                                <a:latin typeface="Cambria Math" panose="02040503050406030204" pitchFamily="18" charset="0"/>
                              </a:rPr>
                            </m:ctrlPr>
                          </m:sSubPr>
                          <m:e>
                            <m:r>
                              <a:rPr lang="en-US" sz="1400" i="1" noProof="0" smtClean="0">
                                <a:solidFill>
                                  <a:srgbClr val="000000"/>
                                </a:solidFill>
                                <a:latin typeface="Cambria Math" panose="02040503050406030204" pitchFamily="18" charset="0"/>
                              </a:rPr>
                              <m:t>𝐼</m:t>
                            </m:r>
                          </m:e>
                          <m:sub>
                            <m:r>
                              <a:rPr lang="en-US" sz="1400" i="1" noProof="0" smtClean="0">
                                <a:solidFill>
                                  <a:srgbClr val="000000"/>
                                </a:solidFill>
                                <a:latin typeface="Cambria Math" panose="02040503050406030204" pitchFamily="18" charset="0"/>
                              </a:rPr>
                              <m:t>0</m:t>
                            </m:r>
                          </m:sub>
                        </m:sSub>
                      </m:den>
                    </m:f>
                    <m:r>
                      <a:rPr lang="en-US" sz="1400" i="1" noProof="0" smtClean="0">
                        <a:solidFill>
                          <a:srgbClr val="000000"/>
                        </a:solidFill>
                        <a:latin typeface="Cambria Math" panose="02040503050406030204" pitchFamily="18" charset="0"/>
                      </a:rPr>
                      <m:t>⟶</m:t>
                    </m:r>
                  </m:oMath>
                </a14:m>
                <a:r>
                  <a:rPr lang="en-US" sz="1400" noProof="0" dirty="0"/>
                  <a:t>grid without graphene </a:t>
                </a:r>
              </a:p>
              <a:p>
                <a:pPr algn="l">
                  <a:defRPr b="0"/>
                </a:pPr>
                <a:r>
                  <a:rPr lang="en-US" sz="1400" noProof="0" dirty="0"/>
                  <a:t>(i.e. geometrical transmission)</a:t>
                </a:r>
              </a:p>
            </p:txBody>
          </p:sp>
        </mc:Choice>
        <mc:Fallback xmlns="">
          <p:sp>
            <p:nvSpPr>
              <p:cNvPr id="510" name="grid without graphene (i.e. geometrical transmission)">
                <a:extLst>
                  <a:ext uri="{FF2B5EF4-FFF2-40B4-BE49-F238E27FC236}">
                    <a16:creationId xmlns:a16="http://schemas.microsoft.com/office/drawing/2014/main" id="{C383A410-E970-7DC6-E443-50750C4535D4}"/>
                  </a:ext>
                </a:extLst>
              </p:cNvPr>
              <p:cNvSpPr txBox="1">
                <a:spLocks noRot="1" noChangeAspect="1" noMove="1" noResize="1" noEditPoints="1" noAdjustHandles="1" noChangeArrowheads="1" noChangeShapeType="1" noTextEdit="1"/>
              </p:cNvSpPr>
              <p:nvPr/>
            </p:nvSpPr>
            <p:spPr>
              <a:xfrm>
                <a:off x="509950" y="960049"/>
                <a:ext cx="2653874" cy="620171"/>
              </a:xfrm>
              <a:prstGeom prst="rect">
                <a:avLst/>
              </a:prstGeom>
              <a:blipFill>
                <a:blip r:embed="rId3"/>
                <a:stretch>
                  <a:fillRect l="-2857" b="-12000"/>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it-IT">
                    <a:noFill/>
                  </a:rPr>
                  <a:t> </a:t>
                </a:r>
              </a:p>
            </p:txBody>
          </p:sp>
        </mc:Fallback>
      </mc:AlternateContent>
      <p:sp>
        <p:nvSpPr>
          <p:cNvPr id="511" name="~ 39%">
            <a:extLst>
              <a:ext uri="{FF2B5EF4-FFF2-40B4-BE49-F238E27FC236}">
                <a16:creationId xmlns:a16="http://schemas.microsoft.com/office/drawing/2014/main" id="{1CBC1272-713F-5ECE-C7C9-D71536581BB3}"/>
              </a:ext>
            </a:extLst>
          </p:cNvPr>
          <p:cNvSpPr txBox="1"/>
          <p:nvPr/>
        </p:nvSpPr>
        <p:spPr>
          <a:xfrm>
            <a:off x="1032289" y="3960548"/>
            <a:ext cx="352662" cy="210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lang="en-US" sz="900" noProof="0" dirty="0"/>
              <a:t>~ 39%</a:t>
            </a:r>
          </a:p>
        </p:txBody>
      </p:sp>
      <p:sp>
        <p:nvSpPr>
          <p:cNvPr id="512" name="Simbolo dingbat spunta">
            <a:extLst>
              <a:ext uri="{FF2B5EF4-FFF2-40B4-BE49-F238E27FC236}">
                <a16:creationId xmlns:a16="http://schemas.microsoft.com/office/drawing/2014/main" id="{90B21261-2273-1190-C71D-546FF9EB8D72}"/>
              </a:ext>
            </a:extLst>
          </p:cNvPr>
          <p:cNvSpPr/>
          <p:nvPr/>
        </p:nvSpPr>
        <p:spPr>
          <a:xfrm>
            <a:off x="2061614" y="3795069"/>
            <a:ext cx="650772" cy="618405"/>
          </a:xfrm>
          <a:custGeom>
            <a:avLst/>
            <a:gdLst/>
            <a:ahLst/>
            <a:cxnLst>
              <a:cxn ang="0">
                <a:pos x="wd2" y="hd2"/>
              </a:cxn>
              <a:cxn ang="5400000">
                <a:pos x="wd2" y="hd2"/>
              </a:cxn>
              <a:cxn ang="10800000">
                <a:pos x="wd2" y="hd2"/>
              </a:cxn>
              <a:cxn ang="16200000">
                <a:pos x="wd2" y="hd2"/>
              </a:cxn>
            </a:cxnLst>
            <a:rect l="0" t="0" r="r" b="b"/>
            <a:pathLst>
              <a:path w="21452" h="20404"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chemeClr val="accent2">
              <a:hueOff val="258623"/>
              <a:satOff val="16006"/>
              <a:lumOff val="-25223"/>
            </a:schemeClr>
          </a:solidFill>
          <a:ln w="12700">
            <a:miter lim="400000"/>
          </a:ln>
        </p:spPr>
        <p:txBody>
          <a:bodyPr lIns="35719" tIns="35719" rIns="35719" bIns="35719" anchor="ctr"/>
          <a:lstStyle/>
          <a:p>
            <a:pPr>
              <a:defRPr sz="3000" b="0">
                <a:solidFill>
                  <a:srgbClr val="FFFFFF"/>
                </a:solidFill>
                <a:latin typeface="+mn-lt"/>
                <a:ea typeface="+mn-ea"/>
                <a:cs typeface="+mn-cs"/>
                <a:sym typeface="Helvetica Neue Medium"/>
              </a:defRPr>
            </a:pPr>
            <a:endParaRPr lang="en-US" sz="1500" noProof="0" dirty="0"/>
          </a:p>
        </p:txBody>
      </p:sp>
      <p:sp>
        <p:nvSpPr>
          <p:cNvPr id="513" name="Nominal geometrical transmission 41%…">
            <a:extLst>
              <a:ext uri="{FF2B5EF4-FFF2-40B4-BE49-F238E27FC236}">
                <a16:creationId xmlns:a16="http://schemas.microsoft.com/office/drawing/2014/main" id="{53DD416D-8189-01EC-E8E0-584D1D3647B3}"/>
              </a:ext>
            </a:extLst>
          </p:cNvPr>
          <p:cNvSpPr txBox="1"/>
          <p:nvPr/>
        </p:nvSpPr>
        <p:spPr>
          <a:xfrm>
            <a:off x="475076" y="1730926"/>
            <a:ext cx="2856244" cy="1128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254000" indent="-254000" defTabSz="292100">
              <a:lnSpc>
                <a:spcPct val="150000"/>
              </a:lnSpc>
              <a:buClr>
                <a:schemeClr val="accent2">
                  <a:hueOff val="258623"/>
                  <a:satOff val="16006"/>
                  <a:lumOff val="-25223"/>
                </a:schemeClr>
              </a:buClr>
              <a:buSzPct val="100000"/>
              <a:buChar char="✤"/>
              <a:defRPr b="0"/>
            </a:pPr>
            <a:r>
              <a:rPr lang="en-US" sz="1400" noProof="0" dirty="0"/>
              <a:t>Nominal geometrical transmission 41%</a:t>
            </a:r>
          </a:p>
          <a:p>
            <a:pPr marL="254000" indent="-254000" defTabSz="292100">
              <a:buClr>
                <a:schemeClr val="accent2">
                  <a:hueOff val="258623"/>
                  <a:satOff val="16006"/>
                  <a:lumOff val="-25223"/>
                </a:schemeClr>
              </a:buClr>
              <a:buSzPct val="100000"/>
              <a:buChar char="✤"/>
              <a:defRPr b="0"/>
            </a:pPr>
            <a:r>
              <a:rPr lang="en-US" sz="1400" noProof="0" dirty="0"/>
              <a:t>Uncertainty 1.7% (not shown ~same size of the dots)</a:t>
            </a:r>
          </a:p>
        </p:txBody>
      </p:sp>
      <p:pic>
        <p:nvPicPr>
          <p:cNvPr id="2" name="Graph8_6.pdf" descr="Graph8_6.pdf">
            <a:extLst>
              <a:ext uri="{FF2B5EF4-FFF2-40B4-BE49-F238E27FC236}">
                <a16:creationId xmlns:a16="http://schemas.microsoft.com/office/drawing/2014/main" id="{341DD149-FAB4-8A6B-3B35-05E763280239}"/>
              </a:ext>
            </a:extLst>
          </p:cNvPr>
          <p:cNvPicPr>
            <a:picLocks noChangeAspect="1"/>
          </p:cNvPicPr>
          <p:nvPr/>
        </p:nvPicPr>
        <p:blipFill>
          <a:blip r:embed="rId4"/>
          <a:stretch>
            <a:fillRect/>
          </a:stretch>
        </p:blipFill>
        <p:spPr>
          <a:xfrm>
            <a:off x="6089904" y="1953805"/>
            <a:ext cx="4523084" cy="4217806"/>
          </a:xfrm>
          <a:prstGeom prst="rect">
            <a:avLst/>
          </a:prstGeom>
          <a:ln w="12700">
            <a:miter lim="400000"/>
          </a:ln>
        </p:spPr>
      </p:pic>
      <mc:AlternateContent xmlns:mc="http://schemas.openxmlformats.org/markup-compatibility/2006" xmlns:a14="http://schemas.microsoft.com/office/drawing/2010/main">
        <mc:Choice Requires="a14">
          <p:sp>
            <p:nvSpPr>
              <p:cNvPr id="3" name="grid with graphene (net of the  39% grid transparency )">
                <a:extLst>
                  <a:ext uri="{FF2B5EF4-FFF2-40B4-BE49-F238E27FC236}">
                    <a16:creationId xmlns:a16="http://schemas.microsoft.com/office/drawing/2014/main" id="{C3B20311-8328-EB64-127D-7370A8D6511C}"/>
                  </a:ext>
                </a:extLst>
              </p:cNvPr>
              <p:cNvSpPr txBox="1"/>
              <p:nvPr/>
            </p:nvSpPr>
            <p:spPr>
              <a:xfrm>
                <a:off x="5222240" y="1160300"/>
                <a:ext cx="6624320" cy="49981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square" lIns="35719" tIns="35719" rIns="35719" bIns="35719" anchor="ctr">
                <a:spAutoFit/>
              </a:bodyPr>
              <a:lstStyle/>
              <a:p>
                <a:pPr algn="r">
                  <a:defRPr b="0"/>
                </a:pPr>
                <a14:m>
                  <m:oMath xmlns:m="http://schemas.openxmlformats.org/officeDocument/2006/math">
                    <m:f>
                      <m:fPr>
                        <m:ctrlPr>
                          <a:rPr lang="en-US" i="1" noProof="0" smtClean="0">
                            <a:solidFill>
                              <a:srgbClr val="000000"/>
                            </a:solidFill>
                            <a:latin typeface="Cambria Math" panose="02040503050406030204" pitchFamily="18" charset="0"/>
                          </a:rPr>
                        </m:ctrlPr>
                      </m:fPr>
                      <m:num>
                        <m:sSub>
                          <m:sSubPr>
                            <m:ctrlPr>
                              <a:rPr lang="en-US" i="1" noProof="0" smtClean="0">
                                <a:solidFill>
                                  <a:srgbClr val="000000"/>
                                </a:solidFill>
                                <a:latin typeface="Cambria Math" panose="02040503050406030204" pitchFamily="18" charset="0"/>
                              </a:rPr>
                            </m:ctrlPr>
                          </m:sSubPr>
                          <m:e>
                            <m:r>
                              <a:rPr lang="en-US" i="1" noProof="0" smtClean="0">
                                <a:solidFill>
                                  <a:srgbClr val="000000"/>
                                </a:solidFill>
                                <a:latin typeface="Cambria Math" panose="02040503050406030204" pitchFamily="18" charset="0"/>
                              </a:rPr>
                              <m:t>𝐼</m:t>
                            </m:r>
                          </m:e>
                          <m:sub>
                            <m:r>
                              <a:rPr lang="en-US" i="1" noProof="0" smtClean="0">
                                <a:solidFill>
                                  <a:srgbClr val="000000"/>
                                </a:solidFill>
                                <a:latin typeface="Cambria Math" panose="02040503050406030204" pitchFamily="18" charset="0"/>
                              </a:rPr>
                              <m:t>𝑥𝐿𝐺</m:t>
                            </m:r>
                          </m:sub>
                        </m:sSub>
                      </m:num>
                      <m:den>
                        <m:sSub>
                          <m:sSubPr>
                            <m:ctrlPr>
                              <a:rPr lang="en-US" i="1" noProof="0" smtClean="0">
                                <a:solidFill>
                                  <a:srgbClr val="000000"/>
                                </a:solidFill>
                                <a:latin typeface="Cambria Math" panose="02040503050406030204" pitchFamily="18" charset="0"/>
                              </a:rPr>
                            </m:ctrlPr>
                          </m:sSubPr>
                          <m:e>
                            <m:r>
                              <a:rPr lang="en-US" i="1" noProof="0" smtClean="0">
                                <a:solidFill>
                                  <a:srgbClr val="000000"/>
                                </a:solidFill>
                                <a:latin typeface="Cambria Math" panose="02040503050406030204" pitchFamily="18" charset="0"/>
                              </a:rPr>
                              <m:t>𝐼</m:t>
                            </m:r>
                          </m:e>
                          <m:sub>
                            <m:r>
                              <a:rPr lang="en-US" i="1" noProof="0" smtClean="0">
                                <a:solidFill>
                                  <a:srgbClr val="000000"/>
                                </a:solidFill>
                                <a:latin typeface="Cambria Math" panose="02040503050406030204" pitchFamily="18" charset="0"/>
                              </a:rPr>
                              <m:t>0</m:t>
                            </m:r>
                          </m:sub>
                        </m:sSub>
                        <m:r>
                          <a:rPr lang="en-US" i="1" noProof="0" smtClean="0">
                            <a:solidFill>
                              <a:srgbClr val="000000"/>
                            </a:solidFill>
                            <a:latin typeface="Cambria Math" panose="02040503050406030204" pitchFamily="18" charset="0"/>
                          </a:rPr>
                          <m:t>⋅0.39</m:t>
                        </m:r>
                      </m:den>
                    </m:f>
                    <m:r>
                      <a:rPr lang="en-US" i="1" noProof="0" smtClean="0">
                        <a:solidFill>
                          <a:srgbClr val="000000"/>
                        </a:solidFill>
                        <a:latin typeface="Cambria Math" panose="02040503050406030204" pitchFamily="18" charset="0"/>
                      </a:rPr>
                      <m:t>⟶</m:t>
                    </m:r>
                  </m:oMath>
                </a14:m>
                <a:r>
                  <a:rPr lang="en-US" noProof="0" dirty="0"/>
                  <a:t> grid with graphene (net of the  39% grid transparency )</a:t>
                </a:r>
              </a:p>
            </p:txBody>
          </p:sp>
        </mc:Choice>
        <mc:Fallback xmlns="">
          <p:sp>
            <p:nvSpPr>
              <p:cNvPr id="3" name="grid with graphene (net of the  39% grid transparency )">
                <a:extLst>
                  <a:ext uri="{FF2B5EF4-FFF2-40B4-BE49-F238E27FC236}">
                    <a16:creationId xmlns:a16="http://schemas.microsoft.com/office/drawing/2014/main" id="{C3B20311-8328-EB64-127D-7370A8D6511C}"/>
                  </a:ext>
                </a:extLst>
              </p:cNvPr>
              <p:cNvSpPr txBox="1">
                <a:spLocks noRot="1" noChangeAspect="1" noMove="1" noResize="1" noEditPoints="1" noAdjustHandles="1" noChangeArrowheads="1" noChangeShapeType="1" noTextEdit="1"/>
              </p:cNvSpPr>
              <p:nvPr/>
            </p:nvSpPr>
            <p:spPr>
              <a:xfrm>
                <a:off x="5222240" y="1160300"/>
                <a:ext cx="6624320" cy="499817"/>
              </a:xfrm>
              <a:prstGeom prst="rect">
                <a:avLst/>
              </a:prstGeom>
              <a:blipFill>
                <a:blip r:embed="rId5"/>
                <a:stretch>
                  <a:fillRect r="-1724" b="-5000"/>
                </a:stretch>
              </a:blipFill>
              <a:ln w="12700">
                <a:miter lim="400000"/>
              </a:ln>
              <a:extLst>
                <a:ext uri="{C572A759-6A51-4108-AA02-DFA0A04FC94B}">
                  <ma14:wrappingTextBoxFlag xmlns:ma14="http://schemas.microsoft.com/office/mac/drawingml/2011/main" xmlns:m="http://schemas.openxmlformats.org/officeDocument/2006/math" xmlns="" xmlns:a14="http://schemas.microsoft.com/office/drawing/2010/main" val="1"/>
                </a:ext>
              </a:extLst>
            </p:spPr>
            <p:txBody>
              <a:bodyPr/>
              <a:lstStyle/>
              <a:p>
                <a:r>
                  <a:rPr lang="it-IT">
                    <a:noFill/>
                  </a:rPr>
                  <a:t> </a:t>
                </a:r>
              </a:p>
            </p:txBody>
          </p:sp>
        </mc:Fallback>
      </mc:AlternateContent>
      <p:sp>
        <p:nvSpPr>
          <p:cNvPr id="4" name="Transmission through mono- and tri- layer graphene">
            <a:extLst>
              <a:ext uri="{FF2B5EF4-FFF2-40B4-BE49-F238E27FC236}">
                <a16:creationId xmlns:a16="http://schemas.microsoft.com/office/drawing/2014/main" id="{BECDE123-2F6C-AFDC-947A-EC6712E8FD21}"/>
              </a:ext>
            </a:extLst>
          </p:cNvPr>
          <p:cNvSpPr txBox="1">
            <a:spLocks/>
          </p:cNvSpPr>
          <p:nvPr/>
        </p:nvSpPr>
        <p:spPr>
          <a:xfrm>
            <a:off x="1970568" y="75169"/>
            <a:ext cx="8384977" cy="491134"/>
          </a:xfrm>
          <a:prstGeom prst="rect">
            <a:avLst/>
          </a:prstGeom>
          <a:solidFill>
            <a:srgbClr val="000000">
              <a:alpha val="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rmAutofit/>
          </a:bodyPr>
          <a:lstStyle>
            <a:lvl1pPr marL="0" marR="0" indent="0" algn="ctr" defTabSz="821531" latinLnBrk="0">
              <a:lnSpc>
                <a:spcPct val="100000"/>
              </a:lnSpc>
              <a:spcBef>
                <a:spcPts val="0"/>
              </a:spcBef>
              <a:spcAft>
                <a:spcPts val="0"/>
              </a:spcAft>
              <a:buClrTx/>
              <a:buSzTx/>
              <a:buFontTx/>
              <a:buNone/>
              <a:tabLst/>
              <a:defRPr sz="5600" b="0" i="0" u="none" strike="noStrike" cap="none" spc="0" baseline="0">
                <a:solidFill>
                  <a:srgbClr val="000000"/>
                </a:solidFill>
                <a:uFillTx/>
                <a:latin typeface="Helvetica Neue"/>
                <a:ea typeface="Helvetica Neue"/>
                <a:cs typeface="Helvetica Neue"/>
                <a:sym typeface="Helvetica Neue"/>
              </a:defRPr>
            </a:lvl1pPr>
            <a:lvl2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a:lstStyle>
          <a:p>
            <a:pPr hangingPunct="1"/>
            <a:r>
              <a:rPr lang="en-US" sz="2800" noProof="0" dirty="0"/>
              <a:t>Transmission through mono- and tri- layer graphene</a:t>
            </a:r>
          </a:p>
        </p:txBody>
      </p:sp>
    </p:spTree>
    <p:extLst>
      <p:ext uri="{BB962C8B-B14F-4D97-AF65-F5344CB8AC3E}">
        <p14:creationId xmlns:p14="http://schemas.microsoft.com/office/powerpoint/2010/main" val="30595017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E7662-4D76-6EBD-2AC8-705796A5B6EE}"/>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8AB39CD8-59B3-E46A-0E5A-BBF5DEE6EE5E}"/>
              </a:ext>
            </a:extLst>
          </p:cNvPr>
          <p:cNvSpPr/>
          <p:nvPr/>
        </p:nvSpPr>
        <p:spPr>
          <a:xfrm>
            <a:off x="45720" y="1083853"/>
            <a:ext cx="12115800" cy="5195027"/>
          </a:xfrm>
          <a:prstGeom prst="rect">
            <a:avLst/>
          </a:prstGeom>
          <a:solidFill>
            <a:schemeClr val="tx2">
              <a:lumMod val="20000"/>
              <a:lumOff val="80000"/>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E1701472-12F4-FD19-3BE1-C0C060506766}"/>
              </a:ext>
            </a:extLst>
          </p:cNvPr>
          <p:cNvSpPr txBox="1"/>
          <p:nvPr/>
        </p:nvSpPr>
        <p:spPr>
          <a:xfrm>
            <a:off x="3613878" y="243840"/>
            <a:ext cx="4964244" cy="800219"/>
          </a:xfrm>
          <a:prstGeom prst="rect">
            <a:avLst/>
          </a:prstGeom>
          <a:noFill/>
        </p:spPr>
        <p:txBody>
          <a:bodyPr wrap="none" rtlCol="0">
            <a:spAutoFit/>
          </a:bodyPr>
          <a:lstStyle/>
          <a:p>
            <a:r>
              <a:rPr lang="en-US" sz="4600" b="1" noProof="0" dirty="0"/>
              <a:t>QUANTUM SPREAD</a:t>
            </a:r>
          </a:p>
        </p:txBody>
      </p:sp>
      <p:pic>
        <p:nvPicPr>
          <p:cNvPr id="7" name="Picture 6">
            <a:extLst>
              <a:ext uri="{FF2B5EF4-FFF2-40B4-BE49-F238E27FC236}">
                <a16:creationId xmlns:a16="http://schemas.microsoft.com/office/drawing/2014/main" id="{B3B9931F-E4EF-A547-DB6B-405834DAB700}"/>
              </a:ext>
            </a:extLst>
          </p:cNvPr>
          <p:cNvPicPr>
            <a:picLocks noChangeAspect="1"/>
          </p:cNvPicPr>
          <p:nvPr/>
        </p:nvPicPr>
        <p:blipFill>
          <a:blip r:embed="rId2"/>
          <a:stretch>
            <a:fillRect/>
          </a:stretch>
        </p:blipFill>
        <p:spPr>
          <a:xfrm>
            <a:off x="3743740" y="3714502"/>
            <a:ext cx="4238209" cy="931360"/>
          </a:xfrm>
          <a:prstGeom prst="rect">
            <a:avLst/>
          </a:prstGeom>
        </p:spPr>
      </p:pic>
      <p:pic>
        <p:nvPicPr>
          <p:cNvPr id="8" name="Picture 7">
            <a:extLst>
              <a:ext uri="{FF2B5EF4-FFF2-40B4-BE49-F238E27FC236}">
                <a16:creationId xmlns:a16="http://schemas.microsoft.com/office/drawing/2014/main" id="{9010238B-EF44-35D6-C567-B2EF73B26623}"/>
              </a:ext>
            </a:extLst>
          </p:cNvPr>
          <p:cNvPicPr>
            <a:picLocks noChangeAspect="1"/>
          </p:cNvPicPr>
          <p:nvPr/>
        </p:nvPicPr>
        <p:blipFill>
          <a:blip r:embed="rId3"/>
          <a:stretch>
            <a:fillRect/>
          </a:stretch>
        </p:blipFill>
        <p:spPr>
          <a:xfrm>
            <a:off x="8169182" y="3714502"/>
            <a:ext cx="812932" cy="867860"/>
          </a:xfrm>
          <a:prstGeom prst="rect">
            <a:avLst/>
          </a:prstGeom>
        </p:spPr>
      </p:pic>
      <p:sp>
        <p:nvSpPr>
          <p:cNvPr id="9" name="TextBox 8">
            <a:extLst>
              <a:ext uri="{FF2B5EF4-FFF2-40B4-BE49-F238E27FC236}">
                <a16:creationId xmlns:a16="http://schemas.microsoft.com/office/drawing/2014/main" id="{5B035907-571B-3136-4A13-1135704DE081}"/>
              </a:ext>
            </a:extLst>
          </p:cNvPr>
          <p:cNvSpPr txBox="1"/>
          <p:nvPr/>
        </p:nvSpPr>
        <p:spPr>
          <a:xfrm>
            <a:off x="2562149" y="1219489"/>
            <a:ext cx="7194790" cy="461665"/>
          </a:xfrm>
          <a:prstGeom prst="rect">
            <a:avLst/>
          </a:prstGeom>
          <a:noFill/>
        </p:spPr>
        <p:txBody>
          <a:bodyPr wrap="none" rtlCol="0">
            <a:spAutoFit/>
          </a:bodyPr>
          <a:lstStyle/>
          <a:p>
            <a:r>
              <a:rPr lang="en-US" sz="2400" b="1" noProof="0" dirty="0"/>
              <a:t>Distributing tritium on flat graphene has one drawback</a:t>
            </a:r>
          </a:p>
        </p:txBody>
      </p:sp>
      <p:sp>
        <p:nvSpPr>
          <p:cNvPr id="10" name="TextBox 9">
            <a:extLst>
              <a:ext uri="{FF2B5EF4-FFF2-40B4-BE49-F238E27FC236}">
                <a16:creationId xmlns:a16="http://schemas.microsoft.com/office/drawing/2014/main" id="{9B428904-FDDE-7F50-3EA8-B9D50C5FE8AA}"/>
              </a:ext>
            </a:extLst>
          </p:cNvPr>
          <p:cNvSpPr txBox="1"/>
          <p:nvPr/>
        </p:nvSpPr>
        <p:spPr>
          <a:xfrm>
            <a:off x="2468880" y="2293070"/>
            <a:ext cx="1693990" cy="646331"/>
          </a:xfrm>
          <a:prstGeom prst="rect">
            <a:avLst/>
          </a:prstGeom>
          <a:noFill/>
        </p:spPr>
        <p:txBody>
          <a:bodyPr wrap="none" rtlCol="0">
            <a:spAutoFit/>
          </a:bodyPr>
          <a:lstStyle/>
          <a:p>
            <a:pPr algn="ctr"/>
            <a:r>
              <a:rPr lang="en-US" noProof="0" dirty="0"/>
              <a:t>Spatially </a:t>
            </a:r>
          </a:p>
          <a:p>
            <a:pPr algn="ctr"/>
            <a:r>
              <a:rPr lang="en-US" noProof="0" dirty="0">
                <a:solidFill>
                  <a:srgbClr val="006BFC"/>
                </a:solidFill>
              </a:rPr>
              <a:t>localized tritium</a:t>
            </a:r>
          </a:p>
        </p:txBody>
      </p:sp>
      <p:sp>
        <p:nvSpPr>
          <p:cNvPr id="11" name="Right Arrow 10">
            <a:extLst>
              <a:ext uri="{FF2B5EF4-FFF2-40B4-BE49-F238E27FC236}">
                <a16:creationId xmlns:a16="http://schemas.microsoft.com/office/drawing/2014/main" id="{E42070F3-68D9-A38A-DCCC-DE095A2298FA}"/>
              </a:ext>
            </a:extLst>
          </p:cNvPr>
          <p:cNvSpPr/>
          <p:nvPr/>
        </p:nvSpPr>
        <p:spPr>
          <a:xfrm>
            <a:off x="4450080" y="2479075"/>
            <a:ext cx="4114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Box 11">
            <a:extLst>
              <a:ext uri="{FF2B5EF4-FFF2-40B4-BE49-F238E27FC236}">
                <a16:creationId xmlns:a16="http://schemas.microsoft.com/office/drawing/2014/main" id="{A12862E0-F3DB-8D75-4323-03A58F74E44C}"/>
              </a:ext>
            </a:extLst>
          </p:cNvPr>
          <p:cNvSpPr txBox="1"/>
          <p:nvPr/>
        </p:nvSpPr>
        <p:spPr>
          <a:xfrm>
            <a:off x="4988647" y="2293070"/>
            <a:ext cx="2341795" cy="646331"/>
          </a:xfrm>
          <a:prstGeom prst="rect">
            <a:avLst/>
          </a:prstGeom>
          <a:noFill/>
        </p:spPr>
        <p:txBody>
          <a:bodyPr wrap="none" rtlCol="0">
            <a:spAutoFit/>
          </a:bodyPr>
          <a:lstStyle/>
          <a:p>
            <a:pPr algn="ctr"/>
            <a:r>
              <a:rPr lang="en-US" noProof="0" dirty="0"/>
              <a:t>Uncertainty </a:t>
            </a:r>
          </a:p>
          <a:p>
            <a:pPr algn="ctr"/>
            <a:r>
              <a:rPr lang="en-US" noProof="0" dirty="0"/>
              <a:t>on tritium momentum </a:t>
            </a:r>
          </a:p>
        </p:txBody>
      </p:sp>
      <p:sp>
        <p:nvSpPr>
          <p:cNvPr id="13" name="TextBox 12">
            <a:extLst>
              <a:ext uri="{FF2B5EF4-FFF2-40B4-BE49-F238E27FC236}">
                <a16:creationId xmlns:a16="http://schemas.microsoft.com/office/drawing/2014/main" id="{99637D5B-D474-449E-A84A-6A776CF5A176}"/>
              </a:ext>
            </a:extLst>
          </p:cNvPr>
          <p:cNvSpPr txBox="1"/>
          <p:nvPr/>
        </p:nvSpPr>
        <p:spPr>
          <a:xfrm>
            <a:off x="7964360" y="2293069"/>
            <a:ext cx="2722627" cy="646331"/>
          </a:xfrm>
          <a:prstGeom prst="rect">
            <a:avLst/>
          </a:prstGeom>
          <a:noFill/>
        </p:spPr>
        <p:txBody>
          <a:bodyPr wrap="square" rtlCol="0">
            <a:spAutoFit/>
          </a:bodyPr>
          <a:lstStyle/>
          <a:p>
            <a:pPr algn="ctr"/>
            <a:r>
              <a:rPr lang="en-US" noProof="0" dirty="0">
                <a:solidFill>
                  <a:srgbClr val="006BFC"/>
                </a:solidFill>
              </a:rPr>
              <a:t>Spread in final </a:t>
            </a:r>
          </a:p>
          <a:p>
            <a:pPr algn="ctr"/>
            <a:r>
              <a:rPr lang="en-US" noProof="0" dirty="0">
                <a:solidFill>
                  <a:srgbClr val="006BFC"/>
                </a:solidFill>
              </a:rPr>
              <a:t>electron energy</a:t>
            </a:r>
          </a:p>
        </p:txBody>
      </p:sp>
      <p:sp>
        <p:nvSpPr>
          <p:cNvPr id="14" name="Right Arrow 13">
            <a:extLst>
              <a:ext uri="{FF2B5EF4-FFF2-40B4-BE49-F238E27FC236}">
                <a16:creationId xmlns:a16="http://schemas.microsoft.com/office/drawing/2014/main" id="{ADB82CD8-D383-7BA6-8CA2-2A04D5711030}"/>
              </a:ext>
            </a:extLst>
          </p:cNvPr>
          <p:cNvSpPr/>
          <p:nvPr/>
        </p:nvSpPr>
        <p:spPr>
          <a:xfrm>
            <a:off x="7574280" y="2479075"/>
            <a:ext cx="4114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extBox 14">
            <a:extLst>
              <a:ext uri="{FF2B5EF4-FFF2-40B4-BE49-F238E27FC236}">
                <a16:creationId xmlns:a16="http://schemas.microsoft.com/office/drawing/2014/main" id="{805626DF-8D61-A427-7191-912DA8247A22}"/>
              </a:ext>
            </a:extLst>
          </p:cNvPr>
          <p:cNvSpPr txBox="1"/>
          <p:nvPr/>
        </p:nvSpPr>
        <p:spPr>
          <a:xfrm>
            <a:off x="518094" y="3429000"/>
            <a:ext cx="3095784" cy="1107996"/>
          </a:xfrm>
          <a:prstGeom prst="rect">
            <a:avLst/>
          </a:prstGeom>
          <a:noFill/>
        </p:spPr>
        <p:txBody>
          <a:bodyPr wrap="none" rtlCol="0">
            <a:spAutoFit/>
          </a:bodyPr>
          <a:lstStyle/>
          <a:p>
            <a:r>
              <a:rPr lang="en-US" sz="2200" noProof="0" dirty="0"/>
              <a:t>A semi-classical estimate:</a:t>
            </a:r>
          </a:p>
          <a:p>
            <a:endParaRPr lang="en-US" sz="2200" noProof="0" dirty="0"/>
          </a:p>
          <a:p>
            <a:r>
              <a:rPr lang="en-US" sz="2200" noProof="0" dirty="0"/>
              <a:t>fluctuating momenta</a:t>
            </a:r>
          </a:p>
        </p:txBody>
      </p:sp>
      <p:pic>
        <p:nvPicPr>
          <p:cNvPr id="16" name="Picture 15">
            <a:extLst>
              <a:ext uri="{FF2B5EF4-FFF2-40B4-BE49-F238E27FC236}">
                <a16:creationId xmlns:a16="http://schemas.microsoft.com/office/drawing/2014/main" id="{B7D46AAD-2C50-83D7-365D-CF56281401B1}"/>
              </a:ext>
            </a:extLst>
          </p:cNvPr>
          <p:cNvPicPr>
            <a:picLocks noChangeAspect="1"/>
          </p:cNvPicPr>
          <p:nvPr/>
        </p:nvPicPr>
        <p:blipFill>
          <a:blip r:embed="rId4"/>
          <a:stretch>
            <a:fillRect/>
          </a:stretch>
        </p:blipFill>
        <p:spPr>
          <a:xfrm>
            <a:off x="9169347" y="4009448"/>
            <a:ext cx="1578005" cy="196342"/>
          </a:xfrm>
          <a:prstGeom prst="rect">
            <a:avLst/>
          </a:prstGeom>
        </p:spPr>
      </p:pic>
      <p:sp>
        <p:nvSpPr>
          <p:cNvPr id="17" name="TextBox 16">
            <a:extLst>
              <a:ext uri="{FF2B5EF4-FFF2-40B4-BE49-F238E27FC236}">
                <a16:creationId xmlns:a16="http://schemas.microsoft.com/office/drawing/2014/main" id="{1CAB6834-7F7F-5811-78E0-E469F65473F2}"/>
              </a:ext>
            </a:extLst>
          </p:cNvPr>
          <p:cNvSpPr txBox="1"/>
          <p:nvPr/>
        </p:nvSpPr>
        <p:spPr>
          <a:xfrm>
            <a:off x="9108982" y="4852691"/>
            <a:ext cx="2453640" cy="369332"/>
          </a:xfrm>
          <a:prstGeom prst="rect">
            <a:avLst/>
          </a:prstGeom>
          <a:noFill/>
        </p:spPr>
        <p:txBody>
          <a:bodyPr wrap="square" rtlCol="0">
            <a:spAutoFit/>
          </a:bodyPr>
          <a:lstStyle/>
          <a:p>
            <a:pPr algn="just"/>
            <a:r>
              <a:rPr lang="en-US" noProof="0" dirty="0">
                <a:solidFill>
                  <a:srgbClr val="ED2323"/>
                </a:solidFill>
              </a:rPr>
              <a:t>larger than  desired</a:t>
            </a:r>
          </a:p>
        </p:txBody>
      </p:sp>
      <p:cxnSp>
        <p:nvCxnSpPr>
          <p:cNvPr id="19" name="Straight Arrow Connector 18">
            <a:extLst>
              <a:ext uri="{FF2B5EF4-FFF2-40B4-BE49-F238E27FC236}">
                <a16:creationId xmlns:a16="http://schemas.microsoft.com/office/drawing/2014/main" id="{BEA44748-C510-DE76-596F-F1492AA224AC}"/>
              </a:ext>
            </a:extLst>
          </p:cNvPr>
          <p:cNvCxnSpPr>
            <a:cxnSpLocks/>
          </p:cNvCxnSpPr>
          <p:nvPr/>
        </p:nvCxnSpPr>
        <p:spPr>
          <a:xfrm flipH="1" flipV="1">
            <a:off x="9756939" y="4284001"/>
            <a:ext cx="288179" cy="568690"/>
          </a:xfrm>
          <a:prstGeom prst="straightConnector1">
            <a:avLst/>
          </a:prstGeom>
          <a:ln w="31750">
            <a:solidFill>
              <a:srgbClr val="ED2323"/>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DE34234-1665-03F6-336D-08F712CF6213}"/>
              </a:ext>
            </a:extLst>
          </p:cNvPr>
          <p:cNvGrpSpPr/>
          <p:nvPr/>
        </p:nvGrpSpPr>
        <p:grpSpPr>
          <a:xfrm>
            <a:off x="4935461" y="5231966"/>
            <a:ext cx="2894895" cy="646331"/>
            <a:chOff x="609600" y="5897880"/>
            <a:chExt cx="2894895" cy="646331"/>
          </a:xfrm>
        </p:grpSpPr>
        <p:sp>
          <p:nvSpPr>
            <p:cNvPr id="22" name="TextBox 21">
              <a:extLst>
                <a:ext uri="{FF2B5EF4-FFF2-40B4-BE49-F238E27FC236}">
                  <a16:creationId xmlns:a16="http://schemas.microsoft.com/office/drawing/2014/main" id="{CA543454-10A5-F128-2A36-FCD19C270F62}"/>
                </a:ext>
              </a:extLst>
            </p:cNvPr>
            <p:cNvSpPr txBox="1"/>
            <p:nvPr/>
          </p:nvSpPr>
          <p:spPr>
            <a:xfrm>
              <a:off x="609600" y="5897880"/>
              <a:ext cx="2894895" cy="646331"/>
            </a:xfrm>
            <a:prstGeom prst="rect">
              <a:avLst/>
            </a:prstGeom>
            <a:noFill/>
          </p:spPr>
          <p:txBody>
            <a:bodyPr wrap="none" rtlCol="0">
              <a:spAutoFit/>
            </a:bodyPr>
            <a:lstStyle/>
            <a:p>
              <a:r>
                <a:rPr lang="en-US" noProof="0" dirty="0">
                  <a:solidFill>
                    <a:srgbClr val="006BFC"/>
                  </a:solidFill>
                </a:rPr>
                <a:t>Spread of initial tritium wave</a:t>
              </a:r>
            </a:p>
            <a:p>
              <a:r>
                <a:rPr lang="en-US" noProof="0" dirty="0">
                  <a:solidFill>
                    <a:srgbClr val="006BFC"/>
                  </a:solidFill>
                </a:rPr>
                <a:t>Function </a:t>
              </a:r>
            </a:p>
          </p:txBody>
        </p:sp>
        <p:pic>
          <p:nvPicPr>
            <p:cNvPr id="23" name="Picture 22">
              <a:extLst>
                <a:ext uri="{FF2B5EF4-FFF2-40B4-BE49-F238E27FC236}">
                  <a16:creationId xmlns:a16="http://schemas.microsoft.com/office/drawing/2014/main" id="{100FA892-9C42-7F18-046A-C0162B3D1DF9}"/>
                </a:ext>
              </a:extLst>
            </p:cNvPr>
            <p:cNvPicPr>
              <a:picLocks noChangeAspect="1"/>
            </p:cNvPicPr>
            <p:nvPr/>
          </p:nvPicPr>
          <p:blipFill>
            <a:blip r:embed="rId5"/>
            <a:stretch>
              <a:fillRect/>
            </a:stretch>
          </p:blipFill>
          <p:spPr>
            <a:xfrm>
              <a:off x="1760220" y="6221045"/>
              <a:ext cx="1078230" cy="219016"/>
            </a:xfrm>
            <a:prstGeom prst="rect">
              <a:avLst/>
            </a:prstGeom>
          </p:spPr>
        </p:pic>
      </p:grpSp>
      <p:cxnSp>
        <p:nvCxnSpPr>
          <p:cNvPr id="26" name="Curved Connector 25">
            <a:extLst>
              <a:ext uri="{FF2B5EF4-FFF2-40B4-BE49-F238E27FC236}">
                <a16:creationId xmlns:a16="http://schemas.microsoft.com/office/drawing/2014/main" id="{5430729D-FF98-AE70-3B66-83FAF0CA3E19}"/>
              </a:ext>
            </a:extLst>
          </p:cNvPr>
          <p:cNvCxnSpPr>
            <a:cxnSpLocks/>
          </p:cNvCxnSpPr>
          <p:nvPr/>
        </p:nvCxnSpPr>
        <p:spPr>
          <a:xfrm rot="5400000" flipH="1" flipV="1">
            <a:off x="7738441" y="4825132"/>
            <a:ext cx="868060" cy="577859"/>
          </a:xfrm>
          <a:prstGeom prst="curvedConnector3">
            <a:avLst/>
          </a:prstGeom>
          <a:ln>
            <a:solidFill>
              <a:srgbClr val="006BFC"/>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1DB5377F-27CF-FD08-A63A-297E7CCD5651}"/>
              </a:ext>
            </a:extLst>
          </p:cNvPr>
          <p:cNvPicPr>
            <a:picLocks noChangeAspect="1"/>
          </p:cNvPicPr>
          <p:nvPr/>
        </p:nvPicPr>
        <p:blipFill>
          <a:blip r:embed="rId6"/>
          <a:stretch>
            <a:fillRect/>
          </a:stretch>
        </p:blipFill>
        <p:spPr>
          <a:xfrm>
            <a:off x="928621" y="4660517"/>
            <a:ext cx="2080258" cy="994601"/>
          </a:xfrm>
          <a:prstGeom prst="rect">
            <a:avLst/>
          </a:prstGeom>
        </p:spPr>
      </p:pic>
      <p:sp>
        <p:nvSpPr>
          <p:cNvPr id="30" name="TextBox 29">
            <a:extLst>
              <a:ext uri="{FF2B5EF4-FFF2-40B4-BE49-F238E27FC236}">
                <a16:creationId xmlns:a16="http://schemas.microsoft.com/office/drawing/2014/main" id="{A4397C99-E17C-74E9-6E36-F518716CA92B}"/>
              </a:ext>
            </a:extLst>
          </p:cNvPr>
          <p:cNvSpPr txBox="1"/>
          <p:nvPr/>
        </p:nvSpPr>
        <p:spPr>
          <a:xfrm>
            <a:off x="5135161" y="3234703"/>
            <a:ext cx="4390561" cy="369332"/>
          </a:xfrm>
          <a:prstGeom prst="rect">
            <a:avLst/>
          </a:prstGeom>
          <a:noFill/>
        </p:spPr>
        <p:txBody>
          <a:bodyPr wrap="none" rtlCol="0">
            <a:spAutoFit/>
          </a:bodyPr>
          <a:lstStyle/>
          <a:p>
            <a:r>
              <a:rPr lang="en-US" noProof="0" dirty="0"/>
              <a:t>energy and momentum conservation returns</a:t>
            </a:r>
          </a:p>
        </p:txBody>
      </p:sp>
      <p:sp>
        <p:nvSpPr>
          <p:cNvPr id="32" name="TextBox 31">
            <a:extLst>
              <a:ext uri="{FF2B5EF4-FFF2-40B4-BE49-F238E27FC236}">
                <a16:creationId xmlns:a16="http://schemas.microsoft.com/office/drawing/2014/main" id="{51CD667E-91F5-DF14-1AFC-F74717FC67B3}"/>
              </a:ext>
            </a:extLst>
          </p:cNvPr>
          <p:cNvSpPr txBox="1"/>
          <p:nvPr/>
        </p:nvSpPr>
        <p:spPr>
          <a:xfrm>
            <a:off x="2923243" y="6417379"/>
            <a:ext cx="4024435" cy="369332"/>
          </a:xfrm>
          <a:prstGeom prst="rect">
            <a:avLst/>
          </a:prstGeom>
          <a:noFill/>
        </p:spPr>
        <p:txBody>
          <a:bodyPr wrap="none" rtlCol="0">
            <a:spAutoFit/>
          </a:bodyPr>
          <a:lstStyle/>
          <a:p>
            <a:r>
              <a:rPr lang="en-US" noProof="0" dirty="0"/>
              <a:t>Slide by Angelo Esposito at </a:t>
            </a:r>
            <a:r>
              <a:rPr lang="en-US" noProof="0" dirty="0" err="1"/>
              <a:t>NuMass</a:t>
            </a:r>
            <a:r>
              <a:rPr lang="en-US" noProof="0" dirty="0"/>
              <a:t> 2022</a:t>
            </a:r>
          </a:p>
        </p:txBody>
      </p:sp>
    </p:spTree>
    <p:extLst>
      <p:ext uri="{BB962C8B-B14F-4D97-AF65-F5344CB8AC3E}">
        <p14:creationId xmlns:p14="http://schemas.microsoft.com/office/powerpoint/2010/main" val="1891016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13445-CA51-F71E-6BA4-98025863FFB3}"/>
            </a:ext>
          </a:extLst>
        </p:cNvPr>
        <p:cNvGrpSpPr/>
        <p:nvPr/>
      </p:nvGrpSpPr>
      <p:grpSpPr>
        <a:xfrm>
          <a:off x="0" y="0"/>
          <a:ext cx="0" cy="0"/>
          <a:chOff x="0" y="0"/>
          <a:chExt cx="0" cy="0"/>
        </a:xfrm>
      </p:grpSpPr>
      <p:pic>
        <p:nvPicPr>
          <p:cNvPr id="5" name="Immagine 4" descr="Immagine che contiene schermata, testo, diagramma, design&#10;&#10;Descrizione generata automaticamente">
            <a:extLst>
              <a:ext uri="{FF2B5EF4-FFF2-40B4-BE49-F238E27FC236}">
                <a16:creationId xmlns:a16="http://schemas.microsoft.com/office/drawing/2014/main" id="{83901188-8265-200F-38E6-700535E4E852}"/>
              </a:ext>
            </a:extLst>
          </p:cNvPr>
          <p:cNvPicPr>
            <a:picLocks noChangeAspect="1"/>
          </p:cNvPicPr>
          <p:nvPr/>
        </p:nvPicPr>
        <p:blipFill rotWithShape="1">
          <a:blip r:embed="rId2">
            <a:extLst>
              <a:ext uri="{28A0092B-C50C-407E-A947-70E740481C1C}">
                <a14:useLocalDpi xmlns:a14="http://schemas.microsoft.com/office/drawing/2010/main" val="0"/>
              </a:ext>
            </a:extLst>
          </a:blip>
          <a:srcRect l="5893" t="16559" r="4537" b="10943"/>
          <a:stretch/>
        </p:blipFill>
        <p:spPr>
          <a:xfrm>
            <a:off x="0" y="2704010"/>
            <a:ext cx="12192000" cy="4153990"/>
          </a:xfrm>
          <a:prstGeom prst="rect">
            <a:avLst/>
          </a:prstGeom>
        </p:spPr>
      </p:pic>
      <p:sp>
        <p:nvSpPr>
          <p:cNvPr id="2" name="Titolo 1">
            <a:extLst>
              <a:ext uri="{FF2B5EF4-FFF2-40B4-BE49-F238E27FC236}">
                <a16:creationId xmlns:a16="http://schemas.microsoft.com/office/drawing/2014/main" id="{A6C46868-DC7D-C57B-D1EB-9ABD1CF266D2}"/>
              </a:ext>
            </a:extLst>
          </p:cNvPr>
          <p:cNvSpPr>
            <a:spLocks noGrp="1"/>
          </p:cNvSpPr>
          <p:nvPr>
            <p:ph type="title"/>
          </p:nvPr>
        </p:nvSpPr>
        <p:spPr>
          <a:xfrm>
            <a:off x="2947933" y="132521"/>
            <a:ext cx="7277237" cy="770709"/>
          </a:xfrm>
        </p:spPr>
        <p:txBody>
          <a:bodyPr>
            <a:noAutofit/>
          </a:bodyPr>
          <a:lstStyle/>
          <a:p>
            <a:r>
              <a:rPr lang="en-US" sz="4200" b="1" noProof="0" dirty="0"/>
              <a:t>PTOLEMY Concept simulation</a:t>
            </a:r>
          </a:p>
        </p:txBody>
      </p:sp>
      <p:sp>
        <p:nvSpPr>
          <p:cNvPr id="4" name="Segnaposto numero diapositiva 3">
            <a:extLst>
              <a:ext uri="{FF2B5EF4-FFF2-40B4-BE49-F238E27FC236}">
                <a16:creationId xmlns:a16="http://schemas.microsoft.com/office/drawing/2014/main" id="{9F175141-19E6-B24A-8927-C532C7B523FD}"/>
              </a:ext>
            </a:extLst>
          </p:cNvPr>
          <p:cNvSpPr>
            <a:spLocks noGrp="1"/>
          </p:cNvSpPr>
          <p:nvPr>
            <p:ph type="sldNum" sz="quarter" idx="12"/>
          </p:nvPr>
        </p:nvSpPr>
        <p:spPr>
          <a:xfrm>
            <a:off x="11639006" y="6382475"/>
            <a:ext cx="485503" cy="365125"/>
          </a:xfrm>
        </p:spPr>
        <p:txBody>
          <a:bodyPr/>
          <a:lstStyle/>
          <a:p>
            <a:fld id="{0E92D30C-535A-4E9C-83CA-F20B65C1DFBA}" type="slidenum">
              <a:rPr lang="en-US" sz="2000" noProof="0" smtClean="0">
                <a:solidFill>
                  <a:srgbClr val="FF0000"/>
                </a:solidFill>
              </a:rPr>
              <a:t>72</a:t>
            </a:fld>
            <a:endParaRPr lang="en-US" sz="2000" noProof="0" dirty="0">
              <a:solidFill>
                <a:srgbClr val="FF0000"/>
              </a:solidFill>
            </a:endParaRPr>
          </a:p>
        </p:txBody>
      </p:sp>
      <p:sp>
        <p:nvSpPr>
          <p:cNvPr id="6" name="CasellaDiTesto 5">
            <a:extLst>
              <a:ext uri="{FF2B5EF4-FFF2-40B4-BE49-F238E27FC236}">
                <a16:creationId xmlns:a16="http://schemas.microsoft.com/office/drawing/2014/main" id="{F55BEC10-B1E4-BE68-B98A-DC63B0F146F3}"/>
              </a:ext>
            </a:extLst>
          </p:cNvPr>
          <p:cNvSpPr txBox="1"/>
          <p:nvPr/>
        </p:nvSpPr>
        <p:spPr>
          <a:xfrm>
            <a:off x="379041" y="1674122"/>
            <a:ext cx="1016727" cy="461665"/>
          </a:xfrm>
          <a:prstGeom prst="rect">
            <a:avLst/>
          </a:prstGeom>
          <a:noFill/>
          <a:ln>
            <a:solidFill>
              <a:schemeClr val="accent2">
                <a:lumMod val="60000"/>
                <a:lumOff val="40000"/>
              </a:schemeClr>
            </a:solidFill>
          </a:ln>
        </p:spPr>
        <p:txBody>
          <a:bodyPr wrap="square" rtlCol="0">
            <a:spAutoFit/>
          </a:bodyPr>
          <a:lstStyle/>
          <a:p>
            <a:r>
              <a:rPr lang="en-US" sz="2400" noProof="0" dirty="0"/>
              <a:t>Target</a:t>
            </a:r>
          </a:p>
        </p:txBody>
      </p:sp>
      <p:sp>
        <p:nvSpPr>
          <p:cNvPr id="7" name="CasellaDiTesto 6">
            <a:extLst>
              <a:ext uri="{FF2B5EF4-FFF2-40B4-BE49-F238E27FC236}">
                <a16:creationId xmlns:a16="http://schemas.microsoft.com/office/drawing/2014/main" id="{DDD7FE68-2ABB-E7C1-5DAD-C8D1B49DC9C6}"/>
              </a:ext>
            </a:extLst>
          </p:cNvPr>
          <p:cNvSpPr txBox="1"/>
          <p:nvPr/>
        </p:nvSpPr>
        <p:spPr>
          <a:xfrm>
            <a:off x="5364700" y="1698305"/>
            <a:ext cx="1328056" cy="461665"/>
          </a:xfrm>
          <a:prstGeom prst="rect">
            <a:avLst/>
          </a:prstGeom>
          <a:noFill/>
          <a:ln>
            <a:solidFill>
              <a:srgbClr val="7030A0"/>
            </a:solidFill>
          </a:ln>
        </p:spPr>
        <p:txBody>
          <a:bodyPr wrap="square" rtlCol="0">
            <a:spAutoFit/>
          </a:bodyPr>
          <a:lstStyle/>
          <a:p>
            <a:r>
              <a:rPr lang="en-US" sz="2400" noProof="0" dirty="0"/>
              <a:t>Injection</a:t>
            </a:r>
          </a:p>
        </p:txBody>
      </p:sp>
      <p:sp>
        <p:nvSpPr>
          <p:cNvPr id="8" name="CasellaDiTesto 7">
            <a:extLst>
              <a:ext uri="{FF2B5EF4-FFF2-40B4-BE49-F238E27FC236}">
                <a16:creationId xmlns:a16="http://schemas.microsoft.com/office/drawing/2014/main" id="{CD677879-F32E-6308-3F01-D86A16BDA128}"/>
              </a:ext>
            </a:extLst>
          </p:cNvPr>
          <p:cNvSpPr txBox="1"/>
          <p:nvPr/>
        </p:nvSpPr>
        <p:spPr>
          <a:xfrm>
            <a:off x="7581030" y="1698304"/>
            <a:ext cx="1678577" cy="461665"/>
          </a:xfrm>
          <a:prstGeom prst="rect">
            <a:avLst/>
          </a:prstGeom>
          <a:noFill/>
          <a:ln>
            <a:solidFill>
              <a:srgbClr val="FFFF00"/>
            </a:solidFill>
          </a:ln>
        </p:spPr>
        <p:txBody>
          <a:bodyPr wrap="square" rtlCol="0">
            <a:spAutoFit/>
          </a:bodyPr>
          <a:lstStyle/>
          <a:p>
            <a:r>
              <a:rPr lang="en-US" sz="2400" noProof="0" dirty="0"/>
              <a:t>RF antenna</a:t>
            </a:r>
          </a:p>
        </p:txBody>
      </p:sp>
      <p:sp>
        <p:nvSpPr>
          <p:cNvPr id="9" name="CasellaDiTesto 8">
            <a:extLst>
              <a:ext uri="{FF2B5EF4-FFF2-40B4-BE49-F238E27FC236}">
                <a16:creationId xmlns:a16="http://schemas.microsoft.com/office/drawing/2014/main" id="{BE483521-A003-0243-FF1C-921400DE33F6}"/>
              </a:ext>
            </a:extLst>
          </p:cNvPr>
          <p:cNvSpPr txBox="1"/>
          <p:nvPr/>
        </p:nvSpPr>
        <p:spPr>
          <a:xfrm>
            <a:off x="9788653" y="1698303"/>
            <a:ext cx="873035" cy="461665"/>
          </a:xfrm>
          <a:prstGeom prst="rect">
            <a:avLst/>
          </a:prstGeom>
          <a:noFill/>
          <a:ln>
            <a:solidFill>
              <a:schemeClr val="accent6"/>
            </a:solidFill>
          </a:ln>
        </p:spPr>
        <p:txBody>
          <a:bodyPr wrap="square" rtlCol="0">
            <a:spAutoFit/>
          </a:bodyPr>
          <a:lstStyle/>
          <a:p>
            <a:r>
              <a:rPr lang="en-US" sz="2400" noProof="0" dirty="0"/>
              <a:t>Filter</a:t>
            </a:r>
          </a:p>
        </p:txBody>
      </p:sp>
      <p:sp>
        <p:nvSpPr>
          <p:cNvPr id="10" name="CasellaDiTesto 9">
            <a:extLst>
              <a:ext uri="{FF2B5EF4-FFF2-40B4-BE49-F238E27FC236}">
                <a16:creationId xmlns:a16="http://schemas.microsoft.com/office/drawing/2014/main" id="{D5A5A849-63E2-535C-5B12-A5A86A30369E}"/>
              </a:ext>
            </a:extLst>
          </p:cNvPr>
          <p:cNvSpPr txBox="1"/>
          <p:nvPr/>
        </p:nvSpPr>
        <p:spPr>
          <a:xfrm>
            <a:off x="11393209" y="1698303"/>
            <a:ext cx="664028" cy="461665"/>
          </a:xfrm>
          <a:prstGeom prst="rect">
            <a:avLst/>
          </a:prstGeom>
          <a:noFill/>
          <a:ln>
            <a:solidFill>
              <a:srgbClr val="0070C0"/>
            </a:solidFill>
          </a:ln>
        </p:spPr>
        <p:txBody>
          <a:bodyPr wrap="square" rtlCol="0">
            <a:spAutoFit/>
          </a:bodyPr>
          <a:lstStyle/>
          <a:p>
            <a:r>
              <a:rPr lang="en-US" sz="2400" noProof="0" dirty="0"/>
              <a:t>TES</a:t>
            </a:r>
          </a:p>
        </p:txBody>
      </p:sp>
    </p:spTree>
    <p:extLst>
      <p:ext uri="{BB962C8B-B14F-4D97-AF65-F5344CB8AC3E}">
        <p14:creationId xmlns:p14="http://schemas.microsoft.com/office/powerpoint/2010/main" val="40032836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D0DBA-95A6-9DDD-9FB0-02033675D93A}"/>
            </a:ext>
          </a:extLst>
        </p:cNvPr>
        <p:cNvGrpSpPr/>
        <p:nvPr/>
      </p:nvGrpSpPr>
      <p:grpSpPr>
        <a:xfrm>
          <a:off x="0" y="0"/>
          <a:ext cx="0" cy="0"/>
          <a:chOff x="0" y="0"/>
          <a:chExt cx="0" cy="0"/>
        </a:xfrm>
      </p:grpSpPr>
      <p:pic>
        <p:nvPicPr>
          <p:cNvPr id="7" name="Picture 6" descr="A close-up of a square&#10;&#10;Description automatically generated">
            <a:extLst>
              <a:ext uri="{FF2B5EF4-FFF2-40B4-BE49-F238E27FC236}">
                <a16:creationId xmlns:a16="http://schemas.microsoft.com/office/drawing/2014/main" id="{39BD61CD-2666-1595-502F-F6EEE94C2909}"/>
              </a:ext>
            </a:extLst>
          </p:cNvPr>
          <p:cNvPicPr>
            <a:picLocks noChangeAspect="1"/>
          </p:cNvPicPr>
          <p:nvPr/>
        </p:nvPicPr>
        <p:blipFill rotWithShape="1">
          <a:blip r:embed="rId2">
            <a:extLst>
              <a:ext uri="{28A0092B-C50C-407E-A947-70E740481C1C}">
                <a14:useLocalDpi xmlns:a14="http://schemas.microsoft.com/office/drawing/2010/main" val="0"/>
              </a:ext>
            </a:extLst>
          </a:blip>
          <a:srcRect l="26598"/>
          <a:stretch/>
        </p:blipFill>
        <p:spPr>
          <a:xfrm>
            <a:off x="3242821" y="18255"/>
            <a:ext cx="8949179" cy="4621516"/>
          </a:xfrm>
          <a:prstGeom prst="rect">
            <a:avLst/>
          </a:prstGeom>
        </p:spPr>
      </p:pic>
      <p:pic>
        <p:nvPicPr>
          <p:cNvPr id="10" name="Picture 9" descr="A yellow and white pipe&#10;&#10;Description automatically generated">
            <a:extLst>
              <a:ext uri="{FF2B5EF4-FFF2-40B4-BE49-F238E27FC236}">
                <a16:creationId xmlns:a16="http://schemas.microsoft.com/office/drawing/2014/main" id="{35BDE858-7B52-B0D8-0C95-C964DCB361DB}"/>
              </a:ext>
            </a:extLst>
          </p:cNvPr>
          <p:cNvPicPr>
            <a:picLocks noChangeAspect="1"/>
          </p:cNvPicPr>
          <p:nvPr/>
        </p:nvPicPr>
        <p:blipFill rotWithShape="1">
          <a:blip r:embed="rId3">
            <a:extLst>
              <a:ext uri="{28A0092B-C50C-407E-A947-70E740481C1C}">
                <a14:useLocalDpi xmlns:a14="http://schemas.microsoft.com/office/drawing/2010/main" val="0"/>
              </a:ext>
            </a:extLst>
          </a:blip>
          <a:srcRect l="31493" r="39808"/>
          <a:stretch/>
        </p:blipFill>
        <p:spPr>
          <a:xfrm>
            <a:off x="0" y="803179"/>
            <a:ext cx="3498980" cy="3836592"/>
          </a:xfrm>
          <a:prstGeom prst="rect">
            <a:avLst/>
          </a:prstGeom>
        </p:spPr>
      </p:pic>
      <p:sp>
        <p:nvSpPr>
          <p:cNvPr id="2" name="Title 1">
            <a:extLst>
              <a:ext uri="{FF2B5EF4-FFF2-40B4-BE49-F238E27FC236}">
                <a16:creationId xmlns:a16="http://schemas.microsoft.com/office/drawing/2014/main" id="{61E38834-1F3C-4AF7-1B03-22AD2CD714CF}"/>
              </a:ext>
            </a:extLst>
          </p:cNvPr>
          <p:cNvSpPr>
            <a:spLocks noGrp="1"/>
          </p:cNvSpPr>
          <p:nvPr>
            <p:ph type="title"/>
          </p:nvPr>
        </p:nvSpPr>
        <p:spPr>
          <a:xfrm>
            <a:off x="0" y="18255"/>
            <a:ext cx="10515600" cy="923577"/>
          </a:xfrm>
        </p:spPr>
        <p:txBody>
          <a:bodyPr/>
          <a:lstStyle/>
          <a:p>
            <a:r>
              <a:rPr lang="en-US" noProof="0" dirty="0"/>
              <a:t>Transport coils</a:t>
            </a:r>
          </a:p>
        </p:txBody>
      </p:sp>
      <p:pic>
        <p:nvPicPr>
          <p:cNvPr id="3" name="Picture 2" descr="A blue and green explosion&#10;&#10;Description automatically generated with medium confidence">
            <a:extLst>
              <a:ext uri="{FF2B5EF4-FFF2-40B4-BE49-F238E27FC236}">
                <a16:creationId xmlns:a16="http://schemas.microsoft.com/office/drawing/2014/main" id="{AA905D53-894D-602F-F328-FF8B2DB3FF80}"/>
              </a:ext>
            </a:extLst>
          </p:cNvPr>
          <p:cNvPicPr>
            <a:picLocks noChangeAspect="1"/>
          </p:cNvPicPr>
          <p:nvPr/>
        </p:nvPicPr>
        <p:blipFill rotWithShape="1">
          <a:blip r:embed="rId4">
            <a:extLst>
              <a:ext uri="{28A0092B-C50C-407E-A947-70E740481C1C}">
                <a14:useLocalDpi xmlns:a14="http://schemas.microsoft.com/office/drawing/2010/main" val="0"/>
              </a:ext>
            </a:extLst>
          </a:blip>
          <a:srcRect l="9750" r="25976"/>
          <a:stretch/>
        </p:blipFill>
        <p:spPr>
          <a:xfrm>
            <a:off x="0" y="4639771"/>
            <a:ext cx="4441152" cy="2243864"/>
          </a:xfrm>
          <a:prstGeom prst="rect">
            <a:avLst/>
          </a:prstGeom>
        </p:spPr>
      </p:pic>
      <p:sp>
        <p:nvSpPr>
          <p:cNvPr id="4" name="Rettangolo 7">
            <a:extLst>
              <a:ext uri="{FF2B5EF4-FFF2-40B4-BE49-F238E27FC236}">
                <a16:creationId xmlns:a16="http://schemas.microsoft.com/office/drawing/2014/main" id="{8561909A-0D6D-6D19-B864-FC04B58111B5}"/>
              </a:ext>
            </a:extLst>
          </p:cNvPr>
          <p:cNvSpPr/>
          <p:nvPr/>
        </p:nvSpPr>
        <p:spPr>
          <a:xfrm rot="20245607">
            <a:off x="3808737" y="5585108"/>
            <a:ext cx="4574526" cy="461665"/>
          </a:xfrm>
          <a:prstGeom prst="rect">
            <a:avLst/>
          </a:prstGeom>
          <a:noFill/>
        </p:spPr>
        <p:txBody>
          <a:bodyPr wrap="square" lIns="91440" tIns="45720" rIns="91440" bIns="45720">
            <a:spAutoFit/>
          </a:bodyPr>
          <a:lstStyle/>
          <a:p>
            <a:pPr algn="ctr"/>
            <a:r>
              <a:rPr lang="en-US" sz="2400" b="1" cap="none" spc="0" noProof="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PRELIMINARY</a:t>
            </a:r>
            <a:endParaRPr lang="en-US" sz="2400" b="1" cap="none" spc="0" baseline="30000" noProof="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pic>
        <p:nvPicPr>
          <p:cNvPr id="5" name="Picture 4" descr="A drawing of a building&#10;&#10;Description automatically generated">
            <a:extLst>
              <a:ext uri="{FF2B5EF4-FFF2-40B4-BE49-F238E27FC236}">
                <a16:creationId xmlns:a16="http://schemas.microsoft.com/office/drawing/2014/main" id="{9F941D4B-2D67-D000-5FD7-6287A371809C}"/>
              </a:ext>
            </a:extLst>
          </p:cNvPr>
          <p:cNvPicPr>
            <a:picLocks noChangeAspect="1"/>
          </p:cNvPicPr>
          <p:nvPr/>
        </p:nvPicPr>
        <p:blipFill rotWithShape="1">
          <a:blip r:embed="rId5">
            <a:extLst>
              <a:ext uri="{28A0092B-C50C-407E-A947-70E740481C1C}">
                <a14:useLocalDpi xmlns:a14="http://schemas.microsoft.com/office/drawing/2010/main" val="0"/>
              </a:ext>
            </a:extLst>
          </a:blip>
          <a:srcRect l="29822" r="25929"/>
          <a:stretch/>
        </p:blipFill>
        <p:spPr>
          <a:xfrm>
            <a:off x="8023321" y="4663221"/>
            <a:ext cx="3178079" cy="2176524"/>
          </a:xfrm>
          <a:prstGeom prst="rect">
            <a:avLst/>
          </a:prstGeom>
        </p:spPr>
      </p:pic>
    </p:spTree>
    <p:extLst>
      <p:ext uri="{BB962C8B-B14F-4D97-AF65-F5344CB8AC3E}">
        <p14:creationId xmlns:p14="http://schemas.microsoft.com/office/powerpoint/2010/main" val="41463429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D9473419-DE34-0F43-AD51-3F608B0B32D1}"/>
              </a:ext>
            </a:extLst>
          </p:cNvPr>
          <p:cNvSpPr txBox="1"/>
          <p:nvPr/>
        </p:nvSpPr>
        <p:spPr bwMode="auto">
          <a:xfrm>
            <a:off x="168562" y="51248"/>
            <a:ext cx="10393743" cy="461665"/>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sz="2400" noProof="0" dirty="0"/>
              <a:t>PTOLEMY Experiment: how to make a snapshot of the first second of the Universe</a:t>
            </a:r>
          </a:p>
        </p:txBody>
      </p:sp>
      <p:pic>
        <p:nvPicPr>
          <p:cNvPr id="23" name="Picture 22">
            <a:extLst>
              <a:ext uri="{FF2B5EF4-FFF2-40B4-BE49-F238E27FC236}">
                <a16:creationId xmlns:a16="http://schemas.microsoft.com/office/drawing/2014/main" id="{5253EF18-8DD9-3F40-A290-B6F923A3B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766" y="3018273"/>
            <a:ext cx="4801486" cy="3788479"/>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718E676C-5A99-7A4D-BBF6-EBF40844A491}"/>
              </a:ext>
            </a:extLst>
          </p:cNvPr>
          <p:cNvPicPr>
            <a:picLocks noChangeAspect="1"/>
          </p:cNvPicPr>
          <p:nvPr/>
        </p:nvPicPr>
        <p:blipFill>
          <a:blip r:embed="rId3"/>
          <a:stretch>
            <a:fillRect/>
          </a:stretch>
        </p:blipFill>
        <p:spPr>
          <a:xfrm>
            <a:off x="117748" y="1048872"/>
            <a:ext cx="6789857" cy="3650876"/>
          </a:xfrm>
          <a:prstGeom prst="rect">
            <a:avLst/>
          </a:prstGeom>
        </p:spPr>
      </p:pic>
      <p:cxnSp>
        <p:nvCxnSpPr>
          <p:cNvPr id="18" name="Straight Arrow Connector 17">
            <a:extLst>
              <a:ext uri="{FF2B5EF4-FFF2-40B4-BE49-F238E27FC236}">
                <a16:creationId xmlns:a16="http://schemas.microsoft.com/office/drawing/2014/main" id="{AE4FD4E0-675D-0645-A2F7-485E3B14F986}"/>
              </a:ext>
            </a:extLst>
          </p:cNvPr>
          <p:cNvCxnSpPr>
            <a:cxnSpLocks/>
          </p:cNvCxnSpPr>
          <p:nvPr/>
        </p:nvCxnSpPr>
        <p:spPr>
          <a:xfrm flipV="1">
            <a:off x="3240741" y="4699748"/>
            <a:ext cx="0" cy="564776"/>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CD598A8-31DA-1A43-B835-1EC7E545BA96}"/>
              </a:ext>
            </a:extLst>
          </p:cNvPr>
          <p:cNvCxnSpPr>
            <a:cxnSpLocks/>
          </p:cNvCxnSpPr>
          <p:nvPr/>
        </p:nvCxnSpPr>
        <p:spPr>
          <a:xfrm flipV="1">
            <a:off x="5027464" y="4699748"/>
            <a:ext cx="0" cy="564776"/>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47A570B-50FF-6248-93B6-C0303D02B0BF}"/>
              </a:ext>
            </a:extLst>
          </p:cNvPr>
          <p:cNvSpPr txBox="1"/>
          <p:nvPr/>
        </p:nvSpPr>
        <p:spPr>
          <a:xfrm>
            <a:off x="2317747" y="5321443"/>
            <a:ext cx="1490280" cy="369332"/>
          </a:xfrm>
          <a:prstGeom prst="rect">
            <a:avLst/>
          </a:prstGeom>
          <a:noFill/>
        </p:spPr>
        <p:txBody>
          <a:bodyPr wrap="none" rtlCol="0">
            <a:spAutoFit/>
          </a:bodyPr>
          <a:lstStyle/>
          <a:p>
            <a:r>
              <a:rPr lang="en-US" noProof="0" dirty="0"/>
              <a:t>Relic neutrino</a:t>
            </a:r>
          </a:p>
        </p:txBody>
      </p:sp>
      <p:sp>
        <p:nvSpPr>
          <p:cNvPr id="27" name="TextBox 26">
            <a:extLst>
              <a:ext uri="{FF2B5EF4-FFF2-40B4-BE49-F238E27FC236}">
                <a16:creationId xmlns:a16="http://schemas.microsoft.com/office/drawing/2014/main" id="{DA22A148-58EC-DC47-9B72-15F06A6E1888}"/>
              </a:ext>
            </a:extLst>
          </p:cNvPr>
          <p:cNvSpPr txBox="1"/>
          <p:nvPr/>
        </p:nvSpPr>
        <p:spPr>
          <a:xfrm>
            <a:off x="4691210" y="5321443"/>
            <a:ext cx="630301" cy="369332"/>
          </a:xfrm>
          <a:prstGeom prst="rect">
            <a:avLst/>
          </a:prstGeom>
          <a:noFill/>
        </p:spPr>
        <p:txBody>
          <a:bodyPr wrap="none" rtlCol="0">
            <a:spAutoFit/>
          </a:bodyPr>
          <a:lstStyle/>
          <a:p>
            <a:r>
              <a:rPr lang="en-US" noProof="0" dirty="0"/>
              <a:t>CMB</a:t>
            </a:r>
          </a:p>
        </p:txBody>
      </p:sp>
      <p:sp>
        <p:nvSpPr>
          <p:cNvPr id="28" name="TextBox 27">
            <a:extLst>
              <a:ext uri="{FF2B5EF4-FFF2-40B4-BE49-F238E27FC236}">
                <a16:creationId xmlns:a16="http://schemas.microsoft.com/office/drawing/2014/main" id="{2D0AE4BC-3D50-2142-8C25-53DC11B39706}"/>
              </a:ext>
            </a:extLst>
          </p:cNvPr>
          <p:cNvSpPr txBox="1"/>
          <p:nvPr/>
        </p:nvSpPr>
        <p:spPr>
          <a:xfrm>
            <a:off x="8131397" y="1396982"/>
            <a:ext cx="2812373" cy="1477328"/>
          </a:xfrm>
          <a:prstGeom prst="rect">
            <a:avLst/>
          </a:prstGeom>
          <a:noFill/>
        </p:spPr>
        <p:txBody>
          <a:bodyPr wrap="none" rtlCol="0">
            <a:spAutoFit/>
          </a:bodyPr>
          <a:lstStyle/>
          <a:p>
            <a:r>
              <a:rPr lang="en-US" noProof="0" dirty="0"/>
              <a:t>n</a:t>
            </a:r>
            <a:r>
              <a:rPr lang="en-US" baseline="-25000" noProof="0" dirty="0">
                <a:latin typeface="Symbol" pitchFamily="2" charset="2"/>
              </a:rPr>
              <a:t>𝜐</a:t>
            </a:r>
            <a:r>
              <a:rPr lang="en-US" baseline="-25000" noProof="0" dirty="0"/>
              <a:t> </a:t>
            </a:r>
            <a:r>
              <a:rPr lang="en-US" noProof="0" dirty="0"/>
              <a:t>= 56 cm</a:t>
            </a:r>
            <a:r>
              <a:rPr lang="en-US" baseline="30000" noProof="0" dirty="0"/>
              <a:t>-3     </a:t>
            </a:r>
            <a:r>
              <a:rPr lang="en-US" noProof="0" dirty="0"/>
              <a:t>for each flavor</a:t>
            </a:r>
          </a:p>
          <a:p>
            <a:r>
              <a:rPr lang="en-US" noProof="0" dirty="0"/>
              <a:t>and </a:t>
            </a:r>
          </a:p>
          <a:p>
            <a:r>
              <a:rPr lang="en-US" noProof="0" dirty="0"/>
              <a:t>K∼ 10</a:t>
            </a:r>
            <a:r>
              <a:rPr lang="en-US" baseline="30000" noProof="0" dirty="0"/>
              <a:t>-4</a:t>
            </a:r>
            <a:r>
              <a:rPr lang="en-US" noProof="0" dirty="0"/>
              <a:t> eV, T=1.95 K,</a:t>
            </a:r>
          </a:p>
          <a:p>
            <a:r>
              <a:rPr lang="en-US" noProof="0" dirty="0"/>
              <a:t> </a:t>
            </a:r>
            <a:r>
              <a:rPr lang="en-US" sz="1800" noProof="0" dirty="0"/>
              <a:t>&lt;v</a:t>
            </a:r>
            <a:r>
              <a:rPr lang="en-US" sz="1800" baseline="-10545" noProof="0" dirty="0"/>
              <a:t>𝝂</a:t>
            </a:r>
            <a:r>
              <a:rPr lang="en-US" sz="1800" noProof="0" dirty="0"/>
              <a:t>&gt; </a:t>
            </a:r>
            <a:r>
              <a:rPr lang="en-US" noProof="0" dirty="0"/>
              <a:t>∼ </a:t>
            </a:r>
            <a:r>
              <a:rPr lang="en-US" sz="1800" noProof="0" dirty="0"/>
              <a:t>T</a:t>
            </a:r>
            <a:r>
              <a:rPr lang="en-US" sz="1800" baseline="-10545" noProof="0" dirty="0"/>
              <a:t>𝝂</a:t>
            </a:r>
            <a:r>
              <a:rPr lang="en-US" sz="1800" noProof="0" dirty="0"/>
              <a:t>/m</a:t>
            </a:r>
            <a:r>
              <a:rPr lang="en-US" sz="1800" baseline="-10545" noProof="0" dirty="0"/>
              <a:t>𝝂</a:t>
            </a:r>
          </a:p>
          <a:p>
            <a:endParaRPr lang="en-US" noProof="0" dirty="0"/>
          </a:p>
        </p:txBody>
      </p:sp>
    </p:spTree>
    <p:extLst>
      <p:ext uri="{BB962C8B-B14F-4D97-AF65-F5344CB8AC3E}">
        <p14:creationId xmlns:p14="http://schemas.microsoft.com/office/powerpoint/2010/main" val="9172283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9E78F6-FC64-4FBB-B7A6-DDA6F19ACB41}"/>
              </a:ext>
            </a:extLst>
          </p:cNvPr>
          <p:cNvPicPr>
            <a:picLocks noChangeAspect="1"/>
          </p:cNvPicPr>
          <p:nvPr/>
        </p:nvPicPr>
        <p:blipFill rotWithShape="1">
          <a:blip r:embed="rId2"/>
          <a:srcRect b="4073"/>
          <a:stretch/>
        </p:blipFill>
        <p:spPr>
          <a:xfrm>
            <a:off x="6950989" y="4379680"/>
            <a:ext cx="5163519" cy="2047325"/>
          </a:xfrm>
          <a:prstGeom prst="rect">
            <a:avLst/>
          </a:prstGeom>
        </p:spPr>
      </p:pic>
      <p:sp>
        <p:nvSpPr>
          <p:cNvPr id="2" name="Title 1">
            <a:extLst>
              <a:ext uri="{FF2B5EF4-FFF2-40B4-BE49-F238E27FC236}">
                <a16:creationId xmlns:a16="http://schemas.microsoft.com/office/drawing/2014/main" id="{D78A08C0-8F74-4A78-8DA0-371049FEF858}"/>
              </a:ext>
            </a:extLst>
          </p:cNvPr>
          <p:cNvSpPr>
            <a:spLocks noGrp="1"/>
          </p:cNvSpPr>
          <p:nvPr>
            <p:ph type="title"/>
          </p:nvPr>
        </p:nvSpPr>
        <p:spPr/>
        <p:txBody>
          <a:bodyPr/>
          <a:lstStyle/>
          <a:p>
            <a:r>
              <a:rPr lang="en-US" noProof="0" dirty="0"/>
              <a:t>1. Early Universe &amp; beyond</a:t>
            </a:r>
          </a:p>
        </p:txBody>
      </p:sp>
      <p:pic>
        <p:nvPicPr>
          <p:cNvPr id="4" name="Picture 3">
            <a:extLst>
              <a:ext uri="{FF2B5EF4-FFF2-40B4-BE49-F238E27FC236}">
                <a16:creationId xmlns:a16="http://schemas.microsoft.com/office/drawing/2014/main" id="{2D572B6B-D5C4-4BA7-BDF2-2D5C7274AD58}"/>
              </a:ext>
            </a:extLst>
          </p:cNvPr>
          <p:cNvPicPr>
            <a:picLocks noChangeAspect="1"/>
          </p:cNvPicPr>
          <p:nvPr/>
        </p:nvPicPr>
        <p:blipFill>
          <a:blip r:embed="rId3"/>
          <a:stretch>
            <a:fillRect/>
          </a:stretch>
        </p:blipFill>
        <p:spPr>
          <a:xfrm>
            <a:off x="-12241" y="1690688"/>
            <a:ext cx="5853850" cy="433603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C01E1C9-4722-42BB-8FF4-813A6EA68C88}"/>
                  </a:ext>
                </a:extLst>
              </p:cNvPr>
              <p:cNvSpPr txBox="1"/>
              <p:nvPr/>
            </p:nvSpPr>
            <p:spPr>
              <a:xfrm>
                <a:off x="5556725" y="2104929"/>
                <a:ext cx="5454827" cy="2281266"/>
              </a:xfrm>
              <a:prstGeom prst="rect">
                <a:avLst/>
              </a:prstGeom>
              <a:noFill/>
            </p:spPr>
            <p:txBody>
              <a:bodyPr wrap="none" rtlCol="0">
                <a:spAutoFit/>
              </a:bodyPr>
              <a:lstStyle/>
              <a:p>
                <a:pPr marL="457200" indent="-457200">
                  <a:buFont typeface="Arial" panose="020B0604020202020204" pitchFamily="34" charset="0"/>
                  <a:buChar char="•"/>
                </a:pPr>
                <a14:m>
                  <m:oMath xmlns:m="http://schemas.openxmlformats.org/officeDocument/2006/math">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𝑁</m:t>
                        </m:r>
                      </m:e>
                      <m:sub>
                        <m:r>
                          <a:rPr lang="en-US" sz="2800" b="0" i="1" noProof="0" smtClean="0">
                            <a:latin typeface="Cambria Math" panose="02040503050406030204" pitchFamily="18" charset="0"/>
                          </a:rPr>
                          <m:t>𝑒𝑓𝑓</m:t>
                        </m:r>
                      </m:sub>
                    </m:sSub>
                    <m:r>
                      <a:rPr lang="en-US" sz="2800" b="0" i="1" noProof="0" smtClean="0">
                        <a:latin typeface="Cambria Math" panose="02040503050406030204" pitchFamily="18" charset="0"/>
                      </a:rPr>
                      <m:t>≈3</m:t>
                    </m:r>
                  </m:oMath>
                </a14:m>
                <a:r>
                  <a:rPr lang="en-US" sz="2800" noProof="0" dirty="0"/>
                  <a:t>. They exists</a:t>
                </a:r>
              </a:p>
              <a:p>
                <a:endParaRPr lang="en-US" sz="2800" noProof="0" dirty="0"/>
              </a:p>
              <a:p>
                <a:pPr marL="457200" indent="-457200">
                  <a:buFont typeface="Arial" panose="020B0604020202020204" pitchFamily="34" charset="0"/>
                  <a:buChar char="•"/>
                </a:pPr>
                <a14:m>
                  <m:oMath xmlns:m="http://schemas.openxmlformats.org/officeDocument/2006/math">
                    <m:sSub>
                      <m:sSubPr>
                        <m:ctrlPr>
                          <a:rPr lang="en-US" sz="2800" b="0" i="1" noProof="0" smtClean="0">
                            <a:latin typeface="Cambria Math" panose="02040503050406030204" pitchFamily="18" charset="0"/>
                          </a:rPr>
                        </m:ctrlPr>
                      </m:sSubPr>
                      <m:e>
                        <m:r>
                          <m:rPr>
                            <m:sty m:val="p"/>
                          </m:rPr>
                          <a:rPr lang="en-US" sz="2800" b="0" i="0" noProof="0" smtClean="0">
                            <a:latin typeface="Cambria Math" panose="02040503050406030204" pitchFamily="18" charset="0"/>
                          </a:rPr>
                          <m:t>Σ</m:t>
                        </m:r>
                        <m:r>
                          <a:rPr lang="en-US" sz="2800" b="0" i="1" noProof="0" smtClean="0">
                            <a:latin typeface="Cambria Math" panose="02040503050406030204" pitchFamily="18" charset="0"/>
                          </a:rPr>
                          <m:t>𝑚</m:t>
                        </m:r>
                      </m:e>
                      <m:sub>
                        <m:r>
                          <a:rPr lang="en-US" sz="2800" b="0" i="1" noProof="0" smtClean="0">
                            <a:latin typeface="Cambria Math" panose="02040503050406030204" pitchFamily="18" charset="0"/>
                          </a:rPr>
                          <m:t>𝜈</m:t>
                        </m:r>
                      </m:sub>
                    </m:sSub>
                    <m:r>
                      <a:rPr lang="en-US" sz="2800" b="0" i="1" noProof="0" smtClean="0">
                        <a:latin typeface="Cambria Math" panose="02040503050406030204" pitchFamily="18" charset="0"/>
                        <a:ea typeface="Cambria Math" panose="02040503050406030204" pitchFamily="18" charset="0"/>
                      </a:rPr>
                      <m:t>≤0.12</m:t>
                    </m:r>
                    <m:r>
                      <a:rPr lang="en-US" sz="2800" b="0" i="1" noProof="0" smtClean="0">
                        <a:latin typeface="Cambria Math" panose="02040503050406030204" pitchFamily="18" charset="0"/>
                        <a:ea typeface="Cambria Math" panose="02040503050406030204" pitchFamily="18" charset="0"/>
                      </a:rPr>
                      <m:t>𝑒𝑉</m:t>
                    </m:r>
                    <m:r>
                      <a:rPr lang="en-US" sz="2800" b="0" i="1" noProof="0" smtClean="0">
                        <a:latin typeface="Cambria Math" panose="02040503050406030204" pitchFamily="18" charset="0"/>
                        <a:ea typeface="Cambria Math" panose="02040503050406030204" pitchFamily="18" charset="0"/>
                      </a:rPr>
                      <m:t>.</m:t>
                    </m:r>
                  </m:oMath>
                </a14:m>
                <a:r>
                  <a:rPr lang="en-US" sz="2800" noProof="0" dirty="0"/>
                  <a:t> They are light.</a:t>
                </a:r>
              </a:p>
              <a:p>
                <a:r>
                  <a:rPr lang="en-US" sz="2800" noProof="0" dirty="0"/>
                  <a:t>    </a:t>
                </a:r>
              </a:p>
              <a:p>
                <a:r>
                  <a:rPr lang="en-US" sz="2800" noProof="0" dirty="0"/>
                  <a:t> </a:t>
                </a:r>
              </a:p>
            </p:txBody>
          </p:sp>
        </mc:Choice>
        <mc:Fallback xmlns="">
          <p:sp>
            <p:nvSpPr>
              <p:cNvPr id="5" name="TextBox 4">
                <a:extLst>
                  <a:ext uri="{FF2B5EF4-FFF2-40B4-BE49-F238E27FC236}">
                    <a16:creationId xmlns:a16="http://schemas.microsoft.com/office/drawing/2014/main" id="{CC01E1C9-4722-42BB-8FF4-813A6EA68C88}"/>
                  </a:ext>
                </a:extLst>
              </p:cNvPr>
              <p:cNvSpPr txBox="1">
                <a:spLocks noRot="1" noChangeAspect="1" noMove="1" noResize="1" noEditPoints="1" noAdjustHandles="1" noChangeArrowheads="1" noChangeShapeType="1" noTextEdit="1"/>
              </p:cNvSpPr>
              <p:nvPr/>
            </p:nvSpPr>
            <p:spPr>
              <a:xfrm>
                <a:off x="5556725" y="2104929"/>
                <a:ext cx="5454827" cy="2281266"/>
              </a:xfrm>
              <a:prstGeom prst="rect">
                <a:avLst/>
              </a:prstGeom>
              <a:blipFill>
                <a:blip r:embed="rId4"/>
                <a:stretch>
                  <a:fillRect l="-1860" t="-2210"/>
                </a:stretch>
              </a:blipFill>
            </p:spPr>
            <p:txBody>
              <a:bodyPr/>
              <a:lstStyle/>
              <a:p>
                <a:r>
                  <a:rPr lang="it-IT">
                    <a:noFill/>
                  </a:rPr>
                  <a:t> </a:t>
                </a:r>
              </a:p>
            </p:txBody>
          </p:sp>
        </mc:Fallback>
      </mc:AlternateContent>
    </p:spTree>
    <p:extLst>
      <p:ext uri="{BB962C8B-B14F-4D97-AF65-F5344CB8AC3E}">
        <p14:creationId xmlns:p14="http://schemas.microsoft.com/office/powerpoint/2010/main" val="3973584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1FC0E2-ABD9-4C13-B5F7-CD6C7E11478E}"/>
              </a:ext>
            </a:extLst>
          </p:cNvPr>
          <p:cNvSpPr>
            <a:spLocks noGrp="1"/>
          </p:cNvSpPr>
          <p:nvPr>
            <p:ph type="title"/>
          </p:nvPr>
        </p:nvSpPr>
        <p:spPr/>
        <p:txBody>
          <a:bodyPr/>
          <a:lstStyle/>
          <a:p>
            <a:pPr algn="ctr"/>
            <a:r>
              <a:rPr lang="en-US" noProof="0" dirty="0"/>
              <a:t>Tritium</a:t>
            </a:r>
          </a:p>
        </p:txBody>
      </p:sp>
      <p:sp>
        <p:nvSpPr>
          <p:cNvPr id="5" name="Content Placeholder 4">
            <a:extLst>
              <a:ext uri="{FF2B5EF4-FFF2-40B4-BE49-F238E27FC236}">
                <a16:creationId xmlns:a16="http://schemas.microsoft.com/office/drawing/2014/main" id="{6F5AA21A-8D12-4EA6-B286-8F2DDE9B693F}"/>
              </a:ext>
            </a:extLst>
          </p:cNvPr>
          <p:cNvSpPr>
            <a:spLocks noGrp="1"/>
          </p:cNvSpPr>
          <p:nvPr>
            <p:ph idx="1"/>
          </p:nvPr>
        </p:nvSpPr>
        <p:spPr/>
        <p:txBody>
          <a:bodyPr>
            <a:normAutofit/>
          </a:bodyPr>
          <a:lstStyle/>
          <a:p>
            <a:r>
              <a:rPr lang="en-US" sz="2400" noProof="0" dirty="0">
                <a:solidFill>
                  <a:srgbClr val="00B050"/>
                </a:solidFill>
              </a:rPr>
              <a:t>High cross-section for neutrino capture</a:t>
            </a:r>
          </a:p>
          <a:p>
            <a:endParaRPr lang="en-US" sz="2400" noProof="0" dirty="0">
              <a:solidFill>
                <a:srgbClr val="00B050"/>
              </a:solidFill>
            </a:endParaRPr>
          </a:p>
          <a:p>
            <a:r>
              <a:rPr lang="en-US" sz="2400" b="1" noProof="0" dirty="0">
                <a:solidFill>
                  <a:srgbClr val="00B050"/>
                </a:solidFill>
              </a:rPr>
              <a:t>No energy threshold</a:t>
            </a:r>
          </a:p>
          <a:p>
            <a:endParaRPr lang="en-US" sz="2400" noProof="0" dirty="0">
              <a:solidFill>
                <a:srgbClr val="00B050"/>
              </a:solidFill>
            </a:endParaRPr>
          </a:p>
          <a:p>
            <a:r>
              <a:rPr lang="en-US" sz="2400" noProof="0" dirty="0">
                <a:solidFill>
                  <a:srgbClr val="00B050"/>
                </a:solidFill>
              </a:rPr>
              <a:t>Sizeable lifetime</a:t>
            </a:r>
          </a:p>
          <a:p>
            <a:endParaRPr lang="en-US" sz="2400" noProof="0" dirty="0">
              <a:solidFill>
                <a:srgbClr val="00B050"/>
              </a:solidFill>
            </a:endParaRPr>
          </a:p>
          <a:p>
            <a:r>
              <a:rPr lang="en-US" sz="2400" noProof="0" dirty="0">
                <a:solidFill>
                  <a:srgbClr val="00B050"/>
                </a:solidFill>
              </a:rPr>
              <a:t>Low Q-value of 18.6 keV</a:t>
            </a:r>
          </a:p>
          <a:p>
            <a:endParaRPr lang="en-US" sz="2400" noProof="0" dirty="0">
              <a:solidFill>
                <a:srgbClr val="00B050"/>
              </a:solidFill>
            </a:endParaRPr>
          </a:p>
          <a:p>
            <a:r>
              <a:rPr lang="en-US" sz="2400" b="1" noProof="0" dirty="0">
                <a:solidFill>
                  <a:srgbClr val="FF0000"/>
                </a:solidFill>
              </a:rPr>
              <a:t>Tritium beta decay ~10</a:t>
            </a:r>
            <a:r>
              <a:rPr lang="en-US" sz="2400" b="1" baseline="30000" noProof="0" dirty="0">
                <a:solidFill>
                  <a:srgbClr val="FF0000"/>
                </a:solidFill>
              </a:rPr>
              <a:t>15 </a:t>
            </a:r>
            <a:r>
              <a:rPr lang="en-US" sz="2400" b="1" noProof="0" dirty="0" err="1">
                <a:solidFill>
                  <a:srgbClr val="FF0000"/>
                </a:solidFill>
              </a:rPr>
              <a:t>Bq</a:t>
            </a:r>
            <a:r>
              <a:rPr lang="en-US" sz="2400" b="1" noProof="0" dirty="0">
                <a:solidFill>
                  <a:srgbClr val="FF0000"/>
                </a:solidFill>
              </a:rPr>
              <a:t>/gram</a:t>
            </a:r>
          </a:p>
          <a:p>
            <a:endParaRPr lang="en-US" sz="2400" b="1" noProof="0" dirty="0">
              <a:solidFill>
                <a:srgbClr val="FF0000"/>
              </a:solidFill>
            </a:endParaRPr>
          </a:p>
          <a:p>
            <a:pPr marL="0" indent="0">
              <a:buNone/>
            </a:pPr>
            <a:endParaRPr lang="en-US" sz="2400" noProof="0" dirty="0">
              <a:solidFill>
                <a:srgbClr val="00B050"/>
              </a:solidFill>
            </a:endParaRPr>
          </a:p>
        </p:txBody>
      </p:sp>
      <p:pic>
        <p:nvPicPr>
          <p:cNvPr id="3" name="Picture 2">
            <a:extLst>
              <a:ext uri="{FF2B5EF4-FFF2-40B4-BE49-F238E27FC236}">
                <a16:creationId xmlns:a16="http://schemas.microsoft.com/office/drawing/2014/main" id="{215DC68D-0278-42A1-B8CE-AE8245505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315" y="2297314"/>
            <a:ext cx="5499956" cy="3722125"/>
          </a:xfrm>
          <a:prstGeom prst="rect">
            <a:avLst/>
          </a:prstGeom>
        </p:spPr>
      </p:pic>
      <p:grpSp>
        <p:nvGrpSpPr>
          <p:cNvPr id="14" name="Group 13">
            <a:extLst>
              <a:ext uri="{FF2B5EF4-FFF2-40B4-BE49-F238E27FC236}">
                <a16:creationId xmlns:a16="http://schemas.microsoft.com/office/drawing/2014/main" id="{4A04E6C3-6F70-4A5B-B6CD-EA49E4045D51}"/>
              </a:ext>
            </a:extLst>
          </p:cNvPr>
          <p:cNvGrpSpPr/>
          <p:nvPr/>
        </p:nvGrpSpPr>
        <p:grpSpPr>
          <a:xfrm>
            <a:off x="3804292" y="872957"/>
            <a:ext cx="268409" cy="284656"/>
            <a:chOff x="3804292" y="872957"/>
            <a:chExt cx="268409" cy="284656"/>
          </a:xfrm>
        </p:grpSpPr>
        <p:sp>
          <p:nvSpPr>
            <p:cNvPr id="8" name="Oval 6">
              <a:extLst>
                <a:ext uri="{FF2B5EF4-FFF2-40B4-BE49-F238E27FC236}">
                  <a16:creationId xmlns:a16="http://schemas.microsoft.com/office/drawing/2014/main" id="{7F9D9034-5C7A-460F-9659-AC1505798CD2}"/>
                </a:ext>
              </a:extLst>
            </p:cNvPr>
            <p:cNvSpPr>
              <a:spLocks noChangeAspect="1" noChangeArrowheads="1"/>
            </p:cNvSpPr>
            <p:nvPr/>
          </p:nvSpPr>
          <p:spPr bwMode="auto">
            <a:xfrm>
              <a:off x="3884550" y="872957"/>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9" name="Oval 11">
              <a:extLst>
                <a:ext uri="{FF2B5EF4-FFF2-40B4-BE49-F238E27FC236}">
                  <a16:creationId xmlns:a16="http://schemas.microsoft.com/office/drawing/2014/main" id="{480AA20D-4D00-44EC-A146-2595D64886A6}"/>
                </a:ext>
              </a:extLst>
            </p:cNvPr>
            <p:cNvSpPr>
              <a:spLocks noChangeAspect="1" noChangeArrowheads="1"/>
            </p:cNvSpPr>
            <p:nvPr/>
          </p:nvSpPr>
          <p:spPr bwMode="auto">
            <a:xfrm>
              <a:off x="3804292" y="970869"/>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0" name="Oval 6">
              <a:extLst>
                <a:ext uri="{FF2B5EF4-FFF2-40B4-BE49-F238E27FC236}">
                  <a16:creationId xmlns:a16="http://schemas.microsoft.com/office/drawing/2014/main" id="{9E88892E-B968-4D5F-8FA8-71CD5213760F}"/>
                </a:ext>
              </a:extLst>
            </p:cNvPr>
            <p:cNvSpPr>
              <a:spLocks noChangeAspect="1" noChangeArrowheads="1"/>
            </p:cNvSpPr>
            <p:nvPr/>
          </p:nvSpPr>
          <p:spPr bwMode="auto">
            <a:xfrm>
              <a:off x="3912453" y="995306"/>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grpSp>
      <p:grpSp>
        <p:nvGrpSpPr>
          <p:cNvPr id="15" name="Group 14">
            <a:extLst>
              <a:ext uri="{FF2B5EF4-FFF2-40B4-BE49-F238E27FC236}">
                <a16:creationId xmlns:a16="http://schemas.microsoft.com/office/drawing/2014/main" id="{E3CF5E1A-70AD-42C9-B16E-44D39C6FE1D6}"/>
              </a:ext>
            </a:extLst>
          </p:cNvPr>
          <p:cNvGrpSpPr/>
          <p:nvPr/>
        </p:nvGrpSpPr>
        <p:grpSpPr>
          <a:xfrm>
            <a:off x="7770756" y="872957"/>
            <a:ext cx="268409" cy="284656"/>
            <a:chOff x="8772977" y="797496"/>
            <a:chExt cx="268409" cy="284656"/>
          </a:xfrm>
        </p:grpSpPr>
        <p:sp>
          <p:nvSpPr>
            <p:cNvPr id="11" name="Oval 6">
              <a:extLst>
                <a:ext uri="{FF2B5EF4-FFF2-40B4-BE49-F238E27FC236}">
                  <a16:creationId xmlns:a16="http://schemas.microsoft.com/office/drawing/2014/main" id="{73873808-3FB3-4729-B3B7-EC7AE939C089}"/>
                </a:ext>
              </a:extLst>
            </p:cNvPr>
            <p:cNvSpPr>
              <a:spLocks noChangeAspect="1" noChangeArrowheads="1"/>
            </p:cNvSpPr>
            <p:nvPr/>
          </p:nvSpPr>
          <p:spPr bwMode="auto">
            <a:xfrm>
              <a:off x="8853235" y="797496"/>
              <a:ext cx="160248" cy="162307"/>
            </a:xfrm>
            <a:prstGeom prst="ellipse">
              <a:avLst/>
            </a:prstGeom>
            <a:solidFill>
              <a:schemeClr val="accent1"/>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2" name="Oval 11">
              <a:extLst>
                <a:ext uri="{FF2B5EF4-FFF2-40B4-BE49-F238E27FC236}">
                  <a16:creationId xmlns:a16="http://schemas.microsoft.com/office/drawing/2014/main" id="{EB484EF8-F3F2-4C69-9C30-E1E862E06ABD}"/>
                </a:ext>
              </a:extLst>
            </p:cNvPr>
            <p:cNvSpPr>
              <a:spLocks noChangeAspect="1" noChangeArrowheads="1"/>
            </p:cNvSpPr>
            <p:nvPr/>
          </p:nvSpPr>
          <p:spPr bwMode="auto">
            <a:xfrm>
              <a:off x="8772977" y="895408"/>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sp>
          <p:nvSpPr>
            <p:cNvPr id="13" name="Oval 6">
              <a:extLst>
                <a:ext uri="{FF2B5EF4-FFF2-40B4-BE49-F238E27FC236}">
                  <a16:creationId xmlns:a16="http://schemas.microsoft.com/office/drawing/2014/main" id="{9FCE26B9-7EED-451A-B6FC-0B06C6009815}"/>
                </a:ext>
              </a:extLst>
            </p:cNvPr>
            <p:cNvSpPr>
              <a:spLocks noChangeAspect="1" noChangeArrowheads="1"/>
            </p:cNvSpPr>
            <p:nvPr/>
          </p:nvSpPr>
          <p:spPr bwMode="auto">
            <a:xfrm>
              <a:off x="8881138" y="919845"/>
              <a:ext cx="160248" cy="162307"/>
            </a:xfrm>
            <a:prstGeom prst="ellipse">
              <a:avLst/>
            </a:prstGeom>
            <a:solidFill>
              <a:srgbClr val="FF0000"/>
            </a:solidFill>
            <a:ln w="9525">
              <a:solidFill>
                <a:schemeClr val="tx1"/>
              </a:solidFill>
              <a:round/>
              <a:headEnd/>
              <a:tailEnd/>
            </a:ln>
            <a:effectLst/>
          </p:spPr>
          <p:txBody>
            <a:bodyPr wrap="none" lIns="101882" tIns="50941" rIns="101882" bIns="50941" anchor="ctr">
              <a:prstTxWarp prst="textNoShape">
                <a:avLst/>
              </a:prstTxWarp>
            </a:bodyPr>
            <a:lstStyle/>
            <a:p>
              <a:endParaRPr lang="en-US" noProof="0" dirty="0"/>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EAE6FBA-79BB-4131-AF4A-C237865FD482}"/>
                  </a:ext>
                </a:extLst>
              </p:cNvPr>
              <p:cNvSpPr txBox="1"/>
              <p:nvPr/>
            </p:nvSpPr>
            <p:spPr>
              <a:xfrm>
                <a:off x="602066" y="729916"/>
                <a:ext cx="45646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noProof="0" smtClean="0">
                              <a:solidFill>
                                <a:schemeClr val="accent1"/>
                              </a:solidFill>
                              <a:latin typeface="Cambria Math" panose="02040503050406030204" pitchFamily="18" charset="0"/>
                            </a:rPr>
                          </m:ctrlPr>
                        </m:sSubPr>
                        <m:e>
                          <m:r>
                            <a:rPr lang="en-US" sz="2800" b="0" i="1" noProof="0" smtClean="0">
                              <a:solidFill>
                                <a:schemeClr val="accent1"/>
                              </a:solidFill>
                              <a:latin typeface="Cambria Math" panose="02040503050406030204" pitchFamily="18" charset="0"/>
                              <a:ea typeface="Cambria Math" panose="02040503050406030204" pitchFamily="18" charset="0"/>
                            </a:rPr>
                            <m:t>𝜈</m:t>
                          </m:r>
                        </m:e>
                        <m:sub>
                          <m:r>
                            <a:rPr lang="en-US" sz="2800" b="0" i="1" noProof="0" smtClean="0">
                              <a:solidFill>
                                <a:schemeClr val="accent1"/>
                              </a:solidFill>
                              <a:latin typeface="Cambria Math" panose="02040503050406030204" pitchFamily="18" charset="0"/>
                            </a:rPr>
                            <m:t>𝑒</m:t>
                          </m:r>
                        </m:sub>
                      </m:sSub>
                    </m:oMath>
                  </m:oMathPara>
                </a14:m>
                <a:endParaRPr lang="en-US" sz="2800" b="0" noProof="0" dirty="0">
                  <a:solidFill>
                    <a:schemeClr val="accent1"/>
                  </a:solidFill>
                </a:endParaRPr>
              </a:p>
            </p:txBody>
          </p:sp>
        </mc:Choice>
        <mc:Fallback xmlns="">
          <p:sp>
            <p:nvSpPr>
              <p:cNvPr id="16" name="TextBox 15">
                <a:extLst>
                  <a:ext uri="{FF2B5EF4-FFF2-40B4-BE49-F238E27FC236}">
                    <a16:creationId xmlns:a16="http://schemas.microsoft.com/office/drawing/2014/main" id="{FEAE6FBA-79BB-4131-AF4A-C237865FD482}"/>
                  </a:ext>
                </a:extLst>
              </p:cNvPr>
              <p:cNvSpPr txBox="1">
                <a:spLocks noRot="1" noChangeAspect="1" noMove="1" noResize="1" noEditPoints="1" noAdjustHandles="1" noChangeArrowheads="1" noChangeShapeType="1" noTextEdit="1"/>
              </p:cNvSpPr>
              <p:nvPr/>
            </p:nvSpPr>
            <p:spPr>
              <a:xfrm>
                <a:off x="602066" y="729916"/>
                <a:ext cx="456460" cy="430887"/>
              </a:xfrm>
              <a:prstGeom prst="rect">
                <a:avLst/>
              </a:prstGeom>
              <a:blipFill>
                <a:blip r:embed="rId3"/>
                <a:stretch>
                  <a:fillRect l="-5405" b="-8571"/>
                </a:stretch>
              </a:blipFill>
            </p:spPr>
            <p:txBody>
              <a:bodyPr/>
              <a:lstStyle/>
              <a:p>
                <a:r>
                  <a:rPr lang="it-IT">
                    <a:noFill/>
                  </a:rPr>
                  <a:t> </a:t>
                </a:r>
              </a:p>
            </p:txBody>
          </p:sp>
        </mc:Fallback>
      </mc:AlternateContent>
      <p:cxnSp>
        <p:nvCxnSpPr>
          <p:cNvPr id="17" name="Straight Arrow Connector 16">
            <a:extLst>
              <a:ext uri="{FF2B5EF4-FFF2-40B4-BE49-F238E27FC236}">
                <a16:creationId xmlns:a16="http://schemas.microsoft.com/office/drawing/2014/main" id="{90009CD4-2459-40CA-9023-3B3388BEFDE8}"/>
              </a:ext>
            </a:extLst>
          </p:cNvPr>
          <p:cNvCxnSpPr>
            <a:cxnSpLocks/>
          </p:cNvCxnSpPr>
          <p:nvPr/>
        </p:nvCxnSpPr>
        <p:spPr>
          <a:xfrm>
            <a:off x="1105270" y="1027906"/>
            <a:ext cx="2390371"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2693AE2-4273-44CD-9C20-E17C226750D0}"/>
              </a:ext>
            </a:extLst>
          </p:cNvPr>
          <p:cNvCxnSpPr>
            <a:cxnSpLocks/>
          </p:cNvCxnSpPr>
          <p:nvPr/>
        </p:nvCxnSpPr>
        <p:spPr>
          <a:xfrm>
            <a:off x="8377530" y="1027906"/>
            <a:ext cx="2390371"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C1B5E84-8DA9-47A4-8576-F505FB70038B}"/>
                  </a:ext>
                </a:extLst>
              </p:cNvPr>
              <p:cNvSpPr txBox="1"/>
              <p:nvPr/>
            </p:nvSpPr>
            <p:spPr>
              <a:xfrm>
                <a:off x="10802251" y="729916"/>
                <a:ext cx="456460"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800" b="0" i="1" noProof="0" smtClean="0">
                              <a:solidFill>
                                <a:schemeClr val="accent1"/>
                              </a:solidFill>
                              <a:latin typeface="Cambria Math" panose="02040503050406030204" pitchFamily="18" charset="0"/>
                            </a:rPr>
                          </m:ctrlPr>
                        </m:sSupPr>
                        <m:e>
                          <m:r>
                            <a:rPr lang="en-US" sz="2800" b="0" i="1" noProof="0" smtClean="0">
                              <a:solidFill>
                                <a:schemeClr val="accent1"/>
                              </a:solidFill>
                              <a:latin typeface="Cambria Math" panose="02040503050406030204" pitchFamily="18" charset="0"/>
                            </a:rPr>
                            <m:t>𝑒</m:t>
                          </m:r>
                        </m:e>
                        <m:sup>
                          <m:r>
                            <a:rPr lang="en-US" sz="2800" b="0" i="1" noProof="0" smtClean="0">
                              <a:solidFill>
                                <a:schemeClr val="accent1"/>
                              </a:solidFill>
                              <a:latin typeface="Cambria Math" panose="02040503050406030204" pitchFamily="18" charset="0"/>
                            </a:rPr>
                            <m:t>−</m:t>
                          </m:r>
                        </m:sup>
                      </m:sSup>
                    </m:oMath>
                  </m:oMathPara>
                </a14:m>
                <a:endParaRPr lang="en-US" sz="2800" b="0" noProof="0" dirty="0">
                  <a:solidFill>
                    <a:schemeClr val="accent1"/>
                  </a:solidFill>
                </a:endParaRPr>
              </a:p>
            </p:txBody>
          </p:sp>
        </mc:Choice>
        <mc:Fallback xmlns="">
          <p:sp>
            <p:nvSpPr>
              <p:cNvPr id="20" name="TextBox 19">
                <a:extLst>
                  <a:ext uri="{FF2B5EF4-FFF2-40B4-BE49-F238E27FC236}">
                    <a16:creationId xmlns:a16="http://schemas.microsoft.com/office/drawing/2014/main" id="{7C1B5E84-8DA9-47A4-8576-F505FB70038B}"/>
                  </a:ext>
                </a:extLst>
              </p:cNvPr>
              <p:cNvSpPr txBox="1">
                <a:spLocks noRot="1" noChangeAspect="1" noMove="1" noResize="1" noEditPoints="1" noAdjustHandles="1" noChangeArrowheads="1" noChangeShapeType="1" noTextEdit="1"/>
              </p:cNvSpPr>
              <p:nvPr/>
            </p:nvSpPr>
            <p:spPr>
              <a:xfrm>
                <a:off x="10802251" y="729916"/>
                <a:ext cx="456460" cy="430887"/>
              </a:xfrm>
              <a:prstGeom prst="rect">
                <a:avLst/>
              </a:prstGeom>
              <a:blipFill>
                <a:blip r:embed="rId4"/>
                <a:stretch>
                  <a:fillRect l="-1081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9031C9A-7D96-4F10-9652-7DE9481B1301}"/>
                  </a:ext>
                </a:extLst>
              </p:cNvPr>
              <p:cNvSpPr txBox="1"/>
              <p:nvPr/>
            </p:nvSpPr>
            <p:spPr>
              <a:xfrm>
                <a:off x="3880624" y="506499"/>
                <a:ext cx="456460" cy="47699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800" b="0" i="1" noProof="0" smtClean="0">
                              <a:solidFill>
                                <a:schemeClr val="accent1"/>
                              </a:solidFill>
                              <a:latin typeface="Cambria Math" panose="02040503050406030204" pitchFamily="18" charset="0"/>
                            </a:rPr>
                          </m:ctrlPr>
                        </m:sPrePr>
                        <m:sub/>
                        <m:sup>
                          <m:r>
                            <a:rPr lang="en-US" sz="2800" b="0" i="1" noProof="0" smtClean="0">
                              <a:solidFill>
                                <a:schemeClr val="accent1"/>
                              </a:solidFill>
                              <a:latin typeface="Cambria Math" panose="02040503050406030204" pitchFamily="18" charset="0"/>
                            </a:rPr>
                            <m:t>3</m:t>
                          </m:r>
                        </m:sup>
                        <m:e>
                          <m:r>
                            <a:rPr lang="en-US" sz="2800" b="0" i="1" noProof="0" smtClean="0">
                              <a:solidFill>
                                <a:schemeClr val="accent1"/>
                              </a:solidFill>
                              <a:latin typeface="Cambria Math" panose="02040503050406030204" pitchFamily="18" charset="0"/>
                            </a:rPr>
                            <m:t>𝑇</m:t>
                          </m:r>
                        </m:e>
                      </m:sPre>
                    </m:oMath>
                  </m:oMathPara>
                </a14:m>
                <a:endParaRPr lang="en-US" sz="2800" b="0" noProof="0" dirty="0">
                  <a:solidFill>
                    <a:schemeClr val="accent1"/>
                  </a:solidFill>
                </a:endParaRPr>
              </a:p>
            </p:txBody>
          </p:sp>
        </mc:Choice>
        <mc:Fallback xmlns="">
          <p:sp>
            <p:nvSpPr>
              <p:cNvPr id="21" name="TextBox 20">
                <a:extLst>
                  <a:ext uri="{FF2B5EF4-FFF2-40B4-BE49-F238E27FC236}">
                    <a16:creationId xmlns:a16="http://schemas.microsoft.com/office/drawing/2014/main" id="{79031C9A-7D96-4F10-9652-7DE9481B1301}"/>
                  </a:ext>
                </a:extLst>
              </p:cNvPr>
              <p:cNvSpPr txBox="1">
                <a:spLocks noRot="1" noChangeAspect="1" noMove="1" noResize="1" noEditPoints="1" noAdjustHandles="1" noChangeArrowheads="1" noChangeShapeType="1" noTextEdit="1"/>
              </p:cNvSpPr>
              <p:nvPr/>
            </p:nvSpPr>
            <p:spPr>
              <a:xfrm>
                <a:off x="3880624" y="506499"/>
                <a:ext cx="456460" cy="476990"/>
              </a:xfrm>
              <a:prstGeom prst="rect">
                <a:avLst/>
              </a:prstGeom>
              <a:blipFill>
                <a:blip r:embed="rId5"/>
                <a:stretch>
                  <a:fillRect r="-27027" b="-256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4C76BDC-716E-4EB9-AAD7-DFD012B1FB7A}"/>
                  </a:ext>
                </a:extLst>
              </p:cNvPr>
              <p:cNvSpPr txBox="1"/>
              <p:nvPr/>
            </p:nvSpPr>
            <p:spPr>
              <a:xfrm>
                <a:off x="7879552" y="506499"/>
                <a:ext cx="456460" cy="47699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800" b="0" i="1" noProof="0" smtClean="0">
                              <a:solidFill>
                                <a:schemeClr val="accent1"/>
                              </a:solidFill>
                              <a:latin typeface="Cambria Math" panose="02040503050406030204" pitchFamily="18" charset="0"/>
                            </a:rPr>
                          </m:ctrlPr>
                        </m:sPrePr>
                        <m:sub/>
                        <m:sup>
                          <m:r>
                            <a:rPr lang="en-US" sz="2800" b="0" i="1" noProof="0" smtClean="0">
                              <a:solidFill>
                                <a:schemeClr val="accent1"/>
                              </a:solidFill>
                              <a:latin typeface="Cambria Math" panose="02040503050406030204" pitchFamily="18" charset="0"/>
                            </a:rPr>
                            <m:t>3</m:t>
                          </m:r>
                        </m:sup>
                        <m:e>
                          <m:r>
                            <a:rPr lang="en-US" sz="2800" b="0" i="1" noProof="0" smtClean="0">
                              <a:solidFill>
                                <a:schemeClr val="accent1"/>
                              </a:solidFill>
                              <a:latin typeface="Cambria Math" panose="02040503050406030204" pitchFamily="18" charset="0"/>
                            </a:rPr>
                            <m:t>𝐻𝑒</m:t>
                          </m:r>
                        </m:e>
                      </m:sPre>
                    </m:oMath>
                  </m:oMathPara>
                </a14:m>
                <a:endParaRPr lang="en-US" sz="2800" b="0" noProof="0" dirty="0">
                  <a:solidFill>
                    <a:schemeClr val="accent1"/>
                  </a:solidFill>
                </a:endParaRPr>
              </a:p>
            </p:txBody>
          </p:sp>
        </mc:Choice>
        <mc:Fallback xmlns="">
          <p:sp>
            <p:nvSpPr>
              <p:cNvPr id="23" name="TextBox 22">
                <a:extLst>
                  <a:ext uri="{FF2B5EF4-FFF2-40B4-BE49-F238E27FC236}">
                    <a16:creationId xmlns:a16="http://schemas.microsoft.com/office/drawing/2014/main" id="{F4C76BDC-716E-4EB9-AAD7-DFD012B1FB7A}"/>
                  </a:ext>
                </a:extLst>
              </p:cNvPr>
              <p:cNvSpPr txBox="1">
                <a:spLocks noRot="1" noChangeAspect="1" noMove="1" noResize="1" noEditPoints="1" noAdjustHandles="1" noChangeArrowheads="1" noChangeShapeType="1" noTextEdit="1"/>
              </p:cNvSpPr>
              <p:nvPr/>
            </p:nvSpPr>
            <p:spPr>
              <a:xfrm>
                <a:off x="7879552" y="506499"/>
                <a:ext cx="456460" cy="476990"/>
              </a:xfrm>
              <a:prstGeom prst="rect">
                <a:avLst/>
              </a:prstGeom>
              <a:blipFill>
                <a:blip r:embed="rId6"/>
                <a:stretch>
                  <a:fillRect r="-75676" b="-2564"/>
                </a:stretch>
              </a:blipFill>
            </p:spPr>
            <p:txBody>
              <a:bodyPr/>
              <a:lstStyle/>
              <a:p>
                <a:r>
                  <a:rPr lang="it-IT">
                    <a:noFill/>
                  </a:rPr>
                  <a:t> </a:t>
                </a:r>
              </a:p>
            </p:txBody>
          </p:sp>
        </mc:Fallback>
      </mc:AlternateContent>
    </p:spTree>
    <p:extLst>
      <p:ext uri="{BB962C8B-B14F-4D97-AF65-F5344CB8AC3E}">
        <p14:creationId xmlns:p14="http://schemas.microsoft.com/office/powerpoint/2010/main" val="34033724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1" name="Title 1">
            <a:extLst>
              <a:ext uri="{FF2B5EF4-FFF2-40B4-BE49-F238E27FC236}">
                <a16:creationId xmlns:a16="http://schemas.microsoft.com/office/drawing/2014/main" id="{651278A9-D8AE-3345-A307-AC6664A09EA6}"/>
              </a:ext>
            </a:extLst>
          </p:cNvPr>
          <p:cNvSpPr>
            <a:spLocks noGrp="1"/>
          </p:cNvSpPr>
          <p:nvPr>
            <p:ph type="title"/>
          </p:nvPr>
        </p:nvSpPr>
        <p:spPr>
          <a:xfrm>
            <a:off x="2045892" y="391419"/>
            <a:ext cx="8100218" cy="810022"/>
          </a:xfrm>
        </p:spPr>
        <p:txBody>
          <a:bodyPr>
            <a:normAutofit/>
          </a:bodyPr>
          <a:lstStyle/>
          <a:p>
            <a:r>
              <a:rPr lang="en-US" sz="3189" noProof="0" dirty="0">
                <a:latin typeface="Chalkboard" panose="03050602040202020205" pitchFamily="66" charset="77"/>
                <a:ea typeface="ＭＳ Ｐゴシック" panose="020B0600070205080204" pitchFamily="34" charset="-128"/>
              </a:rPr>
              <a:t>The principle of the Mac-E filter (II)</a:t>
            </a:r>
          </a:p>
        </p:txBody>
      </p:sp>
      <p:sp>
        <p:nvSpPr>
          <p:cNvPr id="68612" name="Rectangle 6">
            <a:extLst>
              <a:ext uri="{FF2B5EF4-FFF2-40B4-BE49-F238E27FC236}">
                <a16:creationId xmlns:a16="http://schemas.microsoft.com/office/drawing/2014/main" id="{BD3229E1-E6E1-D343-AFCE-838179704027}"/>
              </a:ext>
            </a:extLst>
          </p:cNvPr>
          <p:cNvSpPr>
            <a:spLocks noChangeArrowheads="1"/>
          </p:cNvSpPr>
          <p:nvPr/>
        </p:nvSpPr>
        <p:spPr bwMode="auto">
          <a:xfrm>
            <a:off x="0" y="1290037"/>
            <a:ext cx="12321153" cy="231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b="1">
                <a:solidFill>
                  <a:schemeClr val="tx1"/>
                </a:solidFill>
                <a:latin typeface="Times New Roman" panose="02020603050405020304" pitchFamily="18" charset="0"/>
                <a:ea typeface="ＭＳ Ｐゴシック" panose="020B0600070205080204" pitchFamily="34" charset="-128"/>
              </a:defRPr>
            </a:lvl2pPr>
            <a:lvl3pPr eaLnBrk="0" hangingPunct="0">
              <a:defRPr sz="2400" b="1">
                <a:solidFill>
                  <a:schemeClr val="tx1"/>
                </a:solidFill>
                <a:latin typeface="Times New Roman" panose="02020603050405020304" pitchFamily="18" charset="0"/>
                <a:ea typeface="ＭＳ Ｐゴシック" panose="020B0600070205080204" pitchFamily="34" charset="-128"/>
              </a:defRPr>
            </a:lvl3pPr>
            <a:lvl4pPr eaLnBrk="0" hangingPunct="0">
              <a:defRPr sz="2400" b="1">
                <a:solidFill>
                  <a:schemeClr val="tx1"/>
                </a:solidFill>
                <a:latin typeface="Times New Roman" panose="02020603050405020304" pitchFamily="18" charset="0"/>
                <a:ea typeface="ＭＳ Ｐゴシック" panose="020B0600070205080204" pitchFamily="34" charset="-128"/>
              </a:defRPr>
            </a:lvl4pPr>
            <a:lvl5pPr eaLnBrk="0" hangingPunct="0">
              <a:defRPr sz="24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tx1"/>
                </a:solidFill>
                <a:latin typeface="Times New Roman" panose="02020603050405020304" pitchFamily="18" charset="0"/>
                <a:ea typeface="ＭＳ Ｐゴシック" panose="020B0600070205080204" pitchFamily="34" charset="-128"/>
              </a:defRPr>
            </a:lvl9pPr>
          </a:lstStyle>
          <a:p>
            <a:pPr algn="just" eaLnBrk="1" hangingPunct="1"/>
            <a:r>
              <a:rPr lang="en-US" sz="2063" noProof="0" dirty="0">
                <a:solidFill>
                  <a:srgbClr val="000090"/>
                </a:solidFill>
              </a:rPr>
              <a:t>The beta electrons, emitted at the source into any direction, are transformed into a broad beam of electrons flying almost parallel to the magnetic field lines. This parallel beam of electrons is running against an electrostatic potential. All electrons with enough energy to pass the electrostatic barrier are reaccelerated and collimated onto a detector, all others are reflected. Thus the spectrometer acts as an integrating high-energy pass filter. The relative sharpness of this filter is:</a:t>
            </a:r>
          </a:p>
          <a:p>
            <a:pPr eaLnBrk="1" hangingPunct="1"/>
            <a:endParaRPr lang="en-US" sz="2063" noProof="0" dirty="0">
              <a:solidFill>
                <a:srgbClr val="000090"/>
              </a:solidFill>
            </a:endParaRPr>
          </a:p>
          <a:p>
            <a:pPr eaLnBrk="1" hangingPunct="1"/>
            <a:r>
              <a:rPr lang="en-US" sz="2063" noProof="0" dirty="0">
                <a:solidFill>
                  <a:srgbClr val="000090"/>
                </a:solidFill>
              </a:rPr>
              <a:t> </a:t>
            </a:r>
          </a:p>
        </p:txBody>
      </p:sp>
      <p:grpSp>
        <p:nvGrpSpPr>
          <p:cNvPr id="68613" name="Group 11">
            <a:extLst>
              <a:ext uri="{FF2B5EF4-FFF2-40B4-BE49-F238E27FC236}">
                <a16:creationId xmlns:a16="http://schemas.microsoft.com/office/drawing/2014/main" id="{AC358E2A-595D-824C-B424-1FFB55B313F5}"/>
              </a:ext>
            </a:extLst>
          </p:cNvPr>
          <p:cNvGrpSpPr>
            <a:grpSpLocks/>
          </p:cNvGrpSpPr>
          <p:nvPr/>
        </p:nvGrpSpPr>
        <p:grpSpPr bwMode="auto">
          <a:xfrm>
            <a:off x="4745055" y="4494967"/>
            <a:ext cx="2171309" cy="1072998"/>
            <a:chOff x="2590800" y="4287520"/>
            <a:chExt cx="2540000" cy="1287780"/>
          </a:xfrm>
        </p:grpSpPr>
        <p:sp>
          <p:nvSpPr>
            <p:cNvPr id="10" name="Rectangle 9">
              <a:extLst>
                <a:ext uri="{FF2B5EF4-FFF2-40B4-BE49-F238E27FC236}">
                  <a16:creationId xmlns:a16="http://schemas.microsoft.com/office/drawing/2014/main" id="{E5B227AC-DA72-1743-BF14-F5E3D81817DE}"/>
                </a:ext>
              </a:extLst>
            </p:cNvPr>
            <p:cNvSpPr>
              <a:spLocks noChangeArrowheads="1"/>
            </p:cNvSpPr>
            <p:nvPr/>
          </p:nvSpPr>
          <p:spPr bwMode="auto">
            <a:xfrm>
              <a:off x="2590800" y="4287520"/>
              <a:ext cx="2540000" cy="1287780"/>
            </a:xfrm>
            <a:prstGeom prst="rect">
              <a:avLst/>
            </a:prstGeom>
            <a:noFill/>
            <a:ln w="9525">
              <a:solidFill>
                <a:srgbClr val="FF9700"/>
              </a:solidFill>
              <a:miter lim="800000"/>
              <a:headEnd/>
              <a:tailEnd/>
            </a:ln>
            <a:effectLst>
              <a:outerShdw blurRad="40000" dist="23000" dir="5400000" rotWithShape="0">
                <a:srgbClr val="808080">
                  <a:alpha val="34999"/>
                </a:srgbClr>
              </a:outerShdw>
            </a:effectLst>
          </p:spPr>
          <p:txBody>
            <a:bodyPr/>
            <a:lstStyle/>
            <a:p>
              <a:endParaRPr lang="en-US" sz="3189" noProof="0" dirty="0"/>
            </a:p>
          </p:txBody>
        </p:sp>
        <p:graphicFrame>
          <p:nvGraphicFramePr>
            <p:cNvPr id="68610" name="Object 2">
              <a:extLst>
                <a:ext uri="{FF2B5EF4-FFF2-40B4-BE49-F238E27FC236}">
                  <a16:creationId xmlns:a16="http://schemas.microsoft.com/office/drawing/2014/main" id="{71667608-AE9F-FC4C-B40E-3AB02E014D3F}"/>
                </a:ext>
              </a:extLst>
            </p:cNvPr>
            <p:cNvGraphicFramePr>
              <a:graphicFrameLocks noChangeAspect="1"/>
            </p:cNvGraphicFramePr>
            <p:nvPr/>
          </p:nvGraphicFramePr>
          <p:xfrm>
            <a:off x="2792413" y="4354513"/>
            <a:ext cx="2184400" cy="1096962"/>
          </p:xfrm>
          <a:graphic>
            <a:graphicData uri="http://schemas.openxmlformats.org/presentationml/2006/ole">
              <mc:AlternateContent xmlns:mc="http://schemas.openxmlformats.org/markup-compatibility/2006">
                <mc:Choice xmlns:v="urn:schemas-microsoft-com:vml" Requires="v">
                  <p:oleObj name="Equation" r:id="rId2" imgW="711200" imgH="393700" progId="Equation.3">
                    <p:embed/>
                  </p:oleObj>
                </mc:Choice>
                <mc:Fallback>
                  <p:oleObj name="Equation" r:id="rId2" imgW="711200" imgH="393700" progId="Equation.3">
                    <p:embed/>
                    <p:pic>
                      <p:nvPicPr>
                        <p:cNvPr id="68610" name="Object 2">
                          <a:extLst>
                            <a:ext uri="{FF2B5EF4-FFF2-40B4-BE49-F238E27FC236}">
                              <a16:creationId xmlns:a16="http://schemas.microsoft.com/office/drawing/2014/main" id="{71667608-AE9F-FC4C-B40E-3AB02E014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4354513"/>
                          <a:ext cx="21844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5005-3522-4F40-BD54-047B5BBC65A1}"/>
              </a:ext>
            </a:extLst>
          </p:cNvPr>
          <p:cNvSpPr>
            <a:spLocks noGrp="1"/>
          </p:cNvSpPr>
          <p:nvPr>
            <p:ph type="title"/>
          </p:nvPr>
        </p:nvSpPr>
        <p:spPr/>
        <p:txBody>
          <a:bodyPr/>
          <a:lstStyle/>
          <a:p>
            <a:r>
              <a:rPr lang="en-US" noProof="0" dirty="0"/>
              <a:t>Electromagnetic Filters</a:t>
            </a:r>
          </a:p>
        </p:txBody>
      </p:sp>
      <p:pic>
        <p:nvPicPr>
          <p:cNvPr id="5" name="Picture 4">
            <a:extLst>
              <a:ext uri="{FF2B5EF4-FFF2-40B4-BE49-F238E27FC236}">
                <a16:creationId xmlns:a16="http://schemas.microsoft.com/office/drawing/2014/main" id="{C1B2AA6B-3AA9-5E45-903B-C18EC85E22B2}"/>
              </a:ext>
            </a:extLst>
          </p:cNvPr>
          <p:cNvPicPr>
            <a:picLocks noChangeAspect="1"/>
          </p:cNvPicPr>
          <p:nvPr/>
        </p:nvPicPr>
        <p:blipFill>
          <a:blip r:embed="rId2"/>
          <a:stretch>
            <a:fillRect/>
          </a:stretch>
        </p:blipFill>
        <p:spPr>
          <a:xfrm>
            <a:off x="1775520" y="1439322"/>
            <a:ext cx="8836743" cy="5302046"/>
          </a:xfrm>
          <a:prstGeom prst="rect">
            <a:avLst/>
          </a:prstGeom>
        </p:spPr>
      </p:pic>
      <p:sp>
        <p:nvSpPr>
          <p:cNvPr id="6" name="TextBox 5">
            <a:extLst>
              <a:ext uri="{FF2B5EF4-FFF2-40B4-BE49-F238E27FC236}">
                <a16:creationId xmlns:a16="http://schemas.microsoft.com/office/drawing/2014/main" id="{57508785-9FF2-664F-8A00-0BDB2FF02232}"/>
              </a:ext>
            </a:extLst>
          </p:cNvPr>
          <p:cNvSpPr txBox="1"/>
          <p:nvPr/>
        </p:nvSpPr>
        <p:spPr>
          <a:xfrm>
            <a:off x="8815004" y="3194970"/>
            <a:ext cx="1515864" cy="523220"/>
          </a:xfrm>
          <a:prstGeom prst="rect">
            <a:avLst/>
          </a:prstGeom>
          <a:noFill/>
        </p:spPr>
        <p:txBody>
          <a:bodyPr wrap="none" rtlCol="0">
            <a:spAutoFit/>
          </a:bodyPr>
          <a:lstStyle/>
          <a:p>
            <a:r>
              <a:rPr lang="en-US" sz="2800" b="1" noProof="0" dirty="0"/>
              <a:t>KATRIN</a:t>
            </a:r>
          </a:p>
        </p:txBody>
      </p:sp>
      <p:sp>
        <p:nvSpPr>
          <p:cNvPr id="7" name="TextBox 6">
            <a:extLst>
              <a:ext uri="{FF2B5EF4-FFF2-40B4-BE49-F238E27FC236}">
                <a16:creationId xmlns:a16="http://schemas.microsoft.com/office/drawing/2014/main" id="{013BF6B7-33C7-7347-98BC-A256C171476D}"/>
              </a:ext>
            </a:extLst>
          </p:cNvPr>
          <p:cNvSpPr txBox="1"/>
          <p:nvPr/>
        </p:nvSpPr>
        <p:spPr>
          <a:xfrm>
            <a:off x="8829752" y="3687936"/>
            <a:ext cx="1420582" cy="461665"/>
          </a:xfrm>
          <a:prstGeom prst="rect">
            <a:avLst/>
          </a:prstGeom>
          <a:noFill/>
        </p:spPr>
        <p:txBody>
          <a:bodyPr wrap="none" rtlCol="0">
            <a:spAutoFit/>
          </a:bodyPr>
          <a:lstStyle/>
          <a:p>
            <a:r>
              <a:rPr lang="en-US" sz="2400" noProof="0" dirty="0"/>
              <a:t>~1200m</a:t>
            </a:r>
            <a:r>
              <a:rPr lang="en-US" sz="2400" baseline="30000" noProof="0" dirty="0"/>
              <a:t>3</a:t>
            </a:r>
            <a:endParaRPr lang="en-US" sz="2400" noProof="0" dirty="0"/>
          </a:p>
        </p:txBody>
      </p:sp>
      <p:sp>
        <p:nvSpPr>
          <p:cNvPr id="8" name="Freeform 7">
            <a:extLst>
              <a:ext uri="{FF2B5EF4-FFF2-40B4-BE49-F238E27FC236}">
                <a16:creationId xmlns:a16="http://schemas.microsoft.com/office/drawing/2014/main" id="{A9E224D0-A55F-6944-8F45-4D46D5E02875}"/>
              </a:ext>
            </a:extLst>
          </p:cNvPr>
          <p:cNvSpPr/>
          <p:nvPr/>
        </p:nvSpPr>
        <p:spPr>
          <a:xfrm>
            <a:off x="3527662" y="4786875"/>
            <a:ext cx="7048556" cy="1917451"/>
          </a:xfrm>
          <a:custGeom>
            <a:avLst/>
            <a:gdLst>
              <a:gd name="connsiteX0" fmla="*/ 38683 w 7048556"/>
              <a:gd name="connsiteY0" fmla="*/ 1652275 h 1917451"/>
              <a:gd name="connsiteX1" fmla="*/ 450163 w 7048556"/>
              <a:gd name="connsiteY1" fmla="*/ 1268227 h 1917451"/>
              <a:gd name="connsiteX2" fmla="*/ 925651 w 7048556"/>
              <a:gd name="connsiteY2" fmla="*/ 801883 h 1917451"/>
              <a:gd name="connsiteX3" fmla="*/ 1236547 w 7048556"/>
              <a:gd name="connsiteY3" fmla="*/ 490987 h 1917451"/>
              <a:gd name="connsiteX4" fmla="*/ 1538299 w 7048556"/>
              <a:gd name="connsiteY4" fmla="*/ 298963 h 1917451"/>
              <a:gd name="connsiteX5" fmla="*/ 2132659 w 7048556"/>
              <a:gd name="connsiteY5" fmla="*/ 134371 h 1917451"/>
              <a:gd name="connsiteX6" fmla="*/ 3376243 w 7048556"/>
              <a:gd name="connsiteY6" fmla="*/ 15499 h 1917451"/>
              <a:gd name="connsiteX7" fmla="*/ 5031307 w 7048556"/>
              <a:gd name="connsiteY7" fmla="*/ 6355 h 1917451"/>
              <a:gd name="connsiteX8" fmla="*/ 6302323 w 7048556"/>
              <a:gd name="connsiteY8" fmla="*/ 61219 h 1917451"/>
              <a:gd name="connsiteX9" fmla="*/ 6887539 w 7048556"/>
              <a:gd name="connsiteY9" fmla="*/ 426979 h 1917451"/>
              <a:gd name="connsiteX10" fmla="*/ 7042987 w 7048556"/>
              <a:gd name="connsiteY10" fmla="*/ 875035 h 1917451"/>
              <a:gd name="connsiteX11" fmla="*/ 6741235 w 7048556"/>
              <a:gd name="connsiteY11" fmla="*/ 1615699 h 1917451"/>
              <a:gd name="connsiteX12" fmla="*/ 5534227 w 7048556"/>
              <a:gd name="connsiteY12" fmla="*/ 1862587 h 1917451"/>
              <a:gd name="connsiteX13" fmla="*/ 3696283 w 7048556"/>
              <a:gd name="connsiteY13" fmla="*/ 1890019 h 1917451"/>
              <a:gd name="connsiteX14" fmla="*/ 2406979 w 7048556"/>
              <a:gd name="connsiteY14" fmla="*/ 1917451 h 1917451"/>
              <a:gd name="connsiteX15" fmla="*/ 943939 w 7048556"/>
              <a:gd name="connsiteY15" fmla="*/ 1899163 h 1917451"/>
              <a:gd name="connsiteX16" fmla="*/ 120979 w 7048556"/>
              <a:gd name="connsiteY16" fmla="*/ 1853443 h 1917451"/>
              <a:gd name="connsiteX17" fmla="*/ 38683 w 7048556"/>
              <a:gd name="connsiteY17" fmla="*/ 1652275 h 19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48556" h="1917451">
                <a:moveTo>
                  <a:pt x="38683" y="1652275"/>
                </a:moveTo>
                <a:cubicBezTo>
                  <a:pt x="93547" y="1554739"/>
                  <a:pt x="302335" y="1409959"/>
                  <a:pt x="450163" y="1268227"/>
                </a:cubicBezTo>
                <a:cubicBezTo>
                  <a:pt x="597991" y="1126495"/>
                  <a:pt x="794587" y="931423"/>
                  <a:pt x="925651" y="801883"/>
                </a:cubicBezTo>
                <a:cubicBezTo>
                  <a:pt x="1056715" y="672343"/>
                  <a:pt x="1134439" y="574807"/>
                  <a:pt x="1236547" y="490987"/>
                </a:cubicBezTo>
                <a:cubicBezTo>
                  <a:pt x="1338655" y="407167"/>
                  <a:pt x="1388947" y="358399"/>
                  <a:pt x="1538299" y="298963"/>
                </a:cubicBezTo>
                <a:cubicBezTo>
                  <a:pt x="1687651" y="239527"/>
                  <a:pt x="1826335" y="181615"/>
                  <a:pt x="2132659" y="134371"/>
                </a:cubicBezTo>
                <a:cubicBezTo>
                  <a:pt x="2438983" y="87127"/>
                  <a:pt x="2893135" y="36835"/>
                  <a:pt x="3376243" y="15499"/>
                </a:cubicBezTo>
                <a:cubicBezTo>
                  <a:pt x="3859351" y="-5837"/>
                  <a:pt x="4543627" y="-1265"/>
                  <a:pt x="5031307" y="6355"/>
                </a:cubicBezTo>
                <a:cubicBezTo>
                  <a:pt x="5518987" y="13975"/>
                  <a:pt x="5992951" y="-8885"/>
                  <a:pt x="6302323" y="61219"/>
                </a:cubicBezTo>
                <a:cubicBezTo>
                  <a:pt x="6611695" y="131323"/>
                  <a:pt x="6764095" y="291343"/>
                  <a:pt x="6887539" y="426979"/>
                </a:cubicBezTo>
                <a:cubicBezTo>
                  <a:pt x="7010983" y="562615"/>
                  <a:pt x="7067371" y="676915"/>
                  <a:pt x="7042987" y="875035"/>
                </a:cubicBezTo>
                <a:cubicBezTo>
                  <a:pt x="7018603" y="1073155"/>
                  <a:pt x="6992695" y="1451107"/>
                  <a:pt x="6741235" y="1615699"/>
                </a:cubicBezTo>
                <a:cubicBezTo>
                  <a:pt x="6489775" y="1780291"/>
                  <a:pt x="6041719" y="1816867"/>
                  <a:pt x="5534227" y="1862587"/>
                </a:cubicBezTo>
                <a:cubicBezTo>
                  <a:pt x="5026735" y="1908307"/>
                  <a:pt x="3696283" y="1890019"/>
                  <a:pt x="3696283" y="1890019"/>
                </a:cubicBezTo>
                <a:lnTo>
                  <a:pt x="2406979" y="1917451"/>
                </a:lnTo>
                <a:lnTo>
                  <a:pt x="943939" y="1899163"/>
                </a:lnTo>
                <a:cubicBezTo>
                  <a:pt x="562939" y="1888495"/>
                  <a:pt x="273379" y="1894591"/>
                  <a:pt x="120979" y="1853443"/>
                </a:cubicBezTo>
                <a:cubicBezTo>
                  <a:pt x="-31421" y="1812295"/>
                  <a:pt x="-16181" y="1749811"/>
                  <a:pt x="38683" y="165227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pic>
        <p:nvPicPr>
          <p:cNvPr id="9" name="Picture 5" descr=":Neuig3.jpeg">
            <a:extLst>
              <a:ext uri="{FF2B5EF4-FFF2-40B4-BE49-F238E27FC236}">
                <a16:creationId xmlns:a16="http://schemas.microsoft.com/office/drawing/2014/main" id="{680678B6-8F7E-8D4B-AFD5-9D62323AD0BC}"/>
              </a:ext>
            </a:extLst>
          </p:cNvPr>
          <p:cNvPicPr>
            <a:picLocks noChangeAspect="1" noChangeArrowheads="1"/>
          </p:cNvPicPr>
          <p:nvPr/>
        </p:nvPicPr>
        <p:blipFill>
          <a:blip r:embed="rId3"/>
          <a:srcRect/>
          <a:stretch>
            <a:fillRect/>
          </a:stretch>
        </p:blipFill>
        <p:spPr bwMode="auto">
          <a:xfrm>
            <a:off x="7986165" y="779727"/>
            <a:ext cx="3078260" cy="2307911"/>
          </a:xfrm>
          <a:prstGeom prst="rect">
            <a:avLst/>
          </a:prstGeom>
          <a:noFill/>
          <a:ln w="9525">
            <a:noFill/>
            <a:miter lim="800000"/>
            <a:headEnd/>
            <a:tailEnd/>
          </a:ln>
        </p:spPr>
      </p:pic>
      <p:sp>
        <p:nvSpPr>
          <p:cNvPr id="10" name="TextBox 9">
            <a:extLst>
              <a:ext uri="{FF2B5EF4-FFF2-40B4-BE49-F238E27FC236}">
                <a16:creationId xmlns:a16="http://schemas.microsoft.com/office/drawing/2014/main" id="{3965290C-B2F8-A043-A370-4EDFE501B560}"/>
              </a:ext>
            </a:extLst>
          </p:cNvPr>
          <p:cNvSpPr txBox="1"/>
          <p:nvPr/>
        </p:nvSpPr>
        <p:spPr>
          <a:xfrm>
            <a:off x="7051540" y="4353496"/>
            <a:ext cx="3526928" cy="738664"/>
          </a:xfrm>
          <a:prstGeom prst="rect">
            <a:avLst/>
          </a:prstGeom>
          <a:solidFill>
            <a:schemeClr val="bg1"/>
          </a:solidFill>
        </p:spPr>
        <p:txBody>
          <a:bodyPr wrap="none" rtlCol="0">
            <a:spAutoFit/>
          </a:bodyPr>
          <a:lstStyle/>
          <a:p>
            <a:r>
              <a:rPr lang="en-US" sz="2400" noProof="0" dirty="0" err="1"/>
              <a:t>m</a:t>
            </a:r>
            <a:r>
              <a:rPr lang="en-US" sz="2400" baseline="-25000" noProof="0" dirty="0" err="1">
                <a:latin typeface="Symbol" pitchFamily="2" charset="2"/>
              </a:rPr>
              <a:t>n</a:t>
            </a:r>
            <a:r>
              <a:rPr lang="en-US" sz="2400" noProof="0" dirty="0"/>
              <a:t> &lt; 0.8 eV/c</a:t>
            </a:r>
            <a:r>
              <a:rPr lang="en-US" sz="2400" baseline="30000" noProof="0" dirty="0"/>
              <a:t>2</a:t>
            </a:r>
            <a:r>
              <a:rPr lang="en-US" sz="2400" noProof="0" dirty="0"/>
              <a:t> (90% CL)</a:t>
            </a:r>
          </a:p>
          <a:p>
            <a:r>
              <a:rPr lang="en-US" noProof="0" dirty="0">
                <a:hlinkClick r:id="rId4"/>
              </a:rPr>
              <a:t>https://arxiv.org/abs/2105.08533</a:t>
            </a:r>
            <a:endParaRPr lang="en-US" noProof="0" dirty="0"/>
          </a:p>
        </p:txBody>
      </p:sp>
      <p:sp>
        <p:nvSpPr>
          <p:cNvPr id="11" name="TextBox 10">
            <a:extLst>
              <a:ext uri="{FF2B5EF4-FFF2-40B4-BE49-F238E27FC236}">
                <a16:creationId xmlns:a16="http://schemas.microsoft.com/office/drawing/2014/main" id="{845D9662-169C-5748-89CE-C6A923B2F349}"/>
              </a:ext>
            </a:extLst>
          </p:cNvPr>
          <p:cNvSpPr txBox="1"/>
          <p:nvPr/>
        </p:nvSpPr>
        <p:spPr>
          <a:xfrm>
            <a:off x="6540233" y="5337144"/>
            <a:ext cx="3991798" cy="830997"/>
          </a:xfrm>
          <a:prstGeom prst="rect">
            <a:avLst/>
          </a:prstGeom>
          <a:noFill/>
        </p:spPr>
        <p:txBody>
          <a:bodyPr wrap="none" rtlCol="0">
            <a:spAutoFit/>
          </a:bodyPr>
          <a:lstStyle/>
          <a:p>
            <a:pPr marL="342900" indent="-342900">
              <a:buFont typeface="Wingdings" pitchFamily="2" charset="2"/>
              <a:buChar char="à"/>
            </a:pPr>
            <a:r>
              <a:rPr lang="en-US" sz="2400" noProof="0" dirty="0">
                <a:sym typeface="Wingdings" pitchFamily="2" charset="2"/>
              </a:rPr>
              <a:t>0.2 eV/c</a:t>
            </a:r>
            <a:r>
              <a:rPr lang="en-US" sz="2400" baseline="30000" noProof="0" dirty="0">
                <a:sym typeface="Wingdings" pitchFamily="2" charset="2"/>
              </a:rPr>
              <a:t>2</a:t>
            </a:r>
            <a:r>
              <a:rPr lang="en-US" sz="2400" noProof="0" dirty="0">
                <a:sym typeface="Wingdings" pitchFamily="2" charset="2"/>
              </a:rPr>
              <a:t> Sensitivity Goal</a:t>
            </a:r>
          </a:p>
          <a:p>
            <a:r>
              <a:rPr lang="en-US" sz="2400" noProof="0" dirty="0">
                <a:sym typeface="Wingdings" pitchFamily="2" charset="2"/>
              </a:rPr>
              <a:t>  (~1 eV energy resolution)</a:t>
            </a:r>
            <a:endParaRPr lang="en-US" sz="2400" noProof="0" dirty="0"/>
          </a:p>
        </p:txBody>
      </p:sp>
      <p:grpSp>
        <p:nvGrpSpPr>
          <p:cNvPr id="12" name="Group 11">
            <a:extLst>
              <a:ext uri="{FF2B5EF4-FFF2-40B4-BE49-F238E27FC236}">
                <a16:creationId xmlns:a16="http://schemas.microsoft.com/office/drawing/2014/main" id="{446103F1-096C-0045-8CA1-1699BC646090}"/>
              </a:ext>
            </a:extLst>
          </p:cNvPr>
          <p:cNvGrpSpPr/>
          <p:nvPr/>
        </p:nvGrpSpPr>
        <p:grpSpPr>
          <a:xfrm>
            <a:off x="1921614" y="1909853"/>
            <a:ext cx="3894070" cy="2278342"/>
            <a:chOff x="446123" y="2055163"/>
            <a:chExt cx="3894070" cy="2278342"/>
          </a:xfrm>
        </p:grpSpPr>
        <p:sp>
          <p:nvSpPr>
            <p:cNvPr id="13" name="TextBox 12">
              <a:extLst>
                <a:ext uri="{FF2B5EF4-FFF2-40B4-BE49-F238E27FC236}">
                  <a16:creationId xmlns:a16="http://schemas.microsoft.com/office/drawing/2014/main" id="{FCE79CBD-0559-CE48-A110-8AFA232D6832}"/>
                </a:ext>
              </a:extLst>
            </p:cNvPr>
            <p:cNvSpPr txBox="1"/>
            <p:nvPr/>
          </p:nvSpPr>
          <p:spPr>
            <a:xfrm>
              <a:off x="490934" y="2055163"/>
              <a:ext cx="3849259" cy="400110"/>
            </a:xfrm>
            <a:prstGeom prst="rect">
              <a:avLst/>
            </a:prstGeom>
            <a:noFill/>
          </p:spPr>
          <p:txBody>
            <a:bodyPr wrap="none" rtlCol="0">
              <a:spAutoFit/>
            </a:bodyPr>
            <a:lstStyle/>
            <a:p>
              <a:r>
                <a:rPr lang="en-US" sz="2000" b="1" noProof="0" dirty="0"/>
                <a:t>Magnetic Adiabatic Invariance</a:t>
              </a:r>
            </a:p>
          </p:txBody>
        </p:sp>
        <p:graphicFrame>
          <p:nvGraphicFramePr>
            <p:cNvPr id="14" name="Object 13">
              <a:extLst>
                <a:ext uri="{FF2B5EF4-FFF2-40B4-BE49-F238E27FC236}">
                  <a16:creationId xmlns:a16="http://schemas.microsoft.com/office/drawing/2014/main" id="{AB50C90D-717E-0442-A9D0-DF0ECB877C6B}"/>
                </a:ext>
              </a:extLst>
            </p:cNvPr>
            <p:cNvGraphicFramePr>
              <a:graphicFrameLocks noChangeAspect="1"/>
            </p:cNvGraphicFramePr>
            <p:nvPr/>
          </p:nvGraphicFramePr>
          <p:xfrm>
            <a:off x="490934" y="2424971"/>
            <a:ext cx="1800255" cy="1886232"/>
          </p:xfrm>
          <a:graphic>
            <a:graphicData uri="http://schemas.openxmlformats.org/presentationml/2006/ole">
              <mc:AlternateContent xmlns:mc="http://schemas.openxmlformats.org/markup-compatibility/2006">
                <mc:Choice xmlns:v="urn:schemas-microsoft-com:vml" Requires="v">
                  <p:oleObj name="Equation" r:id="rId5" imgW="1143000" imgH="1104900" progId="Equation.3">
                    <p:embed/>
                  </p:oleObj>
                </mc:Choice>
                <mc:Fallback>
                  <p:oleObj name="Equation" r:id="rId5" imgW="1143000" imgH="1104900" progId="Equation.3">
                    <p:embed/>
                    <p:pic>
                      <p:nvPicPr>
                        <p:cNvPr id="14" name="Object 13">
                          <a:extLst>
                            <a:ext uri="{FF2B5EF4-FFF2-40B4-BE49-F238E27FC236}">
                              <a16:creationId xmlns:a16="http://schemas.microsoft.com/office/drawing/2014/main" id="{AB50C90D-717E-0442-A9D0-DF0ECB877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934" y="2424971"/>
                          <a:ext cx="1800255" cy="1886232"/>
                        </a:xfrm>
                        <a:prstGeom prst="rect">
                          <a:avLst/>
                        </a:prstGeom>
                        <a:solidFill>
                          <a:schemeClr val="bg1"/>
                        </a:solidFill>
                      </p:spPr>
                    </p:pic>
                  </p:oleObj>
                </mc:Fallback>
              </mc:AlternateContent>
            </a:graphicData>
          </a:graphic>
        </p:graphicFrame>
        <p:sp>
          <p:nvSpPr>
            <p:cNvPr id="15" name="TextBox 14">
              <a:extLst>
                <a:ext uri="{FF2B5EF4-FFF2-40B4-BE49-F238E27FC236}">
                  <a16:creationId xmlns:a16="http://schemas.microsoft.com/office/drawing/2014/main" id="{8E05114F-4F20-4548-9920-9D0CE29C9C9B}"/>
                </a:ext>
              </a:extLst>
            </p:cNvPr>
            <p:cNvSpPr txBox="1"/>
            <p:nvPr/>
          </p:nvSpPr>
          <p:spPr>
            <a:xfrm>
              <a:off x="1324155" y="3200137"/>
              <a:ext cx="2492990" cy="400110"/>
            </a:xfrm>
            <a:prstGeom prst="rect">
              <a:avLst/>
            </a:prstGeom>
            <a:noFill/>
          </p:spPr>
          <p:txBody>
            <a:bodyPr wrap="none" rtlCol="0">
              <a:spAutoFit/>
            </a:bodyPr>
            <a:lstStyle/>
            <a:p>
              <a:r>
                <a:rPr lang="en-US" sz="2000" b="1" noProof="0" dirty="0"/>
                <a:t>Collimation: -𝛻B||B</a:t>
              </a:r>
            </a:p>
          </p:txBody>
        </p:sp>
        <p:sp>
          <p:nvSpPr>
            <p:cNvPr id="16" name="Rectangle 15">
              <a:extLst>
                <a:ext uri="{FF2B5EF4-FFF2-40B4-BE49-F238E27FC236}">
                  <a16:creationId xmlns:a16="http://schemas.microsoft.com/office/drawing/2014/main" id="{065B60C5-E97E-0741-BBFD-5BC21A83B722}"/>
                </a:ext>
              </a:extLst>
            </p:cNvPr>
            <p:cNvSpPr/>
            <p:nvPr/>
          </p:nvSpPr>
          <p:spPr>
            <a:xfrm>
              <a:off x="446123" y="4046792"/>
              <a:ext cx="2297077" cy="2867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noProof="0" dirty="0">
                  <a:solidFill>
                    <a:schemeClr val="tx1"/>
                  </a:solidFill>
                </a:rPr>
                <a:t>Reflect for E&lt;</a:t>
              </a:r>
              <a:r>
                <a:rPr lang="en-US" noProof="0" dirty="0" err="1">
                  <a:solidFill>
                    <a:schemeClr val="tx1"/>
                  </a:solidFill>
                </a:rPr>
                <a:t>E</a:t>
              </a:r>
              <a:r>
                <a:rPr lang="en-US" baseline="-25000" noProof="0" dirty="0" err="1">
                  <a:solidFill>
                    <a:schemeClr val="tx1"/>
                  </a:solidFill>
                </a:rPr>
                <a:t>filter</a:t>
              </a:r>
              <a:endParaRPr lang="en-US" noProof="0" dirty="0">
                <a:solidFill>
                  <a:schemeClr val="tx1"/>
                </a:solidFill>
              </a:endParaRPr>
            </a:p>
            <a:p>
              <a:r>
                <a:rPr lang="en-US" noProof="0" dirty="0">
                  <a:solidFill>
                    <a:schemeClr val="tx1"/>
                  </a:solidFill>
                </a:rPr>
                <a:t>Pass for E&gt;</a:t>
              </a:r>
              <a:r>
                <a:rPr lang="en-US" noProof="0" dirty="0" err="1">
                  <a:solidFill>
                    <a:schemeClr val="tx1"/>
                  </a:solidFill>
                </a:rPr>
                <a:t>E</a:t>
              </a:r>
              <a:r>
                <a:rPr lang="en-US" baseline="-25000" noProof="0" dirty="0" err="1">
                  <a:solidFill>
                    <a:schemeClr val="tx1"/>
                  </a:solidFill>
                </a:rPr>
                <a:t>filter</a:t>
              </a:r>
              <a:endParaRPr lang="en-US" noProof="0" dirty="0">
                <a:solidFill>
                  <a:schemeClr val="tx1"/>
                </a:solidFill>
              </a:endParaRPr>
            </a:p>
          </p:txBody>
        </p:sp>
      </p:grpSp>
      <p:sp>
        <p:nvSpPr>
          <p:cNvPr id="17" name="TextBox 16">
            <a:extLst>
              <a:ext uri="{FF2B5EF4-FFF2-40B4-BE49-F238E27FC236}">
                <a16:creationId xmlns:a16="http://schemas.microsoft.com/office/drawing/2014/main" id="{1C849C8C-6174-6E43-AE8C-9B30D081C466}"/>
              </a:ext>
            </a:extLst>
          </p:cNvPr>
          <p:cNvSpPr txBox="1"/>
          <p:nvPr/>
        </p:nvSpPr>
        <p:spPr>
          <a:xfrm>
            <a:off x="1954321" y="1523646"/>
            <a:ext cx="1649811" cy="400110"/>
          </a:xfrm>
          <a:prstGeom prst="rect">
            <a:avLst/>
          </a:prstGeom>
          <a:noFill/>
        </p:spPr>
        <p:txBody>
          <a:bodyPr wrap="none" rtlCol="0">
            <a:spAutoFit/>
          </a:bodyPr>
          <a:lstStyle/>
          <a:p>
            <a:r>
              <a:rPr lang="en-US" sz="2000" b="1" u="sng" noProof="0" dirty="0"/>
              <a:t>MAC-E filter</a:t>
            </a:r>
          </a:p>
        </p:txBody>
      </p:sp>
    </p:spTree>
    <p:extLst>
      <p:ext uri="{BB962C8B-B14F-4D97-AF65-F5344CB8AC3E}">
        <p14:creationId xmlns:p14="http://schemas.microsoft.com/office/powerpoint/2010/main" val="1715904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491C-BA31-4D1D-A960-42770631D204}"/>
              </a:ext>
            </a:extLst>
          </p:cNvPr>
          <p:cNvSpPr>
            <a:spLocks noGrp="1"/>
          </p:cNvSpPr>
          <p:nvPr>
            <p:ph type="title"/>
          </p:nvPr>
        </p:nvSpPr>
        <p:spPr/>
        <p:txBody>
          <a:bodyPr/>
          <a:lstStyle/>
          <a:p>
            <a:r>
              <a:rPr lang="en-US" noProof="0" dirty="0"/>
              <a:t>PTOLEMY: Transverse drift filter</a:t>
            </a:r>
          </a:p>
        </p:txBody>
      </p:sp>
      <p:pic>
        <p:nvPicPr>
          <p:cNvPr id="7" name="Picture 6">
            <a:extLst>
              <a:ext uri="{FF2B5EF4-FFF2-40B4-BE49-F238E27FC236}">
                <a16:creationId xmlns:a16="http://schemas.microsoft.com/office/drawing/2014/main" id="{FFB1A2DA-01BF-4F99-A547-BD90D925FAA7}"/>
              </a:ext>
            </a:extLst>
          </p:cNvPr>
          <p:cNvPicPr>
            <a:picLocks noChangeAspect="1"/>
          </p:cNvPicPr>
          <p:nvPr/>
        </p:nvPicPr>
        <p:blipFill>
          <a:blip r:embed="rId2"/>
          <a:stretch>
            <a:fillRect/>
          </a:stretch>
        </p:blipFill>
        <p:spPr>
          <a:xfrm>
            <a:off x="158839" y="1379717"/>
            <a:ext cx="6086899" cy="3308613"/>
          </a:xfrm>
          <a:prstGeom prst="rect">
            <a:avLst/>
          </a:prstGeom>
        </p:spPr>
      </p:pic>
      <p:cxnSp>
        <p:nvCxnSpPr>
          <p:cNvPr id="15" name="Straight Arrow Connector 14">
            <a:extLst>
              <a:ext uri="{FF2B5EF4-FFF2-40B4-BE49-F238E27FC236}">
                <a16:creationId xmlns:a16="http://schemas.microsoft.com/office/drawing/2014/main" id="{1A4E8663-220B-499F-9CF2-52CD11B5DBD6}"/>
              </a:ext>
            </a:extLst>
          </p:cNvPr>
          <p:cNvCxnSpPr>
            <a:cxnSpLocks/>
          </p:cNvCxnSpPr>
          <p:nvPr/>
        </p:nvCxnSpPr>
        <p:spPr>
          <a:xfrm flipH="1">
            <a:off x="2179468" y="2545802"/>
            <a:ext cx="2621393" cy="2692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F2CD4FF-368B-43DE-9C47-46BACA1DDC16}"/>
                  </a:ext>
                </a:extLst>
              </p:cNvPr>
              <p:cNvSpPr txBox="1"/>
              <p:nvPr/>
            </p:nvSpPr>
            <p:spPr>
              <a:xfrm>
                <a:off x="3232978" y="2013008"/>
                <a:ext cx="908710" cy="5523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noProof="0" smtClean="0">
                              <a:solidFill>
                                <a:srgbClr val="FF0000"/>
                              </a:solidFill>
                              <a:latin typeface="Cambria Math" panose="02040503050406030204" pitchFamily="18" charset="0"/>
                            </a:rPr>
                          </m:ctrlPr>
                        </m:accPr>
                        <m:e>
                          <m:r>
                            <m:rPr>
                              <m:sty m:val="p"/>
                            </m:rPr>
                            <a:rPr lang="en-US" sz="3200" b="0" i="0" noProof="0" smtClean="0">
                              <a:solidFill>
                                <a:srgbClr val="FF0000"/>
                              </a:solidFill>
                              <a:latin typeface="Cambria Math" panose="02040503050406030204" pitchFamily="18" charset="0"/>
                            </a:rPr>
                            <m:t>∇</m:t>
                          </m:r>
                        </m:e>
                      </m:acc>
                      <m:r>
                        <a:rPr lang="en-US" sz="3200" b="0" i="1" noProof="0" smtClean="0">
                          <a:solidFill>
                            <a:srgbClr val="FF0000"/>
                          </a:solidFill>
                          <a:latin typeface="Cambria Math" panose="02040503050406030204" pitchFamily="18" charset="0"/>
                        </a:rPr>
                        <m:t>𝐵</m:t>
                      </m:r>
                      <m:r>
                        <a:rPr lang="en-US" sz="3200" b="0" i="1" noProof="0" smtClean="0">
                          <a:solidFill>
                            <a:srgbClr val="FF0000"/>
                          </a:solidFill>
                          <a:latin typeface="Cambria Math" panose="02040503050406030204" pitchFamily="18" charset="0"/>
                        </a:rPr>
                        <m:t>   </m:t>
                      </m:r>
                    </m:oMath>
                  </m:oMathPara>
                </a14:m>
                <a:endParaRPr lang="en-US" sz="3200" noProof="0" dirty="0">
                  <a:solidFill>
                    <a:srgbClr val="FF0000"/>
                  </a:solidFill>
                </a:endParaRPr>
              </a:p>
            </p:txBody>
          </p:sp>
        </mc:Choice>
        <mc:Fallback xmlns="">
          <p:sp>
            <p:nvSpPr>
              <p:cNvPr id="17" name="TextBox 16">
                <a:extLst>
                  <a:ext uri="{FF2B5EF4-FFF2-40B4-BE49-F238E27FC236}">
                    <a16:creationId xmlns:a16="http://schemas.microsoft.com/office/drawing/2014/main" id="{BF2CD4FF-368B-43DE-9C47-46BACA1DDC16}"/>
                  </a:ext>
                </a:extLst>
              </p:cNvPr>
              <p:cNvSpPr txBox="1">
                <a:spLocks noRot="1" noChangeAspect="1" noMove="1" noResize="1" noEditPoints="1" noAdjustHandles="1" noChangeArrowheads="1" noChangeShapeType="1" noTextEdit="1"/>
              </p:cNvSpPr>
              <p:nvPr/>
            </p:nvSpPr>
            <p:spPr>
              <a:xfrm>
                <a:off x="3232978" y="2013008"/>
                <a:ext cx="908710" cy="552331"/>
              </a:xfrm>
              <a:prstGeom prst="rect">
                <a:avLst/>
              </a:prstGeom>
              <a:blipFill>
                <a:blip r:embed="rId3"/>
                <a:stretch>
                  <a:fillRect l="-8333" r="-16667" b="-31111"/>
                </a:stretch>
              </a:blipFill>
            </p:spPr>
            <p:txBody>
              <a:bodyPr/>
              <a:lstStyle/>
              <a:p>
                <a:r>
                  <a:rPr lang="it-IT">
                    <a:noFill/>
                  </a:rPr>
                  <a:t> </a:t>
                </a:r>
              </a:p>
            </p:txBody>
          </p:sp>
        </mc:Fallback>
      </mc:AlternateContent>
      <p:grpSp>
        <p:nvGrpSpPr>
          <p:cNvPr id="31" name="Group 30">
            <a:extLst>
              <a:ext uri="{FF2B5EF4-FFF2-40B4-BE49-F238E27FC236}">
                <a16:creationId xmlns:a16="http://schemas.microsoft.com/office/drawing/2014/main" id="{F15EC3AD-932F-4A28-BAD6-2181FDAB319A}"/>
              </a:ext>
            </a:extLst>
          </p:cNvPr>
          <p:cNvGrpSpPr/>
          <p:nvPr/>
        </p:nvGrpSpPr>
        <p:grpSpPr>
          <a:xfrm>
            <a:off x="5136753" y="2226897"/>
            <a:ext cx="6086899" cy="3251386"/>
            <a:chOff x="5456349" y="3174100"/>
            <a:chExt cx="6086899" cy="3251386"/>
          </a:xfrm>
        </p:grpSpPr>
        <p:pic>
          <p:nvPicPr>
            <p:cNvPr id="8" name="Picture 7">
              <a:extLst>
                <a:ext uri="{FF2B5EF4-FFF2-40B4-BE49-F238E27FC236}">
                  <a16:creationId xmlns:a16="http://schemas.microsoft.com/office/drawing/2014/main" id="{E9180154-C00D-4538-835E-C390C65324DF}"/>
                </a:ext>
              </a:extLst>
            </p:cNvPr>
            <p:cNvPicPr>
              <a:picLocks noChangeAspect="1"/>
            </p:cNvPicPr>
            <p:nvPr/>
          </p:nvPicPr>
          <p:blipFill rotWithShape="1">
            <a:blip r:embed="rId2"/>
            <a:srcRect l="38627" t="33969" r="35152" b="40264"/>
            <a:stretch/>
          </p:blipFill>
          <p:spPr>
            <a:xfrm>
              <a:off x="5456349" y="3174100"/>
              <a:ext cx="6086899" cy="3251386"/>
            </a:xfrm>
            <a:prstGeom prst="rect">
              <a:avLst/>
            </a:prstGeom>
          </p:spPr>
        </p:pic>
        <p:grpSp>
          <p:nvGrpSpPr>
            <p:cNvPr id="21" name="Group 20">
              <a:extLst>
                <a:ext uri="{FF2B5EF4-FFF2-40B4-BE49-F238E27FC236}">
                  <a16:creationId xmlns:a16="http://schemas.microsoft.com/office/drawing/2014/main" id="{E4C55B05-F650-46EB-A2DE-4A22E06B5C07}"/>
                </a:ext>
              </a:extLst>
            </p:cNvPr>
            <p:cNvGrpSpPr/>
            <p:nvPr/>
          </p:nvGrpSpPr>
          <p:grpSpPr>
            <a:xfrm>
              <a:off x="6096000" y="4924460"/>
              <a:ext cx="4475062" cy="1390918"/>
              <a:chOff x="6357870" y="4911144"/>
              <a:chExt cx="4475062" cy="1390918"/>
            </a:xfrm>
          </p:grpSpPr>
          <p:cxnSp>
            <p:nvCxnSpPr>
              <p:cNvPr id="10" name="Straight Arrow Connector 9">
                <a:extLst>
                  <a:ext uri="{FF2B5EF4-FFF2-40B4-BE49-F238E27FC236}">
                    <a16:creationId xmlns:a16="http://schemas.microsoft.com/office/drawing/2014/main" id="{B27767BB-DD91-4922-AAC9-F1B68D9CA0BE}"/>
                  </a:ext>
                </a:extLst>
              </p:cNvPr>
              <p:cNvCxnSpPr>
                <a:cxnSpLocks/>
              </p:cNvCxnSpPr>
              <p:nvPr/>
            </p:nvCxnSpPr>
            <p:spPr>
              <a:xfrm flipH="1">
                <a:off x="6357870" y="4911144"/>
                <a:ext cx="274750" cy="1390918"/>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1D45B74-1C88-42EA-B6F1-4FF3769B09AB}"/>
                  </a:ext>
                </a:extLst>
              </p:cNvPr>
              <p:cNvCxnSpPr>
                <a:cxnSpLocks/>
              </p:cNvCxnSpPr>
              <p:nvPr/>
            </p:nvCxnSpPr>
            <p:spPr>
              <a:xfrm>
                <a:off x="6632620" y="4911144"/>
                <a:ext cx="2468450" cy="450760"/>
              </a:xfrm>
              <a:prstGeom prst="straightConnector1">
                <a:avLst/>
              </a:prstGeom>
              <a:ln w="4127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1734BCD-DBB7-4CEB-9DEC-AB5B8DB8F651}"/>
                      </a:ext>
                    </a:extLst>
                  </p:cNvPr>
                  <p:cNvSpPr txBox="1"/>
                  <p:nvPr/>
                </p:nvSpPr>
                <p:spPr>
                  <a:xfrm>
                    <a:off x="6357870" y="5749731"/>
                    <a:ext cx="745397" cy="5523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noProof="0" smtClean="0">
                              <a:solidFill>
                                <a:srgbClr val="00B050"/>
                              </a:solidFill>
                              <a:latin typeface="Cambria Math" panose="02040503050406030204" pitchFamily="18" charset="0"/>
                            </a:rPr>
                            <m:t> </m:t>
                          </m:r>
                          <m:acc>
                            <m:accPr>
                              <m:chr m:val="⃗"/>
                              <m:ctrlPr>
                                <a:rPr lang="en-US" sz="3200" b="0" i="1" noProof="0" smtClean="0">
                                  <a:solidFill>
                                    <a:srgbClr val="00B050"/>
                                  </a:solidFill>
                                  <a:latin typeface="Cambria Math" panose="02040503050406030204" pitchFamily="18" charset="0"/>
                                </a:rPr>
                              </m:ctrlPr>
                            </m:accPr>
                            <m:e>
                              <m:r>
                                <a:rPr lang="en-US" sz="3200" b="0" i="1" noProof="0" smtClean="0">
                                  <a:solidFill>
                                    <a:srgbClr val="00B050"/>
                                  </a:solidFill>
                                  <a:latin typeface="Cambria Math" panose="02040503050406030204" pitchFamily="18" charset="0"/>
                                </a:rPr>
                                <m:t>𝐸</m:t>
                              </m:r>
                            </m:e>
                          </m:acc>
                          <m:r>
                            <a:rPr lang="en-US" sz="3200" b="0" i="1" noProof="0" smtClean="0">
                              <a:solidFill>
                                <a:srgbClr val="00B050"/>
                              </a:solidFill>
                              <a:latin typeface="Cambria Math" panose="02040503050406030204" pitchFamily="18" charset="0"/>
                            </a:rPr>
                            <m:t>   </m:t>
                          </m:r>
                        </m:oMath>
                      </m:oMathPara>
                    </a14:m>
                    <a:endParaRPr lang="en-US" sz="3200" noProof="0" dirty="0">
                      <a:solidFill>
                        <a:srgbClr val="00B050"/>
                      </a:solidFill>
                    </a:endParaRPr>
                  </a:p>
                </p:txBody>
              </p:sp>
            </mc:Choice>
            <mc:Fallback xmlns="">
              <p:sp>
                <p:nvSpPr>
                  <p:cNvPr id="19" name="TextBox 18">
                    <a:extLst>
                      <a:ext uri="{FF2B5EF4-FFF2-40B4-BE49-F238E27FC236}">
                        <a16:creationId xmlns:a16="http://schemas.microsoft.com/office/drawing/2014/main" id="{D1734BCD-DBB7-4CEB-9DEC-AB5B8DB8F651}"/>
                      </a:ext>
                    </a:extLst>
                  </p:cNvPr>
                  <p:cNvSpPr txBox="1">
                    <a:spLocks noRot="1" noChangeAspect="1" noMove="1" noResize="1" noEditPoints="1" noAdjustHandles="1" noChangeArrowheads="1" noChangeShapeType="1" noTextEdit="1"/>
                  </p:cNvSpPr>
                  <p:nvPr/>
                </p:nvSpPr>
                <p:spPr>
                  <a:xfrm>
                    <a:off x="6357870" y="5749731"/>
                    <a:ext cx="745397" cy="552331"/>
                  </a:xfrm>
                  <a:prstGeom prst="rect">
                    <a:avLst/>
                  </a:prstGeom>
                  <a:blipFill>
                    <a:blip r:embed="rId4"/>
                    <a:stretch>
                      <a:fillRect l="-20339" r="-20339" b="-3409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40BA16D-D680-4A2F-B1D6-F53801CA211C}"/>
                      </a:ext>
                    </a:extLst>
                  </p:cNvPr>
                  <p:cNvSpPr txBox="1"/>
                  <p:nvPr/>
                </p:nvSpPr>
                <p:spPr>
                  <a:xfrm>
                    <a:off x="8847388" y="5576977"/>
                    <a:ext cx="1985544" cy="554511"/>
                  </a:xfrm>
                  <a:prstGeom prst="rect">
                    <a:avLst/>
                  </a:prstGeom>
                  <a:noFill/>
                </p:spPr>
                <p:txBody>
                  <a:bodyPr wrap="none" lIns="0" tIns="0" rIns="0" bIns="0" rtlCol="0">
                    <a:spAutoFit/>
                  </a:bodyPr>
                  <a:lstStyle/>
                  <a:p>
                    <a14:m>
                      <m:oMath xmlns:m="http://schemas.openxmlformats.org/officeDocument/2006/math">
                        <m:r>
                          <a:rPr lang="en-US" sz="3200" b="0" i="1" noProof="0" smtClean="0">
                            <a:solidFill>
                              <a:srgbClr val="00B050"/>
                            </a:solidFill>
                            <a:latin typeface="Cambria Math" panose="02040503050406030204" pitchFamily="18" charset="0"/>
                          </a:rPr>
                          <m:t> </m:t>
                        </m:r>
                        <m:acc>
                          <m:accPr>
                            <m:chr m:val="⃗"/>
                            <m:ctrlPr>
                              <a:rPr lang="en-US" sz="3200" b="0" i="1" noProof="0" smtClean="0">
                                <a:solidFill>
                                  <a:srgbClr val="00B050"/>
                                </a:solidFill>
                                <a:latin typeface="Cambria Math" panose="02040503050406030204" pitchFamily="18" charset="0"/>
                              </a:rPr>
                            </m:ctrlPr>
                          </m:accPr>
                          <m:e>
                            <m:r>
                              <a:rPr lang="en-US" sz="3200" b="0" i="1" noProof="0" smtClean="0">
                                <a:solidFill>
                                  <a:srgbClr val="00B050"/>
                                </a:solidFill>
                                <a:latin typeface="Cambria Math" panose="02040503050406030204" pitchFamily="18" charset="0"/>
                              </a:rPr>
                              <m:t>𝐸</m:t>
                            </m:r>
                          </m:e>
                        </m:acc>
                        <m:r>
                          <a:rPr lang="en-US" sz="3200" b="0" i="1" noProof="0" smtClean="0">
                            <a:solidFill>
                              <a:srgbClr val="00B050"/>
                            </a:solidFill>
                            <a:latin typeface="Cambria Math" panose="02040503050406030204" pitchFamily="18" charset="0"/>
                          </a:rPr>
                          <m:t>×</m:t>
                        </m:r>
                        <m:acc>
                          <m:accPr>
                            <m:chr m:val="⃗"/>
                            <m:ctrlPr>
                              <a:rPr lang="en-US" sz="3200" b="0" i="1" noProof="0" smtClean="0">
                                <a:solidFill>
                                  <a:srgbClr val="00B050"/>
                                </a:solidFill>
                                <a:latin typeface="Cambria Math" panose="02040503050406030204" pitchFamily="18" charset="0"/>
                              </a:rPr>
                            </m:ctrlPr>
                          </m:accPr>
                          <m:e>
                            <m:r>
                              <a:rPr lang="en-US" sz="3200" b="0" i="1" noProof="0" smtClean="0">
                                <a:solidFill>
                                  <a:srgbClr val="00B050"/>
                                </a:solidFill>
                                <a:latin typeface="Cambria Math" panose="02040503050406030204" pitchFamily="18" charset="0"/>
                              </a:rPr>
                              <m:t>𝐵</m:t>
                            </m:r>
                          </m:e>
                        </m:acc>
                      </m:oMath>
                    </a14:m>
                    <a:r>
                      <a:rPr lang="en-US" sz="3200" noProof="0" dirty="0">
                        <a:solidFill>
                          <a:srgbClr val="00B050"/>
                        </a:solidFill>
                      </a:rPr>
                      <a:t> drift</a:t>
                    </a:r>
                  </a:p>
                </p:txBody>
              </p:sp>
            </mc:Choice>
            <mc:Fallback xmlns="">
              <p:sp>
                <p:nvSpPr>
                  <p:cNvPr id="20" name="TextBox 19">
                    <a:extLst>
                      <a:ext uri="{FF2B5EF4-FFF2-40B4-BE49-F238E27FC236}">
                        <a16:creationId xmlns:a16="http://schemas.microsoft.com/office/drawing/2014/main" id="{740BA16D-D680-4A2F-B1D6-F53801CA211C}"/>
                      </a:ext>
                    </a:extLst>
                  </p:cNvPr>
                  <p:cNvSpPr txBox="1">
                    <a:spLocks noRot="1" noChangeAspect="1" noMove="1" noResize="1" noEditPoints="1" noAdjustHandles="1" noChangeArrowheads="1" noChangeShapeType="1" noTextEdit="1"/>
                  </p:cNvSpPr>
                  <p:nvPr/>
                </p:nvSpPr>
                <p:spPr>
                  <a:xfrm>
                    <a:off x="8847388" y="5576977"/>
                    <a:ext cx="1985544" cy="554511"/>
                  </a:xfrm>
                  <a:prstGeom prst="rect">
                    <a:avLst/>
                  </a:prstGeom>
                  <a:blipFill>
                    <a:blip r:embed="rId5"/>
                    <a:stretch>
                      <a:fillRect l="-10127" t="-11111" b="-40000"/>
                    </a:stretch>
                  </a:blipFill>
                </p:spPr>
                <p:txBody>
                  <a:bodyPr/>
                  <a:lstStyle/>
                  <a:p>
                    <a:r>
                      <a:rPr lang="it-IT">
                        <a:noFill/>
                      </a:rPr>
                      <a:t> </a:t>
                    </a:r>
                  </a:p>
                </p:txBody>
              </p:sp>
            </mc:Fallback>
          </mc:AlternateContent>
        </p:grpSp>
        <p:cxnSp>
          <p:nvCxnSpPr>
            <p:cNvPr id="22" name="Straight Arrow Connector 21">
              <a:extLst>
                <a:ext uri="{FF2B5EF4-FFF2-40B4-BE49-F238E27FC236}">
                  <a16:creationId xmlns:a16="http://schemas.microsoft.com/office/drawing/2014/main" id="{4DBDD416-E8EA-4E60-924A-398B9F81B26E}"/>
                </a:ext>
              </a:extLst>
            </p:cNvPr>
            <p:cNvCxnSpPr>
              <a:cxnSpLocks/>
            </p:cNvCxnSpPr>
            <p:nvPr/>
          </p:nvCxnSpPr>
          <p:spPr>
            <a:xfrm flipH="1" flipV="1">
              <a:off x="6370750" y="3524435"/>
              <a:ext cx="1" cy="1400727"/>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949BA0E-7884-4DDF-8457-7A680277AEAB}"/>
                    </a:ext>
                  </a:extLst>
                </p:cNvPr>
                <p:cNvSpPr txBox="1"/>
                <p:nvPr/>
              </p:nvSpPr>
              <p:spPr>
                <a:xfrm>
                  <a:off x="6499771" y="3325216"/>
                  <a:ext cx="1392817" cy="552331"/>
                </a:xfrm>
                <a:prstGeom prst="rect">
                  <a:avLst/>
                </a:prstGeom>
                <a:noFill/>
              </p:spPr>
              <p:txBody>
                <a:bodyPr wrap="none" lIns="0" tIns="0" rIns="0" bIns="0" rtlCol="0">
                  <a:spAutoFit/>
                </a:bodyPr>
                <a:lstStyle/>
                <a:p>
                  <a14:m>
                    <m:oMath xmlns:m="http://schemas.openxmlformats.org/officeDocument/2006/math">
                      <m:acc>
                        <m:accPr>
                          <m:chr m:val="⃗"/>
                          <m:ctrlPr>
                            <a:rPr lang="en-US" sz="3200" b="0" i="1" noProof="0" smtClean="0">
                              <a:solidFill>
                                <a:srgbClr val="FF0000"/>
                              </a:solidFill>
                              <a:latin typeface="Cambria Math" panose="02040503050406030204" pitchFamily="18" charset="0"/>
                            </a:rPr>
                          </m:ctrlPr>
                        </m:accPr>
                        <m:e>
                          <m:r>
                            <m:rPr>
                              <m:sty m:val="p"/>
                            </m:rPr>
                            <a:rPr lang="en-US" sz="3200" b="0" i="0" noProof="0" smtClean="0">
                              <a:solidFill>
                                <a:srgbClr val="FF0000"/>
                              </a:solidFill>
                              <a:latin typeface="Cambria Math" panose="02040503050406030204" pitchFamily="18" charset="0"/>
                            </a:rPr>
                            <m:t>∇</m:t>
                          </m:r>
                        </m:e>
                      </m:acc>
                      <m:r>
                        <a:rPr lang="en-US" sz="3200" b="0" i="1" noProof="0" smtClean="0">
                          <a:solidFill>
                            <a:srgbClr val="FF0000"/>
                          </a:solidFill>
                          <a:latin typeface="Cambria Math" panose="02040503050406030204" pitchFamily="18" charset="0"/>
                        </a:rPr>
                        <m:t>𝐵</m:t>
                      </m:r>
                    </m:oMath>
                  </a14:m>
                  <a:r>
                    <a:rPr lang="en-US" sz="3200" noProof="0" dirty="0">
                      <a:solidFill>
                        <a:srgbClr val="FF0000"/>
                      </a:solidFill>
                    </a:rPr>
                    <a:t> drift</a:t>
                  </a:r>
                </a:p>
              </p:txBody>
            </p:sp>
          </mc:Choice>
          <mc:Fallback xmlns="">
            <p:sp>
              <p:nvSpPr>
                <p:cNvPr id="25" name="TextBox 24">
                  <a:extLst>
                    <a:ext uri="{FF2B5EF4-FFF2-40B4-BE49-F238E27FC236}">
                      <a16:creationId xmlns:a16="http://schemas.microsoft.com/office/drawing/2014/main" id="{2949BA0E-7884-4DDF-8457-7A680277AEAB}"/>
                    </a:ext>
                  </a:extLst>
                </p:cNvPr>
                <p:cNvSpPr txBox="1">
                  <a:spLocks noRot="1" noChangeAspect="1" noMove="1" noResize="1" noEditPoints="1" noAdjustHandles="1" noChangeArrowheads="1" noChangeShapeType="1" noTextEdit="1"/>
                </p:cNvSpPr>
                <p:nvPr/>
              </p:nvSpPr>
              <p:spPr>
                <a:xfrm>
                  <a:off x="6499771" y="3325216"/>
                  <a:ext cx="1392817" cy="552331"/>
                </a:xfrm>
                <a:prstGeom prst="rect">
                  <a:avLst/>
                </a:prstGeom>
                <a:blipFill>
                  <a:blip r:embed="rId6"/>
                  <a:stretch>
                    <a:fillRect l="-9910" t="-11364" r="-12613" b="-43182"/>
                  </a:stretch>
                </a:blipFill>
              </p:spPr>
              <p:txBody>
                <a:bodyPr/>
                <a:lstStyle/>
                <a:p>
                  <a:r>
                    <a:rPr lang="it-IT">
                      <a:noFill/>
                    </a:rPr>
                    <a:t> </a:t>
                  </a:r>
                </a:p>
              </p:txBody>
            </p:sp>
          </mc:Fallback>
        </mc:AlternateContent>
        <p:cxnSp>
          <p:nvCxnSpPr>
            <p:cNvPr id="26" name="Straight Arrow Connector 25">
              <a:extLst>
                <a:ext uri="{FF2B5EF4-FFF2-40B4-BE49-F238E27FC236}">
                  <a16:creationId xmlns:a16="http://schemas.microsoft.com/office/drawing/2014/main" id="{EEC7639C-3BA8-4249-A022-DD784D59B258}"/>
                </a:ext>
              </a:extLst>
            </p:cNvPr>
            <p:cNvCxnSpPr>
              <a:cxnSpLocks/>
            </p:cNvCxnSpPr>
            <p:nvPr/>
          </p:nvCxnSpPr>
          <p:spPr>
            <a:xfrm>
              <a:off x="6370749" y="4924460"/>
              <a:ext cx="2431461" cy="36677"/>
            </a:xfrm>
            <a:prstGeom prst="straightConnector1">
              <a:avLst/>
            </a:prstGeom>
            <a:ln w="635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1441968-78AD-4FAA-A185-BA362B4DCBCA}"/>
                </a:ext>
              </a:extLst>
            </p:cNvPr>
            <p:cNvSpPr txBox="1"/>
            <p:nvPr/>
          </p:nvSpPr>
          <p:spPr>
            <a:xfrm>
              <a:off x="8784451" y="4742466"/>
              <a:ext cx="1204176"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noProof="0" dirty="0"/>
                <a:t>Total drift</a:t>
              </a:r>
            </a:p>
          </p:txBody>
        </p:sp>
      </p:grpSp>
      <p:grpSp>
        <p:nvGrpSpPr>
          <p:cNvPr id="40" name="Group 39">
            <a:extLst>
              <a:ext uri="{FF2B5EF4-FFF2-40B4-BE49-F238E27FC236}">
                <a16:creationId xmlns:a16="http://schemas.microsoft.com/office/drawing/2014/main" id="{958A94A9-311D-4264-A4E9-066713BFF529}"/>
              </a:ext>
            </a:extLst>
          </p:cNvPr>
          <p:cNvGrpSpPr/>
          <p:nvPr/>
        </p:nvGrpSpPr>
        <p:grpSpPr>
          <a:xfrm>
            <a:off x="414637" y="3613212"/>
            <a:ext cx="4386224" cy="3211327"/>
            <a:chOff x="414637" y="3613212"/>
            <a:chExt cx="4386224" cy="3211327"/>
          </a:xfrm>
        </p:grpSpPr>
        <p:sp>
          <p:nvSpPr>
            <p:cNvPr id="39" name="Rectangle 38">
              <a:extLst>
                <a:ext uri="{FF2B5EF4-FFF2-40B4-BE49-F238E27FC236}">
                  <a16:creationId xmlns:a16="http://schemas.microsoft.com/office/drawing/2014/main" id="{BE8DFFC6-78D3-4A96-98BB-DCD9E9C0CA32}"/>
                </a:ext>
              </a:extLst>
            </p:cNvPr>
            <p:cNvSpPr/>
            <p:nvPr/>
          </p:nvSpPr>
          <p:spPr>
            <a:xfrm>
              <a:off x="434902" y="3613212"/>
              <a:ext cx="4365959" cy="31826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2" name="Picture 31">
              <a:extLst>
                <a:ext uri="{FF2B5EF4-FFF2-40B4-BE49-F238E27FC236}">
                  <a16:creationId xmlns:a16="http://schemas.microsoft.com/office/drawing/2014/main" id="{FB3F10BD-6784-419D-B9D6-03644E5F33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637" y="3617709"/>
              <a:ext cx="4341832" cy="3206830"/>
            </a:xfrm>
            <a:prstGeom prst="rect">
              <a:avLst/>
            </a:prstGeom>
          </p:spPr>
        </p:pic>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1621B4C2-0815-4080-9392-DBEDB807F1E1}"/>
                    </a:ext>
                  </a:extLst>
                </p:cNvPr>
                <p:cNvSpPr/>
                <p:nvPr/>
              </p:nvSpPr>
              <p:spPr>
                <a:xfrm>
                  <a:off x="1976679" y="3992340"/>
                  <a:ext cx="2018758" cy="369332"/>
                </a:xfrm>
                <a:prstGeom prst="rect">
                  <a:avLst/>
                </a:prstGeom>
              </p:spPr>
              <p:txBody>
                <a:bodyPr wrap="none">
                  <a:spAutoFit/>
                </a:bodyPr>
                <a:lstStyle/>
                <a:p>
                  <a:r>
                    <a:rPr lang="en-US" noProof="0" dirty="0"/>
                    <a:t>18.6 keV, </a:t>
                  </a:r>
                  <a14:m>
                    <m:oMath xmlns:m="http://schemas.openxmlformats.org/officeDocument/2006/math">
                      <m:r>
                        <a:rPr lang="en-US" b="0" i="1" noProof="0" smtClean="0">
                          <a:latin typeface="Cambria Math" panose="02040503050406030204" pitchFamily="18" charset="0"/>
                        </a:rPr>
                        <m:t>𝛽</m:t>
                      </m:r>
                      <m:r>
                        <a:rPr lang="en-US" b="0" i="1" noProof="0" smtClean="0">
                          <a:latin typeface="Cambria Math" panose="02040503050406030204" pitchFamily="18" charset="0"/>
                        </a:rPr>
                        <m:t>=</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𝛽</m:t>
                          </m:r>
                        </m:e>
                        <m:sub>
                          <m:r>
                            <a:rPr lang="en-US" b="0" i="1" noProof="0" smtClean="0">
                              <a:latin typeface="Cambria Math" panose="02040503050406030204" pitchFamily="18" charset="0"/>
                            </a:rPr>
                            <m:t>⊥</m:t>
                          </m:r>
                        </m:sub>
                      </m:sSub>
                    </m:oMath>
                  </a14:m>
                  <a:r>
                    <a:rPr lang="en-US" noProof="0" dirty="0"/>
                    <a:t> </a:t>
                  </a:r>
                </a:p>
              </p:txBody>
            </p:sp>
          </mc:Choice>
          <mc:Fallback xmlns="">
            <p:sp>
              <p:nvSpPr>
                <p:cNvPr id="33" name="Rectangle 32">
                  <a:extLst>
                    <a:ext uri="{FF2B5EF4-FFF2-40B4-BE49-F238E27FC236}">
                      <a16:creationId xmlns:a16="http://schemas.microsoft.com/office/drawing/2014/main" id="{1621B4C2-0815-4080-9392-DBEDB807F1E1}"/>
                    </a:ext>
                  </a:extLst>
                </p:cNvPr>
                <p:cNvSpPr>
                  <a:spLocks noRot="1" noChangeAspect="1" noMove="1" noResize="1" noEditPoints="1" noAdjustHandles="1" noChangeArrowheads="1" noChangeShapeType="1" noTextEdit="1"/>
                </p:cNvSpPr>
                <p:nvPr/>
              </p:nvSpPr>
              <p:spPr>
                <a:xfrm>
                  <a:off x="1976679" y="3992340"/>
                  <a:ext cx="2018758" cy="369332"/>
                </a:xfrm>
                <a:prstGeom prst="rect">
                  <a:avLst/>
                </a:prstGeom>
                <a:blipFill>
                  <a:blip r:embed="rId8"/>
                  <a:stretch>
                    <a:fillRect l="-2500" t="-6667" b="-26667"/>
                  </a:stretch>
                </a:blipFill>
              </p:spPr>
              <p:txBody>
                <a:bodyPr/>
                <a:lstStyle/>
                <a:p>
                  <a:r>
                    <a:rPr lang="it-IT">
                      <a:noFill/>
                    </a:rPr>
                    <a:t> </a:t>
                  </a:r>
                </a:p>
              </p:txBody>
            </p:sp>
          </mc:Fallback>
        </mc:AlternateContent>
        <p:cxnSp>
          <p:nvCxnSpPr>
            <p:cNvPr id="34" name="Straight Arrow Connector 33">
              <a:extLst>
                <a:ext uri="{FF2B5EF4-FFF2-40B4-BE49-F238E27FC236}">
                  <a16:creationId xmlns:a16="http://schemas.microsoft.com/office/drawing/2014/main" id="{CD3C0A92-2225-4CDA-B891-C3EE3B0BCBC2}"/>
                </a:ext>
              </a:extLst>
            </p:cNvPr>
            <p:cNvCxnSpPr>
              <a:cxnSpLocks/>
            </p:cNvCxnSpPr>
            <p:nvPr/>
          </p:nvCxnSpPr>
          <p:spPr>
            <a:xfrm flipH="1" flipV="1">
              <a:off x="1239877" y="4075778"/>
              <a:ext cx="736801" cy="567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5FCB83C-A036-4BA8-99CA-1CEEE290B18A}"/>
                </a:ext>
              </a:extLst>
            </p:cNvPr>
            <p:cNvSpPr/>
            <p:nvPr/>
          </p:nvSpPr>
          <p:spPr>
            <a:xfrm>
              <a:off x="3756985" y="5062590"/>
              <a:ext cx="1043876" cy="369332"/>
            </a:xfrm>
            <a:prstGeom prst="rect">
              <a:avLst/>
            </a:prstGeom>
          </p:spPr>
          <p:txBody>
            <a:bodyPr wrap="none">
              <a:spAutoFit/>
            </a:bodyPr>
            <a:lstStyle/>
            <a:p>
              <a:r>
                <a:rPr lang="en-US" noProof="0" dirty="0"/>
                <a:t>0.01 eV </a:t>
              </a:r>
            </a:p>
          </p:txBody>
        </p:sp>
        <p:cxnSp>
          <p:nvCxnSpPr>
            <p:cNvPr id="36" name="Straight Arrow Connector 35">
              <a:extLst>
                <a:ext uri="{FF2B5EF4-FFF2-40B4-BE49-F238E27FC236}">
                  <a16:creationId xmlns:a16="http://schemas.microsoft.com/office/drawing/2014/main" id="{129418DD-0DDB-4131-ADC2-7E9D89AF20E8}"/>
                </a:ext>
              </a:extLst>
            </p:cNvPr>
            <p:cNvCxnSpPr>
              <a:cxnSpLocks/>
            </p:cNvCxnSpPr>
            <p:nvPr/>
          </p:nvCxnSpPr>
          <p:spPr>
            <a:xfrm flipH="1">
              <a:off x="4192349" y="5368175"/>
              <a:ext cx="37861" cy="3371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51EF697-5181-4EDD-AE60-55B61006206A}"/>
                  </a:ext>
                </a:extLst>
              </p:cNvPr>
              <p:cNvSpPr txBox="1"/>
              <p:nvPr/>
            </p:nvSpPr>
            <p:spPr>
              <a:xfrm>
                <a:off x="5136753" y="5629399"/>
                <a:ext cx="5802166" cy="923330"/>
              </a:xfrm>
              <a:prstGeom prst="rect">
                <a:avLst/>
              </a:prstGeom>
              <a:noFill/>
            </p:spPr>
            <p:txBody>
              <a:bodyPr wrap="none" rtlCol="0">
                <a:spAutoFit/>
              </a:bodyPr>
              <a:lstStyle/>
              <a:p>
                <a:r>
                  <a:rPr lang="en-US" noProof="0" dirty="0"/>
                  <a:t>After filter, only component of </a:t>
                </a:r>
                <a14:m>
                  <m:oMath xmlns:m="http://schemas.openxmlformats.org/officeDocument/2006/math">
                    <m:r>
                      <a:rPr lang="en-US" b="0" i="1" noProof="0" smtClean="0">
                        <a:latin typeface="Cambria Math" panose="02040503050406030204" pitchFamily="18" charset="0"/>
                      </a:rPr>
                      <m:t>𝛽</m:t>
                    </m:r>
                  </m:oMath>
                </a14:m>
                <a:r>
                  <a:rPr lang="en-US" noProof="0" dirty="0"/>
                  <a:t> parallel to B is left.</a:t>
                </a:r>
              </a:p>
              <a:p>
                <a:endParaRPr lang="en-US" noProof="0" dirty="0"/>
              </a:p>
              <a:p>
                <a:r>
                  <a:rPr lang="en-US" noProof="0" dirty="0"/>
                  <a:t>Can be reduced by retarding potential</a:t>
                </a:r>
              </a:p>
            </p:txBody>
          </p:sp>
        </mc:Choice>
        <mc:Fallback xmlns="">
          <p:sp>
            <p:nvSpPr>
              <p:cNvPr id="42" name="TextBox 41">
                <a:extLst>
                  <a:ext uri="{FF2B5EF4-FFF2-40B4-BE49-F238E27FC236}">
                    <a16:creationId xmlns:a16="http://schemas.microsoft.com/office/drawing/2014/main" id="{F51EF697-5181-4EDD-AE60-55B61006206A}"/>
                  </a:ext>
                </a:extLst>
              </p:cNvPr>
              <p:cNvSpPr txBox="1">
                <a:spLocks noRot="1" noChangeAspect="1" noMove="1" noResize="1" noEditPoints="1" noAdjustHandles="1" noChangeArrowheads="1" noChangeShapeType="1" noTextEdit="1"/>
              </p:cNvSpPr>
              <p:nvPr/>
            </p:nvSpPr>
            <p:spPr>
              <a:xfrm>
                <a:off x="5136753" y="5629399"/>
                <a:ext cx="5802166" cy="923330"/>
              </a:xfrm>
              <a:prstGeom prst="rect">
                <a:avLst/>
              </a:prstGeom>
              <a:blipFill>
                <a:blip r:embed="rId9"/>
                <a:stretch>
                  <a:fillRect l="-873" t="-2740" b="-10959"/>
                </a:stretch>
              </a:blipFill>
            </p:spPr>
            <p:txBody>
              <a:bodyPr/>
              <a:lstStyle/>
              <a:p>
                <a:r>
                  <a:rPr lang="it-IT">
                    <a:noFill/>
                  </a:rPr>
                  <a:t> </a:t>
                </a:r>
              </a:p>
            </p:txBody>
          </p:sp>
        </mc:Fallback>
      </mc:AlternateContent>
      <p:sp>
        <p:nvSpPr>
          <p:cNvPr id="18" name="Rectangle 17">
            <a:extLst>
              <a:ext uri="{FF2B5EF4-FFF2-40B4-BE49-F238E27FC236}">
                <a16:creationId xmlns:a16="http://schemas.microsoft.com/office/drawing/2014/main" id="{195058F1-86ED-4D32-8776-0F57E735D533}"/>
              </a:ext>
            </a:extLst>
          </p:cNvPr>
          <p:cNvSpPr/>
          <p:nvPr/>
        </p:nvSpPr>
        <p:spPr>
          <a:xfrm>
            <a:off x="9163097" y="2330865"/>
            <a:ext cx="1978427" cy="369332"/>
          </a:xfrm>
          <a:prstGeom prst="rect">
            <a:avLst/>
          </a:prstGeom>
        </p:spPr>
        <p:txBody>
          <a:bodyPr wrap="none">
            <a:spAutoFit/>
          </a:bodyPr>
          <a:lstStyle/>
          <a:p>
            <a:r>
              <a:rPr lang="en-US" noProof="0" dirty="0"/>
              <a:t>arxiv:1810.06703</a:t>
            </a:r>
          </a:p>
        </p:txBody>
      </p:sp>
      <p:grpSp>
        <p:nvGrpSpPr>
          <p:cNvPr id="29" name="Group 28">
            <a:extLst>
              <a:ext uri="{FF2B5EF4-FFF2-40B4-BE49-F238E27FC236}">
                <a16:creationId xmlns:a16="http://schemas.microsoft.com/office/drawing/2014/main" id="{52A6276F-39B0-444C-A44C-179B34D6AA7D}"/>
              </a:ext>
            </a:extLst>
          </p:cNvPr>
          <p:cNvGrpSpPr/>
          <p:nvPr/>
        </p:nvGrpSpPr>
        <p:grpSpPr>
          <a:xfrm>
            <a:off x="9349847" y="26958"/>
            <a:ext cx="2842153" cy="1663730"/>
            <a:chOff x="1704974" y="1070043"/>
            <a:chExt cx="9520745" cy="5536647"/>
          </a:xfrm>
        </p:grpSpPr>
        <p:grpSp>
          <p:nvGrpSpPr>
            <p:cNvPr id="37" name="Group 36">
              <a:extLst>
                <a:ext uri="{FF2B5EF4-FFF2-40B4-BE49-F238E27FC236}">
                  <a16:creationId xmlns:a16="http://schemas.microsoft.com/office/drawing/2014/main" id="{AE16F6A4-31A4-47DA-AE34-69CCE4FE9574}"/>
                </a:ext>
              </a:extLst>
            </p:cNvPr>
            <p:cNvGrpSpPr/>
            <p:nvPr/>
          </p:nvGrpSpPr>
          <p:grpSpPr>
            <a:xfrm>
              <a:off x="1704974" y="1070043"/>
              <a:ext cx="9316463" cy="5536647"/>
              <a:chOff x="697230" y="1534587"/>
              <a:chExt cx="8782050" cy="5142442"/>
            </a:xfrm>
          </p:grpSpPr>
          <p:pic>
            <p:nvPicPr>
              <p:cNvPr id="41" name="image7.png">
                <a:extLst>
                  <a:ext uri="{FF2B5EF4-FFF2-40B4-BE49-F238E27FC236}">
                    <a16:creationId xmlns:a16="http://schemas.microsoft.com/office/drawing/2014/main" id="{72F0482B-02BE-4DF4-9140-BCF80E5BC3C6}"/>
                  </a:ext>
                </a:extLst>
              </p:cNvPr>
              <p:cNvPicPr/>
              <p:nvPr/>
            </p:nvPicPr>
            <p:blipFill rotWithShape="1">
              <a:blip r:embed="rId10"/>
              <a:srcRect r="733"/>
              <a:stretch/>
            </p:blipFill>
            <p:spPr>
              <a:xfrm>
                <a:off x="697230" y="1534587"/>
                <a:ext cx="8782050" cy="5142442"/>
              </a:xfrm>
              <a:prstGeom prst="rect">
                <a:avLst/>
              </a:prstGeom>
              <a:ln/>
            </p:spPr>
          </p:pic>
          <p:sp>
            <p:nvSpPr>
              <p:cNvPr id="43" name="Rectangle 42">
                <a:extLst>
                  <a:ext uri="{FF2B5EF4-FFF2-40B4-BE49-F238E27FC236}">
                    <a16:creationId xmlns:a16="http://schemas.microsoft.com/office/drawing/2014/main" id="{A7A67614-5B32-41D7-A98B-90D55200B8CD}"/>
                  </a:ext>
                </a:extLst>
              </p:cNvPr>
              <p:cNvSpPr/>
              <p:nvPr/>
            </p:nvSpPr>
            <p:spPr>
              <a:xfrm>
                <a:off x="8641080" y="3596640"/>
                <a:ext cx="731520" cy="472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grpSp>
        <p:sp>
          <p:nvSpPr>
            <p:cNvPr id="38" name="Rectangle 37">
              <a:extLst>
                <a:ext uri="{FF2B5EF4-FFF2-40B4-BE49-F238E27FC236}">
                  <a16:creationId xmlns:a16="http://schemas.microsoft.com/office/drawing/2014/main" id="{00CE40EB-487B-4423-BC95-325D9EC32F9D}"/>
                </a:ext>
              </a:extLst>
            </p:cNvPr>
            <p:cNvSpPr/>
            <p:nvPr/>
          </p:nvSpPr>
          <p:spPr>
            <a:xfrm>
              <a:off x="8025319" y="6035675"/>
              <a:ext cx="3200400" cy="57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44" name="Oval 43">
            <a:extLst>
              <a:ext uri="{FF2B5EF4-FFF2-40B4-BE49-F238E27FC236}">
                <a16:creationId xmlns:a16="http://schemas.microsoft.com/office/drawing/2014/main" id="{05F48A31-DC0E-4242-B2C2-A92D5374408E}"/>
              </a:ext>
            </a:extLst>
          </p:cNvPr>
          <p:cNvSpPr/>
          <p:nvPr/>
        </p:nvSpPr>
        <p:spPr>
          <a:xfrm>
            <a:off x="10457234" y="214009"/>
            <a:ext cx="1129449" cy="1045960"/>
          </a:xfrm>
          <a:prstGeom prst="ellipse">
            <a:avLst/>
          </a:prstGeom>
          <a:solidFill>
            <a:srgbClr val="92D050">
              <a:alpha val="2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8131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2972-EBB6-4E00-A9B0-E6AD1471F239}"/>
              </a:ext>
            </a:extLst>
          </p:cNvPr>
          <p:cNvSpPr>
            <a:spLocks noGrp="1"/>
          </p:cNvSpPr>
          <p:nvPr>
            <p:ph type="title"/>
          </p:nvPr>
        </p:nvSpPr>
        <p:spPr>
          <a:xfrm>
            <a:off x="838200" y="142946"/>
            <a:ext cx="10515600" cy="1325563"/>
          </a:xfrm>
        </p:spPr>
        <p:txBody>
          <a:bodyPr/>
          <a:lstStyle/>
          <a:p>
            <a:pPr algn="ctr"/>
            <a:r>
              <a:rPr lang="en-US" noProof="0" dirty="0"/>
              <a:t>Induced beta decay</a:t>
            </a:r>
          </a:p>
        </p:txBody>
      </p:sp>
      <p:grpSp>
        <p:nvGrpSpPr>
          <p:cNvPr id="8" name="Group 7">
            <a:extLst>
              <a:ext uri="{FF2B5EF4-FFF2-40B4-BE49-F238E27FC236}">
                <a16:creationId xmlns:a16="http://schemas.microsoft.com/office/drawing/2014/main" id="{832BD1D6-0146-4673-B5C5-FFB6CCB8DB94}"/>
              </a:ext>
            </a:extLst>
          </p:cNvPr>
          <p:cNvGrpSpPr/>
          <p:nvPr/>
        </p:nvGrpSpPr>
        <p:grpSpPr>
          <a:xfrm>
            <a:off x="5077588" y="5565765"/>
            <a:ext cx="6858723" cy="1123226"/>
            <a:chOff x="5333277" y="5734774"/>
            <a:chExt cx="6858723" cy="1123226"/>
          </a:xfrm>
        </p:grpSpPr>
        <p:sp>
          <p:nvSpPr>
            <p:cNvPr id="7" name="Rectangle 6">
              <a:extLst>
                <a:ext uri="{FF2B5EF4-FFF2-40B4-BE49-F238E27FC236}">
                  <a16:creationId xmlns:a16="http://schemas.microsoft.com/office/drawing/2014/main" id="{F3B01CE0-695B-439E-B26C-382975016CC7}"/>
                </a:ext>
              </a:extLst>
            </p:cNvPr>
            <p:cNvSpPr/>
            <p:nvPr/>
          </p:nvSpPr>
          <p:spPr>
            <a:xfrm>
              <a:off x="5333277" y="5781088"/>
              <a:ext cx="6858723" cy="1076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8C793D7-D27C-49D1-9805-B20F2C90CEE2}"/>
                    </a:ext>
                  </a:extLst>
                </p:cNvPr>
                <p:cNvSpPr txBox="1"/>
                <p:nvPr/>
              </p:nvSpPr>
              <p:spPr>
                <a:xfrm>
                  <a:off x="5398144" y="5734774"/>
                  <a:ext cx="5820440" cy="646331"/>
                </a:xfrm>
                <a:prstGeom prst="rect">
                  <a:avLst/>
                </a:prstGeom>
                <a:noFill/>
              </p:spPr>
              <p:txBody>
                <a:bodyPr wrap="none" rtlCol="0">
                  <a:spAutoFit/>
                </a:bodyPr>
                <a:lstStyle/>
                <a:p>
                  <a:r>
                    <a:rPr lang="en-US" noProof="0" dirty="0"/>
                    <a:t>Cocco, Mangano, Messina calculated in 2007</a:t>
                  </a:r>
                  <a:endParaRPr lang="en-US" b="0" noProof="0" dirty="0">
                    <a:solidFill>
                      <a:schemeClr val="tx1"/>
                    </a:solidFill>
                    <a:latin typeface="Cambria Math" panose="02040503050406030204" pitchFamily="18" charset="0"/>
                  </a:endParaRPr>
                </a:p>
                <a:p>
                  <a14:m>
                    <m:oMath xmlns:m="http://schemas.openxmlformats.org/officeDocument/2006/math">
                      <m:sSub>
                        <m:sSubPr>
                          <m:ctrlPr>
                            <a:rPr lang="en-US" b="0" i="1" noProof="0" smtClean="0">
                              <a:solidFill>
                                <a:schemeClr val="tx1"/>
                              </a:solidFill>
                              <a:latin typeface="Cambria Math" panose="02040503050406030204" pitchFamily="18" charset="0"/>
                            </a:rPr>
                          </m:ctrlPr>
                        </m:sSubPr>
                        <m:e>
                          <m:r>
                            <m:rPr>
                              <m:sty m:val="p"/>
                            </m:rPr>
                            <a:rPr lang="en-US" b="0" i="0" noProof="0" smtClean="0">
                              <a:solidFill>
                                <a:schemeClr val="tx1"/>
                              </a:solidFill>
                              <a:latin typeface="Cambria Math" panose="02040503050406030204" pitchFamily="18" charset="0"/>
                            </a:rPr>
                            <m:t>the</m:t>
                          </m:r>
                          <m:r>
                            <a:rPr lang="en-US" b="0" i="0" noProof="0" smtClean="0">
                              <a:solidFill>
                                <a:schemeClr val="tx1"/>
                              </a:solidFill>
                              <a:latin typeface="Cambria Math" panose="02040503050406030204" pitchFamily="18" charset="0"/>
                            </a:rPr>
                            <m:t> </m:t>
                          </m:r>
                          <m:r>
                            <m:rPr>
                              <m:sty m:val="p"/>
                            </m:rPr>
                            <a:rPr lang="en-US" b="0" i="0" noProof="0" smtClean="0">
                              <a:solidFill>
                                <a:schemeClr val="tx1"/>
                              </a:solidFill>
                              <a:latin typeface="Cambria Math" panose="02040503050406030204" pitchFamily="18" charset="0"/>
                            </a:rPr>
                            <m:t>interation</m:t>
                          </m:r>
                          <m:r>
                            <a:rPr lang="en-US" b="0" i="0" noProof="0" smtClean="0">
                              <a:solidFill>
                                <a:schemeClr val="tx1"/>
                              </a:solidFill>
                              <a:latin typeface="Cambria Math" panose="02040503050406030204" pitchFamily="18" charset="0"/>
                            </a:rPr>
                            <m:t> </m:t>
                          </m:r>
                          <m:r>
                            <m:rPr>
                              <m:sty m:val="p"/>
                            </m:rPr>
                            <a:rPr lang="en-US" b="0" i="0" noProof="0" smtClean="0">
                              <a:solidFill>
                                <a:schemeClr val="tx1"/>
                              </a:solidFill>
                              <a:latin typeface="Cambria Math" panose="02040503050406030204" pitchFamily="18" charset="0"/>
                            </a:rPr>
                            <m:t>cross</m:t>
                          </m:r>
                          <m:r>
                            <a:rPr lang="en-US" b="0" i="0" noProof="0" smtClean="0">
                              <a:solidFill>
                                <a:schemeClr val="tx1"/>
                              </a:solidFill>
                              <a:latin typeface="Cambria Math" panose="02040503050406030204" pitchFamily="18" charset="0"/>
                            </a:rPr>
                            <m:t> </m:t>
                          </m:r>
                          <m:r>
                            <m:rPr>
                              <m:sty m:val="p"/>
                            </m:rPr>
                            <a:rPr lang="en-US" b="0" i="0" noProof="0" smtClean="0">
                              <a:solidFill>
                                <a:schemeClr val="tx1"/>
                              </a:solidFill>
                              <a:latin typeface="Cambria Math" panose="02040503050406030204" pitchFamily="18" charset="0"/>
                            </a:rPr>
                            <m:t>section</m:t>
                          </m:r>
                          <m:r>
                            <a:rPr lang="en-US" b="0" i="0" noProof="0" smtClean="0">
                              <a:solidFill>
                                <a:schemeClr val="tx1"/>
                              </a:solidFill>
                              <a:latin typeface="Cambria Math" panose="02040503050406030204" pitchFamily="18" charset="0"/>
                            </a:rPr>
                            <m:t> </m:t>
                          </m:r>
                          <m:r>
                            <m:rPr>
                              <m:sty m:val="p"/>
                            </m:rPr>
                            <a:rPr lang="en-US" b="0" i="0" noProof="0" smtClean="0">
                              <a:solidFill>
                                <a:schemeClr val="tx1"/>
                              </a:solidFill>
                              <a:latin typeface="Cambria Math" panose="02040503050406030204" pitchFamily="18" charset="0"/>
                            </a:rPr>
                            <m:t>and</m:t>
                          </m:r>
                          <m:r>
                            <a:rPr lang="en-US" b="0" i="0" noProof="0" smtClean="0">
                              <a:solidFill>
                                <a:schemeClr val="tx1"/>
                              </a:solidFill>
                              <a:latin typeface="Cambria Math" panose="02040503050406030204" pitchFamily="18" charset="0"/>
                            </a:rPr>
                            <m:t> </m:t>
                          </m:r>
                          <m:r>
                            <m:rPr>
                              <m:sty m:val="p"/>
                            </m:rPr>
                            <a:rPr lang="en-US" b="0" i="0" noProof="0" smtClean="0">
                              <a:solidFill>
                                <a:schemeClr val="tx1"/>
                              </a:solidFill>
                              <a:latin typeface="Cambria Math" panose="02040503050406030204" pitchFamily="18" charset="0"/>
                            </a:rPr>
                            <m:t>the</m:t>
                          </m:r>
                          <m:r>
                            <a:rPr lang="en-US" b="0" i="0" noProof="0" smtClean="0">
                              <a:solidFill>
                                <a:schemeClr val="tx1"/>
                              </a:solidFill>
                              <a:latin typeface="Cambria Math" panose="02040503050406030204" pitchFamily="18" charset="0"/>
                            </a:rPr>
                            <m:t> </m:t>
                          </m:r>
                          <m:r>
                            <m:rPr>
                              <m:sty m:val="p"/>
                            </m:rPr>
                            <a:rPr lang="en-US" b="0" i="0" noProof="0" smtClean="0">
                              <a:solidFill>
                                <a:schemeClr val="tx1"/>
                              </a:solidFill>
                              <a:latin typeface="Cambria Math" panose="02040503050406030204" pitchFamily="18" charset="0"/>
                            </a:rPr>
                            <m:t>rate</m:t>
                          </m:r>
                          <m:r>
                            <a:rPr lang="en-US" b="0" i="0" noProof="0" smtClean="0">
                              <a:solidFill>
                                <a:schemeClr val="tx1"/>
                              </a:solidFill>
                              <a:latin typeface="Cambria Math" panose="02040503050406030204" pitchFamily="18" charset="0"/>
                            </a:rPr>
                            <m:t> </m:t>
                          </m:r>
                          <m:r>
                            <m:rPr>
                              <m:sty m:val="p"/>
                            </m:rPr>
                            <a:rPr lang="en-US" b="0" i="0" noProof="0" smtClean="0">
                              <a:solidFill>
                                <a:schemeClr val="tx1"/>
                              </a:solidFill>
                              <a:latin typeface="Cambria Math" panose="02040503050406030204" pitchFamily="18" charset="0"/>
                            </a:rPr>
                            <m:t>with</m:t>
                          </m:r>
                          <m:r>
                            <a:rPr lang="en-US" b="0" i="0" noProof="0" smtClean="0">
                              <a:solidFill>
                                <a:schemeClr val="tx1"/>
                              </a:solidFill>
                              <a:latin typeface="Cambria Math" panose="02040503050406030204" pitchFamily="18" charset="0"/>
                            </a:rPr>
                            <m:t> </m:t>
                          </m:r>
                          <m:r>
                            <m:rPr>
                              <m:sty m:val="p"/>
                            </m:rPr>
                            <a:rPr lang="en-US" b="0" i="0" noProof="0" smtClean="0">
                              <a:solidFill>
                                <a:schemeClr val="tx1"/>
                              </a:solidFill>
                              <a:latin typeface="Cambria Math" panose="02040503050406030204" pitchFamily="18" charset="0"/>
                            </a:rPr>
                            <m:t>m</m:t>
                          </m:r>
                        </m:e>
                        <m:sub>
                          <m:r>
                            <m:rPr>
                              <m:sty m:val="p"/>
                            </m:rPr>
                            <a:rPr lang="en-US" b="0" i="0" noProof="0" smtClean="0">
                              <a:solidFill>
                                <a:schemeClr val="tx1"/>
                              </a:solidFill>
                              <a:latin typeface="Cambria Math" panose="02040503050406030204" pitchFamily="18" charset="0"/>
                            </a:rPr>
                            <m:t>ν</m:t>
                          </m:r>
                        </m:sub>
                      </m:sSub>
                      <m:r>
                        <a:rPr lang="en-US" b="0" i="1" noProof="0" smtClean="0">
                          <a:solidFill>
                            <a:srgbClr val="00B050"/>
                          </a:solidFill>
                          <a:latin typeface="Cambria Math" panose="02040503050406030204" pitchFamily="18" charset="0"/>
                        </a:rPr>
                        <m:t>≠0</m:t>
                      </m:r>
                    </m:oMath>
                  </a14:m>
                  <a:r>
                    <a:rPr lang="en-US" noProof="0" dirty="0">
                      <a:solidFill>
                        <a:srgbClr val="00B050"/>
                      </a:solidFill>
                    </a:rPr>
                    <a:t> </a:t>
                  </a:r>
                  <a:r>
                    <a:rPr lang="en-US" noProof="0" dirty="0"/>
                    <a:t>case</a:t>
                  </a:r>
                </a:p>
              </p:txBody>
            </p:sp>
          </mc:Choice>
          <mc:Fallback xmlns="">
            <p:sp>
              <p:nvSpPr>
                <p:cNvPr id="6" name="TextBox 5">
                  <a:extLst>
                    <a:ext uri="{FF2B5EF4-FFF2-40B4-BE49-F238E27FC236}">
                      <a16:creationId xmlns:a16="http://schemas.microsoft.com/office/drawing/2014/main" id="{F8C793D7-D27C-49D1-9805-B20F2C90CEE2}"/>
                    </a:ext>
                  </a:extLst>
                </p:cNvPr>
                <p:cNvSpPr txBox="1">
                  <a:spLocks noRot="1" noChangeAspect="1" noMove="1" noResize="1" noEditPoints="1" noAdjustHandles="1" noChangeArrowheads="1" noChangeShapeType="1" noTextEdit="1"/>
                </p:cNvSpPr>
                <p:nvPr/>
              </p:nvSpPr>
              <p:spPr>
                <a:xfrm>
                  <a:off x="5398144" y="5734774"/>
                  <a:ext cx="5820440" cy="646331"/>
                </a:xfrm>
                <a:prstGeom prst="rect">
                  <a:avLst/>
                </a:prstGeom>
                <a:blipFill>
                  <a:blip r:embed="rId2"/>
                  <a:stretch>
                    <a:fillRect l="-1089" t="-3846" b="-15385"/>
                  </a:stretch>
                </a:blipFill>
              </p:spPr>
              <p:txBody>
                <a:bodyPr/>
                <a:lstStyle/>
                <a:p>
                  <a:r>
                    <a:rPr lang="it-IT">
                      <a:noFill/>
                    </a:rPr>
                    <a:t> </a:t>
                  </a:r>
                </a:p>
              </p:txBody>
            </p:sp>
          </mc:Fallback>
        </mc:AlternateContent>
      </p:grpSp>
      <p:grpSp>
        <p:nvGrpSpPr>
          <p:cNvPr id="16" name="Group 15">
            <a:extLst>
              <a:ext uri="{FF2B5EF4-FFF2-40B4-BE49-F238E27FC236}">
                <a16:creationId xmlns:a16="http://schemas.microsoft.com/office/drawing/2014/main" id="{2F324098-54D3-47A7-BCF9-754DFD618CF5}"/>
              </a:ext>
            </a:extLst>
          </p:cNvPr>
          <p:cNvGrpSpPr/>
          <p:nvPr/>
        </p:nvGrpSpPr>
        <p:grpSpPr>
          <a:xfrm>
            <a:off x="188394" y="1375333"/>
            <a:ext cx="8365388" cy="3556032"/>
            <a:chOff x="838200" y="1650229"/>
            <a:chExt cx="8365388" cy="3556032"/>
          </a:xfrm>
        </p:grpSpPr>
        <p:grpSp>
          <p:nvGrpSpPr>
            <p:cNvPr id="11" name="Group 10">
              <a:extLst>
                <a:ext uri="{FF2B5EF4-FFF2-40B4-BE49-F238E27FC236}">
                  <a16:creationId xmlns:a16="http://schemas.microsoft.com/office/drawing/2014/main" id="{49BB320B-3831-40AA-AE92-E916EACCE6CC}"/>
                </a:ext>
              </a:extLst>
            </p:cNvPr>
            <p:cNvGrpSpPr/>
            <p:nvPr/>
          </p:nvGrpSpPr>
          <p:grpSpPr>
            <a:xfrm>
              <a:off x="838200" y="1650229"/>
              <a:ext cx="8365388" cy="3556032"/>
              <a:chOff x="838200" y="1650229"/>
              <a:chExt cx="8365388" cy="3556032"/>
            </a:xfrm>
          </p:grpSpPr>
          <p:pic>
            <p:nvPicPr>
              <p:cNvPr id="4" name="Picture 3">
                <a:extLst>
                  <a:ext uri="{FF2B5EF4-FFF2-40B4-BE49-F238E27FC236}">
                    <a16:creationId xmlns:a16="http://schemas.microsoft.com/office/drawing/2014/main" id="{8B1524CD-22B0-4B17-9002-5C2B535D13BE}"/>
                  </a:ext>
                </a:extLst>
              </p:cNvPr>
              <p:cNvPicPr>
                <a:picLocks noChangeAspect="1"/>
              </p:cNvPicPr>
              <p:nvPr/>
            </p:nvPicPr>
            <p:blipFill>
              <a:blip r:embed="rId3"/>
              <a:stretch>
                <a:fillRect/>
              </a:stretch>
            </p:blipFill>
            <p:spPr>
              <a:xfrm>
                <a:off x="838200" y="1650229"/>
                <a:ext cx="8365388" cy="355603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DA22A97-4B32-4E8A-A1E4-4AA9B383DD92}"/>
                      </a:ext>
                    </a:extLst>
                  </p:cNvPr>
                  <p:cNvSpPr txBox="1"/>
                  <p:nvPr/>
                </p:nvSpPr>
                <p:spPr>
                  <a:xfrm>
                    <a:off x="7047598" y="2179340"/>
                    <a:ext cx="1264342" cy="369332"/>
                  </a:xfrm>
                  <a:prstGeom prst="rect">
                    <a:avLst/>
                  </a:prstGeom>
                  <a:noFill/>
                </p:spPr>
                <p:txBody>
                  <a:bodyPr wrap="square">
                    <a:spAutoFit/>
                  </a:bodyPr>
                  <a:lstStyle/>
                  <a:p>
                    <a14:m>
                      <m:oMath xmlns:m="http://schemas.openxmlformats.org/officeDocument/2006/math">
                        <m:sSub>
                          <m:sSubPr>
                            <m:ctrlPr>
                              <a:rPr lang="en-US" b="0" i="1" noProof="0" smtClean="0">
                                <a:solidFill>
                                  <a:srgbClr val="FF0000"/>
                                </a:solidFill>
                                <a:latin typeface="Cambria Math" panose="02040503050406030204" pitchFamily="18" charset="0"/>
                              </a:rPr>
                            </m:ctrlPr>
                          </m:sSubPr>
                          <m:e>
                            <m:r>
                              <a:rPr lang="en-US" b="0" i="1" noProof="0" smtClean="0">
                                <a:solidFill>
                                  <a:srgbClr val="FF0000"/>
                                </a:solidFill>
                                <a:latin typeface="Cambria Math" panose="02040503050406030204" pitchFamily="18" charset="0"/>
                              </a:rPr>
                              <m:t>𝑚</m:t>
                            </m:r>
                          </m:e>
                          <m:sub>
                            <m:r>
                              <a:rPr lang="en-US" b="0" i="1" noProof="0" smtClean="0">
                                <a:solidFill>
                                  <a:srgbClr val="FF0000"/>
                                </a:solidFill>
                                <a:latin typeface="Cambria Math" panose="02040503050406030204" pitchFamily="18" charset="0"/>
                              </a:rPr>
                              <m:t>𝜈</m:t>
                            </m:r>
                          </m:sub>
                        </m:sSub>
                        <m:r>
                          <a:rPr lang="en-US" b="0" i="1" noProof="0" smtClean="0">
                            <a:solidFill>
                              <a:srgbClr val="FF0000"/>
                            </a:solidFill>
                            <a:latin typeface="Cambria Math" panose="02040503050406030204" pitchFamily="18" charset="0"/>
                          </a:rPr>
                          <m:t>=0</m:t>
                        </m:r>
                      </m:oMath>
                    </a14:m>
                    <a:r>
                      <a:rPr lang="en-US" noProof="0" dirty="0">
                        <a:solidFill>
                          <a:srgbClr val="FF0000"/>
                        </a:solidFill>
                      </a:rPr>
                      <a:t> </a:t>
                    </a:r>
                  </a:p>
                </p:txBody>
              </p:sp>
            </mc:Choice>
            <mc:Fallback xmlns="">
              <p:sp>
                <p:nvSpPr>
                  <p:cNvPr id="10" name="TextBox 9">
                    <a:extLst>
                      <a:ext uri="{FF2B5EF4-FFF2-40B4-BE49-F238E27FC236}">
                        <a16:creationId xmlns:a16="http://schemas.microsoft.com/office/drawing/2014/main" id="{0DA22A97-4B32-4E8A-A1E4-4AA9B383DD92}"/>
                      </a:ext>
                    </a:extLst>
                  </p:cNvPr>
                  <p:cNvSpPr txBox="1">
                    <a:spLocks noRot="1" noChangeAspect="1" noMove="1" noResize="1" noEditPoints="1" noAdjustHandles="1" noChangeArrowheads="1" noChangeShapeType="1" noTextEdit="1"/>
                  </p:cNvSpPr>
                  <p:nvPr/>
                </p:nvSpPr>
                <p:spPr>
                  <a:xfrm>
                    <a:off x="7047598" y="2179340"/>
                    <a:ext cx="1264342" cy="369332"/>
                  </a:xfrm>
                  <a:prstGeom prst="rect">
                    <a:avLst/>
                  </a:prstGeom>
                  <a:blipFill>
                    <a:blip r:embed="rId4"/>
                    <a:stretch>
                      <a:fillRect/>
                    </a:stretch>
                  </a:blipFill>
                </p:spPr>
                <p:txBody>
                  <a:bodyPr/>
                  <a:lstStyle/>
                  <a:p>
                    <a:r>
                      <a:rPr lang="it-IT">
                        <a:noFill/>
                      </a:rPr>
                      <a:t> </a:t>
                    </a:r>
                  </a:p>
                </p:txBody>
              </p:sp>
            </mc:Fallback>
          </mc:AlternateContent>
        </p:grpSp>
        <p:sp>
          <p:nvSpPr>
            <p:cNvPr id="12" name="Rectangle 11">
              <a:extLst>
                <a:ext uri="{FF2B5EF4-FFF2-40B4-BE49-F238E27FC236}">
                  <a16:creationId xmlns:a16="http://schemas.microsoft.com/office/drawing/2014/main" id="{658B4EDF-2DEA-4F13-B010-A1C3323AAD5F}"/>
                </a:ext>
              </a:extLst>
            </p:cNvPr>
            <p:cNvSpPr/>
            <p:nvPr/>
          </p:nvSpPr>
          <p:spPr>
            <a:xfrm>
              <a:off x="4914358" y="3224235"/>
              <a:ext cx="2535185" cy="16901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5" name="Group 14">
              <a:extLst>
                <a:ext uri="{FF2B5EF4-FFF2-40B4-BE49-F238E27FC236}">
                  <a16:creationId xmlns:a16="http://schemas.microsoft.com/office/drawing/2014/main" id="{E095F714-F438-4973-A11D-C01D872C6E45}"/>
                </a:ext>
              </a:extLst>
            </p:cNvPr>
            <p:cNvGrpSpPr/>
            <p:nvPr/>
          </p:nvGrpSpPr>
          <p:grpSpPr>
            <a:xfrm>
              <a:off x="1762352" y="3829403"/>
              <a:ext cx="6276567" cy="324636"/>
              <a:chOff x="1762352" y="3829403"/>
              <a:chExt cx="6276567" cy="324636"/>
            </a:xfrm>
          </p:grpSpPr>
          <p:sp>
            <p:nvSpPr>
              <p:cNvPr id="13" name="Rectangle 12">
                <a:extLst>
                  <a:ext uri="{FF2B5EF4-FFF2-40B4-BE49-F238E27FC236}">
                    <a16:creationId xmlns:a16="http://schemas.microsoft.com/office/drawing/2014/main" id="{4551A29D-DCAA-4B24-BF39-975DEBA33B83}"/>
                  </a:ext>
                </a:extLst>
              </p:cNvPr>
              <p:cNvSpPr/>
              <p:nvPr/>
            </p:nvSpPr>
            <p:spPr>
              <a:xfrm>
                <a:off x="3655433" y="3829403"/>
                <a:ext cx="4383486" cy="16901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17D97D61-0CFD-4CC1-A44A-BEC1556BB388}"/>
                  </a:ext>
                </a:extLst>
              </p:cNvPr>
              <p:cNvSpPr/>
              <p:nvPr/>
            </p:nvSpPr>
            <p:spPr>
              <a:xfrm>
                <a:off x="1762352" y="3985027"/>
                <a:ext cx="3243013" cy="16901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pic>
        <p:nvPicPr>
          <p:cNvPr id="9" name="Picture 8">
            <a:extLst>
              <a:ext uri="{FF2B5EF4-FFF2-40B4-BE49-F238E27FC236}">
                <a16:creationId xmlns:a16="http://schemas.microsoft.com/office/drawing/2014/main" id="{900210FF-4740-3AD2-D466-45027A6F2F29}"/>
              </a:ext>
            </a:extLst>
          </p:cNvPr>
          <p:cNvPicPr>
            <a:picLocks noChangeAspect="1"/>
          </p:cNvPicPr>
          <p:nvPr/>
        </p:nvPicPr>
        <p:blipFill>
          <a:blip r:embed="rId5"/>
          <a:stretch>
            <a:fillRect/>
          </a:stretch>
        </p:blipFill>
        <p:spPr>
          <a:xfrm>
            <a:off x="9152779" y="2142771"/>
            <a:ext cx="1957181" cy="975580"/>
          </a:xfrm>
          <a:prstGeom prst="rect">
            <a:avLst/>
          </a:prstGeom>
          <a:solidFill>
            <a:schemeClr val="bg1"/>
          </a:solidFill>
        </p:spPr>
      </p:pic>
      <p:graphicFrame>
        <p:nvGraphicFramePr>
          <p:cNvPr id="17" name="Table 16">
            <a:extLst>
              <a:ext uri="{FF2B5EF4-FFF2-40B4-BE49-F238E27FC236}">
                <a16:creationId xmlns:a16="http://schemas.microsoft.com/office/drawing/2014/main" id="{DC6693ED-C11D-2FF4-ABE4-DD92A92C1063}"/>
              </a:ext>
            </a:extLst>
          </p:cNvPr>
          <p:cNvGraphicFramePr>
            <a:graphicFrameLocks noGrp="1"/>
          </p:cNvGraphicFramePr>
          <p:nvPr>
            <p:extLst>
              <p:ext uri="{D42A27DB-BD31-4B8C-83A1-F6EECF244321}">
                <p14:modId xmlns:p14="http://schemas.microsoft.com/office/powerpoint/2010/main" val="2480647210"/>
              </p:ext>
            </p:extLst>
          </p:nvPr>
        </p:nvGraphicFramePr>
        <p:xfrm>
          <a:off x="5206102" y="6284861"/>
          <a:ext cx="2343298" cy="372629"/>
        </p:xfrm>
        <a:graphic>
          <a:graphicData uri="http://schemas.openxmlformats.org/drawingml/2006/table">
            <a:tbl>
              <a:tblPr/>
              <a:tblGrid>
                <a:gridCol w="2343298">
                  <a:extLst>
                    <a:ext uri="{9D8B030D-6E8A-4147-A177-3AD203B41FA5}">
                      <a16:colId xmlns:a16="http://schemas.microsoft.com/office/drawing/2014/main" val="387014741"/>
                    </a:ext>
                  </a:extLst>
                </a:gridCol>
              </a:tblGrid>
              <a:tr h="372629">
                <a:tc>
                  <a:txBody>
                    <a:bodyPr/>
                    <a:lstStyle/>
                    <a:p>
                      <a:pPr fontAlgn="t"/>
                      <a:r>
                        <a:rPr lang="en-US" noProof="0" dirty="0">
                          <a:effectLst/>
                        </a:rPr>
                        <a:t>JCAP 0706:015,2007</a:t>
                      </a:r>
                    </a:p>
                  </a:txBody>
                  <a:tcPr marR="61913">
                    <a:lnL>
                      <a:noFill/>
                    </a:lnL>
                    <a:lnR>
                      <a:noFill/>
                    </a:lnR>
                    <a:lnT>
                      <a:noFill/>
                    </a:lnT>
                    <a:lnB>
                      <a:noFill/>
                    </a:lnB>
                    <a:solidFill>
                      <a:srgbClr val="FFFFFF"/>
                    </a:solidFill>
                  </a:tcPr>
                </a:tc>
                <a:extLst>
                  <a:ext uri="{0D108BD9-81ED-4DB2-BD59-A6C34878D82A}">
                    <a16:rowId xmlns:a16="http://schemas.microsoft.com/office/drawing/2014/main" val="2462779951"/>
                  </a:ext>
                </a:extLst>
              </a:tr>
            </a:tbl>
          </a:graphicData>
        </a:graphic>
      </p:graphicFrame>
    </p:spTree>
    <p:extLst>
      <p:ext uri="{BB962C8B-B14F-4D97-AF65-F5344CB8AC3E}">
        <p14:creationId xmlns:p14="http://schemas.microsoft.com/office/powerpoint/2010/main" val="27377318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A540-FA60-EC45-BBA0-930CBC5B6B44}"/>
              </a:ext>
            </a:extLst>
          </p:cNvPr>
          <p:cNvSpPr>
            <a:spLocks noGrp="1"/>
          </p:cNvSpPr>
          <p:nvPr>
            <p:ph type="title"/>
          </p:nvPr>
        </p:nvSpPr>
        <p:spPr>
          <a:xfrm>
            <a:off x="-73901" y="-191938"/>
            <a:ext cx="7543800" cy="1662101"/>
          </a:xfrm>
        </p:spPr>
        <p:txBody>
          <a:bodyPr>
            <a:normAutofit/>
          </a:bodyPr>
          <a:lstStyle/>
          <a:p>
            <a:r>
              <a:rPr lang="en-US" sz="2400" noProof="0" dirty="0"/>
              <a:t>Electrostatic potential wells needed to exploit drift terms and push electrons against electrostatic hills to reduce transverse and longitudinal momentum   </a:t>
            </a:r>
          </a:p>
        </p:txBody>
      </p:sp>
      <p:sp>
        <p:nvSpPr>
          <p:cNvPr id="9" name="TextBox 8">
            <a:extLst>
              <a:ext uri="{FF2B5EF4-FFF2-40B4-BE49-F238E27FC236}">
                <a16:creationId xmlns:a16="http://schemas.microsoft.com/office/drawing/2014/main" id="{DBFEFEA6-B67C-6049-8B57-3BB776F255CD}"/>
              </a:ext>
            </a:extLst>
          </p:cNvPr>
          <p:cNvSpPr txBox="1"/>
          <p:nvPr/>
        </p:nvSpPr>
        <p:spPr>
          <a:xfrm>
            <a:off x="5003224" y="5881697"/>
            <a:ext cx="7365350" cy="923330"/>
          </a:xfrm>
          <a:prstGeom prst="rect">
            <a:avLst/>
          </a:prstGeom>
          <a:noFill/>
        </p:spPr>
        <p:txBody>
          <a:bodyPr wrap="none" rtlCol="0">
            <a:spAutoFit/>
          </a:bodyPr>
          <a:lstStyle/>
          <a:p>
            <a:r>
              <a:rPr lang="en-US" noProof="0" dirty="0"/>
              <a:t>Simulation done with the KASSIOPEIA code (from the KATRIN collaboration)</a:t>
            </a:r>
          </a:p>
          <a:p>
            <a:r>
              <a:rPr lang="en-US" noProof="0" dirty="0"/>
              <a:t>in fully agreement with Lorentz4 code developed by the PTOLEMY </a:t>
            </a:r>
          </a:p>
          <a:p>
            <a:r>
              <a:rPr lang="en-US" noProof="0" dirty="0"/>
              <a:t>collaboration (much faster, simple and flexible code to study efficiencies)</a:t>
            </a:r>
          </a:p>
        </p:txBody>
      </p:sp>
      <p:pic>
        <p:nvPicPr>
          <p:cNvPr id="16" name="Picture 15" descr="A picture containing graphical user interface&#10;&#10;Description automatically generated">
            <a:extLst>
              <a:ext uri="{FF2B5EF4-FFF2-40B4-BE49-F238E27FC236}">
                <a16:creationId xmlns:a16="http://schemas.microsoft.com/office/drawing/2014/main" id="{A209A439-2BF4-524F-8E3D-DE881C35DFBA}"/>
              </a:ext>
            </a:extLst>
          </p:cNvPr>
          <p:cNvPicPr>
            <a:picLocks noChangeAspect="1"/>
          </p:cNvPicPr>
          <p:nvPr/>
        </p:nvPicPr>
        <p:blipFill>
          <a:blip r:embed="rId2"/>
          <a:stretch>
            <a:fillRect/>
          </a:stretch>
        </p:blipFill>
        <p:spPr>
          <a:xfrm>
            <a:off x="7600834" y="4395"/>
            <a:ext cx="4476294" cy="5367889"/>
          </a:xfrm>
          <a:prstGeom prst="rect">
            <a:avLst/>
          </a:prstGeom>
        </p:spPr>
      </p:pic>
      <p:pic>
        <p:nvPicPr>
          <p:cNvPr id="22" name="Picture 21" descr="Chart, surface chart&#10;&#10;Description automatically generated">
            <a:extLst>
              <a:ext uri="{FF2B5EF4-FFF2-40B4-BE49-F238E27FC236}">
                <a16:creationId xmlns:a16="http://schemas.microsoft.com/office/drawing/2014/main" id="{6CCAF5DF-9266-A54C-BA1A-571A741508B0}"/>
              </a:ext>
            </a:extLst>
          </p:cNvPr>
          <p:cNvPicPr>
            <a:picLocks noChangeAspect="1"/>
          </p:cNvPicPr>
          <p:nvPr/>
        </p:nvPicPr>
        <p:blipFill>
          <a:blip r:embed="rId3"/>
          <a:stretch>
            <a:fillRect/>
          </a:stretch>
        </p:blipFill>
        <p:spPr>
          <a:xfrm>
            <a:off x="-1" y="4694626"/>
            <a:ext cx="4814395" cy="1838224"/>
          </a:xfrm>
          <a:prstGeom prst="rect">
            <a:avLst/>
          </a:prstGeom>
        </p:spPr>
      </p:pic>
      <p:pic>
        <p:nvPicPr>
          <p:cNvPr id="24" name="Image" descr="Image">
            <a:extLst>
              <a:ext uri="{FF2B5EF4-FFF2-40B4-BE49-F238E27FC236}">
                <a16:creationId xmlns:a16="http://schemas.microsoft.com/office/drawing/2014/main" id="{7863F7EA-80D4-A94E-B2B3-E7C6E7C3DBC4}"/>
              </a:ext>
            </a:extLst>
          </p:cNvPr>
          <p:cNvPicPr>
            <a:picLocks noChangeAspect="1"/>
          </p:cNvPicPr>
          <p:nvPr/>
        </p:nvPicPr>
        <p:blipFill>
          <a:blip r:embed="rId4"/>
          <a:stretch>
            <a:fillRect/>
          </a:stretch>
        </p:blipFill>
        <p:spPr>
          <a:xfrm>
            <a:off x="67700" y="1371960"/>
            <a:ext cx="4746694" cy="3505857"/>
          </a:xfrm>
          <a:prstGeom prst="rect">
            <a:avLst/>
          </a:prstGeom>
          <a:ln w="12700">
            <a:miter lim="400000"/>
          </a:ln>
        </p:spPr>
      </p:pic>
    </p:spTree>
    <p:extLst>
      <p:ext uri="{BB962C8B-B14F-4D97-AF65-F5344CB8AC3E}">
        <p14:creationId xmlns:p14="http://schemas.microsoft.com/office/powerpoint/2010/main" val="3593927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E227-B5FD-E0DB-6163-A3CF2076E35C}"/>
              </a:ext>
            </a:extLst>
          </p:cNvPr>
          <p:cNvSpPr>
            <a:spLocks noGrp="1"/>
          </p:cNvSpPr>
          <p:nvPr>
            <p:ph type="title"/>
          </p:nvPr>
        </p:nvSpPr>
        <p:spPr>
          <a:xfrm>
            <a:off x="666750" y="185737"/>
            <a:ext cx="10858500" cy="1325563"/>
          </a:xfrm>
        </p:spPr>
        <p:txBody>
          <a:bodyPr/>
          <a:lstStyle/>
          <a:p>
            <a:r>
              <a:rPr lang="en-US" noProof="0" dirty="0"/>
              <a:t>e</a:t>
            </a:r>
            <a:r>
              <a:rPr lang="en-US" baseline="30000" noProof="0" dirty="0"/>
              <a:t>-</a:t>
            </a:r>
            <a:r>
              <a:rPr lang="en-US" noProof="0" dirty="0"/>
              <a:t> sources to be used in the electron trap</a:t>
            </a:r>
          </a:p>
        </p:txBody>
      </p:sp>
      <p:sp>
        <p:nvSpPr>
          <p:cNvPr id="3" name="TextBox 2">
            <a:extLst>
              <a:ext uri="{FF2B5EF4-FFF2-40B4-BE49-F238E27FC236}">
                <a16:creationId xmlns:a16="http://schemas.microsoft.com/office/drawing/2014/main" id="{EF6B7D51-874B-593E-0188-6DCCA613E658}"/>
              </a:ext>
            </a:extLst>
          </p:cNvPr>
          <p:cNvSpPr txBox="1"/>
          <p:nvPr/>
        </p:nvSpPr>
        <p:spPr>
          <a:xfrm>
            <a:off x="1029629" y="1234397"/>
            <a:ext cx="7487947" cy="2554545"/>
          </a:xfrm>
          <a:prstGeom prst="rect">
            <a:avLst/>
          </a:prstGeom>
          <a:noFill/>
        </p:spPr>
        <p:txBody>
          <a:bodyPr wrap="none" rtlCol="0">
            <a:spAutoFit/>
          </a:bodyPr>
          <a:lstStyle/>
          <a:p>
            <a:r>
              <a:rPr lang="en-US" sz="2000" noProof="0" dirty="0">
                <a:latin typeface="Arial" panose="020B0604020202020204" pitchFamily="34" charset="0"/>
                <a:cs typeface="Arial" panose="020B0604020202020204" pitchFamily="34" charset="0"/>
              </a:rPr>
              <a:t>Electron Gun: Kimball 1-20 keV @ LNGS</a:t>
            </a:r>
          </a:p>
          <a:p>
            <a:r>
              <a:rPr lang="en-US" sz="2000" noProof="0" dirty="0">
                <a:latin typeface="Arial" panose="020B0604020202020204" pitchFamily="34" charset="0"/>
                <a:cs typeface="Arial" panose="020B0604020202020204" pitchFamily="34" charset="0"/>
              </a:rPr>
              <a:t>				pro: tunable pitch angle</a:t>
            </a:r>
          </a:p>
          <a:p>
            <a:r>
              <a:rPr lang="en-US" sz="2000" noProof="0" dirty="0">
                <a:latin typeface="Arial" panose="020B0604020202020204" pitchFamily="34" charset="0"/>
                <a:cs typeface="Arial" panose="020B0604020202020204" pitchFamily="34" charset="0"/>
              </a:rPr>
              <a:t>				cons: electron insertion in the high B field region</a:t>
            </a:r>
          </a:p>
          <a:p>
            <a:endParaRPr lang="en-US" sz="2000" noProof="0" dirty="0">
              <a:latin typeface="Arial" panose="020B0604020202020204" pitchFamily="34" charset="0"/>
              <a:cs typeface="Arial" panose="020B0604020202020204" pitchFamily="34" charset="0"/>
            </a:endParaRPr>
          </a:p>
          <a:p>
            <a:r>
              <a:rPr lang="en-US" sz="2000" noProof="0" dirty="0">
                <a:latin typeface="Arial" panose="020B0604020202020204" pitchFamily="34" charset="0"/>
                <a:cs typeface="Arial" panose="020B0604020202020204" pitchFamily="34" charset="0"/>
              </a:rPr>
              <a:t>Gas </a:t>
            </a:r>
            <a:r>
              <a:rPr lang="en-US" sz="2000" baseline="30000" noProof="0" dirty="0">
                <a:latin typeface="Arial" panose="020B0604020202020204" pitchFamily="34" charset="0"/>
                <a:cs typeface="Arial" panose="020B0604020202020204" pitchFamily="34" charset="0"/>
              </a:rPr>
              <a:t>83</a:t>
            </a:r>
            <a:r>
              <a:rPr lang="en-US" sz="2000" noProof="0" dirty="0">
                <a:latin typeface="Arial" panose="020B0604020202020204" pitchFamily="34" charset="0"/>
                <a:cs typeface="Arial" panose="020B0604020202020204" pitchFamily="34" charset="0"/>
              </a:rPr>
              <a:t>Rb/</a:t>
            </a:r>
            <a:r>
              <a:rPr lang="en-US" sz="2000" baseline="30000" noProof="0" dirty="0">
                <a:latin typeface="Arial" panose="020B0604020202020204" pitchFamily="34" charset="0"/>
                <a:cs typeface="Arial" panose="020B0604020202020204" pitchFamily="34" charset="0"/>
              </a:rPr>
              <a:t>83m</a:t>
            </a:r>
            <a:r>
              <a:rPr lang="en-US" sz="2000" noProof="0" dirty="0">
                <a:latin typeface="Arial" panose="020B0604020202020204" pitchFamily="34" charset="0"/>
                <a:cs typeface="Arial" panose="020B0604020202020204" pitchFamily="34" charset="0"/>
              </a:rPr>
              <a:t>Kr: source (20 </a:t>
            </a:r>
            <a:r>
              <a:rPr lang="en-US" sz="2000" noProof="0" dirty="0" err="1">
                <a:latin typeface="Arial" panose="020B0604020202020204" pitchFamily="34" charset="0"/>
                <a:cs typeface="Arial" panose="020B0604020202020204" pitchFamily="34" charset="0"/>
              </a:rPr>
              <a:t>kBq</a:t>
            </a:r>
            <a:r>
              <a:rPr lang="en-US" sz="2000" noProof="0" dirty="0">
                <a:latin typeface="Arial" panose="020B0604020202020204" pitchFamily="34" charset="0"/>
                <a:cs typeface="Arial" panose="020B0604020202020204" pitchFamily="34" charset="0"/>
              </a:rPr>
              <a:t>) already available</a:t>
            </a:r>
          </a:p>
          <a:p>
            <a:r>
              <a:rPr lang="en-US" sz="2000" noProof="0" dirty="0">
                <a:latin typeface="Arial" panose="020B0604020202020204" pitchFamily="34" charset="0"/>
                <a:cs typeface="Arial" panose="020B0604020202020204" pitchFamily="34" charset="0"/>
              </a:rPr>
              <a:t>                          pro: </a:t>
            </a:r>
            <a:r>
              <a:rPr lang="en-US" sz="2000" noProof="0" dirty="0" err="1">
                <a:latin typeface="Arial" panose="020B0604020202020204" pitchFamily="34" charset="0"/>
                <a:cs typeface="Arial" panose="020B0604020202020204" pitchFamily="34" charset="0"/>
              </a:rPr>
              <a:t>monocromatic</a:t>
            </a:r>
            <a:r>
              <a:rPr lang="en-US" sz="2000" noProof="0" dirty="0">
                <a:latin typeface="Arial" panose="020B0604020202020204" pitchFamily="34" charset="0"/>
                <a:cs typeface="Arial" panose="020B0604020202020204" pitchFamily="34" charset="0"/>
              </a:rPr>
              <a:t> electrons (30 keV)</a:t>
            </a:r>
          </a:p>
          <a:p>
            <a:endParaRPr lang="en-US" sz="2000" noProof="0" dirty="0">
              <a:latin typeface="Arial" panose="020B0604020202020204" pitchFamily="34" charset="0"/>
              <a:cs typeface="Arial" panose="020B0604020202020204" pitchFamily="34" charset="0"/>
            </a:endParaRPr>
          </a:p>
          <a:p>
            <a:r>
              <a:rPr lang="en-US" sz="2000" noProof="0" dirty="0">
                <a:latin typeface="Arial" panose="020B0604020202020204" pitchFamily="34" charset="0"/>
                <a:cs typeface="Arial" panose="020B0604020202020204" pitchFamily="34" charset="0"/>
              </a:rPr>
              <a:t>Solid </a:t>
            </a:r>
            <a:r>
              <a:rPr lang="en-US" sz="2000" baseline="30000" noProof="0" dirty="0">
                <a:latin typeface="Arial" panose="020B0604020202020204" pitchFamily="34" charset="0"/>
                <a:cs typeface="Arial" panose="020B0604020202020204" pitchFamily="34" charset="0"/>
              </a:rPr>
              <a:t>14</a:t>
            </a:r>
            <a:r>
              <a:rPr lang="en-US" sz="2000" noProof="0" dirty="0">
                <a:latin typeface="Arial" panose="020B0604020202020204" pitchFamily="34" charset="0"/>
                <a:cs typeface="Arial" panose="020B0604020202020204" pitchFamily="34" charset="0"/>
              </a:rPr>
              <a:t>C/</a:t>
            </a:r>
            <a:r>
              <a:rPr lang="en-US" sz="2000" baseline="30000" noProof="0" dirty="0">
                <a:latin typeface="Arial" panose="020B0604020202020204" pitchFamily="34" charset="0"/>
                <a:cs typeface="Arial" panose="020B0604020202020204" pitchFamily="34" charset="0"/>
              </a:rPr>
              <a:t>90</a:t>
            </a:r>
            <a:r>
              <a:rPr lang="en-US" sz="2000" noProof="0" dirty="0">
                <a:latin typeface="Arial" panose="020B0604020202020204" pitchFamily="34" charset="0"/>
                <a:cs typeface="Arial" panose="020B0604020202020204" pitchFamily="34" charset="0"/>
              </a:rPr>
              <a:t>Sr: if needed (can provide high RF power)</a:t>
            </a:r>
          </a:p>
        </p:txBody>
      </p:sp>
      <p:pic>
        <p:nvPicPr>
          <p:cNvPr id="5" name="Picture 4">
            <a:extLst>
              <a:ext uri="{FF2B5EF4-FFF2-40B4-BE49-F238E27FC236}">
                <a16:creationId xmlns:a16="http://schemas.microsoft.com/office/drawing/2014/main" id="{18A28A1A-7FA5-E2BD-631A-E76FAED87123}"/>
              </a:ext>
            </a:extLst>
          </p:cNvPr>
          <p:cNvPicPr>
            <a:picLocks noChangeAspect="1"/>
          </p:cNvPicPr>
          <p:nvPr/>
        </p:nvPicPr>
        <p:blipFill>
          <a:blip r:embed="rId2"/>
          <a:stretch>
            <a:fillRect/>
          </a:stretch>
        </p:blipFill>
        <p:spPr>
          <a:xfrm>
            <a:off x="2062422" y="3902314"/>
            <a:ext cx="4041609" cy="2769949"/>
          </a:xfrm>
          <a:prstGeom prst="rect">
            <a:avLst/>
          </a:prstGeom>
        </p:spPr>
      </p:pic>
      <p:pic>
        <p:nvPicPr>
          <p:cNvPr id="7" name="Picture 6" descr="Chart, line chart&#10;&#10;Description automatically generated">
            <a:extLst>
              <a:ext uri="{FF2B5EF4-FFF2-40B4-BE49-F238E27FC236}">
                <a16:creationId xmlns:a16="http://schemas.microsoft.com/office/drawing/2014/main" id="{7358CB54-34E5-D6D4-B412-7DF63B531094}"/>
              </a:ext>
            </a:extLst>
          </p:cNvPr>
          <p:cNvPicPr>
            <a:picLocks noChangeAspect="1"/>
          </p:cNvPicPr>
          <p:nvPr/>
        </p:nvPicPr>
        <p:blipFill>
          <a:blip r:embed="rId3"/>
          <a:stretch>
            <a:fillRect/>
          </a:stretch>
        </p:blipFill>
        <p:spPr>
          <a:xfrm>
            <a:off x="6559544" y="3900624"/>
            <a:ext cx="4041608" cy="2751598"/>
          </a:xfrm>
          <a:prstGeom prst="rect">
            <a:avLst/>
          </a:prstGeom>
        </p:spPr>
      </p:pic>
    </p:spTree>
    <p:extLst>
      <p:ext uri="{BB962C8B-B14F-4D97-AF65-F5344CB8AC3E}">
        <p14:creationId xmlns:p14="http://schemas.microsoft.com/office/powerpoint/2010/main" val="3350792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7A4E-E8B5-4074-97DD-3395CC61DB27}"/>
              </a:ext>
            </a:extLst>
          </p:cNvPr>
          <p:cNvSpPr>
            <a:spLocks noGrp="1"/>
          </p:cNvSpPr>
          <p:nvPr>
            <p:ph type="title"/>
          </p:nvPr>
        </p:nvSpPr>
        <p:spPr/>
        <p:txBody>
          <a:bodyPr/>
          <a:lstStyle/>
          <a:p>
            <a:pPr algn="ctr"/>
            <a:r>
              <a:rPr lang="en-US" noProof="0" dirty="0"/>
              <a:t>PTOLEMY experiment - concept</a:t>
            </a:r>
          </a:p>
        </p:txBody>
      </p:sp>
      <p:cxnSp>
        <p:nvCxnSpPr>
          <p:cNvPr id="5" name="Straight Connector 4">
            <a:extLst>
              <a:ext uri="{FF2B5EF4-FFF2-40B4-BE49-F238E27FC236}">
                <a16:creationId xmlns:a16="http://schemas.microsoft.com/office/drawing/2014/main" id="{ACFD62FE-F7CF-421F-AFF6-B7E433579D4A}"/>
              </a:ext>
            </a:extLst>
          </p:cNvPr>
          <p:cNvCxnSpPr>
            <a:cxnSpLocks/>
          </p:cNvCxnSpPr>
          <p:nvPr/>
        </p:nvCxnSpPr>
        <p:spPr>
          <a:xfrm>
            <a:off x="1738720" y="2658742"/>
            <a:ext cx="0" cy="194028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21B490E-D58E-48C0-AB56-EA39BD58F06D}"/>
              </a:ext>
            </a:extLst>
          </p:cNvPr>
          <p:cNvCxnSpPr>
            <a:cxnSpLocks/>
          </p:cNvCxnSpPr>
          <p:nvPr/>
        </p:nvCxnSpPr>
        <p:spPr>
          <a:xfrm>
            <a:off x="10273846" y="2658742"/>
            <a:ext cx="0" cy="194028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656A62-EF66-4C44-9F8F-D6BAE0A468F8}"/>
              </a:ext>
            </a:extLst>
          </p:cNvPr>
          <p:cNvCxnSpPr>
            <a:cxnSpLocks/>
          </p:cNvCxnSpPr>
          <p:nvPr/>
        </p:nvCxnSpPr>
        <p:spPr>
          <a:xfrm>
            <a:off x="5743153" y="5956738"/>
            <a:ext cx="0" cy="499992"/>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4BBDBA7-1FA7-4B0E-9B93-62AB20FE9C16}"/>
              </a:ext>
            </a:extLst>
          </p:cNvPr>
          <p:cNvCxnSpPr>
            <a:cxnSpLocks/>
          </p:cNvCxnSpPr>
          <p:nvPr/>
        </p:nvCxnSpPr>
        <p:spPr>
          <a:xfrm>
            <a:off x="5877535" y="5785945"/>
            <a:ext cx="0" cy="841578"/>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8DC40D9-2D80-481B-A9BF-F9878A8A1B8A}"/>
              </a:ext>
            </a:extLst>
          </p:cNvPr>
          <p:cNvCxnSpPr>
            <a:cxnSpLocks/>
          </p:cNvCxnSpPr>
          <p:nvPr/>
        </p:nvCxnSpPr>
        <p:spPr>
          <a:xfrm flipH="1">
            <a:off x="5877537" y="6206734"/>
            <a:ext cx="439630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DC47ED-3D71-4FFB-92D2-873391502458}"/>
              </a:ext>
            </a:extLst>
          </p:cNvPr>
          <p:cNvCxnSpPr>
            <a:cxnSpLocks/>
          </p:cNvCxnSpPr>
          <p:nvPr/>
        </p:nvCxnSpPr>
        <p:spPr>
          <a:xfrm>
            <a:off x="10273846" y="4599027"/>
            <a:ext cx="0" cy="1612587"/>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80FC9CC0-CB31-46C3-9589-D7DC5F22FE69}"/>
              </a:ext>
            </a:extLst>
          </p:cNvPr>
          <p:cNvCxnSpPr>
            <a:cxnSpLocks/>
          </p:cNvCxnSpPr>
          <p:nvPr/>
        </p:nvCxnSpPr>
        <p:spPr>
          <a:xfrm flipH="1" flipV="1">
            <a:off x="1738719" y="6206735"/>
            <a:ext cx="4004438" cy="1"/>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ED445EF-C9C5-4F69-9AF6-596C74950CB3}"/>
              </a:ext>
            </a:extLst>
          </p:cNvPr>
          <p:cNvCxnSpPr>
            <a:cxnSpLocks/>
          </p:cNvCxnSpPr>
          <p:nvPr/>
        </p:nvCxnSpPr>
        <p:spPr>
          <a:xfrm>
            <a:off x="1738720" y="4594147"/>
            <a:ext cx="0" cy="1612587"/>
          </a:xfrm>
          <a:prstGeom prst="line">
            <a:avLst/>
          </a:prstGeom>
          <a:ln w="38100"/>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DDB77687-4832-4B57-BD9C-B488402560B7}"/>
              </a:ext>
            </a:extLst>
          </p:cNvPr>
          <p:cNvSpPr txBox="1"/>
          <p:nvPr/>
        </p:nvSpPr>
        <p:spPr>
          <a:xfrm>
            <a:off x="4413594" y="5262725"/>
            <a:ext cx="3557384" cy="523220"/>
          </a:xfrm>
          <a:prstGeom prst="rect">
            <a:avLst/>
          </a:prstGeom>
          <a:noFill/>
        </p:spPr>
        <p:txBody>
          <a:bodyPr wrap="none" rtlCol="0">
            <a:spAutoFit/>
          </a:bodyPr>
          <a:lstStyle/>
          <a:p>
            <a:r>
              <a:rPr lang="en-US" sz="2800" noProof="0" dirty="0"/>
              <a:t>Retarding potential</a:t>
            </a:r>
          </a:p>
        </p:txBody>
      </p:sp>
      <p:sp>
        <p:nvSpPr>
          <p:cNvPr id="48" name="TextBox 47">
            <a:extLst>
              <a:ext uri="{FF2B5EF4-FFF2-40B4-BE49-F238E27FC236}">
                <a16:creationId xmlns:a16="http://schemas.microsoft.com/office/drawing/2014/main" id="{2F0AA7BC-6C55-47BD-8089-53C835EFECAD}"/>
              </a:ext>
            </a:extLst>
          </p:cNvPr>
          <p:cNvSpPr txBox="1"/>
          <p:nvPr/>
        </p:nvSpPr>
        <p:spPr>
          <a:xfrm>
            <a:off x="412083" y="3201184"/>
            <a:ext cx="1215397" cy="523220"/>
          </a:xfrm>
          <a:prstGeom prst="rect">
            <a:avLst/>
          </a:prstGeom>
          <a:noFill/>
        </p:spPr>
        <p:txBody>
          <a:bodyPr wrap="none" rtlCol="0">
            <a:spAutoFit/>
          </a:bodyPr>
          <a:lstStyle/>
          <a:p>
            <a:r>
              <a:rPr lang="en-US" sz="2800" noProof="0" dirty="0" err="1">
                <a:solidFill>
                  <a:srgbClr val="00B050"/>
                </a:solidFill>
              </a:rPr>
              <a:t>V</a:t>
            </a:r>
            <a:r>
              <a:rPr lang="en-US" sz="2800" baseline="-25000" noProof="0" dirty="0" err="1">
                <a:solidFill>
                  <a:srgbClr val="00B050"/>
                </a:solidFill>
              </a:rPr>
              <a:t>source</a:t>
            </a:r>
            <a:endParaRPr lang="en-US" sz="2800" baseline="-25000" noProof="0" dirty="0">
              <a:solidFill>
                <a:srgbClr val="00B050"/>
              </a:solidFill>
            </a:endParaRPr>
          </a:p>
        </p:txBody>
      </p:sp>
      <p:sp>
        <p:nvSpPr>
          <p:cNvPr id="49" name="TextBox 48">
            <a:extLst>
              <a:ext uri="{FF2B5EF4-FFF2-40B4-BE49-F238E27FC236}">
                <a16:creationId xmlns:a16="http://schemas.microsoft.com/office/drawing/2014/main" id="{3576382B-FBE0-48D2-9577-0CCCA347D8A6}"/>
              </a:ext>
            </a:extLst>
          </p:cNvPr>
          <p:cNvSpPr txBox="1"/>
          <p:nvPr/>
        </p:nvSpPr>
        <p:spPr>
          <a:xfrm>
            <a:off x="10339962" y="3207176"/>
            <a:ext cx="1770036" cy="523220"/>
          </a:xfrm>
          <a:prstGeom prst="rect">
            <a:avLst/>
          </a:prstGeom>
          <a:noFill/>
        </p:spPr>
        <p:txBody>
          <a:bodyPr wrap="none" rtlCol="0">
            <a:spAutoFit/>
          </a:bodyPr>
          <a:lstStyle/>
          <a:p>
            <a:r>
              <a:rPr lang="en-US" sz="2800" noProof="0" dirty="0" err="1">
                <a:solidFill>
                  <a:srgbClr val="FF0000"/>
                </a:solidFill>
              </a:rPr>
              <a:t>V</a:t>
            </a:r>
            <a:r>
              <a:rPr lang="en-US" sz="2800" baseline="-25000" noProof="0" dirty="0" err="1">
                <a:solidFill>
                  <a:srgbClr val="FF0000"/>
                </a:solidFill>
              </a:rPr>
              <a:t>calorimeter</a:t>
            </a:r>
            <a:endParaRPr lang="en-US" sz="2800" baseline="-25000" noProof="0" dirty="0">
              <a:solidFill>
                <a:srgbClr val="FF0000"/>
              </a:solidFill>
            </a:endParaRPr>
          </a:p>
        </p:txBody>
      </p:sp>
      <mc:AlternateContent xmlns:mc="http://schemas.openxmlformats.org/markup-compatibility/2006" xmlns:p14="http://schemas.microsoft.com/office/powerpoint/2010/main">
        <mc:Choice Requires="p14">
          <p:contentPart p14:bwMode="auto" r:id="rId2">
            <p14:nvContentPartPr>
              <p14:cNvPr id="62" name="Ink 61">
                <a:extLst>
                  <a:ext uri="{FF2B5EF4-FFF2-40B4-BE49-F238E27FC236}">
                    <a16:creationId xmlns:a16="http://schemas.microsoft.com/office/drawing/2014/main" id="{CF351793-D447-409A-BF39-8A23FF206A5C}"/>
                  </a:ext>
                </a:extLst>
              </p14:cNvPr>
              <p14:cNvContentPartPr/>
              <p14:nvPr/>
            </p14:nvContentPartPr>
            <p14:xfrm>
              <a:off x="2858505" y="3982994"/>
              <a:ext cx="5939640" cy="297000"/>
            </p14:xfrm>
          </p:contentPart>
        </mc:Choice>
        <mc:Fallback xmlns="">
          <p:pic>
            <p:nvPicPr>
              <p:cNvPr id="62" name="Ink 61">
                <a:extLst>
                  <a:ext uri="{FF2B5EF4-FFF2-40B4-BE49-F238E27FC236}">
                    <a16:creationId xmlns:a16="http://schemas.microsoft.com/office/drawing/2014/main" id="{CF351793-D447-409A-BF39-8A23FF206A5C}"/>
                  </a:ext>
                </a:extLst>
              </p:cNvPr>
              <p:cNvPicPr/>
              <p:nvPr/>
            </p:nvPicPr>
            <p:blipFill>
              <a:blip r:embed="rId3"/>
              <a:stretch>
                <a:fillRect/>
              </a:stretch>
            </p:blipFill>
            <p:spPr>
              <a:xfrm>
                <a:off x="2840865" y="3964994"/>
                <a:ext cx="5975280" cy="332640"/>
              </a:xfrm>
              <a:prstGeom prst="rect">
                <a:avLst/>
              </a:prstGeom>
            </p:spPr>
          </p:pic>
        </mc:Fallback>
      </mc:AlternateContent>
      <p:grpSp>
        <p:nvGrpSpPr>
          <p:cNvPr id="68" name="Group 67">
            <a:extLst>
              <a:ext uri="{FF2B5EF4-FFF2-40B4-BE49-F238E27FC236}">
                <a16:creationId xmlns:a16="http://schemas.microsoft.com/office/drawing/2014/main" id="{3C5AC2D5-6544-4C9B-BB6A-0E4CC5D6C18D}"/>
              </a:ext>
            </a:extLst>
          </p:cNvPr>
          <p:cNvGrpSpPr/>
          <p:nvPr/>
        </p:nvGrpSpPr>
        <p:grpSpPr>
          <a:xfrm>
            <a:off x="2820705" y="3107474"/>
            <a:ext cx="6179040" cy="516600"/>
            <a:chOff x="2820705" y="3107474"/>
            <a:chExt cx="6179040" cy="516600"/>
          </a:xfrm>
        </p:grpSpPr>
        <mc:AlternateContent xmlns:mc="http://schemas.openxmlformats.org/markup-compatibility/2006" xmlns:p14="http://schemas.microsoft.com/office/powerpoint/2010/main">
          <mc:Choice Requires="p14">
            <p:contentPart p14:bwMode="auto" r:id="rId4">
              <p14:nvContentPartPr>
                <p14:cNvPr id="63" name="Ink 62">
                  <a:extLst>
                    <a:ext uri="{FF2B5EF4-FFF2-40B4-BE49-F238E27FC236}">
                      <a16:creationId xmlns:a16="http://schemas.microsoft.com/office/drawing/2014/main" id="{508D7164-5510-4B84-8B7A-5C17052720AA}"/>
                    </a:ext>
                  </a:extLst>
                </p14:cNvPr>
                <p14:cNvContentPartPr/>
                <p14:nvPr/>
              </p14:nvContentPartPr>
              <p14:xfrm>
                <a:off x="2820705" y="3301514"/>
                <a:ext cx="5866200" cy="322560"/>
              </p14:xfrm>
            </p:contentPart>
          </mc:Choice>
          <mc:Fallback xmlns="">
            <p:pic>
              <p:nvPicPr>
                <p:cNvPr id="63" name="Ink 62">
                  <a:extLst>
                    <a:ext uri="{FF2B5EF4-FFF2-40B4-BE49-F238E27FC236}">
                      <a16:creationId xmlns:a16="http://schemas.microsoft.com/office/drawing/2014/main" id="{508D7164-5510-4B84-8B7A-5C17052720AA}"/>
                    </a:ext>
                  </a:extLst>
                </p:cNvPr>
                <p:cNvPicPr/>
                <p:nvPr/>
              </p:nvPicPr>
              <p:blipFill>
                <a:blip r:embed="rId5"/>
                <a:stretch>
                  <a:fillRect/>
                </a:stretch>
              </p:blipFill>
              <p:spPr>
                <a:xfrm>
                  <a:off x="2802705" y="3283874"/>
                  <a:ext cx="590184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4" name="Ink 63">
                  <a:extLst>
                    <a:ext uri="{FF2B5EF4-FFF2-40B4-BE49-F238E27FC236}">
                      <a16:creationId xmlns:a16="http://schemas.microsoft.com/office/drawing/2014/main" id="{DBC1FBC6-1F31-4B25-92F1-B4B14B0AB680}"/>
                    </a:ext>
                  </a:extLst>
                </p14:cNvPr>
                <p14:cNvContentPartPr/>
                <p14:nvPr/>
              </p14:nvContentPartPr>
              <p14:xfrm>
                <a:off x="8798145" y="3107474"/>
                <a:ext cx="201600" cy="199440"/>
              </p14:xfrm>
            </p:contentPart>
          </mc:Choice>
          <mc:Fallback xmlns="">
            <p:pic>
              <p:nvPicPr>
                <p:cNvPr id="64" name="Ink 63">
                  <a:extLst>
                    <a:ext uri="{FF2B5EF4-FFF2-40B4-BE49-F238E27FC236}">
                      <a16:creationId xmlns:a16="http://schemas.microsoft.com/office/drawing/2014/main" id="{DBC1FBC6-1F31-4B25-92F1-B4B14B0AB680}"/>
                    </a:ext>
                  </a:extLst>
                </p:cNvPr>
                <p:cNvPicPr/>
                <p:nvPr/>
              </p:nvPicPr>
              <p:blipFill>
                <a:blip r:embed="rId7"/>
                <a:stretch>
                  <a:fillRect/>
                </a:stretch>
              </p:blipFill>
              <p:spPr>
                <a:xfrm>
                  <a:off x="8780145" y="3089474"/>
                  <a:ext cx="237240" cy="235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65" name="Ink 64">
                <a:extLst>
                  <a:ext uri="{FF2B5EF4-FFF2-40B4-BE49-F238E27FC236}">
                    <a16:creationId xmlns:a16="http://schemas.microsoft.com/office/drawing/2014/main" id="{6A0365DF-CF46-49C0-9B45-264D51405472}"/>
                  </a:ext>
                </a:extLst>
              </p14:cNvPr>
              <p14:cNvContentPartPr/>
              <p14:nvPr/>
            </p14:nvContentPartPr>
            <p14:xfrm>
              <a:off x="9039705" y="3003074"/>
              <a:ext cx="148680" cy="18720"/>
            </p14:xfrm>
          </p:contentPart>
        </mc:Choice>
        <mc:Fallback xmlns="">
          <p:pic>
            <p:nvPicPr>
              <p:cNvPr id="65" name="Ink 64">
                <a:extLst>
                  <a:ext uri="{FF2B5EF4-FFF2-40B4-BE49-F238E27FC236}">
                    <a16:creationId xmlns:a16="http://schemas.microsoft.com/office/drawing/2014/main" id="{6A0365DF-CF46-49C0-9B45-264D51405472}"/>
                  </a:ext>
                </a:extLst>
              </p:cNvPr>
              <p:cNvPicPr/>
              <p:nvPr/>
            </p:nvPicPr>
            <p:blipFill>
              <a:blip r:embed="rId9"/>
              <a:stretch>
                <a:fillRect/>
              </a:stretch>
            </p:blipFill>
            <p:spPr>
              <a:xfrm>
                <a:off x="9021705" y="2985434"/>
                <a:ext cx="18432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6" name="Ink 65">
                <a:extLst>
                  <a:ext uri="{FF2B5EF4-FFF2-40B4-BE49-F238E27FC236}">
                    <a16:creationId xmlns:a16="http://schemas.microsoft.com/office/drawing/2014/main" id="{21B9B7BD-BFC9-46EB-8B17-C68C4AC2C48C}"/>
                  </a:ext>
                </a:extLst>
              </p14:cNvPr>
              <p14:cNvContentPartPr/>
              <p14:nvPr/>
            </p14:nvContentPartPr>
            <p14:xfrm>
              <a:off x="8829825" y="3841874"/>
              <a:ext cx="144720" cy="162000"/>
            </p14:xfrm>
          </p:contentPart>
        </mc:Choice>
        <mc:Fallback xmlns="">
          <p:pic>
            <p:nvPicPr>
              <p:cNvPr id="66" name="Ink 65">
                <a:extLst>
                  <a:ext uri="{FF2B5EF4-FFF2-40B4-BE49-F238E27FC236}">
                    <a16:creationId xmlns:a16="http://schemas.microsoft.com/office/drawing/2014/main" id="{21B9B7BD-BFC9-46EB-8B17-C68C4AC2C48C}"/>
                  </a:ext>
                </a:extLst>
              </p:cNvPr>
              <p:cNvPicPr/>
              <p:nvPr/>
            </p:nvPicPr>
            <p:blipFill>
              <a:blip r:embed="rId11"/>
              <a:stretch>
                <a:fillRect/>
              </a:stretch>
            </p:blipFill>
            <p:spPr>
              <a:xfrm>
                <a:off x="8812185" y="3824234"/>
                <a:ext cx="18036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7" name="Ink 66">
                <a:extLst>
                  <a:ext uri="{FF2B5EF4-FFF2-40B4-BE49-F238E27FC236}">
                    <a16:creationId xmlns:a16="http://schemas.microsoft.com/office/drawing/2014/main" id="{796FD06C-5F40-418A-8628-A7175686BF66}"/>
                  </a:ext>
                </a:extLst>
              </p14:cNvPr>
              <p14:cNvContentPartPr/>
              <p14:nvPr/>
            </p14:nvContentPartPr>
            <p14:xfrm>
              <a:off x="9028905" y="3745394"/>
              <a:ext cx="117720" cy="18000"/>
            </p14:xfrm>
          </p:contentPart>
        </mc:Choice>
        <mc:Fallback xmlns="">
          <p:pic>
            <p:nvPicPr>
              <p:cNvPr id="67" name="Ink 66">
                <a:extLst>
                  <a:ext uri="{FF2B5EF4-FFF2-40B4-BE49-F238E27FC236}">
                    <a16:creationId xmlns:a16="http://schemas.microsoft.com/office/drawing/2014/main" id="{796FD06C-5F40-418A-8628-A7175686BF66}"/>
                  </a:ext>
                </a:extLst>
              </p:cNvPr>
              <p:cNvPicPr/>
              <p:nvPr/>
            </p:nvPicPr>
            <p:blipFill>
              <a:blip r:embed="rId13"/>
              <a:stretch>
                <a:fillRect/>
              </a:stretch>
            </p:blipFill>
            <p:spPr>
              <a:xfrm>
                <a:off x="9010905" y="3727754"/>
                <a:ext cx="153360" cy="53640"/>
              </a:xfrm>
              <a:prstGeom prst="rect">
                <a:avLst/>
              </a:prstGeom>
            </p:spPr>
          </p:pic>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73B7DFD-2DCC-46B8-B023-B173E01753A8}"/>
                  </a:ext>
                </a:extLst>
              </p:cNvPr>
              <p:cNvSpPr txBox="1"/>
              <p:nvPr/>
            </p:nvSpPr>
            <p:spPr>
              <a:xfrm>
                <a:off x="2378451" y="1607469"/>
                <a:ext cx="711508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𝐸</m:t>
                          </m:r>
                        </m:e>
                        <m:sub>
                          <m:r>
                            <a:rPr lang="en-US" sz="2800" b="0" i="1" noProof="0" smtClean="0">
                              <a:latin typeface="Cambria Math" panose="02040503050406030204" pitchFamily="18" charset="0"/>
                            </a:rPr>
                            <m:t>𝑒</m:t>
                          </m:r>
                        </m:sub>
                      </m:sSub>
                      <m:r>
                        <a:rPr lang="en-US" sz="2800" b="0" i="1" noProof="0" smtClean="0">
                          <a:latin typeface="Cambria Math" panose="02040503050406030204" pitchFamily="18" charset="0"/>
                        </a:rPr>
                        <m:t>=</m:t>
                      </m:r>
                      <m:r>
                        <a:rPr lang="en-US" sz="2800" b="0" i="1" noProof="0" smtClean="0">
                          <a:latin typeface="Cambria Math" panose="02040503050406030204" pitchFamily="18" charset="0"/>
                        </a:rPr>
                        <m:t>𝑒</m:t>
                      </m:r>
                      <m:r>
                        <a:rPr lang="en-US" sz="2800" b="0" i="1" noProof="0" smtClean="0">
                          <a:latin typeface="Cambria Math" panose="02040503050406030204" pitchFamily="18" charset="0"/>
                        </a:rPr>
                        <m:t> </m:t>
                      </m:r>
                      <m:d>
                        <m:dPr>
                          <m:ctrlPr>
                            <a:rPr lang="en-US" sz="2800" b="0" i="1" noProof="0" smtClean="0">
                              <a:latin typeface="Cambria Math" panose="02040503050406030204" pitchFamily="18" charset="0"/>
                            </a:rPr>
                          </m:ctrlPr>
                        </m:dPr>
                        <m:e>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𝑉</m:t>
                              </m:r>
                            </m:e>
                            <m:sub>
                              <m:r>
                                <a:rPr lang="en-US" sz="2800" b="0" i="1" noProof="0" smtClean="0">
                                  <a:latin typeface="Cambria Math" panose="02040503050406030204" pitchFamily="18" charset="0"/>
                                </a:rPr>
                                <m:t>𝑐𝑎𝑙𝑜𝑟𝑖𝑚𝑒𝑡𝑒𝑟</m:t>
                              </m:r>
                            </m:sub>
                          </m:sSub>
                          <m:r>
                            <a:rPr lang="en-US" sz="2800" b="0" i="1" noProof="0" smtClean="0">
                              <a:latin typeface="Cambria Math" panose="02040503050406030204" pitchFamily="18" charset="0"/>
                            </a:rPr>
                            <m:t>−</m:t>
                          </m:r>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𝑉</m:t>
                              </m:r>
                            </m:e>
                            <m:sub>
                              <m:r>
                                <a:rPr lang="en-US" sz="2800" b="0" i="1" noProof="0" smtClean="0">
                                  <a:latin typeface="Cambria Math" panose="02040503050406030204" pitchFamily="18" charset="0"/>
                                </a:rPr>
                                <m:t>𝑠𝑜𝑢𝑟𝑐𝑒</m:t>
                              </m:r>
                            </m:sub>
                          </m:sSub>
                        </m:e>
                      </m:d>
                      <m:r>
                        <a:rPr lang="en-US" sz="2800" b="0" i="1" noProof="0" smtClean="0">
                          <a:latin typeface="Cambria Math" panose="02040503050406030204" pitchFamily="18" charset="0"/>
                        </a:rPr>
                        <m:t>+</m:t>
                      </m:r>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𝐸</m:t>
                          </m:r>
                        </m:e>
                        <m:sub>
                          <m:r>
                            <a:rPr lang="en-US" sz="2800" b="0" i="1" noProof="0" smtClean="0">
                              <a:latin typeface="Cambria Math" panose="02040503050406030204" pitchFamily="18" charset="0"/>
                            </a:rPr>
                            <m:t>𝑐𝑎𝑙𝑜𝑟𝑖𝑚𝑒𝑡𝑒𝑟</m:t>
                          </m:r>
                        </m:sub>
                      </m:sSub>
                    </m:oMath>
                  </m:oMathPara>
                </a14:m>
                <a:endParaRPr lang="en-US" sz="2800" b="0" noProof="0" dirty="0"/>
              </a:p>
            </p:txBody>
          </p:sp>
        </mc:Choice>
        <mc:Fallback xmlns="">
          <p:sp>
            <p:nvSpPr>
              <p:cNvPr id="81" name="TextBox 80">
                <a:extLst>
                  <a:ext uri="{FF2B5EF4-FFF2-40B4-BE49-F238E27FC236}">
                    <a16:creationId xmlns:a16="http://schemas.microsoft.com/office/drawing/2014/main" id="{873B7DFD-2DCC-46B8-B023-B173E01753A8}"/>
                  </a:ext>
                </a:extLst>
              </p:cNvPr>
              <p:cNvSpPr txBox="1">
                <a:spLocks noRot="1" noChangeAspect="1" noMove="1" noResize="1" noEditPoints="1" noAdjustHandles="1" noChangeArrowheads="1" noChangeShapeType="1" noTextEdit="1"/>
              </p:cNvSpPr>
              <p:nvPr/>
            </p:nvSpPr>
            <p:spPr>
              <a:xfrm>
                <a:off x="2378451" y="1607469"/>
                <a:ext cx="7115088" cy="523220"/>
              </a:xfrm>
              <a:prstGeom prst="rect">
                <a:avLst/>
              </a:prstGeom>
              <a:blipFill>
                <a:blip r:embed="rId14"/>
                <a:stretch>
                  <a:fillRect b="-21429"/>
                </a:stretch>
              </a:blipFill>
            </p:spPr>
            <p:txBody>
              <a:bodyPr/>
              <a:lstStyle/>
              <a:p>
                <a:r>
                  <a:rPr lang="it-IT">
                    <a:noFill/>
                  </a:rPr>
                  <a:t> </a:t>
                </a:r>
              </a:p>
            </p:txBody>
          </p:sp>
        </mc:Fallback>
      </mc:AlternateContent>
    </p:spTree>
    <p:extLst>
      <p:ext uri="{BB962C8B-B14F-4D97-AF65-F5344CB8AC3E}">
        <p14:creationId xmlns:p14="http://schemas.microsoft.com/office/powerpoint/2010/main" val="37647807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7A4E-E8B5-4074-97DD-3395CC61DB27}"/>
              </a:ext>
            </a:extLst>
          </p:cNvPr>
          <p:cNvSpPr>
            <a:spLocks noGrp="1"/>
          </p:cNvSpPr>
          <p:nvPr>
            <p:ph type="title"/>
          </p:nvPr>
        </p:nvSpPr>
        <p:spPr/>
        <p:txBody>
          <a:bodyPr/>
          <a:lstStyle/>
          <a:p>
            <a:r>
              <a:rPr lang="en-US" noProof="0" dirty="0"/>
              <a:t>PTOLEMY experiment - concept</a:t>
            </a:r>
          </a:p>
        </p:txBody>
      </p:sp>
      <p:cxnSp>
        <p:nvCxnSpPr>
          <p:cNvPr id="5" name="Straight Connector 4">
            <a:extLst>
              <a:ext uri="{FF2B5EF4-FFF2-40B4-BE49-F238E27FC236}">
                <a16:creationId xmlns:a16="http://schemas.microsoft.com/office/drawing/2014/main" id="{ACFD62FE-F7CF-421F-AFF6-B7E433579D4A}"/>
              </a:ext>
            </a:extLst>
          </p:cNvPr>
          <p:cNvCxnSpPr>
            <a:cxnSpLocks/>
          </p:cNvCxnSpPr>
          <p:nvPr/>
        </p:nvCxnSpPr>
        <p:spPr>
          <a:xfrm>
            <a:off x="1738720" y="2658742"/>
            <a:ext cx="0" cy="194028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21B490E-D58E-48C0-AB56-EA39BD58F06D}"/>
              </a:ext>
            </a:extLst>
          </p:cNvPr>
          <p:cNvCxnSpPr>
            <a:cxnSpLocks/>
          </p:cNvCxnSpPr>
          <p:nvPr/>
        </p:nvCxnSpPr>
        <p:spPr>
          <a:xfrm>
            <a:off x="10273846" y="2658742"/>
            <a:ext cx="0" cy="194028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656A62-EF66-4C44-9F8F-D6BAE0A468F8}"/>
              </a:ext>
            </a:extLst>
          </p:cNvPr>
          <p:cNvCxnSpPr>
            <a:cxnSpLocks/>
          </p:cNvCxnSpPr>
          <p:nvPr/>
        </p:nvCxnSpPr>
        <p:spPr>
          <a:xfrm>
            <a:off x="5743153" y="5956738"/>
            <a:ext cx="0" cy="499992"/>
          </a:xfrm>
          <a:prstGeom prst="line">
            <a:avLst/>
          </a:prstGeom>
          <a:ln w="381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4BBDBA7-1FA7-4B0E-9B93-62AB20FE9C16}"/>
              </a:ext>
            </a:extLst>
          </p:cNvPr>
          <p:cNvCxnSpPr>
            <a:cxnSpLocks/>
          </p:cNvCxnSpPr>
          <p:nvPr/>
        </p:nvCxnSpPr>
        <p:spPr>
          <a:xfrm>
            <a:off x="5877535" y="5785945"/>
            <a:ext cx="0" cy="841578"/>
          </a:xfrm>
          <a:prstGeom prst="line">
            <a:avLst/>
          </a:prstGeom>
          <a:ln w="381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8DC40D9-2D80-481B-A9BF-F9878A8A1B8A}"/>
              </a:ext>
            </a:extLst>
          </p:cNvPr>
          <p:cNvCxnSpPr>
            <a:cxnSpLocks/>
          </p:cNvCxnSpPr>
          <p:nvPr/>
        </p:nvCxnSpPr>
        <p:spPr>
          <a:xfrm flipH="1">
            <a:off x="5877537" y="6206734"/>
            <a:ext cx="439630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0DC47ED-3D71-4FFB-92D2-873391502458}"/>
              </a:ext>
            </a:extLst>
          </p:cNvPr>
          <p:cNvCxnSpPr>
            <a:cxnSpLocks/>
          </p:cNvCxnSpPr>
          <p:nvPr/>
        </p:nvCxnSpPr>
        <p:spPr>
          <a:xfrm>
            <a:off x="10273846" y="4599027"/>
            <a:ext cx="0" cy="1612587"/>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80FC9CC0-CB31-46C3-9589-D7DC5F22FE69}"/>
              </a:ext>
            </a:extLst>
          </p:cNvPr>
          <p:cNvCxnSpPr>
            <a:cxnSpLocks/>
          </p:cNvCxnSpPr>
          <p:nvPr/>
        </p:nvCxnSpPr>
        <p:spPr>
          <a:xfrm flipH="1" flipV="1">
            <a:off x="1738719" y="6206735"/>
            <a:ext cx="4004438" cy="1"/>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CED445EF-C9C5-4F69-9AF6-596C74950CB3}"/>
              </a:ext>
            </a:extLst>
          </p:cNvPr>
          <p:cNvCxnSpPr>
            <a:cxnSpLocks/>
          </p:cNvCxnSpPr>
          <p:nvPr/>
        </p:nvCxnSpPr>
        <p:spPr>
          <a:xfrm>
            <a:off x="1738720" y="4594147"/>
            <a:ext cx="0" cy="1612587"/>
          </a:xfrm>
          <a:prstGeom prst="line">
            <a:avLst/>
          </a:prstGeom>
          <a:ln w="38100"/>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DDB77687-4832-4B57-BD9C-B488402560B7}"/>
              </a:ext>
            </a:extLst>
          </p:cNvPr>
          <p:cNvSpPr txBox="1"/>
          <p:nvPr/>
        </p:nvSpPr>
        <p:spPr>
          <a:xfrm>
            <a:off x="4413594" y="5262725"/>
            <a:ext cx="3557384" cy="523220"/>
          </a:xfrm>
          <a:prstGeom prst="rect">
            <a:avLst/>
          </a:prstGeom>
          <a:noFill/>
        </p:spPr>
        <p:txBody>
          <a:bodyPr wrap="none" rtlCol="0">
            <a:spAutoFit/>
          </a:bodyPr>
          <a:lstStyle/>
          <a:p>
            <a:r>
              <a:rPr lang="en-US" sz="2800" noProof="0" dirty="0"/>
              <a:t>Retarding potential</a:t>
            </a:r>
          </a:p>
        </p:txBody>
      </p:sp>
      <p:sp>
        <p:nvSpPr>
          <p:cNvPr id="48" name="TextBox 47">
            <a:extLst>
              <a:ext uri="{FF2B5EF4-FFF2-40B4-BE49-F238E27FC236}">
                <a16:creationId xmlns:a16="http://schemas.microsoft.com/office/drawing/2014/main" id="{2F0AA7BC-6C55-47BD-8089-53C835EFECAD}"/>
              </a:ext>
            </a:extLst>
          </p:cNvPr>
          <p:cNvSpPr txBox="1"/>
          <p:nvPr/>
        </p:nvSpPr>
        <p:spPr>
          <a:xfrm>
            <a:off x="412083" y="3201184"/>
            <a:ext cx="1215397" cy="523220"/>
          </a:xfrm>
          <a:prstGeom prst="rect">
            <a:avLst/>
          </a:prstGeom>
          <a:noFill/>
        </p:spPr>
        <p:txBody>
          <a:bodyPr wrap="none" rtlCol="0">
            <a:spAutoFit/>
          </a:bodyPr>
          <a:lstStyle/>
          <a:p>
            <a:r>
              <a:rPr lang="en-US" sz="2800" noProof="0" dirty="0" err="1">
                <a:solidFill>
                  <a:srgbClr val="00B050"/>
                </a:solidFill>
              </a:rPr>
              <a:t>V</a:t>
            </a:r>
            <a:r>
              <a:rPr lang="en-US" sz="2800" baseline="-25000" noProof="0" dirty="0" err="1">
                <a:solidFill>
                  <a:srgbClr val="00B050"/>
                </a:solidFill>
              </a:rPr>
              <a:t>source</a:t>
            </a:r>
            <a:endParaRPr lang="en-US" sz="2800" baseline="-25000" noProof="0" dirty="0">
              <a:solidFill>
                <a:srgbClr val="00B050"/>
              </a:solidFill>
            </a:endParaRPr>
          </a:p>
        </p:txBody>
      </p:sp>
      <p:sp>
        <p:nvSpPr>
          <p:cNvPr id="49" name="TextBox 48">
            <a:extLst>
              <a:ext uri="{FF2B5EF4-FFF2-40B4-BE49-F238E27FC236}">
                <a16:creationId xmlns:a16="http://schemas.microsoft.com/office/drawing/2014/main" id="{3576382B-FBE0-48D2-9577-0CCCA347D8A6}"/>
              </a:ext>
            </a:extLst>
          </p:cNvPr>
          <p:cNvSpPr txBox="1"/>
          <p:nvPr/>
        </p:nvSpPr>
        <p:spPr>
          <a:xfrm>
            <a:off x="10339962" y="3207176"/>
            <a:ext cx="1770036" cy="523220"/>
          </a:xfrm>
          <a:prstGeom prst="rect">
            <a:avLst/>
          </a:prstGeom>
          <a:noFill/>
        </p:spPr>
        <p:txBody>
          <a:bodyPr wrap="none" rtlCol="0">
            <a:spAutoFit/>
          </a:bodyPr>
          <a:lstStyle/>
          <a:p>
            <a:r>
              <a:rPr lang="en-US" sz="2800" noProof="0" dirty="0" err="1">
                <a:solidFill>
                  <a:srgbClr val="FF0000"/>
                </a:solidFill>
              </a:rPr>
              <a:t>V</a:t>
            </a:r>
            <a:r>
              <a:rPr lang="en-US" sz="2800" baseline="-25000" noProof="0" dirty="0" err="1">
                <a:solidFill>
                  <a:srgbClr val="FF0000"/>
                </a:solidFill>
              </a:rPr>
              <a:t>calorimeter</a:t>
            </a:r>
            <a:endParaRPr lang="en-US" sz="2800" baseline="-25000" noProof="0" dirty="0">
              <a:solidFill>
                <a:srgbClr val="FF0000"/>
              </a:solidFill>
            </a:endParaRPr>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73B7DFD-2DCC-46B8-B023-B173E01753A8}"/>
                  </a:ext>
                </a:extLst>
              </p:cNvPr>
              <p:cNvSpPr txBox="1"/>
              <p:nvPr/>
            </p:nvSpPr>
            <p:spPr>
              <a:xfrm>
                <a:off x="2378451" y="1607469"/>
                <a:ext cx="711508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𝐸</m:t>
                          </m:r>
                        </m:e>
                        <m:sub>
                          <m:r>
                            <a:rPr lang="en-US" sz="2800" b="0" i="1" noProof="0" smtClean="0">
                              <a:latin typeface="Cambria Math" panose="02040503050406030204" pitchFamily="18" charset="0"/>
                            </a:rPr>
                            <m:t>𝑒</m:t>
                          </m:r>
                        </m:sub>
                      </m:sSub>
                      <m:r>
                        <a:rPr lang="en-US" sz="2800" b="0" i="1" noProof="0" smtClean="0">
                          <a:latin typeface="Cambria Math" panose="02040503050406030204" pitchFamily="18" charset="0"/>
                        </a:rPr>
                        <m:t>=</m:t>
                      </m:r>
                      <m:r>
                        <a:rPr lang="en-US" sz="2800" b="0" i="1" noProof="0" smtClean="0">
                          <a:latin typeface="Cambria Math" panose="02040503050406030204" pitchFamily="18" charset="0"/>
                        </a:rPr>
                        <m:t>𝑒</m:t>
                      </m:r>
                      <m:r>
                        <a:rPr lang="en-US" sz="2800" b="0" i="1" noProof="0" smtClean="0">
                          <a:latin typeface="Cambria Math" panose="02040503050406030204" pitchFamily="18" charset="0"/>
                        </a:rPr>
                        <m:t> </m:t>
                      </m:r>
                      <m:d>
                        <m:dPr>
                          <m:ctrlPr>
                            <a:rPr lang="en-US" sz="2800" b="0" i="1" noProof="0" smtClean="0">
                              <a:latin typeface="Cambria Math" panose="02040503050406030204" pitchFamily="18" charset="0"/>
                            </a:rPr>
                          </m:ctrlPr>
                        </m:dPr>
                        <m:e>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𝑉</m:t>
                              </m:r>
                            </m:e>
                            <m:sub>
                              <m:r>
                                <a:rPr lang="en-US" sz="2800" b="0" i="1" noProof="0" smtClean="0">
                                  <a:latin typeface="Cambria Math" panose="02040503050406030204" pitchFamily="18" charset="0"/>
                                </a:rPr>
                                <m:t>𝑐𝑎𝑙𝑜𝑟𝑖𝑚𝑒𝑡𝑒𝑟</m:t>
                              </m:r>
                            </m:sub>
                          </m:sSub>
                          <m:r>
                            <a:rPr lang="en-US" sz="2800" b="0" i="1" noProof="0" smtClean="0">
                              <a:latin typeface="Cambria Math" panose="02040503050406030204" pitchFamily="18" charset="0"/>
                            </a:rPr>
                            <m:t>−</m:t>
                          </m:r>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𝑉</m:t>
                              </m:r>
                            </m:e>
                            <m:sub>
                              <m:r>
                                <a:rPr lang="en-US" sz="2800" b="0" i="1" noProof="0" smtClean="0">
                                  <a:latin typeface="Cambria Math" panose="02040503050406030204" pitchFamily="18" charset="0"/>
                                </a:rPr>
                                <m:t>𝑠𝑜𝑢𝑟𝑐𝑒</m:t>
                              </m:r>
                            </m:sub>
                          </m:sSub>
                        </m:e>
                      </m:d>
                      <m:r>
                        <a:rPr lang="en-US" sz="2800" b="0" i="1" noProof="0" smtClean="0">
                          <a:latin typeface="Cambria Math" panose="02040503050406030204" pitchFamily="18" charset="0"/>
                        </a:rPr>
                        <m:t>+</m:t>
                      </m:r>
                      <m:sSub>
                        <m:sSubPr>
                          <m:ctrlPr>
                            <a:rPr lang="en-US" sz="2800" b="0" i="1" noProof="0" smtClean="0">
                              <a:latin typeface="Cambria Math" panose="02040503050406030204" pitchFamily="18" charset="0"/>
                            </a:rPr>
                          </m:ctrlPr>
                        </m:sSubPr>
                        <m:e>
                          <m:r>
                            <a:rPr lang="en-US" sz="2800" b="0" i="1" noProof="0" smtClean="0">
                              <a:latin typeface="Cambria Math" panose="02040503050406030204" pitchFamily="18" charset="0"/>
                            </a:rPr>
                            <m:t>𝐸</m:t>
                          </m:r>
                        </m:e>
                        <m:sub>
                          <m:r>
                            <a:rPr lang="en-US" sz="2800" b="0" i="1" noProof="0" smtClean="0">
                              <a:latin typeface="Cambria Math" panose="02040503050406030204" pitchFamily="18" charset="0"/>
                            </a:rPr>
                            <m:t>𝑐𝑎𝑙𝑜𝑟𝑖𝑚𝑒𝑡𝑒𝑟</m:t>
                          </m:r>
                        </m:sub>
                      </m:sSub>
                    </m:oMath>
                  </m:oMathPara>
                </a14:m>
                <a:endParaRPr lang="en-US" sz="2800" b="0" noProof="0" dirty="0"/>
              </a:p>
            </p:txBody>
          </p:sp>
        </mc:Choice>
        <mc:Fallback xmlns="">
          <p:sp>
            <p:nvSpPr>
              <p:cNvPr id="81" name="TextBox 80">
                <a:extLst>
                  <a:ext uri="{FF2B5EF4-FFF2-40B4-BE49-F238E27FC236}">
                    <a16:creationId xmlns:a16="http://schemas.microsoft.com/office/drawing/2014/main" id="{873B7DFD-2DCC-46B8-B023-B173E01753A8}"/>
                  </a:ext>
                </a:extLst>
              </p:cNvPr>
              <p:cNvSpPr txBox="1">
                <a:spLocks noRot="1" noChangeAspect="1" noMove="1" noResize="1" noEditPoints="1" noAdjustHandles="1" noChangeArrowheads="1" noChangeShapeType="1" noTextEdit="1"/>
              </p:cNvSpPr>
              <p:nvPr/>
            </p:nvSpPr>
            <p:spPr>
              <a:xfrm>
                <a:off x="2378451" y="1607469"/>
                <a:ext cx="7115088" cy="523220"/>
              </a:xfrm>
              <a:prstGeom prst="rect">
                <a:avLst/>
              </a:prstGeom>
              <a:blipFill>
                <a:blip r:embed="rId2"/>
                <a:stretch>
                  <a:fillRect b="-21429"/>
                </a:stretch>
              </a:blipFill>
            </p:spPr>
            <p:txBody>
              <a:bodyPr/>
              <a:lstStyle/>
              <a:p>
                <a:r>
                  <a:rPr lang="it-IT">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33" name="Ink 32">
                <a:extLst>
                  <a:ext uri="{FF2B5EF4-FFF2-40B4-BE49-F238E27FC236}">
                    <a16:creationId xmlns:a16="http://schemas.microsoft.com/office/drawing/2014/main" id="{27EFD438-F79A-4EA3-AC45-1DD5A2A9E9C7}"/>
                  </a:ext>
                </a:extLst>
              </p14:cNvPr>
              <p14:cNvContentPartPr/>
              <p14:nvPr/>
            </p14:nvContentPartPr>
            <p14:xfrm>
              <a:off x="7921905" y="2963114"/>
              <a:ext cx="1567080" cy="47520"/>
            </p14:xfrm>
          </p:contentPart>
        </mc:Choice>
        <mc:Fallback xmlns="">
          <p:pic>
            <p:nvPicPr>
              <p:cNvPr id="33" name="Ink 32">
                <a:extLst>
                  <a:ext uri="{FF2B5EF4-FFF2-40B4-BE49-F238E27FC236}">
                    <a16:creationId xmlns:a16="http://schemas.microsoft.com/office/drawing/2014/main" id="{27EFD438-F79A-4EA3-AC45-1DD5A2A9E9C7}"/>
                  </a:ext>
                </a:extLst>
              </p:cNvPr>
              <p:cNvPicPr/>
              <p:nvPr/>
            </p:nvPicPr>
            <p:blipFill>
              <a:blip r:embed="rId4"/>
              <a:stretch>
                <a:fillRect/>
              </a:stretch>
            </p:blipFill>
            <p:spPr>
              <a:xfrm>
                <a:off x="7912905" y="2954474"/>
                <a:ext cx="158472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7B586DA3-2F69-422D-A6D5-69C0C7AEB11E}"/>
                  </a:ext>
                </a:extLst>
              </p14:cNvPr>
              <p14:cNvContentPartPr/>
              <p14:nvPr/>
            </p14:nvContentPartPr>
            <p14:xfrm>
              <a:off x="8028105" y="4453514"/>
              <a:ext cx="1486080" cy="83520"/>
            </p14:xfrm>
          </p:contentPart>
        </mc:Choice>
        <mc:Fallback xmlns="">
          <p:pic>
            <p:nvPicPr>
              <p:cNvPr id="34" name="Ink 33">
                <a:extLst>
                  <a:ext uri="{FF2B5EF4-FFF2-40B4-BE49-F238E27FC236}">
                    <a16:creationId xmlns:a16="http://schemas.microsoft.com/office/drawing/2014/main" id="{7B586DA3-2F69-422D-A6D5-69C0C7AEB11E}"/>
                  </a:ext>
                </a:extLst>
              </p:cNvPr>
              <p:cNvPicPr/>
              <p:nvPr/>
            </p:nvPicPr>
            <p:blipFill>
              <a:blip r:embed="rId6"/>
              <a:stretch>
                <a:fillRect/>
              </a:stretch>
            </p:blipFill>
            <p:spPr>
              <a:xfrm>
                <a:off x="8019105" y="4444514"/>
                <a:ext cx="150372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 name="Ink 34">
                <a:extLst>
                  <a:ext uri="{FF2B5EF4-FFF2-40B4-BE49-F238E27FC236}">
                    <a16:creationId xmlns:a16="http://schemas.microsoft.com/office/drawing/2014/main" id="{C01BC132-33AF-4ACD-B04E-94BD53EC1CB8}"/>
                  </a:ext>
                </a:extLst>
              </p14:cNvPr>
              <p14:cNvContentPartPr/>
              <p14:nvPr/>
            </p14:nvContentPartPr>
            <p14:xfrm>
              <a:off x="8376945" y="3268394"/>
              <a:ext cx="41400" cy="906840"/>
            </p14:xfrm>
          </p:contentPart>
        </mc:Choice>
        <mc:Fallback xmlns="">
          <p:pic>
            <p:nvPicPr>
              <p:cNvPr id="35" name="Ink 34">
                <a:extLst>
                  <a:ext uri="{FF2B5EF4-FFF2-40B4-BE49-F238E27FC236}">
                    <a16:creationId xmlns:a16="http://schemas.microsoft.com/office/drawing/2014/main" id="{C01BC132-33AF-4ACD-B04E-94BD53EC1CB8}"/>
                  </a:ext>
                </a:extLst>
              </p:cNvPr>
              <p:cNvPicPr/>
              <p:nvPr/>
            </p:nvPicPr>
            <p:blipFill>
              <a:blip r:embed="rId8"/>
              <a:stretch>
                <a:fillRect/>
              </a:stretch>
            </p:blipFill>
            <p:spPr>
              <a:xfrm>
                <a:off x="8367945" y="3259394"/>
                <a:ext cx="59040" cy="924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6" name="Ink 35">
                <a:extLst>
                  <a:ext uri="{FF2B5EF4-FFF2-40B4-BE49-F238E27FC236}">
                    <a16:creationId xmlns:a16="http://schemas.microsoft.com/office/drawing/2014/main" id="{E777806E-BF7E-489D-B4A0-00CEA91BCAEE}"/>
                  </a:ext>
                </a:extLst>
              </p14:cNvPr>
              <p14:cNvContentPartPr/>
              <p14:nvPr/>
            </p14:nvContentPartPr>
            <p14:xfrm>
              <a:off x="8291265" y="3708674"/>
              <a:ext cx="171000" cy="144720"/>
            </p14:xfrm>
          </p:contentPart>
        </mc:Choice>
        <mc:Fallback xmlns="">
          <p:pic>
            <p:nvPicPr>
              <p:cNvPr id="36" name="Ink 35">
                <a:extLst>
                  <a:ext uri="{FF2B5EF4-FFF2-40B4-BE49-F238E27FC236}">
                    <a16:creationId xmlns:a16="http://schemas.microsoft.com/office/drawing/2014/main" id="{E777806E-BF7E-489D-B4A0-00CEA91BCAEE}"/>
                  </a:ext>
                </a:extLst>
              </p:cNvPr>
              <p:cNvPicPr/>
              <p:nvPr/>
            </p:nvPicPr>
            <p:blipFill>
              <a:blip r:embed="rId10"/>
              <a:stretch>
                <a:fillRect/>
              </a:stretch>
            </p:blipFill>
            <p:spPr>
              <a:xfrm>
                <a:off x="8282625" y="3699674"/>
                <a:ext cx="1886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7" name="Ink 36">
                <a:extLst>
                  <a:ext uri="{FF2B5EF4-FFF2-40B4-BE49-F238E27FC236}">
                    <a16:creationId xmlns:a16="http://schemas.microsoft.com/office/drawing/2014/main" id="{B2C1941B-444D-45BB-82B9-9B587B84DA03}"/>
                  </a:ext>
                </a:extLst>
              </p14:cNvPr>
              <p14:cNvContentPartPr/>
              <p14:nvPr/>
            </p14:nvContentPartPr>
            <p14:xfrm>
              <a:off x="8565585" y="3607514"/>
              <a:ext cx="113040" cy="190440"/>
            </p14:xfrm>
          </p:contentPart>
        </mc:Choice>
        <mc:Fallback xmlns="">
          <p:pic>
            <p:nvPicPr>
              <p:cNvPr id="37" name="Ink 36">
                <a:extLst>
                  <a:ext uri="{FF2B5EF4-FFF2-40B4-BE49-F238E27FC236}">
                    <a16:creationId xmlns:a16="http://schemas.microsoft.com/office/drawing/2014/main" id="{B2C1941B-444D-45BB-82B9-9B587B84DA03}"/>
                  </a:ext>
                </a:extLst>
              </p:cNvPr>
              <p:cNvPicPr/>
              <p:nvPr/>
            </p:nvPicPr>
            <p:blipFill>
              <a:blip r:embed="rId12"/>
              <a:stretch>
                <a:fillRect/>
              </a:stretch>
            </p:blipFill>
            <p:spPr>
              <a:xfrm>
                <a:off x="8556945" y="3598514"/>
                <a:ext cx="13068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8" name="Ink 37">
                <a:extLst>
                  <a:ext uri="{FF2B5EF4-FFF2-40B4-BE49-F238E27FC236}">
                    <a16:creationId xmlns:a16="http://schemas.microsoft.com/office/drawing/2014/main" id="{D503E435-4380-488A-8580-C56540327E16}"/>
                  </a:ext>
                </a:extLst>
              </p14:cNvPr>
              <p14:cNvContentPartPr/>
              <p14:nvPr/>
            </p14:nvContentPartPr>
            <p14:xfrm>
              <a:off x="8590065" y="3702194"/>
              <a:ext cx="104040" cy="30240"/>
            </p14:xfrm>
          </p:contentPart>
        </mc:Choice>
        <mc:Fallback xmlns="">
          <p:pic>
            <p:nvPicPr>
              <p:cNvPr id="38" name="Ink 37">
                <a:extLst>
                  <a:ext uri="{FF2B5EF4-FFF2-40B4-BE49-F238E27FC236}">
                    <a16:creationId xmlns:a16="http://schemas.microsoft.com/office/drawing/2014/main" id="{D503E435-4380-488A-8580-C56540327E16}"/>
                  </a:ext>
                </a:extLst>
              </p:cNvPr>
              <p:cNvPicPr/>
              <p:nvPr/>
            </p:nvPicPr>
            <p:blipFill>
              <a:blip r:embed="rId14"/>
              <a:stretch>
                <a:fillRect/>
              </a:stretch>
            </p:blipFill>
            <p:spPr>
              <a:xfrm>
                <a:off x="8581065" y="3693554"/>
                <a:ext cx="121680"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Ink 38">
                <a:extLst>
                  <a:ext uri="{FF2B5EF4-FFF2-40B4-BE49-F238E27FC236}">
                    <a16:creationId xmlns:a16="http://schemas.microsoft.com/office/drawing/2014/main" id="{CB5D18E5-E5FA-41F9-93A9-088BF64A746D}"/>
                  </a:ext>
                </a:extLst>
              </p14:cNvPr>
              <p14:cNvContentPartPr/>
              <p14:nvPr/>
            </p14:nvContentPartPr>
            <p14:xfrm>
              <a:off x="8595825" y="3600674"/>
              <a:ext cx="117000" cy="52200"/>
            </p14:xfrm>
          </p:contentPart>
        </mc:Choice>
        <mc:Fallback xmlns="">
          <p:pic>
            <p:nvPicPr>
              <p:cNvPr id="39" name="Ink 38">
                <a:extLst>
                  <a:ext uri="{FF2B5EF4-FFF2-40B4-BE49-F238E27FC236}">
                    <a16:creationId xmlns:a16="http://schemas.microsoft.com/office/drawing/2014/main" id="{CB5D18E5-E5FA-41F9-93A9-088BF64A746D}"/>
                  </a:ext>
                </a:extLst>
              </p:cNvPr>
              <p:cNvPicPr/>
              <p:nvPr/>
            </p:nvPicPr>
            <p:blipFill>
              <a:blip r:embed="rId16"/>
              <a:stretch>
                <a:fillRect/>
              </a:stretch>
            </p:blipFill>
            <p:spPr>
              <a:xfrm>
                <a:off x="8587185" y="3592034"/>
                <a:ext cx="134640"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0" name="Ink 39">
                <a:extLst>
                  <a:ext uri="{FF2B5EF4-FFF2-40B4-BE49-F238E27FC236}">
                    <a16:creationId xmlns:a16="http://schemas.microsoft.com/office/drawing/2014/main" id="{C5C024A5-5398-4FFD-BB17-59676E3B5988}"/>
                  </a:ext>
                </a:extLst>
              </p14:cNvPr>
              <p14:cNvContentPartPr/>
              <p14:nvPr/>
            </p14:nvContentPartPr>
            <p14:xfrm>
              <a:off x="8575305" y="3476474"/>
              <a:ext cx="178920" cy="62640"/>
            </p14:xfrm>
          </p:contentPart>
        </mc:Choice>
        <mc:Fallback xmlns="">
          <p:pic>
            <p:nvPicPr>
              <p:cNvPr id="40" name="Ink 39">
                <a:extLst>
                  <a:ext uri="{FF2B5EF4-FFF2-40B4-BE49-F238E27FC236}">
                    <a16:creationId xmlns:a16="http://schemas.microsoft.com/office/drawing/2014/main" id="{C5C024A5-5398-4FFD-BB17-59676E3B5988}"/>
                  </a:ext>
                </a:extLst>
              </p:cNvPr>
              <p:cNvPicPr/>
              <p:nvPr/>
            </p:nvPicPr>
            <p:blipFill>
              <a:blip r:embed="rId18"/>
              <a:stretch>
                <a:fillRect/>
              </a:stretch>
            </p:blipFill>
            <p:spPr>
              <a:xfrm>
                <a:off x="8566665" y="3467834"/>
                <a:ext cx="196560" cy="80280"/>
              </a:xfrm>
              <a:prstGeom prst="rect">
                <a:avLst/>
              </a:prstGeom>
            </p:spPr>
          </p:pic>
        </mc:Fallback>
      </mc:AlternateContent>
      <p:grpSp>
        <p:nvGrpSpPr>
          <p:cNvPr id="55" name="Group 54">
            <a:extLst>
              <a:ext uri="{FF2B5EF4-FFF2-40B4-BE49-F238E27FC236}">
                <a16:creationId xmlns:a16="http://schemas.microsoft.com/office/drawing/2014/main" id="{CF1C90BB-1D81-4DF0-A53E-8BEC4C8FDD5E}"/>
              </a:ext>
            </a:extLst>
          </p:cNvPr>
          <p:cNvGrpSpPr/>
          <p:nvPr/>
        </p:nvGrpSpPr>
        <p:grpSpPr>
          <a:xfrm>
            <a:off x="3213105" y="2781674"/>
            <a:ext cx="2126520" cy="1876320"/>
            <a:chOff x="3213105" y="2781674"/>
            <a:chExt cx="2126520" cy="1876320"/>
          </a:xfrm>
        </p:grpSpPr>
        <mc:AlternateContent xmlns:mc="http://schemas.openxmlformats.org/markup-compatibility/2006" xmlns:p14="http://schemas.microsoft.com/office/powerpoint/2010/main">
          <mc:Choice Requires="p14">
            <p:contentPart p14:bwMode="auto" r:id="rId19">
              <p14:nvContentPartPr>
                <p14:cNvPr id="50" name="Ink 49">
                  <a:extLst>
                    <a:ext uri="{FF2B5EF4-FFF2-40B4-BE49-F238E27FC236}">
                      <a16:creationId xmlns:a16="http://schemas.microsoft.com/office/drawing/2014/main" id="{33AB51B4-98DE-4626-9F34-6CB745E72710}"/>
                    </a:ext>
                  </a:extLst>
                </p14:cNvPr>
                <p14:cNvContentPartPr/>
                <p14:nvPr/>
              </p14:nvContentPartPr>
              <p14:xfrm>
                <a:off x="3213105" y="2820194"/>
                <a:ext cx="1896840" cy="1837800"/>
              </p14:xfrm>
            </p:contentPart>
          </mc:Choice>
          <mc:Fallback xmlns="">
            <p:pic>
              <p:nvPicPr>
                <p:cNvPr id="50" name="Ink 49">
                  <a:extLst>
                    <a:ext uri="{FF2B5EF4-FFF2-40B4-BE49-F238E27FC236}">
                      <a16:creationId xmlns:a16="http://schemas.microsoft.com/office/drawing/2014/main" id="{33AB51B4-98DE-4626-9F34-6CB745E72710}"/>
                    </a:ext>
                  </a:extLst>
                </p:cNvPr>
                <p:cNvPicPr/>
                <p:nvPr/>
              </p:nvPicPr>
              <p:blipFill>
                <a:blip r:embed="rId20"/>
                <a:stretch>
                  <a:fillRect/>
                </a:stretch>
              </p:blipFill>
              <p:spPr>
                <a:xfrm>
                  <a:off x="3204105" y="2811194"/>
                  <a:ext cx="1914480" cy="1855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1" name="Ink 50">
                  <a:extLst>
                    <a:ext uri="{FF2B5EF4-FFF2-40B4-BE49-F238E27FC236}">
                      <a16:creationId xmlns:a16="http://schemas.microsoft.com/office/drawing/2014/main" id="{5FDCD194-BF2D-4ACF-B5B6-48560300D1AC}"/>
                    </a:ext>
                  </a:extLst>
                </p14:cNvPr>
                <p14:cNvContentPartPr/>
                <p14:nvPr/>
              </p14:nvContentPartPr>
              <p14:xfrm>
                <a:off x="4468785" y="3302234"/>
                <a:ext cx="153000" cy="150120"/>
              </p14:xfrm>
            </p:contentPart>
          </mc:Choice>
          <mc:Fallback xmlns="">
            <p:pic>
              <p:nvPicPr>
                <p:cNvPr id="51" name="Ink 50">
                  <a:extLst>
                    <a:ext uri="{FF2B5EF4-FFF2-40B4-BE49-F238E27FC236}">
                      <a16:creationId xmlns:a16="http://schemas.microsoft.com/office/drawing/2014/main" id="{5FDCD194-BF2D-4ACF-B5B6-48560300D1AC}"/>
                    </a:ext>
                  </a:extLst>
                </p:cNvPr>
                <p:cNvPicPr/>
                <p:nvPr/>
              </p:nvPicPr>
              <p:blipFill>
                <a:blip r:embed="rId22"/>
                <a:stretch>
                  <a:fillRect/>
                </a:stretch>
              </p:blipFill>
              <p:spPr>
                <a:xfrm>
                  <a:off x="4459785" y="3293234"/>
                  <a:ext cx="17064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2" name="Ink 51">
                  <a:extLst>
                    <a:ext uri="{FF2B5EF4-FFF2-40B4-BE49-F238E27FC236}">
                      <a16:creationId xmlns:a16="http://schemas.microsoft.com/office/drawing/2014/main" id="{E766A05B-CF96-4B98-B5E6-D6F06AAD3BDA}"/>
                    </a:ext>
                  </a:extLst>
                </p14:cNvPr>
                <p14:cNvContentPartPr/>
                <p14:nvPr/>
              </p14:nvContentPartPr>
              <p14:xfrm>
                <a:off x="5111745" y="2892554"/>
                <a:ext cx="177840" cy="200160"/>
              </p14:xfrm>
            </p:contentPart>
          </mc:Choice>
          <mc:Fallback xmlns="">
            <p:pic>
              <p:nvPicPr>
                <p:cNvPr id="52" name="Ink 51">
                  <a:extLst>
                    <a:ext uri="{FF2B5EF4-FFF2-40B4-BE49-F238E27FC236}">
                      <a16:creationId xmlns:a16="http://schemas.microsoft.com/office/drawing/2014/main" id="{E766A05B-CF96-4B98-B5E6-D6F06AAD3BDA}"/>
                    </a:ext>
                  </a:extLst>
                </p:cNvPr>
                <p:cNvPicPr/>
                <p:nvPr/>
              </p:nvPicPr>
              <p:blipFill>
                <a:blip r:embed="rId24"/>
                <a:stretch>
                  <a:fillRect/>
                </a:stretch>
              </p:blipFill>
              <p:spPr>
                <a:xfrm>
                  <a:off x="5103105" y="2883554"/>
                  <a:ext cx="1954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3" name="Ink 52">
                  <a:extLst>
                    <a:ext uri="{FF2B5EF4-FFF2-40B4-BE49-F238E27FC236}">
                      <a16:creationId xmlns:a16="http://schemas.microsoft.com/office/drawing/2014/main" id="{DF66D5D7-31BD-493E-8616-0A896592C391}"/>
                    </a:ext>
                  </a:extLst>
                </p14:cNvPr>
                <p14:cNvContentPartPr/>
                <p14:nvPr/>
              </p14:nvContentPartPr>
              <p14:xfrm>
                <a:off x="5169345" y="2781674"/>
                <a:ext cx="170280" cy="82440"/>
              </p14:xfrm>
            </p:contentPart>
          </mc:Choice>
          <mc:Fallback xmlns="">
            <p:pic>
              <p:nvPicPr>
                <p:cNvPr id="53" name="Ink 52">
                  <a:extLst>
                    <a:ext uri="{FF2B5EF4-FFF2-40B4-BE49-F238E27FC236}">
                      <a16:creationId xmlns:a16="http://schemas.microsoft.com/office/drawing/2014/main" id="{DF66D5D7-31BD-493E-8616-0A896592C391}"/>
                    </a:ext>
                  </a:extLst>
                </p:cNvPr>
                <p:cNvPicPr/>
                <p:nvPr/>
              </p:nvPicPr>
              <p:blipFill>
                <a:blip r:embed="rId26"/>
                <a:stretch>
                  <a:fillRect/>
                </a:stretch>
              </p:blipFill>
              <p:spPr>
                <a:xfrm>
                  <a:off x="5160705" y="2772674"/>
                  <a:ext cx="187920" cy="100080"/>
                </a:xfrm>
                <a:prstGeom prst="rect">
                  <a:avLst/>
                </a:prstGeom>
              </p:spPr>
            </p:pic>
          </mc:Fallback>
        </mc:AlternateContent>
      </p:grpSp>
      <p:grpSp>
        <p:nvGrpSpPr>
          <p:cNvPr id="69" name="Group 68">
            <a:extLst>
              <a:ext uri="{FF2B5EF4-FFF2-40B4-BE49-F238E27FC236}">
                <a16:creationId xmlns:a16="http://schemas.microsoft.com/office/drawing/2014/main" id="{60CF50F4-29CD-41C9-A0D6-DD4B99489A2F}"/>
              </a:ext>
            </a:extLst>
          </p:cNvPr>
          <p:cNvGrpSpPr/>
          <p:nvPr/>
        </p:nvGrpSpPr>
        <p:grpSpPr>
          <a:xfrm>
            <a:off x="2952105" y="2558474"/>
            <a:ext cx="352080" cy="449280"/>
            <a:chOff x="2952105" y="2558474"/>
            <a:chExt cx="352080" cy="449280"/>
          </a:xfrm>
        </p:grpSpPr>
        <mc:AlternateContent xmlns:mc="http://schemas.openxmlformats.org/markup-compatibility/2006" xmlns:p14="http://schemas.microsoft.com/office/powerpoint/2010/main">
          <mc:Choice Requires="p14">
            <p:contentPart p14:bwMode="auto" r:id="rId27">
              <p14:nvContentPartPr>
                <p14:cNvPr id="56" name="Ink 55">
                  <a:extLst>
                    <a:ext uri="{FF2B5EF4-FFF2-40B4-BE49-F238E27FC236}">
                      <a16:creationId xmlns:a16="http://schemas.microsoft.com/office/drawing/2014/main" id="{4F7D7613-CB29-46C7-9E8E-255690AD87F0}"/>
                    </a:ext>
                  </a:extLst>
                </p14:cNvPr>
                <p14:cNvContentPartPr/>
                <p14:nvPr/>
              </p14:nvContentPartPr>
              <p14:xfrm>
                <a:off x="2952105" y="2829194"/>
                <a:ext cx="171360" cy="178560"/>
              </p14:xfrm>
            </p:contentPart>
          </mc:Choice>
          <mc:Fallback xmlns="">
            <p:pic>
              <p:nvPicPr>
                <p:cNvPr id="56" name="Ink 55">
                  <a:extLst>
                    <a:ext uri="{FF2B5EF4-FFF2-40B4-BE49-F238E27FC236}">
                      <a16:creationId xmlns:a16="http://schemas.microsoft.com/office/drawing/2014/main" id="{4F7D7613-CB29-46C7-9E8E-255690AD87F0}"/>
                    </a:ext>
                  </a:extLst>
                </p:cNvPr>
                <p:cNvPicPr/>
                <p:nvPr/>
              </p:nvPicPr>
              <p:blipFill>
                <a:blip r:embed="rId28"/>
                <a:stretch>
                  <a:fillRect/>
                </a:stretch>
              </p:blipFill>
              <p:spPr>
                <a:xfrm>
                  <a:off x="2943105" y="2820194"/>
                  <a:ext cx="1890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7" name="Ink 56">
                  <a:extLst>
                    <a:ext uri="{FF2B5EF4-FFF2-40B4-BE49-F238E27FC236}">
                      <a16:creationId xmlns:a16="http://schemas.microsoft.com/office/drawing/2014/main" id="{42C5316C-0E99-4CCF-A3E5-BC55A71A6B40}"/>
                    </a:ext>
                  </a:extLst>
                </p14:cNvPr>
                <p14:cNvContentPartPr/>
                <p14:nvPr/>
              </p14:nvContentPartPr>
              <p14:xfrm>
                <a:off x="3023745" y="2893994"/>
                <a:ext cx="18720" cy="30600"/>
              </p14:xfrm>
            </p:contentPart>
          </mc:Choice>
          <mc:Fallback xmlns="">
            <p:pic>
              <p:nvPicPr>
                <p:cNvPr id="57" name="Ink 56">
                  <a:extLst>
                    <a:ext uri="{FF2B5EF4-FFF2-40B4-BE49-F238E27FC236}">
                      <a16:creationId xmlns:a16="http://schemas.microsoft.com/office/drawing/2014/main" id="{42C5316C-0E99-4CCF-A3E5-BC55A71A6B40}"/>
                    </a:ext>
                  </a:extLst>
                </p:cNvPr>
                <p:cNvPicPr/>
                <p:nvPr/>
              </p:nvPicPr>
              <p:blipFill>
                <a:blip r:embed="rId30"/>
                <a:stretch>
                  <a:fillRect/>
                </a:stretch>
              </p:blipFill>
              <p:spPr>
                <a:xfrm>
                  <a:off x="3015105" y="2884994"/>
                  <a:ext cx="3636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8" name="Ink 57">
                  <a:extLst>
                    <a:ext uri="{FF2B5EF4-FFF2-40B4-BE49-F238E27FC236}">
                      <a16:creationId xmlns:a16="http://schemas.microsoft.com/office/drawing/2014/main" id="{0E096EE0-D432-4914-B065-AA873BCA7810}"/>
                    </a:ext>
                  </a:extLst>
                </p14:cNvPr>
                <p14:cNvContentPartPr/>
                <p14:nvPr/>
              </p14:nvContentPartPr>
              <p14:xfrm>
                <a:off x="3163425" y="2701034"/>
                <a:ext cx="140760" cy="164880"/>
              </p14:xfrm>
            </p:contentPart>
          </mc:Choice>
          <mc:Fallback xmlns="">
            <p:pic>
              <p:nvPicPr>
                <p:cNvPr id="58" name="Ink 57">
                  <a:extLst>
                    <a:ext uri="{FF2B5EF4-FFF2-40B4-BE49-F238E27FC236}">
                      <a16:creationId xmlns:a16="http://schemas.microsoft.com/office/drawing/2014/main" id="{0E096EE0-D432-4914-B065-AA873BCA7810}"/>
                    </a:ext>
                  </a:extLst>
                </p:cNvPr>
                <p:cNvPicPr/>
                <p:nvPr/>
              </p:nvPicPr>
              <p:blipFill>
                <a:blip r:embed="rId32"/>
                <a:stretch>
                  <a:fillRect/>
                </a:stretch>
              </p:blipFill>
              <p:spPr>
                <a:xfrm>
                  <a:off x="3154785" y="2692034"/>
                  <a:ext cx="1584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9" name="Ink 58">
                  <a:extLst>
                    <a:ext uri="{FF2B5EF4-FFF2-40B4-BE49-F238E27FC236}">
                      <a16:creationId xmlns:a16="http://schemas.microsoft.com/office/drawing/2014/main" id="{E95E67C9-A7EA-4A7C-9B07-F1F8D2067C81}"/>
                    </a:ext>
                  </a:extLst>
                </p14:cNvPr>
                <p14:cNvContentPartPr/>
                <p14:nvPr/>
              </p14:nvContentPartPr>
              <p14:xfrm>
                <a:off x="3168465" y="2744234"/>
                <a:ext cx="130680" cy="36720"/>
              </p14:xfrm>
            </p:contentPart>
          </mc:Choice>
          <mc:Fallback xmlns="">
            <p:pic>
              <p:nvPicPr>
                <p:cNvPr id="59" name="Ink 58">
                  <a:extLst>
                    <a:ext uri="{FF2B5EF4-FFF2-40B4-BE49-F238E27FC236}">
                      <a16:creationId xmlns:a16="http://schemas.microsoft.com/office/drawing/2014/main" id="{E95E67C9-A7EA-4A7C-9B07-F1F8D2067C81}"/>
                    </a:ext>
                  </a:extLst>
                </p:cNvPr>
                <p:cNvPicPr/>
                <p:nvPr/>
              </p:nvPicPr>
              <p:blipFill>
                <a:blip r:embed="rId34"/>
                <a:stretch>
                  <a:fillRect/>
                </a:stretch>
              </p:blipFill>
              <p:spPr>
                <a:xfrm>
                  <a:off x="3159825" y="2735234"/>
                  <a:ext cx="14832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0" name="Ink 59">
                  <a:extLst>
                    <a:ext uri="{FF2B5EF4-FFF2-40B4-BE49-F238E27FC236}">
                      <a16:creationId xmlns:a16="http://schemas.microsoft.com/office/drawing/2014/main" id="{D2C60C91-078D-4449-A506-A0A34C5DD608}"/>
                    </a:ext>
                  </a:extLst>
                </p14:cNvPr>
                <p14:cNvContentPartPr/>
                <p14:nvPr/>
              </p14:nvContentPartPr>
              <p14:xfrm>
                <a:off x="3174585" y="2681594"/>
                <a:ext cx="116280" cy="40680"/>
              </p14:xfrm>
            </p:contentPart>
          </mc:Choice>
          <mc:Fallback xmlns="">
            <p:pic>
              <p:nvPicPr>
                <p:cNvPr id="60" name="Ink 59">
                  <a:extLst>
                    <a:ext uri="{FF2B5EF4-FFF2-40B4-BE49-F238E27FC236}">
                      <a16:creationId xmlns:a16="http://schemas.microsoft.com/office/drawing/2014/main" id="{D2C60C91-078D-4449-A506-A0A34C5DD608}"/>
                    </a:ext>
                  </a:extLst>
                </p:cNvPr>
                <p:cNvPicPr/>
                <p:nvPr/>
              </p:nvPicPr>
              <p:blipFill>
                <a:blip r:embed="rId36"/>
                <a:stretch>
                  <a:fillRect/>
                </a:stretch>
              </p:blipFill>
              <p:spPr>
                <a:xfrm>
                  <a:off x="3165945" y="2672594"/>
                  <a:ext cx="13392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1" name="Ink 60">
                  <a:extLst>
                    <a:ext uri="{FF2B5EF4-FFF2-40B4-BE49-F238E27FC236}">
                      <a16:creationId xmlns:a16="http://schemas.microsoft.com/office/drawing/2014/main" id="{8753F3DC-552D-4550-80A4-FBBD3D8B0725}"/>
                    </a:ext>
                  </a:extLst>
                </p14:cNvPr>
                <p14:cNvContentPartPr/>
                <p14:nvPr/>
              </p14:nvContentPartPr>
              <p14:xfrm>
                <a:off x="3132465" y="2558474"/>
                <a:ext cx="155160" cy="75960"/>
              </p14:xfrm>
            </p:contentPart>
          </mc:Choice>
          <mc:Fallback xmlns="">
            <p:pic>
              <p:nvPicPr>
                <p:cNvPr id="61" name="Ink 60">
                  <a:extLst>
                    <a:ext uri="{FF2B5EF4-FFF2-40B4-BE49-F238E27FC236}">
                      <a16:creationId xmlns:a16="http://schemas.microsoft.com/office/drawing/2014/main" id="{8753F3DC-552D-4550-80A4-FBBD3D8B0725}"/>
                    </a:ext>
                  </a:extLst>
                </p:cNvPr>
                <p:cNvPicPr/>
                <p:nvPr/>
              </p:nvPicPr>
              <p:blipFill>
                <a:blip r:embed="rId38"/>
                <a:stretch>
                  <a:fillRect/>
                </a:stretch>
              </p:blipFill>
              <p:spPr>
                <a:xfrm>
                  <a:off x="3123465" y="2549474"/>
                  <a:ext cx="172800" cy="93600"/>
                </a:xfrm>
                <a:prstGeom prst="rect">
                  <a:avLst/>
                </a:prstGeom>
              </p:spPr>
            </p:pic>
          </mc:Fallback>
        </mc:AlternateContent>
      </p:grpSp>
      <p:grpSp>
        <p:nvGrpSpPr>
          <p:cNvPr id="84" name="Group 83">
            <a:extLst>
              <a:ext uri="{FF2B5EF4-FFF2-40B4-BE49-F238E27FC236}">
                <a16:creationId xmlns:a16="http://schemas.microsoft.com/office/drawing/2014/main" id="{48DA2F26-02D9-475D-9762-FA844A3544CF}"/>
              </a:ext>
            </a:extLst>
          </p:cNvPr>
          <p:cNvGrpSpPr/>
          <p:nvPr/>
        </p:nvGrpSpPr>
        <p:grpSpPr>
          <a:xfrm>
            <a:off x="7488465" y="3497354"/>
            <a:ext cx="366480" cy="619920"/>
            <a:chOff x="7488465" y="3497354"/>
            <a:chExt cx="366480" cy="619920"/>
          </a:xfrm>
        </p:grpSpPr>
        <mc:AlternateContent xmlns:mc="http://schemas.openxmlformats.org/markup-compatibility/2006" xmlns:p14="http://schemas.microsoft.com/office/powerpoint/2010/main">
          <mc:Choice Requires="p14">
            <p:contentPart p14:bwMode="auto" r:id="rId39">
              <p14:nvContentPartPr>
                <p14:cNvPr id="70" name="Ink 69">
                  <a:extLst>
                    <a:ext uri="{FF2B5EF4-FFF2-40B4-BE49-F238E27FC236}">
                      <a16:creationId xmlns:a16="http://schemas.microsoft.com/office/drawing/2014/main" id="{0DF7F108-44B4-4FFD-B0FB-5ECA7FC7A275}"/>
                    </a:ext>
                  </a:extLst>
                </p14:cNvPr>
                <p14:cNvContentPartPr/>
                <p14:nvPr/>
              </p14:nvContentPartPr>
              <p14:xfrm>
                <a:off x="7488465" y="3925394"/>
                <a:ext cx="169920" cy="191880"/>
              </p14:xfrm>
            </p:contentPart>
          </mc:Choice>
          <mc:Fallback xmlns="">
            <p:pic>
              <p:nvPicPr>
                <p:cNvPr id="70" name="Ink 69">
                  <a:extLst>
                    <a:ext uri="{FF2B5EF4-FFF2-40B4-BE49-F238E27FC236}">
                      <a16:creationId xmlns:a16="http://schemas.microsoft.com/office/drawing/2014/main" id="{0DF7F108-44B4-4FFD-B0FB-5ECA7FC7A275}"/>
                    </a:ext>
                  </a:extLst>
                </p:cNvPr>
                <p:cNvPicPr/>
                <p:nvPr/>
              </p:nvPicPr>
              <p:blipFill>
                <a:blip r:embed="rId40"/>
                <a:stretch>
                  <a:fillRect/>
                </a:stretch>
              </p:blipFill>
              <p:spPr>
                <a:xfrm>
                  <a:off x="7479465" y="3916754"/>
                  <a:ext cx="18756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1" name="Ink 70">
                  <a:extLst>
                    <a:ext uri="{FF2B5EF4-FFF2-40B4-BE49-F238E27FC236}">
                      <a16:creationId xmlns:a16="http://schemas.microsoft.com/office/drawing/2014/main" id="{A1FE0735-7208-481B-99AF-09D41E37A9E5}"/>
                    </a:ext>
                  </a:extLst>
                </p14:cNvPr>
                <p14:cNvContentPartPr/>
                <p14:nvPr/>
              </p14:nvContentPartPr>
              <p14:xfrm>
                <a:off x="7508985" y="3962114"/>
                <a:ext cx="138240" cy="109080"/>
              </p14:xfrm>
            </p:contentPart>
          </mc:Choice>
          <mc:Fallback xmlns="">
            <p:pic>
              <p:nvPicPr>
                <p:cNvPr id="71" name="Ink 70">
                  <a:extLst>
                    <a:ext uri="{FF2B5EF4-FFF2-40B4-BE49-F238E27FC236}">
                      <a16:creationId xmlns:a16="http://schemas.microsoft.com/office/drawing/2014/main" id="{A1FE0735-7208-481B-99AF-09D41E37A9E5}"/>
                    </a:ext>
                  </a:extLst>
                </p:cNvPr>
                <p:cNvPicPr/>
                <p:nvPr/>
              </p:nvPicPr>
              <p:blipFill>
                <a:blip r:embed="rId42"/>
                <a:stretch>
                  <a:fillRect/>
                </a:stretch>
              </p:blipFill>
              <p:spPr>
                <a:xfrm>
                  <a:off x="7500345" y="3953114"/>
                  <a:ext cx="15588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2" name="Ink 71">
                  <a:extLst>
                    <a:ext uri="{FF2B5EF4-FFF2-40B4-BE49-F238E27FC236}">
                      <a16:creationId xmlns:a16="http://schemas.microsoft.com/office/drawing/2014/main" id="{72C3AB9D-A9C7-431F-80CA-C87997361F65}"/>
                    </a:ext>
                  </a:extLst>
                </p14:cNvPr>
                <p14:cNvContentPartPr/>
                <p14:nvPr/>
              </p14:nvContentPartPr>
              <p14:xfrm>
                <a:off x="7529145" y="3931154"/>
                <a:ext cx="114840" cy="177480"/>
              </p14:xfrm>
            </p:contentPart>
          </mc:Choice>
          <mc:Fallback xmlns="">
            <p:pic>
              <p:nvPicPr>
                <p:cNvPr id="72" name="Ink 71">
                  <a:extLst>
                    <a:ext uri="{FF2B5EF4-FFF2-40B4-BE49-F238E27FC236}">
                      <a16:creationId xmlns:a16="http://schemas.microsoft.com/office/drawing/2014/main" id="{72C3AB9D-A9C7-431F-80CA-C87997361F65}"/>
                    </a:ext>
                  </a:extLst>
                </p:cNvPr>
                <p:cNvPicPr/>
                <p:nvPr/>
              </p:nvPicPr>
              <p:blipFill>
                <a:blip r:embed="rId44"/>
                <a:stretch>
                  <a:fillRect/>
                </a:stretch>
              </p:blipFill>
              <p:spPr>
                <a:xfrm>
                  <a:off x="7520505" y="3922514"/>
                  <a:ext cx="1324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3" name="Ink 72">
                  <a:extLst>
                    <a:ext uri="{FF2B5EF4-FFF2-40B4-BE49-F238E27FC236}">
                      <a16:creationId xmlns:a16="http://schemas.microsoft.com/office/drawing/2014/main" id="{0A17F9A2-AA10-43F2-B0CD-03687C6FC528}"/>
                    </a:ext>
                  </a:extLst>
                </p14:cNvPr>
                <p14:cNvContentPartPr/>
                <p14:nvPr/>
              </p14:nvContentPartPr>
              <p14:xfrm>
                <a:off x="7678905" y="3797594"/>
                <a:ext cx="58320" cy="121680"/>
              </p14:xfrm>
            </p:contentPart>
          </mc:Choice>
          <mc:Fallback xmlns="">
            <p:pic>
              <p:nvPicPr>
                <p:cNvPr id="73" name="Ink 72">
                  <a:extLst>
                    <a:ext uri="{FF2B5EF4-FFF2-40B4-BE49-F238E27FC236}">
                      <a16:creationId xmlns:a16="http://schemas.microsoft.com/office/drawing/2014/main" id="{0A17F9A2-AA10-43F2-B0CD-03687C6FC528}"/>
                    </a:ext>
                  </a:extLst>
                </p:cNvPr>
                <p:cNvPicPr/>
                <p:nvPr/>
              </p:nvPicPr>
              <p:blipFill>
                <a:blip r:embed="rId46"/>
                <a:stretch>
                  <a:fillRect/>
                </a:stretch>
              </p:blipFill>
              <p:spPr>
                <a:xfrm>
                  <a:off x="7670265" y="3788954"/>
                  <a:ext cx="759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4" name="Ink 73">
                  <a:extLst>
                    <a:ext uri="{FF2B5EF4-FFF2-40B4-BE49-F238E27FC236}">
                      <a16:creationId xmlns:a16="http://schemas.microsoft.com/office/drawing/2014/main" id="{AE783663-EF4F-4437-BEFD-178852D923CC}"/>
                    </a:ext>
                  </a:extLst>
                </p14:cNvPr>
                <p14:cNvContentPartPr/>
                <p14:nvPr/>
              </p14:nvContentPartPr>
              <p14:xfrm>
                <a:off x="7680705" y="3687794"/>
                <a:ext cx="174240" cy="220680"/>
              </p14:xfrm>
            </p:contentPart>
          </mc:Choice>
          <mc:Fallback xmlns="">
            <p:pic>
              <p:nvPicPr>
                <p:cNvPr id="74" name="Ink 73">
                  <a:extLst>
                    <a:ext uri="{FF2B5EF4-FFF2-40B4-BE49-F238E27FC236}">
                      <a16:creationId xmlns:a16="http://schemas.microsoft.com/office/drawing/2014/main" id="{AE783663-EF4F-4437-BEFD-178852D923CC}"/>
                    </a:ext>
                  </a:extLst>
                </p:cNvPr>
                <p:cNvPicPr/>
                <p:nvPr/>
              </p:nvPicPr>
              <p:blipFill>
                <a:blip r:embed="rId48"/>
                <a:stretch>
                  <a:fillRect/>
                </a:stretch>
              </p:blipFill>
              <p:spPr>
                <a:xfrm>
                  <a:off x="7672065" y="3679154"/>
                  <a:ext cx="19188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5" name="Ink 74">
                  <a:extLst>
                    <a:ext uri="{FF2B5EF4-FFF2-40B4-BE49-F238E27FC236}">
                      <a16:creationId xmlns:a16="http://schemas.microsoft.com/office/drawing/2014/main" id="{70D9896D-1A39-4504-ABAC-01BEF49DF27F}"/>
                    </a:ext>
                  </a:extLst>
                </p14:cNvPr>
                <p14:cNvContentPartPr/>
                <p14:nvPr/>
              </p14:nvContentPartPr>
              <p14:xfrm>
                <a:off x="7627065" y="3497354"/>
                <a:ext cx="129600" cy="138960"/>
              </p14:xfrm>
            </p:contentPart>
          </mc:Choice>
          <mc:Fallback xmlns="">
            <p:pic>
              <p:nvPicPr>
                <p:cNvPr id="75" name="Ink 74">
                  <a:extLst>
                    <a:ext uri="{FF2B5EF4-FFF2-40B4-BE49-F238E27FC236}">
                      <a16:creationId xmlns:a16="http://schemas.microsoft.com/office/drawing/2014/main" id="{70D9896D-1A39-4504-ABAC-01BEF49DF27F}"/>
                    </a:ext>
                  </a:extLst>
                </p:cNvPr>
                <p:cNvPicPr/>
                <p:nvPr/>
              </p:nvPicPr>
              <p:blipFill>
                <a:blip r:embed="rId50"/>
                <a:stretch>
                  <a:fillRect/>
                </a:stretch>
              </p:blipFill>
              <p:spPr>
                <a:xfrm>
                  <a:off x="7618065" y="3488354"/>
                  <a:ext cx="147240" cy="156600"/>
                </a:xfrm>
                <a:prstGeom prst="rect">
                  <a:avLst/>
                </a:prstGeom>
              </p:spPr>
            </p:pic>
          </mc:Fallback>
        </mc:AlternateContent>
      </p:grpSp>
      <p:grpSp>
        <p:nvGrpSpPr>
          <p:cNvPr id="83" name="Group 82">
            <a:extLst>
              <a:ext uri="{FF2B5EF4-FFF2-40B4-BE49-F238E27FC236}">
                <a16:creationId xmlns:a16="http://schemas.microsoft.com/office/drawing/2014/main" id="{4107C8AC-8172-4CBE-91ED-CE86CB64F79E}"/>
              </a:ext>
            </a:extLst>
          </p:cNvPr>
          <p:cNvGrpSpPr/>
          <p:nvPr/>
        </p:nvGrpSpPr>
        <p:grpSpPr>
          <a:xfrm>
            <a:off x="6383985" y="2516714"/>
            <a:ext cx="363240" cy="521280"/>
            <a:chOff x="6383985" y="2516714"/>
            <a:chExt cx="363240" cy="521280"/>
          </a:xfrm>
        </p:grpSpPr>
        <mc:AlternateContent xmlns:mc="http://schemas.openxmlformats.org/markup-compatibility/2006" xmlns:p14="http://schemas.microsoft.com/office/powerpoint/2010/main">
          <mc:Choice Requires="p14">
            <p:contentPart p14:bwMode="auto" r:id="rId51">
              <p14:nvContentPartPr>
                <p14:cNvPr id="76" name="Ink 75">
                  <a:extLst>
                    <a:ext uri="{FF2B5EF4-FFF2-40B4-BE49-F238E27FC236}">
                      <a16:creationId xmlns:a16="http://schemas.microsoft.com/office/drawing/2014/main" id="{94A9174F-BEE8-493C-9CD8-52C755951691}"/>
                    </a:ext>
                  </a:extLst>
                </p14:cNvPr>
                <p14:cNvContentPartPr/>
                <p14:nvPr/>
              </p14:nvContentPartPr>
              <p14:xfrm>
                <a:off x="6383985" y="2842874"/>
                <a:ext cx="132120" cy="195120"/>
              </p14:xfrm>
            </p:contentPart>
          </mc:Choice>
          <mc:Fallback xmlns="">
            <p:pic>
              <p:nvPicPr>
                <p:cNvPr id="76" name="Ink 75">
                  <a:extLst>
                    <a:ext uri="{FF2B5EF4-FFF2-40B4-BE49-F238E27FC236}">
                      <a16:creationId xmlns:a16="http://schemas.microsoft.com/office/drawing/2014/main" id="{94A9174F-BEE8-493C-9CD8-52C755951691}"/>
                    </a:ext>
                  </a:extLst>
                </p:cNvPr>
                <p:cNvPicPr/>
                <p:nvPr/>
              </p:nvPicPr>
              <p:blipFill>
                <a:blip r:embed="rId52"/>
                <a:stretch>
                  <a:fillRect/>
                </a:stretch>
              </p:blipFill>
              <p:spPr>
                <a:xfrm>
                  <a:off x="6374985" y="2834234"/>
                  <a:ext cx="14976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7" name="Ink 76">
                  <a:extLst>
                    <a:ext uri="{FF2B5EF4-FFF2-40B4-BE49-F238E27FC236}">
                      <a16:creationId xmlns:a16="http://schemas.microsoft.com/office/drawing/2014/main" id="{4D73C8AD-CB96-4AD3-A4FE-44B3B9199C55}"/>
                    </a:ext>
                  </a:extLst>
                </p14:cNvPr>
                <p14:cNvContentPartPr/>
                <p14:nvPr/>
              </p14:nvContentPartPr>
              <p14:xfrm>
                <a:off x="6390825" y="2891834"/>
                <a:ext cx="106560" cy="72360"/>
              </p14:xfrm>
            </p:contentPart>
          </mc:Choice>
          <mc:Fallback xmlns="">
            <p:pic>
              <p:nvPicPr>
                <p:cNvPr id="77" name="Ink 76">
                  <a:extLst>
                    <a:ext uri="{FF2B5EF4-FFF2-40B4-BE49-F238E27FC236}">
                      <a16:creationId xmlns:a16="http://schemas.microsoft.com/office/drawing/2014/main" id="{4D73C8AD-CB96-4AD3-A4FE-44B3B9199C55}"/>
                    </a:ext>
                  </a:extLst>
                </p:cNvPr>
                <p:cNvPicPr/>
                <p:nvPr/>
              </p:nvPicPr>
              <p:blipFill>
                <a:blip r:embed="rId54"/>
                <a:stretch>
                  <a:fillRect/>
                </a:stretch>
              </p:blipFill>
              <p:spPr>
                <a:xfrm>
                  <a:off x="6381825" y="2882834"/>
                  <a:ext cx="1242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78" name="Ink 77">
                  <a:extLst>
                    <a:ext uri="{FF2B5EF4-FFF2-40B4-BE49-F238E27FC236}">
                      <a16:creationId xmlns:a16="http://schemas.microsoft.com/office/drawing/2014/main" id="{F17C9036-ACE1-4063-9399-63CCEE4E4C27}"/>
                    </a:ext>
                  </a:extLst>
                </p14:cNvPr>
                <p14:cNvContentPartPr/>
                <p14:nvPr/>
              </p14:nvContentPartPr>
              <p14:xfrm>
                <a:off x="6396945" y="2824154"/>
                <a:ext cx="105840" cy="199800"/>
              </p14:xfrm>
            </p:contentPart>
          </mc:Choice>
          <mc:Fallback xmlns="">
            <p:pic>
              <p:nvPicPr>
                <p:cNvPr id="78" name="Ink 77">
                  <a:extLst>
                    <a:ext uri="{FF2B5EF4-FFF2-40B4-BE49-F238E27FC236}">
                      <a16:creationId xmlns:a16="http://schemas.microsoft.com/office/drawing/2014/main" id="{F17C9036-ACE1-4063-9399-63CCEE4E4C27}"/>
                    </a:ext>
                  </a:extLst>
                </p:cNvPr>
                <p:cNvPicPr/>
                <p:nvPr/>
              </p:nvPicPr>
              <p:blipFill>
                <a:blip r:embed="rId56"/>
                <a:stretch>
                  <a:fillRect/>
                </a:stretch>
              </p:blipFill>
              <p:spPr>
                <a:xfrm>
                  <a:off x="6388305" y="2815154"/>
                  <a:ext cx="123480" cy="2174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79" name="Ink 78">
                  <a:extLst>
                    <a:ext uri="{FF2B5EF4-FFF2-40B4-BE49-F238E27FC236}">
                      <a16:creationId xmlns:a16="http://schemas.microsoft.com/office/drawing/2014/main" id="{04CB0070-A594-4F5B-9D34-2A3E67F6E7D1}"/>
                    </a:ext>
                  </a:extLst>
                </p14:cNvPr>
                <p14:cNvContentPartPr/>
                <p14:nvPr/>
              </p14:nvContentPartPr>
              <p14:xfrm>
                <a:off x="6556065" y="2665034"/>
                <a:ext cx="96120" cy="172800"/>
              </p14:xfrm>
            </p:contentPart>
          </mc:Choice>
          <mc:Fallback xmlns="">
            <p:pic>
              <p:nvPicPr>
                <p:cNvPr id="79" name="Ink 78">
                  <a:extLst>
                    <a:ext uri="{FF2B5EF4-FFF2-40B4-BE49-F238E27FC236}">
                      <a16:creationId xmlns:a16="http://schemas.microsoft.com/office/drawing/2014/main" id="{04CB0070-A594-4F5B-9D34-2A3E67F6E7D1}"/>
                    </a:ext>
                  </a:extLst>
                </p:cNvPr>
                <p:cNvPicPr/>
                <p:nvPr/>
              </p:nvPicPr>
              <p:blipFill>
                <a:blip r:embed="rId58"/>
                <a:stretch>
                  <a:fillRect/>
                </a:stretch>
              </p:blipFill>
              <p:spPr>
                <a:xfrm>
                  <a:off x="6547425" y="2656394"/>
                  <a:ext cx="11376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0" name="Ink 79">
                  <a:extLst>
                    <a:ext uri="{FF2B5EF4-FFF2-40B4-BE49-F238E27FC236}">
                      <a16:creationId xmlns:a16="http://schemas.microsoft.com/office/drawing/2014/main" id="{1D4EEA3D-CC9F-429D-AC10-9B1594520AB7}"/>
                    </a:ext>
                  </a:extLst>
                </p14:cNvPr>
                <p14:cNvContentPartPr/>
                <p14:nvPr/>
              </p14:nvContentPartPr>
              <p14:xfrm>
                <a:off x="6572265" y="2615354"/>
                <a:ext cx="174960" cy="201600"/>
              </p14:xfrm>
            </p:contentPart>
          </mc:Choice>
          <mc:Fallback xmlns="">
            <p:pic>
              <p:nvPicPr>
                <p:cNvPr id="80" name="Ink 79">
                  <a:extLst>
                    <a:ext uri="{FF2B5EF4-FFF2-40B4-BE49-F238E27FC236}">
                      <a16:creationId xmlns:a16="http://schemas.microsoft.com/office/drawing/2014/main" id="{1D4EEA3D-CC9F-429D-AC10-9B1594520AB7}"/>
                    </a:ext>
                  </a:extLst>
                </p:cNvPr>
                <p:cNvPicPr/>
                <p:nvPr/>
              </p:nvPicPr>
              <p:blipFill>
                <a:blip r:embed="rId60"/>
                <a:stretch>
                  <a:fillRect/>
                </a:stretch>
              </p:blipFill>
              <p:spPr>
                <a:xfrm>
                  <a:off x="6563265" y="2606354"/>
                  <a:ext cx="19260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2" name="Ink 81">
                  <a:extLst>
                    <a:ext uri="{FF2B5EF4-FFF2-40B4-BE49-F238E27FC236}">
                      <a16:creationId xmlns:a16="http://schemas.microsoft.com/office/drawing/2014/main" id="{01CA2545-E9BC-434F-BEA4-517BFE45E638}"/>
                    </a:ext>
                  </a:extLst>
                </p14:cNvPr>
                <p14:cNvContentPartPr/>
                <p14:nvPr/>
              </p14:nvContentPartPr>
              <p14:xfrm>
                <a:off x="6522225" y="2516714"/>
                <a:ext cx="174600" cy="149400"/>
              </p14:xfrm>
            </p:contentPart>
          </mc:Choice>
          <mc:Fallback xmlns="">
            <p:pic>
              <p:nvPicPr>
                <p:cNvPr id="82" name="Ink 81">
                  <a:extLst>
                    <a:ext uri="{FF2B5EF4-FFF2-40B4-BE49-F238E27FC236}">
                      <a16:creationId xmlns:a16="http://schemas.microsoft.com/office/drawing/2014/main" id="{01CA2545-E9BC-434F-BEA4-517BFE45E638}"/>
                    </a:ext>
                  </a:extLst>
                </p:cNvPr>
                <p:cNvPicPr/>
                <p:nvPr/>
              </p:nvPicPr>
              <p:blipFill>
                <a:blip r:embed="rId62"/>
                <a:stretch>
                  <a:fillRect/>
                </a:stretch>
              </p:blipFill>
              <p:spPr>
                <a:xfrm>
                  <a:off x="6513225" y="2508074"/>
                  <a:ext cx="192240" cy="167040"/>
                </a:xfrm>
                <a:prstGeom prst="rect">
                  <a:avLst/>
                </a:prstGeom>
              </p:spPr>
            </p:pic>
          </mc:Fallback>
        </mc:AlternateContent>
      </p:grpSp>
      <p:grpSp>
        <p:nvGrpSpPr>
          <p:cNvPr id="89" name="Group 88">
            <a:extLst>
              <a:ext uri="{FF2B5EF4-FFF2-40B4-BE49-F238E27FC236}">
                <a16:creationId xmlns:a16="http://schemas.microsoft.com/office/drawing/2014/main" id="{3336671D-FD11-4700-B44E-B3ECB43F9C22}"/>
              </a:ext>
            </a:extLst>
          </p:cNvPr>
          <p:cNvGrpSpPr/>
          <p:nvPr/>
        </p:nvGrpSpPr>
        <p:grpSpPr>
          <a:xfrm>
            <a:off x="9165345" y="3359114"/>
            <a:ext cx="346320" cy="690840"/>
            <a:chOff x="9165345" y="3359114"/>
            <a:chExt cx="346320" cy="690840"/>
          </a:xfrm>
        </p:grpSpPr>
        <mc:AlternateContent xmlns:mc="http://schemas.openxmlformats.org/markup-compatibility/2006" xmlns:p14="http://schemas.microsoft.com/office/powerpoint/2010/main">
          <mc:Choice Requires="p14">
            <p:contentPart p14:bwMode="auto" r:id="rId63">
              <p14:nvContentPartPr>
                <p14:cNvPr id="43" name="Ink 42">
                  <a:extLst>
                    <a:ext uri="{FF2B5EF4-FFF2-40B4-BE49-F238E27FC236}">
                      <a16:creationId xmlns:a16="http://schemas.microsoft.com/office/drawing/2014/main" id="{31465C80-8661-437E-87CB-485C99E11AF3}"/>
                    </a:ext>
                  </a:extLst>
                </p14:cNvPr>
                <p14:cNvContentPartPr/>
                <p14:nvPr/>
              </p14:nvContentPartPr>
              <p14:xfrm>
                <a:off x="9202425" y="3359114"/>
                <a:ext cx="33840" cy="690840"/>
              </p14:xfrm>
            </p:contentPart>
          </mc:Choice>
          <mc:Fallback xmlns="">
            <p:pic>
              <p:nvPicPr>
                <p:cNvPr id="43" name="Ink 42">
                  <a:extLst>
                    <a:ext uri="{FF2B5EF4-FFF2-40B4-BE49-F238E27FC236}">
                      <a16:creationId xmlns:a16="http://schemas.microsoft.com/office/drawing/2014/main" id="{31465C80-8661-437E-87CB-485C99E11AF3}"/>
                    </a:ext>
                  </a:extLst>
                </p:cNvPr>
                <p:cNvPicPr/>
                <p:nvPr/>
              </p:nvPicPr>
              <p:blipFill>
                <a:blip r:embed="rId64"/>
                <a:stretch>
                  <a:fillRect/>
                </a:stretch>
              </p:blipFill>
              <p:spPr>
                <a:xfrm>
                  <a:off x="9193425" y="3350474"/>
                  <a:ext cx="51480" cy="70848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4" name="Ink 43">
                  <a:extLst>
                    <a:ext uri="{FF2B5EF4-FFF2-40B4-BE49-F238E27FC236}">
                      <a16:creationId xmlns:a16="http://schemas.microsoft.com/office/drawing/2014/main" id="{4D664671-A034-4EEF-AF60-D438A0F82B28}"/>
                    </a:ext>
                  </a:extLst>
                </p14:cNvPr>
                <p14:cNvContentPartPr/>
                <p14:nvPr/>
              </p14:nvContentPartPr>
              <p14:xfrm>
                <a:off x="9165345" y="3645314"/>
                <a:ext cx="176760" cy="99720"/>
              </p14:xfrm>
            </p:contentPart>
          </mc:Choice>
          <mc:Fallback xmlns="">
            <p:pic>
              <p:nvPicPr>
                <p:cNvPr id="44" name="Ink 43">
                  <a:extLst>
                    <a:ext uri="{FF2B5EF4-FFF2-40B4-BE49-F238E27FC236}">
                      <a16:creationId xmlns:a16="http://schemas.microsoft.com/office/drawing/2014/main" id="{4D664671-A034-4EEF-AF60-D438A0F82B28}"/>
                    </a:ext>
                  </a:extLst>
                </p:cNvPr>
                <p:cNvPicPr/>
                <p:nvPr/>
              </p:nvPicPr>
              <p:blipFill>
                <a:blip r:embed="rId66"/>
                <a:stretch>
                  <a:fillRect/>
                </a:stretch>
              </p:blipFill>
              <p:spPr>
                <a:xfrm>
                  <a:off x="9156345" y="3636314"/>
                  <a:ext cx="1944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85" name="Ink 84">
                  <a:extLst>
                    <a:ext uri="{FF2B5EF4-FFF2-40B4-BE49-F238E27FC236}">
                      <a16:creationId xmlns:a16="http://schemas.microsoft.com/office/drawing/2014/main" id="{1DE2C667-7EC7-4996-BA23-C90F9B5A9876}"/>
                    </a:ext>
                  </a:extLst>
                </p14:cNvPr>
                <p14:cNvContentPartPr/>
                <p14:nvPr/>
              </p14:nvContentPartPr>
              <p14:xfrm>
                <a:off x="9360105" y="3557114"/>
                <a:ext cx="151560" cy="153720"/>
              </p14:xfrm>
            </p:contentPart>
          </mc:Choice>
          <mc:Fallback xmlns="">
            <p:pic>
              <p:nvPicPr>
                <p:cNvPr id="85" name="Ink 84">
                  <a:extLst>
                    <a:ext uri="{FF2B5EF4-FFF2-40B4-BE49-F238E27FC236}">
                      <a16:creationId xmlns:a16="http://schemas.microsoft.com/office/drawing/2014/main" id="{1DE2C667-7EC7-4996-BA23-C90F9B5A9876}"/>
                    </a:ext>
                  </a:extLst>
                </p:cNvPr>
                <p:cNvPicPr/>
                <p:nvPr/>
              </p:nvPicPr>
              <p:blipFill>
                <a:blip r:embed="rId68"/>
                <a:stretch>
                  <a:fillRect/>
                </a:stretch>
              </p:blipFill>
              <p:spPr>
                <a:xfrm>
                  <a:off x="9351105" y="3548474"/>
                  <a:ext cx="16920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86" name="Ink 85">
                  <a:extLst>
                    <a:ext uri="{FF2B5EF4-FFF2-40B4-BE49-F238E27FC236}">
                      <a16:creationId xmlns:a16="http://schemas.microsoft.com/office/drawing/2014/main" id="{1B4881E7-0430-43DD-9C88-FCFD1A62FEF4}"/>
                    </a:ext>
                  </a:extLst>
                </p14:cNvPr>
                <p14:cNvContentPartPr/>
                <p14:nvPr/>
              </p14:nvContentPartPr>
              <p14:xfrm>
                <a:off x="9378465" y="3608954"/>
                <a:ext cx="95760" cy="29520"/>
              </p14:xfrm>
            </p:contentPart>
          </mc:Choice>
          <mc:Fallback xmlns="">
            <p:pic>
              <p:nvPicPr>
                <p:cNvPr id="86" name="Ink 85">
                  <a:extLst>
                    <a:ext uri="{FF2B5EF4-FFF2-40B4-BE49-F238E27FC236}">
                      <a16:creationId xmlns:a16="http://schemas.microsoft.com/office/drawing/2014/main" id="{1B4881E7-0430-43DD-9C88-FCFD1A62FEF4}"/>
                    </a:ext>
                  </a:extLst>
                </p:cNvPr>
                <p:cNvPicPr/>
                <p:nvPr/>
              </p:nvPicPr>
              <p:blipFill>
                <a:blip r:embed="rId70"/>
                <a:stretch>
                  <a:fillRect/>
                </a:stretch>
              </p:blipFill>
              <p:spPr>
                <a:xfrm>
                  <a:off x="9369465" y="3600314"/>
                  <a:ext cx="11340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87" name="Ink 86">
                  <a:extLst>
                    <a:ext uri="{FF2B5EF4-FFF2-40B4-BE49-F238E27FC236}">
                      <a16:creationId xmlns:a16="http://schemas.microsoft.com/office/drawing/2014/main" id="{6A81E5A0-F32D-4719-883A-A63D2EF1CD69}"/>
                    </a:ext>
                  </a:extLst>
                </p14:cNvPr>
                <p14:cNvContentPartPr/>
                <p14:nvPr/>
              </p14:nvContentPartPr>
              <p14:xfrm>
                <a:off x="9364785" y="3523994"/>
                <a:ext cx="114120" cy="13320"/>
              </p14:xfrm>
            </p:contentPart>
          </mc:Choice>
          <mc:Fallback xmlns="">
            <p:pic>
              <p:nvPicPr>
                <p:cNvPr id="87" name="Ink 86">
                  <a:extLst>
                    <a:ext uri="{FF2B5EF4-FFF2-40B4-BE49-F238E27FC236}">
                      <a16:creationId xmlns:a16="http://schemas.microsoft.com/office/drawing/2014/main" id="{6A81E5A0-F32D-4719-883A-A63D2EF1CD69}"/>
                    </a:ext>
                  </a:extLst>
                </p:cNvPr>
                <p:cNvPicPr/>
                <p:nvPr/>
              </p:nvPicPr>
              <p:blipFill>
                <a:blip r:embed="rId72"/>
                <a:stretch>
                  <a:fillRect/>
                </a:stretch>
              </p:blipFill>
              <p:spPr>
                <a:xfrm>
                  <a:off x="9356145" y="3514994"/>
                  <a:ext cx="1317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88" name="Ink 87">
                  <a:extLst>
                    <a:ext uri="{FF2B5EF4-FFF2-40B4-BE49-F238E27FC236}">
                      <a16:creationId xmlns:a16="http://schemas.microsoft.com/office/drawing/2014/main" id="{E1E7C937-3E8D-4259-8F5A-99B279804A17}"/>
                    </a:ext>
                  </a:extLst>
                </p14:cNvPr>
                <p14:cNvContentPartPr/>
                <p14:nvPr/>
              </p14:nvContentPartPr>
              <p14:xfrm>
                <a:off x="9342465" y="3395474"/>
                <a:ext cx="152640" cy="86400"/>
              </p14:xfrm>
            </p:contentPart>
          </mc:Choice>
          <mc:Fallback xmlns="">
            <p:pic>
              <p:nvPicPr>
                <p:cNvPr id="88" name="Ink 87">
                  <a:extLst>
                    <a:ext uri="{FF2B5EF4-FFF2-40B4-BE49-F238E27FC236}">
                      <a16:creationId xmlns:a16="http://schemas.microsoft.com/office/drawing/2014/main" id="{E1E7C937-3E8D-4259-8F5A-99B279804A17}"/>
                    </a:ext>
                  </a:extLst>
                </p:cNvPr>
                <p:cNvPicPr/>
                <p:nvPr/>
              </p:nvPicPr>
              <p:blipFill>
                <a:blip r:embed="rId74"/>
                <a:stretch>
                  <a:fillRect/>
                </a:stretch>
              </p:blipFill>
              <p:spPr>
                <a:xfrm>
                  <a:off x="9333465" y="3386834"/>
                  <a:ext cx="170280" cy="104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
            <p14:nvContentPartPr>
              <p14:cNvPr id="90" name="Ink 89">
                <a:extLst>
                  <a:ext uri="{FF2B5EF4-FFF2-40B4-BE49-F238E27FC236}">
                    <a16:creationId xmlns:a16="http://schemas.microsoft.com/office/drawing/2014/main" id="{630EECD7-5F2A-4764-A1B5-3BA8C4B1EB96}"/>
                  </a:ext>
                </a:extLst>
              </p14:cNvPr>
              <p14:cNvContentPartPr/>
              <p14:nvPr/>
            </p14:nvContentPartPr>
            <p14:xfrm>
              <a:off x="1938345" y="2929274"/>
              <a:ext cx="8281080" cy="1509840"/>
            </p14:xfrm>
          </p:contentPart>
        </mc:Choice>
        <mc:Fallback xmlns="">
          <p:pic>
            <p:nvPicPr>
              <p:cNvPr id="90" name="Ink 89">
                <a:extLst>
                  <a:ext uri="{FF2B5EF4-FFF2-40B4-BE49-F238E27FC236}">
                    <a16:creationId xmlns:a16="http://schemas.microsoft.com/office/drawing/2014/main" id="{630EECD7-5F2A-4764-A1B5-3BA8C4B1EB96}"/>
                  </a:ext>
                </a:extLst>
              </p:cNvPr>
              <p:cNvPicPr/>
              <p:nvPr/>
            </p:nvPicPr>
            <p:blipFill>
              <a:blip r:embed="rId76"/>
              <a:stretch>
                <a:fillRect/>
              </a:stretch>
            </p:blipFill>
            <p:spPr>
              <a:xfrm>
                <a:off x="1920345" y="2911274"/>
                <a:ext cx="8316720" cy="15454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1" name="Ink 90">
                <a:extLst>
                  <a:ext uri="{FF2B5EF4-FFF2-40B4-BE49-F238E27FC236}">
                    <a16:creationId xmlns:a16="http://schemas.microsoft.com/office/drawing/2014/main" id="{93167201-7E76-497A-9AB6-989E94DEDDF1}"/>
                  </a:ext>
                </a:extLst>
              </p14:cNvPr>
              <p14:cNvContentPartPr/>
              <p14:nvPr/>
            </p14:nvContentPartPr>
            <p14:xfrm>
              <a:off x="9978945" y="2890754"/>
              <a:ext cx="201600" cy="227880"/>
            </p14:xfrm>
          </p:contentPart>
        </mc:Choice>
        <mc:Fallback xmlns="">
          <p:pic>
            <p:nvPicPr>
              <p:cNvPr id="91" name="Ink 90">
                <a:extLst>
                  <a:ext uri="{FF2B5EF4-FFF2-40B4-BE49-F238E27FC236}">
                    <a16:creationId xmlns:a16="http://schemas.microsoft.com/office/drawing/2014/main" id="{93167201-7E76-497A-9AB6-989E94DEDDF1}"/>
                  </a:ext>
                </a:extLst>
              </p:cNvPr>
              <p:cNvPicPr/>
              <p:nvPr/>
            </p:nvPicPr>
            <p:blipFill>
              <a:blip r:embed="rId78"/>
              <a:stretch>
                <a:fillRect/>
              </a:stretch>
            </p:blipFill>
            <p:spPr>
              <a:xfrm>
                <a:off x="9960945" y="2872754"/>
                <a:ext cx="23724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7" name="Ink 96">
                <a:extLst>
                  <a:ext uri="{FF2B5EF4-FFF2-40B4-BE49-F238E27FC236}">
                    <a16:creationId xmlns:a16="http://schemas.microsoft.com/office/drawing/2014/main" id="{8C417D6C-7B8A-4372-8AA1-F75E6DD82614}"/>
                  </a:ext>
                </a:extLst>
              </p14:cNvPr>
              <p14:cNvContentPartPr/>
              <p14:nvPr/>
            </p14:nvContentPartPr>
            <p14:xfrm>
              <a:off x="9828465" y="2615714"/>
              <a:ext cx="155880" cy="176040"/>
            </p14:xfrm>
          </p:contentPart>
        </mc:Choice>
        <mc:Fallback xmlns="">
          <p:pic>
            <p:nvPicPr>
              <p:cNvPr id="97" name="Ink 96">
                <a:extLst>
                  <a:ext uri="{FF2B5EF4-FFF2-40B4-BE49-F238E27FC236}">
                    <a16:creationId xmlns:a16="http://schemas.microsoft.com/office/drawing/2014/main" id="{8C417D6C-7B8A-4372-8AA1-F75E6DD82614}"/>
                  </a:ext>
                </a:extLst>
              </p:cNvPr>
              <p:cNvPicPr/>
              <p:nvPr/>
            </p:nvPicPr>
            <p:blipFill>
              <a:blip r:embed="rId80"/>
              <a:stretch>
                <a:fillRect/>
              </a:stretch>
            </p:blipFill>
            <p:spPr>
              <a:xfrm>
                <a:off x="9810825" y="2598074"/>
                <a:ext cx="19152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8" name="Ink 97">
                <a:extLst>
                  <a:ext uri="{FF2B5EF4-FFF2-40B4-BE49-F238E27FC236}">
                    <a16:creationId xmlns:a16="http://schemas.microsoft.com/office/drawing/2014/main" id="{09E1D178-6589-4FAA-B596-C2E2CB320ABA}"/>
                  </a:ext>
                </a:extLst>
              </p14:cNvPr>
              <p14:cNvContentPartPr/>
              <p14:nvPr/>
            </p14:nvContentPartPr>
            <p14:xfrm>
              <a:off x="9924945" y="2460554"/>
              <a:ext cx="113760" cy="39600"/>
            </p14:xfrm>
          </p:contentPart>
        </mc:Choice>
        <mc:Fallback xmlns="">
          <p:pic>
            <p:nvPicPr>
              <p:cNvPr id="98" name="Ink 97">
                <a:extLst>
                  <a:ext uri="{FF2B5EF4-FFF2-40B4-BE49-F238E27FC236}">
                    <a16:creationId xmlns:a16="http://schemas.microsoft.com/office/drawing/2014/main" id="{09E1D178-6589-4FAA-B596-C2E2CB320ABA}"/>
                  </a:ext>
                </a:extLst>
              </p:cNvPr>
              <p:cNvPicPr/>
              <p:nvPr/>
            </p:nvPicPr>
            <p:blipFill>
              <a:blip r:embed="rId82"/>
              <a:stretch>
                <a:fillRect/>
              </a:stretch>
            </p:blipFill>
            <p:spPr>
              <a:xfrm>
                <a:off x="9907305" y="2442914"/>
                <a:ext cx="1494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9" name="Ink 98">
                <a:extLst>
                  <a:ext uri="{FF2B5EF4-FFF2-40B4-BE49-F238E27FC236}">
                    <a16:creationId xmlns:a16="http://schemas.microsoft.com/office/drawing/2014/main" id="{9A07670D-89A0-4968-8438-F946152A01B2}"/>
                  </a:ext>
                </a:extLst>
              </p14:cNvPr>
              <p14:cNvContentPartPr/>
              <p14:nvPr/>
            </p14:nvContentPartPr>
            <p14:xfrm>
              <a:off x="1860585" y="2860874"/>
              <a:ext cx="3601080" cy="1386000"/>
            </p14:xfrm>
          </p:contentPart>
        </mc:Choice>
        <mc:Fallback xmlns="">
          <p:pic>
            <p:nvPicPr>
              <p:cNvPr id="99" name="Ink 98">
                <a:extLst>
                  <a:ext uri="{FF2B5EF4-FFF2-40B4-BE49-F238E27FC236}">
                    <a16:creationId xmlns:a16="http://schemas.microsoft.com/office/drawing/2014/main" id="{9A07670D-89A0-4968-8438-F946152A01B2}"/>
                  </a:ext>
                </a:extLst>
              </p:cNvPr>
              <p:cNvPicPr/>
              <p:nvPr/>
            </p:nvPicPr>
            <p:blipFill>
              <a:blip r:embed="rId84"/>
              <a:stretch>
                <a:fillRect/>
              </a:stretch>
            </p:blipFill>
            <p:spPr>
              <a:xfrm>
                <a:off x="1842585" y="2843234"/>
                <a:ext cx="3636720" cy="14216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0" name="Ink 99">
                <a:extLst>
                  <a:ext uri="{FF2B5EF4-FFF2-40B4-BE49-F238E27FC236}">
                    <a16:creationId xmlns:a16="http://schemas.microsoft.com/office/drawing/2014/main" id="{0F15CF63-C230-42FE-B667-B719ED7F1F1A}"/>
                  </a:ext>
                </a:extLst>
              </p14:cNvPr>
              <p14:cNvContentPartPr/>
              <p14:nvPr/>
            </p14:nvContentPartPr>
            <p14:xfrm>
              <a:off x="5598825" y="3524714"/>
              <a:ext cx="2015640" cy="1098000"/>
            </p14:xfrm>
          </p:contentPart>
        </mc:Choice>
        <mc:Fallback xmlns="">
          <p:pic>
            <p:nvPicPr>
              <p:cNvPr id="100" name="Ink 99">
                <a:extLst>
                  <a:ext uri="{FF2B5EF4-FFF2-40B4-BE49-F238E27FC236}">
                    <a16:creationId xmlns:a16="http://schemas.microsoft.com/office/drawing/2014/main" id="{0F15CF63-C230-42FE-B667-B719ED7F1F1A}"/>
                  </a:ext>
                </a:extLst>
              </p:cNvPr>
              <p:cNvPicPr/>
              <p:nvPr/>
            </p:nvPicPr>
            <p:blipFill>
              <a:blip r:embed="rId86"/>
              <a:stretch>
                <a:fillRect/>
              </a:stretch>
            </p:blipFill>
            <p:spPr>
              <a:xfrm>
                <a:off x="5581185" y="3506714"/>
                <a:ext cx="2051280" cy="113364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01" name="Ink 100">
                <a:extLst>
                  <a:ext uri="{FF2B5EF4-FFF2-40B4-BE49-F238E27FC236}">
                    <a16:creationId xmlns:a16="http://schemas.microsoft.com/office/drawing/2014/main" id="{2F177672-F2BD-42ED-A84A-CCE50805087D}"/>
                  </a:ext>
                </a:extLst>
              </p14:cNvPr>
              <p14:cNvContentPartPr/>
              <p14:nvPr/>
            </p14:nvContentPartPr>
            <p14:xfrm>
              <a:off x="7903905" y="3141674"/>
              <a:ext cx="1596240" cy="161280"/>
            </p14:xfrm>
          </p:contentPart>
        </mc:Choice>
        <mc:Fallback xmlns="">
          <p:pic>
            <p:nvPicPr>
              <p:cNvPr id="101" name="Ink 100">
                <a:extLst>
                  <a:ext uri="{FF2B5EF4-FFF2-40B4-BE49-F238E27FC236}">
                    <a16:creationId xmlns:a16="http://schemas.microsoft.com/office/drawing/2014/main" id="{2F177672-F2BD-42ED-A84A-CCE50805087D}"/>
                  </a:ext>
                </a:extLst>
              </p:cNvPr>
              <p:cNvPicPr/>
              <p:nvPr/>
            </p:nvPicPr>
            <p:blipFill>
              <a:blip r:embed="rId88"/>
              <a:stretch>
                <a:fillRect/>
              </a:stretch>
            </p:blipFill>
            <p:spPr>
              <a:xfrm>
                <a:off x="7885905" y="3124034"/>
                <a:ext cx="1631880" cy="196920"/>
              </a:xfrm>
              <a:prstGeom prst="rect">
                <a:avLst/>
              </a:prstGeom>
            </p:spPr>
          </p:pic>
        </mc:Fallback>
      </mc:AlternateContent>
      <p:grpSp>
        <p:nvGrpSpPr>
          <p:cNvPr id="107" name="Group 106">
            <a:extLst>
              <a:ext uri="{FF2B5EF4-FFF2-40B4-BE49-F238E27FC236}">
                <a16:creationId xmlns:a16="http://schemas.microsoft.com/office/drawing/2014/main" id="{515151AD-A8D5-4AEA-A66B-601694AF4EA6}"/>
              </a:ext>
            </a:extLst>
          </p:cNvPr>
          <p:cNvGrpSpPr/>
          <p:nvPr/>
        </p:nvGrpSpPr>
        <p:grpSpPr>
          <a:xfrm>
            <a:off x="9492225" y="3276674"/>
            <a:ext cx="722520" cy="1166760"/>
            <a:chOff x="9492225" y="3276674"/>
            <a:chExt cx="722520" cy="1166760"/>
          </a:xfrm>
        </p:grpSpPr>
        <mc:AlternateContent xmlns:mc="http://schemas.openxmlformats.org/markup-compatibility/2006" xmlns:p14="http://schemas.microsoft.com/office/powerpoint/2010/main">
          <mc:Choice Requires="p14">
            <p:contentPart p14:bwMode="auto" r:id="rId89">
              <p14:nvContentPartPr>
                <p14:cNvPr id="102" name="Ink 101">
                  <a:extLst>
                    <a:ext uri="{FF2B5EF4-FFF2-40B4-BE49-F238E27FC236}">
                      <a16:creationId xmlns:a16="http://schemas.microsoft.com/office/drawing/2014/main" id="{073245EE-CB8A-4730-94FF-3BBECD3BE024}"/>
                    </a:ext>
                  </a:extLst>
                </p14:cNvPr>
                <p14:cNvContentPartPr/>
                <p14:nvPr/>
              </p14:nvContentPartPr>
              <p14:xfrm>
                <a:off x="9492225" y="3276674"/>
                <a:ext cx="687600" cy="1049400"/>
              </p14:xfrm>
            </p:contentPart>
          </mc:Choice>
          <mc:Fallback xmlns="">
            <p:pic>
              <p:nvPicPr>
                <p:cNvPr id="102" name="Ink 101">
                  <a:extLst>
                    <a:ext uri="{FF2B5EF4-FFF2-40B4-BE49-F238E27FC236}">
                      <a16:creationId xmlns:a16="http://schemas.microsoft.com/office/drawing/2014/main" id="{073245EE-CB8A-4730-94FF-3BBECD3BE024}"/>
                    </a:ext>
                  </a:extLst>
                </p:cNvPr>
                <p:cNvPicPr/>
                <p:nvPr/>
              </p:nvPicPr>
              <p:blipFill>
                <a:blip r:embed="rId90"/>
                <a:stretch>
                  <a:fillRect/>
                </a:stretch>
              </p:blipFill>
              <p:spPr>
                <a:xfrm>
                  <a:off x="9474225" y="3258674"/>
                  <a:ext cx="723240" cy="10850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03" name="Ink 102">
                  <a:extLst>
                    <a:ext uri="{FF2B5EF4-FFF2-40B4-BE49-F238E27FC236}">
                      <a16:creationId xmlns:a16="http://schemas.microsoft.com/office/drawing/2014/main" id="{14AC8230-E6D5-4CDA-904A-F80C8028ADFF}"/>
                    </a:ext>
                  </a:extLst>
                </p14:cNvPr>
                <p14:cNvContentPartPr/>
                <p14:nvPr/>
              </p14:nvContentPartPr>
              <p14:xfrm>
                <a:off x="10022145" y="4178834"/>
                <a:ext cx="192600" cy="188640"/>
              </p14:xfrm>
            </p:contentPart>
          </mc:Choice>
          <mc:Fallback xmlns="">
            <p:pic>
              <p:nvPicPr>
                <p:cNvPr id="103" name="Ink 102">
                  <a:extLst>
                    <a:ext uri="{FF2B5EF4-FFF2-40B4-BE49-F238E27FC236}">
                      <a16:creationId xmlns:a16="http://schemas.microsoft.com/office/drawing/2014/main" id="{14AC8230-E6D5-4CDA-904A-F80C8028ADFF}"/>
                    </a:ext>
                  </a:extLst>
                </p:cNvPr>
                <p:cNvPicPr/>
                <p:nvPr/>
              </p:nvPicPr>
              <p:blipFill>
                <a:blip r:embed="rId92"/>
                <a:stretch>
                  <a:fillRect/>
                </a:stretch>
              </p:blipFill>
              <p:spPr>
                <a:xfrm>
                  <a:off x="10004145" y="4160834"/>
                  <a:ext cx="22824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5" name="Ink 104">
                  <a:extLst>
                    <a:ext uri="{FF2B5EF4-FFF2-40B4-BE49-F238E27FC236}">
                      <a16:creationId xmlns:a16="http://schemas.microsoft.com/office/drawing/2014/main" id="{547434A6-DA06-428C-96D6-3E68F5B2A4BC}"/>
                    </a:ext>
                  </a:extLst>
                </p14:cNvPr>
                <p14:cNvContentPartPr/>
                <p14:nvPr/>
              </p14:nvContentPartPr>
              <p14:xfrm>
                <a:off x="9647745" y="4247234"/>
                <a:ext cx="149040" cy="196200"/>
              </p14:xfrm>
            </p:contentPart>
          </mc:Choice>
          <mc:Fallback xmlns="">
            <p:pic>
              <p:nvPicPr>
                <p:cNvPr id="105" name="Ink 104">
                  <a:extLst>
                    <a:ext uri="{FF2B5EF4-FFF2-40B4-BE49-F238E27FC236}">
                      <a16:creationId xmlns:a16="http://schemas.microsoft.com/office/drawing/2014/main" id="{547434A6-DA06-428C-96D6-3E68F5B2A4BC}"/>
                    </a:ext>
                  </a:extLst>
                </p:cNvPr>
                <p:cNvPicPr/>
                <p:nvPr/>
              </p:nvPicPr>
              <p:blipFill>
                <a:blip r:embed="rId94"/>
                <a:stretch>
                  <a:fillRect/>
                </a:stretch>
              </p:blipFill>
              <p:spPr>
                <a:xfrm>
                  <a:off x="9629745" y="4229594"/>
                  <a:ext cx="18468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6" name="Ink 105">
                  <a:extLst>
                    <a:ext uri="{FF2B5EF4-FFF2-40B4-BE49-F238E27FC236}">
                      <a16:creationId xmlns:a16="http://schemas.microsoft.com/office/drawing/2014/main" id="{151E8035-5903-46E7-BCE1-551E9AE6347F}"/>
                    </a:ext>
                  </a:extLst>
                </p14:cNvPr>
                <p14:cNvContentPartPr/>
                <p14:nvPr/>
              </p14:nvContentPartPr>
              <p14:xfrm>
                <a:off x="9732345" y="4118354"/>
                <a:ext cx="164520" cy="36720"/>
              </p14:xfrm>
            </p:contentPart>
          </mc:Choice>
          <mc:Fallback xmlns="">
            <p:pic>
              <p:nvPicPr>
                <p:cNvPr id="106" name="Ink 105">
                  <a:extLst>
                    <a:ext uri="{FF2B5EF4-FFF2-40B4-BE49-F238E27FC236}">
                      <a16:creationId xmlns:a16="http://schemas.microsoft.com/office/drawing/2014/main" id="{151E8035-5903-46E7-BCE1-551E9AE6347F}"/>
                    </a:ext>
                  </a:extLst>
                </p:cNvPr>
                <p:cNvPicPr/>
                <p:nvPr/>
              </p:nvPicPr>
              <p:blipFill>
                <a:blip r:embed="rId96"/>
                <a:stretch>
                  <a:fillRect/>
                </a:stretch>
              </p:blipFill>
              <p:spPr>
                <a:xfrm>
                  <a:off x="9714705" y="4100714"/>
                  <a:ext cx="200160" cy="72360"/>
                </a:xfrm>
                <a:prstGeom prst="rect">
                  <a:avLst/>
                </a:prstGeom>
              </p:spPr>
            </p:pic>
          </mc:Fallback>
        </mc:AlternateContent>
      </p:grpSp>
      <p:sp>
        <p:nvSpPr>
          <p:cNvPr id="108" name="TextBox 107">
            <a:extLst>
              <a:ext uri="{FF2B5EF4-FFF2-40B4-BE49-F238E27FC236}">
                <a16:creationId xmlns:a16="http://schemas.microsoft.com/office/drawing/2014/main" id="{C887DB1C-812D-451E-A8AC-A315699BA978}"/>
              </a:ext>
            </a:extLst>
          </p:cNvPr>
          <p:cNvSpPr txBox="1"/>
          <p:nvPr/>
        </p:nvSpPr>
        <p:spPr>
          <a:xfrm>
            <a:off x="2759952" y="2926211"/>
            <a:ext cx="6540573" cy="1569660"/>
          </a:xfrm>
          <a:prstGeom prst="rect">
            <a:avLst/>
          </a:prstGeom>
          <a:solidFill>
            <a:schemeClr val="accent1"/>
          </a:solidFill>
        </p:spPr>
        <p:txBody>
          <a:bodyPr wrap="none" rtlCol="0">
            <a:spAutoFit/>
          </a:bodyPr>
          <a:lstStyle/>
          <a:p>
            <a:pPr marL="342900" indent="-342900">
              <a:buAutoNum type="arabicPeriod"/>
            </a:pPr>
            <a:r>
              <a:rPr lang="en-US" sz="3200" noProof="0" dirty="0">
                <a:solidFill>
                  <a:srgbClr val="00B050"/>
                </a:solidFill>
              </a:rPr>
              <a:t>Electric fields are conservative</a:t>
            </a:r>
          </a:p>
          <a:p>
            <a:pPr marL="342900" indent="-342900">
              <a:buAutoNum type="arabicPeriod"/>
            </a:pPr>
            <a:endParaRPr lang="en-US" sz="3200" noProof="0" dirty="0">
              <a:solidFill>
                <a:srgbClr val="00B050"/>
              </a:solidFill>
            </a:endParaRPr>
          </a:p>
          <a:p>
            <a:pPr marL="342900" indent="-342900">
              <a:buAutoNum type="arabicPeriod"/>
            </a:pPr>
            <a:r>
              <a:rPr lang="en-US" sz="3200" noProof="0" dirty="0">
                <a:solidFill>
                  <a:srgbClr val="00B050"/>
                </a:solidFill>
              </a:rPr>
              <a:t>Magnetic fields don’t work</a:t>
            </a:r>
          </a:p>
        </p:txBody>
      </p:sp>
    </p:spTree>
    <p:extLst>
      <p:ext uri="{BB962C8B-B14F-4D97-AF65-F5344CB8AC3E}">
        <p14:creationId xmlns:p14="http://schemas.microsoft.com/office/powerpoint/2010/main" val="16610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F44E53-59D4-BA99-41EB-D49F7DC96EA5}"/>
              </a:ext>
            </a:extLst>
          </p:cNvPr>
          <p:cNvSpPr>
            <a:spLocks noGrp="1"/>
          </p:cNvSpPr>
          <p:nvPr>
            <p:ph type="title"/>
          </p:nvPr>
        </p:nvSpPr>
        <p:spPr>
          <a:xfrm>
            <a:off x="1091401" y="0"/>
            <a:ext cx="4431575" cy="757646"/>
          </a:xfrm>
        </p:spPr>
        <p:txBody>
          <a:bodyPr>
            <a:normAutofit fontScale="90000"/>
          </a:bodyPr>
          <a:lstStyle/>
          <a:p>
            <a:r>
              <a:rPr lang="en-US" b="1" noProof="0" dirty="0"/>
              <a:t>Injection in magnet</a:t>
            </a:r>
          </a:p>
        </p:txBody>
      </p:sp>
      <p:sp>
        <p:nvSpPr>
          <p:cNvPr id="4" name="Segnaposto numero diapositiva 3">
            <a:extLst>
              <a:ext uri="{FF2B5EF4-FFF2-40B4-BE49-F238E27FC236}">
                <a16:creationId xmlns:a16="http://schemas.microsoft.com/office/drawing/2014/main" id="{F746C5EB-BF23-DB05-32FC-57D102576E66}"/>
              </a:ext>
            </a:extLst>
          </p:cNvPr>
          <p:cNvSpPr>
            <a:spLocks noGrp="1"/>
          </p:cNvSpPr>
          <p:nvPr>
            <p:ph type="sldNum" sz="quarter" idx="12"/>
          </p:nvPr>
        </p:nvSpPr>
        <p:spPr>
          <a:xfrm>
            <a:off x="11639006" y="6382475"/>
            <a:ext cx="485503" cy="365125"/>
          </a:xfrm>
        </p:spPr>
        <p:txBody>
          <a:bodyPr/>
          <a:lstStyle/>
          <a:p>
            <a:fld id="{0E92D30C-535A-4E9C-83CA-F20B65C1DFBA}" type="slidenum">
              <a:rPr lang="en-US" sz="2000" noProof="0" smtClean="0">
                <a:solidFill>
                  <a:srgbClr val="FF0000"/>
                </a:solidFill>
              </a:rPr>
              <a:t>84</a:t>
            </a:fld>
            <a:endParaRPr lang="en-US" sz="2000" noProof="0" dirty="0">
              <a:solidFill>
                <a:srgbClr val="FF0000"/>
              </a:solidFill>
            </a:endParaRPr>
          </a:p>
        </p:txBody>
      </p:sp>
      <p:pic>
        <p:nvPicPr>
          <p:cNvPr id="5" name="Picture 4" descr="A blue and green explosion&#10;&#10;Description automatically generated with medium confidence">
            <a:extLst>
              <a:ext uri="{FF2B5EF4-FFF2-40B4-BE49-F238E27FC236}">
                <a16:creationId xmlns:a16="http://schemas.microsoft.com/office/drawing/2014/main" id="{75DFE5FF-F400-2D49-DAFC-8BBB07944FAF}"/>
              </a:ext>
            </a:extLst>
          </p:cNvPr>
          <p:cNvPicPr>
            <a:picLocks noChangeAspect="1"/>
          </p:cNvPicPr>
          <p:nvPr/>
        </p:nvPicPr>
        <p:blipFill rotWithShape="1">
          <a:blip r:embed="rId2">
            <a:extLst>
              <a:ext uri="{28A0092B-C50C-407E-A947-70E740481C1C}">
                <a14:useLocalDpi xmlns:a14="http://schemas.microsoft.com/office/drawing/2010/main" val="0"/>
              </a:ext>
            </a:extLst>
          </a:blip>
          <a:srcRect l="9750" r="25976"/>
          <a:stretch/>
        </p:blipFill>
        <p:spPr>
          <a:xfrm>
            <a:off x="4331425" y="2898704"/>
            <a:ext cx="7836408" cy="3959296"/>
          </a:xfrm>
          <a:prstGeom prst="rect">
            <a:avLst/>
          </a:prstGeom>
        </p:spPr>
      </p:pic>
      <p:pic>
        <p:nvPicPr>
          <p:cNvPr id="7" name="Picture 6" descr="A drawing of a building&#10;&#10;Description automatically generated">
            <a:extLst>
              <a:ext uri="{FF2B5EF4-FFF2-40B4-BE49-F238E27FC236}">
                <a16:creationId xmlns:a16="http://schemas.microsoft.com/office/drawing/2014/main" id="{66863938-61C3-F70D-EC87-EEC29D87AFD1}"/>
              </a:ext>
            </a:extLst>
          </p:cNvPr>
          <p:cNvPicPr>
            <a:picLocks noChangeAspect="1"/>
          </p:cNvPicPr>
          <p:nvPr/>
        </p:nvPicPr>
        <p:blipFill rotWithShape="1">
          <a:blip r:embed="rId3">
            <a:extLst>
              <a:ext uri="{28A0092B-C50C-407E-A947-70E740481C1C}">
                <a14:useLocalDpi xmlns:a14="http://schemas.microsoft.com/office/drawing/2010/main" val="0"/>
              </a:ext>
            </a:extLst>
          </a:blip>
          <a:srcRect l="29822" r="25929"/>
          <a:stretch/>
        </p:blipFill>
        <p:spPr>
          <a:xfrm>
            <a:off x="0" y="647974"/>
            <a:ext cx="5394961" cy="3694766"/>
          </a:xfrm>
          <a:prstGeom prst="rect">
            <a:avLst/>
          </a:prstGeom>
        </p:spPr>
      </p:pic>
      <p:pic>
        <p:nvPicPr>
          <p:cNvPr id="9" name="Picture 8" descr="A green and blue rectangle with black lines&#10;&#10;Description automatically generated">
            <a:extLst>
              <a:ext uri="{FF2B5EF4-FFF2-40B4-BE49-F238E27FC236}">
                <a16:creationId xmlns:a16="http://schemas.microsoft.com/office/drawing/2014/main" id="{891F34C9-C76B-7269-07DC-420E1606EEEE}"/>
              </a:ext>
            </a:extLst>
          </p:cNvPr>
          <p:cNvPicPr>
            <a:picLocks noChangeAspect="1"/>
          </p:cNvPicPr>
          <p:nvPr/>
        </p:nvPicPr>
        <p:blipFill rotWithShape="1">
          <a:blip r:embed="rId4">
            <a:extLst>
              <a:ext uri="{28A0092B-C50C-407E-A947-70E740481C1C}">
                <a14:useLocalDpi xmlns:a14="http://schemas.microsoft.com/office/drawing/2010/main" val="0"/>
              </a:ext>
            </a:extLst>
          </a:blip>
          <a:srcRect l="24675" r="20683"/>
          <a:stretch/>
        </p:blipFill>
        <p:spPr>
          <a:xfrm>
            <a:off x="7104888" y="-3306"/>
            <a:ext cx="5087112" cy="2902010"/>
          </a:xfrm>
          <a:prstGeom prst="rect">
            <a:avLst/>
          </a:prstGeom>
        </p:spPr>
      </p:pic>
      <p:sp>
        <p:nvSpPr>
          <p:cNvPr id="10" name="Rettangolo 7">
            <a:extLst>
              <a:ext uri="{FF2B5EF4-FFF2-40B4-BE49-F238E27FC236}">
                <a16:creationId xmlns:a16="http://schemas.microsoft.com/office/drawing/2014/main" id="{B0368A28-040D-D747-9CE3-44B7E9F31FB6}"/>
              </a:ext>
            </a:extLst>
          </p:cNvPr>
          <p:cNvSpPr/>
          <p:nvPr/>
        </p:nvSpPr>
        <p:spPr>
          <a:xfrm rot="20245607">
            <a:off x="-424265" y="5103554"/>
            <a:ext cx="4574526" cy="646331"/>
          </a:xfrm>
          <a:prstGeom prst="rect">
            <a:avLst/>
          </a:prstGeom>
          <a:noFill/>
        </p:spPr>
        <p:txBody>
          <a:bodyPr wrap="square" lIns="91440" tIns="45720" rIns="91440" bIns="45720">
            <a:spAutoFit/>
          </a:bodyPr>
          <a:lstStyle/>
          <a:p>
            <a:pPr algn="ctr"/>
            <a:r>
              <a:rPr lang="en-US" sz="3600" b="1" cap="none" spc="0" noProof="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PRELIMINARY</a:t>
            </a:r>
            <a:r>
              <a:rPr lang="en-US" sz="3600" b="1" cap="none" spc="0" baseline="30000" noProof="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2</a:t>
            </a:r>
          </a:p>
        </p:txBody>
      </p:sp>
    </p:spTree>
    <p:extLst>
      <p:ext uri="{BB962C8B-B14F-4D97-AF65-F5344CB8AC3E}">
        <p14:creationId xmlns:p14="http://schemas.microsoft.com/office/powerpoint/2010/main" val="25572875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graph of a mass&#10;&#10;Description automatically generated with medium confidence">
            <a:extLst>
              <a:ext uri="{FF2B5EF4-FFF2-40B4-BE49-F238E27FC236}">
                <a16:creationId xmlns:a16="http://schemas.microsoft.com/office/drawing/2014/main" id="{9FA76ED9-7D92-AEE9-68DE-994590608827}"/>
              </a:ext>
            </a:extLst>
          </p:cNvPr>
          <p:cNvPicPr>
            <a:picLocks noGrp="1" noChangeAspect="1"/>
          </p:cNvPicPr>
          <p:nvPr>
            <p:ph idx="1"/>
          </p:nvPr>
        </p:nvPicPr>
        <p:blipFill>
          <a:blip r:embed="rId2"/>
          <a:stretch>
            <a:fillRect/>
          </a:stretch>
        </p:blipFill>
        <p:spPr>
          <a:xfrm>
            <a:off x="0" y="0"/>
            <a:ext cx="12168615" cy="6858000"/>
          </a:xfrm>
        </p:spPr>
      </p:pic>
    </p:spTree>
    <p:extLst>
      <p:ext uri="{BB962C8B-B14F-4D97-AF65-F5344CB8AC3E}">
        <p14:creationId xmlns:p14="http://schemas.microsoft.com/office/powerpoint/2010/main" val="26525733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5005-3522-4F40-BD54-047B5BBC65A1}"/>
              </a:ext>
            </a:extLst>
          </p:cNvPr>
          <p:cNvSpPr>
            <a:spLocks noGrp="1"/>
          </p:cNvSpPr>
          <p:nvPr>
            <p:ph type="title"/>
          </p:nvPr>
        </p:nvSpPr>
        <p:spPr/>
        <p:txBody>
          <a:bodyPr/>
          <a:lstStyle/>
          <a:p>
            <a:r>
              <a:rPr lang="en-US" noProof="0" dirty="0"/>
              <a:t>Electromagnetic Filters</a:t>
            </a:r>
          </a:p>
        </p:txBody>
      </p:sp>
      <p:pic>
        <p:nvPicPr>
          <p:cNvPr id="18" name="Picture 17">
            <a:extLst>
              <a:ext uri="{FF2B5EF4-FFF2-40B4-BE49-F238E27FC236}">
                <a16:creationId xmlns:a16="http://schemas.microsoft.com/office/drawing/2014/main" id="{AF29A9AB-A131-1A42-BCC7-792E8196231A}"/>
              </a:ext>
            </a:extLst>
          </p:cNvPr>
          <p:cNvPicPr>
            <a:picLocks noChangeAspect="1"/>
          </p:cNvPicPr>
          <p:nvPr/>
        </p:nvPicPr>
        <p:blipFill>
          <a:blip r:embed="rId2"/>
          <a:stretch>
            <a:fillRect/>
          </a:stretch>
        </p:blipFill>
        <p:spPr>
          <a:xfrm>
            <a:off x="1768767" y="1393292"/>
            <a:ext cx="8836743" cy="5302046"/>
          </a:xfrm>
          <a:prstGeom prst="rect">
            <a:avLst/>
          </a:prstGeom>
        </p:spPr>
      </p:pic>
      <p:graphicFrame>
        <p:nvGraphicFramePr>
          <p:cNvPr id="19" name="Object 18">
            <a:extLst>
              <a:ext uri="{FF2B5EF4-FFF2-40B4-BE49-F238E27FC236}">
                <a16:creationId xmlns:a16="http://schemas.microsoft.com/office/drawing/2014/main" id="{1E43A13F-74D3-954C-93DC-C9B914D46AA0}"/>
              </a:ext>
            </a:extLst>
          </p:cNvPr>
          <p:cNvGraphicFramePr>
            <a:graphicFrameLocks noChangeAspect="1"/>
          </p:cNvGraphicFramePr>
          <p:nvPr/>
        </p:nvGraphicFramePr>
        <p:xfrm>
          <a:off x="1993126" y="2042387"/>
          <a:ext cx="1800255" cy="1886232"/>
        </p:xfrm>
        <a:graphic>
          <a:graphicData uri="http://schemas.openxmlformats.org/presentationml/2006/ole">
            <mc:AlternateContent xmlns:mc="http://schemas.openxmlformats.org/markup-compatibility/2006">
              <mc:Choice xmlns:v="urn:schemas-microsoft-com:vml" Requires="v">
                <p:oleObj name="Equation" r:id="rId3" imgW="1143000" imgH="1104900" progId="Equation.3">
                  <p:embed/>
                </p:oleObj>
              </mc:Choice>
              <mc:Fallback>
                <p:oleObj name="Equation" r:id="rId3" imgW="1143000" imgH="1104900" progId="Equation.3">
                  <p:embed/>
                  <p:pic>
                    <p:nvPicPr>
                      <p:cNvPr id="19" name="Object 18">
                        <a:extLst>
                          <a:ext uri="{FF2B5EF4-FFF2-40B4-BE49-F238E27FC236}">
                            <a16:creationId xmlns:a16="http://schemas.microsoft.com/office/drawing/2014/main" id="{1E43A13F-74D3-954C-93DC-C9B914D46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126" y="2042387"/>
                        <a:ext cx="1800255" cy="1886232"/>
                      </a:xfrm>
                      <a:prstGeom prst="rect">
                        <a:avLst/>
                      </a:prstGeom>
                      <a:solidFill>
                        <a:schemeClr val="bg1"/>
                      </a:solidFill>
                    </p:spPr>
                  </p:pic>
                </p:oleObj>
              </mc:Fallback>
            </mc:AlternateContent>
          </a:graphicData>
        </a:graphic>
      </p:graphicFrame>
      <p:sp>
        <p:nvSpPr>
          <p:cNvPr id="20" name="TextBox 19">
            <a:extLst>
              <a:ext uri="{FF2B5EF4-FFF2-40B4-BE49-F238E27FC236}">
                <a16:creationId xmlns:a16="http://schemas.microsoft.com/office/drawing/2014/main" id="{5BF095FB-83E8-1A45-ADCD-FB92F65893D6}"/>
              </a:ext>
            </a:extLst>
          </p:cNvPr>
          <p:cNvSpPr txBox="1"/>
          <p:nvPr/>
        </p:nvSpPr>
        <p:spPr>
          <a:xfrm>
            <a:off x="8720486" y="4095306"/>
            <a:ext cx="1912639" cy="523220"/>
          </a:xfrm>
          <a:prstGeom prst="rect">
            <a:avLst/>
          </a:prstGeom>
          <a:noFill/>
        </p:spPr>
        <p:txBody>
          <a:bodyPr wrap="none" rtlCol="0">
            <a:spAutoFit/>
          </a:bodyPr>
          <a:lstStyle/>
          <a:p>
            <a:r>
              <a:rPr lang="en-US" sz="2800" b="1" noProof="0" dirty="0"/>
              <a:t>PTOLEMY</a:t>
            </a:r>
          </a:p>
        </p:txBody>
      </p:sp>
      <p:sp>
        <p:nvSpPr>
          <p:cNvPr id="21" name="TextBox 20">
            <a:extLst>
              <a:ext uri="{FF2B5EF4-FFF2-40B4-BE49-F238E27FC236}">
                <a16:creationId xmlns:a16="http://schemas.microsoft.com/office/drawing/2014/main" id="{7272A9DB-963C-4146-936A-44E1B885A8AA}"/>
              </a:ext>
            </a:extLst>
          </p:cNvPr>
          <p:cNvSpPr txBox="1"/>
          <p:nvPr/>
        </p:nvSpPr>
        <p:spPr>
          <a:xfrm>
            <a:off x="9133081" y="4618526"/>
            <a:ext cx="906017" cy="461665"/>
          </a:xfrm>
          <a:prstGeom prst="rect">
            <a:avLst/>
          </a:prstGeom>
          <a:noFill/>
        </p:spPr>
        <p:txBody>
          <a:bodyPr wrap="none" rtlCol="0">
            <a:spAutoFit/>
          </a:bodyPr>
          <a:lstStyle/>
          <a:p>
            <a:r>
              <a:rPr lang="en-US" sz="2400" noProof="0" dirty="0"/>
              <a:t>~1m</a:t>
            </a:r>
            <a:r>
              <a:rPr lang="en-US" sz="2400" baseline="30000" noProof="0" dirty="0"/>
              <a:t>3</a:t>
            </a:r>
            <a:endParaRPr lang="en-US" sz="2400" noProof="0" dirty="0"/>
          </a:p>
        </p:txBody>
      </p:sp>
      <p:sp>
        <p:nvSpPr>
          <p:cNvPr id="22" name="Rectangle 21">
            <a:extLst>
              <a:ext uri="{FF2B5EF4-FFF2-40B4-BE49-F238E27FC236}">
                <a16:creationId xmlns:a16="http://schemas.microsoft.com/office/drawing/2014/main" id="{842920A2-9A7A-2840-9835-CB3F18639AC4}"/>
              </a:ext>
            </a:extLst>
          </p:cNvPr>
          <p:cNvSpPr/>
          <p:nvPr/>
        </p:nvSpPr>
        <p:spPr>
          <a:xfrm>
            <a:off x="1892560" y="2851270"/>
            <a:ext cx="1900821" cy="1077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noProof="0" dirty="0"/>
          </a:p>
        </p:txBody>
      </p:sp>
      <p:pic>
        <p:nvPicPr>
          <p:cNvPr id="23" name="Picture 22">
            <a:extLst>
              <a:ext uri="{FF2B5EF4-FFF2-40B4-BE49-F238E27FC236}">
                <a16:creationId xmlns:a16="http://schemas.microsoft.com/office/drawing/2014/main" id="{042BD0C2-741F-2942-92C4-CD5CD9FA6643}"/>
              </a:ext>
            </a:extLst>
          </p:cNvPr>
          <p:cNvPicPr>
            <a:picLocks noChangeAspect="1"/>
          </p:cNvPicPr>
          <p:nvPr/>
        </p:nvPicPr>
        <p:blipFill>
          <a:blip r:embed="rId5"/>
          <a:stretch>
            <a:fillRect/>
          </a:stretch>
        </p:blipFill>
        <p:spPr>
          <a:xfrm>
            <a:off x="8346453" y="1955419"/>
            <a:ext cx="2255558" cy="1691669"/>
          </a:xfrm>
          <a:prstGeom prst="rect">
            <a:avLst/>
          </a:prstGeom>
        </p:spPr>
      </p:pic>
      <p:grpSp>
        <p:nvGrpSpPr>
          <p:cNvPr id="24" name="Group 23">
            <a:extLst>
              <a:ext uri="{FF2B5EF4-FFF2-40B4-BE49-F238E27FC236}">
                <a16:creationId xmlns:a16="http://schemas.microsoft.com/office/drawing/2014/main" id="{A521694A-D31E-5D48-96EF-96794D91B51D}"/>
              </a:ext>
            </a:extLst>
          </p:cNvPr>
          <p:cNvGrpSpPr/>
          <p:nvPr/>
        </p:nvGrpSpPr>
        <p:grpSpPr>
          <a:xfrm>
            <a:off x="1959672" y="1863823"/>
            <a:ext cx="3849259" cy="2256040"/>
            <a:chOff x="490934" y="2055163"/>
            <a:chExt cx="3849259" cy="2256040"/>
          </a:xfrm>
        </p:grpSpPr>
        <p:sp>
          <p:nvSpPr>
            <p:cNvPr id="25" name="TextBox 24">
              <a:extLst>
                <a:ext uri="{FF2B5EF4-FFF2-40B4-BE49-F238E27FC236}">
                  <a16:creationId xmlns:a16="http://schemas.microsoft.com/office/drawing/2014/main" id="{8D9DAD8D-8953-194A-B494-C321EF2D55E1}"/>
                </a:ext>
              </a:extLst>
            </p:cNvPr>
            <p:cNvSpPr txBox="1"/>
            <p:nvPr/>
          </p:nvSpPr>
          <p:spPr>
            <a:xfrm>
              <a:off x="490934" y="2055163"/>
              <a:ext cx="3849259" cy="400110"/>
            </a:xfrm>
            <a:prstGeom prst="rect">
              <a:avLst/>
            </a:prstGeom>
            <a:noFill/>
          </p:spPr>
          <p:txBody>
            <a:bodyPr wrap="none" rtlCol="0">
              <a:spAutoFit/>
            </a:bodyPr>
            <a:lstStyle/>
            <a:p>
              <a:r>
                <a:rPr lang="en-US" sz="2000" b="1" noProof="0" dirty="0"/>
                <a:t>Magnetic Adiabatic Invariance</a:t>
              </a:r>
            </a:p>
          </p:txBody>
        </p:sp>
        <p:graphicFrame>
          <p:nvGraphicFramePr>
            <p:cNvPr id="26" name="Object 25">
              <a:extLst>
                <a:ext uri="{FF2B5EF4-FFF2-40B4-BE49-F238E27FC236}">
                  <a16:creationId xmlns:a16="http://schemas.microsoft.com/office/drawing/2014/main" id="{1AEE762B-BE44-4C4A-A4E2-64CBAF77B005}"/>
                </a:ext>
              </a:extLst>
            </p:cNvPr>
            <p:cNvGraphicFramePr>
              <a:graphicFrameLocks noChangeAspect="1"/>
            </p:cNvGraphicFramePr>
            <p:nvPr/>
          </p:nvGraphicFramePr>
          <p:xfrm>
            <a:off x="490934" y="2424971"/>
            <a:ext cx="1800255" cy="1886232"/>
          </p:xfrm>
          <a:graphic>
            <a:graphicData uri="http://schemas.openxmlformats.org/presentationml/2006/ole">
              <mc:AlternateContent xmlns:mc="http://schemas.openxmlformats.org/markup-compatibility/2006">
                <mc:Choice xmlns:v="urn:schemas-microsoft-com:vml" Requires="v">
                  <p:oleObj name="Equation" r:id="rId3" imgW="1143000" imgH="1104900" progId="Equation.3">
                    <p:embed/>
                  </p:oleObj>
                </mc:Choice>
                <mc:Fallback>
                  <p:oleObj name="Equation" r:id="rId3" imgW="1143000" imgH="1104900" progId="Equation.3">
                    <p:embed/>
                    <p:pic>
                      <p:nvPicPr>
                        <p:cNvPr id="26" name="Object 25">
                          <a:extLst>
                            <a:ext uri="{FF2B5EF4-FFF2-40B4-BE49-F238E27FC236}">
                              <a16:creationId xmlns:a16="http://schemas.microsoft.com/office/drawing/2014/main" id="{1AEE762B-BE44-4C4A-A4E2-64CBAF77B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934" y="2424971"/>
                          <a:ext cx="1800255" cy="1886232"/>
                        </a:xfrm>
                        <a:prstGeom prst="rect">
                          <a:avLst/>
                        </a:prstGeom>
                        <a:solidFill>
                          <a:schemeClr val="bg1"/>
                        </a:solidFill>
                      </p:spPr>
                    </p:pic>
                  </p:oleObj>
                </mc:Fallback>
              </mc:AlternateContent>
            </a:graphicData>
          </a:graphic>
        </p:graphicFrame>
        <p:sp>
          <p:nvSpPr>
            <p:cNvPr id="27" name="TextBox 26">
              <a:extLst>
                <a:ext uri="{FF2B5EF4-FFF2-40B4-BE49-F238E27FC236}">
                  <a16:creationId xmlns:a16="http://schemas.microsoft.com/office/drawing/2014/main" id="{F94897A8-7FCE-8548-9E77-4DD91F201F6A}"/>
                </a:ext>
              </a:extLst>
            </p:cNvPr>
            <p:cNvSpPr txBox="1"/>
            <p:nvPr/>
          </p:nvSpPr>
          <p:spPr>
            <a:xfrm>
              <a:off x="520636" y="3137808"/>
              <a:ext cx="3039615" cy="400110"/>
            </a:xfrm>
            <a:prstGeom prst="rect">
              <a:avLst/>
            </a:prstGeom>
            <a:solidFill>
              <a:schemeClr val="bg1"/>
            </a:solidFill>
          </p:spPr>
          <p:txBody>
            <a:bodyPr wrap="none" rtlCol="0">
              <a:spAutoFit/>
            </a:bodyPr>
            <a:lstStyle/>
            <a:p>
              <a:r>
                <a:rPr lang="en-US" sz="2000" b="1" noProof="0" dirty="0"/>
                <a:t>No Collimation: -𝛻B⟂B </a:t>
              </a:r>
            </a:p>
          </p:txBody>
        </p:sp>
      </p:grpSp>
      <p:sp>
        <p:nvSpPr>
          <p:cNvPr id="28" name="TextBox 27">
            <a:extLst>
              <a:ext uri="{FF2B5EF4-FFF2-40B4-BE49-F238E27FC236}">
                <a16:creationId xmlns:a16="http://schemas.microsoft.com/office/drawing/2014/main" id="{BA5E1211-25CC-1648-91AF-6C9511FE65F5}"/>
              </a:ext>
            </a:extLst>
          </p:cNvPr>
          <p:cNvSpPr txBox="1"/>
          <p:nvPr/>
        </p:nvSpPr>
        <p:spPr>
          <a:xfrm>
            <a:off x="1947568" y="1477616"/>
            <a:ext cx="2759345" cy="400110"/>
          </a:xfrm>
          <a:prstGeom prst="rect">
            <a:avLst/>
          </a:prstGeom>
          <a:noFill/>
        </p:spPr>
        <p:txBody>
          <a:bodyPr wrap="none" rtlCol="0">
            <a:spAutoFit/>
          </a:bodyPr>
          <a:lstStyle/>
          <a:p>
            <a:r>
              <a:rPr lang="en-US" sz="2000" b="1" u="sng" noProof="0" dirty="0"/>
              <a:t>Transverse Drift filter</a:t>
            </a:r>
          </a:p>
        </p:txBody>
      </p:sp>
      <p:grpSp>
        <p:nvGrpSpPr>
          <p:cNvPr id="29" name="Group 28">
            <a:extLst>
              <a:ext uri="{FF2B5EF4-FFF2-40B4-BE49-F238E27FC236}">
                <a16:creationId xmlns:a16="http://schemas.microsoft.com/office/drawing/2014/main" id="{4EC52E4C-2E0A-134B-B019-C2EF47671C9A}"/>
              </a:ext>
            </a:extLst>
          </p:cNvPr>
          <p:cNvGrpSpPr/>
          <p:nvPr/>
        </p:nvGrpSpPr>
        <p:grpSpPr>
          <a:xfrm>
            <a:off x="1926868" y="3719443"/>
            <a:ext cx="2441837" cy="707062"/>
            <a:chOff x="4381041" y="5576280"/>
            <a:chExt cx="3593124" cy="911024"/>
          </a:xfrm>
          <a:solidFill>
            <a:schemeClr val="bg1"/>
          </a:solidFill>
        </p:grpSpPr>
        <p:pic>
          <p:nvPicPr>
            <p:cNvPr id="30" name="Picture 29">
              <a:extLst>
                <a:ext uri="{FF2B5EF4-FFF2-40B4-BE49-F238E27FC236}">
                  <a16:creationId xmlns:a16="http://schemas.microsoft.com/office/drawing/2014/main" id="{CAE2FDA0-A720-2F4F-BF76-BB6783C9CA91}"/>
                </a:ext>
              </a:extLst>
            </p:cNvPr>
            <p:cNvPicPr>
              <a:picLocks noChangeAspect="1"/>
            </p:cNvPicPr>
            <p:nvPr/>
          </p:nvPicPr>
          <p:blipFill rotWithShape="1">
            <a:blip r:embed="rId6">
              <a:extLst>
                <a:ext uri="{28A0092B-C50C-407E-A947-70E740481C1C}">
                  <a14:useLocalDpi xmlns:a14="http://schemas.microsoft.com/office/drawing/2010/main" val="0"/>
                </a:ext>
              </a:extLst>
            </a:blip>
            <a:srcRect r="91410"/>
            <a:stretch/>
          </p:blipFill>
          <p:spPr>
            <a:xfrm>
              <a:off x="4381041" y="5576280"/>
              <a:ext cx="800858" cy="911024"/>
            </a:xfrm>
            <a:prstGeom prst="rect">
              <a:avLst/>
            </a:prstGeom>
            <a:grpFill/>
          </p:spPr>
        </p:pic>
        <p:pic>
          <p:nvPicPr>
            <p:cNvPr id="31" name="Picture 30">
              <a:extLst>
                <a:ext uri="{FF2B5EF4-FFF2-40B4-BE49-F238E27FC236}">
                  <a16:creationId xmlns:a16="http://schemas.microsoft.com/office/drawing/2014/main" id="{759A03DC-CC7E-D64F-B614-66FE914E6985}"/>
                </a:ext>
              </a:extLst>
            </p:cNvPr>
            <p:cNvPicPr>
              <a:picLocks noChangeAspect="1"/>
            </p:cNvPicPr>
            <p:nvPr/>
          </p:nvPicPr>
          <p:blipFill rotWithShape="1">
            <a:blip r:embed="rId6">
              <a:extLst>
                <a:ext uri="{28A0092B-C50C-407E-A947-70E740481C1C}">
                  <a14:useLocalDpi xmlns:a14="http://schemas.microsoft.com/office/drawing/2010/main" val="0"/>
                </a:ext>
              </a:extLst>
            </a:blip>
            <a:srcRect l="69115"/>
            <a:stretch/>
          </p:blipFill>
          <p:spPr>
            <a:xfrm>
              <a:off x="5094790" y="5576280"/>
              <a:ext cx="2879375" cy="911024"/>
            </a:xfrm>
            <a:prstGeom prst="rect">
              <a:avLst/>
            </a:prstGeom>
            <a:grpFill/>
          </p:spPr>
        </p:pic>
      </p:grpSp>
    </p:spTree>
    <p:extLst>
      <p:ext uri="{BB962C8B-B14F-4D97-AF65-F5344CB8AC3E}">
        <p14:creationId xmlns:p14="http://schemas.microsoft.com/office/powerpoint/2010/main" val="11374188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A006C-7276-0DCE-F04B-3002D888E5E3}"/>
              </a:ext>
            </a:extLst>
          </p:cNvPr>
          <p:cNvPicPr>
            <a:picLocks/>
          </p:cNvPicPr>
          <p:nvPr/>
        </p:nvPicPr>
        <p:blipFill>
          <a:blip r:embed="rId2"/>
          <a:stretch>
            <a:fillRect/>
          </a:stretch>
        </p:blipFill>
        <p:spPr>
          <a:xfrm>
            <a:off x="7066725" y="1196694"/>
            <a:ext cx="3590670" cy="1409867"/>
          </a:xfrm>
          <a:prstGeom prst="rect">
            <a:avLst/>
          </a:prstGeom>
        </p:spPr>
      </p:pic>
      <p:cxnSp>
        <p:nvCxnSpPr>
          <p:cNvPr id="3" name="Straight Arrow Connector 2">
            <a:extLst>
              <a:ext uri="{FF2B5EF4-FFF2-40B4-BE49-F238E27FC236}">
                <a16:creationId xmlns:a16="http://schemas.microsoft.com/office/drawing/2014/main" id="{FD94DB29-51BF-8FFF-3922-DB93F64B83FF}"/>
              </a:ext>
            </a:extLst>
          </p:cNvPr>
          <p:cNvCxnSpPr>
            <a:cxnSpLocks/>
          </p:cNvCxnSpPr>
          <p:nvPr/>
        </p:nvCxnSpPr>
        <p:spPr>
          <a:xfrm>
            <a:off x="7048243" y="6451188"/>
            <a:ext cx="446290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434F413-7591-CF32-963D-95ED34416874}"/>
              </a:ext>
            </a:extLst>
          </p:cNvPr>
          <p:cNvCxnSpPr>
            <a:cxnSpLocks/>
          </p:cNvCxnSpPr>
          <p:nvPr/>
        </p:nvCxnSpPr>
        <p:spPr>
          <a:xfrm>
            <a:off x="10633328" y="6357571"/>
            <a:ext cx="0" cy="180622"/>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5FA64D4-65A1-E78B-BCB5-93C1C18F4630}"/>
              </a:ext>
            </a:extLst>
          </p:cNvPr>
          <p:cNvPicPr>
            <a:picLocks/>
          </p:cNvPicPr>
          <p:nvPr/>
        </p:nvPicPr>
        <p:blipFill>
          <a:blip r:embed="rId3"/>
          <a:stretch>
            <a:fillRect/>
          </a:stretch>
        </p:blipFill>
        <p:spPr>
          <a:xfrm>
            <a:off x="7065352" y="3050577"/>
            <a:ext cx="3590670" cy="1409867"/>
          </a:xfrm>
          <a:prstGeom prst="rect">
            <a:avLst/>
          </a:prstGeom>
        </p:spPr>
      </p:pic>
      <p:pic>
        <p:nvPicPr>
          <p:cNvPr id="6" name="Picture 5" descr="A picture containing curtain&#10;&#10;Description automatically generated">
            <a:extLst>
              <a:ext uri="{FF2B5EF4-FFF2-40B4-BE49-F238E27FC236}">
                <a16:creationId xmlns:a16="http://schemas.microsoft.com/office/drawing/2014/main" id="{4C9DBE38-FB56-1D95-BCEA-E8C46AB98A65}"/>
              </a:ext>
            </a:extLst>
          </p:cNvPr>
          <p:cNvPicPr>
            <a:picLocks/>
          </p:cNvPicPr>
          <p:nvPr/>
        </p:nvPicPr>
        <p:blipFill>
          <a:blip r:embed="rId4"/>
          <a:stretch>
            <a:fillRect/>
          </a:stretch>
        </p:blipFill>
        <p:spPr>
          <a:xfrm>
            <a:off x="7048243" y="4876241"/>
            <a:ext cx="3590670" cy="1409867"/>
          </a:xfrm>
          <a:prstGeom prst="rect">
            <a:avLst/>
          </a:prstGeom>
        </p:spPr>
      </p:pic>
      <p:sp>
        <p:nvSpPr>
          <p:cNvPr id="7" name="TextBox 6">
            <a:extLst>
              <a:ext uri="{FF2B5EF4-FFF2-40B4-BE49-F238E27FC236}">
                <a16:creationId xmlns:a16="http://schemas.microsoft.com/office/drawing/2014/main" id="{B89E6E26-CD9F-137A-7E45-7D6312354B5A}"/>
              </a:ext>
            </a:extLst>
          </p:cNvPr>
          <p:cNvSpPr txBox="1"/>
          <p:nvPr/>
        </p:nvSpPr>
        <p:spPr>
          <a:xfrm>
            <a:off x="5697236" y="1196694"/>
            <a:ext cx="1287042" cy="923330"/>
          </a:xfrm>
          <a:prstGeom prst="rect">
            <a:avLst/>
          </a:prstGeom>
          <a:noFill/>
        </p:spPr>
        <p:txBody>
          <a:bodyPr wrap="square" rtlCol="0">
            <a:spAutoFit/>
          </a:bodyPr>
          <a:lstStyle/>
          <a:p>
            <a:r>
              <a:rPr lang="en-US" noProof="0" dirty="0"/>
              <a:t>Pitch angle</a:t>
            </a:r>
          </a:p>
          <a:p>
            <a:endParaRPr lang="en-US" noProof="0" dirty="0"/>
          </a:p>
          <a:p>
            <a:r>
              <a:rPr lang="en-US" noProof="0" dirty="0"/>
              <a:t>        45</a:t>
            </a:r>
            <a:r>
              <a:rPr lang="en-US" baseline="30000" noProof="0" dirty="0"/>
              <a:t>o</a:t>
            </a:r>
          </a:p>
        </p:txBody>
      </p:sp>
      <p:sp>
        <p:nvSpPr>
          <p:cNvPr id="8" name="TextBox 7">
            <a:extLst>
              <a:ext uri="{FF2B5EF4-FFF2-40B4-BE49-F238E27FC236}">
                <a16:creationId xmlns:a16="http://schemas.microsoft.com/office/drawing/2014/main" id="{88851CB5-B3E9-EDC7-6546-98110CF42F49}"/>
              </a:ext>
            </a:extLst>
          </p:cNvPr>
          <p:cNvSpPr txBox="1"/>
          <p:nvPr/>
        </p:nvSpPr>
        <p:spPr>
          <a:xfrm>
            <a:off x="6101721" y="3409556"/>
            <a:ext cx="559853" cy="369332"/>
          </a:xfrm>
          <a:prstGeom prst="rect">
            <a:avLst/>
          </a:prstGeom>
          <a:noFill/>
        </p:spPr>
        <p:txBody>
          <a:bodyPr wrap="square" rtlCol="0">
            <a:spAutoFit/>
          </a:bodyPr>
          <a:lstStyle/>
          <a:p>
            <a:r>
              <a:rPr lang="en-US" noProof="0" dirty="0"/>
              <a:t>60</a:t>
            </a:r>
            <a:r>
              <a:rPr lang="en-US" baseline="30000" noProof="0" dirty="0"/>
              <a:t>o</a:t>
            </a:r>
          </a:p>
        </p:txBody>
      </p:sp>
      <p:sp>
        <p:nvSpPr>
          <p:cNvPr id="9" name="TextBox 8">
            <a:extLst>
              <a:ext uri="{FF2B5EF4-FFF2-40B4-BE49-F238E27FC236}">
                <a16:creationId xmlns:a16="http://schemas.microsoft.com/office/drawing/2014/main" id="{EDC6F3C1-7BF2-E512-7E17-A5F545CDB32B}"/>
              </a:ext>
            </a:extLst>
          </p:cNvPr>
          <p:cNvSpPr txBox="1"/>
          <p:nvPr/>
        </p:nvSpPr>
        <p:spPr>
          <a:xfrm>
            <a:off x="6101721" y="5339349"/>
            <a:ext cx="577076" cy="369332"/>
          </a:xfrm>
          <a:prstGeom prst="rect">
            <a:avLst/>
          </a:prstGeom>
          <a:noFill/>
        </p:spPr>
        <p:txBody>
          <a:bodyPr wrap="square" rtlCol="0">
            <a:spAutoFit/>
          </a:bodyPr>
          <a:lstStyle/>
          <a:p>
            <a:r>
              <a:rPr lang="en-US" noProof="0" dirty="0"/>
              <a:t>83</a:t>
            </a:r>
            <a:r>
              <a:rPr lang="en-US" baseline="30000" noProof="0" dirty="0"/>
              <a:t>o</a:t>
            </a:r>
          </a:p>
        </p:txBody>
      </p:sp>
      <p:sp>
        <p:nvSpPr>
          <p:cNvPr id="10" name="TextBox 9">
            <a:extLst>
              <a:ext uri="{FF2B5EF4-FFF2-40B4-BE49-F238E27FC236}">
                <a16:creationId xmlns:a16="http://schemas.microsoft.com/office/drawing/2014/main" id="{4C3E0A36-B917-111D-6BFF-E64B5E2CBFE7}"/>
              </a:ext>
            </a:extLst>
          </p:cNvPr>
          <p:cNvSpPr txBox="1"/>
          <p:nvPr/>
        </p:nvSpPr>
        <p:spPr>
          <a:xfrm>
            <a:off x="835526" y="3893337"/>
            <a:ext cx="2462534" cy="2554545"/>
          </a:xfrm>
          <a:prstGeom prst="rect">
            <a:avLst/>
          </a:prstGeom>
          <a:noFill/>
        </p:spPr>
        <p:txBody>
          <a:bodyPr wrap="none" rtlCol="0">
            <a:spAutoFit/>
          </a:bodyPr>
          <a:lstStyle/>
          <a:p>
            <a:pPr algn="ctr"/>
            <a:r>
              <a:rPr lang="en-US" sz="2000" noProof="0" dirty="0">
                <a:latin typeface="Arial" panose="020B0604020202020204" pitchFamily="34" charset="0"/>
                <a:cs typeface="Arial" panose="020B0604020202020204" pitchFamily="34" charset="0"/>
              </a:rPr>
              <a:t>CST RF signal </a:t>
            </a:r>
          </a:p>
          <a:p>
            <a:pPr algn="ctr"/>
            <a:r>
              <a:rPr lang="en-US" sz="2000" noProof="0" dirty="0">
                <a:latin typeface="Arial" panose="020B0604020202020204" pitchFamily="34" charset="0"/>
                <a:cs typeface="Arial" panose="020B0604020202020204" pitchFamily="34" charset="0"/>
              </a:rPr>
              <a:t>+ </a:t>
            </a:r>
          </a:p>
          <a:p>
            <a:pPr algn="ctr"/>
            <a:r>
              <a:rPr lang="en-US" sz="2000" noProof="0" dirty="0">
                <a:latin typeface="Arial" panose="020B0604020202020204" pitchFamily="34" charset="0"/>
                <a:cs typeface="Arial" panose="020B0604020202020204" pitchFamily="34" charset="0"/>
              </a:rPr>
              <a:t>simulated mixing</a:t>
            </a:r>
          </a:p>
          <a:p>
            <a:pPr algn="ctr"/>
            <a:r>
              <a:rPr lang="en-US" sz="2000" noProof="0" dirty="0">
                <a:latin typeface="Arial" panose="020B0604020202020204" pitchFamily="34" charset="0"/>
                <a:cs typeface="Arial" panose="020B0604020202020204" pitchFamily="34" charset="0"/>
              </a:rPr>
              <a:t>LO = 26.7 GHz</a:t>
            </a:r>
          </a:p>
          <a:p>
            <a:pPr algn="ctr"/>
            <a:r>
              <a:rPr lang="en-US" sz="2000" noProof="0" dirty="0">
                <a:latin typeface="Arial" panose="020B0604020202020204" pitchFamily="34" charset="0"/>
                <a:cs typeface="Arial" panose="020B0604020202020204" pitchFamily="34" charset="0"/>
              </a:rPr>
              <a:t>+</a:t>
            </a:r>
          </a:p>
          <a:p>
            <a:pPr algn="ctr"/>
            <a:r>
              <a:rPr lang="en-US" sz="2000" noProof="0" dirty="0">
                <a:latin typeface="Arial" panose="020B0604020202020204" pitchFamily="34" charset="0"/>
                <a:cs typeface="Arial" panose="020B0604020202020204" pitchFamily="34" charset="0"/>
              </a:rPr>
              <a:t>re-sampling (0.1 ns)</a:t>
            </a:r>
          </a:p>
          <a:p>
            <a:pPr algn="ctr"/>
            <a:r>
              <a:rPr lang="en-US" sz="2000" noProof="0" dirty="0">
                <a:latin typeface="Arial" panose="020B0604020202020204" pitchFamily="34" charset="0"/>
                <a:cs typeface="Arial" panose="020B0604020202020204" pitchFamily="34" charset="0"/>
              </a:rPr>
              <a:t>+</a:t>
            </a:r>
          </a:p>
          <a:p>
            <a:pPr algn="ctr"/>
            <a:r>
              <a:rPr lang="en-US" sz="2000" noProof="0" dirty="0">
                <a:latin typeface="Arial" panose="020B0604020202020204" pitchFamily="34" charset="0"/>
                <a:cs typeface="Arial" panose="020B0604020202020204" pitchFamily="34" charset="0"/>
              </a:rPr>
              <a:t>FFT</a:t>
            </a:r>
            <a:endParaRPr lang="en-US" sz="2400" noProof="0" dirty="0">
              <a:latin typeface="Arial" panose="020B0604020202020204" pitchFamily="34" charset="0"/>
              <a:cs typeface="Arial" panose="020B0604020202020204" pitchFamily="34" charset="0"/>
            </a:endParaRPr>
          </a:p>
        </p:txBody>
      </p:sp>
      <p:pic>
        <p:nvPicPr>
          <p:cNvPr id="11" name="Picture 10" descr="Diagram&#10;&#10;Description automatically generated">
            <a:extLst>
              <a:ext uri="{FF2B5EF4-FFF2-40B4-BE49-F238E27FC236}">
                <a16:creationId xmlns:a16="http://schemas.microsoft.com/office/drawing/2014/main" id="{249744D0-3680-B15F-6631-4EF981EB68CA}"/>
              </a:ext>
            </a:extLst>
          </p:cNvPr>
          <p:cNvPicPr>
            <a:picLocks noChangeAspect="1"/>
          </p:cNvPicPr>
          <p:nvPr/>
        </p:nvPicPr>
        <p:blipFill>
          <a:blip r:embed="rId5"/>
          <a:stretch>
            <a:fillRect/>
          </a:stretch>
        </p:blipFill>
        <p:spPr>
          <a:xfrm>
            <a:off x="3608400" y="4023824"/>
            <a:ext cx="2415688" cy="1409867"/>
          </a:xfrm>
          <a:prstGeom prst="rect">
            <a:avLst/>
          </a:prstGeom>
        </p:spPr>
      </p:pic>
      <p:sp>
        <p:nvSpPr>
          <p:cNvPr id="12" name="TextBox 11">
            <a:extLst>
              <a:ext uri="{FF2B5EF4-FFF2-40B4-BE49-F238E27FC236}">
                <a16:creationId xmlns:a16="http://schemas.microsoft.com/office/drawing/2014/main" id="{F5F3BAF7-DA9A-3E1B-E97A-ECDF93181464}"/>
              </a:ext>
            </a:extLst>
          </p:cNvPr>
          <p:cNvSpPr txBox="1"/>
          <p:nvPr/>
        </p:nvSpPr>
        <p:spPr>
          <a:xfrm>
            <a:off x="10846862" y="6127144"/>
            <a:ext cx="569580" cy="369332"/>
          </a:xfrm>
          <a:prstGeom prst="rect">
            <a:avLst/>
          </a:prstGeom>
          <a:noFill/>
        </p:spPr>
        <p:txBody>
          <a:bodyPr wrap="none" rtlCol="0">
            <a:spAutoFit/>
          </a:bodyPr>
          <a:lstStyle/>
          <a:p>
            <a:r>
              <a:rPr lang="en-US" noProof="0" dirty="0" err="1"/>
              <a:t>freq</a:t>
            </a:r>
            <a:endParaRPr lang="en-US" noProof="0" dirty="0"/>
          </a:p>
        </p:txBody>
      </p:sp>
      <p:sp>
        <p:nvSpPr>
          <p:cNvPr id="13" name="TextBox 12">
            <a:extLst>
              <a:ext uri="{FF2B5EF4-FFF2-40B4-BE49-F238E27FC236}">
                <a16:creationId xmlns:a16="http://schemas.microsoft.com/office/drawing/2014/main" id="{907E273F-4EAF-4738-A239-98C86F376CC5}"/>
              </a:ext>
            </a:extLst>
          </p:cNvPr>
          <p:cNvSpPr txBox="1"/>
          <p:nvPr/>
        </p:nvSpPr>
        <p:spPr>
          <a:xfrm rot="16200000">
            <a:off x="10299651" y="3370474"/>
            <a:ext cx="1620886" cy="369332"/>
          </a:xfrm>
          <a:prstGeom prst="rect">
            <a:avLst/>
          </a:prstGeom>
          <a:noFill/>
        </p:spPr>
        <p:txBody>
          <a:bodyPr wrap="square" rtlCol="0">
            <a:spAutoFit/>
          </a:bodyPr>
          <a:lstStyle/>
          <a:p>
            <a:r>
              <a:rPr lang="en-US" noProof="0" dirty="0"/>
              <a:t>time (samples)</a:t>
            </a:r>
          </a:p>
        </p:txBody>
      </p:sp>
      <p:sp>
        <p:nvSpPr>
          <p:cNvPr id="14" name="CasellaDiTesto 3">
            <a:extLst>
              <a:ext uri="{FF2B5EF4-FFF2-40B4-BE49-F238E27FC236}">
                <a16:creationId xmlns:a16="http://schemas.microsoft.com/office/drawing/2014/main" id="{693894EE-73E4-7866-F377-202224522492}"/>
              </a:ext>
            </a:extLst>
          </p:cNvPr>
          <p:cNvSpPr txBox="1"/>
          <p:nvPr/>
        </p:nvSpPr>
        <p:spPr>
          <a:xfrm>
            <a:off x="1566778" y="242791"/>
            <a:ext cx="8376332" cy="707886"/>
          </a:xfrm>
          <a:prstGeom prst="rect">
            <a:avLst/>
          </a:prstGeom>
          <a:noFill/>
        </p:spPr>
        <p:txBody>
          <a:bodyPr wrap="none" rtlCol="0">
            <a:spAutoFit/>
          </a:bodyPr>
          <a:lstStyle/>
          <a:p>
            <a:r>
              <a:rPr lang="en-US" sz="4000" noProof="0" dirty="0"/>
              <a:t>Preliminary RF signal FFT analysis (CST)</a:t>
            </a:r>
          </a:p>
        </p:txBody>
      </p:sp>
      <p:pic>
        <p:nvPicPr>
          <p:cNvPr id="15" name="Immagine 6">
            <a:extLst>
              <a:ext uri="{FF2B5EF4-FFF2-40B4-BE49-F238E27FC236}">
                <a16:creationId xmlns:a16="http://schemas.microsoft.com/office/drawing/2014/main" id="{D0B04809-594E-DA17-E99C-75D8C398C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6572" y="1196694"/>
            <a:ext cx="3773514" cy="2358446"/>
          </a:xfrm>
          <a:prstGeom prst="rect">
            <a:avLst/>
          </a:prstGeom>
        </p:spPr>
      </p:pic>
      <p:cxnSp>
        <p:nvCxnSpPr>
          <p:cNvPr id="17" name="Straight Arrow Connector 16">
            <a:extLst>
              <a:ext uri="{FF2B5EF4-FFF2-40B4-BE49-F238E27FC236}">
                <a16:creationId xmlns:a16="http://schemas.microsoft.com/office/drawing/2014/main" id="{4442FAD9-D824-ECDA-FEF6-E2E4E2A13439}"/>
              </a:ext>
            </a:extLst>
          </p:cNvPr>
          <p:cNvCxnSpPr>
            <a:cxnSpLocks/>
          </p:cNvCxnSpPr>
          <p:nvPr/>
        </p:nvCxnSpPr>
        <p:spPr>
          <a:xfrm>
            <a:off x="4008410" y="2231571"/>
            <a:ext cx="0" cy="84341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2785A5-5026-95D1-68FC-C08E2A1A3A13}"/>
              </a:ext>
            </a:extLst>
          </p:cNvPr>
          <p:cNvSpPr txBox="1"/>
          <p:nvPr/>
        </p:nvSpPr>
        <p:spPr>
          <a:xfrm>
            <a:off x="3954205" y="2072676"/>
            <a:ext cx="423514" cy="307777"/>
          </a:xfrm>
          <a:prstGeom prst="rect">
            <a:avLst/>
          </a:prstGeom>
          <a:noFill/>
        </p:spPr>
        <p:txBody>
          <a:bodyPr wrap="none" rtlCol="0">
            <a:spAutoFit/>
          </a:bodyPr>
          <a:lstStyle/>
          <a:p>
            <a:r>
              <a:rPr lang="en-US" sz="1400" noProof="0" dirty="0">
                <a:solidFill>
                  <a:srgbClr val="0070C0"/>
                </a:solidFill>
                <a:latin typeface="Arial" panose="020B0604020202020204" pitchFamily="34" charset="0"/>
                <a:cs typeface="Arial" panose="020B0604020202020204" pitchFamily="34" charset="0"/>
              </a:rPr>
              <a:t>LO</a:t>
            </a:r>
          </a:p>
        </p:txBody>
      </p:sp>
      <p:sp>
        <p:nvSpPr>
          <p:cNvPr id="22" name="TextBox 21">
            <a:extLst>
              <a:ext uri="{FF2B5EF4-FFF2-40B4-BE49-F238E27FC236}">
                <a16:creationId xmlns:a16="http://schemas.microsoft.com/office/drawing/2014/main" id="{CDD8CDE0-047F-434C-88B3-9F37432347F6}"/>
              </a:ext>
            </a:extLst>
          </p:cNvPr>
          <p:cNvSpPr txBox="1"/>
          <p:nvPr/>
        </p:nvSpPr>
        <p:spPr>
          <a:xfrm>
            <a:off x="10322986" y="6532125"/>
            <a:ext cx="620683" cy="276999"/>
          </a:xfrm>
          <a:prstGeom prst="rect">
            <a:avLst/>
          </a:prstGeom>
          <a:noFill/>
        </p:spPr>
        <p:txBody>
          <a:bodyPr wrap="none" rtlCol="0">
            <a:spAutoFit/>
          </a:bodyPr>
          <a:lstStyle/>
          <a:p>
            <a:r>
              <a:rPr lang="en-US" sz="1200" noProof="0" dirty="0">
                <a:latin typeface="Arial" panose="020B0604020202020204" pitchFamily="34" charset="0"/>
                <a:cs typeface="Arial" panose="020B0604020202020204" pitchFamily="34" charset="0"/>
              </a:rPr>
              <a:t>5 GHz</a:t>
            </a:r>
          </a:p>
        </p:txBody>
      </p:sp>
      <p:cxnSp>
        <p:nvCxnSpPr>
          <p:cNvPr id="16" name="Straight Arrow Connector 15">
            <a:extLst>
              <a:ext uri="{FF2B5EF4-FFF2-40B4-BE49-F238E27FC236}">
                <a16:creationId xmlns:a16="http://schemas.microsoft.com/office/drawing/2014/main" id="{321FAFFB-68D2-24FE-A3B2-063A81A2A36E}"/>
              </a:ext>
            </a:extLst>
          </p:cNvPr>
          <p:cNvCxnSpPr>
            <a:cxnSpLocks/>
          </p:cNvCxnSpPr>
          <p:nvPr/>
        </p:nvCxnSpPr>
        <p:spPr>
          <a:xfrm flipV="1">
            <a:off x="10846862" y="2793214"/>
            <a:ext cx="0" cy="166723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0438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16E7CCA-2385-A1E5-2DD6-A87046793559}"/>
              </a:ext>
            </a:extLst>
          </p:cNvPr>
          <p:cNvSpPr/>
          <p:nvPr/>
        </p:nvSpPr>
        <p:spPr>
          <a:xfrm>
            <a:off x="45720" y="1083853"/>
            <a:ext cx="12115800" cy="5195027"/>
          </a:xfrm>
          <a:prstGeom prst="rect">
            <a:avLst/>
          </a:prstGeom>
          <a:solidFill>
            <a:schemeClr val="tx2">
              <a:lumMod val="20000"/>
              <a:lumOff val="80000"/>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TextBox 3">
            <a:extLst>
              <a:ext uri="{FF2B5EF4-FFF2-40B4-BE49-F238E27FC236}">
                <a16:creationId xmlns:a16="http://schemas.microsoft.com/office/drawing/2014/main" id="{8443B7AE-7FE5-5687-97A8-A81E6AF610B9}"/>
              </a:ext>
            </a:extLst>
          </p:cNvPr>
          <p:cNvSpPr txBox="1"/>
          <p:nvPr/>
        </p:nvSpPr>
        <p:spPr>
          <a:xfrm>
            <a:off x="3613878" y="243840"/>
            <a:ext cx="4964244" cy="800219"/>
          </a:xfrm>
          <a:prstGeom prst="rect">
            <a:avLst/>
          </a:prstGeom>
          <a:noFill/>
        </p:spPr>
        <p:txBody>
          <a:bodyPr wrap="none" rtlCol="0">
            <a:spAutoFit/>
          </a:bodyPr>
          <a:lstStyle/>
          <a:p>
            <a:r>
              <a:rPr lang="en-US" sz="4600" b="1" noProof="0" dirty="0"/>
              <a:t>QUANTUM SPREAD</a:t>
            </a:r>
          </a:p>
        </p:txBody>
      </p:sp>
      <p:pic>
        <p:nvPicPr>
          <p:cNvPr id="7" name="Picture 6">
            <a:extLst>
              <a:ext uri="{FF2B5EF4-FFF2-40B4-BE49-F238E27FC236}">
                <a16:creationId xmlns:a16="http://schemas.microsoft.com/office/drawing/2014/main" id="{C0285888-E27D-CC41-6407-4A35AFCDF0DB}"/>
              </a:ext>
            </a:extLst>
          </p:cNvPr>
          <p:cNvPicPr>
            <a:picLocks noChangeAspect="1"/>
          </p:cNvPicPr>
          <p:nvPr/>
        </p:nvPicPr>
        <p:blipFill>
          <a:blip r:embed="rId2"/>
          <a:stretch>
            <a:fillRect/>
          </a:stretch>
        </p:blipFill>
        <p:spPr>
          <a:xfrm>
            <a:off x="3743740" y="3714502"/>
            <a:ext cx="4238209" cy="931360"/>
          </a:xfrm>
          <a:prstGeom prst="rect">
            <a:avLst/>
          </a:prstGeom>
        </p:spPr>
      </p:pic>
      <p:pic>
        <p:nvPicPr>
          <p:cNvPr id="8" name="Picture 7">
            <a:extLst>
              <a:ext uri="{FF2B5EF4-FFF2-40B4-BE49-F238E27FC236}">
                <a16:creationId xmlns:a16="http://schemas.microsoft.com/office/drawing/2014/main" id="{0C6896B4-BB4D-0123-9276-94F75F2AAD73}"/>
              </a:ext>
            </a:extLst>
          </p:cNvPr>
          <p:cNvPicPr>
            <a:picLocks noChangeAspect="1"/>
          </p:cNvPicPr>
          <p:nvPr/>
        </p:nvPicPr>
        <p:blipFill>
          <a:blip r:embed="rId3"/>
          <a:stretch>
            <a:fillRect/>
          </a:stretch>
        </p:blipFill>
        <p:spPr>
          <a:xfrm>
            <a:off x="8169182" y="3714502"/>
            <a:ext cx="812932" cy="867860"/>
          </a:xfrm>
          <a:prstGeom prst="rect">
            <a:avLst/>
          </a:prstGeom>
        </p:spPr>
      </p:pic>
      <p:sp>
        <p:nvSpPr>
          <p:cNvPr id="9" name="TextBox 8">
            <a:extLst>
              <a:ext uri="{FF2B5EF4-FFF2-40B4-BE49-F238E27FC236}">
                <a16:creationId xmlns:a16="http://schemas.microsoft.com/office/drawing/2014/main" id="{99382E90-0EA7-2D30-825A-5DB2114E13F3}"/>
              </a:ext>
            </a:extLst>
          </p:cNvPr>
          <p:cNvSpPr txBox="1"/>
          <p:nvPr/>
        </p:nvSpPr>
        <p:spPr>
          <a:xfrm>
            <a:off x="2562149" y="1219489"/>
            <a:ext cx="7194790" cy="461665"/>
          </a:xfrm>
          <a:prstGeom prst="rect">
            <a:avLst/>
          </a:prstGeom>
          <a:noFill/>
        </p:spPr>
        <p:txBody>
          <a:bodyPr wrap="none" rtlCol="0">
            <a:spAutoFit/>
          </a:bodyPr>
          <a:lstStyle/>
          <a:p>
            <a:r>
              <a:rPr lang="en-US" sz="2400" b="1" noProof="0" dirty="0"/>
              <a:t>Distributing tritium on flat graphene has one drawback</a:t>
            </a:r>
          </a:p>
        </p:txBody>
      </p:sp>
      <p:sp>
        <p:nvSpPr>
          <p:cNvPr id="10" name="TextBox 9">
            <a:extLst>
              <a:ext uri="{FF2B5EF4-FFF2-40B4-BE49-F238E27FC236}">
                <a16:creationId xmlns:a16="http://schemas.microsoft.com/office/drawing/2014/main" id="{6C882595-1B68-4F44-6378-ED776DA0479C}"/>
              </a:ext>
            </a:extLst>
          </p:cNvPr>
          <p:cNvSpPr txBox="1"/>
          <p:nvPr/>
        </p:nvSpPr>
        <p:spPr>
          <a:xfrm>
            <a:off x="2468880" y="2293070"/>
            <a:ext cx="1693990" cy="646331"/>
          </a:xfrm>
          <a:prstGeom prst="rect">
            <a:avLst/>
          </a:prstGeom>
          <a:noFill/>
        </p:spPr>
        <p:txBody>
          <a:bodyPr wrap="none" rtlCol="0">
            <a:spAutoFit/>
          </a:bodyPr>
          <a:lstStyle/>
          <a:p>
            <a:pPr algn="ctr"/>
            <a:r>
              <a:rPr lang="en-US" noProof="0" dirty="0"/>
              <a:t>Spatially </a:t>
            </a:r>
          </a:p>
          <a:p>
            <a:pPr algn="ctr"/>
            <a:r>
              <a:rPr lang="en-US" noProof="0" dirty="0">
                <a:solidFill>
                  <a:srgbClr val="006BFC"/>
                </a:solidFill>
              </a:rPr>
              <a:t>localized tritium</a:t>
            </a:r>
          </a:p>
        </p:txBody>
      </p:sp>
      <p:sp>
        <p:nvSpPr>
          <p:cNvPr id="11" name="Right Arrow 10">
            <a:extLst>
              <a:ext uri="{FF2B5EF4-FFF2-40B4-BE49-F238E27FC236}">
                <a16:creationId xmlns:a16="http://schemas.microsoft.com/office/drawing/2014/main" id="{03EE1FC9-4532-C6A4-6D2B-314B452228DD}"/>
              </a:ext>
            </a:extLst>
          </p:cNvPr>
          <p:cNvSpPr/>
          <p:nvPr/>
        </p:nvSpPr>
        <p:spPr>
          <a:xfrm>
            <a:off x="4450080" y="2479075"/>
            <a:ext cx="4114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extBox 11">
            <a:extLst>
              <a:ext uri="{FF2B5EF4-FFF2-40B4-BE49-F238E27FC236}">
                <a16:creationId xmlns:a16="http://schemas.microsoft.com/office/drawing/2014/main" id="{67E46167-601F-EB55-6443-8DFE9B1058F3}"/>
              </a:ext>
            </a:extLst>
          </p:cNvPr>
          <p:cNvSpPr txBox="1"/>
          <p:nvPr/>
        </p:nvSpPr>
        <p:spPr>
          <a:xfrm>
            <a:off x="4988647" y="2293070"/>
            <a:ext cx="2341795" cy="646331"/>
          </a:xfrm>
          <a:prstGeom prst="rect">
            <a:avLst/>
          </a:prstGeom>
          <a:noFill/>
        </p:spPr>
        <p:txBody>
          <a:bodyPr wrap="none" rtlCol="0">
            <a:spAutoFit/>
          </a:bodyPr>
          <a:lstStyle/>
          <a:p>
            <a:pPr algn="ctr"/>
            <a:r>
              <a:rPr lang="en-US" noProof="0" dirty="0"/>
              <a:t>Uncertainty </a:t>
            </a:r>
          </a:p>
          <a:p>
            <a:pPr algn="ctr"/>
            <a:r>
              <a:rPr lang="en-US" noProof="0" dirty="0"/>
              <a:t>on tritium momentum </a:t>
            </a:r>
          </a:p>
        </p:txBody>
      </p:sp>
      <p:sp>
        <p:nvSpPr>
          <p:cNvPr id="13" name="TextBox 12">
            <a:extLst>
              <a:ext uri="{FF2B5EF4-FFF2-40B4-BE49-F238E27FC236}">
                <a16:creationId xmlns:a16="http://schemas.microsoft.com/office/drawing/2014/main" id="{C8D6B088-8086-E7E2-8A8A-495FD4A0B66F}"/>
              </a:ext>
            </a:extLst>
          </p:cNvPr>
          <p:cNvSpPr txBox="1"/>
          <p:nvPr/>
        </p:nvSpPr>
        <p:spPr>
          <a:xfrm>
            <a:off x="7964360" y="2293069"/>
            <a:ext cx="2722627" cy="646331"/>
          </a:xfrm>
          <a:prstGeom prst="rect">
            <a:avLst/>
          </a:prstGeom>
          <a:noFill/>
        </p:spPr>
        <p:txBody>
          <a:bodyPr wrap="square" rtlCol="0">
            <a:spAutoFit/>
          </a:bodyPr>
          <a:lstStyle/>
          <a:p>
            <a:pPr algn="ctr"/>
            <a:r>
              <a:rPr lang="en-US" noProof="0" dirty="0">
                <a:solidFill>
                  <a:srgbClr val="006BFC"/>
                </a:solidFill>
              </a:rPr>
              <a:t>Spread in final </a:t>
            </a:r>
          </a:p>
          <a:p>
            <a:pPr algn="ctr"/>
            <a:r>
              <a:rPr lang="en-US" noProof="0" dirty="0">
                <a:solidFill>
                  <a:srgbClr val="006BFC"/>
                </a:solidFill>
              </a:rPr>
              <a:t>electron energy</a:t>
            </a:r>
          </a:p>
        </p:txBody>
      </p:sp>
      <p:sp>
        <p:nvSpPr>
          <p:cNvPr id="14" name="Right Arrow 13">
            <a:extLst>
              <a:ext uri="{FF2B5EF4-FFF2-40B4-BE49-F238E27FC236}">
                <a16:creationId xmlns:a16="http://schemas.microsoft.com/office/drawing/2014/main" id="{5AF12F78-1EA4-7A66-5D3E-5EC725D43BA9}"/>
              </a:ext>
            </a:extLst>
          </p:cNvPr>
          <p:cNvSpPr/>
          <p:nvPr/>
        </p:nvSpPr>
        <p:spPr>
          <a:xfrm>
            <a:off x="7574280" y="2479075"/>
            <a:ext cx="411480"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extBox 14">
            <a:extLst>
              <a:ext uri="{FF2B5EF4-FFF2-40B4-BE49-F238E27FC236}">
                <a16:creationId xmlns:a16="http://schemas.microsoft.com/office/drawing/2014/main" id="{B6D4E465-0386-FC61-4FBC-3F05CE55414B}"/>
              </a:ext>
            </a:extLst>
          </p:cNvPr>
          <p:cNvSpPr txBox="1"/>
          <p:nvPr/>
        </p:nvSpPr>
        <p:spPr>
          <a:xfrm>
            <a:off x="518094" y="3429000"/>
            <a:ext cx="3095784" cy="1107996"/>
          </a:xfrm>
          <a:prstGeom prst="rect">
            <a:avLst/>
          </a:prstGeom>
          <a:noFill/>
        </p:spPr>
        <p:txBody>
          <a:bodyPr wrap="none" rtlCol="0">
            <a:spAutoFit/>
          </a:bodyPr>
          <a:lstStyle/>
          <a:p>
            <a:r>
              <a:rPr lang="en-US" sz="2200" noProof="0" dirty="0"/>
              <a:t>A semi-classical estimate:</a:t>
            </a:r>
          </a:p>
          <a:p>
            <a:endParaRPr lang="en-US" sz="2200" noProof="0" dirty="0"/>
          </a:p>
          <a:p>
            <a:r>
              <a:rPr lang="en-US" sz="2200" noProof="0" dirty="0"/>
              <a:t>fluctuating momenta</a:t>
            </a:r>
          </a:p>
        </p:txBody>
      </p:sp>
      <p:pic>
        <p:nvPicPr>
          <p:cNvPr id="16" name="Picture 15">
            <a:extLst>
              <a:ext uri="{FF2B5EF4-FFF2-40B4-BE49-F238E27FC236}">
                <a16:creationId xmlns:a16="http://schemas.microsoft.com/office/drawing/2014/main" id="{1EFB492D-EE56-5CA5-4F24-BE17F60515A0}"/>
              </a:ext>
            </a:extLst>
          </p:cNvPr>
          <p:cNvPicPr>
            <a:picLocks noChangeAspect="1"/>
          </p:cNvPicPr>
          <p:nvPr/>
        </p:nvPicPr>
        <p:blipFill>
          <a:blip r:embed="rId4"/>
          <a:stretch>
            <a:fillRect/>
          </a:stretch>
        </p:blipFill>
        <p:spPr>
          <a:xfrm>
            <a:off x="9169347" y="4009448"/>
            <a:ext cx="1578005" cy="196342"/>
          </a:xfrm>
          <a:prstGeom prst="rect">
            <a:avLst/>
          </a:prstGeom>
        </p:spPr>
      </p:pic>
      <p:sp>
        <p:nvSpPr>
          <p:cNvPr id="17" name="TextBox 16">
            <a:extLst>
              <a:ext uri="{FF2B5EF4-FFF2-40B4-BE49-F238E27FC236}">
                <a16:creationId xmlns:a16="http://schemas.microsoft.com/office/drawing/2014/main" id="{6F9F5733-4712-5409-EF58-E89FDABCB9B3}"/>
              </a:ext>
            </a:extLst>
          </p:cNvPr>
          <p:cNvSpPr txBox="1"/>
          <p:nvPr/>
        </p:nvSpPr>
        <p:spPr>
          <a:xfrm>
            <a:off x="9108982" y="4852691"/>
            <a:ext cx="2453640" cy="369332"/>
          </a:xfrm>
          <a:prstGeom prst="rect">
            <a:avLst/>
          </a:prstGeom>
          <a:noFill/>
        </p:spPr>
        <p:txBody>
          <a:bodyPr wrap="square" rtlCol="0">
            <a:spAutoFit/>
          </a:bodyPr>
          <a:lstStyle/>
          <a:p>
            <a:pPr algn="just"/>
            <a:r>
              <a:rPr lang="en-US" noProof="0" dirty="0">
                <a:solidFill>
                  <a:srgbClr val="ED2323"/>
                </a:solidFill>
              </a:rPr>
              <a:t>larger than  desired</a:t>
            </a:r>
          </a:p>
        </p:txBody>
      </p:sp>
      <p:cxnSp>
        <p:nvCxnSpPr>
          <p:cNvPr id="19" name="Straight Arrow Connector 18">
            <a:extLst>
              <a:ext uri="{FF2B5EF4-FFF2-40B4-BE49-F238E27FC236}">
                <a16:creationId xmlns:a16="http://schemas.microsoft.com/office/drawing/2014/main" id="{F515702B-53C9-8C68-CBB0-0E1830B573F1}"/>
              </a:ext>
            </a:extLst>
          </p:cNvPr>
          <p:cNvCxnSpPr>
            <a:cxnSpLocks/>
          </p:cNvCxnSpPr>
          <p:nvPr/>
        </p:nvCxnSpPr>
        <p:spPr>
          <a:xfrm flipH="1" flipV="1">
            <a:off x="9756939" y="4284001"/>
            <a:ext cx="288179" cy="568690"/>
          </a:xfrm>
          <a:prstGeom prst="straightConnector1">
            <a:avLst/>
          </a:prstGeom>
          <a:ln w="31750">
            <a:solidFill>
              <a:srgbClr val="ED2323"/>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1EC73373-53CB-7C1C-AAEE-F427BAD2441C}"/>
              </a:ext>
            </a:extLst>
          </p:cNvPr>
          <p:cNvGrpSpPr/>
          <p:nvPr/>
        </p:nvGrpSpPr>
        <p:grpSpPr>
          <a:xfrm>
            <a:off x="4935461" y="5231966"/>
            <a:ext cx="2894895" cy="646331"/>
            <a:chOff x="609600" y="5897880"/>
            <a:chExt cx="2894895" cy="646331"/>
          </a:xfrm>
        </p:grpSpPr>
        <p:sp>
          <p:nvSpPr>
            <p:cNvPr id="22" name="TextBox 21">
              <a:extLst>
                <a:ext uri="{FF2B5EF4-FFF2-40B4-BE49-F238E27FC236}">
                  <a16:creationId xmlns:a16="http://schemas.microsoft.com/office/drawing/2014/main" id="{48439EF1-E15D-45AC-9EEB-D3566FF1BA00}"/>
                </a:ext>
              </a:extLst>
            </p:cNvPr>
            <p:cNvSpPr txBox="1"/>
            <p:nvPr/>
          </p:nvSpPr>
          <p:spPr>
            <a:xfrm>
              <a:off x="609600" y="5897880"/>
              <a:ext cx="2894895" cy="646331"/>
            </a:xfrm>
            <a:prstGeom prst="rect">
              <a:avLst/>
            </a:prstGeom>
            <a:noFill/>
          </p:spPr>
          <p:txBody>
            <a:bodyPr wrap="none" rtlCol="0">
              <a:spAutoFit/>
            </a:bodyPr>
            <a:lstStyle/>
            <a:p>
              <a:r>
                <a:rPr lang="en-US" noProof="0" dirty="0">
                  <a:solidFill>
                    <a:srgbClr val="006BFC"/>
                  </a:solidFill>
                </a:rPr>
                <a:t>Spread of initial tritium wave</a:t>
              </a:r>
            </a:p>
            <a:p>
              <a:r>
                <a:rPr lang="en-US" noProof="0" dirty="0">
                  <a:solidFill>
                    <a:srgbClr val="006BFC"/>
                  </a:solidFill>
                </a:rPr>
                <a:t>Function </a:t>
              </a:r>
            </a:p>
          </p:txBody>
        </p:sp>
        <p:pic>
          <p:nvPicPr>
            <p:cNvPr id="23" name="Picture 22">
              <a:extLst>
                <a:ext uri="{FF2B5EF4-FFF2-40B4-BE49-F238E27FC236}">
                  <a16:creationId xmlns:a16="http://schemas.microsoft.com/office/drawing/2014/main" id="{13FDF198-8EDB-B7E6-13E3-2CFCF1DBEDE8}"/>
                </a:ext>
              </a:extLst>
            </p:cNvPr>
            <p:cNvPicPr>
              <a:picLocks noChangeAspect="1"/>
            </p:cNvPicPr>
            <p:nvPr/>
          </p:nvPicPr>
          <p:blipFill>
            <a:blip r:embed="rId5"/>
            <a:stretch>
              <a:fillRect/>
            </a:stretch>
          </p:blipFill>
          <p:spPr>
            <a:xfrm>
              <a:off x="1760220" y="6221045"/>
              <a:ext cx="1078230" cy="219016"/>
            </a:xfrm>
            <a:prstGeom prst="rect">
              <a:avLst/>
            </a:prstGeom>
          </p:spPr>
        </p:pic>
      </p:grpSp>
      <p:cxnSp>
        <p:nvCxnSpPr>
          <p:cNvPr id="26" name="Curved Connector 25">
            <a:extLst>
              <a:ext uri="{FF2B5EF4-FFF2-40B4-BE49-F238E27FC236}">
                <a16:creationId xmlns:a16="http://schemas.microsoft.com/office/drawing/2014/main" id="{CAB18A49-11C7-23FF-5548-D4DA3D4C652A}"/>
              </a:ext>
            </a:extLst>
          </p:cNvPr>
          <p:cNvCxnSpPr>
            <a:cxnSpLocks/>
          </p:cNvCxnSpPr>
          <p:nvPr/>
        </p:nvCxnSpPr>
        <p:spPr>
          <a:xfrm rot="5400000" flipH="1" flipV="1">
            <a:off x="7738441" y="4825132"/>
            <a:ext cx="868060" cy="577859"/>
          </a:xfrm>
          <a:prstGeom prst="curvedConnector3">
            <a:avLst/>
          </a:prstGeom>
          <a:ln>
            <a:solidFill>
              <a:srgbClr val="006BFC"/>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9787027-2610-99EB-5FF4-F81A553375A4}"/>
              </a:ext>
            </a:extLst>
          </p:cNvPr>
          <p:cNvPicPr>
            <a:picLocks noChangeAspect="1"/>
          </p:cNvPicPr>
          <p:nvPr/>
        </p:nvPicPr>
        <p:blipFill>
          <a:blip r:embed="rId6"/>
          <a:stretch>
            <a:fillRect/>
          </a:stretch>
        </p:blipFill>
        <p:spPr>
          <a:xfrm>
            <a:off x="928621" y="4660517"/>
            <a:ext cx="2080258" cy="994601"/>
          </a:xfrm>
          <a:prstGeom prst="rect">
            <a:avLst/>
          </a:prstGeom>
        </p:spPr>
      </p:pic>
      <p:sp>
        <p:nvSpPr>
          <p:cNvPr id="30" name="TextBox 29">
            <a:extLst>
              <a:ext uri="{FF2B5EF4-FFF2-40B4-BE49-F238E27FC236}">
                <a16:creationId xmlns:a16="http://schemas.microsoft.com/office/drawing/2014/main" id="{D3E69240-4321-20D4-A560-8FA435B7FC7C}"/>
              </a:ext>
            </a:extLst>
          </p:cNvPr>
          <p:cNvSpPr txBox="1"/>
          <p:nvPr/>
        </p:nvSpPr>
        <p:spPr>
          <a:xfrm>
            <a:off x="5135161" y="3234703"/>
            <a:ext cx="4390561" cy="369332"/>
          </a:xfrm>
          <a:prstGeom prst="rect">
            <a:avLst/>
          </a:prstGeom>
          <a:noFill/>
        </p:spPr>
        <p:txBody>
          <a:bodyPr wrap="none" rtlCol="0">
            <a:spAutoFit/>
          </a:bodyPr>
          <a:lstStyle/>
          <a:p>
            <a:r>
              <a:rPr lang="en-US" noProof="0" dirty="0"/>
              <a:t>energy and momentum conservation returns</a:t>
            </a:r>
          </a:p>
        </p:txBody>
      </p:sp>
      <p:sp>
        <p:nvSpPr>
          <p:cNvPr id="32" name="TextBox 31">
            <a:extLst>
              <a:ext uri="{FF2B5EF4-FFF2-40B4-BE49-F238E27FC236}">
                <a16:creationId xmlns:a16="http://schemas.microsoft.com/office/drawing/2014/main" id="{A00064F2-7A53-E492-5D0A-61D741A8E11A}"/>
              </a:ext>
            </a:extLst>
          </p:cNvPr>
          <p:cNvSpPr txBox="1"/>
          <p:nvPr/>
        </p:nvSpPr>
        <p:spPr>
          <a:xfrm>
            <a:off x="2923243" y="6417379"/>
            <a:ext cx="4024435" cy="369332"/>
          </a:xfrm>
          <a:prstGeom prst="rect">
            <a:avLst/>
          </a:prstGeom>
          <a:noFill/>
        </p:spPr>
        <p:txBody>
          <a:bodyPr wrap="none" rtlCol="0">
            <a:spAutoFit/>
          </a:bodyPr>
          <a:lstStyle/>
          <a:p>
            <a:r>
              <a:rPr lang="en-US" noProof="0" dirty="0"/>
              <a:t>Slide by Angelo Esposito at </a:t>
            </a:r>
            <a:r>
              <a:rPr lang="en-US" noProof="0" dirty="0" err="1"/>
              <a:t>NuMass</a:t>
            </a:r>
            <a:r>
              <a:rPr lang="en-US" noProof="0" dirty="0"/>
              <a:t> 2022</a:t>
            </a:r>
          </a:p>
        </p:txBody>
      </p:sp>
    </p:spTree>
    <p:extLst>
      <p:ext uri="{BB962C8B-B14F-4D97-AF65-F5344CB8AC3E}">
        <p14:creationId xmlns:p14="http://schemas.microsoft.com/office/powerpoint/2010/main" val="8358625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B6EB2-098B-1D4E-83E1-D23025EF0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21384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F286BE-26AA-7095-13B0-9A2B9CE9B619}"/>
              </a:ext>
            </a:extLst>
          </p:cNvPr>
          <p:cNvPicPr>
            <a:picLocks noChangeAspect="1"/>
          </p:cNvPicPr>
          <p:nvPr/>
        </p:nvPicPr>
        <p:blipFill>
          <a:blip r:embed="rId2"/>
          <a:stretch>
            <a:fillRect/>
          </a:stretch>
        </p:blipFill>
        <p:spPr>
          <a:xfrm>
            <a:off x="0" y="3004922"/>
            <a:ext cx="7772400" cy="3853078"/>
          </a:xfrm>
          <a:prstGeom prst="rect">
            <a:avLst/>
          </a:prstGeom>
        </p:spPr>
      </p:pic>
      <p:sp>
        <p:nvSpPr>
          <p:cNvPr id="6" name="TextBox 5">
            <a:extLst>
              <a:ext uri="{FF2B5EF4-FFF2-40B4-BE49-F238E27FC236}">
                <a16:creationId xmlns:a16="http://schemas.microsoft.com/office/drawing/2014/main" id="{152915FE-6ABB-5DBA-531B-AD433D660A71}"/>
              </a:ext>
            </a:extLst>
          </p:cNvPr>
          <p:cNvSpPr txBox="1"/>
          <p:nvPr/>
        </p:nvSpPr>
        <p:spPr>
          <a:xfrm>
            <a:off x="7772400" y="3412426"/>
            <a:ext cx="4419600" cy="2646878"/>
          </a:xfrm>
          <a:prstGeom prst="rect">
            <a:avLst/>
          </a:prstGeom>
          <a:noFill/>
        </p:spPr>
        <p:txBody>
          <a:bodyPr wrap="square">
            <a:spAutoFit/>
          </a:bodyPr>
          <a:lstStyle/>
          <a:p>
            <a:r>
              <a:rPr lang="en-US" sz="1400" noProof="0" dirty="0"/>
              <a:t>Detailed evaluation on 2007 </a:t>
            </a:r>
          </a:p>
          <a:p>
            <a:r>
              <a:rPr lang="en-US" sz="1600" b="1" noProof="0" dirty="0"/>
              <a:t>JCAP 06 (2007) 015</a:t>
            </a:r>
          </a:p>
          <a:p>
            <a:r>
              <a:rPr lang="en-US" sz="1600" noProof="0" dirty="0"/>
              <a:t>of 𝜎x𝜏 renewed the dormant discussion on relic neutrino detection and paved the view to a possible experiment.</a:t>
            </a:r>
          </a:p>
          <a:p>
            <a:r>
              <a:rPr lang="en-US" sz="1600" noProof="0" dirty="0"/>
              <a:t>Several authors confirmed the cross section evaluation and added  </a:t>
            </a:r>
            <a:r>
              <a:rPr lang="en-US" sz="1600" noProof="0" dirty="0" err="1"/>
              <a:t>informations</a:t>
            </a:r>
            <a:r>
              <a:rPr lang="en-US" sz="1600" noProof="0" dirty="0"/>
              <a:t>:</a:t>
            </a:r>
          </a:p>
          <a:p>
            <a:endParaRPr lang="en-US" sz="1200" noProof="0" dirty="0"/>
          </a:p>
          <a:p>
            <a:r>
              <a:rPr lang="en-US" sz="1200" noProof="0" dirty="0"/>
              <a:t> </a:t>
            </a:r>
            <a:r>
              <a:rPr lang="en-US" sz="1600" b="1" noProof="0" dirty="0"/>
              <a:t>J. Phys. G: </a:t>
            </a:r>
            <a:r>
              <a:rPr lang="en-US" sz="1600" b="1" noProof="0" dirty="0" err="1"/>
              <a:t>Nucl</a:t>
            </a:r>
            <a:r>
              <a:rPr lang="en-US" sz="1600" b="1" noProof="0" dirty="0"/>
              <a:t>. Part. Phys. 35 025001</a:t>
            </a:r>
          </a:p>
          <a:p>
            <a:r>
              <a:rPr lang="en-US" sz="1600" b="1" noProof="0" dirty="0"/>
              <a:t>JCAP 08 (2014) 038</a:t>
            </a:r>
          </a:p>
          <a:p>
            <a:endParaRPr lang="en-US" sz="1200" noProof="0" dirty="0"/>
          </a:p>
        </p:txBody>
      </p:sp>
      <p:sp>
        <p:nvSpPr>
          <p:cNvPr id="8" name="TextBox 7">
            <a:extLst>
              <a:ext uri="{FF2B5EF4-FFF2-40B4-BE49-F238E27FC236}">
                <a16:creationId xmlns:a16="http://schemas.microsoft.com/office/drawing/2014/main" id="{4CA14D72-06A0-D44C-1D5E-96FA4983366A}"/>
              </a:ext>
            </a:extLst>
          </p:cNvPr>
          <p:cNvSpPr txBox="1"/>
          <p:nvPr/>
        </p:nvSpPr>
        <p:spPr>
          <a:xfrm>
            <a:off x="1384852" y="1159276"/>
            <a:ext cx="9422295" cy="769441"/>
          </a:xfrm>
          <a:prstGeom prst="rect">
            <a:avLst/>
          </a:prstGeom>
          <a:noFill/>
        </p:spPr>
        <p:txBody>
          <a:bodyPr wrap="square">
            <a:spAutoFit/>
          </a:bodyPr>
          <a:lstStyle/>
          <a:p>
            <a:r>
              <a:rPr lang="en-US" sz="2200" noProof="0" dirty="0">
                <a:latin typeface="Gill Sans MT" panose="020B0502020104020203" pitchFamily="34" charset="77"/>
              </a:rPr>
              <a:t>Tritium has the </a:t>
            </a:r>
            <a:r>
              <a:rPr lang="en-US" sz="2200" noProof="0" dirty="0">
                <a:solidFill>
                  <a:srgbClr val="00B0F0"/>
                </a:solidFill>
                <a:latin typeface="Gill Sans MT" panose="020B0502020104020203" pitchFamily="34" charset="77"/>
              </a:rPr>
              <a:t>largest product of capture cross section and lifetime</a:t>
            </a:r>
          </a:p>
          <a:p>
            <a:r>
              <a:rPr lang="en-US" sz="2200" noProof="0" dirty="0">
                <a:latin typeface="Gill Sans MT" panose="020B0502020104020203" pitchFamily="34" charset="77"/>
              </a:rPr>
              <a:t> </a:t>
            </a:r>
          </a:p>
        </p:txBody>
      </p:sp>
      <p:sp>
        <p:nvSpPr>
          <p:cNvPr id="9" name="TextBox 8">
            <a:extLst>
              <a:ext uri="{FF2B5EF4-FFF2-40B4-BE49-F238E27FC236}">
                <a16:creationId xmlns:a16="http://schemas.microsoft.com/office/drawing/2014/main" id="{51944162-9A37-BABB-E5CE-A371B3F8F2CE}"/>
              </a:ext>
            </a:extLst>
          </p:cNvPr>
          <p:cNvSpPr txBox="1"/>
          <p:nvPr/>
        </p:nvSpPr>
        <p:spPr>
          <a:xfrm>
            <a:off x="3827987" y="199101"/>
            <a:ext cx="5557355" cy="1015663"/>
          </a:xfrm>
          <a:prstGeom prst="rect">
            <a:avLst/>
          </a:prstGeom>
          <a:noFill/>
        </p:spPr>
        <p:txBody>
          <a:bodyPr wrap="none" rtlCol="0">
            <a:spAutoFit/>
          </a:bodyPr>
          <a:lstStyle/>
          <a:p>
            <a:r>
              <a:rPr lang="en-US" sz="6000" b="1" noProof="0" dirty="0"/>
              <a:t>CROSS SECTIONS</a:t>
            </a:r>
          </a:p>
        </p:txBody>
      </p:sp>
      <p:pic>
        <p:nvPicPr>
          <p:cNvPr id="10" name="Picture 9">
            <a:extLst>
              <a:ext uri="{FF2B5EF4-FFF2-40B4-BE49-F238E27FC236}">
                <a16:creationId xmlns:a16="http://schemas.microsoft.com/office/drawing/2014/main" id="{94D52202-811A-5E82-0DE6-CB17AEF6F5EF}"/>
              </a:ext>
            </a:extLst>
          </p:cNvPr>
          <p:cNvPicPr>
            <a:picLocks noChangeAspect="1"/>
          </p:cNvPicPr>
          <p:nvPr/>
        </p:nvPicPr>
        <p:blipFill>
          <a:blip r:embed="rId3"/>
          <a:stretch>
            <a:fillRect/>
          </a:stretch>
        </p:blipFill>
        <p:spPr>
          <a:xfrm>
            <a:off x="4203148" y="1723669"/>
            <a:ext cx="3297583" cy="355989"/>
          </a:xfrm>
          <a:prstGeom prst="rect">
            <a:avLst/>
          </a:prstGeom>
        </p:spPr>
      </p:pic>
      <p:pic>
        <p:nvPicPr>
          <p:cNvPr id="11" name="Picture 10">
            <a:extLst>
              <a:ext uri="{FF2B5EF4-FFF2-40B4-BE49-F238E27FC236}">
                <a16:creationId xmlns:a16="http://schemas.microsoft.com/office/drawing/2014/main" id="{153D17FE-FD97-024F-EAB1-3A567B376107}"/>
              </a:ext>
            </a:extLst>
          </p:cNvPr>
          <p:cNvPicPr>
            <a:picLocks noChangeAspect="1"/>
          </p:cNvPicPr>
          <p:nvPr/>
        </p:nvPicPr>
        <p:blipFill>
          <a:blip r:embed="rId4"/>
          <a:stretch>
            <a:fillRect/>
          </a:stretch>
        </p:blipFill>
        <p:spPr>
          <a:xfrm>
            <a:off x="3612322" y="2270470"/>
            <a:ext cx="2894495" cy="314259"/>
          </a:xfrm>
          <a:prstGeom prst="rect">
            <a:avLst/>
          </a:prstGeom>
        </p:spPr>
      </p:pic>
      <p:pic>
        <p:nvPicPr>
          <p:cNvPr id="12" name="Picture 11">
            <a:extLst>
              <a:ext uri="{FF2B5EF4-FFF2-40B4-BE49-F238E27FC236}">
                <a16:creationId xmlns:a16="http://schemas.microsoft.com/office/drawing/2014/main" id="{5B77ECC9-14EA-7B3D-2EB0-053E4BD83010}"/>
              </a:ext>
            </a:extLst>
          </p:cNvPr>
          <p:cNvPicPr>
            <a:picLocks noChangeAspect="1"/>
          </p:cNvPicPr>
          <p:nvPr/>
        </p:nvPicPr>
        <p:blipFill>
          <a:blip r:embed="rId5"/>
          <a:stretch>
            <a:fillRect/>
          </a:stretch>
        </p:blipFill>
        <p:spPr>
          <a:xfrm>
            <a:off x="1356688" y="3302390"/>
            <a:ext cx="322279" cy="253219"/>
          </a:xfrm>
          <a:prstGeom prst="rect">
            <a:avLst/>
          </a:prstGeom>
        </p:spPr>
      </p:pic>
      <p:pic>
        <p:nvPicPr>
          <p:cNvPr id="13" name="Picture 12">
            <a:extLst>
              <a:ext uri="{FF2B5EF4-FFF2-40B4-BE49-F238E27FC236}">
                <a16:creationId xmlns:a16="http://schemas.microsoft.com/office/drawing/2014/main" id="{6163249D-2BBD-4110-0EA0-37E944C4D514}"/>
              </a:ext>
            </a:extLst>
          </p:cNvPr>
          <p:cNvPicPr>
            <a:picLocks noChangeAspect="1"/>
          </p:cNvPicPr>
          <p:nvPr/>
        </p:nvPicPr>
        <p:blipFill>
          <a:blip r:embed="rId6"/>
          <a:stretch>
            <a:fillRect/>
          </a:stretch>
        </p:blipFill>
        <p:spPr>
          <a:xfrm>
            <a:off x="5112577" y="3204129"/>
            <a:ext cx="286537" cy="253219"/>
          </a:xfrm>
          <a:prstGeom prst="rect">
            <a:avLst/>
          </a:prstGeom>
        </p:spPr>
      </p:pic>
    </p:spTree>
    <p:extLst>
      <p:ext uri="{BB962C8B-B14F-4D97-AF65-F5344CB8AC3E}">
        <p14:creationId xmlns:p14="http://schemas.microsoft.com/office/powerpoint/2010/main" val="9205654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6457C6-6BC6-9448-AC95-AAD95DEEF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131" y="0"/>
            <a:ext cx="9183787" cy="6887840"/>
          </a:xfrm>
          <a:prstGeom prst="rect">
            <a:avLst/>
          </a:prstGeom>
        </p:spPr>
      </p:pic>
      <p:sp>
        <p:nvSpPr>
          <p:cNvPr id="3" name="TextBox 2">
            <a:extLst>
              <a:ext uri="{FF2B5EF4-FFF2-40B4-BE49-F238E27FC236}">
                <a16:creationId xmlns:a16="http://schemas.microsoft.com/office/drawing/2014/main" id="{38571847-DC3B-3243-BF75-AACAED9D2627}"/>
              </a:ext>
            </a:extLst>
          </p:cNvPr>
          <p:cNvSpPr txBox="1"/>
          <p:nvPr/>
        </p:nvSpPr>
        <p:spPr>
          <a:xfrm>
            <a:off x="3599065" y="1218854"/>
            <a:ext cx="5927993" cy="523220"/>
          </a:xfrm>
          <a:prstGeom prst="rect">
            <a:avLst/>
          </a:prstGeom>
          <a:noFill/>
        </p:spPr>
        <p:txBody>
          <a:bodyPr wrap="square" rtlCol="0">
            <a:spAutoFit/>
          </a:bodyPr>
          <a:lstStyle/>
          <a:p>
            <a:r>
              <a:rPr lang="en-US" sz="1400" noProof="0" dirty="0"/>
              <a:t>PTOLEMY Collaboration, A. Apponi et all, </a:t>
            </a:r>
            <a:r>
              <a:rPr lang="en-US" sz="1400" b="0" i="0" noProof="0" dirty="0">
                <a:effectLst/>
                <a:latin typeface="-apple-system"/>
              </a:rPr>
              <a:t>DOI: </a:t>
            </a:r>
            <a:r>
              <a:rPr lang="en-US" sz="1400" b="0" i="0" u="none" strike="noStrike" noProof="0" dirty="0">
                <a:solidFill>
                  <a:srgbClr val="0050B3"/>
                </a:solidFill>
                <a:effectLst/>
                <a:latin typeface="-apple-system"/>
                <a:hlinkClick r:id="rId3"/>
              </a:rPr>
              <a:t>10.1103/PhysRevD.106.053002</a:t>
            </a:r>
            <a:endParaRPr lang="en-US" sz="1400" b="0" i="0" noProof="0" dirty="0">
              <a:effectLst/>
              <a:latin typeface="-apple-system"/>
            </a:endParaRPr>
          </a:p>
          <a:p>
            <a:r>
              <a:rPr lang="en-US" sz="1400" noProof="0" dirty="0"/>
              <a:t> </a:t>
            </a:r>
          </a:p>
        </p:txBody>
      </p:sp>
    </p:spTree>
    <p:extLst>
      <p:ext uri="{BB962C8B-B14F-4D97-AF65-F5344CB8AC3E}">
        <p14:creationId xmlns:p14="http://schemas.microsoft.com/office/powerpoint/2010/main" val="311652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26C6-8AB4-9742-B7F9-D2D93DECE5FF}"/>
              </a:ext>
            </a:extLst>
          </p:cNvPr>
          <p:cNvSpPr>
            <a:spLocks noGrp="1"/>
          </p:cNvSpPr>
          <p:nvPr>
            <p:ph type="title"/>
          </p:nvPr>
        </p:nvSpPr>
        <p:spPr>
          <a:xfrm>
            <a:off x="838200" y="0"/>
            <a:ext cx="10515600" cy="1325563"/>
          </a:xfrm>
        </p:spPr>
        <p:txBody>
          <a:bodyPr>
            <a:normAutofit/>
          </a:bodyPr>
          <a:lstStyle/>
          <a:p>
            <a:r>
              <a:rPr lang="en-US" noProof="0" dirty="0"/>
              <a:t>Collaboration with Savannah River National Laboratory for Tritium Loading</a:t>
            </a:r>
          </a:p>
        </p:txBody>
      </p:sp>
      <p:pic>
        <p:nvPicPr>
          <p:cNvPr id="6" name="Picture 5">
            <a:extLst>
              <a:ext uri="{FF2B5EF4-FFF2-40B4-BE49-F238E27FC236}">
                <a16:creationId xmlns:a16="http://schemas.microsoft.com/office/drawing/2014/main" id="{12CFE320-7FF6-6445-AA3E-DE2360C58416}"/>
              </a:ext>
            </a:extLst>
          </p:cNvPr>
          <p:cNvPicPr>
            <a:picLocks noChangeAspect="1"/>
          </p:cNvPicPr>
          <p:nvPr/>
        </p:nvPicPr>
        <p:blipFill>
          <a:blip r:embed="rId2"/>
          <a:stretch>
            <a:fillRect/>
          </a:stretch>
        </p:blipFill>
        <p:spPr>
          <a:xfrm>
            <a:off x="0" y="2346970"/>
            <a:ext cx="4941585" cy="4490070"/>
          </a:xfrm>
          <a:prstGeom prst="rect">
            <a:avLst/>
          </a:prstGeom>
        </p:spPr>
      </p:pic>
      <p:pic>
        <p:nvPicPr>
          <p:cNvPr id="7" name="Picture 6">
            <a:extLst>
              <a:ext uri="{FF2B5EF4-FFF2-40B4-BE49-F238E27FC236}">
                <a16:creationId xmlns:a16="http://schemas.microsoft.com/office/drawing/2014/main" id="{086E1041-78E5-6F46-A2EF-7283E51D208F}"/>
              </a:ext>
            </a:extLst>
          </p:cNvPr>
          <p:cNvPicPr>
            <a:picLocks noChangeAspect="1"/>
          </p:cNvPicPr>
          <p:nvPr/>
        </p:nvPicPr>
        <p:blipFill>
          <a:blip r:embed="rId2"/>
          <a:stretch>
            <a:fillRect/>
          </a:stretch>
        </p:blipFill>
        <p:spPr>
          <a:xfrm>
            <a:off x="3674695" y="2346970"/>
            <a:ext cx="4941585" cy="4490070"/>
          </a:xfrm>
          <a:prstGeom prst="rect">
            <a:avLst/>
          </a:prstGeom>
        </p:spPr>
      </p:pic>
      <p:pic>
        <p:nvPicPr>
          <p:cNvPr id="8" name="Picture 7">
            <a:extLst>
              <a:ext uri="{FF2B5EF4-FFF2-40B4-BE49-F238E27FC236}">
                <a16:creationId xmlns:a16="http://schemas.microsoft.com/office/drawing/2014/main" id="{C38F7A20-E532-6642-BF79-E6F0CA446F08}"/>
              </a:ext>
            </a:extLst>
          </p:cNvPr>
          <p:cNvPicPr>
            <a:picLocks noChangeAspect="1"/>
          </p:cNvPicPr>
          <p:nvPr/>
        </p:nvPicPr>
        <p:blipFill>
          <a:blip r:embed="rId2"/>
          <a:stretch>
            <a:fillRect/>
          </a:stretch>
        </p:blipFill>
        <p:spPr>
          <a:xfrm>
            <a:off x="7347103" y="2346970"/>
            <a:ext cx="4941585" cy="4490070"/>
          </a:xfrm>
          <a:prstGeom prst="rect">
            <a:avLst/>
          </a:prstGeom>
        </p:spPr>
      </p:pic>
      <p:sp>
        <p:nvSpPr>
          <p:cNvPr id="10" name="TextBox 9">
            <a:extLst>
              <a:ext uri="{FF2B5EF4-FFF2-40B4-BE49-F238E27FC236}">
                <a16:creationId xmlns:a16="http://schemas.microsoft.com/office/drawing/2014/main" id="{4D6AE846-CC6A-B14E-9F37-7992B7154A70}"/>
              </a:ext>
            </a:extLst>
          </p:cNvPr>
          <p:cNvSpPr txBox="1"/>
          <p:nvPr/>
        </p:nvSpPr>
        <p:spPr bwMode="auto">
          <a:xfrm>
            <a:off x="1343472" y="1690688"/>
            <a:ext cx="7311617" cy="52322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sz="2800" noProof="0" dirty="0"/>
              <a:t>~2Å flat potential – not chemically active</a:t>
            </a:r>
          </a:p>
        </p:txBody>
      </p:sp>
      <p:sp>
        <p:nvSpPr>
          <p:cNvPr id="3" name="TextBox 2">
            <a:extLst>
              <a:ext uri="{FF2B5EF4-FFF2-40B4-BE49-F238E27FC236}">
                <a16:creationId xmlns:a16="http://schemas.microsoft.com/office/drawing/2014/main" id="{C702A98E-9135-AD46-89C6-7C5C071CB8BA}"/>
              </a:ext>
            </a:extLst>
          </p:cNvPr>
          <p:cNvSpPr txBox="1"/>
          <p:nvPr/>
        </p:nvSpPr>
        <p:spPr bwMode="auto">
          <a:xfrm>
            <a:off x="1343472" y="1249596"/>
            <a:ext cx="10259540" cy="52322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n-US" sz="2800" noProof="0" dirty="0"/>
              <a:t>CNT, NPG, CVD-G, and De-localized Atomic T Geometries</a:t>
            </a:r>
          </a:p>
        </p:txBody>
      </p:sp>
    </p:spTree>
    <p:extLst>
      <p:ext uri="{BB962C8B-B14F-4D97-AF65-F5344CB8AC3E}">
        <p14:creationId xmlns:p14="http://schemas.microsoft.com/office/powerpoint/2010/main" val="21020385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BD3E-AA19-436A-0419-39DA25B769FB}"/>
              </a:ext>
            </a:extLst>
          </p:cNvPr>
          <p:cNvSpPr>
            <a:spLocks noGrp="1"/>
          </p:cNvSpPr>
          <p:nvPr>
            <p:ph type="title"/>
          </p:nvPr>
        </p:nvSpPr>
        <p:spPr>
          <a:xfrm>
            <a:off x="0" y="18255"/>
            <a:ext cx="10515600" cy="923577"/>
          </a:xfrm>
        </p:spPr>
        <p:txBody>
          <a:bodyPr/>
          <a:lstStyle/>
          <a:p>
            <a:r>
              <a:rPr lang="en-US" noProof="0" dirty="0"/>
              <a:t>From target to RF</a:t>
            </a:r>
          </a:p>
        </p:txBody>
      </p:sp>
      <p:pic>
        <p:nvPicPr>
          <p:cNvPr id="5" name="Picture 4" descr="A diagram of a pipe&#10;&#10;Description automatically generated with medium confidence">
            <a:extLst>
              <a:ext uri="{FF2B5EF4-FFF2-40B4-BE49-F238E27FC236}">
                <a16:creationId xmlns:a16="http://schemas.microsoft.com/office/drawing/2014/main" id="{43BBE03F-0543-681A-628E-72F8FFA39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6204"/>
            <a:ext cx="8628887" cy="3613541"/>
          </a:xfrm>
          <a:prstGeom prst="rect">
            <a:avLst/>
          </a:prstGeom>
        </p:spPr>
      </p:pic>
      <p:pic>
        <p:nvPicPr>
          <p:cNvPr id="6" name="Picture 5" descr="A drawing of a building&#10;&#10;Description automatically generated">
            <a:extLst>
              <a:ext uri="{FF2B5EF4-FFF2-40B4-BE49-F238E27FC236}">
                <a16:creationId xmlns:a16="http://schemas.microsoft.com/office/drawing/2014/main" id="{9185E591-61EF-037A-E942-910171A1395E}"/>
              </a:ext>
            </a:extLst>
          </p:cNvPr>
          <p:cNvPicPr>
            <a:picLocks noChangeAspect="1"/>
          </p:cNvPicPr>
          <p:nvPr/>
        </p:nvPicPr>
        <p:blipFill rotWithShape="1">
          <a:blip r:embed="rId3">
            <a:extLst>
              <a:ext uri="{28A0092B-C50C-407E-A947-70E740481C1C}">
                <a14:useLocalDpi xmlns:a14="http://schemas.microsoft.com/office/drawing/2010/main" val="0"/>
              </a:ext>
            </a:extLst>
          </a:blip>
          <a:srcRect l="29822" r="25929"/>
          <a:stretch/>
        </p:blipFill>
        <p:spPr>
          <a:xfrm>
            <a:off x="6797039" y="0"/>
            <a:ext cx="5394961" cy="3694766"/>
          </a:xfrm>
          <a:prstGeom prst="rect">
            <a:avLst/>
          </a:prstGeom>
          <a:ln w="76200">
            <a:solidFill>
              <a:srgbClr val="FF0000"/>
            </a:solidFill>
          </a:ln>
        </p:spPr>
      </p:pic>
      <p:cxnSp>
        <p:nvCxnSpPr>
          <p:cNvPr id="8" name="Straight Arrow Connector 7">
            <a:extLst>
              <a:ext uri="{FF2B5EF4-FFF2-40B4-BE49-F238E27FC236}">
                <a16:creationId xmlns:a16="http://schemas.microsoft.com/office/drawing/2014/main" id="{ABF205FA-44CE-0A52-2A2E-095298C4BDBB}"/>
              </a:ext>
            </a:extLst>
          </p:cNvPr>
          <p:cNvCxnSpPr>
            <a:cxnSpLocks/>
            <a:stCxn id="6" idx="1"/>
          </p:cNvCxnSpPr>
          <p:nvPr/>
        </p:nvCxnSpPr>
        <p:spPr>
          <a:xfrm flipH="1">
            <a:off x="4389120" y="1847383"/>
            <a:ext cx="2407919" cy="28800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Graphic 3" descr="Cube outline">
            <a:extLst>
              <a:ext uri="{FF2B5EF4-FFF2-40B4-BE49-F238E27FC236}">
                <a16:creationId xmlns:a16="http://schemas.microsoft.com/office/drawing/2014/main" id="{450A4FD6-AE00-7CEA-33C1-BDD467AC8E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00272" y="4575774"/>
            <a:ext cx="914400" cy="914400"/>
          </a:xfrm>
          <a:prstGeom prst="rect">
            <a:avLst/>
          </a:prstGeom>
        </p:spPr>
      </p:pic>
    </p:spTree>
    <p:extLst>
      <p:ext uri="{BB962C8B-B14F-4D97-AF65-F5344CB8AC3E}">
        <p14:creationId xmlns:p14="http://schemas.microsoft.com/office/powerpoint/2010/main" val="18348492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27390</TotalTime>
  <Words>4645</Words>
  <Application>Microsoft Macintosh PowerPoint</Application>
  <PresentationFormat>Widescreen</PresentationFormat>
  <Paragraphs>826</Paragraphs>
  <Slides>92</Slides>
  <Notes>8</Notes>
  <HiddenSlides>12</HiddenSlides>
  <MMClips>0</MMClips>
  <ScaleCrop>false</ScaleCrop>
  <HeadingPairs>
    <vt:vector size="8" baseType="variant">
      <vt:variant>
        <vt:lpstr>Fonts Used</vt:lpstr>
      </vt:variant>
      <vt:variant>
        <vt:i4>25</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19" baseType="lpstr">
      <vt:lpstr>Arial Unicode MS</vt:lpstr>
      <vt:lpstr>MS Gothic</vt:lpstr>
      <vt:lpstr>-apple-system</vt:lpstr>
      <vt:lpstr>Aharoni</vt:lpstr>
      <vt:lpstr>Arial</vt:lpstr>
      <vt:lpstr>Calibri</vt:lpstr>
      <vt:lpstr>Calibri Light</vt:lpstr>
      <vt:lpstr>Cambria Math</vt:lpstr>
      <vt:lpstr>Chalkboard</vt:lpstr>
      <vt:lpstr>EasyReadingPRO</vt:lpstr>
      <vt:lpstr>Gill Sans</vt:lpstr>
      <vt:lpstr>Gill Sans Light</vt:lpstr>
      <vt:lpstr>Gill Sans MT</vt:lpstr>
      <vt:lpstr>Gill Sans SemiBold</vt:lpstr>
      <vt:lpstr>Helvetica</vt:lpstr>
      <vt:lpstr>Helvetica Neue</vt:lpstr>
      <vt:lpstr>Helvetica Neue Light</vt:lpstr>
      <vt:lpstr>Lucida Grande</vt:lpstr>
      <vt:lpstr>MS Shell Dlg 2</vt:lpstr>
      <vt:lpstr>Palatino Linotype</vt:lpstr>
      <vt:lpstr>Symbol</vt:lpstr>
      <vt:lpstr>Times New Roman</vt:lpstr>
      <vt:lpstr>Times Roman</vt:lpstr>
      <vt:lpstr>Ubuntu Condensed</vt:lpstr>
      <vt:lpstr>Wingdings</vt:lpstr>
      <vt:lpstr>Office Theme</vt:lpstr>
      <vt:lpstr>Equation</vt:lpstr>
      <vt:lpstr>Relic neutrinos detection and mass measurement in the PTOLEMY project. Seminario all’Universita’ di Milano Bicocca May 28th 2025  M Messina, LNGS-INFN</vt:lpstr>
      <vt:lpstr>Why we believe in the Big Bang?</vt:lpstr>
      <vt:lpstr>Why believe Big Bang?</vt:lpstr>
      <vt:lpstr>PowerPoint Presentation</vt:lpstr>
      <vt:lpstr>Cosmic Neutrino Background</vt:lpstr>
      <vt:lpstr>Grand Unified Neutrino Spectrum</vt:lpstr>
      <vt:lpstr>Where to look for CνB?   - or –  Is it possible to detect 0.010 eV neutrinos? </vt:lpstr>
      <vt:lpstr>Induced beta decay</vt:lpstr>
      <vt:lpstr>PowerPoint Presentation</vt:lpstr>
      <vt:lpstr>Selection of target</vt:lpstr>
      <vt:lpstr>Expected rate: 100 gram-year exposure</vt:lpstr>
      <vt:lpstr>Expected rate</vt:lpstr>
      <vt:lpstr>PowerPoint Presentation</vt:lpstr>
      <vt:lpstr>Detection concept:  Neutrino Capture on 𝛽 unstable nuclei</vt:lpstr>
      <vt:lpstr>Before carrying on we can’t miss to mention the KATRIN experiment</vt:lpstr>
      <vt:lpstr>The principle of the Mac-E filter* </vt:lpstr>
      <vt:lpstr>The principle of the Mac-E filter (I)</vt:lpstr>
      <vt:lpstr>Features and LIMITS of the KATRIN detector</vt:lpstr>
      <vt:lpstr>PowerPoint Presentation</vt:lpstr>
      <vt:lpstr>PowerPoint Presentation</vt:lpstr>
      <vt:lpstr>Kinetic energy degradation</vt:lpstr>
      <vt:lpstr>Measurement  summary</vt:lpstr>
      <vt:lpstr>PowerPoint Presentation</vt:lpstr>
      <vt:lpstr>Full demonstrator simulation (Princeton)</vt:lpstr>
      <vt:lpstr>PowerPoint Presentation</vt:lpstr>
      <vt:lpstr>PowerPoint Presentation</vt:lpstr>
      <vt:lpstr>PowerPoint Presentation</vt:lpstr>
      <vt:lpstr>PTOLEMY: Energy </vt:lpstr>
      <vt:lpstr>Sensitivity as a function of tritium mass</vt:lpstr>
      <vt:lpstr>Systematics</vt:lpstr>
      <vt:lpstr>Overview of the R&amp;Ds in the PTOLEMY project</vt:lpstr>
      <vt:lpstr>PTOLEMY Demonstrator at LNGS We aim at</vt:lpstr>
      <vt:lpstr>Assembly of the DEMONSTRATOR</vt:lpstr>
      <vt:lpstr>PTOLEMY: tritium target</vt:lpstr>
      <vt:lpstr>PowerPoint Presentation</vt:lpstr>
      <vt:lpstr>PowerPoint Presentation</vt:lpstr>
      <vt:lpstr>PowerPoint Presentation</vt:lpstr>
      <vt:lpstr>T-loading setup in Roma1 we need a lab. capable to deal with T gas system tested with H2 </vt:lpstr>
      <vt:lpstr>Single electron RF emission detection</vt:lpstr>
      <vt:lpstr>PowerPoint Presentation</vt:lpstr>
      <vt:lpstr>PowerPoint Presentation</vt:lpstr>
      <vt:lpstr>PowerPoint Presentation</vt:lpstr>
      <vt:lpstr>PowerPoint Presentation</vt:lpstr>
      <vt:lpstr>Recent Project 8 Tritium RF Measurement</vt:lpstr>
      <vt:lpstr>RF readout electronics</vt:lpstr>
      <vt:lpstr>A special Magnet Being rebuilt in a larger size and will be installed at the LNGS Key elements to realize the transverse drift and the Demonstrator of the PTOLEMY project</vt:lpstr>
      <vt:lpstr>Electron Transport: RF pickup &amp; Filter</vt:lpstr>
      <vt:lpstr>PowerPoint Presentation</vt:lpstr>
      <vt:lpstr>PowerPoint Presentation</vt:lpstr>
      <vt:lpstr>PowerPoint Presentation</vt:lpstr>
      <vt:lpstr>High precision e- measurement:  TES mCal</vt:lpstr>
      <vt:lpstr>PowerPoint Presentation</vt:lpstr>
      <vt:lpstr>PowerPoint Presentation</vt:lpstr>
      <vt:lpstr>PowerPoint Presentation</vt:lpstr>
      <vt:lpstr>PowerPoint Presentation</vt:lpstr>
      <vt:lpstr>To Conclude A message to young researchers that are considering to join this project</vt:lpstr>
      <vt:lpstr>BACKUP</vt:lpstr>
      <vt:lpstr>1. Neutrino wind – coherent scatter</vt:lpstr>
      <vt:lpstr>2. Cosmic neutrinos</vt:lpstr>
      <vt:lpstr>PTOLEMY Demonstrator at LNGS:  filter electrodes prototype</vt:lpstr>
      <vt:lpstr>PowerPoint Presentation</vt:lpstr>
      <vt:lpstr>Ways to solve?</vt:lpstr>
      <vt:lpstr>PowerPoint Presentation</vt:lpstr>
      <vt:lpstr>Funding:</vt:lpstr>
      <vt:lpstr>Bobsledding (pushing electron up potential)</vt:lpstr>
      <vt:lpstr>PowerPoint Presentation</vt:lpstr>
      <vt:lpstr>Conduction Cooled  Superconducting Coils</vt:lpstr>
      <vt:lpstr>Sample preparation: graphene growth and transfer on TEM grid</vt:lpstr>
      <vt:lpstr>The LASEC experimental layout (Roma3)</vt:lpstr>
      <vt:lpstr>PowerPoint Presentation</vt:lpstr>
      <vt:lpstr>PowerPoint Presentation</vt:lpstr>
      <vt:lpstr>PTOLEMY Concept simulation</vt:lpstr>
      <vt:lpstr>Transport coils</vt:lpstr>
      <vt:lpstr>PowerPoint Presentation</vt:lpstr>
      <vt:lpstr>1. Early Universe &amp; beyond</vt:lpstr>
      <vt:lpstr>Tritium</vt:lpstr>
      <vt:lpstr>The principle of the Mac-E filter (II)</vt:lpstr>
      <vt:lpstr>Electromagnetic Filters</vt:lpstr>
      <vt:lpstr>PTOLEMY: Transverse drift filter</vt:lpstr>
      <vt:lpstr>Electrostatic potential wells needed to exploit drift terms and push electrons against electrostatic hills to reduce transverse and longitudinal momentum   </vt:lpstr>
      <vt:lpstr>e- sources to be used in the electron trap</vt:lpstr>
      <vt:lpstr>PTOLEMY experiment - concept</vt:lpstr>
      <vt:lpstr>PTOLEMY experiment - concept</vt:lpstr>
      <vt:lpstr>Injection in magnet</vt:lpstr>
      <vt:lpstr>PowerPoint Presentation</vt:lpstr>
      <vt:lpstr>Electromagnetic Filters</vt:lpstr>
      <vt:lpstr>PowerPoint Presentation</vt:lpstr>
      <vt:lpstr>PowerPoint Presentation</vt:lpstr>
      <vt:lpstr>PowerPoint Presentation</vt:lpstr>
      <vt:lpstr>PowerPoint Presentation</vt:lpstr>
      <vt:lpstr>Collaboration with Savannah River National Laboratory for Tritium Loading</vt:lpstr>
      <vt:lpstr>From target to RF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Alfredo Giuseppe Cocco</dc:creator>
  <cp:lastModifiedBy>Marcello Messina</cp:lastModifiedBy>
  <cp:revision>58</cp:revision>
  <dcterms:created xsi:type="dcterms:W3CDTF">2022-06-04T08:51:48Z</dcterms:created>
  <dcterms:modified xsi:type="dcterms:W3CDTF">2025-05-26T10:20:12Z</dcterms:modified>
</cp:coreProperties>
</file>