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446" r:id="rId2"/>
    <p:sldId id="444" r:id="rId3"/>
    <p:sldId id="447" r:id="rId4"/>
    <p:sldId id="264" r:id="rId5"/>
    <p:sldId id="448" r:id="rId6"/>
    <p:sldId id="450" r:id="rId7"/>
    <p:sldId id="453" r:id="rId8"/>
    <p:sldId id="454" r:id="rId9"/>
    <p:sldId id="456" r:id="rId10"/>
    <p:sldId id="451" r:id="rId11"/>
    <p:sldId id="458" r:id="rId12"/>
    <p:sldId id="4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4"/>
    <p:restoredTop sz="94681"/>
  </p:normalViewPr>
  <p:slideViewPr>
    <p:cSldViewPr snapToGrid="0">
      <p:cViewPr varScale="1">
        <p:scale>
          <a:sx n="116" d="100"/>
          <a:sy n="116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BC9AC-6AA0-2046-B125-F118005EF52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237F3-9DD7-F440-8682-6EFDAC6FC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8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72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82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B62E9-6885-F29E-6D4C-75512B8F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01547-9917-678E-8D44-8F0059ABD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0BF86-D2C8-60E0-6064-9365EC4C7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DF2EA-D6C9-3462-5E67-F6788B0C4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A2C89-CFAE-ED42-9D9B-34259B907C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21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9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91C1C-12A0-8F43-212C-BDDDCE0AD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4142F-C7AC-61D6-5651-5AE02B328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A607CF-0CA6-F597-FDFF-EECDDCDCC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203F9-39E3-B1DE-FD0B-4F2035EE7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A2C89-CFAE-ED42-9D9B-34259B907C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7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2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E27C7-4CDD-E830-A939-B1D0FC3D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1FF592-ECEE-A18C-75B0-40FF288F0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882DA-1508-9549-BAEC-9407AA4C6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FECB1-53C3-454F-9C05-DCABA3DAF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47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ADCC6-BFAC-38A4-A23B-5B2E53105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8232E-5DCB-103F-DCF3-35BD08217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AAECA-3D0D-FF6F-22B1-FA2870006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BAB89-1E8C-95C6-CA61-5AFBF49FE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373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6443-9C66-D8D5-CEEB-0DFBE75C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A4E60-C731-4685-4AFB-2626D1F0C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4DA37F-7398-9113-11C0-8F4F7DD8F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95A42-E947-97B9-E69A-5F016F7A3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237F3-9DD7-F440-8682-6EFDAC6FC0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836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3428F-279E-914F-818A-3DB5ED584EB5}" type="datetime1">
              <a:rPr lang="en-GB" smtClean="0"/>
              <a:t>13/05/2025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0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F9043-C750-7340-9F04-37017013207E}" type="datetime1">
              <a:rPr lang="en-GB" smtClean="0"/>
              <a:t>13/05/2025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7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754A-F701-114A-9BB9-2675CA8B3868}" type="datetime1">
              <a:rPr lang="en-GB" smtClean="0"/>
              <a:t>13/05/2025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0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98" y="2319349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39C8CA-2A3B-C8D6-308C-8F2C576C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03919-5A74-8D27-DBF2-3AF8E3B855BC}"/>
              </a:ext>
            </a:extLst>
          </p:cNvPr>
          <p:cNvSpPr txBox="1"/>
          <p:nvPr userDrawn="1"/>
        </p:nvSpPr>
        <p:spPr>
          <a:xfrm>
            <a:off x="8251115" y="111692"/>
            <a:ext cx="2578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LNF Scientific Committee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492ED-959B-6A04-F002-8B906B02915D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14/05/2025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89026FAE-348D-EB1A-683F-E43E51EA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154" y="52241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94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5683D-CDDB-4643-8177-3F93A4F2D525}" type="datetime1">
              <a:rPr lang="en-GB" smtClean="0"/>
              <a:t>13/05/2025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7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8B8C-881B-4642-A04D-914E05FCDBA1}" type="datetime1">
              <a:rPr lang="en-GB" smtClean="0"/>
              <a:t>13/05/2025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3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5CA9-1598-6E45-B8EA-2D9A74AD7E34}" type="datetime1">
              <a:rPr lang="en-GB" smtClean="0"/>
              <a:t>13/05/2025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8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7D86E-9669-F95A-A5F8-F01A90E630DF}"/>
              </a:ext>
            </a:extLst>
          </p:cNvPr>
          <p:cNvSpPr txBox="1"/>
          <p:nvPr userDrawn="1"/>
        </p:nvSpPr>
        <p:spPr>
          <a:xfrm>
            <a:off x="8304903" y="111692"/>
            <a:ext cx="2524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Muon g-2 PIC2024 Athens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A789E-79BB-CB98-F427-CC2EE7947E5C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25/10/2024</a:t>
            </a:r>
          </a:p>
        </p:txBody>
      </p:sp>
    </p:spTree>
    <p:extLst>
      <p:ext uri="{BB962C8B-B14F-4D97-AF65-F5344CB8AC3E}">
        <p14:creationId xmlns:p14="http://schemas.microsoft.com/office/powerpoint/2010/main" val="292984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048F5-0812-7D74-D9BA-A5F597725215}"/>
              </a:ext>
            </a:extLst>
          </p:cNvPr>
          <p:cNvSpPr txBox="1"/>
          <p:nvPr userDrawn="1"/>
        </p:nvSpPr>
        <p:spPr>
          <a:xfrm>
            <a:off x="8914755" y="34748"/>
            <a:ext cx="1914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Estifa’a Zaid, Muon g-2 PIC2024 Athens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F517A-2650-416F-8FBD-144CDD76C32D}"/>
              </a:ext>
            </a:extLst>
          </p:cNvPr>
          <p:cNvSpPr txBox="1"/>
          <p:nvPr userDrawn="1"/>
        </p:nvSpPr>
        <p:spPr>
          <a:xfrm>
            <a:off x="10598075" y="112699"/>
            <a:ext cx="934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Bahnschrift Light" panose="020B0502040204020203" pitchFamily="34" charset="0"/>
              </a:rPr>
              <a:t>25/10/2024</a:t>
            </a:r>
          </a:p>
        </p:txBody>
      </p:sp>
    </p:spTree>
    <p:extLst>
      <p:ext uri="{BB962C8B-B14F-4D97-AF65-F5344CB8AC3E}">
        <p14:creationId xmlns:p14="http://schemas.microsoft.com/office/powerpoint/2010/main" val="2792340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F8AFECDA-1B21-A546-A244-0DD715928F6D}" type="datetime1">
              <a:rPr lang="en-GB" smtClean="0"/>
              <a:t>13/05/2025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12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0B03B-6788-2D4B-91EF-D003BD75D089}" type="datetime1">
              <a:rPr lang="en-GB" smtClean="0"/>
              <a:t>13/05/2025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Estifa’a zaid, pic2024 Athens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58298" y="50419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711971E-1769-5A44-BEC5-19958F9B45B7}" type="datetime1">
              <a:rPr lang="en-GB" smtClean="0"/>
              <a:t>13/05/2025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2029" y="57807"/>
            <a:ext cx="1886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Estifa’a </a:t>
            </a:r>
            <a:r>
              <a:rPr lang="en-US" dirty="0" err="1"/>
              <a:t>zaid</a:t>
            </a:r>
            <a:r>
              <a:rPr lang="en-US" dirty="0"/>
              <a:t>, pic2024 Athens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154" y="52241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191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journals.aps.org/prl/abstract/10.1103/PhysRevLett.128.022002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s-hep2025.eu/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journals.aps.org/prl/abstract/10.1103/PhysRevLett.132.231904" TargetMode="Externa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4" name="Picture 3" descr="Network connection abstract against a white background">
            <a:extLst>
              <a:ext uri="{FF2B5EF4-FFF2-40B4-BE49-F238E27FC236}">
                <a16:creationId xmlns:a16="http://schemas.microsoft.com/office/drawing/2014/main" id="{1667FF25-41C4-280C-2E98-C7EEDCEC18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219240"/>
            <a:ext cx="11301984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695657-4834-4DEB-A529-4DB28F69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187" y="4219240"/>
            <a:ext cx="11301984" cy="94997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376057"/>
            <a:ext cx="11303626" cy="2034709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DB5293-7EEA-499F-BC82-82AE67214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187" y="4376057"/>
            <a:ext cx="11303626" cy="2034709"/>
          </a:xfrm>
          <a:prstGeom prst="rect">
            <a:avLst/>
          </a:prstGeom>
          <a:solidFill>
            <a:schemeClr val="accent1">
              <a:alpha val="4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89AAD2-DA69-37A5-48B1-66299BDD4EE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609599" y="4572000"/>
                <a:ext cx="10965141" cy="895244"/>
              </a:xfrm>
            </p:spPr>
            <p:txBody>
              <a:bodyPr>
                <a:norm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The KLOE </a:t>
                </a:r>
                <a14:m>
                  <m:oMath xmlns:m="http://schemas.openxmlformats.org/officeDocument/2006/math">
                    <m:r>
                      <a:rPr lang="en-GB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𝜋𝜋𝛾</m:t>
                    </m:r>
                    <m:r>
                      <a:rPr lang="en-GB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𝜇𝜇𝛾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</a:rPr>
                  <a:t> Analysis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A89AAD2-DA69-37A5-48B1-66299BDD4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609599" y="4572000"/>
                <a:ext cx="10965141" cy="895244"/>
              </a:xfrm>
              <a:blipFill>
                <a:blip r:embed="rId4"/>
                <a:stretch>
                  <a:fillRect l="-1968" b="-28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59D9418D-F51D-5B81-6FAE-E38570885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8" y="5504576"/>
            <a:ext cx="10965142" cy="7484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Estifa’a Zaid on behalf of the KLOE-2 Collaboration, university of Liverpool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3672FB-868D-2F3D-F3A7-80E80A2BD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029" y="274020"/>
            <a:ext cx="2665250" cy="9239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E81BB6-CBFB-8CAE-3373-266EE197A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3"/>
          <a:stretch/>
        </p:blipFill>
        <p:spPr bwMode="auto">
          <a:xfrm>
            <a:off x="7075499" y="1545177"/>
            <a:ext cx="4670672" cy="24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0CF50-EF41-1161-4D46-C6206B21A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7430" y="255951"/>
            <a:ext cx="1935418" cy="960090"/>
          </a:xfrm>
          <a:prstGeom prst="rect">
            <a:avLst/>
          </a:prstGeom>
        </p:spPr>
      </p:pic>
      <p:pic>
        <p:nvPicPr>
          <p:cNvPr id="11" name="Picture 4" descr="The KLOE detector bows out – INFN-LNF">
            <a:extLst>
              <a:ext uri="{FF2B5EF4-FFF2-40B4-BE49-F238E27FC236}">
                <a16:creationId xmlns:a16="http://schemas.microsoft.com/office/drawing/2014/main" id="{58FA7980-8D96-425A-C4F2-018D8E71E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1"/>
          <a:stretch/>
        </p:blipFill>
        <p:spPr bwMode="auto">
          <a:xfrm>
            <a:off x="445827" y="1545177"/>
            <a:ext cx="3162345" cy="24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rk Matter: The PADME Experiment at ...">
            <a:extLst>
              <a:ext uri="{FF2B5EF4-FFF2-40B4-BE49-F238E27FC236}">
                <a16:creationId xmlns:a16="http://schemas.microsoft.com/office/drawing/2014/main" id="{1244507A-FD5D-E9E8-1E89-D0E1223A2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00" y="1543941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71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996CC-057E-DD37-E0E5-EBEE8FD1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pic>
        <p:nvPicPr>
          <p:cNvPr id="16" name="Picture 15" descr="A chart with text and numbers&#10;&#10;AI-generated content may be incorrect.">
            <a:extLst>
              <a:ext uri="{FF2B5EF4-FFF2-40B4-BE49-F238E27FC236}">
                <a16:creationId xmlns:a16="http://schemas.microsoft.com/office/drawing/2014/main" id="{A12DD3A9-5C20-76D9-D4D3-60E315535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08" y="653017"/>
            <a:ext cx="10274513" cy="609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52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EE087-E82B-928F-33BB-BB5F5318F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2997D-4E56-55A1-FEBF-58CB5717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pic>
        <p:nvPicPr>
          <p:cNvPr id="16" name="Picture 15" descr="A chart with text and numbers&#10;&#10;AI-generated content may be incorrect.">
            <a:extLst>
              <a:ext uri="{FF2B5EF4-FFF2-40B4-BE49-F238E27FC236}">
                <a16:creationId xmlns:a16="http://schemas.microsoft.com/office/drawing/2014/main" id="{6756564D-0022-0B17-DB50-1299D837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08" y="653017"/>
            <a:ext cx="10274513" cy="6094568"/>
          </a:xfrm>
          <a:prstGeom prst="rect">
            <a:avLst/>
          </a:prstGeom>
        </p:spPr>
      </p:pic>
      <p:pic>
        <p:nvPicPr>
          <p:cNvPr id="19" name="Picture 18" descr="A chart with text and numbers&#10;&#10;AI-generated content may be incorrect.">
            <a:extLst>
              <a:ext uri="{FF2B5EF4-FFF2-40B4-BE49-F238E27FC236}">
                <a16:creationId xmlns:a16="http://schemas.microsoft.com/office/drawing/2014/main" id="{90FEA672-373C-C784-64D5-5392E3D37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508" y="653017"/>
            <a:ext cx="10274513" cy="6094568"/>
          </a:xfrm>
          <a:prstGeom prst="rect">
            <a:avLst/>
          </a:prstGeom>
        </p:spPr>
      </p:pic>
      <p:pic>
        <p:nvPicPr>
          <p:cNvPr id="20" name="Picture 19" descr="A close-up of a chart&#10;&#10;AI-generated content may be incorrect.">
            <a:extLst>
              <a:ext uri="{FF2B5EF4-FFF2-40B4-BE49-F238E27FC236}">
                <a16:creationId xmlns:a16="http://schemas.microsoft.com/office/drawing/2014/main" id="{0B221271-48ED-00A1-5CD4-620051FF8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22" t="-108" r="23148"/>
          <a:stretch/>
        </p:blipFill>
        <p:spPr>
          <a:xfrm>
            <a:off x="983950" y="844631"/>
            <a:ext cx="7508318" cy="561344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3D33B39-3C80-E0DD-16B3-994DBD491835}"/>
              </a:ext>
            </a:extLst>
          </p:cNvPr>
          <p:cNvSpPr txBox="1">
            <a:spLocks/>
          </p:cNvSpPr>
          <p:nvPr/>
        </p:nvSpPr>
        <p:spPr>
          <a:xfrm rot="249679">
            <a:off x="7185257" y="1195886"/>
            <a:ext cx="4605346" cy="52361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dirty="0"/>
              <a:t>Main analysis areas are stalled due to the old tape library being down.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dirty="0"/>
              <a:t>It is important for the scientific impact of this result that we keep to the timeline.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dirty="0"/>
              <a:t>To achieve this goal, we have a clear roadmap detailing what we will need to do once we have data and have allocated the person power needed. </a:t>
            </a:r>
            <a:endParaRPr lang="en-GB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b="1" i="1" dirty="0">
                <a:solidFill>
                  <a:schemeClr val="accent2"/>
                </a:solidFill>
              </a:rPr>
              <a:t>But .. we need access to data as a matter of urgency and to ensure that the tape library stays up and running. </a:t>
            </a:r>
            <a:endParaRPr lang="en-GB" sz="2200" dirty="0">
              <a:solidFill>
                <a:srgbClr val="F71FCE"/>
              </a:solidFill>
            </a:endParaRP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1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52FF1B8-145F-47AA-9F6F-7DA3201AA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74A6A7-1C17-FFF5-9AD0-1F34489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243" y="1419225"/>
            <a:ext cx="6798608" cy="2346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Thank you Very Much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FE8A8C-8C1F-40A1-8A45-9D05B0DD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1EF8C3-8F8A-447D-A5FF-C1242682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511BAF-6DC3-420A-8603-96945C66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8" name="Graphic 7" descr="Smiling Face with No Fill">
            <a:extLst>
              <a:ext uri="{FF2B5EF4-FFF2-40B4-BE49-F238E27FC236}">
                <a16:creationId xmlns:a16="http://schemas.microsoft.com/office/drawing/2014/main" id="{9CC9D3D6-B104-53B2-83EE-9A873D68B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700" y="2049354"/>
            <a:ext cx="3053422" cy="3053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36AD5-4C53-83A5-7008-D7021745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</a:rPr>
              <a:pPr defTabSz="457200">
                <a:spcAft>
                  <a:spcPts val="600"/>
                </a:spcAft>
              </a:pPr>
              <a:t>12</a:t>
            </a:fld>
            <a:endParaRPr lang="en-US" sz="9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4CF9535-DED7-87F3-3138-E3B679AC524E}"/>
              </a:ext>
            </a:extLst>
          </p:cNvPr>
          <p:cNvSpPr txBox="1">
            <a:spLocks/>
          </p:cNvSpPr>
          <p:nvPr/>
        </p:nvSpPr>
        <p:spPr>
          <a:xfrm>
            <a:off x="5169605" y="4066161"/>
            <a:ext cx="5551090" cy="9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/>
              <a:t>We look forward to support from the laboratory  </a:t>
            </a:r>
          </a:p>
        </p:txBody>
      </p:sp>
    </p:spTree>
    <p:extLst>
      <p:ext uri="{BB962C8B-B14F-4D97-AF65-F5344CB8AC3E}">
        <p14:creationId xmlns:p14="http://schemas.microsoft.com/office/powerpoint/2010/main" val="85670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16FF-94EE-4E92-D3E6-A88BF448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71" y="-107158"/>
            <a:ext cx="11029616" cy="1188720"/>
          </a:xfrm>
        </p:spPr>
        <p:txBody>
          <a:bodyPr/>
          <a:lstStyle/>
          <a:p>
            <a:r>
              <a:rPr lang="en-US" dirty="0"/>
              <a:t>The muon g-2  Landscape </a:t>
            </a: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A9477B32-1766-822D-5A60-CC6400E9DC73}"/>
              </a:ext>
            </a:extLst>
          </p:cNvPr>
          <p:cNvSpPr/>
          <p:nvPr/>
        </p:nvSpPr>
        <p:spPr>
          <a:xfrm>
            <a:off x="460771" y="1252071"/>
            <a:ext cx="5635229" cy="4634131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0E7B3-748C-C033-8D1D-3D2E0E7713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68812" y="1593089"/>
            <a:ext cx="5269457" cy="3952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3C94F1-107B-2EC8-EE3F-54982ADA3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16" y="1502541"/>
            <a:ext cx="4951737" cy="4235349"/>
          </a:xfrm>
          <a:prstGeom prst="rect">
            <a:avLst/>
          </a:prstGeom>
        </p:spPr>
      </p:pic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BCF0DB7E-4E97-AA78-5696-4F08F8FD491A}"/>
              </a:ext>
            </a:extLst>
          </p:cNvPr>
          <p:cNvSpPr/>
          <p:nvPr/>
        </p:nvSpPr>
        <p:spPr>
          <a:xfrm>
            <a:off x="6374252" y="1252071"/>
            <a:ext cx="5458578" cy="4634132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3BABCAB6-869B-521F-E533-34313432C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585" y="6136673"/>
            <a:ext cx="4293614" cy="636091"/>
          </a:xfrm>
          <a:prstGeom prst="rect">
            <a:avLst/>
          </a:prstGeom>
          <a:ln>
            <a:solidFill>
              <a:srgbClr val="004C97"/>
            </a:solidFill>
          </a:ln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7BDA78-7330-7F0C-B1BB-66161D3B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LT Pro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4D7B612-9ABA-D7ED-B19C-B245E4064FF4}"/>
              </a:ext>
            </a:extLst>
          </p:cNvPr>
          <p:cNvSpPr/>
          <p:nvPr/>
        </p:nvSpPr>
        <p:spPr>
          <a:xfrm>
            <a:off x="1000898" y="2669059"/>
            <a:ext cx="704336" cy="6054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45FB0C-1350-3071-1BAC-2D9AD3D541CC}"/>
              </a:ext>
            </a:extLst>
          </p:cNvPr>
          <p:cNvSpPr txBox="1">
            <a:spLocks/>
          </p:cNvSpPr>
          <p:nvPr/>
        </p:nvSpPr>
        <p:spPr>
          <a:xfrm rot="212867">
            <a:off x="286916" y="5919740"/>
            <a:ext cx="5898216" cy="6711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The KLOE measurements have been instrumental in shaping the current landscape of muon g-2.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9588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5E10B-B523-0E3A-C7DF-8ED69D172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C43F6-BF7F-F005-324F-FE2E6F03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75" y="0"/>
            <a:ext cx="11029616" cy="1188720"/>
          </a:xfrm>
        </p:spPr>
        <p:txBody>
          <a:bodyPr/>
          <a:lstStyle/>
          <a:p>
            <a:r>
              <a:rPr lang="en-US" dirty="0"/>
              <a:t>The current effort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20B22E-74E2-6F2C-E281-D0FE0D3C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849" y="2131562"/>
            <a:ext cx="4351947" cy="372233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F0776C-7162-0FAC-4CA7-E36B615E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LT Pro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LT Pro" panose="020B05020201040202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68EFF-6323-D9D6-C80D-6711C55C16E2}"/>
              </a:ext>
            </a:extLst>
          </p:cNvPr>
          <p:cNvSpPr/>
          <p:nvPr/>
        </p:nvSpPr>
        <p:spPr>
          <a:xfrm>
            <a:off x="4486939" y="3530009"/>
            <a:ext cx="2381693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5B5BD-9498-ED15-5F09-6D4905B15C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36" t="25485" r="40784" b="6852"/>
          <a:stretch/>
        </p:blipFill>
        <p:spPr>
          <a:xfrm>
            <a:off x="137204" y="1382728"/>
            <a:ext cx="7567857" cy="522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D48E36-A998-481F-85EB-AC835EC3D6E5}"/>
              </a:ext>
            </a:extLst>
          </p:cNvPr>
          <p:cNvSpPr/>
          <p:nvPr/>
        </p:nvSpPr>
        <p:spPr>
          <a:xfrm>
            <a:off x="4486939" y="3429001"/>
            <a:ext cx="2528458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3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08C8-9161-B9DF-4FE4-6DFF53B2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0"/>
            <a:ext cx="11029616" cy="1188720"/>
          </a:xfrm>
        </p:spPr>
        <p:txBody>
          <a:bodyPr/>
          <a:lstStyle/>
          <a:p>
            <a:r>
              <a:rPr lang="en-US" dirty="0"/>
              <a:t>The Current Effort 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4DBD5A18-F4D5-DBB2-9DF4-1EA95557D71D}"/>
              </a:ext>
            </a:extLst>
          </p:cNvPr>
          <p:cNvSpPr/>
          <p:nvPr/>
        </p:nvSpPr>
        <p:spPr>
          <a:xfrm>
            <a:off x="581191" y="1400214"/>
            <a:ext cx="11212213" cy="1184227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EDA736-C64B-355F-8FEB-0A5A6EF6546C}"/>
              </a:ext>
            </a:extLst>
          </p:cNvPr>
          <p:cNvSpPr txBox="1">
            <a:spLocks/>
          </p:cNvSpPr>
          <p:nvPr/>
        </p:nvSpPr>
        <p:spPr>
          <a:xfrm>
            <a:off x="581191" y="1505191"/>
            <a:ext cx="11157101" cy="10202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The Leverhulme Trust grant which was awarded to Graziano </a:t>
            </a:r>
            <a:r>
              <a:rPr lang="en-US" sz="2200" dirty="0" err="1"/>
              <a:t>Venanzoni</a:t>
            </a:r>
            <a:r>
              <a:rPr lang="en-US" sz="2200" dirty="0"/>
              <a:t> in 2022 has funded a large group in Liverpool (12 postdocs and 8 PhD students) with the aim of clarifying the muon g-2 puzzle.  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68B78-C848-0FCB-3900-4395D8D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5F45D5-4D7B-5D0D-66DD-D5E2028F4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" y="3875596"/>
            <a:ext cx="2665250" cy="923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DDA7CA-8419-B496-BE09-D39FDFB39F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73582" y="3030832"/>
            <a:ext cx="4919822" cy="3689867"/>
          </a:xfrm>
          <a:prstGeom prst="rect">
            <a:avLst/>
          </a:prstGeom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843386A-20F0-D9EC-9EE4-A3162AA377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1196" y="4242391"/>
            <a:ext cx="4357679" cy="446746"/>
          </a:xfrm>
          <a:prstGeom prst="bentConnector3">
            <a:avLst>
              <a:gd name="adj1" fmla="val 317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B0A730B9-5DE4-9D6E-F8E4-8CFD1AEAB4BD}"/>
              </a:ext>
            </a:extLst>
          </p:cNvPr>
          <p:cNvCxnSpPr>
            <a:cxnSpLocks/>
          </p:cNvCxnSpPr>
          <p:nvPr/>
        </p:nvCxnSpPr>
        <p:spPr>
          <a:xfrm rot="10800000">
            <a:off x="2847451" y="2919464"/>
            <a:ext cx="7391703" cy="50953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770A0838-570A-478C-90B1-A88003BBAF8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51196" y="6039289"/>
            <a:ext cx="4655395" cy="372144"/>
          </a:xfrm>
          <a:prstGeom prst="bentConnector3">
            <a:avLst>
              <a:gd name="adj1" fmla="val 29673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D13557E-E562-4D4A-5E6A-4E23B929B26F}"/>
              </a:ext>
            </a:extLst>
          </p:cNvPr>
          <p:cNvSpPr txBox="1">
            <a:spLocks/>
          </p:cNvSpPr>
          <p:nvPr/>
        </p:nvSpPr>
        <p:spPr>
          <a:xfrm>
            <a:off x="3252655" y="2956615"/>
            <a:ext cx="3351897" cy="1380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Muon g-2 Experiment at Fermilab Run 4+5+6 </a:t>
            </a:r>
            <a:endParaRPr lang="en-GB" sz="18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43A3A3D-3C52-6AAF-8265-015C71161C66}"/>
              </a:ext>
            </a:extLst>
          </p:cNvPr>
          <p:cNvSpPr txBox="1">
            <a:spLocks/>
          </p:cNvSpPr>
          <p:nvPr/>
        </p:nvSpPr>
        <p:spPr>
          <a:xfrm>
            <a:off x="2983625" y="4146283"/>
            <a:ext cx="2908344" cy="526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New KLOE hadronic cross section measurement</a:t>
            </a:r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EE3446E-0BA6-F695-62B5-C773F3CA38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306" y="5797860"/>
                <a:ext cx="3230693" cy="5263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Bahnschrift Light" panose="020B0502040204020203" pitchFamily="34" charset="0"/>
                    <a:ea typeface="Verdana" panose="020B0604030504040204" pitchFamily="34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GB" sz="1800" dirty="0" err="1"/>
                  <a:t>MUonE</a:t>
                </a:r>
                <a:r>
                  <a:rPr lang="en-GB" sz="1800" dirty="0"/>
                  <a:t> experiment: a new approach to determining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𝐻𝐿𝑂</m:t>
                        </m:r>
                      </m:sup>
                    </m:sSubSup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EE3446E-0BA6-F695-62B5-C773F3CA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306" y="5797860"/>
                <a:ext cx="3230693" cy="526312"/>
              </a:xfrm>
              <a:prstGeom prst="rect">
                <a:avLst/>
              </a:prstGeom>
              <a:blipFill>
                <a:blip r:embed="rId5"/>
                <a:stretch>
                  <a:fillRect l="-1563" t="-9524" b="-30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956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75E2-435C-3AF0-1740-5268A9355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1B42-1810-68B4-D623-864F94E8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0"/>
            <a:ext cx="11029616" cy="1188720"/>
          </a:xfrm>
        </p:spPr>
        <p:txBody>
          <a:bodyPr/>
          <a:lstStyle/>
          <a:p>
            <a:r>
              <a:rPr lang="en-US" dirty="0"/>
              <a:t>The Current Effort 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C8E162AE-12C7-315C-8A23-B7C2BDC32B32}"/>
              </a:ext>
            </a:extLst>
          </p:cNvPr>
          <p:cNvSpPr/>
          <p:nvPr/>
        </p:nvSpPr>
        <p:spPr>
          <a:xfrm>
            <a:off x="210489" y="3799602"/>
            <a:ext cx="3004280" cy="1866059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5F5860-C66A-3821-19BF-7FCD8127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C0D158ED-79F8-1ED5-02D3-5659F90EF7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4771" y="3579776"/>
            <a:ext cx="2457533" cy="635230"/>
          </a:xfrm>
          <a:prstGeom prst="bentConnector3">
            <a:avLst>
              <a:gd name="adj1" fmla="val 71621"/>
            </a:avLst>
          </a:prstGeom>
          <a:ln w="28575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751B247-0BBD-DDD0-AC69-8172F89C5500}"/>
              </a:ext>
            </a:extLst>
          </p:cNvPr>
          <p:cNvSpPr txBox="1">
            <a:spLocks/>
          </p:cNvSpPr>
          <p:nvPr/>
        </p:nvSpPr>
        <p:spPr>
          <a:xfrm>
            <a:off x="3849183" y="1895869"/>
            <a:ext cx="3904735" cy="628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New KLOE hadronic cross section measurement</a:t>
            </a:r>
            <a:endParaRPr lang="en-GB" sz="2000" b="1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91BCD2E-17A0-748F-DBD4-14BD66F63625}"/>
              </a:ext>
            </a:extLst>
          </p:cNvPr>
          <p:cNvSpPr txBox="1">
            <a:spLocks/>
          </p:cNvSpPr>
          <p:nvPr/>
        </p:nvSpPr>
        <p:spPr>
          <a:xfrm>
            <a:off x="8690536" y="3060539"/>
            <a:ext cx="3281916" cy="1801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ahnschrift Light" panose="020B0502040204020203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/>
              <a:t>Large experimental group of 15 members at Liverpool University working on the KLOE analysis as well as collaborators from Pisa, Dresden and Krakow institutes. 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E01D0998-A504-98FA-F0B2-2E421A2768BF}"/>
              </a:ext>
            </a:extLst>
          </p:cNvPr>
          <p:cNvCxnSpPr>
            <a:cxnSpLocks/>
          </p:cNvCxnSpPr>
          <p:nvPr/>
        </p:nvCxnSpPr>
        <p:spPr>
          <a:xfrm>
            <a:off x="7406822" y="2343304"/>
            <a:ext cx="1345746" cy="1236472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3A03075-8A75-D8F5-ABB2-56FEA7B8EF2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66792" y="2550228"/>
            <a:ext cx="1712435" cy="1298586"/>
          </a:xfrm>
          <a:prstGeom prst="bentConnector3">
            <a:avLst>
              <a:gd name="adj1" fmla="val 50000"/>
            </a:avLst>
          </a:prstGeom>
          <a:ln w="28575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: Rounded Corners 24">
            <a:extLst>
              <a:ext uri="{FF2B5EF4-FFF2-40B4-BE49-F238E27FC236}">
                <a16:creationId xmlns:a16="http://schemas.microsoft.com/office/drawing/2014/main" id="{8D603CB0-BD53-1BF1-87E7-8FA9FD37B40D}"/>
              </a:ext>
            </a:extLst>
          </p:cNvPr>
          <p:cNvSpPr/>
          <p:nvPr/>
        </p:nvSpPr>
        <p:spPr>
          <a:xfrm>
            <a:off x="4003589" y="4044599"/>
            <a:ext cx="4302401" cy="1866060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E3B0D3-C7D2-FA59-E15F-802267D3AB8B}"/>
              </a:ext>
            </a:extLst>
          </p:cNvPr>
          <p:cNvSpPr txBox="1"/>
          <p:nvPr/>
        </p:nvSpPr>
        <p:spPr>
          <a:xfrm>
            <a:off x="3599315" y="4091854"/>
            <a:ext cx="47687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2550"/>
              </a:spcAft>
            </a:pPr>
            <a:r>
              <a:rPr lang="en-GB" dirty="0">
                <a:solidFill>
                  <a:srgbClr val="323232"/>
                </a:solidFill>
                <a:effectLst/>
                <a:latin typeface="Bahnschrift Light" panose="020B0502040204020203" pitchFamily="34" charset="0"/>
              </a:rPr>
              <a:t>Combined effort with theory members at Liverpool University to cross check Radiative Corrections for published analyses, calculate higher order radiative corrections and develop NNLO MC generators for the new analysis.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AE9A7B-6365-ED85-32DD-79530DE4BB2D}"/>
              </a:ext>
            </a:extLst>
          </p:cNvPr>
          <p:cNvSpPr txBox="1"/>
          <p:nvPr/>
        </p:nvSpPr>
        <p:spPr>
          <a:xfrm>
            <a:off x="351872" y="3799602"/>
            <a:ext cx="28313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effectLst/>
                <a:latin typeface="Bahnschrift Light" panose="020B0502040204020203" pitchFamily="34" charset="0"/>
              </a:rPr>
              <a:t>RadioMonteCarLow 2</a:t>
            </a:r>
          </a:p>
          <a:p>
            <a:pPr>
              <a:buNone/>
            </a:pPr>
            <a:endParaRPr lang="en-GB" dirty="0">
              <a:effectLst/>
              <a:latin typeface="Bahnschrift Light" panose="020B0502040204020203" pitchFamily="34" charset="0"/>
            </a:endParaRPr>
          </a:p>
          <a:p>
            <a:pPr algn="l" rtl="0">
              <a:buNone/>
            </a:pPr>
            <a:r>
              <a:rPr lang="en-GB" dirty="0"/>
              <a:t>Leading updated comparisons of Monte Carlo generators for low-energy physics.</a:t>
            </a:r>
            <a:endParaRPr lang="en-GB" dirty="0">
              <a:effectLst/>
              <a:latin typeface="Bahnschrift Light" panose="020B0502040204020203" pitchFamily="34" charset="0"/>
            </a:endParaRPr>
          </a:p>
        </p:txBody>
      </p:sp>
      <p:sp>
        <p:nvSpPr>
          <p:cNvPr id="51" name="Rectangle: Rounded Corners 24">
            <a:extLst>
              <a:ext uri="{FF2B5EF4-FFF2-40B4-BE49-F238E27FC236}">
                <a16:creationId xmlns:a16="http://schemas.microsoft.com/office/drawing/2014/main" id="{9FE87C8E-D95A-6EE7-7376-C0B5C32BD314}"/>
              </a:ext>
            </a:extLst>
          </p:cNvPr>
          <p:cNvSpPr/>
          <p:nvPr/>
        </p:nvSpPr>
        <p:spPr>
          <a:xfrm>
            <a:off x="8752568" y="2944583"/>
            <a:ext cx="3267548" cy="1917181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43490F-C8A0-B1CB-84D1-86CAB2BD7443}"/>
              </a:ext>
            </a:extLst>
          </p:cNvPr>
          <p:cNvSpPr txBox="1"/>
          <p:nvPr/>
        </p:nvSpPr>
        <p:spPr>
          <a:xfrm>
            <a:off x="1198605" y="2239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68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D2466D-14BB-4081-DD2B-DE64AC8C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54" y="-38537"/>
            <a:ext cx="11029616" cy="1189554"/>
          </a:xfrm>
        </p:spPr>
        <p:txBody>
          <a:bodyPr/>
          <a:lstStyle/>
          <a:p>
            <a:r>
              <a:rPr lang="en-GB" dirty="0"/>
              <a:t>Theoretical support for the KLOE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91D82-C362-081E-DF4A-8BA25D91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7A94CE-0BB0-11CB-AD01-2E6A5AB0C452}"/>
                  </a:ext>
                </a:extLst>
              </p:cNvPr>
              <p:cNvSpPr txBox="1"/>
              <p:nvPr/>
            </p:nvSpPr>
            <p:spPr>
              <a:xfrm rot="343344">
                <a:off x="311482" y="4170516"/>
                <a:ext cx="4490129" cy="2308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l" rtl="0">
                  <a:buNone/>
                </a:pPr>
                <a:r>
                  <a:rPr lang="en-GB" sz="1800" b="1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Why Low-Energy Physics, Why Now?</a:t>
                </a:r>
                <a:endParaRPr lang="en-GB" b="1" u="none" strike="noStrike" dirty="0">
                  <a:solidFill>
                    <a:srgbClr val="000000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Renewed interest in low-energy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180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18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 annihilation as a probe of hadronic effects</a:t>
                </a: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Two Physical Review Letters publications highlight recent theoretical advances (including one from our group).</a:t>
                </a:r>
                <a:br>
                  <a:rPr lang="en-GB" sz="18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</a:br>
                <a:r>
                  <a:rPr lang="en-GB" sz="1800" u="sng" strike="noStrike" dirty="0">
                    <a:solidFill>
                      <a:srgbClr val="0097A7"/>
                    </a:solidFill>
                    <a:effectLst/>
                    <a:latin typeface="Bahnschrift Light" panose="020B0502040204020203" pitchFamily="34" charset="0"/>
                    <a:hlinkClick r:id="rId3"/>
                  </a:rPr>
                  <a:t>Phys.Rev.Lett. 128 (2022) 2, 022002</a:t>
                </a:r>
                <a:r>
                  <a:rPr lang="en-GB" sz="1800" u="none" strike="noStrike" dirty="0">
                    <a:solidFill>
                      <a:srgbClr val="000000"/>
                    </a:solidFill>
                    <a:effectLst/>
                    <a:latin typeface="Bahnschrift Light" panose="020B0502040204020203" pitchFamily="34" charset="0"/>
                  </a:rPr>
                  <a:t>, </a:t>
                </a:r>
                <a:r>
                  <a:rPr lang="en-GB" sz="1800" u="sng" strike="noStrike" dirty="0">
                    <a:solidFill>
                      <a:srgbClr val="0097A7"/>
                    </a:solidFill>
                    <a:effectLst/>
                    <a:latin typeface="Bahnschrift Light" panose="020B0502040204020203" pitchFamily="34" charset="0"/>
                    <a:hlinkClick r:id="rId4"/>
                  </a:rPr>
                  <a:t>Phys.Rev.Lett. 132 (2024) 23, 231904</a:t>
                </a:r>
                <a:endParaRPr lang="en-GB" sz="18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7A94CE-0BB0-11CB-AD01-2E6A5AB0C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43344">
                <a:off x="311482" y="4170516"/>
                <a:ext cx="4490129" cy="2308324"/>
              </a:xfrm>
              <a:prstGeom prst="rect">
                <a:avLst/>
              </a:prstGeom>
              <a:blipFill>
                <a:blip r:embed="rId5"/>
                <a:stretch>
                  <a:fillRect l="-1078" t="-1382" r="-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0FB1CEB-FF6E-66EF-204E-FE9250381280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9B8BEC-2EE5-51DD-2864-465E013F073C}"/>
                  </a:ext>
                </a:extLst>
              </p:cNvPr>
              <p:cNvSpPr txBox="1"/>
              <p:nvPr/>
            </p:nvSpPr>
            <p:spPr>
              <a:xfrm>
                <a:off x="5216041" y="1136258"/>
                <a:ext cx="6897623" cy="563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Main focus </a:t>
                </a:r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on</a:t>
                </a: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 radiative return processes,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0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i="1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b="0" i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 b="0" i="0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b="0" i="1" u="none" strike="noStrike" smtClean="0">
                        <a:solidFill>
                          <a:srgbClr val="595959"/>
                        </a:solidFill>
                        <a:effectLst/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000" b="0" i="1" u="none" strike="noStrike" smtClean="0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sz="2000" b="0" i="1" u="none" strike="noStrike" smtClean="0">
                        <a:solidFill>
                          <a:srgbClr val="595959"/>
                        </a:solidFill>
                        <a:effectLst/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 </a:t>
                </a:r>
                <a:endParaRPr lang="el-GR" sz="20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marL="285750" indent="-285750"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Next-to leading (NLO) theoretical predictions currently available</a:t>
                </a:r>
              </a:p>
              <a:p>
                <a:pPr marL="285750" indent="-285750"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We are now improving these predictions: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Make use of soft-QED approximation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Improved theoretical precision to match KLOE-2 data needs</a:t>
                </a: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endParaRPr lang="en-GB" sz="20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>
                  <a:buNone/>
                </a:pPr>
                <a:r>
                  <a:rPr lang="en-GB" sz="2000" b="1" u="sng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Visibility, impact, and the need for support</a:t>
                </a:r>
                <a:endParaRPr lang="en-GB" sz="2000" b="1" u="sng" strike="noStrike" dirty="0">
                  <a:solidFill>
                    <a:srgbClr val="000000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Our work is visible: two talks accepted at </a:t>
                </a:r>
                <a:r>
                  <a:rPr lang="en-GB" sz="2000" u="sng" strike="noStrike" dirty="0">
                    <a:solidFill>
                      <a:srgbClr val="0097A7"/>
                    </a:solidFill>
                    <a:effectLst/>
                    <a:latin typeface="Bahnschrift Light" panose="020B0502040204020203" pitchFamily="34" charset="0"/>
                    <a:hlinkClick r:id="rId6"/>
                  </a:rPr>
                  <a:t>EPS-HEP 2025</a:t>
                </a:r>
                <a:endParaRPr lang="en-GB" sz="2000" u="none" strike="noStrike" dirty="0">
                  <a:solidFill>
                    <a:srgbClr val="595959"/>
                  </a:solidFill>
                  <a:effectLst/>
                  <a:latin typeface="Bahnschrift Light" panose="020B0502040204020203" pitchFamily="34" charset="0"/>
                </a:endParaRP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Precision improvements demand high-performance computing: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lvl="1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NNLO theoretical predictions will shed light </a:t>
                </a:r>
                <a:r>
                  <a:rPr lang="en-GB" sz="2000" dirty="0">
                    <a:solidFill>
                      <a:srgbClr val="595959"/>
                    </a:solidFill>
                    <a:latin typeface="Bahnschrift Light" panose="020B0502040204020203" pitchFamily="34" charset="0"/>
                  </a:rPr>
                  <a:t>on</a:t>
                </a: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 analysis of KLOE-next data</a:t>
                </a:r>
                <a:endParaRPr lang="en-GB" sz="2000" dirty="0">
                  <a:solidFill>
                    <a:srgbClr val="595959"/>
                  </a:solidFill>
                  <a:latin typeface="Bahnschrift Light" panose="020B0502040204020203" pitchFamily="34" charset="0"/>
                </a:endParaRPr>
              </a:p>
              <a:p>
                <a:pPr lvl="1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Tuning of Monte Carlo predictions</a:t>
                </a:r>
              </a:p>
              <a:p>
                <a:pPr algn="l" rtl="0" fontAlgn="base">
                  <a:buFont typeface="Arial" panose="020B0604020202020204" pitchFamily="34" charset="0"/>
                  <a:buChar char="•"/>
                </a:pPr>
                <a:r>
                  <a:rPr lang="en-GB" sz="2000" u="none" strike="noStrike" dirty="0">
                    <a:solidFill>
                      <a:srgbClr val="595959"/>
                    </a:solidFill>
                    <a:effectLst/>
                    <a:latin typeface="Bahnschrift Light" panose="020B0502040204020203" pitchFamily="34" charset="0"/>
                  </a:rPr>
                  <a:t>Supporting this request means supporting cutting-edge theoretical input for hadronic physics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9B8BEC-2EE5-51DD-2864-465E013F0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041" y="1136258"/>
                <a:ext cx="6897623" cy="5632311"/>
              </a:xfrm>
              <a:prstGeom prst="rect">
                <a:avLst/>
              </a:prstGeom>
              <a:blipFill>
                <a:blip r:embed="rId7"/>
                <a:stretch>
                  <a:fillRect l="-919" t="-676" b="-11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674F3F0A-6C47-4F38-420D-2D089CDE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31" y="1717017"/>
            <a:ext cx="2938262" cy="216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A2007B-EADA-5E98-55E6-B8BF52255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r="11545"/>
          <a:stretch/>
        </p:blipFill>
        <p:spPr bwMode="auto">
          <a:xfrm>
            <a:off x="2556546" y="1747794"/>
            <a:ext cx="2620935" cy="210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43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B70C5-7B09-DA6F-87D3-549C4E0A3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2380C-F19A-D059-159C-5EDF875F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92" y="138264"/>
            <a:ext cx="11029616" cy="1189554"/>
          </a:xfrm>
        </p:spPr>
        <p:txBody>
          <a:bodyPr/>
          <a:lstStyle/>
          <a:p>
            <a:r>
              <a:rPr lang="en-GB" dirty="0"/>
              <a:t>Current KLOE hadronic cross section 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919C6-84F3-A760-341F-F7723B64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FA9B4-0D4C-DE7F-74F5-56D4580B3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6" t="46501" r="39361" b="7147"/>
          <a:stretch/>
        </p:blipFill>
        <p:spPr>
          <a:xfrm>
            <a:off x="703516" y="1643449"/>
            <a:ext cx="10574121" cy="49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6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D0BE3-6BD1-69E6-594C-26808077A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CCC216-F564-5C9D-ED36-CF13FE7F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82" y="-23036"/>
            <a:ext cx="11029616" cy="1189554"/>
          </a:xfrm>
        </p:spPr>
        <p:txBody>
          <a:bodyPr/>
          <a:lstStyle/>
          <a:p>
            <a:r>
              <a:rPr lang="en-GB" dirty="0"/>
              <a:t>Current KLOE hadronic cross section 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15E9B-A7FE-63E9-B32C-4D4402BA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AD06E84-D51C-67F8-3C83-D9236B13D1F8}"/>
              </a:ext>
            </a:extLst>
          </p:cNvPr>
          <p:cNvSpPr/>
          <p:nvPr/>
        </p:nvSpPr>
        <p:spPr>
          <a:xfrm>
            <a:off x="5774890" y="1334530"/>
            <a:ext cx="6186451" cy="5365530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screenshot of a white sheet&#10;&#10;AI-generated content may be incorrect.">
            <a:extLst>
              <a:ext uri="{FF2B5EF4-FFF2-40B4-BE49-F238E27FC236}">
                <a16:creationId xmlns:a16="http://schemas.microsoft.com/office/drawing/2014/main" id="{B27DFA2A-5C44-C04A-66BC-71C624549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17" y="1255560"/>
            <a:ext cx="3859995" cy="5523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42D15-0185-2B66-BCD8-E06F4BC6BE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34" t="27382" r="47978" b="5364"/>
          <a:stretch/>
        </p:blipFill>
        <p:spPr>
          <a:xfrm>
            <a:off x="6134940" y="1537358"/>
            <a:ext cx="5452469" cy="49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7881-026A-8B18-9A40-E9920FE2D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5A8009-3461-7326-2A15-2FD0A101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82" y="-23036"/>
            <a:ext cx="11029616" cy="1189554"/>
          </a:xfrm>
        </p:spPr>
        <p:txBody>
          <a:bodyPr/>
          <a:lstStyle/>
          <a:p>
            <a:r>
              <a:rPr lang="en-GB" dirty="0"/>
              <a:t>A Blinded analysis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C6B1-C444-4DE3-66C0-B6B3784C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39DDC-C0B1-E142-BB23-F3FE5A3D01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439" t="23497" r="235" b="23719"/>
          <a:stretch/>
        </p:blipFill>
        <p:spPr>
          <a:xfrm>
            <a:off x="76411" y="1166518"/>
            <a:ext cx="5292000" cy="3712368"/>
          </a:xfrm>
          <a:prstGeom prst="rect">
            <a:avLst/>
          </a:prstGeom>
        </p:spPr>
      </p:pic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866444F6-3A8F-FCDE-248A-B3E5D1516474}"/>
              </a:ext>
            </a:extLst>
          </p:cNvPr>
          <p:cNvSpPr/>
          <p:nvPr/>
        </p:nvSpPr>
        <p:spPr>
          <a:xfrm>
            <a:off x="371128" y="4745839"/>
            <a:ext cx="4880495" cy="945643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FB1ECE-386D-27E8-D355-7FADC2B81ECA}"/>
                  </a:ext>
                </a:extLst>
              </p:cNvPr>
              <p:cNvSpPr txBox="1"/>
              <p:nvPr/>
            </p:nvSpPr>
            <p:spPr>
              <a:xfrm>
                <a:off x="501282" y="4745839"/>
                <a:ext cx="4559819" cy="9456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GB" dirty="0">
                    <a:latin typeface="Bahnschrift Light" panose="020B0502040204020203" pitchFamily="34" charset="0"/>
                  </a:rPr>
                  <a:t>Blinded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>
                    <a:effectLst/>
                    <a:latin typeface="Bahnschrift Light" panose="020B0502040204020203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GB" b="0" i="1" smtClean="0">
                        <a:effectLst/>
                        <a:latin typeface="Cambria Math" panose="02040503050406030204" pitchFamily="18" charset="0"/>
                      </a:rPr>
                      <m:t>±6% </m:t>
                    </m:r>
                  </m:oMath>
                </a14:m>
                <a:r>
                  <a:rPr lang="en-GB" dirty="0">
                    <a:latin typeface="Bahnschrift Light" panose="020B0502040204020203" pitchFamily="34" charset="0"/>
                  </a:rPr>
                  <a:t>with respect to true value in simulations. Blinded offset is much larger than KLOE-next precision</a:t>
                </a:r>
                <a:endParaRPr lang="en-GB" dirty="0">
                  <a:effectLst/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FB1ECE-386D-27E8-D355-7FADC2B81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82" y="4745839"/>
                <a:ext cx="4559819" cy="945643"/>
              </a:xfrm>
              <a:prstGeom prst="rect">
                <a:avLst/>
              </a:prstGeom>
              <a:blipFill>
                <a:blip r:embed="rId4"/>
                <a:stretch>
                  <a:fillRect l="-1111" t="-2632" r="-1389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B300AC0-43DA-3FFA-B853-8AB8EACC512C}"/>
              </a:ext>
            </a:extLst>
          </p:cNvPr>
          <p:cNvSpPr txBox="1"/>
          <p:nvPr/>
        </p:nvSpPr>
        <p:spPr>
          <a:xfrm>
            <a:off x="3188044" y="3005642"/>
            <a:ext cx="133453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KLOE-next precision 0.4%.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DA63A-DB40-1F6A-85F9-BA83ADD35A06}"/>
              </a:ext>
            </a:extLst>
          </p:cNvPr>
          <p:cNvSpPr txBox="1"/>
          <p:nvPr/>
        </p:nvSpPr>
        <p:spPr>
          <a:xfrm rot="212210">
            <a:off x="260082" y="6014408"/>
            <a:ext cx="488049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GB" sz="1800" u="none" strike="noStrike" dirty="0">
                <a:solidFill>
                  <a:srgbClr val="595959"/>
                </a:solidFill>
                <a:effectLst/>
                <a:latin typeface="Bahnschrift Light" panose="020B0502040204020203" pitchFamily="34" charset="0"/>
              </a:rPr>
              <a:t>Blindin</a:t>
            </a:r>
            <a:r>
              <a:rPr lang="en-GB" dirty="0">
                <a:solidFill>
                  <a:srgbClr val="595959"/>
                </a:solidFill>
                <a:latin typeface="Bahnschrift Light" panose="020B0502040204020203" pitchFamily="34" charset="0"/>
              </a:rPr>
              <a:t>g procedure has been documented and undergone an internal review process. </a:t>
            </a:r>
            <a:endParaRPr lang="en-GB" sz="1800" u="none" strike="noStrike" dirty="0">
              <a:solidFill>
                <a:srgbClr val="595959"/>
              </a:solidFill>
              <a:effectLst/>
              <a:latin typeface="Bahnschrift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0EC860-CDC8-1BAA-DEC9-3E2B9B3A9D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78" t="24998" r="44062" b="4413"/>
          <a:stretch/>
        </p:blipFill>
        <p:spPr>
          <a:xfrm>
            <a:off x="5368411" y="1241795"/>
            <a:ext cx="6770099" cy="53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05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Dividend">
      <a:maj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526</Words>
  <Application>Microsoft Macintosh PowerPoint</Application>
  <PresentationFormat>Widescreen</PresentationFormat>
  <Paragraphs>67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Arial</vt:lpstr>
      <vt:lpstr>Avenir Next LT Pro</vt:lpstr>
      <vt:lpstr>Bahnschrift Light</vt:lpstr>
      <vt:lpstr>Cambria Math</vt:lpstr>
      <vt:lpstr>Wingdings 2</vt:lpstr>
      <vt:lpstr>DividendVTI</vt:lpstr>
      <vt:lpstr>The KLOE ππγ/μμγ Analysis</vt:lpstr>
      <vt:lpstr>The muon g-2  Landscape </vt:lpstr>
      <vt:lpstr>The current effort </vt:lpstr>
      <vt:lpstr>The Current Effort </vt:lpstr>
      <vt:lpstr>The Current Effort </vt:lpstr>
      <vt:lpstr>Theoretical support for the KLOE experiment</vt:lpstr>
      <vt:lpstr>Current KLOE hadronic cross section  analysis  </vt:lpstr>
      <vt:lpstr>Current KLOE hadronic cross section  analysis  </vt:lpstr>
      <vt:lpstr>A Blinded analysis  </vt:lpstr>
      <vt:lpstr>PowerPoint Presentation</vt:lpstr>
      <vt:lpstr>PowerPoint Presentation</vt:lpstr>
      <vt:lpstr>Thank you Very Much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Zaid, Estifa'a</dc:creator>
  <cp:lastModifiedBy>Zaid, Estifa'a</cp:lastModifiedBy>
  <cp:revision>9</cp:revision>
  <dcterms:created xsi:type="dcterms:W3CDTF">2025-05-09T09:47:48Z</dcterms:created>
  <dcterms:modified xsi:type="dcterms:W3CDTF">2025-05-13T14:33:42Z</dcterms:modified>
</cp:coreProperties>
</file>