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1"/>
    <p:sldMasterId id="2147484434" r:id="rId2"/>
    <p:sldMasterId id="2147484451" r:id="rId3"/>
    <p:sldMasterId id="2147484513" r:id="rId4"/>
    <p:sldMasterId id="2147484606" r:id="rId5"/>
    <p:sldMasterId id="2147484680" r:id="rId6"/>
    <p:sldMasterId id="2147484694" r:id="rId7"/>
  </p:sldMasterIdLst>
  <p:notesMasterIdLst>
    <p:notesMasterId r:id="rId42"/>
  </p:notesMasterIdLst>
  <p:handoutMasterIdLst>
    <p:handoutMasterId r:id="rId43"/>
  </p:handoutMasterIdLst>
  <p:sldIdLst>
    <p:sldId id="256" r:id="rId8"/>
    <p:sldId id="21323" r:id="rId9"/>
    <p:sldId id="21325" r:id="rId10"/>
    <p:sldId id="4286" r:id="rId11"/>
    <p:sldId id="4331" r:id="rId12"/>
    <p:sldId id="21324" r:id="rId13"/>
    <p:sldId id="4319" r:id="rId14"/>
    <p:sldId id="21327" r:id="rId15"/>
    <p:sldId id="21329" r:id="rId16"/>
    <p:sldId id="21331" r:id="rId17"/>
    <p:sldId id="4008" r:id="rId18"/>
    <p:sldId id="21326" r:id="rId19"/>
    <p:sldId id="21330" r:id="rId20"/>
    <p:sldId id="21332" r:id="rId21"/>
    <p:sldId id="4329" r:id="rId22"/>
    <p:sldId id="4320" r:id="rId23"/>
    <p:sldId id="4321" r:id="rId24"/>
    <p:sldId id="4316" r:id="rId25"/>
    <p:sldId id="3872" r:id="rId26"/>
    <p:sldId id="3785" r:id="rId27"/>
    <p:sldId id="21321" r:id="rId28"/>
    <p:sldId id="21334" r:id="rId29"/>
    <p:sldId id="3786" r:id="rId30"/>
    <p:sldId id="21322" r:id="rId31"/>
    <p:sldId id="21320" r:id="rId32"/>
    <p:sldId id="21335" r:id="rId33"/>
    <p:sldId id="4330" r:id="rId34"/>
    <p:sldId id="21339" r:id="rId35"/>
    <p:sldId id="21333" r:id="rId36"/>
    <p:sldId id="21337" r:id="rId37"/>
    <p:sldId id="21338" r:id="rId38"/>
    <p:sldId id="733" r:id="rId39"/>
    <p:sldId id="4288" r:id="rId40"/>
    <p:sldId id="3789" r:id="rId41"/>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C88"/>
    <a:srgbClr val="DDEAF8"/>
    <a:srgbClr val="4472C4"/>
    <a:srgbClr val="FF40FF"/>
    <a:srgbClr val="ED9E0B"/>
    <a:srgbClr val="4B568B"/>
    <a:srgbClr val="FCAF18"/>
    <a:srgbClr val="A5A5A5"/>
    <a:srgbClr val="A6A6A6"/>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F2100-F1E8-A94B-B21B-A96FFF0236C8}" v="4" dt="2025-02-18T16:56:00.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076" autoAdjust="0"/>
    <p:restoredTop sz="91233" autoAdjust="0"/>
  </p:normalViewPr>
  <p:slideViewPr>
    <p:cSldViewPr snapToGrid="0">
      <p:cViewPr>
        <p:scale>
          <a:sx n="100" d="100"/>
          <a:sy n="100" d="100"/>
        </p:scale>
        <p:origin x="1416" y="504"/>
      </p:cViewPr>
      <p:guideLst>
        <p:guide orient="horz" pos="799"/>
        <p:guide pos="3840"/>
      </p:guideLst>
    </p:cSldViewPr>
  </p:slideViewPr>
  <p:outlineViewPr>
    <p:cViewPr>
      <p:scale>
        <a:sx n="33" d="100"/>
        <a:sy n="33" d="100"/>
      </p:scale>
      <p:origin x="16" y="12960"/>
    </p:cViewPr>
  </p:outlineViewPr>
  <p:notesTextViewPr>
    <p:cViewPr>
      <p:scale>
        <a:sx n="25" d="100"/>
        <a:sy n="25"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5/14/25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14/05/2025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1</a:t>
            </a:fld>
            <a:endParaRPr lang="en-GB"/>
          </a:p>
        </p:txBody>
      </p:sp>
    </p:spTree>
    <p:extLst>
      <p:ext uri="{BB962C8B-B14F-4D97-AF65-F5344CB8AC3E}">
        <p14:creationId xmlns:p14="http://schemas.microsoft.com/office/powerpoint/2010/main" val="3869268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0F73C1-2BD6-684E-AA1B-49165E0DF4B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418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8CFCC-7B27-F9E4-3AB5-F6BB16F3DF6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A579641-4F17-84C1-34D3-0580D17A3DC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B2E9D31-D392-CAB1-FDFC-D1F4E15FDBCC}"/>
              </a:ext>
            </a:extLst>
          </p:cNvPr>
          <p:cNvSpPr>
            <a:spLocks noGrp="1"/>
          </p:cNvSpPr>
          <p:nvPr>
            <p:ph type="body" idx="1"/>
          </p:nvPr>
        </p:nvSpPr>
        <p:spPr/>
        <p:txBody>
          <a:bodyPr/>
          <a:lstStyle/>
          <a:p>
            <a:r>
              <a:rPr lang="en-GB" dirty="0" err="1"/>
              <a:t>Equazione</a:t>
            </a:r>
            <a:r>
              <a:rPr lang="en-GB" dirty="0"/>
              <a:t> circa</a:t>
            </a:r>
          </a:p>
        </p:txBody>
      </p:sp>
      <p:sp>
        <p:nvSpPr>
          <p:cNvPr id="4" name="Segnaposto numero diapositiva 3">
            <a:extLst>
              <a:ext uri="{FF2B5EF4-FFF2-40B4-BE49-F238E27FC236}">
                <a16:creationId xmlns:a16="http://schemas.microsoft.com/office/drawing/2014/main" id="{149F8A1D-0AE5-243A-AB81-8E52935BAB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011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A0E3F628-2746-7F43-9F01-3A52F27674A7}" type="slidenum">
              <a:rPr kumimoji="0" lang="en-US" sz="1200" b="0" i="0" u="none" strike="noStrike" kern="1200" cap="none" spc="0" normalizeH="0" baseline="0" noProof="0">
                <a:ln>
                  <a:noFill/>
                </a:ln>
                <a:solidFill>
                  <a:prstClr val="black"/>
                </a:solidFill>
                <a:effectLst/>
                <a:uLnTx/>
                <a:uFillTx/>
                <a:latin typeface="Arial" pitchFamily="-110" charset="0"/>
                <a:ea typeface="ＭＳ Ｐゴシック" pitchFamily="-110" charset="-128"/>
                <a:cs typeface="ＭＳ Ｐゴシック" pitchFamily="-110" charset="-128"/>
              </a:rPr>
              <a:pPr marL="0" marR="0" lvl="0" indent="0" algn="r" defTabSz="91426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110" charset="0"/>
              <a:ea typeface="ＭＳ Ｐゴシック" pitchFamily="-110" charset="-128"/>
              <a:cs typeface="ＭＳ Ｐゴシック" pitchFamily="-110" charset="-128"/>
            </a:endParaRPr>
          </a:p>
        </p:txBody>
      </p:sp>
      <p:sp>
        <p:nvSpPr>
          <p:cNvPr id="27651" name="Rectangle 1026"/>
          <p:cNvSpPr>
            <a:spLocks noGrp="1" noRot="1" noChangeAspect="1" noChangeArrowheads="1" noTextEdit="1"/>
          </p:cNvSpPr>
          <p:nvPr>
            <p:ph type="sldImg"/>
          </p:nvPr>
        </p:nvSpPr>
        <p:spPr>
          <a:ln/>
        </p:spPr>
      </p:sp>
      <p:sp>
        <p:nvSpPr>
          <p:cNvPr id="27652" name="Rectangle 1027"/>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835267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image" Target="../media/image3.JPG"/><Relationship Id="rId16" Type="http://schemas.openxmlformats.org/officeDocument/2006/relationships/image" Target="../media/image43.png"/><Relationship Id="rId1" Type="http://schemas.openxmlformats.org/officeDocument/2006/relationships/slideMaster" Target="../slideMasters/slideMaster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2319016"/>
            <a:ext cx="10363200" cy="1470025"/>
          </a:xfrm>
          <a:prstGeom prst="rect">
            <a:avLst/>
          </a:prstGeom>
        </p:spPr>
        <p:txBody>
          <a:bodyPr/>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780795" y="5517233"/>
            <a:ext cx="85344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p:txBody>
      </p:sp>
      <p:sp>
        <p:nvSpPr>
          <p:cNvPr id="9" name="Sottotitolo 2"/>
          <p:cNvSpPr txBox="1">
            <a:spLocks/>
          </p:cNvSpPr>
          <p:nvPr userDrawn="1"/>
        </p:nvSpPr>
        <p:spPr>
          <a:xfrm>
            <a:off x="1913433" y="5543867"/>
            <a:ext cx="85344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p>
        </p:txBody>
      </p:sp>
      <p:cxnSp>
        <p:nvCxnSpPr>
          <p:cNvPr id="11" name="Connettore 1 10"/>
          <p:cNvCxnSpPr/>
          <p:nvPr userDrawn="1"/>
        </p:nvCxnSpPr>
        <p:spPr>
          <a:xfrm>
            <a:off x="335360" y="6165304"/>
            <a:ext cx="11425269"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913433" y="6237312"/>
            <a:ext cx="8534400"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a:t>On behalf of SPARC_LAB collaboration</a:t>
            </a:r>
          </a:p>
          <a:p>
            <a:endParaRPr lang="it-IT" sz="2000"/>
          </a:p>
        </p:txBody>
      </p:sp>
    </p:spTree>
    <p:extLst>
      <p:ext uri="{BB962C8B-B14F-4D97-AF65-F5344CB8AC3E}">
        <p14:creationId xmlns:p14="http://schemas.microsoft.com/office/powerpoint/2010/main" val="254122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603250" y="1186481"/>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603250" y="2124252"/>
            <a:ext cx="4889500" cy="4128316"/>
          </a:xfrm>
          <a:prstGeom prst="rect">
            <a:avLst/>
          </a:prstGeom>
        </p:spPr>
        <p:txBody>
          <a:bodyPr numCol="1" spcCol="38100"/>
          <a:lstStyle/>
          <a:p>
            <a:r>
              <a:t>Testo elenco puntato diapositiva</a:t>
            </a:r>
          </a:p>
        </p:txBody>
      </p:sp>
      <p:sp>
        <p:nvSpPr>
          <p:cNvPr id="62" name="Pappardelle con burro al prezzemolo, nocciole tostate e scaglie di parmigiano"/>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8846714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73574017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603250" y="539750"/>
            <a:ext cx="10985500" cy="717475"/>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303047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603250" y="539750"/>
            <a:ext cx="10985500" cy="71755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1131291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604032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603250" y="537963"/>
            <a:ext cx="10985500" cy="3620793"/>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38142101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1215012" y="5337727"/>
            <a:ext cx="10100027"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876962" y="2469930"/>
            <a:ext cx="10438077" cy="1918141"/>
          </a:xfrm>
          <a:prstGeom prst="rect">
            <a:avLst/>
          </a:prstGeom>
        </p:spPr>
        <p:txBody>
          <a:bodyPr numCol="1" spcCol="38100"/>
          <a:lstStyle>
            <a:lvl1pPr marL="234950" indent="-150438">
              <a:spcBef>
                <a:spcPts val="0"/>
              </a:spcBef>
              <a:buSzTx/>
              <a:buNone/>
              <a:defRPr sz="4250" spc="-1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95994783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Ciotola con frittelle al salmone, insalata e hummus "/>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Pappardelle con burro al prezzemolo, nocciole tostate e scaglie di parmigiano"/>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560872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8632859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Rectangle 10"/>
          <p:cNvSpPr/>
          <p:nvPr/>
        </p:nvSpPr>
        <p:spPr>
          <a:xfrm>
            <a:off x="0" y="6462580"/>
            <a:ext cx="12192000" cy="401562"/>
          </a:xfrm>
          <a:prstGeom prst="rect">
            <a:avLst/>
          </a:prstGeom>
          <a:solidFill>
            <a:srgbClr val="C6D9F1"/>
          </a:solidFill>
          <a:ln w="12700">
            <a:miter lim="400000"/>
          </a:ln>
        </p:spPr>
        <p:txBody>
          <a:bodyPr lIns="25400" tIns="25400" rIns="25400" bIns="25400" anchor="ctr"/>
          <a:lstStyle/>
          <a:p>
            <a:pPr>
              <a:defRPr sz="4800">
                <a:solidFill>
                  <a:srgbClr val="334186"/>
                </a:solidFill>
              </a:defRPr>
            </a:pPr>
            <a:endParaRPr sz="2400"/>
          </a:p>
        </p:txBody>
      </p:sp>
      <p:sp>
        <p:nvSpPr>
          <p:cNvPr id="143" name="Corpo livello uno…"/>
          <p:cNvSpPr txBox="1">
            <a:spLocks noGrp="1"/>
          </p:cNvSpPr>
          <p:nvPr>
            <p:ph type="body" idx="1"/>
          </p:nvPr>
        </p:nvSpPr>
        <p:spPr>
          <a:xfrm>
            <a:off x="294859" y="1043747"/>
            <a:ext cx="11560014" cy="5185641"/>
          </a:xfrm>
          <a:prstGeom prst="rect">
            <a:avLst/>
          </a:prstGeom>
        </p:spPr>
        <p:txBody>
          <a:bodyPr numCol="1" spcCol="38100"/>
          <a:lstStyle/>
          <a:p>
            <a:r>
              <a:t>Corpo livello uno</a:t>
            </a:r>
          </a:p>
          <a:p>
            <a:pPr lvl="1"/>
            <a:r>
              <a:t>Corpo livello due</a:t>
            </a:r>
          </a:p>
          <a:p>
            <a:pPr lvl="2"/>
            <a:r>
              <a:t>Corpo livello tre</a:t>
            </a:r>
          </a:p>
          <a:p>
            <a:pPr lvl="3"/>
            <a:r>
              <a:t>Corpo livello quattro</a:t>
            </a:r>
          </a:p>
          <a:p>
            <a:pPr lvl="4"/>
            <a:r>
              <a:t>Corpo livello cinque</a:t>
            </a:r>
          </a:p>
        </p:txBody>
      </p:sp>
      <p:sp>
        <p:nvSpPr>
          <p:cNvPr id="144" name="Rectangle 6"/>
          <p:cNvSpPr/>
          <p:nvPr/>
        </p:nvSpPr>
        <p:spPr>
          <a:xfrm>
            <a:off x="0" y="-20365"/>
            <a:ext cx="12192000" cy="803121"/>
          </a:xfrm>
          <a:prstGeom prst="rect">
            <a:avLst/>
          </a:prstGeom>
          <a:solidFill>
            <a:srgbClr val="C6D9F1"/>
          </a:solidFill>
          <a:ln w="12700">
            <a:miter lim="400000"/>
          </a:ln>
        </p:spPr>
        <p:txBody>
          <a:bodyPr lIns="25400" tIns="25400" rIns="25400" bIns="25400" anchor="ctr"/>
          <a:lstStyle/>
          <a:p>
            <a:pPr>
              <a:defRPr sz="4800">
                <a:solidFill>
                  <a:srgbClr val="C6D9F1"/>
                </a:solidFill>
              </a:defRPr>
            </a:pPr>
            <a:endParaRPr sz="2400"/>
          </a:p>
        </p:txBody>
      </p:sp>
      <p:sp>
        <p:nvSpPr>
          <p:cNvPr id="145" name="Numero diapositiva"/>
          <p:cNvSpPr txBox="1">
            <a:spLocks noGrp="1"/>
          </p:cNvSpPr>
          <p:nvPr>
            <p:ph type="sldNum" sz="quarter" idx="2"/>
          </p:nvPr>
        </p:nvSpPr>
        <p:spPr>
          <a:xfrm>
            <a:off x="10391147" y="6604826"/>
            <a:ext cx="243656" cy="241092"/>
          </a:xfrm>
          <a:prstGeom prst="rect">
            <a:avLst/>
          </a:prstGeom>
        </p:spPr>
        <p:txBody>
          <a:bodyPr/>
          <a:lstStyle>
            <a:lvl1pPr>
              <a:defRPr>
                <a:solidFill>
                  <a:srgbClr val="334186"/>
                </a:solidFill>
              </a:defRPr>
            </a:lvl1pPr>
          </a:lstStyle>
          <a:p>
            <a:fld id="{86CB4B4D-7CA3-9044-876B-883B54F8677D}" type="slidenum">
              <a:rPr/>
              <a:t>‹#›</a:t>
            </a:fld>
            <a:endParaRPr/>
          </a:p>
        </p:txBody>
      </p:sp>
      <p:pic>
        <p:nvPicPr>
          <p:cNvPr id="146" name="Picture 7" descr="Picture 7"/>
          <p:cNvPicPr>
            <a:picLocks noChangeAspect="1"/>
          </p:cNvPicPr>
          <p:nvPr/>
        </p:nvPicPr>
        <p:blipFill>
          <a:blip r:embed="rId2"/>
          <a:stretch>
            <a:fillRect/>
          </a:stretch>
        </p:blipFill>
        <p:spPr>
          <a:xfrm>
            <a:off x="410545" y="83791"/>
            <a:ext cx="1421141" cy="610581"/>
          </a:xfrm>
          <a:prstGeom prst="rect">
            <a:avLst/>
          </a:prstGeom>
          <a:ln w="12700">
            <a:miter lim="400000"/>
          </a:ln>
        </p:spPr>
      </p:pic>
      <p:sp>
        <p:nvSpPr>
          <p:cNvPr id="147" name="Titolo Testo"/>
          <p:cNvSpPr txBox="1">
            <a:spLocks noGrp="1"/>
          </p:cNvSpPr>
          <p:nvPr>
            <p:ph type="title"/>
          </p:nvPr>
        </p:nvSpPr>
        <p:spPr>
          <a:xfrm>
            <a:off x="2115129" y="-20365"/>
            <a:ext cx="7961748" cy="803123"/>
          </a:xfrm>
          <a:prstGeom prst="rect">
            <a:avLst/>
          </a:prstGeom>
        </p:spPr>
        <p:txBody>
          <a:bodyPr/>
          <a:lstStyle>
            <a:lvl1pPr algn="ctr">
              <a:defRPr sz="3200" spc="-85">
                <a:solidFill>
                  <a:srgbClr val="334186"/>
                </a:solidFill>
              </a:defRPr>
            </a:lvl1pPr>
          </a:lstStyle>
          <a:p>
            <a:r>
              <a:t>Titolo Testo</a:t>
            </a:r>
          </a:p>
        </p:txBody>
      </p:sp>
      <p:pic>
        <p:nvPicPr>
          <p:cNvPr id="148" name="Picture 8" descr="Picture 8"/>
          <p:cNvPicPr>
            <a:picLocks noChangeAspect="1"/>
          </p:cNvPicPr>
          <p:nvPr/>
        </p:nvPicPr>
        <p:blipFill>
          <a:blip r:embed="rId3"/>
          <a:stretch>
            <a:fillRect/>
          </a:stretch>
        </p:blipFill>
        <p:spPr>
          <a:xfrm>
            <a:off x="11175017" y="100426"/>
            <a:ext cx="679857" cy="449148"/>
          </a:xfrm>
          <a:prstGeom prst="rect">
            <a:avLst/>
          </a:prstGeom>
          <a:ln w="12700">
            <a:miter lim="400000"/>
          </a:ln>
        </p:spPr>
      </p:pic>
      <p:sp>
        <p:nvSpPr>
          <p:cNvPr id="149" name="TextBox 9"/>
          <p:cNvSpPr txBox="1"/>
          <p:nvPr/>
        </p:nvSpPr>
        <p:spPr>
          <a:xfrm>
            <a:off x="11012836" y="490883"/>
            <a:ext cx="99514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200">
                <a:solidFill>
                  <a:srgbClr val="0070C0"/>
                </a:solidFill>
              </a:defRPr>
            </a:lvl1pPr>
          </a:lstStyle>
          <a:p>
            <a:r>
              <a:rPr sz="1100"/>
              <a:t>Horizon Europe</a:t>
            </a:r>
          </a:p>
        </p:txBody>
      </p:sp>
    </p:spTree>
    <p:extLst>
      <p:ext uri="{BB962C8B-B14F-4D97-AF65-F5344CB8AC3E}">
        <p14:creationId xmlns:p14="http://schemas.microsoft.com/office/powerpoint/2010/main" val="21657163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dirty="0"/>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3"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6339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294639"/>
            <a:ext cx="12192001" cy="7152641"/>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a:t>
            </a:fld>
            <a:endParaRPr/>
          </a:p>
        </p:txBody>
      </p:sp>
    </p:spTree>
    <p:extLst>
      <p:ext uri="{BB962C8B-B14F-4D97-AF65-F5344CB8AC3E}">
        <p14:creationId xmlns:p14="http://schemas.microsoft.com/office/powerpoint/2010/main" val="323132660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689403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4"/>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4"/>
            <a:ext cx="4114800" cy="365125"/>
          </a:xfrm>
        </p:spPr>
        <p:txBody>
          <a:bodyPr/>
          <a:lstStyle>
            <a:lvl1pPr>
              <a:defRPr i="1">
                <a:solidFill>
                  <a:srgbClr val="334186"/>
                </a:solidFill>
              </a:defRPr>
            </a:lvl1pPr>
          </a:lstStyle>
          <a:p>
            <a:pPr algn="l"/>
            <a:r>
              <a:rPr lang="en-GB"/>
              <a:t>R. Assmann - EuAPS Kickoff - 28 Feb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703907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46430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38761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5269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422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72715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91454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6821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09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6197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sz="2800"/>
          </a:p>
        </p:txBody>
      </p:sp>
      <p:sp>
        <p:nvSpPr>
          <p:cNvPr id="9"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0"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9735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5430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35607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0883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1892" y="183550"/>
            <a:ext cx="679856" cy="449147"/>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5" y="6462572"/>
            <a:ext cx="6544711" cy="365125"/>
          </a:xfrm>
        </p:spPr>
        <p:txBody>
          <a:bodyPr/>
          <a:lstStyle>
            <a:lvl1pPr>
              <a:defRPr i="1">
                <a:solidFill>
                  <a:srgbClr val="334186"/>
                </a:solidFill>
              </a:defRPr>
            </a:lvl1pPr>
          </a:lstStyle>
          <a:p>
            <a:r>
              <a:rPr lang="en-GB"/>
              <a:t>R. Assmann &amp; M. Ferrario - TIARA - 19 Oct 2022</a:t>
            </a:r>
          </a:p>
        </p:txBody>
      </p:sp>
    </p:spTree>
    <p:extLst>
      <p:ext uri="{BB962C8B-B14F-4D97-AF65-F5344CB8AC3E}">
        <p14:creationId xmlns:p14="http://schemas.microsoft.com/office/powerpoint/2010/main" val="3605119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65787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511759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&amp; M. Ferrario - TIARA - 19 Oct 2022</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02712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&amp; M. Ferrario - TIARA - 19 Oct 2022</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21708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&amp; M. Ferrario - TIARA - 19 Oct 2022</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701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1183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535113"/>
            <a:ext cx="5386917"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5"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6"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152146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46472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37824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6792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49590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1663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a:t>
            </a:fld>
            <a:endParaRPr lang="en-GB" dirty="0"/>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1892" y="183550"/>
            <a:ext cx="679856" cy="449147"/>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4" name="TextBox 8">
            <a:extLst>
              <a:ext uri="{FF2B5EF4-FFF2-40B4-BE49-F238E27FC236}">
                <a16:creationId xmlns:a16="http://schemas.microsoft.com/office/drawing/2014/main" id="{966F157A-5269-5434-BD97-C0A8D5FD3666}"/>
              </a:ext>
            </a:extLst>
          </p:cNvPr>
          <p:cNvSpPr txBox="1"/>
          <p:nvPr userDrawn="1"/>
        </p:nvSpPr>
        <p:spPr>
          <a:xfrm>
            <a:off x="220133" y="550729"/>
            <a:ext cx="1943100" cy="261610"/>
          </a:xfrm>
          <a:prstGeom prst="rect">
            <a:avLst/>
          </a:prstGeom>
          <a:noFill/>
        </p:spPr>
        <p:txBody>
          <a:bodyPr wrap="square" rtlCol="0">
            <a:spAutoFit/>
          </a:bodyPr>
          <a:lstStyle/>
          <a:p>
            <a:r>
              <a:rPr lang="en-GB" sz="1100" dirty="0">
                <a:solidFill>
                  <a:srgbClr val="2C3882"/>
                </a:solidFill>
              </a:rPr>
              <a:t>a</a:t>
            </a:r>
            <a:r>
              <a:rPr lang="en-IT" sz="1100" dirty="0">
                <a:solidFill>
                  <a:srgbClr val="2C3882"/>
                </a:solidFill>
              </a:rPr>
              <a:t>t </a:t>
            </a:r>
            <a:r>
              <a:rPr lang="en-IT" sz="1100" dirty="0">
                <a:solidFill>
                  <a:srgbClr val="FCAF18"/>
                </a:solidFill>
              </a:rPr>
              <a:t>S</a:t>
            </a:r>
            <a:r>
              <a:rPr lang="en-IT" sz="1100" dirty="0">
                <a:solidFill>
                  <a:srgbClr val="2C3882"/>
                </a:solidFill>
              </a:rPr>
              <a:t>PARC_</a:t>
            </a:r>
            <a:r>
              <a:rPr lang="en-IT" sz="1100" dirty="0">
                <a:solidFill>
                  <a:srgbClr val="FCAF18"/>
                </a:solidFill>
              </a:rPr>
              <a:t>L</a:t>
            </a:r>
            <a:r>
              <a:rPr lang="en-IT" sz="1100" dirty="0">
                <a:solidFill>
                  <a:srgbClr val="2C3882"/>
                </a:solidFill>
              </a:rPr>
              <a:t>AB</a:t>
            </a:r>
          </a:p>
        </p:txBody>
      </p:sp>
    </p:spTree>
    <p:extLst>
      <p:ext uri="{BB962C8B-B14F-4D97-AF65-F5344CB8AC3E}">
        <p14:creationId xmlns:p14="http://schemas.microsoft.com/office/powerpoint/2010/main" val="3970606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011637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58069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69934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12859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1312352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953869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992192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275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482995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08264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9704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9238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B2132E"/>
                </a:solidFill>
                <a:effectLst/>
                <a:latin typeface="Roboto Slab" pitchFamily="2" charset="0"/>
              </a:rPr>
              <a:t>LLRF Topical Workshop 2024 – F. Villa –The LNF flagship project EuPRAXIA@SPARC_LAB</a:t>
            </a:r>
            <a:endParaRPr lang="en-GB" sz="100" dirty="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a:t>
            </a:fld>
            <a:endParaRPr lang="en-GB" dirty="0"/>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1892" y="183550"/>
            <a:ext cx="679856" cy="449147"/>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4" name="TextBox 8">
            <a:extLst>
              <a:ext uri="{FF2B5EF4-FFF2-40B4-BE49-F238E27FC236}">
                <a16:creationId xmlns:a16="http://schemas.microsoft.com/office/drawing/2014/main" id="{966F157A-5269-5434-BD97-C0A8D5FD3666}"/>
              </a:ext>
            </a:extLst>
          </p:cNvPr>
          <p:cNvSpPr txBox="1"/>
          <p:nvPr userDrawn="1"/>
        </p:nvSpPr>
        <p:spPr>
          <a:xfrm>
            <a:off x="220133" y="550729"/>
            <a:ext cx="1943100" cy="261610"/>
          </a:xfrm>
          <a:prstGeom prst="rect">
            <a:avLst/>
          </a:prstGeom>
          <a:noFill/>
        </p:spPr>
        <p:txBody>
          <a:bodyPr wrap="square" rtlCol="0">
            <a:spAutoFit/>
          </a:bodyPr>
          <a:lstStyle/>
          <a:p>
            <a:r>
              <a:rPr lang="en-GB" sz="1100" dirty="0">
                <a:solidFill>
                  <a:srgbClr val="2C3882"/>
                </a:solidFill>
              </a:rPr>
              <a:t>a</a:t>
            </a:r>
            <a:r>
              <a:rPr lang="en-IT" sz="1100" dirty="0">
                <a:solidFill>
                  <a:srgbClr val="2C3882"/>
                </a:solidFill>
              </a:rPr>
              <a:t>t </a:t>
            </a:r>
            <a:r>
              <a:rPr lang="en-IT" sz="1100" dirty="0">
                <a:solidFill>
                  <a:srgbClr val="FCAF18"/>
                </a:solidFill>
              </a:rPr>
              <a:t>S</a:t>
            </a:r>
            <a:r>
              <a:rPr lang="en-IT" sz="1100" dirty="0">
                <a:solidFill>
                  <a:srgbClr val="2C3882"/>
                </a:solidFill>
              </a:rPr>
              <a:t>PARC_</a:t>
            </a:r>
            <a:r>
              <a:rPr lang="en-IT" sz="1100" dirty="0">
                <a:solidFill>
                  <a:srgbClr val="FCAF18"/>
                </a:solidFill>
              </a:rPr>
              <a:t>L</a:t>
            </a:r>
            <a:r>
              <a:rPr lang="en-IT" sz="1100" dirty="0">
                <a:solidFill>
                  <a:srgbClr val="2C3882"/>
                </a:solidFill>
              </a:rPr>
              <a:t>AB</a:t>
            </a:r>
          </a:p>
        </p:txBody>
      </p:sp>
    </p:spTree>
    <p:extLst>
      <p:ext uri="{BB962C8B-B14F-4D97-AF65-F5344CB8AC3E}">
        <p14:creationId xmlns:p14="http://schemas.microsoft.com/office/powerpoint/2010/main" val="1023840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45971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7" name="Immagine 6">
            <a:extLst>
              <a:ext uri="{FF2B5EF4-FFF2-40B4-BE49-F238E27FC236}">
                <a16:creationId xmlns:a16="http://schemas.microsoft.com/office/drawing/2014/main" id="{AEB000E7-4207-12B4-F83E-BB9A78780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80065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Corpo livello uno…"/>
          <p:cNvSpPr txBox="1">
            <a:spLocks noGrp="1"/>
          </p:cNvSpPr>
          <p:nvPr>
            <p:ph type="body" sz="quarter" idx="1" hasCustomPrompt="1"/>
          </p:nvPr>
        </p:nvSpPr>
        <p:spPr>
          <a:xfrm>
            <a:off x="603845" y="553069"/>
            <a:ext cx="10984311"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2705408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9" name="Immagine 8">
            <a:extLst>
              <a:ext uri="{FF2B5EF4-FFF2-40B4-BE49-F238E27FC236}">
                <a16:creationId xmlns:a16="http://schemas.microsoft.com/office/drawing/2014/main" id="{B70D01B9-98A4-9D3B-A128-6BDDA26E4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1084349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4142892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5342644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0770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5270404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882166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6840356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1330943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2300653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14/05/25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45387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8706792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14/05/25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spTree>
    <p:extLst>
      <p:ext uri="{BB962C8B-B14F-4D97-AF65-F5344CB8AC3E}">
        <p14:creationId xmlns:p14="http://schemas.microsoft.com/office/powerpoint/2010/main" val="9029100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5"/>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7" y="6371740"/>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376587" y="6349997"/>
            <a:ext cx="768085" cy="369332"/>
          </a:xfrm>
          <a:prstGeom prst="rect">
            <a:avLst/>
          </a:prstGeom>
          <a:noFill/>
        </p:spPr>
        <p:txBody>
          <a:bodyPr wrap="square" rtlCol="0">
            <a:spAutoFit/>
          </a:bodyPr>
          <a:lstStyle/>
          <a:p>
            <a:fld id="{35C3533D-D346-4746-A382-458F3767D6EF}" type="slidenum">
              <a:rPr lang="it-IT" sz="1800" smtClean="0">
                <a:solidFill>
                  <a:schemeClr val="bg1">
                    <a:lumMod val="50000"/>
                  </a:schemeClr>
                </a:solidFill>
              </a:rPr>
              <a:t>‹#›</a:t>
            </a:fld>
            <a:endParaRPr lang="it-IT" sz="1800" dirty="0">
              <a:solidFill>
                <a:schemeClr val="bg1">
                  <a:lumMod val="50000"/>
                </a:schemeClr>
              </a:solidFill>
            </a:endParaRPr>
          </a:p>
        </p:txBody>
      </p:sp>
      <p:sp>
        <p:nvSpPr>
          <p:cNvPr id="13" name="Rettangolo 12"/>
          <p:cNvSpPr/>
          <p:nvPr userDrawn="1"/>
        </p:nvSpPr>
        <p:spPr>
          <a:xfrm>
            <a:off x="104375" y="6365386"/>
            <a:ext cx="1344149" cy="338554"/>
          </a:xfrm>
          <a:prstGeom prst="rect">
            <a:avLst/>
          </a:prstGeom>
        </p:spPr>
        <p:txBody>
          <a:bodyPr wrap="square">
            <a:spAutoFit/>
          </a:bodyPr>
          <a:lstStyle/>
          <a:p>
            <a:pPr algn="ctr"/>
            <a:r>
              <a:rPr lang="en-US" sz="1600" dirty="0">
                <a:solidFill>
                  <a:schemeClr val="tx1">
                    <a:lumMod val="50000"/>
                    <a:lumOff val="50000"/>
                  </a:schemeClr>
                </a:solidFill>
              </a:rPr>
              <a:t>A. Cianchi</a:t>
            </a:r>
          </a:p>
        </p:txBody>
      </p:sp>
      <p:pic>
        <p:nvPicPr>
          <p:cNvPr id="3" name="Immagine 2">
            <a:extLst>
              <a:ext uri="{FF2B5EF4-FFF2-40B4-BE49-F238E27FC236}">
                <a16:creationId xmlns:a16="http://schemas.microsoft.com/office/drawing/2014/main" id="{59135677-35EC-CA53-8C9E-39ADE7AAD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392" y="250694"/>
            <a:ext cx="1822265" cy="552659"/>
          </a:xfrm>
          <a:prstGeom prst="rect">
            <a:avLst/>
          </a:prstGeom>
        </p:spPr>
      </p:pic>
    </p:spTree>
    <p:extLst>
      <p:ext uri="{BB962C8B-B14F-4D97-AF65-F5344CB8AC3E}">
        <p14:creationId xmlns:p14="http://schemas.microsoft.com/office/powerpoint/2010/main" val="1772419587"/>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13092" y="3642000"/>
            <a:ext cx="1152130" cy="3990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dirty="0">
                <a:solidFill>
                  <a:schemeClr val="bg1"/>
                </a:solidFill>
              </a:rPr>
              <a:t>This project has received funding from the European Union´s Horizon Europe research and innovation programme under grant agreement </a:t>
            </a:r>
          </a:p>
          <a:p>
            <a:r>
              <a:rPr lang="en-GB" sz="800" dirty="0">
                <a:solidFill>
                  <a:schemeClr val="bg1"/>
                </a:solidFill>
              </a:rPr>
              <a:t>No. 101079773</a:t>
            </a:r>
          </a:p>
        </p:txBody>
      </p:sp>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702619" y="5201842"/>
            <a:ext cx="539714" cy="360000"/>
          </a:xfrm>
          <a:prstGeom prst="rect">
            <a:avLst/>
          </a:prstGeom>
          <a:ln w="3175">
            <a:solidFill>
              <a:schemeClr val="bg1">
                <a:lumMod val="85000"/>
              </a:schemeClr>
            </a:solidFill>
          </a:ln>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42100" y="5204384"/>
            <a:ext cx="539895" cy="360000"/>
          </a:xfrm>
          <a:prstGeom prst="rect">
            <a:avLst/>
          </a:prstGeom>
          <a:ln w="3175">
            <a:solidFill>
              <a:schemeClr val="bg1">
                <a:lumMod val="85000"/>
              </a:schemeClr>
            </a:solidFill>
          </a:ln>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92764" y="5201842"/>
            <a:ext cx="539714" cy="360000"/>
          </a:xfrm>
          <a:prstGeom prst="rect">
            <a:avLst/>
          </a:prstGeom>
          <a:ln w="3175">
            <a:solidFill>
              <a:schemeClr val="bg1">
                <a:lumMod val="85000"/>
              </a:schemeClr>
            </a:solidFill>
          </a:ln>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962" y="5204384"/>
            <a:ext cx="539895" cy="360000"/>
          </a:xfrm>
          <a:prstGeom prst="rect">
            <a:avLst/>
          </a:prstGeom>
          <a:ln w="3175">
            <a:solidFill>
              <a:schemeClr val="bg1">
                <a:lumMod val="85000"/>
              </a:schemeClr>
            </a:solidFill>
          </a:ln>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961910" y="5204384"/>
            <a:ext cx="539895" cy="360000"/>
          </a:xfrm>
          <a:prstGeom prst="rect">
            <a:avLst/>
          </a:prstGeom>
          <a:ln w="3175">
            <a:solidFill>
              <a:schemeClr val="bg1">
                <a:lumMod val="85000"/>
              </a:schemeClr>
            </a:solidFill>
          </a:ln>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331434" y="5201842"/>
            <a:ext cx="539895" cy="360000"/>
          </a:xfrm>
          <a:prstGeom prst="rect">
            <a:avLst/>
          </a:prstGeom>
          <a:ln w="3175">
            <a:solidFill>
              <a:schemeClr val="bg1">
                <a:lumMod val="85000"/>
              </a:schemeClr>
            </a:solidFill>
          </a:ln>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2100" y="5703104"/>
            <a:ext cx="539895" cy="360000"/>
          </a:xfrm>
          <a:prstGeom prst="rect">
            <a:avLst/>
          </a:prstGeom>
          <a:ln w="3175">
            <a:solidFill>
              <a:schemeClr val="bg1">
                <a:lumMod val="85000"/>
              </a:schemeClr>
            </a:solidFill>
          </a:ln>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72269" y="5703104"/>
            <a:ext cx="539895" cy="360000"/>
          </a:xfrm>
          <a:prstGeom prst="rect">
            <a:avLst/>
          </a:prstGeom>
          <a:ln w="3175">
            <a:solidFill>
              <a:schemeClr val="bg1">
                <a:lumMod val="85000"/>
              </a:schemeClr>
            </a:solidFill>
          </a:ln>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2332607" y="5703104"/>
            <a:ext cx="539895" cy="360000"/>
          </a:xfrm>
          <a:prstGeom prst="rect">
            <a:avLst/>
          </a:prstGeom>
          <a:ln w="3175">
            <a:solidFill>
              <a:schemeClr val="bg1">
                <a:lumMod val="85000"/>
              </a:schemeClr>
            </a:solidFill>
          </a:ln>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2962776" y="5703104"/>
            <a:ext cx="539714" cy="360000"/>
          </a:xfrm>
          <a:prstGeom prst="rect">
            <a:avLst/>
          </a:prstGeom>
          <a:ln w="3175">
            <a:solidFill>
              <a:schemeClr val="bg1">
                <a:lumMod val="85000"/>
              </a:schemeClr>
            </a:solidFill>
          </a:ln>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02438" y="5703104"/>
            <a:ext cx="539895" cy="360000"/>
          </a:xfrm>
          <a:prstGeom prst="rect">
            <a:avLst/>
          </a:prstGeom>
          <a:ln w="3175">
            <a:solidFill>
              <a:schemeClr val="bg1">
                <a:lumMod val="85000"/>
              </a:schemeClr>
            </a:solidFill>
          </a:ln>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592764" y="5703104"/>
            <a:ext cx="539714" cy="360000"/>
          </a:xfrm>
          <a:prstGeom prst="rect">
            <a:avLst/>
          </a:prstGeom>
          <a:ln w="3175">
            <a:solidFill>
              <a:schemeClr val="bg1">
                <a:lumMod val="85000"/>
              </a:schemeClr>
            </a:solidFill>
          </a:ln>
        </p:spPr>
      </p:pic>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pic>
        <p:nvPicPr>
          <p:cNvPr id="5" name="Picture 4" descr="A black background with white text and yellow stars&#10;&#10;Description automatically generated">
            <a:extLst>
              <a:ext uri="{FF2B5EF4-FFF2-40B4-BE49-F238E27FC236}">
                <a16:creationId xmlns:a16="http://schemas.microsoft.com/office/drawing/2014/main" id="{9E2716B7-B9F2-45DB-9777-073DE14175D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9109912" y="114716"/>
            <a:ext cx="2242632" cy="1415562"/>
          </a:xfrm>
          <a:prstGeom prst="rect">
            <a:avLst/>
          </a:prstGeom>
        </p:spPr>
      </p:pic>
    </p:spTree>
    <p:extLst>
      <p:ext uri="{BB962C8B-B14F-4D97-AF65-F5344CB8AC3E}">
        <p14:creationId xmlns:p14="http://schemas.microsoft.com/office/powerpoint/2010/main" val="2223642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US"/>
              <a:t>A. Giribono </a:t>
            </a:r>
            <a:endParaRPr lang="en-GB" dirty="0"/>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3273464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C398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US"/>
              <a:t>A. Giribono </a:t>
            </a:r>
            <a:endParaRPr lang="en-GB"/>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20015708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US"/>
              <a:t>A. Giribono </a:t>
            </a:r>
            <a:endParaRPr lang="en-GB"/>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504891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US"/>
              <a:t>A. Giribono </a:t>
            </a:r>
            <a:endParaRPr lang="en-GB"/>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81805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US"/>
              <a:t>A. Giribono </a:t>
            </a:r>
            <a:endParaRPr lang="en-GB"/>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515622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US"/>
              <a:t>A. Giribono </a:t>
            </a:r>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344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US"/>
              <a:t>A. Giribono </a:t>
            </a:r>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2205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xfrm>
            <a:off x="603250" y="539750"/>
            <a:ext cx="10985500" cy="716582"/>
          </a:xfrm>
          <a:prstGeom prst="rect">
            <a:avLst/>
          </a:prstGeom>
        </p:spPr>
        <p:txBody>
          <a:bodyPr/>
          <a:lstStyle/>
          <a:p>
            <a:r>
              <a:t>Titolo</a:t>
            </a:r>
          </a:p>
        </p:txBody>
      </p:sp>
      <p:sp>
        <p:nvSpPr>
          <p:cNvPr id="43"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44" name="Corpo livello uno…"/>
          <p:cNvSpPr txBox="1">
            <a:spLocks noGrp="1"/>
          </p:cNvSpPr>
          <p:nvPr>
            <p:ph type="body" idx="21" hasCustomPrompt="1"/>
          </p:nvPr>
        </p:nvSpPr>
        <p:spPr>
          <a:prstGeom prst="rect">
            <a:avLst/>
          </a:prstGeom>
        </p:spPr>
        <p:txBody>
          <a:bodyPr numCol="1" spcCol="38100"/>
          <a:lstStyle/>
          <a:p>
            <a:r>
              <a:t>Testo elenco puntato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920194665"/>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US"/>
              <a:t>A. Giribono </a:t>
            </a:r>
            <a:endParaRPr lang="en-GB"/>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6477832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US"/>
              <a:t>A. Giribono </a:t>
            </a:r>
            <a:endParaRPr lang="en-GB"/>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06311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US"/>
              <a:t>A. Giribono </a:t>
            </a:r>
            <a:endParaRPr lang="en-GB"/>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67477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US"/>
              <a:t>A. Giribono </a:t>
            </a:r>
            <a:endParaRPr lang="en-GB"/>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7101656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83"/>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r>
              <a:rPr lang="it-IT"/>
              <a:t>Fare clic per modificare lo stile del titolo</a:t>
            </a:r>
            <a:endParaRPr lang="en-US"/>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CasellaDiTesto 4"/>
          <p:cNvSpPr txBox="1"/>
          <p:nvPr userDrawn="1"/>
        </p:nvSpPr>
        <p:spPr>
          <a:xfrm>
            <a:off x="11636869" y="6597362"/>
            <a:ext cx="699827" cy="307777"/>
          </a:xfrm>
          <a:prstGeom prst="rect">
            <a:avLst/>
          </a:prstGeom>
          <a:noFill/>
        </p:spPr>
        <p:txBody>
          <a:bodyPr wrap="square" rtlCol="0">
            <a:spAutoFit/>
          </a:bodyPr>
          <a:lstStyle/>
          <a:p>
            <a:fld id="{35C3533D-D346-4746-A382-458F3767D6EF}" type="slidenum">
              <a:rPr lang="it-IT" sz="1400" smtClean="0">
                <a:solidFill>
                  <a:schemeClr val="tx1">
                    <a:lumMod val="75000"/>
                    <a:lumOff val="25000"/>
                  </a:schemeClr>
                </a:solidFill>
                <a:latin typeface="+mn-lt"/>
              </a:rPr>
              <a:t>‹#›</a:t>
            </a:fld>
            <a:endParaRPr lang="it-IT" sz="1400">
              <a:solidFill>
                <a:schemeClr val="tx1">
                  <a:lumMod val="75000"/>
                  <a:lumOff val="25000"/>
                </a:schemeClr>
              </a:solidFill>
              <a:latin typeface="+mn-lt"/>
            </a:endParaRPr>
          </a:p>
        </p:txBody>
      </p:sp>
      <p:pic>
        <p:nvPicPr>
          <p:cNvPr id="7" name="Picture 2"/>
          <p:cNvPicPr>
            <a:picLocks noChangeAspect="1" noChangeArrowheads="1"/>
          </p:cNvPicPr>
          <p:nvPr userDrawn="1"/>
        </p:nvPicPr>
        <p:blipFill>
          <a:blip r:embed="rId2" cstate="print"/>
          <a:srcRect/>
          <a:stretch>
            <a:fillRect/>
          </a:stretch>
        </p:blipFill>
        <p:spPr bwMode="auto">
          <a:xfrm>
            <a:off x="8" y="205767"/>
            <a:ext cx="2394841" cy="702963"/>
          </a:xfrm>
          <a:prstGeom prst="rect">
            <a:avLst/>
          </a:prstGeom>
          <a:noFill/>
          <a:ln w="9525">
            <a:noFill/>
            <a:miter lim="800000"/>
            <a:headEnd/>
            <a:tailEnd/>
          </a:ln>
        </p:spPr>
      </p:pic>
    </p:spTree>
    <p:extLst>
      <p:ext uri="{BB962C8B-B14F-4D97-AF65-F5344CB8AC3E}">
        <p14:creationId xmlns:p14="http://schemas.microsoft.com/office/powerpoint/2010/main" val="2775415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4759479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27.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26.png"/><Relationship Id="rId2" Type="http://schemas.openxmlformats.org/officeDocument/2006/relationships/slideLayout" Target="../slideLayouts/slideLayout60.xml"/><Relationship Id="rId16" Type="http://schemas.openxmlformats.org/officeDocument/2006/relationships/image" Target="../media/image25.jp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24.jp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53233-28A5-4BE6-9ECF-91943AB1B905}" type="datetimeFigureOut">
              <a:rPr lang="en-US" smtClean="0"/>
              <a:t>5/14/25</a:t>
            </a:fld>
            <a:endParaRPr lang="en-US"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E81E3-3265-45EE-A2C3-C9AF2D303D91}" type="slidenum">
              <a:rPr lang="en-US" smtClean="0"/>
              <a:t>‹#›</a:t>
            </a:fld>
            <a:endParaRPr lang="en-US" dirty="0"/>
          </a:p>
        </p:txBody>
      </p:sp>
    </p:spTree>
    <p:extLst>
      <p:ext uri="{BB962C8B-B14F-4D97-AF65-F5344CB8AC3E}">
        <p14:creationId xmlns:p14="http://schemas.microsoft.com/office/powerpoint/2010/main" val="26570003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Numero diapositiva"/>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rPr/>
              <a:t>‹#›</a:t>
            </a:fld>
            <a:endParaRPr dirty="0"/>
          </a:p>
        </p:txBody>
      </p:sp>
      <p:sp>
        <p:nvSpPr>
          <p:cNvPr id="4" name="Titolo Testo"/>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 Testo</a:t>
            </a:r>
          </a:p>
        </p:txBody>
      </p:sp>
    </p:spTree>
    <p:extLst>
      <p:ext uri="{BB962C8B-B14F-4D97-AF65-F5344CB8AC3E}">
        <p14:creationId xmlns:p14="http://schemas.microsoft.com/office/powerpoint/2010/main" val="86349817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R. </a:t>
            </a:r>
            <a:r>
              <a:rPr lang="en-GB" dirty="0" err="1"/>
              <a:t>Assmann</a:t>
            </a:r>
            <a:r>
              <a:rPr lang="en-GB" dirty="0"/>
              <a:t> - EuAPS </a:t>
            </a:r>
            <a:r>
              <a:rPr lang="en-GB" dirty="0" err="1"/>
              <a:t>Kickoff</a:t>
            </a:r>
            <a:r>
              <a:rPr lang="en-GB" dirty="0"/>
              <a:t> - 28 Feb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4733465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en-GB" dirty="0"/>
              <a:t>R. Assmann &amp; M. Ferrario - TIARA - 19 Oct 2022</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t>‹#›</a:t>
            </a:fld>
            <a:endParaRPr lang="en-GB" dirty="0"/>
          </a:p>
        </p:txBody>
      </p:sp>
    </p:spTree>
    <p:extLst>
      <p:ext uri="{BB962C8B-B14F-4D97-AF65-F5344CB8AC3E}">
        <p14:creationId xmlns:p14="http://schemas.microsoft.com/office/powerpoint/2010/main" val="3441154081"/>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p:hf sldNum="0" hd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t>‹#›</a:t>
            </a:fld>
            <a:endParaRPr lang="en-GB" dirty="0"/>
          </a:p>
        </p:txBody>
      </p:sp>
    </p:spTree>
    <p:extLst>
      <p:ext uri="{BB962C8B-B14F-4D97-AF65-F5344CB8AC3E}">
        <p14:creationId xmlns:p14="http://schemas.microsoft.com/office/powerpoint/2010/main" val="43231621"/>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 id="2147484618" r:id="rId12"/>
    <p:sldLayoutId id="2147484656" r:id="rId13"/>
    <p:sldLayoutId id="2147484657" r:id="rId14"/>
    <p:sldLayoutId id="2147484667" r:id="rId15"/>
  </p:sldLayoutIdLst>
  <p:hf hdr="0" ft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123543222"/>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 Giribono </a:t>
            </a:r>
            <a:endParaRPr lang="en-GB"/>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51306348"/>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 id="2147484706" r:id="rId12"/>
    <p:sldLayoutId id="2147484707"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1.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33.xml"/><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3.xml"/><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33.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33.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3.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1.png"/><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2.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1.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hyperlink" Target="https://www.eli-beams.eu/"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7.jp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6F93EE-4C28-9D71-8994-C9801F35A90F}"/>
              </a:ext>
            </a:extLst>
          </p:cNvPr>
          <p:cNvGrpSpPr/>
          <p:nvPr/>
        </p:nvGrpSpPr>
        <p:grpSpPr>
          <a:xfrm>
            <a:off x="3317957" y="2483053"/>
            <a:ext cx="7918040" cy="2226428"/>
            <a:chOff x="3471990" y="2100371"/>
            <a:chExt cx="7963518" cy="2226428"/>
          </a:xfrm>
        </p:grpSpPr>
        <p:sp>
          <p:nvSpPr>
            <p:cNvPr id="6" name="Title 1">
              <a:extLst>
                <a:ext uri="{FF2B5EF4-FFF2-40B4-BE49-F238E27FC236}">
                  <a16:creationId xmlns:a16="http://schemas.microsoft.com/office/drawing/2014/main" id="{858D7EB2-A12D-B475-1B27-469ED296966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defTabSz="914400">
                <a:defRPr/>
              </a:pPr>
              <a:r>
                <a:rPr lang="en-GB" sz="3600" b="1" dirty="0">
                  <a:solidFill>
                    <a:prstClr val="white"/>
                  </a:solidFill>
                  <a:ea typeface="Helvetica Neue"/>
                  <a:cs typeface="Helvetica Neue"/>
                </a:rPr>
                <a:t>EuPRAXIA: Project status summary</a:t>
              </a:r>
            </a:p>
          </p:txBody>
        </p:sp>
        <p:sp>
          <p:nvSpPr>
            <p:cNvPr id="7" name="Subtitle 2">
              <a:extLst>
                <a:ext uri="{FF2B5EF4-FFF2-40B4-BE49-F238E27FC236}">
                  <a16:creationId xmlns:a16="http://schemas.microsoft.com/office/drawing/2014/main" id="{9DE95386-71B5-40A5-D6A1-FBA8068BAF15}"/>
                </a:ext>
              </a:extLst>
            </p:cNvPr>
            <p:cNvSpPr txBox="1">
              <a:spLocks/>
            </p:cNvSpPr>
            <p:nvPr/>
          </p:nvSpPr>
          <p:spPr>
            <a:xfrm>
              <a:off x="3471990" y="3203731"/>
              <a:ext cx="7963518" cy="1123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r>
                <a:rPr lang="en-IT" sz="2800" kern="100" dirty="0">
                  <a:effectLst/>
                  <a:latin typeface="Calibri" panose="020F0502020204030204" pitchFamily="34" charset="0"/>
                  <a:ea typeface="Calibri" panose="020F0502020204030204" pitchFamily="34" charset="0"/>
                  <a:cs typeface="Times New Roman" panose="02020603050405020304" pitchFamily="18" charset="0"/>
                </a:rPr>
                <a:t>Massimo Ferrario (INFN-LNF)</a:t>
              </a:r>
            </a:p>
            <a:p>
              <a:r>
                <a:rPr lang="en-GB"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O</a:t>
              </a:r>
              <a:r>
                <a:rPr lang="en-IT"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n behalf of the EuPRAXIA@SPARC_LAB TDR Team</a:t>
              </a:r>
              <a:endParaRPr lang="en-IT"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Freeform 3" descr="A blue background with yellow stars  Description automatically generated with low confidence">
            <a:extLst>
              <a:ext uri="{FF2B5EF4-FFF2-40B4-BE49-F238E27FC236}">
                <a16:creationId xmlns:a16="http://schemas.microsoft.com/office/drawing/2014/main" id="{FC243C57-3F4E-8A92-5C10-D978C7EFD7AD}"/>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340FA1B7-5D18-B55E-47CF-BCDFA7DC8B43}"/>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11" name="TextBox 10">
            <a:extLst>
              <a:ext uri="{FF2B5EF4-FFF2-40B4-BE49-F238E27FC236}">
                <a16:creationId xmlns:a16="http://schemas.microsoft.com/office/drawing/2014/main" id="{9AC379A6-16B6-3398-0B69-F970BA4BD14B}"/>
              </a:ext>
            </a:extLst>
          </p:cNvPr>
          <p:cNvSpPr txBox="1"/>
          <p:nvPr/>
        </p:nvSpPr>
        <p:spPr>
          <a:xfrm>
            <a:off x="6768792" y="6123548"/>
            <a:ext cx="531449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T" sz="2000" kern="100" dirty="0">
                <a:solidFill>
                  <a:srgbClr val="002060"/>
                </a:solidFill>
                <a:latin typeface="Calibri" panose="020F0502020204030204" pitchFamily="34" charset="0"/>
                <a:cs typeface="Times New Roman" panose="02020603050405020304" pitchFamily="18" charset="0"/>
              </a:rPr>
              <a:t>LNF Scientific Committee, </a:t>
            </a:r>
            <a:r>
              <a:rPr lang="en-IT" sz="2000" kern="100" dirty="0">
                <a:solidFill>
                  <a:srgbClr val="002060"/>
                </a:solidFill>
                <a:latin typeface="Calibri" panose="020F0502020204030204" pitchFamily="34" charset="0"/>
                <a:cs typeface="Times New Roman" panose="02020603050405020304" pitchFamily="18" charset="0"/>
                <a:sym typeface="Calibri"/>
              </a:rPr>
              <a:t>May 14 , 2025 </a:t>
            </a:r>
            <a:endParaRPr lang="en-GB" sz="2000" kern="100" dirty="0">
              <a:solidFill>
                <a:srgbClr val="002060"/>
              </a:solidFill>
              <a:latin typeface="Calibri" panose="020F0502020204030204" pitchFamily="34" charset="0"/>
              <a:cs typeface="Times New Roman" panose="02020603050405020304" pitchFamily="18" charset="0"/>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BEA755-45BE-0630-03F3-28523F7B1D80}"/>
              </a:ext>
            </a:extLst>
          </p:cNvPr>
          <p:cNvSpPr>
            <a:spLocks noGrp="1"/>
          </p:cNvSpPr>
          <p:nvPr>
            <p:ph type="title"/>
          </p:nvPr>
        </p:nvSpPr>
        <p:spPr/>
        <p:txBody>
          <a:bodyPr/>
          <a:lstStyle/>
          <a:p>
            <a:r>
              <a:rPr lang="en-IT" dirty="0"/>
              <a:t>EuPRAXIA@SPARC_LAB</a:t>
            </a:r>
          </a:p>
        </p:txBody>
      </p:sp>
      <p:pic>
        <p:nvPicPr>
          <p:cNvPr id="5" name="Picture 4" descr="A diagram of a machine&#10;&#10;AI-generated content may be incorrect.">
            <a:extLst>
              <a:ext uri="{FF2B5EF4-FFF2-40B4-BE49-F238E27FC236}">
                <a16:creationId xmlns:a16="http://schemas.microsoft.com/office/drawing/2014/main" id="{FC77BF86-E4B3-7DC6-C5E4-3E1AF76EF939}"/>
              </a:ext>
            </a:extLst>
          </p:cNvPr>
          <p:cNvPicPr>
            <a:picLocks noChangeAspect="1"/>
          </p:cNvPicPr>
          <p:nvPr/>
        </p:nvPicPr>
        <p:blipFill>
          <a:blip r:embed="rId2"/>
          <a:stretch>
            <a:fillRect/>
          </a:stretch>
        </p:blipFill>
        <p:spPr>
          <a:xfrm>
            <a:off x="199369" y="1211110"/>
            <a:ext cx="8123763" cy="4655233"/>
          </a:xfrm>
          <a:prstGeom prst="rect">
            <a:avLst/>
          </a:prstGeom>
        </p:spPr>
      </p:pic>
      <p:sp>
        <p:nvSpPr>
          <p:cNvPr id="6" name="TextBox 5">
            <a:extLst>
              <a:ext uri="{FF2B5EF4-FFF2-40B4-BE49-F238E27FC236}">
                <a16:creationId xmlns:a16="http://schemas.microsoft.com/office/drawing/2014/main" id="{627FF34E-FEF9-2908-F4CE-169FE30FDF27}"/>
              </a:ext>
            </a:extLst>
          </p:cNvPr>
          <p:cNvSpPr txBox="1"/>
          <p:nvPr/>
        </p:nvSpPr>
        <p:spPr>
          <a:xfrm>
            <a:off x="8608739" y="999571"/>
            <a:ext cx="3294678" cy="5078313"/>
          </a:xfrm>
          <a:prstGeom prst="rect">
            <a:avLst/>
          </a:prstGeom>
          <a:solidFill>
            <a:schemeClr val="bg1"/>
          </a:solidFill>
        </p:spPr>
        <p:txBody>
          <a:bodyPr wrap="square" rtlCol="0">
            <a:spAutoFit/>
          </a:bodyPr>
          <a:lstStyle/>
          <a:p>
            <a:pPr algn="just"/>
            <a:r>
              <a:rPr lang="en-IT" sz="1800" dirty="0">
                <a:effectLst/>
                <a:latin typeface="Times New Roman" panose="02020603050405020304" pitchFamily="18" charset="0"/>
                <a:ea typeface="Times New Roman" panose="02020603050405020304" pitchFamily="18" charset="0"/>
              </a:rPr>
              <a:t>The facility aims to operate in two modes: </a:t>
            </a:r>
          </a:p>
          <a:p>
            <a:pPr algn="just"/>
            <a:endParaRPr lang="en-IT"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en-IT" sz="1800" dirty="0">
                <a:effectLst/>
                <a:latin typeface="Times New Roman" panose="02020603050405020304" pitchFamily="18" charset="0"/>
                <a:ea typeface="Times New Roman" panose="02020603050405020304" pitchFamily="18" charset="0"/>
              </a:rPr>
              <a:t>a full-RF mode for initial commissioning, and </a:t>
            </a:r>
          </a:p>
          <a:p>
            <a:pPr marL="285750" indent="-285750" algn="just">
              <a:buFont typeface="Arial" panose="020B0604020202020204" pitchFamily="34" charset="0"/>
              <a:buChar char="•"/>
            </a:pPr>
            <a:r>
              <a:rPr lang="en-IT" sz="1800" dirty="0">
                <a:effectLst/>
                <a:latin typeface="Times New Roman" panose="02020603050405020304" pitchFamily="18" charset="0"/>
                <a:ea typeface="Times New Roman" panose="02020603050405020304" pitchFamily="18" charset="0"/>
              </a:rPr>
              <a:t>a hybrid RF+PWFA mode that serves as a demonstrator for plasma-driven FELs user operation. </a:t>
            </a:r>
          </a:p>
          <a:p>
            <a:pPr algn="just"/>
            <a:endParaRPr lang="en-IT" sz="1800" dirty="0">
              <a:latin typeface="Times New Roman" panose="02020603050405020304" pitchFamily="18" charset="0"/>
              <a:ea typeface="Times New Roman" panose="02020603050405020304" pitchFamily="18" charset="0"/>
            </a:endParaRPr>
          </a:p>
          <a:p>
            <a:pPr algn="just"/>
            <a:r>
              <a:rPr lang="en-IT" sz="1800" dirty="0">
                <a:effectLst/>
                <a:latin typeface="Times New Roman" panose="02020603050405020304" pitchFamily="18" charset="0"/>
                <a:ea typeface="Times New Roman" panose="02020603050405020304" pitchFamily="18" charset="0"/>
              </a:rPr>
              <a:t>The modularity and flexibility of the design are intended to support both immediate scientific applications and long-term technological development. </a:t>
            </a:r>
          </a:p>
          <a:p>
            <a:pPr algn="just"/>
            <a:endParaRPr lang="en-IT" sz="1800" dirty="0">
              <a:latin typeface="Times New Roman" panose="02020603050405020304" pitchFamily="18" charset="0"/>
              <a:ea typeface="Times New Roman" panose="02020603050405020304" pitchFamily="18" charset="0"/>
            </a:endParaRPr>
          </a:p>
          <a:p>
            <a:pPr algn="just"/>
            <a:r>
              <a:rPr lang="en-IT" sz="1800" dirty="0">
                <a:effectLst/>
                <a:latin typeface="Times New Roman" panose="02020603050405020304" pitchFamily="18" charset="0"/>
                <a:ea typeface="Times New Roman" panose="02020603050405020304" pitchFamily="18" charset="0"/>
              </a:rPr>
              <a:t>The facility is expected to begin operations in 2029</a:t>
            </a:r>
          </a:p>
        </p:txBody>
      </p:sp>
    </p:spTree>
    <p:extLst>
      <p:ext uri="{BB962C8B-B14F-4D97-AF65-F5344CB8AC3E}">
        <p14:creationId xmlns:p14="http://schemas.microsoft.com/office/powerpoint/2010/main" val="4019661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635B3-A26F-F880-B8B6-2344D1723520}"/>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B20B8D00-26CD-FE8B-1BD0-B6051ADB49E3}"/>
              </a:ext>
            </a:extLst>
          </p:cNvPr>
          <p:cNvSpPr>
            <a:spLocks noGrp="1"/>
          </p:cNvSpPr>
          <p:nvPr>
            <p:ph type="title"/>
          </p:nvPr>
        </p:nvSpPr>
        <p:spPr/>
        <p:txBody>
          <a:bodyPr vert="horz" lIns="91440" tIns="45720" rIns="91440" bIns="45720" rtlCol="0" anchor="ctr">
            <a:normAutofit/>
          </a:bodyPr>
          <a:lstStyle/>
          <a:p>
            <a:r>
              <a:rPr lang="en-US" sz="3200" dirty="0">
                <a:latin typeface="+mn-lt"/>
              </a:rPr>
              <a:t>EuPRAXIA@SPARC_LAB </a:t>
            </a:r>
            <a:br>
              <a:rPr lang="en-US" sz="3200" dirty="0">
                <a:latin typeface="+mn-lt"/>
              </a:rPr>
            </a:br>
            <a:r>
              <a:rPr lang="en-US" sz="3200" dirty="0">
                <a:latin typeface="+mn-lt"/>
              </a:rPr>
              <a:t>Start to End Simulation Results</a:t>
            </a:r>
            <a:endParaRPr lang="en-GB" sz="3200" dirty="0">
              <a:latin typeface="+mn-lt"/>
            </a:endParaRPr>
          </a:p>
        </p:txBody>
      </p:sp>
      <p:graphicFrame>
        <p:nvGraphicFramePr>
          <p:cNvPr id="16" name="Table 4">
            <a:extLst>
              <a:ext uri="{FF2B5EF4-FFF2-40B4-BE49-F238E27FC236}">
                <a16:creationId xmlns:a16="http://schemas.microsoft.com/office/drawing/2014/main" id="{E2F55F4C-D9DB-AEC9-5162-0283DE93E387}"/>
              </a:ext>
            </a:extLst>
          </p:cNvPr>
          <p:cNvGraphicFramePr>
            <a:graphicFrameLocks noGrp="1"/>
          </p:cNvGraphicFramePr>
          <p:nvPr>
            <p:extLst>
              <p:ext uri="{D42A27DB-BD31-4B8C-83A1-F6EECF244321}">
                <p14:modId xmlns:p14="http://schemas.microsoft.com/office/powerpoint/2010/main" val="1221071822"/>
              </p:ext>
            </p:extLst>
          </p:nvPr>
        </p:nvGraphicFramePr>
        <p:xfrm>
          <a:off x="6099959" y="1116540"/>
          <a:ext cx="5805058" cy="4498285"/>
        </p:xfrm>
        <a:graphic>
          <a:graphicData uri="http://schemas.openxmlformats.org/drawingml/2006/table">
            <a:tbl>
              <a:tblPr firstRow="1" bandRow="1">
                <a:tableStyleId>{B301B821-A1FF-4177-AEE7-76D212191A09}</a:tableStyleId>
              </a:tblPr>
              <a:tblGrid>
                <a:gridCol w="1730238">
                  <a:extLst>
                    <a:ext uri="{9D8B030D-6E8A-4147-A177-3AD203B41FA5}">
                      <a16:colId xmlns:a16="http://schemas.microsoft.com/office/drawing/2014/main" val="1901370329"/>
                    </a:ext>
                  </a:extLst>
                </a:gridCol>
                <a:gridCol w="1364663">
                  <a:extLst>
                    <a:ext uri="{9D8B030D-6E8A-4147-A177-3AD203B41FA5}">
                      <a16:colId xmlns:a16="http://schemas.microsoft.com/office/drawing/2014/main" val="4004218190"/>
                    </a:ext>
                  </a:extLst>
                </a:gridCol>
                <a:gridCol w="1318063">
                  <a:extLst>
                    <a:ext uri="{9D8B030D-6E8A-4147-A177-3AD203B41FA5}">
                      <a16:colId xmlns:a16="http://schemas.microsoft.com/office/drawing/2014/main" val="1507939733"/>
                    </a:ext>
                  </a:extLst>
                </a:gridCol>
                <a:gridCol w="1392094">
                  <a:extLst>
                    <a:ext uri="{9D8B030D-6E8A-4147-A177-3AD203B41FA5}">
                      <a16:colId xmlns:a16="http://schemas.microsoft.com/office/drawing/2014/main" val="497764226"/>
                    </a:ext>
                  </a:extLst>
                </a:gridCol>
              </a:tblGrid>
              <a:tr h="456627">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it-IT" sz="1600" dirty="0"/>
                        <a:t>Electron </a:t>
                      </a:r>
                      <a:r>
                        <a:rPr lang="it-IT" sz="1600" dirty="0" err="1"/>
                        <a:t>Beam</a:t>
                      </a:r>
                      <a:r>
                        <a:rPr lang="it-IT" sz="1600" dirty="0"/>
                        <a:t> </a:t>
                      </a:r>
                      <a:r>
                        <a:rPr lang="it-IT" sz="1600" dirty="0" err="1"/>
                        <a:t>Parameter</a:t>
                      </a:r>
                      <a:endParaRPr lang="it-IT" sz="1600" dirty="0"/>
                    </a:p>
                  </a:txBody>
                  <a:tcPr marL="68700" marR="68700" marT="34350" marB="34350" anchor="ct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dirty="0"/>
                        <a:t>Unit</a:t>
                      </a:r>
                    </a:p>
                  </a:txBody>
                  <a:tcPr marL="68700" marR="68700" marT="34350" marB="34350" anchor="ct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PWFA</a:t>
                      </a:r>
                      <a:endParaRPr lang="it-IT" sz="1600" b="0" i="0" dirty="0">
                        <a:latin typeface="Arial" panose="020B0604020202020204" pitchFamily="34" charset="0"/>
                        <a:cs typeface="Arial" panose="020B0604020202020204" pitchFamily="34" charset="0"/>
                      </a:endParaRPr>
                    </a:p>
                  </a:txBody>
                  <a:tcPr marL="68700" marR="68700" marT="34350" marB="34350" anchor="ct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Full</a:t>
                      </a:r>
                    </a:p>
                    <a:p>
                      <a:pPr algn="ctr"/>
                      <a:r>
                        <a:rPr lang="it-IT" sz="1600" b="0" dirty="0"/>
                        <a:t> X-band</a:t>
                      </a:r>
                      <a:endParaRPr lang="it-IT" sz="1600" b="0" i="0" dirty="0">
                        <a:latin typeface="Arial" panose="020B0604020202020204" pitchFamily="34" charset="0"/>
                        <a:cs typeface="Arial" panose="020B0604020202020204" pitchFamily="34" charset="0"/>
                      </a:endParaRPr>
                    </a:p>
                  </a:txBody>
                  <a:tcPr marL="68700" marR="68700" marT="34350" marB="34350" anchor="ctr"/>
                </a:tc>
                <a:extLst>
                  <a:ext uri="{0D108BD9-81ED-4DB2-BD59-A6C34878D82A}">
                    <a16:rowId xmlns:a16="http://schemas.microsoft.com/office/drawing/2014/main" val="2601605214"/>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Electron Energy</a:t>
                      </a: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err="1"/>
                        <a:t>GeV</a:t>
                      </a:r>
                      <a:endParaRPr lang="it-IT" sz="1600" dirty="0">
                        <a:latin typeface="Cambria Math" panose="02040503050406030204" pitchFamily="18" charset="0"/>
                        <a:ea typeface="Cambria Math" panose="02040503050406030204" pitchFamily="18"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1-1.2</a:t>
                      </a:r>
                      <a:endParaRPr lang="it-IT" sz="1600" b="1" i="1"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1.2</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extLst>
                  <a:ext uri="{0D108BD9-81ED-4DB2-BD59-A6C34878D82A}">
                    <a16:rowId xmlns:a16="http://schemas.microsoft.com/office/drawing/2014/main" val="2809715565"/>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Bunch</a:t>
                      </a:r>
                      <a:r>
                        <a:rPr lang="it-IT" sz="1600" dirty="0"/>
                        <a:t> </a:t>
                      </a:r>
                      <a:r>
                        <a:rPr lang="it-IT" sz="1600" dirty="0" err="1"/>
                        <a:t>Charge</a:t>
                      </a:r>
                      <a:endParaRPr lang="it-IT" sz="1600" dirty="0"/>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err="1"/>
                        <a:t>pC</a:t>
                      </a:r>
                      <a:endParaRPr lang="it-IT" sz="1600" dirty="0">
                        <a:latin typeface="Cambria Math" panose="02040503050406030204" pitchFamily="18" charset="0"/>
                        <a:ea typeface="Cambria Math" panose="02040503050406030204" pitchFamily="18"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30 - 50</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200-500</a:t>
                      </a:r>
                      <a:endParaRPr lang="it-IT" sz="1600" b="0" i="1"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extLst>
                  <a:ext uri="{0D108BD9-81ED-4DB2-BD59-A6C34878D82A}">
                    <a16:rowId xmlns:a16="http://schemas.microsoft.com/office/drawing/2014/main" val="2599300087"/>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Peak</a:t>
                      </a:r>
                      <a:r>
                        <a:rPr lang="it-IT" sz="1600" dirty="0"/>
                        <a:t> </a:t>
                      </a:r>
                      <a:r>
                        <a:rPr lang="it-IT" sz="1600" dirty="0" err="1"/>
                        <a:t>Current</a:t>
                      </a:r>
                      <a:endParaRPr lang="it-IT" sz="1600" dirty="0"/>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err="1"/>
                        <a:t>kA</a:t>
                      </a:r>
                      <a:endParaRPr lang="it-IT" sz="1600" dirty="0">
                        <a:latin typeface="Cambria Math" panose="02040503050406030204" pitchFamily="18" charset="0"/>
                        <a:ea typeface="Cambria Math" panose="02040503050406030204" pitchFamily="18"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rPr>
                        <a:t>~ 2.2</a:t>
                      </a: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1-2</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extLst>
                  <a:ext uri="{0D108BD9-81ED-4DB2-BD59-A6C34878D82A}">
                    <a16:rowId xmlns:a16="http://schemas.microsoft.com/office/drawing/2014/main" val="953275653"/>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RMS Energy Spread</a:t>
                      </a: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&lt; 1</a:t>
                      </a:r>
                      <a:endParaRPr lang="it-IT" sz="1600" b="1" i="0" baseline="3000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0.1</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extLst>
                  <a:ext uri="{0D108BD9-81ED-4DB2-BD59-A6C34878D82A}">
                    <a16:rowId xmlns:a16="http://schemas.microsoft.com/office/drawing/2014/main" val="2550373084"/>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RMS </a:t>
                      </a:r>
                      <a:r>
                        <a:rPr lang="it-IT" sz="1600" dirty="0" err="1"/>
                        <a:t>Bunch</a:t>
                      </a:r>
                      <a:r>
                        <a:rPr lang="it-IT" sz="1600" dirty="0"/>
                        <a:t> </a:t>
                      </a:r>
                      <a:r>
                        <a:rPr lang="it-IT" sz="1600" dirty="0" err="1"/>
                        <a:t>Length</a:t>
                      </a:r>
                      <a:endParaRPr lang="it-IT" sz="1600" dirty="0"/>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𝜇m</a:t>
                      </a:r>
                      <a:endParaRPr lang="it-IT" sz="1600" i="0" dirty="0">
                        <a:latin typeface="Cambria Math" panose="02040503050406030204" pitchFamily="18" charset="0"/>
                        <a:ea typeface="Cambria Math" panose="02040503050406030204" pitchFamily="18"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3-6</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24-20</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extLst>
                  <a:ext uri="{0D108BD9-81ED-4DB2-BD59-A6C34878D82A}">
                    <a16:rowId xmlns:a16="http://schemas.microsoft.com/office/drawing/2014/main" val="1044836462"/>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RMS </a:t>
                      </a:r>
                      <a:r>
                        <a:rPr lang="it-IT" sz="1600" dirty="0" err="1"/>
                        <a:t>norm</a:t>
                      </a:r>
                      <a:r>
                        <a:rPr lang="it-IT" sz="1600" dirty="0"/>
                        <a:t>. </a:t>
                      </a:r>
                      <a:r>
                        <a:rPr lang="it-IT" sz="1600" dirty="0" err="1"/>
                        <a:t>Emittance</a:t>
                      </a:r>
                      <a:endParaRPr lang="it-IT" sz="1600" dirty="0"/>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𝜇m</a:t>
                      </a:r>
                      <a:endParaRPr lang="it-IT" sz="1600" dirty="0">
                        <a:latin typeface="Cambria Math" panose="02040503050406030204" pitchFamily="18" charset="0"/>
                        <a:ea typeface="Cambria Math" panose="02040503050406030204" pitchFamily="18"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a:solidFill>
                            <a:schemeClr val="tx1"/>
                          </a:solidFill>
                        </a:rPr>
                        <a:t>0.7 – 1.2</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685800" rtl="0" eaLnBrk="1" latinLnBrk="0" hangingPunct="1"/>
                      <a:r>
                        <a:rPr lang="it-IT" sz="1600" b="0" kern="1200" dirty="0">
                          <a:solidFill>
                            <a:schemeClr val="tx1"/>
                          </a:solidFill>
                        </a:rPr>
                        <a:t>1</a:t>
                      </a:r>
                      <a:endParaRPr lang="it-IT" sz="1600" b="0" kern="1200" dirty="0">
                        <a:solidFill>
                          <a:schemeClr val="tx1"/>
                        </a:solidFill>
                        <a:latin typeface="Cambria Math" panose="02040503050406030204" pitchFamily="18" charset="0"/>
                        <a:ea typeface="Cambria Math" panose="02040503050406030204" pitchFamily="18" charset="0"/>
                        <a:cs typeface="+mn-cs"/>
                      </a:endParaRPr>
                    </a:p>
                  </a:txBody>
                  <a:tcPr marL="68700" marR="68700" marT="34350" marB="34350" anchor="ctr"/>
                </a:tc>
                <a:extLst>
                  <a:ext uri="{0D108BD9-81ED-4DB2-BD59-A6C34878D82A}">
                    <a16:rowId xmlns:a16="http://schemas.microsoft.com/office/drawing/2014/main" val="1356821359"/>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Slice</a:t>
                      </a:r>
                      <a:r>
                        <a:rPr lang="it-IT" sz="1600" dirty="0"/>
                        <a:t> Energy Spread</a:t>
                      </a: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≤0.05</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685800" rtl="0" eaLnBrk="1" latinLnBrk="0" hangingPunct="1"/>
                      <a:r>
                        <a:rPr lang="it-IT" sz="1600" b="0" dirty="0">
                          <a:solidFill>
                            <a:schemeClr val="tx1"/>
                          </a:solidFill>
                        </a:rPr>
                        <a:t>≤</a:t>
                      </a:r>
                      <a:r>
                        <a:rPr lang="it-IT" sz="1600" b="0" kern="1200" dirty="0">
                          <a:solidFill>
                            <a:schemeClr val="tx1"/>
                          </a:solidFill>
                        </a:rPr>
                        <a:t>0.05</a:t>
                      </a:r>
                      <a:endParaRPr lang="it-IT" sz="1600" b="0" kern="1200" dirty="0">
                        <a:solidFill>
                          <a:schemeClr val="tx1"/>
                        </a:solidFill>
                        <a:latin typeface="Cambria Math" panose="02040503050406030204" pitchFamily="18" charset="0"/>
                        <a:ea typeface="Cambria Math" panose="02040503050406030204" pitchFamily="18" charset="0"/>
                        <a:cs typeface="+mn-cs"/>
                      </a:endParaRPr>
                    </a:p>
                  </a:txBody>
                  <a:tcPr marL="68700" marR="68700" marT="34350" marB="34350" anchor="ctr"/>
                </a:tc>
                <a:extLst>
                  <a:ext uri="{0D108BD9-81ED-4DB2-BD59-A6C34878D82A}">
                    <a16:rowId xmlns:a16="http://schemas.microsoft.com/office/drawing/2014/main" val="3539493017"/>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Slice</a:t>
                      </a:r>
                      <a:r>
                        <a:rPr lang="it-IT" sz="1600" dirty="0"/>
                        <a:t> </a:t>
                      </a:r>
                      <a:r>
                        <a:rPr lang="it-IT" sz="1600" dirty="0" err="1"/>
                        <a:t>norm</a:t>
                      </a:r>
                      <a:r>
                        <a:rPr lang="it-IT" sz="1600" dirty="0"/>
                        <a:t> </a:t>
                      </a:r>
                      <a:r>
                        <a:rPr lang="it-IT" sz="1600" dirty="0" err="1"/>
                        <a:t>Emittance</a:t>
                      </a:r>
                      <a:endParaRPr lang="it-IT" sz="1600" dirty="0"/>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mm-</a:t>
                      </a:r>
                      <a:r>
                        <a:rPr lang="it-IT" sz="1600" dirty="0" err="1"/>
                        <a:t>mrad</a:t>
                      </a:r>
                      <a:endParaRPr lang="it-IT" sz="1600" dirty="0">
                        <a:latin typeface="Cambria Math" panose="02040503050406030204" pitchFamily="18" charset="0"/>
                        <a:ea typeface="Cambria Math" panose="02040503050406030204" pitchFamily="18"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0.5 – 0.8</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685800" rtl="0" eaLnBrk="1" latinLnBrk="0" hangingPunct="1"/>
                      <a:r>
                        <a:rPr lang="it-IT" sz="1600" b="0" kern="1200" dirty="0">
                          <a:solidFill>
                            <a:schemeClr val="tx1"/>
                          </a:solidFill>
                        </a:rPr>
                        <a:t>0.5</a:t>
                      </a:r>
                      <a:endParaRPr lang="it-IT" sz="1600" b="0" kern="1200" dirty="0">
                        <a:solidFill>
                          <a:schemeClr val="tx1"/>
                        </a:solidFill>
                        <a:latin typeface="Cambria Math" panose="02040503050406030204" pitchFamily="18" charset="0"/>
                        <a:ea typeface="Cambria Math" panose="02040503050406030204" pitchFamily="18" charset="0"/>
                        <a:cs typeface="+mn-cs"/>
                      </a:endParaRPr>
                    </a:p>
                  </a:txBody>
                  <a:tcPr marL="68700" marR="68700" marT="34350" marB="34350" anchor="ctr"/>
                </a:tc>
                <a:extLst>
                  <a:ext uri="{0D108BD9-81ED-4DB2-BD59-A6C34878D82A}">
                    <a16:rowId xmlns:a16="http://schemas.microsoft.com/office/drawing/2014/main" val="2417236854"/>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Energy jitter</a:t>
                      </a: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&lt; 1</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nchor="ct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685800" rtl="0" eaLnBrk="1" latinLnBrk="0" hangingPunct="1"/>
                      <a:r>
                        <a:rPr lang="it-IT" sz="1600" b="0" kern="1200" dirty="0">
                          <a:solidFill>
                            <a:schemeClr val="tx1"/>
                          </a:solidFill>
                          <a:latin typeface="Cambria Math" panose="02040503050406030204" pitchFamily="18" charset="0"/>
                          <a:ea typeface="Cambria Math" panose="02040503050406030204" pitchFamily="18" charset="0"/>
                          <a:cs typeface="+mn-cs"/>
                        </a:rPr>
                        <a:t>0.1</a:t>
                      </a:r>
                    </a:p>
                  </a:txBody>
                  <a:tcPr marL="68700" marR="68700" marT="34350" marB="34350" anchor="ctr"/>
                </a:tc>
                <a:extLst>
                  <a:ext uri="{0D108BD9-81ED-4DB2-BD59-A6C34878D82A}">
                    <a16:rowId xmlns:a16="http://schemas.microsoft.com/office/drawing/2014/main" val="2883445494"/>
                  </a:ext>
                </a:extLst>
              </a:tr>
            </a:tbl>
          </a:graphicData>
        </a:graphic>
      </p:graphicFrame>
      <p:sp>
        <p:nvSpPr>
          <p:cNvPr id="17" name="CasellaDiTesto 16">
            <a:extLst>
              <a:ext uri="{FF2B5EF4-FFF2-40B4-BE49-F238E27FC236}">
                <a16:creationId xmlns:a16="http://schemas.microsoft.com/office/drawing/2014/main" id="{EE0081B7-63B7-56D0-0DFD-87AC7C08D324}"/>
              </a:ext>
            </a:extLst>
          </p:cNvPr>
          <p:cNvSpPr txBox="1"/>
          <p:nvPr/>
        </p:nvSpPr>
        <p:spPr>
          <a:xfrm>
            <a:off x="87088" y="5921829"/>
            <a:ext cx="4718664"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Bold values indicate the main working point </a:t>
            </a:r>
          </a:p>
        </p:txBody>
      </p:sp>
      <mc:AlternateContent xmlns:mc="http://schemas.openxmlformats.org/markup-compatibility/2006" xmlns:a14="http://schemas.microsoft.com/office/drawing/2010/main">
        <mc:Choice Requires="a14">
          <p:graphicFrame>
            <p:nvGraphicFramePr>
              <p:cNvPr id="18" name="Tabella 17">
                <a:extLst>
                  <a:ext uri="{FF2B5EF4-FFF2-40B4-BE49-F238E27FC236}">
                    <a16:creationId xmlns:a16="http://schemas.microsoft.com/office/drawing/2014/main" id="{625050D7-20C8-98E2-8412-5822BBEA4711}"/>
                  </a:ext>
                </a:extLst>
              </p:cNvPr>
              <p:cNvGraphicFramePr>
                <a:graphicFrameLocks noGrp="1"/>
              </p:cNvGraphicFramePr>
              <p:nvPr>
                <p:extLst>
                  <p:ext uri="{D42A27DB-BD31-4B8C-83A1-F6EECF244321}">
                    <p14:modId xmlns:p14="http://schemas.microsoft.com/office/powerpoint/2010/main" val="3181384437"/>
                  </p:ext>
                </p:extLst>
              </p:nvPr>
            </p:nvGraphicFramePr>
            <p:xfrm>
              <a:off x="546410" y="1124429"/>
              <a:ext cx="5096108" cy="4545850"/>
            </p:xfrm>
            <a:graphic>
              <a:graphicData uri="http://schemas.openxmlformats.org/drawingml/2006/table">
                <a:tbl>
                  <a:tblPr firstRow="1" bandRow="1">
                    <a:tableStyleId>{B301B821-A1FF-4177-AEE7-76D212191A09}</a:tableStyleId>
                  </a:tblPr>
                  <a:tblGrid>
                    <a:gridCol w="1430946">
                      <a:extLst>
                        <a:ext uri="{9D8B030D-6E8A-4147-A177-3AD203B41FA5}">
                          <a16:colId xmlns:a16="http://schemas.microsoft.com/office/drawing/2014/main" val="3449774275"/>
                        </a:ext>
                      </a:extLst>
                    </a:gridCol>
                    <a:gridCol w="1360902">
                      <a:extLst>
                        <a:ext uri="{9D8B030D-6E8A-4147-A177-3AD203B41FA5}">
                          <a16:colId xmlns:a16="http://schemas.microsoft.com/office/drawing/2014/main" val="869375648"/>
                        </a:ext>
                      </a:extLst>
                    </a:gridCol>
                    <a:gridCol w="1212237">
                      <a:extLst>
                        <a:ext uri="{9D8B030D-6E8A-4147-A177-3AD203B41FA5}">
                          <a16:colId xmlns:a16="http://schemas.microsoft.com/office/drawing/2014/main" val="4163488794"/>
                        </a:ext>
                      </a:extLst>
                    </a:gridCol>
                    <a:gridCol w="1092023">
                      <a:extLst>
                        <a:ext uri="{9D8B030D-6E8A-4147-A177-3AD203B41FA5}">
                          <a16:colId xmlns:a16="http://schemas.microsoft.com/office/drawing/2014/main" val="2459491611"/>
                        </a:ext>
                      </a:extLst>
                    </a:gridCol>
                  </a:tblGrid>
                  <a:tr h="54899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it-IT" sz="1600" dirty="0" err="1"/>
                            <a:t>Radiation</a:t>
                          </a:r>
                          <a:r>
                            <a:rPr lang="it-IT" sz="1600" dirty="0"/>
                            <a:t> </a:t>
                          </a:r>
                          <a:r>
                            <a:rPr lang="it-IT" sz="1600" dirty="0" err="1"/>
                            <a:t>Parameter</a:t>
                          </a:r>
                          <a:endParaRPr lang="it-IT" sz="1600" dirty="0"/>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dirty="0"/>
                            <a:t>Unit</a:t>
                          </a:r>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PWFA</a:t>
                          </a:r>
                          <a:endParaRPr lang="it-IT" sz="1600" b="0" i="0" dirty="0">
                            <a:latin typeface="Arial" panose="020B0604020202020204" pitchFamily="34" charset="0"/>
                            <a:cs typeface="Arial" panose="020B0604020202020204" pitchFamily="34" charset="0"/>
                          </a:endParaRPr>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Full</a:t>
                          </a:r>
                        </a:p>
                        <a:p>
                          <a:pPr algn="ctr"/>
                          <a:r>
                            <a:rPr lang="it-IT" sz="1600" b="0" dirty="0"/>
                            <a:t>X-band</a:t>
                          </a:r>
                          <a:endParaRPr lang="it-IT" sz="1600" b="0" i="0" dirty="0">
                            <a:latin typeface="Arial" panose="020B0604020202020204" pitchFamily="34" charset="0"/>
                            <a:cs typeface="Arial" panose="020B0604020202020204" pitchFamily="34" charset="0"/>
                          </a:endParaRPr>
                        </a:p>
                      </a:txBody>
                      <a:tcPr marL="62455" marR="62455" marT="34350" marB="34350"/>
                    </a:tc>
                    <a:extLst>
                      <a:ext uri="{0D108BD9-81ED-4DB2-BD59-A6C34878D82A}">
                        <a16:rowId xmlns:a16="http://schemas.microsoft.com/office/drawing/2014/main" val="3221222155"/>
                      </a:ext>
                    </a:extLst>
                  </a:tr>
                  <a:tr h="501126">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Wavelength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nm</a:t>
                          </a:r>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3-5</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4</a:t>
                          </a:r>
                          <a:endParaRPr lang="it-IT" sz="1600" b="0" i="0" dirty="0">
                            <a:solidFill>
                              <a:schemeClr val="tx1"/>
                            </a:solidFill>
                            <a:latin typeface="+mn-lt"/>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3042944215"/>
                      </a:ext>
                    </a:extLst>
                  </a:tr>
                  <a:tr h="548992">
                    <a:tc>
                      <a:txBody>
                        <a:bodyPr/>
                        <a:lstStyle/>
                        <a:p>
                          <a:r>
                            <a:rPr lang="it-IT" sz="1600" dirty="0" err="1"/>
                            <a:t>Pulse</a:t>
                          </a:r>
                          <a:r>
                            <a:rPr lang="it-IT" sz="1600" dirty="0"/>
                            <a:t> </a:t>
                          </a:r>
                          <a:r>
                            <a:rPr lang="it-IT" sz="1600" dirty="0" err="1"/>
                            <a:t>length</a:t>
                          </a:r>
                          <a:r>
                            <a:rPr lang="it-IT" sz="1600" dirty="0"/>
                            <a:t> (</a:t>
                          </a:r>
                          <a:r>
                            <a:rPr lang="it-IT" sz="1600" dirty="0" err="1"/>
                            <a:t>fwhm</a:t>
                          </a:r>
                          <a:r>
                            <a:rPr lang="it-IT" sz="1600" dirty="0"/>
                            <a:t>)</a:t>
                          </a:r>
                        </a:p>
                      </a:txBody>
                      <a:tcPr marL="62455" marR="62455" marT="34350" marB="3435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i="0" dirty="0" err="1">
                              <a:latin typeface="Cambria Math" panose="02040503050406030204" pitchFamily="18" charset="0"/>
                              <a:ea typeface="Cambria Math" panose="02040503050406030204" pitchFamily="18" charset="0"/>
                            </a:rPr>
                            <a:t>fs</a:t>
                          </a:r>
                          <a:endParaRPr lang="it-IT" sz="1600" i="0" dirty="0">
                            <a:latin typeface="Cambria Math" panose="02040503050406030204" pitchFamily="18" charset="0"/>
                            <a:ea typeface="Cambria Math" panose="02040503050406030204" pitchFamily="18" charset="0"/>
                          </a:endParaRPr>
                        </a:p>
                      </a:txBody>
                      <a:tcPr marL="62455" marR="62455" marT="34350" marB="34350"/>
                    </a:tc>
                    <a:tc>
                      <a:txBody>
                        <a:bodyPr/>
                        <a:lstStyle/>
                        <a:p>
                          <a:pPr algn="ctr"/>
                          <a:r>
                            <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rPr>
                            <a:t>10.0</a:t>
                          </a:r>
                        </a:p>
                      </a:txBody>
                      <a:tcPr marL="62455" marR="62455" marT="34350" marB="34350"/>
                    </a:tc>
                    <a:tc>
                      <a:txBody>
                        <a:bodyPr/>
                        <a:lstStyle/>
                        <a:p>
                          <a:pPr algn="ctr"/>
                          <a:r>
                            <a:rPr lang="it-IT" sz="1600" b="0" i="0" dirty="0">
                              <a:solidFill>
                                <a:schemeClr val="tx1"/>
                              </a:solidFill>
                              <a:latin typeface="+mn-lt"/>
                              <a:ea typeface="Cambria Math" panose="02040503050406030204" pitchFamily="18" charset="0"/>
                              <a:cs typeface="Arial" panose="020B0604020202020204" pitchFamily="34" charset="0"/>
                            </a:rPr>
                            <a:t>-</a:t>
                          </a:r>
                        </a:p>
                      </a:txBody>
                      <a:tcPr marL="62455" marR="62455" marT="34350" marB="34350"/>
                    </a:tc>
                    <a:extLst>
                      <a:ext uri="{0D108BD9-81ED-4DB2-BD59-A6C34878D82A}">
                        <a16:rowId xmlns:a16="http://schemas.microsoft.com/office/drawing/2014/main" val="2131482258"/>
                      </a:ext>
                    </a:extLst>
                  </a:tr>
                  <a:tr h="54899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Photons</a:t>
                          </a:r>
                          <a:r>
                            <a:rPr lang="it-IT" sz="1600" dirty="0"/>
                            <a:t> per </a:t>
                          </a:r>
                          <a:r>
                            <a:rPr lang="it-IT" sz="1600" dirty="0" err="1"/>
                            <a:t>Pulse</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r>
                                  <a:rPr lang="it-IT" sz="1600" b="0" dirty="0" smtClean="0">
                                    <a:latin typeface="Cambria Math" panose="02040503050406030204" pitchFamily="18" charset="0"/>
                                  </a:rPr>
                                  <m:t>×</m:t>
                                </m:r>
                                <m:sSup>
                                  <m:sSupPr>
                                    <m:ctrlPr>
                                      <a:rPr lang="it-IT" sz="1600" b="0" i="1" dirty="0" smtClean="0">
                                        <a:latin typeface="Cambria Math" panose="02040503050406030204" pitchFamily="18" charset="0"/>
                                      </a:rPr>
                                    </m:ctrlPr>
                                  </m:sSupPr>
                                  <m:e>
                                    <m:r>
                                      <a:rPr lang="it-IT" sz="1600" b="0" dirty="0" smtClean="0">
                                        <a:latin typeface="Cambria Math" panose="02040503050406030204" pitchFamily="18" charset="0"/>
                                      </a:rPr>
                                      <m:t>10</m:t>
                                    </m:r>
                                  </m:e>
                                  <m:sup>
                                    <m:r>
                                      <a:rPr lang="it-IT" sz="1600" b="0" dirty="0" smtClean="0">
                                        <a:latin typeface="Cambria Math" panose="02040503050406030204" pitchFamily="18" charset="0"/>
                                      </a:rPr>
                                      <m:t>12</m:t>
                                    </m:r>
                                  </m:sup>
                                </m:sSup>
                              </m:oMath>
                            </m:oMathPara>
                          </a14:m>
                          <a:endParaRPr lang="it-IT" sz="1600" b="0" i="0" dirty="0">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0.1- 0.25</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1654573241"/>
                      </a:ext>
                    </a:extLst>
                  </a:tr>
                  <a:tr h="54899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Photon</a:t>
                          </a:r>
                          <a:r>
                            <a:rPr lang="it-IT" sz="1600" dirty="0"/>
                            <a:t> </a:t>
                          </a:r>
                          <a:r>
                            <a:rPr lang="it-IT" sz="1600" dirty="0" err="1"/>
                            <a:t>Bandwidth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0.1</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0.5</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1364270326"/>
                      </a:ext>
                    </a:extLst>
                  </a:tr>
                  <a:tr h="54899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Undulator</a:t>
                          </a:r>
                          <a:r>
                            <a:rPr lang="it-IT" sz="1600" dirty="0"/>
                            <a:t> Area </a:t>
                          </a:r>
                          <a:r>
                            <a:rPr lang="it-IT" sz="1600" dirty="0" err="1"/>
                            <a:t>Length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m</a:t>
                          </a:r>
                          <a:endParaRPr lang="it-IT" sz="1600" dirty="0">
                            <a:latin typeface="Cambria Math" panose="02040503050406030204" pitchFamily="18" charset="0"/>
                            <a:ea typeface="Cambria Math" panose="02040503050406030204" pitchFamily="18" charset="0"/>
                          </a:endParaRPr>
                        </a:p>
                      </a:txBody>
                      <a:tcPr marL="62455" marR="62455" marT="34350" marB="34350"/>
                    </a:tc>
                    <a:tc gridSpan="2">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26</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83127" marR="83127" marT="41564" marB="41564"/>
                    </a:tc>
                    <a:tc hMerge="1">
                      <a:txBody>
                        <a:bodyPr/>
                        <a:lstStyle/>
                        <a:p>
                          <a:pPr algn="ctr"/>
                          <a:r>
                            <a:rPr lang="it-IT" b="0" i="0" dirty="0">
                              <a:latin typeface="Cambria Math" panose="02040503050406030204" pitchFamily="18" charset="0"/>
                              <a:ea typeface="Cambria Math" panose="02040503050406030204" pitchFamily="18" charset="0"/>
                              <a:cs typeface="Arial" panose="020B0604020202020204" pitchFamily="34" charset="0"/>
                            </a:rPr>
                            <a:t>30</a:t>
                          </a:r>
                        </a:p>
                      </a:txBody>
                      <a:tcPr/>
                    </a:tc>
                    <a:extLst>
                      <a:ext uri="{0D108BD9-81ED-4DB2-BD59-A6C34878D82A}">
                        <a16:rowId xmlns:a16="http://schemas.microsoft.com/office/drawing/2014/main" val="4043279219"/>
                      </a:ext>
                    </a:extLst>
                  </a:tr>
                  <a:tr h="46260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kern="1200" dirty="0">
                              <a:solidFill>
                                <a:schemeClr val="dk1"/>
                              </a:solidFill>
                              <a:effectLst/>
                            </a:rPr>
                            <a:t>𝜌(1D/3D)</a:t>
                          </a:r>
                          <a:endParaRPr lang="it-IT" sz="1600" kern="1200" dirty="0">
                            <a:solidFill>
                              <a:schemeClr val="dk1"/>
                            </a:solidFill>
                            <a:effectLst/>
                            <a:latin typeface="Cambria Math" panose="02040503050406030204" pitchFamily="18" charset="0"/>
                            <a:ea typeface="Cambria Math" panose="02040503050406030204" pitchFamily="18" charset="0"/>
                            <a:cs typeface="+mn-cs"/>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r>
                                  <a:rPr lang="it-IT" sz="1600" b="0" dirty="0" smtClean="0">
                                    <a:latin typeface="Cambria Math" panose="02040503050406030204" pitchFamily="18" charset="0"/>
                                  </a:rPr>
                                  <m:t>×</m:t>
                                </m:r>
                                <m:sSup>
                                  <m:sSupPr>
                                    <m:ctrlPr>
                                      <a:rPr lang="it-IT" sz="1600" b="0" i="1" dirty="0" smtClean="0">
                                        <a:latin typeface="Cambria Math" panose="02040503050406030204" pitchFamily="18" charset="0"/>
                                      </a:rPr>
                                    </m:ctrlPr>
                                  </m:sSupPr>
                                  <m:e>
                                    <m:r>
                                      <a:rPr lang="it-IT" sz="1600" b="0" dirty="0" smtClean="0">
                                        <a:latin typeface="Cambria Math" panose="02040503050406030204" pitchFamily="18" charset="0"/>
                                      </a:rPr>
                                      <m:t>10</m:t>
                                    </m:r>
                                  </m:e>
                                  <m:sup>
                                    <m:r>
                                      <a:rPr lang="it-IT" sz="1600" b="0" dirty="0" smtClean="0">
                                        <a:latin typeface="Cambria Math" panose="02040503050406030204" pitchFamily="18" charset="0"/>
                                      </a:rPr>
                                      <m:t>−3</m:t>
                                    </m:r>
                                  </m:sup>
                                </m:sSup>
                              </m:oMath>
                            </m:oMathPara>
                          </a14:m>
                          <a:endParaRPr lang="it-IT" sz="1600" b="0" i="0" dirty="0">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1</a:t>
                          </a:r>
                          <a:endParaRPr lang="it-IT" sz="1600" b="1" i="0" dirty="0">
                            <a:solidFill>
                              <a:schemeClr val="tx1"/>
                            </a:solidFill>
                            <a:latin typeface="+mn-lt"/>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633213290"/>
                      </a:ext>
                    </a:extLst>
                  </a:tr>
                  <a:tr h="78959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kern="1200" dirty="0" err="1">
                              <a:solidFill>
                                <a:schemeClr val="dk1"/>
                              </a:solidFill>
                              <a:effectLst/>
                            </a:rPr>
                            <a:t>Photon</a:t>
                          </a:r>
                          <a:r>
                            <a:rPr lang="it-IT" sz="1600" kern="1200" dirty="0">
                              <a:solidFill>
                                <a:schemeClr val="dk1"/>
                              </a:solidFill>
                              <a:effectLst/>
                            </a:rPr>
                            <a:t> </a:t>
                          </a:r>
                          <a:r>
                            <a:rPr lang="it-IT" sz="1600" kern="1200" dirty="0" err="1">
                              <a:solidFill>
                                <a:schemeClr val="dk1"/>
                              </a:solidFill>
                              <a:effectLst/>
                            </a:rPr>
                            <a:t>Brilliance</a:t>
                          </a:r>
                          <a:r>
                            <a:rPr lang="it-IT" sz="1600" kern="1200" dirty="0">
                              <a:solidFill>
                                <a:schemeClr val="dk1"/>
                              </a:solidFill>
                              <a:effectLst/>
                            </a:rPr>
                            <a:t> per </a:t>
                          </a:r>
                          <a:r>
                            <a:rPr lang="it-IT" sz="1600" kern="1200" dirty="0" err="1">
                              <a:solidFill>
                                <a:schemeClr val="dk1"/>
                              </a:solidFill>
                              <a:effectLst/>
                            </a:rPr>
                            <a:t>shot</a:t>
                          </a:r>
                          <a:endParaRPr lang="it-IT" sz="1600" kern="1200" dirty="0">
                            <a:solidFill>
                              <a:schemeClr val="dk1"/>
                            </a:solidFill>
                            <a:effectLst/>
                            <a:latin typeface="+mn-lt"/>
                            <a:ea typeface="+mn-ea"/>
                            <a:cs typeface="+mn-cs"/>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d>
                                  <m:dPr>
                                    <m:ctrlPr>
                                      <a:rPr lang="it-IT" sz="1600" i="1" dirty="0" smtClean="0">
                                        <a:latin typeface="Cambria Math" panose="02040503050406030204" pitchFamily="18" charset="0"/>
                                      </a:rPr>
                                    </m:ctrlPr>
                                  </m:dPr>
                                  <m:e>
                                    <m:eqArr>
                                      <m:eqArrPr>
                                        <m:ctrlPr>
                                          <a:rPr lang="it-IT" sz="1600" b="0" i="1" dirty="0" smtClean="0">
                                            <a:latin typeface="Cambria Math" panose="02040503050406030204" pitchFamily="18" charset="0"/>
                                          </a:rPr>
                                        </m:ctrlPr>
                                      </m:eqArrPr>
                                      <m:e>
                                        <m:r>
                                          <a:rPr lang="it-IT" sz="1600" b="0" dirty="0" smtClean="0">
                                            <a:latin typeface="Cambria Math" panose="02040503050406030204" pitchFamily="18" charset="0"/>
                                          </a:rPr>
                                          <m:t>𝑠</m:t>
                                        </m:r>
                                        <m:r>
                                          <a:rPr lang="it-IT" sz="1600" b="0" dirty="0" smtClean="0">
                                            <a:latin typeface="Cambria Math" panose="02040503050406030204" pitchFamily="18" charset="0"/>
                                          </a:rPr>
                                          <m:t> </m:t>
                                        </m:r>
                                        <m:sSup>
                                          <m:sSupPr>
                                            <m:ctrlPr>
                                              <a:rPr lang="it-IT" sz="1600" b="0" i="1" dirty="0" smtClean="0">
                                                <a:latin typeface="Cambria Math" panose="02040503050406030204" pitchFamily="18" charset="0"/>
                                              </a:rPr>
                                            </m:ctrlPr>
                                          </m:sSupPr>
                                          <m:e>
                                            <m:r>
                                              <a:rPr lang="it-IT" sz="1600" b="0" dirty="0" smtClean="0">
                                                <a:latin typeface="Cambria Math" panose="02040503050406030204" pitchFamily="18" charset="0"/>
                                              </a:rPr>
                                              <m:t>𝑚𝑚</m:t>
                                            </m:r>
                                          </m:e>
                                          <m:sup>
                                            <m:r>
                                              <a:rPr lang="it-IT" sz="1600" b="0" dirty="0" smtClean="0">
                                                <a:latin typeface="Cambria Math" panose="02040503050406030204" pitchFamily="18" charset="0"/>
                                              </a:rPr>
                                              <m:t>2</m:t>
                                            </m:r>
                                          </m:sup>
                                        </m:sSup>
                                        <m:sSup>
                                          <m:sSupPr>
                                            <m:ctrlPr>
                                              <a:rPr lang="it-IT" sz="1600" b="0" i="1" dirty="0" smtClean="0">
                                                <a:latin typeface="Cambria Math" panose="02040503050406030204" pitchFamily="18" charset="0"/>
                                              </a:rPr>
                                            </m:ctrlPr>
                                          </m:sSupPr>
                                          <m:e>
                                            <m:r>
                                              <a:rPr lang="it-IT" sz="1600" b="0" dirty="0" smtClean="0">
                                                <a:latin typeface="Cambria Math" panose="02040503050406030204" pitchFamily="18" charset="0"/>
                                              </a:rPr>
                                              <m:t>𝑚𝑟𝑎𝑑</m:t>
                                            </m:r>
                                          </m:e>
                                          <m:sup>
                                            <m:r>
                                              <a:rPr lang="it-IT" sz="1600" b="0" dirty="0" smtClean="0">
                                                <a:latin typeface="Cambria Math" panose="02040503050406030204" pitchFamily="18" charset="0"/>
                                              </a:rPr>
                                              <m:t>2</m:t>
                                            </m:r>
                                          </m:sup>
                                        </m:sSup>
                                      </m:e>
                                      <m:e>
                                        <m:r>
                                          <a:rPr lang="it-IT" sz="1600" b="0" dirty="0" smtClean="0">
                                            <a:latin typeface="Cambria Math" panose="02040503050406030204" pitchFamily="18" charset="0"/>
                                          </a:rPr>
                                          <m:t>𝑏𝑤</m:t>
                                        </m:r>
                                        <m:d>
                                          <m:dPr>
                                            <m:ctrlPr>
                                              <a:rPr lang="it-IT" sz="1600" b="0" i="1" dirty="0" smtClean="0">
                                                <a:latin typeface="Cambria Math" panose="02040503050406030204" pitchFamily="18" charset="0"/>
                                              </a:rPr>
                                            </m:ctrlPr>
                                          </m:dPr>
                                          <m:e>
                                            <m:r>
                                              <a:rPr lang="it-IT" sz="1600" b="0" dirty="0" smtClean="0">
                                                <a:latin typeface="Cambria Math" panose="02040503050406030204" pitchFamily="18" charset="0"/>
                                              </a:rPr>
                                              <m:t>0.1%</m:t>
                                            </m:r>
                                          </m:e>
                                        </m:d>
                                      </m:e>
                                    </m:eqArr>
                                  </m:e>
                                </m:d>
                              </m:oMath>
                            </m:oMathPara>
                          </a14:m>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600" b="1" dirty="0">
                              <a:solidFill>
                                <a:schemeClr val="tx1"/>
                              </a:solidFill>
                            </a:rPr>
                            <a:t>1</a:t>
                          </a:r>
                          <a14:m>
                            <m:oMath xmlns:m="http://schemas.openxmlformats.org/officeDocument/2006/math">
                              <m:r>
                                <a:rPr lang="it-IT" sz="1600" b="1" dirty="0" smtClean="0">
                                  <a:solidFill>
                                    <a:schemeClr val="tx1"/>
                                  </a:solidFill>
                                  <a:latin typeface="Cambria Math" panose="02040503050406030204" pitchFamily="18" charset="0"/>
                                </a:rPr>
                                <m:t>−</m:t>
                              </m:r>
                              <m:r>
                                <a:rPr lang="it-IT" sz="1600" b="1" dirty="0" smtClean="0">
                                  <a:solidFill>
                                    <a:schemeClr val="tx1"/>
                                  </a:solidFill>
                                  <a:latin typeface="Cambria Math" panose="02040503050406030204" pitchFamily="18" charset="0"/>
                                </a:rPr>
                                <m:t>𝟐</m:t>
                              </m:r>
                              <m:r>
                                <a:rPr lang="it-IT" sz="1600" b="1" dirty="0" smtClean="0">
                                  <a:solidFill>
                                    <a:schemeClr val="tx1"/>
                                  </a:solidFill>
                                  <a:latin typeface="Cambria Math" panose="02040503050406030204" pitchFamily="18" charset="0"/>
                                </a:rPr>
                                <m:t> ×</m:t>
                              </m:r>
                              <m:sSup>
                                <m:sSupPr>
                                  <m:ctrlPr>
                                    <a:rPr lang="it-IT" sz="1600" b="1" i="1" dirty="0" smtClean="0">
                                      <a:solidFill>
                                        <a:schemeClr val="tx1"/>
                                      </a:solidFill>
                                      <a:latin typeface="Cambria Math" panose="02040503050406030204" pitchFamily="18" charset="0"/>
                                    </a:rPr>
                                  </m:ctrlPr>
                                </m:sSupPr>
                                <m:e>
                                  <m:r>
                                    <a:rPr lang="it-IT" sz="1600" b="1" dirty="0" smtClean="0">
                                      <a:solidFill>
                                        <a:schemeClr val="tx1"/>
                                      </a:solidFill>
                                      <a:latin typeface="Cambria Math" panose="02040503050406030204" pitchFamily="18" charset="0"/>
                                    </a:rPr>
                                    <m:t>𝟏𝟎</m:t>
                                  </m:r>
                                </m:e>
                                <m:sup>
                                  <m:r>
                                    <a:rPr lang="it-IT" sz="1600" b="1" dirty="0" smtClean="0">
                                      <a:solidFill>
                                        <a:schemeClr val="tx1"/>
                                      </a:solidFill>
                                      <a:latin typeface="Cambria Math" panose="02040503050406030204" pitchFamily="18" charset="0"/>
                                    </a:rPr>
                                    <m:t>𝟐𝟖</m:t>
                                  </m:r>
                                </m:sup>
                              </m:sSup>
                            </m:oMath>
                          </a14:m>
                          <a:endParaRPr lang="it-IT" sz="1600" b="1" dirty="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600" b="0" dirty="0" smtClean="0">
                                    <a:solidFill>
                                      <a:schemeClr val="tx1"/>
                                    </a:solidFill>
                                    <a:latin typeface="Cambria Math" panose="02040503050406030204" pitchFamily="18" charset="0"/>
                                  </a:rPr>
                                  <m:t>1 ×</m:t>
                                </m:r>
                                <m:sSup>
                                  <m:sSupPr>
                                    <m:ctrlPr>
                                      <a:rPr lang="it-IT" sz="1600" b="0" i="1" dirty="0" smtClean="0">
                                        <a:solidFill>
                                          <a:schemeClr val="tx1"/>
                                        </a:solidFill>
                                        <a:latin typeface="Cambria Math" panose="02040503050406030204" pitchFamily="18" charset="0"/>
                                      </a:rPr>
                                    </m:ctrlPr>
                                  </m:sSupPr>
                                  <m:e>
                                    <m:r>
                                      <a:rPr lang="it-IT" sz="1600" b="0" dirty="0" smtClean="0">
                                        <a:solidFill>
                                          <a:schemeClr val="tx1"/>
                                        </a:solidFill>
                                        <a:latin typeface="Cambria Math" panose="02040503050406030204" pitchFamily="18" charset="0"/>
                                      </a:rPr>
                                      <m:t>10</m:t>
                                    </m:r>
                                  </m:e>
                                  <m:sup>
                                    <m:r>
                                      <a:rPr lang="it-IT" sz="1600" b="0" dirty="0" smtClean="0">
                                        <a:solidFill>
                                          <a:schemeClr val="tx1"/>
                                        </a:solidFill>
                                        <a:latin typeface="Cambria Math" panose="02040503050406030204" pitchFamily="18" charset="0"/>
                                      </a:rPr>
                                      <m:t>27</m:t>
                                    </m:r>
                                  </m:sup>
                                </m:sSup>
                              </m:oMath>
                            </m:oMathPara>
                          </a14:m>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1187096104"/>
                      </a:ext>
                    </a:extLst>
                  </a:tr>
                </a:tbl>
              </a:graphicData>
            </a:graphic>
          </p:graphicFrame>
        </mc:Choice>
        <mc:Fallback xmlns="">
          <p:graphicFrame>
            <p:nvGraphicFramePr>
              <p:cNvPr id="18" name="Tabella 17">
                <a:extLst>
                  <a:ext uri="{FF2B5EF4-FFF2-40B4-BE49-F238E27FC236}">
                    <a16:creationId xmlns:a16="http://schemas.microsoft.com/office/drawing/2014/main" id="{625050D7-20C8-98E2-8412-5822BBEA4711}"/>
                  </a:ext>
                </a:extLst>
              </p:cNvPr>
              <p:cNvGraphicFramePr>
                <a:graphicFrameLocks noGrp="1"/>
              </p:cNvGraphicFramePr>
              <p:nvPr>
                <p:extLst>
                  <p:ext uri="{D42A27DB-BD31-4B8C-83A1-F6EECF244321}">
                    <p14:modId xmlns:p14="http://schemas.microsoft.com/office/powerpoint/2010/main" val="3181384437"/>
                  </p:ext>
                </p:extLst>
              </p:nvPr>
            </p:nvGraphicFramePr>
            <p:xfrm>
              <a:off x="546410" y="1124429"/>
              <a:ext cx="5096108" cy="4545850"/>
            </p:xfrm>
            <a:graphic>
              <a:graphicData uri="http://schemas.openxmlformats.org/drawingml/2006/table">
                <a:tbl>
                  <a:tblPr firstRow="1" bandRow="1">
                    <a:tableStyleId>{B301B821-A1FF-4177-AEE7-76D212191A09}</a:tableStyleId>
                  </a:tblPr>
                  <a:tblGrid>
                    <a:gridCol w="1430946">
                      <a:extLst>
                        <a:ext uri="{9D8B030D-6E8A-4147-A177-3AD203B41FA5}">
                          <a16:colId xmlns:a16="http://schemas.microsoft.com/office/drawing/2014/main" val="3449774275"/>
                        </a:ext>
                      </a:extLst>
                    </a:gridCol>
                    <a:gridCol w="1360902">
                      <a:extLst>
                        <a:ext uri="{9D8B030D-6E8A-4147-A177-3AD203B41FA5}">
                          <a16:colId xmlns:a16="http://schemas.microsoft.com/office/drawing/2014/main" val="869375648"/>
                        </a:ext>
                      </a:extLst>
                    </a:gridCol>
                    <a:gridCol w="1212237">
                      <a:extLst>
                        <a:ext uri="{9D8B030D-6E8A-4147-A177-3AD203B41FA5}">
                          <a16:colId xmlns:a16="http://schemas.microsoft.com/office/drawing/2014/main" val="4163488794"/>
                        </a:ext>
                      </a:extLst>
                    </a:gridCol>
                    <a:gridCol w="1092023">
                      <a:extLst>
                        <a:ext uri="{9D8B030D-6E8A-4147-A177-3AD203B41FA5}">
                          <a16:colId xmlns:a16="http://schemas.microsoft.com/office/drawing/2014/main" val="2459491611"/>
                        </a:ext>
                      </a:extLst>
                    </a:gridCol>
                  </a:tblGrid>
                  <a:tr h="556380">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it-IT" sz="1600" dirty="0" err="1"/>
                            <a:t>Radiation</a:t>
                          </a:r>
                          <a:r>
                            <a:rPr lang="it-IT" sz="1600" dirty="0"/>
                            <a:t> </a:t>
                          </a:r>
                          <a:r>
                            <a:rPr lang="it-IT" sz="1600" dirty="0" err="1"/>
                            <a:t>Parameter</a:t>
                          </a:r>
                          <a:endParaRPr lang="it-IT" sz="1600" dirty="0"/>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dirty="0"/>
                            <a:t>Unit</a:t>
                          </a:r>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PWFA</a:t>
                          </a:r>
                          <a:endParaRPr lang="it-IT" sz="1600" b="0" i="0" dirty="0">
                            <a:latin typeface="Arial" panose="020B0604020202020204" pitchFamily="34" charset="0"/>
                            <a:cs typeface="Arial" panose="020B0604020202020204" pitchFamily="34" charset="0"/>
                          </a:endParaRPr>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Full</a:t>
                          </a:r>
                        </a:p>
                        <a:p>
                          <a:pPr algn="ctr"/>
                          <a:r>
                            <a:rPr lang="it-IT" sz="1600" b="0" dirty="0"/>
                            <a:t>X-band</a:t>
                          </a:r>
                          <a:endParaRPr lang="it-IT" sz="1600" b="0" i="0" dirty="0">
                            <a:latin typeface="Arial" panose="020B0604020202020204" pitchFamily="34" charset="0"/>
                            <a:cs typeface="Arial" panose="020B0604020202020204" pitchFamily="34" charset="0"/>
                          </a:endParaRPr>
                        </a:p>
                      </a:txBody>
                      <a:tcPr marL="62455" marR="62455" marT="34350" marB="34350"/>
                    </a:tc>
                    <a:extLst>
                      <a:ext uri="{0D108BD9-81ED-4DB2-BD59-A6C34878D82A}">
                        <a16:rowId xmlns:a16="http://schemas.microsoft.com/office/drawing/2014/main" val="3221222155"/>
                      </a:ext>
                    </a:extLst>
                  </a:tr>
                  <a:tr h="501126">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Wavelength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nm</a:t>
                          </a:r>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3-5</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4</a:t>
                          </a:r>
                          <a:endParaRPr lang="it-IT" sz="1600" b="0" i="0" dirty="0">
                            <a:solidFill>
                              <a:schemeClr val="tx1"/>
                            </a:solidFill>
                            <a:latin typeface="+mn-lt"/>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3042944215"/>
                      </a:ext>
                    </a:extLst>
                  </a:tr>
                  <a:tr h="556380">
                    <a:tc>
                      <a:txBody>
                        <a:bodyPr/>
                        <a:lstStyle/>
                        <a:p>
                          <a:r>
                            <a:rPr lang="it-IT" sz="1600" dirty="0" err="1"/>
                            <a:t>Pulse</a:t>
                          </a:r>
                          <a:r>
                            <a:rPr lang="it-IT" sz="1600" dirty="0"/>
                            <a:t> </a:t>
                          </a:r>
                          <a:r>
                            <a:rPr lang="it-IT" sz="1600" dirty="0" err="1"/>
                            <a:t>length</a:t>
                          </a:r>
                          <a:r>
                            <a:rPr lang="it-IT" sz="1600" dirty="0"/>
                            <a:t> (</a:t>
                          </a:r>
                          <a:r>
                            <a:rPr lang="it-IT" sz="1600" dirty="0" err="1"/>
                            <a:t>fwhm</a:t>
                          </a:r>
                          <a:r>
                            <a:rPr lang="it-IT" sz="1600" dirty="0"/>
                            <a:t>)</a:t>
                          </a:r>
                        </a:p>
                      </a:txBody>
                      <a:tcPr marL="62455" marR="62455" marT="34350" marB="3435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i="0" dirty="0" err="1">
                              <a:latin typeface="Cambria Math" panose="02040503050406030204" pitchFamily="18" charset="0"/>
                              <a:ea typeface="Cambria Math" panose="02040503050406030204" pitchFamily="18" charset="0"/>
                            </a:rPr>
                            <a:t>fs</a:t>
                          </a:r>
                          <a:endParaRPr lang="it-IT" sz="1600" i="0" dirty="0">
                            <a:latin typeface="Cambria Math" panose="02040503050406030204" pitchFamily="18" charset="0"/>
                            <a:ea typeface="Cambria Math" panose="02040503050406030204" pitchFamily="18" charset="0"/>
                          </a:endParaRPr>
                        </a:p>
                      </a:txBody>
                      <a:tcPr marL="62455" marR="62455" marT="34350" marB="34350"/>
                    </a:tc>
                    <a:tc>
                      <a:txBody>
                        <a:bodyPr/>
                        <a:lstStyle/>
                        <a:p>
                          <a:pPr algn="ctr"/>
                          <a:r>
                            <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rPr>
                            <a:t>10.0</a:t>
                          </a:r>
                        </a:p>
                      </a:txBody>
                      <a:tcPr marL="62455" marR="62455" marT="34350" marB="34350"/>
                    </a:tc>
                    <a:tc>
                      <a:txBody>
                        <a:bodyPr/>
                        <a:lstStyle/>
                        <a:p>
                          <a:pPr algn="ctr"/>
                          <a:r>
                            <a:rPr lang="it-IT" sz="1600" b="0" i="0" dirty="0">
                              <a:solidFill>
                                <a:schemeClr val="tx1"/>
                              </a:solidFill>
                              <a:latin typeface="+mn-lt"/>
                              <a:ea typeface="Cambria Math" panose="02040503050406030204" pitchFamily="18" charset="0"/>
                              <a:cs typeface="Arial" panose="020B0604020202020204" pitchFamily="34" charset="0"/>
                            </a:rPr>
                            <a:t>-</a:t>
                          </a:r>
                        </a:p>
                      </a:txBody>
                      <a:tcPr marL="62455" marR="62455" marT="34350" marB="34350"/>
                    </a:tc>
                    <a:extLst>
                      <a:ext uri="{0D108BD9-81ED-4DB2-BD59-A6C34878D82A}">
                        <a16:rowId xmlns:a16="http://schemas.microsoft.com/office/drawing/2014/main" val="2131482258"/>
                      </a:ext>
                    </a:extLst>
                  </a:tr>
                  <a:tr h="55638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Photons</a:t>
                          </a:r>
                          <a:r>
                            <a:rPr lang="it-IT" sz="1600" dirty="0"/>
                            <a:t> per </a:t>
                          </a:r>
                          <a:r>
                            <a:rPr lang="it-IT" sz="1600" dirty="0" err="1"/>
                            <a:t>Pulse</a:t>
                          </a:r>
                          <a:endParaRPr lang="it-IT" sz="1600" dirty="0"/>
                        </a:p>
                      </a:txBody>
                      <a:tcPr marL="62455" marR="62455" marT="34350" marB="34350"/>
                    </a:tc>
                    <a:tc>
                      <a:txBody>
                        <a:bodyPr/>
                        <a:lstStyle/>
                        <a:p>
                          <a:endParaRPr lang="en-IT"/>
                        </a:p>
                      </a:txBody>
                      <a:tcPr marL="62455" marR="62455" marT="34350" marB="34350">
                        <a:blipFill>
                          <a:blip r:embed="rId3"/>
                          <a:stretch>
                            <a:fillRect l="-106542" t="-293182" r="-171028" b="-443182"/>
                          </a:stretch>
                        </a:blip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0.1- 0.25</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1654573241"/>
                      </a:ext>
                    </a:extLst>
                  </a:tr>
                  <a:tr h="55638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Photon</a:t>
                          </a:r>
                          <a:r>
                            <a:rPr lang="it-IT" sz="1600" dirty="0"/>
                            <a:t> </a:t>
                          </a:r>
                          <a:r>
                            <a:rPr lang="it-IT" sz="1600" dirty="0" err="1"/>
                            <a:t>Bandwidth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0.1</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0.5</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1364270326"/>
                      </a:ext>
                    </a:extLst>
                  </a:tr>
                  <a:tr h="55638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Undulator</a:t>
                          </a:r>
                          <a:r>
                            <a:rPr lang="it-IT" sz="1600" dirty="0"/>
                            <a:t> Area </a:t>
                          </a:r>
                          <a:r>
                            <a:rPr lang="it-IT" sz="1600" dirty="0" err="1"/>
                            <a:t>Length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m</a:t>
                          </a:r>
                          <a:endParaRPr lang="it-IT" sz="1600" dirty="0">
                            <a:latin typeface="Cambria Math" panose="02040503050406030204" pitchFamily="18" charset="0"/>
                            <a:ea typeface="Cambria Math" panose="02040503050406030204" pitchFamily="18" charset="0"/>
                          </a:endParaRPr>
                        </a:p>
                      </a:txBody>
                      <a:tcPr marL="62455" marR="62455" marT="34350" marB="34350"/>
                    </a:tc>
                    <a:tc gridSpan="2">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26</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83127" marR="83127" marT="41564" marB="41564"/>
                    </a:tc>
                    <a:tc hMerge="1">
                      <a:txBody>
                        <a:bodyPr/>
                        <a:lstStyle/>
                        <a:p>
                          <a:pPr algn="ctr"/>
                          <a:r>
                            <a:rPr lang="it-IT" b="0" i="0" dirty="0">
                              <a:latin typeface="Cambria Math" panose="02040503050406030204" pitchFamily="18" charset="0"/>
                              <a:ea typeface="Cambria Math" panose="02040503050406030204" pitchFamily="18" charset="0"/>
                              <a:cs typeface="Arial" panose="020B0604020202020204" pitchFamily="34" charset="0"/>
                            </a:rPr>
                            <a:t>30</a:t>
                          </a:r>
                        </a:p>
                      </a:txBody>
                      <a:tcPr/>
                    </a:tc>
                    <a:extLst>
                      <a:ext uri="{0D108BD9-81ED-4DB2-BD59-A6C34878D82A}">
                        <a16:rowId xmlns:a16="http://schemas.microsoft.com/office/drawing/2014/main" val="4043279219"/>
                      </a:ext>
                    </a:extLst>
                  </a:tr>
                  <a:tr h="46260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kern="1200" dirty="0">
                              <a:solidFill>
                                <a:schemeClr val="dk1"/>
                              </a:solidFill>
                              <a:effectLst/>
                            </a:rPr>
                            <a:t>𝜌(1D/3D)</a:t>
                          </a:r>
                          <a:endParaRPr lang="it-IT" sz="1600" kern="1200" dirty="0">
                            <a:solidFill>
                              <a:schemeClr val="dk1"/>
                            </a:solidFill>
                            <a:effectLst/>
                            <a:latin typeface="Cambria Math" panose="02040503050406030204" pitchFamily="18" charset="0"/>
                            <a:ea typeface="Cambria Math" panose="02040503050406030204" pitchFamily="18" charset="0"/>
                            <a:cs typeface="+mn-cs"/>
                          </a:endParaRPr>
                        </a:p>
                      </a:txBody>
                      <a:tcPr marL="62455" marR="62455" marT="34350" marB="34350"/>
                    </a:tc>
                    <a:tc>
                      <a:txBody>
                        <a:bodyPr/>
                        <a:lstStyle/>
                        <a:p>
                          <a:endParaRPr lang="en-IT"/>
                        </a:p>
                      </a:txBody>
                      <a:tcPr marL="62455" marR="62455" marT="34350" marB="34350">
                        <a:blipFill>
                          <a:blip r:embed="rId3"/>
                          <a:stretch>
                            <a:fillRect l="-106542" t="-705405" r="-171028" b="-189189"/>
                          </a:stretch>
                        </a:blip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1</a:t>
                          </a:r>
                          <a:endParaRPr lang="it-IT" sz="1600" b="1" i="0" dirty="0">
                            <a:solidFill>
                              <a:schemeClr val="tx1"/>
                            </a:solidFill>
                            <a:latin typeface="+mn-lt"/>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633213290"/>
                      </a:ext>
                    </a:extLst>
                  </a:tr>
                  <a:tr h="80022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kern="1200" dirty="0" err="1">
                              <a:solidFill>
                                <a:schemeClr val="dk1"/>
                              </a:solidFill>
                              <a:effectLst/>
                            </a:rPr>
                            <a:t>Photon</a:t>
                          </a:r>
                          <a:r>
                            <a:rPr lang="it-IT" sz="1600" kern="1200" dirty="0">
                              <a:solidFill>
                                <a:schemeClr val="dk1"/>
                              </a:solidFill>
                              <a:effectLst/>
                            </a:rPr>
                            <a:t> </a:t>
                          </a:r>
                          <a:r>
                            <a:rPr lang="it-IT" sz="1600" kern="1200" dirty="0" err="1">
                              <a:solidFill>
                                <a:schemeClr val="dk1"/>
                              </a:solidFill>
                              <a:effectLst/>
                            </a:rPr>
                            <a:t>Brilliance</a:t>
                          </a:r>
                          <a:r>
                            <a:rPr lang="it-IT" sz="1600" kern="1200" dirty="0">
                              <a:solidFill>
                                <a:schemeClr val="dk1"/>
                              </a:solidFill>
                              <a:effectLst/>
                            </a:rPr>
                            <a:t> per </a:t>
                          </a:r>
                          <a:r>
                            <a:rPr lang="it-IT" sz="1600" kern="1200" dirty="0" err="1">
                              <a:solidFill>
                                <a:schemeClr val="dk1"/>
                              </a:solidFill>
                              <a:effectLst/>
                            </a:rPr>
                            <a:t>shot</a:t>
                          </a:r>
                          <a:endParaRPr lang="it-IT" sz="1600" kern="1200" dirty="0">
                            <a:solidFill>
                              <a:schemeClr val="dk1"/>
                            </a:solidFill>
                            <a:effectLst/>
                            <a:latin typeface="+mn-lt"/>
                            <a:ea typeface="+mn-ea"/>
                            <a:cs typeface="+mn-cs"/>
                          </a:endParaRPr>
                        </a:p>
                      </a:txBody>
                      <a:tcPr marL="62455" marR="62455" marT="34350" marB="34350"/>
                    </a:tc>
                    <a:tc>
                      <a:txBody>
                        <a:bodyPr/>
                        <a:lstStyle/>
                        <a:p>
                          <a:endParaRPr lang="en-IT"/>
                        </a:p>
                      </a:txBody>
                      <a:tcPr marL="62455" marR="62455" marT="34350" marB="34350">
                        <a:blipFill>
                          <a:blip r:embed="rId3"/>
                          <a:stretch>
                            <a:fillRect l="-106542" t="-473016" r="-171028" b="-11111"/>
                          </a:stretch>
                        </a:blipFill>
                      </a:tcPr>
                    </a:tc>
                    <a:tc>
                      <a:txBody>
                        <a:bodyPr/>
                        <a:lstStyle/>
                        <a:p>
                          <a:endParaRPr lang="en-IT"/>
                        </a:p>
                      </a:txBody>
                      <a:tcPr marL="62455" marR="62455" marT="34350" marB="34350">
                        <a:blipFill>
                          <a:blip r:embed="rId3"/>
                          <a:stretch>
                            <a:fillRect l="-230208" t="-473016" r="-90625" b="-11111"/>
                          </a:stretch>
                        </a:blipFill>
                      </a:tcPr>
                    </a:tc>
                    <a:tc>
                      <a:txBody>
                        <a:bodyPr/>
                        <a:lstStyle/>
                        <a:p>
                          <a:endParaRPr lang="en-IT"/>
                        </a:p>
                      </a:txBody>
                      <a:tcPr marL="62455" marR="62455" marT="34350" marB="34350">
                        <a:blipFill>
                          <a:blip r:embed="rId3"/>
                          <a:stretch>
                            <a:fillRect l="-368605" t="-473016" r="-1163" b="-11111"/>
                          </a:stretch>
                        </a:blipFill>
                      </a:tcPr>
                    </a:tc>
                    <a:extLst>
                      <a:ext uri="{0D108BD9-81ED-4DB2-BD59-A6C34878D82A}">
                        <a16:rowId xmlns:a16="http://schemas.microsoft.com/office/drawing/2014/main" val="1187096104"/>
                      </a:ext>
                    </a:extLst>
                  </a:tr>
                </a:tbl>
              </a:graphicData>
            </a:graphic>
          </p:graphicFrame>
        </mc:Fallback>
      </mc:AlternateContent>
      <p:sp>
        <p:nvSpPr>
          <p:cNvPr id="2" name="TextBox 1">
            <a:extLst>
              <a:ext uri="{FF2B5EF4-FFF2-40B4-BE49-F238E27FC236}">
                <a16:creationId xmlns:a16="http://schemas.microsoft.com/office/drawing/2014/main" id="{F473EC16-8C94-E877-D47D-CD905A6B4DB5}"/>
              </a:ext>
            </a:extLst>
          </p:cNvPr>
          <p:cNvSpPr txBox="1"/>
          <p:nvPr/>
        </p:nvSpPr>
        <p:spPr>
          <a:xfrm>
            <a:off x="228862" y="6426816"/>
            <a:ext cx="4053206"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A.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Giribono</a:t>
            </a:r>
            <a:r>
              <a:rPr kumimoji="0" lang="en-US" sz="1900" b="0" i="0" u="none" strike="noStrike" kern="1200" cap="none" spc="0" normalizeH="0" baseline="0" noProof="0" dirty="0">
                <a:ln>
                  <a:noFill/>
                </a:ln>
                <a:solidFill>
                  <a:prstClr val="black"/>
                </a:solidFill>
                <a:effectLst/>
                <a:uLnTx/>
                <a:uFillTx/>
                <a:latin typeface="Calibri"/>
                <a:ea typeface="+mn-ea"/>
                <a:cs typeface="+mn-cs"/>
              </a:rPr>
              <a:t>, C.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Vaccarezza</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441606"/>
      </p:ext>
    </p:extLst>
  </p:cSld>
  <p:clrMapOvr>
    <a:masterClrMapping/>
  </p:clrMapOvr>
  <mc:AlternateContent xmlns:mc="http://schemas.openxmlformats.org/markup-compatibility/2006" xmlns:p14="http://schemas.microsoft.com/office/powerpoint/2010/main">
    <mc:Choice Requires="p14">
      <p:transition spd="slow" p14:dur="2000" advTm="2218"/>
    </mc:Choice>
    <mc:Fallback xmlns="">
      <p:transition spd="slow" advTm="221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dirty="0">
                <a:ea typeface="ＭＳ Ｐゴシック" pitchFamily="-110" charset="-128"/>
                <a:cs typeface="ＭＳ Ｐゴシック" pitchFamily="-110" charset="-128"/>
              </a:rPr>
              <a:t>X-ray FEL Projects Around the World</a:t>
            </a:r>
          </a:p>
        </p:txBody>
      </p:sp>
      <p:sp>
        <p:nvSpPr>
          <p:cNvPr id="26" name="Rectangle 25"/>
          <p:cNvSpPr/>
          <p:nvPr/>
        </p:nvSpPr>
        <p:spPr>
          <a:xfrm>
            <a:off x="8603568" y="1143000"/>
            <a:ext cx="3026778" cy="4970591"/>
          </a:xfrm>
          <a:prstGeom prst="rect">
            <a:avLst/>
          </a:prstGeom>
          <a:solidFill>
            <a:schemeClr val="bg1"/>
          </a:solidFill>
        </p:spPr>
        <p:txBody>
          <a:bodyPr wrap="square">
            <a:spAutoFit/>
          </a:bodyPr>
          <a:lstStyle/>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FLASH: first soft X-ray, high rep rate (MHz), 2007</a:t>
            </a:r>
          </a:p>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LCLS: first hard X-ray, 2009. LCLS2: high rep rate, 2023.</a:t>
            </a:r>
          </a:p>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SACLA: compact hard X-ray, 2011</a:t>
            </a:r>
          </a:p>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FERMI: first soft X-ray seeded-FEL,  2013</a:t>
            </a:r>
          </a:p>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PAL-XFEL: hard X-ray with low (20 fs) timing jitter, 2016</a:t>
            </a:r>
          </a:p>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E-XFEL: hard X-ray, high rep rate, 2017</a:t>
            </a:r>
          </a:p>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SwissFEL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compact hard X-ray, low emittance, 2017</a:t>
            </a:r>
          </a:p>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SHINE: hard X-ray, high rep rate, from 2025</a:t>
            </a:r>
          </a:p>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 marR="0" lvl="0" indent="-72000" algn="l" defTabSz="914264"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EuPRAXIA soft X-ray, 100 Hz</a:t>
            </a:r>
          </a:p>
        </p:txBody>
      </p:sp>
      <p:grpSp>
        <p:nvGrpSpPr>
          <p:cNvPr id="27" name="Group 26"/>
          <p:cNvGrpSpPr/>
          <p:nvPr/>
        </p:nvGrpSpPr>
        <p:grpSpPr>
          <a:xfrm>
            <a:off x="1524000" y="1143000"/>
            <a:ext cx="6744832" cy="4166036"/>
            <a:chOff x="304800" y="1143000"/>
            <a:chExt cx="8351838" cy="5237163"/>
          </a:xfrm>
        </p:grpSpPr>
        <p:pic>
          <p:nvPicPr>
            <p:cNvPr id="28" name="Picture 29" descr="neocreo_Blue_World_Map.png"/>
            <p:cNvPicPr>
              <a:picLocks noChangeAspect="1"/>
            </p:cNvPicPr>
            <p:nvPr/>
          </p:nvPicPr>
          <p:blipFill>
            <a:blip r:embed="rId3"/>
            <a:srcRect/>
            <a:stretch>
              <a:fillRect/>
            </a:stretch>
          </p:blipFill>
          <p:spPr bwMode="auto">
            <a:xfrm>
              <a:off x="304800" y="1143000"/>
              <a:ext cx="8351838" cy="5237163"/>
            </a:xfrm>
            <a:prstGeom prst="rect">
              <a:avLst/>
            </a:prstGeom>
            <a:noFill/>
            <a:ln w="9525">
              <a:noFill/>
              <a:miter lim="800000"/>
              <a:headEnd/>
              <a:tailEnd/>
            </a:ln>
          </p:spPr>
        </p:pic>
        <p:sp>
          <p:nvSpPr>
            <p:cNvPr id="29" name="Rectangle 56"/>
            <p:cNvSpPr>
              <a:spLocks noChangeArrowheads="1"/>
            </p:cNvSpPr>
            <p:nvPr/>
          </p:nvSpPr>
          <p:spPr bwMode="auto">
            <a:xfrm>
              <a:off x="594362" y="2903221"/>
              <a:ext cx="1295400"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LCLS</a:t>
              </a:r>
            </a:p>
          </p:txBody>
        </p:sp>
        <p:cxnSp>
          <p:nvCxnSpPr>
            <p:cNvPr id="30" name="Straight Connector 32"/>
            <p:cNvCxnSpPr>
              <a:cxnSpLocks noChangeShapeType="1"/>
            </p:cNvCxnSpPr>
            <p:nvPr/>
          </p:nvCxnSpPr>
          <p:spPr bwMode="auto">
            <a:xfrm rot="10800000" flipV="1">
              <a:off x="1371600" y="2590800"/>
              <a:ext cx="457200" cy="304800"/>
            </a:xfrm>
            <a:prstGeom prst="line">
              <a:avLst/>
            </a:prstGeom>
            <a:noFill/>
            <a:ln w="9525">
              <a:solidFill>
                <a:srgbClr val="FF0000"/>
              </a:solidFill>
              <a:round/>
              <a:headEnd/>
              <a:tailEnd/>
            </a:ln>
          </p:spPr>
        </p:cxnSp>
        <p:sp>
          <p:nvSpPr>
            <p:cNvPr id="31" name="Rectangle 56"/>
            <p:cNvSpPr>
              <a:spLocks noChangeArrowheads="1"/>
            </p:cNvSpPr>
            <p:nvPr/>
          </p:nvSpPr>
          <p:spPr bwMode="auto">
            <a:xfrm>
              <a:off x="1219200" y="3428999"/>
              <a:ext cx="1143001" cy="328872"/>
            </a:xfrm>
            <a:prstGeom prst="rect">
              <a:avLst/>
            </a:prstGeom>
            <a:noFill/>
            <a:ln w="9525">
              <a:noFill/>
              <a:miter lim="800000"/>
              <a:headEnd/>
              <a:tailEnd/>
            </a:ln>
          </p:spPr>
          <p:txBody>
            <a:bodyPr>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LCLS-II</a:t>
              </a:r>
            </a:p>
          </p:txBody>
        </p:sp>
        <p:cxnSp>
          <p:nvCxnSpPr>
            <p:cNvPr id="34" name="Straight Connector 38"/>
            <p:cNvCxnSpPr>
              <a:cxnSpLocks noChangeShapeType="1"/>
              <a:endCxn id="31" idx="0"/>
            </p:cNvCxnSpPr>
            <p:nvPr/>
          </p:nvCxnSpPr>
          <p:spPr bwMode="auto">
            <a:xfrm flipH="1">
              <a:off x="1790700" y="2590802"/>
              <a:ext cx="91443" cy="838198"/>
            </a:xfrm>
            <a:prstGeom prst="line">
              <a:avLst/>
            </a:prstGeom>
            <a:noFill/>
            <a:ln w="9525">
              <a:solidFill>
                <a:srgbClr val="FF0000"/>
              </a:solidFill>
              <a:round/>
              <a:headEnd/>
              <a:tailEnd/>
            </a:ln>
          </p:spPr>
        </p:cxnSp>
        <p:sp>
          <p:nvSpPr>
            <p:cNvPr id="35" name="Rectangle 56"/>
            <p:cNvSpPr>
              <a:spLocks noChangeArrowheads="1"/>
            </p:cNvSpPr>
            <p:nvPr/>
          </p:nvSpPr>
          <p:spPr bwMode="auto">
            <a:xfrm>
              <a:off x="7292341" y="3029584"/>
              <a:ext cx="1219199"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SACLA</a:t>
              </a:r>
            </a:p>
          </p:txBody>
        </p:sp>
        <p:cxnSp>
          <p:nvCxnSpPr>
            <p:cNvPr id="36" name="Straight Connector 43"/>
            <p:cNvCxnSpPr>
              <a:cxnSpLocks noChangeShapeType="1"/>
            </p:cNvCxnSpPr>
            <p:nvPr/>
          </p:nvCxnSpPr>
          <p:spPr bwMode="auto">
            <a:xfrm rot="16200000" flipH="1">
              <a:off x="7353300" y="2781300"/>
              <a:ext cx="381000" cy="152400"/>
            </a:xfrm>
            <a:prstGeom prst="line">
              <a:avLst/>
            </a:prstGeom>
            <a:noFill/>
            <a:ln w="9525">
              <a:solidFill>
                <a:srgbClr val="FF0000"/>
              </a:solidFill>
              <a:round/>
              <a:headEnd/>
              <a:tailEnd/>
            </a:ln>
          </p:spPr>
        </p:cxnSp>
        <p:sp>
          <p:nvSpPr>
            <p:cNvPr id="37" name="Rectangle 56"/>
            <p:cNvSpPr>
              <a:spLocks noChangeArrowheads="1"/>
            </p:cNvSpPr>
            <p:nvPr/>
          </p:nvSpPr>
          <p:spPr bwMode="auto">
            <a:xfrm>
              <a:off x="5852160" y="3627119"/>
              <a:ext cx="1219199"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Calibri" panose="020F0502020204030204"/>
                  <a:ea typeface="+mn-ea"/>
                  <a:cs typeface="+mn-cs"/>
                </a:rPr>
                <a:t>SHINE</a:t>
              </a:r>
            </a:p>
          </p:txBody>
        </p:sp>
        <p:cxnSp>
          <p:nvCxnSpPr>
            <p:cNvPr id="38" name="Straight Connector 53"/>
            <p:cNvCxnSpPr>
              <a:cxnSpLocks noChangeShapeType="1"/>
            </p:cNvCxnSpPr>
            <p:nvPr/>
          </p:nvCxnSpPr>
          <p:spPr bwMode="auto">
            <a:xfrm rot="5400000">
              <a:off x="6515100" y="3002280"/>
              <a:ext cx="685800" cy="609600"/>
            </a:xfrm>
            <a:prstGeom prst="line">
              <a:avLst/>
            </a:prstGeom>
            <a:noFill/>
            <a:ln w="9525">
              <a:solidFill>
                <a:srgbClr val="FF0000"/>
              </a:solidFill>
              <a:round/>
              <a:headEnd/>
              <a:tailEnd/>
            </a:ln>
          </p:spPr>
        </p:cxnSp>
        <p:sp>
          <p:nvSpPr>
            <p:cNvPr id="39" name="Rectangle 56"/>
            <p:cNvSpPr>
              <a:spLocks noChangeArrowheads="1"/>
            </p:cNvSpPr>
            <p:nvPr/>
          </p:nvSpPr>
          <p:spPr bwMode="auto">
            <a:xfrm>
              <a:off x="3252711" y="1947043"/>
              <a:ext cx="1143001"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white"/>
                  </a:solidFill>
                  <a:effectLst/>
                  <a:uLnTx/>
                  <a:uFillTx/>
                  <a:latin typeface="Calibri" panose="020F0502020204030204"/>
                  <a:ea typeface="+mn-ea"/>
                  <a:cs typeface="+mn-cs"/>
                </a:rPr>
                <a:t>FLASH </a:t>
              </a:r>
            </a:p>
          </p:txBody>
        </p:sp>
        <p:sp>
          <p:nvSpPr>
            <p:cNvPr id="40" name="Rectangle 56"/>
            <p:cNvSpPr>
              <a:spLocks noChangeArrowheads="1"/>
            </p:cNvSpPr>
            <p:nvPr/>
          </p:nvSpPr>
          <p:spPr bwMode="auto">
            <a:xfrm>
              <a:off x="3101340" y="2209799"/>
              <a:ext cx="1371600" cy="328872"/>
            </a:xfrm>
            <a:prstGeom prst="rect">
              <a:avLst/>
            </a:prstGeom>
            <a:noFill/>
            <a:ln w="9525">
              <a:noFill/>
              <a:miter lim="800000"/>
              <a:headEnd/>
              <a:tailEnd/>
            </a:ln>
          </p:spPr>
          <p:txBody>
            <a:bodyPr>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E-XFEL</a:t>
              </a:r>
            </a:p>
          </p:txBody>
        </p:sp>
        <p:sp>
          <p:nvSpPr>
            <p:cNvPr id="41" name="Rectangle 56"/>
            <p:cNvSpPr>
              <a:spLocks noChangeArrowheads="1"/>
            </p:cNvSpPr>
            <p:nvPr/>
          </p:nvSpPr>
          <p:spPr bwMode="auto">
            <a:xfrm>
              <a:off x="3200400" y="2740025"/>
              <a:ext cx="1371600" cy="328872"/>
            </a:xfrm>
            <a:prstGeom prst="rect">
              <a:avLst/>
            </a:prstGeom>
            <a:noFill/>
            <a:ln w="9525">
              <a:noFill/>
              <a:miter lim="800000"/>
              <a:headEnd/>
              <a:tailEnd/>
            </a:ln>
          </p:spPr>
          <p:txBody>
            <a:bodyPr>
              <a:prstTxWarp prst="textNoShape">
                <a:avLst/>
              </a:prstTxWarp>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Calibri" panose="020F0502020204030204"/>
                  <a:ea typeface="+mn-ea"/>
                  <a:cs typeface="+mn-cs"/>
                </a:rPr>
                <a:t>SwissFEL</a:t>
              </a: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56"/>
            <p:cNvSpPr>
              <a:spLocks noChangeArrowheads="1"/>
            </p:cNvSpPr>
            <p:nvPr/>
          </p:nvSpPr>
          <p:spPr bwMode="auto">
            <a:xfrm>
              <a:off x="4572000" y="1863725"/>
              <a:ext cx="1371600" cy="328872"/>
            </a:xfrm>
            <a:prstGeom prst="rect">
              <a:avLst/>
            </a:prstGeom>
            <a:noFill/>
            <a:ln w="9525">
              <a:noFill/>
              <a:miter lim="800000"/>
              <a:headEnd/>
              <a:tailEnd/>
            </a:ln>
          </p:spPr>
          <p:txBody>
            <a:bodyPr>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FERMI</a:t>
              </a:r>
            </a:p>
          </p:txBody>
        </p:sp>
        <p:cxnSp>
          <p:nvCxnSpPr>
            <p:cNvPr id="43" name="Straight Connector 66"/>
            <p:cNvCxnSpPr>
              <a:cxnSpLocks noChangeShapeType="1"/>
            </p:cNvCxnSpPr>
            <p:nvPr/>
          </p:nvCxnSpPr>
          <p:spPr bwMode="auto">
            <a:xfrm rot="10800000" flipV="1">
              <a:off x="4191000" y="2057400"/>
              <a:ext cx="533400" cy="76200"/>
            </a:xfrm>
            <a:prstGeom prst="line">
              <a:avLst/>
            </a:prstGeom>
            <a:noFill/>
            <a:ln w="9525">
              <a:solidFill>
                <a:srgbClr val="FF0000"/>
              </a:solidFill>
              <a:round/>
              <a:headEnd/>
              <a:tailEnd/>
            </a:ln>
          </p:spPr>
        </p:cxnSp>
        <p:cxnSp>
          <p:nvCxnSpPr>
            <p:cNvPr id="44" name="Straight Connector 69"/>
            <p:cNvCxnSpPr>
              <a:cxnSpLocks noChangeShapeType="1"/>
            </p:cNvCxnSpPr>
            <p:nvPr/>
          </p:nvCxnSpPr>
          <p:spPr bwMode="auto">
            <a:xfrm rot="10800000" flipV="1">
              <a:off x="4114800" y="2057400"/>
              <a:ext cx="609600" cy="228600"/>
            </a:xfrm>
            <a:prstGeom prst="line">
              <a:avLst/>
            </a:prstGeom>
            <a:noFill/>
            <a:ln w="9525">
              <a:solidFill>
                <a:srgbClr val="FF0000"/>
              </a:solidFill>
              <a:round/>
              <a:headEnd/>
              <a:tailEnd/>
            </a:ln>
          </p:spPr>
        </p:cxnSp>
        <p:cxnSp>
          <p:nvCxnSpPr>
            <p:cNvPr id="45" name="Straight Connector 75"/>
            <p:cNvCxnSpPr>
              <a:cxnSpLocks noChangeShapeType="1"/>
            </p:cNvCxnSpPr>
            <p:nvPr/>
          </p:nvCxnSpPr>
          <p:spPr bwMode="auto">
            <a:xfrm rot="10800000" flipV="1">
              <a:off x="4038600" y="2286000"/>
              <a:ext cx="609600" cy="533400"/>
            </a:xfrm>
            <a:prstGeom prst="line">
              <a:avLst/>
            </a:prstGeom>
            <a:noFill/>
            <a:ln w="9525">
              <a:solidFill>
                <a:srgbClr val="FF0000"/>
              </a:solidFill>
              <a:round/>
              <a:headEnd/>
              <a:tailEnd/>
            </a:ln>
          </p:spPr>
        </p:cxnSp>
        <p:cxnSp>
          <p:nvCxnSpPr>
            <p:cNvPr id="46" name="Straight Connector 81"/>
            <p:cNvCxnSpPr>
              <a:cxnSpLocks noChangeShapeType="1"/>
            </p:cNvCxnSpPr>
            <p:nvPr/>
          </p:nvCxnSpPr>
          <p:spPr bwMode="auto">
            <a:xfrm flipV="1">
              <a:off x="4724400" y="2133600"/>
              <a:ext cx="304800" cy="153988"/>
            </a:xfrm>
            <a:prstGeom prst="line">
              <a:avLst/>
            </a:prstGeom>
            <a:noFill/>
            <a:ln w="9525">
              <a:solidFill>
                <a:srgbClr val="FF0000"/>
              </a:solidFill>
              <a:round/>
              <a:headEnd/>
              <a:tailEnd/>
            </a:ln>
          </p:spPr>
        </p:cxnSp>
        <p:sp>
          <p:nvSpPr>
            <p:cNvPr id="47" name="Rectangle 56"/>
            <p:cNvSpPr>
              <a:spLocks noChangeArrowheads="1"/>
            </p:cNvSpPr>
            <p:nvPr/>
          </p:nvSpPr>
          <p:spPr bwMode="auto">
            <a:xfrm>
              <a:off x="7391400" y="2124232"/>
              <a:ext cx="916933" cy="5416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PAL</a:t>
              </a:r>
            </a:p>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XFEL</a:t>
              </a:r>
            </a:p>
          </p:txBody>
        </p:sp>
        <p:cxnSp>
          <p:nvCxnSpPr>
            <p:cNvPr id="48" name="Straight Connector 53"/>
            <p:cNvCxnSpPr>
              <a:cxnSpLocks noChangeShapeType="1"/>
            </p:cNvCxnSpPr>
            <p:nvPr/>
          </p:nvCxnSpPr>
          <p:spPr bwMode="auto">
            <a:xfrm flipV="1">
              <a:off x="7246620" y="2438402"/>
              <a:ext cx="266700" cy="152398"/>
            </a:xfrm>
            <a:prstGeom prst="line">
              <a:avLst/>
            </a:prstGeom>
            <a:noFill/>
            <a:ln w="9525">
              <a:solidFill>
                <a:srgbClr val="FF0000"/>
              </a:solidFill>
              <a:round/>
              <a:headEnd/>
              <a:tailEnd/>
            </a:ln>
          </p:spPr>
        </p:cxnSp>
      </p:grpSp>
      <p:sp>
        <p:nvSpPr>
          <p:cNvPr id="3" name="TextBox 2"/>
          <p:cNvSpPr txBox="1"/>
          <p:nvPr/>
        </p:nvSpPr>
        <p:spPr>
          <a:xfrm>
            <a:off x="2280920" y="5565283"/>
            <a:ext cx="5512086" cy="830997"/>
          </a:xfrm>
          <a:prstGeom prst="rect">
            <a:avLst/>
          </a:prstGeom>
          <a:solidFill>
            <a:schemeClr val="bg1"/>
          </a:solidFill>
        </p:spPr>
        <p:txBody>
          <a:bodyPr wrap="none" rtlCol="0">
            <a:spAutoFit/>
          </a:bodyPr>
          <a:lstStyle/>
          <a:p>
            <a:pPr marL="285750" marR="0" lvl="0" indent="-285750" algn="l"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All present facilities are based on SASE, except FERMI. </a:t>
            </a:r>
          </a:p>
          <a:p>
            <a:pPr marL="285750" marR="0" lvl="0" indent="-285750" algn="l"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Most facilities have the option of self-seeding</a:t>
            </a:r>
          </a:p>
          <a:p>
            <a:pPr marL="285750" marR="0" lvl="0" indent="-285750" algn="l"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EuPRAXIA will be the first FEL driven by a Plasma Accelerator</a:t>
            </a:r>
            <a:endParaRPr kumimoji="0" lang="de-CH"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DFEE3C-5FCF-6E25-1511-7EEB51228123}"/>
              </a:ext>
            </a:extLst>
          </p:cNvPr>
          <p:cNvSpPr txBox="1"/>
          <p:nvPr/>
        </p:nvSpPr>
        <p:spPr>
          <a:xfrm>
            <a:off x="5136286" y="2253223"/>
            <a:ext cx="748923" cy="261610"/>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IT" sz="11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EuPRAXIA</a:t>
            </a:r>
          </a:p>
        </p:txBody>
      </p:sp>
      <p:cxnSp>
        <p:nvCxnSpPr>
          <p:cNvPr id="5" name="Straight Arrow Connector 4">
            <a:extLst>
              <a:ext uri="{FF2B5EF4-FFF2-40B4-BE49-F238E27FC236}">
                <a16:creationId xmlns:a16="http://schemas.microsoft.com/office/drawing/2014/main" id="{42D6EF39-29FC-1586-C20C-8BC3AE9F6AF0}"/>
              </a:ext>
            </a:extLst>
          </p:cNvPr>
          <p:cNvCxnSpPr>
            <a:cxnSpLocks/>
            <a:stCxn id="2" idx="0"/>
          </p:cNvCxnSpPr>
          <p:nvPr/>
        </p:nvCxnSpPr>
        <p:spPr>
          <a:xfrm flipH="1" flipV="1">
            <a:off x="5093209" y="2138989"/>
            <a:ext cx="417539" cy="114234"/>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E552B08D-2509-70D5-6761-D843BEEE9E41}"/>
              </a:ext>
            </a:extLst>
          </p:cNvPr>
          <p:cNvSpPr txBox="1"/>
          <p:nvPr/>
        </p:nvSpPr>
        <p:spPr>
          <a:xfrm>
            <a:off x="10831851" y="6478859"/>
            <a:ext cx="1072794" cy="276999"/>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IT" sz="1200" b="0" i="0" u="none" strike="noStrike" kern="1200" cap="none" spc="0" normalizeH="0" baseline="0" noProof="0" dirty="0">
                <a:ln>
                  <a:noFill/>
                </a:ln>
                <a:solidFill>
                  <a:prstClr val="black"/>
                </a:solidFill>
                <a:effectLst/>
                <a:uLnTx/>
                <a:uFillTx/>
                <a:latin typeface="Calibri" panose="020F0502020204030204"/>
                <a:ea typeface="+mn-ea"/>
                <a:cs typeface="+mn-cs"/>
              </a:rPr>
              <a:t>Courtesy Pratt</a:t>
            </a:r>
          </a:p>
        </p:txBody>
      </p:sp>
    </p:spTree>
    <p:extLst>
      <p:ext uri="{BB962C8B-B14F-4D97-AF65-F5344CB8AC3E}">
        <p14:creationId xmlns:p14="http://schemas.microsoft.com/office/powerpoint/2010/main" val="1200600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E98411-7B23-8509-266B-521FB76D1957}"/>
              </a:ext>
            </a:extLst>
          </p:cNvPr>
          <p:cNvSpPr>
            <a:spLocks noGrp="1"/>
          </p:cNvSpPr>
          <p:nvPr>
            <p:ph type="title"/>
          </p:nvPr>
        </p:nvSpPr>
        <p:spPr/>
        <p:txBody>
          <a:bodyPr>
            <a:normAutofit/>
          </a:bodyPr>
          <a:lstStyle/>
          <a:p>
            <a:r>
              <a:rPr lang="en-IT" sz="3200" dirty="0">
                <a:latin typeface="+mn-lt"/>
              </a:rPr>
              <a:t>Major Short-Wavelength FEL User Facilities </a:t>
            </a:r>
          </a:p>
        </p:txBody>
      </p:sp>
      <p:graphicFrame>
        <p:nvGraphicFramePr>
          <p:cNvPr id="6" name="Table 5">
            <a:extLst>
              <a:ext uri="{FF2B5EF4-FFF2-40B4-BE49-F238E27FC236}">
                <a16:creationId xmlns:a16="http://schemas.microsoft.com/office/drawing/2014/main" id="{12CF020F-F208-A75B-EBC4-BE7A7FFE9012}"/>
              </a:ext>
            </a:extLst>
          </p:cNvPr>
          <p:cNvGraphicFramePr>
            <a:graphicFrameLocks noGrp="1"/>
          </p:cNvGraphicFramePr>
          <p:nvPr>
            <p:extLst>
              <p:ext uri="{D42A27DB-BD31-4B8C-83A1-F6EECF244321}">
                <p14:modId xmlns:p14="http://schemas.microsoft.com/office/powerpoint/2010/main" val="3852108865"/>
              </p:ext>
            </p:extLst>
          </p:nvPr>
        </p:nvGraphicFramePr>
        <p:xfrm>
          <a:off x="310185" y="1902995"/>
          <a:ext cx="5636733" cy="4419600"/>
        </p:xfrm>
        <a:graphic>
          <a:graphicData uri="http://schemas.openxmlformats.org/drawingml/2006/table">
            <a:tbl>
              <a:tblPr firstRow="1" firstCol="1" bandRow="1"/>
              <a:tblGrid>
                <a:gridCol w="680209">
                  <a:extLst>
                    <a:ext uri="{9D8B030D-6E8A-4147-A177-3AD203B41FA5}">
                      <a16:colId xmlns:a16="http://schemas.microsoft.com/office/drawing/2014/main" val="117278871"/>
                    </a:ext>
                  </a:extLst>
                </a:gridCol>
                <a:gridCol w="732725">
                  <a:extLst>
                    <a:ext uri="{9D8B030D-6E8A-4147-A177-3AD203B41FA5}">
                      <a16:colId xmlns:a16="http://schemas.microsoft.com/office/drawing/2014/main" val="1901865290"/>
                    </a:ext>
                  </a:extLst>
                </a:gridCol>
                <a:gridCol w="774613">
                  <a:extLst>
                    <a:ext uri="{9D8B030D-6E8A-4147-A177-3AD203B41FA5}">
                      <a16:colId xmlns:a16="http://schemas.microsoft.com/office/drawing/2014/main" val="5096535"/>
                    </a:ext>
                  </a:extLst>
                </a:gridCol>
                <a:gridCol w="561423">
                  <a:extLst>
                    <a:ext uri="{9D8B030D-6E8A-4147-A177-3AD203B41FA5}">
                      <a16:colId xmlns:a16="http://schemas.microsoft.com/office/drawing/2014/main" val="1728260594"/>
                    </a:ext>
                  </a:extLst>
                </a:gridCol>
                <a:gridCol w="610188">
                  <a:extLst>
                    <a:ext uri="{9D8B030D-6E8A-4147-A177-3AD203B41FA5}">
                      <a16:colId xmlns:a16="http://schemas.microsoft.com/office/drawing/2014/main" val="2174831396"/>
                    </a:ext>
                  </a:extLst>
                </a:gridCol>
                <a:gridCol w="803372">
                  <a:extLst>
                    <a:ext uri="{9D8B030D-6E8A-4147-A177-3AD203B41FA5}">
                      <a16:colId xmlns:a16="http://schemas.microsoft.com/office/drawing/2014/main" val="146168663"/>
                    </a:ext>
                  </a:extLst>
                </a:gridCol>
                <a:gridCol w="1474203">
                  <a:extLst>
                    <a:ext uri="{9D8B030D-6E8A-4147-A177-3AD203B41FA5}">
                      <a16:colId xmlns:a16="http://schemas.microsoft.com/office/drawing/2014/main" val="2545264839"/>
                    </a:ext>
                  </a:extLst>
                </a:gridCol>
              </a:tblGrid>
              <a:tr h="450138">
                <a:tc>
                  <a:txBody>
                    <a:bodyPr/>
                    <a:lstStyle/>
                    <a:p>
                      <a:pPr algn="ct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Facility</a:t>
                      </a:r>
                      <a:endParaRPr lang="en-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Location</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Wavelength Range</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[nm]</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Linac Length</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[km]</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Electron Energy</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[GeV]</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RF Band</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[MV/m]</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Key Features</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3689583"/>
                  </a:ext>
                </a:extLst>
              </a:tr>
              <a:tr h="150046">
                <a:tc>
                  <a:txBody>
                    <a:bodyPr/>
                    <a:lstStyle/>
                    <a:p>
                      <a:pPr algn="ct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71691328"/>
                  </a:ext>
                </a:extLst>
              </a:tr>
              <a:tr h="450138">
                <a:tc>
                  <a:txBody>
                    <a:bodyPr/>
                    <a:lstStyle/>
                    <a:p>
                      <a:pPr algn="ctr"/>
                      <a:r>
                        <a:rPr lang="en-US" sz="100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AQUA</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Frascati, Italy</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3-10</a:t>
                      </a:r>
                      <a:endParaRPr lang="en-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&lt; 0.05</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1.2</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X/Plasma</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60/1000</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Compactness. Targets the water window; 3D bio-imaging.</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8171296"/>
                  </a:ext>
                </a:extLst>
              </a:tr>
              <a:tr h="450138">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FLASH</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Hamburg, Germany</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4.1–45</a:t>
                      </a:r>
                      <a:endParaRPr lang="en-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0.28</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1.25</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Pioneering SASE FEL; test facility for FEL technologies.</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638232"/>
                  </a:ext>
                </a:extLst>
              </a:tr>
              <a:tr h="450138">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FERMI</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Trieste, Italy</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10–100</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n-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Seeded FEL; high spectral purity in VUV–soft X-ray range.</a:t>
                      </a:r>
                      <a:endParaRPr lang="en-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5398526"/>
                  </a:ext>
                </a:extLst>
              </a:tr>
              <a:tr h="150046">
                <a:tc>
                  <a:txBody>
                    <a:bodyPr/>
                    <a:lstStyle/>
                    <a:p>
                      <a:pPr algn="ctr"/>
                      <a:r>
                        <a:rPr lang="en-IT"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995172"/>
                  </a:ext>
                </a:extLst>
              </a:tr>
              <a:tr h="450138">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LCLS 1</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SLAC, USA</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0.13–6.2</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14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First hard X-ray FEL; ultrafast imaging capabilities.</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77259421"/>
                  </a:ext>
                </a:extLst>
              </a:tr>
              <a:tr h="450138">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European XFEL</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Hamburg, Germany</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0.05–4.7</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17.5</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High repetition rate; multiple beamlines.</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3127774"/>
                  </a:ext>
                </a:extLst>
              </a:tr>
              <a:tr h="450138">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SACLA</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Harima, Japan</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0.06–0.2</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Compact design; operates in hard X-ray regime.</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7700676"/>
                  </a:ext>
                </a:extLst>
              </a:tr>
              <a:tr h="450138">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SwissFEL</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Villigen, Switzerland</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0.1–5.0</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Two beamlines covering hard and soft X-rays.</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9296553"/>
                  </a:ext>
                </a:extLst>
              </a:tr>
              <a:tr h="450138">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PAL-XFEL</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Pohang, South Korea</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0.06–4.5</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0.78</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Covers both hard and soft X-rays.</a:t>
                      </a:r>
                      <a:endParaRPr lang="en-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21" marR="675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1103702"/>
                  </a:ext>
                </a:extLst>
              </a:tr>
            </a:tbl>
          </a:graphicData>
        </a:graphic>
      </p:graphicFrame>
      <p:sp>
        <p:nvSpPr>
          <p:cNvPr id="8" name="TextBox 7">
            <a:extLst>
              <a:ext uri="{FF2B5EF4-FFF2-40B4-BE49-F238E27FC236}">
                <a16:creationId xmlns:a16="http://schemas.microsoft.com/office/drawing/2014/main" id="{E13D94F1-B032-7603-2800-3A990CD134CC}"/>
              </a:ext>
            </a:extLst>
          </p:cNvPr>
          <p:cNvSpPr txBox="1"/>
          <p:nvPr/>
        </p:nvSpPr>
        <p:spPr>
          <a:xfrm>
            <a:off x="6047277" y="2343080"/>
            <a:ext cx="6099716" cy="3539430"/>
          </a:xfrm>
          <a:prstGeom prst="rect">
            <a:avLst/>
          </a:prstGeom>
          <a:solidFill>
            <a:schemeClr val="bg1"/>
          </a:solidFill>
        </p:spPr>
        <p:txBody>
          <a:bodyPr wrap="square">
            <a:spAutoFit/>
          </a:bodyPr>
          <a:lstStyle/>
          <a:p>
            <a:pPr marL="342900" lvl="0" indent="-342900" algn="just">
              <a:buSzPts val="1000"/>
              <a:buFont typeface="Symbol" pitchFamily="2" charset="2"/>
              <a:buChar char=""/>
              <a:tabLst>
                <a:tab pos="457200" algn="l"/>
              </a:tabLst>
            </a:pPr>
            <a:r>
              <a:rPr lang="en-IT" sz="1400" b="1" dirty="0">
                <a:effectLst/>
                <a:latin typeface="Times New Roman" panose="02020603050405020304" pitchFamily="18" charset="0"/>
                <a:ea typeface="Times New Roman" panose="02020603050405020304" pitchFamily="18" charset="0"/>
              </a:rPr>
              <a:t>Compact Design</a:t>
            </a:r>
            <a:r>
              <a:rPr lang="en-IT" sz="1400" dirty="0">
                <a:effectLst/>
                <a:latin typeface="Times New Roman" panose="02020603050405020304" pitchFamily="18" charset="0"/>
                <a:ea typeface="Times New Roman" panose="02020603050405020304" pitchFamily="18" charset="0"/>
              </a:rPr>
              <a:t>: With an accelerating length of </a:t>
            </a:r>
            <a:r>
              <a:rPr lang="en-IT" sz="1400" b="1" dirty="0">
                <a:effectLst/>
                <a:latin typeface="Times New Roman" panose="02020603050405020304" pitchFamily="18" charset="0"/>
                <a:ea typeface="Times New Roman" panose="02020603050405020304" pitchFamily="18" charset="0"/>
              </a:rPr>
              <a:t>under 50 meters</a:t>
            </a:r>
            <a:r>
              <a:rPr lang="en-IT" sz="1400" dirty="0">
                <a:effectLst/>
                <a:latin typeface="Times New Roman" panose="02020603050405020304" pitchFamily="18" charset="0"/>
                <a:ea typeface="Times New Roman" panose="02020603050405020304" pitchFamily="18" charset="0"/>
              </a:rPr>
              <a:t>, AQUA is the most compact facility in the list. This reflects its use of the combination of high-gradient X-band linac technology and plasma acceleration.</a:t>
            </a:r>
          </a:p>
          <a:p>
            <a:pPr marL="342900" lvl="0" indent="-342900" algn="just">
              <a:buSzPts val="1000"/>
              <a:buFont typeface="Symbol" pitchFamily="2" charset="2"/>
              <a:buChar char=""/>
              <a:tabLst>
                <a:tab pos="457200" algn="l"/>
              </a:tabLst>
            </a:pPr>
            <a:r>
              <a:rPr lang="en-IT" sz="1400" b="1" dirty="0">
                <a:effectLst/>
                <a:latin typeface="Times New Roman" panose="02020603050405020304" pitchFamily="18" charset="0"/>
                <a:ea typeface="Times New Roman" panose="02020603050405020304" pitchFamily="18" charset="0"/>
              </a:rPr>
              <a:t>Moderate Energy with High Impact</a:t>
            </a:r>
            <a:r>
              <a:rPr lang="en-IT" sz="1400" dirty="0">
                <a:effectLst/>
                <a:latin typeface="Times New Roman" panose="02020603050405020304" pitchFamily="18" charset="0"/>
                <a:ea typeface="Times New Roman" panose="02020603050405020304" pitchFamily="18" charset="0"/>
              </a:rPr>
              <a:t>: Operating at around </a:t>
            </a:r>
            <a:r>
              <a:rPr lang="en-IT" sz="1400" b="1" dirty="0">
                <a:effectLst/>
                <a:latin typeface="Times New Roman" panose="02020603050405020304" pitchFamily="18" charset="0"/>
                <a:ea typeface="Times New Roman" panose="02020603050405020304" pitchFamily="18" charset="0"/>
              </a:rPr>
              <a:t>1 GeV</a:t>
            </a:r>
            <a:r>
              <a:rPr lang="en-IT" sz="1400" dirty="0">
                <a:effectLst/>
                <a:latin typeface="Times New Roman" panose="02020603050405020304" pitchFamily="18" charset="0"/>
                <a:ea typeface="Times New Roman" panose="02020603050405020304" pitchFamily="18" charset="0"/>
              </a:rPr>
              <a:t>, AQUA delivers radiation in the </a:t>
            </a:r>
            <a:r>
              <a:rPr lang="en-IT" sz="1400" b="1" dirty="0">
                <a:effectLst/>
                <a:latin typeface="Times New Roman" panose="02020603050405020304" pitchFamily="18" charset="0"/>
                <a:ea typeface="Times New Roman" panose="02020603050405020304" pitchFamily="18" charset="0"/>
              </a:rPr>
              <a:t>“water window” (2–4 nm)</a:t>
            </a:r>
            <a:r>
              <a:rPr lang="en-IT" sz="1400" dirty="0">
                <a:effectLst/>
                <a:latin typeface="Times New Roman" panose="02020603050405020304" pitchFamily="18" charset="0"/>
                <a:ea typeface="Times New Roman" panose="02020603050405020304" pitchFamily="18" charset="0"/>
              </a:rPr>
              <a:t>. This range is crucial for imaging biological specimens in aqueous environments without damaging or staining them, positioning AQUA as a valuable tool for structural biology, chemistry, and material science.</a:t>
            </a:r>
          </a:p>
          <a:p>
            <a:pPr marL="342900" lvl="0" indent="-342900" algn="just">
              <a:buSzPts val="1000"/>
              <a:buFont typeface="Symbol" pitchFamily="2" charset="2"/>
              <a:buChar char=""/>
              <a:tabLst>
                <a:tab pos="457200" algn="l"/>
              </a:tabLst>
            </a:pPr>
            <a:r>
              <a:rPr lang="en-IT" sz="1400" b="1" dirty="0">
                <a:effectLst/>
                <a:latin typeface="Times New Roman" panose="02020603050405020304" pitchFamily="18" charset="0"/>
                <a:ea typeface="Times New Roman" panose="02020603050405020304" pitchFamily="18" charset="0"/>
              </a:rPr>
              <a:t>Complementarity and Accessibility</a:t>
            </a:r>
            <a:r>
              <a:rPr lang="en-IT" sz="1400" dirty="0">
                <a:effectLst/>
                <a:latin typeface="Times New Roman" panose="02020603050405020304" pitchFamily="18" charset="0"/>
                <a:ea typeface="Times New Roman" panose="02020603050405020304" pitchFamily="18" charset="0"/>
              </a:rPr>
              <a:t>: AQUA complements X-ray FELs by addressing a different spectral and experimental niche, </a:t>
            </a:r>
            <a:r>
              <a:rPr lang="en-IT" sz="1400" b="1" dirty="0">
                <a:effectLst/>
                <a:latin typeface="Times New Roman" panose="02020603050405020304" pitchFamily="18" charset="0"/>
                <a:ea typeface="Times New Roman" panose="02020603050405020304" pitchFamily="18" charset="0"/>
              </a:rPr>
              <a:t>enhancing accessibility to FEL science for smaller research groups and regional users</a:t>
            </a:r>
            <a:r>
              <a:rPr lang="en-IT" sz="1400" dirty="0">
                <a:effectLst/>
                <a:latin typeface="Times New Roman" panose="02020603050405020304" pitchFamily="18" charset="0"/>
                <a:ea typeface="Times New Roman" panose="02020603050405020304" pitchFamily="18" charset="0"/>
              </a:rPr>
              <a:t>.</a:t>
            </a:r>
          </a:p>
          <a:p>
            <a:pPr marL="342900" lvl="0" indent="-342900" algn="just">
              <a:buSzPts val="1000"/>
              <a:buFont typeface="Symbol" pitchFamily="2" charset="2"/>
              <a:buChar char=""/>
              <a:tabLst>
                <a:tab pos="457200" algn="l"/>
              </a:tabLst>
            </a:pPr>
            <a:r>
              <a:rPr lang="en-IT" sz="1400" b="1" dirty="0">
                <a:effectLst/>
                <a:latin typeface="Times New Roman" panose="02020603050405020304" pitchFamily="18" charset="0"/>
                <a:ea typeface="Times New Roman" panose="02020603050405020304" pitchFamily="18" charset="0"/>
              </a:rPr>
              <a:t>Technology Demonstrator</a:t>
            </a:r>
            <a:r>
              <a:rPr lang="en-IT" sz="1400" dirty="0">
                <a:effectLst/>
                <a:latin typeface="Times New Roman" panose="02020603050405020304" pitchFamily="18" charset="0"/>
                <a:ea typeface="Times New Roman" panose="02020603050405020304" pitchFamily="18" charset="0"/>
              </a:rPr>
              <a:t>: AQUA is also a </a:t>
            </a:r>
            <a:r>
              <a:rPr lang="en-IT" sz="1400" b="1" dirty="0">
                <a:effectLst/>
                <a:latin typeface="Times New Roman" panose="02020603050405020304" pitchFamily="18" charset="0"/>
                <a:ea typeface="Times New Roman" panose="02020603050405020304" pitchFamily="18" charset="0"/>
              </a:rPr>
              <a:t>strategic testbed</a:t>
            </a:r>
            <a:r>
              <a:rPr lang="en-IT" sz="1400" dirty="0">
                <a:effectLst/>
                <a:latin typeface="Times New Roman" panose="02020603050405020304" pitchFamily="18" charset="0"/>
                <a:ea typeface="Times New Roman" panose="02020603050405020304" pitchFamily="18" charset="0"/>
              </a:rPr>
              <a:t> for integrating advanced acceleration schemes and short period undulators into user-oriented FELs marking a paradigm shift toward </a:t>
            </a:r>
            <a:r>
              <a:rPr lang="en-IT" sz="1400" b="1" dirty="0">
                <a:effectLst/>
                <a:latin typeface="Times New Roman" panose="02020603050405020304" pitchFamily="18" charset="0"/>
                <a:ea typeface="Times New Roman" panose="02020603050405020304" pitchFamily="18" charset="0"/>
              </a:rPr>
              <a:t>compact and cost-effective light sources</a:t>
            </a:r>
            <a:r>
              <a:rPr lang="en-IT" sz="1400" dirty="0">
                <a:effectLst/>
                <a:latin typeface="Times New Roman" panose="02020603050405020304" pitchFamily="18" charset="0"/>
                <a:ea typeface="Times New Roman" panose="02020603050405020304" pitchFamily="18" charset="0"/>
              </a:rPr>
              <a:t>.</a:t>
            </a:r>
          </a:p>
        </p:txBody>
      </p:sp>
      <p:sp>
        <p:nvSpPr>
          <p:cNvPr id="4" name="TextBox 3">
            <a:extLst>
              <a:ext uri="{FF2B5EF4-FFF2-40B4-BE49-F238E27FC236}">
                <a16:creationId xmlns:a16="http://schemas.microsoft.com/office/drawing/2014/main" id="{D4A4B698-84CF-7192-EFB3-A226A3EAB01B}"/>
              </a:ext>
            </a:extLst>
          </p:cNvPr>
          <p:cNvSpPr txBox="1"/>
          <p:nvPr/>
        </p:nvSpPr>
        <p:spPr>
          <a:xfrm>
            <a:off x="45007" y="872629"/>
            <a:ext cx="11953705" cy="923330"/>
          </a:xfrm>
          <a:prstGeom prst="rect">
            <a:avLst/>
          </a:prstGeom>
          <a:solidFill>
            <a:schemeClr val="bg1"/>
          </a:solidFill>
        </p:spPr>
        <p:txBody>
          <a:bodyPr wrap="square">
            <a:spAutoFit/>
          </a:bodyPr>
          <a:lstStyle/>
          <a:p>
            <a:r>
              <a:rPr lang="en-IT" sz="1800" kern="0" dirty="0">
                <a:effectLst/>
                <a:latin typeface="Times New Roman" panose="02020603050405020304" pitchFamily="18" charset="0"/>
                <a:ea typeface="Times New Roman" panose="02020603050405020304" pitchFamily="18" charset="0"/>
              </a:rPr>
              <a:t>The AQUA beamline is the scientific heart of </a:t>
            </a:r>
            <a:r>
              <a:rPr lang="en-IT" sz="1800" i="1" kern="0" dirty="0">
                <a:effectLst/>
                <a:ea typeface="Times New Roman" panose="02020603050405020304" pitchFamily="18" charset="0"/>
              </a:rPr>
              <a:t>EuPRAXIA@SPARC_LAB</a:t>
            </a:r>
            <a:r>
              <a:rPr lang="en-IT" sz="1800" kern="0" dirty="0">
                <a:effectLst/>
                <a:latin typeface="Times New Roman" panose="02020603050405020304" pitchFamily="18" charset="0"/>
                <a:ea typeface="Times New Roman" panose="02020603050405020304" pitchFamily="18" charset="0"/>
              </a:rPr>
              <a:t>, designed to deliver high-brilliance soft X-ray pulses in the water-window spectral range, specifically between 3 and 5 nanometers (corresponding to photon energies of 300–600 eV) and up to 10 nm. </a:t>
            </a:r>
            <a:endParaRPr lang="en-IT" sz="1800" dirty="0"/>
          </a:p>
        </p:txBody>
      </p:sp>
    </p:spTree>
    <p:extLst>
      <p:ext uri="{BB962C8B-B14F-4D97-AF65-F5344CB8AC3E}">
        <p14:creationId xmlns:p14="http://schemas.microsoft.com/office/powerpoint/2010/main" val="199778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E73D-CAAC-D696-BE47-300C6FEB8D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825102-7A8B-376B-AD2F-3267AF74E1C8}"/>
              </a:ext>
            </a:extLst>
          </p:cNvPr>
          <p:cNvSpPr>
            <a:spLocks noGrp="1"/>
          </p:cNvSpPr>
          <p:nvPr>
            <p:ph type="title"/>
          </p:nvPr>
        </p:nvSpPr>
        <p:spPr/>
        <p:txBody>
          <a:bodyPr>
            <a:normAutofit/>
          </a:bodyPr>
          <a:lstStyle/>
          <a:p>
            <a:r>
              <a:rPr lang="en-IT" sz="3200" dirty="0">
                <a:latin typeface="+mn-lt"/>
              </a:rPr>
              <a:t>Scientific Case and Applications  </a:t>
            </a:r>
          </a:p>
        </p:txBody>
      </p:sp>
      <p:graphicFrame>
        <p:nvGraphicFramePr>
          <p:cNvPr id="7" name="Table 6">
            <a:extLst>
              <a:ext uri="{FF2B5EF4-FFF2-40B4-BE49-F238E27FC236}">
                <a16:creationId xmlns:a16="http://schemas.microsoft.com/office/drawing/2014/main" id="{89C29F6D-989E-21CB-7729-127A489A96B3}"/>
              </a:ext>
            </a:extLst>
          </p:cNvPr>
          <p:cNvGraphicFramePr>
            <a:graphicFrameLocks noGrp="1"/>
          </p:cNvGraphicFramePr>
          <p:nvPr>
            <p:extLst>
              <p:ext uri="{D42A27DB-BD31-4B8C-83A1-F6EECF244321}">
                <p14:modId xmlns:p14="http://schemas.microsoft.com/office/powerpoint/2010/main" val="3253761193"/>
              </p:ext>
            </p:extLst>
          </p:nvPr>
        </p:nvGraphicFramePr>
        <p:xfrm>
          <a:off x="140506" y="831881"/>
          <a:ext cx="8046720" cy="5554980"/>
        </p:xfrm>
        <a:graphic>
          <a:graphicData uri="http://schemas.openxmlformats.org/drawingml/2006/table">
            <a:tbl>
              <a:tblPr firstRow="1" bandRow="1"/>
              <a:tblGrid>
                <a:gridCol w="164592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468880">
                  <a:extLst>
                    <a:ext uri="{9D8B030D-6E8A-4147-A177-3AD203B41FA5}">
                      <a16:colId xmlns:a16="http://schemas.microsoft.com/office/drawing/2014/main" val="20003"/>
                    </a:ext>
                  </a:extLst>
                </a:gridCol>
              </a:tblGrid>
              <a:tr h="628650">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Application Area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rPr dirty="0"/>
                        <a:t>Scientific Focus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Techniques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Key Impact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Renewable Energy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Charge transport in solar cells &amp; catalysts</a:t>
                      </a:r>
                    </a:p>
                    <a:p>
                      <a:r>
                        <a:t>• Photocatalytic H₂ production</a:t>
                      </a:r>
                    </a:p>
                    <a:p>
                      <a:r>
                        <a:t>• PFAS/PClAS analysis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XES, PI-MS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Efficient solar materials</a:t>
                      </a:r>
                    </a:p>
                    <a:p>
                      <a:r>
                        <a:t>• Clean hydrogen production</a:t>
                      </a:r>
                    </a:p>
                    <a:p>
                      <a:r>
                        <a:t>• Environmental remediation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Warm Dense Matter (WDM)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Extreme temperature/density</a:t>
                      </a:r>
                    </a:p>
                    <a:p>
                      <a:r>
                        <a:t>• Astrophysics &amp; fusion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Time-resolved XAS, TR-XES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Stellar/planetary modeling</a:t>
                      </a:r>
                    </a:p>
                    <a:p>
                      <a:r>
                        <a:t>• Fusion research support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Battery Technology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Ion migration &amp; interfaces</a:t>
                      </a:r>
                    </a:p>
                    <a:p>
                      <a:r>
                        <a:rPr dirty="0"/>
                        <a:t>• Solid-state battery study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non-linear X-ray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Safer, longer-life batteries</a:t>
                      </a:r>
                    </a:p>
                    <a:p>
                      <a:r>
                        <a:t>• High energy density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Structural 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Live-cell imaging</a:t>
                      </a:r>
                    </a:p>
                    <a:p>
                      <a:r>
                        <a:t>• Cellular processes (stress, DNA damage)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CDI, XAS, CEI</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Real-time biomolecular studies</a:t>
                      </a:r>
                    </a:p>
                    <a:p>
                      <a:r>
                        <a:t>• Disease mechanism insight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Health &amp; Radiobiology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DNA damage by radiation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X-ray pump–probe, photo-fragmentation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Radioprotection</a:t>
                      </a:r>
                    </a:p>
                    <a:p>
                      <a:r>
                        <a:t>• Cancer treatment improvement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Atmospheric 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VOC/NOx oxidation</a:t>
                      </a:r>
                    </a:p>
                    <a:p>
                      <a:r>
                        <a:t>• Aerosol dynamics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PI-MS, ion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Pollution models</a:t>
                      </a:r>
                    </a:p>
                    <a:p>
                      <a:r>
                        <a:t>• Climate studies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Astrochemistry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Radiation chemistry in space</a:t>
                      </a:r>
                    </a:p>
                    <a:p>
                      <a:r>
                        <a:t>• Organic molecule formation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photochemistry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Space molecular evolution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pic>
        <p:nvPicPr>
          <p:cNvPr id="9" name="Picture 8">
            <a:extLst>
              <a:ext uri="{FF2B5EF4-FFF2-40B4-BE49-F238E27FC236}">
                <a16:creationId xmlns:a16="http://schemas.microsoft.com/office/drawing/2014/main" id="{24A25328-F9AB-8097-C589-9277DDE23F3B}"/>
              </a:ext>
            </a:extLst>
          </p:cNvPr>
          <p:cNvPicPr>
            <a:picLocks noChangeAspect="1"/>
          </p:cNvPicPr>
          <p:nvPr/>
        </p:nvPicPr>
        <p:blipFill>
          <a:blip r:embed="rId2"/>
          <a:srcRect b="31334"/>
          <a:stretch/>
        </p:blipFill>
        <p:spPr>
          <a:xfrm>
            <a:off x="8425612" y="4928736"/>
            <a:ext cx="3625882" cy="1458125"/>
          </a:xfrm>
          <a:prstGeom prst="rect">
            <a:avLst/>
          </a:prstGeom>
        </p:spPr>
      </p:pic>
      <p:pic>
        <p:nvPicPr>
          <p:cNvPr id="10" name="Picture 9" descr="A diagram of a cell scale&#10;&#10;Description automatically generated">
            <a:extLst>
              <a:ext uri="{FF2B5EF4-FFF2-40B4-BE49-F238E27FC236}">
                <a16:creationId xmlns:a16="http://schemas.microsoft.com/office/drawing/2014/main" id="{CA81FF2C-DF42-15D1-8E10-EA68017B434C}"/>
              </a:ext>
            </a:extLst>
          </p:cNvPr>
          <p:cNvPicPr>
            <a:picLocks noChangeAspect="1"/>
          </p:cNvPicPr>
          <p:nvPr/>
        </p:nvPicPr>
        <p:blipFill>
          <a:blip r:embed="rId3"/>
          <a:stretch>
            <a:fillRect/>
          </a:stretch>
        </p:blipFill>
        <p:spPr>
          <a:xfrm>
            <a:off x="8395271" y="851497"/>
            <a:ext cx="3686565" cy="997541"/>
          </a:xfrm>
          <a:prstGeom prst="rect">
            <a:avLst/>
          </a:prstGeom>
        </p:spPr>
      </p:pic>
      <p:pic>
        <p:nvPicPr>
          <p:cNvPr id="11" name="pasted-image.pdf">
            <a:extLst>
              <a:ext uri="{FF2B5EF4-FFF2-40B4-BE49-F238E27FC236}">
                <a16:creationId xmlns:a16="http://schemas.microsoft.com/office/drawing/2014/main" id="{85E2239E-5E33-A497-C8F5-8371C17E3592}"/>
              </a:ext>
            </a:extLst>
          </p:cNvPr>
          <p:cNvPicPr/>
          <p:nvPr/>
        </p:nvPicPr>
        <p:blipFill>
          <a:blip r:embed="rId4"/>
          <a:stretch>
            <a:fillRect/>
          </a:stretch>
        </p:blipFill>
        <p:spPr>
          <a:xfrm>
            <a:off x="8803626" y="2058023"/>
            <a:ext cx="2869855" cy="2575165"/>
          </a:xfrm>
          <a:prstGeom prst="rect">
            <a:avLst/>
          </a:prstGeom>
          <a:solidFill>
            <a:schemeClr val="bg1"/>
          </a:solidFill>
          <a:ln w="12700">
            <a:miter lim="400000"/>
          </a:ln>
        </p:spPr>
      </p:pic>
      <p:sp>
        <p:nvSpPr>
          <p:cNvPr id="12" name="TextBox 11">
            <a:extLst>
              <a:ext uri="{FF2B5EF4-FFF2-40B4-BE49-F238E27FC236}">
                <a16:creationId xmlns:a16="http://schemas.microsoft.com/office/drawing/2014/main" id="{82334E86-B63B-7D02-954D-8600826FD0D8}"/>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a:t>
            </a:r>
            <a:r>
              <a:rPr lang="en-US" dirty="0">
                <a:solidFill>
                  <a:prstClr val="black"/>
                </a:solidFill>
                <a:latin typeface="Calibri"/>
              </a:rPr>
              <a:t>F</a:t>
            </a:r>
            <a:r>
              <a:rPr kumimoji="0" lang="en-US" sz="1900" b="0" i="0" u="none" strike="noStrike" kern="1200" cap="none" spc="0" normalizeH="0" baseline="0" noProof="0" dirty="0">
                <a:ln>
                  <a:noFill/>
                </a:ln>
                <a:solidFill>
                  <a:prstClr val="black"/>
                </a:solidFill>
                <a:effectLst/>
                <a:uLnTx/>
                <a:uFillTx/>
                <a:latin typeface="Calibri"/>
                <a:ea typeface="+mn-ea"/>
                <a:cs typeface="+mn-cs"/>
              </a:rPr>
              <a:t>.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Stellato</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820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5E3BD8-79AD-B940-B322-B524D8B322C2}"/>
              </a:ext>
            </a:extLst>
          </p:cNvPr>
          <p:cNvSpPr>
            <a:spLocks noGrp="1"/>
          </p:cNvSpPr>
          <p:nvPr>
            <p:ph type="title"/>
          </p:nvPr>
        </p:nvSpPr>
        <p:spPr>
          <a:xfrm>
            <a:off x="1801091" y="-272186"/>
            <a:ext cx="9421091" cy="1325563"/>
          </a:xfrm>
        </p:spPr>
        <p:txBody>
          <a:bodyPr>
            <a:normAutofit/>
          </a:bodyPr>
          <a:lstStyle/>
          <a:p>
            <a:r>
              <a:rPr lang="en-GB" sz="3600" dirty="0">
                <a:latin typeface="+mn-lt"/>
              </a:rPr>
              <a:t>Civil Infrastructures</a:t>
            </a:r>
            <a:endParaRPr lang="de-DE" sz="3600" dirty="0">
              <a:latin typeface="+mn-lt"/>
            </a:endParaRPr>
          </a:p>
        </p:txBody>
      </p:sp>
      <p:sp>
        <p:nvSpPr>
          <p:cNvPr id="7" name="Textfeld 6">
            <a:extLst>
              <a:ext uri="{FF2B5EF4-FFF2-40B4-BE49-F238E27FC236}">
                <a16:creationId xmlns:a16="http://schemas.microsoft.com/office/drawing/2014/main" id="{83E6052D-3D32-D440-91C9-D360B35B19EE}"/>
              </a:ext>
            </a:extLst>
          </p:cNvPr>
          <p:cNvSpPr txBox="1"/>
          <p:nvPr/>
        </p:nvSpPr>
        <p:spPr>
          <a:xfrm>
            <a:off x="6096000" y="1211872"/>
            <a:ext cx="5435648" cy="4770537"/>
          </a:xfrm>
          <a:prstGeom prst="rect">
            <a:avLst/>
          </a:prstGeom>
          <a:noFill/>
        </p:spPr>
        <p:txBody>
          <a:bodyPr wrap="square" rtlCol="0">
            <a:spAutoFit/>
          </a:bodyPr>
          <a:lstStyle/>
          <a:p>
            <a:pPr marL="285750" indent="-285750" algn="just">
              <a:buFont typeface="Arial" panose="020B0604020202020204" pitchFamily="34" charset="0"/>
              <a:buChar char="•"/>
            </a:pPr>
            <a:r>
              <a:rPr lang="en-IT" sz="1600" dirty="0">
                <a:effectLst/>
                <a:latin typeface="Times New Roman" panose="02020603050405020304" pitchFamily="18" charset="0"/>
                <a:ea typeface="Times New Roman" panose="02020603050405020304" pitchFamily="18" charset="0"/>
              </a:rPr>
              <a:t>The main infrastructure includes a new building of approximately 5,600 square meters, purpose-built to house the accelerator, the FEL, various experimental areas, and supporting technical rooms.</a:t>
            </a:r>
          </a:p>
          <a:p>
            <a:pPr marL="285750" indent="-285750" algn="just">
              <a:buFont typeface="Arial" panose="020B0604020202020204" pitchFamily="34" charset="0"/>
              <a:buChar char="•"/>
            </a:pPr>
            <a:r>
              <a:rPr lang="en-GB" sz="1600" dirty="0">
                <a:effectLst/>
                <a:latin typeface="Times New Roman" panose="02020603050405020304" pitchFamily="18" charset="0"/>
                <a:ea typeface="Calibri" panose="020F0502020204030204" pitchFamily="34" charset="0"/>
              </a:rPr>
              <a:t>At its maximum extension above ground, the building is approximately </a:t>
            </a:r>
            <a:r>
              <a:rPr lang="en-GB" sz="1600" dirty="0">
                <a:solidFill>
                  <a:srgbClr val="FF0000"/>
                </a:solidFill>
                <a:effectLst/>
                <a:latin typeface="Times New Roman" panose="02020603050405020304" pitchFamily="18" charset="0"/>
                <a:ea typeface="Calibri" panose="020F0502020204030204" pitchFamily="34" charset="0"/>
              </a:rPr>
              <a:t>140 m long and 45 m wide</a:t>
            </a:r>
            <a:r>
              <a:rPr lang="en-GB" sz="1600" dirty="0">
                <a:effectLst/>
                <a:latin typeface="Times New Roman" panose="02020603050405020304" pitchFamily="18" charset="0"/>
                <a:ea typeface="Calibri" panose="020F0502020204030204" pitchFamily="34" charset="0"/>
              </a:rPr>
              <a:t>, with a narrowing to 36 m towards the north-west; it ends on the ground floor with a rectangular appendix measuring 21 m by 13 m completely underground. </a:t>
            </a:r>
          </a:p>
          <a:p>
            <a:pPr marL="285750" indent="-285750" algn="just">
              <a:buFont typeface="Arial" panose="020B0604020202020204" pitchFamily="34" charset="0"/>
              <a:buChar char="•"/>
            </a:pPr>
            <a:r>
              <a:rPr lang="en-IT" sz="1600" dirty="0">
                <a:effectLst/>
                <a:latin typeface="Times New Roman" panose="02020603050405020304" pitchFamily="18" charset="0"/>
                <a:ea typeface="Times New Roman" panose="02020603050405020304" pitchFamily="18" charset="0"/>
              </a:rPr>
              <a:t>This structure has been carefully engineered to accommodate complex equipment with stringent requirements on radiation shielding and vibration suppression. </a:t>
            </a:r>
          </a:p>
          <a:p>
            <a:pPr marL="285750" indent="-285750" algn="just">
              <a:buFont typeface="Arial" panose="020B0604020202020204" pitchFamily="34" charset="0"/>
              <a:buChar char="•"/>
            </a:pPr>
            <a:r>
              <a:rPr lang="en-IT" sz="1600" dirty="0">
                <a:solidFill>
                  <a:srgbClr val="FF0000"/>
                </a:solidFill>
                <a:effectLst/>
                <a:latin typeface="Times New Roman" panose="02020603050405020304" pitchFamily="18" charset="0"/>
                <a:ea typeface="Times New Roman" panose="02020603050405020304" pitchFamily="18" charset="0"/>
              </a:rPr>
              <a:t>Reinforced concrete walls and roofs, up to 2 meters thick</a:t>
            </a:r>
            <a:r>
              <a:rPr lang="en-IT" sz="1600" dirty="0">
                <a:effectLst/>
                <a:latin typeface="Times New Roman" panose="02020603050405020304" pitchFamily="18" charset="0"/>
                <a:ea typeface="Times New Roman" panose="02020603050405020304" pitchFamily="18" charset="0"/>
              </a:rPr>
              <a:t>, ensure safety and operational integrity, while structural joints isolate sensitive experimental spaces from mechanical vibrations. </a:t>
            </a:r>
          </a:p>
          <a:p>
            <a:pPr marL="285750" indent="-285750" algn="just">
              <a:buFont typeface="Arial" panose="020B0604020202020204" pitchFamily="34" charset="0"/>
              <a:buChar char="•"/>
            </a:pPr>
            <a:r>
              <a:rPr lang="en-IT" sz="1600" dirty="0">
                <a:effectLst/>
                <a:latin typeface="Times New Roman" panose="02020603050405020304" pitchFamily="18" charset="0"/>
                <a:ea typeface="Times New Roman" panose="02020603050405020304" pitchFamily="18" charset="0"/>
              </a:rPr>
              <a:t>Building construction is expected to start by the end </a:t>
            </a:r>
            <a:r>
              <a:rPr lang="en-IT" sz="1600" b="1" dirty="0">
                <a:solidFill>
                  <a:srgbClr val="FF0000"/>
                </a:solidFill>
                <a:effectLst/>
                <a:latin typeface="Times New Roman" panose="02020603050405020304" pitchFamily="18" charset="0"/>
                <a:ea typeface="Times New Roman" panose="02020603050405020304" pitchFamily="18" charset="0"/>
              </a:rPr>
              <a:t>of 2026 </a:t>
            </a:r>
            <a:r>
              <a:rPr lang="en-IT" sz="1600" dirty="0">
                <a:effectLst/>
                <a:latin typeface="Times New Roman" panose="02020603050405020304" pitchFamily="18" charset="0"/>
                <a:ea typeface="Times New Roman" panose="02020603050405020304" pitchFamily="18" charset="0"/>
              </a:rPr>
              <a:t>and to be completed in 3 years. </a:t>
            </a:r>
          </a:p>
        </p:txBody>
      </p:sp>
      <p:pic>
        <p:nvPicPr>
          <p:cNvPr id="2" name="Picture 1" descr="A collage of a building and a map&#10;&#10;AI-generated content may be incorrect.">
            <a:extLst>
              <a:ext uri="{FF2B5EF4-FFF2-40B4-BE49-F238E27FC236}">
                <a16:creationId xmlns:a16="http://schemas.microsoft.com/office/drawing/2014/main" id="{90A8513C-6F5F-3A59-F22E-B25C48DC74D8}"/>
              </a:ext>
            </a:extLst>
          </p:cNvPr>
          <p:cNvPicPr>
            <a:picLocks noChangeAspect="1"/>
          </p:cNvPicPr>
          <p:nvPr/>
        </p:nvPicPr>
        <p:blipFill>
          <a:blip r:embed="rId2"/>
          <a:stretch>
            <a:fillRect/>
          </a:stretch>
        </p:blipFill>
        <p:spPr>
          <a:xfrm>
            <a:off x="456113" y="922976"/>
            <a:ext cx="5232541" cy="5348331"/>
          </a:xfrm>
          <a:prstGeom prst="rect">
            <a:avLst/>
          </a:prstGeom>
        </p:spPr>
      </p:pic>
      <p:sp>
        <p:nvSpPr>
          <p:cNvPr id="4" name="TextBox 3">
            <a:extLst>
              <a:ext uri="{FF2B5EF4-FFF2-40B4-BE49-F238E27FC236}">
                <a16:creationId xmlns:a16="http://schemas.microsoft.com/office/drawing/2014/main" id="{653BA60A-2A8E-5628-35A5-4FA29DA281D8}"/>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U. Rotundo</a:t>
            </a:r>
          </a:p>
        </p:txBody>
      </p:sp>
    </p:spTree>
    <p:extLst>
      <p:ext uri="{BB962C8B-B14F-4D97-AF65-F5344CB8AC3E}">
        <p14:creationId xmlns:p14="http://schemas.microsoft.com/office/powerpoint/2010/main" val="2909357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6FBB4E-1CF1-FA08-B7FD-CA3B7F5D3066}"/>
              </a:ext>
            </a:extLst>
          </p:cNvPr>
          <p:cNvSpPr>
            <a:spLocks noGrp="1"/>
          </p:cNvSpPr>
          <p:nvPr>
            <p:ph type="title"/>
          </p:nvPr>
        </p:nvSpPr>
        <p:spPr/>
        <p:txBody>
          <a:bodyPr/>
          <a:lstStyle/>
          <a:p>
            <a:r>
              <a:rPr lang="en-IT" dirty="0"/>
              <a:t>M</a:t>
            </a:r>
            <a:r>
              <a:rPr lang="en-GB" dirty="0"/>
              <a:t>a</a:t>
            </a:r>
            <a:r>
              <a:rPr lang="en-IT" dirty="0"/>
              <a:t>chine Layout </a:t>
            </a:r>
          </a:p>
        </p:txBody>
      </p:sp>
      <p:pic>
        <p:nvPicPr>
          <p:cNvPr id="15" name="Picture 14" descr="A transparent building with many windows&#10;&#10;Description automatically generated with medium confidence">
            <a:extLst>
              <a:ext uri="{FF2B5EF4-FFF2-40B4-BE49-F238E27FC236}">
                <a16:creationId xmlns:a16="http://schemas.microsoft.com/office/drawing/2014/main" id="{8C10BDD6-FD6E-3349-3B2A-0EEA7ACFD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23" y="855318"/>
            <a:ext cx="10345064" cy="5439971"/>
          </a:xfrm>
          <a:prstGeom prst="rect">
            <a:avLst/>
          </a:prstGeom>
        </p:spPr>
      </p:pic>
      <p:pic>
        <p:nvPicPr>
          <p:cNvPr id="2" name="Picture 1">
            <a:extLst>
              <a:ext uri="{FF2B5EF4-FFF2-40B4-BE49-F238E27FC236}">
                <a16:creationId xmlns:a16="http://schemas.microsoft.com/office/drawing/2014/main" id="{8AF6E004-AADA-6B19-DF86-366CD8A757BF}"/>
              </a:ext>
            </a:extLst>
          </p:cNvPr>
          <p:cNvPicPr>
            <a:picLocks noChangeAspect="1"/>
          </p:cNvPicPr>
          <p:nvPr/>
        </p:nvPicPr>
        <p:blipFill>
          <a:blip r:embed="rId3"/>
          <a:stretch>
            <a:fillRect/>
          </a:stretch>
        </p:blipFill>
        <p:spPr>
          <a:xfrm>
            <a:off x="6747223" y="3575303"/>
            <a:ext cx="5308654" cy="2763623"/>
          </a:xfrm>
          <a:prstGeom prst="rect">
            <a:avLst/>
          </a:prstGeom>
        </p:spPr>
      </p:pic>
      <p:sp>
        <p:nvSpPr>
          <p:cNvPr id="4" name="TextBox 3">
            <a:extLst>
              <a:ext uri="{FF2B5EF4-FFF2-40B4-BE49-F238E27FC236}">
                <a16:creationId xmlns:a16="http://schemas.microsoft.com/office/drawing/2014/main" id="{E9B1FA62-CF88-AE49-9983-5E6178328A25}"/>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M. Del Franco</a:t>
            </a:r>
          </a:p>
        </p:txBody>
      </p:sp>
    </p:spTree>
    <p:extLst>
      <p:ext uri="{BB962C8B-B14F-4D97-AF65-F5344CB8AC3E}">
        <p14:creationId xmlns:p14="http://schemas.microsoft.com/office/powerpoint/2010/main" val="2977606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C1C943-29CD-A74E-D0F5-17130A45BC20}"/>
              </a:ext>
            </a:extLst>
          </p:cNvPr>
          <p:cNvSpPr>
            <a:spLocks noGrp="1"/>
          </p:cNvSpPr>
          <p:nvPr>
            <p:ph type="title"/>
          </p:nvPr>
        </p:nvSpPr>
        <p:spPr/>
        <p:txBody>
          <a:bodyPr/>
          <a:lstStyle/>
          <a:p>
            <a:r>
              <a:rPr lang="en-IT" dirty="0"/>
              <a:t>All Component included</a:t>
            </a:r>
          </a:p>
        </p:txBody>
      </p:sp>
      <p:pic>
        <p:nvPicPr>
          <p:cNvPr id="5" name="Picture 4" descr="A computer generated image of a machine&#10;&#10;Description automatically generated with medium confidence">
            <a:extLst>
              <a:ext uri="{FF2B5EF4-FFF2-40B4-BE49-F238E27FC236}">
                <a16:creationId xmlns:a16="http://schemas.microsoft.com/office/drawing/2014/main" id="{1948782B-C3C4-26C8-4315-36D3D1D0E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28" y="796735"/>
            <a:ext cx="11379570" cy="5639377"/>
          </a:xfrm>
          <a:prstGeom prst="rect">
            <a:avLst/>
          </a:prstGeom>
        </p:spPr>
      </p:pic>
      <p:sp>
        <p:nvSpPr>
          <p:cNvPr id="2" name="TextBox 1">
            <a:extLst>
              <a:ext uri="{FF2B5EF4-FFF2-40B4-BE49-F238E27FC236}">
                <a16:creationId xmlns:a16="http://schemas.microsoft.com/office/drawing/2014/main" id="{3808C822-A486-9B7F-9A95-53A9E2F18839}"/>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M. Del Franco</a:t>
            </a:r>
          </a:p>
        </p:txBody>
      </p:sp>
    </p:spTree>
    <p:extLst>
      <p:ext uri="{BB962C8B-B14F-4D97-AF65-F5344CB8AC3E}">
        <p14:creationId xmlns:p14="http://schemas.microsoft.com/office/powerpoint/2010/main" val="139197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24408E-1E97-C1A8-C43F-D92A62F951C9}"/>
              </a:ext>
            </a:extLst>
          </p:cNvPr>
          <p:cNvPicPr>
            <a:picLocks noChangeAspect="1"/>
          </p:cNvPicPr>
          <p:nvPr/>
        </p:nvPicPr>
        <p:blipFill>
          <a:blip r:embed="rId2"/>
          <a:stretch>
            <a:fillRect/>
          </a:stretch>
        </p:blipFill>
        <p:spPr>
          <a:xfrm>
            <a:off x="1266365" y="907694"/>
            <a:ext cx="9659270" cy="5393495"/>
          </a:xfrm>
          <a:prstGeom prst="rect">
            <a:avLst/>
          </a:prstGeom>
        </p:spPr>
      </p:pic>
    </p:spTree>
    <p:extLst>
      <p:ext uri="{BB962C8B-B14F-4D97-AF65-F5344CB8AC3E}">
        <p14:creationId xmlns:p14="http://schemas.microsoft.com/office/powerpoint/2010/main" val="3437725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A5734735-78A2-4D22-1A30-CD42F70CEE81}"/>
              </a:ext>
            </a:extLst>
          </p:cNvPr>
          <p:cNvGrpSpPr>
            <a:grpSpLocks noChangeAspect="1"/>
          </p:cNvGrpSpPr>
          <p:nvPr/>
        </p:nvGrpSpPr>
        <p:grpSpPr>
          <a:xfrm>
            <a:off x="1341899" y="649881"/>
            <a:ext cx="9781469" cy="3011297"/>
            <a:chOff x="5752184" y="3838852"/>
            <a:chExt cx="23750670" cy="7311818"/>
          </a:xfrm>
        </p:grpSpPr>
        <p:pic>
          <p:nvPicPr>
            <p:cNvPr id="3" name="Picture 9" descr="Graphical user interface, application, Word&#10;&#10;Description automatically generated">
              <a:extLst>
                <a:ext uri="{FF2B5EF4-FFF2-40B4-BE49-F238E27FC236}">
                  <a16:creationId xmlns:a16="http://schemas.microsoft.com/office/drawing/2014/main" id="{6309A83F-8705-260B-132C-D4D75C8CE57F}"/>
                </a:ext>
              </a:extLst>
            </p:cNvPr>
            <p:cNvPicPr>
              <a:picLocks noChangeAspect="1"/>
            </p:cNvPicPr>
            <p:nvPr/>
          </p:nvPicPr>
          <p:blipFill rotWithShape="1">
            <a:blip r:embed="rId2"/>
            <a:srcRect t="13165" r="2593" b="37653"/>
            <a:stretch/>
          </p:blipFill>
          <p:spPr>
            <a:xfrm>
              <a:off x="5770750" y="4597260"/>
              <a:ext cx="23732104" cy="6553410"/>
            </a:xfrm>
            <a:prstGeom prst="rect">
              <a:avLst/>
            </a:prstGeom>
          </p:spPr>
        </p:pic>
        <p:cxnSp>
          <p:nvCxnSpPr>
            <p:cNvPr id="7" name="Straight Arrow Connector 11">
              <a:extLst>
                <a:ext uri="{FF2B5EF4-FFF2-40B4-BE49-F238E27FC236}">
                  <a16:creationId xmlns:a16="http://schemas.microsoft.com/office/drawing/2014/main" id="{CE057D09-A3F3-5D1C-3897-53FD71A72606}"/>
                </a:ext>
              </a:extLst>
            </p:cNvPr>
            <p:cNvCxnSpPr>
              <a:cxnSpLocks/>
            </p:cNvCxnSpPr>
            <p:nvPr/>
          </p:nvCxnSpPr>
          <p:spPr bwMode="auto">
            <a:xfrm flipV="1">
              <a:off x="6151373" y="4373423"/>
              <a:ext cx="22855411" cy="76041"/>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8" name="TextBox 12">
              <a:extLst>
                <a:ext uri="{FF2B5EF4-FFF2-40B4-BE49-F238E27FC236}">
                  <a16:creationId xmlns:a16="http://schemas.microsoft.com/office/drawing/2014/main" id="{ABC8DA69-A0DD-5F2D-B55B-EB6751EAE695}"/>
                </a:ext>
              </a:extLst>
            </p:cNvPr>
            <p:cNvSpPr txBox="1"/>
            <p:nvPr/>
          </p:nvSpPr>
          <p:spPr>
            <a:xfrm>
              <a:off x="16738844" y="3838852"/>
              <a:ext cx="841368"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159 m</a:t>
              </a:r>
            </a:p>
          </p:txBody>
        </p:sp>
        <p:cxnSp>
          <p:nvCxnSpPr>
            <p:cNvPr id="9" name="Straight Arrow Connector 13">
              <a:extLst>
                <a:ext uri="{FF2B5EF4-FFF2-40B4-BE49-F238E27FC236}">
                  <a16:creationId xmlns:a16="http://schemas.microsoft.com/office/drawing/2014/main" id="{6B9D92B7-35E2-B4A1-5B98-54A89C44F667}"/>
                </a:ext>
              </a:extLst>
            </p:cNvPr>
            <p:cNvCxnSpPr>
              <a:cxnSpLocks/>
            </p:cNvCxnSpPr>
            <p:nvPr/>
          </p:nvCxnSpPr>
          <p:spPr bwMode="auto">
            <a:xfrm flipH="1">
              <a:off x="5752184" y="4588784"/>
              <a:ext cx="29262" cy="6261479"/>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0" name="TextBox 14">
              <a:extLst>
                <a:ext uri="{FF2B5EF4-FFF2-40B4-BE49-F238E27FC236}">
                  <a16:creationId xmlns:a16="http://schemas.microsoft.com/office/drawing/2014/main" id="{F29A4BD1-0028-B6FE-F8BE-D3494679DD51}"/>
                </a:ext>
              </a:extLst>
            </p:cNvPr>
            <p:cNvSpPr txBox="1">
              <a:spLocks/>
            </p:cNvSpPr>
            <p:nvPr/>
          </p:nvSpPr>
          <p:spPr>
            <a:xfrm>
              <a:off x="5894862" y="7329824"/>
              <a:ext cx="717413"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45 m</a:t>
              </a:r>
            </a:p>
          </p:txBody>
        </p:sp>
        <p:sp>
          <p:nvSpPr>
            <p:cNvPr id="11" name="TextBox 15">
              <a:extLst>
                <a:ext uri="{FF2B5EF4-FFF2-40B4-BE49-F238E27FC236}">
                  <a16:creationId xmlns:a16="http://schemas.microsoft.com/office/drawing/2014/main" id="{344AAEDC-5762-C41F-A68F-5593390B5FD4}"/>
                </a:ext>
              </a:extLst>
            </p:cNvPr>
            <p:cNvSpPr txBox="1">
              <a:spLocks/>
            </p:cNvSpPr>
            <p:nvPr/>
          </p:nvSpPr>
          <p:spPr>
            <a:xfrm>
              <a:off x="8873291" y="7628969"/>
              <a:ext cx="2054067"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Accelerator tunnel</a:t>
              </a:r>
            </a:p>
          </p:txBody>
        </p:sp>
        <p:sp>
          <p:nvSpPr>
            <p:cNvPr id="14" name="TextBox 16">
              <a:extLst>
                <a:ext uri="{FF2B5EF4-FFF2-40B4-BE49-F238E27FC236}">
                  <a16:creationId xmlns:a16="http://schemas.microsoft.com/office/drawing/2014/main" id="{B04E8345-1366-ED95-533F-42426B7644F3}"/>
                </a:ext>
              </a:extLst>
            </p:cNvPr>
            <p:cNvSpPr txBox="1">
              <a:spLocks/>
            </p:cNvSpPr>
            <p:nvPr/>
          </p:nvSpPr>
          <p:spPr>
            <a:xfrm>
              <a:off x="14319881" y="7415394"/>
              <a:ext cx="978672" cy="6956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Plasma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module</a:t>
              </a:r>
            </a:p>
          </p:txBody>
        </p:sp>
        <p:sp>
          <p:nvSpPr>
            <p:cNvPr id="15" name="TextBox 17">
              <a:extLst>
                <a:ext uri="{FF2B5EF4-FFF2-40B4-BE49-F238E27FC236}">
                  <a16:creationId xmlns:a16="http://schemas.microsoft.com/office/drawing/2014/main" id="{E46A1651-66C3-BB23-62F3-1E34860FF967}"/>
                </a:ext>
              </a:extLst>
            </p:cNvPr>
            <p:cNvSpPr txBox="1">
              <a:spLocks/>
            </p:cNvSpPr>
            <p:nvPr/>
          </p:nvSpPr>
          <p:spPr>
            <a:xfrm>
              <a:off x="16557116" y="7857571"/>
              <a:ext cx="1921796"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Undulator tunnel</a:t>
              </a:r>
            </a:p>
          </p:txBody>
        </p:sp>
        <p:sp>
          <p:nvSpPr>
            <p:cNvPr id="16" name="TextBox 18">
              <a:extLst>
                <a:ext uri="{FF2B5EF4-FFF2-40B4-BE49-F238E27FC236}">
                  <a16:creationId xmlns:a16="http://schemas.microsoft.com/office/drawing/2014/main" id="{4CA3BABA-B50E-1F40-7E0D-06426BF1EDB2}"/>
                </a:ext>
              </a:extLst>
            </p:cNvPr>
            <p:cNvSpPr txBox="1">
              <a:spLocks/>
            </p:cNvSpPr>
            <p:nvPr/>
          </p:nvSpPr>
          <p:spPr>
            <a:xfrm>
              <a:off x="20074691" y="6690071"/>
              <a:ext cx="1790597"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AQUA beamline</a:t>
              </a:r>
            </a:p>
          </p:txBody>
        </p:sp>
        <p:sp>
          <p:nvSpPr>
            <p:cNvPr id="17" name="TextBox 19">
              <a:extLst>
                <a:ext uri="{FF2B5EF4-FFF2-40B4-BE49-F238E27FC236}">
                  <a16:creationId xmlns:a16="http://schemas.microsoft.com/office/drawing/2014/main" id="{139B72BF-6347-EE20-A673-82F73703BAA6}"/>
                </a:ext>
              </a:extLst>
            </p:cNvPr>
            <p:cNvSpPr txBox="1">
              <a:spLocks/>
            </p:cNvSpPr>
            <p:nvPr/>
          </p:nvSpPr>
          <p:spPr>
            <a:xfrm>
              <a:off x="22461535" y="8654759"/>
              <a:ext cx="1938351"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Experimental hall</a:t>
              </a:r>
            </a:p>
          </p:txBody>
        </p:sp>
        <p:sp>
          <p:nvSpPr>
            <p:cNvPr id="18" name="TextBox 20">
              <a:extLst>
                <a:ext uri="{FF2B5EF4-FFF2-40B4-BE49-F238E27FC236}">
                  <a16:creationId xmlns:a16="http://schemas.microsoft.com/office/drawing/2014/main" id="{4B3FD920-92DC-5245-B6CE-07FBED63175C}"/>
                </a:ext>
              </a:extLst>
            </p:cNvPr>
            <p:cNvSpPr txBox="1">
              <a:spLocks/>
            </p:cNvSpPr>
            <p:nvPr/>
          </p:nvSpPr>
          <p:spPr>
            <a:xfrm>
              <a:off x="9652729" y="9980215"/>
              <a:ext cx="2099453"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Lasers clean rooms</a:t>
              </a:r>
            </a:p>
          </p:txBody>
        </p:sp>
        <p:sp>
          <p:nvSpPr>
            <p:cNvPr id="19" name="TextBox 21">
              <a:extLst>
                <a:ext uri="{FF2B5EF4-FFF2-40B4-BE49-F238E27FC236}">
                  <a16:creationId xmlns:a16="http://schemas.microsoft.com/office/drawing/2014/main" id="{5A513A0E-5AFB-7BBB-DAD9-1965EDBEE0AC}"/>
                </a:ext>
              </a:extLst>
            </p:cNvPr>
            <p:cNvSpPr txBox="1">
              <a:spLocks/>
            </p:cNvSpPr>
            <p:nvPr/>
          </p:nvSpPr>
          <p:spPr>
            <a:xfrm>
              <a:off x="15045492" y="9963155"/>
              <a:ext cx="3144870"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Laser and particle user rooms</a:t>
              </a:r>
            </a:p>
          </p:txBody>
        </p:sp>
        <p:sp>
          <p:nvSpPr>
            <p:cNvPr id="20" name="TextBox 22">
              <a:extLst>
                <a:ext uri="{FF2B5EF4-FFF2-40B4-BE49-F238E27FC236}">
                  <a16:creationId xmlns:a16="http://schemas.microsoft.com/office/drawing/2014/main" id="{1C942379-FC2E-F25C-1BE8-6D5AA1543627}"/>
                </a:ext>
              </a:extLst>
            </p:cNvPr>
            <p:cNvSpPr txBox="1">
              <a:spLocks/>
            </p:cNvSpPr>
            <p:nvPr/>
          </p:nvSpPr>
          <p:spPr>
            <a:xfrm>
              <a:off x="11834410" y="5767886"/>
              <a:ext cx="3211082"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Klystron &amp; power supplies hall</a:t>
              </a:r>
            </a:p>
          </p:txBody>
        </p:sp>
        <p:sp>
          <p:nvSpPr>
            <p:cNvPr id="21" name="TextBox 23">
              <a:extLst>
                <a:ext uri="{FF2B5EF4-FFF2-40B4-BE49-F238E27FC236}">
                  <a16:creationId xmlns:a16="http://schemas.microsoft.com/office/drawing/2014/main" id="{45273DA3-A1B4-2EC5-31D9-4D970927DCD2}"/>
                </a:ext>
              </a:extLst>
            </p:cNvPr>
            <p:cNvSpPr txBox="1">
              <a:spLocks/>
            </p:cNvSpPr>
            <p:nvPr/>
          </p:nvSpPr>
          <p:spPr>
            <a:xfrm>
              <a:off x="8532122" y="5053458"/>
              <a:ext cx="1811040"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Technical rooms</a:t>
              </a:r>
            </a:p>
          </p:txBody>
        </p:sp>
        <p:sp>
          <p:nvSpPr>
            <p:cNvPr id="22" name="TextBox 24">
              <a:extLst>
                <a:ext uri="{FF2B5EF4-FFF2-40B4-BE49-F238E27FC236}">
                  <a16:creationId xmlns:a16="http://schemas.microsoft.com/office/drawing/2014/main" id="{0CA878AF-2C8C-22D3-B5C6-F4F9F245F6EB}"/>
                </a:ext>
              </a:extLst>
            </p:cNvPr>
            <p:cNvSpPr txBox="1">
              <a:spLocks/>
            </p:cNvSpPr>
            <p:nvPr/>
          </p:nvSpPr>
          <p:spPr>
            <a:xfrm>
              <a:off x="22338185" y="5944596"/>
              <a:ext cx="1928051"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Preparations labs</a:t>
              </a:r>
            </a:p>
          </p:txBody>
        </p:sp>
        <p:sp>
          <p:nvSpPr>
            <p:cNvPr id="23" name="TextBox 25">
              <a:extLst>
                <a:ext uri="{FF2B5EF4-FFF2-40B4-BE49-F238E27FC236}">
                  <a16:creationId xmlns:a16="http://schemas.microsoft.com/office/drawing/2014/main" id="{7AA9CE5C-3D82-80EB-2900-9746AC224F0E}"/>
                </a:ext>
              </a:extLst>
            </p:cNvPr>
            <p:cNvSpPr txBox="1">
              <a:spLocks/>
            </p:cNvSpPr>
            <p:nvPr/>
          </p:nvSpPr>
          <p:spPr>
            <a:xfrm>
              <a:off x="20444466" y="7788697"/>
              <a:ext cx="1672818"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ARIA beamline</a:t>
              </a:r>
            </a:p>
          </p:txBody>
        </p:sp>
      </p:grpSp>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it-IT" sz="3600" dirty="0">
                <a:latin typeface="+mn-lt"/>
              </a:rPr>
              <a:t>EuPRAXIA@SPARC_LAB Layout</a:t>
            </a:r>
            <a:endParaRPr lang="en-US" sz="3600" b="0" i="1" dirty="0">
              <a:latin typeface="+mn-lt"/>
            </a:endParaRPr>
          </a:p>
        </p:txBody>
      </p:sp>
      <p:pic>
        <p:nvPicPr>
          <p:cNvPr id="4" name="Immagine 10">
            <a:extLst>
              <a:ext uri="{FF2B5EF4-FFF2-40B4-BE49-F238E27FC236}">
                <a16:creationId xmlns:a16="http://schemas.microsoft.com/office/drawing/2014/main" id="{88BF89A5-7253-0500-15B4-D1C8E58EA4F3}"/>
              </a:ext>
            </a:extLst>
          </p:cNvPr>
          <p:cNvPicPr>
            <a:picLocks noChangeAspect="1"/>
          </p:cNvPicPr>
          <p:nvPr/>
        </p:nvPicPr>
        <p:blipFill rotWithShape="1">
          <a:blip r:embed="rId3"/>
          <a:srcRect l="872" t="-172" r="52331" b="50942"/>
          <a:stretch/>
        </p:blipFill>
        <p:spPr>
          <a:xfrm>
            <a:off x="1424911" y="3497278"/>
            <a:ext cx="4776049" cy="2682124"/>
          </a:xfrm>
          <a:prstGeom prst="rect">
            <a:avLst/>
          </a:prstGeom>
        </p:spPr>
      </p:pic>
      <p:pic>
        <p:nvPicPr>
          <p:cNvPr id="24" name="Immagine 10">
            <a:extLst>
              <a:ext uri="{FF2B5EF4-FFF2-40B4-BE49-F238E27FC236}">
                <a16:creationId xmlns:a16="http://schemas.microsoft.com/office/drawing/2014/main" id="{9A387FAC-1F87-4A89-BE49-593C2901F236}"/>
              </a:ext>
            </a:extLst>
          </p:cNvPr>
          <p:cNvPicPr>
            <a:picLocks noChangeAspect="1"/>
          </p:cNvPicPr>
          <p:nvPr/>
        </p:nvPicPr>
        <p:blipFill rotWithShape="1">
          <a:blip r:embed="rId3"/>
          <a:srcRect l="50354" t="50770" r="2742"/>
          <a:stretch/>
        </p:blipFill>
        <p:spPr>
          <a:xfrm rot="10800000">
            <a:off x="6236456" y="3482882"/>
            <a:ext cx="4786915" cy="2682124"/>
          </a:xfrm>
          <a:prstGeom prst="rect">
            <a:avLst/>
          </a:prstGeom>
        </p:spPr>
      </p:pic>
      <p:sp>
        <p:nvSpPr>
          <p:cNvPr id="5" name="Segnaposto numero diapositiva 4">
            <a:extLst>
              <a:ext uri="{FF2B5EF4-FFF2-40B4-BE49-F238E27FC236}">
                <a16:creationId xmlns:a16="http://schemas.microsoft.com/office/drawing/2014/main" id="{84A27553-922D-30B7-9C5E-2DFE94D9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334186"/>
              </a:solidFill>
              <a:effectLst/>
              <a:uLnTx/>
              <a:uFillTx/>
              <a:latin typeface="Calibri"/>
              <a:ea typeface="+mn-ea"/>
              <a:cs typeface="+mn-cs"/>
            </a:endParaRPr>
          </a:p>
        </p:txBody>
      </p:sp>
    </p:spTree>
    <p:extLst>
      <p:ext uri="{BB962C8B-B14F-4D97-AF65-F5344CB8AC3E}">
        <p14:creationId xmlns:p14="http://schemas.microsoft.com/office/powerpoint/2010/main" val="241628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F957749-E9C6-F734-72A4-39A7F3B78358}"/>
            </a:ext>
          </a:extLst>
        </p:cNvPr>
        <p:cNvGrpSpPr/>
        <p:nvPr/>
      </p:nvGrpSpPr>
      <p:grpSpPr>
        <a:xfrm>
          <a:off x="0" y="0"/>
          <a:ext cx="0" cy="0"/>
          <a:chOff x="0" y="0"/>
          <a:chExt cx="0" cy="0"/>
        </a:xfrm>
      </p:grpSpPr>
      <p:sp>
        <p:nvSpPr>
          <p:cNvPr id="173" name="Outline">
            <a:extLst>
              <a:ext uri="{FF2B5EF4-FFF2-40B4-BE49-F238E27FC236}">
                <a16:creationId xmlns:a16="http://schemas.microsoft.com/office/drawing/2014/main" id="{19C13AED-3EE9-6EC8-E96F-8C094E2A436D}"/>
              </a:ext>
            </a:extLst>
          </p:cNvPr>
          <p:cNvSpPr txBox="1">
            <a:spLocks noGrp="1"/>
          </p:cNvSpPr>
          <p:nvPr>
            <p:ph type="title"/>
          </p:nvPr>
        </p:nvSpPr>
        <p:spPr>
          <a:xfrm>
            <a:off x="1594484" y="137273"/>
            <a:ext cx="9236665" cy="716583"/>
          </a:xfrm>
          <a:prstGeom prst="rect">
            <a:avLst/>
          </a:prstGeom>
        </p:spPr>
        <p:txBody>
          <a:bodyPr anchor="ctr">
            <a:normAutofit/>
          </a:bodyPr>
          <a:lstStyle>
            <a:lvl1pPr defTabSz="2218888">
              <a:defRPr sz="7700" b="0" spc="-200">
                <a:solidFill>
                  <a:srgbClr val="5E5E5E"/>
                </a:solidFill>
                <a:latin typeface="Avenir Next Regular"/>
                <a:ea typeface="Avenir Next Regular"/>
                <a:cs typeface="Avenir Next Regular"/>
                <a:sym typeface="Avenir Next Regular"/>
              </a:defRPr>
            </a:lvl1pPr>
          </a:lstStyle>
          <a:p>
            <a:pPr algn="ctr"/>
            <a:r>
              <a:rPr lang="en-US" sz="3600" dirty="0">
                <a:solidFill>
                  <a:srgbClr val="FF0000"/>
                </a:solidFill>
              </a:rPr>
              <a:t>Scientific Committee  Recommendation </a:t>
            </a:r>
          </a:p>
        </p:txBody>
      </p:sp>
      <p:pic>
        <p:nvPicPr>
          <p:cNvPr id="175" name="Picture 3" descr="Picture 3">
            <a:extLst>
              <a:ext uri="{FF2B5EF4-FFF2-40B4-BE49-F238E27FC236}">
                <a16:creationId xmlns:a16="http://schemas.microsoft.com/office/drawing/2014/main" id="{E808D8CB-C7BB-81CA-4F89-A4E6E12DA3FE}"/>
              </a:ext>
            </a:extLst>
          </p:cNvPr>
          <p:cNvPicPr>
            <a:picLocks noChangeAspect="1"/>
          </p:cNvPicPr>
          <p:nvPr/>
        </p:nvPicPr>
        <p:blipFill>
          <a:blip r:embed="rId2"/>
          <a:stretch>
            <a:fillRect/>
          </a:stretch>
        </p:blipFill>
        <p:spPr>
          <a:xfrm>
            <a:off x="9495" y="24596"/>
            <a:ext cx="1513902" cy="885442"/>
          </a:xfrm>
          <a:prstGeom prst="rect">
            <a:avLst/>
          </a:prstGeom>
          <a:ln w="12700">
            <a:miter lim="400000"/>
          </a:ln>
        </p:spPr>
      </p:pic>
      <p:pic>
        <p:nvPicPr>
          <p:cNvPr id="176" name="Linea Linea" descr="Linea Linea">
            <a:extLst>
              <a:ext uri="{FF2B5EF4-FFF2-40B4-BE49-F238E27FC236}">
                <a16:creationId xmlns:a16="http://schemas.microsoft.com/office/drawing/2014/main" id="{EE791780-273E-E309-2EB7-95D540842C18}"/>
              </a:ext>
            </a:extLst>
          </p:cNvPr>
          <p:cNvPicPr>
            <a:picLocks noChangeAspect="1"/>
          </p:cNvPicPr>
          <p:nvPr/>
        </p:nvPicPr>
        <p:blipFill>
          <a:blip r:embed="rId3"/>
          <a:stretch>
            <a:fillRect/>
          </a:stretch>
        </p:blipFill>
        <p:spPr>
          <a:xfrm>
            <a:off x="-46973" y="871571"/>
            <a:ext cx="12242801" cy="50801"/>
          </a:xfrm>
          <a:prstGeom prst="rect">
            <a:avLst/>
          </a:prstGeom>
          <a:ln w="12700">
            <a:miter lim="400000"/>
          </a:ln>
        </p:spPr>
      </p:pic>
      <p:pic>
        <p:nvPicPr>
          <p:cNvPr id="178" name="Linea Linea" descr="Linea Linea">
            <a:extLst>
              <a:ext uri="{FF2B5EF4-FFF2-40B4-BE49-F238E27FC236}">
                <a16:creationId xmlns:a16="http://schemas.microsoft.com/office/drawing/2014/main" id="{13C4CE01-3F43-9AA2-72B9-BC4659197B04}"/>
              </a:ext>
            </a:extLst>
          </p:cNvPr>
          <p:cNvPicPr>
            <a:picLocks noChangeAspect="1"/>
          </p:cNvPicPr>
          <p:nvPr/>
        </p:nvPicPr>
        <p:blipFill>
          <a:blip r:embed="rId4"/>
          <a:stretch>
            <a:fillRect/>
          </a:stretch>
        </p:blipFill>
        <p:spPr>
          <a:xfrm>
            <a:off x="-201489" y="6507960"/>
            <a:ext cx="12204701" cy="12701"/>
          </a:xfrm>
          <a:prstGeom prst="rect">
            <a:avLst/>
          </a:prstGeom>
          <a:ln w="12700">
            <a:miter lim="400000"/>
          </a:ln>
        </p:spPr>
      </p:pic>
      <p:pic>
        <p:nvPicPr>
          <p:cNvPr id="179" name="Picture 7" descr="Picture 7">
            <a:extLst>
              <a:ext uri="{FF2B5EF4-FFF2-40B4-BE49-F238E27FC236}">
                <a16:creationId xmlns:a16="http://schemas.microsoft.com/office/drawing/2014/main" id="{5B70DF7B-AA35-A4BC-E773-553467272F38}"/>
              </a:ext>
            </a:extLst>
          </p:cNvPr>
          <p:cNvPicPr>
            <a:picLocks noChangeAspect="1"/>
          </p:cNvPicPr>
          <p:nvPr/>
        </p:nvPicPr>
        <p:blipFill>
          <a:blip r:embed="rId5"/>
          <a:stretch>
            <a:fillRect/>
          </a:stretch>
        </p:blipFill>
        <p:spPr>
          <a:xfrm>
            <a:off x="10494102" y="101162"/>
            <a:ext cx="1496142" cy="642804"/>
          </a:xfrm>
          <a:prstGeom prst="rect">
            <a:avLst/>
          </a:prstGeom>
          <a:ln w="12700">
            <a:miter lim="400000"/>
          </a:ln>
        </p:spPr>
      </p:pic>
      <p:sp>
        <p:nvSpPr>
          <p:cNvPr id="180" name="Slide Number Placeholder 1">
            <a:extLst>
              <a:ext uri="{FF2B5EF4-FFF2-40B4-BE49-F238E27FC236}">
                <a16:creationId xmlns:a16="http://schemas.microsoft.com/office/drawing/2014/main" id="{17F82BB3-3B1A-E542-91A1-F36920794C75}"/>
              </a:ext>
            </a:extLst>
          </p:cNvPr>
          <p:cNvSpPr txBox="1">
            <a:spLocks noGrp="1"/>
          </p:cNvSpPr>
          <p:nvPr>
            <p:ph type="sldNum" sz="quarter" idx="2"/>
          </p:nvPr>
        </p:nvSpPr>
        <p:spPr>
          <a:xfrm>
            <a:off x="5977460" y="6486708"/>
            <a:ext cx="230832" cy="241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2</a:t>
            </a:fld>
            <a:endParaRPr kumimoji="0" sz="900" b="0" i="0" u="none" strike="noStrike" kern="0" cap="none" spc="0" normalizeH="0" baseline="0" noProof="0">
              <a:ln>
                <a:noFill/>
              </a:ln>
              <a:effectLst/>
              <a:uLnTx/>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D5BBEA07-3648-5B01-C9DE-E5118221A08A}"/>
              </a:ext>
            </a:extLst>
          </p:cNvPr>
          <p:cNvPicPr>
            <a:picLocks noChangeAspect="1"/>
          </p:cNvPicPr>
          <p:nvPr/>
        </p:nvPicPr>
        <p:blipFill>
          <a:blip r:embed="rId6"/>
          <a:stretch>
            <a:fillRect/>
          </a:stretch>
        </p:blipFill>
        <p:spPr>
          <a:xfrm>
            <a:off x="976417" y="1132050"/>
            <a:ext cx="3583681" cy="5029200"/>
          </a:xfrm>
          <a:prstGeom prst="rect">
            <a:avLst/>
          </a:prstGeom>
          <a:ln>
            <a:solidFill>
              <a:schemeClr val="tx1"/>
            </a:solidFill>
          </a:ln>
        </p:spPr>
      </p:pic>
      <p:sp>
        <p:nvSpPr>
          <p:cNvPr id="2" name="TextBox 1">
            <a:extLst>
              <a:ext uri="{FF2B5EF4-FFF2-40B4-BE49-F238E27FC236}">
                <a16:creationId xmlns:a16="http://schemas.microsoft.com/office/drawing/2014/main" id="{0C4FF464-CA17-0C8A-F34A-44486C7AB666}"/>
              </a:ext>
            </a:extLst>
          </p:cNvPr>
          <p:cNvSpPr txBox="1"/>
          <p:nvPr/>
        </p:nvSpPr>
        <p:spPr>
          <a:xfrm>
            <a:off x="4744394" y="2206104"/>
            <a:ext cx="7033078" cy="2749471"/>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1800" dirty="0">
                <a:effectLst/>
                <a:latin typeface="Calibri" panose="020F0502020204030204" pitchFamily="34" charset="0"/>
              </a:rPr>
              <a:t>68th MEETING OF THE LNF SCIENTIFIC Committee – 20-21/11/2024 </a:t>
            </a:r>
          </a:p>
          <a:p>
            <a:endParaRPr lang="en-GB" sz="2000" b="1" dirty="0">
              <a:effectLst/>
              <a:latin typeface="Times New Roman" panose="02020603050405020304" pitchFamily="18" charset="0"/>
            </a:endParaRPr>
          </a:p>
          <a:p>
            <a:r>
              <a:rPr lang="en-GB" sz="2000" b="1" dirty="0">
                <a:effectLst/>
                <a:latin typeface="Times New Roman" panose="02020603050405020304" pitchFamily="18" charset="0"/>
              </a:rPr>
              <a:t>Recommendations EuPRAXIA: </a:t>
            </a:r>
            <a:endParaRPr lang="en-GB" sz="2000" dirty="0">
              <a:effectLst/>
              <a:latin typeface="Times New Roman" panose="02020603050405020304" pitchFamily="18" charset="0"/>
            </a:endParaRPr>
          </a:p>
          <a:p>
            <a:br>
              <a:rPr lang="en-GB" sz="1600" dirty="0">
                <a:effectLst/>
                <a:latin typeface="Times New Roman" panose="02020603050405020304" pitchFamily="18" charset="0"/>
              </a:rPr>
            </a:br>
            <a:endParaRPr lang="en-GB" sz="1600" dirty="0">
              <a:effectLst/>
              <a:latin typeface="Times New Roman" panose="02020603050405020304" pitchFamily="18" charset="0"/>
            </a:endParaRPr>
          </a:p>
          <a:p>
            <a:pPr algn="just"/>
            <a:r>
              <a:rPr lang="en-GB" sz="1600" i="1" dirty="0">
                <a:effectLst/>
                <a:latin typeface="Times New Roman" panose="02020603050405020304" pitchFamily="18" charset="0"/>
              </a:rPr>
              <a:t>A timely and successful realization of </a:t>
            </a:r>
            <a:r>
              <a:rPr lang="en-GB" sz="1600" i="1" dirty="0" err="1">
                <a:effectLst/>
                <a:latin typeface="Times New Roman" panose="02020603050405020304" pitchFamily="18" charset="0"/>
              </a:rPr>
              <a:t>EuPRAXIA@SPARC_LAB</a:t>
            </a:r>
            <a:r>
              <a:rPr lang="en-GB" sz="1600" i="1" dirty="0">
                <a:effectLst/>
                <a:latin typeface="Times New Roman" panose="02020603050405020304" pitchFamily="18" charset="0"/>
              </a:rPr>
              <a:t> is of paramount im-portance for LNF’s future science program and reputation. Therefore, the </a:t>
            </a:r>
            <a:r>
              <a:rPr lang="en-GB" sz="1600" i="1" dirty="0" err="1">
                <a:effectLst/>
                <a:latin typeface="Times New Roman" panose="02020603050405020304" pitchFamily="18" charset="0"/>
              </a:rPr>
              <a:t>finaliza-tion</a:t>
            </a:r>
            <a:r>
              <a:rPr lang="en-GB" sz="1600" i="1" dirty="0">
                <a:effectLst/>
                <a:latin typeface="Times New Roman" panose="02020603050405020304" pitchFamily="18" charset="0"/>
              </a:rPr>
              <a:t> of the TDR and the call for tender preparation for building and components needs highest priority.</a:t>
            </a:r>
            <a:endParaRPr lang="en-GB" sz="1600" dirty="0">
              <a:effectLst/>
              <a:latin typeface="Times New Roman" panose="02020603050405020304" pitchFamily="18" charset="0"/>
            </a:endParaRPr>
          </a:p>
          <a:p>
            <a:pPr marL="342900" lvl="0" indent="-342900">
              <a:buFont typeface="Symbol" pitchFamily="2" charset="2"/>
              <a:buChar char=""/>
            </a:pPr>
            <a:endParaRPr lang="en-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095738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177A29-E716-210C-88D4-9CBBA62BD128}"/>
              </a:ext>
            </a:extLst>
          </p:cNvPr>
          <p:cNvGrpSpPr/>
          <p:nvPr/>
        </p:nvGrpSpPr>
        <p:grpSpPr>
          <a:xfrm>
            <a:off x="288099" y="5577104"/>
            <a:ext cx="9027266" cy="740360"/>
            <a:chOff x="0" y="5555437"/>
            <a:chExt cx="9027266" cy="740360"/>
          </a:xfrm>
        </p:grpSpPr>
        <p:pic>
          <p:nvPicPr>
            <p:cNvPr id="5" name="Picture 5">
              <a:extLst>
                <a:ext uri="{FF2B5EF4-FFF2-40B4-BE49-F238E27FC236}">
                  <a16:creationId xmlns:a16="http://schemas.microsoft.com/office/drawing/2014/main" id="{D73EBF1F-E547-D45C-043B-2451BDAFA0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184" b="36184"/>
            <a:stretch/>
          </p:blipFill>
          <p:spPr bwMode="auto">
            <a:xfrm>
              <a:off x="0" y="5555437"/>
              <a:ext cx="9027266" cy="68889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84F1F658-0294-06D5-21CD-2A971D026D56}"/>
                </a:ext>
              </a:extLst>
            </p:cNvPr>
            <p:cNvSpPr/>
            <p:nvPr/>
          </p:nvSpPr>
          <p:spPr>
            <a:xfrm>
              <a:off x="624879" y="5590426"/>
              <a:ext cx="936104"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39" tIns="45571" rIns="91139" bIns="45571" rtlCol="0" anchor="ctr"/>
            <a:lstStyle/>
            <a:p>
              <a:pPr marL="0" marR="0" lvl="0" indent="0" algn="ctr" defTabSz="9136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merican Typewriter" charset="0"/>
              </a:endParaRPr>
            </a:p>
          </p:txBody>
        </p:sp>
        <p:cxnSp>
          <p:nvCxnSpPr>
            <p:cNvPr id="13" name="Straight Arrow Connector 12">
              <a:extLst>
                <a:ext uri="{FF2B5EF4-FFF2-40B4-BE49-F238E27FC236}">
                  <a16:creationId xmlns:a16="http://schemas.microsoft.com/office/drawing/2014/main" id="{E7E07E7A-6113-5E06-629F-2BB552F866F7}"/>
                </a:ext>
              </a:extLst>
            </p:cNvPr>
            <p:cNvCxnSpPr>
              <a:cxnSpLocks/>
            </p:cNvCxnSpPr>
            <p:nvPr/>
          </p:nvCxnSpPr>
          <p:spPr>
            <a:xfrm flipV="1">
              <a:off x="660674" y="5666841"/>
              <a:ext cx="3343767" cy="74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F583B3A-93CB-5B6A-6425-B98DD93BC686}"/>
                </a:ext>
              </a:extLst>
            </p:cNvPr>
            <p:cNvSpPr txBox="1"/>
            <p:nvPr/>
          </p:nvSpPr>
          <p:spPr>
            <a:xfrm>
              <a:off x="765617" y="5926766"/>
              <a:ext cx="655341" cy="369031"/>
            </a:xfrm>
            <a:prstGeom prst="rect">
              <a:avLst/>
            </a:prstGeom>
            <a:noFill/>
          </p:spPr>
          <p:txBody>
            <a:bodyPr wrap="none" lIns="91139" tIns="45571" rIns="91139" bIns="45571" rtlCol="0">
              <a:spAutoFit/>
            </a:bodyPr>
            <a:lstStyle/>
            <a:p>
              <a:pPr marL="0" marR="0" lvl="0" indent="0" algn="l" defTabSz="91364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10 m</a:t>
              </a:r>
            </a:p>
          </p:txBody>
        </p:sp>
      </p:grpSp>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200" dirty="0">
                <a:latin typeface="+mn-lt"/>
              </a:rPr>
              <a:t>Injector</a:t>
            </a:r>
            <a:endParaRPr lang="en-US" sz="3200" b="0" i="1" dirty="0">
              <a:latin typeface="+mn-lt"/>
            </a:endParaRPr>
          </a:p>
        </p:txBody>
      </p:sp>
      <p:cxnSp>
        <p:nvCxnSpPr>
          <p:cNvPr id="38" name="Gerade Verbindung 37">
            <a:extLst>
              <a:ext uri="{FF2B5EF4-FFF2-40B4-BE49-F238E27FC236}">
                <a16:creationId xmlns:a16="http://schemas.microsoft.com/office/drawing/2014/main" id="{F68CE016-0DE9-7BF4-AD58-8FB6EBEC3F09}"/>
              </a:ext>
            </a:extLst>
          </p:cNvPr>
          <p:cNvCxnSpPr>
            <a:cxnSpLocks/>
          </p:cNvCxnSpPr>
          <p:nvPr/>
        </p:nvCxnSpPr>
        <p:spPr>
          <a:xfrm flipV="1">
            <a:off x="8349883" y="6091518"/>
            <a:ext cx="162105" cy="232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descr="INFN003">
            <a:extLst>
              <a:ext uri="{FF2B5EF4-FFF2-40B4-BE49-F238E27FC236}">
                <a16:creationId xmlns:a16="http://schemas.microsoft.com/office/drawing/2014/main" id="{8E3D1D14-B4FA-9809-DC58-24E1B0DC8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099" y="875846"/>
            <a:ext cx="6913189" cy="460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150d10w_VEL_BUNCH">
            <a:hlinkClick r:id="" action="ppaction://media"/>
            <a:extLst>
              <a:ext uri="{FF2B5EF4-FFF2-40B4-BE49-F238E27FC236}">
                <a16:creationId xmlns:a16="http://schemas.microsoft.com/office/drawing/2014/main" id="{0F9DE011-DBF4-3B95-03AF-B1935C9C346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09911" y="4097287"/>
            <a:ext cx="1779009" cy="1319001"/>
          </a:xfrm>
          <a:prstGeom prst="rect">
            <a:avLst/>
          </a:prstGeom>
        </p:spPr>
      </p:pic>
      <p:sp>
        <p:nvSpPr>
          <p:cNvPr id="3" name="TextBox 2">
            <a:extLst>
              <a:ext uri="{FF2B5EF4-FFF2-40B4-BE49-F238E27FC236}">
                <a16:creationId xmlns:a16="http://schemas.microsoft.com/office/drawing/2014/main" id="{04D4A6D6-389D-0FB3-6D62-6FFD645708B3}"/>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E.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Chiadroni</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EBC0B89-683C-6E89-C3D7-7E6197ED791F}"/>
              </a:ext>
            </a:extLst>
          </p:cNvPr>
          <p:cNvPicPr>
            <a:picLocks noChangeAspect="1"/>
          </p:cNvPicPr>
          <p:nvPr/>
        </p:nvPicPr>
        <p:blipFill>
          <a:blip r:embed="rId7"/>
          <a:stretch>
            <a:fillRect/>
          </a:stretch>
        </p:blipFill>
        <p:spPr>
          <a:xfrm>
            <a:off x="7299548" y="889000"/>
            <a:ext cx="4807107" cy="2540000"/>
          </a:xfrm>
          <a:prstGeom prst="rect">
            <a:avLst/>
          </a:prstGeom>
        </p:spPr>
      </p:pic>
      <p:pic>
        <p:nvPicPr>
          <p:cNvPr id="7" name="Picture 6">
            <a:extLst>
              <a:ext uri="{FF2B5EF4-FFF2-40B4-BE49-F238E27FC236}">
                <a16:creationId xmlns:a16="http://schemas.microsoft.com/office/drawing/2014/main" id="{2C9D72A1-605D-E9C8-F303-A493F0736E29}"/>
              </a:ext>
            </a:extLst>
          </p:cNvPr>
          <p:cNvPicPr>
            <a:picLocks noChangeAspect="1"/>
          </p:cNvPicPr>
          <p:nvPr/>
        </p:nvPicPr>
        <p:blipFill>
          <a:blip r:embed="rId8"/>
          <a:stretch>
            <a:fillRect/>
          </a:stretch>
        </p:blipFill>
        <p:spPr>
          <a:xfrm>
            <a:off x="7463530" y="3534528"/>
            <a:ext cx="4498340" cy="2598420"/>
          </a:xfrm>
          <a:prstGeom prst="rect">
            <a:avLst/>
          </a:prstGeom>
        </p:spPr>
      </p:pic>
    </p:spTree>
    <p:extLst>
      <p:ext uri="{BB962C8B-B14F-4D97-AF65-F5344CB8AC3E}">
        <p14:creationId xmlns:p14="http://schemas.microsoft.com/office/powerpoint/2010/main" val="56408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5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repeatCount="indefinite" fill="hold" display="0">
                  <p:stCondLst>
                    <p:cond delay="indefinite"/>
                  </p:stCondLst>
                </p:cTn>
                <p:tgtEl>
                  <p:spTgt spid="2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24EA2B-36C0-A3CA-CBE1-851984102C28}"/>
              </a:ext>
            </a:extLst>
          </p:cNvPr>
          <p:cNvPicPr>
            <a:picLocks noChangeAspect="1"/>
          </p:cNvPicPr>
          <p:nvPr/>
        </p:nvPicPr>
        <p:blipFill>
          <a:blip r:embed="rId2"/>
          <a:srcRect l="8434" r="10123"/>
          <a:stretch/>
        </p:blipFill>
        <p:spPr>
          <a:xfrm>
            <a:off x="1826078" y="900356"/>
            <a:ext cx="3248335" cy="2414827"/>
          </a:xfrm>
          <a:prstGeom prst="rect">
            <a:avLst/>
          </a:prstGeom>
        </p:spPr>
      </p:pic>
      <p:sp>
        <p:nvSpPr>
          <p:cNvPr id="3" name="Title 2">
            <a:extLst>
              <a:ext uri="{FF2B5EF4-FFF2-40B4-BE49-F238E27FC236}">
                <a16:creationId xmlns:a16="http://schemas.microsoft.com/office/drawing/2014/main" id="{EC0DD577-466C-BDE1-6092-1C2B4BF137BB}"/>
              </a:ext>
            </a:extLst>
          </p:cNvPr>
          <p:cNvSpPr>
            <a:spLocks noGrp="1"/>
          </p:cNvSpPr>
          <p:nvPr>
            <p:ph type="title"/>
          </p:nvPr>
        </p:nvSpPr>
        <p:spPr>
          <a:xfrm>
            <a:off x="2115126" y="1"/>
            <a:ext cx="7961747" cy="766576"/>
          </a:xfrm>
        </p:spPr>
        <p:txBody>
          <a:bodyPr/>
          <a:lstStyle/>
          <a:p>
            <a:r>
              <a:rPr lang="en-US" sz="3600" dirty="0">
                <a:latin typeface="+mn-lt"/>
              </a:rPr>
              <a:t>Injector</a:t>
            </a:r>
            <a:endParaRPr lang="en-IT" dirty="0"/>
          </a:p>
        </p:txBody>
      </p:sp>
      <p:pic>
        <p:nvPicPr>
          <p:cNvPr id="12" name="Picture 11">
            <a:extLst>
              <a:ext uri="{FF2B5EF4-FFF2-40B4-BE49-F238E27FC236}">
                <a16:creationId xmlns:a16="http://schemas.microsoft.com/office/drawing/2014/main" id="{1551955A-F2CA-3C01-A6A1-AEAC98548B1B}"/>
              </a:ext>
            </a:extLst>
          </p:cNvPr>
          <p:cNvPicPr>
            <a:picLocks noChangeAspect="1"/>
          </p:cNvPicPr>
          <p:nvPr/>
        </p:nvPicPr>
        <p:blipFill>
          <a:blip r:embed="rId3"/>
          <a:stretch>
            <a:fillRect/>
          </a:stretch>
        </p:blipFill>
        <p:spPr>
          <a:xfrm>
            <a:off x="7117588" y="920320"/>
            <a:ext cx="4635500" cy="2374900"/>
          </a:xfrm>
          <a:prstGeom prst="rect">
            <a:avLst/>
          </a:prstGeom>
        </p:spPr>
      </p:pic>
      <p:pic>
        <p:nvPicPr>
          <p:cNvPr id="13" name="Picture 12">
            <a:extLst>
              <a:ext uri="{FF2B5EF4-FFF2-40B4-BE49-F238E27FC236}">
                <a16:creationId xmlns:a16="http://schemas.microsoft.com/office/drawing/2014/main" id="{AA03FD77-C0C8-DB00-0BD6-628E096E5F74}"/>
              </a:ext>
            </a:extLst>
          </p:cNvPr>
          <p:cNvPicPr>
            <a:picLocks noChangeAspect="1"/>
          </p:cNvPicPr>
          <p:nvPr/>
        </p:nvPicPr>
        <p:blipFill>
          <a:blip r:embed="rId4"/>
          <a:stretch>
            <a:fillRect/>
          </a:stretch>
        </p:blipFill>
        <p:spPr>
          <a:xfrm>
            <a:off x="7161830" y="3420317"/>
            <a:ext cx="4978400" cy="3022600"/>
          </a:xfrm>
          <a:prstGeom prst="rect">
            <a:avLst/>
          </a:prstGeom>
        </p:spPr>
      </p:pic>
      <p:pic>
        <p:nvPicPr>
          <p:cNvPr id="14" name="Picture 13">
            <a:extLst>
              <a:ext uri="{FF2B5EF4-FFF2-40B4-BE49-F238E27FC236}">
                <a16:creationId xmlns:a16="http://schemas.microsoft.com/office/drawing/2014/main" id="{EB718B70-5325-173A-27D9-BAB657A4DB6C}"/>
              </a:ext>
            </a:extLst>
          </p:cNvPr>
          <p:cNvPicPr>
            <a:picLocks noChangeAspect="1"/>
          </p:cNvPicPr>
          <p:nvPr/>
        </p:nvPicPr>
        <p:blipFill>
          <a:blip r:embed="rId5"/>
          <a:stretch>
            <a:fillRect/>
          </a:stretch>
        </p:blipFill>
        <p:spPr>
          <a:xfrm>
            <a:off x="51770" y="3429000"/>
            <a:ext cx="7065818" cy="3005235"/>
          </a:xfrm>
          <a:prstGeom prst="rect">
            <a:avLst/>
          </a:prstGeom>
        </p:spPr>
      </p:pic>
    </p:spTree>
    <p:extLst>
      <p:ext uri="{BB962C8B-B14F-4D97-AF65-F5344CB8AC3E}">
        <p14:creationId xmlns:p14="http://schemas.microsoft.com/office/powerpoint/2010/main" val="1132158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F4396-40EF-0CD0-4EEA-713318EDDA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4BF041-A6DE-8CA0-D0E5-45D6CE92B146}"/>
              </a:ext>
            </a:extLst>
          </p:cNvPr>
          <p:cNvSpPr>
            <a:spLocks noGrp="1"/>
          </p:cNvSpPr>
          <p:nvPr>
            <p:ph type="title"/>
          </p:nvPr>
        </p:nvSpPr>
        <p:spPr/>
        <p:txBody>
          <a:bodyPr/>
          <a:lstStyle/>
          <a:p>
            <a:r>
              <a:rPr lang="en-US" sz="3600" dirty="0">
                <a:latin typeface="+mn-lt"/>
              </a:rPr>
              <a:t>Injector</a:t>
            </a:r>
            <a:endParaRPr lang="en-IT" dirty="0"/>
          </a:p>
        </p:txBody>
      </p:sp>
      <p:graphicFrame>
        <p:nvGraphicFramePr>
          <p:cNvPr id="2" name="Table 1">
            <a:extLst>
              <a:ext uri="{FF2B5EF4-FFF2-40B4-BE49-F238E27FC236}">
                <a16:creationId xmlns:a16="http://schemas.microsoft.com/office/drawing/2014/main" id="{54586B92-4983-BA40-6656-ED8FE66E5733}"/>
              </a:ext>
            </a:extLst>
          </p:cNvPr>
          <p:cNvGraphicFramePr>
            <a:graphicFrameLocks noGrp="1"/>
          </p:cNvGraphicFramePr>
          <p:nvPr>
            <p:extLst>
              <p:ext uri="{D42A27DB-BD31-4B8C-83A1-F6EECF244321}">
                <p14:modId xmlns:p14="http://schemas.microsoft.com/office/powerpoint/2010/main" val="697980985"/>
              </p:ext>
            </p:extLst>
          </p:nvPr>
        </p:nvGraphicFramePr>
        <p:xfrm>
          <a:off x="3151632" y="182880"/>
          <a:ext cx="5888735" cy="6492240"/>
        </p:xfrm>
        <a:graphic>
          <a:graphicData uri="http://schemas.openxmlformats.org/drawingml/2006/table">
            <a:tbl>
              <a:tblPr firstRow="1" bandRow="1">
                <a:tableStyleId>{5C22544A-7EE6-4342-B048-85BDC9FD1C3A}</a:tableStyleId>
              </a:tblPr>
              <a:tblGrid>
                <a:gridCol w="1072896">
                  <a:extLst>
                    <a:ext uri="{9D8B030D-6E8A-4147-A177-3AD203B41FA5}">
                      <a16:colId xmlns:a16="http://schemas.microsoft.com/office/drawing/2014/main" val="20000"/>
                    </a:ext>
                  </a:extLst>
                </a:gridCol>
                <a:gridCol w="1755648">
                  <a:extLst>
                    <a:ext uri="{9D8B030D-6E8A-4147-A177-3AD203B41FA5}">
                      <a16:colId xmlns:a16="http://schemas.microsoft.com/office/drawing/2014/main" val="20001"/>
                    </a:ext>
                  </a:extLst>
                </a:gridCol>
                <a:gridCol w="3060191">
                  <a:extLst>
                    <a:ext uri="{9D8B030D-6E8A-4147-A177-3AD203B41FA5}">
                      <a16:colId xmlns:a16="http://schemas.microsoft.com/office/drawing/2014/main" val="20002"/>
                    </a:ext>
                  </a:extLst>
                </a:gridCol>
              </a:tblGrid>
              <a:tr h="261257">
                <a:tc>
                  <a:txBody>
                    <a:bodyPr/>
                    <a:lstStyle/>
                    <a:p>
                      <a:pPr>
                        <a:defRPr b="1"/>
                      </a:pPr>
                      <a:r>
                        <a:rPr sz="1200"/>
                        <a:t>Subsystem</a:t>
                      </a:r>
                    </a:p>
                  </a:txBody>
                  <a:tcPr/>
                </a:tc>
                <a:tc>
                  <a:txBody>
                    <a:bodyPr/>
                    <a:lstStyle/>
                    <a:p>
                      <a:pPr>
                        <a:defRPr b="1"/>
                      </a:pPr>
                      <a:r>
                        <a:rPr sz="1200"/>
                        <a:t>Parameter</a:t>
                      </a:r>
                    </a:p>
                  </a:txBody>
                  <a:tcPr/>
                </a:tc>
                <a:tc>
                  <a:txBody>
                    <a:bodyPr/>
                    <a:lstStyle/>
                    <a:p>
                      <a:pPr>
                        <a:defRPr b="1"/>
                      </a:pPr>
                      <a:r>
                        <a:rPr sz="1200"/>
                        <a:t>Value</a:t>
                      </a:r>
                    </a:p>
                  </a:txBody>
                  <a:tcPr/>
                </a:tc>
                <a:extLst>
                  <a:ext uri="{0D108BD9-81ED-4DB2-BD59-A6C34878D82A}">
                    <a16:rowId xmlns:a16="http://schemas.microsoft.com/office/drawing/2014/main" val="10000"/>
                  </a:ext>
                </a:extLst>
              </a:tr>
              <a:tr h="261257">
                <a:tc>
                  <a:txBody>
                    <a:bodyPr/>
                    <a:lstStyle/>
                    <a:p>
                      <a:r>
                        <a:rPr sz="1200"/>
                        <a:t>Solenoid</a:t>
                      </a:r>
                    </a:p>
                  </a:txBody>
                  <a:tcPr/>
                </a:tc>
                <a:tc>
                  <a:txBody>
                    <a:bodyPr/>
                    <a:lstStyle/>
                    <a:p>
                      <a:r>
                        <a:rPr sz="1200"/>
                        <a:t>Peak field</a:t>
                      </a:r>
                    </a:p>
                  </a:txBody>
                  <a:tcPr/>
                </a:tc>
                <a:tc>
                  <a:txBody>
                    <a:bodyPr/>
                    <a:lstStyle/>
                    <a:p>
                      <a:r>
                        <a:rPr sz="1200" dirty="0"/>
                        <a:t>0.38 T (3,800 Gauss)</a:t>
                      </a:r>
                    </a:p>
                  </a:txBody>
                  <a:tcPr/>
                </a:tc>
                <a:extLst>
                  <a:ext uri="{0D108BD9-81ED-4DB2-BD59-A6C34878D82A}">
                    <a16:rowId xmlns:a16="http://schemas.microsoft.com/office/drawing/2014/main" val="10001"/>
                  </a:ext>
                </a:extLst>
              </a:tr>
              <a:tr h="261257">
                <a:tc>
                  <a:txBody>
                    <a:bodyPr/>
                    <a:lstStyle/>
                    <a:p>
                      <a:endParaRPr sz="1200"/>
                    </a:p>
                  </a:txBody>
                  <a:tcPr/>
                </a:tc>
                <a:tc>
                  <a:txBody>
                    <a:bodyPr/>
                    <a:lstStyle/>
                    <a:p>
                      <a:r>
                        <a:rPr sz="1200"/>
                        <a:t>Position from cathode</a:t>
                      </a:r>
                    </a:p>
                  </a:txBody>
                  <a:tcPr/>
                </a:tc>
                <a:tc>
                  <a:txBody>
                    <a:bodyPr/>
                    <a:lstStyle/>
                    <a:p>
                      <a:r>
                        <a:rPr sz="1200"/>
                        <a:t>0.204 m</a:t>
                      </a:r>
                    </a:p>
                  </a:txBody>
                  <a:tcPr/>
                </a:tc>
                <a:extLst>
                  <a:ext uri="{0D108BD9-81ED-4DB2-BD59-A6C34878D82A}">
                    <a16:rowId xmlns:a16="http://schemas.microsoft.com/office/drawing/2014/main" val="10002"/>
                  </a:ext>
                </a:extLst>
              </a:tr>
              <a:tr h="261257">
                <a:tc>
                  <a:txBody>
                    <a:bodyPr/>
                    <a:lstStyle/>
                    <a:p>
                      <a:endParaRPr sz="1200" dirty="0"/>
                    </a:p>
                  </a:txBody>
                  <a:tcPr/>
                </a:tc>
                <a:tc>
                  <a:txBody>
                    <a:bodyPr/>
                    <a:lstStyle/>
                    <a:p>
                      <a:r>
                        <a:rPr sz="1200"/>
                        <a:t>Additional element</a:t>
                      </a:r>
                    </a:p>
                  </a:txBody>
                  <a:tcPr/>
                </a:tc>
                <a:tc>
                  <a:txBody>
                    <a:bodyPr/>
                    <a:lstStyle/>
                    <a:p>
                      <a:r>
                        <a:rPr sz="1200"/>
                        <a:t>Skew quadrupole for emittance correction</a:t>
                      </a:r>
                    </a:p>
                  </a:txBody>
                  <a:tcPr/>
                </a:tc>
                <a:extLst>
                  <a:ext uri="{0D108BD9-81ED-4DB2-BD59-A6C34878D82A}">
                    <a16:rowId xmlns:a16="http://schemas.microsoft.com/office/drawing/2014/main" val="10003"/>
                  </a:ext>
                </a:extLst>
              </a:tr>
              <a:tr h="261257">
                <a:tc>
                  <a:txBody>
                    <a:bodyPr/>
                    <a:lstStyle/>
                    <a:p>
                      <a:r>
                        <a:rPr sz="1200"/>
                        <a:t>X-band Lineariser</a:t>
                      </a:r>
                    </a:p>
                  </a:txBody>
                  <a:tcPr/>
                </a:tc>
                <a:tc>
                  <a:txBody>
                    <a:bodyPr/>
                    <a:lstStyle/>
                    <a:p>
                      <a:r>
                        <a:rPr sz="1200"/>
                        <a:t>Frequency</a:t>
                      </a:r>
                    </a:p>
                  </a:txBody>
                  <a:tcPr/>
                </a:tc>
                <a:tc>
                  <a:txBody>
                    <a:bodyPr/>
                    <a:lstStyle/>
                    <a:p>
                      <a:r>
                        <a:rPr sz="1200"/>
                        <a:t>11.9942 GHz</a:t>
                      </a:r>
                    </a:p>
                  </a:txBody>
                  <a:tcPr/>
                </a:tc>
                <a:extLst>
                  <a:ext uri="{0D108BD9-81ED-4DB2-BD59-A6C34878D82A}">
                    <a16:rowId xmlns:a16="http://schemas.microsoft.com/office/drawing/2014/main" val="10004"/>
                  </a:ext>
                </a:extLst>
              </a:tr>
              <a:tr h="261257">
                <a:tc>
                  <a:txBody>
                    <a:bodyPr/>
                    <a:lstStyle/>
                    <a:p>
                      <a:endParaRPr sz="1200"/>
                    </a:p>
                  </a:txBody>
                  <a:tcPr/>
                </a:tc>
                <a:tc>
                  <a:txBody>
                    <a:bodyPr/>
                    <a:lstStyle/>
                    <a:p>
                      <a:r>
                        <a:rPr sz="1200" dirty="0"/>
                        <a:t>Accelerating field</a:t>
                      </a:r>
                    </a:p>
                  </a:txBody>
                  <a:tcPr/>
                </a:tc>
                <a:tc>
                  <a:txBody>
                    <a:bodyPr/>
                    <a:lstStyle/>
                    <a:p>
                      <a:r>
                        <a:rPr sz="1200"/>
                        <a:t>20 MV/m</a:t>
                      </a:r>
                    </a:p>
                  </a:txBody>
                  <a:tcPr/>
                </a:tc>
                <a:extLst>
                  <a:ext uri="{0D108BD9-81ED-4DB2-BD59-A6C34878D82A}">
                    <a16:rowId xmlns:a16="http://schemas.microsoft.com/office/drawing/2014/main" val="10005"/>
                  </a:ext>
                </a:extLst>
              </a:tr>
              <a:tr h="261257">
                <a:tc>
                  <a:txBody>
                    <a:bodyPr/>
                    <a:lstStyle/>
                    <a:p>
                      <a:endParaRPr sz="1200"/>
                    </a:p>
                  </a:txBody>
                  <a:tcPr/>
                </a:tc>
                <a:tc>
                  <a:txBody>
                    <a:bodyPr/>
                    <a:lstStyle/>
                    <a:p>
                      <a:r>
                        <a:rPr sz="1200"/>
                        <a:t>Peak field</a:t>
                      </a:r>
                    </a:p>
                  </a:txBody>
                  <a:tcPr/>
                </a:tc>
                <a:tc>
                  <a:txBody>
                    <a:bodyPr/>
                    <a:lstStyle/>
                    <a:p>
                      <a:r>
                        <a:rPr sz="1200"/>
                        <a:t>38 MV/m</a:t>
                      </a:r>
                    </a:p>
                  </a:txBody>
                  <a:tcPr/>
                </a:tc>
                <a:extLst>
                  <a:ext uri="{0D108BD9-81ED-4DB2-BD59-A6C34878D82A}">
                    <a16:rowId xmlns:a16="http://schemas.microsoft.com/office/drawing/2014/main" val="10006"/>
                  </a:ext>
                </a:extLst>
              </a:tr>
              <a:tr h="261257">
                <a:tc>
                  <a:txBody>
                    <a:bodyPr/>
                    <a:lstStyle/>
                    <a:p>
                      <a:endParaRPr sz="1200"/>
                    </a:p>
                  </a:txBody>
                  <a:tcPr/>
                </a:tc>
                <a:tc>
                  <a:txBody>
                    <a:bodyPr/>
                    <a:lstStyle/>
                    <a:p>
                      <a:r>
                        <a:rPr sz="1200"/>
                        <a:t>Input power</a:t>
                      </a:r>
                    </a:p>
                  </a:txBody>
                  <a:tcPr/>
                </a:tc>
                <a:tc>
                  <a:txBody>
                    <a:bodyPr/>
                    <a:lstStyle/>
                    <a:p>
                      <a:r>
                        <a:rPr sz="1200"/>
                        <a:t>400 kW</a:t>
                      </a:r>
                    </a:p>
                  </a:txBody>
                  <a:tcPr/>
                </a:tc>
                <a:extLst>
                  <a:ext uri="{0D108BD9-81ED-4DB2-BD59-A6C34878D82A}">
                    <a16:rowId xmlns:a16="http://schemas.microsoft.com/office/drawing/2014/main" val="10007"/>
                  </a:ext>
                </a:extLst>
              </a:tr>
              <a:tr h="261257">
                <a:tc>
                  <a:txBody>
                    <a:bodyPr/>
                    <a:lstStyle/>
                    <a:p>
                      <a:endParaRPr sz="1200" dirty="0"/>
                    </a:p>
                  </a:txBody>
                  <a:tcPr/>
                </a:tc>
                <a:tc>
                  <a:txBody>
                    <a:bodyPr/>
                    <a:lstStyle/>
                    <a:p>
                      <a:r>
                        <a:rPr sz="1200"/>
                        <a:t>Number of cells</a:t>
                      </a:r>
                    </a:p>
                  </a:txBody>
                  <a:tcPr/>
                </a:tc>
                <a:tc>
                  <a:txBody>
                    <a:bodyPr/>
                    <a:lstStyle/>
                    <a:p>
                      <a:r>
                        <a:rPr sz="1200"/>
                        <a:t>7</a:t>
                      </a:r>
                    </a:p>
                  </a:txBody>
                  <a:tcPr/>
                </a:tc>
                <a:extLst>
                  <a:ext uri="{0D108BD9-81ED-4DB2-BD59-A6C34878D82A}">
                    <a16:rowId xmlns:a16="http://schemas.microsoft.com/office/drawing/2014/main" val="10008"/>
                  </a:ext>
                </a:extLst>
              </a:tr>
              <a:tr h="261257">
                <a:tc>
                  <a:txBody>
                    <a:bodyPr/>
                    <a:lstStyle/>
                    <a:p>
                      <a:endParaRPr sz="1200"/>
                    </a:p>
                  </a:txBody>
                  <a:tcPr/>
                </a:tc>
                <a:tc>
                  <a:txBody>
                    <a:bodyPr/>
                    <a:lstStyle/>
                    <a:p>
                      <a:r>
                        <a:rPr sz="1200"/>
                        <a:t>Length</a:t>
                      </a:r>
                    </a:p>
                  </a:txBody>
                  <a:tcPr/>
                </a:tc>
                <a:tc>
                  <a:txBody>
                    <a:bodyPr/>
                    <a:lstStyle/>
                    <a:p>
                      <a:r>
                        <a:rPr sz="1200"/>
                        <a:t>10 cm</a:t>
                      </a:r>
                    </a:p>
                  </a:txBody>
                  <a:tcPr/>
                </a:tc>
                <a:extLst>
                  <a:ext uri="{0D108BD9-81ED-4DB2-BD59-A6C34878D82A}">
                    <a16:rowId xmlns:a16="http://schemas.microsoft.com/office/drawing/2014/main" val="10009"/>
                  </a:ext>
                </a:extLst>
              </a:tr>
              <a:tr h="261257">
                <a:tc>
                  <a:txBody>
                    <a:bodyPr/>
                    <a:lstStyle/>
                    <a:p>
                      <a:r>
                        <a:rPr sz="1200"/>
                        <a:t>Booster Section</a:t>
                      </a:r>
                    </a:p>
                  </a:txBody>
                  <a:tcPr/>
                </a:tc>
                <a:tc>
                  <a:txBody>
                    <a:bodyPr/>
                    <a:lstStyle/>
                    <a:p>
                      <a:r>
                        <a:rPr sz="1200"/>
                        <a:t>S-band structures</a:t>
                      </a:r>
                    </a:p>
                  </a:txBody>
                  <a:tcPr/>
                </a:tc>
                <a:tc>
                  <a:txBody>
                    <a:bodyPr/>
                    <a:lstStyle/>
                    <a:p>
                      <a:r>
                        <a:rPr sz="1200"/>
                        <a:t>2 × 3 m + 2 × 1.5 m TW</a:t>
                      </a:r>
                    </a:p>
                  </a:txBody>
                  <a:tcPr/>
                </a:tc>
                <a:extLst>
                  <a:ext uri="{0D108BD9-81ED-4DB2-BD59-A6C34878D82A}">
                    <a16:rowId xmlns:a16="http://schemas.microsoft.com/office/drawing/2014/main" val="10010"/>
                  </a:ext>
                </a:extLst>
              </a:tr>
              <a:tr h="261257">
                <a:tc>
                  <a:txBody>
                    <a:bodyPr/>
                    <a:lstStyle/>
                    <a:p>
                      <a:endParaRPr sz="1200"/>
                    </a:p>
                  </a:txBody>
                  <a:tcPr/>
                </a:tc>
                <a:tc>
                  <a:txBody>
                    <a:bodyPr/>
                    <a:lstStyle/>
                    <a:p>
                      <a:r>
                        <a:rPr sz="1200"/>
                        <a:t>Operating mode</a:t>
                      </a:r>
                    </a:p>
                  </a:txBody>
                  <a:tcPr/>
                </a:tc>
                <a:tc>
                  <a:txBody>
                    <a:bodyPr/>
                    <a:lstStyle/>
                    <a:p>
                      <a:r>
                        <a:rPr sz="1200" dirty="0"/>
                        <a:t>2π/3</a:t>
                      </a:r>
                    </a:p>
                  </a:txBody>
                  <a:tcPr/>
                </a:tc>
                <a:extLst>
                  <a:ext uri="{0D108BD9-81ED-4DB2-BD59-A6C34878D82A}">
                    <a16:rowId xmlns:a16="http://schemas.microsoft.com/office/drawing/2014/main" val="10011"/>
                  </a:ext>
                </a:extLst>
              </a:tr>
              <a:tr h="261257">
                <a:tc>
                  <a:txBody>
                    <a:bodyPr/>
                    <a:lstStyle/>
                    <a:p>
                      <a:endParaRPr sz="1200"/>
                    </a:p>
                  </a:txBody>
                  <a:tcPr/>
                </a:tc>
                <a:tc>
                  <a:txBody>
                    <a:bodyPr/>
                    <a:lstStyle/>
                    <a:p>
                      <a:r>
                        <a:rPr sz="1200"/>
                        <a:t>Accelerating gradient (3 m / 1.5 m)</a:t>
                      </a:r>
                    </a:p>
                  </a:txBody>
                  <a:tcPr/>
                </a:tc>
                <a:tc>
                  <a:txBody>
                    <a:bodyPr/>
                    <a:lstStyle/>
                    <a:p>
                      <a:r>
                        <a:rPr sz="1200"/>
                        <a:t>25 MV/m / 35 MV/m</a:t>
                      </a:r>
                    </a:p>
                  </a:txBody>
                  <a:tcPr/>
                </a:tc>
                <a:extLst>
                  <a:ext uri="{0D108BD9-81ED-4DB2-BD59-A6C34878D82A}">
                    <a16:rowId xmlns:a16="http://schemas.microsoft.com/office/drawing/2014/main" val="10012"/>
                  </a:ext>
                </a:extLst>
              </a:tr>
              <a:tr h="261257">
                <a:tc>
                  <a:txBody>
                    <a:bodyPr/>
                    <a:lstStyle/>
                    <a:p>
                      <a:endParaRPr sz="1200"/>
                    </a:p>
                  </a:txBody>
                  <a:tcPr/>
                </a:tc>
                <a:tc>
                  <a:txBody>
                    <a:bodyPr/>
                    <a:lstStyle/>
                    <a:p>
                      <a:r>
                        <a:rPr sz="1200"/>
                        <a:t>Total beam energy</a:t>
                      </a:r>
                    </a:p>
                  </a:txBody>
                  <a:tcPr/>
                </a:tc>
                <a:tc>
                  <a:txBody>
                    <a:bodyPr/>
                    <a:lstStyle/>
                    <a:p>
                      <a:r>
                        <a:rPr sz="1200"/>
                        <a:t>up to 250 MeV</a:t>
                      </a:r>
                    </a:p>
                  </a:txBody>
                  <a:tcPr/>
                </a:tc>
                <a:extLst>
                  <a:ext uri="{0D108BD9-81ED-4DB2-BD59-A6C34878D82A}">
                    <a16:rowId xmlns:a16="http://schemas.microsoft.com/office/drawing/2014/main" val="10013"/>
                  </a:ext>
                </a:extLst>
              </a:tr>
              <a:tr h="261257">
                <a:tc>
                  <a:txBody>
                    <a:bodyPr/>
                    <a:lstStyle/>
                    <a:p>
                      <a:r>
                        <a:rPr sz="1200"/>
                        <a:t>Diagnostics</a:t>
                      </a:r>
                    </a:p>
                  </a:txBody>
                  <a:tcPr/>
                </a:tc>
                <a:tc>
                  <a:txBody>
                    <a:bodyPr/>
                    <a:lstStyle/>
                    <a:p>
                      <a:r>
                        <a:rPr sz="1200"/>
                        <a:t>Low energy diagnostics</a:t>
                      </a:r>
                    </a:p>
                  </a:txBody>
                  <a:tcPr/>
                </a:tc>
                <a:tc>
                  <a:txBody>
                    <a:bodyPr/>
                    <a:lstStyle/>
                    <a:p>
                      <a:r>
                        <a:rPr sz="1200"/>
                        <a:t>YAG screen, Faraday cup, BPMs</a:t>
                      </a:r>
                    </a:p>
                  </a:txBody>
                  <a:tcPr/>
                </a:tc>
                <a:extLst>
                  <a:ext uri="{0D108BD9-81ED-4DB2-BD59-A6C34878D82A}">
                    <a16:rowId xmlns:a16="http://schemas.microsoft.com/office/drawing/2014/main" val="10014"/>
                  </a:ext>
                </a:extLst>
              </a:tr>
              <a:tr h="261257">
                <a:tc>
                  <a:txBody>
                    <a:bodyPr/>
                    <a:lstStyle/>
                    <a:p>
                      <a:endParaRPr sz="1200"/>
                    </a:p>
                  </a:txBody>
                  <a:tcPr/>
                </a:tc>
                <a:tc>
                  <a:txBody>
                    <a:bodyPr/>
                    <a:lstStyle/>
                    <a:p>
                      <a:r>
                        <a:rPr sz="1200"/>
                        <a:t>High energy diagnostics</a:t>
                      </a:r>
                    </a:p>
                  </a:txBody>
                  <a:tcPr/>
                </a:tc>
                <a:tc>
                  <a:txBody>
                    <a:bodyPr/>
                    <a:lstStyle/>
                    <a:p>
                      <a:r>
                        <a:rPr sz="1200"/>
                        <a:t>Quadrupole scan, PolariX TDS</a:t>
                      </a:r>
                    </a:p>
                  </a:txBody>
                  <a:tcPr/>
                </a:tc>
                <a:extLst>
                  <a:ext uri="{0D108BD9-81ED-4DB2-BD59-A6C34878D82A}">
                    <a16:rowId xmlns:a16="http://schemas.microsoft.com/office/drawing/2014/main" val="10015"/>
                  </a:ext>
                </a:extLst>
              </a:tr>
              <a:tr h="261257">
                <a:tc>
                  <a:txBody>
                    <a:bodyPr/>
                    <a:lstStyle/>
                    <a:p>
                      <a:r>
                        <a:rPr sz="1200"/>
                        <a:t>Laser Heater</a:t>
                      </a:r>
                    </a:p>
                  </a:txBody>
                  <a:tcPr/>
                </a:tc>
                <a:tc>
                  <a:txBody>
                    <a:bodyPr/>
                    <a:lstStyle/>
                    <a:p>
                      <a:r>
                        <a:rPr sz="1200"/>
                        <a:t>Undulator length</a:t>
                      </a:r>
                    </a:p>
                  </a:txBody>
                  <a:tcPr/>
                </a:tc>
                <a:tc>
                  <a:txBody>
                    <a:bodyPr/>
                    <a:lstStyle/>
                    <a:p>
                      <a:r>
                        <a:rPr sz="1200"/>
                        <a:t>60 cm</a:t>
                      </a:r>
                    </a:p>
                  </a:txBody>
                  <a:tcPr/>
                </a:tc>
                <a:extLst>
                  <a:ext uri="{0D108BD9-81ED-4DB2-BD59-A6C34878D82A}">
                    <a16:rowId xmlns:a16="http://schemas.microsoft.com/office/drawing/2014/main" val="10016"/>
                  </a:ext>
                </a:extLst>
              </a:tr>
              <a:tr h="261257">
                <a:tc>
                  <a:txBody>
                    <a:bodyPr/>
                    <a:lstStyle/>
                    <a:p>
                      <a:endParaRPr sz="1200"/>
                    </a:p>
                  </a:txBody>
                  <a:tcPr/>
                </a:tc>
                <a:tc>
                  <a:txBody>
                    <a:bodyPr/>
                    <a:lstStyle/>
                    <a:p>
                      <a:r>
                        <a:rPr sz="1200"/>
                        <a:t>Purpose</a:t>
                      </a:r>
                    </a:p>
                  </a:txBody>
                  <a:tcPr/>
                </a:tc>
                <a:tc>
                  <a:txBody>
                    <a:bodyPr/>
                    <a:lstStyle/>
                    <a:p>
                      <a:r>
                        <a:rPr sz="1200"/>
                        <a:t>Energy modulation for microbunching control</a:t>
                      </a:r>
                    </a:p>
                  </a:txBody>
                  <a:tcPr/>
                </a:tc>
                <a:extLst>
                  <a:ext uri="{0D108BD9-81ED-4DB2-BD59-A6C34878D82A}">
                    <a16:rowId xmlns:a16="http://schemas.microsoft.com/office/drawing/2014/main" val="10017"/>
                  </a:ext>
                </a:extLst>
              </a:tr>
              <a:tr h="261257">
                <a:tc>
                  <a:txBody>
                    <a:bodyPr/>
                    <a:lstStyle/>
                    <a:p>
                      <a:r>
                        <a:rPr sz="1200"/>
                        <a:t>Upgrade Option</a:t>
                      </a:r>
                    </a:p>
                  </a:txBody>
                  <a:tcPr/>
                </a:tc>
                <a:tc>
                  <a:txBody>
                    <a:bodyPr/>
                    <a:lstStyle/>
                    <a:p>
                      <a:r>
                        <a:rPr sz="1200"/>
                        <a:t>High rep-rate injector</a:t>
                      </a:r>
                    </a:p>
                  </a:txBody>
                  <a:tcPr/>
                </a:tc>
                <a:tc>
                  <a:txBody>
                    <a:bodyPr/>
                    <a:lstStyle/>
                    <a:p>
                      <a:r>
                        <a:rPr sz="1200"/>
                        <a:t>2.6-cell C-band gun @ 5.712 GHz</a:t>
                      </a:r>
                    </a:p>
                  </a:txBody>
                  <a:tcPr/>
                </a:tc>
                <a:extLst>
                  <a:ext uri="{0D108BD9-81ED-4DB2-BD59-A6C34878D82A}">
                    <a16:rowId xmlns:a16="http://schemas.microsoft.com/office/drawing/2014/main" val="10018"/>
                  </a:ext>
                </a:extLst>
              </a:tr>
              <a:tr h="261257">
                <a:tc>
                  <a:txBody>
                    <a:bodyPr/>
                    <a:lstStyle/>
                    <a:p>
                      <a:endParaRPr sz="1200"/>
                    </a:p>
                  </a:txBody>
                  <a:tcPr/>
                </a:tc>
                <a:tc>
                  <a:txBody>
                    <a:bodyPr/>
                    <a:lstStyle/>
                    <a:p>
                      <a:r>
                        <a:rPr sz="1200"/>
                        <a:t>Peak cathode field</a:t>
                      </a:r>
                    </a:p>
                  </a:txBody>
                  <a:tcPr/>
                </a:tc>
                <a:tc>
                  <a:txBody>
                    <a:bodyPr/>
                    <a:lstStyle/>
                    <a:p>
                      <a:r>
                        <a:rPr sz="1200" dirty="0"/>
                        <a:t>160–180 MV/m</a:t>
                      </a:r>
                    </a:p>
                  </a:txBody>
                  <a:tcPr/>
                </a:tc>
                <a:extLst>
                  <a:ext uri="{0D108BD9-81ED-4DB2-BD59-A6C34878D82A}">
                    <a16:rowId xmlns:a16="http://schemas.microsoft.com/office/drawing/2014/main" val="10019"/>
                  </a:ext>
                </a:extLst>
              </a:tr>
              <a:tr h="261260">
                <a:tc>
                  <a:txBody>
                    <a:bodyPr/>
                    <a:lstStyle/>
                    <a:p>
                      <a:endParaRPr sz="1200"/>
                    </a:p>
                  </a:txBody>
                  <a:tcPr/>
                </a:tc>
                <a:tc>
                  <a:txBody>
                    <a:bodyPr/>
                    <a:lstStyle/>
                    <a:p>
                      <a:r>
                        <a:rPr sz="1200"/>
                        <a:t>Pulse length (RF)</a:t>
                      </a:r>
                    </a:p>
                  </a:txBody>
                  <a:tcPr/>
                </a:tc>
                <a:tc>
                  <a:txBody>
                    <a:bodyPr/>
                    <a:lstStyle/>
                    <a:p>
                      <a:r>
                        <a:rPr sz="1200" dirty="0"/>
                        <a:t>300 ns</a:t>
                      </a:r>
                    </a:p>
                  </a:txBody>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4150705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GB" sz="3600" dirty="0">
                <a:latin typeface="+mn-lt"/>
              </a:rPr>
              <a:t>X-band </a:t>
            </a:r>
            <a:r>
              <a:rPr lang="en-GB" sz="3600" dirty="0" err="1">
                <a:latin typeface="+mn-lt"/>
              </a:rPr>
              <a:t>Linac</a:t>
            </a:r>
            <a:endParaRPr lang="en-US" sz="3600" dirty="0">
              <a:latin typeface="+mn-lt"/>
            </a:endParaRPr>
          </a:p>
        </p:txBody>
      </p:sp>
      <p:cxnSp>
        <p:nvCxnSpPr>
          <p:cNvPr id="38" name="Gerade Verbindung 37">
            <a:extLst>
              <a:ext uri="{FF2B5EF4-FFF2-40B4-BE49-F238E27FC236}">
                <a16:creationId xmlns:a16="http://schemas.microsoft.com/office/drawing/2014/main" id="{F68CE016-0DE9-7BF4-AD58-8FB6EBEC3F09}"/>
              </a:ext>
            </a:extLst>
          </p:cNvPr>
          <p:cNvCxnSpPr>
            <a:cxnSpLocks/>
          </p:cNvCxnSpPr>
          <p:nvPr/>
        </p:nvCxnSpPr>
        <p:spPr>
          <a:xfrm flipV="1">
            <a:off x="8349883" y="6091518"/>
            <a:ext cx="162105" cy="232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C43D98-4272-A2E0-0A28-F3025F4307B9}"/>
              </a:ext>
            </a:extLst>
          </p:cNvPr>
          <p:cNvPicPr>
            <a:picLocks noChangeAspect="1"/>
          </p:cNvPicPr>
          <p:nvPr/>
        </p:nvPicPr>
        <p:blipFill>
          <a:blip r:embed="rId2"/>
          <a:stretch>
            <a:fillRect/>
          </a:stretch>
        </p:blipFill>
        <p:spPr>
          <a:xfrm>
            <a:off x="115985" y="1036048"/>
            <a:ext cx="8549640" cy="4519919"/>
          </a:xfrm>
          <a:prstGeom prst="rect">
            <a:avLst/>
          </a:prstGeom>
        </p:spPr>
      </p:pic>
      <p:pic>
        <p:nvPicPr>
          <p:cNvPr id="20" name="Picture 19" descr="A machine in a room&#10;&#10;Description automatically generated with low confidence">
            <a:extLst>
              <a:ext uri="{FF2B5EF4-FFF2-40B4-BE49-F238E27FC236}">
                <a16:creationId xmlns:a16="http://schemas.microsoft.com/office/drawing/2014/main" id="{D904AE50-DA86-541E-A1E3-FF1A009910D6}"/>
              </a:ext>
            </a:extLst>
          </p:cNvPr>
          <p:cNvPicPr>
            <a:picLocks noChangeAspect="1"/>
          </p:cNvPicPr>
          <p:nvPr/>
        </p:nvPicPr>
        <p:blipFill rotWithShape="1">
          <a:blip r:embed="rId3"/>
          <a:srcRect t="32863" b="29808"/>
          <a:stretch/>
        </p:blipFill>
        <p:spPr>
          <a:xfrm>
            <a:off x="8665625" y="2141484"/>
            <a:ext cx="3525399" cy="2339588"/>
          </a:xfrm>
          <a:prstGeom prst="rect">
            <a:avLst/>
          </a:prstGeom>
        </p:spPr>
      </p:pic>
      <p:sp>
        <p:nvSpPr>
          <p:cNvPr id="2" name="TextBox 1">
            <a:extLst>
              <a:ext uri="{FF2B5EF4-FFF2-40B4-BE49-F238E27FC236}">
                <a16:creationId xmlns:a16="http://schemas.microsoft.com/office/drawing/2014/main" id="{3E9B3CD6-7C5F-394A-6A0E-331DF3E7E427}"/>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D.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Alesini</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1">
            <a:extLst>
              <a:ext uri="{FF2B5EF4-FFF2-40B4-BE49-F238E27FC236}">
                <a16:creationId xmlns:a16="http://schemas.microsoft.com/office/drawing/2014/main" id="{E3001D74-1C0A-6133-67B5-7568BC91B4C4}"/>
              </a:ext>
            </a:extLst>
          </p:cNvPr>
          <p:cNvGrpSpPr/>
          <p:nvPr/>
        </p:nvGrpSpPr>
        <p:grpSpPr>
          <a:xfrm>
            <a:off x="1585968" y="5684947"/>
            <a:ext cx="9027266" cy="688896"/>
            <a:chOff x="0" y="5555437"/>
            <a:chExt cx="9027266" cy="688896"/>
          </a:xfrm>
        </p:grpSpPr>
        <p:pic>
          <p:nvPicPr>
            <p:cNvPr id="4" name="Picture 5">
              <a:extLst>
                <a:ext uri="{FF2B5EF4-FFF2-40B4-BE49-F238E27FC236}">
                  <a16:creationId xmlns:a16="http://schemas.microsoft.com/office/drawing/2014/main" id="{57DCF5BD-0DC6-CD67-1963-1F33C0C547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184" b="36184"/>
            <a:stretch/>
          </p:blipFill>
          <p:spPr bwMode="auto">
            <a:xfrm>
              <a:off x="0" y="5555437"/>
              <a:ext cx="9027266" cy="68889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8B5D45F-9840-FCE7-6A87-97147F372A19}"/>
                </a:ext>
              </a:extLst>
            </p:cNvPr>
            <p:cNvSpPr/>
            <p:nvPr/>
          </p:nvSpPr>
          <p:spPr>
            <a:xfrm>
              <a:off x="1454446" y="5666841"/>
              <a:ext cx="1794130" cy="2103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39" tIns="45571" rIns="91139" bIns="45571" rtlCol="0" anchor="ctr"/>
            <a:lstStyle/>
            <a:p>
              <a:pPr marL="0" marR="0" lvl="0" indent="0" algn="ctr" defTabSz="9136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merican Typewriter" charset="0"/>
              </a:endParaRPr>
            </a:p>
          </p:txBody>
        </p:sp>
        <p:cxnSp>
          <p:nvCxnSpPr>
            <p:cNvPr id="7" name="Straight Arrow Connector 6">
              <a:extLst>
                <a:ext uri="{FF2B5EF4-FFF2-40B4-BE49-F238E27FC236}">
                  <a16:creationId xmlns:a16="http://schemas.microsoft.com/office/drawing/2014/main" id="{03A7A936-88A4-B98A-20CF-F206502E4380}"/>
                </a:ext>
              </a:extLst>
            </p:cNvPr>
            <p:cNvCxnSpPr>
              <a:cxnSpLocks/>
            </p:cNvCxnSpPr>
            <p:nvPr/>
          </p:nvCxnSpPr>
          <p:spPr>
            <a:xfrm flipV="1">
              <a:off x="660674" y="5666841"/>
              <a:ext cx="3343767" cy="74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1F6F54-8F43-5663-6B21-735EDBC60C74}"/>
                </a:ext>
              </a:extLst>
            </p:cNvPr>
            <p:cNvSpPr txBox="1"/>
            <p:nvPr/>
          </p:nvSpPr>
          <p:spPr>
            <a:xfrm>
              <a:off x="2024197" y="5860864"/>
              <a:ext cx="654627" cy="369031"/>
            </a:xfrm>
            <a:prstGeom prst="rect">
              <a:avLst/>
            </a:prstGeom>
            <a:noFill/>
          </p:spPr>
          <p:txBody>
            <a:bodyPr wrap="none" lIns="91139" tIns="45571" rIns="91139" bIns="45571" rtlCol="0">
              <a:spAutoFit/>
            </a:bodyPr>
            <a:lstStyle/>
            <a:p>
              <a:pPr marL="0" marR="0" lvl="0" indent="0" algn="l" defTabSz="91364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55 m</a:t>
              </a:r>
            </a:p>
          </p:txBody>
        </p:sp>
      </p:grpSp>
    </p:spTree>
    <p:extLst>
      <p:ext uri="{BB962C8B-B14F-4D97-AF65-F5344CB8AC3E}">
        <p14:creationId xmlns:p14="http://schemas.microsoft.com/office/powerpoint/2010/main" val="2194300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C521D7-1FA3-F37C-006A-8388814106BD}"/>
              </a:ext>
            </a:extLst>
          </p:cNvPr>
          <p:cNvSpPr>
            <a:spLocks noGrp="1"/>
          </p:cNvSpPr>
          <p:nvPr>
            <p:ph type="title"/>
          </p:nvPr>
        </p:nvSpPr>
        <p:spPr/>
        <p:txBody>
          <a:bodyPr/>
          <a:lstStyle/>
          <a:p>
            <a:r>
              <a:rPr lang="en-GB" sz="3200" dirty="0">
                <a:latin typeface="+mn-lt"/>
              </a:rPr>
              <a:t>X-band </a:t>
            </a:r>
            <a:r>
              <a:rPr lang="en-GB" sz="3200" dirty="0" err="1">
                <a:latin typeface="+mn-lt"/>
              </a:rPr>
              <a:t>Linac</a:t>
            </a:r>
            <a:endParaRPr lang="en-IT" dirty="0"/>
          </a:p>
        </p:txBody>
      </p:sp>
      <p:pic>
        <p:nvPicPr>
          <p:cNvPr id="5" name="Picture 4">
            <a:extLst>
              <a:ext uri="{FF2B5EF4-FFF2-40B4-BE49-F238E27FC236}">
                <a16:creationId xmlns:a16="http://schemas.microsoft.com/office/drawing/2014/main" id="{CD43166A-B4DA-F6F2-9339-D77BE78A13C3}"/>
              </a:ext>
            </a:extLst>
          </p:cNvPr>
          <p:cNvPicPr>
            <a:picLocks noChangeAspect="1"/>
          </p:cNvPicPr>
          <p:nvPr/>
        </p:nvPicPr>
        <p:blipFill>
          <a:blip r:embed="rId2"/>
          <a:stretch>
            <a:fillRect/>
          </a:stretch>
        </p:blipFill>
        <p:spPr>
          <a:xfrm>
            <a:off x="215404" y="1186586"/>
            <a:ext cx="8549640" cy="4859668"/>
          </a:xfrm>
          <a:prstGeom prst="rect">
            <a:avLst/>
          </a:prstGeom>
        </p:spPr>
      </p:pic>
      <p:sp>
        <p:nvSpPr>
          <p:cNvPr id="4" name="TextBox 3">
            <a:extLst>
              <a:ext uri="{FF2B5EF4-FFF2-40B4-BE49-F238E27FC236}">
                <a16:creationId xmlns:a16="http://schemas.microsoft.com/office/drawing/2014/main" id="{D81C7933-CB4C-6AAA-3E61-917BD58FCB86}"/>
              </a:ext>
            </a:extLst>
          </p:cNvPr>
          <p:cNvSpPr txBox="1"/>
          <p:nvPr/>
        </p:nvSpPr>
        <p:spPr>
          <a:xfrm>
            <a:off x="8913915" y="858852"/>
            <a:ext cx="3062681" cy="5509200"/>
          </a:xfrm>
          <a:prstGeom prst="rect">
            <a:avLst/>
          </a:prstGeom>
          <a:solidFill>
            <a:schemeClr val="bg1"/>
          </a:solidFill>
        </p:spPr>
        <p:txBody>
          <a:bodyPr wrap="square">
            <a:spAutoFit/>
          </a:bodyPr>
          <a:lstStyle/>
          <a:p>
            <a:pPr algn="just"/>
            <a:r>
              <a:rPr lang="en-IT" sz="1600" dirty="0">
                <a:effectLst/>
                <a:latin typeface="Times New Roman" panose="02020603050405020304" pitchFamily="18" charset="0"/>
                <a:ea typeface="Times New Roman" panose="02020603050405020304" pitchFamily="18" charset="0"/>
              </a:rPr>
              <a:t>The system consists of 16 traveling wave accelerating structures, grouped into eight modules of two structures, each powered by a 25 MW klystron through a Barrel Open Cavity (BOC) pulse compressor. These components deliver up to 70 MW peak power pulses for each structure, enabling accelerating gradients up to 60 MV/m within a compact 0.9-meter section.</a:t>
            </a:r>
          </a:p>
          <a:p>
            <a:pPr algn="just"/>
            <a:endParaRPr lang="en-IT" sz="1600" dirty="0">
              <a:latin typeface="Times New Roman" panose="02020603050405020304" pitchFamily="18" charset="0"/>
              <a:ea typeface="Times New Roman" panose="02020603050405020304" pitchFamily="18" charset="0"/>
            </a:endParaRPr>
          </a:p>
          <a:p>
            <a:pPr algn="just"/>
            <a:r>
              <a:rPr lang="en-GB" sz="1600" kern="0" dirty="0">
                <a:effectLst/>
                <a:latin typeface="Times New Roman" panose="02020603050405020304" pitchFamily="18" charset="0"/>
                <a:ea typeface="Calibri" panose="020F0502020204030204" pitchFamily="34" charset="0"/>
              </a:rPr>
              <a:t>When the facility is operating in the hybrid RF-PWFA mode the accelerating gradient of the X-band </a:t>
            </a:r>
            <a:r>
              <a:rPr lang="en-GB" sz="1600" kern="0" dirty="0" err="1">
                <a:effectLst/>
                <a:latin typeface="Times New Roman" panose="02020603050405020304" pitchFamily="18" charset="0"/>
                <a:ea typeface="Calibri" panose="020F0502020204030204" pitchFamily="34" charset="0"/>
              </a:rPr>
              <a:t>linac</a:t>
            </a:r>
            <a:r>
              <a:rPr lang="en-GB" sz="1600" kern="0" dirty="0">
                <a:effectLst/>
                <a:latin typeface="Times New Roman" panose="02020603050405020304" pitchFamily="18" charset="0"/>
                <a:ea typeface="Calibri" panose="020F0502020204030204" pitchFamily="34" charset="0"/>
              </a:rPr>
              <a:t> is reduced to 30 MV/m giving an energy of 550 MeV at the </a:t>
            </a:r>
            <a:r>
              <a:rPr lang="en-GB" sz="1600" kern="0" dirty="0" err="1">
                <a:effectLst/>
                <a:latin typeface="Times New Roman" panose="02020603050405020304" pitchFamily="18" charset="0"/>
                <a:ea typeface="Calibri" panose="020F0502020204030204" pitchFamily="34" charset="0"/>
              </a:rPr>
              <a:t>linac</a:t>
            </a:r>
            <a:r>
              <a:rPr lang="en-GB" sz="1600" kern="0" dirty="0">
                <a:effectLst/>
                <a:latin typeface="Times New Roman" panose="02020603050405020304" pitchFamily="18" charset="0"/>
                <a:ea typeface="Calibri" panose="020F0502020204030204" pitchFamily="34" charset="0"/>
              </a:rPr>
              <a:t> exit. The target final 1 GeV energy is provided by the plasma accelerating module </a:t>
            </a:r>
            <a:r>
              <a:rPr lang="en-IT" sz="1600" kern="0" dirty="0">
                <a:effectLst/>
                <a:latin typeface="Times New Roman" panose="02020603050405020304" pitchFamily="18" charset="0"/>
                <a:ea typeface="Times New Roman" panose="02020603050405020304" pitchFamily="18" charset="0"/>
              </a:rPr>
              <a:t>(PWFA) </a:t>
            </a:r>
            <a:endParaRPr lang="en-IT"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3369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193CD-A927-75F6-132E-7E8E7252B0DC}"/>
              </a:ext>
            </a:extLst>
          </p:cNvPr>
          <p:cNvSpPr>
            <a:spLocks noGrp="1"/>
          </p:cNvSpPr>
          <p:nvPr>
            <p:ph type="title"/>
          </p:nvPr>
        </p:nvSpPr>
        <p:spPr/>
        <p:txBody>
          <a:bodyPr/>
          <a:lstStyle/>
          <a:p>
            <a:r>
              <a:rPr lang="en-US" sz="3200" dirty="0">
                <a:latin typeface="+mn-lt"/>
              </a:rPr>
              <a:t>Plasma Module</a:t>
            </a:r>
            <a:endParaRPr lang="en-IT" dirty="0"/>
          </a:p>
        </p:txBody>
      </p:sp>
      <p:pic>
        <p:nvPicPr>
          <p:cNvPr id="5" name="Picture 4">
            <a:extLst>
              <a:ext uri="{FF2B5EF4-FFF2-40B4-BE49-F238E27FC236}">
                <a16:creationId xmlns:a16="http://schemas.microsoft.com/office/drawing/2014/main" id="{8934A851-D79E-DD83-3074-4AD954C96CAC}"/>
              </a:ext>
            </a:extLst>
          </p:cNvPr>
          <p:cNvPicPr>
            <a:picLocks noChangeAspect="1"/>
          </p:cNvPicPr>
          <p:nvPr/>
        </p:nvPicPr>
        <p:blipFill>
          <a:blip r:embed="rId2"/>
          <a:stretch>
            <a:fillRect/>
          </a:stretch>
        </p:blipFill>
        <p:spPr>
          <a:xfrm>
            <a:off x="6307853" y="920023"/>
            <a:ext cx="5513956" cy="4580693"/>
          </a:xfrm>
          <a:prstGeom prst="rect">
            <a:avLst/>
          </a:prstGeom>
        </p:spPr>
      </p:pic>
      <p:pic>
        <p:nvPicPr>
          <p:cNvPr id="2" name="Picture 1">
            <a:extLst>
              <a:ext uri="{FF2B5EF4-FFF2-40B4-BE49-F238E27FC236}">
                <a16:creationId xmlns:a16="http://schemas.microsoft.com/office/drawing/2014/main" id="{C3B45D4E-7B82-A7CA-F01C-9DF60F8DB5E3}"/>
              </a:ext>
            </a:extLst>
          </p:cNvPr>
          <p:cNvPicPr>
            <a:picLocks noChangeAspect="1"/>
          </p:cNvPicPr>
          <p:nvPr/>
        </p:nvPicPr>
        <p:blipFill>
          <a:blip r:embed="rId3"/>
          <a:stretch>
            <a:fillRect/>
          </a:stretch>
        </p:blipFill>
        <p:spPr>
          <a:xfrm>
            <a:off x="245347" y="958947"/>
            <a:ext cx="5839519" cy="4502843"/>
          </a:xfrm>
          <a:prstGeom prst="rect">
            <a:avLst/>
          </a:prstGeom>
        </p:spPr>
      </p:pic>
      <p:sp>
        <p:nvSpPr>
          <p:cNvPr id="6" name="TextBox 5">
            <a:extLst>
              <a:ext uri="{FF2B5EF4-FFF2-40B4-BE49-F238E27FC236}">
                <a16:creationId xmlns:a16="http://schemas.microsoft.com/office/drawing/2014/main" id="{0FB03361-03E6-58F6-1115-4E34D09AE550}"/>
              </a:ext>
            </a:extLst>
          </p:cNvPr>
          <p:cNvSpPr txBox="1"/>
          <p:nvPr/>
        </p:nvSpPr>
        <p:spPr>
          <a:xfrm>
            <a:off x="100359" y="5506394"/>
            <a:ext cx="11976412" cy="954107"/>
          </a:xfrm>
          <a:prstGeom prst="rect">
            <a:avLst/>
          </a:prstGeom>
          <a:solidFill>
            <a:schemeClr val="bg1"/>
          </a:solidFill>
        </p:spPr>
        <p:txBody>
          <a:bodyPr wrap="square">
            <a:spAutoFit/>
          </a:bodyPr>
          <a:lstStyle/>
          <a:p>
            <a:pPr algn="just"/>
            <a:r>
              <a:rPr lang="en-IT" sz="1400" dirty="0">
                <a:effectLst/>
                <a:latin typeface="Times New Roman" panose="02020603050405020304" pitchFamily="18" charset="0"/>
                <a:ea typeface="Times New Roman" panose="02020603050405020304" pitchFamily="18" charset="0"/>
              </a:rPr>
              <a:t>Capillaries are made from advanced </a:t>
            </a:r>
            <a:r>
              <a:rPr lang="en-IT" sz="1400" dirty="0">
                <a:effectLst/>
                <a:highlight>
                  <a:srgbClr val="FFFF00"/>
                </a:highlight>
                <a:latin typeface="Times New Roman" panose="02020603050405020304" pitchFamily="18" charset="0"/>
                <a:ea typeface="Times New Roman" panose="02020603050405020304" pitchFamily="18" charset="0"/>
              </a:rPr>
              <a:t>ceramics like Macor and Shapal </a:t>
            </a:r>
            <a:r>
              <a:rPr lang="en-IT" sz="1400" dirty="0">
                <a:effectLst/>
                <a:latin typeface="Times New Roman" panose="02020603050405020304" pitchFamily="18" charset="0"/>
                <a:ea typeface="Times New Roman" panose="02020603050405020304" pitchFamily="18" charset="0"/>
              </a:rPr>
              <a:t>to ensure thermal stability and machinability under high repetition rates (up to 400 Hz). Plasma generation is achieved using high-voltage pulses (10–15 kV) applied across tungsten electrodes, with </a:t>
            </a:r>
            <a:r>
              <a:rPr lang="en-IT" sz="1400" dirty="0">
                <a:effectLst/>
                <a:highlight>
                  <a:srgbClr val="FFFF00"/>
                </a:highlight>
                <a:latin typeface="Times New Roman" panose="02020603050405020304" pitchFamily="18" charset="0"/>
                <a:ea typeface="Times New Roman" panose="02020603050405020304" pitchFamily="18" charset="0"/>
              </a:rPr>
              <a:t>stabilization from a synchronized laser </a:t>
            </a:r>
            <a:r>
              <a:rPr lang="en-IT" sz="1400" dirty="0">
                <a:effectLst/>
                <a:latin typeface="Times New Roman" panose="02020603050405020304" pitchFamily="18" charset="0"/>
                <a:ea typeface="Times New Roman" panose="02020603050405020304" pitchFamily="18" charset="0"/>
              </a:rPr>
              <a:t>pulse to reduce discharge jitter. Multiple gas inlets distribute neutral gas along the capillary, shaping plasma density profiles for optimal beam acceleration. Diagnostics based on Stark broadening techniques are used to measure electron density distributions inside the plasma channel.</a:t>
            </a:r>
          </a:p>
        </p:txBody>
      </p:sp>
    </p:spTree>
    <p:extLst>
      <p:ext uri="{BB962C8B-B14F-4D97-AF65-F5344CB8AC3E}">
        <p14:creationId xmlns:p14="http://schemas.microsoft.com/office/powerpoint/2010/main" val="2876497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9E8CD-32BF-2DEA-ED5B-11CD721AAE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0D278D-87AD-B59C-C5CE-EF13AD1F08DF}"/>
              </a:ext>
            </a:extLst>
          </p:cNvPr>
          <p:cNvSpPr>
            <a:spLocks noGrp="1"/>
          </p:cNvSpPr>
          <p:nvPr>
            <p:ph type="title"/>
          </p:nvPr>
        </p:nvSpPr>
        <p:spPr/>
        <p:txBody>
          <a:bodyPr/>
          <a:lstStyle/>
          <a:p>
            <a:r>
              <a:rPr lang="en-US" sz="3200" dirty="0">
                <a:latin typeface="+mn-lt"/>
              </a:rPr>
              <a:t>Plasma Module</a:t>
            </a:r>
            <a:endParaRPr lang="en-IT" dirty="0"/>
          </a:p>
        </p:txBody>
      </p:sp>
      <p:pic>
        <p:nvPicPr>
          <p:cNvPr id="5" name="Picture 4">
            <a:extLst>
              <a:ext uri="{FF2B5EF4-FFF2-40B4-BE49-F238E27FC236}">
                <a16:creationId xmlns:a16="http://schemas.microsoft.com/office/drawing/2014/main" id="{0A118B6C-A43F-42E2-6377-A3D081108092}"/>
              </a:ext>
            </a:extLst>
          </p:cNvPr>
          <p:cNvPicPr>
            <a:picLocks noChangeAspect="1"/>
          </p:cNvPicPr>
          <p:nvPr/>
        </p:nvPicPr>
        <p:blipFill>
          <a:blip r:embed="rId2"/>
          <a:stretch>
            <a:fillRect/>
          </a:stretch>
        </p:blipFill>
        <p:spPr>
          <a:xfrm>
            <a:off x="6053716" y="1007087"/>
            <a:ext cx="6065352" cy="5038762"/>
          </a:xfrm>
          <a:prstGeom prst="rect">
            <a:avLst/>
          </a:prstGeom>
        </p:spPr>
      </p:pic>
      <p:pic>
        <p:nvPicPr>
          <p:cNvPr id="4" name="Picture 3">
            <a:extLst>
              <a:ext uri="{FF2B5EF4-FFF2-40B4-BE49-F238E27FC236}">
                <a16:creationId xmlns:a16="http://schemas.microsoft.com/office/drawing/2014/main" id="{E834E276-3DB5-094C-077C-26AA0E3084D8}"/>
              </a:ext>
            </a:extLst>
          </p:cNvPr>
          <p:cNvPicPr>
            <a:picLocks noChangeAspect="1"/>
          </p:cNvPicPr>
          <p:nvPr/>
        </p:nvPicPr>
        <p:blipFill>
          <a:blip r:embed="rId3"/>
          <a:stretch>
            <a:fillRect/>
          </a:stretch>
        </p:blipFill>
        <p:spPr>
          <a:xfrm>
            <a:off x="122369" y="934507"/>
            <a:ext cx="5839519" cy="2989777"/>
          </a:xfrm>
          <a:prstGeom prst="rect">
            <a:avLst/>
          </a:prstGeom>
        </p:spPr>
      </p:pic>
      <p:pic>
        <p:nvPicPr>
          <p:cNvPr id="6" name="Picture 5">
            <a:extLst>
              <a:ext uri="{FF2B5EF4-FFF2-40B4-BE49-F238E27FC236}">
                <a16:creationId xmlns:a16="http://schemas.microsoft.com/office/drawing/2014/main" id="{A11832E5-8B8A-D18A-B0CC-B091E05B70AA}"/>
              </a:ext>
            </a:extLst>
          </p:cNvPr>
          <p:cNvPicPr>
            <a:picLocks noChangeAspect="1"/>
          </p:cNvPicPr>
          <p:nvPr/>
        </p:nvPicPr>
        <p:blipFill>
          <a:blip r:embed="rId4"/>
          <a:stretch>
            <a:fillRect/>
          </a:stretch>
        </p:blipFill>
        <p:spPr>
          <a:xfrm>
            <a:off x="122368" y="4147334"/>
            <a:ext cx="5839519" cy="1967286"/>
          </a:xfrm>
          <a:prstGeom prst="rect">
            <a:avLst/>
          </a:prstGeom>
        </p:spPr>
      </p:pic>
      <p:sp>
        <p:nvSpPr>
          <p:cNvPr id="7" name="TextBox 6">
            <a:extLst>
              <a:ext uri="{FF2B5EF4-FFF2-40B4-BE49-F238E27FC236}">
                <a16:creationId xmlns:a16="http://schemas.microsoft.com/office/drawing/2014/main" id="{58DC704B-53E8-52CB-E622-FFB17FAF72DC}"/>
              </a:ext>
            </a:extLst>
          </p:cNvPr>
          <p:cNvSpPr txBox="1"/>
          <p:nvPr/>
        </p:nvSpPr>
        <p:spPr>
          <a:xfrm>
            <a:off x="228861" y="6426816"/>
            <a:ext cx="3930543"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A.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Biagioni</a:t>
            </a:r>
            <a:r>
              <a:rPr kumimoji="0" lang="en-US" sz="1900" b="0" i="0" u="none" strike="noStrike" kern="1200" cap="none" spc="0" normalizeH="0" baseline="0" noProof="0" dirty="0">
                <a:ln>
                  <a:noFill/>
                </a:ln>
                <a:solidFill>
                  <a:prstClr val="black"/>
                </a:solidFill>
                <a:effectLst/>
                <a:uLnTx/>
                <a:uFillTx/>
                <a:latin typeface="Calibri"/>
                <a:ea typeface="+mn-ea"/>
                <a:cs typeface="+mn-cs"/>
              </a:rPr>
              <a:t>, R.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Pompili</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1501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14BAA-4F93-8128-7294-0DB946CF90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4B7E1C-EAF6-2929-CA86-46574A99EE23}"/>
              </a:ext>
            </a:extLst>
          </p:cNvPr>
          <p:cNvSpPr>
            <a:spLocks noGrp="1"/>
          </p:cNvSpPr>
          <p:nvPr>
            <p:ph type="title"/>
          </p:nvPr>
        </p:nvSpPr>
        <p:spPr/>
        <p:txBody>
          <a:bodyPr/>
          <a:lstStyle/>
          <a:p>
            <a:r>
              <a:rPr lang="en-IT" dirty="0"/>
              <a:t>Driver/Witness Separator (Chicane)</a:t>
            </a:r>
          </a:p>
        </p:txBody>
      </p:sp>
      <p:pic>
        <p:nvPicPr>
          <p:cNvPr id="5" name="Picture 4">
            <a:extLst>
              <a:ext uri="{FF2B5EF4-FFF2-40B4-BE49-F238E27FC236}">
                <a16:creationId xmlns:a16="http://schemas.microsoft.com/office/drawing/2014/main" id="{66A59E4B-D739-5602-0271-6AB97CBBCFFD}"/>
              </a:ext>
            </a:extLst>
          </p:cNvPr>
          <p:cNvPicPr>
            <a:picLocks noChangeAspect="1"/>
          </p:cNvPicPr>
          <p:nvPr/>
        </p:nvPicPr>
        <p:blipFill>
          <a:blip r:embed="rId2"/>
          <a:stretch>
            <a:fillRect/>
          </a:stretch>
        </p:blipFill>
        <p:spPr>
          <a:xfrm>
            <a:off x="1198626" y="826615"/>
            <a:ext cx="9404604" cy="5611525"/>
          </a:xfrm>
          <a:prstGeom prst="rect">
            <a:avLst/>
          </a:prstGeom>
        </p:spPr>
      </p:pic>
    </p:spTree>
    <p:extLst>
      <p:ext uri="{BB962C8B-B14F-4D97-AF65-F5344CB8AC3E}">
        <p14:creationId xmlns:p14="http://schemas.microsoft.com/office/powerpoint/2010/main" val="372631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D1073F-71D0-E8F9-D578-80E359C4C770}"/>
              </a:ext>
            </a:extLst>
          </p:cNvPr>
          <p:cNvSpPr>
            <a:spLocks noGrp="1"/>
          </p:cNvSpPr>
          <p:nvPr>
            <p:ph type="title"/>
          </p:nvPr>
        </p:nvSpPr>
        <p:spPr/>
        <p:txBody>
          <a:bodyPr/>
          <a:lstStyle/>
          <a:p>
            <a:r>
              <a:rPr lang="en-IT" dirty="0"/>
              <a:t>AQUA Undulators</a:t>
            </a:r>
          </a:p>
        </p:txBody>
      </p:sp>
      <p:pic>
        <p:nvPicPr>
          <p:cNvPr id="5" name="Picture 4">
            <a:extLst>
              <a:ext uri="{FF2B5EF4-FFF2-40B4-BE49-F238E27FC236}">
                <a16:creationId xmlns:a16="http://schemas.microsoft.com/office/drawing/2014/main" id="{07A9F5C4-9DE8-0F72-3F31-50A33F1DE445}"/>
              </a:ext>
            </a:extLst>
          </p:cNvPr>
          <p:cNvPicPr>
            <a:picLocks noChangeAspect="1"/>
          </p:cNvPicPr>
          <p:nvPr/>
        </p:nvPicPr>
        <p:blipFill>
          <a:blip r:embed="rId2"/>
          <a:stretch>
            <a:fillRect/>
          </a:stretch>
        </p:blipFill>
        <p:spPr>
          <a:xfrm>
            <a:off x="7495125" y="853883"/>
            <a:ext cx="4121727" cy="3740727"/>
          </a:xfrm>
          <a:prstGeom prst="rect">
            <a:avLst/>
          </a:prstGeom>
        </p:spPr>
      </p:pic>
      <p:pic>
        <p:nvPicPr>
          <p:cNvPr id="6" name="Picture 5">
            <a:extLst>
              <a:ext uri="{FF2B5EF4-FFF2-40B4-BE49-F238E27FC236}">
                <a16:creationId xmlns:a16="http://schemas.microsoft.com/office/drawing/2014/main" id="{5528D2A3-DC1F-6239-965A-B2E8A862630D}"/>
              </a:ext>
            </a:extLst>
          </p:cNvPr>
          <p:cNvPicPr>
            <a:picLocks noChangeAspect="1"/>
          </p:cNvPicPr>
          <p:nvPr/>
        </p:nvPicPr>
        <p:blipFill>
          <a:blip r:embed="rId3"/>
          <a:srcRect b="21350"/>
          <a:stretch/>
        </p:blipFill>
        <p:spPr>
          <a:xfrm>
            <a:off x="113203" y="889153"/>
            <a:ext cx="6642100" cy="3505962"/>
          </a:xfrm>
          <a:prstGeom prst="rect">
            <a:avLst/>
          </a:prstGeom>
        </p:spPr>
      </p:pic>
      <p:pic>
        <p:nvPicPr>
          <p:cNvPr id="7" name="Picture 6">
            <a:extLst>
              <a:ext uri="{FF2B5EF4-FFF2-40B4-BE49-F238E27FC236}">
                <a16:creationId xmlns:a16="http://schemas.microsoft.com/office/drawing/2014/main" id="{F1B780E6-E1AE-E5DB-E73F-031103F63738}"/>
              </a:ext>
            </a:extLst>
          </p:cNvPr>
          <p:cNvPicPr>
            <a:picLocks noChangeAspect="1"/>
          </p:cNvPicPr>
          <p:nvPr/>
        </p:nvPicPr>
        <p:blipFill>
          <a:blip r:embed="rId4"/>
          <a:stretch>
            <a:fillRect/>
          </a:stretch>
        </p:blipFill>
        <p:spPr>
          <a:xfrm>
            <a:off x="231696" y="4707075"/>
            <a:ext cx="2369857" cy="1540407"/>
          </a:xfrm>
          <a:prstGeom prst="rect">
            <a:avLst/>
          </a:prstGeom>
        </p:spPr>
      </p:pic>
      <p:sp>
        <p:nvSpPr>
          <p:cNvPr id="13" name="TextBox 12">
            <a:extLst>
              <a:ext uri="{FF2B5EF4-FFF2-40B4-BE49-F238E27FC236}">
                <a16:creationId xmlns:a16="http://schemas.microsoft.com/office/drawing/2014/main" id="{D511CF88-301F-374B-A699-4F6A6803E58B}"/>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L.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Giannessi</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545762-2749-75A0-F908-C4C402623537}"/>
              </a:ext>
            </a:extLst>
          </p:cNvPr>
          <p:cNvSpPr txBox="1"/>
          <p:nvPr/>
        </p:nvSpPr>
        <p:spPr>
          <a:xfrm>
            <a:off x="2720047" y="4630054"/>
            <a:ext cx="9358750" cy="1815882"/>
          </a:xfrm>
          <a:prstGeom prst="rect">
            <a:avLst/>
          </a:prstGeom>
          <a:solidFill>
            <a:schemeClr val="bg1"/>
          </a:solidFill>
        </p:spPr>
        <p:txBody>
          <a:bodyPr wrap="square">
            <a:spAutoFit/>
          </a:bodyPr>
          <a:lstStyle/>
          <a:p>
            <a:pPr algn="just"/>
            <a:r>
              <a:rPr lang="en-IT" sz="1400" dirty="0">
                <a:effectLst/>
                <a:latin typeface="Times New Roman" panose="02020603050405020304" pitchFamily="18" charset="0"/>
                <a:ea typeface="Times New Roman" panose="02020603050405020304" pitchFamily="18" charset="0"/>
              </a:rPr>
              <a:t>The AQUA FEL design foresees </a:t>
            </a:r>
            <a:r>
              <a:rPr lang="en-IT" sz="1400" b="1" dirty="0">
                <a:effectLst/>
                <a:latin typeface="Times New Roman" panose="02020603050405020304" pitchFamily="18" charset="0"/>
                <a:ea typeface="Times New Roman" panose="02020603050405020304" pitchFamily="18" charset="0"/>
              </a:rPr>
              <a:t>6 undulator modules,</a:t>
            </a:r>
            <a:r>
              <a:rPr lang="en-IT" sz="1400" dirty="0">
                <a:effectLst/>
                <a:latin typeface="Times New Roman" panose="02020603050405020304" pitchFamily="18" charset="0"/>
                <a:ea typeface="Times New Roman" panose="02020603050405020304" pitchFamily="18" charset="0"/>
              </a:rPr>
              <a:t> each module is approximately </a:t>
            </a:r>
            <a:r>
              <a:rPr lang="en-IT" sz="1400" b="1" dirty="0">
                <a:effectLst/>
                <a:latin typeface="Times New Roman" panose="02020603050405020304" pitchFamily="18" charset="0"/>
                <a:ea typeface="Times New Roman" panose="02020603050405020304" pitchFamily="18" charset="0"/>
              </a:rPr>
              <a:t>2 meters long,</a:t>
            </a:r>
            <a:r>
              <a:rPr lang="en-IT" sz="1400" dirty="0">
                <a:effectLst/>
                <a:latin typeface="Times New Roman" panose="02020603050405020304" pitchFamily="18" charset="0"/>
                <a:ea typeface="Times New Roman" panose="02020603050405020304" pitchFamily="18" charset="0"/>
              </a:rPr>
              <a:t> and they are interleaved with </a:t>
            </a:r>
            <a:r>
              <a:rPr lang="en-IT" sz="1400" b="1" dirty="0">
                <a:effectLst/>
                <a:latin typeface="Times New Roman" panose="02020603050405020304" pitchFamily="18" charset="0"/>
                <a:ea typeface="Times New Roman" panose="02020603050405020304" pitchFamily="18" charset="0"/>
              </a:rPr>
              <a:t>quadrupoles and diagnostics</a:t>
            </a:r>
            <a:r>
              <a:rPr lang="en-IT" sz="1400" dirty="0">
                <a:effectLst/>
                <a:latin typeface="Times New Roman" panose="02020603050405020304" pitchFamily="18" charset="0"/>
                <a:ea typeface="Times New Roman" panose="02020603050405020304" pitchFamily="18" charset="0"/>
              </a:rPr>
              <a:t> in a FODO lattice configuration. </a:t>
            </a:r>
          </a:p>
          <a:p>
            <a:pPr algn="just"/>
            <a:r>
              <a:rPr lang="en-IT" sz="1400" dirty="0">
                <a:effectLst/>
                <a:latin typeface="Times New Roman" panose="02020603050405020304" pitchFamily="18" charset="0"/>
                <a:ea typeface="Times New Roman" panose="02020603050405020304" pitchFamily="18" charset="0"/>
              </a:rPr>
              <a:t>The AQUA FEL employs the </a:t>
            </a:r>
            <a:r>
              <a:rPr lang="en-IT" sz="1400" b="1" dirty="0">
                <a:effectLst/>
                <a:latin typeface="Times New Roman" panose="02020603050405020304" pitchFamily="18" charset="0"/>
                <a:ea typeface="Times New Roman" panose="02020603050405020304" pitchFamily="18" charset="0"/>
              </a:rPr>
              <a:t>APPLE X</a:t>
            </a:r>
            <a:r>
              <a:rPr lang="en-IT" sz="1400" dirty="0">
                <a:effectLst/>
                <a:latin typeface="Times New Roman" panose="02020603050405020304" pitchFamily="18" charset="0"/>
                <a:ea typeface="Times New Roman" panose="02020603050405020304" pitchFamily="18" charset="0"/>
              </a:rPr>
              <a:t> permanent magnet configuration, chosen for its high field strength, </a:t>
            </a:r>
            <a:r>
              <a:rPr lang="en-IT" sz="1400" b="1" dirty="0">
                <a:effectLst/>
                <a:latin typeface="Times New Roman" panose="02020603050405020304" pitchFamily="18" charset="0"/>
                <a:ea typeface="Times New Roman" panose="02020603050405020304" pitchFamily="18" charset="0"/>
              </a:rPr>
              <a:t>polarization flexibility, and compact footprint</a:t>
            </a:r>
            <a:r>
              <a:rPr lang="en-IT" sz="1400" dirty="0">
                <a:effectLst/>
                <a:latin typeface="Times New Roman" panose="02020603050405020304" pitchFamily="18" charset="0"/>
                <a:ea typeface="Times New Roman" panose="02020603050405020304" pitchFamily="18" charset="0"/>
              </a:rPr>
              <a:t>. </a:t>
            </a:r>
          </a:p>
          <a:p>
            <a:pPr algn="just"/>
            <a:r>
              <a:rPr lang="en-IT" sz="1400" dirty="0">
                <a:effectLst/>
                <a:latin typeface="Times New Roman" panose="02020603050405020304" pitchFamily="18" charset="0"/>
                <a:ea typeface="Times New Roman" panose="02020603050405020304" pitchFamily="18" charset="0"/>
              </a:rPr>
              <a:t>The baseline undulator has an </a:t>
            </a:r>
            <a:r>
              <a:rPr lang="en-IT" sz="1400" b="1" dirty="0">
                <a:effectLst/>
                <a:latin typeface="Times New Roman" panose="02020603050405020304" pitchFamily="18" charset="0"/>
                <a:ea typeface="Times New Roman" panose="02020603050405020304" pitchFamily="18" charset="0"/>
              </a:rPr>
              <a:t>18 mm period, 1.5 mm minimum gap</a:t>
            </a:r>
            <a:r>
              <a:rPr lang="en-IT" sz="1400" dirty="0">
                <a:effectLst/>
                <a:latin typeface="Times New Roman" panose="02020603050405020304" pitchFamily="18" charset="0"/>
                <a:ea typeface="Times New Roman" panose="02020603050405020304" pitchFamily="18" charset="0"/>
              </a:rPr>
              <a:t>, and consists of </a:t>
            </a:r>
            <a:r>
              <a:rPr lang="en-IT" sz="1400" b="1" dirty="0">
                <a:effectLst/>
                <a:latin typeface="Times New Roman" panose="02020603050405020304" pitchFamily="18" charset="0"/>
                <a:ea typeface="Times New Roman" panose="02020603050405020304" pitchFamily="18" charset="0"/>
              </a:rPr>
              <a:t>NdFeB magnets </a:t>
            </a:r>
            <a:r>
              <a:rPr lang="en-IT" sz="1400" dirty="0">
                <a:effectLst/>
                <a:latin typeface="Times New Roman" panose="02020603050405020304" pitchFamily="18" charset="0"/>
                <a:ea typeface="Times New Roman" panose="02020603050405020304" pitchFamily="18" charset="0"/>
              </a:rPr>
              <a:t>arranged to allow both linear and circular polarization with tunable wavelengths. </a:t>
            </a:r>
          </a:p>
          <a:p>
            <a:pPr algn="just"/>
            <a:r>
              <a:rPr lang="en-IT" sz="1400" dirty="0">
                <a:effectLst/>
                <a:latin typeface="Times New Roman" panose="02020603050405020304" pitchFamily="18" charset="0"/>
                <a:ea typeface="Times New Roman" panose="02020603050405020304" pitchFamily="18" charset="0"/>
              </a:rPr>
              <a:t>Simulation results show photon output exceeding 10¹⁰ photons per pulse in the 3–5 nm range with a 0.2 % bandwith. Longer wavelength up to 15 nm are also compatible with the current design.</a:t>
            </a:r>
          </a:p>
        </p:txBody>
      </p:sp>
    </p:spTree>
    <p:extLst>
      <p:ext uri="{BB962C8B-B14F-4D97-AF65-F5344CB8AC3E}">
        <p14:creationId xmlns:p14="http://schemas.microsoft.com/office/powerpoint/2010/main" val="808754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56FAF-266C-4ED2-1275-3D004031C2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9161E6-8E92-24A3-80B2-4B121123BC3B}"/>
              </a:ext>
            </a:extLst>
          </p:cNvPr>
          <p:cNvSpPr>
            <a:spLocks noGrp="1"/>
          </p:cNvSpPr>
          <p:nvPr>
            <p:ph type="title"/>
          </p:nvPr>
        </p:nvSpPr>
        <p:spPr/>
        <p:txBody>
          <a:bodyPr>
            <a:normAutofit/>
          </a:bodyPr>
          <a:lstStyle/>
          <a:p>
            <a:r>
              <a:rPr lang="en-IT" sz="3200" dirty="0">
                <a:latin typeface="+mn-lt"/>
              </a:rPr>
              <a:t>Photon Beam Line and  Endstations</a:t>
            </a:r>
          </a:p>
        </p:txBody>
      </p:sp>
      <p:pic>
        <p:nvPicPr>
          <p:cNvPr id="2" name="Picture 1" descr="A diagram of a sample&#10;&#10;AI-generated content may be incorrect.">
            <a:extLst>
              <a:ext uri="{FF2B5EF4-FFF2-40B4-BE49-F238E27FC236}">
                <a16:creationId xmlns:a16="http://schemas.microsoft.com/office/drawing/2014/main" id="{DE2FB07A-2BF5-39EF-AB1F-29065D001946}"/>
              </a:ext>
            </a:extLst>
          </p:cNvPr>
          <p:cNvPicPr>
            <a:picLocks noChangeAspect="1"/>
          </p:cNvPicPr>
          <p:nvPr/>
        </p:nvPicPr>
        <p:blipFill>
          <a:blip r:embed="rId2"/>
          <a:srcRect b="25352"/>
          <a:stretch/>
        </p:blipFill>
        <p:spPr>
          <a:xfrm>
            <a:off x="7009025" y="2919106"/>
            <a:ext cx="4605436" cy="3337036"/>
          </a:xfrm>
          <a:prstGeom prst="rect">
            <a:avLst/>
          </a:prstGeom>
        </p:spPr>
      </p:pic>
      <p:pic>
        <p:nvPicPr>
          <p:cNvPr id="4" name="Picture 3" descr="A diagram of a system&#10;&#10;AI-generated content may be incorrect.">
            <a:extLst>
              <a:ext uri="{FF2B5EF4-FFF2-40B4-BE49-F238E27FC236}">
                <a16:creationId xmlns:a16="http://schemas.microsoft.com/office/drawing/2014/main" id="{5FD65B08-5C35-A9CB-B9E5-EDAFA038F524}"/>
              </a:ext>
            </a:extLst>
          </p:cNvPr>
          <p:cNvPicPr>
            <a:picLocks noChangeAspect="1"/>
          </p:cNvPicPr>
          <p:nvPr/>
        </p:nvPicPr>
        <p:blipFill>
          <a:blip r:embed="rId3"/>
          <a:srcRect b="15626"/>
          <a:stretch/>
        </p:blipFill>
        <p:spPr>
          <a:xfrm>
            <a:off x="1188967" y="2881006"/>
            <a:ext cx="4181361" cy="3502718"/>
          </a:xfrm>
          <a:prstGeom prst="rect">
            <a:avLst/>
          </a:prstGeom>
        </p:spPr>
      </p:pic>
      <p:sp>
        <p:nvSpPr>
          <p:cNvPr id="6" name="TextBox 5">
            <a:extLst>
              <a:ext uri="{FF2B5EF4-FFF2-40B4-BE49-F238E27FC236}">
                <a16:creationId xmlns:a16="http://schemas.microsoft.com/office/drawing/2014/main" id="{8CA80518-04D4-9E92-A885-EB64E7FE4902}"/>
              </a:ext>
            </a:extLst>
          </p:cNvPr>
          <p:cNvSpPr txBox="1"/>
          <p:nvPr/>
        </p:nvSpPr>
        <p:spPr>
          <a:xfrm>
            <a:off x="146304" y="900024"/>
            <a:ext cx="6096000" cy="1815882"/>
          </a:xfrm>
          <a:prstGeom prst="rect">
            <a:avLst/>
          </a:prstGeom>
          <a:solidFill>
            <a:schemeClr val="bg1"/>
          </a:solidFill>
        </p:spPr>
        <p:txBody>
          <a:bodyPr wrap="square">
            <a:spAutoFit/>
          </a:bodyPr>
          <a:lstStyle/>
          <a:p>
            <a:pPr marL="285750" indent="-285750" algn="just">
              <a:buFont typeface="Arial" panose="020B0604020202020204" pitchFamily="34" charset="0"/>
              <a:buChar char="•"/>
            </a:pPr>
            <a:r>
              <a:rPr lang="en-IT" sz="1400" dirty="0">
                <a:latin typeface="Times New Roman" panose="02020603050405020304" pitchFamily="18" charset="0"/>
                <a:ea typeface="Times New Roman" panose="02020603050405020304" pitchFamily="18" charset="0"/>
              </a:rPr>
              <a:t>P</a:t>
            </a:r>
            <a:r>
              <a:rPr lang="en-IT" sz="1400" dirty="0">
                <a:effectLst/>
                <a:latin typeface="Times New Roman" panose="02020603050405020304" pitchFamily="18" charset="0"/>
                <a:ea typeface="Times New Roman" panose="02020603050405020304" pitchFamily="18" charset="0"/>
              </a:rPr>
              <a:t>hoton beamline is optimized to preserve the spectral purity, temporal coherence, and intensity of the FEL radiation </a:t>
            </a:r>
            <a:r>
              <a:rPr lang="en-GB" sz="1400" dirty="0">
                <a:effectLst/>
                <a:latin typeface="Times New Roman" panose="02020603050405020304" pitchFamily="18" charset="0"/>
                <a:ea typeface="Times New Roman" panose="02020603050405020304" pitchFamily="18" charset="0"/>
              </a:rPr>
              <a:t>in and near the water window spectral range (3–10 nm)</a:t>
            </a:r>
            <a:r>
              <a:rPr lang="en-IT" sz="1400" dirty="0">
                <a:effectLst/>
                <a:latin typeface="Times New Roman" panose="02020603050405020304" pitchFamily="18" charset="0"/>
                <a:ea typeface="Times New Roman" panose="02020603050405020304" pitchFamily="18" charset="0"/>
              </a:rPr>
              <a:t>. </a:t>
            </a:r>
          </a:p>
          <a:p>
            <a:pPr marL="285750" indent="-285750" algn="just">
              <a:buFont typeface="Arial" panose="020B0604020202020204" pitchFamily="34" charset="0"/>
              <a:buChar char="•"/>
            </a:pPr>
            <a:r>
              <a:rPr lang="en-GB" sz="1400" dirty="0">
                <a:effectLst/>
                <a:latin typeface="Times New Roman" panose="02020603050405020304" pitchFamily="18" charset="0"/>
                <a:ea typeface="Times New Roman" panose="02020603050405020304" pitchFamily="18" charset="0"/>
              </a:rPr>
              <a:t>The actual distance from the source to the target is about 50 m.</a:t>
            </a:r>
          </a:p>
          <a:p>
            <a:pPr marL="285750" indent="-285750" algn="just">
              <a:buFont typeface="Arial" panose="020B0604020202020204" pitchFamily="34" charset="0"/>
              <a:buChar char="•"/>
            </a:pPr>
            <a:r>
              <a:rPr lang="en-IT" sz="1400" dirty="0">
                <a:effectLst/>
                <a:latin typeface="Times New Roman" panose="02020603050405020304" pitchFamily="18" charset="0"/>
                <a:ea typeface="Times New Roman" panose="02020603050405020304" pitchFamily="18" charset="0"/>
              </a:rPr>
              <a:t>Optical coatings such as carbon, nickel, and gold provide high reflectivity in the soft X-ray range. </a:t>
            </a:r>
          </a:p>
          <a:p>
            <a:pPr marL="285750" indent="-285750" algn="just">
              <a:buFont typeface="Arial" panose="020B0604020202020204" pitchFamily="34" charset="0"/>
              <a:buChar char="•"/>
            </a:pPr>
            <a:r>
              <a:rPr lang="en-IT" sz="1400" kern="0" dirty="0">
                <a:effectLst/>
                <a:latin typeface="Times New Roman" panose="02020603050405020304" pitchFamily="18" charset="0"/>
                <a:ea typeface="Times New Roman" panose="02020603050405020304" pitchFamily="18" charset="0"/>
              </a:rPr>
              <a:t>A flexible focusing system allows the beam to be tightly focused at the experimental station. </a:t>
            </a:r>
            <a:endParaRPr lang="en-IT" sz="14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B3E2340B-AAA5-A6AB-7988-448858F506CE}"/>
              </a:ext>
            </a:extLst>
          </p:cNvPr>
          <p:cNvSpPr txBox="1"/>
          <p:nvPr/>
        </p:nvSpPr>
        <p:spPr>
          <a:xfrm>
            <a:off x="6431486" y="900024"/>
            <a:ext cx="5431330" cy="1600438"/>
          </a:xfrm>
          <a:prstGeom prst="rect">
            <a:avLst/>
          </a:prstGeom>
          <a:solidFill>
            <a:schemeClr val="bg1"/>
          </a:solidFill>
        </p:spPr>
        <p:txBody>
          <a:bodyPr wrap="square">
            <a:spAutoFit/>
          </a:bodyPr>
          <a:lstStyle/>
          <a:p>
            <a:pPr marL="285750" indent="-285750" algn="just">
              <a:buFont typeface="Arial" panose="020B0604020202020204" pitchFamily="34" charset="0"/>
              <a:buChar char="•"/>
            </a:pPr>
            <a:r>
              <a:rPr lang="en-IT" sz="1400" dirty="0">
                <a:effectLst/>
                <a:latin typeface="Times New Roman" panose="02020603050405020304" pitchFamily="18" charset="0"/>
                <a:ea typeface="Times New Roman" panose="02020603050405020304" pitchFamily="18" charset="0"/>
              </a:rPr>
              <a:t>The endstation includes a highly modular and flexible experimental chamber compatible with vacuum operation down to 10⁻⁸ mbar. </a:t>
            </a:r>
          </a:p>
          <a:p>
            <a:pPr marL="285750" indent="-285750" algn="just">
              <a:buFont typeface="Arial" panose="020B0604020202020204" pitchFamily="34" charset="0"/>
              <a:buChar char="•"/>
            </a:pPr>
            <a:r>
              <a:rPr lang="en-IT" sz="1400" dirty="0">
                <a:effectLst/>
                <a:latin typeface="Times New Roman" panose="02020603050405020304" pitchFamily="18" charset="0"/>
                <a:ea typeface="Times New Roman" panose="02020603050405020304" pitchFamily="18" charset="0"/>
              </a:rPr>
              <a:t>It supports a wide variety of experimental techniques including X-ray imaging, scattering, and time-resolved pump–probe measurements. </a:t>
            </a:r>
          </a:p>
          <a:p>
            <a:pPr marL="285750" indent="-285750" algn="just">
              <a:buFont typeface="Arial" panose="020B0604020202020204" pitchFamily="34" charset="0"/>
              <a:buChar char="•"/>
            </a:pPr>
            <a:r>
              <a:rPr lang="en-IT" sz="1400" dirty="0">
                <a:effectLst/>
                <a:latin typeface="Times New Roman" panose="02020603050405020304" pitchFamily="18" charset="0"/>
                <a:ea typeface="Times New Roman" panose="02020603050405020304" pitchFamily="18" charset="0"/>
              </a:rPr>
              <a:t>Beamline components such as optional monochromators, diagnostics, and focusing optics are integrated to allow spectral control and high spatial resolution.</a:t>
            </a:r>
          </a:p>
        </p:txBody>
      </p:sp>
      <p:sp>
        <p:nvSpPr>
          <p:cNvPr id="13" name="TextBox 12">
            <a:extLst>
              <a:ext uri="{FF2B5EF4-FFF2-40B4-BE49-F238E27FC236}">
                <a16:creationId xmlns:a16="http://schemas.microsoft.com/office/drawing/2014/main" id="{B40CE261-BE76-1827-3CBD-7E1C2F9FE928}"/>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F. Villa</a:t>
            </a:r>
          </a:p>
        </p:txBody>
      </p:sp>
    </p:spTree>
    <p:extLst>
      <p:ext uri="{BB962C8B-B14F-4D97-AF65-F5344CB8AC3E}">
        <p14:creationId xmlns:p14="http://schemas.microsoft.com/office/powerpoint/2010/main" val="322101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A5B5DA68-41B8-76CB-30DE-3013AA5C9C5D}"/>
            </a:ext>
          </a:extLst>
        </p:cNvPr>
        <p:cNvGrpSpPr/>
        <p:nvPr/>
      </p:nvGrpSpPr>
      <p:grpSpPr>
        <a:xfrm>
          <a:off x="0" y="0"/>
          <a:ext cx="0" cy="0"/>
          <a:chOff x="0" y="0"/>
          <a:chExt cx="0" cy="0"/>
        </a:xfrm>
      </p:grpSpPr>
      <p:sp>
        <p:nvSpPr>
          <p:cNvPr id="173" name="Outline">
            <a:extLst>
              <a:ext uri="{FF2B5EF4-FFF2-40B4-BE49-F238E27FC236}">
                <a16:creationId xmlns:a16="http://schemas.microsoft.com/office/drawing/2014/main" id="{54AF7345-B793-9A3C-AEE1-CAB04BD401F3}"/>
              </a:ext>
            </a:extLst>
          </p:cNvPr>
          <p:cNvSpPr txBox="1">
            <a:spLocks noGrp="1"/>
          </p:cNvSpPr>
          <p:nvPr>
            <p:ph type="title"/>
          </p:nvPr>
        </p:nvSpPr>
        <p:spPr>
          <a:xfrm>
            <a:off x="1594484" y="137273"/>
            <a:ext cx="9236665" cy="716583"/>
          </a:xfrm>
          <a:prstGeom prst="rect">
            <a:avLst/>
          </a:prstGeom>
        </p:spPr>
        <p:txBody>
          <a:bodyPr anchor="ctr">
            <a:normAutofit/>
          </a:bodyPr>
          <a:lstStyle>
            <a:lvl1pPr defTabSz="2218888">
              <a:defRPr sz="7700" b="0" spc="-200">
                <a:solidFill>
                  <a:srgbClr val="5E5E5E"/>
                </a:solidFill>
                <a:latin typeface="Avenir Next Regular"/>
                <a:ea typeface="Avenir Next Regular"/>
                <a:cs typeface="Avenir Next Regular"/>
                <a:sym typeface="Avenir Next Regular"/>
              </a:defRPr>
            </a:lvl1pPr>
          </a:lstStyle>
          <a:p>
            <a:pPr algn="ctr"/>
            <a:r>
              <a:rPr lang="en-US" sz="3600" dirty="0">
                <a:solidFill>
                  <a:srgbClr val="FF0000"/>
                </a:solidFill>
              </a:rPr>
              <a:t>TDR Status and Plans </a:t>
            </a:r>
          </a:p>
        </p:txBody>
      </p:sp>
      <p:pic>
        <p:nvPicPr>
          <p:cNvPr id="175" name="Picture 3" descr="Picture 3">
            <a:extLst>
              <a:ext uri="{FF2B5EF4-FFF2-40B4-BE49-F238E27FC236}">
                <a16:creationId xmlns:a16="http://schemas.microsoft.com/office/drawing/2014/main" id="{C0B90B26-FD82-4A39-E982-A0983B6E7E40}"/>
              </a:ext>
            </a:extLst>
          </p:cNvPr>
          <p:cNvPicPr>
            <a:picLocks noChangeAspect="1"/>
          </p:cNvPicPr>
          <p:nvPr/>
        </p:nvPicPr>
        <p:blipFill>
          <a:blip r:embed="rId2"/>
          <a:stretch>
            <a:fillRect/>
          </a:stretch>
        </p:blipFill>
        <p:spPr>
          <a:xfrm>
            <a:off x="9495" y="24596"/>
            <a:ext cx="1513902" cy="885442"/>
          </a:xfrm>
          <a:prstGeom prst="rect">
            <a:avLst/>
          </a:prstGeom>
          <a:ln w="12700">
            <a:miter lim="400000"/>
          </a:ln>
        </p:spPr>
      </p:pic>
      <p:pic>
        <p:nvPicPr>
          <p:cNvPr id="176" name="Linea Linea" descr="Linea Linea">
            <a:extLst>
              <a:ext uri="{FF2B5EF4-FFF2-40B4-BE49-F238E27FC236}">
                <a16:creationId xmlns:a16="http://schemas.microsoft.com/office/drawing/2014/main" id="{40D1CD1F-6D67-523E-7E7B-6DA73D88FB4B}"/>
              </a:ext>
            </a:extLst>
          </p:cNvPr>
          <p:cNvPicPr>
            <a:picLocks noChangeAspect="1"/>
          </p:cNvPicPr>
          <p:nvPr/>
        </p:nvPicPr>
        <p:blipFill>
          <a:blip r:embed="rId3"/>
          <a:stretch>
            <a:fillRect/>
          </a:stretch>
        </p:blipFill>
        <p:spPr>
          <a:xfrm>
            <a:off x="-46973" y="871571"/>
            <a:ext cx="12242801" cy="50801"/>
          </a:xfrm>
          <a:prstGeom prst="rect">
            <a:avLst/>
          </a:prstGeom>
          <a:ln w="12700">
            <a:miter lim="400000"/>
          </a:ln>
        </p:spPr>
      </p:pic>
      <p:pic>
        <p:nvPicPr>
          <p:cNvPr id="178" name="Linea Linea" descr="Linea Linea">
            <a:extLst>
              <a:ext uri="{FF2B5EF4-FFF2-40B4-BE49-F238E27FC236}">
                <a16:creationId xmlns:a16="http://schemas.microsoft.com/office/drawing/2014/main" id="{4D1D5D8B-DCCF-D983-7193-DEFB3FF3CBFE}"/>
              </a:ext>
            </a:extLst>
          </p:cNvPr>
          <p:cNvPicPr>
            <a:picLocks noChangeAspect="1"/>
          </p:cNvPicPr>
          <p:nvPr/>
        </p:nvPicPr>
        <p:blipFill>
          <a:blip r:embed="rId4"/>
          <a:stretch>
            <a:fillRect/>
          </a:stretch>
        </p:blipFill>
        <p:spPr>
          <a:xfrm>
            <a:off x="-201489" y="6507960"/>
            <a:ext cx="12204701" cy="12701"/>
          </a:xfrm>
          <a:prstGeom prst="rect">
            <a:avLst/>
          </a:prstGeom>
          <a:ln w="12700">
            <a:miter lim="400000"/>
          </a:ln>
        </p:spPr>
      </p:pic>
      <p:pic>
        <p:nvPicPr>
          <p:cNvPr id="179" name="Picture 7" descr="Picture 7">
            <a:extLst>
              <a:ext uri="{FF2B5EF4-FFF2-40B4-BE49-F238E27FC236}">
                <a16:creationId xmlns:a16="http://schemas.microsoft.com/office/drawing/2014/main" id="{F89CA829-8CC9-5D6D-9CF3-C3389017C226}"/>
              </a:ext>
            </a:extLst>
          </p:cNvPr>
          <p:cNvPicPr>
            <a:picLocks noChangeAspect="1"/>
          </p:cNvPicPr>
          <p:nvPr/>
        </p:nvPicPr>
        <p:blipFill>
          <a:blip r:embed="rId5"/>
          <a:stretch>
            <a:fillRect/>
          </a:stretch>
        </p:blipFill>
        <p:spPr>
          <a:xfrm>
            <a:off x="10494102" y="101162"/>
            <a:ext cx="1496142" cy="642804"/>
          </a:xfrm>
          <a:prstGeom prst="rect">
            <a:avLst/>
          </a:prstGeom>
          <a:ln w="12700">
            <a:miter lim="400000"/>
          </a:ln>
        </p:spPr>
      </p:pic>
      <p:sp>
        <p:nvSpPr>
          <p:cNvPr id="180" name="Slide Number Placeholder 1">
            <a:extLst>
              <a:ext uri="{FF2B5EF4-FFF2-40B4-BE49-F238E27FC236}">
                <a16:creationId xmlns:a16="http://schemas.microsoft.com/office/drawing/2014/main" id="{4EB956C5-02B3-DF0C-9A57-C4BD0635524E}"/>
              </a:ext>
            </a:extLst>
          </p:cNvPr>
          <p:cNvSpPr txBox="1">
            <a:spLocks noGrp="1"/>
          </p:cNvSpPr>
          <p:nvPr>
            <p:ph type="sldNum" sz="quarter" idx="2"/>
          </p:nvPr>
        </p:nvSpPr>
        <p:spPr>
          <a:xfrm>
            <a:off x="5977460" y="6486708"/>
            <a:ext cx="230832" cy="241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3</a:t>
            </a:fld>
            <a:endParaRPr kumimoji="0" sz="900" b="0" i="0" u="none" strike="noStrike" kern="0" cap="none" spc="0" normalizeH="0" baseline="0" noProof="0">
              <a:ln>
                <a:noFill/>
              </a:ln>
              <a:effectLst/>
              <a:uLnTx/>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5E465DE2-FDCB-B2F7-08EB-41C3DE5E679B}"/>
              </a:ext>
            </a:extLst>
          </p:cNvPr>
          <p:cNvPicPr>
            <a:picLocks noChangeAspect="1"/>
          </p:cNvPicPr>
          <p:nvPr/>
        </p:nvPicPr>
        <p:blipFill>
          <a:blip r:embed="rId6"/>
          <a:stretch>
            <a:fillRect/>
          </a:stretch>
        </p:blipFill>
        <p:spPr>
          <a:xfrm>
            <a:off x="976417" y="1132050"/>
            <a:ext cx="3583681" cy="5029200"/>
          </a:xfrm>
          <a:prstGeom prst="rect">
            <a:avLst/>
          </a:prstGeom>
          <a:ln>
            <a:solidFill>
              <a:schemeClr val="tx1"/>
            </a:solidFill>
          </a:ln>
        </p:spPr>
      </p:pic>
      <p:sp>
        <p:nvSpPr>
          <p:cNvPr id="2" name="TextBox 1">
            <a:extLst>
              <a:ext uri="{FF2B5EF4-FFF2-40B4-BE49-F238E27FC236}">
                <a16:creationId xmlns:a16="http://schemas.microsoft.com/office/drawing/2014/main" id="{E6824328-7FF7-A75A-025C-A3BD856A7659}"/>
              </a:ext>
            </a:extLst>
          </p:cNvPr>
          <p:cNvSpPr txBox="1"/>
          <p:nvPr/>
        </p:nvSpPr>
        <p:spPr>
          <a:xfrm>
            <a:off x="4744394" y="1729050"/>
            <a:ext cx="7033078" cy="3703578"/>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IT" sz="1800" dirty="0">
                <a:effectLst/>
                <a:latin typeface="Times New Roman" panose="02020603050405020304" pitchFamily="18" charset="0"/>
                <a:ea typeface="Times New Roman" panose="02020603050405020304" pitchFamily="18" charset="0"/>
              </a:rPr>
              <a:t>The goal of the </a:t>
            </a:r>
            <a:r>
              <a:rPr lang="en-IT" sz="1800" b="1" dirty="0">
                <a:effectLst/>
                <a:latin typeface="Times New Roman" panose="02020603050405020304" pitchFamily="18" charset="0"/>
                <a:ea typeface="Times New Roman" panose="02020603050405020304" pitchFamily="18" charset="0"/>
              </a:rPr>
              <a:t>Technical Design Report (TDR)</a:t>
            </a:r>
            <a:r>
              <a:rPr lang="en-IT" sz="1800" dirty="0">
                <a:effectLst/>
                <a:latin typeface="Times New Roman" panose="02020603050405020304" pitchFamily="18" charset="0"/>
                <a:ea typeface="Times New Roman" panose="02020603050405020304" pitchFamily="18" charset="0"/>
              </a:rPr>
              <a:t> of the </a:t>
            </a:r>
            <a:r>
              <a:rPr lang="en-IT" sz="1800" i="1" dirty="0">
                <a:effectLst/>
                <a:latin typeface="Times New Roman" panose="02020603050405020304" pitchFamily="18" charset="0"/>
                <a:ea typeface="Times New Roman" panose="02020603050405020304" pitchFamily="18" charset="0"/>
              </a:rPr>
              <a:t>EuPRAXIA@SPARC_LAB</a:t>
            </a:r>
            <a:r>
              <a:rPr lang="en-IT" sz="1800" dirty="0">
                <a:effectLst/>
                <a:latin typeface="Times New Roman" panose="02020603050405020304" pitchFamily="18" charset="0"/>
                <a:ea typeface="Times New Roman" panose="02020603050405020304" pitchFamily="18" charset="0"/>
              </a:rPr>
              <a:t> facility is to provide a technical description for the construction and scientific exploitation of the next-generation research infrastructure based on plasma wakefield acceleration. </a:t>
            </a:r>
          </a:p>
          <a:p>
            <a:pPr algn="just"/>
            <a:endParaRPr lang="en-IT" sz="1800" dirty="0">
              <a:latin typeface="Times New Roman" panose="02020603050405020304" pitchFamily="18" charset="0"/>
              <a:ea typeface="Times New Roman" panose="02020603050405020304" pitchFamily="18" charset="0"/>
            </a:endParaRPr>
          </a:p>
          <a:p>
            <a:pPr algn="just"/>
            <a:r>
              <a:rPr lang="en-IT" sz="1800" dirty="0">
                <a:effectLst/>
                <a:latin typeface="Times New Roman" panose="02020603050405020304" pitchFamily="18" charset="0"/>
                <a:ea typeface="Times New Roman" panose="02020603050405020304" pitchFamily="18" charset="0"/>
              </a:rPr>
              <a:t>The TDR aims to:</a:t>
            </a:r>
          </a:p>
          <a:p>
            <a:pPr algn="just"/>
            <a:endParaRPr lang="en-IT" sz="18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en-IT" sz="1800" dirty="0">
                <a:effectLst/>
                <a:latin typeface="Times New Roman" panose="02020603050405020304" pitchFamily="18" charset="0"/>
                <a:ea typeface="Times New Roman" panose="02020603050405020304" pitchFamily="18" charset="0"/>
              </a:rPr>
              <a:t>Define the Scientific and Technological Objectives</a:t>
            </a:r>
          </a:p>
          <a:p>
            <a:pPr marL="342900" lvl="0" indent="-342900">
              <a:buFont typeface="Symbol" pitchFamily="2" charset="2"/>
              <a:buChar char=""/>
            </a:pPr>
            <a:r>
              <a:rPr lang="en-IT" sz="1800" dirty="0">
                <a:effectLst/>
                <a:latin typeface="Times New Roman" panose="02020603050405020304" pitchFamily="18" charset="0"/>
                <a:ea typeface="Times New Roman" panose="02020603050405020304" pitchFamily="18" charset="0"/>
              </a:rPr>
              <a:t>Outline the Scientific User Cases and User Applications</a:t>
            </a:r>
          </a:p>
          <a:p>
            <a:pPr marL="342900" lvl="0" indent="-342900">
              <a:buFont typeface="Symbol" pitchFamily="2" charset="2"/>
              <a:buChar char=""/>
            </a:pPr>
            <a:r>
              <a:rPr lang="en-IT" sz="1800" dirty="0">
                <a:effectLst/>
                <a:latin typeface="Times New Roman" panose="02020603050405020304" pitchFamily="18" charset="0"/>
                <a:ea typeface="Times New Roman" panose="02020603050405020304" pitchFamily="18" charset="0"/>
              </a:rPr>
              <a:t>Provide a Complete Technical Description of the Facility</a:t>
            </a:r>
          </a:p>
          <a:p>
            <a:pPr marL="342900" lvl="0" indent="-342900">
              <a:buFont typeface="Symbol" pitchFamily="2" charset="2"/>
              <a:buChar char=""/>
            </a:pPr>
            <a:r>
              <a:rPr lang="en-IT" sz="1800" dirty="0">
                <a:effectLst/>
                <a:latin typeface="Times New Roman" panose="02020603050405020304" pitchFamily="18" charset="0"/>
                <a:ea typeface="Times New Roman" panose="02020603050405020304" pitchFamily="18" charset="0"/>
              </a:rPr>
              <a:t>Demonstrate Feasibility Through Simulations and Design Studies</a:t>
            </a:r>
          </a:p>
          <a:p>
            <a:pPr marL="342900" lvl="0" indent="-342900">
              <a:buFont typeface="Symbol" pitchFamily="2" charset="2"/>
              <a:buChar char=""/>
            </a:pPr>
            <a:r>
              <a:rPr lang="en-IT" sz="1800" dirty="0">
                <a:effectLst/>
                <a:latin typeface="Times New Roman" panose="02020603050405020304" pitchFamily="18" charset="0"/>
                <a:ea typeface="Times New Roman" panose="02020603050405020304" pitchFamily="18" charset="0"/>
              </a:rPr>
              <a:t>Ensure Technical Readiness and Identify Risks</a:t>
            </a:r>
          </a:p>
          <a:p>
            <a:pPr marL="342900" lvl="0" indent="-342900">
              <a:buFont typeface="Symbol" pitchFamily="2" charset="2"/>
              <a:buChar char=""/>
            </a:pPr>
            <a:r>
              <a:rPr lang="en-IT" sz="1800" dirty="0">
                <a:effectLst/>
                <a:latin typeface="Times New Roman" panose="02020603050405020304" pitchFamily="18" charset="0"/>
                <a:ea typeface="Times New Roman" panose="02020603050405020304" pitchFamily="18" charset="0"/>
              </a:rPr>
              <a:t>Support Funding and Stakeholder Engagement</a:t>
            </a:r>
          </a:p>
        </p:txBody>
      </p:sp>
    </p:spTree>
    <p:extLst>
      <p:ext uri="{BB962C8B-B14F-4D97-AF65-F5344CB8AC3E}">
        <p14:creationId xmlns:p14="http://schemas.microsoft.com/office/powerpoint/2010/main" val="116674194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324B-1407-0A7B-BC2D-D7968C03345F}"/>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99CC501B-E22D-15FC-71FC-5885DB4B3D48}"/>
              </a:ext>
            </a:extLst>
          </p:cNvPr>
          <p:cNvSpPr>
            <a:spLocks noGrp="1"/>
          </p:cNvSpPr>
          <p:nvPr>
            <p:ph sz="half" idx="1"/>
          </p:nvPr>
        </p:nvSpPr>
        <p:spPr/>
        <p:txBody>
          <a:bodyPr/>
          <a:lstStyle/>
          <a:p>
            <a:endParaRPr lang="en-IT"/>
          </a:p>
        </p:txBody>
      </p:sp>
      <p:sp>
        <p:nvSpPr>
          <p:cNvPr id="4" name="Content Placeholder 3">
            <a:extLst>
              <a:ext uri="{FF2B5EF4-FFF2-40B4-BE49-F238E27FC236}">
                <a16:creationId xmlns:a16="http://schemas.microsoft.com/office/drawing/2014/main" id="{EFEF4404-FA0A-B0AB-6A3F-07F634825672}"/>
              </a:ext>
            </a:extLst>
          </p:cNvPr>
          <p:cNvSpPr>
            <a:spLocks noGrp="1"/>
          </p:cNvSpPr>
          <p:nvPr>
            <p:ph sz="half" idx="2"/>
          </p:nvPr>
        </p:nvSpPr>
        <p:spPr/>
        <p:txBody>
          <a:bodyPr/>
          <a:lstStyle/>
          <a:p>
            <a:endParaRPr lang="en-IT"/>
          </a:p>
        </p:txBody>
      </p:sp>
      <p:sp>
        <p:nvSpPr>
          <p:cNvPr id="5" name="Footer Placeholder 4">
            <a:extLst>
              <a:ext uri="{FF2B5EF4-FFF2-40B4-BE49-F238E27FC236}">
                <a16:creationId xmlns:a16="http://schemas.microsoft.com/office/drawing/2014/main" id="{6FDEF65C-F308-DA42-BE19-700D113A0D9C}"/>
              </a:ext>
            </a:extLst>
          </p:cNvPr>
          <p:cNvSpPr>
            <a:spLocks noGrp="1"/>
          </p:cNvSpPr>
          <p:nvPr>
            <p:ph type="ftr" sz="quarter" idx="11"/>
          </p:nvPr>
        </p:nvSpPr>
        <p:spPr/>
        <p:txBody>
          <a:bodyPr/>
          <a:lstStyle/>
          <a:p>
            <a:r>
              <a:rPr lang="en-GB"/>
              <a:t>R. Assmann - EuAPS Kickoff - 28 Feb 2023</a:t>
            </a:r>
          </a:p>
        </p:txBody>
      </p:sp>
      <p:pic>
        <p:nvPicPr>
          <p:cNvPr id="7" name="Picture 6">
            <a:extLst>
              <a:ext uri="{FF2B5EF4-FFF2-40B4-BE49-F238E27FC236}">
                <a16:creationId xmlns:a16="http://schemas.microsoft.com/office/drawing/2014/main" id="{85D6CC8C-4DF4-4A65-B3D5-0DF92328640F}"/>
              </a:ext>
            </a:extLst>
          </p:cNvPr>
          <p:cNvPicPr>
            <a:picLocks noChangeAspect="1"/>
          </p:cNvPicPr>
          <p:nvPr/>
        </p:nvPicPr>
        <p:blipFill>
          <a:blip r:embed="rId2"/>
          <a:stretch>
            <a:fillRect/>
          </a:stretch>
        </p:blipFill>
        <p:spPr>
          <a:xfrm>
            <a:off x="406215" y="226601"/>
            <a:ext cx="11379570" cy="6404798"/>
          </a:xfrm>
          <a:prstGeom prst="rect">
            <a:avLst/>
          </a:prstGeom>
        </p:spPr>
      </p:pic>
      <p:sp>
        <p:nvSpPr>
          <p:cNvPr id="8" name="TextBox 7">
            <a:extLst>
              <a:ext uri="{FF2B5EF4-FFF2-40B4-BE49-F238E27FC236}">
                <a16:creationId xmlns:a16="http://schemas.microsoft.com/office/drawing/2014/main" id="{9328ABD3-4CF1-E53B-55E1-5FEA2B549BDE}"/>
              </a:ext>
            </a:extLst>
          </p:cNvPr>
          <p:cNvSpPr txBox="1"/>
          <p:nvPr/>
        </p:nvSpPr>
        <p:spPr>
          <a:xfrm>
            <a:off x="631198" y="6300512"/>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A.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Falone</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9566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820D-C5BD-36CF-144D-A0C4689070FF}"/>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91B2EFAB-6722-ED3D-6A2B-4EE54C1A0090}"/>
              </a:ext>
            </a:extLst>
          </p:cNvPr>
          <p:cNvSpPr>
            <a:spLocks noGrp="1"/>
          </p:cNvSpPr>
          <p:nvPr>
            <p:ph sz="half" idx="1"/>
          </p:nvPr>
        </p:nvSpPr>
        <p:spPr/>
        <p:txBody>
          <a:bodyPr/>
          <a:lstStyle/>
          <a:p>
            <a:endParaRPr lang="en-IT"/>
          </a:p>
        </p:txBody>
      </p:sp>
      <p:sp>
        <p:nvSpPr>
          <p:cNvPr id="4" name="Content Placeholder 3">
            <a:extLst>
              <a:ext uri="{FF2B5EF4-FFF2-40B4-BE49-F238E27FC236}">
                <a16:creationId xmlns:a16="http://schemas.microsoft.com/office/drawing/2014/main" id="{5EB88FB3-7827-F915-8DCC-ED22207505A8}"/>
              </a:ext>
            </a:extLst>
          </p:cNvPr>
          <p:cNvSpPr>
            <a:spLocks noGrp="1"/>
          </p:cNvSpPr>
          <p:nvPr>
            <p:ph sz="half" idx="2"/>
          </p:nvPr>
        </p:nvSpPr>
        <p:spPr/>
        <p:txBody>
          <a:bodyPr/>
          <a:lstStyle/>
          <a:p>
            <a:endParaRPr lang="en-IT"/>
          </a:p>
        </p:txBody>
      </p:sp>
      <p:sp>
        <p:nvSpPr>
          <p:cNvPr id="5" name="Footer Placeholder 4">
            <a:extLst>
              <a:ext uri="{FF2B5EF4-FFF2-40B4-BE49-F238E27FC236}">
                <a16:creationId xmlns:a16="http://schemas.microsoft.com/office/drawing/2014/main" id="{429B5C52-52DE-1B08-A590-C2F3ED069F0E}"/>
              </a:ext>
            </a:extLst>
          </p:cNvPr>
          <p:cNvSpPr>
            <a:spLocks noGrp="1"/>
          </p:cNvSpPr>
          <p:nvPr>
            <p:ph type="ftr" sz="quarter" idx="11"/>
          </p:nvPr>
        </p:nvSpPr>
        <p:spPr/>
        <p:txBody>
          <a:bodyPr/>
          <a:lstStyle/>
          <a:p>
            <a:r>
              <a:rPr lang="en-GB"/>
              <a:t>R. Assmann - EuAPS Kickoff - 28 Feb 2023</a:t>
            </a:r>
          </a:p>
        </p:txBody>
      </p:sp>
      <p:pic>
        <p:nvPicPr>
          <p:cNvPr id="6" name="Picture 5">
            <a:extLst>
              <a:ext uri="{FF2B5EF4-FFF2-40B4-BE49-F238E27FC236}">
                <a16:creationId xmlns:a16="http://schemas.microsoft.com/office/drawing/2014/main" id="{37837C68-1BD8-76F5-DBE7-7795F3CC82D6}"/>
              </a:ext>
            </a:extLst>
          </p:cNvPr>
          <p:cNvPicPr>
            <a:picLocks noChangeAspect="1"/>
          </p:cNvPicPr>
          <p:nvPr/>
        </p:nvPicPr>
        <p:blipFill>
          <a:blip r:embed="rId2"/>
          <a:stretch>
            <a:fillRect/>
          </a:stretch>
        </p:blipFill>
        <p:spPr>
          <a:xfrm>
            <a:off x="406215" y="222267"/>
            <a:ext cx="11379570" cy="6413466"/>
          </a:xfrm>
          <a:prstGeom prst="rect">
            <a:avLst/>
          </a:prstGeom>
        </p:spPr>
      </p:pic>
      <p:sp>
        <p:nvSpPr>
          <p:cNvPr id="7" name="TextBox 6">
            <a:extLst>
              <a:ext uri="{FF2B5EF4-FFF2-40B4-BE49-F238E27FC236}">
                <a16:creationId xmlns:a16="http://schemas.microsoft.com/office/drawing/2014/main" id="{711FFF34-4A50-1959-6EAB-2BE56815B4AC}"/>
              </a:ext>
            </a:extLst>
          </p:cNvPr>
          <p:cNvSpPr txBox="1"/>
          <p:nvPr/>
        </p:nvSpPr>
        <p:spPr>
          <a:xfrm>
            <a:off x="631198" y="6300512"/>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A.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Falone</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063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sma_cre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05" y="-1591399"/>
            <a:ext cx="13016362" cy="10040798"/>
          </a:xfrm>
          <a:prstGeom prst="rect">
            <a:avLst/>
          </a:prstGeom>
        </p:spPr>
      </p:pic>
      <p:sp>
        <p:nvSpPr>
          <p:cNvPr id="2" name="TextBox 1">
            <a:extLst>
              <a:ext uri="{FF2B5EF4-FFF2-40B4-BE49-F238E27FC236}">
                <a16:creationId xmlns:a16="http://schemas.microsoft.com/office/drawing/2014/main" id="{B738F02F-185B-8129-67E5-D19EA8AFD0BD}"/>
              </a:ext>
            </a:extLst>
          </p:cNvPr>
          <p:cNvSpPr txBox="1"/>
          <p:nvPr/>
        </p:nvSpPr>
        <p:spPr>
          <a:xfrm>
            <a:off x="1609347" y="4421286"/>
            <a:ext cx="8973305" cy="632406"/>
          </a:xfrm>
          <a:prstGeom prst="rect">
            <a:avLst/>
          </a:prstGeom>
          <a:noFill/>
        </p:spPr>
        <p:txBody>
          <a:bodyPr wrap="square" lIns="77650" tIns="38825" rIns="77650" bIns="3882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ヒラギノ明朝 Pro W3" charset="0"/>
                <a:cs typeface="ヒラギノ明朝 Pro W3" charset="0"/>
                <a:sym typeface="American Typewriter" charset="0"/>
              </a:rPr>
              <a:t>Thank for your attention</a:t>
            </a:r>
          </a:p>
        </p:txBody>
      </p:sp>
    </p:spTree>
    <p:extLst>
      <p:ext uri="{BB962C8B-B14F-4D97-AF65-F5344CB8AC3E}">
        <p14:creationId xmlns:p14="http://schemas.microsoft.com/office/powerpoint/2010/main" val="164858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01235-9AC9-3611-4EB4-242BD07D5D81}"/>
              </a:ext>
            </a:extLst>
          </p:cNvPr>
          <p:cNvSpPr>
            <a:spLocks noGrp="1"/>
          </p:cNvSpPr>
          <p:nvPr>
            <p:ph type="title"/>
          </p:nvPr>
        </p:nvSpPr>
        <p:spPr/>
        <p:txBody>
          <a:bodyPr/>
          <a:lstStyle/>
          <a:p>
            <a:r>
              <a:rPr lang="en-US" dirty="0" err="1"/>
              <a:t>EuPRAXIA@SPARC_LAB</a:t>
            </a:r>
            <a:r>
              <a:rPr lang="en-US" dirty="0"/>
              <a:t> baseline timeline</a:t>
            </a:r>
          </a:p>
        </p:txBody>
      </p:sp>
      <p:pic>
        <p:nvPicPr>
          <p:cNvPr id="5" name="Picture 4">
            <a:extLst>
              <a:ext uri="{FF2B5EF4-FFF2-40B4-BE49-F238E27FC236}">
                <a16:creationId xmlns:a16="http://schemas.microsoft.com/office/drawing/2014/main" id="{0B63C174-AD65-26CB-314D-7AE6FB15BAFA}"/>
              </a:ext>
            </a:extLst>
          </p:cNvPr>
          <p:cNvPicPr>
            <a:picLocks noChangeAspect="1"/>
          </p:cNvPicPr>
          <p:nvPr/>
        </p:nvPicPr>
        <p:blipFill rotWithShape="1">
          <a:blip r:embed="rId2"/>
          <a:srcRect t="12365"/>
          <a:stretch/>
        </p:blipFill>
        <p:spPr>
          <a:xfrm>
            <a:off x="923468" y="1053377"/>
            <a:ext cx="10345064" cy="5096616"/>
          </a:xfrm>
          <a:prstGeom prst="rect">
            <a:avLst/>
          </a:prstGeom>
        </p:spPr>
      </p:pic>
      <p:cxnSp>
        <p:nvCxnSpPr>
          <p:cNvPr id="7" name="Straight Connector 6">
            <a:extLst>
              <a:ext uri="{FF2B5EF4-FFF2-40B4-BE49-F238E27FC236}">
                <a16:creationId xmlns:a16="http://schemas.microsoft.com/office/drawing/2014/main" id="{8B27B409-E109-C252-A00F-431F95294824}"/>
              </a:ext>
            </a:extLst>
          </p:cNvPr>
          <p:cNvCxnSpPr/>
          <p:nvPr/>
        </p:nvCxnSpPr>
        <p:spPr>
          <a:xfrm>
            <a:off x="5746508" y="1053377"/>
            <a:ext cx="0" cy="4845618"/>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181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600" dirty="0">
                <a:latin typeface="+mn-lt"/>
              </a:rPr>
              <a:t>Undulators</a:t>
            </a:r>
            <a:endParaRPr lang="en-US" sz="3600" b="0" i="1" dirty="0">
              <a:latin typeface="+mn-lt"/>
            </a:endParaRPr>
          </a:p>
        </p:txBody>
      </p:sp>
      <p:cxnSp>
        <p:nvCxnSpPr>
          <p:cNvPr id="38" name="Gerade Verbindung 37">
            <a:extLst>
              <a:ext uri="{FF2B5EF4-FFF2-40B4-BE49-F238E27FC236}">
                <a16:creationId xmlns:a16="http://schemas.microsoft.com/office/drawing/2014/main" id="{F68CE016-0DE9-7BF4-AD58-8FB6EBEC3F09}"/>
              </a:ext>
            </a:extLst>
          </p:cNvPr>
          <p:cNvCxnSpPr>
            <a:cxnSpLocks/>
          </p:cNvCxnSpPr>
          <p:nvPr/>
        </p:nvCxnSpPr>
        <p:spPr>
          <a:xfrm flipV="1">
            <a:off x="8349883" y="6091518"/>
            <a:ext cx="162105" cy="232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3BCF3E0-01AC-6406-3628-C9DB7E3A9B29}"/>
              </a:ext>
            </a:extLst>
          </p:cNvPr>
          <p:cNvPicPr>
            <a:picLocks noChangeAspect="1"/>
          </p:cNvPicPr>
          <p:nvPr/>
        </p:nvPicPr>
        <p:blipFill>
          <a:blip r:embed="rId2"/>
          <a:stretch>
            <a:fillRect/>
          </a:stretch>
        </p:blipFill>
        <p:spPr>
          <a:xfrm>
            <a:off x="1380929" y="919802"/>
            <a:ext cx="9773231" cy="4746755"/>
          </a:xfrm>
          <a:prstGeom prst="rect">
            <a:avLst/>
          </a:prstGeom>
        </p:spPr>
      </p:pic>
      <p:sp>
        <p:nvSpPr>
          <p:cNvPr id="3" name="TextBox 2">
            <a:extLst>
              <a:ext uri="{FF2B5EF4-FFF2-40B4-BE49-F238E27FC236}">
                <a16:creationId xmlns:a16="http://schemas.microsoft.com/office/drawing/2014/main" id="{2D9FDDFB-39D5-311D-637A-41C595668729}"/>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L.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Giannessi</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1">
            <a:extLst>
              <a:ext uri="{FF2B5EF4-FFF2-40B4-BE49-F238E27FC236}">
                <a16:creationId xmlns:a16="http://schemas.microsoft.com/office/drawing/2014/main" id="{4B2E783A-CDF0-9FAA-A947-52403F483608}"/>
              </a:ext>
            </a:extLst>
          </p:cNvPr>
          <p:cNvGrpSpPr/>
          <p:nvPr/>
        </p:nvGrpSpPr>
        <p:grpSpPr>
          <a:xfrm>
            <a:off x="1753911" y="5712226"/>
            <a:ext cx="9027266" cy="758584"/>
            <a:chOff x="0" y="5555437"/>
            <a:chExt cx="9027266" cy="758584"/>
          </a:xfrm>
        </p:grpSpPr>
        <p:pic>
          <p:nvPicPr>
            <p:cNvPr id="5" name="Picture 5">
              <a:extLst>
                <a:ext uri="{FF2B5EF4-FFF2-40B4-BE49-F238E27FC236}">
                  <a16:creationId xmlns:a16="http://schemas.microsoft.com/office/drawing/2014/main" id="{AC3FBAE6-8C00-1BDC-11C5-7DE28ADC9B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84" b="36184"/>
            <a:stretch/>
          </p:blipFill>
          <p:spPr bwMode="auto">
            <a:xfrm>
              <a:off x="0" y="5555437"/>
              <a:ext cx="9027266" cy="68889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Oval 7">
              <a:extLst>
                <a:ext uri="{FF2B5EF4-FFF2-40B4-BE49-F238E27FC236}">
                  <a16:creationId xmlns:a16="http://schemas.microsoft.com/office/drawing/2014/main" id="{55B19D40-9521-9530-B610-D18C843C5F8F}"/>
                </a:ext>
              </a:extLst>
            </p:cNvPr>
            <p:cNvSpPr/>
            <p:nvPr/>
          </p:nvSpPr>
          <p:spPr>
            <a:xfrm>
              <a:off x="3914322" y="5591752"/>
              <a:ext cx="2023394" cy="3690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39" tIns="45571" rIns="91139" bIns="45571" rtlCol="0" anchor="ctr"/>
            <a:lstStyle/>
            <a:p>
              <a:pPr marL="0" marR="0" lvl="0" indent="0" algn="ctr" defTabSz="9136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merican Typewriter" charset="0"/>
              </a:endParaRPr>
            </a:p>
          </p:txBody>
        </p:sp>
        <p:cxnSp>
          <p:nvCxnSpPr>
            <p:cNvPr id="9" name="Straight Arrow Connector 8">
              <a:extLst>
                <a:ext uri="{FF2B5EF4-FFF2-40B4-BE49-F238E27FC236}">
                  <a16:creationId xmlns:a16="http://schemas.microsoft.com/office/drawing/2014/main" id="{AD17117F-B062-55EF-BBE3-11568A710D4C}"/>
                </a:ext>
              </a:extLst>
            </p:cNvPr>
            <p:cNvCxnSpPr>
              <a:cxnSpLocks/>
            </p:cNvCxnSpPr>
            <p:nvPr/>
          </p:nvCxnSpPr>
          <p:spPr>
            <a:xfrm>
              <a:off x="3914322" y="5643311"/>
              <a:ext cx="202339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EF1F92-4249-45BD-4800-277295947BDC}"/>
                </a:ext>
              </a:extLst>
            </p:cNvPr>
            <p:cNvSpPr txBox="1"/>
            <p:nvPr/>
          </p:nvSpPr>
          <p:spPr>
            <a:xfrm>
              <a:off x="4513633" y="5944990"/>
              <a:ext cx="655341" cy="369031"/>
            </a:xfrm>
            <a:prstGeom prst="rect">
              <a:avLst/>
            </a:prstGeom>
            <a:noFill/>
          </p:spPr>
          <p:txBody>
            <a:bodyPr wrap="none" lIns="91139" tIns="45571" rIns="91139" bIns="45571" rtlCol="0">
              <a:spAutoFit/>
            </a:bodyPr>
            <a:lstStyle/>
            <a:p>
              <a:pPr marL="0" marR="0" lvl="0" indent="0" algn="l" defTabSz="91364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40</a:t>
              </a:r>
              <a:r>
                <a:rPr kumimoji="0" lang="it-IT" sz="18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 m</a:t>
              </a:r>
            </a:p>
          </p:txBody>
        </p:sp>
      </p:grpSp>
      <p:sp>
        <p:nvSpPr>
          <p:cNvPr id="2" name="TextBox 1">
            <a:extLst>
              <a:ext uri="{FF2B5EF4-FFF2-40B4-BE49-F238E27FC236}">
                <a16:creationId xmlns:a16="http://schemas.microsoft.com/office/drawing/2014/main" id="{C842021B-5D44-F4F5-D46A-F04C6B89CA83}"/>
              </a:ext>
            </a:extLst>
          </p:cNvPr>
          <p:cNvSpPr txBox="1"/>
          <p:nvPr/>
        </p:nvSpPr>
        <p:spPr>
          <a:xfrm>
            <a:off x="2016802" y="5064075"/>
            <a:ext cx="805070" cy="307777"/>
          </a:xfrm>
          <a:prstGeom prst="rect">
            <a:avLst/>
          </a:prstGeom>
          <a:solidFill>
            <a:schemeClr val="bg1"/>
          </a:solid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50-100</a:t>
            </a:r>
          </a:p>
        </p:txBody>
      </p:sp>
    </p:spTree>
    <p:extLst>
      <p:ext uri="{BB962C8B-B14F-4D97-AF65-F5344CB8AC3E}">
        <p14:creationId xmlns:p14="http://schemas.microsoft.com/office/powerpoint/2010/main" val="660643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3" name="Outline"/>
          <p:cNvSpPr txBox="1">
            <a:spLocks noGrp="1"/>
          </p:cNvSpPr>
          <p:nvPr>
            <p:ph type="title"/>
          </p:nvPr>
        </p:nvSpPr>
        <p:spPr>
          <a:xfrm>
            <a:off x="1594484" y="137273"/>
            <a:ext cx="9236665" cy="716583"/>
          </a:xfrm>
          <a:prstGeom prst="rect">
            <a:avLst/>
          </a:prstGeom>
        </p:spPr>
        <p:txBody>
          <a:bodyPr anchor="ctr">
            <a:normAutofit/>
          </a:bodyPr>
          <a:lstStyle>
            <a:lvl1pPr defTabSz="2218888">
              <a:defRPr sz="7700" b="0" spc="-200">
                <a:solidFill>
                  <a:srgbClr val="5E5E5E"/>
                </a:solidFill>
                <a:latin typeface="Avenir Next Regular"/>
                <a:ea typeface="Avenir Next Regular"/>
                <a:cs typeface="Avenir Next Regular"/>
                <a:sym typeface="Avenir Next Regular"/>
              </a:defRPr>
            </a:lvl1pPr>
          </a:lstStyle>
          <a:p>
            <a:pPr algn="ctr"/>
            <a:r>
              <a:rPr lang="en-US" sz="3600" dirty="0">
                <a:solidFill>
                  <a:srgbClr val="FF0000"/>
                </a:solidFill>
              </a:rPr>
              <a:t>TDR Status and Plans </a:t>
            </a:r>
          </a:p>
        </p:txBody>
      </p:sp>
      <p:pic>
        <p:nvPicPr>
          <p:cNvPr id="175" name="Picture 3" descr="Picture 3"/>
          <p:cNvPicPr>
            <a:picLocks noChangeAspect="1"/>
          </p:cNvPicPr>
          <p:nvPr/>
        </p:nvPicPr>
        <p:blipFill>
          <a:blip r:embed="rId2"/>
          <a:stretch>
            <a:fillRect/>
          </a:stretch>
        </p:blipFill>
        <p:spPr>
          <a:xfrm>
            <a:off x="9495" y="24596"/>
            <a:ext cx="1513902" cy="885442"/>
          </a:xfrm>
          <a:prstGeom prst="rect">
            <a:avLst/>
          </a:prstGeom>
          <a:ln w="12700">
            <a:miter lim="400000"/>
          </a:ln>
        </p:spPr>
      </p:pic>
      <p:pic>
        <p:nvPicPr>
          <p:cNvPr id="176" name="Linea Linea" descr="Linea Linea"/>
          <p:cNvPicPr>
            <a:picLocks noChangeAspect="1"/>
          </p:cNvPicPr>
          <p:nvPr/>
        </p:nvPicPr>
        <p:blipFill>
          <a:blip r:embed="rId3"/>
          <a:stretch>
            <a:fillRect/>
          </a:stretch>
        </p:blipFill>
        <p:spPr>
          <a:xfrm>
            <a:off x="-46973" y="871571"/>
            <a:ext cx="12242801" cy="50801"/>
          </a:xfrm>
          <a:prstGeom prst="rect">
            <a:avLst/>
          </a:prstGeom>
          <a:ln w="12700">
            <a:miter lim="400000"/>
          </a:ln>
        </p:spPr>
      </p:pic>
      <p:pic>
        <p:nvPicPr>
          <p:cNvPr id="178" name="Linea Linea" descr="Linea Linea"/>
          <p:cNvPicPr>
            <a:picLocks noChangeAspect="1"/>
          </p:cNvPicPr>
          <p:nvPr/>
        </p:nvPicPr>
        <p:blipFill>
          <a:blip r:embed="rId4"/>
          <a:stretch>
            <a:fillRect/>
          </a:stretch>
        </p:blipFill>
        <p:spPr>
          <a:xfrm>
            <a:off x="-201489" y="6507960"/>
            <a:ext cx="12204701" cy="12701"/>
          </a:xfrm>
          <a:prstGeom prst="rect">
            <a:avLst/>
          </a:prstGeom>
          <a:ln w="12700">
            <a:miter lim="400000"/>
          </a:ln>
        </p:spPr>
      </p:pic>
      <p:pic>
        <p:nvPicPr>
          <p:cNvPr id="179" name="Picture 7" descr="Picture 7"/>
          <p:cNvPicPr>
            <a:picLocks noChangeAspect="1"/>
          </p:cNvPicPr>
          <p:nvPr/>
        </p:nvPicPr>
        <p:blipFill>
          <a:blip r:embed="rId5"/>
          <a:stretch>
            <a:fillRect/>
          </a:stretch>
        </p:blipFill>
        <p:spPr>
          <a:xfrm>
            <a:off x="10494102" y="101162"/>
            <a:ext cx="1496142" cy="642804"/>
          </a:xfrm>
          <a:prstGeom prst="rect">
            <a:avLst/>
          </a:prstGeom>
          <a:ln w="12700">
            <a:miter lim="400000"/>
          </a:ln>
        </p:spPr>
      </p:pic>
      <p:sp>
        <p:nvSpPr>
          <p:cNvPr id="180" name="Slide Number Placeholder 1"/>
          <p:cNvSpPr txBox="1">
            <a:spLocks noGrp="1"/>
          </p:cNvSpPr>
          <p:nvPr>
            <p:ph type="sldNum" sz="quarter" idx="2"/>
          </p:nvPr>
        </p:nvSpPr>
        <p:spPr>
          <a:xfrm>
            <a:off x="5977460" y="6486708"/>
            <a:ext cx="230832" cy="241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4</a:t>
            </a:fld>
            <a:endParaRPr kumimoji="0" sz="900" b="0" i="0" u="none" strike="noStrike" kern="0" cap="none" spc="0" normalizeH="0" baseline="0" noProof="0">
              <a:ln>
                <a:noFill/>
              </a:ln>
              <a:effectLst/>
              <a:uLnTx/>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C5451795-DE85-8B9A-4F31-7C290E18F1D8}"/>
              </a:ext>
            </a:extLst>
          </p:cNvPr>
          <p:cNvPicPr>
            <a:picLocks noChangeAspect="1"/>
          </p:cNvPicPr>
          <p:nvPr/>
        </p:nvPicPr>
        <p:blipFill>
          <a:blip r:embed="rId6"/>
          <a:stretch>
            <a:fillRect/>
          </a:stretch>
        </p:blipFill>
        <p:spPr>
          <a:xfrm>
            <a:off x="976417" y="1132050"/>
            <a:ext cx="3583681" cy="5029200"/>
          </a:xfrm>
          <a:prstGeom prst="rect">
            <a:avLst/>
          </a:prstGeom>
          <a:ln>
            <a:solidFill>
              <a:schemeClr val="tx1"/>
            </a:solidFill>
          </a:ln>
        </p:spPr>
      </p:pic>
      <p:sp>
        <p:nvSpPr>
          <p:cNvPr id="2" name="TextBox 1">
            <a:extLst>
              <a:ext uri="{FF2B5EF4-FFF2-40B4-BE49-F238E27FC236}">
                <a16:creationId xmlns:a16="http://schemas.microsoft.com/office/drawing/2014/main" id="{EF1F47DE-80A6-3036-19CB-196AAFF3F8F0}"/>
              </a:ext>
            </a:extLst>
          </p:cNvPr>
          <p:cNvSpPr txBox="1"/>
          <p:nvPr/>
        </p:nvSpPr>
        <p:spPr>
          <a:xfrm>
            <a:off x="5203527" y="1461572"/>
            <a:ext cx="6402203" cy="4411464"/>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5E5E5E"/>
                </a:solidFill>
                <a:effectLst/>
                <a:uFillTx/>
                <a:latin typeface="+mj-lt"/>
                <a:ea typeface="+mj-ea"/>
                <a:cs typeface="+mj-cs"/>
                <a:sym typeface="Helvetica Neue"/>
              </a:rPr>
              <a:t>May 15 – TDR draft version ready for evaluation</a:t>
            </a:r>
          </a:p>
          <a:p>
            <a:pPr marL="0" marR="0" indent="0" algn="just" defTabSz="2438337" rtl="0" fontAlgn="auto" latinLnBrk="0" hangingPunct="0">
              <a:lnSpc>
                <a:spcPct val="100000"/>
              </a:lnSpc>
              <a:spcBef>
                <a:spcPts val="0"/>
              </a:spcBef>
              <a:spcAft>
                <a:spcPts val="0"/>
              </a:spcAft>
              <a:buClrTx/>
              <a:buSzTx/>
              <a:buFontTx/>
              <a:buNone/>
              <a:tabLst/>
            </a:pPr>
            <a:endParaRPr lang="en-IT" sz="2000" dirty="0">
              <a:solidFill>
                <a:srgbClr val="5E5E5E"/>
              </a:solidFill>
              <a:latin typeface="+mj-lt"/>
              <a:ea typeface="+mj-ea"/>
              <a:cs typeface="+mj-cs"/>
              <a:sym typeface="Helvetica Neue"/>
            </a:endParaRPr>
          </a:p>
          <a:p>
            <a:pPr marL="0" marR="0" indent="0" algn="just" defTabSz="2438337" rtl="0" fontAlgn="auto" latinLnBrk="0"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5E5E5E"/>
                </a:solidFill>
                <a:effectLst/>
                <a:uFillTx/>
                <a:latin typeface="+mj-lt"/>
                <a:ea typeface="+mj-ea"/>
                <a:cs typeface="+mj-cs"/>
                <a:sym typeface="Helvetica Neue"/>
              </a:rPr>
              <a:t>May 31 – TDR completed</a:t>
            </a:r>
          </a:p>
          <a:p>
            <a:pPr marL="0" marR="0" indent="0" algn="just" defTabSz="2438337" rtl="0" fontAlgn="auto" latinLnBrk="0" hangingPunct="0">
              <a:lnSpc>
                <a:spcPct val="100000"/>
              </a:lnSpc>
              <a:spcBef>
                <a:spcPts val="0"/>
              </a:spcBef>
              <a:spcAft>
                <a:spcPts val="0"/>
              </a:spcAft>
              <a:buClrTx/>
              <a:buSzTx/>
              <a:buFontTx/>
              <a:buNone/>
              <a:tabLst/>
            </a:pPr>
            <a:endParaRPr kumimoji="0" lang="en-IT" sz="2000" b="0" i="0" u="none" strike="noStrike" cap="none" spc="0" normalizeH="0" baseline="0" dirty="0">
              <a:ln>
                <a:noFill/>
              </a:ln>
              <a:solidFill>
                <a:srgbClr val="5E5E5E"/>
              </a:solidFill>
              <a:effectLst/>
              <a:uFillTx/>
              <a:latin typeface="+mj-lt"/>
              <a:ea typeface="+mj-ea"/>
              <a:cs typeface="+mj-cs"/>
              <a:sym typeface="Helvetica Neue"/>
            </a:endParaRPr>
          </a:p>
          <a:p>
            <a:pPr marL="0" marR="0" indent="0" algn="just" defTabSz="2438337" rtl="0" fontAlgn="auto" latinLnBrk="0" hangingPunct="0">
              <a:lnSpc>
                <a:spcPct val="100000"/>
              </a:lnSpc>
              <a:spcBef>
                <a:spcPts val="0"/>
              </a:spcBef>
              <a:spcAft>
                <a:spcPts val="0"/>
              </a:spcAft>
              <a:buClrTx/>
              <a:buSzTx/>
              <a:buFontTx/>
              <a:buNone/>
              <a:tabLst/>
            </a:pPr>
            <a:r>
              <a:rPr lang="en-IT" sz="2000" dirty="0">
                <a:solidFill>
                  <a:srgbClr val="5E5E5E"/>
                </a:solidFill>
                <a:latin typeface="+mj-lt"/>
                <a:ea typeface="+mj-ea"/>
                <a:cs typeface="+mj-cs"/>
                <a:sym typeface="Helvetica Neue"/>
              </a:rPr>
              <a:t>June 16 – TDR Review Commit</a:t>
            </a:r>
            <a:r>
              <a:rPr lang="en-GB" sz="2000" dirty="0">
                <a:solidFill>
                  <a:srgbClr val="5E5E5E"/>
                </a:solidFill>
                <a:latin typeface="+mj-lt"/>
                <a:ea typeface="+mj-ea"/>
                <a:cs typeface="+mj-cs"/>
                <a:sym typeface="Helvetica Neue"/>
              </a:rPr>
              <a:t>t</a:t>
            </a:r>
            <a:r>
              <a:rPr lang="en-IT" sz="2000" dirty="0">
                <a:solidFill>
                  <a:srgbClr val="5E5E5E"/>
                </a:solidFill>
                <a:latin typeface="+mj-lt"/>
                <a:ea typeface="+mj-ea"/>
                <a:cs typeface="+mj-cs"/>
                <a:sym typeface="Helvetica Neue"/>
              </a:rPr>
              <a:t>ee Meeting</a:t>
            </a:r>
          </a:p>
          <a:p>
            <a:pPr marL="0" marR="0" indent="0" algn="just" defTabSz="2438337" rtl="0" fontAlgn="auto" latinLnBrk="0" hangingPunct="0">
              <a:lnSpc>
                <a:spcPct val="100000"/>
              </a:lnSpc>
              <a:spcBef>
                <a:spcPts val="0"/>
              </a:spcBef>
              <a:spcAft>
                <a:spcPts val="0"/>
              </a:spcAft>
              <a:buClrTx/>
              <a:buSzTx/>
              <a:buFontTx/>
              <a:buNone/>
              <a:tabLst/>
            </a:pPr>
            <a:endParaRPr kumimoji="0" lang="en-IT" sz="2000" b="0" i="0" u="none" strike="noStrike" cap="none" spc="0" normalizeH="0" baseline="0" dirty="0">
              <a:ln>
                <a:noFill/>
              </a:ln>
              <a:solidFill>
                <a:srgbClr val="5E5E5E"/>
              </a:solidFill>
              <a:effectLst/>
              <a:uFillTx/>
              <a:latin typeface="+mj-lt"/>
              <a:ea typeface="+mj-ea"/>
              <a:cs typeface="+mj-cs"/>
              <a:sym typeface="Helvetica Neue"/>
            </a:endParaRPr>
          </a:p>
          <a:p>
            <a:pPr marL="0" marR="0" indent="0" algn="just" defTabSz="2438337" rtl="0" fontAlgn="auto" latinLnBrk="0" hangingPunct="0">
              <a:lnSpc>
                <a:spcPct val="100000"/>
              </a:lnSpc>
              <a:spcBef>
                <a:spcPts val="0"/>
              </a:spcBef>
              <a:spcAft>
                <a:spcPts val="0"/>
              </a:spcAft>
              <a:buClrTx/>
              <a:buSzTx/>
              <a:buFontTx/>
              <a:buNone/>
              <a:tabLst/>
            </a:pPr>
            <a:r>
              <a:rPr lang="en-IT" sz="2000" dirty="0">
                <a:solidFill>
                  <a:srgbClr val="5E5E5E"/>
                </a:solidFill>
                <a:latin typeface="+mj-lt"/>
                <a:ea typeface="+mj-ea"/>
                <a:cs typeface="+mj-cs"/>
                <a:sym typeface="Helvetica Neue"/>
              </a:rPr>
              <a:t>July – TDR Review Committee Report available</a:t>
            </a:r>
          </a:p>
          <a:p>
            <a:pPr marL="0" marR="0" indent="0" algn="just" defTabSz="2438337" rtl="0" fontAlgn="auto" latinLnBrk="0" hangingPunct="0">
              <a:lnSpc>
                <a:spcPct val="100000"/>
              </a:lnSpc>
              <a:spcBef>
                <a:spcPts val="0"/>
              </a:spcBef>
              <a:spcAft>
                <a:spcPts val="0"/>
              </a:spcAft>
              <a:buClrTx/>
              <a:buSzTx/>
              <a:buFontTx/>
              <a:buNone/>
              <a:tabLst/>
            </a:pPr>
            <a:endParaRPr kumimoji="0" lang="en-IT" sz="2000" b="0" i="0" u="none" strike="noStrike" cap="none" spc="0" normalizeH="0" baseline="0" dirty="0">
              <a:ln>
                <a:noFill/>
              </a:ln>
              <a:solidFill>
                <a:srgbClr val="5E5E5E"/>
              </a:solidFill>
              <a:effectLst/>
              <a:uFillTx/>
              <a:latin typeface="+mj-lt"/>
              <a:ea typeface="+mj-ea"/>
              <a:cs typeface="+mj-cs"/>
              <a:sym typeface="Helvetica Neue"/>
            </a:endParaRPr>
          </a:p>
          <a:p>
            <a:r>
              <a:rPr lang="en-GB" sz="2000" dirty="0">
                <a:solidFill>
                  <a:srgbClr val="5E5E5E"/>
                </a:solidFill>
                <a:latin typeface="+mj-lt"/>
                <a:ea typeface="+mj-ea"/>
                <a:cs typeface="+mj-cs"/>
              </a:rPr>
              <a:t>September – Final version ready for INFN-Giunta</a:t>
            </a:r>
          </a:p>
          <a:p>
            <a:endParaRPr lang="en-GB" sz="2000" dirty="0">
              <a:solidFill>
                <a:srgbClr val="5E5E5E"/>
              </a:solidFill>
              <a:latin typeface="+mj-lt"/>
              <a:ea typeface="+mj-ea"/>
              <a:cs typeface="+mj-cs"/>
            </a:endParaRPr>
          </a:p>
          <a:p>
            <a:r>
              <a:rPr lang="en-GB" sz="2000" dirty="0">
                <a:solidFill>
                  <a:srgbClr val="5E5E5E"/>
                </a:solidFill>
                <a:latin typeface="+mj-lt"/>
                <a:ea typeface="+mj-ea"/>
                <a:cs typeface="+mj-cs"/>
              </a:rPr>
              <a:t>September/November – Dedicated review committee meetings to enable the start of procurement for critical components (RF, Plasma, Undulators, etc. ) following the final approval from the Giunta</a:t>
            </a:r>
          </a:p>
        </p:txBody>
      </p:sp>
    </p:spTree>
    <p:extLst>
      <p:ext uri="{BB962C8B-B14F-4D97-AF65-F5344CB8AC3E}">
        <p14:creationId xmlns:p14="http://schemas.microsoft.com/office/powerpoint/2010/main" val="353931402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826FB4-DE7D-B7AC-32A4-DE5FC52C05E4}"/>
              </a:ext>
            </a:extLst>
          </p:cNvPr>
          <p:cNvSpPr txBox="1"/>
          <p:nvPr/>
        </p:nvSpPr>
        <p:spPr>
          <a:xfrm>
            <a:off x="228312" y="214957"/>
            <a:ext cx="11515038" cy="207236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1450" marR="0" indent="-17145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IT" sz="1600" b="1" i="0" u="none" strike="noStrike" cap="none" spc="0" normalizeH="0" baseline="0" dirty="0">
                <a:ln>
                  <a:noFill/>
                </a:ln>
                <a:solidFill>
                  <a:schemeClr val="bg2"/>
                </a:solidFill>
                <a:effectLst/>
                <a:uFillTx/>
                <a:latin typeface="+mj-lt"/>
                <a:ea typeface="+mj-ea"/>
                <a:cs typeface="+mj-cs"/>
                <a:sym typeface="Helvetica Neue"/>
              </a:rPr>
              <a:t>27 TDR chapter foreseen, avergae technical rediness 80%,average writing readiness 62%</a:t>
            </a:r>
          </a:p>
          <a:p>
            <a:pPr marL="171450" marR="0" indent="-171450" algn="just"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IT" sz="1600" b="1" i="0" u="none" strike="noStrike" cap="none" spc="0" normalizeH="0" baseline="0" dirty="0">
              <a:ln>
                <a:noFill/>
              </a:ln>
              <a:solidFill>
                <a:schemeClr val="bg2"/>
              </a:solidFill>
              <a:effectLst/>
              <a:uFillTx/>
              <a:latin typeface="+mj-lt"/>
              <a:ea typeface="+mj-ea"/>
              <a:cs typeface="+mj-cs"/>
              <a:sym typeface="Helvetica Neue"/>
            </a:endParaRPr>
          </a:p>
          <a:p>
            <a:pPr marL="171450" marR="0" indent="-17145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IT" sz="1600" b="0" i="0" u="none" strike="noStrike" cap="none" spc="0" normalizeH="0" baseline="0" dirty="0">
                <a:ln>
                  <a:noFill/>
                </a:ln>
                <a:solidFill>
                  <a:schemeClr val="bg2"/>
                </a:solidFill>
                <a:effectLst/>
                <a:uFillTx/>
                <a:latin typeface="+mj-lt"/>
                <a:ea typeface="+mj-ea"/>
                <a:cs typeface="+mj-cs"/>
                <a:sym typeface="Helvetica Neue"/>
              </a:rPr>
              <a:t>10 of the main chapters </a:t>
            </a:r>
            <a:r>
              <a:rPr kumimoji="0" lang="en-GB" sz="1600" b="0" i="0" u="none" strike="noStrike" cap="none" spc="0" normalizeH="0" baseline="0" dirty="0">
                <a:ln>
                  <a:noFill/>
                </a:ln>
                <a:solidFill>
                  <a:schemeClr val="bg2"/>
                </a:solidFill>
                <a:effectLst/>
                <a:uFillTx/>
                <a:latin typeface="+mj-lt"/>
                <a:ea typeface="+mj-ea"/>
                <a:cs typeface="+mj-cs"/>
                <a:sym typeface="Helvetica Neue"/>
              </a:rPr>
              <a:t> are ready for the final revision. Completion between 91% and 100%.</a:t>
            </a:r>
          </a:p>
          <a:p>
            <a:pPr marL="171450" indent="-171450" algn="just" defTabSz="2438337" hangingPunct="0">
              <a:buFont typeface="Arial" panose="020B0604020202020204" pitchFamily="34" charset="0"/>
              <a:buChar char="•"/>
            </a:pPr>
            <a:r>
              <a:rPr lang="en-GB" sz="1600" dirty="0">
                <a:solidFill>
                  <a:schemeClr val="bg2"/>
                </a:solidFill>
                <a:latin typeface="+mj-lt"/>
                <a:ea typeface="+mj-ea"/>
                <a:cs typeface="+mj-cs"/>
                <a:sym typeface="Helvetica Neue"/>
              </a:rPr>
              <a:t>7 chapters </a:t>
            </a:r>
            <a:r>
              <a:rPr lang="en-IT" sz="16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fully describe the intended main topics and most of the sections include the details needed, few sections are missing some details (mainly due to interactions with other sections).  Completion between 66% and 90%.</a:t>
            </a:r>
          </a:p>
          <a:p>
            <a:pPr marL="171450" indent="-171450" algn="just" defTabSz="2438337" hangingPunct="0">
              <a:buFont typeface="Arial" panose="020B0604020202020204" pitchFamily="34" charset="0"/>
              <a:buChar char="•"/>
            </a:pPr>
            <a:r>
              <a:rPr lang="en-IT" sz="16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7 chapters stilll in progress but with very high technical readiness</a:t>
            </a:r>
          </a:p>
          <a:p>
            <a:pPr marL="171450" indent="-171450" algn="just" defTabSz="2438337" hangingPunct="0">
              <a:buFont typeface="Arial" panose="020B0604020202020204" pitchFamily="34" charset="0"/>
              <a:buChar char="•"/>
            </a:pPr>
            <a:r>
              <a:rPr lang="en-IT" sz="16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2 chapters still on a critical path</a:t>
            </a:r>
            <a:endParaRPr lang="en-IT" sz="16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defTabSz="2438337" rtl="0" fontAlgn="auto" latinLnBrk="0" hangingPunct="0">
              <a:lnSpc>
                <a:spcPct val="100000"/>
              </a:lnSpc>
              <a:spcBef>
                <a:spcPts val="0"/>
              </a:spcBef>
              <a:spcAft>
                <a:spcPts val="0"/>
              </a:spcAft>
              <a:buClrTx/>
              <a:buSzTx/>
              <a:buFontTx/>
              <a:buNone/>
              <a:tabLst/>
            </a:pPr>
            <a:endParaRPr kumimoji="0" lang="en-IT" sz="1600" b="0" i="0" u="none" strike="noStrike" cap="none" spc="0" normalizeH="0" baseline="0" dirty="0">
              <a:ln>
                <a:noFill/>
              </a:ln>
              <a:solidFill>
                <a:schemeClr val="bg2"/>
              </a:solidFill>
              <a:effectLst/>
              <a:uFillTx/>
              <a:latin typeface="+mj-lt"/>
              <a:ea typeface="+mj-ea"/>
              <a:cs typeface="+mj-cs"/>
              <a:sym typeface="Helvetica Neue"/>
            </a:endParaRPr>
          </a:p>
        </p:txBody>
      </p:sp>
      <p:pic>
        <p:nvPicPr>
          <p:cNvPr id="7" name="Picture 6">
            <a:extLst>
              <a:ext uri="{FF2B5EF4-FFF2-40B4-BE49-F238E27FC236}">
                <a16:creationId xmlns:a16="http://schemas.microsoft.com/office/drawing/2014/main" id="{C7AA29D2-9714-9DE1-6766-E89B42D288E9}"/>
              </a:ext>
            </a:extLst>
          </p:cNvPr>
          <p:cNvPicPr>
            <a:picLocks noChangeAspect="1"/>
          </p:cNvPicPr>
          <p:nvPr/>
        </p:nvPicPr>
        <p:blipFill>
          <a:blip r:embed="rId2"/>
          <a:stretch>
            <a:fillRect/>
          </a:stretch>
        </p:blipFill>
        <p:spPr>
          <a:xfrm>
            <a:off x="339521" y="2448896"/>
            <a:ext cx="2850708" cy="4000572"/>
          </a:xfrm>
          <a:prstGeom prst="rect">
            <a:avLst/>
          </a:prstGeom>
          <a:ln>
            <a:solidFill>
              <a:schemeClr val="tx1"/>
            </a:solidFill>
          </a:ln>
        </p:spPr>
      </p:pic>
      <p:pic>
        <p:nvPicPr>
          <p:cNvPr id="2" name="Picture 1">
            <a:extLst>
              <a:ext uri="{FF2B5EF4-FFF2-40B4-BE49-F238E27FC236}">
                <a16:creationId xmlns:a16="http://schemas.microsoft.com/office/drawing/2014/main" id="{D5EEE735-F872-69C9-CB82-AE5427637941}"/>
              </a:ext>
            </a:extLst>
          </p:cNvPr>
          <p:cNvPicPr>
            <a:picLocks noChangeAspect="1"/>
          </p:cNvPicPr>
          <p:nvPr/>
        </p:nvPicPr>
        <p:blipFill>
          <a:blip r:embed="rId3"/>
          <a:stretch>
            <a:fillRect/>
          </a:stretch>
        </p:blipFill>
        <p:spPr>
          <a:xfrm>
            <a:off x="3770376" y="2448896"/>
            <a:ext cx="7772400" cy="4067928"/>
          </a:xfrm>
          <a:prstGeom prst="rect">
            <a:avLst/>
          </a:prstGeom>
        </p:spPr>
      </p:pic>
      <p:sp>
        <p:nvSpPr>
          <p:cNvPr id="3" name="TextBox 2">
            <a:extLst>
              <a:ext uri="{FF2B5EF4-FFF2-40B4-BE49-F238E27FC236}">
                <a16:creationId xmlns:a16="http://schemas.microsoft.com/office/drawing/2014/main" id="{ACFFE591-591E-15B0-DDA2-9FB22A3EE91B}"/>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F. Villa</a:t>
            </a:r>
          </a:p>
        </p:txBody>
      </p:sp>
    </p:spTree>
    <p:extLst>
      <p:ext uri="{BB962C8B-B14F-4D97-AF65-F5344CB8AC3E}">
        <p14:creationId xmlns:p14="http://schemas.microsoft.com/office/powerpoint/2010/main" val="288124860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5A578C-2B37-9271-2B1B-B9A146001F0D}"/>
              </a:ext>
            </a:extLst>
          </p:cNvPr>
          <p:cNvPicPr>
            <a:picLocks noChangeAspect="1"/>
          </p:cNvPicPr>
          <p:nvPr/>
        </p:nvPicPr>
        <p:blipFill>
          <a:blip r:embed="rId2"/>
          <a:stretch>
            <a:fillRect/>
          </a:stretch>
        </p:blipFill>
        <p:spPr>
          <a:xfrm>
            <a:off x="0" y="0"/>
            <a:ext cx="6033826" cy="4148254"/>
          </a:xfrm>
          <a:prstGeom prst="rect">
            <a:avLst/>
          </a:prstGeom>
        </p:spPr>
      </p:pic>
      <p:pic>
        <p:nvPicPr>
          <p:cNvPr id="10" name="Picture 9">
            <a:extLst>
              <a:ext uri="{FF2B5EF4-FFF2-40B4-BE49-F238E27FC236}">
                <a16:creationId xmlns:a16="http://schemas.microsoft.com/office/drawing/2014/main" id="{9B8C1515-5B0B-C180-4597-4CE8EB80425F}"/>
              </a:ext>
            </a:extLst>
          </p:cNvPr>
          <p:cNvPicPr>
            <a:picLocks noChangeAspect="1"/>
          </p:cNvPicPr>
          <p:nvPr/>
        </p:nvPicPr>
        <p:blipFill>
          <a:blip r:embed="rId3"/>
          <a:stretch>
            <a:fillRect/>
          </a:stretch>
        </p:blipFill>
        <p:spPr>
          <a:xfrm>
            <a:off x="1865186" y="687043"/>
            <a:ext cx="6043315" cy="4030724"/>
          </a:xfrm>
          <a:prstGeom prst="rect">
            <a:avLst/>
          </a:prstGeom>
        </p:spPr>
      </p:pic>
      <p:pic>
        <p:nvPicPr>
          <p:cNvPr id="11" name="Picture 10">
            <a:extLst>
              <a:ext uri="{FF2B5EF4-FFF2-40B4-BE49-F238E27FC236}">
                <a16:creationId xmlns:a16="http://schemas.microsoft.com/office/drawing/2014/main" id="{8484FFA7-0266-F557-6028-5633CEC06C3B}"/>
              </a:ext>
            </a:extLst>
          </p:cNvPr>
          <p:cNvPicPr>
            <a:picLocks noChangeAspect="1"/>
          </p:cNvPicPr>
          <p:nvPr/>
        </p:nvPicPr>
        <p:blipFill>
          <a:blip r:embed="rId4"/>
          <a:stretch>
            <a:fillRect/>
          </a:stretch>
        </p:blipFill>
        <p:spPr>
          <a:xfrm>
            <a:off x="3362016" y="1438508"/>
            <a:ext cx="6051780" cy="4030724"/>
          </a:xfrm>
          <a:prstGeom prst="rect">
            <a:avLst/>
          </a:prstGeom>
        </p:spPr>
      </p:pic>
      <p:pic>
        <p:nvPicPr>
          <p:cNvPr id="12" name="Picture 11">
            <a:extLst>
              <a:ext uri="{FF2B5EF4-FFF2-40B4-BE49-F238E27FC236}">
                <a16:creationId xmlns:a16="http://schemas.microsoft.com/office/drawing/2014/main" id="{EEF7AC41-A86F-DB00-7659-850984670EE8}"/>
              </a:ext>
            </a:extLst>
          </p:cNvPr>
          <p:cNvPicPr>
            <a:picLocks noChangeAspect="1"/>
          </p:cNvPicPr>
          <p:nvPr/>
        </p:nvPicPr>
        <p:blipFill>
          <a:blip r:embed="rId5"/>
          <a:stretch>
            <a:fillRect/>
          </a:stretch>
        </p:blipFill>
        <p:spPr>
          <a:xfrm>
            <a:off x="4876800" y="2125551"/>
            <a:ext cx="6033826" cy="4045406"/>
          </a:xfrm>
          <a:prstGeom prst="rect">
            <a:avLst/>
          </a:prstGeom>
        </p:spPr>
      </p:pic>
      <p:pic>
        <p:nvPicPr>
          <p:cNvPr id="13" name="Picture 12">
            <a:extLst>
              <a:ext uri="{FF2B5EF4-FFF2-40B4-BE49-F238E27FC236}">
                <a16:creationId xmlns:a16="http://schemas.microsoft.com/office/drawing/2014/main" id="{B52F4232-3992-F7D4-E27F-3921E50B4D2F}"/>
              </a:ext>
            </a:extLst>
          </p:cNvPr>
          <p:cNvPicPr>
            <a:picLocks noChangeAspect="1"/>
          </p:cNvPicPr>
          <p:nvPr/>
        </p:nvPicPr>
        <p:blipFill>
          <a:blip r:embed="rId6"/>
          <a:stretch>
            <a:fillRect/>
          </a:stretch>
        </p:blipFill>
        <p:spPr>
          <a:xfrm>
            <a:off x="6197591" y="2827277"/>
            <a:ext cx="5994409" cy="4030723"/>
          </a:xfrm>
          <a:prstGeom prst="rect">
            <a:avLst/>
          </a:prstGeom>
        </p:spPr>
      </p:pic>
    </p:spTree>
    <p:extLst>
      <p:ext uri="{BB962C8B-B14F-4D97-AF65-F5344CB8AC3E}">
        <p14:creationId xmlns:p14="http://schemas.microsoft.com/office/powerpoint/2010/main" val="3394053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C6AAD-BF4D-CDB7-AF1F-ECF4E0CB0D20}"/>
              </a:ext>
            </a:extLst>
          </p:cNvPr>
          <p:cNvSpPr>
            <a:spLocks noGrp="1"/>
          </p:cNvSpPr>
          <p:nvPr>
            <p:ph type="title"/>
          </p:nvPr>
        </p:nvSpPr>
        <p:spPr>
          <a:xfrm>
            <a:off x="1847528" y="30300"/>
            <a:ext cx="9361040" cy="734403"/>
          </a:xfrm>
        </p:spPr>
        <p:txBody>
          <a:bodyPr>
            <a:noAutofit/>
          </a:bodyPr>
          <a:lstStyle/>
          <a:p>
            <a:r>
              <a:rPr lang="en-GB" sz="4400" b="1" dirty="0"/>
              <a:t>Important Milestone Achieved</a:t>
            </a:r>
            <a:endParaRPr lang="en-IT" sz="4400" dirty="0"/>
          </a:p>
        </p:txBody>
      </p:sp>
      <p:sp>
        <p:nvSpPr>
          <p:cNvPr id="6" name="TextBox 5">
            <a:extLst>
              <a:ext uri="{FF2B5EF4-FFF2-40B4-BE49-F238E27FC236}">
                <a16:creationId xmlns:a16="http://schemas.microsoft.com/office/drawing/2014/main" id="{01F5CE6A-4B49-E900-100C-0A3A5B21EA66}"/>
              </a:ext>
            </a:extLst>
          </p:cNvPr>
          <p:cNvSpPr txBox="1"/>
          <p:nvPr/>
        </p:nvSpPr>
        <p:spPr>
          <a:xfrm>
            <a:off x="34260" y="2037622"/>
            <a:ext cx="5215574" cy="424731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EuPRAXIA Consortium selected the </a:t>
            </a: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ELI Beamlines Facility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Dolní</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Břežany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Czech Republic, as the site for its laser-driven plasma accelerator pillar. ELI Beamlines was selected for its infrastructure readiness, state-of-the-art laser systems, and comprehensive technical expertise.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EuPRAXIA also recognises the important roles of the other candidates for the second site, EPAC and CNR-INO.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EPAC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will contribute to EuPRAXIA as a centre for R&amp;D, focusing on advancing research towards achieving a high-quality 5 GeV electron beam. While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CNR-INO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will function as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EuPRAXIA's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National Node in Italy and laser test facility.</a:t>
            </a:r>
          </a:p>
        </p:txBody>
      </p:sp>
      <p:sp>
        <p:nvSpPr>
          <p:cNvPr id="8" name="TextBox 7">
            <a:extLst>
              <a:ext uri="{FF2B5EF4-FFF2-40B4-BE49-F238E27FC236}">
                <a16:creationId xmlns:a16="http://schemas.microsoft.com/office/drawing/2014/main" id="{6A37F5F6-84BB-4EFC-E640-EF8137F53A71}"/>
              </a:ext>
            </a:extLst>
          </p:cNvPr>
          <p:cNvSpPr txBox="1"/>
          <p:nvPr/>
        </p:nvSpPr>
        <p:spPr>
          <a:xfrm>
            <a:off x="155340" y="1040526"/>
            <a:ext cx="1188132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EuPRAXIA selects ELI  for the Laser-Driven Accelerator Site</a:t>
            </a:r>
            <a:endParaRPr kumimoji="0" lang="en-IT" sz="3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FD522FA-6DE0-E7E2-5EE7-9719A8579EE6}"/>
              </a:ext>
            </a:extLst>
          </p:cNvPr>
          <p:cNvSpPr txBox="1"/>
          <p:nvPr/>
        </p:nvSpPr>
        <p:spPr>
          <a:xfrm>
            <a:off x="1487488" y="1607886"/>
            <a:ext cx="1106018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panose="020F0502020204030204"/>
                <a:ea typeface="+mn-ea"/>
                <a:cs typeface="+mn-cs"/>
              </a:rPr>
              <a:t>https://www.eupraxia-facility.org/post/eupraxia-selects-eli-for-second-laser-driven-accelerator-site</a:t>
            </a:r>
          </a:p>
        </p:txBody>
      </p:sp>
      <p:pic>
        <p:nvPicPr>
          <p:cNvPr id="17" name="Content Placeholder 5" descr="A map of europe with different colored circles&#10;&#10;AI-generated content may be incorrect.">
            <a:extLst>
              <a:ext uri="{FF2B5EF4-FFF2-40B4-BE49-F238E27FC236}">
                <a16:creationId xmlns:a16="http://schemas.microsoft.com/office/drawing/2014/main" id="{28605D76-C68C-C252-E895-607B14FECD3E}"/>
              </a:ext>
            </a:extLst>
          </p:cNvPr>
          <p:cNvPicPr>
            <a:picLocks noGrp="1" noChangeAspect="1"/>
          </p:cNvPicPr>
          <p:nvPr>
            <p:ph idx="1"/>
          </p:nvPr>
        </p:nvPicPr>
        <p:blipFill>
          <a:blip r:embed="rId4"/>
          <a:stretch>
            <a:fillRect/>
          </a:stretch>
        </p:blipFill>
        <p:spPr>
          <a:xfrm>
            <a:off x="5282701" y="2183400"/>
            <a:ext cx="6715595" cy="3955762"/>
          </a:xfrm>
        </p:spPr>
      </p:pic>
      <p:sp>
        <p:nvSpPr>
          <p:cNvPr id="2" name="TextBox 1">
            <a:extLst>
              <a:ext uri="{FF2B5EF4-FFF2-40B4-BE49-F238E27FC236}">
                <a16:creationId xmlns:a16="http://schemas.microsoft.com/office/drawing/2014/main" id="{CEF83B70-0679-4FB6-BC62-41C9107247C4}"/>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P. Campana</a:t>
            </a:r>
          </a:p>
        </p:txBody>
      </p:sp>
    </p:spTree>
    <p:extLst>
      <p:ext uri="{BB962C8B-B14F-4D97-AF65-F5344CB8AC3E}">
        <p14:creationId xmlns:p14="http://schemas.microsoft.com/office/powerpoint/2010/main" val="1931805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0B6E52-04F6-16C3-D41C-FE8C304381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7207A6-94D7-8FB3-427C-87C277569754}"/>
              </a:ext>
            </a:extLst>
          </p:cNvPr>
          <p:cNvSpPr>
            <a:spLocks noGrp="1"/>
          </p:cNvSpPr>
          <p:nvPr>
            <p:ph type="title"/>
          </p:nvPr>
        </p:nvSpPr>
        <p:spPr>
          <a:xfrm>
            <a:off x="1847528" y="30300"/>
            <a:ext cx="9361040" cy="734403"/>
          </a:xfrm>
        </p:spPr>
        <p:txBody>
          <a:bodyPr>
            <a:noAutofit/>
          </a:bodyPr>
          <a:lstStyle/>
          <a:p>
            <a:r>
              <a:rPr lang="en-GB" sz="4400" b="1" dirty="0" err="1"/>
              <a:t>EuPRAXIA@ELI</a:t>
            </a:r>
            <a:r>
              <a:rPr lang="en-GB" sz="4400" b="1" dirty="0"/>
              <a:t> LPAW based facility</a:t>
            </a:r>
            <a:endParaRPr lang="en-IT" sz="4400" dirty="0"/>
          </a:p>
        </p:txBody>
      </p:sp>
      <p:pic>
        <p:nvPicPr>
          <p:cNvPr id="10" name="Picture 9">
            <a:extLst>
              <a:ext uri="{FF2B5EF4-FFF2-40B4-BE49-F238E27FC236}">
                <a16:creationId xmlns:a16="http://schemas.microsoft.com/office/drawing/2014/main" id="{D7FB8E3F-5C3F-0B0E-4208-A4D6B90E8F5B}"/>
              </a:ext>
            </a:extLst>
          </p:cNvPr>
          <p:cNvPicPr>
            <a:picLocks noChangeAspect="1"/>
          </p:cNvPicPr>
          <p:nvPr/>
        </p:nvPicPr>
        <p:blipFill>
          <a:blip r:embed="rId2"/>
          <a:stretch>
            <a:fillRect/>
          </a:stretch>
        </p:blipFill>
        <p:spPr>
          <a:xfrm>
            <a:off x="9479172" y="844861"/>
            <a:ext cx="2359086" cy="3199306"/>
          </a:xfrm>
          <a:prstGeom prst="rect">
            <a:avLst/>
          </a:prstGeom>
        </p:spPr>
      </p:pic>
      <p:pic>
        <p:nvPicPr>
          <p:cNvPr id="15" name="Picture 14">
            <a:extLst>
              <a:ext uri="{FF2B5EF4-FFF2-40B4-BE49-F238E27FC236}">
                <a16:creationId xmlns:a16="http://schemas.microsoft.com/office/drawing/2014/main" id="{EEA574CA-4AC0-1415-9CB1-7FF31509D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2288362"/>
            <a:ext cx="7659858" cy="3859531"/>
          </a:xfrm>
          <a:prstGeom prst="rect">
            <a:avLst/>
          </a:prstGeom>
        </p:spPr>
      </p:pic>
      <p:pic>
        <p:nvPicPr>
          <p:cNvPr id="16" name="Picture 15">
            <a:extLst>
              <a:ext uri="{FF2B5EF4-FFF2-40B4-BE49-F238E27FC236}">
                <a16:creationId xmlns:a16="http://schemas.microsoft.com/office/drawing/2014/main" id="{D9BE8244-226C-A89F-C59A-2A158C670F70}"/>
              </a:ext>
            </a:extLst>
          </p:cNvPr>
          <p:cNvPicPr>
            <a:picLocks noChangeAspect="1"/>
          </p:cNvPicPr>
          <p:nvPr/>
        </p:nvPicPr>
        <p:blipFill>
          <a:blip r:embed="rId4"/>
          <a:stretch>
            <a:fillRect/>
          </a:stretch>
        </p:blipFill>
        <p:spPr>
          <a:xfrm>
            <a:off x="7989806" y="4218127"/>
            <a:ext cx="3849656" cy="1921244"/>
          </a:xfrm>
          <a:prstGeom prst="rect">
            <a:avLst/>
          </a:prstGeom>
        </p:spPr>
      </p:pic>
      <p:sp>
        <p:nvSpPr>
          <p:cNvPr id="4" name="TextBox 3">
            <a:extLst>
              <a:ext uri="{FF2B5EF4-FFF2-40B4-BE49-F238E27FC236}">
                <a16:creationId xmlns:a16="http://schemas.microsoft.com/office/drawing/2014/main" id="{3A137A09-10CE-72F8-05E7-C7F62A4D7D11}"/>
              </a:ext>
            </a:extLst>
          </p:cNvPr>
          <p:cNvSpPr txBox="1"/>
          <p:nvPr/>
        </p:nvSpPr>
        <p:spPr>
          <a:xfrm>
            <a:off x="50904" y="921610"/>
            <a:ext cx="885431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With it’s advanced high-power, high-repetition-rate laser systems, including the newly developed L2 DUHA laser (aiming to 200 TW, 100 Hz) , and versatile experimental setups, ELI is ideally equipped to implement and operate the Laser-Plasma-Accelerator-based 1-GeV Free-Electron Laser (FEL) envisioned by EuPRAXIA.</a:t>
            </a:r>
          </a:p>
        </p:txBody>
      </p:sp>
    </p:spTree>
    <p:extLst>
      <p:ext uri="{BB962C8B-B14F-4D97-AF65-F5344CB8AC3E}">
        <p14:creationId xmlns:p14="http://schemas.microsoft.com/office/powerpoint/2010/main" val="1272458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646697-5ED1-F05B-D5DB-A1B53B64FAD3}"/>
              </a:ext>
            </a:extLst>
          </p:cNvPr>
          <p:cNvSpPr>
            <a:spLocks noGrp="1"/>
          </p:cNvSpPr>
          <p:nvPr>
            <p:ph idx="1"/>
          </p:nvPr>
        </p:nvSpPr>
        <p:spPr>
          <a:xfrm>
            <a:off x="212801" y="1087588"/>
            <a:ext cx="6900747" cy="5135907"/>
          </a:xfrm>
          <a:solidFill>
            <a:schemeClr val="bg1"/>
          </a:solidFill>
        </p:spPr>
        <p:txBody>
          <a:bodyPr>
            <a:normAutofit fontScale="92500" lnSpcReduction="10000"/>
          </a:bodyPr>
          <a:lstStyle/>
          <a:p>
            <a:pPr algn="just"/>
            <a:r>
              <a:rPr lang="en-IT" sz="1800" dirty="0">
                <a:effectLst/>
                <a:latin typeface="Times New Roman" panose="02020603050405020304" pitchFamily="18" charset="0"/>
                <a:ea typeface="Times New Roman" panose="02020603050405020304" pitchFamily="18" charset="0"/>
              </a:rPr>
              <a:t>The purpose of the </a:t>
            </a:r>
            <a:r>
              <a:rPr lang="en-IT" sz="1800" i="1" dirty="0">
                <a:effectLst/>
                <a:latin typeface="Times New Roman" panose="02020603050405020304" pitchFamily="18" charset="0"/>
                <a:ea typeface="Times New Roman" panose="02020603050405020304" pitchFamily="18" charset="0"/>
              </a:rPr>
              <a:t>EuPRAXIA@SPARC_LAB</a:t>
            </a:r>
            <a:r>
              <a:rPr lang="en-IT" sz="1800" dirty="0">
                <a:effectLst/>
                <a:latin typeface="Times New Roman" panose="02020603050405020304" pitchFamily="18" charset="0"/>
                <a:ea typeface="Times New Roman" panose="02020603050405020304" pitchFamily="18" charset="0"/>
              </a:rPr>
              <a:t> user facility is </a:t>
            </a:r>
            <a:r>
              <a:rPr lang="en-IT" sz="1800" dirty="0">
                <a:solidFill>
                  <a:srgbClr val="FF0000"/>
                </a:solidFill>
                <a:effectLst/>
                <a:latin typeface="Times New Roman" panose="02020603050405020304" pitchFamily="18" charset="0"/>
                <a:ea typeface="Times New Roman" panose="02020603050405020304" pitchFamily="18" charset="0"/>
              </a:rPr>
              <a:t>to establish a research infrastructure that pioneers the use of plasma wakefield acceleration (PWFA) </a:t>
            </a:r>
            <a:r>
              <a:rPr lang="en-IT" sz="1800" dirty="0">
                <a:effectLst/>
                <a:latin typeface="Times New Roman" panose="02020603050405020304" pitchFamily="18" charset="0"/>
                <a:ea typeface="Times New Roman" panose="02020603050405020304" pitchFamily="18" charset="0"/>
              </a:rPr>
              <a:t>for driving a high-brightness Free-Electron Laser (FEL) in the soft X-ray regime. </a:t>
            </a:r>
          </a:p>
          <a:p>
            <a:pPr algn="just"/>
            <a:r>
              <a:rPr lang="en-IT" sz="1800" dirty="0">
                <a:effectLst/>
                <a:latin typeface="Times New Roman" panose="02020603050405020304" pitchFamily="18" charset="0"/>
                <a:ea typeface="Times New Roman" panose="02020603050405020304" pitchFamily="18" charset="0"/>
              </a:rPr>
              <a:t>As described in the Conceptual Design Report (CDR) in 2018, </a:t>
            </a:r>
            <a:r>
              <a:rPr lang="en-IT" sz="1800" i="1" dirty="0">
                <a:effectLst/>
                <a:latin typeface="Times New Roman" panose="02020603050405020304" pitchFamily="18" charset="0"/>
                <a:ea typeface="Times New Roman" panose="02020603050405020304" pitchFamily="18" charset="0"/>
              </a:rPr>
              <a:t>EuPRAXIA@SPARC_LAB</a:t>
            </a:r>
            <a:r>
              <a:rPr lang="en-IT" sz="1800" dirty="0">
                <a:effectLst/>
                <a:latin typeface="Times New Roman" panose="02020603050405020304" pitchFamily="18" charset="0"/>
                <a:ea typeface="Times New Roman" panose="02020603050405020304" pitchFamily="18" charset="0"/>
              </a:rPr>
              <a:t> will be located at the INFN Frascati National Laboratories and will serve a dual role as both a </a:t>
            </a:r>
            <a:r>
              <a:rPr lang="en-IT" sz="1800" dirty="0">
                <a:solidFill>
                  <a:srgbClr val="FF0000"/>
                </a:solidFill>
                <a:effectLst/>
                <a:latin typeface="Times New Roman" panose="02020603050405020304" pitchFamily="18" charset="0"/>
                <a:ea typeface="Times New Roman" panose="02020603050405020304" pitchFamily="18" charset="0"/>
              </a:rPr>
              <a:t>scientific instrument and a technological demonstrator of the beam driven PWFA. </a:t>
            </a:r>
          </a:p>
          <a:p>
            <a:pPr algn="just"/>
            <a:r>
              <a:rPr lang="en-IT" sz="1800" dirty="0">
                <a:effectLst/>
                <a:latin typeface="Times New Roman" panose="02020603050405020304" pitchFamily="18" charset="0"/>
                <a:ea typeface="Times New Roman" panose="02020603050405020304" pitchFamily="18" charset="0"/>
              </a:rPr>
              <a:t>It will validate the integration of high-gradient plasma acceleration into a user-grade light source, laying the </a:t>
            </a:r>
            <a:r>
              <a:rPr lang="en-IT" sz="1800" dirty="0">
                <a:solidFill>
                  <a:srgbClr val="FF0000"/>
                </a:solidFill>
                <a:effectLst/>
                <a:latin typeface="Times New Roman" panose="02020603050405020304" pitchFamily="18" charset="0"/>
                <a:ea typeface="Times New Roman" panose="02020603050405020304" pitchFamily="18" charset="0"/>
              </a:rPr>
              <a:t>groundwork for future compact user facilities. </a:t>
            </a:r>
          </a:p>
          <a:p>
            <a:pPr algn="just"/>
            <a:r>
              <a:rPr lang="en-IT" sz="1800" dirty="0">
                <a:effectLst/>
                <a:latin typeface="Times New Roman" panose="02020603050405020304" pitchFamily="18" charset="0"/>
                <a:ea typeface="Times New Roman" panose="02020603050405020304" pitchFamily="18" charset="0"/>
              </a:rPr>
              <a:t>The design philosophy behind </a:t>
            </a:r>
            <a:r>
              <a:rPr lang="en-IT" sz="1800" dirty="0">
                <a:solidFill>
                  <a:srgbClr val="FF0000"/>
                </a:solidFill>
                <a:effectLst/>
                <a:latin typeface="Times New Roman" panose="02020603050405020304" pitchFamily="18" charset="0"/>
                <a:ea typeface="Times New Roman" panose="02020603050405020304" pitchFamily="18" charset="0"/>
              </a:rPr>
              <a:t>the facility combines </a:t>
            </a:r>
            <a:r>
              <a:rPr lang="en-IT" sz="1800" dirty="0">
                <a:solidFill>
                  <a:srgbClr val="2E3C88"/>
                </a:solidFill>
                <a:effectLst/>
                <a:latin typeface="Times New Roman" panose="02020603050405020304" pitchFamily="18" charset="0"/>
                <a:ea typeface="Times New Roman" panose="02020603050405020304" pitchFamily="18" charset="0"/>
              </a:rPr>
              <a:t>high brightness photoinjector </a:t>
            </a:r>
            <a:r>
              <a:rPr lang="en-IT" sz="1800" dirty="0">
                <a:solidFill>
                  <a:srgbClr val="FF0000"/>
                </a:solidFill>
                <a:effectLst/>
                <a:latin typeface="Times New Roman" panose="02020603050405020304" pitchFamily="18" charset="0"/>
                <a:ea typeface="Times New Roman" panose="02020603050405020304" pitchFamily="18" charset="0"/>
              </a:rPr>
              <a:t>and </a:t>
            </a:r>
            <a:r>
              <a:rPr lang="en-IT" sz="1800" dirty="0">
                <a:solidFill>
                  <a:srgbClr val="2E3C88"/>
                </a:solidFill>
                <a:effectLst/>
                <a:latin typeface="Times New Roman" panose="02020603050405020304" pitchFamily="18" charset="0"/>
                <a:ea typeface="Times New Roman" panose="02020603050405020304" pitchFamily="18" charset="0"/>
              </a:rPr>
              <a:t>advanced X-band RF acceleration techniques </a:t>
            </a:r>
            <a:r>
              <a:rPr lang="en-IT" sz="1800" dirty="0">
                <a:solidFill>
                  <a:srgbClr val="FF0000"/>
                </a:solidFill>
                <a:effectLst/>
                <a:latin typeface="Times New Roman" panose="02020603050405020304" pitchFamily="18" charset="0"/>
                <a:ea typeface="Times New Roman" panose="02020603050405020304" pitchFamily="18" charset="0"/>
              </a:rPr>
              <a:t>with compact </a:t>
            </a:r>
            <a:r>
              <a:rPr lang="en-IT" sz="1800" dirty="0">
                <a:solidFill>
                  <a:srgbClr val="2E3C88"/>
                </a:solidFill>
                <a:effectLst/>
                <a:latin typeface="Times New Roman" panose="02020603050405020304" pitchFamily="18" charset="0"/>
                <a:ea typeface="Times New Roman" panose="02020603050405020304" pitchFamily="18" charset="0"/>
              </a:rPr>
              <a:t>plasma-based modules</a:t>
            </a:r>
            <a:r>
              <a:rPr lang="en-IT" sz="1800" dirty="0">
                <a:solidFill>
                  <a:srgbClr val="FF0000"/>
                </a:solidFill>
                <a:effectLst/>
                <a:latin typeface="Times New Roman" panose="02020603050405020304" pitchFamily="18" charset="0"/>
                <a:ea typeface="Times New Roman" panose="02020603050405020304" pitchFamily="18" charset="0"/>
              </a:rPr>
              <a:t>, enabling high-gradient acceleration while preserving beam quality sufficient for FEL operation. </a:t>
            </a:r>
          </a:p>
          <a:p>
            <a:pPr algn="just"/>
            <a:r>
              <a:rPr lang="en-IT" sz="1800" dirty="0">
                <a:effectLst/>
                <a:latin typeface="Times New Roman" panose="02020603050405020304" pitchFamily="18" charset="0"/>
                <a:ea typeface="Times New Roman" panose="02020603050405020304" pitchFamily="18" charset="0"/>
              </a:rPr>
              <a:t>EuPRAXIA@SPARC_LAB will deliver a 1.2 GeV electron beam to generate </a:t>
            </a:r>
            <a:r>
              <a:rPr lang="en-IT" sz="1800" b="1" dirty="0">
                <a:solidFill>
                  <a:srgbClr val="FF0000"/>
                </a:solidFill>
                <a:effectLst/>
                <a:latin typeface="Times New Roman" panose="02020603050405020304" pitchFamily="18" charset="0"/>
                <a:ea typeface="Times New Roman" panose="02020603050405020304" pitchFamily="18" charset="0"/>
              </a:rPr>
              <a:t>ultrashort</a:t>
            </a:r>
            <a:r>
              <a:rPr lang="en-IT" sz="1800" dirty="0">
                <a:effectLst/>
                <a:latin typeface="Times New Roman" panose="02020603050405020304" pitchFamily="18" charset="0"/>
                <a:ea typeface="Times New Roman" panose="02020603050405020304" pitchFamily="18" charset="0"/>
              </a:rPr>
              <a:t> (&lt;10 fs), </a:t>
            </a:r>
            <a:r>
              <a:rPr lang="en-IT" sz="1800" dirty="0">
                <a:solidFill>
                  <a:srgbClr val="FF0000"/>
                </a:solidFill>
                <a:effectLst/>
                <a:latin typeface="Times New Roman" panose="02020603050405020304" pitchFamily="18" charset="0"/>
                <a:ea typeface="Times New Roman" panose="02020603050405020304" pitchFamily="18" charset="0"/>
              </a:rPr>
              <a:t>high-brightness</a:t>
            </a:r>
            <a:r>
              <a:rPr lang="en-IT" sz="1800" dirty="0">
                <a:effectLst/>
                <a:latin typeface="Times New Roman" panose="02020603050405020304" pitchFamily="18" charset="0"/>
                <a:ea typeface="Times New Roman" panose="02020603050405020304" pitchFamily="18" charset="0"/>
              </a:rPr>
              <a:t> X-ray pulses in the </a:t>
            </a:r>
            <a:r>
              <a:rPr lang="en-IT" sz="1800" dirty="0">
                <a:solidFill>
                  <a:srgbClr val="FF0000"/>
                </a:solidFill>
                <a:effectLst/>
                <a:latin typeface="Times New Roman" panose="02020603050405020304" pitchFamily="18" charset="0"/>
                <a:ea typeface="Times New Roman" panose="02020603050405020304" pitchFamily="18" charset="0"/>
              </a:rPr>
              <a:t>water window </a:t>
            </a:r>
            <a:r>
              <a:rPr lang="en-IT" sz="1800" dirty="0">
                <a:effectLst/>
                <a:latin typeface="Times New Roman" panose="02020603050405020304" pitchFamily="18" charset="0"/>
                <a:ea typeface="Times New Roman" panose="02020603050405020304" pitchFamily="18" charset="0"/>
              </a:rPr>
              <a:t>spectral range (3–5 nm) via the Self-Amplified Spontaneous Emission (</a:t>
            </a:r>
            <a:r>
              <a:rPr lang="en-IT" sz="1800" dirty="0">
                <a:solidFill>
                  <a:srgbClr val="2E3C88"/>
                </a:solidFill>
                <a:effectLst/>
                <a:latin typeface="Times New Roman" panose="02020603050405020304" pitchFamily="18" charset="0"/>
                <a:ea typeface="Times New Roman" panose="02020603050405020304" pitchFamily="18" charset="0"/>
              </a:rPr>
              <a:t>SASE</a:t>
            </a:r>
            <a:r>
              <a:rPr lang="en-IT" sz="1800" dirty="0">
                <a:effectLst/>
                <a:latin typeface="Times New Roman" panose="02020603050405020304" pitchFamily="18" charset="0"/>
                <a:ea typeface="Times New Roman" panose="02020603050405020304" pitchFamily="18" charset="0"/>
              </a:rPr>
              <a:t>) Free Electron Laser (</a:t>
            </a:r>
            <a:r>
              <a:rPr lang="en-IT" sz="1800" dirty="0">
                <a:solidFill>
                  <a:srgbClr val="2E3C88"/>
                </a:solidFill>
                <a:effectLst/>
                <a:latin typeface="Times New Roman" panose="02020603050405020304" pitchFamily="18" charset="0"/>
                <a:ea typeface="Times New Roman" panose="02020603050405020304" pitchFamily="18" charset="0"/>
              </a:rPr>
              <a:t>FEL</a:t>
            </a:r>
            <a:r>
              <a:rPr lang="en-IT" sz="1800" dirty="0">
                <a:effectLst/>
                <a:latin typeface="Times New Roman" panose="02020603050405020304" pitchFamily="18" charset="0"/>
                <a:ea typeface="Times New Roman" panose="02020603050405020304" pitchFamily="18" charset="0"/>
              </a:rPr>
              <a:t>) mechanism </a:t>
            </a:r>
            <a:r>
              <a:rPr lang="en-IT" sz="1800" dirty="0">
                <a:solidFill>
                  <a:srgbClr val="2E3C88"/>
                </a:solidFill>
                <a:effectLst/>
                <a:latin typeface="Times New Roman" panose="02020603050405020304" pitchFamily="18" charset="0"/>
                <a:ea typeface="Times New Roman" panose="02020603050405020304" pitchFamily="18" charset="0"/>
              </a:rPr>
              <a:t>in short period undulators</a:t>
            </a:r>
            <a:r>
              <a:rPr lang="en-IT" sz="1800" dirty="0">
                <a:effectLst/>
                <a:latin typeface="Times New Roman" panose="02020603050405020304" pitchFamily="18" charset="0"/>
                <a:ea typeface="Times New Roman" panose="02020603050405020304" pitchFamily="18" charset="0"/>
              </a:rPr>
              <a:t>.</a:t>
            </a:r>
            <a:endParaRPr lang="en-IT" dirty="0"/>
          </a:p>
        </p:txBody>
      </p:sp>
      <p:sp>
        <p:nvSpPr>
          <p:cNvPr id="3" name="Title 2">
            <a:extLst>
              <a:ext uri="{FF2B5EF4-FFF2-40B4-BE49-F238E27FC236}">
                <a16:creationId xmlns:a16="http://schemas.microsoft.com/office/drawing/2014/main" id="{87305D2E-877C-025A-46B8-A52B21F59EA2}"/>
              </a:ext>
            </a:extLst>
          </p:cNvPr>
          <p:cNvSpPr>
            <a:spLocks noGrp="1"/>
          </p:cNvSpPr>
          <p:nvPr>
            <p:ph type="title"/>
          </p:nvPr>
        </p:nvSpPr>
        <p:spPr/>
        <p:txBody>
          <a:bodyPr/>
          <a:lstStyle/>
          <a:p>
            <a:r>
              <a:rPr lang="en-IT" dirty="0"/>
              <a:t> Design goals</a:t>
            </a:r>
          </a:p>
        </p:txBody>
      </p:sp>
      <p:pic>
        <p:nvPicPr>
          <p:cNvPr id="12" name="Picture 11">
            <a:extLst>
              <a:ext uri="{FF2B5EF4-FFF2-40B4-BE49-F238E27FC236}">
                <a16:creationId xmlns:a16="http://schemas.microsoft.com/office/drawing/2014/main" id="{76819D80-7C82-710D-DFCF-669E1B99D00D}"/>
              </a:ext>
            </a:extLst>
          </p:cNvPr>
          <p:cNvPicPr>
            <a:picLocks noChangeAspect="1"/>
          </p:cNvPicPr>
          <p:nvPr/>
        </p:nvPicPr>
        <p:blipFill rotWithShape="1">
          <a:blip r:embed="rId2"/>
          <a:srcRect l="1143" t="25123"/>
          <a:stretch/>
        </p:blipFill>
        <p:spPr>
          <a:xfrm>
            <a:off x="7642064" y="1053376"/>
            <a:ext cx="4269596" cy="2149081"/>
          </a:xfrm>
          <a:prstGeom prst="rect">
            <a:avLst/>
          </a:prstGeom>
        </p:spPr>
      </p:pic>
      <p:pic>
        <p:nvPicPr>
          <p:cNvPr id="14" name="Picture 13">
            <a:extLst>
              <a:ext uri="{FF2B5EF4-FFF2-40B4-BE49-F238E27FC236}">
                <a16:creationId xmlns:a16="http://schemas.microsoft.com/office/drawing/2014/main" id="{2A66CF1B-50A8-0CEA-115D-D23AEE896F7A}"/>
              </a:ext>
            </a:extLst>
          </p:cNvPr>
          <p:cNvPicPr>
            <a:picLocks noChangeAspect="1"/>
          </p:cNvPicPr>
          <p:nvPr/>
        </p:nvPicPr>
        <p:blipFill>
          <a:blip r:embed="rId3"/>
          <a:stretch>
            <a:fillRect/>
          </a:stretch>
        </p:blipFill>
        <p:spPr>
          <a:xfrm>
            <a:off x="7642064" y="3655542"/>
            <a:ext cx="4337135" cy="2550236"/>
          </a:xfrm>
          <a:prstGeom prst="rect">
            <a:avLst/>
          </a:prstGeom>
        </p:spPr>
      </p:pic>
    </p:spTree>
    <p:extLst>
      <p:ext uri="{BB962C8B-B14F-4D97-AF65-F5344CB8AC3E}">
        <p14:creationId xmlns:p14="http://schemas.microsoft.com/office/powerpoint/2010/main" val="1412089640"/>
      </p:ext>
    </p:extLst>
  </p:cSld>
  <p:clrMapOvr>
    <a:masterClrMapping/>
  </p:clrMapOvr>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2.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20393</TotalTime>
  <Words>2673</Words>
  <Application>Microsoft Macintosh PowerPoint</Application>
  <PresentationFormat>Widescreen</PresentationFormat>
  <Paragraphs>446</Paragraphs>
  <Slides>34</Slides>
  <Notes>4</Notes>
  <HiddenSlides>2</HiddenSlides>
  <MMClips>1</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34</vt:i4>
      </vt:variant>
    </vt:vector>
  </HeadingPairs>
  <TitlesOfParts>
    <vt:vector size="59" baseType="lpstr">
      <vt:lpstr>ＭＳ Ｐゴシック</vt:lpstr>
      <vt:lpstr>Arial</vt:lpstr>
      <vt:lpstr>Arial Narrow</vt:lpstr>
      <vt:lpstr>Arial Rounded MT Bold</vt:lpstr>
      <vt:lpstr>Calibri</vt:lpstr>
      <vt:lpstr>Calibri Light</vt:lpstr>
      <vt:lpstr>Cambria Math</vt:lpstr>
      <vt:lpstr>Helvetica</vt:lpstr>
      <vt:lpstr>Helvetica Neue</vt:lpstr>
      <vt:lpstr>Helvetica Neue Light</vt:lpstr>
      <vt:lpstr>Helvetica Neue Medium</vt:lpstr>
      <vt:lpstr>Open Sans Semibold</vt:lpstr>
      <vt:lpstr>Roboto Slab</vt:lpstr>
      <vt:lpstr>Symbol</vt:lpstr>
      <vt:lpstr>Times New Roman</vt:lpstr>
      <vt:lpstr>Titillium</vt:lpstr>
      <vt:lpstr>Titillium Bd</vt:lpstr>
      <vt:lpstr>TT Rounds Condensed</vt:lpstr>
      <vt:lpstr>2_Tema di Office</vt:lpstr>
      <vt:lpstr>21_BasicWhite</vt:lpstr>
      <vt:lpstr>10_Office Theme</vt:lpstr>
      <vt:lpstr>5_Office Theme</vt:lpstr>
      <vt:lpstr>7_Office Theme</vt:lpstr>
      <vt:lpstr>Tema di Office</vt:lpstr>
      <vt:lpstr>12_Office Theme</vt:lpstr>
      <vt:lpstr>PowerPoint Presentation</vt:lpstr>
      <vt:lpstr>Scientific Committee  Recommendation </vt:lpstr>
      <vt:lpstr>TDR Status and Plans </vt:lpstr>
      <vt:lpstr>TDR Status and Plans </vt:lpstr>
      <vt:lpstr>PowerPoint Presentation</vt:lpstr>
      <vt:lpstr>PowerPoint Presentation</vt:lpstr>
      <vt:lpstr>Important Milestone Achieved</vt:lpstr>
      <vt:lpstr>EuPRAXIA@ELI LPAW based facility</vt:lpstr>
      <vt:lpstr> Design goals</vt:lpstr>
      <vt:lpstr>EuPRAXIA@SPARC_LAB</vt:lpstr>
      <vt:lpstr>EuPRAXIA@SPARC_LAB  Start to End Simulation Results</vt:lpstr>
      <vt:lpstr>X-ray FEL Projects Around the World</vt:lpstr>
      <vt:lpstr>Major Short-Wavelength FEL User Facilities </vt:lpstr>
      <vt:lpstr>Scientific Case and Applications  </vt:lpstr>
      <vt:lpstr>Civil Infrastructures</vt:lpstr>
      <vt:lpstr>Machine Layout </vt:lpstr>
      <vt:lpstr>All Component included</vt:lpstr>
      <vt:lpstr>PowerPoint Presentation</vt:lpstr>
      <vt:lpstr>EuPRAXIA@SPARC_LAB Layout</vt:lpstr>
      <vt:lpstr>Injector</vt:lpstr>
      <vt:lpstr>Injector</vt:lpstr>
      <vt:lpstr>Injector</vt:lpstr>
      <vt:lpstr>X-band Linac</vt:lpstr>
      <vt:lpstr>X-band Linac</vt:lpstr>
      <vt:lpstr>Plasma Module</vt:lpstr>
      <vt:lpstr>Plasma Module</vt:lpstr>
      <vt:lpstr>Driver/Witness Separator (Chicane)</vt:lpstr>
      <vt:lpstr>AQUA Undulators</vt:lpstr>
      <vt:lpstr>Photon Beam Line and  Endstations</vt:lpstr>
      <vt:lpstr>PowerPoint Presentation</vt:lpstr>
      <vt:lpstr>PowerPoint Presentation</vt:lpstr>
      <vt:lpstr>PowerPoint Presentation</vt:lpstr>
      <vt:lpstr>EuPRAXIA@SPARC_LAB baseline timeline</vt:lpstr>
      <vt:lpstr>Undulators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Massimo Ferrario</cp:lastModifiedBy>
  <cp:revision>3562</cp:revision>
  <cp:lastPrinted>2025-05-13T14:00:09Z</cp:lastPrinted>
  <dcterms:created xsi:type="dcterms:W3CDTF">2018-02-09T13:41:45Z</dcterms:created>
  <dcterms:modified xsi:type="dcterms:W3CDTF">2025-05-14T08:39:15Z</dcterms:modified>
</cp:coreProperties>
</file>