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304" r:id="rId2"/>
    <p:sldId id="381" r:id="rId3"/>
    <p:sldId id="380" r:id="rId4"/>
    <p:sldId id="382" r:id="rId5"/>
    <p:sldId id="379" r:id="rId6"/>
    <p:sldId id="383" r:id="rId7"/>
    <p:sldId id="384" r:id="rId8"/>
    <p:sldId id="397" r:id="rId9"/>
    <p:sldId id="392" r:id="rId10"/>
    <p:sldId id="389" r:id="rId11"/>
    <p:sldId id="393" r:id="rId12"/>
    <p:sldId id="396" r:id="rId13"/>
    <p:sldId id="394" r:id="rId14"/>
    <p:sldId id="366" r:id="rId15"/>
    <p:sldId id="388" r:id="rId16"/>
    <p:sldId id="367" r:id="rId17"/>
    <p:sldId id="385" r:id="rId18"/>
    <p:sldId id="369" r:id="rId19"/>
    <p:sldId id="370" r:id="rId20"/>
    <p:sldId id="387" r:id="rId21"/>
    <p:sldId id="371" r:id="rId22"/>
    <p:sldId id="386" r:id="rId23"/>
    <p:sldId id="373" r:id="rId24"/>
    <p:sldId id="378" r:id="rId25"/>
    <p:sldId id="377" r:id="rId26"/>
    <p:sldId id="374" r:id="rId27"/>
    <p:sldId id="376" r:id="rId28"/>
    <p:sldId id="390" r:id="rId29"/>
    <p:sldId id="375" r:id="rId30"/>
    <p:sldId id="391" r:id="rId31"/>
    <p:sldId id="395"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3366FF"/>
    <a:srgbClr val="F2F2F2"/>
    <a:srgbClr val="333399"/>
    <a:srgbClr val="CC0000"/>
    <a:srgbClr val="5B9BD5"/>
    <a:srgbClr val="EDED9D"/>
    <a:srgbClr val="BEB372"/>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377" autoAdjust="0"/>
  </p:normalViewPr>
  <p:slideViewPr>
    <p:cSldViewPr snapToGrid="0">
      <p:cViewPr>
        <p:scale>
          <a:sx n="66" d="100"/>
          <a:sy n="66" d="100"/>
        </p:scale>
        <p:origin x="556" y="140"/>
      </p:cViewPr>
      <p:guideLst>
        <p:guide orient="horz" pos="2160"/>
        <p:guide pos="3840"/>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1CB2D-68A9-4078-9574-57812D306A1D}" type="datetimeFigureOut">
              <a:rPr lang="en-GB" smtClean="0"/>
              <a:t>06/05/2025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07899-B236-4A46-B29C-1EAFCDDCC911}" type="slidenum">
              <a:rPr lang="en-GB" smtClean="0"/>
              <a:t>‹#›</a:t>
            </a:fld>
            <a:endParaRPr lang="en-GB"/>
          </a:p>
        </p:txBody>
      </p:sp>
    </p:spTree>
    <p:extLst>
      <p:ext uri="{BB962C8B-B14F-4D97-AF65-F5344CB8AC3E}">
        <p14:creationId xmlns:p14="http://schemas.microsoft.com/office/powerpoint/2010/main" val="147510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907899-B236-4A46-B29C-1EAFCDDCC911}" type="slidenum">
              <a:rPr lang="en-GB" smtClean="0"/>
              <a:t>8</a:t>
            </a:fld>
            <a:endParaRPr lang="en-GB"/>
          </a:p>
        </p:txBody>
      </p:sp>
    </p:spTree>
    <p:extLst>
      <p:ext uri="{BB962C8B-B14F-4D97-AF65-F5344CB8AC3E}">
        <p14:creationId xmlns:p14="http://schemas.microsoft.com/office/powerpoint/2010/main" val="77581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04953A3-57C2-4369-AFBE-3180005A0C63}"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137449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FEC9FD-AE14-4A8A-8467-317271472105}"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420194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CD1FA1A-0A7B-454B-89BF-32B9DD5F3416}"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347139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0C3B392-693F-4059-996A-3B1AEDF12331}"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133489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E3A4C6-8F8C-4725-A6A5-9E56A28709F4}" type="datetime1">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404411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E3541F0-5A38-436D-9BA5-1EB0FD153B13}"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314322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00B489A-5234-4D3F-A832-7412F75AE8D0}" type="datetime1">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162215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03B951-AE1E-41A4-A01E-0098FD4480AB}" type="datetime1">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427025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E8E1-BC5F-48F6-8B8A-2C66E3A6D1B2}" type="datetime1">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214785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00A04646-3EA8-4E09-8953-88FD74F359C1}"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405780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6D607D73-8BF9-4D9A-A030-EEB47CF7A776}" type="datetime1">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9FF215-316F-4B65-BCDA-A765DC2D78E5}" type="slidenum">
              <a:rPr lang="en-GB" smtClean="0"/>
              <a:t>‹#›</a:t>
            </a:fld>
            <a:endParaRPr lang="en-GB"/>
          </a:p>
        </p:txBody>
      </p:sp>
    </p:spTree>
    <p:extLst>
      <p:ext uri="{BB962C8B-B14F-4D97-AF65-F5344CB8AC3E}">
        <p14:creationId xmlns:p14="http://schemas.microsoft.com/office/powerpoint/2010/main" val="37772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5830A-988C-4B27-A2A7-9786EEFAE226}" type="datetime1">
              <a:rPr lang="en-GB" smtClean="0"/>
              <a:t>06/05/2025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FF215-316F-4B65-BCDA-A765DC2D78E5}" type="slidenum">
              <a:rPr lang="en-GB" smtClean="0"/>
              <a:t>‹#›</a:t>
            </a:fld>
            <a:endParaRPr lang="en-GB"/>
          </a:p>
        </p:txBody>
      </p:sp>
    </p:spTree>
    <p:extLst>
      <p:ext uri="{BB962C8B-B14F-4D97-AF65-F5344CB8AC3E}">
        <p14:creationId xmlns:p14="http://schemas.microsoft.com/office/powerpoint/2010/main" val="3218099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agenda.infn.it/event/16334/page/2177-program-timetable"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Excel_Worksheet2.xlsx"/><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01190" y="641404"/>
            <a:ext cx="10136728" cy="1538883"/>
          </a:xfrm>
          <a:prstGeom prst="rect">
            <a:avLst/>
          </a:prstGeom>
          <a:noFill/>
        </p:spPr>
        <p:txBody>
          <a:bodyPr wrap="square" rtlCol="0">
            <a:spAutoFit/>
          </a:bodyPr>
          <a:lstStyle/>
          <a:p>
            <a:pPr algn="ctr"/>
            <a:r>
              <a:rPr lang="en-US" sz="4800" b="1" dirty="0">
                <a:solidFill>
                  <a:srgbClr val="002060"/>
                </a:solidFill>
              </a:rPr>
              <a:t>DAFNE: Future plans</a:t>
            </a:r>
            <a:br>
              <a:rPr lang="en-US" sz="4800" b="1" dirty="0"/>
            </a:br>
            <a:endParaRPr lang="en-GB" b="1" dirty="0"/>
          </a:p>
          <a:p>
            <a:pPr algn="ctr"/>
            <a:r>
              <a:rPr lang="en-GB" sz="2800" b="1" i="1" dirty="0">
                <a:solidFill>
                  <a:schemeClr val="accent6">
                    <a:lumMod val="75000"/>
                  </a:schemeClr>
                </a:solidFill>
              </a:rPr>
              <a:t>A. Gallo for the DAFNE Accelerator Team</a:t>
            </a:r>
          </a:p>
        </p:txBody>
      </p:sp>
      <p:sp>
        <p:nvSpPr>
          <p:cNvPr id="8" name="Rettangolo 7">
            <a:extLst>
              <a:ext uri="{FF2B5EF4-FFF2-40B4-BE49-F238E27FC236}">
                <a16:creationId xmlns:a16="http://schemas.microsoft.com/office/drawing/2014/main" id="{9FA1FDD3-4154-42E4-BC3D-FE0AAC86ED4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2" name="TextBox 1">
            <a:extLst>
              <a:ext uri="{FF2B5EF4-FFF2-40B4-BE49-F238E27FC236}">
                <a16:creationId xmlns:a16="http://schemas.microsoft.com/office/drawing/2014/main" id="{69F8F822-588F-4F95-47C1-22F9720B35AF}"/>
              </a:ext>
            </a:extLst>
          </p:cNvPr>
          <p:cNvSpPr txBox="1"/>
          <p:nvPr/>
        </p:nvSpPr>
        <p:spPr>
          <a:xfrm>
            <a:off x="580102" y="3460954"/>
            <a:ext cx="10933471" cy="2862322"/>
          </a:xfrm>
          <a:prstGeom prst="rect">
            <a:avLst/>
          </a:prstGeom>
          <a:noFill/>
          <a:ln w="38100">
            <a:solidFill>
              <a:srgbClr val="3333FF"/>
            </a:solidFill>
          </a:ln>
        </p:spPr>
        <p:txBody>
          <a:bodyPr wrap="square" rtlCol="0">
            <a:spAutoFit/>
          </a:bodyPr>
          <a:lstStyle/>
          <a:p>
            <a:endParaRPr lang="en-GB" dirty="0"/>
          </a:p>
          <a:p>
            <a:r>
              <a:rPr lang="en-GB" i="1" dirty="0"/>
              <a:t>C. </a:t>
            </a:r>
            <a:r>
              <a:rPr lang="en-GB" i="1" dirty="0" err="1"/>
              <a:t>Milardi</a:t>
            </a:r>
            <a:r>
              <a:rPr lang="en-GB" i="1" dirty="0"/>
              <a:t>, D. Alesini, S. </a:t>
            </a:r>
            <a:r>
              <a:rPr lang="en-GB" i="1" dirty="0" err="1"/>
              <a:t>Bilanishvili</a:t>
            </a:r>
            <a:r>
              <a:rPr lang="en-GB" i="1" dirty="0"/>
              <a:t>, S. Bini, M. Boscolo, B. Buonomo, S. Cantarella, A. Ciarma, A. De Santis, E. Di Pasquale, D. Di </a:t>
            </a:r>
            <a:r>
              <a:rPr lang="en-GB" i="1" dirty="0" err="1"/>
              <a:t>Giovenale</a:t>
            </a:r>
            <a:r>
              <a:rPr lang="en-GB" i="1" dirty="0"/>
              <a:t>, C. Di Giulio, G. Di Pirro, L. </a:t>
            </a:r>
            <a:r>
              <a:rPr lang="en-GB" i="1" dirty="0" err="1"/>
              <a:t>Foggetta</a:t>
            </a:r>
            <a:r>
              <a:rPr lang="en-GB" i="1" dirty="0"/>
              <a:t>, G. Franzini, </a:t>
            </a:r>
            <a:r>
              <a:rPr lang="en-GB" i="1" u="sng" dirty="0"/>
              <a:t>A. Gallo</a:t>
            </a:r>
            <a:r>
              <a:rPr lang="en-GB" i="1" dirty="0"/>
              <a:t>, R. </a:t>
            </a:r>
            <a:r>
              <a:rPr lang="en-GB" i="1" dirty="0" err="1"/>
              <a:t>Gargana</a:t>
            </a:r>
            <a:r>
              <a:rPr lang="en-GB" i="1" dirty="0"/>
              <a:t>, S. </a:t>
            </a:r>
            <a:r>
              <a:rPr lang="en-GB" i="1" dirty="0" err="1"/>
              <a:t>Incremona</a:t>
            </a:r>
            <a:r>
              <a:rPr lang="en-GB" i="1" dirty="0"/>
              <a:t>, A. Liedl, A. Michelotti, L. Pellegrino, L. Piersanti, D. </a:t>
            </a:r>
            <a:r>
              <a:rPr lang="en-GB" i="1" dirty="0" err="1"/>
              <a:t>Quartullo</a:t>
            </a:r>
            <a:r>
              <a:rPr lang="en-GB" i="1" dirty="0"/>
              <a:t>, R. Ricci, U. Rotundo, S. </a:t>
            </a:r>
            <a:r>
              <a:rPr lang="en-GB" i="1" dirty="0" err="1"/>
              <a:t>Spampinati</a:t>
            </a:r>
            <a:r>
              <a:rPr lang="en-GB" i="1" dirty="0"/>
              <a:t>, A. Stella, A. Vannozzi, M. </a:t>
            </a:r>
            <a:r>
              <a:rPr lang="en-GB" i="1" dirty="0" err="1"/>
              <a:t>Zobov</a:t>
            </a:r>
            <a:r>
              <a:rPr lang="en-GB" i="1" dirty="0"/>
              <a:t> </a:t>
            </a:r>
          </a:p>
          <a:p>
            <a:r>
              <a:rPr lang="en-GB" dirty="0"/>
              <a:t>LNF – INFN Frascati, Italy</a:t>
            </a:r>
          </a:p>
          <a:p>
            <a:endParaRPr lang="en-GB" dirty="0"/>
          </a:p>
          <a:p>
            <a:r>
              <a:rPr lang="en-GB" dirty="0"/>
              <a:t>Contributions from: </a:t>
            </a:r>
          </a:p>
          <a:p>
            <a:r>
              <a:rPr lang="en-GB" i="1" dirty="0"/>
              <a:t>O. R. Blanco-García</a:t>
            </a:r>
            <a:r>
              <a:rPr lang="en-GB" dirty="0"/>
              <a:t>, ALBA, Spain; </a:t>
            </a:r>
            <a:r>
              <a:rPr lang="en-GB" i="1" dirty="0"/>
              <a:t>G. Broggi</a:t>
            </a:r>
            <a:r>
              <a:rPr lang="en-GB" dirty="0"/>
              <a:t>, Univ. Roma “La Sapienza”, INFN LNF &amp; CERN; </a:t>
            </a:r>
            <a:r>
              <a:rPr lang="en-GB" i="1" dirty="0"/>
              <a:t>O. </a:t>
            </a:r>
            <a:r>
              <a:rPr lang="en-GB" i="1" dirty="0" err="1"/>
              <a:t>Etisken</a:t>
            </a:r>
            <a:r>
              <a:rPr lang="en-GB" dirty="0"/>
              <a:t> </a:t>
            </a:r>
            <a:r>
              <a:rPr lang="en-GB" dirty="0" err="1"/>
              <a:t>Kirikalle</a:t>
            </a:r>
            <a:r>
              <a:rPr lang="en-GB" dirty="0"/>
              <a:t> University, Turkey;  </a:t>
            </a:r>
            <a:r>
              <a:rPr lang="en-GB" i="1" dirty="0"/>
              <a:t>J. Chavanne, G. Le Bec</a:t>
            </a:r>
            <a:r>
              <a:rPr lang="en-GB" dirty="0"/>
              <a:t>, ESRF, Grenoble, France; </a:t>
            </a:r>
            <a:r>
              <a:rPr lang="en-GB" i="1" dirty="0"/>
              <a:t>P. Raimondi</a:t>
            </a:r>
            <a:r>
              <a:rPr lang="en-GB" dirty="0"/>
              <a:t>, Fermilab, US.</a:t>
            </a:r>
          </a:p>
        </p:txBody>
      </p:sp>
      <p:sp>
        <p:nvSpPr>
          <p:cNvPr id="5" name="TextBox 4">
            <a:extLst>
              <a:ext uri="{FF2B5EF4-FFF2-40B4-BE49-F238E27FC236}">
                <a16:creationId xmlns:a16="http://schemas.microsoft.com/office/drawing/2014/main" id="{C9A3001B-B3D2-29CD-57DA-F7F7DD895871}"/>
              </a:ext>
            </a:extLst>
          </p:cNvPr>
          <p:cNvSpPr txBox="1"/>
          <p:nvPr/>
        </p:nvSpPr>
        <p:spPr>
          <a:xfrm>
            <a:off x="862775" y="3128808"/>
            <a:ext cx="3168451" cy="584775"/>
          </a:xfrm>
          <a:prstGeom prst="rect">
            <a:avLst/>
          </a:prstGeom>
          <a:solidFill>
            <a:srgbClr val="FFFFFF"/>
          </a:solidFill>
        </p:spPr>
        <p:txBody>
          <a:bodyPr wrap="square">
            <a:spAutoFit/>
          </a:bodyPr>
          <a:lstStyle/>
          <a:p>
            <a:r>
              <a:rPr lang="en-GB" sz="3200" b="1" i="1" dirty="0">
                <a:solidFill>
                  <a:srgbClr val="3366FF"/>
                </a:solidFill>
              </a:rPr>
              <a:t>The DAFNE Team: </a:t>
            </a:r>
            <a:endParaRPr lang="en-GB" sz="3200" dirty="0">
              <a:solidFill>
                <a:srgbClr val="3366FF"/>
              </a:solidFill>
            </a:endParaRPr>
          </a:p>
        </p:txBody>
      </p:sp>
    </p:spTree>
    <p:extLst>
      <p:ext uri="{BB962C8B-B14F-4D97-AF65-F5344CB8AC3E}">
        <p14:creationId xmlns:p14="http://schemas.microsoft.com/office/powerpoint/2010/main" val="31021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9131-8F19-2733-6008-8A5188935DAE}"/>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B4928293-DC4C-BE5B-DDCE-503566842D99}"/>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038E6A9E-55C6-EECF-748B-D6D9E6C57BB5}"/>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E9B29D3B-82E9-138E-D478-9317B4D7A4E7}"/>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10</a:t>
            </a:fld>
            <a:endParaRPr lang="en-US" dirty="0">
              <a:solidFill>
                <a:srgbClr val="FFFF00"/>
              </a:solidFill>
            </a:endParaRPr>
          </a:p>
        </p:txBody>
      </p:sp>
      <p:sp>
        <p:nvSpPr>
          <p:cNvPr id="2" name="CasellaDiTesto 1">
            <a:extLst>
              <a:ext uri="{FF2B5EF4-FFF2-40B4-BE49-F238E27FC236}">
                <a16:creationId xmlns:a16="http://schemas.microsoft.com/office/drawing/2014/main" id="{6B86998D-5482-B343-AD89-05981B7D4D23}"/>
              </a:ext>
            </a:extLst>
          </p:cNvPr>
          <p:cNvSpPr txBox="1"/>
          <p:nvPr/>
        </p:nvSpPr>
        <p:spPr>
          <a:xfrm>
            <a:off x="198302" y="358647"/>
            <a:ext cx="11832117" cy="1261884"/>
          </a:xfrm>
          <a:prstGeom prst="rect">
            <a:avLst/>
          </a:prstGeom>
          <a:noFill/>
        </p:spPr>
        <p:txBody>
          <a:bodyPr wrap="square" rtlCol="0">
            <a:spAutoFit/>
          </a:bodyPr>
          <a:lstStyle/>
          <a:p>
            <a:pPr algn="ctr"/>
            <a:r>
              <a:rPr lang="en-US" sz="4400" b="1" noProof="0" dirty="0">
                <a:solidFill>
                  <a:srgbClr val="002060"/>
                </a:solidFill>
                <a:effectLst>
                  <a:outerShdw blurRad="38100" dist="38100" dir="2700000" algn="tl">
                    <a:srgbClr val="000000">
                      <a:alpha val="43137"/>
                    </a:srgbClr>
                  </a:outerShdw>
                </a:effectLst>
              </a:rPr>
              <a:t>DAFNE as a Test Facility for future collider</a:t>
            </a:r>
          </a:p>
          <a:p>
            <a:pPr algn="ctr"/>
            <a:r>
              <a:rPr lang="en-US" sz="3200" b="1" noProof="0" dirty="0">
                <a:solidFill>
                  <a:srgbClr val="FF0000"/>
                </a:solidFill>
                <a:effectLst>
                  <a:outerShdw blurRad="38100" dist="38100" dir="2700000" algn="tl">
                    <a:srgbClr val="000000">
                      <a:alpha val="43137"/>
                    </a:srgbClr>
                  </a:outerShdw>
                </a:effectLst>
              </a:rPr>
              <a:t>A roadmap toward an accelerator physics measurement program</a:t>
            </a:r>
          </a:p>
        </p:txBody>
      </p:sp>
      <p:pic>
        <p:nvPicPr>
          <p:cNvPr id="5" name="Picture 4">
            <a:extLst>
              <a:ext uri="{FF2B5EF4-FFF2-40B4-BE49-F238E27FC236}">
                <a16:creationId xmlns:a16="http://schemas.microsoft.com/office/drawing/2014/main" id="{8512A27B-7B6F-8CD1-EB5E-4831B93FBA0F}"/>
              </a:ext>
            </a:extLst>
          </p:cNvPr>
          <p:cNvPicPr>
            <a:picLocks noChangeAspect="1"/>
          </p:cNvPicPr>
          <p:nvPr/>
        </p:nvPicPr>
        <p:blipFill>
          <a:blip r:embed="rId2"/>
          <a:stretch>
            <a:fillRect/>
          </a:stretch>
        </p:blipFill>
        <p:spPr>
          <a:xfrm>
            <a:off x="154234" y="1774601"/>
            <a:ext cx="7022838" cy="4416880"/>
          </a:xfrm>
          <a:prstGeom prst="rect">
            <a:avLst/>
          </a:prstGeom>
          <a:ln>
            <a:solidFill>
              <a:schemeClr val="tx1">
                <a:lumMod val="85000"/>
                <a:lumOff val="15000"/>
              </a:schemeClr>
            </a:solidFill>
          </a:ln>
        </p:spPr>
      </p:pic>
      <p:sp>
        <p:nvSpPr>
          <p:cNvPr id="12" name="TextBox 11">
            <a:extLst>
              <a:ext uri="{FF2B5EF4-FFF2-40B4-BE49-F238E27FC236}">
                <a16:creationId xmlns:a16="http://schemas.microsoft.com/office/drawing/2014/main" id="{8F73E965-57D2-C0A5-274E-AAE77A32D3AB}"/>
              </a:ext>
            </a:extLst>
          </p:cNvPr>
          <p:cNvSpPr txBox="1"/>
          <p:nvPr/>
        </p:nvSpPr>
        <p:spPr>
          <a:xfrm rot="20432286">
            <a:off x="772737" y="4327390"/>
            <a:ext cx="6588087" cy="369332"/>
          </a:xfrm>
          <a:prstGeom prst="rect">
            <a:avLst/>
          </a:prstGeom>
          <a:solidFill>
            <a:schemeClr val="bg1"/>
          </a:solidFill>
        </p:spPr>
        <p:txBody>
          <a:bodyPr wrap="square">
            <a:spAutoFit/>
          </a:bodyPr>
          <a:lstStyle/>
          <a:p>
            <a:r>
              <a:rPr lang="en-GB" dirty="0">
                <a:hlinkClick r:id="rId3"/>
              </a:rPr>
              <a:t>https://agenda.infn.it/event/16334/page/2177-program-timetable</a:t>
            </a:r>
            <a:endParaRPr lang="en-GB" dirty="0"/>
          </a:p>
        </p:txBody>
      </p:sp>
      <p:sp>
        <p:nvSpPr>
          <p:cNvPr id="13" name="TextBox 12">
            <a:extLst>
              <a:ext uri="{FF2B5EF4-FFF2-40B4-BE49-F238E27FC236}">
                <a16:creationId xmlns:a16="http://schemas.microsoft.com/office/drawing/2014/main" id="{EB441DC3-FB84-355E-0516-8E4503083150}"/>
              </a:ext>
            </a:extLst>
          </p:cNvPr>
          <p:cNvSpPr txBox="1"/>
          <p:nvPr/>
        </p:nvSpPr>
        <p:spPr>
          <a:xfrm>
            <a:off x="7337233" y="1807803"/>
            <a:ext cx="4766631" cy="4278094"/>
          </a:xfrm>
          <a:prstGeom prst="rect">
            <a:avLst/>
          </a:prstGeom>
          <a:noFill/>
        </p:spPr>
        <p:txBody>
          <a:bodyPr wrap="square" rtlCol="0">
            <a:spAutoFit/>
          </a:bodyPr>
          <a:lstStyle/>
          <a:p>
            <a:pPr>
              <a:spcAft>
                <a:spcPts val="1200"/>
              </a:spcAft>
            </a:pPr>
            <a:r>
              <a:rPr lang="en-US" dirty="0"/>
              <a:t>The idea of using </a:t>
            </a:r>
            <a:r>
              <a:rPr lang="en-US" b="1" dirty="0"/>
              <a:t>DAFNE</a:t>
            </a:r>
            <a:r>
              <a:rPr lang="en-US" dirty="0"/>
              <a:t> as a </a:t>
            </a:r>
            <a:r>
              <a:rPr lang="en-US" b="1" dirty="0"/>
              <a:t>Test Facility </a:t>
            </a:r>
            <a:r>
              <a:rPr lang="en-US" dirty="0"/>
              <a:t>for </a:t>
            </a:r>
            <a:r>
              <a:rPr lang="en-US" b="1" dirty="0"/>
              <a:t>future collider</a:t>
            </a:r>
            <a:r>
              <a:rPr lang="en-US" dirty="0"/>
              <a:t>, eventually  in combination with an extension of the operation for fundamental physics users, is not so recent. It has been the object of formal and informal discussions culminated in a </a:t>
            </a:r>
            <a:r>
              <a:rPr lang="en-US" b="1" dirty="0"/>
              <a:t>dedicated workshop </a:t>
            </a:r>
            <a:r>
              <a:rPr lang="en-US" dirty="0"/>
              <a:t>held at LNF in the pre-COVID era (</a:t>
            </a:r>
            <a:r>
              <a:rPr lang="en-US" b="1" dirty="0"/>
              <a:t>December 17</a:t>
            </a:r>
            <a:r>
              <a:rPr lang="en-US" b="1" baseline="30000" dirty="0"/>
              <a:t>th</a:t>
            </a:r>
            <a:r>
              <a:rPr lang="en-US" b="1" dirty="0"/>
              <a:t> 2018</a:t>
            </a:r>
            <a:r>
              <a:rPr lang="en-US" dirty="0"/>
              <a:t>).</a:t>
            </a:r>
          </a:p>
          <a:p>
            <a:pPr>
              <a:spcAft>
                <a:spcPts val="1200"/>
              </a:spcAft>
            </a:pPr>
            <a:r>
              <a:rPr lang="en-US" noProof="0" dirty="0"/>
              <a:t>Discussions have been always very rich of suggestions and alive, but mostly limited to the </a:t>
            </a:r>
            <a:r>
              <a:rPr lang="en-US" b="1" noProof="0" dirty="0"/>
              <a:t>brainstorming</a:t>
            </a:r>
            <a:r>
              <a:rPr lang="en-US" noProof="0" dirty="0"/>
              <a:t> phase.</a:t>
            </a:r>
          </a:p>
          <a:p>
            <a:pPr>
              <a:spcAft>
                <a:spcPts val="1200"/>
              </a:spcAft>
            </a:pPr>
            <a:r>
              <a:rPr lang="en-US" dirty="0"/>
              <a:t>While approaching the end of the SIDDHARTA2 run the evolution of brainstorming material into a structured comprehensive measurement plan became a clear task for our collider physics team.</a:t>
            </a:r>
            <a:endParaRPr lang="en-US" noProof="0" dirty="0"/>
          </a:p>
        </p:txBody>
      </p:sp>
    </p:spTree>
    <p:extLst>
      <p:ext uri="{BB962C8B-B14F-4D97-AF65-F5344CB8AC3E}">
        <p14:creationId xmlns:p14="http://schemas.microsoft.com/office/powerpoint/2010/main" val="104232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8B00F-7A7A-F55C-1BD7-EB1AB197788B}"/>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1E5F2721-D8CF-55F1-1893-15FD79D47CF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15E396F5-9B4D-4597-5B40-914499C01AA7}"/>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223414AB-FB1E-7AE9-52AF-967CE1F462EF}"/>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11</a:t>
            </a:fld>
            <a:endParaRPr lang="en-US" dirty="0">
              <a:solidFill>
                <a:srgbClr val="FFFF00"/>
              </a:solidFill>
            </a:endParaRPr>
          </a:p>
        </p:txBody>
      </p:sp>
      <p:sp>
        <p:nvSpPr>
          <p:cNvPr id="2" name="CasellaDiTesto 1">
            <a:extLst>
              <a:ext uri="{FF2B5EF4-FFF2-40B4-BE49-F238E27FC236}">
                <a16:creationId xmlns:a16="http://schemas.microsoft.com/office/drawing/2014/main" id="{81CF3980-C065-C857-E896-1EAA7750744B}"/>
              </a:ext>
            </a:extLst>
          </p:cNvPr>
          <p:cNvSpPr txBox="1"/>
          <p:nvPr/>
        </p:nvSpPr>
        <p:spPr>
          <a:xfrm>
            <a:off x="132200" y="369664"/>
            <a:ext cx="11832117" cy="769441"/>
          </a:xfrm>
          <a:prstGeom prst="rect">
            <a:avLst/>
          </a:prstGeom>
          <a:noFill/>
        </p:spPr>
        <p:txBody>
          <a:bodyPr wrap="square" rtlCol="0">
            <a:spAutoFit/>
          </a:bodyPr>
          <a:lstStyle/>
          <a:p>
            <a:pPr algn="ctr"/>
            <a:r>
              <a:rPr lang="en-US" sz="4400" b="1" noProof="0" dirty="0">
                <a:solidFill>
                  <a:srgbClr val="002060"/>
                </a:solidFill>
                <a:effectLst>
                  <a:outerShdw blurRad="38100" dist="38100" dir="2700000" algn="tl">
                    <a:srgbClr val="000000">
                      <a:alpha val="43137"/>
                    </a:srgbClr>
                  </a:outerShdw>
                </a:effectLst>
              </a:rPr>
              <a:t>DAFNE as a Test Facility for future collider</a:t>
            </a:r>
          </a:p>
        </p:txBody>
      </p:sp>
      <p:sp>
        <p:nvSpPr>
          <p:cNvPr id="6" name="TextBox 5">
            <a:extLst>
              <a:ext uri="{FF2B5EF4-FFF2-40B4-BE49-F238E27FC236}">
                <a16:creationId xmlns:a16="http://schemas.microsoft.com/office/drawing/2014/main" id="{BFD4DA92-E23D-AA0B-9A21-A1EB1FE28041}"/>
              </a:ext>
            </a:extLst>
          </p:cNvPr>
          <p:cNvSpPr txBox="1"/>
          <p:nvPr/>
        </p:nvSpPr>
        <p:spPr>
          <a:xfrm>
            <a:off x="126873" y="1422012"/>
            <a:ext cx="7323084" cy="4647426"/>
          </a:xfrm>
          <a:prstGeom prst="rect">
            <a:avLst/>
          </a:prstGeom>
          <a:noFill/>
        </p:spPr>
        <p:txBody>
          <a:bodyPr wrap="square">
            <a:spAutoFit/>
          </a:bodyPr>
          <a:lstStyle/>
          <a:p>
            <a:pPr algn="l">
              <a:spcAft>
                <a:spcPts val="1200"/>
              </a:spcAft>
            </a:pPr>
            <a:r>
              <a:rPr lang="en-GB" sz="2800" b="1" i="0" u="none" strike="noStrike" baseline="0" dirty="0">
                <a:solidFill>
                  <a:schemeClr val="accent6">
                    <a:lumMod val="50000"/>
                  </a:schemeClr>
                </a:solidFill>
                <a:latin typeface="Calibri-Bold"/>
              </a:rPr>
              <a:t>COLLIDER MODE</a:t>
            </a:r>
          </a:p>
          <a:p>
            <a:pPr lvl="1">
              <a:spcAft>
                <a:spcPts val="1200"/>
              </a:spcAft>
            </a:pPr>
            <a:r>
              <a:rPr lang="en-GB" sz="2400" b="1" i="1" dirty="0">
                <a:solidFill>
                  <a:srgbClr val="548335"/>
                </a:solidFill>
                <a:latin typeface="Calibri-Bold"/>
              </a:rPr>
              <a:t>Collision dedicated</a:t>
            </a:r>
            <a:endParaRPr lang="en-GB" sz="2400" b="1" i="1" u="none" strike="noStrike" baseline="0" dirty="0">
              <a:solidFill>
                <a:srgbClr val="548335"/>
              </a:solidFill>
              <a:latin typeface="Calibri-Bold"/>
            </a:endParaRPr>
          </a:p>
          <a:p>
            <a:pPr marL="742950" lvl="1" indent="-285750">
              <a:spcAft>
                <a:spcPts val="1200"/>
              </a:spcAft>
              <a:buFont typeface="Arial" panose="020B0604020202020204" pitchFamily="34" charset="0"/>
              <a:buChar char="•"/>
            </a:pPr>
            <a:r>
              <a:rPr lang="en-GB" sz="2000" b="1" dirty="0">
                <a:solidFill>
                  <a:srgbClr val="FF0000"/>
                </a:solidFill>
                <a:latin typeface="Calibri-Bold"/>
              </a:rPr>
              <a:t>Collision </a:t>
            </a:r>
            <a:r>
              <a:rPr lang="en-GB" sz="2000" b="1" dirty="0" err="1">
                <a:solidFill>
                  <a:srgbClr val="FF0000"/>
                </a:solidFill>
                <a:latin typeface="Calibri-Bold"/>
              </a:rPr>
              <a:t>monochromatization</a:t>
            </a:r>
            <a:r>
              <a:rPr lang="en-GB" sz="2000" b="1" dirty="0">
                <a:solidFill>
                  <a:srgbClr val="FF0000"/>
                </a:solidFill>
                <a:latin typeface="Calibri-Bold"/>
              </a:rPr>
              <a:t>, study the possibility to use PM steering magnets.</a:t>
            </a:r>
          </a:p>
          <a:p>
            <a:pPr marL="742950" lvl="1" indent="-285750">
              <a:spcAft>
                <a:spcPts val="2400"/>
              </a:spcAft>
              <a:buFont typeface="Arial" panose="020B0604020202020204" pitchFamily="34" charset="0"/>
              <a:buChar char="•"/>
            </a:pPr>
            <a:r>
              <a:rPr lang="en-GB" sz="2000" b="1" i="0" u="none" strike="noStrike" baseline="0" dirty="0">
                <a:solidFill>
                  <a:srgbClr val="548335"/>
                </a:solidFill>
                <a:latin typeface="Calibri-Bold"/>
              </a:rPr>
              <a:t>Interplay between Beam - Beam and FBK systems by using a calibrated and </a:t>
            </a:r>
            <a:r>
              <a:rPr lang="en-GB" sz="2000" b="1" i="0" u="none" strike="noStrike" baseline="0" dirty="0" err="1">
                <a:solidFill>
                  <a:srgbClr val="548335"/>
                </a:solidFill>
                <a:latin typeface="Calibri-Bold"/>
              </a:rPr>
              <a:t>tunable</a:t>
            </a:r>
            <a:r>
              <a:rPr lang="en-GB" sz="2000" b="1" i="0" u="none" strike="noStrike" baseline="0" dirty="0">
                <a:solidFill>
                  <a:srgbClr val="548335"/>
                </a:solidFill>
                <a:latin typeface="Calibri-Bold"/>
              </a:rPr>
              <a:t> source of noise</a:t>
            </a:r>
            <a:endParaRPr lang="en-GB" b="1" i="0" u="none" strike="noStrike" baseline="0" dirty="0">
              <a:solidFill>
                <a:srgbClr val="548335"/>
              </a:solidFill>
              <a:latin typeface="Calibri-Bold"/>
            </a:endParaRPr>
          </a:p>
          <a:p>
            <a:pPr lvl="1">
              <a:spcAft>
                <a:spcPts val="1200"/>
              </a:spcAft>
            </a:pPr>
            <a:r>
              <a:rPr lang="en-GB" sz="2400" b="1" i="1" dirty="0">
                <a:solidFill>
                  <a:srgbClr val="0070C0"/>
                </a:solidFill>
                <a:latin typeface="Calibri-Bold"/>
              </a:rPr>
              <a:t>Collision time-sharing</a:t>
            </a:r>
            <a:endParaRPr lang="en-GB" sz="2400" b="1" i="1" u="none" strike="noStrike" baseline="0" dirty="0">
              <a:solidFill>
                <a:srgbClr val="0070C0"/>
              </a:solidFill>
              <a:latin typeface="Calibri-Bold"/>
            </a:endParaRPr>
          </a:p>
          <a:p>
            <a:pPr marL="742950" lvl="1" indent="-285750">
              <a:spcAft>
                <a:spcPts val="1200"/>
              </a:spcAft>
              <a:buFont typeface="Arial" panose="020B0604020202020204" pitchFamily="34" charset="0"/>
              <a:buChar char="•"/>
            </a:pPr>
            <a:r>
              <a:rPr lang="en-GB" sz="2000" b="1" i="0" u="none" strike="noStrike" baseline="0" dirty="0">
                <a:solidFill>
                  <a:srgbClr val="0070C0"/>
                </a:solidFill>
                <a:latin typeface="Calibri-Bold"/>
              </a:rPr>
              <a:t>Validation of </a:t>
            </a:r>
            <a:r>
              <a:rPr lang="en-GB" sz="2000" b="1" i="0" u="none" strike="noStrike" baseline="0" dirty="0" err="1">
                <a:solidFill>
                  <a:srgbClr val="0070C0"/>
                </a:solidFill>
                <a:latin typeface="Calibri-Bold"/>
              </a:rPr>
              <a:t>eCloud</a:t>
            </a:r>
            <a:r>
              <a:rPr lang="en-GB" sz="2000" b="1" i="0" u="none" strike="noStrike" baseline="0" dirty="0">
                <a:solidFill>
                  <a:srgbClr val="0070C0"/>
                </a:solidFill>
                <a:latin typeface="Calibri-Bold"/>
              </a:rPr>
              <a:t> and Ion Trapping code [CERN: Metter]</a:t>
            </a:r>
          </a:p>
          <a:p>
            <a:pPr marL="742950" lvl="1" indent="-285750">
              <a:spcAft>
                <a:spcPts val="1200"/>
              </a:spcAft>
              <a:buFont typeface="Arial" panose="020B0604020202020204" pitchFamily="34" charset="0"/>
              <a:buChar char="•"/>
            </a:pPr>
            <a:r>
              <a:rPr lang="en-GB" sz="2000" b="1" i="0" u="none" strike="noStrike" baseline="0" dirty="0">
                <a:solidFill>
                  <a:srgbClr val="0070C0"/>
                </a:solidFill>
                <a:latin typeface="Calibri-Bold"/>
              </a:rPr>
              <a:t>Mitigation of </a:t>
            </a:r>
            <a:r>
              <a:rPr lang="en-GB" sz="2000" b="1" i="0" u="none" strike="noStrike" baseline="0" dirty="0" err="1">
                <a:solidFill>
                  <a:srgbClr val="0070C0"/>
                </a:solidFill>
                <a:latin typeface="Calibri-Bold"/>
              </a:rPr>
              <a:t>eCloud</a:t>
            </a:r>
            <a:r>
              <a:rPr lang="en-GB" sz="2000" b="1" i="0" u="none" strike="noStrike" baseline="0" dirty="0">
                <a:solidFill>
                  <a:srgbClr val="0070C0"/>
                </a:solidFill>
                <a:latin typeface="Calibri-Bold"/>
              </a:rPr>
              <a:t> [CERN: </a:t>
            </a:r>
            <a:r>
              <a:rPr lang="en-GB" sz="2000" b="1" i="0" u="none" strike="noStrike" baseline="0" dirty="0" err="1">
                <a:solidFill>
                  <a:srgbClr val="0070C0"/>
                </a:solidFill>
                <a:latin typeface="Calibri-Bold"/>
              </a:rPr>
              <a:t>Kersevan</a:t>
            </a:r>
            <a:r>
              <a:rPr lang="en-GB" sz="2000" b="1" i="0" u="none" strike="noStrike" baseline="0" dirty="0">
                <a:solidFill>
                  <a:srgbClr val="0070C0"/>
                </a:solidFill>
                <a:latin typeface="Calibri-Bold"/>
              </a:rPr>
              <a:t>]</a:t>
            </a:r>
          </a:p>
          <a:p>
            <a:pPr marL="742950" lvl="1" indent="-285750">
              <a:spcAft>
                <a:spcPts val="1200"/>
              </a:spcAft>
              <a:buFont typeface="Arial" panose="020B0604020202020204" pitchFamily="34" charset="0"/>
              <a:buChar char="•"/>
            </a:pPr>
            <a:r>
              <a:rPr lang="en-GB" sz="2000" b="1" i="0" u="none" strike="noStrike" baseline="0" dirty="0">
                <a:solidFill>
                  <a:srgbClr val="0070C0"/>
                </a:solidFill>
                <a:latin typeface="Calibri-Bold"/>
              </a:rPr>
              <a:t>Background simulation code [CERN:</a:t>
            </a:r>
            <a:r>
              <a:rPr lang="en-GB" sz="2000" b="1" i="0" u="none" strike="noStrike" dirty="0">
                <a:solidFill>
                  <a:srgbClr val="0070C0"/>
                </a:solidFill>
                <a:latin typeface="Calibri-Bold"/>
              </a:rPr>
              <a:t> </a:t>
            </a:r>
            <a:r>
              <a:rPr lang="en-GB" sz="2000" b="1" i="0" u="none" strike="noStrike" baseline="0" dirty="0">
                <a:solidFill>
                  <a:srgbClr val="0070C0"/>
                </a:solidFill>
                <a:latin typeface="Calibri-Bold"/>
              </a:rPr>
              <a:t>Broggi/Redaelli]</a:t>
            </a:r>
          </a:p>
        </p:txBody>
      </p:sp>
      <p:sp>
        <p:nvSpPr>
          <p:cNvPr id="16" name="TextBox 15">
            <a:extLst>
              <a:ext uri="{FF2B5EF4-FFF2-40B4-BE49-F238E27FC236}">
                <a16:creationId xmlns:a16="http://schemas.microsoft.com/office/drawing/2014/main" id="{4755927C-5282-9089-2952-57649A63E95E}"/>
              </a:ext>
            </a:extLst>
          </p:cNvPr>
          <p:cNvSpPr txBox="1"/>
          <p:nvPr/>
        </p:nvSpPr>
        <p:spPr>
          <a:xfrm>
            <a:off x="3926002" y="1831125"/>
            <a:ext cx="2773080" cy="602280"/>
          </a:xfrm>
          <a:prstGeom prst="rect">
            <a:avLst/>
          </a:prstGeom>
          <a:noFill/>
          <a:ln w="0">
            <a:noFill/>
          </a:ln>
        </p:spPr>
        <p:txBody>
          <a:bodyPr wrap="none" lIns="90000" tIns="45000" rIns="90000" bIns="45000" anchor="t">
            <a:noAutofit/>
          </a:bodyPr>
          <a:lstStyle/>
          <a:p>
            <a:r>
              <a:rPr lang="en-US" sz="1800" b="1" i="1" strike="noStrike" spc="-1" dirty="0">
                <a:solidFill>
                  <a:srgbClr val="FF0000"/>
                </a:solidFill>
                <a:latin typeface="Arial"/>
              </a:rPr>
              <a:t>HIGH IMPACT ACTIVITY</a:t>
            </a:r>
            <a:endParaRPr lang="en-US" sz="1800" b="0" i="1" strike="noStrike" spc="-1" dirty="0">
              <a:solidFill>
                <a:srgbClr val="FF0000"/>
              </a:solidFill>
              <a:latin typeface="Arial"/>
            </a:endParaRPr>
          </a:p>
          <a:p>
            <a:r>
              <a:rPr lang="en-US" sz="1800" b="1" i="1" strike="noStrike" spc="-1" dirty="0">
                <a:solidFill>
                  <a:srgbClr val="FF0000"/>
                </a:solidFill>
                <a:latin typeface="Arial"/>
              </a:rPr>
              <a:t>NEVER TESTED</a:t>
            </a:r>
            <a:endParaRPr lang="en-US" sz="1800" b="0" i="1" strike="noStrike" spc="-1" dirty="0">
              <a:solidFill>
                <a:srgbClr val="FF0000"/>
              </a:solidFill>
              <a:latin typeface="Arial"/>
            </a:endParaRPr>
          </a:p>
        </p:txBody>
      </p:sp>
      <p:sp>
        <p:nvSpPr>
          <p:cNvPr id="17" name="Rectangle: Rounded Corners 16">
            <a:extLst>
              <a:ext uri="{FF2B5EF4-FFF2-40B4-BE49-F238E27FC236}">
                <a16:creationId xmlns:a16="http://schemas.microsoft.com/office/drawing/2014/main" id="{CA1F63C4-1AF1-C72B-2357-820C26562880}"/>
              </a:ext>
            </a:extLst>
          </p:cNvPr>
          <p:cNvSpPr/>
          <p:nvPr/>
        </p:nvSpPr>
        <p:spPr>
          <a:xfrm>
            <a:off x="433137" y="2487029"/>
            <a:ext cx="6785810" cy="738130"/>
          </a:xfrm>
          <a:prstGeom prst="roundRect">
            <a:avLst>
              <a:gd name="adj" fmla="val 45025"/>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47B978A-F15D-EC38-FE36-8BA8C51B0135}"/>
              </a:ext>
            </a:extLst>
          </p:cNvPr>
          <p:cNvSpPr txBox="1"/>
          <p:nvPr/>
        </p:nvSpPr>
        <p:spPr>
          <a:xfrm>
            <a:off x="8076291" y="2417858"/>
            <a:ext cx="3984434" cy="2954655"/>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GB" dirty="0"/>
              <a:t>Compatible with Physics operations (e.g. EXKALIBUR)</a:t>
            </a:r>
          </a:p>
          <a:p>
            <a:pPr marL="285750" indent="-285750">
              <a:spcAft>
                <a:spcPts val="1200"/>
              </a:spcAft>
              <a:buFont typeface="Wingdings" panose="05000000000000000000" pitchFamily="2" charset="2"/>
              <a:buChar char="ü"/>
            </a:pPr>
            <a:r>
              <a:rPr lang="en-GB" dirty="0"/>
              <a:t>Devisable in short runs (few months)</a:t>
            </a:r>
          </a:p>
          <a:p>
            <a:pPr marL="285750" indent="-285750">
              <a:spcAft>
                <a:spcPts val="1200"/>
              </a:spcAft>
              <a:buFont typeface="Wingdings" panose="05000000000000000000" pitchFamily="2" charset="2"/>
              <a:buChar char="ü"/>
            </a:pPr>
            <a:r>
              <a:rPr lang="en-GB" sz="2000" i="1" dirty="0"/>
              <a:t>Collider</a:t>
            </a:r>
            <a:r>
              <a:rPr lang="en-GB" dirty="0"/>
              <a:t> was ready. Activity-driven consolidation needed</a:t>
            </a:r>
          </a:p>
          <a:p>
            <a:pPr marL="285750" indent="-285750">
              <a:spcAft>
                <a:spcPts val="1200"/>
              </a:spcAft>
              <a:buFont typeface="Wingdings" panose="05000000000000000000" pitchFamily="2" charset="2"/>
              <a:buChar char="ü"/>
            </a:pPr>
            <a:r>
              <a:rPr lang="en-GB" dirty="0"/>
              <a:t>CERN peoples interested</a:t>
            </a:r>
          </a:p>
          <a:p>
            <a:pPr marL="285750" indent="-285750">
              <a:spcAft>
                <a:spcPts val="1200"/>
              </a:spcAft>
              <a:buFont typeface="Wingdings" panose="05000000000000000000" pitchFamily="2" charset="2"/>
              <a:buChar char="ü"/>
            </a:pPr>
            <a:r>
              <a:rPr lang="en-GB" dirty="0"/>
              <a:t>Optics studies for </a:t>
            </a:r>
            <a:r>
              <a:rPr lang="en-GB" dirty="0" err="1"/>
              <a:t>monochromatizion</a:t>
            </a:r>
            <a:r>
              <a:rPr lang="en-GB" dirty="0"/>
              <a:t> are not yet conclusive</a:t>
            </a:r>
          </a:p>
        </p:txBody>
      </p:sp>
      <p:sp>
        <p:nvSpPr>
          <p:cNvPr id="20" name="Right Brace 19">
            <a:extLst>
              <a:ext uri="{FF2B5EF4-FFF2-40B4-BE49-F238E27FC236}">
                <a16:creationId xmlns:a16="http://schemas.microsoft.com/office/drawing/2014/main" id="{556B44B8-3F06-6A69-FEFE-5E7448AA8A0D}"/>
              </a:ext>
            </a:extLst>
          </p:cNvPr>
          <p:cNvSpPr/>
          <p:nvPr/>
        </p:nvSpPr>
        <p:spPr>
          <a:xfrm>
            <a:off x="7062504" y="1674562"/>
            <a:ext cx="859316" cy="4524315"/>
          </a:xfrm>
          <a:prstGeom prst="rightBrace">
            <a:avLst>
              <a:gd name="adj1" fmla="val 3012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016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5B316-B48F-A42C-C37A-7E72A03AD78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16CF1BA-BBFC-8654-EB84-B3062CFCBD1D}"/>
              </a:ext>
            </a:extLst>
          </p:cNvPr>
          <p:cNvSpPr txBox="1"/>
          <p:nvPr/>
        </p:nvSpPr>
        <p:spPr>
          <a:xfrm>
            <a:off x="132200" y="1155126"/>
            <a:ext cx="8301625" cy="2954655"/>
          </a:xfrm>
          <a:prstGeom prst="rect">
            <a:avLst/>
          </a:prstGeom>
          <a:solidFill>
            <a:schemeClr val="bg1"/>
          </a:solidFill>
        </p:spPr>
        <p:txBody>
          <a:bodyPr wrap="square">
            <a:spAutoFit/>
          </a:bodyPr>
          <a:lstStyle/>
          <a:p>
            <a:pPr algn="l">
              <a:spcAft>
                <a:spcPts val="600"/>
              </a:spcAft>
            </a:pPr>
            <a:r>
              <a:rPr lang="en-GB" sz="2800" b="1" i="0" u="none" strike="noStrike" baseline="0" dirty="0">
                <a:solidFill>
                  <a:schemeClr val="accent6">
                    <a:lumMod val="50000"/>
                  </a:schemeClr>
                </a:solidFill>
                <a:latin typeface="Calibri-Bold"/>
              </a:rPr>
              <a:t>STORAGE RING MODE</a:t>
            </a:r>
          </a:p>
          <a:p>
            <a:pPr lvl="1">
              <a:spcAft>
                <a:spcPts val="600"/>
              </a:spcAft>
            </a:pPr>
            <a:r>
              <a:rPr lang="en-GB" sz="2400" b="1" i="1" dirty="0">
                <a:solidFill>
                  <a:srgbClr val="548335"/>
                </a:solidFill>
                <a:latin typeface="Calibri-Bold"/>
              </a:rPr>
              <a:t>Dedicated beam with additional </a:t>
            </a:r>
            <a:r>
              <a:rPr lang="en-GB" sz="2400" b="1" i="1" dirty="0" err="1">
                <a:solidFill>
                  <a:srgbClr val="548335"/>
                </a:solidFill>
                <a:latin typeface="Calibri-Bold"/>
              </a:rPr>
              <a:t>equipments</a:t>
            </a:r>
            <a:r>
              <a:rPr lang="en-GB" sz="2400" b="1" i="1" dirty="0">
                <a:solidFill>
                  <a:srgbClr val="548335"/>
                </a:solidFill>
                <a:latin typeface="Calibri-Bold"/>
              </a:rPr>
              <a:t>/diagnostics:</a:t>
            </a:r>
          </a:p>
          <a:p>
            <a:pPr marL="742950" lvl="1" indent="-285750">
              <a:spcAft>
                <a:spcPts val="600"/>
              </a:spcAft>
              <a:buFont typeface="Arial" panose="020B0604020202020204" pitchFamily="34" charset="0"/>
              <a:buChar char="•"/>
            </a:pPr>
            <a:r>
              <a:rPr lang="en-GB" sz="2000" b="1" dirty="0">
                <a:solidFill>
                  <a:srgbClr val="FF0000"/>
                </a:solidFill>
                <a:latin typeface="Calibri-Bold"/>
              </a:rPr>
              <a:t>Longitudinal injection [</a:t>
            </a:r>
            <a:r>
              <a:rPr lang="en-GB" sz="2000" b="1" dirty="0" err="1">
                <a:solidFill>
                  <a:srgbClr val="FF0000"/>
                </a:solidFill>
                <a:latin typeface="Calibri-Bold"/>
              </a:rPr>
              <a:t>Dutheil</a:t>
            </a:r>
            <a:r>
              <a:rPr lang="en-GB" sz="2000" b="1" dirty="0">
                <a:solidFill>
                  <a:srgbClr val="FF0000"/>
                </a:solidFill>
                <a:latin typeface="Calibri-Bold"/>
              </a:rPr>
              <a:t>]</a:t>
            </a:r>
          </a:p>
          <a:p>
            <a:pPr marL="742950" lvl="1" indent="-285750">
              <a:spcAft>
                <a:spcPts val="600"/>
              </a:spcAft>
              <a:buFont typeface="Arial" panose="020B0604020202020204" pitchFamily="34" charset="0"/>
              <a:buChar char="•"/>
            </a:pPr>
            <a:r>
              <a:rPr lang="en-GB" sz="2000" b="1" i="0" u="none" strike="noStrike" baseline="0" dirty="0">
                <a:solidFill>
                  <a:srgbClr val="548335"/>
                </a:solidFill>
                <a:latin typeface="Calibri-Bold"/>
              </a:rPr>
              <a:t>Crystal collimation with leptons [Redaelli]</a:t>
            </a:r>
          </a:p>
          <a:p>
            <a:pPr lvl="1">
              <a:spcAft>
                <a:spcPts val="600"/>
              </a:spcAft>
            </a:pPr>
            <a:r>
              <a:rPr lang="en-GB" sz="2400" b="1" i="1" dirty="0">
                <a:solidFill>
                  <a:srgbClr val="548335"/>
                </a:solidFill>
                <a:latin typeface="Calibri-Bold"/>
              </a:rPr>
              <a:t>Additional options:</a:t>
            </a:r>
            <a:endParaRPr lang="en-GB" sz="2000" b="1" dirty="0">
              <a:solidFill>
                <a:srgbClr val="FF0000"/>
              </a:solidFill>
              <a:latin typeface="Calibri-Bold"/>
            </a:endParaRPr>
          </a:p>
          <a:p>
            <a:pPr marL="742950" lvl="1" indent="-285750">
              <a:spcAft>
                <a:spcPts val="600"/>
              </a:spcAft>
              <a:buFont typeface="Arial" panose="020B0604020202020204" pitchFamily="34" charset="0"/>
              <a:buChar char="•"/>
            </a:pPr>
            <a:r>
              <a:rPr lang="en-GB" sz="2000" b="1" dirty="0">
                <a:solidFill>
                  <a:schemeClr val="accent6">
                    <a:lumMod val="50000"/>
                  </a:schemeClr>
                </a:solidFill>
                <a:latin typeface="Calibri-Bold"/>
              </a:rPr>
              <a:t>Photo-electron emission measurements</a:t>
            </a:r>
          </a:p>
          <a:p>
            <a:pPr marL="742950" lvl="1" indent="-285750">
              <a:spcAft>
                <a:spcPts val="600"/>
              </a:spcAft>
              <a:buFont typeface="Arial" panose="020B0604020202020204" pitchFamily="34" charset="0"/>
              <a:buChar char="•"/>
            </a:pPr>
            <a:r>
              <a:rPr lang="en-GB" sz="2000" b="1" dirty="0">
                <a:solidFill>
                  <a:schemeClr val="accent6">
                    <a:lumMod val="50000"/>
                  </a:schemeClr>
                </a:solidFill>
                <a:latin typeface="Calibri-Bold"/>
              </a:rPr>
              <a:t>Dust injection to test SBL check dust injector</a:t>
            </a:r>
          </a:p>
        </p:txBody>
      </p:sp>
      <p:sp>
        <p:nvSpPr>
          <p:cNvPr id="7" name="Rettangolo 6">
            <a:extLst>
              <a:ext uri="{FF2B5EF4-FFF2-40B4-BE49-F238E27FC236}">
                <a16:creationId xmlns:a16="http://schemas.microsoft.com/office/drawing/2014/main" id="{844F0DAE-F46A-DA3C-4DA4-1BC7ECD24148}"/>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4FF0F3C3-CF4D-321E-E4A8-1A73D8296C23}"/>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0E5C2567-2B7D-90F0-CA45-85513E581036}"/>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12</a:t>
            </a:fld>
            <a:endParaRPr lang="en-US" dirty="0">
              <a:solidFill>
                <a:srgbClr val="FFFF00"/>
              </a:solidFill>
            </a:endParaRPr>
          </a:p>
        </p:txBody>
      </p:sp>
      <p:sp>
        <p:nvSpPr>
          <p:cNvPr id="2" name="CasellaDiTesto 1">
            <a:extLst>
              <a:ext uri="{FF2B5EF4-FFF2-40B4-BE49-F238E27FC236}">
                <a16:creationId xmlns:a16="http://schemas.microsoft.com/office/drawing/2014/main" id="{04617D63-24CE-EB8D-48E8-E10DF8557C75}"/>
              </a:ext>
            </a:extLst>
          </p:cNvPr>
          <p:cNvSpPr txBox="1"/>
          <p:nvPr/>
        </p:nvSpPr>
        <p:spPr>
          <a:xfrm>
            <a:off x="132200" y="369664"/>
            <a:ext cx="11832117" cy="769441"/>
          </a:xfrm>
          <a:prstGeom prst="rect">
            <a:avLst/>
          </a:prstGeom>
          <a:noFill/>
        </p:spPr>
        <p:txBody>
          <a:bodyPr wrap="square" rtlCol="0">
            <a:spAutoFit/>
          </a:bodyPr>
          <a:lstStyle/>
          <a:p>
            <a:pPr algn="ctr"/>
            <a:r>
              <a:rPr lang="en-US" sz="4400" b="1" noProof="0" dirty="0">
                <a:solidFill>
                  <a:srgbClr val="002060"/>
                </a:solidFill>
                <a:effectLst>
                  <a:outerShdw blurRad="38100" dist="38100" dir="2700000" algn="tl">
                    <a:srgbClr val="000000">
                      <a:alpha val="43137"/>
                    </a:srgbClr>
                  </a:outerShdw>
                </a:effectLst>
              </a:rPr>
              <a:t>DAFNE as a Test Facility for future collider</a:t>
            </a:r>
          </a:p>
        </p:txBody>
      </p:sp>
      <p:sp>
        <p:nvSpPr>
          <p:cNvPr id="17" name="Rectangle: Rounded Corners 16">
            <a:extLst>
              <a:ext uri="{FF2B5EF4-FFF2-40B4-BE49-F238E27FC236}">
                <a16:creationId xmlns:a16="http://schemas.microsoft.com/office/drawing/2014/main" id="{4E90274E-7CB5-0166-031D-1C3E98833F26}"/>
              </a:ext>
            </a:extLst>
          </p:cNvPr>
          <p:cNvSpPr/>
          <p:nvPr/>
        </p:nvSpPr>
        <p:spPr>
          <a:xfrm>
            <a:off x="429658" y="2071167"/>
            <a:ext cx="4362679" cy="443319"/>
          </a:xfrm>
          <a:prstGeom prst="roundRect">
            <a:avLst>
              <a:gd name="adj" fmla="val 45025"/>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B1EF45C-9D78-9418-9650-2C744F3078F4}"/>
              </a:ext>
            </a:extLst>
          </p:cNvPr>
          <p:cNvSpPr txBox="1"/>
          <p:nvPr/>
        </p:nvSpPr>
        <p:spPr>
          <a:xfrm>
            <a:off x="4837900" y="2137269"/>
            <a:ext cx="5123529" cy="365125"/>
          </a:xfrm>
          <a:prstGeom prst="rect">
            <a:avLst/>
          </a:prstGeom>
          <a:noFill/>
          <a:ln w="0">
            <a:noFill/>
          </a:ln>
        </p:spPr>
        <p:txBody>
          <a:bodyPr wrap="none" lIns="90000" tIns="45000" rIns="90000" bIns="45000" anchor="t">
            <a:noAutofit/>
          </a:bodyPr>
          <a:lstStyle/>
          <a:p>
            <a:r>
              <a:rPr lang="en-US" sz="1800" b="1" i="1" strike="noStrike" spc="-1" dirty="0">
                <a:solidFill>
                  <a:srgbClr val="FF0000"/>
                </a:solidFill>
                <a:latin typeface="Arial"/>
              </a:rPr>
              <a:t>HIGH IMPACT ACTIVITY</a:t>
            </a:r>
            <a:r>
              <a:rPr lang="en-US" i="1" spc="-1" dirty="0">
                <a:solidFill>
                  <a:srgbClr val="FF0000"/>
                </a:solidFill>
                <a:latin typeface="Arial"/>
              </a:rPr>
              <a:t> </a:t>
            </a:r>
            <a:r>
              <a:rPr lang="en-US" sz="1800" b="1" i="1" strike="noStrike" spc="-1" dirty="0">
                <a:solidFill>
                  <a:srgbClr val="FF0000"/>
                </a:solidFill>
                <a:latin typeface="Arial"/>
              </a:rPr>
              <a:t>NEVER TESTED</a:t>
            </a:r>
            <a:endParaRPr lang="en-US" sz="1800" b="0" i="1" strike="noStrike" spc="-1" dirty="0">
              <a:solidFill>
                <a:srgbClr val="FF0000"/>
              </a:solidFill>
              <a:latin typeface="Arial"/>
            </a:endParaRPr>
          </a:p>
        </p:txBody>
      </p:sp>
      <p:sp>
        <p:nvSpPr>
          <p:cNvPr id="10" name="PlaceHolder 1">
            <a:extLst>
              <a:ext uri="{FF2B5EF4-FFF2-40B4-BE49-F238E27FC236}">
                <a16:creationId xmlns:a16="http://schemas.microsoft.com/office/drawing/2014/main" id="{A808809C-CEC6-D0E7-0EC3-FF77088A7811}"/>
              </a:ext>
            </a:extLst>
          </p:cNvPr>
          <p:cNvSpPr txBox="1">
            <a:spLocks/>
          </p:cNvSpPr>
          <p:nvPr/>
        </p:nvSpPr>
        <p:spPr>
          <a:xfrm>
            <a:off x="429658" y="4203224"/>
            <a:ext cx="11071952" cy="567720"/>
          </a:xfrm>
          <a:prstGeom prst="rect">
            <a:avLst/>
          </a:prstGeom>
          <a:solidFill>
            <a:schemeClr val="accent6"/>
          </a:solidFill>
          <a:ln w="0">
            <a:noFill/>
          </a:ln>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pc="-1" dirty="0">
                <a:solidFill>
                  <a:srgbClr val="FFFFFF"/>
                </a:solidFill>
                <a:latin typeface="Arial"/>
              </a:rPr>
              <a:t>  Activity planning</a:t>
            </a:r>
          </a:p>
        </p:txBody>
      </p:sp>
      <p:sp>
        <p:nvSpPr>
          <p:cNvPr id="11" name="PlaceHolder 2">
            <a:extLst>
              <a:ext uri="{FF2B5EF4-FFF2-40B4-BE49-F238E27FC236}">
                <a16:creationId xmlns:a16="http://schemas.microsoft.com/office/drawing/2014/main" id="{5F73A9C3-9BC7-4B12-F83B-A5B98D35A1DE}"/>
              </a:ext>
            </a:extLst>
          </p:cNvPr>
          <p:cNvSpPr txBox="1">
            <a:spLocks/>
          </p:cNvSpPr>
          <p:nvPr/>
        </p:nvSpPr>
        <p:spPr>
          <a:xfrm>
            <a:off x="237470" y="4898945"/>
            <a:ext cx="11429391" cy="1568225"/>
          </a:xfrm>
          <a:prstGeom prst="rect">
            <a:avLst/>
          </a:prstGeom>
          <a:noFill/>
          <a:ln w="0">
            <a:noFill/>
          </a:ln>
        </p:spPr>
        <p:txBody>
          <a:bodyPr lIns="0" tIns="0" rIns="0" bIns="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10000"/>
              </a:lnSpc>
              <a:spcBef>
                <a:spcPts val="1417"/>
              </a:spcBef>
              <a:buFont typeface="Arial" panose="020B0604020202020204" pitchFamily="34" charset="0"/>
              <a:buNone/>
            </a:pPr>
            <a:r>
              <a:rPr lang="en-US" sz="2000" spc="-1" dirty="0">
                <a:solidFill>
                  <a:srgbClr val="000000"/>
                </a:solidFill>
                <a:latin typeface="Arial"/>
              </a:rPr>
              <a:t>Circular Collider experts will contribute to a</a:t>
            </a:r>
            <a:r>
              <a:rPr lang="en-US" sz="2000" b="1" u="sng" spc="-1" dirty="0">
                <a:solidFill>
                  <a:srgbClr val="000000"/>
                </a:solidFill>
                <a:latin typeface="Arial"/>
              </a:rPr>
              <a:t> dedicated team</a:t>
            </a:r>
            <a:r>
              <a:rPr lang="en-US" sz="2000" spc="-1" dirty="0">
                <a:solidFill>
                  <a:srgbClr val="000000"/>
                </a:solidFill>
                <a:latin typeface="Arial"/>
              </a:rPr>
              <a:t> coordinated by </a:t>
            </a:r>
            <a:r>
              <a:rPr lang="en-US" sz="2000" b="1" i="1" u="sng" spc="-1" dirty="0">
                <a:solidFill>
                  <a:schemeClr val="accent6">
                    <a:lumMod val="50000"/>
                  </a:schemeClr>
                </a:solidFill>
                <a:latin typeface="Arial"/>
              </a:rPr>
              <a:t>A. De Santis </a:t>
            </a:r>
            <a:r>
              <a:rPr lang="en-US" sz="2000" spc="-1" dirty="0">
                <a:solidFill>
                  <a:srgbClr val="000000"/>
                </a:solidFill>
                <a:latin typeface="Arial"/>
              </a:rPr>
              <a:t>to work out the proposal according to the guidelines already given by the Sci. Com.</a:t>
            </a:r>
          </a:p>
          <a:p>
            <a:pPr indent="0">
              <a:lnSpc>
                <a:spcPct val="110000"/>
              </a:lnSpc>
              <a:spcBef>
                <a:spcPts val="1417"/>
              </a:spcBef>
              <a:buFont typeface="Arial" panose="020B0604020202020204" pitchFamily="34" charset="0"/>
              <a:buNone/>
            </a:pPr>
            <a:r>
              <a:rPr lang="en-US" sz="2000" u="sng" spc="-1" dirty="0">
                <a:solidFill>
                  <a:srgbClr val="0000FF"/>
                </a:solidFill>
                <a:latin typeface="Arial"/>
              </a:rPr>
              <a:t>Regular meeting</a:t>
            </a:r>
            <a:r>
              <a:rPr lang="en-US" sz="2000" spc="-1" dirty="0">
                <a:solidFill>
                  <a:srgbClr val="0000FF"/>
                </a:solidFill>
                <a:latin typeface="Arial"/>
              </a:rPr>
              <a:t> are planned in order to </a:t>
            </a:r>
            <a:r>
              <a:rPr lang="en-US" sz="2000" b="1" spc="-1" dirty="0">
                <a:solidFill>
                  <a:srgbClr val="0000FF"/>
                </a:solidFill>
                <a:latin typeface="Arial"/>
              </a:rPr>
              <a:t>discuss and revise</a:t>
            </a:r>
            <a:r>
              <a:rPr lang="en-US" sz="2000" spc="-1" dirty="0">
                <a:solidFill>
                  <a:srgbClr val="0000FF"/>
                </a:solidFill>
                <a:latin typeface="Arial"/>
              </a:rPr>
              <a:t> every single item for the proposal</a:t>
            </a:r>
            <a:endParaRPr lang="en-US" sz="2000" spc="-1" dirty="0">
              <a:solidFill>
                <a:srgbClr val="000000"/>
              </a:solidFill>
              <a:latin typeface="Arial"/>
            </a:endParaRPr>
          </a:p>
          <a:p>
            <a:pPr indent="0">
              <a:lnSpc>
                <a:spcPct val="110000"/>
              </a:lnSpc>
              <a:spcBef>
                <a:spcPts val="1417"/>
              </a:spcBef>
              <a:buFont typeface="Arial" panose="020B0604020202020204" pitchFamily="34" charset="0"/>
              <a:buNone/>
            </a:pPr>
            <a:r>
              <a:rPr lang="en-US" sz="2000" spc="-1" dirty="0">
                <a:solidFill>
                  <a:srgbClr val="FF0000"/>
                </a:solidFill>
                <a:latin typeface="Arial"/>
              </a:rPr>
              <a:t>“Draft” version of the “white paper” should be ready for the 70</a:t>
            </a:r>
            <a:r>
              <a:rPr lang="en-US" sz="2000" spc="-1" baseline="33000" dirty="0">
                <a:solidFill>
                  <a:srgbClr val="FF0000"/>
                </a:solidFill>
                <a:latin typeface="Arial"/>
              </a:rPr>
              <a:t>th</a:t>
            </a:r>
            <a:r>
              <a:rPr lang="en-US" sz="2000" spc="-1" dirty="0">
                <a:solidFill>
                  <a:srgbClr val="FF0000"/>
                </a:solidFill>
                <a:latin typeface="Arial"/>
              </a:rPr>
              <a:t> Sci Com Meeting in November </a:t>
            </a:r>
            <a:endParaRPr lang="en-US" sz="2000" spc="-1" dirty="0">
              <a:solidFill>
                <a:srgbClr val="000000"/>
              </a:solidFill>
              <a:latin typeface="Arial"/>
            </a:endParaRPr>
          </a:p>
        </p:txBody>
      </p:sp>
    </p:spTree>
    <p:extLst>
      <p:ext uri="{BB962C8B-B14F-4D97-AF65-F5344CB8AC3E}">
        <p14:creationId xmlns:p14="http://schemas.microsoft.com/office/powerpoint/2010/main" val="37737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7ED10-D77B-D259-0E81-8390D15C67F2}"/>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21163EC6-674C-A7BB-FDCA-C00725AC5FB0}"/>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501DB28A-D130-62EB-068F-F13788965C2D}"/>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93B8DCD9-F5BC-FE45-FE66-9E62D429CD63}"/>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13</a:t>
            </a:fld>
            <a:endParaRPr lang="en-US" dirty="0">
              <a:solidFill>
                <a:srgbClr val="FFFF00"/>
              </a:solidFill>
            </a:endParaRPr>
          </a:p>
        </p:txBody>
      </p:sp>
      <p:sp>
        <p:nvSpPr>
          <p:cNvPr id="2" name="CasellaDiTesto 1">
            <a:extLst>
              <a:ext uri="{FF2B5EF4-FFF2-40B4-BE49-F238E27FC236}">
                <a16:creationId xmlns:a16="http://schemas.microsoft.com/office/drawing/2014/main" id="{C6C9E236-538D-5955-0764-B7EB6B3789E0}"/>
              </a:ext>
            </a:extLst>
          </p:cNvPr>
          <p:cNvSpPr txBox="1"/>
          <p:nvPr/>
        </p:nvSpPr>
        <p:spPr>
          <a:xfrm>
            <a:off x="132200" y="369664"/>
            <a:ext cx="11832117" cy="769441"/>
          </a:xfrm>
          <a:prstGeom prst="rect">
            <a:avLst/>
          </a:prstGeom>
          <a:noFill/>
        </p:spPr>
        <p:txBody>
          <a:bodyPr wrap="square" rtlCol="0">
            <a:spAutoFit/>
          </a:bodyPr>
          <a:lstStyle/>
          <a:p>
            <a:pPr algn="ctr"/>
            <a:r>
              <a:rPr lang="en-US" sz="4400" b="1" noProof="0" dirty="0">
                <a:solidFill>
                  <a:srgbClr val="002060"/>
                </a:solidFill>
                <a:effectLst>
                  <a:outerShdw blurRad="38100" dist="38100" dir="2700000" algn="tl">
                    <a:srgbClr val="000000">
                      <a:alpha val="43137"/>
                    </a:srgbClr>
                  </a:outerShdw>
                </a:effectLst>
              </a:rPr>
              <a:t>DAFNE as a Test Facility for future collider</a:t>
            </a:r>
          </a:p>
        </p:txBody>
      </p:sp>
      <p:sp>
        <p:nvSpPr>
          <p:cNvPr id="5" name="TextBox 4">
            <a:extLst>
              <a:ext uri="{FF2B5EF4-FFF2-40B4-BE49-F238E27FC236}">
                <a16:creationId xmlns:a16="http://schemas.microsoft.com/office/drawing/2014/main" id="{51A92AE4-8EAD-3CB0-A30E-589D3B54BA9C}"/>
              </a:ext>
            </a:extLst>
          </p:cNvPr>
          <p:cNvSpPr txBox="1"/>
          <p:nvPr/>
        </p:nvSpPr>
        <p:spPr>
          <a:xfrm>
            <a:off x="238696" y="1237529"/>
            <a:ext cx="11832117" cy="3554819"/>
          </a:xfrm>
          <a:prstGeom prst="rect">
            <a:avLst/>
          </a:prstGeom>
          <a:noFill/>
        </p:spPr>
        <p:txBody>
          <a:bodyPr wrap="square">
            <a:spAutoFit/>
          </a:bodyPr>
          <a:lstStyle/>
          <a:p>
            <a:pPr>
              <a:spcAft>
                <a:spcPts val="1800"/>
              </a:spcAft>
            </a:pPr>
            <a:r>
              <a:rPr lang="en-GB" dirty="0"/>
              <a:t>The list of the proposed measurements is very long and rich. To elaborate a program each different experiment should be studied and evaluated regarding:</a:t>
            </a:r>
          </a:p>
          <a:p>
            <a:pPr marL="285750" indent="-285750">
              <a:spcAft>
                <a:spcPts val="600"/>
              </a:spcAft>
              <a:buFont typeface="Wingdings" panose="05000000000000000000" pitchFamily="2" charset="2"/>
              <a:buChar char="ü"/>
            </a:pPr>
            <a:r>
              <a:rPr lang="en-GB" b="1" dirty="0"/>
              <a:t>Relevance -</a:t>
            </a:r>
            <a:r>
              <a:rPr lang="en-GB" dirty="0"/>
              <a:t> How much the specific study is related to critical aspects of the future colliders</a:t>
            </a:r>
          </a:p>
          <a:p>
            <a:pPr marL="285750" indent="-285750">
              <a:spcAft>
                <a:spcPts val="600"/>
              </a:spcAft>
              <a:buFont typeface="Wingdings" panose="05000000000000000000" pitchFamily="2" charset="2"/>
              <a:buChar char="ü"/>
            </a:pPr>
            <a:r>
              <a:rPr lang="en-GB" b="1" dirty="0"/>
              <a:t>Scalability -</a:t>
            </a:r>
            <a:r>
              <a:rPr lang="en-GB" dirty="0"/>
              <a:t> Are the results of the DAFNE measurement scalable to energies and dimensions 3 orders of magnitude larger?</a:t>
            </a:r>
          </a:p>
          <a:p>
            <a:pPr marL="285750" indent="-285750">
              <a:spcAft>
                <a:spcPts val="600"/>
              </a:spcAft>
              <a:buFont typeface="Wingdings" panose="05000000000000000000" pitchFamily="2" charset="2"/>
              <a:buChar char="ü"/>
            </a:pPr>
            <a:r>
              <a:rPr lang="en-GB" b="1" dirty="0"/>
              <a:t>Priority</a:t>
            </a:r>
            <a:r>
              <a:rPr lang="en-GB" dirty="0"/>
              <a:t> – Urgency of the measurement for the future collider design </a:t>
            </a:r>
          </a:p>
          <a:p>
            <a:pPr marL="285750" indent="-285750">
              <a:spcAft>
                <a:spcPts val="600"/>
              </a:spcAft>
              <a:buFont typeface="Wingdings" panose="05000000000000000000" pitchFamily="2" charset="2"/>
              <a:buChar char="ü"/>
            </a:pPr>
            <a:r>
              <a:rPr lang="en-GB" b="1" dirty="0"/>
              <a:t>Feasibility</a:t>
            </a:r>
            <a:r>
              <a:rPr lang="en-GB" dirty="0"/>
              <a:t> </a:t>
            </a:r>
          </a:p>
          <a:p>
            <a:pPr marL="285750" indent="-285750">
              <a:spcAft>
                <a:spcPts val="600"/>
              </a:spcAft>
              <a:buFont typeface="Wingdings" panose="05000000000000000000" pitchFamily="2" charset="2"/>
              <a:buChar char="ü"/>
            </a:pPr>
            <a:r>
              <a:rPr lang="en-GB" b="1" dirty="0"/>
              <a:t>Implementation aspects</a:t>
            </a:r>
            <a:r>
              <a:rPr lang="en-GB" dirty="0"/>
              <a:t> – What is needed on the machine and its controls to perform the measurement, including manpower</a:t>
            </a:r>
          </a:p>
          <a:p>
            <a:pPr marL="285750" indent="-285750">
              <a:spcAft>
                <a:spcPts val="600"/>
              </a:spcAft>
              <a:buFont typeface="Wingdings" panose="05000000000000000000" pitchFamily="2" charset="2"/>
              <a:buChar char="ü"/>
            </a:pPr>
            <a:r>
              <a:rPr lang="en-GB" b="1" dirty="0"/>
              <a:t>Time duration </a:t>
            </a:r>
            <a:endParaRPr lang="en-GB" dirty="0"/>
          </a:p>
          <a:p>
            <a:pPr marL="285750" indent="-285750">
              <a:spcAft>
                <a:spcPts val="1800"/>
              </a:spcAft>
              <a:buFont typeface="Wingdings" panose="05000000000000000000" pitchFamily="2" charset="2"/>
              <a:buChar char="ü"/>
            </a:pPr>
            <a:r>
              <a:rPr lang="en-GB" b="1" dirty="0"/>
              <a:t>Global costs</a:t>
            </a:r>
            <a:r>
              <a:rPr lang="en-GB" dirty="0"/>
              <a:t> – Including required machine modifications and cost of the run</a:t>
            </a:r>
          </a:p>
        </p:txBody>
      </p:sp>
      <p:sp>
        <p:nvSpPr>
          <p:cNvPr id="9" name="TextBox 8">
            <a:extLst>
              <a:ext uri="{FF2B5EF4-FFF2-40B4-BE49-F238E27FC236}">
                <a16:creationId xmlns:a16="http://schemas.microsoft.com/office/drawing/2014/main" id="{DBF37A76-7D3B-561E-C6CB-3AEF746464C2}"/>
              </a:ext>
            </a:extLst>
          </p:cNvPr>
          <p:cNvSpPr txBox="1"/>
          <p:nvPr/>
        </p:nvSpPr>
        <p:spPr>
          <a:xfrm>
            <a:off x="238696" y="4875693"/>
            <a:ext cx="11832117" cy="1569660"/>
          </a:xfrm>
          <a:prstGeom prst="rect">
            <a:avLst/>
          </a:prstGeom>
          <a:solidFill>
            <a:srgbClr val="FF0000"/>
          </a:solidFill>
        </p:spPr>
        <p:txBody>
          <a:bodyPr wrap="square">
            <a:spAutoFit/>
          </a:bodyPr>
          <a:lstStyle/>
          <a:p>
            <a:pPr>
              <a:spcAft>
                <a:spcPts val="1800"/>
              </a:spcAft>
            </a:pPr>
            <a:r>
              <a:rPr lang="en-GB" sz="2400" dirty="0">
                <a:solidFill>
                  <a:srgbClr val="F2F2F2"/>
                </a:solidFill>
              </a:rPr>
              <a:t>The </a:t>
            </a:r>
            <a:r>
              <a:rPr lang="en-GB" sz="2400" b="1" dirty="0">
                <a:solidFill>
                  <a:srgbClr val="F2F2F2"/>
                </a:solidFill>
              </a:rPr>
              <a:t>involvement</a:t>
            </a:r>
            <a:r>
              <a:rPr lang="en-GB" sz="2400" dirty="0">
                <a:solidFill>
                  <a:srgbClr val="F2F2F2"/>
                </a:solidFill>
              </a:rPr>
              <a:t> of </a:t>
            </a:r>
            <a:r>
              <a:rPr lang="en-GB" sz="2400" b="1" dirty="0">
                <a:solidFill>
                  <a:srgbClr val="F2F2F2"/>
                </a:solidFill>
              </a:rPr>
              <a:t>international</a:t>
            </a:r>
            <a:r>
              <a:rPr lang="en-GB" sz="2400" dirty="0">
                <a:solidFill>
                  <a:srgbClr val="F2F2F2"/>
                </a:solidFill>
              </a:rPr>
              <a:t> </a:t>
            </a:r>
            <a:r>
              <a:rPr lang="en-GB" sz="2400" b="1" dirty="0">
                <a:solidFill>
                  <a:srgbClr val="F2F2F2"/>
                </a:solidFill>
              </a:rPr>
              <a:t>collaborators</a:t>
            </a:r>
            <a:r>
              <a:rPr lang="en-GB" sz="2400" dirty="0">
                <a:solidFill>
                  <a:srgbClr val="F2F2F2"/>
                </a:solidFill>
              </a:rPr>
              <a:t> and </a:t>
            </a:r>
            <a:r>
              <a:rPr lang="en-GB" sz="2400" b="1" dirty="0">
                <a:solidFill>
                  <a:srgbClr val="F2F2F2"/>
                </a:solidFill>
              </a:rPr>
              <a:t>institutions</a:t>
            </a:r>
            <a:r>
              <a:rPr lang="en-GB" sz="2400" dirty="0">
                <a:solidFill>
                  <a:srgbClr val="F2F2F2"/>
                </a:solidFill>
              </a:rPr>
              <a:t>, primarily the </a:t>
            </a:r>
            <a:r>
              <a:rPr lang="en-GB" sz="2400" b="1" dirty="0">
                <a:solidFill>
                  <a:srgbClr val="F2F2F2"/>
                </a:solidFill>
              </a:rPr>
              <a:t>CERN</a:t>
            </a:r>
            <a:r>
              <a:rPr lang="en-GB" sz="2400" dirty="0">
                <a:solidFill>
                  <a:srgbClr val="F2F2F2"/>
                </a:solidFill>
              </a:rPr>
              <a:t>, for the preparation of the collider physics measurements proposal is </a:t>
            </a:r>
            <a:r>
              <a:rPr lang="en-GB" sz="2400" b="1" dirty="0">
                <a:solidFill>
                  <a:srgbClr val="F2F2F2"/>
                </a:solidFill>
              </a:rPr>
              <a:t>crucial</a:t>
            </a:r>
            <a:r>
              <a:rPr lang="en-GB" sz="2400" dirty="0">
                <a:solidFill>
                  <a:srgbClr val="F2F2F2"/>
                </a:solidFill>
              </a:rPr>
              <a:t>. </a:t>
            </a:r>
            <a:r>
              <a:rPr lang="en-GB" sz="2400" b="1" dirty="0">
                <a:solidFill>
                  <a:srgbClr val="F2F2F2"/>
                </a:solidFill>
              </a:rPr>
              <a:t>Collaboration agreements</a:t>
            </a:r>
            <a:r>
              <a:rPr lang="en-GB" sz="2400" dirty="0">
                <a:solidFill>
                  <a:srgbClr val="F2F2F2"/>
                </a:solidFill>
              </a:rPr>
              <a:t> and </a:t>
            </a:r>
            <a:r>
              <a:rPr lang="en-GB" sz="2400" b="1" dirty="0" err="1">
                <a:solidFill>
                  <a:srgbClr val="F2F2F2"/>
                </a:solidFill>
              </a:rPr>
              <a:t>MoUs</a:t>
            </a:r>
            <a:r>
              <a:rPr lang="en-GB" sz="2400" dirty="0">
                <a:solidFill>
                  <a:srgbClr val="F2F2F2"/>
                </a:solidFill>
              </a:rPr>
              <a:t> with international partners must be promoted to sustain the effort. Potential collaborators have to be therefore involved since the beginning of this project.</a:t>
            </a:r>
          </a:p>
        </p:txBody>
      </p:sp>
    </p:spTree>
    <p:extLst>
      <p:ext uri="{BB962C8B-B14F-4D97-AF65-F5344CB8AC3E}">
        <p14:creationId xmlns:p14="http://schemas.microsoft.com/office/powerpoint/2010/main" val="76505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C62B2582-93B5-8432-8B2B-EB7528AE5ACE}"/>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7D6D6C33-690E-F937-2BF9-9DCE979EA78B}"/>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14</a:t>
            </a:fld>
            <a:endParaRPr lang="en-US" dirty="0">
              <a:solidFill>
                <a:srgbClr val="FFFF00"/>
              </a:solidFill>
            </a:endParaRPr>
          </a:p>
        </p:txBody>
      </p:sp>
      <p:sp>
        <p:nvSpPr>
          <p:cNvPr id="2" name="CasellaDiTesto 1"/>
          <p:cNvSpPr txBox="1"/>
          <p:nvPr/>
        </p:nvSpPr>
        <p:spPr>
          <a:xfrm>
            <a:off x="211756" y="257412"/>
            <a:ext cx="11890118" cy="707886"/>
          </a:xfrm>
          <a:prstGeom prst="rect">
            <a:avLst/>
          </a:prstGeom>
          <a:noFill/>
        </p:spPr>
        <p:txBody>
          <a:bodyPr wrap="square" rtlCol="0">
            <a:spAutoFit/>
          </a:bodyPr>
          <a:lstStyle/>
          <a:p>
            <a:pPr algn="ctr"/>
            <a:r>
              <a:rPr lang="en-GB" sz="4000" b="1" dirty="0">
                <a:solidFill>
                  <a:srgbClr val="002060"/>
                </a:solidFill>
                <a:effectLst>
                  <a:outerShdw blurRad="38100" dist="38100" dir="2700000" algn="tl">
                    <a:srgbClr val="000000">
                      <a:alpha val="43137"/>
                    </a:srgbClr>
                  </a:outerShdw>
                </a:effectLst>
              </a:rPr>
              <a:t>Consolidation: electron accelerators of the DAFNE era</a:t>
            </a:r>
          </a:p>
        </p:txBody>
      </p:sp>
      <p:graphicFrame>
        <p:nvGraphicFramePr>
          <p:cNvPr id="14" name="Object 13">
            <a:extLst>
              <a:ext uri="{FF2B5EF4-FFF2-40B4-BE49-F238E27FC236}">
                <a16:creationId xmlns:a16="http://schemas.microsoft.com/office/drawing/2014/main" id="{0CA65025-645F-C8E7-5E09-44148FABC66D}"/>
              </a:ext>
            </a:extLst>
          </p:cNvPr>
          <p:cNvGraphicFramePr>
            <a:graphicFrameLocks noChangeAspect="1"/>
          </p:cNvGraphicFramePr>
          <p:nvPr>
            <p:extLst>
              <p:ext uri="{D42A27DB-BD31-4B8C-83A1-F6EECF244321}">
                <p14:modId xmlns:p14="http://schemas.microsoft.com/office/powerpoint/2010/main" val="1462631459"/>
              </p:ext>
            </p:extLst>
          </p:nvPr>
        </p:nvGraphicFramePr>
        <p:xfrm>
          <a:off x="5014149" y="974725"/>
          <a:ext cx="7124700" cy="5499100"/>
        </p:xfrm>
        <a:graphic>
          <a:graphicData uri="http://schemas.openxmlformats.org/presentationml/2006/ole">
            <mc:AlternateContent xmlns:mc="http://schemas.openxmlformats.org/markup-compatibility/2006">
              <mc:Choice xmlns:v="urn:schemas-microsoft-com:vml" Requires="v">
                <p:oleObj name="Worksheet" r:id="rId2" imgW="7124650" imgH="5498965" progId="Excel.Sheet.12">
                  <p:embed/>
                </p:oleObj>
              </mc:Choice>
              <mc:Fallback>
                <p:oleObj name="Worksheet" r:id="rId2" imgW="7124650" imgH="5498965" progId="Excel.Sheet.12">
                  <p:embed/>
                  <p:pic>
                    <p:nvPicPr>
                      <p:cNvPr id="0" name=""/>
                      <p:cNvPicPr/>
                      <p:nvPr/>
                    </p:nvPicPr>
                    <p:blipFill>
                      <a:blip r:embed="rId3"/>
                      <a:stretch>
                        <a:fillRect/>
                      </a:stretch>
                    </p:blipFill>
                    <p:spPr>
                      <a:xfrm>
                        <a:off x="5014149" y="974725"/>
                        <a:ext cx="7124700" cy="54991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3A5B4F90-7DB0-BE28-2BE8-B226B76EFE0B}"/>
              </a:ext>
            </a:extLst>
          </p:cNvPr>
          <p:cNvSpPr txBox="1"/>
          <p:nvPr/>
        </p:nvSpPr>
        <p:spPr>
          <a:xfrm>
            <a:off x="90126" y="1256054"/>
            <a:ext cx="4977634" cy="4862870"/>
          </a:xfrm>
          <a:prstGeom prst="rect">
            <a:avLst/>
          </a:prstGeom>
          <a:noFill/>
        </p:spPr>
        <p:txBody>
          <a:bodyPr wrap="square">
            <a:spAutoFit/>
          </a:bodyPr>
          <a:lstStyle/>
          <a:p>
            <a:pPr>
              <a:spcAft>
                <a:spcPts val="1200"/>
              </a:spcAft>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DAFNE has represented the backbone of LNF activity for a quarter of century and today is a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well exploited scientific investment</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spcAft>
                <a:spcPts val="1200"/>
              </a:spcAft>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Most of the lepton accelerators of the DAFNE era (colliders or synchrotron radiation sources) have been either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stopped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renewed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for lifetime extension.</a:t>
            </a:r>
            <a:endParaRPr lang="en-GB" sz="2000" dirty="0">
              <a:solidFill>
                <a:prstClr val="black"/>
              </a:solidFill>
              <a:latin typeface="Calibri" panose="020F0502020204030204"/>
            </a:endParaRPr>
          </a:p>
          <a:p>
            <a:pPr>
              <a:spcAft>
                <a:spcPts val="1200"/>
              </a:spcAft>
            </a:pPr>
            <a:r>
              <a:rPr lang="en-GB" sz="2000" dirty="0">
                <a:solidFill>
                  <a:prstClr val="black"/>
                </a:solidFill>
                <a:latin typeface="Calibri" panose="020F0502020204030204"/>
              </a:rPr>
              <a:t>Only one B-factory survived (SUPERKEKB), a new tau-charm factory project (SCTF) is waiting for approval in China, the Russian colliders at lower energy are still in operation. </a:t>
            </a:r>
          </a:p>
          <a:p>
            <a:pPr>
              <a:spcAft>
                <a:spcPts val="1200"/>
              </a:spcAft>
            </a:pPr>
            <a:r>
              <a:rPr lang="en-GB" sz="2000" dirty="0">
                <a:solidFill>
                  <a:prstClr val="black"/>
                </a:solidFill>
                <a:latin typeface="Calibri" panose="020F0502020204030204"/>
              </a:rPr>
              <a:t>Essentially </a:t>
            </a:r>
            <a:r>
              <a:rPr lang="en-GB" sz="2000" b="1" dirty="0">
                <a:solidFill>
                  <a:prstClr val="black"/>
                </a:solidFill>
                <a:latin typeface="Calibri" panose="020F0502020204030204"/>
              </a:rPr>
              <a:t>all synchrotron radiation sources</a:t>
            </a:r>
            <a:r>
              <a:rPr lang="en-GB" sz="2000" dirty="0">
                <a:solidFill>
                  <a:prstClr val="black"/>
                </a:solidFill>
                <a:latin typeface="Calibri" panose="020F0502020204030204"/>
              </a:rPr>
              <a:t> are moving </a:t>
            </a:r>
            <a:r>
              <a:rPr lang="en-GB" sz="2000" b="1" dirty="0">
                <a:solidFill>
                  <a:prstClr val="black"/>
                </a:solidFill>
                <a:latin typeface="Calibri" panose="020F0502020204030204"/>
              </a:rPr>
              <a:t>from 3</a:t>
            </a:r>
            <a:r>
              <a:rPr lang="en-GB" sz="2000" b="1" baseline="30000" dirty="0">
                <a:solidFill>
                  <a:prstClr val="black"/>
                </a:solidFill>
                <a:latin typeface="Calibri" panose="020F0502020204030204"/>
              </a:rPr>
              <a:t>rd</a:t>
            </a:r>
            <a:r>
              <a:rPr lang="en-GB" sz="2000" b="1" dirty="0">
                <a:solidFill>
                  <a:prstClr val="black"/>
                </a:solidFill>
                <a:latin typeface="Calibri" panose="020F0502020204030204"/>
              </a:rPr>
              <a:t> to 4</a:t>
            </a:r>
            <a:r>
              <a:rPr lang="en-GB" sz="2000" b="1" baseline="30000" dirty="0">
                <a:solidFill>
                  <a:prstClr val="black"/>
                </a:solidFill>
                <a:latin typeface="Calibri" panose="020F0502020204030204"/>
              </a:rPr>
              <a:t>th</a:t>
            </a:r>
            <a:r>
              <a:rPr lang="en-GB" sz="2000" b="1" dirty="0">
                <a:solidFill>
                  <a:prstClr val="black"/>
                </a:solidFill>
                <a:latin typeface="Calibri" panose="020F0502020204030204"/>
              </a:rPr>
              <a:t> generation</a:t>
            </a:r>
            <a:r>
              <a:rPr lang="en-GB" sz="2000" dirty="0">
                <a:solidFill>
                  <a:prstClr val="black"/>
                </a:solidFill>
                <a:latin typeface="Calibri" panose="020F0502020204030204"/>
              </a:rPr>
              <a:t> (ESRF was the first one to complete the transition).</a:t>
            </a:r>
            <a:endParaRPr lang="en-GB" dirty="0"/>
          </a:p>
        </p:txBody>
      </p:sp>
    </p:spTree>
    <p:extLst>
      <p:ext uri="{BB962C8B-B14F-4D97-AF65-F5344CB8AC3E}">
        <p14:creationId xmlns:p14="http://schemas.microsoft.com/office/powerpoint/2010/main" val="126390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0F21F-807A-A99A-CD81-053A5D5B247B}"/>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9EE63492-A550-FF75-6044-88A6D0005EC7}"/>
              </a:ext>
            </a:extLst>
          </p:cNvPr>
          <p:cNvSpPr txBox="1"/>
          <p:nvPr/>
        </p:nvSpPr>
        <p:spPr>
          <a:xfrm>
            <a:off x="1189823" y="292658"/>
            <a:ext cx="9705860" cy="1261884"/>
          </a:xfrm>
          <a:prstGeom prst="rect">
            <a:avLst/>
          </a:prstGeom>
          <a:solidFill>
            <a:schemeClr val="accent6">
              <a:lumMod val="40000"/>
              <a:lumOff val="60000"/>
            </a:schemeClr>
          </a:solidFill>
        </p:spPr>
        <p:txBody>
          <a:bodyPr wrap="square" rtlCol="0">
            <a:spAutoFit/>
          </a:bodyPr>
          <a:lstStyle/>
          <a:p>
            <a:pPr algn="ctr"/>
            <a:r>
              <a:rPr lang="en-GB" sz="4400" b="1" dirty="0">
                <a:solidFill>
                  <a:srgbClr val="002060"/>
                </a:solidFill>
                <a:effectLst>
                  <a:outerShdw blurRad="38100" dist="38100" dir="2700000" algn="tl">
                    <a:srgbClr val="000000">
                      <a:alpha val="43137"/>
                    </a:srgbClr>
                  </a:outerShdw>
                </a:effectLst>
              </a:rPr>
              <a:t>Generic DAFNE consolidation plan</a:t>
            </a:r>
          </a:p>
          <a:p>
            <a:pPr algn="ctr"/>
            <a:r>
              <a:rPr lang="en-GB" sz="3200" b="1" dirty="0">
                <a:solidFill>
                  <a:srgbClr val="FF0000"/>
                </a:solidFill>
              </a:rPr>
              <a:t>minimal needs for an operation extension of ≈5 years </a:t>
            </a:r>
          </a:p>
        </p:txBody>
      </p:sp>
      <p:sp>
        <p:nvSpPr>
          <p:cNvPr id="7" name="Rettangolo 6">
            <a:extLst>
              <a:ext uri="{FF2B5EF4-FFF2-40B4-BE49-F238E27FC236}">
                <a16:creationId xmlns:a16="http://schemas.microsoft.com/office/drawing/2014/main" id="{C2BF5FBB-3313-9FDC-58D3-4CDB45D1E8B6}"/>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251E55EA-AFEE-485A-CC4C-28B72078C45B}"/>
                  </a:ext>
                </a:extLst>
              </p:cNvPr>
              <p:cNvSpPr txBox="1"/>
              <p:nvPr/>
            </p:nvSpPr>
            <p:spPr>
              <a:xfrm>
                <a:off x="134496" y="1538131"/>
                <a:ext cx="11925300" cy="5016758"/>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en-GB" dirty="0"/>
                  <a:t>This is an </a:t>
                </a:r>
                <a:r>
                  <a:rPr lang="en-GB" b="1" dirty="0"/>
                  <a:t>update</a:t>
                </a:r>
                <a:r>
                  <a:rPr lang="en-GB" dirty="0"/>
                  <a:t> of something already presented at the 63</a:t>
                </a:r>
                <a:r>
                  <a:rPr lang="en-GB" baseline="30000" dirty="0"/>
                  <a:t>rd</a:t>
                </a:r>
                <a:r>
                  <a:rPr lang="en-GB" dirty="0"/>
                  <a:t> meeting, i.e. a preliminary evaluation of the minimal </a:t>
                </a:r>
                <a:r>
                  <a:rPr lang="en-GB" b="1" dirty="0"/>
                  <a:t>consolidation actions </a:t>
                </a:r>
                <a:r>
                  <a:rPr lang="en-GB" dirty="0"/>
                  <a:t>required to extend the lifetime of the collider for </a:t>
                </a:r>
                <a:r>
                  <a:rPr lang="en-US" b="1" dirty="0"/>
                  <a:t>≈5 years </a:t>
                </a:r>
                <a:r>
                  <a:rPr lang="en-US" dirty="0"/>
                  <a:t>after the conclusion of the SIDDHARTA2 data-taking. </a:t>
                </a:r>
              </a:p>
              <a:p>
                <a:pPr marL="285750" indent="-285750">
                  <a:spcAft>
                    <a:spcPts val="600"/>
                  </a:spcAft>
                  <a:buFont typeface="Wingdings" panose="05000000000000000000" pitchFamily="2" charset="2"/>
                  <a:buChar char="ü"/>
                </a:pPr>
                <a:r>
                  <a:rPr lang="en-US" dirty="0"/>
                  <a:t>It is </a:t>
                </a:r>
                <a:r>
                  <a:rPr lang="en-US" b="1" dirty="0"/>
                  <a:t>generic</a:t>
                </a:r>
                <a:r>
                  <a:rPr lang="en-US" dirty="0"/>
                  <a:t> since it can’t include any </a:t>
                </a:r>
                <a:r>
                  <a:rPr lang="en-US" b="1" dirty="0"/>
                  <a:t>specific requirement related to the plan of the collider measurements </a:t>
                </a:r>
                <a:r>
                  <a:rPr lang="en-US" dirty="0"/>
                  <a:t>for the benefit of the </a:t>
                </a:r>
                <a:r>
                  <a:rPr lang="en-US" dirty="0" err="1"/>
                  <a:t>FCC_ee</a:t>
                </a:r>
                <a:r>
                  <a:rPr lang="en-US" dirty="0"/>
                  <a:t> project, that may include ring modifications or special hardware installation and test. In this respect the generic consolidation plan can be considered a </a:t>
                </a:r>
                <a:r>
                  <a:rPr lang="en-US" b="1" dirty="0"/>
                  <a:t>baseline</a:t>
                </a:r>
                <a:r>
                  <a:rPr lang="en-US" dirty="0"/>
                  <a:t>.</a:t>
                </a:r>
                <a:endParaRPr lang="en-GB" dirty="0"/>
              </a:p>
              <a:p>
                <a:pPr marL="285750" indent="-285750">
                  <a:spcAft>
                    <a:spcPts val="600"/>
                  </a:spcAft>
                  <a:buFont typeface="Wingdings" panose="05000000000000000000" pitchFamily="2" charset="2"/>
                  <a:buChar char="ü"/>
                </a:pPr>
                <a:r>
                  <a:rPr lang="en-GB" dirty="0"/>
                  <a:t>The plan </a:t>
                </a:r>
                <a:r>
                  <a:rPr lang="en-GB" b="1" dirty="0"/>
                  <a:t>should not </a:t>
                </a:r>
                <a:r>
                  <a:rPr lang="en-GB" dirty="0"/>
                  <a:t>be considered an </a:t>
                </a:r>
                <a:r>
                  <a:rPr lang="en-GB" b="1" dirty="0"/>
                  <a:t>upgrade</a:t>
                </a:r>
                <a:r>
                  <a:rPr lang="en-GB" dirty="0"/>
                  <a:t> or an </a:t>
                </a:r>
                <a:r>
                  <a:rPr lang="en-GB" b="1" dirty="0"/>
                  <a:t>evolution</a:t>
                </a:r>
                <a:r>
                  <a:rPr lang="en-GB" dirty="0"/>
                  <a:t> in any sense. It just related to the substitution of the parts whose maintainability can not be guaranteed over the specified period. The goal is to </a:t>
                </a:r>
                <a:r>
                  <a:rPr lang="en-GB" b="1" dirty="0"/>
                  <a:t>reduce the risks of fatal events </a:t>
                </a:r>
                <a:r>
                  <a:rPr lang="en-GB" dirty="0"/>
                  <a:t>with the minimal effort.</a:t>
                </a:r>
              </a:p>
              <a:p>
                <a:pPr marL="285750" indent="-285750">
                  <a:spcAft>
                    <a:spcPts val="600"/>
                  </a:spcAft>
                  <a:buFont typeface="Wingdings" panose="05000000000000000000" pitchFamily="2" charset="2"/>
                  <a:buChar char="ü"/>
                </a:pPr>
                <a:r>
                  <a:rPr lang="en-GB" dirty="0"/>
                  <a:t>The timeframe is relevant. Probably for a few months extension we could consider to keep going similarly to what we did in the last part of the SIDDHARTA2 run, but the risk is not acceptable for a medium-term scientific program. </a:t>
                </a:r>
              </a:p>
              <a:p>
                <a:pPr marL="285750" indent="-285750">
                  <a:spcAft>
                    <a:spcPts val="600"/>
                  </a:spcAft>
                  <a:buFont typeface="Wingdings" panose="05000000000000000000" pitchFamily="2" charset="2"/>
                  <a:buChar char="ü"/>
                </a:pPr>
                <a:r>
                  <a:rPr lang="en-GB" dirty="0"/>
                  <a:t>We assume as reference the </a:t>
                </a:r>
                <a:r>
                  <a:rPr lang="en-GB" b="1" dirty="0"/>
                  <a:t>present performances </a:t>
                </a:r>
                <a:r>
                  <a:rPr lang="en-GB" dirty="0"/>
                  <a:t>of the machine: </a:t>
                </a:r>
                <a14:m>
                  <m:oMath xmlns:m="http://schemas.openxmlformats.org/officeDocument/2006/math">
                    <m:r>
                      <a:rPr lang="it-IT" b="0" i="0" smtClean="0">
                        <a:latin typeface="Cambria Math"/>
                      </a:rPr>
                      <m:t> </m:t>
                    </m:r>
                  </m:oMath>
                </a14:m>
                <a:endParaRPr lang="it-IT" b="0" i="0" dirty="0">
                  <a:latin typeface="Cambria Math"/>
                </a:endParaRPr>
              </a:p>
              <a:p>
                <a:pPr>
                  <a:spcAft>
                    <a:spcPts val="600"/>
                  </a:spcAft>
                </a:pPr>
                <a:r>
                  <a:rPr lang="it-IT" b="0" dirty="0"/>
                  <a:t>		</a:t>
                </a:r>
                <a14:m>
                  <m:oMath xmlns:m="http://schemas.openxmlformats.org/officeDocument/2006/math">
                    <m:r>
                      <a:rPr lang="it-IT" sz="2000" b="0" i="1" smtClean="0">
                        <a:latin typeface="Cambria Math"/>
                      </a:rPr>
                      <m:t>𝐿</m:t>
                    </m:r>
                    <m:r>
                      <a:rPr lang="it-IT" sz="2000" b="0" i="1" smtClean="0">
                        <a:latin typeface="Cambria Math"/>
                      </a:rPr>
                      <m:t>=1÷2∙</m:t>
                    </m:r>
                    <m:sSup>
                      <m:sSupPr>
                        <m:ctrlPr>
                          <a:rPr lang="it-IT" sz="2000" b="0" i="1" smtClean="0">
                            <a:latin typeface="Cambria Math" panose="02040503050406030204" pitchFamily="18" charset="0"/>
                            <a:ea typeface="Cambria Math"/>
                          </a:rPr>
                        </m:ctrlPr>
                      </m:sSupPr>
                      <m:e>
                        <m:r>
                          <a:rPr lang="it-IT" sz="2000" b="0" i="1" smtClean="0">
                            <a:latin typeface="Cambria Math"/>
                            <a:ea typeface="Cambria Math"/>
                          </a:rPr>
                          <m:t>10</m:t>
                        </m:r>
                      </m:e>
                      <m:sup>
                        <m:r>
                          <a:rPr lang="it-IT" sz="2000" b="0" i="1" smtClean="0">
                            <a:latin typeface="Cambria Math"/>
                            <a:ea typeface="Cambria Math"/>
                          </a:rPr>
                          <m:t>32</m:t>
                        </m:r>
                      </m:sup>
                    </m:sSup>
                  </m:oMath>
                </a14:m>
                <a:r>
                  <a:rPr lang="it-IT" sz="2000" dirty="0">
                    <a:ea typeface="Cambria Math"/>
                  </a:rPr>
                  <a:t> </a:t>
                </a:r>
                <a14:m>
                  <m:oMath xmlns:m="http://schemas.openxmlformats.org/officeDocument/2006/math">
                    <m:sSup>
                      <m:sSupPr>
                        <m:ctrlPr>
                          <a:rPr lang="it-IT" sz="2000" i="1">
                            <a:latin typeface="Cambria Math" panose="02040503050406030204" pitchFamily="18" charset="0"/>
                            <a:ea typeface="Cambria Math"/>
                          </a:rPr>
                        </m:ctrlPr>
                      </m:sSupPr>
                      <m:e>
                        <m:r>
                          <a:rPr lang="it-IT" sz="2000" b="0" i="1" smtClean="0">
                            <a:latin typeface="Cambria Math"/>
                            <a:ea typeface="Cambria Math"/>
                          </a:rPr>
                          <m:t>𝑐𝑚</m:t>
                        </m:r>
                      </m:e>
                      <m:sup>
                        <m:r>
                          <a:rPr lang="it-IT" sz="2000" b="0" i="1" smtClean="0">
                            <a:latin typeface="Cambria Math"/>
                            <a:ea typeface="Cambria Math"/>
                          </a:rPr>
                          <m:t>−</m:t>
                        </m:r>
                        <m:r>
                          <a:rPr lang="it-IT" sz="2000" i="1">
                            <a:latin typeface="Cambria Math"/>
                            <a:ea typeface="Cambria Math"/>
                          </a:rPr>
                          <m:t>2</m:t>
                        </m:r>
                      </m:sup>
                    </m:sSup>
                    <m:sSup>
                      <m:sSupPr>
                        <m:ctrlPr>
                          <a:rPr lang="it-IT" sz="2000" i="1" smtClean="0">
                            <a:latin typeface="Cambria Math" panose="02040503050406030204" pitchFamily="18" charset="0"/>
                            <a:ea typeface="Cambria Math"/>
                          </a:rPr>
                        </m:ctrlPr>
                      </m:sSupPr>
                      <m:e>
                        <m:r>
                          <a:rPr lang="it-IT" sz="2000" b="0" i="1" smtClean="0">
                            <a:latin typeface="Cambria Math"/>
                            <a:ea typeface="Cambria Math"/>
                          </a:rPr>
                          <m:t>𝑠</m:t>
                        </m:r>
                      </m:e>
                      <m:sup>
                        <m:r>
                          <a:rPr lang="it-IT" sz="2000" b="0" i="1" smtClean="0">
                            <a:latin typeface="Cambria Math"/>
                            <a:ea typeface="Cambria Math"/>
                          </a:rPr>
                          <m:t>−1</m:t>
                        </m:r>
                      </m:sup>
                    </m:sSup>
                    <m:r>
                      <a:rPr lang="it-IT" sz="2000" b="0" i="1" smtClean="0">
                        <a:latin typeface="Cambria Math"/>
                        <a:ea typeface="Cambria Math"/>
                      </a:rPr>
                      <m:t>; </m:t>
                    </m:r>
                    <m:r>
                      <a:rPr lang="it-IT" sz="2000" b="0" i="1" smtClean="0">
                        <a:latin typeface="Cambria Math" panose="02040503050406030204" pitchFamily="18" charset="0"/>
                        <a:ea typeface="Cambria Math"/>
                      </a:rPr>
                      <m:t>&lt;</m:t>
                    </m:r>
                    <m:r>
                      <a:rPr lang="it-IT" sz="2000" b="0" i="1" smtClean="0">
                        <a:latin typeface="Cambria Math" panose="02040503050406030204" pitchFamily="18" charset="0"/>
                        <a:ea typeface="Cambria Math"/>
                      </a:rPr>
                      <m:t>𝐼</m:t>
                    </m:r>
                    <m:r>
                      <a:rPr lang="it-IT" sz="2000" b="0" i="1" smtClean="0">
                        <a:latin typeface="Cambria Math" panose="02040503050406030204" pitchFamily="18" charset="0"/>
                        <a:ea typeface="Cambria Math"/>
                      </a:rPr>
                      <m:t>&gt; ≈1 </m:t>
                    </m:r>
                    <m:r>
                      <a:rPr lang="it-IT" sz="2000" i="1">
                        <a:latin typeface="Cambria Math"/>
                        <a:ea typeface="Cambria Math"/>
                      </a:rPr>
                      <m:t>𝐴</m:t>
                    </m:r>
                    <m:r>
                      <a:rPr lang="it-IT" sz="2000" b="0" i="0" smtClean="0">
                        <a:latin typeface="Cambria Math" panose="02040503050406030204" pitchFamily="18" charset="0"/>
                        <a:ea typeface="Cambria Math"/>
                      </a:rPr>
                      <m:t> (</m:t>
                    </m:r>
                    <m:sSub>
                      <m:sSubPr>
                        <m:ctrlPr>
                          <a:rPr lang="it-IT" sz="2000" b="0" i="1" smtClean="0">
                            <a:latin typeface="Cambria Math" panose="02040503050406030204" pitchFamily="18" charset="0"/>
                            <a:ea typeface="Cambria Math"/>
                          </a:rPr>
                        </m:ctrlPr>
                      </m:sSubPr>
                      <m:e>
                        <m:r>
                          <a:rPr lang="it-IT" sz="2000" b="0" i="1" smtClean="0">
                            <a:latin typeface="Cambria Math"/>
                            <a:ea typeface="Cambria Math"/>
                          </a:rPr>
                          <m:t>𝐼</m:t>
                        </m:r>
                      </m:e>
                      <m:sub>
                        <m:r>
                          <a:rPr lang="it-IT" sz="2000" b="0" i="1" smtClean="0">
                            <a:latin typeface="Cambria Math"/>
                            <a:ea typeface="Cambria Math"/>
                          </a:rPr>
                          <m:t>+</m:t>
                        </m:r>
                      </m:sub>
                    </m:sSub>
                    <m:r>
                      <a:rPr lang="it-IT" sz="2000" i="1">
                        <a:latin typeface="Cambria Math"/>
                        <a:ea typeface="Cambria Math"/>
                      </a:rPr>
                      <m:t>≈</m:t>
                    </m:r>
                    <m:r>
                      <a:rPr lang="it-IT" sz="2000" b="0" i="1" smtClean="0">
                        <a:latin typeface="Cambria Math" panose="02040503050406030204" pitchFamily="18" charset="0"/>
                        <a:ea typeface="Cambria Math"/>
                      </a:rPr>
                      <m:t>0,7 </m:t>
                    </m:r>
                    <m:r>
                      <a:rPr lang="it-IT" sz="2000" b="0" i="1" smtClean="0">
                        <a:latin typeface="Cambria Math" panose="02040503050406030204" pitchFamily="18" charset="0"/>
                        <a:ea typeface="Cambria Math"/>
                      </a:rPr>
                      <m:t>𝐴</m:t>
                    </m:r>
                    <m:r>
                      <a:rPr lang="it-IT" sz="2000" b="0" i="1" smtClean="0">
                        <a:latin typeface="Cambria Math" panose="02040503050406030204" pitchFamily="18" charset="0"/>
                        <a:ea typeface="Cambria Math"/>
                      </a:rPr>
                      <m:t> ;</m:t>
                    </m:r>
                    <m:sSub>
                      <m:sSubPr>
                        <m:ctrlPr>
                          <a:rPr lang="it-IT" sz="2000" i="1">
                            <a:latin typeface="Cambria Math" panose="02040503050406030204" pitchFamily="18" charset="0"/>
                            <a:ea typeface="Cambria Math"/>
                          </a:rPr>
                        </m:ctrlPr>
                      </m:sSubPr>
                      <m:e>
                        <m:r>
                          <a:rPr lang="it-IT" sz="2000" i="1">
                            <a:latin typeface="Cambria Math"/>
                            <a:ea typeface="Cambria Math"/>
                          </a:rPr>
                          <m:t>𝐼</m:t>
                        </m:r>
                      </m:e>
                      <m:sub>
                        <m:r>
                          <a:rPr lang="it-IT" sz="2000" b="0" i="1" smtClean="0">
                            <a:latin typeface="Cambria Math"/>
                            <a:ea typeface="Cambria Math"/>
                          </a:rPr>
                          <m:t>−</m:t>
                        </m:r>
                      </m:sub>
                    </m:sSub>
                    <m:r>
                      <a:rPr lang="it-IT" sz="2000" i="1">
                        <a:latin typeface="Cambria Math"/>
                        <a:ea typeface="Cambria Math"/>
                      </a:rPr>
                      <m:t>≈</m:t>
                    </m:r>
                    <m:r>
                      <a:rPr lang="it-IT" sz="2000" b="0" i="1" smtClean="0">
                        <a:latin typeface="Cambria Math"/>
                        <a:ea typeface="Cambria Math"/>
                      </a:rPr>
                      <m:t>1</m:t>
                    </m:r>
                    <m:r>
                      <a:rPr lang="it-IT" sz="2000" b="0" i="1" smtClean="0">
                        <a:latin typeface="Cambria Math" panose="02040503050406030204" pitchFamily="18" charset="0"/>
                        <a:ea typeface="Cambria Math"/>
                      </a:rPr>
                      <m:t>.3</m:t>
                    </m:r>
                    <m:r>
                      <a:rPr lang="it-IT" sz="2000" b="0" i="1" smtClean="0">
                        <a:latin typeface="Cambria Math"/>
                        <a:ea typeface="Cambria Math"/>
                      </a:rPr>
                      <m:t> </m:t>
                    </m:r>
                    <m:r>
                      <a:rPr lang="it-IT" sz="2000" b="0" i="1" smtClean="0">
                        <a:latin typeface="Cambria Math"/>
                        <a:ea typeface="Cambria Math"/>
                      </a:rPr>
                      <m:t>𝐴</m:t>
                    </m:r>
                  </m:oMath>
                </a14:m>
                <a:r>
                  <a:rPr lang="it-IT" sz="2000" b="0" dirty="0">
                    <a:ea typeface="Cambria Math"/>
                  </a:rPr>
                  <a:t>)</a:t>
                </a:r>
              </a:p>
              <a:p>
                <a:pPr marL="285750" indent="-285750">
                  <a:spcAft>
                    <a:spcPts val="600"/>
                  </a:spcAft>
                  <a:buFont typeface="Wingdings" panose="05000000000000000000" pitchFamily="2" charset="2"/>
                  <a:buChar char="ü"/>
                </a:pPr>
                <a:r>
                  <a:rPr lang="en-GB" dirty="0"/>
                  <a:t>The plan regards the </a:t>
                </a:r>
                <a:r>
                  <a:rPr lang="en-GB" b="1" dirty="0"/>
                  <a:t>collider rings</a:t>
                </a:r>
                <a:r>
                  <a:rPr lang="en-GB" dirty="0"/>
                  <a:t>, the </a:t>
                </a:r>
                <a:r>
                  <a:rPr lang="en-GB" b="1" dirty="0"/>
                  <a:t>damping ring </a:t>
                </a:r>
                <a:r>
                  <a:rPr lang="en-GB" dirty="0"/>
                  <a:t>and the </a:t>
                </a:r>
                <a:r>
                  <a:rPr lang="en-GB" b="1" dirty="0"/>
                  <a:t>transfer lines</a:t>
                </a:r>
                <a:r>
                  <a:rPr lang="en-GB" dirty="0"/>
                  <a:t>. For what concerns the </a:t>
                </a:r>
                <a:r>
                  <a:rPr lang="en-GB" b="1" dirty="0"/>
                  <a:t>LINAC</a:t>
                </a:r>
                <a:r>
                  <a:rPr lang="en-GB" dirty="0"/>
                  <a:t> and the 2 </a:t>
                </a:r>
                <a:r>
                  <a:rPr lang="en-GB" b="1" dirty="0"/>
                  <a:t>BTF</a:t>
                </a:r>
                <a:r>
                  <a:rPr lang="en-GB" dirty="0"/>
                  <a:t> lines the </a:t>
                </a:r>
                <a:r>
                  <a:rPr lang="en-GB" b="1" dirty="0"/>
                  <a:t>LAB is already committed </a:t>
                </a:r>
                <a:r>
                  <a:rPr lang="en-GB" dirty="0"/>
                  <a:t>to provide the life extension of the facility well beyond the specified period, and at full performances.</a:t>
                </a:r>
              </a:p>
            </p:txBody>
          </p:sp>
        </mc:Choice>
        <mc:Fallback>
          <p:sp>
            <p:nvSpPr>
              <p:cNvPr id="4" name="CasellaDiTesto 3">
                <a:extLst>
                  <a:ext uri="{FF2B5EF4-FFF2-40B4-BE49-F238E27FC236}">
                    <a16:creationId xmlns:a16="http://schemas.microsoft.com/office/drawing/2014/main" id="{251E55EA-AFEE-485A-CC4C-28B72078C45B}"/>
                  </a:ext>
                </a:extLst>
              </p:cNvPr>
              <p:cNvSpPr txBox="1">
                <a:spLocks noRot="1" noChangeAspect="1" noMove="1" noResize="1" noEditPoints="1" noAdjustHandles="1" noChangeArrowheads="1" noChangeShapeType="1" noTextEdit="1"/>
              </p:cNvSpPr>
              <p:nvPr/>
            </p:nvSpPr>
            <p:spPr>
              <a:xfrm>
                <a:off x="134496" y="1538131"/>
                <a:ext cx="11925300" cy="5016758"/>
              </a:xfrm>
              <a:prstGeom prst="rect">
                <a:avLst/>
              </a:prstGeom>
              <a:blipFill>
                <a:blip r:embed="rId2"/>
                <a:stretch>
                  <a:fillRect l="-307" t="-608" r="-665" b="-972"/>
                </a:stretch>
              </a:blipFill>
            </p:spPr>
            <p:txBody>
              <a:bodyPr/>
              <a:lstStyle/>
              <a:p>
                <a:r>
                  <a:rPr lang="en-GB">
                    <a:noFill/>
                  </a:rPr>
                  <a:t> </a:t>
                </a:r>
              </a:p>
            </p:txBody>
          </p:sp>
        </mc:Fallback>
      </mc:AlternateContent>
      <p:sp>
        <p:nvSpPr>
          <p:cNvPr id="3" name="Rettangolo 4">
            <a:extLst>
              <a:ext uri="{FF2B5EF4-FFF2-40B4-BE49-F238E27FC236}">
                <a16:creationId xmlns:a16="http://schemas.microsoft.com/office/drawing/2014/main" id="{935C7061-70E0-87E1-DF21-853003C98479}"/>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AC177E3B-0D39-BE90-4DD1-067989210A81}"/>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15</a:t>
            </a:fld>
            <a:endParaRPr lang="en-US" dirty="0">
              <a:solidFill>
                <a:srgbClr val="FFFF00"/>
              </a:solidFill>
            </a:endParaRPr>
          </a:p>
        </p:txBody>
      </p:sp>
    </p:spTree>
    <p:extLst>
      <p:ext uri="{BB962C8B-B14F-4D97-AF65-F5344CB8AC3E}">
        <p14:creationId xmlns:p14="http://schemas.microsoft.com/office/powerpoint/2010/main" val="351545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MAGNETS: General </a:t>
            </a:r>
            <a:r>
              <a:rPr lang="it-IT" b="1" dirty="0" err="1">
                <a:solidFill>
                  <a:schemeClr val="bg1"/>
                </a:solidFill>
                <a:effectLst>
                  <a:outerShdw blurRad="38100" dist="38100" dir="2700000" algn="tl">
                    <a:srgbClr val="000000">
                      <a:alpha val="43137"/>
                    </a:srgbClr>
                  </a:outerShdw>
                </a:effectLst>
              </a:rPr>
              <a:t>Considerations</a:t>
            </a:r>
            <a:endParaRPr lang="it-IT" b="1" dirty="0">
              <a:solidFill>
                <a:schemeClr val="bg1"/>
              </a:solidFill>
              <a:effectLst>
                <a:outerShdw blurRad="38100" dist="38100" dir="2700000" algn="tl">
                  <a:srgbClr val="000000">
                    <a:alpha val="43137"/>
                  </a:srgbClr>
                </a:outerShdw>
              </a:effectLst>
            </a:endParaRPr>
          </a:p>
        </p:txBody>
      </p:sp>
      <p:sp>
        <p:nvSpPr>
          <p:cNvPr id="12" name="Rettangolo 11"/>
          <p:cNvSpPr/>
          <p:nvPr/>
        </p:nvSpPr>
        <p:spPr>
          <a:xfrm>
            <a:off x="235324" y="1114243"/>
            <a:ext cx="11645151" cy="526297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0" indent="-342900" algn="just">
              <a:lnSpc>
                <a:spcPct val="100000"/>
              </a:lnSpc>
              <a:spcBef>
                <a:spcPts val="575"/>
              </a:spcBef>
              <a:buFont typeface="Arial"/>
              <a:buChar char="•"/>
              <a:tabLst>
                <a:tab pos="355600" algn="l"/>
              </a:tabLst>
            </a:pPr>
            <a:r>
              <a:rPr lang="en-GB" dirty="0"/>
              <a:t>Most of </a:t>
            </a:r>
            <a:r>
              <a:rPr lang="en-GB" b="1" dirty="0"/>
              <a:t>magnet power supplies </a:t>
            </a:r>
            <a:r>
              <a:rPr lang="en-GB" dirty="0"/>
              <a:t>have been in operation for </a:t>
            </a:r>
            <a:r>
              <a:rPr lang="en-GB" b="1" dirty="0"/>
              <a:t>≈25 years</a:t>
            </a:r>
            <a:r>
              <a:rPr lang="en-GB" dirty="0"/>
              <a:t>.  The present fault rate can not be assumed to remain constant over a long time scale, more realistically it is </a:t>
            </a:r>
            <a:r>
              <a:rPr lang="en-GB" b="1" dirty="0"/>
              <a:t>expected to grow </a:t>
            </a:r>
            <a:r>
              <a:rPr lang="en-GB" dirty="0"/>
              <a:t>rapidly. </a:t>
            </a:r>
          </a:p>
          <a:p>
            <a:pPr marL="355600" indent="-342900" algn="just">
              <a:lnSpc>
                <a:spcPct val="100000"/>
              </a:lnSpc>
              <a:spcBef>
                <a:spcPts val="575"/>
              </a:spcBef>
              <a:buFont typeface="Arial"/>
              <a:buChar char="•"/>
              <a:tabLst>
                <a:tab pos="355600" algn="l"/>
              </a:tabLst>
            </a:pPr>
            <a:r>
              <a:rPr lang="en-GB" dirty="0"/>
              <a:t>The providers (mainly OCEM e </a:t>
            </a:r>
            <a:r>
              <a:rPr lang="en-GB" dirty="0" err="1"/>
              <a:t>Danfysik</a:t>
            </a:r>
            <a:r>
              <a:rPr lang="en-GB" dirty="0"/>
              <a:t>) do not produce, support and provide spares of most of the inside power devices and electronic boards.  The only </a:t>
            </a:r>
            <a:r>
              <a:rPr lang="en-GB" b="1" dirty="0"/>
              <a:t>fully reliable approach would be a complete substitution </a:t>
            </a:r>
            <a:r>
              <a:rPr lang="en-GB" dirty="0"/>
              <a:t>of these machines.</a:t>
            </a:r>
          </a:p>
          <a:p>
            <a:pPr marL="355600" indent="-342900" algn="just">
              <a:lnSpc>
                <a:spcPct val="100000"/>
              </a:lnSpc>
              <a:spcBef>
                <a:spcPts val="575"/>
              </a:spcBef>
              <a:buFont typeface="Arial"/>
              <a:buChar char="•"/>
              <a:tabLst>
                <a:tab pos="355600" algn="l"/>
              </a:tabLst>
            </a:pPr>
            <a:r>
              <a:rPr lang="en-GB" dirty="0"/>
              <a:t>The presented estimate is based on a compromise: we propose to </a:t>
            </a:r>
            <a:r>
              <a:rPr lang="en-GB" b="1" dirty="0"/>
              <a:t>replace </a:t>
            </a:r>
            <a:r>
              <a:rPr lang="en-GB" dirty="0"/>
              <a:t>≈</a:t>
            </a:r>
            <a:r>
              <a:rPr lang="en-GB" b="1" dirty="0"/>
              <a:t>25%</a:t>
            </a:r>
            <a:r>
              <a:rPr lang="en-GB" dirty="0"/>
              <a:t> of these power supplies, using the removed machines as spare parts reserve for the other old ones left in operation.</a:t>
            </a:r>
          </a:p>
          <a:p>
            <a:pPr marL="355600" indent="-342900" algn="just">
              <a:lnSpc>
                <a:spcPct val="100000"/>
              </a:lnSpc>
              <a:spcBef>
                <a:spcPts val="575"/>
              </a:spcBef>
              <a:buFont typeface="Arial"/>
              <a:buChar char="•"/>
              <a:tabLst>
                <a:tab pos="355600" algn="l"/>
              </a:tabLst>
            </a:pPr>
            <a:r>
              <a:rPr lang="en-GB" dirty="0"/>
              <a:t>This approach does not ensure 100% of reliability, but is expected to strongly </a:t>
            </a:r>
            <a:r>
              <a:rPr lang="en-GB" b="1" dirty="0"/>
              <a:t>reduce the probability of fatal consequences</a:t>
            </a:r>
            <a:r>
              <a:rPr lang="en-GB" dirty="0"/>
              <a:t> (show stop) of some unavoidable  faults.</a:t>
            </a:r>
          </a:p>
          <a:p>
            <a:pPr marL="355600" indent="-342900" algn="just">
              <a:lnSpc>
                <a:spcPct val="100000"/>
              </a:lnSpc>
              <a:spcBef>
                <a:spcPts val="575"/>
              </a:spcBef>
              <a:buFont typeface="Arial"/>
              <a:buChar char="•"/>
              <a:tabLst>
                <a:tab pos="355600" algn="l"/>
              </a:tabLst>
            </a:pPr>
            <a:r>
              <a:rPr lang="en-GB" dirty="0"/>
              <a:t>Transfer line pulsed magnets (TT01 e TT02) are powered by special power supplies characterized by peculiar topology, specific rise time, pulse shape and interface vs. the machine timing systems. These are really custom products that can not be found "on shelf". The estimate cost of maintenance for these machines is very </a:t>
            </a:r>
            <a:r>
              <a:rPr lang="en-GB" b="1" dirty="0"/>
              <a:t>preliminary and rough, </a:t>
            </a:r>
            <a:r>
              <a:rPr lang="en-GB" dirty="0"/>
              <a:t>it will require weeks to be elaborated more reliably together with potential suppliers. </a:t>
            </a:r>
            <a:endParaRPr lang="en-GB" dirty="0">
              <a:solidFill>
                <a:schemeClr val="accent3">
                  <a:lumMod val="50000"/>
                </a:schemeClr>
              </a:solidFill>
              <a:cs typeface="Calibri"/>
            </a:endParaRPr>
          </a:p>
          <a:p>
            <a:pPr marL="355600" indent="-342900" algn="just">
              <a:lnSpc>
                <a:spcPct val="100000"/>
              </a:lnSpc>
              <a:spcBef>
                <a:spcPts val="575"/>
              </a:spcBef>
              <a:buFont typeface="Arial"/>
              <a:buChar char="•"/>
              <a:tabLst>
                <a:tab pos="355600" algn="l"/>
              </a:tabLst>
            </a:pPr>
            <a:r>
              <a:rPr lang="en-GB" dirty="0"/>
              <a:t>On the 25% of new machines the control system interface would mandatory migrates from serial RS485 to Ethernet. This is expected to produce a major workload impact on the Control System group.</a:t>
            </a:r>
          </a:p>
          <a:p>
            <a:pPr marL="355600" indent="-342900" algn="just">
              <a:lnSpc>
                <a:spcPct val="100000"/>
              </a:lnSpc>
              <a:spcBef>
                <a:spcPts val="575"/>
              </a:spcBef>
              <a:buFont typeface="Arial"/>
              <a:buChar char="•"/>
              <a:tabLst>
                <a:tab pos="355600" algn="l"/>
              </a:tabLst>
            </a:pPr>
            <a:r>
              <a:rPr lang="en-GB" dirty="0"/>
              <a:t>On the base of the current settings, the main rings quadrupole and </a:t>
            </a:r>
            <a:r>
              <a:rPr lang="en-GB" dirty="0" err="1"/>
              <a:t>sextupole</a:t>
            </a:r>
            <a:r>
              <a:rPr lang="en-GB" dirty="0"/>
              <a:t> new power supplies can be underspecified (300A and 200 A respectively) with respect to the existing ones (585 A and 336 A).  This approach needs to be validated by the lattice group.</a:t>
            </a:r>
          </a:p>
        </p:txBody>
      </p:sp>
      <p:sp>
        <p:nvSpPr>
          <p:cNvPr id="2" name="Rettangolo 4">
            <a:extLst>
              <a:ext uri="{FF2B5EF4-FFF2-40B4-BE49-F238E27FC236}">
                <a16:creationId xmlns:a16="http://schemas.microsoft.com/office/drawing/2014/main" id="{FD76954B-B52D-04BE-EAFB-220CF7D1AE8E}"/>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523CDC59-24DD-BBA0-8045-D7C6C920D812}"/>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16</a:t>
            </a:fld>
            <a:endParaRPr lang="en-US" dirty="0">
              <a:solidFill>
                <a:srgbClr val="FFFF00"/>
              </a:solidFill>
            </a:endParaRPr>
          </a:p>
        </p:txBody>
      </p:sp>
      <p:sp>
        <p:nvSpPr>
          <p:cNvPr id="4" name="TextBox 3">
            <a:extLst>
              <a:ext uri="{FF2B5EF4-FFF2-40B4-BE49-F238E27FC236}">
                <a16:creationId xmlns:a16="http://schemas.microsoft.com/office/drawing/2014/main" id="{E28A1D92-F364-AF3B-ABE4-EB6BBD218663}"/>
              </a:ext>
            </a:extLst>
          </p:cNvPr>
          <p:cNvSpPr txBox="1"/>
          <p:nvPr/>
        </p:nvSpPr>
        <p:spPr>
          <a:xfrm>
            <a:off x="8390891" y="6135305"/>
            <a:ext cx="3443250" cy="369332"/>
          </a:xfrm>
          <a:prstGeom prst="rect">
            <a:avLst/>
          </a:prstGeom>
          <a:solidFill>
            <a:srgbClr val="FFFF00"/>
          </a:solidFill>
        </p:spPr>
        <p:txBody>
          <a:bodyPr wrap="none" rtlCol="0">
            <a:spAutoFit/>
          </a:bodyPr>
          <a:lstStyle/>
          <a:p>
            <a:r>
              <a:rPr lang="it-IT" b="1" i="1" dirty="0" err="1">
                <a:solidFill>
                  <a:schemeClr val="accent6">
                    <a:lumMod val="50000"/>
                  </a:schemeClr>
                </a:solidFill>
              </a:rPr>
              <a:t>Courtesy</a:t>
            </a:r>
            <a:r>
              <a:rPr lang="it-IT" b="1" i="1" dirty="0">
                <a:solidFill>
                  <a:schemeClr val="accent6">
                    <a:lumMod val="50000"/>
                  </a:schemeClr>
                </a:solidFill>
              </a:rPr>
              <a:t> of A. Vannozzi &amp; F. </a:t>
            </a:r>
            <a:r>
              <a:rPr lang="it-IT" b="1" i="1" dirty="0" err="1">
                <a:solidFill>
                  <a:schemeClr val="accent6">
                    <a:lumMod val="50000"/>
                  </a:schemeClr>
                </a:solidFill>
              </a:rPr>
              <a:t>Iungo</a:t>
            </a:r>
            <a:endParaRPr lang="en-GB" b="1" i="1" dirty="0">
              <a:solidFill>
                <a:schemeClr val="accent6">
                  <a:lumMod val="50000"/>
                </a:schemeClr>
              </a:solidFill>
            </a:endParaRPr>
          </a:p>
        </p:txBody>
      </p:sp>
    </p:spTree>
    <p:extLst>
      <p:ext uri="{BB962C8B-B14F-4D97-AF65-F5344CB8AC3E}">
        <p14:creationId xmlns:p14="http://schemas.microsoft.com/office/powerpoint/2010/main" val="137796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D2DB-C9B8-C064-72D3-995BD493FCA8}"/>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3F432360-C1B9-2EE0-4720-736E109F325D}"/>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3C2EDC1A-D3E9-CCEE-8D2C-BDED82076DB1}"/>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17</a:t>
            </a:fld>
            <a:endParaRPr lang="it-IT">
              <a:solidFill>
                <a:srgbClr val="FFFF00"/>
              </a:solidFill>
            </a:endParaRPr>
          </a:p>
        </p:txBody>
      </p:sp>
      <p:sp>
        <p:nvSpPr>
          <p:cNvPr id="7" name="Rettangolo 6">
            <a:extLst>
              <a:ext uri="{FF2B5EF4-FFF2-40B4-BE49-F238E27FC236}">
                <a16:creationId xmlns:a16="http://schemas.microsoft.com/office/drawing/2014/main" id="{BFCD2EFA-E144-9762-0BBA-0F4ADC275F98}"/>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a:extLst>
              <a:ext uri="{FF2B5EF4-FFF2-40B4-BE49-F238E27FC236}">
                <a16:creationId xmlns:a16="http://schemas.microsoft.com/office/drawing/2014/main" id="{03A9D822-D1D9-EE0C-E379-F044AF210776}"/>
              </a:ext>
            </a:extLst>
          </p:cNvPr>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a:extLst>
              <a:ext uri="{FF2B5EF4-FFF2-40B4-BE49-F238E27FC236}">
                <a16:creationId xmlns:a16="http://schemas.microsoft.com/office/drawing/2014/main" id="{25B47A47-2B0F-F8B7-FEE8-26B7B711E453}"/>
              </a:ext>
            </a:extLst>
          </p:cNvPr>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MAGNETS</a:t>
            </a:r>
          </a:p>
        </p:txBody>
      </p:sp>
      <p:pic>
        <p:nvPicPr>
          <p:cNvPr id="2" name="Immagine 7">
            <a:extLst>
              <a:ext uri="{FF2B5EF4-FFF2-40B4-BE49-F238E27FC236}">
                <a16:creationId xmlns:a16="http://schemas.microsoft.com/office/drawing/2014/main" id="{3BCFFB4A-BFF0-D4FA-5207-2DD419A13C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789"/>
          <a:stretch/>
        </p:blipFill>
        <p:spPr bwMode="auto">
          <a:xfrm>
            <a:off x="207802" y="1076353"/>
            <a:ext cx="8407387" cy="324789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8">
            <a:extLst>
              <a:ext uri="{FF2B5EF4-FFF2-40B4-BE49-F238E27FC236}">
                <a16:creationId xmlns:a16="http://schemas.microsoft.com/office/drawing/2014/main" id="{1F135F75-D645-D19C-30D6-B1B07373D5CD}"/>
              </a:ext>
            </a:extLst>
          </p:cNvPr>
          <p:cNvSpPr/>
          <p:nvPr/>
        </p:nvSpPr>
        <p:spPr>
          <a:xfrm>
            <a:off x="149606" y="4336030"/>
            <a:ext cx="11911017" cy="21698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68288" indent="-255588" algn="just">
              <a:buFont typeface="Arial"/>
              <a:buChar char="•"/>
              <a:tabLst>
                <a:tab pos="355600" algn="l"/>
              </a:tabLst>
            </a:pPr>
            <a:r>
              <a:rPr lang="en-GB" sz="1500" dirty="0"/>
              <a:t>This scenario foresees the substitution of almost 25% of the current PSs aiming to reduce the possible definitive machine shut-down. Only a full PSs substitution could guarantee full machine performance, but 25% renewal would allow using dismissed PSs as spare part reserve. </a:t>
            </a:r>
          </a:p>
          <a:p>
            <a:pPr marL="268288" indent="-255588" algn="just">
              <a:buFont typeface="Arial"/>
              <a:buChar char="•"/>
              <a:tabLst>
                <a:tab pos="355600" algn="l"/>
              </a:tabLst>
            </a:pPr>
            <a:r>
              <a:rPr lang="en-GB" sz="1500" dirty="0"/>
              <a:t>For the </a:t>
            </a:r>
            <a:r>
              <a:rPr lang="en-GB" sz="1500" b="1" dirty="0">
                <a:solidFill>
                  <a:srgbClr val="C00000"/>
                </a:solidFill>
              </a:rPr>
              <a:t>pulsed TT transfer line PS</a:t>
            </a:r>
            <a:r>
              <a:rPr lang="en-GB" sz="1500" dirty="0"/>
              <a:t>, it is necessary a deeper review with the companies to define a proper price (these are not PS “off the shelf”).</a:t>
            </a:r>
          </a:p>
          <a:p>
            <a:pPr marL="268288" indent="-255588" algn="just">
              <a:buFont typeface="Arial"/>
              <a:buChar char="•"/>
              <a:tabLst>
                <a:tab pos="355600" algn="l"/>
              </a:tabLst>
            </a:pPr>
            <a:r>
              <a:rPr lang="en-GB" sz="1500" dirty="0"/>
              <a:t>Not included in the Table </a:t>
            </a:r>
            <a:r>
              <a:rPr lang="en-GB" sz="1500" b="1" dirty="0"/>
              <a:t>2 spare coils </a:t>
            </a:r>
            <a:r>
              <a:rPr lang="en-GB" sz="1500" dirty="0"/>
              <a:t>for 2° injection septa (estimated value ≈5 k€)</a:t>
            </a:r>
          </a:p>
          <a:p>
            <a:pPr marL="268288" indent="-255588" algn="just">
              <a:buFont typeface="Arial"/>
              <a:buChar char="•"/>
              <a:tabLst>
                <a:tab pos="355600" algn="l"/>
              </a:tabLst>
            </a:pPr>
            <a:r>
              <a:rPr lang="en-GB" sz="1500" dirty="0"/>
              <a:t>The operation of some essential power supplies (including the wiggler ones) relies on the in-house spare parts that are not available on the market anymore. These are a risk factor that should be taken into consideration. </a:t>
            </a:r>
          </a:p>
          <a:p>
            <a:pPr marL="268288" indent="-255588" algn="just">
              <a:buFont typeface="Arial"/>
              <a:buChar char="•"/>
              <a:tabLst>
                <a:tab pos="355600" algn="l"/>
              </a:tabLst>
            </a:pPr>
            <a:r>
              <a:rPr lang="en-GB" sz="1500" b="1" dirty="0" err="1">
                <a:solidFill>
                  <a:srgbClr val="FF0000"/>
                </a:solidFill>
              </a:rPr>
              <a:t>Extimated</a:t>
            </a:r>
            <a:r>
              <a:rPr lang="en-GB" sz="1500" b="1" dirty="0">
                <a:solidFill>
                  <a:srgbClr val="FF0000"/>
                </a:solidFill>
              </a:rPr>
              <a:t> time</a:t>
            </a:r>
            <a:r>
              <a:rPr lang="en-GB" sz="1500" dirty="0"/>
              <a:t>: The material procurement will need more or less 12/16 months. Installation time: 4-6 months. PS commissioning: 1-2 months.</a:t>
            </a:r>
            <a:endParaRPr lang="en-GB" sz="1500" b="1" dirty="0">
              <a:solidFill>
                <a:srgbClr val="FF0000"/>
              </a:solidFill>
            </a:endParaRPr>
          </a:p>
          <a:p>
            <a:pPr marL="268288" indent="-255588" algn="just">
              <a:buFont typeface="Arial"/>
              <a:buChar char="•"/>
              <a:tabLst>
                <a:tab pos="355600" algn="l"/>
              </a:tabLst>
            </a:pPr>
            <a:r>
              <a:rPr lang="en-GB" sz="1500" b="1" dirty="0">
                <a:solidFill>
                  <a:srgbClr val="FF0000"/>
                </a:solidFill>
              </a:rPr>
              <a:t>Manpower</a:t>
            </a:r>
            <a:r>
              <a:rPr lang="en-GB" sz="1500" dirty="0"/>
              <a:t>: this activity will saturate all the manpower of the service. Currently it would not be possible a compatibility with other activities (</a:t>
            </a:r>
            <a:r>
              <a:rPr lang="en-GB" sz="1500" dirty="0" err="1"/>
              <a:t>EuPraxia</a:t>
            </a:r>
            <a:r>
              <a:rPr lang="en-GB" sz="1500" dirty="0"/>
              <a:t> above all). Therefore </a:t>
            </a:r>
            <a:r>
              <a:rPr lang="en-US" sz="1500" dirty="0"/>
              <a:t>it would require at least  2 extra technicians  in the magnet group. </a:t>
            </a:r>
            <a:endParaRPr lang="en-GB" sz="1500" b="1" dirty="0">
              <a:solidFill>
                <a:srgbClr val="FF0000"/>
              </a:solidFill>
            </a:endParaRPr>
          </a:p>
        </p:txBody>
      </p:sp>
      <p:pic>
        <p:nvPicPr>
          <p:cNvPr id="3" name="Immagine 7">
            <a:extLst>
              <a:ext uri="{FF2B5EF4-FFF2-40B4-BE49-F238E27FC236}">
                <a16:creationId xmlns:a16="http://schemas.microsoft.com/office/drawing/2014/main" id="{497BD03A-6FB8-55FB-DDFD-2676FFC586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48" t="27642" b="57895"/>
          <a:stretch/>
        </p:blipFill>
        <p:spPr bwMode="auto">
          <a:xfrm>
            <a:off x="8425605" y="1601716"/>
            <a:ext cx="2455111" cy="590931"/>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7">
            <a:extLst>
              <a:ext uri="{FF2B5EF4-FFF2-40B4-BE49-F238E27FC236}">
                <a16:creationId xmlns:a16="http://schemas.microsoft.com/office/drawing/2014/main" id="{091A6D7E-BFAC-BC1F-6C32-89FD7E576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48" t="57596" b="30004"/>
          <a:stretch/>
        </p:blipFill>
        <p:spPr bwMode="auto">
          <a:xfrm>
            <a:off x="8425605" y="2611257"/>
            <a:ext cx="3363272" cy="6940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ACB19A8-4FF9-7B44-270E-A05D89733D30}"/>
              </a:ext>
            </a:extLst>
          </p:cNvPr>
          <p:cNvSpPr txBox="1"/>
          <p:nvPr/>
        </p:nvSpPr>
        <p:spPr>
          <a:xfrm>
            <a:off x="8748749" y="1032338"/>
            <a:ext cx="3443250"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A. Vannozzi &amp; F. </a:t>
            </a:r>
            <a:r>
              <a:rPr lang="it-IT" b="1" i="1" dirty="0" err="1">
                <a:solidFill>
                  <a:schemeClr val="accent6">
                    <a:lumMod val="50000"/>
                  </a:schemeClr>
                </a:solidFill>
              </a:rPr>
              <a:t>Iungo</a:t>
            </a:r>
            <a:endParaRPr lang="en-GB" b="1" i="1" dirty="0">
              <a:solidFill>
                <a:schemeClr val="accent6">
                  <a:lumMod val="50000"/>
                </a:schemeClr>
              </a:solidFill>
            </a:endParaRPr>
          </a:p>
        </p:txBody>
      </p:sp>
    </p:spTree>
    <p:extLst>
      <p:ext uri="{BB962C8B-B14F-4D97-AF65-F5344CB8AC3E}">
        <p14:creationId xmlns:p14="http://schemas.microsoft.com/office/powerpoint/2010/main" val="32272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FA1FDD3-4154-42E4-BC3D-FE0AAC86ED4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8E41B377-CD2B-4CE8-82D8-6BD17606C43B}"/>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18</a:t>
            </a:fld>
            <a:endParaRPr lang="it-IT">
              <a:solidFill>
                <a:srgbClr val="FFFF00"/>
              </a:solidFill>
            </a:endParaRPr>
          </a:p>
        </p:txBody>
      </p:sp>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CONTROL SYSTEM</a:t>
            </a:r>
          </a:p>
        </p:txBody>
      </p:sp>
      <p:sp>
        <p:nvSpPr>
          <p:cNvPr id="12" name="Rettangolo 11"/>
          <p:cNvSpPr/>
          <p:nvPr/>
        </p:nvSpPr>
        <p:spPr>
          <a:xfrm>
            <a:off x="15819" y="1235588"/>
            <a:ext cx="7010400" cy="498598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0" indent="-342900" algn="just">
              <a:lnSpc>
                <a:spcPct val="100000"/>
              </a:lnSpc>
              <a:spcBef>
                <a:spcPts val="575"/>
              </a:spcBef>
              <a:buFont typeface="Arial"/>
              <a:buChar char="•"/>
              <a:tabLst>
                <a:tab pos="355600" algn="l"/>
              </a:tabLst>
            </a:pPr>
            <a:r>
              <a:rPr lang="en-GB" dirty="0"/>
              <a:t>Many components of the DAFNE Control System are </a:t>
            </a:r>
            <a:r>
              <a:rPr lang="en-GB" b="1" dirty="0"/>
              <a:t>End Of Life </a:t>
            </a:r>
            <a:r>
              <a:rPr lang="en-GB" dirty="0"/>
              <a:t>(EOL), meaning no support and spare parts available on the market.</a:t>
            </a:r>
          </a:p>
          <a:p>
            <a:pPr marL="355600" indent="-342900" algn="just">
              <a:lnSpc>
                <a:spcPct val="100000"/>
              </a:lnSpc>
              <a:spcBef>
                <a:spcPts val="575"/>
              </a:spcBef>
              <a:buFont typeface="Arial"/>
              <a:buChar char="•"/>
              <a:tabLst>
                <a:tab pos="355600" algn="l"/>
              </a:tabLst>
            </a:pPr>
            <a:r>
              <a:rPr lang="en-GB" dirty="0"/>
              <a:t>The general philosophy of the operation extension is therefore:</a:t>
            </a:r>
          </a:p>
          <a:p>
            <a:pPr marL="812800" lvl="1" indent="-342900" algn="just">
              <a:spcBef>
                <a:spcPts val="575"/>
              </a:spcBef>
              <a:buFont typeface="Wingdings" panose="05000000000000000000" pitchFamily="2" charset="2"/>
              <a:buChar char="ü"/>
              <a:tabLst>
                <a:tab pos="355600" algn="l"/>
              </a:tabLst>
            </a:pPr>
            <a:r>
              <a:rPr lang="en-GB" dirty="0"/>
              <a:t>Buy </a:t>
            </a:r>
            <a:r>
              <a:rPr lang="en-GB" b="1" i="1" dirty="0"/>
              <a:t>spare parts for 5 years </a:t>
            </a:r>
            <a:r>
              <a:rPr lang="en-GB" dirty="0"/>
              <a:t>wherever available before they expire;</a:t>
            </a:r>
          </a:p>
          <a:p>
            <a:pPr marL="812800" lvl="1" indent="-342900" algn="just">
              <a:spcBef>
                <a:spcPts val="575"/>
              </a:spcBef>
              <a:buFont typeface="Wingdings" panose="05000000000000000000" pitchFamily="2" charset="2"/>
              <a:buChar char="ü"/>
              <a:tabLst>
                <a:tab pos="355600" algn="l"/>
              </a:tabLst>
            </a:pPr>
            <a:r>
              <a:rPr lang="en-GB" b="1" i="1" dirty="0"/>
              <a:t>Redesign and reassemble </a:t>
            </a:r>
            <a:r>
              <a:rPr lang="en-GB" dirty="0"/>
              <a:t>the systems whose components are </a:t>
            </a:r>
            <a:r>
              <a:rPr lang="en-GB" b="1" i="1" dirty="0"/>
              <a:t>not available anymore </a:t>
            </a:r>
            <a:r>
              <a:rPr lang="en-GB" dirty="0"/>
              <a:t>already today (for instance all subsystems based on VME standard bus). </a:t>
            </a:r>
          </a:p>
          <a:p>
            <a:pPr marL="812800" lvl="1" indent="-342900" algn="just">
              <a:spcBef>
                <a:spcPts val="575"/>
              </a:spcBef>
              <a:buFont typeface="Wingdings" panose="05000000000000000000" pitchFamily="2" charset="2"/>
              <a:buChar char="ü"/>
              <a:tabLst>
                <a:tab pos="355600" algn="l"/>
              </a:tabLst>
            </a:pPr>
            <a:r>
              <a:rPr lang="en-GB" b="1" i="1" dirty="0"/>
              <a:t>Transition to EPICS!</a:t>
            </a:r>
            <a:endParaRPr lang="en-GB" dirty="0"/>
          </a:p>
          <a:p>
            <a:pPr marL="355600" indent="-342900" algn="just">
              <a:lnSpc>
                <a:spcPct val="100000"/>
              </a:lnSpc>
              <a:spcBef>
                <a:spcPts val="575"/>
              </a:spcBef>
              <a:buFont typeface="Arial"/>
              <a:buChar char="•"/>
              <a:tabLst>
                <a:tab pos="355600" algn="l"/>
              </a:tabLst>
            </a:pPr>
            <a:r>
              <a:rPr lang="en-GB" dirty="0"/>
              <a:t>The ≈75% of magnet power supplies preserved (see magnet slides) will require in any case a </a:t>
            </a:r>
            <a:r>
              <a:rPr lang="en-GB" b="1" i="1" dirty="0"/>
              <a:t>new “retrofit” interface box </a:t>
            </a:r>
            <a:r>
              <a:rPr lang="en-GB" dirty="0"/>
              <a:t>toward the Control System to fix a nasty unsolved communication problem.</a:t>
            </a:r>
          </a:p>
          <a:p>
            <a:pPr marL="355600" indent="-342900" algn="just">
              <a:lnSpc>
                <a:spcPct val="100000"/>
              </a:lnSpc>
              <a:spcBef>
                <a:spcPts val="575"/>
              </a:spcBef>
              <a:buFont typeface="Arial"/>
              <a:buChar char="•"/>
              <a:tabLst>
                <a:tab pos="355600" algn="l"/>
              </a:tabLst>
            </a:pPr>
            <a:r>
              <a:rPr lang="en-GB" dirty="0"/>
              <a:t>Manpower needed: </a:t>
            </a:r>
            <a:r>
              <a:rPr lang="en-GB" b="1" i="1" dirty="0"/>
              <a:t>2 expert software developers </a:t>
            </a:r>
            <a:r>
              <a:rPr lang="en-GB" dirty="0"/>
              <a:t>+ </a:t>
            </a:r>
            <a:r>
              <a:rPr lang="en-GB" b="1" i="1" dirty="0"/>
              <a:t>1 IT systems engineer</a:t>
            </a:r>
            <a:r>
              <a:rPr lang="en-GB" dirty="0"/>
              <a:t> fully dedicated for 1 year, with the machine complex operation stopped (but compatible with the operation of the LINAC/BTF facility). </a:t>
            </a:r>
          </a:p>
        </p:txBody>
      </p:sp>
      <p:graphicFrame>
        <p:nvGraphicFramePr>
          <p:cNvPr id="10" name="Oggetto 3">
            <a:extLst>
              <a:ext uri="{FF2B5EF4-FFF2-40B4-BE49-F238E27FC236}">
                <a16:creationId xmlns:a16="http://schemas.microsoft.com/office/drawing/2014/main" id="{10555B9B-44B2-C6A7-0658-A3D7A95073D0}"/>
              </a:ext>
            </a:extLst>
          </p:cNvPr>
          <p:cNvGraphicFramePr>
            <a:graphicFrameLocks noChangeAspect="1"/>
          </p:cNvGraphicFramePr>
          <p:nvPr>
            <p:extLst>
              <p:ext uri="{D42A27DB-BD31-4B8C-83A1-F6EECF244321}">
                <p14:modId xmlns:p14="http://schemas.microsoft.com/office/powerpoint/2010/main" val="2163368059"/>
              </p:ext>
            </p:extLst>
          </p:nvPr>
        </p:nvGraphicFramePr>
        <p:xfrm>
          <a:off x="7078594" y="1012825"/>
          <a:ext cx="5070475" cy="5378450"/>
        </p:xfrm>
        <a:graphic>
          <a:graphicData uri="http://schemas.openxmlformats.org/presentationml/2006/ole">
            <mc:AlternateContent xmlns:mc="http://schemas.openxmlformats.org/markup-compatibility/2006">
              <mc:Choice xmlns:v="urn:schemas-microsoft-com:vml" Requires="v">
                <p:oleObj name="Worksheet" r:id="rId2" imgW="4775065" imgH="4864235" progId="Excel.Sheet.12">
                  <p:embed/>
                </p:oleObj>
              </mc:Choice>
              <mc:Fallback>
                <p:oleObj name="Worksheet" r:id="rId2" imgW="4775065" imgH="4864235" progId="Excel.Sheet.12">
                  <p:embed/>
                  <p:pic>
                    <p:nvPicPr>
                      <p:cNvPr id="2" name="Oggetto 3">
                        <a:extLst>
                          <a:ext uri="{FF2B5EF4-FFF2-40B4-BE49-F238E27FC236}">
                            <a16:creationId xmlns:a16="http://schemas.microsoft.com/office/drawing/2014/main" id="{87764A40-62EE-0549-71B9-B191B97E9200}"/>
                          </a:ext>
                        </a:extLst>
                      </p:cNvPr>
                      <p:cNvPicPr/>
                      <p:nvPr/>
                    </p:nvPicPr>
                    <p:blipFill>
                      <a:blip r:embed="rId3"/>
                      <a:stretch>
                        <a:fillRect/>
                      </a:stretch>
                    </p:blipFill>
                    <p:spPr>
                      <a:xfrm>
                        <a:off x="7078594" y="1012825"/>
                        <a:ext cx="5070475" cy="53784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EFE86F20-6F62-EDE4-350A-B2F495BB50F4}"/>
              </a:ext>
            </a:extLst>
          </p:cNvPr>
          <p:cNvSpPr txBox="1"/>
          <p:nvPr/>
        </p:nvSpPr>
        <p:spPr>
          <a:xfrm>
            <a:off x="3086080" y="6129258"/>
            <a:ext cx="3743332"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A. Michelotti &amp; A. Stecchi</a:t>
            </a:r>
            <a:endParaRPr lang="en-GB" b="1" i="1" dirty="0">
              <a:solidFill>
                <a:schemeClr val="accent6">
                  <a:lumMod val="50000"/>
                </a:schemeClr>
              </a:solidFill>
            </a:endParaRPr>
          </a:p>
        </p:txBody>
      </p:sp>
    </p:spTree>
    <p:extLst>
      <p:ext uri="{BB962C8B-B14F-4D97-AF65-F5344CB8AC3E}">
        <p14:creationId xmlns:p14="http://schemas.microsoft.com/office/powerpoint/2010/main" val="125848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FA1FDD3-4154-42E4-BC3D-FE0AAC86ED4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8E41B377-CD2B-4CE8-82D8-6BD17606C43B}"/>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19</a:t>
            </a:fld>
            <a:endParaRPr lang="it-IT">
              <a:solidFill>
                <a:srgbClr val="FFFF00"/>
              </a:solidFill>
            </a:endParaRPr>
          </a:p>
        </p:txBody>
      </p:sp>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1"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dirty="0"/>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BEAM DIAGNOSTICS</a:t>
            </a:r>
          </a:p>
        </p:txBody>
      </p:sp>
      <p:graphicFrame>
        <p:nvGraphicFramePr>
          <p:cNvPr id="4" name="Table 3">
            <a:extLst>
              <a:ext uri="{FF2B5EF4-FFF2-40B4-BE49-F238E27FC236}">
                <a16:creationId xmlns:a16="http://schemas.microsoft.com/office/drawing/2014/main" id="{B430BC6E-270C-54A0-B97E-459CA602884A}"/>
              </a:ext>
            </a:extLst>
          </p:cNvPr>
          <p:cNvGraphicFramePr>
            <a:graphicFrameLocks noGrp="1"/>
          </p:cNvGraphicFramePr>
          <p:nvPr>
            <p:extLst>
              <p:ext uri="{D42A27DB-BD31-4B8C-83A1-F6EECF244321}">
                <p14:modId xmlns:p14="http://schemas.microsoft.com/office/powerpoint/2010/main" val="1818820590"/>
              </p:ext>
            </p:extLst>
          </p:nvPr>
        </p:nvGraphicFramePr>
        <p:xfrm>
          <a:off x="2406220" y="1135664"/>
          <a:ext cx="9745389" cy="5291938"/>
        </p:xfrm>
        <a:graphic>
          <a:graphicData uri="http://schemas.openxmlformats.org/drawingml/2006/table">
            <a:tbl>
              <a:tblPr firstRow="1" firstCol="1" bandRow="1">
                <a:tableStyleId>{5C22544A-7EE6-4342-B048-85BDC9FD1C3A}</a:tableStyleId>
              </a:tblPr>
              <a:tblGrid>
                <a:gridCol w="1130225">
                  <a:extLst>
                    <a:ext uri="{9D8B030D-6E8A-4147-A177-3AD203B41FA5}">
                      <a16:colId xmlns:a16="http://schemas.microsoft.com/office/drawing/2014/main" val="751034463"/>
                    </a:ext>
                  </a:extLst>
                </a:gridCol>
                <a:gridCol w="1729622">
                  <a:extLst>
                    <a:ext uri="{9D8B030D-6E8A-4147-A177-3AD203B41FA5}">
                      <a16:colId xmlns:a16="http://schemas.microsoft.com/office/drawing/2014/main" val="2044390743"/>
                    </a:ext>
                  </a:extLst>
                </a:gridCol>
                <a:gridCol w="3023161">
                  <a:extLst>
                    <a:ext uri="{9D8B030D-6E8A-4147-A177-3AD203B41FA5}">
                      <a16:colId xmlns:a16="http://schemas.microsoft.com/office/drawing/2014/main" val="672187984"/>
                    </a:ext>
                  </a:extLst>
                </a:gridCol>
                <a:gridCol w="1262397">
                  <a:extLst>
                    <a:ext uri="{9D8B030D-6E8A-4147-A177-3AD203B41FA5}">
                      <a16:colId xmlns:a16="http://schemas.microsoft.com/office/drawing/2014/main" val="2706445174"/>
                    </a:ext>
                  </a:extLst>
                </a:gridCol>
                <a:gridCol w="1051145">
                  <a:extLst>
                    <a:ext uri="{9D8B030D-6E8A-4147-A177-3AD203B41FA5}">
                      <a16:colId xmlns:a16="http://schemas.microsoft.com/office/drawing/2014/main" val="49762134"/>
                    </a:ext>
                  </a:extLst>
                </a:gridCol>
                <a:gridCol w="1548839">
                  <a:extLst>
                    <a:ext uri="{9D8B030D-6E8A-4147-A177-3AD203B41FA5}">
                      <a16:colId xmlns:a16="http://schemas.microsoft.com/office/drawing/2014/main" val="1765219154"/>
                    </a:ext>
                  </a:extLst>
                </a:gridCol>
              </a:tblGrid>
              <a:tr h="313595">
                <a:tc>
                  <a:txBody>
                    <a:bodyPr/>
                    <a:lstStyle/>
                    <a:p>
                      <a:pPr algn="ctr">
                        <a:buNone/>
                      </a:pPr>
                      <a:r>
                        <a:rPr lang="en-GB" sz="1800" dirty="0">
                          <a:effectLst/>
                        </a:rPr>
                        <a:t>Severity</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lgn="ctr">
                        <a:buNone/>
                      </a:pPr>
                      <a:r>
                        <a:rPr lang="en-GB" sz="1800" dirty="0">
                          <a:effectLst/>
                        </a:rPr>
                        <a:t>System</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lgn="ctr">
                        <a:buNone/>
                      </a:pPr>
                      <a:r>
                        <a:rPr lang="en-GB" sz="1800" dirty="0">
                          <a:effectLst/>
                        </a:rPr>
                        <a:t>Short Description</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lgn="ctr">
                        <a:buNone/>
                      </a:pPr>
                      <a:r>
                        <a:rPr lang="en-GB" sz="1800" dirty="0">
                          <a:effectLst/>
                        </a:rPr>
                        <a:t>Why</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lgn="ctr">
                        <a:buNone/>
                      </a:pPr>
                      <a:r>
                        <a:rPr lang="en-GB" sz="1800" dirty="0">
                          <a:effectLst/>
                        </a:rPr>
                        <a:t>Cost [k€]</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lgn="ctr">
                        <a:buNone/>
                      </a:pPr>
                      <a:r>
                        <a:rPr lang="en-GB" sz="1800" dirty="0" err="1">
                          <a:effectLst/>
                        </a:rPr>
                        <a:t>ManPower</a:t>
                      </a:r>
                      <a:endParaRPr lang="en-GB" sz="18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1130381146"/>
                  </a:ext>
                </a:extLst>
              </a:tr>
              <a:tr h="1214794">
                <a:tc>
                  <a:txBody>
                    <a:bodyPr/>
                    <a:lstStyle/>
                    <a:p>
                      <a:pPr>
                        <a:buNone/>
                      </a:pPr>
                      <a:r>
                        <a:rPr lang="en-GB" sz="1400" dirty="0">
                          <a:effectLst/>
                        </a:rPr>
                        <a:t>CITICAL</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solidFill>
                      <a:srgbClr val="333399"/>
                    </a:solidFill>
                  </a:tcPr>
                </a:tc>
                <a:tc>
                  <a:txBody>
                    <a:bodyPr/>
                    <a:lstStyle/>
                    <a:p>
                      <a:pPr>
                        <a:buNone/>
                      </a:pPr>
                      <a:r>
                        <a:rPr lang="en-GB" sz="1400" dirty="0">
                          <a:effectLst/>
                        </a:rPr>
                        <a:t>MR + DR injection kickers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342900" lvl="0" indent="-160338">
                        <a:buSzPts val="1000"/>
                        <a:buFont typeface="Symbol" panose="05050102010706020507" pitchFamily="18" charset="2"/>
                        <a:buChar char=""/>
                        <a:tabLst>
                          <a:tab pos="457200" algn="l"/>
                        </a:tabLst>
                      </a:pPr>
                      <a:r>
                        <a:rPr lang="en-GB" sz="1400" dirty="0">
                          <a:effectLst/>
                        </a:rPr>
                        <a:t>Exhausted Thyratron replacement</a:t>
                      </a:r>
                    </a:p>
                    <a:p>
                      <a:pPr marL="342900" lvl="0" indent="-160338">
                        <a:buSzPts val="1000"/>
                        <a:buFont typeface="Symbol" panose="05050102010706020507" pitchFamily="18" charset="2"/>
                        <a:buChar char=""/>
                        <a:tabLst>
                          <a:tab pos="457200" algn="l"/>
                        </a:tabLst>
                      </a:pPr>
                      <a:r>
                        <a:rPr lang="en-GB" sz="1400" dirty="0" err="1">
                          <a:effectLst/>
                        </a:rPr>
                        <a:t>MainRing</a:t>
                      </a:r>
                      <a:r>
                        <a:rPr lang="en-GB" sz="1400" dirty="0">
                          <a:effectLst/>
                        </a:rPr>
                        <a:t> kicker vacuum feedthrough cleaning</a:t>
                      </a:r>
                    </a:p>
                    <a:p>
                      <a:pPr marL="342900" lvl="0" indent="-160338">
                        <a:buSzPts val="1000"/>
                        <a:buFont typeface="Symbol" panose="05050102010706020507" pitchFamily="18" charset="2"/>
                        <a:buChar char=""/>
                        <a:tabLst>
                          <a:tab pos="457200" algn="l"/>
                        </a:tabLst>
                      </a:pPr>
                      <a:r>
                        <a:rPr lang="en-GB" sz="1400" dirty="0">
                          <a:effectLst/>
                        </a:rPr>
                        <a:t>HV power supply</a:t>
                      </a:r>
                    </a:p>
                    <a:p>
                      <a:pPr marL="342900" lvl="0" indent="-160338">
                        <a:buSzPts val="1000"/>
                        <a:buFont typeface="Symbol" panose="05050102010706020507" pitchFamily="18" charset="2"/>
                        <a:buChar char=""/>
                        <a:tabLst>
                          <a:tab pos="457200" algn="l"/>
                        </a:tabLst>
                      </a:pPr>
                      <a:r>
                        <a:rPr lang="en-GB" sz="1400" dirty="0">
                          <a:effectLst/>
                        </a:rPr>
                        <a:t>new Timing Boards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lgn="l">
                        <a:buNone/>
                      </a:pPr>
                      <a:r>
                        <a:rPr lang="en-GB" sz="1400" dirty="0">
                          <a:effectLst/>
                        </a:rPr>
                        <a:t>consumption</a:t>
                      </a:r>
                    </a:p>
                    <a:p>
                      <a:pPr marL="88900" indent="0" algn="l">
                        <a:buNone/>
                      </a:pPr>
                      <a:r>
                        <a:rPr lang="en-GB" sz="1400" dirty="0">
                          <a:effectLst/>
                        </a:rPr>
                        <a:t>obsolescence </a:t>
                      </a:r>
                    </a:p>
                    <a:p>
                      <a:pPr marL="88900" indent="0" algn="l">
                        <a:buNone/>
                      </a:pPr>
                      <a:r>
                        <a:rPr lang="en-GB" sz="1400" dirty="0">
                          <a:effectLst/>
                        </a:rPr>
                        <a:t>no spare parts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indent="0">
                        <a:buNone/>
                      </a:pPr>
                      <a:r>
                        <a:rPr lang="en-GB" sz="2000" b="1" dirty="0">
                          <a:solidFill>
                            <a:srgbClr val="FF0000"/>
                          </a:solidFill>
                          <a:effectLst/>
                        </a:rPr>
                        <a:t>120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buNone/>
                      </a:pPr>
                      <a:r>
                        <a:rPr lang="en-GB" sz="1400" dirty="0">
                          <a:effectLst/>
                        </a:rPr>
                        <a:t>1FTE x 6months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1751687033"/>
                  </a:ext>
                </a:extLst>
              </a:tr>
              <a:tr h="357218">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400" dirty="0">
                          <a:effectLst/>
                        </a:rPr>
                        <a:t>CRITICAL</a:t>
                      </a:r>
                    </a:p>
                  </a:txBody>
                  <a:tcPr marL="37178" marR="37178" marT="37178" marB="37178" anchor="ctr">
                    <a:solidFill>
                      <a:srgbClr val="3333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Main Rings Orbit</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Update DAQ HW standard (</a:t>
                      </a:r>
                      <a:r>
                        <a:rPr lang="en-GB" sz="1400" dirty="0" err="1">
                          <a:effectLst/>
                        </a:rPr>
                        <a:t>pesently</a:t>
                      </a:r>
                      <a:r>
                        <a:rPr lang="en-GB" sz="1400" dirty="0">
                          <a:effectLst/>
                        </a:rPr>
                        <a:t> VME)</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buNone/>
                      </a:pPr>
                      <a:r>
                        <a:rPr lang="en-GB" sz="1400" dirty="0">
                          <a:effectLst/>
                        </a:rPr>
                        <a:t>no spare parts</a:t>
                      </a:r>
                    </a:p>
                    <a:p>
                      <a:pPr marL="88900" indent="0">
                        <a:buNone/>
                      </a:pPr>
                      <a:r>
                        <a:rPr lang="en-GB" sz="1400" dirty="0">
                          <a:effectLst/>
                        </a:rPr>
                        <a:t>obsolescence</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effectLst/>
                        </a:rPr>
                        <a:t>100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1FTE x 6months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718676148"/>
                  </a:ext>
                </a:extLst>
              </a:tr>
              <a:tr h="357218">
                <a:tc>
                  <a:txBody>
                    <a:bodyPr/>
                    <a:lstStyle/>
                    <a:p>
                      <a:pPr>
                        <a:buNone/>
                      </a:pPr>
                      <a:r>
                        <a:rPr lang="en-GB" sz="1400" dirty="0">
                          <a:effectLst/>
                        </a:rPr>
                        <a:t> </a:t>
                      </a:r>
                    </a:p>
                    <a:p>
                      <a:pPr>
                        <a:buNone/>
                      </a:pPr>
                      <a:r>
                        <a:rPr lang="en-GB" sz="1400" dirty="0">
                          <a:effectLst/>
                        </a:rPr>
                        <a:t>CRITICAL</a:t>
                      </a:r>
                      <a:endParaRPr lang="en-GB" sz="1400" b="1" dirty="0">
                        <a:effectLst/>
                        <a:latin typeface="Times New Roman" panose="02020603050405020304" pitchFamily="18" charset="0"/>
                        <a:ea typeface="Times New Roman" panose="02020603050405020304" pitchFamily="18" charset="0"/>
                      </a:endParaRPr>
                    </a:p>
                  </a:txBody>
                  <a:tcPr marL="37178" marR="37178" marT="37178" marB="37178" anchor="ctr">
                    <a:solidFill>
                      <a:srgbClr val="333399"/>
                    </a:solidFill>
                  </a:tcPr>
                </a:tc>
                <a:tc>
                  <a:txBody>
                    <a:bodyPr/>
                    <a:lstStyle/>
                    <a:p>
                      <a:pPr>
                        <a:buNone/>
                      </a:pPr>
                      <a:r>
                        <a:rPr lang="en-GB" sz="1400" dirty="0">
                          <a:effectLst/>
                        </a:rPr>
                        <a:t>Timing </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182563" indent="0">
                        <a:spcAft>
                          <a:spcPts val="1200"/>
                        </a:spcAft>
                        <a:buNone/>
                      </a:pPr>
                      <a:r>
                        <a:rPr lang="en-GB" sz="1400" dirty="0">
                          <a:effectLst/>
                        </a:rPr>
                        <a:t>Event Generator (ex dispatcher) system</a:t>
                      </a:r>
                      <a:br>
                        <a:rPr lang="en-GB" sz="1400" dirty="0">
                          <a:effectLst/>
                        </a:rPr>
                      </a:br>
                      <a:r>
                        <a:rPr lang="en-GB" sz="1400" dirty="0">
                          <a:effectLst/>
                        </a:rPr>
                        <a:t>RF Divider boards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buNone/>
                      </a:pPr>
                      <a:r>
                        <a:rPr lang="en-GB" sz="1400" dirty="0">
                          <a:effectLst/>
                        </a:rPr>
                        <a:t>obsolescence</a:t>
                      </a:r>
                    </a:p>
                    <a:p>
                      <a:pPr marL="88900" indent="0">
                        <a:buNone/>
                      </a:pPr>
                      <a:r>
                        <a:rPr lang="en-GB" sz="1400" dirty="0">
                          <a:effectLst/>
                        </a:rPr>
                        <a:t>no spare parts</a:t>
                      </a:r>
                    </a:p>
                    <a:p>
                      <a:pPr marL="88900" indent="0">
                        <a:buNone/>
                      </a:pPr>
                      <a:r>
                        <a:rPr lang="en-GB" sz="1400" dirty="0">
                          <a:effectLst/>
                        </a:rPr>
                        <a:t>end of life</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indent="0">
                        <a:buNone/>
                      </a:pPr>
                      <a:r>
                        <a:rPr lang="en-GB" sz="2000" b="1" dirty="0">
                          <a:solidFill>
                            <a:srgbClr val="FF0000"/>
                          </a:solidFill>
                          <a:effectLst/>
                        </a:rPr>
                        <a:t>50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buNone/>
                      </a:pPr>
                      <a:r>
                        <a:rPr lang="en-GB" sz="1400" dirty="0">
                          <a:effectLst/>
                        </a:rPr>
                        <a:t>1FTE x 6months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322240332"/>
                  </a:ext>
                </a:extLst>
              </a:tr>
              <a:tr h="519795">
                <a:tc>
                  <a:txBody>
                    <a:bodyPr/>
                    <a:lstStyle/>
                    <a:p>
                      <a:pPr>
                        <a:buNone/>
                      </a:pPr>
                      <a:r>
                        <a:rPr lang="en-GB" sz="1400" dirty="0">
                          <a:effectLst/>
                        </a:rPr>
                        <a:t> </a:t>
                      </a:r>
                    </a:p>
                    <a:p>
                      <a:pPr>
                        <a:buNone/>
                      </a:pPr>
                      <a:r>
                        <a:rPr lang="en-GB" sz="1400" dirty="0">
                          <a:effectLst/>
                        </a:rPr>
                        <a:t>CRITICAL</a:t>
                      </a:r>
                      <a:endParaRPr lang="en-GB" sz="1400" b="1" dirty="0">
                        <a:effectLst/>
                        <a:latin typeface="Times New Roman" panose="02020603050405020304" pitchFamily="18" charset="0"/>
                        <a:ea typeface="Times New Roman" panose="02020603050405020304" pitchFamily="18" charset="0"/>
                      </a:endParaRPr>
                    </a:p>
                  </a:txBody>
                  <a:tcPr marL="37178" marR="37178" marT="37178" marB="37178" anchor="ctr">
                    <a:solidFill>
                      <a:srgbClr val="333399"/>
                    </a:solidFill>
                  </a:tcPr>
                </a:tc>
                <a:tc>
                  <a:txBody>
                    <a:bodyPr/>
                    <a:lstStyle/>
                    <a:p>
                      <a:pPr>
                        <a:buNone/>
                      </a:pPr>
                      <a:r>
                        <a:rPr lang="en-GB" sz="1400" dirty="0" err="1">
                          <a:effectLst/>
                        </a:rPr>
                        <a:t>Yag</a:t>
                      </a:r>
                      <a:r>
                        <a:rPr lang="en-GB" sz="1400" dirty="0">
                          <a:effectLst/>
                        </a:rPr>
                        <a:t>  Screen </a:t>
                      </a:r>
                      <a:r>
                        <a:rPr lang="en-GB" sz="1400" dirty="0" err="1">
                          <a:effectLst/>
                        </a:rPr>
                        <a:t>Transnfer</a:t>
                      </a:r>
                      <a:r>
                        <a:rPr lang="en-GB" sz="1400" dirty="0">
                          <a:effectLst/>
                        </a:rPr>
                        <a:t> Lines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182563" indent="0">
                        <a:buNone/>
                      </a:pPr>
                      <a:r>
                        <a:rPr lang="en-GB" sz="1400" dirty="0">
                          <a:effectLst/>
                        </a:rPr>
                        <a:t>13x CCD replacement</a:t>
                      </a:r>
                    </a:p>
                    <a:p>
                      <a:pPr marL="182563" indent="0">
                        <a:buNone/>
                      </a:pPr>
                      <a:r>
                        <a:rPr lang="en-GB" sz="1400" dirty="0">
                          <a:effectLst/>
                        </a:rPr>
                        <a:t>new  Data  Acquisition</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buNone/>
                      </a:pPr>
                      <a:r>
                        <a:rPr lang="en-GB" sz="1400" dirty="0">
                          <a:effectLst/>
                        </a:rPr>
                        <a:t>obsolescence</a:t>
                      </a:r>
                    </a:p>
                    <a:p>
                      <a:pPr marL="88900" indent="0">
                        <a:buNone/>
                      </a:pPr>
                      <a:r>
                        <a:rPr lang="en-GB" sz="1400" dirty="0">
                          <a:effectLst/>
                        </a:rPr>
                        <a:t>no  spare parts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indent="0">
                        <a:buNone/>
                      </a:pPr>
                      <a:r>
                        <a:rPr lang="en-GB" sz="2000" b="1" dirty="0">
                          <a:solidFill>
                            <a:srgbClr val="FF0000"/>
                          </a:solidFill>
                          <a:effectLst/>
                        </a:rPr>
                        <a:t>20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buNone/>
                      </a:pPr>
                      <a:r>
                        <a:rPr lang="en-GB" sz="1400" dirty="0">
                          <a:effectLst/>
                        </a:rPr>
                        <a:t>1FTE x 3months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594685458"/>
                  </a:ext>
                </a:extLst>
              </a:tr>
              <a:tr h="519795">
                <a:tc>
                  <a:txBody>
                    <a:bodyPr/>
                    <a:lstStyle/>
                    <a:p>
                      <a:pPr>
                        <a:buNone/>
                      </a:pPr>
                      <a:r>
                        <a:rPr lang="en-GB" sz="1400" dirty="0">
                          <a:effectLst/>
                        </a:rPr>
                        <a:t> </a:t>
                      </a:r>
                    </a:p>
                    <a:p>
                      <a:pPr>
                        <a:buNone/>
                      </a:pPr>
                      <a:r>
                        <a:rPr lang="en-GB" sz="1400" dirty="0">
                          <a:effectLst/>
                        </a:rPr>
                        <a:t>CRITICAL</a:t>
                      </a:r>
                      <a:endParaRPr lang="en-GB" sz="1400" b="1" dirty="0">
                        <a:effectLst/>
                        <a:latin typeface="Times New Roman" panose="02020603050405020304" pitchFamily="18" charset="0"/>
                        <a:ea typeface="Times New Roman" panose="02020603050405020304" pitchFamily="18" charset="0"/>
                      </a:endParaRPr>
                    </a:p>
                  </a:txBody>
                  <a:tcPr marL="37178" marR="37178" marT="37178" marB="37178" anchor="ctr">
                    <a:solidFill>
                      <a:srgbClr val="333399"/>
                    </a:solidFill>
                  </a:tcPr>
                </a:tc>
                <a:tc>
                  <a:txBody>
                    <a:bodyPr/>
                    <a:lstStyle/>
                    <a:p>
                      <a:pPr>
                        <a:buNone/>
                      </a:pPr>
                      <a:r>
                        <a:rPr lang="en-GB" sz="1400" dirty="0">
                          <a:effectLst/>
                        </a:rPr>
                        <a:t>Dafne Control Room Instrumentation</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182563" indent="0">
                        <a:buNone/>
                      </a:pPr>
                      <a:r>
                        <a:rPr lang="en-GB" sz="1400" dirty="0">
                          <a:effectLst/>
                        </a:rPr>
                        <a:t>Sampling scopes and related DAQ</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buNone/>
                      </a:pPr>
                      <a:r>
                        <a:rPr lang="en-GB" sz="1400" dirty="0">
                          <a:effectLst/>
                        </a:rPr>
                        <a:t>obsolete</a:t>
                      </a:r>
                    </a:p>
                    <a:p>
                      <a:pPr marL="88900" indent="0">
                        <a:buNone/>
                      </a:pPr>
                      <a:r>
                        <a:rPr lang="en-GB" sz="1400" dirty="0">
                          <a:effectLst/>
                        </a:rPr>
                        <a:t>broken</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indent="0">
                        <a:buNone/>
                      </a:pPr>
                      <a:r>
                        <a:rPr lang="en-GB" sz="2000" b="1" dirty="0">
                          <a:solidFill>
                            <a:srgbClr val="FF0000"/>
                          </a:solidFill>
                          <a:effectLst/>
                        </a:rPr>
                        <a:t>30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buNone/>
                      </a:pPr>
                      <a:r>
                        <a:rPr lang="en-GB" sz="1400">
                          <a:effectLst/>
                        </a:rPr>
                        <a:t>1FTE x 1months</a:t>
                      </a:r>
                      <a:endParaRPr lang="en-GB" sz="140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1747507106"/>
                  </a:ext>
                </a:extLst>
              </a:tr>
              <a:tr h="0">
                <a:tc>
                  <a:txBody>
                    <a:bodyPr/>
                    <a:lstStyle/>
                    <a:p>
                      <a:pPr>
                        <a:buNone/>
                      </a:pPr>
                      <a:r>
                        <a:rPr lang="en-GB" sz="1400" dirty="0">
                          <a:effectLst/>
                        </a:rPr>
                        <a:t>CRITICAL</a:t>
                      </a:r>
                      <a:endParaRPr lang="en-GB" sz="1400" b="1" dirty="0">
                        <a:effectLst/>
                        <a:latin typeface="Times New Roman" panose="02020603050405020304" pitchFamily="18" charset="0"/>
                        <a:ea typeface="Times New Roman" panose="02020603050405020304" pitchFamily="18" charset="0"/>
                      </a:endParaRPr>
                    </a:p>
                  </a:txBody>
                  <a:tcPr marL="37178" marR="37178" marT="37178" marB="37178" anchor="ctr">
                    <a:solidFill>
                      <a:srgbClr val="333399"/>
                    </a:solidFill>
                  </a:tcPr>
                </a:tc>
                <a:tc>
                  <a:txBody>
                    <a:bodyPr/>
                    <a:lstStyle/>
                    <a:p>
                      <a:pPr>
                        <a:buNone/>
                      </a:pPr>
                      <a:r>
                        <a:rPr lang="en-GB" sz="1400" dirty="0">
                          <a:effectLst/>
                        </a:rPr>
                        <a:t>Main Rings Beam Feedback</a:t>
                      </a:r>
                      <a:endParaRPr lang="en-GB" sz="1400" b="1"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285750" indent="-198438">
                        <a:spcAft>
                          <a:spcPts val="600"/>
                        </a:spcAft>
                        <a:buFont typeface="Wingdings" panose="05000000000000000000" pitchFamily="2" charset="2"/>
                        <a:buChar char="§"/>
                      </a:pPr>
                      <a:r>
                        <a:rPr lang="en-GB" sz="1400" dirty="0">
                          <a:effectLst/>
                        </a:rPr>
                        <a:t>2 x RF Power Amplifier  (longitudinal)</a:t>
                      </a:r>
                    </a:p>
                    <a:p>
                      <a:pPr marL="285750" indent="-198438">
                        <a:spcAft>
                          <a:spcPts val="600"/>
                        </a:spcAft>
                        <a:buFont typeface="Wingdings" panose="05000000000000000000" pitchFamily="2" charset="2"/>
                        <a:buChar char="§"/>
                      </a:pPr>
                      <a:r>
                        <a:rPr lang="en-GB" sz="1400" dirty="0">
                          <a:effectLst/>
                        </a:rPr>
                        <a:t>2x RF Power Amplifier  (transverse)</a:t>
                      </a:r>
                    </a:p>
                    <a:p>
                      <a:pPr marL="285750" indent="-198438">
                        <a:spcAft>
                          <a:spcPts val="600"/>
                        </a:spcAft>
                        <a:buFont typeface="Wingdings" panose="05000000000000000000" pitchFamily="2" charset="2"/>
                        <a:buChar char="§"/>
                      </a:pPr>
                      <a:r>
                        <a:rPr lang="en-GB" sz="1400" dirty="0">
                          <a:effectLst/>
                        </a:rPr>
                        <a:t>1 x  </a:t>
                      </a:r>
                      <a:r>
                        <a:rPr lang="en-GB" sz="1400" dirty="0" err="1">
                          <a:effectLst/>
                        </a:rPr>
                        <a:t>Dimtel</a:t>
                      </a:r>
                      <a:r>
                        <a:rPr lang="en-GB" sz="1400" dirty="0">
                          <a:effectLst/>
                        </a:rPr>
                        <a:t> 12bit  Feedback</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8900" indent="0">
                        <a:buNone/>
                      </a:pPr>
                      <a:r>
                        <a:rPr lang="en-GB" sz="1400" dirty="0">
                          <a:effectLst/>
                        </a:rPr>
                        <a:t>end of  life</a:t>
                      </a:r>
                    </a:p>
                    <a:p>
                      <a:pPr marL="88900" indent="0">
                        <a:buNone/>
                      </a:pPr>
                      <a:r>
                        <a:rPr lang="en-GB" sz="1400" dirty="0">
                          <a:effectLst/>
                        </a:rPr>
                        <a:t>no spare parts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marL="87313" indent="0">
                        <a:spcAft>
                          <a:spcPts val="300"/>
                        </a:spcAft>
                        <a:buNone/>
                      </a:pPr>
                      <a:r>
                        <a:rPr lang="en-GB" sz="2000" b="1" dirty="0">
                          <a:solidFill>
                            <a:srgbClr val="FF0000"/>
                          </a:solidFill>
                          <a:effectLst/>
                        </a:rPr>
                        <a:t>80</a:t>
                      </a:r>
                      <a:br>
                        <a:rPr lang="en-GB" sz="1200" b="1" dirty="0">
                          <a:solidFill>
                            <a:srgbClr val="FF0000"/>
                          </a:solidFill>
                          <a:effectLst/>
                        </a:rPr>
                      </a:br>
                      <a:r>
                        <a:rPr lang="en-GB" sz="2000" b="1" dirty="0">
                          <a:solidFill>
                            <a:srgbClr val="FF0000"/>
                          </a:solidFill>
                          <a:effectLst/>
                        </a:rPr>
                        <a:t>80</a:t>
                      </a:r>
                      <a:endParaRPr lang="en-GB" sz="1200" b="1" dirty="0">
                        <a:solidFill>
                          <a:srgbClr val="FF0000"/>
                        </a:solidFill>
                        <a:effectLst/>
                      </a:endParaRPr>
                    </a:p>
                    <a:p>
                      <a:pPr marL="87313" indent="0">
                        <a:spcAft>
                          <a:spcPts val="1200"/>
                        </a:spcAft>
                        <a:buNone/>
                      </a:pPr>
                      <a:r>
                        <a:rPr lang="en-GB" sz="2000" b="1" dirty="0">
                          <a:solidFill>
                            <a:srgbClr val="FF0000"/>
                          </a:solidFill>
                          <a:effectLst/>
                        </a:rPr>
                        <a:t>40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37178" marR="37178" marT="37178" marB="37178" anchor="ctr"/>
                </a:tc>
                <a:tc>
                  <a:txBody>
                    <a:bodyPr/>
                    <a:lstStyle/>
                    <a:p>
                      <a:pPr>
                        <a:buNone/>
                      </a:pPr>
                      <a:r>
                        <a:rPr lang="en-GB" sz="1400" dirty="0">
                          <a:effectLst/>
                        </a:rPr>
                        <a:t>1FTE x 2months</a:t>
                      </a:r>
                      <a:endParaRPr lang="en-GB" sz="1400" dirty="0">
                        <a:effectLst/>
                        <a:latin typeface="Times New Roman" panose="02020603050405020304" pitchFamily="18" charset="0"/>
                        <a:ea typeface="Times New Roman" panose="02020603050405020304" pitchFamily="18" charset="0"/>
                      </a:endParaRPr>
                    </a:p>
                  </a:txBody>
                  <a:tcPr marL="37178" marR="37178" marT="37178" marB="37178" anchor="ctr"/>
                </a:tc>
                <a:extLst>
                  <a:ext uri="{0D108BD9-81ED-4DB2-BD59-A6C34878D82A}">
                    <a16:rowId xmlns:a16="http://schemas.microsoft.com/office/drawing/2014/main" val="1103806060"/>
                  </a:ext>
                </a:extLst>
              </a:tr>
              <a:tr h="0">
                <a:tc gridSpan="4">
                  <a:txBody>
                    <a:bodyPr/>
                    <a:lstStyle/>
                    <a:p>
                      <a:pPr algn="ctr">
                        <a:buNone/>
                      </a:pPr>
                      <a:r>
                        <a:rPr lang="it-IT" sz="2000" b="1" i="1" dirty="0">
                          <a:effectLst/>
                          <a:latin typeface="Times New Roman" panose="02020603050405020304" pitchFamily="18" charset="0"/>
                          <a:ea typeface="Times New Roman" panose="02020603050405020304" pitchFamily="18" charset="0"/>
                        </a:rPr>
                        <a:t> TOTAL  CRITICAL</a:t>
                      </a:r>
                      <a:endParaRPr lang="en-GB" sz="2000" b="1" i="1" dirty="0">
                        <a:effectLst/>
                        <a:latin typeface="Times New Roman" panose="02020603050405020304" pitchFamily="18" charset="0"/>
                        <a:ea typeface="Times New Roman" panose="02020603050405020304" pitchFamily="18" charset="0"/>
                      </a:endParaRPr>
                    </a:p>
                  </a:txBody>
                  <a:tcPr marL="44185" marR="44185" marT="44185" marB="44185" anchor="ctr">
                    <a:solidFill>
                      <a:srgbClr val="333399"/>
                    </a:solidFill>
                  </a:tcPr>
                </a:tc>
                <a:tc hMerge="1">
                  <a:txBody>
                    <a:bodyPr/>
                    <a:lstStyle/>
                    <a:p>
                      <a:endParaRPr lang="en-GB"/>
                    </a:p>
                  </a:txBody>
                  <a:tcPr/>
                </a:tc>
                <a:tc hMerge="1">
                  <a:txBody>
                    <a:bodyPr/>
                    <a:lstStyle/>
                    <a:p>
                      <a:pPr>
                        <a:buNone/>
                      </a:pP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hMerge="1">
                  <a:txBody>
                    <a:bodyPr/>
                    <a:lstStyle/>
                    <a:p>
                      <a:pPr algn="ctr">
                        <a:buNone/>
                      </a:pPr>
                      <a:endParaRPr lang="en-GB" sz="2000" b="1" i="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marL="88900" indent="0">
                        <a:buNone/>
                      </a:pPr>
                      <a:r>
                        <a:rPr lang="it-IT" sz="2000" b="1" i="1" dirty="0">
                          <a:solidFill>
                            <a:schemeClr val="bg1"/>
                          </a:solidFill>
                          <a:effectLst/>
                          <a:latin typeface="Times New Roman" panose="02020603050405020304" pitchFamily="18" charset="0"/>
                          <a:ea typeface="Times New Roman" panose="02020603050405020304" pitchFamily="18" charset="0"/>
                        </a:rPr>
                        <a:t>520 k€</a:t>
                      </a:r>
                      <a:endParaRPr lang="en-GB" sz="20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rgbClr val="333399"/>
                    </a:solidFill>
                  </a:tcPr>
                </a:tc>
                <a:tc>
                  <a:txBody>
                    <a:bodyPr/>
                    <a:lstStyle/>
                    <a:p>
                      <a:pPr algn="ctr">
                        <a:buNone/>
                      </a:pPr>
                      <a:r>
                        <a:rPr lang="it-IT" sz="1800" b="1" i="1" dirty="0">
                          <a:solidFill>
                            <a:schemeClr val="bg1"/>
                          </a:solidFill>
                          <a:effectLst/>
                          <a:latin typeface="Times New Roman" panose="02020603050405020304" pitchFamily="18" charset="0"/>
                          <a:ea typeface="Times New Roman" panose="02020603050405020304" pitchFamily="18" charset="0"/>
                        </a:rPr>
                        <a:t>22 FTE </a:t>
                      </a:r>
                      <a:r>
                        <a:rPr lang="it-IT" sz="1800" b="1" i="1" dirty="0" err="1">
                          <a:solidFill>
                            <a:schemeClr val="bg1"/>
                          </a:solidFill>
                          <a:effectLst/>
                          <a:latin typeface="Times New Roman" panose="02020603050405020304" pitchFamily="18" charset="0"/>
                          <a:ea typeface="Times New Roman" panose="02020603050405020304" pitchFamily="18" charset="0"/>
                        </a:rPr>
                        <a:t>month</a:t>
                      </a:r>
                      <a:endParaRPr lang="en-GB" sz="18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rgbClr val="333399"/>
                    </a:solidFill>
                  </a:tcPr>
                </a:tc>
                <a:extLst>
                  <a:ext uri="{0D108BD9-81ED-4DB2-BD59-A6C34878D82A}">
                    <a16:rowId xmlns:a16="http://schemas.microsoft.com/office/drawing/2014/main" val="3732648178"/>
                  </a:ext>
                </a:extLst>
              </a:tr>
            </a:tbl>
          </a:graphicData>
        </a:graphic>
      </p:graphicFrame>
      <p:sp>
        <p:nvSpPr>
          <p:cNvPr id="11" name="TextBox 10">
            <a:extLst>
              <a:ext uri="{FF2B5EF4-FFF2-40B4-BE49-F238E27FC236}">
                <a16:creationId xmlns:a16="http://schemas.microsoft.com/office/drawing/2014/main" id="{8D3AE660-6D35-39BF-1FCB-23E03B93F89B}"/>
              </a:ext>
            </a:extLst>
          </p:cNvPr>
          <p:cNvSpPr txBox="1"/>
          <p:nvPr/>
        </p:nvSpPr>
        <p:spPr>
          <a:xfrm>
            <a:off x="0" y="1109862"/>
            <a:ext cx="2362152" cy="530914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900"/>
              </a:spcAft>
              <a:buClrTx/>
              <a:buSzTx/>
              <a:buFontTx/>
              <a:buNone/>
              <a:tabLst/>
              <a:defRPr/>
            </a:pPr>
            <a:r>
              <a:rPr lang="en-GB" sz="1400" dirty="0">
                <a:solidFill>
                  <a:prstClr val="black"/>
                </a:solidFill>
                <a:latin typeface="Daytona" panose="020F0502020204030204" pitchFamily="34" charset="0"/>
              </a:rPr>
              <a:t>T</a:t>
            </a: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his includes:</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Pulsing system for injection kickers in the Main Rings and Damping Ring</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Acquisition hardware of the Beam Position Monitor system for the Main Rings</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Timing system for the event generation part</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Signal acquisition instrumentation installed in the Dafne control room</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CCD camera system for beam size diagnostics in the transfer lines</a:t>
            </a:r>
          </a:p>
          <a:p>
            <a:pPr marL="176213" marR="0" lvl="0" indent="-176213" algn="just" defTabSz="9144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Daytona" panose="020F0502020204030204" pitchFamily="34" charset="0"/>
                <a:ea typeface="+mn-ea"/>
                <a:cs typeface="+mn-cs"/>
              </a:rPr>
              <a:t>RF power amplifier for main Rings Feedback</a:t>
            </a:r>
          </a:p>
        </p:txBody>
      </p:sp>
      <p:sp>
        <p:nvSpPr>
          <p:cNvPr id="13" name="TextBox 12">
            <a:extLst>
              <a:ext uri="{FF2B5EF4-FFF2-40B4-BE49-F238E27FC236}">
                <a16:creationId xmlns:a16="http://schemas.microsoft.com/office/drawing/2014/main" id="{84F66169-0081-00B6-88C5-2AB6B6E50E3F}"/>
              </a:ext>
            </a:extLst>
          </p:cNvPr>
          <p:cNvSpPr txBox="1"/>
          <p:nvPr/>
        </p:nvSpPr>
        <p:spPr>
          <a:xfrm>
            <a:off x="10083219" y="707475"/>
            <a:ext cx="2108782"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A. Stella</a:t>
            </a:r>
            <a:endParaRPr lang="en-GB" b="1" i="1" dirty="0">
              <a:solidFill>
                <a:schemeClr val="accent6">
                  <a:lumMod val="50000"/>
                </a:schemeClr>
              </a:solidFill>
            </a:endParaRPr>
          </a:p>
        </p:txBody>
      </p:sp>
    </p:spTree>
    <p:extLst>
      <p:ext uri="{BB962C8B-B14F-4D97-AF65-F5344CB8AC3E}">
        <p14:creationId xmlns:p14="http://schemas.microsoft.com/office/powerpoint/2010/main" val="126676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8000" r="-8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CA5B2B-DA62-BE84-7F38-E50E48354200}"/>
              </a:ext>
            </a:extLst>
          </p:cNvPr>
          <p:cNvSpPr>
            <a:spLocks noGrp="1"/>
          </p:cNvSpPr>
          <p:nvPr>
            <p:ph type="sldNum" sz="quarter" idx="12"/>
          </p:nvPr>
        </p:nvSpPr>
        <p:spPr/>
        <p:txBody>
          <a:bodyPr/>
          <a:lstStyle/>
          <a:p>
            <a:fld id="{3A9FF215-316F-4B65-BCDA-A765DC2D78E5}" type="slidenum">
              <a:rPr lang="en-GB" smtClean="0"/>
              <a:t>2</a:t>
            </a:fld>
            <a:endParaRPr lang="en-GB"/>
          </a:p>
        </p:txBody>
      </p:sp>
      <p:sp>
        <p:nvSpPr>
          <p:cNvPr id="3" name="Rettangolo 4">
            <a:extLst>
              <a:ext uri="{FF2B5EF4-FFF2-40B4-BE49-F238E27FC236}">
                <a16:creationId xmlns:a16="http://schemas.microsoft.com/office/drawing/2014/main" id="{278822C6-0912-BD41-F647-88FFF22FD025}"/>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CEE55772-2155-7029-1031-A886C68FC665}"/>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2</a:t>
            </a:fld>
            <a:endParaRPr lang="it-IT">
              <a:solidFill>
                <a:srgbClr val="FFFF00"/>
              </a:solidFill>
            </a:endParaRPr>
          </a:p>
        </p:txBody>
      </p:sp>
      <p:sp>
        <p:nvSpPr>
          <p:cNvPr id="5" name="Rettangolo 6">
            <a:extLst>
              <a:ext uri="{FF2B5EF4-FFF2-40B4-BE49-F238E27FC236}">
                <a16:creationId xmlns:a16="http://schemas.microsoft.com/office/drawing/2014/main" id="{55D63388-2983-5D4E-A154-72A76674757A}"/>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it-IT" i="1" dirty="0">
                <a:solidFill>
                  <a:schemeClr val="accent5">
                    <a:lumMod val="20000"/>
                    <a:lumOff val="80000"/>
                  </a:schemeClr>
                </a:solidFill>
              </a:rPr>
              <a:t>A. Gallo - DAFNE: Future plans</a:t>
            </a:r>
            <a:endParaRPr lang="en-US" i="1" dirty="0">
              <a:solidFill>
                <a:schemeClr val="accent5">
                  <a:lumMod val="20000"/>
                  <a:lumOff val="80000"/>
                </a:schemeClr>
              </a:solidFill>
            </a:endParaRPr>
          </a:p>
        </p:txBody>
      </p:sp>
      <p:sp>
        <p:nvSpPr>
          <p:cNvPr id="6" name="CasellaDiTesto 1">
            <a:extLst>
              <a:ext uri="{FF2B5EF4-FFF2-40B4-BE49-F238E27FC236}">
                <a16:creationId xmlns:a16="http://schemas.microsoft.com/office/drawing/2014/main" id="{8DC0F879-60AB-633C-AD77-4FB9DB4ECF3A}"/>
              </a:ext>
            </a:extLst>
          </p:cNvPr>
          <p:cNvSpPr txBox="1"/>
          <p:nvPr/>
        </p:nvSpPr>
        <p:spPr>
          <a:xfrm>
            <a:off x="1587949" y="632107"/>
            <a:ext cx="2635045" cy="830997"/>
          </a:xfrm>
          <a:prstGeom prst="rect">
            <a:avLst/>
          </a:prstGeom>
          <a:solidFill>
            <a:srgbClr val="FFFFFF">
              <a:alpha val="69804"/>
            </a:srgbClr>
          </a:solidFill>
        </p:spPr>
        <p:txBody>
          <a:bodyPr wrap="square" rtlCol="0">
            <a:spAutoFit/>
          </a:bodyPr>
          <a:lstStyle/>
          <a:p>
            <a:pPr algn="ctr"/>
            <a:r>
              <a:rPr lang="en-GB" sz="4800" b="1" dirty="0">
                <a:solidFill>
                  <a:srgbClr val="C00000"/>
                </a:solidFill>
              </a:rPr>
              <a:t>Summary</a:t>
            </a:r>
          </a:p>
        </p:txBody>
      </p:sp>
      <p:sp>
        <p:nvSpPr>
          <p:cNvPr id="7" name="CasellaDiTesto 3">
            <a:extLst>
              <a:ext uri="{FF2B5EF4-FFF2-40B4-BE49-F238E27FC236}">
                <a16:creationId xmlns:a16="http://schemas.microsoft.com/office/drawing/2014/main" id="{A8725646-E3C9-8AD7-C5D5-B02E5509B238}"/>
              </a:ext>
            </a:extLst>
          </p:cNvPr>
          <p:cNvSpPr txBox="1"/>
          <p:nvPr/>
        </p:nvSpPr>
        <p:spPr>
          <a:xfrm>
            <a:off x="9828" y="1549288"/>
            <a:ext cx="8341691" cy="4985980"/>
          </a:xfrm>
          <a:prstGeom prst="rect">
            <a:avLst/>
          </a:prstGeom>
          <a:solidFill>
            <a:srgbClr val="FFFFFF">
              <a:alpha val="69804"/>
            </a:srgbClr>
          </a:solidFill>
        </p:spPr>
        <p:txBody>
          <a:bodyPr wrap="square" rtlCol="0">
            <a:spAutoFit/>
          </a:bodyPr>
          <a:lstStyle/>
          <a:p>
            <a:pPr marL="285750" indent="-285750">
              <a:spcAft>
                <a:spcPts val="900"/>
              </a:spcAft>
              <a:buFont typeface="Wingdings" panose="05000000000000000000" pitchFamily="2" charset="2"/>
              <a:buChar char="ü"/>
            </a:pPr>
            <a:r>
              <a:rPr lang="en-GB" sz="2400" b="1" dirty="0">
                <a:solidFill>
                  <a:srgbClr val="002060"/>
                </a:solidFill>
              </a:rPr>
              <a:t>Introduction: goal of the presentation, historical remarks, premises</a:t>
            </a:r>
          </a:p>
          <a:p>
            <a:pPr marL="285750" indent="-285750">
              <a:spcAft>
                <a:spcPts val="900"/>
              </a:spcAft>
              <a:buFont typeface="Wingdings" panose="05000000000000000000" pitchFamily="2" charset="2"/>
              <a:buChar char="ü"/>
            </a:pPr>
            <a:r>
              <a:rPr lang="en-GB" sz="2400" b="1" dirty="0">
                <a:solidFill>
                  <a:srgbClr val="C00000"/>
                </a:solidFill>
              </a:rPr>
              <a:t>Present situation: machine status, scientific proposals already defined (EXKALIBUR), possible continuation of DAFNE-LUCE activity, running costs.</a:t>
            </a:r>
          </a:p>
          <a:p>
            <a:pPr marL="285750" indent="-285750">
              <a:spcAft>
                <a:spcPts val="900"/>
              </a:spcAft>
              <a:buFont typeface="Wingdings" panose="05000000000000000000" pitchFamily="2" charset="2"/>
              <a:buChar char="ü"/>
            </a:pPr>
            <a:r>
              <a:rPr lang="en-GB" sz="2400" b="1" dirty="0">
                <a:solidFill>
                  <a:srgbClr val="002060"/>
                </a:solidFill>
              </a:rPr>
              <a:t>The roadmap for the preparation of a complete scientific program to exploit DAFNE as Test Facility of future lepton colliders.</a:t>
            </a:r>
          </a:p>
          <a:p>
            <a:pPr marL="285750" indent="-285750">
              <a:spcAft>
                <a:spcPts val="900"/>
              </a:spcAft>
              <a:buFont typeface="Wingdings" panose="05000000000000000000" pitchFamily="2" charset="2"/>
              <a:buChar char="ü"/>
            </a:pPr>
            <a:r>
              <a:rPr lang="en-GB" sz="2400" b="1" dirty="0">
                <a:solidFill>
                  <a:srgbClr val="C00000"/>
                </a:solidFill>
              </a:rPr>
              <a:t>Consolidation update (for a medium-term program, not including the specific needs of an </a:t>
            </a:r>
            <a:r>
              <a:rPr lang="en-GB" sz="2400" b="1" dirty="0" err="1">
                <a:solidFill>
                  <a:srgbClr val="C00000"/>
                </a:solidFill>
              </a:rPr>
              <a:t>FCC_ee</a:t>
            </a:r>
            <a:r>
              <a:rPr lang="en-GB" sz="2400" b="1" dirty="0">
                <a:solidFill>
                  <a:srgbClr val="C00000"/>
                </a:solidFill>
              </a:rPr>
              <a:t> oriented R&amp;D facility) in the context of the present and future LNF initiatives </a:t>
            </a:r>
          </a:p>
          <a:p>
            <a:pPr marL="285750" indent="-285750">
              <a:spcAft>
                <a:spcPts val="900"/>
              </a:spcAft>
              <a:buFont typeface="Wingdings" panose="05000000000000000000" pitchFamily="2" charset="2"/>
              <a:buChar char="ü"/>
            </a:pPr>
            <a:r>
              <a:rPr lang="en-GB" sz="2400" b="1" dirty="0">
                <a:solidFill>
                  <a:srgbClr val="002060"/>
                </a:solidFill>
              </a:rPr>
              <a:t>Conclusions</a:t>
            </a:r>
          </a:p>
        </p:txBody>
      </p:sp>
    </p:spTree>
    <p:extLst>
      <p:ext uri="{BB962C8B-B14F-4D97-AF65-F5344CB8AC3E}">
        <p14:creationId xmlns:p14="http://schemas.microsoft.com/office/powerpoint/2010/main" val="130367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6195-E16C-7D21-0CFB-427F3D8503EA}"/>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00AFC047-EB7F-D0D8-99E8-B1AD02B5FF7F}"/>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B05CC4DD-203D-6623-01FC-3729FDFF1F6B}"/>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20</a:t>
            </a:fld>
            <a:endParaRPr lang="it-IT">
              <a:solidFill>
                <a:srgbClr val="FFFF00"/>
              </a:solidFill>
            </a:endParaRPr>
          </a:p>
        </p:txBody>
      </p:sp>
      <p:sp>
        <p:nvSpPr>
          <p:cNvPr id="7" name="Rettangolo 6">
            <a:extLst>
              <a:ext uri="{FF2B5EF4-FFF2-40B4-BE49-F238E27FC236}">
                <a16:creationId xmlns:a16="http://schemas.microsoft.com/office/drawing/2014/main" id="{ED32843F-E5CB-17FF-8B7B-DED3BEA618EA}"/>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a:extLst>
              <a:ext uri="{FF2B5EF4-FFF2-40B4-BE49-F238E27FC236}">
                <a16:creationId xmlns:a16="http://schemas.microsoft.com/office/drawing/2014/main" id="{DDA287C6-AC1D-D650-6D34-45B89085011A}"/>
              </a:ext>
            </a:extLst>
          </p:cNvPr>
          <p:cNvSpPr/>
          <p:nvPr/>
        </p:nvSpPr>
        <p:spPr>
          <a:xfrm>
            <a:off x="1"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dirty="0"/>
          </a:p>
        </p:txBody>
      </p:sp>
      <p:sp>
        <p:nvSpPr>
          <p:cNvPr id="9" name="Titolo 1">
            <a:extLst>
              <a:ext uri="{FF2B5EF4-FFF2-40B4-BE49-F238E27FC236}">
                <a16:creationId xmlns:a16="http://schemas.microsoft.com/office/drawing/2014/main" id="{E2D824CA-634D-FC10-4A80-570AC3DDCA54}"/>
              </a:ext>
            </a:extLst>
          </p:cNvPr>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BEAM DIAGNOSTICS</a:t>
            </a:r>
          </a:p>
        </p:txBody>
      </p:sp>
      <p:graphicFrame>
        <p:nvGraphicFramePr>
          <p:cNvPr id="2" name="Table 1">
            <a:extLst>
              <a:ext uri="{FF2B5EF4-FFF2-40B4-BE49-F238E27FC236}">
                <a16:creationId xmlns:a16="http://schemas.microsoft.com/office/drawing/2014/main" id="{1BD261EB-6370-647F-0DD8-E9C94EBD7A54}"/>
              </a:ext>
            </a:extLst>
          </p:cNvPr>
          <p:cNvGraphicFramePr>
            <a:graphicFrameLocks noGrp="1"/>
          </p:cNvGraphicFramePr>
          <p:nvPr>
            <p:extLst>
              <p:ext uri="{D42A27DB-BD31-4B8C-83A1-F6EECF244321}">
                <p14:modId xmlns:p14="http://schemas.microsoft.com/office/powerpoint/2010/main" val="3646059534"/>
              </p:ext>
            </p:extLst>
          </p:nvPr>
        </p:nvGraphicFramePr>
        <p:xfrm>
          <a:off x="651794" y="1289149"/>
          <a:ext cx="10087895" cy="4996535"/>
        </p:xfrm>
        <a:graphic>
          <a:graphicData uri="http://schemas.openxmlformats.org/drawingml/2006/table">
            <a:tbl>
              <a:tblPr firstRow="1" firstCol="1" bandRow="1">
                <a:tableStyleId>{5C22544A-7EE6-4342-B048-85BDC9FD1C3A}</a:tableStyleId>
              </a:tblPr>
              <a:tblGrid>
                <a:gridCol w="1176876">
                  <a:extLst>
                    <a:ext uri="{9D8B030D-6E8A-4147-A177-3AD203B41FA5}">
                      <a16:colId xmlns:a16="http://schemas.microsoft.com/office/drawing/2014/main" val="2412627580"/>
                    </a:ext>
                  </a:extLst>
                </a:gridCol>
                <a:gridCol w="2136595">
                  <a:extLst>
                    <a:ext uri="{9D8B030D-6E8A-4147-A177-3AD203B41FA5}">
                      <a16:colId xmlns:a16="http://schemas.microsoft.com/office/drawing/2014/main" val="163178072"/>
                    </a:ext>
                  </a:extLst>
                </a:gridCol>
                <a:gridCol w="2726953">
                  <a:extLst>
                    <a:ext uri="{9D8B030D-6E8A-4147-A177-3AD203B41FA5}">
                      <a16:colId xmlns:a16="http://schemas.microsoft.com/office/drawing/2014/main" val="3710653659"/>
                    </a:ext>
                  </a:extLst>
                </a:gridCol>
                <a:gridCol w="1257772">
                  <a:extLst>
                    <a:ext uri="{9D8B030D-6E8A-4147-A177-3AD203B41FA5}">
                      <a16:colId xmlns:a16="http://schemas.microsoft.com/office/drawing/2014/main" val="4037652066"/>
                    </a:ext>
                  </a:extLst>
                </a:gridCol>
                <a:gridCol w="1049391">
                  <a:extLst>
                    <a:ext uri="{9D8B030D-6E8A-4147-A177-3AD203B41FA5}">
                      <a16:colId xmlns:a16="http://schemas.microsoft.com/office/drawing/2014/main" val="3360949447"/>
                    </a:ext>
                  </a:extLst>
                </a:gridCol>
                <a:gridCol w="1740308">
                  <a:extLst>
                    <a:ext uri="{9D8B030D-6E8A-4147-A177-3AD203B41FA5}">
                      <a16:colId xmlns:a16="http://schemas.microsoft.com/office/drawing/2014/main" val="1328031109"/>
                    </a:ext>
                  </a:extLst>
                </a:gridCol>
              </a:tblGrid>
              <a:tr h="582316">
                <a:tc>
                  <a:txBody>
                    <a:bodyPr/>
                    <a:lstStyle/>
                    <a:p>
                      <a:pPr algn="ctr">
                        <a:buNone/>
                      </a:pPr>
                      <a:r>
                        <a:rPr lang="en-GB" sz="1800" dirty="0">
                          <a:effectLst/>
                        </a:rPr>
                        <a:t> Severity</a:t>
                      </a:r>
                      <a:endParaRPr lang="en-GB" sz="1800" b="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lgn="ctr">
                        <a:buNone/>
                      </a:pPr>
                      <a:r>
                        <a:rPr lang="en-GB" sz="1800">
                          <a:effectLst/>
                        </a:rPr>
                        <a:t>System</a:t>
                      </a:r>
                      <a:endParaRPr lang="en-GB" sz="1800" b="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lgn="ctr">
                        <a:buNone/>
                      </a:pPr>
                      <a:r>
                        <a:rPr lang="en-GB" sz="1800" dirty="0">
                          <a:effectLst/>
                        </a:rPr>
                        <a:t>Short Description</a:t>
                      </a:r>
                      <a:endParaRPr lang="en-GB" sz="18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lgn="ctr">
                        <a:buNone/>
                      </a:pPr>
                      <a:r>
                        <a:rPr lang="en-GB" sz="1800" dirty="0">
                          <a:effectLst/>
                        </a:rPr>
                        <a:t>Why</a:t>
                      </a:r>
                      <a:endParaRPr lang="en-GB" sz="18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lgn="ctr">
                        <a:buNone/>
                      </a:pPr>
                      <a:r>
                        <a:rPr lang="en-GB" sz="1800" dirty="0">
                          <a:effectLst/>
                        </a:rPr>
                        <a:t>Cost [k€]</a:t>
                      </a:r>
                      <a:endParaRPr lang="en-GB" sz="18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lgn="ctr">
                        <a:buNone/>
                      </a:pPr>
                      <a:r>
                        <a:rPr lang="en-GB" sz="1800" dirty="0">
                          <a:effectLst/>
                        </a:rPr>
                        <a:t>Manpower</a:t>
                      </a:r>
                      <a:endParaRPr lang="en-GB" sz="1800" dirty="0">
                        <a:effectLst/>
                        <a:latin typeface="Times New Roman" panose="02020603050405020304" pitchFamily="18" charset="0"/>
                        <a:ea typeface="Times New Roman" panose="02020603050405020304" pitchFamily="18" charset="0"/>
                      </a:endParaRPr>
                    </a:p>
                  </a:txBody>
                  <a:tcPr marL="44185" marR="44185" marT="44185" marB="44185" anchor="ctr"/>
                </a:tc>
                <a:extLst>
                  <a:ext uri="{0D108BD9-81ED-4DB2-BD59-A6C34878D82A}">
                    <a16:rowId xmlns:a16="http://schemas.microsoft.com/office/drawing/2014/main" val="3190136320"/>
                  </a:ext>
                </a:extLst>
              </a:tr>
              <a:tr h="726344">
                <a:tc>
                  <a:txBody>
                    <a:bodyPr/>
                    <a:lstStyle/>
                    <a:p>
                      <a:pPr>
                        <a:buNone/>
                      </a:pPr>
                      <a:r>
                        <a:rPr lang="en-GB" sz="1400" dirty="0">
                          <a:effectLst/>
                        </a:rPr>
                        <a:t>  SUGGESTED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a:txBody>
                    <a:bodyPr/>
                    <a:lstStyle/>
                    <a:p>
                      <a:pPr>
                        <a:buNone/>
                      </a:pPr>
                      <a:r>
                        <a:rPr lang="en-GB" sz="1400" dirty="0">
                          <a:effectLst/>
                        </a:rPr>
                        <a:t>DCCT  Main Rings + </a:t>
                      </a:r>
                      <a:r>
                        <a:rPr lang="en-GB" sz="1400" dirty="0" err="1">
                          <a:effectLst/>
                        </a:rPr>
                        <a:t>Acc</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pickup &amp; electronics replacement</a:t>
                      </a:r>
                    </a:p>
                    <a:p>
                      <a:pPr>
                        <a:buNone/>
                      </a:pPr>
                      <a:r>
                        <a:rPr lang="en-GB" sz="1400" dirty="0">
                          <a:effectLst/>
                        </a:rPr>
                        <a:t>(can be avoided accepting performance reduction)</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no spare parts</a:t>
                      </a:r>
                    </a:p>
                    <a:p>
                      <a:pPr>
                        <a:buNone/>
                      </a:pPr>
                      <a:r>
                        <a:rPr lang="en-GB" sz="1400" dirty="0">
                          <a:effectLst/>
                        </a:rPr>
                        <a:t>obsolete</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marL="176213" indent="0">
                        <a:buNone/>
                      </a:pPr>
                      <a:r>
                        <a:rPr lang="en-GB" sz="2000" b="1" dirty="0">
                          <a:solidFill>
                            <a:srgbClr val="FF0000"/>
                          </a:solidFill>
                          <a:effectLst/>
                        </a:rPr>
                        <a:t>3 x 70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1FTE x 3months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extLst>
                  <a:ext uri="{0D108BD9-81ED-4DB2-BD59-A6C34878D82A}">
                    <a16:rowId xmlns:a16="http://schemas.microsoft.com/office/drawing/2014/main" val="2962010244"/>
                  </a:ext>
                </a:extLst>
              </a:tr>
              <a:tr h="547859">
                <a:tc>
                  <a:txBody>
                    <a:bodyPr/>
                    <a:lstStyle/>
                    <a:p>
                      <a:pPr>
                        <a:buNone/>
                      </a:pPr>
                      <a:r>
                        <a:rPr lang="en-GB" sz="1400" dirty="0">
                          <a:effectLst/>
                        </a:rPr>
                        <a:t> SUGGESTED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a:txBody>
                    <a:bodyPr/>
                    <a:lstStyle/>
                    <a:p>
                      <a:pPr>
                        <a:buNone/>
                      </a:pPr>
                      <a:r>
                        <a:rPr lang="en-GB" sz="1400" dirty="0" err="1">
                          <a:effectLst/>
                        </a:rPr>
                        <a:t>Sinchrotron</a:t>
                      </a:r>
                      <a:r>
                        <a:rPr lang="en-GB" sz="1400" dirty="0">
                          <a:effectLst/>
                        </a:rPr>
                        <a:t> Light Monitors</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3">
                        <a:lumMod val="20000"/>
                        <a:lumOff val="80000"/>
                      </a:schemeClr>
                    </a:solidFill>
                  </a:tcPr>
                </a:tc>
                <a:tc>
                  <a:txBody>
                    <a:bodyPr/>
                    <a:lstStyle/>
                    <a:p>
                      <a:pPr>
                        <a:buNone/>
                      </a:pPr>
                      <a:r>
                        <a:rPr lang="en-GB" sz="1400" dirty="0">
                          <a:effectLst/>
                        </a:rPr>
                        <a:t>replacement of 2 x CCD + mirrors + UHV  windows + DAQ</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3">
                        <a:lumMod val="20000"/>
                        <a:lumOff val="80000"/>
                      </a:schemeClr>
                    </a:solidFill>
                  </a:tcPr>
                </a:tc>
                <a:tc>
                  <a:txBody>
                    <a:bodyPr/>
                    <a:lstStyle/>
                    <a:p>
                      <a:pPr>
                        <a:buNone/>
                      </a:pPr>
                      <a:r>
                        <a:rPr lang="en-GB" sz="1400" dirty="0">
                          <a:effectLst/>
                        </a:rPr>
                        <a:t>end of life</a:t>
                      </a:r>
                    </a:p>
                    <a:p>
                      <a:pPr>
                        <a:buNone/>
                      </a:pPr>
                      <a:r>
                        <a:rPr lang="en-GB" sz="1400" dirty="0">
                          <a:effectLst/>
                        </a:rPr>
                        <a:t>no spare parts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3">
                        <a:lumMod val="20000"/>
                        <a:lumOff val="80000"/>
                      </a:schemeClr>
                    </a:solidFill>
                  </a:tcPr>
                </a:tc>
                <a:tc>
                  <a:txBody>
                    <a:bodyPr/>
                    <a:lstStyle/>
                    <a:p>
                      <a:pPr marL="176213" indent="0">
                        <a:buNone/>
                      </a:pPr>
                      <a:r>
                        <a:rPr lang="en-GB" sz="2000" b="1" dirty="0">
                          <a:solidFill>
                            <a:srgbClr val="FF0000"/>
                          </a:solidFill>
                          <a:effectLst/>
                        </a:rPr>
                        <a:t>20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3">
                        <a:lumMod val="20000"/>
                        <a:lumOff val="80000"/>
                      </a:schemeClr>
                    </a:solidFill>
                  </a:tcPr>
                </a:tc>
                <a:tc>
                  <a:txBody>
                    <a:bodyPr/>
                    <a:lstStyle/>
                    <a:p>
                      <a:pPr>
                        <a:buNone/>
                      </a:pPr>
                      <a:r>
                        <a:rPr lang="en-GB" sz="1400" dirty="0">
                          <a:effectLst/>
                        </a:rPr>
                        <a:t>1FTE x 1months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3">
                        <a:lumMod val="20000"/>
                        <a:lumOff val="80000"/>
                      </a:schemeClr>
                    </a:solidFill>
                  </a:tcPr>
                </a:tc>
                <a:extLst>
                  <a:ext uri="{0D108BD9-81ED-4DB2-BD59-A6C34878D82A}">
                    <a16:rowId xmlns:a16="http://schemas.microsoft.com/office/drawing/2014/main" val="2473458799"/>
                  </a:ext>
                </a:extLst>
              </a:tr>
              <a:tr h="231504">
                <a:tc>
                  <a:txBody>
                    <a:bodyPr/>
                    <a:lstStyle/>
                    <a:p>
                      <a:pPr>
                        <a:buNone/>
                      </a:pPr>
                      <a:r>
                        <a:rPr lang="en-GB" sz="1400" dirty="0">
                          <a:effectLst/>
                        </a:rPr>
                        <a:t>SUGGESTED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a:txBody>
                    <a:bodyPr/>
                    <a:lstStyle/>
                    <a:p>
                      <a:pPr>
                        <a:buNone/>
                      </a:pPr>
                      <a:r>
                        <a:rPr lang="en-GB" sz="1400" dirty="0">
                          <a:effectLst/>
                        </a:rPr>
                        <a:t>Tune Measurement</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Spectrum Analyzer DAQ</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no  spare parts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marL="176213" indent="0">
                        <a:buNone/>
                      </a:pPr>
                      <a:r>
                        <a:rPr lang="en-GB" sz="2000" b="1" dirty="0">
                          <a:solidFill>
                            <a:srgbClr val="FF0000"/>
                          </a:solidFill>
                          <a:effectLst/>
                        </a:rPr>
                        <a:t>10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tc>
                  <a:txBody>
                    <a:bodyPr/>
                    <a:lstStyle/>
                    <a:p>
                      <a:pPr>
                        <a:buNone/>
                      </a:pPr>
                      <a:r>
                        <a:rPr lang="en-GB" sz="1400" dirty="0">
                          <a:effectLst/>
                        </a:rPr>
                        <a:t>1FTE x 2weeks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5">
                        <a:lumMod val="20000"/>
                        <a:lumOff val="80000"/>
                      </a:schemeClr>
                    </a:solidFill>
                  </a:tcPr>
                </a:tc>
                <a:extLst>
                  <a:ext uri="{0D108BD9-81ED-4DB2-BD59-A6C34878D82A}">
                    <a16:rowId xmlns:a16="http://schemas.microsoft.com/office/drawing/2014/main" val="1691783192"/>
                  </a:ext>
                </a:extLst>
              </a:tr>
              <a:tr h="322524">
                <a:tc gridSpan="4">
                  <a:txBody>
                    <a:bodyPr/>
                    <a:lstStyle/>
                    <a:p>
                      <a:pPr algn="ctr">
                        <a:buNone/>
                      </a:pPr>
                      <a:r>
                        <a:rPr lang="it-IT" sz="2000" b="1" i="1" dirty="0">
                          <a:effectLst/>
                          <a:latin typeface="Times New Roman" panose="02020603050405020304" pitchFamily="18" charset="0"/>
                          <a:ea typeface="Times New Roman" panose="02020603050405020304" pitchFamily="18" charset="0"/>
                        </a:rPr>
                        <a:t> TOTAL  SUGGESTED</a:t>
                      </a:r>
                      <a:endParaRPr lang="en-GB" sz="2000" b="1" i="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hMerge="1">
                  <a:txBody>
                    <a:bodyPr/>
                    <a:lstStyle/>
                    <a:p>
                      <a:endParaRPr lang="en-GB"/>
                    </a:p>
                  </a:txBody>
                  <a:tcPr/>
                </a:tc>
                <a:tc hMerge="1">
                  <a:txBody>
                    <a:bodyPr/>
                    <a:lstStyle/>
                    <a:p>
                      <a:pPr>
                        <a:buNone/>
                      </a:pP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hMerge="1">
                  <a:txBody>
                    <a:bodyPr/>
                    <a:lstStyle/>
                    <a:p>
                      <a:pPr algn="ctr">
                        <a:buNone/>
                      </a:pPr>
                      <a:endParaRPr lang="en-GB" sz="2000" b="1" i="1" dirty="0">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a:txBody>
                    <a:bodyPr/>
                    <a:lstStyle/>
                    <a:p>
                      <a:pPr marL="88900" indent="0">
                        <a:buNone/>
                      </a:pPr>
                      <a:r>
                        <a:rPr lang="it-IT" sz="2000" b="1" i="1" dirty="0">
                          <a:solidFill>
                            <a:schemeClr val="bg1"/>
                          </a:solidFill>
                          <a:effectLst/>
                          <a:latin typeface="Times New Roman" panose="02020603050405020304" pitchFamily="18" charset="0"/>
                          <a:ea typeface="Times New Roman" panose="02020603050405020304" pitchFamily="18" charset="0"/>
                        </a:rPr>
                        <a:t>240 k€</a:t>
                      </a:r>
                      <a:endParaRPr lang="en-GB" sz="20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tc>
                  <a:txBody>
                    <a:bodyPr/>
                    <a:lstStyle/>
                    <a:p>
                      <a:pPr>
                        <a:buNone/>
                      </a:pPr>
                      <a:r>
                        <a:rPr lang="it-IT" sz="1800" b="1" i="1" dirty="0">
                          <a:solidFill>
                            <a:schemeClr val="bg1"/>
                          </a:solidFill>
                          <a:effectLst/>
                          <a:latin typeface="Times New Roman" panose="02020603050405020304" pitchFamily="18" charset="0"/>
                          <a:ea typeface="Times New Roman" panose="02020603050405020304" pitchFamily="18" charset="0"/>
                        </a:rPr>
                        <a:t>4,5 </a:t>
                      </a:r>
                      <a:r>
                        <a:rPr lang="it-IT" sz="1800" b="1" i="1" dirty="0" err="1">
                          <a:solidFill>
                            <a:schemeClr val="bg1"/>
                          </a:solidFill>
                          <a:effectLst/>
                          <a:latin typeface="Times New Roman" panose="02020603050405020304" pitchFamily="18" charset="0"/>
                          <a:ea typeface="Times New Roman" panose="02020603050405020304" pitchFamily="18" charset="0"/>
                        </a:rPr>
                        <a:t>month</a:t>
                      </a:r>
                      <a:r>
                        <a:rPr lang="it-IT" sz="1800" b="1" i="1" dirty="0">
                          <a:solidFill>
                            <a:schemeClr val="bg1"/>
                          </a:solidFill>
                          <a:effectLst/>
                          <a:latin typeface="Times New Roman" panose="02020603050405020304" pitchFamily="18" charset="0"/>
                          <a:ea typeface="Times New Roman" panose="02020603050405020304" pitchFamily="18" charset="0"/>
                        </a:rPr>
                        <a:t> FTE</a:t>
                      </a:r>
                      <a:endParaRPr lang="en-GB" sz="18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chemeClr val="accent6"/>
                    </a:solidFill>
                  </a:tcPr>
                </a:tc>
                <a:extLst>
                  <a:ext uri="{0D108BD9-81ED-4DB2-BD59-A6C34878D82A}">
                    <a16:rowId xmlns:a16="http://schemas.microsoft.com/office/drawing/2014/main" val="253883689"/>
                  </a:ext>
                </a:extLst>
              </a:tr>
              <a:tr h="463340">
                <a:tc>
                  <a:txBody>
                    <a:bodyPr/>
                    <a:lstStyle/>
                    <a:p>
                      <a:pPr>
                        <a:buNone/>
                      </a:pPr>
                      <a:r>
                        <a:rPr lang="en-GB" sz="1400" dirty="0">
                          <a:effectLst/>
                        </a:rPr>
                        <a:t> IF REQUESTED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tc>
                  <a:txBody>
                    <a:bodyPr/>
                    <a:lstStyle/>
                    <a:p>
                      <a:pPr>
                        <a:buNone/>
                      </a:pPr>
                      <a:r>
                        <a:rPr lang="en-GB" sz="1400" dirty="0">
                          <a:effectLst/>
                        </a:rPr>
                        <a:t>ICT Transfer Lines</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electronics update HW+SW</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obsolete</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marL="176213" indent="0">
                        <a:buNone/>
                      </a:pPr>
                      <a:r>
                        <a:rPr lang="en-GB" sz="2000" b="1" dirty="0">
                          <a:solidFill>
                            <a:srgbClr val="FF0000"/>
                          </a:solidFill>
                          <a:effectLst/>
                        </a:rPr>
                        <a:t>50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1FTE x 3months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extLst>
                  <a:ext uri="{0D108BD9-81ED-4DB2-BD59-A6C34878D82A}">
                    <a16:rowId xmlns:a16="http://schemas.microsoft.com/office/drawing/2014/main" val="992142597"/>
                  </a:ext>
                </a:extLst>
              </a:tr>
              <a:tr h="766610">
                <a:tc>
                  <a:txBody>
                    <a:bodyPr/>
                    <a:lstStyle/>
                    <a:p>
                      <a:pPr>
                        <a:buNone/>
                      </a:pPr>
                      <a:r>
                        <a:rPr lang="en-GB" sz="1400" dirty="0">
                          <a:effectLst/>
                        </a:rPr>
                        <a:t> IF REQUESTED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tc>
                  <a:txBody>
                    <a:bodyPr/>
                    <a:lstStyle/>
                    <a:p>
                      <a:pPr>
                        <a:buNone/>
                      </a:pPr>
                      <a:r>
                        <a:rPr lang="en-GB" sz="1400" dirty="0">
                          <a:effectLst/>
                        </a:rPr>
                        <a:t>Bunch Length Monitor</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Streak camera Hamamatsu refurbishment</a:t>
                      </a:r>
                      <a:br>
                        <a:rPr lang="en-GB" sz="1400" dirty="0">
                          <a:effectLst/>
                        </a:rPr>
                      </a:br>
                      <a:r>
                        <a:rPr lang="en-GB" sz="1400" dirty="0">
                          <a:effectLst/>
                        </a:rPr>
                        <a:t>DAQ system update</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end of live</a:t>
                      </a:r>
                      <a:br>
                        <a:rPr lang="en-GB" sz="1400" dirty="0">
                          <a:effectLst/>
                        </a:rPr>
                      </a:br>
                      <a:r>
                        <a:rPr lang="en-GB" sz="1400" dirty="0">
                          <a:effectLst/>
                        </a:rPr>
                        <a:t>no spare parts</a:t>
                      </a:r>
                      <a:br>
                        <a:rPr lang="en-GB" sz="1400" dirty="0">
                          <a:effectLst/>
                        </a:rPr>
                      </a:br>
                      <a:r>
                        <a:rPr lang="en-GB" sz="1400" dirty="0">
                          <a:effectLst/>
                        </a:rPr>
                        <a:t>obsolescence </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marL="176213" indent="0">
                        <a:buNone/>
                      </a:pPr>
                      <a:r>
                        <a:rPr lang="en-GB" sz="2000" b="1" dirty="0">
                          <a:solidFill>
                            <a:srgbClr val="FF0000"/>
                          </a:solidFill>
                          <a:effectLst/>
                        </a:rPr>
                        <a:t>20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1 FTE x 1months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extLst>
                  <a:ext uri="{0D108BD9-81ED-4DB2-BD59-A6C34878D82A}">
                    <a16:rowId xmlns:a16="http://schemas.microsoft.com/office/drawing/2014/main" val="3074230328"/>
                  </a:ext>
                </a:extLst>
              </a:tr>
              <a:tr h="514661">
                <a:tc>
                  <a:txBody>
                    <a:bodyPr/>
                    <a:lstStyle/>
                    <a:p>
                      <a:pPr>
                        <a:buNone/>
                      </a:pPr>
                      <a:r>
                        <a:rPr lang="en-GB" sz="1400" dirty="0">
                          <a:effectLst/>
                        </a:rPr>
                        <a:t> IF REQUESTED</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tc>
                  <a:txBody>
                    <a:bodyPr/>
                    <a:lstStyle/>
                    <a:p>
                      <a:pPr>
                        <a:buNone/>
                      </a:pPr>
                      <a:r>
                        <a:rPr lang="en-GB" sz="1400" dirty="0">
                          <a:effectLst/>
                        </a:rPr>
                        <a:t>ICE power supplies</a:t>
                      </a: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new DC HV PS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no spare parts</a:t>
                      </a:r>
                    </a:p>
                    <a:p>
                      <a:pPr>
                        <a:buNone/>
                      </a:pPr>
                      <a:r>
                        <a:rPr lang="en-GB" sz="1400" dirty="0">
                          <a:effectLst/>
                        </a:rPr>
                        <a:t>obsolete</a:t>
                      </a:r>
                    </a:p>
                    <a:p>
                      <a:pPr>
                        <a:buNone/>
                      </a:pPr>
                      <a:r>
                        <a:rPr lang="en-GB" sz="1400" dirty="0">
                          <a:effectLst/>
                        </a:rPr>
                        <a:t>broken</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marL="176213" indent="0">
                        <a:buNone/>
                      </a:pPr>
                      <a:r>
                        <a:rPr lang="en-GB" sz="2000" b="1" dirty="0">
                          <a:solidFill>
                            <a:srgbClr val="FF0000"/>
                          </a:solidFill>
                          <a:effectLst/>
                        </a:rPr>
                        <a:t>50</a:t>
                      </a:r>
                      <a:endParaRPr lang="en-GB" sz="2000" b="1" dirty="0">
                        <a:solidFill>
                          <a:srgbClr val="FF0000"/>
                        </a:solidFill>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a:buNone/>
                      </a:pPr>
                      <a:r>
                        <a:rPr lang="en-GB" sz="1400" dirty="0">
                          <a:effectLst/>
                        </a:rPr>
                        <a:t>1FTEx 3months</a:t>
                      </a: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extLst>
                  <a:ext uri="{0D108BD9-81ED-4DB2-BD59-A6C34878D82A}">
                    <a16:rowId xmlns:a16="http://schemas.microsoft.com/office/drawing/2014/main" val="2035553828"/>
                  </a:ext>
                </a:extLst>
              </a:tr>
              <a:tr h="224201">
                <a:tc gridSpan="4">
                  <a:txBody>
                    <a:bodyPr/>
                    <a:lstStyle/>
                    <a:p>
                      <a:pPr algn="ctr">
                        <a:buNone/>
                      </a:pPr>
                      <a:r>
                        <a:rPr lang="it-IT" sz="2000" b="1" i="1" dirty="0">
                          <a:effectLst/>
                          <a:latin typeface="Times New Roman" panose="02020603050405020304" pitchFamily="18" charset="0"/>
                          <a:ea typeface="Times New Roman" panose="02020603050405020304" pitchFamily="18" charset="0"/>
                        </a:rPr>
                        <a:t>TOTAL  IF REQUESTED</a:t>
                      </a:r>
                      <a:endParaRPr lang="en-GB" sz="2000" b="1" dirty="0">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tc hMerge="1">
                  <a:txBody>
                    <a:bodyPr/>
                    <a:lstStyle/>
                    <a:p>
                      <a:pPr>
                        <a:buNone/>
                      </a:pPr>
                      <a:endParaRPr lang="en-GB" sz="1400" b="1" dirty="0">
                        <a:effectLst/>
                        <a:latin typeface="Times New Roman" panose="02020603050405020304" pitchFamily="18" charset="0"/>
                        <a:ea typeface="Times New Roman" panose="02020603050405020304" pitchFamily="18" charset="0"/>
                      </a:endParaRPr>
                    </a:p>
                  </a:txBody>
                  <a:tcPr marL="44185" marR="44185" marT="44185" marB="44185" anchor="ctr"/>
                </a:tc>
                <a:tc hMerge="1">
                  <a:txBody>
                    <a:bodyPr/>
                    <a:lstStyle/>
                    <a:p>
                      <a:pPr>
                        <a:buNone/>
                      </a:pP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hMerge="1">
                  <a:txBody>
                    <a:bodyPr/>
                    <a:lstStyle/>
                    <a:p>
                      <a:pPr>
                        <a:buNone/>
                      </a:pPr>
                      <a:endParaRPr lang="en-GB" sz="1400" dirty="0">
                        <a:effectLst/>
                        <a:latin typeface="Times New Roman" panose="02020603050405020304" pitchFamily="18" charset="0"/>
                        <a:ea typeface="Times New Roman" panose="02020603050405020304" pitchFamily="18" charset="0"/>
                      </a:endParaRPr>
                    </a:p>
                  </a:txBody>
                  <a:tcPr marL="44185" marR="44185" marT="44185" marB="44185" anchor="ctr"/>
                </a:tc>
                <a:tc>
                  <a:txBody>
                    <a:bodyPr/>
                    <a:lstStyle/>
                    <a:p>
                      <a:pPr marL="88900" indent="0">
                        <a:buNone/>
                      </a:pPr>
                      <a:r>
                        <a:rPr lang="it-IT" sz="2000" b="1" i="1" dirty="0">
                          <a:solidFill>
                            <a:schemeClr val="bg1"/>
                          </a:solidFill>
                          <a:effectLst/>
                          <a:latin typeface="Times New Roman" panose="02020603050405020304" pitchFamily="18" charset="0"/>
                          <a:ea typeface="Times New Roman" panose="02020603050405020304" pitchFamily="18" charset="0"/>
                        </a:rPr>
                        <a:t>120 k€</a:t>
                      </a:r>
                      <a:endParaRPr lang="en-GB" sz="20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tc>
                  <a:txBody>
                    <a:bodyPr/>
                    <a:lstStyle/>
                    <a:p>
                      <a:pPr algn="ctr">
                        <a:buNone/>
                      </a:pPr>
                      <a:r>
                        <a:rPr lang="it-IT" sz="1800" b="1" i="1" dirty="0">
                          <a:solidFill>
                            <a:schemeClr val="bg1"/>
                          </a:solidFill>
                          <a:effectLst/>
                          <a:latin typeface="Times New Roman" panose="02020603050405020304" pitchFamily="18" charset="0"/>
                          <a:ea typeface="Times New Roman" panose="02020603050405020304" pitchFamily="18" charset="0"/>
                        </a:rPr>
                        <a:t>3 FTE </a:t>
                      </a:r>
                      <a:r>
                        <a:rPr lang="it-IT" sz="1800" b="1" i="1" dirty="0" err="1">
                          <a:solidFill>
                            <a:schemeClr val="bg1"/>
                          </a:solidFill>
                          <a:effectLst/>
                          <a:latin typeface="Times New Roman" panose="02020603050405020304" pitchFamily="18" charset="0"/>
                          <a:ea typeface="Times New Roman" panose="02020603050405020304" pitchFamily="18" charset="0"/>
                        </a:rPr>
                        <a:t>month</a:t>
                      </a:r>
                      <a:endParaRPr lang="en-GB" sz="1800" b="1" i="1" dirty="0">
                        <a:solidFill>
                          <a:schemeClr val="bg1"/>
                        </a:solidFill>
                        <a:effectLst/>
                        <a:latin typeface="Times New Roman" panose="02020603050405020304" pitchFamily="18" charset="0"/>
                        <a:ea typeface="Times New Roman" panose="02020603050405020304" pitchFamily="18" charset="0"/>
                      </a:endParaRPr>
                    </a:p>
                  </a:txBody>
                  <a:tcPr marL="44185" marR="44185" marT="44185" marB="44185" anchor="ctr">
                    <a:solidFill>
                      <a:srgbClr val="CC0000"/>
                    </a:solidFill>
                  </a:tcPr>
                </a:tc>
                <a:extLst>
                  <a:ext uri="{0D108BD9-81ED-4DB2-BD59-A6C34878D82A}">
                    <a16:rowId xmlns:a16="http://schemas.microsoft.com/office/drawing/2014/main" val="454271559"/>
                  </a:ext>
                </a:extLst>
              </a:tr>
            </a:tbl>
          </a:graphicData>
        </a:graphic>
      </p:graphicFrame>
      <p:sp>
        <p:nvSpPr>
          <p:cNvPr id="3" name="TextBox 2">
            <a:extLst>
              <a:ext uri="{FF2B5EF4-FFF2-40B4-BE49-F238E27FC236}">
                <a16:creationId xmlns:a16="http://schemas.microsoft.com/office/drawing/2014/main" id="{AFE34CB4-DB92-5511-70A7-D67B4A7E4DE4}"/>
              </a:ext>
            </a:extLst>
          </p:cNvPr>
          <p:cNvSpPr txBox="1"/>
          <p:nvPr/>
        </p:nvSpPr>
        <p:spPr>
          <a:xfrm>
            <a:off x="10083219" y="751543"/>
            <a:ext cx="2108782"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A. Stella</a:t>
            </a:r>
            <a:endParaRPr lang="en-GB" b="1" i="1" dirty="0">
              <a:solidFill>
                <a:schemeClr val="accent6">
                  <a:lumMod val="50000"/>
                </a:schemeClr>
              </a:solidFill>
            </a:endParaRPr>
          </a:p>
        </p:txBody>
      </p:sp>
    </p:spTree>
    <p:extLst>
      <p:ext uri="{BB962C8B-B14F-4D97-AF65-F5344CB8AC3E}">
        <p14:creationId xmlns:p14="http://schemas.microsoft.com/office/powerpoint/2010/main" val="290089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RING RF SYSTEM</a:t>
            </a:r>
          </a:p>
        </p:txBody>
      </p:sp>
      <p:sp>
        <p:nvSpPr>
          <p:cNvPr id="12" name="Rettangolo 11"/>
          <p:cNvSpPr/>
          <p:nvPr/>
        </p:nvSpPr>
        <p:spPr>
          <a:xfrm>
            <a:off x="108155" y="1126993"/>
            <a:ext cx="7554186" cy="513986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just">
              <a:lnSpc>
                <a:spcPct val="100000"/>
              </a:lnSpc>
              <a:spcBef>
                <a:spcPts val="575"/>
              </a:spcBef>
              <a:tabLst>
                <a:tab pos="355600" algn="l"/>
              </a:tabLst>
            </a:pPr>
            <a:r>
              <a:rPr lang="en-GB" sz="1600" dirty="0"/>
              <a:t>We have 3 large RF plants (2 in the main ring and 1 in the damping ring) that have been declared obsolete for years, but they have a different impact in terms of operations, cost, and replacement/upgrade priority:</a:t>
            </a:r>
          </a:p>
          <a:p>
            <a:pPr marL="355600" indent="-342900" algn="just">
              <a:lnSpc>
                <a:spcPct val="100000"/>
              </a:lnSpc>
              <a:spcBef>
                <a:spcPts val="575"/>
              </a:spcBef>
              <a:buFont typeface="+mj-lt"/>
              <a:buAutoNum type="arabicPeriod"/>
              <a:tabLst>
                <a:tab pos="355600" algn="l"/>
              </a:tabLst>
            </a:pPr>
            <a:r>
              <a:rPr lang="en-GB" sz="1600" b="1" dirty="0">
                <a:solidFill>
                  <a:srgbClr val="FF0000"/>
                </a:solidFill>
              </a:rPr>
              <a:t>High priority</a:t>
            </a:r>
            <a:r>
              <a:rPr lang="en-GB" sz="1600" dirty="0"/>
              <a:t>: Main Ring RF power plants (150 kW CW 368 MHz)</a:t>
            </a:r>
          </a:p>
          <a:p>
            <a:pPr marL="717550" lvl="1" indent="-247650" algn="just">
              <a:spcBef>
                <a:spcPts val="575"/>
              </a:spcBef>
              <a:buFont typeface="Arial"/>
              <a:buChar char="•"/>
              <a:tabLst>
                <a:tab pos="355600" algn="l"/>
              </a:tabLst>
            </a:pPr>
            <a:r>
              <a:rPr lang="en-GB" sz="1600" dirty="0"/>
              <a:t>Thales does not have any klystrons in-house, has declared the project obsolete for years, and is requesting an amount comparable to the cost of a new plant just to resume and update the project, without any guarantee on the final result</a:t>
            </a:r>
          </a:p>
          <a:p>
            <a:pPr marL="717550" lvl="1" indent="-247650" algn="just">
              <a:spcBef>
                <a:spcPts val="575"/>
              </a:spcBef>
              <a:buFont typeface="Arial"/>
              <a:buChar char="•"/>
              <a:tabLst>
                <a:tab pos="355600" algn="l"/>
              </a:tabLst>
            </a:pPr>
            <a:r>
              <a:rPr lang="en-GB" sz="1600" dirty="0"/>
              <a:t>We have two spare klystrons, but both failed and were repaired in-house (with power testing confirming the effectiveness of the repair for only one of the klystrons)</a:t>
            </a:r>
          </a:p>
          <a:p>
            <a:pPr marL="717550" lvl="1" indent="-247650" algn="just">
              <a:spcBef>
                <a:spcPts val="575"/>
              </a:spcBef>
              <a:buFont typeface="Arial"/>
              <a:buChar char="•"/>
              <a:tabLst>
                <a:tab pos="355600" algn="l"/>
              </a:tabLst>
            </a:pPr>
            <a:r>
              <a:rPr lang="en-GB" sz="1600" dirty="0"/>
              <a:t>This is </a:t>
            </a:r>
            <a:r>
              <a:rPr lang="en-GB" sz="1600" b="1" dirty="0">
                <a:solidFill>
                  <a:srgbClr val="FF0000"/>
                </a:solidFill>
              </a:rPr>
              <a:t>a critical ITEM </a:t>
            </a:r>
            <a:r>
              <a:rPr lang="en-GB" sz="1600" dirty="0"/>
              <a:t>even for a </a:t>
            </a:r>
            <a:r>
              <a:rPr lang="en-GB" sz="1600" b="1" dirty="0">
                <a:solidFill>
                  <a:srgbClr val="FF0000"/>
                </a:solidFill>
              </a:rPr>
              <a:t>short-term </a:t>
            </a:r>
            <a:r>
              <a:rPr lang="en-GB" sz="1600" dirty="0"/>
              <a:t>scenario!</a:t>
            </a:r>
          </a:p>
          <a:p>
            <a:pPr marL="355600" indent="-342900" algn="just">
              <a:lnSpc>
                <a:spcPct val="100000"/>
              </a:lnSpc>
              <a:spcBef>
                <a:spcPts val="575"/>
              </a:spcBef>
              <a:buFont typeface="+mj-lt"/>
              <a:buAutoNum type="arabicPeriod" startAt="2"/>
              <a:tabLst>
                <a:tab pos="355600" algn="l"/>
              </a:tabLst>
            </a:pPr>
            <a:r>
              <a:rPr lang="en-GB" sz="1600" b="1" dirty="0">
                <a:solidFill>
                  <a:srgbClr val="FF0000"/>
                </a:solidFill>
              </a:rPr>
              <a:t>Medium priority: </a:t>
            </a:r>
            <a:r>
              <a:rPr lang="en-GB" sz="1600" dirty="0"/>
              <a:t>Damping ring RF plant (12.5 kW CW 73 MHz)</a:t>
            </a:r>
          </a:p>
          <a:p>
            <a:pPr marL="717550" lvl="1" indent="-247650" algn="just">
              <a:spcBef>
                <a:spcPts val="575"/>
              </a:spcBef>
              <a:buFont typeface="Arial"/>
              <a:buChar char="•"/>
              <a:tabLst>
                <a:tab pos="355600" algn="l"/>
              </a:tabLst>
            </a:pPr>
            <a:r>
              <a:rPr lang="en-GB" sz="1600" dirty="0"/>
              <a:t>Obsolete, limited possibility of repairs until components are exhausted</a:t>
            </a:r>
          </a:p>
          <a:p>
            <a:pPr marL="717550" lvl="1" indent="-247650" algn="just">
              <a:spcBef>
                <a:spcPts val="575"/>
              </a:spcBef>
              <a:buFont typeface="Arial"/>
              <a:buChar char="•"/>
              <a:tabLst>
                <a:tab pos="355600" algn="l"/>
              </a:tabLst>
            </a:pPr>
            <a:r>
              <a:rPr lang="en-GB" sz="1600" dirty="0"/>
              <a:t>Good number of spares in-house, sufficient for short term operation </a:t>
            </a:r>
          </a:p>
          <a:p>
            <a:pPr marL="355600" indent="-342900" algn="just">
              <a:lnSpc>
                <a:spcPct val="100000"/>
              </a:lnSpc>
              <a:spcBef>
                <a:spcPts val="575"/>
              </a:spcBef>
              <a:buFont typeface="+mj-lt"/>
              <a:buAutoNum type="arabicPeriod" startAt="3"/>
              <a:tabLst>
                <a:tab pos="355600" algn="l"/>
              </a:tabLst>
            </a:pPr>
            <a:r>
              <a:rPr lang="en-GB" sz="1600" b="1" dirty="0">
                <a:solidFill>
                  <a:srgbClr val="FF0000"/>
                </a:solidFill>
              </a:rPr>
              <a:t>Low-level RF systems: </a:t>
            </a:r>
            <a:r>
              <a:rPr lang="en-GB" sz="1600" dirty="0"/>
              <a:t>equally obsolete, we have spare full modules as well as individual electronic components available. Given the difficulties encountered in the past with the upgrade to digital systems, we do not believe it is appropriate to proceed with an upgrade of this system in any scenario</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9463" y="1106441"/>
            <a:ext cx="3999441" cy="53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A86E732-66BF-B40D-7F54-487451605DAB}"/>
              </a:ext>
            </a:extLst>
          </p:cNvPr>
          <p:cNvSpPr txBox="1"/>
          <p:nvPr/>
        </p:nvSpPr>
        <p:spPr>
          <a:xfrm>
            <a:off x="8009463" y="4437100"/>
            <a:ext cx="3999441" cy="2031325"/>
          </a:xfrm>
          <a:prstGeom prst="rect">
            <a:avLst/>
          </a:prstGeom>
          <a:noFill/>
        </p:spPr>
        <p:txBody>
          <a:bodyPr wrap="square" rtlCol="0">
            <a:spAutoFit/>
          </a:bodyPr>
          <a:lstStyle/>
          <a:p>
            <a:pPr marL="12700" algn="just">
              <a:lnSpc>
                <a:spcPct val="100000"/>
              </a:lnSpc>
              <a:spcBef>
                <a:spcPts val="575"/>
              </a:spcBef>
              <a:tabLst>
                <a:tab pos="355600" algn="l"/>
              </a:tabLst>
            </a:pPr>
            <a:r>
              <a:rPr lang="en-GB" sz="1800" b="1" dirty="0">
                <a:solidFill>
                  <a:schemeClr val="bg1"/>
                </a:solidFill>
              </a:rPr>
              <a:t>The most viable solution is to purchase 1 or 2 brand new RF stations based on RF solid state technology </a:t>
            </a:r>
            <a:r>
              <a:rPr lang="en-GB" sz="1800" dirty="0">
                <a:solidFill>
                  <a:schemeClr val="bg1"/>
                </a:solidFill>
              </a:rPr>
              <a:t>that was unavailable 30 years ago. According to our experience </a:t>
            </a:r>
            <a:r>
              <a:rPr lang="en-GB" sz="1800" b="1" dirty="0">
                <a:solidFill>
                  <a:schemeClr val="bg1"/>
                </a:solidFill>
              </a:rPr>
              <a:t>80 kW </a:t>
            </a:r>
            <a:r>
              <a:rPr lang="en-GB" sz="1800" dirty="0">
                <a:solidFill>
                  <a:schemeClr val="bg1"/>
                </a:solidFill>
              </a:rPr>
              <a:t>stations are fully adequate for operation with present machine parameters.</a:t>
            </a:r>
          </a:p>
        </p:txBody>
      </p:sp>
      <p:sp>
        <p:nvSpPr>
          <p:cNvPr id="3" name="Rettangolo 4">
            <a:extLst>
              <a:ext uri="{FF2B5EF4-FFF2-40B4-BE49-F238E27FC236}">
                <a16:creationId xmlns:a16="http://schemas.microsoft.com/office/drawing/2014/main" id="{813EBC0B-D6F8-90A1-CA74-9338E706E59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A5DD28D9-0A75-3721-F9A1-AA8C3EA44BCF}"/>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21</a:t>
            </a:fld>
            <a:endParaRPr lang="en-US" dirty="0">
              <a:solidFill>
                <a:srgbClr val="FFFF00"/>
              </a:solidFill>
            </a:endParaRPr>
          </a:p>
        </p:txBody>
      </p:sp>
      <p:sp>
        <p:nvSpPr>
          <p:cNvPr id="10" name="TextBox 9">
            <a:extLst>
              <a:ext uri="{FF2B5EF4-FFF2-40B4-BE49-F238E27FC236}">
                <a16:creationId xmlns:a16="http://schemas.microsoft.com/office/drawing/2014/main" id="{50A31FD4-58E7-9E5D-65BE-EE7D5DEB8E42}"/>
              </a:ext>
            </a:extLst>
          </p:cNvPr>
          <p:cNvSpPr txBox="1"/>
          <p:nvPr/>
        </p:nvSpPr>
        <p:spPr>
          <a:xfrm>
            <a:off x="9632548" y="1126993"/>
            <a:ext cx="2376356"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L. Piersanti</a:t>
            </a:r>
            <a:endParaRPr lang="en-GB" b="1" i="1" dirty="0">
              <a:solidFill>
                <a:schemeClr val="accent6">
                  <a:lumMod val="50000"/>
                </a:schemeClr>
              </a:solidFill>
            </a:endParaRPr>
          </a:p>
        </p:txBody>
      </p:sp>
    </p:spTree>
    <p:extLst>
      <p:ext uri="{BB962C8B-B14F-4D97-AF65-F5344CB8AC3E}">
        <p14:creationId xmlns:p14="http://schemas.microsoft.com/office/powerpoint/2010/main" val="407455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4908D-DDDC-1867-F4EF-401CB23D4A4E}"/>
            </a:ext>
          </a:extLst>
        </p:cNvPr>
        <p:cNvGrpSpPr/>
        <p:nvPr/>
      </p:nvGrpSpPr>
      <p:grpSpPr>
        <a:xfrm>
          <a:off x="0" y="0"/>
          <a:ext cx="0" cy="0"/>
          <a:chOff x="0" y="0"/>
          <a:chExt cx="0" cy="0"/>
        </a:xfrm>
      </p:grpSpPr>
      <p:pic>
        <p:nvPicPr>
          <p:cNvPr id="5122" name="Picture 2" descr="https://ampegon.com/wp-content/uploads/2019/12/solid-state-rf-amplifiers-1024x995.jpg">
            <a:extLst>
              <a:ext uri="{FF2B5EF4-FFF2-40B4-BE49-F238E27FC236}">
                <a16:creationId xmlns:a16="http://schemas.microsoft.com/office/drawing/2014/main" id="{1D243474-F2B0-7A6F-F0D5-D72998495F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85" t="10850" r="13700" b="6471"/>
          <a:stretch/>
        </p:blipFill>
        <p:spPr bwMode="auto">
          <a:xfrm>
            <a:off x="7914969" y="1975273"/>
            <a:ext cx="4267196" cy="45944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912ABED-D3AA-C497-E6CE-C7DB71290216}"/>
              </a:ext>
            </a:extLst>
          </p:cNvPr>
          <p:cNvSpPr/>
          <p:nvPr/>
        </p:nvSpPr>
        <p:spPr>
          <a:xfrm>
            <a:off x="8658107" y="3166463"/>
            <a:ext cx="625423" cy="2358534"/>
          </a:xfrm>
          <a:prstGeom prst="rect">
            <a:avLst/>
          </a:prstGeom>
          <a:solidFill>
            <a:srgbClr val="EDED9D">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ttangolo 6">
            <a:extLst>
              <a:ext uri="{FF2B5EF4-FFF2-40B4-BE49-F238E27FC236}">
                <a16:creationId xmlns:a16="http://schemas.microsoft.com/office/drawing/2014/main" id="{2AC1E690-7272-5751-F96B-223FA2B5D68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a:extLst>
              <a:ext uri="{FF2B5EF4-FFF2-40B4-BE49-F238E27FC236}">
                <a16:creationId xmlns:a16="http://schemas.microsoft.com/office/drawing/2014/main" id="{5940C0AE-8B53-21FB-F349-FFD4314DBF2C}"/>
              </a:ext>
            </a:extLst>
          </p:cNvPr>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a:extLst>
              <a:ext uri="{FF2B5EF4-FFF2-40B4-BE49-F238E27FC236}">
                <a16:creationId xmlns:a16="http://schemas.microsoft.com/office/drawing/2014/main" id="{ABD70CC1-5062-93B7-D2F2-A519AFF88714}"/>
              </a:ext>
            </a:extLst>
          </p:cNvPr>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RING RF SYSTEM</a:t>
            </a:r>
          </a:p>
        </p:txBody>
      </p:sp>
      <p:sp>
        <p:nvSpPr>
          <p:cNvPr id="12" name="Rettangolo 11">
            <a:extLst>
              <a:ext uri="{FF2B5EF4-FFF2-40B4-BE49-F238E27FC236}">
                <a16:creationId xmlns:a16="http://schemas.microsoft.com/office/drawing/2014/main" id="{B1FDA68D-B2BA-9361-1CE1-0B6D31715A52}"/>
              </a:ext>
            </a:extLst>
          </p:cNvPr>
          <p:cNvSpPr/>
          <p:nvPr/>
        </p:nvSpPr>
        <p:spPr>
          <a:xfrm>
            <a:off x="108330" y="998414"/>
            <a:ext cx="11824589" cy="21236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0" indent="-342900" algn="just">
              <a:lnSpc>
                <a:spcPct val="100000"/>
              </a:lnSpc>
              <a:spcBef>
                <a:spcPts val="575"/>
              </a:spcBef>
              <a:buFont typeface="Arial"/>
              <a:buChar char="•"/>
              <a:tabLst>
                <a:tab pos="355600" algn="l"/>
              </a:tabLst>
            </a:pPr>
            <a:r>
              <a:rPr lang="en-GB" sz="1600" dirty="0"/>
              <a:t>The minimal impact strategy would be the </a:t>
            </a:r>
            <a:r>
              <a:rPr lang="en-GB" sz="1600" b="1" dirty="0"/>
              <a:t>dismissing of 1 klystron based station</a:t>
            </a:r>
            <a:r>
              <a:rPr lang="en-GB" sz="1600" dirty="0"/>
              <a:t>, to be used as a source of spare parts for the remaining one, </a:t>
            </a:r>
            <a:r>
              <a:rPr lang="en-GB" sz="1600" b="1" dirty="0"/>
              <a:t>replacing it with a brand new 80 kW solid state amplifier</a:t>
            </a:r>
            <a:r>
              <a:rPr lang="en-GB" sz="1600" dirty="0"/>
              <a:t>.</a:t>
            </a:r>
          </a:p>
          <a:p>
            <a:pPr marL="355600" indent="-342900" algn="just">
              <a:lnSpc>
                <a:spcPct val="100000"/>
              </a:lnSpc>
              <a:spcBef>
                <a:spcPts val="575"/>
              </a:spcBef>
              <a:buFont typeface="Arial"/>
              <a:buChar char="•"/>
              <a:tabLst>
                <a:tab pos="355600" algn="l"/>
              </a:tabLst>
            </a:pPr>
            <a:r>
              <a:rPr lang="en-GB" sz="1600" dirty="0"/>
              <a:t>The </a:t>
            </a:r>
            <a:r>
              <a:rPr lang="en-GB" sz="1600" b="1" dirty="0"/>
              <a:t>Damping Ring RF station </a:t>
            </a:r>
            <a:r>
              <a:rPr lang="en-GB" sz="1600" dirty="0"/>
              <a:t>(73.6 MHz, 12 kW) is already based on solid state technology, but it is quite old and not supported anymore by the producer. It would be </a:t>
            </a:r>
            <a:r>
              <a:rPr lang="en-GB" sz="1600" b="1" dirty="0"/>
              <a:t>preferable to replace it </a:t>
            </a:r>
            <a:r>
              <a:rPr lang="en-GB" sz="1600" dirty="0"/>
              <a:t>with a new one.</a:t>
            </a:r>
          </a:p>
          <a:p>
            <a:pPr marL="355600" indent="-342900" algn="just">
              <a:lnSpc>
                <a:spcPct val="100000"/>
              </a:lnSpc>
              <a:spcBef>
                <a:spcPts val="575"/>
              </a:spcBef>
              <a:buFont typeface="Arial"/>
              <a:buChar char="•"/>
              <a:tabLst>
                <a:tab pos="355600" algn="l"/>
              </a:tabLst>
            </a:pPr>
            <a:r>
              <a:rPr lang="en-GB" sz="1600" b="1" dirty="0">
                <a:solidFill>
                  <a:srgbClr val="FF0000"/>
                </a:solidFill>
              </a:rPr>
              <a:t>Manpower required: 1 engineer + 3 technicians (almost the whole group) at ≈50% for 1 year</a:t>
            </a:r>
          </a:p>
          <a:p>
            <a:pPr marL="355600" indent="-342900" algn="just">
              <a:lnSpc>
                <a:spcPct val="100000"/>
              </a:lnSpc>
              <a:spcBef>
                <a:spcPts val="575"/>
              </a:spcBef>
              <a:buFont typeface="Arial"/>
              <a:buChar char="•"/>
              <a:tabLst>
                <a:tab pos="355600" algn="l"/>
              </a:tabLst>
            </a:pPr>
            <a:r>
              <a:rPr lang="en-GB" sz="1600" dirty="0"/>
              <a:t>Time from t</a:t>
            </a:r>
            <a:r>
              <a:rPr lang="en-GB" sz="1600" baseline="-25000" dirty="0"/>
              <a:t>0</a:t>
            </a:r>
            <a:r>
              <a:rPr lang="en-GB" sz="1600" dirty="0"/>
              <a:t>: 10 months for procurement + 8 months for construction + </a:t>
            </a:r>
          </a:p>
          <a:p>
            <a:pPr marL="12700" algn="just">
              <a:lnSpc>
                <a:spcPct val="100000"/>
              </a:lnSpc>
              <a:tabLst>
                <a:tab pos="355600" algn="l"/>
              </a:tabLst>
            </a:pPr>
            <a:r>
              <a:rPr lang="en-GB" sz="1600" dirty="0"/>
              <a:t>	+ 1-2 months for installation and tests  -&gt; </a:t>
            </a:r>
            <a:r>
              <a:rPr lang="en-GB" sz="1600" b="1" dirty="0"/>
              <a:t>≈20 months </a:t>
            </a:r>
            <a:r>
              <a:rPr lang="en-GB" sz="1600" dirty="0"/>
              <a:t>in total</a:t>
            </a:r>
          </a:p>
        </p:txBody>
      </p:sp>
      <p:graphicFrame>
        <p:nvGraphicFramePr>
          <p:cNvPr id="10" name="Tabella 5">
            <a:extLst>
              <a:ext uri="{FF2B5EF4-FFF2-40B4-BE49-F238E27FC236}">
                <a16:creationId xmlns:a16="http://schemas.microsoft.com/office/drawing/2014/main" id="{D2275514-988E-BAF5-6327-3807B6E51299}"/>
              </a:ext>
            </a:extLst>
          </p:cNvPr>
          <p:cNvGraphicFramePr>
            <a:graphicFrameLocks noGrp="1"/>
          </p:cNvGraphicFramePr>
          <p:nvPr>
            <p:extLst>
              <p:ext uri="{D42A27DB-BD31-4B8C-83A1-F6EECF244321}">
                <p14:modId xmlns:p14="http://schemas.microsoft.com/office/powerpoint/2010/main" val="1855883277"/>
              </p:ext>
            </p:extLst>
          </p:nvPr>
        </p:nvGraphicFramePr>
        <p:xfrm>
          <a:off x="267662" y="3029597"/>
          <a:ext cx="8390445" cy="3296920"/>
        </p:xfrm>
        <a:graphic>
          <a:graphicData uri="http://schemas.openxmlformats.org/drawingml/2006/table">
            <a:tbl>
              <a:tblPr firstRow="1" bandRow="1">
                <a:tableStyleId>{5C22544A-7EE6-4342-B048-85BDC9FD1C3A}</a:tableStyleId>
              </a:tblPr>
              <a:tblGrid>
                <a:gridCol w="2496573">
                  <a:extLst>
                    <a:ext uri="{9D8B030D-6E8A-4147-A177-3AD203B41FA5}">
                      <a16:colId xmlns:a16="http://schemas.microsoft.com/office/drawing/2014/main" val="2320895865"/>
                    </a:ext>
                  </a:extLst>
                </a:gridCol>
                <a:gridCol w="3139415">
                  <a:extLst>
                    <a:ext uri="{9D8B030D-6E8A-4147-A177-3AD203B41FA5}">
                      <a16:colId xmlns:a16="http://schemas.microsoft.com/office/drawing/2014/main" val="2879328154"/>
                    </a:ext>
                  </a:extLst>
                </a:gridCol>
                <a:gridCol w="1486035">
                  <a:extLst>
                    <a:ext uri="{9D8B030D-6E8A-4147-A177-3AD203B41FA5}">
                      <a16:colId xmlns:a16="http://schemas.microsoft.com/office/drawing/2014/main" val="764933433"/>
                    </a:ext>
                  </a:extLst>
                </a:gridCol>
                <a:gridCol w="1268422">
                  <a:extLst>
                    <a:ext uri="{9D8B030D-6E8A-4147-A177-3AD203B41FA5}">
                      <a16:colId xmlns:a16="http://schemas.microsoft.com/office/drawing/2014/main" val="772907225"/>
                    </a:ext>
                  </a:extLst>
                </a:gridCol>
              </a:tblGrid>
              <a:tr h="370840">
                <a:tc>
                  <a:txBody>
                    <a:bodyPr/>
                    <a:lstStyle/>
                    <a:p>
                      <a:pPr algn="ctr"/>
                      <a:r>
                        <a:rPr lang="it-IT" sz="1600" dirty="0"/>
                        <a:t>Activity</a:t>
                      </a:r>
                    </a:p>
                  </a:txBody>
                  <a:tcPr/>
                </a:tc>
                <a:tc>
                  <a:txBody>
                    <a:bodyPr/>
                    <a:lstStyle/>
                    <a:p>
                      <a:pPr algn="ctr"/>
                      <a:r>
                        <a:rPr lang="it-IT" sz="1600" dirty="0" err="1"/>
                        <a:t>Exp</a:t>
                      </a:r>
                      <a:r>
                        <a:rPr lang="it-IT" sz="1600" dirty="0"/>
                        <a:t>. Duration</a:t>
                      </a:r>
                    </a:p>
                  </a:txBody>
                  <a:tcPr anchor="ctr"/>
                </a:tc>
                <a:tc>
                  <a:txBody>
                    <a:bodyPr/>
                    <a:lstStyle/>
                    <a:p>
                      <a:pPr algn="ctr"/>
                      <a:r>
                        <a:rPr lang="it-IT" sz="1600" dirty="0"/>
                        <a:t>Manpower</a:t>
                      </a:r>
                    </a:p>
                  </a:txBody>
                  <a:tcPr anchor="ctr"/>
                </a:tc>
                <a:tc>
                  <a:txBody>
                    <a:bodyPr/>
                    <a:lstStyle/>
                    <a:p>
                      <a:pPr algn="ctr"/>
                      <a:r>
                        <a:rPr lang="it-IT" sz="1600" dirty="0" err="1"/>
                        <a:t>Exp</a:t>
                      </a:r>
                      <a:r>
                        <a:rPr lang="it-IT" sz="1600" dirty="0"/>
                        <a:t>. cost</a:t>
                      </a:r>
                    </a:p>
                  </a:txBody>
                  <a:tcPr/>
                </a:tc>
                <a:extLst>
                  <a:ext uri="{0D108BD9-81ED-4DB2-BD59-A6C34878D82A}">
                    <a16:rowId xmlns:a16="http://schemas.microsoft.com/office/drawing/2014/main" val="1375567041"/>
                  </a:ext>
                </a:extLst>
              </a:tr>
              <a:tr h="370840">
                <a:tc>
                  <a:txBody>
                    <a:bodyPr/>
                    <a:lstStyle/>
                    <a:p>
                      <a:r>
                        <a:rPr lang="it-IT" sz="1600" dirty="0" err="1"/>
                        <a:t>Main</a:t>
                      </a:r>
                      <a:r>
                        <a:rPr lang="it-IT" sz="1600" dirty="0"/>
                        <a:t> ring 1x RF </a:t>
                      </a:r>
                      <a:r>
                        <a:rPr lang="it-IT" sz="1600" dirty="0" err="1"/>
                        <a:t>plant</a:t>
                      </a:r>
                      <a:r>
                        <a:rPr lang="it-IT" sz="1600" dirty="0"/>
                        <a:t> </a:t>
                      </a:r>
                      <a:r>
                        <a:rPr lang="it-IT" sz="1600" dirty="0" err="1"/>
                        <a:t>replacement</a:t>
                      </a:r>
                      <a:r>
                        <a:rPr lang="it-IT" sz="1600" dirty="0"/>
                        <a:t> with </a:t>
                      </a:r>
                      <a:r>
                        <a:rPr lang="it-IT" sz="1600" dirty="0" err="1"/>
                        <a:t>solid</a:t>
                      </a:r>
                      <a:r>
                        <a:rPr lang="it-IT" sz="1600" dirty="0"/>
                        <a:t>-state </a:t>
                      </a:r>
                      <a:r>
                        <a:rPr lang="it-IT" sz="1600" dirty="0" err="1"/>
                        <a:t>amp</a:t>
                      </a:r>
                      <a:r>
                        <a:rPr lang="it-IT" sz="1600" dirty="0"/>
                        <a:t> (with </a:t>
                      </a:r>
                      <a:r>
                        <a:rPr lang="it-IT" sz="1600" dirty="0" err="1"/>
                        <a:t>circulator</a:t>
                      </a:r>
                      <a:r>
                        <a:rPr lang="it-IT" sz="1600" dirty="0"/>
                        <a:t> and </a:t>
                      </a:r>
                      <a:r>
                        <a:rPr lang="it-IT" sz="1600" dirty="0" err="1"/>
                        <a:t>related</a:t>
                      </a:r>
                      <a:r>
                        <a:rPr lang="it-IT" sz="1600" dirty="0"/>
                        <a:t> </a:t>
                      </a:r>
                      <a:r>
                        <a:rPr lang="it-IT" sz="1600" dirty="0" err="1"/>
                        <a:t>electronics</a:t>
                      </a:r>
                      <a:r>
                        <a:rPr lang="it-IT" sz="1600" dirty="0"/>
                        <a:t>)</a:t>
                      </a:r>
                    </a:p>
                  </a:txBody>
                  <a:tcPr/>
                </a:tc>
                <a:tc>
                  <a:txBody>
                    <a:bodyPr/>
                    <a:lstStyle/>
                    <a:p>
                      <a:r>
                        <a:rPr lang="it-IT" sz="1600" dirty="0"/>
                        <a:t>≈12 </a:t>
                      </a:r>
                      <a:r>
                        <a:rPr lang="it-IT" sz="1600" dirty="0" err="1"/>
                        <a:t>months</a:t>
                      </a:r>
                      <a:r>
                        <a:rPr lang="it-IT" sz="1600" dirty="0"/>
                        <a:t> procurement</a:t>
                      </a:r>
                    </a:p>
                    <a:p>
                      <a:r>
                        <a:rPr lang="it-IT" sz="1600" dirty="0"/>
                        <a:t>8-10 </a:t>
                      </a:r>
                      <a:r>
                        <a:rPr lang="it-IT" sz="1600" dirty="0" err="1"/>
                        <a:t>months</a:t>
                      </a:r>
                      <a:r>
                        <a:rPr lang="it-IT" sz="1600" dirty="0"/>
                        <a:t> production</a:t>
                      </a:r>
                    </a:p>
                    <a:p>
                      <a:r>
                        <a:rPr lang="it-IT" sz="1600" dirty="0"/>
                        <a:t>1 week (</a:t>
                      </a:r>
                      <a:r>
                        <a:rPr lang="it-IT" sz="1600" dirty="0" err="1"/>
                        <a:t>install</a:t>
                      </a:r>
                      <a:r>
                        <a:rPr lang="it-IT" sz="1600" dirty="0"/>
                        <a:t>.)</a:t>
                      </a:r>
                    </a:p>
                    <a:p>
                      <a:r>
                        <a:rPr lang="it-IT" sz="1600" dirty="0"/>
                        <a:t>1 </a:t>
                      </a:r>
                      <a:r>
                        <a:rPr lang="it-IT" sz="1600" dirty="0" err="1"/>
                        <a:t>month</a:t>
                      </a:r>
                      <a:r>
                        <a:rPr lang="it-IT" sz="1600" dirty="0"/>
                        <a:t> (</a:t>
                      </a:r>
                      <a:r>
                        <a:rPr lang="it-IT" sz="1600" dirty="0" err="1"/>
                        <a:t>commissioning</a:t>
                      </a:r>
                      <a:r>
                        <a:rPr lang="it-IT" sz="1600" dirty="0"/>
                        <a:t> &amp; debug)</a:t>
                      </a:r>
                    </a:p>
                  </a:txBody>
                  <a:tcPr anchor="ctr"/>
                </a:tc>
                <a:tc>
                  <a:txBody>
                    <a:bodyPr/>
                    <a:lstStyle/>
                    <a:p>
                      <a:r>
                        <a:rPr lang="it-IT" sz="1600" dirty="0"/>
                        <a:t>3 </a:t>
                      </a:r>
                      <a:r>
                        <a:rPr lang="it-IT" sz="1600" dirty="0" err="1"/>
                        <a:t>technicians</a:t>
                      </a:r>
                      <a:r>
                        <a:rPr lang="it-IT" sz="1600" dirty="0"/>
                        <a:t> + 1 RF </a:t>
                      </a:r>
                      <a:r>
                        <a:rPr lang="it-IT" sz="1600" dirty="0" err="1"/>
                        <a:t>engineer</a:t>
                      </a:r>
                      <a:r>
                        <a:rPr lang="it-IT" sz="1600" dirty="0"/>
                        <a:t>  * 3 </a:t>
                      </a:r>
                      <a:r>
                        <a:rPr lang="it-IT" sz="1600" dirty="0" err="1"/>
                        <a:t>months</a:t>
                      </a:r>
                      <a:r>
                        <a:rPr lang="it-IT" sz="1600" dirty="0"/>
                        <a:t>;</a:t>
                      </a:r>
                    </a:p>
                  </a:txBody>
                  <a:tcPr anchor="ctr"/>
                </a:tc>
                <a:tc>
                  <a:txBody>
                    <a:bodyPr/>
                    <a:lstStyle/>
                    <a:p>
                      <a:r>
                        <a:rPr lang="it-IT" sz="2000" dirty="0"/>
                        <a:t>≈ 600 k€</a:t>
                      </a:r>
                    </a:p>
                  </a:txBody>
                  <a:tcPr anchor="ctr"/>
                </a:tc>
                <a:extLst>
                  <a:ext uri="{0D108BD9-81ED-4DB2-BD59-A6C34878D82A}">
                    <a16:rowId xmlns:a16="http://schemas.microsoft.com/office/drawing/2014/main" val="3855851483"/>
                  </a:ext>
                </a:extLst>
              </a:tr>
              <a:tr h="370840">
                <a:tc>
                  <a:txBody>
                    <a:bodyPr/>
                    <a:lstStyle/>
                    <a:p>
                      <a:r>
                        <a:rPr lang="it-IT" sz="1600" dirty="0"/>
                        <a:t>Damping ring RF </a:t>
                      </a:r>
                      <a:r>
                        <a:rPr lang="it-IT" sz="1600" dirty="0" err="1"/>
                        <a:t>plant</a:t>
                      </a:r>
                      <a:r>
                        <a:rPr lang="it-IT" sz="1600" dirty="0"/>
                        <a:t> </a:t>
                      </a:r>
                      <a:r>
                        <a:rPr lang="it-IT" sz="1600" dirty="0" err="1"/>
                        <a:t>replacement</a:t>
                      </a:r>
                      <a:r>
                        <a:rPr lang="it-IT" sz="1600" dirty="0"/>
                        <a:t> with </a:t>
                      </a:r>
                      <a:r>
                        <a:rPr lang="it-IT" sz="1600" dirty="0" err="1"/>
                        <a:t>solid</a:t>
                      </a:r>
                      <a:r>
                        <a:rPr lang="it-IT" sz="1600" dirty="0"/>
                        <a:t>-state system</a:t>
                      </a:r>
                    </a:p>
                  </a:txBody>
                  <a:tcPr anchor="ctr"/>
                </a:tc>
                <a:tc>
                  <a:txBody>
                    <a:bodyPr/>
                    <a:lstStyle/>
                    <a:p>
                      <a:r>
                        <a:rPr lang="it-IT" sz="1600" dirty="0"/>
                        <a:t>≈12 </a:t>
                      </a:r>
                      <a:r>
                        <a:rPr lang="it-IT" sz="1600" dirty="0" err="1"/>
                        <a:t>months</a:t>
                      </a:r>
                      <a:r>
                        <a:rPr lang="it-IT" sz="1600" dirty="0"/>
                        <a:t> procurement</a:t>
                      </a:r>
                    </a:p>
                    <a:p>
                      <a:r>
                        <a:rPr lang="it-IT" sz="1600" dirty="0"/>
                        <a:t>8-10 </a:t>
                      </a:r>
                      <a:r>
                        <a:rPr lang="it-IT" sz="1600" dirty="0" err="1"/>
                        <a:t>months</a:t>
                      </a:r>
                      <a:r>
                        <a:rPr lang="it-IT" sz="1600" dirty="0"/>
                        <a:t> production</a:t>
                      </a:r>
                    </a:p>
                    <a:p>
                      <a:r>
                        <a:rPr lang="it-IT" sz="1600" dirty="0"/>
                        <a:t>1 week (</a:t>
                      </a:r>
                      <a:r>
                        <a:rPr lang="it-IT" sz="1600" dirty="0" err="1"/>
                        <a:t>install</a:t>
                      </a:r>
                      <a:r>
                        <a:rPr lang="it-IT" sz="1600" dirty="0"/>
                        <a:t>.)</a:t>
                      </a:r>
                    </a:p>
                    <a:p>
                      <a:r>
                        <a:rPr lang="it-IT" sz="1600" dirty="0"/>
                        <a:t>1 </a:t>
                      </a:r>
                      <a:r>
                        <a:rPr lang="it-IT" sz="1600" dirty="0" err="1"/>
                        <a:t>month</a:t>
                      </a:r>
                      <a:r>
                        <a:rPr lang="it-IT" sz="1600" dirty="0"/>
                        <a:t> (</a:t>
                      </a:r>
                      <a:r>
                        <a:rPr lang="it-IT" sz="1600" dirty="0" err="1"/>
                        <a:t>commissioning</a:t>
                      </a:r>
                      <a:r>
                        <a:rPr lang="it-IT" sz="1600" dirty="0"/>
                        <a:t> &amp; debug)</a:t>
                      </a:r>
                    </a:p>
                  </a:txBody>
                  <a:tcPr anchor="ctr"/>
                </a:tc>
                <a:tc>
                  <a:txBody>
                    <a:bodyPr/>
                    <a:lstStyle/>
                    <a:p>
                      <a:r>
                        <a:rPr lang="it-IT" sz="1600" dirty="0"/>
                        <a:t>3 </a:t>
                      </a:r>
                      <a:r>
                        <a:rPr lang="it-IT" sz="1600" dirty="0" err="1"/>
                        <a:t>technicians</a:t>
                      </a:r>
                      <a:r>
                        <a:rPr lang="it-IT" sz="1600" dirty="0"/>
                        <a:t> + 1 RF </a:t>
                      </a:r>
                      <a:r>
                        <a:rPr lang="it-IT" sz="1600" dirty="0" err="1"/>
                        <a:t>engineer</a:t>
                      </a:r>
                      <a:r>
                        <a:rPr lang="it-IT" sz="1600" dirty="0"/>
                        <a:t>  * 2 </a:t>
                      </a:r>
                      <a:r>
                        <a:rPr lang="it-IT" sz="1600" dirty="0" err="1"/>
                        <a:t>months</a:t>
                      </a:r>
                      <a:r>
                        <a:rPr lang="it-IT" sz="1600" dirty="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 100 k€</a:t>
                      </a:r>
                    </a:p>
                  </a:txBody>
                  <a:tcPr anchor="ctr"/>
                </a:tc>
                <a:extLst>
                  <a:ext uri="{0D108BD9-81ED-4DB2-BD59-A6C34878D82A}">
                    <a16:rowId xmlns:a16="http://schemas.microsoft.com/office/drawing/2014/main" val="308473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RF </a:t>
                      </a:r>
                      <a:r>
                        <a:rPr lang="it-IT" sz="1600" dirty="0" err="1"/>
                        <a:t>components</a:t>
                      </a:r>
                      <a:r>
                        <a:rPr lang="it-IT" sz="1600" dirty="0"/>
                        <a:t> </a:t>
                      </a:r>
                      <a:r>
                        <a:rPr lang="it-IT" sz="1600" dirty="0" err="1"/>
                        <a:t>acquisition</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&lt; 3 </a:t>
                      </a:r>
                      <a:r>
                        <a:rPr lang="it-IT" sz="1600" dirty="0" err="1"/>
                        <a:t>months</a:t>
                      </a:r>
                      <a:r>
                        <a:rPr lang="it-IT" sz="1600" dirty="0"/>
                        <a:t> for </a:t>
                      </a:r>
                      <a:r>
                        <a:rPr lang="it-IT" sz="1600" dirty="0" err="1"/>
                        <a:t>order</a:t>
                      </a:r>
                      <a:r>
                        <a:rPr lang="it-IT" sz="1600" dirty="0"/>
                        <a:t> and shipping</a:t>
                      </a:r>
                    </a:p>
                  </a:txBody>
                  <a:tcPr anchor="ctr"/>
                </a:tc>
                <a:tc>
                  <a:txBody>
                    <a:bodyPr/>
                    <a:lstStyle/>
                    <a:p>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 10 k€</a:t>
                      </a:r>
                    </a:p>
                  </a:txBody>
                  <a:tcPr anchor="ctr"/>
                </a:tc>
                <a:extLst>
                  <a:ext uri="{0D108BD9-81ED-4DB2-BD59-A6C34878D82A}">
                    <a16:rowId xmlns:a16="http://schemas.microsoft.com/office/drawing/2014/main" val="194554003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i="1" dirty="0">
                          <a:solidFill>
                            <a:schemeClr val="bg1"/>
                          </a:solidFill>
                        </a:rPr>
                        <a:t>TOTAL RF</a:t>
                      </a:r>
                    </a:p>
                  </a:txBody>
                  <a:tcPr>
                    <a:solidFill>
                      <a:schemeClr val="accent6">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r>
                        <a:rPr lang="it-IT" sz="1600" b="1" i="1" dirty="0">
                          <a:solidFill>
                            <a:schemeClr val="bg1"/>
                          </a:solidFill>
                        </a:rPr>
                        <a:t>20 FTE </a:t>
                      </a:r>
                      <a:r>
                        <a:rPr lang="it-IT" sz="1600" b="1" i="1" dirty="0" err="1">
                          <a:solidFill>
                            <a:schemeClr val="bg1"/>
                          </a:solidFill>
                        </a:rPr>
                        <a:t>months</a:t>
                      </a:r>
                      <a:endParaRPr lang="it-IT" sz="1600" b="1" i="1" dirty="0">
                        <a:solidFill>
                          <a:schemeClr val="bg1"/>
                        </a:solidFill>
                      </a:endParaRP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i="1" dirty="0">
                          <a:solidFill>
                            <a:schemeClr val="bg1"/>
                          </a:solidFill>
                        </a:rPr>
                        <a:t>710 k€</a:t>
                      </a:r>
                    </a:p>
                  </a:txBody>
                  <a:tcPr anchor="ctr">
                    <a:solidFill>
                      <a:schemeClr val="accent6">
                        <a:lumMod val="75000"/>
                      </a:schemeClr>
                    </a:solidFill>
                  </a:tcPr>
                </a:tc>
                <a:extLst>
                  <a:ext uri="{0D108BD9-81ED-4DB2-BD59-A6C34878D82A}">
                    <a16:rowId xmlns:a16="http://schemas.microsoft.com/office/drawing/2014/main" val="3721782125"/>
                  </a:ext>
                </a:extLst>
              </a:tr>
            </a:tbl>
          </a:graphicData>
        </a:graphic>
      </p:graphicFrame>
      <p:sp>
        <p:nvSpPr>
          <p:cNvPr id="11" name="CasellaDiTesto 6">
            <a:extLst>
              <a:ext uri="{FF2B5EF4-FFF2-40B4-BE49-F238E27FC236}">
                <a16:creationId xmlns:a16="http://schemas.microsoft.com/office/drawing/2014/main" id="{5B29E6CE-10FE-B9D3-3E4D-10A78E36CBE3}"/>
              </a:ext>
            </a:extLst>
          </p:cNvPr>
          <p:cNvSpPr txBox="1"/>
          <p:nvPr/>
        </p:nvSpPr>
        <p:spPr>
          <a:xfrm rot="5400000">
            <a:off x="8398800" y="4370227"/>
            <a:ext cx="1400127" cy="369332"/>
          </a:xfrm>
          <a:prstGeom prst="rect">
            <a:avLst/>
          </a:prstGeom>
          <a:noFill/>
        </p:spPr>
        <p:txBody>
          <a:bodyPr wrap="none" rtlCol="0">
            <a:spAutoFit/>
          </a:bodyPr>
          <a:lstStyle/>
          <a:p>
            <a:r>
              <a:rPr lang="it-IT" b="1" dirty="0">
                <a:solidFill>
                  <a:srgbClr val="FF0000"/>
                </a:solidFill>
              </a:rPr>
              <a:t>Same tender</a:t>
            </a:r>
          </a:p>
        </p:txBody>
      </p:sp>
      <p:sp>
        <p:nvSpPr>
          <p:cNvPr id="13" name="Parentesi graffa chiusa 7">
            <a:extLst>
              <a:ext uri="{FF2B5EF4-FFF2-40B4-BE49-F238E27FC236}">
                <a16:creationId xmlns:a16="http://schemas.microsoft.com/office/drawing/2014/main" id="{100F8C32-77BB-A422-28D8-09FF20E7C69A}"/>
              </a:ext>
            </a:extLst>
          </p:cNvPr>
          <p:cNvSpPr/>
          <p:nvPr/>
        </p:nvSpPr>
        <p:spPr>
          <a:xfrm>
            <a:off x="8731046" y="3402182"/>
            <a:ext cx="173316" cy="212281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Rettangolo 4">
            <a:extLst>
              <a:ext uri="{FF2B5EF4-FFF2-40B4-BE49-F238E27FC236}">
                <a16:creationId xmlns:a16="http://schemas.microsoft.com/office/drawing/2014/main" id="{D3AB652E-4C1A-4F58-8EC6-30C85CA56E07}"/>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EB7C06D5-474D-9BCF-91C1-1110277D0138}"/>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22</a:t>
            </a:fld>
            <a:endParaRPr lang="en-US" dirty="0">
              <a:solidFill>
                <a:srgbClr val="FFFF00"/>
              </a:solidFill>
            </a:endParaRPr>
          </a:p>
        </p:txBody>
      </p:sp>
      <p:sp>
        <p:nvSpPr>
          <p:cNvPr id="14" name="TextBox 13">
            <a:extLst>
              <a:ext uri="{FF2B5EF4-FFF2-40B4-BE49-F238E27FC236}">
                <a16:creationId xmlns:a16="http://schemas.microsoft.com/office/drawing/2014/main" id="{7BF27194-7674-2116-0AF3-2B37F40FC75E}"/>
              </a:ext>
            </a:extLst>
          </p:cNvPr>
          <p:cNvSpPr txBox="1"/>
          <p:nvPr/>
        </p:nvSpPr>
        <p:spPr>
          <a:xfrm>
            <a:off x="9815644" y="6141851"/>
            <a:ext cx="2376356"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L. Piersanti</a:t>
            </a:r>
            <a:endParaRPr lang="en-GB" b="1" i="1" dirty="0">
              <a:solidFill>
                <a:schemeClr val="accent6">
                  <a:lumMod val="50000"/>
                </a:schemeClr>
              </a:solidFill>
            </a:endParaRPr>
          </a:p>
        </p:txBody>
      </p:sp>
    </p:spTree>
    <p:extLst>
      <p:ext uri="{BB962C8B-B14F-4D97-AF65-F5344CB8AC3E}">
        <p14:creationId xmlns:p14="http://schemas.microsoft.com/office/powerpoint/2010/main" val="124837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VACUUM SYSTEM</a:t>
            </a:r>
          </a:p>
        </p:txBody>
      </p:sp>
      <p:sp>
        <p:nvSpPr>
          <p:cNvPr id="2" name="Rettangolo 4">
            <a:extLst>
              <a:ext uri="{FF2B5EF4-FFF2-40B4-BE49-F238E27FC236}">
                <a16:creationId xmlns:a16="http://schemas.microsoft.com/office/drawing/2014/main" id="{635D101B-C8E4-99B3-D3CE-371B29A9632F}"/>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7C048B28-EDCB-80AD-7451-E0D0F9E16BA0}"/>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23</a:t>
            </a:fld>
            <a:endParaRPr lang="en-US" dirty="0">
              <a:solidFill>
                <a:srgbClr val="FFFF00"/>
              </a:solidFill>
            </a:endParaRPr>
          </a:p>
        </p:txBody>
      </p:sp>
      <p:graphicFrame>
        <p:nvGraphicFramePr>
          <p:cNvPr id="4" name="Table 3">
            <a:extLst>
              <a:ext uri="{FF2B5EF4-FFF2-40B4-BE49-F238E27FC236}">
                <a16:creationId xmlns:a16="http://schemas.microsoft.com/office/drawing/2014/main" id="{9D4D16E8-C711-438D-B12E-7EE185093F25}"/>
              </a:ext>
            </a:extLst>
          </p:cNvPr>
          <p:cNvGraphicFramePr>
            <a:graphicFrameLocks noGrp="1"/>
          </p:cNvGraphicFramePr>
          <p:nvPr>
            <p:extLst>
              <p:ext uri="{D42A27DB-BD31-4B8C-83A1-F6EECF244321}">
                <p14:modId xmlns:p14="http://schemas.microsoft.com/office/powerpoint/2010/main" val="505193018"/>
              </p:ext>
            </p:extLst>
          </p:nvPr>
        </p:nvGraphicFramePr>
        <p:xfrm>
          <a:off x="799275" y="1099750"/>
          <a:ext cx="10773889" cy="5369560"/>
        </p:xfrm>
        <a:graphic>
          <a:graphicData uri="http://schemas.openxmlformats.org/drawingml/2006/table">
            <a:tbl>
              <a:tblPr firstRow="1" bandRow="1">
                <a:tableStyleId>{5C22544A-7EE6-4342-B048-85BDC9FD1C3A}</a:tableStyleId>
              </a:tblPr>
              <a:tblGrid>
                <a:gridCol w="2266493">
                  <a:extLst>
                    <a:ext uri="{9D8B030D-6E8A-4147-A177-3AD203B41FA5}">
                      <a16:colId xmlns:a16="http://schemas.microsoft.com/office/drawing/2014/main" val="1663487527"/>
                    </a:ext>
                  </a:extLst>
                </a:gridCol>
                <a:gridCol w="217670">
                  <a:extLst>
                    <a:ext uri="{9D8B030D-6E8A-4147-A177-3AD203B41FA5}">
                      <a16:colId xmlns:a16="http://schemas.microsoft.com/office/drawing/2014/main" val="1335692481"/>
                    </a:ext>
                  </a:extLst>
                </a:gridCol>
                <a:gridCol w="2943941">
                  <a:extLst>
                    <a:ext uri="{9D8B030D-6E8A-4147-A177-3AD203B41FA5}">
                      <a16:colId xmlns:a16="http://schemas.microsoft.com/office/drawing/2014/main" val="3464273392"/>
                    </a:ext>
                  </a:extLst>
                </a:gridCol>
                <a:gridCol w="1035584">
                  <a:extLst>
                    <a:ext uri="{9D8B030D-6E8A-4147-A177-3AD203B41FA5}">
                      <a16:colId xmlns:a16="http://schemas.microsoft.com/office/drawing/2014/main" val="858604967"/>
                    </a:ext>
                  </a:extLst>
                </a:gridCol>
                <a:gridCol w="4310201">
                  <a:extLst>
                    <a:ext uri="{9D8B030D-6E8A-4147-A177-3AD203B41FA5}">
                      <a16:colId xmlns:a16="http://schemas.microsoft.com/office/drawing/2014/main" val="2097690994"/>
                    </a:ext>
                  </a:extLst>
                </a:gridCol>
              </a:tblGrid>
              <a:tr h="370840">
                <a:tc gridSpan="2">
                  <a:txBody>
                    <a:bodyPr/>
                    <a:lstStyle/>
                    <a:p>
                      <a:pPr algn="ctr"/>
                      <a:r>
                        <a:rPr lang="it-IT" sz="1600" dirty="0"/>
                        <a:t>Activity</a:t>
                      </a:r>
                    </a:p>
                  </a:txBody>
                  <a:tcPr/>
                </a:tc>
                <a:tc hMerge="1">
                  <a:txBody>
                    <a:bodyPr/>
                    <a:lstStyle/>
                    <a:p>
                      <a:endParaRPr dirty="0"/>
                    </a:p>
                  </a:txBody>
                  <a:tcPr anchor="ctr"/>
                </a:tc>
                <a:tc>
                  <a:txBody>
                    <a:bodyPr/>
                    <a:lstStyle/>
                    <a:p>
                      <a:pPr algn="ctr"/>
                      <a:r>
                        <a:rPr lang="it-IT" sz="1600" dirty="0"/>
                        <a:t>Manpower</a:t>
                      </a:r>
                    </a:p>
                  </a:txBody>
                  <a:tcPr anchor="ctr"/>
                </a:tc>
                <a:tc>
                  <a:txBody>
                    <a:bodyPr/>
                    <a:lstStyle/>
                    <a:p>
                      <a:pPr algn="ctr"/>
                      <a:r>
                        <a:rPr lang="it-IT" sz="1600" dirty="0" err="1"/>
                        <a:t>Exp</a:t>
                      </a:r>
                      <a:r>
                        <a:rPr lang="it-IT" sz="1600" dirty="0"/>
                        <a:t>. cost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dirty="0"/>
                        <a:t>Notes</a:t>
                      </a:r>
                    </a:p>
                  </a:txBody>
                  <a:tcPr/>
                </a:tc>
                <a:extLst>
                  <a:ext uri="{0D108BD9-81ED-4DB2-BD59-A6C34878D82A}">
                    <a16:rowId xmlns:a16="http://schemas.microsoft.com/office/drawing/2014/main" val="3611986674"/>
                  </a:ext>
                </a:extLst>
              </a:tr>
              <a:tr h="370840">
                <a:tc gridSpan="2">
                  <a:txBody>
                    <a:bodyPr/>
                    <a:lstStyle/>
                    <a:p>
                      <a:r>
                        <a:rPr lang="it-IT" sz="1800" b="1" dirty="0" err="1"/>
                        <a:t>Synchrotron</a:t>
                      </a:r>
                      <a:r>
                        <a:rPr lang="it-IT" sz="1800" b="1" dirty="0"/>
                        <a:t> </a:t>
                      </a:r>
                      <a:r>
                        <a:rPr lang="it-IT" sz="1800" b="1" dirty="0" err="1"/>
                        <a:t>Radiation</a:t>
                      </a:r>
                      <a:r>
                        <a:rPr lang="it-IT" sz="1800" b="1" dirty="0"/>
                        <a:t> </a:t>
                      </a:r>
                      <a:r>
                        <a:rPr lang="it-IT" sz="1800" b="1" dirty="0" err="1"/>
                        <a:t>absorbers</a:t>
                      </a:r>
                      <a:r>
                        <a:rPr lang="it-IT" sz="1800" b="1" dirty="0"/>
                        <a:t> </a:t>
                      </a:r>
                      <a:r>
                        <a:rPr lang="it-IT" sz="1800" b="1" dirty="0" err="1"/>
                        <a:t>spares</a:t>
                      </a:r>
                      <a:endParaRPr lang="it-IT" sz="1800" b="1" dirty="0"/>
                    </a:p>
                  </a:txBody>
                  <a:tcPr anchor="ctr"/>
                </a:tc>
                <a:tc hMerge="1">
                  <a:txBody>
                    <a:bodyPr/>
                    <a:lstStyle/>
                    <a:p>
                      <a:endParaRPr lang="it-IT" sz="1600" dirty="0"/>
                    </a:p>
                  </a:txBody>
                  <a:tcPr anchor="ctr"/>
                </a:tc>
                <a:tc>
                  <a:txBody>
                    <a:bodyPr/>
                    <a:lstStyle/>
                    <a:p>
                      <a:r>
                        <a:rPr lang="it-IT" sz="1600" dirty="0"/>
                        <a:t>3 FTE </a:t>
                      </a:r>
                      <a:r>
                        <a:rPr lang="it-IT" sz="1600" dirty="0" err="1"/>
                        <a:t>months</a:t>
                      </a:r>
                      <a:r>
                        <a:rPr lang="it-IT" sz="1600" dirty="0"/>
                        <a:t> (</a:t>
                      </a:r>
                      <a:r>
                        <a:rPr lang="it-IT" sz="1600" dirty="0" err="1"/>
                        <a:t>technician</a:t>
                      </a:r>
                      <a:r>
                        <a:rPr lang="it-IT" sz="1600" dirty="0"/>
                        <a:t>) </a:t>
                      </a:r>
                    </a:p>
                    <a:p>
                      <a:r>
                        <a:rPr lang="it-IT" sz="1600" dirty="0"/>
                        <a:t>1 FTE </a:t>
                      </a:r>
                      <a:r>
                        <a:rPr lang="it-IT" sz="1600" dirty="0" err="1"/>
                        <a:t>months</a:t>
                      </a:r>
                      <a:r>
                        <a:rPr lang="it-IT" sz="1600" dirty="0"/>
                        <a:t> (Vacuum </a:t>
                      </a:r>
                      <a:r>
                        <a:rPr lang="it-IT" sz="1600" dirty="0" err="1"/>
                        <a:t>engineer</a:t>
                      </a:r>
                      <a:r>
                        <a:rPr lang="it-IT" sz="1600" dirty="0"/>
                        <a:t>)</a:t>
                      </a:r>
                    </a:p>
                  </a:txBody>
                  <a:tcPr anchor="ctr"/>
                </a:tc>
                <a:tc>
                  <a:txBody>
                    <a:bodyPr/>
                    <a:lstStyle/>
                    <a:p>
                      <a:r>
                        <a:rPr lang="it-IT" sz="2000" dirty="0"/>
                        <a:t>250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mn-lt"/>
                          <a:ea typeface="+mn-ea"/>
                          <a:cs typeface="+mn-cs"/>
                        </a:rPr>
                        <a:t>Too </a:t>
                      </a:r>
                      <a:r>
                        <a:rPr kumimoji="0" lang="it-IT" sz="1400" b="0" i="0" u="none" strike="noStrike" kern="1200" cap="none" spc="0" normalizeH="0" baseline="0" noProof="0" dirty="0" err="1">
                          <a:ln>
                            <a:noFill/>
                          </a:ln>
                          <a:solidFill>
                            <a:prstClr val="black"/>
                          </a:solidFill>
                          <a:effectLst/>
                          <a:uLnTx/>
                          <a:uFillTx/>
                          <a:latin typeface="+mn-lt"/>
                          <a:ea typeface="+mn-ea"/>
                          <a:cs typeface="+mn-cs"/>
                        </a:rPr>
                        <a:t>many</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different</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types</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acquisition</a:t>
                      </a:r>
                      <a:r>
                        <a:rPr kumimoji="0" lang="it-IT" sz="1400" b="0" i="0" u="none" strike="noStrike" kern="1200" cap="none" spc="0" normalizeH="0" baseline="0" noProof="0" dirty="0">
                          <a:ln>
                            <a:noFill/>
                          </a:ln>
                          <a:solidFill>
                            <a:prstClr val="black"/>
                          </a:solidFill>
                          <a:effectLst/>
                          <a:uLnTx/>
                          <a:uFillTx/>
                          <a:latin typeface="+mn-lt"/>
                          <a:ea typeface="+mn-ea"/>
                          <a:cs typeface="+mn-cs"/>
                        </a:rPr>
                        <a:t> of a complete set of </a:t>
                      </a:r>
                      <a:r>
                        <a:rPr kumimoji="0" lang="it-IT" sz="1400" b="0" i="0" u="none" strike="noStrike" kern="1200" cap="none" spc="0" normalizeH="0" baseline="0" noProof="0" dirty="0" err="1">
                          <a:ln>
                            <a:noFill/>
                          </a:ln>
                          <a:solidFill>
                            <a:prstClr val="black"/>
                          </a:solidFill>
                          <a:effectLst/>
                          <a:uLnTx/>
                          <a:uFillTx/>
                          <a:latin typeface="+mn-lt"/>
                          <a:ea typeface="+mn-ea"/>
                          <a:cs typeface="+mn-cs"/>
                        </a:rPr>
                        <a:t>spares</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is</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unrealistic</a:t>
                      </a:r>
                      <a:r>
                        <a:rPr kumimoji="0" lang="it-IT" sz="1400" b="0" i="0" u="none" strike="noStrike" kern="1200" cap="none" spc="0" normalizeH="0" baseline="0" noProof="0" dirty="0">
                          <a:ln>
                            <a:noFill/>
                          </a:ln>
                          <a:solidFill>
                            <a:prstClr val="black"/>
                          </a:solidFill>
                          <a:effectLst/>
                          <a:uLnTx/>
                          <a:uFillTx/>
                          <a:latin typeface="+mn-lt"/>
                          <a:ea typeface="+mn-ea"/>
                          <a:cs typeface="+mn-cs"/>
                        </a:rPr>
                        <a:t>. Critical part are the </a:t>
                      </a:r>
                      <a:r>
                        <a:rPr kumimoji="0" lang="it-IT" sz="1400" b="0" i="0" u="none" strike="noStrike" kern="1200" cap="none" spc="0" normalizeH="0" baseline="0" noProof="0" dirty="0" err="1">
                          <a:ln>
                            <a:noFill/>
                          </a:ln>
                          <a:solidFill>
                            <a:prstClr val="black"/>
                          </a:solidFill>
                          <a:effectLst/>
                          <a:uLnTx/>
                          <a:uFillTx/>
                          <a:latin typeface="+mn-lt"/>
                          <a:ea typeface="+mn-ea"/>
                          <a:cs typeface="+mn-cs"/>
                        </a:rPr>
                        <a:t>cooling</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ducts</a:t>
                      </a:r>
                      <a:r>
                        <a:rPr kumimoji="0" lang="it-IT" sz="1400" b="0" i="0" u="none" strike="noStrike" kern="1200" cap="none" spc="0" normalizeH="0" baseline="0" noProof="0" dirty="0">
                          <a:ln>
                            <a:noFill/>
                          </a:ln>
                          <a:solidFill>
                            <a:prstClr val="black"/>
                          </a:solidFill>
                          <a:effectLst/>
                          <a:uLnTx/>
                          <a:uFillTx/>
                          <a:latin typeface="+mn-lt"/>
                          <a:ea typeface="+mn-ea"/>
                          <a:cs typeface="+mn-cs"/>
                        </a:rPr>
                        <a:t>. Copper stock provisioning + </a:t>
                      </a:r>
                      <a:r>
                        <a:rPr kumimoji="0" lang="it-IT" sz="1400" b="0" i="0" u="none" strike="noStrike" kern="1200" cap="none" spc="0" normalizeH="0" baseline="0" noProof="0" dirty="0" err="1">
                          <a:ln>
                            <a:noFill/>
                          </a:ln>
                          <a:solidFill>
                            <a:prstClr val="black"/>
                          </a:solidFill>
                          <a:effectLst/>
                          <a:uLnTx/>
                          <a:uFillTx/>
                          <a:latin typeface="+mn-lt"/>
                          <a:ea typeface="+mn-ea"/>
                          <a:cs typeface="+mn-cs"/>
                        </a:rPr>
                        <a:t>drawings</a:t>
                      </a:r>
                      <a:r>
                        <a:rPr kumimoji="0" lang="it-IT" sz="1400" b="0" i="0" u="none" strike="noStrike" kern="1200" cap="none" spc="0" normalizeH="0" baseline="0" noProof="0" dirty="0">
                          <a:ln>
                            <a:noFill/>
                          </a:ln>
                          <a:solidFill>
                            <a:prstClr val="black"/>
                          </a:solidFill>
                          <a:effectLst/>
                          <a:uLnTx/>
                          <a:uFillTx/>
                          <a:latin typeface="+mn-lt"/>
                          <a:ea typeface="+mn-ea"/>
                          <a:cs typeface="+mn-cs"/>
                        </a:rPr>
                        <a:t> and </a:t>
                      </a:r>
                      <a:r>
                        <a:rPr kumimoji="0" lang="it-IT" sz="1400" b="0" i="0" u="none" strike="noStrike" kern="1200" cap="none" spc="0" normalizeH="0" baseline="0" noProof="0" dirty="0" err="1">
                          <a:ln>
                            <a:noFill/>
                          </a:ln>
                          <a:solidFill>
                            <a:prstClr val="black"/>
                          </a:solidFill>
                          <a:effectLst/>
                          <a:uLnTx/>
                          <a:uFillTx/>
                          <a:latin typeface="+mn-lt"/>
                          <a:ea typeface="+mn-ea"/>
                          <a:cs typeface="+mn-cs"/>
                        </a:rPr>
                        <a:t>tooling</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preparation</a:t>
                      </a:r>
                      <a:r>
                        <a:rPr kumimoji="0" lang="it-IT" sz="1400" b="0" i="0" u="none" strike="noStrike" kern="1200" cap="none" spc="0" normalizeH="0" baseline="0" noProof="0" dirty="0">
                          <a:ln>
                            <a:noFill/>
                          </a:ln>
                          <a:solidFill>
                            <a:prstClr val="black"/>
                          </a:solidFill>
                          <a:effectLst/>
                          <a:uLnTx/>
                          <a:uFillTx/>
                          <a:latin typeface="+mn-lt"/>
                          <a:ea typeface="+mn-ea"/>
                          <a:cs typeface="+mn-cs"/>
                        </a:rPr>
                        <a:t> </a:t>
                      </a:r>
                      <a:r>
                        <a:rPr kumimoji="0" lang="it-IT" sz="1400" b="0" i="0" u="none" strike="noStrike" kern="1200" cap="none" spc="0" normalizeH="0" baseline="0" noProof="0" dirty="0" err="1">
                          <a:ln>
                            <a:noFill/>
                          </a:ln>
                          <a:solidFill>
                            <a:prstClr val="black"/>
                          </a:solidFill>
                          <a:effectLst/>
                          <a:uLnTx/>
                          <a:uFillTx/>
                          <a:latin typeface="+mn-lt"/>
                          <a:ea typeface="+mn-ea"/>
                          <a:cs typeface="+mn-cs"/>
                        </a:rPr>
                        <a:t>is</a:t>
                      </a:r>
                      <a:r>
                        <a:rPr kumimoji="0" lang="it-IT" sz="1400" b="0" i="0" u="none" strike="noStrike" kern="1200" cap="none" spc="0" normalizeH="0" baseline="0" noProof="0" dirty="0">
                          <a:ln>
                            <a:noFill/>
                          </a:ln>
                          <a:solidFill>
                            <a:prstClr val="black"/>
                          </a:solidFill>
                          <a:effectLst/>
                          <a:uLnTx/>
                          <a:uFillTx/>
                          <a:latin typeface="+mn-lt"/>
                          <a:ea typeface="+mn-ea"/>
                          <a:cs typeface="+mn-cs"/>
                        </a:rPr>
                        <a:t> the </a:t>
                      </a:r>
                      <a:r>
                        <a:rPr kumimoji="0" lang="it-IT" sz="1400" b="0" i="0" u="none" strike="noStrike" kern="1200" cap="none" spc="0" normalizeH="0" baseline="0" noProof="0" dirty="0" err="1">
                          <a:ln>
                            <a:noFill/>
                          </a:ln>
                          <a:solidFill>
                            <a:prstClr val="black"/>
                          </a:solidFill>
                          <a:effectLst/>
                          <a:uLnTx/>
                          <a:uFillTx/>
                          <a:latin typeface="+mn-lt"/>
                          <a:ea typeface="+mn-ea"/>
                          <a:cs typeface="+mn-cs"/>
                        </a:rPr>
                        <a:t>proposed</a:t>
                      </a:r>
                      <a:r>
                        <a:rPr kumimoji="0" lang="it-IT" sz="1400" b="0" i="0" u="none" strike="noStrike" kern="1200" cap="none" spc="0" normalizeH="0" baseline="0" noProof="0" dirty="0">
                          <a:ln>
                            <a:noFill/>
                          </a:ln>
                          <a:solidFill>
                            <a:prstClr val="black"/>
                          </a:solidFill>
                          <a:effectLst/>
                          <a:uLnTx/>
                          <a:uFillTx/>
                          <a:latin typeface="+mn-lt"/>
                          <a:ea typeface="+mn-ea"/>
                          <a:cs typeface="+mn-cs"/>
                        </a:rPr>
                        <a:t> strategy. In case of </a:t>
                      </a:r>
                      <a:r>
                        <a:rPr kumimoji="0" lang="it-IT" sz="1400" b="0" i="0" u="none" strike="noStrike" kern="1200" cap="none" spc="0" normalizeH="0" baseline="0" noProof="0" dirty="0" err="1">
                          <a:ln>
                            <a:noFill/>
                          </a:ln>
                          <a:solidFill>
                            <a:prstClr val="black"/>
                          </a:solidFill>
                          <a:effectLst/>
                          <a:uLnTx/>
                          <a:uFillTx/>
                          <a:latin typeface="+mn-lt"/>
                          <a:ea typeface="+mn-ea"/>
                          <a:cs typeface="+mn-cs"/>
                        </a:rPr>
                        <a:t>failure</a:t>
                      </a:r>
                      <a:r>
                        <a:rPr kumimoji="0" lang="it-IT" sz="1400" b="0" i="0" u="none" strike="noStrike" kern="1200" cap="none" spc="0" normalizeH="0" baseline="0" noProof="0" dirty="0">
                          <a:ln>
                            <a:noFill/>
                          </a:ln>
                          <a:solidFill>
                            <a:prstClr val="black"/>
                          </a:solidFill>
                          <a:effectLst/>
                          <a:uLnTx/>
                          <a:uFillTx/>
                          <a:latin typeface="+mn-lt"/>
                          <a:ea typeface="+mn-ea"/>
                          <a:cs typeface="+mn-cs"/>
                        </a:rPr>
                        <a:t> a </a:t>
                      </a:r>
                      <a:r>
                        <a:rPr kumimoji="0" lang="it-IT" sz="1400" b="0" i="0" u="none" strike="noStrike" kern="1200" cap="none" spc="0" normalizeH="0" baseline="0" noProof="0" dirty="0" err="1">
                          <a:ln>
                            <a:noFill/>
                          </a:ln>
                          <a:solidFill>
                            <a:prstClr val="black"/>
                          </a:solidFill>
                          <a:effectLst/>
                          <a:uLnTx/>
                          <a:uFillTx/>
                          <a:latin typeface="+mn-lt"/>
                          <a:ea typeface="+mn-ea"/>
                          <a:cs typeface="+mn-cs"/>
                        </a:rPr>
                        <a:t>spare</a:t>
                      </a:r>
                      <a:r>
                        <a:rPr kumimoji="0" lang="it-IT" sz="1400" b="0" i="0" u="none" strike="noStrike" kern="1200" cap="none" spc="0" normalizeH="0" baseline="0" noProof="0" dirty="0">
                          <a:ln>
                            <a:noFill/>
                          </a:ln>
                          <a:solidFill>
                            <a:prstClr val="black"/>
                          </a:solidFill>
                          <a:effectLst/>
                          <a:uLnTx/>
                          <a:uFillTx/>
                          <a:latin typeface="+mn-lt"/>
                          <a:ea typeface="+mn-ea"/>
                          <a:cs typeface="+mn-cs"/>
                        </a:rPr>
                        <a:t> can be </a:t>
                      </a:r>
                      <a:r>
                        <a:rPr kumimoji="0" lang="it-IT" sz="1400" b="0" i="0" u="none" strike="noStrike" kern="1200" cap="none" spc="0" normalizeH="0" baseline="0" noProof="0" dirty="0" err="1">
                          <a:ln>
                            <a:noFill/>
                          </a:ln>
                          <a:solidFill>
                            <a:prstClr val="black"/>
                          </a:solidFill>
                          <a:effectLst/>
                          <a:uLnTx/>
                          <a:uFillTx/>
                          <a:latin typeface="+mn-lt"/>
                          <a:ea typeface="+mn-ea"/>
                          <a:cs typeface="+mn-cs"/>
                        </a:rPr>
                        <a:t>prepared</a:t>
                      </a:r>
                      <a:r>
                        <a:rPr kumimoji="0" lang="it-IT" sz="1400" b="0" i="0" u="none" strike="noStrike" kern="1200" cap="none" spc="0" normalizeH="0" baseline="0" noProof="0" dirty="0">
                          <a:ln>
                            <a:noFill/>
                          </a:ln>
                          <a:solidFill>
                            <a:prstClr val="black"/>
                          </a:solidFill>
                          <a:effectLst/>
                          <a:uLnTx/>
                          <a:uFillTx/>
                          <a:latin typeface="+mn-lt"/>
                          <a:ea typeface="+mn-ea"/>
                          <a:cs typeface="+mn-cs"/>
                        </a:rPr>
                        <a:t> and </a:t>
                      </a:r>
                      <a:r>
                        <a:rPr kumimoji="0" lang="it-IT" sz="1400" b="0" i="0" u="none" strike="noStrike" kern="1200" cap="none" spc="0" normalizeH="0" baseline="0" noProof="0" dirty="0" err="1">
                          <a:ln>
                            <a:noFill/>
                          </a:ln>
                          <a:solidFill>
                            <a:prstClr val="black"/>
                          </a:solidFill>
                          <a:effectLst/>
                          <a:uLnTx/>
                          <a:uFillTx/>
                          <a:latin typeface="+mn-lt"/>
                          <a:ea typeface="+mn-ea"/>
                          <a:cs typeface="+mn-cs"/>
                        </a:rPr>
                        <a:t>installed</a:t>
                      </a:r>
                      <a:r>
                        <a:rPr kumimoji="0" lang="it-IT" sz="1400" b="0" i="0" u="none" strike="noStrike" kern="1200" cap="none" spc="0" normalizeH="0" baseline="0" noProof="0" dirty="0">
                          <a:ln>
                            <a:noFill/>
                          </a:ln>
                          <a:solidFill>
                            <a:prstClr val="black"/>
                          </a:solidFill>
                          <a:effectLst/>
                          <a:uLnTx/>
                          <a:uFillTx/>
                          <a:latin typeface="+mn-lt"/>
                          <a:ea typeface="+mn-ea"/>
                          <a:cs typeface="+mn-cs"/>
                        </a:rPr>
                        <a:t> in ≈1,5 </a:t>
                      </a:r>
                      <a:r>
                        <a:rPr kumimoji="0" lang="it-IT" sz="1400" b="0" i="0" u="none" strike="noStrike" kern="1200" cap="none" spc="0" normalizeH="0" baseline="0" noProof="0" dirty="0" err="1">
                          <a:ln>
                            <a:noFill/>
                          </a:ln>
                          <a:solidFill>
                            <a:prstClr val="black"/>
                          </a:solidFill>
                          <a:effectLst/>
                          <a:uLnTx/>
                          <a:uFillTx/>
                          <a:latin typeface="+mn-lt"/>
                          <a:ea typeface="+mn-ea"/>
                          <a:cs typeface="+mn-cs"/>
                        </a:rPr>
                        <a:t>months</a:t>
                      </a:r>
                      <a:r>
                        <a:rPr kumimoji="0" lang="it-IT" sz="1400" b="0" i="0" u="none" strike="noStrike" kern="1200" cap="none" spc="0" normalizeH="0" baseline="0" noProof="0" dirty="0">
                          <a:ln>
                            <a:noFill/>
                          </a:ln>
                          <a:solidFill>
                            <a:prstClr val="black"/>
                          </a:solidFill>
                          <a:effectLst/>
                          <a:uLnTx/>
                          <a:uFillTx/>
                          <a:latin typeface="+mn-lt"/>
                          <a:ea typeface="+mn-ea"/>
                          <a:cs typeface="+mn-cs"/>
                        </a:rPr>
                        <a:t>.</a:t>
                      </a:r>
                    </a:p>
                  </a:txBody>
                  <a:tcPr anchor="ctr"/>
                </a:tc>
                <a:extLst>
                  <a:ext uri="{0D108BD9-81ED-4DB2-BD59-A6C34878D82A}">
                    <a16:rowId xmlns:a16="http://schemas.microsoft.com/office/drawing/2014/main" val="2753137629"/>
                  </a:ext>
                </a:extLst>
              </a:tr>
              <a:tr h="370840">
                <a:tc>
                  <a:txBody>
                    <a:bodyPr/>
                    <a:lstStyle/>
                    <a:p>
                      <a:r>
                        <a:rPr lang="it-IT" sz="1800" b="1" dirty="0" err="1"/>
                        <a:t>Ionic</a:t>
                      </a:r>
                      <a:r>
                        <a:rPr lang="it-IT" sz="1800" b="1" dirty="0"/>
                        <a:t> Pump </a:t>
                      </a:r>
                      <a:r>
                        <a:rPr lang="it-IT" sz="1800" b="1" dirty="0" err="1"/>
                        <a:t>spares</a:t>
                      </a:r>
                      <a:endParaRPr lang="it-IT" sz="1800" b="1" dirty="0"/>
                    </a:p>
                  </a:txBody>
                  <a:tcPr anchor="ctr"/>
                </a:tc>
                <a:tc>
                  <a:txBody>
                    <a:bodyPr/>
                    <a:lstStyle/>
                    <a:p>
                      <a:endParaRPr lang="it-IT" sz="1600" dirty="0"/>
                    </a:p>
                  </a:txBody>
                  <a:tcPr anchor="ctr"/>
                </a:tc>
                <a:tc>
                  <a:txBody>
                    <a:bodyPr/>
                    <a:lstStyle/>
                    <a:p>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100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txBody>
                  <a:tcPr anchor="ctr"/>
                </a:tc>
                <a:extLst>
                  <a:ext uri="{0D108BD9-81ED-4DB2-BD59-A6C34878D82A}">
                    <a16:rowId xmlns:a16="http://schemas.microsoft.com/office/drawing/2014/main" val="3461133940"/>
                  </a:ext>
                </a:extLst>
              </a:tr>
              <a:tr h="370840">
                <a:tc gridSpan="2">
                  <a:txBody>
                    <a:bodyPr/>
                    <a:lstStyle/>
                    <a:p>
                      <a:r>
                        <a:rPr lang="it-IT" sz="1800" b="1" dirty="0" err="1"/>
                        <a:t>Ionic</a:t>
                      </a:r>
                      <a:r>
                        <a:rPr lang="it-IT" sz="1800" b="1" dirty="0"/>
                        <a:t> Pump power supplies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35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txBody>
                  <a:tcPr anchor="ctr"/>
                </a:tc>
                <a:extLst>
                  <a:ext uri="{0D108BD9-81ED-4DB2-BD59-A6C34878D82A}">
                    <a16:rowId xmlns:a16="http://schemas.microsoft.com/office/drawing/2014/main" val="957301112"/>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err="1"/>
                        <a:t>Sublimators</a:t>
                      </a:r>
                      <a:r>
                        <a:rPr lang="it-IT" sz="1800" b="1" dirty="0"/>
                        <a:t> (</a:t>
                      </a:r>
                      <a:r>
                        <a:rPr lang="it-IT" sz="1800" b="1" dirty="0" err="1"/>
                        <a:t>including</a:t>
                      </a:r>
                      <a:r>
                        <a:rPr lang="it-IT" sz="1800" b="1" dirty="0"/>
                        <a:t> power supplies)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120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txBody>
                  <a:tcPr anchor="ctr"/>
                </a:tc>
                <a:extLst>
                  <a:ext uri="{0D108BD9-81ED-4DB2-BD59-A6C34878D82A}">
                    <a16:rowId xmlns:a16="http://schemas.microsoft.com/office/drawing/2014/main" val="331378710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err="1"/>
                        <a:t>Valves</a:t>
                      </a:r>
                      <a:r>
                        <a:rPr lang="it-IT" sz="1800" b="1" dirty="0"/>
                        <a:t> and vacuum </a:t>
                      </a:r>
                      <a:r>
                        <a:rPr lang="it-IT" sz="1800" b="1" dirty="0" err="1"/>
                        <a:t>guages</a:t>
                      </a:r>
                      <a:r>
                        <a:rPr lang="it-IT" sz="1800" b="1" dirty="0"/>
                        <a:t> </a:t>
                      </a:r>
                      <a:r>
                        <a:rPr lang="it-IT" sz="1800" b="1" dirty="0" err="1"/>
                        <a:t>spares</a:t>
                      </a:r>
                      <a:endParaRPr lang="it-IT" sz="1800" b="1"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1 FTE </a:t>
                      </a:r>
                      <a:r>
                        <a:rPr lang="it-IT" sz="1600" dirty="0" err="1"/>
                        <a:t>months</a:t>
                      </a:r>
                      <a:r>
                        <a:rPr lang="it-IT" sz="1600" dirty="0"/>
                        <a:t> (</a:t>
                      </a:r>
                      <a:r>
                        <a:rPr lang="it-IT" sz="1600" dirty="0" err="1"/>
                        <a:t>technician</a:t>
                      </a:r>
                      <a:r>
                        <a:rPr lang="it-IT" sz="1600" dirty="0"/>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100 k€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Installed</a:t>
                      </a:r>
                      <a:r>
                        <a:rPr lang="it-IT" sz="1400" dirty="0"/>
                        <a:t> controllers obsolete, a rack hosting </a:t>
                      </a:r>
                      <a:r>
                        <a:rPr lang="it-IT" sz="1400" dirty="0" err="1"/>
                        <a:t>updated</a:t>
                      </a:r>
                      <a:r>
                        <a:rPr lang="it-IT" sz="1400" dirty="0"/>
                        <a:t> controllers </a:t>
                      </a:r>
                      <a:r>
                        <a:rPr lang="it-IT" sz="1400" dirty="0" err="1"/>
                        <a:t>need</a:t>
                      </a:r>
                      <a:r>
                        <a:rPr lang="it-IT" sz="1400" dirty="0"/>
                        <a:t> to be </a:t>
                      </a:r>
                      <a:r>
                        <a:rPr lang="it-IT" sz="1400" dirty="0" err="1"/>
                        <a:t>prepared</a:t>
                      </a:r>
                      <a:r>
                        <a:rPr lang="it-IT" sz="1400" dirty="0"/>
                        <a:t> ready for use n case of faults</a:t>
                      </a:r>
                    </a:p>
                  </a:txBody>
                  <a:tcPr anchor="ctr"/>
                </a:tc>
                <a:extLst>
                  <a:ext uri="{0D108BD9-81ED-4DB2-BD59-A6C34878D82A}">
                    <a16:rowId xmlns:a16="http://schemas.microsoft.com/office/drawing/2014/main" val="345311027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a:t>Flag </a:t>
                      </a:r>
                      <a:r>
                        <a:rPr lang="it-IT" sz="1800" b="1" dirty="0" err="1"/>
                        <a:t>movement</a:t>
                      </a:r>
                      <a:r>
                        <a:rPr lang="it-IT" sz="1800" b="1" dirty="0"/>
                        <a:t> </a:t>
                      </a:r>
                      <a:r>
                        <a:rPr lang="it-IT" sz="1800" b="1" dirty="0" err="1"/>
                        <a:t>spares</a:t>
                      </a:r>
                      <a:endParaRPr lang="it-IT" sz="1800"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endParaRPr lang="it-IT"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35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2000" dirty="0"/>
                    </a:p>
                  </a:txBody>
                  <a:tcPr anchor="ctr"/>
                </a:tc>
                <a:extLst>
                  <a:ext uri="{0D108BD9-81ED-4DB2-BD59-A6C34878D82A}">
                    <a16:rowId xmlns:a16="http://schemas.microsoft.com/office/drawing/2014/main" val="81093992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b="1" dirty="0" err="1"/>
                        <a:t>Spare</a:t>
                      </a:r>
                      <a:r>
                        <a:rPr lang="it-IT" sz="1800" b="1" dirty="0"/>
                        <a:t> tuner for Damping Ring RF </a:t>
                      </a:r>
                      <a:r>
                        <a:rPr lang="it-IT" sz="1800" b="1" dirty="0" err="1"/>
                        <a:t>cavity</a:t>
                      </a:r>
                      <a:endParaRPr lang="it-IT" sz="1800"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r>
                        <a:rPr lang="it-IT" sz="1600" dirty="0"/>
                        <a:t>2 FTE </a:t>
                      </a:r>
                      <a:r>
                        <a:rPr lang="it-IT" sz="1600" dirty="0" err="1"/>
                        <a:t>months</a:t>
                      </a:r>
                      <a:r>
                        <a:rPr lang="it-IT" sz="1600" dirty="0"/>
                        <a:t> (</a:t>
                      </a:r>
                      <a:r>
                        <a:rPr lang="it-IT" sz="1600" dirty="0" err="1"/>
                        <a:t>technician</a:t>
                      </a:r>
                      <a:r>
                        <a:rPr lang="it-IT" sz="1600" dirty="0"/>
                        <a:t>) </a:t>
                      </a:r>
                    </a:p>
                    <a:p>
                      <a:r>
                        <a:rPr lang="it-IT" sz="1600" dirty="0"/>
                        <a:t>1 FTE </a:t>
                      </a:r>
                      <a:r>
                        <a:rPr lang="it-IT" sz="1600" dirty="0" err="1"/>
                        <a:t>months</a:t>
                      </a:r>
                      <a:r>
                        <a:rPr lang="it-IT" sz="1600" dirty="0"/>
                        <a:t> (Vacuum </a:t>
                      </a:r>
                      <a:r>
                        <a:rPr lang="it-IT" sz="1600" dirty="0" err="1"/>
                        <a:t>engineer</a:t>
                      </a:r>
                      <a:r>
                        <a:rPr lang="it-IT" sz="1600" dirty="0"/>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t>50 k€</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No </a:t>
                      </a:r>
                      <a:r>
                        <a:rPr lang="it-IT" sz="1400" dirty="0" err="1"/>
                        <a:t>spare</a:t>
                      </a:r>
                      <a:r>
                        <a:rPr lang="it-IT" sz="1400" dirty="0"/>
                        <a:t> </a:t>
                      </a:r>
                      <a:r>
                        <a:rPr lang="it-IT" sz="1400" dirty="0" err="1"/>
                        <a:t>avaiable</a:t>
                      </a:r>
                      <a:r>
                        <a:rPr lang="it-IT" sz="1400" dirty="0"/>
                        <a:t>, technical </a:t>
                      </a:r>
                      <a:r>
                        <a:rPr lang="it-IT" sz="1400" dirty="0" err="1"/>
                        <a:t>drawings</a:t>
                      </a:r>
                      <a:r>
                        <a:rPr lang="it-IT" sz="1400" dirty="0"/>
                        <a:t> </a:t>
                      </a:r>
                      <a:r>
                        <a:rPr lang="it-IT" sz="1400" dirty="0" err="1"/>
                        <a:t>need</a:t>
                      </a:r>
                      <a:r>
                        <a:rPr lang="it-IT" sz="1400" dirty="0"/>
                        <a:t> to be re-</a:t>
                      </a:r>
                      <a:r>
                        <a:rPr lang="it-IT" sz="1400" dirty="0" err="1"/>
                        <a:t>created</a:t>
                      </a:r>
                      <a:r>
                        <a:rPr lang="it-IT" sz="1400" dirty="0"/>
                        <a:t> </a:t>
                      </a:r>
                      <a:r>
                        <a:rPr lang="it-IT" sz="1400" dirty="0" err="1"/>
                        <a:t>prior</a:t>
                      </a:r>
                      <a:r>
                        <a:rPr lang="it-IT" sz="1400" dirty="0"/>
                        <a:t> </a:t>
                      </a:r>
                      <a:r>
                        <a:rPr lang="it-IT" sz="1400" dirty="0" err="1"/>
                        <a:t>proceeding</a:t>
                      </a:r>
                      <a:r>
                        <a:rPr lang="it-IT" sz="1400" dirty="0"/>
                        <a:t> with </a:t>
                      </a:r>
                      <a:r>
                        <a:rPr lang="it-IT" sz="1400" dirty="0" err="1"/>
                        <a:t>contruction</a:t>
                      </a:r>
                      <a:r>
                        <a:rPr lang="it-IT" sz="1400" dirty="0"/>
                        <a:t> and test</a:t>
                      </a:r>
                    </a:p>
                  </a:txBody>
                  <a:tcPr anchor="ctr"/>
                </a:tc>
                <a:extLst>
                  <a:ext uri="{0D108BD9-81ED-4DB2-BD59-A6C34878D82A}">
                    <a16:rowId xmlns:a16="http://schemas.microsoft.com/office/drawing/2014/main" val="136253463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i="1" dirty="0">
                          <a:solidFill>
                            <a:schemeClr val="bg1"/>
                          </a:solidFill>
                        </a:rPr>
                        <a:t>TOTAL VACUUM</a:t>
                      </a:r>
                    </a:p>
                  </a:txBody>
                  <a:tcPr>
                    <a:solidFill>
                      <a:schemeClr val="accent6">
                        <a:lumMod val="7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dirty="0"/>
                    </a:p>
                  </a:txBody>
                  <a:tcPr anchor="ctr"/>
                </a:tc>
                <a:tc>
                  <a:txBody>
                    <a:bodyPr/>
                    <a:lstStyle/>
                    <a:p>
                      <a:pPr algn="ctr"/>
                      <a:r>
                        <a:rPr lang="it-IT" sz="2000" b="1" i="1" dirty="0">
                          <a:solidFill>
                            <a:schemeClr val="bg1"/>
                          </a:solidFill>
                        </a:rPr>
                        <a:t>8 FTE </a:t>
                      </a:r>
                      <a:r>
                        <a:rPr lang="it-IT" sz="2000" b="1" i="1" dirty="0" err="1">
                          <a:solidFill>
                            <a:schemeClr val="bg1"/>
                          </a:solidFill>
                        </a:rPr>
                        <a:t>months</a:t>
                      </a:r>
                      <a:endParaRPr lang="it-IT" sz="2000" b="1" i="1" dirty="0">
                        <a:solidFill>
                          <a:schemeClr val="bg1"/>
                        </a:solidFill>
                      </a:endParaRP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i="1" dirty="0">
                          <a:solidFill>
                            <a:schemeClr val="bg1"/>
                          </a:solidFill>
                        </a:rPr>
                        <a:t>690 k€</a:t>
                      </a: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000" b="1" i="1" dirty="0">
                        <a:solidFill>
                          <a:schemeClr val="bg1"/>
                        </a:solidFill>
                      </a:endParaRPr>
                    </a:p>
                  </a:txBody>
                  <a:tcPr anchor="ctr">
                    <a:solidFill>
                      <a:schemeClr val="accent6">
                        <a:lumMod val="75000"/>
                      </a:schemeClr>
                    </a:solidFill>
                  </a:tcPr>
                </a:tc>
                <a:extLst>
                  <a:ext uri="{0D108BD9-81ED-4DB2-BD59-A6C34878D82A}">
                    <a16:rowId xmlns:a16="http://schemas.microsoft.com/office/drawing/2014/main" val="3999035943"/>
                  </a:ext>
                </a:extLst>
              </a:tr>
            </a:tbl>
          </a:graphicData>
        </a:graphic>
      </p:graphicFrame>
      <p:sp>
        <p:nvSpPr>
          <p:cNvPr id="10" name="TextBox 9">
            <a:extLst>
              <a:ext uri="{FF2B5EF4-FFF2-40B4-BE49-F238E27FC236}">
                <a16:creationId xmlns:a16="http://schemas.microsoft.com/office/drawing/2014/main" id="{D759E315-31DD-EC55-8FAC-46B7D4A6777B}"/>
              </a:ext>
            </a:extLst>
          </p:cNvPr>
          <p:cNvSpPr txBox="1"/>
          <p:nvPr/>
        </p:nvSpPr>
        <p:spPr>
          <a:xfrm>
            <a:off x="10161361" y="752420"/>
            <a:ext cx="2021066"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A. </a:t>
            </a:r>
            <a:r>
              <a:rPr lang="it-IT" b="1" i="1" dirty="0" err="1">
                <a:solidFill>
                  <a:schemeClr val="accent6">
                    <a:lumMod val="50000"/>
                  </a:schemeClr>
                </a:solidFill>
              </a:rPr>
              <a:t>Liedl</a:t>
            </a:r>
            <a:endParaRPr lang="en-GB" b="1" i="1" dirty="0">
              <a:solidFill>
                <a:schemeClr val="accent6">
                  <a:lumMod val="50000"/>
                </a:schemeClr>
              </a:solidFill>
            </a:endParaRPr>
          </a:p>
        </p:txBody>
      </p:sp>
    </p:spTree>
    <p:extLst>
      <p:ext uri="{BB962C8B-B14F-4D97-AF65-F5344CB8AC3E}">
        <p14:creationId xmlns:p14="http://schemas.microsoft.com/office/powerpoint/2010/main" val="336222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BUDGETARY COST EVALUATION from LNF TECHNICAL DIVISION  </a:t>
            </a:r>
          </a:p>
        </p:txBody>
      </p:sp>
      <p:sp>
        <p:nvSpPr>
          <p:cNvPr id="10" name="CasellaDiTesto 9"/>
          <p:cNvSpPr txBox="1"/>
          <p:nvPr/>
        </p:nvSpPr>
        <p:spPr>
          <a:xfrm>
            <a:off x="844628" y="1061215"/>
            <a:ext cx="4309254" cy="461665"/>
          </a:xfrm>
          <a:prstGeom prst="rect">
            <a:avLst/>
          </a:prstGeom>
          <a:noFill/>
        </p:spPr>
        <p:txBody>
          <a:bodyPr wrap="square" rtlCol="0">
            <a:spAutoFit/>
          </a:bodyPr>
          <a:lstStyle/>
          <a:p>
            <a:pPr>
              <a:spcAft>
                <a:spcPts val="1800"/>
              </a:spcAft>
            </a:pPr>
            <a:r>
              <a:rPr lang="en-GB" sz="2400" b="1" dirty="0">
                <a:solidFill>
                  <a:srgbClr val="FF0000"/>
                </a:solidFill>
              </a:rPr>
              <a:t>ELECTRIC POWER DISTRIBUTION</a:t>
            </a:r>
            <a:endParaRPr lang="en-GB" sz="2400" dirty="0"/>
          </a:p>
        </p:txBody>
      </p:sp>
      <p:sp>
        <p:nvSpPr>
          <p:cNvPr id="12" name="CasellaDiTesto 11"/>
          <p:cNvSpPr txBox="1"/>
          <p:nvPr/>
        </p:nvSpPr>
        <p:spPr>
          <a:xfrm>
            <a:off x="7338177" y="1061215"/>
            <a:ext cx="3703086" cy="461665"/>
          </a:xfrm>
          <a:prstGeom prst="rect">
            <a:avLst/>
          </a:prstGeom>
          <a:noFill/>
        </p:spPr>
        <p:txBody>
          <a:bodyPr wrap="square" rtlCol="0">
            <a:spAutoFit/>
          </a:bodyPr>
          <a:lstStyle/>
          <a:p>
            <a:pPr>
              <a:spcAft>
                <a:spcPts val="1800"/>
              </a:spcAft>
            </a:pPr>
            <a:r>
              <a:rPr lang="en-GB" sz="2400" b="1" dirty="0">
                <a:solidFill>
                  <a:srgbClr val="FF0000"/>
                </a:solidFill>
              </a:rPr>
              <a:t>COOLING FLUID PLANTS</a:t>
            </a:r>
            <a:endParaRPr lang="en-GB" sz="2400" dirty="0"/>
          </a:p>
        </p:txBody>
      </p:sp>
      <p:sp>
        <p:nvSpPr>
          <p:cNvPr id="2" name="Rettangolo 4">
            <a:extLst>
              <a:ext uri="{FF2B5EF4-FFF2-40B4-BE49-F238E27FC236}">
                <a16:creationId xmlns:a16="http://schemas.microsoft.com/office/drawing/2014/main" id="{5FA9F730-1DB8-7C97-DB59-CFDEF8A34E4E}"/>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391644F8-5136-A31B-77DE-50CEAE130042}"/>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24</a:t>
            </a:fld>
            <a:endParaRPr lang="en-US" dirty="0">
              <a:solidFill>
                <a:srgbClr val="FFFF00"/>
              </a:solidFill>
            </a:endParaRPr>
          </a:p>
        </p:txBody>
      </p:sp>
      <p:graphicFrame>
        <p:nvGraphicFramePr>
          <p:cNvPr id="14" name="Object 13">
            <a:extLst>
              <a:ext uri="{FF2B5EF4-FFF2-40B4-BE49-F238E27FC236}">
                <a16:creationId xmlns:a16="http://schemas.microsoft.com/office/drawing/2014/main" id="{EB11DFDB-738A-C09A-73D8-D676B6F68A3C}"/>
              </a:ext>
            </a:extLst>
          </p:cNvPr>
          <p:cNvGraphicFramePr>
            <a:graphicFrameLocks noChangeAspect="1"/>
          </p:cNvGraphicFramePr>
          <p:nvPr>
            <p:extLst>
              <p:ext uri="{D42A27DB-BD31-4B8C-83A1-F6EECF244321}">
                <p14:modId xmlns:p14="http://schemas.microsoft.com/office/powerpoint/2010/main" val="1377101574"/>
              </p:ext>
            </p:extLst>
          </p:nvPr>
        </p:nvGraphicFramePr>
        <p:xfrm>
          <a:off x="6610350" y="1589720"/>
          <a:ext cx="4997450" cy="4616450"/>
        </p:xfrm>
        <a:graphic>
          <a:graphicData uri="http://schemas.openxmlformats.org/presentationml/2006/ole">
            <mc:AlternateContent xmlns:mc="http://schemas.openxmlformats.org/markup-compatibility/2006">
              <mc:Choice xmlns:v="urn:schemas-microsoft-com:vml" Requires="v">
                <p:oleObj name="Worksheet" r:id="rId2" imgW="4997509" imgH="4616585" progId="Excel.Sheet.12">
                  <p:embed/>
                </p:oleObj>
              </mc:Choice>
              <mc:Fallback>
                <p:oleObj name="Worksheet" r:id="rId2" imgW="4997509" imgH="4616585" progId="Excel.Sheet.12">
                  <p:embed/>
                  <p:pic>
                    <p:nvPicPr>
                      <p:cNvPr id="0" name=""/>
                      <p:cNvPicPr/>
                      <p:nvPr/>
                    </p:nvPicPr>
                    <p:blipFill>
                      <a:blip r:embed="rId3"/>
                      <a:stretch>
                        <a:fillRect/>
                      </a:stretch>
                    </p:blipFill>
                    <p:spPr>
                      <a:xfrm>
                        <a:off x="6610350" y="1589720"/>
                        <a:ext cx="4997450" cy="46164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F1B3585-D41D-4872-017F-4C70CE4EDB02}"/>
              </a:ext>
            </a:extLst>
          </p:cNvPr>
          <p:cNvGraphicFramePr>
            <a:graphicFrameLocks noChangeAspect="1"/>
          </p:cNvGraphicFramePr>
          <p:nvPr>
            <p:extLst>
              <p:ext uri="{D42A27DB-BD31-4B8C-83A1-F6EECF244321}">
                <p14:modId xmlns:p14="http://schemas.microsoft.com/office/powerpoint/2010/main" val="3575402546"/>
              </p:ext>
            </p:extLst>
          </p:nvPr>
        </p:nvGraphicFramePr>
        <p:xfrm>
          <a:off x="870641" y="1670833"/>
          <a:ext cx="4483100" cy="4425950"/>
        </p:xfrm>
        <a:graphic>
          <a:graphicData uri="http://schemas.openxmlformats.org/presentationml/2006/ole">
            <mc:AlternateContent xmlns:mc="http://schemas.openxmlformats.org/markup-compatibility/2006">
              <mc:Choice xmlns:v="urn:schemas-microsoft-com:vml" Requires="v">
                <p:oleObj name="Worksheet" r:id="rId4" imgW="4483184" imgH="4426085" progId="Excel.Sheet.12">
                  <p:embed/>
                </p:oleObj>
              </mc:Choice>
              <mc:Fallback>
                <p:oleObj name="Worksheet" r:id="rId4" imgW="4483184" imgH="4426085" progId="Excel.Sheet.12">
                  <p:embed/>
                  <p:pic>
                    <p:nvPicPr>
                      <p:cNvPr id="0" name=""/>
                      <p:cNvPicPr/>
                      <p:nvPr/>
                    </p:nvPicPr>
                    <p:blipFill>
                      <a:blip r:embed="rId5"/>
                      <a:stretch>
                        <a:fillRect/>
                      </a:stretch>
                    </p:blipFill>
                    <p:spPr>
                      <a:xfrm>
                        <a:off x="870641" y="1670833"/>
                        <a:ext cx="4483100" cy="442595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7DB3DD22-1EF8-5873-5227-957A6337E18E}"/>
              </a:ext>
            </a:extLst>
          </p:cNvPr>
          <p:cNvSpPr txBox="1"/>
          <p:nvPr/>
        </p:nvSpPr>
        <p:spPr>
          <a:xfrm>
            <a:off x="5353741" y="6328988"/>
            <a:ext cx="3526415"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S. Cantarella &amp; R. Ricci</a:t>
            </a:r>
            <a:endParaRPr lang="en-GB" b="1" i="1" dirty="0">
              <a:solidFill>
                <a:schemeClr val="accent6">
                  <a:lumMod val="50000"/>
                </a:schemeClr>
              </a:solidFill>
            </a:endParaRPr>
          </a:p>
        </p:txBody>
      </p:sp>
    </p:spTree>
    <p:extLst>
      <p:ext uri="{BB962C8B-B14F-4D97-AF65-F5344CB8AC3E}">
        <p14:creationId xmlns:p14="http://schemas.microsoft.com/office/powerpoint/2010/main" val="96174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213961" y="409047"/>
            <a:ext cx="6096000"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213961" y="421746"/>
            <a:ext cx="6092264"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LINAC / BTF</a:t>
            </a:r>
          </a:p>
        </p:txBody>
      </p:sp>
      <p:sp>
        <p:nvSpPr>
          <p:cNvPr id="14" name="Rettangolo 13"/>
          <p:cNvSpPr/>
          <p:nvPr/>
        </p:nvSpPr>
        <p:spPr>
          <a:xfrm>
            <a:off x="171613" y="1143931"/>
            <a:ext cx="6337513" cy="503214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0" indent="-342900" algn="just">
              <a:lnSpc>
                <a:spcPct val="100000"/>
              </a:lnSpc>
              <a:spcBef>
                <a:spcPts val="575"/>
              </a:spcBef>
              <a:buFont typeface="Arial"/>
              <a:buChar char="•"/>
              <a:tabLst>
                <a:tab pos="355600" algn="l"/>
              </a:tabLst>
            </a:pPr>
            <a:r>
              <a:rPr lang="en-GB" dirty="0"/>
              <a:t>The future of the LINAC and the 2 BTF stations is </a:t>
            </a:r>
            <a:r>
              <a:rPr lang="en-GB" b="1" dirty="0"/>
              <a:t>independent on the decision on the collider life extension</a:t>
            </a:r>
            <a:r>
              <a:rPr lang="en-GB" dirty="0"/>
              <a:t>. The BTF is an appreciated asset of the LAB, serving a broad user community and giving visibility to LNF.</a:t>
            </a:r>
          </a:p>
          <a:p>
            <a:pPr marL="355600" indent="-342900" algn="just">
              <a:lnSpc>
                <a:spcPct val="100000"/>
              </a:lnSpc>
              <a:spcBef>
                <a:spcPts val="575"/>
              </a:spcBef>
              <a:buFont typeface="Arial"/>
              <a:buChar char="•"/>
              <a:tabLst>
                <a:tab pos="355600" algn="l"/>
              </a:tabLst>
            </a:pPr>
            <a:r>
              <a:rPr lang="en-GB" dirty="0"/>
              <a:t>This program has to be considered uncorrelated with the collider lifetime extension plane. It is more ambitious, seeking to an improvement of performances and offered services. </a:t>
            </a:r>
            <a:r>
              <a:rPr lang="en-GB" b="1" dirty="0"/>
              <a:t>This will be granted in any case</a:t>
            </a:r>
            <a:r>
              <a:rPr lang="en-GB" dirty="0"/>
              <a:t>. </a:t>
            </a:r>
          </a:p>
          <a:p>
            <a:pPr marL="355600" indent="-342900" algn="just">
              <a:lnSpc>
                <a:spcPct val="100000"/>
              </a:lnSpc>
              <a:spcBef>
                <a:spcPts val="575"/>
              </a:spcBef>
              <a:buFont typeface="Arial"/>
              <a:buChar char="•"/>
              <a:tabLst>
                <a:tab pos="355600" algn="l"/>
              </a:tabLst>
            </a:pPr>
            <a:r>
              <a:rPr lang="en-GB" dirty="0"/>
              <a:t>The only piece of hardware specifically needed for the injection in the rings and requiring consolidation is the </a:t>
            </a:r>
            <a:r>
              <a:rPr lang="en-GB" b="1" dirty="0"/>
              <a:t>pulsed power supply</a:t>
            </a:r>
            <a:r>
              <a:rPr lang="en-GB" dirty="0"/>
              <a:t>  for the </a:t>
            </a:r>
            <a:r>
              <a:rPr lang="en-GB" b="1" dirty="0"/>
              <a:t>dipole</a:t>
            </a:r>
            <a:r>
              <a:rPr lang="en-GB" dirty="0"/>
              <a:t> diverting selected beam pulses from the </a:t>
            </a:r>
            <a:r>
              <a:rPr lang="en-GB" b="1" dirty="0"/>
              <a:t>LINAC</a:t>
            </a:r>
            <a:r>
              <a:rPr lang="en-GB" dirty="0"/>
              <a:t> into the </a:t>
            </a:r>
            <a:r>
              <a:rPr lang="en-GB" b="1" dirty="0"/>
              <a:t>BTF lines </a:t>
            </a:r>
            <a:r>
              <a:rPr lang="en-GB" dirty="0"/>
              <a:t>or in the </a:t>
            </a:r>
            <a:r>
              <a:rPr lang="en-GB" b="1" dirty="0"/>
              <a:t>hodoscope</a:t>
            </a:r>
            <a:r>
              <a:rPr lang="en-GB" dirty="0"/>
              <a:t>. </a:t>
            </a:r>
          </a:p>
          <a:p>
            <a:pPr marL="355600" indent="-342900" algn="just">
              <a:lnSpc>
                <a:spcPct val="100000"/>
              </a:lnSpc>
              <a:spcBef>
                <a:spcPts val="575"/>
              </a:spcBef>
              <a:buFont typeface="Arial"/>
              <a:buChar char="•"/>
              <a:tabLst>
                <a:tab pos="355600" algn="l"/>
              </a:tabLst>
            </a:pPr>
            <a:r>
              <a:rPr lang="en-GB" dirty="0"/>
              <a:t>It is a very </a:t>
            </a:r>
            <a:r>
              <a:rPr lang="en-GB" b="1" dirty="0"/>
              <a:t>custom apparatus </a:t>
            </a:r>
            <a:r>
              <a:rPr lang="en-GB" dirty="0"/>
              <a:t>that needs to be renewed because of malfunctioning. The estimate cost is </a:t>
            </a:r>
            <a:r>
              <a:rPr lang="en-GB" b="1" dirty="0">
                <a:solidFill>
                  <a:srgbClr val="FF0000"/>
                </a:solidFill>
              </a:rPr>
              <a:t>170 k€</a:t>
            </a:r>
            <a:r>
              <a:rPr lang="en-GB" dirty="0"/>
              <a:t>. Procurement, construction, installation and commissioning are expected to require </a:t>
            </a:r>
            <a:r>
              <a:rPr lang="en-GB" b="1" dirty="0">
                <a:solidFill>
                  <a:srgbClr val="FF0000"/>
                </a:solidFill>
              </a:rPr>
              <a:t>≈18 months</a:t>
            </a:r>
            <a:r>
              <a:rPr lang="en-GB" dirty="0"/>
              <a:t>,  with an associated workload for LNF personnel of </a:t>
            </a:r>
            <a:r>
              <a:rPr lang="en-GB" b="1" dirty="0">
                <a:solidFill>
                  <a:srgbClr val="FF0000"/>
                </a:solidFill>
              </a:rPr>
              <a:t>5 FTE*months</a:t>
            </a:r>
            <a:r>
              <a:rPr lang="en-GB" dirty="0"/>
              <a:t>.</a:t>
            </a:r>
          </a:p>
        </p:txBody>
      </p:sp>
      <p:sp>
        <p:nvSpPr>
          <p:cNvPr id="3" name="Rettangolo 4">
            <a:extLst>
              <a:ext uri="{FF2B5EF4-FFF2-40B4-BE49-F238E27FC236}">
                <a16:creationId xmlns:a16="http://schemas.microsoft.com/office/drawing/2014/main" id="{E69CD7E9-D0F7-CCB4-082D-005918D64698}"/>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E9930CE0-B3C4-80D5-83DF-9705FA6FA032}"/>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25</a:t>
            </a:fld>
            <a:endParaRPr lang="en-US" dirty="0">
              <a:solidFill>
                <a:srgbClr val="FFFF00"/>
              </a:solidFill>
            </a:endParaRPr>
          </a:p>
        </p:txBody>
      </p:sp>
      <p:grpSp>
        <p:nvGrpSpPr>
          <p:cNvPr id="10" name="Gruppo 31">
            <a:extLst>
              <a:ext uri="{FF2B5EF4-FFF2-40B4-BE49-F238E27FC236}">
                <a16:creationId xmlns:a16="http://schemas.microsoft.com/office/drawing/2014/main" id="{30823237-DDE3-E5FD-FDC4-22348E7AC5DB}"/>
              </a:ext>
            </a:extLst>
          </p:cNvPr>
          <p:cNvGrpSpPr/>
          <p:nvPr/>
        </p:nvGrpSpPr>
        <p:grpSpPr>
          <a:xfrm>
            <a:off x="6630966" y="1105178"/>
            <a:ext cx="5389420" cy="4799315"/>
            <a:chOff x="7059826" y="411451"/>
            <a:chExt cx="5389420" cy="4799315"/>
          </a:xfrm>
        </p:grpSpPr>
        <p:grpSp>
          <p:nvGrpSpPr>
            <p:cNvPr id="12" name="Gruppo 32">
              <a:extLst>
                <a:ext uri="{FF2B5EF4-FFF2-40B4-BE49-F238E27FC236}">
                  <a16:creationId xmlns:a16="http://schemas.microsoft.com/office/drawing/2014/main" id="{A921E151-8F38-8A6F-5C0C-310B91F67AA1}"/>
                </a:ext>
              </a:extLst>
            </p:cNvPr>
            <p:cNvGrpSpPr/>
            <p:nvPr/>
          </p:nvGrpSpPr>
          <p:grpSpPr>
            <a:xfrm>
              <a:off x="7059826" y="586769"/>
              <a:ext cx="5067734" cy="4611422"/>
              <a:chOff x="7156258" y="1030965"/>
              <a:chExt cx="4417904" cy="3978925"/>
            </a:xfrm>
          </p:grpSpPr>
          <p:pic>
            <p:nvPicPr>
              <p:cNvPr id="31" name="Immagine 53">
                <a:extLst>
                  <a:ext uri="{FF2B5EF4-FFF2-40B4-BE49-F238E27FC236}">
                    <a16:creationId xmlns:a16="http://schemas.microsoft.com/office/drawing/2014/main" id="{E18A37A0-051A-F67F-A427-1F0BFBD610F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56258" y="1030965"/>
                <a:ext cx="4417904" cy="3978925"/>
              </a:xfrm>
              <a:prstGeom prst="rect">
                <a:avLst/>
              </a:prstGeom>
            </p:spPr>
          </p:pic>
          <p:sp>
            <p:nvSpPr>
              <p:cNvPr id="32" name="Rettangolo 54">
                <a:extLst>
                  <a:ext uri="{FF2B5EF4-FFF2-40B4-BE49-F238E27FC236}">
                    <a16:creationId xmlns:a16="http://schemas.microsoft.com/office/drawing/2014/main" id="{2C43E080-5D6D-C8C1-A91D-9D3821F83F2D}"/>
                  </a:ext>
                </a:extLst>
              </p:cNvPr>
              <p:cNvSpPr/>
              <p:nvPr/>
            </p:nvSpPr>
            <p:spPr>
              <a:xfrm rot="16200000">
                <a:off x="8724135" y="832284"/>
                <a:ext cx="589007" cy="1436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uppo 35">
              <a:extLst>
                <a:ext uri="{FF2B5EF4-FFF2-40B4-BE49-F238E27FC236}">
                  <a16:creationId xmlns:a16="http://schemas.microsoft.com/office/drawing/2014/main" id="{6C649E7A-8E2C-3D27-F5D7-E8F044AADE40}"/>
                </a:ext>
              </a:extLst>
            </p:cNvPr>
            <p:cNvGrpSpPr/>
            <p:nvPr/>
          </p:nvGrpSpPr>
          <p:grpSpPr>
            <a:xfrm>
              <a:off x="8729281" y="411451"/>
              <a:ext cx="3321766" cy="2497891"/>
              <a:chOff x="8611639" y="886802"/>
              <a:chExt cx="2895819" cy="2155283"/>
            </a:xfrm>
          </p:grpSpPr>
          <p:sp>
            <p:nvSpPr>
              <p:cNvPr id="28" name="CasellaDiTesto 50">
                <a:extLst>
                  <a:ext uri="{FF2B5EF4-FFF2-40B4-BE49-F238E27FC236}">
                    <a16:creationId xmlns:a16="http://schemas.microsoft.com/office/drawing/2014/main" id="{F99DFF38-5547-DA20-52FC-0F120C874C33}"/>
                  </a:ext>
                </a:extLst>
              </p:cNvPr>
              <p:cNvSpPr txBox="1"/>
              <p:nvPr/>
            </p:nvSpPr>
            <p:spPr>
              <a:xfrm>
                <a:off x="9290482" y="886802"/>
                <a:ext cx="2216976" cy="3186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a:t>BTF EXP. HALL 1 (BTFEH1)</a:t>
                </a:r>
              </a:p>
            </p:txBody>
          </p:sp>
          <p:cxnSp>
            <p:nvCxnSpPr>
              <p:cNvPr id="29" name="Connettore a gomito 51">
                <a:extLst>
                  <a:ext uri="{FF2B5EF4-FFF2-40B4-BE49-F238E27FC236}">
                    <a16:creationId xmlns:a16="http://schemas.microsoft.com/office/drawing/2014/main" id="{74BFB99F-E668-0F30-4F4A-38C75DE4B05C}"/>
                  </a:ext>
                </a:extLst>
              </p:cNvPr>
              <p:cNvCxnSpPr>
                <a:cxnSpLocks/>
                <a:stCxn id="28" idx="2"/>
                <a:endCxn id="16" idx="0"/>
              </p:cNvCxnSpPr>
              <p:nvPr/>
            </p:nvCxnSpPr>
            <p:spPr>
              <a:xfrm rot="16200000" flipH="1">
                <a:off x="10325780" y="1278666"/>
                <a:ext cx="554871" cy="408492"/>
              </a:xfrm>
              <a:prstGeom prst="bent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Connettore a gomito 52">
                <a:extLst>
                  <a:ext uri="{FF2B5EF4-FFF2-40B4-BE49-F238E27FC236}">
                    <a16:creationId xmlns:a16="http://schemas.microsoft.com/office/drawing/2014/main" id="{F5C6293A-02A5-D729-9464-34EB1677EC21}"/>
                  </a:ext>
                </a:extLst>
              </p:cNvPr>
              <p:cNvCxnSpPr>
                <a:cxnSpLocks/>
                <a:stCxn id="25" idx="3"/>
                <a:endCxn id="17" idx="2"/>
              </p:cNvCxnSpPr>
              <p:nvPr/>
            </p:nvCxnSpPr>
            <p:spPr>
              <a:xfrm flipV="1">
                <a:off x="8611639" y="2740532"/>
                <a:ext cx="584905" cy="301553"/>
              </a:xfrm>
              <a:prstGeom prst="bentConnector2">
                <a:avLst/>
              </a:prstGeom>
              <a:ln w="76200">
                <a:solidFill>
                  <a:schemeClr val="accent2"/>
                </a:solidFill>
                <a:tailEnd type="triangle"/>
              </a:ln>
            </p:spPr>
            <p:style>
              <a:lnRef idx="3">
                <a:schemeClr val="accent1"/>
              </a:lnRef>
              <a:fillRef idx="0">
                <a:schemeClr val="accent1"/>
              </a:fillRef>
              <a:effectRef idx="2">
                <a:schemeClr val="accent1"/>
              </a:effectRef>
              <a:fontRef idx="minor">
                <a:schemeClr val="tx1"/>
              </a:fontRef>
            </p:style>
          </p:cxnSp>
        </p:grpSp>
        <p:grpSp>
          <p:nvGrpSpPr>
            <p:cNvPr id="15" name="Gruppo 37">
              <a:extLst>
                <a:ext uri="{FF2B5EF4-FFF2-40B4-BE49-F238E27FC236}">
                  <a16:creationId xmlns:a16="http://schemas.microsoft.com/office/drawing/2014/main" id="{3A9A890D-7FE1-F256-5EEF-FA2208FDD5B5}"/>
                </a:ext>
              </a:extLst>
            </p:cNvPr>
            <p:cNvGrpSpPr/>
            <p:nvPr/>
          </p:nvGrpSpPr>
          <p:grpSpPr>
            <a:xfrm>
              <a:off x="7577516" y="2724677"/>
              <a:ext cx="4563963" cy="2486089"/>
              <a:chOff x="7607566" y="2882751"/>
              <a:chExt cx="3978731" cy="2145101"/>
            </a:xfrm>
          </p:grpSpPr>
          <p:sp>
            <p:nvSpPr>
              <p:cNvPr id="25" name="CasellaDiTesto 47">
                <a:extLst>
                  <a:ext uri="{FF2B5EF4-FFF2-40B4-BE49-F238E27FC236}">
                    <a16:creationId xmlns:a16="http://schemas.microsoft.com/office/drawing/2014/main" id="{EAB1E212-5A24-57FB-47D4-D6620B866B26}"/>
                  </a:ext>
                </a:extLst>
              </p:cNvPr>
              <p:cNvSpPr txBox="1"/>
              <p:nvPr/>
            </p:nvSpPr>
            <p:spPr>
              <a:xfrm>
                <a:off x="7607566" y="2882751"/>
                <a:ext cx="1004076" cy="318675"/>
              </a:xfrm>
              <a:prstGeom prst="rect">
                <a:avLst/>
              </a:prstGeom>
              <a:ln>
                <a:solidFill>
                  <a:schemeClr val="accent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BTFEH2</a:t>
                </a:r>
              </a:p>
            </p:txBody>
          </p:sp>
          <p:sp>
            <p:nvSpPr>
              <p:cNvPr id="26" name="CasellaDiTesto 48">
                <a:extLst>
                  <a:ext uri="{FF2B5EF4-FFF2-40B4-BE49-F238E27FC236}">
                    <a16:creationId xmlns:a16="http://schemas.microsoft.com/office/drawing/2014/main" id="{D7CDC486-E581-CD90-D3CA-4F1ECC0316BA}"/>
                  </a:ext>
                </a:extLst>
              </p:cNvPr>
              <p:cNvSpPr txBox="1"/>
              <p:nvPr/>
            </p:nvSpPr>
            <p:spPr>
              <a:xfrm>
                <a:off x="10028633" y="4470171"/>
                <a:ext cx="1557664" cy="55768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a:t>BTF-common line</a:t>
                </a:r>
              </a:p>
            </p:txBody>
          </p:sp>
          <p:cxnSp>
            <p:nvCxnSpPr>
              <p:cNvPr id="27" name="Connettore a gomito 49">
                <a:extLst>
                  <a:ext uri="{FF2B5EF4-FFF2-40B4-BE49-F238E27FC236}">
                    <a16:creationId xmlns:a16="http://schemas.microsoft.com/office/drawing/2014/main" id="{579778FD-FA6B-E9AF-718F-BE23F6CAD2B0}"/>
                  </a:ext>
                </a:extLst>
              </p:cNvPr>
              <p:cNvCxnSpPr>
                <a:cxnSpLocks/>
                <a:stCxn id="26" idx="1"/>
              </p:cNvCxnSpPr>
              <p:nvPr/>
            </p:nvCxnSpPr>
            <p:spPr>
              <a:xfrm rot="10800000">
                <a:off x="9625751" y="4544479"/>
                <a:ext cx="402883" cy="204534"/>
              </a:xfrm>
              <a:prstGeom prst="bent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grpSp>
        <p:sp>
          <p:nvSpPr>
            <p:cNvPr id="16" name="Rettangolo 38">
              <a:extLst>
                <a:ext uri="{FF2B5EF4-FFF2-40B4-BE49-F238E27FC236}">
                  <a16:creationId xmlns:a16="http://schemas.microsoft.com/office/drawing/2014/main" id="{D3734E21-3015-04AC-4497-0DF9323B1A12}"/>
                </a:ext>
              </a:extLst>
            </p:cNvPr>
            <p:cNvSpPr/>
            <p:nvPr/>
          </p:nvSpPr>
          <p:spPr>
            <a:xfrm>
              <a:off x="10445130" y="1423857"/>
              <a:ext cx="1605918" cy="2585446"/>
            </a:xfrm>
            <a:prstGeom prst="rect">
              <a:avLst/>
            </a:prstGeom>
            <a:solidFill>
              <a:srgbClr val="4472C4">
                <a:alpha val="14118"/>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40">
              <a:extLst>
                <a:ext uri="{FF2B5EF4-FFF2-40B4-BE49-F238E27FC236}">
                  <a16:creationId xmlns:a16="http://schemas.microsoft.com/office/drawing/2014/main" id="{B92DA3CC-C6F6-2437-6AE3-5B12332DC13A}"/>
                </a:ext>
              </a:extLst>
            </p:cNvPr>
            <p:cNvSpPr/>
            <p:nvPr/>
          </p:nvSpPr>
          <p:spPr>
            <a:xfrm>
              <a:off x="8355312" y="1654914"/>
              <a:ext cx="2089818" cy="904940"/>
            </a:xfrm>
            <a:prstGeom prst="rect">
              <a:avLst/>
            </a:prstGeom>
            <a:solidFill>
              <a:srgbClr val="4472C4">
                <a:alpha val="14118"/>
              </a:srgb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41">
              <a:extLst>
                <a:ext uri="{FF2B5EF4-FFF2-40B4-BE49-F238E27FC236}">
                  <a16:creationId xmlns:a16="http://schemas.microsoft.com/office/drawing/2014/main" id="{6B225855-8379-9488-6131-B143D00D8FFA}"/>
                </a:ext>
              </a:extLst>
            </p:cNvPr>
            <p:cNvSpPr/>
            <p:nvPr/>
          </p:nvSpPr>
          <p:spPr>
            <a:xfrm>
              <a:off x="11065222" y="1702774"/>
              <a:ext cx="675394" cy="643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t>BTF1 bend</a:t>
              </a:r>
            </a:p>
            <a:p>
              <a:pPr algn="ctr"/>
              <a:r>
                <a:rPr lang="en-GB" sz="1400"/>
                <a:t>20m</a:t>
              </a:r>
              <a:r>
                <a:rPr lang="en-GB" sz="1400" baseline="30000"/>
                <a:t>2</a:t>
              </a:r>
              <a:endParaRPr lang="en-GB" sz="1400"/>
            </a:p>
          </p:txBody>
        </p:sp>
        <p:sp>
          <p:nvSpPr>
            <p:cNvPr id="19" name="Rettangolo 42">
              <a:extLst>
                <a:ext uri="{FF2B5EF4-FFF2-40B4-BE49-F238E27FC236}">
                  <a16:creationId xmlns:a16="http://schemas.microsoft.com/office/drawing/2014/main" id="{21096378-DBAB-85A6-90ED-88935C613EED}"/>
                </a:ext>
              </a:extLst>
            </p:cNvPr>
            <p:cNvSpPr/>
            <p:nvPr/>
          </p:nvSpPr>
          <p:spPr>
            <a:xfrm>
              <a:off x="8952360" y="1828937"/>
              <a:ext cx="675394" cy="542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BTF2</a:t>
              </a:r>
            </a:p>
            <a:p>
              <a:pPr algn="ctr"/>
              <a:r>
                <a:rPr lang="en-GB" sz="1600"/>
                <a:t>12m</a:t>
              </a:r>
              <a:r>
                <a:rPr lang="en-GB" sz="1600" baseline="30000"/>
                <a:t>2</a:t>
              </a:r>
              <a:endParaRPr lang="en-GB" sz="1600"/>
            </a:p>
          </p:txBody>
        </p:sp>
        <p:grpSp>
          <p:nvGrpSpPr>
            <p:cNvPr id="20" name="Gruppo 43">
              <a:extLst>
                <a:ext uri="{FF2B5EF4-FFF2-40B4-BE49-F238E27FC236}">
                  <a16:creationId xmlns:a16="http://schemas.microsoft.com/office/drawing/2014/main" id="{44899F4F-76DF-648A-89D6-A6391C21E9C1}"/>
                </a:ext>
              </a:extLst>
            </p:cNvPr>
            <p:cNvGrpSpPr/>
            <p:nvPr/>
          </p:nvGrpSpPr>
          <p:grpSpPr>
            <a:xfrm>
              <a:off x="7254576" y="857449"/>
              <a:ext cx="3810646" cy="1166862"/>
              <a:chOff x="7899569" y="603845"/>
              <a:chExt cx="3325186" cy="1006817"/>
            </a:xfrm>
          </p:grpSpPr>
          <p:sp>
            <p:nvSpPr>
              <p:cNvPr id="22" name="CasellaDiTesto 44">
                <a:extLst>
                  <a:ext uri="{FF2B5EF4-FFF2-40B4-BE49-F238E27FC236}">
                    <a16:creationId xmlns:a16="http://schemas.microsoft.com/office/drawing/2014/main" id="{8ED84574-B160-E4A3-A2FE-6DFE9FD5AAC9}"/>
                  </a:ext>
                </a:extLst>
              </p:cNvPr>
              <p:cNvSpPr txBox="1"/>
              <p:nvPr/>
            </p:nvSpPr>
            <p:spPr>
              <a:xfrm>
                <a:off x="7899569" y="603845"/>
                <a:ext cx="2689653" cy="3186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a:t>Experiments</a:t>
                </a:r>
              </a:p>
            </p:txBody>
          </p:sp>
          <p:cxnSp>
            <p:nvCxnSpPr>
              <p:cNvPr id="23" name="Connettore a gomito 45">
                <a:extLst>
                  <a:ext uri="{FF2B5EF4-FFF2-40B4-BE49-F238E27FC236}">
                    <a16:creationId xmlns:a16="http://schemas.microsoft.com/office/drawing/2014/main" id="{CFFE12B3-92F5-548A-E091-7C4A8B33B485}"/>
                  </a:ext>
                </a:extLst>
              </p:cNvPr>
              <p:cNvCxnSpPr>
                <a:cxnSpLocks/>
                <a:stCxn id="22" idx="3"/>
                <a:endCxn id="18" idx="1"/>
              </p:cNvCxnSpPr>
              <p:nvPr/>
            </p:nvCxnSpPr>
            <p:spPr>
              <a:xfrm>
                <a:off x="10589222" y="763182"/>
                <a:ext cx="635533" cy="847480"/>
              </a:xfrm>
              <a:prstGeom prst="bentConnector3">
                <a:avLst>
                  <a:gd name="adj1" fmla="val 50000"/>
                </a:avLst>
              </a:prstGeom>
              <a:ln w="76200">
                <a:solidFill>
                  <a:srgbClr val="92D050"/>
                </a:solidFill>
                <a:tailEnd type="triangle"/>
              </a:ln>
            </p:spPr>
            <p:style>
              <a:lnRef idx="1">
                <a:schemeClr val="accent6"/>
              </a:lnRef>
              <a:fillRef idx="2">
                <a:schemeClr val="accent6"/>
              </a:fillRef>
              <a:effectRef idx="1">
                <a:schemeClr val="accent6"/>
              </a:effectRef>
              <a:fontRef idx="minor">
                <a:schemeClr val="dk1"/>
              </a:fontRef>
            </p:style>
          </p:cxnSp>
          <p:cxnSp>
            <p:nvCxnSpPr>
              <p:cNvPr id="24" name="Connettore a gomito 46">
                <a:extLst>
                  <a:ext uri="{FF2B5EF4-FFF2-40B4-BE49-F238E27FC236}">
                    <a16:creationId xmlns:a16="http://schemas.microsoft.com/office/drawing/2014/main" id="{84444190-B605-B154-15AC-2E68F3C185A2}"/>
                  </a:ext>
                </a:extLst>
              </p:cNvPr>
              <p:cNvCxnSpPr>
                <a:cxnSpLocks/>
                <a:stCxn id="22" idx="2"/>
                <a:endCxn id="19" idx="0"/>
              </p:cNvCxnSpPr>
              <p:nvPr/>
            </p:nvCxnSpPr>
            <p:spPr>
              <a:xfrm rot="16200000" flipH="1">
                <a:off x="9200284" y="966630"/>
                <a:ext cx="519565" cy="431343"/>
              </a:xfrm>
              <a:prstGeom prst="bentConnector3">
                <a:avLst>
                  <a:gd name="adj1" fmla="val 50000"/>
                </a:avLst>
              </a:prstGeom>
              <a:ln w="76200">
                <a:solidFill>
                  <a:srgbClr val="92D050"/>
                </a:solidFill>
                <a:tailEnd type="triangle"/>
              </a:ln>
            </p:spPr>
            <p:style>
              <a:lnRef idx="1">
                <a:schemeClr val="accent6"/>
              </a:lnRef>
              <a:fillRef idx="2">
                <a:schemeClr val="accent6"/>
              </a:fillRef>
              <a:effectRef idx="1">
                <a:schemeClr val="accent6"/>
              </a:effectRef>
              <a:fontRef idx="minor">
                <a:schemeClr val="dk1"/>
              </a:fontRef>
            </p:style>
          </p:cxnSp>
        </p:grpSp>
        <p:sp>
          <p:nvSpPr>
            <p:cNvPr id="21" name="Rettangolo 41">
              <a:extLst>
                <a:ext uri="{FF2B5EF4-FFF2-40B4-BE49-F238E27FC236}">
                  <a16:creationId xmlns:a16="http://schemas.microsoft.com/office/drawing/2014/main" id="{38C44867-F5AC-ED5E-D8C4-1A0158D5E3EF}"/>
                </a:ext>
              </a:extLst>
            </p:cNvPr>
            <p:cNvSpPr/>
            <p:nvPr/>
          </p:nvSpPr>
          <p:spPr>
            <a:xfrm>
              <a:off x="11773852" y="2249405"/>
              <a:ext cx="675394" cy="643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a:t>BTF1 straight</a:t>
              </a:r>
            </a:p>
            <a:p>
              <a:pPr algn="ctr"/>
              <a:r>
                <a:rPr lang="en-GB" sz="1200"/>
                <a:t>1m</a:t>
              </a:r>
              <a:r>
                <a:rPr lang="en-GB" sz="1200" baseline="30000"/>
                <a:t>2</a:t>
              </a:r>
              <a:endParaRPr lang="en-GB" sz="1200"/>
            </a:p>
          </p:txBody>
        </p:sp>
      </p:grpSp>
      <p:sp>
        <p:nvSpPr>
          <p:cNvPr id="33" name="TextBox 32">
            <a:extLst>
              <a:ext uri="{FF2B5EF4-FFF2-40B4-BE49-F238E27FC236}">
                <a16:creationId xmlns:a16="http://schemas.microsoft.com/office/drawing/2014/main" id="{BE2E35ED-175B-8295-E26D-1E3910913220}"/>
              </a:ext>
            </a:extLst>
          </p:cNvPr>
          <p:cNvSpPr txBox="1"/>
          <p:nvPr/>
        </p:nvSpPr>
        <p:spPr>
          <a:xfrm>
            <a:off x="5375086" y="6086868"/>
            <a:ext cx="3814634" cy="369332"/>
          </a:xfrm>
          <a:prstGeom prst="rect">
            <a:avLst/>
          </a:prstGeom>
          <a:solidFill>
            <a:srgbClr val="FFFF00"/>
          </a:solidFill>
        </p:spPr>
        <p:txBody>
          <a:bodyPr wrap="none" rtlCol="0">
            <a:spAutoFit/>
          </a:bodyPr>
          <a:lstStyle/>
          <a:p>
            <a:r>
              <a:rPr lang="en-US" b="1" i="1" noProof="0" dirty="0">
                <a:solidFill>
                  <a:schemeClr val="accent6">
                    <a:lumMod val="50000"/>
                  </a:schemeClr>
                </a:solidFill>
              </a:rPr>
              <a:t>Courtesy</a:t>
            </a:r>
            <a:r>
              <a:rPr lang="it-IT" b="1" i="1" dirty="0">
                <a:solidFill>
                  <a:schemeClr val="accent6">
                    <a:lumMod val="50000"/>
                  </a:schemeClr>
                </a:solidFill>
              </a:rPr>
              <a:t> of  L. </a:t>
            </a:r>
            <a:r>
              <a:rPr lang="it-IT" b="1" i="1" dirty="0" err="1">
                <a:solidFill>
                  <a:schemeClr val="accent6">
                    <a:lumMod val="50000"/>
                  </a:schemeClr>
                </a:solidFill>
              </a:rPr>
              <a:t>Foggetta</a:t>
            </a:r>
            <a:r>
              <a:rPr lang="it-IT" b="1" i="1" dirty="0">
                <a:solidFill>
                  <a:schemeClr val="accent6">
                    <a:lumMod val="50000"/>
                  </a:schemeClr>
                </a:solidFill>
              </a:rPr>
              <a:t> &amp; A. Vannozzi</a:t>
            </a:r>
            <a:endParaRPr lang="en-GB" b="1" i="1" dirty="0">
              <a:solidFill>
                <a:schemeClr val="accent6">
                  <a:lumMod val="50000"/>
                </a:schemeClr>
              </a:solidFill>
            </a:endParaRPr>
          </a:p>
        </p:txBody>
      </p:sp>
    </p:spTree>
    <p:extLst>
      <p:ext uri="{BB962C8B-B14F-4D97-AF65-F5344CB8AC3E}">
        <p14:creationId xmlns:p14="http://schemas.microsoft.com/office/powerpoint/2010/main" val="334811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OTHER INVOLVED GROUPS (</a:t>
            </a:r>
            <a:r>
              <a:rPr lang="it-IT" b="1" dirty="0" err="1">
                <a:solidFill>
                  <a:schemeClr val="bg1"/>
                </a:solidFill>
                <a:effectLst>
                  <a:outerShdw blurRad="38100" dist="38100" dir="2700000" algn="tl">
                    <a:srgbClr val="000000">
                      <a:alpha val="43137"/>
                    </a:srgbClr>
                  </a:outerShdw>
                </a:effectLst>
              </a:rPr>
              <a:t>at</a:t>
            </a:r>
            <a:r>
              <a:rPr lang="it-IT" b="1" dirty="0">
                <a:solidFill>
                  <a:schemeClr val="bg1"/>
                </a:solidFill>
                <a:effectLst>
                  <a:outerShdw blurRad="38100" dist="38100" dir="2700000" algn="tl">
                    <a:srgbClr val="000000">
                      <a:alpha val="43137"/>
                    </a:srgbClr>
                  </a:outerShdw>
                </a:effectLst>
              </a:rPr>
              <a:t> </a:t>
            </a:r>
            <a:r>
              <a:rPr lang="it-IT" b="1" dirty="0" err="1">
                <a:solidFill>
                  <a:schemeClr val="bg1"/>
                </a:solidFill>
                <a:effectLst>
                  <a:outerShdw blurRad="38100" dist="38100" dir="2700000" algn="tl">
                    <a:srgbClr val="000000">
                      <a:alpha val="43137"/>
                    </a:srgbClr>
                  </a:outerShdw>
                </a:effectLst>
              </a:rPr>
              <a:t>various</a:t>
            </a:r>
            <a:r>
              <a:rPr lang="it-IT" b="1" dirty="0">
                <a:solidFill>
                  <a:schemeClr val="bg1"/>
                </a:solidFill>
                <a:effectLst>
                  <a:outerShdw blurRad="38100" dist="38100" dir="2700000" algn="tl">
                    <a:srgbClr val="000000">
                      <a:alpha val="43137"/>
                    </a:srgbClr>
                  </a:outerShdw>
                </a:effectLst>
              </a:rPr>
              <a:t> </a:t>
            </a:r>
            <a:r>
              <a:rPr lang="it-IT" b="1" dirty="0" err="1">
                <a:solidFill>
                  <a:schemeClr val="bg1"/>
                </a:solidFill>
                <a:effectLst>
                  <a:outerShdw blurRad="38100" dist="38100" dir="2700000" algn="tl">
                    <a:srgbClr val="000000">
                      <a:alpha val="43137"/>
                    </a:srgbClr>
                  </a:outerShdw>
                </a:effectLst>
              </a:rPr>
              <a:t>extents</a:t>
            </a:r>
            <a:r>
              <a:rPr lang="it-IT" b="1" dirty="0">
                <a:solidFill>
                  <a:schemeClr val="bg1"/>
                </a:solidFill>
                <a:effectLst>
                  <a:outerShdw blurRad="38100" dist="38100" dir="2700000" algn="tl">
                    <a:srgbClr val="000000">
                      <a:alpha val="43137"/>
                    </a:srgbClr>
                  </a:outerShdw>
                </a:effectLst>
              </a:rPr>
              <a:t>)</a:t>
            </a:r>
          </a:p>
        </p:txBody>
      </p:sp>
      <p:sp>
        <p:nvSpPr>
          <p:cNvPr id="10" name="CasellaDiTesto 9"/>
          <p:cNvSpPr txBox="1"/>
          <p:nvPr/>
        </p:nvSpPr>
        <p:spPr>
          <a:xfrm>
            <a:off x="231354" y="1054465"/>
            <a:ext cx="11732963" cy="5478423"/>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a:solidFill>
                  <a:srgbClr val="FF0000"/>
                </a:solidFill>
              </a:rPr>
              <a:t>Collider Physics</a:t>
            </a:r>
            <a:r>
              <a:rPr lang="en-GB" sz="2000" dirty="0"/>
              <a:t>: </a:t>
            </a:r>
          </a:p>
          <a:p>
            <a:pPr marL="363538">
              <a:spcAft>
                <a:spcPts val="1200"/>
              </a:spcAft>
            </a:pPr>
            <a:r>
              <a:rPr lang="en-GB" sz="2000" dirty="0"/>
              <a:t>this group will be fully engaged with the preparation of the collider experimental study program. Its role will be however much relevant in addressing and following the consolidation activity, especially to define and implement the ring modifications specifically required for the experimental program.</a:t>
            </a:r>
          </a:p>
          <a:p>
            <a:pPr marL="285750" indent="-285750">
              <a:buFont typeface="Wingdings" panose="05000000000000000000" pitchFamily="2" charset="2"/>
              <a:buChar char="ü"/>
            </a:pPr>
            <a:r>
              <a:rPr lang="en-GB" sz="2000" b="1" dirty="0">
                <a:solidFill>
                  <a:srgbClr val="FF0000"/>
                </a:solidFill>
              </a:rPr>
              <a:t>Mechanical Engineering:</a:t>
            </a:r>
            <a:r>
              <a:rPr lang="en-GB" sz="2000" dirty="0"/>
              <a:t> </a:t>
            </a:r>
          </a:p>
          <a:p>
            <a:pPr marL="363538">
              <a:spcAft>
                <a:spcPts val="1200"/>
              </a:spcAft>
            </a:pPr>
            <a:r>
              <a:rPr lang="en-GB" sz="2000" dirty="0"/>
              <a:t>the group is weakly impacted for a basic consolidation program, apart from routinely activities such as alignment check and readjust. However new installations and/or layout modifications (for instance on the IRs) could be eventually required by the collider experimental program in preparation.</a:t>
            </a:r>
          </a:p>
          <a:p>
            <a:pPr marL="285750" indent="-285750">
              <a:buFont typeface="Wingdings" panose="05000000000000000000" pitchFamily="2" charset="2"/>
              <a:buChar char="ü"/>
            </a:pPr>
            <a:r>
              <a:rPr lang="en-GB" sz="2000" b="1" dirty="0">
                <a:solidFill>
                  <a:srgbClr val="FF0000"/>
                </a:solidFill>
              </a:rPr>
              <a:t>Laser: </a:t>
            </a:r>
          </a:p>
          <a:p>
            <a:pPr marL="363538">
              <a:spcAft>
                <a:spcPts val="1200"/>
              </a:spcAft>
            </a:pPr>
            <a:r>
              <a:rPr lang="en-GB" sz="2000" dirty="0"/>
              <a:t>not present in the DAFNE complex </a:t>
            </a:r>
          </a:p>
          <a:p>
            <a:pPr marL="285750" indent="-285750">
              <a:buFont typeface="Wingdings" panose="05000000000000000000" pitchFamily="2" charset="2"/>
              <a:buChar char="ü"/>
            </a:pPr>
            <a:r>
              <a:rPr lang="en-GB" sz="2000" b="1" dirty="0">
                <a:solidFill>
                  <a:srgbClr val="FF0000"/>
                </a:solidFill>
              </a:rPr>
              <a:t>Cryogenics: </a:t>
            </a:r>
          </a:p>
          <a:p>
            <a:pPr marL="363538">
              <a:spcAft>
                <a:spcPts val="1800"/>
              </a:spcAft>
            </a:pPr>
            <a:r>
              <a:rPr lang="en-GB" sz="2000" dirty="0"/>
              <a:t>unless new machine components and/or detectors requiring SC magnets are taken into consideration, there is no impact on the group. The present main activity of the group is giving support to the COLD LAB facility of LNF for preparation and run of light axions search experiments, primarily the reactivation of the SC solenoid of the old FINUDA detector for the </a:t>
            </a:r>
            <a:r>
              <a:rPr lang="en-GB" sz="2000" b="1" dirty="0"/>
              <a:t>FLASH experiment,</a:t>
            </a:r>
            <a:r>
              <a:rPr lang="en-GB" sz="2000" dirty="0"/>
              <a:t> which is located in the DAFNE hall and it is </a:t>
            </a:r>
            <a:r>
              <a:rPr lang="en-GB" sz="2000" b="1" dirty="0"/>
              <a:t>incompatible with the collider operation </a:t>
            </a:r>
            <a:r>
              <a:rPr lang="en-GB" sz="2000" dirty="0"/>
              <a:t>(possible added conflicts on operation priority attributions).</a:t>
            </a:r>
          </a:p>
        </p:txBody>
      </p:sp>
      <p:sp>
        <p:nvSpPr>
          <p:cNvPr id="2" name="Rettangolo 4">
            <a:extLst>
              <a:ext uri="{FF2B5EF4-FFF2-40B4-BE49-F238E27FC236}">
                <a16:creationId xmlns:a16="http://schemas.microsoft.com/office/drawing/2014/main" id="{31BED2A0-36E4-23A3-4893-CC2D9C5BF982}"/>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7FEA2E71-63DA-18BA-A4D8-38B78EA17373}"/>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26</a:t>
            </a:fld>
            <a:endParaRPr lang="en-US" dirty="0">
              <a:solidFill>
                <a:srgbClr val="FFFF00"/>
              </a:solidFill>
            </a:endParaRPr>
          </a:p>
        </p:txBody>
      </p:sp>
    </p:spTree>
    <p:extLst>
      <p:ext uri="{BB962C8B-B14F-4D97-AF65-F5344CB8AC3E}">
        <p14:creationId xmlns:p14="http://schemas.microsoft.com/office/powerpoint/2010/main" val="423976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SUMMARY</a:t>
            </a:r>
          </a:p>
        </p:txBody>
      </p:sp>
      <p:sp>
        <p:nvSpPr>
          <p:cNvPr id="3" name="Rettangolo 2"/>
          <p:cNvSpPr/>
          <p:nvPr/>
        </p:nvSpPr>
        <p:spPr>
          <a:xfrm>
            <a:off x="687066" y="1100917"/>
            <a:ext cx="10594210" cy="830997"/>
          </a:xfrm>
          <a:prstGeom prst="rect">
            <a:avLst/>
          </a:prstGeom>
        </p:spPr>
        <p:txBody>
          <a:bodyPr wrap="square">
            <a:spAutoFit/>
          </a:bodyPr>
          <a:lstStyle/>
          <a:p>
            <a:pPr>
              <a:spcAft>
                <a:spcPts val="1800"/>
              </a:spcAft>
            </a:pPr>
            <a:r>
              <a:rPr lang="en-GB" sz="2400" b="1" i="1" dirty="0"/>
              <a:t>The costs estimated by the various LNF Accelerator Division groups and by the LNF Technical Division services are summarized here: </a:t>
            </a:r>
          </a:p>
        </p:txBody>
      </p:sp>
      <p:sp>
        <p:nvSpPr>
          <p:cNvPr id="2" name="Rettangolo 4">
            <a:extLst>
              <a:ext uri="{FF2B5EF4-FFF2-40B4-BE49-F238E27FC236}">
                <a16:creationId xmlns:a16="http://schemas.microsoft.com/office/drawing/2014/main" id="{3E81E132-41BF-43BA-1CF6-3D4BBF984B68}"/>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0B709FDE-F5FA-F1D7-8C9E-B7F8450056ED}"/>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27</a:t>
            </a:fld>
            <a:endParaRPr lang="en-US" dirty="0">
              <a:solidFill>
                <a:srgbClr val="FFFF00"/>
              </a:solidFill>
            </a:endParaRPr>
          </a:p>
        </p:txBody>
      </p:sp>
      <p:graphicFrame>
        <p:nvGraphicFramePr>
          <p:cNvPr id="10" name="Table 9">
            <a:extLst>
              <a:ext uri="{FF2B5EF4-FFF2-40B4-BE49-F238E27FC236}">
                <a16:creationId xmlns:a16="http://schemas.microsoft.com/office/drawing/2014/main" id="{FE09CFBE-3BB5-6C79-8B5B-0767D160C00E}"/>
              </a:ext>
            </a:extLst>
          </p:cNvPr>
          <p:cNvGraphicFramePr>
            <a:graphicFrameLocks noGrp="1"/>
          </p:cNvGraphicFramePr>
          <p:nvPr>
            <p:extLst>
              <p:ext uri="{D42A27DB-BD31-4B8C-83A1-F6EECF244321}">
                <p14:modId xmlns:p14="http://schemas.microsoft.com/office/powerpoint/2010/main" val="3393345643"/>
              </p:ext>
            </p:extLst>
          </p:nvPr>
        </p:nvGraphicFramePr>
        <p:xfrm>
          <a:off x="1823627" y="2129790"/>
          <a:ext cx="8355959" cy="4064000"/>
        </p:xfrm>
        <a:graphic>
          <a:graphicData uri="http://schemas.openxmlformats.org/drawingml/2006/table">
            <a:tbl>
              <a:tblPr firstRow="1" bandRow="1">
                <a:tableStyleId>{5C22544A-7EE6-4342-B048-85BDC9FD1C3A}</a:tableStyleId>
              </a:tblPr>
              <a:tblGrid>
                <a:gridCol w="3702638">
                  <a:extLst>
                    <a:ext uri="{9D8B030D-6E8A-4147-A177-3AD203B41FA5}">
                      <a16:colId xmlns:a16="http://schemas.microsoft.com/office/drawing/2014/main" val="1687804125"/>
                    </a:ext>
                  </a:extLst>
                </a:gridCol>
                <a:gridCol w="1366887">
                  <a:extLst>
                    <a:ext uri="{9D8B030D-6E8A-4147-A177-3AD203B41FA5}">
                      <a16:colId xmlns:a16="http://schemas.microsoft.com/office/drawing/2014/main" val="3745220218"/>
                    </a:ext>
                  </a:extLst>
                </a:gridCol>
                <a:gridCol w="3286434">
                  <a:extLst>
                    <a:ext uri="{9D8B030D-6E8A-4147-A177-3AD203B41FA5}">
                      <a16:colId xmlns:a16="http://schemas.microsoft.com/office/drawing/2014/main" val="1931938785"/>
                    </a:ext>
                  </a:extLst>
                </a:gridCol>
              </a:tblGrid>
              <a:tr h="370840">
                <a:tc>
                  <a:txBody>
                    <a:bodyPr/>
                    <a:lstStyle/>
                    <a:p>
                      <a:pPr algn="ctr"/>
                      <a:r>
                        <a:rPr lang="it-IT" dirty="0"/>
                        <a:t>SYSTEMTOTAL</a:t>
                      </a:r>
                      <a:endParaRPr lang="en-GB" dirty="0"/>
                    </a:p>
                  </a:txBody>
                  <a:tcPr/>
                </a:tc>
                <a:tc>
                  <a:txBody>
                    <a:bodyPr/>
                    <a:lstStyle/>
                    <a:p>
                      <a:pPr algn="ctr"/>
                      <a:r>
                        <a:rPr lang="it-IT" dirty="0"/>
                        <a:t>COST [K€]</a:t>
                      </a:r>
                      <a:endParaRPr lang="en-GB" dirty="0"/>
                    </a:p>
                  </a:txBody>
                  <a:tcPr/>
                </a:tc>
                <a:tc>
                  <a:txBody>
                    <a:bodyPr/>
                    <a:lstStyle/>
                    <a:p>
                      <a:pPr algn="ctr"/>
                      <a:r>
                        <a:rPr lang="it-IT" dirty="0"/>
                        <a:t>MANPOWER </a:t>
                      </a:r>
                      <a:endParaRPr lang="en-GB" dirty="0"/>
                    </a:p>
                  </a:txBody>
                  <a:tcPr/>
                </a:tc>
                <a:extLst>
                  <a:ext uri="{0D108BD9-81ED-4DB2-BD59-A6C34878D82A}">
                    <a16:rowId xmlns:a16="http://schemas.microsoft.com/office/drawing/2014/main" val="1648532183"/>
                  </a:ext>
                </a:extLst>
              </a:tr>
              <a:tr h="370840">
                <a:tc>
                  <a:txBody>
                    <a:bodyPr/>
                    <a:lstStyle/>
                    <a:p>
                      <a:r>
                        <a:rPr lang="it-IT" dirty="0"/>
                        <a:t>MAGNETS</a:t>
                      </a:r>
                    </a:p>
                  </a:txBody>
                  <a:tcPr/>
                </a:tc>
                <a:tc>
                  <a:txBody>
                    <a:bodyPr/>
                    <a:lstStyle/>
                    <a:p>
                      <a:pPr algn="ctr"/>
                      <a:r>
                        <a:rPr lang="it-IT" dirty="0"/>
                        <a:t>2200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40 FTE*</a:t>
                      </a:r>
                      <a:r>
                        <a:rPr lang="it-IT" dirty="0" err="1"/>
                        <a:t>month</a:t>
                      </a:r>
                      <a:endParaRPr lang="en-GB" dirty="0"/>
                    </a:p>
                  </a:txBody>
                  <a:tcPr/>
                </a:tc>
                <a:extLst>
                  <a:ext uri="{0D108BD9-81ED-4DB2-BD59-A6C34878D82A}">
                    <a16:rowId xmlns:a16="http://schemas.microsoft.com/office/drawing/2014/main" val="3129653014"/>
                  </a:ext>
                </a:extLst>
              </a:tr>
              <a:tr h="370840">
                <a:tc>
                  <a:txBody>
                    <a:bodyPr/>
                    <a:lstStyle/>
                    <a:p>
                      <a:r>
                        <a:rPr lang="it-IT" dirty="0"/>
                        <a:t>CONTROLS</a:t>
                      </a:r>
                      <a:endParaRPr lang="en-GB" dirty="0"/>
                    </a:p>
                  </a:txBody>
                  <a:tcPr/>
                </a:tc>
                <a:tc>
                  <a:txBody>
                    <a:bodyPr/>
                    <a:lstStyle/>
                    <a:p>
                      <a:pPr algn="ctr"/>
                      <a:r>
                        <a:rPr lang="it-IT" dirty="0"/>
                        <a:t>310</a:t>
                      </a:r>
                      <a:endParaRPr lang="en-GB" dirty="0"/>
                    </a:p>
                  </a:txBody>
                  <a:tcPr/>
                </a:tc>
                <a:tc>
                  <a:txBody>
                    <a:bodyPr/>
                    <a:lstStyle/>
                    <a:p>
                      <a:r>
                        <a:rPr lang="it-IT" dirty="0"/>
                        <a:t>36 FTE*</a:t>
                      </a:r>
                      <a:r>
                        <a:rPr lang="it-IT" dirty="0" err="1"/>
                        <a:t>month</a:t>
                      </a:r>
                      <a:endParaRPr lang="en-GB" dirty="0"/>
                    </a:p>
                  </a:txBody>
                  <a:tcPr/>
                </a:tc>
                <a:extLst>
                  <a:ext uri="{0D108BD9-81ED-4DB2-BD59-A6C34878D82A}">
                    <a16:rowId xmlns:a16="http://schemas.microsoft.com/office/drawing/2014/main" val="4086995404"/>
                  </a:ext>
                </a:extLst>
              </a:tr>
              <a:tr h="370840">
                <a:tc>
                  <a:txBody>
                    <a:bodyPr/>
                    <a:lstStyle/>
                    <a:p>
                      <a:r>
                        <a:rPr lang="it-IT" dirty="0"/>
                        <a:t>BEAM DIAGNOSTICS </a:t>
                      </a:r>
                    </a:p>
                    <a:p>
                      <a:r>
                        <a:rPr lang="it-IT" dirty="0"/>
                        <a:t>(</a:t>
                      </a:r>
                      <a:r>
                        <a:rPr lang="it-IT" dirty="0" err="1"/>
                        <a:t>only</a:t>
                      </a:r>
                      <a:r>
                        <a:rPr lang="it-IT" dirty="0"/>
                        <a:t> Critical items)</a:t>
                      </a:r>
                    </a:p>
                  </a:txBody>
                  <a:tcPr/>
                </a:tc>
                <a:tc>
                  <a:txBody>
                    <a:bodyPr/>
                    <a:lstStyle/>
                    <a:p>
                      <a:pPr algn="ctr"/>
                      <a:r>
                        <a:rPr lang="it-IT" dirty="0"/>
                        <a:t>520</a:t>
                      </a:r>
                      <a:endParaRPr lang="en-GB" dirty="0"/>
                    </a:p>
                  </a:txBody>
                  <a:tcPr anchor="ctr"/>
                </a:tc>
                <a:tc>
                  <a:txBody>
                    <a:bodyPr/>
                    <a:lstStyle/>
                    <a:p>
                      <a:r>
                        <a:rPr lang="it-IT" dirty="0"/>
                        <a:t>22 FTE*</a:t>
                      </a:r>
                      <a:r>
                        <a:rPr lang="it-IT" dirty="0" err="1"/>
                        <a:t>month</a:t>
                      </a:r>
                      <a:endParaRPr lang="en-GB" dirty="0"/>
                    </a:p>
                  </a:txBody>
                  <a:tcPr anchor="ctr"/>
                </a:tc>
                <a:extLst>
                  <a:ext uri="{0D108BD9-81ED-4DB2-BD59-A6C34878D82A}">
                    <a16:rowId xmlns:a16="http://schemas.microsoft.com/office/drawing/2014/main" val="769896705"/>
                  </a:ext>
                </a:extLst>
              </a:tr>
              <a:tr h="370840">
                <a:tc>
                  <a:txBody>
                    <a:bodyPr/>
                    <a:lstStyle/>
                    <a:p>
                      <a:r>
                        <a:rPr lang="it-IT" dirty="0"/>
                        <a:t>RF</a:t>
                      </a:r>
                      <a:endParaRPr lang="en-GB" dirty="0"/>
                    </a:p>
                  </a:txBody>
                  <a:tcPr/>
                </a:tc>
                <a:tc>
                  <a:txBody>
                    <a:bodyPr/>
                    <a:lstStyle/>
                    <a:p>
                      <a:pPr algn="ctr"/>
                      <a:r>
                        <a:rPr lang="it-IT" dirty="0"/>
                        <a:t>710</a:t>
                      </a:r>
                      <a:endParaRPr lang="en-GB" dirty="0"/>
                    </a:p>
                  </a:txBody>
                  <a:tcPr/>
                </a:tc>
                <a:tc>
                  <a:txBody>
                    <a:bodyPr/>
                    <a:lstStyle/>
                    <a:p>
                      <a:r>
                        <a:rPr lang="it-IT" dirty="0"/>
                        <a:t>24 FTE*</a:t>
                      </a:r>
                      <a:r>
                        <a:rPr lang="it-IT" dirty="0" err="1"/>
                        <a:t>month</a:t>
                      </a:r>
                      <a:endParaRPr lang="en-GB" dirty="0"/>
                    </a:p>
                  </a:txBody>
                  <a:tcPr/>
                </a:tc>
                <a:extLst>
                  <a:ext uri="{0D108BD9-81ED-4DB2-BD59-A6C34878D82A}">
                    <a16:rowId xmlns:a16="http://schemas.microsoft.com/office/drawing/2014/main" val="2707649830"/>
                  </a:ext>
                </a:extLst>
              </a:tr>
              <a:tr h="370840">
                <a:tc>
                  <a:txBody>
                    <a:bodyPr/>
                    <a:lstStyle/>
                    <a:p>
                      <a:r>
                        <a:rPr lang="it-IT" dirty="0"/>
                        <a:t>VACUUM</a:t>
                      </a:r>
                      <a:endParaRPr lang="en-GB" dirty="0"/>
                    </a:p>
                  </a:txBody>
                  <a:tcPr/>
                </a:tc>
                <a:tc>
                  <a:txBody>
                    <a:bodyPr/>
                    <a:lstStyle/>
                    <a:p>
                      <a:pPr algn="ctr"/>
                      <a:r>
                        <a:rPr lang="it-IT" dirty="0"/>
                        <a:t>690</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8 FTE*</a:t>
                      </a:r>
                      <a:r>
                        <a:rPr lang="it-IT" dirty="0" err="1"/>
                        <a:t>month</a:t>
                      </a:r>
                      <a:endParaRPr lang="en-GB" dirty="0"/>
                    </a:p>
                  </a:txBody>
                  <a:tcPr/>
                </a:tc>
                <a:extLst>
                  <a:ext uri="{0D108BD9-81ED-4DB2-BD59-A6C34878D82A}">
                    <a16:rowId xmlns:a16="http://schemas.microsoft.com/office/drawing/2014/main" val="549476343"/>
                  </a:ext>
                </a:extLst>
              </a:tr>
              <a:tr h="370840">
                <a:tc>
                  <a:txBody>
                    <a:bodyPr/>
                    <a:lstStyle/>
                    <a:p>
                      <a:r>
                        <a:rPr lang="it-IT" dirty="0"/>
                        <a:t>LINAC (</a:t>
                      </a:r>
                      <a:r>
                        <a:rPr lang="it-IT" dirty="0" err="1"/>
                        <a:t>only</a:t>
                      </a:r>
                      <a:r>
                        <a:rPr lang="it-IT" dirty="0"/>
                        <a:t> </a:t>
                      </a:r>
                      <a:r>
                        <a:rPr lang="it-IT" dirty="0" err="1"/>
                        <a:t>pulsed</a:t>
                      </a:r>
                      <a:r>
                        <a:rPr lang="it-IT" dirty="0"/>
                        <a:t> </a:t>
                      </a:r>
                      <a:r>
                        <a:rPr lang="it-IT" dirty="0" err="1"/>
                        <a:t>magnet</a:t>
                      </a:r>
                      <a:r>
                        <a:rPr lang="it-IT" dirty="0"/>
                        <a:t> PS)</a:t>
                      </a:r>
                      <a:endParaRPr lang="en-GB" dirty="0"/>
                    </a:p>
                  </a:txBody>
                  <a:tcPr/>
                </a:tc>
                <a:tc>
                  <a:txBody>
                    <a:bodyPr/>
                    <a:lstStyle/>
                    <a:p>
                      <a:pPr algn="ctr"/>
                      <a:r>
                        <a:rPr lang="it-IT" dirty="0"/>
                        <a:t>170</a:t>
                      </a:r>
                      <a:endParaRPr lang="en-GB" dirty="0"/>
                    </a:p>
                  </a:txBody>
                  <a:tcPr/>
                </a:tc>
                <a:tc>
                  <a:txBody>
                    <a:bodyPr/>
                    <a:lstStyle/>
                    <a:p>
                      <a:r>
                        <a:rPr lang="it-IT" dirty="0"/>
                        <a:t>5 FTE*</a:t>
                      </a:r>
                      <a:r>
                        <a:rPr lang="it-IT" dirty="0" err="1"/>
                        <a:t>month</a:t>
                      </a:r>
                      <a:endParaRPr lang="it-IT" dirty="0"/>
                    </a:p>
                  </a:txBody>
                  <a:tcPr/>
                </a:tc>
                <a:extLst>
                  <a:ext uri="{0D108BD9-81ED-4DB2-BD59-A6C34878D82A}">
                    <a16:rowId xmlns:a16="http://schemas.microsoft.com/office/drawing/2014/main" val="4123568507"/>
                  </a:ext>
                </a:extLst>
              </a:tr>
              <a:tr h="370840">
                <a:tc>
                  <a:txBody>
                    <a:bodyPr/>
                    <a:lstStyle/>
                    <a:p>
                      <a:r>
                        <a:rPr lang="it-IT" dirty="0"/>
                        <a:t>COOLING (Tech. </a:t>
                      </a:r>
                      <a:r>
                        <a:rPr lang="it-IT" dirty="0" err="1"/>
                        <a:t>Division</a:t>
                      </a:r>
                      <a:r>
                        <a:rPr lang="it-IT" dirty="0"/>
                        <a:t>)</a:t>
                      </a:r>
                      <a:endParaRPr lang="en-GB" dirty="0"/>
                    </a:p>
                  </a:txBody>
                  <a:tcPr/>
                </a:tc>
                <a:tc>
                  <a:txBody>
                    <a:bodyPr/>
                    <a:lstStyle/>
                    <a:p>
                      <a:pPr algn="ctr"/>
                      <a:r>
                        <a:rPr lang="it-IT" dirty="0"/>
                        <a:t>1350</a:t>
                      </a:r>
                      <a:endParaRPr lang="en-GB" dirty="0"/>
                    </a:p>
                  </a:txBody>
                  <a:tcPr/>
                </a:tc>
                <a:tc>
                  <a:txBody>
                    <a:bodyPr/>
                    <a:lstStyle/>
                    <a:p>
                      <a:endParaRPr lang="it-IT" dirty="0"/>
                    </a:p>
                  </a:txBody>
                  <a:tcPr/>
                </a:tc>
                <a:extLst>
                  <a:ext uri="{0D108BD9-81ED-4DB2-BD59-A6C34878D82A}">
                    <a16:rowId xmlns:a16="http://schemas.microsoft.com/office/drawing/2014/main" val="27125523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ELECTRIC POWER (Tech. </a:t>
                      </a:r>
                      <a:r>
                        <a:rPr lang="it-IT" dirty="0" err="1"/>
                        <a:t>Division</a:t>
                      </a:r>
                      <a:r>
                        <a:rPr lang="it-IT" dirty="0"/>
                        <a:t>)</a:t>
                      </a:r>
                      <a:endParaRPr lang="en-GB" dirty="0"/>
                    </a:p>
                  </a:txBody>
                  <a:tcPr/>
                </a:tc>
                <a:tc>
                  <a:txBody>
                    <a:bodyPr/>
                    <a:lstStyle/>
                    <a:p>
                      <a:pPr algn="ctr"/>
                      <a:r>
                        <a:rPr lang="it-IT" dirty="0"/>
                        <a:t>450</a:t>
                      </a:r>
                      <a:endParaRPr lang="en-GB" dirty="0"/>
                    </a:p>
                  </a:txBody>
                  <a:tcPr/>
                </a:tc>
                <a:tc>
                  <a:txBody>
                    <a:bodyPr/>
                    <a:lstStyle/>
                    <a:p>
                      <a:endParaRPr lang="it-IT" dirty="0"/>
                    </a:p>
                  </a:txBody>
                  <a:tcPr/>
                </a:tc>
                <a:extLst>
                  <a:ext uri="{0D108BD9-81ED-4DB2-BD59-A6C34878D82A}">
                    <a16:rowId xmlns:a16="http://schemas.microsoft.com/office/drawing/2014/main" val="3394904640"/>
                  </a:ext>
                </a:extLst>
              </a:tr>
              <a:tr h="370840">
                <a:tc>
                  <a:txBody>
                    <a:bodyPr/>
                    <a:lstStyle/>
                    <a:p>
                      <a:pPr algn="ctr"/>
                      <a:r>
                        <a:rPr lang="it-IT" sz="2400" b="1" i="1" dirty="0"/>
                        <a:t>TOTAL</a:t>
                      </a:r>
                      <a:endParaRPr lang="en-GB" sz="2400" b="1" i="1" dirty="0"/>
                    </a:p>
                  </a:txBody>
                  <a:tcPr>
                    <a:solidFill>
                      <a:srgbClr val="FFFF00"/>
                    </a:solidFill>
                  </a:tcPr>
                </a:tc>
                <a:tc>
                  <a:txBody>
                    <a:bodyPr/>
                    <a:lstStyle/>
                    <a:p>
                      <a:pPr algn="ctr"/>
                      <a:r>
                        <a:rPr lang="it-IT" sz="2400" b="1" i="1" dirty="0"/>
                        <a:t>6400</a:t>
                      </a:r>
                      <a:endParaRPr lang="en-GB" sz="2400" b="1" i="1" dirty="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i="1" dirty="0"/>
                        <a:t>135 FTE*</a:t>
                      </a:r>
                      <a:r>
                        <a:rPr lang="it-IT" sz="2400" b="1" i="1" dirty="0" err="1"/>
                        <a:t>month</a:t>
                      </a:r>
                      <a:r>
                        <a:rPr lang="it-IT" sz="2400" b="1" i="1" dirty="0"/>
                        <a:t> </a:t>
                      </a:r>
                      <a:r>
                        <a:rPr lang="it-IT" sz="2000" b="1" i="1" dirty="0"/>
                        <a:t>(DA </a:t>
                      </a:r>
                      <a:r>
                        <a:rPr lang="it-IT" sz="2000" b="1" i="1" dirty="0" err="1"/>
                        <a:t>only</a:t>
                      </a:r>
                      <a:r>
                        <a:rPr lang="it-IT" sz="2000" b="1" i="1" dirty="0"/>
                        <a:t>)</a:t>
                      </a:r>
                      <a:endParaRPr lang="en-GB" sz="2000" b="1" i="1" dirty="0"/>
                    </a:p>
                  </a:txBody>
                  <a:tcPr>
                    <a:solidFill>
                      <a:srgbClr val="FFFF00"/>
                    </a:solidFill>
                  </a:tcPr>
                </a:tc>
                <a:extLst>
                  <a:ext uri="{0D108BD9-81ED-4DB2-BD59-A6C34878D82A}">
                    <a16:rowId xmlns:a16="http://schemas.microsoft.com/office/drawing/2014/main" val="1700619453"/>
                  </a:ext>
                </a:extLst>
              </a:tr>
            </a:tbl>
          </a:graphicData>
        </a:graphic>
      </p:graphicFrame>
    </p:spTree>
    <p:extLst>
      <p:ext uri="{BB962C8B-B14F-4D97-AF65-F5344CB8AC3E}">
        <p14:creationId xmlns:p14="http://schemas.microsoft.com/office/powerpoint/2010/main" val="260290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66A64-E0D5-0869-4D8E-BE4059F5F389}"/>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407F9AE8-A606-12D2-2E66-C72CE1D3DA08}"/>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a:extLst>
              <a:ext uri="{FF2B5EF4-FFF2-40B4-BE49-F238E27FC236}">
                <a16:creationId xmlns:a16="http://schemas.microsoft.com/office/drawing/2014/main" id="{427F7854-5200-C685-E14C-604026B165A8}"/>
              </a:ext>
            </a:extLst>
          </p:cNvPr>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a:extLst>
              <a:ext uri="{FF2B5EF4-FFF2-40B4-BE49-F238E27FC236}">
                <a16:creationId xmlns:a16="http://schemas.microsoft.com/office/drawing/2014/main" id="{8F3A9AB2-E571-9CEB-B453-B8F91E577AAB}"/>
              </a:ext>
            </a:extLst>
          </p:cNvPr>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ASSESSED WORKLOAD IN THE 2025-2030  PERIOD</a:t>
            </a:r>
          </a:p>
        </p:txBody>
      </p:sp>
      <p:sp>
        <p:nvSpPr>
          <p:cNvPr id="3" name="Rettangolo 2">
            <a:extLst>
              <a:ext uri="{FF2B5EF4-FFF2-40B4-BE49-F238E27FC236}">
                <a16:creationId xmlns:a16="http://schemas.microsoft.com/office/drawing/2014/main" id="{1E3E886A-3319-15C8-5ACE-5357691DE290}"/>
              </a:ext>
            </a:extLst>
          </p:cNvPr>
          <p:cNvSpPr/>
          <p:nvPr/>
        </p:nvSpPr>
        <p:spPr>
          <a:xfrm>
            <a:off x="5506220" y="1045832"/>
            <a:ext cx="6498491" cy="646331"/>
          </a:xfrm>
          <a:prstGeom prst="rect">
            <a:avLst/>
          </a:prstGeom>
        </p:spPr>
        <p:txBody>
          <a:bodyPr wrap="square">
            <a:spAutoFit/>
          </a:bodyPr>
          <a:lstStyle/>
          <a:p>
            <a:pPr>
              <a:spcAft>
                <a:spcPts val="1800"/>
              </a:spcAft>
            </a:pPr>
            <a:r>
              <a:rPr lang="en-GB" dirty="0"/>
              <a:t>A future run of DAFNE for users and/or collider physics experiments would add workload on top of the already assessed  commitments</a:t>
            </a:r>
          </a:p>
        </p:txBody>
      </p:sp>
      <p:sp>
        <p:nvSpPr>
          <p:cNvPr id="2" name="Rettangolo 4">
            <a:extLst>
              <a:ext uri="{FF2B5EF4-FFF2-40B4-BE49-F238E27FC236}">
                <a16:creationId xmlns:a16="http://schemas.microsoft.com/office/drawing/2014/main" id="{8D6ED756-F686-EA84-7630-CE356E2C18B4}"/>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4" name="Segnaposto numero diapositiva 4">
            <a:extLst>
              <a:ext uri="{FF2B5EF4-FFF2-40B4-BE49-F238E27FC236}">
                <a16:creationId xmlns:a16="http://schemas.microsoft.com/office/drawing/2014/main" id="{1281BF6B-EB95-46E4-EFB0-72D150FE34F0}"/>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28</a:t>
            </a:fld>
            <a:endParaRPr lang="en-US" dirty="0">
              <a:solidFill>
                <a:srgbClr val="FFFF00"/>
              </a:solidFill>
            </a:endParaRPr>
          </a:p>
        </p:txBody>
      </p:sp>
      <p:sp>
        <p:nvSpPr>
          <p:cNvPr id="14" name="Rettangolo 2">
            <a:extLst>
              <a:ext uri="{FF2B5EF4-FFF2-40B4-BE49-F238E27FC236}">
                <a16:creationId xmlns:a16="http://schemas.microsoft.com/office/drawing/2014/main" id="{C807023D-B64C-C986-313D-069578DE7434}"/>
              </a:ext>
            </a:extLst>
          </p:cNvPr>
          <p:cNvSpPr/>
          <p:nvPr/>
        </p:nvSpPr>
        <p:spPr>
          <a:xfrm>
            <a:off x="401097" y="3765241"/>
            <a:ext cx="4019635" cy="646331"/>
          </a:xfrm>
          <a:prstGeom prst="rect">
            <a:avLst/>
          </a:prstGeom>
        </p:spPr>
        <p:txBody>
          <a:bodyPr wrap="square">
            <a:spAutoFit/>
          </a:bodyPr>
          <a:lstStyle/>
          <a:p>
            <a:pPr>
              <a:spcAft>
                <a:spcPts val="1800"/>
              </a:spcAft>
            </a:pPr>
            <a:r>
              <a:rPr lang="en-GB" i="1" dirty="0">
                <a:solidFill>
                  <a:schemeClr val="accent2">
                    <a:lumMod val="75000"/>
                  </a:schemeClr>
                </a:solidFill>
              </a:rPr>
              <a:t>FTE allocation for EUPRAXIA@SPARCLAB construction in the next 5-years</a:t>
            </a:r>
          </a:p>
        </p:txBody>
      </p:sp>
      <p:sp>
        <p:nvSpPr>
          <p:cNvPr id="16" name="Rettangolo 2">
            <a:extLst>
              <a:ext uri="{FF2B5EF4-FFF2-40B4-BE49-F238E27FC236}">
                <a16:creationId xmlns:a16="http://schemas.microsoft.com/office/drawing/2014/main" id="{C66ADB1C-7D02-6467-BD7C-974D4EAC70CA}"/>
              </a:ext>
            </a:extLst>
          </p:cNvPr>
          <p:cNvSpPr/>
          <p:nvPr/>
        </p:nvSpPr>
        <p:spPr>
          <a:xfrm>
            <a:off x="5671749" y="5252146"/>
            <a:ext cx="6277877" cy="1200329"/>
          </a:xfrm>
          <a:prstGeom prst="rect">
            <a:avLst/>
          </a:prstGeom>
        </p:spPr>
        <p:txBody>
          <a:bodyPr wrap="square">
            <a:spAutoFit/>
          </a:bodyPr>
          <a:lstStyle/>
          <a:p>
            <a:pPr>
              <a:spcAft>
                <a:spcPts val="1800"/>
              </a:spcAft>
            </a:pPr>
            <a:r>
              <a:rPr lang="en-GB" dirty="0"/>
              <a:t>Estimated total Workload for the LNF personnel (mostly in the Accelerator Division) to run the facilities we are committed to, and to procure the parts, construct and commission the EUPRAXIA@SPARCLAB new facility.</a:t>
            </a:r>
          </a:p>
        </p:txBody>
      </p:sp>
      <p:pic>
        <p:nvPicPr>
          <p:cNvPr id="18" name="Picture 17">
            <a:extLst>
              <a:ext uri="{FF2B5EF4-FFF2-40B4-BE49-F238E27FC236}">
                <a16:creationId xmlns:a16="http://schemas.microsoft.com/office/drawing/2014/main" id="{D8E6DE2D-45F0-54DA-745C-57001323E6DB}"/>
              </a:ext>
            </a:extLst>
          </p:cNvPr>
          <p:cNvPicPr>
            <a:picLocks noChangeAspect="1"/>
          </p:cNvPicPr>
          <p:nvPr/>
        </p:nvPicPr>
        <p:blipFill>
          <a:blip r:embed="rId2"/>
          <a:srcRect l="8516" t="16827" r="8566" b="12350"/>
          <a:stretch/>
        </p:blipFill>
        <p:spPr>
          <a:xfrm>
            <a:off x="445166" y="4428930"/>
            <a:ext cx="4376128" cy="2127124"/>
          </a:xfrm>
          <a:prstGeom prst="rect">
            <a:avLst/>
          </a:prstGeom>
        </p:spPr>
      </p:pic>
      <p:pic>
        <p:nvPicPr>
          <p:cNvPr id="19" name="Picture 18">
            <a:extLst>
              <a:ext uri="{FF2B5EF4-FFF2-40B4-BE49-F238E27FC236}">
                <a16:creationId xmlns:a16="http://schemas.microsoft.com/office/drawing/2014/main" id="{287AB792-052A-8207-9F02-F2612D08108B}"/>
              </a:ext>
            </a:extLst>
          </p:cNvPr>
          <p:cNvPicPr>
            <a:picLocks noChangeAspect="1"/>
          </p:cNvPicPr>
          <p:nvPr/>
        </p:nvPicPr>
        <p:blipFill>
          <a:blip r:embed="rId3"/>
          <a:srcRect l="8779" t="12381" r="8184" b="13413"/>
          <a:stretch/>
        </p:blipFill>
        <p:spPr>
          <a:xfrm>
            <a:off x="220340" y="1225466"/>
            <a:ext cx="4244461" cy="2393935"/>
          </a:xfrm>
          <a:prstGeom prst="rect">
            <a:avLst/>
          </a:prstGeom>
        </p:spPr>
      </p:pic>
      <p:pic>
        <p:nvPicPr>
          <p:cNvPr id="20" name="Picture 19">
            <a:extLst>
              <a:ext uri="{FF2B5EF4-FFF2-40B4-BE49-F238E27FC236}">
                <a16:creationId xmlns:a16="http://schemas.microsoft.com/office/drawing/2014/main" id="{256BCBCE-09CF-2431-B6E6-463C85CD5C4B}"/>
              </a:ext>
            </a:extLst>
          </p:cNvPr>
          <p:cNvPicPr>
            <a:picLocks noChangeAspect="1"/>
          </p:cNvPicPr>
          <p:nvPr/>
        </p:nvPicPr>
        <p:blipFill>
          <a:blip r:embed="rId4"/>
          <a:srcRect l="7901" t="14608" r="6545" b="12289"/>
          <a:stretch/>
        </p:blipFill>
        <p:spPr>
          <a:xfrm>
            <a:off x="5315256" y="1697455"/>
            <a:ext cx="6634370" cy="3585695"/>
          </a:xfrm>
          <a:prstGeom prst="rect">
            <a:avLst/>
          </a:prstGeom>
        </p:spPr>
      </p:pic>
      <p:sp>
        <p:nvSpPr>
          <p:cNvPr id="12" name="Rettangolo 2">
            <a:extLst>
              <a:ext uri="{FF2B5EF4-FFF2-40B4-BE49-F238E27FC236}">
                <a16:creationId xmlns:a16="http://schemas.microsoft.com/office/drawing/2014/main" id="{15C86D36-5BC8-B2C5-1008-2F3CEF410DD3}"/>
              </a:ext>
            </a:extLst>
          </p:cNvPr>
          <p:cNvSpPr/>
          <p:nvPr/>
        </p:nvSpPr>
        <p:spPr>
          <a:xfrm>
            <a:off x="2534236" y="1166662"/>
            <a:ext cx="2103866" cy="1477328"/>
          </a:xfrm>
          <a:prstGeom prst="rect">
            <a:avLst/>
          </a:prstGeom>
        </p:spPr>
        <p:txBody>
          <a:bodyPr wrap="square">
            <a:spAutoFit/>
          </a:bodyPr>
          <a:lstStyle/>
          <a:p>
            <a:pPr>
              <a:spcAft>
                <a:spcPts val="1800"/>
              </a:spcAft>
            </a:pPr>
            <a:r>
              <a:rPr lang="en-GB" i="1" dirty="0">
                <a:solidFill>
                  <a:schemeClr val="tx2">
                    <a:lumMod val="75000"/>
                  </a:schemeClr>
                </a:solidFill>
              </a:rPr>
              <a:t>FTE allocated for the operation of the existing facilities within the Accelerator Division</a:t>
            </a:r>
          </a:p>
        </p:txBody>
      </p:sp>
      <p:sp>
        <p:nvSpPr>
          <p:cNvPr id="21" name="Arrow: Right 20">
            <a:extLst>
              <a:ext uri="{FF2B5EF4-FFF2-40B4-BE49-F238E27FC236}">
                <a16:creationId xmlns:a16="http://schemas.microsoft.com/office/drawing/2014/main" id="{553260E3-F07B-F78E-5B41-56AF2CDE2563}"/>
              </a:ext>
            </a:extLst>
          </p:cNvPr>
          <p:cNvSpPr/>
          <p:nvPr/>
        </p:nvSpPr>
        <p:spPr>
          <a:xfrm>
            <a:off x="5310310" y="2346534"/>
            <a:ext cx="356493" cy="72203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B82210DC-2EA8-4877-773D-9B7BA7B88452}"/>
              </a:ext>
            </a:extLst>
          </p:cNvPr>
          <p:cNvCxnSpPr/>
          <p:nvPr/>
        </p:nvCxnSpPr>
        <p:spPr>
          <a:xfrm>
            <a:off x="5100810" y="2718567"/>
            <a:ext cx="690390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6FAE38-E266-5BCA-AE92-0C6AC769E67C}"/>
              </a:ext>
            </a:extLst>
          </p:cNvPr>
          <p:cNvSpPr txBox="1"/>
          <p:nvPr/>
        </p:nvSpPr>
        <p:spPr>
          <a:xfrm rot="16200000">
            <a:off x="4395926" y="2572674"/>
            <a:ext cx="1431802" cy="369332"/>
          </a:xfrm>
          <a:prstGeom prst="rect">
            <a:avLst/>
          </a:prstGeom>
          <a:solidFill>
            <a:srgbClr val="FF0000"/>
          </a:solidFill>
        </p:spPr>
        <p:txBody>
          <a:bodyPr wrap="none" rtlCol="0">
            <a:spAutoFit/>
          </a:bodyPr>
          <a:lstStyle/>
          <a:p>
            <a:r>
              <a:rPr lang="it-IT" b="1" dirty="0">
                <a:solidFill>
                  <a:schemeClr val="bg1"/>
                </a:solidFill>
              </a:rPr>
              <a:t>DA </a:t>
            </a:r>
            <a:r>
              <a:rPr lang="it-IT" b="1" dirty="0" err="1">
                <a:solidFill>
                  <a:schemeClr val="bg1"/>
                </a:solidFill>
              </a:rPr>
              <a:t>resources</a:t>
            </a:r>
            <a:endParaRPr lang="en-GB" b="1" dirty="0">
              <a:solidFill>
                <a:schemeClr val="bg1"/>
              </a:solidFill>
            </a:endParaRPr>
          </a:p>
        </p:txBody>
      </p:sp>
      <p:sp>
        <p:nvSpPr>
          <p:cNvPr id="25" name="TextBox 24">
            <a:extLst>
              <a:ext uri="{FF2B5EF4-FFF2-40B4-BE49-F238E27FC236}">
                <a16:creationId xmlns:a16="http://schemas.microsoft.com/office/drawing/2014/main" id="{8B942A4C-8258-D5EA-F05F-675C9113B596}"/>
              </a:ext>
            </a:extLst>
          </p:cNvPr>
          <p:cNvSpPr txBox="1"/>
          <p:nvPr/>
        </p:nvSpPr>
        <p:spPr>
          <a:xfrm>
            <a:off x="9933254" y="6146322"/>
            <a:ext cx="2213811" cy="369332"/>
          </a:xfrm>
          <a:prstGeom prst="rect">
            <a:avLst/>
          </a:prstGeom>
          <a:solidFill>
            <a:srgbClr val="FFFF00"/>
          </a:solidFill>
        </p:spPr>
        <p:txBody>
          <a:bodyPr wrap="none" rtlCol="0">
            <a:spAutoFit/>
          </a:bodyPr>
          <a:lstStyle/>
          <a:p>
            <a:r>
              <a:rPr lang="it-IT" b="1" i="1" dirty="0" err="1">
                <a:solidFill>
                  <a:schemeClr val="accent6">
                    <a:lumMod val="50000"/>
                  </a:schemeClr>
                </a:solidFill>
              </a:rPr>
              <a:t>Courtesy</a:t>
            </a:r>
            <a:r>
              <a:rPr lang="it-IT" b="1" i="1" dirty="0">
                <a:solidFill>
                  <a:schemeClr val="accent6">
                    <a:lumMod val="50000"/>
                  </a:schemeClr>
                </a:solidFill>
              </a:rPr>
              <a:t> of A. Falone</a:t>
            </a:r>
            <a:endParaRPr lang="en-GB" b="1" i="1" dirty="0">
              <a:solidFill>
                <a:schemeClr val="accent6">
                  <a:lumMod val="50000"/>
                </a:schemeClr>
              </a:solidFill>
            </a:endParaRPr>
          </a:p>
        </p:txBody>
      </p:sp>
    </p:spTree>
    <p:extLst>
      <p:ext uri="{BB962C8B-B14F-4D97-AF65-F5344CB8AC3E}">
        <p14:creationId xmlns:p14="http://schemas.microsoft.com/office/powerpoint/2010/main" val="383137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2E603BA-C15B-4455-B1A4-A474489C39E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CONCLUSIONS #1</a:t>
            </a:r>
          </a:p>
        </p:txBody>
      </p:sp>
      <p:sp>
        <p:nvSpPr>
          <p:cNvPr id="10" name="CasellaDiTesto 9"/>
          <p:cNvSpPr txBox="1"/>
          <p:nvPr/>
        </p:nvSpPr>
        <p:spPr>
          <a:xfrm>
            <a:off x="53779" y="1235244"/>
            <a:ext cx="11964732" cy="5170646"/>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GB" sz="2000" dirty="0"/>
              <a:t>Despite its age, DAFNE has </a:t>
            </a:r>
            <a:r>
              <a:rPr lang="en-GB" sz="2000" b="1" dirty="0"/>
              <a:t>successfully completed the SIDDHARTA-2 run </a:t>
            </a:r>
            <a:r>
              <a:rPr lang="en-GB" sz="2000" dirty="0"/>
              <a:t>exceeding the experiment request. The flexible, medium-term nuclear physics program </a:t>
            </a:r>
            <a:r>
              <a:rPr lang="en-GB" sz="2000" b="1" dirty="0"/>
              <a:t>EXKALIBUR</a:t>
            </a:r>
            <a:r>
              <a:rPr lang="en-GB" sz="2000" dirty="0"/>
              <a:t>, aimed at continuing the research in the kaonic atoms sector, has been </a:t>
            </a:r>
            <a:r>
              <a:rPr lang="en-GB" sz="2000" b="1" dirty="0"/>
              <a:t>prepared</a:t>
            </a:r>
            <a:r>
              <a:rPr lang="en-GB" sz="2000" dirty="0"/>
              <a:t> and already </a:t>
            </a:r>
            <a:r>
              <a:rPr lang="en-GB" sz="2000" b="1" dirty="0"/>
              <a:t>illustrated</a:t>
            </a:r>
            <a:r>
              <a:rPr lang="en-GB" sz="2000" dirty="0"/>
              <a:t> to the Committee. The </a:t>
            </a:r>
            <a:r>
              <a:rPr lang="en-GB" sz="2000" b="1" dirty="0"/>
              <a:t>DAFNE-Light facility </a:t>
            </a:r>
            <a:r>
              <a:rPr lang="en-GB" sz="2000" dirty="0"/>
              <a:t>would be pleased to </a:t>
            </a:r>
            <a:r>
              <a:rPr lang="en-GB" sz="2000" b="1" dirty="0"/>
              <a:t>re-open calls for users </a:t>
            </a:r>
            <a:r>
              <a:rPr lang="en-GB" sz="2000" dirty="0"/>
              <a:t>based on DAFNE synchrotron radiation whenever </a:t>
            </a:r>
            <a:r>
              <a:rPr lang="en-GB" sz="2000" b="1" dirty="0"/>
              <a:t>granted plans </a:t>
            </a:r>
            <a:r>
              <a:rPr lang="en-GB" sz="2000" dirty="0"/>
              <a:t>of machine return to operation were </a:t>
            </a:r>
            <a:r>
              <a:rPr lang="en-GB" sz="2000" b="1" dirty="0"/>
              <a:t>announced</a:t>
            </a:r>
            <a:r>
              <a:rPr lang="en-GB" sz="2000" dirty="0"/>
              <a:t>;</a:t>
            </a:r>
          </a:p>
          <a:p>
            <a:pPr marL="285750" indent="-285750">
              <a:spcAft>
                <a:spcPts val="1200"/>
              </a:spcAft>
              <a:buFont typeface="Wingdings" panose="05000000000000000000" pitchFamily="2" charset="2"/>
              <a:buChar char="ü"/>
            </a:pPr>
            <a:r>
              <a:rPr lang="en-GB" sz="2000" dirty="0"/>
              <a:t>A set of </a:t>
            </a:r>
            <a:r>
              <a:rPr lang="en-GB" sz="2000" b="1" dirty="0"/>
              <a:t>lepton collider physics measurements</a:t>
            </a:r>
            <a:r>
              <a:rPr lang="en-GB" sz="2000" dirty="0"/>
              <a:t>, aimed at exploiting the potentiality of DAFNE as test facility for </a:t>
            </a:r>
            <a:r>
              <a:rPr lang="en-GB" sz="2000" dirty="0" err="1"/>
              <a:t>FCC_ee</a:t>
            </a:r>
            <a:r>
              <a:rPr lang="en-GB" sz="2000" dirty="0"/>
              <a:t> and other future enterprises, has been </a:t>
            </a:r>
            <a:r>
              <a:rPr lang="en-GB" sz="2000" b="1" dirty="0"/>
              <a:t>preliminary discussed </a:t>
            </a:r>
            <a:r>
              <a:rPr lang="en-GB" sz="2000" dirty="0"/>
              <a:t>and sketched  over the last years. A </a:t>
            </a:r>
            <a:r>
              <a:rPr lang="en-GB" sz="2000" b="1" dirty="0"/>
              <a:t>complete</a:t>
            </a:r>
            <a:r>
              <a:rPr lang="en-GB" sz="2000" dirty="0"/>
              <a:t> and </a:t>
            </a:r>
            <a:r>
              <a:rPr lang="en-GB" sz="2000" b="1" dirty="0"/>
              <a:t>comprehensive plan </a:t>
            </a:r>
            <a:r>
              <a:rPr lang="en-GB" sz="2000" dirty="0"/>
              <a:t>is in </a:t>
            </a:r>
            <a:r>
              <a:rPr lang="en-GB" sz="2000" b="1" dirty="0"/>
              <a:t>preparation</a:t>
            </a:r>
            <a:r>
              <a:rPr lang="en-GB" sz="2000" dirty="0"/>
              <a:t>. The LNF storage ring physics team is fully committed to complete in &lt;1 year time this activity under the coordination of </a:t>
            </a:r>
            <a:r>
              <a:rPr lang="en-GB" sz="2000" b="1" i="1" u="sng" dirty="0"/>
              <a:t>A. De Santis</a:t>
            </a:r>
            <a:r>
              <a:rPr lang="en-GB" sz="2000" dirty="0"/>
              <a:t>. </a:t>
            </a:r>
          </a:p>
          <a:p>
            <a:pPr marL="285750" indent="-285750">
              <a:spcAft>
                <a:spcPts val="1200"/>
              </a:spcAft>
              <a:buFont typeface="Wingdings" panose="05000000000000000000" pitchFamily="2" charset="2"/>
              <a:buChar char="ü"/>
            </a:pPr>
            <a:r>
              <a:rPr lang="en-GB" sz="2000" dirty="0"/>
              <a:t>The </a:t>
            </a:r>
            <a:r>
              <a:rPr lang="en-GB" sz="2000" b="1" dirty="0"/>
              <a:t>involvement</a:t>
            </a:r>
            <a:r>
              <a:rPr lang="en-GB" sz="2000" dirty="0"/>
              <a:t> of </a:t>
            </a:r>
            <a:r>
              <a:rPr lang="en-GB" sz="2000" b="1" dirty="0"/>
              <a:t>international</a:t>
            </a:r>
            <a:r>
              <a:rPr lang="en-GB" sz="2000" dirty="0"/>
              <a:t> </a:t>
            </a:r>
            <a:r>
              <a:rPr lang="en-GB" sz="2000" b="1" dirty="0"/>
              <a:t>collaborators</a:t>
            </a:r>
            <a:r>
              <a:rPr lang="en-GB" sz="2000" dirty="0"/>
              <a:t> and </a:t>
            </a:r>
            <a:r>
              <a:rPr lang="en-GB" sz="2000" b="1" dirty="0"/>
              <a:t>institutions</a:t>
            </a:r>
            <a:r>
              <a:rPr lang="en-GB" sz="2000" dirty="0"/>
              <a:t>, primarily the CERN, for the preparation of the collider physics measurements proposal is </a:t>
            </a:r>
            <a:r>
              <a:rPr lang="en-GB" sz="2000" b="1" dirty="0"/>
              <a:t>crucial</a:t>
            </a:r>
            <a:r>
              <a:rPr lang="en-GB" sz="2000" dirty="0"/>
              <a:t>. The object of the plan is to produce experimental results needed for future huge enterprises. </a:t>
            </a:r>
            <a:r>
              <a:rPr lang="en-GB" sz="2000" b="1" dirty="0"/>
              <a:t>LNF</a:t>
            </a:r>
            <a:r>
              <a:rPr lang="en-GB" sz="2000" dirty="0"/>
              <a:t> are willing to give a </a:t>
            </a:r>
            <a:r>
              <a:rPr lang="en-GB" sz="2000" b="1" dirty="0"/>
              <a:t>contribution</a:t>
            </a:r>
            <a:r>
              <a:rPr lang="en-GB" sz="2000" dirty="0"/>
              <a:t> to these exciting developments, but it is clear that they </a:t>
            </a:r>
            <a:r>
              <a:rPr lang="en-GB" sz="2000" b="1" dirty="0"/>
              <a:t>can not sustain entirely the effort</a:t>
            </a:r>
            <a:r>
              <a:rPr lang="en-GB" sz="2000" dirty="0"/>
              <a:t>, from both financial and workload points of view.</a:t>
            </a:r>
          </a:p>
          <a:p>
            <a:pPr marL="285750" indent="-285750">
              <a:spcAft>
                <a:spcPts val="1200"/>
              </a:spcAft>
              <a:buFont typeface="Wingdings" panose="05000000000000000000" pitchFamily="2" charset="2"/>
              <a:buChar char="ü"/>
            </a:pPr>
            <a:r>
              <a:rPr lang="en-GB" sz="2000" dirty="0"/>
              <a:t>For each of the proposed measurement the plan will assess the </a:t>
            </a:r>
            <a:r>
              <a:rPr lang="en-GB" sz="2000" b="1" dirty="0"/>
              <a:t>priority</a:t>
            </a:r>
            <a:r>
              <a:rPr lang="en-GB" sz="2000" dirty="0"/>
              <a:t>, </a:t>
            </a:r>
            <a:r>
              <a:rPr lang="en-GB" sz="2000" b="1" dirty="0"/>
              <a:t>feasibility</a:t>
            </a:r>
            <a:r>
              <a:rPr lang="en-GB" sz="2000" dirty="0"/>
              <a:t>, </a:t>
            </a:r>
            <a:r>
              <a:rPr lang="en-GB" sz="2000" b="1" dirty="0"/>
              <a:t>implementation aspects</a:t>
            </a:r>
            <a:r>
              <a:rPr lang="en-GB" sz="2000" dirty="0"/>
              <a:t>, </a:t>
            </a:r>
            <a:r>
              <a:rPr lang="en-GB" sz="2000" b="1" dirty="0"/>
              <a:t>time duration </a:t>
            </a:r>
            <a:r>
              <a:rPr lang="en-GB" sz="2000" dirty="0"/>
              <a:t>and </a:t>
            </a:r>
            <a:r>
              <a:rPr lang="en-GB" sz="2000" b="1" dirty="0"/>
              <a:t>global costs</a:t>
            </a:r>
            <a:r>
              <a:rPr lang="en-GB" sz="2000" dirty="0"/>
              <a:t>. </a:t>
            </a:r>
          </a:p>
        </p:txBody>
      </p:sp>
      <p:sp>
        <p:nvSpPr>
          <p:cNvPr id="2" name="Rettangolo 4">
            <a:extLst>
              <a:ext uri="{FF2B5EF4-FFF2-40B4-BE49-F238E27FC236}">
                <a16:creationId xmlns:a16="http://schemas.microsoft.com/office/drawing/2014/main" id="{1C32BEA1-EACE-32E2-E294-217F8C628584}"/>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DA891926-4097-E4E2-1E20-B9B367B80DA9}"/>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29</a:t>
            </a:fld>
            <a:endParaRPr lang="en-US" dirty="0">
              <a:solidFill>
                <a:srgbClr val="FFFF00"/>
              </a:solidFill>
            </a:endParaRPr>
          </a:p>
        </p:txBody>
      </p:sp>
    </p:spTree>
    <p:extLst>
      <p:ext uri="{BB962C8B-B14F-4D97-AF65-F5344CB8AC3E}">
        <p14:creationId xmlns:p14="http://schemas.microsoft.com/office/powerpoint/2010/main" val="31107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84C5FA-29C9-D04D-B143-7766D991BE02}"/>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508C163C-0D4B-EBF6-177E-8766E8EB400B}"/>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63</a:t>
            </a:r>
            <a:r>
              <a:rPr lang="en-US" i="1" baseline="30000" dirty="0">
                <a:solidFill>
                  <a:srgbClr val="FFFF00"/>
                </a:solidFill>
              </a:rPr>
              <a:t>rd</a:t>
            </a:r>
            <a:r>
              <a:rPr lang="en-US" i="1" dirty="0">
                <a:solidFill>
                  <a:srgbClr val="FFFF00"/>
                </a:solidFill>
              </a:rPr>
              <a:t> Scientific Committee Meeting, May 16-17 2022</a:t>
            </a:r>
          </a:p>
        </p:txBody>
      </p:sp>
      <p:sp>
        <p:nvSpPr>
          <p:cNvPr id="6" name="Segnaposto numero diapositiva 4">
            <a:extLst>
              <a:ext uri="{FF2B5EF4-FFF2-40B4-BE49-F238E27FC236}">
                <a16:creationId xmlns:a16="http://schemas.microsoft.com/office/drawing/2014/main" id="{E885B047-5E62-68DB-E843-FF943B7184CF}"/>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3</a:t>
            </a:fld>
            <a:endParaRPr lang="it-IT">
              <a:solidFill>
                <a:srgbClr val="FFFF00"/>
              </a:solidFill>
            </a:endParaRPr>
          </a:p>
        </p:txBody>
      </p:sp>
      <p:sp>
        <p:nvSpPr>
          <p:cNvPr id="7" name="Rettangolo 6">
            <a:extLst>
              <a:ext uri="{FF2B5EF4-FFF2-40B4-BE49-F238E27FC236}">
                <a16:creationId xmlns:a16="http://schemas.microsoft.com/office/drawing/2014/main" id="{9F8548D1-0096-9FBB-7728-4B7E1AE7DCF1}"/>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it-IT" i="1" dirty="0">
                <a:solidFill>
                  <a:schemeClr val="accent5">
                    <a:lumMod val="20000"/>
                    <a:lumOff val="80000"/>
                  </a:schemeClr>
                </a:solidFill>
              </a:rPr>
              <a:t>A. Gallo - DAFNE: Future plans</a:t>
            </a:r>
            <a:endParaRPr lang="en-US" i="1" dirty="0">
              <a:solidFill>
                <a:schemeClr val="accent5">
                  <a:lumMod val="20000"/>
                  <a:lumOff val="80000"/>
                </a:schemeClr>
              </a:solidFill>
            </a:endParaRPr>
          </a:p>
        </p:txBody>
      </p:sp>
      <p:pic>
        <p:nvPicPr>
          <p:cNvPr id="3" name="Picture 2">
            <a:extLst>
              <a:ext uri="{FF2B5EF4-FFF2-40B4-BE49-F238E27FC236}">
                <a16:creationId xmlns:a16="http://schemas.microsoft.com/office/drawing/2014/main" id="{5255310C-9B6E-9EEC-1E9D-EE1A5F80B8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71" y="1309410"/>
            <a:ext cx="3477442" cy="2509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4B5E088-F02D-207F-57AA-D5EB8FDD78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305" y="1253889"/>
            <a:ext cx="3640961" cy="2584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0044643-B966-D4C7-24AE-57A5C2A789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003" y="3943752"/>
            <a:ext cx="3479391" cy="2356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95A9F84-1011-0D3A-C590-45523C131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491" y="3856345"/>
            <a:ext cx="3620048" cy="250381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9">
            <a:extLst>
              <a:ext uri="{FF2B5EF4-FFF2-40B4-BE49-F238E27FC236}">
                <a16:creationId xmlns:a16="http://schemas.microsoft.com/office/drawing/2014/main" id="{D41CF7FE-21F7-0D9E-7610-BB0A11E270E8}"/>
              </a:ext>
            </a:extLst>
          </p:cNvPr>
          <p:cNvSpPr txBox="1"/>
          <p:nvPr/>
        </p:nvSpPr>
        <p:spPr>
          <a:xfrm>
            <a:off x="9001500" y="1249335"/>
            <a:ext cx="305345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LNF is born historically as a HEP accelerator based Lab for users from the sub-atomic and nuclear physics community. In the second-half of the past century this has been the exclusive mission of the Lab</a:t>
            </a:r>
          </a:p>
        </p:txBody>
      </p:sp>
      <p:sp>
        <p:nvSpPr>
          <p:cNvPr id="12" name="CasellaDiTesto 10">
            <a:extLst>
              <a:ext uri="{FF2B5EF4-FFF2-40B4-BE49-F238E27FC236}">
                <a16:creationId xmlns:a16="http://schemas.microsoft.com/office/drawing/2014/main" id="{93472245-3E12-6ECD-6419-166B1BA8F6B8}"/>
              </a:ext>
            </a:extLst>
          </p:cNvPr>
          <p:cNvSpPr txBox="1"/>
          <p:nvPr/>
        </p:nvSpPr>
        <p:spPr>
          <a:xfrm>
            <a:off x="894241" y="3452550"/>
            <a:ext cx="264617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Electro-</a:t>
            </a:r>
            <a:r>
              <a:rPr kumimoji="0" lang="it-IT" sz="1800" b="1" i="0" u="none" strike="noStrike" kern="1200" cap="none" spc="0" normalizeH="0" baseline="0" noProof="0" dirty="0" err="1">
                <a:ln>
                  <a:noFill/>
                </a:ln>
                <a:solidFill>
                  <a:prstClr val="black"/>
                </a:solidFill>
                <a:effectLst/>
                <a:uLnTx/>
                <a:uFillTx/>
                <a:latin typeface="Calibri" panose="020F0502020204030204"/>
                <a:ea typeface="+mn-ea"/>
                <a:cs typeface="+mn-cs"/>
              </a:rPr>
              <a:t>synchrotron</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1959</a:t>
            </a:r>
          </a:p>
        </p:txBody>
      </p:sp>
      <p:sp>
        <p:nvSpPr>
          <p:cNvPr id="13" name="CasellaDiTesto 11">
            <a:extLst>
              <a:ext uri="{FF2B5EF4-FFF2-40B4-BE49-F238E27FC236}">
                <a16:creationId xmlns:a16="http://schemas.microsoft.com/office/drawing/2014/main" id="{1A2B7773-8224-E55C-B95B-CF835AEA219A}"/>
              </a:ext>
            </a:extLst>
          </p:cNvPr>
          <p:cNvSpPr txBox="1"/>
          <p:nvPr/>
        </p:nvSpPr>
        <p:spPr>
          <a:xfrm>
            <a:off x="6671778" y="3448105"/>
            <a:ext cx="118718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ADA, 1961</a:t>
            </a:r>
          </a:p>
        </p:txBody>
      </p:sp>
      <p:sp>
        <p:nvSpPr>
          <p:cNvPr id="14" name="Freccia a destra 12">
            <a:extLst>
              <a:ext uri="{FF2B5EF4-FFF2-40B4-BE49-F238E27FC236}">
                <a16:creationId xmlns:a16="http://schemas.microsoft.com/office/drawing/2014/main" id="{5C83E2C4-AE61-19F9-FDAC-58357262403F}"/>
              </a:ext>
            </a:extLst>
          </p:cNvPr>
          <p:cNvSpPr/>
          <p:nvPr/>
        </p:nvSpPr>
        <p:spPr>
          <a:xfrm>
            <a:off x="4045525" y="1768842"/>
            <a:ext cx="1154546" cy="84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ccia a destra 13">
            <a:extLst>
              <a:ext uri="{FF2B5EF4-FFF2-40B4-BE49-F238E27FC236}">
                <a16:creationId xmlns:a16="http://schemas.microsoft.com/office/drawing/2014/main" id="{E4EC6D0B-38E0-9EFD-1256-E9A23E336EC4}"/>
              </a:ext>
            </a:extLst>
          </p:cNvPr>
          <p:cNvSpPr/>
          <p:nvPr/>
        </p:nvSpPr>
        <p:spPr>
          <a:xfrm rot="9258443">
            <a:off x="4583177" y="3456127"/>
            <a:ext cx="735524" cy="840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ccia a destra 14">
            <a:extLst>
              <a:ext uri="{FF2B5EF4-FFF2-40B4-BE49-F238E27FC236}">
                <a16:creationId xmlns:a16="http://schemas.microsoft.com/office/drawing/2014/main" id="{1B05EF51-2C9F-E2E1-CE94-CD896E60D31D}"/>
              </a:ext>
            </a:extLst>
          </p:cNvPr>
          <p:cNvSpPr/>
          <p:nvPr/>
        </p:nvSpPr>
        <p:spPr>
          <a:xfrm>
            <a:off x="4857750" y="4457700"/>
            <a:ext cx="2157203" cy="104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asellaDiTesto 15">
            <a:extLst>
              <a:ext uri="{FF2B5EF4-FFF2-40B4-BE49-F238E27FC236}">
                <a16:creationId xmlns:a16="http://schemas.microsoft.com/office/drawing/2014/main" id="{6D265565-CA5C-EAD5-9E51-D0C7A93F6C6F}"/>
              </a:ext>
            </a:extLst>
          </p:cNvPr>
          <p:cNvSpPr txBox="1"/>
          <p:nvPr/>
        </p:nvSpPr>
        <p:spPr>
          <a:xfrm>
            <a:off x="378371" y="567999"/>
            <a:ext cx="115096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Particle accelerators have always been at the core of the INFN Frascati Labs!</a:t>
            </a:r>
            <a:endParaRPr kumimoji="0" lang="en-GB" sz="2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CasellaDiTesto 16">
            <a:extLst>
              <a:ext uri="{FF2B5EF4-FFF2-40B4-BE49-F238E27FC236}">
                <a16:creationId xmlns:a16="http://schemas.microsoft.com/office/drawing/2014/main" id="{B18E61A4-3958-9470-4435-81807BA1F31B}"/>
              </a:ext>
            </a:extLst>
          </p:cNvPr>
          <p:cNvSpPr txBox="1"/>
          <p:nvPr/>
        </p:nvSpPr>
        <p:spPr>
          <a:xfrm>
            <a:off x="1145436" y="5930741"/>
            <a:ext cx="1470274"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ADONE, 1969</a:t>
            </a:r>
          </a:p>
        </p:txBody>
      </p:sp>
      <p:sp>
        <p:nvSpPr>
          <p:cNvPr id="19" name="CasellaDiTesto 17">
            <a:extLst>
              <a:ext uri="{FF2B5EF4-FFF2-40B4-BE49-F238E27FC236}">
                <a16:creationId xmlns:a16="http://schemas.microsoft.com/office/drawing/2014/main" id="{413F54B6-FF70-F469-7F93-ECDBFD4C6FB9}"/>
              </a:ext>
            </a:extLst>
          </p:cNvPr>
          <p:cNvSpPr txBox="1"/>
          <p:nvPr/>
        </p:nvSpPr>
        <p:spPr>
          <a:xfrm>
            <a:off x="7881676" y="6053110"/>
            <a:ext cx="209967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DA</a:t>
            </a:r>
            <a:r>
              <a:rPr kumimoji="0" lang="it-IT" sz="1800" b="1"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F</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NE, 1997-today</a:t>
            </a:r>
          </a:p>
        </p:txBody>
      </p:sp>
      <p:sp>
        <p:nvSpPr>
          <p:cNvPr id="20" name="TextBox 19">
            <a:extLst>
              <a:ext uri="{FF2B5EF4-FFF2-40B4-BE49-F238E27FC236}">
                <a16:creationId xmlns:a16="http://schemas.microsoft.com/office/drawing/2014/main" id="{DC7ACF22-AA21-15E3-1648-C85163259473}"/>
              </a:ext>
            </a:extLst>
          </p:cNvPr>
          <p:cNvSpPr txBox="1"/>
          <p:nvPr/>
        </p:nvSpPr>
        <p:spPr>
          <a:xfrm rot="20470810">
            <a:off x="174018" y="2812358"/>
            <a:ext cx="11275186" cy="1815882"/>
          </a:xfrm>
          <a:prstGeom prst="rect">
            <a:avLst/>
          </a:prstGeom>
          <a:solidFill>
            <a:srgbClr val="F2F2F2">
              <a:alpha val="89804"/>
            </a:srgbClr>
          </a:solidFill>
        </p:spPr>
        <p:txBody>
          <a:bodyPr wrap="square" rtlCol="0">
            <a:spAutoFit/>
          </a:bodyPr>
          <a:lstStyle/>
          <a:p>
            <a:r>
              <a:rPr lang="en-US" sz="2800" noProof="0" dirty="0">
                <a:solidFill>
                  <a:srgbClr val="002060"/>
                </a:solidFill>
              </a:rPr>
              <a:t>This is a slide I typically show in any presentation for general public, students or scientific event welcome.</a:t>
            </a:r>
          </a:p>
          <a:p>
            <a:r>
              <a:rPr lang="en-US" sz="2800" noProof="0" dirty="0">
                <a:solidFill>
                  <a:srgbClr val="002060"/>
                </a:solidFill>
              </a:rPr>
              <a:t>It is intended </a:t>
            </a:r>
            <a:r>
              <a:rPr lang="en-US" sz="2800" dirty="0">
                <a:solidFill>
                  <a:srgbClr val="002060"/>
                </a:solidFill>
              </a:rPr>
              <a:t>to remark how </a:t>
            </a:r>
            <a:r>
              <a:rPr lang="en-US" sz="2800" b="1" dirty="0">
                <a:solidFill>
                  <a:srgbClr val="002060"/>
                </a:solidFill>
              </a:rPr>
              <a:t>central and  </a:t>
            </a:r>
            <a:r>
              <a:rPr lang="en-US" sz="2800" b="1" dirty="0" err="1">
                <a:solidFill>
                  <a:srgbClr val="002060"/>
                </a:solidFill>
              </a:rPr>
              <a:t>identitary</a:t>
            </a:r>
            <a:r>
              <a:rPr lang="en-US" sz="2800" b="1" dirty="0">
                <a:solidFill>
                  <a:srgbClr val="002060"/>
                </a:solidFill>
              </a:rPr>
              <a:t> </a:t>
            </a:r>
            <a:r>
              <a:rPr lang="en-US" sz="2800" dirty="0">
                <a:solidFill>
                  <a:srgbClr val="002060"/>
                </a:solidFill>
              </a:rPr>
              <a:t>for the Lab is the history and the heritage of </a:t>
            </a:r>
            <a:r>
              <a:rPr lang="en-US" sz="2800" b="1" dirty="0">
                <a:solidFill>
                  <a:srgbClr val="002060"/>
                </a:solidFill>
              </a:rPr>
              <a:t>its circular accelerators </a:t>
            </a:r>
            <a:r>
              <a:rPr lang="en-US" sz="2800" dirty="0">
                <a:solidFill>
                  <a:srgbClr val="002060"/>
                </a:solidFill>
              </a:rPr>
              <a:t>devoted to </a:t>
            </a:r>
            <a:r>
              <a:rPr lang="en-US" sz="2800" b="1" dirty="0">
                <a:solidFill>
                  <a:srgbClr val="002060"/>
                </a:solidFill>
              </a:rPr>
              <a:t>fundamental physics </a:t>
            </a:r>
            <a:endParaRPr lang="en-US" sz="2800" b="1" noProof="0" dirty="0">
              <a:solidFill>
                <a:srgbClr val="002060"/>
              </a:solidFill>
            </a:endParaRPr>
          </a:p>
        </p:txBody>
      </p:sp>
    </p:spTree>
    <p:extLst>
      <p:ext uri="{BB962C8B-B14F-4D97-AF65-F5344CB8AC3E}">
        <p14:creationId xmlns:p14="http://schemas.microsoft.com/office/powerpoint/2010/main" val="400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4D4C-71C9-A52F-99A3-EA97E54BC7E3}"/>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D8A54163-446C-B2C0-AFC4-3304468F2272}"/>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8" name="Rettangolo 7">
            <a:extLst>
              <a:ext uri="{FF2B5EF4-FFF2-40B4-BE49-F238E27FC236}">
                <a16:creationId xmlns:a16="http://schemas.microsoft.com/office/drawing/2014/main" id="{E8295E69-109A-8CA2-33B2-4497FB5AF10D}"/>
              </a:ext>
            </a:extLst>
          </p:cNvPr>
          <p:cNvSpPr/>
          <p:nvPr/>
        </p:nvSpPr>
        <p:spPr>
          <a:xfrm>
            <a:off x="0" y="409047"/>
            <a:ext cx="12191999" cy="5625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Titolo 1">
            <a:extLst>
              <a:ext uri="{FF2B5EF4-FFF2-40B4-BE49-F238E27FC236}">
                <a16:creationId xmlns:a16="http://schemas.microsoft.com/office/drawing/2014/main" id="{2068C8D0-1267-B83B-BD7B-333B6AF7A8C6}"/>
              </a:ext>
            </a:extLst>
          </p:cNvPr>
          <p:cNvSpPr>
            <a:spLocks noGrp="1"/>
          </p:cNvSpPr>
          <p:nvPr/>
        </p:nvSpPr>
        <p:spPr>
          <a:xfrm>
            <a:off x="0" y="421746"/>
            <a:ext cx="12192000" cy="590931"/>
          </a:xfrm>
          <a:prstGeom prst="rect">
            <a:avLst/>
          </a:prstGeom>
        </p:spPr>
        <p:txBody>
          <a:bodyPr vert="horz" wrap="square" lIns="91440" tIns="45720" rIns="91440" bIns="45720" rtlCol="0" anchor="ctr" anchorCtr="1">
            <a:spAutoFit/>
          </a:bodyPr>
          <a:lstStyle>
            <a:lvl1pPr algn="l" defTabSz="914400" rtl="0" eaLnBrk="1" latinLnBrk="0" hangingPunct="1">
              <a:lnSpc>
                <a:spcPct val="90000"/>
              </a:lnSpc>
              <a:spcBef>
                <a:spcPct val="0"/>
              </a:spcBef>
              <a:buNone/>
              <a:defRPr sz="3600" kern="1200" spc="-60" baseline="0">
                <a:solidFill>
                  <a:schemeClr val="tx1"/>
                </a:solidFill>
                <a:latin typeface="+mj-lt"/>
                <a:ea typeface="+mj-ea"/>
                <a:cs typeface="+mj-cs"/>
              </a:defRPr>
            </a:lvl1pPr>
          </a:lstStyle>
          <a:p>
            <a:r>
              <a:rPr lang="it-IT" b="1" dirty="0">
                <a:solidFill>
                  <a:schemeClr val="bg1"/>
                </a:solidFill>
                <a:effectLst>
                  <a:outerShdw blurRad="38100" dist="38100" dir="2700000" algn="tl">
                    <a:srgbClr val="000000">
                      <a:alpha val="43137"/>
                    </a:srgbClr>
                  </a:outerShdw>
                </a:effectLst>
              </a:rPr>
              <a:t>CONCLUSIONS #2</a:t>
            </a:r>
          </a:p>
        </p:txBody>
      </p:sp>
      <p:sp>
        <p:nvSpPr>
          <p:cNvPr id="10" name="CasellaDiTesto 9">
            <a:extLst>
              <a:ext uri="{FF2B5EF4-FFF2-40B4-BE49-F238E27FC236}">
                <a16:creationId xmlns:a16="http://schemas.microsoft.com/office/drawing/2014/main" id="{C8A9999A-69E5-651D-C443-AE15D537DD87}"/>
              </a:ext>
            </a:extLst>
          </p:cNvPr>
          <p:cNvSpPr txBox="1"/>
          <p:nvPr/>
        </p:nvSpPr>
        <p:spPr>
          <a:xfrm>
            <a:off x="205233" y="1071377"/>
            <a:ext cx="11792135" cy="5632311"/>
          </a:xfrm>
          <a:prstGeom prst="rect">
            <a:avLst/>
          </a:prstGeom>
          <a:noFill/>
        </p:spPr>
        <p:txBody>
          <a:bodyPr wrap="square" rtlCol="0">
            <a:spAutoFit/>
          </a:bodyPr>
          <a:lstStyle/>
          <a:p>
            <a:pPr marL="285750" indent="-285750">
              <a:spcAft>
                <a:spcPts val="1400"/>
              </a:spcAft>
              <a:buFont typeface="Wingdings" panose="05000000000000000000" pitchFamily="2" charset="2"/>
              <a:buChar char="ü"/>
            </a:pPr>
            <a:r>
              <a:rPr lang="en-GB" sz="2000" dirty="0"/>
              <a:t>DAFNE is an </a:t>
            </a:r>
            <a:r>
              <a:rPr lang="en-GB" sz="2000" b="1" dirty="0"/>
              <a:t>aged machine</a:t>
            </a:r>
            <a:r>
              <a:rPr lang="en-GB" sz="2000" dirty="0"/>
              <a:t>. Most of the lepton accelerators of the DAFNE era (colliders or synchrotron radiation sources) have been either </a:t>
            </a:r>
            <a:r>
              <a:rPr lang="en-GB" sz="2000" b="1" dirty="0"/>
              <a:t>stopped</a:t>
            </a:r>
            <a:r>
              <a:rPr lang="en-GB" sz="2000" dirty="0"/>
              <a:t> or </a:t>
            </a:r>
            <a:r>
              <a:rPr lang="en-GB" sz="2000" b="1" dirty="0"/>
              <a:t>renewed</a:t>
            </a:r>
            <a:r>
              <a:rPr lang="en-GB" sz="2000" dirty="0"/>
              <a:t> for lifetime extension;</a:t>
            </a:r>
          </a:p>
          <a:p>
            <a:pPr marL="285750" indent="-285750">
              <a:spcAft>
                <a:spcPts val="1400"/>
              </a:spcAft>
              <a:buFont typeface="Wingdings" panose="05000000000000000000" pitchFamily="2" charset="2"/>
              <a:buChar char="ü"/>
            </a:pPr>
            <a:r>
              <a:rPr lang="en-GB" sz="2000" dirty="0"/>
              <a:t>Many DAFNE </a:t>
            </a:r>
            <a:r>
              <a:rPr lang="en-GB" sz="2000" b="1" dirty="0"/>
              <a:t>components</a:t>
            </a:r>
            <a:r>
              <a:rPr lang="en-GB" sz="2000" dirty="0"/>
              <a:t> are at </a:t>
            </a:r>
            <a:r>
              <a:rPr lang="en-GB" sz="2000" b="1" dirty="0"/>
              <a:t>end of life</a:t>
            </a:r>
            <a:r>
              <a:rPr lang="en-GB" sz="2000" dirty="0"/>
              <a:t>, or </a:t>
            </a:r>
            <a:r>
              <a:rPr lang="en-GB" sz="2000" b="1" dirty="0"/>
              <a:t>obsolete</a:t>
            </a:r>
            <a:r>
              <a:rPr lang="en-GB" sz="2000" dirty="0"/>
              <a:t>, or </a:t>
            </a:r>
            <a:r>
              <a:rPr lang="en-GB" sz="2000" b="1" dirty="0"/>
              <a:t>unmaintainable</a:t>
            </a:r>
            <a:r>
              <a:rPr lang="en-GB" sz="2000" dirty="0"/>
              <a:t>, representing single-points-of-failure. A credible/reliable scientific medium-term program must be based on a </a:t>
            </a:r>
            <a:r>
              <a:rPr lang="en-GB" sz="2000" b="1" dirty="0"/>
              <a:t>consolidation/mitigation plan </a:t>
            </a:r>
            <a:r>
              <a:rPr lang="en-GB" sz="2000" dirty="0"/>
              <a:t>to remove the weak points and reduce the machine vulnerability</a:t>
            </a:r>
          </a:p>
          <a:p>
            <a:pPr marL="285750" indent="-285750">
              <a:spcAft>
                <a:spcPts val="1400"/>
              </a:spcAft>
              <a:buFont typeface="Wingdings" panose="05000000000000000000" pitchFamily="2" charset="2"/>
              <a:buChar char="ü"/>
            </a:pPr>
            <a:r>
              <a:rPr lang="en-GB" sz="2000" dirty="0"/>
              <a:t>A </a:t>
            </a:r>
            <a:r>
              <a:rPr lang="en-GB" sz="2000" b="1" dirty="0"/>
              <a:t>generic</a:t>
            </a:r>
            <a:r>
              <a:rPr lang="en-GB" sz="2000" dirty="0"/>
              <a:t>, </a:t>
            </a:r>
            <a:r>
              <a:rPr lang="en-GB" sz="2000" b="1" dirty="0"/>
              <a:t>minimal consolidation plan </a:t>
            </a:r>
            <a:r>
              <a:rPr lang="en-GB" sz="2000" dirty="0"/>
              <a:t>presented at the 63</a:t>
            </a:r>
            <a:r>
              <a:rPr lang="en-GB" sz="2000" baseline="30000" dirty="0"/>
              <a:t>rd</a:t>
            </a:r>
            <a:r>
              <a:rPr lang="en-GB" sz="2000" dirty="0"/>
              <a:t> LNF </a:t>
            </a:r>
            <a:r>
              <a:rPr lang="en-GB" sz="2000" dirty="0" err="1"/>
              <a:t>SciCom</a:t>
            </a:r>
            <a:r>
              <a:rPr lang="en-GB" sz="2000" dirty="0"/>
              <a:t> meeting has been recently updated to extend the collider lifetime for </a:t>
            </a:r>
            <a:r>
              <a:rPr lang="en-GB" sz="2000" b="1" dirty="0"/>
              <a:t>≈5 years</a:t>
            </a:r>
            <a:r>
              <a:rPr lang="en-GB" sz="2000" dirty="0"/>
              <a:t>. Neither upgrades nor performance improvements (only preserved in the best case) have been considered, just reduction of the risk of fatal events with minimal effort. </a:t>
            </a:r>
            <a:r>
              <a:rPr lang="en-GB" sz="2000" b="1" dirty="0"/>
              <a:t>Machine</a:t>
            </a:r>
            <a:r>
              <a:rPr lang="en-GB" sz="2000" dirty="0"/>
              <a:t> </a:t>
            </a:r>
            <a:r>
              <a:rPr lang="en-GB" sz="2000" b="1" dirty="0"/>
              <a:t>modifications</a:t>
            </a:r>
            <a:r>
              <a:rPr lang="en-GB" sz="2000" dirty="0"/>
              <a:t> eventually required by the collider physics measurements plan could </a:t>
            </a:r>
            <a:r>
              <a:rPr lang="en-GB" sz="2000" b="1" dirty="0"/>
              <a:t>not be included</a:t>
            </a:r>
            <a:r>
              <a:rPr lang="en-GB" sz="2000" dirty="0"/>
              <a:t>.</a:t>
            </a:r>
          </a:p>
          <a:p>
            <a:pPr marL="285750" indent="-285750">
              <a:spcAft>
                <a:spcPts val="1400"/>
              </a:spcAft>
              <a:buFont typeface="Wingdings" panose="05000000000000000000" pitchFamily="2" charset="2"/>
              <a:buChar char="ü"/>
            </a:pPr>
            <a:r>
              <a:rPr lang="en-GB" sz="2000" dirty="0"/>
              <a:t>Expected budgetary costs are: </a:t>
            </a:r>
            <a:r>
              <a:rPr lang="en-GB" sz="2000" b="1" dirty="0">
                <a:solidFill>
                  <a:srgbClr val="FF0000"/>
                </a:solidFill>
              </a:rPr>
              <a:t>4.6 M€ (DA) +  1.8 M€ (DT) -&gt; 6.4 M€ Total</a:t>
            </a:r>
            <a:r>
              <a:rPr lang="en-GB" sz="2000" dirty="0"/>
              <a:t>. </a:t>
            </a:r>
            <a:r>
              <a:rPr lang="en-GB" sz="2000" b="1" dirty="0"/>
              <a:t>LINAC/BTF</a:t>
            </a:r>
            <a:r>
              <a:rPr lang="en-GB" sz="2000" dirty="0"/>
              <a:t> consolidation cost has not been included since we assume it granted for continuing the operation of the BTF facility.</a:t>
            </a:r>
          </a:p>
          <a:p>
            <a:pPr marL="285750" indent="-285750">
              <a:spcAft>
                <a:spcPts val="1400"/>
              </a:spcAft>
              <a:buFont typeface="Wingdings" panose="05000000000000000000" pitchFamily="2" charset="2"/>
              <a:buChar char="ü"/>
            </a:pPr>
            <a:r>
              <a:rPr lang="en-GB" sz="2000" dirty="0"/>
              <a:t>The associated  </a:t>
            </a:r>
            <a:r>
              <a:rPr lang="en-GB" sz="2000" b="1" dirty="0"/>
              <a:t>impact on manpower workload is especially worrying</a:t>
            </a:r>
            <a:r>
              <a:rPr lang="en-GB" sz="2000" dirty="0"/>
              <a:t> since the consolidation program would </a:t>
            </a:r>
            <a:r>
              <a:rPr lang="en-GB" sz="2000" b="1" dirty="0"/>
              <a:t>rely essentially on the DA/DT staff</a:t>
            </a:r>
            <a:r>
              <a:rPr lang="en-GB" sz="2000" dirty="0"/>
              <a:t>, already heavily committed (beyond 100 %) on the operation of the other Lab facilities and construction of the new </a:t>
            </a:r>
            <a:r>
              <a:rPr lang="en-GB" sz="2000" dirty="0" err="1"/>
              <a:t>EuPRAXIA@SPARCLAB</a:t>
            </a:r>
            <a:r>
              <a:rPr lang="en-GB" sz="2000" dirty="0"/>
              <a:t> infrastructure. Availability of </a:t>
            </a:r>
            <a:r>
              <a:rPr lang="en-GB" sz="2000" b="1" dirty="0"/>
              <a:t>extra</a:t>
            </a:r>
            <a:r>
              <a:rPr lang="en-GB" sz="2000" dirty="0"/>
              <a:t> </a:t>
            </a:r>
            <a:r>
              <a:rPr lang="en-GB" sz="2000" b="1" dirty="0"/>
              <a:t>resources</a:t>
            </a:r>
            <a:r>
              <a:rPr lang="en-GB" sz="2000" dirty="0"/>
              <a:t> from </a:t>
            </a:r>
            <a:r>
              <a:rPr lang="en-GB" sz="2000" b="1" dirty="0"/>
              <a:t>external collaborations </a:t>
            </a:r>
            <a:r>
              <a:rPr lang="en-GB" sz="2000" dirty="0"/>
              <a:t>should be explored at the highest priority also for this task.</a:t>
            </a:r>
          </a:p>
        </p:txBody>
      </p:sp>
      <p:sp>
        <p:nvSpPr>
          <p:cNvPr id="2" name="Rettangolo 4">
            <a:extLst>
              <a:ext uri="{FF2B5EF4-FFF2-40B4-BE49-F238E27FC236}">
                <a16:creationId xmlns:a16="http://schemas.microsoft.com/office/drawing/2014/main" id="{7A1D9F96-5C69-4461-D33E-785046C08584}"/>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3" name="Segnaposto numero diapositiva 4">
            <a:extLst>
              <a:ext uri="{FF2B5EF4-FFF2-40B4-BE49-F238E27FC236}">
                <a16:creationId xmlns:a16="http://schemas.microsoft.com/office/drawing/2014/main" id="{A0A8D7E0-2706-CE11-632E-993BD680D753}"/>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30</a:t>
            </a:fld>
            <a:endParaRPr lang="en-US" dirty="0">
              <a:solidFill>
                <a:srgbClr val="FFFF00"/>
              </a:solidFill>
            </a:endParaRPr>
          </a:p>
        </p:txBody>
      </p:sp>
    </p:spTree>
    <p:extLst>
      <p:ext uri="{BB962C8B-B14F-4D97-AF65-F5344CB8AC3E}">
        <p14:creationId xmlns:p14="http://schemas.microsoft.com/office/powerpoint/2010/main" val="214385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DAD89D-3CA0-138B-1FF8-0A5F2BEC9D29}"/>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6C9C405D-B885-FF24-6807-F1365F2129CB}"/>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89A07BAE-63E3-C25B-DEDC-3F61716BAA22}"/>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46581C5B-6E26-6C92-DE1E-60B1325B1B13}"/>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31</a:t>
            </a:fld>
            <a:endParaRPr lang="en-US" dirty="0">
              <a:solidFill>
                <a:srgbClr val="FFFF00"/>
              </a:solidFill>
            </a:endParaRPr>
          </a:p>
        </p:txBody>
      </p:sp>
      <p:sp>
        <p:nvSpPr>
          <p:cNvPr id="2" name="CasellaDiTesto 1">
            <a:extLst>
              <a:ext uri="{FF2B5EF4-FFF2-40B4-BE49-F238E27FC236}">
                <a16:creationId xmlns:a16="http://schemas.microsoft.com/office/drawing/2014/main" id="{C7197A76-B514-C93A-FE7D-D82681284C0D}"/>
              </a:ext>
            </a:extLst>
          </p:cNvPr>
          <p:cNvSpPr txBox="1"/>
          <p:nvPr/>
        </p:nvSpPr>
        <p:spPr>
          <a:xfrm>
            <a:off x="132200" y="369664"/>
            <a:ext cx="11832117" cy="769441"/>
          </a:xfrm>
          <a:prstGeom prst="rect">
            <a:avLst/>
          </a:prstGeom>
          <a:noFill/>
        </p:spPr>
        <p:txBody>
          <a:bodyPr wrap="square" rtlCol="0">
            <a:spAutoFit/>
          </a:bodyPr>
          <a:lstStyle/>
          <a:p>
            <a:pPr algn="ctr"/>
            <a:r>
              <a:rPr lang="en-US" sz="4400" b="1" noProof="0" dirty="0">
                <a:solidFill>
                  <a:srgbClr val="002060"/>
                </a:solidFill>
                <a:effectLst>
                  <a:outerShdw blurRad="38100" dist="38100" dir="2700000" algn="tl">
                    <a:srgbClr val="000000">
                      <a:alpha val="43137"/>
                    </a:srgbClr>
                  </a:outerShdw>
                </a:effectLst>
              </a:rPr>
              <a:t>DAFNE as a Test Facility for future collider</a:t>
            </a:r>
          </a:p>
        </p:txBody>
      </p:sp>
      <p:sp>
        <p:nvSpPr>
          <p:cNvPr id="6" name="TextBox 5">
            <a:extLst>
              <a:ext uri="{FF2B5EF4-FFF2-40B4-BE49-F238E27FC236}">
                <a16:creationId xmlns:a16="http://schemas.microsoft.com/office/drawing/2014/main" id="{60D6427E-A743-6B2D-C34E-E04CAD9CFC61}"/>
              </a:ext>
            </a:extLst>
          </p:cNvPr>
          <p:cNvSpPr txBox="1"/>
          <p:nvPr/>
        </p:nvSpPr>
        <p:spPr>
          <a:xfrm>
            <a:off x="804232" y="1471774"/>
            <a:ext cx="9948231" cy="4185761"/>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GB" sz="1800" b="1" i="0" u="none" strike="noStrike" baseline="0" dirty="0">
                <a:solidFill>
                  <a:srgbClr val="00B050"/>
                </a:solidFill>
                <a:latin typeface="Calibri-Bold"/>
              </a:rPr>
              <a:t>Interplay between Beam - Beam and FBK systems by using a calibrated and </a:t>
            </a:r>
            <a:r>
              <a:rPr lang="en-GB" sz="1800" b="1" i="0" u="none" strike="noStrike" baseline="0" dirty="0" err="1">
                <a:solidFill>
                  <a:srgbClr val="00B050"/>
                </a:solidFill>
                <a:latin typeface="Calibri-Bold"/>
              </a:rPr>
              <a:t>tunable</a:t>
            </a:r>
            <a:r>
              <a:rPr lang="en-GB" sz="1800" b="1" i="0" u="none" strike="noStrike" baseline="0" dirty="0">
                <a:solidFill>
                  <a:srgbClr val="00B050"/>
                </a:solidFill>
                <a:latin typeface="Calibri-Bold"/>
              </a:rPr>
              <a:t> source of noise</a:t>
            </a:r>
          </a:p>
          <a:p>
            <a:pPr marL="285750" indent="-285750" algn="l">
              <a:spcAft>
                <a:spcPts val="600"/>
              </a:spcAft>
              <a:buFont typeface="Arial" panose="020B0604020202020204" pitchFamily="34" charset="0"/>
              <a:buChar char="•"/>
            </a:pPr>
            <a:r>
              <a:rPr lang="en-GB" sz="1800" b="1" i="0" u="none" strike="noStrike" baseline="0" dirty="0">
                <a:solidFill>
                  <a:srgbClr val="00B050"/>
                </a:solidFill>
                <a:latin typeface="Calibri-Bold"/>
              </a:rPr>
              <a:t>Validation of Background simulation code (Broggi)</a:t>
            </a:r>
          </a:p>
          <a:p>
            <a:pPr marL="285750" indent="-285750" algn="l">
              <a:spcAft>
                <a:spcPts val="600"/>
              </a:spcAft>
              <a:buFont typeface="Arial" panose="020B0604020202020204" pitchFamily="34" charset="0"/>
              <a:buChar char="•"/>
            </a:pPr>
            <a:r>
              <a:rPr lang="en-GB" sz="1800" b="1" i="0" u="none" strike="noStrike" baseline="0" dirty="0">
                <a:solidFill>
                  <a:srgbClr val="00B050"/>
                </a:solidFill>
                <a:latin typeface="Calibri-Bold"/>
              </a:rPr>
              <a:t>Validation of e-cloud and ion simulation codes (Lotta Metter)</a:t>
            </a:r>
          </a:p>
          <a:p>
            <a:pPr marL="285750" indent="-285750" algn="l">
              <a:spcAft>
                <a:spcPts val="600"/>
              </a:spcAft>
              <a:buFont typeface="Arial" panose="020B0604020202020204" pitchFamily="34" charset="0"/>
              <a:buChar char="•"/>
            </a:pPr>
            <a:r>
              <a:rPr lang="en-GB" sz="1800" b="1" i="0" u="none" strike="noStrike" baseline="0" dirty="0">
                <a:solidFill>
                  <a:srgbClr val="00B050"/>
                </a:solidFill>
                <a:latin typeface="Calibri-Bold"/>
              </a:rPr>
              <a:t>Preparatory phase for </a:t>
            </a:r>
            <a:r>
              <a:rPr lang="en-GB" sz="1800" b="1" i="0" u="none" strike="noStrike" baseline="0" dirty="0" err="1">
                <a:solidFill>
                  <a:srgbClr val="00B050"/>
                </a:solidFill>
                <a:latin typeface="Calibri-Bold"/>
              </a:rPr>
              <a:t>monochromatization</a:t>
            </a:r>
            <a:r>
              <a:rPr lang="en-GB" sz="1800" b="1" i="0" u="none" strike="noStrike" baseline="0" dirty="0">
                <a:solidFill>
                  <a:srgbClr val="00B050"/>
                </a:solidFill>
                <a:latin typeface="Calibri-Bold"/>
              </a:rPr>
              <a:t>, study the possibility to use PM steering magnets.</a:t>
            </a:r>
          </a:p>
          <a:p>
            <a:pPr marL="285750" indent="-285750" algn="l">
              <a:spcAft>
                <a:spcPts val="600"/>
              </a:spcAft>
              <a:buFont typeface="Arial" panose="020B0604020202020204" pitchFamily="34" charset="0"/>
              <a:buChar char="•"/>
            </a:pPr>
            <a:r>
              <a:rPr lang="en-GB" sz="1800" b="1" i="0" u="none" strike="noStrike" baseline="0" dirty="0">
                <a:solidFill>
                  <a:srgbClr val="00B050"/>
                </a:solidFill>
                <a:latin typeface="Calibri" panose="020F0502020204030204" pitchFamily="34" charset="0"/>
              </a:rPr>
              <a:t>Longitudinal injection (</a:t>
            </a:r>
            <a:r>
              <a:rPr lang="en-GB" sz="1800" b="1" i="0" u="none" strike="noStrike" baseline="0" dirty="0" err="1">
                <a:solidFill>
                  <a:srgbClr val="00B050"/>
                </a:solidFill>
                <a:latin typeface="Calibri" panose="020F0502020204030204" pitchFamily="34" charset="0"/>
              </a:rPr>
              <a:t>Dutheil</a:t>
            </a:r>
            <a:r>
              <a:rPr lang="en-GB" sz="1800" b="1" i="0" u="none" strike="noStrike" baseline="0" dirty="0">
                <a:solidFill>
                  <a:srgbClr val="00B050"/>
                </a:solidFill>
                <a:latin typeface="Calibri" panose="020F0502020204030204" pitchFamily="34" charset="0"/>
              </a:rPr>
              <a:t> )</a:t>
            </a:r>
          </a:p>
          <a:p>
            <a:pPr marL="285750" indent="-285750" algn="l">
              <a:spcAft>
                <a:spcPts val="600"/>
              </a:spcAf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Photo-electron emission measurements</a:t>
            </a:r>
          </a:p>
          <a:p>
            <a:pPr marL="285750" indent="-285750" algn="l">
              <a:buFont typeface="Arial" panose="020B0604020202020204" pitchFamily="34" charset="0"/>
              <a:buChar char="•"/>
            </a:pPr>
            <a:r>
              <a:rPr lang="en-GB" sz="1800" b="1" i="0" u="none" strike="noStrike" baseline="0" dirty="0">
                <a:solidFill>
                  <a:srgbClr val="00B050"/>
                </a:solidFill>
                <a:latin typeface="Calibri-Bold"/>
              </a:rPr>
              <a:t>Crystal collimation studies, never tested with leptons (Redaelli ) </a:t>
            </a:r>
          </a:p>
          <a:p>
            <a:pPr algn="l">
              <a:spcAft>
                <a:spcPts val="600"/>
              </a:spcAft>
            </a:pPr>
            <a:r>
              <a:rPr lang="en-GB" sz="1800" b="1" i="1" u="none" strike="noStrike" baseline="0" dirty="0">
                <a:solidFill>
                  <a:srgbClr val="00B050"/>
                </a:solidFill>
                <a:latin typeface="Calibri-Bold"/>
              </a:rPr>
              <a:t>       </a:t>
            </a:r>
            <a:r>
              <a:rPr lang="en-GB" sz="1800" b="0" i="1" u="none" strike="noStrike" baseline="0" dirty="0">
                <a:solidFill>
                  <a:srgbClr val="00B050"/>
                </a:solidFill>
                <a:latin typeface="Calibri-Italic"/>
              </a:rPr>
              <a:t>This activity might be synergic with possible future experiments at LNF (see also DAFNE-TF Workshop)</a:t>
            </a:r>
          </a:p>
          <a:p>
            <a:pPr marL="285750" indent="-285750" algn="l">
              <a:spcAft>
                <a:spcPts val="600"/>
              </a:spcAf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Test of vacuum chambers with different treatments and coating</a:t>
            </a:r>
          </a:p>
          <a:p>
            <a:pPr marL="285750" indent="-285750" algn="l">
              <a:spcAft>
                <a:spcPts val="600"/>
              </a:spcAft>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Test of innovative beam pipes with winglets and photon stops at the DAFNE positron ring</a:t>
            </a:r>
          </a:p>
          <a:p>
            <a:pPr marL="285750" indent="-285750" algn="l">
              <a:spcAft>
                <a:spcPts val="600"/>
              </a:spcAft>
              <a:buFont typeface="Arial" panose="020B0604020202020204" pitchFamily="34" charset="0"/>
              <a:buChar char="•"/>
            </a:pPr>
            <a:r>
              <a:rPr lang="en-GB" sz="1800" b="1" i="0" u="none" strike="noStrike" baseline="0" dirty="0" err="1">
                <a:solidFill>
                  <a:srgbClr val="00B050"/>
                </a:solidFill>
                <a:latin typeface="Calibri" panose="020F0502020204030204" pitchFamily="34" charset="0"/>
              </a:rPr>
              <a:t>Monochromatization</a:t>
            </a:r>
            <a:r>
              <a:rPr lang="en-GB" sz="1800" b="1" i="0" u="none" strike="noStrike" baseline="0" dirty="0">
                <a:solidFill>
                  <a:srgbClr val="00B050"/>
                </a:solidFill>
                <a:latin typeface="Calibri" panose="020F0502020204030204" pitchFamily="34" charset="0"/>
              </a:rPr>
              <a:t> test</a:t>
            </a:r>
          </a:p>
          <a:p>
            <a:pPr marL="285750" indent="-285750" algn="l">
              <a:spcAft>
                <a:spcPts val="600"/>
              </a:spcAft>
              <a:buFont typeface="Arial" panose="020B0604020202020204" pitchFamily="34" charset="0"/>
              <a:buChar char="•"/>
            </a:pPr>
            <a:r>
              <a:rPr lang="en-GB" sz="1800" b="0" i="1" u="none" strike="noStrike" baseline="0" dirty="0">
                <a:solidFill>
                  <a:srgbClr val="000000"/>
                </a:solidFill>
                <a:latin typeface="Calibri-Italic"/>
              </a:rPr>
              <a:t>Dust injection to test SBL check dust injector</a:t>
            </a:r>
            <a:endParaRPr lang="en-GB" dirty="0"/>
          </a:p>
        </p:txBody>
      </p:sp>
    </p:spTree>
    <p:extLst>
      <p:ext uri="{BB962C8B-B14F-4D97-AF65-F5344CB8AC3E}">
        <p14:creationId xmlns:p14="http://schemas.microsoft.com/office/powerpoint/2010/main" val="24921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5C361B-DADA-DB8C-FD08-9B4E854D5FF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1552D94C-DD0D-613E-9609-B8D920D6F4AC}"/>
              </a:ext>
            </a:extLst>
          </p:cNvPr>
          <p:cNvSpPr txBox="1"/>
          <p:nvPr/>
        </p:nvSpPr>
        <p:spPr>
          <a:xfrm>
            <a:off x="1536089" y="366519"/>
            <a:ext cx="8860536" cy="830997"/>
          </a:xfrm>
          <a:prstGeom prst="rect">
            <a:avLst/>
          </a:prstGeom>
          <a:noFill/>
        </p:spPr>
        <p:txBody>
          <a:bodyPr wrap="square" rtlCol="0">
            <a:spAutoFit/>
          </a:bodyPr>
          <a:lstStyle/>
          <a:p>
            <a:pPr algn="ctr"/>
            <a:r>
              <a:rPr lang="en-GB" sz="4800" b="1" dirty="0">
                <a:solidFill>
                  <a:srgbClr val="002060"/>
                </a:solidFill>
              </a:rPr>
              <a:t>Premises</a:t>
            </a:r>
          </a:p>
        </p:txBody>
      </p:sp>
      <p:sp>
        <p:nvSpPr>
          <p:cNvPr id="5" name="Rettangolo 4">
            <a:extLst>
              <a:ext uri="{FF2B5EF4-FFF2-40B4-BE49-F238E27FC236}">
                <a16:creationId xmlns:a16="http://schemas.microsoft.com/office/drawing/2014/main" id="{EC8DCDBC-53B4-5EA8-4BEB-CF24CCFDA9E1}"/>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55CA29D4-0244-5FE6-47C6-00D6A260C635}"/>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smtClean="0">
                <a:solidFill>
                  <a:srgbClr val="FFFF00"/>
                </a:solidFill>
              </a:rPr>
              <a:pPr/>
              <a:t>4</a:t>
            </a:fld>
            <a:endParaRPr lang="it-IT">
              <a:solidFill>
                <a:srgbClr val="FFFF00"/>
              </a:solidFill>
            </a:endParaRPr>
          </a:p>
        </p:txBody>
      </p:sp>
      <p:sp>
        <p:nvSpPr>
          <p:cNvPr id="7" name="Rettangolo 6">
            <a:extLst>
              <a:ext uri="{FF2B5EF4-FFF2-40B4-BE49-F238E27FC236}">
                <a16:creationId xmlns:a16="http://schemas.microsoft.com/office/drawing/2014/main" id="{BE1DBF45-0DBE-56F5-1355-930C6A02F370}"/>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it-IT" i="1" dirty="0">
                <a:solidFill>
                  <a:schemeClr val="accent5">
                    <a:lumMod val="20000"/>
                    <a:lumOff val="80000"/>
                  </a:schemeClr>
                </a:solidFill>
              </a:rPr>
              <a:t>A. Gallo - DAFNE: Future plans</a:t>
            </a:r>
            <a:endParaRPr lang="en-US" i="1" dirty="0">
              <a:solidFill>
                <a:schemeClr val="accent5">
                  <a:lumMod val="20000"/>
                  <a:lumOff val="80000"/>
                </a:schemeClr>
              </a:solidFill>
            </a:endParaRPr>
          </a:p>
        </p:txBody>
      </p:sp>
      <p:sp>
        <p:nvSpPr>
          <p:cNvPr id="4" name="CasellaDiTesto 3">
            <a:extLst>
              <a:ext uri="{FF2B5EF4-FFF2-40B4-BE49-F238E27FC236}">
                <a16:creationId xmlns:a16="http://schemas.microsoft.com/office/drawing/2014/main" id="{76D09654-A588-2005-5775-C883EFD375A8}"/>
              </a:ext>
            </a:extLst>
          </p:cNvPr>
          <p:cNvSpPr txBox="1"/>
          <p:nvPr/>
        </p:nvSpPr>
        <p:spPr>
          <a:xfrm>
            <a:off x="266700" y="1200150"/>
            <a:ext cx="11677650" cy="5139869"/>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en-GB" b="1" dirty="0"/>
              <a:t>DAFNE construction </a:t>
            </a:r>
            <a:r>
              <a:rPr lang="en-GB" dirty="0"/>
              <a:t>has been </a:t>
            </a:r>
            <a:r>
              <a:rPr lang="en-GB" b="1" dirty="0"/>
              <a:t>approved</a:t>
            </a:r>
            <a:r>
              <a:rPr lang="en-GB" dirty="0"/>
              <a:t> by INFN in </a:t>
            </a:r>
            <a:r>
              <a:rPr lang="en-GB" b="1" dirty="0"/>
              <a:t>1990</a:t>
            </a:r>
            <a:r>
              <a:rPr lang="en-GB" dirty="0"/>
              <a:t>. In late 1993 the ADONE operation was terminated, and the machine decommissioning began. The DAFNE </a:t>
            </a:r>
            <a:r>
              <a:rPr lang="en-GB" b="1" dirty="0"/>
              <a:t>injector complex </a:t>
            </a:r>
            <a:r>
              <a:rPr lang="en-GB" dirty="0"/>
              <a:t>(Linac + Damping Ring) was </a:t>
            </a:r>
            <a:r>
              <a:rPr lang="en-GB" b="1" dirty="0"/>
              <a:t>completed</a:t>
            </a:r>
            <a:r>
              <a:rPr lang="en-GB" dirty="0"/>
              <a:t> in </a:t>
            </a:r>
            <a:r>
              <a:rPr lang="en-GB" b="1" dirty="0"/>
              <a:t>1996</a:t>
            </a:r>
            <a:r>
              <a:rPr lang="en-GB" dirty="0"/>
              <a:t>, while the </a:t>
            </a:r>
            <a:r>
              <a:rPr lang="en-GB" b="1" dirty="0"/>
              <a:t>collider rings </a:t>
            </a:r>
            <a:r>
              <a:rPr lang="en-GB" dirty="0"/>
              <a:t>were </a:t>
            </a:r>
            <a:r>
              <a:rPr lang="en-GB" b="1" dirty="0"/>
              <a:t>completed</a:t>
            </a:r>
            <a:r>
              <a:rPr lang="en-GB" dirty="0"/>
              <a:t> in </a:t>
            </a:r>
            <a:r>
              <a:rPr lang="en-GB" b="1" dirty="0"/>
              <a:t>1997</a:t>
            </a:r>
            <a:r>
              <a:rPr lang="en-GB" dirty="0"/>
              <a:t>. The collider commissioning with temporary interaction regions was completed in about 1 year, and the </a:t>
            </a:r>
            <a:r>
              <a:rPr lang="en-GB" b="1" dirty="0"/>
              <a:t>KLOE detector rolled-in in 1999</a:t>
            </a:r>
            <a:r>
              <a:rPr lang="en-GB" dirty="0"/>
              <a:t>. </a:t>
            </a:r>
          </a:p>
          <a:p>
            <a:pPr marL="285750" indent="-285750">
              <a:spcAft>
                <a:spcPts val="1200"/>
              </a:spcAft>
              <a:buFont typeface="Wingdings" panose="05000000000000000000" pitchFamily="2" charset="2"/>
              <a:buChar char="ü"/>
            </a:pPr>
            <a:r>
              <a:rPr lang="en-GB" dirty="0"/>
              <a:t>Since then, the machine has been kept </a:t>
            </a:r>
            <a:r>
              <a:rPr lang="en-GB" b="1" dirty="0"/>
              <a:t>constantly in operation </a:t>
            </a:r>
            <a:r>
              <a:rPr lang="en-GB" dirty="0"/>
              <a:t>alternating data-taking runs with shutdown periods of different duration depending on the specific activities planned (ordinary maintenance, experiment changeover, major maintenance and/or machine modification/upgrade).</a:t>
            </a:r>
          </a:p>
          <a:p>
            <a:pPr marL="285750" indent="-285750">
              <a:spcAft>
                <a:spcPts val="1200"/>
              </a:spcAft>
              <a:buFont typeface="Wingdings" panose="05000000000000000000" pitchFamily="2" charset="2"/>
              <a:buChar char="ü"/>
            </a:pPr>
            <a:r>
              <a:rPr lang="en-GB" b="1" dirty="0"/>
              <a:t>Hardware upgrades </a:t>
            </a:r>
            <a:r>
              <a:rPr lang="en-GB" dirty="0"/>
              <a:t>over the machine lifetime were </a:t>
            </a:r>
            <a:r>
              <a:rPr lang="en-GB" b="1" dirty="0"/>
              <a:t>very limited</a:t>
            </a:r>
            <a:r>
              <a:rPr lang="en-GB" dirty="0"/>
              <a:t>, and mostly concentrated in the IRs. The most noticeable one was the installation of a </a:t>
            </a:r>
            <a:r>
              <a:rPr lang="en-GB" b="1" dirty="0"/>
              <a:t>new IR1 in 2007 to implement the crabbed waist concept</a:t>
            </a:r>
            <a:r>
              <a:rPr lang="en-GB" dirty="0"/>
              <a:t>. The wiggler pole profiles were also shimmed to increase field uniformity and decrease the coil excitation currents. </a:t>
            </a:r>
          </a:p>
          <a:p>
            <a:pPr marL="285750" indent="-285750">
              <a:spcAft>
                <a:spcPts val="1200"/>
              </a:spcAft>
              <a:buFont typeface="Wingdings" panose="05000000000000000000" pitchFamily="2" charset="2"/>
              <a:buChar char="ü"/>
            </a:pPr>
            <a:r>
              <a:rPr lang="en-GB" dirty="0"/>
              <a:t>Apart from the mentioned modifications + some other upgrades/updates in selected sub-systems, the </a:t>
            </a:r>
            <a:r>
              <a:rPr lang="en-GB" b="1" dirty="0"/>
              <a:t>bulk of the machine</a:t>
            </a:r>
            <a:r>
              <a:rPr lang="en-GB" dirty="0"/>
              <a:t> (vacuum chambers, magnets, major power supplies, RF power plants, FBK kickers …) is still made by the </a:t>
            </a:r>
            <a:r>
              <a:rPr lang="en-GB" b="1" dirty="0"/>
              <a:t>original hardware</a:t>
            </a:r>
            <a:r>
              <a:rPr lang="en-GB" dirty="0"/>
              <a:t>. </a:t>
            </a:r>
          </a:p>
          <a:p>
            <a:pPr marL="285750" indent="-285750">
              <a:spcAft>
                <a:spcPts val="1200"/>
              </a:spcAft>
              <a:buFont typeface="Wingdings" panose="05000000000000000000" pitchFamily="2" charset="2"/>
              <a:buChar char="ü"/>
            </a:pPr>
            <a:r>
              <a:rPr lang="en-GB" dirty="0"/>
              <a:t>The </a:t>
            </a:r>
            <a:r>
              <a:rPr lang="en-GB" b="1" dirty="0"/>
              <a:t>SIDDHARTA-2 run was successfully completed </a:t>
            </a:r>
            <a:r>
              <a:rPr lang="en-GB" dirty="0"/>
              <a:t>(beyond the experiment request!) thanks to the machine staff best effort to keep going all necessary sub-systems, but we are aware that some of them are at risk of causing </a:t>
            </a:r>
            <a:r>
              <a:rPr lang="en-GB" b="1" dirty="0"/>
              <a:t>fatal stops </a:t>
            </a:r>
            <a:r>
              <a:rPr lang="en-GB" dirty="0"/>
              <a:t>in case of a major fault (for instance: the main ring RF klystrons).</a:t>
            </a:r>
          </a:p>
        </p:txBody>
      </p:sp>
    </p:spTree>
    <p:extLst>
      <p:ext uri="{BB962C8B-B14F-4D97-AF65-F5344CB8AC3E}">
        <p14:creationId xmlns:p14="http://schemas.microsoft.com/office/powerpoint/2010/main" val="3196928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5AA5-0A30-B530-0A3E-AF4DA081C02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8A5EA224-6D5B-70C5-3E1C-ED6F2E7C1D7A}"/>
              </a:ext>
            </a:extLst>
          </p:cNvPr>
          <p:cNvSpPr txBox="1"/>
          <p:nvPr/>
        </p:nvSpPr>
        <p:spPr>
          <a:xfrm>
            <a:off x="1998205" y="344469"/>
            <a:ext cx="8482982" cy="830997"/>
          </a:xfrm>
          <a:prstGeom prst="rect">
            <a:avLst/>
          </a:prstGeom>
          <a:noFill/>
        </p:spPr>
        <p:txBody>
          <a:bodyPr wrap="square" rtlCol="0">
            <a:spAutoFit/>
          </a:bodyPr>
          <a:lstStyle/>
          <a:p>
            <a:pPr algn="ctr"/>
            <a:r>
              <a:rPr lang="en-US" sz="4800" b="1" noProof="0" dirty="0">
                <a:solidFill>
                  <a:srgbClr val="002060"/>
                </a:solidFill>
              </a:rPr>
              <a:t>Scientific Committee Requests</a:t>
            </a:r>
          </a:p>
        </p:txBody>
      </p:sp>
      <p:sp>
        <p:nvSpPr>
          <p:cNvPr id="5" name="Rettangolo 4">
            <a:extLst>
              <a:ext uri="{FF2B5EF4-FFF2-40B4-BE49-F238E27FC236}">
                <a16:creationId xmlns:a16="http://schemas.microsoft.com/office/drawing/2014/main" id="{8F5F7D08-C43C-8320-DACD-829BFE0B1025}"/>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noProof="0" dirty="0">
                <a:solidFill>
                  <a:srgbClr val="FFFF00"/>
                </a:solidFill>
              </a:rPr>
              <a:t>69</a:t>
            </a:r>
            <a:r>
              <a:rPr lang="en-US" i="1" baseline="30000" noProof="0" dirty="0">
                <a:solidFill>
                  <a:srgbClr val="FFFF00"/>
                </a:solidFill>
              </a:rPr>
              <a:t>th</a:t>
            </a:r>
            <a:r>
              <a:rPr lang="en-US" i="1" noProof="0"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D9FEB680-AF19-5BE8-D6AA-B7A6634D72C2}"/>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noProof="0" smtClean="0">
                <a:solidFill>
                  <a:srgbClr val="FFFF00"/>
                </a:solidFill>
              </a:rPr>
              <a:pPr/>
              <a:t>5</a:t>
            </a:fld>
            <a:endParaRPr lang="en-US" noProof="0" dirty="0">
              <a:solidFill>
                <a:srgbClr val="FFFF00"/>
              </a:solidFill>
            </a:endParaRPr>
          </a:p>
        </p:txBody>
      </p:sp>
      <p:sp>
        <p:nvSpPr>
          <p:cNvPr id="7" name="Rettangolo 6">
            <a:extLst>
              <a:ext uri="{FF2B5EF4-FFF2-40B4-BE49-F238E27FC236}">
                <a16:creationId xmlns:a16="http://schemas.microsoft.com/office/drawing/2014/main" id="{A2E731C9-3A00-DB16-9F88-813F87FA35CD}"/>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noProof="0" dirty="0">
                <a:solidFill>
                  <a:schemeClr val="accent5">
                    <a:lumMod val="20000"/>
                    <a:lumOff val="80000"/>
                  </a:schemeClr>
                </a:solidFill>
              </a:rPr>
              <a:t>A. Gallo: DAFNE beyond the SIDDHARTA-2 run</a:t>
            </a:r>
          </a:p>
        </p:txBody>
      </p:sp>
      <p:sp>
        <p:nvSpPr>
          <p:cNvPr id="4" name="CasellaDiTesto 3">
            <a:extLst>
              <a:ext uri="{FF2B5EF4-FFF2-40B4-BE49-F238E27FC236}">
                <a16:creationId xmlns:a16="http://schemas.microsoft.com/office/drawing/2014/main" id="{95BC860B-34D2-9EA3-D32F-AC93ADD65F79}"/>
              </a:ext>
            </a:extLst>
          </p:cNvPr>
          <p:cNvSpPr txBox="1"/>
          <p:nvPr/>
        </p:nvSpPr>
        <p:spPr>
          <a:xfrm>
            <a:off x="640325" y="1205200"/>
            <a:ext cx="7107494" cy="5209118"/>
          </a:xfrm>
          <a:prstGeom prst="rect">
            <a:avLst/>
          </a:prstGeom>
          <a:noFill/>
        </p:spPr>
        <p:txBody>
          <a:bodyPr wrap="square" rtlCol="0">
            <a:spAutoFit/>
          </a:bodyPr>
          <a:lstStyle/>
          <a:p>
            <a:pPr>
              <a:spcAft>
                <a:spcPts val="1500"/>
              </a:spcAft>
            </a:pPr>
            <a:r>
              <a:rPr lang="en-US" i="1" u="sng" noProof="0" dirty="0"/>
              <a:t>from 68</a:t>
            </a:r>
            <a:r>
              <a:rPr lang="en-US" i="1" u="sng" baseline="30000" noProof="0" dirty="0"/>
              <a:t>th</a:t>
            </a:r>
            <a:r>
              <a:rPr lang="en-US" i="1" u="sng" noProof="0" dirty="0"/>
              <a:t> LNF Sci-Com Findings &amp; Recommendations</a:t>
            </a:r>
            <a:r>
              <a:rPr lang="en-US" i="1" noProof="0" dirty="0"/>
              <a:t>:</a:t>
            </a:r>
          </a:p>
          <a:p>
            <a:pPr marL="285750" indent="-285750">
              <a:spcAft>
                <a:spcPts val="1500"/>
              </a:spcAft>
              <a:buFont typeface="Wingdings" panose="05000000000000000000" pitchFamily="2" charset="2"/>
              <a:buChar char="ü"/>
            </a:pPr>
            <a:r>
              <a:rPr lang="en-US" i="1" noProof="0" dirty="0"/>
              <a:t>The committee encourages the DAΦNE team, in collaboration with the CERN FCC-ee project team, to identify and prioritize a set of activities and tests, to be conducted at the collider (or its complex), that could be validate models, concepts, hardware choices considered for FCC-ee. </a:t>
            </a:r>
          </a:p>
          <a:p>
            <a:pPr marL="285750" indent="-285750">
              <a:spcAft>
                <a:spcPts val="1500"/>
              </a:spcAft>
              <a:buFont typeface="Wingdings" panose="05000000000000000000" pitchFamily="2" charset="2"/>
              <a:buChar char="ü"/>
            </a:pPr>
            <a:r>
              <a:rPr lang="en-US" i="1" noProof="0" dirty="0"/>
              <a:t>Feasibility, possible timelines and resources requirements should be evaluated. </a:t>
            </a:r>
          </a:p>
          <a:p>
            <a:pPr marL="285750" indent="-285750">
              <a:spcAft>
                <a:spcPts val="1500"/>
              </a:spcAft>
              <a:buFont typeface="Wingdings" panose="05000000000000000000" pitchFamily="2" charset="2"/>
              <a:buChar char="ü"/>
            </a:pPr>
            <a:r>
              <a:rPr lang="en-US" i="1" noProof="0" dirty="0"/>
              <a:t>Compatibility with physics operation should be assessed. </a:t>
            </a:r>
          </a:p>
          <a:p>
            <a:pPr marL="285750" indent="-285750">
              <a:spcAft>
                <a:spcPts val="1500"/>
              </a:spcAft>
              <a:buFont typeface="Wingdings" panose="05000000000000000000" pitchFamily="2" charset="2"/>
              <a:buChar char="ü"/>
            </a:pPr>
            <a:r>
              <a:rPr lang="en-US" i="1" noProof="0" dirty="0"/>
              <a:t>We suggest involving the younger members of the DAΦNE team in this process as they are expected to implement it.</a:t>
            </a:r>
          </a:p>
          <a:p>
            <a:pPr marL="285750" indent="-285750">
              <a:spcAft>
                <a:spcPts val="1500"/>
              </a:spcAft>
              <a:buFont typeface="Wingdings" panose="05000000000000000000" pitchFamily="2" charset="2"/>
              <a:buChar char="ü"/>
            </a:pPr>
            <a:r>
              <a:rPr lang="en-US" i="1" noProof="0" dirty="0"/>
              <a:t> An analysis of the necessary maintenance and consolidation of the DAΦNE complex should be conducted and possible descoping options identified with the associated risks. The result of the above work should be presented at the next SC to allow sufficient time for decisions, preparation and implementation.</a:t>
            </a:r>
          </a:p>
        </p:txBody>
      </p:sp>
      <p:sp>
        <p:nvSpPr>
          <p:cNvPr id="3" name="Rectangle: Rounded Corners 2">
            <a:extLst>
              <a:ext uri="{FF2B5EF4-FFF2-40B4-BE49-F238E27FC236}">
                <a16:creationId xmlns:a16="http://schemas.microsoft.com/office/drawing/2014/main" id="{6A6CF16F-DB61-D919-D97D-C825585A858C}"/>
              </a:ext>
            </a:extLst>
          </p:cNvPr>
          <p:cNvSpPr/>
          <p:nvPr/>
        </p:nvSpPr>
        <p:spPr>
          <a:xfrm>
            <a:off x="640325" y="1661650"/>
            <a:ext cx="7107494" cy="2399071"/>
          </a:xfrm>
          <a:prstGeom prst="roundRect">
            <a:avLst>
              <a:gd name="adj" fmla="val 5026"/>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Rounded Corners 7">
            <a:extLst>
              <a:ext uri="{FF2B5EF4-FFF2-40B4-BE49-F238E27FC236}">
                <a16:creationId xmlns:a16="http://schemas.microsoft.com/office/drawing/2014/main" id="{A62FDD74-4CA9-05F7-0A11-8EDA2954E294}"/>
              </a:ext>
            </a:extLst>
          </p:cNvPr>
          <p:cNvSpPr/>
          <p:nvPr/>
        </p:nvSpPr>
        <p:spPr>
          <a:xfrm>
            <a:off x="635410" y="4916126"/>
            <a:ext cx="7107494" cy="1448928"/>
          </a:xfrm>
          <a:prstGeom prst="roundRect">
            <a:avLst>
              <a:gd name="adj" fmla="val 5026"/>
            </a:avLst>
          </a:prstGeom>
          <a:noFill/>
          <a:ln w="19050">
            <a:solidFill>
              <a:schemeClr val="accent5">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Box 8">
            <a:extLst>
              <a:ext uri="{FF2B5EF4-FFF2-40B4-BE49-F238E27FC236}">
                <a16:creationId xmlns:a16="http://schemas.microsoft.com/office/drawing/2014/main" id="{71866912-403D-51D2-135C-7B7B4D402A89}"/>
              </a:ext>
            </a:extLst>
          </p:cNvPr>
          <p:cNvSpPr txBox="1"/>
          <p:nvPr/>
        </p:nvSpPr>
        <p:spPr>
          <a:xfrm>
            <a:off x="8496099" y="2192393"/>
            <a:ext cx="2958481" cy="1200329"/>
          </a:xfrm>
          <a:prstGeom prst="rect">
            <a:avLst/>
          </a:prstGeom>
          <a:noFill/>
        </p:spPr>
        <p:txBody>
          <a:bodyPr wrap="square" rtlCol="0">
            <a:spAutoFit/>
          </a:bodyPr>
          <a:lstStyle/>
          <a:p>
            <a:r>
              <a:rPr lang="en-US" noProof="0" dirty="0"/>
              <a:t>Work in progress. Not mature enough for a plenary presentation, a roadmap is outlined  and presented here</a:t>
            </a:r>
          </a:p>
        </p:txBody>
      </p:sp>
      <p:sp>
        <p:nvSpPr>
          <p:cNvPr id="10" name="TextBox 9">
            <a:extLst>
              <a:ext uri="{FF2B5EF4-FFF2-40B4-BE49-F238E27FC236}">
                <a16:creationId xmlns:a16="http://schemas.microsoft.com/office/drawing/2014/main" id="{079D81B6-64AA-B684-DD94-963AF34ECB43}"/>
              </a:ext>
            </a:extLst>
          </p:cNvPr>
          <p:cNvSpPr txBox="1"/>
          <p:nvPr/>
        </p:nvSpPr>
        <p:spPr>
          <a:xfrm>
            <a:off x="8436076" y="4650157"/>
            <a:ext cx="3657599" cy="1754326"/>
          </a:xfrm>
          <a:prstGeom prst="rect">
            <a:avLst/>
          </a:prstGeom>
          <a:noFill/>
        </p:spPr>
        <p:txBody>
          <a:bodyPr wrap="square" rtlCol="0">
            <a:spAutoFit/>
          </a:bodyPr>
          <a:lstStyle/>
          <a:p>
            <a:r>
              <a:rPr lang="en-US" dirty="0"/>
              <a:t>Lacking a specific and detailed plan o</a:t>
            </a:r>
            <a:r>
              <a:rPr lang="en-US" noProof="0" dirty="0" err="1"/>
              <a:t>nly</a:t>
            </a:r>
            <a:r>
              <a:rPr lang="en-US" noProof="0" dirty="0"/>
              <a:t> a generic consolidation scenario can be sketched and presented here, based on the preservation of the machine performances of the last run over a medium-term time frame.</a:t>
            </a:r>
          </a:p>
        </p:txBody>
      </p:sp>
      <p:sp>
        <p:nvSpPr>
          <p:cNvPr id="15" name="Arrow: Right 14">
            <a:extLst>
              <a:ext uri="{FF2B5EF4-FFF2-40B4-BE49-F238E27FC236}">
                <a16:creationId xmlns:a16="http://schemas.microsoft.com/office/drawing/2014/main" id="{C3B40A6D-2EBC-676F-6B49-81A367C9798B}"/>
              </a:ext>
            </a:extLst>
          </p:cNvPr>
          <p:cNvSpPr/>
          <p:nvPr/>
        </p:nvSpPr>
        <p:spPr>
          <a:xfrm>
            <a:off x="7895305" y="2251588"/>
            <a:ext cx="541802" cy="128513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4F6FE581-3D17-2B3C-4B26-19F7E0C0D678}"/>
              </a:ext>
            </a:extLst>
          </p:cNvPr>
          <p:cNvSpPr/>
          <p:nvPr/>
        </p:nvSpPr>
        <p:spPr>
          <a:xfrm>
            <a:off x="7890392" y="4940716"/>
            <a:ext cx="541802" cy="1285134"/>
          </a:xfrm>
          <a:prstGeom prst="rightArrow">
            <a:avLst/>
          </a:prstGeom>
          <a:solidFill>
            <a:srgbClr val="333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36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1D6366-F552-F65D-07BA-3634B6D5111E}"/>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ABA87260-E3AE-9CD8-31A5-54729D6873A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990A5C50-BCCE-2FFF-6DCD-44BEAB1D0F36}"/>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6</a:t>
            </a:fld>
            <a:endParaRPr lang="en-US" dirty="0">
              <a:solidFill>
                <a:srgbClr val="FFFF00"/>
              </a:solidFill>
            </a:endParaRPr>
          </a:p>
        </p:txBody>
      </p:sp>
      <p:sp>
        <p:nvSpPr>
          <p:cNvPr id="7" name="Rettangolo 6">
            <a:extLst>
              <a:ext uri="{FF2B5EF4-FFF2-40B4-BE49-F238E27FC236}">
                <a16:creationId xmlns:a16="http://schemas.microsoft.com/office/drawing/2014/main" id="{5518E627-3109-B123-9B70-95924DE0D52E}"/>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27" name="TextBox 26">
            <a:extLst>
              <a:ext uri="{FF2B5EF4-FFF2-40B4-BE49-F238E27FC236}">
                <a16:creationId xmlns:a16="http://schemas.microsoft.com/office/drawing/2014/main" id="{2CF057DB-E729-DA9D-9562-ECFD1B73C92A}"/>
              </a:ext>
            </a:extLst>
          </p:cNvPr>
          <p:cNvSpPr txBox="1"/>
          <p:nvPr/>
        </p:nvSpPr>
        <p:spPr>
          <a:xfrm>
            <a:off x="8052262" y="1035730"/>
            <a:ext cx="3975656" cy="2031325"/>
          </a:xfrm>
          <a:prstGeom prst="rect">
            <a:avLst/>
          </a:prstGeom>
          <a:noFill/>
        </p:spPr>
        <p:txBody>
          <a:bodyPr wrap="square" rtlCol="0">
            <a:spAutoFit/>
          </a:bodyPr>
          <a:lstStyle/>
          <a:p>
            <a:r>
              <a:rPr lang="en-US" noProof="0" dirty="0"/>
              <a:t>The </a:t>
            </a:r>
            <a:r>
              <a:rPr lang="en-US" b="1" dirty="0"/>
              <a:t>SIDDHARTA-2 run has </a:t>
            </a:r>
            <a:r>
              <a:rPr lang="en-US" dirty="0"/>
              <a:t>been </a:t>
            </a:r>
            <a:r>
              <a:rPr lang="en-US" b="1" noProof="0" dirty="0"/>
              <a:t>successfully concluded</a:t>
            </a:r>
            <a:r>
              <a:rPr lang="en-US" b="1" dirty="0"/>
              <a:t> </a:t>
            </a:r>
            <a:r>
              <a:rPr lang="en-US" dirty="0"/>
              <a:t>in summer 2024, thanks to the considerable effort of the </a:t>
            </a:r>
            <a:r>
              <a:rPr lang="en-US" b="1" dirty="0"/>
              <a:t>DAFNE  team </a:t>
            </a:r>
            <a:r>
              <a:rPr lang="en-US" dirty="0"/>
              <a:t>lead by </a:t>
            </a:r>
            <a:r>
              <a:rPr lang="en-US" b="1" u="sng" dirty="0"/>
              <a:t>C. </a:t>
            </a:r>
            <a:r>
              <a:rPr lang="en-US" b="1" u="sng" dirty="0" err="1"/>
              <a:t>Milardi</a:t>
            </a:r>
            <a:r>
              <a:rPr lang="en-US" dirty="0"/>
              <a:t>. The run trend and results demonstrated that the collider and </a:t>
            </a:r>
            <a:r>
              <a:rPr lang="en-US" b="1" dirty="0"/>
              <a:t>most</a:t>
            </a:r>
            <a:r>
              <a:rPr lang="en-US" dirty="0"/>
              <a:t> of its </a:t>
            </a:r>
            <a:r>
              <a:rPr lang="en-US" b="1" dirty="0"/>
              <a:t>hardware</a:t>
            </a:r>
            <a:r>
              <a:rPr lang="en-US" dirty="0"/>
              <a:t> are </a:t>
            </a:r>
            <a:r>
              <a:rPr lang="en-US" b="1" dirty="0"/>
              <a:t>still exploitable </a:t>
            </a:r>
            <a:r>
              <a:rPr lang="en-US" dirty="0"/>
              <a:t>for scientific programs.</a:t>
            </a:r>
            <a:endParaRPr lang="en-US" noProof="0" dirty="0"/>
          </a:p>
        </p:txBody>
      </p:sp>
      <p:sp>
        <p:nvSpPr>
          <p:cNvPr id="28" name="TextBox 27">
            <a:extLst>
              <a:ext uri="{FF2B5EF4-FFF2-40B4-BE49-F238E27FC236}">
                <a16:creationId xmlns:a16="http://schemas.microsoft.com/office/drawing/2014/main" id="{04C1C077-2332-D27D-6D73-C9A92BDC8B4F}"/>
              </a:ext>
            </a:extLst>
          </p:cNvPr>
          <p:cNvSpPr txBox="1"/>
          <p:nvPr/>
        </p:nvSpPr>
        <p:spPr>
          <a:xfrm>
            <a:off x="176980" y="4841666"/>
            <a:ext cx="6734807" cy="1569660"/>
          </a:xfrm>
          <a:prstGeom prst="rect">
            <a:avLst/>
          </a:prstGeom>
          <a:noFill/>
        </p:spPr>
        <p:txBody>
          <a:bodyPr wrap="square" rtlCol="0">
            <a:spAutoFit/>
          </a:bodyPr>
          <a:lstStyle/>
          <a:p>
            <a:r>
              <a:rPr lang="en-US" sz="1600" noProof="0" dirty="0"/>
              <a:t>However, some components are at </a:t>
            </a:r>
            <a:r>
              <a:rPr lang="en-US" sz="1600" b="1" noProof="0" dirty="0"/>
              <a:t>end of life</a:t>
            </a:r>
            <a:r>
              <a:rPr lang="en-US" sz="1600" noProof="0" dirty="0"/>
              <a:t>, or </a:t>
            </a:r>
            <a:r>
              <a:rPr lang="en-US" sz="1600" b="1" noProof="0" dirty="0"/>
              <a:t>obsolete</a:t>
            </a:r>
            <a:r>
              <a:rPr lang="en-US" sz="1600" noProof="0" dirty="0"/>
              <a:t>, or </a:t>
            </a:r>
            <a:r>
              <a:rPr lang="en-US" sz="1600" b="1" noProof="0" dirty="0"/>
              <a:t>unmaintainable</a:t>
            </a:r>
            <a:r>
              <a:rPr lang="en-US" sz="1600" noProof="0" dirty="0"/>
              <a:t>. Each of them represents a </a:t>
            </a:r>
            <a:r>
              <a:rPr lang="en-US" sz="1600" b="1" noProof="0" dirty="0"/>
              <a:t>single-point-of-failure</a:t>
            </a:r>
            <a:r>
              <a:rPr lang="en-US" sz="1600" noProof="0" dirty="0"/>
              <a:t> and no credible/reliable </a:t>
            </a:r>
            <a:r>
              <a:rPr lang="en-US" sz="1600" dirty="0"/>
              <a:t>scientific </a:t>
            </a:r>
            <a:r>
              <a:rPr lang="en-US" sz="1600" noProof="0" dirty="0"/>
              <a:t>medium-term programs can be proposed in absence of a </a:t>
            </a:r>
            <a:r>
              <a:rPr lang="en-US" sz="1600" b="1" noProof="0" dirty="0"/>
              <a:t>consolidation/mitigation plan </a:t>
            </a:r>
            <a:r>
              <a:rPr lang="en-US" sz="1600" noProof="0" dirty="0"/>
              <a:t>to remove the weak points and reduce the machine vulnerability. </a:t>
            </a:r>
            <a:r>
              <a:rPr lang="en-US" sz="1600" b="1" noProof="0" dirty="0"/>
              <a:t>Costs, timescale, manpower</a:t>
            </a:r>
            <a:r>
              <a:rPr lang="en-US" sz="1600" noProof="0" dirty="0"/>
              <a:t> and </a:t>
            </a:r>
            <a:r>
              <a:rPr lang="en-US" sz="1600" b="1" noProof="0" dirty="0"/>
              <a:t>compatibility</a:t>
            </a:r>
            <a:r>
              <a:rPr lang="en-US" sz="1600" noProof="0" dirty="0"/>
              <a:t> with already assessed LNF scientific plans are also </a:t>
            </a:r>
            <a:r>
              <a:rPr lang="en-US" sz="1600" b="1" noProof="0" dirty="0"/>
              <a:t>crucial aspects </a:t>
            </a:r>
            <a:r>
              <a:rPr lang="en-US" sz="1600" noProof="0" dirty="0"/>
              <a:t>to be considered.</a:t>
            </a:r>
          </a:p>
        </p:txBody>
      </p:sp>
      <p:sp>
        <p:nvSpPr>
          <p:cNvPr id="29" name="TextBox 28">
            <a:extLst>
              <a:ext uri="{FF2B5EF4-FFF2-40B4-BE49-F238E27FC236}">
                <a16:creationId xmlns:a16="http://schemas.microsoft.com/office/drawing/2014/main" id="{EB977708-803F-A537-F735-1476CED96415}"/>
              </a:ext>
            </a:extLst>
          </p:cNvPr>
          <p:cNvSpPr txBox="1"/>
          <p:nvPr/>
        </p:nvSpPr>
        <p:spPr>
          <a:xfrm>
            <a:off x="176981" y="919873"/>
            <a:ext cx="7718321" cy="400110"/>
          </a:xfrm>
          <a:prstGeom prst="rect">
            <a:avLst/>
          </a:prstGeom>
          <a:solidFill>
            <a:schemeClr val="bg1">
              <a:lumMod val="95000"/>
            </a:schemeClr>
          </a:solidFill>
        </p:spPr>
        <p:txBody>
          <a:bodyPr wrap="square" rtlCol="0">
            <a:spAutoFit/>
          </a:bodyPr>
          <a:lstStyle/>
          <a:p>
            <a:r>
              <a:rPr lang="en-US" sz="2000" b="1" noProof="0" dirty="0">
                <a:solidFill>
                  <a:srgbClr val="00B050"/>
                </a:solidFill>
              </a:rPr>
              <a:t>DAFNE Efficiency over the last 16 months of operation for SIDDHARTA-2 </a:t>
            </a:r>
          </a:p>
        </p:txBody>
      </p:sp>
      <p:sp>
        <p:nvSpPr>
          <p:cNvPr id="35" name="TextBox 34">
            <a:extLst>
              <a:ext uri="{FF2B5EF4-FFF2-40B4-BE49-F238E27FC236}">
                <a16:creationId xmlns:a16="http://schemas.microsoft.com/office/drawing/2014/main" id="{D5C286C1-38B7-16A3-16BB-937DACA8B74B}"/>
              </a:ext>
            </a:extLst>
          </p:cNvPr>
          <p:cNvSpPr txBox="1"/>
          <p:nvPr/>
        </p:nvSpPr>
        <p:spPr>
          <a:xfrm>
            <a:off x="1870712" y="295957"/>
            <a:ext cx="8399800" cy="646331"/>
          </a:xfrm>
          <a:prstGeom prst="rect">
            <a:avLst/>
          </a:prstGeom>
          <a:noFill/>
        </p:spPr>
        <p:txBody>
          <a:bodyPr wrap="none" rtlCol="0">
            <a:spAutoFit/>
          </a:bodyPr>
          <a:lstStyle/>
          <a:p>
            <a:r>
              <a:rPr lang="en-US" sz="3600" b="1" noProof="0">
                <a:solidFill>
                  <a:srgbClr val="C00000"/>
                </a:solidFill>
              </a:rPr>
              <a:t>DAFNE present status and future proposals</a:t>
            </a:r>
          </a:p>
        </p:txBody>
      </p:sp>
      <p:grpSp>
        <p:nvGrpSpPr>
          <p:cNvPr id="26" name="Group 25">
            <a:extLst>
              <a:ext uri="{FF2B5EF4-FFF2-40B4-BE49-F238E27FC236}">
                <a16:creationId xmlns:a16="http://schemas.microsoft.com/office/drawing/2014/main" id="{3D70FBB6-FFEA-F448-46B5-711AE9C2D6F9}"/>
              </a:ext>
            </a:extLst>
          </p:cNvPr>
          <p:cNvGrpSpPr/>
          <p:nvPr/>
        </p:nvGrpSpPr>
        <p:grpSpPr>
          <a:xfrm>
            <a:off x="7189118" y="3140559"/>
            <a:ext cx="4984952" cy="3346200"/>
            <a:chOff x="0" y="105377"/>
            <a:chExt cx="9409471" cy="6168448"/>
          </a:xfrm>
        </p:grpSpPr>
        <p:pic>
          <p:nvPicPr>
            <p:cNvPr id="22" name="Picture 21">
              <a:extLst>
                <a:ext uri="{FF2B5EF4-FFF2-40B4-BE49-F238E27FC236}">
                  <a16:creationId xmlns:a16="http://schemas.microsoft.com/office/drawing/2014/main" id="{F34FB5F1-8A92-482A-F8D5-8FC78134FA12}"/>
                </a:ext>
              </a:extLst>
            </p:cNvPr>
            <p:cNvPicPr>
              <a:picLocks noChangeAspect="1"/>
            </p:cNvPicPr>
            <p:nvPr/>
          </p:nvPicPr>
          <p:blipFill>
            <a:blip r:embed="rId2"/>
            <a:srcRect r="22823" b="6262"/>
            <a:stretch/>
          </p:blipFill>
          <p:spPr>
            <a:xfrm>
              <a:off x="0" y="105377"/>
              <a:ext cx="9409471" cy="6168448"/>
            </a:xfrm>
            <a:prstGeom prst="rect">
              <a:avLst/>
            </a:prstGeom>
          </p:spPr>
        </p:pic>
        <p:sp>
          <p:nvSpPr>
            <p:cNvPr id="23" name="TextBox 22">
              <a:extLst>
                <a:ext uri="{FF2B5EF4-FFF2-40B4-BE49-F238E27FC236}">
                  <a16:creationId xmlns:a16="http://schemas.microsoft.com/office/drawing/2014/main" id="{13B3ED26-38B8-CC53-8906-A835D3374B59}"/>
                </a:ext>
              </a:extLst>
            </p:cNvPr>
            <p:cNvSpPr txBox="1"/>
            <p:nvPr/>
          </p:nvSpPr>
          <p:spPr>
            <a:xfrm>
              <a:off x="3451123" y="894734"/>
              <a:ext cx="2358421" cy="567362"/>
            </a:xfrm>
            <a:prstGeom prst="rect">
              <a:avLst/>
            </a:prstGeom>
            <a:solidFill>
              <a:srgbClr val="7030A0"/>
            </a:solidFill>
          </p:spPr>
          <p:txBody>
            <a:bodyPr wrap="none" rtlCol="0">
              <a:spAutoFit/>
            </a:bodyPr>
            <a:lstStyle/>
            <a:p>
              <a:r>
                <a:rPr lang="en-US" sz="1400" b="1" dirty="0">
                  <a:solidFill>
                    <a:srgbClr val="FFFF00"/>
                  </a:solidFill>
                </a:rPr>
                <a:t>Total: 1.64 fb</a:t>
              </a:r>
              <a:r>
                <a:rPr lang="en-US" sz="1400" b="1" baseline="30000" dirty="0">
                  <a:solidFill>
                    <a:srgbClr val="FFFF00"/>
                  </a:solidFill>
                </a:rPr>
                <a:t>-1</a:t>
              </a:r>
            </a:p>
          </p:txBody>
        </p:sp>
        <p:sp>
          <p:nvSpPr>
            <p:cNvPr id="24" name="TextBox 23">
              <a:extLst>
                <a:ext uri="{FF2B5EF4-FFF2-40B4-BE49-F238E27FC236}">
                  <a16:creationId xmlns:a16="http://schemas.microsoft.com/office/drawing/2014/main" id="{8D329866-144F-9336-7612-F56700FF3F46}"/>
                </a:ext>
              </a:extLst>
            </p:cNvPr>
            <p:cNvSpPr txBox="1"/>
            <p:nvPr/>
          </p:nvSpPr>
          <p:spPr>
            <a:xfrm>
              <a:off x="2551471" y="3429000"/>
              <a:ext cx="2838554" cy="567362"/>
            </a:xfrm>
            <a:prstGeom prst="rect">
              <a:avLst/>
            </a:prstGeom>
            <a:solidFill>
              <a:srgbClr val="7030A0"/>
            </a:solidFill>
          </p:spPr>
          <p:txBody>
            <a:bodyPr wrap="none" rtlCol="0">
              <a:spAutoFit/>
            </a:bodyPr>
            <a:lstStyle/>
            <a:p>
              <a:r>
                <a:rPr lang="en-US" sz="1400" b="1" dirty="0">
                  <a:solidFill>
                    <a:srgbClr val="FFFF00"/>
                  </a:solidFill>
                </a:rPr>
                <a:t>Max: 9.4 pb</a:t>
              </a:r>
              <a:r>
                <a:rPr lang="en-US" sz="1400" b="1" baseline="30000" dirty="0">
                  <a:solidFill>
                    <a:srgbClr val="FFFF00"/>
                  </a:solidFill>
                </a:rPr>
                <a:t>-1</a:t>
              </a:r>
              <a:r>
                <a:rPr lang="en-US" sz="1400" b="1" dirty="0">
                  <a:solidFill>
                    <a:srgbClr val="FFFF00"/>
                  </a:solidFill>
                </a:rPr>
                <a:t>/day</a:t>
              </a:r>
              <a:endParaRPr lang="en-US" sz="1400" b="1" baseline="30000" dirty="0">
                <a:solidFill>
                  <a:srgbClr val="FFFF00"/>
                </a:solidFill>
              </a:endParaRPr>
            </a:p>
          </p:txBody>
        </p:sp>
        <p:pic>
          <p:nvPicPr>
            <p:cNvPr id="25" name="Picture 24">
              <a:extLst>
                <a:ext uri="{FF2B5EF4-FFF2-40B4-BE49-F238E27FC236}">
                  <a16:creationId xmlns:a16="http://schemas.microsoft.com/office/drawing/2014/main" id="{DF83B958-D3A0-BF25-400C-8717526659C1}"/>
                </a:ext>
              </a:extLst>
            </p:cNvPr>
            <p:cNvPicPr>
              <a:picLocks noChangeAspect="1"/>
            </p:cNvPicPr>
            <p:nvPr/>
          </p:nvPicPr>
          <p:blipFill>
            <a:blip r:embed="rId2"/>
            <a:srcRect l="69959" t="94331" r="14597" b="1402"/>
            <a:stretch/>
          </p:blipFill>
          <p:spPr>
            <a:xfrm>
              <a:off x="7216877" y="1872444"/>
              <a:ext cx="1882877" cy="280822"/>
            </a:xfrm>
            <a:prstGeom prst="rect">
              <a:avLst/>
            </a:prstGeom>
          </p:spPr>
        </p:pic>
      </p:grpSp>
      <p:pic>
        <p:nvPicPr>
          <p:cNvPr id="4" name="Picture 3">
            <a:extLst>
              <a:ext uri="{FF2B5EF4-FFF2-40B4-BE49-F238E27FC236}">
                <a16:creationId xmlns:a16="http://schemas.microsoft.com/office/drawing/2014/main" id="{51E6DE6E-279A-A475-0067-537F5AFF0BEC}"/>
              </a:ext>
            </a:extLst>
          </p:cNvPr>
          <p:cNvPicPr>
            <a:picLocks noChangeAspect="1"/>
          </p:cNvPicPr>
          <p:nvPr/>
        </p:nvPicPr>
        <p:blipFill>
          <a:blip r:embed="rId3"/>
          <a:stretch>
            <a:fillRect/>
          </a:stretch>
        </p:blipFill>
        <p:spPr>
          <a:xfrm>
            <a:off x="176982" y="1248892"/>
            <a:ext cx="7796979" cy="3556812"/>
          </a:xfrm>
          <a:prstGeom prst="rect">
            <a:avLst/>
          </a:prstGeom>
        </p:spPr>
      </p:pic>
      <p:pic>
        <p:nvPicPr>
          <p:cNvPr id="31" name="Picture 30">
            <a:extLst>
              <a:ext uri="{FF2B5EF4-FFF2-40B4-BE49-F238E27FC236}">
                <a16:creationId xmlns:a16="http://schemas.microsoft.com/office/drawing/2014/main" id="{BE48969E-8FB7-FD4F-F00A-0ACB2FA35A45}"/>
              </a:ext>
            </a:extLst>
          </p:cNvPr>
          <p:cNvPicPr>
            <a:picLocks noChangeAspect="1"/>
          </p:cNvPicPr>
          <p:nvPr/>
        </p:nvPicPr>
        <p:blipFill>
          <a:blip r:embed="rId2"/>
          <a:srcRect l="-51" t="38179" r="83917" b="53419"/>
          <a:stretch/>
        </p:blipFill>
        <p:spPr>
          <a:xfrm>
            <a:off x="7189118" y="4504105"/>
            <a:ext cx="1042111" cy="299933"/>
          </a:xfrm>
          <a:prstGeom prst="rect">
            <a:avLst/>
          </a:prstGeom>
        </p:spPr>
      </p:pic>
      <p:sp>
        <p:nvSpPr>
          <p:cNvPr id="2" name="TextBox 1">
            <a:extLst>
              <a:ext uri="{FF2B5EF4-FFF2-40B4-BE49-F238E27FC236}">
                <a16:creationId xmlns:a16="http://schemas.microsoft.com/office/drawing/2014/main" id="{9E24B3A0-0FCE-CECC-6D09-040AB013836B}"/>
              </a:ext>
            </a:extLst>
          </p:cNvPr>
          <p:cNvSpPr txBox="1"/>
          <p:nvPr/>
        </p:nvSpPr>
        <p:spPr>
          <a:xfrm>
            <a:off x="176980" y="4413638"/>
            <a:ext cx="3714928" cy="369332"/>
          </a:xfrm>
          <a:prstGeom prst="rect">
            <a:avLst/>
          </a:prstGeom>
          <a:solidFill>
            <a:srgbClr val="FFFF00"/>
          </a:solidFill>
        </p:spPr>
        <p:txBody>
          <a:bodyPr wrap="none" rtlCol="0">
            <a:spAutoFit/>
          </a:bodyPr>
          <a:lstStyle/>
          <a:p>
            <a:r>
              <a:rPr lang="it-IT" b="1" i="1" dirty="0" err="1">
                <a:solidFill>
                  <a:schemeClr val="accent6">
                    <a:lumMod val="50000"/>
                  </a:schemeClr>
                </a:solidFill>
              </a:rPr>
              <a:t>Courtesy</a:t>
            </a:r>
            <a:r>
              <a:rPr lang="it-IT" b="1" i="1" dirty="0">
                <a:solidFill>
                  <a:schemeClr val="accent6">
                    <a:lumMod val="50000"/>
                  </a:schemeClr>
                </a:solidFill>
              </a:rPr>
              <a:t> of C. Milardi &amp; A. De Santis </a:t>
            </a:r>
            <a:endParaRPr lang="en-GB" b="1" i="1" dirty="0">
              <a:solidFill>
                <a:schemeClr val="accent6">
                  <a:lumMod val="50000"/>
                </a:schemeClr>
              </a:solidFill>
            </a:endParaRPr>
          </a:p>
        </p:txBody>
      </p:sp>
    </p:spTree>
    <p:extLst>
      <p:ext uri="{BB962C8B-B14F-4D97-AF65-F5344CB8AC3E}">
        <p14:creationId xmlns:p14="http://schemas.microsoft.com/office/powerpoint/2010/main" val="191059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50CA23-2287-26EA-1225-D4B7811469A0}"/>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5E9BE102-BD77-7AE6-9C63-D61BD1C0371E}"/>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6" name="Segnaposto numero diapositiva 4">
            <a:extLst>
              <a:ext uri="{FF2B5EF4-FFF2-40B4-BE49-F238E27FC236}">
                <a16:creationId xmlns:a16="http://schemas.microsoft.com/office/drawing/2014/main" id="{420EF206-886B-1794-5C19-70AB67C711AA}"/>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7</a:t>
            </a:fld>
            <a:endParaRPr lang="en-US" dirty="0">
              <a:solidFill>
                <a:srgbClr val="FFFF00"/>
              </a:solidFill>
            </a:endParaRPr>
          </a:p>
        </p:txBody>
      </p:sp>
      <p:sp>
        <p:nvSpPr>
          <p:cNvPr id="7" name="Rettangolo 6">
            <a:extLst>
              <a:ext uri="{FF2B5EF4-FFF2-40B4-BE49-F238E27FC236}">
                <a16:creationId xmlns:a16="http://schemas.microsoft.com/office/drawing/2014/main" id="{80B886F9-0788-FE6A-093A-88D1BE728C17}"/>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TextBox 4">
            <a:extLst>
              <a:ext uri="{FF2B5EF4-FFF2-40B4-BE49-F238E27FC236}">
                <a16:creationId xmlns:a16="http://schemas.microsoft.com/office/drawing/2014/main" id="{DB03381D-B447-8EB7-3F71-85C277EA2214}"/>
              </a:ext>
            </a:extLst>
          </p:cNvPr>
          <p:cNvSpPr txBox="1"/>
          <p:nvPr/>
        </p:nvSpPr>
        <p:spPr>
          <a:xfrm>
            <a:off x="9646429" y="464254"/>
            <a:ext cx="2550319" cy="267765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err="1">
                <a:solidFill>
                  <a:srgbClr val="0143EA"/>
                </a:solidFill>
              </a:rPr>
              <a:t>EX</a:t>
            </a:r>
            <a:r>
              <a:rPr lang="en-US" sz="2400" dirty="0" err="1"/>
              <a:t>tensive</a:t>
            </a:r>
            <a:r>
              <a:rPr lang="en-US" sz="2400" dirty="0"/>
              <a:t> </a:t>
            </a:r>
          </a:p>
          <a:p>
            <a:r>
              <a:rPr lang="en-US" sz="2400" b="1" dirty="0">
                <a:solidFill>
                  <a:srgbClr val="0143EA"/>
                </a:solidFill>
              </a:rPr>
              <a:t>K</a:t>
            </a:r>
            <a:r>
              <a:rPr lang="en-US" sz="2400" dirty="0"/>
              <a:t>aonic </a:t>
            </a:r>
          </a:p>
          <a:p>
            <a:r>
              <a:rPr lang="en-US" sz="2400" b="1" dirty="0">
                <a:solidFill>
                  <a:srgbClr val="0143EA"/>
                </a:solidFill>
              </a:rPr>
              <a:t>A</a:t>
            </a:r>
            <a:r>
              <a:rPr lang="en-US" sz="2400" dirty="0"/>
              <a:t>toms research: from </a:t>
            </a:r>
          </a:p>
          <a:p>
            <a:r>
              <a:rPr lang="en-US" sz="2400" b="1" dirty="0" err="1">
                <a:solidFill>
                  <a:srgbClr val="0143EA"/>
                </a:solidFill>
              </a:rPr>
              <a:t>LI</a:t>
            </a:r>
            <a:r>
              <a:rPr lang="en-US" sz="2400" dirty="0" err="1"/>
              <a:t>thium</a:t>
            </a:r>
            <a:r>
              <a:rPr lang="en-US" sz="2400" dirty="0"/>
              <a:t> and </a:t>
            </a:r>
          </a:p>
          <a:p>
            <a:r>
              <a:rPr lang="en-US" sz="2400" b="1" dirty="0">
                <a:solidFill>
                  <a:srgbClr val="0143EA"/>
                </a:solidFill>
              </a:rPr>
              <a:t>B</a:t>
            </a:r>
            <a:r>
              <a:rPr lang="en-US" sz="2400" dirty="0"/>
              <a:t>eryllium to </a:t>
            </a:r>
          </a:p>
          <a:p>
            <a:r>
              <a:rPr lang="en-US" sz="2400" b="1" dirty="0" err="1">
                <a:solidFill>
                  <a:srgbClr val="0143EA"/>
                </a:solidFill>
              </a:rPr>
              <a:t>UR</a:t>
            </a:r>
            <a:r>
              <a:rPr lang="en-US" sz="2400" dirty="0" err="1"/>
              <a:t>anium</a:t>
            </a:r>
            <a:endParaRPr lang="en-US" sz="2400" dirty="0"/>
          </a:p>
        </p:txBody>
      </p:sp>
      <p:pic>
        <p:nvPicPr>
          <p:cNvPr id="8" name="Picture 7">
            <a:extLst>
              <a:ext uri="{FF2B5EF4-FFF2-40B4-BE49-F238E27FC236}">
                <a16:creationId xmlns:a16="http://schemas.microsoft.com/office/drawing/2014/main" id="{0947E373-4028-4B07-8068-F8AC9583D189}"/>
              </a:ext>
            </a:extLst>
          </p:cNvPr>
          <p:cNvPicPr>
            <a:picLocks noChangeAspect="1"/>
          </p:cNvPicPr>
          <p:nvPr/>
        </p:nvPicPr>
        <p:blipFill>
          <a:blip r:embed="rId2"/>
          <a:stretch>
            <a:fillRect/>
          </a:stretch>
        </p:blipFill>
        <p:spPr>
          <a:xfrm>
            <a:off x="9707079" y="3258478"/>
            <a:ext cx="1828800" cy="2698595"/>
          </a:xfrm>
          <a:prstGeom prst="rect">
            <a:avLst/>
          </a:prstGeom>
        </p:spPr>
      </p:pic>
      <p:sp>
        <p:nvSpPr>
          <p:cNvPr id="9" name="TextBox 8">
            <a:extLst>
              <a:ext uri="{FF2B5EF4-FFF2-40B4-BE49-F238E27FC236}">
                <a16:creationId xmlns:a16="http://schemas.microsoft.com/office/drawing/2014/main" id="{2839E089-329F-1C5F-D3DB-950549BFCA91}"/>
              </a:ext>
            </a:extLst>
          </p:cNvPr>
          <p:cNvSpPr txBox="1"/>
          <p:nvPr/>
        </p:nvSpPr>
        <p:spPr>
          <a:xfrm>
            <a:off x="9707079" y="5957073"/>
            <a:ext cx="1828800" cy="52322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latin typeface="Calibri" panose="020F0502020204030204" pitchFamily="34" charset="0"/>
                <a:ea typeface="Calibri" panose="020F0502020204030204" pitchFamily="34" charset="0"/>
                <a:cs typeface="Calibri" panose="020F0502020204030204" pitchFamily="34" charset="0"/>
              </a:rPr>
              <a:t>EXKALIBUR</a:t>
            </a:r>
          </a:p>
        </p:txBody>
      </p:sp>
      <p:sp>
        <p:nvSpPr>
          <p:cNvPr id="10" name="TextBox 12">
            <a:extLst>
              <a:ext uri="{FF2B5EF4-FFF2-40B4-BE49-F238E27FC236}">
                <a16:creationId xmlns:a16="http://schemas.microsoft.com/office/drawing/2014/main" id="{CBB08BA9-0D75-C4EB-037D-3996681D7CCB}"/>
              </a:ext>
            </a:extLst>
          </p:cNvPr>
          <p:cNvSpPr txBox="1"/>
          <p:nvPr/>
        </p:nvSpPr>
        <p:spPr>
          <a:xfrm>
            <a:off x="365760" y="1005717"/>
            <a:ext cx="8434112" cy="126188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i="1" dirty="0">
                <a:latin typeface="Calibri" panose="020F0502020204030204" pitchFamily="34" charset="0"/>
                <a:ea typeface="Calibri" panose="020F0502020204030204" pitchFamily="34" charset="0"/>
                <a:cs typeface="Calibri" panose="020F0502020204030204" pitchFamily="34" charset="0"/>
              </a:rPr>
              <a:t>proposal to perform fundamental physics at the strangeness frontier at DAFNE </a:t>
            </a:r>
          </a:p>
          <a:p>
            <a:r>
              <a:rPr lang="en-GB" sz="2000" i="1" dirty="0">
                <a:latin typeface="Calibri" panose="020F0502020204030204" pitchFamily="34" charset="0"/>
                <a:ea typeface="Calibri" panose="020F0502020204030204" pitchFamily="34" charset="0"/>
                <a:cs typeface="Calibri" panose="020F0502020204030204" pitchFamily="34" charset="0"/>
              </a:rPr>
              <a:t>for a 3-years period (post-SIDDHARTA-2) </a:t>
            </a:r>
          </a:p>
          <a:p>
            <a:r>
              <a:rPr lang="en-GB" i="1" dirty="0">
                <a:latin typeface="Calibri" panose="020F0502020204030204" pitchFamily="34" charset="0"/>
                <a:ea typeface="Calibri" panose="020F0502020204030204" pitchFamily="34" charset="0"/>
                <a:cs typeface="Calibri" panose="020F0502020204030204" pitchFamily="34" charset="0"/>
              </a:rPr>
              <a:t>- </a:t>
            </a:r>
            <a:r>
              <a:rPr lang="en-GB"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already presented </a:t>
            </a:r>
            <a:r>
              <a:rPr lang="en-GB" i="1" dirty="0">
                <a:solidFill>
                  <a:srgbClr val="FF0000"/>
                </a:solidFill>
                <a:latin typeface="Calibri" panose="020F0502020204030204" pitchFamily="34" charset="0"/>
                <a:ea typeface="Calibri" panose="020F0502020204030204" pitchFamily="34" charset="0"/>
                <a:cs typeface="Calibri" panose="020F0502020204030204" pitchFamily="34" charset="0"/>
              </a:rPr>
              <a:t>at 62</a:t>
            </a:r>
            <a:r>
              <a:rPr lang="en-GB" i="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nd</a:t>
            </a:r>
            <a:r>
              <a:rPr lang="en-GB" i="1" dirty="0">
                <a:solidFill>
                  <a:srgbClr val="FF0000"/>
                </a:solidFill>
                <a:latin typeface="Calibri" panose="020F0502020204030204" pitchFamily="34" charset="0"/>
                <a:ea typeface="Calibri" panose="020F0502020204030204" pitchFamily="34" charset="0"/>
                <a:cs typeface="Calibri" panose="020F0502020204030204" pitchFamily="34" charset="0"/>
              </a:rPr>
              <a:t> LNF Scientific Committee Meeting, November 8, 2021 </a:t>
            </a:r>
            <a:endParaRPr lang="en-GB"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GB" i="1"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20">
            <a:extLst>
              <a:ext uri="{FF2B5EF4-FFF2-40B4-BE49-F238E27FC236}">
                <a16:creationId xmlns:a16="http://schemas.microsoft.com/office/drawing/2014/main" id="{191C73B6-7E11-95A7-EA24-FB7D68CF80FA}"/>
              </a:ext>
            </a:extLst>
          </p:cNvPr>
          <p:cNvSpPr txBox="1"/>
          <p:nvPr/>
        </p:nvSpPr>
        <p:spPr>
          <a:xfrm>
            <a:off x="182878" y="463810"/>
            <a:ext cx="9133167"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EXKALIBUR – A future plans beyond SIDDHARTA-2</a:t>
            </a:r>
          </a:p>
        </p:txBody>
      </p:sp>
      <p:sp>
        <p:nvSpPr>
          <p:cNvPr id="12" name="TextBox 3">
            <a:extLst>
              <a:ext uri="{FF2B5EF4-FFF2-40B4-BE49-F238E27FC236}">
                <a16:creationId xmlns:a16="http://schemas.microsoft.com/office/drawing/2014/main" id="{BE36CFFB-B561-4B43-D799-D8DDAF85D16B}"/>
              </a:ext>
            </a:extLst>
          </p:cNvPr>
          <p:cNvSpPr txBox="1"/>
          <p:nvPr/>
        </p:nvSpPr>
        <p:spPr>
          <a:xfrm>
            <a:off x="354875" y="2109107"/>
            <a:ext cx="4459357" cy="4247317"/>
          </a:xfrm>
          <a:prstGeom prst="rect">
            <a:avLst/>
          </a:prstGeom>
          <a:noFill/>
          <a:ln>
            <a:solidFill>
              <a:srgbClr val="3366FF"/>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a:t>EXKALIBUR</a:t>
            </a:r>
            <a:r>
              <a:rPr lang="en-GB" dirty="0"/>
              <a:t> proposes to conduct a series of </a:t>
            </a:r>
            <a:r>
              <a:rPr lang="en-GB" b="1" dirty="0">
                <a:solidFill>
                  <a:srgbClr val="FF0000"/>
                </a:solidFill>
              </a:rPr>
              <a:t>unique kaonic atom measurements </a:t>
            </a:r>
            <a:r>
              <a:rPr lang="en-GB" dirty="0"/>
              <a:t>with a total </a:t>
            </a:r>
            <a:r>
              <a:rPr lang="en-GB" b="1" dirty="0"/>
              <a:t>integrated luminosity </a:t>
            </a:r>
            <a:r>
              <a:rPr lang="en-GB" dirty="0"/>
              <a:t>ranging from approximately </a:t>
            </a:r>
            <a:r>
              <a:rPr lang="en-GB" b="1" dirty="0"/>
              <a:t>600</a:t>
            </a:r>
            <a:r>
              <a:rPr lang="en-GB" dirty="0"/>
              <a:t> (but also 400) pb to </a:t>
            </a:r>
            <a:r>
              <a:rPr lang="en-GB" b="1" dirty="0"/>
              <a:t>1500 pb</a:t>
            </a:r>
            <a:r>
              <a:rPr lang="en-GB" dirty="0"/>
              <a:t>. It is a feasible, comprehensive scientific program that can be executed modularly (i.e., over a few months each year) in the next 2-3 years, becoming </a:t>
            </a:r>
            <a:r>
              <a:rPr lang="en-GB" dirty="0">
                <a:solidFill>
                  <a:srgbClr val="FF0000"/>
                </a:solidFill>
              </a:rPr>
              <a:t>a global reference for research on strangeness. </a:t>
            </a:r>
          </a:p>
          <a:p>
            <a:r>
              <a:rPr lang="en-GB" dirty="0">
                <a:solidFill>
                  <a:srgbClr val="0A00E7"/>
                </a:solidFill>
              </a:rPr>
              <a:t>To be underlined that the program is elastic, and one can extend it from 400 pb to more than 1000, in various runs periods; </a:t>
            </a:r>
            <a:r>
              <a:rPr lang="en-GB" dirty="0">
                <a:solidFill>
                  <a:srgbClr val="FF0000"/>
                </a:solidFill>
              </a:rPr>
              <a:t>we are available for discussions and reschedule our plans function of machine and beam time availability</a:t>
            </a:r>
            <a:r>
              <a:rPr lang="en-GB" dirty="0"/>
              <a:t>.</a:t>
            </a:r>
          </a:p>
        </p:txBody>
      </p:sp>
      <p:pic>
        <p:nvPicPr>
          <p:cNvPr id="13" name="Content Placeholder 5" descr="A map of the world with different names&#10;&#10;Description automatically generated">
            <a:extLst>
              <a:ext uri="{FF2B5EF4-FFF2-40B4-BE49-F238E27FC236}">
                <a16:creationId xmlns:a16="http://schemas.microsoft.com/office/drawing/2014/main" id="{BE4921A5-84EA-0E7C-E66A-07095EB80AB8}"/>
              </a:ext>
            </a:extLst>
          </p:cNvPr>
          <p:cNvPicPr>
            <a:picLocks noGrp="1" noChangeAspect="1"/>
          </p:cNvPicPr>
          <p:nvPr/>
        </p:nvPicPr>
        <p:blipFill>
          <a:blip r:embed="rId3"/>
          <a:stretch>
            <a:fillRect/>
          </a:stretch>
        </p:blipFill>
        <p:spPr>
          <a:xfrm>
            <a:off x="4885767" y="2606758"/>
            <a:ext cx="4749777" cy="3417400"/>
          </a:xfrm>
          <a:prstGeom prst="rect">
            <a:avLst/>
          </a:prstGeom>
        </p:spPr>
      </p:pic>
      <p:pic>
        <p:nvPicPr>
          <p:cNvPr id="14" name="Picture 13" descr="A paper with text on it&#10;&#10;Description automatically generated">
            <a:extLst>
              <a:ext uri="{FF2B5EF4-FFF2-40B4-BE49-F238E27FC236}">
                <a16:creationId xmlns:a16="http://schemas.microsoft.com/office/drawing/2014/main" id="{3B70F33F-796E-1CBC-B08A-B8A25C2612DF}"/>
              </a:ext>
            </a:extLst>
          </p:cNvPr>
          <p:cNvPicPr>
            <a:picLocks noChangeAspect="1"/>
          </p:cNvPicPr>
          <p:nvPr/>
        </p:nvPicPr>
        <p:blipFill>
          <a:blip r:embed="rId4"/>
          <a:srcRect l="17050" t="6769" r="14582" b="82674"/>
          <a:stretch/>
        </p:blipFill>
        <p:spPr>
          <a:xfrm>
            <a:off x="5438652" y="1973417"/>
            <a:ext cx="3814916" cy="698070"/>
          </a:xfrm>
          <a:prstGeom prst="rect">
            <a:avLst/>
          </a:prstGeom>
        </p:spPr>
      </p:pic>
      <p:sp>
        <p:nvSpPr>
          <p:cNvPr id="2" name="TextBox 1">
            <a:extLst>
              <a:ext uri="{FF2B5EF4-FFF2-40B4-BE49-F238E27FC236}">
                <a16:creationId xmlns:a16="http://schemas.microsoft.com/office/drawing/2014/main" id="{BB9FE285-F662-3720-678C-232E31471F78}"/>
              </a:ext>
            </a:extLst>
          </p:cNvPr>
          <p:cNvSpPr txBox="1"/>
          <p:nvPr/>
        </p:nvSpPr>
        <p:spPr>
          <a:xfrm>
            <a:off x="6981919" y="6053078"/>
            <a:ext cx="2584425" cy="369332"/>
          </a:xfrm>
          <a:prstGeom prst="rect">
            <a:avLst/>
          </a:prstGeom>
          <a:solidFill>
            <a:srgbClr val="FFFF00"/>
          </a:solidFill>
        </p:spPr>
        <p:txBody>
          <a:bodyPr wrap="none" rtlCol="0">
            <a:spAutoFit/>
          </a:bodyPr>
          <a:lstStyle/>
          <a:p>
            <a:r>
              <a:rPr lang="it-IT" b="1" i="1" dirty="0" err="1">
                <a:solidFill>
                  <a:schemeClr val="accent6">
                    <a:lumMod val="50000"/>
                  </a:schemeClr>
                </a:solidFill>
              </a:rPr>
              <a:t>Courtesy</a:t>
            </a:r>
            <a:r>
              <a:rPr lang="it-IT" b="1" i="1" dirty="0">
                <a:solidFill>
                  <a:schemeClr val="accent6">
                    <a:lumMod val="50000"/>
                  </a:schemeClr>
                </a:solidFill>
              </a:rPr>
              <a:t> of C. </a:t>
            </a:r>
            <a:r>
              <a:rPr lang="it-IT" b="1" i="1" dirty="0" err="1">
                <a:solidFill>
                  <a:schemeClr val="accent6">
                    <a:lumMod val="50000"/>
                  </a:schemeClr>
                </a:solidFill>
              </a:rPr>
              <a:t>Curceanu</a:t>
            </a:r>
            <a:r>
              <a:rPr lang="it-IT" b="1" i="1" dirty="0">
                <a:solidFill>
                  <a:schemeClr val="accent6">
                    <a:lumMod val="50000"/>
                  </a:schemeClr>
                </a:solidFill>
              </a:rPr>
              <a:t> </a:t>
            </a:r>
            <a:endParaRPr lang="en-GB" b="1" i="1" dirty="0">
              <a:solidFill>
                <a:schemeClr val="accent6">
                  <a:lumMod val="50000"/>
                </a:schemeClr>
              </a:solidFill>
            </a:endParaRPr>
          </a:p>
        </p:txBody>
      </p:sp>
    </p:spTree>
    <p:extLst>
      <p:ext uri="{BB962C8B-B14F-4D97-AF65-F5344CB8AC3E}">
        <p14:creationId xmlns:p14="http://schemas.microsoft.com/office/powerpoint/2010/main" val="355993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7F21C2-4DE1-AB0E-7082-0C7393CEC29F}"/>
            </a:ext>
          </a:extLst>
        </p:cNvPr>
        <p:cNvGrpSpPr/>
        <p:nvPr/>
      </p:nvGrpSpPr>
      <p:grpSpPr>
        <a:xfrm>
          <a:off x="0" y="0"/>
          <a:ext cx="0" cy="0"/>
          <a:chOff x="0" y="0"/>
          <a:chExt cx="0" cy="0"/>
        </a:xfrm>
      </p:grpSpPr>
      <p:sp>
        <p:nvSpPr>
          <p:cNvPr id="5" name="Rettangolo 4">
            <a:extLst>
              <a:ext uri="{FF2B5EF4-FFF2-40B4-BE49-F238E27FC236}">
                <a16:creationId xmlns:a16="http://schemas.microsoft.com/office/drawing/2014/main" id="{31C5D8E2-9369-F16E-8CEC-473C06234D8C}"/>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i="1" noProof="0" dirty="0">
                <a:solidFill>
                  <a:srgbClr val="FFFF00"/>
                </a:solidFill>
              </a:rPr>
              <a:t>69</a:t>
            </a:r>
            <a:r>
              <a:rPr lang="it-IT" i="1" baseline="30000" noProof="0" dirty="0">
                <a:solidFill>
                  <a:srgbClr val="FFFF00"/>
                </a:solidFill>
              </a:rPr>
              <a:t>th</a:t>
            </a:r>
            <a:r>
              <a:rPr lang="it-IT" i="1" noProof="0" dirty="0">
                <a:solidFill>
                  <a:srgbClr val="FFFF00"/>
                </a:solidFill>
              </a:rPr>
              <a:t> Scientific Committee Meeting, </a:t>
            </a:r>
            <a:r>
              <a:rPr lang="it-IT" i="1" noProof="0" dirty="0" err="1">
                <a:solidFill>
                  <a:srgbClr val="FFFF00"/>
                </a:solidFill>
              </a:rPr>
              <a:t>May</a:t>
            </a:r>
            <a:r>
              <a:rPr lang="it-IT" i="1" noProof="0" dirty="0">
                <a:solidFill>
                  <a:srgbClr val="FFFF00"/>
                </a:solidFill>
              </a:rPr>
              <a:t> 14-15 2025</a:t>
            </a:r>
          </a:p>
        </p:txBody>
      </p:sp>
      <p:sp>
        <p:nvSpPr>
          <p:cNvPr id="6" name="Segnaposto numero diapositiva 4">
            <a:extLst>
              <a:ext uri="{FF2B5EF4-FFF2-40B4-BE49-F238E27FC236}">
                <a16:creationId xmlns:a16="http://schemas.microsoft.com/office/drawing/2014/main" id="{B9E1177C-ED8B-9521-ED2F-2662BF78989B}"/>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it-IT" noProof="0" smtClean="0">
                <a:solidFill>
                  <a:srgbClr val="FFFF00"/>
                </a:solidFill>
              </a:rPr>
              <a:pPr/>
              <a:t>8</a:t>
            </a:fld>
            <a:endParaRPr lang="it-IT" noProof="0" dirty="0">
              <a:solidFill>
                <a:srgbClr val="FFFF00"/>
              </a:solidFill>
            </a:endParaRPr>
          </a:p>
        </p:txBody>
      </p:sp>
      <p:sp>
        <p:nvSpPr>
          <p:cNvPr id="7" name="Rettangolo 6">
            <a:extLst>
              <a:ext uri="{FF2B5EF4-FFF2-40B4-BE49-F238E27FC236}">
                <a16:creationId xmlns:a16="http://schemas.microsoft.com/office/drawing/2014/main" id="{D76628FC-3EEB-1814-9764-82C21AD4EBED}"/>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it-IT" i="1" noProof="0" dirty="0">
                <a:solidFill>
                  <a:schemeClr val="accent5">
                    <a:lumMod val="20000"/>
                    <a:lumOff val="80000"/>
                  </a:schemeClr>
                </a:solidFill>
              </a:rPr>
              <a:t>A. Gallo - DAFNE: Future plans</a:t>
            </a:r>
          </a:p>
        </p:txBody>
      </p:sp>
      <p:sp>
        <p:nvSpPr>
          <p:cNvPr id="11" name="TextBox 20">
            <a:extLst>
              <a:ext uri="{FF2B5EF4-FFF2-40B4-BE49-F238E27FC236}">
                <a16:creationId xmlns:a16="http://schemas.microsoft.com/office/drawing/2014/main" id="{1F1BFEE7-22DA-22A0-8EF1-1B6A7A92AD90}"/>
              </a:ext>
            </a:extLst>
          </p:cNvPr>
          <p:cNvSpPr txBox="1"/>
          <p:nvPr/>
        </p:nvSpPr>
        <p:spPr>
          <a:xfrm>
            <a:off x="1657348" y="424055"/>
            <a:ext cx="9133167" cy="58477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noProof="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Perspectives of the DAFNE-Light facility</a:t>
            </a:r>
          </a:p>
        </p:txBody>
      </p:sp>
      <p:sp>
        <p:nvSpPr>
          <p:cNvPr id="2" name="TextBox 1">
            <a:extLst>
              <a:ext uri="{FF2B5EF4-FFF2-40B4-BE49-F238E27FC236}">
                <a16:creationId xmlns:a16="http://schemas.microsoft.com/office/drawing/2014/main" id="{AAF1A77E-2771-2056-BF9A-74E25138A525}"/>
              </a:ext>
            </a:extLst>
          </p:cNvPr>
          <p:cNvSpPr txBox="1"/>
          <p:nvPr/>
        </p:nvSpPr>
        <p:spPr>
          <a:xfrm>
            <a:off x="9708543" y="421320"/>
            <a:ext cx="2375330" cy="369332"/>
          </a:xfrm>
          <a:prstGeom prst="rect">
            <a:avLst/>
          </a:prstGeom>
          <a:solidFill>
            <a:srgbClr val="FFFF00"/>
          </a:solidFill>
        </p:spPr>
        <p:txBody>
          <a:bodyPr wrap="none" rtlCol="0">
            <a:spAutoFit/>
          </a:bodyPr>
          <a:lstStyle/>
          <a:p>
            <a:r>
              <a:rPr lang="it-IT" b="1" i="1" noProof="0" dirty="0" err="1">
                <a:solidFill>
                  <a:schemeClr val="accent6">
                    <a:lumMod val="50000"/>
                  </a:schemeClr>
                </a:solidFill>
              </a:rPr>
              <a:t>Courtesy</a:t>
            </a:r>
            <a:r>
              <a:rPr lang="it-IT" b="1" i="1" noProof="0" dirty="0">
                <a:solidFill>
                  <a:schemeClr val="accent6">
                    <a:lumMod val="50000"/>
                  </a:schemeClr>
                </a:solidFill>
              </a:rPr>
              <a:t> of A. Balerna </a:t>
            </a:r>
          </a:p>
        </p:txBody>
      </p:sp>
      <p:sp>
        <p:nvSpPr>
          <p:cNvPr id="17" name="TextBox 16">
            <a:extLst>
              <a:ext uri="{FF2B5EF4-FFF2-40B4-BE49-F238E27FC236}">
                <a16:creationId xmlns:a16="http://schemas.microsoft.com/office/drawing/2014/main" id="{CFA33B41-7298-8B20-EB21-FFF577BBB9C9}"/>
              </a:ext>
            </a:extLst>
          </p:cNvPr>
          <p:cNvSpPr txBox="1"/>
          <p:nvPr/>
        </p:nvSpPr>
        <p:spPr>
          <a:xfrm>
            <a:off x="135172" y="1100296"/>
            <a:ext cx="11948701" cy="1569660"/>
          </a:xfrm>
          <a:prstGeom prst="rect">
            <a:avLst/>
          </a:prstGeom>
          <a:noFill/>
          <a:ln>
            <a:solidFill>
              <a:srgbClr val="1925FF"/>
            </a:solidFill>
          </a:ln>
        </p:spPr>
        <p:txBody>
          <a:bodyPr wrap="square" rtlCol="0">
            <a:spAutoFit/>
          </a:bodyPr>
          <a:lstStyle/>
          <a:p>
            <a:pPr algn="just"/>
            <a:r>
              <a:rPr lang="en-US" sz="1600" noProof="0" dirty="0">
                <a:latin typeface="Candara" panose="020E0502030303020204" pitchFamily="34" charset="0"/>
              </a:rPr>
              <a:t>Due to the </a:t>
            </a:r>
            <a:r>
              <a:rPr lang="en-US" sz="1600" b="1" noProof="0" dirty="0">
                <a:latin typeface="Candara" panose="020E0502030303020204" pitchFamily="34" charset="0"/>
              </a:rPr>
              <a:t>DAFNE shutdown </a:t>
            </a:r>
            <a:r>
              <a:rPr lang="en-US" sz="1600" noProof="0" dirty="0">
                <a:latin typeface="Candara" panose="020E0502030303020204" pitchFamily="34" charset="0"/>
              </a:rPr>
              <a:t>the facility is </a:t>
            </a:r>
            <a:r>
              <a:rPr lang="en-US" sz="1600" b="1" noProof="0" dirty="0">
                <a:solidFill>
                  <a:srgbClr val="1925FF"/>
                </a:solidFill>
                <a:latin typeface="Candara" panose="020E0502030303020204" pitchFamily="34" charset="0"/>
              </a:rPr>
              <a:t>still opening to users 2 calls/ years for proposals </a:t>
            </a:r>
            <a:r>
              <a:rPr lang="en-US" sz="1600" noProof="0" dirty="0">
                <a:latin typeface="Candara" panose="020E0502030303020204" pitchFamily="34" charset="0"/>
              </a:rPr>
              <a:t>using IR and X ray </a:t>
            </a:r>
            <a:r>
              <a:rPr lang="en-US" sz="1600" b="1" noProof="0" dirty="0">
                <a:latin typeface="Candara" panose="020E0502030303020204" pitchFamily="34" charset="0"/>
              </a:rPr>
              <a:t>conventional  sources</a:t>
            </a:r>
            <a:r>
              <a:rPr lang="en-US" sz="1600" noProof="0" dirty="0">
                <a:latin typeface="Candara" panose="020E0502030303020204" pitchFamily="34" charset="0"/>
              </a:rPr>
              <a:t>. </a:t>
            </a:r>
            <a:r>
              <a:rPr lang="en-US" sz="1600" b="1" noProof="0" dirty="0">
                <a:latin typeface="Candara" panose="020E0502030303020204" pitchFamily="34" charset="0"/>
              </a:rPr>
              <a:t>Fast proposals and tests</a:t>
            </a:r>
            <a:r>
              <a:rPr lang="en-US" sz="1600" noProof="0" dirty="0">
                <a:latin typeface="Candara" panose="020E0502030303020204" pitchFamily="34" charset="0"/>
              </a:rPr>
              <a:t>, that can be rapidly </a:t>
            </a:r>
            <a:r>
              <a:rPr lang="en-US" sz="1600" noProof="0" dirty="0" err="1">
                <a:latin typeface="Candara" panose="020E0502030303020204" pitchFamily="34" charset="0"/>
              </a:rPr>
              <a:t>perfomed</a:t>
            </a:r>
            <a:r>
              <a:rPr lang="en-US" sz="1600" noProof="0" dirty="0">
                <a:latin typeface="Candara" panose="020E0502030303020204" pitchFamily="34" charset="0"/>
              </a:rPr>
              <a:t>, can be </a:t>
            </a:r>
            <a:r>
              <a:rPr lang="en-US" sz="1600" b="1" noProof="0" dirty="0">
                <a:latin typeface="Candara" panose="020E0502030303020204" pitchFamily="34" charset="0"/>
              </a:rPr>
              <a:t>submitted during the whole year </a:t>
            </a:r>
            <a:r>
              <a:rPr lang="en-US" sz="1600" noProof="0" dirty="0">
                <a:latin typeface="Candara" panose="020E0502030303020204" pitchFamily="34" charset="0"/>
              </a:rPr>
              <a:t>and if accepted are performed as soon as possible taking into account the ongoing activities. </a:t>
            </a:r>
            <a:r>
              <a:rPr lang="en-US" sz="1600" noProof="0" dirty="0"/>
              <a:t>The </a:t>
            </a:r>
            <a:r>
              <a:rPr lang="en-US" sz="1600" b="1" noProof="0" dirty="0" err="1">
                <a:solidFill>
                  <a:srgbClr val="1925FF"/>
                </a:solidFill>
              </a:rPr>
              <a:t>brigthness</a:t>
            </a:r>
            <a:r>
              <a:rPr lang="en-US" sz="1600" noProof="0" dirty="0"/>
              <a:t> and </a:t>
            </a:r>
            <a:r>
              <a:rPr lang="en-US" sz="1600" b="1" noProof="0" dirty="0" err="1">
                <a:solidFill>
                  <a:srgbClr val="1925FF"/>
                </a:solidFill>
              </a:rPr>
              <a:t>countinuous</a:t>
            </a:r>
            <a:r>
              <a:rPr lang="en-US" sz="1600" b="1" noProof="0" dirty="0">
                <a:solidFill>
                  <a:srgbClr val="1925FF"/>
                </a:solidFill>
              </a:rPr>
              <a:t> photon energy range </a:t>
            </a:r>
            <a:r>
              <a:rPr lang="en-US" sz="1600" noProof="0" dirty="0"/>
              <a:t>achievable with </a:t>
            </a:r>
            <a:r>
              <a:rPr lang="en-US" sz="1600" b="1" noProof="0" dirty="0">
                <a:solidFill>
                  <a:srgbClr val="1925FF"/>
                </a:solidFill>
              </a:rPr>
              <a:t>DAFNE</a:t>
            </a:r>
            <a:r>
              <a:rPr lang="en-US" sz="1600" noProof="0" dirty="0"/>
              <a:t> </a:t>
            </a:r>
            <a:r>
              <a:rPr lang="en-US" sz="1600" b="1" noProof="0" dirty="0">
                <a:solidFill>
                  <a:srgbClr val="FF0000"/>
                </a:solidFill>
              </a:rPr>
              <a:t>CANNOT</a:t>
            </a:r>
            <a:r>
              <a:rPr lang="en-US" sz="1600" noProof="0" dirty="0"/>
              <a:t> be substituted with any conventional source! </a:t>
            </a:r>
          </a:p>
          <a:p>
            <a:pPr algn="just"/>
            <a:r>
              <a:rPr lang="en-US" sz="1600" noProof="0" dirty="0"/>
              <a:t>IR (FTIR) and XAFS soft-Xray beamlines available in European SR sources are relatively few and always over-booked, leaving a wide space for potential users at </a:t>
            </a:r>
            <a:r>
              <a:rPr lang="en-US" sz="1600" b="1" noProof="0" dirty="0">
                <a:solidFill>
                  <a:srgbClr val="1925FF"/>
                </a:solidFill>
              </a:rPr>
              <a:t>DAFNE</a:t>
            </a:r>
            <a:r>
              <a:rPr lang="en-US" sz="1600" noProof="0" dirty="0"/>
              <a:t> .  </a:t>
            </a:r>
          </a:p>
        </p:txBody>
      </p:sp>
      <p:grpSp>
        <p:nvGrpSpPr>
          <p:cNvPr id="19" name="Group 18">
            <a:extLst>
              <a:ext uri="{FF2B5EF4-FFF2-40B4-BE49-F238E27FC236}">
                <a16:creationId xmlns:a16="http://schemas.microsoft.com/office/drawing/2014/main" id="{A9333970-4986-34CC-7C9E-EF1129938DAC}"/>
              </a:ext>
            </a:extLst>
          </p:cNvPr>
          <p:cNvGrpSpPr/>
          <p:nvPr/>
        </p:nvGrpSpPr>
        <p:grpSpPr>
          <a:xfrm>
            <a:off x="135172" y="2770586"/>
            <a:ext cx="2512612" cy="2058433"/>
            <a:chOff x="5700131" y="4251572"/>
            <a:chExt cx="3061979" cy="2508497"/>
          </a:xfrm>
        </p:grpSpPr>
        <p:pic>
          <p:nvPicPr>
            <p:cNvPr id="20" name="Immagine 5" descr="Immagine che contiene cibo, pezzo, mangiato, metà&#10;&#10;Descrizione generata automaticamente">
              <a:extLst>
                <a:ext uri="{FF2B5EF4-FFF2-40B4-BE49-F238E27FC236}">
                  <a16:creationId xmlns:a16="http://schemas.microsoft.com/office/drawing/2014/main" id="{CDB02CE5-750D-7F36-5E85-C7CB833DA1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00131" y="4251572"/>
              <a:ext cx="3061979" cy="2508497"/>
            </a:xfrm>
            <a:prstGeom prst="rect">
              <a:avLst/>
            </a:prstGeom>
          </p:spPr>
        </p:pic>
        <p:cxnSp>
          <p:nvCxnSpPr>
            <p:cNvPr id="21" name="Straight Arrow Connector 20">
              <a:extLst>
                <a:ext uri="{FF2B5EF4-FFF2-40B4-BE49-F238E27FC236}">
                  <a16:creationId xmlns:a16="http://schemas.microsoft.com/office/drawing/2014/main" id="{76078DEC-31CF-F6B1-C506-C86EB796641F}"/>
                </a:ext>
              </a:extLst>
            </p:cNvPr>
            <p:cNvCxnSpPr>
              <a:cxnSpLocks/>
            </p:cNvCxnSpPr>
            <p:nvPr/>
          </p:nvCxnSpPr>
          <p:spPr>
            <a:xfrm>
              <a:off x="5987875" y="6596075"/>
              <a:ext cx="2486489" cy="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49356EF-8AAF-3F95-6EAD-A7142FDDABC2}"/>
                </a:ext>
              </a:extLst>
            </p:cNvPr>
            <p:cNvSpPr txBox="1"/>
            <p:nvPr/>
          </p:nvSpPr>
          <p:spPr>
            <a:xfrm>
              <a:off x="6765326" y="6221972"/>
              <a:ext cx="1027804" cy="412577"/>
            </a:xfrm>
            <a:prstGeom prst="rect">
              <a:avLst/>
            </a:prstGeom>
            <a:noFill/>
          </p:spPr>
          <p:txBody>
            <a:bodyPr wrap="square" rtlCol="0">
              <a:spAutoFit/>
            </a:bodyPr>
            <a:lstStyle/>
            <a:p>
              <a:r>
                <a:rPr lang="it-IT" sz="1600" b="1" noProof="0" dirty="0">
                  <a:solidFill>
                    <a:schemeClr val="bg1"/>
                  </a:solidFill>
                  <a:latin typeface="Candara" panose="020E0502030303020204" pitchFamily="34" charset="0"/>
                </a:rPr>
                <a:t>100 </a:t>
              </a:r>
              <a:r>
                <a:rPr lang="it-IT" sz="1600" b="1" noProof="0" dirty="0">
                  <a:solidFill>
                    <a:schemeClr val="bg1"/>
                  </a:solidFill>
                  <a:latin typeface="Symbol" pitchFamily="2" charset="2"/>
                </a:rPr>
                <a:t>m</a:t>
              </a:r>
              <a:r>
                <a:rPr lang="it-IT" sz="1600" b="1" noProof="0" dirty="0">
                  <a:solidFill>
                    <a:schemeClr val="bg1"/>
                  </a:solidFill>
                  <a:latin typeface="Candara" panose="020E0502030303020204" pitchFamily="34" charset="0"/>
                </a:rPr>
                <a:t>m</a:t>
              </a:r>
            </a:p>
          </p:txBody>
        </p:sp>
      </p:grpSp>
      <p:sp>
        <p:nvSpPr>
          <p:cNvPr id="23" name="TextBox 22">
            <a:extLst>
              <a:ext uri="{FF2B5EF4-FFF2-40B4-BE49-F238E27FC236}">
                <a16:creationId xmlns:a16="http://schemas.microsoft.com/office/drawing/2014/main" id="{E3C6373A-49CE-9D38-AC77-700D703C07D5}"/>
              </a:ext>
            </a:extLst>
          </p:cNvPr>
          <p:cNvSpPr txBox="1"/>
          <p:nvPr/>
        </p:nvSpPr>
        <p:spPr>
          <a:xfrm>
            <a:off x="103367" y="4889607"/>
            <a:ext cx="2544418" cy="1384995"/>
          </a:xfrm>
          <a:prstGeom prst="rect">
            <a:avLst/>
          </a:prstGeom>
          <a:noFill/>
          <a:ln>
            <a:noFill/>
          </a:ln>
        </p:spPr>
        <p:txBody>
          <a:bodyPr wrap="square" rtlCol="0">
            <a:spAutoFit/>
          </a:bodyPr>
          <a:lstStyle/>
          <a:p>
            <a:pPr algn="just"/>
            <a:r>
              <a:rPr lang="en-US" sz="1400" i="1" noProof="0" dirty="0">
                <a:latin typeface="Candara" panose="020E0502030303020204" pitchFamily="34" charset="0"/>
              </a:rPr>
              <a:t>Some </a:t>
            </a:r>
            <a:r>
              <a:rPr lang="en-US" sz="1400" b="1" i="1" noProof="0" dirty="0">
                <a:solidFill>
                  <a:srgbClr val="002EFF"/>
                </a:solidFill>
                <a:latin typeface="Candara" panose="020E0502030303020204" pitchFamily="34" charset="0"/>
              </a:rPr>
              <a:t>very thin sections of paintings </a:t>
            </a:r>
            <a:r>
              <a:rPr lang="en-US" sz="1400" i="1" noProof="0" dirty="0">
                <a:latin typeface="Candara" panose="020E0502030303020204" pitchFamily="34" charset="0"/>
              </a:rPr>
              <a:t>needed to achieve information on the </a:t>
            </a:r>
            <a:r>
              <a:rPr lang="en-US" sz="1400" i="1" noProof="0" dirty="0" err="1">
                <a:latin typeface="Candara" panose="020E0502030303020204" pitchFamily="34" charset="0"/>
              </a:rPr>
              <a:t>the</a:t>
            </a:r>
            <a:r>
              <a:rPr lang="en-US" sz="1400" i="1" noProof="0" dirty="0">
                <a:latin typeface="Candara" panose="020E0502030303020204" pitchFamily="34" charset="0"/>
              </a:rPr>
              <a:t> </a:t>
            </a:r>
            <a:r>
              <a:rPr lang="en-US" sz="1400" b="1" i="1" noProof="0" dirty="0">
                <a:solidFill>
                  <a:srgbClr val="002EFF"/>
                </a:solidFill>
                <a:latin typeface="Candara" panose="020E0502030303020204" pitchFamily="34" charset="0"/>
              </a:rPr>
              <a:t>very complex multi-layered structure of paintings </a:t>
            </a:r>
            <a:r>
              <a:rPr lang="en-US" sz="1400" b="1" i="1" noProof="0" dirty="0">
                <a:latin typeface="Candara" panose="020E0502030303020204" pitchFamily="34" charset="0"/>
              </a:rPr>
              <a:t>need</a:t>
            </a:r>
            <a:r>
              <a:rPr lang="en-US" sz="1400" b="1" i="1" noProof="0" dirty="0">
                <a:solidFill>
                  <a:srgbClr val="002EFF"/>
                </a:solidFill>
                <a:latin typeface="Candara" panose="020E0502030303020204" pitchFamily="34" charset="0"/>
              </a:rPr>
              <a:t> </a:t>
            </a:r>
            <a:r>
              <a:rPr lang="en-US" sz="1400" i="1" noProof="0" dirty="0">
                <a:latin typeface="Candara" panose="020E0502030303020204" pitchFamily="34" charset="0"/>
              </a:rPr>
              <a:t>to be studied using </a:t>
            </a:r>
            <a:r>
              <a:rPr lang="en-US" sz="1400" b="1" i="1" noProof="0" dirty="0">
                <a:latin typeface="Candara" panose="020E0502030303020204" pitchFamily="34" charset="0"/>
              </a:rPr>
              <a:t>FTIR</a:t>
            </a:r>
            <a:r>
              <a:rPr lang="en-US" sz="1400" i="1" noProof="0" dirty="0">
                <a:latin typeface="Candara" panose="020E0502030303020204" pitchFamily="34" charset="0"/>
              </a:rPr>
              <a:t> and </a:t>
            </a:r>
            <a:r>
              <a:rPr lang="en-US" sz="1400" b="1" i="1" noProof="0" dirty="0">
                <a:latin typeface="Candara" panose="020E0502030303020204" pitchFamily="34" charset="0"/>
              </a:rPr>
              <a:t>SR</a:t>
            </a:r>
            <a:r>
              <a:rPr lang="en-US" sz="1400" i="1" noProof="0" dirty="0">
                <a:latin typeface="Candara" panose="020E0502030303020204" pitchFamily="34" charset="0"/>
              </a:rPr>
              <a:t>.</a:t>
            </a:r>
          </a:p>
        </p:txBody>
      </p:sp>
      <p:pic>
        <p:nvPicPr>
          <p:cNvPr id="24" name="Picture 2" descr="Conceptual art for sodium ion battery innovation">
            <a:extLst>
              <a:ext uri="{FF2B5EF4-FFF2-40B4-BE49-F238E27FC236}">
                <a16:creationId xmlns:a16="http://schemas.microsoft.com/office/drawing/2014/main" id="{F452E6C0-29F9-725F-0A25-BFECCAA99F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6690" y="3512364"/>
            <a:ext cx="4277183" cy="285145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EB3E256-4707-4A73-B14B-41A6283BE449}"/>
              </a:ext>
            </a:extLst>
          </p:cNvPr>
          <p:cNvSpPr txBox="1"/>
          <p:nvPr/>
        </p:nvSpPr>
        <p:spPr>
          <a:xfrm>
            <a:off x="7977156" y="3701647"/>
            <a:ext cx="4015818" cy="523220"/>
          </a:xfrm>
          <a:prstGeom prst="rect">
            <a:avLst/>
          </a:prstGeom>
          <a:noFill/>
        </p:spPr>
        <p:txBody>
          <a:bodyPr wrap="square" rtlCol="0">
            <a:spAutoFit/>
          </a:bodyPr>
          <a:lstStyle/>
          <a:p>
            <a:pPr algn="ctr"/>
            <a:r>
              <a:rPr lang="it-IT" sz="1400" b="1" noProof="0" dirty="0">
                <a:solidFill>
                  <a:schemeClr val="bg1"/>
                </a:solidFill>
                <a:latin typeface="Candara" panose="020E0502030303020204" pitchFamily="34" charset="0"/>
              </a:rPr>
              <a:t>https://news.stanford.edu/stories/2025/01/sodium-ion-batteries-need-breakthroughs-to-compete</a:t>
            </a:r>
          </a:p>
        </p:txBody>
      </p:sp>
      <p:sp>
        <p:nvSpPr>
          <p:cNvPr id="26" name="TextBox 25">
            <a:extLst>
              <a:ext uri="{FF2B5EF4-FFF2-40B4-BE49-F238E27FC236}">
                <a16:creationId xmlns:a16="http://schemas.microsoft.com/office/drawing/2014/main" id="{0F95B98F-7EF5-3746-5556-21D95B426148}"/>
              </a:ext>
            </a:extLst>
          </p:cNvPr>
          <p:cNvSpPr txBox="1"/>
          <p:nvPr/>
        </p:nvSpPr>
        <p:spPr>
          <a:xfrm>
            <a:off x="2753954" y="2770586"/>
            <a:ext cx="9341950" cy="584775"/>
          </a:xfrm>
          <a:prstGeom prst="rect">
            <a:avLst/>
          </a:prstGeom>
          <a:noFill/>
          <a:ln>
            <a:solidFill>
              <a:srgbClr val="1925FF"/>
            </a:solidFill>
          </a:ln>
        </p:spPr>
        <p:txBody>
          <a:bodyPr wrap="square" rtlCol="0">
            <a:spAutoFit/>
          </a:bodyPr>
          <a:lstStyle/>
          <a:p>
            <a:pPr algn="just"/>
            <a:r>
              <a:rPr lang="en-US" sz="1600" noProof="0" dirty="0">
                <a:latin typeface="Candara" panose="020E0502030303020204" pitchFamily="34" charset="0"/>
              </a:rPr>
              <a:t>If there will be in the </a:t>
            </a:r>
            <a:r>
              <a:rPr lang="en-US" sz="1600" b="1" noProof="0" dirty="0">
                <a:solidFill>
                  <a:srgbClr val="1925FF"/>
                </a:solidFill>
                <a:latin typeface="Candara" panose="020E0502030303020204" pitchFamily="34" charset="0"/>
              </a:rPr>
              <a:t>future the possibility to restart using DAFNE</a:t>
            </a:r>
            <a:r>
              <a:rPr lang="en-US" sz="1600" noProof="0" dirty="0">
                <a:solidFill>
                  <a:srgbClr val="1925FF"/>
                </a:solidFill>
                <a:latin typeface="Candara" panose="020E0502030303020204" pitchFamily="34" charset="0"/>
              </a:rPr>
              <a:t> </a:t>
            </a:r>
            <a:r>
              <a:rPr lang="en-US" sz="1600" noProof="0" dirty="0">
                <a:latin typeface="Candara" panose="020E0502030303020204" pitchFamily="34" charset="0"/>
              </a:rPr>
              <a:t>with </a:t>
            </a:r>
            <a:r>
              <a:rPr lang="en-US" sz="1600" b="1" noProof="0" dirty="0">
                <a:solidFill>
                  <a:srgbClr val="1925FF"/>
                </a:solidFill>
                <a:latin typeface="Candara" panose="020E0502030303020204" pitchFamily="34" charset="0"/>
              </a:rPr>
              <a:t>stable beam conditions </a:t>
            </a:r>
            <a:r>
              <a:rPr lang="en-US" sz="1600" b="1" noProof="0" dirty="0">
                <a:latin typeface="Candara" panose="020E0502030303020204" pitchFamily="34" charset="0"/>
              </a:rPr>
              <a:t>according to a precise time-schedule, then DAFNE-Light would be pleased to re-open dedicated calls for proposals</a:t>
            </a:r>
            <a:r>
              <a:rPr lang="en-US" sz="1600" noProof="0" dirty="0">
                <a:latin typeface="Candara" panose="020E0502030303020204" pitchFamily="34" charset="0"/>
              </a:rPr>
              <a:t>.</a:t>
            </a:r>
          </a:p>
        </p:txBody>
      </p:sp>
      <p:sp>
        <p:nvSpPr>
          <p:cNvPr id="28" name="TextBox 27">
            <a:extLst>
              <a:ext uri="{FF2B5EF4-FFF2-40B4-BE49-F238E27FC236}">
                <a16:creationId xmlns:a16="http://schemas.microsoft.com/office/drawing/2014/main" id="{3BEBE10F-95D9-28A4-10DB-A59A63797B89}"/>
              </a:ext>
            </a:extLst>
          </p:cNvPr>
          <p:cNvSpPr txBox="1"/>
          <p:nvPr/>
        </p:nvSpPr>
        <p:spPr>
          <a:xfrm>
            <a:off x="2878177" y="3512364"/>
            <a:ext cx="4839899" cy="2893100"/>
          </a:xfrm>
          <a:prstGeom prst="rect">
            <a:avLst/>
          </a:prstGeom>
          <a:noFill/>
          <a:ln>
            <a:noFill/>
          </a:ln>
        </p:spPr>
        <p:txBody>
          <a:bodyPr wrap="square" rtlCol="0">
            <a:spAutoFit/>
          </a:bodyPr>
          <a:lstStyle/>
          <a:p>
            <a:pPr algn="just"/>
            <a:r>
              <a:rPr lang="en-IT" sz="1400" i="1" dirty="0">
                <a:latin typeface="Candara" panose="020E0502030303020204" pitchFamily="34" charset="0"/>
              </a:rPr>
              <a:t>At the </a:t>
            </a:r>
            <a:r>
              <a:rPr lang="en-IT" sz="1400" b="1" i="1" dirty="0">
                <a:latin typeface="Candara" panose="020E0502030303020204" pitchFamily="34" charset="0"/>
              </a:rPr>
              <a:t>soft X-ray beamline we received requests of information on the possibility </a:t>
            </a:r>
            <a:r>
              <a:rPr lang="en-IT" sz="1400" b="1" i="1" dirty="0">
                <a:solidFill>
                  <a:srgbClr val="1925FF"/>
                </a:solidFill>
                <a:latin typeface="Candara" panose="020E0502030303020204" pitchFamily="34" charset="0"/>
              </a:rPr>
              <a:t>to perform measurements at the  sodium and magnesium K edge </a:t>
            </a:r>
            <a:r>
              <a:rPr lang="en-IT" sz="1400" i="1" dirty="0">
                <a:latin typeface="Candara" panose="020E0502030303020204" pitchFamily="34" charset="0"/>
              </a:rPr>
              <a:t>on </a:t>
            </a:r>
            <a:r>
              <a:rPr lang="en-IT" sz="1400" b="1" i="1" dirty="0">
                <a:solidFill>
                  <a:srgbClr val="1925FF"/>
                </a:solidFill>
                <a:latin typeface="Candara" panose="020E0502030303020204" pitchFamily="34" charset="0"/>
              </a:rPr>
              <a:t>new batteries.  </a:t>
            </a:r>
            <a:r>
              <a:rPr lang="en-IT" sz="1400" i="1" dirty="0">
                <a:latin typeface="Candara" panose="020E0502030303020204" pitchFamily="34" charset="0"/>
              </a:rPr>
              <a:t>Due to the </a:t>
            </a:r>
            <a:r>
              <a:rPr lang="en-GB" sz="1400" b="1" i="1" dirty="0">
                <a:effectLst/>
                <a:latin typeface="Candara" panose="020E0502030303020204" pitchFamily="34" charset="0"/>
              </a:rPr>
              <a:t>shortage of the </a:t>
            </a:r>
            <a:r>
              <a:rPr lang="en-GB" sz="1400" b="1" i="1" dirty="0">
                <a:solidFill>
                  <a:srgbClr val="1925FF"/>
                </a:solidFill>
                <a:effectLst/>
                <a:latin typeface="Candara" panose="020E0502030303020204" pitchFamily="34" charset="0"/>
              </a:rPr>
              <a:t>lithium</a:t>
            </a:r>
            <a:r>
              <a:rPr lang="en-GB" sz="1400" b="1" i="1" dirty="0">
                <a:effectLst/>
                <a:latin typeface="Candara" panose="020E0502030303020204" pitchFamily="34" charset="0"/>
              </a:rPr>
              <a:t> element potential alternatives</a:t>
            </a:r>
            <a:r>
              <a:rPr lang="en-IT" sz="1400" b="1" i="1" dirty="0">
                <a:latin typeface="Candara" panose="020E0502030303020204" pitchFamily="34" charset="0"/>
              </a:rPr>
              <a:t> can be </a:t>
            </a:r>
            <a:r>
              <a:rPr lang="en-GB" sz="1400" b="1" i="1" dirty="0">
                <a:solidFill>
                  <a:srgbClr val="1925FF"/>
                </a:solidFill>
                <a:effectLst/>
                <a:latin typeface="Candara" panose="020E0502030303020204" pitchFamily="34" charset="0"/>
              </a:rPr>
              <a:t>sodium</a:t>
            </a:r>
            <a:r>
              <a:rPr lang="en-GB" sz="1400" b="1" i="1" dirty="0">
                <a:effectLst/>
                <a:latin typeface="Candara" panose="020E0502030303020204" pitchFamily="34" charset="0"/>
              </a:rPr>
              <a:t> ion batteries (SIB) and </a:t>
            </a:r>
            <a:r>
              <a:rPr lang="en-GB" sz="1400" b="1" i="1" dirty="0">
                <a:solidFill>
                  <a:srgbClr val="1925FF"/>
                </a:solidFill>
                <a:effectLst/>
                <a:latin typeface="Candara" panose="020E0502030303020204" pitchFamily="34" charset="0"/>
              </a:rPr>
              <a:t>magnesium</a:t>
            </a:r>
            <a:r>
              <a:rPr lang="en-GB" sz="1400" b="1" i="1" dirty="0">
                <a:effectLst/>
                <a:latin typeface="Candara" panose="020E0502030303020204" pitchFamily="34" charset="0"/>
              </a:rPr>
              <a:t> ion batteries (MIB</a:t>
            </a:r>
            <a:r>
              <a:rPr lang="en-GB" sz="1400" i="1" dirty="0">
                <a:effectLst/>
                <a:latin typeface="Candara" panose="020E0502030303020204" pitchFamily="34" charset="0"/>
              </a:rPr>
              <a:t>).</a:t>
            </a:r>
          </a:p>
          <a:p>
            <a:pPr algn="just"/>
            <a:r>
              <a:rPr lang="en-GB" sz="1400" i="1" dirty="0"/>
              <a:t>Lithium-ion batteries are experiencing supply shortages and price volatility which makes </a:t>
            </a:r>
            <a:r>
              <a:rPr lang="en-GB" sz="1400" b="1" i="1" dirty="0"/>
              <a:t>studies on alternatives very urgent</a:t>
            </a:r>
            <a:r>
              <a:rPr lang="en-GB" sz="1400" i="1" dirty="0"/>
              <a:t>. </a:t>
            </a:r>
            <a:r>
              <a:rPr lang="en-IT" sz="1400" i="1" dirty="0"/>
              <a:t>The </a:t>
            </a:r>
            <a:r>
              <a:rPr lang="en-IT" sz="1400" b="1" i="1" dirty="0">
                <a:solidFill>
                  <a:srgbClr val="1925FF"/>
                </a:solidFill>
              </a:rPr>
              <a:t>requested kind of measurements can be done only using synchrotron radiation</a:t>
            </a:r>
            <a:r>
              <a:rPr lang="en-IT" sz="1400" i="1" dirty="0"/>
              <a:t>! </a:t>
            </a:r>
          </a:p>
          <a:p>
            <a:pPr algn="just"/>
            <a:r>
              <a:rPr lang="en-IT" sz="1400" i="1" dirty="0"/>
              <a:t>There is at the moment  a really </a:t>
            </a:r>
            <a:r>
              <a:rPr lang="en-IT" sz="1400" b="1" i="1" dirty="0"/>
              <a:t>huge number of EU projects in this field due to its importance </a:t>
            </a:r>
            <a:r>
              <a:rPr lang="en-IT" sz="1400" i="1" dirty="0"/>
              <a:t>- if in the </a:t>
            </a:r>
            <a:r>
              <a:rPr lang="en-IT" sz="1400" b="1" i="1" dirty="0">
                <a:solidFill>
                  <a:srgbClr val="1925FF"/>
                </a:solidFill>
              </a:rPr>
              <a:t>near future there will be the possibility to use again the DA</a:t>
            </a:r>
            <a:r>
              <a:rPr lang="en-IT" sz="1400" b="1" i="1" dirty="0">
                <a:solidFill>
                  <a:srgbClr val="1925FF"/>
                </a:solidFill>
                <a:latin typeface="Symbol" pitchFamily="2" charset="2"/>
              </a:rPr>
              <a:t>F</a:t>
            </a:r>
            <a:r>
              <a:rPr lang="en-IT" sz="1400" b="1" i="1" dirty="0">
                <a:solidFill>
                  <a:srgbClr val="1925FF"/>
                </a:solidFill>
              </a:rPr>
              <a:t>NE SR beam </a:t>
            </a:r>
            <a:r>
              <a:rPr lang="en-IT" sz="1400" i="1" dirty="0"/>
              <a:t>from </a:t>
            </a:r>
            <a:r>
              <a:rPr kumimoji="0" lang="en-IT" sz="1400" b="0"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IT" sz="1400" b="1" i="0" u="none" strike="noStrike" kern="1200" cap="none" spc="0" normalizeH="0" baseline="0" noProof="0" dirty="0">
                <a:ln>
                  <a:noFill/>
                </a:ln>
                <a:solidFill>
                  <a:prstClr val="black"/>
                </a:solidFill>
                <a:effectLst/>
                <a:uLnTx/>
                <a:uFillTx/>
                <a:ea typeface="+mn-ea"/>
                <a:cs typeface="+mn-cs"/>
              </a:rPr>
              <a:t>scientific point of view it would be really great</a:t>
            </a:r>
            <a:r>
              <a:rPr kumimoji="0" lang="en-IT" sz="1400" b="0" i="0" u="none" strike="noStrike" kern="1200" cap="none" spc="0" normalizeH="0" baseline="0" noProof="0" dirty="0">
                <a:ln>
                  <a:noFill/>
                </a:ln>
                <a:solidFill>
                  <a:prstClr val="black"/>
                </a:solidFill>
                <a:effectLst/>
                <a:uLnTx/>
                <a:uFillTx/>
                <a:ea typeface="+mn-ea"/>
                <a:cs typeface="+mn-cs"/>
              </a:rPr>
              <a:t>.</a:t>
            </a:r>
            <a:endParaRPr lang="en-IT" sz="1400" i="1" dirty="0"/>
          </a:p>
        </p:txBody>
      </p:sp>
      <p:sp>
        <p:nvSpPr>
          <p:cNvPr id="30" name="Rectangle 29">
            <a:extLst>
              <a:ext uri="{FF2B5EF4-FFF2-40B4-BE49-F238E27FC236}">
                <a16:creationId xmlns:a16="http://schemas.microsoft.com/office/drawing/2014/main" id="{6E76ECF6-7298-EC12-16C5-FCD88D4AE2E6}"/>
              </a:ext>
            </a:extLst>
          </p:cNvPr>
          <p:cNvSpPr/>
          <p:nvPr/>
        </p:nvSpPr>
        <p:spPr>
          <a:xfrm>
            <a:off x="2878176" y="3512364"/>
            <a:ext cx="9205697" cy="2851453"/>
          </a:xfrm>
          <a:prstGeom prst="rect">
            <a:avLst/>
          </a:prstGeom>
          <a:noFill/>
          <a:ln w="63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0E0F00E-B438-11A8-D7D6-2DA68FBD2E98}"/>
              </a:ext>
            </a:extLst>
          </p:cNvPr>
          <p:cNvSpPr/>
          <p:nvPr/>
        </p:nvSpPr>
        <p:spPr>
          <a:xfrm>
            <a:off x="130987" y="2763178"/>
            <a:ext cx="2516798" cy="3600639"/>
          </a:xfrm>
          <a:prstGeom prst="rect">
            <a:avLst/>
          </a:prstGeom>
          <a:noFill/>
          <a:ln w="63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718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3758-864B-8FDC-BC93-4414C4134BE2}"/>
            </a:ext>
          </a:extLst>
        </p:cNvPr>
        <p:cNvGrpSpPr/>
        <p:nvPr/>
      </p:nvGrpSpPr>
      <p:grpSpPr>
        <a:xfrm>
          <a:off x="0" y="0"/>
          <a:ext cx="0" cy="0"/>
          <a:chOff x="0" y="0"/>
          <a:chExt cx="0" cy="0"/>
        </a:xfrm>
      </p:grpSpPr>
      <p:pic>
        <p:nvPicPr>
          <p:cNvPr id="2052" name="Picture 4" descr="Art Manpower Stock Illustrations – 326 Art Manpower Stock Illustrations,  Vectors &amp; Clipart - Dreamstime">
            <a:extLst>
              <a:ext uri="{FF2B5EF4-FFF2-40B4-BE49-F238E27FC236}">
                <a16:creationId xmlns:a16="http://schemas.microsoft.com/office/drawing/2014/main" id="{F0845B5C-F8C9-2B1A-05B7-E670C0FF8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93" y="258346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B183F8E6-E6A3-047B-2233-3A686A9FA8AD}"/>
              </a:ext>
            </a:extLst>
          </p:cNvPr>
          <p:cNvSpPr/>
          <p:nvPr/>
        </p:nvSpPr>
        <p:spPr>
          <a:xfrm>
            <a:off x="3735" y="-4721"/>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90600" algn="l"/>
              </a:tabLst>
            </a:pPr>
            <a:r>
              <a:rPr lang="en-US" i="1" dirty="0">
                <a:solidFill>
                  <a:schemeClr val="accent5">
                    <a:lumMod val="20000"/>
                    <a:lumOff val="80000"/>
                  </a:schemeClr>
                </a:solidFill>
              </a:rPr>
              <a:t>A. Gallo - DAFNE: Future plans</a:t>
            </a:r>
          </a:p>
        </p:txBody>
      </p:sp>
      <p:sp>
        <p:nvSpPr>
          <p:cNvPr id="3" name="Rettangolo 4">
            <a:extLst>
              <a:ext uri="{FF2B5EF4-FFF2-40B4-BE49-F238E27FC236}">
                <a16:creationId xmlns:a16="http://schemas.microsoft.com/office/drawing/2014/main" id="{E7032410-F2E8-E87C-B371-DD97F6F9724A}"/>
              </a:ext>
            </a:extLst>
          </p:cNvPr>
          <p:cNvSpPr/>
          <p:nvPr/>
        </p:nvSpPr>
        <p:spPr>
          <a:xfrm>
            <a:off x="0" y="6528718"/>
            <a:ext cx="12192000" cy="329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FFFF00"/>
                </a:solidFill>
              </a:rPr>
              <a:t>69</a:t>
            </a:r>
            <a:r>
              <a:rPr lang="en-US" i="1" baseline="30000" dirty="0">
                <a:solidFill>
                  <a:srgbClr val="FFFF00"/>
                </a:solidFill>
              </a:rPr>
              <a:t>th</a:t>
            </a:r>
            <a:r>
              <a:rPr lang="en-US" i="1" dirty="0">
                <a:solidFill>
                  <a:srgbClr val="FFFF00"/>
                </a:solidFill>
              </a:rPr>
              <a:t> Scientific Committee Meeting, May 14-15 2025</a:t>
            </a:r>
          </a:p>
        </p:txBody>
      </p:sp>
      <p:sp>
        <p:nvSpPr>
          <p:cNvPr id="8" name="Segnaposto numero diapositiva 4">
            <a:extLst>
              <a:ext uri="{FF2B5EF4-FFF2-40B4-BE49-F238E27FC236}">
                <a16:creationId xmlns:a16="http://schemas.microsoft.com/office/drawing/2014/main" id="{1031BFC7-C84A-2F55-86EC-C2674D9E1AA2}"/>
              </a:ext>
            </a:extLst>
          </p:cNvPr>
          <p:cNvSpPr txBox="1">
            <a:spLocks/>
          </p:cNvSpPr>
          <p:nvPr/>
        </p:nvSpPr>
        <p:spPr>
          <a:xfrm>
            <a:off x="9189720" y="6498590"/>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D38D78-E7CE-4FC5-9811-B7ED10FBA3DF}" type="slidenum">
              <a:rPr lang="en-US" smtClean="0">
                <a:solidFill>
                  <a:srgbClr val="FFFF00"/>
                </a:solidFill>
              </a:rPr>
              <a:pPr/>
              <a:t>9</a:t>
            </a:fld>
            <a:endParaRPr lang="en-US" dirty="0">
              <a:solidFill>
                <a:srgbClr val="FFFF00"/>
              </a:solidFill>
            </a:endParaRPr>
          </a:p>
        </p:txBody>
      </p:sp>
      <p:pic>
        <p:nvPicPr>
          <p:cNvPr id="2050" name="Picture 2" descr="3,100+ Electric Pillar Illustrations Stock Illustrations, Royalty-Free  Vector Graphics &amp; Clip Art - iStock">
            <a:extLst>
              <a:ext uri="{FF2B5EF4-FFF2-40B4-BE49-F238E27FC236}">
                <a16:creationId xmlns:a16="http://schemas.microsoft.com/office/drawing/2014/main" id="{544F5BFE-F5A9-BFB9-4C93-3A3CADE32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93" y="55828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E3B88D0D-30FD-A80E-2ECE-7E2F9B11EE34}"/>
              </a:ext>
            </a:extLst>
          </p:cNvPr>
          <p:cNvSpPr txBox="1"/>
          <p:nvPr/>
        </p:nvSpPr>
        <p:spPr>
          <a:xfrm>
            <a:off x="2309619" y="358647"/>
            <a:ext cx="9269110" cy="769441"/>
          </a:xfrm>
          <a:prstGeom prst="rect">
            <a:avLst/>
          </a:prstGeom>
          <a:noFill/>
        </p:spPr>
        <p:txBody>
          <a:bodyPr wrap="square" rtlCol="0">
            <a:spAutoFit/>
          </a:bodyPr>
          <a:lstStyle/>
          <a:p>
            <a:pPr algn="ctr"/>
            <a:r>
              <a:rPr lang="en-GB" sz="4400" b="1" dirty="0">
                <a:solidFill>
                  <a:srgbClr val="002060"/>
                </a:solidFill>
                <a:effectLst>
                  <a:outerShdw blurRad="38100" dist="38100" dir="2700000" algn="tl">
                    <a:srgbClr val="000000">
                      <a:alpha val="43137"/>
                    </a:srgbClr>
                  </a:outerShdw>
                </a:effectLst>
              </a:rPr>
              <a:t>DAFNE running costs and manpower</a:t>
            </a:r>
          </a:p>
        </p:txBody>
      </p:sp>
      <p:pic>
        <p:nvPicPr>
          <p:cNvPr id="2056" name="Picture 8" descr="Maintenance Mechanic Wrench Line Drawing Stock Illustrations – 819  Maintenance Mechanic Wrench Line Drawing Stock Illustrations, Vectors &amp;  Clipart - Dreamstime">
            <a:extLst>
              <a:ext uri="{FF2B5EF4-FFF2-40B4-BE49-F238E27FC236}">
                <a16:creationId xmlns:a16="http://schemas.microsoft.com/office/drawing/2014/main" id="{2ECE891F-8887-86C1-241A-C924A5727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46" y="4707548"/>
            <a:ext cx="1700017" cy="1700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502190-5780-AF77-4D78-95D1C692DC69}"/>
              </a:ext>
            </a:extLst>
          </p:cNvPr>
          <p:cNvSpPr txBox="1"/>
          <p:nvPr/>
        </p:nvSpPr>
        <p:spPr>
          <a:xfrm>
            <a:off x="2407941" y="1160285"/>
            <a:ext cx="9520063" cy="1527791"/>
          </a:xfrm>
          <a:prstGeom prst="rect">
            <a:avLst/>
          </a:prstGeom>
          <a:noFill/>
        </p:spPr>
        <p:txBody>
          <a:bodyPr wrap="square" rtlCol="0">
            <a:spAutoFit/>
          </a:bodyPr>
          <a:lstStyle/>
          <a:p>
            <a:pPr>
              <a:lnSpc>
                <a:spcPct val="110000"/>
              </a:lnSpc>
            </a:pPr>
            <a:r>
              <a:rPr lang="en-US" sz="2400" b="1" i="1" noProof="0" dirty="0">
                <a:solidFill>
                  <a:srgbClr val="FF0000"/>
                </a:solidFill>
                <a:effectLst>
                  <a:outerShdw blurRad="38100" dist="38100" dir="2700000" algn="tl">
                    <a:srgbClr val="000000">
                      <a:alpha val="43137"/>
                    </a:srgbClr>
                  </a:outerShdw>
                </a:effectLst>
              </a:rPr>
              <a:t>ELECTRIC POWER CONSUPTION:</a:t>
            </a:r>
          </a:p>
          <a:p>
            <a:pPr>
              <a:lnSpc>
                <a:spcPct val="110000"/>
              </a:lnSpc>
            </a:pPr>
            <a:r>
              <a:rPr lang="en-US" noProof="0" dirty="0"/>
              <a:t>The electric power absorption by the whole DAFNE complex in the SIDDHARTA2 run configuration </a:t>
            </a:r>
            <a:r>
              <a:rPr lang="en-US" noProof="0" dirty="0" err="1"/>
              <a:t>wa</a:t>
            </a:r>
            <a:r>
              <a:rPr lang="en-US" dirty="0"/>
              <a:t>s</a:t>
            </a:r>
            <a:r>
              <a:rPr lang="en-US" noProof="0" dirty="0"/>
              <a:t> </a:t>
            </a:r>
            <a:r>
              <a:rPr lang="en-US" sz="2000" b="1" dirty="0">
                <a:solidFill>
                  <a:srgbClr val="FF0000"/>
                </a:solidFill>
                <a:effectLst>
                  <a:outerShdw blurRad="38100" dist="38100" dir="2700000" algn="tl">
                    <a:srgbClr val="000000">
                      <a:alpha val="43137"/>
                    </a:srgbClr>
                  </a:outerShdw>
                </a:effectLst>
              </a:rPr>
              <a:t>2,95 MW</a:t>
            </a:r>
          </a:p>
          <a:p>
            <a:pPr>
              <a:lnSpc>
                <a:spcPct val="110000"/>
              </a:lnSpc>
            </a:pPr>
            <a:r>
              <a:rPr lang="en-US" noProof="0" dirty="0"/>
              <a:t>At the present energy cost of the LNF provider the run energy bill is  therefore </a:t>
            </a:r>
            <a:r>
              <a:rPr lang="en-US" sz="2200" b="1" noProof="0" dirty="0">
                <a:solidFill>
                  <a:srgbClr val="FF0000"/>
                </a:solidFill>
                <a:effectLst>
                  <a:outerShdw blurRad="38100" dist="38100" dir="2700000" algn="tl">
                    <a:srgbClr val="000000">
                      <a:alpha val="43137"/>
                    </a:srgbClr>
                  </a:outerShdw>
                </a:effectLst>
              </a:rPr>
              <a:t>≈ </a:t>
            </a:r>
            <a:r>
              <a:rPr lang="en-US" sz="2200" b="1" u="sng" noProof="0" dirty="0">
                <a:solidFill>
                  <a:srgbClr val="FF0000"/>
                </a:solidFill>
                <a:effectLst>
                  <a:outerShdw blurRad="38100" dist="38100" dir="2700000" algn="tl">
                    <a:srgbClr val="000000">
                      <a:alpha val="43137"/>
                    </a:srgbClr>
                  </a:outerShdw>
                </a:effectLst>
              </a:rPr>
              <a:t>450 k€/month</a:t>
            </a:r>
          </a:p>
        </p:txBody>
      </p:sp>
      <p:sp>
        <p:nvSpPr>
          <p:cNvPr id="10" name="TextBox 9">
            <a:extLst>
              <a:ext uri="{FF2B5EF4-FFF2-40B4-BE49-F238E27FC236}">
                <a16:creationId xmlns:a16="http://schemas.microsoft.com/office/drawing/2014/main" id="{09B900B7-50FC-E7E7-11B2-337EE42C5818}"/>
              </a:ext>
            </a:extLst>
          </p:cNvPr>
          <p:cNvSpPr txBox="1"/>
          <p:nvPr/>
        </p:nvSpPr>
        <p:spPr>
          <a:xfrm>
            <a:off x="2481681" y="2674903"/>
            <a:ext cx="9451239" cy="2103333"/>
          </a:xfrm>
          <a:prstGeom prst="rect">
            <a:avLst/>
          </a:prstGeom>
          <a:noFill/>
        </p:spPr>
        <p:txBody>
          <a:bodyPr wrap="square" rtlCol="0">
            <a:spAutoFit/>
          </a:bodyPr>
          <a:lstStyle/>
          <a:p>
            <a:pPr>
              <a:lnSpc>
                <a:spcPct val="110000"/>
              </a:lnSpc>
            </a:pPr>
            <a:r>
              <a:rPr lang="en-US" sz="2400" b="1" i="1" noProof="0" dirty="0">
                <a:solidFill>
                  <a:srgbClr val="FF0000"/>
                </a:solidFill>
                <a:effectLst>
                  <a:outerShdw blurRad="38100" dist="38100" dir="2700000" algn="tl">
                    <a:srgbClr val="000000">
                      <a:alpha val="43137"/>
                    </a:srgbClr>
                  </a:outerShdw>
                </a:effectLst>
              </a:rPr>
              <a:t>MANPOWER:</a:t>
            </a:r>
          </a:p>
          <a:p>
            <a:pPr>
              <a:lnSpc>
                <a:spcPct val="110000"/>
              </a:lnSpc>
            </a:pPr>
            <a:r>
              <a:rPr lang="en-US" noProof="0" dirty="0"/>
              <a:t>DAFNE run requires 4 operators in shift 24/7. The 4-</a:t>
            </a:r>
            <a:r>
              <a:rPr lang="en-US" dirty="0"/>
              <a:t>operators group can </a:t>
            </a:r>
            <a:r>
              <a:rPr lang="en-US" noProof="0" dirty="0"/>
              <a:t>run the BTF facility in parallel, while the operation of BTF alone </a:t>
            </a:r>
            <a:r>
              <a:rPr lang="en-US" dirty="0"/>
              <a:t>requires 2 operators. The DAFNE run therefore needs </a:t>
            </a:r>
            <a:r>
              <a:rPr lang="en-US" sz="1800" b="1" noProof="0" dirty="0">
                <a:solidFill>
                  <a:srgbClr val="FF0000"/>
                </a:solidFill>
                <a:effectLst>
                  <a:outerShdw blurRad="38100" dist="38100" dir="2700000" algn="tl">
                    <a:srgbClr val="000000">
                      <a:alpha val="43137"/>
                    </a:srgbClr>
                  </a:outerShdw>
                </a:effectLst>
              </a:rPr>
              <a:t>≈ 24 FTE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the shifters. Then it fully commits the facility responsible, 1 run coordinator and requires scientific and technical assistance from the staff and the services of the Accelerator and Technical Divisions. A prudent estimate brings the total manpower required for run support to </a:t>
            </a:r>
            <a:r>
              <a:rPr lang="en-US" sz="2200" b="1" u="sng" noProof="0" dirty="0">
                <a:solidFill>
                  <a:srgbClr val="FF0000"/>
                </a:solidFill>
                <a:effectLst>
                  <a:outerShdw blurRad="38100" dist="38100" dir="2700000" algn="tl">
                    <a:srgbClr val="000000">
                      <a:alpha val="43137"/>
                    </a:srgbClr>
                  </a:outerShdw>
                </a:effectLst>
              </a:rPr>
              <a:t>≈ 30 FTE</a:t>
            </a:r>
            <a:endParaRPr lang="en-US" sz="2200" b="1" dirty="0">
              <a:solidFill>
                <a:srgbClr val="FF00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id="{382E1318-BD53-2F9C-A6DA-CB7C4551C98B}"/>
              </a:ext>
            </a:extLst>
          </p:cNvPr>
          <p:cNvSpPr txBox="1"/>
          <p:nvPr/>
        </p:nvSpPr>
        <p:spPr>
          <a:xfrm>
            <a:off x="2476765" y="4744594"/>
            <a:ext cx="9451239" cy="1798634"/>
          </a:xfrm>
          <a:prstGeom prst="rect">
            <a:avLst/>
          </a:prstGeom>
          <a:noFill/>
        </p:spPr>
        <p:txBody>
          <a:bodyPr wrap="square" rtlCol="0">
            <a:spAutoFit/>
          </a:bodyPr>
          <a:lstStyle/>
          <a:p>
            <a:pPr>
              <a:lnSpc>
                <a:spcPct val="110000"/>
              </a:lnSpc>
            </a:pPr>
            <a:r>
              <a:rPr lang="en-US" sz="2400" b="1" i="1" noProof="0" dirty="0">
                <a:solidFill>
                  <a:srgbClr val="FF0000"/>
                </a:solidFill>
                <a:effectLst>
                  <a:outerShdw blurRad="38100" dist="38100" dir="2700000" algn="tl">
                    <a:srgbClr val="000000">
                      <a:alpha val="43137"/>
                    </a:srgbClr>
                  </a:outerShdw>
                </a:effectLst>
              </a:rPr>
              <a:t>ORDINARY MAINTENANCE:</a:t>
            </a:r>
          </a:p>
          <a:p>
            <a:pPr>
              <a:lnSpc>
                <a:spcPct val="110000"/>
              </a:lnSpc>
            </a:pPr>
            <a:r>
              <a:rPr lang="en-US" dirty="0">
                <a:solidFill>
                  <a:prstClr val="black"/>
                </a:solidFill>
                <a:latin typeface="Calibri" panose="020F0502020204030204"/>
              </a:rPr>
              <a:t>Because of the uncertainty on the collider future activity, the ordinary maintenance has been reduced significantly  d</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uring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last SIDDHARTA2 runs.  In the previous years </a:t>
            </a:r>
            <a:r>
              <a:rPr lang="en-US" dirty="0">
                <a:solidFill>
                  <a:prstClr val="black"/>
                </a:solidFill>
                <a:latin typeface="Calibri" panose="020F0502020204030204"/>
              </a:rPr>
              <a:t>the collider ordinary maintenance absorbed about 1/3</a:t>
            </a:r>
            <a:r>
              <a:rPr lang="en-US" baseline="30000" dirty="0">
                <a:solidFill>
                  <a:prstClr val="black"/>
                </a:solidFill>
                <a:latin typeface="Calibri" panose="020F0502020204030204"/>
              </a:rPr>
              <a:t>rd</a:t>
            </a:r>
            <a:r>
              <a:rPr lang="en-US" dirty="0">
                <a:solidFill>
                  <a:prstClr val="black"/>
                </a:solidFill>
                <a:latin typeface="Calibri" panose="020F0502020204030204"/>
              </a:rPr>
              <a:t> of the Accelerator Division annual budget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corresponding to an average expense of </a:t>
            </a:r>
            <a:r>
              <a:rPr lang="en-US" sz="2200" b="1" u="sng" noProof="0" dirty="0">
                <a:solidFill>
                  <a:srgbClr val="FF0000"/>
                </a:solidFill>
                <a:effectLst>
                  <a:outerShdw blurRad="38100" dist="38100" dir="2700000" algn="tl">
                    <a:srgbClr val="000000">
                      <a:alpha val="43137"/>
                    </a:srgbClr>
                  </a:outerShdw>
                </a:effectLst>
              </a:rPr>
              <a:t>≈ 300 k€/year</a:t>
            </a:r>
            <a:endParaRPr lang="en-US" sz="2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23973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105738</TotalTime>
  <Words>6325</Words>
  <Application>Microsoft Office PowerPoint</Application>
  <PresentationFormat>Widescreen</PresentationFormat>
  <Paragraphs>549</Paragraphs>
  <Slides>31</Slides>
  <Notes>1</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Aptos</vt:lpstr>
      <vt:lpstr>Arial</vt:lpstr>
      <vt:lpstr>Calibri</vt:lpstr>
      <vt:lpstr>Calibri Light</vt:lpstr>
      <vt:lpstr>Calibri-Bold</vt:lpstr>
      <vt:lpstr>Calibri-Italic</vt:lpstr>
      <vt:lpstr>Cambria Math</vt:lpstr>
      <vt:lpstr>Candara</vt:lpstr>
      <vt:lpstr>Daytona</vt:lpstr>
      <vt:lpstr>Symbol</vt:lpstr>
      <vt:lpstr>Times New Roman</vt:lpstr>
      <vt:lpstr>Wingdings</vt:lpstr>
      <vt:lpstr>Tema di Office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alesini</dc:creator>
  <cp:lastModifiedBy>alessandro gallo</cp:lastModifiedBy>
  <cp:revision>677</cp:revision>
  <dcterms:created xsi:type="dcterms:W3CDTF">2021-02-19T09:30:36Z</dcterms:created>
  <dcterms:modified xsi:type="dcterms:W3CDTF">2025-05-14T11:50:53Z</dcterms:modified>
</cp:coreProperties>
</file>