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77" r:id="rId5"/>
    <p:sldId id="260" r:id="rId6"/>
    <p:sldId id="270" r:id="rId7"/>
    <p:sldId id="269" r:id="rId8"/>
    <p:sldId id="271" r:id="rId9"/>
    <p:sldId id="268" r:id="rId10"/>
    <p:sldId id="285" r:id="rId11"/>
    <p:sldId id="273" r:id="rId12"/>
    <p:sldId id="278" r:id="rId13"/>
    <p:sldId id="279" r:id="rId14"/>
    <p:sldId id="28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04CA1-D631-8801-83F6-AE7270728E3C}" v="4" dt="2025-04-28T06:50:26.061"/>
    <p1510:client id="{881ED1DB-0D3A-364A-A8DF-C30E3B282F48}" v="11" dt="2025-04-28T07:11:29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2EAC6-DBD1-40E0-AEC4-0F4016D16147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B6A4-8DCB-4BED-8A75-78743871E1A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60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7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4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002"/>
            <a:ext cx="10515600" cy="5137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07419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741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7419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53027-4E01-D8DE-46D1-BC80D829CAAE}"/>
              </a:ext>
            </a:extLst>
          </p:cNvPr>
          <p:cNvSpPr/>
          <p:nvPr userDrawn="1"/>
        </p:nvSpPr>
        <p:spPr>
          <a:xfrm>
            <a:off x="0" y="0"/>
            <a:ext cx="12192000" cy="681037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23000">
                <a:schemeClr val="accent5">
                  <a:lumMod val="50000"/>
                </a:schemeClr>
              </a:gs>
              <a:gs pos="69000">
                <a:schemeClr val="accent1"/>
              </a:gs>
              <a:gs pos="97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DB92B-524D-D5BA-2B9F-105B358E2800}"/>
              </a:ext>
            </a:extLst>
          </p:cNvPr>
          <p:cNvSpPr/>
          <p:nvPr userDrawn="1"/>
        </p:nvSpPr>
        <p:spPr>
          <a:xfrm>
            <a:off x="0" y="6424647"/>
            <a:ext cx="12192000" cy="70126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23000">
                <a:schemeClr val="accent5">
                  <a:lumMod val="50000"/>
                </a:schemeClr>
              </a:gs>
              <a:gs pos="69000">
                <a:schemeClr val="accent1"/>
              </a:gs>
              <a:gs pos="97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6561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53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2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2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0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ddendocs.samtec.com/catalog_english/gmi.pdf?_gl=1*1qexmis*_gcl_aw*R0NMLjE3Mzk4NzkzOTMuQ2p3S0NBaUFxckc5QmhBVkVpd0FhUHU1emxRd2ZwSURuaWtENFhJS19pZDBIUmZEUU1tVWlvTnN5eWgxSWM0alVkMngycFdTZEZmaERob0NvYXNRQXZEX0J3RQ..*_gcl_au*NTUzNDI3ODI3LjE3NDE5NzAwNzQ.*_ga*ODYxODI5OTI2LjE3MzM0ODk5MTc.*_ga_3KFNZC07WW*MTc0NDE4NTgyMC4xNS4wLjE3NDQxODU4MjIuNTguMC4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>
                <a:solidFill>
                  <a:srgbClr val="FFFFFF"/>
                </a:solidFill>
              </a:rPr>
              <a:t>MMX17</a:t>
            </a:r>
            <a:br>
              <a:rPr lang="fr-FR" sz="4800" dirty="0">
                <a:solidFill>
                  <a:srgbClr val="FFFFFF"/>
                </a:solidFill>
              </a:rPr>
            </a:br>
            <a:r>
              <a:rPr lang="fr-FR" sz="4800" dirty="0">
                <a:solidFill>
                  <a:srgbClr val="FFFFFF"/>
                </a:solidFill>
              </a:rPr>
              <a:t>Multiplex </a:t>
            </a:r>
            <a:r>
              <a:rPr lang="fr-FR" sz="4800" dirty="0" err="1">
                <a:solidFill>
                  <a:srgbClr val="FFFFFF"/>
                </a:solidFill>
              </a:rPr>
              <a:t>Micromegas</a:t>
            </a:r>
            <a:r>
              <a:rPr lang="fr-FR" sz="4800" dirty="0">
                <a:solidFill>
                  <a:srgbClr val="FFFFFF"/>
                </a:solidFill>
              </a:rPr>
              <a:t> for</a:t>
            </a:r>
            <a:br>
              <a:rPr lang="fr-FR" sz="4800" dirty="0">
                <a:solidFill>
                  <a:srgbClr val="FFFFFF"/>
                </a:solidFill>
              </a:rPr>
            </a:br>
            <a:r>
              <a:rPr lang="fr-FR" sz="4800" dirty="0">
                <a:solidFill>
                  <a:srgbClr val="FFFFFF"/>
                </a:solidFill>
              </a:rPr>
              <a:t>X17 </a:t>
            </a:r>
            <a:r>
              <a:rPr lang="en-US" sz="4800" dirty="0">
                <a:solidFill>
                  <a:srgbClr val="FFFFFF"/>
                </a:solidFill>
              </a:rPr>
              <a:t>experiment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CB6CF074-A9F6-43A0-0029-3E3235EF9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17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CC3F84-E892-07B4-31B8-29D906AC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862183"/>
            <a:ext cx="3016072" cy="226520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AFDC4704-CA76-B435-7CA6-F40B078A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971" y="882061"/>
            <a:ext cx="3327509" cy="2265205"/>
          </a:xfrm>
          <a:prstGeom prst="rect">
            <a:avLst/>
          </a:prstGeom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BFA3AE52-FD2E-B7B6-34EF-25B685882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95" y="796144"/>
            <a:ext cx="2991640" cy="2383171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AAD3DBCE-E0B8-5A58-7AAB-A0B78AFB6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96" y="3534568"/>
            <a:ext cx="2638372" cy="2331244"/>
          </a:xfrm>
          <a:prstGeom prst="rect">
            <a:avLst/>
          </a:prstGeom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C47991AC-0352-C943-E7CD-F8AEADDCC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366" y="3500417"/>
            <a:ext cx="6602412" cy="24954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5B177-8E08-9932-1962-25F98798FADB}"/>
              </a:ext>
            </a:extLst>
          </p:cNvPr>
          <p:cNvSpPr txBox="1"/>
          <p:nvPr/>
        </p:nvSpPr>
        <p:spPr>
          <a:xfrm>
            <a:off x="1066800" y="1041400"/>
            <a:ext cx="176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Pads close </a:t>
            </a:r>
            <a:r>
              <a:rPr lang="fr-FR" dirty="0" err="1"/>
              <a:t>view</a:t>
            </a:r>
            <a:endParaRPr lang="fr-FR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BED65D-76FB-9DB0-3216-2463D43D606F}"/>
              </a:ext>
            </a:extLst>
          </p:cNvPr>
          <p:cNvSpPr txBox="1"/>
          <p:nvPr/>
        </p:nvSpPr>
        <p:spPr>
          <a:xfrm>
            <a:off x="4329971" y="929548"/>
            <a:ext cx="332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Pads close </a:t>
            </a:r>
            <a:r>
              <a:rPr lang="fr-FR" dirty="0" err="1"/>
              <a:t>view</a:t>
            </a:r>
            <a:r>
              <a:rPr lang="fr-FR" dirty="0"/>
              <a:t> + Y connections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2ED232-4788-AE4F-2328-77C48738D7D2}"/>
              </a:ext>
            </a:extLst>
          </p:cNvPr>
          <p:cNvSpPr txBox="1"/>
          <p:nvPr/>
        </p:nvSpPr>
        <p:spPr>
          <a:xfrm>
            <a:off x="8193234" y="759004"/>
            <a:ext cx="353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Pads close </a:t>
            </a:r>
            <a:r>
              <a:rPr lang="fr-FR" dirty="0" err="1"/>
              <a:t>view</a:t>
            </a:r>
            <a:r>
              <a:rPr lang="fr-FR" dirty="0"/>
              <a:t> + X connections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67C4E3-4825-2A52-0351-5049B54D282F}"/>
              </a:ext>
            </a:extLst>
          </p:cNvPr>
          <p:cNvSpPr txBox="1"/>
          <p:nvPr/>
        </p:nvSpPr>
        <p:spPr>
          <a:xfrm>
            <a:off x="457200" y="5995817"/>
            <a:ext cx="265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Pads + x and Y </a:t>
            </a:r>
            <a:r>
              <a:rPr lang="fr-FR" dirty="0" err="1"/>
              <a:t>lines</a:t>
            </a:r>
            <a:endParaRPr lang="fr-FR" dirty="0"/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5E23CF-447E-EA94-E192-BE3077D6905A}"/>
              </a:ext>
            </a:extLst>
          </p:cNvPr>
          <p:cNvSpPr txBox="1"/>
          <p:nvPr/>
        </p:nvSpPr>
        <p:spPr>
          <a:xfrm>
            <a:off x="5774635" y="5995817"/>
            <a:ext cx="188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GMI Y </a:t>
            </a:r>
            <a:r>
              <a:rPr lang="fr-FR" dirty="0" err="1"/>
              <a:t>connector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9C09A7-90D7-F3A4-C367-D0841404248D}"/>
              </a:ext>
            </a:extLst>
          </p:cNvPr>
          <p:cNvSpPr txBox="1"/>
          <p:nvPr/>
        </p:nvSpPr>
        <p:spPr>
          <a:xfrm>
            <a:off x="457200" y="129209"/>
            <a:ext cx="48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GERBER FILES</a:t>
            </a:r>
          </a:p>
        </p:txBody>
      </p:sp>
    </p:spTree>
    <p:extLst>
      <p:ext uri="{BB962C8B-B14F-4D97-AF65-F5344CB8AC3E}">
        <p14:creationId xmlns:p14="http://schemas.microsoft.com/office/powerpoint/2010/main" val="421668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138" y="685489"/>
            <a:ext cx="8023662" cy="573446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11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838200" y="2002055"/>
            <a:ext cx="228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Connector</a:t>
            </a:r>
            <a:r>
              <a:rPr lang="fr-FR" dirty="0"/>
              <a:t> MEC8:</a:t>
            </a:r>
          </a:p>
          <a:p>
            <a:r>
              <a:rPr lang="fr-FR" b="1" dirty="0"/>
              <a:t>MEC8-135-02-L-D-RA1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6050" y="5708650"/>
            <a:ext cx="3130550" cy="107950"/>
          </a:xfrm>
          <a:prstGeom prst="rect">
            <a:avLst/>
          </a:prstGeom>
          <a:solidFill>
            <a:schemeClr val="accent4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048DF-53E3-0D8F-2352-03246CF119F4}"/>
              </a:ext>
            </a:extLst>
          </p:cNvPr>
          <p:cNvSpPr txBox="1"/>
          <p:nvPr/>
        </p:nvSpPr>
        <p:spPr>
          <a:xfrm>
            <a:off x="838200" y="68710"/>
            <a:ext cx="40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Connector</a:t>
            </a:r>
            <a:r>
              <a:rPr lang="fr-FR" sz="2800" dirty="0">
                <a:solidFill>
                  <a:schemeClr val="bg1"/>
                </a:solidFill>
              </a:rPr>
              <a:t> MEC8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4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80B8C9-B3AE-12BA-C4C3-AB4447AF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70" y="20281"/>
            <a:ext cx="9552709" cy="652320"/>
          </a:xfrm>
        </p:spPr>
        <p:txBody>
          <a:bodyPr>
            <a:normAutofit/>
          </a:bodyPr>
          <a:lstStyle/>
          <a:p>
            <a:r>
              <a:rPr lang="it-IT" sz="3600" b="1" dirty="0"/>
              <a:t>3D MMX17 PCB with </a:t>
            </a:r>
            <a:r>
              <a:rPr lang="it-IT" sz="3600" b="1" dirty="0" err="1"/>
              <a:t>connectors</a:t>
            </a:r>
            <a:endParaRPr lang="it-IT" sz="3600" b="1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9E2B30CE-94B2-68A7-6DED-D893B80D3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58" y="1690688"/>
            <a:ext cx="5098284" cy="435133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F38948-822B-26D4-B1E3-339448C2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D96BAA7-D84E-9F52-6065-2C96468FBFC3}"/>
              </a:ext>
            </a:extLst>
          </p:cNvPr>
          <p:cNvCxnSpPr>
            <a:cxnSpLocks/>
          </p:cNvCxnSpPr>
          <p:nvPr/>
        </p:nvCxnSpPr>
        <p:spPr>
          <a:xfrm>
            <a:off x="6427837" y="3276601"/>
            <a:ext cx="185718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E1405CD-4F8A-0122-52CE-DC6F9A67A237}"/>
              </a:ext>
            </a:extLst>
          </p:cNvPr>
          <p:cNvCxnSpPr/>
          <p:nvPr/>
        </p:nvCxnSpPr>
        <p:spPr>
          <a:xfrm>
            <a:off x="6812973" y="2479964"/>
            <a:ext cx="1569027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6A412F7-0DF3-36F5-B4D3-BD9D50C65587}"/>
              </a:ext>
            </a:extLst>
          </p:cNvPr>
          <p:cNvCxnSpPr>
            <a:cxnSpLocks/>
          </p:cNvCxnSpPr>
          <p:nvPr/>
        </p:nvCxnSpPr>
        <p:spPr>
          <a:xfrm>
            <a:off x="5441373" y="5153891"/>
            <a:ext cx="2940627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0F9042F-3BA3-2B57-B742-99FB7A2B9E5F}"/>
              </a:ext>
            </a:extLst>
          </p:cNvPr>
          <p:cNvCxnSpPr>
            <a:cxnSpLocks/>
          </p:cNvCxnSpPr>
          <p:nvPr/>
        </p:nvCxnSpPr>
        <p:spPr>
          <a:xfrm>
            <a:off x="5665837" y="3844637"/>
            <a:ext cx="271616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5828F4-D5D5-3093-3DCA-8980D5B3A914}"/>
              </a:ext>
            </a:extLst>
          </p:cNvPr>
          <p:cNvSpPr txBox="1"/>
          <p:nvPr/>
        </p:nvSpPr>
        <p:spPr>
          <a:xfrm>
            <a:off x="8382000" y="2202873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SHV </a:t>
            </a:r>
            <a:r>
              <a:rPr lang="it-IT" dirty="0" err="1"/>
              <a:t>connectors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FB87C3C-4CF3-0397-FB62-4FB3EDBC2143}"/>
              </a:ext>
            </a:extLst>
          </p:cNvPr>
          <p:cNvSpPr txBox="1"/>
          <p:nvPr/>
        </p:nvSpPr>
        <p:spPr>
          <a:xfrm>
            <a:off x="8285018" y="3028762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Multiplexer PCB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786F37-1787-DF4A-914C-83FCAD5F137B}"/>
              </a:ext>
            </a:extLst>
          </p:cNvPr>
          <p:cNvSpPr txBox="1"/>
          <p:nvPr/>
        </p:nvSpPr>
        <p:spPr>
          <a:xfrm>
            <a:off x="8502072" y="3654187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Drif</a:t>
            </a:r>
            <a:r>
              <a:rPr lang="it-IT" dirty="0"/>
              <a:t> frame (30 mm)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4AC720A-FB7E-EEC7-3E95-C1A3A3F1C37B}"/>
              </a:ext>
            </a:extLst>
          </p:cNvPr>
          <p:cNvSpPr txBox="1"/>
          <p:nvPr/>
        </p:nvSpPr>
        <p:spPr>
          <a:xfrm>
            <a:off x="8354291" y="4905036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Gas </a:t>
            </a:r>
            <a:r>
              <a:rPr lang="it-IT" dirty="0" err="1"/>
              <a:t>inlet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2E7199A-F47C-6D16-4319-C6B4718DB6BA}"/>
              </a:ext>
            </a:extLst>
          </p:cNvPr>
          <p:cNvSpPr txBox="1"/>
          <p:nvPr/>
        </p:nvSpPr>
        <p:spPr>
          <a:xfrm>
            <a:off x="8354290" y="4087708"/>
            <a:ext cx="252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400x400 mm </a:t>
            </a:r>
            <a:r>
              <a:rPr lang="it-IT" dirty="0" err="1"/>
              <a:t>active</a:t>
            </a:r>
            <a:r>
              <a:rPr lang="it-IT" dirty="0"/>
              <a:t> area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83A3B35-DD43-7AB2-6C80-E4F7186891DE}"/>
              </a:ext>
            </a:extLst>
          </p:cNvPr>
          <p:cNvCxnSpPr>
            <a:cxnSpLocks/>
          </p:cNvCxnSpPr>
          <p:nvPr/>
        </p:nvCxnSpPr>
        <p:spPr>
          <a:xfrm>
            <a:off x="4415800" y="4281184"/>
            <a:ext cx="393849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4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4EA0AA-0836-ABB7-2B59-8F57B2C6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13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4C1D2D1-D09D-55D6-6962-F53F1D17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t="5746" r="15656" b="2865"/>
          <a:stretch/>
        </p:blipFill>
        <p:spPr>
          <a:xfrm>
            <a:off x="3440264" y="735692"/>
            <a:ext cx="4977516" cy="55818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3B0FA8-61AD-DE35-63EA-A7122C06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8690"/>
          <a:stretch/>
        </p:blipFill>
        <p:spPr>
          <a:xfrm>
            <a:off x="111318" y="735692"/>
            <a:ext cx="3122212" cy="32479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077E02-3B01-CC19-D6DE-DD15C3ACD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/>
          <a:stretch/>
        </p:blipFill>
        <p:spPr>
          <a:xfrm>
            <a:off x="8127388" y="735692"/>
            <a:ext cx="4064612" cy="333584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B5579F-D783-3703-2B12-7799D70C8620}"/>
              </a:ext>
            </a:extLst>
          </p:cNvPr>
          <p:cNvSpPr txBox="1"/>
          <p:nvPr/>
        </p:nvSpPr>
        <p:spPr>
          <a:xfrm>
            <a:off x="541963" y="23853"/>
            <a:ext cx="593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+mj-lt"/>
              </a:rPr>
              <a:t>Detector Assembly</a:t>
            </a:r>
          </a:p>
        </p:txBody>
      </p:sp>
    </p:spTree>
    <p:extLst>
      <p:ext uri="{BB962C8B-B14F-4D97-AF65-F5344CB8AC3E}">
        <p14:creationId xmlns:p14="http://schemas.microsoft.com/office/powerpoint/2010/main" val="97330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3C6C4A9-16FB-0CC5-1D23-398E39859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0243" r="8816" b="11192"/>
          <a:stretch/>
        </p:blipFill>
        <p:spPr>
          <a:xfrm>
            <a:off x="5777345" y="751181"/>
            <a:ext cx="6373092" cy="405634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833980-F8C6-D445-01D7-4CE1E232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14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1EF1BC-02E4-CB5E-D835-E91D14D1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6870" r="13525" b="2956"/>
          <a:stretch/>
        </p:blipFill>
        <p:spPr>
          <a:xfrm>
            <a:off x="457284" y="751181"/>
            <a:ext cx="4862415" cy="560830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D69D50B-4126-3624-2820-5CFAA756279F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0764982" y="4272742"/>
            <a:ext cx="0" cy="149242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26CBF6B-8FCA-048F-B93A-4D22C87C71C7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1605873" y="3605711"/>
            <a:ext cx="1" cy="115022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11418CF-3733-84C1-3C97-EC15E170954E}"/>
              </a:ext>
            </a:extLst>
          </p:cNvPr>
          <p:cNvCxnSpPr/>
          <p:nvPr/>
        </p:nvCxnSpPr>
        <p:spPr>
          <a:xfrm>
            <a:off x="9900569" y="4043587"/>
            <a:ext cx="0" cy="77308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7F9D4B9-8A8B-8516-D7E5-6AA29D7358FA}"/>
              </a:ext>
            </a:extLst>
          </p:cNvPr>
          <p:cNvCxnSpPr>
            <a:cxnSpLocks/>
          </p:cNvCxnSpPr>
          <p:nvPr/>
        </p:nvCxnSpPr>
        <p:spPr>
          <a:xfrm>
            <a:off x="9000800" y="4147165"/>
            <a:ext cx="0" cy="139189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83A7EBF-6EB6-81D0-85AD-19B9C6C63A20}"/>
              </a:ext>
            </a:extLst>
          </p:cNvPr>
          <p:cNvCxnSpPr>
            <a:cxnSpLocks/>
          </p:cNvCxnSpPr>
          <p:nvPr/>
        </p:nvCxnSpPr>
        <p:spPr>
          <a:xfrm>
            <a:off x="7618227" y="3921058"/>
            <a:ext cx="0" cy="89561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FBE49D-F353-BB11-2D43-A85131F2D237}"/>
              </a:ext>
            </a:extLst>
          </p:cNvPr>
          <p:cNvSpPr txBox="1"/>
          <p:nvPr/>
        </p:nvSpPr>
        <p:spPr>
          <a:xfrm>
            <a:off x="7048697" y="4807527"/>
            <a:ext cx="114715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Lower frame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9A06E4-ECE0-FC98-D895-E3F100B4422D}"/>
              </a:ext>
            </a:extLst>
          </p:cNvPr>
          <p:cNvSpPr txBox="1"/>
          <p:nvPr/>
        </p:nvSpPr>
        <p:spPr>
          <a:xfrm>
            <a:off x="8427222" y="5541214"/>
            <a:ext cx="114715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CF back </a:t>
            </a:r>
            <a:r>
              <a:rPr lang="it-IT" dirty="0" err="1"/>
              <a:t>plate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DBFBEEF-DB27-4698-F928-BC9620906B82}"/>
              </a:ext>
            </a:extLst>
          </p:cNvPr>
          <p:cNvSpPr txBox="1"/>
          <p:nvPr/>
        </p:nvSpPr>
        <p:spPr>
          <a:xfrm>
            <a:off x="9326991" y="4841390"/>
            <a:ext cx="114715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MM PCB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D82E7DC-188D-C848-EE61-CAF7BC0C3393}"/>
              </a:ext>
            </a:extLst>
          </p:cNvPr>
          <p:cNvSpPr txBox="1"/>
          <p:nvPr/>
        </p:nvSpPr>
        <p:spPr>
          <a:xfrm>
            <a:off x="10029073" y="5765164"/>
            <a:ext cx="147181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Drift frame (30 mm)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E812168-78B6-4EBD-8DB4-9FBA60BE44FC}"/>
              </a:ext>
            </a:extLst>
          </p:cNvPr>
          <p:cNvSpPr txBox="1"/>
          <p:nvPr/>
        </p:nvSpPr>
        <p:spPr>
          <a:xfrm>
            <a:off x="11032296" y="4755936"/>
            <a:ext cx="1147155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Entrance</a:t>
            </a:r>
            <a:r>
              <a:rPr lang="it-IT" dirty="0"/>
              <a:t> window frame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43C951-2F68-8386-4C9D-E181039802B8}"/>
              </a:ext>
            </a:extLst>
          </p:cNvPr>
          <p:cNvSpPr txBox="1"/>
          <p:nvPr/>
        </p:nvSpPr>
        <p:spPr>
          <a:xfrm>
            <a:off x="541963" y="23853"/>
            <a:ext cx="593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+mj-lt"/>
              </a:rPr>
              <a:t>Detector Assembly</a:t>
            </a:r>
          </a:p>
        </p:txBody>
      </p:sp>
    </p:spTree>
    <p:extLst>
      <p:ext uri="{BB962C8B-B14F-4D97-AF65-F5344CB8AC3E}">
        <p14:creationId xmlns:p14="http://schemas.microsoft.com/office/powerpoint/2010/main" val="42362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2B9533-C48A-740B-6A95-58698752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30184AC-322F-8839-80C0-452A22D2A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05680"/>
              </p:ext>
            </p:extLst>
          </p:nvPr>
        </p:nvGraphicFramePr>
        <p:xfrm>
          <a:off x="160713" y="1027221"/>
          <a:ext cx="11870574" cy="500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6981">
                  <a:extLst>
                    <a:ext uri="{9D8B030D-6E8A-4147-A177-3AD203B41FA5}">
                      <a16:colId xmlns:a16="http://schemas.microsoft.com/office/drawing/2014/main" val="4123246350"/>
                    </a:ext>
                  </a:extLst>
                </a:gridCol>
                <a:gridCol w="2287500">
                  <a:extLst>
                    <a:ext uri="{9D8B030D-6E8A-4147-A177-3AD203B41FA5}">
                      <a16:colId xmlns:a16="http://schemas.microsoft.com/office/drawing/2014/main" val="3925244598"/>
                    </a:ext>
                  </a:extLst>
                </a:gridCol>
                <a:gridCol w="1856093">
                  <a:extLst>
                    <a:ext uri="{9D8B030D-6E8A-4147-A177-3AD203B41FA5}">
                      <a16:colId xmlns:a16="http://schemas.microsoft.com/office/drawing/2014/main" val="966226086"/>
                    </a:ext>
                  </a:extLst>
                </a:gridCol>
              </a:tblGrid>
              <a:tr h="327932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Work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Expected delivery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03281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PCB design work –Gerber file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2500 CHF 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End of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08985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Design of the Mecahnical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End of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81521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production of 8 boards (4 detectors working + one for testing) 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x 2300 CHF = 18400 CHF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End of 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15231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tooling for producing the boards.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750 CHF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2669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production multiplexing of the strips (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 CHF per card )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1800 CHF for design and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 CHF for tooling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End of 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90376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Detectors shipping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250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90855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1" u="sng" noProof="0" dirty="0">
                          <a:solidFill>
                            <a:srgbClr val="FF0000"/>
                          </a:solidFill>
                        </a:rPr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2500 + 18400 +750+250 = </a:t>
                      </a:r>
                      <a:r>
                        <a:rPr lang="en-US" sz="1400" b="1" i="0" u="sng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21900 CHF </a:t>
                      </a:r>
                      <a:endParaRPr lang="en-US" sz="1400" b="1" u="sng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47971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Production of mechanical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Free/2000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End of </a:t>
                      </a:r>
                      <a:r>
                        <a:rPr lang="en-US" sz="1400" b="0" noProof="0" dirty="0" err="1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27289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Serigraphy of the resistive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Half of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01990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Production of 4 bulk Micromegas (if everything goes well with photoresist replacement)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End of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40294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Integration and debug  of one prototype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Second week of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48801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Integration of the remaning 3 detectors (If no modifications are needed)</a:t>
                      </a:r>
                      <a:endParaRPr lang="en-US" sz="14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End of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69422"/>
                  </a:ext>
                </a:extLst>
              </a:tr>
              <a:tr h="327932">
                <a:tc>
                  <a:txBody>
                    <a:bodyPr/>
                    <a:lstStyle/>
                    <a:p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Beam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</a:rPr>
                        <a:t>Free of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45735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72FEE6-A001-216E-5488-EE4B9E2EFC3A}"/>
              </a:ext>
            </a:extLst>
          </p:cNvPr>
          <p:cNvSpPr txBox="1"/>
          <p:nvPr/>
        </p:nvSpPr>
        <p:spPr>
          <a:xfrm>
            <a:off x="417443" y="149087"/>
            <a:ext cx="499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WORKING AND COSTS PLAN</a:t>
            </a:r>
          </a:p>
        </p:txBody>
      </p:sp>
    </p:spTree>
    <p:extLst>
      <p:ext uri="{BB962C8B-B14F-4D97-AF65-F5344CB8AC3E}">
        <p14:creationId xmlns:p14="http://schemas.microsoft.com/office/powerpoint/2010/main" val="271660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534" y="187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Needs: ~ tracker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534" y="973069"/>
            <a:ext cx="5274734" cy="5447242"/>
          </a:xfrm>
        </p:spPr>
        <p:txBody>
          <a:bodyPr>
            <a:noAutofit/>
          </a:bodyPr>
          <a:lstStyle/>
          <a:p>
            <a:r>
              <a:rPr lang="en-US" sz="1600" dirty="0"/>
              <a:t>Detector specification</a:t>
            </a:r>
          </a:p>
          <a:p>
            <a:pPr lvl="1"/>
            <a:r>
              <a:rPr lang="en-US" sz="1600" dirty="0"/>
              <a:t>Active area: 400 x 400 mm²</a:t>
            </a:r>
          </a:p>
          <a:p>
            <a:pPr lvl="2"/>
            <a:r>
              <a:rPr lang="en-US" sz="1600" dirty="0"/>
              <a:t>0,78 pitch pixel connected in X and Y strip</a:t>
            </a:r>
          </a:p>
          <a:p>
            <a:pPr lvl="2"/>
            <a:r>
              <a:rPr lang="en-US" sz="1600" dirty="0"/>
              <a:t>512 X and 512 Y strip</a:t>
            </a:r>
          </a:p>
          <a:p>
            <a:pPr lvl="1"/>
            <a:r>
              <a:rPr lang="en-US" sz="1600" dirty="0"/>
              <a:t>Spatial resolution X and Y: ~200 µm</a:t>
            </a:r>
          </a:p>
          <a:p>
            <a:pPr lvl="1"/>
            <a:r>
              <a:rPr lang="en-US" sz="1600" dirty="0"/>
              <a:t>Work in min TPC mode: 30 mm drift</a:t>
            </a:r>
          </a:p>
          <a:p>
            <a:pPr lvl="1"/>
            <a:r>
              <a:rPr lang="en-US" sz="1600" dirty="0"/>
              <a:t>Standard drift field standard, ~ 3 </a:t>
            </a:r>
            <a:r>
              <a:rPr lang="en-US" sz="1600" dirty="0" err="1"/>
              <a:t>Kv</a:t>
            </a:r>
            <a:r>
              <a:rPr lang="en-US" sz="1600" dirty="0"/>
              <a:t> for 3 cm</a:t>
            </a:r>
          </a:p>
          <a:p>
            <a:pPr lvl="1"/>
            <a:r>
              <a:rPr lang="en-US" sz="1600" dirty="0"/>
              <a:t>resist plain layer of ~5 </a:t>
            </a:r>
            <a:r>
              <a:rPr lang="en-US" sz="1600" dirty="0" err="1"/>
              <a:t>Mohm</a:t>
            </a:r>
            <a:r>
              <a:rPr lang="en-US" sz="1600" dirty="0"/>
              <a:t>/square</a:t>
            </a:r>
          </a:p>
          <a:p>
            <a:pPr lvl="1"/>
            <a:r>
              <a:rPr lang="en-US" sz="1600" dirty="0"/>
              <a:t>Work with magnetic Field ~ 500 gauss  (50 </a:t>
            </a:r>
            <a:r>
              <a:rPr lang="en-US" sz="1600" dirty="0" err="1"/>
              <a:t>mT</a:t>
            </a:r>
            <a:r>
              <a:rPr lang="en-US" sz="1600" dirty="0"/>
              <a:t>)</a:t>
            </a:r>
          </a:p>
          <a:p>
            <a:pPr lvl="1"/>
            <a:endParaRPr lang="en-US" sz="1600" dirty="0"/>
          </a:p>
          <a:p>
            <a:r>
              <a:rPr lang="en-US" sz="1600" dirty="0"/>
              <a:t>Electronics:</a:t>
            </a:r>
          </a:p>
          <a:p>
            <a:pPr lvl="1"/>
            <a:r>
              <a:rPr lang="en-US" sz="1600" dirty="0"/>
              <a:t>Dream 1 card (512 </a:t>
            </a:r>
            <a:r>
              <a:rPr lang="en-US" sz="1600" dirty="0" err="1"/>
              <a:t>ch</a:t>
            </a:r>
            <a:r>
              <a:rPr lang="en-US" sz="1600" dirty="0"/>
              <a:t>) / detector</a:t>
            </a:r>
          </a:p>
          <a:p>
            <a:pPr lvl="1"/>
            <a:r>
              <a:rPr lang="en-US" sz="1600" dirty="0"/>
              <a:t>4 MEC8 connector on 2 side</a:t>
            </a:r>
          </a:p>
          <a:p>
            <a:pPr lvl="1"/>
            <a:r>
              <a:rPr lang="en-US" sz="1600" dirty="0"/>
              <a:t>Cable to 4 cards electronics in rack (x32)</a:t>
            </a:r>
          </a:p>
          <a:p>
            <a:r>
              <a:rPr lang="en-US" sz="1600" dirty="0"/>
              <a:t>Multiplexing independent (on ad hoc </a:t>
            </a:r>
            <a:r>
              <a:rPr lang="en-US" sz="1600" dirty="0" err="1"/>
              <a:t>pcb</a:t>
            </a:r>
            <a:r>
              <a:rPr lang="en-US" sz="1600" dirty="0"/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2</a:t>
            </a:fld>
            <a:endParaRPr lang="en-US"/>
          </a:p>
        </p:txBody>
      </p:sp>
      <p:sp>
        <p:nvSpPr>
          <p:cNvPr id="10" name="ZoneTexte 12">
            <a:extLst>
              <a:ext uri="{FF2B5EF4-FFF2-40B4-BE49-F238E27FC236}">
                <a16:creationId xmlns:a16="http://schemas.microsoft.com/office/drawing/2014/main" id="{94D9BF92-D8AE-C206-E840-BA7C081D1399}"/>
              </a:ext>
            </a:extLst>
          </p:cNvPr>
          <p:cNvSpPr txBox="1"/>
          <p:nvPr/>
        </p:nvSpPr>
        <p:spPr>
          <a:xfrm>
            <a:off x="499534" y="23853"/>
            <a:ext cx="3214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Detector sketch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0C2F31-839D-7849-A869-2CC2F07505A4}"/>
              </a:ext>
            </a:extLst>
          </p:cNvPr>
          <p:cNvGrpSpPr/>
          <p:nvPr/>
        </p:nvGrpSpPr>
        <p:grpSpPr>
          <a:xfrm>
            <a:off x="6830169" y="965071"/>
            <a:ext cx="4364677" cy="5391279"/>
            <a:chOff x="6208949" y="717139"/>
            <a:chExt cx="4516771" cy="5819128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9CB9B1B-CE93-58BE-1C97-CF3C6BBFCF2A}"/>
                </a:ext>
              </a:extLst>
            </p:cNvPr>
            <p:cNvSpPr/>
            <p:nvPr/>
          </p:nvSpPr>
          <p:spPr>
            <a:xfrm>
              <a:off x="6225719" y="717139"/>
              <a:ext cx="4500001" cy="4500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E183F7F2-D855-7BA3-EF1F-AA3F8ECB414C}"/>
                </a:ext>
              </a:extLst>
            </p:cNvPr>
            <p:cNvSpPr/>
            <p:nvPr/>
          </p:nvSpPr>
          <p:spPr>
            <a:xfrm>
              <a:off x="6449464" y="1386109"/>
              <a:ext cx="3599999" cy="3600001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chemeClr val="accent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rme libre 90">
              <a:extLst>
                <a:ext uri="{FF2B5EF4-FFF2-40B4-BE49-F238E27FC236}">
                  <a16:creationId xmlns:a16="http://schemas.microsoft.com/office/drawing/2014/main" id="{7E7FE949-D441-6200-AE16-E6A2A867028F}"/>
                </a:ext>
              </a:extLst>
            </p:cNvPr>
            <p:cNvSpPr/>
            <p:nvPr/>
          </p:nvSpPr>
          <p:spPr>
            <a:xfrm>
              <a:off x="6224464" y="1161110"/>
              <a:ext cx="4050001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6FD6918B-8F5E-7337-4125-BB0762DB4DE2}"/>
                </a:ext>
              </a:extLst>
            </p:cNvPr>
            <p:cNvSpPr/>
            <p:nvPr/>
          </p:nvSpPr>
          <p:spPr>
            <a:xfrm>
              <a:off x="10400116" y="71713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onnecteur droit avec flèche 6">
              <a:extLst>
                <a:ext uri="{FF2B5EF4-FFF2-40B4-BE49-F238E27FC236}">
                  <a16:creationId xmlns:a16="http://schemas.microsoft.com/office/drawing/2014/main" id="{60020E5D-E8B9-0327-AD01-525E1FC7E72E}"/>
                </a:ext>
              </a:extLst>
            </p:cNvPr>
            <p:cNvCxnSpPr/>
            <p:nvPr/>
          </p:nvCxnSpPr>
          <p:spPr>
            <a:xfrm>
              <a:off x="6449464" y="5336613"/>
              <a:ext cx="359999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3">
              <a:extLst>
                <a:ext uri="{FF2B5EF4-FFF2-40B4-BE49-F238E27FC236}">
                  <a16:creationId xmlns:a16="http://schemas.microsoft.com/office/drawing/2014/main" id="{A6786F1E-7887-5C8B-A3DC-09168DCDE32C}"/>
                </a:ext>
              </a:extLst>
            </p:cNvPr>
            <p:cNvSpPr txBox="1"/>
            <p:nvPr/>
          </p:nvSpPr>
          <p:spPr>
            <a:xfrm>
              <a:off x="7770807" y="5350336"/>
              <a:ext cx="95731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400 mm</a:t>
              </a:r>
            </a:p>
          </p:txBody>
        </p:sp>
        <p:cxnSp>
          <p:nvCxnSpPr>
            <p:cNvPr id="14" name="Connecteur droit avec flèche 39">
              <a:extLst>
                <a:ext uri="{FF2B5EF4-FFF2-40B4-BE49-F238E27FC236}">
                  <a16:creationId xmlns:a16="http://schemas.microsoft.com/office/drawing/2014/main" id="{58098133-B075-E7F1-5E91-F96ACEEDC477}"/>
                </a:ext>
              </a:extLst>
            </p:cNvPr>
            <p:cNvCxnSpPr/>
            <p:nvPr/>
          </p:nvCxnSpPr>
          <p:spPr>
            <a:xfrm>
              <a:off x="6208949" y="5706246"/>
              <a:ext cx="40500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40">
              <a:extLst>
                <a:ext uri="{FF2B5EF4-FFF2-40B4-BE49-F238E27FC236}">
                  <a16:creationId xmlns:a16="http://schemas.microsoft.com/office/drawing/2014/main" id="{5BD37A82-C107-BD23-7D59-753E6C8913B4}"/>
                </a:ext>
              </a:extLst>
            </p:cNvPr>
            <p:cNvSpPr txBox="1"/>
            <p:nvPr/>
          </p:nvSpPr>
          <p:spPr>
            <a:xfrm>
              <a:off x="7755293" y="5719668"/>
              <a:ext cx="95731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450 mm</a:t>
              </a:r>
            </a:p>
          </p:txBody>
        </p:sp>
        <p:sp>
          <p:nvSpPr>
            <p:cNvPr id="16" name="ZoneTexte 45">
              <a:extLst>
                <a:ext uri="{FF2B5EF4-FFF2-40B4-BE49-F238E27FC236}">
                  <a16:creationId xmlns:a16="http://schemas.microsoft.com/office/drawing/2014/main" id="{D4F38410-DAE2-9FBE-9586-8ECB76BA6352}"/>
                </a:ext>
              </a:extLst>
            </p:cNvPr>
            <p:cNvSpPr txBox="1"/>
            <p:nvPr/>
          </p:nvSpPr>
          <p:spPr>
            <a:xfrm>
              <a:off x="7770807" y="6166934"/>
              <a:ext cx="107273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~480 mm</a:t>
              </a:r>
            </a:p>
          </p:txBody>
        </p:sp>
        <p:cxnSp>
          <p:nvCxnSpPr>
            <p:cNvPr id="17" name="Connecteur droit avec flèche 46">
              <a:extLst>
                <a:ext uri="{FF2B5EF4-FFF2-40B4-BE49-F238E27FC236}">
                  <a16:creationId xmlns:a16="http://schemas.microsoft.com/office/drawing/2014/main" id="{A26BCBD3-36EB-B902-7F18-A54A41CF711C}"/>
                </a:ext>
              </a:extLst>
            </p:cNvPr>
            <p:cNvCxnSpPr/>
            <p:nvPr/>
          </p:nvCxnSpPr>
          <p:spPr>
            <a:xfrm>
              <a:off x="6224464" y="6153390"/>
              <a:ext cx="44892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e 2">
              <a:extLst>
                <a:ext uri="{FF2B5EF4-FFF2-40B4-BE49-F238E27FC236}">
                  <a16:creationId xmlns:a16="http://schemas.microsoft.com/office/drawing/2014/main" id="{A04A296F-D076-15B7-9AAF-E0FA1654D59A}"/>
                </a:ext>
              </a:extLst>
            </p:cNvPr>
            <p:cNvGrpSpPr/>
            <p:nvPr/>
          </p:nvGrpSpPr>
          <p:grpSpPr>
            <a:xfrm>
              <a:off x="10341526" y="2182339"/>
              <a:ext cx="288000" cy="1687095"/>
              <a:chOff x="5624053" y="2294561"/>
              <a:chExt cx="288000" cy="1687095"/>
            </a:xfrm>
          </p:grpSpPr>
          <p:sp>
            <p:nvSpPr>
              <p:cNvPr id="22" name="Rectangle 1">
                <a:extLst>
                  <a:ext uri="{FF2B5EF4-FFF2-40B4-BE49-F238E27FC236}">
                    <a16:creationId xmlns:a16="http://schemas.microsoft.com/office/drawing/2014/main" id="{D8FCC2C0-82C3-C3D7-49CC-1D01AA051804}"/>
                  </a:ext>
                </a:extLst>
              </p:cNvPr>
              <p:cNvSpPr/>
              <p:nvPr/>
            </p:nvSpPr>
            <p:spPr>
              <a:xfrm>
                <a:off x="5624053" y="2294561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38">
                <a:extLst>
                  <a:ext uri="{FF2B5EF4-FFF2-40B4-BE49-F238E27FC236}">
                    <a16:creationId xmlns:a16="http://schemas.microsoft.com/office/drawing/2014/main" id="{9602AAE6-30ED-7836-1692-EECCF9BE4A53}"/>
                  </a:ext>
                </a:extLst>
              </p:cNvPr>
              <p:cNvSpPr/>
              <p:nvPr/>
            </p:nvSpPr>
            <p:spPr>
              <a:xfrm>
                <a:off x="5624053" y="3441656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e 41">
              <a:extLst>
                <a:ext uri="{FF2B5EF4-FFF2-40B4-BE49-F238E27FC236}">
                  <a16:creationId xmlns:a16="http://schemas.microsoft.com/office/drawing/2014/main" id="{F7A62144-6F9C-F9AD-3A77-D7FE37282BC5}"/>
                </a:ext>
              </a:extLst>
            </p:cNvPr>
            <p:cNvGrpSpPr/>
            <p:nvPr/>
          </p:nvGrpSpPr>
          <p:grpSpPr>
            <a:xfrm rot="5400000">
              <a:off x="8292611" y="126014"/>
              <a:ext cx="288000" cy="1687095"/>
              <a:chOff x="5624053" y="2294561"/>
              <a:chExt cx="288000" cy="1687095"/>
            </a:xfrm>
          </p:grpSpPr>
          <p:sp>
            <p:nvSpPr>
              <p:cNvPr id="20" name="Rectangle 42">
                <a:extLst>
                  <a:ext uri="{FF2B5EF4-FFF2-40B4-BE49-F238E27FC236}">
                    <a16:creationId xmlns:a16="http://schemas.microsoft.com/office/drawing/2014/main" id="{2F43C124-86AB-1024-9F4D-23DEA821497E}"/>
                  </a:ext>
                </a:extLst>
              </p:cNvPr>
              <p:cNvSpPr/>
              <p:nvPr/>
            </p:nvSpPr>
            <p:spPr>
              <a:xfrm>
                <a:off x="5624053" y="2294561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43">
                <a:extLst>
                  <a:ext uri="{FF2B5EF4-FFF2-40B4-BE49-F238E27FC236}">
                    <a16:creationId xmlns:a16="http://schemas.microsoft.com/office/drawing/2014/main" id="{F8ECB0FA-6AD8-11C8-2E2E-B1375AB49145}"/>
                  </a:ext>
                </a:extLst>
              </p:cNvPr>
              <p:cNvSpPr/>
              <p:nvPr/>
            </p:nvSpPr>
            <p:spPr>
              <a:xfrm>
                <a:off x="5624053" y="3441656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96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3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470851" y="23853"/>
            <a:ext cx="393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Detector schematic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7736981" y="2504712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resist contact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92D55D7-817F-570E-D17B-BE1B91DA77C6}"/>
              </a:ext>
            </a:extLst>
          </p:cNvPr>
          <p:cNvGrpSpPr/>
          <p:nvPr/>
        </p:nvGrpSpPr>
        <p:grpSpPr>
          <a:xfrm>
            <a:off x="1507619" y="1321724"/>
            <a:ext cx="5109312" cy="4958827"/>
            <a:chOff x="1507619" y="1321724"/>
            <a:chExt cx="5109312" cy="4958827"/>
          </a:xfrm>
        </p:grpSpPr>
        <p:sp>
          <p:nvSpPr>
            <p:cNvPr id="5" name="Rectangle 4"/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07619" y="1773519"/>
              <a:ext cx="4466956" cy="450703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cteur droit 7"/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/>
            <p:cNvCxnSpPr>
              <a:cxnSpLocks/>
            </p:cNvCxnSpPr>
            <p:nvPr/>
          </p:nvCxnSpPr>
          <p:spPr>
            <a:xfrm flipH="1">
              <a:off x="5620009" y="2362369"/>
              <a:ext cx="847293" cy="4332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>
              <a:cxnSpLocks/>
            </p:cNvCxnSpPr>
            <p:nvPr/>
          </p:nvCxnSpPr>
          <p:spPr>
            <a:xfrm flipH="1">
              <a:off x="5420493" y="3117273"/>
              <a:ext cx="971994" cy="5074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 31"/>
            <p:cNvGrpSpPr/>
            <p:nvPr/>
          </p:nvGrpSpPr>
          <p:grpSpPr>
            <a:xfrm>
              <a:off x="5651169" y="3227046"/>
              <a:ext cx="288000" cy="1687095"/>
              <a:chOff x="5624053" y="2294561"/>
              <a:chExt cx="288000" cy="168709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24053" y="2294561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24053" y="3441656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 rot="5400000">
              <a:off x="3585329" y="1144024"/>
              <a:ext cx="288000" cy="1687095"/>
              <a:chOff x="5624053" y="2294561"/>
              <a:chExt cx="288000" cy="168709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624053" y="2294561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624053" y="3441656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41A3769E-0F08-2C7F-1C1B-9EF269A1CC4B}"/>
                </a:ext>
              </a:extLst>
            </p:cNvPr>
            <p:cNvCxnSpPr/>
            <p:nvPr/>
          </p:nvCxnSpPr>
          <p:spPr>
            <a:xfrm flipH="1">
              <a:off x="5860473" y="1321724"/>
              <a:ext cx="756458" cy="548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60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AD4C11-81DE-7264-0A46-1CBB03E21C0F}"/>
              </a:ext>
            </a:extLst>
          </p:cNvPr>
          <p:cNvSpPr/>
          <p:nvPr/>
        </p:nvSpPr>
        <p:spPr>
          <a:xfrm>
            <a:off x="-22416" y="733178"/>
            <a:ext cx="6281474" cy="603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7" name="Rectangle 256"/>
          <p:cNvSpPr/>
          <p:nvPr/>
        </p:nvSpPr>
        <p:spPr>
          <a:xfrm>
            <a:off x="332541" y="3457682"/>
            <a:ext cx="5637278" cy="196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11960" y="2220892"/>
            <a:ext cx="5637278" cy="196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11960" y="5759226"/>
            <a:ext cx="5637278" cy="196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541" y="4651708"/>
            <a:ext cx="5637278" cy="196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 rot="5400000">
            <a:off x="-1940461" y="3754338"/>
            <a:ext cx="5637278" cy="196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 rot="5400000">
            <a:off x="-865303" y="3754338"/>
            <a:ext cx="5637278" cy="196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 rot="5400000">
            <a:off x="353919" y="3754338"/>
            <a:ext cx="5637278" cy="196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 rot="5400000">
            <a:off x="1554857" y="3754338"/>
            <a:ext cx="5637278" cy="196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2838728" y="4153815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3997" y="5376326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1636097" y="5376815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468192" y="4149153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1640292" y="414964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Ellipse 325"/>
          <p:cNvSpPr/>
          <p:nvPr/>
        </p:nvSpPr>
        <p:spPr>
          <a:xfrm>
            <a:off x="2135699" y="4544251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Ellipse 326"/>
          <p:cNvSpPr/>
          <p:nvPr/>
        </p:nvSpPr>
        <p:spPr>
          <a:xfrm>
            <a:off x="1788224" y="5658604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Ellipse 327"/>
          <p:cNvSpPr/>
          <p:nvPr/>
        </p:nvSpPr>
        <p:spPr>
          <a:xfrm>
            <a:off x="1044466" y="5664698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008192" y="605442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Y4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463997" y="2981180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1636097" y="2981669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/>
          <p:cNvSpPr/>
          <p:nvPr/>
        </p:nvSpPr>
        <p:spPr>
          <a:xfrm>
            <a:off x="1039938" y="3359238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/>
          <p:cNvSpPr/>
          <p:nvPr/>
        </p:nvSpPr>
        <p:spPr>
          <a:xfrm>
            <a:off x="1767429" y="3367811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2834533" y="5380988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Ellipse 335"/>
          <p:cNvSpPr/>
          <p:nvPr/>
        </p:nvSpPr>
        <p:spPr>
          <a:xfrm>
            <a:off x="3350735" y="5671244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2834533" y="298584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Ellipse 337"/>
          <p:cNvSpPr/>
          <p:nvPr/>
        </p:nvSpPr>
        <p:spPr>
          <a:xfrm>
            <a:off x="3329940" y="3380451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ZoneTexte 338"/>
          <p:cNvSpPr txBox="1"/>
          <p:nvPr/>
        </p:nvSpPr>
        <p:spPr>
          <a:xfrm>
            <a:off x="1095751" y="371323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340" name="ZoneTexte 339"/>
          <p:cNvSpPr txBox="1"/>
          <p:nvPr/>
        </p:nvSpPr>
        <p:spPr>
          <a:xfrm>
            <a:off x="2337134" y="48704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Y3</a:t>
            </a:r>
          </a:p>
        </p:txBody>
      </p:sp>
      <p:sp>
        <p:nvSpPr>
          <p:cNvPr id="341" name="ZoneTexte 340"/>
          <p:cNvSpPr txBox="1"/>
          <p:nvPr/>
        </p:nvSpPr>
        <p:spPr>
          <a:xfrm>
            <a:off x="3463485" y="603303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Y4</a:t>
            </a:r>
          </a:p>
        </p:txBody>
      </p:sp>
      <p:sp>
        <p:nvSpPr>
          <p:cNvPr id="342" name="ZoneTexte 341"/>
          <p:cNvSpPr txBox="1"/>
          <p:nvPr/>
        </p:nvSpPr>
        <p:spPr>
          <a:xfrm>
            <a:off x="3551044" y="371323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343" name="ZoneTexte 342"/>
          <p:cNvSpPr txBox="1"/>
          <p:nvPr/>
        </p:nvSpPr>
        <p:spPr>
          <a:xfrm>
            <a:off x="2309102" y="605495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344" name="ZoneTexte 343"/>
          <p:cNvSpPr txBox="1"/>
          <p:nvPr/>
        </p:nvSpPr>
        <p:spPr>
          <a:xfrm>
            <a:off x="1102934" y="487049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345" name="ZoneTexte 344"/>
          <p:cNvSpPr txBox="1"/>
          <p:nvPr/>
        </p:nvSpPr>
        <p:spPr>
          <a:xfrm>
            <a:off x="3491562" y="487049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346" name="ZoneTexte 345"/>
          <p:cNvSpPr txBox="1"/>
          <p:nvPr/>
        </p:nvSpPr>
        <p:spPr>
          <a:xfrm>
            <a:off x="2301674" y="371323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470473" y="1778721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1642573" y="1779210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Ellipse 349"/>
          <p:cNvSpPr/>
          <p:nvPr/>
        </p:nvSpPr>
        <p:spPr>
          <a:xfrm>
            <a:off x="682339" y="2148312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Ellipse 350"/>
          <p:cNvSpPr/>
          <p:nvPr/>
        </p:nvSpPr>
        <p:spPr>
          <a:xfrm>
            <a:off x="2137980" y="2173819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2841009" y="1783383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Ellipse 352"/>
          <p:cNvSpPr/>
          <p:nvPr/>
        </p:nvSpPr>
        <p:spPr>
          <a:xfrm>
            <a:off x="2972341" y="2169525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ZoneTexte 353"/>
          <p:cNvSpPr txBox="1"/>
          <p:nvPr/>
        </p:nvSpPr>
        <p:spPr>
          <a:xfrm>
            <a:off x="1102227" y="251077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355" name="ZoneTexte 354"/>
          <p:cNvSpPr txBox="1"/>
          <p:nvPr/>
        </p:nvSpPr>
        <p:spPr>
          <a:xfrm>
            <a:off x="3557520" y="251077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356" name="ZoneTexte 355"/>
          <p:cNvSpPr txBox="1"/>
          <p:nvPr/>
        </p:nvSpPr>
        <p:spPr>
          <a:xfrm>
            <a:off x="2308150" y="251077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4047416" y="5397714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4051611" y="4170541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Ellipse 358"/>
          <p:cNvSpPr/>
          <p:nvPr/>
        </p:nvSpPr>
        <p:spPr>
          <a:xfrm>
            <a:off x="4547018" y="4565150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Ellipse 359"/>
          <p:cNvSpPr/>
          <p:nvPr/>
        </p:nvSpPr>
        <p:spPr>
          <a:xfrm>
            <a:off x="4199543" y="567950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4047416" y="3002568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Ellipse 361"/>
          <p:cNvSpPr/>
          <p:nvPr/>
        </p:nvSpPr>
        <p:spPr>
          <a:xfrm>
            <a:off x="4178748" y="3388710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ZoneTexte 362"/>
          <p:cNvSpPr txBox="1"/>
          <p:nvPr/>
        </p:nvSpPr>
        <p:spPr>
          <a:xfrm>
            <a:off x="4676368" y="604976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364" name="ZoneTexte 363"/>
          <p:cNvSpPr txBox="1"/>
          <p:nvPr/>
        </p:nvSpPr>
        <p:spPr>
          <a:xfrm>
            <a:off x="4763927" y="372996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365" name="ZoneTexte 364"/>
          <p:cNvSpPr txBox="1"/>
          <p:nvPr/>
        </p:nvSpPr>
        <p:spPr>
          <a:xfrm>
            <a:off x="4704445" y="48872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Y3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4053892" y="180010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Ellipse 366"/>
          <p:cNvSpPr/>
          <p:nvPr/>
        </p:nvSpPr>
        <p:spPr>
          <a:xfrm>
            <a:off x="4549299" y="2194718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ZoneTexte 367"/>
          <p:cNvSpPr txBox="1"/>
          <p:nvPr/>
        </p:nvSpPr>
        <p:spPr>
          <a:xfrm>
            <a:off x="4770403" y="252750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2" name="Ellipse 1"/>
          <p:cNvSpPr/>
          <p:nvPr/>
        </p:nvSpPr>
        <p:spPr>
          <a:xfrm>
            <a:off x="1124786" y="2250161"/>
            <a:ext cx="3551047" cy="3407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Ellipse 13"/>
          <p:cNvSpPr/>
          <p:nvPr/>
        </p:nvSpPr>
        <p:spPr>
          <a:xfrm>
            <a:off x="697808" y="4534700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Ellipse 334"/>
          <p:cNvSpPr/>
          <p:nvPr/>
        </p:nvSpPr>
        <p:spPr>
          <a:xfrm>
            <a:off x="2987810" y="455591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ZoneTexte 15"/>
          <p:cNvSpPr txBox="1"/>
          <p:nvPr/>
        </p:nvSpPr>
        <p:spPr>
          <a:xfrm>
            <a:off x="1195916" y="642303"/>
            <a:ext cx="33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strips connected to yellow pixels</a:t>
            </a:r>
          </a:p>
        </p:txBody>
      </p:sp>
      <p:sp>
        <p:nvSpPr>
          <p:cNvPr id="290" name="ZoneTexte 15"/>
          <p:cNvSpPr txBox="1"/>
          <p:nvPr/>
        </p:nvSpPr>
        <p:spPr>
          <a:xfrm rot="5400000">
            <a:off x="4475894" y="4184699"/>
            <a:ext cx="331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strips connected to green pixels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114298" y="2016061"/>
            <a:ext cx="1080000" cy="1518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8286398" y="2016550"/>
            <a:ext cx="1080000" cy="151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9484834" y="2020723"/>
            <a:ext cx="1080000" cy="1518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10697717" y="2037449"/>
            <a:ext cx="1080000" cy="151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8926996" y="2169227"/>
            <a:ext cx="356430" cy="7826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11365399" y="2203092"/>
            <a:ext cx="356430" cy="7826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6589331" y="2972466"/>
            <a:ext cx="5554133" cy="97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0600" y="1266704"/>
            <a:ext cx="26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YZ Cut view, along Y1 strip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53785" y="2167899"/>
            <a:ext cx="893834" cy="719733"/>
            <a:chOff x="7282386" y="2167899"/>
            <a:chExt cx="893834" cy="719733"/>
          </a:xfrm>
        </p:grpSpPr>
        <p:sp>
          <p:nvSpPr>
            <p:cNvPr id="307" name="Rectangle 306"/>
            <p:cNvSpPr/>
            <p:nvPr/>
          </p:nvSpPr>
          <p:spPr>
            <a:xfrm rot="5400000">
              <a:off x="7599559" y="2290421"/>
              <a:ext cx="109478" cy="5082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 rot="5400000">
              <a:off x="7483401" y="2155290"/>
              <a:ext cx="331212" cy="3564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2386" y="2518300"/>
              <a:ext cx="893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X1 strip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66789" y="2167899"/>
            <a:ext cx="893834" cy="711263"/>
            <a:chOff x="9678457" y="2167899"/>
            <a:chExt cx="893834" cy="711263"/>
          </a:xfrm>
        </p:grpSpPr>
        <p:sp>
          <p:nvSpPr>
            <p:cNvPr id="308" name="Rectangle 307"/>
            <p:cNvSpPr/>
            <p:nvPr/>
          </p:nvSpPr>
          <p:spPr>
            <a:xfrm rot="5400000">
              <a:off x="9970094" y="2290421"/>
              <a:ext cx="109479" cy="5082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 rot="5400000">
              <a:off x="9845469" y="2155291"/>
              <a:ext cx="331213" cy="3564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9678457" y="2509830"/>
              <a:ext cx="893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X3 strip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8154517" y="2495258"/>
            <a:ext cx="893834" cy="397839"/>
            <a:chOff x="7282386" y="2489793"/>
            <a:chExt cx="893834" cy="397839"/>
          </a:xfrm>
        </p:grpSpPr>
        <p:sp>
          <p:nvSpPr>
            <p:cNvPr id="375" name="Rectangle 374"/>
            <p:cNvSpPr/>
            <p:nvPr/>
          </p:nvSpPr>
          <p:spPr>
            <a:xfrm rot="5400000">
              <a:off x="7599559" y="2290421"/>
              <a:ext cx="109478" cy="5082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7282386" y="2518300"/>
              <a:ext cx="893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X2 strip</a:t>
              </a: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10635256" y="2512190"/>
            <a:ext cx="893834" cy="397839"/>
            <a:chOff x="7282386" y="2489793"/>
            <a:chExt cx="893834" cy="397839"/>
          </a:xfrm>
        </p:grpSpPr>
        <p:sp>
          <p:nvSpPr>
            <p:cNvPr id="379" name="Rectangle 378"/>
            <p:cNvSpPr/>
            <p:nvPr/>
          </p:nvSpPr>
          <p:spPr>
            <a:xfrm rot="5400000">
              <a:off x="7599559" y="2290421"/>
              <a:ext cx="109478" cy="5082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7282386" y="2518300"/>
              <a:ext cx="893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X4 strip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98621" y="3021327"/>
            <a:ext cx="8858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Y1 strip</a:t>
            </a:r>
          </a:p>
        </p:txBody>
      </p:sp>
      <p:sp>
        <p:nvSpPr>
          <p:cNvPr id="381" name="ZoneTexte 345"/>
          <p:cNvSpPr txBox="1"/>
          <p:nvPr/>
        </p:nvSpPr>
        <p:spPr>
          <a:xfrm>
            <a:off x="2048670" y="101163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382" name="ZoneTexte 353"/>
          <p:cNvSpPr txBox="1"/>
          <p:nvPr/>
        </p:nvSpPr>
        <p:spPr>
          <a:xfrm>
            <a:off x="976838" y="101163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383" name="ZoneTexte 354"/>
          <p:cNvSpPr txBox="1"/>
          <p:nvPr/>
        </p:nvSpPr>
        <p:spPr>
          <a:xfrm>
            <a:off x="3304516" y="101163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384" name="ZoneTexte 363"/>
          <p:cNvSpPr txBox="1"/>
          <p:nvPr/>
        </p:nvSpPr>
        <p:spPr>
          <a:xfrm>
            <a:off x="4510923" y="101163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385" name="ZoneTexte 340"/>
          <p:cNvSpPr txBox="1"/>
          <p:nvPr/>
        </p:nvSpPr>
        <p:spPr>
          <a:xfrm>
            <a:off x="5529355" y="594836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Y4</a:t>
            </a:r>
          </a:p>
        </p:txBody>
      </p:sp>
      <p:sp>
        <p:nvSpPr>
          <p:cNvPr id="386" name="ZoneTexte 341"/>
          <p:cNvSpPr txBox="1"/>
          <p:nvPr/>
        </p:nvSpPr>
        <p:spPr>
          <a:xfrm>
            <a:off x="5529355" y="367936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387" name="ZoneTexte 364"/>
          <p:cNvSpPr txBox="1"/>
          <p:nvPr/>
        </p:nvSpPr>
        <p:spPr>
          <a:xfrm>
            <a:off x="5529355" y="485335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Y3</a:t>
            </a:r>
          </a:p>
        </p:txBody>
      </p:sp>
      <p:sp>
        <p:nvSpPr>
          <p:cNvPr id="388" name="ZoneTexte 367"/>
          <p:cNvSpPr txBox="1"/>
          <p:nvPr/>
        </p:nvSpPr>
        <p:spPr>
          <a:xfrm>
            <a:off x="5529355" y="24428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3" name="ZoneTexte 346">
            <a:extLst>
              <a:ext uri="{FF2B5EF4-FFF2-40B4-BE49-F238E27FC236}">
                <a16:creationId xmlns:a16="http://schemas.microsoft.com/office/drawing/2014/main" id="{5E8DC069-0AC2-F6A3-6967-50D12797904D}"/>
              </a:ext>
            </a:extLst>
          </p:cNvPr>
          <p:cNvSpPr txBox="1"/>
          <p:nvPr/>
        </p:nvSpPr>
        <p:spPr>
          <a:xfrm>
            <a:off x="6817158" y="3432847"/>
            <a:ext cx="40348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512 pixel of 0,78 = 400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262 144 pixel (512 x 512)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Connected with 512 X and 512 Y strip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ZoneTexte 118">
            <a:extLst>
              <a:ext uri="{FF2B5EF4-FFF2-40B4-BE49-F238E27FC236}">
                <a16:creationId xmlns:a16="http://schemas.microsoft.com/office/drawing/2014/main" id="{6EA30205-B00A-42CF-9D83-077F07A38DF3}"/>
              </a:ext>
            </a:extLst>
          </p:cNvPr>
          <p:cNvSpPr txBox="1"/>
          <p:nvPr/>
        </p:nvSpPr>
        <p:spPr>
          <a:xfrm>
            <a:off x="6854735" y="4575633"/>
            <a:ext cx="2068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Pitch: 0,78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700² µ</a:t>
            </a:r>
            <a:r>
              <a:rPr lang="en-US" dirty="0" err="1"/>
              <a:t>mcpixel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~80 µm 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~200 µm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Cu filled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472713-9DD5-21F3-B027-7C0AB6D57036}"/>
              </a:ext>
            </a:extLst>
          </p:cNvPr>
          <p:cNvSpPr txBox="1"/>
          <p:nvPr/>
        </p:nvSpPr>
        <p:spPr>
          <a:xfrm>
            <a:off x="332541" y="69576"/>
            <a:ext cx="510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Pixels layout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4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8421" y="15543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+mj-lt"/>
              </a:rPr>
              <a:t>Stacks</a:t>
            </a:r>
          </a:p>
        </p:txBody>
      </p:sp>
      <p:sp>
        <p:nvSpPr>
          <p:cNvPr id="414" name="ZoneTexte 413"/>
          <p:cNvSpPr txBox="1"/>
          <p:nvPr/>
        </p:nvSpPr>
        <p:spPr>
          <a:xfrm>
            <a:off x="1992637" y="5737439"/>
            <a:ext cx="1282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4) 512 X </a:t>
            </a:r>
            <a:r>
              <a:rPr lang="fr-FR" sz="1600" dirty="0" err="1"/>
              <a:t>strip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5</a:t>
            </a:fld>
            <a:endParaRPr lang="en-US"/>
          </a:p>
        </p:txBody>
      </p:sp>
      <p:sp>
        <p:nvSpPr>
          <p:cNvPr id="352" name="ZoneTexte 351"/>
          <p:cNvSpPr txBox="1"/>
          <p:nvPr/>
        </p:nvSpPr>
        <p:spPr>
          <a:xfrm>
            <a:off x="1506771" y="2852566"/>
            <a:ext cx="216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1) Top: </a:t>
            </a:r>
            <a:r>
              <a:rPr lang="fr-FR" sz="1600" dirty="0" err="1"/>
              <a:t>resist</a:t>
            </a:r>
            <a:r>
              <a:rPr lang="fr-FR" sz="1600" dirty="0"/>
              <a:t> on </a:t>
            </a:r>
            <a:r>
              <a:rPr lang="fr-FR" sz="1600" dirty="0" err="1"/>
              <a:t>kapton</a:t>
            </a:r>
            <a:endParaRPr lang="fr-FR" sz="1600" dirty="0"/>
          </a:p>
          <a:p>
            <a:r>
              <a:rPr lang="fr-FR" sz="1600" dirty="0"/>
              <a:t>     Open on </a:t>
            </a:r>
            <a:r>
              <a:rPr lang="fr-FR" sz="1600" dirty="0" err="1"/>
              <a:t>ground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353" name="ZoneTexte 352"/>
          <p:cNvSpPr txBox="1"/>
          <p:nvPr/>
        </p:nvSpPr>
        <p:spPr>
          <a:xfrm>
            <a:off x="8803185" y="2846928"/>
            <a:ext cx="1543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3) 512x512 pixel</a:t>
            </a:r>
          </a:p>
        </p:txBody>
      </p:sp>
      <p:sp>
        <p:nvSpPr>
          <p:cNvPr id="404" name="ZoneTexte 403"/>
          <p:cNvSpPr txBox="1"/>
          <p:nvPr/>
        </p:nvSpPr>
        <p:spPr>
          <a:xfrm>
            <a:off x="5321937" y="5732134"/>
            <a:ext cx="127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5) 512 Y </a:t>
            </a:r>
            <a:r>
              <a:rPr lang="fr-FR" sz="1600" dirty="0" err="1"/>
              <a:t>strip</a:t>
            </a:r>
            <a:endParaRPr lang="fr-FR" sz="1600" dirty="0"/>
          </a:p>
        </p:txBody>
      </p:sp>
      <p:sp>
        <p:nvSpPr>
          <p:cNvPr id="415" name="ZoneTexte 414"/>
          <p:cNvSpPr txBox="1"/>
          <p:nvPr/>
        </p:nvSpPr>
        <p:spPr>
          <a:xfrm>
            <a:off x="9077875" y="5722565"/>
            <a:ext cx="1027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6) Ground</a:t>
            </a:r>
          </a:p>
        </p:txBody>
      </p:sp>
      <p:grpSp>
        <p:nvGrpSpPr>
          <p:cNvPr id="238" name="Groupe 237"/>
          <p:cNvGrpSpPr>
            <a:grpSpLocks noChangeAspect="1"/>
          </p:cNvGrpSpPr>
          <p:nvPr/>
        </p:nvGrpSpPr>
        <p:grpSpPr>
          <a:xfrm>
            <a:off x="1852576" y="1059494"/>
            <a:ext cx="1728000" cy="1727514"/>
            <a:chOff x="1506991" y="1773519"/>
            <a:chExt cx="4501256" cy="4500000"/>
          </a:xfrm>
        </p:grpSpPr>
        <p:sp>
          <p:nvSpPr>
            <p:cNvPr id="239" name="Rectangle 238"/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e 239"/>
            <p:cNvGrpSpPr/>
            <p:nvPr/>
          </p:nvGrpSpPr>
          <p:grpSpPr>
            <a:xfrm>
              <a:off x="1571265" y="1941504"/>
              <a:ext cx="4007348" cy="108000"/>
              <a:chOff x="1549643" y="1027004"/>
              <a:chExt cx="4007348" cy="108000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e 240"/>
            <p:cNvGrpSpPr/>
            <p:nvPr/>
          </p:nvGrpSpPr>
          <p:grpSpPr>
            <a:xfrm rot="5400000">
              <a:off x="3795734" y="4209814"/>
              <a:ext cx="4007348" cy="108000"/>
              <a:chOff x="1549643" y="1027004"/>
              <a:chExt cx="4007348" cy="108000"/>
            </a:xfrm>
          </p:grpSpPr>
          <p:sp>
            <p:nvSpPr>
              <p:cNvPr id="350" name="Rectangle 349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2" name="Rectangle 241"/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506991" y="2119988"/>
              <a:ext cx="4175652" cy="41507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731991" y="2442488"/>
              <a:ext cx="3600000" cy="360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orme libre 244"/>
            <p:cNvSpPr/>
            <p:nvPr/>
          </p:nvSpPr>
          <p:spPr>
            <a:xfrm>
              <a:off x="1506991" y="2217488"/>
              <a:ext cx="4050000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/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/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/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/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e 407"/>
          <p:cNvGrpSpPr>
            <a:grpSpLocks noChangeAspect="1"/>
          </p:cNvGrpSpPr>
          <p:nvPr/>
        </p:nvGrpSpPr>
        <p:grpSpPr>
          <a:xfrm>
            <a:off x="8678839" y="1071382"/>
            <a:ext cx="1728000" cy="1727514"/>
            <a:chOff x="1506991" y="1773519"/>
            <a:chExt cx="4501256" cy="4500000"/>
          </a:xfrm>
        </p:grpSpPr>
        <p:sp>
          <p:nvSpPr>
            <p:cNvPr id="409" name="Rectangle 408"/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e 409"/>
            <p:cNvGrpSpPr/>
            <p:nvPr/>
          </p:nvGrpSpPr>
          <p:grpSpPr>
            <a:xfrm>
              <a:off x="1571265" y="1941504"/>
              <a:ext cx="4007348" cy="108000"/>
              <a:chOff x="1549643" y="1027004"/>
              <a:chExt cx="4007348" cy="108000"/>
            </a:xfrm>
          </p:grpSpPr>
          <p:sp>
            <p:nvSpPr>
              <p:cNvPr id="512" name="Rectangle 511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e 447"/>
            <p:cNvGrpSpPr/>
            <p:nvPr/>
          </p:nvGrpSpPr>
          <p:grpSpPr>
            <a:xfrm rot="5400000">
              <a:off x="3795734" y="4209814"/>
              <a:ext cx="4007348" cy="108000"/>
              <a:chOff x="1549643" y="1027004"/>
              <a:chExt cx="4007348" cy="108000"/>
            </a:xfrm>
          </p:grpSpPr>
          <p:sp>
            <p:nvSpPr>
              <p:cNvPr id="506" name="Rectangle 505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9" name="Rectangle 448"/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506991" y="2119988"/>
              <a:ext cx="4175652" cy="41507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1731991" y="2442488"/>
              <a:ext cx="3600000" cy="3600000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chemeClr val="accent4"/>
              </a:bgClr>
            </a:patt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Forme libre 500"/>
            <p:cNvSpPr/>
            <p:nvPr/>
          </p:nvSpPr>
          <p:spPr>
            <a:xfrm>
              <a:off x="1506991" y="2217488"/>
              <a:ext cx="4050000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2" name="Connecteur droit 501"/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Connecteur droit 502"/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/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/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Groupe 517"/>
          <p:cNvGrpSpPr>
            <a:grpSpLocks noChangeAspect="1"/>
          </p:cNvGrpSpPr>
          <p:nvPr/>
        </p:nvGrpSpPr>
        <p:grpSpPr>
          <a:xfrm>
            <a:off x="5057504" y="3940132"/>
            <a:ext cx="1728000" cy="1727514"/>
            <a:chOff x="1506991" y="1773519"/>
            <a:chExt cx="4501256" cy="4500000"/>
          </a:xfrm>
        </p:grpSpPr>
        <p:sp>
          <p:nvSpPr>
            <p:cNvPr id="519" name="Rectangle 518"/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0" name="Groupe 519"/>
            <p:cNvGrpSpPr/>
            <p:nvPr/>
          </p:nvGrpSpPr>
          <p:grpSpPr>
            <a:xfrm>
              <a:off x="1571265" y="1941504"/>
              <a:ext cx="4007348" cy="108000"/>
              <a:chOff x="1549643" y="1027004"/>
              <a:chExt cx="4007348" cy="108000"/>
            </a:xfrm>
          </p:grpSpPr>
          <p:sp>
            <p:nvSpPr>
              <p:cNvPr id="536" name="Rectangle 535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1" name="Groupe 520"/>
            <p:cNvGrpSpPr/>
            <p:nvPr/>
          </p:nvGrpSpPr>
          <p:grpSpPr>
            <a:xfrm rot="5400000">
              <a:off x="3795734" y="4209814"/>
              <a:ext cx="4007348" cy="108000"/>
              <a:chOff x="1549643" y="1027004"/>
              <a:chExt cx="4007348" cy="108000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2" name="Rectangle 521"/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1506991" y="2119988"/>
              <a:ext cx="4175652" cy="41507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1731991" y="2442488"/>
              <a:ext cx="3600000" cy="3600000"/>
            </a:xfrm>
            <a:prstGeom prst="rect">
              <a:avLst/>
            </a:prstGeom>
            <a:pattFill prst="ltVert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orme libre 524"/>
            <p:cNvSpPr/>
            <p:nvPr/>
          </p:nvSpPr>
          <p:spPr>
            <a:xfrm>
              <a:off x="1506991" y="2217488"/>
              <a:ext cx="4050000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6" name="Connecteur droit 525"/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/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/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necteur droit 528"/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" name="Groupe 541"/>
          <p:cNvGrpSpPr>
            <a:grpSpLocks noChangeAspect="1"/>
          </p:cNvGrpSpPr>
          <p:nvPr/>
        </p:nvGrpSpPr>
        <p:grpSpPr>
          <a:xfrm>
            <a:off x="1765959" y="3937261"/>
            <a:ext cx="1728000" cy="1727514"/>
            <a:chOff x="1506991" y="1773519"/>
            <a:chExt cx="4501256" cy="4500000"/>
          </a:xfrm>
        </p:grpSpPr>
        <p:sp>
          <p:nvSpPr>
            <p:cNvPr id="543" name="Rectangle 542"/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4" name="Groupe 543"/>
            <p:cNvGrpSpPr/>
            <p:nvPr/>
          </p:nvGrpSpPr>
          <p:grpSpPr>
            <a:xfrm>
              <a:off x="1571265" y="1941504"/>
              <a:ext cx="4007348" cy="108000"/>
              <a:chOff x="1549643" y="1027004"/>
              <a:chExt cx="4007348" cy="108000"/>
            </a:xfrm>
          </p:grpSpPr>
          <p:sp>
            <p:nvSpPr>
              <p:cNvPr id="560" name="Rectangle 559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e 544"/>
            <p:cNvGrpSpPr/>
            <p:nvPr/>
          </p:nvGrpSpPr>
          <p:grpSpPr>
            <a:xfrm rot="5400000">
              <a:off x="3795734" y="4209814"/>
              <a:ext cx="4007348" cy="108000"/>
              <a:chOff x="1549643" y="1027004"/>
              <a:chExt cx="4007348" cy="108000"/>
            </a:xfrm>
          </p:grpSpPr>
          <p:sp>
            <p:nvSpPr>
              <p:cNvPr id="554" name="Rectangle 553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6" name="Rectangle 545"/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1506991" y="2119988"/>
              <a:ext cx="4175652" cy="41507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/>
            <p:cNvSpPr/>
            <p:nvPr/>
          </p:nvSpPr>
          <p:spPr>
            <a:xfrm rot="5400000">
              <a:off x="1731987" y="2442492"/>
              <a:ext cx="3600007" cy="3599991"/>
            </a:xfrm>
            <a:prstGeom prst="rect">
              <a:avLst/>
            </a:prstGeom>
            <a:pattFill prst="ltHorz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Forme libre 548"/>
            <p:cNvSpPr/>
            <p:nvPr/>
          </p:nvSpPr>
          <p:spPr>
            <a:xfrm>
              <a:off x="1506991" y="2217488"/>
              <a:ext cx="4050000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0" name="Connecteur droit 549"/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Connecteur droit 550"/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/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/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e 565"/>
          <p:cNvGrpSpPr>
            <a:grpSpLocks noChangeAspect="1"/>
          </p:cNvGrpSpPr>
          <p:nvPr/>
        </p:nvGrpSpPr>
        <p:grpSpPr>
          <a:xfrm>
            <a:off x="8715078" y="3986445"/>
            <a:ext cx="1728000" cy="1727514"/>
            <a:chOff x="1506991" y="1773519"/>
            <a:chExt cx="4501256" cy="4500000"/>
          </a:xfrm>
        </p:grpSpPr>
        <p:sp>
          <p:nvSpPr>
            <p:cNvPr id="567" name="Rectangle 566"/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8" name="Groupe 567"/>
            <p:cNvGrpSpPr/>
            <p:nvPr/>
          </p:nvGrpSpPr>
          <p:grpSpPr>
            <a:xfrm>
              <a:off x="1571265" y="1941504"/>
              <a:ext cx="4007348" cy="108000"/>
              <a:chOff x="1549643" y="1027004"/>
              <a:chExt cx="4007348" cy="108000"/>
            </a:xfrm>
          </p:grpSpPr>
          <p:sp>
            <p:nvSpPr>
              <p:cNvPr id="584" name="Rectangle 583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9" name="Groupe 568"/>
            <p:cNvGrpSpPr/>
            <p:nvPr/>
          </p:nvGrpSpPr>
          <p:grpSpPr>
            <a:xfrm rot="5400000">
              <a:off x="3795734" y="4209814"/>
              <a:ext cx="4007348" cy="108000"/>
              <a:chOff x="1549643" y="1027004"/>
              <a:chExt cx="4007348" cy="108000"/>
            </a:xfrm>
          </p:grpSpPr>
          <p:sp>
            <p:nvSpPr>
              <p:cNvPr id="578" name="Rectangle 577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0" name="Rectangle 569"/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1506991" y="2119988"/>
              <a:ext cx="4175652" cy="41507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1731991" y="2442488"/>
              <a:ext cx="3600000" cy="3600000"/>
            </a:xfrm>
            <a:prstGeom prst="rect">
              <a:avLst/>
            </a:prstGeom>
            <a:pattFill prst="smCheck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Forme libre 572"/>
            <p:cNvSpPr/>
            <p:nvPr/>
          </p:nvSpPr>
          <p:spPr>
            <a:xfrm>
              <a:off x="1506991" y="2217488"/>
              <a:ext cx="4050000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Connecteur droit 573"/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/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/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/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010C27A5-0AB2-AFC7-3EC5-1B4FF5CD0E71}"/>
              </a:ext>
            </a:extLst>
          </p:cNvPr>
          <p:cNvGrpSpPr/>
          <p:nvPr/>
        </p:nvGrpSpPr>
        <p:grpSpPr>
          <a:xfrm>
            <a:off x="5123656" y="858951"/>
            <a:ext cx="1886720" cy="1938326"/>
            <a:chOff x="1507619" y="1321724"/>
            <a:chExt cx="5109312" cy="49588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AC0335-AE29-996A-C105-46BD8340925E}"/>
                </a:ext>
              </a:extLst>
            </p:cNvPr>
            <p:cNvSpPr/>
            <p:nvPr/>
          </p:nvSpPr>
          <p:spPr>
            <a:xfrm>
              <a:off x="1508247" y="1773519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18383BF9-BC4F-B1F0-FBA7-E73F3678FDE1}"/>
                </a:ext>
              </a:extLst>
            </p:cNvPr>
            <p:cNvSpPr/>
            <p:nvPr/>
          </p:nvSpPr>
          <p:spPr>
            <a:xfrm>
              <a:off x="5682643" y="1773519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0B1AE58-C88A-9DD1-6B6A-DBF851ECEAAF}"/>
                </a:ext>
              </a:extLst>
            </p:cNvPr>
            <p:cNvSpPr/>
            <p:nvPr/>
          </p:nvSpPr>
          <p:spPr>
            <a:xfrm>
              <a:off x="1507619" y="1773519"/>
              <a:ext cx="4466956" cy="450703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8A48E9D-CAFF-46FA-D7DA-D1450753E32B}"/>
                </a:ext>
              </a:extLst>
            </p:cNvPr>
            <p:cNvCxnSpPr/>
            <p:nvPr/>
          </p:nvCxnSpPr>
          <p:spPr>
            <a:xfrm flipV="1">
              <a:off x="1643488" y="2362369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34">
              <a:extLst>
                <a:ext uri="{FF2B5EF4-FFF2-40B4-BE49-F238E27FC236}">
                  <a16:creationId xmlns:a16="http://schemas.microsoft.com/office/drawing/2014/main" id="{868F0B80-8054-089B-E605-74197EC3AECD}"/>
                </a:ext>
              </a:extLst>
            </p:cNvPr>
            <p:cNvCxnSpPr/>
            <p:nvPr/>
          </p:nvCxnSpPr>
          <p:spPr>
            <a:xfrm flipV="1">
              <a:off x="1643488" y="6112340"/>
              <a:ext cx="37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35">
              <a:extLst>
                <a:ext uri="{FF2B5EF4-FFF2-40B4-BE49-F238E27FC236}">
                  <a16:creationId xmlns:a16="http://schemas.microsoft.com/office/drawing/2014/main" id="{1275DCEA-8875-2E3D-490F-1F93FC4EF561}"/>
                </a:ext>
              </a:extLst>
            </p:cNvPr>
            <p:cNvCxnSpPr/>
            <p:nvPr/>
          </p:nvCxnSpPr>
          <p:spPr>
            <a:xfrm flipV="1">
              <a:off x="1643488" y="2362369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36">
              <a:extLst>
                <a:ext uri="{FF2B5EF4-FFF2-40B4-BE49-F238E27FC236}">
                  <a16:creationId xmlns:a16="http://schemas.microsoft.com/office/drawing/2014/main" id="{27B81387-8754-A293-2A15-8311AE6894D5}"/>
                </a:ext>
              </a:extLst>
            </p:cNvPr>
            <p:cNvCxnSpPr/>
            <p:nvPr/>
          </p:nvCxnSpPr>
          <p:spPr>
            <a:xfrm flipV="1">
              <a:off x="5423488" y="2339487"/>
              <a:ext cx="0" cy="37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9">
              <a:extLst>
                <a:ext uri="{FF2B5EF4-FFF2-40B4-BE49-F238E27FC236}">
                  <a16:creationId xmlns:a16="http://schemas.microsoft.com/office/drawing/2014/main" id="{3804D554-95B8-902C-87A4-CDCF7CB5E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009" y="2362369"/>
              <a:ext cx="847293" cy="4332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10">
              <a:extLst>
                <a:ext uri="{FF2B5EF4-FFF2-40B4-BE49-F238E27FC236}">
                  <a16:creationId xmlns:a16="http://schemas.microsoft.com/office/drawing/2014/main" id="{3A815EF3-FE09-504C-116F-4B82DD3DDB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0493" y="3117273"/>
              <a:ext cx="971994" cy="5074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e 31">
              <a:extLst>
                <a:ext uri="{FF2B5EF4-FFF2-40B4-BE49-F238E27FC236}">
                  <a16:creationId xmlns:a16="http://schemas.microsoft.com/office/drawing/2014/main" id="{E81A4E85-4383-A463-5D83-3D37B591A148}"/>
                </a:ext>
              </a:extLst>
            </p:cNvPr>
            <p:cNvGrpSpPr/>
            <p:nvPr/>
          </p:nvGrpSpPr>
          <p:grpSpPr>
            <a:xfrm>
              <a:off x="5651169" y="3227046"/>
              <a:ext cx="288000" cy="1687095"/>
              <a:chOff x="5624053" y="2294561"/>
              <a:chExt cx="288000" cy="1687095"/>
            </a:xfrm>
          </p:grpSpPr>
          <p:sp>
            <p:nvSpPr>
              <p:cNvPr id="19" name="Rectangle 32">
                <a:extLst>
                  <a:ext uri="{FF2B5EF4-FFF2-40B4-BE49-F238E27FC236}">
                    <a16:creationId xmlns:a16="http://schemas.microsoft.com/office/drawing/2014/main" id="{935CAE1D-1512-0696-AC73-DC9C3AECDAAB}"/>
                  </a:ext>
                </a:extLst>
              </p:cNvPr>
              <p:cNvSpPr/>
              <p:nvPr/>
            </p:nvSpPr>
            <p:spPr>
              <a:xfrm>
                <a:off x="5624053" y="2294561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id="{440D2F4E-3320-535C-E13B-8B1EDB5EBFE3}"/>
                  </a:ext>
                </a:extLst>
              </p:cNvPr>
              <p:cNvSpPr/>
              <p:nvPr/>
            </p:nvSpPr>
            <p:spPr>
              <a:xfrm>
                <a:off x="5624053" y="3441656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e 37">
              <a:extLst>
                <a:ext uri="{FF2B5EF4-FFF2-40B4-BE49-F238E27FC236}">
                  <a16:creationId xmlns:a16="http://schemas.microsoft.com/office/drawing/2014/main" id="{FBCC8C23-D4DE-6D3B-9724-789DD99FFA3B}"/>
                </a:ext>
              </a:extLst>
            </p:cNvPr>
            <p:cNvGrpSpPr/>
            <p:nvPr/>
          </p:nvGrpSpPr>
          <p:grpSpPr>
            <a:xfrm rot="5400000">
              <a:off x="3585329" y="1144024"/>
              <a:ext cx="288000" cy="1687095"/>
              <a:chOff x="5624053" y="2294561"/>
              <a:chExt cx="288000" cy="1687095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5F13CB44-88A9-0A01-F20D-67193EE497C6}"/>
                  </a:ext>
                </a:extLst>
              </p:cNvPr>
              <p:cNvSpPr/>
              <p:nvPr/>
            </p:nvSpPr>
            <p:spPr>
              <a:xfrm>
                <a:off x="5624053" y="2294561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9">
                <a:extLst>
                  <a:ext uri="{FF2B5EF4-FFF2-40B4-BE49-F238E27FC236}">
                    <a16:creationId xmlns:a16="http://schemas.microsoft.com/office/drawing/2014/main" id="{13A02A3B-2C70-4307-D1C0-AE22086351D1}"/>
                  </a:ext>
                </a:extLst>
              </p:cNvPr>
              <p:cNvSpPr/>
              <p:nvPr/>
            </p:nvSpPr>
            <p:spPr>
              <a:xfrm>
                <a:off x="5624053" y="3441656"/>
                <a:ext cx="288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A1A49979-EA10-612E-5F2F-E72EC4380977}"/>
                </a:ext>
              </a:extLst>
            </p:cNvPr>
            <p:cNvCxnSpPr/>
            <p:nvPr/>
          </p:nvCxnSpPr>
          <p:spPr>
            <a:xfrm flipH="1">
              <a:off x="5860473" y="1321724"/>
              <a:ext cx="756458" cy="548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118">
            <a:extLst>
              <a:ext uri="{FF2B5EF4-FFF2-40B4-BE49-F238E27FC236}">
                <a16:creationId xmlns:a16="http://schemas.microsoft.com/office/drawing/2014/main" id="{460A40EE-F87F-631C-CDE4-A97EBD6D8560}"/>
              </a:ext>
            </a:extLst>
          </p:cNvPr>
          <p:cNvSpPr txBox="1"/>
          <p:nvPr/>
        </p:nvSpPr>
        <p:spPr>
          <a:xfrm>
            <a:off x="4849819" y="2846928"/>
            <a:ext cx="2302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2) Kapton foil with resist silk-screen print and HV resist contact</a:t>
            </a:r>
          </a:p>
        </p:txBody>
      </p:sp>
    </p:spTree>
    <p:extLst>
      <p:ext uri="{BB962C8B-B14F-4D97-AF65-F5344CB8AC3E}">
        <p14:creationId xmlns:p14="http://schemas.microsoft.com/office/powerpoint/2010/main" val="356149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577" t="2170" r="2716" b="7029"/>
          <a:stretch/>
        </p:blipFill>
        <p:spPr>
          <a:xfrm>
            <a:off x="898496" y="1144989"/>
            <a:ext cx="10114061" cy="4436828"/>
          </a:xfrm>
          <a:prstGeom prst="rect">
            <a:avLst/>
          </a:prstGeom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DC82D7EE-7E58-7701-397C-2FB34ED6EF83}"/>
              </a:ext>
            </a:extLst>
          </p:cNvPr>
          <p:cNvSpPr txBox="1"/>
          <p:nvPr/>
        </p:nvSpPr>
        <p:spPr>
          <a:xfrm>
            <a:off x="536595" y="14509"/>
            <a:ext cx="807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+mj-lt"/>
              </a:rPr>
              <a:t>Stack Total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thickness</a:t>
            </a:r>
            <a:r>
              <a:rPr lang="fr-FR" sz="3600" b="1" dirty="0">
                <a:solidFill>
                  <a:schemeClr val="bg1"/>
                </a:solidFill>
                <a:latin typeface="+mj-lt"/>
              </a:rPr>
              <a:t>:  428 µm + 1 mm CF</a:t>
            </a:r>
          </a:p>
        </p:txBody>
      </p:sp>
    </p:spTree>
    <p:extLst>
      <p:ext uri="{BB962C8B-B14F-4D97-AF65-F5344CB8AC3E}">
        <p14:creationId xmlns:p14="http://schemas.microsoft.com/office/powerpoint/2010/main" val="44385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63544" y="6602834"/>
            <a:ext cx="2743200" cy="365125"/>
          </a:xfrm>
        </p:spPr>
        <p:txBody>
          <a:bodyPr/>
          <a:lstStyle/>
          <a:p>
            <a:pPr algn="ctr"/>
            <a:fld id="{035C00CB-9D50-4BBC-AE02-F1C90E33881B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8920" y="2478299"/>
            <a:ext cx="7997080" cy="1543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904718"/>
            <a:ext cx="4500000" cy="2270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6400" y="2222715"/>
            <a:ext cx="4360378" cy="251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6399" y="2122021"/>
            <a:ext cx="5126611" cy="12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0" y="1727897"/>
            <a:ext cx="4500000" cy="2270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81174" y="1718865"/>
            <a:ext cx="105934" cy="408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596400" y="1900389"/>
            <a:ext cx="7997079" cy="43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56861" y="1744177"/>
            <a:ext cx="105934" cy="408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10931" y="1718865"/>
            <a:ext cx="105934" cy="408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16000" y="2365300"/>
            <a:ext cx="720000" cy="110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e 30"/>
          <p:cNvGrpSpPr/>
          <p:nvPr/>
        </p:nvGrpSpPr>
        <p:grpSpPr>
          <a:xfrm>
            <a:off x="7885696" y="501814"/>
            <a:ext cx="2700000" cy="1232461"/>
            <a:chOff x="7022522" y="323645"/>
            <a:chExt cx="2700000" cy="1933282"/>
          </a:xfrm>
        </p:grpSpPr>
        <p:sp>
          <p:nvSpPr>
            <p:cNvPr id="9" name="Rectangle 8"/>
            <p:cNvSpPr/>
            <p:nvPr/>
          </p:nvSpPr>
          <p:spPr>
            <a:xfrm>
              <a:off x="7022522" y="323645"/>
              <a:ext cx="2700000" cy="193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96726" y="1824927"/>
              <a:ext cx="648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8372522" y="323645"/>
              <a:ext cx="1260000" cy="1933282"/>
              <a:chOff x="8286600" y="221670"/>
              <a:chExt cx="1260000" cy="193328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556600" y="221670"/>
                <a:ext cx="720000" cy="1933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286600" y="221670"/>
                <a:ext cx="126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1598653" y="5753161"/>
            <a:ext cx="9664968" cy="1559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73925" y="5239379"/>
            <a:ext cx="5350474" cy="159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96134" y="5460014"/>
            <a:ext cx="1538568" cy="297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96134" y="5406680"/>
            <a:ext cx="2304801" cy="1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73925" y="5062558"/>
            <a:ext cx="4500000" cy="2270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59099" y="5053526"/>
            <a:ext cx="105934" cy="408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93925" y="5659775"/>
            <a:ext cx="720000" cy="110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664278" y="5512689"/>
            <a:ext cx="666887" cy="273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e 50"/>
          <p:cNvGrpSpPr/>
          <p:nvPr/>
        </p:nvGrpSpPr>
        <p:grpSpPr>
          <a:xfrm>
            <a:off x="4063621" y="3821065"/>
            <a:ext cx="2700000" cy="1232461"/>
            <a:chOff x="7022522" y="323645"/>
            <a:chExt cx="2700000" cy="1933282"/>
          </a:xfrm>
        </p:grpSpPr>
        <p:sp>
          <p:nvSpPr>
            <p:cNvPr id="52" name="Rectangle 51"/>
            <p:cNvSpPr/>
            <p:nvPr/>
          </p:nvSpPr>
          <p:spPr>
            <a:xfrm>
              <a:off x="7022522" y="323645"/>
              <a:ext cx="2700000" cy="193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296726" y="1824927"/>
              <a:ext cx="648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8372522" y="323645"/>
              <a:ext cx="1260000" cy="1933282"/>
              <a:chOff x="8286600" y="221670"/>
              <a:chExt cx="1260000" cy="193328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8556600" y="221670"/>
                <a:ext cx="720000" cy="1933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286600" y="221670"/>
                <a:ext cx="126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e 56"/>
          <p:cNvGrpSpPr>
            <a:grpSpLocks noChangeAspect="1"/>
          </p:cNvGrpSpPr>
          <p:nvPr/>
        </p:nvGrpSpPr>
        <p:grpSpPr>
          <a:xfrm>
            <a:off x="175813" y="2468517"/>
            <a:ext cx="2150491" cy="2052000"/>
            <a:chOff x="6511744" y="2108182"/>
            <a:chExt cx="4994456" cy="4765693"/>
          </a:xfrm>
        </p:grpSpPr>
        <p:sp>
          <p:nvSpPr>
            <p:cNvPr id="58" name="Espace réservé du numéro de diapositive 3"/>
            <p:cNvSpPr txBox="1">
              <a:spLocks/>
            </p:cNvSpPr>
            <p:nvPr/>
          </p:nvSpPr>
          <p:spPr>
            <a:xfrm>
              <a:off x="8763000" y="65087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035C00CB-9D50-4BBC-AE02-F1C90E33881B}" type="slidenum">
                <a:rPr lang="en-US" smtClean="0"/>
                <a:pPr algn="ctr"/>
                <a:t>7</a:t>
              </a:fld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3000" y="2108182"/>
              <a:ext cx="4500000" cy="45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36744" y="2777151"/>
              <a:ext cx="3600000" cy="3600000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chemeClr val="accent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6511744" y="2552151"/>
              <a:ext cx="4050000" cy="4050000"/>
            </a:xfrm>
            <a:custGeom>
              <a:avLst/>
              <a:gdLst>
                <a:gd name="connsiteX0" fmla="*/ 0 w 4050000"/>
                <a:gd name="connsiteY0" fmla="*/ 0 h 4050000"/>
                <a:gd name="connsiteX1" fmla="*/ 4050000 w 4050000"/>
                <a:gd name="connsiteY1" fmla="*/ 0 h 4050000"/>
                <a:gd name="connsiteX2" fmla="*/ 4050000 w 4050000"/>
                <a:gd name="connsiteY2" fmla="*/ 4050000 h 4050000"/>
                <a:gd name="connsiteX3" fmla="*/ 0 w 4050000"/>
                <a:gd name="connsiteY3" fmla="*/ 4050000 h 4050000"/>
                <a:gd name="connsiteX4" fmla="*/ 0 w 4050000"/>
                <a:gd name="connsiteY4" fmla="*/ 0 h 4050000"/>
                <a:gd name="connsiteX5" fmla="*/ 90000 w 4050000"/>
                <a:gd name="connsiteY5" fmla="*/ 90000 h 4050000"/>
                <a:gd name="connsiteX6" fmla="*/ 90000 w 4050000"/>
                <a:gd name="connsiteY6" fmla="*/ 3960000 h 4050000"/>
                <a:gd name="connsiteX7" fmla="*/ 3960000 w 4050000"/>
                <a:gd name="connsiteY7" fmla="*/ 3960000 h 4050000"/>
                <a:gd name="connsiteX8" fmla="*/ 3960000 w 4050000"/>
                <a:gd name="connsiteY8" fmla="*/ 90000 h 4050000"/>
                <a:gd name="connsiteX9" fmla="*/ 90000 w 4050000"/>
                <a:gd name="connsiteY9" fmla="*/ 90000 h 40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00" h="4050000">
                  <a:moveTo>
                    <a:pt x="0" y="0"/>
                  </a:moveTo>
                  <a:lnTo>
                    <a:pt x="4050000" y="0"/>
                  </a:lnTo>
                  <a:lnTo>
                    <a:pt x="4050000" y="4050000"/>
                  </a:lnTo>
                  <a:lnTo>
                    <a:pt x="0" y="4050000"/>
                  </a:lnTo>
                  <a:lnTo>
                    <a:pt x="0" y="0"/>
                  </a:lnTo>
                  <a:close/>
                  <a:moveTo>
                    <a:pt x="90000" y="90000"/>
                  </a:moveTo>
                  <a:lnTo>
                    <a:pt x="90000" y="3960000"/>
                  </a:lnTo>
                  <a:lnTo>
                    <a:pt x="3960000" y="3960000"/>
                  </a:lnTo>
                  <a:lnTo>
                    <a:pt x="3960000" y="90000"/>
                  </a:lnTo>
                  <a:lnTo>
                    <a:pt x="90000" y="9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e 61"/>
            <p:cNvGrpSpPr/>
            <p:nvPr/>
          </p:nvGrpSpPr>
          <p:grpSpPr>
            <a:xfrm>
              <a:off x="6576018" y="2276167"/>
              <a:ext cx="4007348" cy="108000"/>
              <a:chOff x="1549643" y="1027004"/>
              <a:chExt cx="4007348" cy="1080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 rot="5400000">
              <a:off x="8800487" y="4544477"/>
              <a:ext cx="4007348" cy="108000"/>
              <a:chOff x="1549643" y="1027004"/>
              <a:chExt cx="4007348" cy="108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54964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5031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5098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052991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65165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352323" y="1027004"/>
                <a:ext cx="504000" cy="10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0687396" y="2108182"/>
              <a:ext cx="313550" cy="3431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755829" y="3997859"/>
            <a:ext cx="0" cy="711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1681250" y="3281430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41520" y="387132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349532" y="44934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2195071" y="33222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1495658" y="33537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37843" y="274667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Coupe A-A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1023881" y="610594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Coupe B-B</a:t>
            </a:r>
          </a:p>
        </p:txBody>
      </p:sp>
      <p:cxnSp>
        <p:nvCxnSpPr>
          <p:cNvPr id="92" name="Connecteur droit avec flèche 91"/>
          <p:cNvCxnSpPr>
            <a:stCxn id="93" idx="3"/>
            <a:endCxn id="9" idx="1"/>
          </p:cNvCxnSpPr>
          <p:nvPr/>
        </p:nvCxnSpPr>
        <p:spPr>
          <a:xfrm>
            <a:off x="7356000" y="876413"/>
            <a:ext cx="529696" cy="241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6615028" y="691747"/>
            <a:ext cx="7409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frame</a:t>
            </a:r>
          </a:p>
        </p:txBody>
      </p:sp>
      <p:cxnSp>
        <p:nvCxnSpPr>
          <p:cNvPr id="97" name="Connecteur droit avec flèche 96"/>
          <p:cNvCxnSpPr>
            <a:cxnSpLocks/>
            <a:stCxn id="98" idx="3"/>
          </p:cNvCxnSpPr>
          <p:nvPr/>
        </p:nvCxnSpPr>
        <p:spPr>
          <a:xfrm>
            <a:off x="3882064" y="1371288"/>
            <a:ext cx="413193" cy="1015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3023860" y="1186622"/>
            <a:ext cx="858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Kapton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5" name="Connecteur droit avec flèche 104"/>
          <p:cNvCxnSpPr>
            <a:cxnSpLocks/>
            <a:stCxn id="106" idx="3"/>
            <a:endCxn id="16" idx="0"/>
          </p:cNvCxnSpPr>
          <p:nvPr/>
        </p:nvCxnSpPr>
        <p:spPr>
          <a:xfrm>
            <a:off x="4561170" y="887536"/>
            <a:ext cx="598535" cy="123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3702966" y="702870"/>
            <a:ext cx="858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resist</a:t>
            </a:r>
          </a:p>
        </p:txBody>
      </p:sp>
      <p:cxnSp>
        <p:nvCxnSpPr>
          <p:cNvPr id="107" name="Connecteur droit avec flèche 106"/>
          <p:cNvCxnSpPr>
            <a:stCxn id="108" idx="3"/>
            <a:endCxn id="26" idx="0"/>
          </p:cNvCxnSpPr>
          <p:nvPr/>
        </p:nvCxnSpPr>
        <p:spPr>
          <a:xfrm>
            <a:off x="6191354" y="1090853"/>
            <a:ext cx="984646" cy="1274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4949265" y="767687"/>
            <a:ext cx="12420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HV contact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4mm large</a:t>
            </a:r>
          </a:p>
        </p:txBody>
      </p:sp>
      <p:cxnSp>
        <p:nvCxnSpPr>
          <p:cNvPr id="111" name="Connecteur droit avec flèche 110"/>
          <p:cNvCxnSpPr>
            <a:stCxn id="112" idx="3"/>
          </p:cNvCxnSpPr>
          <p:nvPr/>
        </p:nvCxnSpPr>
        <p:spPr>
          <a:xfrm>
            <a:off x="2588170" y="1320132"/>
            <a:ext cx="452761" cy="580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1729966" y="1135466"/>
            <a:ext cx="858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mesh</a:t>
            </a:r>
          </a:p>
        </p:txBody>
      </p:sp>
      <p:cxnSp>
        <p:nvCxnSpPr>
          <p:cNvPr id="114" name="Connecteur droit avec flèche 113"/>
          <p:cNvCxnSpPr/>
          <p:nvPr/>
        </p:nvCxnSpPr>
        <p:spPr>
          <a:xfrm>
            <a:off x="6075101" y="3252525"/>
            <a:ext cx="4479393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7885696" y="3230051"/>
            <a:ext cx="8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 mm</a:t>
            </a:r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7885696" y="2802175"/>
            <a:ext cx="266879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8873987" y="2766212"/>
            <a:ext cx="8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 mm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537232" y="13967"/>
            <a:ext cx="67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+mj-lt"/>
              </a:rPr>
              <a:t>Section  </a:t>
            </a:r>
            <a:r>
              <a:rPr lang="fr-FR" sz="3600" b="1" dirty="0" err="1">
                <a:solidFill>
                  <a:schemeClr val="bg1"/>
                </a:solidFill>
                <a:latin typeface="+mj-lt"/>
              </a:rPr>
              <a:t>view</a:t>
            </a:r>
            <a:r>
              <a:rPr lang="fr-FR" sz="3600" b="1" dirty="0">
                <a:solidFill>
                  <a:schemeClr val="bg1"/>
                </a:solidFill>
                <a:latin typeface="+mj-lt"/>
              </a:rPr>
              <a:t> - Not in </a:t>
            </a:r>
            <a:r>
              <a:rPr lang="fr-FR" sz="3600" b="1" dirty="0" err="1">
                <a:solidFill>
                  <a:schemeClr val="bg1"/>
                </a:solidFill>
                <a:latin typeface="+mj-lt"/>
              </a:rPr>
              <a:t>scale</a:t>
            </a:r>
            <a:endParaRPr lang="fr-FR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2" name="Connecteur droit avec flèche 121"/>
          <p:cNvCxnSpPr/>
          <p:nvPr/>
        </p:nvCxnSpPr>
        <p:spPr>
          <a:xfrm>
            <a:off x="2273925" y="6087316"/>
            <a:ext cx="4479393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4159530" y="6103524"/>
            <a:ext cx="8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 mm</a:t>
            </a:r>
          </a:p>
        </p:txBody>
      </p:sp>
      <p:cxnSp>
        <p:nvCxnSpPr>
          <p:cNvPr id="124" name="Connecteur droit avec flèche 123"/>
          <p:cNvCxnSpPr/>
          <p:nvPr/>
        </p:nvCxnSpPr>
        <p:spPr>
          <a:xfrm>
            <a:off x="6763621" y="6102348"/>
            <a:ext cx="4479393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8649225" y="6118557"/>
            <a:ext cx="1405839" cy="38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~40 ??? mm</a:t>
            </a:r>
          </a:p>
        </p:txBody>
      </p:sp>
      <p:cxnSp>
        <p:nvCxnSpPr>
          <p:cNvPr id="126" name="Connecteur droit avec flèche 125"/>
          <p:cNvCxnSpPr>
            <a:cxnSpLocks/>
            <a:stCxn id="127" idx="1"/>
          </p:cNvCxnSpPr>
          <p:nvPr/>
        </p:nvCxnSpPr>
        <p:spPr>
          <a:xfrm flipH="1">
            <a:off x="8886760" y="4739464"/>
            <a:ext cx="1155382" cy="745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ZoneTexte 126"/>
          <p:cNvSpPr txBox="1"/>
          <p:nvPr/>
        </p:nvSpPr>
        <p:spPr>
          <a:xfrm>
            <a:off x="10042142" y="4416298"/>
            <a:ext cx="11801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Connector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(GMI 30)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753318" y="5655858"/>
            <a:ext cx="720000" cy="110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843318" y="5239379"/>
            <a:ext cx="540000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ZoneTexte 132"/>
          <p:cNvSpPr txBox="1"/>
          <p:nvPr/>
        </p:nvSpPr>
        <p:spPr>
          <a:xfrm>
            <a:off x="7396669" y="3790964"/>
            <a:ext cx="214276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Ground (3 mm large)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with soldering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843318" y="5127937"/>
            <a:ext cx="540001" cy="5279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eur droit 37"/>
          <p:cNvCxnSpPr/>
          <p:nvPr/>
        </p:nvCxnSpPr>
        <p:spPr>
          <a:xfrm>
            <a:off x="1598654" y="5232257"/>
            <a:ext cx="6025745" cy="712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>
            <a:stCxn id="133" idx="2"/>
            <a:endCxn id="130" idx="2"/>
          </p:cNvCxnSpPr>
          <p:nvPr/>
        </p:nvCxnSpPr>
        <p:spPr>
          <a:xfrm flipH="1">
            <a:off x="7113318" y="4437295"/>
            <a:ext cx="1354734" cy="1329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666136" y="1202282"/>
            <a:ext cx="7409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joint</a:t>
            </a:r>
          </a:p>
        </p:txBody>
      </p:sp>
      <p:sp>
        <p:nvSpPr>
          <p:cNvPr id="141" name="Ellipse 140"/>
          <p:cNvSpPr/>
          <p:nvPr/>
        </p:nvSpPr>
        <p:spPr>
          <a:xfrm>
            <a:off x="8204167" y="1445685"/>
            <a:ext cx="559466" cy="30169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Connecteur droit avec flèche 137"/>
          <p:cNvCxnSpPr>
            <a:cxnSpLocks/>
            <a:stCxn id="139" idx="3"/>
          </p:cNvCxnSpPr>
          <p:nvPr/>
        </p:nvCxnSpPr>
        <p:spPr>
          <a:xfrm>
            <a:off x="7407108" y="1386948"/>
            <a:ext cx="1007451" cy="223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4389696" y="4774921"/>
            <a:ext cx="559466" cy="30169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eur droit avec flèche 142"/>
          <p:cNvCxnSpPr>
            <a:cxnSpLocks/>
            <a:stCxn id="144" idx="3"/>
          </p:cNvCxnSpPr>
          <p:nvPr/>
        </p:nvCxnSpPr>
        <p:spPr>
          <a:xfrm>
            <a:off x="2319476" y="1923793"/>
            <a:ext cx="501798" cy="669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143"/>
          <p:cNvSpPr txBox="1"/>
          <p:nvPr/>
        </p:nvSpPr>
        <p:spPr>
          <a:xfrm>
            <a:off x="1461272" y="1739127"/>
            <a:ext cx="858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FR4</a:t>
            </a:r>
          </a:p>
        </p:txBody>
      </p:sp>
    </p:spTree>
    <p:extLst>
      <p:ext uri="{BB962C8B-B14F-4D97-AF65-F5344CB8AC3E}">
        <p14:creationId xmlns:p14="http://schemas.microsoft.com/office/powerpoint/2010/main" val="368820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03594" y="4309455"/>
            <a:ext cx="2743200" cy="365125"/>
          </a:xfrm>
        </p:spPr>
        <p:txBody>
          <a:bodyPr/>
          <a:lstStyle/>
          <a:p>
            <a:fld id="{035C00CB-9D50-4BBC-AE02-F1C90E33881B}" type="slidenum">
              <a:rPr lang="en-US" smtClean="0"/>
              <a:t>8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0099" y="3921450"/>
            <a:ext cx="6578601" cy="1686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407669"/>
            <a:ext cx="4249534" cy="111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0100" y="3230848"/>
            <a:ext cx="3399060" cy="153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39012" y="3743789"/>
            <a:ext cx="864000" cy="190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e 50"/>
          <p:cNvGrpSpPr/>
          <p:nvPr/>
        </p:nvGrpSpPr>
        <p:grpSpPr>
          <a:xfrm>
            <a:off x="1488856" y="1989355"/>
            <a:ext cx="2700000" cy="1232461"/>
            <a:chOff x="7022522" y="323645"/>
            <a:chExt cx="2700000" cy="1933282"/>
          </a:xfrm>
        </p:grpSpPr>
        <p:sp>
          <p:nvSpPr>
            <p:cNvPr id="52" name="Rectangle 51"/>
            <p:cNvSpPr/>
            <p:nvPr/>
          </p:nvSpPr>
          <p:spPr>
            <a:xfrm>
              <a:off x="7022522" y="323645"/>
              <a:ext cx="2700000" cy="193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296726" y="1824927"/>
              <a:ext cx="648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8372522" y="323645"/>
              <a:ext cx="1260000" cy="1933282"/>
              <a:chOff x="8286600" y="221670"/>
              <a:chExt cx="1260000" cy="193328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8556600" y="221670"/>
                <a:ext cx="720000" cy="1933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286600" y="221670"/>
                <a:ext cx="126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ZoneTexte 114"/>
          <p:cNvSpPr txBox="1"/>
          <p:nvPr/>
        </p:nvSpPr>
        <p:spPr>
          <a:xfrm>
            <a:off x="5819256" y="5008649"/>
            <a:ext cx="110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30 mm</a:t>
            </a:r>
          </a:p>
        </p:txBody>
      </p:sp>
      <p:cxnSp>
        <p:nvCxnSpPr>
          <p:cNvPr id="124" name="Connecteur droit avec flèche 123"/>
          <p:cNvCxnSpPr/>
          <p:nvPr/>
        </p:nvCxnSpPr>
        <p:spPr>
          <a:xfrm>
            <a:off x="5088042" y="4957786"/>
            <a:ext cx="2271842" cy="124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7956613" y="5073275"/>
            <a:ext cx="1405839" cy="38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~40  mm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5104156" y="788960"/>
            <a:ext cx="23337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Connector (</a:t>
            </a:r>
            <a:r>
              <a:rPr lang="en-US" dirty="0">
                <a:hlinkClick r:id="rId2"/>
              </a:rPr>
              <a:t>GMI 30</a:t>
            </a:r>
            <a:r>
              <a:rPr lang="en-US" dirty="0"/>
              <a:t>)</a:t>
            </a:r>
          </a:p>
          <a:p>
            <a:r>
              <a:rPr lang="en-US" dirty="0"/>
              <a:t>Pin spacer = 1,27 mm,</a:t>
            </a:r>
          </a:p>
          <a:p>
            <a:r>
              <a:rPr lang="en-US" dirty="0"/>
              <a:t>~12x60 mm²</a:t>
            </a:r>
          </a:p>
          <a:p>
            <a:r>
              <a:rPr lang="en-US" dirty="0"/>
              <a:t>4 vis M3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178553" y="3824148"/>
            <a:ext cx="720000" cy="110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268553" y="3407669"/>
            <a:ext cx="540000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268553" y="3296227"/>
            <a:ext cx="540001" cy="5279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eur droit 37"/>
          <p:cNvCxnSpPr/>
          <p:nvPr/>
        </p:nvCxnSpPr>
        <p:spPr>
          <a:xfrm>
            <a:off x="800100" y="3407669"/>
            <a:ext cx="424953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1814931" y="2943211"/>
            <a:ext cx="559466" cy="30169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100742" y="3503647"/>
            <a:ext cx="4518285" cy="240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446998" y="4243132"/>
            <a:ext cx="8110670" cy="355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157067" y="4097328"/>
            <a:ext cx="781261" cy="57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Connecteur droit avec flèche 119"/>
          <p:cNvCxnSpPr>
            <a:cxnSpLocks/>
            <a:stCxn id="128" idx="1"/>
            <a:endCxn id="109" idx="0"/>
          </p:cNvCxnSpPr>
          <p:nvPr/>
        </p:nvCxnSpPr>
        <p:spPr>
          <a:xfrm flipH="1">
            <a:off x="7988882" y="2029830"/>
            <a:ext cx="364286" cy="881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8353168" y="1706664"/>
            <a:ext cx="215838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Connector</a:t>
            </a:r>
          </a:p>
          <a:p>
            <a:r>
              <a:rPr lang="en-US" dirty="0"/>
              <a:t>(MEC8 70 </a:t>
            </a:r>
            <a:r>
              <a:rPr lang="en-US" dirty="0" err="1"/>
              <a:t>rigth</a:t>
            </a:r>
            <a:r>
              <a:rPr lang="en-US" dirty="0"/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209555" y="3301731"/>
            <a:ext cx="4409472" cy="2424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773683" y="2911023"/>
            <a:ext cx="430397" cy="589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578143" y="2911023"/>
            <a:ext cx="430397" cy="589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Connecteur droit avec flèche 125"/>
          <p:cNvCxnSpPr>
            <a:cxnSpLocks/>
            <a:stCxn id="127" idx="2"/>
            <a:endCxn id="50" idx="0"/>
          </p:cNvCxnSpPr>
          <p:nvPr/>
        </p:nvCxnSpPr>
        <p:spPr>
          <a:xfrm>
            <a:off x="6271012" y="1989289"/>
            <a:ext cx="0" cy="1754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5410234" y="2667000"/>
            <a:ext cx="155764" cy="2007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922040" y="2743145"/>
            <a:ext cx="184198" cy="186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onnecteur droit avec flèche 133"/>
          <p:cNvCxnSpPr/>
          <p:nvPr/>
        </p:nvCxnSpPr>
        <p:spPr>
          <a:xfrm>
            <a:off x="7378700" y="4968962"/>
            <a:ext cx="224032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355048" y="6299200"/>
            <a:ext cx="90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4105633" y="5845491"/>
            <a:ext cx="1405839" cy="38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450  mm</a:t>
            </a:r>
          </a:p>
        </p:txBody>
      </p:sp>
      <p:cxnSp>
        <p:nvCxnSpPr>
          <p:cNvPr id="137" name="Connecteur droit avec flèche 136"/>
          <p:cNvCxnSpPr/>
          <p:nvPr/>
        </p:nvCxnSpPr>
        <p:spPr>
          <a:xfrm flipV="1">
            <a:off x="6558017" y="6337461"/>
            <a:ext cx="90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/>
          <p:cNvSpPr txBox="1"/>
          <p:nvPr/>
        </p:nvSpPr>
        <p:spPr>
          <a:xfrm>
            <a:off x="6308602" y="5883752"/>
            <a:ext cx="1405839" cy="38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480  mm</a:t>
            </a:r>
          </a:p>
        </p:txBody>
      </p:sp>
      <p:cxnSp>
        <p:nvCxnSpPr>
          <p:cNvPr id="145" name="Connecteur droit avec flèche 144"/>
          <p:cNvCxnSpPr/>
          <p:nvPr/>
        </p:nvCxnSpPr>
        <p:spPr>
          <a:xfrm flipV="1">
            <a:off x="8682213" y="6299200"/>
            <a:ext cx="90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8432798" y="5845491"/>
            <a:ext cx="1405839" cy="38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520  mm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345" y="4079715"/>
            <a:ext cx="6916539" cy="1467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120">
            <a:extLst>
              <a:ext uri="{FF2B5EF4-FFF2-40B4-BE49-F238E27FC236}">
                <a16:creationId xmlns:a16="http://schemas.microsoft.com/office/drawing/2014/main" id="{F787DFA4-9E7A-5715-D2C8-AAE85DAECDA6}"/>
              </a:ext>
            </a:extLst>
          </p:cNvPr>
          <p:cNvSpPr txBox="1"/>
          <p:nvPr/>
        </p:nvSpPr>
        <p:spPr>
          <a:xfrm>
            <a:off x="537232" y="13967"/>
            <a:ext cx="67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+mj-lt"/>
              </a:rPr>
              <a:t>Section  </a:t>
            </a:r>
            <a:r>
              <a:rPr lang="fr-FR" sz="3600" b="1" dirty="0" err="1">
                <a:solidFill>
                  <a:schemeClr val="bg1"/>
                </a:solidFill>
                <a:latin typeface="+mj-lt"/>
              </a:rPr>
              <a:t>view</a:t>
            </a:r>
            <a:r>
              <a:rPr lang="fr-FR" sz="3600" b="1" dirty="0">
                <a:solidFill>
                  <a:schemeClr val="bg1"/>
                </a:solidFill>
                <a:latin typeface="+mj-lt"/>
              </a:rPr>
              <a:t> - Not in </a:t>
            </a:r>
            <a:r>
              <a:rPr lang="fr-FR" sz="3600" b="1" dirty="0" err="1">
                <a:solidFill>
                  <a:schemeClr val="bg1"/>
                </a:solidFill>
                <a:latin typeface="+mj-lt"/>
              </a:rPr>
              <a:t>scale</a:t>
            </a:r>
            <a:endParaRPr lang="fr-FR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25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00CB-9D50-4BBC-AE02-F1C90E33881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0600" y="1955782"/>
            <a:ext cx="4500000" cy="45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4344" y="2624751"/>
            <a:ext cx="3600000" cy="3600000"/>
          </a:xfrm>
          <a:prstGeom prst="rect">
            <a:avLst/>
          </a:prstGeom>
          <a:pattFill prst="smGrid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orme libre 90"/>
          <p:cNvSpPr/>
          <p:nvPr/>
        </p:nvSpPr>
        <p:spPr>
          <a:xfrm>
            <a:off x="6359344" y="2399751"/>
            <a:ext cx="4050000" cy="4050000"/>
          </a:xfrm>
          <a:custGeom>
            <a:avLst/>
            <a:gdLst>
              <a:gd name="connsiteX0" fmla="*/ 0 w 4050000"/>
              <a:gd name="connsiteY0" fmla="*/ 0 h 4050000"/>
              <a:gd name="connsiteX1" fmla="*/ 4050000 w 4050000"/>
              <a:gd name="connsiteY1" fmla="*/ 0 h 4050000"/>
              <a:gd name="connsiteX2" fmla="*/ 4050000 w 4050000"/>
              <a:gd name="connsiteY2" fmla="*/ 4050000 h 4050000"/>
              <a:gd name="connsiteX3" fmla="*/ 0 w 4050000"/>
              <a:gd name="connsiteY3" fmla="*/ 4050000 h 4050000"/>
              <a:gd name="connsiteX4" fmla="*/ 0 w 4050000"/>
              <a:gd name="connsiteY4" fmla="*/ 0 h 4050000"/>
              <a:gd name="connsiteX5" fmla="*/ 90000 w 4050000"/>
              <a:gd name="connsiteY5" fmla="*/ 90000 h 4050000"/>
              <a:gd name="connsiteX6" fmla="*/ 90000 w 4050000"/>
              <a:gd name="connsiteY6" fmla="*/ 3960000 h 4050000"/>
              <a:gd name="connsiteX7" fmla="*/ 3960000 w 4050000"/>
              <a:gd name="connsiteY7" fmla="*/ 3960000 h 4050000"/>
              <a:gd name="connsiteX8" fmla="*/ 3960000 w 4050000"/>
              <a:gd name="connsiteY8" fmla="*/ 90000 h 4050000"/>
              <a:gd name="connsiteX9" fmla="*/ 90000 w 4050000"/>
              <a:gd name="connsiteY9" fmla="*/ 90000 h 40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0000" h="4050000">
                <a:moveTo>
                  <a:pt x="0" y="0"/>
                </a:moveTo>
                <a:lnTo>
                  <a:pt x="4050000" y="0"/>
                </a:lnTo>
                <a:lnTo>
                  <a:pt x="4050000" y="4050000"/>
                </a:lnTo>
                <a:lnTo>
                  <a:pt x="0" y="4050000"/>
                </a:lnTo>
                <a:lnTo>
                  <a:pt x="0" y="0"/>
                </a:lnTo>
                <a:close/>
                <a:moveTo>
                  <a:pt x="90000" y="90000"/>
                </a:moveTo>
                <a:lnTo>
                  <a:pt x="90000" y="3960000"/>
                </a:lnTo>
                <a:lnTo>
                  <a:pt x="3960000" y="3960000"/>
                </a:lnTo>
                <a:lnTo>
                  <a:pt x="3960000" y="90000"/>
                </a:lnTo>
                <a:lnTo>
                  <a:pt x="90000" y="9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57725" y="15902"/>
            <a:ext cx="482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Multiplexing connectors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534996" y="1955782"/>
            <a:ext cx="313550" cy="343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ZoneTexte 125"/>
          <p:cNvSpPr txBox="1"/>
          <p:nvPr/>
        </p:nvSpPr>
        <p:spPr>
          <a:xfrm>
            <a:off x="8248114" y="662233"/>
            <a:ext cx="15485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Multi plex PCB</a:t>
            </a:r>
          </a:p>
        </p:txBody>
      </p:sp>
      <p:cxnSp>
        <p:nvCxnSpPr>
          <p:cNvPr id="127" name="Connecteur droit avec flèche 126"/>
          <p:cNvCxnSpPr>
            <a:cxnSpLocks/>
            <a:stCxn id="126" idx="1"/>
          </p:cNvCxnSpPr>
          <p:nvPr/>
        </p:nvCxnSpPr>
        <p:spPr>
          <a:xfrm flipH="1">
            <a:off x="8055440" y="846899"/>
            <a:ext cx="192674" cy="889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6359344" y="1710381"/>
            <a:ext cx="4175652" cy="719553"/>
            <a:chOff x="1537692" y="1397155"/>
            <a:chExt cx="4175652" cy="719553"/>
          </a:xfrm>
        </p:grpSpPr>
        <p:sp>
          <p:nvSpPr>
            <p:cNvPr id="2" name="Rectangle 1"/>
            <p:cNvSpPr/>
            <p:nvPr/>
          </p:nvSpPr>
          <p:spPr>
            <a:xfrm>
              <a:off x="1537692" y="1397155"/>
              <a:ext cx="4175652" cy="719553"/>
            </a:xfrm>
            <a:prstGeom prst="rect">
              <a:avLst/>
            </a:prstGeom>
            <a:solidFill>
              <a:schemeClr val="accent4">
                <a:lumMod val="75000"/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62955" y="1427177"/>
              <a:ext cx="619047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34363" y="1428446"/>
              <a:ext cx="619047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731335" y="901928"/>
            <a:ext cx="5255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multiplexing PCB on each side </a:t>
            </a:r>
          </a:p>
          <a:p>
            <a:r>
              <a:rPr lang="en-US" dirty="0"/>
              <a:t>3 type on Multi PCB, M1, M2, 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M1 = no multiplex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512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 MEC8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M2 = multiplex by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256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MEC8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M4 = multiplex by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128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MEC8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Readout to Multi: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 connector on readout = printed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 to DREAM: MEC8 female on multi.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2" name="ZoneTexte 61"/>
          <p:cNvSpPr txBox="1"/>
          <p:nvPr/>
        </p:nvSpPr>
        <p:spPr>
          <a:xfrm>
            <a:off x="9733883" y="1158572"/>
            <a:ext cx="8299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MEC8</a:t>
            </a:r>
          </a:p>
        </p:txBody>
      </p:sp>
      <p:cxnSp>
        <p:nvCxnSpPr>
          <p:cNvPr id="63" name="Connecteur droit avec flèche 62"/>
          <p:cNvCxnSpPr>
            <a:cxnSpLocks/>
            <a:stCxn id="62" idx="1"/>
            <a:endCxn id="34" idx="2"/>
          </p:cNvCxnSpPr>
          <p:nvPr/>
        </p:nvCxnSpPr>
        <p:spPr>
          <a:xfrm flipH="1">
            <a:off x="9265539" y="1343238"/>
            <a:ext cx="468344" cy="518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483013" y="2816950"/>
            <a:ext cx="2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473840" y="5222550"/>
            <a:ext cx="2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e 42"/>
          <p:cNvGrpSpPr/>
          <p:nvPr/>
        </p:nvGrpSpPr>
        <p:grpSpPr>
          <a:xfrm rot="5400000">
            <a:off x="8409213" y="1346405"/>
            <a:ext cx="288000" cy="1687095"/>
            <a:chOff x="5624053" y="2294561"/>
            <a:chExt cx="288000" cy="1687095"/>
          </a:xfrm>
        </p:grpSpPr>
        <p:sp>
          <p:nvSpPr>
            <p:cNvPr id="44" name="Rectangle 43"/>
            <p:cNvSpPr/>
            <p:nvPr/>
          </p:nvSpPr>
          <p:spPr>
            <a:xfrm>
              <a:off x="5624053" y="2294561"/>
              <a:ext cx="288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24053" y="3441656"/>
              <a:ext cx="288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0516366" y="2579129"/>
            <a:ext cx="719553" cy="1553110"/>
            <a:chOff x="11164508" y="2252273"/>
            <a:chExt cx="719553" cy="1553110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0747730" y="2669051"/>
              <a:ext cx="1553110" cy="719553"/>
            </a:xfrm>
            <a:prstGeom prst="rect">
              <a:avLst/>
            </a:prstGeom>
            <a:solidFill>
              <a:schemeClr val="accent4">
                <a:lumMod val="75000"/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237144" y="2580591"/>
              <a:ext cx="615360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216862" y="3137980"/>
              <a:ext cx="615360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0439159" y="4755587"/>
            <a:ext cx="719553" cy="1553110"/>
            <a:chOff x="11164508" y="2252273"/>
            <a:chExt cx="719553" cy="155311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10747730" y="2669051"/>
              <a:ext cx="1553110" cy="719553"/>
            </a:xfrm>
            <a:prstGeom prst="rect">
              <a:avLst/>
            </a:prstGeom>
            <a:solidFill>
              <a:schemeClr val="accent4">
                <a:lumMod val="75000"/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237144" y="2580591"/>
              <a:ext cx="615360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216862" y="3137980"/>
              <a:ext cx="615360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152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45798</TotalTime>
  <Words>711</Words>
  <Application>Microsoft Macintosh PowerPoint</Application>
  <PresentationFormat>Widescreen</PresentationFormat>
  <Paragraphs>205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MMX17 Multiplex Micromegas for X17 experiment</vt:lpstr>
      <vt:lpstr>Needs: ~ tracker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3D MMX17 PCB with connectors</vt:lpstr>
      <vt:lpstr>Presentazione standard di PowerPoint</vt:lpstr>
      <vt:lpstr>Presentazione standard di PowerPoint</vt:lpstr>
      <vt:lpstr>Presentazione standard di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MMX17 Multiplex Micromegas for X17 experiment</dc:title>
  <dc:creator>Aune Stephan</dc:creator>
  <cp:lastModifiedBy>Pierfrancesco Mastinu</cp:lastModifiedBy>
  <cp:revision>84</cp:revision>
  <dcterms:created xsi:type="dcterms:W3CDTF">2024-11-15T08:27:47Z</dcterms:created>
  <dcterms:modified xsi:type="dcterms:W3CDTF">2025-04-29T16:08:11Z</dcterms:modified>
</cp:coreProperties>
</file>