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1165" r:id="rId3"/>
    <p:sldId id="1234" r:id="rId4"/>
    <p:sldId id="1159" r:id="rId5"/>
    <p:sldId id="1166" r:id="rId6"/>
    <p:sldId id="1235" r:id="rId7"/>
    <p:sldId id="1167" r:id="rId8"/>
    <p:sldId id="1168" r:id="rId9"/>
    <p:sldId id="1158" r:id="rId10"/>
    <p:sldId id="262" r:id="rId11"/>
    <p:sldId id="1151" r:id="rId12"/>
    <p:sldId id="1153" r:id="rId13"/>
    <p:sldId id="257" r:id="rId14"/>
    <p:sldId id="260" r:id="rId15"/>
    <p:sldId id="1154" r:id="rId16"/>
    <p:sldId id="1156" r:id="rId17"/>
    <p:sldId id="1217" r:id="rId18"/>
    <p:sldId id="1172" r:id="rId19"/>
    <p:sldId id="1173" r:id="rId20"/>
    <p:sldId id="1194" r:id="rId21"/>
    <p:sldId id="1195" r:id="rId22"/>
    <p:sldId id="1186" r:id="rId23"/>
    <p:sldId id="1238" r:id="rId24"/>
    <p:sldId id="1241" r:id="rId25"/>
    <p:sldId id="1240" r:id="rId26"/>
    <p:sldId id="1239" r:id="rId27"/>
    <p:sldId id="1175" r:id="rId28"/>
    <p:sldId id="1176" r:id="rId29"/>
    <p:sldId id="1203" r:id="rId30"/>
    <p:sldId id="1212" r:id="rId31"/>
    <p:sldId id="1232" r:id="rId32"/>
    <p:sldId id="1231" r:id="rId33"/>
    <p:sldId id="1225" r:id="rId34"/>
    <p:sldId id="1226" r:id="rId35"/>
    <p:sldId id="1178" r:id="rId36"/>
    <p:sldId id="1227" r:id="rId37"/>
    <p:sldId id="1242" r:id="rId38"/>
    <p:sldId id="1214" r:id="rId39"/>
    <p:sldId id="1215" r:id="rId40"/>
    <p:sldId id="1228" r:id="rId41"/>
    <p:sldId id="1229" r:id="rId42"/>
    <p:sldId id="1196" r:id="rId43"/>
    <p:sldId id="1185" r:id="rId44"/>
    <p:sldId id="1187" r:id="rId45"/>
    <p:sldId id="1189" r:id="rId46"/>
    <p:sldId id="1191" r:id="rId47"/>
    <p:sldId id="1188" r:id="rId48"/>
    <p:sldId id="1190" r:id="rId49"/>
    <p:sldId id="1205" r:id="rId50"/>
    <p:sldId id="1243" r:id="rId51"/>
    <p:sldId id="1222" r:id="rId52"/>
    <p:sldId id="1223" r:id="rId53"/>
    <p:sldId id="1224" r:id="rId54"/>
    <p:sldId id="1193" r:id="rId55"/>
    <p:sldId id="1218" r:id="rId56"/>
    <p:sldId id="1219" r:id="rId57"/>
    <p:sldId id="1192" r:id="rId58"/>
    <p:sldId id="1244" r:id="rId59"/>
    <p:sldId id="1211" r:id="rId60"/>
    <p:sldId id="1233" r:id="rId61"/>
    <p:sldId id="1220" r:id="rId62"/>
    <p:sldId id="272" r:id="rId63"/>
    <p:sldId id="1245" r:id="rId64"/>
    <p:sldId id="1248" r:id="rId65"/>
    <p:sldId id="1249" r:id="rId66"/>
    <p:sldId id="1246" r:id="rId67"/>
    <p:sldId id="1250" r:id="rId68"/>
    <p:sldId id="1252" r:id="rId69"/>
    <p:sldId id="273" r:id="rId70"/>
    <p:sldId id="1157" r:id="rId71"/>
    <p:sldId id="1251" r:id="rId72"/>
    <p:sldId id="1171" r:id="rId73"/>
    <p:sldId id="271" r:id="rId7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5" autoAdjust="0"/>
  </p:normalViewPr>
  <p:slideViewPr>
    <p:cSldViewPr snapToGrid="0">
      <p:cViewPr varScale="1">
        <p:scale>
          <a:sx n="55" d="100"/>
          <a:sy n="55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A40AB-F8E4-4BA9-9512-ACDEFE029D6D}" type="datetimeFigureOut">
              <a:rPr lang="fr-CH" smtClean="0"/>
              <a:t>29.04.2025</a:t>
            </a:fld>
            <a:endParaRPr lang="fr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F218-B57F-4618-8272-462B23217C8D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64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7680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2174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90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69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10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chemical-physical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those</a:t>
            </a:r>
            <a:r>
              <a:rPr lang="it-IT" dirty="0"/>
              <a:t> of Lu-177 (</a:t>
            </a:r>
            <a:r>
              <a:rPr lang="it-IT" dirty="0" err="1"/>
              <a:t>largely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</a:t>
            </a:r>
            <a:r>
              <a:rPr lang="it-IT" dirty="0" err="1"/>
              <a:t>theranostic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y and Beta- </a:t>
            </a:r>
            <a:r>
              <a:rPr lang="it-IT" dirty="0" err="1"/>
              <a:t>emitter</a:t>
            </a:r>
            <a:r>
              <a:rPr lang="it-IT" dirty="0"/>
              <a:t>); in </a:t>
            </a:r>
            <a:r>
              <a:rPr lang="it-IT" dirty="0" err="1"/>
              <a:t>addiction</a:t>
            </a:r>
            <a:r>
              <a:rPr lang="it-IT" dirty="0"/>
              <a:t> </a:t>
            </a:r>
            <a:r>
              <a:rPr lang="it-IT" dirty="0" err="1"/>
              <a:t>termbium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an </a:t>
            </a:r>
            <a:r>
              <a:rPr lang="it-IT" dirty="0" err="1"/>
              <a:t>Auger</a:t>
            </a:r>
            <a:r>
              <a:rPr lang="it-IT" dirty="0"/>
              <a:t> and </a:t>
            </a:r>
            <a:r>
              <a:rPr lang="it-IT" dirty="0" err="1"/>
              <a:t>conversion</a:t>
            </a:r>
            <a:r>
              <a:rPr lang="it-IT" dirty="0"/>
              <a:t> e- </a:t>
            </a:r>
            <a:r>
              <a:rPr lang="it-IT" dirty="0" err="1"/>
              <a:t>emitter</a:t>
            </a:r>
            <a:r>
              <a:rPr lang="it-IT" dirty="0"/>
              <a:t>, so an </a:t>
            </a:r>
            <a:r>
              <a:rPr lang="it-IT" dirty="0" err="1"/>
              <a:t>higher</a:t>
            </a:r>
            <a:r>
              <a:rPr lang="it-IT" dirty="0"/>
              <a:t> LET </a:t>
            </a:r>
            <a:r>
              <a:rPr lang="it-IT" dirty="0" err="1"/>
              <a:t>compared</a:t>
            </a:r>
            <a:r>
              <a:rPr lang="it-IT" dirty="0"/>
              <a:t> to Lu-177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293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Con le sezioni d’urto attuali, abbiamo eseguito calcoli di modelli stellari con masse M=2M_solari in fase AGB (con 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metallicità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 Z=0.01 e Z=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Z_solare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), che sono rappresentative delle "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parent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 stars" dove si sono formati in precedenza i grani 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pre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-solari di carbonati silice (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SiC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). Nel corso della fase di AGB , entrambi i modelli si muovono verso concentrazioni sensibilmente diverse di Dy-161 e Dy-163 (come indicato dai grani) o verso abbondanze sensibilmente più alte di Dy-164. L'accordo con i grani (per quanto riguarda il rapporto 161Dy/162Dy) potrebbe migliorare presupponendo un diverso valore della sezione d'urto del Gd160(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n,g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).</a:t>
            </a:r>
            <a:endParaRPr lang="fr-CH" dirty="0"/>
          </a:p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56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407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796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08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230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321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680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C771C1-B910-4511-7445-61154553A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2A5CE2-4731-CBAF-7DC7-9F0D3E423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C176E-401D-6274-A783-ABA41A3F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F40C33-310F-1C2E-3781-BBF74309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46B490-1C3F-27A6-793D-13413245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836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7632F-8FCC-910C-8F29-E0E214AA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CD4AD-3E1F-6B71-8F83-1E026D222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DC1483-DFC6-66A4-5935-686E4ADB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46189-D776-8EC0-0F5C-11CAB7D1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75597-31FA-49C1-5E63-FB57440B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326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2B20FE3-CB74-3314-4EB8-33B783567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79E59-B0CC-D1A0-FC9D-CD1137EF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C04A6-F61B-D2A9-3725-402923E4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05F63F-9FA0-0174-DCC0-EB261647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FEC719-8E27-58E7-AB37-4EECF9C3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097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B6581-E02B-F3B4-D0FE-E5D29C72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FE4548-499F-AA44-1A16-2929582B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419AE-BEB5-45A7-E062-E1CD99FC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1E744-A4D9-1364-201D-560EE02C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AA0CE-D520-2AD6-B1A3-221B2D1C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143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6E154-211A-D610-7BEE-D8F7CF2B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8513C9-56D7-FE31-881B-976211FD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4D259-A198-F4AF-325E-120F8C53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85B018-6500-94C8-0868-BBB8177F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22C0FD-F97F-F2C4-4D2E-65F79003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6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FA1B4-77B7-48E4-512F-0220C2E3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2D0DDA-E00F-D65C-B72A-84D72A169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6EF23A-32B3-39AB-4978-DB45247F9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D7490C-5190-905C-DBB0-587273BA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6B6426-BA88-9E4A-9B71-AA65D3C7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EECB5-7DBA-E1B1-273F-22A3A19F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605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7EF67-5251-598A-20FE-C0AC74C9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5CE397-D194-903E-EBFD-4E2284DA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E7CAEF-2836-11F1-38EE-93F722D9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A4895B-C15F-A176-EDB4-6CD3CDC4B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628B6B-4AA7-1E58-EF6B-D04CB6826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9BDD37-8726-DCFD-B4BF-464BDE3E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918751F-5B75-5518-59D9-13339778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AF0CA1-D6BD-9778-DC28-9C2DE01D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999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12477-6B18-D195-CDAE-BDCC7A3B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568960-34A1-1A2F-A5E7-6E785CEA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71347D-4F26-CF5B-1282-60E83070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8318A7-AA63-0118-EAA8-2A163920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46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70E0777-9D87-E106-C801-B073B608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EE401A-D09D-BA93-2680-ACC07742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5F0676-FA4F-6508-6835-4D8761F3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652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3AF2B-031B-3AAE-D66D-AA63CAC5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9B318-9806-99C3-0732-6B11C0A2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4A898E-FCAE-C05B-742C-21A4993E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1742F4-9F96-CF81-48A6-D7DC73D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EFAE85-401F-F9D9-B043-70119773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E403D3-0F1A-4295-2490-6B73A28B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65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89F00-1B00-C910-2C59-3E2C8E05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3D16DF-E9D0-A03A-DEDB-201C291A7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ED1D6-18F1-4920-ACD8-9472D794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8212D9-6C13-E3F8-CAED-17A73EC4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39E6EA-80A3-9932-A3C4-77D3BE7C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74DD8D-D208-1AC6-1A17-C33DBEA8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38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2B7713-2BD5-CBC8-315E-DDC2B896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1DE0A5-1C79-B1AC-99C4-470240A0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F000B-B365-BF33-62C2-42425616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33882C-2346-520E-0DB3-9AB8A237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6A811-97AF-8F00-6FA6-D3964FECB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12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indico.cern.ch/event/1309447/contributions/5672989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16/j.physletb.2020.1354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140/epja/i2019-12692-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16/j.physletb.2020.1354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140/epja/i2019-12692-7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7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9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7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xp-astro.de/kadonis1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877DCF-2569-2585-4831-6429A029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Mario Mastromarco @ n_TOF Italia Meeting, 29 Aprile 2025, Catania (IT)</a:t>
            </a:r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C8ACDA-0A17-CEBE-0F78-6AA85F1F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08FBDC-FCA2-B333-3CC3-2E99BD42E0B7}"/>
              </a:ext>
            </a:extLst>
          </p:cNvPr>
          <p:cNvSpPr txBox="1"/>
          <p:nvPr/>
        </p:nvSpPr>
        <p:spPr>
          <a:xfrm>
            <a:off x="1114616" y="5010953"/>
            <a:ext cx="1034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i="1" dirty="0"/>
              <a:t>M. Mastromarco</a:t>
            </a:r>
            <a:r>
              <a:rPr lang="it-CH" i="1" dirty="0"/>
              <a:t>, A. Mazzone, A. Mengoni, N. Colonna, S. Cristallo, G. Tagliente, C. Massimi and U. </a:t>
            </a:r>
            <a:r>
              <a:rPr lang="it-CH" i="1" dirty="0" err="1"/>
              <a:t>Koester</a:t>
            </a:r>
            <a:endParaRPr lang="it-CH" i="1" dirty="0"/>
          </a:p>
        </p:txBody>
      </p:sp>
      <p:grpSp>
        <p:nvGrpSpPr>
          <p:cNvPr id="8" name="Group 58">
            <a:extLst>
              <a:ext uri="{FF2B5EF4-FFF2-40B4-BE49-F238E27FC236}">
                <a16:creationId xmlns:a16="http://schemas.microsoft.com/office/drawing/2014/main" id="{B4F90DD4-2D16-66B0-375C-3F71AE361652}"/>
              </a:ext>
            </a:extLst>
          </p:cNvPr>
          <p:cNvGrpSpPr>
            <a:grpSpLocks noChangeAspect="1"/>
          </p:cNvGrpSpPr>
          <p:nvPr/>
        </p:nvGrpSpPr>
        <p:grpSpPr>
          <a:xfrm>
            <a:off x="101950" y="76314"/>
            <a:ext cx="2588717" cy="1968164"/>
            <a:chOff x="2781300" y="1480456"/>
            <a:chExt cx="7194637" cy="5025919"/>
          </a:xfrm>
        </p:grpSpPr>
        <p:pic>
          <p:nvPicPr>
            <p:cNvPr id="9" name="Picture 59" descr="Logo, company name&#10;&#10;Description automatically generated">
              <a:extLst>
                <a:ext uri="{FF2B5EF4-FFF2-40B4-BE49-F238E27FC236}">
                  <a16:creationId xmlns:a16="http://schemas.microsoft.com/office/drawing/2014/main" id="{A6352EA5-C169-4872-61CD-6A36F44A9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776" y="1480456"/>
              <a:ext cx="2507924" cy="2227089"/>
            </a:xfrm>
            <a:prstGeom prst="rect">
              <a:avLst/>
            </a:prstGeom>
          </p:spPr>
        </p:pic>
        <p:pic>
          <p:nvPicPr>
            <p:cNvPr id="10" name="Picture 60">
              <a:extLst>
                <a:ext uri="{FF2B5EF4-FFF2-40B4-BE49-F238E27FC236}">
                  <a16:creationId xmlns:a16="http://schemas.microsoft.com/office/drawing/2014/main" id="{565F7D31-4BF4-7593-34B9-955DAFDBF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0" y="1480456"/>
              <a:ext cx="7194637" cy="5025919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C5DBA4-8063-A17C-8AF1-14C1AEBB4B8B}"/>
              </a:ext>
            </a:extLst>
          </p:cNvPr>
          <p:cNvSpPr txBox="1"/>
          <p:nvPr/>
        </p:nvSpPr>
        <p:spPr>
          <a:xfrm>
            <a:off x="1012196" y="2149753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dirty="0">
                <a:solidFill>
                  <a:srgbClr val="CB6D04"/>
                </a:solidFill>
                <a:effectLst/>
                <a:latin typeface="Roboto" panose="02000000000000000000" pitchFamily="2" charset="0"/>
                <a:hlinkClick r:id="rId5"/>
              </a:rPr>
              <a:t>Advances in the Gd-160 capture cross section data analysis</a:t>
            </a:r>
            <a:endParaRPr lang="fr-CH" sz="44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NFN logo - Sale Scuola Viaggi">
            <a:extLst>
              <a:ext uri="{FF2B5EF4-FFF2-40B4-BE49-F238E27FC236}">
                <a16:creationId xmlns:a16="http://schemas.microsoft.com/office/drawing/2014/main" id="{396CE998-2144-749B-E322-659E996C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08" y="33453"/>
            <a:ext cx="2215792" cy="16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A0629F-09EC-976C-2404-BF65D585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83" y="106917"/>
            <a:ext cx="1613190" cy="16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1B79F-7A1C-0563-9439-C95D8150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1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 and </a:t>
            </a:r>
            <a:r>
              <a:rPr lang="it-CH" b="1" i="1" dirty="0">
                <a:solidFill>
                  <a:srgbClr val="0070C0"/>
                </a:solidFill>
              </a:rPr>
              <a:t>Dummy</a:t>
            </a:r>
            <a:endParaRPr lang="fr-CH" b="1" i="1" dirty="0">
              <a:solidFill>
                <a:srgbClr val="0070C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C76A9-8594-7F34-B0EE-94F35A04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398722-A7B4-2596-C3D5-3AFB1B98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10</a:t>
            </a:fld>
            <a:endParaRPr lang="fr-CH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06317ED-F9E2-8265-80D0-80CC11B2D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178889"/>
              </p:ext>
            </p:extLst>
          </p:nvPr>
        </p:nvGraphicFramePr>
        <p:xfrm>
          <a:off x="144697" y="2259341"/>
          <a:ext cx="7952198" cy="44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96000" imgH="3429000" progId="Acrobat.Document.DC">
                  <p:embed/>
                </p:oleObj>
              </mc:Choice>
              <mc:Fallback>
                <p:oleObj name="Acrobat Document" r:id="rId2" imgW="6096000" imgH="3429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697" y="2259341"/>
                        <a:ext cx="7952198" cy="44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6B633A50-35C0-EE91-B109-4012B6C00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23" y="2487508"/>
            <a:ext cx="2819535" cy="41558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DA4EE9-1A83-3DCA-0C7E-2BDC9B426B6D}"/>
              </a:ext>
            </a:extLst>
          </p:cNvPr>
          <p:cNvSpPr txBox="1"/>
          <p:nvPr/>
        </p:nvSpPr>
        <p:spPr>
          <a:xfrm>
            <a:off x="8897422" y="2681555"/>
            <a:ext cx="10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Dummy</a:t>
            </a:r>
            <a:endParaRPr lang="fr-CH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F0B2F1-6036-A49E-E706-702246B2E96A}"/>
              </a:ext>
            </a:extLst>
          </p:cNvPr>
          <p:cNvSpPr txBox="1"/>
          <p:nvPr/>
        </p:nvSpPr>
        <p:spPr>
          <a:xfrm>
            <a:off x="8917973" y="4354534"/>
            <a:ext cx="13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C000"/>
                </a:solidFill>
              </a:rPr>
              <a:t>Gd sample</a:t>
            </a:r>
            <a:endParaRPr lang="fr-CH" b="1" dirty="0">
              <a:solidFill>
                <a:srgbClr val="FFC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951970-9E0A-0E9C-02A9-3ADFDA851BC2}"/>
              </a:ext>
            </a:extLst>
          </p:cNvPr>
          <p:cNvSpPr txBox="1"/>
          <p:nvPr/>
        </p:nvSpPr>
        <p:spPr>
          <a:xfrm>
            <a:off x="390421" y="1889473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B050"/>
                </a:solidFill>
              </a:rPr>
              <a:t>START</a:t>
            </a:r>
            <a:endParaRPr lang="fr-CH" b="1" dirty="0">
              <a:solidFill>
                <a:srgbClr val="00B05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47EEA7E-0DF3-477C-D3F5-1BA185072043}"/>
              </a:ext>
            </a:extLst>
          </p:cNvPr>
          <p:cNvCxnSpPr>
            <a:cxnSpLocks/>
          </p:cNvCxnSpPr>
          <p:nvPr/>
        </p:nvCxnSpPr>
        <p:spPr>
          <a:xfrm>
            <a:off x="1284272" y="2093721"/>
            <a:ext cx="53425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11825B2-1F0D-C079-1D46-28DFA6402923}"/>
              </a:ext>
            </a:extLst>
          </p:cNvPr>
          <p:cNvCxnSpPr>
            <a:cxnSpLocks/>
          </p:cNvCxnSpPr>
          <p:nvPr/>
        </p:nvCxnSpPr>
        <p:spPr>
          <a:xfrm>
            <a:off x="1716640" y="4168349"/>
            <a:ext cx="41396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AAD1BD-40A9-16A5-CD97-DB22F6B6AE84}"/>
              </a:ext>
            </a:extLst>
          </p:cNvPr>
          <p:cNvSpPr txBox="1"/>
          <p:nvPr/>
        </p:nvSpPr>
        <p:spPr>
          <a:xfrm>
            <a:off x="5936761" y="3983683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END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115EF1-2B5B-AEE8-0240-AE858D2DF28D}"/>
              </a:ext>
            </a:extLst>
          </p:cNvPr>
          <p:cNvSpPr txBox="1"/>
          <p:nvPr/>
        </p:nvSpPr>
        <p:spPr>
          <a:xfrm>
            <a:off x="2209800" y="883384"/>
            <a:ext cx="546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>
                <a:solidFill>
                  <a:srgbClr val="00B050"/>
                </a:solidFill>
              </a:rPr>
              <a:t>(Sample </a:t>
            </a:r>
            <a:r>
              <a:rPr lang="it-CH" b="1" i="1" dirty="0" err="1">
                <a:solidFill>
                  <a:srgbClr val="00B050"/>
                </a:solidFill>
              </a:rPr>
              <a:t>available</a:t>
            </a:r>
            <a:r>
              <a:rPr lang="it-CH" b="1" i="1" dirty="0">
                <a:solidFill>
                  <a:srgbClr val="00B050"/>
                </a:solidFill>
              </a:rPr>
              <a:t> in the </a:t>
            </a:r>
            <a:r>
              <a:rPr lang="it-CH" b="1" i="1" dirty="0" err="1">
                <a:solidFill>
                  <a:srgbClr val="00B050"/>
                </a:solidFill>
              </a:rPr>
              <a:t>form</a:t>
            </a:r>
            <a:r>
              <a:rPr lang="it-CH" b="1" i="1" dirty="0">
                <a:solidFill>
                  <a:srgbClr val="00B050"/>
                </a:solidFill>
              </a:rPr>
              <a:t> of </a:t>
            </a:r>
            <a:r>
              <a:rPr lang="it-CH" b="1" i="1" dirty="0" err="1">
                <a:solidFill>
                  <a:srgbClr val="00B050"/>
                </a:solidFill>
              </a:rPr>
              <a:t>powdred</a:t>
            </a:r>
            <a:r>
              <a:rPr lang="it-CH" b="1" i="1" dirty="0">
                <a:solidFill>
                  <a:srgbClr val="00B050"/>
                </a:solidFill>
              </a:rPr>
              <a:t> Gd </a:t>
            </a:r>
            <a:r>
              <a:rPr lang="it-CH" b="1" i="1" dirty="0" err="1">
                <a:solidFill>
                  <a:srgbClr val="00B050"/>
                </a:solidFill>
              </a:rPr>
              <a:t>oxide</a:t>
            </a:r>
            <a:r>
              <a:rPr lang="it-CH" b="1" i="1" dirty="0">
                <a:solidFill>
                  <a:srgbClr val="00B050"/>
                </a:solidFill>
              </a:rPr>
              <a:t>!!!)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A6F859-14D1-DBCF-D4B4-9EFFE9212B85}"/>
              </a:ext>
            </a:extLst>
          </p:cNvPr>
          <p:cNvSpPr txBox="1"/>
          <p:nvPr/>
        </p:nvSpPr>
        <p:spPr>
          <a:xfrm>
            <a:off x="390421" y="1532401"/>
            <a:ext cx="38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Step by step samples </a:t>
            </a:r>
            <a:r>
              <a:rPr lang="it-CH" b="1" dirty="0" err="1"/>
              <a:t>preparation</a:t>
            </a:r>
            <a:r>
              <a:rPr lang="it-CH" b="1" dirty="0"/>
              <a:t>…</a:t>
            </a:r>
            <a:endParaRPr lang="fr-CH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3E0775C-E27F-DEF0-5773-D1066F67879B}"/>
              </a:ext>
            </a:extLst>
          </p:cNvPr>
          <p:cNvSpPr txBox="1"/>
          <p:nvPr/>
        </p:nvSpPr>
        <p:spPr>
          <a:xfrm>
            <a:off x="1202933" y="2615877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70C0"/>
                </a:solidFill>
              </a:rPr>
              <a:t>PEEK</a:t>
            </a:r>
            <a:endParaRPr lang="fr-CH" b="1" dirty="0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3CA8D7-15C3-5189-C273-6A6FBD6FD7BC}"/>
              </a:ext>
            </a:extLst>
          </p:cNvPr>
          <p:cNvSpPr txBox="1"/>
          <p:nvPr/>
        </p:nvSpPr>
        <p:spPr>
          <a:xfrm>
            <a:off x="2928990" y="3033305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4"/>
                </a:solidFill>
              </a:rPr>
              <a:t>Gd </a:t>
            </a:r>
            <a:r>
              <a:rPr lang="it-CH" b="1" dirty="0" err="1">
                <a:solidFill>
                  <a:schemeClr val="accent4"/>
                </a:solidFill>
              </a:rPr>
              <a:t>oxide</a:t>
            </a:r>
            <a:endParaRPr lang="fr-CH" b="1" dirty="0">
              <a:solidFill>
                <a:schemeClr val="accent4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0D98F4-24A0-5FC5-E32B-FBDD797EC69C}"/>
              </a:ext>
            </a:extLst>
          </p:cNvPr>
          <p:cNvSpPr txBox="1"/>
          <p:nvPr/>
        </p:nvSpPr>
        <p:spPr>
          <a:xfrm>
            <a:off x="6022370" y="3164582"/>
            <a:ext cx="201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Kapton</a:t>
            </a:r>
            <a:endParaRPr lang="it-CH" b="1" dirty="0"/>
          </a:p>
          <a:p>
            <a:r>
              <a:rPr lang="it-CH" b="1" dirty="0" err="1"/>
              <a:t>enclosing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5723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C7286-44C5-82D0-2740-85484B2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3" y="1369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Samples: Gd sample and Gd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Composition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F2A49D-B86C-EF3A-4109-500ED96C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Mario Mastromarco @ n_TOF Italia Meeting, 29 Aprile 2025, Catania (IT)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371FB-0208-E880-F30E-3D2F7E1F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16A1D7-BCB5-4B61-8D8E-3BDBCC0419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A69E0C3-A7BB-FA5E-A365-ACEC3ACB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93122"/>
              </p:ext>
            </p:extLst>
          </p:nvPr>
        </p:nvGraphicFramePr>
        <p:xfrm>
          <a:off x="417153" y="1185709"/>
          <a:ext cx="4337399" cy="51112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38592">
                  <a:extLst>
                    <a:ext uri="{9D8B030D-6E8A-4147-A177-3AD203B41FA5}">
                      <a16:colId xmlns:a16="http://schemas.microsoft.com/office/drawing/2014/main" val="4025845946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val="2402114188"/>
                    </a:ext>
                  </a:extLst>
                </a:gridCol>
              </a:tblGrid>
              <a:tr h="332939">
                <a:tc>
                  <a:txBody>
                    <a:bodyPr/>
                    <a:lstStyle/>
                    <a:p>
                      <a:pPr rtl="0" fontAlgn="b"/>
                      <a:endParaRPr lang="fr-CH" sz="16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mass [mg]</a:t>
                      </a: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5942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total mass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28982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after oxide removal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83668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48019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77129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PEEK capsule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795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787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kapton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77924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glue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913311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dummy (capsule + glue + kapton)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926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7827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0608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1600" b="1" cap="none" spc="0" baseline="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317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57876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 oxide </a:t>
                      </a:r>
                      <a:r>
                        <a:rPr lang="fr-CH" sz="1600" b="1" cap="none" spc="0" dirty="0" err="1">
                          <a:solidFill>
                            <a:srgbClr val="00B050"/>
                          </a:solidFill>
                          <a:effectLst/>
                        </a:rPr>
                        <a:t>sample</a:t>
                      </a:r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 (oxide + PEEK)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1243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049043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2048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Gd mass (oxide </a:t>
                      </a:r>
                      <a:r>
                        <a:rPr lang="fr-CH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Gd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72707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Gd-160 mass (98.1 % </a:t>
                      </a:r>
                      <a:r>
                        <a:rPr lang="fr-CH" sz="1600" b="1" cap="none" spc="0" dirty="0" err="1">
                          <a:solidFill>
                            <a:srgbClr val="FF0000"/>
                          </a:solidFill>
                          <a:effectLst/>
                        </a:rPr>
                        <a:t>enrichment</a:t>
                      </a:r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177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4771A3-D2C5-2791-0447-F823D061EF46}"/>
              </a:ext>
            </a:extLst>
          </p:cNvPr>
          <p:cNvSpPr txBox="1"/>
          <p:nvPr/>
        </p:nvSpPr>
        <p:spPr>
          <a:xfrm>
            <a:off x="6524089" y="2126751"/>
            <a:ext cx="4520629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CH" dirty="0"/>
              <a:t>In the </a:t>
            </a:r>
            <a:r>
              <a:rPr lang="it-CH" dirty="0" err="1"/>
              <a:t>past</a:t>
            </a:r>
            <a:r>
              <a:rPr lang="it-CH" dirty="0"/>
              <a:t> the </a:t>
            </a:r>
            <a:r>
              <a:rPr lang="it-CH" b="1" baseline="30000" dirty="0"/>
              <a:t>160</a:t>
            </a:r>
            <a:r>
              <a:rPr lang="it-CH" b="1" dirty="0"/>
              <a:t>Gd(n, </a:t>
            </a:r>
            <a:r>
              <a:rPr lang="el-GR" b="1" dirty="0"/>
              <a:t>γ</a:t>
            </a:r>
            <a:r>
              <a:rPr lang="it-CH" b="1" dirty="0"/>
              <a:t>) </a:t>
            </a:r>
            <a:r>
              <a:rPr lang="it-CH" dirty="0" err="1"/>
              <a:t>measurement</a:t>
            </a:r>
            <a:r>
              <a:rPr lang="it-CH" dirty="0"/>
              <a:t> </a:t>
            </a:r>
            <a:r>
              <a:rPr lang="it-CH" dirty="0" err="1"/>
              <a:t>was</a:t>
            </a:r>
            <a:r>
              <a:rPr lang="it-CH" dirty="0"/>
              <a:t> </a:t>
            </a:r>
            <a:r>
              <a:rPr lang="it-CH" dirty="0" err="1"/>
              <a:t>hampered</a:t>
            </a:r>
            <a:r>
              <a:rPr lang="it-CH" dirty="0"/>
              <a:t> by the </a:t>
            </a:r>
            <a:r>
              <a:rPr lang="it-CH" dirty="0" err="1"/>
              <a:t>natural</a:t>
            </a:r>
            <a:r>
              <a:rPr lang="it-CH" dirty="0"/>
              <a:t> </a:t>
            </a:r>
            <a:r>
              <a:rPr lang="it-CH" dirty="0" err="1"/>
              <a:t>isotopic</a:t>
            </a:r>
            <a:r>
              <a:rPr lang="it-CH" dirty="0"/>
              <a:t> </a:t>
            </a:r>
            <a:r>
              <a:rPr lang="it-CH" dirty="0" err="1"/>
              <a:t>presence</a:t>
            </a:r>
            <a:r>
              <a:rPr lang="it-CH" dirty="0"/>
              <a:t> of </a:t>
            </a:r>
          </a:p>
          <a:p>
            <a:pPr algn="just"/>
            <a:r>
              <a:rPr lang="it-CH" b="1" baseline="30000" dirty="0"/>
              <a:t>155</a:t>
            </a:r>
            <a:r>
              <a:rPr lang="it-CH" b="1" dirty="0"/>
              <a:t>Gd</a:t>
            </a:r>
            <a:r>
              <a:rPr lang="it-CH" dirty="0"/>
              <a:t> and </a:t>
            </a:r>
            <a:r>
              <a:rPr lang="it-CH" b="1" baseline="30000" dirty="0"/>
              <a:t>157</a:t>
            </a:r>
            <a:r>
              <a:rPr lang="it-CH" b="1" dirty="0"/>
              <a:t>Gd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3092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C7286-44C5-82D0-2740-85484B2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3" y="1369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Samples: Gd sample and Gd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Composition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F2A49D-B86C-EF3A-4109-500ED96C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Mario Mastromarco @ n_TOF Italia Meeting, 29 Aprile 2025, Catania (IT)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371FB-0208-E880-F30E-3D2F7E1F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16A1D7-BCB5-4B61-8D8E-3BDBCC0419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A69E0C3-A7BB-FA5E-A365-ACEC3ACB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25807"/>
              </p:ext>
            </p:extLst>
          </p:nvPr>
        </p:nvGraphicFramePr>
        <p:xfrm>
          <a:off x="417153" y="1185709"/>
          <a:ext cx="4337399" cy="51112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38592">
                  <a:extLst>
                    <a:ext uri="{9D8B030D-6E8A-4147-A177-3AD203B41FA5}">
                      <a16:colId xmlns:a16="http://schemas.microsoft.com/office/drawing/2014/main" val="4025845946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val="2402114188"/>
                    </a:ext>
                  </a:extLst>
                </a:gridCol>
              </a:tblGrid>
              <a:tr h="332939">
                <a:tc>
                  <a:txBody>
                    <a:bodyPr/>
                    <a:lstStyle/>
                    <a:p>
                      <a:pPr rtl="0" fontAlgn="b"/>
                      <a:endParaRPr lang="fr-CH" sz="16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mass [mg]</a:t>
                      </a: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5942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total mass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28982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after oxide removal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83668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48019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77129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PEEK capsule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795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787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kapton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77924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glue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913311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dummy (capsule + glue + kapton)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926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7827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0608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1600" b="1" cap="none" spc="0" baseline="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317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57876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 oxide </a:t>
                      </a:r>
                      <a:r>
                        <a:rPr lang="fr-CH" sz="1600" b="1" cap="none" spc="0" dirty="0" err="1">
                          <a:solidFill>
                            <a:srgbClr val="00B050"/>
                          </a:solidFill>
                          <a:effectLst/>
                        </a:rPr>
                        <a:t>sample</a:t>
                      </a:r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 (oxide + PEEK)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1243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049043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2048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Gd mass (oxide </a:t>
                      </a:r>
                      <a:r>
                        <a:rPr lang="fr-CH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Gd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72707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Gd-160 mass (98.1 % </a:t>
                      </a:r>
                      <a:r>
                        <a:rPr lang="fr-CH" sz="1600" b="1" cap="none" spc="0" dirty="0" err="1">
                          <a:solidFill>
                            <a:srgbClr val="FF0000"/>
                          </a:solidFill>
                          <a:effectLst/>
                        </a:rPr>
                        <a:t>enrichment</a:t>
                      </a:r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177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A7C3C98-1D1C-618E-C42E-E892D24618D3}"/>
              </a:ext>
            </a:extLst>
          </p:cNvPr>
          <p:cNvSpPr txBox="1"/>
          <p:nvPr/>
        </p:nvSpPr>
        <p:spPr>
          <a:xfrm>
            <a:off x="6551059" y="2054298"/>
            <a:ext cx="4790323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dirty="0"/>
              <a:t>Sample </a:t>
            </a:r>
            <a:r>
              <a:rPr lang="it-CH" dirty="0" err="1"/>
              <a:t>irradiated</a:t>
            </a:r>
            <a:r>
              <a:rPr lang="it-CH" dirty="0"/>
              <a:t> for 55 days at the </a:t>
            </a:r>
            <a:r>
              <a:rPr lang="it-CH" dirty="0" err="1"/>
              <a:t>thermal</a:t>
            </a:r>
            <a:r>
              <a:rPr lang="it-CH" dirty="0"/>
              <a:t> </a:t>
            </a:r>
            <a:r>
              <a:rPr lang="it-CH" dirty="0" err="1"/>
              <a:t>reactor</a:t>
            </a:r>
            <a:r>
              <a:rPr lang="it-CH" dirty="0"/>
              <a:t> of ILL: </a:t>
            </a:r>
            <a:r>
              <a:rPr lang="it-CH" b="1" baseline="30000" dirty="0"/>
              <a:t>155</a:t>
            </a:r>
            <a:r>
              <a:rPr lang="it-CH" b="1" dirty="0"/>
              <a:t>Gd and </a:t>
            </a:r>
            <a:r>
              <a:rPr lang="it-CH" b="1" baseline="30000" dirty="0"/>
              <a:t>157</a:t>
            </a:r>
            <a:r>
              <a:rPr lang="it-CH" b="1" dirty="0"/>
              <a:t>Gd </a:t>
            </a:r>
            <a:r>
              <a:rPr lang="it-CH" b="1" dirty="0" err="1"/>
              <a:t>burned</a:t>
            </a:r>
            <a:r>
              <a:rPr lang="it-CH" b="1" dirty="0"/>
              <a:t> out!!!</a:t>
            </a:r>
            <a:endParaRPr lang="fr-CH" b="1" dirty="0"/>
          </a:p>
          <a:p>
            <a:endParaRPr lang="it-CH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6F8DB1-5807-E330-40F2-B40507D270A8}"/>
              </a:ext>
            </a:extLst>
          </p:cNvPr>
          <p:cNvSpPr txBox="1"/>
          <p:nvPr/>
        </p:nvSpPr>
        <p:spPr>
          <a:xfrm>
            <a:off x="6440861" y="1684966"/>
            <a:ext cx="257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But </a:t>
            </a:r>
            <a:r>
              <a:rPr lang="it-CH" b="1" dirty="0" err="1"/>
              <a:t>this</a:t>
            </a:r>
            <a:r>
              <a:rPr lang="it-CH" b="1" dirty="0"/>
              <a:t> time…</a:t>
            </a:r>
            <a:endParaRPr lang="fr-CH" b="1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5766257-539E-9695-6089-037D6C4E3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64311"/>
              </p:ext>
            </p:extLst>
          </p:nvPr>
        </p:nvGraphicFramePr>
        <p:xfrm>
          <a:off x="6888822" y="3349379"/>
          <a:ext cx="4114799" cy="28231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53639">
                  <a:extLst>
                    <a:ext uri="{9D8B030D-6E8A-4147-A177-3AD203B41FA5}">
                      <a16:colId xmlns:a16="http://schemas.microsoft.com/office/drawing/2014/main" val="3181684854"/>
                    </a:ext>
                  </a:extLst>
                </a:gridCol>
                <a:gridCol w="1261160">
                  <a:extLst>
                    <a:ext uri="{9D8B030D-6E8A-4147-A177-3AD203B41FA5}">
                      <a16:colId xmlns:a16="http://schemas.microsoft.com/office/drawing/2014/main" val="1850454443"/>
                    </a:ext>
                  </a:extLst>
                </a:gridCol>
              </a:tblGrid>
              <a:tr h="282313">
                <a:tc gridSpan="2"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Gd-160 </a:t>
                      </a:r>
                      <a:r>
                        <a:rPr lang="fr-CH" b="1" dirty="0" err="1">
                          <a:solidFill>
                            <a:srgbClr val="002060"/>
                          </a:solidFill>
                          <a:effectLst/>
                        </a:rPr>
                        <a:t>enrichment</a:t>
                      </a:r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</a:txBody>
                  <a:tcPr marL="19050" marR="19050" marT="0" marB="0" anchor="b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7172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Isotope</a:t>
                      </a:r>
                      <a:endParaRPr lang="fr-CH" b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[%]</a:t>
                      </a:r>
                      <a:endParaRPr lang="fr-CH" b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246848311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effectLst/>
                        </a:rPr>
                        <a:t>Gd-152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effectLst/>
                        </a:rPr>
                        <a:t>3.80E-05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3855989075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effectLst/>
                        </a:rPr>
                        <a:t>Gd-153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>
                          <a:effectLst/>
                        </a:rPr>
                        <a:t>3.90E-10</a:t>
                      </a:r>
                      <a:endParaRPr lang="fr-CH" b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44289365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chemeClr val="tx1"/>
                          </a:solidFill>
                          <a:effectLst/>
                        </a:rPr>
                        <a:t>Gd-154</a:t>
                      </a:r>
                      <a:endParaRPr lang="fr-CH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fr-CH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437105634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FF0000"/>
                          </a:solidFill>
                          <a:effectLst/>
                        </a:rPr>
                        <a:t>Gd-155</a:t>
                      </a:r>
                      <a:endParaRPr lang="fr-CH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0000"/>
                          </a:solidFill>
                          <a:effectLst/>
                        </a:rPr>
                        <a:t>3.30E-05</a:t>
                      </a:r>
                      <a:endParaRPr lang="fr-CH" b="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908091238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Gd-156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0.59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3954014774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FF0000"/>
                          </a:solidFill>
                          <a:effectLst/>
                        </a:rPr>
                        <a:t>Gd-157</a:t>
                      </a:r>
                      <a:endParaRPr lang="fr-CH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0000"/>
                          </a:solidFill>
                          <a:effectLst/>
                        </a:rPr>
                        <a:t>4.20E-06</a:t>
                      </a:r>
                      <a:endParaRPr lang="fr-CH" b="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224545073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Gd-158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1.29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092825282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B050"/>
                          </a:solidFill>
                          <a:effectLst/>
                        </a:rPr>
                        <a:t>Gd-160</a:t>
                      </a:r>
                      <a:endParaRPr lang="fr-CH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1" dirty="0">
                          <a:solidFill>
                            <a:srgbClr val="00B050"/>
                          </a:solidFill>
                          <a:effectLst/>
                        </a:rPr>
                        <a:t>98.1</a:t>
                      </a:r>
                      <a:endParaRPr lang="fr-CH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72986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sample, X-ray </a:t>
            </a:r>
            <a:r>
              <a:rPr lang="en-GB" b="1" i="1" dirty="0">
                <a:solidFill>
                  <a:schemeClr val="accent1"/>
                </a:solidFill>
              </a:rPr>
              <a:t>Spectroscopy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6" name="Immagine 5" descr="Immagine che contiene testo, monitor, interni, schermo&#10;&#10;Descrizione generata automaticamente">
            <a:extLst>
              <a:ext uri="{FF2B5EF4-FFF2-40B4-BE49-F238E27FC236}">
                <a16:creationId xmlns:a16="http://schemas.microsoft.com/office/drawing/2014/main" id="{4CF5EFA2-9E3A-AEE1-4EC2-4B7216F48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0" y="1685211"/>
            <a:ext cx="7308937" cy="4320000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13</a:t>
            </a:fld>
            <a:endParaRPr lang="fr-CH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EA3057-AAC6-FF6A-65FF-FC2B817EEF2F}"/>
              </a:ext>
            </a:extLst>
          </p:cNvPr>
          <p:cNvSpPr txBox="1"/>
          <p:nvPr/>
        </p:nvSpPr>
        <p:spPr>
          <a:xfrm>
            <a:off x="7978742" y="2815118"/>
            <a:ext cx="378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err="1"/>
              <a:t>Average</a:t>
            </a:r>
            <a:r>
              <a:rPr lang="it-CH" dirty="0"/>
              <a:t> </a:t>
            </a:r>
            <a:r>
              <a:rPr lang="it-CH" dirty="0" err="1"/>
              <a:t>thickness</a:t>
            </a:r>
            <a:r>
              <a:rPr lang="it-CH" dirty="0"/>
              <a:t> ~ </a:t>
            </a:r>
            <a:r>
              <a:rPr lang="it-CH" b="1" dirty="0"/>
              <a:t>2.10 +/- 0.01 mm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311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b="1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CMR10"/>
              </a:rPr>
              <a:t>For details see:</a:t>
            </a:r>
            <a:endParaRPr lang="en-US" sz="1800" b="1" i="0" u="none" strike="noStrike" baseline="0" dirty="0">
              <a:solidFill>
                <a:srgbClr val="7030A0"/>
              </a:solidFill>
              <a:latin typeface="CMR10"/>
            </a:endParaRP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D9680E-CD4C-12A0-E800-D94FC19F87F9}"/>
              </a:ext>
            </a:extLst>
          </p:cNvPr>
          <p:cNvSpPr txBox="1"/>
          <p:nvPr/>
        </p:nvSpPr>
        <p:spPr>
          <a:xfrm>
            <a:off x="7689785" y="2106201"/>
            <a:ext cx="3630647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/>
              <a:t>EAR1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Flight </a:t>
            </a:r>
            <a:r>
              <a:rPr lang="it-CH" dirty="0" err="1"/>
              <a:t>Path</a:t>
            </a:r>
            <a:r>
              <a:rPr lang="it-CH" dirty="0"/>
              <a:t>: </a:t>
            </a:r>
            <a:r>
              <a:rPr lang="it-CH" b="1" dirty="0"/>
              <a:t>185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Flux</a:t>
            </a:r>
            <a:r>
              <a:rPr lang="it-CH" dirty="0"/>
              <a:t>: </a:t>
            </a:r>
            <a:r>
              <a:rPr lang="it-CH" b="1" dirty="0"/>
              <a:t>10</a:t>
            </a:r>
            <a:r>
              <a:rPr lang="it-CH" b="1" baseline="30000" dirty="0"/>
              <a:t>6</a:t>
            </a:r>
            <a:r>
              <a:rPr lang="it-CH" b="1" dirty="0"/>
              <a:t>/cm</a:t>
            </a:r>
            <a:r>
              <a:rPr lang="it-CH" b="1" baseline="30000" dirty="0"/>
              <a:t>2</a:t>
            </a:r>
            <a:r>
              <a:rPr lang="it-CH" b="1" dirty="0"/>
              <a:t>/Proton </a:t>
            </a:r>
            <a:r>
              <a:rPr lang="it-CH" b="1" dirty="0" err="1"/>
              <a:t>Bunch</a:t>
            </a:r>
            <a:endParaRPr lang="it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Very</a:t>
            </a:r>
            <a:r>
              <a:rPr lang="it-CH" dirty="0"/>
              <a:t> High </a:t>
            </a:r>
            <a:r>
              <a:rPr lang="it-CH" dirty="0" err="1"/>
              <a:t>Resolution</a:t>
            </a:r>
            <a:r>
              <a:rPr lang="it-CH" dirty="0"/>
              <a:t>: </a:t>
            </a:r>
            <a:r>
              <a:rPr lang="it-CH" b="1" dirty="0"/>
              <a:t>&lt; 10</a:t>
            </a:r>
            <a:r>
              <a:rPr lang="it-CH" b="1" baseline="30000" dirty="0"/>
              <a:t>-3</a:t>
            </a:r>
            <a:endParaRPr lang="it-CH" b="1" dirty="0"/>
          </a:p>
          <a:p>
            <a:endParaRPr lang="fr-CH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4826A0-7205-1C71-AC4F-2C784695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F754F-BF33-8C5F-AAE9-757D6533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97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91CFA0-4C7D-5C40-D0C1-141FD4C2C88C}"/>
              </a:ext>
            </a:extLst>
          </p:cNvPr>
          <p:cNvSpPr txBox="1"/>
          <p:nvPr/>
        </p:nvSpPr>
        <p:spPr>
          <a:xfrm>
            <a:off x="8437463" y="1284193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2"/>
                </a:solidFill>
              </a:rPr>
              <a:t>EAR1: 4 C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D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 </a:t>
            </a:r>
            <a:endParaRPr lang="fr-CH" b="1" dirty="0">
              <a:solidFill>
                <a:schemeClr val="accent2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sz="1800" b="1" i="0" u="none" strike="noStrike" baseline="0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sz="1800" b="1" i="0" u="none" strike="noStrike" baseline="0" dirty="0">
                <a:solidFill>
                  <a:srgbClr val="7030A0"/>
                </a:solidFill>
                <a:latin typeface="CMR10"/>
              </a:rPr>
              <a:t>For details see:</a:t>
            </a: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4B5D3B-789F-CB8F-9635-287AB043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15</a:t>
            </a:fld>
            <a:endParaRPr lang="fr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D9CC2D-759F-1B98-0351-498EB28C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pic>
        <p:nvPicPr>
          <p:cNvPr id="4" name="Content Placeholder 4" descr="A picture containing machine, tripod, telescope, indoor&#10;&#10;Description automatically generated">
            <a:extLst>
              <a:ext uri="{FF2B5EF4-FFF2-40B4-BE49-F238E27FC236}">
                <a16:creationId xmlns:a16="http://schemas.microsoft.com/office/drawing/2014/main" id="{AEBBE4B7-BF4F-F6F8-1C15-53E967DE4AC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07" y="1711598"/>
            <a:ext cx="4352693" cy="51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sz="1800" b="1" i="0" u="none" strike="noStrike" baseline="0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CMR10"/>
              </a:rPr>
              <a:t>For details see:</a:t>
            </a:r>
            <a:endParaRPr lang="en-US" sz="1800" b="1" i="0" u="none" strike="noStrike" baseline="0" dirty="0">
              <a:solidFill>
                <a:srgbClr val="7030A0"/>
              </a:solidFill>
              <a:latin typeface="CMR10"/>
            </a:endParaRP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D9680E-CD4C-12A0-E800-D94FC19F87F9}"/>
              </a:ext>
            </a:extLst>
          </p:cNvPr>
          <p:cNvSpPr txBox="1"/>
          <p:nvPr/>
        </p:nvSpPr>
        <p:spPr>
          <a:xfrm>
            <a:off x="7689785" y="2106201"/>
            <a:ext cx="3630647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/>
              <a:t>EAR2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Flight </a:t>
            </a:r>
            <a:r>
              <a:rPr lang="it-CH" dirty="0" err="1"/>
              <a:t>Path</a:t>
            </a:r>
            <a:r>
              <a:rPr lang="it-CH" dirty="0"/>
              <a:t>: </a:t>
            </a:r>
            <a:r>
              <a:rPr lang="it-CH" b="1" dirty="0"/>
              <a:t>19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Flux</a:t>
            </a:r>
            <a:r>
              <a:rPr lang="it-CH" dirty="0"/>
              <a:t>: </a:t>
            </a:r>
            <a:r>
              <a:rPr lang="it-CH" b="1" dirty="0"/>
              <a:t>10</a:t>
            </a:r>
            <a:r>
              <a:rPr lang="it-CH" b="1" baseline="30000" dirty="0"/>
              <a:t>7</a:t>
            </a:r>
            <a:r>
              <a:rPr lang="it-CH" b="1" dirty="0"/>
              <a:t>/cm</a:t>
            </a:r>
            <a:r>
              <a:rPr lang="it-CH" b="1" baseline="30000" dirty="0"/>
              <a:t>2</a:t>
            </a:r>
            <a:r>
              <a:rPr lang="it-CH" b="1" dirty="0"/>
              <a:t>/Proton </a:t>
            </a:r>
            <a:r>
              <a:rPr lang="it-CH" b="1" dirty="0" err="1"/>
              <a:t>Bunch</a:t>
            </a:r>
            <a:endParaRPr lang="it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Lower </a:t>
            </a:r>
            <a:r>
              <a:rPr lang="it-CH" dirty="0" err="1"/>
              <a:t>Resolution</a:t>
            </a:r>
            <a:r>
              <a:rPr lang="it-CH" dirty="0"/>
              <a:t>: </a:t>
            </a:r>
            <a:r>
              <a:rPr lang="it-CH" b="1" dirty="0"/>
              <a:t>&lt; 10</a:t>
            </a:r>
            <a:r>
              <a:rPr lang="it-CH" b="1" baseline="30000" dirty="0"/>
              <a:t>-2</a:t>
            </a:r>
            <a:endParaRPr lang="it-CH" b="1" dirty="0"/>
          </a:p>
          <a:p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80B97-FD41-DE99-F8E1-BD1B027A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874" y="5811565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16</a:t>
            </a:fld>
            <a:endParaRPr lang="fr-CH"/>
          </a:p>
        </p:txBody>
      </p:sp>
      <p:pic>
        <p:nvPicPr>
          <p:cNvPr id="7" name="Immagine 6" descr="Immagine che contiene interni, attrezzatura, parecchi&#10;&#10;Descrizione generata automaticamente">
            <a:extLst>
              <a:ext uri="{FF2B5EF4-FFF2-40B4-BE49-F238E27FC236}">
                <a16:creationId xmlns:a16="http://schemas.microsoft.com/office/drawing/2014/main" id="{A4249624-9EE6-FE9A-7452-E15E3D5D6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67" y="1993283"/>
            <a:ext cx="5687935" cy="42659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A7A47B-11AD-1CE5-CD79-05694E2555C0}"/>
              </a:ext>
            </a:extLst>
          </p:cNvPr>
          <p:cNvSpPr txBox="1"/>
          <p:nvPr/>
        </p:nvSpPr>
        <p:spPr>
          <a:xfrm>
            <a:off x="8003571" y="1630648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2"/>
                </a:solidFill>
              </a:rPr>
              <a:t>EAR2: 2 C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D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 + 9 </a:t>
            </a:r>
            <a:r>
              <a:rPr lang="it-CH" b="1" dirty="0" err="1">
                <a:solidFill>
                  <a:schemeClr val="accent2"/>
                </a:solidFill>
              </a:rPr>
              <a:t>sTED</a:t>
            </a:r>
            <a:endParaRPr lang="fr-CH" b="1" dirty="0">
              <a:solidFill>
                <a:schemeClr val="accent2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3F5E8B-A9EA-9113-AC22-7898EDA53DB5}"/>
              </a:ext>
            </a:extLst>
          </p:cNvPr>
          <p:cNvSpPr txBox="1"/>
          <p:nvPr/>
        </p:nvSpPr>
        <p:spPr>
          <a:xfrm>
            <a:off x="7042283" y="2908160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32FBA9-7644-B92E-7407-20D6BBEBAC31}"/>
              </a:ext>
            </a:extLst>
          </p:cNvPr>
          <p:cNvSpPr txBox="1"/>
          <p:nvPr/>
        </p:nvSpPr>
        <p:spPr>
          <a:xfrm>
            <a:off x="7044650" y="3941593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521543-00AA-5FB5-ECE0-738BF079F155}"/>
              </a:ext>
            </a:extLst>
          </p:cNvPr>
          <p:cNvSpPr txBox="1"/>
          <p:nvPr/>
        </p:nvSpPr>
        <p:spPr>
          <a:xfrm>
            <a:off x="9385445" y="3573649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4"/>
                </a:solidFill>
              </a:rPr>
              <a:t>Sample</a:t>
            </a:r>
            <a:endParaRPr lang="fr-CH" b="1" dirty="0">
              <a:solidFill>
                <a:schemeClr val="accent4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0632881-D2EC-120F-F2DA-548D16B89C46}"/>
              </a:ext>
            </a:extLst>
          </p:cNvPr>
          <p:cNvCxnSpPr>
            <a:cxnSpLocks/>
          </p:cNvCxnSpPr>
          <p:nvPr/>
        </p:nvCxnSpPr>
        <p:spPr>
          <a:xfrm flipH="1" flipV="1">
            <a:off x="9426542" y="3459247"/>
            <a:ext cx="241440" cy="21864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34E613-2D31-552E-AB13-FA50E344B68F}"/>
              </a:ext>
            </a:extLst>
          </p:cNvPr>
          <p:cNvSpPr txBox="1"/>
          <p:nvPr/>
        </p:nvSpPr>
        <p:spPr>
          <a:xfrm rot="19566227">
            <a:off x="7423987" y="3764051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84B5E8D-5671-2766-CDEF-601624934FE0}"/>
              </a:ext>
            </a:extLst>
          </p:cNvPr>
          <p:cNvCxnSpPr>
            <a:cxnSpLocks/>
          </p:cNvCxnSpPr>
          <p:nvPr/>
        </p:nvCxnSpPr>
        <p:spPr>
          <a:xfrm flipH="1" flipV="1">
            <a:off x="9294198" y="4129244"/>
            <a:ext cx="319950" cy="91828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7710AD-4648-4F6E-6679-2304F6C03130}"/>
              </a:ext>
            </a:extLst>
          </p:cNvPr>
          <p:cNvSpPr txBox="1"/>
          <p:nvPr/>
        </p:nvSpPr>
        <p:spPr>
          <a:xfrm>
            <a:off x="9314382" y="5005253"/>
            <a:ext cx="1787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2060"/>
                </a:solidFill>
              </a:rPr>
              <a:t>Neutron </a:t>
            </a:r>
            <a:r>
              <a:rPr lang="it-CH" b="1" dirty="0" err="1">
                <a:solidFill>
                  <a:srgbClr val="002060"/>
                </a:solidFill>
              </a:rPr>
              <a:t>Beam</a:t>
            </a:r>
            <a:endParaRPr lang="fr-CH" b="1" dirty="0">
              <a:solidFill>
                <a:srgbClr val="00206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2A4008-16C2-B638-9B0D-40C4C9C2EAC3}"/>
              </a:ext>
            </a:extLst>
          </p:cNvPr>
          <p:cNvSpPr txBox="1"/>
          <p:nvPr/>
        </p:nvSpPr>
        <p:spPr>
          <a:xfrm rot="4114683">
            <a:off x="9294913" y="5159000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91DCD7-3DB8-CABF-CB9B-42F06EE51E70}"/>
              </a:ext>
            </a:extLst>
          </p:cNvPr>
          <p:cNvSpPr txBox="1"/>
          <p:nvPr/>
        </p:nvSpPr>
        <p:spPr>
          <a:xfrm>
            <a:off x="10720457" y="3386224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680D73B-C697-2DEE-CC4E-486217EEFD9E}"/>
              </a:ext>
            </a:extLst>
          </p:cNvPr>
          <p:cNvSpPr txBox="1"/>
          <p:nvPr/>
        </p:nvSpPr>
        <p:spPr>
          <a:xfrm rot="17224328">
            <a:off x="8100171" y="4271552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5144F3-0983-EEA9-0A3D-2F7555C50D85}"/>
              </a:ext>
            </a:extLst>
          </p:cNvPr>
          <p:cNvSpPr txBox="1"/>
          <p:nvPr/>
        </p:nvSpPr>
        <p:spPr>
          <a:xfrm rot="1804292">
            <a:off x="10325048" y="4085817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FE6202-C8C7-06A9-156B-D191293C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8B252C9-A5A1-E4DD-F522-E8E1AA3AA63B}"/>
              </a:ext>
            </a:extLst>
          </p:cNvPr>
          <p:cNvSpPr txBox="1"/>
          <p:nvPr/>
        </p:nvSpPr>
        <p:spPr>
          <a:xfrm rot="20954611">
            <a:off x="10388938" y="2663931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1182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3" grpId="0"/>
      <p:bldP spid="16" grpId="0"/>
      <p:bldP spid="17" grpId="0"/>
      <p:bldP spid="18" grpId="0"/>
      <p:bldP spid="19" grpId="0"/>
      <p:bldP spid="2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07B15-3F48-DB23-5CC0-C1B0915F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7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it-IT" sz="9600" dirty="0">
                <a:solidFill>
                  <a:schemeClr val="accent1"/>
                </a:solidFill>
              </a:rPr>
              <a:t>EAR1</a:t>
            </a:r>
          </a:p>
          <a:p>
            <a:pPr marL="0" indent="0" algn="ctr">
              <a:buNone/>
            </a:pPr>
            <a:r>
              <a:rPr lang="it-IT" i="1" dirty="0">
                <a:solidFill>
                  <a:schemeClr val="accent1"/>
                </a:solidFill>
              </a:rPr>
              <a:t>(</a:t>
            </a:r>
            <a:r>
              <a:rPr lang="it-IT" i="1" dirty="0" err="1">
                <a:solidFill>
                  <a:schemeClr val="accent1"/>
                </a:solidFill>
              </a:rPr>
              <a:t>Resolved</a:t>
            </a:r>
            <a:r>
              <a:rPr lang="it-IT" i="1" dirty="0">
                <a:solidFill>
                  <a:schemeClr val="accent1"/>
                </a:solidFill>
              </a:rPr>
              <a:t> and </a:t>
            </a:r>
            <a:r>
              <a:rPr lang="it-IT" i="1" dirty="0" err="1">
                <a:solidFill>
                  <a:schemeClr val="accent1"/>
                </a:solidFill>
              </a:rPr>
              <a:t>Unresolved</a:t>
            </a:r>
            <a:r>
              <a:rPr lang="it-IT" i="1" dirty="0">
                <a:solidFill>
                  <a:schemeClr val="accent1"/>
                </a:solidFill>
              </a:rPr>
              <a:t> </a:t>
            </a:r>
            <a:r>
              <a:rPr lang="it-IT" i="1" dirty="0" err="1">
                <a:solidFill>
                  <a:schemeClr val="accent1"/>
                </a:solidFill>
              </a:rPr>
              <a:t>Resonances</a:t>
            </a:r>
            <a:r>
              <a:rPr lang="it-IT" i="1" dirty="0">
                <a:solidFill>
                  <a:schemeClr val="accent1"/>
                </a:solidFill>
              </a:rPr>
              <a:t> </a:t>
            </a:r>
            <a:r>
              <a:rPr lang="it-IT" i="1" dirty="0" err="1">
                <a:solidFill>
                  <a:schemeClr val="accent1"/>
                </a:solidFill>
              </a:rPr>
              <a:t>Region</a:t>
            </a:r>
            <a:r>
              <a:rPr lang="it-IT" i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BB8D37-AB7E-FE71-EA1E-31A8FC3F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03536D-C328-8908-A13F-6245E93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8409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26404-9B1E-75AF-A820-74FD676E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AB083B-1C34-FA54-08C1-F1ADD1D1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ABF8EC-E84C-DECB-FBFB-AE3A9A42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18</a:t>
            </a:fld>
            <a:endParaRPr lang="fr-CH"/>
          </a:p>
        </p:txBody>
      </p:sp>
      <p:pic>
        <p:nvPicPr>
          <p:cNvPr id="10" name="Immagine 9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B205A0C-6407-8EDE-910A-851F914F3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65195"/>
            <a:ext cx="10479615" cy="56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26404-9B1E-75AF-A820-74FD676E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AB083B-1C34-FA54-08C1-F1ADD1D1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ABF8EC-E84C-DECB-FBFB-AE3A9A42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19</a:t>
            </a:fld>
            <a:endParaRPr lang="fr-CH"/>
          </a:p>
        </p:txBody>
      </p:sp>
      <p:pic>
        <p:nvPicPr>
          <p:cNvPr id="9" name="Segnaposto contenuto 8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16CE5F36-9B04-B483-F11F-281C6BBA4818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166400"/>
            <a:ext cx="10479600" cy="5630400"/>
          </a:xfrm>
        </p:spPr>
      </p:pic>
    </p:spTree>
    <p:extLst>
      <p:ext uri="{BB962C8B-B14F-4D97-AF65-F5344CB8AC3E}">
        <p14:creationId xmlns:p14="http://schemas.microsoft.com/office/powerpoint/2010/main" val="174383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2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3840908" y="1256684"/>
            <a:ext cx="848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baseline="30000" dirty="0">
                <a:solidFill>
                  <a:srgbClr val="00B050"/>
                </a:solidFill>
              </a:rPr>
              <a:t>161</a:t>
            </a:r>
            <a:r>
              <a:rPr lang="en-US" sz="2800" b="1" i="1" dirty="0">
                <a:solidFill>
                  <a:srgbClr val="00B050"/>
                </a:solidFill>
              </a:rPr>
              <a:t>Tb is a clinically interesting isotope for </a:t>
            </a:r>
            <a:r>
              <a:rPr lang="en-GB" sz="2800" b="1" i="1" dirty="0">
                <a:solidFill>
                  <a:srgbClr val="00B050"/>
                </a:solidFill>
              </a:rPr>
              <a:t>theranostics!!!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E4B7405-8DA0-CDEB-D30C-4ADD0AB7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61" y="371977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FAFC9B9-03F8-7F5D-E662-16F54329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366" y="371806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7B87AB1-43D3-2912-48B3-6E0B4676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16" y="3726629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475DA72-6BDE-0280-D9D1-BBB2FAA98ED7}"/>
              </a:ext>
            </a:extLst>
          </p:cNvPr>
          <p:cNvSpPr txBox="1"/>
          <p:nvPr/>
        </p:nvSpPr>
        <p:spPr>
          <a:xfrm>
            <a:off x="4927651" y="622203"/>
            <a:ext cx="62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A. Mazzone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3"/>
              </a:rPr>
              <a:t>Physics Letters B </a:t>
            </a:r>
            <a:r>
              <a:rPr lang="en-GB" sz="1400" b="1" dirty="0">
                <a:hlinkClick r:id="rId3"/>
              </a:rPr>
              <a:t>804</a:t>
            </a:r>
            <a:r>
              <a:rPr lang="en-GB" sz="1400" dirty="0">
                <a:hlinkClick r:id="rId3"/>
              </a:rPr>
              <a:t>, 135405 (2020) </a:t>
            </a:r>
            <a:r>
              <a:rPr lang="en-GB" sz="1400" dirty="0"/>
              <a:t> </a:t>
            </a:r>
            <a:endParaRPr lang="en-CH" sz="1400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769D4E5-FC69-D6AD-131A-430B49BDD383}"/>
              </a:ext>
            </a:extLst>
          </p:cNvPr>
          <p:cNvSpPr txBox="1"/>
          <p:nvPr/>
        </p:nvSpPr>
        <p:spPr>
          <a:xfrm>
            <a:off x="4927651" y="929980"/>
            <a:ext cx="509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M. </a:t>
            </a:r>
            <a:r>
              <a:rPr lang="en-GB" sz="1400" dirty="0" err="1"/>
              <a:t>Mastromarco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4"/>
              </a:rPr>
              <a:t>EPJA </a:t>
            </a:r>
            <a:r>
              <a:rPr lang="en-GB" sz="1400" b="1" dirty="0">
                <a:hlinkClick r:id="rId4"/>
              </a:rPr>
              <a:t>55</a:t>
            </a:r>
            <a:r>
              <a:rPr lang="en-GB" sz="1400" dirty="0">
                <a:hlinkClick r:id="rId4"/>
              </a:rPr>
              <a:t>, 9 (2019)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7433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2B4595B5-8644-32B7-7C6E-320566BD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80"/>
            <a:ext cx="8909927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C99082-B61E-9BE4-68FC-2D40874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BCA81-AA77-C12D-45E0-A9F3E37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20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E9DC64A-C895-BC46-E8BF-480A942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8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2B4595B5-8644-32B7-7C6E-320566BD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80"/>
            <a:ext cx="8909927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C99082-B61E-9BE4-68FC-2D40874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BCA81-AA77-C12D-45E0-A9F3E37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21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E9DC64A-C895-BC46-E8BF-480A942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6A331D52-8F66-C8E2-7901-B04DA3739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73" y="2070000"/>
            <a:ext cx="8909927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3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schermata, Policromia, diagramma&#10;&#10;Descrizione generata automaticamente">
            <a:extLst>
              <a:ext uri="{FF2B5EF4-FFF2-40B4-BE49-F238E27FC236}">
                <a16:creationId xmlns:a16="http://schemas.microsoft.com/office/drawing/2014/main" id="{19603D87-6261-4CE5-7ACD-82EF2E45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5756"/>
            <a:ext cx="8424271" cy="4753596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E7C1EF-2677-8B93-57A6-F503B74F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8CA49B-1FEC-343D-E8D3-571C4E73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76CEA26-C496-2A71-0520-3D6683DB6CB4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Low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after </a:t>
            </a:r>
            <a:r>
              <a:rPr lang="it-CH" b="1" i="1" dirty="0" err="1">
                <a:solidFill>
                  <a:schemeClr val="accent1"/>
                </a:solidFill>
              </a:rPr>
              <a:t>pulse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r>
              <a:rPr lang="it-CH" b="1" i="1" dirty="0">
                <a:solidFill>
                  <a:schemeClr val="accent1"/>
                </a:solidFill>
              </a:rPr>
              <a:t> and dead-time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E6709301-7B8E-C425-BEE0-45AFB41E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29" y="2098871"/>
            <a:ext cx="8424271" cy="475359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DEEA857-0E9F-90FF-44D8-9E630E5142DC}"/>
              </a:ext>
            </a:extLst>
          </p:cNvPr>
          <p:cNvCxnSpPr/>
          <p:nvPr/>
        </p:nvCxnSpPr>
        <p:spPr>
          <a:xfrm flipV="1">
            <a:off x="4884234" y="2564780"/>
            <a:ext cx="0" cy="38250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5074C0-3380-8B58-E4B2-BBB1192D7988}"/>
              </a:ext>
            </a:extLst>
          </p:cNvPr>
          <p:cNvSpPr txBox="1"/>
          <p:nvPr/>
        </p:nvSpPr>
        <p:spPr>
          <a:xfrm>
            <a:off x="4962297" y="2832411"/>
            <a:ext cx="10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40 ns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BE122D-161B-42E0-58AA-C7BF09ACD88B}"/>
              </a:ext>
            </a:extLst>
          </p:cNvPr>
          <p:cNvSpPr txBox="1"/>
          <p:nvPr/>
        </p:nvSpPr>
        <p:spPr>
          <a:xfrm>
            <a:off x="-16724" y="3975264"/>
            <a:ext cx="179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180 </a:t>
            </a:r>
            <a:r>
              <a:rPr lang="it-IT" sz="1600" b="1" dirty="0" err="1">
                <a:solidFill>
                  <a:srgbClr val="FF0000"/>
                </a:solidFill>
              </a:rPr>
              <a:t>keV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152716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  <a:p>
            <a:pPr algn="just"/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24262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  <a:p>
            <a:pPr algn="just"/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57DEEB4-CEE0-16B6-8513-1605C45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7" y="2064466"/>
            <a:ext cx="8231223" cy="4788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71858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  <a:p>
            <a:pPr algn="just"/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57DEEB4-CEE0-16B6-8513-1605C45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7" y="2064466"/>
            <a:ext cx="8231223" cy="4788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9E6588B-537E-60ED-66B4-03EEFBD044E4}"/>
              </a:ext>
            </a:extLst>
          </p:cNvPr>
          <p:cNvCxnSpPr/>
          <p:nvPr/>
        </p:nvCxnSpPr>
        <p:spPr>
          <a:xfrm>
            <a:off x="10604810" y="2542478"/>
            <a:ext cx="0" cy="3813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01E0B51-B3A3-EAE4-8928-D90E612F5B04}"/>
                  </a:ext>
                </a:extLst>
              </p:cNvPr>
              <p:cNvSpPr txBox="1"/>
              <p:nvPr/>
            </p:nvSpPr>
            <p:spPr>
              <a:xfrm>
                <a:off x="9133234" y="2749424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01E0B51-B3A3-EAE4-8928-D90E612F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234" y="2749424"/>
                <a:ext cx="13451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352993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74295-0289-0AB9-2C6F-1EB05BEC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Evaluated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Flux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3E6E35-EF82-E6AB-022C-2175B583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4ED407-1C2F-9C1C-7382-4C29E606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27</a:t>
            </a:fld>
            <a:endParaRPr lang="fr-CH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53C7FF-94CB-6DBE-B9BD-70ED0C02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42" y="1122985"/>
            <a:ext cx="9680010" cy="57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58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012EE-4334-37D9-2289-0192AF3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Au-197: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AAB27-4149-C062-48A9-3C7EFDC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2F838-7639-751B-15EB-51D982C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28</a:t>
            </a:fld>
            <a:endParaRPr lang="fr-CH"/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33DAC7F-FC06-7ACA-31AD-8C4D0AF4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9" y="1030912"/>
            <a:ext cx="9826082" cy="58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5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012EE-4334-37D9-2289-0192AF3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Au-197: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AAB27-4149-C062-48A9-3C7EFDC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2F838-7639-751B-15EB-51D982C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29</a:t>
            </a:fld>
            <a:endParaRPr lang="fr-CH"/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33DAC7F-FC06-7ACA-31AD-8C4D0AF4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9" y="1030912"/>
            <a:ext cx="9826082" cy="5821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835BAD5-336E-6347-CB8E-A8F58DD2A2DC}"/>
                  </a:ext>
                </a:extLst>
              </p:cNvPr>
              <p:cNvSpPr txBox="1"/>
              <p:nvPr/>
            </p:nvSpPr>
            <p:spPr>
              <a:xfrm>
                <a:off x="7036423" y="3936385"/>
                <a:ext cx="14942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CH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𝐵𝐼𝐹</m:t>
                      </m:r>
                      <m:r>
                        <a:rPr lang="it-CH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≈0.68</m:t>
                      </m:r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835BAD5-336E-6347-CB8E-A8F58DD2A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423" y="3936385"/>
                <a:ext cx="14942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79CC4AC-D00B-D8E4-A519-59E83C591A6F}"/>
                  </a:ext>
                </a:extLst>
              </p:cNvPr>
              <p:cNvSpPr txBox="1"/>
              <p:nvPr/>
            </p:nvSpPr>
            <p:spPr>
              <a:xfrm>
                <a:off x="8153400" y="2235138"/>
                <a:ext cx="14942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CH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𝐵𝐼𝐹</m:t>
                      </m:r>
                      <m:r>
                        <a:rPr lang="it-CH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≈0.80</m:t>
                      </m:r>
                    </m:oMath>
                  </m:oMathPara>
                </a14:m>
                <a:endParaRPr lang="it-I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79CC4AC-D00B-D8E4-A519-59E83C591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235138"/>
                <a:ext cx="14942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6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3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3840908" y="1256684"/>
            <a:ext cx="848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baseline="30000" dirty="0">
                <a:solidFill>
                  <a:srgbClr val="00B050"/>
                </a:solidFill>
              </a:rPr>
              <a:t>161</a:t>
            </a:r>
            <a:r>
              <a:rPr lang="en-US" sz="2800" b="1" i="1" dirty="0">
                <a:solidFill>
                  <a:srgbClr val="00B050"/>
                </a:solidFill>
              </a:rPr>
              <a:t>Tb is a clinically interesting isotope for </a:t>
            </a:r>
            <a:r>
              <a:rPr lang="en-GB" sz="2800" b="1" i="1" dirty="0">
                <a:solidFill>
                  <a:srgbClr val="00B050"/>
                </a:solidFill>
              </a:rPr>
              <a:t>theranostics!!!</a:t>
            </a:r>
          </a:p>
        </p:txBody>
      </p:sp>
    </p:spTree>
    <p:extLst>
      <p:ext uri="{BB962C8B-B14F-4D97-AF65-F5344CB8AC3E}">
        <p14:creationId xmlns:p14="http://schemas.microsoft.com/office/powerpoint/2010/main" val="19322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30</a:t>
            </a:fld>
            <a:endParaRPr lang="fr-CH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</a:p>
          <a:p>
            <a:pPr algn="ctr"/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it-CH" b="1" i="1" dirty="0" err="1">
                <a:solidFill>
                  <a:schemeClr val="accent1"/>
                </a:solidFill>
              </a:rPr>
              <a:t>transport</a:t>
            </a:r>
            <a:r>
              <a:rPr lang="it-CH" b="1" i="1" dirty="0">
                <a:solidFill>
                  <a:schemeClr val="accent1"/>
                </a:solidFill>
              </a:rPr>
              <a:t> code and SAMMY)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77AA5BC1-FC38-7ACF-D197-6D013637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" y="1158621"/>
            <a:ext cx="8046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31</a:t>
            </a:fld>
            <a:endParaRPr lang="fr-CH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</a:p>
          <a:p>
            <a:pPr algn="ctr"/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it-CH" b="1" i="1" dirty="0" err="1">
                <a:solidFill>
                  <a:schemeClr val="accent1"/>
                </a:solidFill>
              </a:rPr>
              <a:t>transport</a:t>
            </a:r>
            <a:r>
              <a:rPr lang="it-CH" b="1" i="1" dirty="0">
                <a:solidFill>
                  <a:schemeClr val="accent1"/>
                </a:solidFill>
              </a:rPr>
              <a:t> code and SAMMY)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77AA5BC1-FC38-7ACF-D197-6D013637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" y="1158621"/>
            <a:ext cx="8046000" cy="4788000"/>
          </a:xfrm>
          <a:prstGeom prst="rect">
            <a:avLst/>
          </a:prstGeom>
        </p:spPr>
      </p:pic>
      <p:pic>
        <p:nvPicPr>
          <p:cNvPr id="12" name="Immagine 11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190D4054-435D-994D-F5C3-14C93BCA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18" y="1635261"/>
            <a:ext cx="8081564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0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32</a:t>
            </a:fld>
            <a:endParaRPr lang="fr-CH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</a:p>
          <a:p>
            <a:pPr algn="ctr"/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it-CH" b="1" i="1" dirty="0" err="1">
                <a:solidFill>
                  <a:schemeClr val="accent1"/>
                </a:solidFill>
              </a:rPr>
              <a:t>transport</a:t>
            </a:r>
            <a:r>
              <a:rPr lang="it-CH" b="1" i="1" dirty="0">
                <a:solidFill>
                  <a:schemeClr val="accent1"/>
                </a:solidFill>
              </a:rPr>
              <a:t> code and SAMMY)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77AA5BC1-FC38-7ACF-D197-6D013637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" y="1158621"/>
            <a:ext cx="8046000" cy="4788000"/>
          </a:xfrm>
          <a:prstGeom prst="rect">
            <a:avLst/>
          </a:prstGeom>
        </p:spPr>
      </p:pic>
      <p:pic>
        <p:nvPicPr>
          <p:cNvPr id="12" name="Immagine 11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190D4054-435D-994D-F5C3-14C93BCA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18" y="1635261"/>
            <a:ext cx="8081564" cy="4788000"/>
          </a:xfrm>
          <a:prstGeom prst="rect">
            <a:avLst/>
          </a:prstGeom>
        </p:spPr>
      </p:pic>
      <p:pic>
        <p:nvPicPr>
          <p:cNvPr id="13" name="Immagine 12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6176F4F5-C39F-AE90-9A0C-5DC4EA08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18" y="2070000"/>
            <a:ext cx="8081563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2DE335-AFC9-3DCF-7CCF-0E3C9CCD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33</a:t>
            </a:fld>
            <a:endParaRPr lang="fr-CH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91CFD9-9D7A-68D9-B18D-8793F4E2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869"/>
            <a:ext cx="7905201" cy="4683512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D2182B4D-28F7-97FA-8352-B10908E1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Gd-160: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19B8991-5B96-96F3-0A38-A4FF157C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7525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2DE335-AFC9-3DCF-7CCF-0E3C9CCD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34</a:t>
            </a:fld>
            <a:endParaRPr lang="fr-CH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91CFD9-9D7A-68D9-B18D-8793F4E2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869"/>
            <a:ext cx="7905201" cy="4683512"/>
          </a:xfrm>
          <a:prstGeom prst="rect">
            <a:avLst/>
          </a:prstGeom>
        </p:spPr>
      </p:pic>
      <p:pic>
        <p:nvPicPr>
          <p:cNvPr id="12" name="Segnaposto contenuto 6">
            <a:extLst>
              <a:ext uri="{FF2B5EF4-FFF2-40B4-BE49-F238E27FC236}">
                <a16:creationId xmlns:a16="http://schemas.microsoft.com/office/drawing/2014/main" id="{A30F5AB5-87B6-FFD8-687C-9C8D14F0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69" y="2506662"/>
            <a:ext cx="7344531" cy="4351338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D2182B4D-28F7-97FA-8352-B10908E1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Gd-160: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EECEC2B-2EB1-372A-8803-D17D501D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554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89EFD-CC37-0AB9-84A8-F5AF930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Yields…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386FEA-2306-CF0E-08F0-4B61BD7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94F692-04EE-2C4E-6972-3D4A55D2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35</a:t>
            </a:fld>
            <a:endParaRPr lang="fr-CH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BB96E-32DA-B82F-C903-B0015E1329F8}"/>
              </a:ext>
            </a:extLst>
          </p:cNvPr>
          <p:cNvSpPr txBox="1"/>
          <p:nvPr/>
        </p:nvSpPr>
        <p:spPr>
          <a:xfrm>
            <a:off x="0" y="1780536"/>
            <a:ext cx="359596" cy="852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540215-4F67-39AA-D58A-2D36081E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8134"/>
            <a:ext cx="10870580" cy="58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6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89EFD-CC37-0AB9-84A8-F5AF930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Yields…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386FEA-2306-CF0E-08F0-4B61BD7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94F692-04EE-2C4E-6972-3D4A55D2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36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C6C9B2E-6087-705C-A93A-5FCDB93BC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77711"/>
          <a:ext cx="8610600" cy="510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33512" progId="Acrobat.Document.DC">
                  <p:embed/>
                </p:oleObj>
              </mc:Choice>
              <mc:Fallback>
                <p:oleObj name="Acrobat Document" r:id="rId2" imgW="3600388" imgH="2133512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C6C9B2E-6087-705C-A93A-5FCDB93BC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877711"/>
                        <a:ext cx="8610600" cy="510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0A8CD95-DD81-F31B-E813-709EF83CFFE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581400" y="1736684"/>
          <a:ext cx="8610600" cy="510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133512" progId="Acrobat.Document.DC">
                  <p:embed/>
                </p:oleObj>
              </mc:Choice>
              <mc:Fallback>
                <p:oleObj name="Acrobat Document" r:id="rId4" imgW="3600388" imgH="2133512" progId="Acrobat.Document.DC">
                  <p:embed/>
                  <p:pic>
                    <p:nvPicPr>
                      <p:cNvPr id="7" name="Segnaposto contenuto 6">
                        <a:extLst>
                          <a:ext uri="{FF2B5EF4-FFF2-40B4-BE49-F238E27FC236}">
                            <a16:creationId xmlns:a16="http://schemas.microsoft.com/office/drawing/2014/main" id="{80A8CD95-DD81-F31B-E813-709EF83C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1736684"/>
                        <a:ext cx="8610600" cy="5103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BB96E-32DA-B82F-C903-B0015E1329F8}"/>
              </a:ext>
            </a:extLst>
          </p:cNvPr>
          <p:cNvSpPr txBox="1"/>
          <p:nvPr/>
        </p:nvSpPr>
        <p:spPr>
          <a:xfrm>
            <a:off x="0" y="1780536"/>
            <a:ext cx="359596" cy="852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2AFB6A-3A83-54EF-6B49-E228A533B6C0}"/>
              </a:ext>
            </a:extLst>
          </p:cNvPr>
          <p:cNvSpPr txBox="1"/>
          <p:nvPr/>
        </p:nvSpPr>
        <p:spPr>
          <a:xfrm>
            <a:off x="4506069" y="3112308"/>
            <a:ext cx="30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600" b="1" i="1" dirty="0">
                <a:solidFill>
                  <a:srgbClr val="00B050"/>
                </a:solidFill>
              </a:rPr>
              <a:t>First </a:t>
            </a:r>
            <a:r>
              <a:rPr lang="it-CH" sz="1600" b="1" i="1" baseline="30000" dirty="0">
                <a:solidFill>
                  <a:srgbClr val="00B050"/>
                </a:solidFill>
              </a:rPr>
              <a:t>160</a:t>
            </a:r>
            <a:r>
              <a:rPr lang="it-CH" sz="1600" b="1" i="1" dirty="0">
                <a:solidFill>
                  <a:srgbClr val="00B050"/>
                </a:solidFill>
              </a:rPr>
              <a:t>Gd resonance @220eV!!!</a:t>
            </a:r>
            <a:endParaRPr lang="fr-CH" sz="1600" b="1" i="1" dirty="0">
              <a:solidFill>
                <a:srgbClr val="00B050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97C4846-B91E-0370-C3D6-F67360133166}"/>
              </a:ext>
            </a:extLst>
          </p:cNvPr>
          <p:cNvCxnSpPr>
            <a:cxnSpLocks/>
          </p:cNvCxnSpPr>
          <p:nvPr/>
        </p:nvCxnSpPr>
        <p:spPr>
          <a:xfrm>
            <a:off x="6033925" y="3366427"/>
            <a:ext cx="1263721" cy="6575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A6DC69-3405-5804-3F60-13DEFF22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A5D72-BF50-526B-472B-6ED173B2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37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1C9EAB6-1E9F-58D0-D52C-EFA0FA961B54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Elastic</a:t>
            </a:r>
            <a:r>
              <a:rPr lang="it-CH" b="1" i="1" dirty="0">
                <a:solidFill>
                  <a:schemeClr val="accent1"/>
                </a:solidFill>
              </a:rPr>
              <a:t> and Gamma background </a:t>
            </a:r>
            <a:r>
              <a:rPr lang="it-CH" b="1" i="1" dirty="0" err="1">
                <a:solidFill>
                  <a:schemeClr val="accent1"/>
                </a:solidFill>
              </a:rPr>
              <a:t>estimation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123A0FD1-831B-A381-1792-B52221BF7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698"/>
            <a:ext cx="8120270" cy="4363656"/>
          </a:xfrm>
          <a:prstGeom prst="rect">
            <a:avLst/>
          </a:prstGeom>
        </p:spPr>
      </p:pic>
      <p:pic>
        <p:nvPicPr>
          <p:cNvPr id="10" name="Immagine 9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92DCCA60-AD3A-8171-209A-50E94BC1C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1" y="2743206"/>
            <a:ext cx="7651309" cy="41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11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39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3CF874-6408-0A9F-D895-D5AA1312C297}"/>
              </a:ext>
            </a:extLst>
          </p:cNvPr>
          <p:cNvSpPr txBox="1"/>
          <p:nvPr/>
        </p:nvSpPr>
        <p:spPr>
          <a:xfrm>
            <a:off x="648629" y="1739590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198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71C71-9ED8-4008-65B6-631EC0AB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en-GB" b="1" i="1" dirty="0">
                <a:solidFill>
                  <a:schemeClr val="accent1"/>
                </a:solidFill>
              </a:rPr>
              <a:t>Medical </a:t>
            </a:r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terbium-161 production)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F587F-E445-0B83-639D-0546C44D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41"/>
            <a:ext cx="10515600" cy="1771005"/>
          </a:xfrm>
        </p:spPr>
        <p:txBody>
          <a:bodyPr>
            <a:normAutofit/>
          </a:bodyPr>
          <a:lstStyle/>
          <a:p>
            <a:pPr algn="ctr"/>
            <a:r>
              <a:rPr lang="it-CH" sz="2000" dirty="0" err="1"/>
              <a:t>Chemically</a:t>
            </a:r>
            <a:r>
              <a:rPr lang="it-CH" sz="2000" dirty="0"/>
              <a:t> </a:t>
            </a:r>
            <a:r>
              <a:rPr lang="it-CH" sz="2000" dirty="0" err="1"/>
              <a:t>similar</a:t>
            </a:r>
            <a:r>
              <a:rPr lang="it-CH" sz="2000" dirty="0"/>
              <a:t> to lutetium-177 (</a:t>
            </a:r>
            <a:r>
              <a:rPr lang="it-CH" sz="2000" dirty="0" err="1"/>
              <a:t>used</a:t>
            </a:r>
            <a:r>
              <a:rPr lang="it-CH" sz="2000" dirty="0"/>
              <a:t> in </a:t>
            </a:r>
            <a:r>
              <a:rPr lang="it-CH" sz="2000" dirty="0" err="1"/>
              <a:t>theranostic</a:t>
            </a:r>
            <a:r>
              <a:rPr lang="it-CH" sz="2000" dirty="0"/>
              <a:t> </a:t>
            </a:r>
            <a:r>
              <a:rPr lang="it-CH" sz="2000" dirty="0" err="1"/>
              <a:t>as</a:t>
            </a:r>
            <a:r>
              <a:rPr lang="it-CH" sz="2000" dirty="0"/>
              <a:t> </a:t>
            </a:r>
            <a:r>
              <a:rPr lang="el-GR" sz="2000" dirty="0"/>
              <a:t>γ</a:t>
            </a:r>
            <a:r>
              <a:rPr lang="it-CH" sz="2000" dirty="0"/>
              <a:t> and </a:t>
            </a:r>
            <a:r>
              <a:rPr lang="el-GR" sz="2000" dirty="0"/>
              <a:t>β</a:t>
            </a:r>
            <a:r>
              <a:rPr lang="it-CH" sz="2000" baseline="30000" dirty="0"/>
              <a:t>-</a:t>
            </a:r>
            <a:r>
              <a:rPr lang="it-CH" sz="2000" dirty="0"/>
              <a:t> </a:t>
            </a:r>
            <a:r>
              <a:rPr lang="it-CH" sz="2000" dirty="0" err="1"/>
              <a:t>emitter</a:t>
            </a:r>
            <a:r>
              <a:rPr lang="it-CH" sz="2000" dirty="0"/>
              <a:t>)</a:t>
            </a:r>
          </a:p>
          <a:p>
            <a:pPr algn="ctr"/>
            <a:endParaRPr lang="fr-CH" sz="2000" baseline="-25000" dirty="0"/>
          </a:p>
          <a:p>
            <a:pPr algn="ctr"/>
            <a:r>
              <a:rPr lang="fr-CH" sz="2000" dirty="0" err="1"/>
              <a:t>Similar</a:t>
            </a:r>
            <a:r>
              <a:rPr lang="fr-CH" sz="2000" dirty="0"/>
              <a:t> </a:t>
            </a:r>
            <a:r>
              <a:rPr lang="fr-CH" sz="2000" dirty="0" err="1"/>
              <a:t>half</a:t>
            </a:r>
            <a:r>
              <a:rPr lang="fr-CH" sz="2000" dirty="0"/>
              <a:t>-life T</a:t>
            </a:r>
            <a:r>
              <a:rPr lang="fr-CH" sz="2000" baseline="-25000" dirty="0"/>
              <a:t>1/2</a:t>
            </a:r>
            <a:r>
              <a:rPr lang="fr-CH" sz="2000" dirty="0"/>
              <a:t> = 6.9 d (</a:t>
            </a:r>
            <a:r>
              <a:rPr lang="fr-CH" sz="2000" dirty="0" err="1"/>
              <a:t>against</a:t>
            </a:r>
            <a:r>
              <a:rPr lang="fr-CH" sz="2000" dirty="0"/>
              <a:t> 6.7 d of Lu-177)</a:t>
            </a:r>
            <a:r>
              <a:rPr lang="fr-CH" sz="2000" baseline="-25000" dirty="0"/>
              <a:t>  </a:t>
            </a:r>
          </a:p>
          <a:p>
            <a:pPr algn="ctr"/>
            <a:endParaRPr lang="fr-CH" sz="2000" baseline="-25000" dirty="0"/>
          </a:p>
          <a:p>
            <a:pPr algn="ctr"/>
            <a:endParaRPr lang="fr-CH" sz="2000" baseline="-25000" dirty="0"/>
          </a:p>
          <a:p>
            <a:pPr marL="0" indent="0" algn="ctr">
              <a:buNone/>
            </a:pPr>
            <a:endParaRPr lang="fr-CH" sz="2000" dirty="0"/>
          </a:p>
          <a:p>
            <a:pPr algn="ctr"/>
            <a:endParaRPr lang="fr-CH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497C73-DAFF-F9FD-E8CB-6E06B341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55488D-F337-1C12-3A0A-8BB18032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518CD6-C2D2-2CEA-1433-C6B1692DE9AE}"/>
              </a:ext>
            </a:extLst>
          </p:cNvPr>
          <p:cNvSpPr txBox="1"/>
          <p:nvPr/>
        </p:nvSpPr>
        <p:spPr>
          <a:xfrm>
            <a:off x="1976062" y="4079472"/>
            <a:ext cx="8239875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CH" i="1" dirty="0"/>
              <a:t>In </a:t>
            </a:r>
            <a:r>
              <a:rPr lang="it-CH" i="1" dirty="0" err="1"/>
              <a:t>addiction</a:t>
            </a:r>
            <a:r>
              <a:rPr lang="it-CH" i="1" dirty="0"/>
              <a:t> to </a:t>
            </a:r>
            <a:r>
              <a:rPr lang="it-CH" i="1" dirty="0" err="1"/>
              <a:t>being</a:t>
            </a:r>
            <a:r>
              <a:rPr lang="it-CH" i="1" dirty="0"/>
              <a:t> a </a:t>
            </a:r>
            <a:r>
              <a:rPr lang="el-GR" sz="1800" i="1" dirty="0"/>
              <a:t>γ</a:t>
            </a:r>
            <a:r>
              <a:rPr lang="it-CH" sz="1800" i="1" dirty="0"/>
              <a:t> and </a:t>
            </a:r>
            <a:r>
              <a:rPr lang="el-GR" sz="1800" i="1" dirty="0"/>
              <a:t>β</a:t>
            </a:r>
            <a:r>
              <a:rPr lang="it-CH" sz="1800" i="1" baseline="30000" dirty="0"/>
              <a:t>-</a:t>
            </a:r>
            <a:r>
              <a:rPr lang="it-CH" sz="1800" i="1" dirty="0"/>
              <a:t> </a:t>
            </a:r>
            <a:r>
              <a:rPr lang="it-CH" sz="1800" i="1" dirty="0" err="1"/>
              <a:t>emitter</a:t>
            </a:r>
            <a:r>
              <a:rPr lang="it-CH" sz="1800" i="1" dirty="0"/>
              <a:t> (like Lu-177), Tb-161 </a:t>
            </a:r>
            <a:r>
              <a:rPr lang="it-CH" sz="1800" i="1" dirty="0" err="1"/>
              <a:t>is</a:t>
            </a:r>
            <a:r>
              <a:rPr lang="it-CH" sz="1800" i="1" dirty="0"/>
              <a:t> </a:t>
            </a:r>
            <a:r>
              <a:rPr lang="it-CH" sz="1800" i="1" dirty="0" err="1"/>
              <a:t>also</a:t>
            </a:r>
            <a:r>
              <a:rPr lang="it-CH" sz="1800" i="1" dirty="0"/>
              <a:t> an </a:t>
            </a:r>
            <a:r>
              <a:rPr lang="it-CH" sz="1800" i="1" dirty="0" err="1"/>
              <a:t>emitter</a:t>
            </a:r>
            <a:r>
              <a:rPr lang="it-CH" sz="1800" i="1" dirty="0"/>
              <a:t> of </a:t>
            </a:r>
            <a:r>
              <a:rPr lang="it-CH" sz="1800" i="1" dirty="0" err="1"/>
              <a:t>Auger</a:t>
            </a:r>
            <a:r>
              <a:rPr lang="it-CH" sz="1800" i="1" dirty="0"/>
              <a:t> and </a:t>
            </a:r>
            <a:r>
              <a:rPr lang="it-CH" sz="1800" i="1" dirty="0" err="1"/>
              <a:t>conversion</a:t>
            </a:r>
            <a:r>
              <a:rPr lang="it-CH" sz="1800" i="1" dirty="0"/>
              <a:t> </a:t>
            </a:r>
            <a:r>
              <a:rPr lang="it-CH" sz="1800" i="1" dirty="0" err="1"/>
              <a:t>electrons</a:t>
            </a:r>
            <a:r>
              <a:rPr lang="it-CH" i="1" dirty="0"/>
              <a:t>; </a:t>
            </a:r>
          </a:p>
          <a:p>
            <a:pPr algn="ctr"/>
            <a:endParaRPr lang="it-CH" i="1" dirty="0"/>
          </a:p>
          <a:p>
            <a:pPr algn="ctr"/>
            <a:r>
              <a:rPr lang="it-CH" i="1" dirty="0"/>
              <a:t>The </a:t>
            </a:r>
            <a:r>
              <a:rPr lang="it-CH" i="1" dirty="0" err="1"/>
              <a:t>higher</a:t>
            </a:r>
            <a:r>
              <a:rPr lang="it-CH" i="1" dirty="0"/>
              <a:t> LET (</a:t>
            </a:r>
            <a:r>
              <a:rPr lang="it-CH" i="1" dirty="0" err="1"/>
              <a:t>compared</a:t>
            </a:r>
            <a:r>
              <a:rPr lang="it-CH" i="1" dirty="0"/>
              <a:t> to Lu-177) can be </a:t>
            </a:r>
            <a:r>
              <a:rPr lang="it-CH" i="1" dirty="0" err="1"/>
              <a:t>effective</a:t>
            </a:r>
            <a:r>
              <a:rPr lang="it-CH" i="1" dirty="0"/>
              <a:t> in </a:t>
            </a:r>
            <a:r>
              <a:rPr lang="it-CH" i="1" dirty="0" err="1"/>
              <a:t>reducing</a:t>
            </a:r>
            <a:r>
              <a:rPr lang="it-CH" i="1" dirty="0"/>
              <a:t> the survival </a:t>
            </a:r>
            <a:r>
              <a:rPr lang="it-CH" i="1" dirty="0" err="1"/>
              <a:t>probability</a:t>
            </a:r>
            <a:r>
              <a:rPr lang="it-CH" i="1" dirty="0"/>
              <a:t> of </a:t>
            </a:r>
            <a:r>
              <a:rPr lang="it-CH" i="1" dirty="0" err="1"/>
              <a:t>tumors</a:t>
            </a:r>
            <a:r>
              <a:rPr lang="it-CH" i="1" dirty="0"/>
              <a:t> </a:t>
            </a:r>
            <a:r>
              <a:rPr lang="it-CH" i="1" dirty="0" err="1"/>
              <a:t>cells</a:t>
            </a:r>
            <a:r>
              <a:rPr lang="it-CH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049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40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3CF874-6408-0A9F-D895-D5AA1312C297}"/>
              </a:ext>
            </a:extLst>
          </p:cNvPr>
          <p:cNvSpPr txBox="1"/>
          <p:nvPr/>
        </p:nvSpPr>
        <p:spPr>
          <a:xfrm>
            <a:off x="648629" y="1739590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15D9D5-5197-0972-4219-1A22AAFD39B6}"/>
              </a:ext>
            </a:extLst>
          </p:cNvPr>
          <p:cNvSpPr txBox="1"/>
          <p:nvPr/>
        </p:nvSpPr>
        <p:spPr>
          <a:xfrm>
            <a:off x="589157" y="5783761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8428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41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3CF874-6408-0A9F-D895-D5AA1312C297}"/>
              </a:ext>
            </a:extLst>
          </p:cNvPr>
          <p:cNvSpPr txBox="1"/>
          <p:nvPr/>
        </p:nvSpPr>
        <p:spPr>
          <a:xfrm>
            <a:off x="648629" y="1739590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15D9D5-5197-0972-4219-1A22AAFD39B6}"/>
              </a:ext>
            </a:extLst>
          </p:cNvPr>
          <p:cNvSpPr txBox="1"/>
          <p:nvPr/>
        </p:nvSpPr>
        <p:spPr>
          <a:xfrm>
            <a:off x="589157" y="5783761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027F2F-C096-D4EE-DA1B-5C1ED8FDBA98}"/>
              </a:ext>
            </a:extLst>
          </p:cNvPr>
          <p:cNvSpPr txBox="1"/>
          <p:nvPr/>
        </p:nvSpPr>
        <p:spPr>
          <a:xfrm>
            <a:off x="5952894" y="3135814"/>
            <a:ext cx="5287535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6644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D037462C-AFE9-12DC-A12F-7E98B496D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78" y="1010771"/>
            <a:ext cx="9584843" cy="5678626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up to 10 </a:t>
            </a:r>
            <a:r>
              <a:rPr lang="it-CH" b="1" i="1" dirty="0" err="1">
                <a:solidFill>
                  <a:schemeClr val="accent1"/>
                </a:solidFill>
              </a:rPr>
              <a:t>keV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53EFEF-CFBB-D69D-7FC3-C95D15D61B3B}"/>
              </a:ext>
            </a:extLst>
          </p:cNvPr>
          <p:cNvSpPr txBox="1"/>
          <p:nvPr/>
        </p:nvSpPr>
        <p:spPr>
          <a:xfrm>
            <a:off x="2999678" y="1802812"/>
            <a:ext cx="24532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ENDF/B-VIII.0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initial</a:t>
            </a:r>
            <a:r>
              <a:rPr lang="it-IT" b="1" dirty="0"/>
              <a:t> </a:t>
            </a:r>
            <a:r>
              <a:rPr lang="it-IT" b="1" dirty="0" err="1"/>
              <a:t>parameters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04535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F4953AF0-21D7-D220-CD8B-08AA58411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8297"/>
            <a:ext cx="10515599" cy="5650853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90B328-E43F-48E4-D9D1-06313931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EF9F93-96A6-BF56-9877-A54B25DA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43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39BF920-11D4-8F22-41D2-FDDD355E95B9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Main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baseline="30000" dirty="0">
                <a:solidFill>
                  <a:schemeClr val="accent1"/>
                </a:solidFill>
              </a:rPr>
              <a:t>160</a:t>
            </a:r>
            <a:r>
              <a:rPr lang="it-CH" b="1" i="1" dirty="0">
                <a:solidFill>
                  <a:schemeClr val="accent1"/>
                </a:solidFill>
              </a:rPr>
              <a:t>Gd capture </a:t>
            </a:r>
            <a:r>
              <a:rPr lang="it-CH" b="1" i="1" dirty="0" err="1">
                <a:solidFill>
                  <a:schemeClr val="accent1"/>
                </a:solidFill>
              </a:rPr>
              <a:t>resonance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93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AA978FAC-B911-1891-4D38-EF6A1303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33"/>
            <a:ext cx="8954429" cy="4811914"/>
          </a:xfrm>
          <a:prstGeom prst="rect">
            <a:avLst/>
          </a:prstGeom>
        </p:spPr>
      </p:pic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FB34A10-BBA2-E43D-C0D7-2D7D9775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400"/>
            <a:ext cx="8889829" cy="47772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DC4B6D-3637-3AA5-35DB-B33675F6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70C4A8-3156-8B91-99F3-8ADB095D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B40BF80-F469-87CE-7942-57CA6412703B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Diagramma, linea">
            <a:extLst>
              <a:ext uri="{FF2B5EF4-FFF2-40B4-BE49-F238E27FC236}">
                <a16:creationId xmlns:a16="http://schemas.microsoft.com/office/drawing/2014/main" id="{5A988654-8C03-424E-A519-90BCDC34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FB34A10-BBA2-E43D-C0D7-2D7D9775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400"/>
            <a:ext cx="8889829" cy="47772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DC4B6D-3637-3AA5-35DB-B33675F6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70C4A8-3156-8B91-99F3-8ADB095D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B40BF80-F469-87CE-7942-57CA6412703B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rgbClr val="C00000"/>
              </a:solidFill>
            </a:endParaRPr>
          </a:p>
        </p:txBody>
      </p:sp>
      <p:pic>
        <p:nvPicPr>
          <p:cNvPr id="10" name="Immagine 9" descr="Immagine che contiene testo, diagramma, Diagramma, linea">
            <a:extLst>
              <a:ext uri="{FF2B5EF4-FFF2-40B4-BE49-F238E27FC236}">
                <a16:creationId xmlns:a16="http://schemas.microsoft.com/office/drawing/2014/main" id="{5A988654-8C03-424E-A519-90BCDC34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  <p:sp>
        <p:nvSpPr>
          <p:cNvPr id="2" name="?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D80A14-B0B2-8799-1DCC-9BC171EF6973}"/>
              </a:ext>
            </a:extLst>
          </p:cNvPr>
          <p:cNvSpPr/>
          <p:nvPr/>
        </p:nvSpPr>
        <p:spPr>
          <a:xfrm>
            <a:off x="4728117" y="5174165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?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F354B0-389D-EC5A-C508-85B12C0C26AC}"/>
              </a:ext>
            </a:extLst>
          </p:cNvPr>
          <p:cNvSpPr/>
          <p:nvPr/>
        </p:nvSpPr>
        <p:spPr>
          <a:xfrm>
            <a:off x="8047460" y="5192752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?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D79AD2-DA5A-F8A8-989D-E1C80AA87C58}"/>
              </a:ext>
            </a:extLst>
          </p:cNvPr>
          <p:cNvSpPr/>
          <p:nvPr/>
        </p:nvSpPr>
        <p:spPr>
          <a:xfrm>
            <a:off x="10545327" y="5226206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2BE6321-5482-F93A-6B71-FE4896A7BA11}"/>
              </a:ext>
            </a:extLst>
          </p:cNvPr>
          <p:cNvSpPr txBox="1">
            <a:spLocks/>
          </p:cNvSpPr>
          <p:nvPr/>
        </p:nvSpPr>
        <p:spPr>
          <a:xfrm>
            <a:off x="3460116" y="-11151"/>
            <a:ext cx="807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endParaRPr lang="fr-CH" b="1" i="1" dirty="0">
              <a:solidFill>
                <a:srgbClr val="C0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4E67DFF-00C6-FC01-50AA-8206331E76DF}"/>
              </a:ext>
            </a:extLst>
          </p:cNvPr>
          <p:cNvCxnSpPr>
            <a:cxnSpLocks/>
          </p:cNvCxnSpPr>
          <p:nvPr/>
        </p:nvCxnSpPr>
        <p:spPr>
          <a:xfrm flipH="1">
            <a:off x="4525947" y="5755667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1492315-5F39-87F4-6DF9-67AFCEFB1762}"/>
              </a:ext>
            </a:extLst>
          </p:cNvPr>
          <p:cNvCxnSpPr>
            <a:cxnSpLocks/>
          </p:cNvCxnSpPr>
          <p:nvPr/>
        </p:nvCxnSpPr>
        <p:spPr>
          <a:xfrm flipH="1">
            <a:off x="7918861" y="5753689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9CA270D-625F-9DB1-2A01-DAF9A8CDD5C5}"/>
              </a:ext>
            </a:extLst>
          </p:cNvPr>
          <p:cNvCxnSpPr>
            <a:cxnSpLocks/>
          </p:cNvCxnSpPr>
          <p:nvPr/>
        </p:nvCxnSpPr>
        <p:spPr>
          <a:xfrm flipH="1">
            <a:off x="10446328" y="5799212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22840-A608-755C-EDBC-FD6D3119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F17799-3F81-D0E3-2154-52442945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47</a:t>
            </a:fld>
            <a:endParaRPr lang="fr-CH"/>
          </a:p>
        </p:txBody>
      </p:sp>
      <p:pic>
        <p:nvPicPr>
          <p:cNvPr id="8" name="Immagine 7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208943A3-0E42-7A86-5159-D3B0049DB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73"/>
            <a:ext cx="8956822" cy="481320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3C1FED7-EE0B-786C-1ABF-D7C22C3BAA49}"/>
              </a:ext>
            </a:extLst>
          </p:cNvPr>
          <p:cNvCxnSpPr>
            <a:cxnSpLocks/>
          </p:cNvCxnSpPr>
          <p:nvPr/>
        </p:nvCxnSpPr>
        <p:spPr>
          <a:xfrm>
            <a:off x="5274527" y="3624381"/>
            <a:ext cx="0" cy="858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56B955FE-F77B-6BC5-3BE4-A18ADECE7EBE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rgbClr val="C00000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0D327A4-FA30-5BE4-F0AE-AC2E3BB47D2F}"/>
              </a:ext>
            </a:extLst>
          </p:cNvPr>
          <p:cNvSpPr txBox="1">
            <a:spLocks/>
          </p:cNvSpPr>
          <p:nvPr/>
        </p:nvSpPr>
        <p:spPr>
          <a:xfrm>
            <a:off x="3460116" y="-11151"/>
            <a:ext cx="807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endParaRPr lang="fr-CH" b="1" i="1" dirty="0">
              <a:solidFill>
                <a:srgbClr val="C00000"/>
              </a:solidFill>
            </a:endParaRPr>
          </a:p>
        </p:txBody>
      </p:sp>
      <p:sp>
        <p:nvSpPr>
          <p:cNvPr id="34" name="Segnaposto piè di pagina 3">
            <a:extLst>
              <a:ext uri="{FF2B5EF4-FFF2-40B4-BE49-F238E27FC236}">
                <a16:creationId xmlns:a16="http://schemas.microsoft.com/office/drawing/2014/main" id="{5125236E-2846-4A5A-2A94-A8E0F288838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35" name="Segnaposto numero diapositiva 4">
            <a:extLst>
              <a:ext uri="{FF2B5EF4-FFF2-40B4-BE49-F238E27FC236}">
                <a16:creationId xmlns:a16="http://schemas.microsoft.com/office/drawing/2014/main" id="{9E1E3817-D983-6ABF-EA6F-E929DEB8DC5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16A1D7-BCB5-4B61-8D8E-3BDBCC0419EC}" type="slidenum">
              <a:rPr lang="fr-CH" smtClean="0"/>
              <a:pPr/>
              <a:t>47</a:t>
            </a:fld>
            <a:endParaRPr lang="fr-CH"/>
          </a:p>
        </p:txBody>
      </p:sp>
      <p:pic>
        <p:nvPicPr>
          <p:cNvPr id="48" name="Immagine 47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CF1985EA-E336-8F0E-044B-79525D719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39266"/>
            <a:ext cx="8956822" cy="4813200"/>
          </a:xfrm>
          <a:prstGeom prst="rect">
            <a:avLst/>
          </a:prstGeom>
        </p:spPr>
      </p:pic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6DF61AE3-7FCD-5EB9-8BAA-4DB0BFD73D18}"/>
              </a:ext>
            </a:extLst>
          </p:cNvPr>
          <p:cNvCxnSpPr>
            <a:cxnSpLocks/>
          </p:cNvCxnSpPr>
          <p:nvPr/>
        </p:nvCxnSpPr>
        <p:spPr>
          <a:xfrm>
            <a:off x="5092391" y="2743200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0C71894A-FC90-C447-DF26-65804B5251C3}"/>
              </a:ext>
            </a:extLst>
          </p:cNvPr>
          <p:cNvCxnSpPr>
            <a:cxnSpLocks/>
          </p:cNvCxnSpPr>
          <p:nvPr/>
        </p:nvCxnSpPr>
        <p:spPr>
          <a:xfrm>
            <a:off x="5746598" y="4099926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B8A7A1A4-7984-C8EE-3DC6-CADF4AA55D36}"/>
              </a:ext>
            </a:extLst>
          </p:cNvPr>
          <p:cNvCxnSpPr>
            <a:cxnSpLocks/>
          </p:cNvCxnSpPr>
          <p:nvPr/>
        </p:nvCxnSpPr>
        <p:spPr>
          <a:xfrm>
            <a:off x="6746490" y="3925470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2B18977-50FC-3EA4-3C9C-54617406A00A}"/>
              </a:ext>
            </a:extLst>
          </p:cNvPr>
          <p:cNvCxnSpPr>
            <a:cxnSpLocks/>
          </p:cNvCxnSpPr>
          <p:nvPr/>
        </p:nvCxnSpPr>
        <p:spPr>
          <a:xfrm>
            <a:off x="7021551" y="4111323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5C4B3B05-9820-3B51-992C-8106CFF68248}"/>
              </a:ext>
            </a:extLst>
          </p:cNvPr>
          <p:cNvCxnSpPr>
            <a:cxnSpLocks/>
          </p:cNvCxnSpPr>
          <p:nvPr/>
        </p:nvCxnSpPr>
        <p:spPr>
          <a:xfrm>
            <a:off x="7854176" y="3624381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03370D51-4B9C-7D24-DEC2-DBC5CD761C97}"/>
              </a:ext>
            </a:extLst>
          </p:cNvPr>
          <p:cNvCxnSpPr>
            <a:cxnSpLocks/>
          </p:cNvCxnSpPr>
          <p:nvPr/>
        </p:nvCxnSpPr>
        <p:spPr>
          <a:xfrm>
            <a:off x="8207298" y="3966349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94098B26-3E4E-B895-7701-9D6F2FE9AD1E}"/>
              </a:ext>
            </a:extLst>
          </p:cNvPr>
          <p:cNvCxnSpPr>
            <a:cxnSpLocks/>
          </p:cNvCxnSpPr>
          <p:nvPr/>
        </p:nvCxnSpPr>
        <p:spPr>
          <a:xfrm>
            <a:off x="8538118" y="4252561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FE8998D-E3DC-7BC9-7628-82F3F46C94F1}"/>
              </a:ext>
            </a:extLst>
          </p:cNvPr>
          <p:cNvCxnSpPr>
            <a:cxnSpLocks/>
          </p:cNvCxnSpPr>
          <p:nvPr/>
        </p:nvCxnSpPr>
        <p:spPr>
          <a:xfrm>
            <a:off x="9593763" y="3535167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7A9BF0D0-D804-B0E5-4D51-D4B398A70DA3}"/>
              </a:ext>
            </a:extLst>
          </p:cNvPr>
          <p:cNvCxnSpPr>
            <a:cxnSpLocks/>
          </p:cNvCxnSpPr>
          <p:nvPr/>
        </p:nvCxnSpPr>
        <p:spPr>
          <a:xfrm>
            <a:off x="9757314" y="3531453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77F05E1-37A4-43A3-EF65-EEE4C10B2B9A}"/>
              </a:ext>
            </a:extLst>
          </p:cNvPr>
          <p:cNvCxnSpPr>
            <a:cxnSpLocks/>
          </p:cNvCxnSpPr>
          <p:nvPr/>
        </p:nvCxnSpPr>
        <p:spPr>
          <a:xfrm>
            <a:off x="9998922" y="3527739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B92BCE7A-10C8-2B1D-4FAA-B611B42224A3}"/>
              </a:ext>
            </a:extLst>
          </p:cNvPr>
          <p:cNvCxnSpPr>
            <a:cxnSpLocks/>
          </p:cNvCxnSpPr>
          <p:nvPr/>
        </p:nvCxnSpPr>
        <p:spPr>
          <a:xfrm>
            <a:off x="10485857" y="4248847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22840-A608-755C-EDBC-FD6D3119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F17799-3F81-D0E3-2154-52442945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B619B0-5B4C-70C3-12AC-7924E6ED8ED0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above</a:t>
            </a:r>
            <a:r>
              <a:rPr lang="it-CH" b="1" i="1" dirty="0">
                <a:solidFill>
                  <a:srgbClr val="C00000"/>
                </a:solidFill>
              </a:rPr>
              <a:t> 10 </a:t>
            </a:r>
            <a:r>
              <a:rPr lang="it-CH" b="1" i="1" dirty="0" err="1">
                <a:solidFill>
                  <a:srgbClr val="C00000"/>
                </a:solidFill>
              </a:rPr>
              <a:t>keV</a:t>
            </a:r>
            <a:endParaRPr lang="fr-CH" b="1" i="1" dirty="0">
              <a:solidFill>
                <a:srgbClr val="C00000"/>
              </a:solidFill>
            </a:endParaRPr>
          </a:p>
        </p:txBody>
      </p:sp>
      <p:pic>
        <p:nvPicPr>
          <p:cNvPr id="3" name="Immagine 2" descr="Immagine che contiene testo, diagramma, linea, Carattere&#10;&#10;Descrizione generata automaticamente">
            <a:extLst>
              <a:ext uri="{FF2B5EF4-FFF2-40B4-BE49-F238E27FC236}">
                <a16:creationId xmlns:a16="http://schemas.microsoft.com/office/drawing/2014/main" id="{227161B9-18EA-58C8-6290-BF4FC463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400"/>
            <a:ext cx="8956822" cy="4813200"/>
          </a:xfrm>
          <a:prstGeom prst="rect">
            <a:avLst/>
          </a:prstGeom>
        </p:spPr>
      </p:pic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35A6910-9A2B-EFB0-674B-AC7401512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49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structure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110"/>
            <a:ext cx="7313390" cy="3930056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754192" y="407598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9405459E-E2B4-B62F-5E9F-5FCD77CE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64" y="2430684"/>
            <a:ext cx="7294736" cy="4427316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30135B8-FEE9-5501-454F-8D3F7223E16C}"/>
              </a:ext>
            </a:extLst>
          </p:cNvPr>
          <p:cNvCxnSpPr/>
          <p:nvPr/>
        </p:nvCxnSpPr>
        <p:spPr>
          <a:xfrm flipH="1">
            <a:off x="6667017" y="4502551"/>
            <a:ext cx="810228" cy="754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5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4786128" y="1256684"/>
            <a:ext cx="74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-Roman"/>
              </a:rPr>
              <a:t>…and i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Times-Roman"/>
              </a:rPr>
              <a:t>nfluences the abundance of Dy in stars!!!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18DF94D8-CFD4-7654-700D-4DAD5DB85C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4" y="2059549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AE532-14FA-28C6-343D-780CCC90D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205C37-CFB8-6A25-A8D2-9730EC20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7605E1-E1C4-4389-A28E-EC2F5686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50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8092C32-CEFA-7339-9C68-F91C7F53A99E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structures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between</a:t>
            </a:r>
            <a:r>
              <a:rPr lang="it-CH" b="1" i="1" dirty="0">
                <a:solidFill>
                  <a:schemeClr val="accent1"/>
                </a:solidFill>
              </a:rPr>
              <a:t> 800 and 1150 eV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4DBFB55D-96EE-CFFE-9AC4-8774FDF2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" y="1029925"/>
            <a:ext cx="7129879" cy="3831441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A3B80F4E-6D8E-6DFF-20E8-FBA65EF396B7}"/>
              </a:ext>
            </a:extLst>
          </p:cNvPr>
          <p:cNvSpPr/>
          <p:nvPr/>
        </p:nvSpPr>
        <p:spPr>
          <a:xfrm>
            <a:off x="3740458" y="3381499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D346D4E-38D7-2463-BC4E-2F7C03805973}"/>
              </a:ext>
            </a:extLst>
          </p:cNvPr>
          <p:cNvSpPr/>
          <p:nvPr/>
        </p:nvSpPr>
        <p:spPr>
          <a:xfrm>
            <a:off x="5710083" y="3406577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63324264-07CA-BBEC-705B-16F85E1E4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10" y="3026670"/>
            <a:ext cx="7131600" cy="3830400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273F150-7F38-7824-0EA9-E9F1D2E385AD}"/>
              </a:ext>
            </a:extLst>
          </p:cNvPr>
          <p:cNvCxnSpPr/>
          <p:nvPr/>
        </p:nvCxnSpPr>
        <p:spPr>
          <a:xfrm flipH="1">
            <a:off x="9189079" y="5011829"/>
            <a:ext cx="810228" cy="754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29F229E-A4FD-1918-3416-6A10F5CD28C7}"/>
              </a:ext>
            </a:extLst>
          </p:cNvPr>
          <p:cNvCxnSpPr/>
          <p:nvPr/>
        </p:nvCxnSpPr>
        <p:spPr>
          <a:xfrm flipH="1">
            <a:off x="11251303" y="4990611"/>
            <a:ext cx="810228" cy="754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51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3899168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pic>
        <p:nvPicPr>
          <p:cNvPr id="11" name="Immagine 10" descr="Immagine che contiene testo, numero, documento, Carattere&#10;&#10;Descrizione generata automaticamente">
            <a:extLst>
              <a:ext uri="{FF2B5EF4-FFF2-40B4-BE49-F238E27FC236}">
                <a16:creationId xmlns:a16="http://schemas.microsoft.com/office/drawing/2014/main" id="{DF889C6D-8A65-CF8A-A263-974DD6AC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42" y="1477169"/>
            <a:ext cx="4724400" cy="52292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F1034D-729D-A40A-C02E-AEFD83644519}"/>
              </a:ext>
            </a:extLst>
          </p:cNvPr>
          <p:cNvSpPr txBox="1"/>
          <p:nvPr/>
        </p:nvSpPr>
        <p:spPr>
          <a:xfrm>
            <a:off x="5854391" y="1483110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ENDF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1475406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pic>
        <p:nvPicPr>
          <p:cNvPr id="11" name="Immagine 10" descr="Immagine che contiene testo, numero, documento, Carattere&#10;&#10;Descrizione generata automaticamente">
            <a:extLst>
              <a:ext uri="{FF2B5EF4-FFF2-40B4-BE49-F238E27FC236}">
                <a16:creationId xmlns:a16="http://schemas.microsoft.com/office/drawing/2014/main" id="{DF889C6D-8A65-CF8A-A263-974DD6AC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42" y="1477169"/>
            <a:ext cx="4724400" cy="5229225"/>
          </a:xfrm>
          <a:prstGeom prst="rect">
            <a:avLst/>
          </a:prstGeom>
        </p:spPr>
      </p:pic>
      <p:pic>
        <p:nvPicPr>
          <p:cNvPr id="13" name="Immagine 12" descr="Immagine che contiene testo, menu, numero, documento&#10;&#10;Descrizione generata automaticamente">
            <a:extLst>
              <a:ext uri="{FF2B5EF4-FFF2-40B4-BE49-F238E27FC236}">
                <a16:creationId xmlns:a16="http://schemas.microsoft.com/office/drawing/2014/main" id="{24C404D3-813A-50A0-7D92-FE6AC5FAB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25" y="5534"/>
            <a:ext cx="3508408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2B1178-79D1-81BC-24B8-77EA83A907A8}"/>
              </a:ext>
            </a:extLst>
          </p:cNvPr>
          <p:cNvSpPr txBox="1"/>
          <p:nvPr/>
        </p:nvSpPr>
        <p:spPr>
          <a:xfrm>
            <a:off x="9768463" y="-33451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TENDL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F1034D-729D-A40A-C02E-AEFD83644519}"/>
              </a:ext>
            </a:extLst>
          </p:cNvPr>
          <p:cNvSpPr txBox="1"/>
          <p:nvPr/>
        </p:nvSpPr>
        <p:spPr>
          <a:xfrm>
            <a:off x="5854391" y="1483110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ENDF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2386465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BADAB3D-333C-E124-5BAB-3ECE96D6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1139769"/>
            <a:ext cx="9314985" cy="57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6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BADAB3D-333C-E124-5BAB-3ECE96D6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1139769"/>
            <a:ext cx="9314985" cy="571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/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it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</m:oMath>
                  </m:oMathPara>
                </a14:m>
                <a:endParaRPr lang="it-CH" b="1" dirty="0">
                  <a:solidFill>
                    <a:schemeClr val="tx1"/>
                  </a:solidFill>
                </a:endParaRPr>
              </a:p>
              <a:p>
                <a:endParaRPr lang="it-CH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𝒎𝒆𝑽</m:t>
                    </m:r>
                  </m:oMath>
                </a14:m>
                <a:r>
                  <a:rPr lang="it-CH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827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(</a:t>
            </a:r>
            <a:r>
              <a:rPr lang="it-CH" b="1" i="1" dirty="0" err="1">
                <a:solidFill>
                  <a:schemeClr val="accent1"/>
                </a:solidFill>
              </a:rPr>
              <a:t>Known</a:t>
            </a:r>
            <a:r>
              <a:rPr lang="it-CH" b="1" i="1" dirty="0">
                <a:solidFill>
                  <a:schemeClr val="accent1"/>
                </a:solidFill>
              </a:rPr>
              <a:t>) </a:t>
            </a:r>
            <a:endParaRPr lang="fr-CH" b="1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/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it-IT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</m:oMath>
                  </m:oMathPara>
                </a14:m>
                <a:endParaRPr lang="it-CH" b="1" dirty="0">
                  <a:solidFill>
                    <a:schemeClr val="tx1"/>
                  </a:solidFill>
                </a:endParaRPr>
              </a:p>
              <a:p>
                <a:endParaRPr lang="it-CH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𝒎𝒆𝑽</m:t>
                    </m:r>
                  </m:oMath>
                </a14:m>
                <a:r>
                  <a:rPr lang="it-CH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A33A77DB-DCBE-FB03-258E-50B6FFFE8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93" y="1331097"/>
            <a:ext cx="9246607" cy="54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21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57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(</a:t>
            </a:r>
            <a:r>
              <a:rPr lang="it-CH" b="1" i="1" dirty="0" err="1">
                <a:solidFill>
                  <a:schemeClr val="accent1"/>
                </a:solidFill>
              </a:rPr>
              <a:t>Known</a:t>
            </a:r>
            <a:r>
              <a:rPr lang="it-CH" b="1" i="1" dirty="0">
                <a:solidFill>
                  <a:schemeClr val="accent1"/>
                </a:solidFill>
              </a:rPr>
              <a:t>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FE4BEDB2-B0DB-53C1-B00E-77F106F48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46" y="1350000"/>
            <a:ext cx="9958454" cy="55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E17DE50-C4AD-535C-7509-018A0970AE41}"/>
                  </a:ext>
                </a:extLst>
              </p:cNvPr>
              <p:cNvSpPr txBox="1"/>
              <p:nvPr/>
            </p:nvSpPr>
            <p:spPr>
              <a:xfrm>
                <a:off x="75061" y="2997517"/>
                <a:ext cx="226433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n_TOF/ENDF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</m:oMath>
                </a14:m>
                <a:endParaRPr lang="it-IT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E17DE50-C4AD-535C-7509-018A097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" y="2997517"/>
                <a:ext cx="2264333" cy="338554"/>
              </a:xfrm>
              <a:prstGeom prst="rect">
                <a:avLst/>
              </a:prstGeom>
              <a:blipFill>
                <a:blip r:embed="rId4"/>
                <a:stretch>
                  <a:fillRect l="-1344" t="-5455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E44535-BFAA-A660-BB16-06D7427E6062}"/>
                  </a:ext>
                </a:extLst>
              </p:cNvPr>
              <p:cNvSpPr txBox="1"/>
              <p:nvPr/>
            </p:nvSpPr>
            <p:spPr>
              <a:xfrm>
                <a:off x="67214" y="4240551"/>
                <a:ext cx="213215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n_TOF/JENDL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</m:oMath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E44535-BFAA-A660-BB16-06D7427E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" y="4240551"/>
                <a:ext cx="2132155" cy="338554"/>
              </a:xfrm>
              <a:prstGeom prst="rect">
                <a:avLst/>
              </a:prstGeom>
              <a:blipFill>
                <a:blip r:embed="rId5"/>
                <a:stretch>
                  <a:fillRect l="-1429" t="-5455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66CE99E6-C53F-2F4C-64E0-A76DA8C9A6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1" name="Immagine 20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3B176E68-AE7B-B93B-A931-0C3F8A3E33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2" name="Immagine 21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B3657E6-BB28-EE33-0399-094017E762D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F1AFE8-30EE-D5E3-11ED-B2D55F17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FBF4FC-3A45-097E-B3B7-B96CF5A9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499B41D-C864-DE36-E957-5631B2227E18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(new </a:t>
            </a:r>
            <a:r>
              <a:rPr lang="it-CH" b="1" i="1" dirty="0" err="1">
                <a:solidFill>
                  <a:schemeClr val="accent1"/>
                </a:solidFill>
              </a:rPr>
              <a:t>Resonances</a:t>
            </a:r>
            <a:r>
              <a:rPr lang="it-CH" b="1" i="1" dirty="0">
                <a:solidFill>
                  <a:schemeClr val="accent1"/>
                </a:solidFill>
              </a:rPr>
              <a:t>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Carattere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655A39A-FD12-BD81-EAF6-98F52E02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89" y="940952"/>
            <a:ext cx="9140536" cy="54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8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59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URR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C3A645B1-32CE-EEF4-779B-F23E8B2B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71"/>
            <a:ext cx="7465671" cy="4763497"/>
          </a:xfrm>
          <a:prstGeom prst="rect">
            <a:avLst/>
          </a:prstGeom>
        </p:spPr>
      </p:pic>
      <p:pic>
        <p:nvPicPr>
          <p:cNvPr id="3" name="Immagine 2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1E606786-9994-2DF3-A76B-86D3A1B10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31" y="1761265"/>
            <a:ext cx="7465670" cy="50912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8476BC-5005-1E74-BC40-83F2E3DD90DB}"/>
              </a:ext>
            </a:extLst>
          </p:cNvPr>
          <p:cNvSpPr txBox="1"/>
          <p:nvPr/>
        </p:nvSpPr>
        <p:spPr>
          <a:xfrm>
            <a:off x="7615177" y="1795990"/>
            <a:ext cx="1990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Bk SUBTRACTED</a:t>
            </a:r>
          </a:p>
        </p:txBody>
      </p:sp>
    </p:spTree>
    <p:extLst>
      <p:ext uri="{BB962C8B-B14F-4D97-AF65-F5344CB8AC3E}">
        <p14:creationId xmlns:p14="http://schemas.microsoft.com/office/powerpoint/2010/main" val="28855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6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4786128" y="1256684"/>
            <a:ext cx="74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-Roman"/>
              </a:rPr>
              <a:t>…and i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Times-Roman"/>
              </a:rPr>
              <a:t>nfluences the abundance of Dy in stars!!!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E4B7405-8DA0-CDEB-D30C-4ADD0AB7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61" y="371977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FAFC9B9-03F8-7F5D-E662-16F54329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366" y="371806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7B87AB1-43D3-2912-48B3-6E0B4676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16" y="3726629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475DA72-6BDE-0280-D9D1-BBB2FAA98ED7}"/>
              </a:ext>
            </a:extLst>
          </p:cNvPr>
          <p:cNvSpPr txBox="1"/>
          <p:nvPr/>
        </p:nvSpPr>
        <p:spPr>
          <a:xfrm>
            <a:off x="4927651" y="585860"/>
            <a:ext cx="62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A. Mazzone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3"/>
              </a:rPr>
              <a:t>Physics Letters B </a:t>
            </a:r>
            <a:r>
              <a:rPr lang="en-GB" sz="1400" b="1" dirty="0">
                <a:hlinkClick r:id="rId3"/>
              </a:rPr>
              <a:t>804</a:t>
            </a:r>
            <a:r>
              <a:rPr lang="en-GB" sz="1400" dirty="0">
                <a:hlinkClick r:id="rId3"/>
              </a:rPr>
              <a:t>, 135405 (2020) </a:t>
            </a:r>
            <a:r>
              <a:rPr lang="en-GB" sz="1400" dirty="0"/>
              <a:t> </a:t>
            </a:r>
            <a:endParaRPr lang="en-CH" sz="1400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769D4E5-FC69-D6AD-131A-430B49BDD383}"/>
              </a:ext>
            </a:extLst>
          </p:cNvPr>
          <p:cNvSpPr txBox="1"/>
          <p:nvPr/>
        </p:nvSpPr>
        <p:spPr>
          <a:xfrm>
            <a:off x="4927651" y="929980"/>
            <a:ext cx="509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M. </a:t>
            </a:r>
            <a:r>
              <a:rPr lang="en-GB" sz="1400" dirty="0" err="1"/>
              <a:t>Mastromarco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4"/>
              </a:rPr>
              <a:t>EPJA </a:t>
            </a:r>
            <a:r>
              <a:rPr lang="en-GB" sz="1400" b="1" dirty="0">
                <a:hlinkClick r:id="rId4"/>
              </a:rPr>
              <a:t>55</a:t>
            </a:r>
            <a:r>
              <a:rPr lang="en-GB" sz="1400" dirty="0">
                <a:hlinkClick r:id="rId4"/>
              </a:rPr>
              <a:t>, 9 (2019)</a:t>
            </a:r>
            <a:endParaRPr lang="en-CH" sz="1400" dirty="0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18DF94D8-CFD4-7654-700D-4DAD5DB85C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4" y="2059549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60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URR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C3A645B1-32CE-EEF4-779B-F23E8B2B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92710"/>
            <a:ext cx="10167218" cy="54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72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07B15-3F48-DB23-5CC0-C1B0915F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7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it-IT" sz="9600" dirty="0">
                <a:solidFill>
                  <a:srgbClr val="00B050"/>
                </a:solidFill>
              </a:rPr>
              <a:t>EAR2</a:t>
            </a:r>
          </a:p>
          <a:p>
            <a:pPr marL="0" indent="0" algn="ctr">
              <a:buNone/>
            </a:pPr>
            <a:r>
              <a:rPr lang="it-IT" i="1" dirty="0">
                <a:solidFill>
                  <a:srgbClr val="00B050"/>
                </a:solidFill>
              </a:rPr>
              <a:t>(Thermal and </a:t>
            </a:r>
            <a:r>
              <a:rPr lang="it-IT" i="1" dirty="0" err="1">
                <a:solidFill>
                  <a:srgbClr val="00B050"/>
                </a:solidFill>
              </a:rPr>
              <a:t>Resolved</a:t>
            </a: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err="1">
                <a:solidFill>
                  <a:srgbClr val="00B050"/>
                </a:solidFill>
              </a:rPr>
              <a:t>Resonances</a:t>
            </a: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err="1">
                <a:solidFill>
                  <a:srgbClr val="00B050"/>
                </a:solidFill>
              </a:rPr>
              <a:t>Region</a:t>
            </a:r>
            <a:r>
              <a:rPr lang="it-IT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BB8D37-AB7E-FE71-EA1E-31A8FC3F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03536D-C328-8908-A13F-6245E93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34431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71CD4-6E6E-BA85-44CF-C65084B4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A2CA8-CE54-398B-EED1-A4107B93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6697FE-3D26-84B9-01E2-64AAD057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62</a:t>
            </a:fld>
            <a:endParaRPr lang="fr-CH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E27FE23-03F0-5C1A-CB9F-FB358B289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76919"/>
              </p:ext>
            </p:extLst>
          </p:nvPr>
        </p:nvGraphicFramePr>
        <p:xfrm>
          <a:off x="5315" y="1050175"/>
          <a:ext cx="7448015" cy="508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457384" progId="Acrobat.Document.DC">
                  <p:embed/>
                </p:oleObj>
              </mc:Choice>
              <mc:Fallback>
                <p:oleObj name="Acrobat Document" r:id="rId2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15" y="1050175"/>
                        <a:ext cx="7448015" cy="508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C7D1CD5-D057-9C75-F695-320C68F83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83429"/>
              </p:ext>
            </p:extLst>
          </p:nvPr>
        </p:nvGraphicFramePr>
        <p:xfrm>
          <a:off x="5013038" y="1952090"/>
          <a:ext cx="7065922" cy="482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457384" progId="Acrobat.Document.DC">
                  <p:embed/>
                </p:oleObj>
              </mc:Choice>
              <mc:Fallback>
                <p:oleObj name="Acrobat Document" r:id="rId4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3038" y="1952090"/>
                        <a:ext cx="7065922" cy="482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56C34A-8835-9E69-A687-631DDB61DDD4}"/>
              </a:ext>
            </a:extLst>
          </p:cNvPr>
          <p:cNvSpPr txBox="1"/>
          <p:nvPr/>
        </p:nvSpPr>
        <p:spPr>
          <a:xfrm>
            <a:off x="1662982" y="1098121"/>
            <a:ext cx="220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/>
              <a:t>Whole Energy Range</a:t>
            </a:r>
            <a:endParaRPr lang="fr-CH" b="1" i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0EEFFB3-3FA2-A959-54ED-3F3E411DD77C}"/>
              </a:ext>
            </a:extLst>
          </p:cNvPr>
          <p:cNvSpPr txBox="1"/>
          <p:nvPr/>
        </p:nvSpPr>
        <p:spPr>
          <a:xfrm>
            <a:off x="5244388" y="1867469"/>
            <a:ext cx="220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/>
              <a:t>Thermal </a:t>
            </a:r>
            <a:r>
              <a:rPr lang="it-CH" b="1" i="1" dirty="0" err="1"/>
              <a:t>Region</a:t>
            </a:r>
            <a:endParaRPr lang="fr-CH" b="1" i="1" dirty="0"/>
          </a:p>
        </p:txBody>
      </p:sp>
    </p:spTree>
    <p:extLst>
      <p:ext uri="{BB962C8B-B14F-4D97-AF65-F5344CB8AC3E}">
        <p14:creationId xmlns:p14="http://schemas.microsoft.com/office/powerpoint/2010/main" val="28967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5DB61A-2870-4051-C871-5D29195D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EE36D2-61AC-5ABE-6E12-54FA6C6D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63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4F110A5-0851-284B-BA19-8D0527C74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53445"/>
              </p:ext>
            </p:extLst>
          </p:nvPr>
        </p:nvGraphicFramePr>
        <p:xfrm>
          <a:off x="0" y="1203243"/>
          <a:ext cx="6157732" cy="37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65225" progId="Acrobat.Document.DC">
                  <p:embed/>
                </p:oleObj>
              </mc:Choice>
              <mc:Fallback>
                <p:oleObj name="Acrobat Document" r:id="rId2" imgW="3600388" imgH="21652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03243"/>
                        <a:ext cx="6157732" cy="37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45033BC6-B86E-83E6-F0D3-1A98D13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r>
              <a:rPr lang="it-CH" b="1" i="1" dirty="0">
                <a:solidFill>
                  <a:srgbClr val="00B050"/>
                </a:solidFill>
              </a:rPr>
              <a:t>: </a:t>
            </a:r>
            <a:r>
              <a:rPr lang="it-CH" b="1" i="1" dirty="0" err="1">
                <a:solidFill>
                  <a:srgbClr val="00B050"/>
                </a:solidFill>
              </a:rPr>
              <a:t>Calibrations</a:t>
            </a:r>
            <a:r>
              <a:rPr lang="it-CH" b="1" i="1" dirty="0">
                <a:solidFill>
                  <a:srgbClr val="00B050"/>
                </a:solidFill>
              </a:rPr>
              <a:t> and </a:t>
            </a:r>
            <a:r>
              <a:rPr lang="it-CH" b="1" i="1" dirty="0" err="1">
                <a:solidFill>
                  <a:srgbClr val="00B050"/>
                </a:solidFill>
              </a:rPr>
              <a:t>Resolutions</a:t>
            </a:r>
            <a:endParaRPr lang="fr-CH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14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C207B-3867-A532-4674-D9FE9B310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3FFED9-37A6-50AA-4B41-BCD965B1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E9AA7D-E2C4-9DB1-71B6-FE18E852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64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E7FA77B-444A-C561-FC2C-FEBE16626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03243"/>
          <a:ext cx="6157732" cy="37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65225" progId="Acrobat.Document.DC">
                  <p:embed/>
                </p:oleObj>
              </mc:Choice>
              <mc:Fallback>
                <p:oleObj name="Acrobat Document" r:id="rId2" imgW="3600388" imgH="2165225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D4F110A5-0851-284B-BA19-8D0527C74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03243"/>
                        <a:ext cx="6157732" cy="37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932050E-52E3-6522-1AFA-AC28F10F9CC6}"/>
              </a:ext>
            </a:extLst>
          </p:cNvPr>
          <p:cNvGraphicFramePr>
            <a:graphicFrameLocks/>
          </p:cNvGraphicFramePr>
          <p:nvPr/>
        </p:nvGraphicFramePr>
        <p:xfrm>
          <a:off x="3414008" y="2208784"/>
          <a:ext cx="6159600" cy="370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165225" progId="Acrobat.Document.DC">
                  <p:embed/>
                </p:oleObj>
              </mc:Choice>
              <mc:Fallback>
                <p:oleObj name="Acrobat Document" r:id="rId4" imgW="3600388" imgH="2165225" progId="Acrobat.Document.DC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CF46EB2-BD15-028D-6CF6-0AE4FDD29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4008" y="2208784"/>
                        <a:ext cx="6159600" cy="370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13099ADC-22B3-F3C6-1656-9C5A0600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r>
              <a:rPr lang="it-CH" b="1" i="1" dirty="0">
                <a:solidFill>
                  <a:srgbClr val="00B050"/>
                </a:solidFill>
              </a:rPr>
              <a:t>: </a:t>
            </a:r>
            <a:r>
              <a:rPr lang="it-CH" b="1" i="1" dirty="0" err="1">
                <a:solidFill>
                  <a:srgbClr val="00B050"/>
                </a:solidFill>
              </a:rPr>
              <a:t>Calibrations</a:t>
            </a:r>
            <a:r>
              <a:rPr lang="it-CH" b="1" i="1" dirty="0">
                <a:solidFill>
                  <a:srgbClr val="00B050"/>
                </a:solidFill>
              </a:rPr>
              <a:t> and </a:t>
            </a:r>
            <a:r>
              <a:rPr lang="it-CH" b="1" i="1" dirty="0" err="1">
                <a:solidFill>
                  <a:srgbClr val="00B050"/>
                </a:solidFill>
              </a:rPr>
              <a:t>Resolutions</a:t>
            </a:r>
            <a:endParaRPr lang="fr-CH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46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660E-4CFB-1D25-AE0D-70731C40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CA81AE-FC49-E751-EB44-9D0033FD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20F1EE-AEEC-726C-18F1-CBA72030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65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CFD42E0-67E6-889B-3718-0925FDC8C6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03243"/>
          <a:ext cx="6157732" cy="37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65225" progId="Acrobat.Document.DC">
                  <p:embed/>
                </p:oleObj>
              </mc:Choice>
              <mc:Fallback>
                <p:oleObj name="Acrobat Document" r:id="rId2" imgW="3600388" imgH="2165225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E7FA77B-444A-C561-FC2C-FEBE1662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03243"/>
                        <a:ext cx="6157732" cy="37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0302C37-3F18-6EBC-741B-E3B191618C0E}"/>
              </a:ext>
            </a:extLst>
          </p:cNvPr>
          <p:cNvGraphicFramePr>
            <a:graphicFrameLocks/>
          </p:cNvGraphicFramePr>
          <p:nvPr/>
        </p:nvGraphicFramePr>
        <p:xfrm>
          <a:off x="3414008" y="2208784"/>
          <a:ext cx="6159600" cy="370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165225" progId="Acrobat.Document.DC">
                  <p:embed/>
                </p:oleObj>
              </mc:Choice>
              <mc:Fallback>
                <p:oleObj name="Acrobat Document" r:id="rId4" imgW="3600388" imgH="2165225" progId="Acrobat.Document.DC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932050E-52E3-6522-1AFA-AC28F10F9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4008" y="2208784"/>
                        <a:ext cx="6159600" cy="370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850830C-4C2B-3232-998C-067AE3D8ED7A}"/>
              </a:ext>
            </a:extLst>
          </p:cNvPr>
          <p:cNvGraphicFramePr>
            <a:graphicFrameLocks/>
          </p:cNvGraphicFramePr>
          <p:nvPr/>
        </p:nvGraphicFramePr>
        <p:xfrm>
          <a:off x="6032400" y="3139352"/>
          <a:ext cx="6159600" cy="370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600388" imgH="2165225" progId="Acrobat.Document.DC">
                  <p:embed/>
                </p:oleObj>
              </mc:Choice>
              <mc:Fallback>
                <p:oleObj name="Acrobat Document" r:id="rId6" imgW="3600388" imgH="2165225" progId="Acrobat.Document.DC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32E1E8E-B1F5-F42E-890B-A883E64E3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2400" y="3139352"/>
                        <a:ext cx="6159600" cy="370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1DD19A45-B158-A14E-40B5-3B848F69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r>
              <a:rPr lang="it-CH" b="1" i="1" dirty="0">
                <a:solidFill>
                  <a:srgbClr val="00B050"/>
                </a:solidFill>
              </a:rPr>
              <a:t>: </a:t>
            </a:r>
            <a:r>
              <a:rPr lang="it-CH" b="1" i="1" dirty="0" err="1">
                <a:solidFill>
                  <a:srgbClr val="00B050"/>
                </a:solidFill>
              </a:rPr>
              <a:t>Calibrations</a:t>
            </a:r>
            <a:r>
              <a:rPr lang="it-CH" b="1" i="1" dirty="0">
                <a:solidFill>
                  <a:srgbClr val="00B050"/>
                </a:solidFill>
              </a:rPr>
              <a:t> and </a:t>
            </a:r>
            <a:r>
              <a:rPr lang="it-CH" b="1" i="1" dirty="0" err="1">
                <a:solidFill>
                  <a:srgbClr val="00B050"/>
                </a:solidFill>
              </a:rPr>
              <a:t>Resolutions</a:t>
            </a:r>
            <a:endParaRPr lang="fr-CH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07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8D44-73CE-8A6A-3E56-BC08D7211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B86772-AA3E-06F2-4676-D9552AF1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46AC1D-1341-9C39-7D91-407A520F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66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C6FF97F-C085-913A-EBD4-4D3FECF3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Gold </a:t>
            </a:r>
            <a:r>
              <a:rPr lang="it-CH" b="1" i="1" dirty="0" err="1">
                <a:solidFill>
                  <a:srgbClr val="00B050"/>
                </a:solidFill>
              </a:rPr>
              <a:t>normalization</a:t>
            </a:r>
            <a:r>
              <a:rPr lang="it-CH" b="1" i="1" dirty="0">
                <a:solidFill>
                  <a:srgbClr val="00B050"/>
                </a:solidFill>
              </a:rPr>
              <a:t> @ 4.9 eV</a:t>
            </a:r>
            <a:endParaRPr lang="fr-CH" b="1" i="1" dirty="0">
              <a:solidFill>
                <a:srgbClr val="00B05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87627DA-42AA-BF14-9086-BD0623A3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1444195"/>
            <a:ext cx="5794677" cy="4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52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EB50E-882E-4419-09C8-952C7263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CD8BF-C5B9-ACAE-2D17-4768A8E2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A7B8CF-23AD-5C45-54A2-03D41563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67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6196DEB-5ABC-9C6B-4276-F8F9216E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Gold </a:t>
            </a:r>
            <a:r>
              <a:rPr lang="it-CH" b="1" i="1" dirty="0" err="1">
                <a:solidFill>
                  <a:srgbClr val="00B050"/>
                </a:solidFill>
              </a:rPr>
              <a:t>normalization</a:t>
            </a:r>
            <a:r>
              <a:rPr lang="it-CH" b="1" i="1" dirty="0">
                <a:solidFill>
                  <a:srgbClr val="00B050"/>
                </a:solidFill>
              </a:rPr>
              <a:t> @ 4.9 eV (after </a:t>
            </a:r>
            <a:r>
              <a:rPr lang="it-CH" b="1" i="1" dirty="0" err="1">
                <a:solidFill>
                  <a:srgbClr val="00B050"/>
                </a:solidFill>
              </a:rPr>
              <a:t>correction</a:t>
            </a:r>
            <a:r>
              <a:rPr lang="it-CH" b="1" i="1" dirty="0">
                <a:solidFill>
                  <a:srgbClr val="00B050"/>
                </a:solidFill>
              </a:rPr>
              <a:t>)</a:t>
            </a:r>
            <a:endParaRPr lang="fr-CH" b="1" i="1" dirty="0">
              <a:solidFill>
                <a:srgbClr val="00B05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E01857-2D27-EE4B-990F-664E301E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1444195"/>
            <a:ext cx="5794677" cy="415872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2A29917-3A6E-191E-B5EA-0D76272E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14" y="2286571"/>
            <a:ext cx="6095238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83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84126-A8EF-99BA-07CD-D61E58E48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4411A8-7510-CB91-1681-56016279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FA045-502C-6DE7-E0BC-5DFB13BA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68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3042A08-F15A-268E-1962-8BF68FE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Comparison</a:t>
            </a:r>
            <a:r>
              <a:rPr lang="it-CH" b="1" i="1" dirty="0">
                <a:solidFill>
                  <a:srgbClr val="00B050"/>
                </a:solidFill>
              </a:rPr>
              <a:t> with </a:t>
            </a:r>
            <a:r>
              <a:rPr lang="it-CH" b="1" i="1" dirty="0" err="1">
                <a:solidFill>
                  <a:srgbClr val="00B050"/>
                </a:solidFill>
              </a:rPr>
              <a:t>previous</a:t>
            </a:r>
            <a:r>
              <a:rPr lang="it-CH" b="1" i="1" dirty="0">
                <a:solidFill>
                  <a:srgbClr val="00B050"/>
                </a:solidFill>
              </a:rPr>
              <a:t> work</a:t>
            </a:r>
            <a:endParaRPr lang="fr-CH" b="1" i="1" dirty="0">
              <a:solidFill>
                <a:srgbClr val="00B05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5AD31D-EF61-2C19-EDB7-FA47585ED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1282184"/>
            <a:ext cx="6095238" cy="45714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684D69-C317-0A46-1129-A9BD4F0A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571"/>
            <a:ext cx="6095238" cy="457142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724D01-E24D-939D-547D-A0EE77B70AC6}"/>
              </a:ext>
            </a:extLst>
          </p:cNvPr>
          <p:cNvSpPr txBox="1"/>
          <p:nvPr/>
        </p:nvSpPr>
        <p:spPr>
          <a:xfrm>
            <a:off x="1863525" y="1097518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Without</a:t>
            </a:r>
            <a:r>
              <a:rPr lang="it-IT" b="1" dirty="0"/>
              <a:t> </a:t>
            </a:r>
            <a:r>
              <a:rPr lang="it-IT" b="1" dirty="0" err="1"/>
              <a:t>Fdtpu</a:t>
            </a:r>
            <a:r>
              <a:rPr lang="it-IT" b="1" dirty="0"/>
              <a:t> </a:t>
            </a:r>
            <a:r>
              <a:rPr lang="it-IT" b="1" dirty="0" err="1"/>
              <a:t>correction</a:t>
            </a:r>
            <a:endParaRPr lang="it-IT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11A136-50AD-8A26-C266-38AA5BD3E9FF}"/>
              </a:ext>
            </a:extLst>
          </p:cNvPr>
          <p:cNvSpPr txBox="1"/>
          <p:nvPr/>
        </p:nvSpPr>
        <p:spPr>
          <a:xfrm>
            <a:off x="8011612" y="2101905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Fdtpu</a:t>
            </a:r>
            <a:r>
              <a:rPr lang="it-IT" b="1" dirty="0"/>
              <a:t> </a:t>
            </a:r>
            <a:r>
              <a:rPr lang="it-IT" b="1" dirty="0" err="1"/>
              <a:t>corrected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956956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Conclusions</a:t>
            </a:r>
            <a:endParaRPr lang="fr-CH" b="1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69</a:t>
            </a:fld>
            <a:endParaRPr lang="fr-CH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6FED63-1A80-9028-0E7B-6F87FEAB3EAF}"/>
              </a:ext>
            </a:extLst>
          </p:cNvPr>
          <p:cNvSpPr txBox="1"/>
          <p:nvPr/>
        </p:nvSpPr>
        <p:spPr>
          <a:xfrm>
            <a:off x="941798" y="1553198"/>
            <a:ext cx="10304979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B050"/>
                </a:solidFill>
              </a:rPr>
              <a:t>Kernel average uncertainty</a:t>
            </a:r>
            <a:r>
              <a:rPr lang="it-CH" sz="2000" i="1" dirty="0">
                <a:solidFill>
                  <a:srgbClr val="00B050"/>
                </a:solidFill>
              </a:rPr>
              <a:t>  ≤ 12.0 % </a:t>
            </a:r>
          </a:p>
          <a:p>
            <a:endParaRPr lang="it-CH" sz="2000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00B050"/>
                </a:solidFill>
              </a:rPr>
              <a:t>Dummy background </a:t>
            </a:r>
            <a:r>
              <a:rPr lang="it-CH" sz="2000" i="1" dirty="0" err="1">
                <a:solidFill>
                  <a:srgbClr val="00B050"/>
                </a:solidFill>
              </a:rPr>
              <a:t>subtracted</a:t>
            </a:r>
            <a:r>
              <a:rPr lang="it-CH" sz="2000" i="1" dirty="0">
                <a:solidFill>
                  <a:srgbClr val="00B050"/>
                </a:solidFill>
              </a:rPr>
              <a:t> + in </a:t>
            </a:r>
            <a:r>
              <a:rPr lang="it-CH" sz="2000" i="1" dirty="0" err="1">
                <a:solidFill>
                  <a:srgbClr val="00B050"/>
                </a:solidFill>
              </a:rPr>
              <a:t>beam</a:t>
            </a:r>
            <a:r>
              <a:rPr lang="it-CH" sz="2000" i="1" dirty="0">
                <a:solidFill>
                  <a:srgbClr val="00B050"/>
                </a:solidFill>
              </a:rPr>
              <a:t> </a:t>
            </a:r>
            <a:r>
              <a:rPr lang="el-GR" sz="2000" i="1" dirty="0">
                <a:solidFill>
                  <a:srgbClr val="00B050"/>
                </a:solidFill>
              </a:rPr>
              <a:t>γ</a:t>
            </a:r>
            <a:r>
              <a:rPr lang="it-CH" sz="2000" i="1" dirty="0">
                <a:solidFill>
                  <a:srgbClr val="00B050"/>
                </a:solidFill>
              </a:rPr>
              <a:t>-rays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00B050"/>
                </a:solidFill>
              </a:rPr>
              <a:t>RRR </a:t>
            </a:r>
            <a:r>
              <a:rPr lang="it-CH" sz="2000" i="1" dirty="0" err="1">
                <a:solidFill>
                  <a:srgbClr val="00B050"/>
                </a:solidFill>
              </a:rPr>
              <a:t>analized</a:t>
            </a:r>
            <a:r>
              <a:rPr lang="it-CH" sz="2000" i="1" dirty="0">
                <a:solidFill>
                  <a:srgbClr val="00B050"/>
                </a:solidFill>
              </a:rPr>
              <a:t> by R-</a:t>
            </a:r>
            <a:r>
              <a:rPr lang="it-CH" sz="2000" i="1" dirty="0" err="1">
                <a:solidFill>
                  <a:srgbClr val="00B050"/>
                </a:solidFill>
              </a:rPr>
              <a:t>matrix</a:t>
            </a:r>
            <a:r>
              <a:rPr lang="it-CH" sz="2000" i="1" dirty="0">
                <a:solidFill>
                  <a:srgbClr val="00B050"/>
                </a:solidFill>
              </a:rPr>
              <a:t> SAMMY Code + </a:t>
            </a:r>
            <a:r>
              <a:rPr lang="it-CH" sz="2000" i="1" dirty="0" err="1">
                <a:solidFill>
                  <a:srgbClr val="00B050"/>
                </a:solidFill>
              </a:rPr>
              <a:t>unsigned</a:t>
            </a:r>
            <a:r>
              <a:rPr lang="it-CH" sz="2000" i="1" dirty="0">
                <a:solidFill>
                  <a:srgbClr val="00B050"/>
                </a:solidFill>
              </a:rPr>
              <a:t> </a:t>
            </a:r>
            <a:r>
              <a:rPr lang="it-CH" sz="2000" i="1" dirty="0" err="1">
                <a:solidFill>
                  <a:srgbClr val="00B050"/>
                </a:solidFill>
              </a:rPr>
              <a:t>structures</a:t>
            </a:r>
            <a:r>
              <a:rPr lang="it-CH" sz="2000" i="1" dirty="0">
                <a:solidFill>
                  <a:srgbClr val="00B050"/>
                </a:solidFill>
              </a:rPr>
              <a:t> + URR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D6FEAD-078A-07B9-3C8D-8ACD77E8D492}"/>
              </a:ext>
            </a:extLst>
          </p:cNvPr>
          <p:cNvSpPr txBox="1"/>
          <p:nvPr/>
        </p:nvSpPr>
        <p:spPr>
          <a:xfrm>
            <a:off x="5188450" y="1074157"/>
            <a:ext cx="314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EAR1: CONCLUDED</a:t>
            </a:r>
            <a:endParaRPr lang="fr-CH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409D95-ABD9-BF3A-53A3-99DC057C9C97}"/>
              </a:ext>
            </a:extLst>
          </p:cNvPr>
          <p:cNvSpPr txBox="1"/>
          <p:nvPr/>
        </p:nvSpPr>
        <p:spPr>
          <a:xfrm>
            <a:off x="941798" y="4251788"/>
            <a:ext cx="1030497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1"/>
                </a:solidFill>
              </a:rPr>
              <a:t>Implementation of the Setup geometry </a:t>
            </a:r>
            <a:r>
              <a:rPr lang="it-CH" sz="2000" i="1" dirty="0">
                <a:solidFill>
                  <a:schemeClr val="accent1"/>
                </a:solidFill>
              </a:rPr>
              <a:t>and energy </a:t>
            </a:r>
            <a:r>
              <a:rPr lang="en-GB" sz="2000" i="1" dirty="0">
                <a:solidFill>
                  <a:schemeClr val="accent1"/>
                </a:solidFill>
              </a:rPr>
              <a:t>loss (MC code) to get </a:t>
            </a:r>
            <a:r>
              <a:rPr lang="it-CH" sz="2000" i="1" dirty="0">
                <a:solidFill>
                  <a:schemeClr val="accent1"/>
                </a:solidFill>
              </a:rPr>
              <a:t>the WF for the PHWT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 err="1">
                <a:solidFill>
                  <a:srgbClr val="FF0000"/>
                </a:solidFill>
              </a:rPr>
              <a:t>Dedicated</a:t>
            </a:r>
            <a:r>
              <a:rPr lang="it-CH" sz="2000" i="1" dirty="0">
                <a:solidFill>
                  <a:srgbClr val="FF0000"/>
                </a:solidFill>
              </a:rPr>
              <a:t> pile-up and dead time </a:t>
            </a:r>
            <a:r>
              <a:rPr lang="it-CH" sz="2000" i="1" dirty="0" err="1">
                <a:solidFill>
                  <a:srgbClr val="FF0000"/>
                </a:solidFill>
              </a:rPr>
              <a:t>corrections</a:t>
            </a:r>
            <a:r>
              <a:rPr lang="it-CH" sz="2000" i="1" dirty="0">
                <a:solidFill>
                  <a:srgbClr val="FF0000"/>
                </a:solidFill>
              </a:rPr>
              <a:t> by MC code</a:t>
            </a:r>
          </a:p>
          <a:p>
            <a:endParaRPr lang="it-CH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FF0000"/>
                </a:solidFill>
              </a:rPr>
              <a:t>Background </a:t>
            </a:r>
            <a:r>
              <a:rPr lang="it-CH" sz="2000" i="1" dirty="0" err="1">
                <a:solidFill>
                  <a:srgbClr val="FF0000"/>
                </a:solidFill>
              </a:rPr>
              <a:t>subtraction</a:t>
            </a:r>
            <a:r>
              <a:rPr lang="it-CH" sz="2000" i="1" dirty="0">
                <a:solidFill>
                  <a:srgbClr val="FF0000"/>
                </a:solidFill>
              </a:rPr>
              <a:t> and capture yield </a:t>
            </a:r>
            <a:r>
              <a:rPr lang="it-CH" sz="2000" i="1" dirty="0" err="1">
                <a:solidFill>
                  <a:srgbClr val="FF0000"/>
                </a:solidFill>
              </a:rPr>
              <a:t>analysis</a:t>
            </a:r>
            <a:endParaRPr lang="it-CH" sz="20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D99403-9A06-3D08-BBE1-81D2C944398B}"/>
              </a:ext>
            </a:extLst>
          </p:cNvPr>
          <p:cNvSpPr txBox="1"/>
          <p:nvPr/>
        </p:nvSpPr>
        <p:spPr>
          <a:xfrm>
            <a:off x="5188450" y="3716992"/>
            <a:ext cx="259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EAR2: DONE and TO DO 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5828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6F39F-EE1C-5CAD-98DC-E364D9B8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5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Model </a:t>
            </a:r>
            <a:r>
              <a:rPr lang="en-GB" b="1" i="1" dirty="0">
                <a:solidFill>
                  <a:schemeClr val="accent1"/>
                </a:solidFill>
              </a:rPr>
              <a:t>Calculations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en-GB" b="1" i="1" dirty="0">
                <a:solidFill>
                  <a:schemeClr val="accent1"/>
                </a:solidFill>
              </a:rPr>
              <a:t>against </a:t>
            </a:r>
            <a:r>
              <a:rPr lang="en-GB" b="1" i="1">
                <a:solidFill>
                  <a:schemeClr val="accent1"/>
                </a:solidFill>
              </a:rPr>
              <a:t>Observations </a:t>
            </a:r>
            <a:endParaRPr lang="en-GB" sz="2000" b="1" i="1" dirty="0">
              <a:solidFill>
                <a:srgbClr val="00B05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BD03A-701C-3F11-89E7-83B60490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</a:t>
            </a:fld>
            <a:endParaRPr lang="fr-CH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F837DF8-B9E9-53E0-AD8D-9DA376F96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4635"/>
              </p:ext>
            </p:extLst>
          </p:nvPr>
        </p:nvGraphicFramePr>
        <p:xfrm>
          <a:off x="2887034" y="1248310"/>
          <a:ext cx="5609690" cy="560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644579" imgH="3644650" progId="Acrobat.Document.DC">
                  <p:embed/>
                </p:oleObj>
              </mc:Choice>
              <mc:Fallback>
                <p:oleObj name="Acrobat Document" r:id="rId3" imgW="3644579" imgH="36446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034" y="1248310"/>
                        <a:ext cx="5609690" cy="560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3D8CDD-C182-1CB6-22E6-B6BFAAD4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86071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CC216D-4D38-AD77-D619-4F85D1F0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47" y="272253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9600" b="1" i="1" dirty="0">
                <a:solidFill>
                  <a:schemeClr val="accent2"/>
                </a:solidFill>
              </a:rPr>
              <a:t>Thank </a:t>
            </a:r>
            <a:r>
              <a:rPr lang="it-CH" sz="9600" b="1" i="1" dirty="0" err="1">
                <a:solidFill>
                  <a:schemeClr val="accent2"/>
                </a:solidFill>
              </a:rPr>
              <a:t>You</a:t>
            </a:r>
            <a:endParaRPr lang="it-CH" sz="9600" b="1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r-CH" sz="9600" dirty="0">
              <a:solidFill>
                <a:schemeClr val="accent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C3F32B-8678-78B8-319B-21FF21D5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4CFF8-EC2B-31D6-92D7-4F0229DE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13260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D09B31-897F-EED1-4F93-E65635D8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3A9F64-A95E-4600-5516-BC986FE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BD33F7-C95A-11A5-B34C-8ABBE2F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3810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en-GB" b="1" i="1" dirty="0">
                <a:solidFill>
                  <a:srgbClr val="00B050"/>
                </a:solidFill>
              </a:rPr>
              <a:t>Conclusions (EAR2)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72</a:t>
            </a:fld>
            <a:endParaRPr lang="fr-CH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FC43AC-A0B9-BC1A-CB7E-3FF792AEAE69}"/>
              </a:ext>
            </a:extLst>
          </p:cNvPr>
          <p:cNvSpPr txBox="1"/>
          <p:nvPr/>
        </p:nvSpPr>
        <p:spPr>
          <a:xfrm>
            <a:off x="943510" y="1335642"/>
            <a:ext cx="10304979" cy="1908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/>
              <a:t>The </a:t>
            </a:r>
            <a:r>
              <a:rPr lang="it-CH" sz="2000" i="1" baseline="30000" dirty="0"/>
              <a:t>160</a:t>
            </a:r>
            <a:r>
              <a:rPr lang="it-CH" sz="2000" i="1" dirty="0"/>
              <a:t>Gd(n,</a:t>
            </a:r>
            <a:r>
              <a:rPr lang="el-GR" sz="2000" i="1" dirty="0"/>
              <a:t>γ</a:t>
            </a:r>
            <a:r>
              <a:rPr lang="it-CH" sz="2000" i="1" dirty="0"/>
              <a:t>) </a:t>
            </a:r>
            <a:r>
              <a:rPr lang="en-GB" sz="2000" i="1" dirty="0"/>
              <a:t>has been measured from thermal to a few hundreds of keV in both n_TOF experimental area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The preliminary results have a good S/B ratio in the thermal and in RRR</a:t>
            </a:r>
          </a:p>
          <a:p>
            <a:r>
              <a:rPr lang="en-GB" sz="2000" dirty="0"/>
              <a:t>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6FED63-1A80-9028-0E7B-6F87FEAB3EAF}"/>
              </a:ext>
            </a:extLst>
          </p:cNvPr>
          <p:cNvSpPr txBox="1"/>
          <p:nvPr/>
        </p:nvSpPr>
        <p:spPr>
          <a:xfrm>
            <a:off x="941798" y="4251788"/>
            <a:ext cx="1030497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FFC000"/>
                </a:solidFill>
              </a:rPr>
              <a:t>Implementation of the Setup geometry </a:t>
            </a:r>
            <a:r>
              <a:rPr lang="it-CH" sz="2000" i="1" dirty="0">
                <a:solidFill>
                  <a:srgbClr val="FFC000"/>
                </a:solidFill>
              </a:rPr>
              <a:t>and energy </a:t>
            </a:r>
            <a:r>
              <a:rPr lang="en-GB" sz="2000" i="1" dirty="0">
                <a:solidFill>
                  <a:srgbClr val="FFC000"/>
                </a:solidFill>
              </a:rPr>
              <a:t>loss (MC code) to get </a:t>
            </a:r>
            <a:r>
              <a:rPr lang="it-CH" sz="2000" i="1" dirty="0">
                <a:solidFill>
                  <a:srgbClr val="FFC000"/>
                </a:solidFill>
              </a:rPr>
              <a:t>the WF for the PHWT</a:t>
            </a:r>
          </a:p>
          <a:p>
            <a:endParaRPr lang="en-GB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 err="1">
                <a:solidFill>
                  <a:srgbClr val="FFC000"/>
                </a:solidFill>
              </a:rPr>
              <a:t>Extract</a:t>
            </a:r>
            <a:r>
              <a:rPr lang="it-CH" sz="2000" i="1" dirty="0">
                <a:solidFill>
                  <a:srgbClr val="FFC000"/>
                </a:solidFill>
              </a:rPr>
              <a:t> the Yield from </a:t>
            </a:r>
            <a:r>
              <a:rPr lang="it-CH" sz="2000" i="1" dirty="0" err="1">
                <a:solidFill>
                  <a:srgbClr val="FFC000"/>
                </a:solidFill>
              </a:rPr>
              <a:t>Weighted</a:t>
            </a:r>
            <a:r>
              <a:rPr lang="it-CH" sz="2000" i="1" dirty="0">
                <a:solidFill>
                  <a:srgbClr val="FFC000"/>
                </a:solidFill>
              </a:rPr>
              <a:t> </a:t>
            </a:r>
            <a:r>
              <a:rPr lang="it-CH" sz="2000" i="1" dirty="0" err="1">
                <a:solidFill>
                  <a:srgbClr val="FFC000"/>
                </a:solidFill>
              </a:rPr>
              <a:t>Counts</a:t>
            </a:r>
            <a:r>
              <a:rPr lang="it-CH" sz="2000" i="1" dirty="0">
                <a:solidFill>
                  <a:srgbClr val="FFC000"/>
                </a:solidFill>
              </a:rPr>
              <a:t> and </a:t>
            </a:r>
            <a:r>
              <a:rPr lang="it-CH" sz="2000" i="1" dirty="0" err="1">
                <a:solidFill>
                  <a:srgbClr val="FFC000"/>
                </a:solidFill>
              </a:rPr>
              <a:t>normalize</a:t>
            </a:r>
            <a:r>
              <a:rPr lang="it-CH" sz="2000" i="1" dirty="0">
                <a:solidFill>
                  <a:srgbClr val="FFC000"/>
                </a:solidFill>
              </a:rPr>
              <a:t> at @4.9 eV of </a:t>
            </a:r>
            <a:r>
              <a:rPr lang="it-CH" sz="2000" i="1" dirty="0" err="1">
                <a:solidFill>
                  <a:srgbClr val="FFC000"/>
                </a:solidFill>
              </a:rPr>
              <a:t>Au</a:t>
            </a:r>
            <a:endParaRPr lang="it-CH" sz="2000" i="1" dirty="0">
              <a:solidFill>
                <a:srgbClr val="FFC000"/>
              </a:solidFill>
            </a:endParaRPr>
          </a:p>
          <a:p>
            <a:endParaRPr lang="it-CH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FFC000"/>
                </a:solidFill>
              </a:rPr>
              <a:t>Study of the reaction </a:t>
            </a:r>
            <a:r>
              <a:rPr lang="it-CH" sz="2000" i="1" dirty="0">
                <a:solidFill>
                  <a:srgbClr val="FFC000"/>
                </a:solidFill>
              </a:rPr>
              <a:t>at low neutron energies and the RRR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C000"/>
              </a:solidFill>
            </a:endParaRPr>
          </a:p>
          <a:p>
            <a:r>
              <a:rPr lang="en-GB" sz="2000" dirty="0">
                <a:solidFill>
                  <a:srgbClr val="FFC000"/>
                </a:solidFill>
              </a:rPr>
              <a:t>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D6FEAD-078A-07B9-3C8D-8ACD77E8D492}"/>
              </a:ext>
            </a:extLst>
          </p:cNvPr>
          <p:cNvSpPr txBox="1"/>
          <p:nvPr/>
        </p:nvSpPr>
        <p:spPr>
          <a:xfrm>
            <a:off x="5188450" y="3716992"/>
            <a:ext cx="259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C000"/>
                </a:solidFill>
              </a:rPr>
              <a:t>TO DO </a:t>
            </a:r>
            <a:endParaRPr lang="fr-CH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sample, X-ray </a:t>
            </a:r>
            <a:r>
              <a:rPr lang="en-GB" b="1" i="1" dirty="0">
                <a:solidFill>
                  <a:schemeClr val="accent1"/>
                </a:solidFill>
              </a:rPr>
              <a:t>Spectroscopy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6" name="Immagine 5" descr="Immagine che contiene testo, monitor, interni, schermo&#10;&#10;Descrizione generata automaticamente">
            <a:extLst>
              <a:ext uri="{FF2B5EF4-FFF2-40B4-BE49-F238E27FC236}">
                <a16:creationId xmlns:a16="http://schemas.microsoft.com/office/drawing/2014/main" id="{4CF5EFA2-9E3A-AEE1-4EC2-4B7216F48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" y="1137795"/>
            <a:ext cx="7308937" cy="4320000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73</a:t>
            </a:fld>
            <a:endParaRPr lang="fr-CH"/>
          </a:p>
        </p:txBody>
      </p:sp>
      <p:pic>
        <p:nvPicPr>
          <p:cNvPr id="7" name="n_TOF Gd160_AFC 2022-7-18 13-51-1 1">
            <a:hlinkClick r:id="" action="ppaction://media"/>
            <a:extLst>
              <a:ext uri="{FF2B5EF4-FFF2-40B4-BE49-F238E27FC236}">
                <a16:creationId xmlns:a16="http://schemas.microsoft.com/office/drawing/2014/main" id="{96206E03-E843-5FE8-4653-E0001E2704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1400" y="2286477"/>
            <a:ext cx="7140600" cy="41767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CDC54D-2A11-7D20-25F7-D9570880E2E4}"/>
              </a:ext>
            </a:extLst>
          </p:cNvPr>
          <p:cNvSpPr txBox="1"/>
          <p:nvPr/>
        </p:nvSpPr>
        <p:spPr>
          <a:xfrm>
            <a:off x="8980470" y="2527443"/>
            <a:ext cx="3009472" cy="36933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 err="1"/>
              <a:t>Negligible</a:t>
            </a:r>
            <a:r>
              <a:rPr lang="it-CH" b="1" dirty="0"/>
              <a:t> </a:t>
            </a:r>
            <a:r>
              <a:rPr lang="it-CH" b="1" dirty="0" err="1"/>
              <a:t>inhomogeneity</a:t>
            </a:r>
            <a:r>
              <a:rPr lang="it-CH" b="1" dirty="0"/>
              <a:t>!!!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148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CA6A6-DFDF-2853-F664-2B7A51C0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State of the Art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52A4286-0ED9-8F81-E5BE-32541C8E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1437222"/>
            <a:ext cx="6583680" cy="4351338"/>
          </a:xfr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1842379B-F4D1-5820-AE35-64F10856C7CB}"/>
              </a:ext>
            </a:extLst>
          </p:cNvPr>
          <p:cNvSpPr txBox="1"/>
          <p:nvPr/>
        </p:nvSpPr>
        <p:spPr>
          <a:xfrm>
            <a:off x="1641064" y="1104360"/>
            <a:ext cx="353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Exp. Data and Main Evaluations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0556590-704E-852E-CCCC-165A047A3C41}"/>
              </a:ext>
            </a:extLst>
          </p:cNvPr>
          <p:cNvCxnSpPr>
            <a:cxnSpLocks/>
          </p:cNvCxnSpPr>
          <p:nvPr/>
        </p:nvCxnSpPr>
        <p:spPr>
          <a:xfrm>
            <a:off x="462337" y="3935002"/>
            <a:ext cx="26096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7CD5D6-F6CA-F668-C4E0-158D8C0E7EF8}"/>
              </a:ext>
            </a:extLst>
          </p:cNvPr>
          <p:cNvSpPr txBox="1"/>
          <p:nvPr/>
        </p:nvSpPr>
        <p:spPr>
          <a:xfrm>
            <a:off x="1184148" y="3506239"/>
            <a:ext cx="218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&gt; 70% </a:t>
            </a:r>
            <a:r>
              <a:rPr lang="it-CH" b="1" dirty="0" err="1">
                <a:solidFill>
                  <a:srgbClr val="FF0000"/>
                </a:solidFill>
              </a:rPr>
              <a:t>discrepancy</a:t>
            </a:r>
            <a:r>
              <a:rPr lang="it-CH" b="1" dirty="0">
                <a:solidFill>
                  <a:srgbClr val="FF0000"/>
                </a:solidFill>
              </a:rPr>
              <a:t>!!!</a:t>
            </a:r>
            <a:endParaRPr lang="fr-CH" b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453169D-EBF7-E287-19E5-3E472CBA4C96}"/>
              </a:ext>
            </a:extLst>
          </p:cNvPr>
          <p:cNvCxnSpPr>
            <a:cxnSpLocks/>
          </p:cNvCxnSpPr>
          <p:nvPr/>
        </p:nvCxnSpPr>
        <p:spPr>
          <a:xfrm>
            <a:off x="3217342" y="5019557"/>
            <a:ext cx="26096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009AA039-579B-99EB-4943-97FE4DB2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4994" y="635635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8</a:t>
            </a:fld>
            <a:endParaRPr lang="fr-CH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326051E-1CC9-44B9-D122-BE440910B65E}"/>
              </a:ext>
            </a:extLst>
          </p:cNvPr>
          <p:cNvSpPr txBox="1"/>
          <p:nvPr/>
        </p:nvSpPr>
        <p:spPr>
          <a:xfrm>
            <a:off x="5529719" y="1866360"/>
            <a:ext cx="226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MACS @ </a:t>
            </a:r>
            <a:r>
              <a:rPr lang="en-US" sz="2000" b="1" dirty="0" err="1">
                <a:solidFill>
                  <a:srgbClr val="00B050"/>
                </a:solidFill>
              </a:rPr>
              <a:t>kT</a:t>
            </a:r>
            <a:r>
              <a:rPr lang="en-US" sz="2000" b="1" dirty="0">
                <a:solidFill>
                  <a:srgbClr val="00B050"/>
                </a:solidFill>
              </a:rPr>
              <a:t>=30 keV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95477A5-F237-8E8F-981A-A65BB5D7B10F}"/>
              </a:ext>
            </a:extLst>
          </p:cNvPr>
          <p:cNvSpPr txBox="1"/>
          <p:nvPr/>
        </p:nvSpPr>
        <p:spPr>
          <a:xfrm>
            <a:off x="7950974" y="1907235"/>
            <a:ext cx="410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b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https://exp-astro.de/kadonis1.0/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A92EC5-EA5C-2979-5E00-683D540E7DD4}"/>
              </a:ext>
            </a:extLst>
          </p:cNvPr>
          <p:cNvSpPr txBox="1"/>
          <p:nvPr/>
        </p:nvSpPr>
        <p:spPr>
          <a:xfrm>
            <a:off x="3217342" y="5046440"/>
            <a:ext cx="218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rgbClr val="FF0000"/>
                </a:solidFill>
              </a:rPr>
              <a:t>Large </a:t>
            </a:r>
            <a:r>
              <a:rPr lang="it-CH" b="1" dirty="0" err="1">
                <a:solidFill>
                  <a:srgbClr val="FF0000"/>
                </a:solidFill>
              </a:rPr>
              <a:t>discr</a:t>
            </a:r>
            <a:r>
              <a:rPr lang="it-CH" b="1" dirty="0">
                <a:solidFill>
                  <a:srgbClr val="FF0000"/>
                </a:solidFill>
              </a:rPr>
              <a:t>. in RRR and URR</a:t>
            </a:r>
            <a:endParaRPr lang="fr-CH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836A70-382C-3BF5-8BC2-BBB36EE0C569}"/>
              </a:ext>
            </a:extLst>
          </p:cNvPr>
          <p:cNvCxnSpPr>
            <a:cxnSpLocks/>
          </p:cNvCxnSpPr>
          <p:nvPr/>
        </p:nvCxnSpPr>
        <p:spPr>
          <a:xfrm flipV="1">
            <a:off x="3368263" y="2066415"/>
            <a:ext cx="583641" cy="2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A699DD-99C4-A75A-89D9-9DF175277F9F}"/>
              </a:ext>
            </a:extLst>
          </p:cNvPr>
          <p:cNvSpPr txBox="1"/>
          <p:nvPr/>
        </p:nvSpPr>
        <p:spPr>
          <a:xfrm>
            <a:off x="4035224" y="1764337"/>
            <a:ext cx="159377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CH" dirty="0" err="1">
                <a:solidFill>
                  <a:schemeClr val="bg1"/>
                </a:solidFill>
              </a:rPr>
              <a:t>Karzavina</a:t>
            </a:r>
            <a:r>
              <a:rPr lang="it-CH" dirty="0">
                <a:solidFill>
                  <a:schemeClr val="bg1"/>
                </a:solidFill>
              </a:rPr>
              <a:t> </a:t>
            </a:r>
            <a:r>
              <a:rPr lang="it-CH" i="1" dirty="0">
                <a:solidFill>
                  <a:schemeClr val="bg1"/>
                </a:solidFill>
              </a:rPr>
              <a:t>et al.</a:t>
            </a:r>
            <a:endParaRPr lang="fr-CH" i="1" dirty="0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8448346-3996-5270-5452-EB483370EFDB}"/>
              </a:ext>
            </a:extLst>
          </p:cNvPr>
          <p:cNvSpPr txBox="1"/>
          <p:nvPr/>
        </p:nvSpPr>
        <p:spPr>
          <a:xfrm>
            <a:off x="3923226" y="2209338"/>
            <a:ext cx="1163845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CH" dirty="0"/>
              <a:t>Kang </a:t>
            </a:r>
            <a:r>
              <a:rPr lang="it-CH" i="1" dirty="0"/>
              <a:t>et al.</a:t>
            </a:r>
            <a:endParaRPr lang="fr-CH" i="1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34CBF020-D674-CB24-5200-7765202072B5}"/>
              </a:ext>
            </a:extLst>
          </p:cNvPr>
          <p:cNvCxnSpPr>
            <a:cxnSpLocks/>
          </p:cNvCxnSpPr>
          <p:nvPr/>
        </p:nvCxnSpPr>
        <p:spPr>
          <a:xfrm>
            <a:off x="3368263" y="2498112"/>
            <a:ext cx="4434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94FA1C-DCBD-8D41-62CD-8B959142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  <p:pic>
        <p:nvPicPr>
          <p:cNvPr id="5" name="Immagine 4" descr="Immagine che contiene testo">
            <a:extLst>
              <a:ext uri="{FF2B5EF4-FFF2-40B4-BE49-F238E27FC236}">
                <a16:creationId xmlns:a16="http://schemas.microsoft.com/office/drawing/2014/main" id="{78D5BAD4-1CB6-7F75-CF9D-A8D03A7102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26553" r="33852" b="16897"/>
          <a:stretch/>
        </p:blipFill>
        <p:spPr>
          <a:xfrm>
            <a:off x="5340096" y="2209338"/>
            <a:ext cx="6851904" cy="47399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A8E5F8-F0EC-B91E-50DD-1FE3AFF9A2EA}"/>
              </a:ext>
            </a:extLst>
          </p:cNvPr>
          <p:cNvSpPr txBox="1"/>
          <p:nvPr/>
        </p:nvSpPr>
        <p:spPr>
          <a:xfrm>
            <a:off x="8386770" y="4197951"/>
            <a:ext cx="218411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&gt; 30% </a:t>
            </a:r>
            <a:r>
              <a:rPr lang="en-GB" b="1" dirty="0">
                <a:solidFill>
                  <a:srgbClr val="FF0000"/>
                </a:solidFill>
              </a:rPr>
              <a:t>discrepancy</a:t>
            </a:r>
          </a:p>
        </p:txBody>
      </p:sp>
    </p:spTree>
    <p:extLst>
      <p:ext uri="{BB962C8B-B14F-4D97-AF65-F5344CB8AC3E}">
        <p14:creationId xmlns:p14="http://schemas.microsoft.com/office/powerpoint/2010/main" val="29179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20" grpId="0" animBg="1"/>
      <p:bldP spid="2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CA6A6-DFDF-2853-F664-2B7A51C0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9A343E-6E0C-43E4-AFD3-FC554007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9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9EB26A-780C-3677-9FE8-CBC67796643F}"/>
              </a:ext>
            </a:extLst>
          </p:cNvPr>
          <p:cNvSpPr txBox="1"/>
          <p:nvPr/>
        </p:nvSpPr>
        <p:spPr>
          <a:xfrm>
            <a:off x="729465" y="2558265"/>
            <a:ext cx="1062433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Unsatisfactory situation triggered the n_TOF Collaboration to perform a new measurement of the </a:t>
            </a:r>
            <a:r>
              <a:rPr lang="en-GB" sz="3200" i="1" baseline="30000" dirty="0"/>
              <a:t>160</a:t>
            </a:r>
            <a:r>
              <a:rPr lang="en-GB" sz="3200" i="1" dirty="0"/>
              <a:t>Gd(n, </a:t>
            </a:r>
            <a:r>
              <a:rPr lang="el-GR" sz="3200" i="1" dirty="0"/>
              <a:t>γ</a:t>
            </a:r>
            <a:r>
              <a:rPr lang="en-GB" sz="3200" i="1" dirty="0"/>
              <a:t>) reaction from thermal up to 300 keV at n_TOF facility (CERN)</a:t>
            </a:r>
          </a:p>
          <a:p>
            <a:pPr algn="ctr"/>
            <a:endParaRPr lang="en-GB" sz="32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64C65A-1995-CAF0-D025-7493B42D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29 Aprile 2025, Catania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7916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5322</TotalTime>
  <Words>3060</Words>
  <Application>Microsoft Office PowerPoint</Application>
  <PresentationFormat>Widescreen</PresentationFormat>
  <Paragraphs>501</Paragraphs>
  <Slides>73</Slides>
  <Notes>12</Notes>
  <HiddenSlides>10</HiddenSlides>
  <MMClips>1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73</vt:i4>
      </vt:variant>
    </vt:vector>
  </HeadingPairs>
  <TitlesOfParts>
    <vt:vector size="88" baseType="lpstr">
      <vt:lpstr>Arial</vt:lpstr>
      <vt:lpstr>Calibri</vt:lpstr>
      <vt:lpstr>Calibri Light</vt:lpstr>
      <vt:lpstr>Cambria Math</vt:lpstr>
      <vt:lpstr>CMBX9</vt:lpstr>
      <vt:lpstr>CMR10</vt:lpstr>
      <vt:lpstr>CMR9</vt:lpstr>
      <vt:lpstr>CMTI9</vt:lpstr>
      <vt:lpstr>Helvetica</vt:lpstr>
      <vt:lpstr>Roboto</vt:lpstr>
      <vt:lpstr>SF Regular</vt:lpstr>
      <vt:lpstr>Times-Roman</vt:lpstr>
      <vt:lpstr>Tema di Office</vt:lpstr>
      <vt:lpstr>Acrobat Document</vt:lpstr>
      <vt:lpstr>Adobe Acrobat Document</vt:lpstr>
      <vt:lpstr>Presentazione standard di PowerPoint</vt:lpstr>
      <vt:lpstr>Motivations </vt:lpstr>
      <vt:lpstr>Motivations </vt:lpstr>
      <vt:lpstr>(Medical Motivations: terbium-161 production)</vt:lpstr>
      <vt:lpstr>Motivations </vt:lpstr>
      <vt:lpstr>Motivations </vt:lpstr>
      <vt:lpstr>Motivations: Model Calculations against Observations </vt:lpstr>
      <vt:lpstr>Motivations: State of the Art</vt:lpstr>
      <vt:lpstr>Motivations:</vt:lpstr>
      <vt:lpstr>Samples: Gd sample and Dummy</vt:lpstr>
      <vt:lpstr>Samples: Gd sample and Gd2O3 Composition</vt:lpstr>
      <vt:lpstr>Samples: Gd sample and Gd2O3 Composition</vt:lpstr>
      <vt:lpstr>Samples: Gd sample, X-ray Spectroscopy </vt:lpstr>
      <vt:lpstr>Experimental Setup @ EAR1 and EAR2 </vt:lpstr>
      <vt:lpstr>Experimental Setup @ EAR1 and EAR2 </vt:lpstr>
      <vt:lpstr>Experimental Setup @ EAR1 and EAR2 </vt:lpstr>
      <vt:lpstr>Presentazione standard di PowerPoint</vt:lpstr>
      <vt:lpstr>Resolution, calibration (+ MC)</vt:lpstr>
      <vt:lpstr>Resolution, calibration (+ MC)</vt:lpstr>
      <vt:lpstr>Resolution, calibration (+ MC)</vt:lpstr>
      <vt:lpstr>Resolution, calibration (+ MC)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Evaluated Flux</vt:lpstr>
      <vt:lpstr>Au-197: normalization factors </vt:lpstr>
      <vt:lpstr>Au-197: normalization factors </vt:lpstr>
      <vt:lpstr>Presentazione standard di PowerPoint</vt:lpstr>
      <vt:lpstr>Presentazione standard di PowerPoint</vt:lpstr>
      <vt:lpstr>Presentazione standard di PowerPoint</vt:lpstr>
      <vt:lpstr>Gd-160: normalization factors </vt:lpstr>
      <vt:lpstr>Gd-160: normalization factors </vt:lpstr>
      <vt:lpstr>Yields…</vt:lpstr>
      <vt:lpstr>Yields…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sTED scintillators</vt:lpstr>
      <vt:lpstr>sTED scintillators: Calibrations and Resolutions</vt:lpstr>
      <vt:lpstr>sTED scintillators: Calibrations and Resolutions</vt:lpstr>
      <vt:lpstr>sTED scintillators: Calibrations and Resolutions</vt:lpstr>
      <vt:lpstr>Gold normalization @ 4.9 eV</vt:lpstr>
      <vt:lpstr>Gold normalization @ 4.9 eV (after correction)</vt:lpstr>
      <vt:lpstr>Comparison with previous work</vt:lpstr>
      <vt:lpstr>Conclusions</vt:lpstr>
      <vt:lpstr>Presentazione standard di PowerPoint</vt:lpstr>
      <vt:lpstr>backup</vt:lpstr>
      <vt:lpstr>Conclusions (EAR2) </vt:lpstr>
      <vt:lpstr>Samples: Gd sample, X-ray Spectroscopy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Mesurement of the 160Gd(n, γ) cross section at n_TOF and its medical implications</dc:title>
  <dc:creator>Mario Mastromarco</dc:creator>
  <cp:lastModifiedBy>Mario Mastromarco</cp:lastModifiedBy>
  <cp:revision>85</cp:revision>
  <dcterms:created xsi:type="dcterms:W3CDTF">2022-07-20T14:17:11Z</dcterms:created>
  <dcterms:modified xsi:type="dcterms:W3CDTF">2025-04-29T07:12:58Z</dcterms:modified>
</cp:coreProperties>
</file>