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262" r:id="rId3"/>
    <p:sldId id="256" r:id="rId4"/>
    <p:sldId id="260" r:id="rId5"/>
    <p:sldId id="258" r:id="rId6"/>
    <p:sldId id="259" r:id="rId7"/>
    <p:sldId id="263" r:id="rId8"/>
    <p:sldId id="265" r:id="rId9"/>
    <p:sldId id="264" r:id="rId10"/>
    <p:sldId id="277" r:id="rId11"/>
    <p:sldId id="269" r:id="rId12"/>
    <p:sldId id="266" r:id="rId13"/>
    <p:sldId id="270" r:id="rId14"/>
    <p:sldId id="273" r:id="rId15"/>
    <p:sldId id="274" r:id="rId16"/>
    <p:sldId id="276" r:id="rId17"/>
    <p:sldId id="281" r:id="rId18"/>
    <p:sldId id="261" r:id="rId19"/>
    <p:sldId id="271" r:id="rId20"/>
    <p:sldId id="272" r:id="rId21"/>
    <p:sldId id="275" r:id="rId22"/>
    <p:sldId id="280" r:id="rId23"/>
    <p:sldId id="267" r:id="rId24"/>
    <p:sldId id="268" r:id="rId25"/>
    <p:sldId id="282" r:id="rId26"/>
    <p:sldId id="283" r:id="rId27"/>
    <p:sldId id="285" r:id="rId28"/>
    <p:sldId id="286" r:id="rId29"/>
    <p:sldId id="284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zione" id="{10090158-B9FD-47A4-A47F-B4924364E8BD}">
          <p14:sldIdLst>
            <p14:sldId id="279"/>
            <p14:sldId id="262"/>
            <p14:sldId id="256"/>
            <p14:sldId id="260"/>
            <p14:sldId id="258"/>
            <p14:sldId id="259"/>
            <p14:sldId id="263"/>
            <p14:sldId id="265"/>
            <p14:sldId id="264"/>
            <p14:sldId id="277"/>
            <p14:sldId id="269"/>
            <p14:sldId id="266"/>
            <p14:sldId id="270"/>
            <p14:sldId id="273"/>
            <p14:sldId id="274"/>
            <p14:sldId id="276"/>
            <p14:sldId id="281"/>
          </p14:sldIdLst>
        </p14:section>
        <p14:section name="backup" id="{F8F39F6E-1CE4-4D84-BCC1-9BCB5C0A1F4E}">
          <p14:sldIdLst>
            <p14:sldId id="261"/>
            <p14:sldId id="271"/>
            <p14:sldId id="272"/>
            <p14:sldId id="275"/>
            <p14:sldId id="280"/>
            <p14:sldId id="267"/>
            <p14:sldId id="268"/>
            <p14:sldId id="282"/>
            <p14:sldId id="283"/>
            <p14:sldId id="285"/>
            <p14:sldId id="286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EB"/>
    <a:srgbClr val="000000"/>
    <a:srgbClr val="0088CB"/>
    <a:srgbClr val="0079B1"/>
    <a:srgbClr val="0092D9"/>
    <a:srgbClr val="4F81BD"/>
    <a:srgbClr val="376092"/>
    <a:srgbClr val="FCFFBD"/>
    <a:srgbClr val="FB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>
        <p:guide orient="horz" pos="209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47A98-E692-434C-9EDD-810F188745A2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BEBDD-26D2-4F0A-89DD-F816861A03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02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EBDD-26D2-4F0A-89DD-F816861A037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61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D70753-E2EA-7C66-B826-3FDF3A4C9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214439-6BB0-D61A-2EB4-98EA6BEB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EE0963-AE60-9E04-BA28-79667F80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C1775D-5F56-7A56-D1B5-784B5F37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112B51-B296-2C71-54C5-D5EBCA1E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33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7B041-E50E-AA03-F379-43456735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FDFC67-E296-A2CA-F221-048FD69DB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CF2357-6EA9-5E84-5740-4BCFEE80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E2513C-E4DF-97F0-DCC7-4CACEC05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E0F345-9C31-9475-0137-67F8EEBB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70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251271-B23F-DED0-7009-799BF1E0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A5E7FD-9753-A8F5-63A8-A7F792A80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42AB42-6A59-C77E-B6E9-6280F1B3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5EFEA1-79E4-44C8-79C0-728E7F74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55F616-C6F9-7A81-19BE-E0082A1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79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5D7BC0-B51A-5A5B-4756-94847471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7B7AA1-6C72-9D12-9A57-33C88B64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0F5661-DE9B-F4EF-F6BA-2752BA2B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DE52DA-6417-B724-1091-00362FC5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76D9B1-8D4D-4AF0-D538-A02612BD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62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3D7E8-4DE5-1599-8229-99AA089F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84B1CE-C29E-E36A-95FF-B32194A46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21BB1-AE9B-60F5-B7BD-4604FC3D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BF2454-A5B3-CF32-10D7-1919B300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D8F0FB-4741-2A6D-4C58-A1A9A96E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18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48FDD-C1B0-2746-9B02-3AC4920B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1E9232-F206-642D-7CD3-61074B969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FD23A3-9F83-0075-3452-4E4C1557B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8C3B93-5E9F-5BE2-404F-2E688C65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306226-C1A0-EAB4-59D4-64372448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FABAE9-9FC8-63AD-D404-B78CF17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86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AA254-3FE0-9C30-810C-4272D625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B69A05-989B-8330-F627-0D0F82E78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2D5BB6-ED02-AD38-C09A-25EE4D68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03EE43-314F-FFFF-4A41-21BA0041C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D3B12B3-9217-2BC6-C6DF-DB71D1E9C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6961813-B0EE-6B3F-3269-AAE9240C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2B5775-2E9C-0316-717B-06ECE4FD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880C961-015F-C834-D981-4643C32C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49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64C02-F597-4555-7B5A-EE4BC6B726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54" y="-8451"/>
            <a:ext cx="9993746" cy="1080654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LHC (Large </a:t>
            </a:r>
            <a:r>
              <a:rPr lang="it-IT" dirty="0" err="1"/>
              <a:t>Andron</a:t>
            </a:r>
            <a:r>
              <a:rPr lang="it-IT" dirty="0"/>
              <a:t> Collider)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7BC7101-1392-8B69-0E0B-9C35650E6C4A}"/>
              </a:ext>
            </a:extLst>
          </p:cNvPr>
          <p:cNvCxnSpPr>
            <a:cxnSpLocks/>
          </p:cNvCxnSpPr>
          <p:nvPr userDrawn="1"/>
        </p:nvCxnSpPr>
        <p:spPr>
          <a:xfrm>
            <a:off x="521854" y="1080654"/>
            <a:ext cx="1114829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Immagine che contiene schizzo, simbolo, disegno, emblema&#10;&#10;Il contenuto generato dall'IA potrebbe non essere corretto.">
            <a:extLst>
              <a:ext uri="{FF2B5EF4-FFF2-40B4-BE49-F238E27FC236}">
                <a16:creationId xmlns:a16="http://schemas.microsoft.com/office/drawing/2014/main" id="{722EEFBA-799B-EBB3-1679-481CEC3DF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50" y="0"/>
            <a:ext cx="1097280" cy="1063752"/>
          </a:xfrm>
          <a:prstGeom prst="rect">
            <a:avLst/>
          </a:prstGeom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12D50EBF-8546-D71F-ECB6-CF1A3753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356354"/>
            <a:ext cx="12192000" cy="501646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Energy calibration for close-by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</a:t>
            </a:r>
            <a:r>
              <a:rPr lang="en-US" dirty="0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3" name="Segnaposto numero diapositiva 3">
            <a:extLst>
              <a:ext uri="{FF2B5EF4-FFF2-40B4-BE49-F238E27FC236}">
                <a16:creationId xmlns:a16="http://schemas.microsoft.com/office/drawing/2014/main" id="{9A4B3E90-D4C7-0F71-B620-CC03C726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982" y="642461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11858-6A6C-41ED-BA2D-B9BDB71F61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0768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41C4B6D-4C00-51AA-FDBF-EAD09968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5EA8E9-6196-9607-1102-609F5AE4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7D6700-765B-FCBD-8018-46253B85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17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92AC6-81CB-1B0C-9017-5F1918DC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605A08-4D76-456E-88CE-69F39C14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3D7E12-D432-2F2E-1E9A-347581535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176F45-2D30-84A0-7E14-4BEE52E9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007EBD-5960-4D3C-D7DA-DA3216DA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1333FF-8BE3-C924-0A7A-21DC6810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85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1914D-8D0F-BCB7-64D3-C261E009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DEDCC0-A51E-5320-A514-D9B411956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6DB279-B220-146C-DF75-3ADF56C51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C6F8CA-2306-57BB-2CE6-7AFD0B5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5DABB1-5872-AECD-10C8-F26D0807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87B5A7-59AD-DD74-FCAF-85B3AE29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69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762A8E8-B503-8369-4878-B4407CA7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51E7D2-66AD-F7B4-98A0-EDCA2575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5ADA45-C014-9AB1-AF3B-DDFD0D761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1AE0A4-69CD-6E04-0B77-94654ED83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Energy calibration for close-by e+e– in the search for Higgs boson decays into a low-mass dilepton system and a photon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F88F92-E065-5931-E424-9601FC876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D11858-6A6C-41ED-BA2D-B9BDB71F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26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E37F97-D81C-F7A1-A44E-C4FDC73782B4}"/>
              </a:ext>
            </a:extLst>
          </p:cNvPr>
          <p:cNvSpPr txBox="1"/>
          <p:nvPr/>
        </p:nvSpPr>
        <p:spPr>
          <a:xfrm>
            <a:off x="8374400" y="3428998"/>
            <a:ext cx="36734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Tesi di laurea di: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MATTEO SERRAGLIA 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Matricola 955446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Relatore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Prof. Leonardo Carminati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Correlatori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Dott. Ruggero Turra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Dott.ssa Laura Nasella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DD97D2-4A65-8772-BB1D-89351421433E}"/>
              </a:ext>
            </a:extLst>
          </p:cNvPr>
          <p:cNvSpPr txBox="1"/>
          <p:nvPr/>
        </p:nvSpPr>
        <p:spPr>
          <a:xfrm>
            <a:off x="8291405" y="147058"/>
            <a:ext cx="383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Università degli Studi di Milano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Facoltà di Scienze e Tecnologie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 Tesi di Laurea Triennale in Fisica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A24867-9832-3D33-C48C-70F682BB4FB8}"/>
              </a:ext>
            </a:extLst>
          </p:cNvPr>
          <p:cNvSpPr txBox="1"/>
          <p:nvPr/>
        </p:nvSpPr>
        <p:spPr>
          <a:xfrm>
            <a:off x="8291405" y="1213007"/>
            <a:ext cx="38394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Energy calibration for close-by e</a:t>
            </a:r>
            <a:r>
              <a:rPr lang="en-US" sz="2400" b="1" baseline="30000" dirty="0">
                <a:solidFill>
                  <a:schemeClr val="bg1"/>
                </a:solidFill>
              </a:rPr>
              <a:t>+</a:t>
            </a: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n-US" sz="2400" b="1" baseline="30000" dirty="0">
                <a:solidFill>
                  <a:schemeClr val="bg1"/>
                </a:solidFill>
              </a:rPr>
              <a:t>–</a:t>
            </a:r>
            <a:r>
              <a:rPr lang="en-US" sz="2400" b="1" dirty="0">
                <a:solidFill>
                  <a:schemeClr val="bg1"/>
                </a:solidFill>
              </a:rPr>
              <a:t> in the search for Higgs boson decays into a low-mass dilepton system and a photon</a:t>
            </a:r>
            <a:endParaRPr lang="it-IT" sz="2400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10D915-EC83-2E67-3034-E24A683C2DAD}"/>
              </a:ext>
            </a:extLst>
          </p:cNvPr>
          <p:cNvSpPr txBox="1"/>
          <p:nvPr/>
        </p:nvSpPr>
        <p:spPr>
          <a:xfrm>
            <a:off x="8291403" y="6414431"/>
            <a:ext cx="383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Anno Accademico 2024 / 2025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40E1AF1-BFCB-AA28-B1D0-FF185CFB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0"/>
            <a:ext cx="8224012" cy="52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D42152B-5AC9-7D97-ED48-2F407739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40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2D4A4-6235-6C44-8DCB-BA1E18B1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1.Recreating Standard Electron </a:t>
            </a:r>
            <a:r>
              <a:rPr lang="it-IT" dirty="0" err="1"/>
              <a:t>Calibration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61E6C3-3D7D-C0FE-1751-108A216B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471E80-7443-7963-667A-B451BFB1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5" name="Immagine 4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54F4994D-0D96-5B6B-4BAB-45AF1A30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3" y="1141708"/>
            <a:ext cx="4565137" cy="3175270"/>
          </a:xfrm>
          <a:prstGeom prst="rect">
            <a:avLst/>
          </a:prstGeom>
        </p:spPr>
      </p:pic>
      <p:pic>
        <p:nvPicPr>
          <p:cNvPr id="7" name="Immagine 6" descr="Immagine che contiene testo, schermata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E250FF14-13AC-6F79-DFD3-E99ECE488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33" y="1136665"/>
            <a:ext cx="4029949" cy="2579344"/>
          </a:xfrm>
          <a:prstGeom prst="rect">
            <a:avLst/>
          </a:prstGeom>
        </p:spPr>
      </p:pic>
      <p:pic>
        <p:nvPicPr>
          <p:cNvPr id="9" name="Immagine 8" descr="Immagine che contiene testo, schermata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3A0F625E-868A-25C1-780F-039D166F9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33" y="3716009"/>
            <a:ext cx="4226402" cy="253065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D61C28-DB54-190C-2CB1-CD0F691A4496}"/>
              </a:ext>
            </a:extLst>
          </p:cNvPr>
          <p:cNvSpPr txBox="1"/>
          <p:nvPr/>
        </p:nvSpPr>
        <p:spPr>
          <a:xfrm>
            <a:off x="499414" y="4673679"/>
            <a:ext cx="4059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rawcl_Eacc, R12, f0</a:t>
            </a:r>
          </a:p>
          <a:p>
            <a:r>
              <a:rPr lang="en-US" dirty="0"/>
              <a:t>• cl_eta, </a:t>
            </a:r>
            <a:r>
              <a:rPr lang="en-US" dirty="0" err="1"/>
              <a:t>etaModCalo</a:t>
            </a:r>
            <a:endParaRPr lang="en-US" dirty="0"/>
          </a:p>
          <a:p>
            <a:r>
              <a:rPr lang="en-US" dirty="0"/>
              <a:t>• phiModCalo1 </a:t>
            </a:r>
          </a:p>
          <a:p>
            <a:r>
              <a:rPr lang="en-US" dirty="0"/>
              <a:t>• </a:t>
            </a:r>
            <a:r>
              <a:rPr lang="en-US" dirty="0" err="1"/>
              <a:t>cellIndexCalo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ADB5E2-6792-3361-D2A0-C3F9B0CB8A18}"/>
              </a:ext>
            </a:extLst>
          </p:cNvPr>
          <p:cNvSpPr txBox="1"/>
          <p:nvPr/>
        </p:nvSpPr>
        <p:spPr>
          <a:xfrm>
            <a:off x="246473" y="4304347"/>
            <a:ext cx="34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Standard Calibration Variables: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D3E371-9E43-4EBA-946F-ED5D66F74FF0}"/>
              </a:ext>
            </a:extLst>
          </p:cNvPr>
          <p:cNvSpPr txBox="1"/>
          <p:nvPr/>
        </p:nvSpPr>
        <p:spPr>
          <a:xfrm>
            <a:off x="3581590" y="4263691"/>
            <a:ext cx="40809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Sample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Electrons</a:t>
            </a:r>
            <a:r>
              <a:rPr lang="it-IT" dirty="0"/>
              <a:t> for </a:t>
            </a:r>
          </a:p>
          <a:p>
            <a:r>
              <a:rPr lang="it-IT" dirty="0"/>
              <a:t>	the ATLAS electron </a:t>
            </a:r>
            <a:r>
              <a:rPr lang="it-IT" dirty="0" err="1"/>
              <a:t>calibration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Merged</a:t>
            </a:r>
            <a:r>
              <a:rPr lang="it-IT" dirty="0"/>
              <a:t> </a:t>
            </a:r>
            <a:r>
              <a:rPr lang="it-IT" dirty="0" err="1"/>
              <a:t>Electrons</a:t>
            </a:r>
            <a:r>
              <a:rPr lang="it-IT" dirty="0"/>
              <a:t> for </a:t>
            </a:r>
          </a:p>
          <a:p>
            <a:r>
              <a:rPr lang="it-IT" dirty="0"/>
              <a:t>	</a:t>
            </a:r>
            <a:r>
              <a:rPr lang="it-IT" dirty="0" err="1"/>
              <a:t>my</a:t>
            </a:r>
            <a:r>
              <a:rPr lang="it-IT" dirty="0"/>
              <a:t> electron </a:t>
            </a:r>
            <a:r>
              <a:rPr lang="it-IT" dirty="0" err="1"/>
              <a:t>calibration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39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C97D-C5AF-ACE8-F1D5-CB12B2C50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044915-0806-D719-E0B0-D9C05879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1.Recreating the Standard Electron Calibration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B307E0-4AB0-34E8-C57A-0D72B7CA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6" name="Immagine 5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C50388BA-D9CD-AA75-BF11-A7E8B5B2A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623"/>
            <a:ext cx="6007513" cy="3469885"/>
          </a:xfrm>
          <a:prstGeom prst="rect">
            <a:avLst/>
          </a:prstGeom>
        </p:spPr>
      </p:pic>
      <p:pic>
        <p:nvPicPr>
          <p:cNvPr id="8" name="Immagine 7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36867A78-CF2D-FF15-D057-C7AC44DA4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3623"/>
            <a:ext cx="6007512" cy="346988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C15CF6-094A-29C5-B964-5808CDC1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96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4355BE-06C0-202E-0B9B-F8AC9D6A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1.Recreating the Standard Electron Calibration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3EC8C7-41E2-ADE0-C457-6970990A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596C87EB-0121-D60A-0B3E-D5A278A7B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-4717"/>
          <a:stretch/>
        </p:blipFill>
        <p:spPr>
          <a:xfrm>
            <a:off x="131243" y="1352353"/>
            <a:ext cx="11929514" cy="5004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D0BD86-F07B-BA23-D507-7255F1B1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295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68CC91-2BDE-B625-721E-E502DD52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2.Selecting Relevant Variables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AC43EC-6D35-32E1-1CF1-3B5BD4C2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DE380C9C-B5D6-F38D-54DD-CC73AA3BA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7" y="1114692"/>
            <a:ext cx="6528682" cy="51991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8C063C-E84B-B89D-3CF2-A39B5B15131D}"/>
              </a:ext>
            </a:extLst>
          </p:cNvPr>
          <p:cNvSpPr txBox="1"/>
          <p:nvPr/>
        </p:nvSpPr>
        <p:spPr>
          <a:xfrm>
            <a:off x="7354592" y="2720885"/>
            <a:ext cx="476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Vtx_dphi</a:t>
            </a:r>
            <a:r>
              <a:rPr lang="it-IT" b="1" dirty="0"/>
              <a:t>: </a:t>
            </a:r>
            <a:r>
              <a:rPr lang="it-IT" dirty="0" err="1"/>
              <a:t>represents</a:t>
            </a:r>
            <a:r>
              <a:rPr lang="it-IT" dirty="0"/>
              <a:t> the </a:t>
            </a: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 err="1"/>
              <a:t>difference</a:t>
            </a:r>
            <a:r>
              <a:rPr lang="it-IT" dirty="0"/>
              <a:t> ∆</a:t>
            </a:r>
            <a:r>
              <a:rPr lang="el-GR" dirty="0"/>
              <a:t>φ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azimuthal</a:t>
            </a:r>
            <a:r>
              <a:rPr lang="it-IT" dirty="0"/>
              <a:t> angle </a:t>
            </a:r>
            <a:r>
              <a:rPr lang="el-GR" dirty="0"/>
              <a:t>φ</a:t>
            </a:r>
            <a:r>
              <a:rPr lang="it-IT" dirty="0"/>
              <a:t> of  the </a:t>
            </a:r>
            <a:r>
              <a:rPr lang="it-IT" dirty="0" err="1"/>
              <a:t>merged</a:t>
            </a:r>
            <a:r>
              <a:rPr lang="it-IT" dirty="0"/>
              <a:t> electron </a:t>
            </a:r>
            <a:r>
              <a:rPr lang="it-IT" dirty="0" err="1"/>
              <a:t>reconstructed</a:t>
            </a:r>
            <a:r>
              <a:rPr lang="it-IT" dirty="0"/>
              <a:t> vertex and the </a:t>
            </a:r>
            <a:r>
              <a:rPr lang="el-GR" dirty="0"/>
              <a:t>φ</a:t>
            </a:r>
            <a:r>
              <a:rPr lang="it-IT" dirty="0"/>
              <a:t> of the </a:t>
            </a:r>
            <a:r>
              <a:rPr lang="it-IT" dirty="0" err="1"/>
              <a:t>calorimeter</a:t>
            </a:r>
            <a:r>
              <a:rPr lang="it-IT" dirty="0"/>
              <a:t> cluster in the EM2 </a:t>
            </a:r>
            <a:r>
              <a:rPr lang="it-IT" dirty="0" err="1"/>
              <a:t>layer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ED12B8-C774-3EB1-0996-B9819D2F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191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7B6AC-4C1F-EB4F-6823-BDCF34D54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29116-BA74-3A97-9D8D-F2014387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2.Selecting Relevant Variables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0050FD-77D2-126B-92BB-FA653303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6" name="Immagine 5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B0594002-350E-FB6F-C830-2D28B66A1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" y="1108159"/>
            <a:ext cx="6599128" cy="524819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7CDD50-8CC9-6177-9293-EEED2EF239F5}"/>
              </a:ext>
            </a:extLst>
          </p:cNvPr>
          <p:cNvSpPr txBox="1"/>
          <p:nvPr/>
        </p:nvSpPr>
        <p:spPr>
          <a:xfrm>
            <a:off x="7108723" y="2646565"/>
            <a:ext cx="437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Trk_dphi</a:t>
            </a:r>
            <a:r>
              <a:rPr lang="it-IT" b="1" dirty="0"/>
              <a:t>: </a:t>
            </a:r>
            <a:r>
              <a:rPr lang="it-IT" dirty="0" err="1"/>
              <a:t>represents</a:t>
            </a:r>
            <a:r>
              <a:rPr lang="it-IT" dirty="0"/>
              <a:t> the </a:t>
            </a:r>
            <a:r>
              <a:rPr lang="it-IT" dirty="0" err="1"/>
              <a:t>difference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el-GR" dirty="0"/>
              <a:t>φ</a:t>
            </a:r>
            <a:r>
              <a:rPr lang="it-IT" dirty="0"/>
              <a:t> of the </a:t>
            </a:r>
            <a:r>
              <a:rPr lang="it-IT" dirty="0" err="1"/>
              <a:t>two</a:t>
            </a:r>
            <a:r>
              <a:rPr lang="it-IT" dirty="0"/>
              <a:t> tracks </a:t>
            </a:r>
            <a:r>
              <a:rPr lang="it-IT" dirty="0" err="1"/>
              <a:t>extrapolated</a:t>
            </a:r>
            <a:r>
              <a:rPr lang="it-IT" dirty="0"/>
              <a:t> to the second sampling </a:t>
            </a:r>
            <a:r>
              <a:rPr lang="it-IT" dirty="0" err="1"/>
              <a:t>layer</a:t>
            </a:r>
            <a:r>
              <a:rPr lang="it-IT" dirty="0"/>
              <a:t> of the EM </a:t>
            </a:r>
            <a:r>
              <a:rPr lang="it-IT" dirty="0" err="1"/>
              <a:t>calorimeter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E9D9CC-9769-02BF-3E9D-29EBA800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694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A2CCB-B874-752B-2647-D7344A052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3558A-EFA2-AEF7-7F4C-3B1CE7D7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2.Selecting Relevant Variables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C8E1E6-AB06-E652-53D9-1100335E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350AB8-72C7-25AF-88AC-79683480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099564"/>
            <a:ext cx="7005051" cy="522942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D46142-DB02-989B-2D0E-26320A7D64DD}"/>
              </a:ext>
            </a:extLst>
          </p:cNvPr>
          <p:cNvSpPr txBox="1"/>
          <p:nvPr/>
        </p:nvSpPr>
        <p:spPr>
          <a:xfrm>
            <a:off x="6872305" y="2720885"/>
            <a:ext cx="4552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EoverP</a:t>
            </a:r>
            <a:r>
              <a:rPr lang="it-IT" b="1" dirty="0"/>
              <a:t>: </a:t>
            </a:r>
            <a:r>
              <a:rPr lang="it-IT" dirty="0" err="1"/>
              <a:t>is</a:t>
            </a:r>
            <a:r>
              <a:rPr lang="it-IT" dirty="0"/>
              <a:t> the ratio </a:t>
            </a:r>
            <a:r>
              <a:rPr lang="it-IT" dirty="0" err="1"/>
              <a:t>between</a:t>
            </a:r>
            <a:r>
              <a:rPr lang="it-IT" dirty="0"/>
              <a:t> E, the energy of the cluster, and P, the sum of the </a:t>
            </a:r>
            <a:r>
              <a:rPr lang="it-IT" dirty="0" err="1"/>
              <a:t>transverse</a:t>
            </a:r>
            <a:r>
              <a:rPr lang="it-IT" dirty="0"/>
              <a:t> </a:t>
            </a:r>
            <a:r>
              <a:rPr lang="it-IT" dirty="0" err="1"/>
              <a:t>momentum</a:t>
            </a:r>
            <a:r>
              <a:rPr lang="it-IT" dirty="0"/>
              <a:t> of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electrons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8255FB-3767-88AE-D5DC-DBF28517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058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57EF6-4CFF-44A3-72EA-DA67F983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4.Calibration </a:t>
            </a:r>
            <a:r>
              <a:rPr lang="it-IT" dirty="0" err="1"/>
              <a:t>Resolutions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4F3BBE-2A66-AA8E-DC28-8B53FB2D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55E76618-4000-D5DC-21A5-F2B9D839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 b="-3479"/>
          <a:stretch/>
        </p:blipFill>
        <p:spPr>
          <a:xfrm>
            <a:off x="156147" y="1305677"/>
            <a:ext cx="6331979" cy="511893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2E9E05-8093-19A9-0A9B-08588460A84A}"/>
              </a:ext>
            </a:extLst>
          </p:cNvPr>
          <p:cNvSpPr txBox="1"/>
          <p:nvPr/>
        </p:nvSpPr>
        <p:spPr>
          <a:xfrm>
            <a:off x="6409468" y="2593626"/>
            <a:ext cx="5810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ATLAS Photon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brings</a:t>
            </a:r>
            <a:r>
              <a:rPr lang="it-IT" dirty="0"/>
              <a:t> an </a:t>
            </a:r>
            <a:r>
              <a:rPr lang="it-IT" dirty="0" err="1"/>
              <a:t>improvement</a:t>
            </a:r>
            <a:r>
              <a:rPr lang="it-IT" dirty="0"/>
              <a:t> of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My new  Standard  Calibration  shows an </a:t>
            </a:r>
            <a:r>
              <a:rPr lang="it-IT" dirty="0" err="1"/>
              <a:t>improvement</a:t>
            </a:r>
            <a:r>
              <a:rPr lang="it-IT" dirty="0"/>
              <a:t> of 35%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Adding</a:t>
            </a:r>
            <a:r>
              <a:rPr lang="it-IT" dirty="0"/>
              <a:t> new input the </a:t>
            </a:r>
            <a:r>
              <a:rPr lang="it-IT" dirty="0" err="1"/>
              <a:t>variables</a:t>
            </a:r>
            <a:r>
              <a:rPr lang="it-IT" dirty="0"/>
              <a:t>  </a:t>
            </a:r>
            <a:r>
              <a:rPr lang="it-IT" dirty="0" err="1"/>
              <a:t>brings</a:t>
            </a:r>
            <a:r>
              <a:rPr lang="it-IT" dirty="0"/>
              <a:t> an </a:t>
            </a:r>
            <a:r>
              <a:rPr lang="it-IT" dirty="0" err="1"/>
              <a:t>improvement</a:t>
            </a:r>
            <a:r>
              <a:rPr lang="it-IT" dirty="0"/>
              <a:t> of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i="1" dirty="0" err="1"/>
              <a:t>All</a:t>
            </a:r>
            <a:r>
              <a:rPr lang="it-IT" i="1" dirty="0"/>
              <a:t> </a:t>
            </a:r>
            <a:r>
              <a:rPr lang="it-IT" i="1" dirty="0" err="1"/>
              <a:t>calibration</a:t>
            </a:r>
            <a:r>
              <a:rPr lang="it-IT" i="1" dirty="0"/>
              <a:t> </a:t>
            </a:r>
            <a:r>
              <a:rPr lang="it-IT" dirty="0"/>
              <a:t>with 10 </a:t>
            </a:r>
            <a:r>
              <a:rPr lang="it-IT" dirty="0" err="1"/>
              <a:t>variables</a:t>
            </a:r>
            <a:r>
              <a:rPr lang="it-IT" dirty="0"/>
              <a:t> shows the maximum </a:t>
            </a:r>
            <a:r>
              <a:rPr lang="it-IT" dirty="0" err="1"/>
              <a:t>improvement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38C192-7F69-D671-65CC-BD3A1B9C3410}"/>
              </a:ext>
            </a:extLst>
          </p:cNvPr>
          <p:cNvSpPr txBox="1"/>
          <p:nvPr/>
        </p:nvSpPr>
        <p:spPr>
          <a:xfrm>
            <a:off x="6488126" y="1649443"/>
            <a:ext cx="549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Calibrations over the sample of </a:t>
            </a:r>
            <a:r>
              <a:rPr lang="it-IT" dirty="0" err="1"/>
              <a:t>merged</a:t>
            </a:r>
            <a:r>
              <a:rPr lang="it-IT" dirty="0"/>
              <a:t> </a:t>
            </a:r>
            <a:r>
              <a:rPr lang="it-IT" dirty="0" err="1"/>
              <a:t>electrons</a:t>
            </a:r>
            <a:r>
              <a:rPr lang="it-IT" dirty="0"/>
              <a:t> </a:t>
            </a:r>
            <a:r>
              <a:rPr lang="it-IT" dirty="0" err="1"/>
              <a:t>compared</a:t>
            </a:r>
            <a:r>
              <a:rPr lang="it-IT" dirty="0"/>
              <a:t> to the Standard ATLAS Calibration: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6E651A-E409-5223-1A5E-653ACD32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358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481481-980F-C700-D35D-C4DC4491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43CDDF-488A-DC66-3751-5F0A8E1C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ED89BF-492E-0F25-B862-2E4D3F85E4BA}"/>
              </a:ext>
            </a:extLst>
          </p:cNvPr>
          <p:cNvSpPr txBox="1"/>
          <p:nvPr/>
        </p:nvSpPr>
        <p:spPr>
          <a:xfrm>
            <a:off x="432619" y="1396179"/>
            <a:ext cx="117593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search</a:t>
            </a:r>
            <a:r>
              <a:rPr lang="it-IT" dirty="0"/>
              <a:t> for the rare </a:t>
            </a:r>
            <a:r>
              <a:rPr lang="it-IT" dirty="0" err="1"/>
              <a:t>decay</a:t>
            </a:r>
            <a:r>
              <a:rPr lang="it-IT" dirty="0"/>
              <a:t> of the Higgs </a:t>
            </a:r>
            <a:r>
              <a:rPr lang="it-IT" dirty="0" err="1"/>
              <a:t>boson</a:t>
            </a:r>
            <a:r>
              <a:rPr lang="it-IT" dirty="0"/>
              <a:t> in  </a:t>
            </a:r>
            <a:r>
              <a:rPr lang="el-GR" dirty="0"/>
              <a:t>γ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 </a:t>
            </a:r>
            <a:r>
              <a:rPr lang="it-IT" dirty="0" err="1"/>
              <a:t>requires</a:t>
            </a:r>
            <a:r>
              <a:rPr lang="it-IT" dirty="0"/>
              <a:t> a </a:t>
            </a:r>
            <a:r>
              <a:rPr lang="it-IT" dirty="0" err="1"/>
              <a:t>dedicated</a:t>
            </a:r>
            <a:r>
              <a:rPr lang="it-IT" dirty="0"/>
              <a:t> energy </a:t>
            </a:r>
            <a:r>
              <a:rPr lang="it-IT" dirty="0" err="1"/>
              <a:t>calibration</a:t>
            </a:r>
            <a:r>
              <a:rPr lang="it-IT" dirty="0"/>
              <a:t> for the </a:t>
            </a:r>
            <a:r>
              <a:rPr lang="it-IT" dirty="0" err="1"/>
              <a:t>topology</a:t>
            </a:r>
            <a:r>
              <a:rPr lang="it-IT" dirty="0"/>
              <a:t> of the </a:t>
            </a:r>
            <a:r>
              <a:rPr lang="it-IT" dirty="0" err="1"/>
              <a:t>merged</a:t>
            </a:r>
            <a:r>
              <a:rPr lang="it-IT" dirty="0"/>
              <a:t> </a:t>
            </a:r>
            <a:r>
              <a:rPr lang="it-IT" dirty="0" err="1"/>
              <a:t>electrons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Firstly</a:t>
            </a:r>
            <a:r>
              <a:rPr lang="it-IT" dirty="0"/>
              <a:t>, the Standard Electron </a:t>
            </a:r>
            <a:r>
              <a:rPr lang="it-IT" dirty="0" err="1"/>
              <a:t>calibration</a:t>
            </a:r>
            <a:r>
              <a:rPr lang="it-IT" dirty="0"/>
              <a:t>, on a sample of </a:t>
            </a:r>
            <a:r>
              <a:rPr lang="it-IT" dirty="0" err="1"/>
              <a:t>merged</a:t>
            </a:r>
            <a:r>
              <a:rPr lang="it-IT" dirty="0"/>
              <a:t> electron,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recreated</a:t>
            </a:r>
            <a:r>
              <a:rPr lang="it-IT" dirty="0"/>
              <a:t> with an </a:t>
            </a:r>
            <a:r>
              <a:rPr lang="it-IT" dirty="0" err="1"/>
              <a:t>improvement</a:t>
            </a:r>
            <a:r>
              <a:rPr lang="it-IT" dirty="0"/>
              <a:t> of 30% on the </a:t>
            </a:r>
            <a:r>
              <a:rPr lang="it-IT" dirty="0" err="1"/>
              <a:t>resolution</a:t>
            </a:r>
            <a:r>
              <a:rPr lang="it-IT" dirty="0"/>
              <a:t> with </a:t>
            </a:r>
            <a:r>
              <a:rPr lang="it-IT" dirty="0" err="1"/>
              <a:t>respect</a:t>
            </a:r>
            <a:r>
              <a:rPr lang="it-IT" dirty="0"/>
              <a:t> to the </a:t>
            </a:r>
            <a:r>
              <a:rPr lang="it-IT" dirty="0" err="1"/>
              <a:t>previuos</a:t>
            </a:r>
            <a:r>
              <a:rPr lang="it-IT" dirty="0"/>
              <a:t> Standard Electron </a:t>
            </a:r>
            <a:r>
              <a:rPr lang="it-IT" dirty="0" err="1"/>
              <a:t>calibration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Secondly</a:t>
            </a:r>
            <a:r>
              <a:rPr lang="it-IT" dirty="0"/>
              <a:t>, </a:t>
            </a:r>
            <a:r>
              <a:rPr lang="it-IT" dirty="0" err="1"/>
              <a:t>variables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dirty="0" err="1"/>
              <a:t>topology</a:t>
            </a:r>
            <a:r>
              <a:rPr lang="it-IT" dirty="0"/>
              <a:t> of </a:t>
            </a:r>
            <a:r>
              <a:rPr lang="it-IT" dirty="0" err="1"/>
              <a:t>merged</a:t>
            </a:r>
            <a:r>
              <a:rPr lang="it-IT" dirty="0"/>
              <a:t> </a:t>
            </a:r>
            <a:r>
              <a:rPr lang="it-IT" dirty="0" err="1"/>
              <a:t>electrons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selected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Finally</a:t>
            </a:r>
            <a:r>
              <a:rPr lang="it-IT" dirty="0"/>
              <a:t>, the training of new </a:t>
            </a:r>
            <a:r>
              <a:rPr lang="it-IT" dirty="0" err="1"/>
              <a:t>calibrations</a:t>
            </a:r>
            <a:r>
              <a:rPr lang="it-IT" dirty="0"/>
              <a:t> </a:t>
            </a:r>
            <a:r>
              <a:rPr lang="it-IT" dirty="0" err="1"/>
              <a:t>adding</a:t>
            </a:r>
            <a:r>
              <a:rPr lang="it-IT" dirty="0"/>
              <a:t> progressively the </a:t>
            </a:r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variables</a:t>
            </a:r>
            <a:r>
              <a:rPr lang="it-IT" dirty="0"/>
              <a:t> </a:t>
            </a:r>
            <a:r>
              <a:rPr lang="it-IT" dirty="0" err="1"/>
              <a:t>showed</a:t>
            </a:r>
            <a:r>
              <a:rPr lang="it-IT" dirty="0"/>
              <a:t> an </a:t>
            </a:r>
            <a:r>
              <a:rPr lang="it-IT" dirty="0" err="1"/>
              <a:t>improvement</a:t>
            </a:r>
            <a:r>
              <a:rPr lang="it-IT" dirty="0"/>
              <a:t> of 60% over the </a:t>
            </a:r>
            <a:r>
              <a:rPr lang="it-IT" dirty="0" err="1"/>
              <a:t>resolution</a:t>
            </a:r>
            <a:r>
              <a:rPr lang="it-IT" dirty="0"/>
              <a:t> of the Standard Electron Calibration. The </a:t>
            </a:r>
            <a:r>
              <a:rPr lang="it-IT" dirty="0" err="1"/>
              <a:t>calibration</a:t>
            </a:r>
            <a:r>
              <a:rPr lang="it-IT" dirty="0"/>
              <a:t> with </a:t>
            </a:r>
            <a:r>
              <a:rPr lang="it-IT" dirty="0" err="1"/>
              <a:t>three</a:t>
            </a:r>
            <a:r>
              <a:rPr lang="it-IT" dirty="0"/>
              <a:t> extra </a:t>
            </a:r>
            <a:r>
              <a:rPr lang="it-IT" dirty="0" err="1"/>
              <a:t>variables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chosen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captures</a:t>
            </a:r>
            <a:r>
              <a:rPr lang="it-IT" dirty="0"/>
              <a:t>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improvement</a:t>
            </a:r>
            <a:r>
              <a:rPr lang="it-IT" dirty="0"/>
              <a:t> with the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variables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Since</a:t>
            </a:r>
            <a:r>
              <a:rPr lang="it-IT" dirty="0"/>
              <a:t> the </a:t>
            </a:r>
            <a:r>
              <a:rPr lang="it-IT" dirty="0" err="1"/>
              <a:t>results</a:t>
            </a:r>
            <a:r>
              <a:rPr lang="it-IT" dirty="0"/>
              <a:t> are </a:t>
            </a:r>
            <a:r>
              <a:rPr lang="it-IT" dirty="0" err="1"/>
              <a:t>promising</a:t>
            </a:r>
            <a:r>
              <a:rPr lang="it-IT" dirty="0"/>
              <a:t>,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included</a:t>
            </a:r>
            <a:r>
              <a:rPr lang="it-IT" dirty="0"/>
              <a:t> in the </a:t>
            </a:r>
            <a:r>
              <a:rPr lang="it-IT" dirty="0" err="1"/>
              <a:t>analysis</a:t>
            </a:r>
            <a:r>
              <a:rPr lang="it-IT" dirty="0"/>
              <a:t> of the </a:t>
            </a:r>
            <a:r>
              <a:rPr lang="it-IT" dirty="0" err="1"/>
              <a:t>Run</a:t>
            </a:r>
            <a:r>
              <a:rPr lang="it-IT" dirty="0"/>
              <a:t> 3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932F36-BEB2-948D-0AE4-0A5CA032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456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6FD12-F3CD-40B5-C919-EEC621FE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Standard Model and Higgs </a:t>
            </a:r>
            <a:r>
              <a:rPr lang="it-IT" dirty="0" err="1"/>
              <a:t>Boson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601764-C80F-8910-0082-D1AD3E1B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7DFCE1-EA7B-2800-1902-F88508047B80}"/>
              </a:ext>
            </a:extLst>
          </p:cNvPr>
          <p:cNvSpPr txBox="1"/>
          <p:nvPr/>
        </p:nvSpPr>
        <p:spPr>
          <a:xfrm>
            <a:off x="7424868" y="2951718"/>
            <a:ext cx="4226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</a:t>
            </a:r>
            <a:r>
              <a:rPr lang="it-IT" baseline="-25000" dirty="0"/>
              <a:t>H</a:t>
            </a:r>
            <a:r>
              <a:rPr lang="it-IT" dirty="0"/>
              <a:t> =125.09±0.21(stat)±0.11(syst)GeV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Q=0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S=0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1" dirty="0">
                <a:effectLst/>
              </a:rPr>
              <a:t>P</a:t>
            </a:r>
            <a:r>
              <a:rPr lang="it-IT" b="0" dirty="0">
                <a:effectLst/>
              </a:rPr>
              <a:t>=+1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1" dirty="0">
                <a:effectLst/>
              </a:rPr>
              <a:t>C</a:t>
            </a:r>
            <a:r>
              <a:rPr lang="it-IT" b="0" dirty="0">
                <a:effectLst/>
              </a:rPr>
              <a:t>=+1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</a:rPr>
              <a:t>CP-invariante</a:t>
            </a:r>
            <a:endParaRPr lang="it-IT" dirty="0"/>
          </a:p>
        </p:txBody>
      </p:sp>
      <p:pic>
        <p:nvPicPr>
          <p:cNvPr id="6" name="Immagine 5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60F8D872-F885-2435-5085-6A284C1D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" y="1126974"/>
            <a:ext cx="7046872" cy="501133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B524C5-A234-9419-D4E0-13A52C642ADD}"/>
              </a:ext>
            </a:extLst>
          </p:cNvPr>
          <p:cNvSpPr txBox="1"/>
          <p:nvPr/>
        </p:nvSpPr>
        <p:spPr>
          <a:xfrm>
            <a:off x="7424868" y="1631308"/>
            <a:ext cx="3599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stem-ui"/>
              </a:rPr>
              <a:t>P</a:t>
            </a:r>
            <a:r>
              <a:rPr lang="en-US" b="0" i="0" dirty="0">
                <a:effectLst/>
                <a:latin typeface="system-ui"/>
              </a:rPr>
              <a:t>roblem of spontaneous symmetry breaking of the electroweak symmetry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AEE572-B7C1-B9E2-8F9B-DC738DFF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407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D18D1-D099-0C37-5FF1-E9D18E7F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Progressive Calibrations: </a:t>
            </a:r>
            <a:r>
              <a:rPr lang="it-IT" dirty="0" err="1"/>
              <a:t>Vtx_dphi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26AB20-E53E-D0B6-575C-BDFEB37A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9CB6D80C-A850-1C34-5CF1-FCE17A994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296"/>
            <a:ext cx="7376479" cy="4260588"/>
          </a:xfrm>
          <a:prstGeom prst="rect">
            <a:avLst/>
          </a:prstGeom>
        </p:spPr>
      </p:pic>
      <p:pic>
        <p:nvPicPr>
          <p:cNvPr id="7" name="Immagine 6" descr="Immagine che contiene testo, diagramm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22453620-CBBF-A67D-9791-BFCF1C38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79" y="1641687"/>
            <a:ext cx="4815520" cy="3834882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3E331E-465D-251C-D64E-7235DFA2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758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59DA3A-BA29-1A33-71DA-72F221B4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Decay</a:t>
            </a:r>
            <a:r>
              <a:rPr lang="it-IT" dirty="0"/>
              <a:t> Channel H→</a:t>
            </a:r>
            <a:r>
              <a:rPr lang="el-GR" dirty="0"/>
              <a:t>γγ</a:t>
            </a:r>
            <a:r>
              <a:rPr lang="it-IT" dirty="0"/>
              <a:t>* →</a:t>
            </a:r>
            <a:r>
              <a:rPr lang="el-GR" dirty="0"/>
              <a:t>γ</a:t>
            </a:r>
            <a:r>
              <a:rPr lang="it-IT" dirty="0" err="1"/>
              <a:t>l</a:t>
            </a:r>
            <a:r>
              <a:rPr lang="it-IT" baseline="30000" dirty="0" err="1"/>
              <a:t>+</a:t>
            </a:r>
            <a:r>
              <a:rPr lang="it-IT" dirty="0" err="1"/>
              <a:t>l</a:t>
            </a:r>
            <a:r>
              <a:rPr lang="it-IT" baseline="30000" dirty="0"/>
              <a:t>-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453F44-A001-C99A-932A-59C140BC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rgbClr val="376092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Energy calibration for close-by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30000" dirty="0" err="1">
                <a:solidFill>
                  <a:schemeClr val="bg1"/>
                </a:solidFill>
              </a:rPr>
              <a:t>+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30000" dirty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 in the search for Higgs boson decays into a low-mass dilepton system and a photon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C8975A-E464-A479-0222-02C2D9D9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66CBCF-07B3-8ECD-0070-133F2AF626B8}"/>
              </a:ext>
            </a:extLst>
          </p:cNvPr>
          <p:cNvSpPr txBox="1"/>
          <p:nvPr/>
        </p:nvSpPr>
        <p:spPr>
          <a:xfrm>
            <a:off x="383457" y="1474461"/>
            <a:ext cx="11407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Higgs </a:t>
            </a:r>
            <a:r>
              <a:rPr lang="it-IT" dirty="0" err="1"/>
              <a:t>Boson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Explains</a:t>
            </a:r>
            <a:r>
              <a:rPr lang="it-IT" dirty="0"/>
              <a:t> the </a:t>
            </a:r>
            <a:r>
              <a:rPr lang="it-IT" dirty="0" err="1"/>
              <a:t>origin</a:t>
            </a:r>
            <a:r>
              <a:rPr lang="it-IT" dirty="0"/>
              <a:t> of the masses for </a:t>
            </a:r>
            <a:r>
              <a:rPr lang="it-IT" dirty="0" err="1"/>
              <a:t>elementary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 the </a:t>
            </a:r>
            <a:r>
              <a:rPr lang="it-IT" dirty="0" err="1"/>
              <a:t>Electroweak</a:t>
            </a:r>
            <a:r>
              <a:rPr lang="it-IT" dirty="0"/>
              <a:t> </a:t>
            </a:r>
            <a:r>
              <a:rPr lang="it-IT" dirty="0" err="1"/>
              <a:t>Symmetry</a:t>
            </a:r>
            <a:r>
              <a:rPr lang="it-IT" dirty="0"/>
              <a:t> Breaking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Observed</a:t>
            </a:r>
            <a:r>
              <a:rPr lang="it-IT" dirty="0"/>
              <a:t> in 2012 </a:t>
            </a:r>
            <a:r>
              <a:rPr lang="it-IT" dirty="0" err="1"/>
              <a:t>at</a:t>
            </a:r>
            <a:r>
              <a:rPr lang="it-IT" dirty="0"/>
              <a:t> CERN by the ATLAS and CMS </a:t>
            </a:r>
            <a:r>
              <a:rPr lang="it-IT" dirty="0" err="1"/>
              <a:t>collaboration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measurements</a:t>
            </a:r>
            <a:r>
              <a:rPr lang="it-IT" dirty="0"/>
              <a:t> </a:t>
            </a:r>
            <a:r>
              <a:rPr lang="it-IT" dirty="0" err="1"/>
              <a:t>since</a:t>
            </a:r>
            <a:r>
              <a:rPr lang="it-IT" dirty="0"/>
              <a:t> 2012 are </a:t>
            </a:r>
            <a:r>
              <a:rPr lang="it-IT" dirty="0" err="1"/>
              <a:t>all</a:t>
            </a:r>
            <a:r>
              <a:rPr lang="it-IT" dirty="0"/>
              <a:t>  in agreement with the </a:t>
            </a:r>
            <a:r>
              <a:rPr lang="it-IT" dirty="0" err="1"/>
              <a:t>predictions</a:t>
            </a:r>
            <a:r>
              <a:rPr lang="it-IT" dirty="0"/>
              <a:t> of the 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Most</a:t>
            </a:r>
            <a:r>
              <a:rPr lang="it-IT" dirty="0"/>
              <a:t> of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decays</a:t>
            </a:r>
            <a:r>
              <a:rPr lang="it-IT" dirty="0"/>
              <a:t> are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, </a:t>
            </a:r>
            <a:r>
              <a:rPr lang="it-IT" dirty="0" err="1"/>
              <a:t>yet</a:t>
            </a:r>
            <a:r>
              <a:rPr lang="it-IT" dirty="0"/>
              <a:t> some rare </a:t>
            </a:r>
            <a:r>
              <a:rPr lang="it-IT" dirty="0" err="1"/>
              <a:t>decays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experimentally</a:t>
            </a:r>
            <a:r>
              <a:rPr lang="it-IT" dirty="0"/>
              <a:t> </a:t>
            </a:r>
            <a:r>
              <a:rPr lang="it-IT" dirty="0" err="1"/>
              <a:t>proven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Evidence</a:t>
            </a:r>
            <a:r>
              <a:rPr lang="it-IT" dirty="0"/>
              <a:t> of H→ </a:t>
            </a:r>
            <a:r>
              <a:rPr lang="el-GR" dirty="0"/>
              <a:t>γ</a:t>
            </a:r>
            <a:r>
              <a:rPr lang="en-US" dirty="0" err="1"/>
              <a:t>l</a:t>
            </a:r>
            <a:r>
              <a:rPr lang="en-US" baseline="30000" dirty="0" err="1"/>
              <a:t>+</a:t>
            </a:r>
            <a:r>
              <a:rPr lang="en-US" dirty="0" err="1"/>
              <a:t>l</a:t>
            </a:r>
            <a:r>
              <a:rPr lang="en-US" baseline="30000" dirty="0"/>
              <a:t>-</a:t>
            </a:r>
            <a:r>
              <a:rPr lang="en-US" dirty="0"/>
              <a:t> (l=e/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μ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) </a:t>
            </a:r>
            <a:r>
              <a:rPr lang="it-IT" b="0" i="0" dirty="0" err="1">
                <a:solidFill>
                  <a:srgbClr val="1F1F1F"/>
                </a:solidFill>
                <a:effectLst/>
                <a:latin typeface="Google Sans"/>
              </a:rPr>
              <a:t>decay</a:t>
            </a:r>
            <a:r>
              <a:rPr lang="en-US" baseline="-25000" dirty="0"/>
              <a:t>- </a:t>
            </a:r>
            <a:r>
              <a:rPr lang="en-US" dirty="0"/>
              <a:t>with a significance of  3.2 </a:t>
            </a:r>
            <a:r>
              <a:rPr lang="el-GR" b="0" i="0" dirty="0">
                <a:effectLst/>
                <a:latin typeface="Roboto" panose="02000000000000000000" pitchFamily="2" charset="0"/>
              </a:rPr>
              <a:t>σ</a:t>
            </a:r>
            <a:r>
              <a:rPr lang="it-IT" b="0" i="0" dirty="0">
                <a:effectLst/>
                <a:latin typeface="Roboto" panose="02000000000000000000" pitchFamily="2" charset="0"/>
              </a:rPr>
              <a:t> from </a:t>
            </a:r>
            <a:r>
              <a:rPr lang="it-IT" b="0" i="0" dirty="0" err="1">
                <a:effectLst/>
                <a:latin typeface="Roboto" panose="02000000000000000000" pitchFamily="2" charset="0"/>
              </a:rPr>
              <a:t>previous</a:t>
            </a:r>
            <a:r>
              <a:rPr lang="it-IT" b="0" i="0" dirty="0">
                <a:effectLst/>
                <a:latin typeface="Roboto" panose="02000000000000000000" pitchFamily="2" charset="0"/>
              </a:rPr>
              <a:t> ATLAS </a:t>
            </a:r>
            <a:r>
              <a:rPr lang="it-IT" b="0" i="0" dirty="0" err="1">
                <a:effectLst/>
                <a:latin typeface="Roboto" panose="02000000000000000000" pitchFamily="2" charset="0"/>
              </a:rPr>
              <a:t>analysis</a:t>
            </a:r>
            <a:endParaRPr lang="it-IT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98C204B-D0C0-BD48-97B6-F510FE63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7" y="3880365"/>
            <a:ext cx="2377625" cy="21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7F5DCE0-BBD8-F960-270F-13D778BA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96" y="3880365"/>
            <a:ext cx="2406222" cy="21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7721C4D-8522-A3AC-3886-10A2D469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837960"/>
            <a:ext cx="2771342" cy="22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34D8D7B5-31B0-410F-15DC-62EA0299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234014" y="3880365"/>
            <a:ext cx="2404277" cy="21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1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C07E1-82C6-26E5-26D5-1F389E55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Progressive Calibrations: </a:t>
            </a:r>
            <a:r>
              <a:rPr lang="it-IT" dirty="0" err="1"/>
              <a:t>Trk_dphi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C35D3D-3071-B9FD-66E4-7242601D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94B25606-546B-4C01-2FFB-C3B62AE72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11" y="1672761"/>
            <a:ext cx="4756606" cy="3782863"/>
          </a:xfrm>
          <a:prstGeom prst="rect">
            <a:avLst/>
          </a:prstGeom>
        </p:spPr>
      </p:pic>
      <p:pic>
        <p:nvPicPr>
          <p:cNvPr id="7" name="Immagine 6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99FE8028-CE94-C8A4-9D73-41EAC6BC4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77935"/>
            <a:ext cx="7246383" cy="418544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B5611B-8EFF-6E47-1593-97C5C0C5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928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E9426-764D-B42F-4A19-9B5BCA2F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Progressive Calibrations: </a:t>
            </a:r>
            <a:r>
              <a:rPr lang="it-IT" dirty="0" err="1"/>
              <a:t>EoverP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764758-DB4E-F5AB-3C2A-595ABEB1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F34281D5-276F-69B4-D040-E3B8324FF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5545"/>
            <a:ext cx="6819387" cy="4059346"/>
          </a:xfrm>
          <a:prstGeom prst="rect">
            <a:avLst/>
          </a:prstGeom>
        </p:spPr>
      </p:pic>
      <p:pic>
        <p:nvPicPr>
          <p:cNvPr id="7" name="Immagine 6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A6FD09C2-C988-381A-88F1-78E5025E6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86" y="1515545"/>
            <a:ext cx="5099940" cy="405934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5ACE5E-1EEC-DC9F-EFDB-5C4C31B0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5250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5631FC-FF3F-9949-F136-63ED2662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CA2C08-2E37-A9B2-392A-C3FCC03A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30E556-9F73-9973-E37A-57FEE82D758F}"/>
              </a:ext>
            </a:extLst>
          </p:cNvPr>
          <p:cNvSpPr txBox="1"/>
          <p:nvPr/>
        </p:nvSpPr>
        <p:spPr>
          <a:xfrm>
            <a:off x="5840360" y="1730885"/>
            <a:ext cx="6351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ystem-ui"/>
              </a:rPr>
              <a:t>Electron-photon interaction with the EM calorimeter</a:t>
            </a:r>
          </a:p>
          <a:p>
            <a:pPr marL="285750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ystem-ui"/>
              </a:rPr>
              <a:t>Parallel reconstruction </a:t>
            </a:r>
          </a:p>
          <a:p>
            <a:pPr marL="285750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ystem-ui"/>
              </a:rPr>
              <a:t>Creation of ambiguity </a:t>
            </a:r>
          </a:p>
          <a:p>
            <a:pPr marL="285750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ystem-ui"/>
              </a:rPr>
              <a:t>Ambiguity resolution</a:t>
            </a:r>
          </a:p>
          <a:p>
            <a:pPr marL="285750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ystem-ui"/>
              </a:rPr>
              <a:t>Partial overlap retention</a:t>
            </a:r>
          </a:p>
          <a:p>
            <a:pPr marL="285750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ystem-ui"/>
              </a:rPr>
              <a:t>Calibration of reconstructed objects</a:t>
            </a:r>
          </a:p>
          <a:p>
            <a:pPr marL="285750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ystem-ui"/>
              </a:rPr>
              <a:t>Identification and isolation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42254B-F169-C1D5-83BE-617C2943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6979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20000-0841-252A-7304-E8DFFA41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2.Calibration with </a:t>
            </a:r>
            <a:r>
              <a:rPr lang="it-IT" dirty="0" err="1"/>
              <a:t>Additional</a:t>
            </a:r>
            <a:r>
              <a:rPr lang="it-IT" dirty="0"/>
              <a:t> Variables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B4B14A-2483-7CFD-EA91-360AF155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4B1A45-971E-2F98-7B61-63E941AF5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23" y="1095590"/>
            <a:ext cx="9108112" cy="526076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672B7D-B82C-D826-A061-1EE648B7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8378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FE51C1-AFD1-5CF4-C171-03A471C7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2.Resolution of the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Calibrartion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720370-48D2-7124-700A-66B74438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0CBADD-84C7-B386-A36B-21551879F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701"/>
            <a:ext cx="12192000" cy="5190653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7AA4D1-B3D1-CF0D-2BF4-BE64415C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8300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EDC7B-AAB4-A660-975F-D5B6471B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Higgs branching </a:t>
            </a:r>
            <a:r>
              <a:rPr lang="it-IT" dirty="0" err="1"/>
              <a:t>fractions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BDC604-9507-F2DA-5A26-AD30F465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CFAF78-1B66-059B-02A6-E066A0CD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5" name="Picture 2" descr="CrossSections &lt; LHCPhysics &lt; TWiki">
            <a:extLst>
              <a:ext uri="{FF2B5EF4-FFF2-40B4-BE49-F238E27FC236}">
                <a16:creationId xmlns:a16="http://schemas.microsoft.com/office/drawing/2014/main" id="{BCC8E916-9860-AC5D-DBD1-00964E21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34" y="1315502"/>
            <a:ext cx="5000782" cy="47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79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C65EA-1741-6A3E-72A7-9AA15EE3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Hyperparameters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197C75-4192-EAEB-CFF4-93BDAA2F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074387-A9A0-FE3B-BF0B-7D9A789B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885014-511B-8D53-444C-1715DCC15242}"/>
              </a:ext>
            </a:extLst>
          </p:cNvPr>
          <p:cNvSpPr txBox="1"/>
          <p:nvPr/>
        </p:nvSpPr>
        <p:spPr>
          <a:xfrm>
            <a:off x="521853" y="1710812"/>
            <a:ext cx="475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param_grid</a:t>
            </a:r>
            <a:r>
              <a:rPr lang="it-IT" dirty="0"/>
              <a:t> = { ’</a:t>
            </a:r>
            <a:r>
              <a:rPr lang="it-IT" dirty="0" err="1"/>
              <a:t>learning_rate</a:t>
            </a:r>
            <a:r>
              <a:rPr lang="it-IT" dirty="0"/>
              <a:t>’: [0.20, 0.25], 		           ’</a:t>
            </a:r>
            <a:r>
              <a:rPr lang="it-IT" dirty="0" err="1"/>
              <a:t>num_leaves</a:t>
            </a:r>
            <a:r>
              <a:rPr lang="it-IT" dirty="0"/>
              <a:t>’: [15, 20],</a:t>
            </a:r>
          </a:p>
          <a:p>
            <a:r>
              <a:rPr lang="it-IT" dirty="0"/>
              <a:t>	           ‘</a:t>
            </a:r>
            <a:r>
              <a:rPr lang="it-IT" dirty="0" err="1"/>
              <a:t>early_stopping</a:t>
            </a:r>
            <a:r>
              <a:rPr lang="it-IT" dirty="0"/>
              <a:t>’=10 }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57AD28-23FD-7F0E-45A9-52D6DB0EC28B}"/>
              </a:ext>
            </a:extLst>
          </p:cNvPr>
          <p:cNvSpPr txBox="1"/>
          <p:nvPr/>
        </p:nvSpPr>
        <p:spPr>
          <a:xfrm>
            <a:off x="6096000" y="1573161"/>
            <a:ext cx="50636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learning_rate</a:t>
            </a:r>
            <a:r>
              <a:rPr lang="en-US" dirty="0"/>
              <a:t>: Controls the contribution of each tree in the boosting process. A smaller learning rate typically improves generalization but requires more trees.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num_leaves</a:t>
            </a:r>
            <a:r>
              <a:rPr lang="en-US" dirty="0"/>
              <a:t>: Determines the maximum number of leaves in one tree. This parameter directly impacts the complexity and flexibility of the model.</a:t>
            </a:r>
          </a:p>
          <a:p>
            <a:endParaRPr lang="en-US" dirty="0"/>
          </a:p>
          <a:p>
            <a:r>
              <a:rPr lang="en-US" dirty="0" err="1"/>
              <a:t>early_stopping</a:t>
            </a:r>
            <a:r>
              <a:rPr lang="en-US" dirty="0"/>
              <a:t>: This parameter stops the training of the model after a number of iterations during which the value of  Loss function is not decreased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0EB188A-AA8D-6AF3-A4BD-395BEEE3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990"/>
            <a:ext cx="6096000" cy="20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D0FF3-BC19-AE66-DA6B-C87BD9308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9B353-D541-507E-E0D9-56D7DFEB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merged</a:t>
            </a:r>
            <a:r>
              <a:rPr lang="it-IT" dirty="0"/>
              <a:t> electron </a:t>
            </a:r>
            <a:r>
              <a:rPr lang="it-IT" dirty="0" err="1"/>
              <a:t>variables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1F38AE-8B17-CA2B-D813-3F544370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5FBB2E-8881-959C-D24F-9D687C73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27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E38242-CB3B-1B97-3120-D34406A54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7" y="1177034"/>
            <a:ext cx="6518044" cy="517932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BB8142-53FB-C2FA-5267-4D9CBC737F03}"/>
              </a:ext>
            </a:extLst>
          </p:cNvPr>
          <p:cNvSpPr txBox="1"/>
          <p:nvPr/>
        </p:nvSpPr>
        <p:spPr>
          <a:xfrm>
            <a:off x="7424103" y="2551837"/>
            <a:ext cx="4197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Vtx_R</a:t>
            </a:r>
            <a:r>
              <a:rPr lang="it-IT" dirty="0"/>
              <a:t>:</a:t>
            </a:r>
            <a:r>
              <a:rPr lang="it-IT" b="1" dirty="0"/>
              <a:t> </a:t>
            </a:r>
            <a:r>
              <a:rPr lang="it-IT" dirty="0" err="1"/>
              <a:t>represents</a:t>
            </a:r>
            <a:r>
              <a:rPr lang="it-IT" dirty="0"/>
              <a:t> the </a:t>
            </a:r>
            <a:r>
              <a:rPr lang="it-IT" dirty="0" err="1"/>
              <a:t>reconstructed</a:t>
            </a:r>
            <a:r>
              <a:rPr lang="it-IT" dirty="0"/>
              <a:t> </a:t>
            </a:r>
            <a:r>
              <a:rPr lang="it-IT" dirty="0" err="1"/>
              <a:t>conversion</a:t>
            </a:r>
            <a:r>
              <a:rPr lang="it-IT" dirty="0"/>
              <a:t> vertex position in  mm (from the </a:t>
            </a:r>
            <a:r>
              <a:rPr lang="it-IT" dirty="0" err="1"/>
              <a:t>nominal</a:t>
            </a:r>
            <a:r>
              <a:rPr lang="it-IT" dirty="0"/>
              <a:t> interaction point)  </a:t>
            </a:r>
            <a:r>
              <a:rPr lang="it-IT" dirty="0" err="1"/>
              <a:t>when</a:t>
            </a:r>
            <a:r>
              <a:rPr lang="it-IT" dirty="0"/>
              <a:t>  the </a:t>
            </a:r>
            <a:r>
              <a:rPr lang="it-IT" dirty="0" err="1"/>
              <a:t>merged</a:t>
            </a:r>
            <a:r>
              <a:rPr lang="it-IT" dirty="0"/>
              <a:t> </a:t>
            </a:r>
            <a:r>
              <a:rPr lang="it-IT" dirty="0" err="1"/>
              <a:t>electrons</a:t>
            </a:r>
            <a:r>
              <a:rPr lang="it-IT" dirty="0"/>
              <a:t> are </a:t>
            </a:r>
            <a:r>
              <a:rPr lang="it-IT" dirty="0" err="1"/>
              <a:t>treated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converted</a:t>
            </a:r>
            <a:r>
              <a:rPr lang="it-IT" dirty="0"/>
              <a:t> </a:t>
            </a:r>
            <a:r>
              <a:rPr lang="it-IT" dirty="0" err="1"/>
              <a:t>photon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697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32D0A-FC76-F0B1-89AB-0EC757888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13DE5-936A-2A40-6BB0-D27F0EB3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merged</a:t>
            </a:r>
            <a:r>
              <a:rPr lang="it-IT" dirty="0"/>
              <a:t> electron </a:t>
            </a:r>
            <a:r>
              <a:rPr lang="it-IT" dirty="0" err="1"/>
              <a:t>variables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C62410-91B0-B82E-7753-798ECA83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FBA14A-D19C-659E-F730-0D299487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CF35EB-22B0-263C-4184-73677F3B4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" y="1204251"/>
            <a:ext cx="6482663" cy="515210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9397F4-FAF6-57FD-D63A-FBD104465E9F}"/>
              </a:ext>
            </a:extLst>
          </p:cNvPr>
          <p:cNvSpPr txBox="1"/>
          <p:nvPr/>
        </p:nvSpPr>
        <p:spPr>
          <a:xfrm>
            <a:off x="7354530" y="2861187"/>
            <a:ext cx="466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Trk1_deta</a:t>
            </a:r>
            <a:r>
              <a:rPr lang="it-IT" dirty="0"/>
              <a:t>: </a:t>
            </a:r>
            <a:r>
              <a:rPr lang="it-IT" dirty="0" err="1"/>
              <a:t>represents</a:t>
            </a:r>
            <a:r>
              <a:rPr lang="it-IT" dirty="0"/>
              <a:t> the delta </a:t>
            </a:r>
            <a:r>
              <a:rPr lang="it-IT" dirty="0" err="1"/>
              <a:t>eta</a:t>
            </a:r>
            <a:r>
              <a:rPr lang="it-IT" dirty="0"/>
              <a:t> (∆</a:t>
            </a:r>
            <a:r>
              <a:rPr lang="el-GR" dirty="0"/>
              <a:t>η)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eta</a:t>
            </a:r>
            <a:r>
              <a:rPr lang="it-IT" dirty="0"/>
              <a:t> of the cluster and the </a:t>
            </a:r>
            <a:r>
              <a:rPr lang="it-IT" dirty="0" err="1"/>
              <a:t>extrapolated</a:t>
            </a:r>
            <a:r>
              <a:rPr lang="it-IT" dirty="0"/>
              <a:t> </a:t>
            </a:r>
            <a:r>
              <a:rPr lang="it-IT" dirty="0" err="1"/>
              <a:t>eta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EM2 for the first track</a:t>
            </a:r>
          </a:p>
        </p:txBody>
      </p:sp>
    </p:spTree>
    <p:extLst>
      <p:ext uri="{BB962C8B-B14F-4D97-AF65-F5344CB8AC3E}">
        <p14:creationId xmlns:p14="http://schemas.microsoft.com/office/powerpoint/2010/main" val="4264646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9EF022-5B28-F248-53EA-B16DC5B3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merged</a:t>
            </a:r>
            <a:r>
              <a:rPr lang="it-IT" dirty="0"/>
              <a:t> electron </a:t>
            </a:r>
            <a:r>
              <a:rPr lang="it-IT" dirty="0" err="1"/>
              <a:t>variables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301330-B5DD-2AD1-64C3-9AF35C48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7BC59E-E5DB-B5EC-8AD3-13DF94A9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29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0C01426-4DF9-3D32-8182-843D41906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3" y="1200023"/>
            <a:ext cx="6483617" cy="515633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C0B05A-4423-2152-C2E9-A6B7D8AC9618}"/>
              </a:ext>
            </a:extLst>
          </p:cNvPr>
          <p:cNvSpPr txBox="1"/>
          <p:nvPr/>
        </p:nvSpPr>
        <p:spPr>
          <a:xfrm>
            <a:off x="7764781" y="2635910"/>
            <a:ext cx="3699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Trk_deta</a:t>
            </a:r>
            <a:r>
              <a:rPr lang="it-IT" dirty="0"/>
              <a:t>:</a:t>
            </a:r>
            <a:r>
              <a:rPr lang="it-IT" b="1" dirty="0"/>
              <a:t> </a:t>
            </a:r>
            <a:r>
              <a:rPr lang="it-IT" dirty="0" err="1"/>
              <a:t>represents</a:t>
            </a:r>
            <a:r>
              <a:rPr lang="it-IT" dirty="0"/>
              <a:t> the </a:t>
            </a:r>
            <a:r>
              <a:rPr lang="it-IT" dirty="0" err="1"/>
              <a:t>difference</a:t>
            </a:r>
            <a:r>
              <a:rPr lang="it-IT" dirty="0"/>
              <a:t> deltaEta_2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two</a:t>
            </a:r>
            <a:r>
              <a:rPr lang="it-IT" dirty="0"/>
              <a:t> eta2 </a:t>
            </a:r>
            <a:r>
              <a:rPr lang="it-IT" dirty="0" err="1"/>
              <a:t>obtained</a:t>
            </a:r>
            <a:r>
              <a:rPr lang="it-IT" dirty="0"/>
              <a:t> from the </a:t>
            </a:r>
            <a:r>
              <a:rPr lang="it-IT" dirty="0" err="1"/>
              <a:t>extrapolations</a:t>
            </a:r>
            <a:r>
              <a:rPr lang="it-IT" dirty="0"/>
              <a:t> of the </a:t>
            </a:r>
            <a:r>
              <a:rPr lang="it-IT" dirty="0" err="1"/>
              <a:t>two</a:t>
            </a:r>
            <a:r>
              <a:rPr lang="it-IT" dirty="0"/>
              <a:t> tracks </a:t>
            </a:r>
            <a:r>
              <a:rPr lang="it-IT" dirty="0" err="1"/>
              <a:t>at</a:t>
            </a:r>
            <a:r>
              <a:rPr lang="it-IT" dirty="0"/>
              <a:t> EM2.</a:t>
            </a:r>
          </a:p>
        </p:txBody>
      </p:sp>
    </p:spTree>
    <p:extLst>
      <p:ext uri="{BB962C8B-B14F-4D97-AF65-F5344CB8AC3E}">
        <p14:creationId xmlns:p14="http://schemas.microsoft.com/office/powerpoint/2010/main" val="226309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D92EEC-0B9C-AFB5-6635-091BD85B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 Hadron Collider (LHC)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09D9A95-F4F3-4DB3-70D3-091C097D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9" name="Immagine 8" descr="Immagine che contiene testo, diagramma, cerchio, linea&#10;&#10;Il contenuto generato dall'IA potrebbe non essere corretto.">
            <a:extLst>
              <a:ext uri="{FF2B5EF4-FFF2-40B4-BE49-F238E27FC236}">
                <a16:creationId xmlns:a16="http://schemas.microsoft.com/office/drawing/2014/main" id="{9FAB745C-DFD4-F8BA-2359-73D645E19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35" y="1172710"/>
            <a:ext cx="8360230" cy="508313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402578E-7B70-00A1-2199-320EFED4C493}"/>
              </a:ext>
            </a:extLst>
          </p:cNvPr>
          <p:cNvSpPr txBox="1"/>
          <p:nvPr/>
        </p:nvSpPr>
        <p:spPr>
          <a:xfrm>
            <a:off x="8123173" y="1920100"/>
            <a:ext cx="4068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it-IT" sz="2000" b="0" i="0" dirty="0">
                <a:solidFill>
                  <a:srgbClr val="111827"/>
                </a:solidFill>
                <a:effectLst/>
                <a:latin typeface="system-ui"/>
              </a:rPr>
              <a:t>LHC (Large </a:t>
            </a:r>
            <a:r>
              <a:rPr lang="it-IT" sz="2000" b="0" i="0" dirty="0" err="1">
                <a:solidFill>
                  <a:srgbClr val="111827"/>
                </a:solidFill>
                <a:effectLst/>
                <a:latin typeface="system-ui"/>
              </a:rPr>
              <a:t>Hadron</a:t>
            </a:r>
            <a:r>
              <a:rPr lang="it-IT" sz="2000" b="0" i="0" dirty="0">
                <a:solidFill>
                  <a:srgbClr val="111827"/>
                </a:solidFill>
                <a:effectLst/>
                <a:latin typeface="system-ui"/>
              </a:rPr>
              <a:t> Collider) </a:t>
            </a:r>
            <a:r>
              <a:rPr lang="it-IT" sz="2000" b="0" i="0" dirty="0">
                <a:solidFill>
                  <a:srgbClr val="2C2C36"/>
                </a:solidFill>
                <a:effectLst/>
                <a:latin typeface="system-ui"/>
              </a:rPr>
              <a:t>~6.8 TeV per </a:t>
            </a:r>
            <a:r>
              <a:rPr lang="it-IT" sz="2000" b="0" i="0" dirty="0" err="1">
                <a:solidFill>
                  <a:srgbClr val="2C2C36"/>
                </a:solidFill>
                <a:effectLst/>
                <a:latin typeface="system-ui"/>
              </a:rPr>
              <a:t>beam</a:t>
            </a:r>
            <a:r>
              <a:rPr lang="it-IT" sz="2000" b="0" i="0" dirty="0">
                <a:solidFill>
                  <a:srgbClr val="2C2C36"/>
                </a:solidFill>
                <a:effectLst/>
                <a:latin typeface="system-ui"/>
              </a:rPr>
              <a:t>, ~13.6 TeV center of mass (</a:t>
            </a:r>
            <a:r>
              <a:rPr lang="it-IT" sz="2000" dirty="0">
                <a:latin typeface="system-ui"/>
              </a:rPr>
              <a:t>√S)</a:t>
            </a:r>
            <a:endParaRPr lang="it-IT" sz="2000" b="0" i="0" dirty="0">
              <a:effectLst/>
              <a:latin typeface="system-ui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B1D1E6-00E5-C630-C35B-F13737235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173" y="3683870"/>
            <a:ext cx="43261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1: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2009-2013,</a:t>
            </a:r>
            <a:r>
              <a:rPr lang="it-IT" sz="1800" dirty="0">
                <a:latin typeface="system-ui"/>
              </a:rPr>
              <a:t> √S=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7-8 TeV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2: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2015-2018,</a:t>
            </a:r>
            <a:r>
              <a:rPr lang="it-IT" sz="1800" dirty="0">
                <a:latin typeface="system-ui"/>
              </a:rPr>
              <a:t> √S=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13 TeV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3: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2022-2026,</a:t>
            </a:r>
            <a:r>
              <a:rPr lang="it-IT" sz="1800" dirty="0">
                <a:latin typeface="system-ui"/>
              </a:rPr>
              <a:t> √S=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13,6 TeV 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140B8C-45C3-ABAE-DAF3-58066F77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947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BB947-86C8-0BEB-2E19-49F714F4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ATLAS Detector Components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D0F1A0-5155-12AD-7163-ED532C78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 descr="Immagine che contiene ingegneria, macchina, Ricambio auto, motore&#10;&#10;Il contenuto generato dall'IA potrebbe non essere corretto.">
            <a:extLst>
              <a:ext uri="{FF2B5EF4-FFF2-40B4-BE49-F238E27FC236}">
                <a16:creationId xmlns:a16="http://schemas.microsoft.com/office/drawing/2014/main" id="{FCFD9F64-7AA9-81D9-91CE-14AE63FC1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9528"/>
            <a:ext cx="8808573" cy="483736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7F55AB-08A7-4FB9-6AA7-4E2040520DDC}"/>
              </a:ext>
            </a:extLst>
          </p:cNvPr>
          <p:cNvSpPr txBox="1"/>
          <p:nvPr/>
        </p:nvSpPr>
        <p:spPr>
          <a:xfrm>
            <a:off x="8278762" y="2307328"/>
            <a:ext cx="391323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b="0" i="0" dirty="0">
                <a:solidFill>
                  <a:srgbClr val="111827"/>
                </a:solidFill>
                <a:effectLst/>
                <a:latin typeface="system-ui"/>
              </a:rPr>
              <a:t>Inner Detector</a:t>
            </a: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b="0" i="0" dirty="0">
                <a:solidFill>
                  <a:srgbClr val="111827"/>
                </a:solidFill>
                <a:effectLst/>
                <a:latin typeface="system-ui"/>
              </a:rPr>
              <a:t>Magnet System (</a:t>
            </a:r>
            <a:r>
              <a:rPr lang="en-US" b="0" i="0" dirty="0">
                <a:solidFill>
                  <a:srgbClr val="171717"/>
                </a:solidFill>
                <a:effectLst/>
                <a:latin typeface="system-ui"/>
              </a:rPr>
              <a:t>Central Solenoid, Barrel/Endcap Toroids)</a:t>
            </a:r>
            <a:endParaRPr lang="it-IT" dirty="0">
              <a:solidFill>
                <a:srgbClr val="2C2C36"/>
              </a:solidFill>
              <a:latin typeface="system-ui"/>
            </a:endParaRP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b="0" i="0" dirty="0">
                <a:solidFill>
                  <a:srgbClr val="111827"/>
                </a:solidFill>
                <a:effectLst/>
                <a:latin typeface="system-ui"/>
              </a:rPr>
              <a:t>Calorimeters</a:t>
            </a:r>
            <a:r>
              <a:rPr lang="it-IT" dirty="0">
                <a:solidFill>
                  <a:srgbClr val="111827"/>
                </a:solidFill>
                <a:latin typeface="system-ui"/>
              </a:rPr>
              <a:t> ( EM and Hadronic)</a:t>
            </a:r>
            <a:endParaRPr lang="it-IT" b="0" i="0" dirty="0">
              <a:solidFill>
                <a:srgbClr val="2C2C36"/>
              </a:solidFill>
              <a:effectLst/>
              <a:latin typeface="system-ui"/>
            </a:endParaRPr>
          </a:p>
          <a:p>
            <a:pPr marL="342900" indent="-34290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b="0" i="0" dirty="0">
                <a:solidFill>
                  <a:srgbClr val="111827"/>
                </a:solidFill>
                <a:effectLst/>
                <a:latin typeface="system-ui"/>
              </a:rPr>
              <a:t>Muon Spectrometer</a:t>
            </a:r>
            <a:endParaRPr lang="it-IT" b="0" i="0" dirty="0">
              <a:solidFill>
                <a:srgbClr val="2C2C36"/>
              </a:solidFill>
              <a:effectLst/>
              <a:latin typeface="system-u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AB16A3-3E97-DFF0-D5CB-BB269533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153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8A305F-8D32-3651-5DE3-09945EEB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ATLAS Detector Coordinate System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AE0C59-74F0-D2F1-427C-0A4D693B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 descr="Immagine che contiene diagramma, linea, cerchio, testo&#10;&#10;Il contenuto generato dall'IA potrebbe non essere corretto.">
            <a:extLst>
              <a:ext uri="{FF2B5EF4-FFF2-40B4-BE49-F238E27FC236}">
                <a16:creationId xmlns:a16="http://schemas.microsoft.com/office/drawing/2014/main" id="{BCD54C36-F746-17EF-AC7A-3A689CB20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" y="1633543"/>
            <a:ext cx="8666146" cy="41614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B36780-FFEA-6FE2-1820-90EC3A25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507" y="1980711"/>
            <a:ext cx="2134276" cy="81023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0CB4DC-8713-2146-8089-93C28F6E500F}"/>
              </a:ext>
            </a:extLst>
          </p:cNvPr>
          <p:cNvSpPr txBox="1"/>
          <p:nvPr/>
        </p:nvSpPr>
        <p:spPr>
          <a:xfrm>
            <a:off x="8455743" y="3844479"/>
            <a:ext cx="3788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η </a:t>
            </a:r>
            <a:r>
              <a:rPr lang="it-IT" sz="2000" dirty="0"/>
              <a:t>=0, </a:t>
            </a:r>
            <a:r>
              <a:rPr lang="it-IT" sz="2000" dirty="0" err="1"/>
              <a:t>Perpenducular</a:t>
            </a:r>
            <a:r>
              <a:rPr lang="it-IT" sz="2000" dirty="0"/>
              <a:t> to the </a:t>
            </a:r>
            <a:r>
              <a:rPr lang="it-IT" sz="2000" dirty="0" err="1"/>
              <a:t>beam</a:t>
            </a:r>
            <a:endParaRPr lang="it-IT" sz="2000" dirty="0"/>
          </a:p>
          <a:p>
            <a:r>
              <a:rPr lang="el-GR" sz="2000" dirty="0"/>
              <a:t>|η|</a:t>
            </a:r>
            <a:r>
              <a:rPr lang="it-IT" sz="2000" dirty="0"/>
              <a:t>= </a:t>
            </a:r>
            <a:r>
              <a:rPr lang="it-IT" sz="2400" dirty="0"/>
              <a:t>∞</a:t>
            </a:r>
            <a:r>
              <a:rPr lang="it-IT" dirty="0">
                <a:solidFill>
                  <a:srgbClr val="1F1F1F"/>
                </a:solidFill>
              </a:rPr>
              <a:t>, </a:t>
            </a:r>
            <a:r>
              <a:rPr lang="it-IT" sz="2000" dirty="0" err="1">
                <a:solidFill>
                  <a:srgbClr val="1F1F1F"/>
                </a:solidFill>
              </a:rPr>
              <a:t>Parallel</a:t>
            </a:r>
            <a:r>
              <a:rPr lang="it-IT" sz="2000" dirty="0">
                <a:solidFill>
                  <a:srgbClr val="1F1F1F"/>
                </a:solidFill>
              </a:rPr>
              <a:t> to the </a:t>
            </a:r>
            <a:r>
              <a:rPr lang="it-IT" sz="2000" dirty="0" err="1">
                <a:solidFill>
                  <a:srgbClr val="1F1F1F"/>
                </a:solidFill>
              </a:rPr>
              <a:t>beam</a:t>
            </a:r>
            <a:endParaRPr lang="it-IT" sz="2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B1159F-89D7-78E6-E566-7E8A4A8A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77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B152C-E11E-2FF2-8E1A-AD7E262B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ATLAS Hadronic and EM Calorimeters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0FB50A-8441-EE56-C76F-D068A8F1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7" name="Immagine 6" descr="Immagine che contiene schermata, Modello in scala, mappa&#10;&#10;Il contenuto generato dall'IA potrebbe non essere corretto.">
            <a:extLst>
              <a:ext uri="{FF2B5EF4-FFF2-40B4-BE49-F238E27FC236}">
                <a16:creationId xmlns:a16="http://schemas.microsoft.com/office/drawing/2014/main" id="{C046FF7D-A813-73E2-E174-F2076C742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1410796"/>
            <a:ext cx="6173236" cy="3413354"/>
          </a:xfrm>
          <a:prstGeom prst="rect">
            <a:avLst/>
          </a:prstGeom>
        </p:spPr>
      </p:pic>
      <p:pic>
        <p:nvPicPr>
          <p:cNvPr id="4" name="Immagine 3" descr="Immagine che contiene schizzo, disegno, diagramma, Disegno tecnico&#10;&#10;Il contenuto generato dall'IA potrebbe non essere corretto.">
            <a:extLst>
              <a:ext uri="{FF2B5EF4-FFF2-40B4-BE49-F238E27FC236}">
                <a16:creationId xmlns:a16="http://schemas.microsoft.com/office/drawing/2014/main" id="{29FEF7CF-2319-B496-E407-9EDCF90E3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43" y="1277217"/>
            <a:ext cx="6086168" cy="466990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0DC1D3-597A-29C3-679F-01346158F7A2}"/>
              </a:ext>
            </a:extLst>
          </p:cNvPr>
          <p:cNvSpPr txBox="1"/>
          <p:nvPr/>
        </p:nvSpPr>
        <p:spPr>
          <a:xfrm>
            <a:off x="1143022" y="4940796"/>
            <a:ext cx="4113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|η| &lt; 1.</a:t>
            </a:r>
            <a:r>
              <a:rPr lang="it-IT" sz="2000" dirty="0"/>
              <a:t>37</a:t>
            </a:r>
            <a:r>
              <a:rPr lang="el-GR" sz="2000" dirty="0"/>
              <a:t>,</a:t>
            </a:r>
            <a:r>
              <a:rPr lang="it-IT" sz="2000" dirty="0"/>
              <a:t> Barrel  Region</a:t>
            </a:r>
          </a:p>
          <a:p>
            <a:r>
              <a:rPr lang="el-GR" sz="2000" dirty="0"/>
              <a:t>1.37 &lt; |η| &lt; 1.52,</a:t>
            </a:r>
            <a:r>
              <a:rPr lang="it-IT" sz="2000" dirty="0"/>
              <a:t> Crack Region</a:t>
            </a:r>
          </a:p>
          <a:p>
            <a:r>
              <a:rPr lang="el-GR" sz="2000" dirty="0"/>
              <a:t>1.</a:t>
            </a:r>
            <a:r>
              <a:rPr lang="it-IT" sz="2000" dirty="0"/>
              <a:t>52</a:t>
            </a:r>
            <a:r>
              <a:rPr lang="el-GR" sz="2000" dirty="0"/>
              <a:t> &lt; |η|</a:t>
            </a:r>
            <a:r>
              <a:rPr lang="it-IT" sz="2000" dirty="0"/>
              <a:t>&lt; 2.5</a:t>
            </a:r>
            <a:r>
              <a:rPr lang="el-GR" sz="2000" dirty="0"/>
              <a:t>,</a:t>
            </a:r>
            <a:r>
              <a:rPr lang="it-IT" sz="2000" dirty="0"/>
              <a:t> End-Cap Region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9CD477-68A3-EFCF-1B4F-B1619414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502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A8B2D-4392-B9F5-5F65-DD70146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Photons</a:t>
            </a:r>
            <a:r>
              <a:rPr lang="it-IT" dirty="0"/>
              <a:t> and </a:t>
            </a:r>
            <a:r>
              <a:rPr lang="it-IT" dirty="0" err="1"/>
              <a:t>Electrons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4F12B7-BFB0-90C8-E6A9-0C268B64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2A3065-549B-113A-E54B-38BF734821BC}"/>
              </a:ext>
            </a:extLst>
          </p:cNvPr>
          <p:cNvSpPr txBox="1"/>
          <p:nvPr/>
        </p:nvSpPr>
        <p:spPr>
          <a:xfrm>
            <a:off x="270387" y="1366972"/>
            <a:ext cx="4680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 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calibration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Merged Electron Reconstruction</a:t>
            </a:r>
          </a:p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02CA511-B6EC-93A9-FA5A-32BF5D94F0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5742" y="33764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56E863AA-7D80-85FD-9BBE-242C21502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61" y="2274466"/>
            <a:ext cx="8281538" cy="2744322"/>
          </a:xfrm>
          <a:prstGeom prst="rect">
            <a:avLst/>
          </a:prstGeom>
        </p:spPr>
      </p:pic>
      <p:pic>
        <p:nvPicPr>
          <p:cNvPr id="12" name="Immagine 11" descr="Immagine che contiene testo, line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B6665760-D61D-6C15-B154-73C6B85E6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3497574"/>
            <a:ext cx="978249" cy="2704570"/>
          </a:xfrm>
          <a:prstGeom prst="rect">
            <a:avLst/>
          </a:prstGeom>
        </p:spPr>
      </p:pic>
      <p:pic>
        <p:nvPicPr>
          <p:cNvPr id="14" name="Immagine 13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2AA4D3E2-4A48-BEAC-0B02-03897AC05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32" y="3429000"/>
            <a:ext cx="1343153" cy="2744322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BC0E74-2A27-984B-3507-30AFB84E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052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0A695-3FC3-FD06-AFB4-BB19549B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Merged Electron Calibrations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0ED062-DEFF-F713-D6CB-9D71DA0A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p:pic>
        <p:nvPicPr>
          <p:cNvPr id="5" name="Immagine 4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15DE95EA-E1A9-D9F2-8A4F-191018BAE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8311"/>
            <a:ext cx="7949186" cy="4591379"/>
          </a:xfrm>
          <a:prstGeom prst="rect">
            <a:avLst/>
          </a:prstGeom>
        </p:spPr>
      </p:pic>
      <p:pic>
        <p:nvPicPr>
          <p:cNvPr id="10" name="Immagine 9" descr="Immagine che contiene diagramma, linea, design, clipart&#10;&#10;Il contenuto generato dall'IA potrebbe non essere corretto.">
            <a:extLst>
              <a:ext uri="{FF2B5EF4-FFF2-40B4-BE49-F238E27FC236}">
                <a16:creationId xmlns:a16="http://schemas.microsoft.com/office/drawing/2014/main" id="{0CD084CE-5DD8-5D6A-E5F3-06E2CCD48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8" y="3412922"/>
            <a:ext cx="3381375" cy="27051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33461-C1C5-BE5C-D39D-BD71C76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3C661BFB-5B47-FBF8-8627-8E39C4229840}"/>
              </a:ext>
            </a:extLst>
          </p:cNvPr>
          <p:cNvSpPr/>
          <p:nvPr/>
        </p:nvSpPr>
        <p:spPr>
          <a:xfrm>
            <a:off x="7354543" y="1688244"/>
            <a:ext cx="2932386" cy="1027074"/>
          </a:xfrm>
          <a:prstGeom prst="wedgeRoundRectCallout">
            <a:avLst>
              <a:gd name="adj1" fmla="val -57751"/>
              <a:gd name="adj2" fmla="val -2857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ATLAS </a:t>
            </a:r>
            <a:r>
              <a:rPr lang="it-IT" dirty="0" err="1"/>
              <a:t>Resolved</a:t>
            </a:r>
            <a:r>
              <a:rPr lang="it-IT" dirty="0"/>
              <a:t> </a:t>
            </a:r>
            <a:r>
              <a:rPr lang="it-IT" dirty="0" err="1"/>
              <a:t>photon</a:t>
            </a:r>
            <a:r>
              <a:rPr lang="it-IT" dirty="0"/>
              <a:t> </a:t>
            </a:r>
            <a:r>
              <a:rPr lang="it-IT" dirty="0" err="1"/>
              <a:t>Calibration</a:t>
            </a:r>
            <a:r>
              <a:rPr lang="it-IT" dirty="0"/>
              <a:t> with </a:t>
            </a:r>
            <a:r>
              <a:rPr lang="it-IT" dirty="0" err="1"/>
              <a:t>R</a:t>
            </a:r>
            <a:r>
              <a:rPr lang="it-IT" dirty="0"/>
              <a:t>=30mm</a:t>
            </a:r>
          </a:p>
        </p:txBody>
      </p:sp>
    </p:spTree>
    <p:extLst>
      <p:ext uri="{BB962C8B-B14F-4D97-AF65-F5344CB8AC3E}">
        <p14:creationId xmlns:p14="http://schemas.microsoft.com/office/powerpoint/2010/main" val="324852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2B8B2-3EFA-768B-3128-5B0A91A0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Machine Learning and BDT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EBFB80-54AD-70EE-7465-96207A9E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calibration for close-by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–</a:t>
            </a:r>
            <a:r>
              <a:rPr lang="en-US"/>
              <a:t> in the search for Higgs boson decays into a low-mass dilepton system and a photon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6985B24-C32A-4816-BAC7-457B4A8E3510}"/>
                  </a:ext>
                </a:extLst>
              </p:cNvPr>
              <p:cNvSpPr txBox="1"/>
              <p:nvPr/>
            </p:nvSpPr>
            <p:spPr>
              <a:xfrm>
                <a:off x="278938" y="1161455"/>
                <a:ext cx="6388226" cy="11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Supervised Learning: 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(E</a:t>
                </a:r>
                <a:r>
                  <a:rPr lang="it-IT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raw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η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Φ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…)= E</a:t>
                </a:r>
                <a:r>
                  <a:rPr lang="it-IT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expected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Loss Function</a:t>
                </a:r>
                <a:r>
                  <a:rPr lang="it-IT" sz="2000" dirty="0"/>
                  <a:t>:   </a:t>
                </a:r>
                <a:r>
                  <a:rPr lang="it-IT" sz="2000" i="1" dirty="0"/>
                  <a:t>L</a:t>
                </a:r>
                <a:r>
                  <a:rPr lang="it-IT" sz="2000" baseline="-25000" dirty="0"/>
                  <a:t>1</a:t>
                </a:r>
                <a:r>
                  <a:rPr lang="it-IT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𝐸𝑖</m:t>
                        </m:r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𝑅𝑎𝑤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𝐸𝑖</m:t>
                        </m:r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𝐶𝑎𝑙𝑖𝑏𝑟𝑎𝑡𝑒𝑑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6985B24-C32A-4816-BAC7-457B4A8E3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38" y="1161455"/>
                <a:ext cx="6388226" cy="1104598"/>
              </a:xfrm>
              <a:prstGeom prst="rect">
                <a:avLst/>
              </a:prstGeom>
              <a:blipFill>
                <a:blip r:embed="rId2"/>
                <a:stretch>
                  <a:fillRect l="-668" t="-2210" b="-602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A55A1E53-5AD6-E05F-FA5A-A62DD8E2F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8" y="4626768"/>
            <a:ext cx="6388226" cy="135977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FDA33E-7411-F05E-9CB6-ECC8CCBA2B8C}"/>
              </a:ext>
            </a:extLst>
          </p:cNvPr>
          <p:cNvSpPr txBox="1"/>
          <p:nvPr/>
        </p:nvSpPr>
        <p:spPr>
          <a:xfrm>
            <a:off x="278938" y="2609397"/>
            <a:ext cx="3460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Gradient Boosting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LightGBM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Hyperparameters (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Stopping</a:t>
            </a:r>
            <a:r>
              <a:rPr lang="it-IT" dirty="0"/>
              <a:t>, n-</a:t>
            </a:r>
            <a:r>
              <a:rPr lang="it-IT" dirty="0" err="1"/>
              <a:t>leaf</a:t>
            </a:r>
            <a:r>
              <a:rPr lang="it-IT" dirty="0"/>
              <a:t>, learning rate… )</a:t>
            </a:r>
          </a:p>
        </p:txBody>
      </p:sp>
      <p:pic>
        <p:nvPicPr>
          <p:cNvPr id="13" name="Immagine 12" descr="Immagine che contiene diagramma, testo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3E693B40-1CE2-903A-CD72-05FE2868B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48" y="1153632"/>
            <a:ext cx="6229868" cy="5202722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062391-EB95-0A41-B92C-C0E3DC6D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1858-6A6C-41ED-BA2D-B9BDB71F613C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7089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1715</Words>
  <Application>Microsoft Office PowerPoint</Application>
  <PresentationFormat>Widescreen</PresentationFormat>
  <Paragraphs>187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Aptos</vt:lpstr>
      <vt:lpstr>Aptos Display</vt:lpstr>
      <vt:lpstr>Arial</vt:lpstr>
      <vt:lpstr>Cambria Math</vt:lpstr>
      <vt:lpstr>Google Sans</vt:lpstr>
      <vt:lpstr>Roboto</vt:lpstr>
      <vt:lpstr>system-ui</vt:lpstr>
      <vt:lpstr>Tema di Office</vt:lpstr>
      <vt:lpstr>Presentazione standard di PowerPoint</vt:lpstr>
      <vt:lpstr>Decay Channel H→γγ* →γl+l-</vt:lpstr>
      <vt:lpstr>The Large Hadron Collider (LHC)</vt:lpstr>
      <vt:lpstr>The ATLAS Detector Components</vt:lpstr>
      <vt:lpstr>The ATLAS Detector Coordinate System</vt:lpstr>
      <vt:lpstr>The ATLAS Hadronic and EM Calorimeters</vt:lpstr>
      <vt:lpstr>Photons and Electrons Reconstruction</vt:lpstr>
      <vt:lpstr>Merged Electron Calibrations</vt:lpstr>
      <vt:lpstr>Machine Learning and BDT</vt:lpstr>
      <vt:lpstr>1.Recreating Standard Electron Calibration</vt:lpstr>
      <vt:lpstr> 1.Recreating the Standard Electron Calibration</vt:lpstr>
      <vt:lpstr> 1.Recreating the Standard Electron Calibration</vt:lpstr>
      <vt:lpstr>2.Selecting Relevant Variables</vt:lpstr>
      <vt:lpstr>2.Selecting Relevant Variables</vt:lpstr>
      <vt:lpstr>2.Selecting Relevant Variables</vt:lpstr>
      <vt:lpstr>4.Calibration Resolutions</vt:lpstr>
      <vt:lpstr>Conclusions</vt:lpstr>
      <vt:lpstr>Standard Model and Higgs Boson</vt:lpstr>
      <vt:lpstr>Progressive Calibrations: Vtx_dphi</vt:lpstr>
      <vt:lpstr>Progressive Calibrations: Trk_dphi</vt:lpstr>
      <vt:lpstr>Progressive Calibrations: EoverP</vt:lpstr>
      <vt:lpstr>Presentazione standard di PowerPoint</vt:lpstr>
      <vt:lpstr>2.Calibration with Additional Variables</vt:lpstr>
      <vt:lpstr>2.Resolution of the All Calibrartion</vt:lpstr>
      <vt:lpstr>Higgs branching fractions</vt:lpstr>
      <vt:lpstr>Hyperparameters</vt:lpstr>
      <vt:lpstr>Other merged electron variables</vt:lpstr>
      <vt:lpstr>Other merged electron variables</vt:lpstr>
      <vt:lpstr>Other merged electron variables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serraglia</dc:creator>
  <cp:lastModifiedBy>matteo serraglia</cp:lastModifiedBy>
  <cp:revision>11</cp:revision>
  <dcterms:created xsi:type="dcterms:W3CDTF">2025-04-09T11:59:39Z</dcterms:created>
  <dcterms:modified xsi:type="dcterms:W3CDTF">2025-04-14T09:20:08Z</dcterms:modified>
</cp:coreProperties>
</file>