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60" r:id="rId4"/>
    <p:sldId id="259" r:id="rId5"/>
    <p:sldId id="261" r:id="rId6"/>
  </p:sldIdLst>
  <p:sldSz cx="24384000" cy="13716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37" d="100"/>
          <a:sy n="37" d="100"/>
        </p:scale>
        <p:origin x="1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61A5033-8863-9F1F-05DF-9E09A0E923E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5144D51-4E32-24D5-295E-CAABD99B050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1F30DD3-06DE-5BF5-F9DB-C393DB969221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E60D4C-DFF2-B7B1-1AC0-D28DB29D5E09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512D0AA-B0B8-4A74-BAB9-005CF45795B3}" type="slidenum">
              <a:t>‹N›</a:t>
            </a:fld>
            <a:endParaRPr lang="it-IT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42029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A7368C6-5C3D-538A-DFB4-F6B6BDC7FE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C3CF41E-20AC-2628-4CEB-42F4379F7AE7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08567253-A1BD-2643-0508-5937B87C3DA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9B2028-4615-38DC-1D59-9DB786DD498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B7706E-D38D-05C2-7DE8-43C642D1C52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64B8AC-7224-ACBB-F3D2-7317D1CF0B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799F646-8F09-4394-81FD-B8665C40B1A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82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9F35F3-3F59-A977-4B50-D7556CEA9E8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ECDC725-FC33-481C-B7D6-DFAB724B4C0A}" type="slidenum">
              <a:t>1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DAC8613-0CB8-5242-CDEC-B24C5FE521D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7B558D4-D350-A9F4-BAF8-4B3A0409E6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E1B9BE-8897-6D26-89BB-DEC8F2625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6D9997-DD7F-F023-4645-15623345A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7252BE-C498-9EEA-DE20-94B00F9781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FD26DD5-CF24-42A2-AAAB-79B9F63E372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57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05A3DF-6DCB-06A4-D866-5374CD0F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C2F082-485E-827E-B863-BF9BD49B6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611F4C-7605-92F6-89F7-1FEA81FC8C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30F3A21-1917-4276-B885-79443DFF4FA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35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76E4E0A-E06C-029F-E6DB-B773A0B057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653000" y="3289300"/>
            <a:ext cx="5461000" cy="956468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0AE9E1B-A9FA-3FBC-63D5-9CF54B558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70000" y="3289300"/>
            <a:ext cx="16230600" cy="95646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E30BC94-E321-3F27-4FEA-5494BAF5C3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E56FFAE-A478-4BDE-AF90-329A3425661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47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091921-9768-8D57-5EB7-6D60861CC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514886-0843-BFA9-14B7-A46CBB158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EE00D9-CF1F-8B50-E093-8AB826843B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F43A0ED-62BE-45BF-9855-11D35E74473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14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FD2741-1508-E22D-0FA9-F6CF4EE0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1B0455-9CC3-DAA0-8D76-318FD224D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A3D4DB-4DF8-D4F4-7134-B8B8EF289A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C4EFA74-683F-4894-98DC-56B3FBE7E1A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86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C17A43-06D6-8A55-96D1-B0C8822B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6D0B1A-0DD0-8C9D-CC9C-276ED2762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0" y="12160250"/>
            <a:ext cx="10845800" cy="6937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A4302-D4E6-5AB3-8B22-BE5C6B96B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12160250"/>
            <a:ext cx="10845800" cy="6937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E7543A-4453-C4B3-C964-F1D37F1AB3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90F5CBA-1EFD-45EB-A5C6-9D03FF04E6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23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F903B1-279B-46FA-19FE-B1A2A602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286A1A-8733-4B9D-5EAF-58B22EE4E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8AA3669-C413-CEC5-C685-5EE3B5B5B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EE0BE2-7EC3-BCF9-CB86-DA27411A7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33466D5-4D83-2B87-2BB8-B69BFC1CF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5FFB46-6240-7381-EAF0-465DC3F518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FB926C1-9983-4629-8E91-6ECCDC68173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31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F79033-CB35-4CBE-952A-A7897D82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3E50E3A-E5D1-3D1F-57A0-6CD1706E50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C0399DD-91AC-4DAD-984C-58975B8B97B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28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D4F709E-6DCE-1D0B-33E7-079AA6B7F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DA70810-2BCB-41D9-AF57-55F0358562F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85653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44A317-7EDA-C6AB-B1AB-73D8BB0A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DB5256-5E30-0A00-5A1F-D7EE709E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BD631A-2003-C2EC-FEF5-2A30BD23C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753D5C-5FA4-A4F0-5F95-D49A9AA86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96A002D-0E33-4B67-BA30-0E512A5E869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01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0DCC5-DB88-A2BD-F4A4-16DC1246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FAC67A-E38F-258C-11FC-7B77A8BD36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85945A-D88C-20A3-9624-5802DF2E3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FF409FD-76AB-56B4-BDD8-EBED32E35A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8950572-8242-49CE-992D-D79F76B4E20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29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>
            <a:extLst>
              <a:ext uri="{FF2B5EF4-FFF2-40B4-BE49-F238E27FC236}">
                <a16:creationId xmlns:a16="http://schemas.microsoft.com/office/drawing/2014/main" id="{638CD80A-19AA-92D1-EC42-53B1F6A8DD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080" y="3289319"/>
            <a:ext cx="21843720" cy="387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it-IT"/>
              <a:t>Click to edit the title text formatTitolo presentazione</a:t>
            </a:r>
          </a:p>
        </p:txBody>
      </p:sp>
      <p:sp>
        <p:nvSpPr>
          <p:cNvPr id="3" name="Autore e data">
            <a:extLst>
              <a:ext uri="{FF2B5EF4-FFF2-40B4-BE49-F238E27FC236}">
                <a16:creationId xmlns:a16="http://schemas.microsoft.com/office/drawing/2014/main" id="{CCF825E3-6BA2-6680-8A87-E7136F8CBD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70080" y="12160440"/>
            <a:ext cx="21843720" cy="69371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it-IT"/>
              <a:t>Click to edit the outline text format</a:t>
            </a:r>
          </a:p>
          <a:p>
            <a:pPr lvl="1"/>
            <a:r>
              <a:rPr lang="it-IT"/>
              <a:t>Second Outline Level</a:t>
            </a:r>
          </a:p>
          <a:p>
            <a:pPr lvl="2"/>
            <a:r>
              <a:rPr lang="it-IT"/>
              <a:t>Third Outline Level</a:t>
            </a:r>
          </a:p>
          <a:p>
            <a:pPr lvl="3"/>
            <a:r>
              <a:rPr lang="it-IT"/>
              <a:t>Fourth Outline Level</a:t>
            </a:r>
          </a:p>
          <a:p>
            <a:pPr lvl="4"/>
            <a:r>
              <a:rPr lang="it-IT"/>
              <a:t>Fifth Outline Level</a:t>
            </a:r>
          </a:p>
          <a:p>
            <a:pPr lvl="5"/>
            <a:r>
              <a:rPr lang="it-IT"/>
              <a:t>Sixth Outline Level</a:t>
            </a:r>
          </a:p>
          <a:p>
            <a:pPr lvl="6"/>
            <a:r>
              <a:rPr lang="it-IT"/>
              <a:t>Seventh Outline Level</a:t>
            </a:r>
          </a:p>
          <a:p>
            <a:pPr lvl="7"/>
            <a:r>
              <a:rPr lang="it-IT"/>
              <a:t>Eighth Outline Level</a:t>
            </a:r>
          </a:p>
          <a:p>
            <a:pPr lvl="0"/>
            <a:r>
              <a:rPr lang="it-IT"/>
              <a:t>Ninth Outline LevelAutore e data</a:t>
            </a:r>
          </a:p>
        </p:txBody>
      </p:sp>
      <p:sp>
        <p:nvSpPr>
          <p:cNvPr id="4" name="Corpo livello uno…">
            <a:extLst>
              <a:ext uri="{FF2B5EF4-FFF2-40B4-BE49-F238E27FC236}">
                <a16:creationId xmlns:a16="http://schemas.microsoft.com/office/drawing/2014/main" id="{D168E1DD-0323-4AD0-FCEE-1BA7783129E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70080" y="6985079"/>
            <a:ext cx="21843720" cy="2512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it-IT"/>
              <a:t>Click to edit the outline text format</a:t>
            </a:r>
          </a:p>
          <a:p>
            <a:pPr lvl="1"/>
            <a:r>
              <a:rPr lang="it-IT"/>
              <a:t>Second Outline Level</a:t>
            </a:r>
          </a:p>
          <a:p>
            <a:pPr lvl="2"/>
            <a:r>
              <a:rPr lang="it-IT"/>
              <a:t>Third Outline Level</a:t>
            </a:r>
          </a:p>
          <a:p>
            <a:pPr lvl="3"/>
            <a:r>
              <a:rPr lang="it-IT"/>
              <a:t>Fourth Outline Level</a:t>
            </a:r>
          </a:p>
          <a:p>
            <a:pPr lvl="4"/>
            <a:r>
              <a:rPr lang="it-IT"/>
              <a:t>Fifth Outline Level</a:t>
            </a:r>
          </a:p>
          <a:p>
            <a:pPr lvl="5"/>
            <a:r>
              <a:rPr lang="it-IT"/>
              <a:t>Sixth Outline Level</a:t>
            </a:r>
          </a:p>
          <a:p>
            <a:pPr lvl="6"/>
            <a:r>
              <a:rPr lang="it-IT"/>
              <a:t>Seventh Outline Level</a:t>
            </a:r>
          </a:p>
          <a:p>
            <a:pPr lvl="7"/>
            <a:r>
              <a:rPr lang="it-IT"/>
              <a:t>Eighth Outline Level</a:t>
            </a:r>
          </a:p>
          <a:p>
            <a:pPr lvl="0"/>
            <a:r>
              <a:rPr lang="it-IT"/>
              <a:t>Ninth Outline LevelSottotitolo presentazione</a:t>
            </a:r>
          </a:p>
          <a:p>
            <a:pPr lvl="0"/>
            <a:endParaRPr lang="it-IT"/>
          </a:p>
          <a:p>
            <a:pPr lvl="0"/>
            <a:endParaRPr lang="it-IT"/>
          </a:p>
          <a:p>
            <a:pPr lvl="0"/>
            <a:endParaRPr lang="it-IT"/>
          </a:p>
          <a:p>
            <a:pPr lvl="0"/>
            <a:endParaRPr lang="it-IT"/>
          </a:p>
        </p:txBody>
      </p:sp>
      <p:sp>
        <p:nvSpPr>
          <p:cNvPr id="5" name="Numero diapositiva">
            <a:extLst>
              <a:ext uri="{FF2B5EF4-FFF2-40B4-BE49-F238E27FC236}">
                <a16:creationId xmlns:a16="http://schemas.microsoft.com/office/drawing/2014/main" id="{9E8F229A-FD51-CE73-2838-A28E1CD6FB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977560" y="13080960"/>
            <a:ext cx="415800" cy="4669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2200" b="0" i="0" u="none" strike="noStrike" kern="1200" spc="0">
                <a:solidFill>
                  <a:srgbClr val="000000"/>
                </a:solidFill>
                <a:latin typeface="Graphik Semibold" pitchFamily="18"/>
                <a:ea typeface="Graphik Semibold" pitchFamily="2"/>
                <a:cs typeface="Graphik Semibold" pitchFamily="2"/>
              </a:defRPr>
            </a:lvl1pPr>
          </a:lstStyle>
          <a:p>
            <a:pPr lvl="0"/>
            <a:fld id="{60BEBC15-CBB8-4A39-A740-083901F59429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rtl="0" hangingPunct="0">
        <a:lnSpc>
          <a:spcPct val="80000"/>
        </a:lnSpc>
        <a:spcBef>
          <a:spcPts val="0"/>
        </a:spcBef>
        <a:spcAft>
          <a:spcPts val="0"/>
        </a:spcAft>
        <a:buNone/>
        <a:tabLst/>
        <a:defRPr lang="it-IT" sz="11600" b="0" i="0" u="none" strike="noStrike" kern="1200" spc="0">
          <a:ln>
            <a:noFill/>
          </a:ln>
          <a:solidFill>
            <a:srgbClr val="000000"/>
          </a:solidFill>
          <a:latin typeface="Graphik Semibold" pitchFamily="18"/>
          <a:ea typeface="Graphik Semibold" pitchFamily="2"/>
          <a:cs typeface="Graphik Semibold" pitchFamily="2"/>
        </a:defRPr>
      </a:lvl1pPr>
    </p:titleStyle>
    <p:bodyStyle>
      <a:lvl1pPr marL="0" marR="0" lvl="0" indent="0" algn="l" rtl="0" hangingPunct="0">
        <a:lnSpc>
          <a:spcPct val="10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6400" b="0" i="0" u="none" strike="noStrike" kern="1200" spc="0">
          <a:ln>
            <a:noFill/>
          </a:ln>
          <a:solidFill>
            <a:srgbClr val="000000"/>
          </a:solidFill>
          <a:latin typeface="Graphik Medium" pitchFamily="18"/>
          <a:ea typeface="Graphik Medium" pitchFamily="2"/>
          <a:cs typeface="Graphik Medium" pitchFamily="2"/>
        </a:defRPr>
      </a:lvl1pPr>
      <a:lvl2pPr marL="0" marR="0" lvl="1" indent="0" algn="l" rtl="0" hangingPunct="0">
        <a:lnSpc>
          <a:spcPct val="10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it-IT" sz="6400" b="0" i="0" u="none" strike="noStrike" kern="1200" spc="0">
          <a:ln>
            <a:noFill/>
          </a:ln>
          <a:solidFill>
            <a:srgbClr val="000000"/>
          </a:solidFill>
          <a:latin typeface="Graphik Medium" pitchFamily="18"/>
          <a:ea typeface="Graphik Medium" pitchFamily="2"/>
          <a:cs typeface="Graphik Medium" pitchFamily="2"/>
        </a:defRPr>
      </a:lvl2pPr>
      <a:lvl3pPr marL="0" marR="0" lvl="2" indent="0" algn="l" rtl="0" hangingPunct="0">
        <a:lnSpc>
          <a:spcPct val="10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6400" b="0" i="0" u="none" strike="noStrike" kern="1200" spc="0">
          <a:ln>
            <a:noFill/>
          </a:ln>
          <a:solidFill>
            <a:srgbClr val="000000"/>
          </a:solidFill>
          <a:latin typeface="Graphik Medium" pitchFamily="18"/>
          <a:ea typeface="Graphik Medium" pitchFamily="2"/>
          <a:cs typeface="Graphik Medium" pitchFamily="2"/>
        </a:defRPr>
      </a:lvl3pPr>
      <a:lvl4pPr marL="0" marR="0" lvl="3" indent="0" algn="l" rtl="0" hangingPunct="0">
        <a:lnSpc>
          <a:spcPct val="10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it-IT" sz="6400" b="0" i="0" u="none" strike="noStrike" kern="1200" spc="0">
          <a:ln>
            <a:noFill/>
          </a:ln>
          <a:solidFill>
            <a:srgbClr val="000000"/>
          </a:solidFill>
          <a:latin typeface="Graphik Medium" pitchFamily="18"/>
          <a:ea typeface="Graphik Medium" pitchFamily="2"/>
          <a:cs typeface="Graphik Medium" pitchFamily="2"/>
        </a:defRPr>
      </a:lvl4pPr>
      <a:lvl5pPr marL="0" marR="0" lvl="4" indent="0" algn="l" rtl="0" hangingPunct="0">
        <a:lnSpc>
          <a:spcPct val="10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6400" b="0" i="0" u="none" strike="noStrike" kern="1200" spc="0">
          <a:ln>
            <a:noFill/>
          </a:ln>
          <a:solidFill>
            <a:srgbClr val="000000"/>
          </a:solidFill>
          <a:latin typeface="Graphik Medium" pitchFamily="18"/>
          <a:ea typeface="Graphik Medium" pitchFamily="2"/>
          <a:cs typeface="Graphik Medium" pitchFamily="2"/>
        </a:defRPr>
      </a:lvl5pPr>
      <a:lvl6pPr marL="0" marR="0" lvl="5" indent="0" algn="l" rtl="0" hangingPunct="0">
        <a:lnSpc>
          <a:spcPct val="10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6400" b="0" i="0" u="none" strike="noStrike" kern="1200" spc="0">
          <a:ln>
            <a:noFill/>
          </a:ln>
          <a:solidFill>
            <a:srgbClr val="000000"/>
          </a:solidFill>
          <a:latin typeface="Graphik Medium" pitchFamily="18"/>
          <a:ea typeface="Graphik Medium" pitchFamily="2"/>
          <a:cs typeface="Graphik Medium" pitchFamily="2"/>
        </a:defRPr>
      </a:lvl6pPr>
      <a:lvl7pPr marL="0" marR="0" lvl="6" indent="0" algn="l" rtl="0" hangingPunct="0">
        <a:lnSpc>
          <a:spcPct val="10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6400" b="0" i="0" u="none" strike="noStrike" kern="1200" spc="0">
          <a:ln>
            <a:noFill/>
          </a:ln>
          <a:solidFill>
            <a:srgbClr val="000000"/>
          </a:solidFill>
          <a:latin typeface="Graphik Medium" pitchFamily="18"/>
          <a:ea typeface="Graphik Medium" pitchFamily="2"/>
          <a:cs typeface="Graphik Medium" pitchFamily="2"/>
        </a:defRPr>
      </a:lvl7pPr>
      <a:lvl8pPr marL="0" marR="0" lvl="7" indent="0" algn="l" rtl="0" hangingPunct="0">
        <a:lnSpc>
          <a:spcPct val="10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6400" b="0" i="0" u="none" strike="noStrike" kern="1200" spc="0">
          <a:ln>
            <a:noFill/>
          </a:ln>
          <a:solidFill>
            <a:srgbClr val="000000"/>
          </a:solidFill>
          <a:latin typeface="Graphik Medium" pitchFamily="18"/>
          <a:ea typeface="Graphik Medium" pitchFamily="2"/>
          <a:cs typeface="Graphik Medium" pitchFamily="2"/>
        </a:defRPr>
      </a:lvl8pPr>
      <a:lvl9pPr marL="0" marR="0" lvl="0" indent="0" algn="l" rtl="0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6400" b="0" i="0" u="none" strike="noStrike" kern="1200" spc="0">
          <a:ln>
            <a:noFill/>
          </a:ln>
          <a:solidFill>
            <a:srgbClr val="000000"/>
          </a:solidFill>
          <a:latin typeface="Graphik Medium" pitchFamily="18"/>
          <a:ea typeface="Graphik Medium" pitchFamily="2"/>
          <a:cs typeface="Graphik Medium" pitchFamily="2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liminary studies on RPCs for SWGO">
            <a:extLst>
              <a:ext uri="{FF2B5EF4-FFF2-40B4-BE49-F238E27FC236}">
                <a16:creationId xmlns:a16="http://schemas.microsoft.com/office/drawing/2014/main" id="{0DAB1EAB-36F9-568F-027A-48F9CEBA8B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49310" y="892993"/>
            <a:ext cx="21843720" cy="4507142"/>
          </a:xfrm>
        </p:spPr>
        <p:txBody>
          <a:bodyPr/>
          <a:lstStyle/>
          <a:p>
            <a:pPr lvl="0"/>
            <a:r>
              <a:rPr lang="it-IT" sz="8400" dirty="0"/>
              <a:t>Aggiornamento </a:t>
            </a:r>
            <a:r>
              <a:rPr lang="it-IT" sz="8400" dirty="0" err="1"/>
              <a:t>RPCs</a:t>
            </a:r>
            <a:r>
              <a:rPr lang="it-IT" sz="8400" dirty="0"/>
              <a:t> for SWGO</a:t>
            </a:r>
            <a:br>
              <a:rPr lang="it-IT" sz="8400" dirty="0"/>
            </a:br>
            <a:r>
              <a:rPr lang="it-IT" sz="8400" dirty="0"/>
              <a:t>@ LabPP1 Tor Vergata</a:t>
            </a:r>
            <a:br>
              <a:rPr lang="it-IT" sz="8400" dirty="0"/>
            </a:br>
            <a:br>
              <a:rPr lang="it-IT" sz="8400" dirty="0"/>
            </a:br>
            <a:br>
              <a:rPr lang="it-IT" sz="8400" dirty="0"/>
            </a:br>
            <a:br>
              <a:rPr lang="it-IT" sz="8400" dirty="0"/>
            </a:br>
            <a:endParaRPr lang="it-IT" sz="8400" dirty="0"/>
          </a:p>
        </p:txBody>
      </p:sp>
      <p:sp>
        <p:nvSpPr>
          <p:cNvPr id="3" name="B. Liberti - INFN Roma 2 Tor Vergata…">
            <a:extLst>
              <a:ext uri="{FF2B5EF4-FFF2-40B4-BE49-F238E27FC236}">
                <a16:creationId xmlns:a16="http://schemas.microsoft.com/office/drawing/2014/main" id="{43204DC4-F371-C004-B104-BD123DE550E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486066" y="4953282"/>
            <a:ext cx="16247962" cy="2797854"/>
          </a:xfrm>
        </p:spPr>
        <p:txBody>
          <a:bodyPr/>
          <a:lstStyle/>
          <a:p>
            <a:pPr lvl="0" algn="ctr">
              <a:lnSpc>
                <a:spcPct val="80000"/>
              </a:lnSpc>
              <a:spcAft>
                <a:spcPts val="0"/>
              </a:spcAft>
              <a:buNone/>
            </a:pPr>
            <a:r>
              <a:rPr lang="it-IT" sz="6000" baseline="30000" dirty="0">
                <a:latin typeface="Graphik" pitchFamily="18"/>
              </a:rPr>
              <a:t> </a:t>
            </a:r>
            <a:r>
              <a:rPr lang="it-IT" sz="6000" b="1" dirty="0">
                <a:latin typeface="Graphik" pitchFamily="18"/>
              </a:rPr>
              <a:t>L. Di Stante</a:t>
            </a:r>
            <a:r>
              <a:rPr lang="it-IT" sz="6000" dirty="0">
                <a:latin typeface="Graphik Semibold" pitchFamily="18"/>
              </a:rPr>
              <a:t>, </a:t>
            </a:r>
            <a:r>
              <a:rPr lang="it-IT" sz="6000" b="1" dirty="0">
                <a:latin typeface="Graphik" pitchFamily="18"/>
              </a:rPr>
              <a:t>B. Liberti, </a:t>
            </a:r>
            <a:r>
              <a:rPr lang="it-IT" sz="6000" b="1" dirty="0" err="1">
                <a:latin typeface="Graphik Semibold" pitchFamily="18"/>
              </a:rPr>
              <a:t>E.Pastori</a:t>
            </a:r>
            <a:r>
              <a:rPr lang="it-IT" sz="6000" dirty="0">
                <a:latin typeface="Graphik Semibold" pitchFamily="18"/>
              </a:rPr>
              <a:t>, </a:t>
            </a:r>
            <a:r>
              <a:rPr lang="it-IT" sz="6000" b="1" dirty="0">
                <a:latin typeface="Graphik" pitchFamily="18"/>
              </a:rPr>
              <a:t>A. Paoloni, D. Piccolo, R. Santonico, M. </a:t>
            </a:r>
            <a:r>
              <a:rPr lang="it-IT" sz="6000" b="1" dirty="0" err="1">
                <a:latin typeface="Graphik" pitchFamily="18"/>
              </a:rPr>
              <a:t>Vallocchia</a:t>
            </a:r>
            <a:endParaRPr lang="it-IT" sz="6000" b="1" dirty="0">
              <a:latin typeface="Graphik" pitchFamily="1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eliminary studies on RPCs for SWGO">
            <a:extLst>
              <a:ext uri="{FF2B5EF4-FFF2-40B4-BE49-F238E27FC236}">
                <a16:creationId xmlns:a16="http://schemas.microsoft.com/office/drawing/2014/main" id="{FE34D9F7-3C21-79E5-B505-FDB4B5A7A042}"/>
              </a:ext>
            </a:extLst>
          </p:cNvPr>
          <p:cNvSpPr txBox="1">
            <a:spLocks/>
          </p:cNvSpPr>
          <p:nvPr/>
        </p:nvSpPr>
        <p:spPr>
          <a:xfrm>
            <a:off x="2598548" y="1091471"/>
            <a:ext cx="7235565" cy="2238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marL="0" marR="0" lvl="0" indent="0" algn="ctr" rtl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raphik Semibold" pitchFamily="18"/>
                <a:ea typeface="Graphik Semibold" pitchFamily="2"/>
                <a:cs typeface="Graphik Semibold" pitchFamily="2"/>
              </a:defRPr>
            </a:lvl1pPr>
          </a:lstStyle>
          <a:p>
            <a:r>
              <a:rPr lang="it-IT" sz="8400" dirty="0"/>
              <a:t>FE Board</a:t>
            </a:r>
          </a:p>
          <a:p>
            <a:r>
              <a:rPr lang="it-IT" sz="8400" dirty="0"/>
              <a:t>(single </a:t>
            </a:r>
            <a:r>
              <a:rPr lang="it-IT" sz="8400" dirty="0" err="1"/>
              <a:t>channel</a:t>
            </a:r>
            <a:r>
              <a:rPr lang="it-IT" sz="8400" dirty="0"/>
              <a:t>)</a:t>
            </a:r>
          </a:p>
        </p:txBody>
      </p:sp>
      <p:sp>
        <p:nvSpPr>
          <p:cNvPr id="5" name="Preliminary studies on RPCs for SWGO">
            <a:extLst>
              <a:ext uri="{FF2B5EF4-FFF2-40B4-BE49-F238E27FC236}">
                <a16:creationId xmlns:a16="http://schemas.microsoft.com/office/drawing/2014/main" id="{1C7751B7-4B0B-25CB-A212-D4B89C66D047}"/>
              </a:ext>
            </a:extLst>
          </p:cNvPr>
          <p:cNvSpPr txBox="1">
            <a:spLocks/>
          </p:cNvSpPr>
          <p:nvPr/>
        </p:nvSpPr>
        <p:spPr>
          <a:xfrm>
            <a:off x="12473796" y="1091472"/>
            <a:ext cx="9473697" cy="2238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marL="0" marR="0" lvl="0" indent="0" algn="ctr" rtl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raphik Semibold" pitchFamily="18"/>
                <a:ea typeface="Graphik Semibold" pitchFamily="2"/>
                <a:cs typeface="Graphik Semibold" pitchFamily="2"/>
              </a:defRPr>
            </a:lvl1pPr>
          </a:lstStyle>
          <a:p>
            <a:r>
              <a:rPr lang="it-IT" sz="8400" dirty="0"/>
              <a:t>Low Voltage Board (</a:t>
            </a:r>
            <a:r>
              <a:rPr lang="it-IT" sz="8400" dirty="0" err="1"/>
              <a:t>Vee</a:t>
            </a:r>
            <a:r>
              <a:rPr lang="it-IT" sz="8400" dirty="0"/>
              <a:t> and </a:t>
            </a:r>
            <a:r>
              <a:rPr lang="it-IT" sz="8400" dirty="0" err="1"/>
              <a:t>Vth</a:t>
            </a:r>
            <a:r>
              <a:rPr lang="it-IT" sz="8400" dirty="0"/>
              <a:t>)</a:t>
            </a:r>
          </a:p>
        </p:txBody>
      </p:sp>
      <p:pic>
        <p:nvPicPr>
          <p:cNvPr id="7" name="Immagine 6" descr="Immagine che contiene Impianto elettrico, cavo, Ingegneria elettronica, elettronica&#10;&#10;Il contenuto generato dall'IA potrebbe non essere corretto.">
            <a:extLst>
              <a:ext uri="{FF2B5EF4-FFF2-40B4-BE49-F238E27FC236}">
                <a16:creationId xmlns:a16="http://schemas.microsoft.com/office/drawing/2014/main" id="{F9A13974-C8E2-C0E7-565F-75896A8E7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869" y="7567719"/>
            <a:ext cx="7434104" cy="5575578"/>
          </a:xfrm>
          <a:prstGeom prst="rect">
            <a:avLst/>
          </a:prstGeom>
        </p:spPr>
      </p:pic>
      <p:pic>
        <p:nvPicPr>
          <p:cNvPr id="13" name="Immagine 12" descr="Immagine che contiene Ingegneria elettronica, Componente di circuito, Componente elettrico, Componente di circuito passivo&#10;&#10;Il contenuto generato dall'IA potrebbe non essere corretto.">
            <a:extLst>
              <a:ext uri="{FF2B5EF4-FFF2-40B4-BE49-F238E27FC236}">
                <a16:creationId xmlns:a16="http://schemas.microsoft.com/office/drawing/2014/main" id="{D70A91D2-4F14-0A9F-E2DA-E37510511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9" y="3463290"/>
            <a:ext cx="5367974" cy="7157299"/>
          </a:xfrm>
          <a:prstGeom prst="rect">
            <a:avLst/>
          </a:prstGeom>
        </p:spPr>
      </p:pic>
      <p:pic>
        <p:nvPicPr>
          <p:cNvPr id="15" name="Immagine 14" descr="Immagine che contiene Impianto elettrico, cavo, Ingegneria elettronica, Alimentazione elettrica&#10;&#10;Il contenuto generato dall'IA potrebbe non essere corretto.">
            <a:extLst>
              <a:ext uri="{FF2B5EF4-FFF2-40B4-BE49-F238E27FC236}">
                <a16:creationId xmlns:a16="http://schemas.microsoft.com/office/drawing/2014/main" id="{EF4F00FD-F6E3-18E9-AFF6-B2D777B1E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609" y="3821687"/>
            <a:ext cx="7713846" cy="578538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AD0736-D3F1-E2B5-3BB6-0815C92CC625}"/>
              </a:ext>
            </a:extLst>
          </p:cNvPr>
          <p:cNvSpPr txBox="1"/>
          <p:nvPr/>
        </p:nvSpPr>
        <p:spPr>
          <a:xfrm>
            <a:off x="845821" y="10754103"/>
            <a:ext cx="6862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1 Front-End </a:t>
            </a:r>
            <a:r>
              <a:rPr lang="it-IT" sz="3200" b="1" dirty="0" err="1"/>
              <a:t>channel</a:t>
            </a:r>
            <a:r>
              <a:rPr lang="it-IT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it-IT" sz="3200" dirty="0"/>
              <a:t>Da 1 cavo </a:t>
            </a:r>
            <a:r>
              <a:rPr lang="it-IT" sz="3200" dirty="0" err="1"/>
              <a:t>Eth</a:t>
            </a:r>
            <a:r>
              <a:rPr lang="it-IT" sz="3200" dirty="0"/>
              <a:t> riceve </a:t>
            </a:r>
            <a:r>
              <a:rPr lang="it-IT" sz="3200" dirty="0" err="1"/>
              <a:t>Vee-Vth</a:t>
            </a:r>
            <a:r>
              <a:rPr lang="it-IT" sz="3200" dirty="0"/>
              <a:t> </a:t>
            </a:r>
          </a:p>
          <a:p>
            <a:r>
              <a:rPr lang="it-IT" sz="3200" dirty="0"/>
              <a:t>e restituisce Segnale discriminato</a:t>
            </a:r>
          </a:p>
          <a:p>
            <a:pPr marL="457200" indent="-457200">
              <a:buFontTx/>
              <a:buChar char="-"/>
            </a:pPr>
            <a:r>
              <a:rPr lang="it-IT" sz="3200" dirty="0"/>
              <a:t>Segnale pick-up dalla </a:t>
            </a:r>
            <a:r>
              <a:rPr lang="it-IT" sz="3200" dirty="0" err="1"/>
              <a:t>sPAD</a:t>
            </a:r>
            <a:r>
              <a:rPr lang="it-IT" sz="3200" dirty="0"/>
              <a:t> attraverso foro dal pannello (vite/filo)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B5556C8-60E7-51EC-BFD9-A58F42C9AADF}"/>
              </a:ext>
            </a:extLst>
          </p:cNvPr>
          <p:cNvSpPr txBox="1"/>
          <p:nvPr/>
        </p:nvSpPr>
        <p:spPr>
          <a:xfrm>
            <a:off x="15750541" y="10098982"/>
            <a:ext cx="8389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1 LV Distribution Board:</a:t>
            </a:r>
          </a:p>
          <a:p>
            <a:pPr marL="457200" indent="-457200">
              <a:buFontTx/>
              <a:buChar char="-"/>
            </a:pPr>
            <a:r>
              <a:rPr lang="it-IT" sz="3200" dirty="0"/>
              <a:t>Riceve (verde) e distribuisce (grigio)</a:t>
            </a:r>
          </a:p>
          <a:p>
            <a:r>
              <a:rPr lang="it-IT" sz="3200" dirty="0"/>
              <a:t>alle altre LV Boards le </a:t>
            </a:r>
            <a:r>
              <a:rPr lang="it-IT" sz="3200" dirty="0" err="1"/>
              <a:t>Vee-Vth</a:t>
            </a:r>
            <a:endParaRPr lang="it-IT" sz="3200" dirty="0"/>
          </a:p>
          <a:p>
            <a:r>
              <a:rPr lang="it-IT" sz="3200" dirty="0"/>
              <a:t>- Distribuisce LV (</a:t>
            </a:r>
            <a:r>
              <a:rPr lang="it-IT" sz="3200" dirty="0" err="1"/>
              <a:t>Vee-Vth</a:t>
            </a:r>
            <a:r>
              <a:rPr lang="it-IT" sz="3200" dirty="0"/>
              <a:t>) a 4 canali di FEE (rossi)</a:t>
            </a:r>
          </a:p>
          <a:p>
            <a:pPr marL="457200" indent="-457200">
              <a:buFontTx/>
              <a:buChar char="-"/>
            </a:pPr>
            <a:r>
              <a:rPr lang="it-IT" sz="3200" dirty="0"/>
              <a:t>Riceve 4 segnale pick-up da </a:t>
            </a:r>
            <a:r>
              <a:rPr lang="it-IT" sz="3200" dirty="0" err="1"/>
              <a:t>sPADs</a:t>
            </a:r>
            <a:r>
              <a:rPr lang="it-IT" sz="3200" dirty="0"/>
              <a:t> e li </a:t>
            </a:r>
          </a:p>
          <a:p>
            <a:r>
              <a:rPr lang="it-IT" sz="3200" dirty="0"/>
              <a:t>Restituisce tramite 1 cavo </a:t>
            </a:r>
            <a:r>
              <a:rPr lang="it-IT" sz="3200" dirty="0" err="1"/>
              <a:t>Eth</a:t>
            </a:r>
            <a:r>
              <a:rPr lang="it-IT" sz="3200" dirty="0"/>
              <a:t> (per ora 5m)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1DC1574-CB69-852C-A3C0-52DB3CAEC98B}"/>
              </a:ext>
            </a:extLst>
          </p:cNvPr>
          <p:cNvSpPr txBox="1"/>
          <p:nvPr/>
        </p:nvSpPr>
        <p:spPr>
          <a:xfrm>
            <a:off x="8095869" y="3679032"/>
            <a:ext cx="7235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Layout Lettura e Servizi:</a:t>
            </a: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1 cavo </a:t>
            </a:r>
            <a:r>
              <a:rPr lang="it-IT" sz="3200" dirty="0" err="1">
                <a:solidFill>
                  <a:schemeClr val="accent6">
                    <a:lumMod val="50000"/>
                  </a:schemeClr>
                </a:solidFill>
              </a:rPr>
              <a:t>Eth</a:t>
            </a:r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 LV (</a:t>
            </a:r>
            <a:r>
              <a:rPr lang="it-IT" sz="3200" dirty="0" err="1">
                <a:solidFill>
                  <a:schemeClr val="accent6">
                    <a:lumMod val="50000"/>
                  </a:schemeClr>
                </a:solidFill>
              </a:rPr>
              <a:t>Vee</a:t>
            </a:r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it-IT" sz="3200" dirty="0" err="1">
                <a:solidFill>
                  <a:schemeClr val="accent6">
                    <a:lumMod val="50000"/>
                  </a:schemeClr>
                </a:solidFill>
              </a:rPr>
              <a:t>Vth</a:t>
            </a:r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1 tubo Gas in</a:t>
            </a: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1 cavo HV</a:t>
            </a: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5">
                    <a:lumMod val="50000"/>
                  </a:schemeClr>
                </a:solidFill>
              </a:rPr>
              <a:t>4 cavi </a:t>
            </a:r>
            <a:r>
              <a:rPr lang="it-IT" sz="3200" dirty="0" err="1">
                <a:solidFill>
                  <a:schemeClr val="accent5">
                    <a:lumMod val="50000"/>
                  </a:schemeClr>
                </a:solidFill>
              </a:rPr>
              <a:t>Eth</a:t>
            </a:r>
            <a:r>
              <a:rPr lang="it-IT" sz="3200" dirty="0">
                <a:solidFill>
                  <a:schemeClr val="accent5">
                    <a:lumMod val="50000"/>
                  </a:schemeClr>
                </a:solidFill>
              </a:rPr>
              <a:t> (5-10 m)</a:t>
            </a: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5">
                    <a:lumMod val="50000"/>
                  </a:schemeClr>
                </a:solidFill>
              </a:rPr>
              <a:t>1 cavo </a:t>
            </a:r>
            <a:r>
              <a:rPr lang="it-IT" sz="3200" dirty="0" err="1">
                <a:solidFill>
                  <a:schemeClr val="accent5">
                    <a:lumMod val="50000"/>
                  </a:schemeClr>
                </a:solidFill>
              </a:rPr>
              <a:t>Eth</a:t>
            </a:r>
            <a:r>
              <a:rPr lang="it-IT" sz="3200" dirty="0">
                <a:solidFill>
                  <a:schemeClr val="accent5">
                    <a:lumMod val="50000"/>
                  </a:schemeClr>
                </a:solidFill>
              </a:rPr>
              <a:t> DCS (</a:t>
            </a:r>
            <a:r>
              <a:rPr lang="it-IT" sz="3200" dirty="0" err="1">
                <a:solidFill>
                  <a:schemeClr val="accent5">
                    <a:lumMod val="50000"/>
                  </a:schemeClr>
                </a:solidFill>
              </a:rPr>
              <a:t>VeeSense,T</a:t>
            </a:r>
            <a:r>
              <a:rPr lang="it-IT" sz="32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it-IT" sz="3200" dirty="0" err="1">
                <a:solidFill>
                  <a:schemeClr val="accent5">
                    <a:lumMod val="50000"/>
                  </a:schemeClr>
                </a:solidFill>
              </a:rPr>
              <a:t>Igap,Bpad</a:t>
            </a:r>
            <a:r>
              <a:rPr lang="it-IT" sz="32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it-IT" sz="3200" dirty="0">
                <a:solidFill>
                  <a:schemeClr val="accent5">
                    <a:lumMod val="50000"/>
                  </a:schemeClr>
                </a:solidFill>
              </a:rPr>
              <a:t>1 tubo Gas out</a:t>
            </a:r>
          </a:p>
        </p:txBody>
      </p:sp>
    </p:spTree>
    <p:extLst>
      <p:ext uri="{BB962C8B-B14F-4D97-AF65-F5344CB8AC3E}">
        <p14:creationId xmlns:p14="http://schemas.microsoft.com/office/powerpoint/2010/main" val="241439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D65F9-D620-8ED3-C309-8C9146D11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liminary studies on RPCs for SWGO">
            <a:extLst>
              <a:ext uri="{FF2B5EF4-FFF2-40B4-BE49-F238E27FC236}">
                <a16:creationId xmlns:a16="http://schemas.microsoft.com/office/drawing/2014/main" id="{C8F8A746-8FBA-2F2E-B860-DD53C63732FA}"/>
              </a:ext>
            </a:extLst>
          </p:cNvPr>
          <p:cNvSpPr txBox="1">
            <a:spLocks/>
          </p:cNvSpPr>
          <p:nvPr/>
        </p:nvSpPr>
        <p:spPr>
          <a:xfrm>
            <a:off x="959529" y="547937"/>
            <a:ext cx="21843720" cy="2238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marL="0" marR="0" lvl="0" indent="0" algn="ctr" rtl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raphik Semibold" pitchFamily="18"/>
                <a:ea typeface="Graphik Semibold" pitchFamily="2"/>
                <a:cs typeface="Graphik Semibold" pitchFamily="2"/>
              </a:defRPr>
            </a:lvl1pPr>
          </a:lstStyle>
          <a:p>
            <a:endParaRPr lang="it-IT" sz="8400" dirty="0"/>
          </a:p>
        </p:txBody>
      </p:sp>
      <p:sp>
        <p:nvSpPr>
          <p:cNvPr id="3" name="Preliminary studies on RPCs for SWGO">
            <a:extLst>
              <a:ext uri="{FF2B5EF4-FFF2-40B4-BE49-F238E27FC236}">
                <a16:creationId xmlns:a16="http://schemas.microsoft.com/office/drawing/2014/main" id="{50232A4A-A271-1715-1FCA-45A46E2582BD}"/>
              </a:ext>
            </a:extLst>
          </p:cNvPr>
          <p:cNvSpPr txBox="1">
            <a:spLocks/>
          </p:cNvSpPr>
          <p:nvPr/>
        </p:nvSpPr>
        <p:spPr>
          <a:xfrm>
            <a:off x="1597884" y="711912"/>
            <a:ext cx="20347716" cy="2238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marL="0" marR="0" lvl="0" indent="0" algn="ctr" rtl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raphik Semibold" pitchFamily="18"/>
                <a:ea typeface="Graphik Semibold" pitchFamily="2"/>
                <a:cs typeface="Graphik Semibold" pitchFamily="2"/>
              </a:defRPr>
            </a:lvl1pPr>
          </a:lstStyle>
          <a:p>
            <a:r>
              <a:rPr lang="it-IT" sz="8400" dirty="0"/>
              <a:t>Acquisizione VME (TDC) e Layout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BD10F1-B691-6228-874F-E7254F2D4235}"/>
              </a:ext>
            </a:extLst>
          </p:cNvPr>
          <p:cNvSpPr txBox="1"/>
          <p:nvPr/>
        </p:nvSpPr>
        <p:spPr>
          <a:xfrm>
            <a:off x="8019665" y="2950216"/>
            <a:ext cx="6815367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/>
              <a:t>-    </a:t>
            </a:r>
            <a:r>
              <a:rPr lang="it-IT" sz="2800" b="1" dirty="0"/>
              <a:t>DAQ-VME </a:t>
            </a:r>
          </a:p>
          <a:p>
            <a:pPr marL="514350" indent="-514350">
              <a:buAutoNum type="arabicParenR"/>
            </a:pPr>
            <a:r>
              <a:rPr lang="it-IT" sz="2800" dirty="0"/>
              <a:t>Controller (USB)</a:t>
            </a:r>
          </a:p>
          <a:p>
            <a:pPr marL="514350" indent="-514350">
              <a:buAutoNum type="arabicParenR"/>
            </a:pPr>
            <a:r>
              <a:rPr lang="it-IT" sz="2800" dirty="0"/>
              <a:t>FPGA </a:t>
            </a:r>
            <a:r>
              <a:rPr lang="it-IT" sz="2800" dirty="0" err="1"/>
              <a:t>Programmable</a:t>
            </a:r>
            <a:r>
              <a:rPr lang="it-IT" sz="2800" dirty="0"/>
              <a:t> (USB)</a:t>
            </a:r>
          </a:p>
          <a:p>
            <a:pPr marL="514350" indent="-514350">
              <a:buAutoNum type="arabicParenR"/>
            </a:pPr>
            <a:r>
              <a:rPr lang="it-IT" sz="2800" dirty="0"/>
              <a:t>TDC </a:t>
            </a:r>
          </a:p>
          <a:p>
            <a:pPr marL="514350" indent="-514350">
              <a:buAutoNum type="arabicParenR"/>
            </a:pPr>
            <a:r>
              <a:rPr lang="it-IT" sz="2800" dirty="0"/>
              <a:t>Discriminatori NIM-ECL</a:t>
            </a:r>
          </a:p>
          <a:p>
            <a:pPr marL="514350" indent="-514350">
              <a:buAutoNum type="arabicParenR"/>
            </a:pPr>
            <a:r>
              <a:rPr lang="it-IT" sz="2800" dirty="0"/>
              <a:t> </a:t>
            </a:r>
            <a:r>
              <a:rPr lang="it-IT" sz="2800" dirty="0" err="1"/>
              <a:t>Digitizer</a:t>
            </a:r>
            <a:r>
              <a:rPr lang="it-IT" sz="2800" dirty="0"/>
              <a:t> </a:t>
            </a:r>
          </a:p>
          <a:p>
            <a:pPr marL="457200" indent="-457200">
              <a:buFontTx/>
              <a:buChar char="-"/>
            </a:pPr>
            <a:r>
              <a:rPr lang="it-IT" sz="2800" b="1" dirty="0"/>
              <a:t>DCS-</a:t>
            </a:r>
            <a:r>
              <a:rPr lang="it-IT" sz="2800" b="1" dirty="0" err="1"/>
              <a:t>LabView</a:t>
            </a:r>
            <a:r>
              <a:rPr lang="it-IT" sz="2800" dirty="0"/>
              <a:t> </a:t>
            </a:r>
          </a:p>
          <a:p>
            <a:pPr marL="514350" indent="-514350">
              <a:buAutoNum type="arabicParenR"/>
            </a:pPr>
            <a:r>
              <a:rPr lang="it-IT" sz="2800" dirty="0"/>
              <a:t>HV controller</a:t>
            </a:r>
          </a:p>
          <a:p>
            <a:pPr marL="514350" indent="-514350">
              <a:buAutoNum type="arabicParenR"/>
            </a:pPr>
            <a:r>
              <a:rPr lang="it-IT" sz="2800" dirty="0"/>
              <a:t>NI Channel </a:t>
            </a:r>
            <a:r>
              <a:rPr lang="it-IT" sz="2800" dirty="0" err="1"/>
              <a:t>RReadOut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b="1" dirty="0"/>
              <a:t>PC-Server</a:t>
            </a:r>
          </a:p>
          <a:p>
            <a:pPr marL="457200" indent="-457200">
              <a:buFontTx/>
              <a:buChar char="-"/>
            </a:pPr>
            <a:endParaRPr lang="it-IT" sz="2800" b="1" dirty="0"/>
          </a:p>
          <a:p>
            <a:r>
              <a:rPr lang="it-IT" sz="2800" b="1" dirty="0"/>
              <a:t>Windows con macchina Virtuale Linux</a:t>
            </a:r>
            <a:endParaRPr lang="it-IT" sz="2800" dirty="0"/>
          </a:p>
        </p:txBody>
      </p:sp>
      <p:pic>
        <p:nvPicPr>
          <p:cNvPr id="4" name="Immagine 3" descr="Immagine che contiene Impianto elettrico, ingegneria, cavo, Ingegneria elettronica&#10;&#10;Il contenuto generato dall'IA potrebbe non essere corretto.">
            <a:extLst>
              <a:ext uri="{FF2B5EF4-FFF2-40B4-BE49-F238E27FC236}">
                <a16:creationId xmlns:a16="http://schemas.microsoft.com/office/drawing/2014/main" id="{FF47CFF9-068E-22B2-EA47-4586E642D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973" y="2950216"/>
            <a:ext cx="6815366" cy="9087155"/>
          </a:xfrm>
          <a:prstGeom prst="rect">
            <a:avLst/>
          </a:prstGeom>
        </p:spPr>
      </p:pic>
      <p:pic>
        <p:nvPicPr>
          <p:cNvPr id="7" name="Immagine 6" descr="Immagine che contiene testo, elettronica, Impianto elettrico, Ingegneria elettronica&#10;&#10;Il contenuto generato dall'IA potrebbe non essere corretto.">
            <a:extLst>
              <a:ext uri="{FF2B5EF4-FFF2-40B4-BE49-F238E27FC236}">
                <a16:creationId xmlns:a16="http://schemas.microsoft.com/office/drawing/2014/main" id="{296DAF4F-79B6-0932-856E-DF1045C6E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9" y="2905478"/>
            <a:ext cx="6296717" cy="4722538"/>
          </a:xfrm>
          <a:prstGeom prst="rect">
            <a:avLst/>
          </a:prstGeom>
        </p:spPr>
      </p:pic>
      <p:pic>
        <p:nvPicPr>
          <p:cNvPr id="10" name="Immagine 9" descr="Immagine che contiene Impianto elettrico, cavo, elettronica, Ingegneria elettronica&#10;&#10;Il contenuto generato dall'IA potrebbe non essere corretto.">
            <a:extLst>
              <a:ext uri="{FF2B5EF4-FFF2-40B4-BE49-F238E27FC236}">
                <a16:creationId xmlns:a16="http://schemas.microsoft.com/office/drawing/2014/main" id="{FB4DE67A-C8D5-5DFF-C975-5090E4F58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8" y="7801882"/>
            <a:ext cx="6296718" cy="47225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FBE50D0-F936-4708-70D2-8DBA831EC18C}"/>
              </a:ext>
            </a:extLst>
          </p:cNvPr>
          <p:cNvSpPr txBox="1"/>
          <p:nvPr/>
        </p:nvSpPr>
        <p:spPr>
          <a:xfrm>
            <a:off x="8019665" y="8711210"/>
            <a:ext cx="71210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Per le prime acquisizioni il</a:t>
            </a:r>
          </a:p>
          <a:p>
            <a:r>
              <a:rPr lang="it-IT" sz="2800" dirty="0"/>
              <a:t>Trigger composto da una tripla coincidenza piccoli rivelatori RPC (1 mm gas gap, 10x50 cm^2) – </a:t>
            </a:r>
            <a:r>
              <a:rPr lang="it-IT" sz="2800" dirty="0" err="1"/>
              <a:t>Crate</a:t>
            </a:r>
            <a:r>
              <a:rPr lang="it-IT" sz="2800" dirty="0"/>
              <a:t> NIM classico) . </a:t>
            </a:r>
            <a:endParaRPr lang="it-IT" sz="2800" b="1" dirty="0"/>
          </a:p>
          <a:p>
            <a:r>
              <a:rPr lang="it-IT" sz="2800" dirty="0"/>
              <a:t>Sia in verticale (2 </a:t>
            </a:r>
            <a:r>
              <a:rPr lang="it-IT" sz="2800" dirty="0" err="1"/>
              <a:t>sPAD</a:t>
            </a:r>
            <a:r>
              <a:rPr lang="it-IT" sz="2800" dirty="0"/>
              <a:t>) che a croce (1 </a:t>
            </a:r>
            <a:r>
              <a:rPr lang="it-IT" sz="2800" dirty="0" err="1"/>
              <a:t>sPAD</a:t>
            </a:r>
            <a:r>
              <a:rPr lang="it-IT" sz="2800" dirty="0"/>
              <a:t>)</a:t>
            </a:r>
          </a:p>
          <a:p>
            <a:endParaRPr lang="it-IT" sz="2800" dirty="0"/>
          </a:p>
          <a:p>
            <a:r>
              <a:rPr lang="it-IT" sz="2800" b="1" dirty="0"/>
              <a:t>Con più rivelatori Long (16 </a:t>
            </a:r>
            <a:r>
              <a:rPr lang="it-IT" sz="2800" b="1" dirty="0" err="1"/>
              <a:t>sPAD</a:t>
            </a:r>
            <a:r>
              <a:rPr lang="it-IT" sz="2800" b="1" dirty="0"/>
              <a:t>) e Short (8 </a:t>
            </a:r>
            <a:r>
              <a:rPr lang="it-IT" sz="2800" b="1" dirty="0" err="1"/>
              <a:t>sPAD</a:t>
            </a:r>
            <a:r>
              <a:rPr lang="it-IT" sz="2800" b="1" dirty="0"/>
              <a:t>) , si programmerà una Logica di molteplicità e/o coincidenza con la FPGA</a:t>
            </a:r>
          </a:p>
        </p:txBody>
      </p:sp>
    </p:spTree>
    <p:extLst>
      <p:ext uri="{BB962C8B-B14F-4D97-AF65-F5344CB8AC3E}">
        <p14:creationId xmlns:p14="http://schemas.microsoft.com/office/powerpoint/2010/main" val="2127636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liminary studies on RPCs for SWGO">
            <a:extLst>
              <a:ext uri="{FF2B5EF4-FFF2-40B4-BE49-F238E27FC236}">
                <a16:creationId xmlns:a16="http://schemas.microsoft.com/office/drawing/2014/main" id="{DEC529D3-CEC5-088A-0FF7-3A386997F490}"/>
              </a:ext>
            </a:extLst>
          </p:cNvPr>
          <p:cNvSpPr txBox="1">
            <a:spLocks/>
          </p:cNvSpPr>
          <p:nvPr/>
        </p:nvSpPr>
        <p:spPr>
          <a:xfrm>
            <a:off x="959529" y="547937"/>
            <a:ext cx="21843720" cy="2238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marL="0" marR="0" lvl="0" indent="0" algn="ctr" rtl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raphik Semibold" pitchFamily="18"/>
                <a:ea typeface="Graphik Semibold" pitchFamily="2"/>
                <a:cs typeface="Graphik Semibold" pitchFamily="2"/>
              </a:defRPr>
            </a:lvl1pPr>
          </a:lstStyle>
          <a:p>
            <a:endParaRPr lang="it-IT" sz="8400" dirty="0"/>
          </a:p>
        </p:txBody>
      </p:sp>
      <p:sp>
        <p:nvSpPr>
          <p:cNvPr id="3" name="Preliminary studies on RPCs for SWGO">
            <a:extLst>
              <a:ext uri="{FF2B5EF4-FFF2-40B4-BE49-F238E27FC236}">
                <a16:creationId xmlns:a16="http://schemas.microsoft.com/office/drawing/2014/main" id="{1F5D5F94-9E87-FDF9-43BC-CAC337749EE2}"/>
              </a:ext>
            </a:extLst>
          </p:cNvPr>
          <p:cNvSpPr txBox="1">
            <a:spLocks/>
          </p:cNvSpPr>
          <p:nvPr/>
        </p:nvSpPr>
        <p:spPr>
          <a:xfrm>
            <a:off x="1597884" y="711912"/>
            <a:ext cx="20347716" cy="2238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marL="0" marR="0" lvl="0" indent="0" algn="ctr" rtl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raphik Semibold" pitchFamily="18"/>
                <a:ea typeface="Graphik Semibold" pitchFamily="2"/>
                <a:cs typeface="Graphik Semibold" pitchFamily="2"/>
              </a:defRPr>
            </a:lvl1pPr>
          </a:lstStyle>
          <a:p>
            <a:r>
              <a:rPr lang="it-IT" sz="8400" dirty="0"/>
              <a:t>Primi risultati Acquisizione </a:t>
            </a:r>
          </a:p>
        </p:txBody>
      </p:sp>
      <p:pic>
        <p:nvPicPr>
          <p:cNvPr id="9" name="Immagine 8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7FF6648C-3F07-EC58-A28D-2B8799460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825" y="2031288"/>
            <a:ext cx="7600950" cy="5486400"/>
          </a:xfrm>
          <a:prstGeom prst="rect">
            <a:avLst/>
          </a:prstGeom>
        </p:spPr>
      </p:pic>
      <p:pic>
        <p:nvPicPr>
          <p:cNvPr id="11" name="Immagine 10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B5652B1E-1BB3-3867-9C1F-ACFE0A5FA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825" y="7517688"/>
            <a:ext cx="7600950" cy="5486400"/>
          </a:xfrm>
          <a:prstGeom prst="rect">
            <a:avLst/>
          </a:prstGeom>
        </p:spPr>
      </p:pic>
      <p:pic>
        <p:nvPicPr>
          <p:cNvPr id="13" name="Immagine 12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33349394-6998-EE35-A20F-FDA466421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29" y="2359238"/>
            <a:ext cx="7600950" cy="5486400"/>
          </a:xfrm>
          <a:prstGeom prst="rect">
            <a:avLst/>
          </a:prstGeom>
        </p:spPr>
      </p:pic>
      <p:pic>
        <p:nvPicPr>
          <p:cNvPr id="15" name="Immagine 14" descr="Immagine che contiene testo, schermat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6459D98C-BEEA-E4C3-ABC9-B0F01C99A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7681663"/>
            <a:ext cx="7600950" cy="5486400"/>
          </a:xfrm>
          <a:prstGeom prst="rect">
            <a:avLst/>
          </a:prstGeom>
        </p:spPr>
      </p:pic>
      <p:pic>
        <p:nvPicPr>
          <p:cNvPr id="17" name="Immagine 16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87A2E741-605E-715E-6A4B-4EAAC601A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94" y="2256754"/>
            <a:ext cx="6951329" cy="562644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9BFC1D8-AF7E-71FC-0EF7-543E0D44EB5C}"/>
              </a:ext>
            </a:extLst>
          </p:cNvPr>
          <p:cNvSpPr txBox="1"/>
          <p:nvPr/>
        </p:nvSpPr>
        <p:spPr>
          <a:xfrm>
            <a:off x="8729433" y="8325884"/>
            <a:ext cx="726304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800" dirty="0"/>
              <a:t>Single RPC, 5 </a:t>
            </a:r>
            <a:r>
              <a:rPr lang="it-IT" sz="2800" dirty="0" err="1"/>
              <a:t>sPad</a:t>
            </a:r>
            <a:r>
              <a:rPr lang="it-IT" sz="2800" dirty="0"/>
              <a:t> Read Out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Trigger verticale su 2 </a:t>
            </a:r>
            <a:r>
              <a:rPr lang="it-IT" sz="2800" dirty="0" err="1"/>
              <a:t>sPad</a:t>
            </a:r>
            <a:r>
              <a:rPr lang="it-IT" sz="2800" dirty="0"/>
              <a:t> </a:t>
            </a:r>
          </a:p>
          <a:p>
            <a:pPr marL="285750" indent="-285750">
              <a:buFontTx/>
              <a:buChar char="-"/>
            </a:pPr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Da FE a TDC cavi Ethernet 5 m 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LV e TH cavi Ethernet </a:t>
            </a:r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Efficienza OR delle 2 </a:t>
            </a:r>
            <a:r>
              <a:rPr lang="it-IT" sz="2800" dirty="0" err="1"/>
              <a:t>sPad</a:t>
            </a:r>
            <a:r>
              <a:rPr lang="it-IT" sz="2800" dirty="0"/>
              <a:t> </a:t>
            </a:r>
          </a:p>
          <a:p>
            <a:r>
              <a:rPr lang="it-IT" sz="2800" dirty="0"/>
              <a:t>e tempo in finestra  200 ns  96-98 %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Cluster Size in realtà </a:t>
            </a:r>
            <a:r>
              <a:rPr lang="it-IT" sz="2800" dirty="0" err="1"/>
              <a:t>Pads</a:t>
            </a:r>
            <a:r>
              <a:rPr lang="it-IT" sz="2800" dirty="0"/>
              <a:t> </a:t>
            </a:r>
            <a:r>
              <a:rPr lang="it-IT" sz="2800" dirty="0" err="1"/>
              <a:t>Multiplicity</a:t>
            </a:r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 err="1"/>
              <a:t>Eff</a:t>
            </a:r>
            <a:r>
              <a:rPr lang="it-IT" sz="2800" dirty="0"/>
              <a:t>, CS vs </a:t>
            </a:r>
            <a:r>
              <a:rPr lang="it-IT" sz="2800" dirty="0" err="1"/>
              <a:t>Threshold</a:t>
            </a:r>
            <a:r>
              <a:rPr lang="it-IT" sz="2800" dirty="0"/>
              <a:t> e HV molto stabili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20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redo, interno, Laboratorio, ingegneria&#10;&#10;Il contenuto generato dall'IA potrebbe non essere corretto.">
            <a:extLst>
              <a:ext uri="{FF2B5EF4-FFF2-40B4-BE49-F238E27FC236}">
                <a16:creationId xmlns:a16="http://schemas.microsoft.com/office/drawing/2014/main" id="{37722C72-4FAE-0312-0771-4E6AF64EC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32" y="1927726"/>
            <a:ext cx="7036468" cy="9381957"/>
          </a:xfrm>
          <a:prstGeom prst="rect">
            <a:avLst/>
          </a:prstGeom>
        </p:spPr>
      </p:pic>
      <p:sp>
        <p:nvSpPr>
          <p:cNvPr id="4" name="Preliminary studies on RPCs for SWGO">
            <a:extLst>
              <a:ext uri="{FF2B5EF4-FFF2-40B4-BE49-F238E27FC236}">
                <a16:creationId xmlns:a16="http://schemas.microsoft.com/office/drawing/2014/main" id="{22FA70A6-0784-71D4-7DAF-AC564A89433A}"/>
              </a:ext>
            </a:extLst>
          </p:cNvPr>
          <p:cNvSpPr txBox="1">
            <a:spLocks/>
          </p:cNvSpPr>
          <p:nvPr/>
        </p:nvSpPr>
        <p:spPr>
          <a:xfrm>
            <a:off x="10324586" y="1765505"/>
            <a:ext cx="11504429" cy="1573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marL="0" marR="0" lvl="0" indent="0" algn="ctr" rtl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raphik Semibold" pitchFamily="18"/>
                <a:ea typeface="Graphik Semibold" pitchFamily="2"/>
                <a:cs typeface="Graphik Semibold" pitchFamily="2"/>
              </a:defRPr>
            </a:lvl1pPr>
          </a:lstStyle>
          <a:p>
            <a:r>
              <a:rPr lang="it-IT" sz="8400" dirty="0"/>
              <a:t>Long RPC e Short RPC</a:t>
            </a:r>
          </a:p>
          <a:p>
            <a:endParaRPr lang="it-IT" sz="8400" dirty="0"/>
          </a:p>
        </p:txBody>
      </p:sp>
      <p:sp>
        <p:nvSpPr>
          <p:cNvPr id="5" name="Preliminary studies on RPCs for SWGO">
            <a:extLst>
              <a:ext uri="{FF2B5EF4-FFF2-40B4-BE49-F238E27FC236}">
                <a16:creationId xmlns:a16="http://schemas.microsoft.com/office/drawing/2014/main" id="{0D1354D3-15C0-3A6B-F17F-1B9D4356089D}"/>
              </a:ext>
            </a:extLst>
          </p:cNvPr>
          <p:cNvSpPr txBox="1">
            <a:spLocks/>
          </p:cNvSpPr>
          <p:nvPr/>
        </p:nvSpPr>
        <p:spPr>
          <a:xfrm>
            <a:off x="10324585" y="3913031"/>
            <a:ext cx="11504429" cy="1573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>
            <a:lvl1pPr marL="0" marR="0" lvl="0" indent="0" algn="ctr" rtl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raphik Semibold" pitchFamily="18"/>
                <a:ea typeface="Graphik Semibold" pitchFamily="2"/>
                <a:cs typeface="Graphik Semibold" pitchFamily="2"/>
              </a:defRPr>
            </a:lvl1pPr>
          </a:lstStyle>
          <a:p>
            <a:r>
              <a:rPr lang="it-IT" sz="4400" dirty="0"/>
              <a:t>I rivelatori differiscono nella stratigrafia, per la maggiore o minore vicinanza del </a:t>
            </a:r>
            <a:r>
              <a:rPr lang="it-IT" sz="4400" dirty="0" err="1"/>
              <a:t>layer</a:t>
            </a:r>
            <a:r>
              <a:rPr lang="it-IT" sz="4400" dirty="0"/>
              <a:t> di ground alla </a:t>
            </a:r>
            <a:r>
              <a:rPr lang="it-IT" sz="4400" dirty="0" err="1"/>
              <a:t>BigPAD</a:t>
            </a:r>
            <a:r>
              <a:rPr lang="it-IT" sz="4400" dirty="0"/>
              <a:t>, per la polarità dell’alta tensione e alcuni pick-up (filo, vite, chiodo)</a:t>
            </a:r>
            <a:endParaRPr lang="it-IT" sz="8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FE9AFD-F296-46AE-7CA0-B632C0420B42}"/>
              </a:ext>
            </a:extLst>
          </p:cNvPr>
          <p:cNvSpPr txBox="1"/>
          <p:nvPr/>
        </p:nvSpPr>
        <p:spPr>
          <a:xfrm>
            <a:off x="9800010" y="6755279"/>
            <a:ext cx="8988323" cy="4554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è"/>
            </a:pPr>
            <a:r>
              <a:rPr lang="it-IT" sz="3600" dirty="0"/>
              <a:t>16 + 8 s </a:t>
            </a:r>
            <a:r>
              <a:rPr lang="it-IT" sz="3600" dirty="0" err="1"/>
              <a:t>Pads</a:t>
            </a:r>
            <a:r>
              <a:rPr lang="it-IT" sz="3600" dirty="0"/>
              <a:t> Read Out</a:t>
            </a:r>
          </a:p>
          <a:p>
            <a:pPr marL="571500" indent="-571500">
              <a:buFont typeface="Wingdings" panose="05000000000000000000" pitchFamily="2" charset="2"/>
              <a:buChar char="è"/>
            </a:pPr>
            <a:r>
              <a:rPr lang="it-IT" sz="3600" dirty="0"/>
              <a:t>Trigger esterno (10x10 cm^2)</a:t>
            </a:r>
          </a:p>
          <a:p>
            <a:r>
              <a:rPr lang="it-IT" sz="3600" dirty="0"/>
              <a:t> </a:t>
            </a:r>
          </a:p>
          <a:p>
            <a:r>
              <a:rPr lang="it-IT" sz="3600" dirty="0"/>
              <a:t>Studio punto di lavoro Efficienza e Molteplicità</a:t>
            </a:r>
          </a:p>
          <a:p>
            <a:r>
              <a:rPr lang="it-IT" sz="3600" dirty="0"/>
              <a:t>Studio Cross-talk </a:t>
            </a:r>
          </a:p>
          <a:p>
            <a:r>
              <a:rPr lang="it-IT" sz="3600" dirty="0"/>
              <a:t>Studio Risoluzione Temporale</a:t>
            </a:r>
          </a:p>
          <a:p>
            <a:endParaRPr lang="it-IT" sz="3600" dirty="0"/>
          </a:p>
          <a:p>
            <a:r>
              <a:rPr lang="it-IT" sz="3600" dirty="0"/>
              <a:t>In funzione di alta tensione e </a:t>
            </a:r>
            <a:r>
              <a:rPr lang="it-IT" sz="3600" dirty="0" err="1"/>
              <a:t>threshold</a:t>
            </a:r>
            <a:endParaRPr lang="it-IT" sz="3600" dirty="0"/>
          </a:p>
        </p:txBody>
      </p:sp>
      <p:pic>
        <p:nvPicPr>
          <p:cNvPr id="7" name="Immagine 6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064D429A-CC06-7E55-9E66-F25ECD58F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270" y="9284496"/>
            <a:ext cx="6639144" cy="40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547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419</Words>
  <Application>Microsoft Office PowerPoint</Application>
  <PresentationFormat>Personalizzato</PresentationFormat>
  <Paragraphs>62</Paragraphs>
  <Slides>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4" baseType="lpstr">
      <vt:lpstr>Arial</vt:lpstr>
      <vt:lpstr>Calibri</vt:lpstr>
      <vt:lpstr>Graphik</vt:lpstr>
      <vt:lpstr>Graphik Medium</vt:lpstr>
      <vt:lpstr>Graphik Semibold</vt:lpstr>
      <vt:lpstr>StarSymbol</vt:lpstr>
      <vt:lpstr>Times New Roman</vt:lpstr>
      <vt:lpstr>Wingdings</vt:lpstr>
      <vt:lpstr>Default</vt:lpstr>
      <vt:lpstr>Aggiornamento RPCs for SWGO @ LabPP1 Tor Vergata   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studies on RPCs for SWGO</dc:title>
  <dc:creator>Barbara Liberti</dc:creator>
  <cp:lastModifiedBy>Barbara Liberti</cp:lastModifiedBy>
  <cp:revision>15</cp:revision>
  <dcterms:modified xsi:type="dcterms:W3CDTF">2025-04-09T11:07:09Z</dcterms:modified>
</cp:coreProperties>
</file>