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50240" rtl="0" fontAlgn="auto" latinLnBrk="0" hangingPunct="0">
      <a:lnSpc>
        <a:spcPct val="100000"/>
      </a:lnSpc>
      <a:spcBef>
        <a:spcPts val="0"/>
      </a:spcBef>
      <a:spcAft>
        <a:spcPts val="0"/>
      </a:spcAft>
      <a:buClr>
        <a:srgbClr val="000000"/>
      </a:buClr>
      <a:buSzTx/>
      <a:buFontTx/>
      <a:buNone/>
      <a:tabLst/>
      <a:defRPr kumimoji="0" sz="3200" b="0" i="0" u="none" strike="noStrike" cap="none" spc="0" normalizeH="0" baseline="0">
        <a:ln>
          <a:noFill/>
        </a:ln>
        <a:solidFill>
          <a:srgbClr val="000000"/>
        </a:solidFill>
        <a:effectLst/>
        <a:uFill>
          <a:solidFill>
            <a:srgbClr val="000000"/>
          </a:solidFill>
        </a:uFill>
        <a:latin typeface="Agency FB"/>
        <a:ea typeface="Agency FB"/>
        <a:cs typeface="Agency FB"/>
        <a:sym typeface="Agency FB"/>
      </a:defRPr>
    </a:lvl1pPr>
    <a:lvl2pPr marL="0" marR="0" indent="342900" algn="l" defTabSz="650240" rtl="0" fontAlgn="auto" latinLnBrk="0" hangingPunct="0">
      <a:lnSpc>
        <a:spcPct val="100000"/>
      </a:lnSpc>
      <a:spcBef>
        <a:spcPts val="0"/>
      </a:spcBef>
      <a:spcAft>
        <a:spcPts val="0"/>
      </a:spcAft>
      <a:buClr>
        <a:srgbClr val="000000"/>
      </a:buClr>
      <a:buSzTx/>
      <a:buFontTx/>
      <a:buNone/>
      <a:tabLst/>
      <a:defRPr kumimoji="0" sz="3200" b="0" i="0" u="none" strike="noStrike" cap="none" spc="0" normalizeH="0" baseline="0">
        <a:ln>
          <a:noFill/>
        </a:ln>
        <a:solidFill>
          <a:srgbClr val="000000"/>
        </a:solidFill>
        <a:effectLst/>
        <a:uFill>
          <a:solidFill>
            <a:srgbClr val="000000"/>
          </a:solidFill>
        </a:uFill>
        <a:latin typeface="Agency FB"/>
        <a:ea typeface="Agency FB"/>
        <a:cs typeface="Agency FB"/>
        <a:sym typeface="Agency FB"/>
      </a:defRPr>
    </a:lvl2pPr>
    <a:lvl3pPr marL="0" marR="0" indent="685800" algn="l" defTabSz="650240" rtl="0" fontAlgn="auto" latinLnBrk="0" hangingPunct="0">
      <a:lnSpc>
        <a:spcPct val="100000"/>
      </a:lnSpc>
      <a:spcBef>
        <a:spcPts val="0"/>
      </a:spcBef>
      <a:spcAft>
        <a:spcPts val="0"/>
      </a:spcAft>
      <a:buClr>
        <a:srgbClr val="000000"/>
      </a:buClr>
      <a:buSzTx/>
      <a:buFontTx/>
      <a:buNone/>
      <a:tabLst/>
      <a:defRPr kumimoji="0" sz="3200" b="0" i="0" u="none" strike="noStrike" cap="none" spc="0" normalizeH="0" baseline="0">
        <a:ln>
          <a:noFill/>
        </a:ln>
        <a:solidFill>
          <a:srgbClr val="000000"/>
        </a:solidFill>
        <a:effectLst/>
        <a:uFill>
          <a:solidFill>
            <a:srgbClr val="000000"/>
          </a:solidFill>
        </a:uFill>
        <a:latin typeface="Agency FB"/>
        <a:ea typeface="Agency FB"/>
        <a:cs typeface="Agency FB"/>
        <a:sym typeface="Agency FB"/>
      </a:defRPr>
    </a:lvl3pPr>
    <a:lvl4pPr marL="0" marR="0" indent="1028700" algn="l" defTabSz="650240" rtl="0" fontAlgn="auto" latinLnBrk="0" hangingPunct="0">
      <a:lnSpc>
        <a:spcPct val="100000"/>
      </a:lnSpc>
      <a:spcBef>
        <a:spcPts val="0"/>
      </a:spcBef>
      <a:spcAft>
        <a:spcPts val="0"/>
      </a:spcAft>
      <a:buClr>
        <a:srgbClr val="000000"/>
      </a:buClr>
      <a:buSzTx/>
      <a:buFontTx/>
      <a:buNone/>
      <a:tabLst/>
      <a:defRPr kumimoji="0" sz="3200" b="0" i="0" u="none" strike="noStrike" cap="none" spc="0" normalizeH="0" baseline="0">
        <a:ln>
          <a:noFill/>
        </a:ln>
        <a:solidFill>
          <a:srgbClr val="000000"/>
        </a:solidFill>
        <a:effectLst/>
        <a:uFill>
          <a:solidFill>
            <a:srgbClr val="000000"/>
          </a:solidFill>
        </a:uFill>
        <a:latin typeface="Agency FB"/>
        <a:ea typeface="Agency FB"/>
        <a:cs typeface="Agency FB"/>
        <a:sym typeface="Agency FB"/>
      </a:defRPr>
    </a:lvl4pPr>
    <a:lvl5pPr marL="0" marR="0" indent="1371600" algn="l" defTabSz="650240" rtl="0" fontAlgn="auto" latinLnBrk="0" hangingPunct="0">
      <a:lnSpc>
        <a:spcPct val="100000"/>
      </a:lnSpc>
      <a:spcBef>
        <a:spcPts val="0"/>
      </a:spcBef>
      <a:spcAft>
        <a:spcPts val="0"/>
      </a:spcAft>
      <a:buClr>
        <a:srgbClr val="000000"/>
      </a:buClr>
      <a:buSzTx/>
      <a:buFontTx/>
      <a:buNone/>
      <a:tabLst/>
      <a:defRPr kumimoji="0" sz="3200" b="0" i="0" u="none" strike="noStrike" cap="none" spc="0" normalizeH="0" baseline="0">
        <a:ln>
          <a:noFill/>
        </a:ln>
        <a:solidFill>
          <a:srgbClr val="000000"/>
        </a:solidFill>
        <a:effectLst/>
        <a:uFill>
          <a:solidFill>
            <a:srgbClr val="000000"/>
          </a:solidFill>
        </a:uFill>
        <a:latin typeface="Agency FB"/>
        <a:ea typeface="Agency FB"/>
        <a:cs typeface="Agency FB"/>
        <a:sym typeface="Agency FB"/>
      </a:defRPr>
    </a:lvl5pPr>
    <a:lvl6pPr marL="0" marR="0" indent="1714500" algn="l" defTabSz="650240" rtl="0" fontAlgn="auto" latinLnBrk="0" hangingPunct="0">
      <a:lnSpc>
        <a:spcPct val="100000"/>
      </a:lnSpc>
      <a:spcBef>
        <a:spcPts val="0"/>
      </a:spcBef>
      <a:spcAft>
        <a:spcPts val="0"/>
      </a:spcAft>
      <a:buClr>
        <a:srgbClr val="000000"/>
      </a:buClr>
      <a:buSzTx/>
      <a:buFontTx/>
      <a:buNone/>
      <a:tabLst/>
      <a:defRPr kumimoji="0" sz="3200" b="0" i="0" u="none" strike="noStrike" cap="none" spc="0" normalizeH="0" baseline="0">
        <a:ln>
          <a:noFill/>
        </a:ln>
        <a:solidFill>
          <a:srgbClr val="000000"/>
        </a:solidFill>
        <a:effectLst/>
        <a:uFill>
          <a:solidFill>
            <a:srgbClr val="000000"/>
          </a:solidFill>
        </a:uFill>
        <a:latin typeface="Agency FB"/>
        <a:ea typeface="Agency FB"/>
        <a:cs typeface="Agency FB"/>
        <a:sym typeface="Agency FB"/>
      </a:defRPr>
    </a:lvl6pPr>
    <a:lvl7pPr marL="0" marR="0" indent="2057400" algn="l" defTabSz="650240" rtl="0" fontAlgn="auto" latinLnBrk="0" hangingPunct="0">
      <a:lnSpc>
        <a:spcPct val="100000"/>
      </a:lnSpc>
      <a:spcBef>
        <a:spcPts val="0"/>
      </a:spcBef>
      <a:spcAft>
        <a:spcPts val="0"/>
      </a:spcAft>
      <a:buClr>
        <a:srgbClr val="000000"/>
      </a:buClr>
      <a:buSzTx/>
      <a:buFontTx/>
      <a:buNone/>
      <a:tabLst/>
      <a:defRPr kumimoji="0" sz="3200" b="0" i="0" u="none" strike="noStrike" cap="none" spc="0" normalizeH="0" baseline="0">
        <a:ln>
          <a:noFill/>
        </a:ln>
        <a:solidFill>
          <a:srgbClr val="000000"/>
        </a:solidFill>
        <a:effectLst/>
        <a:uFill>
          <a:solidFill>
            <a:srgbClr val="000000"/>
          </a:solidFill>
        </a:uFill>
        <a:latin typeface="Agency FB"/>
        <a:ea typeface="Agency FB"/>
        <a:cs typeface="Agency FB"/>
        <a:sym typeface="Agency FB"/>
      </a:defRPr>
    </a:lvl7pPr>
    <a:lvl8pPr marL="0" marR="0" indent="2400300" algn="l" defTabSz="650240" rtl="0" fontAlgn="auto" latinLnBrk="0" hangingPunct="0">
      <a:lnSpc>
        <a:spcPct val="100000"/>
      </a:lnSpc>
      <a:spcBef>
        <a:spcPts val="0"/>
      </a:spcBef>
      <a:spcAft>
        <a:spcPts val="0"/>
      </a:spcAft>
      <a:buClr>
        <a:srgbClr val="000000"/>
      </a:buClr>
      <a:buSzTx/>
      <a:buFontTx/>
      <a:buNone/>
      <a:tabLst/>
      <a:defRPr kumimoji="0" sz="3200" b="0" i="0" u="none" strike="noStrike" cap="none" spc="0" normalizeH="0" baseline="0">
        <a:ln>
          <a:noFill/>
        </a:ln>
        <a:solidFill>
          <a:srgbClr val="000000"/>
        </a:solidFill>
        <a:effectLst/>
        <a:uFill>
          <a:solidFill>
            <a:srgbClr val="000000"/>
          </a:solidFill>
        </a:uFill>
        <a:latin typeface="Agency FB"/>
        <a:ea typeface="Agency FB"/>
        <a:cs typeface="Agency FB"/>
        <a:sym typeface="Agency FB"/>
      </a:defRPr>
    </a:lvl8pPr>
    <a:lvl9pPr marL="0" marR="0" indent="2743200" algn="l" defTabSz="650240" rtl="0" fontAlgn="auto" latinLnBrk="0" hangingPunct="0">
      <a:lnSpc>
        <a:spcPct val="100000"/>
      </a:lnSpc>
      <a:spcBef>
        <a:spcPts val="0"/>
      </a:spcBef>
      <a:spcAft>
        <a:spcPts val="0"/>
      </a:spcAft>
      <a:buClr>
        <a:srgbClr val="000000"/>
      </a:buClr>
      <a:buSzTx/>
      <a:buFontTx/>
      <a:buNone/>
      <a:tabLst/>
      <a:defRPr kumimoji="0" sz="3200" b="0" i="0" u="none" strike="noStrike" cap="none" spc="0" normalizeH="0" baseline="0">
        <a:ln>
          <a:noFill/>
        </a:ln>
        <a:solidFill>
          <a:srgbClr val="000000"/>
        </a:solidFill>
        <a:effectLst/>
        <a:uFill>
          <a:solidFill>
            <a:srgbClr val="000000"/>
          </a:solidFill>
        </a:uFill>
        <a:latin typeface="Agency FB"/>
        <a:ea typeface="Agency FB"/>
        <a:cs typeface="Agency FB"/>
        <a:sym typeface="Agency FB"/>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AF4"/>
          </a:solidFill>
        </a:fill>
      </a:tcStyle>
    </a:wholeTbl>
    <a:band2H>
      <a:tcTxStyle/>
      <a:tcStyle>
        <a:tcBdr/>
        <a:fill>
          <a:solidFill>
            <a:srgbClr val="F1F5FA"/>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508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84" d="100"/>
          <a:sy n="84" d="100"/>
        </p:scale>
        <p:origin x="19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uFill>
          <a:solidFill>
            <a:srgbClr val="000000"/>
          </a:solidFill>
        </a:uFill>
        <a:latin typeface="Calibri"/>
        <a:ea typeface="Calibri"/>
        <a:cs typeface="Calibri"/>
        <a:sym typeface="Calibri"/>
      </a:defRPr>
    </a:lvl1pPr>
    <a:lvl2pPr indent="228600" defTabSz="457200" latinLnBrk="0">
      <a:spcBef>
        <a:spcPts val="400"/>
      </a:spcBef>
      <a:defRPr sz="1200">
        <a:uFill>
          <a:solidFill>
            <a:srgbClr val="000000"/>
          </a:solidFill>
        </a:uFill>
        <a:latin typeface="Calibri"/>
        <a:ea typeface="Calibri"/>
        <a:cs typeface="Calibri"/>
        <a:sym typeface="Calibri"/>
      </a:defRPr>
    </a:lvl2pPr>
    <a:lvl3pPr indent="457200" defTabSz="457200" latinLnBrk="0">
      <a:spcBef>
        <a:spcPts val="400"/>
      </a:spcBef>
      <a:defRPr sz="1200">
        <a:uFill>
          <a:solidFill>
            <a:srgbClr val="000000"/>
          </a:solidFill>
        </a:uFill>
        <a:latin typeface="Calibri"/>
        <a:ea typeface="Calibri"/>
        <a:cs typeface="Calibri"/>
        <a:sym typeface="Calibri"/>
      </a:defRPr>
    </a:lvl3pPr>
    <a:lvl4pPr indent="685800" defTabSz="457200" latinLnBrk="0">
      <a:spcBef>
        <a:spcPts val="400"/>
      </a:spcBef>
      <a:defRPr sz="1200">
        <a:uFill>
          <a:solidFill>
            <a:srgbClr val="000000"/>
          </a:solidFill>
        </a:uFill>
        <a:latin typeface="Calibri"/>
        <a:ea typeface="Calibri"/>
        <a:cs typeface="Calibri"/>
        <a:sym typeface="Calibri"/>
      </a:defRPr>
    </a:lvl4pPr>
    <a:lvl5pPr indent="914400" defTabSz="457200" latinLnBrk="0">
      <a:spcBef>
        <a:spcPts val="400"/>
      </a:spcBef>
      <a:defRPr sz="1200">
        <a:uFill>
          <a:solidFill>
            <a:srgbClr val="000000"/>
          </a:solidFill>
        </a:uFill>
        <a:latin typeface="Calibri"/>
        <a:ea typeface="Calibri"/>
        <a:cs typeface="Calibri"/>
        <a:sym typeface="Calibri"/>
      </a:defRPr>
    </a:lvl5pPr>
    <a:lvl6pPr indent="1143000" defTabSz="457200" latinLnBrk="0">
      <a:spcBef>
        <a:spcPts val="400"/>
      </a:spcBef>
      <a:defRPr sz="1200">
        <a:uFill>
          <a:solidFill>
            <a:srgbClr val="000000"/>
          </a:solidFill>
        </a:uFill>
        <a:latin typeface="Calibri"/>
        <a:ea typeface="Calibri"/>
        <a:cs typeface="Calibri"/>
        <a:sym typeface="Calibri"/>
      </a:defRPr>
    </a:lvl6pPr>
    <a:lvl7pPr indent="1371600" defTabSz="457200" latinLnBrk="0">
      <a:spcBef>
        <a:spcPts val="400"/>
      </a:spcBef>
      <a:defRPr sz="1200">
        <a:uFill>
          <a:solidFill>
            <a:srgbClr val="000000"/>
          </a:solidFill>
        </a:uFill>
        <a:latin typeface="Calibri"/>
        <a:ea typeface="Calibri"/>
        <a:cs typeface="Calibri"/>
        <a:sym typeface="Calibri"/>
      </a:defRPr>
    </a:lvl7pPr>
    <a:lvl8pPr indent="1600200" defTabSz="457200" latinLnBrk="0">
      <a:spcBef>
        <a:spcPts val="400"/>
      </a:spcBef>
      <a:defRPr sz="1200">
        <a:uFill>
          <a:solidFill>
            <a:srgbClr val="000000"/>
          </a:solidFill>
        </a:uFill>
        <a:latin typeface="Calibri"/>
        <a:ea typeface="Calibri"/>
        <a:cs typeface="Calibri"/>
        <a:sym typeface="Calibri"/>
      </a:defRPr>
    </a:lvl8pPr>
    <a:lvl9pPr indent="1828800" defTabSz="457200" latinLnBrk="0">
      <a:spcBef>
        <a:spcPts val="400"/>
      </a:spcBef>
      <a:defRPr sz="1200">
        <a:uFill>
          <a:solidFill>
            <a:srgbClr val="000000"/>
          </a:solidFill>
        </a:u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a:lnSpc>
                <a:spcPct val="117999"/>
              </a:lnSpc>
              <a:spcBef>
                <a:spcPts val="0"/>
              </a:spcBef>
              <a:defRPr sz="2200">
                <a:uFillTx/>
                <a:latin typeface="Helvetica Neue"/>
                <a:ea typeface="Helvetica Neue"/>
                <a:cs typeface="Helvetica Neue"/>
                <a:sym typeface="Helvetica Neue"/>
              </a:defRPr>
            </a:pPr>
            <a:r>
              <a:t>On peut se concentrer sur les transitions entre les états de Rydberg circulaire avec très peu de recouvrement avec le noyau. Donc on garde des transitions en champ fort, mais on se débarrasse des incertitude nucléaires. Ceci est un nouveau paradigme dans les tests de la QED, dont notre groupe est à l’origine, et que j’aimerai developper par la suite. </a:t>
            </a:r>
          </a:p>
          <a:p>
            <a:pPr>
              <a:lnSpc>
                <a:spcPct val="117999"/>
              </a:lnSpc>
              <a:spcBef>
                <a:spcPts val="0"/>
              </a:spcBef>
              <a:defRPr sz="2200">
                <a:uFillTx/>
                <a:latin typeface="Helvetica Neue"/>
                <a:ea typeface="Helvetica Neue"/>
                <a:cs typeface="Helvetica Neue"/>
                <a:sym typeface="Helvetica Neue"/>
              </a:defRPr>
            </a:pPr>
            <a:endParaRPr/>
          </a:p>
          <a:p>
            <a:pPr>
              <a:lnSpc>
                <a:spcPct val="117999"/>
              </a:lnSpc>
              <a:spcBef>
                <a:spcPts val="0"/>
              </a:spcBef>
              <a:defRPr sz="2200">
                <a:uFillTx/>
                <a:latin typeface="Helvetica Neue"/>
                <a:ea typeface="Helvetica Neue"/>
                <a:cs typeface="Helvetica Neue"/>
                <a:sym typeface="Helvetica Neue"/>
              </a:defRPr>
            </a:pPr>
            <a:r>
              <a:t>Pendant mon postdoc j’ai analysé les résultats des calculs QED pour articuler ce nouveau concept dans un article qui vient d’être accepté au PRL.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t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tif"/><Relationship Id="rId5" Type="http://schemas.openxmlformats.org/officeDocument/2006/relationships/image" Target="../media/image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efault - Section Header">
    <p:spTree>
      <p:nvGrpSpPr>
        <p:cNvPr id="1" name=""/>
        <p:cNvGrpSpPr/>
        <p:nvPr/>
      </p:nvGrpSpPr>
      <p:grpSpPr>
        <a:xfrm>
          <a:off x="0" y="0"/>
          <a:ext cx="0" cy="0"/>
          <a:chOff x="0" y="0"/>
          <a:chExt cx="0" cy="0"/>
        </a:xfrm>
      </p:grpSpPr>
      <p:pic>
        <p:nvPicPr>
          <p:cNvPr id="13"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14" name="Kaons INFN 2025"/>
          <p:cNvSpPr/>
          <p:nvPr/>
        </p:nvSpPr>
        <p:spPr>
          <a:xfrm>
            <a:off x="0" y="9378808"/>
            <a:ext cx="5758623"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15" name="Title Text"/>
          <p:cNvSpPr>
            <a:spLocks noGrp="1"/>
          </p:cNvSpPr>
          <p:nvPr>
            <p:ph type="title"/>
          </p:nvPr>
        </p:nvSpPr>
        <p:spPr>
          <a:xfrm>
            <a:off x="1027289" y="2196818"/>
            <a:ext cx="11054081" cy="1937174"/>
          </a:xfrm>
          <a:prstGeom prst="rect">
            <a:avLst/>
          </a:prstGeom>
        </p:spPr>
        <p:txBody>
          <a:bodyPr/>
          <a:lstStyle>
            <a:lvl1pPr>
              <a:defRPr sz="4400" b="1"/>
            </a:lvl1pPr>
          </a:lstStyle>
          <a:p>
            <a:r>
              <a:t>Title Text</a:t>
            </a:r>
          </a:p>
        </p:txBody>
      </p:sp>
      <p:sp>
        <p:nvSpPr>
          <p:cNvPr id="16" name="Body Level One…"/>
          <p:cNvSpPr>
            <a:spLocks noGrp="1"/>
          </p:cNvSpPr>
          <p:nvPr>
            <p:ph type="body" sz="quarter" idx="1"/>
          </p:nvPr>
        </p:nvSpPr>
        <p:spPr>
          <a:xfrm>
            <a:off x="1027289" y="4133991"/>
            <a:ext cx="11054081" cy="2133601"/>
          </a:xfrm>
          <a:prstGeom prst="rect">
            <a:avLst/>
          </a:prstGeom>
          <a:ln>
            <a:solidFill>
              <a:srgbClr val="3672B9"/>
            </a:solidFill>
          </a:ln>
        </p:spPr>
        <p:txBody>
          <a:bodyPr lIns="54186" tIns="54186" rIns="54186" bIns="54186" anchor="ctr"/>
          <a:lstStyle>
            <a:lvl1pPr marL="0" indent="0" algn="ctr">
              <a:spcBef>
                <a:spcPts val="600"/>
              </a:spcBef>
              <a:buClr>
                <a:srgbClr val="9A9A9A"/>
              </a:buClr>
              <a:buSzTx/>
              <a:buFontTx/>
              <a:buNone/>
              <a:defRPr sz="2800">
                <a:solidFill>
                  <a:srgbClr val="9A9A9A"/>
                </a:solidFill>
                <a:uFill>
                  <a:solidFill>
                    <a:srgbClr val="9A9A9A"/>
                  </a:solidFill>
                </a:uFill>
              </a:defRPr>
            </a:lvl1pPr>
            <a:lvl2pPr marL="650240" indent="0">
              <a:buClr>
                <a:srgbClr val="9A9A9A"/>
              </a:buClr>
              <a:buSzTx/>
              <a:buFontTx/>
              <a:buNone/>
              <a:defRPr sz="2400">
                <a:solidFill>
                  <a:srgbClr val="9A9A9A"/>
                </a:solidFill>
                <a:uFill>
                  <a:solidFill>
                    <a:srgbClr val="9A9A9A"/>
                  </a:solidFill>
                </a:uFill>
              </a:defRPr>
            </a:lvl2pPr>
            <a:lvl3pPr marL="1300480" indent="0">
              <a:spcBef>
                <a:spcPts val="500"/>
              </a:spcBef>
              <a:buClr>
                <a:srgbClr val="9A9A9A"/>
              </a:buClr>
              <a:buSzTx/>
              <a:buFontTx/>
              <a:buNone/>
              <a:defRPr sz="2200">
                <a:solidFill>
                  <a:srgbClr val="9A9A9A"/>
                </a:solidFill>
                <a:uFill>
                  <a:solidFill>
                    <a:srgbClr val="9A9A9A"/>
                  </a:solidFill>
                </a:uFill>
              </a:defRPr>
            </a:lvl3pPr>
            <a:lvl4pPr marL="1950720" indent="0">
              <a:spcBef>
                <a:spcPts val="400"/>
              </a:spcBef>
              <a:buClr>
                <a:srgbClr val="9A9A9A"/>
              </a:buClr>
              <a:buSzTx/>
              <a:buFontTx/>
              <a:buNone/>
              <a:defRPr sz="1800">
                <a:solidFill>
                  <a:srgbClr val="9A9A9A"/>
                </a:solidFill>
                <a:uFill>
                  <a:solidFill>
                    <a:srgbClr val="9A9A9A"/>
                  </a:solidFill>
                </a:uFill>
              </a:defRPr>
            </a:lvl4pPr>
            <a:lvl5pPr marL="2600960" indent="0">
              <a:buClr>
                <a:srgbClr val="9A9A9A"/>
              </a:buClr>
              <a:buSzTx/>
              <a:buFontTx/>
              <a:buNone/>
              <a:defRPr>
                <a:solidFill>
                  <a:srgbClr val="9A9A9A"/>
                </a:solidFill>
                <a:uFill>
                  <a:solidFill>
                    <a:srgbClr val="9A9A9A"/>
                  </a:solidFill>
                </a:uFill>
              </a:defRPr>
            </a:lvl5pPr>
          </a:lstStyle>
          <a:p>
            <a:r>
              <a:t>Body Level One</a:t>
            </a:r>
          </a:p>
          <a:p>
            <a:pPr lvl="1"/>
            <a:r>
              <a:t>Body Level Two</a:t>
            </a:r>
          </a:p>
          <a:p>
            <a:pPr lvl="2"/>
            <a:r>
              <a:t>Body Level Three</a:t>
            </a:r>
          </a:p>
          <a:p>
            <a:pPr lvl="3"/>
            <a:r>
              <a:t>Body Level Four</a:t>
            </a:r>
          </a:p>
          <a:p>
            <a:pPr lvl="4"/>
            <a:r>
              <a:t>Body Level Five</a:t>
            </a:r>
          </a:p>
        </p:txBody>
      </p:sp>
      <p:sp>
        <p:nvSpPr>
          <p:cNvPr id="1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 Title Only">
    <p:spTree>
      <p:nvGrpSpPr>
        <p:cNvPr id="1" name=""/>
        <p:cNvGrpSpPr/>
        <p:nvPr/>
      </p:nvGrpSpPr>
      <p:grpSpPr>
        <a:xfrm>
          <a:off x="0" y="0"/>
          <a:ext cx="0" cy="0"/>
          <a:chOff x="0" y="0"/>
          <a:chExt cx="0" cy="0"/>
        </a:xfrm>
      </p:grpSpPr>
      <p:sp>
        <p:nvSpPr>
          <p:cNvPr id="24" name="Title Text"/>
          <p:cNvSpPr>
            <a:spLocks noGrp="1"/>
          </p:cNvSpPr>
          <p:nvPr>
            <p:ph type="title"/>
          </p:nvPr>
        </p:nvSpPr>
        <p:spPr>
          <a:prstGeom prst="rect">
            <a:avLst/>
          </a:prstGeom>
        </p:spPr>
        <p:txBody>
          <a:bodyPr/>
          <a:lstStyle/>
          <a:p>
            <a:r>
              <a:t>Title Text</a:t>
            </a:r>
          </a:p>
        </p:txBody>
      </p:sp>
      <p:sp>
        <p:nvSpPr>
          <p:cNvPr id="2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Empty">
    <p:spTree>
      <p:nvGrpSpPr>
        <p:cNvPr id="1" name=""/>
        <p:cNvGrpSpPr/>
        <p:nvPr/>
      </p:nvGrpSpPr>
      <p:grpSpPr>
        <a:xfrm>
          <a:off x="0" y="0"/>
          <a:ext cx="0" cy="0"/>
          <a:chOff x="0" y="0"/>
          <a:chExt cx="0" cy="0"/>
        </a:xfrm>
      </p:grpSpPr>
      <p:sp>
        <p:nvSpPr>
          <p:cNvPr id="32"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3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 Title and Content">
    <p:spTree>
      <p:nvGrpSpPr>
        <p:cNvPr id="1" name=""/>
        <p:cNvGrpSpPr/>
        <p:nvPr/>
      </p:nvGrpSpPr>
      <p:grpSpPr>
        <a:xfrm>
          <a:off x="0" y="0"/>
          <a:ext cx="0" cy="0"/>
          <a:chOff x="0" y="0"/>
          <a:chExt cx="0" cy="0"/>
        </a:xfrm>
      </p:grpSpPr>
      <p:pic>
        <p:nvPicPr>
          <p:cNvPr id="40"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41" name="Kaons INFN 2025"/>
          <p:cNvSpPr/>
          <p:nvPr/>
        </p:nvSpPr>
        <p:spPr>
          <a:xfrm>
            <a:off x="0" y="9403926"/>
            <a:ext cx="5642654"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42" name="Title Text"/>
          <p:cNvSpPr>
            <a:spLocks noGrp="1"/>
          </p:cNvSpPr>
          <p:nvPr>
            <p:ph type="title"/>
          </p:nvPr>
        </p:nvSpPr>
        <p:spPr>
          <a:xfrm>
            <a:off x="1535288" y="180622"/>
            <a:ext cx="11017957" cy="650241"/>
          </a:xfrm>
          <a:prstGeom prst="rect">
            <a:avLst/>
          </a:prstGeom>
        </p:spPr>
        <p:txBody>
          <a:bodyPr/>
          <a:lstStyle/>
          <a:p>
            <a:r>
              <a:t>Title Text</a:t>
            </a:r>
          </a:p>
        </p:txBody>
      </p:sp>
      <p:sp>
        <p:nvSpPr>
          <p:cNvPr id="43" name="Body Level One…"/>
          <p:cNvSpPr>
            <a:spLocks noGrp="1"/>
          </p:cNvSpPr>
          <p:nvPr>
            <p:ph type="body" idx="1"/>
          </p:nvPr>
        </p:nvSpPr>
        <p:spPr>
          <a:xfrm>
            <a:off x="650239" y="1018257"/>
            <a:ext cx="11939131" cy="8146063"/>
          </a:xfrm>
          <a:prstGeom prst="rect">
            <a:avLst/>
          </a:prstGeom>
          <a:ln>
            <a:solidFill>
              <a:srgbClr val="3672B9"/>
            </a:solidFill>
          </a:ln>
        </p:spPr>
        <p:txBody>
          <a:bodyPr lIns="54186" tIns="54186" rIns="54186" bIns="54186"/>
          <a:lstStyle>
            <a:lvl1pPr>
              <a:buClrTx/>
              <a:buFontTx/>
              <a:defRPr>
                <a:latin typeface="Agency FB"/>
                <a:ea typeface="Agency FB"/>
                <a:cs typeface="Agency FB"/>
                <a:sym typeface="Agency FB"/>
              </a:defRPr>
            </a:lvl1pPr>
            <a:lvl2pPr>
              <a:buClrTx/>
              <a:buFontTx/>
              <a:defRPr>
                <a:latin typeface="Agency FB"/>
                <a:ea typeface="Agency FB"/>
                <a:cs typeface="Agency FB"/>
                <a:sym typeface="Agency FB"/>
              </a:defRPr>
            </a:lvl2pPr>
            <a:lvl3pPr>
              <a:buClrTx/>
              <a:buFontTx/>
              <a:defRPr>
                <a:latin typeface="Agency FB"/>
                <a:ea typeface="Agency FB"/>
                <a:cs typeface="Agency FB"/>
                <a:sym typeface="Agency FB"/>
              </a:defRPr>
            </a:lvl3pPr>
            <a:lvl4pPr>
              <a:buClrTx/>
              <a:buFontTx/>
              <a:defRPr>
                <a:latin typeface="Agency FB"/>
                <a:ea typeface="Agency FB"/>
                <a:cs typeface="Agency FB"/>
                <a:sym typeface="Agency FB"/>
              </a:defRPr>
            </a:lvl4pPr>
            <a:lvl5pPr>
              <a:buClrTx/>
              <a:buFontTx/>
              <a:defRPr>
                <a:latin typeface="Agency FB"/>
                <a:ea typeface="Agency FB"/>
                <a:cs typeface="Agency FB"/>
                <a:sym typeface="Agency FB"/>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 Title Slide">
    <p:spTree>
      <p:nvGrpSpPr>
        <p:cNvPr id="1" name=""/>
        <p:cNvGrpSpPr/>
        <p:nvPr/>
      </p:nvGrpSpPr>
      <p:grpSpPr>
        <a:xfrm>
          <a:off x="0" y="0"/>
          <a:ext cx="0" cy="0"/>
          <a:chOff x="0" y="0"/>
          <a:chExt cx="0" cy="0"/>
        </a:xfrm>
      </p:grpSpPr>
      <p:pic>
        <p:nvPicPr>
          <p:cNvPr id="51" name="image4.png" descr="image4.png"/>
          <p:cNvPicPr>
            <a:picLocks noChangeAspect="1"/>
          </p:cNvPicPr>
          <p:nvPr/>
        </p:nvPicPr>
        <p:blipFill>
          <a:blip r:embed="rId2"/>
          <a:stretch>
            <a:fillRect/>
          </a:stretch>
        </p:blipFill>
        <p:spPr>
          <a:xfrm>
            <a:off x="2203149" y="8279775"/>
            <a:ext cx="1109714" cy="1246294"/>
          </a:xfrm>
          <a:prstGeom prst="rect">
            <a:avLst/>
          </a:prstGeom>
          <a:ln w="12700">
            <a:miter lim="400000"/>
          </a:ln>
        </p:spPr>
      </p:pic>
      <p:pic>
        <p:nvPicPr>
          <p:cNvPr id="52" name="image1.png" descr="image1.png"/>
          <p:cNvPicPr>
            <a:picLocks noChangeAspect="1"/>
          </p:cNvPicPr>
          <p:nvPr/>
        </p:nvPicPr>
        <p:blipFill>
          <a:blip r:embed="rId3"/>
          <a:stretch>
            <a:fillRect/>
          </a:stretch>
        </p:blipFill>
        <p:spPr>
          <a:xfrm>
            <a:off x="-1" y="291253"/>
            <a:ext cx="1300481" cy="469619"/>
          </a:xfrm>
          <a:prstGeom prst="rect">
            <a:avLst/>
          </a:prstGeom>
          <a:ln w="12700">
            <a:miter lim="400000"/>
          </a:ln>
        </p:spPr>
      </p:pic>
      <p:pic>
        <p:nvPicPr>
          <p:cNvPr id="53" name="image2.png" descr="image2.png"/>
          <p:cNvPicPr>
            <a:picLocks noChangeAspect="1"/>
          </p:cNvPicPr>
          <p:nvPr/>
        </p:nvPicPr>
        <p:blipFill>
          <a:blip r:embed="rId4"/>
          <a:stretch>
            <a:fillRect/>
          </a:stretch>
        </p:blipFill>
        <p:spPr>
          <a:xfrm>
            <a:off x="4454596" y="514773"/>
            <a:ext cx="4100126" cy="921174"/>
          </a:xfrm>
          <a:prstGeom prst="rect">
            <a:avLst/>
          </a:prstGeom>
          <a:ln w="12700">
            <a:miter lim="400000"/>
          </a:ln>
        </p:spPr>
      </p:pic>
      <p:sp>
        <p:nvSpPr>
          <p:cNvPr id="54" name="Rectangle"/>
          <p:cNvSpPr/>
          <p:nvPr/>
        </p:nvSpPr>
        <p:spPr>
          <a:xfrm>
            <a:off x="-1" y="-1"/>
            <a:ext cx="1318543" cy="975361"/>
          </a:xfrm>
          <a:prstGeom prst="rect">
            <a:avLst/>
          </a:prstGeom>
          <a:solidFill>
            <a:srgbClr val="FFFFFF"/>
          </a:solidFill>
          <a:ln w="3175"/>
        </p:spPr>
        <p:txBody>
          <a:bodyPr lIns="54186" tIns="54186" rIns="54186" bIns="54186" anchor="ctr"/>
          <a:lstStyle/>
          <a:p>
            <a:pPr algn="ctr" defTabSz="830862">
              <a:buClr>
                <a:srgbClr val="FFFFFF"/>
              </a:buClr>
              <a:defRPr sz="5400">
                <a:solidFill>
                  <a:srgbClr val="FFFFFF"/>
                </a:solidFill>
                <a:effectLst>
                  <a:outerShdw blurRad="38100" dist="12700" dir="5400000" rotWithShape="0">
                    <a:srgbClr val="000000">
                      <a:alpha val="50000"/>
                    </a:srgbClr>
                  </a:outerShdw>
                </a:effectLst>
                <a:uFill>
                  <a:solidFill>
                    <a:srgbClr val="FFFFFF"/>
                  </a:solidFill>
                </a:uFill>
                <a:latin typeface="Calibri"/>
                <a:ea typeface="Calibri"/>
                <a:cs typeface="Calibri"/>
                <a:sym typeface="Calibri"/>
              </a:defRPr>
            </a:pPr>
            <a:endParaRPr/>
          </a:p>
        </p:txBody>
      </p:sp>
      <p:pic>
        <p:nvPicPr>
          <p:cNvPr id="55" name="droppedImage.png" descr="droppedImage.png"/>
          <p:cNvPicPr>
            <a:picLocks noChangeAspect="1"/>
          </p:cNvPicPr>
          <p:nvPr/>
        </p:nvPicPr>
        <p:blipFill>
          <a:blip r:embed="rId5"/>
          <a:stretch>
            <a:fillRect/>
          </a:stretch>
        </p:blipFill>
        <p:spPr>
          <a:xfrm>
            <a:off x="9692201" y="8463114"/>
            <a:ext cx="2330028" cy="776676"/>
          </a:xfrm>
          <a:prstGeom prst="rect">
            <a:avLst/>
          </a:prstGeom>
          <a:ln w="12700">
            <a:miter lim="400000"/>
          </a:ln>
        </p:spPr>
      </p:pic>
      <p:sp>
        <p:nvSpPr>
          <p:cNvPr id="56" name="Title Text"/>
          <p:cNvSpPr>
            <a:spLocks noGrp="1"/>
          </p:cNvSpPr>
          <p:nvPr>
            <p:ph type="title"/>
          </p:nvPr>
        </p:nvSpPr>
        <p:spPr>
          <a:xfrm>
            <a:off x="652497" y="2597644"/>
            <a:ext cx="11054081" cy="2090703"/>
          </a:xfrm>
          <a:prstGeom prst="rect">
            <a:avLst/>
          </a:prstGeom>
          <a:gradFill>
            <a:path>
              <a:fillToRect l="50000" t="50000" r="50000" b="50000"/>
            </a:path>
          </a:gradFill>
          <a:ln w="3175"/>
          <a:effectLst>
            <a:outerShdw blurRad="25400" dist="12700" dir="5400000" rotWithShape="0">
              <a:srgbClr val="000000">
                <a:alpha val="38000"/>
              </a:srgbClr>
            </a:outerShdw>
          </a:effectLst>
        </p:spPr>
        <p:txBody>
          <a:bodyPr/>
          <a:lstStyle>
            <a:lvl1pPr>
              <a:defRPr sz="3000">
                <a:solidFill>
                  <a:srgbClr val="A6AAA9"/>
                </a:solidFill>
              </a:defRPr>
            </a:lvl1pPr>
          </a:lstStyle>
          <a:p>
            <a:r>
              <a:t>Title Text</a:t>
            </a:r>
          </a:p>
        </p:txBody>
      </p:sp>
      <p:sp>
        <p:nvSpPr>
          <p:cNvPr id="57" name="Body Level One…"/>
          <p:cNvSpPr>
            <a:spLocks noGrp="1"/>
          </p:cNvSpPr>
          <p:nvPr>
            <p:ph type="body" sz="quarter" idx="1"/>
          </p:nvPr>
        </p:nvSpPr>
        <p:spPr>
          <a:xfrm>
            <a:off x="1950719" y="5527040"/>
            <a:ext cx="9103361" cy="1842347"/>
          </a:xfrm>
          <a:prstGeom prst="rect">
            <a:avLst/>
          </a:prstGeom>
          <a:ln w="3175">
            <a:solidFill>
              <a:srgbClr val="3672B9"/>
            </a:solidFill>
          </a:ln>
        </p:spPr>
        <p:txBody>
          <a:bodyPr lIns="54186" tIns="54186" rIns="54186" bIns="54186"/>
          <a:lstStyle>
            <a:lvl1pPr marL="0" indent="0" algn="ctr">
              <a:buClrTx/>
              <a:buSzTx/>
              <a:buFontTx/>
              <a:buNone/>
              <a:defRPr sz="3000">
                <a:latin typeface="Agency FB"/>
                <a:ea typeface="Agency FB"/>
                <a:cs typeface="Agency FB"/>
                <a:sym typeface="Agency FB"/>
              </a:defRPr>
            </a:lvl1pPr>
            <a:lvl2pPr marL="650240" indent="228599" algn="ctr">
              <a:buClrTx/>
              <a:buSzTx/>
              <a:buFontTx/>
              <a:buNone/>
              <a:defRPr sz="2400">
                <a:latin typeface="Agency FB"/>
                <a:ea typeface="Agency FB"/>
                <a:cs typeface="Agency FB"/>
                <a:sym typeface="Agency FB"/>
              </a:defRPr>
            </a:lvl2pPr>
            <a:lvl3pPr marL="1300480" indent="457199" algn="ctr">
              <a:buClrTx/>
              <a:buSzTx/>
              <a:buFontTx/>
              <a:buNone/>
              <a:defRPr sz="2200">
                <a:latin typeface="Agency FB"/>
                <a:ea typeface="Agency FB"/>
                <a:cs typeface="Agency FB"/>
                <a:sym typeface="Agency FB"/>
              </a:defRPr>
            </a:lvl3pPr>
            <a:lvl4pPr marL="1950720" indent="685800" algn="ctr">
              <a:buClrTx/>
              <a:buSzTx/>
              <a:buFontTx/>
              <a:buNone/>
              <a:defRPr sz="1800">
                <a:latin typeface="Agency FB"/>
                <a:ea typeface="Agency FB"/>
                <a:cs typeface="Agency FB"/>
                <a:sym typeface="Agency FB"/>
              </a:defRPr>
            </a:lvl4pPr>
            <a:lvl5pPr marL="2600960" indent="914399" algn="ctr">
              <a:buClrTx/>
              <a:buSzTx/>
              <a:buFontTx/>
              <a:buNone/>
              <a:defRPr sz="1600">
                <a:latin typeface="Agency FB"/>
                <a:ea typeface="Agency FB"/>
                <a:cs typeface="Agency FB"/>
                <a:sym typeface="Agency FB"/>
              </a:defRPr>
            </a:lvl5pPr>
          </a:lstStyle>
          <a:p>
            <a:r>
              <a:t>Body Level One</a:t>
            </a:r>
          </a:p>
          <a:p>
            <a:pPr lvl="1"/>
            <a:r>
              <a:t>Body Level Two</a:t>
            </a:r>
          </a:p>
          <a:p>
            <a:pPr lvl="2"/>
            <a:r>
              <a:t>Body Level Three</a:t>
            </a:r>
          </a:p>
          <a:p>
            <a:pPr lvl="3"/>
            <a:r>
              <a:t>Body Level Four</a:t>
            </a:r>
          </a:p>
          <a:p>
            <a:pPr lvl="4"/>
            <a:r>
              <a:t>Body Level Five</a:t>
            </a:r>
          </a:p>
        </p:txBody>
      </p:sp>
      <p:pic>
        <p:nvPicPr>
          <p:cNvPr id="58" name="image8.png" descr="image8.png"/>
          <p:cNvPicPr>
            <a:picLocks noChangeAspect="1"/>
          </p:cNvPicPr>
          <p:nvPr/>
        </p:nvPicPr>
        <p:blipFill>
          <a:blip r:embed="rId6"/>
          <a:stretch>
            <a:fillRect/>
          </a:stretch>
        </p:blipFill>
        <p:spPr>
          <a:xfrm>
            <a:off x="973101" y="8405848"/>
            <a:ext cx="811946" cy="833942"/>
          </a:xfrm>
          <a:prstGeom prst="rect">
            <a:avLst/>
          </a:prstGeom>
          <a:ln w="12700">
            <a:miter lim="400000"/>
          </a:ln>
        </p:spPr>
      </p:pic>
      <p:pic>
        <p:nvPicPr>
          <p:cNvPr id="59" name="Image" descr="Image"/>
          <p:cNvPicPr>
            <a:picLocks noChangeAspect="1"/>
          </p:cNvPicPr>
          <p:nvPr/>
        </p:nvPicPr>
        <p:blipFill>
          <a:blip r:embed="rId7"/>
          <a:stretch>
            <a:fillRect/>
          </a:stretch>
        </p:blipFill>
        <p:spPr>
          <a:xfrm>
            <a:off x="6179537" y="8359877"/>
            <a:ext cx="2704846" cy="1086089"/>
          </a:xfrm>
          <a:prstGeom prst="rect">
            <a:avLst/>
          </a:prstGeom>
          <a:ln w="12700">
            <a:miter lim="400000"/>
          </a:ln>
        </p:spPr>
      </p:pic>
      <p:pic>
        <p:nvPicPr>
          <p:cNvPr id="60" name="Image" descr="Image"/>
          <p:cNvPicPr>
            <a:picLocks noChangeAspect="1"/>
          </p:cNvPicPr>
          <p:nvPr/>
        </p:nvPicPr>
        <p:blipFill>
          <a:blip r:embed="rId8"/>
          <a:stretch>
            <a:fillRect/>
          </a:stretch>
        </p:blipFill>
        <p:spPr>
          <a:xfrm>
            <a:off x="4120681" y="8279775"/>
            <a:ext cx="1246295" cy="1246294"/>
          </a:xfrm>
          <a:prstGeom prst="rect">
            <a:avLst/>
          </a:prstGeom>
          <a:ln w="12700">
            <a:miter lim="400000"/>
          </a:ln>
        </p:spPr>
      </p:pic>
      <p:sp>
        <p:nvSpPr>
          <p:cNvPr id="61" name="Slide Number"/>
          <p:cNvSpPr>
            <a:spLocks noGrp="1"/>
          </p:cNvSpPr>
          <p:nvPr>
            <p:ph type="sldNum" sz="quarter" idx="2"/>
          </p:nvPr>
        </p:nvSpPr>
        <p:spPr>
          <a:xfrm>
            <a:off x="11999648" y="9198186"/>
            <a:ext cx="354912" cy="308330"/>
          </a:xfrm>
          <a:prstGeom prst="rect">
            <a:avLst/>
          </a:prstGeom>
          <a:ln>
            <a:miter lim="400000"/>
          </a:ln>
        </p:spPr>
        <p:txBody>
          <a:bodyPr lIns="72248" tIns="72248" rIns="72248" bIns="72248" anchor="t"/>
          <a:lstStyle>
            <a:lvl1pPr>
              <a:defRPr sz="1400">
                <a:solidFill>
                  <a:srgbClr val="000000"/>
                </a:solidFill>
                <a:uFill>
                  <a:solidFill>
                    <a:srgbClr val="000000"/>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Fond d'écran">
    <p:spTree>
      <p:nvGrpSpPr>
        <p:cNvPr id="1" name=""/>
        <p:cNvGrpSpPr/>
        <p:nvPr/>
      </p:nvGrpSpPr>
      <p:grpSpPr>
        <a:xfrm>
          <a:off x="0" y="0"/>
          <a:ext cx="0" cy="0"/>
          <a:chOff x="0" y="0"/>
          <a:chExt cx="0" cy="0"/>
        </a:xfrm>
      </p:grpSpPr>
      <p:sp>
        <p:nvSpPr>
          <p:cNvPr id="68" name="Rectangle"/>
          <p:cNvSpPr/>
          <p:nvPr/>
        </p:nvSpPr>
        <p:spPr>
          <a:xfrm>
            <a:off x="-1" y="0"/>
            <a:ext cx="13004801" cy="9753601"/>
          </a:xfrm>
          <a:prstGeom prst="rect">
            <a:avLst/>
          </a:prstGeom>
          <a:solidFill>
            <a:srgbClr val="FFFFFF"/>
          </a:solidFill>
          <a:ln w="12700">
            <a:miter lim="400000"/>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pic>
        <p:nvPicPr>
          <p:cNvPr id="69"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grpSp>
        <p:nvGrpSpPr>
          <p:cNvPr id="74" name="Group"/>
          <p:cNvGrpSpPr/>
          <p:nvPr/>
        </p:nvGrpSpPr>
        <p:grpSpPr>
          <a:xfrm>
            <a:off x="10388389" y="9332980"/>
            <a:ext cx="2483867" cy="315268"/>
            <a:chOff x="0" y="0"/>
            <a:chExt cx="2483866" cy="315266"/>
          </a:xfrm>
        </p:grpSpPr>
        <p:pic>
          <p:nvPicPr>
            <p:cNvPr id="70" name="image4.png" descr="image4.png"/>
            <p:cNvPicPr>
              <a:picLocks noChangeAspect="1"/>
            </p:cNvPicPr>
            <p:nvPr/>
          </p:nvPicPr>
          <p:blipFill>
            <a:blip r:embed="rId3"/>
            <a:stretch>
              <a:fillRect/>
            </a:stretch>
          </p:blipFill>
          <p:spPr>
            <a:xfrm>
              <a:off x="0" y="0"/>
              <a:ext cx="280717" cy="315267"/>
            </a:xfrm>
            <a:prstGeom prst="rect">
              <a:avLst/>
            </a:prstGeom>
            <a:ln w="12700" cap="flat">
              <a:noFill/>
              <a:miter lim="400000"/>
            </a:ln>
            <a:effectLst/>
          </p:spPr>
        </p:pic>
        <p:pic>
          <p:nvPicPr>
            <p:cNvPr id="71" name="droppedImage.png" descr="droppedImage.png"/>
            <p:cNvPicPr>
              <a:picLocks noChangeAspect="1"/>
            </p:cNvPicPr>
            <p:nvPr/>
          </p:nvPicPr>
          <p:blipFill>
            <a:blip r:embed="rId4"/>
            <a:stretch>
              <a:fillRect/>
            </a:stretch>
          </p:blipFill>
          <p:spPr>
            <a:xfrm>
              <a:off x="1894455" y="46378"/>
              <a:ext cx="589412" cy="196471"/>
            </a:xfrm>
            <a:prstGeom prst="rect">
              <a:avLst/>
            </a:prstGeom>
            <a:ln w="12700" cap="flat">
              <a:noFill/>
              <a:miter lim="400000"/>
            </a:ln>
            <a:effectLst/>
          </p:spPr>
        </p:pic>
        <p:pic>
          <p:nvPicPr>
            <p:cNvPr id="72" name="Image" descr="Image"/>
            <p:cNvPicPr>
              <a:picLocks noChangeAspect="1"/>
            </p:cNvPicPr>
            <p:nvPr/>
          </p:nvPicPr>
          <p:blipFill>
            <a:blip r:embed="rId5"/>
            <a:stretch>
              <a:fillRect/>
            </a:stretch>
          </p:blipFill>
          <p:spPr>
            <a:xfrm>
              <a:off x="1005880" y="20262"/>
              <a:ext cx="684227" cy="274742"/>
            </a:xfrm>
            <a:prstGeom prst="rect">
              <a:avLst/>
            </a:prstGeom>
            <a:ln w="12700" cap="flat">
              <a:noFill/>
              <a:miter lim="400000"/>
            </a:ln>
            <a:effectLst/>
          </p:spPr>
        </p:pic>
        <p:pic>
          <p:nvPicPr>
            <p:cNvPr id="73" name="Image" descr="Image"/>
            <p:cNvPicPr>
              <a:picLocks noChangeAspect="1"/>
            </p:cNvPicPr>
            <p:nvPr/>
          </p:nvPicPr>
          <p:blipFill>
            <a:blip r:embed="rId6"/>
            <a:stretch>
              <a:fillRect/>
            </a:stretch>
          </p:blipFill>
          <p:spPr>
            <a:xfrm>
              <a:off x="485065" y="0"/>
              <a:ext cx="315267" cy="315267"/>
            </a:xfrm>
            <a:prstGeom prst="rect">
              <a:avLst/>
            </a:prstGeom>
            <a:ln w="12700" cap="flat">
              <a:noFill/>
              <a:miter lim="400000"/>
            </a:ln>
            <a:effectLst/>
          </p:spPr>
        </p:pic>
      </p:grpSp>
      <p:sp>
        <p:nvSpPr>
          <p:cNvPr id="7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 Title Only">
    <p:spTree>
      <p:nvGrpSpPr>
        <p:cNvPr id="1" name=""/>
        <p:cNvGrpSpPr/>
        <p:nvPr/>
      </p:nvGrpSpPr>
      <p:grpSpPr>
        <a:xfrm>
          <a:off x="0" y="0"/>
          <a:ext cx="0" cy="0"/>
          <a:chOff x="0" y="0"/>
          <a:chExt cx="0" cy="0"/>
        </a:xfrm>
      </p:grpSpPr>
      <p:pic>
        <p:nvPicPr>
          <p:cNvPr id="82"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83" name="EXEQT"/>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p>
            <a:pPr>
              <a:buClr>
                <a:srgbClr val="9A9A9A"/>
              </a:buClr>
              <a:defRPr sz="1600">
                <a:solidFill>
                  <a:srgbClr val="9A9A9A"/>
                </a:solidFill>
                <a:uFill>
                  <a:solidFill>
                    <a:srgbClr val="9A9A9A"/>
                  </a:solidFill>
                </a:uFill>
                <a:latin typeface="Calibri"/>
                <a:ea typeface="Calibri"/>
                <a:cs typeface="Calibri"/>
                <a:sym typeface="Calibri"/>
              </a:defRPr>
            </a:pPr>
            <a:r>
              <a:t>EXEQT</a:t>
            </a:r>
            <a:r>
              <a:rPr sz="1200">
                <a:latin typeface="Times Roman"/>
                <a:ea typeface="Times Roman"/>
                <a:cs typeface="Times Roman"/>
                <a:sym typeface="Times Roman"/>
              </a:rPr>
              <a:t> </a:t>
            </a:r>
          </a:p>
        </p:txBody>
      </p:sp>
      <p:sp>
        <p:nvSpPr>
          <p:cNvPr id="84" name="Title Text"/>
          <p:cNvSpPr>
            <a:spLocks noGrp="1"/>
          </p:cNvSpPr>
          <p:nvPr>
            <p:ph type="title"/>
          </p:nvPr>
        </p:nvSpPr>
        <p:spPr>
          <a:prstGeom prst="rect">
            <a:avLst/>
          </a:prstGeom>
        </p:spPr>
        <p:txBody>
          <a:bodyPr/>
          <a:lstStyle>
            <a:lvl1pPr>
              <a:defRPr>
                <a:solidFill>
                  <a:srgbClr val="53585F"/>
                </a:solidFill>
              </a:defRPr>
            </a:lvl1pPr>
          </a:lstStyle>
          <a:p>
            <a:r>
              <a:t>Title Text</a:t>
            </a:r>
          </a:p>
        </p:txBody>
      </p:sp>
      <p:sp>
        <p:nvSpPr>
          <p:cNvPr id="8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image1.png"/>
          <p:cNvPicPr>
            <a:picLocks noChangeAspect="1"/>
          </p:cNvPicPr>
          <p:nvPr/>
        </p:nvPicPr>
        <p:blipFill>
          <a:blip r:embed="rId9"/>
          <a:stretch>
            <a:fillRect/>
          </a:stretch>
        </p:blipFill>
        <p:spPr>
          <a:xfrm>
            <a:off x="-1" y="291253"/>
            <a:ext cx="1300481" cy="467361"/>
          </a:xfrm>
          <a:prstGeom prst="rect">
            <a:avLst/>
          </a:prstGeom>
          <a:ln w="12700">
            <a:miter lim="400000"/>
          </a:ln>
        </p:spPr>
      </p:pic>
      <p:sp>
        <p:nvSpPr>
          <p:cNvPr id="3"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4" name="Title Text"/>
          <p:cNvSpPr>
            <a:spLocks noGrp="1"/>
          </p:cNvSpPr>
          <p:nvPr>
            <p:ph type="title"/>
          </p:nvPr>
        </p:nvSpPr>
        <p:spPr>
          <a:xfrm>
            <a:off x="1444977" y="167075"/>
            <a:ext cx="10909583" cy="650241"/>
          </a:xfrm>
          <a:prstGeom prst="rect">
            <a:avLst/>
          </a:prstGeom>
          <a:gradFill>
            <a:gsLst>
              <a:gs pos="0">
                <a:srgbClr val="C9E3FF"/>
              </a:gs>
              <a:gs pos="35000">
                <a:srgbClr val="D9EBFF"/>
              </a:gs>
              <a:gs pos="100000">
                <a:srgbClr val="F1F8FF"/>
              </a:gs>
            </a:gsLst>
            <a:lin ang="16200000"/>
          </a:gradFill>
          <a:ln w="12700">
            <a:solidFill>
              <a:srgbClr val="3672B9"/>
            </a:solidFill>
          </a:ln>
          <a:effectLst>
            <a:outerShdw blurRad="50800" dist="254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lstStyle/>
          <a:p>
            <a:r>
              <a:t>Title Text</a:t>
            </a:r>
          </a:p>
        </p:txBody>
      </p:sp>
      <p:sp>
        <p:nvSpPr>
          <p:cNvPr id="5" name="Slide Number"/>
          <p:cNvSpPr>
            <a:spLocks noGrp="1"/>
          </p:cNvSpPr>
          <p:nvPr>
            <p:ph type="sldNum" sz="quarter" idx="2"/>
          </p:nvPr>
        </p:nvSpPr>
        <p:spPr>
          <a:xfrm>
            <a:off x="12027508" y="9203972"/>
            <a:ext cx="327052" cy="349674"/>
          </a:xfrm>
          <a:prstGeom prst="rect">
            <a:avLst/>
          </a:prstGeom>
          <a:ln w="12700"/>
        </p:spPr>
        <p:txBody>
          <a:bodyPr wrap="none" lIns="54186" tIns="54186" rIns="54186" bIns="54186" anchor="ctr">
            <a:spAutoFit/>
          </a:bodyPr>
          <a:lstStyle>
            <a:lvl1pPr algn="r">
              <a:buClrTx/>
              <a:defRPr sz="1600">
                <a:solidFill>
                  <a:srgbClr val="9A9A9A"/>
                </a:solidFill>
                <a:uFill>
                  <a:solidFill>
                    <a:srgbClr val="9A9A9A"/>
                  </a:solidFill>
                </a:uFill>
                <a:latin typeface="Calibri"/>
                <a:ea typeface="Calibri"/>
                <a:cs typeface="Calibri"/>
                <a:sym typeface="Calibri"/>
              </a:defRPr>
            </a:lvl1pPr>
          </a:lstStyle>
          <a:p>
            <a:fld id="{86CB4B4D-7CA3-9044-876B-883B54F8677D}" type="slidenum">
              <a:t>‹#›</a:t>
            </a:fld>
            <a:endParaRPr/>
          </a:p>
        </p:txBody>
      </p:sp>
      <p:sp>
        <p:nvSpPr>
          <p:cNvPr id="6" name="Body Level One…"/>
          <p:cNvSpPr>
            <a:spLocks noGrp="1"/>
          </p:cNvSpPr>
          <p:nvPr>
            <p:ph type="body" idx="1"/>
          </p:nvPr>
        </p:nvSpPr>
        <p:spPr>
          <a:xfrm>
            <a:off x="650239" y="2275839"/>
            <a:ext cx="11704322" cy="7477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lstStyle>
            <a:lvl2pPr marL="857250" indent="-400050">
              <a:spcBef>
                <a:spcPts val="600"/>
              </a:spcBef>
              <a:buChar char="–"/>
              <a:defRPr sz="2800"/>
            </a:lvl2pPr>
            <a:lvl3pPr marL="1219200" indent="-304800">
              <a:spcBef>
                <a:spcPts val="600"/>
              </a:spcBef>
              <a:defRPr sz="2400"/>
            </a:lvl3pPr>
            <a:lvl4pPr marL="1685925" indent="-314325">
              <a:spcBef>
                <a:spcPts val="500"/>
              </a:spcBef>
              <a:buChar char="–"/>
              <a:defRPr sz="2200"/>
            </a:lvl4pPr>
            <a:lvl5pPr marL="2122714" indent="-293914">
              <a:spcBef>
                <a:spcPts val="400"/>
              </a:spcBef>
              <a:buChar char="»"/>
              <a:defRPr sz="1800"/>
            </a:lvl5p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650240" latinLnBrk="0">
        <a:lnSpc>
          <a:spcPct val="100000"/>
        </a:lnSpc>
        <a:spcBef>
          <a:spcPts val="0"/>
        </a:spcBef>
        <a:spcAft>
          <a:spcPts val="0"/>
        </a:spcAft>
        <a:buClrTx/>
        <a:buSzTx/>
        <a:buFontTx/>
        <a:buNone/>
        <a:tabLst/>
        <a:defRPr sz="3400" b="0" i="0" u="none" strike="noStrike" cap="none" spc="0" baseline="0">
          <a:solidFill>
            <a:srgbClr val="919191"/>
          </a:solidFill>
          <a:uFill>
            <a:solidFill>
              <a:srgbClr val="919191"/>
            </a:solidFill>
          </a:uFill>
          <a:latin typeface="+mn-lt"/>
          <a:ea typeface="+mn-ea"/>
          <a:cs typeface="+mn-cs"/>
          <a:sym typeface="Tahoma"/>
        </a:defRPr>
      </a:lvl1pPr>
      <a:lvl2pPr marL="0" marR="0" indent="228600" algn="ctr" defTabSz="650240" latinLnBrk="0">
        <a:lnSpc>
          <a:spcPct val="100000"/>
        </a:lnSpc>
        <a:spcBef>
          <a:spcPts val="0"/>
        </a:spcBef>
        <a:spcAft>
          <a:spcPts val="0"/>
        </a:spcAft>
        <a:buClrTx/>
        <a:buSzTx/>
        <a:buFontTx/>
        <a:buNone/>
        <a:tabLst/>
        <a:defRPr sz="3400" b="0" i="0" u="none" strike="noStrike" cap="none" spc="0" baseline="0">
          <a:solidFill>
            <a:srgbClr val="919191"/>
          </a:solidFill>
          <a:uFill>
            <a:solidFill>
              <a:srgbClr val="919191"/>
            </a:solidFill>
          </a:uFill>
          <a:latin typeface="+mn-lt"/>
          <a:ea typeface="+mn-ea"/>
          <a:cs typeface="+mn-cs"/>
          <a:sym typeface="Tahoma"/>
        </a:defRPr>
      </a:lvl2pPr>
      <a:lvl3pPr marL="0" marR="0" indent="457200" algn="ctr" defTabSz="650240" latinLnBrk="0">
        <a:lnSpc>
          <a:spcPct val="100000"/>
        </a:lnSpc>
        <a:spcBef>
          <a:spcPts val="0"/>
        </a:spcBef>
        <a:spcAft>
          <a:spcPts val="0"/>
        </a:spcAft>
        <a:buClrTx/>
        <a:buSzTx/>
        <a:buFontTx/>
        <a:buNone/>
        <a:tabLst/>
        <a:defRPr sz="3400" b="0" i="0" u="none" strike="noStrike" cap="none" spc="0" baseline="0">
          <a:solidFill>
            <a:srgbClr val="919191"/>
          </a:solidFill>
          <a:uFill>
            <a:solidFill>
              <a:srgbClr val="919191"/>
            </a:solidFill>
          </a:uFill>
          <a:latin typeface="+mn-lt"/>
          <a:ea typeface="+mn-ea"/>
          <a:cs typeface="+mn-cs"/>
          <a:sym typeface="Tahoma"/>
        </a:defRPr>
      </a:lvl3pPr>
      <a:lvl4pPr marL="0" marR="0" indent="685800" algn="ctr" defTabSz="650240" latinLnBrk="0">
        <a:lnSpc>
          <a:spcPct val="100000"/>
        </a:lnSpc>
        <a:spcBef>
          <a:spcPts val="0"/>
        </a:spcBef>
        <a:spcAft>
          <a:spcPts val="0"/>
        </a:spcAft>
        <a:buClrTx/>
        <a:buSzTx/>
        <a:buFontTx/>
        <a:buNone/>
        <a:tabLst/>
        <a:defRPr sz="3400" b="0" i="0" u="none" strike="noStrike" cap="none" spc="0" baseline="0">
          <a:solidFill>
            <a:srgbClr val="919191"/>
          </a:solidFill>
          <a:uFill>
            <a:solidFill>
              <a:srgbClr val="919191"/>
            </a:solidFill>
          </a:uFill>
          <a:latin typeface="+mn-lt"/>
          <a:ea typeface="+mn-ea"/>
          <a:cs typeface="+mn-cs"/>
          <a:sym typeface="Tahoma"/>
        </a:defRPr>
      </a:lvl4pPr>
      <a:lvl5pPr marL="0" marR="0" indent="914400" algn="ctr" defTabSz="650240" latinLnBrk="0">
        <a:lnSpc>
          <a:spcPct val="100000"/>
        </a:lnSpc>
        <a:spcBef>
          <a:spcPts val="0"/>
        </a:spcBef>
        <a:spcAft>
          <a:spcPts val="0"/>
        </a:spcAft>
        <a:buClrTx/>
        <a:buSzTx/>
        <a:buFontTx/>
        <a:buNone/>
        <a:tabLst/>
        <a:defRPr sz="3400" b="0" i="0" u="none" strike="noStrike" cap="none" spc="0" baseline="0">
          <a:solidFill>
            <a:srgbClr val="919191"/>
          </a:solidFill>
          <a:uFill>
            <a:solidFill>
              <a:srgbClr val="919191"/>
            </a:solidFill>
          </a:uFill>
          <a:latin typeface="+mn-lt"/>
          <a:ea typeface="+mn-ea"/>
          <a:cs typeface="+mn-cs"/>
          <a:sym typeface="Tahoma"/>
        </a:defRPr>
      </a:lvl5pPr>
      <a:lvl6pPr marL="0" marR="0" indent="1143000" algn="ctr" defTabSz="650240" latinLnBrk="0">
        <a:lnSpc>
          <a:spcPct val="100000"/>
        </a:lnSpc>
        <a:spcBef>
          <a:spcPts val="0"/>
        </a:spcBef>
        <a:spcAft>
          <a:spcPts val="0"/>
        </a:spcAft>
        <a:buClrTx/>
        <a:buSzTx/>
        <a:buFontTx/>
        <a:buNone/>
        <a:tabLst/>
        <a:defRPr sz="3400" b="0" i="0" u="none" strike="noStrike" cap="none" spc="0" baseline="0">
          <a:solidFill>
            <a:srgbClr val="919191"/>
          </a:solidFill>
          <a:uFill>
            <a:solidFill>
              <a:srgbClr val="919191"/>
            </a:solidFill>
          </a:uFill>
          <a:latin typeface="+mn-lt"/>
          <a:ea typeface="+mn-ea"/>
          <a:cs typeface="+mn-cs"/>
          <a:sym typeface="Tahoma"/>
        </a:defRPr>
      </a:lvl6pPr>
      <a:lvl7pPr marL="0" marR="0" indent="1371600" algn="ctr" defTabSz="650240" latinLnBrk="0">
        <a:lnSpc>
          <a:spcPct val="100000"/>
        </a:lnSpc>
        <a:spcBef>
          <a:spcPts val="0"/>
        </a:spcBef>
        <a:spcAft>
          <a:spcPts val="0"/>
        </a:spcAft>
        <a:buClrTx/>
        <a:buSzTx/>
        <a:buFontTx/>
        <a:buNone/>
        <a:tabLst/>
        <a:defRPr sz="3400" b="0" i="0" u="none" strike="noStrike" cap="none" spc="0" baseline="0">
          <a:solidFill>
            <a:srgbClr val="919191"/>
          </a:solidFill>
          <a:uFill>
            <a:solidFill>
              <a:srgbClr val="919191"/>
            </a:solidFill>
          </a:uFill>
          <a:latin typeface="+mn-lt"/>
          <a:ea typeface="+mn-ea"/>
          <a:cs typeface="+mn-cs"/>
          <a:sym typeface="Tahoma"/>
        </a:defRPr>
      </a:lvl7pPr>
      <a:lvl8pPr marL="0" marR="0" indent="1600200" algn="ctr" defTabSz="650240" latinLnBrk="0">
        <a:lnSpc>
          <a:spcPct val="100000"/>
        </a:lnSpc>
        <a:spcBef>
          <a:spcPts val="0"/>
        </a:spcBef>
        <a:spcAft>
          <a:spcPts val="0"/>
        </a:spcAft>
        <a:buClrTx/>
        <a:buSzTx/>
        <a:buFontTx/>
        <a:buNone/>
        <a:tabLst/>
        <a:defRPr sz="3400" b="0" i="0" u="none" strike="noStrike" cap="none" spc="0" baseline="0">
          <a:solidFill>
            <a:srgbClr val="919191"/>
          </a:solidFill>
          <a:uFill>
            <a:solidFill>
              <a:srgbClr val="919191"/>
            </a:solidFill>
          </a:uFill>
          <a:latin typeface="+mn-lt"/>
          <a:ea typeface="+mn-ea"/>
          <a:cs typeface="+mn-cs"/>
          <a:sym typeface="Tahoma"/>
        </a:defRPr>
      </a:lvl8pPr>
      <a:lvl9pPr marL="0" marR="0" indent="1828800" algn="ctr" defTabSz="650240" latinLnBrk="0">
        <a:lnSpc>
          <a:spcPct val="100000"/>
        </a:lnSpc>
        <a:spcBef>
          <a:spcPts val="0"/>
        </a:spcBef>
        <a:spcAft>
          <a:spcPts val="0"/>
        </a:spcAft>
        <a:buClrTx/>
        <a:buSzTx/>
        <a:buFontTx/>
        <a:buNone/>
        <a:tabLst/>
        <a:defRPr sz="3400" b="0" i="0" u="none" strike="noStrike" cap="none" spc="0" baseline="0">
          <a:solidFill>
            <a:srgbClr val="919191"/>
          </a:solidFill>
          <a:uFill>
            <a:solidFill>
              <a:srgbClr val="919191"/>
            </a:solidFill>
          </a:uFill>
          <a:latin typeface="+mn-lt"/>
          <a:ea typeface="+mn-ea"/>
          <a:cs typeface="+mn-cs"/>
          <a:sym typeface="Tahoma"/>
        </a:defRPr>
      </a:lvl9pPr>
    </p:titleStyle>
    <p:bodyStyle>
      <a:lvl1pPr marL="485775" marR="0" indent="-485775" algn="l" defTabSz="650240" latinLnBrk="0">
        <a:lnSpc>
          <a:spcPct val="100000"/>
        </a:lnSpc>
        <a:spcBef>
          <a:spcPts val="800"/>
        </a:spcBef>
        <a:spcAft>
          <a:spcPts val="0"/>
        </a:spcAft>
        <a:buClr>
          <a:srgbClr val="000000"/>
        </a:buClr>
        <a:buSzPct val="100000"/>
        <a:buFont typeface="Arial"/>
        <a:buChar char="•"/>
        <a:tabLst/>
        <a:defRPr sz="3400" b="0" i="0" u="none" strike="noStrike" cap="none" spc="0" baseline="0">
          <a:solidFill>
            <a:srgbClr val="000000"/>
          </a:solidFill>
          <a:uFill>
            <a:solidFill>
              <a:srgbClr val="000000"/>
            </a:solidFill>
          </a:uFill>
          <a:latin typeface="+mn-lt"/>
          <a:ea typeface="+mn-ea"/>
          <a:cs typeface="+mn-cs"/>
          <a:sym typeface="Tahoma"/>
        </a:defRPr>
      </a:lvl1pPr>
      <a:lvl2pPr marL="942975" marR="0" indent="-485775" algn="l" defTabSz="650240" latinLnBrk="0">
        <a:lnSpc>
          <a:spcPct val="100000"/>
        </a:lnSpc>
        <a:spcBef>
          <a:spcPts val="800"/>
        </a:spcBef>
        <a:spcAft>
          <a:spcPts val="0"/>
        </a:spcAft>
        <a:buClr>
          <a:srgbClr val="000000"/>
        </a:buClr>
        <a:buSzPct val="100000"/>
        <a:buFont typeface="Arial"/>
        <a:buChar char="•"/>
        <a:tabLst/>
        <a:defRPr sz="3400" b="0" i="0" u="none" strike="noStrike" cap="none" spc="0" baseline="0">
          <a:solidFill>
            <a:srgbClr val="000000"/>
          </a:solidFill>
          <a:uFill>
            <a:solidFill>
              <a:srgbClr val="000000"/>
            </a:solidFill>
          </a:uFill>
          <a:latin typeface="+mn-lt"/>
          <a:ea typeface="+mn-ea"/>
          <a:cs typeface="+mn-cs"/>
          <a:sym typeface="Tahoma"/>
        </a:defRPr>
      </a:lvl2pPr>
      <a:lvl3pPr marL="1346200" marR="0" indent="-431800" algn="l" defTabSz="650240" latinLnBrk="0">
        <a:lnSpc>
          <a:spcPct val="100000"/>
        </a:lnSpc>
        <a:spcBef>
          <a:spcPts val="800"/>
        </a:spcBef>
        <a:spcAft>
          <a:spcPts val="0"/>
        </a:spcAft>
        <a:buClr>
          <a:srgbClr val="000000"/>
        </a:buClr>
        <a:buSzPct val="100000"/>
        <a:buFont typeface="Arial"/>
        <a:buChar char="•"/>
        <a:tabLst/>
        <a:defRPr sz="3400" b="0" i="0" u="none" strike="noStrike" cap="none" spc="0" baseline="0">
          <a:solidFill>
            <a:srgbClr val="000000"/>
          </a:solidFill>
          <a:uFill>
            <a:solidFill>
              <a:srgbClr val="000000"/>
            </a:solidFill>
          </a:uFill>
          <a:latin typeface="+mn-lt"/>
          <a:ea typeface="+mn-ea"/>
          <a:cs typeface="+mn-cs"/>
          <a:sym typeface="Tahoma"/>
        </a:defRPr>
      </a:lvl3pPr>
      <a:lvl4pPr marL="1857375" marR="0" indent="-485775" algn="l" defTabSz="650240" latinLnBrk="0">
        <a:lnSpc>
          <a:spcPct val="100000"/>
        </a:lnSpc>
        <a:spcBef>
          <a:spcPts val="800"/>
        </a:spcBef>
        <a:spcAft>
          <a:spcPts val="0"/>
        </a:spcAft>
        <a:buClr>
          <a:srgbClr val="000000"/>
        </a:buClr>
        <a:buSzPct val="100000"/>
        <a:buFont typeface="Arial"/>
        <a:buChar char="•"/>
        <a:tabLst/>
        <a:defRPr sz="3400" b="0" i="0" u="none" strike="noStrike" cap="none" spc="0" baseline="0">
          <a:solidFill>
            <a:srgbClr val="000000"/>
          </a:solidFill>
          <a:uFill>
            <a:solidFill>
              <a:srgbClr val="000000"/>
            </a:solidFill>
          </a:uFill>
          <a:latin typeface="+mn-lt"/>
          <a:ea typeface="+mn-ea"/>
          <a:cs typeface="+mn-cs"/>
          <a:sym typeface="Tahoma"/>
        </a:defRPr>
      </a:lvl4pPr>
      <a:lvl5pPr marL="2383971" marR="0" indent="-555171" algn="l" defTabSz="650240" latinLnBrk="0">
        <a:lnSpc>
          <a:spcPct val="100000"/>
        </a:lnSpc>
        <a:spcBef>
          <a:spcPts val="800"/>
        </a:spcBef>
        <a:spcAft>
          <a:spcPts val="0"/>
        </a:spcAft>
        <a:buClr>
          <a:srgbClr val="000000"/>
        </a:buClr>
        <a:buSzPct val="100000"/>
        <a:buFont typeface="Arial"/>
        <a:buChar char="•"/>
        <a:tabLst/>
        <a:defRPr sz="3400" b="0" i="0" u="none" strike="noStrike" cap="none" spc="0" baseline="0">
          <a:solidFill>
            <a:srgbClr val="000000"/>
          </a:solidFill>
          <a:uFill>
            <a:solidFill>
              <a:srgbClr val="000000"/>
            </a:solidFill>
          </a:uFill>
          <a:latin typeface="+mn-lt"/>
          <a:ea typeface="+mn-ea"/>
          <a:cs typeface="+mn-cs"/>
          <a:sym typeface="Tahoma"/>
        </a:defRPr>
      </a:lvl5pPr>
      <a:lvl6pPr marL="3839028" marR="0" indent="-1387928" algn="l" defTabSz="650240" latinLnBrk="0">
        <a:lnSpc>
          <a:spcPct val="100000"/>
        </a:lnSpc>
        <a:spcBef>
          <a:spcPts val="800"/>
        </a:spcBef>
        <a:spcAft>
          <a:spcPts val="0"/>
        </a:spcAft>
        <a:buClr>
          <a:srgbClr val="000000"/>
        </a:buClr>
        <a:buSzPct val="171000"/>
        <a:buFont typeface="Arial"/>
        <a:buChar char="•"/>
        <a:tabLst/>
        <a:defRPr sz="3400" b="0" i="0" u="none" strike="noStrike" cap="none" spc="0" baseline="0">
          <a:solidFill>
            <a:srgbClr val="000000"/>
          </a:solidFill>
          <a:uFill>
            <a:solidFill>
              <a:srgbClr val="000000"/>
            </a:solidFill>
          </a:uFill>
          <a:latin typeface="+mn-lt"/>
          <a:ea typeface="+mn-ea"/>
          <a:cs typeface="+mn-cs"/>
          <a:sym typeface="Tahoma"/>
        </a:defRPr>
      </a:lvl6pPr>
      <a:lvl7pPr marL="4194628" marR="0" indent="-1387928" algn="l" defTabSz="650240" latinLnBrk="0">
        <a:lnSpc>
          <a:spcPct val="100000"/>
        </a:lnSpc>
        <a:spcBef>
          <a:spcPts val="800"/>
        </a:spcBef>
        <a:spcAft>
          <a:spcPts val="0"/>
        </a:spcAft>
        <a:buClr>
          <a:srgbClr val="000000"/>
        </a:buClr>
        <a:buSzPct val="171000"/>
        <a:buFont typeface="Arial"/>
        <a:buChar char="•"/>
        <a:tabLst/>
        <a:defRPr sz="3400" b="0" i="0" u="none" strike="noStrike" cap="none" spc="0" baseline="0">
          <a:solidFill>
            <a:srgbClr val="000000"/>
          </a:solidFill>
          <a:uFill>
            <a:solidFill>
              <a:srgbClr val="000000"/>
            </a:solidFill>
          </a:uFill>
          <a:latin typeface="+mn-lt"/>
          <a:ea typeface="+mn-ea"/>
          <a:cs typeface="+mn-cs"/>
          <a:sym typeface="Tahoma"/>
        </a:defRPr>
      </a:lvl7pPr>
      <a:lvl8pPr marL="4550228" marR="0" indent="-1387928" algn="l" defTabSz="650240" latinLnBrk="0">
        <a:lnSpc>
          <a:spcPct val="100000"/>
        </a:lnSpc>
        <a:spcBef>
          <a:spcPts val="800"/>
        </a:spcBef>
        <a:spcAft>
          <a:spcPts val="0"/>
        </a:spcAft>
        <a:buClr>
          <a:srgbClr val="000000"/>
        </a:buClr>
        <a:buSzPct val="171000"/>
        <a:buFont typeface="Arial"/>
        <a:buChar char="•"/>
        <a:tabLst/>
        <a:defRPr sz="3400" b="0" i="0" u="none" strike="noStrike" cap="none" spc="0" baseline="0">
          <a:solidFill>
            <a:srgbClr val="000000"/>
          </a:solidFill>
          <a:uFill>
            <a:solidFill>
              <a:srgbClr val="000000"/>
            </a:solidFill>
          </a:uFill>
          <a:latin typeface="+mn-lt"/>
          <a:ea typeface="+mn-ea"/>
          <a:cs typeface="+mn-cs"/>
          <a:sym typeface="Tahoma"/>
        </a:defRPr>
      </a:lvl8pPr>
      <a:lvl9pPr marL="4905828" marR="0" indent="-1387928" algn="l" defTabSz="650240" latinLnBrk="0">
        <a:lnSpc>
          <a:spcPct val="100000"/>
        </a:lnSpc>
        <a:spcBef>
          <a:spcPts val="800"/>
        </a:spcBef>
        <a:spcAft>
          <a:spcPts val="0"/>
        </a:spcAft>
        <a:buClr>
          <a:srgbClr val="000000"/>
        </a:buClr>
        <a:buSzPct val="171000"/>
        <a:buFont typeface="Arial"/>
        <a:buChar char="•"/>
        <a:tabLst/>
        <a:defRPr sz="3400" b="0" i="0" u="none" strike="noStrike" cap="none" spc="0" baseline="0">
          <a:solidFill>
            <a:srgbClr val="000000"/>
          </a:solidFill>
          <a:uFill>
            <a:solidFill>
              <a:srgbClr val="000000"/>
            </a:solidFill>
          </a:uFill>
          <a:latin typeface="+mn-lt"/>
          <a:ea typeface="+mn-ea"/>
          <a:cs typeface="+mn-cs"/>
          <a:sym typeface="Tahoma"/>
        </a:defRPr>
      </a:lvl9pPr>
    </p:bodyStyle>
    <p:otherStyle>
      <a:lvl1pPr marL="0" marR="0" indent="0" algn="r" defTabSz="65024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9A9A9A"/>
            </a:solidFill>
          </a:uFill>
          <a:latin typeface="+mn-lt"/>
          <a:ea typeface="+mn-ea"/>
          <a:cs typeface="+mn-cs"/>
          <a:sym typeface="Calibri"/>
        </a:defRPr>
      </a:lvl1pPr>
      <a:lvl2pPr marL="0" marR="0" indent="0" algn="r" defTabSz="65024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9A9A9A"/>
            </a:solidFill>
          </a:uFill>
          <a:latin typeface="+mn-lt"/>
          <a:ea typeface="+mn-ea"/>
          <a:cs typeface="+mn-cs"/>
          <a:sym typeface="Calibri"/>
        </a:defRPr>
      </a:lvl2pPr>
      <a:lvl3pPr marL="0" marR="0" indent="0" algn="r" defTabSz="65024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9A9A9A"/>
            </a:solidFill>
          </a:uFill>
          <a:latin typeface="+mn-lt"/>
          <a:ea typeface="+mn-ea"/>
          <a:cs typeface="+mn-cs"/>
          <a:sym typeface="Calibri"/>
        </a:defRPr>
      </a:lvl3pPr>
      <a:lvl4pPr marL="0" marR="0" indent="0" algn="r" defTabSz="65024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9A9A9A"/>
            </a:solidFill>
          </a:uFill>
          <a:latin typeface="+mn-lt"/>
          <a:ea typeface="+mn-ea"/>
          <a:cs typeface="+mn-cs"/>
          <a:sym typeface="Calibri"/>
        </a:defRPr>
      </a:lvl4pPr>
      <a:lvl5pPr marL="0" marR="0" indent="0" algn="r" defTabSz="65024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9A9A9A"/>
            </a:solidFill>
          </a:uFill>
          <a:latin typeface="+mn-lt"/>
          <a:ea typeface="+mn-ea"/>
          <a:cs typeface="+mn-cs"/>
          <a:sym typeface="Calibri"/>
        </a:defRPr>
      </a:lvl5pPr>
      <a:lvl6pPr marL="0" marR="0" indent="0" algn="r" defTabSz="65024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9A9A9A"/>
            </a:solidFill>
          </a:uFill>
          <a:latin typeface="+mn-lt"/>
          <a:ea typeface="+mn-ea"/>
          <a:cs typeface="+mn-cs"/>
          <a:sym typeface="Calibri"/>
        </a:defRPr>
      </a:lvl6pPr>
      <a:lvl7pPr marL="0" marR="0" indent="0" algn="r" defTabSz="65024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9A9A9A"/>
            </a:solidFill>
          </a:uFill>
          <a:latin typeface="+mn-lt"/>
          <a:ea typeface="+mn-ea"/>
          <a:cs typeface="+mn-cs"/>
          <a:sym typeface="Calibri"/>
        </a:defRPr>
      </a:lvl7pPr>
      <a:lvl8pPr marL="0" marR="0" indent="0" algn="r" defTabSz="65024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9A9A9A"/>
            </a:solidFill>
          </a:uFill>
          <a:latin typeface="+mn-lt"/>
          <a:ea typeface="+mn-ea"/>
          <a:cs typeface="+mn-cs"/>
          <a:sym typeface="Calibri"/>
        </a:defRPr>
      </a:lvl8pPr>
      <a:lvl9pPr marL="0" marR="0" indent="0" algn="r" defTabSz="650240" latinLnBrk="0">
        <a:lnSpc>
          <a:spcPct val="100000"/>
        </a:lnSpc>
        <a:spcBef>
          <a:spcPts val="0"/>
        </a:spcBef>
        <a:spcAft>
          <a:spcPts val="0"/>
        </a:spcAft>
        <a:buClrTx/>
        <a:buSzTx/>
        <a:buFontTx/>
        <a:buNone/>
        <a:tabLst/>
        <a:defRPr sz="1600" b="0" i="0" u="none" strike="noStrike" cap="none" spc="0" baseline="0">
          <a:solidFill>
            <a:schemeClr val="tx1"/>
          </a:solidFill>
          <a:uFill>
            <a:solidFill>
              <a:srgbClr val="9A9A9A"/>
            </a:solidFill>
          </a:u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t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png"/><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ti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4.png" descr="image4.png"/>
          <p:cNvPicPr>
            <a:picLocks noChangeAspect="1"/>
          </p:cNvPicPr>
          <p:nvPr/>
        </p:nvPicPr>
        <p:blipFill>
          <a:blip r:embed="rId2"/>
          <a:stretch>
            <a:fillRect/>
          </a:stretch>
        </p:blipFill>
        <p:spPr>
          <a:xfrm>
            <a:off x="2203149" y="8279775"/>
            <a:ext cx="1109714" cy="1246294"/>
          </a:xfrm>
          <a:prstGeom prst="rect">
            <a:avLst/>
          </a:prstGeom>
          <a:ln w="12700">
            <a:miter lim="400000"/>
          </a:ln>
        </p:spPr>
      </p:pic>
      <p:pic>
        <p:nvPicPr>
          <p:cNvPr id="95" name="image1.png" descr="image1.png"/>
          <p:cNvPicPr>
            <a:picLocks noChangeAspect="1"/>
          </p:cNvPicPr>
          <p:nvPr/>
        </p:nvPicPr>
        <p:blipFill>
          <a:blip r:embed="rId3"/>
          <a:stretch>
            <a:fillRect/>
          </a:stretch>
        </p:blipFill>
        <p:spPr>
          <a:xfrm>
            <a:off x="-1" y="291253"/>
            <a:ext cx="1300481" cy="469619"/>
          </a:xfrm>
          <a:prstGeom prst="rect">
            <a:avLst/>
          </a:prstGeom>
          <a:ln w="12700">
            <a:miter lim="400000"/>
          </a:ln>
        </p:spPr>
      </p:pic>
      <p:pic>
        <p:nvPicPr>
          <p:cNvPr id="96" name="image2.png" descr="image2.png"/>
          <p:cNvPicPr>
            <a:picLocks noChangeAspect="1"/>
          </p:cNvPicPr>
          <p:nvPr/>
        </p:nvPicPr>
        <p:blipFill>
          <a:blip r:embed="rId4"/>
          <a:stretch>
            <a:fillRect/>
          </a:stretch>
        </p:blipFill>
        <p:spPr>
          <a:xfrm>
            <a:off x="4454596" y="514773"/>
            <a:ext cx="4100126" cy="921174"/>
          </a:xfrm>
          <a:prstGeom prst="rect">
            <a:avLst/>
          </a:prstGeom>
          <a:ln w="12700">
            <a:miter lim="400000"/>
          </a:ln>
        </p:spPr>
      </p:pic>
      <p:sp>
        <p:nvSpPr>
          <p:cNvPr id="97" name="Rectangle"/>
          <p:cNvSpPr/>
          <p:nvPr/>
        </p:nvSpPr>
        <p:spPr>
          <a:xfrm>
            <a:off x="-1" y="-1"/>
            <a:ext cx="1318543" cy="975361"/>
          </a:xfrm>
          <a:prstGeom prst="rect">
            <a:avLst/>
          </a:prstGeom>
          <a:solidFill>
            <a:srgbClr val="FFFFFF"/>
          </a:solidFill>
          <a:ln w="3175"/>
        </p:spPr>
        <p:txBody>
          <a:bodyPr lIns="54186" tIns="54186" rIns="54186" bIns="54186" anchor="ctr"/>
          <a:lstStyle/>
          <a:p>
            <a:pPr algn="ctr" defTabSz="830862">
              <a:buClr>
                <a:srgbClr val="FFFFFF"/>
              </a:buClr>
              <a:defRPr sz="5400">
                <a:solidFill>
                  <a:srgbClr val="FFFFFF"/>
                </a:solidFill>
                <a:effectLst>
                  <a:outerShdw blurRad="38100" dist="12700" dir="5400000" rotWithShape="0">
                    <a:srgbClr val="000000">
                      <a:alpha val="50000"/>
                    </a:srgbClr>
                  </a:outerShdw>
                </a:effectLst>
                <a:uFill>
                  <a:solidFill>
                    <a:srgbClr val="FFFFFF"/>
                  </a:solidFill>
                </a:uFill>
                <a:latin typeface="Calibri"/>
                <a:ea typeface="Calibri"/>
                <a:cs typeface="Calibri"/>
                <a:sym typeface="Calibri"/>
              </a:defRPr>
            </a:pPr>
            <a:endParaRPr/>
          </a:p>
        </p:txBody>
      </p:sp>
      <p:pic>
        <p:nvPicPr>
          <p:cNvPr id="98" name="droppedImage.png" descr="droppedImage.png"/>
          <p:cNvPicPr>
            <a:picLocks noChangeAspect="1"/>
          </p:cNvPicPr>
          <p:nvPr/>
        </p:nvPicPr>
        <p:blipFill>
          <a:blip r:embed="rId5"/>
          <a:stretch>
            <a:fillRect/>
          </a:stretch>
        </p:blipFill>
        <p:spPr>
          <a:xfrm>
            <a:off x="9692201" y="8463114"/>
            <a:ext cx="2330028" cy="776676"/>
          </a:xfrm>
          <a:prstGeom prst="rect">
            <a:avLst/>
          </a:prstGeom>
          <a:ln w="12700">
            <a:miter lim="400000"/>
          </a:ln>
        </p:spPr>
      </p:pic>
      <p:sp>
        <p:nvSpPr>
          <p:cNvPr id="99" name="All-order QED corrections on kaonic atoms"/>
          <p:cNvSpPr>
            <a:spLocks noGrp="1"/>
          </p:cNvSpPr>
          <p:nvPr>
            <p:ph type="title"/>
          </p:nvPr>
        </p:nvSpPr>
        <p:spPr>
          <a:prstGeom prst="rect">
            <a:avLst/>
          </a:prstGeom>
        </p:spPr>
        <p:txBody>
          <a:bodyPr/>
          <a:lstStyle>
            <a:lvl1pPr>
              <a:defRPr sz="3800"/>
            </a:lvl1pPr>
          </a:lstStyle>
          <a:p>
            <a:r>
              <a:t>All-order QED corrections on kaonic atoms</a:t>
            </a:r>
          </a:p>
        </p:txBody>
      </p:sp>
      <p:sp>
        <p:nvSpPr>
          <p:cNvPr id="100" name="Paul Indelicato…"/>
          <p:cNvSpPr>
            <a:spLocks noGrp="1"/>
          </p:cNvSpPr>
          <p:nvPr>
            <p:ph type="body" sz="quarter" idx="1"/>
          </p:nvPr>
        </p:nvSpPr>
        <p:spPr>
          <a:xfrm>
            <a:off x="1950719" y="5527040"/>
            <a:ext cx="9103361" cy="1842347"/>
          </a:xfrm>
          <a:prstGeom prst="rect">
            <a:avLst/>
          </a:prstGeom>
        </p:spPr>
        <p:txBody>
          <a:bodyPr/>
          <a:lstStyle/>
          <a:p>
            <a:r>
              <a:t>Paul Indelicato</a:t>
            </a:r>
          </a:p>
          <a:p>
            <a:r>
              <a:t>workshop on Fundamental Physics with Exotic Atoms</a:t>
            </a:r>
          </a:p>
          <a:p>
            <a:r>
              <a:t>June 23-25, 2025, INFN, Frascati</a:t>
            </a:r>
          </a:p>
        </p:txBody>
      </p:sp>
      <p:pic>
        <p:nvPicPr>
          <p:cNvPr id="101" name="image8.png" descr="image8.png"/>
          <p:cNvPicPr>
            <a:picLocks noChangeAspect="1"/>
          </p:cNvPicPr>
          <p:nvPr/>
        </p:nvPicPr>
        <p:blipFill>
          <a:blip r:embed="rId6"/>
          <a:stretch>
            <a:fillRect/>
          </a:stretch>
        </p:blipFill>
        <p:spPr>
          <a:xfrm>
            <a:off x="973101" y="8405848"/>
            <a:ext cx="811946" cy="833942"/>
          </a:xfrm>
          <a:prstGeom prst="rect">
            <a:avLst/>
          </a:prstGeom>
          <a:ln w="12700">
            <a:miter lim="400000"/>
          </a:ln>
        </p:spPr>
      </p:pic>
      <p:pic>
        <p:nvPicPr>
          <p:cNvPr id="102" name="Image" descr="Image"/>
          <p:cNvPicPr>
            <a:picLocks noChangeAspect="1"/>
          </p:cNvPicPr>
          <p:nvPr/>
        </p:nvPicPr>
        <p:blipFill>
          <a:blip r:embed="rId7"/>
          <a:stretch>
            <a:fillRect/>
          </a:stretch>
        </p:blipFill>
        <p:spPr>
          <a:xfrm>
            <a:off x="6179537" y="8359877"/>
            <a:ext cx="2704846" cy="1086089"/>
          </a:xfrm>
          <a:prstGeom prst="rect">
            <a:avLst/>
          </a:prstGeom>
          <a:ln w="12700">
            <a:miter lim="400000"/>
          </a:ln>
        </p:spPr>
      </p:pic>
      <p:pic>
        <p:nvPicPr>
          <p:cNvPr id="103" name="Image" descr="Image"/>
          <p:cNvPicPr>
            <a:picLocks noChangeAspect="1"/>
          </p:cNvPicPr>
          <p:nvPr/>
        </p:nvPicPr>
        <p:blipFill>
          <a:blip r:embed="rId8"/>
          <a:stretch>
            <a:fillRect/>
          </a:stretch>
        </p:blipFill>
        <p:spPr>
          <a:xfrm>
            <a:off x="4120681" y="8279775"/>
            <a:ext cx="1246295" cy="1246294"/>
          </a:xfrm>
          <a:prstGeom prst="rect">
            <a:avLst/>
          </a:prstGeom>
          <a:ln w="12700">
            <a:miter lim="400000"/>
          </a:ln>
        </p:spPr>
      </p:pic>
      <p:sp>
        <p:nvSpPr>
          <p:cNvPr id="104" name="Slide Number"/>
          <p:cNvSpPr>
            <a:spLocks noGrp="1"/>
          </p:cNvSpPr>
          <p:nvPr>
            <p:ph type="sldNum" sz="quarter" idx="2"/>
          </p:nvPr>
        </p:nvSpPr>
        <p:spPr>
          <a:xfrm>
            <a:off x="12098505" y="9198186"/>
            <a:ext cx="256055" cy="3083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204" name="Kaons INFN 2025"/>
          <p:cNvSpPr/>
          <p:nvPr/>
        </p:nvSpPr>
        <p:spPr>
          <a:xfrm>
            <a:off x="0" y="9378808"/>
            <a:ext cx="5758623"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205" name="Exotic atoms and QED"/>
          <p:cNvSpPr>
            <a:spLocks noGrp="1"/>
          </p:cNvSpPr>
          <p:nvPr>
            <p:ph type="ctrTitle"/>
          </p:nvPr>
        </p:nvSpPr>
        <p:spPr>
          <a:prstGeom prst="rect">
            <a:avLst/>
          </a:prstGeom>
        </p:spPr>
        <p:txBody>
          <a:bodyPr/>
          <a:lstStyle/>
          <a:p>
            <a:r>
              <a:t>Exotic atoms and QED</a:t>
            </a:r>
          </a:p>
        </p:txBody>
      </p:sp>
      <p:sp>
        <p:nvSpPr>
          <p:cNvPr id="206" name="Nuclear effects and QED contributions"/>
          <p:cNvSpPr>
            <a:spLocks noGrp="1"/>
          </p:cNvSpPr>
          <p:nvPr>
            <p:ph type="subTitle" sz="quarter" idx="1"/>
          </p:nvPr>
        </p:nvSpPr>
        <p:spPr>
          <a:prstGeom prst="rect">
            <a:avLst/>
          </a:prstGeom>
        </p:spPr>
        <p:txBody>
          <a:bodyPr/>
          <a:lstStyle/>
          <a:p>
            <a:r>
              <a:t>Nuclear effects and QED contributions</a:t>
            </a:r>
          </a:p>
        </p:txBody>
      </p:sp>
      <p:sp>
        <p:nvSpPr>
          <p:cNvPr id="207"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image1.png" descr="image1.png"/>
          <p:cNvPicPr>
            <a:picLocks noChangeAspect="1"/>
          </p:cNvPicPr>
          <p:nvPr/>
        </p:nvPicPr>
        <p:blipFill>
          <a:blip r:embed="rId3"/>
          <a:stretch>
            <a:fillRect/>
          </a:stretch>
        </p:blipFill>
        <p:spPr>
          <a:xfrm>
            <a:off x="-1" y="291253"/>
            <a:ext cx="1300481" cy="467361"/>
          </a:xfrm>
          <a:prstGeom prst="rect">
            <a:avLst/>
          </a:prstGeom>
          <a:ln w="12700">
            <a:miter lim="400000"/>
          </a:ln>
        </p:spPr>
      </p:pic>
      <p:sp>
        <p:nvSpPr>
          <p:cNvPr id="210"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211" name="Strong-field QED with muonic atoms"/>
          <p:cNvSpPr txBox="1">
            <a:spLocks noGrp="1"/>
          </p:cNvSpPr>
          <p:nvPr>
            <p:ph type="title"/>
          </p:nvPr>
        </p:nvSpPr>
        <p:spPr>
          <a:prstGeom prst="rect">
            <a:avLst/>
          </a:prstGeom>
        </p:spPr>
        <p:txBody>
          <a:bodyPr/>
          <a:lstStyle/>
          <a:p>
            <a:r>
              <a:t>Strong-field QED with muonic atoms</a:t>
            </a:r>
          </a:p>
        </p:txBody>
      </p:sp>
      <p:sp>
        <p:nvSpPr>
          <p:cNvPr id="212" name="10"/>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grpSp>
        <p:nvGrpSpPr>
          <p:cNvPr id="228" name="Group"/>
          <p:cNvGrpSpPr/>
          <p:nvPr/>
        </p:nvGrpSpPr>
        <p:grpSpPr>
          <a:xfrm>
            <a:off x="9790221" y="5464336"/>
            <a:ext cx="2930640" cy="2548679"/>
            <a:chOff x="0" y="0"/>
            <a:chExt cx="2930638" cy="2548677"/>
          </a:xfrm>
        </p:grpSpPr>
        <p:grpSp>
          <p:nvGrpSpPr>
            <p:cNvPr id="224" name="Group"/>
            <p:cNvGrpSpPr/>
            <p:nvPr/>
          </p:nvGrpSpPr>
          <p:grpSpPr>
            <a:xfrm>
              <a:off x="973015" y="1127705"/>
              <a:ext cx="458319" cy="437596"/>
              <a:chOff x="0" y="0"/>
              <a:chExt cx="458318" cy="437595"/>
            </a:xfrm>
          </p:grpSpPr>
          <p:sp>
            <p:nvSpPr>
              <p:cNvPr id="213" name="Circle"/>
              <p:cNvSpPr/>
              <p:nvPr/>
            </p:nvSpPr>
            <p:spPr>
              <a:xfrm>
                <a:off x="228336" y="202496"/>
                <a:ext cx="209075" cy="203739"/>
              </a:xfrm>
              <a:prstGeom prst="ellipse">
                <a:avLst/>
              </a:prstGeom>
              <a:gradFill flip="none" rotWithShape="1">
                <a:gsLst>
                  <a:gs pos="0">
                    <a:srgbClr val="7888A0"/>
                  </a:gs>
                  <a:gs pos="100000">
                    <a:srgbClr val="3D4553"/>
                  </a:gs>
                </a:gsLst>
                <a:lin ang="5400000" scaled="0"/>
              </a:gra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14" name="Circle"/>
              <p:cNvSpPr/>
              <p:nvPr/>
            </p:nvSpPr>
            <p:spPr>
              <a:xfrm>
                <a:off x="249244" y="31361"/>
                <a:ext cx="209075" cy="203738"/>
              </a:xfrm>
              <a:prstGeom prst="ellipse">
                <a:avLst/>
              </a:prstGeom>
              <a:gradFill flip="none" rotWithShape="1">
                <a:gsLst>
                  <a:gs pos="0">
                    <a:srgbClr val="7888A0"/>
                  </a:gs>
                  <a:gs pos="100000">
                    <a:srgbClr val="3D4553"/>
                  </a:gs>
                </a:gsLst>
                <a:lin ang="5400000" scaled="0"/>
              </a:gra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15" name="Circle"/>
              <p:cNvSpPr/>
              <p:nvPr/>
            </p:nvSpPr>
            <p:spPr>
              <a:xfrm>
                <a:off x="155161" y="0"/>
                <a:ext cx="209074" cy="203738"/>
              </a:xfrm>
              <a:prstGeom prst="ellipse">
                <a:avLst/>
              </a:prstGeom>
              <a:gradFill flip="none" rotWithShape="1">
                <a:gsLst>
                  <a:gs pos="0">
                    <a:srgbClr val="CE2111"/>
                  </a:gs>
                  <a:gs pos="100000">
                    <a:srgbClr val="841001"/>
                  </a:gs>
                </a:gsLst>
                <a:lin ang="5400000" scaled="0"/>
              </a:gra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16" name="Circle"/>
              <p:cNvSpPr/>
              <p:nvPr/>
            </p:nvSpPr>
            <p:spPr>
              <a:xfrm>
                <a:off x="249244" y="125444"/>
                <a:ext cx="209075" cy="203739"/>
              </a:xfrm>
              <a:prstGeom prst="ellipse">
                <a:avLst/>
              </a:prstGeom>
              <a:gradFill flip="none" rotWithShape="1">
                <a:gsLst>
                  <a:gs pos="0">
                    <a:srgbClr val="CE2111"/>
                  </a:gs>
                  <a:gs pos="100000">
                    <a:srgbClr val="841001"/>
                  </a:gs>
                </a:gsLst>
                <a:lin ang="5400000" scaled="0"/>
              </a:gra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17" name="Circle"/>
              <p:cNvSpPr/>
              <p:nvPr/>
            </p:nvSpPr>
            <p:spPr>
              <a:xfrm>
                <a:off x="41814" y="41814"/>
                <a:ext cx="209075" cy="203739"/>
              </a:xfrm>
              <a:prstGeom prst="ellipse">
                <a:avLst/>
              </a:prstGeom>
              <a:gradFill flip="none" rotWithShape="1">
                <a:gsLst>
                  <a:gs pos="0">
                    <a:srgbClr val="7888A0"/>
                  </a:gs>
                  <a:gs pos="100000">
                    <a:srgbClr val="3D4553"/>
                  </a:gs>
                </a:gsLst>
                <a:lin ang="5400000" scaled="0"/>
              </a:gra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18" name="Circle"/>
              <p:cNvSpPr/>
              <p:nvPr/>
            </p:nvSpPr>
            <p:spPr>
              <a:xfrm>
                <a:off x="228336" y="202496"/>
                <a:ext cx="209075" cy="203739"/>
              </a:xfrm>
              <a:prstGeom prst="ellipse">
                <a:avLst/>
              </a:prstGeom>
              <a:gradFill flip="none" rotWithShape="1">
                <a:gsLst>
                  <a:gs pos="0">
                    <a:srgbClr val="CE2111"/>
                  </a:gs>
                  <a:gs pos="100000">
                    <a:srgbClr val="841001"/>
                  </a:gs>
                </a:gsLst>
                <a:lin ang="5400000" scaled="0"/>
              </a:gra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19" name="Circle"/>
              <p:cNvSpPr/>
              <p:nvPr/>
            </p:nvSpPr>
            <p:spPr>
              <a:xfrm>
                <a:off x="0" y="104536"/>
                <a:ext cx="209074" cy="203739"/>
              </a:xfrm>
              <a:prstGeom prst="ellipse">
                <a:avLst/>
              </a:prstGeom>
              <a:gradFill flip="none" rotWithShape="1">
                <a:gsLst>
                  <a:gs pos="0">
                    <a:srgbClr val="CE2111"/>
                  </a:gs>
                  <a:gs pos="100000">
                    <a:srgbClr val="841001"/>
                  </a:gs>
                </a:gsLst>
                <a:lin ang="5400000" scaled="0"/>
              </a:gra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20" name="Circle"/>
              <p:cNvSpPr/>
              <p:nvPr/>
            </p:nvSpPr>
            <p:spPr>
              <a:xfrm>
                <a:off x="144707" y="125444"/>
                <a:ext cx="209075" cy="203739"/>
              </a:xfrm>
              <a:prstGeom prst="ellipse">
                <a:avLst/>
              </a:prstGeom>
              <a:gradFill flip="none" rotWithShape="1">
                <a:gsLst>
                  <a:gs pos="0">
                    <a:srgbClr val="7888A0"/>
                  </a:gs>
                  <a:gs pos="100000">
                    <a:srgbClr val="3D4553"/>
                  </a:gs>
                </a:gsLst>
                <a:lin ang="5400000" scaled="0"/>
              </a:gra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21" name="Circle"/>
              <p:cNvSpPr/>
              <p:nvPr/>
            </p:nvSpPr>
            <p:spPr>
              <a:xfrm>
                <a:off x="0" y="202496"/>
                <a:ext cx="209074" cy="203739"/>
              </a:xfrm>
              <a:prstGeom prst="ellipse">
                <a:avLst/>
              </a:prstGeom>
              <a:gradFill flip="none" rotWithShape="1">
                <a:gsLst>
                  <a:gs pos="0">
                    <a:srgbClr val="7888A0"/>
                  </a:gs>
                  <a:gs pos="100000">
                    <a:srgbClr val="3D4553"/>
                  </a:gs>
                </a:gsLst>
                <a:lin ang="5400000" scaled="0"/>
              </a:gra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22" name="Circle"/>
              <p:cNvSpPr/>
              <p:nvPr/>
            </p:nvSpPr>
            <p:spPr>
              <a:xfrm>
                <a:off x="73175" y="233857"/>
                <a:ext cx="209075" cy="203739"/>
              </a:xfrm>
              <a:prstGeom prst="ellipse">
                <a:avLst/>
              </a:prstGeom>
              <a:gradFill flip="none" rotWithShape="1">
                <a:gsLst>
                  <a:gs pos="0">
                    <a:srgbClr val="CE2111"/>
                  </a:gs>
                  <a:gs pos="100000">
                    <a:srgbClr val="841001"/>
                  </a:gs>
                </a:gsLst>
                <a:lin ang="5400000" scaled="0"/>
              </a:gra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23" name="Circle"/>
              <p:cNvSpPr/>
              <p:nvPr/>
            </p:nvSpPr>
            <p:spPr>
              <a:xfrm>
                <a:off x="228336" y="233857"/>
                <a:ext cx="209075" cy="203739"/>
              </a:xfrm>
              <a:prstGeom prst="ellipse">
                <a:avLst/>
              </a:prstGeom>
              <a:gradFill flip="none" rotWithShape="1">
                <a:gsLst>
                  <a:gs pos="0">
                    <a:srgbClr val="7888A0"/>
                  </a:gs>
                  <a:gs pos="100000">
                    <a:srgbClr val="3D4553"/>
                  </a:gs>
                </a:gsLst>
                <a:lin ang="5400000" scaled="0"/>
              </a:gra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grpSp>
        <p:sp>
          <p:nvSpPr>
            <p:cNvPr id="225" name="Circle"/>
            <p:cNvSpPr/>
            <p:nvPr/>
          </p:nvSpPr>
          <p:spPr>
            <a:xfrm>
              <a:off x="0" y="144327"/>
              <a:ext cx="2404350" cy="2404351"/>
            </a:xfrm>
            <a:prstGeom prst="ellipse">
              <a:avLst/>
            </a:prstGeom>
            <a:noFill/>
            <a:ln w="25400" cap="flat">
              <a:solidFill>
                <a:srgbClr val="5A5F5E"/>
              </a:solidFill>
              <a:prstDash val="solid"/>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26" name="Circle"/>
            <p:cNvSpPr/>
            <p:nvPr/>
          </p:nvSpPr>
          <p:spPr>
            <a:xfrm>
              <a:off x="1464477" y="103058"/>
              <a:ext cx="188168" cy="191125"/>
            </a:xfrm>
            <a:prstGeom prst="ellipse">
              <a:avLst/>
            </a:prstGeom>
            <a:gradFill flip="none" rotWithShape="1">
              <a:gsLst>
                <a:gs pos="0">
                  <a:srgbClr val="EB3D44"/>
                </a:gs>
                <a:gs pos="100000">
                  <a:srgbClr val="B4B4B4"/>
                </a:gs>
              </a:gsLst>
              <a:lin ang="5400000" scaled="0"/>
            </a:gradFill>
            <a:ln w="12700" cap="flat">
              <a:noFill/>
              <a:miter lim="400000"/>
            </a:ln>
            <a:effectLst/>
          </p:spPr>
          <p:txBody>
            <a:bodyPr wrap="square" lIns="50800" tIns="50800" rIns="50800" bIns="50800" numCol="1" anchor="ctr">
              <a:noAutofit/>
            </a:bodyPr>
            <a:lstStyle/>
            <a:p>
              <a:pPr algn="ctr" defTabSz="584200">
                <a:buClrTx/>
                <a:defRPr sz="2000">
                  <a:solidFill>
                    <a:srgbClr val="FFFFFF"/>
                  </a:solidFill>
                  <a:uFillTx/>
                  <a:latin typeface="Gill Sans Light"/>
                  <a:ea typeface="Gill Sans Light"/>
                  <a:cs typeface="Gill Sans Light"/>
                  <a:sym typeface="Gill Sans Light"/>
                </a:defRPr>
              </a:pPr>
              <a:endParaRPr/>
            </a:p>
          </p:txBody>
        </p:sp>
        <p:sp>
          <p:nvSpPr>
            <p:cNvPr id="227" name="electron"/>
            <p:cNvSpPr txBox="1"/>
            <p:nvPr/>
          </p:nvSpPr>
          <p:spPr>
            <a:xfrm>
              <a:off x="1712993" y="0"/>
              <a:ext cx="1217646" cy="397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buClrTx/>
                <a:defRPr sz="2000">
                  <a:solidFill>
                    <a:srgbClr val="EB3D44"/>
                  </a:solidFill>
                  <a:uFillTx/>
                </a:defRPr>
              </a:lvl1pPr>
            </a:lstStyle>
            <a:p>
              <a:r>
                <a:t>electron</a:t>
              </a:r>
            </a:p>
          </p:txBody>
        </p:sp>
      </p:grpSp>
      <p:grpSp>
        <p:nvGrpSpPr>
          <p:cNvPr id="239" name="Group"/>
          <p:cNvGrpSpPr/>
          <p:nvPr/>
        </p:nvGrpSpPr>
        <p:grpSpPr>
          <a:xfrm>
            <a:off x="226646" y="1123851"/>
            <a:ext cx="7705261" cy="4993776"/>
            <a:chOff x="0" y="0"/>
            <a:chExt cx="7705260" cy="4993775"/>
          </a:xfrm>
        </p:grpSpPr>
        <p:grpSp>
          <p:nvGrpSpPr>
            <p:cNvPr id="232" name="Group"/>
            <p:cNvGrpSpPr/>
            <p:nvPr/>
          </p:nvGrpSpPr>
          <p:grpSpPr>
            <a:xfrm>
              <a:off x="411307" y="0"/>
              <a:ext cx="7130346" cy="4801257"/>
              <a:chOff x="0" y="0"/>
              <a:chExt cx="7130345" cy="4801256"/>
            </a:xfrm>
          </p:grpSpPr>
          <p:pic>
            <p:nvPicPr>
              <p:cNvPr id="229" name="muonic_atoms_okada_fig.png" descr="muonic_atoms_okada_fig.png"/>
              <p:cNvPicPr>
                <a:picLocks noChangeAspect="1"/>
              </p:cNvPicPr>
              <p:nvPr/>
            </p:nvPicPr>
            <p:blipFill>
              <a:blip r:embed="rId4"/>
              <a:srcRect l="4502" r="15158" b="4983"/>
              <a:stretch>
                <a:fillRect/>
              </a:stretch>
            </p:blipFill>
            <p:spPr>
              <a:xfrm>
                <a:off x="0" y="0"/>
                <a:ext cx="6536521" cy="4672471"/>
              </a:xfrm>
              <a:prstGeom prst="rect">
                <a:avLst/>
              </a:prstGeom>
              <a:ln w="12700" cap="flat">
                <a:noFill/>
                <a:miter lim="400000"/>
              </a:ln>
              <a:effectLst/>
            </p:spPr>
          </p:pic>
          <p:sp>
            <p:nvSpPr>
              <p:cNvPr id="230" name="Rectangle"/>
              <p:cNvSpPr/>
              <p:nvPr/>
            </p:nvSpPr>
            <p:spPr>
              <a:xfrm>
                <a:off x="6367682" y="4062359"/>
                <a:ext cx="762664" cy="738898"/>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31" name="Rectangle"/>
              <p:cNvSpPr/>
              <p:nvPr/>
            </p:nvSpPr>
            <p:spPr>
              <a:xfrm>
                <a:off x="6367682" y="1861823"/>
                <a:ext cx="762664" cy="738898"/>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grpSp>
        <p:sp>
          <p:nvSpPr>
            <p:cNvPr id="233" name="Line"/>
            <p:cNvSpPr/>
            <p:nvPr/>
          </p:nvSpPr>
          <p:spPr>
            <a:xfrm flipV="1">
              <a:off x="5496928" y="2271626"/>
              <a:ext cx="1" cy="23316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lgn="ctr" defTabSz="584200">
                <a:buClrTx/>
                <a:defRPr sz="3600">
                  <a:solidFill>
                    <a:srgbClr val="535353"/>
                  </a:solidFill>
                  <a:uFillTx/>
                  <a:latin typeface="Gill Sans Light"/>
                  <a:ea typeface="Gill Sans Light"/>
                  <a:cs typeface="Gill Sans Light"/>
                  <a:sym typeface="Gill Sans Light"/>
                </a:defRPr>
              </a:pPr>
              <a:endParaRPr/>
            </a:p>
          </p:txBody>
        </p:sp>
        <p:sp>
          <p:nvSpPr>
            <p:cNvPr id="234" name="Schwinger…"/>
            <p:cNvSpPr txBox="1"/>
            <p:nvPr/>
          </p:nvSpPr>
          <p:spPr>
            <a:xfrm>
              <a:off x="6707435" y="1604997"/>
              <a:ext cx="997826" cy="80503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a:buClrTx/>
                <a:defRPr sz="1200">
                  <a:uFillTx/>
                  <a:latin typeface="Avenir Heavy"/>
                  <a:ea typeface="Avenir Heavy"/>
                  <a:cs typeface="Avenir Heavy"/>
                  <a:sym typeface="Avenir Heavy"/>
                </a:defRPr>
              </a:pPr>
              <a:r>
                <a:t>Schwinger</a:t>
              </a:r>
            </a:p>
            <a:p>
              <a:pPr algn="ctr" defTabSz="584200">
                <a:buClrTx/>
                <a:defRPr sz="1200">
                  <a:uFillTx/>
                  <a:latin typeface="Avenir Heavy"/>
                  <a:ea typeface="Avenir Heavy"/>
                  <a:cs typeface="Avenir Heavy"/>
                  <a:sym typeface="Avenir Heavy"/>
                </a:defRPr>
              </a:pPr>
              <a:r>
                <a:t>Limit</a:t>
              </a:r>
            </a:p>
          </p:txBody>
        </p:sp>
        <p:sp>
          <p:nvSpPr>
            <p:cNvPr id="235" name="Atomic unit of electric field"/>
            <p:cNvSpPr txBox="1"/>
            <p:nvPr/>
          </p:nvSpPr>
          <p:spPr>
            <a:xfrm>
              <a:off x="6770101" y="3823241"/>
              <a:ext cx="872495" cy="1084628"/>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buClrTx/>
                <a:defRPr sz="1200">
                  <a:uFillTx/>
                  <a:latin typeface="Avenir Heavy"/>
                  <a:ea typeface="Avenir Heavy"/>
                  <a:cs typeface="Avenir Heavy"/>
                  <a:sym typeface="Avenir Heavy"/>
                </a:defRPr>
              </a:lvl1pPr>
            </a:lstStyle>
            <a:p>
              <a:r>
                <a:t>Atomic unit of electric field</a:t>
              </a:r>
            </a:p>
          </p:txBody>
        </p:sp>
        <p:sp>
          <p:nvSpPr>
            <p:cNvPr id="236" name="Electric field [V/m]"/>
            <p:cNvSpPr txBox="1"/>
            <p:nvPr/>
          </p:nvSpPr>
          <p:spPr>
            <a:xfrm rot="16200000">
              <a:off x="-1336593" y="1997722"/>
              <a:ext cx="3107862" cy="4346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buClrTx/>
                <a:defRPr sz="2000">
                  <a:uFillTx/>
                  <a:latin typeface="Avenir Heavy"/>
                  <a:ea typeface="Avenir Heavy"/>
                  <a:cs typeface="Avenir Heavy"/>
                  <a:sym typeface="Avenir Heavy"/>
                </a:defRPr>
              </a:lvl1pPr>
            </a:lstStyle>
            <a:p>
              <a:r>
                <a:t>Electric field [V/m]</a:t>
              </a:r>
            </a:p>
          </p:txBody>
        </p:sp>
        <p:sp>
          <p:nvSpPr>
            <p:cNvPr id="237" name="Atomic number [Z]"/>
            <p:cNvSpPr txBox="1"/>
            <p:nvPr/>
          </p:nvSpPr>
          <p:spPr>
            <a:xfrm>
              <a:off x="2364483" y="4559099"/>
              <a:ext cx="2679686" cy="4346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buClrTx/>
                <a:defRPr sz="2000">
                  <a:uFillTx/>
                  <a:latin typeface="Avenir Heavy"/>
                  <a:ea typeface="Avenir Heavy"/>
                  <a:cs typeface="Avenir Heavy"/>
                  <a:sym typeface="Avenir Heavy"/>
                </a:defRPr>
              </a:lvl1pPr>
            </a:lstStyle>
            <a:p>
              <a:r>
                <a:t>Atomic number [Z]</a:t>
              </a:r>
            </a:p>
          </p:txBody>
        </p:sp>
        <p:sp>
          <p:nvSpPr>
            <p:cNvPr id="238" name="H-like HCI, n=1"/>
            <p:cNvSpPr txBox="1"/>
            <p:nvPr/>
          </p:nvSpPr>
          <p:spPr>
            <a:xfrm>
              <a:off x="4340430" y="2510521"/>
              <a:ext cx="2232319" cy="523382"/>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buClrTx/>
                <a:defRPr sz="1800">
                  <a:uFillTx/>
                  <a:latin typeface="Avenir Heavy"/>
                  <a:ea typeface="Avenir Heavy"/>
                  <a:cs typeface="Avenir Heavy"/>
                  <a:sym typeface="Avenir Heavy"/>
                </a:defRPr>
              </a:lvl1pPr>
            </a:lstStyle>
            <a:p>
              <a:r>
                <a:t>H-like HCI, n=1</a:t>
              </a:r>
            </a:p>
          </p:txBody>
        </p:sp>
      </p:grpSp>
      <p:sp>
        <p:nvSpPr>
          <p:cNvPr id="240" name="}"/>
          <p:cNvSpPr txBox="1"/>
          <p:nvPr/>
        </p:nvSpPr>
        <p:spPr>
          <a:xfrm>
            <a:off x="7223371" y="1123851"/>
            <a:ext cx="537973" cy="218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584200">
              <a:buClrTx/>
              <a:defRPr sz="12000">
                <a:solidFill>
                  <a:srgbClr val="3755AE"/>
                </a:solidFill>
                <a:uFillTx/>
                <a:latin typeface="Avenir Heavy"/>
                <a:ea typeface="Avenir Heavy"/>
                <a:cs typeface="Avenir Heavy"/>
                <a:sym typeface="Avenir Heavy"/>
              </a:defRPr>
            </a:lvl1pPr>
          </a:lstStyle>
          <a:p>
            <a:r>
              <a:t>}</a:t>
            </a:r>
          </a:p>
        </p:txBody>
      </p:sp>
      <p:sp>
        <p:nvSpPr>
          <p:cNvPr id="241" name="}"/>
          <p:cNvSpPr txBox="1"/>
          <p:nvPr/>
        </p:nvSpPr>
        <p:spPr>
          <a:xfrm>
            <a:off x="7170412" y="2749689"/>
            <a:ext cx="643891" cy="2705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584200">
              <a:buClrTx/>
              <a:defRPr sz="15000">
                <a:solidFill>
                  <a:srgbClr val="EB3D44"/>
                </a:solidFill>
                <a:uFillTx/>
                <a:latin typeface="Avenir Heavy"/>
                <a:ea typeface="Avenir Heavy"/>
                <a:cs typeface="Avenir Heavy"/>
                <a:sym typeface="Avenir Heavy"/>
              </a:defRPr>
            </a:lvl1pPr>
          </a:lstStyle>
          <a:p>
            <a:r>
              <a:t>}</a:t>
            </a:r>
          </a:p>
        </p:txBody>
      </p:sp>
      <p:sp>
        <p:nvSpPr>
          <p:cNvPr id="242" name="Double Arrow"/>
          <p:cNvSpPr/>
          <p:nvPr/>
        </p:nvSpPr>
        <p:spPr>
          <a:xfrm rot="16200000">
            <a:off x="10154865" y="4115844"/>
            <a:ext cx="1397001" cy="1256408"/>
          </a:xfrm>
          <a:prstGeom prst="leftRightArrow">
            <a:avLst>
              <a:gd name="adj1" fmla="val 27719"/>
              <a:gd name="adj2" fmla="val 47741"/>
            </a:avLst>
          </a:prstGeom>
          <a:solidFill>
            <a:srgbClr val="EB3D44"/>
          </a:solidFill>
          <a:ln w="12700">
            <a:miter lim="400000"/>
          </a:ln>
        </p:spPr>
        <p:txBody>
          <a:bodyPr lIns="50800" tIns="50800" rIns="50800" bIns="50800" anchor="ct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43" name="Star"/>
          <p:cNvSpPr/>
          <p:nvPr/>
        </p:nvSpPr>
        <p:spPr>
          <a:xfrm>
            <a:off x="6615214" y="3103476"/>
            <a:ext cx="342956" cy="348944"/>
          </a:xfrm>
          <a:prstGeom prst="star5">
            <a:avLst>
              <a:gd name="adj" fmla="val 19100"/>
              <a:gd name="hf" fmla="val 105146"/>
              <a:gd name="vf" fmla="val 110557"/>
            </a:avLst>
          </a:prstGeom>
          <a:solidFill>
            <a:srgbClr val="EB3D44"/>
          </a:solidFill>
          <a:ln w="12700">
            <a:miter lim="400000"/>
          </a:ln>
        </p:spPr>
        <p:txBody>
          <a:bodyPr lIns="50800" tIns="50800" rIns="50800" bIns="50800" anchor="ct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44" name="GSI"/>
          <p:cNvSpPr txBox="1"/>
          <p:nvPr/>
        </p:nvSpPr>
        <p:spPr>
          <a:xfrm>
            <a:off x="6165057" y="3309589"/>
            <a:ext cx="723139"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584200">
              <a:buClrTx/>
              <a:defRPr sz="3000">
                <a:solidFill>
                  <a:srgbClr val="EB3D44"/>
                </a:solidFill>
                <a:uFillTx/>
                <a:latin typeface="Avenir Book"/>
                <a:ea typeface="Avenir Book"/>
                <a:cs typeface="Avenir Book"/>
                <a:sym typeface="Avenir Book"/>
              </a:defRPr>
            </a:lvl1pPr>
          </a:lstStyle>
          <a:p>
            <a:r>
              <a:t>GSI</a:t>
            </a:r>
          </a:p>
        </p:txBody>
      </p:sp>
      <p:sp>
        <p:nvSpPr>
          <p:cNvPr id="245" name="Star"/>
          <p:cNvSpPr/>
          <p:nvPr/>
        </p:nvSpPr>
        <p:spPr>
          <a:xfrm>
            <a:off x="1539165" y="3325338"/>
            <a:ext cx="342955" cy="348944"/>
          </a:xfrm>
          <a:prstGeom prst="star5">
            <a:avLst>
              <a:gd name="adj" fmla="val 19100"/>
              <a:gd name="hf" fmla="val 105146"/>
              <a:gd name="vf" fmla="val 110557"/>
            </a:avLst>
          </a:prstGeom>
          <a:solidFill>
            <a:srgbClr val="3755AE"/>
          </a:solidFill>
          <a:ln w="12700">
            <a:miter lim="400000"/>
          </a:ln>
        </p:spPr>
        <p:txBody>
          <a:bodyPr lIns="50800" tIns="50800" rIns="50800" bIns="50800" anchor="ct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46" name="First experiments…"/>
          <p:cNvSpPr txBox="1"/>
          <p:nvPr/>
        </p:nvSpPr>
        <p:spPr>
          <a:xfrm>
            <a:off x="1783304" y="4357451"/>
            <a:ext cx="2677007" cy="7874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defTabSz="584200">
              <a:buClrTx/>
              <a:defRPr sz="2000">
                <a:solidFill>
                  <a:srgbClr val="3755AE"/>
                </a:solidFill>
                <a:uFillTx/>
                <a:latin typeface="Avenir Book"/>
                <a:ea typeface="Avenir Book"/>
                <a:cs typeface="Avenir Book"/>
                <a:sym typeface="Avenir Book"/>
              </a:defRPr>
            </a:pPr>
            <a:r>
              <a:t>First experiments</a:t>
            </a:r>
          </a:p>
          <a:p>
            <a:pPr algn="ctr" defTabSz="584200">
              <a:buClrTx/>
              <a:defRPr sz="2000">
                <a:solidFill>
                  <a:srgbClr val="3755AE"/>
                </a:solidFill>
                <a:uFillTx/>
                <a:latin typeface="Avenir Book"/>
                <a:ea typeface="Avenir Book"/>
                <a:cs typeface="Avenir Book"/>
                <a:sym typeface="Avenir Book"/>
              </a:defRPr>
            </a:pPr>
            <a:r>
              <a:t>@ JPARC</a:t>
            </a:r>
          </a:p>
        </p:txBody>
      </p:sp>
      <p:sp>
        <p:nvSpPr>
          <p:cNvPr id="247" name="Line"/>
          <p:cNvSpPr/>
          <p:nvPr/>
        </p:nvSpPr>
        <p:spPr>
          <a:xfrm flipH="1" flipV="1">
            <a:off x="1778631" y="3847447"/>
            <a:ext cx="314104" cy="503077"/>
          </a:xfrm>
          <a:prstGeom prst="line">
            <a:avLst/>
          </a:prstGeom>
          <a:ln w="25400">
            <a:solidFill>
              <a:srgbClr val="3755AE"/>
            </a:solidFill>
            <a:miter lim="400000"/>
            <a:tailEnd type="arrow"/>
          </a:ln>
        </p:spPr>
        <p:txBody>
          <a:bodyPr lIns="50800" tIns="50800" rIns="50800" bIns="50800" anchor="ctr"/>
          <a:lstStyle/>
          <a:p>
            <a:pPr algn="ctr" defTabSz="584200">
              <a:buClrTx/>
              <a:defRPr sz="3600">
                <a:solidFill>
                  <a:srgbClr val="535353"/>
                </a:solidFill>
                <a:uFillTx/>
                <a:latin typeface="Gill Sans Light"/>
                <a:ea typeface="Gill Sans Light"/>
                <a:cs typeface="Gill Sans Light"/>
                <a:sym typeface="Gill Sans Light"/>
              </a:defRPr>
            </a:pPr>
            <a:endParaRPr/>
          </a:p>
        </p:txBody>
      </p:sp>
      <p:grpSp>
        <p:nvGrpSpPr>
          <p:cNvPr id="259" name="Group"/>
          <p:cNvGrpSpPr/>
          <p:nvPr/>
        </p:nvGrpSpPr>
        <p:grpSpPr>
          <a:xfrm>
            <a:off x="9790221" y="991158"/>
            <a:ext cx="2806201" cy="2894409"/>
            <a:chOff x="0" y="0"/>
            <a:chExt cx="2806199" cy="2894408"/>
          </a:xfrm>
        </p:grpSpPr>
        <p:sp>
          <p:nvSpPr>
            <p:cNvPr id="248" name="Circle"/>
            <p:cNvSpPr/>
            <p:nvPr/>
          </p:nvSpPr>
          <p:spPr>
            <a:xfrm>
              <a:off x="1181559" y="1350479"/>
              <a:ext cx="258755" cy="252151"/>
            </a:xfrm>
            <a:prstGeom prst="ellipse">
              <a:avLst/>
            </a:prstGeom>
            <a:gradFill flip="none" rotWithShape="1">
              <a:gsLst>
                <a:gs pos="0">
                  <a:srgbClr val="CE2111"/>
                </a:gs>
                <a:gs pos="100000">
                  <a:srgbClr val="841001"/>
                </a:gs>
              </a:gsLst>
              <a:lin ang="5400000" scaled="0"/>
            </a:gra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49" name="Circle"/>
            <p:cNvSpPr/>
            <p:nvPr/>
          </p:nvSpPr>
          <p:spPr>
            <a:xfrm>
              <a:off x="1259541" y="1478430"/>
              <a:ext cx="258755" cy="252151"/>
            </a:xfrm>
            <a:prstGeom prst="ellipse">
              <a:avLst/>
            </a:prstGeom>
            <a:gradFill flip="none" rotWithShape="1">
              <a:gsLst>
                <a:gs pos="0">
                  <a:srgbClr val="CE2111"/>
                </a:gs>
                <a:gs pos="100000">
                  <a:srgbClr val="841001"/>
                </a:gs>
              </a:gsLst>
              <a:lin ang="5400000" scaled="0"/>
            </a:gra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50" name="Circle"/>
            <p:cNvSpPr/>
            <p:nvPr/>
          </p:nvSpPr>
          <p:spPr>
            <a:xfrm>
              <a:off x="1041279" y="1402230"/>
              <a:ext cx="258755" cy="252151"/>
            </a:xfrm>
            <a:prstGeom prst="ellipse">
              <a:avLst/>
            </a:prstGeom>
            <a:gradFill flip="none" rotWithShape="1">
              <a:gsLst>
                <a:gs pos="0">
                  <a:srgbClr val="7888A0"/>
                </a:gs>
                <a:gs pos="100000">
                  <a:srgbClr val="3D4553"/>
                </a:gs>
              </a:gsLst>
              <a:lin ang="5400000" scaled="0"/>
            </a:gra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51" name="Circle"/>
            <p:cNvSpPr/>
            <p:nvPr/>
          </p:nvSpPr>
          <p:spPr>
            <a:xfrm>
              <a:off x="1041279" y="1505731"/>
              <a:ext cx="258755" cy="252151"/>
            </a:xfrm>
            <a:prstGeom prst="ellipse">
              <a:avLst/>
            </a:prstGeom>
            <a:gradFill flip="none" rotWithShape="1">
              <a:gsLst>
                <a:gs pos="0">
                  <a:srgbClr val="CE2111"/>
                </a:gs>
                <a:gs pos="100000">
                  <a:srgbClr val="841001"/>
                </a:gs>
              </a:gsLst>
              <a:lin ang="5400000" scaled="0"/>
            </a:gra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52" name="Circle"/>
            <p:cNvSpPr/>
            <p:nvPr/>
          </p:nvSpPr>
          <p:spPr>
            <a:xfrm>
              <a:off x="1130557" y="1505731"/>
              <a:ext cx="258755" cy="252151"/>
            </a:xfrm>
            <a:prstGeom prst="ellipse">
              <a:avLst/>
            </a:prstGeom>
            <a:gradFill flip="none" rotWithShape="1">
              <a:gsLst>
                <a:gs pos="0">
                  <a:srgbClr val="7888A0"/>
                </a:gs>
                <a:gs pos="100000">
                  <a:srgbClr val="3D4553"/>
                </a:gs>
              </a:gsLst>
              <a:lin ang="5400000" scaled="0"/>
            </a:gradFill>
            <a:ln w="12700" cap="flat">
              <a:noFill/>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53" name="Circle"/>
            <p:cNvSpPr/>
            <p:nvPr/>
          </p:nvSpPr>
          <p:spPr>
            <a:xfrm>
              <a:off x="613048" y="974381"/>
              <a:ext cx="1293772" cy="1293773"/>
            </a:xfrm>
            <a:prstGeom prst="ellipse">
              <a:avLst/>
            </a:prstGeom>
            <a:noFill/>
            <a:ln w="25400" cap="flat">
              <a:solidFill>
                <a:srgbClr val="5A5F5E"/>
              </a:solidFill>
              <a:prstDash val="solid"/>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54" name="muon"/>
            <p:cNvSpPr txBox="1"/>
            <p:nvPr/>
          </p:nvSpPr>
          <p:spPr>
            <a:xfrm>
              <a:off x="1768460" y="0"/>
              <a:ext cx="1037740" cy="4025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buClrTx/>
                <a:defRPr sz="2400">
                  <a:solidFill>
                    <a:srgbClr val="3755AE"/>
                  </a:solidFill>
                  <a:uFillTx/>
                </a:defRPr>
              </a:lvl1pPr>
            </a:lstStyle>
            <a:p>
              <a:r>
                <a:t>muon</a:t>
              </a:r>
            </a:p>
          </p:txBody>
        </p:sp>
        <p:sp>
          <p:nvSpPr>
            <p:cNvPr id="255" name="Oval"/>
            <p:cNvSpPr/>
            <p:nvPr/>
          </p:nvSpPr>
          <p:spPr>
            <a:xfrm>
              <a:off x="1669134" y="317842"/>
              <a:ext cx="232880" cy="236540"/>
            </a:xfrm>
            <a:prstGeom prst="ellipse">
              <a:avLst/>
            </a:prstGeom>
            <a:gradFill flip="none" rotWithShape="1">
              <a:gsLst>
                <a:gs pos="0">
                  <a:srgbClr val="3755AE"/>
                </a:gs>
                <a:gs pos="100000">
                  <a:srgbClr val="B4B4B4"/>
                </a:gs>
              </a:gsLst>
              <a:lin ang="5400000" scaled="0"/>
            </a:gradFill>
            <a:ln w="12700" cap="flat">
              <a:noFill/>
              <a:miter lim="400000"/>
            </a:ln>
            <a:effectLst/>
          </p:spPr>
          <p:txBody>
            <a:bodyPr wrap="square" lIns="50800" tIns="50800" rIns="50800" bIns="50800" numCol="1" anchor="ctr">
              <a:noAutofit/>
            </a:bodyPr>
            <a:lstStyle/>
            <a:p>
              <a:pPr algn="ctr" defTabSz="584200">
                <a:buClrTx/>
                <a:defRPr sz="2000">
                  <a:solidFill>
                    <a:srgbClr val="FFFFFF"/>
                  </a:solidFill>
                  <a:uFillTx/>
                  <a:latin typeface="Gill Sans Light"/>
                  <a:ea typeface="Gill Sans Light"/>
                  <a:cs typeface="Gill Sans Light"/>
                  <a:sym typeface="Gill Sans Light"/>
                </a:defRPr>
              </a:pPr>
              <a:endParaRPr/>
            </a:p>
          </p:txBody>
        </p:sp>
        <p:sp>
          <p:nvSpPr>
            <p:cNvPr id="256" name="Circle"/>
            <p:cNvSpPr/>
            <p:nvPr/>
          </p:nvSpPr>
          <p:spPr>
            <a:xfrm>
              <a:off x="0" y="348127"/>
              <a:ext cx="2546282" cy="2546282"/>
            </a:xfrm>
            <a:prstGeom prst="ellipse">
              <a:avLst/>
            </a:prstGeom>
            <a:noFill/>
            <a:ln w="25400" cap="flat">
              <a:solidFill>
                <a:srgbClr val="5A5F5E"/>
              </a:solidFill>
              <a:prstDash val="solid"/>
              <a:miter lim="400000"/>
            </a:ln>
            <a:effectLst/>
          </p:spPr>
          <p:txBody>
            <a:bodyPr wrap="square" lIns="50800" tIns="50800" rIns="50800" bIns="50800" numCol="1" anchor="ctr">
              <a:noAutofit/>
            </a:bodyPr>
            <a:lstStyle/>
            <a:p>
              <a:pPr algn="ctr" defTabSz="584200">
                <a:buClrTx/>
                <a:defRPr sz="3600">
                  <a:solidFill>
                    <a:srgbClr val="FFFFFF"/>
                  </a:solidFill>
                  <a:uFillTx/>
                  <a:latin typeface="Gill Sans Light"/>
                  <a:ea typeface="Gill Sans Light"/>
                  <a:cs typeface="Gill Sans Light"/>
                  <a:sym typeface="Gill Sans Light"/>
                </a:defRPr>
              </a:pPr>
              <a:endParaRPr/>
            </a:p>
          </p:txBody>
        </p:sp>
        <p:sp>
          <p:nvSpPr>
            <p:cNvPr id="257" name=".…"/>
            <p:cNvSpPr txBox="1"/>
            <p:nvPr/>
          </p:nvSpPr>
          <p:spPr>
            <a:xfrm>
              <a:off x="1185917" y="353282"/>
              <a:ext cx="174448" cy="6045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defTabSz="584200">
                <a:lnSpc>
                  <a:spcPct val="40000"/>
                </a:lnSpc>
                <a:buClrTx/>
                <a:defRPr sz="1600">
                  <a:solidFill>
                    <a:srgbClr val="535353"/>
                  </a:solidFill>
                  <a:uFillTx/>
                  <a:latin typeface="Avenir Heavy"/>
                  <a:ea typeface="Avenir Heavy"/>
                  <a:cs typeface="Avenir Heavy"/>
                  <a:sym typeface="Avenir Heavy"/>
                </a:defRPr>
              </a:pPr>
              <a:r>
                <a:t>.</a:t>
              </a:r>
            </a:p>
            <a:p>
              <a:pPr algn="ctr" defTabSz="584200">
                <a:lnSpc>
                  <a:spcPct val="40000"/>
                </a:lnSpc>
                <a:buClrTx/>
                <a:defRPr sz="1600">
                  <a:solidFill>
                    <a:srgbClr val="535353"/>
                  </a:solidFill>
                  <a:uFillTx/>
                  <a:latin typeface="Avenir Heavy"/>
                  <a:ea typeface="Avenir Heavy"/>
                  <a:cs typeface="Avenir Heavy"/>
                  <a:sym typeface="Avenir Heavy"/>
                </a:defRPr>
              </a:pPr>
              <a:r>
                <a:t>.</a:t>
              </a:r>
            </a:p>
            <a:p>
              <a:pPr algn="ctr" defTabSz="584200">
                <a:lnSpc>
                  <a:spcPct val="40000"/>
                </a:lnSpc>
                <a:buClrTx/>
                <a:defRPr sz="1600">
                  <a:solidFill>
                    <a:srgbClr val="535353"/>
                  </a:solidFill>
                  <a:uFillTx/>
                  <a:latin typeface="Avenir Heavy"/>
                  <a:ea typeface="Avenir Heavy"/>
                  <a:cs typeface="Avenir Heavy"/>
                  <a:sym typeface="Avenir Heavy"/>
                </a:defRPr>
              </a:pPr>
              <a:r>
                <a:t>.</a:t>
              </a:r>
            </a:p>
          </p:txBody>
        </p:sp>
        <p:sp>
          <p:nvSpPr>
            <p:cNvPr id="258" name="n=10"/>
            <p:cNvSpPr txBox="1"/>
            <p:nvPr/>
          </p:nvSpPr>
          <p:spPr>
            <a:xfrm>
              <a:off x="2026768" y="258311"/>
              <a:ext cx="521123"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584200">
                <a:buClrTx/>
                <a:defRPr sz="2200">
                  <a:uFillTx/>
                </a:defRPr>
              </a:lvl1pPr>
            </a:lstStyle>
            <a:p>
              <a:r>
                <a:t>n=10</a:t>
              </a:r>
            </a:p>
          </p:txBody>
        </p:sp>
      </p:grpSp>
      <p:sp>
        <p:nvSpPr>
          <p:cNvPr id="260" name="n=1"/>
          <p:cNvSpPr txBox="1"/>
          <p:nvPr/>
        </p:nvSpPr>
        <p:spPr>
          <a:xfrm>
            <a:off x="12035002" y="5777934"/>
            <a:ext cx="347924" cy="38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584200">
              <a:buClrTx/>
              <a:defRPr sz="1800">
                <a:uFillTx/>
              </a:defRPr>
            </a:lvl1pPr>
          </a:lstStyle>
          <a:p>
            <a:r>
              <a:t>n=1</a:t>
            </a:r>
          </a:p>
        </p:txBody>
      </p:sp>
      <p:sp>
        <p:nvSpPr>
          <p:cNvPr id="261" name="N. Paul et al, « Testing Quantum Electrodynamics with Exotic Atoms » PRL 126, 173001 (2021)"/>
          <p:cNvSpPr txBox="1"/>
          <p:nvPr/>
        </p:nvSpPr>
        <p:spPr>
          <a:xfrm>
            <a:off x="2804146" y="9203972"/>
            <a:ext cx="6721823"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584200">
              <a:buClrTx/>
              <a:defRPr sz="1800">
                <a:solidFill>
                  <a:srgbClr val="EB3D44"/>
                </a:solidFill>
                <a:uFillTx/>
              </a:defRPr>
            </a:lvl1pPr>
          </a:lstStyle>
          <a:p>
            <a:r>
              <a:t>N. Paul et al, « Testing Quantum Electrodynamics with Exotic Atoms » PRL 126, 173001 (2021) </a:t>
            </a:r>
            <a:endParaRPr sz="1200">
              <a:solidFill>
                <a:srgbClr val="000000"/>
              </a:solidFill>
            </a:endParaRPr>
          </a:p>
        </p:txBody>
      </p:sp>
      <p:sp>
        <p:nvSpPr>
          <p:cNvPr id="262" name="Exotic atoms:…"/>
          <p:cNvSpPr/>
          <p:nvPr/>
        </p:nvSpPr>
        <p:spPr>
          <a:xfrm>
            <a:off x="1157687" y="6665138"/>
            <a:ext cx="5843179" cy="1699964"/>
          </a:xfrm>
          <a:prstGeom prst="roundRect">
            <a:avLst>
              <a:gd name="adj" fmla="val 30912"/>
            </a:avLst>
          </a:prstGeom>
          <a:solidFill>
            <a:srgbClr val="3755A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584200">
              <a:buClrTx/>
              <a:defRPr sz="2200" b="1">
                <a:solidFill>
                  <a:srgbClr val="FFFFFF"/>
                </a:solidFill>
                <a:uFillTx/>
              </a:defRPr>
            </a:pPr>
            <a:r>
              <a:t>Exotic atoms: </a:t>
            </a:r>
          </a:p>
          <a:p>
            <a:pPr algn="ctr" defTabSz="584200">
              <a:buClrTx/>
              <a:defRPr sz="2200">
                <a:solidFill>
                  <a:srgbClr val="FFFFFF"/>
                </a:solidFill>
                <a:uFillTx/>
              </a:defRPr>
            </a:pPr>
            <a:r>
              <a:t>(strong field) x (Rydberg states)</a:t>
            </a:r>
          </a:p>
          <a:p>
            <a:pPr algn="ctr" defTabSz="584200">
              <a:buClrTx/>
              <a:defRPr sz="2200">
                <a:solidFill>
                  <a:srgbClr val="FFFFFF"/>
                </a:solidFill>
                <a:uFillTx/>
              </a:defRPr>
            </a:pPr>
            <a:r>
              <a:t>Vanishing nuclear uncertainties!</a:t>
            </a:r>
          </a:p>
        </p:txBody>
      </p:sp>
      <p:sp>
        <p:nvSpPr>
          <p:cNvPr id="263" name="Equivalent field!"/>
          <p:cNvSpPr txBox="1"/>
          <p:nvPr/>
        </p:nvSpPr>
        <p:spPr>
          <a:xfrm>
            <a:off x="11308701" y="4280383"/>
            <a:ext cx="1800526"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584200">
              <a:buClrTx/>
              <a:defRPr sz="2000" b="1">
                <a:solidFill>
                  <a:srgbClr val="3755AE"/>
                </a:solidFill>
                <a:uFillTx/>
              </a:defRPr>
            </a:lvl1pPr>
          </a:lstStyle>
          <a:p>
            <a:r>
              <a:t>Equivalent field!</a:t>
            </a:r>
          </a:p>
        </p:txBody>
      </p:sp>
      <p:sp>
        <p:nvSpPr>
          <p:cNvPr id="264" name="Energy levels in muonic ions"/>
          <p:cNvSpPr txBox="1"/>
          <p:nvPr/>
        </p:nvSpPr>
        <p:spPr>
          <a:xfrm>
            <a:off x="7709920" y="1775006"/>
            <a:ext cx="1905414" cy="88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584200">
              <a:buClrTx/>
              <a:defRPr sz="2600" b="1">
                <a:solidFill>
                  <a:srgbClr val="3755AE"/>
                </a:solidFill>
                <a:uFillTx/>
              </a:defRPr>
            </a:lvl1pPr>
          </a:lstStyle>
          <a:p>
            <a:r>
              <a:t>Energy levels in muonic ions</a:t>
            </a:r>
          </a:p>
        </p:txBody>
      </p:sp>
      <p:sp>
        <p:nvSpPr>
          <p:cNvPr id="265" name="Energy levels in HCI"/>
          <p:cNvSpPr txBox="1"/>
          <p:nvPr/>
        </p:nvSpPr>
        <p:spPr>
          <a:xfrm>
            <a:off x="7762364" y="3797662"/>
            <a:ext cx="1800525" cy="83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584200">
              <a:buClrTx/>
              <a:defRPr sz="2400" b="1">
                <a:solidFill>
                  <a:srgbClr val="EB3D44"/>
                </a:solidFill>
                <a:uFillTx/>
              </a:defRPr>
            </a:lvl1pPr>
          </a:lstStyle>
          <a:p>
            <a:r>
              <a:t>Energy levels in HCI</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270" name="Kaons INFN 2025"/>
          <p:cNvSpPr/>
          <p:nvPr/>
        </p:nvSpPr>
        <p:spPr>
          <a:xfrm>
            <a:off x="0" y="9403926"/>
            <a:ext cx="5642654"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271" name="could one get precise QED tests with exotic atoms?"/>
          <p:cNvSpPr>
            <a:spLocks noGrp="1"/>
          </p:cNvSpPr>
          <p:nvPr>
            <p:ph type="title"/>
          </p:nvPr>
        </p:nvSpPr>
        <p:spPr>
          <a:prstGeom prst="rect">
            <a:avLst/>
          </a:prstGeom>
        </p:spPr>
        <p:txBody>
          <a:bodyPr/>
          <a:lstStyle/>
          <a:p>
            <a:r>
              <a:t>could one get precise QED tests with exotic atoms?</a:t>
            </a:r>
          </a:p>
        </p:txBody>
      </p:sp>
      <p:sp>
        <p:nvSpPr>
          <p:cNvPr id="272" name="Look at Rydberg states…"/>
          <p:cNvSpPr>
            <a:spLocks noGrp="1"/>
          </p:cNvSpPr>
          <p:nvPr>
            <p:ph type="body" idx="1"/>
          </p:nvPr>
        </p:nvSpPr>
        <p:spPr>
          <a:prstGeom prst="rect">
            <a:avLst/>
          </a:prstGeom>
        </p:spPr>
        <p:txBody>
          <a:bodyPr/>
          <a:lstStyle/>
          <a:p>
            <a:pPr>
              <a:defRPr>
                <a:solidFill>
                  <a:schemeClr val="accent1"/>
                </a:solidFill>
              </a:defRPr>
            </a:pPr>
            <a:r>
              <a:t>Look at Rydberg states </a:t>
            </a:r>
          </a:p>
          <a:p>
            <a:pPr>
              <a:defRPr>
                <a:solidFill>
                  <a:schemeClr val="accent6">
                    <a:lumOff val="-8741"/>
                  </a:schemeClr>
                </a:solidFill>
              </a:defRPr>
            </a:pPr>
            <a:r>
              <a:t>Use circular Rydberg states (no interaction with the nucleus)</a:t>
            </a:r>
          </a:p>
          <a:p>
            <a:pPr>
              <a:defRPr>
                <a:solidFill>
                  <a:schemeClr val="accent2"/>
                </a:solidFill>
              </a:defRPr>
            </a:pPr>
            <a:r>
              <a:t>Yrast transitions (highest l for a given n)</a:t>
            </a:r>
          </a:p>
          <a:p>
            <a:pPr>
              <a:defRPr>
                <a:solidFill>
                  <a:schemeClr val="accent1"/>
                </a:solidFill>
              </a:defRPr>
            </a:pPr>
            <a:r>
              <a:t>Check ratio of first and second order QED correction to finite nuclear size as a function of n</a:t>
            </a:r>
          </a:p>
          <a:p>
            <a:pPr>
              <a:defRPr>
                <a:solidFill>
                  <a:schemeClr val="accent2">
                    <a:hueOff val="-554920"/>
                    <a:satOff val="-21482"/>
                    <a:lumOff val="-6228"/>
                  </a:schemeClr>
                </a:solidFill>
              </a:defRPr>
            </a:pPr>
            <a:r>
              <a:t>Such systems enable to explore beyond the Schwinger limit</a:t>
            </a:r>
          </a:p>
          <a:p>
            <a:endParaRPr/>
          </a:p>
          <a:p>
            <a:endParaRPr/>
          </a:p>
          <a:p>
            <a:endParaRPr/>
          </a:p>
          <a:p>
            <a:pPr marL="0" indent="0">
              <a:buSzTx/>
              <a:buNone/>
            </a:pPr>
            <a:r>
              <a:rPr sz="3200"/>
              <a:t>N. Paul, G. Bian, T. Azuma, S. Okada, and P. Indelicato, Phys. Rev. Lett. 126, 173001 (2021)</a:t>
            </a:r>
            <a:r>
              <a:t>.</a:t>
            </a:r>
          </a:p>
        </p:txBody>
      </p:sp>
      <p:sp>
        <p:nvSpPr>
          <p:cNvPr id="273"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276"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277" name="HCI and Exotic Atoms: a complementary pair"/>
          <p:cNvSpPr txBox="1">
            <a:spLocks noGrp="1"/>
          </p:cNvSpPr>
          <p:nvPr>
            <p:ph type="title"/>
          </p:nvPr>
        </p:nvSpPr>
        <p:spPr>
          <a:prstGeom prst="rect">
            <a:avLst/>
          </a:prstGeom>
        </p:spPr>
        <p:txBody>
          <a:bodyPr/>
          <a:lstStyle/>
          <a:p>
            <a:r>
              <a:t>HCI and Exotic Atoms: a complementary pair</a:t>
            </a:r>
          </a:p>
        </p:txBody>
      </p:sp>
      <p:sp>
        <p:nvSpPr>
          <p:cNvPr id="27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279" name="Self-energy is dominant in HCI, vacuum polarization is dominant in exotic atoms…"/>
          <p:cNvSpPr txBox="1"/>
          <p:nvPr/>
        </p:nvSpPr>
        <p:spPr>
          <a:xfrm>
            <a:off x="1121280" y="6309067"/>
            <a:ext cx="10762239" cy="2311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584200">
              <a:spcBef>
                <a:spcPts val="1200"/>
              </a:spcBef>
              <a:buClrTx/>
              <a:defRPr sz="2200">
                <a:uFillTx/>
                <a:latin typeface="Avenir Book"/>
                <a:ea typeface="Avenir Book"/>
                <a:cs typeface="Avenir Book"/>
                <a:sym typeface="Avenir Book"/>
              </a:defRPr>
            </a:pPr>
            <a:r>
              <a:t>Self-energy is dominant in HCI, vacuum polarization is dominant in exotic atoms</a:t>
            </a:r>
          </a:p>
          <a:p>
            <a:pPr defTabSz="584200">
              <a:spcBef>
                <a:spcPts val="1200"/>
              </a:spcBef>
              <a:buClrTx/>
              <a:defRPr sz="2200">
                <a:uFillTx/>
                <a:latin typeface="Avenir Heavy"/>
                <a:ea typeface="Avenir Heavy"/>
                <a:cs typeface="Avenir Heavy"/>
                <a:sym typeface="Avenir Heavy"/>
              </a:defRPr>
            </a:pPr>
            <a:r>
              <a:t>Unique probe of vacuum polarization, </a:t>
            </a:r>
            <a:r>
              <a:rPr>
                <a:latin typeface="Avenir Book Oblique"/>
                <a:ea typeface="Avenir Book Oblique"/>
                <a:cs typeface="Avenir Book Oblique"/>
                <a:sym typeface="Avenir Book Oblique"/>
              </a:rPr>
              <a:t>« one of the most interesting phenomena predicted by contemporary quantum electrodynamics »</a:t>
            </a:r>
            <a:r>
              <a:t> </a:t>
            </a:r>
            <a:r>
              <a:rPr>
                <a:latin typeface="Avenir Book"/>
                <a:ea typeface="Avenir Book"/>
                <a:cs typeface="Avenir Book"/>
                <a:sym typeface="Avenir Book"/>
              </a:rPr>
              <a:t>(Foldy and Eriksen, Physical Review (1954))</a:t>
            </a:r>
          </a:p>
          <a:p>
            <a:pPr defTabSz="584200">
              <a:spcBef>
                <a:spcPts val="1200"/>
              </a:spcBef>
              <a:buClrTx/>
              <a:defRPr sz="2200">
                <a:uFillTx/>
                <a:latin typeface="Avenir Heavy"/>
                <a:ea typeface="Avenir Heavy"/>
                <a:cs typeface="Avenir Heavy"/>
                <a:sym typeface="Avenir Heavy"/>
              </a:defRPr>
            </a:pPr>
            <a:r>
              <a:rPr>
                <a:latin typeface="Avenir Book"/>
                <a:ea typeface="Avenir Book"/>
                <a:cs typeface="Avenir Book"/>
                <a:sym typeface="Avenir Book"/>
              </a:rPr>
              <a:t>Complementary to vacuum studies with high-intensity lasers</a:t>
            </a:r>
          </a:p>
        </p:txBody>
      </p:sp>
      <p:pic>
        <p:nvPicPr>
          <p:cNvPr id="280" name="self-energy.pdf" descr="self-energy.pdf"/>
          <p:cNvPicPr>
            <a:picLocks noChangeAspect="1"/>
          </p:cNvPicPr>
          <p:nvPr/>
        </p:nvPicPr>
        <p:blipFill>
          <a:blip r:embed="rId3"/>
          <a:srcRect b="20862"/>
          <a:stretch>
            <a:fillRect/>
          </a:stretch>
        </p:blipFill>
        <p:spPr>
          <a:xfrm>
            <a:off x="1226996" y="1861926"/>
            <a:ext cx="2057401" cy="874395"/>
          </a:xfrm>
          <a:prstGeom prst="rect">
            <a:avLst/>
          </a:prstGeom>
          <a:ln w="12700">
            <a:miter lim="400000"/>
          </a:ln>
        </p:spPr>
      </p:pic>
      <p:pic>
        <p:nvPicPr>
          <p:cNvPr id="281" name="vacuum_pol.png" descr="vacuum_pol.png"/>
          <p:cNvPicPr>
            <a:picLocks noChangeAspect="1"/>
          </p:cNvPicPr>
          <p:nvPr/>
        </p:nvPicPr>
        <p:blipFill>
          <a:blip r:embed="rId4"/>
          <a:srcRect t="8588" r="78709" b="20208"/>
          <a:stretch>
            <a:fillRect/>
          </a:stretch>
        </p:blipFill>
        <p:spPr>
          <a:xfrm>
            <a:off x="1649866" y="3177600"/>
            <a:ext cx="1211746" cy="2300118"/>
          </a:xfrm>
          <a:prstGeom prst="rect">
            <a:avLst/>
          </a:prstGeom>
          <a:ln w="12700">
            <a:miter lim="400000"/>
          </a:ln>
        </p:spPr>
      </p:pic>
      <p:sp>
        <p:nvSpPr>
          <p:cNvPr id="282" name="Self energy (SE)"/>
          <p:cNvSpPr txBox="1"/>
          <p:nvPr/>
        </p:nvSpPr>
        <p:spPr>
          <a:xfrm>
            <a:off x="1395703" y="1449966"/>
            <a:ext cx="1719987"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584200">
              <a:buClrTx/>
              <a:defRPr sz="1800">
                <a:solidFill>
                  <a:srgbClr val="4F8F00"/>
                </a:solidFill>
                <a:uFillTx/>
                <a:latin typeface="Avenir"/>
                <a:ea typeface="Avenir"/>
                <a:cs typeface="Avenir"/>
                <a:sym typeface="Avenir Roman"/>
              </a:defRPr>
            </a:lvl1pPr>
          </a:lstStyle>
          <a:p>
            <a:r>
              <a:t>Self energy (SE)</a:t>
            </a:r>
          </a:p>
        </p:txBody>
      </p:sp>
      <p:sp>
        <p:nvSpPr>
          <p:cNvPr id="283" name="Vacuum pol. (VP)"/>
          <p:cNvSpPr txBox="1"/>
          <p:nvPr/>
        </p:nvSpPr>
        <p:spPr>
          <a:xfrm>
            <a:off x="1334438" y="2852094"/>
            <a:ext cx="1842517"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584200">
              <a:buClrTx/>
              <a:defRPr sz="1800">
                <a:solidFill>
                  <a:srgbClr val="D9971A"/>
                </a:solidFill>
                <a:uFillTx/>
                <a:latin typeface="Avenir"/>
                <a:ea typeface="Avenir"/>
                <a:cs typeface="Avenir"/>
                <a:sym typeface="Avenir Roman"/>
              </a:defRPr>
            </a:lvl1pPr>
          </a:lstStyle>
          <a:p>
            <a:r>
              <a:t>Vacuum pol. (VP)</a:t>
            </a:r>
          </a:p>
        </p:txBody>
      </p:sp>
      <p:pic>
        <p:nvPicPr>
          <p:cNvPr id="284" name="se_vp_compfig.pdf" descr="se_vp_compfig.pdf"/>
          <p:cNvPicPr>
            <a:picLocks noChangeAspect="1"/>
          </p:cNvPicPr>
          <p:nvPr/>
        </p:nvPicPr>
        <p:blipFill>
          <a:blip r:embed="rId5"/>
          <a:stretch>
            <a:fillRect/>
          </a:stretch>
        </p:blipFill>
        <p:spPr>
          <a:xfrm>
            <a:off x="4150901" y="1663323"/>
            <a:ext cx="8641813" cy="4249213"/>
          </a:xfrm>
          <a:prstGeom prst="rect">
            <a:avLst/>
          </a:prstGeom>
          <a:ln w="12700">
            <a:miter lim="400000"/>
          </a:ln>
        </p:spPr>
      </p:pic>
      <p:sp>
        <p:nvSpPr>
          <p:cNvPr id="285" name="Highly charged ion: SE&gt;VP…"/>
          <p:cNvSpPr txBox="1"/>
          <p:nvPr/>
        </p:nvSpPr>
        <p:spPr>
          <a:xfrm>
            <a:off x="606093" y="5420423"/>
            <a:ext cx="3299207"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ctr" defTabSz="584200">
              <a:buClrTx/>
              <a:defRPr sz="2000">
                <a:uFillTx/>
                <a:latin typeface="Avenir Heavy"/>
                <a:ea typeface="Avenir Heavy"/>
                <a:cs typeface="Avenir Heavy"/>
                <a:sym typeface="Avenir Heavy"/>
              </a:defRPr>
            </a:pPr>
            <a:r>
              <a:t>Highly charged ion: </a:t>
            </a:r>
            <a:r>
              <a:rPr>
                <a:solidFill>
                  <a:srgbClr val="4F8F00"/>
                </a:solidFill>
              </a:rPr>
              <a:t>SE</a:t>
            </a:r>
            <a:r>
              <a:t>&gt;</a:t>
            </a:r>
            <a:r>
              <a:rPr>
                <a:solidFill>
                  <a:srgbClr val="D9971A"/>
                </a:solidFill>
              </a:rPr>
              <a:t>VP</a:t>
            </a:r>
          </a:p>
          <a:p>
            <a:pPr algn="ctr" defTabSz="584200">
              <a:buClrTx/>
              <a:defRPr sz="2000">
                <a:uFillTx/>
                <a:latin typeface="Avenir Heavy"/>
                <a:ea typeface="Avenir Heavy"/>
                <a:cs typeface="Avenir Heavy"/>
                <a:sym typeface="Avenir Heavy"/>
              </a:defRPr>
            </a:pPr>
            <a:r>
              <a:t>Exotic atom:  </a:t>
            </a:r>
            <a:r>
              <a:rPr>
                <a:solidFill>
                  <a:srgbClr val="D9971A"/>
                </a:solidFill>
              </a:rPr>
              <a:t>VP</a:t>
            </a:r>
            <a:r>
              <a:t>&gt;</a:t>
            </a:r>
            <a:r>
              <a:rPr>
                <a:solidFill>
                  <a:srgbClr val="4F8F00"/>
                </a:solidFill>
              </a:rPr>
              <a:t>SE</a:t>
            </a:r>
          </a:p>
        </p:txBody>
      </p:sp>
      <p:sp>
        <p:nvSpPr>
          <p:cNvPr id="286" name="Line"/>
          <p:cNvSpPr/>
          <p:nvPr/>
        </p:nvSpPr>
        <p:spPr>
          <a:xfrm flipV="1">
            <a:off x="7636098" y="1786603"/>
            <a:ext cx="1" cy="3703045"/>
          </a:xfrm>
          <a:prstGeom prst="line">
            <a:avLst/>
          </a:prstGeom>
          <a:ln w="63500">
            <a:solidFill>
              <a:srgbClr val="000000"/>
            </a:solidFill>
            <a:miter lim="400000"/>
          </a:ln>
        </p:spPr>
        <p:txBody>
          <a:bodyPr lIns="50800" tIns="50800" rIns="50800" bIns="50800" anchor="ctr"/>
          <a:lstStyle/>
          <a:p>
            <a:pPr algn="ctr" defTabSz="584200">
              <a:buClrTx/>
              <a:defRPr sz="3600">
                <a:solidFill>
                  <a:srgbClr val="535353"/>
                </a:solidFill>
                <a:uFillTx/>
                <a:latin typeface="Gill Sans Light"/>
                <a:ea typeface="Gill Sans Light"/>
                <a:cs typeface="Gill Sans Light"/>
                <a:sym typeface="Gill Sans Light"/>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289"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290" name="QED vs Finite Nuclear Size"/>
          <p:cNvSpPr txBox="1">
            <a:spLocks noGrp="1"/>
          </p:cNvSpPr>
          <p:nvPr>
            <p:ph type="title"/>
          </p:nvPr>
        </p:nvSpPr>
        <p:spPr>
          <a:prstGeom prst="rect">
            <a:avLst/>
          </a:prstGeom>
        </p:spPr>
        <p:txBody>
          <a:bodyPr/>
          <a:lstStyle/>
          <a:p>
            <a:r>
              <a:t>QED vs Finite Nuclear Size</a:t>
            </a:r>
          </a:p>
        </p:txBody>
      </p:sp>
      <p:pic>
        <p:nvPicPr>
          <p:cNvPr id="291" name="Screenshot 2021-05-31 at 14.55.53.png" descr="Screenshot 2021-05-31 at 14.55.53.png"/>
          <p:cNvPicPr>
            <a:picLocks noChangeAspect="1"/>
          </p:cNvPicPr>
          <p:nvPr/>
        </p:nvPicPr>
        <p:blipFill>
          <a:blip r:embed="rId3"/>
          <a:stretch>
            <a:fillRect/>
          </a:stretch>
        </p:blipFill>
        <p:spPr>
          <a:xfrm>
            <a:off x="1946275" y="1138783"/>
            <a:ext cx="8705455" cy="6190031"/>
          </a:xfrm>
          <a:prstGeom prst="rect">
            <a:avLst/>
          </a:prstGeom>
          <a:ln w="12700">
            <a:miter lim="400000"/>
          </a:ln>
        </p:spPr>
      </p:pic>
      <p:sp>
        <p:nvSpPr>
          <p:cNvPr id="29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293" name="Precision QED calculations performed for radiative cascade in muonic atoms from H →U…"/>
          <p:cNvSpPr txBox="1"/>
          <p:nvPr/>
        </p:nvSpPr>
        <p:spPr>
          <a:xfrm>
            <a:off x="917021" y="7486489"/>
            <a:ext cx="11681926" cy="1958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584200">
              <a:spcBef>
                <a:spcPts val="1000"/>
              </a:spcBef>
              <a:buClrTx/>
              <a:defRPr sz="2300">
                <a:uFillTx/>
              </a:defRPr>
            </a:pPr>
            <a:r>
              <a:t>Precision QED calculations performed for radiative cascade in muonic atoms from H →U </a:t>
            </a:r>
          </a:p>
          <a:p>
            <a:pPr defTabSz="584200">
              <a:spcBef>
                <a:spcPts val="1200"/>
              </a:spcBef>
              <a:buClrTx/>
              <a:defRPr sz="2300">
                <a:uFillTx/>
              </a:defRPr>
            </a:pPr>
            <a:r>
              <a:t>Multiconfiguration Dirac Fock code (MCDFGME, P. Indelicato, J.P. Desclaux)</a:t>
            </a:r>
          </a:p>
          <a:p>
            <a:pPr defTabSz="584200">
              <a:spcBef>
                <a:spcPts val="1200"/>
              </a:spcBef>
              <a:buClrTx/>
              <a:defRPr sz="2300">
                <a:uFillTx/>
              </a:defRPr>
            </a:pPr>
            <a:r>
              <a:t>One order of magnitude gain in sensitivity compared to normal H-like ions,</a:t>
            </a:r>
            <a:r>
              <a:rPr>
                <a:solidFill>
                  <a:srgbClr val="EB3D44"/>
                </a:solidFill>
              </a:rPr>
              <a:t> by avoiding nuclear physics uncertainties</a:t>
            </a:r>
          </a:p>
        </p:txBody>
      </p:sp>
      <p:sp>
        <p:nvSpPr>
          <p:cNvPr id="294" name="QED theory calculations"/>
          <p:cNvSpPr txBox="1"/>
          <p:nvPr/>
        </p:nvSpPr>
        <p:spPr>
          <a:xfrm>
            <a:off x="6677278" y="4597400"/>
            <a:ext cx="3688386"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584200">
              <a:buClrTx/>
              <a:defRPr sz="2600">
                <a:uFillTx/>
                <a:latin typeface="Avenir"/>
                <a:ea typeface="Avenir"/>
                <a:cs typeface="Avenir"/>
                <a:sym typeface="Avenir Roman"/>
              </a:defRPr>
            </a:lvl1pPr>
          </a:lstStyle>
          <a:p>
            <a:r>
              <a:t>QED theory calculations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297"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298" name="QED vs Transition Energy"/>
          <p:cNvSpPr txBox="1">
            <a:spLocks noGrp="1"/>
          </p:cNvSpPr>
          <p:nvPr>
            <p:ph type="title"/>
          </p:nvPr>
        </p:nvSpPr>
        <p:spPr>
          <a:prstGeom prst="rect">
            <a:avLst/>
          </a:prstGeom>
        </p:spPr>
        <p:txBody>
          <a:bodyPr/>
          <a:lstStyle/>
          <a:p>
            <a:r>
              <a:t>QED vs Transition Energy</a:t>
            </a:r>
          </a:p>
        </p:txBody>
      </p:sp>
      <p:pic>
        <p:nvPicPr>
          <p:cNvPr id="299" name="Screenshot 2021-05-31 at 14.57.38.png" descr="Screenshot 2021-05-31 at 14.57.38.png"/>
          <p:cNvPicPr>
            <a:picLocks noChangeAspect="1"/>
          </p:cNvPicPr>
          <p:nvPr/>
        </p:nvPicPr>
        <p:blipFill>
          <a:blip r:embed="rId3"/>
          <a:stretch>
            <a:fillRect/>
          </a:stretch>
        </p:blipFill>
        <p:spPr>
          <a:xfrm>
            <a:off x="2352414" y="1107051"/>
            <a:ext cx="8299972" cy="5935048"/>
          </a:xfrm>
          <a:prstGeom prst="rect">
            <a:avLst/>
          </a:prstGeom>
          <a:ln w="12700">
            <a:miter lim="400000"/>
          </a:ln>
        </p:spPr>
      </p:pic>
      <p:sp>
        <p:nvSpPr>
          <p:cNvPr id="30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301" name="Larger QED contributions to transition energies, accessible for lower-Z ions…"/>
          <p:cNvSpPr txBox="1"/>
          <p:nvPr/>
        </p:nvSpPr>
        <p:spPr>
          <a:xfrm>
            <a:off x="1698880" y="7267146"/>
            <a:ext cx="10262325"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584200">
              <a:spcBef>
                <a:spcPts val="1200"/>
              </a:spcBef>
              <a:buClrTx/>
              <a:defRPr sz="2700">
                <a:uFillTx/>
              </a:defRPr>
            </a:pPr>
            <a:r>
              <a:t>Larger QED contributions to transition energies, accessible for lower-Z ions</a:t>
            </a:r>
          </a:p>
          <a:p>
            <a:pPr defTabSz="584200">
              <a:spcBef>
                <a:spcPts val="1200"/>
              </a:spcBef>
              <a:buClrTx/>
              <a:defRPr sz="2700">
                <a:uFillTx/>
              </a:defRPr>
            </a:pPr>
            <a:r>
              <a:t>Factor of 2-10 gain in QED enhancement for a given detection range</a:t>
            </a:r>
          </a:p>
          <a:p>
            <a:pPr defTabSz="584200">
              <a:spcBef>
                <a:spcPts val="1200"/>
              </a:spcBef>
              <a:buClrTx/>
              <a:defRPr sz="2700">
                <a:solidFill>
                  <a:srgbClr val="EB3D44"/>
                </a:solidFill>
                <a:uFillTx/>
              </a:defRPr>
            </a:pPr>
            <a:r>
              <a:t>QED effects in exotic atoms are larger for a given Z, thus easier to measure</a:t>
            </a:r>
          </a:p>
        </p:txBody>
      </p:sp>
      <p:sp>
        <p:nvSpPr>
          <p:cNvPr id="302" name="Ge detection range"/>
          <p:cNvSpPr txBox="1"/>
          <p:nvPr/>
        </p:nvSpPr>
        <p:spPr>
          <a:xfrm>
            <a:off x="6994119" y="3425345"/>
            <a:ext cx="2593976"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584200">
              <a:buClrTx/>
              <a:defRPr sz="2200">
                <a:solidFill>
                  <a:srgbClr val="535353"/>
                </a:solidFill>
                <a:uFillTx/>
                <a:latin typeface="Avenir Next Regular"/>
                <a:ea typeface="Avenir Next Regular"/>
                <a:cs typeface="Avenir Next Regular"/>
                <a:sym typeface="Avenir Next Regular"/>
              </a:defRPr>
            </a:lvl1pPr>
          </a:lstStyle>
          <a:p>
            <a:r>
              <a:t>Ge detection range</a:t>
            </a:r>
          </a:p>
        </p:txBody>
      </p:sp>
      <p:sp>
        <p:nvSpPr>
          <p:cNvPr id="303" name="p"/>
          <p:cNvSpPr txBox="1"/>
          <p:nvPr/>
        </p:nvSpPr>
        <p:spPr>
          <a:xfrm>
            <a:off x="11275369" y="4360723"/>
            <a:ext cx="360398" cy="5971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lvl1pPr>
              <a:defRPr>
                <a:latin typeface="Times New Roman Antimatter"/>
                <a:ea typeface="Times New Roman Antimatter"/>
                <a:cs typeface="Times New Roman Antimatter"/>
                <a:sym typeface="Times New Roman Antimatter"/>
              </a:defRPr>
            </a:lvl1pPr>
          </a:lstStyle>
          <a:p>
            <a:r>
              <a:t>p</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306"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307" name="Wavefunctions and potentials"/>
          <p:cNvSpPr txBox="1">
            <a:spLocks noGrp="1"/>
          </p:cNvSpPr>
          <p:nvPr>
            <p:ph type="title"/>
          </p:nvPr>
        </p:nvSpPr>
        <p:spPr>
          <a:prstGeom prst="rect">
            <a:avLst/>
          </a:prstGeom>
        </p:spPr>
        <p:txBody>
          <a:bodyPr/>
          <a:lstStyle/>
          <a:p>
            <a:r>
              <a:t>Wavefunctions and potentials </a:t>
            </a:r>
          </a:p>
        </p:txBody>
      </p:sp>
      <p:sp>
        <p:nvSpPr>
          <p:cNvPr id="30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pic>
        <p:nvPicPr>
          <p:cNvPr id="309" name="pbar_z36_17v-16u-Hlike_Wf-Pot.pdf" descr="pbar_z36_17v-16u-Hlike_Wf-Pot.pdf"/>
          <p:cNvPicPr>
            <a:picLocks noChangeAspect="1"/>
          </p:cNvPicPr>
          <p:nvPr/>
        </p:nvPicPr>
        <p:blipFill>
          <a:blip r:embed="rId3"/>
          <a:stretch>
            <a:fillRect/>
          </a:stretch>
        </p:blipFill>
        <p:spPr>
          <a:xfrm>
            <a:off x="1404699" y="-1"/>
            <a:ext cx="10195401" cy="9753601"/>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312"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313" name="Cascade in antiprotonic atoms"/>
          <p:cNvSpPr>
            <a:spLocks noGrp="1"/>
          </p:cNvSpPr>
          <p:nvPr>
            <p:ph type="title"/>
          </p:nvPr>
        </p:nvSpPr>
        <p:spPr>
          <a:prstGeom prst="rect">
            <a:avLst/>
          </a:prstGeom>
        </p:spPr>
        <p:txBody>
          <a:bodyPr/>
          <a:lstStyle/>
          <a:p>
            <a:r>
              <a:t>Cascade in antiprotonic atoms</a:t>
            </a:r>
          </a:p>
        </p:txBody>
      </p:sp>
      <p:sp>
        <p:nvSpPr>
          <p:cNvPr id="314"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315" name="D. Gotta, K. Rashid, B. Fricke, P. Indelicato, and L. M. Simons, Eur. Phys. J D 47, 11 (2008)."/>
          <p:cNvSpPr txBox="1"/>
          <p:nvPr/>
        </p:nvSpPr>
        <p:spPr>
          <a:xfrm>
            <a:off x="5419189" y="8399074"/>
            <a:ext cx="6854059" cy="8048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spAutoFit/>
          </a:bodyPr>
          <a:lstStyle/>
          <a:p>
            <a:pPr>
              <a:buClrTx/>
              <a:defRPr sz="2200">
                <a:uFillTx/>
              </a:defRPr>
            </a:pPr>
            <a:r>
              <a:t>D. Gotta, K. Rashid, B. Fricke, P. Indelicato, and L. M. Simons, Eur. Phys. J D 47, 11 (2008).</a:t>
            </a:r>
          </a:p>
        </p:txBody>
      </p:sp>
      <p:pic>
        <p:nvPicPr>
          <p:cNvPr id="316" name="Image" descr="Image"/>
          <p:cNvPicPr>
            <a:picLocks noChangeAspect="1"/>
          </p:cNvPicPr>
          <p:nvPr/>
        </p:nvPicPr>
        <p:blipFill>
          <a:blip r:embed="rId3"/>
          <a:stretch>
            <a:fillRect/>
          </a:stretch>
        </p:blipFill>
        <p:spPr>
          <a:xfrm>
            <a:off x="1300479" y="823665"/>
            <a:ext cx="3946993" cy="8838899"/>
          </a:xfrm>
          <a:prstGeom prst="rect">
            <a:avLst/>
          </a:prstGeom>
          <a:ln w="12700">
            <a:miter lim="400000"/>
          </a:ln>
        </p:spPr>
      </p:pic>
      <p:sp>
        <p:nvSpPr>
          <p:cNvPr id="317" name="Line"/>
          <p:cNvSpPr/>
          <p:nvPr/>
        </p:nvSpPr>
        <p:spPr>
          <a:xfrm flipH="1">
            <a:off x="3796722" y="1992875"/>
            <a:ext cx="3240406" cy="571020"/>
          </a:xfrm>
          <a:prstGeom prst="line">
            <a:avLst/>
          </a:prstGeom>
          <a:ln w="50800">
            <a:solidFill>
              <a:schemeClr val="accent5"/>
            </a:solidFill>
            <a:miter lim="400000"/>
            <a:tailEnd type="triangle"/>
          </a:ln>
        </p:spPr>
        <p:txBody>
          <a:bodyPr lIns="0" tIns="0" rIns="0" bIns="0"/>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
        <p:nvSpPr>
          <p:cNvPr id="318" name="Line"/>
          <p:cNvSpPr/>
          <p:nvPr/>
        </p:nvSpPr>
        <p:spPr>
          <a:xfrm flipH="1">
            <a:off x="4596076" y="1983955"/>
            <a:ext cx="2425992" cy="2973572"/>
          </a:xfrm>
          <a:prstGeom prst="line">
            <a:avLst/>
          </a:prstGeom>
          <a:ln w="50800">
            <a:solidFill>
              <a:schemeClr val="accent5"/>
            </a:solidFill>
            <a:miter lim="400000"/>
            <a:tailEnd type="triangle"/>
          </a:ln>
        </p:spPr>
        <p:txBody>
          <a:bodyPr lIns="0" tIns="0" rIns="0" bIns="0"/>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
        <p:nvSpPr>
          <p:cNvPr id="319" name="Line"/>
          <p:cNvSpPr/>
          <p:nvPr/>
        </p:nvSpPr>
        <p:spPr>
          <a:xfrm flipH="1">
            <a:off x="3450958" y="1983955"/>
            <a:ext cx="3571110" cy="6247404"/>
          </a:xfrm>
          <a:prstGeom prst="line">
            <a:avLst/>
          </a:prstGeom>
          <a:ln w="50800">
            <a:solidFill>
              <a:schemeClr val="accent5"/>
            </a:solidFill>
            <a:miter lim="400000"/>
            <a:tailEnd type="triangle"/>
          </a:ln>
        </p:spPr>
        <p:txBody>
          <a:bodyPr lIns="0" tIns="0" rIns="0" bIns="0"/>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
        <p:nvSpPr>
          <p:cNvPr id="320" name="High-n Rydberg-state Yrast transitions…"/>
          <p:cNvSpPr txBox="1"/>
          <p:nvPr/>
        </p:nvSpPr>
        <p:spPr>
          <a:xfrm>
            <a:off x="7041535" y="1287845"/>
            <a:ext cx="5818817" cy="2024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spAutoFit/>
          </a:bodyPr>
          <a:lstStyle/>
          <a:p>
            <a:pPr>
              <a:defRPr>
                <a:solidFill>
                  <a:schemeClr val="accent5"/>
                </a:solidFill>
              </a:defRPr>
            </a:pPr>
            <a:r>
              <a:t>High-n Rydberg-state Yrast transitions </a:t>
            </a:r>
          </a:p>
          <a:p>
            <a:pPr>
              <a:defRPr>
                <a:solidFill>
                  <a:schemeClr val="accent5"/>
                </a:solidFill>
              </a:defRPr>
            </a:pPr>
            <a:r>
              <a:t>observed with a gard-ring Si(Li) detector at the “Low Energy Antiproton Ring” (LEAR) at CERN </a:t>
            </a:r>
          </a:p>
        </p:txBody>
      </p:sp>
      <p:sp>
        <p:nvSpPr>
          <p:cNvPr id="321" name="The Future comes using higher-resolution…"/>
          <p:cNvSpPr txBox="1"/>
          <p:nvPr/>
        </p:nvSpPr>
        <p:spPr>
          <a:xfrm>
            <a:off x="7044119" y="3355068"/>
            <a:ext cx="5998206" cy="1084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pPr>
              <a:defRPr>
                <a:solidFill>
                  <a:schemeClr val="accent2"/>
                </a:solidFill>
              </a:defRPr>
            </a:pPr>
            <a:r>
              <a:t>The Future comes using higher-resolution </a:t>
            </a:r>
          </a:p>
          <a:p>
            <a:pPr>
              <a:defRPr>
                <a:solidFill>
                  <a:schemeClr val="accent2"/>
                </a:solidFill>
              </a:defRPr>
            </a:pPr>
            <a:r>
              <a:t>microcalorimeters (typically 20 times better)</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324" name="Kaons INFN 2025"/>
          <p:cNvSpPr/>
          <p:nvPr/>
        </p:nvSpPr>
        <p:spPr>
          <a:xfrm>
            <a:off x="0" y="9378808"/>
            <a:ext cx="5758623"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325" name="Strange effects on some QED confections"/>
          <p:cNvSpPr>
            <a:spLocks noGrp="1"/>
          </p:cNvSpPr>
          <p:nvPr>
            <p:ph type="ctrTitle"/>
          </p:nvPr>
        </p:nvSpPr>
        <p:spPr>
          <a:prstGeom prst="rect">
            <a:avLst/>
          </a:prstGeom>
        </p:spPr>
        <p:txBody>
          <a:bodyPr/>
          <a:lstStyle/>
          <a:p>
            <a:r>
              <a:t>Strange effects on some QED confections</a:t>
            </a:r>
          </a:p>
        </p:txBody>
      </p:sp>
      <p:sp>
        <p:nvSpPr>
          <p:cNvPr id="326" name="Muonic atoms self-energy"/>
          <p:cNvSpPr>
            <a:spLocks noGrp="1"/>
          </p:cNvSpPr>
          <p:nvPr>
            <p:ph type="subTitle" sz="quarter" idx="1"/>
          </p:nvPr>
        </p:nvSpPr>
        <p:spPr>
          <a:prstGeom prst="rect">
            <a:avLst/>
          </a:prstGeom>
        </p:spPr>
        <p:txBody>
          <a:bodyPr/>
          <a:lstStyle/>
          <a:p>
            <a:r>
              <a:t>Muonic atoms self-energy</a:t>
            </a:r>
          </a:p>
        </p:txBody>
      </p:sp>
      <p:sp>
        <p:nvSpPr>
          <p:cNvPr id="327"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330"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331" name="Muonic atoms Self-energy with FNS"/>
          <p:cNvSpPr>
            <a:spLocks noGrp="1"/>
          </p:cNvSpPr>
          <p:nvPr>
            <p:ph type="title"/>
          </p:nvPr>
        </p:nvSpPr>
        <p:spPr>
          <a:prstGeom prst="rect">
            <a:avLst/>
          </a:prstGeom>
        </p:spPr>
        <p:txBody>
          <a:bodyPr/>
          <a:lstStyle/>
          <a:p>
            <a:r>
              <a:t>Muonic atoms Self-energy with FNS</a:t>
            </a:r>
          </a:p>
        </p:txBody>
      </p:sp>
      <p:sp>
        <p:nvSpPr>
          <p:cNvPr id="332"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333" name="Indelicato and Mohr, unpublished"/>
          <p:cNvSpPr txBox="1"/>
          <p:nvPr/>
        </p:nvSpPr>
        <p:spPr>
          <a:xfrm>
            <a:off x="4338024" y="8608624"/>
            <a:ext cx="3807308" cy="576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lvl1pPr>
              <a:defRPr sz="2800"/>
            </a:lvl1pPr>
          </a:lstStyle>
          <a:p>
            <a:r>
              <a:t>Indelicato and Mohr, unpublished</a:t>
            </a:r>
          </a:p>
        </p:txBody>
      </p:sp>
      <p:pic>
        <p:nvPicPr>
          <p:cNvPr id="334" name="muonic-1s-SE-FZA-FNS.pdf" descr="muonic-1s-SE-FZA-FNS.pdf"/>
          <p:cNvPicPr>
            <a:picLocks noChangeAspect="1"/>
          </p:cNvPicPr>
          <p:nvPr/>
        </p:nvPicPr>
        <p:blipFill>
          <a:blip r:embed="rId3"/>
          <a:stretch>
            <a:fillRect/>
          </a:stretch>
        </p:blipFill>
        <p:spPr>
          <a:xfrm>
            <a:off x="1930400" y="1219200"/>
            <a:ext cx="9144000" cy="73152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107" name="Kaons INFN 2025"/>
          <p:cNvSpPr/>
          <p:nvPr/>
        </p:nvSpPr>
        <p:spPr>
          <a:xfrm>
            <a:off x="0" y="9403926"/>
            <a:ext cx="5642654"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108" name="Outline"/>
          <p:cNvSpPr>
            <a:spLocks noGrp="1"/>
          </p:cNvSpPr>
          <p:nvPr>
            <p:ph type="title"/>
          </p:nvPr>
        </p:nvSpPr>
        <p:spPr>
          <a:prstGeom prst="rect">
            <a:avLst/>
          </a:prstGeom>
        </p:spPr>
        <p:txBody>
          <a:bodyPr/>
          <a:lstStyle/>
          <a:p>
            <a:r>
              <a:t>Outline</a:t>
            </a:r>
          </a:p>
        </p:txBody>
      </p:sp>
      <p:sp>
        <p:nvSpPr>
          <p:cNvPr id="109" name="Introduction: QED contributions for atoms…"/>
          <p:cNvSpPr>
            <a:spLocks noGrp="1"/>
          </p:cNvSpPr>
          <p:nvPr>
            <p:ph type="body" idx="1"/>
          </p:nvPr>
        </p:nvSpPr>
        <p:spPr>
          <a:xfrm>
            <a:off x="656589" y="1022561"/>
            <a:ext cx="11939131" cy="8146063"/>
          </a:xfrm>
          <a:prstGeom prst="rect">
            <a:avLst/>
          </a:prstGeom>
          <a:ln>
            <a:solidFill>
              <a:schemeClr val="accent1"/>
            </a:solidFill>
          </a:ln>
        </p:spPr>
        <p:txBody>
          <a:bodyPr>
            <a:normAutofit/>
          </a:bodyPr>
          <a:lstStyle/>
          <a:p>
            <a:pPr marL="336305" indent="-336305">
              <a:defRPr sz="3600">
                <a:solidFill>
                  <a:schemeClr val="accent1"/>
                </a:solidFill>
                <a:uFill>
                  <a:solidFill>
                    <a:srgbClr val="450E59"/>
                  </a:solidFill>
                </a:uFill>
              </a:defRPr>
            </a:pPr>
            <a:r>
              <a:t>Introduction: QED contributions for atoms</a:t>
            </a:r>
          </a:p>
          <a:p>
            <a:pPr marL="336305" indent="-336305">
              <a:defRPr sz="3600">
                <a:solidFill>
                  <a:schemeClr val="accent2">
                    <a:hueOff val="-554920"/>
                    <a:satOff val="-21482"/>
                    <a:lumOff val="-6228"/>
                  </a:schemeClr>
                </a:solidFill>
                <a:uFill>
                  <a:solidFill>
                    <a:srgbClr val="450E59"/>
                  </a:solidFill>
                </a:uFill>
              </a:defRPr>
            </a:pPr>
            <a:r>
              <a:t>Tests of QED in exotic atoms: more sensitive to the vacuum structure</a:t>
            </a:r>
          </a:p>
          <a:p>
            <a:pPr marL="336305" indent="-336305">
              <a:defRPr sz="3600">
                <a:solidFill>
                  <a:schemeClr val="accent1">
                    <a:hueOff val="47394"/>
                    <a:satOff val="-25753"/>
                    <a:lumOff val="-7544"/>
                  </a:schemeClr>
                </a:solidFill>
                <a:uFill>
                  <a:solidFill>
                    <a:srgbClr val="450E59"/>
                  </a:solidFill>
                </a:uFill>
              </a:defRPr>
            </a:pPr>
            <a:r>
              <a:t>QED</a:t>
            </a:r>
          </a:p>
          <a:p>
            <a:pPr marL="971550" lvl="1" indent="-514350">
              <a:spcBef>
                <a:spcPts val="800"/>
              </a:spcBef>
              <a:defRPr sz="3600">
                <a:solidFill>
                  <a:schemeClr val="accent1">
                    <a:hueOff val="47394"/>
                    <a:satOff val="-25753"/>
                    <a:lumOff val="-7544"/>
                  </a:schemeClr>
                </a:solidFill>
                <a:uFill>
                  <a:solidFill>
                    <a:srgbClr val="450E59"/>
                  </a:solidFill>
                </a:uFill>
              </a:defRPr>
            </a:pPr>
            <a:r>
              <a:t>Exemple of strange QED effects int exotic atoms</a:t>
            </a:r>
          </a:p>
          <a:p>
            <a:pPr marL="971550" lvl="1" indent="-514350">
              <a:spcBef>
                <a:spcPts val="800"/>
              </a:spcBef>
              <a:defRPr sz="3600">
                <a:solidFill>
                  <a:schemeClr val="accent1">
                    <a:hueOff val="47394"/>
                    <a:satOff val="-25753"/>
                    <a:lumOff val="-7544"/>
                  </a:schemeClr>
                </a:solidFill>
                <a:uFill>
                  <a:solidFill>
                    <a:srgbClr val="450E59"/>
                  </a:solidFill>
                </a:uFill>
              </a:defRPr>
            </a:pPr>
            <a:r>
              <a:t>Exact vacuum polarization</a:t>
            </a:r>
          </a:p>
          <a:p>
            <a:pPr marL="336305" indent="-336305" algn="just">
              <a:defRPr sz="3600">
                <a:solidFill>
                  <a:srgbClr val="450E59"/>
                </a:solidFill>
                <a:uFill>
                  <a:solidFill>
                    <a:srgbClr val="450E59"/>
                  </a:solidFill>
                </a:uFill>
              </a:defRPr>
            </a:pPr>
            <a:r>
              <a:t>Kaonic atoms</a:t>
            </a:r>
          </a:p>
          <a:p>
            <a:pPr marL="971550" lvl="1" indent="-514350" algn="just">
              <a:spcBef>
                <a:spcPts val="800"/>
              </a:spcBef>
              <a:defRPr sz="3600">
                <a:solidFill>
                  <a:srgbClr val="450E59"/>
                </a:solidFill>
                <a:uFill>
                  <a:solidFill>
                    <a:srgbClr val="450E59"/>
                  </a:solidFill>
                </a:uFill>
              </a:defRPr>
            </a:pPr>
            <a:r>
              <a:t>Theoretical results</a:t>
            </a:r>
          </a:p>
          <a:p>
            <a:pPr marL="971550" lvl="1" indent="-514350" algn="just">
              <a:spcBef>
                <a:spcPts val="800"/>
              </a:spcBef>
              <a:defRPr sz="3600">
                <a:solidFill>
                  <a:srgbClr val="450E59"/>
                </a:solidFill>
                <a:uFill>
                  <a:solidFill>
                    <a:srgbClr val="450E59"/>
                  </a:solidFill>
                </a:uFill>
              </a:defRPr>
            </a:pPr>
            <a:r>
              <a:t>Comparison with DaΦne expriment</a:t>
            </a:r>
          </a:p>
          <a:p>
            <a:pPr marL="336305" indent="-336305" algn="just">
              <a:defRPr sz="3600">
                <a:solidFill>
                  <a:srgbClr val="450E59"/>
                </a:solidFill>
                <a:uFill>
                  <a:solidFill>
                    <a:srgbClr val="450E59"/>
                  </a:solidFill>
                </a:uFill>
              </a:defRPr>
            </a:pPr>
            <a:r>
              <a:t>Other examples: antinuclei atoms</a:t>
            </a:r>
          </a:p>
          <a:p>
            <a:pPr marL="336305" indent="-336305" algn="just">
              <a:defRPr sz="3600">
                <a:uFill>
                  <a:solidFill>
                    <a:srgbClr val="450E59"/>
                  </a:solidFill>
                </a:uFill>
              </a:defRPr>
            </a:pPr>
            <a:r>
              <a:t>Conclusion</a:t>
            </a:r>
          </a:p>
        </p:txBody>
      </p:sp>
      <p:sp>
        <p:nvSpPr>
          <p:cNvPr id="110" name="Slide Number"/>
          <p:cNvSpPr>
            <a:spLocks noGrp="1"/>
          </p:cNvSpPr>
          <p:nvPr>
            <p:ph type="sldNum" sz="quarter" idx="2"/>
          </p:nvPr>
        </p:nvSpPr>
        <p:spPr>
          <a:xfrm>
            <a:off x="12008414" y="9198186"/>
            <a:ext cx="346146" cy="3612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337"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338" name="Muonic atoms Self-energy with FNS"/>
          <p:cNvSpPr>
            <a:spLocks noGrp="1"/>
          </p:cNvSpPr>
          <p:nvPr>
            <p:ph type="title"/>
          </p:nvPr>
        </p:nvSpPr>
        <p:spPr>
          <a:prstGeom prst="rect">
            <a:avLst/>
          </a:prstGeom>
        </p:spPr>
        <p:txBody>
          <a:bodyPr/>
          <a:lstStyle/>
          <a:p>
            <a:r>
              <a:t>Muonic atoms Self-energy with FNS</a:t>
            </a:r>
          </a:p>
        </p:txBody>
      </p:sp>
      <p:sp>
        <p:nvSpPr>
          <p:cNvPr id="339"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340" name="Indelicato and Mohr, unpublished"/>
          <p:cNvSpPr txBox="1"/>
          <p:nvPr/>
        </p:nvSpPr>
        <p:spPr>
          <a:xfrm>
            <a:off x="4338024" y="8608624"/>
            <a:ext cx="3807308" cy="576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lvl1pPr>
              <a:defRPr sz="2800"/>
            </a:lvl1pPr>
          </a:lstStyle>
          <a:p>
            <a:r>
              <a:t>Indelicato and Mohr, unpublished</a:t>
            </a:r>
          </a:p>
        </p:txBody>
      </p:sp>
      <p:pic>
        <p:nvPicPr>
          <p:cNvPr id="341" name="muonic-2s-SE-FZA-FNS.pdf" descr="muonic-2s-SE-FZA-FNS.pdf"/>
          <p:cNvPicPr>
            <a:picLocks noChangeAspect="1"/>
          </p:cNvPicPr>
          <p:nvPr/>
        </p:nvPicPr>
        <p:blipFill>
          <a:blip r:embed="rId3"/>
          <a:stretch>
            <a:fillRect/>
          </a:stretch>
        </p:blipFill>
        <p:spPr>
          <a:xfrm>
            <a:off x="1930400" y="1219200"/>
            <a:ext cx="9144000" cy="731520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344"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345" name="Muonic atoms Self-energy with FNS"/>
          <p:cNvSpPr>
            <a:spLocks noGrp="1"/>
          </p:cNvSpPr>
          <p:nvPr>
            <p:ph type="title"/>
          </p:nvPr>
        </p:nvSpPr>
        <p:spPr>
          <a:prstGeom prst="rect">
            <a:avLst/>
          </a:prstGeom>
        </p:spPr>
        <p:txBody>
          <a:bodyPr/>
          <a:lstStyle/>
          <a:p>
            <a:r>
              <a:t>Muonic atoms Self-energy with FNS</a:t>
            </a:r>
          </a:p>
        </p:txBody>
      </p:sp>
      <p:sp>
        <p:nvSpPr>
          <p:cNvPr id="346"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347" name="Indelicato and Mohr, unpublished"/>
          <p:cNvSpPr txBox="1"/>
          <p:nvPr/>
        </p:nvSpPr>
        <p:spPr>
          <a:xfrm>
            <a:off x="4338024" y="8608624"/>
            <a:ext cx="3807308" cy="576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lvl1pPr>
              <a:defRPr sz="2800"/>
            </a:lvl1pPr>
          </a:lstStyle>
          <a:p>
            <a:r>
              <a:t>Indelicato and Mohr, unpublished</a:t>
            </a:r>
          </a:p>
        </p:txBody>
      </p:sp>
      <p:pic>
        <p:nvPicPr>
          <p:cNvPr id="348" name="muonic-2p1-SE-FZA-FNS.pdf" descr="muonic-2p1-SE-FZA-FNS.pdf"/>
          <p:cNvPicPr>
            <a:picLocks noChangeAspect="1"/>
          </p:cNvPicPr>
          <p:nvPr/>
        </p:nvPicPr>
        <p:blipFill>
          <a:blip r:embed="rId3"/>
          <a:stretch>
            <a:fillRect/>
          </a:stretch>
        </p:blipFill>
        <p:spPr>
          <a:xfrm>
            <a:off x="1930400" y="1219200"/>
            <a:ext cx="9144000" cy="7315200"/>
          </a:xfrm>
          <a:prstGeom prst="rect">
            <a:avLst/>
          </a:prstGeom>
          <a:ln w="12700">
            <a:miter lim="400000"/>
          </a:ln>
        </p:spPr>
      </p:pic>
      <p:sp>
        <p:nvSpPr>
          <p:cNvPr id="349" name="Arrow"/>
          <p:cNvSpPr/>
          <p:nvPr/>
        </p:nvSpPr>
        <p:spPr>
          <a:xfrm rot="5400000">
            <a:off x="7637331" y="4278203"/>
            <a:ext cx="1270001" cy="254001"/>
          </a:xfrm>
          <a:prstGeom prst="rightArrow">
            <a:avLst>
              <a:gd name="adj1" fmla="val 32000"/>
              <a:gd name="adj2" fmla="val 200000"/>
            </a:avLst>
          </a:prstGeom>
          <a:blipFill>
            <a:blip r:embed="rId4"/>
          </a:blipFill>
          <a:ln w="12700">
            <a:miter lim="400000"/>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
        <p:nvSpPr>
          <p:cNvPr id="350" name="Arrow"/>
          <p:cNvSpPr/>
          <p:nvPr/>
        </p:nvSpPr>
        <p:spPr>
          <a:xfrm rot="5400000">
            <a:off x="2401408" y="5548203"/>
            <a:ext cx="1270001" cy="254001"/>
          </a:xfrm>
          <a:prstGeom prst="rightArrow">
            <a:avLst>
              <a:gd name="adj1" fmla="val 32000"/>
              <a:gd name="adj2" fmla="val 200000"/>
            </a:avLst>
          </a:prstGeom>
          <a:blipFill>
            <a:blip r:embed="rId4"/>
          </a:blipFill>
          <a:ln w="12700">
            <a:miter lim="400000"/>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353"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354" name="Muonic atoms Self-energy with FNS"/>
          <p:cNvSpPr>
            <a:spLocks noGrp="1"/>
          </p:cNvSpPr>
          <p:nvPr>
            <p:ph type="title"/>
          </p:nvPr>
        </p:nvSpPr>
        <p:spPr>
          <a:prstGeom prst="rect">
            <a:avLst/>
          </a:prstGeom>
        </p:spPr>
        <p:txBody>
          <a:bodyPr/>
          <a:lstStyle/>
          <a:p>
            <a:r>
              <a:t>Muonic atoms Self-energy with FNS</a:t>
            </a:r>
          </a:p>
        </p:txBody>
      </p:sp>
      <p:sp>
        <p:nvSpPr>
          <p:cNvPr id="355"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sp>
        <p:nvSpPr>
          <p:cNvPr id="356" name="Indelicato and Mohr, unpublished"/>
          <p:cNvSpPr txBox="1"/>
          <p:nvPr/>
        </p:nvSpPr>
        <p:spPr>
          <a:xfrm>
            <a:off x="4338024" y="8608624"/>
            <a:ext cx="3807308" cy="576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lvl1pPr>
              <a:defRPr sz="2800"/>
            </a:lvl1pPr>
          </a:lstStyle>
          <a:p>
            <a:r>
              <a:t>Indelicato and Mohr, unpublished</a:t>
            </a:r>
          </a:p>
        </p:txBody>
      </p:sp>
      <p:sp>
        <p:nvSpPr>
          <p:cNvPr id="357" name="Arrow"/>
          <p:cNvSpPr/>
          <p:nvPr/>
        </p:nvSpPr>
        <p:spPr>
          <a:xfrm rot="5400000">
            <a:off x="7050471" y="3010587"/>
            <a:ext cx="1270001" cy="254001"/>
          </a:xfrm>
          <a:prstGeom prst="rightArrow">
            <a:avLst>
              <a:gd name="adj1" fmla="val 32000"/>
              <a:gd name="adj2" fmla="val 200000"/>
            </a:avLst>
          </a:prstGeom>
          <a:blipFill>
            <a:blip r:embed="rId3"/>
          </a:blipFill>
          <a:ln w="12700">
            <a:miter lim="400000"/>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
        <p:nvSpPr>
          <p:cNvPr id="358" name="Arrow"/>
          <p:cNvSpPr/>
          <p:nvPr/>
        </p:nvSpPr>
        <p:spPr>
          <a:xfrm rot="5400000">
            <a:off x="3387331" y="4280587"/>
            <a:ext cx="1270001" cy="254001"/>
          </a:xfrm>
          <a:prstGeom prst="rightArrow">
            <a:avLst>
              <a:gd name="adj1" fmla="val 32000"/>
              <a:gd name="adj2" fmla="val 200000"/>
            </a:avLst>
          </a:prstGeom>
          <a:blipFill>
            <a:blip r:embed="rId3"/>
          </a:blipFill>
          <a:ln w="12700">
            <a:miter lim="400000"/>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pic>
        <p:nvPicPr>
          <p:cNvPr id="359" name="muonic-2p3-SE-FZA-FNS.pdf" descr="muonic-2p3-SE-FZA-FNS.pdf"/>
          <p:cNvPicPr>
            <a:picLocks noChangeAspect="1"/>
          </p:cNvPicPr>
          <p:nvPr/>
        </p:nvPicPr>
        <p:blipFill>
          <a:blip r:embed="rId4"/>
          <a:stretch>
            <a:fillRect/>
          </a:stretch>
        </p:blipFill>
        <p:spPr>
          <a:xfrm>
            <a:off x="1930400" y="1219200"/>
            <a:ext cx="9144000" cy="731520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muonic-3p3-SE-FZA-FNS.pdf" descr="muonic-3p3-SE-FZA-FNS.pdf"/>
          <p:cNvPicPr>
            <a:picLocks noChangeAspect="1"/>
          </p:cNvPicPr>
          <p:nvPr/>
        </p:nvPicPr>
        <p:blipFill>
          <a:blip r:embed="rId2"/>
          <a:stretch>
            <a:fillRect/>
          </a:stretch>
        </p:blipFill>
        <p:spPr>
          <a:xfrm>
            <a:off x="1930400" y="1219200"/>
            <a:ext cx="9144000" cy="7315200"/>
          </a:xfrm>
          <a:prstGeom prst="rect">
            <a:avLst/>
          </a:prstGeom>
          <a:ln w="12700">
            <a:miter lim="400000"/>
          </a:ln>
        </p:spPr>
      </p:pic>
      <p:pic>
        <p:nvPicPr>
          <p:cNvPr id="362" name="image1.png" descr="image1.png"/>
          <p:cNvPicPr>
            <a:picLocks noChangeAspect="1"/>
          </p:cNvPicPr>
          <p:nvPr/>
        </p:nvPicPr>
        <p:blipFill>
          <a:blip r:embed="rId3"/>
          <a:stretch>
            <a:fillRect/>
          </a:stretch>
        </p:blipFill>
        <p:spPr>
          <a:xfrm>
            <a:off x="-1" y="291253"/>
            <a:ext cx="1300481" cy="467361"/>
          </a:xfrm>
          <a:prstGeom prst="rect">
            <a:avLst/>
          </a:prstGeom>
          <a:ln w="12700">
            <a:miter lim="400000"/>
          </a:ln>
        </p:spPr>
      </p:pic>
      <p:sp>
        <p:nvSpPr>
          <p:cNvPr id="363"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364" name="Muonic atoms Self-energy with FNS"/>
          <p:cNvSpPr>
            <a:spLocks noGrp="1"/>
          </p:cNvSpPr>
          <p:nvPr>
            <p:ph type="title"/>
          </p:nvPr>
        </p:nvSpPr>
        <p:spPr>
          <a:prstGeom prst="rect">
            <a:avLst/>
          </a:prstGeom>
        </p:spPr>
        <p:txBody>
          <a:bodyPr/>
          <a:lstStyle/>
          <a:p>
            <a:r>
              <a:t>Muonic atoms Self-energy with FNS</a:t>
            </a:r>
          </a:p>
        </p:txBody>
      </p:sp>
      <p:sp>
        <p:nvSpPr>
          <p:cNvPr id="365"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366" name="Indelicato and Mohr, unpublished"/>
          <p:cNvSpPr txBox="1"/>
          <p:nvPr/>
        </p:nvSpPr>
        <p:spPr>
          <a:xfrm>
            <a:off x="4338024" y="8608624"/>
            <a:ext cx="3807308" cy="576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lvl1pPr>
              <a:defRPr sz="2800"/>
            </a:lvl1pPr>
          </a:lstStyle>
          <a:p>
            <a:r>
              <a:t>Indelicato and Mohr, unpublished</a:t>
            </a:r>
          </a:p>
        </p:txBody>
      </p:sp>
      <p:sp>
        <p:nvSpPr>
          <p:cNvPr id="367" name="Arrow"/>
          <p:cNvSpPr/>
          <p:nvPr/>
        </p:nvSpPr>
        <p:spPr>
          <a:xfrm rot="5400000">
            <a:off x="6815727" y="3961299"/>
            <a:ext cx="1270001" cy="254001"/>
          </a:xfrm>
          <a:prstGeom prst="rightArrow">
            <a:avLst>
              <a:gd name="adj1" fmla="val 32000"/>
              <a:gd name="adj2" fmla="val 200000"/>
            </a:avLst>
          </a:prstGeom>
          <a:blipFill>
            <a:blip r:embed="rId4"/>
          </a:blipFill>
          <a:ln w="12700">
            <a:miter lim="400000"/>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
        <p:nvSpPr>
          <p:cNvPr id="368" name="Arrow"/>
          <p:cNvSpPr/>
          <p:nvPr/>
        </p:nvSpPr>
        <p:spPr>
          <a:xfrm rot="5400000">
            <a:off x="3070427" y="5559940"/>
            <a:ext cx="1270001" cy="254001"/>
          </a:xfrm>
          <a:prstGeom prst="rightArrow">
            <a:avLst>
              <a:gd name="adj1" fmla="val 32000"/>
              <a:gd name="adj2" fmla="val 200000"/>
            </a:avLst>
          </a:prstGeom>
          <a:blipFill>
            <a:blip r:embed="rId4"/>
          </a:blipFill>
          <a:ln w="12700">
            <a:miter lim="400000"/>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371"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372" name="Contributions to muonic atoms"/>
          <p:cNvSpPr>
            <a:spLocks noGrp="1"/>
          </p:cNvSpPr>
          <p:nvPr>
            <p:ph type="title"/>
          </p:nvPr>
        </p:nvSpPr>
        <p:spPr>
          <a:prstGeom prst="rect">
            <a:avLst/>
          </a:prstGeom>
        </p:spPr>
        <p:txBody>
          <a:bodyPr/>
          <a:lstStyle/>
          <a:p>
            <a:r>
              <a:t>Contributions to muonic atoms</a:t>
            </a:r>
          </a:p>
        </p:txBody>
      </p:sp>
      <p:sp>
        <p:nvSpPr>
          <p:cNvPr id="373"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374" name="SE with FNS: Indelicato and Mohr (2023)…"/>
          <p:cNvSpPr txBox="1"/>
          <p:nvPr/>
        </p:nvSpPr>
        <p:spPr>
          <a:xfrm>
            <a:off x="3870307" y="7814451"/>
            <a:ext cx="5264186" cy="1084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pPr>
              <a:defRPr>
                <a:solidFill>
                  <a:schemeClr val="accent1">
                    <a:hueOff val="47394"/>
                    <a:satOff val="-25753"/>
                    <a:lumOff val="-7544"/>
                  </a:schemeClr>
                </a:solidFill>
              </a:defRPr>
            </a:pPr>
            <a:r>
              <a:t>SE with FNS: Indelicato and Mohr (2023)</a:t>
            </a:r>
          </a:p>
          <a:p>
            <a:r>
              <a:t>Nuclear Polarization: Oreshkina (2022)</a:t>
            </a:r>
          </a:p>
        </p:txBody>
      </p:sp>
      <p:pic>
        <p:nvPicPr>
          <p:cNvPr id="375" name="muonic-1s-SE-vs-Uelhing-KS.pdf" descr="muonic-1s-SE-vs-Uelhing-KS.pdf"/>
          <p:cNvPicPr>
            <a:picLocks noChangeAspect="1"/>
          </p:cNvPicPr>
          <p:nvPr/>
        </p:nvPicPr>
        <p:blipFill>
          <a:blip r:embed="rId3"/>
          <a:srcRect t="8001" b="8001"/>
          <a:stretch>
            <a:fillRect/>
          </a:stretch>
        </p:blipFill>
        <p:spPr>
          <a:xfrm>
            <a:off x="823549" y="823665"/>
            <a:ext cx="9990686" cy="6713477"/>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378" name="Kaons INFN 2025"/>
          <p:cNvSpPr/>
          <p:nvPr/>
        </p:nvSpPr>
        <p:spPr>
          <a:xfrm>
            <a:off x="0" y="9378808"/>
            <a:ext cx="5758623"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379" name="Kaonic atoms"/>
          <p:cNvSpPr>
            <a:spLocks noGrp="1"/>
          </p:cNvSpPr>
          <p:nvPr>
            <p:ph type="ctrTitle"/>
          </p:nvPr>
        </p:nvSpPr>
        <p:spPr>
          <a:prstGeom prst="rect">
            <a:avLst/>
          </a:prstGeom>
        </p:spPr>
        <p:txBody>
          <a:bodyPr/>
          <a:lstStyle/>
          <a:p>
            <a:r>
              <a:t>Kaonic atoms</a:t>
            </a:r>
          </a:p>
        </p:txBody>
      </p:sp>
      <p:sp>
        <p:nvSpPr>
          <p:cNvPr id="380" name="Comparison to Daphne Results"/>
          <p:cNvSpPr>
            <a:spLocks noGrp="1"/>
          </p:cNvSpPr>
          <p:nvPr>
            <p:ph type="subTitle" sz="quarter" idx="1"/>
          </p:nvPr>
        </p:nvSpPr>
        <p:spPr>
          <a:prstGeom prst="rect">
            <a:avLst/>
          </a:prstGeom>
        </p:spPr>
        <p:txBody>
          <a:bodyPr/>
          <a:lstStyle/>
          <a:p>
            <a:r>
              <a:rPr dirty="0"/>
              <a:t>Comparison to Daphne </a:t>
            </a:r>
            <a:r>
              <a:rPr lang="fr-FR" dirty="0" err="1"/>
              <a:t>Kaonic</a:t>
            </a:r>
            <a:r>
              <a:rPr lang="fr-FR" dirty="0"/>
              <a:t> Ne </a:t>
            </a:r>
            <a:r>
              <a:rPr dirty="0"/>
              <a:t>Results</a:t>
            </a:r>
          </a:p>
        </p:txBody>
      </p:sp>
      <p:sp>
        <p:nvSpPr>
          <p:cNvPr id="381"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3"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384"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385" name="Kaonic Ne"/>
          <p:cNvSpPr>
            <a:spLocks noGrp="1"/>
          </p:cNvSpPr>
          <p:nvPr>
            <p:ph type="title"/>
          </p:nvPr>
        </p:nvSpPr>
        <p:spPr>
          <a:prstGeom prst="rect">
            <a:avLst/>
          </a:prstGeom>
        </p:spPr>
        <p:txBody>
          <a:bodyPr/>
          <a:lstStyle/>
          <a:p>
            <a:r>
              <a:t>Kaonic Ne</a:t>
            </a:r>
          </a:p>
        </p:txBody>
      </p:sp>
      <p:sp>
        <p:nvSpPr>
          <p:cNvPr id="386"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26</a:t>
            </a:fld>
            <a:endParaRPr/>
          </a:p>
        </p:txBody>
      </p:sp>
      <p:pic>
        <p:nvPicPr>
          <p:cNvPr id="387" name="Image" descr="Image"/>
          <p:cNvPicPr>
            <a:picLocks noChangeAspect="1"/>
          </p:cNvPicPr>
          <p:nvPr/>
        </p:nvPicPr>
        <p:blipFill>
          <a:blip r:embed="rId3"/>
          <a:stretch>
            <a:fillRect/>
          </a:stretch>
        </p:blipFill>
        <p:spPr>
          <a:xfrm>
            <a:off x="965808" y="1226764"/>
            <a:ext cx="11061701" cy="5257801"/>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390"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391" name="Evolution with Z"/>
          <p:cNvSpPr>
            <a:spLocks noGrp="1"/>
          </p:cNvSpPr>
          <p:nvPr>
            <p:ph type="title"/>
          </p:nvPr>
        </p:nvSpPr>
        <p:spPr>
          <a:prstGeom prst="rect">
            <a:avLst/>
          </a:prstGeom>
        </p:spPr>
        <p:txBody>
          <a:bodyPr/>
          <a:lstStyle/>
          <a:p>
            <a:r>
              <a:t>Evolution with Z</a:t>
            </a:r>
          </a:p>
        </p:txBody>
      </p:sp>
      <p:sp>
        <p:nvSpPr>
          <p:cNvPr id="392"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pic>
        <p:nvPicPr>
          <p:cNvPr id="393" name="Kaonic-atoms-VP-vs-tot_E.pdf" descr="Kaonic-atoms-VP-vs-tot_E.pdf"/>
          <p:cNvPicPr>
            <a:picLocks noChangeAspect="1"/>
          </p:cNvPicPr>
          <p:nvPr/>
        </p:nvPicPr>
        <p:blipFill>
          <a:blip r:embed="rId3"/>
          <a:stretch>
            <a:fillRect/>
          </a:stretch>
        </p:blipFill>
        <p:spPr>
          <a:xfrm>
            <a:off x="1485900" y="2133600"/>
            <a:ext cx="10033000" cy="5486400"/>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396"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397" name="Evolution with Z"/>
          <p:cNvSpPr>
            <a:spLocks noGrp="1"/>
          </p:cNvSpPr>
          <p:nvPr>
            <p:ph type="title"/>
          </p:nvPr>
        </p:nvSpPr>
        <p:spPr>
          <a:prstGeom prst="rect">
            <a:avLst/>
          </a:prstGeom>
        </p:spPr>
        <p:txBody>
          <a:bodyPr/>
          <a:lstStyle/>
          <a:p>
            <a:r>
              <a:t>Evolution with Z</a:t>
            </a:r>
          </a:p>
        </p:txBody>
      </p:sp>
      <p:sp>
        <p:nvSpPr>
          <p:cNvPr id="398"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28</a:t>
            </a:fld>
            <a:endParaRPr/>
          </a:p>
        </p:txBody>
      </p:sp>
      <p:pic>
        <p:nvPicPr>
          <p:cNvPr id="399" name="Kaonic-atoms-VP-All-Pert-diff.pdf" descr="Kaonic-atoms-VP-All-Pert-diff.pdf"/>
          <p:cNvPicPr>
            <a:picLocks noChangeAspect="1"/>
          </p:cNvPicPr>
          <p:nvPr/>
        </p:nvPicPr>
        <p:blipFill>
          <a:blip r:embed="rId3"/>
          <a:stretch>
            <a:fillRect/>
          </a:stretch>
        </p:blipFill>
        <p:spPr>
          <a:xfrm>
            <a:off x="1485900" y="2133600"/>
            <a:ext cx="10033000" cy="5486400"/>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402"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403" name="Comparison Theory experiment for Kaonic Ne"/>
          <p:cNvSpPr>
            <a:spLocks noGrp="1"/>
          </p:cNvSpPr>
          <p:nvPr>
            <p:ph type="title"/>
          </p:nvPr>
        </p:nvSpPr>
        <p:spPr>
          <a:prstGeom prst="rect">
            <a:avLst/>
          </a:prstGeom>
        </p:spPr>
        <p:txBody>
          <a:bodyPr/>
          <a:lstStyle/>
          <a:p>
            <a:r>
              <a:t>Comparison Theory experiment for Kaonic Ne</a:t>
            </a:r>
          </a:p>
        </p:txBody>
      </p:sp>
      <p:sp>
        <p:nvSpPr>
          <p:cNvPr id="404"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a:p>
        </p:txBody>
      </p:sp>
      <p:sp>
        <p:nvSpPr>
          <p:cNvPr id="405" name="20Ne"/>
          <p:cNvSpPr txBox="1"/>
          <p:nvPr/>
        </p:nvSpPr>
        <p:spPr>
          <a:xfrm>
            <a:off x="728913" y="2245638"/>
            <a:ext cx="709715" cy="614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pPr>
              <a:defRPr>
                <a:solidFill>
                  <a:schemeClr val="accent6"/>
                </a:solidFill>
              </a:defRPr>
            </a:pPr>
            <a:r>
              <a:rPr baseline="31999"/>
              <a:t>20</a:t>
            </a:r>
            <a:r>
              <a:t>Ne</a:t>
            </a:r>
          </a:p>
        </p:txBody>
      </p:sp>
      <p:sp>
        <p:nvSpPr>
          <p:cNvPr id="406" name="22Ne"/>
          <p:cNvSpPr txBox="1"/>
          <p:nvPr/>
        </p:nvSpPr>
        <p:spPr>
          <a:xfrm>
            <a:off x="728913" y="4794038"/>
            <a:ext cx="697809" cy="614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pPr>
              <a:defRPr>
                <a:solidFill>
                  <a:schemeClr val="accent6"/>
                </a:solidFill>
              </a:defRPr>
            </a:pPr>
            <a:r>
              <a:rPr baseline="31999"/>
              <a:t>22</a:t>
            </a:r>
            <a:r>
              <a:t>Ne</a:t>
            </a:r>
          </a:p>
        </p:txBody>
      </p:sp>
      <p:pic>
        <p:nvPicPr>
          <p:cNvPr id="407" name="Image" descr="Image"/>
          <p:cNvPicPr>
            <a:picLocks noChangeAspect="1"/>
          </p:cNvPicPr>
          <p:nvPr/>
        </p:nvPicPr>
        <p:blipFill>
          <a:blip r:embed="rId3"/>
          <a:stretch>
            <a:fillRect/>
          </a:stretch>
        </p:blipFill>
        <p:spPr>
          <a:xfrm>
            <a:off x="2171699" y="1684414"/>
            <a:ext cx="8661401" cy="1948502"/>
          </a:xfrm>
          <a:prstGeom prst="rect">
            <a:avLst/>
          </a:prstGeom>
          <a:ln w="12700">
            <a:miter lim="400000"/>
          </a:ln>
        </p:spPr>
      </p:pic>
      <p:pic>
        <p:nvPicPr>
          <p:cNvPr id="408" name="Image" descr="Image"/>
          <p:cNvPicPr>
            <a:picLocks noChangeAspect="1"/>
          </p:cNvPicPr>
          <p:nvPr/>
        </p:nvPicPr>
        <p:blipFill>
          <a:blip r:embed="rId4"/>
          <a:stretch>
            <a:fillRect/>
          </a:stretch>
        </p:blipFill>
        <p:spPr>
          <a:xfrm>
            <a:off x="2171700" y="4064867"/>
            <a:ext cx="9855809" cy="207274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113" name="Kaons INFN 2025"/>
          <p:cNvSpPr/>
          <p:nvPr/>
        </p:nvSpPr>
        <p:spPr>
          <a:xfrm>
            <a:off x="0" y="9403926"/>
            <a:ext cx="5642654"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114" name="Collaboration"/>
          <p:cNvSpPr>
            <a:spLocks noGrp="1"/>
          </p:cNvSpPr>
          <p:nvPr>
            <p:ph type="title"/>
          </p:nvPr>
        </p:nvSpPr>
        <p:spPr>
          <a:prstGeom prst="rect">
            <a:avLst/>
          </a:prstGeom>
        </p:spPr>
        <p:txBody>
          <a:bodyPr/>
          <a:lstStyle/>
          <a:p>
            <a:r>
              <a:t>Collaboration</a:t>
            </a:r>
          </a:p>
        </p:txBody>
      </p:sp>
      <p:sp>
        <p:nvSpPr>
          <p:cNvPr id="115" name="Simone Manti (LNF-INFN, Frascati, Italy)…"/>
          <p:cNvSpPr>
            <a:spLocks noGrp="1"/>
          </p:cNvSpPr>
          <p:nvPr>
            <p:ph type="body" idx="1"/>
          </p:nvPr>
        </p:nvSpPr>
        <p:spPr>
          <a:prstGeom prst="rect">
            <a:avLst/>
          </a:prstGeom>
        </p:spPr>
        <p:txBody>
          <a:bodyPr/>
          <a:lstStyle/>
          <a:p>
            <a:r>
              <a:t>Simone Manti (LNF-INFN, Frascati, Italy)</a:t>
            </a:r>
          </a:p>
          <a:p>
            <a:r>
              <a:t>Jonas Sommerfeldt (Laboratoire Kastler Brossel, Sorbonne University, Paris, France)</a:t>
            </a:r>
          </a:p>
          <a:p>
            <a:r>
              <a:t>Peter J. Mohr (NIST Gaithersburg, USA)</a:t>
            </a:r>
          </a:p>
        </p:txBody>
      </p:sp>
      <p:sp>
        <p:nvSpPr>
          <p:cNvPr id="116" name="Slide Number"/>
          <p:cNvSpPr>
            <a:spLocks noGrp="1"/>
          </p:cNvSpPr>
          <p:nvPr>
            <p:ph type="sldNum" sz="quarter" idx="2"/>
          </p:nvPr>
        </p:nvSpPr>
        <p:spPr>
          <a:xfrm>
            <a:off x="12130497" y="9203972"/>
            <a:ext cx="224063" cy="34967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411" name="Kaons INFN 2025"/>
          <p:cNvSpPr/>
          <p:nvPr/>
        </p:nvSpPr>
        <p:spPr>
          <a:xfrm>
            <a:off x="0" y="9378808"/>
            <a:ext cx="5758623"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412" name="Sensitivity to BSM particles"/>
          <p:cNvSpPr>
            <a:spLocks noGrp="1"/>
          </p:cNvSpPr>
          <p:nvPr>
            <p:ph type="ctrTitle"/>
          </p:nvPr>
        </p:nvSpPr>
        <p:spPr>
          <a:prstGeom prst="rect">
            <a:avLst/>
          </a:prstGeom>
        </p:spPr>
        <p:txBody>
          <a:bodyPr/>
          <a:lstStyle/>
          <a:p>
            <a:r>
              <a:t>Sensitivity to BSM particles</a:t>
            </a:r>
          </a:p>
        </p:txBody>
      </p:sp>
      <p:sp>
        <p:nvSpPr>
          <p:cNvPr id="413" name="Setting the interaction strength limit"/>
          <p:cNvSpPr>
            <a:spLocks noGrp="1"/>
          </p:cNvSpPr>
          <p:nvPr>
            <p:ph type="subTitle" sz="quarter" idx="1"/>
          </p:nvPr>
        </p:nvSpPr>
        <p:spPr>
          <a:prstGeom prst="rect">
            <a:avLst/>
          </a:prstGeom>
        </p:spPr>
        <p:txBody>
          <a:bodyPr/>
          <a:lstStyle/>
          <a:p>
            <a:r>
              <a:t>Setting the interaction strength limit</a:t>
            </a:r>
          </a:p>
        </p:txBody>
      </p:sp>
      <p:sp>
        <p:nvSpPr>
          <p:cNvPr id="414"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417"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418" name="Yukawa particle effect on muonic atoms"/>
          <p:cNvSpPr>
            <a:spLocks noGrp="1"/>
          </p:cNvSpPr>
          <p:nvPr>
            <p:ph type="title"/>
          </p:nvPr>
        </p:nvSpPr>
        <p:spPr>
          <a:prstGeom prst="rect">
            <a:avLst/>
          </a:prstGeom>
        </p:spPr>
        <p:txBody>
          <a:bodyPr/>
          <a:lstStyle/>
          <a:p>
            <a:r>
              <a:t>Yukawa particle effect on muonic atoms</a:t>
            </a:r>
          </a:p>
        </p:txBody>
      </p:sp>
      <p:sp>
        <p:nvSpPr>
          <p:cNvPr id="419"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
        <p:nvSpPr>
          <p:cNvPr id="420" name="Must set interaction strength to 10-4 to match experiment-theory difference in Kaonic Ne"/>
          <p:cNvSpPr txBox="1"/>
          <p:nvPr/>
        </p:nvSpPr>
        <p:spPr>
          <a:xfrm>
            <a:off x="1038924" y="7269153"/>
            <a:ext cx="11478322" cy="614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pPr>
              <a:defRPr>
                <a:solidFill>
                  <a:schemeClr val="accent2">
                    <a:hueOff val="-554920"/>
                    <a:satOff val="-21482"/>
                    <a:lumOff val="-6228"/>
                  </a:schemeClr>
                </a:solidFill>
              </a:defRPr>
            </a:pPr>
            <a:r>
              <a:t>Must set interaction strength to 10</a:t>
            </a:r>
            <a:r>
              <a:rPr baseline="31999"/>
              <a:t>-4</a:t>
            </a:r>
            <a:r>
              <a:t> to match experiment-theory difference in Kaonic Ne</a:t>
            </a:r>
          </a:p>
        </p:txBody>
      </p:sp>
      <p:sp>
        <p:nvSpPr>
          <p:cNvPr id="421" name="Sensitivity decreases for large masses, like X17 mass"/>
          <p:cNvSpPr txBox="1"/>
          <p:nvPr/>
        </p:nvSpPr>
        <p:spPr>
          <a:xfrm>
            <a:off x="1038924" y="8147333"/>
            <a:ext cx="6972534" cy="614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lvl1pPr>
              <a:defRPr>
                <a:solidFill>
                  <a:schemeClr val="accent5"/>
                </a:solidFill>
              </a:defRPr>
            </a:lvl1pPr>
          </a:lstStyle>
          <a:p>
            <a:r>
              <a:t>Sensitivity decreases for large masses, like X17 mass</a:t>
            </a:r>
          </a:p>
        </p:txBody>
      </p:sp>
      <p:sp>
        <p:nvSpPr>
          <p:cNvPr id="422" name="Arrow"/>
          <p:cNvSpPr/>
          <p:nvPr/>
        </p:nvSpPr>
        <p:spPr>
          <a:xfrm rot="5400000">
            <a:off x="9855658" y="5011895"/>
            <a:ext cx="1270001" cy="254001"/>
          </a:xfrm>
          <a:prstGeom prst="rightArrow">
            <a:avLst>
              <a:gd name="adj1" fmla="val 32000"/>
              <a:gd name="adj2" fmla="val 200000"/>
            </a:avLst>
          </a:prstGeom>
          <a:solidFill>
            <a:schemeClr val="accent5"/>
          </a:solidFill>
          <a:ln w="12700">
            <a:miter lim="400000"/>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pic>
        <p:nvPicPr>
          <p:cNvPr id="423" name="KaonicAtomsYukaMass.pdf" descr="KaonicAtomsYukaMass.pdf"/>
          <p:cNvPicPr>
            <a:picLocks noChangeAspect="1"/>
          </p:cNvPicPr>
          <p:nvPr/>
        </p:nvPicPr>
        <p:blipFill>
          <a:blip r:embed="rId3"/>
          <a:stretch>
            <a:fillRect/>
          </a:stretch>
        </p:blipFill>
        <p:spPr>
          <a:xfrm>
            <a:off x="1930399" y="1303209"/>
            <a:ext cx="9144001" cy="5486401"/>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426" name="Kaons INFN 2025"/>
          <p:cNvSpPr/>
          <p:nvPr/>
        </p:nvSpPr>
        <p:spPr>
          <a:xfrm>
            <a:off x="0" y="9378808"/>
            <a:ext cx="5758623"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427" name="Antiprotonic atoms and beyond"/>
          <p:cNvSpPr>
            <a:spLocks noGrp="1"/>
          </p:cNvSpPr>
          <p:nvPr>
            <p:ph type="ctrTitle"/>
          </p:nvPr>
        </p:nvSpPr>
        <p:spPr>
          <a:prstGeom prst="rect">
            <a:avLst/>
          </a:prstGeom>
        </p:spPr>
        <p:txBody>
          <a:bodyPr/>
          <a:lstStyle/>
          <a:p>
            <a:r>
              <a:t>Antiprotonic atoms and beyond</a:t>
            </a:r>
          </a:p>
        </p:txBody>
      </p:sp>
      <p:sp>
        <p:nvSpPr>
          <p:cNvPr id="428" name="New results from CERN first tests with TES microcalorimeter"/>
          <p:cNvSpPr>
            <a:spLocks noGrp="1"/>
          </p:cNvSpPr>
          <p:nvPr>
            <p:ph type="subTitle" sz="quarter" idx="1"/>
          </p:nvPr>
        </p:nvSpPr>
        <p:spPr>
          <a:prstGeom prst="rect">
            <a:avLst/>
          </a:prstGeom>
        </p:spPr>
        <p:txBody>
          <a:bodyPr/>
          <a:lstStyle/>
          <a:p>
            <a:r>
              <a:t>New results from CERN first tests with TES microcalorimeter</a:t>
            </a:r>
          </a:p>
        </p:txBody>
      </p:sp>
      <p:sp>
        <p:nvSpPr>
          <p:cNvPr id="429"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432"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433" name="New installation on ELENA"/>
          <p:cNvSpPr>
            <a:spLocks noGrp="1"/>
          </p:cNvSpPr>
          <p:nvPr>
            <p:ph type="title"/>
          </p:nvPr>
        </p:nvSpPr>
        <p:spPr>
          <a:prstGeom prst="rect">
            <a:avLst/>
          </a:prstGeom>
        </p:spPr>
        <p:txBody>
          <a:bodyPr/>
          <a:lstStyle/>
          <a:p>
            <a:r>
              <a:t>New installation on ELENA</a:t>
            </a:r>
          </a:p>
        </p:txBody>
      </p:sp>
      <p:sp>
        <p:nvSpPr>
          <p:cNvPr id="434"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pic>
        <p:nvPicPr>
          <p:cNvPr id="435" name="rn_image_picker_lib_temp_43a55297-af5d-4299-a842-9bbbf6145c5d.jpg" descr="rn_image_picker_lib_temp_43a55297-af5d-4299-a842-9bbbf6145c5d.jpg"/>
          <p:cNvPicPr>
            <a:picLocks noChangeAspect="1"/>
          </p:cNvPicPr>
          <p:nvPr/>
        </p:nvPicPr>
        <p:blipFill>
          <a:blip r:embed="rId3"/>
          <a:stretch>
            <a:fillRect/>
          </a:stretch>
        </p:blipFill>
        <p:spPr>
          <a:xfrm>
            <a:off x="3443396" y="1222026"/>
            <a:ext cx="5818817" cy="7758423"/>
          </a:xfrm>
          <a:prstGeom prst="rect">
            <a:avLst/>
          </a:prstGeom>
          <a:ln w="12700">
            <a:miter lim="400000"/>
          </a:ln>
        </p:spPr>
      </p:pic>
      <p:sp>
        <p:nvSpPr>
          <p:cNvPr id="436" name="Arrow"/>
          <p:cNvSpPr/>
          <p:nvPr/>
        </p:nvSpPr>
        <p:spPr>
          <a:xfrm>
            <a:off x="2274408" y="4749800"/>
            <a:ext cx="3648202" cy="254001"/>
          </a:xfrm>
          <a:prstGeom prst="rightArrow">
            <a:avLst>
              <a:gd name="adj1" fmla="val 32000"/>
              <a:gd name="adj2" fmla="val 200000"/>
            </a:avLst>
          </a:prstGeom>
          <a:solidFill>
            <a:schemeClr val="accent5"/>
          </a:solidFill>
          <a:ln w="12700">
            <a:miter lim="400000"/>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
        <p:nvSpPr>
          <p:cNvPr id="437" name="Text"/>
          <p:cNvSpPr txBox="1"/>
          <p:nvPr/>
        </p:nvSpPr>
        <p:spPr>
          <a:xfrm>
            <a:off x="6159482" y="4569601"/>
            <a:ext cx="685836" cy="614398"/>
          </a:xfrm>
          <a:prstGeom prst="rect">
            <a:avLst/>
          </a:prstGeom>
          <a:ln w="12700">
            <a:miter lim="400000"/>
          </a:ln>
        </p:spPr>
        <p:txBody>
          <a:bodyPr wrap="none" lIns="72248" tIns="72248" rIns="72248" bIns="72248" anchor="ctr">
            <a:spAutoFit/>
          </a:bodyPr>
          <a:lstStyle/>
          <a:p>
            <a:endParaRPr/>
          </a:p>
        </p:txBody>
      </p:sp>
      <p:sp>
        <p:nvSpPr>
          <p:cNvPr id="438" name="TES test detector"/>
          <p:cNvSpPr txBox="1"/>
          <p:nvPr/>
        </p:nvSpPr>
        <p:spPr>
          <a:xfrm>
            <a:off x="533679" y="4135402"/>
            <a:ext cx="2375730" cy="614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lvl1pPr>
              <a:defRPr>
                <a:solidFill>
                  <a:schemeClr val="accent5"/>
                </a:solidFill>
              </a:defRPr>
            </a:lvl1pPr>
          </a:lstStyle>
          <a:p>
            <a:r>
              <a:t>TES test detector</a:t>
            </a:r>
          </a:p>
        </p:txBody>
      </p:sp>
      <p:sp>
        <p:nvSpPr>
          <p:cNvPr id="439" name="Arrow"/>
          <p:cNvSpPr/>
          <p:nvPr/>
        </p:nvSpPr>
        <p:spPr>
          <a:xfrm rot="10800000">
            <a:off x="7662941" y="7298954"/>
            <a:ext cx="3648202" cy="254001"/>
          </a:xfrm>
          <a:prstGeom prst="rightArrow">
            <a:avLst>
              <a:gd name="adj1" fmla="val 32000"/>
              <a:gd name="adj2" fmla="val 200000"/>
            </a:avLst>
          </a:prstGeom>
          <a:solidFill>
            <a:schemeClr val="accent2"/>
          </a:solidFill>
          <a:ln w="12700">
            <a:miter lim="400000"/>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
        <p:nvSpPr>
          <p:cNvPr id="440" name="TELMAX beam line"/>
          <p:cNvSpPr txBox="1"/>
          <p:nvPr/>
        </p:nvSpPr>
        <p:spPr>
          <a:xfrm>
            <a:off x="9487041" y="6598101"/>
            <a:ext cx="2404305" cy="614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lvl1pPr>
              <a:defRPr>
                <a:solidFill>
                  <a:schemeClr val="accent2"/>
                </a:solidFill>
              </a:defRPr>
            </a:lvl1pPr>
          </a:lstStyle>
          <a:p>
            <a:r>
              <a:t>TELMAX beam line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443"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444" name="First spectrum"/>
          <p:cNvSpPr>
            <a:spLocks noGrp="1"/>
          </p:cNvSpPr>
          <p:nvPr>
            <p:ph type="title"/>
          </p:nvPr>
        </p:nvSpPr>
        <p:spPr>
          <a:xfrm>
            <a:off x="364025" y="-868805"/>
            <a:ext cx="10909583" cy="650241"/>
          </a:xfrm>
          <a:prstGeom prst="rect">
            <a:avLst/>
          </a:prstGeom>
        </p:spPr>
        <p:txBody>
          <a:bodyPr/>
          <a:lstStyle/>
          <a:p>
            <a:r>
              <a:t>First spectrum</a:t>
            </a:r>
          </a:p>
        </p:txBody>
      </p:sp>
      <p:sp>
        <p:nvSpPr>
          <p:cNvPr id="445"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pic>
        <p:nvPicPr>
          <p:cNvPr id="446" name="image.png" descr="image.png"/>
          <p:cNvPicPr>
            <a:picLocks noChangeAspect="1"/>
          </p:cNvPicPr>
          <p:nvPr/>
        </p:nvPicPr>
        <p:blipFill>
          <a:blip r:embed="rId3"/>
          <a:stretch>
            <a:fillRect/>
          </a:stretch>
        </p:blipFill>
        <p:spPr>
          <a:xfrm>
            <a:off x="1735533" y="993557"/>
            <a:ext cx="8993562" cy="4594537"/>
          </a:xfrm>
          <a:prstGeom prst="rect">
            <a:avLst/>
          </a:prstGeom>
          <a:ln w="12700">
            <a:miter lim="400000"/>
          </a:ln>
        </p:spPr>
      </p:pic>
      <p:pic>
        <p:nvPicPr>
          <p:cNvPr id="447" name="coadd_june6_zoom_FS.png" descr="coadd_june6_zoom_FS.png"/>
          <p:cNvPicPr>
            <a:picLocks noChangeAspect="1"/>
          </p:cNvPicPr>
          <p:nvPr/>
        </p:nvPicPr>
        <p:blipFill>
          <a:blip r:embed="rId4"/>
          <a:srcRect l="2936" t="6362" r="2936" b="2936"/>
          <a:stretch>
            <a:fillRect/>
          </a:stretch>
        </p:blipFill>
        <p:spPr>
          <a:xfrm>
            <a:off x="2527727" y="5610224"/>
            <a:ext cx="8294191" cy="4143233"/>
          </a:xfrm>
          <a:prstGeom prst="rect">
            <a:avLst/>
          </a:prstGeom>
          <a:ln w="12700">
            <a:miter lim="400000"/>
          </a:ln>
        </p:spPr>
      </p:pic>
      <p:sp>
        <p:nvSpPr>
          <p:cNvPr id="448" name="Fine structure!"/>
          <p:cNvSpPr txBox="1"/>
          <p:nvPr/>
        </p:nvSpPr>
        <p:spPr>
          <a:xfrm>
            <a:off x="7375515" y="6562544"/>
            <a:ext cx="2063588" cy="614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lvl1pPr>
              <a:defRPr>
                <a:solidFill>
                  <a:schemeClr val="accent2"/>
                </a:solidFill>
              </a:defRPr>
            </a:lvl1pPr>
          </a:lstStyle>
          <a:p>
            <a:r>
              <a:t>Fine structure!</a:t>
            </a:r>
          </a:p>
        </p:txBody>
      </p:sp>
      <p:sp>
        <p:nvSpPr>
          <p:cNvPr id="449" name="Antiprotonic Zr"/>
          <p:cNvSpPr txBox="1"/>
          <p:nvPr/>
        </p:nvSpPr>
        <p:spPr>
          <a:xfrm>
            <a:off x="8144311" y="2118160"/>
            <a:ext cx="2077875" cy="614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lvl1pPr>
              <a:defRPr>
                <a:solidFill>
                  <a:schemeClr val="accent1"/>
                </a:solidFill>
              </a:defRPr>
            </a:lvl1pPr>
          </a:lstStyle>
          <a:p>
            <a:r>
              <a:t>Antiprotonic Zr</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452" name="Kaons INFN 2025"/>
          <p:cNvSpPr/>
          <p:nvPr/>
        </p:nvSpPr>
        <p:spPr>
          <a:xfrm>
            <a:off x="0" y="9378808"/>
            <a:ext cx="5758623"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453" name="Future with antinuclei atoms"/>
          <p:cNvSpPr>
            <a:spLocks noGrp="1"/>
          </p:cNvSpPr>
          <p:nvPr>
            <p:ph type="ctrTitle"/>
          </p:nvPr>
        </p:nvSpPr>
        <p:spPr>
          <a:prstGeom prst="rect">
            <a:avLst/>
          </a:prstGeom>
        </p:spPr>
        <p:txBody>
          <a:bodyPr/>
          <a:lstStyle/>
          <a:p>
            <a:r>
              <a:t>Future with antinuclei atoms</a:t>
            </a:r>
          </a:p>
        </p:txBody>
      </p:sp>
      <p:sp>
        <p:nvSpPr>
          <p:cNvPr id="454" name="Search for Dark matter in cosmic rays"/>
          <p:cNvSpPr>
            <a:spLocks noGrp="1"/>
          </p:cNvSpPr>
          <p:nvPr>
            <p:ph type="subTitle" sz="quarter" idx="1"/>
          </p:nvPr>
        </p:nvSpPr>
        <p:spPr>
          <a:prstGeom prst="rect">
            <a:avLst/>
          </a:prstGeom>
        </p:spPr>
        <p:txBody>
          <a:bodyPr/>
          <a:lstStyle/>
          <a:p>
            <a:r>
              <a:t>Search for Dark matter in cosmic rays</a:t>
            </a:r>
          </a:p>
        </p:txBody>
      </p:sp>
      <p:sp>
        <p:nvSpPr>
          <p:cNvPr id="455"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pasted-movie.png" descr="pasted-movie.png"/>
          <p:cNvPicPr>
            <a:picLocks noChangeAspect="1"/>
          </p:cNvPicPr>
          <p:nvPr/>
        </p:nvPicPr>
        <p:blipFill>
          <a:blip r:embed="rId2"/>
          <a:stretch>
            <a:fillRect/>
          </a:stretch>
        </p:blipFill>
        <p:spPr>
          <a:xfrm>
            <a:off x="7695165" y="2565806"/>
            <a:ext cx="340519" cy="365610"/>
          </a:xfrm>
          <a:prstGeom prst="rect">
            <a:avLst/>
          </a:prstGeom>
          <a:ln w="12700">
            <a:miter lim="400000"/>
          </a:ln>
        </p:spPr>
      </p:pic>
      <p:pic>
        <p:nvPicPr>
          <p:cNvPr id="458" name="image1.png" descr="image1.png"/>
          <p:cNvPicPr>
            <a:picLocks noChangeAspect="1"/>
          </p:cNvPicPr>
          <p:nvPr/>
        </p:nvPicPr>
        <p:blipFill>
          <a:blip r:embed="rId3"/>
          <a:stretch>
            <a:fillRect/>
          </a:stretch>
        </p:blipFill>
        <p:spPr>
          <a:xfrm>
            <a:off x="-1" y="291253"/>
            <a:ext cx="1300481" cy="467361"/>
          </a:xfrm>
          <a:prstGeom prst="rect">
            <a:avLst/>
          </a:prstGeom>
          <a:ln w="12700">
            <a:miter lim="400000"/>
          </a:ln>
        </p:spPr>
      </p:pic>
      <p:sp>
        <p:nvSpPr>
          <p:cNvPr id="459" name="EXEQT"/>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p>
            <a:pPr>
              <a:buClr>
                <a:srgbClr val="9A9A9A"/>
              </a:buClr>
              <a:defRPr sz="1600">
                <a:solidFill>
                  <a:srgbClr val="9A9A9A"/>
                </a:solidFill>
                <a:uFill>
                  <a:solidFill>
                    <a:srgbClr val="9A9A9A"/>
                  </a:solidFill>
                </a:uFill>
                <a:latin typeface="Calibri"/>
                <a:ea typeface="Calibri"/>
                <a:cs typeface="Calibri"/>
                <a:sym typeface="Calibri"/>
              </a:defRPr>
            </a:pPr>
            <a:r>
              <a:t>EXEQT</a:t>
            </a:r>
            <a:r>
              <a:rPr sz="1200">
                <a:latin typeface="Times Roman"/>
                <a:ea typeface="Times Roman"/>
                <a:cs typeface="Times Roman"/>
                <a:sym typeface="Times Roman"/>
              </a:rPr>
              <a:t> </a:t>
            </a:r>
          </a:p>
        </p:txBody>
      </p:sp>
      <p:sp>
        <p:nvSpPr>
          <p:cNvPr id="460" name="QED in bound state systems"/>
          <p:cNvSpPr>
            <a:spLocks noGrp="1"/>
          </p:cNvSpPr>
          <p:nvPr>
            <p:ph type="title"/>
          </p:nvPr>
        </p:nvSpPr>
        <p:spPr>
          <a:prstGeom prst="rect">
            <a:avLst/>
          </a:prstGeom>
        </p:spPr>
        <p:txBody>
          <a:bodyPr/>
          <a:lstStyle/>
          <a:p>
            <a:r>
              <a:t>QED in bound state systems</a:t>
            </a:r>
          </a:p>
        </p:txBody>
      </p:sp>
      <p:sp>
        <p:nvSpPr>
          <p:cNvPr id="461"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pic>
        <p:nvPicPr>
          <p:cNvPr id="462" name="pasted-movie.png" descr="pasted-movie.png"/>
          <p:cNvPicPr>
            <a:picLocks noChangeAspect="1"/>
          </p:cNvPicPr>
          <p:nvPr/>
        </p:nvPicPr>
        <p:blipFill>
          <a:blip r:embed="rId4"/>
          <a:stretch>
            <a:fillRect/>
          </a:stretch>
        </p:blipFill>
        <p:spPr>
          <a:xfrm>
            <a:off x="234950" y="1206500"/>
            <a:ext cx="4005300" cy="2258106"/>
          </a:xfrm>
          <a:prstGeom prst="rect">
            <a:avLst/>
          </a:prstGeom>
          <a:ln w="12700">
            <a:miter lim="400000"/>
          </a:ln>
        </p:spPr>
      </p:pic>
      <p:sp>
        <p:nvSpPr>
          <p:cNvPr id="463" name="Orbital size:   1                1/207          1/1836      1/3670   (~me/m)"/>
          <p:cNvSpPr/>
          <p:nvPr/>
        </p:nvSpPr>
        <p:spPr>
          <a:xfrm>
            <a:off x="845397" y="5213138"/>
            <a:ext cx="11971799" cy="1250598"/>
          </a:xfrm>
          <a:prstGeom prst="roundRect">
            <a:avLst>
              <a:gd name="adj" fmla="val 44086"/>
            </a:avLst>
          </a:prstGeom>
          <a:solidFill>
            <a:srgbClr val="E3EFFE"/>
          </a:solidFill>
          <a:ln w="12700">
            <a:miter lim="400000"/>
          </a:ln>
          <a:effectLst>
            <a:outerShdw blurRad="139700" dist="116234"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lstStyle/>
          <a:p>
            <a:pPr lvl="1" defTabSz="830862">
              <a:defRPr sz="3900">
                <a:solidFill>
                  <a:schemeClr val="accent1"/>
                </a:solidFill>
                <a:uFillTx/>
              </a:defRPr>
            </a:pPr>
            <a:r>
              <a:rPr>
                <a:solidFill>
                  <a:schemeClr val="accent6"/>
                </a:solidFill>
              </a:rPr>
              <a:t>Orbital size</a:t>
            </a:r>
            <a:r>
              <a:t>:   </a:t>
            </a:r>
            <a:r>
              <a:rPr>
                <a:solidFill>
                  <a:schemeClr val="accent5"/>
                </a:solidFill>
              </a:rPr>
              <a:t>1</a:t>
            </a:r>
            <a:r>
              <a:t>                1/207          </a:t>
            </a:r>
            <a:r>
              <a:rPr>
                <a:solidFill>
                  <a:srgbClr val="EB54F7"/>
                </a:solidFill>
              </a:rPr>
              <a:t>1/1836      </a:t>
            </a:r>
            <a:r>
              <a:rPr>
                <a:solidFill>
                  <a:schemeClr val="accent2"/>
                </a:solidFill>
              </a:rPr>
              <a:t>1/3670   </a:t>
            </a:r>
            <a:r>
              <a:rPr>
                <a:solidFill>
                  <a:schemeClr val="accent6"/>
                </a:solidFill>
              </a:rPr>
              <a:t>(~m</a:t>
            </a:r>
            <a:r>
              <a:rPr baseline="-5999">
                <a:solidFill>
                  <a:schemeClr val="accent6"/>
                </a:solidFill>
              </a:rPr>
              <a:t>e</a:t>
            </a:r>
            <a:r>
              <a:rPr>
                <a:solidFill>
                  <a:schemeClr val="accent6"/>
                </a:solidFill>
              </a:rPr>
              <a:t>/m)</a:t>
            </a:r>
          </a:p>
        </p:txBody>
      </p:sp>
      <p:sp>
        <p:nvSpPr>
          <p:cNvPr id="464" name="terms of order (𝛼/𝜋)"/>
          <p:cNvSpPr txBox="1"/>
          <p:nvPr/>
        </p:nvSpPr>
        <p:spPr>
          <a:xfrm>
            <a:off x="650239" y="3799929"/>
            <a:ext cx="2851828" cy="616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lvl1pPr>
              <a:defRPr sz="3000">
                <a:solidFill>
                  <a:schemeClr val="accent5"/>
                </a:solidFill>
              </a:defRPr>
            </a:lvl1pPr>
          </a:lstStyle>
          <a:p>
            <a:r>
              <a:t>terms of order (𝛼/𝜋)</a:t>
            </a:r>
          </a:p>
        </p:txBody>
      </p:sp>
      <p:pic>
        <p:nvPicPr>
          <p:cNvPr id="465" name="Image" descr="Image"/>
          <p:cNvPicPr>
            <a:picLocks noChangeAspect="1"/>
          </p:cNvPicPr>
          <p:nvPr/>
        </p:nvPicPr>
        <p:blipFill>
          <a:blip r:embed="rId5"/>
          <a:stretch>
            <a:fillRect/>
          </a:stretch>
        </p:blipFill>
        <p:spPr>
          <a:xfrm>
            <a:off x="2413000" y="6638572"/>
            <a:ext cx="8178800" cy="2565401"/>
          </a:xfrm>
          <a:prstGeom prst="rect">
            <a:avLst/>
          </a:prstGeom>
          <a:ln w="12700">
            <a:miter lim="400000"/>
          </a:ln>
        </p:spPr>
      </p:pic>
      <p:sp>
        <p:nvSpPr>
          <p:cNvPr id="466" name="e-, s=1/2"/>
          <p:cNvSpPr txBox="1"/>
          <p:nvPr/>
        </p:nvSpPr>
        <p:spPr>
          <a:xfrm>
            <a:off x="3554377" y="1206499"/>
            <a:ext cx="1277510" cy="614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pPr>
              <a:defRPr>
                <a:solidFill>
                  <a:schemeClr val="accent5"/>
                </a:solidFill>
              </a:defRPr>
            </a:pPr>
            <a:r>
              <a:t>e</a:t>
            </a:r>
            <a:r>
              <a:rPr baseline="31999"/>
              <a:t>-</a:t>
            </a:r>
            <a:r>
              <a:t>, s=1/2</a:t>
            </a:r>
          </a:p>
        </p:txBody>
      </p:sp>
      <p:pic>
        <p:nvPicPr>
          <p:cNvPr id="467" name="pasted-movie.png" descr="pasted-movie.png"/>
          <p:cNvPicPr>
            <a:picLocks noChangeAspect="1"/>
          </p:cNvPicPr>
          <p:nvPr/>
        </p:nvPicPr>
        <p:blipFill>
          <a:blip r:embed="rId6"/>
          <a:stretch>
            <a:fillRect/>
          </a:stretch>
        </p:blipFill>
        <p:spPr>
          <a:xfrm>
            <a:off x="5076487" y="1206500"/>
            <a:ext cx="3308464" cy="3145371"/>
          </a:xfrm>
          <a:prstGeom prst="rect">
            <a:avLst/>
          </a:prstGeom>
          <a:ln w="12700">
            <a:miter lim="400000"/>
          </a:ln>
        </p:spPr>
      </p:pic>
      <p:pic>
        <p:nvPicPr>
          <p:cNvPr id="468" name="pasted-movie.png" descr="pasted-movie.png"/>
          <p:cNvPicPr>
            <a:picLocks noChangeAspect="1"/>
          </p:cNvPicPr>
          <p:nvPr/>
        </p:nvPicPr>
        <p:blipFill>
          <a:blip r:embed="rId7"/>
          <a:stretch>
            <a:fillRect/>
          </a:stretch>
        </p:blipFill>
        <p:spPr>
          <a:xfrm>
            <a:off x="9318962" y="1542580"/>
            <a:ext cx="2623972" cy="2565401"/>
          </a:xfrm>
          <a:prstGeom prst="rect">
            <a:avLst/>
          </a:prstGeom>
          <a:ln w="12700">
            <a:miter lim="400000"/>
          </a:ln>
        </p:spPr>
      </p:pic>
      <p:pic>
        <p:nvPicPr>
          <p:cNvPr id="469" name="pasted-movie.png" descr="pasted-movie.png"/>
          <p:cNvPicPr>
            <a:picLocks noChangeAspect="1"/>
          </p:cNvPicPr>
          <p:nvPr/>
        </p:nvPicPr>
        <p:blipFill>
          <a:blip r:embed="rId8"/>
          <a:stretch>
            <a:fillRect/>
          </a:stretch>
        </p:blipFill>
        <p:spPr>
          <a:xfrm>
            <a:off x="7368988" y="2271370"/>
            <a:ext cx="992872" cy="995294"/>
          </a:xfrm>
          <a:prstGeom prst="rect">
            <a:avLst/>
          </a:prstGeom>
          <a:ln w="12700">
            <a:miter lim="400000"/>
          </a:ln>
        </p:spPr>
      </p:pic>
      <p:pic>
        <p:nvPicPr>
          <p:cNvPr id="470" name="pasted-movie.png" descr="pasted-movie.png"/>
          <p:cNvPicPr>
            <a:picLocks noChangeAspect="1"/>
          </p:cNvPicPr>
          <p:nvPr/>
        </p:nvPicPr>
        <p:blipFill>
          <a:blip r:embed="rId9"/>
          <a:stretch>
            <a:fillRect/>
          </a:stretch>
        </p:blipFill>
        <p:spPr>
          <a:xfrm rot="13500000">
            <a:off x="7730840" y="2616877"/>
            <a:ext cx="270734" cy="254994"/>
          </a:xfrm>
          <a:prstGeom prst="rect">
            <a:avLst/>
          </a:prstGeom>
          <a:ln w="12700">
            <a:miter lim="400000"/>
          </a:ln>
        </p:spPr>
      </p:pic>
      <p:pic>
        <p:nvPicPr>
          <p:cNvPr id="471" name="pasted-movie.png" descr="pasted-movie.png"/>
          <p:cNvPicPr>
            <a:picLocks noChangeAspect="1"/>
          </p:cNvPicPr>
          <p:nvPr/>
        </p:nvPicPr>
        <p:blipFill>
          <a:blip r:embed="rId2"/>
          <a:stretch>
            <a:fillRect/>
          </a:stretch>
        </p:blipFill>
        <p:spPr>
          <a:xfrm>
            <a:off x="11462646" y="2686548"/>
            <a:ext cx="305034" cy="327510"/>
          </a:xfrm>
          <a:prstGeom prst="rect">
            <a:avLst/>
          </a:prstGeom>
          <a:ln w="12700">
            <a:miter lim="400000"/>
          </a:ln>
        </p:spPr>
      </p:pic>
      <p:pic>
        <p:nvPicPr>
          <p:cNvPr id="472" name="pasted-movie.png" descr="pasted-movie.png"/>
          <p:cNvPicPr>
            <a:picLocks noChangeAspect="1"/>
          </p:cNvPicPr>
          <p:nvPr/>
        </p:nvPicPr>
        <p:blipFill>
          <a:blip r:embed="rId8"/>
          <a:stretch>
            <a:fillRect/>
          </a:stretch>
        </p:blipFill>
        <p:spPr>
          <a:xfrm>
            <a:off x="11347163" y="2565806"/>
            <a:ext cx="567610" cy="568994"/>
          </a:xfrm>
          <a:prstGeom prst="rect">
            <a:avLst/>
          </a:prstGeom>
          <a:ln w="12700">
            <a:miter lim="400000"/>
          </a:ln>
        </p:spPr>
      </p:pic>
      <p:pic>
        <p:nvPicPr>
          <p:cNvPr id="473" name="pasted-movie.png" descr="pasted-movie.png"/>
          <p:cNvPicPr>
            <a:picLocks noChangeAspect="1"/>
          </p:cNvPicPr>
          <p:nvPr/>
        </p:nvPicPr>
        <p:blipFill>
          <a:blip r:embed="rId9"/>
          <a:stretch>
            <a:fillRect/>
          </a:stretch>
        </p:blipFill>
        <p:spPr>
          <a:xfrm rot="13500000">
            <a:off x="11505170" y="2734252"/>
            <a:ext cx="221239" cy="208376"/>
          </a:xfrm>
          <a:prstGeom prst="rect">
            <a:avLst/>
          </a:prstGeom>
          <a:ln w="12700">
            <a:miter lim="400000"/>
          </a:ln>
        </p:spPr>
      </p:pic>
      <p:sp>
        <p:nvSpPr>
          <p:cNvPr id="474" name="p, s=1/2"/>
          <p:cNvSpPr txBox="1"/>
          <p:nvPr/>
        </p:nvSpPr>
        <p:spPr>
          <a:xfrm>
            <a:off x="7928312" y="924908"/>
            <a:ext cx="1249201" cy="6209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pPr>
              <a:defRPr>
                <a:solidFill>
                  <a:srgbClr val="EA54F8"/>
                </a:solidFill>
              </a:defRPr>
            </a:pPr>
            <a:r>
              <a:rPr>
                <a:latin typeface="Times New Roman Antimatter"/>
                <a:ea typeface="Times New Roman Antimatter"/>
                <a:cs typeface="Times New Roman Antimatter"/>
                <a:sym typeface="Times New Roman Antimatter"/>
              </a:rPr>
              <a:t>p</a:t>
            </a:r>
            <a:r>
              <a:t>, s=1/2</a:t>
            </a:r>
          </a:p>
        </p:txBody>
      </p:sp>
      <p:sp>
        <p:nvSpPr>
          <p:cNvPr id="475" name="D, s=1"/>
          <p:cNvSpPr txBox="1"/>
          <p:nvPr/>
        </p:nvSpPr>
        <p:spPr>
          <a:xfrm>
            <a:off x="11265020" y="892752"/>
            <a:ext cx="1005320" cy="6209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pPr>
              <a:defRPr>
                <a:solidFill>
                  <a:schemeClr val="accent2"/>
                </a:solidFill>
              </a:defRPr>
            </a:pPr>
            <a:r>
              <a:rPr>
                <a:latin typeface="Times New Roman Antimatter"/>
                <a:ea typeface="Times New Roman Antimatter"/>
                <a:cs typeface="Times New Roman Antimatter"/>
                <a:sym typeface="Times New Roman Antimatter"/>
              </a:rPr>
              <a:t>D</a:t>
            </a:r>
            <a:r>
              <a:t>, s=1</a:t>
            </a:r>
          </a:p>
        </p:txBody>
      </p:sp>
      <p:sp>
        <p:nvSpPr>
          <p:cNvPr id="476" name="No bound state with spin 1…"/>
          <p:cNvSpPr txBox="1"/>
          <p:nvPr/>
        </p:nvSpPr>
        <p:spPr>
          <a:xfrm>
            <a:off x="9177512" y="4027452"/>
            <a:ext cx="3532819" cy="1084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pPr>
              <a:defRPr>
                <a:solidFill>
                  <a:schemeClr val="accent2"/>
                </a:solidFill>
              </a:defRPr>
            </a:pPr>
            <a:r>
              <a:t>No bound state with spin 1 </a:t>
            </a:r>
          </a:p>
          <a:p>
            <a:pPr>
              <a:defRPr>
                <a:solidFill>
                  <a:schemeClr val="accent2"/>
                </a:solidFill>
              </a:defRPr>
            </a:pPr>
            <a:r>
              <a:t>particle studied up to now</a:t>
            </a:r>
          </a:p>
        </p:txBody>
      </p:sp>
      <p:pic>
        <p:nvPicPr>
          <p:cNvPr id="477" name="Image" descr="Image"/>
          <p:cNvPicPr>
            <a:picLocks noChangeAspect="1"/>
          </p:cNvPicPr>
          <p:nvPr/>
        </p:nvPicPr>
        <p:blipFill>
          <a:blip r:embed="rId10"/>
          <a:stretch>
            <a:fillRect/>
          </a:stretch>
        </p:blipFill>
        <p:spPr>
          <a:xfrm rot="21480000">
            <a:off x="7459588" y="2636794"/>
            <a:ext cx="844897" cy="380204"/>
          </a:xfrm>
          <a:prstGeom prst="rect">
            <a:avLst/>
          </a:prstGeom>
          <a:ln w="12700">
            <a:miter lim="400000"/>
          </a:ln>
        </p:spPr>
      </p:pic>
      <p:pic>
        <p:nvPicPr>
          <p:cNvPr id="478" name="Image" descr="Image"/>
          <p:cNvPicPr>
            <a:picLocks noChangeAspect="1"/>
          </p:cNvPicPr>
          <p:nvPr/>
        </p:nvPicPr>
        <p:blipFill>
          <a:blip r:embed="rId10"/>
          <a:stretch>
            <a:fillRect/>
          </a:stretch>
        </p:blipFill>
        <p:spPr>
          <a:xfrm rot="21480000">
            <a:off x="11351646" y="2688068"/>
            <a:ext cx="519547" cy="287940"/>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481"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482" name="New spectra for QED tests and Cosmic rays detection"/>
          <p:cNvSpPr>
            <a:spLocks noGrp="1"/>
          </p:cNvSpPr>
          <p:nvPr>
            <p:ph type="title"/>
          </p:nvPr>
        </p:nvSpPr>
        <p:spPr>
          <a:prstGeom prst="rect">
            <a:avLst/>
          </a:prstGeom>
        </p:spPr>
        <p:txBody>
          <a:bodyPr/>
          <a:lstStyle/>
          <a:p>
            <a:r>
              <a:t>New spectra for QED tests and Cosmic rays detection</a:t>
            </a:r>
          </a:p>
        </p:txBody>
      </p:sp>
      <p:pic>
        <p:nvPicPr>
          <p:cNvPr id="483" name="Image" descr="Image"/>
          <p:cNvPicPr>
            <a:picLocks noChangeAspect="1"/>
          </p:cNvPicPr>
          <p:nvPr/>
        </p:nvPicPr>
        <p:blipFill>
          <a:blip r:embed="rId3"/>
          <a:stretch>
            <a:fillRect/>
          </a:stretch>
        </p:blipFill>
        <p:spPr>
          <a:xfrm>
            <a:off x="1444977" y="167075"/>
            <a:ext cx="739873" cy="513801"/>
          </a:xfrm>
          <a:prstGeom prst="rect">
            <a:avLst/>
          </a:prstGeom>
          <a:ln w="12700">
            <a:miter lim="400000"/>
          </a:ln>
        </p:spPr>
      </p:pic>
      <p:sp>
        <p:nvSpPr>
          <p:cNvPr id="484" name="GAPS (General AntiParticle Spectrometer)-Balloon (fly December 2025)"/>
          <p:cNvSpPr/>
          <p:nvPr/>
        </p:nvSpPr>
        <p:spPr>
          <a:xfrm>
            <a:off x="1444977" y="167075"/>
            <a:ext cx="5238462" cy="513801"/>
          </a:xfrm>
          <a:prstGeom prst="roundRect">
            <a:avLst>
              <a:gd name="adj" fmla="val 50000"/>
            </a:avLst>
          </a:prstGeom>
          <a:solidFill>
            <a:srgbClr val="E3EFFE"/>
          </a:solidFill>
          <a:ln w="12700">
            <a:miter lim="400000"/>
          </a:ln>
          <a:effectLst>
            <a:outerShdw blurRad="139700" dist="116234"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lstStyle/>
          <a:p>
            <a:pPr lvl="1" algn="ctr" defTabSz="830862">
              <a:defRPr sz="3600">
                <a:solidFill>
                  <a:schemeClr val="accent2"/>
                </a:solidFill>
                <a:uFillTx/>
              </a:defRPr>
            </a:pPr>
            <a:r>
              <a:t>GAPS (General AntiParticle Spectrometer)-Balloon (fly December 2025)</a:t>
            </a:r>
          </a:p>
        </p:txBody>
      </p:sp>
      <p:sp>
        <p:nvSpPr>
          <p:cNvPr id="485"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pic>
        <p:nvPicPr>
          <p:cNvPr id="486" name="1-s2.0-S0168900219306746-gr3_lrg.jpeg" descr="1-s2.0-S0168900219306746-gr3_lrg.jpeg"/>
          <p:cNvPicPr>
            <a:picLocks noChangeAspect="1"/>
          </p:cNvPicPr>
          <p:nvPr/>
        </p:nvPicPr>
        <p:blipFill>
          <a:blip r:embed="rId4"/>
          <a:stretch>
            <a:fillRect/>
          </a:stretch>
        </p:blipFill>
        <p:spPr>
          <a:xfrm>
            <a:off x="650239" y="1648618"/>
            <a:ext cx="4183877" cy="3228365"/>
          </a:xfrm>
          <a:prstGeom prst="rect">
            <a:avLst/>
          </a:prstGeom>
          <a:ln w="12700">
            <a:miter lim="400000"/>
          </a:ln>
        </p:spPr>
      </p:pic>
      <p:sp>
        <p:nvSpPr>
          <p:cNvPr id="487" name="Next spectrum with PAX: Si!!"/>
          <p:cNvSpPr/>
          <p:nvPr/>
        </p:nvSpPr>
        <p:spPr>
          <a:xfrm>
            <a:off x="3990360" y="7226832"/>
            <a:ext cx="5818818" cy="1977141"/>
          </a:xfrm>
          <a:prstGeom prst="roundRect">
            <a:avLst>
              <a:gd name="adj" fmla="val 27885"/>
            </a:avLst>
          </a:prstGeom>
          <a:solidFill>
            <a:srgbClr val="E3EFFE"/>
          </a:solidFill>
          <a:ln w="12700">
            <a:miter lim="400000"/>
          </a:ln>
          <a:effectLst>
            <a:outerShdw blurRad="139700" dist="116234"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lstStyle/>
          <a:p>
            <a:pPr lvl="1" algn="ctr" defTabSz="830862">
              <a:defRPr sz="3300">
                <a:solidFill>
                  <a:schemeClr val="accent5"/>
                </a:solidFill>
                <a:uFillTx/>
              </a:defRPr>
            </a:pPr>
            <a:r>
              <a:t>Next spectrum with PAX: Si!!</a:t>
            </a:r>
          </a:p>
        </p:txBody>
      </p:sp>
      <p:pic>
        <p:nvPicPr>
          <p:cNvPr id="488" name="Image" descr="Image"/>
          <p:cNvPicPr>
            <a:picLocks noChangeAspect="1"/>
          </p:cNvPicPr>
          <p:nvPr/>
        </p:nvPicPr>
        <p:blipFill>
          <a:blip r:embed="rId3"/>
          <a:stretch>
            <a:fillRect/>
          </a:stretch>
        </p:blipFill>
        <p:spPr>
          <a:xfrm>
            <a:off x="6047286" y="1021497"/>
            <a:ext cx="6400801" cy="4445001"/>
          </a:xfrm>
          <a:prstGeom prst="rect">
            <a:avLst/>
          </a:prstGeom>
          <a:ln w="12700">
            <a:miter lim="400000"/>
          </a:ln>
        </p:spPr>
      </p:pic>
      <p:sp>
        <p:nvSpPr>
          <p:cNvPr id="489" name="GAPS (General AntiParticle Spectrometer)-Balloon (fly December 2025)"/>
          <p:cNvSpPr/>
          <p:nvPr/>
        </p:nvSpPr>
        <p:spPr>
          <a:xfrm>
            <a:off x="456939" y="5608032"/>
            <a:ext cx="12547861" cy="1230722"/>
          </a:xfrm>
          <a:prstGeom prst="roundRect">
            <a:avLst>
              <a:gd name="adj" fmla="val 50000"/>
            </a:avLst>
          </a:prstGeom>
          <a:solidFill>
            <a:srgbClr val="E3EFFE"/>
          </a:solidFill>
          <a:ln w="12700">
            <a:miter lim="400000"/>
          </a:ln>
          <a:effectLst>
            <a:outerShdw blurRad="139700" dist="116234"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lstStyle/>
          <a:p>
            <a:pPr lvl="1" algn="ctr" defTabSz="830862">
              <a:defRPr sz="3600">
                <a:solidFill>
                  <a:schemeClr val="accent2"/>
                </a:solidFill>
                <a:uFillTx/>
              </a:defRPr>
            </a:pPr>
            <a:r>
              <a:t>GAPS (General AntiParticle Spectrometer)-Balloon (fly December 2025)</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492"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493" name="Future project"/>
          <p:cNvSpPr>
            <a:spLocks noGrp="1"/>
          </p:cNvSpPr>
          <p:nvPr>
            <p:ph type="title"/>
          </p:nvPr>
        </p:nvSpPr>
        <p:spPr>
          <a:prstGeom prst="rect">
            <a:avLst/>
          </a:prstGeom>
        </p:spPr>
        <p:txBody>
          <a:bodyPr/>
          <a:lstStyle/>
          <a:p>
            <a:r>
              <a:t>Future project</a:t>
            </a:r>
          </a:p>
        </p:txBody>
      </p:sp>
      <p:sp>
        <p:nvSpPr>
          <p:cNvPr id="494"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sp>
        <p:nvSpPr>
          <p:cNvPr id="495" name="Add new nuclei to the mdfgme code…"/>
          <p:cNvSpPr/>
          <p:nvPr/>
        </p:nvSpPr>
        <p:spPr>
          <a:xfrm>
            <a:off x="325120" y="912792"/>
            <a:ext cx="12354560" cy="3311499"/>
          </a:xfrm>
          <a:prstGeom prst="roundRect">
            <a:avLst>
              <a:gd name="adj" fmla="val 29253"/>
            </a:avLst>
          </a:prstGeom>
          <a:solidFill>
            <a:srgbClr val="E3EFFE"/>
          </a:solidFill>
          <a:ln w="12700">
            <a:miter lim="400000"/>
          </a:ln>
          <a:effectLst>
            <a:outerShdw blurRad="139700" dist="116234"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lstStyle/>
          <a:p>
            <a:pPr lvl="1" algn="ctr" defTabSz="830862">
              <a:defRPr sz="3600">
                <a:uFillTx/>
              </a:defRPr>
            </a:pPr>
            <a:r>
              <a:t>Add new nuclei to the mdfgme code</a:t>
            </a:r>
          </a:p>
          <a:p>
            <a:pPr marL="971550" lvl="1" indent="-514350" defTabSz="830862">
              <a:buSzPct val="100000"/>
              <a:buFont typeface="Arial"/>
              <a:buChar char="•"/>
              <a:defRPr sz="3600">
                <a:solidFill>
                  <a:schemeClr val="accent2"/>
                </a:solidFill>
                <a:uFillTx/>
              </a:defRPr>
            </a:pPr>
            <a:r>
              <a:t>Already done: anti-triton (spin ½)</a:t>
            </a:r>
          </a:p>
          <a:p>
            <a:pPr marL="971550" lvl="1" indent="-514350" defTabSz="830862">
              <a:buSzPct val="100000"/>
              <a:buFont typeface="Arial"/>
              <a:buChar char="•"/>
              <a:defRPr sz="3600">
                <a:solidFill>
                  <a:schemeClr val="accent4"/>
                </a:solidFill>
                <a:uFillTx/>
              </a:defRPr>
            </a:pPr>
            <a:r>
              <a:t>Next: anti-helion (spin ½) and anti-alpha (spin 0)</a:t>
            </a:r>
          </a:p>
          <a:p>
            <a:pPr marL="971550" lvl="1" indent="-514350" defTabSz="830862">
              <a:buSzPct val="100000"/>
              <a:buFont typeface="Arial"/>
              <a:buChar char="•"/>
              <a:defRPr sz="3600">
                <a:solidFill>
                  <a:schemeClr val="accent5"/>
                </a:solidFill>
                <a:uFillTx/>
              </a:defRPr>
            </a:pPr>
            <a:r>
              <a:t>Then antideuton: difficult as spin 1, never done before in th general case (point nucleus by H. C. Corben and J. Schwinger in 1940!)  </a:t>
            </a:r>
          </a:p>
          <a:p>
            <a:pPr marL="971550" lvl="1" indent="-514350" defTabSz="830862">
              <a:buSzPct val="100000"/>
              <a:buFont typeface="Arial"/>
              <a:buChar char="•"/>
              <a:defRPr sz="3600">
                <a:solidFill>
                  <a:schemeClr val="accent1"/>
                </a:solidFill>
                <a:uFillTx/>
              </a:defRPr>
            </a:pPr>
            <a:endParaRPr/>
          </a:p>
          <a:p>
            <a:pPr marL="971550" lvl="1" indent="-514350" defTabSz="830862">
              <a:buSzPct val="100000"/>
              <a:buFont typeface="Arial"/>
              <a:buChar char="•"/>
              <a:defRPr sz="3600">
                <a:solidFill>
                  <a:schemeClr val="accent1"/>
                </a:solidFill>
                <a:uFillTx/>
              </a:defRPr>
            </a:pPr>
            <a:endParaRPr/>
          </a:p>
        </p:txBody>
      </p:sp>
      <p:sp>
        <p:nvSpPr>
          <p:cNvPr id="496" name="Vacuum polarization gets stronger and stronger with mass…"/>
          <p:cNvSpPr/>
          <p:nvPr/>
        </p:nvSpPr>
        <p:spPr>
          <a:xfrm>
            <a:off x="325120" y="4378470"/>
            <a:ext cx="12354560" cy="1808611"/>
          </a:xfrm>
          <a:prstGeom prst="roundRect">
            <a:avLst>
              <a:gd name="adj" fmla="val 50000"/>
            </a:avLst>
          </a:prstGeom>
          <a:solidFill>
            <a:srgbClr val="E3EFFE"/>
          </a:solidFill>
          <a:ln w="12700">
            <a:miter lim="400000"/>
          </a:ln>
          <a:effectLst>
            <a:outerShdw blurRad="139700" dist="116234"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lstStyle/>
          <a:p>
            <a:pPr lvl="1" algn="ctr" defTabSz="830862">
              <a:defRPr sz="3600">
                <a:uFillTx/>
              </a:defRPr>
            </a:pPr>
            <a:r>
              <a:t>Vacuum polarization gets stronger and stronger with mass</a:t>
            </a:r>
          </a:p>
          <a:p>
            <a:pPr lvl="1" algn="ctr" defTabSz="830862">
              <a:defRPr sz="3600">
                <a:solidFill>
                  <a:schemeClr val="accent6">
                    <a:lumOff val="-8741"/>
                  </a:schemeClr>
                </a:solidFill>
                <a:uFillTx/>
              </a:defRPr>
            </a:pPr>
            <a:r>
              <a:t>Impact on second order QED?</a:t>
            </a:r>
          </a:p>
        </p:txBody>
      </p:sp>
      <p:sp>
        <p:nvSpPr>
          <p:cNvPr id="497" name="Experiment: The AD/ELENA staff push for doing anti-deuton beams…"/>
          <p:cNvSpPr/>
          <p:nvPr/>
        </p:nvSpPr>
        <p:spPr>
          <a:xfrm>
            <a:off x="325120" y="6324939"/>
            <a:ext cx="12354560" cy="2916011"/>
          </a:xfrm>
          <a:prstGeom prst="roundRect">
            <a:avLst>
              <a:gd name="adj" fmla="val 32994"/>
            </a:avLst>
          </a:prstGeom>
          <a:solidFill>
            <a:srgbClr val="E3EFFE"/>
          </a:solidFill>
          <a:ln w="12700">
            <a:miter lim="400000"/>
          </a:ln>
          <a:effectLst>
            <a:outerShdw blurRad="139700" dist="116234"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lstStyle/>
          <a:p>
            <a:pPr lvl="1" algn="ctr" defTabSz="830862">
              <a:defRPr sz="3600">
                <a:solidFill>
                  <a:schemeClr val="accent6">
                    <a:lumOff val="-8741"/>
                  </a:schemeClr>
                </a:solidFill>
                <a:uFillTx/>
              </a:defRPr>
            </a:pPr>
            <a:r>
              <a:t>Experiment: The AD/ELENA staff push for doing anti-deuton beams</a:t>
            </a:r>
          </a:p>
          <a:p>
            <a:pPr lvl="1" algn="ctr" defTabSz="830862">
              <a:defRPr sz="3600">
                <a:solidFill>
                  <a:schemeClr val="accent6">
                    <a:lumOff val="-8741"/>
                  </a:schemeClr>
                </a:solidFill>
                <a:uFillTx/>
              </a:defRPr>
            </a:pPr>
            <a:r>
              <a:rPr>
                <a:solidFill>
                  <a:schemeClr val="accent5"/>
                </a:solidFill>
              </a:rPr>
              <a:t>100/pulse vs 10</a:t>
            </a:r>
            <a:r>
              <a:rPr baseline="31999">
                <a:solidFill>
                  <a:schemeClr val="accent5"/>
                </a:solidFill>
              </a:rPr>
              <a:t>7</a:t>
            </a:r>
            <a:r>
              <a:rPr>
                <a:solidFill>
                  <a:schemeClr val="accent5"/>
                </a:solidFill>
              </a:rPr>
              <a:t>/pulse for antiprotons</a:t>
            </a:r>
            <a:r>
              <a:t> </a:t>
            </a:r>
          </a:p>
          <a:p>
            <a:pPr lvl="1" algn="ctr" defTabSz="830862">
              <a:defRPr sz="3600">
                <a:solidFill>
                  <a:schemeClr val="accent6">
                    <a:lumOff val="-8741"/>
                  </a:schemeClr>
                </a:solidFill>
                <a:uFillTx/>
              </a:defRPr>
            </a:pPr>
            <a:r>
              <a:t>Added to the 2025 CERN report </a:t>
            </a:r>
          </a:p>
          <a:p>
            <a:pPr lvl="1" algn="ctr" defTabSz="830862">
              <a:defRPr sz="3600">
                <a:solidFill>
                  <a:schemeClr val="accent2"/>
                </a:solidFill>
                <a:uFillTx/>
              </a:defRPr>
            </a:pPr>
            <a:r>
              <a:t>Possibly done after the LS3 in 2028</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500" name="Kaons INFN 2025"/>
          <p:cNvSpPr/>
          <p:nvPr/>
        </p:nvSpPr>
        <p:spPr>
          <a:xfrm>
            <a:off x="0" y="9403926"/>
            <a:ext cx="5642654"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501" name="Conclusion"/>
          <p:cNvSpPr>
            <a:spLocks noGrp="1"/>
          </p:cNvSpPr>
          <p:nvPr>
            <p:ph type="title"/>
          </p:nvPr>
        </p:nvSpPr>
        <p:spPr>
          <a:prstGeom prst="rect">
            <a:avLst/>
          </a:prstGeom>
        </p:spPr>
        <p:txBody>
          <a:bodyPr/>
          <a:lstStyle/>
          <a:p>
            <a:r>
              <a:t>Conclusion</a:t>
            </a:r>
          </a:p>
        </p:txBody>
      </p:sp>
      <p:sp>
        <p:nvSpPr>
          <p:cNvPr id="502" name="All-order QED corrections with finite size corrections can be now performed for any exotic atoms (for normals atoms too!)…"/>
          <p:cNvSpPr>
            <a:spLocks noGrp="1"/>
          </p:cNvSpPr>
          <p:nvPr>
            <p:ph type="body" idx="1"/>
          </p:nvPr>
        </p:nvSpPr>
        <p:spPr>
          <a:prstGeom prst="rect">
            <a:avLst/>
          </a:prstGeom>
        </p:spPr>
        <p:txBody>
          <a:bodyPr/>
          <a:lstStyle/>
          <a:p>
            <a:r>
              <a:rPr>
                <a:solidFill>
                  <a:schemeClr val="accent2">
                    <a:hueOff val="-554920"/>
                    <a:satOff val="-21482"/>
                    <a:lumOff val="-6228"/>
                  </a:schemeClr>
                </a:solidFill>
              </a:rPr>
              <a:t>All-order QED corrections with finite size corrections can be now performed for any exotic atoms</a:t>
            </a:r>
            <a:r>
              <a:t> (for normals atoms too!)</a:t>
            </a:r>
          </a:p>
          <a:p>
            <a:r>
              <a:rPr>
                <a:solidFill>
                  <a:schemeClr val="accent1"/>
                </a:solidFill>
              </a:rPr>
              <a:t>Good agreement with Kaonic Ne stronger line</a:t>
            </a:r>
            <a:r>
              <a:t> but All-orders correction is negligible</a:t>
            </a:r>
          </a:p>
          <a:p>
            <a:pPr>
              <a:defRPr>
                <a:solidFill>
                  <a:schemeClr val="accent6">
                    <a:lumOff val="-8741"/>
                  </a:schemeClr>
                </a:solidFill>
              </a:defRPr>
            </a:pPr>
            <a:r>
              <a:t>Would be interesting to go to heavier Kaonic Atoms (Ar, Kr, Xe?)</a:t>
            </a:r>
          </a:p>
          <a:p>
            <a:pPr>
              <a:defRPr>
                <a:solidFill>
                  <a:schemeClr val="accent6">
                    <a:lumOff val="-8741"/>
                  </a:schemeClr>
                </a:solidFill>
              </a:defRPr>
            </a:pPr>
            <a:r>
              <a:rPr>
                <a:solidFill>
                  <a:schemeClr val="accent2"/>
                </a:solidFill>
              </a:rPr>
              <a:t>Use of TES detector on antiprotonic atoms gives very high resolution, but calibration and data analysis difficult (perturbation by pions from antiproton annihilation, variable magnetic field due to cycling of AD and ELENA magnets</a:t>
            </a:r>
            <a:r>
              <a:t> </a:t>
            </a:r>
          </a:p>
          <a:p>
            <a:pPr>
              <a:defRPr>
                <a:solidFill>
                  <a:schemeClr val="accent6">
                    <a:lumOff val="-8741"/>
                  </a:schemeClr>
                </a:solidFill>
              </a:defRPr>
            </a:pPr>
            <a:r>
              <a:t>Future projects to develop theory and possibly do experiments at AD/ELENA on anti-deutons</a:t>
            </a:r>
          </a:p>
          <a:p>
            <a:pPr>
              <a:defRPr>
                <a:solidFill>
                  <a:schemeClr val="accent5">
                    <a:hueOff val="-176146"/>
                    <a:satOff val="3665"/>
                    <a:lumOff val="-13986"/>
                  </a:schemeClr>
                </a:solidFill>
              </a:defRPr>
            </a:pPr>
            <a:r>
              <a:t>Establish the theory for heavier antinuclei for possible detection ins cosmic rays </a:t>
            </a:r>
          </a:p>
        </p:txBody>
      </p:sp>
      <p:sp>
        <p:nvSpPr>
          <p:cNvPr id="503" name="Slide Number"/>
          <p:cNvSpPr>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119" name="Kaons INFN 2025"/>
          <p:cNvSpPr/>
          <p:nvPr/>
        </p:nvSpPr>
        <p:spPr>
          <a:xfrm>
            <a:off x="0" y="9378808"/>
            <a:ext cx="5758623"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120" name="QED contributions"/>
          <p:cNvSpPr>
            <a:spLocks noGrp="1"/>
          </p:cNvSpPr>
          <p:nvPr>
            <p:ph type="ctrTitle"/>
          </p:nvPr>
        </p:nvSpPr>
        <p:spPr>
          <a:prstGeom prst="rect">
            <a:avLst/>
          </a:prstGeom>
        </p:spPr>
        <p:txBody>
          <a:bodyPr/>
          <a:lstStyle/>
          <a:p>
            <a:r>
              <a:t>QED contributions</a:t>
            </a:r>
          </a:p>
        </p:txBody>
      </p:sp>
      <p:sp>
        <p:nvSpPr>
          <p:cNvPr id="121" name="Involved QED diagrams"/>
          <p:cNvSpPr>
            <a:spLocks noGrp="1"/>
          </p:cNvSpPr>
          <p:nvPr>
            <p:ph type="subTitle" sz="quarter" idx="1"/>
          </p:nvPr>
        </p:nvSpPr>
        <p:spPr>
          <a:prstGeom prst="rect">
            <a:avLst/>
          </a:prstGeom>
        </p:spPr>
        <p:txBody>
          <a:bodyPr/>
          <a:lstStyle/>
          <a:p>
            <a:r>
              <a:t>Involved QED diagrams</a:t>
            </a:r>
          </a:p>
        </p:txBody>
      </p:sp>
      <p:sp>
        <p:nvSpPr>
          <p:cNvPr id="122" name="Slide Number"/>
          <p:cNvSpPr>
            <a:spLocks noGrp="1"/>
          </p:cNvSpPr>
          <p:nvPr>
            <p:ph type="sldNum" sz="quarter" idx="2"/>
          </p:nvPr>
        </p:nvSpPr>
        <p:spPr>
          <a:xfrm>
            <a:off x="12130497" y="9203972"/>
            <a:ext cx="224063" cy="34967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125"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grpSp>
        <p:nvGrpSpPr>
          <p:cNvPr id="133" name="Group"/>
          <p:cNvGrpSpPr/>
          <p:nvPr/>
        </p:nvGrpSpPr>
        <p:grpSpPr>
          <a:xfrm>
            <a:off x="1517226" y="2059093"/>
            <a:ext cx="11180517" cy="4951307"/>
            <a:chOff x="0" y="0"/>
            <a:chExt cx="11180516" cy="4951306"/>
          </a:xfrm>
        </p:grpSpPr>
        <p:grpSp>
          <p:nvGrpSpPr>
            <p:cNvPr id="131" name="Group"/>
            <p:cNvGrpSpPr/>
            <p:nvPr/>
          </p:nvGrpSpPr>
          <p:grpSpPr>
            <a:xfrm>
              <a:off x="0" y="0"/>
              <a:ext cx="11180517" cy="1517227"/>
              <a:chOff x="0" y="0"/>
              <a:chExt cx="11180516" cy="1517226"/>
            </a:xfrm>
          </p:grpSpPr>
          <p:sp>
            <p:nvSpPr>
              <p:cNvPr id="126" name="H-like “One Photon” order (α/π)"/>
              <p:cNvSpPr/>
              <p:nvPr/>
            </p:nvSpPr>
            <p:spPr>
              <a:xfrm>
                <a:off x="2384213" y="1517226"/>
                <a:ext cx="652046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186" tIns="54186" rIns="54186" bIns="54186" numCol="1" anchor="t">
                <a:spAutoFit/>
              </a:bodyPr>
              <a:lstStyle/>
              <a:p>
                <a:pPr>
                  <a:spcBef>
                    <a:spcPts val="1500"/>
                  </a:spcBef>
                  <a:buClr>
                    <a:srgbClr val="CD665F"/>
                  </a:buClr>
                  <a:buFont typeface="Times New Roman"/>
                  <a:defRPr sz="2400">
                    <a:latin typeface="Arial"/>
                    <a:ea typeface="Arial"/>
                    <a:cs typeface="Arial"/>
                    <a:sym typeface="Arial"/>
                  </a:defRPr>
                </a:pPr>
                <a:r>
                  <a:rPr b="1">
                    <a:solidFill>
                      <a:srgbClr val="CD665F"/>
                    </a:solidFill>
                    <a:uFill>
                      <a:solidFill>
                        <a:srgbClr val="CD665F"/>
                      </a:solidFill>
                    </a:uFill>
                    <a:latin typeface="Times New Roman"/>
                    <a:ea typeface="Times New Roman"/>
                    <a:cs typeface="Times New Roman"/>
                    <a:sym typeface="Times New Roman"/>
                  </a:rPr>
                  <a:t>H-like </a:t>
                </a:r>
                <a:r>
                  <a:rPr b="1">
                    <a:solidFill>
                      <a:srgbClr val="FF4C00"/>
                    </a:solidFill>
                    <a:uFill>
                      <a:solidFill>
                        <a:srgbClr val="FF4C00"/>
                      </a:solidFill>
                    </a:uFill>
                    <a:latin typeface="Times New Roman"/>
                    <a:ea typeface="Times New Roman"/>
                    <a:cs typeface="Times New Roman"/>
                    <a:sym typeface="Times New Roman"/>
                  </a:rPr>
                  <a:t>“One Photon” order (</a:t>
                </a:r>
                <a:r>
                  <a:rPr>
                    <a:solidFill>
                      <a:srgbClr val="FF4C00"/>
                    </a:solidFill>
                    <a:uFill>
                      <a:solidFill>
                        <a:srgbClr val="FF4C00"/>
                      </a:solidFill>
                    </a:uFill>
                    <a:latin typeface="Symbol"/>
                    <a:ea typeface="Symbol"/>
                    <a:cs typeface="Symbol"/>
                    <a:sym typeface="Symbol"/>
                  </a:rPr>
                  <a:t>a/p)</a:t>
                </a:r>
              </a:p>
            </p:txBody>
          </p:sp>
          <p:grpSp>
            <p:nvGrpSpPr>
              <p:cNvPr id="130" name="Group"/>
              <p:cNvGrpSpPr/>
              <p:nvPr/>
            </p:nvGrpSpPr>
            <p:grpSpPr>
              <a:xfrm>
                <a:off x="0" y="0"/>
                <a:ext cx="11180517" cy="1501423"/>
                <a:chOff x="0" y="0"/>
                <a:chExt cx="11180516" cy="1501422"/>
              </a:xfrm>
            </p:grpSpPr>
            <p:pic>
              <p:nvPicPr>
                <p:cNvPr id="127" name="image14.png" descr="image14.png"/>
                <p:cNvPicPr>
                  <a:picLocks/>
                </p:cNvPicPr>
                <p:nvPr/>
              </p:nvPicPr>
              <p:blipFill>
                <a:blip r:embed="rId3"/>
                <a:srcRect l="32849" t="6710" r="24272" b="75974"/>
                <a:stretch>
                  <a:fillRect/>
                </a:stretch>
              </p:blipFill>
              <p:spPr>
                <a:xfrm>
                  <a:off x="2275840" y="0"/>
                  <a:ext cx="5057423" cy="1501423"/>
                </a:xfrm>
                <a:prstGeom prst="rect">
                  <a:avLst/>
                </a:prstGeom>
                <a:ln w="12700" cap="flat">
                  <a:noFill/>
                  <a:miter lim="400000"/>
                </a:ln>
                <a:effectLst/>
              </p:spPr>
            </p:pic>
            <p:sp>
              <p:nvSpPr>
                <p:cNvPr id="128" name="Self Energy"/>
                <p:cNvSpPr/>
                <p:nvPr/>
              </p:nvSpPr>
              <p:spPr>
                <a:xfrm>
                  <a:off x="0" y="325120"/>
                  <a:ext cx="21855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186" tIns="54186" rIns="54186" bIns="54186" numCol="1" anchor="t">
                  <a:spAutoFit/>
                </a:bodyPr>
                <a:lstStyle>
                  <a:lvl1pPr>
                    <a:spcBef>
                      <a:spcPts val="1500"/>
                    </a:spcBef>
                    <a:buClr>
                      <a:srgbClr val="F1F0E7"/>
                    </a:buClr>
                    <a:buFont typeface="Times New Roman"/>
                    <a:defRPr sz="2400">
                      <a:solidFill>
                        <a:srgbClr val="FF9300"/>
                      </a:solidFill>
                      <a:uFill>
                        <a:solidFill>
                          <a:srgbClr val="FF9300"/>
                        </a:solidFill>
                      </a:uFill>
                      <a:latin typeface="Times New Roman"/>
                      <a:ea typeface="Times New Roman"/>
                      <a:cs typeface="Times New Roman"/>
                      <a:sym typeface="Times New Roman"/>
                    </a:defRPr>
                  </a:lvl1pPr>
                </a:lstStyle>
                <a:p>
                  <a:pPr>
                    <a:defRPr>
                      <a:latin typeface="Arial"/>
                      <a:ea typeface="Arial"/>
                      <a:cs typeface="Arial"/>
                      <a:sym typeface="Arial"/>
                    </a:defRPr>
                  </a:pPr>
                  <a:r>
                    <a:rPr>
                      <a:latin typeface="Times New Roman"/>
                      <a:ea typeface="Times New Roman"/>
                      <a:cs typeface="Times New Roman"/>
                      <a:sym typeface="Times New Roman"/>
                    </a:rPr>
                    <a:t>Self Energy</a:t>
                  </a:r>
                </a:p>
              </p:txBody>
            </p:sp>
            <p:sp>
              <p:nvSpPr>
                <p:cNvPr id="129" name="Vacuum Polarization"/>
                <p:cNvSpPr/>
                <p:nvPr/>
              </p:nvSpPr>
              <p:spPr>
                <a:xfrm>
                  <a:off x="7694507" y="325120"/>
                  <a:ext cx="348601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186" tIns="54186" rIns="54186" bIns="54186" numCol="1" anchor="t">
                  <a:spAutoFit/>
                </a:bodyPr>
                <a:lstStyle>
                  <a:lvl1pPr>
                    <a:spcBef>
                      <a:spcPts val="1500"/>
                    </a:spcBef>
                    <a:buClr>
                      <a:srgbClr val="F1F0E7"/>
                    </a:buClr>
                    <a:buFont typeface="Times New Roman"/>
                    <a:defRPr sz="2400">
                      <a:solidFill>
                        <a:srgbClr val="FF9300"/>
                      </a:solidFill>
                      <a:uFill>
                        <a:solidFill>
                          <a:srgbClr val="FF9300"/>
                        </a:solidFill>
                      </a:uFill>
                      <a:latin typeface="Times New Roman"/>
                      <a:ea typeface="Times New Roman"/>
                      <a:cs typeface="Times New Roman"/>
                      <a:sym typeface="Times New Roman"/>
                    </a:defRPr>
                  </a:lvl1pPr>
                </a:lstStyle>
                <a:p>
                  <a:pPr>
                    <a:defRPr>
                      <a:latin typeface="Arial"/>
                      <a:ea typeface="Arial"/>
                      <a:cs typeface="Arial"/>
                      <a:sym typeface="Arial"/>
                    </a:defRPr>
                  </a:pPr>
                  <a:r>
                    <a:rPr>
                      <a:latin typeface="Times New Roman"/>
                      <a:ea typeface="Times New Roman"/>
                      <a:cs typeface="Times New Roman"/>
                      <a:sym typeface="Times New Roman"/>
                    </a:rPr>
                    <a:t>Vacuum Polarization</a:t>
                  </a:r>
                </a:p>
              </p:txBody>
            </p:sp>
          </p:grpSp>
        </p:grpSp>
        <p:pic>
          <p:nvPicPr>
            <p:cNvPr id="132" name="Image" descr="Image"/>
            <p:cNvPicPr>
              <a:picLocks noChangeAspect="1"/>
            </p:cNvPicPr>
            <p:nvPr/>
          </p:nvPicPr>
          <p:blipFill>
            <a:blip r:embed="rId4"/>
            <a:stretch>
              <a:fillRect/>
            </a:stretch>
          </p:blipFill>
          <p:spPr>
            <a:xfrm>
              <a:off x="7728373" y="4392506"/>
              <a:ext cx="2946401" cy="558801"/>
            </a:xfrm>
            <a:prstGeom prst="rect">
              <a:avLst/>
            </a:prstGeom>
            <a:ln w="12700" cap="flat">
              <a:noFill/>
              <a:miter lim="400000"/>
            </a:ln>
            <a:effectLst/>
          </p:spPr>
        </p:pic>
      </p:grpSp>
      <p:sp>
        <p:nvSpPr>
          <p:cNvPr id="134" name="one electron QED at order α"/>
          <p:cNvSpPr>
            <a:spLocks noGrp="1"/>
          </p:cNvSpPr>
          <p:nvPr>
            <p:ph type="title"/>
          </p:nvPr>
        </p:nvSpPr>
        <p:spPr>
          <a:prstGeom prst="rect">
            <a:avLst/>
          </a:prstGeom>
        </p:spPr>
        <p:txBody>
          <a:bodyPr/>
          <a:lstStyle/>
          <a:p>
            <a:pPr>
              <a:defRPr sz="3000"/>
            </a:pPr>
            <a:r>
              <a:t>one electron QED at order </a:t>
            </a:r>
            <a:r>
              <a:rPr>
                <a:latin typeface="Symbol"/>
                <a:ea typeface="Symbol"/>
                <a:cs typeface="Symbol"/>
                <a:sym typeface="Symbol"/>
              </a:rPr>
              <a:t>a</a:t>
            </a:r>
          </a:p>
        </p:txBody>
      </p:sp>
      <p:sp>
        <p:nvSpPr>
          <p:cNvPr id="135" name="Slide Number"/>
          <p:cNvSpPr>
            <a:spLocks noGrp="1"/>
          </p:cNvSpPr>
          <p:nvPr>
            <p:ph type="sldNum" sz="quarter" idx="2"/>
          </p:nvPr>
        </p:nvSpPr>
        <p:spPr>
          <a:xfrm>
            <a:off x="12130497" y="9203972"/>
            <a:ext cx="224063" cy="34967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36" name="Many calculations, very accurate down to Z=1"/>
          <p:cNvSpPr txBox="1"/>
          <p:nvPr/>
        </p:nvSpPr>
        <p:spPr>
          <a:xfrm>
            <a:off x="3325085" y="4357440"/>
            <a:ext cx="5925578" cy="614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r>
              <a:t>Many calculations, very accurate down to Z=1</a:t>
            </a:r>
          </a:p>
        </p:txBody>
      </p:sp>
      <p:pic>
        <p:nvPicPr>
          <p:cNvPr id="137" name="Image" descr="Image"/>
          <p:cNvPicPr>
            <a:picLocks noChangeAspect="1"/>
          </p:cNvPicPr>
          <p:nvPr/>
        </p:nvPicPr>
        <p:blipFill>
          <a:blip r:embed="rId5"/>
          <a:stretch>
            <a:fillRect/>
          </a:stretch>
        </p:blipFill>
        <p:spPr>
          <a:xfrm>
            <a:off x="4325724" y="6223000"/>
            <a:ext cx="3924301" cy="990600"/>
          </a:xfrm>
          <a:prstGeom prst="rect">
            <a:avLst/>
          </a:prstGeom>
          <a:ln w="12700">
            <a:miter lim="400000"/>
          </a:ln>
        </p:spPr>
      </p:pic>
      <p:sp>
        <p:nvSpPr>
          <p:cNvPr id="138" name="Arrow"/>
          <p:cNvSpPr/>
          <p:nvPr/>
        </p:nvSpPr>
        <p:spPr>
          <a:xfrm rot="16200000">
            <a:off x="5959114" y="7579086"/>
            <a:ext cx="1259835" cy="224063"/>
          </a:xfrm>
          <a:prstGeom prst="rightArrow">
            <a:avLst>
              <a:gd name="adj1" fmla="val 32000"/>
              <a:gd name="adj2" fmla="val 362756"/>
            </a:avLst>
          </a:prstGeom>
          <a:solidFill>
            <a:schemeClr val="accent5"/>
          </a:solidFill>
          <a:ln w="12700">
            <a:miter lim="400000"/>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139" name="Arrow"/>
          <p:cNvSpPr/>
          <p:nvPr/>
        </p:nvSpPr>
        <p:spPr>
          <a:xfrm rot="5400000">
            <a:off x="6381882" y="5623286"/>
            <a:ext cx="1259836" cy="224063"/>
          </a:xfrm>
          <a:prstGeom prst="rightArrow">
            <a:avLst>
              <a:gd name="adj1" fmla="val 32000"/>
              <a:gd name="adj2" fmla="val 362756"/>
            </a:avLst>
          </a:prstGeom>
          <a:solidFill>
            <a:schemeClr val="accent5"/>
          </a:solidFill>
          <a:ln w="12700">
            <a:miter lim="400000"/>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pic>
        <p:nvPicPr>
          <p:cNvPr id="140" name="Image" descr="Image"/>
          <p:cNvPicPr>
            <a:picLocks noChangeAspect="1"/>
          </p:cNvPicPr>
          <p:nvPr/>
        </p:nvPicPr>
        <p:blipFill>
          <a:blip r:embed="rId6"/>
          <a:stretch>
            <a:fillRect/>
          </a:stretch>
        </p:blipFill>
        <p:spPr>
          <a:xfrm>
            <a:off x="2216150" y="2901950"/>
            <a:ext cx="241300" cy="495300"/>
          </a:xfrm>
          <a:prstGeom prst="rect">
            <a:avLst/>
          </a:prstGeom>
          <a:ln w="12700">
            <a:miter lim="400000"/>
          </a:ln>
        </p:spPr>
      </p:pic>
      <p:pic>
        <p:nvPicPr>
          <p:cNvPr id="141" name="Image" descr="Image"/>
          <p:cNvPicPr>
            <a:picLocks noChangeAspect="1"/>
          </p:cNvPicPr>
          <p:nvPr/>
        </p:nvPicPr>
        <p:blipFill>
          <a:blip r:embed="rId7"/>
          <a:stretch>
            <a:fillRect/>
          </a:stretch>
        </p:blipFill>
        <p:spPr>
          <a:xfrm>
            <a:off x="5187950" y="8518172"/>
            <a:ext cx="2578100" cy="6858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144"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grpSp>
        <p:nvGrpSpPr>
          <p:cNvPr id="147" name="Group"/>
          <p:cNvGrpSpPr/>
          <p:nvPr/>
        </p:nvGrpSpPr>
        <p:grpSpPr>
          <a:xfrm>
            <a:off x="2055173" y="1417706"/>
            <a:ext cx="9825850" cy="2325512"/>
            <a:chOff x="0" y="0"/>
            <a:chExt cx="9825849" cy="2325510"/>
          </a:xfrm>
        </p:grpSpPr>
        <p:pic>
          <p:nvPicPr>
            <p:cNvPr id="145" name="image12.png" descr="image12.png"/>
            <p:cNvPicPr>
              <a:picLocks noChangeAspect="1"/>
            </p:cNvPicPr>
            <p:nvPr/>
          </p:nvPicPr>
          <p:blipFill>
            <a:blip r:embed="rId3"/>
            <a:srcRect l="14701" t="10823" r="4440" b="64501"/>
            <a:stretch>
              <a:fillRect/>
            </a:stretch>
          </p:blipFill>
          <p:spPr>
            <a:xfrm>
              <a:off x="288995" y="0"/>
              <a:ext cx="9536855" cy="2138115"/>
            </a:xfrm>
            <a:prstGeom prst="rect">
              <a:avLst/>
            </a:prstGeom>
            <a:ln w="12700" cap="flat">
              <a:noFill/>
              <a:miter lim="400000"/>
            </a:ln>
            <a:effectLst/>
          </p:spPr>
        </p:pic>
        <p:sp>
          <p:nvSpPr>
            <p:cNvPr id="146" name="H-like “Two Photon” order (α/π)2"/>
            <p:cNvSpPr/>
            <p:nvPr/>
          </p:nvSpPr>
          <p:spPr>
            <a:xfrm>
              <a:off x="0" y="2325510"/>
              <a:ext cx="652046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186" tIns="54186" rIns="54186" bIns="54186" numCol="1" anchor="t">
              <a:spAutoFit/>
            </a:bodyPr>
            <a:lstStyle/>
            <a:p>
              <a:pPr>
                <a:spcBef>
                  <a:spcPts val="1500"/>
                </a:spcBef>
                <a:buClr>
                  <a:srgbClr val="CD665F"/>
                </a:buClr>
                <a:buFont typeface="Times New Roman"/>
                <a:defRPr sz="2400">
                  <a:latin typeface="Arial"/>
                  <a:ea typeface="Arial"/>
                  <a:cs typeface="Arial"/>
                  <a:sym typeface="Arial"/>
                </a:defRPr>
              </a:pPr>
              <a:r>
                <a:rPr b="1">
                  <a:solidFill>
                    <a:srgbClr val="CD665F"/>
                  </a:solidFill>
                  <a:uFill>
                    <a:solidFill>
                      <a:srgbClr val="CD665F"/>
                    </a:solidFill>
                  </a:uFill>
                  <a:latin typeface="Times New Roman"/>
                  <a:ea typeface="Times New Roman"/>
                  <a:cs typeface="Times New Roman"/>
                  <a:sym typeface="Times New Roman"/>
                </a:rPr>
                <a:t>H-like </a:t>
              </a:r>
              <a:r>
                <a:rPr b="1">
                  <a:solidFill>
                    <a:srgbClr val="FF4C00"/>
                  </a:solidFill>
                  <a:uFill>
                    <a:solidFill>
                      <a:srgbClr val="FF4C00"/>
                    </a:solidFill>
                  </a:uFill>
                  <a:latin typeface="Times New Roman"/>
                  <a:ea typeface="Times New Roman"/>
                  <a:cs typeface="Times New Roman"/>
                  <a:sym typeface="Times New Roman"/>
                </a:rPr>
                <a:t>“Two Photon” order (</a:t>
              </a:r>
              <a:r>
                <a:rPr>
                  <a:solidFill>
                    <a:srgbClr val="FF4C00"/>
                  </a:solidFill>
                  <a:uFill>
                    <a:solidFill>
                      <a:srgbClr val="FF4C00"/>
                    </a:solidFill>
                  </a:uFill>
                  <a:latin typeface="Symbol"/>
                  <a:ea typeface="Symbol"/>
                  <a:cs typeface="Symbol"/>
                  <a:sym typeface="Symbol"/>
                </a:rPr>
                <a:t>a/p)</a:t>
              </a:r>
              <a:r>
                <a:rPr b="1" baseline="30500">
                  <a:solidFill>
                    <a:srgbClr val="FF4C00"/>
                  </a:solidFill>
                  <a:uFill>
                    <a:solidFill>
                      <a:srgbClr val="FF4C00"/>
                    </a:solidFill>
                  </a:uFill>
                  <a:latin typeface="Times New Roman"/>
                  <a:ea typeface="Times New Roman"/>
                  <a:cs typeface="Times New Roman"/>
                  <a:sym typeface="Times New Roman"/>
                </a:rPr>
                <a:t>2</a:t>
              </a:r>
            </a:p>
          </p:txBody>
        </p:sp>
      </p:grpSp>
      <p:sp>
        <p:nvSpPr>
          <p:cNvPr id="148" name="one electron QED at order α2"/>
          <p:cNvSpPr>
            <a:spLocks noGrp="1"/>
          </p:cNvSpPr>
          <p:nvPr>
            <p:ph type="title"/>
          </p:nvPr>
        </p:nvSpPr>
        <p:spPr>
          <a:prstGeom prst="rect">
            <a:avLst/>
          </a:prstGeom>
        </p:spPr>
        <p:txBody>
          <a:bodyPr/>
          <a:lstStyle/>
          <a:p>
            <a:pPr>
              <a:defRPr sz="3000"/>
            </a:pPr>
            <a:r>
              <a:t>one electron QED at order </a:t>
            </a:r>
            <a:r>
              <a:rPr>
                <a:latin typeface="Symbol"/>
                <a:ea typeface="Symbol"/>
                <a:cs typeface="Symbol"/>
                <a:sym typeface="Symbol"/>
              </a:rPr>
              <a:t>a</a:t>
            </a:r>
            <a:r>
              <a:rPr baseline="30399"/>
              <a:t>2</a:t>
            </a:r>
          </a:p>
        </p:txBody>
      </p:sp>
      <p:sp>
        <p:nvSpPr>
          <p:cNvPr id="149" name="Slide Number"/>
          <p:cNvSpPr>
            <a:spLocks noGrp="1"/>
          </p:cNvSpPr>
          <p:nvPr>
            <p:ph type="sldNum" sz="quarter" idx="2"/>
          </p:nvPr>
        </p:nvSpPr>
        <p:spPr>
          <a:xfrm>
            <a:off x="12130497" y="9203972"/>
            <a:ext cx="224063" cy="34967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152"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153" name="Yerokhin, V. A., P. Indelicato and V. M. Shabaev (2008), Phys. Rev. A 77  (6): 062510 (062512).…"/>
          <p:cNvSpPr txBox="1"/>
          <p:nvPr/>
        </p:nvSpPr>
        <p:spPr>
          <a:xfrm>
            <a:off x="144497" y="8094415"/>
            <a:ext cx="7333238" cy="1160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pPr marL="457200" indent="-457200" defTabSz="457200">
              <a:buClrTx/>
              <a:defRPr sz="1700">
                <a:uFillTx/>
              </a:defRPr>
            </a:pPr>
            <a:r>
              <a:t>Yerokhin, V. A., P. Indelicato and V. M. Shabaev (2008), </a:t>
            </a:r>
            <a:r>
              <a:rPr u="sng"/>
              <a:t>Phys. Rev. A</a:t>
            </a:r>
            <a:r>
              <a:t> </a:t>
            </a:r>
            <a:r>
              <a:rPr b="1"/>
              <a:t>77  </a:t>
            </a:r>
            <a:r>
              <a:t>(6): 062510 (062512).</a:t>
            </a:r>
          </a:p>
          <a:p>
            <a:pPr marL="457200" indent="-457200" defTabSz="457200">
              <a:buClrTx/>
              <a:defRPr sz="1700">
                <a:uFillTx/>
              </a:defRPr>
            </a:pPr>
            <a:r>
              <a:t>Lindgren, et al. (1993), </a:t>
            </a:r>
            <a:r>
              <a:rPr u="sng"/>
              <a:t>J. Phys. B: </a:t>
            </a:r>
            <a:r>
              <a:rPr b="1"/>
              <a:t>26</a:t>
            </a:r>
            <a:r>
              <a:t>: L503-L509.</a:t>
            </a:r>
          </a:p>
          <a:p>
            <a:pPr marL="457200" indent="-457200" defTabSz="457200">
              <a:buClrTx/>
              <a:defRPr sz="1700">
                <a:uFillTx/>
              </a:defRPr>
            </a:pPr>
            <a:r>
              <a:t>Mitrushenkov, A., L. Labzowsky, I. Lindgren, H. Persson and S. Salomonson (1995). </a:t>
            </a:r>
            <a:r>
              <a:rPr u="sng"/>
              <a:t>Phys. Lett. A</a:t>
            </a:r>
            <a:r>
              <a:t> </a:t>
            </a:r>
            <a:r>
              <a:rPr b="1"/>
              <a:t>200</a:t>
            </a:r>
            <a:r>
              <a:t>: 51-55.</a:t>
            </a:r>
          </a:p>
        </p:txBody>
      </p:sp>
      <p:sp>
        <p:nvSpPr>
          <p:cNvPr id="154" name="Closed fermion loops 2nd order diagrams"/>
          <p:cNvSpPr>
            <a:spLocks noGrp="1"/>
          </p:cNvSpPr>
          <p:nvPr>
            <p:ph type="title"/>
          </p:nvPr>
        </p:nvSpPr>
        <p:spPr>
          <a:prstGeom prst="rect">
            <a:avLst/>
          </a:prstGeom>
        </p:spPr>
        <p:txBody>
          <a:bodyPr/>
          <a:lstStyle/>
          <a:p>
            <a:r>
              <a:t>Closed fermion loops 2nd order diagrams</a:t>
            </a:r>
          </a:p>
        </p:txBody>
      </p:sp>
      <p:sp>
        <p:nvSpPr>
          <p:cNvPr id="155" name="Slide Number"/>
          <p:cNvSpPr>
            <a:spLocks noGrp="1"/>
          </p:cNvSpPr>
          <p:nvPr>
            <p:ph type="sldNum" sz="quarter" idx="2"/>
          </p:nvPr>
        </p:nvSpPr>
        <p:spPr>
          <a:xfrm>
            <a:off x="12130497" y="9203972"/>
            <a:ext cx="224063" cy="34967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156" name="Image" descr="Image"/>
          <p:cNvPicPr>
            <a:picLocks noChangeAspect="1"/>
          </p:cNvPicPr>
          <p:nvPr/>
        </p:nvPicPr>
        <p:blipFill>
          <a:blip r:embed="rId3"/>
          <a:stretch>
            <a:fillRect/>
          </a:stretch>
        </p:blipFill>
        <p:spPr>
          <a:xfrm>
            <a:off x="2374900" y="1675766"/>
            <a:ext cx="8255000" cy="5105401"/>
          </a:xfrm>
          <a:prstGeom prst="rect">
            <a:avLst/>
          </a:prstGeom>
          <a:ln w="12700">
            <a:miter lim="400000"/>
          </a:ln>
        </p:spPr>
      </p:pic>
      <p:sp>
        <p:nvSpPr>
          <p:cNvPr id="157" name="SE-VP"/>
          <p:cNvSpPr txBox="1"/>
          <p:nvPr/>
        </p:nvSpPr>
        <p:spPr>
          <a:xfrm>
            <a:off x="1300479" y="2522902"/>
            <a:ext cx="917215" cy="614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r>
              <a:t>SE-VP</a:t>
            </a:r>
          </a:p>
        </p:txBody>
      </p:sp>
      <p:sp>
        <p:nvSpPr>
          <p:cNvPr id="158" name="VP-VP"/>
          <p:cNvSpPr txBox="1"/>
          <p:nvPr/>
        </p:nvSpPr>
        <p:spPr>
          <a:xfrm>
            <a:off x="4311682" y="7395565"/>
            <a:ext cx="927534" cy="614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r>
              <a:t>VP-VP</a:t>
            </a:r>
          </a:p>
        </p:txBody>
      </p:sp>
      <p:sp>
        <p:nvSpPr>
          <p:cNvPr id="159" name="S(VP)E"/>
          <p:cNvSpPr txBox="1"/>
          <p:nvPr/>
        </p:nvSpPr>
        <p:spPr>
          <a:xfrm>
            <a:off x="9108037" y="7088365"/>
            <a:ext cx="1011273" cy="614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r>
              <a:t>S(VP)E</a:t>
            </a:r>
          </a:p>
        </p:txBody>
      </p:sp>
      <p:sp>
        <p:nvSpPr>
          <p:cNvPr id="160" name="Källén &amp; Sabri potential"/>
          <p:cNvSpPr txBox="1"/>
          <p:nvPr/>
        </p:nvSpPr>
        <p:spPr>
          <a:xfrm>
            <a:off x="4937008" y="6781166"/>
            <a:ext cx="3130785" cy="614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r>
              <a:t>Källén &amp; Sabri potential</a:t>
            </a:r>
          </a:p>
        </p:txBody>
      </p:sp>
      <p:sp>
        <p:nvSpPr>
          <p:cNvPr id="161" name="Uelhing…"/>
          <p:cNvSpPr txBox="1"/>
          <p:nvPr/>
        </p:nvSpPr>
        <p:spPr>
          <a:xfrm>
            <a:off x="2612129" y="6755997"/>
            <a:ext cx="1593887" cy="1084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r>
              <a:t>Uelhing</a:t>
            </a:r>
          </a:p>
          <a:p>
            <a:r>
              <a:t>in Dirac Eq.</a:t>
            </a:r>
          </a:p>
        </p:txBody>
      </p:sp>
      <p:pic>
        <p:nvPicPr>
          <p:cNvPr id="162" name="Image" descr="Image"/>
          <p:cNvPicPr>
            <a:picLocks noChangeAspect="1"/>
          </p:cNvPicPr>
          <p:nvPr/>
        </p:nvPicPr>
        <p:blipFill>
          <a:blip r:embed="rId4"/>
          <a:stretch>
            <a:fillRect/>
          </a:stretch>
        </p:blipFill>
        <p:spPr>
          <a:xfrm>
            <a:off x="5426568" y="977900"/>
            <a:ext cx="2946401" cy="558800"/>
          </a:xfrm>
          <a:prstGeom prst="rect">
            <a:avLst/>
          </a:prstGeom>
          <a:ln w="12700">
            <a:miter lim="400000"/>
          </a:ln>
        </p:spPr>
      </p:pic>
      <p:sp>
        <p:nvSpPr>
          <p:cNvPr id="163" name="10 diagrams with ± signs…"/>
          <p:cNvSpPr txBox="1"/>
          <p:nvPr/>
        </p:nvSpPr>
        <p:spPr>
          <a:xfrm>
            <a:off x="9434497" y="759601"/>
            <a:ext cx="3306997" cy="15541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pPr>
              <a:defRPr>
                <a:solidFill>
                  <a:schemeClr val="accent5"/>
                </a:solidFill>
              </a:defRPr>
            </a:pPr>
            <a:r>
              <a:t>10 diagrams with ± signs</a:t>
            </a:r>
          </a:p>
          <a:p>
            <a:pPr>
              <a:defRPr>
                <a:solidFill>
                  <a:schemeClr val="accent2"/>
                </a:solidFill>
              </a:defRPr>
            </a:pPr>
            <a:r>
              <a:t>so compensation</a:t>
            </a:r>
          </a:p>
          <a:p>
            <a:pPr>
              <a:defRPr>
                <a:solidFill>
                  <a:schemeClr val="accent1">
                    <a:hueOff val="273561"/>
                    <a:satOff val="2937"/>
                    <a:lumOff val="-22233"/>
                  </a:schemeClr>
                </a:solidFill>
              </a:defRPr>
            </a:pPr>
            <a:r>
              <a:t>next order?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166"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167" name="Contributions included to all-order"/>
          <p:cNvSpPr txBox="1">
            <a:spLocks noGrp="1"/>
          </p:cNvSpPr>
          <p:nvPr>
            <p:ph type="title"/>
          </p:nvPr>
        </p:nvSpPr>
        <p:spPr>
          <a:prstGeom prst="rect">
            <a:avLst/>
          </a:prstGeom>
        </p:spPr>
        <p:txBody>
          <a:bodyPr/>
          <a:lstStyle/>
          <a:p>
            <a:r>
              <a:t>Contributions included to all-order</a:t>
            </a:r>
          </a:p>
        </p:txBody>
      </p:sp>
      <p:sp>
        <p:nvSpPr>
          <p:cNvPr id="168" name="Slide Number"/>
          <p:cNvSpPr txBox="1">
            <a:spLocks noGrp="1"/>
          </p:cNvSpPr>
          <p:nvPr>
            <p:ph type="sldNum" sz="quarter" idx="2"/>
          </p:nvPr>
        </p:nvSpPr>
        <p:spPr>
          <a:xfrm>
            <a:off x="12130497" y="9203972"/>
            <a:ext cx="224063" cy="34967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69" name="All-order: the charge distribution is included exactly in the wavefunction and in the operator, when relevant. Higher order Vacuum Polarization contribution included by numerical solution of the Dirac equation"/>
          <p:cNvSpPr txBox="1"/>
          <p:nvPr/>
        </p:nvSpPr>
        <p:spPr>
          <a:xfrm>
            <a:off x="90310" y="1318542"/>
            <a:ext cx="12914491" cy="16797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spAutoFit/>
          </a:bodyPr>
          <a:lstStyle/>
          <a:p>
            <a:pPr>
              <a:defRPr sz="3400">
                <a:uFillTx/>
              </a:defRPr>
            </a:pPr>
            <a:r>
              <a:t>All-order: the charge distribution is included exactly in the wavefunction and in the operator, when relevant. Higher order Vacuum Polarization contribution included by numerical solution of the </a:t>
            </a:r>
            <a:r>
              <a:rPr>
                <a:solidFill>
                  <a:srgbClr val="E32400"/>
                </a:solidFill>
              </a:rPr>
              <a:t>Dirac equation</a:t>
            </a:r>
          </a:p>
        </p:txBody>
      </p:sp>
      <p:pic>
        <p:nvPicPr>
          <p:cNvPr id="170" name="v21-diag.pdf" descr="v21-diag.pdf"/>
          <p:cNvPicPr>
            <a:picLocks noChangeAspect="1"/>
          </p:cNvPicPr>
          <p:nvPr/>
        </p:nvPicPr>
        <p:blipFill>
          <a:blip r:embed="rId3"/>
          <a:stretch>
            <a:fillRect/>
          </a:stretch>
        </p:blipFill>
        <p:spPr>
          <a:xfrm>
            <a:off x="180622" y="6075591"/>
            <a:ext cx="5852161" cy="2334721"/>
          </a:xfrm>
          <a:prstGeom prst="rect">
            <a:avLst/>
          </a:prstGeom>
          <a:ln w="12700">
            <a:miter lim="400000"/>
          </a:ln>
        </p:spPr>
      </p:pic>
      <p:pic>
        <p:nvPicPr>
          <p:cNvPr id="171" name="v21-v11-diag.pdf" descr="v21-v11-diag.pdf"/>
          <p:cNvPicPr>
            <a:picLocks noChangeAspect="1"/>
          </p:cNvPicPr>
          <p:nvPr/>
        </p:nvPicPr>
        <p:blipFill>
          <a:blip r:embed="rId4"/>
          <a:stretch>
            <a:fillRect/>
          </a:stretch>
        </p:blipFill>
        <p:spPr>
          <a:xfrm>
            <a:off x="8603322" y="4732302"/>
            <a:ext cx="2595257" cy="4298810"/>
          </a:xfrm>
          <a:prstGeom prst="rect">
            <a:avLst/>
          </a:prstGeom>
          <a:ln w="12700">
            <a:miter lim="400000"/>
          </a:ln>
        </p:spPr>
      </p:pic>
      <p:pic>
        <p:nvPicPr>
          <p:cNvPr id="172" name="full-vp-eps-converted-to.pdf" descr="full-vp-eps-converted-to.pdf"/>
          <p:cNvPicPr>
            <a:picLocks noChangeAspect="1"/>
          </p:cNvPicPr>
          <p:nvPr/>
        </p:nvPicPr>
        <p:blipFill>
          <a:blip r:embed="rId5"/>
          <a:stretch>
            <a:fillRect/>
          </a:stretch>
        </p:blipFill>
        <p:spPr>
          <a:xfrm>
            <a:off x="1571413" y="3540195"/>
            <a:ext cx="4732303" cy="2620235"/>
          </a:xfrm>
          <a:prstGeom prst="rect">
            <a:avLst/>
          </a:prstGeom>
          <a:ln w="12700">
            <a:miter lim="400000"/>
          </a:ln>
        </p:spPr>
      </p:pic>
      <p:pic>
        <p:nvPicPr>
          <p:cNvPr id="173" name="iterated-vp.pdf" descr="iterated-vp.pdf"/>
          <p:cNvPicPr>
            <a:picLocks noChangeAspect="1"/>
          </p:cNvPicPr>
          <p:nvPr/>
        </p:nvPicPr>
        <p:blipFill>
          <a:blip r:embed="rId6"/>
          <a:stretch>
            <a:fillRect/>
          </a:stretch>
        </p:blipFill>
        <p:spPr>
          <a:xfrm>
            <a:off x="8091875" y="2564835"/>
            <a:ext cx="3594384" cy="1806872"/>
          </a:xfrm>
          <a:prstGeom prst="rect">
            <a:avLst/>
          </a:prstGeom>
          <a:ln w="12700">
            <a:miter lim="400000"/>
          </a:ln>
        </p:spPr>
      </p:pic>
      <p:sp>
        <p:nvSpPr>
          <p:cNvPr id="174" name="P. Indelicato. Phys. Rev. A 87, 022501 (2013)."/>
          <p:cNvSpPr txBox="1"/>
          <p:nvPr/>
        </p:nvSpPr>
        <p:spPr>
          <a:xfrm>
            <a:off x="4199466" y="9115072"/>
            <a:ext cx="4208499" cy="4385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spAutoFit/>
          </a:bodyPr>
          <a:lstStyle/>
          <a:p>
            <a:pPr>
              <a:buClrTx/>
              <a:defRPr sz="2200">
                <a:solidFill>
                  <a:srgbClr val="0042AA"/>
                </a:solidFill>
                <a:uFillTx/>
              </a:defRPr>
            </a:pPr>
            <a:r>
              <a:t>P. Indelicato. Phys. Rev. A </a:t>
            </a:r>
            <a:r>
              <a:rPr b="1"/>
              <a:t>87,</a:t>
            </a:r>
            <a:r>
              <a:t> 022501 (2013).</a:t>
            </a:r>
          </a:p>
        </p:txBody>
      </p:sp>
      <p:sp>
        <p:nvSpPr>
          <p:cNvPr id="175" name="Arrow"/>
          <p:cNvSpPr/>
          <p:nvPr/>
        </p:nvSpPr>
        <p:spPr>
          <a:xfrm rot="19744508">
            <a:off x="5942701" y="3890719"/>
            <a:ext cx="2127318" cy="224063"/>
          </a:xfrm>
          <a:prstGeom prst="rightArrow">
            <a:avLst>
              <a:gd name="adj1" fmla="val 32000"/>
              <a:gd name="adj2" fmla="val 362756"/>
            </a:avLst>
          </a:prstGeom>
          <a:solidFill>
            <a:schemeClr val="accent5"/>
          </a:solidFill>
          <a:ln w="12700">
            <a:miter lim="400000"/>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
        <p:nvSpPr>
          <p:cNvPr id="176" name="Arrow"/>
          <p:cNvSpPr/>
          <p:nvPr/>
        </p:nvSpPr>
        <p:spPr>
          <a:xfrm rot="19866224">
            <a:off x="5906694" y="6423368"/>
            <a:ext cx="2633896" cy="224064"/>
          </a:xfrm>
          <a:prstGeom prst="rightArrow">
            <a:avLst>
              <a:gd name="adj1" fmla="val 32000"/>
              <a:gd name="adj2" fmla="val 362756"/>
            </a:avLst>
          </a:prstGeom>
          <a:solidFill>
            <a:schemeClr val="accent5"/>
          </a:solidFill>
          <a:ln w="12700">
            <a:miter lim="400000"/>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
        <p:nvSpPr>
          <p:cNvPr id="177" name="Arrow"/>
          <p:cNvSpPr/>
          <p:nvPr/>
        </p:nvSpPr>
        <p:spPr>
          <a:xfrm rot="669503">
            <a:off x="6049895" y="7635488"/>
            <a:ext cx="2305909" cy="224064"/>
          </a:xfrm>
          <a:prstGeom prst="rightArrow">
            <a:avLst>
              <a:gd name="adj1" fmla="val 32000"/>
              <a:gd name="adj2" fmla="val 362756"/>
            </a:avLst>
          </a:prstGeom>
          <a:solidFill>
            <a:schemeClr val="accent5"/>
          </a:solidFill>
          <a:ln w="12700">
            <a:miter lim="400000"/>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
        <p:nvSpPr>
          <p:cNvPr id="178" name="Rectangle"/>
          <p:cNvSpPr/>
          <p:nvPr/>
        </p:nvSpPr>
        <p:spPr>
          <a:xfrm>
            <a:off x="535452" y="6485346"/>
            <a:ext cx="1270001" cy="1985550"/>
          </a:xfrm>
          <a:prstGeom prst="rect">
            <a:avLst/>
          </a:prstGeom>
          <a:ln w="38100">
            <a:solidFill>
              <a:schemeClr val="accent2"/>
            </a:solidFill>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
        <p:nvSpPr>
          <p:cNvPr id="179" name="All-orders+FNS"/>
          <p:cNvSpPr txBox="1"/>
          <p:nvPr/>
        </p:nvSpPr>
        <p:spPr>
          <a:xfrm>
            <a:off x="516402" y="8764411"/>
            <a:ext cx="2110022" cy="614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lvl1pPr>
              <a:defRPr>
                <a:solidFill>
                  <a:schemeClr val="accent2"/>
                </a:solidFill>
              </a:defRPr>
            </a:lvl1pPr>
          </a:lstStyle>
          <a:p>
            <a:r>
              <a:t>All-orders+FNS</a:t>
            </a:r>
          </a:p>
        </p:txBody>
      </p:sp>
      <p:sp>
        <p:nvSpPr>
          <p:cNvPr id="180" name="Kaolin &amp; Sabry"/>
          <p:cNvSpPr txBox="1"/>
          <p:nvPr/>
        </p:nvSpPr>
        <p:spPr>
          <a:xfrm>
            <a:off x="1939621" y="6004298"/>
            <a:ext cx="1609500" cy="461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spAutoFit/>
          </a:bodyPr>
          <a:lstStyle>
            <a:lvl1pPr>
              <a:defRPr sz="2100">
                <a:solidFill>
                  <a:schemeClr val="accent1"/>
                </a:solidFill>
              </a:defRPr>
            </a:lvl1pPr>
          </a:lstStyle>
          <a:p>
            <a:r>
              <a:t>Kaolin &amp; Sabry</a:t>
            </a:r>
          </a:p>
        </p:txBody>
      </p:sp>
      <p:sp>
        <p:nvSpPr>
          <p:cNvPr id="181" name="Rectangle"/>
          <p:cNvSpPr/>
          <p:nvPr/>
        </p:nvSpPr>
        <p:spPr>
          <a:xfrm>
            <a:off x="282363" y="6405712"/>
            <a:ext cx="5751923" cy="2167028"/>
          </a:xfrm>
          <a:prstGeom prst="rect">
            <a:avLst/>
          </a:prstGeom>
          <a:ln w="38100">
            <a:solidFill>
              <a:schemeClr val="accent1"/>
            </a:solidFill>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
        <p:nvSpPr>
          <p:cNvPr id="182" name="Circle"/>
          <p:cNvSpPr/>
          <p:nvPr/>
        </p:nvSpPr>
        <p:spPr>
          <a:xfrm>
            <a:off x="931551" y="6829526"/>
            <a:ext cx="427578" cy="432476"/>
          </a:xfrm>
          <a:prstGeom prst="ellipse">
            <a:avLst/>
          </a:prstGeom>
          <a:ln w="38100">
            <a:solidFill>
              <a:schemeClr val="accent2"/>
            </a:solidFill>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
        <p:nvSpPr>
          <p:cNvPr id="183" name="Circle"/>
          <p:cNvSpPr/>
          <p:nvPr/>
        </p:nvSpPr>
        <p:spPr>
          <a:xfrm>
            <a:off x="956951" y="7531816"/>
            <a:ext cx="427578" cy="432476"/>
          </a:xfrm>
          <a:prstGeom prst="ellipse">
            <a:avLst/>
          </a:prstGeom>
          <a:ln w="38100">
            <a:solidFill>
              <a:schemeClr val="accent2"/>
            </a:solidFill>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1.png" descr="image1.png"/>
          <p:cNvPicPr>
            <a:picLocks noChangeAspect="1"/>
          </p:cNvPicPr>
          <p:nvPr/>
        </p:nvPicPr>
        <p:blipFill>
          <a:blip r:embed="rId2"/>
          <a:stretch>
            <a:fillRect/>
          </a:stretch>
        </p:blipFill>
        <p:spPr>
          <a:xfrm>
            <a:off x="-1" y="291253"/>
            <a:ext cx="1300481" cy="467361"/>
          </a:xfrm>
          <a:prstGeom prst="rect">
            <a:avLst/>
          </a:prstGeom>
          <a:ln w="12700">
            <a:miter lim="400000"/>
          </a:ln>
        </p:spPr>
      </p:pic>
      <p:sp>
        <p:nvSpPr>
          <p:cNvPr id="186" name="Kaons INFN 2025"/>
          <p:cNvSpPr/>
          <p:nvPr/>
        </p:nvSpPr>
        <p:spPr>
          <a:xfrm>
            <a:off x="0" y="9378808"/>
            <a:ext cx="5818817" cy="34967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nchor="ctr">
            <a:spAutoFit/>
          </a:bodyPr>
          <a:lstStyle>
            <a:lvl1pPr>
              <a:buClr>
                <a:srgbClr val="9A9A9A"/>
              </a:buClr>
              <a:defRPr sz="1600">
                <a:solidFill>
                  <a:srgbClr val="9A9A9A"/>
                </a:solidFill>
                <a:uFill>
                  <a:solidFill>
                    <a:srgbClr val="9A9A9A"/>
                  </a:solidFill>
                </a:uFill>
                <a:latin typeface="Calibri"/>
                <a:ea typeface="Calibri"/>
                <a:cs typeface="Calibri"/>
                <a:sym typeface="Calibri"/>
              </a:defRPr>
            </a:lvl1pPr>
          </a:lstStyle>
          <a:p>
            <a:r>
              <a:t>Kaons INFN 2025</a:t>
            </a:r>
          </a:p>
        </p:txBody>
      </p:sp>
      <p:sp>
        <p:nvSpPr>
          <p:cNvPr id="187" name="Light by light scattering in muonic atoms"/>
          <p:cNvSpPr txBox="1">
            <a:spLocks noGrp="1"/>
          </p:cNvSpPr>
          <p:nvPr>
            <p:ph type="title"/>
          </p:nvPr>
        </p:nvSpPr>
        <p:spPr>
          <a:prstGeom prst="rect">
            <a:avLst/>
          </a:prstGeom>
        </p:spPr>
        <p:txBody>
          <a:bodyPr/>
          <a:lstStyle/>
          <a:p>
            <a:r>
              <a:t>Light by light scattering in muonic atoms</a:t>
            </a:r>
          </a:p>
        </p:txBody>
      </p:sp>
      <p:sp>
        <p:nvSpPr>
          <p:cNvPr id="188" name="Slide Number"/>
          <p:cNvSpPr txBox="1">
            <a:spLocks noGrp="1"/>
          </p:cNvSpPr>
          <p:nvPr>
            <p:ph type="sldNum" sz="quarter" idx="2"/>
          </p:nvPr>
        </p:nvSpPr>
        <p:spPr>
          <a:xfrm>
            <a:off x="12130497" y="9203972"/>
            <a:ext cx="224063" cy="34967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189" name="Diagrams with 4 vertex with external lines in an electron-positron loop"/>
          <p:cNvSpPr txBox="1"/>
          <p:nvPr/>
        </p:nvSpPr>
        <p:spPr>
          <a:xfrm>
            <a:off x="90310" y="923898"/>
            <a:ext cx="12617774" cy="616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6" tIns="54186" rIns="54186" bIns="54186">
            <a:spAutoFit/>
          </a:bodyPr>
          <a:lstStyle>
            <a:lvl1pPr>
              <a:defRPr sz="3400">
                <a:uFillTx/>
              </a:defRPr>
            </a:lvl1pPr>
          </a:lstStyle>
          <a:p>
            <a:r>
              <a:t>Diagrams with 4 vertex with external lines in an electron-positron loop</a:t>
            </a:r>
          </a:p>
        </p:txBody>
      </p:sp>
      <p:pic>
        <p:nvPicPr>
          <p:cNvPr id="190" name="full-vp-eps-converted-to.pdf" descr="full-vp-eps-converted-to.pdf"/>
          <p:cNvPicPr>
            <a:picLocks noChangeAspect="1"/>
          </p:cNvPicPr>
          <p:nvPr/>
        </p:nvPicPr>
        <p:blipFill>
          <a:blip r:embed="rId3"/>
          <a:stretch>
            <a:fillRect/>
          </a:stretch>
        </p:blipFill>
        <p:spPr>
          <a:xfrm>
            <a:off x="226514" y="1638665"/>
            <a:ext cx="4732303" cy="2620236"/>
          </a:xfrm>
          <a:prstGeom prst="rect">
            <a:avLst/>
          </a:prstGeom>
          <a:ln w="12700">
            <a:miter lim="400000"/>
          </a:ln>
        </p:spPr>
      </p:pic>
      <p:sp>
        <p:nvSpPr>
          <p:cNvPr id="191" name="Rectangle"/>
          <p:cNvSpPr/>
          <p:nvPr/>
        </p:nvSpPr>
        <p:spPr>
          <a:xfrm>
            <a:off x="3202279" y="1562943"/>
            <a:ext cx="1430379" cy="2996171"/>
          </a:xfrm>
          <a:prstGeom prst="rect">
            <a:avLst/>
          </a:prstGeom>
          <a:ln w="38100">
            <a:solidFill>
              <a:schemeClr val="accent1"/>
            </a:solidFill>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
        <p:nvSpPr>
          <p:cNvPr id="192" name="Wichman &amp; Kroll V13(r)~ α(Zα)3…"/>
          <p:cNvSpPr txBox="1"/>
          <p:nvPr/>
        </p:nvSpPr>
        <p:spPr>
          <a:xfrm>
            <a:off x="4776734" y="1752181"/>
            <a:ext cx="7731162" cy="1164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r>
              <a:t>Wichman &amp; Kroll V</a:t>
            </a:r>
            <a:r>
              <a:rPr baseline="-5999"/>
              <a:t>13</a:t>
            </a:r>
            <a:r>
              <a:t>(r)~ </a:t>
            </a:r>
            <a:r>
              <a:rPr>
                <a:latin typeface="Symbol"/>
                <a:ea typeface="Symbol"/>
                <a:cs typeface="Symbol"/>
                <a:sym typeface="Symbol"/>
              </a:rPr>
              <a:t>a</a:t>
            </a:r>
            <a:r>
              <a:t>(Z</a:t>
            </a:r>
            <a:r>
              <a:rPr>
                <a:latin typeface="Symbol"/>
                <a:ea typeface="Symbol"/>
                <a:cs typeface="Symbol"/>
                <a:sym typeface="Symbol"/>
              </a:rPr>
              <a:t>a</a:t>
            </a:r>
            <a:r>
              <a:t>)</a:t>
            </a:r>
            <a:r>
              <a:rPr baseline="31999"/>
              <a:t>3</a:t>
            </a:r>
          </a:p>
          <a:p>
            <a:r>
              <a:t>approx. to V</a:t>
            </a:r>
            <a:r>
              <a:rPr baseline="-5999"/>
              <a:t>15</a:t>
            </a:r>
            <a:r>
              <a:t>(r)~ </a:t>
            </a:r>
            <a:r>
              <a:rPr>
                <a:latin typeface="Symbol"/>
                <a:ea typeface="Symbol"/>
                <a:cs typeface="Symbol"/>
                <a:sym typeface="Symbol"/>
              </a:rPr>
              <a:t>a</a:t>
            </a:r>
            <a:r>
              <a:t>(Z</a:t>
            </a:r>
            <a:r>
              <a:rPr>
                <a:latin typeface="Symbol"/>
                <a:ea typeface="Symbol"/>
                <a:cs typeface="Symbol"/>
                <a:sym typeface="Symbol"/>
              </a:rPr>
              <a:t>a</a:t>
            </a:r>
            <a:r>
              <a:t>)</a:t>
            </a:r>
            <a:r>
              <a:rPr baseline="31999"/>
              <a:t>5</a:t>
            </a:r>
            <a:r>
              <a:t> and V</a:t>
            </a:r>
            <a:r>
              <a:rPr baseline="-5999"/>
              <a:t>17</a:t>
            </a:r>
            <a:r>
              <a:t>(r)~ </a:t>
            </a:r>
            <a:r>
              <a:rPr>
                <a:latin typeface="Symbol"/>
                <a:ea typeface="Symbol"/>
                <a:cs typeface="Symbol"/>
                <a:sym typeface="Symbol"/>
              </a:rPr>
              <a:t>a</a:t>
            </a:r>
            <a:r>
              <a:t>(Z</a:t>
            </a:r>
            <a:r>
              <a:rPr>
                <a:latin typeface="Symbol"/>
                <a:ea typeface="Symbol"/>
                <a:cs typeface="Symbol"/>
                <a:sym typeface="Symbol"/>
              </a:rPr>
              <a:t>a</a:t>
            </a:r>
            <a:r>
              <a:t>)</a:t>
            </a:r>
            <a:r>
              <a:rPr baseline="31999"/>
              <a:t>7</a:t>
            </a:r>
            <a:r>
              <a:t> also included</a:t>
            </a:r>
          </a:p>
        </p:txBody>
      </p:sp>
      <p:sp>
        <p:nvSpPr>
          <p:cNvPr id="193" name="E. Borie and G. A. Rinker, Rev. Mod. Phys. 54, 67 (1982).…"/>
          <p:cNvSpPr txBox="1"/>
          <p:nvPr/>
        </p:nvSpPr>
        <p:spPr>
          <a:xfrm>
            <a:off x="1300479" y="8763127"/>
            <a:ext cx="9534943" cy="12313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pPr defTabSz="457200">
              <a:buClrTx/>
              <a:defRPr sz="1500">
                <a:uFillTx/>
                <a:latin typeface="Helvetica Neue"/>
                <a:ea typeface="Helvetica Neue"/>
                <a:cs typeface="Helvetica Neue"/>
                <a:sym typeface="Helvetica Neue"/>
              </a:defRPr>
            </a:pPr>
            <a:r>
              <a:t>E. Borie and G. A. Rinker, Rev. Mod. Phys. </a:t>
            </a:r>
            <a:r>
              <a:rPr b="1"/>
              <a:t>54</a:t>
            </a:r>
            <a:r>
              <a:t>, 67 (1982).</a:t>
            </a:r>
          </a:p>
          <a:p>
            <a:pPr defTabSz="457200">
              <a:buClrTx/>
              <a:defRPr sz="1500">
                <a:uFillTx/>
                <a:latin typeface="Helvetica Neue"/>
                <a:ea typeface="Helvetica Neue"/>
                <a:cs typeface="Helvetica Neue"/>
                <a:sym typeface="Helvetica Neue"/>
              </a:defRPr>
            </a:pPr>
            <a:r>
              <a:t>E. Y. Korzinin, V. A. Shelyuto, V. G. Ivanov, R. Szafron, and S. G. Karshenboim, Phys. Rev. A 98, 062519 (2018).</a:t>
            </a:r>
          </a:p>
          <a:p>
            <a:pPr defTabSz="457200">
              <a:buClrTx/>
              <a:defRPr sz="1500">
                <a:uFillTx/>
                <a:latin typeface="Helvetica Neue"/>
                <a:ea typeface="Helvetica Neue"/>
                <a:cs typeface="Helvetica Neue"/>
                <a:sym typeface="Helvetica Neue"/>
              </a:defRPr>
            </a:pPr>
            <a:endParaRPr/>
          </a:p>
          <a:p>
            <a:pPr defTabSz="457200">
              <a:buClrTx/>
              <a:defRPr sz="1500">
                <a:uFillTx/>
                <a:latin typeface="Helvetica Neue"/>
                <a:ea typeface="Helvetica Neue"/>
                <a:cs typeface="Helvetica Neue"/>
                <a:sym typeface="Helvetica Neue"/>
              </a:defRPr>
            </a:pPr>
            <a:endParaRPr/>
          </a:p>
        </p:txBody>
      </p:sp>
      <p:sp>
        <p:nvSpPr>
          <p:cNvPr id="194" name="a is a renormalization term: no contribution…"/>
          <p:cNvSpPr txBox="1"/>
          <p:nvPr/>
        </p:nvSpPr>
        <p:spPr>
          <a:xfrm>
            <a:off x="0" y="6919745"/>
            <a:ext cx="7149474" cy="15942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r>
              <a:t>a is a renormalization term: no contribution</a:t>
            </a:r>
          </a:p>
          <a:p>
            <a:r>
              <a:t>b1 and b2: virtual Delbrück scattering V</a:t>
            </a:r>
            <a:r>
              <a:rPr baseline="-5999"/>
              <a:t>22</a:t>
            </a:r>
            <a:r>
              <a:t>(r)~ </a:t>
            </a:r>
            <a:r>
              <a:rPr>
                <a:latin typeface="Symbol"/>
                <a:ea typeface="Symbol"/>
                <a:cs typeface="Symbol"/>
                <a:sym typeface="Symbol"/>
              </a:rPr>
              <a:t>a</a:t>
            </a:r>
            <a:r>
              <a:rPr baseline="31999"/>
              <a:t>2</a:t>
            </a:r>
            <a:r>
              <a:t>(Z</a:t>
            </a:r>
            <a:r>
              <a:rPr>
                <a:latin typeface="Symbol"/>
                <a:ea typeface="Symbol"/>
                <a:cs typeface="Symbol"/>
                <a:sym typeface="Symbol"/>
              </a:rPr>
              <a:t>a</a:t>
            </a:r>
            <a:r>
              <a:t>)</a:t>
            </a:r>
            <a:r>
              <a:rPr baseline="31999"/>
              <a:t>2</a:t>
            </a:r>
            <a:r>
              <a:t> </a:t>
            </a:r>
          </a:p>
          <a:p>
            <a:r>
              <a:t>(part of the expansion of S(VP)E)</a:t>
            </a:r>
          </a:p>
        </p:txBody>
      </p:sp>
      <p:pic>
        <p:nvPicPr>
          <p:cNvPr id="195" name="svpe-expansion-one-line.pdf" descr="svpe-expansion-one-line.pdf"/>
          <p:cNvPicPr>
            <a:picLocks noChangeAspect="1"/>
          </p:cNvPicPr>
          <p:nvPr/>
        </p:nvPicPr>
        <p:blipFill>
          <a:blip r:embed="rId4"/>
          <a:stretch>
            <a:fillRect/>
          </a:stretch>
        </p:blipFill>
        <p:spPr>
          <a:xfrm>
            <a:off x="45248" y="5439281"/>
            <a:ext cx="6457152" cy="1231365"/>
          </a:xfrm>
          <a:prstGeom prst="rect">
            <a:avLst/>
          </a:prstGeom>
          <a:ln w="12700">
            <a:miter lim="400000"/>
          </a:ln>
        </p:spPr>
      </p:pic>
      <p:pic>
        <p:nvPicPr>
          <p:cNvPr id="196" name="v31.pdf" descr="v31.pdf"/>
          <p:cNvPicPr>
            <a:picLocks noChangeAspect="1"/>
          </p:cNvPicPr>
          <p:nvPr/>
        </p:nvPicPr>
        <p:blipFill>
          <a:blip r:embed="rId5"/>
          <a:stretch>
            <a:fillRect/>
          </a:stretch>
        </p:blipFill>
        <p:spPr>
          <a:xfrm>
            <a:off x="8257414" y="3845163"/>
            <a:ext cx="2832101" cy="2209801"/>
          </a:xfrm>
          <a:prstGeom prst="rect">
            <a:avLst/>
          </a:prstGeom>
          <a:ln w="12700">
            <a:miter lim="400000"/>
          </a:ln>
        </p:spPr>
      </p:pic>
      <p:sp>
        <p:nvSpPr>
          <p:cNvPr id="197" name="3rd order V31(r)~ α3(Zα)~V13(r)/Z2"/>
          <p:cNvSpPr txBox="1"/>
          <p:nvPr/>
        </p:nvSpPr>
        <p:spPr>
          <a:xfrm>
            <a:off x="7550430" y="6770164"/>
            <a:ext cx="4652205" cy="6544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r>
              <a:t>3</a:t>
            </a:r>
            <a:r>
              <a:rPr baseline="31999"/>
              <a:t>rd</a:t>
            </a:r>
            <a:r>
              <a:t> order V</a:t>
            </a:r>
            <a:r>
              <a:rPr baseline="-5999"/>
              <a:t>31</a:t>
            </a:r>
            <a:r>
              <a:t>(r)~ </a:t>
            </a:r>
            <a:r>
              <a:rPr>
                <a:latin typeface="Symbol"/>
                <a:ea typeface="Symbol"/>
                <a:cs typeface="Symbol"/>
                <a:sym typeface="Symbol"/>
              </a:rPr>
              <a:t>a</a:t>
            </a:r>
            <a:r>
              <a:rPr baseline="31999"/>
              <a:t>3</a:t>
            </a:r>
            <a:r>
              <a:t>(Z</a:t>
            </a:r>
            <a:r>
              <a:rPr>
                <a:latin typeface="Symbol"/>
                <a:ea typeface="Symbol"/>
                <a:cs typeface="Symbol"/>
                <a:sym typeface="Symbol"/>
              </a:rPr>
              <a:t>a</a:t>
            </a:r>
            <a:r>
              <a:t>)~V</a:t>
            </a:r>
            <a:r>
              <a:rPr baseline="-5999"/>
              <a:t>13</a:t>
            </a:r>
            <a:r>
              <a:t>(r)/Z</a:t>
            </a:r>
            <a:r>
              <a:rPr baseline="31999"/>
              <a:t>2</a:t>
            </a:r>
          </a:p>
        </p:txBody>
      </p:sp>
      <p:sp>
        <p:nvSpPr>
          <p:cNvPr id="198" name="Uehling V11(r)~ α(Zα)"/>
          <p:cNvSpPr txBox="1"/>
          <p:nvPr/>
        </p:nvSpPr>
        <p:spPr>
          <a:xfrm>
            <a:off x="333408" y="4359133"/>
            <a:ext cx="2940417" cy="6544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r>
              <a:t>Uehling V</a:t>
            </a:r>
            <a:r>
              <a:rPr baseline="-5999"/>
              <a:t>11</a:t>
            </a:r>
            <a:r>
              <a:t>(r)~ </a:t>
            </a:r>
            <a:r>
              <a:rPr>
                <a:latin typeface="Symbol"/>
                <a:ea typeface="Symbol"/>
                <a:cs typeface="Symbol"/>
                <a:sym typeface="Symbol"/>
              </a:rPr>
              <a:t>a</a:t>
            </a:r>
            <a:r>
              <a:t>(Z</a:t>
            </a:r>
            <a:r>
              <a:rPr>
                <a:latin typeface="Symbol"/>
                <a:ea typeface="Symbol"/>
                <a:cs typeface="Symbol"/>
                <a:sym typeface="Symbol"/>
              </a:rPr>
              <a:t>a</a:t>
            </a:r>
            <a:r>
              <a:t>)</a:t>
            </a:r>
          </a:p>
        </p:txBody>
      </p:sp>
      <p:sp>
        <p:nvSpPr>
          <p:cNvPr id="199" name="Rectangle"/>
          <p:cNvSpPr/>
          <p:nvPr/>
        </p:nvSpPr>
        <p:spPr>
          <a:xfrm>
            <a:off x="19049" y="1566099"/>
            <a:ext cx="1270001" cy="1985549"/>
          </a:xfrm>
          <a:prstGeom prst="rect">
            <a:avLst/>
          </a:prstGeom>
          <a:ln w="38100">
            <a:solidFill>
              <a:schemeClr val="accent2"/>
            </a:solidFill>
          </a:ln>
          <a:effectLst>
            <a:outerShdw blurRad="50800" dist="25400" dir="5400000" rotWithShape="0">
              <a:srgbClr val="000000">
                <a:alpha val="50000"/>
              </a:srgbClr>
            </a:outerShdw>
          </a:effectLst>
        </p:spPr>
        <p:txBody>
          <a:bodyPr lIns="72248" tIns="72248" rIns="72248" bIns="72248" anchor="ctr"/>
          <a:lstStyle/>
          <a:p>
            <a:pPr algn="ctr" defTabSz="830862">
              <a:defRPr sz="5600">
                <a:solidFill>
                  <a:srgbClr val="FFFFFF"/>
                </a:solidFill>
                <a:effectLst>
                  <a:outerShdw blurRad="38100" dist="12700" dir="5400000" rotWithShape="0">
                    <a:srgbClr val="000000">
                      <a:alpha val="50000"/>
                    </a:srgbClr>
                  </a:outerShdw>
                </a:effectLst>
                <a:uFillTx/>
              </a:defRPr>
            </a:pPr>
            <a:endParaRPr/>
          </a:p>
        </p:txBody>
      </p:sp>
      <p:sp>
        <p:nvSpPr>
          <p:cNvPr id="200" name="All-orders+FNS"/>
          <p:cNvSpPr txBox="1"/>
          <p:nvPr/>
        </p:nvSpPr>
        <p:spPr>
          <a:xfrm>
            <a:off x="0" y="3845163"/>
            <a:ext cx="2110022" cy="614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lvl1pPr>
              <a:defRPr>
                <a:solidFill>
                  <a:schemeClr val="accent2"/>
                </a:solidFill>
              </a:defRPr>
            </a:lvl1pPr>
          </a:lstStyle>
          <a:p>
            <a:r>
              <a:t>All-orders+FNS</a:t>
            </a:r>
          </a:p>
        </p:txBody>
      </p:sp>
      <p:sp>
        <p:nvSpPr>
          <p:cNvPr id="201" name="No FNS for higher orders!"/>
          <p:cNvSpPr txBox="1"/>
          <p:nvPr/>
        </p:nvSpPr>
        <p:spPr>
          <a:xfrm>
            <a:off x="4805955" y="3342517"/>
            <a:ext cx="3451460" cy="614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lvl1pPr>
              <a:defRPr>
                <a:solidFill>
                  <a:schemeClr val="accent1">
                    <a:hueOff val="47394"/>
                    <a:satOff val="-25753"/>
                    <a:lumOff val="-7544"/>
                  </a:schemeClr>
                </a:solidFill>
              </a:defRPr>
            </a:lvl1pPr>
          </a:lstStyle>
          <a:p>
            <a:r>
              <a:t>No FNS for higher orders!</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ahoma"/>
        <a:ea typeface="Tahoma"/>
        <a:cs typeface="Tahoma"/>
      </a:majorFont>
      <a:minorFont>
        <a:latin typeface="Tahoma"/>
        <a:ea typeface="Tahoma"/>
        <a:cs typeface="Taho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2248" tIns="72248" rIns="72248" bIns="72248" numCol="1" spcCol="38100" rtlCol="0" anchor="ctr">
        <a:spAutoFit/>
      </a:bodyPr>
      <a:lstStyle>
        <a:defPPr marL="0" marR="0" indent="0" algn="ctr" defTabSz="830862" rtl="0" fontAlgn="auto" latinLnBrk="0" hangingPunct="0">
          <a:lnSpc>
            <a:spcPct val="100000"/>
          </a:lnSpc>
          <a:spcBef>
            <a:spcPts val="0"/>
          </a:spcBef>
          <a:spcAft>
            <a:spcPts val="0"/>
          </a:spcAft>
          <a:buClr>
            <a:srgbClr val="000000"/>
          </a:buClr>
          <a:buSzTx/>
          <a:buFontTx/>
          <a:buNone/>
          <a:tabLst/>
          <a:defRPr kumimoji="0" sz="5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gency FB"/>
            <a:ea typeface="Agency FB"/>
            <a:cs typeface="Agency FB"/>
            <a:sym typeface="Agency FB"/>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2248" tIns="72248" rIns="72248" bIns="72248" numCol="1" spcCol="38100" rtlCol="0" anchor="ctr">
        <a:spAutoFit/>
      </a:bodyPr>
      <a:lstStyle>
        <a:defPPr marL="0" marR="0" indent="0" algn="l" defTabSz="650240" rtl="0" fontAlgn="auto" latinLnBrk="0" hangingPunct="0">
          <a:lnSpc>
            <a:spcPct val="100000"/>
          </a:lnSpc>
          <a:spcBef>
            <a:spcPts val="0"/>
          </a:spcBef>
          <a:spcAft>
            <a:spcPts val="0"/>
          </a:spcAft>
          <a:buClr>
            <a:srgbClr val="000000"/>
          </a:buClr>
          <a:buSzTx/>
          <a:buFontTx/>
          <a:buNone/>
          <a:tabLst/>
          <a:defRPr kumimoji="0" sz="3200" b="0" i="0" u="none" strike="noStrike" cap="none" spc="0" normalizeH="0" baseline="0">
            <a:ln>
              <a:noFill/>
            </a:ln>
            <a:solidFill>
              <a:srgbClr val="000000"/>
            </a:solidFill>
            <a:effectLst/>
            <a:uFill>
              <a:solidFill>
                <a:srgbClr val="000000"/>
              </a:solidFill>
            </a:uFill>
            <a:latin typeface="Agency FB"/>
            <a:ea typeface="Agency FB"/>
            <a:cs typeface="Agency FB"/>
            <a:sym typeface="Agency FB"/>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ahoma"/>
        <a:ea typeface="Tahoma"/>
        <a:cs typeface="Tahoma"/>
      </a:majorFont>
      <a:minorFont>
        <a:latin typeface="Tahoma"/>
        <a:ea typeface="Tahoma"/>
        <a:cs typeface="Taho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2248" tIns="72248" rIns="72248" bIns="72248" numCol="1" spcCol="38100" rtlCol="0" anchor="ctr">
        <a:spAutoFit/>
      </a:bodyPr>
      <a:lstStyle>
        <a:defPPr marL="0" marR="0" indent="0" algn="ctr" defTabSz="830862" rtl="0" fontAlgn="auto" latinLnBrk="0" hangingPunct="0">
          <a:lnSpc>
            <a:spcPct val="100000"/>
          </a:lnSpc>
          <a:spcBef>
            <a:spcPts val="0"/>
          </a:spcBef>
          <a:spcAft>
            <a:spcPts val="0"/>
          </a:spcAft>
          <a:buClr>
            <a:srgbClr val="000000"/>
          </a:buClr>
          <a:buSzTx/>
          <a:buFontTx/>
          <a:buNone/>
          <a:tabLst/>
          <a:defRPr kumimoji="0" sz="5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gency FB"/>
            <a:ea typeface="Agency FB"/>
            <a:cs typeface="Agency FB"/>
            <a:sym typeface="Agency FB"/>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2248" tIns="72248" rIns="72248" bIns="72248" numCol="1" spcCol="38100" rtlCol="0" anchor="ctr">
        <a:spAutoFit/>
      </a:bodyPr>
      <a:lstStyle>
        <a:defPPr marL="0" marR="0" indent="0" algn="l" defTabSz="650240" rtl="0" fontAlgn="auto" latinLnBrk="0" hangingPunct="0">
          <a:lnSpc>
            <a:spcPct val="100000"/>
          </a:lnSpc>
          <a:spcBef>
            <a:spcPts val="0"/>
          </a:spcBef>
          <a:spcAft>
            <a:spcPts val="0"/>
          </a:spcAft>
          <a:buClr>
            <a:srgbClr val="000000"/>
          </a:buClr>
          <a:buSzTx/>
          <a:buFontTx/>
          <a:buNone/>
          <a:tabLst/>
          <a:defRPr kumimoji="0" sz="3200" b="0" i="0" u="none" strike="noStrike" cap="none" spc="0" normalizeH="0" baseline="0">
            <a:ln>
              <a:noFill/>
            </a:ln>
            <a:solidFill>
              <a:srgbClr val="000000"/>
            </a:solidFill>
            <a:effectLst/>
            <a:uFill>
              <a:solidFill>
                <a:srgbClr val="000000"/>
              </a:solidFill>
            </a:uFill>
            <a:latin typeface="Agency FB"/>
            <a:ea typeface="Agency FB"/>
            <a:cs typeface="Agency FB"/>
            <a:sym typeface="Agency FB"/>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1713</Words>
  <Application>Microsoft Macintosh PowerPoint</Application>
  <PresentationFormat>Custom</PresentationFormat>
  <Paragraphs>271</Paragraphs>
  <Slides>39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Agency FB</vt:lpstr>
      <vt:lpstr>Arial</vt:lpstr>
      <vt:lpstr>Avenir Book</vt:lpstr>
      <vt:lpstr>Avenir Book Oblique</vt:lpstr>
      <vt:lpstr>Calibri</vt:lpstr>
      <vt:lpstr>Symbol</vt:lpstr>
      <vt:lpstr>Tahoma</vt:lpstr>
      <vt:lpstr>Times New Roman</vt:lpstr>
      <vt:lpstr>Times New Roman Antimatter</vt:lpstr>
      <vt:lpstr>Times Roman</vt:lpstr>
      <vt:lpstr>White</vt:lpstr>
      <vt:lpstr>All-order QED corrections on kaonic atoms</vt:lpstr>
      <vt:lpstr>Outline</vt:lpstr>
      <vt:lpstr>Collaboration</vt:lpstr>
      <vt:lpstr>QED contributions</vt:lpstr>
      <vt:lpstr>one electron QED at order a</vt:lpstr>
      <vt:lpstr>one electron QED at order a2</vt:lpstr>
      <vt:lpstr>Closed fermion loops 2nd order diagrams</vt:lpstr>
      <vt:lpstr>Contributions included to all-order</vt:lpstr>
      <vt:lpstr>Light by light scattering in muonic atoms</vt:lpstr>
      <vt:lpstr>Exotic atoms and QED</vt:lpstr>
      <vt:lpstr>Strong-field QED with muonic atoms</vt:lpstr>
      <vt:lpstr>could one get precise QED tests with exotic atoms?</vt:lpstr>
      <vt:lpstr>HCI and Exotic Atoms: a complementary pair</vt:lpstr>
      <vt:lpstr>QED vs Finite Nuclear Size</vt:lpstr>
      <vt:lpstr>QED vs Transition Energy</vt:lpstr>
      <vt:lpstr>Wavefunctions and potentials </vt:lpstr>
      <vt:lpstr>Cascade in antiprotonic atoms</vt:lpstr>
      <vt:lpstr>Strange effects on some QED confections</vt:lpstr>
      <vt:lpstr>Muonic atoms Self-energy with FNS</vt:lpstr>
      <vt:lpstr>Muonic atoms Self-energy with FNS</vt:lpstr>
      <vt:lpstr>Muonic atoms Self-energy with FNS</vt:lpstr>
      <vt:lpstr>Muonic atoms Self-energy with FNS</vt:lpstr>
      <vt:lpstr>Muonic atoms Self-energy with FNS</vt:lpstr>
      <vt:lpstr>Contributions to muonic atoms</vt:lpstr>
      <vt:lpstr>Kaonic atoms</vt:lpstr>
      <vt:lpstr>Kaonic Ne</vt:lpstr>
      <vt:lpstr>Evolution with Z</vt:lpstr>
      <vt:lpstr>Evolution with Z</vt:lpstr>
      <vt:lpstr>Comparison Theory experiment for Kaonic Ne</vt:lpstr>
      <vt:lpstr>Sensitivity to BSM particles</vt:lpstr>
      <vt:lpstr>Yukawa particle effect on muonic atoms</vt:lpstr>
      <vt:lpstr>Antiprotonic atoms and beyond</vt:lpstr>
      <vt:lpstr>New installation on ELENA</vt:lpstr>
      <vt:lpstr>First spectrum</vt:lpstr>
      <vt:lpstr>Future with antinuclei atoms</vt:lpstr>
      <vt:lpstr>QED in bound state systems</vt:lpstr>
      <vt:lpstr>New spectra for QED tests and Cosmic rays detection</vt:lpstr>
      <vt:lpstr>Future project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Paul Indelicato</cp:lastModifiedBy>
  <cp:revision>2</cp:revision>
  <dcterms:modified xsi:type="dcterms:W3CDTF">2025-06-23T19:31:51Z</dcterms:modified>
</cp:coreProperties>
</file>