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55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7"/>
  </p:notesMasterIdLst>
  <p:sldIdLst>
    <p:sldId id="266" r:id="rId2"/>
    <p:sldId id="295" r:id="rId3"/>
    <p:sldId id="284" r:id="rId4"/>
    <p:sldId id="299" r:id="rId5"/>
    <p:sldId id="270" r:id="rId6"/>
    <p:sldId id="287" r:id="rId7"/>
    <p:sldId id="308" r:id="rId8"/>
    <p:sldId id="286" r:id="rId9"/>
    <p:sldId id="290" r:id="rId10"/>
    <p:sldId id="291" r:id="rId11"/>
    <p:sldId id="263" r:id="rId12"/>
    <p:sldId id="272" r:id="rId13"/>
    <p:sldId id="305" r:id="rId14"/>
    <p:sldId id="311" r:id="rId15"/>
    <p:sldId id="298" r:id="rId16"/>
    <p:sldId id="312" r:id="rId17"/>
    <p:sldId id="313" r:id="rId18"/>
    <p:sldId id="306" r:id="rId19"/>
    <p:sldId id="303" r:id="rId20"/>
    <p:sldId id="304" r:id="rId21"/>
    <p:sldId id="267" r:id="rId22"/>
    <p:sldId id="309" r:id="rId23"/>
    <p:sldId id="297" r:id="rId24"/>
    <p:sldId id="307" r:id="rId25"/>
    <p:sldId id="278" r:id="rId26"/>
    <p:sldId id="310" r:id="rId27"/>
    <p:sldId id="294" r:id="rId28"/>
    <p:sldId id="300" r:id="rId29"/>
    <p:sldId id="265" r:id="rId30"/>
    <p:sldId id="285" r:id="rId31"/>
    <p:sldId id="293" r:id="rId32"/>
    <p:sldId id="256" r:id="rId33"/>
    <p:sldId id="269" r:id="rId34"/>
    <p:sldId id="282" r:id="rId35"/>
    <p:sldId id="257" r:id="rId36"/>
    <p:sldId id="271" r:id="rId37"/>
    <p:sldId id="292" r:id="rId38"/>
    <p:sldId id="289" r:id="rId39"/>
    <p:sldId id="273" r:id="rId40"/>
    <p:sldId id="274" r:id="rId41"/>
    <p:sldId id="275" r:id="rId42"/>
    <p:sldId id="283" r:id="rId43"/>
    <p:sldId id="281" r:id="rId44"/>
    <p:sldId id="277" r:id="rId45"/>
    <p:sldId id="279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2E60B3"/>
    <a:srgbClr val="B51BB9"/>
    <a:srgbClr val="66FF33"/>
    <a:srgbClr val="0D5BDC"/>
    <a:srgbClr val="DD9859"/>
    <a:srgbClr val="E07A56"/>
    <a:srgbClr val="D57A61"/>
    <a:srgbClr val="E56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968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320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515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177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6a49fd4b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6a49fd4bc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667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6a49fd4b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6a49fd4b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00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6a49fd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6a49fd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401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87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6a49fd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6a49fd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126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452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36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24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a49fd4b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6a49fd4b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a49fd4b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6a49fd4b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25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6a49fd4b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6a49fd4b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95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684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66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701C6-BA94-B8EB-0692-D9FA45A0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00321-51A5-9D88-4A6F-EA96B12A6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743F39-3F09-AAC6-76DF-ACC1CF96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949C-7717-42AE-8939-041169AFE0D4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646FD0-C8CE-C6B8-59F6-2ADC7901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9CAC8-01B3-085C-E2C0-218D1160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04DC-02E7-49E8-8AB0-DA9DC4CE0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9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0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5" Type="http://schemas.openxmlformats.org/officeDocument/2006/relationships/image" Target="../media/image401.png"/><Relationship Id="rId4" Type="http://schemas.openxmlformats.org/officeDocument/2006/relationships/image" Target="../media/image3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13.png"/><Relationship Id="rId3" Type="http://schemas.openxmlformats.org/officeDocument/2006/relationships/image" Target="../media/image213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5" Type="http://schemas.openxmlformats.org/officeDocument/2006/relationships/image" Target="../media/image571.png"/><Relationship Id="rId4" Type="http://schemas.openxmlformats.org/officeDocument/2006/relationships/image" Target="../media/image5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5" Type="http://schemas.openxmlformats.org/officeDocument/2006/relationships/image" Target="../media/image401.png"/><Relationship Id="rId4" Type="http://schemas.openxmlformats.org/officeDocument/2006/relationships/image" Target="../media/image3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3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351.png"/><Relationship Id="rId7" Type="http://schemas.openxmlformats.org/officeDocument/2006/relationships/image" Target="../media/image4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1.png"/><Relationship Id="rId5" Type="http://schemas.openxmlformats.org/officeDocument/2006/relationships/image" Target="../media/image400.png"/><Relationship Id="rId4" Type="http://schemas.openxmlformats.org/officeDocument/2006/relationships/image" Target="../media/image371.png"/><Relationship Id="rId9" Type="http://schemas.openxmlformats.org/officeDocument/2006/relationships/image" Target="../media/image4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larship.org/uc/item/6v72406j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3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3" Type="http://schemas.openxmlformats.org/officeDocument/2006/relationships/image" Target="../media/image1900.png"/><Relationship Id="rId7" Type="http://schemas.openxmlformats.org/officeDocument/2006/relationships/image" Target="../media/image231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0.png"/><Relationship Id="rId5" Type="http://schemas.openxmlformats.org/officeDocument/2006/relationships/image" Target="../media/image2110.png"/><Relationship Id="rId4" Type="http://schemas.openxmlformats.org/officeDocument/2006/relationships/image" Target="../media/image2000.png"/><Relationship Id="rId9" Type="http://schemas.openxmlformats.org/officeDocument/2006/relationships/image" Target="../media/image25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90.png"/><Relationship Id="rId7" Type="http://schemas.openxmlformats.org/officeDocument/2006/relationships/image" Target="../media/image2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60.png"/><Relationship Id="rId4" Type="http://schemas.openxmlformats.org/officeDocument/2006/relationships/image" Target="../media/image3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6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30.png"/><Relationship Id="rId10" Type="http://schemas.openxmlformats.org/officeDocument/2006/relationships/image" Target="../media/image580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Relationship Id="rId14" Type="http://schemas.openxmlformats.org/officeDocument/2006/relationships/image" Target="../media/image6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8F504F07-0702-4FE4-84EB-FDA4F1564139}"/>
              </a:ext>
            </a:extLst>
          </p:cNvPr>
          <p:cNvSpPr txBox="1">
            <a:spLocks/>
          </p:cNvSpPr>
          <p:nvPr/>
        </p:nvSpPr>
        <p:spPr>
          <a:xfrm>
            <a:off x="249788" y="974211"/>
            <a:ext cx="8558455" cy="1197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B050"/>
                </a:solidFill>
                <a:latin typeface="+mj-lt"/>
                <a:ea typeface="Verdana" panose="020B0604030504040204" pitchFamily="34" charset="0"/>
              </a:rPr>
              <a:t>Probing E2 Nuclear Resonance in Kaonic Molybdenum Isotopes</a:t>
            </a:r>
            <a:endParaRPr lang="it-IT" sz="2400" b="1" dirty="0">
              <a:solidFill>
                <a:srgbClr val="00B05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667C39-EBFE-4956-891C-C052DF4951B3}"/>
              </a:ext>
            </a:extLst>
          </p:cNvPr>
          <p:cNvSpPr txBox="1"/>
          <p:nvPr/>
        </p:nvSpPr>
        <p:spPr>
          <a:xfrm>
            <a:off x="3296718" y="2250811"/>
            <a:ext cx="2464593" cy="46166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Verdana" panose="020B0604030504040204" pitchFamily="34" charset="0"/>
                <a:ea typeface="Verdana" panose="020B0604030504040204" pitchFamily="34" charset="0"/>
              </a:rPr>
              <a:t>Luca De Paolis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0567FD-FEA5-4CFE-B52D-D9438BAF9EFE}"/>
              </a:ext>
            </a:extLst>
          </p:cNvPr>
          <p:cNvSpPr txBox="1"/>
          <p:nvPr/>
        </p:nvSpPr>
        <p:spPr>
          <a:xfrm>
            <a:off x="1534304" y="2914426"/>
            <a:ext cx="557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strike="noStrike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</a:rPr>
              <a:t>Workshop of fundamental physics with exotic atoms</a:t>
            </a:r>
            <a:endParaRPr lang="en-US" sz="1600" b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Laboratori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Nazionali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 di Frascati (LNF-INFN)</a:t>
            </a:r>
            <a:endParaRPr lang="it-IT" sz="1600" i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A6784FA-DFF2-4375-9F46-04836A31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8" y="3780264"/>
            <a:ext cx="4933950" cy="923925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2F0FA38-7BBE-22FC-F298-A4786385A59C}"/>
              </a:ext>
            </a:extLst>
          </p:cNvPr>
          <p:cNvSpPr txBox="1">
            <a:spLocks/>
          </p:cNvSpPr>
          <p:nvPr/>
        </p:nvSpPr>
        <p:spPr>
          <a:xfrm>
            <a:off x="0" y="231185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KAMEO </a:t>
            </a:r>
            <a:br>
              <a:rPr lang="en-US" sz="44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</a:br>
            <a:r>
              <a:rPr lang="en-US" sz="2000" b="1" dirty="0">
                <a:solidFill>
                  <a:srgbClr val="0000FF"/>
                </a:solidFill>
                <a:latin typeface="+mj-lt"/>
                <a:ea typeface="Verdana" panose="020B0604030504040204" pitchFamily="34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K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Verdana" panose="020B0604030504040204" pitchFamily="34" charset="0"/>
              </a:rPr>
              <a:t>aonic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A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Verdana" panose="020B0604030504040204" pitchFamily="34" charset="0"/>
              </a:rPr>
              <a:t>toms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M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Verdana" panose="020B0604030504040204" pitchFamily="34" charset="0"/>
              </a:rPr>
              <a:t>easuring nuclear resonance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Verdana" panose="020B0604030504040204" pitchFamily="34" charset="0"/>
              </a:rPr>
              <a:t>ffects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O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Verdana" panose="020B0604030504040204" pitchFamily="34" charset="0"/>
              </a:rPr>
              <a:t>bservables)</a:t>
            </a:r>
            <a:endParaRPr lang="it-IT" sz="2000" b="1" dirty="0">
              <a:solidFill>
                <a:srgbClr val="0000FF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72C581-974D-4E60-9C09-F6BE20D7D02C}"/>
              </a:ext>
            </a:extLst>
          </p:cNvPr>
          <p:cNvSpPr txBox="1"/>
          <p:nvPr/>
        </p:nvSpPr>
        <p:spPr>
          <a:xfrm>
            <a:off x="6654045" y="4456114"/>
            <a:ext cx="13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24/06/2025</a:t>
            </a:r>
          </a:p>
        </p:txBody>
      </p:sp>
    </p:spTree>
    <p:extLst>
      <p:ext uri="{BB962C8B-B14F-4D97-AF65-F5344CB8AC3E}">
        <p14:creationId xmlns:p14="http://schemas.microsoft.com/office/powerpoint/2010/main" val="311947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EFBE9459-C186-45B3-A2C0-71C44A6068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experiment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792323-BEBA-410B-9E3E-EFEFFBB31875}"/>
              </a:ext>
            </a:extLst>
          </p:cNvPr>
          <p:cNvSpPr txBox="1"/>
          <p:nvPr/>
        </p:nvSpPr>
        <p:spPr>
          <a:xfrm>
            <a:off x="321468" y="705185"/>
            <a:ext cx="8415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measured</a:t>
            </a:r>
            <a:r>
              <a:rPr lang="it-IT" sz="1600" dirty="0"/>
              <a:t> </a:t>
            </a:r>
            <a:r>
              <a:rPr lang="it-IT" sz="1600" dirty="0" err="1"/>
              <a:t>level</a:t>
            </a:r>
            <a:r>
              <a:rPr lang="it-IT" sz="1600" dirty="0"/>
              <a:t> shifts (</a:t>
            </a:r>
            <a:r>
              <a:rPr lang="el-GR" sz="1600" dirty="0"/>
              <a:t>ε</a:t>
            </a:r>
            <a:r>
              <a:rPr lang="it-IT" sz="1600" dirty="0"/>
              <a:t>) and </a:t>
            </a:r>
            <a:r>
              <a:rPr lang="it-IT" sz="1600" dirty="0" err="1"/>
              <a:t>widths</a:t>
            </a:r>
            <a:r>
              <a:rPr lang="it-IT" sz="1600" dirty="0"/>
              <a:t> (</a:t>
            </a:r>
            <a:r>
              <a:rPr lang="el-GR" sz="1600" dirty="0"/>
              <a:t>Γ</a:t>
            </a:r>
            <a:r>
              <a:rPr lang="it-IT" sz="1600" dirty="0"/>
              <a:t>) of the energy </a:t>
            </a:r>
            <a:r>
              <a:rPr lang="it-IT" sz="1600" dirty="0" err="1"/>
              <a:t>levels</a:t>
            </a:r>
            <a:r>
              <a:rPr lang="it-IT" sz="1600" dirty="0"/>
              <a:t> n=8,6 in </a:t>
            </a:r>
            <a:r>
              <a:rPr lang="it-IT" sz="1600" dirty="0" err="1"/>
              <a:t>even</a:t>
            </a:r>
            <a:r>
              <a:rPr lang="it-IT" sz="1600" dirty="0"/>
              <a:t>-A </a:t>
            </a:r>
            <a:r>
              <a:rPr lang="it-IT" sz="1600" dirty="0" err="1"/>
              <a:t>antiprotonic</a:t>
            </a:r>
            <a:r>
              <a:rPr lang="it-IT" sz="1600" dirty="0"/>
              <a:t> </a:t>
            </a:r>
            <a:r>
              <a:rPr lang="it-IT" sz="1600" dirty="0" err="1"/>
              <a:t>tellurium</a:t>
            </a:r>
            <a:r>
              <a:rPr lang="it-IT" sz="1600" dirty="0"/>
              <a:t> </a:t>
            </a:r>
            <a:r>
              <a:rPr lang="it-IT" sz="1600" dirty="0" err="1"/>
              <a:t>isotopes</a:t>
            </a:r>
            <a:r>
              <a:rPr lang="it-IT" sz="1600" dirty="0"/>
              <a:t> </a:t>
            </a:r>
            <a:r>
              <a:rPr lang="it-IT" sz="1600" dirty="0" err="1"/>
              <a:t>allowed</a:t>
            </a:r>
            <a:r>
              <a:rPr lang="it-IT" sz="1600" dirty="0"/>
              <a:t> the </a:t>
            </a:r>
            <a:r>
              <a:rPr lang="it-IT" sz="1600" dirty="0" err="1"/>
              <a:t>investigation</a:t>
            </a:r>
            <a:r>
              <a:rPr lang="it-IT" sz="1600" dirty="0"/>
              <a:t> </a:t>
            </a:r>
            <a:r>
              <a:rPr lang="it-IT" sz="1600" dirty="0" err="1"/>
              <a:t>toward</a:t>
            </a:r>
            <a:r>
              <a:rPr lang="it-IT" sz="1600" dirty="0"/>
              <a:t> the </a:t>
            </a:r>
            <a:r>
              <a:rPr lang="it-IT" sz="1600" b="1" dirty="0" err="1">
                <a:solidFill>
                  <a:srgbClr val="FF0000"/>
                </a:solidFill>
              </a:rPr>
              <a:t>neutron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density</a:t>
            </a:r>
            <a:r>
              <a:rPr lang="it-IT" sz="1600" b="1" dirty="0">
                <a:solidFill>
                  <a:srgbClr val="FF0000"/>
                </a:solidFill>
              </a:rPr>
              <a:t> in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periphery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D7B393-073A-4350-985E-8DDB06BA95F5}"/>
              </a:ext>
            </a:extLst>
          </p:cNvPr>
          <p:cNvSpPr txBox="1"/>
          <p:nvPr/>
        </p:nvSpPr>
        <p:spPr>
          <a:xfrm>
            <a:off x="321468" y="2940957"/>
            <a:ext cx="425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i="1" dirty="0" err="1"/>
              <a:t>rms</a:t>
            </a:r>
            <a:r>
              <a:rPr lang="it-IT" sz="1600" dirty="0"/>
              <a:t> </a:t>
            </a:r>
            <a:r>
              <a:rPr lang="it-IT" sz="1600" dirty="0" err="1"/>
              <a:t>neutron</a:t>
            </a:r>
            <a:r>
              <a:rPr lang="it-IT" sz="1600" dirty="0"/>
              <a:t> </a:t>
            </a:r>
            <a:r>
              <a:rPr lang="it-IT" sz="1600" dirty="0" err="1"/>
              <a:t>radius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adjusted</a:t>
            </a:r>
            <a:r>
              <a:rPr lang="it-IT" sz="1600" dirty="0"/>
              <a:t> </a:t>
            </a:r>
            <a:r>
              <a:rPr lang="it-IT" sz="1600" dirty="0" err="1"/>
              <a:t>through</a:t>
            </a:r>
            <a:r>
              <a:rPr lang="it-IT" sz="1600" dirty="0"/>
              <a:t> </a:t>
            </a:r>
            <a:r>
              <a:rPr lang="it-IT" sz="1600" dirty="0" err="1"/>
              <a:t>experimental</a:t>
            </a:r>
            <a:r>
              <a:rPr lang="it-IT" sz="1600" dirty="0"/>
              <a:t> data.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B96B98-4D35-404D-A475-12E21D76F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536182"/>
            <a:ext cx="4113239" cy="3464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3138025-CDB0-4C33-A597-5DE1D32871C3}"/>
                  </a:ext>
                </a:extLst>
              </p:cNvPr>
              <p:cNvSpPr txBox="1"/>
              <p:nvPr/>
            </p:nvSpPr>
            <p:spPr>
              <a:xfrm>
                <a:off x="321469" y="4080531"/>
                <a:ext cx="4250530" cy="849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</a:rPr>
                  <a:t>THE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DIFFERENCE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BETWEEN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NEUTRON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AND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PROTON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RMS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RADII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𝒏𝒑</m:t>
                        </m:r>
                      </m:sub>
                    </m:sSub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WAS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DETERMINE.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3138025-CDB0-4C33-A597-5DE1D3287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9" y="4080531"/>
                <a:ext cx="4250530" cy="849976"/>
              </a:xfrm>
              <a:prstGeom prst="rect">
                <a:avLst/>
              </a:prstGeom>
              <a:blipFill>
                <a:blip r:embed="rId3"/>
                <a:stretch>
                  <a:fillRect l="-861" t="-2143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6F83B0-4591-4572-94EA-25F47FD86956}"/>
              </a:ext>
            </a:extLst>
          </p:cNvPr>
          <p:cNvSpPr txBox="1"/>
          <p:nvPr/>
        </p:nvSpPr>
        <p:spPr>
          <a:xfrm>
            <a:off x="321468" y="1757259"/>
            <a:ext cx="4250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Neutron</a:t>
            </a:r>
            <a:r>
              <a:rPr lang="it-IT" sz="1600" dirty="0"/>
              <a:t> and </a:t>
            </a:r>
            <a:r>
              <a:rPr lang="it-IT" sz="1600" dirty="0" err="1"/>
              <a:t>proton</a:t>
            </a:r>
            <a:r>
              <a:rPr lang="it-IT" sz="1600" dirty="0"/>
              <a:t> </a:t>
            </a:r>
            <a:r>
              <a:rPr lang="it-IT" sz="1600" dirty="0" err="1"/>
              <a:t>distribution</a:t>
            </a:r>
            <a:r>
              <a:rPr lang="it-IT" sz="1600" dirty="0"/>
              <a:t> in the Te nuclei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described</a:t>
            </a:r>
            <a:r>
              <a:rPr lang="it-IT" sz="1600" dirty="0"/>
              <a:t> with </a:t>
            </a:r>
            <a:r>
              <a:rPr lang="it-IT" sz="1600" dirty="0" err="1"/>
              <a:t>two-parameter</a:t>
            </a:r>
            <a:r>
              <a:rPr lang="it-IT" sz="1600" dirty="0"/>
              <a:t> Fermi model.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539D686-4921-4962-9664-80C8397B9BD2}"/>
              </a:ext>
            </a:extLst>
          </p:cNvPr>
          <p:cNvSpPr/>
          <p:nvPr/>
        </p:nvSpPr>
        <p:spPr>
          <a:xfrm>
            <a:off x="2244923" y="2581164"/>
            <a:ext cx="239315" cy="32861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A02EC5A6-45AA-4A0E-82D1-1344B4AD682D}"/>
              </a:ext>
            </a:extLst>
          </p:cNvPr>
          <p:cNvSpPr/>
          <p:nvPr/>
        </p:nvSpPr>
        <p:spPr>
          <a:xfrm>
            <a:off x="2207418" y="3664419"/>
            <a:ext cx="239315" cy="32861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44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+mn-lt"/>
              </a:rPr>
              <a:t>The Molybdenum 98 experiment</a:t>
            </a:r>
            <a:endParaRPr sz="3400" b="1" dirty="0">
              <a:solidFill>
                <a:srgbClr val="0D5BDC"/>
              </a:solidFill>
              <a:latin typeface="+mn-l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72960" y="601574"/>
            <a:ext cx="8654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Nuclear Resonance Effects in Molybdenum 98 was performed in 1975 by G. L. Goldfrey, G- K. Lum and C. E. Wiegand at Lawrence Berkeley Laboratory (LBL) in California.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19364" y="3652704"/>
            <a:ext cx="83925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was performed with a negative kaon beam, turning the targets of Mo(98), and Mo(92) as reference.</a:t>
            </a:r>
            <a:endParaRPr sz="1600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F507FB5-74EE-402E-A84B-5872EED6B128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95F1B6E-C426-462F-9C95-9DFC8860A44F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8D9E4AA-A012-4941-ABDB-B9FEF7C0B430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54102C9-67F9-4721-86E3-7BB8855179AA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E94F575-59A5-43B3-B2D6-B37AFE024C33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FD36769-CCEE-4025-A80E-C376D40A4592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1A6C83C-27AE-425A-8A7E-753923EF2E78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8B2D67B-00AE-4C24-8C7D-18D4E675C2A4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FF06A37-081D-4F91-AA27-F8715FED253F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693C6B2-7D54-42B1-AAED-9808F11E8D2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C094A1D5-7239-4D00-8443-4FD470AFEF4F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F224E64-58DC-4F2D-96E5-E0220D479808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83582B3-08F8-4C4D-A50D-5D61C64AF33C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11379B6-FCCE-4E02-9555-E7B1D24C338A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ADF02BD-65F6-4475-AFDC-9F1DA0BB0490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6F508EA-3CDE-4C11-9CB3-9AE7D3D16AC8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45A5E9B-09A2-4E27-9E5A-ADCF538F8DD1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45A5E9B-09A2-4E27-9E5A-ADCF538F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1370F9-56D7-4C46-AC90-E421706932FC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1370F9-56D7-4C46-AC90-E42170693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D30E143-8254-45E3-88F5-51712668B92C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577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D30E143-8254-45E3-88F5-51712668B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577722" cy="276999"/>
              </a:xfrm>
              <a:prstGeom prst="rect">
                <a:avLst/>
              </a:prstGeom>
              <a:blipFill>
                <a:blip r:embed="rId5"/>
                <a:stretch>
                  <a:fillRect l="-8421" r="-2105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FA9E882-C60F-4314-9E5F-1403BE63DE48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787</a:t>
            </a:r>
            <a:r>
              <a:rPr lang="it" sz="1400" dirty="0"/>
              <a:t>.4 keV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A148960-B05E-4B50-9DA8-C769C4188D8E}"/>
              </a:ext>
            </a:extLst>
          </p:cNvPr>
          <p:cNvSpPr txBox="1"/>
          <p:nvPr/>
        </p:nvSpPr>
        <p:spPr>
          <a:xfrm>
            <a:off x="627912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798.2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6E8246E1-DC76-482F-B066-A8009504E21C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F9AB85B-47BA-4EA8-8637-B59A79F5FBB7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514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1B84B74-CED1-4956-99CB-84D4D533CB95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171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368BBF9-5510-4B6C-8C71-08D67237A0A6}"/>
              </a:ext>
            </a:extLst>
          </p:cNvPr>
          <p:cNvSpPr txBox="1"/>
          <p:nvPr/>
        </p:nvSpPr>
        <p:spPr>
          <a:xfrm>
            <a:off x="8244589" y="2235914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284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6" name="Google Shape;64;p14">
            <a:extLst>
              <a:ext uri="{FF2B5EF4-FFF2-40B4-BE49-F238E27FC236}">
                <a16:creationId xmlns:a16="http://schemas.microsoft.com/office/drawing/2014/main" id="{6C59C8B9-FFF0-4763-9845-99B41661B32D}"/>
              </a:ext>
            </a:extLst>
          </p:cNvPr>
          <p:cNvSpPr txBox="1"/>
          <p:nvPr/>
        </p:nvSpPr>
        <p:spPr>
          <a:xfrm>
            <a:off x="299776" y="1562749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kaonic molybdenum (98), the energy difference between 6h and 4f levels, 798.2 keV, is very nearly equal to the nuclear excitation energy of 787.4 keV.</a:t>
            </a:r>
            <a:endParaRPr sz="1600" dirty="0"/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B466EE62-D16B-462A-B75E-F74E8D9382D0}"/>
              </a:ext>
            </a:extLst>
          </p:cNvPr>
          <p:cNvSpPr/>
          <p:nvPr/>
        </p:nvSpPr>
        <p:spPr>
          <a:xfrm>
            <a:off x="4035323" y="2162746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6D849B2-663F-47C6-A3F5-DE13009888BF}"/>
              </a:ext>
            </a:extLst>
          </p:cNvPr>
          <p:cNvSpPr txBox="1"/>
          <p:nvPr/>
        </p:nvSpPr>
        <p:spPr>
          <a:xfrm>
            <a:off x="1733634" y="3283788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A226B73-0B91-4EAD-8D37-D45AEEE81260}"/>
              </a:ext>
            </a:extLst>
          </p:cNvPr>
          <p:cNvSpPr txBox="1"/>
          <p:nvPr/>
        </p:nvSpPr>
        <p:spPr>
          <a:xfrm>
            <a:off x="309717" y="4303474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</a:t>
            </a:r>
            <a:r>
              <a:rPr lang="en-US" sz="1600" b="1" dirty="0">
                <a:solidFill>
                  <a:srgbClr val="FF0000"/>
                </a:solidFill>
              </a:rPr>
              <a:t> germanium detectors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+mn-lt"/>
              </a:rPr>
              <a:t>The Molybdenum 98 experiment</a:t>
            </a:r>
            <a:endParaRPr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37080" t="17748" r="39643" b="17333"/>
          <a:stretch/>
        </p:blipFill>
        <p:spPr>
          <a:xfrm>
            <a:off x="372054" y="1335881"/>
            <a:ext cx="3306552" cy="380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l="1487" t="69959" r="46688" b="13823"/>
          <a:stretch/>
        </p:blipFill>
        <p:spPr>
          <a:xfrm>
            <a:off x="3654446" y="1280864"/>
            <a:ext cx="5382398" cy="14194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Google Shape;136;p20"/>
              <p:cNvSpPr txBox="1"/>
              <p:nvPr/>
            </p:nvSpPr>
            <p:spPr>
              <a:xfrm>
                <a:off x="1032458" y="672871"/>
                <a:ext cx="7932948" cy="691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/>
                  <a:t>The E2 Nuclear Resonance effect was observed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" sz="1600" dirty="0"/>
                  <a:t>, expressed as the attenuation of x-ray line .</a:t>
                </a:r>
                <a:endParaRPr sz="1600" dirty="0"/>
              </a:p>
            </p:txBody>
          </p:sp>
        </mc:Choice>
        <mc:Fallback xmlns="">
          <p:sp>
            <p:nvSpPr>
              <p:cNvPr id="136" name="Google Shape;136;p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58" y="672871"/>
                <a:ext cx="7932948" cy="691826"/>
              </a:xfrm>
              <a:prstGeom prst="rect">
                <a:avLst/>
              </a:prstGeom>
              <a:blipFill>
                <a:blip r:embed="rId5"/>
                <a:stretch>
                  <a:fillRect l="-384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Google Shape;137;p20"/>
          <p:cNvSpPr txBox="1"/>
          <p:nvPr/>
        </p:nvSpPr>
        <p:spPr>
          <a:xfrm>
            <a:off x="3750715" y="2789233"/>
            <a:ext cx="5133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0000FF"/>
                </a:solidFill>
              </a:rPr>
              <a:t>Only 25 hours of data taking</a:t>
            </a:r>
            <a:r>
              <a:rPr lang="it" sz="2000" dirty="0"/>
              <a:t> with K-beam was </a:t>
            </a:r>
            <a:r>
              <a:rPr lang="it" sz="2000" b="1" dirty="0">
                <a:solidFill>
                  <a:srgbClr val="FF0000"/>
                </a:solidFill>
              </a:rPr>
              <a:t>not enough for a conclusive result!!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996644" y="3713536"/>
            <a:ext cx="418444" cy="47270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D5BDC"/>
          </a:solidFill>
          <a:ln w="9525" cap="flat" cmpd="sng">
            <a:solidFill>
              <a:srgbClr val="0D5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3721699" y="4164657"/>
            <a:ext cx="498653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u="sng" dirty="0">
                <a:solidFill>
                  <a:srgbClr val="FF0000"/>
                </a:solidFill>
              </a:rPr>
              <a:t>IMPROVABLE WITH MODERN DETECTORS AND MORE DATA TAKING TIME</a:t>
            </a:r>
            <a:endParaRPr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7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 Resonance in Kaonic atoms</a:t>
            </a:r>
            <a:endParaRPr sz="3400" b="1" dirty="0">
              <a:solidFill>
                <a:srgbClr val="0D5B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831525" y="1092251"/>
            <a:ext cx="1976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285274" y="650737"/>
            <a:ext cx="876538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/>
            <a:r>
              <a:rPr lang="it" sz="1600" dirty="0"/>
              <a:t>Nuclear Resonances are expected also for kaonic atoms. Such predictions have been obtained by integrating the Klein-Gordon equation with a phenomenological kaon-nucleon potential.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Google Shape;126;p19"/>
              <p:cNvSpPr txBox="1"/>
              <p:nvPr/>
            </p:nvSpPr>
            <p:spPr>
              <a:xfrm>
                <a:off x="295774" y="4432368"/>
                <a:ext cx="8945880" cy="800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defTabSz="914378"/>
                <a:r>
                  <a:rPr lang="it" sz="2000" b="1" dirty="0">
                    <a:solidFill>
                      <a:srgbClr val="FF0000"/>
                    </a:solidFill>
                  </a:rPr>
                  <a:t>MOLYBDENUM OFFERS A UNIQUE OPPORTUNITY TO INVESTIGATE WITH NUCLEAR RESONANCES THE STRONG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it-IT" sz="2000" b="1" dirty="0">
                    <a:solidFill>
                      <a:srgbClr val="FF0000"/>
                    </a:solidFill>
                  </a:rPr>
                  <a:t> INTERACTION</a:t>
                </a:r>
                <a:endParaRPr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Google Shape;126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4" y="4432368"/>
                <a:ext cx="8945880" cy="800189"/>
              </a:xfrm>
              <a:prstGeom prst="rect">
                <a:avLst/>
              </a:prstGeom>
              <a:blipFill>
                <a:blip r:embed="rId3"/>
                <a:stretch>
                  <a:fillRect l="-750" b="-8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EE6EA4EE-38E5-4768-9BDF-6C9EB8B608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6229" y="1322773"/>
              <a:ext cx="8380522" cy="3167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Nucleus</a:t>
                          </a:r>
                          <a:endParaRPr lang="it-IT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Levels</a:t>
                          </a:r>
                          <a:r>
                            <a:rPr lang="it-IT" sz="110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Atten</a:t>
                          </a:r>
                          <a:r>
                            <a:rPr lang="it-IT" sz="110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  <a:p>
                          <a:endParaRPr lang="it-IT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𝑅𝑢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𝑆𝑛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138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𝐵𝑎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𝐻𝑔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8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→7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9→</m:t>
                              </m:r>
                            </m:oMath>
                          </a14:m>
                          <a:r>
                            <a:rPr lang="it-IT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EE6EA4EE-38E5-4768-9BDF-6C9EB8B608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6229" y="1322773"/>
              <a:ext cx="8380522" cy="3167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Nucleus</a:t>
                          </a:r>
                          <a:endParaRPr lang="it-IT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6087" t="-1020" r="-444348" b="-433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Levels</a:t>
                          </a:r>
                          <a:r>
                            <a:rPr lang="it-IT" sz="110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5447" t="-1020" r="-245935" b="-433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53801" t="-1020" r="-253801" b="-433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Atten</a:t>
                          </a:r>
                          <a:r>
                            <a:rPr lang="it-IT" sz="110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  <a:p>
                          <a:endParaRPr lang="it-IT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186792" r="-978125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186792" r="-338384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186792" r="-148352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286792" r="-978125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286792" r="-338384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286792" r="-148352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394231" r="-978125" b="-5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394231" r="-338384" b="-5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394231" r="-148352" b="-5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484906" r="-978125" b="-4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484906" r="-338384" b="-4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484906" r="-148352" b="-4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584906" r="-978125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584906" r="-338384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584906" r="-148352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684906" r="-978125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684906" r="-338384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684906" r="-148352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784906" r="-978125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784906" r="-338384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784906" r="-148352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884906" r="-978125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884906" r="-338384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884906" r="-148352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FB1921EA-460D-19FA-161D-B6612CB5C336}"/>
              </a:ext>
            </a:extLst>
          </p:cNvPr>
          <p:cNvSpPr/>
          <p:nvPr/>
        </p:nvSpPr>
        <p:spPr>
          <a:xfrm>
            <a:off x="364150" y="1928705"/>
            <a:ext cx="8362601" cy="2951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A624EB6-125E-566F-CE6D-C3F464B22CDA}"/>
              </a:ext>
            </a:extLst>
          </p:cNvPr>
          <p:cNvSpPr/>
          <p:nvPr/>
        </p:nvSpPr>
        <p:spPr>
          <a:xfrm>
            <a:off x="364150" y="2239455"/>
            <a:ext cx="8362601" cy="2951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0A7D288-EEF3-C72D-0E47-B053D8C5198B}"/>
              </a:ext>
            </a:extLst>
          </p:cNvPr>
          <p:cNvSpPr/>
          <p:nvPr/>
        </p:nvSpPr>
        <p:spPr>
          <a:xfrm>
            <a:off x="364150" y="2534607"/>
            <a:ext cx="8362601" cy="2951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C64CC50-6DB2-E548-49B6-9F3F15BE4ADA}"/>
              </a:ext>
            </a:extLst>
          </p:cNvPr>
          <p:cNvSpPr/>
          <p:nvPr/>
        </p:nvSpPr>
        <p:spPr>
          <a:xfrm>
            <a:off x="364150" y="2854385"/>
            <a:ext cx="8362601" cy="2951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2F1EA97-D1EA-A029-A92A-AD1F73E3FD7D}"/>
              </a:ext>
            </a:extLst>
          </p:cNvPr>
          <p:cNvSpPr/>
          <p:nvPr/>
        </p:nvSpPr>
        <p:spPr>
          <a:xfrm>
            <a:off x="364150" y="3180536"/>
            <a:ext cx="8362601" cy="295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31784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2;p19">
            <a:extLst>
              <a:ext uri="{FF2B5EF4-FFF2-40B4-BE49-F238E27FC236}">
                <a16:creationId xmlns:a16="http://schemas.microsoft.com/office/drawing/2014/main" id="{1F517CE3-54CF-EBFF-0D80-2397E96478ED}"/>
              </a:ext>
            </a:extLst>
          </p:cNvPr>
          <p:cNvSpPr txBox="1">
            <a:spLocks/>
          </p:cNvSpPr>
          <p:nvPr/>
        </p:nvSpPr>
        <p:spPr>
          <a:xfrm>
            <a:off x="364150" y="49750"/>
            <a:ext cx="8520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8A1E5561-1302-9E4A-C067-0E966C5EA1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35356"/>
                  </p:ext>
                </p:extLst>
              </p:nvPr>
            </p:nvGraphicFramePr>
            <p:xfrm>
              <a:off x="106851" y="735392"/>
              <a:ext cx="5299720" cy="97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8989">
                      <a:extLst>
                        <a:ext uri="{9D8B030D-6E8A-4147-A177-3AD203B41FA5}">
                          <a16:colId xmlns:a16="http://schemas.microsoft.com/office/drawing/2014/main" val="611085507"/>
                        </a:ext>
                      </a:extLst>
                    </a:gridCol>
                    <a:gridCol w="1191578">
                      <a:extLst>
                        <a:ext uri="{9D8B030D-6E8A-4147-A177-3AD203B41FA5}">
                          <a16:colId xmlns:a16="http://schemas.microsoft.com/office/drawing/2014/main" val="2265542254"/>
                        </a:ext>
                      </a:extLst>
                    </a:gridCol>
                    <a:gridCol w="2057808">
                      <a:extLst>
                        <a:ext uri="{9D8B030D-6E8A-4147-A177-3AD203B41FA5}">
                          <a16:colId xmlns:a16="http://schemas.microsoft.com/office/drawing/2014/main" val="3281887464"/>
                        </a:ext>
                      </a:extLst>
                    </a:gridCol>
                    <a:gridCol w="1051345">
                      <a:extLst>
                        <a:ext uri="{9D8B030D-6E8A-4147-A177-3AD203B41FA5}">
                          <a16:colId xmlns:a16="http://schemas.microsoft.com/office/drawing/2014/main" val="2564062195"/>
                        </a:ext>
                      </a:extLst>
                    </a:gridCol>
                  </a:tblGrid>
                  <a:tr h="287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sub>
                                  <m:sup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𝟗𝟒</m:t>
                                    </m:r>
                                  </m:sup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𝑴𝑶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E.M.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 err="1"/>
                            <a:t>Expected</a:t>
                          </a:r>
                          <a:r>
                            <a:rPr lang="it-IT" sz="1200" dirty="0"/>
                            <a:t> ( +STRONG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SHIFT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108322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L=3, n=4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1451.98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1438.78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-13.19 </a:t>
                          </a:r>
                          <a:r>
                            <a:rPr lang="it-IT" sz="1400" dirty="0" err="1">
                              <a:solidFill>
                                <a:srgbClr val="FF0000"/>
                              </a:solidFill>
                            </a:rPr>
                            <a:t>keV</a:t>
                          </a:r>
                          <a:endParaRPr lang="it-IT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2597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L=4, n=5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927.17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927.10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0.07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6613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8A1E5561-1302-9E4A-C067-0E966C5EA1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35356"/>
                  </p:ext>
                </p:extLst>
              </p:nvPr>
            </p:nvGraphicFramePr>
            <p:xfrm>
              <a:off x="106851" y="735392"/>
              <a:ext cx="5299720" cy="97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8989">
                      <a:extLst>
                        <a:ext uri="{9D8B030D-6E8A-4147-A177-3AD203B41FA5}">
                          <a16:colId xmlns:a16="http://schemas.microsoft.com/office/drawing/2014/main" val="611085507"/>
                        </a:ext>
                      </a:extLst>
                    </a:gridCol>
                    <a:gridCol w="1191578">
                      <a:extLst>
                        <a:ext uri="{9D8B030D-6E8A-4147-A177-3AD203B41FA5}">
                          <a16:colId xmlns:a16="http://schemas.microsoft.com/office/drawing/2014/main" val="2265542254"/>
                        </a:ext>
                      </a:extLst>
                    </a:gridCol>
                    <a:gridCol w="2057808">
                      <a:extLst>
                        <a:ext uri="{9D8B030D-6E8A-4147-A177-3AD203B41FA5}">
                          <a16:colId xmlns:a16="http://schemas.microsoft.com/office/drawing/2014/main" val="3281887464"/>
                        </a:ext>
                      </a:extLst>
                    </a:gridCol>
                    <a:gridCol w="1051345">
                      <a:extLst>
                        <a:ext uri="{9D8B030D-6E8A-4147-A177-3AD203B41FA5}">
                          <a16:colId xmlns:a16="http://schemas.microsoft.com/office/drawing/2014/main" val="2564062195"/>
                        </a:ext>
                      </a:extLst>
                    </a:gridCol>
                  </a:tblGrid>
                  <a:tr h="28731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610" t="-2128" r="-433537" b="-25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E.M.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 err="1"/>
                            <a:t>Expected</a:t>
                          </a:r>
                          <a:r>
                            <a:rPr lang="it-IT" sz="1200" dirty="0"/>
                            <a:t> ( +STRONG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SHIFT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108322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L=3, n=4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1451.98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1438.78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-13.19 </a:t>
                          </a:r>
                          <a:r>
                            <a:rPr lang="it-IT" sz="1400" dirty="0" err="1">
                              <a:solidFill>
                                <a:srgbClr val="FF0000"/>
                              </a:solidFill>
                            </a:rPr>
                            <a:t>keV</a:t>
                          </a:r>
                          <a:endParaRPr lang="it-IT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2597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L=4, n=5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927.17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927.10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0.07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6613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a 11">
                <a:extLst>
                  <a:ext uri="{FF2B5EF4-FFF2-40B4-BE49-F238E27FC236}">
                    <a16:creationId xmlns:a16="http://schemas.microsoft.com/office/drawing/2014/main" id="{3E2B22BB-C2B2-CF79-3EE7-9BA8F5B284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155170"/>
                  </p:ext>
                </p:extLst>
              </p:nvPr>
            </p:nvGraphicFramePr>
            <p:xfrm>
              <a:off x="106851" y="1804454"/>
              <a:ext cx="5299720" cy="97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8989">
                      <a:extLst>
                        <a:ext uri="{9D8B030D-6E8A-4147-A177-3AD203B41FA5}">
                          <a16:colId xmlns:a16="http://schemas.microsoft.com/office/drawing/2014/main" val="611085507"/>
                        </a:ext>
                      </a:extLst>
                    </a:gridCol>
                    <a:gridCol w="1191578">
                      <a:extLst>
                        <a:ext uri="{9D8B030D-6E8A-4147-A177-3AD203B41FA5}">
                          <a16:colId xmlns:a16="http://schemas.microsoft.com/office/drawing/2014/main" val="2265542254"/>
                        </a:ext>
                      </a:extLst>
                    </a:gridCol>
                    <a:gridCol w="2057808">
                      <a:extLst>
                        <a:ext uri="{9D8B030D-6E8A-4147-A177-3AD203B41FA5}">
                          <a16:colId xmlns:a16="http://schemas.microsoft.com/office/drawing/2014/main" val="3281887464"/>
                        </a:ext>
                      </a:extLst>
                    </a:gridCol>
                    <a:gridCol w="1051345">
                      <a:extLst>
                        <a:ext uri="{9D8B030D-6E8A-4147-A177-3AD203B41FA5}">
                          <a16:colId xmlns:a16="http://schemas.microsoft.com/office/drawing/2014/main" val="2564062195"/>
                        </a:ext>
                      </a:extLst>
                    </a:gridCol>
                  </a:tblGrid>
                  <a:tr h="287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sub>
                                  <m:sup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𝟗𝟒</m:t>
                                    </m:r>
                                  </m:sup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𝑴𝑶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E.M.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 err="1"/>
                            <a:t>Expected</a:t>
                          </a:r>
                          <a:r>
                            <a:rPr lang="it-IT" sz="1200" dirty="0"/>
                            <a:t> ( +STRONG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SHIFT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108322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L=3, n=4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1452.15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1438.48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-13.67 </a:t>
                          </a:r>
                          <a:r>
                            <a:rPr lang="it-IT" sz="1400" dirty="0" err="1">
                              <a:solidFill>
                                <a:srgbClr val="FF0000"/>
                              </a:solidFill>
                            </a:rPr>
                            <a:t>keV</a:t>
                          </a:r>
                          <a:endParaRPr lang="it-IT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2597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L=4, n=5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927.39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927.32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0.07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6613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a 11">
                <a:extLst>
                  <a:ext uri="{FF2B5EF4-FFF2-40B4-BE49-F238E27FC236}">
                    <a16:creationId xmlns:a16="http://schemas.microsoft.com/office/drawing/2014/main" id="{3E2B22BB-C2B2-CF79-3EE7-9BA8F5B284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155170"/>
                  </p:ext>
                </p:extLst>
              </p:nvPr>
            </p:nvGraphicFramePr>
            <p:xfrm>
              <a:off x="106851" y="1804454"/>
              <a:ext cx="5299720" cy="97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8989">
                      <a:extLst>
                        <a:ext uri="{9D8B030D-6E8A-4147-A177-3AD203B41FA5}">
                          <a16:colId xmlns:a16="http://schemas.microsoft.com/office/drawing/2014/main" val="611085507"/>
                        </a:ext>
                      </a:extLst>
                    </a:gridCol>
                    <a:gridCol w="1191578">
                      <a:extLst>
                        <a:ext uri="{9D8B030D-6E8A-4147-A177-3AD203B41FA5}">
                          <a16:colId xmlns:a16="http://schemas.microsoft.com/office/drawing/2014/main" val="2265542254"/>
                        </a:ext>
                      </a:extLst>
                    </a:gridCol>
                    <a:gridCol w="2057808">
                      <a:extLst>
                        <a:ext uri="{9D8B030D-6E8A-4147-A177-3AD203B41FA5}">
                          <a16:colId xmlns:a16="http://schemas.microsoft.com/office/drawing/2014/main" val="3281887464"/>
                        </a:ext>
                      </a:extLst>
                    </a:gridCol>
                    <a:gridCol w="1051345">
                      <a:extLst>
                        <a:ext uri="{9D8B030D-6E8A-4147-A177-3AD203B41FA5}">
                          <a16:colId xmlns:a16="http://schemas.microsoft.com/office/drawing/2014/main" val="2564062195"/>
                        </a:ext>
                      </a:extLst>
                    </a:gridCol>
                  </a:tblGrid>
                  <a:tr h="28731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10" t="-4255" r="-433537" b="-24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E.M.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 err="1"/>
                            <a:t>Expected</a:t>
                          </a:r>
                          <a:r>
                            <a:rPr lang="it-IT" sz="1200" dirty="0"/>
                            <a:t> ( +STRONG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SHIFT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108322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L=3, n=4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1452.15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1438.48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-13.67 </a:t>
                          </a:r>
                          <a:r>
                            <a:rPr lang="it-IT" sz="1400" dirty="0" err="1">
                              <a:solidFill>
                                <a:srgbClr val="FF0000"/>
                              </a:solidFill>
                            </a:rPr>
                            <a:t>keV</a:t>
                          </a:r>
                          <a:endParaRPr lang="it-IT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2597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L=4, n=5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927.39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927.32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0.07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6613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A1121730-76C7-1966-5FDF-BDE52A8AC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590809"/>
                  </p:ext>
                </p:extLst>
              </p:nvPr>
            </p:nvGraphicFramePr>
            <p:xfrm>
              <a:off x="106851" y="2873516"/>
              <a:ext cx="5299720" cy="97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8989">
                      <a:extLst>
                        <a:ext uri="{9D8B030D-6E8A-4147-A177-3AD203B41FA5}">
                          <a16:colId xmlns:a16="http://schemas.microsoft.com/office/drawing/2014/main" val="611085507"/>
                        </a:ext>
                      </a:extLst>
                    </a:gridCol>
                    <a:gridCol w="1191578">
                      <a:extLst>
                        <a:ext uri="{9D8B030D-6E8A-4147-A177-3AD203B41FA5}">
                          <a16:colId xmlns:a16="http://schemas.microsoft.com/office/drawing/2014/main" val="2265542254"/>
                        </a:ext>
                      </a:extLst>
                    </a:gridCol>
                    <a:gridCol w="2057808">
                      <a:extLst>
                        <a:ext uri="{9D8B030D-6E8A-4147-A177-3AD203B41FA5}">
                          <a16:colId xmlns:a16="http://schemas.microsoft.com/office/drawing/2014/main" val="3281887464"/>
                        </a:ext>
                      </a:extLst>
                    </a:gridCol>
                    <a:gridCol w="1051345">
                      <a:extLst>
                        <a:ext uri="{9D8B030D-6E8A-4147-A177-3AD203B41FA5}">
                          <a16:colId xmlns:a16="http://schemas.microsoft.com/office/drawing/2014/main" val="2564062195"/>
                        </a:ext>
                      </a:extLst>
                    </a:gridCol>
                  </a:tblGrid>
                  <a:tr h="287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sub>
                                  <m:sup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𝟗𝟒</m:t>
                                    </m:r>
                                  </m:sup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𝑴𝑶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E.M.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 err="1"/>
                            <a:t>Expected</a:t>
                          </a:r>
                          <a:r>
                            <a:rPr lang="it-IT" sz="1200" dirty="0"/>
                            <a:t> ( +STRONG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SHIFT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108322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L=3, n=4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1452.31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1438.31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-14.00 </a:t>
                          </a:r>
                          <a:r>
                            <a:rPr lang="it-IT" sz="1400" dirty="0" err="1">
                              <a:solidFill>
                                <a:srgbClr val="FF0000"/>
                              </a:solidFill>
                            </a:rPr>
                            <a:t>keV</a:t>
                          </a:r>
                          <a:endParaRPr lang="it-IT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2597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L=4, n=5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927.50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927.42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6613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A1121730-76C7-1966-5FDF-BDE52A8AC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590809"/>
                  </p:ext>
                </p:extLst>
              </p:nvPr>
            </p:nvGraphicFramePr>
            <p:xfrm>
              <a:off x="106851" y="2873516"/>
              <a:ext cx="5299720" cy="97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8989">
                      <a:extLst>
                        <a:ext uri="{9D8B030D-6E8A-4147-A177-3AD203B41FA5}">
                          <a16:colId xmlns:a16="http://schemas.microsoft.com/office/drawing/2014/main" val="611085507"/>
                        </a:ext>
                      </a:extLst>
                    </a:gridCol>
                    <a:gridCol w="1191578">
                      <a:extLst>
                        <a:ext uri="{9D8B030D-6E8A-4147-A177-3AD203B41FA5}">
                          <a16:colId xmlns:a16="http://schemas.microsoft.com/office/drawing/2014/main" val="2265542254"/>
                        </a:ext>
                      </a:extLst>
                    </a:gridCol>
                    <a:gridCol w="2057808">
                      <a:extLst>
                        <a:ext uri="{9D8B030D-6E8A-4147-A177-3AD203B41FA5}">
                          <a16:colId xmlns:a16="http://schemas.microsoft.com/office/drawing/2014/main" val="3281887464"/>
                        </a:ext>
                      </a:extLst>
                    </a:gridCol>
                    <a:gridCol w="1051345">
                      <a:extLst>
                        <a:ext uri="{9D8B030D-6E8A-4147-A177-3AD203B41FA5}">
                          <a16:colId xmlns:a16="http://schemas.microsoft.com/office/drawing/2014/main" val="2564062195"/>
                        </a:ext>
                      </a:extLst>
                    </a:gridCol>
                  </a:tblGrid>
                  <a:tr h="28731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610" t="-2128" r="-433537" b="-25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E.M.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 err="1"/>
                            <a:t>Expected</a:t>
                          </a:r>
                          <a:r>
                            <a:rPr lang="it-IT" sz="1200" dirty="0"/>
                            <a:t> ( +STRONG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SHIFT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108322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L=3, n=4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1452.31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1438.31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-14.00 </a:t>
                          </a:r>
                          <a:r>
                            <a:rPr lang="it-IT" sz="1400" dirty="0" err="1">
                              <a:solidFill>
                                <a:srgbClr val="FF0000"/>
                              </a:solidFill>
                            </a:rPr>
                            <a:t>keV</a:t>
                          </a:r>
                          <a:endParaRPr lang="it-IT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2597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L=4, n=5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927.50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927.42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6613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a 13">
                <a:extLst>
                  <a:ext uri="{FF2B5EF4-FFF2-40B4-BE49-F238E27FC236}">
                    <a16:creationId xmlns:a16="http://schemas.microsoft.com/office/drawing/2014/main" id="{ABC27F0D-672E-CC05-7860-83F3A0D9F9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103358"/>
                  </p:ext>
                </p:extLst>
              </p:nvPr>
            </p:nvGraphicFramePr>
            <p:xfrm>
              <a:off x="106851" y="3949209"/>
              <a:ext cx="5299720" cy="97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8990">
                      <a:extLst>
                        <a:ext uri="{9D8B030D-6E8A-4147-A177-3AD203B41FA5}">
                          <a16:colId xmlns:a16="http://schemas.microsoft.com/office/drawing/2014/main" val="611085507"/>
                        </a:ext>
                      </a:extLst>
                    </a:gridCol>
                    <a:gridCol w="1191577">
                      <a:extLst>
                        <a:ext uri="{9D8B030D-6E8A-4147-A177-3AD203B41FA5}">
                          <a16:colId xmlns:a16="http://schemas.microsoft.com/office/drawing/2014/main" val="2265542254"/>
                        </a:ext>
                      </a:extLst>
                    </a:gridCol>
                    <a:gridCol w="2057808">
                      <a:extLst>
                        <a:ext uri="{9D8B030D-6E8A-4147-A177-3AD203B41FA5}">
                          <a16:colId xmlns:a16="http://schemas.microsoft.com/office/drawing/2014/main" val="3281887464"/>
                        </a:ext>
                      </a:extLst>
                    </a:gridCol>
                    <a:gridCol w="1051345">
                      <a:extLst>
                        <a:ext uri="{9D8B030D-6E8A-4147-A177-3AD203B41FA5}">
                          <a16:colId xmlns:a16="http://schemas.microsoft.com/office/drawing/2014/main" val="2564062195"/>
                        </a:ext>
                      </a:extLst>
                    </a:gridCol>
                  </a:tblGrid>
                  <a:tr h="287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sub>
                                  <m:sup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𝟗𝟒</m:t>
                                    </m:r>
                                  </m:sup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𝑴𝑶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E.M.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 err="1"/>
                            <a:t>Expected</a:t>
                          </a:r>
                          <a:r>
                            <a:rPr lang="it-IT" sz="1200" dirty="0"/>
                            <a:t> ( +STRONG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SHIFT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108322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L=3, n=4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1452.47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1438.09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-14.38 </a:t>
                          </a:r>
                          <a:r>
                            <a:rPr lang="it-IT" sz="1400" dirty="0" err="1">
                              <a:solidFill>
                                <a:srgbClr val="FF0000"/>
                              </a:solidFill>
                            </a:rPr>
                            <a:t>keV</a:t>
                          </a:r>
                          <a:endParaRPr lang="it-IT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2597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L=4, n=5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927.60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927.52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6613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a 13">
                <a:extLst>
                  <a:ext uri="{FF2B5EF4-FFF2-40B4-BE49-F238E27FC236}">
                    <a16:creationId xmlns:a16="http://schemas.microsoft.com/office/drawing/2014/main" id="{ABC27F0D-672E-CC05-7860-83F3A0D9F9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103358"/>
                  </p:ext>
                </p:extLst>
              </p:nvPr>
            </p:nvGraphicFramePr>
            <p:xfrm>
              <a:off x="106851" y="3949209"/>
              <a:ext cx="5299720" cy="97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8990">
                      <a:extLst>
                        <a:ext uri="{9D8B030D-6E8A-4147-A177-3AD203B41FA5}">
                          <a16:colId xmlns:a16="http://schemas.microsoft.com/office/drawing/2014/main" val="611085507"/>
                        </a:ext>
                      </a:extLst>
                    </a:gridCol>
                    <a:gridCol w="1191577">
                      <a:extLst>
                        <a:ext uri="{9D8B030D-6E8A-4147-A177-3AD203B41FA5}">
                          <a16:colId xmlns:a16="http://schemas.microsoft.com/office/drawing/2014/main" val="2265542254"/>
                        </a:ext>
                      </a:extLst>
                    </a:gridCol>
                    <a:gridCol w="2057808">
                      <a:extLst>
                        <a:ext uri="{9D8B030D-6E8A-4147-A177-3AD203B41FA5}">
                          <a16:colId xmlns:a16="http://schemas.microsoft.com/office/drawing/2014/main" val="3281887464"/>
                        </a:ext>
                      </a:extLst>
                    </a:gridCol>
                    <a:gridCol w="1051345">
                      <a:extLst>
                        <a:ext uri="{9D8B030D-6E8A-4147-A177-3AD203B41FA5}">
                          <a16:colId xmlns:a16="http://schemas.microsoft.com/office/drawing/2014/main" val="2564062195"/>
                        </a:ext>
                      </a:extLst>
                    </a:gridCol>
                  </a:tblGrid>
                  <a:tr h="28731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10" t="-2083" r="-433537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E.M.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 err="1"/>
                            <a:t>Expected</a:t>
                          </a:r>
                          <a:r>
                            <a:rPr lang="it-IT" sz="1200" dirty="0"/>
                            <a:t> ( +STRONG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SHIFT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108322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L=3, n=4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1452.47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1438.09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-14.38 </a:t>
                          </a:r>
                          <a:r>
                            <a:rPr lang="it-IT" sz="1400" dirty="0" err="1">
                              <a:solidFill>
                                <a:srgbClr val="FF0000"/>
                              </a:solidFill>
                            </a:rPr>
                            <a:t>keV</a:t>
                          </a:r>
                          <a:endParaRPr lang="it-IT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2597"/>
                      </a:ext>
                    </a:extLst>
                  </a:tr>
                  <a:tr h="3449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L=4, n=5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927.60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927.52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0.08 </a:t>
                          </a:r>
                          <a:r>
                            <a:rPr lang="it-IT" sz="1400" dirty="0" err="1"/>
                            <a:t>keV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6613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64;p14">
                <a:extLst>
                  <a:ext uri="{FF2B5EF4-FFF2-40B4-BE49-F238E27FC236}">
                    <a16:creationId xmlns:a16="http://schemas.microsoft.com/office/drawing/2014/main" id="{D4C9ABFE-3F47-81EE-4C4E-7DF1790EAA30}"/>
                  </a:ext>
                </a:extLst>
              </p:cNvPr>
              <p:cNvSpPr txBox="1"/>
              <p:nvPr/>
            </p:nvSpPr>
            <p:spPr>
              <a:xfrm>
                <a:off x="5440655" y="663961"/>
                <a:ext cx="3561024" cy="116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/>
                  <a:t>The estimated contribution of the strong interaction as a shift of the 4f(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" sz="1600" dirty="0"/>
                  <a:t>) level in Mo isotopes is too low to be measured (~0.08 keV)</a:t>
                </a:r>
              </a:p>
            </p:txBody>
          </p:sp>
        </mc:Choice>
        <mc:Fallback xmlns="">
          <p:sp>
            <p:nvSpPr>
              <p:cNvPr id="15" name="Google Shape;64;p14">
                <a:extLst>
                  <a:ext uri="{FF2B5EF4-FFF2-40B4-BE49-F238E27FC236}">
                    <a16:creationId xmlns:a16="http://schemas.microsoft.com/office/drawing/2014/main" id="{D4C9ABFE-3F47-81EE-4C4E-7DF1790EA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55" y="663961"/>
                <a:ext cx="3561024" cy="1169521"/>
              </a:xfrm>
              <a:prstGeom prst="rect">
                <a:avLst/>
              </a:prstGeom>
              <a:blipFill>
                <a:blip r:embed="rId6"/>
                <a:stretch>
                  <a:fillRect l="-855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64;p14">
                <a:extLst>
                  <a:ext uri="{FF2B5EF4-FFF2-40B4-BE49-F238E27FC236}">
                    <a16:creationId xmlns:a16="http://schemas.microsoft.com/office/drawing/2014/main" id="{031B882B-C1C5-FCC6-AD91-4B75CF390852}"/>
                  </a:ext>
                </a:extLst>
              </p:cNvPr>
              <p:cNvSpPr txBox="1"/>
              <p:nvPr/>
            </p:nvSpPr>
            <p:spPr>
              <a:xfrm>
                <a:off x="5406571" y="1893868"/>
                <a:ext cx="3737429" cy="923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it" sz="1600" dirty="0"/>
                  <a:t>In the transition 4f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" sz="1600" dirty="0"/>
                  <a:t>) → 3d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" sz="1600" dirty="0"/>
                  <a:t>), allowed by the E2 Nuclear Resonance Effect, it could be detected (-14 keV ). </a:t>
                </a:r>
              </a:p>
            </p:txBody>
          </p:sp>
        </mc:Choice>
        <mc:Fallback xmlns="">
          <p:sp>
            <p:nvSpPr>
              <p:cNvPr id="16" name="Google Shape;64;p14">
                <a:extLst>
                  <a:ext uri="{FF2B5EF4-FFF2-40B4-BE49-F238E27FC236}">
                    <a16:creationId xmlns:a16="http://schemas.microsoft.com/office/drawing/2014/main" id="{031B882B-C1C5-FCC6-AD91-4B75CF390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571" y="1893868"/>
                <a:ext cx="3737429" cy="923299"/>
              </a:xfrm>
              <a:prstGeom prst="rect">
                <a:avLst/>
              </a:prstGeom>
              <a:blipFill>
                <a:blip r:embed="rId7"/>
                <a:stretch>
                  <a:fillRect l="-979" b="-26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64;p14">
            <a:extLst>
              <a:ext uri="{FF2B5EF4-FFF2-40B4-BE49-F238E27FC236}">
                <a16:creationId xmlns:a16="http://schemas.microsoft.com/office/drawing/2014/main" id="{FAD715BB-A6DB-3C5B-DCAC-3129F7BEA605}"/>
              </a:ext>
            </a:extLst>
          </p:cNvPr>
          <p:cNvSpPr txBox="1"/>
          <p:nvPr/>
        </p:nvSpPr>
        <p:spPr>
          <a:xfrm>
            <a:off x="5493460" y="3023624"/>
            <a:ext cx="3508219" cy="677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All calculation are performed not considering the 2+ state of nucleus</a:t>
            </a:r>
          </a:p>
        </p:txBody>
      </p:sp>
      <p:sp>
        <p:nvSpPr>
          <p:cNvPr id="18" name="Google Shape;64;p14">
            <a:extLst>
              <a:ext uri="{FF2B5EF4-FFF2-40B4-BE49-F238E27FC236}">
                <a16:creationId xmlns:a16="http://schemas.microsoft.com/office/drawing/2014/main" id="{36110ACE-AB39-2C1C-1581-2DA446D10D40}"/>
              </a:ext>
            </a:extLst>
          </p:cNvPr>
          <p:cNvSpPr txBox="1"/>
          <p:nvPr/>
        </p:nvSpPr>
        <p:spPr>
          <a:xfrm>
            <a:off x="5817407" y="3820122"/>
            <a:ext cx="306734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0000FF"/>
                </a:solidFill>
              </a:rPr>
              <a:t>CALCULATION INCLUDING EXCITED NUCLEUS STATE ARE BEING PERFORMED</a:t>
            </a:r>
            <a:endParaRPr lang="it" sz="1600" b="1" dirty="0">
              <a:solidFill>
                <a:srgbClr val="0000FF"/>
              </a:solidFill>
            </a:endParaRPr>
          </a:p>
        </p:txBody>
      </p:sp>
      <p:sp>
        <p:nvSpPr>
          <p:cNvPr id="19" name="Google Shape;64;p14">
            <a:extLst>
              <a:ext uri="{FF2B5EF4-FFF2-40B4-BE49-F238E27FC236}">
                <a16:creationId xmlns:a16="http://schemas.microsoft.com/office/drawing/2014/main" id="{504CC153-35FA-7598-ABA0-EA44CA9DE361}"/>
              </a:ext>
            </a:extLst>
          </p:cNvPr>
          <p:cNvSpPr txBox="1"/>
          <p:nvPr/>
        </p:nvSpPr>
        <p:spPr>
          <a:xfrm>
            <a:off x="5743726" y="4693671"/>
            <a:ext cx="300768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B050"/>
                </a:solidFill>
              </a:rPr>
              <a:t>NEW FUTURE PERSPECTIVES??</a:t>
            </a:r>
            <a:endParaRPr lang="it" b="1" dirty="0">
              <a:solidFill>
                <a:srgbClr val="00B05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23BA20-30D9-24E0-2CD6-0BBB8730512B}"/>
              </a:ext>
            </a:extLst>
          </p:cNvPr>
          <p:cNvSpPr txBox="1"/>
          <p:nvPr/>
        </p:nvSpPr>
        <p:spPr>
          <a:xfrm>
            <a:off x="435429" y="294629"/>
            <a:ext cx="201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PRELIMINARY!!</a:t>
            </a:r>
          </a:p>
        </p:txBody>
      </p:sp>
    </p:spTree>
    <p:extLst>
      <p:ext uri="{BB962C8B-B14F-4D97-AF65-F5344CB8AC3E}">
        <p14:creationId xmlns:p14="http://schemas.microsoft.com/office/powerpoint/2010/main" val="28536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25958326-AA87-3823-1058-556166CDA726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Double-</a:t>
            </a:r>
            <a:r>
              <a:rPr lang="el-GR" sz="3400" b="1" dirty="0">
                <a:solidFill>
                  <a:srgbClr val="0D5BDC"/>
                </a:solidFill>
                <a:latin typeface="+mn-lt"/>
              </a:rPr>
              <a:t>β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decay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in Mo-98 isotope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2AC57A-0BAB-4A7D-87B4-044B8BFC45BC}"/>
              </a:ext>
            </a:extLst>
          </p:cNvPr>
          <p:cNvSpPr txBox="1"/>
          <p:nvPr/>
        </p:nvSpPr>
        <p:spPr>
          <a:xfrm>
            <a:off x="214313" y="793450"/>
            <a:ext cx="850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Double beta (</a:t>
            </a:r>
            <a:r>
              <a:rPr lang="el-GR" sz="1600" dirty="0"/>
              <a:t>ββ</a:t>
            </a:r>
            <a:r>
              <a:rPr lang="it-IT" sz="1600" dirty="0"/>
              <a:t>) </a:t>
            </a:r>
            <a:r>
              <a:rPr lang="it-IT" sz="1600" dirty="0" err="1"/>
              <a:t>decay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a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process</a:t>
            </a:r>
            <a:r>
              <a:rPr lang="it-IT" sz="1600" dirty="0"/>
              <a:t> in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neutrons</a:t>
            </a:r>
            <a:r>
              <a:rPr lang="it-IT" sz="1600" dirty="0"/>
              <a:t> turn in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protons</a:t>
            </a:r>
            <a:r>
              <a:rPr lang="it-IT" sz="1600" dirty="0"/>
              <a:t> (or vice versa) and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electrons</a:t>
            </a:r>
            <a:r>
              <a:rPr lang="it-IT" sz="1600" dirty="0"/>
              <a:t> are </a:t>
            </a:r>
            <a:r>
              <a:rPr lang="it-IT" sz="1600" dirty="0" err="1"/>
              <a:t>emitted</a:t>
            </a:r>
            <a:r>
              <a:rPr lang="it-IT" sz="1600" dirty="0"/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A4CEC9-DB06-321C-76C1-73C81522326D}"/>
              </a:ext>
            </a:extLst>
          </p:cNvPr>
          <p:cNvSpPr txBox="1"/>
          <p:nvPr/>
        </p:nvSpPr>
        <p:spPr>
          <a:xfrm>
            <a:off x="214313" y="1537150"/>
            <a:ext cx="338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STANDARD double-beta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EEC7A26-9912-F308-305D-C121A24CE22D}"/>
                  </a:ext>
                </a:extLst>
              </p:cNvPr>
              <p:cNvSpPr txBox="1"/>
              <p:nvPr/>
            </p:nvSpPr>
            <p:spPr>
              <a:xfrm>
                <a:off x="3124395" y="1590151"/>
                <a:ext cx="2401298" cy="21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EEC7A26-9912-F308-305D-C121A24CE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95" y="1590151"/>
                <a:ext cx="2401298" cy="219740"/>
              </a:xfrm>
              <a:prstGeom prst="rect">
                <a:avLst/>
              </a:prstGeom>
              <a:blipFill>
                <a:blip r:embed="rId2"/>
                <a:stretch>
                  <a:fillRect r="-10941" b="-19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38;p20">
            <a:extLst>
              <a:ext uri="{FF2B5EF4-FFF2-40B4-BE49-F238E27FC236}">
                <a16:creationId xmlns:a16="http://schemas.microsoft.com/office/drawing/2014/main" id="{578CC8B4-A991-FC97-1E23-E7A91EF13815}"/>
              </a:ext>
            </a:extLst>
          </p:cNvPr>
          <p:cNvSpPr/>
          <p:nvPr/>
        </p:nvSpPr>
        <p:spPr>
          <a:xfrm rot="16200000">
            <a:off x="5790923" y="1511569"/>
            <a:ext cx="281267" cy="4384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D5BDC"/>
          </a:solidFill>
          <a:ln w="9525" cap="flat" cmpd="sng">
            <a:solidFill>
              <a:srgbClr val="0D5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DC8785-19F5-C973-2DB9-F90995EFA8CC}"/>
              </a:ext>
            </a:extLst>
          </p:cNvPr>
          <p:cNvSpPr txBox="1"/>
          <p:nvPr/>
        </p:nvSpPr>
        <p:spPr>
          <a:xfrm>
            <a:off x="6337420" y="1537149"/>
            <a:ext cx="230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Lepton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</a:t>
            </a:r>
            <a:r>
              <a:rPr lang="it-IT" dirty="0" err="1"/>
              <a:t>conserved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0D9F6-B838-EAE3-2F62-9F449E182C6C}"/>
              </a:ext>
            </a:extLst>
          </p:cNvPr>
          <p:cNvSpPr txBox="1"/>
          <p:nvPr/>
        </p:nvSpPr>
        <p:spPr>
          <a:xfrm>
            <a:off x="214313" y="1893981"/>
            <a:ext cx="338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Neutrinoless</a:t>
            </a:r>
            <a:r>
              <a:rPr lang="it-IT" b="1" dirty="0"/>
              <a:t> double-beta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E6F570F-C8D2-839D-A0F0-C2A1CD7A586F}"/>
                  </a:ext>
                </a:extLst>
              </p:cNvPr>
              <p:cNvSpPr txBox="1"/>
              <p:nvPr/>
            </p:nvSpPr>
            <p:spPr>
              <a:xfrm>
                <a:off x="3124395" y="1946983"/>
                <a:ext cx="1921552" cy="21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E6F570F-C8D2-839D-A0F0-C2A1CD7A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95" y="1946983"/>
                <a:ext cx="1921552" cy="219740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38;p20">
            <a:extLst>
              <a:ext uri="{FF2B5EF4-FFF2-40B4-BE49-F238E27FC236}">
                <a16:creationId xmlns:a16="http://schemas.microsoft.com/office/drawing/2014/main" id="{36378AE6-1DC9-845C-D31D-D242D37B1690}"/>
              </a:ext>
            </a:extLst>
          </p:cNvPr>
          <p:cNvSpPr/>
          <p:nvPr/>
        </p:nvSpPr>
        <p:spPr>
          <a:xfrm rot="16200000">
            <a:off x="5165844" y="1868401"/>
            <a:ext cx="281267" cy="4384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54E33F-1819-7CAE-E12C-DD7818882E73}"/>
              </a:ext>
            </a:extLst>
          </p:cNvPr>
          <p:cNvSpPr txBox="1"/>
          <p:nvPr/>
        </p:nvSpPr>
        <p:spPr>
          <a:xfrm>
            <a:off x="5651253" y="1929455"/>
            <a:ext cx="307126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D5BDC"/>
                </a:solidFill>
              </a:rPr>
              <a:t>VIOLATION OF LEPTON NUMBER CONSERVATION LAW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86444E-093D-D318-4B3C-D85C036A5B38}"/>
              </a:ext>
            </a:extLst>
          </p:cNvPr>
          <p:cNvSpPr txBox="1"/>
          <p:nvPr/>
        </p:nvSpPr>
        <p:spPr>
          <a:xfrm>
            <a:off x="485775" y="2571956"/>
            <a:ext cx="823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Neutrinoless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double-beta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decay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only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possible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if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neutrino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a Majorana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particle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1F1567-A24E-155B-A3E2-9455215D871D}"/>
              </a:ext>
            </a:extLst>
          </p:cNvPr>
          <p:cNvSpPr txBox="1"/>
          <p:nvPr/>
        </p:nvSpPr>
        <p:spPr>
          <a:xfrm>
            <a:off x="214313" y="2961285"/>
            <a:ext cx="850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el-GR" sz="1600" dirty="0"/>
              <a:t>ββ</a:t>
            </a:r>
            <a:r>
              <a:rPr lang="it-IT" sz="1600" dirty="0"/>
              <a:t>-</a:t>
            </a:r>
            <a:r>
              <a:rPr lang="it-IT" sz="1600" dirty="0" err="1"/>
              <a:t>decay</a:t>
            </a:r>
            <a:r>
              <a:rPr lang="it-IT" sz="1600" dirty="0"/>
              <a:t>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matrix</a:t>
            </a:r>
            <a:r>
              <a:rPr lang="it-IT" sz="1600" dirty="0"/>
              <a:t> </a:t>
            </a:r>
            <a:r>
              <a:rPr lang="it-IT" sz="1600" dirty="0" err="1"/>
              <a:t>elements</a:t>
            </a:r>
            <a:r>
              <a:rPr lang="it-IT" sz="1600" dirty="0"/>
              <a:t> can be </a:t>
            </a:r>
            <a:r>
              <a:rPr lang="it-IT" sz="1600" dirty="0" err="1"/>
              <a:t>calculated</a:t>
            </a:r>
            <a:r>
              <a:rPr lang="it-IT" sz="1600" dirty="0"/>
              <a:t> </a:t>
            </a:r>
            <a:r>
              <a:rPr lang="it-IT" sz="1600" dirty="0" err="1"/>
              <a:t>using</a:t>
            </a:r>
            <a:r>
              <a:rPr lang="it-IT" sz="1600" dirty="0"/>
              <a:t> </a:t>
            </a:r>
            <a:r>
              <a:rPr lang="it-IT" sz="1600" dirty="0" err="1">
                <a:highlight>
                  <a:srgbClr val="FFFF00"/>
                </a:highlight>
              </a:rPr>
              <a:t>two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different</a:t>
            </a:r>
            <a:r>
              <a:rPr lang="it-IT" sz="1600" dirty="0">
                <a:highlight>
                  <a:srgbClr val="FFFF00"/>
                </a:highlight>
              </a:rPr>
              <a:t> theory frameworks:</a:t>
            </a:r>
            <a:r>
              <a:rPr lang="it-IT" sz="1600" dirty="0"/>
              <a:t> </a:t>
            </a:r>
            <a:r>
              <a:rPr lang="it-IT" sz="1600" dirty="0" err="1">
                <a:highlight>
                  <a:srgbClr val="66FF33"/>
                </a:highlight>
              </a:rPr>
              <a:t>proton-neutron</a:t>
            </a:r>
            <a:r>
              <a:rPr lang="it-IT" sz="1600" dirty="0">
                <a:highlight>
                  <a:srgbClr val="66FF33"/>
                </a:highlight>
              </a:rPr>
              <a:t> </a:t>
            </a:r>
            <a:r>
              <a:rPr lang="it-IT" sz="1600" dirty="0" err="1">
                <a:highlight>
                  <a:srgbClr val="66FF33"/>
                </a:highlight>
              </a:rPr>
              <a:t>quasiparticle</a:t>
            </a:r>
            <a:r>
              <a:rPr lang="it-IT" sz="1600" dirty="0">
                <a:highlight>
                  <a:srgbClr val="66FF33"/>
                </a:highlight>
              </a:rPr>
              <a:t> random </a:t>
            </a:r>
            <a:r>
              <a:rPr lang="it-IT" sz="1600" dirty="0" err="1">
                <a:highlight>
                  <a:srgbClr val="66FF33"/>
                </a:highlight>
              </a:rPr>
              <a:t>phase</a:t>
            </a:r>
            <a:r>
              <a:rPr lang="it-IT" sz="1600" dirty="0">
                <a:highlight>
                  <a:srgbClr val="66FF33"/>
                </a:highlight>
              </a:rPr>
              <a:t> </a:t>
            </a:r>
            <a:r>
              <a:rPr lang="it-IT" sz="1600" dirty="0" err="1">
                <a:highlight>
                  <a:srgbClr val="66FF33"/>
                </a:highlight>
              </a:rPr>
              <a:t>approximation</a:t>
            </a:r>
            <a:r>
              <a:rPr lang="it-IT" sz="1600" dirty="0">
                <a:highlight>
                  <a:srgbClr val="66FF33"/>
                </a:highlight>
              </a:rPr>
              <a:t> (</a:t>
            </a:r>
            <a:r>
              <a:rPr lang="it-IT" sz="1600" dirty="0" err="1">
                <a:highlight>
                  <a:srgbClr val="66FF33"/>
                </a:highlight>
              </a:rPr>
              <a:t>pnQRPA</a:t>
            </a:r>
            <a:r>
              <a:rPr lang="it-IT" sz="1600" dirty="0">
                <a:highlight>
                  <a:srgbClr val="66FF33"/>
                </a:highlight>
              </a:rPr>
              <a:t>) </a:t>
            </a:r>
            <a:r>
              <a:rPr lang="it-IT" sz="1600" dirty="0"/>
              <a:t>and </a:t>
            </a:r>
            <a:r>
              <a:rPr lang="it-IT" sz="1600" dirty="0" err="1">
                <a:highlight>
                  <a:srgbClr val="00FFFF"/>
                </a:highlight>
              </a:rPr>
              <a:t>microscopic</a:t>
            </a:r>
            <a:r>
              <a:rPr lang="it-IT" sz="1600" dirty="0">
                <a:highlight>
                  <a:srgbClr val="00FFFF"/>
                </a:highlight>
              </a:rPr>
              <a:t> </a:t>
            </a:r>
            <a:r>
              <a:rPr lang="it-IT" sz="1600" dirty="0" err="1">
                <a:highlight>
                  <a:srgbClr val="00FFFF"/>
                </a:highlight>
              </a:rPr>
              <a:t>interacting</a:t>
            </a:r>
            <a:r>
              <a:rPr lang="it-IT" sz="1600" dirty="0">
                <a:highlight>
                  <a:srgbClr val="00FFFF"/>
                </a:highlight>
              </a:rPr>
              <a:t> </a:t>
            </a:r>
            <a:r>
              <a:rPr lang="it-IT" sz="1600" dirty="0" err="1">
                <a:highlight>
                  <a:srgbClr val="00FFFF"/>
                </a:highlight>
              </a:rPr>
              <a:t>boson</a:t>
            </a:r>
            <a:r>
              <a:rPr lang="it-IT" sz="1600" dirty="0">
                <a:highlight>
                  <a:srgbClr val="00FFFF"/>
                </a:highlight>
              </a:rPr>
              <a:t> model (IBM-2)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13C910-7263-AF4F-8170-F28BD71868C5}"/>
              </a:ext>
            </a:extLst>
          </p:cNvPr>
          <p:cNvSpPr txBox="1"/>
          <p:nvPr/>
        </p:nvSpPr>
        <p:spPr>
          <a:xfrm>
            <a:off x="234448" y="3811853"/>
            <a:ext cx="883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These</a:t>
            </a:r>
            <a:r>
              <a:rPr lang="it-IT" sz="1600" dirty="0"/>
              <a:t> model </a:t>
            </a:r>
            <a:r>
              <a:rPr lang="it-IT" sz="1600" dirty="0" err="1"/>
              <a:t>depends</a:t>
            </a:r>
            <a:r>
              <a:rPr lang="it-IT" sz="1600" dirty="0"/>
              <a:t> on the relative </a:t>
            </a:r>
            <a:r>
              <a:rPr lang="it-IT" sz="1600" dirty="0" err="1"/>
              <a:t>distance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the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neutron</a:t>
            </a:r>
            <a:r>
              <a:rPr lang="it-IT" sz="1600" dirty="0"/>
              <a:t> </a:t>
            </a:r>
            <a:r>
              <a:rPr lang="it-IT" sz="1600" dirty="0" err="1"/>
              <a:t>decays</a:t>
            </a:r>
            <a:r>
              <a:rPr lang="it-IT" sz="1600" dirty="0"/>
              <a:t>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estimated</a:t>
            </a:r>
            <a:r>
              <a:rPr lang="it-IT" sz="1600" dirty="0"/>
              <a:t> to be: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6C21336-451F-BC20-C6C6-1DE9C31691A9}"/>
                  </a:ext>
                </a:extLst>
              </p:cNvPr>
              <p:cNvSpPr txBox="1"/>
              <p:nvPr/>
            </p:nvSpPr>
            <p:spPr>
              <a:xfrm>
                <a:off x="609139" y="4474934"/>
                <a:ext cx="1298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𝑛𝑢𝑐𝑙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6C21336-451F-BC20-C6C6-1DE9C3169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9" y="4474934"/>
                <a:ext cx="1298241" cy="276999"/>
              </a:xfrm>
              <a:prstGeom prst="rect">
                <a:avLst/>
              </a:prstGeom>
              <a:blipFill>
                <a:blip r:embed="rId4"/>
                <a:stretch>
                  <a:fillRect l="-1878" r="-939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7BD598-D956-CD37-2454-6990B482CC81}"/>
                  </a:ext>
                </a:extLst>
              </p:cNvPr>
              <p:cNvSpPr txBox="1"/>
              <p:nvPr/>
            </p:nvSpPr>
            <p:spPr>
              <a:xfrm>
                <a:off x="2511319" y="4486562"/>
                <a:ext cx="161961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𝑛𝑢𝑐𝑙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7BD598-D956-CD37-2454-6990B482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19" y="4486562"/>
                <a:ext cx="1619611" cy="287323"/>
              </a:xfrm>
              <a:prstGeom prst="rect">
                <a:avLst/>
              </a:prstGeom>
              <a:blipFill>
                <a:blip r:embed="rId5"/>
                <a:stretch>
                  <a:fillRect l="-3008" t="-6383" r="-752" b="-19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7D83F39-FAE6-59D0-C3CD-B3FE5C97B643}"/>
              </a:ext>
            </a:extLst>
          </p:cNvPr>
          <p:cNvSpPr txBox="1"/>
          <p:nvPr/>
        </p:nvSpPr>
        <p:spPr>
          <a:xfrm>
            <a:off x="1922151" y="4495977"/>
            <a:ext cx="621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with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8F027F2-D00E-04ED-F029-997CAFAF282D}"/>
              </a:ext>
            </a:extLst>
          </p:cNvPr>
          <p:cNvSpPr/>
          <p:nvPr/>
        </p:nvSpPr>
        <p:spPr>
          <a:xfrm>
            <a:off x="582009" y="4496886"/>
            <a:ext cx="1298242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51BEA82-DBE0-E539-91B8-4DC44A5535BC}"/>
              </a:ext>
            </a:extLst>
          </p:cNvPr>
          <p:cNvSpPr/>
          <p:nvPr/>
        </p:nvSpPr>
        <p:spPr>
          <a:xfrm>
            <a:off x="2487471" y="4468375"/>
            <a:ext cx="1634381" cy="334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85FCDFC-85CC-137B-2D78-E2615B114DE3}"/>
                  </a:ext>
                </a:extLst>
              </p:cNvPr>
              <p:cNvSpPr txBox="1"/>
              <p:nvPr/>
            </p:nvSpPr>
            <p:spPr>
              <a:xfrm>
                <a:off x="4468416" y="4290398"/>
                <a:ext cx="4577484" cy="84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The </a:t>
                </a:r>
                <a:r>
                  <a:rPr lang="it-IT" sz="1600" b="1" i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rms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neutron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radius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could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provide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further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constrains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to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define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relative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distance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among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neutrons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𝟗𝟖</m:t>
                        </m:r>
                      </m:sup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endParaRPr lang="it-IT" sz="16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85FCDFC-85CC-137B-2D78-E2615B11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16" y="4290398"/>
                <a:ext cx="4577484" cy="848181"/>
              </a:xfrm>
              <a:prstGeom prst="rect">
                <a:avLst/>
              </a:prstGeom>
              <a:blipFill>
                <a:blip r:embed="rId6"/>
                <a:stretch>
                  <a:fillRect l="-666" t="-2158" r="-1598" b="-86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42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0F031773-F88F-72AD-94C7-1FD837699D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212536"/>
                  </p:ext>
                </p:extLst>
              </p:nvPr>
            </p:nvGraphicFramePr>
            <p:xfrm>
              <a:off x="364150" y="793450"/>
              <a:ext cx="8380522" cy="3167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Nucleus</a:t>
                          </a:r>
                          <a:endParaRPr lang="it-IT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Levels</a:t>
                          </a:r>
                          <a:r>
                            <a:rPr lang="it-IT" sz="110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Atten</a:t>
                          </a:r>
                          <a:r>
                            <a:rPr lang="it-IT" sz="110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  <a:p>
                          <a:endParaRPr lang="it-IT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𝑅𝑢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𝑆𝑛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138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𝐵𝑎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𝐻𝑔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8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→7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9→</m:t>
                              </m:r>
                            </m:oMath>
                          </a14:m>
                          <a:r>
                            <a:rPr lang="it-IT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0F031773-F88F-72AD-94C7-1FD837699D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212536"/>
                  </p:ext>
                </p:extLst>
              </p:nvPr>
            </p:nvGraphicFramePr>
            <p:xfrm>
              <a:off x="364150" y="793450"/>
              <a:ext cx="8380522" cy="3167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Nucleus</a:t>
                          </a:r>
                          <a:endParaRPr lang="it-IT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6087" t="-1020" r="-444348" b="-4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Levels</a:t>
                          </a:r>
                          <a:r>
                            <a:rPr lang="it-IT" sz="110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15447" t="-1020" r="-245935" b="-4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53801" t="-1020" r="-253801" b="-4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Atten</a:t>
                          </a:r>
                          <a:r>
                            <a:rPr lang="it-IT" sz="110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  <a:p>
                          <a:endParaRPr lang="it-IT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81" t="-190385" r="-978125" b="-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956566" t="-190385" r="-338384" b="-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69231" t="-190385" r="-148352" b="-7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81" t="-284906" r="-978125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956566" t="-284906" r="-338384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69231" t="-284906" r="-148352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81" t="-384906" r="-978125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956566" t="-384906" r="-338384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69231" t="-384906" r="-148352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81" t="-484906" r="-978125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956566" t="-484906" r="-338384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69231" t="-484906" r="-148352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81" t="-584906" r="-978125" b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956566" t="-584906" r="-338384" b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69231" t="-584906" r="-148352" b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81" t="-698077" r="-978125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956566" t="-698077" r="-338384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69231" t="-698077" r="-1483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81" t="-783019" r="-978125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956566" t="-783019" r="-338384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69231" t="-783019" r="-148352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81" t="-883019" r="-978125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956566" t="-883019" r="-338384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69231" t="-883019" r="-148352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Google Shape;122;p19">
            <a:extLst>
              <a:ext uri="{FF2B5EF4-FFF2-40B4-BE49-F238E27FC236}">
                <a16:creationId xmlns:a16="http://schemas.microsoft.com/office/drawing/2014/main" id="{069D6229-C13E-1EC2-C1C3-AFEF472F6660}"/>
              </a:ext>
            </a:extLst>
          </p:cNvPr>
          <p:cNvSpPr txBox="1">
            <a:spLocks/>
          </p:cNvSpPr>
          <p:nvPr/>
        </p:nvSpPr>
        <p:spPr>
          <a:xfrm>
            <a:off x="364150" y="49750"/>
            <a:ext cx="8520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Possible imprecision in 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Mo-98 isotope</a:t>
            </a:r>
            <a:r>
              <a:rPr lang="en-US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8ED6002-4F70-0B59-ACDB-B14E88891F2A}"/>
              </a:ext>
            </a:extLst>
          </p:cNvPr>
          <p:cNvSpPr/>
          <p:nvPr/>
        </p:nvSpPr>
        <p:spPr>
          <a:xfrm>
            <a:off x="1184207" y="2376950"/>
            <a:ext cx="1319507" cy="295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6;p19">
                <a:extLst>
                  <a:ext uri="{FF2B5EF4-FFF2-40B4-BE49-F238E27FC236}">
                    <a16:creationId xmlns:a16="http://schemas.microsoft.com/office/drawing/2014/main" id="{795D16A7-647B-967D-7DD5-E99D515180AB}"/>
                  </a:ext>
                </a:extLst>
              </p:cNvPr>
              <p:cNvSpPr txBox="1"/>
              <p:nvPr/>
            </p:nvSpPr>
            <p:spPr>
              <a:xfrm>
                <a:off x="269279" y="4025968"/>
                <a:ext cx="8729578" cy="102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defTabSz="914378"/>
                <a:r>
                  <a:rPr lang="it-IT" sz="1800" b="1" dirty="0">
                    <a:solidFill>
                      <a:srgbClr val="FF0000"/>
                    </a:solidFill>
                  </a:rPr>
                  <a:t>A PRECISE MEASUREMENT OF THE R.M.S. NEUTRON RADIUS COULD BE PERFORMED FOR MO-100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𝑀𝑜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Pre>
                          <m:sPrePr>
                            <m:ctrlPr>
                              <a:rPr lang="it-IT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44</m:t>
                            </m:r>
                          </m:sub>
                          <m:sup>
                            <m:r>
                              <a:rPr lang="it-IT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sup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𝑅𝑢</m:t>
                            </m:r>
                          </m:e>
                        </m:sPr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sPre>
                  </m:oMath>
                </a14:m>
                <a:r>
                  <a:rPr lang="it-IT" sz="1800" dirty="0"/>
                  <a:t>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̅"/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  <m:r>
                      <a:rPr lang="it-IT" sz="1800" b="1" i="0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r>
                  <a:rPr lang="it-IT" sz="1800" b="1" dirty="0">
                    <a:solidFill>
                      <a:srgbClr val="FF0000"/>
                    </a:solidFill>
                  </a:rPr>
                  <a:t>), BUT NEW CALCULATION FOR THE EXCITATION NUCLEAR ENERGY IS NEEDED. </a:t>
                </a:r>
                <a:endParaRPr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Google Shape;126;p19">
                <a:extLst>
                  <a:ext uri="{FF2B5EF4-FFF2-40B4-BE49-F238E27FC236}">
                    <a16:creationId xmlns:a16="http://schemas.microsoft.com/office/drawing/2014/main" id="{795D16A7-647B-967D-7DD5-E99D51518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9" y="4025968"/>
                <a:ext cx="8729578" cy="1021083"/>
              </a:xfrm>
              <a:prstGeom prst="rect">
                <a:avLst/>
              </a:prstGeom>
              <a:blipFill>
                <a:blip r:embed="rId4"/>
                <a:stretch>
                  <a:fillRect l="-559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3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2;p19">
            <a:extLst>
              <a:ext uri="{FF2B5EF4-FFF2-40B4-BE49-F238E27FC236}">
                <a16:creationId xmlns:a16="http://schemas.microsoft.com/office/drawing/2014/main" id="{EE0AAE0B-7EAC-2D73-1DAC-499418A3B50A}"/>
              </a:ext>
            </a:extLst>
          </p:cNvPr>
          <p:cNvSpPr txBox="1">
            <a:spLocks/>
          </p:cNvSpPr>
          <p:nvPr/>
        </p:nvSpPr>
        <p:spPr>
          <a:xfrm>
            <a:off x="311700" y="71521"/>
            <a:ext cx="8520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Advanced </a:t>
            </a:r>
            <a:r>
              <a:rPr lang="it-IT" sz="3400" b="1" dirty="0" err="1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investigation</a:t>
            </a:r>
            <a:r>
              <a:rPr lang="it-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it-IT" sz="3400" b="1" dirty="0" err="1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</a:t>
            </a:r>
            <a:r>
              <a:rPr lang="it-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properties</a:t>
            </a:r>
            <a:r>
              <a:rPr lang="it-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</a:t>
            </a:r>
            <a:r>
              <a:rPr lang="it-IT" sz="3400" b="1" dirty="0" err="1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kaonic</a:t>
            </a:r>
            <a:r>
              <a:rPr lang="it-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 </a:t>
            </a:r>
            <a:r>
              <a:rPr lang="it-IT" sz="3400" b="1" dirty="0" err="1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isotopes</a:t>
            </a:r>
            <a:endParaRPr lang="en-US" sz="3400" b="1" dirty="0">
              <a:solidFill>
                <a:srgbClr val="0D5B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D94E6B-AF47-CF07-2633-C57920C1A9E1}"/>
              </a:ext>
            </a:extLst>
          </p:cNvPr>
          <p:cNvSpPr txBox="1"/>
          <p:nvPr/>
        </p:nvSpPr>
        <p:spPr>
          <a:xfrm>
            <a:off x="214313" y="793450"/>
            <a:ext cx="850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properties</a:t>
            </a:r>
            <a:r>
              <a:rPr lang="it-IT" sz="1600" dirty="0"/>
              <a:t> of MO </a:t>
            </a:r>
            <a:r>
              <a:rPr lang="it-IT" sz="1600" dirty="0" err="1"/>
              <a:t>isotopes</a:t>
            </a:r>
            <a:r>
              <a:rPr lang="it-IT" sz="1600" dirty="0"/>
              <a:t> are </a:t>
            </a:r>
            <a:r>
              <a:rPr lang="it-IT" sz="1600" dirty="0" err="1"/>
              <a:t>studied</a:t>
            </a:r>
            <a:r>
              <a:rPr lang="it-IT" sz="1600" dirty="0"/>
              <a:t> by </a:t>
            </a:r>
            <a:r>
              <a:rPr lang="it-IT" sz="1600" dirty="0" err="1"/>
              <a:t>several</a:t>
            </a:r>
            <a:r>
              <a:rPr lang="it-IT" sz="1600" dirty="0"/>
              <a:t> </a:t>
            </a:r>
            <a:r>
              <a:rPr lang="it-IT" sz="1600" dirty="0" err="1"/>
              <a:t>experiments</a:t>
            </a:r>
            <a:r>
              <a:rPr lang="it-IT" sz="1600" dirty="0"/>
              <a:t>, </a:t>
            </a:r>
            <a:r>
              <a:rPr lang="it-IT" sz="1600" dirty="0" err="1"/>
              <a:t>because</a:t>
            </a:r>
            <a:r>
              <a:rPr lang="it-IT" sz="1600" dirty="0"/>
              <a:t> of the large </a:t>
            </a:r>
            <a:r>
              <a:rPr lang="it-IT" sz="1600" dirty="0" err="1"/>
              <a:t>number</a:t>
            </a:r>
            <a:r>
              <a:rPr lang="it-IT" sz="1600" dirty="0"/>
              <a:t> of </a:t>
            </a:r>
            <a:r>
              <a:rPr lang="it-IT" sz="1600" dirty="0" err="1"/>
              <a:t>stable</a:t>
            </a:r>
            <a:r>
              <a:rPr lang="it-IT" sz="1600" dirty="0"/>
              <a:t> </a:t>
            </a:r>
            <a:r>
              <a:rPr lang="it-IT" sz="1600" dirty="0" err="1"/>
              <a:t>isotopes</a:t>
            </a:r>
            <a:r>
              <a:rPr lang="it-IT" sz="1600" dirty="0"/>
              <a:t> of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element</a:t>
            </a:r>
            <a:endParaRPr lang="it-IT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88733-38C5-F875-7B3D-AD56045875DD}"/>
              </a:ext>
            </a:extLst>
          </p:cNvPr>
          <p:cNvSpPr txBox="1"/>
          <p:nvPr/>
        </p:nvSpPr>
        <p:spPr>
          <a:xfrm>
            <a:off x="214313" y="1493820"/>
            <a:ext cx="850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example</a:t>
            </a:r>
            <a:r>
              <a:rPr lang="it-IT" sz="1600" dirty="0"/>
              <a:t>, a precise study of the </a:t>
            </a:r>
            <a:r>
              <a:rPr lang="it-IT" sz="1600" dirty="0" err="1"/>
              <a:t>electromagnetic</a:t>
            </a:r>
            <a:r>
              <a:rPr lang="it-IT" sz="1600" dirty="0"/>
              <a:t> </a:t>
            </a:r>
            <a:r>
              <a:rPr lang="it-IT" sz="1600" dirty="0" err="1"/>
              <a:t>properties</a:t>
            </a:r>
            <a:r>
              <a:rPr lang="it-IT" sz="1600" dirty="0"/>
              <a:t> of MO-100, mapping </a:t>
            </a:r>
            <a:r>
              <a:rPr lang="it-IT" sz="1600" dirty="0" err="1"/>
              <a:t>quadrupoles</a:t>
            </a:r>
            <a:r>
              <a:rPr lang="it-IT" sz="1600" dirty="0"/>
              <a:t> </a:t>
            </a:r>
            <a:r>
              <a:rPr lang="it-IT" sz="1600" dirty="0" err="1"/>
              <a:t>grades</a:t>
            </a:r>
            <a:r>
              <a:rPr lang="it-IT" sz="1600" dirty="0"/>
              <a:t> of </a:t>
            </a:r>
            <a:r>
              <a:rPr lang="it-IT" sz="1600" dirty="0" err="1"/>
              <a:t>freedom</a:t>
            </a:r>
            <a:r>
              <a:rPr lang="it-IT" sz="1600" dirty="0"/>
              <a:t>: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6850C8-D4F9-5774-B401-093BE2FE8A20}"/>
              </a:ext>
            </a:extLst>
          </p:cNvPr>
          <p:cNvSpPr txBox="1"/>
          <p:nvPr/>
        </p:nvSpPr>
        <p:spPr>
          <a:xfrm>
            <a:off x="874486" y="2163166"/>
            <a:ext cx="739502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it-IT" dirty="0" err="1"/>
              <a:t>Wrzosek-Lipska</a:t>
            </a:r>
            <a:r>
              <a:rPr lang="it-IT" dirty="0"/>
              <a:t> et al., </a:t>
            </a:r>
            <a:r>
              <a:rPr lang="en-US" i="1" dirty="0"/>
              <a:t>Electromagnetic properties of 100Mo: Experimental results and theoretical description of quadrupole degrees of freedom, </a:t>
            </a:r>
            <a:r>
              <a:rPr lang="it-IT" dirty="0"/>
              <a:t>K., </a:t>
            </a:r>
            <a:r>
              <a:rPr lang="en-US" dirty="0"/>
              <a:t>PHYSICAL REVIEW C 86, 064305 (2012)</a:t>
            </a:r>
            <a:endParaRPr lang="it-IT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8AAF85-57BC-2B75-3DF5-063C0ABA49D3}"/>
              </a:ext>
            </a:extLst>
          </p:cNvPr>
          <p:cNvSpPr txBox="1"/>
          <p:nvPr/>
        </p:nvSpPr>
        <p:spPr>
          <a:xfrm>
            <a:off x="214313" y="3064906"/>
            <a:ext cx="850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/>
              <a:t>The E2 </a:t>
            </a:r>
            <a:r>
              <a:rPr lang="it-IT" sz="1600" u="sng" dirty="0" err="1"/>
              <a:t>Nuclear</a:t>
            </a:r>
            <a:r>
              <a:rPr lang="it-IT" sz="1600" u="sng" dirty="0"/>
              <a:t> </a:t>
            </a:r>
            <a:r>
              <a:rPr lang="it-IT" sz="1600" u="sng" dirty="0" err="1"/>
              <a:t>Resonance</a:t>
            </a:r>
            <a:r>
              <a:rPr lang="it-IT" sz="1600" u="sng" dirty="0"/>
              <a:t> </a:t>
            </a:r>
            <a:r>
              <a:rPr lang="it-IT" sz="1600" u="sng" dirty="0" err="1"/>
              <a:t>effects</a:t>
            </a:r>
            <a:r>
              <a:rPr lang="it-IT" sz="1600" u="sng" dirty="0"/>
              <a:t> in </a:t>
            </a:r>
            <a:r>
              <a:rPr lang="it-IT" sz="1600" u="sng" dirty="0" err="1"/>
              <a:t>Kaonic</a:t>
            </a:r>
            <a:r>
              <a:rPr lang="it-IT" sz="1600" u="sng" dirty="0"/>
              <a:t> Mo </a:t>
            </a:r>
            <a:r>
              <a:rPr lang="it-IT" sz="1600" u="sng" dirty="0" err="1"/>
              <a:t>isotopes</a:t>
            </a:r>
            <a:r>
              <a:rPr lang="it-IT" sz="1600" u="sng" dirty="0"/>
              <a:t> </a:t>
            </a:r>
            <a:r>
              <a:rPr lang="it-IT" sz="1600" u="sng" dirty="0" err="1"/>
              <a:t>is</a:t>
            </a:r>
            <a:r>
              <a:rPr lang="it-IT" sz="1600" u="sng" dirty="0"/>
              <a:t> due to </a:t>
            </a:r>
            <a:r>
              <a:rPr lang="it-IT" sz="1600" u="sng" dirty="0" err="1"/>
              <a:t>electrical</a:t>
            </a:r>
            <a:r>
              <a:rPr lang="it-IT" sz="1600" u="sng" dirty="0"/>
              <a:t> quadrupole </a:t>
            </a:r>
            <a:r>
              <a:rPr lang="it-IT" sz="1600" u="sng" dirty="0" err="1"/>
              <a:t>excitations</a:t>
            </a:r>
            <a:r>
              <a:rPr lang="it-IT" sz="1600" u="sng" dirty="0"/>
              <a:t> of </a:t>
            </a:r>
            <a:r>
              <a:rPr lang="it-IT" sz="1600" u="sng" dirty="0" err="1"/>
              <a:t>rotational</a:t>
            </a:r>
            <a:r>
              <a:rPr lang="it-IT" sz="1600" u="sng" dirty="0"/>
              <a:t> </a:t>
            </a:r>
            <a:r>
              <a:rPr lang="it-IT" sz="1600" u="sng" dirty="0" err="1"/>
              <a:t>states</a:t>
            </a:r>
            <a:r>
              <a:rPr lang="it-IT" sz="1600" u="sng" dirty="0"/>
              <a:t> of the </a:t>
            </a:r>
            <a:r>
              <a:rPr lang="it-IT" sz="1600" u="sng" dirty="0" err="1"/>
              <a:t>nucleus</a:t>
            </a:r>
            <a:r>
              <a:rPr lang="it-IT" sz="1600" u="sng" dirty="0"/>
              <a:t>.</a:t>
            </a:r>
            <a:r>
              <a:rPr lang="it-IT" sz="1600" dirty="0"/>
              <a:t> 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222A44-465A-8972-08F7-1F8A9E9DF950}"/>
              </a:ext>
            </a:extLst>
          </p:cNvPr>
          <p:cNvSpPr txBox="1"/>
          <p:nvPr/>
        </p:nvSpPr>
        <p:spPr>
          <a:xfrm>
            <a:off x="214313" y="3811441"/>
            <a:ext cx="8508206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With </a:t>
            </a:r>
            <a:r>
              <a:rPr lang="it-IT" sz="1600" dirty="0" err="1"/>
              <a:t>such</a:t>
            </a:r>
            <a:r>
              <a:rPr lang="it-IT" sz="1600" dirty="0"/>
              <a:t> precise </a:t>
            </a:r>
            <a:r>
              <a:rPr lang="it-IT" sz="1600" dirty="0" err="1"/>
              <a:t>theorical</a:t>
            </a:r>
            <a:r>
              <a:rPr lang="it-IT" sz="1600" dirty="0"/>
              <a:t> </a:t>
            </a:r>
            <a:r>
              <a:rPr lang="it-IT" sz="1600" dirty="0" err="1"/>
              <a:t>description</a:t>
            </a:r>
            <a:r>
              <a:rPr lang="it-IT" sz="1600" dirty="0"/>
              <a:t>, </a:t>
            </a:r>
            <a:r>
              <a:rPr lang="it-IT" sz="1600" dirty="0" err="1"/>
              <a:t>supported</a:t>
            </a:r>
            <a:r>
              <a:rPr lang="it-IT" sz="1600" dirty="0"/>
              <a:t> by the </a:t>
            </a:r>
            <a:r>
              <a:rPr lang="it-IT" sz="1600" dirty="0" err="1"/>
              <a:t>experimental</a:t>
            </a:r>
            <a:r>
              <a:rPr lang="it-IT" sz="1600" dirty="0"/>
              <a:t> </a:t>
            </a:r>
            <a:r>
              <a:rPr lang="it-IT" sz="1600" dirty="0" err="1"/>
              <a:t>results</a:t>
            </a:r>
            <a:r>
              <a:rPr lang="it-IT" sz="1600" dirty="0"/>
              <a:t>, the </a:t>
            </a:r>
            <a:r>
              <a:rPr lang="it-IT" sz="1600" dirty="0" err="1"/>
              <a:t>measurement</a:t>
            </a:r>
            <a:r>
              <a:rPr lang="it-IT" sz="1600" dirty="0"/>
              <a:t> of E2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resonance</a:t>
            </a:r>
            <a:r>
              <a:rPr lang="it-IT" sz="1600" dirty="0"/>
              <a:t> </a:t>
            </a:r>
            <a:r>
              <a:rPr lang="it-IT" sz="1600" dirty="0" err="1"/>
              <a:t>effects</a:t>
            </a:r>
            <a:r>
              <a:rPr lang="it-IT" sz="1600" dirty="0"/>
              <a:t> in </a:t>
            </a:r>
            <a:r>
              <a:rPr lang="it-IT" sz="1600" dirty="0" err="1"/>
              <a:t>Kaonic</a:t>
            </a:r>
            <a:r>
              <a:rPr lang="it-IT" sz="1600" dirty="0"/>
              <a:t> Mo </a:t>
            </a:r>
            <a:r>
              <a:rPr lang="it-IT" sz="1600" dirty="0" err="1"/>
              <a:t>Isotopes</a:t>
            </a:r>
            <a:r>
              <a:rPr lang="it-IT" sz="1600" dirty="0"/>
              <a:t> </a:t>
            </a:r>
            <a:r>
              <a:rPr lang="it-IT" sz="1600" dirty="0" err="1"/>
              <a:t>become</a:t>
            </a:r>
            <a:r>
              <a:rPr lang="it-IT" sz="1600" dirty="0"/>
              <a:t> a </a:t>
            </a:r>
            <a:r>
              <a:rPr lang="it-IT" sz="1600" dirty="0" err="1"/>
              <a:t>precious</a:t>
            </a:r>
            <a:r>
              <a:rPr lang="it-IT" sz="1600" dirty="0"/>
              <a:t> source to investigate: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properties</a:t>
            </a:r>
            <a:r>
              <a:rPr lang="it-IT" sz="1600" dirty="0"/>
              <a:t>, strong interaction and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structure</a:t>
            </a:r>
            <a:r>
              <a:rPr lang="it-IT" sz="1600" dirty="0"/>
              <a:t> </a:t>
            </a:r>
            <a:r>
              <a:rPr lang="it-IT" sz="1600" dirty="0" err="1"/>
              <a:t>approaching</a:t>
            </a:r>
            <a:r>
              <a:rPr lang="it-IT" sz="1600" dirty="0"/>
              <a:t> with a </a:t>
            </a:r>
            <a:r>
              <a:rPr lang="it-IT" sz="1600" dirty="0" err="1"/>
              <a:t>Kaon</a:t>
            </a:r>
            <a:r>
              <a:rPr lang="it-IT" sz="1600" dirty="0"/>
              <a:t> (</a:t>
            </a:r>
            <a:r>
              <a:rPr lang="it-IT" sz="1600" dirty="0" err="1"/>
              <a:t>strangeness</a:t>
            </a:r>
            <a:r>
              <a:rPr lang="it-IT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9773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0" y="-1"/>
            <a:ext cx="8595190" cy="1296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it-IT" sz="3400" b="1" dirty="0">
                <a:solidFill>
                  <a:srgbClr val="0D5BDC"/>
                </a:solidFill>
              </a:rPr>
              <a:t>EXPERIMENTAL PROPOSAL: </a:t>
            </a:r>
            <a:r>
              <a:rPr lang="it-IT" sz="3400" b="1" dirty="0">
                <a:solidFill>
                  <a:srgbClr val="FF0000"/>
                </a:solidFill>
              </a:rPr>
              <a:t>KAMEO</a:t>
            </a:r>
            <a:br>
              <a:rPr lang="it-IT" sz="3400" b="1" dirty="0">
                <a:solidFill>
                  <a:srgbClr val="0D5BDC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K</a:t>
            </a:r>
            <a:r>
              <a:rPr lang="en-US" sz="2200" b="1" dirty="0">
                <a:solidFill>
                  <a:srgbClr val="0D5BDC"/>
                </a:solidFill>
              </a:rPr>
              <a:t>aonic </a:t>
            </a: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b="1" dirty="0">
                <a:solidFill>
                  <a:srgbClr val="0D5BDC"/>
                </a:solidFill>
              </a:rPr>
              <a:t>toms </a:t>
            </a:r>
            <a:r>
              <a:rPr lang="en-US" sz="2200" b="1" dirty="0">
                <a:solidFill>
                  <a:srgbClr val="FF0000"/>
                </a:solidFill>
              </a:rPr>
              <a:t>M</a:t>
            </a:r>
            <a:r>
              <a:rPr lang="en-US" sz="2200" b="1" dirty="0">
                <a:solidFill>
                  <a:srgbClr val="0D5BDC"/>
                </a:solidFill>
              </a:rPr>
              <a:t>easuring nuclear resonance </a:t>
            </a:r>
            <a:r>
              <a:rPr lang="en-US" sz="2200" b="1" dirty="0">
                <a:solidFill>
                  <a:srgbClr val="FF0000"/>
                </a:solidFill>
              </a:rPr>
              <a:t>E</a:t>
            </a:r>
            <a:r>
              <a:rPr lang="en-US" sz="2200" b="1" dirty="0">
                <a:solidFill>
                  <a:srgbClr val="0D5BDC"/>
                </a:solidFill>
              </a:rPr>
              <a:t>ffects </a:t>
            </a:r>
            <a:r>
              <a:rPr lang="en-US" sz="2200" b="1" dirty="0">
                <a:solidFill>
                  <a:srgbClr val="FF0000"/>
                </a:solidFill>
              </a:rPr>
              <a:t>O</a:t>
            </a:r>
            <a:r>
              <a:rPr lang="en-US" sz="2200" b="1" dirty="0">
                <a:solidFill>
                  <a:srgbClr val="0D5BDC"/>
                </a:solidFill>
              </a:rPr>
              <a:t>bservables</a:t>
            </a:r>
            <a:br>
              <a:rPr lang="en-US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endParaRPr lang="it-IT" sz="3400" b="1" dirty="0">
              <a:solidFill>
                <a:srgbClr val="0D5BDC"/>
              </a:solidFill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20980" y="863354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it-IT" sz="1600" dirty="0"/>
              <a:t>The </a:t>
            </a:r>
            <a:r>
              <a:rPr lang="it-IT" sz="1600" dirty="0" err="1"/>
              <a:t>measurement</a:t>
            </a:r>
            <a:r>
              <a:rPr lang="it-IT" sz="1600" dirty="0"/>
              <a:t> of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resonance</a:t>
            </a:r>
            <a:r>
              <a:rPr lang="it-IT" sz="1600" dirty="0"/>
              <a:t> E2 </a:t>
            </a:r>
            <a:r>
              <a:rPr lang="it-IT" sz="1600" dirty="0" err="1"/>
              <a:t>effects</a:t>
            </a:r>
            <a:r>
              <a:rPr lang="it-IT" sz="1600" dirty="0"/>
              <a:t> in </a:t>
            </a:r>
            <a:r>
              <a:rPr lang="it-IT" sz="1600" dirty="0" err="1"/>
              <a:t>Molybdenum</a:t>
            </a:r>
            <a:r>
              <a:rPr lang="it-IT" sz="1600" dirty="0"/>
              <a:t> </a:t>
            </a:r>
            <a:r>
              <a:rPr lang="it-IT" sz="1600" dirty="0" err="1"/>
              <a:t>kaonic</a:t>
            </a:r>
            <a:r>
              <a:rPr lang="it-IT" sz="1600" dirty="0"/>
              <a:t> </a:t>
            </a:r>
            <a:r>
              <a:rPr lang="it-IT" sz="1600" dirty="0" err="1"/>
              <a:t>isotopes</a:t>
            </a:r>
            <a:r>
              <a:rPr lang="it-IT" sz="1600" dirty="0"/>
              <a:t> </a:t>
            </a:r>
            <a:r>
              <a:rPr lang="it-IT" sz="1600" dirty="0" err="1"/>
              <a:t>could</a:t>
            </a:r>
            <a:r>
              <a:rPr lang="it-IT" sz="1600" dirty="0"/>
              <a:t> be </a:t>
            </a:r>
            <a:r>
              <a:rPr lang="it-IT" sz="1600" dirty="0" err="1"/>
              <a:t>performed</a:t>
            </a:r>
            <a:r>
              <a:rPr lang="it-IT" sz="1600" dirty="0"/>
              <a:t> </a:t>
            </a:r>
            <a:r>
              <a:rPr lang="it-IT" sz="1600" dirty="0" err="1"/>
              <a:t>during</a:t>
            </a:r>
            <a:r>
              <a:rPr lang="it-IT" sz="1600" dirty="0"/>
              <a:t> the EXKALIBUR data </a:t>
            </a:r>
            <a:r>
              <a:rPr lang="it-IT" sz="1600" dirty="0" err="1"/>
              <a:t>taking</a:t>
            </a:r>
            <a:r>
              <a:rPr lang="it-IT" sz="1600" dirty="0"/>
              <a:t> </a:t>
            </a:r>
            <a:r>
              <a:rPr lang="it-IT" sz="1600" dirty="0" err="1"/>
              <a:t>period</a:t>
            </a:r>
            <a:r>
              <a:rPr lang="it-IT" sz="1600" dirty="0"/>
              <a:t>, </a:t>
            </a:r>
            <a:r>
              <a:rPr lang="it-IT" sz="1600" dirty="0" err="1"/>
              <a:t>exploiting</a:t>
            </a:r>
            <a:r>
              <a:rPr lang="it-IT" sz="1600" dirty="0"/>
              <a:t> the </a:t>
            </a:r>
            <a:r>
              <a:rPr lang="it-IT" sz="1600" dirty="0" err="1"/>
              <a:t>horizontal</a:t>
            </a:r>
            <a:r>
              <a:rPr lang="it-IT" sz="1600" dirty="0"/>
              <a:t> </a:t>
            </a:r>
            <a:r>
              <a:rPr lang="it-IT" sz="1600" dirty="0" err="1"/>
              <a:t>emitted</a:t>
            </a:r>
            <a:r>
              <a:rPr lang="it-IT" sz="1600" dirty="0"/>
              <a:t> </a:t>
            </a:r>
            <a:r>
              <a:rPr lang="it-IT" sz="1600" dirty="0" err="1"/>
              <a:t>kaons</a:t>
            </a:r>
            <a:r>
              <a:rPr lang="it-IT" sz="1600" dirty="0"/>
              <a:t> with </a:t>
            </a:r>
            <a:r>
              <a:rPr lang="it-IT" sz="1600" dirty="0" err="1"/>
              <a:t>dedicated</a:t>
            </a:r>
            <a:r>
              <a:rPr lang="it-IT" sz="1600" dirty="0"/>
              <a:t> targets and a High-</a:t>
            </a:r>
            <a:r>
              <a:rPr lang="it-IT" sz="1600" dirty="0" err="1"/>
              <a:t>Purity</a:t>
            </a:r>
            <a:r>
              <a:rPr lang="it-IT" sz="1600" dirty="0"/>
              <a:t> </a:t>
            </a:r>
            <a:r>
              <a:rPr lang="it-IT" sz="1600" dirty="0" err="1"/>
              <a:t>Germanium</a:t>
            </a:r>
            <a:r>
              <a:rPr lang="it-IT" sz="1600" dirty="0"/>
              <a:t> (</a:t>
            </a:r>
            <a:r>
              <a:rPr lang="it-IT" sz="1600" dirty="0" err="1"/>
              <a:t>HPGe</a:t>
            </a:r>
            <a:r>
              <a:rPr lang="it-IT" sz="1600" dirty="0"/>
              <a:t>) detector.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09EDB903-A802-D0CE-B838-5F8BEF515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05694"/>
            <a:ext cx="3986769" cy="3179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ella 135">
                <a:extLst>
                  <a:ext uri="{FF2B5EF4-FFF2-40B4-BE49-F238E27FC236}">
                    <a16:creationId xmlns:a16="http://schemas.microsoft.com/office/drawing/2014/main" id="{0255EFE7-92CF-67F3-2AFC-9DD06C83FD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00365" y="1866780"/>
              <a:ext cx="3522237" cy="13906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4079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74079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74079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it-IT" sz="1100" b="1" dirty="0"/>
                            <a:t>Mo isotope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b="1" dirty="0" err="1"/>
                            <a:t>Abundance</a:t>
                          </a:r>
                          <a:endParaRPr lang="it-IT" sz="1100" b="1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b="1" dirty="0"/>
                            <a:t>Half-Time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sz="11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7.7</m:t>
                                </m:r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ella 135">
                <a:extLst>
                  <a:ext uri="{FF2B5EF4-FFF2-40B4-BE49-F238E27FC236}">
                    <a16:creationId xmlns:a16="http://schemas.microsoft.com/office/drawing/2014/main" id="{0255EFE7-92CF-67F3-2AFC-9DD06C83FD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00365" y="1866780"/>
              <a:ext cx="3522237" cy="13906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4079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74079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74079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it-IT" sz="1100" b="1" dirty="0"/>
                            <a:t>Mo isotope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b="1" dirty="0" err="1"/>
                            <a:t>Abundance</a:t>
                          </a:r>
                          <a:endParaRPr lang="it-IT" sz="1100" b="1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b="1" dirty="0"/>
                            <a:t>Half-Time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518" t="-106522" r="-200518" b="-3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sz="11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518" t="-211111" r="-200518" b="-2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518" t="-304348" r="-200518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518" t="-404348" r="-20051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200000" t="-404348" r="-1036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Rettangolo 43">
            <a:extLst>
              <a:ext uri="{FF2B5EF4-FFF2-40B4-BE49-F238E27FC236}">
                <a16:creationId xmlns:a16="http://schemas.microsoft.com/office/drawing/2014/main" id="{DA58C89E-7022-9BCC-0601-9C7F128633DF}"/>
              </a:ext>
            </a:extLst>
          </p:cNvPr>
          <p:cNvSpPr/>
          <p:nvPr/>
        </p:nvSpPr>
        <p:spPr>
          <a:xfrm>
            <a:off x="3778821" y="3932858"/>
            <a:ext cx="1252711" cy="726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E3E2B8AB-82BA-25E7-C754-18B3D3854B24}"/>
              </a:ext>
            </a:extLst>
          </p:cNvPr>
          <p:cNvCxnSpPr>
            <a:cxnSpLocks/>
          </p:cNvCxnSpPr>
          <p:nvPr/>
        </p:nvCxnSpPr>
        <p:spPr>
          <a:xfrm>
            <a:off x="3666306" y="3883868"/>
            <a:ext cx="0" cy="781037"/>
          </a:xfrm>
          <a:prstGeom prst="straightConnector1">
            <a:avLst/>
          </a:prstGeom>
          <a:ln w="38100">
            <a:solidFill>
              <a:srgbClr val="0D5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497CBC6-6671-8603-F48C-7E2F484D31CE}"/>
              </a:ext>
            </a:extLst>
          </p:cNvPr>
          <p:cNvCxnSpPr>
            <a:cxnSpLocks/>
          </p:cNvCxnSpPr>
          <p:nvPr/>
        </p:nvCxnSpPr>
        <p:spPr>
          <a:xfrm flipH="1">
            <a:off x="3778821" y="4925018"/>
            <a:ext cx="1252711" cy="0"/>
          </a:xfrm>
          <a:prstGeom prst="straightConnector1">
            <a:avLst/>
          </a:prstGeom>
          <a:ln w="38100">
            <a:solidFill>
              <a:srgbClr val="0D5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3733303-74C5-BA83-DE7C-767261F243F4}"/>
              </a:ext>
            </a:extLst>
          </p:cNvPr>
          <p:cNvSpPr txBox="1"/>
          <p:nvPr/>
        </p:nvSpPr>
        <p:spPr>
          <a:xfrm>
            <a:off x="4147200" y="4678701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8 cm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52EA23F-E713-3DAD-9DCA-3979BF0419ED}"/>
              </a:ext>
            </a:extLst>
          </p:cNvPr>
          <p:cNvSpPr txBox="1"/>
          <p:nvPr/>
        </p:nvSpPr>
        <p:spPr>
          <a:xfrm rot="16200000">
            <a:off x="3245942" y="4231882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4 cm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93EA4B8-E3FA-D5A3-7413-FA6F8A77A6E3}"/>
              </a:ext>
            </a:extLst>
          </p:cNvPr>
          <p:cNvSpPr txBox="1"/>
          <p:nvPr/>
        </p:nvSpPr>
        <p:spPr>
          <a:xfrm>
            <a:off x="5297718" y="3831869"/>
            <a:ext cx="3686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it-IT" sz="1600" dirty="0" err="1"/>
              <a:t>Enriched</a:t>
            </a:r>
            <a:r>
              <a:rPr lang="it-IT" sz="1600" dirty="0"/>
              <a:t> (&gt;99%) </a:t>
            </a:r>
            <a:r>
              <a:rPr lang="it-IT" sz="1600" dirty="0" err="1"/>
              <a:t>solid</a:t>
            </a:r>
            <a:r>
              <a:rPr lang="it-IT" sz="1600" dirty="0"/>
              <a:t> strip target of Mo </a:t>
            </a:r>
            <a:r>
              <a:rPr lang="it-IT" sz="1600" dirty="0" err="1"/>
              <a:t>isotopes</a:t>
            </a:r>
            <a:r>
              <a:rPr lang="it-IT" sz="1600" dirty="0"/>
              <a:t> 94, 96, 98, 100 and 92 (non-</a:t>
            </a:r>
            <a:r>
              <a:rPr lang="it-IT" sz="1600" dirty="0" err="1"/>
              <a:t>resonant</a:t>
            </a:r>
            <a:r>
              <a:rPr lang="it-IT" sz="1600" dirty="0"/>
              <a:t> </a:t>
            </a:r>
            <a:r>
              <a:rPr lang="it-IT" sz="1600" dirty="0" err="1"/>
              <a:t>suitable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refernce</a:t>
            </a:r>
            <a:r>
              <a:rPr lang="it-IT" sz="1600" dirty="0"/>
              <a:t>) </a:t>
            </a:r>
            <a:r>
              <a:rPr lang="it-IT" sz="1600" dirty="0" err="1"/>
              <a:t>will</a:t>
            </a:r>
            <a:r>
              <a:rPr lang="it-IT" sz="1600" dirty="0"/>
              <a:t> be </a:t>
            </a:r>
            <a:r>
              <a:rPr lang="it-IT" sz="1600" dirty="0" err="1"/>
              <a:t>exposed</a:t>
            </a:r>
            <a:r>
              <a:rPr lang="it-IT" sz="1600" dirty="0"/>
              <a:t> to the </a:t>
            </a:r>
            <a:r>
              <a:rPr lang="it-IT" sz="1600" dirty="0" err="1"/>
              <a:t>HPGe</a:t>
            </a:r>
            <a:r>
              <a:rPr lang="it-IT" sz="1600" dirty="0"/>
              <a:t> detector.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159716-5464-4940-AF78-713428D5EFDA}"/>
              </a:ext>
            </a:extLst>
          </p:cNvPr>
          <p:cNvSpPr txBox="1"/>
          <p:nvPr/>
        </p:nvSpPr>
        <p:spPr>
          <a:xfrm>
            <a:off x="1349829" y="1857660"/>
            <a:ext cx="14441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/>
              <a:t>EXCALIBUR</a:t>
            </a:r>
          </a:p>
        </p:txBody>
      </p:sp>
    </p:spTree>
    <p:extLst>
      <p:ext uri="{BB962C8B-B14F-4D97-AF65-F5344CB8AC3E}">
        <p14:creationId xmlns:p14="http://schemas.microsoft.com/office/powerpoint/2010/main" val="88650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7">
            <a:extLst>
              <a:ext uri="{FF2B5EF4-FFF2-40B4-BE49-F238E27FC236}">
                <a16:creationId xmlns:a16="http://schemas.microsoft.com/office/drawing/2014/main" id="{BD10B7A4-D657-4659-4EE6-7F13E74A9B19}"/>
              </a:ext>
            </a:extLst>
          </p:cNvPr>
          <p:cNvGrpSpPr/>
          <p:nvPr/>
        </p:nvGrpSpPr>
        <p:grpSpPr>
          <a:xfrm>
            <a:off x="262078" y="735806"/>
            <a:ext cx="3338371" cy="4211041"/>
            <a:chOff x="151917" y="959754"/>
            <a:chExt cx="3822700" cy="4966970"/>
          </a:xfrm>
        </p:grpSpPr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2E4FAA4D-BBF5-E15B-844D-92CDDF32CEF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17" y="959754"/>
              <a:ext cx="3822484" cy="2155685"/>
            </a:xfrm>
            <a:prstGeom prst="rect">
              <a:avLst/>
            </a:prstGeom>
          </p:spPr>
        </p:pic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B41DCB0E-5149-AEBA-EC5A-21EA5BD3542C}"/>
                </a:ext>
              </a:extLst>
            </p:cNvPr>
            <p:cNvSpPr/>
            <p:nvPr/>
          </p:nvSpPr>
          <p:spPr>
            <a:xfrm>
              <a:off x="1907286" y="3115808"/>
              <a:ext cx="155575" cy="367665"/>
            </a:xfrm>
            <a:custGeom>
              <a:avLst/>
              <a:gdLst/>
              <a:ahLst/>
              <a:cxnLst/>
              <a:rect l="l" t="t" r="r" b="b"/>
              <a:pathLst>
                <a:path w="155575" h="367664">
                  <a:moveTo>
                    <a:pt x="155511" y="0"/>
                  </a:moveTo>
                  <a:lnTo>
                    <a:pt x="0" y="367550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090223FC-466B-563F-7630-21CA26D278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" y="3581644"/>
              <a:ext cx="1936445" cy="2344674"/>
            </a:xfrm>
            <a:prstGeom prst="rect">
              <a:avLst/>
            </a:prstGeom>
          </p:spPr>
        </p:pic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4FA53A30-5B66-42BC-7E13-79C5196D0E4D}"/>
                </a:ext>
              </a:extLst>
            </p:cNvPr>
            <p:cNvSpPr/>
            <p:nvPr/>
          </p:nvSpPr>
          <p:spPr>
            <a:xfrm>
              <a:off x="1091158" y="5644797"/>
              <a:ext cx="186690" cy="254000"/>
            </a:xfrm>
            <a:custGeom>
              <a:avLst/>
              <a:gdLst/>
              <a:ahLst/>
              <a:cxnLst/>
              <a:rect l="l" t="t" r="r" b="b"/>
              <a:pathLst>
                <a:path w="186690" h="254000">
                  <a:moveTo>
                    <a:pt x="186118" y="0"/>
                  </a:moveTo>
                  <a:lnTo>
                    <a:pt x="0" y="0"/>
                  </a:lnTo>
                  <a:lnTo>
                    <a:pt x="0" y="253809"/>
                  </a:lnTo>
                  <a:lnTo>
                    <a:pt x="93243" y="253809"/>
                  </a:lnTo>
                  <a:lnTo>
                    <a:pt x="186118" y="253809"/>
                  </a:lnTo>
                  <a:lnTo>
                    <a:pt x="186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2326249E-78C2-CCA0-456E-C39D170F5EA8}"/>
                </a:ext>
              </a:extLst>
            </p:cNvPr>
            <p:cNvSpPr/>
            <p:nvPr/>
          </p:nvSpPr>
          <p:spPr>
            <a:xfrm>
              <a:off x="1091158" y="5644797"/>
              <a:ext cx="186690" cy="254000"/>
            </a:xfrm>
            <a:custGeom>
              <a:avLst/>
              <a:gdLst/>
              <a:ahLst/>
              <a:cxnLst/>
              <a:rect l="l" t="t" r="r" b="b"/>
              <a:pathLst>
                <a:path w="186690" h="254000">
                  <a:moveTo>
                    <a:pt x="93243" y="253809"/>
                  </a:moveTo>
                  <a:lnTo>
                    <a:pt x="0" y="253809"/>
                  </a:lnTo>
                  <a:lnTo>
                    <a:pt x="0" y="0"/>
                  </a:lnTo>
                  <a:lnTo>
                    <a:pt x="186118" y="0"/>
                  </a:lnTo>
                  <a:lnTo>
                    <a:pt x="186118" y="253809"/>
                  </a:lnTo>
                  <a:lnTo>
                    <a:pt x="93243" y="253809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B6736113-5C7E-78F2-3A2B-15679D24D8C4}"/>
                </a:ext>
              </a:extLst>
            </p:cNvPr>
            <p:cNvSpPr/>
            <p:nvPr/>
          </p:nvSpPr>
          <p:spPr>
            <a:xfrm>
              <a:off x="1857603" y="3453844"/>
              <a:ext cx="105410" cy="128270"/>
            </a:xfrm>
            <a:custGeom>
              <a:avLst/>
              <a:gdLst/>
              <a:ahLst/>
              <a:cxnLst/>
              <a:rect l="l" t="t" r="r" b="b"/>
              <a:pathLst>
                <a:path w="105410" h="128270">
                  <a:moveTo>
                    <a:pt x="0" y="0"/>
                  </a:moveTo>
                  <a:lnTo>
                    <a:pt x="7912" y="127800"/>
                  </a:lnTo>
                  <a:lnTo>
                    <a:pt x="105117" y="44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" name="Google Shape;131;p20">
            <a:extLst>
              <a:ext uri="{FF2B5EF4-FFF2-40B4-BE49-F238E27FC236}">
                <a16:creationId xmlns:a16="http://schemas.microsoft.com/office/drawing/2014/main" id="{42CF7EDD-4F8C-FE06-69D0-BBD5E0430DD7}"/>
              </a:ext>
            </a:extLst>
          </p:cNvPr>
          <p:cNvSpPr txBox="1">
            <a:spLocks/>
          </p:cNvSpPr>
          <p:nvPr/>
        </p:nvSpPr>
        <p:spPr>
          <a:xfrm>
            <a:off x="99300" y="48692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HPGe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874E871-81E6-A0E4-9586-783B58677D7B}"/>
              </a:ext>
            </a:extLst>
          </p:cNvPr>
          <p:cNvSpPr txBox="1"/>
          <p:nvPr/>
        </p:nvSpPr>
        <p:spPr>
          <a:xfrm>
            <a:off x="3657978" y="735806"/>
            <a:ext cx="5444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 High Purity p-type Germanium Detector (</a:t>
            </a:r>
            <a:r>
              <a:rPr lang="en-US" sz="1600" dirty="0" err="1"/>
              <a:t>HPGe</a:t>
            </a:r>
            <a:r>
              <a:rPr lang="en-US" sz="1600" dirty="0"/>
              <a:t>), designed by Baltic Scientific Instruments, could be used covering a wide energy range from hundred  keV to a few MeV.</a:t>
            </a:r>
            <a:endParaRPr lang="it-IT" sz="16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D72E680-856D-B0F2-88E2-D75ECC6BB5EB}"/>
              </a:ext>
            </a:extLst>
          </p:cNvPr>
          <p:cNvSpPr txBox="1"/>
          <p:nvPr/>
        </p:nvSpPr>
        <p:spPr>
          <a:xfrm>
            <a:off x="3658584" y="1913379"/>
            <a:ext cx="5443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Such detector is able to work under high-rate conditions (to 150 kHz) and is ideal to perform the measurements in the DAΦNE facility.</a:t>
            </a:r>
            <a:endParaRPr lang="it-IT" sz="16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B6BD70E-92C0-697D-150D-93B1D18C04EC}"/>
              </a:ext>
            </a:extLst>
          </p:cNvPr>
          <p:cNvSpPr txBox="1"/>
          <p:nvPr/>
        </p:nvSpPr>
        <p:spPr>
          <a:xfrm>
            <a:off x="2493169" y="2997078"/>
            <a:ext cx="65527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HPGe</a:t>
            </a:r>
            <a:r>
              <a:rPr lang="en-US" sz="1600" dirty="0"/>
              <a:t> detector has a cylindrical active volume with 59.3 mm of height and 59.8 mm of base diameter.</a:t>
            </a:r>
            <a:endParaRPr lang="it-IT" sz="16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2AD3AD6-3B1A-59DA-062B-59DD163CFE85}"/>
              </a:ext>
            </a:extLst>
          </p:cNvPr>
          <p:cNvSpPr txBox="1"/>
          <p:nvPr/>
        </p:nvSpPr>
        <p:spPr>
          <a:xfrm>
            <a:off x="2493169" y="3758907"/>
            <a:ext cx="65527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The detector </a:t>
            </a:r>
            <a:r>
              <a:rPr lang="it-IT" sz="1600" dirty="0" err="1">
                <a:solidFill>
                  <a:schemeClr val="tx1"/>
                </a:solidFill>
              </a:rPr>
              <a:t>need</a:t>
            </a:r>
            <a:r>
              <a:rPr lang="it-IT" sz="1600" dirty="0">
                <a:solidFill>
                  <a:schemeClr val="tx1"/>
                </a:solidFill>
              </a:rPr>
              <a:t> a </a:t>
            </a:r>
            <a:r>
              <a:rPr lang="it-IT" sz="1600" dirty="0" err="1">
                <a:solidFill>
                  <a:schemeClr val="tx1"/>
                </a:solidFill>
              </a:rPr>
              <a:t>cryogenic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cooling</a:t>
            </a:r>
            <a:r>
              <a:rPr lang="it-IT" sz="1600" dirty="0">
                <a:solidFill>
                  <a:schemeClr val="tx1"/>
                </a:solidFill>
              </a:rPr>
              <a:t> for high-</a:t>
            </a:r>
            <a:r>
              <a:rPr lang="it-IT" sz="1600" dirty="0" err="1">
                <a:solidFill>
                  <a:schemeClr val="tx1"/>
                </a:solidFill>
              </a:rPr>
              <a:t>quality</a:t>
            </a:r>
            <a:r>
              <a:rPr lang="it-IT" sz="1600" dirty="0">
                <a:solidFill>
                  <a:schemeClr val="tx1"/>
                </a:solidFill>
              </a:rPr>
              <a:t> performances (</a:t>
            </a:r>
            <a:r>
              <a:rPr lang="it-IT" sz="1600" u="sng" dirty="0" err="1">
                <a:solidFill>
                  <a:schemeClr val="tx1"/>
                </a:solidFill>
              </a:rPr>
              <a:t>refilling</a:t>
            </a:r>
            <a:r>
              <a:rPr lang="it-IT" sz="1600" u="sng" dirty="0">
                <a:solidFill>
                  <a:schemeClr val="tx1"/>
                </a:solidFill>
              </a:rPr>
              <a:t> of </a:t>
            </a:r>
            <a:r>
              <a:rPr lang="it-IT" sz="1600" u="sng" dirty="0" err="1">
                <a:solidFill>
                  <a:schemeClr val="tx1"/>
                </a:solidFill>
              </a:rPr>
              <a:t>liquid</a:t>
            </a:r>
            <a:r>
              <a:rPr lang="it-IT" sz="1600" u="sng" dirty="0">
                <a:solidFill>
                  <a:schemeClr val="tx1"/>
                </a:solidFill>
              </a:rPr>
              <a:t> </a:t>
            </a:r>
            <a:r>
              <a:rPr lang="it-IT" sz="1600" u="sng" dirty="0" err="1">
                <a:solidFill>
                  <a:schemeClr val="tx1"/>
                </a:solidFill>
              </a:rPr>
              <a:t>helium</a:t>
            </a:r>
            <a:r>
              <a:rPr lang="it-IT" sz="1600" u="sng" dirty="0">
                <a:solidFill>
                  <a:schemeClr val="tx1"/>
                </a:solidFill>
              </a:rPr>
              <a:t> </a:t>
            </a:r>
            <a:r>
              <a:rPr lang="it-IT" sz="1600" u="sng" dirty="0" err="1">
                <a:solidFill>
                  <a:schemeClr val="tx1"/>
                </a:solidFill>
              </a:rPr>
              <a:t>every</a:t>
            </a:r>
            <a:r>
              <a:rPr lang="it-IT" sz="1600" u="sng" dirty="0">
                <a:solidFill>
                  <a:schemeClr val="tx1"/>
                </a:solidFill>
              </a:rPr>
              <a:t> week</a:t>
            </a:r>
            <a:r>
              <a:rPr lang="it-IT" sz="1600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49AF17B-3ABF-8A3A-82C0-4407D5D006F0}"/>
              </a:ext>
            </a:extLst>
          </p:cNvPr>
          <p:cNvSpPr txBox="1"/>
          <p:nvPr/>
        </p:nvSpPr>
        <p:spPr>
          <a:xfrm>
            <a:off x="2591269" y="4584616"/>
            <a:ext cx="6095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The detector </a:t>
            </a:r>
            <a:r>
              <a:rPr lang="it-IT" sz="1600" b="1" dirty="0" err="1">
                <a:solidFill>
                  <a:srgbClr val="FF0000"/>
                </a:solidFill>
              </a:rPr>
              <a:t>is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subject</a:t>
            </a:r>
            <a:r>
              <a:rPr lang="it-IT" sz="1600" b="1" dirty="0">
                <a:solidFill>
                  <a:srgbClr val="FF0000"/>
                </a:solidFill>
              </a:rPr>
              <a:t> to RADIATION DAMAGE</a:t>
            </a:r>
          </a:p>
        </p:txBody>
      </p:sp>
    </p:spTree>
    <p:extLst>
      <p:ext uri="{BB962C8B-B14F-4D97-AF65-F5344CB8AC3E}">
        <p14:creationId xmlns:p14="http://schemas.microsoft.com/office/powerpoint/2010/main" val="132083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tangolo 106">
            <a:extLst>
              <a:ext uri="{FF2B5EF4-FFF2-40B4-BE49-F238E27FC236}">
                <a16:creationId xmlns:a16="http://schemas.microsoft.com/office/drawing/2014/main" id="{B4790C4A-422A-4BAB-9AF3-A5F1ABBD36B3}"/>
              </a:ext>
            </a:extLst>
          </p:cNvPr>
          <p:cNvSpPr/>
          <p:nvPr/>
        </p:nvSpPr>
        <p:spPr>
          <a:xfrm>
            <a:off x="7529513" y="4821215"/>
            <a:ext cx="1504555" cy="2312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CDB4AAF8-BEB3-40C4-B441-496A7F43B225}"/>
                  </a:ext>
                </a:extLst>
              </p:cNvPr>
              <p:cNvSpPr txBox="1"/>
              <p:nvPr/>
            </p:nvSpPr>
            <p:spPr>
              <a:xfrm>
                <a:off x="7373258" y="4760335"/>
                <a:ext cx="1770742" cy="30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787,4 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CDB4AAF8-BEB3-40C4-B441-496A7F43B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258" y="4760335"/>
                <a:ext cx="1770742" cy="306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e 53">
            <a:extLst>
              <a:ext uri="{FF2B5EF4-FFF2-40B4-BE49-F238E27FC236}">
                <a16:creationId xmlns:a16="http://schemas.microsoft.com/office/drawing/2014/main" id="{F012DC1F-2D99-4804-A724-E7A91C433FCC}"/>
              </a:ext>
            </a:extLst>
          </p:cNvPr>
          <p:cNvSpPr/>
          <p:nvPr/>
        </p:nvSpPr>
        <p:spPr>
          <a:xfrm>
            <a:off x="1003499" y="1939620"/>
            <a:ext cx="2880000" cy="288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B8D4BB9F-32CC-4660-9BB4-B93CA878E60C}"/>
              </a:ext>
            </a:extLst>
          </p:cNvPr>
          <p:cNvSpPr/>
          <p:nvPr/>
        </p:nvSpPr>
        <p:spPr>
          <a:xfrm>
            <a:off x="904439" y="1853129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F2A3639D-10C4-4634-A1CE-05C076622C2C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D96B46-C9E2-4B37-8F57-7425C45F14B3}"/>
              </a:ext>
            </a:extLst>
          </p:cNvPr>
          <p:cNvSpPr txBox="1"/>
          <p:nvPr/>
        </p:nvSpPr>
        <p:spPr>
          <a:xfrm>
            <a:off x="275770" y="658917"/>
            <a:ext cx="8592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In the atomic system,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ea typeface="Verdana" panose="020B0604030504040204" pitchFamily="34" charset="0"/>
              </a:rPr>
              <a:t>when an atomic de-excitation energy is closely matched by a nuclear excitation energy, a resonance condition occurs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, which produces </a:t>
            </a:r>
            <a:r>
              <a:rPr lang="en-US" sz="1600" dirty="0">
                <a:solidFill>
                  <a:schemeClr val="dk1"/>
                </a:solidFill>
                <a:highlight>
                  <a:srgbClr val="00FF00"/>
                </a:highlight>
                <a:latin typeface="+mn-lt"/>
                <a:ea typeface="Verdana" panose="020B0604030504040204" pitchFamily="34" charset="0"/>
              </a:rPr>
              <a:t>an attenuation of some of the atomic x-ray lines from a resonant versus a normal isotope target 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– as </a:t>
            </a:r>
            <a:r>
              <a:rPr lang="it" sz="1600" dirty="0"/>
              <a:t>Mo(98)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.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74CEDE7-6F37-40E4-83AF-1D66BBD37A6A}"/>
              </a:ext>
            </a:extLst>
          </p:cNvPr>
          <p:cNvSpPr txBox="1"/>
          <p:nvPr/>
        </p:nvSpPr>
        <p:spPr>
          <a:xfrm>
            <a:off x="2209800" y="1775460"/>
            <a:ext cx="5562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n=7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257EA47-9E21-4C34-85DA-75CF379BD578}"/>
              </a:ext>
            </a:extLst>
          </p:cNvPr>
          <p:cNvSpPr/>
          <p:nvPr/>
        </p:nvSpPr>
        <p:spPr>
          <a:xfrm>
            <a:off x="1126330" y="470630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E4C5956-09F1-4EBE-88BF-CA3B5043EC0A}"/>
              </a:ext>
            </a:extLst>
          </p:cNvPr>
          <p:cNvSpPr/>
          <p:nvPr/>
        </p:nvSpPr>
        <p:spPr>
          <a:xfrm>
            <a:off x="521016" y="4387216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6D466F-8A3E-490E-884B-53A8AACED22A}"/>
                  </a:ext>
                </a:extLst>
              </p:cNvPr>
              <p:cNvSpPr txBox="1"/>
              <p:nvPr/>
            </p:nvSpPr>
            <p:spPr>
              <a:xfrm>
                <a:off x="1008698" y="4457224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6D466F-8A3E-490E-884B-53A8AACED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98" y="4457224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5004B46-B81A-41D3-A660-B7E992C2B723}"/>
                  </a:ext>
                </a:extLst>
              </p:cNvPr>
              <p:cNvSpPr txBox="1"/>
              <p:nvPr/>
            </p:nvSpPr>
            <p:spPr>
              <a:xfrm>
                <a:off x="421006" y="40843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5004B46-B81A-41D3-A660-B7E992C2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" y="4084320"/>
                <a:ext cx="328612" cy="307777"/>
              </a:xfrm>
              <a:prstGeom prst="rect">
                <a:avLst/>
              </a:prstGeom>
              <a:blipFill>
                <a:blip r:embed="rId5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368E4E1-29F4-4E6C-9E48-3D86C4E62018}"/>
              </a:ext>
            </a:extLst>
          </p:cNvPr>
          <p:cNvCxnSpPr>
            <a:cxnSpLocks/>
          </p:cNvCxnSpPr>
          <p:nvPr/>
        </p:nvCxnSpPr>
        <p:spPr>
          <a:xfrm flipV="1">
            <a:off x="764381" y="4389120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1601A7D-D24C-493B-8A11-03AD5E4A1A8A}"/>
              </a:ext>
            </a:extLst>
          </p:cNvPr>
          <p:cNvCxnSpPr>
            <a:cxnSpLocks/>
          </p:cNvCxnSpPr>
          <p:nvPr/>
        </p:nvCxnSpPr>
        <p:spPr>
          <a:xfrm>
            <a:off x="1219200" y="4861560"/>
            <a:ext cx="83820" cy="198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B65CD7B-E884-4A14-80FA-BFBD310378A3}"/>
                  </a:ext>
                </a:extLst>
              </p:cNvPr>
              <p:cNvSpPr txBox="1"/>
              <p:nvPr/>
            </p:nvSpPr>
            <p:spPr>
              <a:xfrm>
                <a:off x="984886" y="39776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B65CD7B-E884-4A14-80FA-BFBD31037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86" y="3977640"/>
                <a:ext cx="328612" cy="307777"/>
              </a:xfrm>
              <a:prstGeom prst="rect">
                <a:avLst/>
              </a:prstGeom>
              <a:blipFill>
                <a:blip r:embed="rId6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e 48">
            <a:extLst>
              <a:ext uri="{FF2B5EF4-FFF2-40B4-BE49-F238E27FC236}">
                <a16:creationId xmlns:a16="http://schemas.microsoft.com/office/drawing/2014/main" id="{BE2692E2-EEBE-48CB-9685-D69149C7F800}"/>
              </a:ext>
            </a:extLst>
          </p:cNvPr>
          <p:cNvSpPr/>
          <p:nvPr/>
        </p:nvSpPr>
        <p:spPr>
          <a:xfrm>
            <a:off x="1112520" y="2034538"/>
            <a:ext cx="2700000" cy="27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ADF696CD-48FE-4BDB-AD98-386D41BEF32D}"/>
              </a:ext>
            </a:extLst>
          </p:cNvPr>
          <p:cNvSpPr/>
          <p:nvPr/>
        </p:nvSpPr>
        <p:spPr>
          <a:xfrm>
            <a:off x="1394460" y="2308858"/>
            <a:ext cx="2160000" cy="21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D9DCA5F4-3D7C-4AC1-ADD6-AD33F81D5358}"/>
              </a:ext>
            </a:extLst>
          </p:cNvPr>
          <p:cNvSpPr/>
          <p:nvPr/>
        </p:nvSpPr>
        <p:spPr>
          <a:xfrm>
            <a:off x="1661160" y="2583178"/>
            <a:ext cx="1620000" cy="16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E70D3A0F-C8CD-45E8-95A1-B7193FE46811}"/>
              </a:ext>
            </a:extLst>
          </p:cNvPr>
          <p:cNvSpPr/>
          <p:nvPr/>
        </p:nvSpPr>
        <p:spPr>
          <a:xfrm>
            <a:off x="2108399" y="3026609"/>
            <a:ext cx="720000" cy="72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curvo 65">
            <a:extLst>
              <a:ext uri="{FF2B5EF4-FFF2-40B4-BE49-F238E27FC236}">
                <a16:creationId xmlns:a16="http://schemas.microsoft.com/office/drawing/2014/main" id="{53E817C9-709D-4CCD-A3FA-A2421FBFEB92}"/>
              </a:ext>
            </a:extLst>
          </p:cNvPr>
          <p:cNvCxnSpPr>
            <a:cxnSpLocks/>
          </p:cNvCxnSpPr>
          <p:nvPr/>
        </p:nvCxnSpPr>
        <p:spPr>
          <a:xfrm flipV="1">
            <a:off x="1396841" y="3985260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e 66">
            <a:extLst>
              <a:ext uri="{FF2B5EF4-FFF2-40B4-BE49-F238E27FC236}">
                <a16:creationId xmlns:a16="http://schemas.microsoft.com/office/drawing/2014/main" id="{A60AB7F4-3741-45CA-A638-F3BF19544C17}"/>
              </a:ext>
            </a:extLst>
          </p:cNvPr>
          <p:cNvSpPr/>
          <p:nvPr/>
        </p:nvSpPr>
        <p:spPr>
          <a:xfrm>
            <a:off x="1321116" y="41052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729A3C14-F1C3-44A4-AE03-E64783283DC5}"/>
              </a:ext>
            </a:extLst>
          </p:cNvPr>
          <p:cNvSpPr/>
          <p:nvPr/>
        </p:nvSpPr>
        <p:spPr>
          <a:xfrm>
            <a:off x="1511616" y="389953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0319CF53-592F-4FD2-8F1A-F3582E1DDDF6}"/>
              </a:ext>
            </a:extLst>
          </p:cNvPr>
          <p:cNvSpPr/>
          <p:nvPr/>
        </p:nvSpPr>
        <p:spPr>
          <a:xfrm>
            <a:off x="1702116" y="369379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70" name="Connettore curvo 69">
            <a:extLst>
              <a:ext uri="{FF2B5EF4-FFF2-40B4-BE49-F238E27FC236}">
                <a16:creationId xmlns:a16="http://schemas.microsoft.com/office/drawing/2014/main" id="{76ACE401-17EC-499C-8565-DE563060FDF0}"/>
              </a:ext>
            </a:extLst>
          </p:cNvPr>
          <p:cNvCxnSpPr>
            <a:cxnSpLocks/>
          </p:cNvCxnSpPr>
          <p:nvPr/>
        </p:nvCxnSpPr>
        <p:spPr>
          <a:xfrm flipV="1">
            <a:off x="1594961" y="3794760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curvo 70">
            <a:extLst>
              <a:ext uri="{FF2B5EF4-FFF2-40B4-BE49-F238E27FC236}">
                <a16:creationId xmlns:a16="http://schemas.microsoft.com/office/drawing/2014/main" id="{4D0DE2E3-EBCA-4DF3-A4EC-B105C569605F}"/>
              </a:ext>
            </a:extLst>
          </p:cNvPr>
          <p:cNvCxnSpPr>
            <a:cxnSpLocks/>
          </p:cNvCxnSpPr>
          <p:nvPr/>
        </p:nvCxnSpPr>
        <p:spPr>
          <a:xfrm flipV="1">
            <a:off x="1793081" y="3596640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e 71">
            <a:extLst>
              <a:ext uri="{FF2B5EF4-FFF2-40B4-BE49-F238E27FC236}">
                <a16:creationId xmlns:a16="http://schemas.microsoft.com/office/drawing/2014/main" id="{B81113A6-C25A-4AD1-964D-41FE8CDA4F09}"/>
              </a:ext>
            </a:extLst>
          </p:cNvPr>
          <p:cNvSpPr/>
          <p:nvPr/>
        </p:nvSpPr>
        <p:spPr>
          <a:xfrm>
            <a:off x="2317434" y="324231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CA119E88-CA54-4E94-A2CB-63764A8BB2EF}"/>
              </a:ext>
            </a:extLst>
          </p:cNvPr>
          <p:cNvSpPr/>
          <p:nvPr/>
        </p:nvSpPr>
        <p:spPr>
          <a:xfrm>
            <a:off x="2192219" y="3118049"/>
            <a:ext cx="540000" cy="54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C235656A-07FE-4D53-B290-B6D63243A3D5}"/>
              </a:ext>
            </a:extLst>
          </p:cNvPr>
          <p:cNvSpPr txBox="1"/>
          <p:nvPr/>
        </p:nvSpPr>
        <p:spPr>
          <a:xfrm>
            <a:off x="2240280" y="204216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n=6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A002BCD1-C31B-4AAD-B9B2-58B5134762E4}"/>
              </a:ext>
            </a:extLst>
          </p:cNvPr>
          <p:cNvSpPr txBox="1"/>
          <p:nvPr/>
        </p:nvSpPr>
        <p:spPr>
          <a:xfrm>
            <a:off x="2270760" y="232410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n=5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E676CFE-8BCB-4A9B-AF50-619EA6D22C85}"/>
              </a:ext>
            </a:extLst>
          </p:cNvPr>
          <p:cNvSpPr txBox="1"/>
          <p:nvPr/>
        </p:nvSpPr>
        <p:spPr>
          <a:xfrm>
            <a:off x="2263140" y="257556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943F178D-95CC-4821-B2AF-FAF57F0036F8}"/>
                  </a:ext>
                </a:extLst>
              </p:cNvPr>
              <p:cNvSpPr txBox="1"/>
              <p:nvPr/>
            </p:nvSpPr>
            <p:spPr>
              <a:xfrm>
                <a:off x="2346960" y="3276600"/>
                <a:ext cx="2510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943F178D-95CC-4821-B2AF-FAF57F00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0" y="3276600"/>
                <a:ext cx="251094" cy="215444"/>
              </a:xfrm>
              <a:prstGeom prst="rect">
                <a:avLst/>
              </a:prstGeom>
              <a:blipFill>
                <a:blip r:embed="rId7"/>
                <a:stretch>
                  <a:fillRect l="-14634" b="-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ttangolo 81">
            <a:extLst>
              <a:ext uri="{FF2B5EF4-FFF2-40B4-BE49-F238E27FC236}">
                <a16:creationId xmlns:a16="http://schemas.microsoft.com/office/drawing/2014/main" id="{A5D37350-7EA6-4DD8-94CB-E8C9F40952E7}"/>
              </a:ext>
            </a:extLst>
          </p:cNvPr>
          <p:cNvSpPr/>
          <p:nvPr/>
        </p:nvSpPr>
        <p:spPr>
          <a:xfrm>
            <a:off x="419100" y="1691640"/>
            <a:ext cx="4084320" cy="3398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0D443A16-ABE5-47E8-892F-C67B50484827}"/>
                  </a:ext>
                </a:extLst>
              </p:cNvPr>
              <p:cNvSpPr txBox="1"/>
              <p:nvPr/>
            </p:nvSpPr>
            <p:spPr>
              <a:xfrm>
                <a:off x="502920" y="1844040"/>
                <a:ext cx="480060" cy="322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𝟗𝟖</m:t>
                          </m:r>
                        </m:sup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0D443A16-ABE5-47E8-892F-C67B50484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844040"/>
                <a:ext cx="480060" cy="322139"/>
              </a:xfrm>
              <a:prstGeom prst="rect">
                <a:avLst/>
              </a:prstGeom>
              <a:blipFill>
                <a:blip r:embed="rId8"/>
                <a:stretch>
                  <a:fillRect r="-205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5B225AE5-A027-4005-BE91-C5C58948765D}"/>
              </a:ext>
            </a:extLst>
          </p:cNvPr>
          <p:cNvSpPr txBox="1"/>
          <p:nvPr/>
        </p:nvSpPr>
        <p:spPr>
          <a:xfrm>
            <a:off x="533400" y="1828800"/>
            <a:ext cx="533400" cy="3581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767280B1-A4D1-43F2-894F-05E4AC851730}"/>
                  </a:ext>
                </a:extLst>
              </p:cNvPr>
              <p:cNvSpPr txBox="1"/>
              <p:nvPr/>
            </p:nvSpPr>
            <p:spPr>
              <a:xfrm>
                <a:off x="1198246" y="376428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767280B1-A4D1-43F2-894F-05E4AC851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46" y="3764280"/>
                <a:ext cx="328612" cy="307777"/>
              </a:xfrm>
              <a:prstGeom prst="rect">
                <a:avLst/>
              </a:prstGeom>
              <a:blipFill>
                <a:blip r:embed="rId6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66EFB41A-2409-40A9-8F66-79C21D5881C2}"/>
                  </a:ext>
                </a:extLst>
              </p:cNvPr>
              <p:cNvSpPr txBox="1"/>
              <p:nvPr/>
            </p:nvSpPr>
            <p:spPr>
              <a:xfrm>
                <a:off x="1411606" y="361188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66EFB41A-2409-40A9-8F66-79C21D588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06" y="3611880"/>
                <a:ext cx="328612" cy="307777"/>
              </a:xfrm>
              <a:prstGeom prst="rect">
                <a:avLst/>
              </a:prstGeom>
              <a:blipFill>
                <a:blip r:embed="rId6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asellaDiTesto 87">
                <a:extLst>
                  <a:ext uri="{FF2B5EF4-FFF2-40B4-BE49-F238E27FC236}">
                    <a16:creationId xmlns:a16="http://schemas.microsoft.com/office/drawing/2014/main" id="{60722020-7B45-474A-A1D9-0F84E16F519A}"/>
                  </a:ext>
                </a:extLst>
              </p:cNvPr>
              <p:cNvSpPr txBox="1"/>
              <p:nvPr/>
            </p:nvSpPr>
            <p:spPr>
              <a:xfrm>
                <a:off x="1624966" y="342138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8" name="CasellaDiTesto 87">
                <a:extLst>
                  <a:ext uri="{FF2B5EF4-FFF2-40B4-BE49-F238E27FC236}">
                    <a16:creationId xmlns:a16="http://schemas.microsoft.com/office/drawing/2014/main" id="{60722020-7B45-474A-A1D9-0F84E16F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66" y="3421380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CF5AA206-A7EF-4E84-818A-1DAC1772AF21}"/>
                  </a:ext>
                </a:extLst>
              </p:cNvPr>
              <p:cNvSpPr txBox="1"/>
              <p:nvPr/>
            </p:nvSpPr>
            <p:spPr>
              <a:xfrm>
                <a:off x="1845946" y="32080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CF5AA206-A7EF-4E84-818A-1DAC1772A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6" y="3208020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e 6">
            <a:extLst>
              <a:ext uri="{FF2B5EF4-FFF2-40B4-BE49-F238E27FC236}">
                <a16:creationId xmlns:a16="http://schemas.microsoft.com/office/drawing/2014/main" id="{0C2479B7-6715-48C3-89D3-54D09CE7FDB5}"/>
              </a:ext>
            </a:extLst>
          </p:cNvPr>
          <p:cNvSpPr/>
          <p:nvPr/>
        </p:nvSpPr>
        <p:spPr>
          <a:xfrm>
            <a:off x="830580" y="1767840"/>
            <a:ext cx="3240000" cy="32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B770F635-9C86-4C37-B072-2D74D96ED1A0}"/>
              </a:ext>
            </a:extLst>
          </p:cNvPr>
          <p:cNvSpPr/>
          <p:nvPr/>
        </p:nvSpPr>
        <p:spPr>
          <a:xfrm>
            <a:off x="1920240" y="2834638"/>
            <a:ext cx="1080000" cy="10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F3F006D4-7ADF-48E6-B3D6-5F66D72D8151}"/>
              </a:ext>
            </a:extLst>
          </p:cNvPr>
          <p:cNvSpPr/>
          <p:nvPr/>
        </p:nvSpPr>
        <p:spPr>
          <a:xfrm>
            <a:off x="1884996" y="348805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85" name="Connettore curvo 84">
            <a:extLst>
              <a:ext uri="{FF2B5EF4-FFF2-40B4-BE49-F238E27FC236}">
                <a16:creationId xmlns:a16="http://schemas.microsoft.com/office/drawing/2014/main" id="{758C2FCD-23AD-4297-86EC-019329F62319}"/>
              </a:ext>
            </a:extLst>
          </p:cNvPr>
          <p:cNvCxnSpPr>
            <a:cxnSpLocks/>
          </p:cNvCxnSpPr>
          <p:nvPr/>
        </p:nvCxnSpPr>
        <p:spPr>
          <a:xfrm flipV="1">
            <a:off x="1198721" y="4198620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A68096D7-EDD4-414D-AF2E-F1690AF7AC47}"/>
              </a:ext>
            </a:extLst>
          </p:cNvPr>
          <p:cNvSpPr/>
          <p:nvPr/>
        </p:nvSpPr>
        <p:spPr>
          <a:xfrm>
            <a:off x="1100136" y="431863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90" name="Ovale 89">
            <a:extLst>
              <a:ext uri="{FF2B5EF4-FFF2-40B4-BE49-F238E27FC236}">
                <a16:creationId xmlns:a16="http://schemas.microsoft.com/office/drawing/2014/main" id="{D3F8016F-53FF-4190-8548-1BDBBF2B9667}"/>
              </a:ext>
            </a:extLst>
          </p:cNvPr>
          <p:cNvSpPr/>
          <p:nvPr/>
        </p:nvSpPr>
        <p:spPr>
          <a:xfrm>
            <a:off x="5372299" y="1932362"/>
            <a:ext cx="2880000" cy="288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>
            <a:extLst>
              <a:ext uri="{FF2B5EF4-FFF2-40B4-BE49-F238E27FC236}">
                <a16:creationId xmlns:a16="http://schemas.microsoft.com/office/drawing/2014/main" id="{12F95978-83D8-4237-99A8-233BCC48A4B3}"/>
              </a:ext>
            </a:extLst>
          </p:cNvPr>
          <p:cNvSpPr/>
          <p:nvPr/>
        </p:nvSpPr>
        <p:spPr>
          <a:xfrm>
            <a:off x="5273239" y="1845871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8DACA7B5-FBBD-4D0C-B0A1-71F7652F2089}"/>
              </a:ext>
            </a:extLst>
          </p:cNvPr>
          <p:cNvSpPr txBox="1"/>
          <p:nvPr/>
        </p:nvSpPr>
        <p:spPr>
          <a:xfrm>
            <a:off x="6578600" y="1768202"/>
            <a:ext cx="5562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n=7</a:t>
            </a:r>
          </a:p>
        </p:txBody>
      </p:sp>
      <p:sp>
        <p:nvSpPr>
          <p:cNvPr id="93" name="Ovale 92">
            <a:extLst>
              <a:ext uri="{FF2B5EF4-FFF2-40B4-BE49-F238E27FC236}">
                <a16:creationId xmlns:a16="http://schemas.microsoft.com/office/drawing/2014/main" id="{50FA5EC2-032D-4861-BFC0-A2B9DCEE88C3}"/>
              </a:ext>
            </a:extLst>
          </p:cNvPr>
          <p:cNvSpPr/>
          <p:nvPr/>
        </p:nvSpPr>
        <p:spPr>
          <a:xfrm>
            <a:off x="5495130" y="4699045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C99F7C8C-F253-434F-9FA1-A0CC6DE50FFA}"/>
              </a:ext>
            </a:extLst>
          </p:cNvPr>
          <p:cNvSpPr/>
          <p:nvPr/>
        </p:nvSpPr>
        <p:spPr>
          <a:xfrm>
            <a:off x="4889816" y="4379958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627CD3B3-3B91-4423-AB04-ACDFA2393278}"/>
                  </a:ext>
                </a:extLst>
              </p:cNvPr>
              <p:cNvSpPr txBox="1"/>
              <p:nvPr/>
            </p:nvSpPr>
            <p:spPr>
              <a:xfrm>
                <a:off x="5377498" y="4449966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627CD3B3-3B91-4423-AB04-ACDFA2393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98" y="4449966"/>
                <a:ext cx="32861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1BD59893-3E66-4160-A1A1-9A6E70ADB492}"/>
                  </a:ext>
                </a:extLst>
              </p:cNvPr>
              <p:cNvSpPr txBox="1"/>
              <p:nvPr/>
            </p:nvSpPr>
            <p:spPr>
              <a:xfrm>
                <a:off x="4789806" y="407706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1BD59893-3E66-4160-A1A1-9A6E70ADB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06" y="4077062"/>
                <a:ext cx="328612" cy="307777"/>
              </a:xfrm>
              <a:prstGeom prst="rect">
                <a:avLst/>
              </a:prstGeom>
              <a:blipFill>
                <a:blip r:embed="rId6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ttore 2 96">
            <a:extLst>
              <a:ext uri="{FF2B5EF4-FFF2-40B4-BE49-F238E27FC236}">
                <a16:creationId xmlns:a16="http://schemas.microsoft.com/office/drawing/2014/main" id="{46A2609C-462F-41E9-8F07-B9AF07DE7170}"/>
              </a:ext>
            </a:extLst>
          </p:cNvPr>
          <p:cNvCxnSpPr>
            <a:cxnSpLocks/>
          </p:cNvCxnSpPr>
          <p:nvPr/>
        </p:nvCxnSpPr>
        <p:spPr>
          <a:xfrm flipV="1">
            <a:off x="5133181" y="4381862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Connettore 2 97">
            <a:extLst>
              <a:ext uri="{FF2B5EF4-FFF2-40B4-BE49-F238E27FC236}">
                <a16:creationId xmlns:a16="http://schemas.microsoft.com/office/drawing/2014/main" id="{576069CA-2E3C-42FA-B64B-1889594B88E7}"/>
              </a:ext>
            </a:extLst>
          </p:cNvPr>
          <p:cNvCxnSpPr>
            <a:cxnSpLocks/>
          </p:cNvCxnSpPr>
          <p:nvPr/>
        </p:nvCxnSpPr>
        <p:spPr>
          <a:xfrm>
            <a:off x="5588000" y="4854302"/>
            <a:ext cx="83820" cy="198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id="{156E232F-C500-4F15-98DF-F47FDE4AF360}"/>
                  </a:ext>
                </a:extLst>
              </p:cNvPr>
              <p:cNvSpPr txBox="1"/>
              <p:nvPr/>
            </p:nvSpPr>
            <p:spPr>
              <a:xfrm>
                <a:off x="5353686" y="397038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id="{156E232F-C500-4F15-98DF-F47FDE4AF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686" y="3970382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e 99">
            <a:extLst>
              <a:ext uri="{FF2B5EF4-FFF2-40B4-BE49-F238E27FC236}">
                <a16:creationId xmlns:a16="http://schemas.microsoft.com/office/drawing/2014/main" id="{916A7C3D-F79F-42A9-818A-A826A789752F}"/>
              </a:ext>
            </a:extLst>
          </p:cNvPr>
          <p:cNvSpPr/>
          <p:nvPr/>
        </p:nvSpPr>
        <p:spPr>
          <a:xfrm>
            <a:off x="5481320" y="2027280"/>
            <a:ext cx="2700000" cy="27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Ovale 100">
            <a:extLst>
              <a:ext uri="{FF2B5EF4-FFF2-40B4-BE49-F238E27FC236}">
                <a16:creationId xmlns:a16="http://schemas.microsoft.com/office/drawing/2014/main" id="{660EE24C-E585-49D6-97F1-4BF18CE10F1B}"/>
              </a:ext>
            </a:extLst>
          </p:cNvPr>
          <p:cNvSpPr/>
          <p:nvPr/>
        </p:nvSpPr>
        <p:spPr>
          <a:xfrm>
            <a:off x="5763260" y="2301600"/>
            <a:ext cx="2160000" cy="21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207BC1C5-1C0D-4EFE-9283-3212936A11BA}"/>
              </a:ext>
            </a:extLst>
          </p:cNvPr>
          <p:cNvSpPr/>
          <p:nvPr/>
        </p:nvSpPr>
        <p:spPr>
          <a:xfrm>
            <a:off x="6029960" y="2575920"/>
            <a:ext cx="1620000" cy="16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8DA52D17-44DE-4315-89D5-94A0D743D42B}"/>
              </a:ext>
            </a:extLst>
          </p:cNvPr>
          <p:cNvSpPr/>
          <p:nvPr/>
        </p:nvSpPr>
        <p:spPr>
          <a:xfrm>
            <a:off x="6477199" y="3019351"/>
            <a:ext cx="720000" cy="72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" name="Connettore curvo 103">
            <a:extLst>
              <a:ext uri="{FF2B5EF4-FFF2-40B4-BE49-F238E27FC236}">
                <a16:creationId xmlns:a16="http://schemas.microsoft.com/office/drawing/2014/main" id="{7474FF9E-7369-490D-9830-CF556BBC2DE2}"/>
              </a:ext>
            </a:extLst>
          </p:cNvPr>
          <p:cNvCxnSpPr>
            <a:cxnSpLocks/>
          </p:cNvCxnSpPr>
          <p:nvPr/>
        </p:nvCxnSpPr>
        <p:spPr>
          <a:xfrm flipV="1">
            <a:off x="5765641" y="3978002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id="{00C5A9EE-CCBF-41F6-A134-E30611A19DED}"/>
              </a:ext>
            </a:extLst>
          </p:cNvPr>
          <p:cNvSpPr/>
          <p:nvPr/>
        </p:nvSpPr>
        <p:spPr>
          <a:xfrm>
            <a:off x="5689916" y="4098018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106" name="Ovale 105">
            <a:extLst>
              <a:ext uri="{FF2B5EF4-FFF2-40B4-BE49-F238E27FC236}">
                <a16:creationId xmlns:a16="http://schemas.microsoft.com/office/drawing/2014/main" id="{8234FCC3-F48F-487B-AA3A-8B072684D23A}"/>
              </a:ext>
            </a:extLst>
          </p:cNvPr>
          <p:cNvSpPr/>
          <p:nvPr/>
        </p:nvSpPr>
        <p:spPr>
          <a:xfrm>
            <a:off x="5880416" y="3892278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108" name="Connettore curvo 107">
            <a:extLst>
              <a:ext uri="{FF2B5EF4-FFF2-40B4-BE49-F238E27FC236}">
                <a16:creationId xmlns:a16="http://schemas.microsoft.com/office/drawing/2014/main" id="{F08ECEFF-D5B4-458B-B53E-8FB4C2BBE1B8}"/>
              </a:ext>
            </a:extLst>
          </p:cNvPr>
          <p:cNvCxnSpPr>
            <a:cxnSpLocks/>
            <a:endCxn id="126" idx="3"/>
          </p:cNvCxnSpPr>
          <p:nvPr/>
        </p:nvCxnSpPr>
        <p:spPr>
          <a:xfrm rot="5400000" flipH="1" flipV="1">
            <a:off x="5934662" y="3619653"/>
            <a:ext cx="366018" cy="3078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e 109">
            <a:extLst>
              <a:ext uri="{FF2B5EF4-FFF2-40B4-BE49-F238E27FC236}">
                <a16:creationId xmlns:a16="http://schemas.microsoft.com/office/drawing/2014/main" id="{1495248B-5ACC-44CB-94AD-6642BE971A79}"/>
              </a:ext>
            </a:extLst>
          </p:cNvPr>
          <p:cNvSpPr/>
          <p:nvPr/>
        </p:nvSpPr>
        <p:spPr>
          <a:xfrm>
            <a:off x="6686234" y="3235052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38AB216B-0510-4719-A1CA-9274AC18B1E2}"/>
              </a:ext>
            </a:extLst>
          </p:cNvPr>
          <p:cNvSpPr/>
          <p:nvPr/>
        </p:nvSpPr>
        <p:spPr>
          <a:xfrm>
            <a:off x="6561019" y="3110791"/>
            <a:ext cx="540000" cy="54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B0B5EE26-97AC-42D7-A0F6-F561CCB27F8B}"/>
              </a:ext>
            </a:extLst>
          </p:cNvPr>
          <p:cNvSpPr txBox="1"/>
          <p:nvPr/>
        </p:nvSpPr>
        <p:spPr>
          <a:xfrm>
            <a:off x="6609080" y="2034902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n=6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0B6F67BF-0F61-4A9B-90AD-24DA8D961A1A}"/>
              </a:ext>
            </a:extLst>
          </p:cNvPr>
          <p:cNvSpPr txBox="1"/>
          <p:nvPr/>
        </p:nvSpPr>
        <p:spPr>
          <a:xfrm>
            <a:off x="6639560" y="2316842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n=5</a:t>
            </a: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17908831-83DE-4957-8179-9FEC74F61641}"/>
              </a:ext>
            </a:extLst>
          </p:cNvPr>
          <p:cNvSpPr txBox="1"/>
          <p:nvPr/>
        </p:nvSpPr>
        <p:spPr>
          <a:xfrm>
            <a:off x="6631940" y="2568302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asellaDiTesto 114">
                <a:extLst>
                  <a:ext uri="{FF2B5EF4-FFF2-40B4-BE49-F238E27FC236}">
                    <a16:creationId xmlns:a16="http://schemas.microsoft.com/office/drawing/2014/main" id="{4C26B2BB-6A30-4DDD-A72B-55CAA5704A3B}"/>
                  </a:ext>
                </a:extLst>
              </p:cNvPr>
              <p:cNvSpPr txBox="1"/>
              <p:nvPr/>
            </p:nvSpPr>
            <p:spPr>
              <a:xfrm>
                <a:off x="6715760" y="3269342"/>
                <a:ext cx="2510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5" name="CasellaDiTesto 114">
                <a:extLst>
                  <a:ext uri="{FF2B5EF4-FFF2-40B4-BE49-F238E27FC236}">
                    <a16:creationId xmlns:a16="http://schemas.microsoft.com/office/drawing/2014/main" id="{4C26B2BB-6A30-4DDD-A72B-55CAA5704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60" y="3269342"/>
                <a:ext cx="251094" cy="215444"/>
              </a:xfrm>
              <a:prstGeom prst="rect">
                <a:avLst/>
              </a:prstGeom>
              <a:blipFill>
                <a:blip r:embed="rId11"/>
                <a:stretch>
                  <a:fillRect l="-14634"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ttangolo 116">
            <a:extLst>
              <a:ext uri="{FF2B5EF4-FFF2-40B4-BE49-F238E27FC236}">
                <a16:creationId xmlns:a16="http://schemas.microsoft.com/office/drawing/2014/main" id="{3CD67FE3-879F-4C14-A4A7-CAA56F57F224}"/>
              </a:ext>
            </a:extLst>
          </p:cNvPr>
          <p:cNvSpPr/>
          <p:nvPr/>
        </p:nvSpPr>
        <p:spPr>
          <a:xfrm>
            <a:off x="4787900" y="1684382"/>
            <a:ext cx="4267610" cy="3398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asellaDiTesto 117">
                <a:extLst>
                  <a:ext uri="{FF2B5EF4-FFF2-40B4-BE49-F238E27FC236}">
                    <a16:creationId xmlns:a16="http://schemas.microsoft.com/office/drawing/2014/main" id="{5312418B-EA98-4271-B0F6-9D631A99D79F}"/>
                  </a:ext>
                </a:extLst>
              </p:cNvPr>
              <p:cNvSpPr txBox="1"/>
              <p:nvPr/>
            </p:nvSpPr>
            <p:spPr>
              <a:xfrm>
                <a:off x="4871720" y="1836782"/>
                <a:ext cx="480060" cy="322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𝟗𝟖</m:t>
                          </m:r>
                        </m:sup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18" name="CasellaDiTesto 117">
                <a:extLst>
                  <a:ext uri="{FF2B5EF4-FFF2-40B4-BE49-F238E27FC236}">
                    <a16:creationId xmlns:a16="http://schemas.microsoft.com/office/drawing/2014/main" id="{5312418B-EA98-4271-B0F6-9D631A99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20" y="1836782"/>
                <a:ext cx="480060" cy="322139"/>
              </a:xfrm>
              <a:prstGeom prst="rect">
                <a:avLst/>
              </a:prstGeom>
              <a:blipFill>
                <a:blip r:embed="rId12"/>
                <a:stretch>
                  <a:fillRect r="-202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709DDED4-B905-4868-A8B0-31D92AB1DDE1}"/>
              </a:ext>
            </a:extLst>
          </p:cNvPr>
          <p:cNvSpPr txBox="1"/>
          <p:nvPr/>
        </p:nvSpPr>
        <p:spPr>
          <a:xfrm>
            <a:off x="4925060" y="1836782"/>
            <a:ext cx="533400" cy="3581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7069C562-FDEF-476E-B6C4-E1B2FB4EBC28}"/>
                  </a:ext>
                </a:extLst>
              </p:cNvPr>
              <p:cNvSpPr txBox="1"/>
              <p:nvPr/>
            </p:nvSpPr>
            <p:spPr>
              <a:xfrm>
                <a:off x="5567046" y="375702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7069C562-FDEF-476E-B6C4-E1B2FB4EB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46" y="3757022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asellaDiTesto 120">
                <a:extLst>
                  <a:ext uri="{FF2B5EF4-FFF2-40B4-BE49-F238E27FC236}">
                    <a16:creationId xmlns:a16="http://schemas.microsoft.com/office/drawing/2014/main" id="{00D7F314-8FEC-4303-AA76-41F62756258E}"/>
                  </a:ext>
                </a:extLst>
              </p:cNvPr>
              <p:cNvSpPr txBox="1"/>
              <p:nvPr/>
            </p:nvSpPr>
            <p:spPr>
              <a:xfrm>
                <a:off x="5780406" y="360462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1" name="CasellaDiTesto 120">
                <a:extLst>
                  <a:ext uri="{FF2B5EF4-FFF2-40B4-BE49-F238E27FC236}">
                    <a16:creationId xmlns:a16="http://schemas.microsoft.com/office/drawing/2014/main" id="{00D7F314-8FEC-4303-AA76-41F62756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406" y="3604622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89D58CA7-9955-4D1E-92EA-B23E74B5329B}"/>
                  </a:ext>
                </a:extLst>
              </p:cNvPr>
              <p:cNvSpPr txBox="1"/>
              <p:nvPr/>
            </p:nvSpPr>
            <p:spPr>
              <a:xfrm>
                <a:off x="6214746" y="320076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89D58CA7-9955-4D1E-92EA-B23E74B5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46" y="3200762"/>
                <a:ext cx="328612" cy="307777"/>
              </a:xfrm>
              <a:prstGeom prst="rect">
                <a:avLst/>
              </a:prstGeom>
              <a:blipFill>
                <a:blip r:embed="rId13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e 123">
            <a:extLst>
              <a:ext uri="{FF2B5EF4-FFF2-40B4-BE49-F238E27FC236}">
                <a16:creationId xmlns:a16="http://schemas.microsoft.com/office/drawing/2014/main" id="{37CCDE3C-9480-401A-A5AB-51B270B14389}"/>
              </a:ext>
            </a:extLst>
          </p:cNvPr>
          <p:cNvSpPr/>
          <p:nvPr/>
        </p:nvSpPr>
        <p:spPr>
          <a:xfrm>
            <a:off x="5199380" y="1760582"/>
            <a:ext cx="3240000" cy="32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5" name="Ovale 124">
            <a:extLst>
              <a:ext uri="{FF2B5EF4-FFF2-40B4-BE49-F238E27FC236}">
                <a16:creationId xmlns:a16="http://schemas.microsoft.com/office/drawing/2014/main" id="{837BBE32-7161-4ADB-B7BE-907624F79A71}"/>
              </a:ext>
            </a:extLst>
          </p:cNvPr>
          <p:cNvSpPr/>
          <p:nvPr/>
        </p:nvSpPr>
        <p:spPr>
          <a:xfrm>
            <a:off x="6289040" y="2827380"/>
            <a:ext cx="1080000" cy="10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Ovale 125">
            <a:extLst>
              <a:ext uri="{FF2B5EF4-FFF2-40B4-BE49-F238E27FC236}">
                <a16:creationId xmlns:a16="http://schemas.microsoft.com/office/drawing/2014/main" id="{20130A94-1F78-46E6-BDC3-DBB42AEBFE93}"/>
              </a:ext>
            </a:extLst>
          </p:cNvPr>
          <p:cNvSpPr/>
          <p:nvPr/>
        </p:nvSpPr>
        <p:spPr>
          <a:xfrm>
            <a:off x="6253796" y="3480798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127" name="Connettore curvo 126">
            <a:extLst>
              <a:ext uri="{FF2B5EF4-FFF2-40B4-BE49-F238E27FC236}">
                <a16:creationId xmlns:a16="http://schemas.microsoft.com/office/drawing/2014/main" id="{BA69592B-D59D-48F9-B4EC-7EBC9E92F538}"/>
              </a:ext>
            </a:extLst>
          </p:cNvPr>
          <p:cNvCxnSpPr>
            <a:cxnSpLocks/>
          </p:cNvCxnSpPr>
          <p:nvPr/>
        </p:nvCxnSpPr>
        <p:spPr>
          <a:xfrm flipV="1">
            <a:off x="5567521" y="4191362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e 128">
            <a:extLst>
              <a:ext uri="{FF2B5EF4-FFF2-40B4-BE49-F238E27FC236}">
                <a16:creationId xmlns:a16="http://schemas.microsoft.com/office/drawing/2014/main" id="{1C2D5045-169E-400C-AFCA-23B48C87A0F7}"/>
              </a:ext>
            </a:extLst>
          </p:cNvPr>
          <p:cNvSpPr/>
          <p:nvPr/>
        </p:nvSpPr>
        <p:spPr>
          <a:xfrm>
            <a:off x="5446076" y="4296138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132" name="Ovale 131">
            <a:extLst>
              <a:ext uri="{FF2B5EF4-FFF2-40B4-BE49-F238E27FC236}">
                <a16:creationId xmlns:a16="http://schemas.microsoft.com/office/drawing/2014/main" id="{CE2633AA-3A3E-419F-A9B4-A299083B974E}"/>
              </a:ext>
            </a:extLst>
          </p:cNvPr>
          <p:cNvSpPr/>
          <p:nvPr/>
        </p:nvSpPr>
        <p:spPr>
          <a:xfrm>
            <a:off x="6664463" y="3191509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BD9E3E8-C7FF-45E3-B73C-45C93D7F4DDA}"/>
              </a:ext>
            </a:extLst>
          </p:cNvPr>
          <p:cNvSpPr/>
          <p:nvPr/>
        </p:nvSpPr>
        <p:spPr>
          <a:xfrm>
            <a:off x="3185375" y="4825867"/>
            <a:ext cx="1295516" cy="2312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2D58B47D-1637-4CCA-9538-F846AD56FE9F}"/>
                  </a:ext>
                </a:extLst>
              </p:cNvPr>
              <p:cNvSpPr txBox="1"/>
              <p:nvPr/>
            </p:nvSpPr>
            <p:spPr>
              <a:xfrm>
                <a:off x="6715760" y="3247571"/>
                <a:ext cx="2510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2D58B47D-1637-4CCA-9538-F846AD56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60" y="3247571"/>
                <a:ext cx="251094" cy="215444"/>
              </a:xfrm>
              <a:prstGeom prst="rect">
                <a:avLst/>
              </a:prstGeom>
              <a:blipFill>
                <a:blip r:embed="rId14"/>
                <a:stretch>
                  <a:fillRect l="-14634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asellaDiTesto 132">
                <a:extLst>
                  <a:ext uri="{FF2B5EF4-FFF2-40B4-BE49-F238E27FC236}">
                    <a16:creationId xmlns:a16="http://schemas.microsoft.com/office/drawing/2014/main" id="{4619CF69-2DD5-49BD-A95A-974E6215625B}"/>
                  </a:ext>
                </a:extLst>
              </p:cNvPr>
              <p:cNvSpPr txBox="1"/>
              <p:nvPr/>
            </p:nvSpPr>
            <p:spPr>
              <a:xfrm>
                <a:off x="3077848" y="4791429"/>
                <a:ext cx="1545772" cy="30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→4</m:t>
                          </m:r>
                        </m:sub>
                        <m:sup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798,2 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33" name="CasellaDiTesto 132">
                <a:extLst>
                  <a:ext uri="{FF2B5EF4-FFF2-40B4-BE49-F238E27FC236}">
                    <a16:creationId xmlns:a16="http://schemas.microsoft.com/office/drawing/2014/main" id="{4619CF69-2DD5-49BD-A95A-974E62156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48" y="4791429"/>
                <a:ext cx="1545772" cy="3063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5">
            <a:extLst>
              <a:ext uri="{FF2B5EF4-FFF2-40B4-BE49-F238E27FC236}">
                <a16:creationId xmlns:a16="http://schemas.microsoft.com/office/drawing/2014/main" id="{B678C9B8-F3AC-C7ED-245A-2A9AD41B2E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36" y="1014412"/>
            <a:ext cx="6211895" cy="4060071"/>
          </a:xfrm>
          <a:prstGeom prst="rect">
            <a:avLst/>
          </a:prstGeom>
        </p:spPr>
      </p:pic>
      <p:sp>
        <p:nvSpPr>
          <p:cNvPr id="17" name="object 15">
            <a:extLst>
              <a:ext uri="{FF2B5EF4-FFF2-40B4-BE49-F238E27FC236}">
                <a16:creationId xmlns:a16="http://schemas.microsoft.com/office/drawing/2014/main" id="{1EE4E644-8777-2890-BD1B-D7F3E15D229B}"/>
              </a:ext>
            </a:extLst>
          </p:cNvPr>
          <p:cNvSpPr/>
          <p:nvPr/>
        </p:nvSpPr>
        <p:spPr>
          <a:xfrm>
            <a:off x="7032090" y="3093789"/>
            <a:ext cx="2024063" cy="1522095"/>
          </a:xfrm>
          <a:custGeom>
            <a:avLst/>
            <a:gdLst/>
            <a:ahLst/>
            <a:cxnLst/>
            <a:rect l="l" t="t" r="r" b="b"/>
            <a:pathLst>
              <a:path w="2698750" h="2029459">
                <a:moveTo>
                  <a:pt x="2698203" y="0"/>
                </a:moveTo>
                <a:lnTo>
                  <a:pt x="0" y="0"/>
                </a:lnTo>
                <a:lnTo>
                  <a:pt x="0" y="2028964"/>
                </a:lnTo>
                <a:lnTo>
                  <a:pt x="1349273" y="2028964"/>
                </a:lnTo>
                <a:lnTo>
                  <a:pt x="2698203" y="2028964"/>
                </a:lnTo>
                <a:lnTo>
                  <a:pt x="269820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2AA76E6A-DB2A-EB63-F685-F2F54E4E90DD}"/>
              </a:ext>
            </a:extLst>
          </p:cNvPr>
          <p:cNvSpPr txBox="1"/>
          <p:nvPr/>
        </p:nvSpPr>
        <p:spPr>
          <a:xfrm>
            <a:off x="6616436" y="2213890"/>
            <a:ext cx="2359812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 marR="22860">
              <a:spcBef>
                <a:spcPts val="75"/>
              </a:spcBef>
            </a:pPr>
            <a:r>
              <a:rPr sz="1600" spc="-4" dirty="0">
                <a:latin typeface="+mj-lt"/>
                <a:cs typeface="Times New Roman"/>
              </a:rPr>
              <a:t>Resolutions </a:t>
            </a:r>
            <a:r>
              <a:rPr sz="1600" dirty="0">
                <a:latin typeface="+mj-lt"/>
                <a:cs typeface="Times New Roman"/>
              </a:rPr>
              <a:t>(FWHM) </a:t>
            </a:r>
            <a:r>
              <a:rPr sz="1600" spc="4" dirty="0">
                <a:latin typeface="+mj-lt"/>
                <a:cs typeface="Times New Roman"/>
              </a:rPr>
              <a:t> </a:t>
            </a:r>
            <a:r>
              <a:rPr sz="1600" spc="-4" dirty="0">
                <a:latin typeface="+mj-lt"/>
                <a:cs typeface="Times New Roman"/>
              </a:rPr>
              <a:t>obtained with</a:t>
            </a:r>
            <a:r>
              <a:rPr sz="1600" dirty="0">
                <a:latin typeface="+mj-lt"/>
                <a:cs typeface="Times New Roman"/>
              </a:rPr>
              <a:t> </a:t>
            </a:r>
            <a:r>
              <a:rPr sz="1600" spc="-5" baseline="29100" dirty="0">
                <a:latin typeface="+mj-lt"/>
                <a:cs typeface="Times New Roman"/>
              </a:rPr>
              <a:t>60</a:t>
            </a:r>
            <a:r>
              <a:rPr sz="1600" spc="-4" dirty="0">
                <a:latin typeface="+mj-lt"/>
                <a:cs typeface="Times New Roman"/>
              </a:rPr>
              <a:t>Co,</a:t>
            </a:r>
            <a:r>
              <a:rPr sz="1600" dirty="0">
                <a:latin typeface="+mj-lt"/>
                <a:cs typeface="Times New Roman"/>
              </a:rPr>
              <a:t> </a:t>
            </a:r>
            <a:r>
              <a:rPr sz="1600" baseline="29100" dirty="0">
                <a:latin typeface="+mj-lt"/>
                <a:cs typeface="Times New Roman"/>
              </a:rPr>
              <a:t>133</a:t>
            </a:r>
            <a:r>
              <a:rPr sz="1600" dirty="0">
                <a:latin typeface="+mj-lt"/>
                <a:cs typeface="Times New Roman"/>
              </a:rPr>
              <a:t>Ba</a:t>
            </a:r>
          </a:p>
        </p:txBody>
      </p:sp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831ECD4C-52ED-344C-B072-478B74FE18C2}"/>
              </a:ext>
            </a:extLst>
          </p:cNvPr>
          <p:cNvGraphicFramePr>
            <a:graphicFrameLocks noGrp="1"/>
          </p:cNvGraphicFramePr>
          <p:nvPr/>
        </p:nvGraphicFramePr>
        <p:xfrm>
          <a:off x="6649503" y="3044447"/>
          <a:ext cx="2359812" cy="1089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447">
                <a:tc>
                  <a:txBody>
                    <a:bodyPr/>
                    <a:lstStyle/>
                    <a:p>
                      <a:pPr marL="31750">
                        <a:lnSpc>
                          <a:spcPts val="1964"/>
                        </a:lnSpc>
                      </a:pPr>
                      <a:r>
                        <a:rPr sz="1600" spc="-5" dirty="0">
                          <a:latin typeface="+mj-lt"/>
                          <a:cs typeface="Times New Roman"/>
                        </a:rPr>
                        <a:t>0.870</a:t>
                      </a:r>
                      <a:r>
                        <a:rPr sz="1600" spc="-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964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@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964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81</a:t>
                      </a:r>
                      <a:r>
                        <a:rPr sz="1600" spc="-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47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600" spc="-5" dirty="0">
                          <a:latin typeface="+mj-lt"/>
                          <a:cs typeface="Times New Roman"/>
                        </a:rPr>
                        <a:t>1.106</a:t>
                      </a:r>
                      <a:r>
                        <a:rPr sz="1600" spc="-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04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@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04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302.9</a:t>
                      </a:r>
                      <a:r>
                        <a:rPr sz="1600" spc="-6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47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600" spc="-5" dirty="0">
                          <a:latin typeface="+mj-lt"/>
                          <a:cs typeface="Times New Roman"/>
                        </a:rPr>
                        <a:t>1.143</a:t>
                      </a:r>
                      <a:r>
                        <a:rPr sz="1600" spc="-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04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@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04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356</a:t>
                      </a:r>
                      <a:r>
                        <a:rPr sz="1600" spc="-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47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1600" spc="-5" dirty="0">
                          <a:latin typeface="+mj-lt"/>
                          <a:cs typeface="Times New Roman"/>
                        </a:rPr>
                        <a:t>1.167</a:t>
                      </a:r>
                      <a:r>
                        <a:rPr sz="1600" spc="-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97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@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97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1330</a:t>
                      </a:r>
                      <a:r>
                        <a:rPr sz="1600" spc="-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80CDB7A6-39D9-BF3D-C356-E80F918F69FA}"/>
              </a:ext>
            </a:extLst>
          </p:cNvPr>
          <p:cNvSpPr/>
          <p:nvPr/>
        </p:nvSpPr>
        <p:spPr>
          <a:xfrm>
            <a:off x="6536531" y="2107405"/>
            <a:ext cx="2519622" cy="21198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2" name="Google Shape;131;p20">
            <a:extLst>
              <a:ext uri="{FF2B5EF4-FFF2-40B4-BE49-F238E27FC236}">
                <a16:creationId xmlns:a16="http://schemas.microsoft.com/office/drawing/2014/main" id="{EE92E42C-492D-65B8-0D53-22303BA406C4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HPGe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60132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5">
            <a:extLst>
              <a:ext uri="{FF2B5EF4-FFF2-40B4-BE49-F238E27FC236}">
                <a16:creationId xmlns:a16="http://schemas.microsoft.com/office/drawing/2014/main" id="{A1149347-8413-46D1-8E27-DC07F63037EC}"/>
              </a:ext>
            </a:extLst>
          </p:cNvPr>
          <p:cNvSpPr/>
          <p:nvPr/>
        </p:nvSpPr>
        <p:spPr>
          <a:xfrm>
            <a:off x="157246" y="4642874"/>
            <a:ext cx="3735859" cy="269730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r>
              <a:rPr lang="it-IT" sz="1500" spc="-1" dirty="0">
                <a:latin typeface="Times New Roman"/>
                <a:ea typeface="DejaVu Sans"/>
              </a:rPr>
              <a:t>Able to </a:t>
            </a:r>
            <a:r>
              <a:rPr lang="it-IT" sz="1500" spc="-1" dirty="0" err="1">
                <a:latin typeface="Times New Roman"/>
                <a:ea typeface="DejaVu Sans"/>
              </a:rPr>
              <a:t>run</a:t>
            </a:r>
            <a:r>
              <a:rPr lang="it-IT" sz="1500" spc="-1" dirty="0">
                <a:latin typeface="Times New Roman"/>
                <a:ea typeface="DejaVu Sans"/>
              </a:rPr>
              <a:t> in </a:t>
            </a:r>
            <a:r>
              <a:rPr lang="it-IT" sz="1500" spc="-1" dirty="0" err="1">
                <a:latin typeface="Times New Roman"/>
                <a:ea typeface="DejaVu Sans"/>
              </a:rPr>
              <a:t>parallel</a:t>
            </a:r>
            <a:r>
              <a:rPr lang="it-IT" sz="1500" spc="-1" dirty="0">
                <a:latin typeface="Times New Roman"/>
                <a:ea typeface="DejaVu Sans"/>
              </a:rPr>
              <a:t> with SIDDHARTA-2</a:t>
            </a:r>
            <a:endParaRPr lang="it-IT" sz="1500" spc="-1" dirty="0">
              <a:latin typeface="Arial"/>
            </a:endParaRPr>
          </a:p>
        </p:txBody>
      </p:sp>
      <p:pic>
        <p:nvPicPr>
          <p:cNvPr id="21" name="object 9">
            <a:extLst>
              <a:ext uri="{FF2B5EF4-FFF2-40B4-BE49-F238E27FC236}">
                <a16:creationId xmlns:a16="http://schemas.microsoft.com/office/drawing/2014/main" id="{B9B7CAFF-F894-2F0E-1A2B-AC10E0E5AA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5311" y="778669"/>
            <a:ext cx="5011443" cy="2643187"/>
          </a:xfrm>
          <a:prstGeom prst="rect">
            <a:avLst/>
          </a:prstGeom>
        </p:spPr>
      </p:pic>
      <p:pic>
        <p:nvPicPr>
          <p:cNvPr id="2" name="Picture 2_2">
            <a:extLst>
              <a:ext uri="{FF2B5EF4-FFF2-40B4-BE49-F238E27FC236}">
                <a16:creationId xmlns:a16="http://schemas.microsoft.com/office/drawing/2014/main" id="{93B77F51-10C7-35AF-FC50-30C3AD22BF3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7246" y="778669"/>
            <a:ext cx="3931917" cy="3144135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AB94BA35-C116-7417-C8E2-7338017FCFC8}"/>
              </a:ext>
            </a:extLst>
          </p:cNvPr>
          <p:cNvSpPr/>
          <p:nvPr/>
        </p:nvSpPr>
        <p:spPr>
          <a:xfrm flipH="1" flipV="1">
            <a:off x="2171699" y="2343149"/>
            <a:ext cx="321075" cy="1767391"/>
          </a:xfrm>
          <a:prstGeom prst="line">
            <a:avLst/>
          </a:prstGeom>
          <a:ln w="36000">
            <a:solidFill>
              <a:srgbClr val="FEF2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1208005-9E2D-A823-1F11-DC2288F3D10F}"/>
              </a:ext>
            </a:extLst>
          </p:cNvPr>
          <p:cNvSpPr txBox="1"/>
          <p:nvPr/>
        </p:nvSpPr>
        <p:spPr>
          <a:xfrm>
            <a:off x="1374921" y="4110541"/>
            <a:ext cx="2235708" cy="323165"/>
          </a:xfrm>
          <a:prstGeom prst="rect">
            <a:avLst/>
          </a:prstGeom>
          <a:noFill/>
          <a:ln w="38100">
            <a:solidFill>
              <a:srgbClr val="FEF2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Molibdenum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4E25E5A-E886-1E7C-87E5-B2992EEBF5F4}"/>
              </a:ext>
            </a:extLst>
          </p:cNvPr>
          <p:cNvSpPr txBox="1"/>
          <p:nvPr/>
        </p:nvSpPr>
        <p:spPr>
          <a:xfrm>
            <a:off x="6650948" y="3795069"/>
            <a:ext cx="22362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spc="-1" dirty="0">
                <a:latin typeface="Arial"/>
              </a:rPr>
              <a:t>Monte Carlo </a:t>
            </a:r>
            <a:r>
              <a:rPr lang="it-IT" sz="1400" spc="-1" dirty="0" err="1">
                <a:latin typeface="Arial"/>
              </a:rPr>
              <a:t>simulation</a:t>
            </a:r>
            <a:r>
              <a:rPr lang="it-IT" sz="1400" spc="-1" dirty="0">
                <a:latin typeface="Arial"/>
              </a:rPr>
              <a:t> to estimate target </a:t>
            </a:r>
            <a:r>
              <a:rPr lang="it-IT" sz="1400" spc="-1" dirty="0" err="1">
                <a:latin typeface="Arial"/>
              </a:rPr>
              <a:t>dimensions</a:t>
            </a:r>
            <a:r>
              <a:rPr lang="it-IT" sz="1400" spc="-1" dirty="0">
                <a:latin typeface="Arial"/>
              </a:rPr>
              <a:t>, timing and </a:t>
            </a:r>
            <a:r>
              <a:rPr lang="it-IT" sz="1400" spc="-1" dirty="0" err="1">
                <a:latin typeface="Arial"/>
              </a:rPr>
              <a:t>signal</a:t>
            </a:r>
            <a:r>
              <a:rPr lang="it-IT" sz="1400" spc="-1" dirty="0">
                <a:latin typeface="Arial"/>
              </a:rPr>
              <a:t>/background ratio. </a:t>
            </a:r>
          </a:p>
        </p:txBody>
      </p:sp>
      <p:pic>
        <p:nvPicPr>
          <p:cNvPr id="8" name="Picture 7_0">
            <a:extLst>
              <a:ext uri="{FF2B5EF4-FFF2-40B4-BE49-F238E27FC236}">
                <a16:creationId xmlns:a16="http://schemas.microsoft.com/office/drawing/2014/main" id="{C5C85956-94FF-2AAD-D3E9-B9612D3AE9A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975311" y="3571440"/>
            <a:ext cx="2619843" cy="1532552"/>
          </a:xfrm>
          <a:prstGeom prst="rect">
            <a:avLst/>
          </a:prstGeom>
          <a:ln>
            <a:noFill/>
          </a:ln>
        </p:spPr>
      </p:pic>
      <p:sp>
        <p:nvSpPr>
          <p:cNvPr id="20" name="Google Shape;131;p20">
            <a:extLst>
              <a:ext uri="{FF2B5EF4-FFF2-40B4-BE49-F238E27FC236}">
                <a16:creationId xmlns:a16="http://schemas.microsoft.com/office/drawing/2014/main" id="{77FD2FB9-C888-9859-72F8-4DD5D5F0B84D}"/>
              </a:ext>
            </a:extLst>
          </p:cNvPr>
          <p:cNvSpPr txBox="1">
            <a:spLocks/>
          </p:cNvSpPr>
          <p:nvPr/>
        </p:nvSpPr>
        <p:spPr>
          <a:xfrm>
            <a:off x="98700" y="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KAMEO setup with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HPGe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166237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20">
            <a:extLst>
              <a:ext uri="{FF2B5EF4-FFF2-40B4-BE49-F238E27FC236}">
                <a16:creationId xmlns:a16="http://schemas.microsoft.com/office/drawing/2014/main" id="{B30DFBFC-15E8-CD0C-A264-0876ED54F9C5}"/>
              </a:ext>
            </a:extLst>
          </p:cNvPr>
          <p:cNvSpPr txBox="1">
            <a:spLocks/>
          </p:cNvSpPr>
          <p:nvPr/>
        </p:nvSpPr>
        <p:spPr>
          <a:xfrm>
            <a:off x="98700" y="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First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estimation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from MC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simulation</a:t>
            </a:r>
            <a:endParaRPr lang="it-IT"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8" name="Immagine 7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074D3AEB-D729-51D5-0D91-D1A2DCC8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2" y="954502"/>
            <a:ext cx="5826368" cy="388204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FE1272-F7FD-FF0A-3A00-69196D1A9E8D}"/>
              </a:ext>
            </a:extLst>
          </p:cNvPr>
          <p:cNvSpPr txBox="1"/>
          <p:nvPr/>
        </p:nvSpPr>
        <p:spPr>
          <a:xfrm>
            <a:off x="138663" y="754775"/>
            <a:ext cx="8866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With a </a:t>
            </a:r>
            <a:r>
              <a:rPr lang="it-IT" sz="1600" dirty="0" err="1"/>
              <a:t>dedicated</a:t>
            </a:r>
            <a:r>
              <a:rPr lang="it-IT" sz="1600" dirty="0"/>
              <a:t> MC </a:t>
            </a:r>
            <a:r>
              <a:rPr lang="it-IT" sz="1600" dirty="0" err="1"/>
              <a:t>simulation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estimated</a:t>
            </a:r>
            <a:r>
              <a:rPr lang="it-IT" sz="1600" dirty="0"/>
              <a:t> the best </a:t>
            </a:r>
            <a:r>
              <a:rPr lang="it-IT" sz="1600" dirty="0" err="1"/>
              <a:t>thickness</a:t>
            </a:r>
            <a:r>
              <a:rPr lang="it-IT" sz="1600" dirty="0"/>
              <a:t> for the Mo target.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CF0AF81-2518-76DC-9945-1E09B6F0F5A3}"/>
              </a:ext>
            </a:extLst>
          </p:cNvPr>
          <p:cNvSpPr txBox="1"/>
          <p:nvPr/>
        </p:nvSpPr>
        <p:spPr>
          <a:xfrm>
            <a:off x="5940702" y="1382854"/>
            <a:ext cx="3104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result</a:t>
            </a:r>
            <a:r>
              <a:rPr lang="it-IT" sz="1600" dirty="0"/>
              <a:t>, targets with </a:t>
            </a:r>
            <a:r>
              <a:rPr lang="it-IT" sz="1600" dirty="0" err="1"/>
              <a:t>thickness</a:t>
            </a:r>
            <a:r>
              <a:rPr lang="it-IT" sz="1600" dirty="0"/>
              <a:t> of 1 mm </a:t>
            </a:r>
            <a:r>
              <a:rPr lang="it-IT" sz="1600" dirty="0" err="1"/>
              <a:t>will</a:t>
            </a:r>
            <a:r>
              <a:rPr lang="it-IT" sz="1600" dirty="0"/>
              <a:t> be </a:t>
            </a:r>
            <a:r>
              <a:rPr lang="it-IT" sz="1600" dirty="0" err="1"/>
              <a:t>realized</a:t>
            </a:r>
            <a:r>
              <a:rPr lang="it-IT" sz="1600" dirty="0"/>
              <a:t> for the KAMEO </a:t>
            </a:r>
            <a:r>
              <a:rPr lang="it-IT" sz="1600" dirty="0" err="1"/>
              <a:t>experiment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721620C-864A-F6E9-64EF-7990539816D5}"/>
              </a:ext>
            </a:extLst>
          </p:cNvPr>
          <p:cNvSpPr txBox="1"/>
          <p:nvPr/>
        </p:nvSpPr>
        <p:spPr>
          <a:xfrm>
            <a:off x="5777653" y="2389805"/>
            <a:ext cx="32276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Background data are currently being collected using an </a:t>
            </a:r>
            <a:r>
              <a:rPr lang="en-US" sz="1600" dirty="0" err="1"/>
              <a:t>HPGe</a:t>
            </a:r>
            <a:r>
              <a:rPr lang="en-US" sz="1600" dirty="0"/>
              <a:t> detector at the DAFNE collider to estimate the time required for a valid measurement.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181BA5-C28A-7C10-63D2-29F0B0A98357}"/>
              </a:ext>
            </a:extLst>
          </p:cNvPr>
          <p:cNvSpPr txBox="1"/>
          <p:nvPr/>
        </p:nvSpPr>
        <p:spPr>
          <a:xfrm>
            <a:off x="5842002" y="4005554"/>
            <a:ext cx="320329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 generic Mo target is being acquired to assess the stability and power of the apparatus.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40043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Google Shape;145;p21"/>
              <p:cNvSpPr txBox="1"/>
              <p:nvPr/>
            </p:nvSpPr>
            <p:spPr>
              <a:xfrm>
                <a:off x="282543" y="795734"/>
                <a:ext cx="8779610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>
                  <a:buSzPts val="1400"/>
                  <a:buChar char="●"/>
                </a:pPr>
                <a:r>
                  <a:rPr lang="it-IT" sz="1600" dirty="0">
                    <a:solidFill>
                      <a:srgbClr val="FF0000"/>
                    </a:solidFill>
                  </a:rPr>
                  <a:t>To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obtain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informations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on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properties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deeply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bound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kaonic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atoms</a:t>
                </a:r>
                <a:r>
                  <a:rPr lang="it-IT" sz="1600" dirty="0"/>
                  <a:t>, </a:t>
                </a:r>
                <a:r>
                  <a:rPr lang="it-IT" sz="1600" dirty="0" err="1"/>
                  <a:t>not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accessible</a:t>
                </a:r>
                <a:r>
                  <a:rPr lang="it-IT" sz="1600" dirty="0"/>
                  <a:t> by the </a:t>
                </a:r>
                <a:r>
                  <a:rPr lang="it-IT" sz="1600" dirty="0" err="1"/>
                  <a:t>kaonic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cascade</a:t>
                </a:r>
                <a:r>
                  <a:rPr lang="it-IT" sz="1600" dirty="0"/>
                  <a:t>, in </a:t>
                </a:r>
                <a:r>
                  <a:rPr lang="it-IT" sz="1600" dirty="0" err="1"/>
                  <a:t>ticklish</a:t>
                </a:r>
                <a:r>
                  <a:rPr lang="it-IT" sz="1600" dirty="0"/>
                  <a:t> nuclei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shift and </a:t>
                </a:r>
                <a:r>
                  <a:rPr lang="it-IT" sz="1600" dirty="0" err="1"/>
                  <a:t>width</a:t>
                </a:r>
                <a:r>
                  <a:rPr lang="it-IT" sz="1600" dirty="0"/>
                  <a:t> of the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=4, 3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levels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600" dirty="0"/>
                  <a:t> state</a:t>
                </a:r>
                <a:endParaRPr sz="1600" dirty="0"/>
              </a:p>
            </p:txBody>
          </p:sp>
        </mc:Choice>
        <mc:Fallback xmlns="">
          <p:sp>
            <p:nvSpPr>
              <p:cNvPr id="145" name="Google Shape;145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43" y="795734"/>
                <a:ext cx="8779610" cy="677078"/>
              </a:xfrm>
              <a:prstGeom prst="rect">
                <a:avLst/>
              </a:prstGeom>
              <a:blipFill>
                <a:blip r:embed="rId3"/>
                <a:stretch>
                  <a:fillRect b="-3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Google Shape;147;p21"/>
              <p:cNvSpPr txBox="1"/>
              <p:nvPr/>
            </p:nvSpPr>
            <p:spPr>
              <a:xfrm>
                <a:off x="364390" y="3210312"/>
                <a:ext cx="8540124" cy="681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Char char="●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search</a:t>
                </a:r>
                <a:r>
                  <a:rPr lang="it-IT" sz="1600" dirty="0"/>
                  <a:t> for isotope </a:t>
                </a:r>
                <a:r>
                  <a:rPr lang="it-IT" sz="1600" dirty="0" err="1"/>
                  <a:t>effects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would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reveal</a:t>
                </a:r>
                <a:r>
                  <a:rPr lang="it-IT" sz="1600" dirty="0"/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sign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changes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in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nuclear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periphery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when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pair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neutrons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are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added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to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lighest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isotope </a:t>
                </a:r>
                <a:r>
                  <a:rPr lang="it-IT" sz="1600" dirty="0"/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)</a:t>
                </a:r>
                <a:endParaRPr sz="1600" dirty="0"/>
              </a:p>
            </p:txBody>
          </p:sp>
        </mc:Choice>
        <mc:Fallback xmlns="">
          <p:sp>
            <p:nvSpPr>
              <p:cNvPr id="147" name="Google Shape;147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0" y="3210312"/>
                <a:ext cx="8540124" cy="681759"/>
              </a:xfrm>
              <a:prstGeom prst="rect">
                <a:avLst/>
              </a:prstGeom>
              <a:blipFill>
                <a:blip r:embed="rId4"/>
                <a:stretch>
                  <a:fillRect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847" y="250114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0D5BDC"/>
                </a:solidFill>
              </a:rPr>
              <a:t>SCIENTICIC IMPORTANCE OF </a:t>
            </a:r>
            <a:r>
              <a:rPr lang="it" sz="2800" b="1" dirty="0">
                <a:solidFill>
                  <a:srgbClr val="FF0000"/>
                </a:solidFill>
              </a:rPr>
              <a:t>KAMEO</a:t>
            </a:r>
            <a:endParaRPr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47;p21">
                <a:extLst>
                  <a:ext uri="{FF2B5EF4-FFF2-40B4-BE49-F238E27FC236}">
                    <a16:creationId xmlns:a16="http://schemas.microsoft.com/office/drawing/2014/main" id="{C29BAA6D-AF53-4EF6-B386-FF7787762E93}"/>
                  </a:ext>
                </a:extLst>
              </p:cNvPr>
              <p:cNvSpPr txBox="1"/>
              <p:nvPr/>
            </p:nvSpPr>
            <p:spPr>
              <a:xfrm>
                <a:off x="364390" y="1409639"/>
                <a:ext cx="8162100" cy="68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>
                  <a:buSzPts val="1400"/>
                  <a:buChar char="●"/>
                </a:pPr>
                <a:r>
                  <a:rPr lang="it-IT" sz="16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>
                    <a:solidFill>
                      <a:srgbClr val="FF0000"/>
                    </a:solidFill>
                  </a:rPr>
                  <a:t>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attenuation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coefficient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(</a:t>
                </a:r>
                <a:r>
                  <a:rPr lang="el-GR" sz="1600" dirty="0">
                    <a:solidFill>
                      <a:srgbClr val="FF0000"/>
                    </a:solidFill>
                  </a:rPr>
                  <a:t>α</a:t>
                </a:r>
                <a:r>
                  <a:rPr lang="it-IT" sz="1600" dirty="0">
                    <a:solidFill>
                      <a:srgbClr val="FF0000"/>
                    </a:solidFill>
                  </a:rPr>
                  <a:t>) due to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nuclear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resonance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effect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can be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measured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with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higher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precision</a:t>
                </a:r>
                <a:r>
                  <a:rPr lang="it-IT" sz="1600" dirty="0"/>
                  <a:t>. </a:t>
                </a:r>
                <a:endParaRPr sz="1600" dirty="0"/>
              </a:p>
            </p:txBody>
          </p:sp>
        </mc:Choice>
        <mc:Fallback xmlns="">
          <p:sp>
            <p:nvSpPr>
              <p:cNvPr id="11" name="Google Shape;147;p21">
                <a:extLst>
                  <a:ext uri="{FF2B5EF4-FFF2-40B4-BE49-F238E27FC236}">
                    <a16:creationId xmlns:a16="http://schemas.microsoft.com/office/drawing/2014/main" id="{C29BAA6D-AF53-4EF6-B386-FF778776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0" y="1409639"/>
                <a:ext cx="8162100" cy="682080"/>
              </a:xfrm>
              <a:prstGeom prst="rect">
                <a:avLst/>
              </a:prstGeom>
              <a:blipFill>
                <a:blip r:embed="rId5"/>
                <a:stretch>
                  <a:fillRect r="-971" b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147;p21">
                <a:extLst>
                  <a:ext uri="{FF2B5EF4-FFF2-40B4-BE49-F238E27FC236}">
                    <a16:creationId xmlns:a16="http://schemas.microsoft.com/office/drawing/2014/main" id="{0EE03B59-5AEC-4C54-B2DF-7A993BE3DB36}"/>
                  </a:ext>
                </a:extLst>
              </p:cNvPr>
              <p:cNvSpPr txBox="1"/>
              <p:nvPr/>
            </p:nvSpPr>
            <p:spPr>
              <a:xfrm>
                <a:off x="364389" y="3801284"/>
                <a:ext cx="8612209" cy="68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To study </a:t>
                </a:r>
                <a:r>
                  <a:rPr lang="it-IT" sz="1600" dirty="0" err="1">
                    <a:latin typeface="+mj-lt"/>
                    <a:ea typeface="Verdana" panose="020B0604030504040204" pitchFamily="34" charset="0"/>
                  </a:rPr>
                  <a:t>nuclear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latin typeface="+mj-lt"/>
                    <a:ea typeface="Verdana" panose="020B0604030504040204" pitchFamily="34" charset="0"/>
                  </a:rPr>
                  <a:t>distribution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ar-AE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,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providing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important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details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to investigate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neutrinoless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double beta (0</a:t>
                </a:r>
                <a:r>
                  <a:rPr lang="el-GR" sz="1600" i="1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νββ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) and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two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-neutrino double beta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decay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(2</a:t>
                </a:r>
                <a:r>
                  <a:rPr lang="el-GR" sz="1600" i="1" dirty="0">
                    <a:latin typeface="+mj-lt"/>
                    <a:ea typeface="Verdana" panose="020B0604030504040204" pitchFamily="34" charset="0"/>
                  </a:rPr>
                  <a:t>νββ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) </a:t>
                </a:r>
                <a:endParaRPr lang="ar-AE" sz="1600" dirty="0"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2" name="Google Shape;147;p21">
                <a:extLst>
                  <a:ext uri="{FF2B5EF4-FFF2-40B4-BE49-F238E27FC236}">
                    <a16:creationId xmlns:a16="http://schemas.microsoft.com/office/drawing/2014/main" id="{0EE03B59-5AEC-4C54-B2DF-7A993BE3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89" y="3801284"/>
                <a:ext cx="8612209" cy="682080"/>
              </a:xfrm>
              <a:prstGeom prst="rect">
                <a:avLst/>
              </a:prstGeom>
              <a:blipFill>
                <a:blip r:embed="rId6"/>
                <a:stretch>
                  <a:fillRect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47;p21">
                <a:extLst>
                  <a:ext uri="{FF2B5EF4-FFF2-40B4-BE49-F238E27FC236}">
                    <a16:creationId xmlns:a16="http://schemas.microsoft.com/office/drawing/2014/main" id="{D4CEBECC-9649-44E9-A4F5-7F41E7FAC691}"/>
                  </a:ext>
                </a:extLst>
              </p:cNvPr>
              <p:cNvSpPr txBox="1"/>
              <p:nvPr/>
            </p:nvSpPr>
            <p:spPr>
              <a:xfrm>
                <a:off x="364390" y="2019263"/>
                <a:ext cx="8627210" cy="681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/>
                  <a:t>The </a:t>
                </a:r>
                <a:r>
                  <a:rPr lang="el-GR" sz="1600" dirty="0"/>
                  <a:t>α </a:t>
                </a:r>
                <a:r>
                  <a:rPr lang="it-IT" sz="1600" dirty="0" err="1"/>
                  <a:t>coefficient</a:t>
                </a:r>
                <a:r>
                  <a:rPr lang="it-IT" sz="1600" dirty="0"/>
                  <a:t> can be </a:t>
                </a:r>
                <a:r>
                  <a:rPr lang="it-IT" sz="1600" dirty="0" err="1"/>
                  <a:t>measured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for the first time, </a:t>
                </a:r>
                <a:r>
                  <a:rPr lang="it-IT" sz="1600" dirty="0" err="1"/>
                  <a:t>providing</a:t>
                </a:r>
                <a:r>
                  <a:rPr lang="it-IT" sz="1600" dirty="0"/>
                  <a:t> new </a:t>
                </a:r>
                <a:r>
                  <a:rPr lang="it-IT" sz="1600" dirty="0" err="1"/>
                  <a:t>reference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value</a:t>
                </a:r>
                <a:r>
                  <a:rPr lang="it-IT" sz="1600" dirty="0"/>
                  <a:t> for </a:t>
                </a:r>
                <a:r>
                  <a:rPr lang="it-IT" sz="1600" dirty="0" err="1"/>
                  <a:t>theorical</a:t>
                </a:r>
                <a:r>
                  <a:rPr lang="it-IT" sz="1600" dirty="0"/>
                  <a:t> models. </a:t>
                </a:r>
              </a:p>
            </p:txBody>
          </p:sp>
        </mc:Choice>
        <mc:Fallback xmlns="">
          <p:sp>
            <p:nvSpPr>
              <p:cNvPr id="14" name="Google Shape;147;p21">
                <a:extLst>
                  <a:ext uri="{FF2B5EF4-FFF2-40B4-BE49-F238E27FC236}">
                    <a16:creationId xmlns:a16="http://schemas.microsoft.com/office/drawing/2014/main" id="{D4CEBECC-9649-44E9-A4F5-7F41E7F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0" y="2019263"/>
                <a:ext cx="8627210" cy="681951"/>
              </a:xfrm>
              <a:prstGeom prst="rect">
                <a:avLst/>
              </a:prstGeom>
              <a:blipFill>
                <a:blip r:embed="rId7"/>
                <a:stretch>
                  <a:fillRect b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47;p21">
                <a:extLst>
                  <a:ext uri="{FF2B5EF4-FFF2-40B4-BE49-F238E27FC236}">
                    <a16:creationId xmlns:a16="http://schemas.microsoft.com/office/drawing/2014/main" id="{76FB395A-09ED-4EB9-A7F8-F05F35749BB5}"/>
                  </a:ext>
                </a:extLst>
              </p:cNvPr>
              <p:cNvSpPr txBox="1"/>
              <p:nvPr/>
            </p:nvSpPr>
            <p:spPr>
              <a:xfrm>
                <a:off x="379390" y="2605233"/>
                <a:ext cx="8612210" cy="686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comparison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measurements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could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reveal</a:t>
                </a:r>
                <a:r>
                  <a:rPr lang="it-IT" sz="1600" dirty="0">
                    <a:solidFill>
                      <a:srgbClr val="FF0000"/>
                    </a:solidFill>
                  </a:rPr>
                  <a:t> new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properties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strong </a:t>
                </a:r>
                <a:r>
                  <a:rPr lang="it" sz="1600" dirty="0">
                    <a:solidFill>
                      <a:srgbClr val="FF0000"/>
                    </a:solidFill>
                  </a:rPr>
                  <a:t>kaon-nucleon interaction</a:t>
                </a:r>
                <a:r>
                  <a:rPr lang="it" sz="1600" dirty="0"/>
                  <a:t> (also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𝑅𝑢</m:t>
                        </m:r>
                      </m:e>
                    </m:sPre>
                  </m:oMath>
                </a14:m>
                <a:r>
                  <a:rPr lang="it" sz="1600" dirty="0"/>
                  <a:t>).</a:t>
                </a:r>
                <a:endParaRPr lang="it-IT" sz="1600" dirty="0"/>
              </a:p>
            </p:txBody>
          </p:sp>
        </mc:Choice>
        <mc:Fallback xmlns="">
          <p:sp>
            <p:nvSpPr>
              <p:cNvPr id="15" name="Google Shape;147;p21">
                <a:extLst>
                  <a:ext uri="{FF2B5EF4-FFF2-40B4-BE49-F238E27FC236}">
                    <a16:creationId xmlns:a16="http://schemas.microsoft.com/office/drawing/2014/main" id="{76FB395A-09ED-4EB9-A7F8-F05F35749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0" y="2605233"/>
                <a:ext cx="8612210" cy="686953"/>
              </a:xfrm>
              <a:prstGeom prst="rect">
                <a:avLst/>
              </a:prstGeom>
              <a:blipFill>
                <a:blip r:embed="rId8"/>
                <a:stretch>
                  <a:fillRect b="-4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47;p21">
            <a:extLst>
              <a:ext uri="{FF2B5EF4-FFF2-40B4-BE49-F238E27FC236}">
                <a16:creationId xmlns:a16="http://schemas.microsoft.com/office/drawing/2014/main" id="{3BCCC963-0879-DCF6-1911-A8E37D63552B}"/>
              </a:ext>
            </a:extLst>
          </p:cNvPr>
          <p:cNvSpPr txBox="1"/>
          <p:nvPr/>
        </p:nvSpPr>
        <p:spPr>
          <a:xfrm>
            <a:off x="379390" y="4561284"/>
            <a:ext cx="81621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17500">
              <a:buSzPts val="1400"/>
              <a:buFont typeface="Arial"/>
              <a:buChar char="●"/>
            </a:pPr>
            <a:r>
              <a:rPr lang="it-IT" sz="1600" dirty="0">
                <a:latin typeface="+mj-lt"/>
                <a:ea typeface="Verdana" panose="020B0604030504040204" pitchFamily="34" charset="0"/>
              </a:rPr>
              <a:t>To highlight </a:t>
            </a:r>
            <a:r>
              <a:rPr lang="it-IT" sz="1600" dirty="0" err="1">
                <a:latin typeface="+mj-lt"/>
                <a:ea typeface="Verdana" panose="020B0604030504040204" pitchFamily="34" charset="0"/>
              </a:rPr>
              <a:t>nuclear</a:t>
            </a:r>
            <a:r>
              <a:rPr lang="it-IT" sz="1600" dirty="0">
                <a:latin typeface="+mj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j-lt"/>
                <a:ea typeface="Verdana" panose="020B0604030504040204" pitchFamily="34" charset="0"/>
              </a:rPr>
              <a:t>properties</a:t>
            </a:r>
            <a:r>
              <a:rPr lang="it-IT" sz="1600" dirty="0">
                <a:latin typeface="+mj-lt"/>
                <a:ea typeface="Verdana" panose="020B0604030504040204" pitchFamily="34" charset="0"/>
              </a:rPr>
              <a:t> due to the </a:t>
            </a:r>
            <a:r>
              <a:rPr lang="it-IT" sz="1600" dirty="0" err="1">
                <a:latin typeface="+mj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j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j-lt"/>
                <a:ea typeface="Verdana" panose="020B0604030504040204" pitchFamily="34" charset="0"/>
              </a:rPr>
              <a:t>approach</a:t>
            </a:r>
            <a:r>
              <a:rPr lang="it-IT" sz="1600" dirty="0">
                <a:latin typeface="+mj-lt"/>
                <a:ea typeface="Verdana" panose="020B0604030504040204" pitchFamily="34" charset="0"/>
              </a:rPr>
              <a:t> and the strong interaction.</a:t>
            </a:r>
            <a:endParaRPr lang="ar-AE" sz="1600" dirty="0">
              <a:latin typeface="+mj-lt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666713" y="1854175"/>
            <a:ext cx="7570027" cy="6770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buSzPts val="1400"/>
            </a:pPr>
            <a:r>
              <a:rPr lang="it-IT" sz="1600" dirty="0">
                <a:solidFill>
                  <a:schemeClr val="bg1"/>
                </a:solidFill>
              </a:rPr>
              <a:t>2. Upgrading the Monte Carlo </a:t>
            </a:r>
            <a:r>
              <a:rPr lang="it-IT" sz="1600" dirty="0" err="1">
                <a:solidFill>
                  <a:schemeClr val="bg1"/>
                </a:solidFill>
              </a:rPr>
              <a:t>simulation</a:t>
            </a:r>
            <a:r>
              <a:rPr lang="it-IT" sz="1600" dirty="0">
                <a:solidFill>
                  <a:schemeClr val="bg1"/>
                </a:solidFill>
              </a:rPr>
              <a:t> for a </a:t>
            </a:r>
            <a:r>
              <a:rPr lang="it-IT" sz="1600" dirty="0" err="1">
                <a:solidFill>
                  <a:schemeClr val="bg1"/>
                </a:solidFill>
              </a:rPr>
              <a:t>better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estimation</a:t>
            </a:r>
            <a:r>
              <a:rPr lang="it-IT" sz="1600" dirty="0">
                <a:solidFill>
                  <a:schemeClr val="bg1"/>
                </a:solidFill>
              </a:rPr>
              <a:t> of </a:t>
            </a:r>
            <a:r>
              <a:rPr lang="it-IT" sz="1600" dirty="0" err="1">
                <a:solidFill>
                  <a:schemeClr val="bg1"/>
                </a:solidFill>
              </a:rPr>
              <a:t>experimental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parameters</a:t>
            </a:r>
            <a:r>
              <a:rPr lang="it-IT" sz="1600" dirty="0">
                <a:solidFill>
                  <a:schemeClr val="bg1"/>
                </a:solidFill>
              </a:rPr>
              <a:t> and timing.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847" y="250114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0D5BDC"/>
                </a:solidFill>
              </a:rPr>
              <a:t>WHAT ARE WE DOING?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2" name="Google Shape;145;p21">
            <a:extLst>
              <a:ext uri="{FF2B5EF4-FFF2-40B4-BE49-F238E27FC236}">
                <a16:creationId xmlns:a16="http://schemas.microsoft.com/office/drawing/2014/main" id="{B9880D46-E7B3-2C2A-372D-C9D3C18C67B6}"/>
              </a:ext>
            </a:extLst>
          </p:cNvPr>
          <p:cNvSpPr txBox="1"/>
          <p:nvPr/>
        </p:nvSpPr>
        <p:spPr>
          <a:xfrm>
            <a:off x="666714" y="843099"/>
            <a:ext cx="7570027" cy="923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buSzPts val="1400"/>
            </a:pPr>
            <a:r>
              <a:rPr lang="it-IT" sz="1600" dirty="0">
                <a:solidFill>
                  <a:schemeClr val="bg1"/>
                </a:solidFill>
              </a:rPr>
              <a:t>1. </a:t>
            </a:r>
            <a:r>
              <a:rPr lang="it-IT" sz="1600" dirty="0" err="1">
                <a:solidFill>
                  <a:schemeClr val="bg1"/>
                </a:solidFill>
              </a:rPr>
              <a:t>Estimating</a:t>
            </a:r>
            <a:r>
              <a:rPr lang="it-IT" sz="1600" dirty="0">
                <a:solidFill>
                  <a:schemeClr val="bg1"/>
                </a:solidFill>
              </a:rPr>
              <a:t> shifts and </a:t>
            </a:r>
            <a:r>
              <a:rPr lang="it-IT" sz="1600" dirty="0" err="1">
                <a:solidFill>
                  <a:schemeClr val="bg1"/>
                </a:solidFill>
              </a:rPr>
              <a:t>width</a:t>
            </a:r>
            <a:r>
              <a:rPr lang="it-IT" sz="1600" dirty="0">
                <a:solidFill>
                  <a:schemeClr val="bg1"/>
                </a:solidFill>
              </a:rPr>
              <a:t> of 4f and 3d </a:t>
            </a:r>
            <a:r>
              <a:rPr lang="it-IT" sz="1600" dirty="0" err="1">
                <a:solidFill>
                  <a:schemeClr val="bg1"/>
                </a:solidFill>
              </a:rPr>
              <a:t>level</a:t>
            </a:r>
            <a:r>
              <a:rPr lang="it-IT" sz="1600" dirty="0">
                <a:solidFill>
                  <a:schemeClr val="bg1"/>
                </a:solidFill>
              </a:rPr>
              <a:t> in K-Mo </a:t>
            </a:r>
            <a:r>
              <a:rPr lang="it-IT" sz="1600" dirty="0" err="1">
                <a:solidFill>
                  <a:schemeClr val="bg1"/>
                </a:solidFill>
              </a:rPr>
              <a:t>isotopes</a:t>
            </a:r>
            <a:r>
              <a:rPr lang="it-IT" sz="1600" dirty="0">
                <a:solidFill>
                  <a:schemeClr val="bg1"/>
                </a:solidFill>
              </a:rPr>
              <a:t> in </a:t>
            </a:r>
            <a:r>
              <a:rPr lang="it-IT" sz="1600" dirty="0" err="1">
                <a:solidFill>
                  <a:schemeClr val="bg1"/>
                </a:solidFill>
              </a:rPr>
              <a:t>nuclear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excited</a:t>
            </a:r>
            <a:r>
              <a:rPr lang="it-IT" sz="1600" dirty="0">
                <a:solidFill>
                  <a:schemeClr val="bg1"/>
                </a:solidFill>
              </a:rPr>
              <a:t> 2+ state due to the strong </a:t>
            </a:r>
            <a:r>
              <a:rPr lang="it-IT" sz="1600" dirty="0" err="1">
                <a:solidFill>
                  <a:schemeClr val="bg1"/>
                </a:solidFill>
              </a:rPr>
              <a:t>kaon-nucleus</a:t>
            </a:r>
            <a:r>
              <a:rPr lang="it-IT" sz="1600" dirty="0">
                <a:solidFill>
                  <a:schemeClr val="bg1"/>
                </a:solidFill>
              </a:rPr>
              <a:t> interaction, to </a:t>
            </a:r>
            <a:r>
              <a:rPr lang="it-IT" sz="1600" dirty="0" err="1">
                <a:solidFill>
                  <a:schemeClr val="bg1"/>
                </a:solidFill>
              </a:rPr>
              <a:t>evaluate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needed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precision</a:t>
            </a:r>
            <a:r>
              <a:rPr lang="it-IT" sz="1600" dirty="0">
                <a:solidFill>
                  <a:schemeClr val="bg1"/>
                </a:solidFill>
              </a:rPr>
              <a:t> for an </a:t>
            </a:r>
            <a:r>
              <a:rPr lang="it-IT" sz="1600" dirty="0" err="1">
                <a:solidFill>
                  <a:schemeClr val="bg1"/>
                </a:solidFill>
              </a:rPr>
              <a:t>experimental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measurement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3" name="Google Shape;145;p21">
            <a:extLst>
              <a:ext uri="{FF2B5EF4-FFF2-40B4-BE49-F238E27FC236}">
                <a16:creationId xmlns:a16="http://schemas.microsoft.com/office/drawing/2014/main" id="{6D8CF79C-F827-4ACF-DD0A-D01FDE117A72}"/>
              </a:ext>
            </a:extLst>
          </p:cNvPr>
          <p:cNvSpPr txBox="1"/>
          <p:nvPr/>
        </p:nvSpPr>
        <p:spPr>
          <a:xfrm>
            <a:off x="666712" y="2620454"/>
            <a:ext cx="7570027" cy="4308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buSzPts val="1400"/>
            </a:pPr>
            <a:r>
              <a:rPr lang="it-IT" sz="1600" dirty="0">
                <a:solidFill>
                  <a:schemeClr val="bg1"/>
                </a:solidFill>
              </a:rPr>
              <a:t>3. </a:t>
            </a:r>
            <a:r>
              <a:rPr lang="it-IT" sz="1600" dirty="0" err="1">
                <a:solidFill>
                  <a:schemeClr val="bg1"/>
                </a:solidFill>
              </a:rPr>
              <a:t>Analizing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collected</a:t>
            </a:r>
            <a:r>
              <a:rPr lang="it-IT" sz="1600" dirty="0">
                <a:solidFill>
                  <a:schemeClr val="bg1"/>
                </a:solidFill>
              </a:rPr>
              <a:t> data with </a:t>
            </a:r>
            <a:r>
              <a:rPr lang="it-IT" sz="1600" dirty="0" err="1">
                <a:solidFill>
                  <a:schemeClr val="bg1"/>
                </a:solidFill>
              </a:rPr>
              <a:t>HPGe</a:t>
            </a:r>
            <a:r>
              <a:rPr lang="it-IT" sz="1600" dirty="0">
                <a:solidFill>
                  <a:schemeClr val="bg1"/>
                </a:solidFill>
              </a:rPr>
              <a:t> detector to estimate the background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4" name="Google Shape;145;p21">
            <a:extLst>
              <a:ext uri="{FF2B5EF4-FFF2-40B4-BE49-F238E27FC236}">
                <a16:creationId xmlns:a16="http://schemas.microsoft.com/office/drawing/2014/main" id="{C4631658-6BA3-818F-DE56-2A299301EEBE}"/>
              </a:ext>
            </a:extLst>
          </p:cNvPr>
          <p:cNvSpPr txBox="1"/>
          <p:nvPr/>
        </p:nvSpPr>
        <p:spPr>
          <a:xfrm>
            <a:off x="666713" y="3944216"/>
            <a:ext cx="7570027" cy="6770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buSzPts val="1400"/>
            </a:pPr>
            <a:r>
              <a:rPr lang="it-IT" sz="1600" dirty="0">
                <a:solidFill>
                  <a:schemeClr val="bg1"/>
                </a:solidFill>
              </a:rPr>
              <a:t>5. </a:t>
            </a:r>
            <a:r>
              <a:rPr lang="it-IT" sz="1600" dirty="0" err="1">
                <a:solidFill>
                  <a:schemeClr val="bg1"/>
                </a:solidFill>
              </a:rPr>
              <a:t>Looking</a:t>
            </a:r>
            <a:r>
              <a:rPr lang="it-IT" sz="1600" dirty="0">
                <a:solidFill>
                  <a:schemeClr val="bg1"/>
                </a:solidFill>
              </a:rPr>
              <a:t> for </a:t>
            </a:r>
            <a:r>
              <a:rPr lang="it-IT" sz="1600" dirty="0" err="1">
                <a:solidFill>
                  <a:schemeClr val="bg1"/>
                </a:solidFill>
              </a:rPr>
              <a:t>further</a:t>
            </a:r>
            <a:r>
              <a:rPr lang="it-IT" sz="1600" dirty="0">
                <a:solidFill>
                  <a:schemeClr val="bg1"/>
                </a:solidFill>
              </a:rPr>
              <a:t> information and </a:t>
            </a:r>
            <a:r>
              <a:rPr lang="it-IT" sz="1600" dirty="0" err="1">
                <a:solidFill>
                  <a:schemeClr val="bg1"/>
                </a:solidFill>
              </a:rPr>
              <a:t>parameters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that</a:t>
            </a:r>
            <a:r>
              <a:rPr lang="it-IT" sz="1600" dirty="0">
                <a:solidFill>
                  <a:schemeClr val="bg1"/>
                </a:solidFill>
              </a:rPr>
              <a:t> can be </a:t>
            </a:r>
            <a:r>
              <a:rPr lang="it-IT" sz="1600" dirty="0" err="1">
                <a:solidFill>
                  <a:schemeClr val="bg1"/>
                </a:solidFill>
              </a:rPr>
              <a:t>extracted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investigating</a:t>
            </a:r>
            <a:r>
              <a:rPr lang="it-IT" sz="1600" dirty="0">
                <a:solidFill>
                  <a:schemeClr val="bg1"/>
                </a:solidFill>
              </a:rPr>
              <a:t> the E2 </a:t>
            </a:r>
            <a:r>
              <a:rPr lang="it-IT" sz="1600" dirty="0" err="1">
                <a:solidFill>
                  <a:schemeClr val="bg1"/>
                </a:solidFill>
              </a:rPr>
              <a:t>nuclear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resonance</a:t>
            </a:r>
            <a:r>
              <a:rPr lang="it-IT" sz="1600" dirty="0">
                <a:solidFill>
                  <a:schemeClr val="bg1"/>
                </a:solidFill>
              </a:rPr>
              <a:t> in </a:t>
            </a:r>
            <a:r>
              <a:rPr lang="it-IT" sz="1600" dirty="0" err="1">
                <a:solidFill>
                  <a:schemeClr val="bg1"/>
                </a:solidFill>
              </a:rPr>
              <a:t>kaonic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atoms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B224A7E-6006-15C7-D986-4CA770636320}"/>
              </a:ext>
            </a:extLst>
          </p:cNvPr>
          <p:cNvSpPr/>
          <p:nvPr/>
        </p:nvSpPr>
        <p:spPr>
          <a:xfrm rot="4236257">
            <a:off x="6052150" y="4455304"/>
            <a:ext cx="330144" cy="2571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5B2C0C-1461-16B7-77F9-BAD04AF4F945}"/>
              </a:ext>
            </a:extLst>
          </p:cNvPr>
          <p:cNvSpPr txBox="1"/>
          <p:nvPr/>
        </p:nvSpPr>
        <p:spPr>
          <a:xfrm>
            <a:off x="5335867" y="4756804"/>
            <a:ext cx="272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ANY SUGGESTION???</a:t>
            </a:r>
          </a:p>
        </p:txBody>
      </p:sp>
      <p:sp>
        <p:nvSpPr>
          <p:cNvPr id="7" name="Google Shape;145;p21">
            <a:extLst>
              <a:ext uri="{FF2B5EF4-FFF2-40B4-BE49-F238E27FC236}">
                <a16:creationId xmlns:a16="http://schemas.microsoft.com/office/drawing/2014/main" id="{D7B6EE6B-06BC-0068-C583-2CC280113CD4}"/>
              </a:ext>
            </a:extLst>
          </p:cNvPr>
          <p:cNvSpPr txBox="1"/>
          <p:nvPr/>
        </p:nvSpPr>
        <p:spPr>
          <a:xfrm>
            <a:off x="666712" y="3154029"/>
            <a:ext cx="7570027" cy="6770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buSzPts val="1400"/>
            </a:pPr>
            <a:r>
              <a:rPr lang="it-IT" sz="1600" dirty="0">
                <a:solidFill>
                  <a:schemeClr val="bg1"/>
                </a:solidFill>
              </a:rPr>
              <a:t>4. A </a:t>
            </a:r>
            <a:r>
              <a:rPr lang="it-IT" sz="1600" dirty="0" err="1">
                <a:solidFill>
                  <a:schemeClr val="bg1"/>
                </a:solidFill>
              </a:rPr>
              <a:t>preliminary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measurement</a:t>
            </a:r>
            <a:r>
              <a:rPr lang="it-IT" sz="1600" dirty="0">
                <a:solidFill>
                  <a:schemeClr val="bg1"/>
                </a:solidFill>
              </a:rPr>
              <a:t> with </a:t>
            </a:r>
            <a:r>
              <a:rPr lang="it-IT" sz="1600" dirty="0" err="1">
                <a:solidFill>
                  <a:schemeClr val="bg1"/>
                </a:solidFill>
              </a:rPr>
              <a:t>generic</a:t>
            </a:r>
            <a:r>
              <a:rPr lang="it-IT" sz="1600" dirty="0">
                <a:solidFill>
                  <a:schemeClr val="bg1"/>
                </a:solidFill>
              </a:rPr>
              <a:t> Mo target of 1 mm </a:t>
            </a:r>
            <a:r>
              <a:rPr lang="it-IT" sz="1600" dirty="0" err="1">
                <a:solidFill>
                  <a:schemeClr val="bg1"/>
                </a:solidFill>
              </a:rPr>
              <a:t>thick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being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projected</a:t>
            </a:r>
            <a:r>
              <a:rPr lang="it-IT" sz="1600" dirty="0">
                <a:solidFill>
                  <a:schemeClr val="bg1"/>
                </a:solidFill>
              </a:rPr>
              <a:t> to set the best </a:t>
            </a:r>
            <a:r>
              <a:rPr lang="it-IT" sz="1600" dirty="0" err="1">
                <a:solidFill>
                  <a:schemeClr val="bg1"/>
                </a:solidFill>
              </a:rPr>
              <a:t>experimental</a:t>
            </a:r>
            <a:r>
              <a:rPr lang="it-IT" sz="1600" dirty="0">
                <a:solidFill>
                  <a:schemeClr val="bg1"/>
                </a:solidFill>
              </a:rPr>
              <a:t> data </a:t>
            </a:r>
            <a:r>
              <a:rPr lang="it-IT" sz="1600" dirty="0" err="1">
                <a:solidFill>
                  <a:schemeClr val="bg1"/>
                </a:solidFill>
              </a:rPr>
              <a:t>taking</a:t>
            </a:r>
            <a:r>
              <a:rPr lang="it-IT" sz="1600" dirty="0">
                <a:solidFill>
                  <a:schemeClr val="bg1"/>
                </a:solidFill>
              </a:rPr>
              <a:t> and setup </a:t>
            </a:r>
            <a:r>
              <a:rPr lang="it-IT" sz="1600" dirty="0" err="1">
                <a:solidFill>
                  <a:schemeClr val="bg1"/>
                </a:solidFill>
              </a:rPr>
              <a:t>conditions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  <a:endParaRPr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31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lbero, esterni, strada, via&#10;&#10;Descrizione generata automaticamente">
            <a:extLst>
              <a:ext uri="{FF2B5EF4-FFF2-40B4-BE49-F238E27FC236}">
                <a16:creationId xmlns:a16="http://schemas.microsoft.com/office/drawing/2014/main" id="{8FB9F20F-2398-4E5F-86DD-5391F1FA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9" y="1393031"/>
            <a:ext cx="7344982" cy="349546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9216921-EF1B-418C-8688-CEF71E82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310621"/>
            <a:ext cx="9144000" cy="841800"/>
          </a:xfrm>
        </p:spPr>
        <p:txBody>
          <a:bodyPr>
            <a:no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+mn-lt"/>
                <a:ea typeface="Verdana" panose="020B0604030504040204" pitchFamily="34" charset="0"/>
              </a:rPr>
              <a:t>THANK YOU FOR YOUR ATTENTION!!!</a:t>
            </a:r>
            <a:endParaRPr lang="it-IT" sz="4000" b="1" dirty="0">
              <a:solidFill>
                <a:srgbClr val="FF0000"/>
              </a:solidFill>
              <a:latin typeface="+mn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A2CF593-F806-443F-8AE0-BE2A00383664}"/>
                  </a:ext>
                </a:extLst>
              </p:cNvPr>
              <p:cNvSpPr txBox="1"/>
              <p:nvPr/>
            </p:nvSpPr>
            <p:spPr>
              <a:xfrm>
                <a:off x="1584007" y="2530554"/>
                <a:ext cx="708660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A2CF593-F806-443F-8AE0-BE2A0038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07" y="2530554"/>
                <a:ext cx="708660" cy="553100"/>
              </a:xfrm>
              <a:prstGeom prst="rect">
                <a:avLst/>
              </a:prstGeom>
              <a:blipFill>
                <a:blip r:embed="rId3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DA1887-E015-498D-BE96-A839D208BD9A}"/>
                  </a:ext>
                </a:extLst>
              </p:cNvPr>
              <p:cNvSpPr txBox="1"/>
              <p:nvPr/>
            </p:nvSpPr>
            <p:spPr>
              <a:xfrm>
                <a:off x="3165379" y="2477169"/>
                <a:ext cx="708660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DA1887-E015-498D-BE96-A839D208B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9" y="2477169"/>
                <a:ext cx="708660" cy="553100"/>
              </a:xfrm>
              <a:prstGeom prst="rect">
                <a:avLst/>
              </a:prstGeom>
              <a:blipFill>
                <a:blip r:embed="rId4"/>
                <a:stretch>
                  <a:fillRect r="-35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C274FD-3A71-446F-A1C9-489364C3B1EE}"/>
                  </a:ext>
                </a:extLst>
              </p:cNvPr>
              <p:cNvSpPr txBox="1"/>
              <p:nvPr/>
            </p:nvSpPr>
            <p:spPr>
              <a:xfrm>
                <a:off x="4652707" y="2563416"/>
                <a:ext cx="708660" cy="553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C274FD-3A71-446F-A1C9-489364C3B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07" y="2563416"/>
                <a:ext cx="708660" cy="553228"/>
              </a:xfrm>
              <a:prstGeom prst="rect">
                <a:avLst/>
              </a:prstGeom>
              <a:blipFill>
                <a:blip r:embed="rId5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D8972C5-EBBF-46CB-A9D4-E465C4DCAB69}"/>
                  </a:ext>
                </a:extLst>
              </p:cNvPr>
              <p:cNvSpPr txBox="1"/>
              <p:nvPr/>
            </p:nvSpPr>
            <p:spPr>
              <a:xfrm>
                <a:off x="6234079" y="2530554"/>
                <a:ext cx="708660" cy="618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3200" b="1" i="1" smtClean="0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3200" b="1" i="1" smtClean="0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</m:t>
                          </m:r>
                        </m:sup>
                        <m:e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3200" b="1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D8972C5-EBBF-46CB-A9D4-E465C4DCA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79" y="2530554"/>
                <a:ext cx="708660" cy="618952"/>
              </a:xfrm>
              <a:prstGeom prst="rect">
                <a:avLst/>
              </a:prstGeom>
              <a:blipFill>
                <a:blip r:embed="rId6"/>
                <a:stretch>
                  <a:fillRect r="-80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5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25958326-AA87-3823-1058-556166CDA726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Double-</a:t>
            </a:r>
            <a:r>
              <a:rPr lang="el-GR" sz="3400" b="1" dirty="0">
                <a:solidFill>
                  <a:srgbClr val="0D5BDC"/>
                </a:solidFill>
                <a:latin typeface="+mn-lt"/>
              </a:rPr>
              <a:t>β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decay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in Mo-100 isotope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2AC57A-0BAB-4A7D-87B4-044B8BFC45BC}"/>
              </a:ext>
            </a:extLst>
          </p:cNvPr>
          <p:cNvSpPr txBox="1"/>
          <p:nvPr/>
        </p:nvSpPr>
        <p:spPr>
          <a:xfrm>
            <a:off x="214313" y="793450"/>
            <a:ext cx="850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Double beta (</a:t>
            </a:r>
            <a:r>
              <a:rPr lang="el-GR" sz="1600" dirty="0"/>
              <a:t>ββ</a:t>
            </a:r>
            <a:r>
              <a:rPr lang="it-IT" sz="1600" dirty="0"/>
              <a:t>) </a:t>
            </a:r>
            <a:r>
              <a:rPr lang="it-IT" sz="1600" dirty="0" err="1"/>
              <a:t>decay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a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process</a:t>
            </a:r>
            <a:r>
              <a:rPr lang="it-IT" sz="1600" dirty="0"/>
              <a:t> in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neutrons</a:t>
            </a:r>
            <a:r>
              <a:rPr lang="it-IT" sz="1600" dirty="0"/>
              <a:t> turn in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protons</a:t>
            </a:r>
            <a:r>
              <a:rPr lang="it-IT" sz="1600" dirty="0"/>
              <a:t> (or vice versa) and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electrons</a:t>
            </a:r>
            <a:r>
              <a:rPr lang="it-IT" sz="1600" dirty="0"/>
              <a:t> are </a:t>
            </a:r>
            <a:r>
              <a:rPr lang="it-IT" sz="1600" dirty="0" err="1"/>
              <a:t>emitted</a:t>
            </a:r>
            <a:r>
              <a:rPr lang="it-IT" sz="1600" dirty="0"/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A4CEC9-DB06-321C-76C1-73C81522326D}"/>
              </a:ext>
            </a:extLst>
          </p:cNvPr>
          <p:cNvSpPr txBox="1"/>
          <p:nvPr/>
        </p:nvSpPr>
        <p:spPr>
          <a:xfrm>
            <a:off x="214313" y="1537150"/>
            <a:ext cx="338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STANDARD double-beta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EEC7A26-9912-F308-305D-C121A24CE22D}"/>
                  </a:ext>
                </a:extLst>
              </p:cNvPr>
              <p:cNvSpPr txBox="1"/>
              <p:nvPr/>
            </p:nvSpPr>
            <p:spPr>
              <a:xfrm>
                <a:off x="3124395" y="1590151"/>
                <a:ext cx="2551981" cy="219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EEC7A26-9912-F308-305D-C121A24CE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95" y="1590151"/>
                <a:ext cx="2551981" cy="219612"/>
              </a:xfrm>
              <a:prstGeom prst="rect">
                <a:avLst/>
              </a:prstGeom>
              <a:blipFill>
                <a:blip r:embed="rId2"/>
                <a:stretch>
                  <a:fillRect r="-10287" b="-19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38;p20">
            <a:extLst>
              <a:ext uri="{FF2B5EF4-FFF2-40B4-BE49-F238E27FC236}">
                <a16:creationId xmlns:a16="http://schemas.microsoft.com/office/drawing/2014/main" id="{578CC8B4-A991-FC97-1E23-E7A91EF13815}"/>
              </a:ext>
            </a:extLst>
          </p:cNvPr>
          <p:cNvSpPr/>
          <p:nvPr/>
        </p:nvSpPr>
        <p:spPr>
          <a:xfrm rot="16200000">
            <a:off x="5866264" y="1510820"/>
            <a:ext cx="281267" cy="4384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D5BDC"/>
          </a:solidFill>
          <a:ln w="9525" cap="flat" cmpd="sng">
            <a:solidFill>
              <a:srgbClr val="0D5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DC8785-19F5-C973-2DB9-F90995EFA8CC}"/>
              </a:ext>
            </a:extLst>
          </p:cNvPr>
          <p:cNvSpPr txBox="1"/>
          <p:nvPr/>
        </p:nvSpPr>
        <p:spPr>
          <a:xfrm>
            <a:off x="6337420" y="1537149"/>
            <a:ext cx="230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Lepton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</a:t>
            </a:r>
            <a:r>
              <a:rPr lang="it-IT" dirty="0" err="1"/>
              <a:t>conserved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0D9F6-B838-EAE3-2F62-9F449E182C6C}"/>
              </a:ext>
            </a:extLst>
          </p:cNvPr>
          <p:cNvSpPr txBox="1"/>
          <p:nvPr/>
        </p:nvSpPr>
        <p:spPr>
          <a:xfrm>
            <a:off x="214313" y="1893981"/>
            <a:ext cx="338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Neutrinoless</a:t>
            </a:r>
            <a:r>
              <a:rPr lang="it-IT" b="1" dirty="0"/>
              <a:t> double-beta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E6F570F-C8D2-839D-A0F0-C2A1CD7A586F}"/>
                  </a:ext>
                </a:extLst>
              </p:cNvPr>
              <p:cNvSpPr txBox="1"/>
              <p:nvPr/>
            </p:nvSpPr>
            <p:spPr>
              <a:xfrm>
                <a:off x="3124395" y="1946983"/>
                <a:ext cx="2072234" cy="219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E6F570F-C8D2-839D-A0F0-C2A1CD7A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95" y="1946983"/>
                <a:ext cx="2072234" cy="219612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38;p20">
            <a:extLst>
              <a:ext uri="{FF2B5EF4-FFF2-40B4-BE49-F238E27FC236}">
                <a16:creationId xmlns:a16="http://schemas.microsoft.com/office/drawing/2014/main" id="{36378AE6-1DC9-845C-D31D-D242D37B1690}"/>
              </a:ext>
            </a:extLst>
          </p:cNvPr>
          <p:cNvSpPr/>
          <p:nvPr/>
        </p:nvSpPr>
        <p:spPr>
          <a:xfrm rot="16200000">
            <a:off x="5275211" y="1868401"/>
            <a:ext cx="281267" cy="4384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54E33F-1819-7CAE-E12C-DD7818882E73}"/>
              </a:ext>
            </a:extLst>
          </p:cNvPr>
          <p:cNvSpPr txBox="1"/>
          <p:nvPr/>
        </p:nvSpPr>
        <p:spPr>
          <a:xfrm>
            <a:off x="5767367" y="1929250"/>
            <a:ext cx="307126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D5BDC"/>
                </a:solidFill>
              </a:rPr>
              <a:t>VIOLATION OF LEPTON NUMBER CONSERVATION LAW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86444E-093D-D318-4B3C-D85C036A5B38}"/>
              </a:ext>
            </a:extLst>
          </p:cNvPr>
          <p:cNvSpPr txBox="1"/>
          <p:nvPr/>
        </p:nvSpPr>
        <p:spPr>
          <a:xfrm>
            <a:off x="485775" y="2571956"/>
            <a:ext cx="823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Neutrinoless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double-beta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decay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only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possible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if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neutrino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a Majorana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particle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1F1567-A24E-155B-A3E2-9455215D871D}"/>
              </a:ext>
            </a:extLst>
          </p:cNvPr>
          <p:cNvSpPr txBox="1"/>
          <p:nvPr/>
        </p:nvSpPr>
        <p:spPr>
          <a:xfrm>
            <a:off x="214313" y="2961285"/>
            <a:ext cx="850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el-GR" sz="1600" dirty="0"/>
              <a:t>ββ</a:t>
            </a:r>
            <a:r>
              <a:rPr lang="it-IT" sz="1600" dirty="0"/>
              <a:t>-</a:t>
            </a:r>
            <a:r>
              <a:rPr lang="it-IT" sz="1600" dirty="0" err="1"/>
              <a:t>decay</a:t>
            </a:r>
            <a:r>
              <a:rPr lang="it-IT" sz="1600" dirty="0"/>
              <a:t>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matrix</a:t>
            </a:r>
            <a:r>
              <a:rPr lang="it-IT" sz="1600" dirty="0"/>
              <a:t> </a:t>
            </a:r>
            <a:r>
              <a:rPr lang="it-IT" sz="1600" dirty="0" err="1"/>
              <a:t>elements</a:t>
            </a:r>
            <a:r>
              <a:rPr lang="it-IT" sz="1600" dirty="0"/>
              <a:t> can be </a:t>
            </a:r>
            <a:r>
              <a:rPr lang="it-IT" sz="1600" dirty="0" err="1"/>
              <a:t>calculated</a:t>
            </a:r>
            <a:r>
              <a:rPr lang="it-IT" sz="1600" dirty="0"/>
              <a:t> </a:t>
            </a:r>
            <a:r>
              <a:rPr lang="it-IT" sz="1600" dirty="0" err="1"/>
              <a:t>using</a:t>
            </a:r>
            <a:r>
              <a:rPr lang="it-IT" sz="1600" dirty="0"/>
              <a:t> </a:t>
            </a:r>
            <a:r>
              <a:rPr lang="it-IT" sz="1600" dirty="0" err="1">
                <a:highlight>
                  <a:srgbClr val="FFFF00"/>
                </a:highlight>
              </a:rPr>
              <a:t>two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different</a:t>
            </a:r>
            <a:r>
              <a:rPr lang="it-IT" sz="1600" dirty="0">
                <a:highlight>
                  <a:srgbClr val="FFFF00"/>
                </a:highlight>
              </a:rPr>
              <a:t> theory frameworks:</a:t>
            </a:r>
            <a:r>
              <a:rPr lang="it-IT" sz="1600" dirty="0"/>
              <a:t> </a:t>
            </a:r>
            <a:r>
              <a:rPr lang="it-IT" sz="1600" dirty="0" err="1">
                <a:highlight>
                  <a:srgbClr val="66FF33"/>
                </a:highlight>
              </a:rPr>
              <a:t>proton-neutron</a:t>
            </a:r>
            <a:r>
              <a:rPr lang="it-IT" sz="1600" dirty="0">
                <a:highlight>
                  <a:srgbClr val="66FF33"/>
                </a:highlight>
              </a:rPr>
              <a:t> </a:t>
            </a:r>
            <a:r>
              <a:rPr lang="it-IT" sz="1600" dirty="0" err="1">
                <a:highlight>
                  <a:srgbClr val="66FF33"/>
                </a:highlight>
              </a:rPr>
              <a:t>quasiparticle</a:t>
            </a:r>
            <a:r>
              <a:rPr lang="it-IT" sz="1600" dirty="0">
                <a:highlight>
                  <a:srgbClr val="66FF33"/>
                </a:highlight>
              </a:rPr>
              <a:t> random </a:t>
            </a:r>
            <a:r>
              <a:rPr lang="it-IT" sz="1600" dirty="0" err="1">
                <a:highlight>
                  <a:srgbClr val="66FF33"/>
                </a:highlight>
              </a:rPr>
              <a:t>phase</a:t>
            </a:r>
            <a:r>
              <a:rPr lang="it-IT" sz="1600" dirty="0">
                <a:highlight>
                  <a:srgbClr val="66FF33"/>
                </a:highlight>
              </a:rPr>
              <a:t> </a:t>
            </a:r>
            <a:r>
              <a:rPr lang="it-IT" sz="1600" dirty="0" err="1">
                <a:highlight>
                  <a:srgbClr val="66FF33"/>
                </a:highlight>
              </a:rPr>
              <a:t>approximation</a:t>
            </a:r>
            <a:r>
              <a:rPr lang="it-IT" sz="1600" dirty="0">
                <a:highlight>
                  <a:srgbClr val="66FF33"/>
                </a:highlight>
              </a:rPr>
              <a:t> (</a:t>
            </a:r>
            <a:r>
              <a:rPr lang="it-IT" sz="1600" dirty="0" err="1">
                <a:highlight>
                  <a:srgbClr val="66FF33"/>
                </a:highlight>
              </a:rPr>
              <a:t>pnQRPA</a:t>
            </a:r>
            <a:r>
              <a:rPr lang="it-IT" sz="1600" dirty="0">
                <a:highlight>
                  <a:srgbClr val="66FF33"/>
                </a:highlight>
              </a:rPr>
              <a:t>) </a:t>
            </a:r>
            <a:r>
              <a:rPr lang="it-IT" sz="1600" dirty="0"/>
              <a:t>and </a:t>
            </a:r>
            <a:r>
              <a:rPr lang="it-IT" sz="1600" dirty="0" err="1">
                <a:highlight>
                  <a:srgbClr val="00FFFF"/>
                </a:highlight>
              </a:rPr>
              <a:t>microscopic</a:t>
            </a:r>
            <a:r>
              <a:rPr lang="it-IT" sz="1600" dirty="0">
                <a:highlight>
                  <a:srgbClr val="00FFFF"/>
                </a:highlight>
              </a:rPr>
              <a:t> </a:t>
            </a:r>
            <a:r>
              <a:rPr lang="it-IT" sz="1600" dirty="0" err="1">
                <a:highlight>
                  <a:srgbClr val="00FFFF"/>
                </a:highlight>
              </a:rPr>
              <a:t>interacting</a:t>
            </a:r>
            <a:r>
              <a:rPr lang="it-IT" sz="1600" dirty="0">
                <a:highlight>
                  <a:srgbClr val="00FFFF"/>
                </a:highlight>
              </a:rPr>
              <a:t> </a:t>
            </a:r>
            <a:r>
              <a:rPr lang="it-IT" sz="1600" dirty="0" err="1">
                <a:highlight>
                  <a:srgbClr val="00FFFF"/>
                </a:highlight>
              </a:rPr>
              <a:t>boson</a:t>
            </a:r>
            <a:r>
              <a:rPr lang="it-IT" sz="1600" dirty="0">
                <a:highlight>
                  <a:srgbClr val="00FFFF"/>
                </a:highlight>
              </a:rPr>
              <a:t> model (IBM-2)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13C910-7263-AF4F-8170-F28BD71868C5}"/>
              </a:ext>
            </a:extLst>
          </p:cNvPr>
          <p:cNvSpPr txBox="1"/>
          <p:nvPr/>
        </p:nvSpPr>
        <p:spPr>
          <a:xfrm>
            <a:off x="234448" y="3811853"/>
            <a:ext cx="883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These</a:t>
            </a:r>
            <a:r>
              <a:rPr lang="it-IT" sz="1600" dirty="0"/>
              <a:t> model </a:t>
            </a:r>
            <a:r>
              <a:rPr lang="it-IT" sz="1600" dirty="0" err="1"/>
              <a:t>depends</a:t>
            </a:r>
            <a:r>
              <a:rPr lang="it-IT" sz="1600" dirty="0"/>
              <a:t> on the relative </a:t>
            </a:r>
            <a:r>
              <a:rPr lang="it-IT" sz="1600" dirty="0" err="1"/>
              <a:t>distance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the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neutron</a:t>
            </a:r>
            <a:r>
              <a:rPr lang="it-IT" sz="1600" dirty="0"/>
              <a:t> </a:t>
            </a:r>
            <a:r>
              <a:rPr lang="it-IT" sz="1600" dirty="0" err="1"/>
              <a:t>decays</a:t>
            </a:r>
            <a:r>
              <a:rPr lang="it-IT" sz="1600" dirty="0"/>
              <a:t>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estimated</a:t>
            </a:r>
            <a:r>
              <a:rPr lang="it-IT" sz="1600" dirty="0"/>
              <a:t> to be: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6C21336-451F-BC20-C6C6-1DE9C31691A9}"/>
                  </a:ext>
                </a:extLst>
              </p:cNvPr>
              <p:cNvSpPr txBox="1"/>
              <p:nvPr/>
            </p:nvSpPr>
            <p:spPr>
              <a:xfrm>
                <a:off x="609139" y="4474934"/>
                <a:ext cx="1298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𝑛𝑢𝑐𝑙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6C21336-451F-BC20-C6C6-1DE9C3169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9" y="4474934"/>
                <a:ext cx="1298241" cy="276999"/>
              </a:xfrm>
              <a:prstGeom prst="rect">
                <a:avLst/>
              </a:prstGeom>
              <a:blipFill>
                <a:blip r:embed="rId4"/>
                <a:stretch>
                  <a:fillRect l="-1878" r="-939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7BD598-D956-CD37-2454-6990B482CC81}"/>
                  </a:ext>
                </a:extLst>
              </p:cNvPr>
              <p:cNvSpPr txBox="1"/>
              <p:nvPr/>
            </p:nvSpPr>
            <p:spPr>
              <a:xfrm>
                <a:off x="2511319" y="4486562"/>
                <a:ext cx="161961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𝑛𝑢𝑐𝑙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7BD598-D956-CD37-2454-6990B482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19" y="4486562"/>
                <a:ext cx="1619611" cy="287323"/>
              </a:xfrm>
              <a:prstGeom prst="rect">
                <a:avLst/>
              </a:prstGeom>
              <a:blipFill>
                <a:blip r:embed="rId5"/>
                <a:stretch>
                  <a:fillRect l="-3008" t="-6383" r="-752" b="-19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7D83F39-FAE6-59D0-C3CD-B3FE5C97B643}"/>
              </a:ext>
            </a:extLst>
          </p:cNvPr>
          <p:cNvSpPr txBox="1"/>
          <p:nvPr/>
        </p:nvSpPr>
        <p:spPr>
          <a:xfrm>
            <a:off x="1922151" y="4495977"/>
            <a:ext cx="621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with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8F027F2-D00E-04ED-F029-997CAFAF282D}"/>
              </a:ext>
            </a:extLst>
          </p:cNvPr>
          <p:cNvSpPr/>
          <p:nvPr/>
        </p:nvSpPr>
        <p:spPr>
          <a:xfrm>
            <a:off x="582009" y="4496886"/>
            <a:ext cx="1298242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51BEA82-DBE0-E539-91B8-4DC44A5535BC}"/>
              </a:ext>
            </a:extLst>
          </p:cNvPr>
          <p:cNvSpPr/>
          <p:nvPr/>
        </p:nvSpPr>
        <p:spPr>
          <a:xfrm>
            <a:off x="2487471" y="4468375"/>
            <a:ext cx="1634381" cy="334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85FCDFC-85CC-137B-2D78-E2615B114DE3}"/>
                  </a:ext>
                </a:extLst>
              </p:cNvPr>
              <p:cNvSpPr txBox="1"/>
              <p:nvPr/>
            </p:nvSpPr>
            <p:spPr>
              <a:xfrm>
                <a:off x="4468416" y="4290398"/>
                <a:ext cx="4577484" cy="84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The </a:t>
                </a:r>
                <a:r>
                  <a:rPr lang="it-IT" sz="1600" b="1" i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rms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neutron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radius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could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provide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further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constrains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to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define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relative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distance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among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neutrons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𝟗𝟖</m:t>
                        </m:r>
                      </m:sup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endParaRPr lang="it-IT" sz="16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85FCDFC-85CC-137B-2D78-E2615B11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16" y="4290398"/>
                <a:ext cx="4577484" cy="848181"/>
              </a:xfrm>
              <a:prstGeom prst="rect">
                <a:avLst/>
              </a:prstGeom>
              <a:blipFill>
                <a:blip r:embed="rId6"/>
                <a:stretch>
                  <a:fillRect l="-666" t="-2158" r="-1598" b="-86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307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617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Ligth</a:t>
            </a:r>
            <a:r>
              <a:rPr lang="it-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Kaonic</a:t>
            </a:r>
            <a:r>
              <a:rPr lang="it-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atoms</a:t>
            </a:r>
            <a:endParaRPr sz="3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133BF0-0993-45D9-A125-939C6446F771}"/>
              </a:ext>
            </a:extLst>
          </p:cNvPr>
          <p:cNvSpPr txBox="1"/>
          <p:nvPr/>
        </p:nvSpPr>
        <p:spPr>
          <a:xfrm>
            <a:off x="352901" y="641509"/>
            <a:ext cx="862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Light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like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Hydrogen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Deuterium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provides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fundamental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informations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on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by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of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x-ray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transition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yields, and energy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C495789-BDB2-4D13-8B32-95EEB69B269E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A80C5BB-FD77-48B0-BE0A-4D684CF05FB0}"/>
              </a:ext>
            </a:extLst>
          </p:cNvPr>
          <p:cNvSpPr/>
          <p:nvPr/>
        </p:nvSpPr>
        <p:spPr>
          <a:xfrm>
            <a:off x="4953000" y="1463040"/>
            <a:ext cx="3600000" cy="3600000"/>
          </a:xfrm>
          <a:prstGeom prst="ellipse">
            <a:avLst/>
          </a:prstGeom>
          <a:noFill/>
          <a:ln>
            <a:solidFill>
              <a:srgbClr val="2E6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3752F6C6-7EA2-4ECF-93BC-1D5032622D85}"/>
              </a:ext>
            </a:extLst>
          </p:cNvPr>
          <p:cNvSpPr/>
          <p:nvPr/>
        </p:nvSpPr>
        <p:spPr>
          <a:xfrm>
            <a:off x="5478780" y="1996438"/>
            <a:ext cx="2520000" cy="25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0DB131B-131F-4B6B-BF37-9D7CA765F5E0}"/>
              </a:ext>
            </a:extLst>
          </p:cNvPr>
          <p:cNvSpPr/>
          <p:nvPr/>
        </p:nvSpPr>
        <p:spPr>
          <a:xfrm>
            <a:off x="5065870" y="456152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C13D619-7337-4821-A17A-7868246C41BA}"/>
              </a:ext>
            </a:extLst>
          </p:cNvPr>
          <p:cNvSpPr/>
          <p:nvPr/>
        </p:nvSpPr>
        <p:spPr>
          <a:xfrm>
            <a:off x="4346256" y="3975736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/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/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73670A4-4314-40CC-9153-D65D39975057}"/>
              </a:ext>
            </a:extLst>
          </p:cNvPr>
          <p:cNvCxnSpPr>
            <a:cxnSpLocks/>
          </p:cNvCxnSpPr>
          <p:nvPr/>
        </p:nvCxnSpPr>
        <p:spPr>
          <a:xfrm flipV="1">
            <a:off x="4574381" y="3962400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792241B4-87DD-41E8-90AE-164A528F06A7}"/>
              </a:ext>
            </a:extLst>
          </p:cNvPr>
          <p:cNvSpPr/>
          <p:nvPr/>
        </p:nvSpPr>
        <p:spPr>
          <a:xfrm>
            <a:off x="4989670" y="384524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BC6C1EE-108C-483C-AE68-FEBF1CEEFAF0}"/>
              </a:ext>
            </a:extLst>
          </p:cNvPr>
          <p:cNvSpPr/>
          <p:nvPr/>
        </p:nvSpPr>
        <p:spPr>
          <a:xfrm>
            <a:off x="5466396" y="337375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99302B88-511D-4D0D-8CF5-984E8FB9FD91}"/>
              </a:ext>
            </a:extLst>
          </p:cNvPr>
          <p:cNvCxnSpPr>
            <a:cxnSpLocks/>
          </p:cNvCxnSpPr>
          <p:nvPr/>
        </p:nvCxnSpPr>
        <p:spPr>
          <a:xfrm>
            <a:off x="5151120" y="4762500"/>
            <a:ext cx="60960" cy="281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e 51">
            <a:extLst>
              <a:ext uri="{FF2B5EF4-FFF2-40B4-BE49-F238E27FC236}">
                <a16:creationId xmlns:a16="http://schemas.microsoft.com/office/drawing/2014/main" id="{FE49DB8F-C3FF-413A-B24B-50DB7F23FD5A}"/>
              </a:ext>
            </a:extLst>
          </p:cNvPr>
          <p:cNvSpPr/>
          <p:nvPr/>
        </p:nvSpPr>
        <p:spPr>
          <a:xfrm>
            <a:off x="5001576" y="38385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/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curvo 59">
            <a:extLst>
              <a:ext uri="{FF2B5EF4-FFF2-40B4-BE49-F238E27FC236}">
                <a16:creationId xmlns:a16="http://schemas.microsoft.com/office/drawing/2014/main" id="{E00186EC-EC5D-4B32-8238-9ACA4BCFD782}"/>
              </a:ext>
            </a:extLst>
          </p:cNvPr>
          <p:cNvCxnSpPr>
            <a:cxnSpLocks/>
            <a:stCxn id="36" idx="5"/>
          </p:cNvCxnSpPr>
          <p:nvPr/>
        </p:nvCxnSpPr>
        <p:spPr>
          <a:xfrm rot="16200000" flipH="1">
            <a:off x="5654544" y="3399024"/>
            <a:ext cx="82648" cy="251624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D2D51514-FAA2-47C3-923F-9FE86CB15461}"/>
              </a:ext>
            </a:extLst>
          </p:cNvPr>
          <p:cNvSpPr/>
          <p:nvPr/>
        </p:nvSpPr>
        <p:spPr>
          <a:xfrm>
            <a:off x="5042099" y="1555949"/>
            <a:ext cx="3402000" cy="3402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F4C88520-5466-404D-8248-3FCB4C48C54E}"/>
              </a:ext>
            </a:extLst>
          </p:cNvPr>
          <p:cNvCxnSpPr>
            <a:cxnSpLocks/>
            <a:stCxn id="70" idx="2"/>
            <a:endCxn id="105" idx="2"/>
          </p:cNvCxnSpPr>
          <p:nvPr/>
        </p:nvCxnSpPr>
        <p:spPr>
          <a:xfrm>
            <a:off x="5042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0CFB1C4-FC03-4FCD-9858-2B43D7CA8A9E}"/>
              </a:ext>
            </a:extLst>
          </p:cNvPr>
          <p:cNvCxnSpPr>
            <a:cxnSpLocks/>
            <a:stCxn id="105" idx="0"/>
            <a:endCxn id="70" idx="0"/>
          </p:cNvCxnSpPr>
          <p:nvPr/>
        </p:nvCxnSpPr>
        <p:spPr>
          <a:xfrm flipV="1">
            <a:off x="6743099" y="1555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8773360-B3BE-4FDA-B018-5106CB48AAA6}"/>
              </a:ext>
            </a:extLst>
          </p:cNvPr>
          <p:cNvCxnSpPr>
            <a:cxnSpLocks/>
            <a:stCxn id="105" idx="6"/>
            <a:endCxn id="70" idx="6"/>
          </p:cNvCxnSpPr>
          <p:nvPr/>
        </p:nvCxnSpPr>
        <p:spPr>
          <a:xfrm>
            <a:off x="8093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548B36C-D746-4605-8305-AB93C44ED33E}"/>
              </a:ext>
            </a:extLst>
          </p:cNvPr>
          <p:cNvCxnSpPr>
            <a:cxnSpLocks/>
            <a:stCxn id="70" idx="4"/>
            <a:endCxn id="105" idx="4"/>
          </p:cNvCxnSpPr>
          <p:nvPr/>
        </p:nvCxnSpPr>
        <p:spPr>
          <a:xfrm flipV="1">
            <a:off x="6743099" y="4606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id="{E677A6EC-3DF0-4698-AFC2-0338D0B0C3CF}"/>
              </a:ext>
            </a:extLst>
          </p:cNvPr>
          <p:cNvSpPr/>
          <p:nvPr/>
        </p:nvSpPr>
        <p:spPr>
          <a:xfrm>
            <a:off x="5393099" y="1906949"/>
            <a:ext cx="2700000" cy="270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Cerchio vuoto 172">
            <a:extLst>
              <a:ext uri="{FF2B5EF4-FFF2-40B4-BE49-F238E27FC236}">
                <a16:creationId xmlns:a16="http://schemas.microsoft.com/office/drawing/2014/main" id="{28641896-2E43-45A6-83E3-5FCBAADD3A6F}"/>
              </a:ext>
            </a:extLst>
          </p:cNvPr>
          <p:cNvSpPr/>
          <p:nvPr/>
        </p:nvSpPr>
        <p:spPr>
          <a:xfrm>
            <a:off x="6118860" y="2628900"/>
            <a:ext cx="1260000" cy="1260000"/>
          </a:xfrm>
          <a:prstGeom prst="donut">
            <a:avLst>
              <a:gd name="adj" fmla="val 17573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8155826B-AF91-425E-B47B-6DF31B528142}"/>
              </a:ext>
            </a:extLst>
          </p:cNvPr>
          <p:cNvSpPr/>
          <p:nvPr/>
        </p:nvSpPr>
        <p:spPr>
          <a:xfrm>
            <a:off x="5212079" y="1725929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2" name="Cerchio vuoto 171">
            <a:extLst>
              <a:ext uri="{FF2B5EF4-FFF2-40B4-BE49-F238E27FC236}">
                <a16:creationId xmlns:a16="http://schemas.microsoft.com/office/drawing/2014/main" id="{0652C5BE-9C07-47C0-A292-E211579D1521}"/>
              </a:ext>
            </a:extLst>
          </p:cNvPr>
          <p:cNvSpPr/>
          <p:nvPr/>
        </p:nvSpPr>
        <p:spPr>
          <a:xfrm>
            <a:off x="5760720" y="2255520"/>
            <a:ext cx="1980000" cy="1980000"/>
          </a:xfrm>
          <a:prstGeom prst="donut">
            <a:avLst>
              <a:gd name="adj" fmla="val 9129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32E8026E-58BE-46BE-B1A9-A9D457B4A3C0}"/>
              </a:ext>
            </a:extLst>
          </p:cNvPr>
          <p:cNvSpPr/>
          <p:nvPr/>
        </p:nvSpPr>
        <p:spPr>
          <a:xfrm>
            <a:off x="6212682" y="2701290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502D654C-C720-4C9E-99F0-8379584137E3}"/>
              </a:ext>
            </a:extLst>
          </p:cNvPr>
          <p:cNvSpPr/>
          <p:nvPr/>
        </p:nvSpPr>
        <p:spPr>
          <a:xfrm>
            <a:off x="5839302" y="2343150"/>
            <a:ext cx="1800000" cy="180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B6CC130-C0F6-4D69-98BF-BD9712944B0D}"/>
              </a:ext>
            </a:extLst>
          </p:cNvPr>
          <p:cNvSpPr/>
          <p:nvPr/>
        </p:nvSpPr>
        <p:spPr>
          <a:xfrm>
            <a:off x="6022182" y="2541270"/>
            <a:ext cx="1440000" cy="14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curvo 44">
            <a:extLst>
              <a:ext uri="{FF2B5EF4-FFF2-40B4-BE49-F238E27FC236}">
                <a16:creationId xmlns:a16="http://schemas.microsoft.com/office/drawing/2014/main" id="{36081F58-BC80-4004-8CC5-57539B4E73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36354" y="3529966"/>
            <a:ext cx="336712" cy="3329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A4822C64-265B-4913-81EA-5D59DF6EE227}"/>
              </a:ext>
            </a:extLst>
          </p:cNvPr>
          <p:cNvCxnSpPr>
            <a:cxnSpLocks/>
          </p:cNvCxnSpPr>
          <p:nvPr/>
        </p:nvCxnSpPr>
        <p:spPr>
          <a:xfrm>
            <a:off x="7139940" y="3226050"/>
            <a:ext cx="28956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893486FC-49B3-4F9D-AFFC-D84EE8981A60}"/>
              </a:ext>
            </a:extLst>
          </p:cNvPr>
          <p:cNvCxnSpPr>
            <a:cxnSpLocks/>
          </p:cNvCxnSpPr>
          <p:nvPr/>
        </p:nvCxnSpPr>
        <p:spPr>
          <a:xfrm>
            <a:off x="7467600" y="3111750"/>
            <a:ext cx="33528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/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/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DDF898F5-6093-47CC-BF60-F5BA28B42BBD}"/>
              </a:ext>
            </a:extLst>
          </p:cNvPr>
          <p:cNvCxnSpPr>
            <a:cxnSpLocks/>
          </p:cNvCxnSpPr>
          <p:nvPr/>
        </p:nvCxnSpPr>
        <p:spPr>
          <a:xfrm flipH="1" flipV="1">
            <a:off x="5846922" y="3128850"/>
            <a:ext cx="182880" cy="18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ttore 2 160">
            <a:extLst>
              <a:ext uri="{FF2B5EF4-FFF2-40B4-BE49-F238E27FC236}">
                <a16:creationId xmlns:a16="http://schemas.microsoft.com/office/drawing/2014/main" id="{87C5B1CF-FDEE-4986-9B05-128ACA661F63}"/>
              </a:ext>
            </a:extLst>
          </p:cNvPr>
          <p:cNvCxnSpPr>
            <a:cxnSpLocks/>
            <a:stCxn id="14" idx="2"/>
            <a:endCxn id="116" idx="2"/>
          </p:cNvCxnSpPr>
          <p:nvPr/>
        </p:nvCxnSpPr>
        <p:spPr>
          <a:xfrm flipV="1">
            <a:off x="6022182" y="3241290"/>
            <a:ext cx="190500" cy="19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B8CF27A0-5291-4279-B37E-DB4C86CF59DD}"/>
              </a:ext>
            </a:extLst>
          </p:cNvPr>
          <p:cNvSpPr txBox="1"/>
          <p:nvPr/>
        </p:nvSpPr>
        <p:spPr>
          <a:xfrm>
            <a:off x="5844540" y="287274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6B5BC8AA-C241-43B8-AFC7-55BFDE7C6949}"/>
              </a:ext>
            </a:extLst>
          </p:cNvPr>
          <p:cNvSpPr txBox="1"/>
          <p:nvPr/>
        </p:nvSpPr>
        <p:spPr>
          <a:xfrm>
            <a:off x="5989320" y="297942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1CABBBF0-39FF-4634-9FD9-9DBEF23B1487}"/>
              </a:ext>
            </a:extLst>
          </p:cNvPr>
          <p:cNvSpPr txBox="1"/>
          <p:nvPr/>
        </p:nvSpPr>
        <p:spPr>
          <a:xfrm>
            <a:off x="7132320" y="29565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Г</a:t>
            </a:r>
            <a:endParaRPr lang="it-IT" dirty="0"/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92BF2FA5-62DE-478E-81C2-384D0A99C54C}"/>
              </a:ext>
            </a:extLst>
          </p:cNvPr>
          <p:cNvSpPr txBox="1"/>
          <p:nvPr/>
        </p:nvSpPr>
        <p:spPr>
          <a:xfrm>
            <a:off x="7498080" y="28422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Г</a:t>
            </a:r>
            <a:endParaRPr lang="it-IT" dirty="0"/>
          </a:p>
        </p:txBody>
      </p:sp>
      <p:sp>
        <p:nvSpPr>
          <p:cNvPr id="176" name="Ovale 175">
            <a:extLst>
              <a:ext uri="{FF2B5EF4-FFF2-40B4-BE49-F238E27FC236}">
                <a16:creationId xmlns:a16="http://schemas.microsoft.com/office/drawing/2014/main" id="{7BD60A37-7862-4D29-AB40-F386D31CB72E}"/>
              </a:ext>
            </a:extLst>
          </p:cNvPr>
          <p:cNvSpPr/>
          <p:nvPr/>
        </p:nvSpPr>
        <p:spPr>
          <a:xfrm>
            <a:off x="6037896" y="34956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/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Connettore curvo 186">
            <a:extLst>
              <a:ext uri="{FF2B5EF4-FFF2-40B4-BE49-F238E27FC236}">
                <a16:creationId xmlns:a16="http://schemas.microsoft.com/office/drawing/2014/main" id="{85FF32FC-DF7D-4A2D-8D01-797A1C287791}"/>
              </a:ext>
            </a:extLst>
          </p:cNvPr>
          <p:cNvCxnSpPr>
            <a:cxnSpLocks/>
          </p:cNvCxnSpPr>
          <p:nvPr/>
        </p:nvCxnSpPr>
        <p:spPr>
          <a:xfrm flipV="1">
            <a:off x="6205060" y="3352800"/>
            <a:ext cx="340520" cy="17669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e 188">
            <a:extLst>
              <a:ext uri="{FF2B5EF4-FFF2-40B4-BE49-F238E27FC236}">
                <a16:creationId xmlns:a16="http://schemas.microsoft.com/office/drawing/2014/main" id="{D7C5195E-F2F6-47D4-97AA-2940F885480D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  <a:solidFill>
            <a:srgbClr val="B51BB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A60B048A-C499-4218-841B-D6424F5AFDCC}"/>
              </a:ext>
            </a:extLst>
          </p:cNvPr>
          <p:cNvSpPr txBox="1"/>
          <p:nvPr/>
        </p:nvSpPr>
        <p:spPr>
          <a:xfrm>
            <a:off x="5775960" y="2575560"/>
            <a:ext cx="2019300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</a:t>
            </a:r>
            <a:r>
              <a:rPr lang="it-IT" dirty="0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Absorption</a:t>
            </a:r>
            <a:endParaRPr lang="it-IT" dirty="0">
              <a:solidFill>
                <a:srgbClr val="B51B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BB4D0CD-3961-4E61-A2B4-597A64180A66}"/>
              </a:ext>
            </a:extLst>
          </p:cNvPr>
          <p:cNvSpPr txBox="1"/>
          <p:nvPr/>
        </p:nvSpPr>
        <p:spPr>
          <a:xfrm>
            <a:off x="336005" y="1589678"/>
            <a:ext cx="37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captured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 a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higly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state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starts a de-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excitation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960AA2DC-2A27-4CFD-91C5-84F45BEFD363}"/>
              </a:ext>
            </a:extLst>
          </p:cNvPr>
          <p:cNvSpPr txBox="1"/>
          <p:nvPr/>
        </p:nvSpPr>
        <p:spPr>
          <a:xfrm>
            <a:off x="335280" y="2674620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ligth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experiments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essential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to favor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down to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which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due to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become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measurable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5537D554-FE0E-481F-9DE3-DE98ACA7789C}"/>
              </a:ext>
            </a:extLst>
          </p:cNvPr>
          <p:cNvSpPr txBox="1"/>
          <p:nvPr/>
        </p:nvSpPr>
        <p:spPr>
          <a:xfrm>
            <a:off x="350520" y="4399068"/>
            <a:ext cx="380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+mn-lt"/>
                <a:ea typeface="Verdana" panose="020B0604030504040204" pitchFamily="34" charset="0"/>
              </a:rPr>
              <a:t>Finally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absorbed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by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nucleus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4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4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7" grpId="0" animBg="1"/>
      <p:bldP spid="22" grpId="0" animBg="1"/>
      <p:bldP spid="22" grpId="1" animBg="1"/>
      <p:bldP spid="29" grpId="0" animBg="1"/>
      <p:bldP spid="29" grpId="1" animBg="1"/>
      <p:bldP spid="23" grpId="0"/>
      <p:bldP spid="23" grpId="1"/>
      <p:bldP spid="31" grpId="0"/>
      <p:bldP spid="31" grpId="1"/>
      <p:bldP spid="34" grpId="0" animBg="1"/>
      <p:bldP spid="34" grpId="1" animBg="1"/>
      <p:bldP spid="36" grpId="0" animBg="1"/>
      <p:bldP spid="36" grpId="1" animBg="1"/>
      <p:bldP spid="52" grpId="0" animBg="1"/>
      <p:bldP spid="52" grpId="1" animBg="1"/>
      <p:bldP spid="59" grpId="0"/>
      <p:bldP spid="59" grpId="1"/>
      <p:bldP spid="70" grpId="0" animBg="1"/>
      <p:bldP spid="105" grpId="0" animBg="1"/>
      <p:bldP spid="173" grpId="0" animBg="1"/>
      <p:bldP spid="111" grpId="0" animBg="1"/>
      <p:bldP spid="172" grpId="0" animBg="1"/>
      <p:bldP spid="116" grpId="0" animBg="1"/>
      <p:bldP spid="117" grpId="0" animBg="1"/>
      <p:bldP spid="14" grpId="0" animBg="1"/>
      <p:bldP spid="44" grpId="0"/>
      <p:bldP spid="44" grpId="1"/>
      <p:bldP spid="44" grpId="2"/>
      <p:bldP spid="44" grpId="3"/>
      <p:bldP spid="37" grpId="0"/>
      <p:bldP spid="37" grpId="1"/>
      <p:bldP spid="170" grpId="0"/>
      <p:bldP spid="171" grpId="0"/>
      <p:bldP spid="174" grpId="0"/>
      <p:bldP spid="175" grpId="0"/>
      <p:bldP spid="176" grpId="0" animBg="1"/>
      <p:bldP spid="176" grpId="1" animBg="1"/>
      <p:bldP spid="186" grpId="0"/>
      <p:bldP spid="186" grpId="1"/>
      <p:bldP spid="189" grpId="0" animBg="1"/>
      <p:bldP spid="190" grpId="0" animBg="1"/>
      <p:bldP spid="193" grpId="0"/>
      <p:bldP spid="194" grpId="0"/>
      <p:bldP spid="1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0" y="-1"/>
            <a:ext cx="8595190" cy="1296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D5BDC"/>
                </a:solidFill>
              </a:rPr>
              <a:t>EXPERIMENTAL PROPOSAL: </a:t>
            </a:r>
            <a:r>
              <a:rPr lang="it-IT" sz="3400" b="1" dirty="0">
                <a:solidFill>
                  <a:srgbClr val="FF0000"/>
                </a:solidFill>
              </a:rPr>
              <a:t>KAMEO</a:t>
            </a:r>
            <a:br>
              <a:rPr lang="it-IT" sz="3400" b="1" dirty="0">
                <a:solidFill>
                  <a:srgbClr val="0D5BDC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K</a:t>
            </a:r>
            <a:r>
              <a:rPr lang="en-US" sz="2200" b="1" dirty="0">
                <a:solidFill>
                  <a:srgbClr val="0D5BDC"/>
                </a:solidFill>
              </a:rPr>
              <a:t>aonic </a:t>
            </a: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b="1" dirty="0">
                <a:solidFill>
                  <a:srgbClr val="0D5BDC"/>
                </a:solidFill>
              </a:rPr>
              <a:t>toms </a:t>
            </a:r>
            <a:r>
              <a:rPr lang="en-US" sz="2200" b="1" dirty="0">
                <a:solidFill>
                  <a:srgbClr val="FF0000"/>
                </a:solidFill>
              </a:rPr>
              <a:t>M</a:t>
            </a:r>
            <a:r>
              <a:rPr lang="en-US" sz="2200" b="1" dirty="0">
                <a:solidFill>
                  <a:srgbClr val="0D5BDC"/>
                </a:solidFill>
              </a:rPr>
              <a:t>easuring nuclear resonance </a:t>
            </a:r>
            <a:r>
              <a:rPr lang="en-US" sz="2200" b="1" dirty="0">
                <a:solidFill>
                  <a:srgbClr val="FF0000"/>
                </a:solidFill>
              </a:rPr>
              <a:t>E</a:t>
            </a:r>
            <a:r>
              <a:rPr lang="en-US" sz="2200" b="1" dirty="0">
                <a:solidFill>
                  <a:srgbClr val="0D5BDC"/>
                </a:solidFill>
              </a:rPr>
              <a:t>ffects </a:t>
            </a:r>
            <a:r>
              <a:rPr lang="en-US" sz="2200" b="1" dirty="0">
                <a:solidFill>
                  <a:srgbClr val="FF0000"/>
                </a:solidFill>
              </a:rPr>
              <a:t>O</a:t>
            </a:r>
            <a:r>
              <a:rPr lang="en-US" sz="2200" b="1" dirty="0">
                <a:solidFill>
                  <a:srgbClr val="0D5BDC"/>
                </a:solidFill>
              </a:rPr>
              <a:t>bservables</a:t>
            </a:r>
            <a:br>
              <a:rPr lang="en-US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endParaRPr lang="it-IT" sz="3400" b="1" dirty="0">
              <a:solidFill>
                <a:srgbClr val="0D5BDC"/>
              </a:solidFill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20980" y="929939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ighlight>
                  <a:srgbClr val="FFFF00"/>
                </a:highlight>
              </a:rPr>
              <a:t>The </a:t>
            </a:r>
            <a:r>
              <a:rPr lang="it-IT" sz="1600" dirty="0" err="1">
                <a:highlight>
                  <a:srgbClr val="FFFF00"/>
                </a:highlight>
              </a:rPr>
              <a:t>measurement</a:t>
            </a:r>
            <a:r>
              <a:rPr lang="it-IT" sz="1600" dirty="0">
                <a:highlight>
                  <a:srgbClr val="FFFF00"/>
                </a:highlight>
              </a:rPr>
              <a:t> of </a:t>
            </a:r>
            <a:r>
              <a:rPr lang="it-IT" sz="1600" dirty="0" err="1">
                <a:highlight>
                  <a:srgbClr val="FFFF00"/>
                </a:highlight>
              </a:rPr>
              <a:t>Nuclear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resonance</a:t>
            </a:r>
            <a:r>
              <a:rPr lang="it-IT" sz="1600" dirty="0">
                <a:highlight>
                  <a:srgbClr val="FFFF00"/>
                </a:highlight>
              </a:rPr>
              <a:t> E2 </a:t>
            </a:r>
            <a:r>
              <a:rPr lang="it-IT" sz="1600" dirty="0" err="1">
                <a:highlight>
                  <a:srgbClr val="FFFF00"/>
                </a:highlight>
              </a:rPr>
              <a:t>effects</a:t>
            </a:r>
            <a:r>
              <a:rPr lang="it-IT" sz="1600" dirty="0">
                <a:highlight>
                  <a:srgbClr val="FFFF00"/>
                </a:highlight>
              </a:rPr>
              <a:t> in </a:t>
            </a:r>
            <a:r>
              <a:rPr lang="it-IT" sz="1600" dirty="0" err="1">
                <a:highlight>
                  <a:srgbClr val="FFFF00"/>
                </a:highlight>
              </a:rPr>
              <a:t>Molybdenum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kaonic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isotopes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could</a:t>
            </a:r>
            <a:r>
              <a:rPr lang="it-IT" sz="1600" dirty="0">
                <a:highlight>
                  <a:srgbClr val="FFFF00"/>
                </a:highlight>
              </a:rPr>
              <a:t> be </a:t>
            </a:r>
            <a:r>
              <a:rPr lang="it-IT" sz="1600" dirty="0" err="1">
                <a:highlight>
                  <a:srgbClr val="FFFF00"/>
                </a:highlight>
              </a:rPr>
              <a:t>performed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also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during</a:t>
            </a:r>
            <a:r>
              <a:rPr lang="it-IT" sz="1600" dirty="0">
                <a:highlight>
                  <a:srgbClr val="FFFF00"/>
                </a:highlight>
              </a:rPr>
              <a:t> the SIDDHARTA-2 data </a:t>
            </a:r>
            <a:r>
              <a:rPr lang="it-IT" sz="1600" dirty="0" err="1">
                <a:highlight>
                  <a:srgbClr val="FFFF00"/>
                </a:highlight>
              </a:rPr>
              <a:t>taking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period</a:t>
            </a:r>
            <a:r>
              <a:rPr lang="it-IT" sz="1600" dirty="0">
                <a:highlight>
                  <a:srgbClr val="FFFF00"/>
                </a:highlight>
              </a:rPr>
              <a:t>, </a:t>
            </a:r>
            <a:r>
              <a:rPr lang="it-IT" sz="1600" dirty="0" err="1">
                <a:highlight>
                  <a:srgbClr val="FFFF00"/>
                </a:highlight>
              </a:rPr>
              <a:t>exploiting</a:t>
            </a:r>
            <a:r>
              <a:rPr lang="it-IT" sz="1600" dirty="0">
                <a:highlight>
                  <a:srgbClr val="FFFF00"/>
                </a:highlight>
              </a:rPr>
              <a:t> the </a:t>
            </a:r>
            <a:r>
              <a:rPr lang="it-IT" sz="1600" dirty="0" err="1">
                <a:highlight>
                  <a:srgbClr val="FFFF00"/>
                </a:highlight>
              </a:rPr>
              <a:t>horizontal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emitted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kaons</a:t>
            </a:r>
            <a:r>
              <a:rPr lang="it-IT" sz="1600" dirty="0">
                <a:highlight>
                  <a:srgbClr val="FFFF00"/>
                </a:highlight>
              </a:rPr>
              <a:t> with </a:t>
            </a:r>
            <a:r>
              <a:rPr lang="it-IT" sz="1600" dirty="0" err="1">
                <a:highlight>
                  <a:srgbClr val="FFFF00"/>
                </a:highlight>
              </a:rPr>
              <a:t>dedicated</a:t>
            </a:r>
            <a:r>
              <a:rPr lang="it-IT" sz="1600" dirty="0">
                <a:highlight>
                  <a:srgbClr val="FFFF00"/>
                </a:highlight>
              </a:rPr>
              <a:t> targets.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5" name="Tabella 135">
                <a:extLst>
                  <a:ext uri="{FF2B5EF4-FFF2-40B4-BE49-F238E27FC236}">
                    <a16:creationId xmlns:a16="http://schemas.microsoft.com/office/drawing/2014/main" id="{2A4BE29C-DFDF-4638-B09B-A4B694A42F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59632" y="1976739"/>
              <a:ext cx="358902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340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Abundance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Half-Time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7.7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5" name="Tabella 135">
                <a:extLst>
                  <a:ext uri="{FF2B5EF4-FFF2-40B4-BE49-F238E27FC236}">
                    <a16:creationId xmlns:a16="http://schemas.microsoft.com/office/drawing/2014/main" id="{2A4BE29C-DFDF-4638-B09B-A4B694A42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729330"/>
                  </p:ext>
                </p:extLst>
              </p:nvPr>
            </p:nvGraphicFramePr>
            <p:xfrm>
              <a:off x="4659632" y="1976739"/>
              <a:ext cx="358902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340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Abundance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Half-Time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" t="-101639" r="-200508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" t="-201639" r="-20050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" t="-301639" r="-2005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" t="-401639" r="-20050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01639" r="-101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F20CC211-2252-47F2-97BE-14C54DFD77C8}"/>
              </a:ext>
            </a:extLst>
          </p:cNvPr>
          <p:cNvSpPr txBox="1"/>
          <p:nvPr/>
        </p:nvSpPr>
        <p:spPr>
          <a:xfrm>
            <a:off x="3050381" y="4028974"/>
            <a:ext cx="57888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</a:t>
            </a:r>
            <a:r>
              <a:rPr lang="it-IT" sz="1600" dirty="0"/>
              <a:t> </a:t>
            </a:r>
            <a:r>
              <a:rPr lang="it-IT" sz="1600" dirty="0" err="1"/>
              <a:t>could</a:t>
            </a:r>
            <a:r>
              <a:rPr lang="it-IT" sz="1600" dirty="0"/>
              <a:t> be </a:t>
            </a:r>
            <a:r>
              <a:rPr lang="it-IT" sz="1600" dirty="0" err="1"/>
              <a:t>performed</a:t>
            </a:r>
            <a:r>
              <a:rPr lang="it-IT" sz="1600" dirty="0"/>
              <a:t> with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different</a:t>
            </a:r>
            <a:r>
              <a:rPr lang="it-IT" sz="1600" dirty="0"/>
              <a:t> detectors: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DE10A-D666-3ADD-3AE1-65D7880D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60" y="1959089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60CFEBE1-C974-2D59-0744-EBB21E6E1DEA}"/>
              </a:ext>
            </a:extLst>
          </p:cNvPr>
          <p:cNvSpPr/>
          <p:nvPr/>
        </p:nvSpPr>
        <p:spPr>
          <a:xfrm>
            <a:off x="1417320" y="3241853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onnettore 3">
            <a:extLst>
              <a:ext uri="{FF2B5EF4-FFF2-40B4-BE49-F238E27FC236}">
                <a16:creationId xmlns:a16="http://schemas.microsoft.com/office/drawing/2014/main" id="{C9A2CA52-DB64-6B5A-0114-141C01531133}"/>
              </a:ext>
            </a:extLst>
          </p:cNvPr>
          <p:cNvSpPr/>
          <p:nvPr/>
        </p:nvSpPr>
        <p:spPr>
          <a:xfrm>
            <a:off x="2324100" y="4461053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A5A39B0-8867-A7A9-339D-A53C20DA39C7}"/>
              </a:ext>
            </a:extLst>
          </p:cNvPr>
          <p:cNvSpPr/>
          <p:nvPr/>
        </p:nvSpPr>
        <p:spPr>
          <a:xfrm rot="8446772">
            <a:off x="2092266" y="4115017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B300203-376B-C7F3-31D4-1963B8583226}"/>
              </a:ext>
            </a:extLst>
          </p:cNvPr>
          <p:cNvSpPr/>
          <p:nvPr/>
        </p:nvSpPr>
        <p:spPr>
          <a:xfrm>
            <a:off x="1798320" y="3798113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559E5EB-1B9C-78CB-A633-CDA8AF05C579}"/>
              </a:ext>
            </a:extLst>
          </p:cNvPr>
          <p:cNvCxnSpPr>
            <a:cxnSpLocks/>
          </p:cNvCxnSpPr>
          <p:nvPr/>
        </p:nvCxnSpPr>
        <p:spPr>
          <a:xfrm flipV="1">
            <a:off x="1958340" y="3135173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81C7C14-A4CD-16B2-828B-FF8036499840}"/>
              </a:ext>
            </a:extLst>
          </p:cNvPr>
          <p:cNvCxnSpPr>
            <a:cxnSpLocks/>
          </p:cNvCxnSpPr>
          <p:nvPr/>
        </p:nvCxnSpPr>
        <p:spPr>
          <a:xfrm>
            <a:off x="1950720" y="4125773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567F3A4-B8AD-C67A-6DD2-8DCA2103D302}"/>
              </a:ext>
            </a:extLst>
          </p:cNvPr>
          <p:cNvCxnSpPr>
            <a:cxnSpLocks/>
            <a:stCxn id="7" idx="4"/>
            <a:endCxn id="7" idx="4"/>
          </p:cNvCxnSpPr>
          <p:nvPr/>
        </p:nvCxnSpPr>
        <p:spPr>
          <a:xfrm>
            <a:off x="1954530" y="40724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sco magnetico 11">
            <a:extLst>
              <a:ext uri="{FF2B5EF4-FFF2-40B4-BE49-F238E27FC236}">
                <a16:creationId xmlns:a16="http://schemas.microsoft.com/office/drawing/2014/main" id="{0EF32D8D-C77A-3E47-860F-77564057D958}"/>
              </a:ext>
            </a:extLst>
          </p:cNvPr>
          <p:cNvSpPr/>
          <p:nvPr/>
        </p:nvSpPr>
        <p:spPr>
          <a:xfrm>
            <a:off x="1752600" y="2228393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7A762C2-B564-3806-FAFF-18E785F25534}"/>
              </a:ext>
            </a:extLst>
          </p:cNvPr>
          <p:cNvCxnSpPr>
            <a:cxnSpLocks/>
          </p:cNvCxnSpPr>
          <p:nvPr/>
        </p:nvCxnSpPr>
        <p:spPr>
          <a:xfrm flipV="1">
            <a:off x="2141220" y="3478073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6910669-F4B6-237C-03B4-8FFCFF250143}"/>
              </a:ext>
            </a:extLst>
          </p:cNvPr>
          <p:cNvCxnSpPr>
            <a:cxnSpLocks/>
          </p:cNvCxnSpPr>
          <p:nvPr/>
        </p:nvCxnSpPr>
        <p:spPr>
          <a:xfrm flipH="1">
            <a:off x="1310640" y="4064813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0B8FBF5-C6EC-6BDE-77CC-BE4D7E0896A1}"/>
                  </a:ext>
                </a:extLst>
              </p:cNvPr>
              <p:cNvSpPr txBox="1"/>
              <p:nvPr/>
            </p:nvSpPr>
            <p:spPr>
              <a:xfrm>
                <a:off x="1104900" y="313517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0B8FBF5-C6EC-6BDE-77CC-BE4D7E08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135173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4AEF1F4-3741-C8B6-90CF-45BF7FF91363}"/>
                  </a:ext>
                </a:extLst>
              </p:cNvPr>
              <p:cNvSpPr txBox="1"/>
              <p:nvPr/>
            </p:nvSpPr>
            <p:spPr>
              <a:xfrm>
                <a:off x="2407920" y="447629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4AEF1F4-3741-C8B6-90CF-45BF7FF91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0" y="4476293"/>
                <a:ext cx="4343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81A8EBE-3CEC-FAD4-9397-49587F3EE53C}"/>
                  </a:ext>
                </a:extLst>
              </p:cNvPr>
              <p:cNvSpPr txBox="1"/>
              <p:nvPr/>
            </p:nvSpPr>
            <p:spPr>
              <a:xfrm>
                <a:off x="1699260" y="3767633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81A8EBE-3CEC-FAD4-9397-49587F3EE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0" y="3767633"/>
                <a:ext cx="50292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E7584677-0F9C-F74C-E835-49F980B4B21B}"/>
              </a:ext>
            </a:extLst>
          </p:cNvPr>
          <p:cNvSpPr/>
          <p:nvPr/>
        </p:nvSpPr>
        <p:spPr>
          <a:xfrm rot="19431618">
            <a:off x="1604585" y="3436837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EB0B6F3-5F31-DC62-51FA-6041F503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530" y="2294093"/>
            <a:ext cx="1341120" cy="47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FF0000"/>
                </a:solidFill>
                <a:latin typeface="+mn-lt"/>
              </a:rPr>
              <a:t>EXPOITABLE BY KAMEO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536BAF0-EF3E-6DAE-179B-51FE45BEE058}"/>
                  </a:ext>
                </a:extLst>
              </p:cNvPr>
              <p:cNvSpPr txBox="1"/>
              <p:nvPr/>
            </p:nvSpPr>
            <p:spPr>
              <a:xfrm>
                <a:off x="1958340" y="307421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536BAF0-EF3E-6DAE-179B-51FE45BEE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340" y="3074213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95673F4-42D2-6128-298F-383059B96E8E}"/>
                  </a:ext>
                </a:extLst>
              </p:cNvPr>
              <p:cNvSpPr txBox="1"/>
              <p:nvPr/>
            </p:nvSpPr>
            <p:spPr>
              <a:xfrm>
                <a:off x="2232660" y="334853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95673F4-42D2-6128-298F-383059B9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60" y="3348533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12064F1-48D3-B266-551B-D7046C383C88}"/>
                  </a:ext>
                </a:extLst>
              </p:cNvPr>
              <p:cNvSpPr txBox="1"/>
              <p:nvPr/>
            </p:nvSpPr>
            <p:spPr>
              <a:xfrm>
                <a:off x="1562100" y="444581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12064F1-48D3-B266-551B-D7046C383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4445813"/>
                <a:ext cx="43434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FA12811-F035-BAF8-780F-D60227CE7F60}"/>
                  </a:ext>
                </a:extLst>
              </p:cNvPr>
              <p:cNvSpPr txBox="1"/>
              <p:nvPr/>
            </p:nvSpPr>
            <p:spPr>
              <a:xfrm>
                <a:off x="1188720" y="386669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FA12811-F035-BAF8-780F-D60227CE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866693"/>
                <a:ext cx="43434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E9CD4EA0-A3AA-1023-A219-14C631338828}"/>
              </a:ext>
            </a:extLst>
          </p:cNvPr>
          <p:cNvCxnSpPr>
            <a:cxnSpLocks/>
          </p:cNvCxnSpPr>
          <p:nvPr/>
        </p:nvCxnSpPr>
        <p:spPr>
          <a:xfrm flipV="1">
            <a:off x="472440" y="1938833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852A1E1-A01C-D544-5DF6-05AD9AC13B23}"/>
              </a:ext>
            </a:extLst>
          </p:cNvPr>
          <p:cNvCxnSpPr>
            <a:cxnSpLocks/>
          </p:cNvCxnSpPr>
          <p:nvPr/>
        </p:nvCxnSpPr>
        <p:spPr>
          <a:xfrm flipV="1">
            <a:off x="472440" y="2251253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D9C3AC9-4FAD-15D2-D1F4-C18E0D5BCDDC}"/>
              </a:ext>
            </a:extLst>
          </p:cNvPr>
          <p:cNvCxnSpPr>
            <a:cxnSpLocks/>
          </p:cNvCxnSpPr>
          <p:nvPr/>
        </p:nvCxnSpPr>
        <p:spPr>
          <a:xfrm>
            <a:off x="464820" y="2620823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6A67752-EC0D-C7E7-F2FF-095ED5377CAC}"/>
              </a:ext>
            </a:extLst>
          </p:cNvPr>
          <p:cNvSpPr txBox="1"/>
          <p:nvPr/>
        </p:nvSpPr>
        <p:spPr>
          <a:xfrm>
            <a:off x="175260" y="187787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4428F8A-40C7-99F6-F978-42380FB34CF7}"/>
              </a:ext>
            </a:extLst>
          </p:cNvPr>
          <p:cNvSpPr txBox="1"/>
          <p:nvPr/>
        </p:nvSpPr>
        <p:spPr>
          <a:xfrm>
            <a:off x="678180" y="208361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7395B2C-B346-865F-7651-446E6906B5CC}"/>
              </a:ext>
            </a:extLst>
          </p:cNvPr>
          <p:cNvSpPr txBox="1"/>
          <p:nvPr/>
        </p:nvSpPr>
        <p:spPr>
          <a:xfrm>
            <a:off x="502920" y="295991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EA3A1189-1CAB-D8FB-6B1F-35C097B1AF67}"/>
              </a:ext>
            </a:extLst>
          </p:cNvPr>
          <p:cNvCxnSpPr>
            <a:cxnSpLocks/>
          </p:cNvCxnSpPr>
          <p:nvPr/>
        </p:nvCxnSpPr>
        <p:spPr>
          <a:xfrm flipH="1">
            <a:off x="2758440" y="2811086"/>
            <a:ext cx="393382" cy="526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52937D5-27BE-D95E-FC11-5B26F85CA4C9}"/>
              </a:ext>
            </a:extLst>
          </p:cNvPr>
          <p:cNvSpPr txBox="1"/>
          <p:nvPr/>
        </p:nvSpPr>
        <p:spPr>
          <a:xfrm>
            <a:off x="3979068" y="4696790"/>
            <a:ext cx="4364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High </a:t>
            </a:r>
            <a:r>
              <a:rPr lang="it-IT" sz="1600" dirty="0" err="1">
                <a:solidFill>
                  <a:schemeClr val="tx1"/>
                </a:solidFill>
              </a:rPr>
              <a:t>Purity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Germanium</a:t>
            </a:r>
            <a:r>
              <a:rPr lang="it-IT" sz="1600" dirty="0">
                <a:solidFill>
                  <a:schemeClr val="tx1"/>
                </a:solidFill>
              </a:rPr>
              <a:t> Detector (</a:t>
            </a:r>
            <a:r>
              <a:rPr lang="it-IT" sz="1600" dirty="0" err="1">
                <a:solidFill>
                  <a:schemeClr val="tx1"/>
                </a:solidFill>
              </a:rPr>
              <a:t>HPGe</a:t>
            </a:r>
            <a:r>
              <a:rPr lang="it-IT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32B5C43-6FAE-25DF-E4A3-B0459DAFB85D}"/>
              </a:ext>
            </a:extLst>
          </p:cNvPr>
          <p:cNvSpPr txBox="1"/>
          <p:nvPr/>
        </p:nvSpPr>
        <p:spPr>
          <a:xfrm>
            <a:off x="3979069" y="4378639"/>
            <a:ext cx="4064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1"/>
                </a:solidFill>
              </a:rPr>
              <a:t>Cadmium</a:t>
            </a:r>
            <a:r>
              <a:rPr lang="it-IT" sz="1600" dirty="0">
                <a:solidFill>
                  <a:schemeClr val="tx1"/>
                </a:solidFill>
              </a:rPr>
              <a:t>-</a:t>
            </a:r>
            <a:r>
              <a:rPr lang="it-IT" sz="1600" dirty="0" err="1">
                <a:solidFill>
                  <a:schemeClr val="tx1"/>
                </a:solidFill>
              </a:rPr>
              <a:t>Zinc</a:t>
            </a:r>
            <a:r>
              <a:rPr lang="it-IT" sz="1600" dirty="0">
                <a:solidFill>
                  <a:schemeClr val="tx1"/>
                </a:solidFill>
              </a:rPr>
              <a:t>-Telluride (</a:t>
            </a:r>
            <a:r>
              <a:rPr lang="it-IT" sz="1600" dirty="0" err="1">
                <a:solidFill>
                  <a:schemeClr val="tx1"/>
                </a:solidFill>
              </a:rPr>
              <a:t>CdZnTe</a:t>
            </a:r>
            <a:r>
              <a:rPr lang="it-IT" sz="1600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56401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REFERENCES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87DD84-606C-4E71-B475-B75839EF9122}"/>
              </a:ext>
            </a:extLst>
          </p:cNvPr>
          <p:cNvSpPr txBox="1"/>
          <p:nvPr/>
        </p:nvSpPr>
        <p:spPr>
          <a:xfrm>
            <a:off x="592931" y="945833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Gary L. Godfrey, Gary K. </a:t>
            </a:r>
            <a:r>
              <a:rPr lang="it-IT" sz="1600" dirty="0" err="1"/>
              <a:t>Lum</a:t>
            </a:r>
            <a:r>
              <a:rPr lang="it-IT" sz="1600" dirty="0"/>
              <a:t>, Clyde E. Wiegand, «</a:t>
            </a:r>
            <a:r>
              <a:rPr lang="en-US" sz="1600" dirty="0"/>
              <a:t>OBSERVATION OF DYNAMIC E2 MIXING VIA KAONIC X-RAY INTENSITIES </a:t>
            </a:r>
            <a:r>
              <a:rPr lang="it-IT" sz="1600" dirty="0"/>
              <a:t>», </a:t>
            </a:r>
            <a:r>
              <a:rPr lang="it-IT" sz="1600" dirty="0" err="1"/>
              <a:t>Phys</a:t>
            </a:r>
            <a:r>
              <a:rPr lang="it-IT" sz="1600" dirty="0"/>
              <a:t>. </a:t>
            </a:r>
            <a:r>
              <a:rPr lang="it-IT" sz="1600" dirty="0" err="1"/>
              <a:t>Lett</a:t>
            </a:r>
            <a:r>
              <a:rPr lang="it-IT" sz="1600" dirty="0"/>
              <a:t> B, </a:t>
            </a:r>
            <a:r>
              <a:rPr lang="it-IT" sz="16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https://escholarship.org/uc/item/6v72406j</a:t>
            </a:r>
            <a:r>
              <a:rPr lang="it-IT" sz="1600" dirty="0"/>
              <a:t>, 1975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31C839-E032-47EB-91DE-B921020CBD37}"/>
              </a:ext>
            </a:extLst>
          </p:cNvPr>
          <p:cNvSpPr txBox="1"/>
          <p:nvPr/>
        </p:nvSpPr>
        <p:spPr>
          <a:xfrm>
            <a:off x="571500" y="1860232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n-lt"/>
              </a:rPr>
              <a:t>M. Leon, «</a:t>
            </a:r>
            <a:r>
              <a:rPr lang="en-US" sz="1600" dirty="0">
                <a:latin typeface="+mn-lt"/>
              </a:rPr>
              <a:t>Hadronic Atoms and Ticklish Nuclei: The E2 Nuclear Resonance Effect</a:t>
            </a:r>
            <a:r>
              <a:rPr lang="it-IT" sz="1600" dirty="0">
                <a:latin typeface="+mn-lt"/>
              </a:rPr>
              <a:t>», </a:t>
            </a:r>
            <a:r>
              <a:rPr lang="it-IT" sz="1600" dirty="0" err="1">
                <a:latin typeface="+mn-lt"/>
              </a:rPr>
              <a:t>Informal</a:t>
            </a:r>
            <a:r>
              <a:rPr lang="it-IT" sz="1600" dirty="0">
                <a:latin typeface="+mn-lt"/>
              </a:rPr>
              <a:t> report,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ourier New" panose="02070309020205020404" pitchFamily="49" charset="0"/>
              </a:rPr>
              <a:t>United States: N. p., 1975. Web. </a:t>
            </a:r>
            <a:r>
              <a:rPr kumimoji="0" lang="it-IT" altLang="it-IT" sz="1600" b="0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Courier New" panose="02070309020205020404" pitchFamily="49" charset="0"/>
              </a:rPr>
              <a:t>doi:10.2172/4192083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ourier New" panose="02070309020205020404" pitchFamily="49" charset="0"/>
              </a:rPr>
              <a:t>.</a:t>
            </a:r>
            <a:endParaRPr lang="it-IT" sz="1600" dirty="0">
              <a:latin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E86838-41A2-45EC-99BC-7D29907BAAD9}"/>
              </a:ext>
            </a:extLst>
          </p:cNvPr>
          <p:cNvSpPr txBox="1"/>
          <p:nvPr/>
        </p:nvSpPr>
        <p:spPr>
          <a:xfrm>
            <a:off x="575310" y="2490311"/>
            <a:ext cx="783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J. N. Bradbury, M. Leon, H. Daniel and J. J.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Reidy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, «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Observation of the E2 Nuclear Resonance Effect in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Pionic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Cadmium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»,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it-IT" sz="1600" b="0" i="0" dirty="0" err="1">
                <a:solidFill>
                  <a:schemeClr val="tx1"/>
                </a:solidFill>
                <a:effectLst/>
                <a:latin typeface="+mn-lt"/>
              </a:rPr>
              <a:t>Phys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. Rev. Lett. </a:t>
            </a:r>
            <a:r>
              <a:rPr lang="it-IT" sz="1600" b="1" i="0" dirty="0">
                <a:solidFill>
                  <a:schemeClr val="tx1"/>
                </a:solidFill>
                <a:effectLst/>
                <a:latin typeface="+mn-lt"/>
              </a:rPr>
              <a:t>34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, 303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, 1975, </a:t>
            </a:r>
            <a:r>
              <a:rPr lang="en-US" sz="1600" b="0" i="0" u="sng" dirty="0">
                <a:solidFill>
                  <a:srgbClr val="00B0F0"/>
                </a:solidFill>
                <a:effectLst/>
                <a:latin typeface="+mn-lt"/>
              </a:rPr>
              <a:t>https://journals.aps.org/prl/abstract/10.1103/PhysRevLett.34.303</a:t>
            </a:r>
            <a:endParaRPr lang="it-IT" sz="1600" u="sng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BE168B-A5C6-4F1E-B5E3-37D51B7B6E9A}"/>
              </a:ext>
            </a:extLst>
          </p:cNvPr>
          <p:cNvSpPr txBox="1"/>
          <p:nvPr/>
        </p:nvSpPr>
        <p:spPr>
          <a:xfrm>
            <a:off x="552450" y="3397091"/>
            <a:ext cx="783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C. E. Wiegand and G. L. Godfrey, «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Measurements of x rays and γ rays from stopped kaons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»,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it-IT" sz="1600" b="0" i="0" dirty="0" err="1">
                <a:solidFill>
                  <a:schemeClr val="tx1"/>
                </a:solidFill>
                <a:effectLst/>
                <a:latin typeface="+mn-lt"/>
              </a:rPr>
              <a:t>Phys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. Rev. A, </a:t>
            </a:r>
            <a:r>
              <a:rPr lang="it-IT" sz="1600" b="1" dirty="0">
                <a:solidFill>
                  <a:schemeClr val="tx1"/>
                </a:solidFill>
                <a:latin typeface="+mn-lt"/>
              </a:rPr>
              <a:t>9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2282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, 1974, </a:t>
            </a:r>
            <a:r>
              <a:rPr lang="en-US" sz="1600" b="0" i="0" u="sng" dirty="0">
                <a:solidFill>
                  <a:srgbClr val="00B0F0"/>
                </a:solidFill>
                <a:effectLst/>
                <a:latin typeface="+mn-lt"/>
              </a:rPr>
              <a:t>https://journals.aps.org/pra/abstract/10.1103/PhysRevA.9.2282</a:t>
            </a:r>
            <a:endParaRPr lang="it-IT" sz="1600" u="sng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EBF3096-A1B5-473F-83DB-2DE5F69B21C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5BC05-3FEF-4F2A-B722-A5A19AC90510}"/>
              </a:ext>
            </a:extLst>
          </p:cNvPr>
          <p:cNvSpPr txBox="1"/>
          <p:nvPr/>
        </p:nvSpPr>
        <p:spPr>
          <a:xfrm>
            <a:off x="478631" y="728663"/>
            <a:ext cx="827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The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E2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Resonance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effect</a:t>
            </a:r>
            <a:r>
              <a:rPr lang="it-IT" sz="1600" dirty="0"/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is</a:t>
            </a:r>
            <a:r>
              <a:rPr lang="it-IT" sz="1600" b="1" dirty="0">
                <a:solidFill>
                  <a:srgbClr val="FF0000"/>
                </a:solidFill>
              </a:rPr>
              <a:t> a mixing of the </a:t>
            </a:r>
            <a:r>
              <a:rPr lang="it-IT" sz="1600" b="1" dirty="0" err="1">
                <a:solidFill>
                  <a:srgbClr val="FF0000"/>
                </a:solidFill>
              </a:rPr>
              <a:t>atomic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b="1" dirty="0">
                <a:solidFill>
                  <a:srgbClr val="FF0000"/>
                </a:solidFill>
              </a:rPr>
              <a:t> due to the </a:t>
            </a:r>
            <a:r>
              <a:rPr lang="it-IT" sz="1600" b="1" dirty="0" err="1">
                <a:solidFill>
                  <a:srgbClr val="FF0000"/>
                </a:solidFill>
              </a:rPr>
              <a:t>electrical</a:t>
            </a:r>
            <a:r>
              <a:rPr lang="it-IT" sz="1600" b="1" dirty="0">
                <a:solidFill>
                  <a:srgbClr val="FF0000"/>
                </a:solidFill>
              </a:rPr>
              <a:t> quadrupole </a:t>
            </a:r>
            <a:r>
              <a:rPr lang="it-IT" sz="1600" b="1" dirty="0" err="1">
                <a:solidFill>
                  <a:srgbClr val="FF0000"/>
                </a:solidFill>
              </a:rPr>
              <a:t>excitations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rotational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/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tx1"/>
                    </a:solidFill>
                  </a:rPr>
                  <a:t>Quanto-mechanically,</a:t>
                </a:r>
                <a:r>
                  <a:rPr lang="it" sz="1600" dirty="0"/>
                  <a:t> 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effect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mixes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producing</a:t>
                </a:r>
                <a:r>
                  <a:rPr lang="it-IT" sz="1600" dirty="0"/>
                  <a:t> a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which</a:t>
                </a:r>
                <a:r>
                  <a:rPr lang="it-IT" sz="1600" dirty="0"/>
                  <a:t> </a:t>
                </a:r>
                <a:r>
                  <a:rPr lang="it" sz="1600" dirty="0">
                    <a:solidFill>
                      <a:schemeClr val="tx1"/>
                    </a:solidFill>
                  </a:rPr>
                  <a:t>contains a small admixture of excited nucleus-deexcited atom wavefunctions: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blipFill>
                <a:blip r:embed="rId2"/>
                <a:stretch>
                  <a:fillRect l="-445" t="-2206"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8D8FEB-1F21-4F94-A05E-483695572233}"/>
                  </a:ext>
                </a:extLst>
              </p:cNvPr>
              <p:cNvSpPr txBox="1"/>
              <p:nvPr/>
            </p:nvSpPr>
            <p:spPr>
              <a:xfrm>
                <a:off x="478630" y="4327919"/>
                <a:ext cx="4478885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8D8FEB-1F21-4F94-A05E-483695572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0" y="4327919"/>
                <a:ext cx="4478885" cy="372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3B6146-C802-4539-B061-B672CD40F952}"/>
                  </a:ext>
                </a:extLst>
              </p:cNvPr>
              <p:cNvSpPr txBox="1"/>
              <p:nvPr/>
            </p:nvSpPr>
            <p:spPr>
              <a:xfrm>
                <a:off x="992981" y="2218016"/>
                <a:ext cx="7250905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−2, 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3B6146-C802-4539-B061-B672CD40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81" y="2218016"/>
                <a:ext cx="7250905" cy="372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76;p15">
            <a:extLst>
              <a:ext uri="{FF2B5EF4-FFF2-40B4-BE49-F238E27FC236}">
                <a16:creationId xmlns:a16="http://schemas.microsoft.com/office/drawing/2014/main" id="{E8C3659C-A69F-4A18-86E9-A4C3BA4B2B28}"/>
              </a:ext>
            </a:extLst>
          </p:cNvPr>
          <p:cNvSpPr txBox="1"/>
          <p:nvPr/>
        </p:nvSpPr>
        <p:spPr>
          <a:xfrm>
            <a:off x="478631" y="2825813"/>
            <a:ext cx="3295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where the admixture coefficient 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65CD01D-57E2-45F4-9063-E2BC253DC961}"/>
                  </a:ext>
                </a:extLst>
              </p:cNvPr>
              <p:cNvSpPr txBox="1"/>
              <p:nvPr/>
            </p:nvSpPr>
            <p:spPr>
              <a:xfrm>
                <a:off x="3232793" y="2757878"/>
                <a:ext cx="3203726" cy="604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65CD01D-57E2-45F4-9063-E2BC253D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93" y="2757878"/>
                <a:ext cx="3203726" cy="604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06F4878A-40CD-4BBE-AFC5-9CD1801662C6}"/>
                  </a:ext>
                </a:extLst>
              </p:cNvPr>
              <p:cNvSpPr txBox="1"/>
              <p:nvPr/>
            </p:nvSpPr>
            <p:spPr>
              <a:xfrm>
                <a:off x="6092047" y="2816414"/>
                <a:ext cx="2962903" cy="448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>
                    <a:solidFill>
                      <a:schemeClr val="dk1"/>
                    </a:solidFill>
                  </a:rPr>
                  <a:t>(very small),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" sz="1600" dirty="0"/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06F4878A-40CD-4BBE-AFC5-9CD180166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47" y="2816414"/>
                <a:ext cx="2962903" cy="448298"/>
              </a:xfrm>
              <a:prstGeom prst="rect">
                <a:avLst/>
              </a:prstGeom>
              <a:blipFill>
                <a:blip r:embed="rId6"/>
                <a:stretch>
                  <a:fillRect l="-1029"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79;p15">
            <a:extLst>
              <a:ext uri="{FF2B5EF4-FFF2-40B4-BE49-F238E27FC236}">
                <a16:creationId xmlns:a16="http://schemas.microsoft.com/office/drawing/2014/main" id="{53B865E6-4B18-45F3-A979-0130FB981B37}"/>
              </a:ext>
            </a:extLst>
          </p:cNvPr>
          <p:cNvSpPr txBox="1"/>
          <p:nvPr/>
        </p:nvSpPr>
        <p:spPr>
          <a:xfrm>
            <a:off x="478630" y="3271563"/>
            <a:ext cx="8400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expresses the </a:t>
            </a:r>
            <a:r>
              <a:rPr lang="it" sz="1600" i="1" dirty="0">
                <a:solidFill>
                  <a:srgbClr val="0000FF"/>
                </a:solidFill>
              </a:rPr>
              <a:t>electric quadrupole interaction </a:t>
            </a:r>
            <a:r>
              <a:rPr lang="it" sz="1600" dirty="0">
                <a:solidFill>
                  <a:schemeClr val="dk1"/>
                </a:solidFill>
              </a:rPr>
              <a:t>between hadron and nucleus.</a:t>
            </a:r>
            <a:endParaRPr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1FEF55B-26BC-4CBA-AFB8-CB951BC1264A}"/>
                  </a:ext>
                </a:extLst>
              </p:cNvPr>
              <p:cNvSpPr txBox="1"/>
              <p:nvPr/>
            </p:nvSpPr>
            <p:spPr>
              <a:xfrm>
                <a:off x="478630" y="3818067"/>
                <a:ext cx="77652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As </a:t>
                </a:r>
                <a:r>
                  <a:rPr lang="it-IT" sz="1600" dirty="0" err="1"/>
                  <a:t>example</a:t>
                </a:r>
                <a:r>
                  <a:rPr lang="it-IT" sz="1600" dirty="0"/>
                  <a:t>, for 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E2 </a:t>
                </a:r>
                <a:r>
                  <a:rPr lang="it-IT" sz="1600" dirty="0" err="1"/>
                  <a:t>resonance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effect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𝑀𝑜</m:t>
                    </m:r>
                  </m:oMath>
                </a14:m>
                <a:r>
                  <a:rPr lang="it-IT" sz="1600" dirty="0"/>
                  <a:t> isotopes: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1FEF55B-26BC-4CBA-AFB8-CB951BC1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0" y="3818067"/>
                <a:ext cx="7765255" cy="338554"/>
              </a:xfrm>
              <a:prstGeom prst="rect">
                <a:avLst/>
              </a:prstGeom>
              <a:blipFill>
                <a:blip r:embed="rId7"/>
                <a:stretch>
                  <a:fillRect l="-471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FF00A1FE-F542-4BA0-B034-77388ED7E0DE}"/>
              </a:ext>
            </a:extLst>
          </p:cNvPr>
          <p:cNvSpPr/>
          <p:nvPr/>
        </p:nvSpPr>
        <p:spPr>
          <a:xfrm>
            <a:off x="478632" y="3707606"/>
            <a:ext cx="8186738" cy="125015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8B513F-4836-4DFE-A290-2CC7C8D957FF}"/>
              </a:ext>
            </a:extLst>
          </p:cNvPr>
          <p:cNvSpPr txBox="1"/>
          <p:nvPr/>
        </p:nvSpPr>
        <p:spPr>
          <a:xfrm>
            <a:off x="4898950" y="4387915"/>
            <a:ext cx="578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00" dirty="0">
                <a:solidFill>
                  <a:schemeClr val="dk1"/>
                </a:solidFill>
              </a:rPr>
              <a:t>with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5BABA47-84DD-45C0-96F2-AA4A3164004C}"/>
                  </a:ext>
                </a:extLst>
              </p:cNvPr>
              <p:cNvSpPr txBox="1"/>
              <p:nvPr/>
            </p:nvSpPr>
            <p:spPr>
              <a:xfrm>
                <a:off x="5309716" y="4264002"/>
                <a:ext cx="2649217" cy="586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5BABA47-84DD-45C0-96F2-AA4A31640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16" y="4264002"/>
                <a:ext cx="2649217" cy="5863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975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EBF3096-A1B5-473F-83DB-2DE5F69B21C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5BC05-3FEF-4F2A-B722-A5A19AC90510}"/>
              </a:ext>
            </a:extLst>
          </p:cNvPr>
          <p:cNvSpPr txBox="1"/>
          <p:nvPr/>
        </p:nvSpPr>
        <p:spPr>
          <a:xfrm>
            <a:off x="478631" y="728663"/>
            <a:ext cx="827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The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E2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Resonance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effect</a:t>
            </a:r>
            <a:r>
              <a:rPr lang="it-IT" sz="1600" dirty="0"/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is</a:t>
            </a:r>
            <a:r>
              <a:rPr lang="it-IT" sz="1600" b="1" dirty="0">
                <a:solidFill>
                  <a:srgbClr val="FF0000"/>
                </a:solidFill>
              </a:rPr>
              <a:t> a mixing of the </a:t>
            </a:r>
            <a:r>
              <a:rPr lang="it-IT" sz="1600" b="1" dirty="0" err="1">
                <a:solidFill>
                  <a:srgbClr val="FF0000"/>
                </a:solidFill>
              </a:rPr>
              <a:t>atomic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b="1" dirty="0">
                <a:solidFill>
                  <a:srgbClr val="FF0000"/>
                </a:solidFill>
              </a:rPr>
              <a:t> due to the </a:t>
            </a:r>
            <a:r>
              <a:rPr lang="it-IT" sz="1600" b="1" dirty="0" err="1">
                <a:solidFill>
                  <a:srgbClr val="FF0000"/>
                </a:solidFill>
              </a:rPr>
              <a:t>electrical</a:t>
            </a:r>
            <a:r>
              <a:rPr lang="it-IT" sz="1600" b="1" dirty="0">
                <a:solidFill>
                  <a:srgbClr val="FF0000"/>
                </a:solidFill>
              </a:rPr>
              <a:t> quadrupole </a:t>
            </a:r>
            <a:r>
              <a:rPr lang="it-IT" sz="1600" b="1" dirty="0" err="1">
                <a:solidFill>
                  <a:srgbClr val="FF0000"/>
                </a:solidFill>
              </a:rPr>
              <a:t>excitations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rotational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/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tx1"/>
                    </a:solidFill>
                  </a:rPr>
                  <a:t>Quanto-mechanically,</a:t>
                </a:r>
                <a:r>
                  <a:rPr lang="it" sz="1600" dirty="0"/>
                  <a:t> 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effect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mixes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producing</a:t>
                </a:r>
                <a:r>
                  <a:rPr lang="it-IT" sz="1600" dirty="0"/>
                  <a:t> a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which</a:t>
                </a:r>
                <a:r>
                  <a:rPr lang="it-IT" sz="1600" dirty="0"/>
                  <a:t> </a:t>
                </a:r>
                <a:r>
                  <a:rPr lang="it" sz="1600" dirty="0">
                    <a:solidFill>
                      <a:schemeClr val="tx1"/>
                    </a:solidFill>
                  </a:rPr>
                  <a:t>contains a small admixture of excited nucleus-deexcited atom wavefunctions.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blipFill>
                <a:blip r:embed="rId2"/>
                <a:stretch>
                  <a:fillRect l="-445" t="-2206"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9F02BE7-F948-4967-844D-0BF56D55C9DC}"/>
                  </a:ext>
                </a:extLst>
              </p:cNvPr>
              <p:cNvSpPr txBox="1"/>
              <p:nvPr/>
            </p:nvSpPr>
            <p:spPr>
              <a:xfrm>
                <a:off x="478631" y="2325560"/>
                <a:ext cx="82796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nucleus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excited</a:t>
                </a:r>
                <a:r>
                  <a:rPr lang="it-IT" sz="1600" dirty="0"/>
                  <a:t>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rotational</a:t>
                </a:r>
                <a:r>
                  <a:rPr lang="it-IT" sz="1600" dirty="0"/>
                  <a:t> state by 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electric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quadrupole interaction</a:t>
                </a:r>
                <a:r>
                  <a:rPr lang="it-IT" sz="1600" dirty="0"/>
                  <a:t>: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9F02BE7-F948-4967-844D-0BF56D55C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2325560"/>
                <a:ext cx="8279606" cy="338554"/>
              </a:xfrm>
              <a:prstGeom prst="rect">
                <a:avLst/>
              </a:prstGeom>
              <a:blipFill>
                <a:blip r:embed="rId3"/>
                <a:stretch>
                  <a:fillRect l="-442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1E24D9-32F4-4DFE-B7DE-6D7EB049F2BA}"/>
                  </a:ext>
                </a:extLst>
              </p:cNvPr>
              <p:cNvSpPr txBox="1"/>
              <p:nvPr/>
            </p:nvSpPr>
            <p:spPr>
              <a:xfrm>
                <a:off x="3614738" y="2733796"/>
                <a:ext cx="1660839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1E24D9-32F4-4DFE-B7DE-6D7EB049F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738" y="2733796"/>
                <a:ext cx="1660839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466BBA9-B1CB-4B28-A624-8CCC00368597}"/>
                  </a:ext>
                </a:extLst>
              </p:cNvPr>
              <p:cNvSpPr txBox="1"/>
              <p:nvPr/>
            </p:nvSpPr>
            <p:spPr>
              <a:xfrm>
                <a:off x="478631" y="3295985"/>
                <a:ext cx="8279606" cy="62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/>
                  <a:t>where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 err="1"/>
                  <a:t>reduced</a:t>
                </a:r>
                <a:r>
                  <a:rPr lang="it-IT" sz="1600" dirty="0"/>
                  <a:t>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quadrupole operator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1600" dirty="0"/>
                  <a:t> are the </a:t>
                </a:r>
                <a:r>
                  <a:rPr lang="it-IT" sz="1600" dirty="0" err="1"/>
                  <a:t>spherical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harmonics</a:t>
                </a:r>
                <a:r>
                  <a:rPr lang="it-IT" sz="1600" dirty="0"/>
                  <a:t>.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466BBA9-B1CB-4B28-A624-8CCC00368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3295985"/>
                <a:ext cx="8279606" cy="624402"/>
              </a:xfrm>
              <a:prstGeom prst="rect">
                <a:avLst/>
              </a:prstGeom>
              <a:blipFill>
                <a:blip r:embed="rId5"/>
                <a:stretch>
                  <a:fillRect l="-442" t="-2941" b="-9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8AB58A1-D1FF-48B3-B42A-0DE38DB3F82D}"/>
                  </a:ext>
                </a:extLst>
              </p:cNvPr>
              <p:cNvSpPr txBox="1"/>
              <p:nvPr/>
            </p:nvSpPr>
            <p:spPr>
              <a:xfrm>
                <a:off x="2570650" y="4153932"/>
                <a:ext cx="4430225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8AB58A1-D1FF-48B3-B42A-0DE38DB3F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50" y="4153932"/>
                <a:ext cx="4430225" cy="260905"/>
              </a:xfrm>
              <a:prstGeom prst="rect">
                <a:avLst/>
              </a:prstGeom>
              <a:blipFill>
                <a:blip r:embed="rId6"/>
                <a:stretch>
                  <a:fillRect l="-1515" t="-118605" r="-3581" b="-2069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687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0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617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  <a:endParaRPr sz="3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133BF0-0993-45D9-A125-939C6446F771}"/>
              </a:ext>
            </a:extLst>
          </p:cNvPr>
          <p:cNvSpPr txBox="1"/>
          <p:nvPr/>
        </p:nvSpPr>
        <p:spPr>
          <a:xfrm>
            <a:off x="352901" y="641509"/>
            <a:ext cx="862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Light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like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Hydrogen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Deuterium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provides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fundamental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informations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on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by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of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x-ray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transition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yields, and energy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C495789-BDB2-4D13-8B32-95EEB69B269E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A80C5BB-FD77-48B0-BE0A-4D684CF05FB0}"/>
              </a:ext>
            </a:extLst>
          </p:cNvPr>
          <p:cNvSpPr/>
          <p:nvPr/>
        </p:nvSpPr>
        <p:spPr>
          <a:xfrm>
            <a:off x="4953000" y="1463040"/>
            <a:ext cx="3600000" cy="36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3752F6C6-7EA2-4ECF-93BC-1D5032622D85}"/>
              </a:ext>
            </a:extLst>
          </p:cNvPr>
          <p:cNvSpPr/>
          <p:nvPr/>
        </p:nvSpPr>
        <p:spPr>
          <a:xfrm>
            <a:off x="5478780" y="1996438"/>
            <a:ext cx="2520000" cy="25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0DB131B-131F-4B6B-BF37-9D7CA765F5E0}"/>
              </a:ext>
            </a:extLst>
          </p:cNvPr>
          <p:cNvSpPr/>
          <p:nvPr/>
        </p:nvSpPr>
        <p:spPr>
          <a:xfrm>
            <a:off x="5065870" y="456152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C13D619-7337-4821-A17A-7868246C41BA}"/>
              </a:ext>
            </a:extLst>
          </p:cNvPr>
          <p:cNvSpPr/>
          <p:nvPr/>
        </p:nvSpPr>
        <p:spPr>
          <a:xfrm>
            <a:off x="4346256" y="3975736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/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/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73670A4-4314-40CC-9153-D65D39975057}"/>
              </a:ext>
            </a:extLst>
          </p:cNvPr>
          <p:cNvCxnSpPr>
            <a:cxnSpLocks/>
          </p:cNvCxnSpPr>
          <p:nvPr/>
        </p:nvCxnSpPr>
        <p:spPr>
          <a:xfrm flipV="1">
            <a:off x="4574381" y="3962400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792241B4-87DD-41E8-90AE-164A528F06A7}"/>
              </a:ext>
            </a:extLst>
          </p:cNvPr>
          <p:cNvSpPr/>
          <p:nvPr/>
        </p:nvSpPr>
        <p:spPr>
          <a:xfrm>
            <a:off x="4989670" y="384524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BC6C1EE-108C-483C-AE68-FEBF1CEEFAF0}"/>
              </a:ext>
            </a:extLst>
          </p:cNvPr>
          <p:cNvSpPr/>
          <p:nvPr/>
        </p:nvSpPr>
        <p:spPr>
          <a:xfrm>
            <a:off x="5466396" y="337375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99302B88-511D-4D0D-8CF5-984E8FB9FD91}"/>
              </a:ext>
            </a:extLst>
          </p:cNvPr>
          <p:cNvCxnSpPr>
            <a:cxnSpLocks/>
          </p:cNvCxnSpPr>
          <p:nvPr/>
        </p:nvCxnSpPr>
        <p:spPr>
          <a:xfrm>
            <a:off x="5151120" y="4762500"/>
            <a:ext cx="60960" cy="281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e 51">
            <a:extLst>
              <a:ext uri="{FF2B5EF4-FFF2-40B4-BE49-F238E27FC236}">
                <a16:creationId xmlns:a16="http://schemas.microsoft.com/office/drawing/2014/main" id="{FE49DB8F-C3FF-413A-B24B-50DB7F23FD5A}"/>
              </a:ext>
            </a:extLst>
          </p:cNvPr>
          <p:cNvSpPr/>
          <p:nvPr/>
        </p:nvSpPr>
        <p:spPr>
          <a:xfrm>
            <a:off x="5001576" y="38385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/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curvo 59">
            <a:extLst>
              <a:ext uri="{FF2B5EF4-FFF2-40B4-BE49-F238E27FC236}">
                <a16:creationId xmlns:a16="http://schemas.microsoft.com/office/drawing/2014/main" id="{E00186EC-EC5D-4B32-8238-9ACA4BCFD782}"/>
              </a:ext>
            </a:extLst>
          </p:cNvPr>
          <p:cNvCxnSpPr>
            <a:cxnSpLocks/>
            <a:stCxn id="36" idx="5"/>
          </p:cNvCxnSpPr>
          <p:nvPr/>
        </p:nvCxnSpPr>
        <p:spPr>
          <a:xfrm rot="16200000" flipH="1">
            <a:off x="5654544" y="3399024"/>
            <a:ext cx="82648" cy="251624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D2D51514-FAA2-47C3-923F-9FE86CB15461}"/>
              </a:ext>
            </a:extLst>
          </p:cNvPr>
          <p:cNvSpPr/>
          <p:nvPr/>
        </p:nvSpPr>
        <p:spPr>
          <a:xfrm>
            <a:off x="5042099" y="1555949"/>
            <a:ext cx="3402000" cy="3402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F4C88520-5466-404D-8248-3FCB4C48C54E}"/>
              </a:ext>
            </a:extLst>
          </p:cNvPr>
          <p:cNvCxnSpPr>
            <a:cxnSpLocks/>
            <a:stCxn id="70" idx="2"/>
            <a:endCxn id="105" idx="2"/>
          </p:cNvCxnSpPr>
          <p:nvPr/>
        </p:nvCxnSpPr>
        <p:spPr>
          <a:xfrm>
            <a:off x="5042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0CFB1C4-FC03-4FCD-9858-2B43D7CA8A9E}"/>
              </a:ext>
            </a:extLst>
          </p:cNvPr>
          <p:cNvCxnSpPr>
            <a:cxnSpLocks/>
            <a:stCxn id="105" idx="0"/>
            <a:endCxn id="70" idx="0"/>
          </p:cNvCxnSpPr>
          <p:nvPr/>
        </p:nvCxnSpPr>
        <p:spPr>
          <a:xfrm flipV="1">
            <a:off x="6743099" y="1555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8773360-B3BE-4FDA-B018-5106CB48AAA6}"/>
              </a:ext>
            </a:extLst>
          </p:cNvPr>
          <p:cNvCxnSpPr>
            <a:cxnSpLocks/>
            <a:stCxn id="105" idx="6"/>
            <a:endCxn id="70" idx="6"/>
          </p:cNvCxnSpPr>
          <p:nvPr/>
        </p:nvCxnSpPr>
        <p:spPr>
          <a:xfrm>
            <a:off x="8093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548B36C-D746-4605-8305-AB93C44ED33E}"/>
              </a:ext>
            </a:extLst>
          </p:cNvPr>
          <p:cNvCxnSpPr>
            <a:cxnSpLocks/>
            <a:stCxn id="70" idx="4"/>
            <a:endCxn id="105" idx="4"/>
          </p:cNvCxnSpPr>
          <p:nvPr/>
        </p:nvCxnSpPr>
        <p:spPr>
          <a:xfrm flipV="1">
            <a:off x="6743099" y="4606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id="{E677A6EC-3DF0-4698-AFC2-0338D0B0C3CF}"/>
              </a:ext>
            </a:extLst>
          </p:cNvPr>
          <p:cNvSpPr/>
          <p:nvPr/>
        </p:nvSpPr>
        <p:spPr>
          <a:xfrm>
            <a:off x="5393099" y="1906949"/>
            <a:ext cx="2700000" cy="270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Cerchio vuoto 172">
            <a:extLst>
              <a:ext uri="{FF2B5EF4-FFF2-40B4-BE49-F238E27FC236}">
                <a16:creationId xmlns:a16="http://schemas.microsoft.com/office/drawing/2014/main" id="{28641896-2E43-45A6-83E3-5FCBAADD3A6F}"/>
              </a:ext>
            </a:extLst>
          </p:cNvPr>
          <p:cNvSpPr/>
          <p:nvPr/>
        </p:nvSpPr>
        <p:spPr>
          <a:xfrm>
            <a:off x="6118860" y="2628900"/>
            <a:ext cx="1260000" cy="1260000"/>
          </a:xfrm>
          <a:prstGeom prst="donut">
            <a:avLst>
              <a:gd name="adj" fmla="val 17573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8155826B-AF91-425E-B47B-6DF31B528142}"/>
              </a:ext>
            </a:extLst>
          </p:cNvPr>
          <p:cNvSpPr/>
          <p:nvPr/>
        </p:nvSpPr>
        <p:spPr>
          <a:xfrm>
            <a:off x="5212079" y="1725929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2" name="Cerchio vuoto 171">
            <a:extLst>
              <a:ext uri="{FF2B5EF4-FFF2-40B4-BE49-F238E27FC236}">
                <a16:creationId xmlns:a16="http://schemas.microsoft.com/office/drawing/2014/main" id="{0652C5BE-9C07-47C0-A292-E211579D1521}"/>
              </a:ext>
            </a:extLst>
          </p:cNvPr>
          <p:cNvSpPr/>
          <p:nvPr/>
        </p:nvSpPr>
        <p:spPr>
          <a:xfrm>
            <a:off x="5760720" y="2255520"/>
            <a:ext cx="1980000" cy="1980000"/>
          </a:xfrm>
          <a:prstGeom prst="donut">
            <a:avLst>
              <a:gd name="adj" fmla="val 9129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32E8026E-58BE-46BE-B1A9-A9D457B4A3C0}"/>
              </a:ext>
            </a:extLst>
          </p:cNvPr>
          <p:cNvSpPr/>
          <p:nvPr/>
        </p:nvSpPr>
        <p:spPr>
          <a:xfrm>
            <a:off x="6212682" y="2701290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502D654C-C720-4C9E-99F0-8379584137E3}"/>
              </a:ext>
            </a:extLst>
          </p:cNvPr>
          <p:cNvSpPr/>
          <p:nvPr/>
        </p:nvSpPr>
        <p:spPr>
          <a:xfrm>
            <a:off x="5839302" y="2343150"/>
            <a:ext cx="1800000" cy="180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B6CC130-C0F6-4D69-98BF-BD9712944B0D}"/>
              </a:ext>
            </a:extLst>
          </p:cNvPr>
          <p:cNvSpPr/>
          <p:nvPr/>
        </p:nvSpPr>
        <p:spPr>
          <a:xfrm>
            <a:off x="6022182" y="2541270"/>
            <a:ext cx="1440000" cy="14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curvo 44">
            <a:extLst>
              <a:ext uri="{FF2B5EF4-FFF2-40B4-BE49-F238E27FC236}">
                <a16:creationId xmlns:a16="http://schemas.microsoft.com/office/drawing/2014/main" id="{36081F58-BC80-4004-8CC5-57539B4E73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36354" y="3529966"/>
            <a:ext cx="336712" cy="3329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A4822C64-265B-4913-81EA-5D59DF6EE227}"/>
              </a:ext>
            </a:extLst>
          </p:cNvPr>
          <p:cNvCxnSpPr>
            <a:cxnSpLocks/>
          </p:cNvCxnSpPr>
          <p:nvPr/>
        </p:nvCxnSpPr>
        <p:spPr>
          <a:xfrm>
            <a:off x="7139940" y="3226050"/>
            <a:ext cx="28956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893486FC-49B3-4F9D-AFFC-D84EE8981A60}"/>
              </a:ext>
            </a:extLst>
          </p:cNvPr>
          <p:cNvCxnSpPr>
            <a:cxnSpLocks/>
          </p:cNvCxnSpPr>
          <p:nvPr/>
        </p:nvCxnSpPr>
        <p:spPr>
          <a:xfrm>
            <a:off x="7467600" y="3111750"/>
            <a:ext cx="33528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/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/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DDF898F5-6093-47CC-BF60-F5BA28B42BBD}"/>
              </a:ext>
            </a:extLst>
          </p:cNvPr>
          <p:cNvCxnSpPr>
            <a:cxnSpLocks/>
          </p:cNvCxnSpPr>
          <p:nvPr/>
        </p:nvCxnSpPr>
        <p:spPr>
          <a:xfrm flipH="1" flipV="1">
            <a:off x="5846922" y="3128850"/>
            <a:ext cx="182880" cy="18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ttore 2 160">
            <a:extLst>
              <a:ext uri="{FF2B5EF4-FFF2-40B4-BE49-F238E27FC236}">
                <a16:creationId xmlns:a16="http://schemas.microsoft.com/office/drawing/2014/main" id="{87C5B1CF-FDEE-4986-9B05-128ACA661F63}"/>
              </a:ext>
            </a:extLst>
          </p:cNvPr>
          <p:cNvCxnSpPr>
            <a:cxnSpLocks/>
            <a:stCxn id="14" idx="2"/>
            <a:endCxn id="116" idx="2"/>
          </p:cNvCxnSpPr>
          <p:nvPr/>
        </p:nvCxnSpPr>
        <p:spPr>
          <a:xfrm flipV="1">
            <a:off x="6022182" y="3241290"/>
            <a:ext cx="190500" cy="19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B8CF27A0-5291-4279-B37E-DB4C86CF59DD}"/>
              </a:ext>
            </a:extLst>
          </p:cNvPr>
          <p:cNvSpPr txBox="1"/>
          <p:nvPr/>
        </p:nvSpPr>
        <p:spPr>
          <a:xfrm>
            <a:off x="5844540" y="287274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6B5BC8AA-C241-43B8-AFC7-55BFDE7C6949}"/>
              </a:ext>
            </a:extLst>
          </p:cNvPr>
          <p:cNvSpPr txBox="1"/>
          <p:nvPr/>
        </p:nvSpPr>
        <p:spPr>
          <a:xfrm>
            <a:off x="5989320" y="297942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1CABBBF0-39FF-4634-9FD9-9DBEF23B1487}"/>
              </a:ext>
            </a:extLst>
          </p:cNvPr>
          <p:cNvSpPr txBox="1"/>
          <p:nvPr/>
        </p:nvSpPr>
        <p:spPr>
          <a:xfrm>
            <a:off x="7132320" y="29565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Г</a:t>
            </a:r>
            <a:endParaRPr lang="it-IT" dirty="0"/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92BF2FA5-62DE-478E-81C2-384D0A99C54C}"/>
              </a:ext>
            </a:extLst>
          </p:cNvPr>
          <p:cNvSpPr txBox="1"/>
          <p:nvPr/>
        </p:nvSpPr>
        <p:spPr>
          <a:xfrm>
            <a:off x="7498080" y="28422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Г</a:t>
            </a:r>
            <a:endParaRPr lang="it-IT" dirty="0"/>
          </a:p>
        </p:txBody>
      </p:sp>
      <p:sp>
        <p:nvSpPr>
          <p:cNvPr id="176" name="Ovale 175">
            <a:extLst>
              <a:ext uri="{FF2B5EF4-FFF2-40B4-BE49-F238E27FC236}">
                <a16:creationId xmlns:a16="http://schemas.microsoft.com/office/drawing/2014/main" id="{7BD60A37-7862-4D29-AB40-F386D31CB72E}"/>
              </a:ext>
            </a:extLst>
          </p:cNvPr>
          <p:cNvSpPr/>
          <p:nvPr/>
        </p:nvSpPr>
        <p:spPr>
          <a:xfrm>
            <a:off x="6037896" y="34956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/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Connettore curvo 186">
            <a:extLst>
              <a:ext uri="{FF2B5EF4-FFF2-40B4-BE49-F238E27FC236}">
                <a16:creationId xmlns:a16="http://schemas.microsoft.com/office/drawing/2014/main" id="{85FF32FC-DF7D-4A2D-8D01-797A1C287791}"/>
              </a:ext>
            </a:extLst>
          </p:cNvPr>
          <p:cNvCxnSpPr>
            <a:cxnSpLocks/>
          </p:cNvCxnSpPr>
          <p:nvPr/>
        </p:nvCxnSpPr>
        <p:spPr>
          <a:xfrm flipV="1">
            <a:off x="6205060" y="3352800"/>
            <a:ext cx="340520" cy="17669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e 188">
            <a:extLst>
              <a:ext uri="{FF2B5EF4-FFF2-40B4-BE49-F238E27FC236}">
                <a16:creationId xmlns:a16="http://schemas.microsoft.com/office/drawing/2014/main" id="{D7C5195E-F2F6-47D4-97AA-2940F885480D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  <a:solidFill>
            <a:srgbClr val="B51BB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A60B048A-C499-4218-841B-D6424F5AFDCC}"/>
              </a:ext>
            </a:extLst>
          </p:cNvPr>
          <p:cNvSpPr txBox="1"/>
          <p:nvPr/>
        </p:nvSpPr>
        <p:spPr>
          <a:xfrm>
            <a:off x="5775960" y="2575560"/>
            <a:ext cx="2019300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</a:t>
            </a:r>
            <a:r>
              <a:rPr lang="it-IT" dirty="0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Absorption</a:t>
            </a:r>
            <a:endParaRPr lang="it-IT" dirty="0">
              <a:solidFill>
                <a:srgbClr val="B51B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BB4D0CD-3961-4E61-A2B4-597A64180A66}"/>
              </a:ext>
            </a:extLst>
          </p:cNvPr>
          <p:cNvSpPr txBox="1"/>
          <p:nvPr/>
        </p:nvSpPr>
        <p:spPr>
          <a:xfrm>
            <a:off x="336005" y="1589678"/>
            <a:ext cx="37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captured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 a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higly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state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starts a de-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excitation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960AA2DC-2A27-4CFD-91C5-84F45BEFD363}"/>
              </a:ext>
            </a:extLst>
          </p:cNvPr>
          <p:cNvSpPr txBox="1"/>
          <p:nvPr/>
        </p:nvSpPr>
        <p:spPr>
          <a:xfrm>
            <a:off x="335280" y="2674620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ligth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experiments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essential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to favor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down to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which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due to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become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measurable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5537D554-FE0E-481F-9DE3-DE98ACA7789C}"/>
              </a:ext>
            </a:extLst>
          </p:cNvPr>
          <p:cNvSpPr txBox="1"/>
          <p:nvPr/>
        </p:nvSpPr>
        <p:spPr>
          <a:xfrm>
            <a:off x="350520" y="4399068"/>
            <a:ext cx="380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+mn-lt"/>
                <a:ea typeface="Verdana" panose="020B0604030504040204" pitchFamily="34" charset="0"/>
              </a:rPr>
              <a:t>Finally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absorbed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by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nucleus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4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4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7" grpId="0" animBg="1"/>
      <p:bldP spid="22" grpId="0" animBg="1"/>
      <p:bldP spid="22" grpId="1" animBg="1"/>
      <p:bldP spid="29" grpId="0" animBg="1"/>
      <p:bldP spid="29" grpId="1" animBg="1"/>
      <p:bldP spid="23" grpId="0"/>
      <p:bldP spid="23" grpId="1"/>
      <p:bldP spid="31" grpId="0"/>
      <p:bldP spid="31" grpId="1"/>
      <p:bldP spid="34" grpId="0" animBg="1"/>
      <p:bldP spid="34" grpId="1" animBg="1"/>
      <p:bldP spid="36" grpId="0" animBg="1"/>
      <p:bldP spid="36" grpId="1" animBg="1"/>
      <p:bldP spid="52" grpId="0" animBg="1"/>
      <p:bldP spid="52" grpId="1" animBg="1"/>
      <p:bldP spid="59" grpId="0"/>
      <p:bldP spid="59" grpId="1"/>
      <p:bldP spid="70" grpId="0" animBg="1"/>
      <p:bldP spid="105" grpId="0" animBg="1"/>
      <p:bldP spid="173" grpId="0" animBg="1"/>
      <p:bldP spid="111" grpId="0" animBg="1"/>
      <p:bldP spid="172" grpId="0" animBg="1"/>
      <p:bldP spid="116" grpId="0" animBg="1"/>
      <p:bldP spid="117" grpId="0" animBg="1"/>
      <p:bldP spid="14" grpId="0" animBg="1"/>
      <p:bldP spid="44" grpId="0"/>
      <p:bldP spid="44" grpId="1"/>
      <p:bldP spid="44" grpId="2"/>
      <p:bldP spid="44" grpId="3"/>
      <p:bldP spid="37" grpId="0"/>
      <p:bldP spid="37" grpId="1"/>
      <p:bldP spid="170" grpId="0"/>
      <p:bldP spid="171" grpId="0"/>
      <p:bldP spid="174" grpId="0"/>
      <p:bldP spid="175" grpId="0"/>
      <p:bldP spid="176" grpId="0" animBg="1"/>
      <p:bldP spid="176" grpId="1" animBg="1"/>
      <p:bldP spid="186" grpId="0"/>
      <p:bldP spid="186" grpId="1"/>
      <p:bldP spid="189" grpId="0" animBg="1"/>
      <p:bldP spid="190" grpId="0" animBg="1"/>
      <p:bldP spid="193" grpId="0"/>
      <p:bldP spid="194" grpId="0"/>
      <p:bldP spid="1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01840" y="1801737"/>
            <a:ext cx="845630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0000"/>
                </a:solidFill>
              </a:rPr>
              <a:t>Quanto-mechanically</a:t>
            </a:r>
            <a:r>
              <a:rPr lang="it" sz="1600" dirty="0"/>
              <a:t>, the noncentral coupling between the hadron and the nucleus produces configuration mixing (E2), so that the </a:t>
            </a:r>
            <a:r>
              <a:rPr lang="it" sz="1600" i="1" dirty="0">
                <a:solidFill>
                  <a:srgbClr val="0000FF"/>
                </a:solidFill>
              </a:rPr>
              <a:t>energy eigenfunction contains a small admixture of excited nucleus-deexcited atom wavefunction</a:t>
            </a:r>
            <a:r>
              <a:rPr lang="it" sz="1600" dirty="0"/>
              <a:t>:</a:t>
            </a:r>
            <a:endParaRPr sz="1600" dirty="0"/>
          </a:p>
        </p:txBody>
      </p:sp>
      <p:sp>
        <p:nvSpPr>
          <p:cNvPr id="74" name="Google Shape;74;p15"/>
          <p:cNvSpPr txBox="1"/>
          <p:nvPr/>
        </p:nvSpPr>
        <p:spPr>
          <a:xfrm>
            <a:off x="2130875" y="2771200"/>
            <a:ext cx="175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72246" y="3651257"/>
            <a:ext cx="3295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where the admixture coefficient 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Google Shape;77;p15"/>
              <p:cNvSpPr txBox="1"/>
              <p:nvPr/>
            </p:nvSpPr>
            <p:spPr>
              <a:xfrm>
                <a:off x="5888134" y="3636993"/>
                <a:ext cx="2962903" cy="448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>
                    <a:solidFill>
                      <a:schemeClr val="dk1"/>
                    </a:solidFill>
                  </a:rPr>
                  <a:t>(very small),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" sz="1600" dirty="0"/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77" name="Google Shape;77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34" y="3636993"/>
                <a:ext cx="2962903" cy="448298"/>
              </a:xfrm>
              <a:prstGeom prst="rect">
                <a:avLst/>
              </a:prstGeom>
              <a:blipFill>
                <a:blip r:embed="rId3"/>
                <a:stretch>
                  <a:fillRect l="-1235" b="-2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Google Shape;79;p15"/>
          <p:cNvSpPr txBox="1"/>
          <p:nvPr/>
        </p:nvSpPr>
        <p:spPr>
          <a:xfrm>
            <a:off x="384653" y="4260617"/>
            <a:ext cx="8400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expresses the </a:t>
            </a:r>
            <a:r>
              <a:rPr lang="it" sz="1600" i="1" dirty="0">
                <a:solidFill>
                  <a:srgbClr val="0000FF"/>
                </a:solidFill>
              </a:rPr>
              <a:t>electric quadrupole interaction </a:t>
            </a:r>
            <a:r>
              <a:rPr lang="it" sz="1600" dirty="0">
                <a:solidFill>
                  <a:schemeClr val="dk1"/>
                </a:solidFill>
              </a:rPr>
              <a:t>between hadron and nucleus.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8414B0E9-05F7-49F6-A0C6-D41294672F16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E025433-B99A-4418-AE35-9087E230F5D4}"/>
                  </a:ext>
                </a:extLst>
              </p:cNvPr>
              <p:cNvSpPr txBox="1"/>
              <p:nvPr/>
            </p:nvSpPr>
            <p:spPr>
              <a:xfrm>
                <a:off x="1963456" y="2873482"/>
                <a:ext cx="4931163" cy="41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E025433-B99A-4418-AE35-9087E230F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456" y="2873482"/>
                <a:ext cx="4931163" cy="412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DDA3F8B-D2EA-48B4-AA34-12945D59E70F}"/>
                  </a:ext>
                </a:extLst>
              </p:cNvPr>
              <p:cNvSpPr txBox="1"/>
              <p:nvPr/>
            </p:nvSpPr>
            <p:spPr>
              <a:xfrm>
                <a:off x="3289944" y="3511146"/>
                <a:ext cx="2649217" cy="659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DDA3F8B-D2EA-48B4-AA34-12945D59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944" y="3511146"/>
                <a:ext cx="2649217" cy="659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CC963B4-86B1-47FB-9D18-66CF2D7D79B8}"/>
              </a:ext>
            </a:extLst>
          </p:cNvPr>
          <p:cNvSpPr txBox="1"/>
          <p:nvPr/>
        </p:nvSpPr>
        <p:spPr>
          <a:xfrm>
            <a:off x="275208" y="728178"/>
            <a:ext cx="84870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The 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  <a:latin typeface="+mn-lt"/>
                <a:ea typeface="Verdana" panose="020B0604030504040204" pitchFamily="34" charset="0"/>
              </a:rPr>
              <a:t>classical analogy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would be to have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the period of a hadron in its elliptical orbital match the natural vibration frequency of the nucleus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, so that every pass through perigee the hadron strokes the nucleus at just the right time,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and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hence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builds up a large nuclear oscillation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.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9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DD95A98A-E1F6-4DCC-BCA9-C9A11519D84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C5295F2-F40F-425A-87D6-8738A7EEED4D}"/>
                  </a:ext>
                </a:extLst>
              </p:cNvPr>
              <p:cNvSpPr txBox="1"/>
              <p:nvPr/>
            </p:nvSpPr>
            <p:spPr>
              <a:xfrm>
                <a:off x="468577" y="806793"/>
                <a:ext cx="6481916" cy="37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dk1"/>
                    </a:solidFill>
                    <a:latin typeface="+mj-lt"/>
                  </a:rPr>
                  <a:t>The matrix element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e>
                    </m:d>
                  </m:oMath>
                </a14:m>
                <a:r>
                  <a:rPr lang="it" sz="1600" b="1" i="1" dirty="0">
                    <a:solidFill>
                      <a:srgbClr val="FF0000"/>
                    </a:solidFill>
                    <a:latin typeface="+mj-lt"/>
                  </a:rPr>
                  <a:t> for a spin-zero hadron </a:t>
                </a:r>
                <a:r>
                  <a:rPr lang="it" sz="1600" dirty="0">
                    <a:solidFill>
                      <a:schemeClr val="dk1"/>
                    </a:solidFill>
                    <a:latin typeface="+mj-lt"/>
                  </a:rPr>
                  <a:t>is given by: </a:t>
                </a:r>
                <a:endParaRPr lang="it-IT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C5295F2-F40F-425A-87D6-8738A7EEE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7" y="806793"/>
                <a:ext cx="6481916" cy="373628"/>
              </a:xfrm>
              <a:prstGeom prst="rect">
                <a:avLst/>
              </a:prstGeom>
              <a:blipFill>
                <a:blip r:embed="rId2"/>
                <a:stretch>
                  <a:fillRect l="-564" t="-1613" b="-129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767571-BEAE-43EC-9D7C-F86EDF90288E}"/>
                  </a:ext>
                </a:extLst>
              </p:cNvPr>
              <p:cNvSpPr txBox="1"/>
              <p:nvPr/>
            </p:nvSpPr>
            <p:spPr>
              <a:xfrm>
                <a:off x="617433" y="1249957"/>
                <a:ext cx="791896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767571-BEAE-43EC-9D7C-F86EDF902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3" y="1249957"/>
                <a:ext cx="7918963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83;p15">
                <a:extLst>
                  <a:ext uri="{FF2B5EF4-FFF2-40B4-BE49-F238E27FC236}">
                    <a16:creationId xmlns:a16="http://schemas.microsoft.com/office/drawing/2014/main" id="{58A26F90-1AB3-401E-A1F4-AB9AF5D73502}"/>
                  </a:ext>
                </a:extLst>
              </p:cNvPr>
              <p:cNvSpPr txBox="1"/>
              <p:nvPr/>
            </p:nvSpPr>
            <p:spPr>
              <a:xfrm>
                <a:off x="533577" y="2264266"/>
                <a:ext cx="3534331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" sz="16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is the quadrupole orbital radius</a:t>
                </a:r>
                <a:r>
                  <a:rPr lang="it" sz="1600" dirty="0">
                    <a:solidFill>
                      <a:srgbClr val="0000FF"/>
                    </a:solidFill>
                  </a:rPr>
                  <a:t>  </a:t>
                </a:r>
                <a:r>
                  <a:rPr lang="it" sz="1600" dirty="0">
                    <a:solidFill>
                      <a:schemeClr val="dk1"/>
                    </a:solidFill>
                  </a:rPr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1" name="Google Shape;83;p15">
                <a:extLst>
                  <a:ext uri="{FF2B5EF4-FFF2-40B4-BE49-F238E27FC236}">
                    <a16:creationId xmlns:a16="http://schemas.microsoft.com/office/drawing/2014/main" id="{58A26F90-1AB3-401E-A1F4-AB9AF5D7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7" y="2264266"/>
                <a:ext cx="3534331" cy="430857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84;p15">
                <a:extLst>
                  <a:ext uri="{FF2B5EF4-FFF2-40B4-BE49-F238E27FC236}">
                    <a16:creationId xmlns:a16="http://schemas.microsoft.com/office/drawing/2014/main" id="{F268CE00-4BB8-4786-BA25-DA8A63139F12}"/>
                  </a:ext>
                </a:extLst>
              </p:cNvPr>
              <p:cNvSpPr txBox="1"/>
              <p:nvPr/>
            </p:nvSpPr>
            <p:spPr>
              <a:xfrm>
                <a:off x="548443" y="1920648"/>
                <a:ext cx="417576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is the nuclear quadrupole strength</a:t>
                </a:r>
                <a:r>
                  <a:rPr lang="it" sz="1600" dirty="0">
                    <a:solidFill>
                      <a:srgbClr val="0000FF"/>
                    </a:solidFill>
                  </a:rPr>
                  <a:t>  </a:t>
                </a:r>
                <a:r>
                  <a:rPr lang="it" sz="1600" dirty="0">
                    <a:solidFill>
                      <a:schemeClr val="dk1"/>
                    </a:solidFill>
                  </a:rPr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2" name="Google Shape;84;p15">
                <a:extLst>
                  <a:ext uri="{FF2B5EF4-FFF2-40B4-BE49-F238E27FC236}">
                    <a16:creationId xmlns:a16="http://schemas.microsoft.com/office/drawing/2014/main" id="{F268CE00-4BB8-4786-BA25-DA8A63139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3" y="1920648"/>
                <a:ext cx="4175769" cy="43085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85;p15">
            <a:extLst>
              <a:ext uri="{FF2B5EF4-FFF2-40B4-BE49-F238E27FC236}">
                <a16:creationId xmlns:a16="http://schemas.microsoft.com/office/drawing/2014/main" id="{60F75F56-BBB5-4695-A524-197F83EDD6EE}"/>
              </a:ext>
            </a:extLst>
          </p:cNvPr>
          <p:cNvSpPr txBox="1"/>
          <p:nvPr/>
        </p:nvSpPr>
        <p:spPr>
          <a:xfrm>
            <a:off x="5093162" y="2299289"/>
            <a:ext cx="36003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H.L. Acker, Nucl. Phys. </a:t>
            </a:r>
            <a:r>
              <a:rPr lang="it" b="1" dirty="0"/>
              <a:t>87</a:t>
            </a:r>
            <a:r>
              <a:rPr lang="it" dirty="0"/>
              <a:t>, </a:t>
            </a:r>
            <a:r>
              <a:rPr lang="it" i="1" dirty="0"/>
              <a:t>153</a:t>
            </a:r>
            <a:r>
              <a:rPr lang="it" dirty="0"/>
              <a:t>, 1966</a:t>
            </a:r>
            <a:endParaRPr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FDFDFFE-F137-4F92-A1B0-F80EC96C5E3F}"/>
              </a:ext>
            </a:extLst>
          </p:cNvPr>
          <p:cNvSpPr/>
          <p:nvPr/>
        </p:nvSpPr>
        <p:spPr>
          <a:xfrm>
            <a:off x="543047" y="1942917"/>
            <a:ext cx="3561736" cy="7447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4A8EF24-E4C3-406B-B2F1-417B573EDB59}"/>
              </a:ext>
            </a:extLst>
          </p:cNvPr>
          <p:cNvCxnSpPr>
            <a:cxnSpLocks/>
          </p:cNvCxnSpPr>
          <p:nvPr/>
        </p:nvCxnSpPr>
        <p:spPr>
          <a:xfrm>
            <a:off x="1944143" y="1817557"/>
            <a:ext cx="6268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6237988-4890-432F-8F8E-891881C64E35}"/>
              </a:ext>
            </a:extLst>
          </p:cNvPr>
          <p:cNvCxnSpPr>
            <a:cxnSpLocks/>
          </p:cNvCxnSpPr>
          <p:nvPr/>
        </p:nvCxnSpPr>
        <p:spPr>
          <a:xfrm>
            <a:off x="2627485" y="1822472"/>
            <a:ext cx="5887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B2CC8344-0980-4057-AC49-05024F5171D4}"/>
              </a:ext>
            </a:extLst>
          </p:cNvPr>
          <p:cNvSpPr/>
          <p:nvPr/>
        </p:nvSpPr>
        <p:spPr>
          <a:xfrm>
            <a:off x="4257181" y="1918336"/>
            <a:ext cx="4699819" cy="334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84;p15">
                <a:extLst>
                  <a:ext uri="{FF2B5EF4-FFF2-40B4-BE49-F238E27FC236}">
                    <a16:creationId xmlns:a16="http://schemas.microsoft.com/office/drawing/2014/main" id="{48A0D501-C046-4273-AEC5-82E3B3030E3A}"/>
                  </a:ext>
                </a:extLst>
              </p:cNvPr>
              <p:cNvSpPr txBox="1"/>
              <p:nvPr/>
            </p:nvSpPr>
            <p:spPr>
              <a:xfrm>
                <a:off x="4281763" y="1866569"/>
                <a:ext cx="4675238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1600" dirty="0"/>
                  <a:t> are </a:t>
                </a:r>
                <a:r>
                  <a:rPr lang="it-IT" sz="1600" dirty="0" err="1"/>
                  <a:t>angular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momentum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factors</a:t>
                </a:r>
                <a:endParaRPr sz="1600" dirty="0"/>
              </a:p>
            </p:txBody>
          </p:sp>
        </mc:Choice>
        <mc:Fallback xmlns="">
          <p:sp>
            <p:nvSpPr>
              <p:cNvPr id="18" name="Google Shape;84;p15">
                <a:extLst>
                  <a:ext uri="{FF2B5EF4-FFF2-40B4-BE49-F238E27FC236}">
                    <a16:creationId xmlns:a16="http://schemas.microsoft.com/office/drawing/2014/main" id="{48A0D501-C046-4273-AEC5-82E3B3030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63" y="1866569"/>
                <a:ext cx="4675238" cy="430857"/>
              </a:xfrm>
              <a:prstGeom prst="rect">
                <a:avLst/>
              </a:prstGeom>
              <a:blipFill>
                <a:blip r:embed="rId6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001E7780-78E9-47F5-9428-5E637B77A3DB}"/>
                  </a:ext>
                </a:extLst>
              </p:cNvPr>
              <p:cNvSpPr txBox="1"/>
              <p:nvPr/>
            </p:nvSpPr>
            <p:spPr>
              <a:xfrm>
                <a:off x="558799" y="2934182"/>
                <a:ext cx="8230094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comes directly from the measured Coulomb excitation cross-sections (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2↑)</m:t>
                    </m:r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values).</a:t>
                </a:r>
                <a:endParaRPr sz="1600" dirty="0"/>
              </a:p>
            </p:txBody>
          </p:sp>
        </mc:Choice>
        <mc:Fallback xmlns=""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001E7780-78E9-47F5-9428-5E637B77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9" y="2934182"/>
                <a:ext cx="8230094" cy="677078"/>
              </a:xfrm>
              <a:prstGeom prst="rect">
                <a:avLst/>
              </a:prstGeom>
              <a:blipFill>
                <a:blip r:embed="rId7"/>
                <a:stretch>
                  <a:fillRect l="-296"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83;p15">
                <a:extLst>
                  <a:ext uri="{FF2B5EF4-FFF2-40B4-BE49-F238E27FC236}">
                    <a16:creationId xmlns:a16="http://schemas.microsoft.com/office/drawing/2014/main" id="{84B85B7A-2CAF-46F9-A172-566E5C9E2F11}"/>
                  </a:ext>
                </a:extLst>
              </p:cNvPr>
              <p:cNvSpPr txBox="1"/>
              <p:nvPr/>
            </p:nvSpPr>
            <p:spPr>
              <a:xfrm>
                <a:off x="570568" y="3499741"/>
                <a:ext cx="6789021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" sz="16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1600" dirty="0"/>
                  <a:t> can be </a:t>
                </a:r>
                <a:r>
                  <a:rPr lang="it-IT" sz="1600" dirty="0" err="1"/>
                  <a:t>evaluated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point Coulomb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functions</a:t>
                </a:r>
                <a:endParaRPr sz="1600" dirty="0"/>
              </a:p>
            </p:txBody>
          </p:sp>
        </mc:Choice>
        <mc:Fallback xmlns="">
          <p:sp>
            <p:nvSpPr>
              <p:cNvPr id="23" name="Google Shape;83;p15">
                <a:extLst>
                  <a:ext uri="{FF2B5EF4-FFF2-40B4-BE49-F238E27FC236}">
                    <a16:creationId xmlns:a16="http://schemas.microsoft.com/office/drawing/2014/main" id="{84B85B7A-2CAF-46F9-A172-566E5C9E2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8" y="3499741"/>
                <a:ext cx="6789021" cy="430857"/>
              </a:xfrm>
              <a:prstGeom prst="rect">
                <a:avLst/>
              </a:prstGeom>
              <a:blipFill>
                <a:blip r:embed="rId8"/>
                <a:stretch>
                  <a:fillRect l="-359"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83;p15">
                <a:extLst>
                  <a:ext uri="{FF2B5EF4-FFF2-40B4-BE49-F238E27FC236}">
                    <a16:creationId xmlns:a16="http://schemas.microsoft.com/office/drawing/2014/main" id="{98347040-4F21-4176-A38D-53DDBD544D54}"/>
                  </a:ext>
                </a:extLst>
              </p:cNvPr>
              <p:cNvSpPr txBox="1"/>
              <p:nvPr/>
            </p:nvSpPr>
            <p:spPr>
              <a:xfrm>
                <a:off x="572048" y="3865205"/>
                <a:ext cx="842990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1600" dirty="0"/>
                  <a:t> can be with </a:t>
                </a:r>
                <a:r>
                  <a:rPr lang="it-IT" sz="1600" dirty="0" err="1"/>
                  <a:t>angular-momentum</a:t>
                </a:r>
                <a:r>
                  <a:rPr lang="it-IT" sz="1600" dirty="0"/>
                  <a:t> rules (i.e. for spin one-</a:t>
                </a:r>
                <a:r>
                  <a:rPr lang="it-IT" sz="1600" dirty="0" err="1"/>
                  <a:t>half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etc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it-IT" sz="1600" dirty="0"/>
                  <a:t>)</a:t>
                </a:r>
                <a:endParaRPr sz="1600" dirty="0"/>
              </a:p>
            </p:txBody>
          </p:sp>
        </mc:Choice>
        <mc:Fallback xmlns="">
          <p:sp>
            <p:nvSpPr>
              <p:cNvPr id="24" name="Google Shape;83;p15">
                <a:extLst>
                  <a:ext uri="{FF2B5EF4-FFF2-40B4-BE49-F238E27FC236}">
                    <a16:creationId xmlns:a16="http://schemas.microsoft.com/office/drawing/2014/main" id="{98347040-4F21-4176-A38D-53DDBD54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48" y="3865205"/>
                <a:ext cx="8429909" cy="430857"/>
              </a:xfrm>
              <a:prstGeom prst="rect">
                <a:avLst/>
              </a:prstGeom>
              <a:blipFill>
                <a:blip r:embed="rId9"/>
                <a:stretch>
                  <a:fillRect l="-289"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FBA3B9A-555F-4546-8A55-03037E115C42}"/>
              </a:ext>
            </a:extLst>
          </p:cNvPr>
          <p:cNvSpPr txBox="1"/>
          <p:nvPr/>
        </p:nvSpPr>
        <p:spPr>
          <a:xfrm>
            <a:off x="168674" y="4523802"/>
            <a:ext cx="8975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800" b="1" dirty="0">
                <a:solidFill>
                  <a:srgbClr val="FF0000"/>
                </a:solidFill>
              </a:rPr>
              <a:t>CALCULATIONS ARE INDEPENDENT OF ANY PARTICULAR NUCLEAR MODEL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09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49750"/>
            <a:ext cx="9143999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pionic cadmium 112 experiment</a:t>
            </a:r>
            <a:endParaRPr sz="3400" b="1" dirty="0">
              <a:solidFill>
                <a:srgbClr val="0D5B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3147" y="1722407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pionic cadmium (112), the energy difference between 5g and 3d levels, 618.8 keV, is very nearly equal to the nuclear excitation energy of 617.4 keV.</a:t>
            </a:r>
            <a:endParaRPr sz="1600" dirty="0"/>
          </a:p>
        </p:txBody>
      </p:sp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F6884AF8-7CE2-4C80-BFDB-AD2D6528B8A7}"/>
              </a:ext>
            </a:extLst>
          </p:cNvPr>
          <p:cNvSpPr txBox="1"/>
          <p:nvPr/>
        </p:nvSpPr>
        <p:spPr>
          <a:xfrm>
            <a:off x="405579" y="669755"/>
            <a:ext cx="84508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resonance effect cadmium 112 was performed in 1975 by J. N. Bradbury, H.Daniel, J. Reidy and M. Leon at  the biomedical pion beam of </a:t>
            </a:r>
            <a:r>
              <a:rPr lang="it" sz="1600" dirty="0">
                <a:solidFill>
                  <a:schemeClr val="dk1"/>
                </a:solidFill>
                <a:highlight>
                  <a:srgbClr val="FFFFFF"/>
                </a:highlight>
              </a:rPr>
              <a:t>Los Alamos Meson Physics Facility (</a:t>
            </a:r>
            <a:r>
              <a:rPr lang="it" sz="1600" dirty="0">
                <a:solidFill>
                  <a:schemeClr val="dk1"/>
                </a:solidFill>
              </a:rPr>
              <a:t>LAMPF). 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5D28C75-2EFC-4E10-9E20-D160FB902262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DAA9AD4-606E-4E1A-8D34-D26B59815F00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39138C2-4CB4-43A8-8FB8-24F660BF9616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A563202-AA49-4E98-AB05-3CD2F1132E3D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DB4162A-1ED3-4754-8792-58AD95FD6CDE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29D5B5-56E4-4A39-AEB7-6A1C29720244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F468F55-5F00-4299-93FE-F40CFFE12B20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8AF7A1F-3528-49AA-ADF4-B862F1976392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D27F473-2819-468E-9BF6-8F44A9F96F74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EFF1742-0AB0-47A2-84DC-7FC823F291DB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A69F875E-1AA0-468B-9BCB-A52586AC31DD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12130055-60DA-4079-8282-2914DF57480A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9370E4A-CB46-4167-B58E-DC5BA3827124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699E1D9-A0B4-46C0-A397-55EADDB9E472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0DC1866-9FA7-4323-9F29-E094F95B3902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F2A788C-9391-47D8-8B4F-74074F3A9CAC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blipFill>
                <a:blip r:embed="rId5"/>
                <a:stretch>
                  <a:fillRect l="-7692" r="-1923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AD28C12-AC5F-48A4-ADD7-230E45AE0D33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617.4 keV</a:t>
            </a:r>
            <a:endParaRPr lang="it-IT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ECD3EF5-224C-4B97-873C-3090B498625D}"/>
              </a:ext>
            </a:extLst>
          </p:cNvPr>
          <p:cNvSpPr txBox="1"/>
          <p:nvPr/>
        </p:nvSpPr>
        <p:spPr>
          <a:xfrm>
            <a:off x="633074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618.8 keV</a:t>
            </a:r>
            <a:endParaRPr lang="it-IT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FDB5A9AC-6013-4F40-AB93-07EF3B5EA1F0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106;p17">
            <a:extLst>
              <a:ext uri="{FF2B5EF4-FFF2-40B4-BE49-F238E27FC236}">
                <a16:creationId xmlns:a16="http://schemas.microsoft.com/office/drawing/2014/main" id="{7DE9F869-3950-4A47-BA32-F01E191390E5}"/>
              </a:ext>
            </a:extLst>
          </p:cNvPr>
          <p:cNvSpPr txBox="1"/>
          <p:nvPr/>
        </p:nvSpPr>
        <p:spPr>
          <a:xfrm>
            <a:off x="309716" y="3713179"/>
            <a:ext cx="843607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consisted of placing enriched isotope targets of </a:t>
            </a:r>
            <a:r>
              <a:rPr lang="it" sz="1600" dirty="0">
                <a:solidFill>
                  <a:srgbClr val="0000FF"/>
                </a:solidFill>
              </a:rPr>
              <a:t>Cd(111)</a:t>
            </a:r>
            <a:r>
              <a:rPr lang="it" sz="1600" dirty="0"/>
              <a:t> e </a:t>
            </a:r>
            <a:r>
              <a:rPr lang="it" sz="1600" dirty="0">
                <a:solidFill>
                  <a:srgbClr val="0000FF"/>
                </a:solidFill>
              </a:rPr>
              <a:t>Cd(112)</a:t>
            </a:r>
            <a:r>
              <a:rPr lang="it" sz="1600" dirty="0"/>
              <a:t> in turn into the negative pion beam for</a:t>
            </a:r>
            <a:r>
              <a:rPr lang="it" sz="1600" dirty="0">
                <a:solidFill>
                  <a:srgbClr val="0000FF"/>
                </a:solidFill>
              </a:rPr>
              <a:t> </a:t>
            </a:r>
            <a:r>
              <a:rPr lang="it" sz="1600" b="1" u="sng" dirty="0">
                <a:solidFill>
                  <a:srgbClr val="0000FF"/>
                </a:solidFill>
              </a:rPr>
              <a:t>2 hours</a:t>
            </a:r>
            <a:r>
              <a:rPr lang="it" sz="1600" dirty="0"/>
              <a:t>. </a:t>
            </a:r>
          </a:p>
        </p:txBody>
      </p:sp>
      <p:sp>
        <p:nvSpPr>
          <p:cNvPr id="76" name="Google Shape;107;p17">
            <a:extLst>
              <a:ext uri="{FF2B5EF4-FFF2-40B4-BE49-F238E27FC236}">
                <a16:creationId xmlns:a16="http://schemas.microsoft.com/office/drawing/2014/main" id="{1C4AFEC2-B008-4DD0-9562-4C2726E3DBF0}"/>
              </a:ext>
            </a:extLst>
          </p:cNvPr>
          <p:cNvSpPr txBox="1"/>
          <p:nvPr/>
        </p:nvSpPr>
        <p:spPr>
          <a:xfrm>
            <a:off x="323855" y="4631527"/>
            <a:ext cx="85104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Natural Cadmio was exposed for a shorter time to provide consistency check.</a:t>
            </a:r>
            <a:endParaRPr sz="1600" dirty="0"/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E82E4F1F-855A-4899-873E-D02ECA7902E4}"/>
              </a:ext>
            </a:extLst>
          </p:cNvPr>
          <p:cNvSpPr/>
          <p:nvPr/>
        </p:nvSpPr>
        <p:spPr>
          <a:xfrm>
            <a:off x="4136923" y="2293374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C975FF0-58D2-46F4-85A6-577D09A9395C}"/>
              </a:ext>
            </a:extLst>
          </p:cNvPr>
          <p:cNvSpPr txBox="1"/>
          <p:nvPr/>
        </p:nvSpPr>
        <p:spPr>
          <a:xfrm>
            <a:off x="309717" y="4317762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 a </a:t>
            </a:r>
            <a:r>
              <a:rPr lang="en-US" sz="1600" b="1" dirty="0">
                <a:solidFill>
                  <a:srgbClr val="FF0000"/>
                </a:solidFill>
              </a:rPr>
              <a:t>germanium detector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69B4AA6-4FAB-4E16-BDE1-309A7E34BE83}"/>
              </a:ext>
            </a:extLst>
          </p:cNvPr>
          <p:cNvSpPr txBox="1"/>
          <p:nvPr/>
        </p:nvSpPr>
        <p:spPr>
          <a:xfrm>
            <a:off x="2094270" y="3370006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8466BB8-0DEB-4AB5-9E18-152023621166}"/>
              </a:ext>
            </a:extLst>
          </p:cNvPr>
          <p:cNvSpPr txBox="1"/>
          <p:nvPr/>
        </p:nvSpPr>
        <p:spPr>
          <a:xfrm>
            <a:off x="8244589" y="2235914"/>
            <a:ext cx="109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194 keV</a:t>
            </a:r>
            <a:endParaRPr lang="it-IT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6E658BE-59F4-425D-B890-9C9B9C822A66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424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0F50ADA-BCBE-4280-945D-7A043450187A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105 keV</a:t>
            </a: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872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17">
            <a:extLst>
              <a:ext uri="{FF2B5EF4-FFF2-40B4-BE49-F238E27FC236}">
                <a16:creationId xmlns:a16="http://schemas.microsoft.com/office/drawing/2014/main" id="{87056BD7-12AE-4C91-BE2B-C5DB7C2ABF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5107" t="44073" r="35682" b="27393"/>
          <a:stretch/>
        </p:blipFill>
        <p:spPr>
          <a:xfrm>
            <a:off x="3472244" y="2374013"/>
            <a:ext cx="3227102" cy="146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85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3B39CACD-1CC2-4776-BCF2-2C0557FD38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experiment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15A4BEA-155E-4EFF-8360-171F3F7FCDF2}"/>
                  </a:ext>
                </a:extLst>
              </p:cNvPr>
              <p:cNvSpPr txBox="1"/>
              <p:nvPr/>
            </p:nvSpPr>
            <p:spPr>
              <a:xfrm>
                <a:off x="164020" y="696435"/>
                <a:ext cx="8622508" cy="889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Five </a:t>
                </a:r>
                <a:r>
                  <a:rPr lang="it-IT" sz="1600" dirty="0" err="1"/>
                  <a:t>even</a:t>
                </a:r>
                <a:r>
                  <a:rPr lang="it-IT" sz="1600" dirty="0"/>
                  <a:t>-A </a:t>
                </a:r>
                <a:r>
                  <a:rPr lang="it-IT" sz="1600" dirty="0" err="1"/>
                  <a:t>tellurium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isotopes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investigate in </a:t>
                </a:r>
                <a:r>
                  <a:rPr lang="it-IT" sz="1600" dirty="0" err="1"/>
                  <a:t>two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experiments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conducted</a:t>
                </a:r>
                <a:r>
                  <a:rPr lang="it-IT" sz="1600" dirty="0"/>
                  <a:t> in 1995 and 1996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antiprotons</a:t>
                </a:r>
                <a:r>
                  <a:rPr lang="it-IT" sz="1600" dirty="0"/>
                  <a:t> with </a:t>
                </a:r>
                <a:r>
                  <a:rPr lang="it-IT" sz="1600" dirty="0" err="1"/>
                  <a:t>momenta</a:t>
                </a:r>
                <a:r>
                  <a:rPr lang="it-IT" sz="1600" dirty="0"/>
                  <a:t> 300 MeV/c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124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00" dirty="0"/>
                  <a:t>) and 106 MeV/c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i="1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00" dirty="0"/>
                  <a:t>).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15A4BEA-155E-4EFF-8360-171F3F7F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20" y="696435"/>
                <a:ext cx="8622508" cy="889282"/>
              </a:xfrm>
              <a:prstGeom prst="rect">
                <a:avLst/>
              </a:prstGeom>
              <a:blipFill>
                <a:blip r:embed="rId2"/>
                <a:stretch>
                  <a:fillRect l="-424" t="-2055" b="-7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CE7A22-97BF-4DCC-BFF8-1553127930DC}"/>
              </a:ext>
            </a:extLst>
          </p:cNvPr>
          <p:cNvSpPr txBox="1"/>
          <p:nvPr/>
        </p:nvSpPr>
        <p:spPr>
          <a:xfrm>
            <a:off x="157162" y="1707145"/>
            <a:ext cx="4293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High </a:t>
            </a:r>
            <a:r>
              <a:rPr lang="it-IT" sz="1600" dirty="0" err="1"/>
              <a:t>Purity</a:t>
            </a:r>
            <a:r>
              <a:rPr lang="it-IT" sz="1600" dirty="0"/>
              <a:t> </a:t>
            </a:r>
            <a:r>
              <a:rPr lang="it-IT" sz="1600" dirty="0" err="1"/>
              <a:t>Germanium</a:t>
            </a:r>
            <a:r>
              <a:rPr lang="it-IT" sz="1600" dirty="0"/>
              <a:t> (</a:t>
            </a:r>
            <a:r>
              <a:rPr lang="it-IT" sz="1600" dirty="0" err="1"/>
              <a:t>HPGe</a:t>
            </a:r>
            <a:r>
              <a:rPr lang="it-IT" sz="1600" dirty="0"/>
              <a:t>) detectors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employed</a:t>
            </a:r>
            <a:r>
              <a:rPr lang="it-IT" sz="1600" dirty="0"/>
              <a:t> for the </a:t>
            </a:r>
            <a:r>
              <a:rPr lang="it-IT" sz="1600" dirty="0" err="1"/>
              <a:t>x-ray</a:t>
            </a:r>
            <a:r>
              <a:rPr lang="it-IT" sz="1600" dirty="0"/>
              <a:t> </a:t>
            </a:r>
            <a:r>
              <a:rPr lang="it-IT" sz="1600" dirty="0" err="1"/>
              <a:t>measurement</a:t>
            </a:r>
            <a:r>
              <a:rPr lang="it-IT" sz="1600" dirty="0"/>
              <a:t>. The energy </a:t>
            </a:r>
            <a:r>
              <a:rPr lang="it-IT" sz="1600" dirty="0" err="1"/>
              <a:t>resolution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1 </a:t>
            </a:r>
            <a:r>
              <a:rPr lang="it-IT" sz="1600" dirty="0" err="1"/>
              <a:t>keV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200 </a:t>
            </a:r>
            <a:r>
              <a:rPr lang="it-IT" sz="1600" dirty="0" err="1"/>
              <a:t>keV</a:t>
            </a:r>
            <a:r>
              <a:rPr lang="it-IT" sz="1600" dirty="0"/>
              <a:t> (relative </a:t>
            </a:r>
            <a:r>
              <a:rPr lang="it-IT" sz="1600" dirty="0" err="1"/>
              <a:t>efficiency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19%)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2A62125-B1E9-4D08-AA70-50917EB6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71" y="1530917"/>
            <a:ext cx="4336257" cy="34366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4D17B26-3859-41F8-8168-138FDD354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784363"/>
            <a:ext cx="3186488" cy="2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6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89D9BD5F-64CB-4D86-8CF7-AC8E526A85F3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kaon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beam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at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Bevatron</a:t>
            </a:r>
            <a:endParaRPr lang="it-IT"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1D62C4-4AF3-4A2D-87C9-4E1E5775C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3" t="28194" r="43438" b="19722"/>
          <a:stretch/>
        </p:blipFill>
        <p:spPr>
          <a:xfrm>
            <a:off x="471489" y="1864514"/>
            <a:ext cx="4300536" cy="3043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17;p18">
                <a:extLst>
                  <a:ext uri="{FF2B5EF4-FFF2-40B4-BE49-F238E27FC236}">
                    <a16:creationId xmlns:a16="http://schemas.microsoft.com/office/drawing/2014/main" id="{FC98A655-F26D-43C7-924B-2AA0FE4FC92C}"/>
                  </a:ext>
                </a:extLst>
              </p:cNvPr>
              <p:cNvSpPr txBox="1"/>
              <p:nvPr/>
            </p:nvSpPr>
            <p:spPr>
              <a:xfrm>
                <a:off x="364149" y="644114"/>
                <a:ext cx="8622453" cy="116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dirty="0"/>
                  <a:t>Negative </a:t>
                </a:r>
                <a:r>
                  <a:rPr lang="it-IT" sz="1600" dirty="0" err="1"/>
                  <a:t>kaons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produced</a:t>
                </a:r>
                <a:r>
                  <a:rPr lang="it-IT" sz="1600" dirty="0"/>
                  <a:t> in a </a:t>
                </a:r>
                <a:r>
                  <a:rPr lang="it-IT" sz="1600" dirty="0" err="1"/>
                  <a:t>tungsten</a:t>
                </a:r>
                <a:r>
                  <a:rPr lang="it-IT" sz="1600" dirty="0"/>
                  <a:t> target (5.08 cm in </a:t>
                </a:r>
                <a:r>
                  <a:rPr lang="it-IT" sz="1600" dirty="0" err="1"/>
                  <a:t>legth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along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beam</a:t>
                </a:r>
                <a:r>
                  <a:rPr lang="it-IT" sz="1600" dirty="0"/>
                  <a:t>, 0.50 cm high and 0.76 cm wide) by a </a:t>
                </a:r>
                <a:r>
                  <a:rPr lang="it-IT" sz="1600" dirty="0" err="1"/>
                  <a:t>proton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beam</a:t>
                </a:r>
                <a:r>
                  <a:rPr lang="it-IT" sz="1600" dirty="0"/>
                  <a:t> with 5.6 GeV energy and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it-IT" sz="1600" dirty="0"/>
                  <a:t> of </a:t>
                </a:r>
                <a:r>
                  <a:rPr lang="it-IT" sz="1600" dirty="0" err="1"/>
                  <a:t>proton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intensity</a:t>
                </a:r>
                <a:r>
                  <a:rPr lang="it-IT" sz="1600" dirty="0"/>
                  <a:t> per machine </a:t>
                </a:r>
                <a:r>
                  <a:rPr lang="it-IT" sz="1600" dirty="0" err="1"/>
                  <a:t>burst</a:t>
                </a:r>
                <a:r>
                  <a:rPr lang="it-IT" sz="1600" dirty="0"/>
                  <a:t>. The duration of </a:t>
                </a:r>
                <a:r>
                  <a:rPr lang="it-IT" sz="1600" dirty="0" err="1"/>
                  <a:t>each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burst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1 second  and </a:t>
                </a:r>
                <a:r>
                  <a:rPr lang="it-IT" sz="1600" dirty="0" err="1"/>
                  <a:t>it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repeated</a:t>
                </a:r>
                <a:r>
                  <a:rPr lang="it-IT" sz="1600" dirty="0"/>
                  <a:t> for 6 seconds.</a:t>
                </a:r>
                <a:endParaRPr sz="1600" dirty="0"/>
              </a:p>
            </p:txBody>
          </p:sp>
        </mc:Choice>
        <mc:Fallback xmlns="">
          <p:sp>
            <p:nvSpPr>
              <p:cNvPr id="8" name="Google Shape;117;p18">
                <a:extLst>
                  <a:ext uri="{FF2B5EF4-FFF2-40B4-BE49-F238E27FC236}">
                    <a16:creationId xmlns:a16="http://schemas.microsoft.com/office/drawing/2014/main" id="{FC98A655-F26D-43C7-924B-2AA0FE4FC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9" y="644114"/>
                <a:ext cx="8622453" cy="1169521"/>
              </a:xfrm>
              <a:prstGeom prst="rect">
                <a:avLst/>
              </a:prstGeom>
              <a:blipFill>
                <a:blip r:embed="rId3"/>
                <a:stretch>
                  <a:fillRect l="-424" r="-566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17;p18">
                <a:extLst>
                  <a:ext uri="{FF2B5EF4-FFF2-40B4-BE49-F238E27FC236}">
                    <a16:creationId xmlns:a16="http://schemas.microsoft.com/office/drawing/2014/main" id="{A86BD01D-7DAE-4D81-A7C5-D562F1FECD80}"/>
                  </a:ext>
                </a:extLst>
              </p:cNvPr>
              <p:cNvSpPr txBox="1"/>
              <p:nvPr/>
            </p:nvSpPr>
            <p:spPr>
              <a:xfrm>
                <a:off x="4829178" y="4011200"/>
                <a:ext cx="4036217" cy="923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dirty="0"/>
                  <a:t>At the end of the mass </a:t>
                </a:r>
                <a:r>
                  <a:rPr lang="it-IT" sz="1600" dirty="0" err="1"/>
                  <a:t>spectrometer</a:t>
                </a:r>
                <a:r>
                  <a:rPr lang="it-IT" sz="1600" dirty="0"/>
                  <a:t> (Q6) a 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500 MeV/c 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separated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beam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is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produced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.</a:t>
                </a:r>
                <a:endParaRPr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Google Shape;117;p18">
                <a:extLst>
                  <a:ext uri="{FF2B5EF4-FFF2-40B4-BE49-F238E27FC236}">
                    <a16:creationId xmlns:a16="http://schemas.microsoft.com/office/drawing/2014/main" id="{A86BD01D-7DAE-4D81-A7C5-D562F1FE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8" y="4011200"/>
                <a:ext cx="4036217" cy="923299"/>
              </a:xfrm>
              <a:prstGeom prst="rect">
                <a:avLst/>
              </a:prstGeom>
              <a:blipFill>
                <a:blip r:embed="rId4"/>
                <a:stretch>
                  <a:fillRect l="-755" b="-3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17;p18">
            <a:extLst>
              <a:ext uri="{FF2B5EF4-FFF2-40B4-BE49-F238E27FC236}">
                <a16:creationId xmlns:a16="http://schemas.microsoft.com/office/drawing/2014/main" id="{82FF7AD7-FDC5-4F21-A73D-502286A2DB14}"/>
              </a:ext>
            </a:extLst>
          </p:cNvPr>
          <p:cNvSpPr txBox="1"/>
          <p:nvPr/>
        </p:nvSpPr>
        <p:spPr>
          <a:xfrm>
            <a:off x="4810128" y="1777589"/>
            <a:ext cx="4036217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/>
              <a:t>Kaons</a:t>
            </a:r>
            <a:r>
              <a:rPr lang="it-IT" sz="1600" dirty="0"/>
              <a:t> and </a:t>
            </a:r>
            <a:r>
              <a:rPr lang="it-IT" sz="1600" dirty="0" err="1"/>
              <a:t>other</a:t>
            </a:r>
            <a:r>
              <a:rPr lang="it-IT" sz="1600" dirty="0"/>
              <a:t> </a:t>
            </a:r>
            <a:r>
              <a:rPr lang="it-IT" sz="1600" dirty="0" err="1"/>
              <a:t>particles</a:t>
            </a:r>
            <a:r>
              <a:rPr lang="it-IT" sz="1600" dirty="0"/>
              <a:t> </a:t>
            </a:r>
            <a:r>
              <a:rPr lang="it-IT" sz="1600" dirty="0" err="1"/>
              <a:t>produced</a:t>
            </a:r>
            <a:r>
              <a:rPr lang="it-IT" sz="1600" dirty="0"/>
              <a:t> in the </a:t>
            </a:r>
            <a:r>
              <a:rPr lang="it-IT" sz="1600" dirty="0" err="1"/>
              <a:t>forward</a:t>
            </a:r>
            <a:r>
              <a:rPr lang="it-IT" sz="1600" dirty="0"/>
              <a:t> </a:t>
            </a:r>
            <a:r>
              <a:rPr lang="it-IT" sz="1600" dirty="0" err="1"/>
              <a:t>diections</a:t>
            </a:r>
            <a:r>
              <a:rPr lang="it-IT" sz="1600" dirty="0"/>
              <a:t> </a:t>
            </a:r>
            <a:r>
              <a:rPr lang="it-IT" sz="1600" dirty="0" err="1"/>
              <a:t>entered</a:t>
            </a:r>
            <a:r>
              <a:rPr lang="it-IT" sz="1600" dirty="0"/>
              <a:t> a mass </a:t>
            </a:r>
            <a:r>
              <a:rPr lang="it-IT" sz="1600" dirty="0" err="1"/>
              <a:t>spectrometer</a:t>
            </a:r>
            <a:r>
              <a:rPr lang="it-IT" sz="1600" dirty="0"/>
              <a:t>, </a:t>
            </a:r>
            <a:r>
              <a:rPr lang="it-IT" sz="1600" dirty="0" err="1"/>
              <a:t>consisting</a:t>
            </a:r>
            <a:r>
              <a:rPr lang="it-IT" sz="1600" dirty="0"/>
              <a:t> of 6 </a:t>
            </a:r>
            <a:r>
              <a:rPr lang="it-IT" sz="1600" dirty="0" err="1"/>
              <a:t>Quadrupoles</a:t>
            </a:r>
            <a:r>
              <a:rPr lang="it-IT" sz="1600" dirty="0"/>
              <a:t> (Q) </a:t>
            </a:r>
            <a:r>
              <a:rPr lang="it-IT" sz="1600" dirty="0" err="1"/>
              <a:t>two</a:t>
            </a:r>
            <a:r>
              <a:rPr lang="it-IT" sz="1600" dirty="0"/>
              <a:t> bending </a:t>
            </a:r>
            <a:r>
              <a:rPr lang="it-IT" sz="1600" dirty="0" err="1"/>
              <a:t>magnets</a:t>
            </a:r>
            <a:r>
              <a:rPr lang="it-IT" sz="1600" dirty="0"/>
              <a:t> (M), a separator and a «mass» </a:t>
            </a:r>
            <a:r>
              <a:rPr lang="it-IT" sz="1600" dirty="0" err="1"/>
              <a:t>slit</a:t>
            </a:r>
            <a:r>
              <a:rPr lang="it-IT" sz="1600" dirty="0"/>
              <a:t>. </a:t>
            </a:r>
            <a:endParaRPr sz="1600" dirty="0"/>
          </a:p>
        </p:txBody>
      </p:sp>
      <p:sp>
        <p:nvSpPr>
          <p:cNvPr id="13" name="Google Shape;117;p18">
            <a:extLst>
              <a:ext uri="{FF2B5EF4-FFF2-40B4-BE49-F238E27FC236}">
                <a16:creationId xmlns:a16="http://schemas.microsoft.com/office/drawing/2014/main" id="{6A7F2484-0CC9-41DA-984F-49994F8D1D21}"/>
              </a:ext>
            </a:extLst>
          </p:cNvPr>
          <p:cNvSpPr txBox="1"/>
          <p:nvPr/>
        </p:nvSpPr>
        <p:spPr>
          <a:xfrm>
            <a:off x="4817272" y="3163475"/>
            <a:ext cx="403621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A </a:t>
            </a:r>
            <a:r>
              <a:rPr lang="it-IT" sz="1600" dirty="0" err="1"/>
              <a:t>scintillator</a:t>
            </a:r>
            <a:r>
              <a:rPr lang="it-IT" sz="1600" dirty="0"/>
              <a:t> (S1)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placed</a:t>
            </a:r>
            <a:r>
              <a:rPr lang="it-IT" sz="1600" dirty="0"/>
              <a:t> </a:t>
            </a:r>
            <a:r>
              <a:rPr lang="it-IT" sz="1600" dirty="0" err="1"/>
              <a:t>behind</a:t>
            </a:r>
            <a:r>
              <a:rPr lang="it-IT" sz="1600" dirty="0"/>
              <a:t> the mass </a:t>
            </a:r>
            <a:r>
              <a:rPr lang="it-IT" sz="1600" dirty="0" err="1"/>
              <a:t>slit</a:t>
            </a:r>
            <a:r>
              <a:rPr lang="it-IT" sz="1600" dirty="0"/>
              <a:t> for </a:t>
            </a:r>
            <a:r>
              <a:rPr lang="it-IT" sz="1600" dirty="0" err="1"/>
              <a:t>kaon</a:t>
            </a:r>
            <a:r>
              <a:rPr lang="it-IT" sz="1600" dirty="0"/>
              <a:t> </a:t>
            </a:r>
            <a:r>
              <a:rPr lang="it-IT" sz="1600" dirty="0" err="1"/>
              <a:t>identification</a:t>
            </a:r>
            <a:r>
              <a:rPr lang="it-IT" sz="1600" dirty="0"/>
              <a:t>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63626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DD95A98A-E1F6-4DCC-BCA9-C9A11519D84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C5295F2-F40F-425A-87D6-8738A7EEED4D}"/>
                  </a:ext>
                </a:extLst>
              </p:cNvPr>
              <p:cNvSpPr txBox="1"/>
              <p:nvPr/>
            </p:nvSpPr>
            <p:spPr>
              <a:xfrm>
                <a:off x="468577" y="806793"/>
                <a:ext cx="6481916" cy="37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dk1"/>
                    </a:solidFill>
                    <a:latin typeface="+mj-lt"/>
                  </a:rPr>
                  <a:t>The matrix element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e>
                    </m:d>
                  </m:oMath>
                </a14:m>
                <a:r>
                  <a:rPr lang="it" sz="1600" b="1" i="1" dirty="0">
                    <a:solidFill>
                      <a:srgbClr val="FF0000"/>
                    </a:solidFill>
                    <a:latin typeface="+mj-lt"/>
                  </a:rPr>
                  <a:t> for a spin-zero hadron </a:t>
                </a:r>
                <a:r>
                  <a:rPr lang="it" sz="1600" dirty="0">
                    <a:solidFill>
                      <a:schemeClr val="dk1"/>
                    </a:solidFill>
                    <a:latin typeface="+mj-lt"/>
                  </a:rPr>
                  <a:t>is given by: </a:t>
                </a:r>
                <a:endParaRPr lang="it-IT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C5295F2-F40F-425A-87D6-8738A7EEE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7" y="806793"/>
                <a:ext cx="6481916" cy="373628"/>
              </a:xfrm>
              <a:prstGeom prst="rect">
                <a:avLst/>
              </a:prstGeom>
              <a:blipFill>
                <a:blip r:embed="rId2"/>
                <a:stretch>
                  <a:fillRect l="-564" t="-1613" b="-129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767571-BEAE-43EC-9D7C-F86EDF90288E}"/>
                  </a:ext>
                </a:extLst>
              </p:cNvPr>
              <p:cNvSpPr txBox="1"/>
              <p:nvPr/>
            </p:nvSpPr>
            <p:spPr>
              <a:xfrm>
                <a:off x="617433" y="1249957"/>
                <a:ext cx="791896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767571-BEAE-43EC-9D7C-F86EDF902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3" y="1249957"/>
                <a:ext cx="7918963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83;p15">
                <a:extLst>
                  <a:ext uri="{FF2B5EF4-FFF2-40B4-BE49-F238E27FC236}">
                    <a16:creationId xmlns:a16="http://schemas.microsoft.com/office/drawing/2014/main" id="{58A26F90-1AB3-401E-A1F4-AB9AF5D73502}"/>
                  </a:ext>
                </a:extLst>
              </p:cNvPr>
              <p:cNvSpPr txBox="1"/>
              <p:nvPr/>
            </p:nvSpPr>
            <p:spPr>
              <a:xfrm>
                <a:off x="533577" y="2264266"/>
                <a:ext cx="3534331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" sz="16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is the quadrupole orbital radius</a:t>
                </a:r>
                <a:r>
                  <a:rPr lang="it" sz="1600" dirty="0">
                    <a:solidFill>
                      <a:srgbClr val="0000FF"/>
                    </a:solidFill>
                  </a:rPr>
                  <a:t>  </a:t>
                </a:r>
                <a:r>
                  <a:rPr lang="it" sz="1600" dirty="0">
                    <a:solidFill>
                      <a:schemeClr val="dk1"/>
                    </a:solidFill>
                  </a:rPr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1" name="Google Shape;83;p15">
                <a:extLst>
                  <a:ext uri="{FF2B5EF4-FFF2-40B4-BE49-F238E27FC236}">
                    <a16:creationId xmlns:a16="http://schemas.microsoft.com/office/drawing/2014/main" id="{58A26F90-1AB3-401E-A1F4-AB9AF5D7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7" y="2264266"/>
                <a:ext cx="3534331" cy="430857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84;p15">
                <a:extLst>
                  <a:ext uri="{FF2B5EF4-FFF2-40B4-BE49-F238E27FC236}">
                    <a16:creationId xmlns:a16="http://schemas.microsoft.com/office/drawing/2014/main" id="{F268CE00-4BB8-4786-BA25-DA8A63139F12}"/>
                  </a:ext>
                </a:extLst>
              </p:cNvPr>
              <p:cNvSpPr txBox="1"/>
              <p:nvPr/>
            </p:nvSpPr>
            <p:spPr>
              <a:xfrm>
                <a:off x="548443" y="1920648"/>
                <a:ext cx="417576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is the nuclear quadrupole strength</a:t>
                </a:r>
                <a:r>
                  <a:rPr lang="it" sz="1600" dirty="0">
                    <a:solidFill>
                      <a:srgbClr val="0000FF"/>
                    </a:solidFill>
                  </a:rPr>
                  <a:t>  </a:t>
                </a:r>
                <a:r>
                  <a:rPr lang="it" sz="1600" dirty="0">
                    <a:solidFill>
                      <a:schemeClr val="dk1"/>
                    </a:solidFill>
                  </a:rPr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2" name="Google Shape;84;p15">
                <a:extLst>
                  <a:ext uri="{FF2B5EF4-FFF2-40B4-BE49-F238E27FC236}">
                    <a16:creationId xmlns:a16="http://schemas.microsoft.com/office/drawing/2014/main" id="{F268CE00-4BB8-4786-BA25-DA8A63139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3" y="1920648"/>
                <a:ext cx="4175769" cy="43085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85;p15">
            <a:extLst>
              <a:ext uri="{FF2B5EF4-FFF2-40B4-BE49-F238E27FC236}">
                <a16:creationId xmlns:a16="http://schemas.microsoft.com/office/drawing/2014/main" id="{60F75F56-BBB5-4695-A524-197F83EDD6EE}"/>
              </a:ext>
            </a:extLst>
          </p:cNvPr>
          <p:cNvSpPr txBox="1"/>
          <p:nvPr/>
        </p:nvSpPr>
        <p:spPr>
          <a:xfrm>
            <a:off x="5093162" y="2299289"/>
            <a:ext cx="36003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H.L. Acker, Nucl. Phys. </a:t>
            </a:r>
            <a:r>
              <a:rPr lang="it" b="1" dirty="0"/>
              <a:t>87</a:t>
            </a:r>
            <a:r>
              <a:rPr lang="it" dirty="0"/>
              <a:t>, </a:t>
            </a:r>
            <a:r>
              <a:rPr lang="it" i="1" dirty="0"/>
              <a:t>153</a:t>
            </a:r>
            <a:r>
              <a:rPr lang="it" dirty="0"/>
              <a:t>, 1966</a:t>
            </a:r>
            <a:endParaRPr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FDFDFFE-F137-4F92-A1B0-F80EC96C5E3F}"/>
              </a:ext>
            </a:extLst>
          </p:cNvPr>
          <p:cNvSpPr/>
          <p:nvPr/>
        </p:nvSpPr>
        <p:spPr>
          <a:xfrm>
            <a:off x="543047" y="1942917"/>
            <a:ext cx="3561736" cy="7447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4A8EF24-E4C3-406B-B2F1-417B573EDB59}"/>
              </a:ext>
            </a:extLst>
          </p:cNvPr>
          <p:cNvCxnSpPr>
            <a:cxnSpLocks/>
          </p:cNvCxnSpPr>
          <p:nvPr/>
        </p:nvCxnSpPr>
        <p:spPr>
          <a:xfrm>
            <a:off x="1944143" y="1817557"/>
            <a:ext cx="6268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6237988-4890-432F-8F8E-891881C64E35}"/>
              </a:ext>
            </a:extLst>
          </p:cNvPr>
          <p:cNvCxnSpPr>
            <a:cxnSpLocks/>
          </p:cNvCxnSpPr>
          <p:nvPr/>
        </p:nvCxnSpPr>
        <p:spPr>
          <a:xfrm>
            <a:off x="2627485" y="1822472"/>
            <a:ext cx="5887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B2CC8344-0980-4057-AC49-05024F5171D4}"/>
              </a:ext>
            </a:extLst>
          </p:cNvPr>
          <p:cNvSpPr/>
          <p:nvPr/>
        </p:nvSpPr>
        <p:spPr>
          <a:xfrm>
            <a:off x="4257181" y="1918336"/>
            <a:ext cx="4699819" cy="334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84;p15">
                <a:extLst>
                  <a:ext uri="{FF2B5EF4-FFF2-40B4-BE49-F238E27FC236}">
                    <a16:creationId xmlns:a16="http://schemas.microsoft.com/office/drawing/2014/main" id="{48A0D501-C046-4273-AEC5-82E3B3030E3A}"/>
                  </a:ext>
                </a:extLst>
              </p:cNvPr>
              <p:cNvSpPr txBox="1"/>
              <p:nvPr/>
            </p:nvSpPr>
            <p:spPr>
              <a:xfrm>
                <a:off x="4281763" y="1866569"/>
                <a:ext cx="4675238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1600" dirty="0"/>
                  <a:t> are </a:t>
                </a:r>
                <a:r>
                  <a:rPr lang="it-IT" sz="1600" dirty="0" err="1"/>
                  <a:t>angular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momentum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factors</a:t>
                </a:r>
                <a:endParaRPr sz="1600" dirty="0"/>
              </a:p>
            </p:txBody>
          </p:sp>
        </mc:Choice>
        <mc:Fallback xmlns="">
          <p:sp>
            <p:nvSpPr>
              <p:cNvPr id="18" name="Google Shape;84;p15">
                <a:extLst>
                  <a:ext uri="{FF2B5EF4-FFF2-40B4-BE49-F238E27FC236}">
                    <a16:creationId xmlns:a16="http://schemas.microsoft.com/office/drawing/2014/main" id="{48A0D501-C046-4273-AEC5-82E3B3030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63" y="1866569"/>
                <a:ext cx="4675238" cy="430857"/>
              </a:xfrm>
              <a:prstGeom prst="rect">
                <a:avLst/>
              </a:prstGeom>
              <a:blipFill>
                <a:blip r:embed="rId6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001E7780-78E9-47F5-9428-5E637B77A3DB}"/>
                  </a:ext>
                </a:extLst>
              </p:cNvPr>
              <p:cNvSpPr txBox="1"/>
              <p:nvPr/>
            </p:nvSpPr>
            <p:spPr>
              <a:xfrm>
                <a:off x="558799" y="2934182"/>
                <a:ext cx="8230094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comes directly from the measured Coulomb excitation cross-sections (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2↑)</m:t>
                    </m:r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values).</a:t>
                </a:r>
                <a:endParaRPr sz="1600" dirty="0"/>
              </a:p>
            </p:txBody>
          </p:sp>
        </mc:Choice>
        <mc:Fallback xmlns=""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001E7780-78E9-47F5-9428-5E637B77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9" y="2934182"/>
                <a:ext cx="8230094" cy="677078"/>
              </a:xfrm>
              <a:prstGeom prst="rect">
                <a:avLst/>
              </a:prstGeom>
              <a:blipFill>
                <a:blip r:embed="rId7"/>
                <a:stretch>
                  <a:fillRect l="-296"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83;p15">
                <a:extLst>
                  <a:ext uri="{FF2B5EF4-FFF2-40B4-BE49-F238E27FC236}">
                    <a16:creationId xmlns:a16="http://schemas.microsoft.com/office/drawing/2014/main" id="{84B85B7A-2CAF-46F9-A172-566E5C9E2F11}"/>
                  </a:ext>
                </a:extLst>
              </p:cNvPr>
              <p:cNvSpPr txBox="1"/>
              <p:nvPr/>
            </p:nvSpPr>
            <p:spPr>
              <a:xfrm>
                <a:off x="570568" y="3499741"/>
                <a:ext cx="6789021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" sz="16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1600" dirty="0"/>
                  <a:t> can be </a:t>
                </a:r>
                <a:r>
                  <a:rPr lang="it-IT" sz="1600" dirty="0" err="1"/>
                  <a:t>evaluated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point Coulomb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functions</a:t>
                </a:r>
                <a:endParaRPr sz="1600" dirty="0"/>
              </a:p>
            </p:txBody>
          </p:sp>
        </mc:Choice>
        <mc:Fallback xmlns="">
          <p:sp>
            <p:nvSpPr>
              <p:cNvPr id="23" name="Google Shape;83;p15">
                <a:extLst>
                  <a:ext uri="{FF2B5EF4-FFF2-40B4-BE49-F238E27FC236}">
                    <a16:creationId xmlns:a16="http://schemas.microsoft.com/office/drawing/2014/main" id="{84B85B7A-2CAF-46F9-A172-566E5C9E2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8" y="3499741"/>
                <a:ext cx="6789021" cy="430857"/>
              </a:xfrm>
              <a:prstGeom prst="rect">
                <a:avLst/>
              </a:prstGeom>
              <a:blipFill>
                <a:blip r:embed="rId8"/>
                <a:stretch>
                  <a:fillRect l="-359"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83;p15">
                <a:extLst>
                  <a:ext uri="{FF2B5EF4-FFF2-40B4-BE49-F238E27FC236}">
                    <a16:creationId xmlns:a16="http://schemas.microsoft.com/office/drawing/2014/main" id="{98347040-4F21-4176-A38D-53DDBD544D54}"/>
                  </a:ext>
                </a:extLst>
              </p:cNvPr>
              <p:cNvSpPr txBox="1"/>
              <p:nvPr/>
            </p:nvSpPr>
            <p:spPr>
              <a:xfrm>
                <a:off x="572048" y="3865205"/>
                <a:ext cx="842990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1600" dirty="0"/>
                  <a:t> can be with </a:t>
                </a:r>
                <a:r>
                  <a:rPr lang="it-IT" sz="1600" dirty="0" err="1"/>
                  <a:t>angular-momentum</a:t>
                </a:r>
                <a:r>
                  <a:rPr lang="it-IT" sz="1600" dirty="0"/>
                  <a:t> rules (i.e. for spin one-</a:t>
                </a:r>
                <a:r>
                  <a:rPr lang="it-IT" sz="1600" dirty="0" err="1"/>
                  <a:t>half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etc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it-IT" sz="1600" dirty="0"/>
                  <a:t>)</a:t>
                </a:r>
                <a:endParaRPr sz="1600" dirty="0"/>
              </a:p>
            </p:txBody>
          </p:sp>
        </mc:Choice>
        <mc:Fallback xmlns="">
          <p:sp>
            <p:nvSpPr>
              <p:cNvPr id="24" name="Google Shape;83;p15">
                <a:extLst>
                  <a:ext uri="{FF2B5EF4-FFF2-40B4-BE49-F238E27FC236}">
                    <a16:creationId xmlns:a16="http://schemas.microsoft.com/office/drawing/2014/main" id="{98347040-4F21-4176-A38D-53DDBD54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48" y="3865205"/>
                <a:ext cx="8429909" cy="430857"/>
              </a:xfrm>
              <a:prstGeom prst="rect">
                <a:avLst/>
              </a:prstGeom>
              <a:blipFill>
                <a:blip r:embed="rId9"/>
                <a:stretch>
                  <a:fillRect l="-289"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FBA3B9A-555F-4546-8A55-03037E115C42}"/>
              </a:ext>
            </a:extLst>
          </p:cNvPr>
          <p:cNvSpPr txBox="1"/>
          <p:nvPr/>
        </p:nvSpPr>
        <p:spPr>
          <a:xfrm>
            <a:off x="168674" y="4523802"/>
            <a:ext cx="8975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800" b="1" dirty="0">
                <a:solidFill>
                  <a:srgbClr val="FF0000"/>
                </a:solidFill>
              </a:rPr>
              <a:t>CALCULATIONS ARE INDEPENDENT OF ANY PARTICULAR NUCLEAR MODEL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00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30A0B762-8EC3-452F-9AF5-B1E123F59936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kaon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beam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at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Bevatron</a:t>
            </a:r>
            <a:endParaRPr lang="it-IT"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7716CB-107D-414E-B837-4EA5DC39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t="21250" r="13749" b="10556"/>
          <a:stretch/>
        </p:blipFill>
        <p:spPr>
          <a:xfrm>
            <a:off x="507203" y="1545785"/>
            <a:ext cx="4943478" cy="2633309"/>
          </a:xfrm>
          <a:prstGeom prst="rect">
            <a:avLst/>
          </a:prstGeom>
        </p:spPr>
      </p:pic>
      <p:sp>
        <p:nvSpPr>
          <p:cNvPr id="6" name="Google Shape;117;p18">
            <a:extLst>
              <a:ext uri="{FF2B5EF4-FFF2-40B4-BE49-F238E27FC236}">
                <a16:creationId xmlns:a16="http://schemas.microsoft.com/office/drawing/2014/main" id="{13F12785-B9D8-47C3-849D-A96A7B21E219}"/>
              </a:ext>
            </a:extLst>
          </p:cNvPr>
          <p:cNvSpPr txBox="1"/>
          <p:nvPr/>
        </p:nvSpPr>
        <p:spPr>
          <a:xfrm>
            <a:off x="364149" y="644114"/>
            <a:ext cx="862245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Downstream from Q6, a group of counters </a:t>
            </a:r>
            <a:r>
              <a:rPr lang="it-IT" sz="1600" dirty="0" err="1"/>
              <a:t>consisting</a:t>
            </a:r>
            <a:r>
              <a:rPr lang="it-IT" sz="1600" dirty="0"/>
              <a:t> of water </a:t>
            </a:r>
            <a:r>
              <a:rPr lang="it-IT" sz="1600" dirty="0" err="1"/>
              <a:t>Cerenkov</a:t>
            </a:r>
            <a:r>
              <a:rPr lang="it-IT" sz="1600" dirty="0"/>
              <a:t> counter, and 4 </a:t>
            </a:r>
            <a:r>
              <a:rPr lang="it-IT" sz="1600" dirty="0" err="1"/>
              <a:t>scintillators</a:t>
            </a:r>
            <a:r>
              <a:rPr lang="it-IT" sz="1600" dirty="0"/>
              <a:t> (S2, S3, S4, S5)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installed</a:t>
            </a:r>
            <a:r>
              <a:rPr lang="it-IT" sz="1600" dirty="0"/>
              <a:t> to discriminate </a:t>
            </a:r>
            <a:r>
              <a:rPr lang="it-IT" sz="1600" dirty="0" err="1"/>
              <a:t>kaons</a:t>
            </a:r>
            <a:r>
              <a:rPr lang="it-IT" sz="1600" dirty="0"/>
              <a:t> from </a:t>
            </a:r>
            <a:r>
              <a:rPr lang="it-IT" sz="1600" dirty="0" err="1"/>
              <a:t>pions</a:t>
            </a:r>
            <a:r>
              <a:rPr lang="it-IT" sz="1600" dirty="0"/>
              <a:t>, with the use of time of </a:t>
            </a:r>
            <a:r>
              <a:rPr lang="it-IT" sz="1600" dirty="0" err="1"/>
              <a:t>flight</a:t>
            </a:r>
            <a:r>
              <a:rPr lang="it-IT" sz="1600" dirty="0"/>
              <a:t> and </a:t>
            </a:r>
            <a:r>
              <a:rPr lang="it-IT" sz="1600" dirty="0" err="1"/>
              <a:t>anticoincidence</a:t>
            </a:r>
            <a:r>
              <a:rPr lang="it-IT" sz="1600" dirty="0"/>
              <a:t> with </a:t>
            </a:r>
            <a:r>
              <a:rPr lang="it-IT" sz="1600" dirty="0" err="1"/>
              <a:t>Cerenkov</a:t>
            </a:r>
            <a:r>
              <a:rPr lang="it-IT" sz="1600" dirty="0"/>
              <a:t> counter, and from background. </a:t>
            </a:r>
            <a:endParaRPr sz="1600" dirty="0"/>
          </a:p>
        </p:txBody>
      </p:sp>
      <p:sp>
        <p:nvSpPr>
          <p:cNvPr id="7" name="Google Shape;117;p18">
            <a:extLst>
              <a:ext uri="{FF2B5EF4-FFF2-40B4-BE49-F238E27FC236}">
                <a16:creationId xmlns:a16="http://schemas.microsoft.com/office/drawing/2014/main" id="{7A2248A7-CE63-4044-98A7-9237279F904F}"/>
              </a:ext>
            </a:extLst>
          </p:cNvPr>
          <p:cNvSpPr txBox="1"/>
          <p:nvPr/>
        </p:nvSpPr>
        <p:spPr>
          <a:xfrm>
            <a:off x="5364957" y="1677576"/>
            <a:ext cx="3467101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The target </a:t>
            </a:r>
            <a:r>
              <a:rPr lang="it-IT" sz="1600" dirty="0" err="1"/>
              <a:t>consists</a:t>
            </a:r>
            <a:r>
              <a:rPr lang="it-IT" sz="1600" dirty="0"/>
              <a:t> in a </a:t>
            </a:r>
            <a:r>
              <a:rPr lang="it-IT" sz="1600" dirty="0" err="1"/>
              <a:t>pill</a:t>
            </a:r>
            <a:r>
              <a:rPr lang="it-IT" sz="1600" dirty="0"/>
              <a:t>-box-</a:t>
            </a:r>
            <a:r>
              <a:rPr lang="it-IT" sz="1600" dirty="0" err="1"/>
              <a:t>shaped</a:t>
            </a:r>
            <a:r>
              <a:rPr lang="it-IT" sz="1600" dirty="0"/>
              <a:t> vessel made from stock </a:t>
            </a:r>
            <a:r>
              <a:rPr lang="it-IT" sz="1600" dirty="0" err="1"/>
              <a:t>methyl-methacrylate</a:t>
            </a:r>
            <a:r>
              <a:rPr lang="it-IT" sz="1600" dirty="0"/>
              <a:t> tubing 10.16 cm </a:t>
            </a:r>
            <a:r>
              <a:rPr lang="it-IT" sz="1600" dirty="0" err="1"/>
              <a:t>outside</a:t>
            </a:r>
            <a:r>
              <a:rPr lang="it-IT" sz="1600" dirty="0"/>
              <a:t> </a:t>
            </a:r>
            <a:r>
              <a:rPr lang="it-IT" sz="1600" dirty="0" err="1"/>
              <a:t>diameter</a:t>
            </a:r>
            <a:r>
              <a:rPr lang="it-IT" sz="1600" dirty="0"/>
              <a:t> (8.9 cm inside </a:t>
            </a:r>
            <a:r>
              <a:rPr lang="it-IT" sz="1600" dirty="0" err="1"/>
              <a:t>diameter</a:t>
            </a:r>
            <a:r>
              <a:rPr lang="it-IT" sz="1600" dirty="0"/>
              <a:t>).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BD2C78-927C-432B-B86A-51ED7774FC73}"/>
                  </a:ext>
                </a:extLst>
              </p:cNvPr>
              <p:cNvSpPr txBox="1"/>
              <p:nvPr/>
            </p:nvSpPr>
            <p:spPr>
              <a:xfrm>
                <a:off x="5329238" y="3316277"/>
                <a:ext cx="3557587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+mn-lt"/>
                  </a:rPr>
                  <a:t>Target </a:t>
                </a:r>
                <a:r>
                  <a:rPr lang="it-IT" sz="1600" dirty="0" err="1">
                    <a:latin typeface="+mn-lt"/>
                  </a:rPr>
                  <a:t>thickness</a:t>
                </a:r>
                <a:r>
                  <a:rPr lang="it-IT" sz="1600" dirty="0">
                    <a:latin typeface="+mn-lt"/>
                  </a:rPr>
                  <a:t> </a:t>
                </a:r>
                <a:r>
                  <a:rPr lang="it-IT" sz="1600" dirty="0" err="1">
                    <a:latin typeface="+mn-lt"/>
                  </a:rPr>
                  <a:t>was</a:t>
                </a:r>
                <a:r>
                  <a:rPr lang="it-IT" sz="1600" dirty="0">
                    <a:latin typeface="+mn-lt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00" dirty="0">
                    <a:latin typeface="+mn-lt"/>
                  </a:rPr>
                  <a:t> (2.8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00" dirty="0">
                    <a:latin typeface="+mn-lt"/>
                  </a:rPr>
                  <a:t> </a:t>
                </a:r>
                <a:r>
                  <a:rPr lang="it-IT" sz="1600" dirty="0" err="1">
                    <a:latin typeface="+mn-lt"/>
                  </a:rPr>
                  <a:t>along</a:t>
                </a:r>
                <a:r>
                  <a:rPr lang="it-IT" sz="1600" dirty="0">
                    <a:latin typeface="+mn-lt"/>
                  </a:rPr>
                  <a:t> the </a:t>
                </a:r>
                <a:r>
                  <a:rPr lang="it-IT" sz="1600" dirty="0" err="1">
                    <a:latin typeface="+mn-lt"/>
                  </a:rPr>
                  <a:t>beam</a:t>
                </a:r>
                <a:r>
                  <a:rPr lang="it-IT" sz="16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BD2C78-927C-432B-B86A-51ED7774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238" y="3316277"/>
                <a:ext cx="3557587" cy="595932"/>
              </a:xfrm>
              <a:prstGeom prst="rect">
                <a:avLst/>
              </a:prstGeom>
              <a:blipFill>
                <a:blip r:embed="rId3"/>
                <a:stretch>
                  <a:fillRect l="-3767" t="-56122" b="-93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020338-6D3C-4380-8212-83419FAF5787}"/>
              </a:ext>
            </a:extLst>
          </p:cNvPr>
          <p:cNvSpPr txBox="1"/>
          <p:nvPr/>
        </p:nvSpPr>
        <p:spPr>
          <a:xfrm>
            <a:off x="300037" y="4203801"/>
            <a:ext cx="81224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target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filled</a:t>
            </a:r>
            <a:r>
              <a:rPr lang="it-IT" sz="1600" dirty="0"/>
              <a:t> with 99% pure </a:t>
            </a:r>
            <a:r>
              <a:rPr lang="it-IT" sz="1600" dirty="0" err="1"/>
              <a:t>isotopes</a:t>
            </a:r>
            <a:r>
              <a:rPr lang="it-IT" sz="1600" dirty="0"/>
              <a:t> of </a:t>
            </a:r>
            <a:r>
              <a:rPr lang="it-IT" sz="1600" dirty="0" err="1"/>
              <a:t>Molybdenum</a:t>
            </a:r>
            <a:r>
              <a:rPr lang="it-IT" sz="1600" dirty="0"/>
              <a:t> 92 and 98, </a:t>
            </a:r>
            <a:r>
              <a:rPr lang="it-IT" sz="1600" dirty="0" err="1"/>
              <a:t>alternatively</a:t>
            </a:r>
            <a:r>
              <a:rPr lang="it-IT" sz="1600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D5C899-7EFA-42FD-AF6B-21749A880487}"/>
              </a:ext>
            </a:extLst>
          </p:cNvPr>
          <p:cNvSpPr txBox="1"/>
          <p:nvPr/>
        </p:nvSpPr>
        <p:spPr>
          <a:xfrm>
            <a:off x="330992" y="4556224"/>
            <a:ext cx="7029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flat</a:t>
            </a:r>
            <a:r>
              <a:rPr lang="it-IT" sz="1600" dirty="0"/>
              <a:t> sides of the container </a:t>
            </a:r>
            <a:r>
              <a:rPr lang="it-IT" sz="1600" dirty="0" err="1"/>
              <a:t>was</a:t>
            </a:r>
            <a:r>
              <a:rPr lang="it-IT" sz="1600" dirty="0"/>
              <a:t> of Mylar, </a:t>
            </a:r>
            <a:r>
              <a:rPr lang="it-IT" sz="1600" dirty="0" err="1"/>
              <a:t>less</a:t>
            </a:r>
            <a:r>
              <a:rPr lang="it-IT" sz="1600" dirty="0"/>
              <a:t> </a:t>
            </a:r>
            <a:r>
              <a:rPr lang="it-IT" sz="1600" dirty="0" err="1"/>
              <a:t>than</a:t>
            </a:r>
            <a:r>
              <a:rPr lang="it-IT" sz="1600" dirty="0"/>
              <a:t> 0.0127 cm </a:t>
            </a:r>
            <a:r>
              <a:rPr lang="it-IT" sz="1600" dirty="0" err="1"/>
              <a:t>thickness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58836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1D4FC50-35F8-4828-9872-2EB87B3D2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t="21250" r="13749" b="10556"/>
          <a:stretch/>
        </p:blipFill>
        <p:spPr>
          <a:xfrm>
            <a:off x="434339" y="2344077"/>
            <a:ext cx="4073736" cy="2582132"/>
          </a:xfrm>
          <a:prstGeom prst="rect">
            <a:avLst/>
          </a:prstGeom>
        </p:spPr>
      </p:pic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AC1A5EC2-DBA3-4507-8D4E-6265A1ABB18D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Germanium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7;p18">
                <a:extLst>
                  <a:ext uri="{FF2B5EF4-FFF2-40B4-BE49-F238E27FC236}">
                    <a16:creationId xmlns:a16="http://schemas.microsoft.com/office/drawing/2014/main" id="{175C05A9-4F52-495D-AAC6-2DD36B08955D}"/>
                  </a:ext>
                </a:extLst>
              </p:cNvPr>
              <p:cNvSpPr txBox="1"/>
              <p:nvPr/>
            </p:nvSpPr>
            <p:spPr>
              <a:xfrm>
                <a:off x="364149" y="644114"/>
                <a:ext cx="8622453" cy="681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it-IT" sz="1600" dirty="0"/>
                  <a:t>The </a:t>
                </a:r>
                <a:r>
                  <a:rPr lang="it-IT" sz="1600" dirty="0" err="1"/>
                  <a:t>x-ray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spectra</a:t>
                </a:r>
                <a:r>
                  <a:rPr lang="it-IT" sz="1600" dirty="0"/>
                  <a:t> coming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collected</a:t>
                </a:r>
                <a:r>
                  <a:rPr lang="it-IT" sz="1600" dirty="0"/>
                  <a:t> with </a:t>
                </a:r>
                <a:r>
                  <a:rPr lang="it-IT" sz="1600" dirty="0" err="1"/>
                  <a:t>ultrapure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Germanium</a:t>
                </a:r>
                <a:r>
                  <a:rPr lang="it-IT" sz="1600" dirty="0"/>
                  <a:t> and </a:t>
                </a:r>
                <a:r>
                  <a:rPr lang="it-IT" sz="1600" dirty="0" err="1"/>
                  <a:t>Ge</a:t>
                </a:r>
                <a:r>
                  <a:rPr lang="it-IT" sz="1600" dirty="0"/>
                  <a:t>(Li) detectors, </a:t>
                </a:r>
                <a:r>
                  <a:rPr lang="it-IT" sz="1600" dirty="0" err="1"/>
                  <a:t>whose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resolutions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estimated</a:t>
                </a:r>
                <a:r>
                  <a:rPr lang="it-IT" sz="1600" dirty="0"/>
                  <a:t> with the formula:</a:t>
                </a:r>
                <a:endParaRPr sz="1600" dirty="0"/>
              </a:p>
            </p:txBody>
          </p:sp>
        </mc:Choice>
        <mc:Fallback xmlns="">
          <p:sp>
            <p:nvSpPr>
              <p:cNvPr id="4" name="Google Shape;117;p18">
                <a:extLst>
                  <a:ext uri="{FF2B5EF4-FFF2-40B4-BE49-F238E27FC236}">
                    <a16:creationId xmlns:a16="http://schemas.microsoft.com/office/drawing/2014/main" id="{175C05A9-4F52-495D-AAC6-2DD36B08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9" y="644114"/>
                <a:ext cx="8622453" cy="681759"/>
              </a:xfrm>
              <a:prstGeom prst="rect">
                <a:avLst/>
              </a:prstGeom>
              <a:blipFill>
                <a:blip r:embed="rId3"/>
                <a:stretch>
                  <a:fillRect l="-424"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99E253-7289-4988-9AED-2B1557268FDC}"/>
                  </a:ext>
                </a:extLst>
              </p:cNvPr>
              <p:cNvSpPr txBox="1"/>
              <p:nvPr/>
            </p:nvSpPr>
            <p:spPr>
              <a:xfrm>
                <a:off x="2321720" y="1358266"/>
                <a:ext cx="3971925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𝐹𝑊𝐻𝑀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2.36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99E253-7289-4988-9AED-2B1557268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20" y="1358266"/>
                <a:ext cx="3971925" cy="287323"/>
              </a:xfrm>
              <a:prstGeom prst="rect">
                <a:avLst/>
              </a:prstGeom>
              <a:blipFill>
                <a:blip r:embed="rId4"/>
                <a:stretch>
                  <a:fillRect t="-6383" b="-8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3A72B7C-F5BD-404D-AC41-13F4E716527D}"/>
                  </a:ext>
                </a:extLst>
              </p:cNvPr>
              <p:cNvSpPr txBox="1"/>
              <p:nvPr/>
            </p:nvSpPr>
            <p:spPr>
              <a:xfrm>
                <a:off x="379095" y="1702445"/>
                <a:ext cx="831532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where F=0.08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Fano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=2.94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average</a:t>
                </a:r>
                <a:r>
                  <a:rPr lang="it-IT" sz="1600" dirty="0"/>
                  <a:t> energy to make an electron-gole in </a:t>
                </a:r>
                <a:r>
                  <a:rPr lang="it-IT" sz="1600" dirty="0" err="1"/>
                  <a:t>Germanium</a:t>
                </a:r>
                <a:r>
                  <a:rPr lang="it-IT" sz="1600" dirty="0"/>
                  <a:t>, E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energy </a:t>
                </a:r>
                <a:r>
                  <a:rPr lang="it-IT" sz="1600" dirty="0" err="1"/>
                  <a:t>deposited</a:t>
                </a:r>
                <a:r>
                  <a:rPr lang="it-IT" sz="1600" dirty="0"/>
                  <a:t> in the detector and P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random </a:t>
                </a:r>
                <a:r>
                  <a:rPr lang="it-IT" sz="1600" dirty="0" err="1"/>
                  <a:t>noise</a:t>
                </a:r>
                <a:endParaRPr lang="it-IT" sz="16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3A72B7C-F5BD-404D-AC41-13F4E716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5" y="1702445"/>
                <a:ext cx="8315325" cy="584775"/>
              </a:xfrm>
              <a:prstGeom prst="rect">
                <a:avLst/>
              </a:prstGeom>
              <a:blipFill>
                <a:blip r:embed="rId5"/>
                <a:stretch>
                  <a:fillRect l="-367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41B87CD-67E6-47DC-90F8-B798AFCCD3CA}"/>
              </a:ext>
            </a:extLst>
          </p:cNvPr>
          <p:cNvSpPr/>
          <p:nvPr/>
        </p:nvSpPr>
        <p:spPr>
          <a:xfrm>
            <a:off x="3246120" y="2537460"/>
            <a:ext cx="1097280" cy="624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BE54205-4E2C-433A-BED1-63086D8EB036}"/>
              </a:ext>
            </a:extLst>
          </p:cNvPr>
          <p:cNvSpPr/>
          <p:nvPr/>
        </p:nvSpPr>
        <p:spPr>
          <a:xfrm>
            <a:off x="3185160" y="4122420"/>
            <a:ext cx="1287780" cy="594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653E07-BC76-4624-88AF-EF6C778CF71B}"/>
              </a:ext>
            </a:extLst>
          </p:cNvPr>
          <p:cNvSpPr txBox="1"/>
          <p:nvPr/>
        </p:nvSpPr>
        <p:spPr>
          <a:xfrm>
            <a:off x="4480561" y="2433965"/>
            <a:ext cx="4594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ultrapure</a:t>
            </a:r>
            <a:r>
              <a:rPr lang="it-IT" sz="1600" dirty="0"/>
              <a:t> </a:t>
            </a:r>
            <a:r>
              <a:rPr lang="it-IT" sz="1600" dirty="0" err="1"/>
              <a:t>Ge</a:t>
            </a:r>
            <a:r>
              <a:rPr lang="it-IT" sz="1600" dirty="0"/>
              <a:t> detector </a:t>
            </a:r>
            <a:r>
              <a:rPr lang="it-IT" sz="1600" dirty="0" err="1"/>
              <a:t>is</a:t>
            </a:r>
            <a:r>
              <a:rPr lang="it-IT" sz="1600" dirty="0"/>
              <a:t> 0.4 cm </a:t>
            </a:r>
            <a:r>
              <a:rPr lang="it-IT" sz="1600" dirty="0" err="1"/>
              <a:t>thickness</a:t>
            </a:r>
            <a:r>
              <a:rPr lang="it-IT" sz="1600" dirty="0"/>
              <a:t> and </a:t>
            </a:r>
            <a:r>
              <a:rPr lang="it-IT" sz="1600" dirty="0" err="1"/>
              <a:t>has</a:t>
            </a:r>
            <a:r>
              <a:rPr lang="it-IT" sz="1600" dirty="0"/>
              <a:t> 1.8 cm of </a:t>
            </a:r>
            <a:r>
              <a:rPr lang="it-IT" sz="1600" dirty="0" err="1"/>
              <a:t>diameter</a:t>
            </a:r>
            <a:r>
              <a:rPr lang="it-IT" sz="1600" dirty="0"/>
              <a:t>, and </a:t>
            </a:r>
            <a:r>
              <a:rPr lang="it-IT" sz="1600" dirty="0" err="1"/>
              <a:t>provided</a:t>
            </a:r>
            <a:r>
              <a:rPr lang="it-IT" sz="1600" dirty="0"/>
              <a:t> a </a:t>
            </a:r>
            <a:r>
              <a:rPr lang="it-IT" sz="1600" dirty="0" err="1"/>
              <a:t>resolution</a:t>
            </a:r>
            <a:r>
              <a:rPr lang="it-IT" sz="1600" dirty="0"/>
              <a:t> of 580 eV FWHM </a:t>
            </a:r>
            <a:r>
              <a:rPr lang="it-IT" sz="1600" dirty="0" err="1"/>
              <a:t>at</a:t>
            </a:r>
            <a:r>
              <a:rPr lang="it-IT" sz="1600" dirty="0"/>
              <a:t> 85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B06C78-0E28-4853-9BBA-59793C3AB193}"/>
              </a:ext>
            </a:extLst>
          </p:cNvPr>
          <p:cNvSpPr txBox="1"/>
          <p:nvPr/>
        </p:nvSpPr>
        <p:spPr>
          <a:xfrm>
            <a:off x="4472940" y="3256925"/>
            <a:ext cx="4594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Ge</a:t>
            </a:r>
            <a:r>
              <a:rPr lang="it-IT" sz="1600" dirty="0"/>
              <a:t>(Li) detectors </a:t>
            </a:r>
            <a:r>
              <a:rPr lang="it-IT" sz="1600" dirty="0" err="1"/>
              <a:t>provided</a:t>
            </a:r>
            <a:r>
              <a:rPr lang="it-IT" sz="1600" dirty="0"/>
              <a:t> a </a:t>
            </a:r>
            <a:r>
              <a:rPr lang="it-IT" sz="1600" dirty="0" err="1"/>
              <a:t>resolution</a:t>
            </a:r>
            <a:r>
              <a:rPr lang="it-IT" sz="1600" dirty="0"/>
              <a:t> of 400 eV FWHM </a:t>
            </a:r>
            <a:r>
              <a:rPr lang="it-IT" sz="1600" dirty="0" err="1"/>
              <a:t>at</a:t>
            </a:r>
            <a:r>
              <a:rPr lang="it-IT" sz="1600" dirty="0"/>
              <a:t> 100 </a:t>
            </a:r>
            <a:r>
              <a:rPr lang="it-IT" sz="1600" dirty="0" err="1"/>
              <a:t>keV</a:t>
            </a:r>
            <a:endParaRPr lang="it-IT" sz="16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F73DC03-8FB6-4C7D-AF5F-5639C08B47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83" t="36444" r="36167" b="22519"/>
          <a:stretch/>
        </p:blipFill>
        <p:spPr>
          <a:xfrm>
            <a:off x="4777740" y="3882252"/>
            <a:ext cx="3931920" cy="11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8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22;p19">
                <a:extLst>
                  <a:ext uri="{FF2B5EF4-FFF2-40B4-BE49-F238E27FC236}">
                    <a16:creationId xmlns:a16="http://schemas.microsoft.com/office/drawing/2014/main" id="{A60F469E-64DD-4D36-A6D2-35BF801EB8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251" y="111894"/>
                <a:ext cx="8520600" cy="74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fontScale="92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3400" b="1" i="1" smtClean="0">
                        <a:solidFill>
                          <a:srgbClr val="0D5BDC"/>
                        </a:solidFill>
                        <a:latin typeface="Cambria Math" panose="02040503050406030204" pitchFamily="18" charset="0"/>
                      </a:rPr>
                      <m:t>𝑴𝒐</m:t>
                    </m:r>
                    <m:r>
                      <a:rPr lang="it-IT" sz="3400" b="1" i="1" smtClean="0">
                        <a:solidFill>
                          <a:srgbClr val="0D5BD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b="1" dirty="0">
                    <a:solidFill>
                      <a:srgbClr val="0D5BDC"/>
                    </a:solidFill>
                  </a:rPr>
                  <a:t>Predicted Nuclear Resonance effects</a:t>
                </a:r>
              </a:p>
            </p:txBody>
          </p:sp>
        </mc:Choice>
        <mc:Fallback xmlns="">
          <p:sp>
            <p:nvSpPr>
              <p:cNvPr id="3" name="Google Shape;122;p19">
                <a:extLst>
                  <a:ext uri="{FF2B5EF4-FFF2-40B4-BE49-F238E27FC236}">
                    <a16:creationId xmlns:a16="http://schemas.microsoft.com/office/drawing/2014/main" id="{A60F469E-64DD-4D36-A6D2-35BF801EB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1" y="111894"/>
                <a:ext cx="8520600" cy="743700"/>
              </a:xfrm>
              <a:prstGeom prst="rect">
                <a:avLst/>
              </a:prstGeom>
              <a:blipFill>
                <a:blip r:embed="rId2"/>
                <a:stretch>
                  <a:fillRect t="-4098" r="-644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5">
                <a:extLst>
                  <a:ext uri="{FF2B5EF4-FFF2-40B4-BE49-F238E27FC236}">
                    <a16:creationId xmlns:a16="http://schemas.microsoft.com/office/drawing/2014/main" id="{18C72511-85AA-4F62-AF55-D4F9EC9F9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11141"/>
                  </p:ext>
                </p:extLst>
              </p:nvPr>
            </p:nvGraphicFramePr>
            <p:xfrm>
              <a:off x="983942" y="906285"/>
              <a:ext cx="7176116" cy="3073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4029">
                      <a:extLst>
                        <a:ext uri="{9D8B030D-6E8A-4147-A177-3AD203B41FA5}">
                          <a16:colId xmlns:a16="http://schemas.microsoft.com/office/drawing/2014/main" val="3253308182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3324976534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112333075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21618066"/>
                        </a:ext>
                      </a:extLst>
                    </a:gridCol>
                  </a:tblGrid>
                  <a:tr h="439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Abundance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Energy [</a:t>
                          </a:r>
                          <a:r>
                            <a:rPr lang="it-IT" dirty="0" err="1"/>
                            <a:t>keV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Attenuation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845687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92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NONE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748483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630080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95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654575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16.5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160181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34258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82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5">
                <a:extLst>
                  <a:ext uri="{FF2B5EF4-FFF2-40B4-BE49-F238E27FC236}">
                    <a16:creationId xmlns:a16="http://schemas.microsoft.com/office/drawing/2014/main" id="{18C72511-85AA-4F62-AF55-D4F9EC9F9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11141"/>
                  </p:ext>
                </p:extLst>
              </p:nvPr>
            </p:nvGraphicFramePr>
            <p:xfrm>
              <a:off x="983942" y="906285"/>
              <a:ext cx="7176116" cy="3073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4029">
                      <a:extLst>
                        <a:ext uri="{9D8B030D-6E8A-4147-A177-3AD203B41FA5}">
                          <a16:colId xmlns:a16="http://schemas.microsoft.com/office/drawing/2014/main" val="3253308182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3324976534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112333075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21618066"/>
                        </a:ext>
                      </a:extLst>
                    </a:gridCol>
                  </a:tblGrid>
                  <a:tr h="439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Abundance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Energy [</a:t>
                          </a:r>
                          <a:r>
                            <a:rPr lang="it-IT" dirty="0" err="1"/>
                            <a:t>keV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Attenuation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845687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101389" r="-300678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NONE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748483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201389" r="-300678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630080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297260" r="-300678" b="-298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654575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402778" r="-300678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16.5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160181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502778" r="-300678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34258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602778" r="-300678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82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68852B2-1B15-410A-82DA-704D617853DF}"/>
                  </a:ext>
                </a:extLst>
              </p:cNvPr>
              <p:cNvSpPr txBox="1"/>
              <p:nvPr/>
            </p:nvSpPr>
            <p:spPr>
              <a:xfrm>
                <a:off x="514350" y="4043363"/>
                <a:ext cx="8229600" cy="589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molybdenum</a:t>
                </a:r>
                <a:r>
                  <a:rPr lang="it-IT" sz="1600" dirty="0"/>
                  <a:t> costs 45 $ per Kg. Some </a:t>
                </a:r>
                <a:r>
                  <a:rPr lang="it-IT" sz="1600" dirty="0" err="1"/>
                  <a:t>experiments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carried</a:t>
                </a:r>
                <a:r>
                  <a:rPr lang="it-IT" sz="1600" dirty="0"/>
                  <a:t> out in </a:t>
                </a:r>
                <a:r>
                  <a:rPr lang="it-IT" sz="1600" dirty="0" err="1"/>
                  <a:t>Warsaw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used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targets. </a:t>
                </a:r>
                <a:r>
                  <a:rPr lang="it-IT" sz="1600" dirty="0" err="1"/>
                  <a:t>Informations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about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enriched</a:t>
                </a:r>
                <a:r>
                  <a:rPr lang="it-IT" sz="1600" dirty="0"/>
                  <a:t> Mo </a:t>
                </a:r>
                <a:r>
                  <a:rPr lang="it-IT" sz="1600" dirty="0" err="1"/>
                  <a:t>isotopes</a:t>
                </a:r>
                <a:r>
                  <a:rPr lang="it-IT" sz="1600" dirty="0"/>
                  <a:t> target </a:t>
                </a:r>
                <a:r>
                  <a:rPr lang="it-IT" sz="1600" dirty="0" err="1"/>
                  <a:t>could</a:t>
                </a:r>
                <a:r>
                  <a:rPr lang="it-IT" sz="1600" dirty="0"/>
                  <a:t> be </a:t>
                </a:r>
                <a:r>
                  <a:rPr lang="it-IT" sz="1600" dirty="0" err="1"/>
                  <a:t>found</a:t>
                </a:r>
                <a:r>
                  <a:rPr lang="it-IT" sz="1600" dirty="0"/>
                  <a:t>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68852B2-1B15-410A-82DA-704D6178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043363"/>
                <a:ext cx="8229600" cy="589777"/>
              </a:xfrm>
              <a:prstGeom prst="rect">
                <a:avLst/>
              </a:prstGeom>
              <a:blipFill>
                <a:blip r:embed="rId4"/>
                <a:stretch>
                  <a:fillRect l="-370" t="-3093" b="-123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7BA64F-AC2A-4133-B55D-5D061672465E}"/>
              </a:ext>
            </a:extLst>
          </p:cNvPr>
          <p:cNvSpPr txBox="1"/>
          <p:nvPr/>
        </p:nvSpPr>
        <p:spPr>
          <a:xfrm>
            <a:off x="2454947" y="4706306"/>
            <a:ext cx="502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M. Leon, </a:t>
            </a:r>
            <a:r>
              <a:rPr lang="it-IT" sz="1600" dirty="0" err="1">
                <a:solidFill>
                  <a:srgbClr val="FF0000"/>
                </a:solidFill>
              </a:rPr>
              <a:t>Phys</a:t>
            </a:r>
            <a:r>
              <a:rPr lang="it-IT" sz="1600" dirty="0">
                <a:solidFill>
                  <a:srgbClr val="FF0000"/>
                </a:solidFill>
              </a:rPr>
              <a:t>. Rev. </a:t>
            </a:r>
            <a:r>
              <a:rPr lang="it-IT" sz="1600" b="1" dirty="0">
                <a:solidFill>
                  <a:srgbClr val="FF0000"/>
                </a:solidFill>
              </a:rPr>
              <a:t>A260</a:t>
            </a:r>
            <a:r>
              <a:rPr lang="it-IT" sz="1600" dirty="0">
                <a:solidFill>
                  <a:srgbClr val="FF0000"/>
                </a:solidFill>
              </a:rPr>
              <a:t>, 461-473 (1976)</a:t>
            </a:r>
          </a:p>
        </p:txBody>
      </p:sp>
    </p:spTree>
    <p:extLst>
      <p:ext uri="{BB962C8B-B14F-4D97-AF65-F5344CB8AC3E}">
        <p14:creationId xmlns:p14="http://schemas.microsoft.com/office/powerpoint/2010/main" val="2468793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9390" y="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EXPERIMENTAL PROPOSAL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5203-9065-4DEE-A4FA-D6FF8BF1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56" y="713677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51D41BEF-AA3E-480B-9467-10D68FCB7F91}"/>
              </a:ext>
            </a:extLst>
          </p:cNvPr>
          <p:cNvSpPr/>
          <p:nvPr/>
        </p:nvSpPr>
        <p:spPr>
          <a:xfrm>
            <a:off x="1311116" y="1996441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3A1E07D3-E9D0-4CCD-BBE4-337F5E525CE7}"/>
              </a:ext>
            </a:extLst>
          </p:cNvPr>
          <p:cNvSpPr/>
          <p:nvPr/>
        </p:nvSpPr>
        <p:spPr>
          <a:xfrm>
            <a:off x="2217896" y="3215641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5024D61-570F-4BF8-96E1-6894E5786A4E}"/>
              </a:ext>
            </a:extLst>
          </p:cNvPr>
          <p:cNvSpPr/>
          <p:nvPr/>
        </p:nvSpPr>
        <p:spPr>
          <a:xfrm rot="8446772">
            <a:off x="1986062" y="2869605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BC173D-30E8-4669-8EE9-3FF6A754FC0B}"/>
              </a:ext>
            </a:extLst>
          </p:cNvPr>
          <p:cNvSpPr/>
          <p:nvPr/>
        </p:nvSpPr>
        <p:spPr>
          <a:xfrm>
            <a:off x="1692116" y="2552701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DF337F-90D6-484B-BEAB-2988F5B00BBD}"/>
              </a:ext>
            </a:extLst>
          </p:cNvPr>
          <p:cNvCxnSpPr>
            <a:cxnSpLocks/>
          </p:cNvCxnSpPr>
          <p:nvPr/>
        </p:nvCxnSpPr>
        <p:spPr>
          <a:xfrm flipV="1">
            <a:off x="1852136" y="1889761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F4173F9-A86C-4100-B8FC-E9B9CA5E9700}"/>
              </a:ext>
            </a:extLst>
          </p:cNvPr>
          <p:cNvCxnSpPr>
            <a:cxnSpLocks/>
          </p:cNvCxnSpPr>
          <p:nvPr/>
        </p:nvCxnSpPr>
        <p:spPr>
          <a:xfrm>
            <a:off x="1844516" y="2880361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30927CB-9070-47ED-83A5-478275869543}"/>
              </a:ext>
            </a:extLst>
          </p:cNvPr>
          <p:cNvCxnSpPr>
            <a:cxnSpLocks/>
            <a:stCxn id="5" idx="4"/>
            <a:endCxn id="5" idx="4"/>
          </p:cNvCxnSpPr>
          <p:nvPr/>
        </p:nvCxnSpPr>
        <p:spPr>
          <a:xfrm>
            <a:off x="1848326" y="28270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sco magnetico 24">
            <a:extLst>
              <a:ext uri="{FF2B5EF4-FFF2-40B4-BE49-F238E27FC236}">
                <a16:creationId xmlns:a16="http://schemas.microsoft.com/office/drawing/2014/main" id="{0F7FF178-61B3-4888-980C-41086B645AF7}"/>
              </a:ext>
            </a:extLst>
          </p:cNvPr>
          <p:cNvSpPr/>
          <p:nvPr/>
        </p:nvSpPr>
        <p:spPr>
          <a:xfrm>
            <a:off x="1646396" y="982981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D072CCB-DE1E-4840-9679-DDEFDA4914B5}"/>
              </a:ext>
            </a:extLst>
          </p:cNvPr>
          <p:cNvCxnSpPr>
            <a:cxnSpLocks/>
          </p:cNvCxnSpPr>
          <p:nvPr/>
        </p:nvCxnSpPr>
        <p:spPr>
          <a:xfrm flipV="1">
            <a:off x="2035016" y="2232661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FF7DABE-7663-474C-A15D-521FD3B111A1}"/>
              </a:ext>
            </a:extLst>
          </p:cNvPr>
          <p:cNvCxnSpPr>
            <a:cxnSpLocks/>
          </p:cNvCxnSpPr>
          <p:nvPr/>
        </p:nvCxnSpPr>
        <p:spPr>
          <a:xfrm flipH="1">
            <a:off x="1204436" y="2819401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bo 33">
            <a:extLst>
              <a:ext uri="{FF2B5EF4-FFF2-40B4-BE49-F238E27FC236}">
                <a16:creationId xmlns:a16="http://schemas.microsoft.com/office/drawing/2014/main" id="{468DA65E-4657-4E5E-838A-1E89FE370044}"/>
              </a:ext>
            </a:extLst>
          </p:cNvPr>
          <p:cNvSpPr/>
          <p:nvPr/>
        </p:nvSpPr>
        <p:spPr>
          <a:xfrm rot="2183384">
            <a:off x="2568416" y="1889761"/>
            <a:ext cx="525780" cy="36576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/>
              <p:nvPr/>
            </p:nvSpPr>
            <p:spPr>
              <a:xfrm>
                <a:off x="998696" y="188976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96" y="1889761"/>
                <a:ext cx="4343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/>
              <p:nvPr/>
            </p:nvSpPr>
            <p:spPr>
              <a:xfrm>
                <a:off x="2301716" y="323088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16" y="3230881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/>
              <p:nvPr/>
            </p:nvSpPr>
            <p:spPr>
              <a:xfrm>
                <a:off x="1593056" y="2522221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56" y="2522221"/>
                <a:ext cx="50292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E8F8061E-5BD0-4375-A9D5-DE7375C88D4E}"/>
              </a:ext>
            </a:extLst>
          </p:cNvPr>
          <p:cNvSpPr/>
          <p:nvPr/>
        </p:nvSpPr>
        <p:spPr>
          <a:xfrm rot="19431618">
            <a:off x="1498381" y="2191425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3CD4565-6901-4211-9D3A-C2D101E5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216" y="2466277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MO TARGET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Cubo 44">
            <a:extLst>
              <a:ext uri="{FF2B5EF4-FFF2-40B4-BE49-F238E27FC236}">
                <a16:creationId xmlns:a16="http://schemas.microsoft.com/office/drawing/2014/main" id="{63909E40-D100-462A-B942-87914DA9081E}"/>
              </a:ext>
            </a:extLst>
          </p:cNvPr>
          <p:cNvSpPr/>
          <p:nvPr/>
        </p:nvSpPr>
        <p:spPr>
          <a:xfrm rot="2183384">
            <a:off x="3049812" y="1329302"/>
            <a:ext cx="820027" cy="444351"/>
          </a:xfrm>
          <a:prstGeom prst="cube">
            <a:avLst/>
          </a:prstGeom>
          <a:solidFill>
            <a:srgbClr val="DD9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/>
              <p:nvPr/>
            </p:nvSpPr>
            <p:spPr>
              <a:xfrm>
                <a:off x="1852136" y="182880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36" y="1828801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/>
              <p:nvPr/>
            </p:nvSpPr>
            <p:spPr>
              <a:xfrm>
                <a:off x="2126456" y="210312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56" y="2103121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/>
              <p:nvPr/>
            </p:nvSpPr>
            <p:spPr>
              <a:xfrm>
                <a:off x="1455896" y="320040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96" y="3200401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/>
              <p:nvPr/>
            </p:nvSpPr>
            <p:spPr>
              <a:xfrm>
                <a:off x="1082516" y="262128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16" y="2621281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700F100-378A-4248-8823-694726B8CEDC}"/>
              </a:ext>
            </a:extLst>
          </p:cNvPr>
          <p:cNvCxnSpPr>
            <a:cxnSpLocks/>
          </p:cNvCxnSpPr>
          <p:nvPr/>
        </p:nvCxnSpPr>
        <p:spPr>
          <a:xfrm flipV="1">
            <a:off x="366236" y="693421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E890E52-DED9-40FA-86C2-47201677446D}"/>
              </a:ext>
            </a:extLst>
          </p:cNvPr>
          <p:cNvCxnSpPr>
            <a:cxnSpLocks/>
          </p:cNvCxnSpPr>
          <p:nvPr/>
        </p:nvCxnSpPr>
        <p:spPr>
          <a:xfrm flipV="1">
            <a:off x="366236" y="1005841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7539F87F-B746-4E97-83D2-C30304E5354A}"/>
              </a:ext>
            </a:extLst>
          </p:cNvPr>
          <p:cNvCxnSpPr>
            <a:cxnSpLocks/>
          </p:cNvCxnSpPr>
          <p:nvPr/>
        </p:nvCxnSpPr>
        <p:spPr>
          <a:xfrm>
            <a:off x="358616" y="1375411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2193C0D-75FB-40F1-8EFB-203EC5111DA6}"/>
              </a:ext>
            </a:extLst>
          </p:cNvPr>
          <p:cNvSpPr txBox="1"/>
          <p:nvPr/>
        </p:nvSpPr>
        <p:spPr>
          <a:xfrm>
            <a:off x="69056" y="63246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FD7BBD-BD1B-4952-8E46-6FECA1FC2FD5}"/>
              </a:ext>
            </a:extLst>
          </p:cNvPr>
          <p:cNvSpPr txBox="1"/>
          <p:nvPr/>
        </p:nvSpPr>
        <p:spPr>
          <a:xfrm>
            <a:off x="571976" y="83820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B0D8F75-8BBA-4118-B007-E9AA39074A11}"/>
              </a:ext>
            </a:extLst>
          </p:cNvPr>
          <p:cNvSpPr txBox="1"/>
          <p:nvPr/>
        </p:nvSpPr>
        <p:spPr>
          <a:xfrm>
            <a:off x="396716" y="171450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5F378E4-558E-4C44-83F8-B05B9A9DE5F5}"/>
              </a:ext>
            </a:extLst>
          </p:cNvPr>
          <p:cNvCxnSpPr>
            <a:cxnSpLocks/>
          </p:cNvCxnSpPr>
          <p:nvPr/>
        </p:nvCxnSpPr>
        <p:spPr>
          <a:xfrm flipV="1">
            <a:off x="2911316" y="1470661"/>
            <a:ext cx="213360" cy="37338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E66EBAE-E9A3-425C-9331-14456BA6239D}"/>
              </a:ext>
            </a:extLst>
          </p:cNvPr>
          <p:cNvCxnSpPr>
            <a:cxnSpLocks/>
          </p:cNvCxnSpPr>
          <p:nvPr/>
        </p:nvCxnSpPr>
        <p:spPr>
          <a:xfrm flipV="1">
            <a:off x="2976609" y="1628796"/>
            <a:ext cx="306693" cy="255171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244FAD14-B721-4DFF-AD06-1A15CD12B723}"/>
              </a:ext>
            </a:extLst>
          </p:cNvPr>
          <p:cNvCxnSpPr>
            <a:cxnSpLocks/>
          </p:cNvCxnSpPr>
          <p:nvPr/>
        </p:nvCxnSpPr>
        <p:spPr>
          <a:xfrm flipV="1">
            <a:off x="3056096" y="1767841"/>
            <a:ext cx="327660" cy="19812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">
            <a:extLst>
              <a:ext uri="{FF2B5EF4-FFF2-40B4-BE49-F238E27FC236}">
                <a16:creationId xmlns:a16="http://schemas.microsoft.com/office/drawing/2014/main" id="{C27E24CB-29E1-45EB-A2BC-1C8B9C8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116" y="927037"/>
            <a:ext cx="153924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GE DETECTOR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70721CF9-50BE-4B5F-983D-6F11877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596" y="1919743"/>
            <a:ext cx="71628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B51BB9"/>
                </a:solidFill>
                <a:latin typeface="+mn-lt"/>
              </a:rPr>
              <a:t>X-rays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B51BB9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FDA8ED8-3307-45E9-93B0-6CE8C23FD0B3}"/>
                  </a:ext>
                </a:extLst>
              </p:cNvPr>
              <p:cNvSpPr txBox="1"/>
              <p:nvPr/>
            </p:nvSpPr>
            <p:spPr>
              <a:xfrm>
                <a:off x="4679156" y="892969"/>
                <a:ext cx="3786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DAFNE </a:t>
                </a:r>
                <a:r>
                  <a:rPr lang="it-IT" dirty="0" err="1"/>
                  <a:t>luminosity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FDA8ED8-3307-45E9-93B0-6CE8C23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56" y="892969"/>
                <a:ext cx="3786187" cy="307777"/>
              </a:xfrm>
              <a:prstGeom prst="rect">
                <a:avLst/>
              </a:prstGeom>
              <a:blipFill>
                <a:blip r:embed="rId8"/>
                <a:stretch>
                  <a:fillRect l="-483" t="-1961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104AF32-1B11-4B3D-98BD-D1984DD38F9E}"/>
                  </a:ext>
                </a:extLst>
              </p:cNvPr>
              <p:cNvSpPr txBox="1"/>
              <p:nvPr/>
            </p:nvSpPr>
            <p:spPr>
              <a:xfrm>
                <a:off x="4662488" y="1202531"/>
                <a:ext cx="4481512" cy="56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0" dirty="0"/>
                  <a:t>Number of </a:t>
                </a:r>
                <a:r>
                  <a:rPr lang="el-GR" b="0" dirty="0"/>
                  <a:t>ϕ</a:t>
                </a:r>
                <a:r>
                  <a:rPr lang="it-IT" b="0" dirty="0"/>
                  <a:t> </a:t>
                </a:r>
                <a:r>
                  <a:rPr lang="it-IT" b="0" dirty="0" err="1"/>
                  <a:t>particles</a:t>
                </a:r>
                <a:r>
                  <a:rPr lang="it-IT" b="0" dirty="0"/>
                  <a:t> </a:t>
                </a:r>
                <a:r>
                  <a:rPr lang="it-IT" b="0" dirty="0" err="1"/>
                  <a:t>produced</a:t>
                </a:r>
                <a:r>
                  <a:rPr lang="it-IT" b="0" dirty="0"/>
                  <a:t> per second: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1968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−33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=197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104AF32-1B11-4B3D-98BD-D1984DD38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8" y="1202531"/>
                <a:ext cx="4481512" cy="565732"/>
              </a:xfrm>
              <a:prstGeom prst="rect">
                <a:avLst/>
              </a:prstGeom>
              <a:blipFill>
                <a:blip r:embed="rId9"/>
                <a:stretch>
                  <a:fillRect l="-408" t="-10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9CE1771-32C4-46CC-98BA-037F08C2B8A3}"/>
                  </a:ext>
                </a:extLst>
              </p:cNvPr>
              <p:cNvSpPr txBox="1"/>
              <p:nvPr/>
            </p:nvSpPr>
            <p:spPr>
              <a:xfrm>
                <a:off x="4757737" y="1857373"/>
                <a:ext cx="3929062" cy="242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Probability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production: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=48,9%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9CE1771-32C4-46CC-98BA-037F08C2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37" y="1857373"/>
                <a:ext cx="3929062" cy="242823"/>
              </a:xfrm>
              <a:prstGeom prst="rect">
                <a:avLst/>
              </a:prstGeom>
              <a:blipFill>
                <a:blip r:embed="rId10"/>
                <a:stretch>
                  <a:fillRect l="-2791" t="-25000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3EA5EDA-E826-48E4-9C24-E71BF805BCDB}"/>
                  </a:ext>
                </a:extLst>
              </p:cNvPr>
              <p:cNvSpPr txBox="1"/>
              <p:nvPr/>
            </p:nvSpPr>
            <p:spPr>
              <a:xfrm>
                <a:off x="4617246" y="2255043"/>
                <a:ext cx="38552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0" dirty="0"/>
                  <a:t>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b="0" dirty="0"/>
                  <a:t> </a:t>
                </a:r>
                <a:r>
                  <a:rPr lang="it-IT" b="0" dirty="0" err="1"/>
                  <a:t>particles</a:t>
                </a:r>
                <a:r>
                  <a:rPr lang="it-IT" b="0" dirty="0"/>
                  <a:t> </a:t>
                </a:r>
                <a:r>
                  <a:rPr lang="it-IT" b="0" dirty="0" err="1"/>
                  <a:t>produced</a:t>
                </a:r>
                <a:r>
                  <a:rPr lang="it-IT" b="0" dirty="0"/>
                  <a:t> per second:</a:t>
                </a:r>
              </a:p>
              <a:p>
                <a:pPr algn="ctr"/>
                <a:r>
                  <a:rPr lang="it-IT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197 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∗0,489=96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3EA5EDA-E826-48E4-9C24-E71BF805B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246" y="2255043"/>
                <a:ext cx="3855242" cy="523220"/>
              </a:xfrm>
              <a:prstGeom prst="rect">
                <a:avLst/>
              </a:prstGeom>
              <a:blipFill>
                <a:blip r:embed="rId11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156706E-257C-4F03-A831-9A0E409682AE}"/>
                  </a:ext>
                </a:extLst>
              </p:cNvPr>
              <p:cNvSpPr txBox="1"/>
              <p:nvPr/>
            </p:nvSpPr>
            <p:spPr>
              <a:xfrm>
                <a:off x="4767262" y="2902742"/>
                <a:ext cx="39290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Minimum target </a:t>
                </a:r>
                <a:r>
                  <a:rPr lang="it-IT" dirty="0" err="1">
                    <a:ea typeface="Cambria Math" panose="02040503050406030204" pitchFamily="18" charset="0"/>
                  </a:rPr>
                  <a:t>distance</a:t>
                </a:r>
                <a:r>
                  <a:rPr lang="it-IT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=7.5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156706E-257C-4F03-A831-9A0E4096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62" y="2902742"/>
                <a:ext cx="3929062" cy="215444"/>
              </a:xfrm>
              <a:prstGeom prst="rect">
                <a:avLst/>
              </a:prstGeom>
              <a:blipFill>
                <a:blip r:embed="rId12"/>
                <a:stretch>
                  <a:fillRect l="-2791" t="-25000" b="-47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08655C11-730D-445E-8227-47923A328746}"/>
                  </a:ext>
                </a:extLst>
              </p:cNvPr>
              <p:cNvSpPr txBox="1"/>
              <p:nvPr/>
            </p:nvSpPr>
            <p:spPr>
              <a:xfrm>
                <a:off x="4314826" y="3405187"/>
                <a:ext cx="4341018" cy="227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Spherical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=706.86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08655C11-730D-445E-8227-47923A32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26" y="3405187"/>
                <a:ext cx="4341018" cy="227050"/>
              </a:xfrm>
              <a:prstGeom prst="rect">
                <a:avLst/>
              </a:prstGeom>
              <a:blipFill>
                <a:blip r:embed="rId13"/>
                <a:stretch>
                  <a:fillRect l="-2528" t="-21622" b="-486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02586FC-5F67-4639-8A35-7C3AB930EB65}"/>
              </a:ext>
            </a:extLst>
          </p:cNvPr>
          <p:cNvSpPr txBox="1"/>
          <p:nvPr/>
        </p:nvSpPr>
        <p:spPr>
          <a:xfrm>
            <a:off x="88108" y="3664743"/>
            <a:ext cx="30194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>
                <a:ea typeface="Cambria Math" panose="02040503050406030204" pitchFamily="18" charset="0"/>
              </a:rPr>
              <a:t>Minimum </a:t>
            </a:r>
            <a:r>
              <a:rPr lang="it-IT" dirty="0" err="1">
                <a:ea typeface="Cambria Math" panose="02040503050406030204" pitchFamily="18" charset="0"/>
              </a:rPr>
              <a:t>solid</a:t>
            </a:r>
            <a:r>
              <a:rPr lang="it-IT" dirty="0">
                <a:ea typeface="Cambria Math" panose="02040503050406030204" pitchFamily="18" charset="0"/>
              </a:rPr>
              <a:t> Mo target </a:t>
            </a:r>
            <a:r>
              <a:rPr lang="it-IT" dirty="0" err="1">
                <a:ea typeface="Cambria Math" panose="02040503050406030204" pitchFamily="18" charset="0"/>
              </a:rPr>
              <a:t>dimention</a:t>
            </a:r>
            <a:r>
              <a:rPr lang="it-IT" dirty="0">
                <a:ea typeface="Cambria Math" panose="02040503050406030204" pitchFamily="18" charset="0"/>
              </a:rPr>
              <a:t>:</a:t>
            </a:r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B6D6E4A-9C6F-4871-A6BA-174E3CB0162D}"/>
              </a:ext>
            </a:extLst>
          </p:cNvPr>
          <p:cNvSpPr/>
          <p:nvPr/>
        </p:nvSpPr>
        <p:spPr>
          <a:xfrm>
            <a:off x="521494" y="4029075"/>
            <a:ext cx="1228725" cy="700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BD1CA4AC-0F8D-41C6-8492-A378F036C6AC}"/>
              </a:ext>
            </a:extLst>
          </p:cNvPr>
          <p:cNvCxnSpPr/>
          <p:nvPr/>
        </p:nvCxnSpPr>
        <p:spPr>
          <a:xfrm>
            <a:off x="371474" y="3993356"/>
            <a:ext cx="0" cy="742950"/>
          </a:xfrm>
          <a:prstGeom prst="straightConnector1">
            <a:avLst/>
          </a:prstGeom>
          <a:ln w="38100">
            <a:solidFill>
              <a:srgbClr val="0D5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9ECE41E6-EA13-4C20-B485-EC98CD01B5BD}"/>
              </a:ext>
            </a:extLst>
          </p:cNvPr>
          <p:cNvCxnSpPr>
            <a:cxnSpLocks/>
          </p:cNvCxnSpPr>
          <p:nvPr/>
        </p:nvCxnSpPr>
        <p:spPr>
          <a:xfrm flipH="1">
            <a:off x="509586" y="5003007"/>
            <a:ext cx="1247776" cy="0"/>
          </a:xfrm>
          <a:prstGeom prst="straightConnector1">
            <a:avLst/>
          </a:prstGeom>
          <a:ln w="38100">
            <a:solidFill>
              <a:srgbClr val="0D5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CE9689B-53D1-4E97-8C5F-1EF5790BE42D}"/>
              </a:ext>
            </a:extLst>
          </p:cNvPr>
          <p:cNvSpPr txBox="1"/>
          <p:nvPr/>
        </p:nvSpPr>
        <p:spPr>
          <a:xfrm>
            <a:off x="850107" y="472201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 cm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32A6AB6-A0CA-4A11-946B-C88B70637C34}"/>
              </a:ext>
            </a:extLst>
          </p:cNvPr>
          <p:cNvSpPr txBox="1"/>
          <p:nvPr/>
        </p:nvSpPr>
        <p:spPr>
          <a:xfrm rot="16200000">
            <a:off x="-189012" y="417433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 cm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98506FE2-1301-44D8-91FF-A360696D650B}"/>
              </a:ext>
            </a:extLst>
          </p:cNvPr>
          <p:cNvSpPr/>
          <p:nvPr/>
        </p:nvSpPr>
        <p:spPr>
          <a:xfrm>
            <a:off x="2275284" y="4021097"/>
            <a:ext cx="171450" cy="6715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CD14D6B-6E95-47A9-BC96-FA507B105F9C}"/>
              </a:ext>
            </a:extLst>
          </p:cNvPr>
          <p:cNvCxnSpPr/>
          <p:nvPr/>
        </p:nvCxnSpPr>
        <p:spPr>
          <a:xfrm>
            <a:off x="2278856" y="4864894"/>
            <a:ext cx="1643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CE4968DB-4136-43A1-A663-C69EA0808033}"/>
              </a:ext>
            </a:extLst>
          </p:cNvPr>
          <p:cNvSpPr txBox="1"/>
          <p:nvPr/>
        </p:nvSpPr>
        <p:spPr>
          <a:xfrm>
            <a:off x="2509839" y="4714876"/>
            <a:ext cx="3998118" cy="310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Thickness</a:t>
            </a:r>
            <a:r>
              <a:rPr lang="it-IT" dirty="0"/>
              <a:t> to be </a:t>
            </a:r>
            <a:r>
              <a:rPr lang="it-IT" dirty="0" err="1"/>
              <a:t>determined</a:t>
            </a:r>
            <a:r>
              <a:rPr lang="it-IT" dirty="0"/>
              <a:t> with Monte-Carlo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CDA3491C-A4BF-4819-949F-18BFAA6FEC72}"/>
                  </a:ext>
                </a:extLst>
              </p:cNvPr>
              <p:cNvSpPr txBox="1"/>
              <p:nvPr/>
            </p:nvSpPr>
            <p:spPr>
              <a:xfrm>
                <a:off x="3571875" y="3800474"/>
                <a:ext cx="5072063" cy="306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on target: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32 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CDA3491C-A4BF-4819-949F-18BFAA6F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5" y="3800474"/>
                <a:ext cx="5072063" cy="306174"/>
              </a:xfrm>
              <a:prstGeom prst="rect">
                <a:avLst/>
              </a:prstGeom>
              <a:blipFill>
                <a:blip r:embed="rId14"/>
                <a:stretch>
                  <a:fillRect l="-2163" t="-3922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EAD37CE-E353-468C-94FF-E3EE82C07094}"/>
              </a:ext>
            </a:extLst>
          </p:cNvPr>
          <p:cNvSpPr txBox="1"/>
          <p:nvPr/>
        </p:nvSpPr>
        <p:spPr>
          <a:xfrm>
            <a:off x="3479005" y="4131795"/>
            <a:ext cx="520779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Signal</a:t>
            </a:r>
            <a:r>
              <a:rPr lang="it-IT" dirty="0"/>
              <a:t>/background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exstimated</a:t>
            </a:r>
            <a:r>
              <a:rPr lang="it-IT" dirty="0"/>
              <a:t> with MC to </a:t>
            </a:r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precision</a:t>
            </a:r>
            <a:r>
              <a:rPr lang="it-IT" dirty="0"/>
              <a:t> of </a:t>
            </a:r>
            <a:r>
              <a:rPr lang="it-IT" dirty="0" err="1"/>
              <a:t>measurement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1748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9390" y="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EXPERIMENTAL PROPOSAL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5203-9065-4DEE-A4FA-D6FF8BF1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1742376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51D41BEF-AA3E-480B-9467-10D68FCB7F91}"/>
              </a:ext>
            </a:extLst>
          </p:cNvPr>
          <p:cNvSpPr/>
          <p:nvPr/>
        </p:nvSpPr>
        <p:spPr>
          <a:xfrm>
            <a:off x="1546860" y="3025140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3A1E07D3-E9D0-4CCD-BBE4-337F5E525CE7}"/>
              </a:ext>
            </a:extLst>
          </p:cNvPr>
          <p:cNvSpPr/>
          <p:nvPr/>
        </p:nvSpPr>
        <p:spPr>
          <a:xfrm>
            <a:off x="2453640" y="4244340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5024D61-570F-4BF8-96E1-6894E5786A4E}"/>
              </a:ext>
            </a:extLst>
          </p:cNvPr>
          <p:cNvSpPr/>
          <p:nvPr/>
        </p:nvSpPr>
        <p:spPr>
          <a:xfrm rot="8446772">
            <a:off x="2221806" y="3898304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BC173D-30E8-4669-8EE9-3FF6A754FC0B}"/>
              </a:ext>
            </a:extLst>
          </p:cNvPr>
          <p:cNvSpPr/>
          <p:nvPr/>
        </p:nvSpPr>
        <p:spPr>
          <a:xfrm>
            <a:off x="1927860" y="3581400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DF337F-90D6-484B-BEAB-2988F5B00BBD}"/>
              </a:ext>
            </a:extLst>
          </p:cNvPr>
          <p:cNvCxnSpPr>
            <a:cxnSpLocks/>
          </p:cNvCxnSpPr>
          <p:nvPr/>
        </p:nvCxnSpPr>
        <p:spPr>
          <a:xfrm flipV="1">
            <a:off x="2087880" y="2918460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F4173F9-A86C-4100-B8FC-E9B9CA5E9700}"/>
              </a:ext>
            </a:extLst>
          </p:cNvPr>
          <p:cNvCxnSpPr>
            <a:cxnSpLocks/>
          </p:cNvCxnSpPr>
          <p:nvPr/>
        </p:nvCxnSpPr>
        <p:spPr>
          <a:xfrm>
            <a:off x="2080260" y="3909060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30927CB-9070-47ED-83A5-478275869543}"/>
              </a:ext>
            </a:extLst>
          </p:cNvPr>
          <p:cNvCxnSpPr>
            <a:cxnSpLocks/>
            <a:stCxn id="5" idx="4"/>
            <a:endCxn id="5" idx="4"/>
          </p:cNvCxnSpPr>
          <p:nvPr/>
        </p:nvCxnSpPr>
        <p:spPr>
          <a:xfrm>
            <a:off x="2084070" y="3855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sco magnetico 24">
            <a:extLst>
              <a:ext uri="{FF2B5EF4-FFF2-40B4-BE49-F238E27FC236}">
                <a16:creationId xmlns:a16="http://schemas.microsoft.com/office/drawing/2014/main" id="{0F7FF178-61B3-4888-980C-41086B645AF7}"/>
              </a:ext>
            </a:extLst>
          </p:cNvPr>
          <p:cNvSpPr/>
          <p:nvPr/>
        </p:nvSpPr>
        <p:spPr>
          <a:xfrm>
            <a:off x="1882140" y="2011680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D072CCB-DE1E-4840-9679-DDEFDA4914B5}"/>
              </a:ext>
            </a:extLst>
          </p:cNvPr>
          <p:cNvCxnSpPr>
            <a:cxnSpLocks/>
          </p:cNvCxnSpPr>
          <p:nvPr/>
        </p:nvCxnSpPr>
        <p:spPr>
          <a:xfrm flipV="1">
            <a:off x="2270760" y="3261360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FF7DABE-7663-474C-A15D-521FD3B111A1}"/>
              </a:ext>
            </a:extLst>
          </p:cNvPr>
          <p:cNvCxnSpPr>
            <a:cxnSpLocks/>
          </p:cNvCxnSpPr>
          <p:nvPr/>
        </p:nvCxnSpPr>
        <p:spPr>
          <a:xfrm flipH="1">
            <a:off x="1440180" y="3848100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bo 33">
            <a:extLst>
              <a:ext uri="{FF2B5EF4-FFF2-40B4-BE49-F238E27FC236}">
                <a16:creationId xmlns:a16="http://schemas.microsoft.com/office/drawing/2014/main" id="{468DA65E-4657-4E5E-838A-1E89FE370044}"/>
              </a:ext>
            </a:extLst>
          </p:cNvPr>
          <p:cNvSpPr/>
          <p:nvPr/>
        </p:nvSpPr>
        <p:spPr>
          <a:xfrm rot="2183384">
            <a:off x="2804160" y="2918460"/>
            <a:ext cx="525780" cy="36576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/>
              <p:nvPr/>
            </p:nvSpPr>
            <p:spPr>
              <a:xfrm>
                <a:off x="1234440" y="291846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2918460"/>
                <a:ext cx="4343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/>
              <p:nvPr/>
            </p:nvSpPr>
            <p:spPr>
              <a:xfrm>
                <a:off x="2537460" y="425958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60" y="4259580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/>
              <p:nvPr/>
            </p:nvSpPr>
            <p:spPr>
              <a:xfrm>
                <a:off x="1828800" y="3550920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50920"/>
                <a:ext cx="50292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E8F8061E-5BD0-4375-A9D5-DE7375C88D4E}"/>
              </a:ext>
            </a:extLst>
          </p:cNvPr>
          <p:cNvSpPr/>
          <p:nvPr/>
        </p:nvSpPr>
        <p:spPr>
          <a:xfrm rot="19431618">
            <a:off x="1734125" y="3220124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3CD4565-6901-4211-9D3A-C2D101E5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960" y="3494976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MO TARGET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Cubo 44">
            <a:extLst>
              <a:ext uri="{FF2B5EF4-FFF2-40B4-BE49-F238E27FC236}">
                <a16:creationId xmlns:a16="http://schemas.microsoft.com/office/drawing/2014/main" id="{63909E40-D100-462A-B942-87914DA9081E}"/>
              </a:ext>
            </a:extLst>
          </p:cNvPr>
          <p:cNvSpPr/>
          <p:nvPr/>
        </p:nvSpPr>
        <p:spPr>
          <a:xfrm rot="2183384">
            <a:off x="3285556" y="2358001"/>
            <a:ext cx="820027" cy="444351"/>
          </a:xfrm>
          <a:prstGeom prst="cube">
            <a:avLst/>
          </a:prstGeom>
          <a:solidFill>
            <a:srgbClr val="DD9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/>
              <p:nvPr/>
            </p:nvSpPr>
            <p:spPr>
              <a:xfrm>
                <a:off x="2087880" y="285750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880" y="2857500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/>
              <p:nvPr/>
            </p:nvSpPr>
            <p:spPr>
              <a:xfrm>
                <a:off x="2362200" y="313182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31820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/>
              <p:nvPr/>
            </p:nvSpPr>
            <p:spPr>
              <a:xfrm>
                <a:off x="1691640" y="422910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" y="4229100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/>
              <p:nvPr/>
            </p:nvSpPr>
            <p:spPr>
              <a:xfrm>
                <a:off x="1318260" y="364998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" y="3649980"/>
                <a:ext cx="43434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700F100-378A-4248-8823-694726B8CEDC}"/>
              </a:ext>
            </a:extLst>
          </p:cNvPr>
          <p:cNvCxnSpPr>
            <a:cxnSpLocks/>
          </p:cNvCxnSpPr>
          <p:nvPr/>
        </p:nvCxnSpPr>
        <p:spPr>
          <a:xfrm flipV="1">
            <a:off x="601980" y="1722120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E890E52-DED9-40FA-86C2-47201677446D}"/>
              </a:ext>
            </a:extLst>
          </p:cNvPr>
          <p:cNvCxnSpPr>
            <a:cxnSpLocks/>
          </p:cNvCxnSpPr>
          <p:nvPr/>
        </p:nvCxnSpPr>
        <p:spPr>
          <a:xfrm flipV="1">
            <a:off x="601980" y="2034540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7539F87F-B746-4E97-83D2-C30304E5354A}"/>
              </a:ext>
            </a:extLst>
          </p:cNvPr>
          <p:cNvCxnSpPr>
            <a:cxnSpLocks/>
          </p:cNvCxnSpPr>
          <p:nvPr/>
        </p:nvCxnSpPr>
        <p:spPr>
          <a:xfrm>
            <a:off x="594360" y="2404110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2193C0D-75FB-40F1-8EFB-203EC5111DA6}"/>
              </a:ext>
            </a:extLst>
          </p:cNvPr>
          <p:cNvSpPr txBox="1"/>
          <p:nvPr/>
        </p:nvSpPr>
        <p:spPr>
          <a:xfrm>
            <a:off x="304800" y="166116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FD7BBD-BD1B-4952-8E46-6FECA1FC2FD5}"/>
              </a:ext>
            </a:extLst>
          </p:cNvPr>
          <p:cNvSpPr txBox="1"/>
          <p:nvPr/>
        </p:nvSpPr>
        <p:spPr>
          <a:xfrm>
            <a:off x="807720" y="186690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B0D8F75-8BBA-4118-B007-E9AA39074A11}"/>
              </a:ext>
            </a:extLst>
          </p:cNvPr>
          <p:cNvSpPr txBox="1"/>
          <p:nvPr/>
        </p:nvSpPr>
        <p:spPr>
          <a:xfrm>
            <a:off x="632460" y="274320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5F378E4-558E-4C44-83F8-B05B9A9DE5F5}"/>
              </a:ext>
            </a:extLst>
          </p:cNvPr>
          <p:cNvCxnSpPr>
            <a:cxnSpLocks/>
          </p:cNvCxnSpPr>
          <p:nvPr/>
        </p:nvCxnSpPr>
        <p:spPr>
          <a:xfrm flipV="1">
            <a:off x="3147060" y="2499360"/>
            <a:ext cx="213360" cy="37338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E66EBAE-E9A3-425C-9331-14456BA6239D}"/>
              </a:ext>
            </a:extLst>
          </p:cNvPr>
          <p:cNvCxnSpPr>
            <a:cxnSpLocks/>
          </p:cNvCxnSpPr>
          <p:nvPr/>
        </p:nvCxnSpPr>
        <p:spPr>
          <a:xfrm flipV="1">
            <a:off x="3212353" y="2657495"/>
            <a:ext cx="306693" cy="255171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244FAD14-B721-4DFF-AD06-1A15CD12B723}"/>
              </a:ext>
            </a:extLst>
          </p:cNvPr>
          <p:cNvCxnSpPr>
            <a:cxnSpLocks/>
          </p:cNvCxnSpPr>
          <p:nvPr/>
        </p:nvCxnSpPr>
        <p:spPr>
          <a:xfrm flipV="1">
            <a:off x="3291840" y="2796540"/>
            <a:ext cx="327660" cy="19812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">
            <a:extLst>
              <a:ext uri="{FF2B5EF4-FFF2-40B4-BE49-F238E27FC236}">
                <a16:creationId xmlns:a16="http://schemas.microsoft.com/office/drawing/2014/main" id="{C27E24CB-29E1-45EB-A2BC-1C8B9C8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860" y="1955736"/>
            <a:ext cx="153924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GE DETECTOR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70721CF9-50BE-4B5F-983D-6F11877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340" y="2948442"/>
            <a:ext cx="71628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B51BB9"/>
                </a:solidFill>
                <a:latin typeface="+mn-lt"/>
              </a:rPr>
              <a:t>X-rays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B51BB9"/>
              </a:solidFill>
              <a:effectLst/>
              <a:latin typeface="+mn-lt"/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51460" y="563880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measurement</a:t>
            </a:r>
            <a:r>
              <a:rPr lang="it-IT" sz="1600" dirty="0"/>
              <a:t> of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resonance</a:t>
            </a:r>
            <a:r>
              <a:rPr lang="it-IT" sz="1600" dirty="0"/>
              <a:t> E2 </a:t>
            </a:r>
            <a:r>
              <a:rPr lang="it-IT" sz="1600" dirty="0" err="1"/>
              <a:t>effects</a:t>
            </a:r>
            <a:r>
              <a:rPr lang="it-IT" sz="1600" dirty="0"/>
              <a:t> in </a:t>
            </a:r>
            <a:r>
              <a:rPr lang="it-IT" sz="1600" dirty="0" err="1"/>
              <a:t>Molybdenum</a:t>
            </a:r>
            <a:r>
              <a:rPr lang="it-IT" sz="1600" dirty="0"/>
              <a:t> </a:t>
            </a:r>
            <a:r>
              <a:rPr lang="it-IT" sz="1600" dirty="0" err="1"/>
              <a:t>kaonic</a:t>
            </a:r>
            <a:r>
              <a:rPr lang="it-IT" sz="1600" dirty="0"/>
              <a:t> </a:t>
            </a:r>
            <a:r>
              <a:rPr lang="it-IT" sz="1600" dirty="0" err="1"/>
              <a:t>isotopes</a:t>
            </a:r>
            <a:r>
              <a:rPr lang="it-IT" sz="1600" dirty="0"/>
              <a:t> </a:t>
            </a:r>
            <a:r>
              <a:rPr lang="it-IT" sz="1600" dirty="0" err="1"/>
              <a:t>could</a:t>
            </a:r>
            <a:r>
              <a:rPr lang="it-IT" sz="1600" dirty="0"/>
              <a:t> be </a:t>
            </a:r>
            <a:r>
              <a:rPr lang="it-IT" sz="1600" dirty="0" err="1"/>
              <a:t>performed</a:t>
            </a:r>
            <a:r>
              <a:rPr lang="it-IT" sz="1600" dirty="0"/>
              <a:t> </a:t>
            </a:r>
            <a:r>
              <a:rPr lang="it-IT" sz="1600" dirty="0" err="1"/>
              <a:t>during</a:t>
            </a:r>
            <a:r>
              <a:rPr lang="it-IT" sz="1600" dirty="0"/>
              <a:t> the SIDDHARTA-2 data </a:t>
            </a:r>
            <a:r>
              <a:rPr lang="it-IT" sz="1600" dirty="0" err="1"/>
              <a:t>taking</a:t>
            </a:r>
            <a:r>
              <a:rPr lang="it-IT" sz="1600" dirty="0"/>
              <a:t> </a:t>
            </a:r>
            <a:r>
              <a:rPr lang="it-IT" sz="1600" dirty="0" err="1"/>
              <a:t>period</a:t>
            </a:r>
            <a:r>
              <a:rPr lang="it-IT" sz="1600" dirty="0"/>
              <a:t>, </a:t>
            </a:r>
            <a:r>
              <a:rPr lang="it-IT" sz="1600" dirty="0" err="1"/>
              <a:t>exploiting</a:t>
            </a:r>
            <a:r>
              <a:rPr lang="it-IT" sz="1600" dirty="0"/>
              <a:t> the </a:t>
            </a:r>
            <a:r>
              <a:rPr lang="it-IT" sz="1600" dirty="0" err="1"/>
              <a:t>horizontal</a:t>
            </a:r>
            <a:r>
              <a:rPr lang="it-IT" sz="1600" dirty="0"/>
              <a:t> </a:t>
            </a:r>
            <a:r>
              <a:rPr lang="it-IT" sz="1600" dirty="0" err="1"/>
              <a:t>emitted</a:t>
            </a:r>
            <a:r>
              <a:rPr lang="it-IT" sz="1600" dirty="0"/>
              <a:t> </a:t>
            </a:r>
            <a:r>
              <a:rPr lang="it-IT" sz="1600" dirty="0" err="1"/>
              <a:t>kaons</a:t>
            </a:r>
            <a:r>
              <a:rPr lang="it-IT" sz="1600" dirty="0"/>
              <a:t> with </a:t>
            </a:r>
            <a:r>
              <a:rPr lang="it-IT" sz="1600" dirty="0" err="1"/>
              <a:t>dedicated</a:t>
            </a:r>
            <a:r>
              <a:rPr lang="it-IT" sz="1600" dirty="0"/>
              <a:t> targets and a </a:t>
            </a:r>
            <a:r>
              <a:rPr lang="it-IT" sz="1600" dirty="0" err="1"/>
              <a:t>Germanium</a:t>
            </a:r>
            <a:r>
              <a:rPr lang="it-IT" sz="1600" dirty="0"/>
              <a:t> detector.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2431B7B1-3789-4D49-A4BD-976848188CF4}"/>
              </a:ext>
            </a:extLst>
          </p:cNvPr>
          <p:cNvSpPr txBox="1"/>
          <p:nvPr/>
        </p:nvSpPr>
        <p:spPr>
          <a:xfrm>
            <a:off x="4655820" y="14097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measurement</a:t>
            </a:r>
            <a:r>
              <a:rPr lang="it-IT" sz="1600" dirty="0"/>
              <a:t> </a:t>
            </a:r>
            <a:r>
              <a:rPr lang="it-IT" sz="1600" dirty="0" err="1"/>
              <a:t>don’t</a:t>
            </a:r>
            <a:r>
              <a:rPr lang="it-IT" sz="1600" dirty="0"/>
              <a:t> </a:t>
            </a:r>
            <a:r>
              <a:rPr lang="it-IT" sz="1600" dirty="0" err="1"/>
              <a:t>affect</a:t>
            </a:r>
            <a:r>
              <a:rPr lang="it-IT" sz="1600" dirty="0"/>
              <a:t> SIDDHARTA-2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Tabella 135">
                <a:extLst>
                  <a:ext uri="{FF2B5EF4-FFF2-40B4-BE49-F238E27FC236}">
                    <a16:creationId xmlns:a16="http://schemas.microsoft.com/office/drawing/2014/main" id="{34FF9D47-FCC2-418C-8B1F-B8F27C0B0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604654"/>
                  </p:ext>
                </p:extLst>
              </p:nvPr>
            </p:nvGraphicFramePr>
            <p:xfrm>
              <a:off x="4754880" y="1750060"/>
              <a:ext cx="4130039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5837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335041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249161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</a:t>
                          </a:r>
                          <a:r>
                            <a:rPr lang="it-IT" b="1" dirty="0" err="1"/>
                            <a:t>Transition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Energy (eV)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Intensity</a:t>
                          </a:r>
                          <a:r>
                            <a:rPr lang="it-IT" b="1" dirty="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17479.34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17374.3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19608.3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2293.16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2289.85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093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2394.81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580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2518.3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321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2623.5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1159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Tabella 135">
                <a:extLst>
                  <a:ext uri="{FF2B5EF4-FFF2-40B4-BE49-F238E27FC236}">
                    <a16:creationId xmlns:a16="http://schemas.microsoft.com/office/drawing/2014/main" id="{34FF9D47-FCC2-418C-8B1F-B8F27C0B0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604654"/>
                  </p:ext>
                </p:extLst>
              </p:nvPr>
            </p:nvGraphicFramePr>
            <p:xfrm>
              <a:off x="4754880" y="1750060"/>
              <a:ext cx="4130039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5837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335041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249161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</a:t>
                          </a:r>
                          <a:r>
                            <a:rPr lang="it-IT" b="1" dirty="0" err="1"/>
                            <a:t>Transition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Energy (eV)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Intensity</a:t>
                          </a:r>
                          <a:r>
                            <a:rPr lang="it-IT" b="1" dirty="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103279" r="-167717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17479.34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203279" r="-167717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17374.3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303279" r="-16771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19608.3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410000" r="-167717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2293.16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501639" r="-16771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2289.85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093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601639" r="-16771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2394.81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580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701639" r="-16771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2518.3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321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801639" r="-16771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2623.5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11592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8223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FA90F-7911-4B22-8BB2-7DD97953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12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F0BD444-34FC-46E4-B03C-481CCB644332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0AC9B0-E364-4605-B6EE-E2C3E1B22293}"/>
                  </a:ext>
                </a:extLst>
              </p:cNvPr>
              <p:cNvSpPr txBox="1"/>
              <p:nvPr/>
            </p:nvSpPr>
            <p:spPr>
              <a:xfrm>
                <a:off x="307972" y="1433532"/>
                <a:ext cx="8149771" cy="852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absorption</a:t>
                </a:r>
                <a:r>
                  <a:rPr lang="it-IT" sz="1600" dirty="0"/>
                  <a:t> rate </a:t>
                </a:r>
                <a:r>
                  <a:rPr lang="it-IT" sz="1600" dirty="0" err="1"/>
                  <a:t>increases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very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drasically</a:t>
                </a:r>
                <a:r>
                  <a:rPr lang="it-IT" sz="1600" dirty="0"/>
                  <a:t> (by a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several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hundred</a:t>
                </a:r>
                <a:r>
                  <a:rPr lang="it-IT" sz="1600" dirty="0"/>
                  <a:t>) for </a:t>
                </a:r>
                <a:r>
                  <a:rPr lang="it-IT" sz="1600" dirty="0" err="1"/>
                  <a:t>each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unit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decrease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orbital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angular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momentum</a:t>
                </a:r>
                <a:r>
                  <a:rPr lang="it-IT" sz="1600" dirty="0"/>
                  <a:t>; </a:t>
                </a:r>
                <a:r>
                  <a:rPr lang="it" sz="1600" dirty="0"/>
                  <a:t>thus for a decrease of </a:t>
                </a:r>
                <a14:m>
                  <m:oMath xmlns:m="http://schemas.openxmlformats.org/officeDocument/2006/math">
                    <m:r>
                      <a:rPr lang="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it" sz="1600" dirty="0"/>
                  <a:t>, the factor may be around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0AC9B0-E364-4605-B6EE-E2C3E1B22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2" y="1433532"/>
                <a:ext cx="8149771" cy="852093"/>
              </a:xfrm>
              <a:prstGeom prst="rect">
                <a:avLst/>
              </a:prstGeom>
              <a:blipFill>
                <a:blip r:embed="rId2"/>
                <a:stretch>
                  <a:fillRect l="-449" t="-2143" r="-749" b="-6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94;p16">
            <a:extLst>
              <a:ext uri="{FF2B5EF4-FFF2-40B4-BE49-F238E27FC236}">
                <a16:creationId xmlns:a16="http://schemas.microsoft.com/office/drawing/2014/main" id="{F3D77248-00E1-4A83-ACDA-3D2B7CB82C07}"/>
              </a:ext>
            </a:extLst>
          </p:cNvPr>
          <p:cNvSpPr/>
          <p:nvPr/>
        </p:nvSpPr>
        <p:spPr>
          <a:xfrm rot="-2568824">
            <a:off x="2809345" y="2171761"/>
            <a:ext cx="400372" cy="4003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9B8F979B-55FA-4BC6-B182-551F04539008}"/>
              </a:ext>
            </a:extLst>
          </p:cNvPr>
          <p:cNvSpPr txBox="1"/>
          <p:nvPr/>
        </p:nvSpPr>
        <p:spPr>
          <a:xfrm>
            <a:off x="2001845" y="3080260"/>
            <a:ext cx="254179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0D5BDC"/>
                </a:solidFill>
                <a:latin typeface="+mn-lt"/>
                <a:ea typeface="Verdana" panose="020B0604030504040204" pitchFamily="34" charset="0"/>
              </a:rPr>
              <a:t>INDUCED WIDTH:</a:t>
            </a:r>
            <a:endParaRPr sz="1800" b="1" dirty="0">
              <a:solidFill>
                <a:srgbClr val="0D5BDC"/>
              </a:solidFill>
              <a:latin typeface="+mn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F3EF85-5113-400B-93FA-85F75F5CE268}"/>
                  </a:ext>
                </a:extLst>
              </p:cNvPr>
              <p:cNvSpPr txBox="1"/>
              <p:nvPr/>
            </p:nvSpPr>
            <p:spPr>
              <a:xfrm>
                <a:off x="3927384" y="3133428"/>
                <a:ext cx="2184400" cy="343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F3EF85-5113-400B-93FA-85F75F5C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384" y="3133428"/>
                <a:ext cx="2184400" cy="34362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96;p16">
            <a:extLst>
              <a:ext uri="{FF2B5EF4-FFF2-40B4-BE49-F238E27FC236}">
                <a16:creationId xmlns:a16="http://schemas.microsoft.com/office/drawing/2014/main" id="{DA1ADCDA-9D6D-42EF-B023-D6AD38969A2C}"/>
              </a:ext>
            </a:extLst>
          </p:cNvPr>
          <p:cNvSpPr txBox="1"/>
          <p:nvPr/>
        </p:nvSpPr>
        <p:spPr>
          <a:xfrm>
            <a:off x="1979720" y="2481776"/>
            <a:ext cx="679141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A very small admixture coefficient a (typically 1%) can mean a significant induced width!</a:t>
            </a:r>
            <a:endParaRPr sz="12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1" name="Google Shape;97;p16">
            <a:extLst>
              <a:ext uri="{FF2B5EF4-FFF2-40B4-BE49-F238E27FC236}">
                <a16:creationId xmlns:a16="http://schemas.microsoft.com/office/drawing/2014/main" id="{A4E54CB9-7B9C-4230-84CB-0BF7735CF76D}"/>
              </a:ext>
            </a:extLst>
          </p:cNvPr>
          <p:cNvSpPr txBox="1"/>
          <p:nvPr/>
        </p:nvSpPr>
        <p:spPr>
          <a:xfrm>
            <a:off x="384221" y="3584551"/>
            <a:ext cx="860012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</a:rPr>
              <a:t>A significant weakening/attenuation of corresponding hadronic x-ray line and any lower lines can be observed.</a:t>
            </a:r>
            <a:endParaRPr sz="16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2" name="Google Shape;98;p16">
            <a:extLst>
              <a:ext uri="{FF2B5EF4-FFF2-40B4-BE49-F238E27FC236}">
                <a16:creationId xmlns:a16="http://schemas.microsoft.com/office/drawing/2014/main" id="{A139475D-500D-4E9D-9B6D-37174C687029}"/>
              </a:ext>
            </a:extLst>
          </p:cNvPr>
          <p:cNvSpPr txBox="1"/>
          <p:nvPr/>
        </p:nvSpPr>
        <p:spPr>
          <a:xfrm>
            <a:off x="391479" y="4220201"/>
            <a:ext cx="852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Moreover, comparing the ratio of intensities (attenuated line/reference) from the resonant isotope (thicklish) to a non resonant one, we have the </a:t>
            </a:r>
            <a:r>
              <a:rPr lang="it" sz="1600" b="1" dirty="0">
                <a:solidFill>
                  <a:srgbClr val="0000FF"/>
                </a:solidFill>
              </a:rPr>
              <a:t>direct measure of the fraction of hadrons absorbed by the excited nucleus</a:t>
            </a:r>
            <a:r>
              <a:rPr lang="it" sz="1600" dirty="0">
                <a:solidFill>
                  <a:srgbClr val="0000FF"/>
                </a:solidFill>
              </a:rPr>
              <a:t>.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2707EE-070A-422C-8CCB-B4B63D9AD51A}"/>
              </a:ext>
            </a:extLst>
          </p:cNvPr>
          <p:cNvSpPr txBox="1"/>
          <p:nvPr/>
        </p:nvSpPr>
        <p:spPr>
          <a:xfrm>
            <a:off x="310717" y="724159"/>
            <a:ext cx="8407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800" b="1" dirty="0">
                <a:solidFill>
                  <a:srgbClr val="FF0000"/>
                </a:solidFill>
              </a:rPr>
              <a:t>HADRONIC ATOMS ARE VERY SENSITIVE TO QUITE AMOUNTS OF CONFIGURATION MIXING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4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49750"/>
            <a:ext cx="9143999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pionic cadmium 112 experiment</a:t>
            </a:r>
            <a:endParaRPr sz="3400" b="1" dirty="0">
              <a:solidFill>
                <a:srgbClr val="0D5B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3147" y="1722407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pionic cadmium (112), the energy difference between 5g and 3d levels, 618.8 keV, is very nearly equal to the nuclear excitation energy of 617.4 keV.</a:t>
            </a:r>
            <a:endParaRPr sz="1600" dirty="0"/>
          </a:p>
        </p:txBody>
      </p:sp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F6884AF8-7CE2-4C80-BFDB-AD2D6528B8A7}"/>
              </a:ext>
            </a:extLst>
          </p:cNvPr>
          <p:cNvSpPr txBox="1"/>
          <p:nvPr/>
        </p:nvSpPr>
        <p:spPr>
          <a:xfrm>
            <a:off x="405579" y="669755"/>
            <a:ext cx="84508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resonance effect cadmium 112 was performed in 1975 by J. N. Bradbury, H.Daniel, J. Reidy and M. Leon at  the biomedical pion beam of </a:t>
            </a:r>
            <a:r>
              <a:rPr lang="it" sz="1600" dirty="0">
                <a:solidFill>
                  <a:schemeClr val="dk1"/>
                </a:solidFill>
                <a:highlight>
                  <a:srgbClr val="FFFFFF"/>
                </a:highlight>
              </a:rPr>
              <a:t>Los Alamos Meson Physics Facility (</a:t>
            </a:r>
            <a:r>
              <a:rPr lang="it" sz="1600" dirty="0">
                <a:solidFill>
                  <a:schemeClr val="dk1"/>
                </a:solidFill>
              </a:rPr>
              <a:t>LAMPF). 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5D28C75-2EFC-4E10-9E20-D160FB902262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DAA9AD4-606E-4E1A-8D34-D26B59815F00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39138C2-4CB4-43A8-8FB8-24F660BF9616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A563202-AA49-4E98-AB05-3CD2F1132E3D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DB4162A-1ED3-4754-8792-58AD95FD6CDE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29D5B5-56E4-4A39-AEB7-6A1C29720244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F468F55-5F00-4299-93FE-F40CFFE12B20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8AF7A1F-3528-49AA-ADF4-B862F1976392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D27F473-2819-468E-9BF6-8F44A9F96F74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EFF1742-0AB0-47A2-84DC-7FC823F291DB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A69F875E-1AA0-468B-9BCB-A52586AC31DD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12130055-60DA-4079-8282-2914DF57480A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9370E4A-CB46-4167-B58E-DC5BA3827124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699E1D9-A0B4-46C0-A397-55EADDB9E472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0DC1866-9FA7-4323-9F29-E094F95B3902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F2A788C-9391-47D8-8B4F-74074F3A9CAC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blipFill>
                <a:blip r:embed="rId5"/>
                <a:stretch>
                  <a:fillRect l="-7692" r="-1923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AD28C12-AC5F-48A4-ADD7-230E45AE0D33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617.4 keV</a:t>
            </a:r>
            <a:endParaRPr lang="it-IT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ECD3EF5-224C-4B97-873C-3090B498625D}"/>
              </a:ext>
            </a:extLst>
          </p:cNvPr>
          <p:cNvSpPr txBox="1"/>
          <p:nvPr/>
        </p:nvSpPr>
        <p:spPr>
          <a:xfrm>
            <a:off x="633074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618.8 keV</a:t>
            </a:r>
            <a:endParaRPr lang="it-IT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FDB5A9AC-6013-4F40-AB93-07EF3B5EA1F0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106;p17">
            <a:extLst>
              <a:ext uri="{FF2B5EF4-FFF2-40B4-BE49-F238E27FC236}">
                <a16:creationId xmlns:a16="http://schemas.microsoft.com/office/drawing/2014/main" id="{7DE9F869-3950-4A47-BA32-F01E191390E5}"/>
              </a:ext>
            </a:extLst>
          </p:cNvPr>
          <p:cNvSpPr txBox="1"/>
          <p:nvPr/>
        </p:nvSpPr>
        <p:spPr>
          <a:xfrm>
            <a:off x="309716" y="3713179"/>
            <a:ext cx="843607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consisted of placing enriched isotope targets of </a:t>
            </a:r>
            <a:r>
              <a:rPr lang="it" sz="1600" dirty="0">
                <a:solidFill>
                  <a:srgbClr val="0000FF"/>
                </a:solidFill>
              </a:rPr>
              <a:t>Cd(111)</a:t>
            </a:r>
            <a:r>
              <a:rPr lang="it" sz="1600" dirty="0"/>
              <a:t> e </a:t>
            </a:r>
            <a:r>
              <a:rPr lang="it" sz="1600" dirty="0">
                <a:solidFill>
                  <a:srgbClr val="0000FF"/>
                </a:solidFill>
              </a:rPr>
              <a:t>Cd(112)</a:t>
            </a:r>
            <a:r>
              <a:rPr lang="it" sz="1600" dirty="0"/>
              <a:t> in turn into the negative pion beam for</a:t>
            </a:r>
            <a:r>
              <a:rPr lang="it" sz="1600" dirty="0">
                <a:solidFill>
                  <a:srgbClr val="0000FF"/>
                </a:solidFill>
              </a:rPr>
              <a:t> </a:t>
            </a:r>
            <a:r>
              <a:rPr lang="it" sz="1600" b="1" u="sng" dirty="0">
                <a:solidFill>
                  <a:srgbClr val="0000FF"/>
                </a:solidFill>
              </a:rPr>
              <a:t>2 hours</a:t>
            </a:r>
            <a:r>
              <a:rPr lang="it" sz="1600" dirty="0"/>
              <a:t>. </a:t>
            </a:r>
          </a:p>
        </p:txBody>
      </p:sp>
      <p:sp>
        <p:nvSpPr>
          <p:cNvPr id="76" name="Google Shape;107;p17">
            <a:extLst>
              <a:ext uri="{FF2B5EF4-FFF2-40B4-BE49-F238E27FC236}">
                <a16:creationId xmlns:a16="http://schemas.microsoft.com/office/drawing/2014/main" id="{1C4AFEC2-B008-4DD0-9562-4C2726E3DBF0}"/>
              </a:ext>
            </a:extLst>
          </p:cNvPr>
          <p:cNvSpPr txBox="1"/>
          <p:nvPr/>
        </p:nvSpPr>
        <p:spPr>
          <a:xfrm>
            <a:off x="323855" y="4631527"/>
            <a:ext cx="85104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Natural Cadmio was exposed for a shorter time to provide consistency check.</a:t>
            </a:r>
            <a:endParaRPr sz="1600" dirty="0"/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E82E4F1F-855A-4899-873E-D02ECA7902E4}"/>
              </a:ext>
            </a:extLst>
          </p:cNvPr>
          <p:cNvSpPr/>
          <p:nvPr/>
        </p:nvSpPr>
        <p:spPr>
          <a:xfrm>
            <a:off x="4136923" y="2293374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C975FF0-58D2-46F4-85A6-577D09A9395C}"/>
              </a:ext>
            </a:extLst>
          </p:cNvPr>
          <p:cNvSpPr txBox="1"/>
          <p:nvPr/>
        </p:nvSpPr>
        <p:spPr>
          <a:xfrm>
            <a:off x="309717" y="4317762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 a </a:t>
            </a:r>
            <a:r>
              <a:rPr lang="en-US" sz="1600" b="1" dirty="0">
                <a:solidFill>
                  <a:srgbClr val="FF0000"/>
                </a:solidFill>
              </a:rPr>
              <a:t>germanium detector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69B4AA6-4FAB-4E16-BDE1-309A7E34BE83}"/>
              </a:ext>
            </a:extLst>
          </p:cNvPr>
          <p:cNvSpPr txBox="1"/>
          <p:nvPr/>
        </p:nvSpPr>
        <p:spPr>
          <a:xfrm>
            <a:off x="2094270" y="3370006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8466BB8-0DEB-4AB5-9E18-152023621166}"/>
              </a:ext>
            </a:extLst>
          </p:cNvPr>
          <p:cNvSpPr txBox="1"/>
          <p:nvPr/>
        </p:nvSpPr>
        <p:spPr>
          <a:xfrm>
            <a:off x="8244589" y="2235914"/>
            <a:ext cx="109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194 keV</a:t>
            </a:r>
            <a:endParaRPr lang="it-IT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6E658BE-59F4-425D-B890-9C9B9C822A66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424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0F50ADA-BCBE-4280-945D-7A043450187A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105 keV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766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17">
            <a:extLst>
              <a:ext uri="{FF2B5EF4-FFF2-40B4-BE49-F238E27FC236}">
                <a16:creationId xmlns:a16="http://schemas.microsoft.com/office/drawing/2014/main" id="{87056BD7-12AE-4C91-BE2B-C5DB7C2ABF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5107" t="44073" r="35682" b="27393"/>
          <a:stretch/>
        </p:blipFill>
        <p:spPr>
          <a:xfrm>
            <a:off x="3472244" y="2374013"/>
            <a:ext cx="3227102" cy="146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954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AC917ACC-0EA1-459B-9F77-2F93E0103D3E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E2 effect in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atoms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C10CFBE-CF41-47CB-9BF4-8F0B8D332502}"/>
                  </a:ext>
                </a:extLst>
              </p:cNvPr>
              <p:cNvSpPr txBox="1"/>
              <p:nvPr/>
            </p:nvSpPr>
            <p:spPr>
              <a:xfrm>
                <a:off x="311700" y="764381"/>
                <a:ext cx="85206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E2 </a:t>
                </a:r>
                <a:r>
                  <a:rPr lang="it-IT" sz="1600" dirty="0" err="1"/>
                  <a:t>resonance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effect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recently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studied</a:t>
                </a:r>
                <a:r>
                  <a:rPr lang="it-IT" sz="1600" dirty="0"/>
                  <a:t> in </a:t>
                </a:r>
                <a:r>
                  <a:rPr lang="it-IT" sz="1600" dirty="0" err="1"/>
                  <a:t>even</a:t>
                </a:r>
                <a:r>
                  <a:rPr lang="it-IT" sz="1600" dirty="0"/>
                  <a:t>-A Te </a:t>
                </a:r>
                <a:r>
                  <a:rPr lang="it-IT" sz="1600" dirty="0" err="1"/>
                  <a:t>atoms</a:t>
                </a:r>
                <a:r>
                  <a:rPr lang="it-IT" sz="1600" dirty="0"/>
                  <a:t> for </a:t>
                </a:r>
                <a:r>
                  <a:rPr lang="it-IT" sz="1600" dirty="0" err="1"/>
                  <a:t>several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reasons</a:t>
                </a:r>
                <a:r>
                  <a:rPr lang="it-IT" sz="1600" dirty="0"/>
                  <a:t>:  </a:t>
                </a:r>
              </a:p>
              <a:p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The E2 </a:t>
                </a:r>
                <a:r>
                  <a:rPr lang="it-IT" sz="1600" dirty="0" err="1"/>
                  <a:t>effect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allows</a:t>
                </a:r>
                <a:r>
                  <a:rPr lang="it-IT" sz="1600" dirty="0"/>
                  <a:t> to </a:t>
                </a:r>
                <a:r>
                  <a:rPr lang="it-IT" sz="1600" dirty="0" err="1"/>
                  <a:t>obtain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informations</a:t>
                </a:r>
                <a:r>
                  <a:rPr lang="it-IT" sz="1600" dirty="0"/>
                  <a:t> on the </a:t>
                </a:r>
                <a:r>
                  <a:rPr lang="it-IT" sz="1600" dirty="0" err="1"/>
                  <a:t>properties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deeply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bound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antiprotonic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atoms</a:t>
                </a:r>
                <a:r>
                  <a:rPr lang="it-IT" sz="1600" dirty="0"/>
                  <a:t>, </a:t>
                </a:r>
                <a:r>
                  <a:rPr lang="it-IT" sz="1600" dirty="0" err="1"/>
                  <a:t>not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accessible</a:t>
                </a:r>
                <a:r>
                  <a:rPr lang="it-IT" sz="1600" dirty="0"/>
                  <a:t> by the </a:t>
                </a:r>
                <a:r>
                  <a:rPr lang="it-IT" sz="1600" dirty="0" err="1"/>
                  <a:t>antiprotonic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cascade</a:t>
                </a:r>
                <a:r>
                  <a:rPr lang="it-IT" sz="1600" dirty="0"/>
                  <a:t>, in </a:t>
                </a:r>
                <a:r>
                  <a:rPr lang="it-IT" sz="1600" dirty="0" err="1"/>
                  <a:t>ticklish</a:t>
                </a:r>
                <a:r>
                  <a:rPr lang="it-IT" sz="1600" dirty="0"/>
                  <a:t> nuclei.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search</a:t>
                </a:r>
                <a:r>
                  <a:rPr lang="it-IT" sz="1600" dirty="0"/>
                  <a:t> for isotope </a:t>
                </a:r>
                <a:r>
                  <a:rPr lang="it-IT" sz="1600" dirty="0" err="1"/>
                  <a:t>effects</a:t>
                </a:r>
                <a:r>
                  <a:rPr lang="it-IT" sz="1600" dirty="0"/>
                  <a:t> in the </a:t>
                </a:r>
                <a:r>
                  <a:rPr lang="it-IT" sz="1600" dirty="0" err="1"/>
                  <a:t>level</a:t>
                </a:r>
                <a:r>
                  <a:rPr lang="it-IT" sz="1600" dirty="0"/>
                  <a:t> shift (</a:t>
                </a:r>
                <a:r>
                  <a:rPr lang="el-GR" sz="1600" dirty="0"/>
                  <a:t>ε</a:t>
                </a:r>
                <a:r>
                  <a:rPr lang="it-IT" sz="1600" dirty="0"/>
                  <a:t>) and </a:t>
                </a:r>
                <a:r>
                  <a:rPr lang="it-IT" sz="1600" dirty="0" err="1"/>
                  <a:t>width</a:t>
                </a:r>
                <a:r>
                  <a:rPr lang="it-IT" sz="1600" dirty="0"/>
                  <a:t> (</a:t>
                </a:r>
                <a:r>
                  <a:rPr lang="el-GR" sz="1600" dirty="0"/>
                  <a:t>Γ</a:t>
                </a:r>
                <a:r>
                  <a:rPr lang="it-IT" sz="1600" dirty="0"/>
                  <a:t>) </a:t>
                </a:r>
                <a:r>
                  <a:rPr lang="it-IT" sz="1600" dirty="0" err="1"/>
                  <a:t>would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reveal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sign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changes</a:t>
                </a:r>
                <a:r>
                  <a:rPr lang="it-IT" sz="1600" dirty="0"/>
                  <a:t> in 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periphery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when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pair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neutrons</a:t>
                </a:r>
                <a:r>
                  <a:rPr lang="it-IT" sz="1600" dirty="0"/>
                  <a:t> are </a:t>
                </a:r>
                <a:r>
                  <a:rPr lang="it-IT" sz="1600" dirty="0" err="1"/>
                  <a:t>added</a:t>
                </a:r>
                <a:r>
                  <a:rPr lang="it-IT" sz="1600" dirty="0"/>
                  <a:t> to the </a:t>
                </a:r>
                <a:r>
                  <a:rPr lang="it-IT" sz="1600" dirty="0" err="1"/>
                  <a:t>lighest</a:t>
                </a:r>
                <a:r>
                  <a:rPr lang="it-IT" sz="1600" dirty="0"/>
                  <a:t> isotope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122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00" dirty="0"/>
                  <a:t>).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C10CFBE-CF41-47CB-9BF4-8F0B8D33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764381"/>
                <a:ext cx="8520600" cy="3785652"/>
              </a:xfrm>
              <a:prstGeom prst="rect">
                <a:avLst/>
              </a:prstGeom>
              <a:blipFill>
                <a:blip r:embed="rId2"/>
                <a:stretch>
                  <a:fillRect l="-358" t="-483" b="-11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3C80DAA-BD80-458F-8731-CB7DDCAFBDD2}"/>
              </a:ext>
            </a:extLst>
          </p:cNvPr>
          <p:cNvSpPr/>
          <p:nvPr/>
        </p:nvSpPr>
        <p:spPr>
          <a:xfrm>
            <a:off x="2918221" y="2107406"/>
            <a:ext cx="464344" cy="464344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6C5C694-1060-4102-A6D8-8A77F839A731}"/>
                  </a:ext>
                </a:extLst>
              </p:cNvPr>
              <p:cNvSpPr txBox="1"/>
              <p:nvPr/>
            </p:nvSpPr>
            <p:spPr>
              <a:xfrm>
                <a:off x="730448" y="2664351"/>
                <a:ext cx="5506994" cy="738664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The </a:t>
                </a:r>
                <a:r>
                  <a:rPr lang="it-IT" dirty="0" err="1"/>
                  <a:t>attenuation</a:t>
                </a:r>
                <a:r>
                  <a:rPr lang="it-IT" dirty="0"/>
                  <a:t> of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=8→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x-ray</a:t>
                </a:r>
                <a:r>
                  <a:rPr lang="it-IT" dirty="0"/>
                  <a:t> </a:t>
                </a:r>
                <a:r>
                  <a:rPr lang="it-IT" dirty="0" err="1"/>
                  <a:t>transition</a:t>
                </a:r>
                <a:r>
                  <a:rPr lang="it-IT" dirty="0"/>
                  <a:t> </a:t>
                </a:r>
                <a:r>
                  <a:rPr lang="it-IT" dirty="0" err="1"/>
                  <a:t>affected</a:t>
                </a:r>
                <a:r>
                  <a:rPr lang="it-IT" dirty="0"/>
                  <a:t> by the E2 </a:t>
                </a:r>
                <a:r>
                  <a:rPr lang="it-IT" dirty="0" err="1"/>
                  <a:t>resonance</a:t>
                </a:r>
                <a:r>
                  <a:rPr lang="it-IT" dirty="0"/>
                  <a:t> </a:t>
                </a:r>
                <a:r>
                  <a:rPr lang="it-IT" dirty="0" err="1"/>
                  <a:t>measured</a:t>
                </a:r>
                <a:r>
                  <a:rPr lang="it-IT" dirty="0"/>
                  <a:t> in </a:t>
                </a:r>
                <a:r>
                  <a:rPr lang="it-IT" dirty="0" err="1"/>
                  <a:t>several</a:t>
                </a:r>
                <a:r>
                  <a:rPr lang="it-IT" dirty="0"/>
                  <a:t> </a:t>
                </a:r>
                <a:r>
                  <a:rPr lang="it-IT" dirty="0" err="1"/>
                  <a:t>even</a:t>
                </a:r>
                <a:r>
                  <a:rPr lang="it-IT" dirty="0"/>
                  <a:t>-A Te </a:t>
                </a:r>
                <a:r>
                  <a:rPr lang="it-IT" dirty="0" err="1"/>
                  <a:t>isotopes</a:t>
                </a:r>
                <a:r>
                  <a:rPr lang="it-IT" dirty="0"/>
                  <a:t> can lead to a precise </a:t>
                </a:r>
                <a:r>
                  <a:rPr lang="it-IT" dirty="0" err="1"/>
                  <a:t>determination</a:t>
                </a:r>
                <a:r>
                  <a:rPr lang="it-IT" dirty="0"/>
                  <a:t> of shift and </a:t>
                </a:r>
                <a:r>
                  <a:rPr lang="it-IT" dirty="0" err="1"/>
                  <a:t>width</a:t>
                </a:r>
                <a:r>
                  <a:rPr lang="it-IT" dirty="0"/>
                  <a:t> of the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it-IT" dirty="0"/>
                  <a:t> level.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6C5C694-1060-4102-A6D8-8A77F839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8" y="2664351"/>
                <a:ext cx="5506994" cy="738664"/>
              </a:xfrm>
              <a:prstGeom prst="rect">
                <a:avLst/>
              </a:prstGeom>
              <a:blipFill>
                <a:blip r:embed="rId3"/>
                <a:stretch>
                  <a:fillRect l="-110" r="-661" b="-5556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ellurium, atomic structure - Stock Image C013/1602 ...">
            <a:extLst>
              <a:ext uri="{FF2B5EF4-FFF2-40B4-BE49-F238E27FC236}">
                <a16:creationId xmlns:a16="http://schemas.microsoft.com/office/drawing/2014/main" id="{43CF0BE0-1545-48D2-8E5C-ED449E5E2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12326" r="14940" b="13069"/>
          <a:stretch/>
        </p:blipFill>
        <p:spPr bwMode="auto">
          <a:xfrm>
            <a:off x="6656190" y="2182033"/>
            <a:ext cx="1757362" cy="1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999B35-C823-4D98-934B-F6E8FBD12BF6}"/>
              </a:ext>
            </a:extLst>
          </p:cNvPr>
          <p:cNvSpPr txBox="1"/>
          <p:nvPr/>
        </p:nvSpPr>
        <p:spPr>
          <a:xfrm>
            <a:off x="6763109" y="1954564"/>
            <a:ext cx="1543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Tellurium</a:t>
            </a:r>
            <a:r>
              <a:rPr lang="it-IT" b="1" dirty="0"/>
              <a:t> </a:t>
            </a:r>
            <a:r>
              <a:rPr lang="it-IT" b="1" dirty="0" err="1"/>
              <a:t>atom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D87170-D8AE-4C91-9B68-212097312DF2}"/>
              </a:ext>
            </a:extLst>
          </p:cNvPr>
          <p:cNvSpPr txBox="1"/>
          <p:nvPr/>
        </p:nvSpPr>
        <p:spPr>
          <a:xfrm>
            <a:off x="624131" y="4538766"/>
            <a:ext cx="803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SAME TOPICS COULD BE INVESTIGATED WITH KAONIC MOLYBDENUM ATOMS (4 </a:t>
            </a:r>
            <a:r>
              <a:rPr lang="it-IT" sz="1600" b="1" dirty="0" err="1">
                <a:solidFill>
                  <a:srgbClr val="FF0000"/>
                </a:solidFill>
              </a:rPr>
              <a:t>even</a:t>
            </a:r>
            <a:r>
              <a:rPr lang="it-IT" sz="1600" b="1" dirty="0">
                <a:solidFill>
                  <a:srgbClr val="FF0000"/>
                </a:solidFill>
              </a:rPr>
              <a:t>-A ISOTOPES)</a:t>
            </a:r>
          </a:p>
        </p:txBody>
      </p:sp>
    </p:spTree>
    <p:extLst>
      <p:ext uri="{BB962C8B-B14F-4D97-AF65-F5344CB8AC3E}">
        <p14:creationId xmlns:p14="http://schemas.microsoft.com/office/powerpoint/2010/main" val="85958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C40B92F2-B4F2-4E99-9E42-B2425AD433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experiment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AC74144-FC74-45AE-BCAB-D3BD2120D4AF}"/>
                  </a:ext>
                </a:extLst>
              </p:cNvPr>
              <p:cNvSpPr txBox="1"/>
              <p:nvPr/>
            </p:nvSpPr>
            <p:spPr>
              <a:xfrm>
                <a:off x="353615" y="617220"/>
                <a:ext cx="8436769" cy="1108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=8,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=7,</m:t>
                            </m:r>
                            <m:sSup>
                              <m:sSup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states</a:t>
                </a:r>
                <a:r>
                  <a:rPr lang="it-IT" sz="1600" dirty="0"/>
                  <a:t> in </a:t>
                </a:r>
                <a:r>
                  <a:rPr lang="it-IT" sz="1600" dirty="0" err="1"/>
                  <a:t>Tellurium</a:t>
                </a:r>
                <a:r>
                  <a:rPr lang="it-IT" sz="1600" dirty="0"/>
                  <a:t> are mixed with 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=6,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=5,</m:t>
                            </m:r>
                            <m:sSup>
                              <m:s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states</a:t>
                </a:r>
                <a:r>
                  <a:rPr lang="it-IT" sz="1600" dirty="0"/>
                  <a:t>. The small ratio of mixing </a:t>
                </a:r>
                <a:r>
                  <a:rPr lang="it-IT" sz="1600" dirty="0" err="1"/>
                  <a:t>strenght</a:t>
                </a:r>
                <a:r>
                  <a:rPr lang="it-IT" sz="1600" dirty="0"/>
                  <a:t> and </a:t>
                </a:r>
                <a:r>
                  <a:rPr lang="it-IT" sz="1600" dirty="0" err="1"/>
                  <a:t>level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spacing</a:t>
                </a:r>
                <a:r>
                  <a:rPr lang="it-IT" sz="1600" dirty="0"/>
                  <a:t> (</a:t>
                </a:r>
                <a:r>
                  <a:rPr lang="it-IT" sz="1600" dirty="0" err="1"/>
                  <a:t>respectively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it-IT" sz="1600" dirty="0"/>
                  <a:t>) </a:t>
                </a:r>
                <a:r>
                  <a:rPr lang="it-IT" sz="1600" dirty="0" err="1"/>
                  <a:t>allows</a:t>
                </a:r>
                <a:r>
                  <a:rPr lang="it-IT" sz="1600" dirty="0"/>
                  <a:t> a perturbative treatment and the E2-induced, </a:t>
                </a:r>
                <a:r>
                  <a:rPr lang="it-IT" sz="1600" dirty="0" err="1"/>
                  <a:t>complex</a:t>
                </a:r>
                <a:r>
                  <a:rPr lang="it-IT" sz="1600" dirty="0"/>
                  <a:t> energy shift due to </a:t>
                </a:r>
                <a:r>
                  <a:rPr lang="it-IT" sz="1600" dirty="0" err="1"/>
                  <a:t>this</a:t>
                </a:r>
                <a:r>
                  <a:rPr lang="it-IT" sz="1600" dirty="0"/>
                  <a:t> mixing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approximately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given</a:t>
                </a:r>
                <a:r>
                  <a:rPr lang="it-IT" sz="1600" dirty="0"/>
                  <a:t> by: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AC74144-FC74-45AE-BCAB-D3BD2120D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" y="617220"/>
                <a:ext cx="8436769" cy="1108958"/>
              </a:xfrm>
              <a:prstGeom prst="rect">
                <a:avLst/>
              </a:prstGeom>
              <a:blipFill>
                <a:blip r:embed="rId2"/>
                <a:stretch>
                  <a:fillRect l="-361" t="-47802" b="-6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905C4E4-BF28-4B41-862E-8FD2943C91EB}"/>
                  </a:ext>
                </a:extLst>
              </p:cNvPr>
              <p:cNvSpPr txBox="1"/>
              <p:nvPr/>
            </p:nvSpPr>
            <p:spPr>
              <a:xfrm>
                <a:off x="2769678" y="1704730"/>
                <a:ext cx="3732304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2;8,7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2;8,7)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8,7;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6,5;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905C4E4-BF28-4B41-862E-8FD2943C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78" y="1704730"/>
                <a:ext cx="3732304" cy="574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1B543A2-D5F2-468B-BF19-4D41E34929BF}"/>
                  </a:ext>
                </a:extLst>
              </p:cNvPr>
              <p:cNvSpPr txBox="1"/>
              <p:nvPr/>
            </p:nvSpPr>
            <p:spPr>
              <a:xfrm>
                <a:off x="353615" y="2276715"/>
                <a:ext cx="8718947" cy="897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where: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energy of 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=8,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=7,</m:t>
                            </m:r>
                            <m:sSup>
                              <m:s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00" dirty="0"/>
                  <a:t> state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(6,5)/2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energy of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=6,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=5,</m:t>
                            </m:r>
                            <m:sSup>
                              <m:s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1B543A2-D5F2-468B-BF19-4D41E349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" y="2276715"/>
                <a:ext cx="8718947" cy="897040"/>
              </a:xfrm>
              <a:prstGeom prst="rect">
                <a:avLst/>
              </a:prstGeom>
              <a:blipFill>
                <a:blip r:embed="rId4"/>
                <a:stretch>
                  <a:fillRect l="-350" t="-33784" r="-5455" b="-871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8C4C69A4-06CE-4198-8907-46A767023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05" b="7338"/>
          <a:stretch/>
        </p:blipFill>
        <p:spPr>
          <a:xfrm>
            <a:off x="498274" y="3385673"/>
            <a:ext cx="8292110" cy="14017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0145BD-F5CE-44C7-9109-B9FA223BE9C4}"/>
              </a:ext>
            </a:extLst>
          </p:cNvPr>
          <p:cNvSpPr txBox="1"/>
          <p:nvPr/>
        </p:nvSpPr>
        <p:spPr>
          <a:xfrm>
            <a:off x="2251172" y="4833250"/>
            <a:ext cx="6942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B. </a:t>
            </a:r>
            <a:r>
              <a:rPr lang="it-IT" dirty="0" err="1">
                <a:solidFill>
                  <a:srgbClr val="FF0000"/>
                </a:solidFill>
              </a:rPr>
              <a:t>Klos</a:t>
            </a:r>
            <a:r>
              <a:rPr lang="it-IT" dirty="0">
                <a:solidFill>
                  <a:srgbClr val="FF0000"/>
                </a:solidFill>
              </a:rPr>
              <a:t>, S. </a:t>
            </a:r>
            <a:r>
              <a:rPr lang="it-IT" dirty="0" err="1">
                <a:solidFill>
                  <a:srgbClr val="FF0000"/>
                </a:solidFill>
              </a:rPr>
              <a:t>Wycech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i="1" dirty="0">
                <a:solidFill>
                  <a:srgbClr val="FF0000"/>
                </a:solidFill>
              </a:rPr>
              <a:t>et al.</a:t>
            </a:r>
            <a:r>
              <a:rPr lang="it-IT" dirty="0">
                <a:solidFill>
                  <a:srgbClr val="FF0000"/>
                </a:solidFill>
              </a:rPr>
              <a:t>, PHYS. REV. C </a:t>
            </a:r>
            <a:r>
              <a:rPr lang="it-IT" b="1" dirty="0">
                <a:solidFill>
                  <a:srgbClr val="FF0000"/>
                </a:solidFill>
              </a:rPr>
              <a:t>69</a:t>
            </a:r>
            <a:r>
              <a:rPr lang="it-IT" dirty="0">
                <a:solidFill>
                  <a:srgbClr val="FF0000"/>
                </a:solidFill>
              </a:rPr>
              <a:t>, 044311 (2004)</a:t>
            </a:r>
          </a:p>
        </p:txBody>
      </p:sp>
    </p:spTree>
    <p:extLst>
      <p:ext uri="{BB962C8B-B14F-4D97-AF65-F5344CB8AC3E}">
        <p14:creationId xmlns:p14="http://schemas.microsoft.com/office/powerpoint/2010/main" val="3703041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59767</TotalTime>
  <Words>4939</Words>
  <Application>Microsoft Office PowerPoint</Application>
  <PresentationFormat>Presentazione su schermo (16:9)</PresentationFormat>
  <Paragraphs>709</Paragraphs>
  <Slides>45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0" baseType="lpstr">
      <vt:lpstr>Arial</vt:lpstr>
      <vt:lpstr>Cambria Math</vt:lpstr>
      <vt:lpstr>Times New Roman</vt:lpstr>
      <vt:lpstr>Verdana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pionic cadmium 112 experiment</vt:lpstr>
      <vt:lpstr>Pionic cadmium 112 measurement</vt:lpstr>
      <vt:lpstr>Presentazione standard di PowerPoint</vt:lpstr>
      <vt:lpstr>Presentazione standard di PowerPoint</vt:lpstr>
      <vt:lpstr>Presentazione standard di PowerPoint</vt:lpstr>
      <vt:lpstr>The Molybdenum 98 experiment</vt:lpstr>
      <vt:lpstr>The Molybdenum 98 experiment</vt:lpstr>
      <vt:lpstr>Nuclear Resonance in Kaonic atoms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EXPERIMENTAL PROPOSAL: KAMEO Kaonic Atoms Measuring nuclear resonance Effects Observables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SCIENTICIC IMPORTANCE OF KAMEO</vt:lpstr>
      <vt:lpstr>WHAT ARE WE DOING?</vt:lpstr>
      <vt:lpstr>THANK YOU FOR YOUR ATTENTION!!!</vt:lpstr>
      <vt:lpstr>Presentazione standard di PowerPoint</vt:lpstr>
      <vt:lpstr>Ligth Kaonic atoms</vt:lpstr>
      <vt:lpstr>EXPERIMENTAL PROPOSAL: KAMEO Kaonic Atoms Measuring nuclear resonance Effects Observables   </vt:lpstr>
      <vt:lpstr>REFERENCES</vt:lpstr>
      <vt:lpstr>Presentazione standard di PowerPoint</vt:lpstr>
      <vt:lpstr>Pionic cadmium 112 measurement</vt:lpstr>
      <vt:lpstr>The E2 Nuclear Resonance Effect</vt:lpstr>
      <vt:lpstr>Presentazione standard di PowerPoint</vt:lpstr>
      <vt:lpstr>Presentazione standard di PowerPoint</vt:lpstr>
      <vt:lpstr>The pionic cadmium 112 experiment</vt:lpstr>
      <vt:lpstr>Pionic cadmium 112 measurement</vt:lpstr>
      <vt:lpstr>Pionic cadmium 112 measurement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EXPERIMENTAL PROPOSAL</vt:lpstr>
      <vt:lpstr>EXPERIMENTAL PROPOSAL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E2 Nuclear Resonance Effect</dc:title>
  <dc:creator>Luca De Paolis</dc:creator>
  <cp:lastModifiedBy>Luca De Paolis</cp:lastModifiedBy>
  <cp:revision>155</cp:revision>
  <dcterms:modified xsi:type="dcterms:W3CDTF">2025-06-23T22:04:06Z</dcterms:modified>
</cp:coreProperties>
</file>