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415" r:id="rId2"/>
    <p:sldId id="2586" r:id="rId3"/>
    <p:sldId id="2591" r:id="rId4"/>
    <p:sldId id="2534" r:id="rId5"/>
    <p:sldId id="2583" r:id="rId6"/>
    <p:sldId id="2538" r:id="rId7"/>
    <p:sldId id="2547" r:id="rId8"/>
    <p:sldId id="256" r:id="rId9"/>
    <p:sldId id="2578" r:id="rId10"/>
    <p:sldId id="2579" r:id="rId11"/>
    <p:sldId id="285" r:id="rId12"/>
    <p:sldId id="2432" r:id="rId13"/>
    <p:sldId id="2541" r:id="rId14"/>
    <p:sldId id="2542" r:id="rId15"/>
    <p:sldId id="2550" r:id="rId16"/>
    <p:sldId id="473" r:id="rId17"/>
    <p:sldId id="2549" r:id="rId18"/>
    <p:sldId id="2600" r:id="rId19"/>
    <p:sldId id="2601" r:id="rId20"/>
    <p:sldId id="2602" r:id="rId21"/>
    <p:sldId id="2603" r:id="rId22"/>
    <p:sldId id="2604" r:id="rId23"/>
    <p:sldId id="2558" r:id="rId24"/>
    <p:sldId id="2559" r:id="rId25"/>
    <p:sldId id="2450" r:id="rId26"/>
    <p:sldId id="2561" r:id="rId27"/>
    <p:sldId id="2553" r:id="rId28"/>
    <p:sldId id="524" r:id="rId29"/>
    <p:sldId id="2592" r:id="rId30"/>
    <p:sldId id="2605" r:id="rId31"/>
    <p:sldId id="2400" r:id="rId32"/>
    <p:sldId id="2463" r:id="rId33"/>
    <p:sldId id="2566" r:id="rId34"/>
    <p:sldId id="2590" r:id="rId35"/>
    <p:sldId id="457" r:id="rId36"/>
    <p:sldId id="2593" r:id="rId37"/>
    <p:sldId id="2456" r:id="rId38"/>
    <p:sldId id="2589" r:id="rId39"/>
    <p:sldId id="2361" r:id="rId40"/>
    <p:sldId id="431" r:id="rId41"/>
    <p:sldId id="433" r:id="rId42"/>
    <p:sldId id="2545" r:id="rId43"/>
    <p:sldId id="2596" r:id="rId44"/>
    <p:sldId id="2594" r:id="rId45"/>
    <p:sldId id="2595" r:id="rId46"/>
    <p:sldId id="2588" r:id="rId47"/>
    <p:sldId id="2584" r:id="rId48"/>
    <p:sldId id="2449" r:id="rId49"/>
    <p:sldId id="2569" r:id="rId50"/>
    <p:sldId id="2597" r:id="rId51"/>
    <p:sldId id="2607" r:id="rId52"/>
    <p:sldId id="2608" r:id="rId53"/>
    <p:sldId id="2609" r:id="rId54"/>
    <p:sldId id="2610" r:id="rId55"/>
    <p:sldId id="2606" r:id="rId56"/>
    <p:sldId id="2451" r:id="rId57"/>
    <p:sldId id="2377" r:id="rId58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5A5B6-7FC0-4C36-ACD3-57D5937CA1F5}" v="6" dt="2025-06-21T12:08:21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752385DB-9912-4BFF-B5C9-622F0EA5FE35}"/>
    <pc:docChg chg="undo redo custSel addSld delSld modSld sldOrd">
      <pc:chgData name="fuminori sakuma" userId="289d416634db11fc" providerId="LiveId" clId="{752385DB-9912-4BFF-B5C9-622F0EA5FE35}" dt="2025-01-28T10:41:18.128" v="1800" actId="47"/>
      <pc:docMkLst>
        <pc:docMk/>
      </pc:docMkLst>
      <pc:sldChg chg="delSp mod delAnim">
        <pc:chgData name="fuminori sakuma" userId="289d416634db11fc" providerId="LiveId" clId="{752385DB-9912-4BFF-B5C9-622F0EA5FE35}" dt="2025-01-28T10:17:21.173" v="1797" actId="478"/>
        <pc:sldMkLst>
          <pc:docMk/>
          <pc:sldMk cId="2236302496" sldId="256"/>
        </pc:sldMkLst>
      </pc:sldChg>
      <pc:sldChg chg="modSp mod">
        <pc:chgData name="fuminori sakuma" userId="289d416634db11fc" providerId="LiveId" clId="{752385DB-9912-4BFF-B5C9-622F0EA5FE35}" dt="2025-01-27T08:08:03.734" v="1792"/>
        <pc:sldMkLst>
          <pc:docMk/>
          <pc:sldMk cId="2584122527" sldId="285"/>
        </pc:sldMkLst>
      </pc:sldChg>
      <pc:sldChg chg="addSp modSp">
        <pc:chgData name="fuminori sakuma" userId="289d416634db11fc" providerId="LiveId" clId="{752385DB-9912-4BFF-B5C9-622F0EA5FE35}" dt="2025-01-26T10:06:29.769" v="602"/>
        <pc:sldMkLst>
          <pc:docMk/>
          <pc:sldMk cId="645566570" sldId="524"/>
        </pc:sldMkLst>
      </pc:sldChg>
      <pc:sldChg chg="addSp modSp mod ord">
        <pc:chgData name="fuminori sakuma" userId="289d416634db11fc" providerId="LiveId" clId="{752385DB-9912-4BFF-B5C9-622F0EA5FE35}" dt="2025-01-24T00:57:32.367" v="69" actId="1036"/>
        <pc:sldMkLst>
          <pc:docMk/>
          <pc:sldMk cId="1606562528" sldId="1723"/>
        </pc:sldMkLst>
      </pc:sldChg>
      <pc:sldChg chg="modSp mod">
        <pc:chgData name="fuminori sakuma" userId="289d416634db11fc" providerId="LiveId" clId="{752385DB-9912-4BFF-B5C9-622F0EA5FE35}" dt="2025-01-25T05:26:42.774" v="596" actId="1076"/>
        <pc:sldMkLst>
          <pc:docMk/>
          <pc:sldMk cId="2363553241" sldId="1724"/>
        </pc:sldMkLst>
      </pc:sldChg>
      <pc:sldChg chg="add">
        <pc:chgData name="fuminori sakuma" userId="289d416634db11fc" providerId="LiveId" clId="{752385DB-9912-4BFF-B5C9-622F0EA5FE35}" dt="2025-01-28T10:17:14.379" v="1796"/>
        <pc:sldMkLst>
          <pc:docMk/>
          <pc:sldMk cId="2041601945" sldId="2366"/>
        </pc:sldMkLst>
      </pc:sldChg>
      <pc:sldChg chg="modSp add del mod">
        <pc:chgData name="fuminori sakuma" userId="289d416634db11fc" providerId="LiveId" clId="{752385DB-9912-4BFF-B5C9-622F0EA5FE35}" dt="2025-01-24T08:59:11.516" v="534" actId="20577"/>
        <pc:sldMkLst>
          <pc:docMk/>
          <pc:sldMk cId="993317174" sldId="2406"/>
        </pc:sldMkLst>
      </pc:sldChg>
      <pc:sldChg chg="add del">
        <pc:chgData name="fuminori sakuma" userId="289d416634db11fc" providerId="LiveId" clId="{752385DB-9912-4BFF-B5C9-622F0EA5FE35}" dt="2025-01-24T03:52:42.433" v="391" actId="2696"/>
        <pc:sldMkLst>
          <pc:docMk/>
          <pc:sldMk cId="1682818349" sldId="2406"/>
        </pc:sldMkLst>
      </pc:sldChg>
      <pc:sldChg chg="del">
        <pc:chgData name="fuminori sakuma" userId="289d416634db11fc" providerId="LiveId" clId="{752385DB-9912-4BFF-B5C9-622F0EA5FE35}" dt="2025-01-24T02:09:02.948" v="118" actId="2696"/>
        <pc:sldMkLst>
          <pc:docMk/>
          <pc:sldMk cId="3289500516" sldId="2406"/>
        </pc:sldMkLst>
      </pc:sldChg>
      <pc:sldChg chg="add ord">
        <pc:chgData name="fuminori sakuma" userId="289d416634db11fc" providerId="LiveId" clId="{752385DB-9912-4BFF-B5C9-622F0EA5FE35}" dt="2025-01-24T05:34:54.484" v="466"/>
        <pc:sldMkLst>
          <pc:docMk/>
          <pc:sldMk cId="3417739036" sldId="2423"/>
        </pc:sldMkLst>
      </pc:sldChg>
      <pc:sldChg chg="modSp del mod">
        <pc:chgData name="fuminori sakuma" userId="289d416634db11fc" providerId="LiveId" clId="{752385DB-9912-4BFF-B5C9-622F0EA5FE35}" dt="2025-01-24T05:34:44.721" v="463" actId="2696"/>
        <pc:sldMkLst>
          <pc:docMk/>
          <pc:sldMk cId="3641644904" sldId="2423"/>
        </pc:sldMkLst>
      </pc:sldChg>
      <pc:sldChg chg="add">
        <pc:chgData name="fuminori sakuma" userId="289d416634db11fc" providerId="LiveId" clId="{752385DB-9912-4BFF-B5C9-622F0EA5FE35}" dt="2025-01-24T03:36:30.895" v="159"/>
        <pc:sldMkLst>
          <pc:docMk/>
          <pc:sldMk cId="2868254287" sldId="2425"/>
        </pc:sldMkLst>
      </pc:sldChg>
      <pc:sldChg chg="del">
        <pc:chgData name="fuminori sakuma" userId="289d416634db11fc" providerId="LiveId" clId="{752385DB-9912-4BFF-B5C9-622F0EA5FE35}" dt="2025-01-24T03:36:25.137" v="158" actId="2696"/>
        <pc:sldMkLst>
          <pc:docMk/>
          <pc:sldMk cId="3174306586" sldId="2425"/>
        </pc:sldMkLst>
      </pc:sldChg>
      <pc:sldChg chg="ord">
        <pc:chgData name="fuminori sakuma" userId="289d416634db11fc" providerId="LiveId" clId="{752385DB-9912-4BFF-B5C9-622F0EA5FE35}" dt="2025-01-28T10:41:13.261" v="1799"/>
        <pc:sldMkLst>
          <pc:docMk/>
          <pc:sldMk cId="4201329255" sldId="2449"/>
        </pc:sldMkLst>
      </pc:sldChg>
      <pc:sldChg chg="modSp del mod">
        <pc:chgData name="fuminori sakuma" userId="289d416634db11fc" providerId="LiveId" clId="{752385DB-9912-4BFF-B5C9-622F0EA5FE35}" dt="2025-01-26T10:19:26.207" v="1531" actId="47"/>
        <pc:sldMkLst>
          <pc:docMk/>
          <pc:sldMk cId="3190630225" sldId="2565"/>
        </pc:sldMkLst>
      </pc:sldChg>
      <pc:sldChg chg="modSp mod">
        <pc:chgData name="fuminori sakuma" userId="289d416634db11fc" providerId="LiveId" clId="{752385DB-9912-4BFF-B5C9-622F0EA5FE35}" dt="2025-01-22T00:01:10.829" v="7" actId="20577"/>
        <pc:sldMkLst>
          <pc:docMk/>
          <pc:sldMk cId="3952371516" sldId="2578"/>
        </pc:sldMkLst>
      </pc:sldChg>
      <pc:sldChg chg="modSp mod">
        <pc:chgData name="fuminori sakuma" userId="289d416634db11fc" providerId="LiveId" clId="{752385DB-9912-4BFF-B5C9-622F0EA5FE35}" dt="2025-01-22T00:02:01.367" v="51" actId="1038"/>
        <pc:sldMkLst>
          <pc:docMk/>
          <pc:sldMk cId="2623863713" sldId="2579"/>
        </pc:sldMkLst>
      </pc:sldChg>
      <pc:sldChg chg="del">
        <pc:chgData name="fuminori sakuma" userId="289d416634db11fc" providerId="LiveId" clId="{752385DB-9912-4BFF-B5C9-622F0EA5FE35}" dt="2025-01-24T02:09:02.948" v="118" actId="2696"/>
        <pc:sldMkLst>
          <pc:docMk/>
          <pc:sldMk cId="1124049812" sldId="2581"/>
        </pc:sldMkLst>
      </pc:sldChg>
      <pc:sldChg chg="add del">
        <pc:chgData name="fuminori sakuma" userId="289d416634db11fc" providerId="LiveId" clId="{752385DB-9912-4BFF-B5C9-622F0EA5FE35}" dt="2025-01-28T10:41:18.128" v="1800" actId="47"/>
        <pc:sldMkLst>
          <pc:docMk/>
          <pc:sldMk cId="3982755789" sldId="2581"/>
        </pc:sldMkLst>
      </pc:sldChg>
      <pc:sldChg chg="modSp add del mod modAnim">
        <pc:chgData name="fuminori sakuma" userId="289d416634db11fc" providerId="LiveId" clId="{752385DB-9912-4BFF-B5C9-622F0EA5FE35}" dt="2025-01-26T10:54:31.907" v="1787"/>
        <pc:sldMkLst>
          <pc:docMk/>
          <pc:sldMk cId="2592828516" sldId="2586"/>
        </pc:sldMkLst>
      </pc:sldChg>
      <pc:sldChg chg="del">
        <pc:chgData name="fuminori sakuma" userId="289d416634db11fc" providerId="LiveId" clId="{752385DB-9912-4BFF-B5C9-622F0EA5FE35}" dt="2025-01-24T02:09:02.948" v="118" actId="2696"/>
        <pc:sldMkLst>
          <pc:docMk/>
          <pc:sldMk cId="3325962490" sldId="2586"/>
        </pc:sldMkLst>
      </pc:sldChg>
      <pc:sldChg chg="add del">
        <pc:chgData name="fuminori sakuma" userId="289d416634db11fc" providerId="LiveId" clId="{752385DB-9912-4BFF-B5C9-622F0EA5FE35}" dt="2025-01-24T03:52:42.433" v="391" actId="2696"/>
        <pc:sldMkLst>
          <pc:docMk/>
          <pc:sldMk cId="4232445872" sldId="2586"/>
        </pc:sldMkLst>
      </pc:sldChg>
      <pc:sldChg chg="modSp mod">
        <pc:chgData name="fuminori sakuma" userId="289d416634db11fc" providerId="LiveId" clId="{752385DB-9912-4BFF-B5C9-622F0EA5FE35}" dt="2025-01-24T01:59:22.995" v="117" actId="20577"/>
        <pc:sldMkLst>
          <pc:docMk/>
          <pc:sldMk cId="3184523738" sldId="2589"/>
        </pc:sldMkLst>
      </pc:sldChg>
      <pc:sldChg chg="addSp delSp modSp add mod">
        <pc:chgData name="fuminori sakuma" userId="289d416634db11fc" providerId="LiveId" clId="{752385DB-9912-4BFF-B5C9-622F0EA5FE35}" dt="2025-01-28T07:16:34.432" v="1795" actId="14826"/>
        <pc:sldMkLst>
          <pc:docMk/>
          <pc:sldMk cId="2156617695" sldId="2591"/>
        </pc:sldMkLst>
      </pc:sldChg>
      <pc:sldChg chg="addSp delSp modSp mod modAnim">
        <pc:chgData name="fuminori sakuma" userId="289d416634db11fc" providerId="LiveId" clId="{752385DB-9912-4BFF-B5C9-622F0EA5FE35}" dt="2025-01-28T05:17:44.715" v="1794" actId="167"/>
        <pc:sldMkLst>
          <pc:docMk/>
          <pc:sldMk cId="2953231195" sldId="2592"/>
        </pc:sldMkLst>
      </pc:sldChg>
    </pc:docChg>
  </pc:docChgLst>
  <pc:docChgLst>
    <pc:chgData name="fuminori sakuma" userId="289d416634db11fc" providerId="LiveId" clId="{5125A5B6-7FC0-4C36-ACD3-57D5937CA1F5}"/>
    <pc:docChg chg="modSld">
      <pc:chgData name="fuminori sakuma" userId="289d416634db11fc" providerId="LiveId" clId="{5125A5B6-7FC0-4C36-ACD3-57D5937CA1F5}" dt="2025-06-21T12:14:37.388" v="8" actId="14100"/>
      <pc:docMkLst>
        <pc:docMk/>
      </pc:docMkLst>
      <pc:sldChg chg="modSp mod">
        <pc:chgData name="fuminori sakuma" userId="289d416634db11fc" providerId="LiveId" clId="{5125A5B6-7FC0-4C36-ACD3-57D5937CA1F5}" dt="2025-06-21T12:14:37.388" v="8" actId="14100"/>
        <pc:sldMkLst>
          <pc:docMk/>
          <pc:sldMk cId="1698205850" sldId="2463"/>
        </pc:sldMkLst>
        <pc:cxnChg chg="mod">
          <ac:chgData name="fuminori sakuma" userId="289d416634db11fc" providerId="LiveId" clId="{5125A5B6-7FC0-4C36-ACD3-57D5937CA1F5}" dt="2025-06-21T12:14:37.388" v="8" actId="14100"/>
          <ac:cxnSpMkLst>
            <pc:docMk/>
            <pc:sldMk cId="1698205850" sldId="2463"/>
            <ac:cxnSpMk id="16" creationId="{66226BF5-57C8-4160-D011-CB1560A03BA1}"/>
          </ac:cxnSpMkLst>
        </pc:cxnChg>
      </pc:sldChg>
      <pc:sldChg chg="modAnim">
        <pc:chgData name="fuminori sakuma" userId="289d416634db11fc" providerId="LiveId" clId="{5125A5B6-7FC0-4C36-ACD3-57D5937CA1F5}" dt="2025-06-21T12:08:21.695" v="5"/>
        <pc:sldMkLst>
          <pc:docMk/>
          <pc:sldMk cId="2789216450" sldId="2558"/>
        </pc:sldMkLst>
      </pc:sldChg>
      <pc:sldChg chg="modAnim">
        <pc:chgData name="fuminori sakuma" userId="289d416634db11fc" providerId="LiveId" clId="{5125A5B6-7FC0-4C36-ACD3-57D5937CA1F5}" dt="2025-06-21T12:08:01.989" v="1"/>
        <pc:sldMkLst>
          <pc:docMk/>
          <pc:sldMk cId="363234736" sldId="2600"/>
        </pc:sldMkLst>
      </pc:sldChg>
      <pc:sldChg chg="modAnim">
        <pc:chgData name="fuminori sakuma" userId="289d416634db11fc" providerId="LiveId" clId="{5125A5B6-7FC0-4C36-ACD3-57D5937CA1F5}" dt="2025-06-21T12:07:53.224" v="0"/>
        <pc:sldMkLst>
          <pc:docMk/>
          <pc:sldMk cId="2428335457" sldId="2601"/>
        </pc:sldMkLst>
      </pc:sldChg>
      <pc:sldChg chg="modAnim">
        <pc:chgData name="fuminori sakuma" userId="289d416634db11fc" providerId="LiveId" clId="{5125A5B6-7FC0-4C36-ACD3-57D5937CA1F5}" dt="2025-06-21T12:08:06.934" v="2"/>
        <pc:sldMkLst>
          <pc:docMk/>
          <pc:sldMk cId="3326857256" sldId="2602"/>
        </pc:sldMkLst>
      </pc:sldChg>
      <pc:sldChg chg="modAnim">
        <pc:chgData name="fuminori sakuma" userId="289d416634db11fc" providerId="LiveId" clId="{5125A5B6-7FC0-4C36-ACD3-57D5937CA1F5}" dt="2025-06-21T12:08:10.129" v="3"/>
        <pc:sldMkLst>
          <pc:docMk/>
          <pc:sldMk cId="459281262" sldId="2603"/>
        </pc:sldMkLst>
      </pc:sldChg>
      <pc:sldChg chg="modAnim">
        <pc:chgData name="fuminori sakuma" userId="289d416634db11fc" providerId="LiveId" clId="{5125A5B6-7FC0-4C36-ACD3-57D5937CA1F5}" dt="2025-06-21T12:08:13.124" v="4"/>
        <pc:sldMkLst>
          <pc:docMk/>
          <pc:sldMk cId="763427407" sldId="2604"/>
        </pc:sldMkLst>
      </pc:sldChg>
    </pc:docChg>
  </pc:docChgLst>
  <pc:docChgLst>
    <pc:chgData name="fuminori sakuma" userId="289d416634db11fc" providerId="LiveId" clId="{7F1B5500-375C-4867-841F-959DA462116E}"/>
    <pc:docChg chg="undo redo custSel addSld delSld modSld sldOrd">
      <pc:chgData name="fuminori sakuma" userId="289d416634db11fc" providerId="LiveId" clId="{7F1B5500-375C-4867-841F-959DA462116E}" dt="2024-05-13T11:59:37.145" v="8128"/>
      <pc:docMkLst>
        <pc:docMk/>
      </pc:docMkLst>
      <pc:sldChg chg="modSp add mod modAnim">
        <pc:chgData name="fuminori sakuma" userId="289d416634db11fc" providerId="LiveId" clId="{7F1B5500-375C-4867-841F-959DA462116E}" dt="2024-05-05T03:44:49.830" v="777" actId="14100"/>
        <pc:sldMkLst>
          <pc:docMk/>
          <pc:sldMk cId="1838259591" sldId="267"/>
        </pc:sldMkLst>
      </pc:sldChg>
      <pc:sldChg chg="addSp delSp modSp mod">
        <pc:chgData name="fuminori sakuma" userId="289d416634db11fc" providerId="LiveId" clId="{7F1B5500-375C-4867-841F-959DA462116E}" dt="2024-05-09T02:09:57.827" v="8062" actId="14100"/>
        <pc:sldMkLst>
          <pc:docMk/>
          <pc:sldMk cId="2301594254" sldId="270"/>
        </pc:sldMkLst>
      </pc:sldChg>
      <pc:sldChg chg="del">
        <pc:chgData name="fuminori sakuma" userId="289d416634db11fc" providerId="LiveId" clId="{7F1B5500-375C-4867-841F-959DA462116E}" dt="2024-05-05T08:41:51.341" v="3892" actId="47"/>
        <pc:sldMkLst>
          <pc:docMk/>
          <pc:sldMk cId="2965238554" sldId="413"/>
        </pc:sldMkLst>
      </pc:sldChg>
      <pc:sldChg chg="delSp modSp mod">
        <pc:chgData name="fuminori sakuma" userId="289d416634db11fc" providerId="LiveId" clId="{7F1B5500-375C-4867-841F-959DA462116E}" dt="2024-05-06T02:03:23.856" v="6087" actId="1076"/>
        <pc:sldMkLst>
          <pc:docMk/>
          <pc:sldMk cId="2340879656" sldId="428"/>
        </pc:sldMkLst>
      </pc:sldChg>
      <pc:sldChg chg="modSp mod">
        <pc:chgData name="fuminori sakuma" userId="289d416634db11fc" providerId="LiveId" clId="{7F1B5500-375C-4867-841F-959DA462116E}" dt="2024-05-05T06:52:41.322" v="2657" actId="1076"/>
        <pc:sldMkLst>
          <pc:docMk/>
          <pc:sldMk cId="3811577336" sldId="431"/>
        </pc:sldMkLst>
      </pc:sldChg>
      <pc:sldChg chg="del">
        <pc:chgData name="fuminori sakuma" userId="289d416634db11fc" providerId="LiveId" clId="{7F1B5500-375C-4867-841F-959DA462116E}" dt="2024-05-06T02:10:28.195" v="6124" actId="47"/>
        <pc:sldMkLst>
          <pc:docMk/>
          <pc:sldMk cId="4239723790" sldId="435"/>
        </pc:sldMkLst>
      </pc:sldChg>
      <pc:sldChg chg="addSp modSp mod">
        <pc:chgData name="fuminori sakuma" userId="289d416634db11fc" providerId="LiveId" clId="{7F1B5500-375C-4867-841F-959DA462116E}" dt="2024-05-06T05:28:14.333" v="6806" actId="20577"/>
        <pc:sldMkLst>
          <pc:docMk/>
          <pc:sldMk cId="367177239" sldId="466"/>
        </pc:sldMkLst>
      </pc:sldChg>
      <pc:sldChg chg="addSp delSp modSp mod">
        <pc:chgData name="fuminori sakuma" userId="289d416634db11fc" providerId="LiveId" clId="{7F1B5500-375C-4867-841F-959DA462116E}" dt="2024-05-04T06:58:53.796" v="286" actId="1076"/>
        <pc:sldMkLst>
          <pc:docMk/>
          <pc:sldMk cId="718086830" sldId="473"/>
        </pc:sldMkLst>
      </pc:sldChg>
      <pc:sldChg chg="modAnim">
        <pc:chgData name="fuminori sakuma" userId="289d416634db11fc" providerId="LiveId" clId="{7F1B5500-375C-4867-841F-959DA462116E}" dt="2024-05-13T11:19:03.688" v="8081"/>
        <pc:sldMkLst>
          <pc:docMk/>
          <pc:sldMk cId="1734796346" sldId="506"/>
        </pc:sldMkLst>
      </pc:sldChg>
      <pc:sldChg chg="delSp modSp add mod delAnim">
        <pc:chgData name="fuminori sakuma" userId="289d416634db11fc" providerId="LiveId" clId="{7F1B5500-375C-4867-841F-959DA462116E}" dt="2024-05-05T10:30:47.216" v="4433" actId="27636"/>
        <pc:sldMkLst>
          <pc:docMk/>
          <pc:sldMk cId="645566570" sldId="524"/>
        </pc:sldMkLst>
      </pc:sldChg>
      <pc:sldChg chg="delSp modSp mod">
        <pc:chgData name="fuminori sakuma" userId="289d416634db11fc" providerId="LiveId" clId="{7F1B5500-375C-4867-841F-959DA462116E}" dt="2024-05-07T01:34:54.054" v="7113" actId="20577"/>
        <pc:sldMkLst>
          <pc:docMk/>
          <pc:sldMk cId="3660517069" sldId="2361"/>
        </pc:sldMkLst>
      </pc:sldChg>
      <pc:sldChg chg="del">
        <pc:chgData name="fuminori sakuma" userId="289d416634db11fc" providerId="LiveId" clId="{7F1B5500-375C-4867-841F-959DA462116E}" dt="2024-05-05T03:25:47.258" v="725" actId="47"/>
        <pc:sldMkLst>
          <pc:docMk/>
          <pc:sldMk cId="2670200087" sldId="2366"/>
        </pc:sldMkLst>
      </pc:sldChg>
      <pc:sldChg chg="addSp delSp modSp mod">
        <pc:chgData name="fuminori sakuma" userId="289d416634db11fc" providerId="LiveId" clId="{7F1B5500-375C-4867-841F-959DA462116E}" dt="2024-05-07T04:48:35.999" v="7931" actId="20577"/>
        <pc:sldMkLst>
          <pc:docMk/>
          <pc:sldMk cId="363635023" sldId="2387"/>
        </pc:sldMkLst>
      </pc:sldChg>
      <pc:sldChg chg="addSp delSp modSp mod">
        <pc:chgData name="fuminori sakuma" userId="289d416634db11fc" providerId="LiveId" clId="{7F1B5500-375C-4867-841F-959DA462116E}" dt="2024-05-10T08:12:35.321" v="8080" actId="33524"/>
        <pc:sldMkLst>
          <pc:docMk/>
          <pc:sldMk cId="1896613511" sldId="2400"/>
        </pc:sldMkLst>
      </pc:sldChg>
      <pc:sldChg chg="modSp mod">
        <pc:chgData name="fuminori sakuma" userId="289d416634db11fc" providerId="LiveId" clId="{7F1B5500-375C-4867-841F-959DA462116E}" dt="2024-05-13T11:59:37.145" v="8128"/>
        <pc:sldMkLst>
          <pc:docMk/>
          <pc:sldMk cId="90935017" sldId="2415"/>
        </pc:sldMkLst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2475660026" sldId="2431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3572505839" sldId="2431"/>
        </pc:sldMkLst>
      </pc:sldChg>
      <pc:sldChg chg="modSp mod modAnim">
        <pc:chgData name="fuminori sakuma" userId="289d416634db11fc" providerId="LiveId" clId="{7F1B5500-375C-4867-841F-959DA462116E}" dt="2024-05-13T11:21:40.415" v="8091" actId="6549"/>
        <pc:sldMkLst>
          <pc:docMk/>
          <pc:sldMk cId="4201329255" sldId="2449"/>
        </pc:sldMkLst>
      </pc:sldChg>
      <pc:sldChg chg="modSp add mod">
        <pc:chgData name="fuminori sakuma" userId="289d416634db11fc" providerId="LiveId" clId="{7F1B5500-375C-4867-841F-959DA462116E}" dt="2024-05-05T08:40:46.636" v="3888" actId="313"/>
        <pc:sldMkLst>
          <pc:docMk/>
          <pc:sldMk cId="469613953" sldId="2450"/>
        </pc:sldMkLst>
      </pc:sldChg>
      <pc:sldChg chg="add">
        <pc:chgData name="fuminori sakuma" userId="289d416634db11fc" providerId="LiveId" clId="{7F1B5500-375C-4867-841F-959DA462116E}" dt="2024-05-06T02:27:49.944" v="6231"/>
        <pc:sldMkLst>
          <pc:docMk/>
          <pc:sldMk cId="1769871703" sldId="2451"/>
        </pc:sldMkLst>
      </pc:sldChg>
      <pc:sldChg chg="add del">
        <pc:chgData name="fuminori sakuma" userId="289d416634db11fc" providerId="LiveId" clId="{7F1B5500-375C-4867-841F-959DA462116E}" dt="2024-05-06T02:27:42.874" v="6230" actId="2696"/>
        <pc:sldMkLst>
          <pc:docMk/>
          <pc:sldMk cId="2939691309" sldId="2451"/>
        </pc:sldMkLst>
      </pc:sldChg>
      <pc:sldChg chg="modSp mod">
        <pc:chgData name="fuminori sakuma" userId="289d416634db11fc" providerId="LiveId" clId="{7F1B5500-375C-4867-841F-959DA462116E}" dt="2024-05-13T11:34:02.720" v="8127" actId="1037"/>
        <pc:sldMkLst>
          <pc:docMk/>
          <pc:sldMk cId="1341188105" sldId="2456"/>
        </pc:sldMkLst>
      </pc:sldChg>
      <pc:sldChg chg="del">
        <pc:chgData name="fuminori sakuma" userId="289d416634db11fc" providerId="LiveId" clId="{7F1B5500-375C-4867-841F-959DA462116E}" dt="2024-05-05T03:25:47.942" v="726" actId="47"/>
        <pc:sldMkLst>
          <pc:docMk/>
          <pc:sldMk cId="119845877" sldId="2462"/>
        </pc:sldMkLst>
      </pc:sldChg>
      <pc:sldChg chg="del">
        <pc:chgData name="fuminori sakuma" userId="289d416634db11fc" providerId="LiveId" clId="{7F1B5500-375C-4867-841F-959DA462116E}" dt="2024-05-05T03:31:58.100" v="728" actId="47"/>
        <pc:sldMkLst>
          <pc:docMk/>
          <pc:sldMk cId="886873656" sldId="2524"/>
        </pc:sldMkLst>
      </pc:sldChg>
      <pc:sldChg chg="del">
        <pc:chgData name="fuminori sakuma" userId="289d416634db11fc" providerId="LiveId" clId="{7F1B5500-375C-4867-841F-959DA462116E}" dt="2024-05-06T02:27:33.505" v="6228" actId="2696"/>
        <pc:sldMkLst>
          <pc:docMk/>
          <pc:sldMk cId="3365353751" sldId="2534"/>
        </pc:sldMkLst>
      </pc:sldChg>
      <pc:sldChg chg="add">
        <pc:chgData name="fuminori sakuma" userId="289d416634db11fc" providerId="LiveId" clId="{7F1B5500-375C-4867-841F-959DA462116E}" dt="2024-05-06T02:27:39.303" v="6229"/>
        <pc:sldMkLst>
          <pc:docMk/>
          <pc:sldMk cId="3766291041" sldId="2534"/>
        </pc:sldMkLst>
      </pc:sldChg>
      <pc:sldChg chg="modSp mod modAnim">
        <pc:chgData name="fuminori sakuma" userId="289d416634db11fc" providerId="LiveId" clId="{7F1B5500-375C-4867-841F-959DA462116E}" dt="2024-05-13T11:20:14.316" v="8082"/>
        <pc:sldMkLst>
          <pc:docMk/>
          <pc:sldMk cId="659576534" sldId="2542"/>
        </pc:sldMkLst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358124785" sldId="2548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1460158486" sldId="2548"/>
        </pc:sldMkLst>
      </pc:sldChg>
      <pc:sldChg chg="addSp delSp modSp mod modAnim">
        <pc:chgData name="fuminori sakuma" userId="289d416634db11fc" providerId="LiveId" clId="{7F1B5500-375C-4867-841F-959DA462116E}" dt="2024-05-13T11:24:16.945" v="8095"/>
        <pc:sldMkLst>
          <pc:docMk/>
          <pc:sldMk cId="2057969601" sldId="2549"/>
        </pc:sldMkLst>
      </pc:sldChg>
      <pc:sldChg chg="addSp modSp mod modAnim">
        <pc:chgData name="fuminori sakuma" userId="289d416634db11fc" providerId="LiveId" clId="{7F1B5500-375C-4867-841F-959DA462116E}" dt="2024-05-05T08:50:17.550" v="3946" actId="1076"/>
        <pc:sldMkLst>
          <pc:docMk/>
          <pc:sldMk cId="1174157469" sldId="2550"/>
        </pc:sldMkLst>
      </pc:sldChg>
      <pc:sldChg chg="addSp delSp modSp new mod modAnim">
        <pc:chgData name="fuminori sakuma" userId="289d416634db11fc" providerId="LiveId" clId="{7F1B5500-375C-4867-841F-959DA462116E}" dt="2024-05-13T11:24:36.015" v="8096"/>
        <pc:sldMkLst>
          <pc:docMk/>
          <pc:sldMk cId="2111381584" sldId="2551"/>
        </pc:sldMkLst>
      </pc:sldChg>
      <pc:sldChg chg="addSp delSp modSp new del mod">
        <pc:chgData name="fuminori sakuma" userId="289d416634db11fc" providerId="LiveId" clId="{7F1B5500-375C-4867-841F-959DA462116E}" dt="2024-05-06T01:54:27.825" v="5869" actId="47"/>
        <pc:sldMkLst>
          <pc:docMk/>
          <pc:sldMk cId="2838440199" sldId="2552"/>
        </pc:sldMkLst>
      </pc:sldChg>
      <pc:sldChg chg="addSp delSp modSp new mod">
        <pc:chgData name="fuminori sakuma" userId="289d416634db11fc" providerId="LiveId" clId="{7F1B5500-375C-4867-841F-959DA462116E}" dt="2024-05-05T10:28:07.471" v="4404" actId="2711"/>
        <pc:sldMkLst>
          <pc:docMk/>
          <pc:sldMk cId="2937097946" sldId="2553"/>
        </pc:sldMkLst>
      </pc:sldChg>
      <pc:sldChg chg="addSp delSp modSp add mod modTransition">
        <pc:chgData name="fuminori sakuma" userId="289d416634db11fc" providerId="LiveId" clId="{7F1B5500-375C-4867-841F-959DA462116E}" dt="2024-05-13T11:25:27.787" v="8097"/>
        <pc:sldMkLst>
          <pc:docMk/>
          <pc:sldMk cId="1370622559" sldId="2554"/>
        </pc:sldMkLst>
      </pc:sldChg>
      <pc:sldChg chg="addSp delSp modSp add mod delAnim modAnim">
        <pc:chgData name="fuminori sakuma" userId="289d416634db11fc" providerId="LiveId" clId="{7F1B5500-375C-4867-841F-959DA462116E}" dt="2024-05-05T09:14:32.120" v="4312" actId="20577"/>
        <pc:sldMkLst>
          <pc:docMk/>
          <pc:sldMk cId="3842311738" sldId="2555"/>
        </pc:sldMkLst>
      </pc:sldChg>
      <pc:sldChg chg="addSp delSp modSp add mod modTransition">
        <pc:chgData name="fuminori sakuma" userId="289d416634db11fc" providerId="LiveId" clId="{7F1B5500-375C-4867-841F-959DA462116E}" dt="2024-05-13T11:25:56.240" v="8098"/>
        <pc:sldMkLst>
          <pc:docMk/>
          <pc:sldMk cId="2093464262" sldId="2556"/>
        </pc:sldMkLst>
      </pc:sldChg>
      <pc:sldChg chg="addSp delSp modSp add mod modTransition">
        <pc:chgData name="fuminori sakuma" userId="289d416634db11fc" providerId="LiveId" clId="{7F1B5500-375C-4867-841F-959DA462116E}" dt="2024-05-13T11:25:58.544" v="8099"/>
        <pc:sldMkLst>
          <pc:docMk/>
          <pc:sldMk cId="2655158519" sldId="2557"/>
        </pc:sldMkLst>
      </pc:sldChg>
      <pc:sldChg chg="addSp delSp modSp add mod ord modAnim">
        <pc:chgData name="fuminori sakuma" userId="289d416634db11fc" providerId="LiveId" clId="{7F1B5500-375C-4867-841F-959DA462116E}" dt="2024-05-07T00:59:11.199" v="6986" actId="1036"/>
        <pc:sldMkLst>
          <pc:docMk/>
          <pc:sldMk cId="2443869532" sldId="2558"/>
        </pc:sldMkLst>
      </pc:sldChg>
      <pc:sldChg chg="addSp delSp modSp add del mod ord">
        <pc:chgData name="fuminori sakuma" userId="289d416634db11fc" providerId="LiveId" clId="{7F1B5500-375C-4867-841F-959DA462116E}" dt="2024-05-05T07:55:00.118" v="3468" actId="47"/>
        <pc:sldMkLst>
          <pc:docMk/>
          <pc:sldMk cId="202638037" sldId="2559"/>
        </pc:sldMkLst>
      </pc:sldChg>
      <pc:sldChg chg="addSp delSp modSp add mod ord modAnim">
        <pc:chgData name="fuminori sakuma" userId="289d416634db11fc" providerId="LiveId" clId="{7F1B5500-375C-4867-841F-959DA462116E}" dt="2024-05-05T08:45:02.993" v="3895" actId="14100"/>
        <pc:sldMkLst>
          <pc:docMk/>
          <pc:sldMk cId="2580584118" sldId="2559"/>
        </pc:sldMkLst>
      </pc:sldChg>
      <pc:sldChg chg="new">
        <pc:chgData name="fuminori sakuma" userId="289d416634db11fc" providerId="LiveId" clId="{7F1B5500-375C-4867-841F-959DA462116E}" dt="2024-05-05T08:41:46.819" v="3891" actId="680"/>
        <pc:sldMkLst>
          <pc:docMk/>
          <pc:sldMk cId="2156105871" sldId="2560"/>
        </pc:sldMkLst>
      </pc:sldChg>
      <pc:sldChg chg="addSp modSp add mod">
        <pc:chgData name="fuminori sakuma" userId="289d416634db11fc" providerId="LiveId" clId="{7F1B5500-375C-4867-841F-959DA462116E}" dt="2024-05-07T01:09:15.826" v="7003" actId="14100"/>
        <pc:sldMkLst>
          <pc:docMk/>
          <pc:sldMk cId="3945150168" sldId="2561"/>
        </pc:sldMkLst>
      </pc:sldChg>
      <pc:sldChg chg="new del">
        <pc:chgData name="fuminori sakuma" userId="289d416634db11fc" providerId="LiveId" clId="{7F1B5500-375C-4867-841F-959DA462116E}" dt="2024-05-06T01:54:27.825" v="5869" actId="47"/>
        <pc:sldMkLst>
          <pc:docMk/>
          <pc:sldMk cId="1153600350" sldId="2562"/>
        </pc:sldMkLst>
      </pc:sldChg>
      <pc:sldChg chg="delSp modSp add del mod">
        <pc:chgData name="fuminori sakuma" userId="289d416634db11fc" providerId="LiveId" clId="{7F1B5500-375C-4867-841F-959DA462116E}" dt="2024-05-06T01:16:23.926" v="5534" actId="47"/>
        <pc:sldMkLst>
          <pc:docMk/>
          <pc:sldMk cId="88711263" sldId="2563"/>
        </pc:sldMkLst>
      </pc:sldChg>
      <pc:sldChg chg="addSp delSp modSp add del mod">
        <pc:chgData name="fuminori sakuma" userId="289d416634db11fc" providerId="LiveId" clId="{7F1B5500-375C-4867-841F-959DA462116E}" dt="2024-05-05T10:24:49.294" v="4387"/>
        <pc:sldMkLst>
          <pc:docMk/>
          <pc:sldMk cId="503371950" sldId="2563"/>
        </pc:sldMkLst>
      </pc:sldChg>
      <pc:sldChg chg="addSp delSp modSp add del mod delAnim modAnim">
        <pc:chgData name="fuminori sakuma" userId="289d416634db11fc" providerId="LiveId" clId="{7F1B5500-375C-4867-841F-959DA462116E}" dt="2024-05-07T03:16:09.848" v="7848" actId="47"/>
        <pc:sldMkLst>
          <pc:docMk/>
          <pc:sldMk cId="3721898454" sldId="2564"/>
        </pc:sldMkLst>
      </pc:sldChg>
      <pc:sldChg chg="addSp delSp modSp add mod modAnim">
        <pc:chgData name="fuminori sakuma" userId="289d416634db11fc" providerId="LiveId" clId="{7F1B5500-375C-4867-841F-959DA462116E}" dt="2024-05-06T01:49:48.186" v="5847" actId="313"/>
        <pc:sldMkLst>
          <pc:docMk/>
          <pc:sldMk cId="3190630225" sldId="2565"/>
        </pc:sldMkLst>
      </pc:sldChg>
      <pc:sldChg chg="addSp delSp modSp add mod">
        <pc:chgData name="fuminori sakuma" userId="289d416634db11fc" providerId="LiveId" clId="{7F1B5500-375C-4867-841F-959DA462116E}" dt="2024-05-06T01:54:24.902" v="5868" actId="1076"/>
        <pc:sldMkLst>
          <pc:docMk/>
          <pc:sldMk cId="1777115061" sldId="2566"/>
        </pc:sldMkLst>
      </pc:sldChg>
      <pc:sldChg chg="addSp delSp modSp add mod">
        <pc:chgData name="fuminori sakuma" userId="289d416634db11fc" providerId="LiveId" clId="{7F1B5500-375C-4867-841F-959DA462116E}" dt="2024-05-06T05:04:43.465" v="6631" actId="1076"/>
        <pc:sldMkLst>
          <pc:docMk/>
          <pc:sldMk cId="114757890" sldId="2567"/>
        </pc:sldMkLst>
      </pc:sldChg>
      <pc:sldChg chg="addSp delSp modSp add del mod">
        <pc:chgData name="fuminori sakuma" userId="289d416634db11fc" providerId="LiveId" clId="{7F1B5500-375C-4867-841F-959DA462116E}" dt="2024-05-07T03:16:18.334" v="7849" actId="47"/>
        <pc:sldMkLst>
          <pc:docMk/>
          <pc:sldMk cId="3713865349" sldId="2568"/>
        </pc:sldMkLst>
      </pc:sldChg>
      <pc:sldChg chg="delSp modSp add mod modTransition modAnim">
        <pc:chgData name="fuminori sakuma" userId="289d416634db11fc" providerId="LiveId" clId="{7F1B5500-375C-4867-841F-959DA462116E}" dt="2024-05-13T11:29:28.220" v="8104"/>
        <pc:sldMkLst>
          <pc:docMk/>
          <pc:sldMk cId="523575771" sldId="2569"/>
        </pc:sldMkLst>
      </pc:sldChg>
      <pc:sldChg chg="addSp delSp modSp new mod">
        <pc:chgData name="fuminori sakuma" userId="289d416634db11fc" providerId="LiveId" clId="{7F1B5500-375C-4867-841F-959DA462116E}" dt="2024-05-07T04:57:36.321" v="7963" actId="1076"/>
        <pc:sldMkLst>
          <pc:docMk/>
          <pc:sldMk cId="2852644664" sldId="2570"/>
        </pc:sldMkLst>
      </pc:sldChg>
      <pc:sldChg chg="addSp modSp add mod">
        <pc:chgData name="fuminori sakuma" userId="289d416634db11fc" providerId="LiveId" clId="{7F1B5500-375C-4867-841F-959DA462116E}" dt="2024-05-07T04:57:49.613" v="7966"/>
        <pc:sldMkLst>
          <pc:docMk/>
          <pc:sldMk cId="3652659746" sldId="2571"/>
        </pc:sldMkLst>
      </pc:sldChg>
      <pc:sldChg chg="modSp add mod">
        <pc:chgData name="fuminori sakuma" userId="289d416634db11fc" providerId="LiveId" clId="{7F1B5500-375C-4867-841F-959DA462116E}" dt="2024-05-07T04:58:02.341" v="7968" actId="14826"/>
        <pc:sldMkLst>
          <pc:docMk/>
          <pc:sldMk cId="1372724447" sldId="2572"/>
        </pc:sldMkLst>
      </pc:sldChg>
      <pc:sldChg chg="modSp add mod">
        <pc:chgData name="fuminori sakuma" userId="289d416634db11fc" providerId="LiveId" clId="{7F1B5500-375C-4867-841F-959DA462116E}" dt="2024-05-07T04:58:21.911" v="7970" actId="14826"/>
        <pc:sldMkLst>
          <pc:docMk/>
          <pc:sldMk cId="1993579775" sldId="2573"/>
        </pc:sldMkLst>
      </pc:sldChg>
      <pc:sldChg chg="modSp add mod">
        <pc:chgData name="fuminori sakuma" userId="289d416634db11fc" providerId="LiveId" clId="{7F1B5500-375C-4867-841F-959DA462116E}" dt="2024-05-07T04:58:43.257" v="7972" actId="14826"/>
        <pc:sldMkLst>
          <pc:docMk/>
          <pc:sldMk cId="1680186489" sldId="2574"/>
        </pc:sldMkLst>
      </pc:sldChg>
      <pc:sldChg chg="addSp delSp modSp new mod">
        <pc:chgData name="fuminori sakuma" userId="289d416634db11fc" providerId="LiveId" clId="{7F1B5500-375C-4867-841F-959DA462116E}" dt="2024-05-07T05:10:53.432" v="7982" actId="1076"/>
        <pc:sldMkLst>
          <pc:docMk/>
          <pc:sldMk cId="2369410728" sldId="2575"/>
        </pc:sldMkLst>
      </pc:sldChg>
      <pc:sldChg chg="del">
        <pc:chgData name="fuminori sakuma" userId="289d416634db11fc" providerId="LiveId" clId="{7F1B5500-375C-4867-841F-959DA462116E}" dt="2024-05-07T04:59:03.300" v="7973" actId="47"/>
        <pc:sldMkLst>
          <pc:docMk/>
          <pc:sldMk cId="4054493622" sldId="25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830FD-4CF9-4D9E-AD68-AC1BC1153C11}" type="datetimeFigureOut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C2C4-A678-4C67-9D7C-F137A99836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2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6358-F217-4B65-BF14-664B7DC4A300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E45-A6D9-4D41-A7B3-B7DAA7FA4915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95BC-37C3-4444-A0E4-7D482FA81DA3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902B-E0D2-4AD4-9608-A277D236EF86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853E-7F88-47BC-8209-F1AC5A0C93F7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27DC2-B0EA-4E34-A41B-373A13D35440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2AAB-380A-48C4-B5FE-49D065C5A246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D442-3976-471A-BCD9-019AE79E15B1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41BC-C031-4252-80C4-94281361942D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A9E0-90E6-44AF-8B38-89B9531DF72A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17C5-3CD0-4865-B14E-1CB0FB9C1999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26BA-93A1-48FC-BFBA-DDB3B6AB8D94}" type="datetime1">
              <a:rPr kumimoji="1" lang="ja-JP" altLang="en-US" smtClean="0"/>
              <a:t>2025/6/21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sakuma@ribf.riken.jp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1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9.png"/><Relationship Id="rId5" Type="http://schemas.openxmlformats.org/officeDocument/2006/relationships/image" Target="../media/image480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550.png"/><Relationship Id="rId3" Type="http://schemas.openxmlformats.org/officeDocument/2006/relationships/image" Target="../media/image60.png"/><Relationship Id="rId7" Type="http://schemas.openxmlformats.org/officeDocument/2006/relationships/image" Target="../media/image490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58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240.png"/><Relationship Id="rId5" Type="http://schemas.openxmlformats.org/officeDocument/2006/relationships/image" Target="../media/image18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66.png"/><Relationship Id="rId7" Type="http://schemas.openxmlformats.org/officeDocument/2006/relationships/image" Target="../media/image50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10" Type="http://schemas.openxmlformats.org/officeDocument/2006/relationships/image" Target="../media/image640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image" Target="../media/image50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640.png"/><Relationship Id="rId5" Type="http://schemas.openxmlformats.org/officeDocument/2006/relationships/image" Target="../media/image480.png"/><Relationship Id="rId4" Type="http://schemas.openxmlformats.org/officeDocument/2006/relationships/image" Target="../media/image70.png"/><Relationship Id="rId9" Type="http://schemas.openxmlformats.org/officeDocument/2006/relationships/image" Target="../media/image5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5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640.png"/><Relationship Id="rId5" Type="http://schemas.openxmlformats.org/officeDocument/2006/relationships/image" Target="../media/image480.png"/><Relationship Id="rId4" Type="http://schemas.openxmlformats.org/officeDocument/2006/relationships/image" Target="../media/image73.png"/><Relationship Id="rId9" Type="http://schemas.openxmlformats.org/officeDocument/2006/relationships/image" Target="../media/image5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790.png"/><Relationship Id="rId3" Type="http://schemas.openxmlformats.org/officeDocument/2006/relationships/image" Target="../media/image490.png"/><Relationship Id="rId7" Type="http://schemas.openxmlformats.org/officeDocument/2006/relationships/image" Target="../media/image730.png"/><Relationship Id="rId12" Type="http://schemas.openxmlformats.org/officeDocument/2006/relationships/image" Target="../media/image78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70.png"/><Relationship Id="rId5" Type="http://schemas.openxmlformats.org/officeDocument/2006/relationships/image" Target="../media/image550.png"/><Relationship Id="rId10" Type="http://schemas.openxmlformats.org/officeDocument/2006/relationships/image" Target="../media/image760.png"/><Relationship Id="rId4" Type="http://schemas.openxmlformats.org/officeDocument/2006/relationships/image" Target="../media/image500.png"/><Relationship Id="rId9" Type="http://schemas.openxmlformats.org/officeDocument/2006/relationships/image" Target="../media/image750.png"/><Relationship Id="rId14" Type="http://schemas.openxmlformats.org/officeDocument/2006/relationships/image" Target="../media/image8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6.emf"/><Relationship Id="rId4" Type="http://schemas.openxmlformats.org/officeDocument/2006/relationships/image" Target="../media/image6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9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10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6.emf"/><Relationship Id="rId4" Type="http://schemas.openxmlformats.org/officeDocument/2006/relationships/image" Target="../media/image6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370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4.png"/><Relationship Id="rId7" Type="http://schemas.openxmlformats.org/officeDocument/2006/relationships/image" Target="../media/image70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75.emf"/><Relationship Id="rId10" Type="http://schemas.openxmlformats.org/officeDocument/2006/relationships/image" Target="../media/image95.pn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png"/><Relationship Id="rId3" Type="http://schemas.openxmlformats.org/officeDocument/2006/relationships/image" Target="../media/image741.png"/><Relationship Id="rId7" Type="http://schemas.openxmlformats.org/officeDocument/2006/relationships/image" Target="../media/image98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g"/><Relationship Id="rId9" Type="http://schemas.openxmlformats.org/officeDocument/2006/relationships/image" Target="../media/image10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.png"/><Relationship Id="rId7" Type="http://schemas.openxmlformats.org/officeDocument/2006/relationships/image" Target="../media/image114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127.svg"/><Relationship Id="rId7" Type="http://schemas.openxmlformats.org/officeDocument/2006/relationships/image" Target="../media/image130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320.png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75.emf"/><Relationship Id="rId7" Type="http://schemas.openxmlformats.org/officeDocument/2006/relationships/image" Target="../media/image138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emf"/><Relationship Id="rId5" Type="http://schemas.openxmlformats.org/officeDocument/2006/relationships/image" Target="../media/image136.png"/><Relationship Id="rId4" Type="http://schemas.openxmlformats.org/officeDocument/2006/relationships/image" Target="../media/image241.png"/><Relationship Id="rId9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1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1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94C6EAC-A5AF-4C9D-9745-14458BF8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43" y="2887409"/>
            <a:ext cx="8823512" cy="1552781"/>
          </a:xfrm>
        </p:spPr>
        <p:txBody>
          <a:bodyPr>
            <a:normAutofit/>
          </a:bodyPr>
          <a:lstStyle/>
          <a:p>
            <a:r>
              <a:rPr lang="en-US" altLang="ja-JP" sz="4000" b="1" dirty="0"/>
              <a:t>F. Sakuma, RIKEN</a:t>
            </a:r>
          </a:p>
          <a:p>
            <a:endParaRPr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J-PARC E15/E31/E73/E80/E89 collaboration</a:t>
            </a:r>
            <a:endParaRPr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グループロゴ">
            <a:extLst>
              <a:ext uri="{FF2B5EF4-FFF2-40B4-BE49-F238E27FC236}">
                <a16:creationId xmlns:a16="http://schemas.microsoft.com/office/drawing/2014/main" id="{43AC9D1C-9D05-4CF5-9153-B460B509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3060053" y="2766761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仁科センター 計算機ネットワーク">
            <a:extLst>
              <a:ext uri="{FF2B5EF4-FFF2-40B4-BE49-F238E27FC236}">
                <a16:creationId xmlns:a16="http://schemas.microsoft.com/office/drawing/2014/main" id="{75C25DC2-C7A8-B940-878D-759207AB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44" y="2994702"/>
            <a:ext cx="1930798" cy="5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0">
            <a:extLst>
              <a:ext uri="{FF2B5EF4-FFF2-40B4-BE49-F238E27FC236}">
                <a16:creationId xmlns:a16="http://schemas.microsoft.com/office/drawing/2014/main" id="{859F9415-D08D-AB78-83A1-02FFF8B11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8" y="367554"/>
            <a:ext cx="11170023" cy="2050258"/>
          </a:xfrm>
        </p:spPr>
        <p:txBody>
          <a:bodyPr>
            <a:normAutofit fontScale="90000"/>
          </a:bodyPr>
          <a:lstStyle/>
          <a:p>
            <a:r>
              <a:rPr lang="en-US" altLang="ja-JP" sz="6600" b="1"/>
              <a:t>Kaonic nuclei:</a:t>
            </a:r>
            <a:br>
              <a:rPr lang="en-US" altLang="ja-JP" sz="6600" b="1"/>
            </a:br>
            <a:r>
              <a:rPr lang="en-US" altLang="ja-JP" sz="6600" b="1"/>
              <a:t>progress </a:t>
            </a:r>
            <a:r>
              <a:rPr lang="en-US" altLang="ja-JP" sz="6600" b="1" dirty="0"/>
              <a:t>and prospects at J-PARC</a:t>
            </a:r>
            <a:endParaRPr lang="ja-JP" altLang="en-US" sz="6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EB3A84-2837-1424-A45C-18B0EBA7A9E4}"/>
              </a:ext>
            </a:extLst>
          </p:cNvPr>
          <p:cNvSpPr txBox="1"/>
          <p:nvPr/>
        </p:nvSpPr>
        <p:spPr>
          <a:xfrm>
            <a:off x="5007592" y="3452238"/>
            <a:ext cx="217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hlinkClick r:id="rId4"/>
              </a:rPr>
              <a:t>sakuma@ribf.riken.jp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6821C75-D076-5EBC-34A7-C522B10F0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352" y="4316595"/>
            <a:ext cx="5857296" cy="25143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42FE94-6577-0302-03DA-16B715DEEE4F}"/>
              </a:ext>
            </a:extLst>
          </p:cNvPr>
          <p:cNvSpPr txBox="1"/>
          <p:nvPr/>
        </p:nvSpPr>
        <p:spPr>
          <a:xfrm>
            <a:off x="6475262" y="5987291"/>
            <a:ext cx="1925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ja-JP" dirty="0">
                <a:solidFill>
                  <a:schemeClr val="bg1"/>
                </a:solidFill>
              </a:rPr>
              <a:t>23–25 Jun 2025,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</a:rPr>
              <a:t>INFN-LNF, Frascati</a:t>
            </a:r>
            <a:endParaRPr lang="it-IT" altLang="ja-JP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66B743-430D-AA52-A7CD-290A0928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93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93kW (8x10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2025,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DCD3E9F8-D86C-6AC5-1C31-C33DC6A1B770}"/>
              </a:ext>
            </a:extLst>
          </p:cNvPr>
          <p:cNvSpPr/>
          <p:nvPr/>
        </p:nvSpPr>
        <p:spPr>
          <a:xfrm>
            <a:off x="-152400" y="-130278"/>
            <a:ext cx="12496800" cy="7118555"/>
          </a:xfrm>
          <a:custGeom>
            <a:avLst/>
            <a:gdLst>
              <a:gd name="connsiteX0" fmla="*/ 700969 w 12496800"/>
              <a:gd name="connsiteY0" fmla="*/ 1269268 h 7118555"/>
              <a:gd name="connsiteX1" fmla="*/ 216310 w 12496800"/>
              <a:gd name="connsiteY1" fmla="*/ 1753927 h 7118555"/>
              <a:gd name="connsiteX2" fmla="*/ 216310 w 12496800"/>
              <a:gd name="connsiteY2" fmla="*/ 3692505 h 7118555"/>
              <a:gd name="connsiteX3" fmla="*/ 700969 w 12496800"/>
              <a:gd name="connsiteY3" fmla="*/ 4177164 h 7118555"/>
              <a:gd name="connsiteX4" fmla="*/ 4396701 w 12496800"/>
              <a:gd name="connsiteY4" fmla="*/ 4177164 h 7118555"/>
              <a:gd name="connsiteX5" fmla="*/ 4881359 w 12496800"/>
              <a:gd name="connsiteY5" fmla="*/ 3692505 h 7118555"/>
              <a:gd name="connsiteX6" fmla="*/ 4881359 w 12496800"/>
              <a:gd name="connsiteY6" fmla="*/ 1753927 h 7118555"/>
              <a:gd name="connsiteX7" fmla="*/ 4396701 w 12496800"/>
              <a:gd name="connsiteY7" fmla="*/ 1269268 h 7118555"/>
              <a:gd name="connsiteX8" fmla="*/ 0 w 12496800"/>
              <a:gd name="connsiteY8" fmla="*/ 0 h 7118555"/>
              <a:gd name="connsiteX9" fmla="*/ 12496800 w 12496800"/>
              <a:gd name="connsiteY9" fmla="*/ 0 h 7118555"/>
              <a:gd name="connsiteX10" fmla="*/ 12496800 w 12496800"/>
              <a:gd name="connsiteY10" fmla="*/ 7118555 h 7118555"/>
              <a:gd name="connsiteX11" fmla="*/ 0 w 12496800"/>
              <a:gd name="connsiteY11" fmla="*/ 7118555 h 7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96800" h="7118555">
                <a:moveTo>
                  <a:pt x="700969" y="1269268"/>
                </a:moveTo>
                <a:cubicBezTo>
                  <a:pt x="433299" y="1269268"/>
                  <a:pt x="216310" y="1486257"/>
                  <a:pt x="216310" y="1753927"/>
                </a:cubicBezTo>
                <a:lnTo>
                  <a:pt x="216310" y="3692505"/>
                </a:lnTo>
                <a:cubicBezTo>
                  <a:pt x="216310" y="3960175"/>
                  <a:pt x="433299" y="4177164"/>
                  <a:pt x="700969" y="4177164"/>
                </a:cubicBezTo>
                <a:lnTo>
                  <a:pt x="4396701" y="4177164"/>
                </a:lnTo>
                <a:cubicBezTo>
                  <a:pt x="4664370" y="4177164"/>
                  <a:pt x="4881359" y="3960175"/>
                  <a:pt x="4881359" y="3692505"/>
                </a:cubicBezTo>
                <a:lnTo>
                  <a:pt x="4881359" y="1753927"/>
                </a:lnTo>
                <a:cubicBezTo>
                  <a:pt x="4881359" y="1486257"/>
                  <a:pt x="4664370" y="1269268"/>
                  <a:pt x="4396701" y="1269268"/>
                </a:cubicBezTo>
                <a:close/>
                <a:moveTo>
                  <a:pt x="0" y="0"/>
                </a:moveTo>
                <a:lnTo>
                  <a:pt x="12496800" y="0"/>
                </a:lnTo>
                <a:lnTo>
                  <a:pt x="12496800" y="7118555"/>
                </a:lnTo>
                <a:lnTo>
                  <a:pt x="0" y="71185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D7FD685D-DBDC-482E-34E6-FB3D9546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38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b="11111"/>
          <a:stretch/>
        </p:blipFill>
        <p:spPr>
          <a:xfrm>
            <a:off x="471487" y="-14227"/>
            <a:ext cx="11249025" cy="68722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709753" y="1597150"/>
            <a:ext cx="2820772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Neutron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Charge Veto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Proton Counter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3" name="直線矢印コネクタ 2"/>
          <p:cNvCxnSpPr>
            <a:cxnSpLocks/>
            <a:stCxn id="6" idx="0"/>
          </p:cNvCxnSpPr>
          <p:nvPr/>
        </p:nvCxnSpPr>
        <p:spPr>
          <a:xfrm flipH="1" flipV="1">
            <a:off x="9632293" y="971550"/>
            <a:ext cx="487846" cy="625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003692" y="620689"/>
            <a:ext cx="175881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Dump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直線矢印コネクタ 9"/>
          <p:cNvCxnSpPr>
            <a:cxnSpLocks/>
          </p:cNvCxnSpPr>
          <p:nvPr/>
        </p:nvCxnSpPr>
        <p:spPr>
          <a:xfrm>
            <a:off x="6744072" y="851520"/>
            <a:ext cx="933078" cy="26715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980792" y="1167925"/>
            <a:ext cx="3279039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Sweeping Magnet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>
            <a:cxnSpLocks/>
            <a:stCxn id="14" idx="2"/>
          </p:cNvCxnSpPr>
          <p:nvPr/>
        </p:nvCxnSpPr>
        <p:spPr>
          <a:xfrm>
            <a:off x="4620312" y="1629590"/>
            <a:ext cx="480056" cy="13882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259823" y="1862177"/>
            <a:ext cx="3326616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Liquid </a:t>
            </a:r>
            <a:r>
              <a:rPr lang="en-US" altLang="ja-JP" sz="2400" b="1" baseline="30000" dirty="0">
                <a:solidFill>
                  <a:srgbClr val="FFFF00"/>
                </a:solidFill>
              </a:rPr>
              <a:t>3</a:t>
            </a:r>
            <a:r>
              <a:rPr lang="en-US" altLang="ja-JP" sz="2400" b="1" dirty="0">
                <a:solidFill>
                  <a:srgbClr val="FFFF00"/>
                </a:solidFill>
              </a:rPr>
              <a:t>He-target System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9" name="直線矢印コネクタ 18"/>
          <p:cNvCxnSpPr>
            <a:cxnSpLocks/>
            <a:stCxn id="18" idx="2"/>
          </p:cNvCxnSpPr>
          <p:nvPr/>
        </p:nvCxnSpPr>
        <p:spPr>
          <a:xfrm>
            <a:off x="2923131" y="2323842"/>
            <a:ext cx="1380715" cy="9265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6873" y="2703823"/>
            <a:ext cx="3603679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Cylindrica Detector System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 (CDS)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>
            <a:cxnSpLocks/>
            <a:stCxn id="22" idx="2"/>
          </p:cNvCxnSpPr>
          <p:nvPr/>
        </p:nvCxnSpPr>
        <p:spPr>
          <a:xfrm>
            <a:off x="1998713" y="3534820"/>
            <a:ext cx="1801839" cy="49425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58497" y="3727961"/>
            <a:ext cx="1928670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Line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Spectrometer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7" name="直線矢印コネクタ 26"/>
          <p:cNvCxnSpPr>
            <a:cxnSpLocks/>
            <a:stCxn id="26" idx="2"/>
          </p:cNvCxnSpPr>
          <p:nvPr/>
        </p:nvCxnSpPr>
        <p:spPr>
          <a:xfrm>
            <a:off x="1122832" y="4558958"/>
            <a:ext cx="680488" cy="7275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241AAF-A3D1-36BC-B6C9-339549DD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-98915"/>
            <a:ext cx="8229600" cy="96728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sz="4800" b="1" dirty="0">
                <a:solidFill>
                  <a:schemeClr val="bg1"/>
                </a:solidFill>
              </a:rPr>
              <a:t>Experimental Setup @ K1.8BR</a:t>
            </a:r>
            <a:endParaRPr kumimoji="1" lang="ja-JP" altLang="en-US" sz="4800" b="1" dirty="0">
              <a:solidFill>
                <a:schemeClr val="bg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A4A41B6-B6EE-F149-FEBF-F3D7F65C6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64" y="3178688"/>
            <a:ext cx="4143818" cy="3507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99A0BA6-95A4-E677-C9E0-35B5C48FA7E2}"/>
              </a:ext>
            </a:extLst>
          </p:cNvPr>
          <p:cNvSpPr txBox="1"/>
          <p:nvPr/>
        </p:nvSpPr>
        <p:spPr>
          <a:xfrm>
            <a:off x="536805" y="620689"/>
            <a:ext cx="443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K.Agari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et, al., PTEP(2012)02B011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5D1D747-F33C-A804-ADCC-DE68797A09FF}"/>
              </a:ext>
            </a:extLst>
          </p:cNvPr>
          <p:cNvGrpSpPr/>
          <p:nvPr/>
        </p:nvGrpSpPr>
        <p:grpSpPr>
          <a:xfrm rot="19682902">
            <a:off x="2953737" y="4635516"/>
            <a:ext cx="5012648" cy="2248458"/>
            <a:chOff x="1631505" y="2381599"/>
            <a:chExt cx="8891629" cy="39884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0522819-80B6-24C0-5D71-B0E44A960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5" b="19813"/>
            <a:stretch/>
          </p:blipFill>
          <p:spPr bwMode="auto">
            <a:xfrm>
              <a:off x="1631505" y="2381599"/>
              <a:ext cx="8891629" cy="3988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112DA77-9EDB-C635-A211-D446546D9E36}"/>
                </a:ext>
              </a:extLst>
            </p:cNvPr>
            <p:cNvSpPr/>
            <p:nvPr/>
          </p:nvSpPr>
          <p:spPr>
            <a:xfrm rot="21083074">
              <a:off x="1914319" y="4313668"/>
              <a:ext cx="2890664" cy="102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209202-5619-AB57-1602-87D9B52E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1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4E2AFD8-9590-F7DD-C8B1-8707AEF36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図 52">
            <a:extLst>
              <a:ext uri="{FF2B5EF4-FFF2-40B4-BE49-F238E27FC236}">
                <a16:creationId xmlns:a16="http://schemas.microsoft.com/office/drawing/2014/main" id="{4EBE5878-2869-A62B-C448-EE98838E7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842" y="2189700"/>
            <a:ext cx="4209102" cy="352522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FAFE0FF8-3B21-50C1-7D21-67FFA943976E}"/>
              </a:ext>
            </a:extLst>
          </p:cNvPr>
          <p:cNvSpPr txBox="1">
            <a:spLocks/>
          </p:cNvSpPr>
          <p:nvPr/>
        </p:nvSpPr>
        <p:spPr>
          <a:xfrm>
            <a:off x="8429226" y="5174343"/>
            <a:ext cx="3693887" cy="184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If a </a:t>
            </a:r>
            <a:r>
              <a:rPr lang="en-US" altLang="ja-JP" b="1" dirty="0">
                <a:solidFill>
                  <a:srgbClr val="FF0000"/>
                </a:solidFill>
              </a:rPr>
              <a:t>bound state </a:t>
            </a:r>
            <a:r>
              <a:rPr lang="en-US" altLang="ja-JP" b="1" dirty="0"/>
              <a:t>exists, there is 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/>
              <a:t> below the M(</a:t>
            </a:r>
            <a:r>
              <a:rPr lang="en-US" altLang="ja-JP" b="1" dirty="0" err="1"/>
              <a:t>Kpp</a:t>
            </a:r>
            <a:r>
              <a:rPr lang="en-US" altLang="ja-JP" b="1" dirty="0"/>
              <a:t>)</a:t>
            </a:r>
            <a:endParaRPr lang="en-US" altLang="ja-JP" dirty="0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397625E-3192-C0A7-6329-AB25C8BA7FFA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6EA209F3-F08E-E775-7705-79AD52D0C584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493CE021-B139-9B68-2718-435EB50A4D58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A6CA1263-61A7-AD83-21DB-588411C20932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83" name="円/楕円 37">
                  <a:extLst>
                    <a:ext uri="{FF2B5EF4-FFF2-40B4-BE49-F238E27FC236}">
                      <a16:creationId xmlns:a16="http://schemas.microsoft.com/office/drawing/2014/main" id="{385FDD9C-3850-B446-E432-0F98029E72F1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円/楕円 38">
                  <a:extLst>
                    <a:ext uri="{FF2B5EF4-FFF2-40B4-BE49-F238E27FC236}">
                      <a16:creationId xmlns:a16="http://schemas.microsoft.com/office/drawing/2014/main" id="{3CE8946E-02F7-8707-D04D-4BD7F7998218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円/楕円 39">
                  <a:extLst>
                    <a:ext uri="{FF2B5EF4-FFF2-40B4-BE49-F238E27FC236}">
                      <a16:creationId xmlns:a16="http://schemas.microsoft.com/office/drawing/2014/main" id="{18AF635E-1A31-06CA-FF85-8C23A73ECD65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" name="直線矢印コネクタ 85">
                  <a:extLst>
                    <a:ext uri="{FF2B5EF4-FFF2-40B4-BE49-F238E27FC236}">
                      <a16:creationId xmlns:a16="http://schemas.microsoft.com/office/drawing/2014/main" id="{392B8185-A843-6507-3C9C-4C08DC63EB24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885EB63A-ECD7-1C5F-39C5-915EF38EB5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8" name="テキスト ボックス 34">
                  <a:extLst>
                    <a:ext uri="{FF2B5EF4-FFF2-40B4-BE49-F238E27FC236}">
                      <a16:creationId xmlns:a16="http://schemas.microsoft.com/office/drawing/2014/main" id="{3383FC06-99F0-8B1B-42BA-A38466DE04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9" name="テキスト ボックス 34">
                  <a:extLst>
                    <a:ext uri="{FF2B5EF4-FFF2-40B4-BE49-F238E27FC236}">
                      <a16:creationId xmlns:a16="http://schemas.microsoft.com/office/drawing/2014/main" id="{AF60ED9B-2CA6-212C-0178-604E6DCA36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90" name="円/楕円 44">
                  <a:extLst>
                    <a:ext uri="{FF2B5EF4-FFF2-40B4-BE49-F238E27FC236}">
                      <a16:creationId xmlns:a16="http://schemas.microsoft.com/office/drawing/2014/main" id="{25B103CB-36DE-3F67-AB4E-FFC17A5BAC2C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5C89793C-6C23-3AE2-19C4-399E85AEC209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74" name="円/楕円 28">
                  <a:extLst>
                    <a:ext uri="{FF2B5EF4-FFF2-40B4-BE49-F238E27FC236}">
                      <a16:creationId xmlns:a16="http://schemas.microsoft.com/office/drawing/2014/main" id="{9FB6A64C-2D26-4408-7823-C1F4B917DA0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5" name="直線矢印コネクタ 74">
                  <a:extLst>
                    <a:ext uri="{FF2B5EF4-FFF2-40B4-BE49-F238E27FC236}">
                      <a16:creationId xmlns:a16="http://schemas.microsoft.com/office/drawing/2014/main" id="{27DC0197-49CC-BED1-440B-66E378A9A56F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テキスト ボックス 35">
                  <a:extLst>
                    <a:ext uri="{FF2B5EF4-FFF2-40B4-BE49-F238E27FC236}">
                      <a16:creationId xmlns:a16="http://schemas.microsoft.com/office/drawing/2014/main" id="{B93015F1-3687-3C44-1DC0-1D9FDCB3A3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7" name="円/楕円 31">
                  <a:extLst>
                    <a:ext uri="{FF2B5EF4-FFF2-40B4-BE49-F238E27FC236}">
                      <a16:creationId xmlns:a16="http://schemas.microsoft.com/office/drawing/2014/main" id="{85216803-B4FD-4DE3-B41E-56242197CE57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テキスト ボックス 96">
                  <a:extLst>
                    <a:ext uri="{FF2B5EF4-FFF2-40B4-BE49-F238E27FC236}">
                      <a16:creationId xmlns:a16="http://schemas.microsoft.com/office/drawing/2014/main" id="{4899C064-C846-10C7-27DA-FDC83109294D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9" name="直線矢印コネクタ 78">
                  <a:extLst>
                    <a:ext uri="{FF2B5EF4-FFF2-40B4-BE49-F238E27FC236}">
                      <a16:creationId xmlns:a16="http://schemas.microsoft.com/office/drawing/2014/main" id="{9B097004-D2C5-9D02-BFEB-D181A9A85DDB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円/楕円 34">
                  <a:extLst>
                    <a:ext uri="{FF2B5EF4-FFF2-40B4-BE49-F238E27FC236}">
                      <a16:creationId xmlns:a16="http://schemas.microsoft.com/office/drawing/2014/main" id="{20009432-F905-D15D-34E0-98405735A85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8DD6346-9C7B-7065-251E-5DF778920C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2" name="直線矢印コネクタ 81">
                  <a:extLst>
                    <a:ext uri="{FF2B5EF4-FFF2-40B4-BE49-F238E27FC236}">
                      <a16:creationId xmlns:a16="http://schemas.microsoft.com/office/drawing/2014/main" id="{651A150B-2445-6407-527D-3E636B4858D3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FAF41092-A8FD-1DEA-9565-3DE82DEAD077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69" name="円/楕円 23">
                  <a:extLst>
                    <a:ext uri="{FF2B5EF4-FFF2-40B4-BE49-F238E27FC236}">
                      <a16:creationId xmlns:a16="http://schemas.microsoft.com/office/drawing/2014/main" id="{2068A144-9CA6-9AA0-4C32-20CADF474CB5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C2B3DCE5-6ECB-9831-3B50-D211B91DACE2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テキスト ボックス 35">
                  <a:extLst>
                    <a:ext uri="{FF2B5EF4-FFF2-40B4-BE49-F238E27FC236}">
                      <a16:creationId xmlns:a16="http://schemas.microsoft.com/office/drawing/2014/main" id="{A04439C9-6FD7-12FB-EC66-DFD7FA4DD7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2" name="テキスト ボックス 96">
                  <a:extLst>
                    <a:ext uri="{FF2B5EF4-FFF2-40B4-BE49-F238E27FC236}">
                      <a16:creationId xmlns:a16="http://schemas.microsoft.com/office/drawing/2014/main" id="{E255FD79-1095-B50A-94AF-A75AA8460B35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73" name="円/楕円 27">
                  <a:extLst>
                    <a:ext uri="{FF2B5EF4-FFF2-40B4-BE49-F238E27FC236}">
                      <a16:creationId xmlns:a16="http://schemas.microsoft.com/office/drawing/2014/main" id="{BE1406B5-4B49-9709-B76C-F702C7E69141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7" name="下矢印 21">
                <a:extLst>
                  <a:ext uri="{FF2B5EF4-FFF2-40B4-BE49-F238E27FC236}">
                    <a16:creationId xmlns:a16="http://schemas.microsoft.com/office/drawing/2014/main" id="{8E6A9910-1B62-C4AA-B59F-77798A4FF7E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下矢印 22">
                <a:extLst>
                  <a:ext uri="{FF2B5EF4-FFF2-40B4-BE49-F238E27FC236}">
                    <a16:creationId xmlns:a16="http://schemas.microsoft.com/office/drawing/2014/main" id="{1EF296FD-7C99-FFCB-C4F9-43CC05D0B7A4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B23B5ABD-CBF0-56E3-9C50-05D086038556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楕円 90">
            <a:extLst>
              <a:ext uri="{FF2B5EF4-FFF2-40B4-BE49-F238E27FC236}">
                <a16:creationId xmlns:a16="http://schemas.microsoft.com/office/drawing/2014/main" id="{A428A9F5-65B5-4B58-0CDF-A6E90D6DDAFA}"/>
              </a:ext>
            </a:extLst>
          </p:cNvPr>
          <p:cNvSpPr/>
          <p:nvPr/>
        </p:nvSpPr>
        <p:spPr>
          <a:xfrm>
            <a:off x="5257800" y="3962400"/>
            <a:ext cx="432261" cy="97101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矢印: 下 93">
            <a:extLst>
              <a:ext uri="{FF2B5EF4-FFF2-40B4-BE49-F238E27FC236}">
                <a16:creationId xmlns:a16="http://schemas.microsoft.com/office/drawing/2014/main" id="{E69F2B68-E778-F28E-7FCE-A5D9224BA353}"/>
              </a:ext>
            </a:extLst>
          </p:cNvPr>
          <p:cNvSpPr/>
          <p:nvPr/>
        </p:nvSpPr>
        <p:spPr>
          <a:xfrm rot="4464586">
            <a:off x="7391108" y="1958987"/>
            <a:ext cx="484632" cy="3927570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D2D59CD-02F2-F7B2-D9C7-67936A05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38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1" grpId="0" animBg="1"/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F820BA2C-4B6B-F792-1A37-08383B46E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46" y="1968081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83E993F-F263-0582-BD2E-E5F901CB4658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16A6405-0838-3DA5-83AD-DD0911E62DC9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E3F7153-2092-D5CF-52E7-E85E418FB11B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C6327B4E-97F9-49C4-3063-4398D746ABDF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6E28AA4A-1AC8-3426-3ABD-99B0EDC91DA4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37" name="円/楕円 37">
                  <a:extLst>
                    <a:ext uri="{FF2B5EF4-FFF2-40B4-BE49-F238E27FC236}">
                      <a16:creationId xmlns:a16="http://schemas.microsoft.com/office/drawing/2014/main" id="{CD73F382-3A3E-691F-4D68-BEB99C1054DE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円/楕円 38">
                  <a:extLst>
                    <a:ext uri="{FF2B5EF4-FFF2-40B4-BE49-F238E27FC236}">
                      <a16:creationId xmlns:a16="http://schemas.microsoft.com/office/drawing/2014/main" id="{AA664418-C564-0A5C-9A83-F7A8AF0D0AAF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円/楕円 39">
                  <a:extLst>
                    <a:ext uri="{FF2B5EF4-FFF2-40B4-BE49-F238E27FC236}">
                      <a16:creationId xmlns:a16="http://schemas.microsoft.com/office/drawing/2014/main" id="{F51BCA13-F790-AF2C-455D-1725458C21F2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直線矢印コネクタ 39">
                  <a:extLst>
                    <a:ext uri="{FF2B5EF4-FFF2-40B4-BE49-F238E27FC236}">
                      <a16:creationId xmlns:a16="http://schemas.microsoft.com/office/drawing/2014/main" id="{7F02C966-4D6B-3099-1348-1A3E4333BF39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テキスト ボックス 34">
                  <a:extLst>
                    <a:ext uri="{FF2B5EF4-FFF2-40B4-BE49-F238E27FC236}">
                      <a16:creationId xmlns:a16="http://schemas.microsoft.com/office/drawing/2014/main" id="{4AB90793-6216-9C30-34E2-3D57B62CB4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42" name="テキスト ボックス 34">
                  <a:extLst>
                    <a:ext uri="{FF2B5EF4-FFF2-40B4-BE49-F238E27FC236}">
                      <a16:creationId xmlns:a16="http://schemas.microsoft.com/office/drawing/2014/main" id="{52281B3A-A077-AF1F-DAEC-EC3EF56061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3" name="テキスト ボックス 34">
                  <a:extLst>
                    <a:ext uri="{FF2B5EF4-FFF2-40B4-BE49-F238E27FC236}">
                      <a16:creationId xmlns:a16="http://schemas.microsoft.com/office/drawing/2014/main" id="{9C4B6C35-687A-C09B-2DB2-942FC783F9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4" name="円/楕円 44">
                  <a:extLst>
                    <a:ext uri="{FF2B5EF4-FFF2-40B4-BE49-F238E27FC236}">
                      <a16:creationId xmlns:a16="http://schemas.microsoft.com/office/drawing/2014/main" id="{3F1F7170-CDB6-8EBB-3709-7FDAE6703BC3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EC11647D-E58F-3B03-796F-1A74F87B503D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28" name="円/楕円 28">
                  <a:extLst>
                    <a:ext uri="{FF2B5EF4-FFF2-40B4-BE49-F238E27FC236}">
                      <a16:creationId xmlns:a16="http://schemas.microsoft.com/office/drawing/2014/main" id="{5E0B8795-8CD8-8EDF-9466-C41F8467B19D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9972447D-7D7E-771D-1A12-AFFFA040A77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DD744B76-6057-0F11-7D07-267CE297F3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31">
                  <a:extLst>
                    <a:ext uri="{FF2B5EF4-FFF2-40B4-BE49-F238E27FC236}">
                      <a16:creationId xmlns:a16="http://schemas.microsoft.com/office/drawing/2014/main" id="{0AB295E4-F0D0-825D-59B8-82290017BF05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A55275AB-458D-7172-DAEA-23DA0FFB72C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3" name="直線矢印コネクタ 32">
                  <a:extLst>
                    <a:ext uri="{FF2B5EF4-FFF2-40B4-BE49-F238E27FC236}">
                      <a16:creationId xmlns:a16="http://schemas.microsoft.com/office/drawing/2014/main" id="{4F447D72-13D1-E362-5D09-C2982C0C4034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円/楕円 34">
                  <a:extLst>
                    <a:ext uri="{FF2B5EF4-FFF2-40B4-BE49-F238E27FC236}">
                      <a16:creationId xmlns:a16="http://schemas.microsoft.com/office/drawing/2014/main" id="{54FC8853-E612-14B8-CA93-468131C9C830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19696A39-1147-A176-F908-A5B9E4321D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988A28ED-E8B3-9B05-0E87-D46B35D52FEC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8E5BA00-F605-B397-59FF-8AA3C4993265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3" name="円/楕円 23">
                  <a:extLst>
                    <a:ext uri="{FF2B5EF4-FFF2-40B4-BE49-F238E27FC236}">
                      <a16:creationId xmlns:a16="http://schemas.microsoft.com/office/drawing/2014/main" id="{6836E6CF-40F1-59E8-7285-7CF51CAF228A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D8A648C0-4E75-74D6-AD54-98E2D36D537B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35">
                  <a:extLst>
                    <a:ext uri="{FF2B5EF4-FFF2-40B4-BE49-F238E27FC236}">
                      <a16:creationId xmlns:a16="http://schemas.microsoft.com/office/drawing/2014/main" id="{79449B9C-DEEA-B516-962A-1D50C84889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6" name="テキスト ボックス 96">
                  <a:extLst>
                    <a:ext uri="{FF2B5EF4-FFF2-40B4-BE49-F238E27FC236}">
                      <a16:creationId xmlns:a16="http://schemas.microsoft.com/office/drawing/2014/main" id="{FB38AAA8-61B8-571C-39F3-7AF4CBCF593D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27" name="円/楕円 27">
                  <a:extLst>
                    <a:ext uri="{FF2B5EF4-FFF2-40B4-BE49-F238E27FC236}">
                      <a16:creationId xmlns:a16="http://schemas.microsoft.com/office/drawing/2014/main" id="{4BCECCC7-3857-1980-8812-F15632BDD149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下矢印 21">
                <a:extLst>
                  <a:ext uri="{FF2B5EF4-FFF2-40B4-BE49-F238E27FC236}">
                    <a16:creationId xmlns:a16="http://schemas.microsoft.com/office/drawing/2014/main" id="{B0753FC8-C0C1-BC3D-AE64-D83090590D7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下矢印 22">
                <a:extLst>
                  <a:ext uri="{FF2B5EF4-FFF2-40B4-BE49-F238E27FC236}">
                    <a16:creationId xmlns:a16="http://schemas.microsoft.com/office/drawing/2014/main" id="{F39EAF87-41E1-5297-2A33-AA1B96CBA650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BA7A140-3A51-A500-DDDC-9C6D7A38E3BA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3DF44D40-1121-3DCA-D768-1D9A4A7B92C7}"/>
              </a:ext>
            </a:extLst>
          </p:cNvPr>
          <p:cNvSpPr txBox="1">
            <a:spLocks/>
          </p:cNvSpPr>
          <p:nvPr/>
        </p:nvSpPr>
        <p:spPr>
          <a:xfrm>
            <a:off x="82812" y="4036349"/>
            <a:ext cx="3350653" cy="1098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/>
              <a:t>Momentum transfer analysis using the      (K</a:t>
            </a:r>
            <a:r>
              <a:rPr lang="en-US" altLang="ja-JP" b="1" baseline="30000"/>
              <a:t>-</a:t>
            </a:r>
            <a:r>
              <a:rPr lang="en-US" altLang="ja-JP" b="1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18D9226-71DF-3088-5362-61890A24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5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9C50A7A-6CA2-6C55-A30A-37902F924C6B}"/>
              </a:ext>
            </a:extLst>
          </p:cNvPr>
          <p:cNvGrpSpPr/>
          <p:nvPr/>
        </p:nvGrpSpPr>
        <p:grpSpPr>
          <a:xfrm>
            <a:off x="9350981" y="1571999"/>
            <a:ext cx="1850376" cy="3629673"/>
            <a:chOff x="6731948" y="1484784"/>
            <a:chExt cx="2304548" cy="4520570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C5D437C-0673-14CA-DDE5-87C76E5AFF6E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1676DEF2-84E2-ACCC-8736-D908F3BC647A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517734"/>
              <a:chOff x="6842998" y="1630210"/>
              <a:chExt cx="2265506" cy="4517734"/>
            </a:xfrm>
          </p:grpSpPr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74D47184-4A1E-87C4-85EB-478E0B771822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30677" cy="1133358"/>
                <a:chOff x="1493658" y="971932"/>
                <a:chExt cx="2130677" cy="1133358"/>
              </a:xfrm>
            </p:grpSpPr>
            <p:sp>
              <p:nvSpPr>
                <p:cNvPr id="81" name="円/楕円 76">
                  <a:extLst>
                    <a:ext uri="{FF2B5EF4-FFF2-40B4-BE49-F238E27FC236}">
                      <a16:creationId xmlns:a16="http://schemas.microsoft.com/office/drawing/2014/main" id="{42ADCEC3-74C3-35A5-C7DF-28FF3D8D173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円/楕円 77">
                  <a:extLst>
                    <a:ext uri="{FF2B5EF4-FFF2-40B4-BE49-F238E27FC236}">
                      <a16:creationId xmlns:a16="http://schemas.microsoft.com/office/drawing/2014/main" id="{F9B44933-C9A6-7739-82F9-58551EDB4F39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円/楕円 78">
                  <a:extLst>
                    <a:ext uri="{FF2B5EF4-FFF2-40B4-BE49-F238E27FC236}">
                      <a16:creationId xmlns:a16="http://schemas.microsoft.com/office/drawing/2014/main" id="{33D8A034-94CE-152B-3BE0-D5AA9E4B96DD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4" name="直線矢印コネクタ 83">
                  <a:extLst>
                    <a:ext uri="{FF2B5EF4-FFF2-40B4-BE49-F238E27FC236}">
                      <a16:creationId xmlns:a16="http://schemas.microsoft.com/office/drawing/2014/main" id="{5307AAEC-03B1-4545-B2A2-EF9E4BA842D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テキスト ボックス 34">
                  <a:extLst>
                    <a:ext uri="{FF2B5EF4-FFF2-40B4-BE49-F238E27FC236}">
                      <a16:creationId xmlns:a16="http://schemas.microsoft.com/office/drawing/2014/main" id="{E9F3E458-D669-95CB-691C-E92016F792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6" name="テキスト ボックス 34">
                  <a:extLst>
                    <a:ext uri="{FF2B5EF4-FFF2-40B4-BE49-F238E27FC236}">
                      <a16:creationId xmlns:a16="http://schemas.microsoft.com/office/drawing/2014/main" id="{189A51AC-2131-0BC2-9A7A-F1EA5C7737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651245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BE384123-E9A7-FE11-810C-30BAC5D489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7" y="1645306"/>
                  <a:ext cx="1144291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8" name="円/楕円 83">
                  <a:extLst>
                    <a:ext uri="{FF2B5EF4-FFF2-40B4-BE49-F238E27FC236}">
                      <a16:creationId xmlns:a16="http://schemas.microsoft.com/office/drawing/2014/main" id="{F3D125BB-822D-250A-CCBA-30A1C3196348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CD8C53F8-BB56-A7CC-4394-66E03FB0322E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682141"/>
                <a:chOff x="834591" y="3089814"/>
                <a:chExt cx="1893192" cy="1682141"/>
              </a:xfrm>
            </p:grpSpPr>
            <p:sp>
              <p:nvSpPr>
                <p:cNvPr id="72" name="円/楕円 67">
                  <a:extLst>
                    <a:ext uri="{FF2B5EF4-FFF2-40B4-BE49-F238E27FC236}">
                      <a16:creationId xmlns:a16="http://schemas.microsoft.com/office/drawing/2014/main" id="{0DD3BC01-9EAC-0413-8329-56B63D5ADBF1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直線矢印コネクタ 72">
                  <a:extLst>
                    <a:ext uri="{FF2B5EF4-FFF2-40B4-BE49-F238E27FC236}">
                      <a16:creationId xmlns:a16="http://schemas.microsoft.com/office/drawing/2014/main" id="{6124427A-7DD9-FCF4-F0EB-3C28C43DE5F0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テキスト ボックス 35">
                  <a:extLst>
                    <a:ext uri="{FF2B5EF4-FFF2-40B4-BE49-F238E27FC236}">
                      <a16:creationId xmlns:a16="http://schemas.microsoft.com/office/drawing/2014/main" id="{64D09A49-E51F-FBB6-BFA3-3195DAEA01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8" y="354803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5" name="円/楕円 70">
                  <a:extLst>
                    <a:ext uri="{FF2B5EF4-FFF2-40B4-BE49-F238E27FC236}">
                      <a16:creationId xmlns:a16="http://schemas.microsoft.com/office/drawing/2014/main" id="{5E9597CF-BD6C-3FF5-25BA-0CD190B2B62C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テキスト ボックス 96">
                  <a:extLst>
                    <a:ext uri="{FF2B5EF4-FFF2-40B4-BE49-F238E27FC236}">
                      <a16:creationId xmlns:a16="http://schemas.microsoft.com/office/drawing/2014/main" id="{8F59EA51-7161-F4E9-6B90-0443CA5016B0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42764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7" name="直線矢印コネクタ 76">
                  <a:extLst>
                    <a:ext uri="{FF2B5EF4-FFF2-40B4-BE49-F238E27FC236}">
                      <a16:creationId xmlns:a16="http://schemas.microsoft.com/office/drawing/2014/main" id="{A803C97B-D4BC-340A-45BE-CC3A815B3D27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73">
                  <a:extLst>
                    <a:ext uri="{FF2B5EF4-FFF2-40B4-BE49-F238E27FC236}">
                      <a16:creationId xmlns:a16="http://schemas.microsoft.com/office/drawing/2014/main" id="{BF6C7BED-3D4A-90D5-C6F9-575BB59F5F2A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テキスト ボックス 35">
                  <a:extLst>
                    <a:ext uri="{FF2B5EF4-FFF2-40B4-BE49-F238E27FC236}">
                      <a16:creationId xmlns:a16="http://schemas.microsoft.com/office/drawing/2014/main" id="{E1693B20-90E2-1CF2-FD9C-D0C7F731B6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0" name="直線矢印コネクタ 79">
                  <a:extLst>
                    <a:ext uri="{FF2B5EF4-FFF2-40B4-BE49-F238E27FC236}">
                      <a16:creationId xmlns:a16="http://schemas.microsoft.com/office/drawing/2014/main" id="{2AD807BF-05D4-A634-24E0-CE43222C6345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08A26A2-E369-9217-6846-CDB5AC24F8D0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98983"/>
                <a:chOff x="5082709" y="897814"/>
                <a:chExt cx="2153587" cy="1298983"/>
              </a:xfrm>
            </p:grpSpPr>
            <p:sp>
              <p:nvSpPr>
                <p:cNvPr id="63" name="円/楕円 58">
                  <a:extLst>
                    <a:ext uri="{FF2B5EF4-FFF2-40B4-BE49-F238E27FC236}">
                      <a16:creationId xmlns:a16="http://schemas.microsoft.com/office/drawing/2014/main" id="{AC5913A1-BF29-40BD-2417-AFA01B6F9CAD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4" name="直線矢印コネクタ 63">
                  <a:extLst>
                    <a:ext uri="{FF2B5EF4-FFF2-40B4-BE49-F238E27FC236}">
                      <a16:creationId xmlns:a16="http://schemas.microsoft.com/office/drawing/2014/main" id="{C24CDD9E-C29F-C047-C648-557412A95A01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テキスト ボックス 35">
                  <a:extLst>
                    <a:ext uri="{FF2B5EF4-FFF2-40B4-BE49-F238E27FC236}">
                      <a16:creationId xmlns:a16="http://schemas.microsoft.com/office/drawing/2014/main" id="{2F4C9993-B3FB-F34C-AB93-0B0C05A9C9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66" name="円/楕円 61">
                  <a:extLst>
                    <a:ext uri="{FF2B5EF4-FFF2-40B4-BE49-F238E27FC236}">
                      <a16:creationId xmlns:a16="http://schemas.microsoft.com/office/drawing/2014/main" id="{9D6B365A-CB68-E80D-7E9C-103F2E9DAEB6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テキスト ボックス 96">
                  <a:extLst>
                    <a:ext uri="{FF2B5EF4-FFF2-40B4-BE49-F238E27FC236}">
                      <a16:creationId xmlns:a16="http://schemas.microsoft.com/office/drawing/2014/main" id="{43A48901-4BC4-FBBC-6AED-DA1B27C4FEE5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8172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68" name="円/楕円 63">
                  <a:extLst>
                    <a:ext uri="{FF2B5EF4-FFF2-40B4-BE49-F238E27FC236}">
                      <a16:creationId xmlns:a16="http://schemas.microsoft.com/office/drawing/2014/main" id="{92DDC71A-0D1D-B6D0-1FF8-9E3A7A35018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テキスト ボックス 35">
                  <a:extLst>
                    <a:ext uri="{FF2B5EF4-FFF2-40B4-BE49-F238E27FC236}">
                      <a16:creationId xmlns:a16="http://schemas.microsoft.com/office/drawing/2014/main" id="{8022B318-ABBF-3AB6-77B4-3185A6C642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3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242102BD-B0E6-3D95-325A-BD2F89A6EE27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円/楕円 66">
                  <a:extLst>
                    <a:ext uri="{FF2B5EF4-FFF2-40B4-BE49-F238E27FC236}">
                      <a16:creationId xmlns:a16="http://schemas.microsoft.com/office/drawing/2014/main" id="{99489B97-7E7C-6730-4E8B-A47458E0584B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1" name="下矢印 56">
                <a:extLst>
                  <a:ext uri="{FF2B5EF4-FFF2-40B4-BE49-F238E27FC236}">
                    <a16:creationId xmlns:a16="http://schemas.microsoft.com/office/drawing/2014/main" id="{A4785A22-A31D-314C-A840-ACD90BFD4135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下矢印 57">
                <a:extLst>
                  <a:ext uri="{FF2B5EF4-FFF2-40B4-BE49-F238E27FC236}">
                    <a16:creationId xmlns:a16="http://schemas.microsoft.com/office/drawing/2014/main" id="{89D5D1F0-213A-C70E-FBA3-A3FE4FE4CE4E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7" name="テキスト ボックス 34">
              <a:extLst>
                <a:ext uri="{FF2B5EF4-FFF2-40B4-BE49-F238E27FC236}">
                  <a16:creationId xmlns:a16="http://schemas.microsoft.com/office/drawing/2014/main" id="{90271F4E-0C77-6D67-6159-352D6451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437623" cy="459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</a:t>
              </a:r>
              <a:r>
                <a:rPr lang="en-US" altLang="ja-JP" baseline="30000" dirty="0">
                  <a:latin typeface="Calibri" pitchFamily="34" charset="0"/>
                </a:rPr>
                <a:t>-</a:t>
              </a:r>
              <a:endParaRPr lang="ja-JP" altLang="en-US" baseline="30000" dirty="0">
                <a:latin typeface="Calibri" pitchFamily="34" charset="0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C0B874-4668-50CF-D548-F5EBFFA76CC6}"/>
              </a:ext>
            </a:extLst>
          </p:cNvPr>
          <p:cNvSpPr txBox="1"/>
          <p:nvPr/>
        </p:nvSpPr>
        <p:spPr>
          <a:xfrm>
            <a:off x="8645961" y="817825"/>
            <a:ext cx="3121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B0F0"/>
                </a:solidFill>
              </a:rPr>
              <a:t>Quasi-free K</a:t>
            </a:r>
            <a:r>
              <a:rPr kumimoji="1" lang="en-US" altLang="ja-JP" sz="2400" b="1" baseline="30000" dirty="0">
                <a:solidFill>
                  <a:srgbClr val="00B0F0"/>
                </a:solidFill>
              </a:rPr>
              <a:t>-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 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scattering</a:t>
            </a:r>
          </a:p>
          <a:p>
            <a:pPr algn="ctr"/>
            <a:r>
              <a:rPr kumimoji="1" lang="ja-JP" altLang="en-US" sz="2400" b="1" dirty="0">
                <a:solidFill>
                  <a:srgbClr val="00B0F0"/>
                </a:solidFill>
              </a:rPr>
              <a:t>（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+2NA absorption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）</a:t>
            </a: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61104D31-B427-3EDF-3F83-5E7EBDD60390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44118" y="1233324"/>
            <a:ext cx="801843" cy="1429585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F262EBAC-3B4E-40A3-0D6B-E2211D1C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0D6164E-F53D-87B2-7142-138B9FFCEE05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7DE781-53BB-B51A-337B-DC4B6409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95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PWIA-based Interpretation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20" y="6093078"/>
            <a:ext cx="5346445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(BW)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(BW)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07838" y="5642654"/>
            <a:ext cx="4907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Deep binding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Strong 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</a:t>
            </a:r>
            <a:r>
              <a:rPr lang="en-US" altLang="ja-JP" sz="28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bar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int.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5971938" y="5642654"/>
            <a:ext cx="5990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Large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Suggesting a compact system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47" y="2078144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86" y="2117566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7555712" y="6146496"/>
            <a:ext cx="2357733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1257463" y="13236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5606603" y="12329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8336925" y="12255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8965567" y="231957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4177505" y="236144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8664732" y="501596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3625606" y="504172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3959573" y="2032651"/>
            <a:ext cx="2284536" cy="233218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>
            <a:off x="8420639" y="2009011"/>
            <a:ext cx="327435" cy="2251904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3182887" y="184686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723976" y="3632307"/>
            <a:ext cx="2289431" cy="197911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5982901" y="3662562"/>
            <a:ext cx="2353911" cy="190439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915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914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CF42DF-0E68-2DF4-6AD8-9DE40F271949}"/>
              </a:ext>
            </a:extLst>
          </p:cNvPr>
          <p:cNvSpPr txBox="1"/>
          <p:nvPr/>
        </p:nvSpPr>
        <p:spPr>
          <a:xfrm>
            <a:off x="1561010" y="11697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4996025-9641-DE83-3442-ECC43B40FB7E}"/>
              </a:ext>
            </a:extLst>
          </p:cNvPr>
          <p:cNvSpPr txBox="1"/>
          <p:nvPr/>
        </p:nvSpPr>
        <p:spPr>
          <a:xfrm>
            <a:off x="1857279" y="6515879"/>
            <a:ext cx="1275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Binding energy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FBA2C2-0580-9364-C274-FB280144CD77}"/>
              </a:ext>
            </a:extLst>
          </p:cNvPr>
          <p:cNvSpPr txBox="1"/>
          <p:nvPr/>
        </p:nvSpPr>
        <p:spPr>
          <a:xfrm>
            <a:off x="4026003" y="651587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Decay width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5E5EDBA-DBA3-7F7B-43B0-68CAEFAA8F72}"/>
              </a:ext>
            </a:extLst>
          </p:cNvPr>
          <p:cNvSpPr txBox="1"/>
          <p:nvPr/>
        </p:nvSpPr>
        <p:spPr>
          <a:xfrm>
            <a:off x="8099852" y="6515879"/>
            <a:ext cx="10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Form factor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D8E96F-AEC3-A522-522C-82639847E5FB}"/>
              </a:ext>
            </a:extLst>
          </p:cNvPr>
          <p:cNvSpPr txBox="1"/>
          <p:nvPr/>
        </p:nvSpPr>
        <p:spPr>
          <a:xfrm>
            <a:off x="4547456" y="941933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F2C66F9-DBFA-D86F-9FE2-4969F55AA78C}"/>
              </a:ext>
            </a:extLst>
          </p:cNvPr>
          <p:cNvSpPr txBox="1"/>
          <p:nvPr/>
        </p:nvSpPr>
        <p:spPr>
          <a:xfrm>
            <a:off x="8266061" y="941933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39" name="スライド番号プレースホルダー 38">
            <a:extLst>
              <a:ext uri="{FF2B5EF4-FFF2-40B4-BE49-F238E27FC236}">
                <a16:creationId xmlns:a16="http://schemas.microsoft.com/office/drawing/2014/main" id="{716F65A2-F854-9F5B-321B-2D29E7D9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41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4" grpId="0"/>
      <p:bldP spid="19" grpId="0" animBg="1"/>
      <p:bldP spid="20" grpId="0" animBg="1"/>
      <p:bldP spid="21" grpId="0" animBg="1"/>
      <p:bldP spid="22" grpId="0" animBg="1"/>
      <p:bldP spid="32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altLang="ja-JP" dirty="0"/>
                  <a:t>A calculation based on chiral unitary approach</a:t>
                </a:r>
                <a:r>
                  <a:rPr lang="en-US" altLang="ja-JP" b="1" dirty="0"/>
                  <a:t> reproduces the data</a:t>
                </a:r>
                <a:r>
                  <a:rPr lang="en-US" altLang="ja-JP" dirty="0"/>
                  <a:t> </a:t>
                </a:r>
                <a:r>
                  <a:rPr lang="en-US" altLang="ja-JP" b="1" dirty="0"/>
                  <a:t>well using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lang="en-US" altLang="ja-JP" b="1" dirty="0"/>
                  <a:t> bound state</a:t>
                </a:r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  <a:blipFill>
                <a:blip r:embed="rId2"/>
                <a:stretch>
                  <a:fillRect t="-10241" b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620" y="2968993"/>
            <a:ext cx="5627467" cy="38890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7366862" y="5774145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(BG subtracted)</a:t>
            </a:r>
            <a:endParaRPr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88" y="2160031"/>
            <a:ext cx="4592866" cy="1445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3" y="3710640"/>
            <a:ext cx="5749178" cy="129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1" y="5102134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1349167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6719213" y="2101443"/>
            <a:ext cx="171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8856501" y="2101443"/>
            <a:ext cx="32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Quasi-free K</a:t>
            </a:r>
            <a:r>
              <a:rPr lang="en-US" altLang="ja-JP" sz="24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217" y="2932440"/>
            <a:ext cx="536465" cy="67301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658698" y="2563108"/>
            <a:ext cx="805515" cy="265493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E072FD-42C9-77E6-D21B-ED1A7B2AF17C}"/>
              </a:ext>
            </a:extLst>
          </p:cNvPr>
          <p:cNvSpPr txBox="1"/>
          <p:nvPr/>
        </p:nvSpPr>
        <p:spPr>
          <a:xfrm>
            <a:off x="10055390" y="6391940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T.Sekihara</a:t>
            </a:r>
            <a:r>
              <a:rPr kumimoji="1" lang="en-US" altLang="ja-JP" dirty="0"/>
              <a:t> 2022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417B78E-7780-8BBA-C4C2-E311CCC17DCA}"/>
              </a:ext>
            </a:extLst>
          </p:cNvPr>
          <p:cNvCxnSpPr/>
          <p:nvPr/>
        </p:nvCxnSpPr>
        <p:spPr>
          <a:xfrm flipV="1">
            <a:off x="8921328" y="3210339"/>
            <a:ext cx="0" cy="290236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D08BE7-C8F0-EE86-587D-C4E2A9CA5D1A}"/>
              </a:ext>
            </a:extLst>
          </p:cNvPr>
          <p:cNvSpPr txBox="1"/>
          <p:nvPr/>
        </p:nvSpPr>
        <p:spPr>
          <a:xfrm rot="16200000">
            <a:off x="8658783" y="3420792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M(</a:t>
            </a:r>
            <a:r>
              <a:rPr kumimoji="1" lang="en-US" altLang="ja-JP" dirty="0" err="1">
                <a:solidFill>
                  <a:srgbClr val="FF0000"/>
                </a:solidFill>
              </a:rPr>
              <a:t>Kpp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2F9DFE-34B3-70AB-81C1-26E0ECA23F69}"/>
              </a:ext>
            </a:extLst>
          </p:cNvPr>
          <p:cNvSpPr txBox="1"/>
          <p:nvPr/>
        </p:nvSpPr>
        <p:spPr>
          <a:xfrm>
            <a:off x="2952896" y="5158592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2BE3AF2-992F-97A0-AF9D-2AF66E2F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8086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70DA5C6-164E-64B5-1049-D408C6DEE661}"/>
              </a:ext>
            </a:extLst>
          </p:cNvPr>
          <p:cNvGrpSpPr/>
          <p:nvPr/>
        </p:nvGrpSpPr>
        <p:grpSpPr>
          <a:xfrm>
            <a:off x="5228894" y="864970"/>
            <a:ext cx="6374965" cy="2620791"/>
            <a:chOff x="5228894" y="864970"/>
            <a:chExt cx="6374965" cy="262079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0FA2E9B-0FEF-71E7-A163-04629E61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1670" y="864970"/>
              <a:ext cx="4382189" cy="26207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A25D614-82B6-A48D-9A2E-29552937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894" y="1741581"/>
              <a:ext cx="2153561" cy="11841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kumimoji="1" lang="en-US" altLang="ja-JP" b="1" dirty="0"/>
                  <a:t>Mesonic Decay Modes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44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b="1" dirty="0"/>
                  <a:t>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Mesonic decays will give us further information 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 internal structure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dirty="0"/>
                  <a:t> interaction below the threshold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  <a:blipFill>
                <a:blip r:embed="rId5"/>
                <a:stretch>
                  <a:fillRect l="-1911" t="-4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9CC84779-B251-4BF9-9DBC-5A9C0C1AB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39"/>
          <a:stretch/>
        </p:blipFill>
        <p:spPr>
          <a:xfrm>
            <a:off x="136092" y="4000500"/>
            <a:ext cx="2982506" cy="24820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E1F3BA-B04D-4E42-71E8-602B45A71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34"/>
          <a:stretch/>
        </p:blipFill>
        <p:spPr>
          <a:xfrm>
            <a:off x="3343173" y="4000500"/>
            <a:ext cx="2952977" cy="242295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F75365F-72AE-AA95-8523-E80456E3959D}"/>
              </a:ext>
            </a:extLst>
          </p:cNvPr>
          <p:cNvGrpSpPr/>
          <p:nvPr/>
        </p:nvGrpSpPr>
        <p:grpSpPr>
          <a:xfrm>
            <a:off x="7038976" y="3464860"/>
            <a:ext cx="4913290" cy="3328718"/>
            <a:chOff x="6683211" y="3824290"/>
            <a:chExt cx="4477847" cy="303370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D8FD827-6736-C9AE-1A84-1FCCB9AFB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648"/>
            <a:stretch/>
          </p:blipFill>
          <p:spPr>
            <a:xfrm>
              <a:off x="6683211" y="3862388"/>
              <a:ext cx="4477847" cy="2995611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7E2C866-249D-123B-D9CF-15C95F5A8A8C}"/>
                </a:ext>
              </a:extLst>
            </p:cNvPr>
            <p:cNvSpPr/>
            <p:nvPr/>
          </p:nvSpPr>
          <p:spPr>
            <a:xfrm>
              <a:off x="8229600" y="3824290"/>
              <a:ext cx="1809750" cy="75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34EA5831-EF6A-8CE2-696C-89EA5A5166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44" r="23311" b="86110"/>
          <a:stretch/>
        </p:blipFill>
        <p:spPr>
          <a:xfrm>
            <a:off x="7809811" y="4786680"/>
            <a:ext cx="2296610" cy="54237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4521A0-4463-9A9E-FEBC-9DE66D3D5F41}"/>
              </a:ext>
            </a:extLst>
          </p:cNvPr>
          <p:cNvSpPr txBox="1"/>
          <p:nvPr/>
        </p:nvSpPr>
        <p:spPr>
          <a:xfrm>
            <a:off x="949325" y="345414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Mesonic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79A79D-98D2-2175-8E71-086D405943F6}"/>
              </a:ext>
            </a:extLst>
          </p:cNvPr>
          <p:cNvSpPr txBox="1"/>
          <p:nvPr/>
        </p:nvSpPr>
        <p:spPr>
          <a:xfrm>
            <a:off x="3741481" y="3454142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Non-mesonic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D5EE8B-0B4C-851E-E455-243ECD2D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40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FBDF4-0BD5-5EB2-63E7-ECEED92F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28D47C6-56CB-5DED-3045-C1A8F51F1CAA}"/>
              </a:ext>
            </a:extLst>
          </p:cNvPr>
          <p:cNvGrpSpPr/>
          <p:nvPr/>
        </p:nvGrpSpPr>
        <p:grpSpPr>
          <a:xfrm>
            <a:off x="6155457" y="3382237"/>
            <a:ext cx="2882484" cy="2445743"/>
            <a:chOff x="6155457" y="3382237"/>
            <a:chExt cx="2882484" cy="244574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FE5E1E7-1ECB-E5E3-197D-EB8B31402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5457" y="3382237"/>
              <a:ext cx="2882484" cy="244574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912E866-40C0-3B51-5B56-B955F2331690}"/>
                </a:ext>
              </a:extLst>
            </p:cNvPr>
            <p:cNvSpPr txBox="1"/>
            <p:nvPr/>
          </p:nvSpPr>
          <p:spPr>
            <a:xfrm>
              <a:off x="7038975" y="3528349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chemeClr val="bg1"/>
                  </a:solidFill>
                </a:rPr>
                <a:t>+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272A75D8-EC92-5B23-974A-B51F3B828B19}"/>
              </a:ext>
            </a:extLst>
          </p:cNvPr>
          <p:cNvSpPr/>
          <p:nvPr/>
        </p:nvSpPr>
        <p:spPr>
          <a:xfrm rot="5400000">
            <a:off x="7356899" y="1844251"/>
            <a:ext cx="531185" cy="8691787"/>
          </a:xfrm>
          <a:prstGeom prst="rightBrace">
            <a:avLst>
              <a:gd name="adj1" fmla="val 62128"/>
              <a:gd name="adj2" fmla="val 50000"/>
            </a:avLst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613F0D4-D301-5BEF-3675-0A5F51E1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 err="1">
                <a:latin typeface="Symbol" panose="05050102010706020507" pitchFamily="18" charset="2"/>
              </a:rPr>
              <a:t>p</a:t>
            </a:r>
            <a:r>
              <a:rPr lang="en-US" altLang="ja-JP" b="1" dirty="0" err="1"/>
              <a:t>YN</a:t>
            </a:r>
            <a:r>
              <a:rPr lang="en-US" altLang="ja-JP" b="1" dirty="0"/>
              <a:t> </a:t>
            </a:r>
            <a:r>
              <a:rPr kumimoji="1" lang="en-US" altLang="ja-JP" b="1" dirty="0"/>
              <a:t>Mesonic Decay Analysis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C54C9D7-E34D-2A83-C934-9D7BCAB9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ABF32D2-D47F-3CEE-3C33-1EF8D90DB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82" y="3391185"/>
            <a:ext cx="2864094" cy="2464132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A04DCCD-4DC5-17CA-DB25-987C4AF27DA5}"/>
              </a:ext>
            </a:extLst>
          </p:cNvPr>
          <p:cNvGrpSpPr/>
          <p:nvPr/>
        </p:nvGrpSpPr>
        <p:grpSpPr>
          <a:xfrm>
            <a:off x="9171627" y="3391185"/>
            <a:ext cx="2882484" cy="2445743"/>
            <a:chOff x="8219127" y="2671499"/>
            <a:chExt cx="3950332" cy="335179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75FD1F0-50D4-3B6E-FD92-5606D1CC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9127" y="2671499"/>
              <a:ext cx="3950332" cy="335179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F1EF5DC-C2C1-E9CF-AD84-341617535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1741944" y="4087813"/>
              <a:ext cx="328612" cy="330993"/>
            </a:xfrm>
            <a:prstGeom prst="ellipse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F3804BBD-BE4B-A97A-8645-A4837A59B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0753725" y="3028951"/>
              <a:ext cx="328612" cy="330993"/>
            </a:xfrm>
            <a:prstGeom prst="ellipse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F3CE14F-0F85-E599-7E5E-375D50EFAC03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DD19640-C814-8AEA-58EE-70F188156E68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5AE6D96-1734-79CA-3C11-E8192AFDD15E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F7E7F5F6-E20C-5E20-CA0B-F3B172CBA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77A24578-BBCA-FA00-D781-7FA0A3CB3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9D4DA4F-BB0F-4826-BC49-DD42EEA1F7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E98BDFB-6B69-7F5F-8C5E-875687F837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495A96E-899F-4431-9375-D5C5ABF074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03A1FC6-8ADB-EF77-286F-2C0C8068A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6" y="3382236"/>
            <a:ext cx="2932227" cy="2487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DBF567B4-D12E-4E25-832B-98741E66E1F8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図 29">
            <a:extLst>
              <a:ext uri="{FF2B5EF4-FFF2-40B4-BE49-F238E27FC236}">
                <a16:creationId xmlns:a16="http://schemas.microsoft.com/office/drawing/2014/main" id="{82C3534C-6B04-7254-2527-3C03185B9DC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18" t="15594" r="15908" b="29589"/>
          <a:stretch/>
        </p:blipFill>
        <p:spPr>
          <a:xfrm>
            <a:off x="6848570" y="5869765"/>
            <a:ext cx="1496256" cy="102602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777EE6A-2E30-6C1E-0D9E-F893C3A23FF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648" t="17214" r="12434" b="28028"/>
          <a:stretch/>
        </p:blipFill>
        <p:spPr>
          <a:xfrm>
            <a:off x="665510" y="5869765"/>
            <a:ext cx="1561499" cy="1002683"/>
          </a:xfrm>
          <a:prstGeom prst="rect">
            <a:avLst/>
          </a:prstGeom>
        </p:spPr>
      </p:pic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1329D58-F8B1-430F-56BB-2EBDCE50CCBE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A2E8D1-5B1C-2583-9A1C-187146047EB2}"/>
              </a:ext>
            </a:extLst>
          </p:cNvPr>
          <p:cNvSpPr txBox="1"/>
          <p:nvPr/>
        </p:nvSpPr>
        <p:spPr>
          <a:xfrm>
            <a:off x="98313" y="1071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PRC110(2024) 014002.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954C94-1B4E-CDA4-385B-35571482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2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  <p:bldP spid="16" grpId="0"/>
      <p:bldP spid="17" grpId="0"/>
      <p:bldP spid="28" grpId="0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F2C07-F96D-2881-942F-2F4591AB2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A3021B-D5D3-9EA9-3FC4-A6721CE5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 err="1">
                <a:latin typeface="Symbol" panose="05050102010706020507" pitchFamily="18" charset="2"/>
              </a:rPr>
              <a:t>p</a:t>
            </a:r>
            <a:r>
              <a:rPr lang="en-US" altLang="ja-JP" b="1" dirty="0" err="1"/>
              <a:t>YN</a:t>
            </a:r>
            <a:r>
              <a:rPr lang="en-US" altLang="ja-JP" b="1" dirty="0"/>
              <a:t> Mesonic Decay Analysis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A9EDAC-9837-2968-443B-A66D0897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1C2715-48A1-5D8C-37A1-B850A420F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490" y="3315562"/>
            <a:ext cx="2642746" cy="31382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BDDEAD-CC59-AAC7-A531-82C50F7E4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324509"/>
            <a:ext cx="2991104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511F843-4E24-7831-88C9-8B6440095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324510"/>
            <a:ext cx="3249396" cy="3138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00A074C-1D85-1C3A-B7BA-0C0D67D18180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ABE1588-79CB-234A-90B1-FC496CCAB0FC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EE1F317-46F5-36C9-CB8C-0191F84D55AD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8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DF2AE903-9849-3A51-4A9D-A3CB88F90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1A1C39C-2C5C-D9A4-D4F3-1D396C0F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E57F308-5459-1534-762A-7901587E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566E491-FD5C-04B3-5612-B082595B5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6ADDAE4-E58D-9453-7B80-34BA4FAF44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6905120-740C-0464-3275-E702B80DB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84602E0-43A7-07B1-2298-3EF5D3A18CA9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48E7AC9-A990-AF32-FA17-BEB1668896B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D80270-1E16-9092-05EE-B8C97EC351CB}"/>
              </a:ext>
            </a:extLst>
          </p:cNvPr>
          <p:cNvSpPr txBox="1"/>
          <p:nvPr/>
        </p:nvSpPr>
        <p:spPr>
          <a:xfrm>
            <a:off x="3427114" y="6444892"/>
            <a:ext cx="843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Similar but not clear peak below M(KNN) due to the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511A6D-9A14-2F7C-6E52-C6B59A5C566A}"/>
              </a:ext>
            </a:extLst>
          </p:cNvPr>
          <p:cNvSpPr/>
          <p:nvPr/>
        </p:nvSpPr>
        <p:spPr>
          <a:xfrm>
            <a:off x="10826749" y="3569110"/>
            <a:ext cx="979613" cy="243199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87E4D5-88FA-CC12-92ED-94AAEF6E57E3}"/>
              </a:ext>
            </a:extLst>
          </p:cNvPr>
          <p:cNvSpPr txBox="1"/>
          <p:nvPr/>
        </p:nvSpPr>
        <p:spPr>
          <a:xfrm>
            <a:off x="11127659" y="5506064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x</a:t>
            </a:r>
            <a:r>
              <a:rPr kumimoji="1" lang="en-US" altLang="ja-JP" b="1" dirty="0"/>
              <a:t>1/5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E4C5707-6466-63A0-80BC-D7B155411715}"/>
              </a:ext>
            </a:extLst>
          </p:cNvPr>
          <p:cNvSpPr txBox="1"/>
          <p:nvPr/>
        </p:nvSpPr>
        <p:spPr>
          <a:xfrm>
            <a:off x="11091844" y="3256859"/>
            <a:ext cx="1144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2NA w/ </a:t>
            </a:r>
            <a:r>
              <a:rPr kumimoji="1" lang="en-US" altLang="ja-JP" sz="1400" i="1" dirty="0" err="1"/>
              <a:t>p</a:t>
            </a:r>
            <a:r>
              <a:rPr kumimoji="1" lang="en-US" altLang="ja-JP" sz="1400" i="1" baseline="-25000" dirty="0" err="1"/>
              <a:t>Fermi</a:t>
            </a:r>
            <a:endParaRPr kumimoji="1" lang="ja-JP" altLang="en-US" sz="1400" i="1" baseline="-250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E9B046F-79DB-8B23-479D-5DAD4E6BFDEF}"/>
              </a:ext>
            </a:extLst>
          </p:cNvPr>
          <p:cNvCxnSpPr>
            <a:cxnSpLocks/>
          </p:cNvCxnSpPr>
          <p:nvPr/>
        </p:nvCxnSpPr>
        <p:spPr>
          <a:xfrm flipH="1">
            <a:off x="11664213" y="3562692"/>
            <a:ext cx="242037" cy="4314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C54DC5-79EE-E984-2A4A-A62E56327E18}"/>
              </a:ext>
            </a:extLst>
          </p:cNvPr>
          <p:cNvSpPr txBox="1"/>
          <p:nvPr/>
        </p:nvSpPr>
        <p:spPr>
          <a:xfrm>
            <a:off x="98313" y="1071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PRC110(2024) 014002.</a:t>
            </a:r>
            <a:endParaRPr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1A7376C-2D1B-FA34-F69C-EAEA6441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83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4BC99-2796-21BB-C4D5-AD966802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B0430BEA-97E3-2F79-2920-1BF23593F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/>
          <a:stretch/>
        </p:blipFill>
        <p:spPr bwMode="auto">
          <a:xfrm>
            <a:off x="20980" y="2209635"/>
            <a:ext cx="3178710" cy="444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2BD2FC3-CE79-44FC-F7B7-55B54D0FE438}"/>
              </a:ext>
            </a:extLst>
          </p:cNvPr>
          <p:cNvSpPr txBox="1"/>
          <p:nvPr/>
        </p:nvSpPr>
        <p:spPr>
          <a:xfrm>
            <a:off x="943506" y="1589951"/>
            <a:ext cx="16498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lang="en-US" altLang="ja-JP" sz="1600" baseline="30000" dirty="0"/>
              <a:t>-</a:t>
            </a:r>
            <a:r>
              <a:rPr lang="en-US" altLang="ja-JP" sz="1600" dirty="0"/>
              <a:t>p scattering</a:t>
            </a:r>
          </a:p>
          <a:p>
            <a:pPr algn="ctr"/>
            <a:r>
              <a:rPr lang="en-US" altLang="ja-JP" sz="1600" dirty="0"/>
              <a:t>NPB179(1981)33.</a:t>
            </a:r>
            <a:endParaRPr lang="ja-JP" altLang="en-US" sz="1600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B93E695-52AC-43F8-BE1A-2866B8BC80FD}"/>
              </a:ext>
            </a:extLst>
          </p:cNvPr>
          <p:cNvGrpSpPr/>
          <p:nvPr/>
        </p:nvGrpSpPr>
        <p:grpSpPr>
          <a:xfrm>
            <a:off x="3239650" y="2270115"/>
            <a:ext cx="2915684" cy="2888992"/>
            <a:chOff x="5029221" y="2312876"/>
            <a:chExt cx="3825976" cy="3790950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89D0FF3A-4658-3BED-E774-B9113898D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334"/>
            <a:stretch/>
          </p:blipFill>
          <p:spPr bwMode="auto">
            <a:xfrm>
              <a:off x="5029221" y="2312876"/>
              <a:ext cx="3825976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64C6189D-485A-8C1D-73D8-997F0AB5406A}"/>
                </a:ext>
              </a:extLst>
            </p:cNvPr>
            <p:cNvSpPr/>
            <p:nvPr/>
          </p:nvSpPr>
          <p:spPr>
            <a:xfrm>
              <a:off x="7452320" y="2780928"/>
              <a:ext cx="1152128" cy="25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6" name="Rectangle 6">
            <a:extLst>
              <a:ext uri="{FF2B5EF4-FFF2-40B4-BE49-F238E27FC236}">
                <a16:creationId xmlns:a16="http://schemas.microsoft.com/office/drawing/2014/main" id="{EFE84D49-9287-5CCB-2056-E1B8DBB0D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216" y="1589951"/>
            <a:ext cx="180049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it-IT" altLang="it-IT" sz="1600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 atom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PLB704(2011)113.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5542E2C-5F7F-5163-B9E9-E65072E2FD7D}"/>
              </a:ext>
            </a:extLst>
          </p:cNvPr>
          <p:cNvGrpSpPr/>
          <p:nvPr/>
        </p:nvGrpSpPr>
        <p:grpSpPr>
          <a:xfrm>
            <a:off x="8910868" y="4043998"/>
            <a:ext cx="3395432" cy="2888992"/>
            <a:chOff x="6444028" y="1942427"/>
            <a:chExt cx="3395432" cy="288899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F88C5783-0009-AA61-49E6-AAE978BB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480"/>
            <a:stretch/>
          </p:blipFill>
          <p:spPr>
            <a:xfrm>
              <a:off x="6444028" y="1942427"/>
              <a:ext cx="3395432" cy="28889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D6FE67EC-0E39-414A-B851-E484665D814B}"/>
                    </a:ext>
                  </a:extLst>
                </p:cNvPr>
                <p:cNvSpPr txBox="1"/>
                <p:nvPr/>
              </p:nvSpPr>
              <p:spPr>
                <a:xfrm>
                  <a:off x="7739041" y="2837766"/>
                  <a:ext cx="85036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200" dirty="0">
                      <a:solidFill>
                        <a:schemeClr val="bg1"/>
                      </a:solidFill>
                    </a:rPr>
                    <a:t>coupled to</a:t>
                  </a:r>
                  <a:endParaRPr kumimoji="1" lang="en-US" altLang="ja-JP" sz="12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kumimoji="1" lang="el-GR" altLang="ja-JP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D6FE67EC-0E39-414A-B851-E484665D81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041" y="2837766"/>
                  <a:ext cx="850361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FEE6CCD-35B6-9F6F-3AFB-A1643102C550}"/>
                    </a:ext>
                  </a:extLst>
                </p:cNvPr>
                <p:cNvSpPr txBox="1"/>
                <p:nvPr/>
              </p:nvSpPr>
              <p:spPr>
                <a:xfrm>
                  <a:off x="7985529" y="3492972"/>
                  <a:ext cx="85036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200" dirty="0">
                      <a:solidFill>
                        <a:schemeClr val="bg1"/>
                      </a:solidFill>
                    </a:rPr>
                    <a:t>coupled to</a:t>
                  </a:r>
                  <a:endParaRPr kumimoji="1" lang="en-US" altLang="ja-JP" sz="120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1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  <m:r>
                          <a:rPr kumimoji="1" lang="en-US" altLang="ja-JP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FEE6CCD-35B6-9F6F-3AFB-A1643102C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529" y="3492972"/>
                  <a:ext cx="850361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71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99C8590-7D36-EFAD-8312-3DCB9E8595BD}"/>
              </a:ext>
            </a:extLst>
          </p:cNvPr>
          <p:cNvGrpSpPr/>
          <p:nvPr/>
        </p:nvGrpSpPr>
        <p:grpSpPr>
          <a:xfrm>
            <a:off x="6175140" y="2201767"/>
            <a:ext cx="3648743" cy="2567809"/>
            <a:chOff x="8462446" y="4215935"/>
            <a:chExt cx="3648743" cy="2567809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6753D2CE-FFF9-9E38-779F-796F1909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62446" y="4404724"/>
              <a:ext cx="3648743" cy="23790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26940A65-2D8C-FB64-B945-531C77BCBF95}"/>
                    </a:ext>
                  </a:extLst>
                </p:cNvPr>
                <p:cNvSpPr txBox="1"/>
                <p:nvPr/>
              </p:nvSpPr>
              <p:spPr>
                <a:xfrm>
                  <a:off x="8762232" y="4215935"/>
                  <a:ext cx="70391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prob. of</a:t>
                  </a:r>
                  <a:endParaRPr kumimoji="1" lang="en-US" altLang="ja-JP" sz="1800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  <m:r>
                          <a:rPr kumimoji="1" lang="en-US" altLang="ja-JP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26940A65-2D8C-FB64-B945-531C77BCB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232" y="4215935"/>
                  <a:ext cx="703911" cy="553998"/>
                </a:xfrm>
                <a:prstGeom prst="rect">
                  <a:avLst/>
                </a:prstGeom>
                <a:blipFill>
                  <a:blip r:embed="rId8"/>
                  <a:stretch>
                    <a:fillRect r="-77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Rectangle 6">
            <a:extLst>
              <a:ext uri="{FF2B5EF4-FFF2-40B4-BE49-F238E27FC236}">
                <a16:creationId xmlns:a16="http://schemas.microsoft.com/office/drawing/2014/main" id="{0C4C9B7B-53DA-A435-B027-0419C6E7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361" y="3570541"/>
            <a:ext cx="21805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(1405) in chiral unitary model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EPJ ST230(2021)1593.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B02CA3C-7C5A-5005-24AF-118273CCF3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7774" y="1665710"/>
            <a:ext cx="3314701" cy="1734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157C243-FA3D-138B-FEA5-CB494BF021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sz="4400" b="1" dirty="0"/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4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44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kumimoji="1" lang="en-US" altLang="ja-JP" sz="4400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en-US" altLang="ja-JP" sz="4400" b="1" dirty="0"/>
                  <a:t> Interaction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157C243-FA3D-138B-FEA5-CB494BF021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6">
            <a:extLst>
              <a:ext uri="{FF2B5EF4-FFF2-40B4-BE49-F238E27FC236}">
                <a16:creationId xmlns:a16="http://schemas.microsoft.com/office/drawing/2014/main" id="{053E8A1B-DBAB-B270-3B06-5C587176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276" y="1589951"/>
            <a:ext cx="206659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(1405) in LQCD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RPL114(2015)132002.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コンテンツ プレースホルダー 19">
                <a:extLst>
                  <a:ext uri="{FF2B5EF4-FFF2-40B4-BE49-F238E27FC236}">
                    <a16:creationId xmlns:a16="http://schemas.microsoft.com/office/drawing/2014/main" id="{1E94BD12-CD67-9D01-FECF-70E5398B40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79920" y="5365412"/>
                <a:ext cx="5821197" cy="971550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kumimoji="1" lang="en-US" altLang="ja-JP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strongly 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ja-JP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int. in I=0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kumimoji="1" lang="en-US" altLang="ja-JP" b="1" dirty="0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b="1" dirty="0"/>
                  <a:t>(1405) = quasi-bound state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endParaRPr kumimoji="1" lang="en-US" altLang="ja-JP" b="1" dirty="0"/>
              </a:p>
            </p:txBody>
          </p:sp>
        </mc:Choice>
        <mc:Fallback xmlns="">
          <p:sp>
            <p:nvSpPr>
              <p:cNvPr id="20" name="コンテンツ プレースホルダー 19">
                <a:extLst>
                  <a:ext uri="{FF2B5EF4-FFF2-40B4-BE49-F238E27FC236}">
                    <a16:creationId xmlns:a16="http://schemas.microsoft.com/office/drawing/2014/main" id="{1E94BD12-CD67-9D01-FECF-70E5398B40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79920" y="5365412"/>
                <a:ext cx="5821197" cy="971550"/>
              </a:xfrm>
              <a:blipFill>
                <a:blip r:embed="rId11"/>
                <a:stretch>
                  <a:fillRect l="-1780" t="-13750" b="-1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タイトル 1">
            <a:extLst>
              <a:ext uri="{FF2B5EF4-FFF2-40B4-BE49-F238E27FC236}">
                <a16:creationId xmlns:a16="http://schemas.microsoft.com/office/drawing/2014/main" id="{5481B3E5-E524-0EDE-598F-D10C77E34350}"/>
              </a:ext>
            </a:extLst>
          </p:cNvPr>
          <p:cNvSpPr txBox="1">
            <a:spLocks/>
          </p:cNvSpPr>
          <p:nvPr/>
        </p:nvSpPr>
        <p:spPr>
          <a:xfrm>
            <a:off x="838200" y="354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/>
              <a:t>                             and </a:t>
            </a:r>
            <a:r>
              <a:rPr lang="en-US" altLang="ja-JP" b="1" dirty="0">
                <a:latin typeface="Symbol" panose="05050102010706020507" pitchFamily="18" charset="2"/>
              </a:rPr>
              <a:t>L</a:t>
            </a:r>
            <a:r>
              <a:rPr lang="en-US" altLang="ja-JP" b="1" dirty="0"/>
              <a:t>(1405)</a:t>
            </a:r>
            <a:endParaRPr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577D69A-B086-9918-365F-C386D048A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C598F-7606-EB25-700E-FEB203DAE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3782858-D00D-4F65-077E-530CAF512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573132"/>
            <a:ext cx="2991104" cy="266461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B2A4E48-847D-94BC-A4C4-8D1F11F2DF31}"/>
              </a:ext>
            </a:extLst>
          </p:cNvPr>
          <p:cNvGrpSpPr/>
          <p:nvPr/>
        </p:nvGrpSpPr>
        <p:grpSpPr>
          <a:xfrm>
            <a:off x="-88676" y="3449055"/>
            <a:ext cx="3221460" cy="2946738"/>
            <a:chOff x="-88676" y="3449055"/>
            <a:chExt cx="3221460" cy="2946738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978C721D-22D1-1A27-689A-9ACC30C9D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3449055"/>
              <a:ext cx="3132782" cy="281611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F661DF0-5523-BFB2-1D8C-1DA1FF5F0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-88676" y="6157027"/>
              <a:ext cx="3221460" cy="23876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AD33F02-9DC6-10B8-50B5-955670985BC3}"/>
              </a:ext>
            </a:extLst>
          </p:cNvPr>
          <p:cNvGrpSpPr/>
          <p:nvPr/>
        </p:nvGrpSpPr>
        <p:grpSpPr>
          <a:xfrm>
            <a:off x="6160129" y="3514426"/>
            <a:ext cx="3022785" cy="2730946"/>
            <a:chOff x="6160129" y="3514426"/>
            <a:chExt cx="3022785" cy="273094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DEEB23F-0245-06F8-FC64-90E8B574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768" y="3514426"/>
              <a:ext cx="2962146" cy="252994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2E0F7A57-FF14-D065-E53C-78088C90E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6160129" y="6023844"/>
              <a:ext cx="2988878" cy="221528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9493434-E049-45E4-79E9-E1B2C50669DF}"/>
              </a:ext>
            </a:extLst>
          </p:cNvPr>
          <p:cNvGrpSpPr/>
          <p:nvPr/>
        </p:nvGrpSpPr>
        <p:grpSpPr>
          <a:xfrm>
            <a:off x="9119818" y="3505998"/>
            <a:ext cx="3044978" cy="2761874"/>
            <a:chOff x="9119818" y="3505998"/>
            <a:chExt cx="3044978" cy="276187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EEA00C9-C4C2-0457-236F-A1587D395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2914" y="3505998"/>
              <a:ext cx="2981882" cy="254680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FBC08C2-BC61-D7B8-F064-A1EB2C5F7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9119818" y="6043825"/>
              <a:ext cx="3022861" cy="224047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C61504-EC49-D415-B05F-DC4665D4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 err="1">
                <a:latin typeface="Symbol" panose="05050102010706020507" pitchFamily="18" charset="2"/>
              </a:rPr>
              <a:t>p</a:t>
            </a:r>
            <a:r>
              <a:rPr lang="en-US" altLang="ja-JP" b="1" dirty="0" err="1"/>
              <a:t>YN</a:t>
            </a:r>
            <a:r>
              <a:rPr lang="en-US" altLang="ja-JP" b="1" dirty="0"/>
              <a:t> Mesonic Decay Analysis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8CE33D6-BBFA-351B-A6ED-8A24E541CEDD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ABDFD8C-B17D-F7C4-3C3E-88E5A6684922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C515D1F-E40D-AE4C-9A12-72FE306A69AD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AC906F1-4F21-B91A-FC2C-F7ACD1C421B7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E3096603-C102-89B6-E6DE-ED52B4DECDAB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51D492-55CA-5C2C-FEF6-82A4A7574D45}"/>
              </a:ext>
            </a:extLst>
          </p:cNvPr>
          <p:cNvSpPr txBox="1"/>
          <p:nvPr/>
        </p:nvSpPr>
        <p:spPr>
          <a:xfrm>
            <a:off x="3191394" y="6309801"/>
            <a:ext cx="898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Employ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 for KNN &amp; QF, with each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DD386DFE-3233-14F8-F3B1-1F54A67FAD41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ADED74F-D11D-8022-0B2C-21387C6F5C65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D7434A35-7DF9-88BC-F1C8-1C34993B0D71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70DC66EF-2331-73E3-5FA7-585475B195A6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D175340-76DD-644A-12C3-91075E67E736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E8BEE91-F658-F57E-E7CA-3CFD4CB9C05B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68249A0-52CA-7468-253F-29C7600BACC7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6DE029AC-1686-C1E6-D76D-6360C6A9FEB2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F0AC2D8-FB54-D45F-5155-83E662883F54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03D2EA-88FC-C5A2-C6EB-C13CBFFB6471}"/>
              </a:ext>
            </a:extLst>
          </p:cNvPr>
          <p:cNvSpPr txBox="1"/>
          <p:nvPr/>
        </p:nvSpPr>
        <p:spPr>
          <a:xfrm>
            <a:off x="98313" y="1071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PRC110(2024) 014002.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C170-461A-6DE1-F96D-A54649BD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685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4237C-D785-E034-4E69-F559656D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1AD654-0CA1-4D18-0549-9FC109E0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 err="1">
                <a:latin typeface="Symbol" panose="05050102010706020507" pitchFamily="18" charset="2"/>
              </a:rPr>
              <a:t>p</a:t>
            </a:r>
            <a:r>
              <a:rPr lang="en-US" altLang="ja-JP" b="1" dirty="0" err="1"/>
              <a:t>YN</a:t>
            </a:r>
            <a:r>
              <a:rPr lang="en-US" altLang="ja-JP" b="1" dirty="0"/>
              <a:t> Mesonic Decay Analysis</a:t>
            </a:r>
            <a:endParaRPr kumimoji="1" lang="ja-JP" altLang="en-US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CDE4FE-C136-7C28-70A7-84DCA0227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319173"/>
            <a:ext cx="2891121" cy="31692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C2AE3E0-24A6-77D6-C008-FC624616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54" y="3324509"/>
            <a:ext cx="2898855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B49C1D-760A-E9AA-66C7-3748274ED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407923"/>
            <a:ext cx="3215666" cy="3079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0AC8D96-7AB3-7E14-A486-F470CC61C2AE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91ED1E5-4872-1736-873C-87ED600BE1B6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FE2BFB7-E10B-0E7A-AC9F-CE8AFAF056F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005EB390-F2D8-766A-2857-00F41EA46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2BB654B8-7953-F0BA-6768-89370205534F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7771DEA3-CC1F-B973-9496-73A2FAB175DF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E46B6B-EDA8-85A4-38B1-03D923DD3960}"/>
              </a:ext>
            </a:extLst>
          </p:cNvPr>
          <p:cNvSpPr/>
          <p:nvPr/>
        </p:nvSpPr>
        <p:spPr>
          <a:xfrm>
            <a:off x="409575" y="3572396"/>
            <a:ext cx="2605088" cy="129011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A465576-269C-DED3-AA3E-922338642368}"/>
              </a:ext>
            </a:extLst>
          </p:cNvPr>
          <p:cNvSpPr/>
          <p:nvPr/>
        </p:nvSpPr>
        <p:spPr>
          <a:xfrm>
            <a:off x="409575" y="5419725"/>
            <a:ext cx="2605088" cy="577645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B04FDF-084C-39FB-2D14-CF56A87EF240}"/>
              </a:ext>
            </a:extLst>
          </p:cNvPr>
          <p:cNvSpPr txBox="1"/>
          <p:nvPr/>
        </p:nvSpPr>
        <p:spPr>
          <a:xfrm>
            <a:off x="3867669" y="6386001"/>
            <a:ext cx="754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Fit the 1D spectra in 0.3&lt;q&lt;0.6 with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CEE50B16-A090-6F02-DC32-52333D83C210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B0C7C22-ACF1-62FD-10DD-FD6B264EB011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79CACF13-9238-7C33-C4E3-886DBF6B87B5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DA1403B1-B94B-89C0-B163-5A022AF53D04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98C2A1-B9D8-CEE8-F9F6-4D1A1BD14A9D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E946B5C-09C9-13FC-37AE-D4921B0D2CC7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6BD0466-77AA-D8B0-1479-8032B2C13FB8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3CAC62A0-88DA-EF8C-2CCF-06AA6CCBBCFE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E37B587-2FCE-FE1D-C200-FAE9C93F5453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9EDED7-8982-B2AB-7829-3E094388E9EC}"/>
              </a:ext>
            </a:extLst>
          </p:cNvPr>
          <p:cNvSpPr txBox="1"/>
          <p:nvPr/>
        </p:nvSpPr>
        <p:spPr>
          <a:xfrm>
            <a:off x="98313" y="1071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PRC110(2024) 014002.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B24569-C71D-4382-87A5-479C115F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92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35EE-EADA-C570-10F0-1B6983B93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96B3A9-3487-B584-1187-C33E6E25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 err="1">
                <a:latin typeface="Symbol" panose="05050102010706020507" pitchFamily="18" charset="2"/>
              </a:rPr>
              <a:t>p</a:t>
            </a:r>
            <a:r>
              <a:rPr lang="en-US" altLang="ja-JP" b="1" dirty="0" err="1"/>
              <a:t>YN</a:t>
            </a:r>
            <a:r>
              <a:rPr lang="en-US" altLang="ja-JP" b="1" dirty="0"/>
              <a:t> Mesonic Decay Analysis</a:t>
            </a:r>
            <a:endParaRPr kumimoji="1" lang="ja-JP" altLang="en-US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AF240D-37DF-113D-B773-6AE7A4911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520217"/>
            <a:ext cx="3001904" cy="2873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EE92F4D-B90D-32EE-6C9D-9EBCDBFD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7004" y="3565195"/>
            <a:ext cx="3009935" cy="27831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058143A-5236-2CE5-133E-B722760A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219" y="3545564"/>
            <a:ext cx="3086834" cy="2847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B09C6CB2-5C82-B4D6-11AF-3FE635C61A7E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DF4C64A-7BC7-7490-15B4-9BFCC9CF493F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A619DD0-4654-16BE-27E1-C4764B8C7263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2F495AF-8E12-9738-BEDC-6098B36B58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03" y="3729070"/>
            <a:ext cx="2644169" cy="251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44DF350-591D-F56C-28B8-49E5E03E5F2E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D275C089-D85A-01E1-FFC6-C575F37BB935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8FFE02-CD6D-9729-C587-575A8DEA6C3F}"/>
              </a:ext>
            </a:extLst>
          </p:cNvPr>
          <p:cNvSpPr txBox="1"/>
          <p:nvPr/>
        </p:nvSpPr>
        <p:spPr>
          <a:xfrm>
            <a:off x="3867669" y="6386001"/>
            <a:ext cx="787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With the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., the spectra are consistently explained.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89DD2141-A924-90DE-987A-78644904140B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15AEE00-9B1D-CEC2-AF5B-18BAF3E4C3C4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1AC16808-609A-4410-DAB7-4CA19D6D64C2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264B8E6-EDF6-E17D-B813-8EBCFFD22EC1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0329CFF-8D5F-87D0-0B43-94A82B8424A0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B9BC9D3-B1EE-92FC-D784-6D69181EC6D5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8B11971-40B4-4564-BC67-98FBC6B6953C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2DBCCBFA-27A1-A764-0B4D-779293343B5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7EF3680-5235-457A-0E01-1EED6716FF79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0C70F4-BFD8-E4A7-1336-B3F8DA89FF9E}"/>
              </a:ext>
            </a:extLst>
          </p:cNvPr>
          <p:cNvSpPr txBox="1"/>
          <p:nvPr/>
        </p:nvSpPr>
        <p:spPr>
          <a:xfrm>
            <a:off x="98313" y="1071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PRC110(2024) 014002.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3C54C48-310C-59B7-896F-E64A07AC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34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 err="1">
                <a:latin typeface="Symbol" panose="05050102010706020507" pitchFamily="18" charset="2"/>
              </a:rPr>
              <a:t>p</a:t>
            </a:r>
            <a:r>
              <a:rPr lang="en-US" altLang="ja-JP" b="1" dirty="0" err="1"/>
              <a:t>YN</a:t>
            </a:r>
            <a:r>
              <a:rPr lang="en-US" altLang="ja-JP" b="1" dirty="0"/>
              <a:t> Mesonic Decay Analysis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/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−0.6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+0.8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blipFill>
                <a:blip r:embed="rId7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/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/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/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/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3.1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−0.4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blipFill>
                <a:blip r:embed="rId11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/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𝟏𝟏𝟎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.4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blipFill>
                <a:blip r:embed="rId1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/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𝟔𝟐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𝟏𝟏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15.5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2.1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blipFill>
                <a:blip r:embed="rId13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/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7.2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blipFill>
                <a:blip r:embed="rId14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102852C-A728-B51A-4285-CB66E39EA00A}"/>
              </a:ext>
            </a:extLst>
          </p:cNvPr>
          <p:cNvSpPr/>
          <p:nvPr/>
        </p:nvSpPr>
        <p:spPr>
          <a:xfrm>
            <a:off x="-16363" y="2674002"/>
            <a:ext cx="9323106" cy="4222220"/>
          </a:xfrm>
          <a:prstGeom prst="roundRect">
            <a:avLst>
              <a:gd name="adj" fmla="val 13407"/>
            </a:avLst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AF86FF-CE10-BE78-8EA8-33BE04A026B5}"/>
              </a:ext>
            </a:extLst>
          </p:cNvPr>
          <p:cNvSpPr txBox="1"/>
          <p:nvPr/>
        </p:nvSpPr>
        <p:spPr>
          <a:xfrm>
            <a:off x="167148" y="1009092"/>
            <a:ext cx="11943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&lt;&lt;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baseline="-25000" dirty="0" err="1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: mesonic decay is dominant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pS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~ </a:t>
            </a: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pL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: significant contribution of the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1 as well as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 </a:t>
            </a:r>
            <a:r>
              <a:rPr lang="en-US" altLang="ja-JP" sz="2800" b="1" dirty="0">
                <a:solidFill>
                  <a:srgbClr val="00B050"/>
                </a:solidFill>
              </a:rPr>
              <a:t>: if we assume </a:t>
            </a:r>
            <a:r>
              <a:rPr lang="en-US" altLang="ja-JP" sz="2800" b="1" dirty="0" err="1">
                <a:solidFill>
                  <a:srgbClr val="00B050"/>
                </a:solidFill>
              </a:rPr>
              <a:t>Br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K-pp</a:t>
            </a:r>
            <a:r>
              <a:rPr lang="en-US" altLang="ja-JP" sz="2800" b="1" baseline="-25000" dirty="0" err="1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lang="en-US" altLang="ja-JP" sz="2800" b="1" dirty="0">
                <a:solidFill>
                  <a:srgbClr val="00B050"/>
                </a:solidFill>
              </a:rPr>
              <a:t> = Br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lang="en-US" altLang="ja-JP" sz="2800" b="1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p</a:t>
            </a:r>
            <a:r>
              <a:rPr lang="en-US" altLang="ja-JP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solidFill>
                  <a:srgbClr val="00B050"/>
                </a:solidFill>
              </a:rPr>
              <a:t>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-pp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4E10455-2BA1-E24B-C7A3-10B505CAA7DE}"/>
              </a:ext>
            </a:extLst>
          </p:cNvPr>
          <p:cNvSpPr/>
          <p:nvPr/>
        </p:nvSpPr>
        <p:spPr>
          <a:xfrm>
            <a:off x="3169491" y="2826402"/>
            <a:ext cx="6075831" cy="3898248"/>
          </a:xfrm>
          <a:prstGeom prst="roundRect">
            <a:avLst/>
          </a:prstGeom>
          <a:noFill/>
          <a:ln w="635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5C49FC2E-F152-3016-4E3A-C19374FD3840}"/>
              </a:ext>
            </a:extLst>
          </p:cNvPr>
          <p:cNvSpPr/>
          <p:nvPr/>
        </p:nvSpPr>
        <p:spPr>
          <a:xfrm>
            <a:off x="6194657" y="2936139"/>
            <a:ext cx="5941146" cy="1871835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585773-B411-622C-2CD5-0F292B899943}"/>
              </a:ext>
            </a:extLst>
          </p:cNvPr>
          <p:cNvSpPr txBox="1"/>
          <p:nvPr/>
        </p:nvSpPr>
        <p:spPr>
          <a:xfrm>
            <a:off x="6596449" y="4994636"/>
            <a:ext cx="5265603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measurements and theoretical investigations 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9F1C77-B4E0-0102-9A04-ACBBFD9026E0}"/>
              </a:ext>
            </a:extLst>
          </p:cNvPr>
          <p:cNvSpPr txBox="1"/>
          <p:nvPr/>
        </p:nvSpPr>
        <p:spPr>
          <a:xfrm>
            <a:off x="98313" y="1071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PRC110(2024) 014002.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920D43-0089-FA62-7D80-1A63B99A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92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D95E17-BCAE-43BD-BC1F-15EB0EE3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6EFBC7D-7EC1-43D6-B052-037971C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077394-88CA-47AF-92CA-70198F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3DF62DF-7A0F-4426-BFB0-7D9C335F7669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BF0F9F2-8E26-4330-BDFA-64571ABF2D4D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AE7E778-626D-4A00-BABF-FC11C4EF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B8BB-DA34-4EB3-930C-0B31B44CA482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3854CA5-1699-0C71-6687-48FE089F76A2}"/>
              </a:ext>
            </a:extLst>
          </p:cNvPr>
          <p:cNvSpPr/>
          <p:nvPr/>
        </p:nvSpPr>
        <p:spPr>
          <a:xfrm>
            <a:off x="2246244" y="4402788"/>
            <a:ext cx="7325391" cy="1022505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6219B2-DE50-62F0-D8A3-306D5FF70220}"/>
              </a:ext>
            </a:extLst>
          </p:cNvPr>
          <p:cNvSpPr txBox="1"/>
          <p:nvPr/>
        </p:nvSpPr>
        <p:spPr>
          <a:xfrm>
            <a:off x="10344279" y="4106612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74FB6B-A83F-6A9F-5E11-1DB16E7DC29A}"/>
              </a:ext>
            </a:extLst>
          </p:cNvPr>
          <p:cNvSpPr txBox="1"/>
          <p:nvPr/>
        </p:nvSpPr>
        <p:spPr>
          <a:xfrm>
            <a:off x="6459513" y="3266146"/>
            <a:ext cx="2241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ym typeface="Wingdings" panose="05000000000000000000" pitchFamily="2" charset="2"/>
              </a:rPr>
              <a:t></a:t>
            </a:r>
            <a:r>
              <a:rPr lang="en-US" altLang="ja-JP" sz="1600" dirty="0"/>
              <a:t>PRC110(2024)014002.</a:t>
            </a:r>
            <a:endParaRPr kumimoji="1" lang="ja-JP" altLang="en-US" sz="16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4ACF85-D2E4-9826-86EF-C04A5960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5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B26FDBA-429C-12BB-D5EA-10D378C4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130" y="828221"/>
            <a:ext cx="4843871" cy="46435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F9A3C83-84DF-DF70-F83C-1039F968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828221"/>
            <a:ext cx="4843871" cy="4643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44" y="1"/>
            <a:ext cx="1088430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Mass Number Dependence of 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341" y="5878961"/>
            <a:ext cx="7161422" cy="857856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altLang="ja-JP" b="1" dirty="0"/>
              <a:t>Systematic measurements will provide more conclusive evidence of the kaonic nuclei 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B5ED78D-8B90-02BC-4B90-7E90D34F5D9E}"/>
              </a:ext>
            </a:extLst>
          </p:cNvPr>
          <p:cNvSpPr txBox="1"/>
          <p:nvPr/>
        </p:nvSpPr>
        <p:spPr>
          <a:xfrm>
            <a:off x="3775637" y="1245426"/>
            <a:ext cx="224711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0070C0"/>
                </a:solidFill>
              </a:rPr>
              <a:t> the larger B.E.</a:t>
            </a:r>
            <a:endParaRPr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AAFCF9-54B8-18EB-5407-AF312D9F2F96}"/>
              </a:ext>
            </a:extLst>
          </p:cNvPr>
          <p:cNvSpPr txBox="1"/>
          <p:nvPr/>
        </p:nvSpPr>
        <p:spPr>
          <a:xfrm>
            <a:off x="7858388" y="1245426"/>
            <a:ext cx="218096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FF0000"/>
                </a:solidFill>
              </a:rPr>
              <a:t>similar width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  (mesonic only)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09FD1E-C760-50AA-089E-476D81C39965}"/>
              </a:ext>
            </a:extLst>
          </p:cNvPr>
          <p:cNvSpPr txBox="1"/>
          <p:nvPr/>
        </p:nvSpPr>
        <p:spPr>
          <a:xfrm>
            <a:off x="8382000" y="536805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AY: PRC65(2002)044005, PLB535(2002)70.</a:t>
            </a:r>
          </a:p>
          <a:p>
            <a:r>
              <a:rPr lang="en-US" altLang="ja-JP" sz="1600" dirty="0"/>
              <a:t>WG: PRC79(2009)014001.</a:t>
            </a:r>
          </a:p>
          <a:p>
            <a:r>
              <a:rPr lang="en-US" altLang="ja-JP" sz="1600" dirty="0"/>
              <a:t>BGL: PLB712(2012)132.</a:t>
            </a:r>
          </a:p>
          <a:p>
            <a:r>
              <a:rPr lang="en-US" altLang="ja-JP" sz="1600" dirty="0"/>
              <a:t>OHHMH: PRC95(2017)065202.</a:t>
            </a:r>
          </a:p>
          <a:p>
            <a:r>
              <a:rPr kumimoji="1" lang="en-US" altLang="ja-JP" sz="1600" dirty="0" err="1"/>
              <a:t>Kanada</a:t>
            </a:r>
            <a:r>
              <a:rPr kumimoji="1" lang="en-US" altLang="ja-JP" sz="1600" dirty="0"/>
              <a:t>: EPJA57(2021)185.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7E69E2-3409-1420-6560-4F7F0562A120}"/>
              </a:ext>
            </a:extLst>
          </p:cNvPr>
          <p:cNvSpPr txBox="1"/>
          <p:nvPr/>
        </p:nvSpPr>
        <p:spPr>
          <a:xfrm>
            <a:off x="1210341" y="1221169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B.E.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31BEFB-18A7-3A5D-AE8F-3808BC5052B2}"/>
              </a:ext>
            </a:extLst>
          </p:cNvPr>
          <p:cNvSpPr txBox="1"/>
          <p:nvPr/>
        </p:nvSpPr>
        <p:spPr>
          <a:xfrm>
            <a:off x="6820459" y="1221168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C6E2C5-1637-C2F4-DE80-5628D326698C}"/>
              </a:ext>
            </a:extLst>
          </p:cNvPr>
          <p:cNvSpPr txBox="1"/>
          <p:nvPr/>
        </p:nvSpPr>
        <p:spPr>
          <a:xfrm>
            <a:off x="7764898" y="2004236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= without multi-N absorption</a:t>
            </a:r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1A01F811-C803-E46E-20BF-29CED61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2028334" y="5250428"/>
            <a:ext cx="597612" cy="533109"/>
          </a:xfrm>
          <a:prstGeom prst="rect">
            <a:avLst/>
          </a:prstGeom>
          <a:ln>
            <a:noFill/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56969C2-506A-AC6A-623C-0658ADA6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314"/>
          <a:stretch/>
        </p:blipFill>
        <p:spPr>
          <a:xfrm>
            <a:off x="3699437" y="5250428"/>
            <a:ext cx="493399" cy="53310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CDC5E85-A978-99F9-984A-A22665509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68"/>
          <a:stretch/>
        </p:blipFill>
        <p:spPr>
          <a:xfrm>
            <a:off x="5272145" y="5250428"/>
            <a:ext cx="515188" cy="53310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0CAC2E-C22E-5316-209F-43A0596F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9613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 err="1"/>
              <a:t>ppn</a:t>
            </a:r>
            <a:r>
              <a:rPr lang="en-US" altLang="ja-JP" b="1" dirty="0"/>
              <a:t>” Search with</a:t>
            </a:r>
            <a:r>
              <a:rPr lang="ja-JP" altLang="en-US" b="1" dirty="0"/>
              <a:t> </a:t>
            </a:r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endParaRPr lang="ja-JP" altLang="en-US" sz="16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1252384" y="1202870"/>
            <a:ext cx="9995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An analysis of the </a:t>
            </a:r>
            <a:r>
              <a:rPr lang="en-US" altLang="ja-JP" sz="2800" b="1" dirty="0" err="1">
                <a:latin typeface="Symbol" panose="05050102010706020507" pitchFamily="18" charset="2"/>
              </a:rPr>
              <a:t>L</a:t>
            </a:r>
            <a:r>
              <a:rPr lang="en-US" altLang="ja-JP" sz="2800" b="1" dirty="0" err="1"/>
              <a:t>dn</a:t>
            </a:r>
            <a:r>
              <a:rPr lang="en-US" altLang="ja-JP" sz="2800" dirty="0"/>
              <a:t> final state with </a:t>
            </a:r>
            <a:r>
              <a:rPr lang="en-US" altLang="ja-JP" sz="2800" b="1" dirty="0"/>
              <a:t>K</a:t>
            </a:r>
            <a:r>
              <a:rPr lang="en-US" altLang="ja-JP" sz="2800" b="1" baseline="30000" dirty="0"/>
              <a:t>−4</a:t>
            </a:r>
            <a:r>
              <a:rPr lang="en-US" altLang="ja-JP" sz="2800" b="1" dirty="0"/>
              <a:t>He </a:t>
            </a:r>
            <a:r>
              <a:rPr lang="en-US" altLang="ja-JP" sz="2800" dirty="0"/>
              <a:t>reaction at </a:t>
            </a:r>
            <a:r>
              <a:rPr lang="en-US" altLang="ja-JP" sz="2800" b="1" dirty="0"/>
              <a:t>1 GeV/c</a:t>
            </a:r>
            <a:r>
              <a:rPr lang="en-US" altLang="ja-JP" sz="2800" dirty="0"/>
              <a:t> has been conducted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T77: lifetime measurement of </a:t>
            </a:r>
            <a:r>
              <a:rPr lang="en-US" altLang="ja-JP" sz="2400" baseline="30000" dirty="0"/>
              <a:t>4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2020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The results will be updated with a part of the E73 controlled data</a:t>
            </a:r>
          </a:p>
          <a:p>
            <a:pPr marL="806450" lvl="1" indent="-349250">
              <a:buFont typeface="Wingdings" panose="05000000000000000000" pitchFamily="2" charset="2"/>
              <a:buChar char="Ø"/>
            </a:pPr>
            <a:r>
              <a:rPr lang="en-US" altLang="ja-JP" sz="2400" dirty="0"/>
              <a:t>E73: lifetime measurement of </a:t>
            </a:r>
            <a:r>
              <a:rPr lang="en-US" altLang="ja-JP" sz="2400" baseline="30000" dirty="0"/>
              <a:t>3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2024-25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2E90155-F213-4D09-9737-ECDF2BF69356}"/>
              </a:ext>
            </a:extLst>
          </p:cNvPr>
          <p:cNvGrpSpPr/>
          <p:nvPr/>
        </p:nvGrpSpPr>
        <p:grpSpPr>
          <a:xfrm>
            <a:off x="527698" y="3658340"/>
            <a:ext cx="3582186" cy="2951063"/>
            <a:chOff x="989814" y="3820264"/>
            <a:chExt cx="3582186" cy="2951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B17B74-5E95-4322-B004-470C9E494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6" r="45436" b="9309"/>
            <a:stretch/>
          </p:blipFill>
          <p:spPr bwMode="auto">
            <a:xfrm>
              <a:off x="989814" y="3820264"/>
              <a:ext cx="3582186" cy="29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F3565FE-1C3E-42C0-8C25-1AA322169B51}"/>
                </a:ext>
              </a:extLst>
            </p:cNvPr>
            <p:cNvSpPr/>
            <p:nvPr/>
          </p:nvSpPr>
          <p:spPr>
            <a:xfrm>
              <a:off x="1652587" y="3950211"/>
              <a:ext cx="104774" cy="13598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2100F2-C6C2-47DB-B6D3-4E6607B28C53}"/>
                </a:ext>
              </a:extLst>
            </p:cNvPr>
            <p:cNvSpPr txBox="1"/>
            <p:nvPr/>
          </p:nvSpPr>
          <p:spPr>
            <a:xfrm>
              <a:off x="1563657" y="3829193"/>
              <a:ext cx="30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FF00"/>
                  </a:solidFill>
                </a:rPr>
                <a:t>4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6FF5FAE-367E-A3D6-1D35-7D4352EC64AC}"/>
              </a:ext>
            </a:extLst>
          </p:cNvPr>
          <p:cNvGrpSpPr/>
          <p:nvPr/>
        </p:nvGrpSpPr>
        <p:grpSpPr>
          <a:xfrm>
            <a:off x="4286982" y="3667269"/>
            <a:ext cx="3486050" cy="2951063"/>
            <a:chOff x="7061623" y="3829194"/>
            <a:chExt cx="3486050" cy="29510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57B5413-6FB1-4CB3-9392-0A3A9C9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623" y="3829194"/>
              <a:ext cx="3486050" cy="29510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43E5B7C-3461-52EB-1811-1B3AE3821834}"/>
                </a:ext>
              </a:extLst>
            </p:cNvPr>
            <p:cNvSpPr/>
            <p:nvPr/>
          </p:nvSpPr>
          <p:spPr>
            <a:xfrm>
              <a:off x="8391525" y="4333875"/>
              <a:ext cx="276225" cy="1905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EC1B9-E185-4557-B807-93DEF3C15769}"/>
                </a:ext>
              </a:extLst>
            </p:cNvPr>
            <p:cNvSpPr txBox="1"/>
            <p:nvPr/>
          </p:nvSpPr>
          <p:spPr>
            <a:xfrm>
              <a:off x="8429625" y="426559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d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B7A9F6A-4BA7-1E65-E05A-B51597908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64862"/>
              </p:ext>
            </p:extLst>
          </p:nvPr>
        </p:nvGraphicFramePr>
        <p:xfrm>
          <a:off x="7954297" y="4103671"/>
          <a:ext cx="3893574" cy="1889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6787">
                  <a:extLst>
                    <a:ext uri="{9D8B030D-6E8A-4147-A177-3AD203B41FA5}">
                      <a16:colId xmlns:a16="http://schemas.microsoft.com/office/drawing/2014/main" val="29256033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3020461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Experiment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K</a:t>
                      </a:r>
                      <a:r>
                        <a:rPr kumimoji="1" lang="en-US" altLang="ja-JP" sz="2800" baseline="30000" dirty="0"/>
                        <a:t>-</a:t>
                      </a:r>
                      <a:r>
                        <a:rPr kumimoji="1" lang="en-US" altLang="ja-JP" sz="2800" dirty="0"/>
                        <a:t> on target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31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E15 (</a:t>
                      </a:r>
                      <a:r>
                        <a:rPr kumimoji="1" lang="en-US" altLang="ja-JP" sz="2000" baseline="30000" dirty="0"/>
                        <a:t>3</a:t>
                      </a:r>
                      <a:r>
                        <a:rPr kumimoji="1" lang="en-US" altLang="ja-JP" sz="2000" dirty="0"/>
                        <a:t>He)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~42 x 10</a:t>
                      </a:r>
                      <a:r>
                        <a:rPr kumimoji="1" lang="en-US" altLang="ja-JP" sz="2000" baseline="30000" dirty="0"/>
                        <a:t>9</a:t>
                      </a:r>
                      <a:endParaRPr kumimoji="1" lang="ja-JP" altLang="en-US" sz="20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40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/>
                        <a:t>T77 (</a:t>
                      </a:r>
                      <a:r>
                        <a:rPr kumimoji="1" lang="en-US" altLang="ja-JP" sz="2800" b="1" baseline="30000" dirty="0"/>
                        <a:t>4</a:t>
                      </a:r>
                      <a:r>
                        <a:rPr kumimoji="1" lang="en-US" altLang="ja-JP" sz="2800" b="1" dirty="0"/>
                        <a:t>He)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/>
                        <a:t>~6 x 10</a:t>
                      </a:r>
                      <a:r>
                        <a:rPr kumimoji="1" lang="en-US" altLang="ja-JP" sz="2800" b="1" baseline="30000" dirty="0"/>
                        <a:t>9</a:t>
                      </a:r>
                      <a:endParaRPr kumimoji="1" lang="ja-JP" altLang="en-US" sz="28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E73 (</a:t>
                      </a:r>
                      <a:r>
                        <a:rPr kumimoji="1" lang="en-US" altLang="ja-JP" sz="2400" baseline="30000" dirty="0"/>
                        <a:t>4</a:t>
                      </a:r>
                      <a:r>
                        <a:rPr kumimoji="1" lang="en-US" altLang="ja-JP" sz="2400" dirty="0"/>
                        <a:t>He)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~12 x 10</a:t>
                      </a:r>
                      <a:r>
                        <a:rPr kumimoji="1" lang="en-US" altLang="ja-JP" sz="2400" baseline="30000" dirty="0"/>
                        <a:t>9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8958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1A8F68-B574-3FC5-ACD5-64C89C12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5150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8BE14E-F45C-4290-2B76-54C864B2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5263"/>
          </a:xfrm>
        </p:spPr>
        <p:txBody>
          <a:bodyPr>
            <a:noAutofit/>
          </a:bodyPr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 err="1"/>
              <a:t>ppn</a:t>
            </a:r>
            <a:r>
              <a:rPr lang="en-US" altLang="ja-JP" b="1" dirty="0"/>
              <a:t>” Search with</a:t>
            </a:r>
            <a:r>
              <a:rPr lang="ja-JP" altLang="en-US" b="1" dirty="0"/>
              <a:t> </a:t>
            </a:r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999EBF8-DE57-B64D-03A3-1A5477DABA48}"/>
              </a:ext>
            </a:extLst>
          </p:cNvPr>
          <p:cNvGrpSpPr/>
          <p:nvPr/>
        </p:nvGrpSpPr>
        <p:grpSpPr>
          <a:xfrm>
            <a:off x="6086151" y="592155"/>
            <a:ext cx="4473841" cy="5480051"/>
            <a:chOff x="0" y="629001"/>
            <a:chExt cx="4473841" cy="5480051"/>
          </a:xfrm>
        </p:grpSpPr>
        <p:pic>
          <p:nvPicPr>
            <p:cNvPr id="6" name="Google Shape;276;p24" descr="イメージ">
              <a:extLst>
                <a:ext uri="{FF2B5EF4-FFF2-40B4-BE49-F238E27FC236}">
                  <a16:creationId xmlns:a16="http://schemas.microsoft.com/office/drawing/2014/main" id="{92C552ED-5A07-CBD8-D351-E0D6D3A3853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92"/>
            <a:stretch/>
          </p:blipFill>
          <p:spPr>
            <a:xfrm>
              <a:off x="0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3B89C9D-E32F-2437-9425-11FCC7D9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8" name="Google Shape;281;p24">
              <a:extLst>
                <a:ext uri="{FF2B5EF4-FFF2-40B4-BE49-F238E27FC236}">
                  <a16:creationId xmlns:a16="http://schemas.microsoft.com/office/drawing/2014/main" id="{BEEB1ADF-6DB0-C3EF-EC9B-730455600887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9" name="Google Shape;279;p24">
              <a:extLst>
                <a:ext uri="{FF2B5EF4-FFF2-40B4-BE49-F238E27FC236}">
                  <a16:creationId xmlns:a16="http://schemas.microsoft.com/office/drawing/2014/main" id="{D6314A64-0387-E0AE-D2A8-108F389819C4}"/>
                </a:ext>
              </a:extLst>
            </p:cNvPr>
            <p:cNvSpPr txBox="1"/>
            <p:nvPr/>
          </p:nvSpPr>
          <p:spPr>
            <a:xfrm>
              <a:off x="2971865" y="2113654"/>
              <a:ext cx="1435284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2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PLB789(2019)620</a:t>
              </a:r>
              <a:endParaRPr sz="1100" i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8412743-A846-4A5F-4AB1-4AE039BE41E9}"/>
                </a:ext>
              </a:extLst>
            </p:cNvPr>
            <p:cNvSpPr txBox="1"/>
            <p:nvPr/>
          </p:nvSpPr>
          <p:spPr>
            <a:xfrm>
              <a:off x="307707" y="1700279"/>
              <a:ext cx="120417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baseline="30000" dirty="0">
                  <a:solidFill>
                    <a:schemeClr val="bg1"/>
                  </a:solidFill>
                </a:rPr>
                <a:t>3</a:t>
              </a:r>
              <a:r>
                <a:rPr lang="en-US" altLang="ja-JP" sz="2800" b="1" dirty="0">
                  <a:solidFill>
                    <a:schemeClr val="bg1"/>
                  </a:solidFill>
                </a:rPr>
                <a:t>He</a:t>
              </a:r>
              <a:r>
                <a:rPr lang="en-US" altLang="ja-JP" b="1" dirty="0">
                  <a:solidFill>
                    <a:schemeClr val="bg1"/>
                  </a:solidFill>
                </a:rPr>
                <a:t>(E15)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5D04FD0C-D27F-F0F3-C504-F7B638E15007}"/>
                </a:ext>
              </a:extLst>
            </p:cNvPr>
            <p:cNvSpPr/>
            <p:nvPr/>
          </p:nvSpPr>
          <p:spPr>
            <a:xfrm>
              <a:off x="65988" y="629001"/>
              <a:ext cx="4407853" cy="5480051"/>
            </a:xfrm>
            <a:prstGeom prst="roundRect">
              <a:avLst>
                <a:gd name="adj" fmla="val 4452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3DDB9D6-D75D-5487-08AF-A889B6EC41BC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EFAA8568-CD64-9CFB-6812-24482FC87DC8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Google Shape;280;p24">
              <a:extLst>
                <a:ext uri="{FF2B5EF4-FFF2-40B4-BE49-F238E27FC236}">
                  <a16:creationId xmlns:a16="http://schemas.microsoft.com/office/drawing/2014/main" id="{36E80C6C-A69B-DD40-1C6C-5AA9BF425722}"/>
                </a:ext>
              </a:extLst>
            </p:cNvPr>
            <p:cNvSpPr txBox="1"/>
            <p:nvPr/>
          </p:nvSpPr>
          <p:spPr>
            <a:xfrm rot="16200000">
              <a:off x="3054522" y="4384012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4C71062-D9A8-5FF7-BB5F-A85EF11E1B17}"/>
              </a:ext>
            </a:extLst>
          </p:cNvPr>
          <p:cNvGrpSpPr/>
          <p:nvPr/>
        </p:nvGrpSpPr>
        <p:grpSpPr>
          <a:xfrm>
            <a:off x="1531792" y="595458"/>
            <a:ext cx="4507647" cy="5540378"/>
            <a:chOff x="4572000" y="627977"/>
            <a:chExt cx="4507647" cy="5540378"/>
          </a:xfrm>
        </p:grpSpPr>
        <p:pic>
          <p:nvPicPr>
            <p:cNvPr id="16" name="Google Shape;272;p24" descr="イメージ">
              <a:extLst>
                <a:ext uri="{FF2B5EF4-FFF2-40B4-BE49-F238E27FC236}">
                  <a16:creationId xmlns:a16="http://schemas.microsoft.com/office/drawing/2014/main" id="{CC31C0E2-C878-C6CD-F7DC-E6C520F613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46" r="53911"/>
            <a:stretch/>
          </p:blipFill>
          <p:spPr>
            <a:xfrm>
              <a:off x="4572000" y="2255841"/>
              <a:ext cx="4115540" cy="391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図 16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76D31C61-ED4B-E054-A721-153BD9D0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58" y="629001"/>
              <a:ext cx="4249230" cy="1639008"/>
            </a:xfrm>
            <a:prstGeom prst="rect">
              <a:avLst/>
            </a:prstGeom>
          </p:spPr>
        </p:pic>
        <p:sp>
          <p:nvSpPr>
            <p:cNvPr id="18" name="Google Shape;282;p24">
              <a:extLst>
                <a:ext uri="{FF2B5EF4-FFF2-40B4-BE49-F238E27FC236}">
                  <a16:creationId xmlns:a16="http://schemas.microsoft.com/office/drawing/2014/main" id="{AC0AEFB9-8C5D-2E35-6C6B-0B9997245C02}"/>
                </a:ext>
              </a:extLst>
            </p:cNvPr>
            <p:cNvSpPr txBox="1"/>
            <p:nvPr/>
          </p:nvSpPr>
          <p:spPr>
            <a:xfrm>
              <a:off x="6043444" y="2030073"/>
              <a:ext cx="899272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FF2600"/>
                </a:buClr>
                <a:buSzPts val="2000"/>
              </a:pP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Kppn</a:t>
              </a: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D3E68FE-CA64-94BD-BB71-2341C31907BE}"/>
                </a:ext>
              </a:extLst>
            </p:cNvPr>
            <p:cNvSpPr txBox="1"/>
            <p:nvPr/>
          </p:nvSpPr>
          <p:spPr>
            <a:xfrm>
              <a:off x="4840279" y="1700279"/>
              <a:ext cx="1205779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baseline="30000" dirty="0">
                  <a:solidFill>
                    <a:schemeClr val="bg1"/>
                  </a:solidFill>
                </a:rPr>
                <a:t>4</a:t>
              </a:r>
              <a:r>
                <a:rPr lang="en-US" altLang="ja-JP" sz="2800" b="1" dirty="0">
                  <a:solidFill>
                    <a:schemeClr val="bg1"/>
                  </a:solidFill>
                </a:rPr>
                <a:t>He</a:t>
              </a:r>
              <a:r>
                <a:rPr lang="en-US" altLang="ja-JP" b="1" dirty="0">
                  <a:solidFill>
                    <a:schemeClr val="bg1"/>
                  </a:solidFill>
                </a:rPr>
                <a:t>(T77)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99367D4-F9CE-BAE1-9D80-8B75D07C40B4}"/>
                </a:ext>
              </a:extLst>
            </p:cNvPr>
            <p:cNvSpPr/>
            <p:nvPr/>
          </p:nvSpPr>
          <p:spPr>
            <a:xfrm>
              <a:off x="4655550" y="627977"/>
              <a:ext cx="4424097" cy="5480051"/>
            </a:xfrm>
            <a:prstGeom prst="roundRect">
              <a:avLst>
                <a:gd name="adj" fmla="val 4452"/>
              </a:avLst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CFC4C72-CB1A-C0D0-AC39-5EED53C13C2F}"/>
                </a:ext>
              </a:extLst>
            </p:cNvPr>
            <p:cNvSpPr txBox="1"/>
            <p:nvPr/>
          </p:nvSpPr>
          <p:spPr>
            <a:xfrm>
              <a:off x="7385178" y="160011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AF3BE217-DB48-478E-ABA6-A3ADC8FC9CDA}"/>
                </a:ext>
              </a:extLst>
            </p:cNvPr>
            <p:cNvSpPr/>
            <p:nvPr/>
          </p:nvSpPr>
          <p:spPr>
            <a:xfrm>
              <a:off x="6761717" y="1600118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2BE8242-B995-0521-4EF4-F02C49E73F98}"/>
                </a:ext>
              </a:extLst>
            </p:cNvPr>
            <p:cNvSpPr txBox="1"/>
            <p:nvPr/>
          </p:nvSpPr>
          <p:spPr>
            <a:xfrm rot="20709874">
              <a:off x="6899038" y="2431004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Google Shape;280;p24">
              <a:extLst>
                <a:ext uri="{FF2B5EF4-FFF2-40B4-BE49-F238E27FC236}">
                  <a16:creationId xmlns:a16="http://schemas.microsoft.com/office/drawing/2014/main" id="{D9779983-131B-C0DC-4ECD-5A7D2526C603}"/>
                </a:ext>
              </a:extLst>
            </p:cNvPr>
            <p:cNvSpPr txBox="1"/>
            <p:nvPr/>
          </p:nvSpPr>
          <p:spPr>
            <a:xfrm rot="16200000">
              <a:off x="7561171" y="4384013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F2DE5A-C49A-F0E7-03F8-5425D3652BE9}"/>
              </a:ext>
            </a:extLst>
          </p:cNvPr>
          <p:cNvSpPr txBox="1"/>
          <p:nvPr/>
        </p:nvSpPr>
        <p:spPr>
          <a:xfrm>
            <a:off x="1878513" y="6064712"/>
            <a:ext cx="849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Two distributions are quite similar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structure below the threshold (</a:t>
            </a:r>
            <a:r>
              <a:rPr lang="en-US" altLang="ja-JP" sz="2400" b="1" dirty="0"/>
              <a:t>seems </a:t>
            </a:r>
            <a:r>
              <a:rPr lang="en-US" altLang="ja-JP" sz="2400" b="1" i="1" dirty="0"/>
              <a:t>q</a:t>
            </a:r>
            <a:r>
              <a:rPr lang="en-US" altLang="ja-JP" sz="2400" b="1" dirty="0"/>
              <a:t>-independent</a:t>
            </a:r>
            <a:r>
              <a:rPr lang="en-US" altLang="ja-JP" sz="2400" dirty="0"/>
              <a:t>), QF-K, BG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2701D64-E08C-C692-B226-D45888A5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709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3551EFC-BD93-2C8F-2168-D07CD2A0459C}"/>
              </a:ext>
            </a:extLst>
          </p:cNvPr>
          <p:cNvGrpSpPr/>
          <p:nvPr/>
        </p:nvGrpSpPr>
        <p:grpSpPr>
          <a:xfrm>
            <a:off x="6825931" y="2023214"/>
            <a:ext cx="3739024" cy="3623359"/>
            <a:chOff x="5301931" y="1297347"/>
            <a:chExt cx="3739024" cy="3623359"/>
          </a:xfrm>
        </p:grpSpPr>
        <p:pic>
          <p:nvPicPr>
            <p:cNvPr id="25" name="Google Shape;296;p25" descr="イメージ">
              <a:extLst>
                <a:ext uri="{FF2B5EF4-FFF2-40B4-BE49-F238E27FC236}">
                  <a16:creationId xmlns:a16="http://schemas.microsoft.com/office/drawing/2014/main" id="{373C62F8-15C4-030A-44B0-7DCF8503384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9768"/>
            <a:stretch/>
          </p:blipFill>
          <p:spPr>
            <a:xfrm>
              <a:off x="5301931" y="1297347"/>
              <a:ext cx="3739024" cy="3623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A5B99A2-6076-F4BE-FE1C-8EEC0A450FC0}"/>
                </a:ext>
              </a:extLst>
            </p:cNvPr>
            <p:cNvSpPr txBox="1"/>
            <p:nvPr/>
          </p:nvSpPr>
          <p:spPr>
            <a:xfrm>
              <a:off x="7071754" y="2051484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0.3 &lt;</a:t>
              </a:r>
              <a:r>
                <a:rPr lang="en-US" altLang="ja-JP" sz="1600" dirty="0" err="1">
                  <a:solidFill>
                    <a:srgbClr val="000000"/>
                  </a:solidFill>
                  <a:latin typeface="AAAAAB+HiraKakuProN-W3"/>
                </a:rPr>
                <a:t>q</a:t>
              </a:r>
              <a:r>
                <a:rPr lang="en-US" altLang="ja-JP" sz="1600" baseline="-25000" dirty="0" err="1">
                  <a:solidFill>
                    <a:srgbClr val="000000"/>
                  </a:solidFill>
                  <a:latin typeface="AAAAAB+HiraKakuProN-W3"/>
                </a:rPr>
                <a:t>x</a:t>
              </a:r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 &lt; 0.6 GeV/c</a:t>
              </a:r>
              <a:endParaRPr lang="ja-JP" altLang="en-US" sz="16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FAFC977-3AA3-BEB5-D2FE-BE7F97732094}"/>
                </a:ext>
              </a:extLst>
            </p:cNvPr>
            <p:cNvSpPr txBox="1"/>
            <p:nvPr/>
          </p:nvSpPr>
          <p:spPr>
            <a:xfrm>
              <a:off x="7091283" y="1626289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617A8EBF-CDCB-BDCD-23C5-BDD967AF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62" y="1916387"/>
            <a:ext cx="4794203" cy="4897225"/>
          </a:xfrm>
          <a:prstGeom prst="rect">
            <a:avLst/>
          </a:prstGeom>
        </p:spPr>
      </p:pic>
      <p:sp>
        <p:nvSpPr>
          <p:cNvPr id="26" name="Google Shape;302;p25">
            <a:extLst>
              <a:ext uri="{FF2B5EF4-FFF2-40B4-BE49-F238E27FC236}">
                <a16:creationId xmlns:a16="http://schemas.microsoft.com/office/drawing/2014/main" id="{226160E9-0057-876F-5F9B-978FC58C1EBE}"/>
              </a:ext>
            </a:extLst>
          </p:cNvPr>
          <p:cNvSpPr/>
          <p:nvPr/>
        </p:nvSpPr>
        <p:spPr>
          <a:xfrm>
            <a:off x="2641582" y="5038181"/>
            <a:ext cx="3986782" cy="598584"/>
          </a:xfrm>
          <a:prstGeom prst="rect">
            <a:avLst/>
          </a:prstGeom>
          <a:noFill/>
          <a:ln w="63500" cap="flat" cmpd="sng">
            <a:solidFill>
              <a:srgbClr val="00F9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7BB71DD-F2FF-C0DF-3732-0B7E17B5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22" y="0"/>
            <a:ext cx="10471355" cy="700074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 err="1"/>
              <a:t>ppn</a:t>
            </a:r>
            <a:r>
              <a:rPr lang="en-US" altLang="ja-JP" b="1" dirty="0"/>
              <a:t>” Search with</a:t>
            </a:r>
            <a:r>
              <a:rPr lang="ja-JP" altLang="en-US" b="1" dirty="0"/>
              <a:t> </a:t>
            </a:r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endParaRPr kumimoji="1" lang="ja-JP" altLang="en-US" b="1" dirty="0"/>
          </a:p>
        </p:txBody>
      </p:sp>
      <p:sp>
        <p:nvSpPr>
          <p:cNvPr id="27" name="Google Shape;305;p25">
            <a:extLst>
              <a:ext uri="{FF2B5EF4-FFF2-40B4-BE49-F238E27FC236}">
                <a16:creationId xmlns:a16="http://schemas.microsoft.com/office/drawing/2014/main" id="{F0919FFF-12D2-63E5-D2C9-2DC7A1339D85}"/>
              </a:ext>
            </a:extLst>
          </p:cNvPr>
          <p:cNvSpPr/>
          <p:nvPr/>
        </p:nvSpPr>
        <p:spPr>
          <a:xfrm rot="-1725529">
            <a:off x="6511919" y="4447629"/>
            <a:ext cx="1614045" cy="618544"/>
          </a:xfrm>
          <a:prstGeom prst="rightArrow">
            <a:avLst>
              <a:gd name="adj1" fmla="val 32000"/>
              <a:gd name="adj2" fmla="val 131406"/>
            </a:avLst>
          </a:prstGeom>
          <a:solidFill>
            <a:srgbClr val="00F9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B28D03-D7CA-2A8C-8034-1EB772D3B7EF}"/>
              </a:ext>
            </a:extLst>
          </p:cNvPr>
          <p:cNvSpPr txBox="1"/>
          <p:nvPr/>
        </p:nvSpPr>
        <p:spPr>
          <a:xfrm rot="20709874">
            <a:off x="3888746" y="3339548"/>
            <a:ext cx="1659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lang="ja-JP" altLang="en-US" sz="2400" b="1" i="1" dirty="0">
              <a:ln w="10160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/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= 64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±11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4 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blipFill>
                <a:blip r:embed="rId4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809C59-3C7A-37EE-B59A-6EC0CDAC9EAC}"/>
              </a:ext>
            </a:extLst>
          </p:cNvPr>
          <p:cNvSpPr txBox="1"/>
          <p:nvPr/>
        </p:nvSpPr>
        <p:spPr>
          <a:xfrm>
            <a:off x="2211898" y="59956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ym typeface="Wingdings" panose="05000000000000000000" pitchFamily="2" charset="2"/>
              </a:rPr>
              <a:t> 2D fit on the (</a:t>
            </a:r>
            <a:r>
              <a:rPr lang="en-US" altLang="ja-JP" sz="2400" b="1" dirty="0" err="1">
                <a:sym typeface="Wingdings" panose="05000000000000000000" pitchFamily="2" charset="2"/>
              </a:rPr>
              <a:t>M,q</a:t>
            </a:r>
            <a:r>
              <a:rPr lang="en-US" altLang="ja-JP" sz="2400" b="1" dirty="0">
                <a:sym typeface="Wingdings" panose="05000000000000000000" pitchFamily="2" charset="2"/>
              </a:rPr>
              <a:t>) space with similar shapes to E15:</a:t>
            </a:r>
          </a:p>
          <a:p>
            <a:pPr algn="ctr"/>
            <a:r>
              <a:rPr lang="ar-AE" altLang="ja-JP" sz="20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Breit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-Wigner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wtih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Gaus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. form factor (PWIA)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QF-K</a:t>
            </a:r>
            <a:r>
              <a:rPr lang="en-US" altLang="ja-JP" sz="2000" baseline="30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0F900"/>
                </a:solidFill>
                <a:latin typeface="Arial"/>
                <a:ea typeface="Arial"/>
                <a:cs typeface="Arial"/>
                <a:sym typeface="Arial"/>
              </a:rPr>
              <a:t>Broad BG</a:t>
            </a:r>
            <a:endParaRPr lang="en-US" altLang="ja-JP" sz="2800" dirty="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/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矢印: 上向き折線 12">
            <a:extLst>
              <a:ext uri="{FF2B5EF4-FFF2-40B4-BE49-F238E27FC236}">
                <a16:creationId xmlns:a16="http://schemas.microsoft.com/office/drawing/2014/main" id="{8A47B22F-39CF-5B4D-6BA9-5972064DF0D6}"/>
              </a:ext>
            </a:extLst>
          </p:cNvPr>
          <p:cNvSpPr/>
          <p:nvPr/>
        </p:nvSpPr>
        <p:spPr>
          <a:xfrm rot="5400000">
            <a:off x="3021888" y="1297973"/>
            <a:ext cx="430845" cy="43836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5D7A5E4-1A72-AF41-1593-96A634C27B31}"/>
              </a:ext>
            </a:extLst>
          </p:cNvPr>
          <p:cNvCxnSpPr>
            <a:cxnSpLocks/>
          </p:cNvCxnSpPr>
          <p:nvPr/>
        </p:nvCxnSpPr>
        <p:spPr>
          <a:xfrm flipV="1">
            <a:off x="8592876" y="2130459"/>
            <a:ext cx="0" cy="305428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82;p24">
            <a:extLst>
              <a:ext uri="{FF2B5EF4-FFF2-40B4-BE49-F238E27FC236}">
                <a16:creationId xmlns:a16="http://schemas.microsoft.com/office/drawing/2014/main" id="{AEEF542F-B200-A1A7-38B0-9B881ED513AF}"/>
              </a:ext>
            </a:extLst>
          </p:cNvPr>
          <p:cNvSpPr txBox="1"/>
          <p:nvPr/>
        </p:nvSpPr>
        <p:spPr>
          <a:xfrm>
            <a:off x="8610600" y="2101315"/>
            <a:ext cx="899272" cy="32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FF2600"/>
              </a:buClr>
              <a:buSzPts val="2000"/>
            </a:pP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M(</a:t>
            </a:r>
            <a:r>
              <a:rPr lang="en-US" sz="1600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Kppn</a:t>
            </a: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D685B3-1724-C618-8689-7BC0C4B7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55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6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35586-FE96-57D2-071D-FC5E9232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93E72F-EE60-AAAD-B95F-FA13D367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668" y="828221"/>
            <a:ext cx="4843871" cy="46435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55C140-9A15-011A-ECAF-F8404CABB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828221"/>
            <a:ext cx="4843871" cy="4643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019CD5-280B-7D74-059C-8F7127D8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b="1" dirty="0"/>
              <a:t>If the Observed </a:t>
            </a:r>
            <a:r>
              <a:rPr lang="en-US" altLang="ja-JP" b="1" dirty="0"/>
              <a:t>S</a:t>
            </a:r>
            <a:r>
              <a:rPr lang="en-US" altLang="ja-JP" sz="4400" b="1" dirty="0"/>
              <a:t>tructure </a:t>
            </a:r>
            <a:r>
              <a:rPr lang="en-US" altLang="ja-JP" b="1" dirty="0"/>
              <a:t>I</a:t>
            </a:r>
            <a:r>
              <a:rPr lang="en-US" altLang="ja-JP" sz="4400" b="1" dirty="0"/>
              <a:t>s “K</a:t>
            </a:r>
            <a:r>
              <a:rPr lang="en-US" altLang="ja-JP" sz="4400" b="1" baseline="30000" dirty="0"/>
              <a:t>-</a:t>
            </a:r>
            <a:r>
              <a:rPr lang="en-US" altLang="ja-JP" sz="4400" b="1" dirty="0" err="1"/>
              <a:t>ppn</a:t>
            </a:r>
            <a:r>
              <a:rPr lang="en-US" altLang="ja-JP" sz="4400" b="1" dirty="0"/>
              <a:t>”,</a:t>
            </a:r>
            <a:endParaRPr lang="ja-JP" altLang="en-US" sz="166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FB36AFF-4656-1A35-1DF6-026E30F0FCE9}"/>
              </a:ext>
            </a:extLst>
          </p:cNvPr>
          <p:cNvSpPr txBox="1"/>
          <p:nvPr/>
        </p:nvSpPr>
        <p:spPr>
          <a:xfrm>
            <a:off x="1737434" y="5522245"/>
            <a:ext cx="664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binding energy is comparable with some theoretical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width is larger than theoretical predictions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1CCB97-D6EB-D338-AE9D-898DFE4BE375}"/>
              </a:ext>
            </a:extLst>
          </p:cNvPr>
          <p:cNvSpPr txBox="1"/>
          <p:nvPr/>
        </p:nvSpPr>
        <p:spPr>
          <a:xfrm>
            <a:off x="1210341" y="1221169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B.E.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F1B6C3-1C76-1282-8EA0-35EF2D65C817}"/>
              </a:ext>
            </a:extLst>
          </p:cNvPr>
          <p:cNvSpPr txBox="1"/>
          <p:nvPr/>
        </p:nvSpPr>
        <p:spPr>
          <a:xfrm>
            <a:off x="6820459" y="1221168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FE002A5-E259-380C-AF5E-5D46983D7509}"/>
              </a:ext>
            </a:extLst>
          </p:cNvPr>
          <p:cNvSpPr txBox="1"/>
          <p:nvPr/>
        </p:nvSpPr>
        <p:spPr>
          <a:xfrm>
            <a:off x="4000623" y="1967133"/>
            <a:ext cx="4524081" cy="1077218"/>
          </a:xfrm>
          <a:prstGeom prst="rect">
            <a:avLst/>
          </a:prstGeom>
          <a:solidFill>
            <a:srgbClr val="FF0000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studies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072C5B-034C-2F4E-E8D2-A77461D4647C}"/>
              </a:ext>
            </a:extLst>
          </p:cNvPr>
          <p:cNvSpPr txBox="1"/>
          <p:nvPr/>
        </p:nvSpPr>
        <p:spPr>
          <a:xfrm>
            <a:off x="8382000" y="536805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AY: PRC65(2002)044005, PLB535(2002)70.</a:t>
            </a:r>
          </a:p>
          <a:p>
            <a:r>
              <a:rPr lang="en-US" altLang="ja-JP" sz="1600" dirty="0"/>
              <a:t>WG: PRC79(2009)014001.</a:t>
            </a:r>
          </a:p>
          <a:p>
            <a:r>
              <a:rPr lang="en-US" altLang="ja-JP" sz="1600" dirty="0"/>
              <a:t>BGL: PLB712(2012)132.</a:t>
            </a:r>
          </a:p>
          <a:p>
            <a:r>
              <a:rPr lang="en-US" altLang="ja-JP" sz="1600" dirty="0"/>
              <a:t>OHHMH: PRC95(2017)065202.</a:t>
            </a:r>
          </a:p>
          <a:p>
            <a:r>
              <a:rPr kumimoji="1" lang="en-US" altLang="ja-JP" sz="1600" dirty="0" err="1"/>
              <a:t>Kanada</a:t>
            </a:r>
            <a:r>
              <a:rPr kumimoji="1" lang="en-US" altLang="ja-JP" sz="1600" dirty="0"/>
              <a:t>: EPJA57(2021)185.</a:t>
            </a:r>
            <a:endParaRPr kumimoji="1" lang="ja-JP" altLang="en-US" sz="1600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5CA186D-104F-C69B-422C-3FC47D06935F}"/>
              </a:ext>
            </a:extLst>
          </p:cNvPr>
          <p:cNvSpPr/>
          <p:nvPr/>
        </p:nvSpPr>
        <p:spPr>
          <a:xfrm>
            <a:off x="3600450" y="3681415"/>
            <a:ext cx="657225" cy="814393"/>
          </a:xfrm>
          <a:prstGeom prst="ellipse">
            <a:avLst/>
          </a:prstGeom>
          <a:gradFill flip="none" rotWithShape="1">
            <a:gsLst>
              <a:gs pos="16000">
                <a:srgbClr val="FF00FF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14EA145-8C44-E2CE-684C-1D098ECE2753}"/>
              </a:ext>
            </a:extLst>
          </p:cNvPr>
          <p:cNvSpPr/>
          <p:nvPr/>
        </p:nvSpPr>
        <p:spPr>
          <a:xfrm>
            <a:off x="8447246" y="3179526"/>
            <a:ext cx="657225" cy="854498"/>
          </a:xfrm>
          <a:prstGeom prst="ellipse">
            <a:avLst/>
          </a:prstGeom>
          <a:gradFill flip="none" rotWithShape="1">
            <a:gsLst>
              <a:gs pos="16000">
                <a:srgbClr val="FF00FF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E61632-3E3E-E052-29CC-22E883CC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323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8310C-3E23-D10C-098C-BA15F954B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70AF4C-587F-602A-1E6E-6DA36AF45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221" y="1165646"/>
            <a:ext cx="5526502" cy="5303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DC98AE5-2384-ACC1-146C-C4BF6FFE86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5005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en-US" altLang="ja-JP" b="1" dirty="0"/>
                  <a:t>Theoretical Calculations of</a:t>
                </a:r>
                <a:r>
                  <a:rPr kumimoji="1" lang="en-US" altLang="ja-JP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1327AC4-E354-EA31-A0BA-DD5617F1F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5005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05B6881-4B50-E2CE-09A4-56BD2AE7BA28}"/>
              </a:ext>
            </a:extLst>
          </p:cNvPr>
          <p:cNvCxnSpPr>
            <a:cxnSpLocks/>
          </p:cNvCxnSpPr>
          <p:nvPr/>
        </p:nvCxnSpPr>
        <p:spPr>
          <a:xfrm>
            <a:off x="2638118" y="4392154"/>
            <a:ext cx="1529310" cy="24788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069257B-1782-0B7C-241C-DD1E4FAB8A3C}"/>
              </a:ext>
            </a:extLst>
          </p:cNvPr>
          <p:cNvCxnSpPr>
            <a:cxnSpLocks/>
          </p:cNvCxnSpPr>
          <p:nvPr/>
        </p:nvCxnSpPr>
        <p:spPr>
          <a:xfrm flipH="1">
            <a:off x="7566212" y="4531052"/>
            <a:ext cx="1683989" cy="1148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007551E-1669-1AEA-B06F-D6016D9A8BC0}"/>
              </a:ext>
            </a:extLst>
          </p:cNvPr>
          <p:cNvSpPr txBox="1"/>
          <p:nvPr/>
        </p:nvSpPr>
        <p:spPr>
          <a:xfrm>
            <a:off x="434832" y="5386070"/>
            <a:ext cx="23567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10-30 MeV</a:t>
            </a:r>
            <a:endParaRPr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BADFA3A-E365-21ED-8B40-E3E85C36D76F}"/>
              </a:ext>
            </a:extLst>
          </p:cNvPr>
          <p:cNvSpPr txBox="1"/>
          <p:nvPr/>
        </p:nvSpPr>
        <p:spPr>
          <a:xfrm>
            <a:off x="9250201" y="5386070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40-70 MeV</a:t>
            </a:r>
            <a:endParaRPr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4A05C24-7691-E66B-CD10-8EDA6F5B23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" b="16"/>
          <a:stretch/>
        </p:blipFill>
        <p:spPr>
          <a:xfrm>
            <a:off x="195572" y="2273615"/>
            <a:ext cx="2560947" cy="217897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1AA0132-F259-BA06-E615-601DCE2BE0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r="14989"/>
          <a:stretch/>
        </p:blipFill>
        <p:spPr>
          <a:xfrm>
            <a:off x="9453137" y="2471320"/>
            <a:ext cx="1852867" cy="2077924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1131EE0-3199-723A-138A-8A39E0190727}"/>
              </a:ext>
            </a:extLst>
          </p:cNvPr>
          <p:cNvSpPr txBox="1"/>
          <p:nvPr/>
        </p:nvSpPr>
        <p:spPr>
          <a:xfrm>
            <a:off x="9047421" y="5816952"/>
            <a:ext cx="310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suggesting a more compact and dense system</a:t>
            </a:r>
            <a:endParaRPr lang="ja-JP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49612DF-EAFD-219D-6A6A-012321274E09}"/>
              </a:ext>
            </a:extLst>
          </p:cNvPr>
          <p:cNvSpPr/>
          <p:nvPr/>
        </p:nvSpPr>
        <p:spPr>
          <a:xfrm>
            <a:off x="4228195" y="3565935"/>
            <a:ext cx="1582055" cy="165243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03B6859-9CF4-BA05-ABCE-BCB61866F30A}"/>
              </a:ext>
            </a:extLst>
          </p:cNvPr>
          <p:cNvSpPr/>
          <p:nvPr/>
        </p:nvSpPr>
        <p:spPr>
          <a:xfrm>
            <a:off x="5819267" y="2762250"/>
            <a:ext cx="2096008" cy="23526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F9B36D0-5F9E-B0F1-AC09-1FF66A33D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06241"/>
              </p:ext>
            </p:extLst>
          </p:nvPr>
        </p:nvGraphicFramePr>
        <p:xfrm>
          <a:off x="8168207" y="1147587"/>
          <a:ext cx="3984445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4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0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Phenomenological model</a:t>
                      </a:r>
                    </a:p>
                    <a:p>
                      <a:pPr algn="ctr"/>
                      <a:r>
                        <a:rPr kumimoji="1" lang="en-US" altLang="ja-JP" sz="2400" dirty="0"/>
                        <a:t>(energy independent)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DDAC26B9-4626-A3E5-8F16-EF4B40774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88111"/>
              </p:ext>
            </p:extLst>
          </p:nvPr>
        </p:nvGraphicFramePr>
        <p:xfrm>
          <a:off x="182984" y="1147587"/>
          <a:ext cx="3984444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4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Chiral unitary model</a:t>
                      </a:r>
                      <a:endParaRPr kumimoji="1" lang="en-US" altLang="ja-JP" sz="2400" baseline="0" dirty="0"/>
                    </a:p>
                    <a:p>
                      <a:pPr algn="ctr"/>
                      <a:r>
                        <a:rPr kumimoji="1" lang="en-US" altLang="ja-JP" sz="2400" baseline="0" dirty="0"/>
                        <a:t>(</a:t>
                      </a:r>
                      <a:r>
                        <a:rPr kumimoji="1" lang="en-US" altLang="ja-JP" sz="2400" dirty="0"/>
                        <a:t>energy dependent)</a:t>
                      </a:r>
                      <a:endParaRPr kumimoji="1" lang="ja-JP" altLang="en-US" sz="24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CF9D3D-D879-D6F8-E328-1F1EFE1D4628}"/>
              </a:ext>
            </a:extLst>
          </p:cNvPr>
          <p:cNvSpPr txBox="1"/>
          <p:nvPr/>
        </p:nvSpPr>
        <p:spPr>
          <a:xfrm>
            <a:off x="9110557" y="200320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M</a:t>
            </a:r>
            <a:r>
              <a:rPr lang="en-US" altLang="ja-JP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b="1" baseline="-25000" dirty="0">
                <a:solidFill>
                  <a:srgbClr val="FF0000"/>
                </a:solidFill>
              </a:rPr>
              <a:t>(1405)</a:t>
            </a:r>
            <a:r>
              <a:rPr lang="en-US" altLang="ja-JP" b="1" dirty="0">
                <a:solidFill>
                  <a:srgbClr val="FF0000"/>
                </a:solidFill>
              </a:rPr>
              <a:t>~1405, single pole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034EBF-3065-9D09-3A0F-981CE2D4833A}"/>
              </a:ext>
            </a:extLst>
          </p:cNvPr>
          <p:cNvSpPr txBox="1"/>
          <p:nvPr/>
        </p:nvSpPr>
        <p:spPr>
          <a:xfrm>
            <a:off x="481284" y="2003207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M</a:t>
            </a:r>
            <a:r>
              <a:rPr lang="en-US" altLang="ja-JP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b="1" baseline="-25000" dirty="0">
                <a:solidFill>
                  <a:srgbClr val="0070C0"/>
                </a:solidFill>
              </a:rPr>
              <a:t>(1405)</a:t>
            </a:r>
            <a:r>
              <a:rPr lang="en-US" altLang="ja-JP" b="1" dirty="0">
                <a:solidFill>
                  <a:srgbClr val="0070C0"/>
                </a:solidFill>
              </a:rPr>
              <a:t>~1420, double pole</a:t>
            </a:r>
            <a:endParaRPr lang="ja-JP" alt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DC27476-4BFC-C9A8-9A33-151DF42A32D0}"/>
                  </a:ext>
                </a:extLst>
              </p:cNvPr>
              <p:cNvSpPr txBox="1"/>
              <p:nvPr/>
            </p:nvSpPr>
            <p:spPr>
              <a:xfrm>
                <a:off x="9220449" y="4640040"/>
                <a:ext cx="2485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d</a:t>
                </a:r>
                <a:r>
                  <a:rPr kumimoji="1" lang="en-US" altLang="ja-JP" sz="2400" dirty="0"/>
                  <a:t>eep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400" b="0" i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lang="en-US" altLang="ja-JP" sz="2400" b="0" i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potential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DC27476-4BFC-C9A8-9A33-151DF42A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449" y="4640040"/>
                <a:ext cx="2485168" cy="461665"/>
              </a:xfrm>
              <a:prstGeom prst="rect">
                <a:avLst/>
              </a:prstGeom>
              <a:blipFill>
                <a:blip r:embed="rId7"/>
                <a:stretch>
                  <a:fillRect l="-3931" t="-10526" r="-2703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8EF65FC-C2C3-AD46-5BFC-84C213BD1935}"/>
                  </a:ext>
                </a:extLst>
              </p:cNvPr>
              <p:cNvSpPr txBox="1"/>
              <p:nvPr/>
            </p:nvSpPr>
            <p:spPr>
              <a:xfrm>
                <a:off x="273559" y="4640040"/>
                <a:ext cx="28045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shallow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400" b="0" i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lang="en-US" altLang="ja-JP" sz="2400" b="0" i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potential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8EF65FC-C2C3-AD46-5BFC-84C213BD1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59" y="4640040"/>
                <a:ext cx="2804550" cy="461665"/>
              </a:xfrm>
              <a:prstGeom prst="rect">
                <a:avLst/>
              </a:prstGeom>
              <a:blipFill>
                <a:blip r:embed="rId8"/>
                <a:stretch>
                  <a:fillRect l="-3478" t="-10526" r="-2174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237A2D9-3D6F-7699-7E05-58FCBCCD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6617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D19C-D897-FBB9-6700-A52CDAEBF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D6D49F59-894F-CFB5-59B9-40EE5015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0B28008-D79E-9C94-D040-6DFD0B327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900A60B2-8AB4-7BF7-1C92-5661D93E4B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F1EB88BC-FB19-1FC4-4ED3-16512C6B4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AB4EC9F-99EA-FE8F-FF4E-9205872B5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4D449A7-F0B7-F55D-7A5D-7247F2BE214A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5299393-FBD5-950D-9A94-6795A855C071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8362DC3-569E-705D-7319-DEBCE941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C6F042-B3AD-3055-710B-132D2148B36A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A72C52D-AAC0-80EB-6EE1-CD4745C55ADA}"/>
              </a:ext>
            </a:extLst>
          </p:cNvPr>
          <p:cNvSpPr/>
          <p:nvPr/>
        </p:nvSpPr>
        <p:spPr>
          <a:xfrm>
            <a:off x="2246244" y="1429972"/>
            <a:ext cx="7325391" cy="1289745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BC3328-DD1A-8692-24C3-2365103D4F7F}"/>
              </a:ext>
            </a:extLst>
          </p:cNvPr>
          <p:cNvSpPr txBox="1"/>
          <p:nvPr/>
        </p:nvSpPr>
        <p:spPr>
          <a:xfrm>
            <a:off x="10344279" y="4106612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98D5D3-D121-1C79-DE60-8B7FB0C2E93F}"/>
              </a:ext>
            </a:extLst>
          </p:cNvPr>
          <p:cNvSpPr txBox="1"/>
          <p:nvPr/>
        </p:nvSpPr>
        <p:spPr>
          <a:xfrm>
            <a:off x="6459513" y="3266146"/>
            <a:ext cx="2241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ym typeface="Wingdings" panose="05000000000000000000" pitchFamily="2" charset="2"/>
              </a:rPr>
              <a:t></a:t>
            </a:r>
            <a:r>
              <a:rPr lang="en-US" altLang="ja-JP" sz="1600" dirty="0"/>
              <a:t>PRC110(2024)014002.</a:t>
            </a:r>
            <a:endParaRPr kumimoji="1" lang="ja-JP" altLang="en-US" sz="16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4ECD59-9902-92DE-E29B-A02738DD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2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D4DD90A6-4FEC-4F23-E816-37CE9A87A9DD}"/>
              </a:ext>
            </a:extLst>
          </p:cNvPr>
          <p:cNvGrpSpPr/>
          <p:nvPr/>
        </p:nvGrpSpPr>
        <p:grpSpPr>
          <a:xfrm>
            <a:off x="6006754" y="2383524"/>
            <a:ext cx="5888031" cy="4253393"/>
            <a:chOff x="5442995" y="1811549"/>
            <a:chExt cx="6725589" cy="4858428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7B2B1389-AEDF-D5F0-3F57-1B9C1CFA1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2995" y="1811549"/>
              <a:ext cx="6725589" cy="4858428"/>
            </a:xfrm>
            <a:prstGeom prst="rect">
              <a:avLst/>
            </a:prstGeom>
          </p:spPr>
        </p:pic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2ABD1D28-BC0A-7C72-B5F1-B885E7FE4C73}"/>
                </a:ext>
              </a:extLst>
            </p:cNvPr>
            <p:cNvSpPr/>
            <p:nvPr/>
          </p:nvSpPr>
          <p:spPr>
            <a:xfrm>
              <a:off x="5553075" y="4933950"/>
              <a:ext cx="4038600" cy="157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s</a:t>
              </a:r>
              <a:endParaRPr kumimoji="1" lang="ja-JP" alt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F2BB8C80-1FF5-635E-EBF0-F84BCEB1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J-PARC E31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3952EA2-0EEB-16F1-12D9-EF74A924E58D}"/>
                  </a:ext>
                </a:extLst>
              </p:cNvPr>
              <p:cNvSpPr txBox="1"/>
              <p:nvPr/>
            </p:nvSpPr>
            <p:spPr>
              <a:xfrm>
                <a:off x="4762943" y="986476"/>
                <a:ext cx="2666114" cy="48282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dirty="0" err="1">
                    <a:solidFill>
                      <a:schemeClr val="bg1"/>
                    </a:solidFill>
                  </a:rPr>
                  <a:t>K</a:t>
                </a:r>
                <a:r>
                  <a:rPr kumimoji="1" lang="en-US" altLang="ja-JP" sz="2400" b="1" baseline="30000" dirty="0" err="1">
                    <a:solidFill>
                      <a:schemeClr val="bg1"/>
                    </a:solidFill>
                    <a:latin typeface="Symbol" panose="05050102010706020507" pitchFamily="18" charset="2"/>
                  </a:rPr>
                  <a:t>-</a:t>
                </a:r>
                <a:r>
                  <a:rPr kumimoji="1" lang="en-US" altLang="ja-JP" sz="2400" b="1" dirty="0" err="1">
                    <a:solidFill>
                      <a:schemeClr val="bg1"/>
                    </a:solidFill>
                  </a:rPr>
                  <a:t>d</a:t>
                </a:r>
                <a:r>
                  <a:rPr kumimoji="1" lang="en-US" altLang="ja-JP" sz="24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kumimoji="1" lang="ja-JP" altLang="en-US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kumimoji="1" lang="ja-JP" altLang="en-US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solidFill>
                      <a:schemeClr val="bg1"/>
                    </a:solidFill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ja-JP" altLang="en-US" sz="24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𝚺</m:t>
                        </m:r>
                      </m:e>
                      <m:sup>
                        <m:r>
                          <a:rPr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ja-JP" altLang="en-US" sz="24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𝛑</m:t>
                        </m:r>
                      </m:e>
                      <m:sup>
                        <m:r>
                          <a:rPr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p>
                    </m:sSup>
                  </m:oMath>
                </a14:m>
                <a:endParaRPr kumimoji="1" lang="ja-JP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3952EA2-0EEB-16F1-12D9-EF74A924E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943" y="986476"/>
                <a:ext cx="2666114" cy="482824"/>
              </a:xfrm>
              <a:prstGeom prst="rect">
                <a:avLst/>
              </a:prstGeom>
              <a:blipFill>
                <a:blip r:embed="rId3"/>
                <a:stretch>
                  <a:fillRect l="-3425" t="-6329" b="-291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3B7C5252-D422-9F7C-9F38-11DB93F88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9" y="-76522"/>
            <a:ext cx="4402440" cy="2039605"/>
          </a:xfrm>
          <a:prstGeom prst="rect">
            <a:avLst/>
          </a:prstGeom>
          <a:noFill/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E4F5186-1C59-3174-AF0B-7170F61D0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03" y="16726"/>
            <a:ext cx="4358394" cy="15051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ED0144-84D0-0E36-0276-76CE2D8D9106}"/>
              </a:ext>
            </a:extLst>
          </p:cNvPr>
          <p:cNvSpPr txBox="1"/>
          <p:nvPr/>
        </p:nvSpPr>
        <p:spPr>
          <a:xfrm>
            <a:off x="5462654" y="1439863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@ </a:t>
            </a:r>
            <a:r>
              <a:rPr kumimoji="1" lang="en-US" altLang="ja-JP" sz="2800" b="1" dirty="0" err="1">
                <a:latin typeface="Symbol" panose="05050102010706020507" pitchFamily="18" charset="2"/>
              </a:rPr>
              <a:t>q</a:t>
            </a:r>
            <a:r>
              <a:rPr kumimoji="1" lang="en-US" altLang="ja-JP" sz="2800" b="1" baseline="-25000" dirty="0" err="1"/>
              <a:t>n</a:t>
            </a:r>
            <a:r>
              <a:rPr kumimoji="1" lang="en-US" altLang="ja-JP" sz="2800" b="1" dirty="0"/>
              <a:t>=0</a:t>
            </a:r>
            <a:endParaRPr kumimoji="1" lang="ja-JP" altLang="en-US" sz="28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4BB77A-3381-B2FE-6858-6A89B771A817}"/>
              </a:ext>
            </a:extLst>
          </p:cNvPr>
          <p:cNvSpPr txBox="1"/>
          <p:nvPr/>
        </p:nvSpPr>
        <p:spPr>
          <a:xfrm>
            <a:off x="4730232" y="1913308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PLB837(2023)137637.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B9D138F-EF23-555D-E7CB-047EEA1CA3C9}"/>
              </a:ext>
            </a:extLst>
          </p:cNvPr>
          <p:cNvSpPr txBox="1"/>
          <p:nvPr/>
        </p:nvSpPr>
        <p:spPr>
          <a:xfrm>
            <a:off x="370865" y="3072069"/>
            <a:ext cx="6059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ja-JP" sz="2800" dirty="0"/>
              <a:t>d(K</a:t>
            </a:r>
            <a:r>
              <a:rPr lang="en-US" altLang="ja-JP" sz="2800" baseline="30000" dirty="0"/>
              <a:t>-</a:t>
            </a:r>
            <a:r>
              <a:rPr lang="en-US" altLang="ja-JP" sz="2800" dirty="0"/>
              <a:t>,n)</a:t>
            </a:r>
            <a:r>
              <a:rPr lang="en-US" altLang="ja-JP" sz="2800" dirty="0" err="1">
                <a:latin typeface="Symbol" panose="05050102010706020507" pitchFamily="18" charset="2"/>
              </a:rPr>
              <a:t>pS</a:t>
            </a:r>
            <a:r>
              <a:rPr lang="en-US" altLang="ja-JP" sz="2800" dirty="0"/>
              <a:t> reaction at </a:t>
            </a:r>
            <a:r>
              <a:rPr lang="en-US" altLang="ja-JP" sz="2800" dirty="0">
                <a:latin typeface="Symbol" panose="05050102010706020507" pitchFamily="18" charset="2"/>
              </a:rPr>
              <a:t>q</a:t>
            </a:r>
            <a:r>
              <a:rPr lang="en-US" altLang="ja-JP" sz="2800" baseline="-25000" dirty="0"/>
              <a:t>n</a:t>
            </a:r>
            <a:r>
              <a:rPr lang="en-US" altLang="ja-JP" sz="2800" dirty="0"/>
              <a:t>~0 degree</a:t>
            </a:r>
          </a:p>
          <a:p>
            <a:r>
              <a:rPr lang="en-US" altLang="ja-JP" sz="2800" dirty="0">
                <a:sym typeface="Wingdings" panose="05000000000000000000" pitchFamily="2" charset="2"/>
              </a:rPr>
              <a:t></a:t>
            </a:r>
            <a:r>
              <a:rPr lang="en-US" altLang="ja-JP" sz="2800" dirty="0"/>
              <a:t> enhance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S-wave 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8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anose="05000000000000000000" pitchFamily="2" charset="2"/>
              </a:rPr>
              <a:t>pS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98ED54D-BAC8-E4F6-EEF5-D3AC3228C257}"/>
              </a:ext>
            </a:extLst>
          </p:cNvPr>
          <p:cNvGrpSpPr/>
          <p:nvPr/>
        </p:nvGrpSpPr>
        <p:grpSpPr>
          <a:xfrm>
            <a:off x="230920" y="4201757"/>
            <a:ext cx="6339369" cy="2097524"/>
            <a:chOff x="1402315" y="2342120"/>
            <a:chExt cx="6339369" cy="2097524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CF44F2F-BFA0-3F67-E9C4-503BF64AEA26}"/>
                </a:ext>
              </a:extLst>
            </p:cNvPr>
            <p:cNvGrpSpPr/>
            <p:nvPr/>
          </p:nvGrpSpPr>
          <p:grpSpPr>
            <a:xfrm>
              <a:off x="1402315" y="2342120"/>
              <a:ext cx="6339369" cy="2027254"/>
              <a:chOff x="250338" y="140442"/>
              <a:chExt cx="6339369" cy="2027254"/>
            </a:xfrm>
          </p:grpSpPr>
          <p:sp>
            <p:nvSpPr>
              <p:cNvPr id="19" name="円/楕円 65">
                <a:extLst>
                  <a:ext uri="{FF2B5EF4-FFF2-40B4-BE49-F238E27FC236}">
                    <a16:creationId xmlns:a16="http://schemas.microsoft.com/office/drawing/2014/main" id="{010C086D-9A5A-3EA0-C81E-639FC2A38EB4}"/>
                  </a:ext>
                </a:extLst>
              </p:cNvPr>
              <p:cNvSpPr/>
              <p:nvPr/>
            </p:nvSpPr>
            <p:spPr>
              <a:xfrm>
                <a:off x="3513511" y="359736"/>
                <a:ext cx="714380" cy="785818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円/楕円 66">
                <a:extLst>
                  <a:ext uri="{FF2B5EF4-FFF2-40B4-BE49-F238E27FC236}">
                    <a16:creationId xmlns:a16="http://schemas.microsoft.com/office/drawing/2014/main" id="{E1A761BA-6F42-F04F-410D-413BDA096C84}"/>
                  </a:ext>
                </a:extLst>
              </p:cNvPr>
              <p:cNvSpPr/>
              <p:nvPr/>
            </p:nvSpPr>
            <p:spPr>
              <a:xfrm>
                <a:off x="1964838" y="522490"/>
                <a:ext cx="357187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円/楕円 67">
                <a:extLst>
                  <a:ext uri="{FF2B5EF4-FFF2-40B4-BE49-F238E27FC236}">
                    <a16:creationId xmlns:a16="http://schemas.microsoft.com/office/drawing/2014/main" id="{3B068F89-5D89-96EC-AA38-D97181FB725F}"/>
                  </a:ext>
                </a:extLst>
              </p:cNvPr>
              <p:cNvSpPr/>
              <p:nvPr/>
            </p:nvSpPr>
            <p:spPr>
              <a:xfrm>
                <a:off x="1750525" y="665365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円/楕円 68">
                <a:extLst>
                  <a:ext uri="{FF2B5EF4-FFF2-40B4-BE49-F238E27FC236}">
                    <a16:creationId xmlns:a16="http://schemas.microsoft.com/office/drawing/2014/main" id="{79C3E06D-D4B7-2EB0-08C9-836BA8534E80}"/>
                  </a:ext>
                </a:extLst>
              </p:cNvPr>
              <p:cNvSpPr/>
              <p:nvPr/>
            </p:nvSpPr>
            <p:spPr>
              <a:xfrm>
                <a:off x="464650" y="593927"/>
                <a:ext cx="214313" cy="21431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B05BDE59-4249-5DBE-DE19-9953F72E0F69}"/>
                  </a:ext>
                </a:extLst>
              </p:cNvPr>
              <p:cNvCxnSpPr/>
              <p:nvPr/>
            </p:nvCxnSpPr>
            <p:spPr>
              <a:xfrm>
                <a:off x="678963" y="701877"/>
                <a:ext cx="1000125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円/楕円 70">
                <a:extLst>
                  <a:ext uri="{FF2B5EF4-FFF2-40B4-BE49-F238E27FC236}">
                    <a16:creationId xmlns:a16="http://schemas.microsoft.com/office/drawing/2014/main" id="{8EDAC630-BA12-26A9-6752-6B24F6DAD36E}"/>
                  </a:ext>
                </a:extLst>
              </p:cNvPr>
              <p:cNvSpPr/>
              <p:nvPr/>
            </p:nvSpPr>
            <p:spPr>
              <a:xfrm>
                <a:off x="4442205" y="601989"/>
                <a:ext cx="357188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D90E2424-05B1-2C6D-CF7A-C903C3F504D0}"/>
                  </a:ext>
                </a:extLst>
              </p:cNvPr>
              <p:cNvCxnSpPr/>
              <p:nvPr/>
            </p:nvCxnSpPr>
            <p:spPr>
              <a:xfrm>
                <a:off x="4799393" y="778201"/>
                <a:ext cx="1571625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テキスト ボックス 34">
                <a:extLst>
                  <a:ext uri="{FF2B5EF4-FFF2-40B4-BE49-F238E27FC236}">
                    <a16:creationId xmlns:a16="http://schemas.microsoft.com/office/drawing/2014/main" id="{80018ACE-4810-C81D-C0D4-090218FEED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338" y="236740"/>
                <a:ext cx="375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K-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27" name="テキスト ボックス 35">
                <a:extLst>
                  <a:ext uri="{FF2B5EF4-FFF2-40B4-BE49-F238E27FC236}">
                    <a16:creationId xmlns:a16="http://schemas.microsoft.com/office/drawing/2014/main" id="{595F58AA-53A3-11CC-2F8A-8970924D4C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72405" y="374976"/>
                <a:ext cx="3063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n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28" name="円/楕円 74">
                <a:extLst>
                  <a:ext uri="{FF2B5EF4-FFF2-40B4-BE49-F238E27FC236}">
                    <a16:creationId xmlns:a16="http://schemas.microsoft.com/office/drawing/2014/main" id="{40960C27-2963-CE33-1D7F-7BEC667E5CD2}"/>
                  </a:ext>
                </a:extLst>
              </p:cNvPr>
              <p:cNvSpPr/>
              <p:nvPr/>
            </p:nvSpPr>
            <p:spPr>
              <a:xfrm>
                <a:off x="3799263" y="716926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円/楕円 75">
                <a:extLst>
                  <a:ext uri="{FF2B5EF4-FFF2-40B4-BE49-F238E27FC236}">
                    <a16:creationId xmlns:a16="http://schemas.microsoft.com/office/drawing/2014/main" id="{F9A4EE89-3314-BEC3-E864-F774CD7784B1}"/>
                  </a:ext>
                </a:extLst>
              </p:cNvPr>
              <p:cNvSpPr/>
              <p:nvPr/>
            </p:nvSpPr>
            <p:spPr>
              <a:xfrm>
                <a:off x="3656388" y="502612"/>
                <a:ext cx="214313" cy="21431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テキスト ボックス 34">
                <a:extLst>
                  <a:ext uri="{FF2B5EF4-FFF2-40B4-BE49-F238E27FC236}">
                    <a16:creationId xmlns:a16="http://schemas.microsoft.com/office/drawing/2014/main" id="{338D02D4-5BCE-B7CC-B8C3-B83C1A970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9770" y="224584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d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31" name="テキスト ボックス 96">
                <a:extLst>
                  <a:ext uri="{FF2B5EF4-FFF2-40B4-BE49-F238E27FC236}">
                    <a16:creationId xmlns:a16="http://schemas.microsoft.com/office/drawing/2014/main" id="{C28B1487-2C2D-5A69-3A8D-B3474092A467}"/>
                  </a:ext>
                </a:extLst>
              </p:cNvPr>
              <p:cNvSpPr txBox="1"/>
              <p:nvPr/>
            </p:nvSpPr>
            <p:spPr>
              <a:xfrm>
                <a:off x="3420023" y="140442"/>
                <a:ext cx="9525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i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/>
                  <a:t>(1405)</a:t>
                </a:r>
                <a:endParaRPr lang="ja-JP" altLang="en-US" i="1" baseline="-25000" dirty="0"/>
              </a:p>
            </p:txBody>
          </p:sp>
          <p:cxnSp>
            <p:nvCxnSpPr>
              <p:cNvPr id="32" name="直線矢印コネクタ 31">
                <a:extLst>
                  <a:ext uri="{FF2B5EF4-FFF2-40B4-BE49-F238E27FC236}">
                    <a16:creationId xmlns:a16="http://schemas.microsoft.com/office/drawing/2014/main" id="{01F4FD97-83EC-71C7-047E-0C811438947A}"/>
                  </a:ext>
                </a:extLst>
              </p:cNvPr>
              <p:cNvCxnSpPr/>
              <p:nvPr/>
            </p:nvCxnSpPr>
            <p:spPr>
              <a:xfrm flipH="1">
                <a:off x="3310714" y="769857"/>
                <a:ext cx="324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円/楕円 79">
                <a:extLst>
                  <a:ext uri="{FF2B5EF4-FFF2-40B4-BE49-F238E27FC236}">
                    <a16:creationId xmlns:a16="http://schemas.microsoft.com/office/drawing/2014/main" id="{52DD8247-7E8A-3BBD-CFBE-06DDB4CC34E9}"/>
                  </a:ext>
                </a:extLst>
              </p:cNvPr>
              <p:cNvSpPr/>
              <p:nvPr/>
            </p:nvSpPr>
            <p:spPr>
              <a:xfrm>
                <a:off x="3126582" y="1291515"/>
                <a:ext cx="357188" cy="35718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円/楕円 80">
                <a:extLst>
                  <a:ext uri="{FF2B5EF4-FFF2-40B4-BE49-F238E27FC236}">
                    <a16:creationId xmlns:a16="http://schemas.microsoft.com/office/drawing/2014/main" id="{57D82C1D-195E-57EE-D5EB-464A79FED860}"/>
                  </a:ext>
                </a:extLst>
              </p:cNvPr>
              <p:cNvSpPr/>
              <p:nvPr/>
            </p:nvSpPr>
            <p:spPr>
              <a:xfrm>
                <a:off x="4007238" y="1438315"/>
                <a:ext cx="214313" cy="21431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円/楕円 81">
                <a:extLst>
                  <a:ext uri="{FF2B5EF4-FFF2-40B4-BE49-F238E27FC236}">
                    <a16:creationId xmlns:a16="http://schemas.microsoft.com/office/drawing/2014/main" id="{EBD2486B-B297-DF05-E8C9-8554DABDF7DD}"/>
                  </a:ext>
                </a:extLst>
              </p:cNvPr>
              <p:cNvSpPr/>
              <p:nvPr/>
            </p:nvSpPr>
            <p:spPr>
              <a:xfrm>
                <a:off x="3181093" y="1953383"/>
                <a:ext cx="214313" cy="21431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円/楕円 82">
                <a:extLst>
                  <a:ext uri="{FF2B5EF4-FFF2-40B4-BE49-F238E27FC236}">
                    <a16:creationId xmlns:a16="http://schemas.microsoft.com/office/drawing/2014/main" id="{411076C1-9467-4DC7-DD4B-D072B3653955}"/>
                  </a:ext>
                </a:extLst>
              </p:cNvPr>
              <p:cNvSpPr/>
              <p:nvPr/>
            </p:nvSpPr>
            <p:spPr>
              <a:xfrm>
                <a:off x="2264320" y="1538035"/>
                <a:ext cx="357188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テキスト ボックス 35">
                <a:extLst>
                  <a:ext uri="{FF2B5EF4-FFF2-40B4-BE49-F238E27FC236}">
                    <a16:creationId xmlns:a16="http://schemas.microsoft.com/office/drawing/2014/main" id="{049E7CDA-10F9-51B5-22D8-300586715C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1265" y="1463758"/>
                <a:ext cx="3063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n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cxnSp>
            <p:nvCxnSpPr>
              <p:cNvPr id="38" name="直線矢印コネクタ 37">
                <a:extLst>
                  <a:ext uri="{FF2B5EF4-FFF2-40B4-BE49-F238E27FC236}">
                    <a16:creationId xmlns:a16="http://schemas.microsoft.com/office/drawing/2014/main" id="{C81C3DA3-D480-EEFA-B1BE-1A37A3D9B9C4}"/>
                  </a:ext>
                </a:extLst>
              </p:cNvPr>
              <p:cNvCxnSpPr>
                <a:endCxn id="33" idx="7"/>
              </p:cNvCxnSpPr>
              <p:nvPr/>
            </p:nvCxnSpPr>
            <p:spPr>
              <a:xfrm flipH="1">
                <a:off x="3431461" y="1107133"/>
                <a:ext cx="366640" cy="2366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>
                <a:extLst>
                  <a:ext uri="{FF2B5EF4-FFF2-40B4-BE49-F238E27FC236}">
                    <a16:creationId xmlns:a16="http://schemas.microsoft.com/office/drawing/2014/main" id="{A0071EFF-931E-F41A-9D85-65C1A2B6A7AC}"/>
                  </a:ext>
                </a:extLst>
              </p:cNvPr>
              <p:cNvCxnSpPr/>
              <p:nvPr/>
            </p:nvCxnSpPr>
            <p:spPr>
              <a:xfrm>
                <a:off x="3798491" y="1113824"/>
                <a:ext cx="238497" cy="3336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>
                <a:extLst>
                  <a:ext uri="{FF2B5EF4-FFF2-40B4-BE49-F238E27FC236}">
                    <a16:creationId xmlns:a16="http://schemas.microsoft.com/office/drawing/2014/main" id="{EB571418-B747-7ABA-CA71-FB54B67D1082}"/>
                  </a:ext>
                </a:extLst>
              </p:cNvPr>
              <p:cNvCxnSpPr>
                <a:endCxn id="35" idx="0"/>
              </p:cNvCxnSpPr>
              <p:nvPr/>
            </p:nvCxnSpPr>
            <p:spPr>
              <a:xfrm>
                <a:off x="3288249" y="1504081"/>
                <a:ext cx="1" cy="4493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>
                <a:extLst>
                  <a:ext uri="{FF2B5EF4-FFF2-40B4-BE49-F238E27FC236}">
                    <a16:creationId xmlns:a16="http://schemas.microsoft.com/office/drawing/2014/main" id="{ADEF9BD2-AD12-3C4F-DCCB-031168EA6160}"/>
                  </a:ext>
                </a:extLst>
              </p:cNvPr>
              <p:cNvCxnSpPr/>
              <p:nvPr/>
            </p:nvCxnSpPr>
            <p:spPr>
              <a:xfrm flipH="1">
                <a:off x="2505218" y="1496893"/>
                <a:ext cx="783029" cy="1734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テキスト ボックス 34">
                <a:extLst>
                  <a:ext uri="{FF2B5EF4-FFF2-40B4-BE49-F238E27FC236}">
                    <a16:creationId xmlns:a16="http://schemas.microsoft.com/office/drawing/2014/main" id="{AFD648F4-D1FA-0F00-2088-BA9C12C37A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1986" y="812508"/>
                <a:ext cx="9187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1 GeV/c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43" name="テキスト ボックス 34">
                <a:extLst>
                  <a:ext uri="{FF2B5EF4-FFF2-40B4-BE49-F238E27FC236}">
                    <a16:creationId xmlns:a16="http://schemas.microsoft.com/office/drawing/2014/main" id="{24EC6335-7998-086D-6798-2E63497EC6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3767" y="823708"/>
                <a:ext cx="13259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~1.25 GeV/c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44" name="テキスト ボックス 34">
                <a:extLst>
                  <a:ext uri="{FF2B5EF4-FFF2-40B4-BE49-F238E27FC236}">
                    <a16:creationId xmlns:a16="http://schemas.microsoft.com/office/drawing/2014/main" id="{2AF2A840-6AA8-CC80-1C14-7D6A1AB57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463" y="372292"/>
                <a:ext cx="1199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~0.25 </a:t>
                </a:r>
                <a:r>
                  <a:rPr lang="en-US" altLang="ja-JP" sz="1400" dirty="0">
                    <a:latin typeface="Calibri" pitchFamily="34" charset="0"/>
                  </a:rPr>
                  <a:t>GeV/c</a:t>
                </a:r>
                <a:endParaRPr lang="ja-JP" altLang="en-US" sz="1400" dirty="0">
                  <a:latin typeface="Calibri" pitchFamily="34" charset="0"/>
                </a:endParaRPr>
              </a:p>
            </p:txBody>
          </p:sp>
        </p:grp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DD4AD5E9-CFD3-2F5F-CBF8-73ECCC65242E}"/>
                </a:ext>
              </a:extLst>
            </p:cNvPr>
            <p:cNvSpPr/>
            <p:nvPr/>
          </p:nvSpPr>
          <p:spPr>
            <a:xfrm>
              <a:off x="4011354" y="3236889"/>
              <a:ext cx="32092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latin typeface="Symbol" panose="05050102010706020507" pitchFamily="18" charset="2"/>
                </a:rPr>
                <a:t>S</a:t>
              </a:r>
              <a:endParaRPr lang="ja-JP" altLang="en-US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6A57AA3-77D7-19EF-2547-1678F30EB828}"/>
                </a:ext>
              </a:extLst>
            </p:cNvPr>
            <p:cNvSpPr/>
            <p:nvPr/>
          </p:nvSpPr>
          <p:spPr>
            <a:xfrm>
              <a:off x="5360287" y="3499035"/>
              <a:ext cx="31130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endParaRPr lang="ja-JP" altLang="en-US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14C37F8-34E5-B8A1-46BB-A365F5C734FE}"/>
                </a:ext>
              </a:extLst>
            </p:cNvPr>
            <p:cNvSpPr/>
            <p:nvPr/>
          </p:nvSpPr>
          <p:spPr>
            <a:xfrm>
              <a:off x="4550060" y="4070312"/>
              <a:ext cx="31130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endParaRPr lang="ja-JP" altLang="en-US" dirty="0"/>
            </a:p>
          </p:txBody>
        </p:sp>
      </p:grp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427E0748-3250-C228-E8B4-54BCEC106C90}"/>
              </a:ext>
            </a:extLst>
          </p:cNvPr>
          <p:cNvSpPr/>
          <p:nvPr/>
        </p:nvSpPr>
        <p:spPr>
          <a:xfrm>
            <a:off x="161439" y="2383524"/>
            <a:ext cx="11754336" cy="43339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D1AF0ED2-8922-6367-D33B-9320E55B1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2637"/>
          <a:stretch/>
        </p:blipFill>
        <p:spPr bwMode="auto">
          <a:xfrm>
            <a:off x="6795534" y="5144614"/>
            <a:ext cx="2251772" cy="153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CA3B2FD5-38B4-CCFC-5B3C-5A5211DF8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152" y="1422802"/>
            <a:ext cx="5100359" cy="1419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E9C417-1D7E-2B73-CD60-0C2A4B30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8494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BB8C80-1FF5-635E-EBF0-F84BCEB1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J-PARC E31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3952EA2-0EEB-16F1-12D9-EF74A924E58D}"/>
                  </a:ext>
                </a:extLst>
              </p:cNvPr>
              <p:cNvSpPr txBox="1"/>
              <p:nvPr/>
            </p:nvSpPr>
            <p:spPr>
              <a:xfrm>
                <a:off x="4762943" y="986476"/>
                <a:ext cx="2666114" cy="48282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dirty="0" err="1">
                    <a:solidFill>
                      <a:schemeClr val="bg1"/>
                    </a:solidFill>
                  </a:rPr>
                  <a:t>K</a:t>
                </a:r>
                <a:r>
                  <a:rPr kumimoji="1" lang="en-US" altLang="ja-JP" sz="2400" b="1" baseline="30000" dirty="0" err="1">
                    <a:solidFill>
                      <a:schemeClr val="bg1"/>
                    </a:solidFill>
                    <a:latin typeface="Symbol" panose="05050102010706020507" pitchFamily="18" charset="2"/>
                  </a:rPr>
                  <a:t>-</a:t>
                </a:r>
                <a:r>
                  <a:rPr kumimoji="1" lang="en-US" altLang="ja-JP" sz="2400" b="1" dirty="0" err="1">
                    <a:solidFill>
                      <a:schemeClr val="bg1"/>
                    </a:solidFill>
                  </a:rPr>
                  <a:t>d</a:t>
                </a:r>
                <a:r>
                  <a:rPr kumimoji="1" lang="en-US" altLang="ja-JP" sz="24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kumimoji="1" lang="ja-JP" altLang="en-US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kumimoji="1" lang="ja-JP" altLang="en-US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solidFill>
                      <a:schemeClr val="bg1"/>
                    </a:solidFill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ja-JP" altLang="en-US" sz="24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𝚺</m:t>
                        </m:r>
                      </m:e>
                      <m:sup>
                        <m:r>
                          <a:rPr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sz="2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ja-JP" altLang="en-US" sz="2400" b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𝛑</m:t>
                        </m:r>
                      </m:e>
                      <m:sup>
                        <m:r>
                          <a:rPr lang="en-US" altLang="ja-JP" sz="24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sup>
                    </m:sSup>
                  </m:oMath>
                </a14:m>
                <a:endParaRPr kumimoji="1" lang="ja-JP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3952EA2-0EEB-16F1-12D9-EF74A924E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943" y="986476"/>
                <a:ext cx="2666114" cy="482824"/>
              </a:xfrm>
              <a:prstGeom prst="rect">
                <a:avLst/>
              </a:prstGeom>
              <a:blipFill>
                <a:blip r:embed="rId2"/>
                <a:stretch>
                  <a:fillRect l="-3425" t="-6329" b="-291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9D9CAA43-E58F-C817-28C9-9950CC9E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8136"/>
            <a:ext cx="7429057" cy="43865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48141B0-F788-D4FC-F45B-451449D2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057" y="1469300"/>
            <a:ext cx="4803215" cy="5372545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6373DA6-7C4F-E9D5-6653-07ABF262638D}"/>
              </a:ext>
            </a:extLst>
          </p:cNvPr>
          <p:cNvCxnSpPr/>
          <p:nvPr/>
        </p:nvCxnSpPr>
        <p:spPr>
          <a:xfrm>
            <a:off x="8524875" y="5391150"/>
            <a:ext cx="3152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3B7C5252-D422-9F7C-9F38-11DB93F88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9" y="-76522"/>
            <a:ext cx="4402440" cy="2039605"/>
          </a:xfrm>
          <a:prstGeom prst="rect">
            <a:avLst/>
          </a:prstGeom>
          <a:noFill/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E4F5186-1C59-3174-AF0B-7170F61D0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103" y="16726"/>
            <a:ext cx="4358394" cy="15051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ED0144-84D0-0E36-0276-76CE2D8D9106}"/>
              </a:ext>
            </a:extLst>
          </p:cNvPr>
          <p:cNvSpPr txBox="1"/>
          <p:nvPr/>
        </p:nvSpPr>
        <p:spPr>
          <a:xfrm>
            <a:off x="5462654" y="1439863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@ </a:t>
            </a:r>
            <a:r>
              <a:rPr kumimoji="1" lang="en-US" altLang="ja-JP" sz="2800" b="1" dirty="0" err="1">
                <a:latin typeface="Symbol" panose="05050102010706020507" pitchFamily="18" charset="2"/>
              </a:rPr>
              <a:t>q</a:t>
            </a:r>
            <a:r>
              <a:rPr kumimoji="1" lang="en-US" altLang="ja-JP" sz="2800" b="1" baseline="-25000" dirty="0" err="1"/>
              <a:t>n</a:t>
            </a:r>
            <a:r>
              <a:rPr kumimoji="1" lang="en-US" altLang="ja-JP" sz="2800" b="1" dirty="0"/>
              <a:t>=0</a:t>
            </a:r>
            <a:endParaRPr kumimoji="1" lang="ja-JP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602FDB9-CFDB-8A1D-14D9-9B28B0B93ECB}"/>
                  </a:ext>
                </a:extLst>
              </p:cNvPr>
              <p:cNvSpPr txBox="1"/>
              <p:nvPr/>
            </p:nvSpPr>
            <p:spPr>
              <a:xfrm>
                <a:off x="1103942" y="6399999"/>
                <a:ext cx="7715830" cy="4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L</a:t>
                </a:r>
                <a:r>
                  <a:rPr lang="en-US" altLang="ja-JP" sz="2000" b="1" dirty="0">
                    <a:solidFill>
                      <a:srgbClr val="0070C0"/>
                    </a:solidFill>
                  </a:rPr>
                  <a:t>(1405) </a:t>
                </a:r>
                <a:r>
                  <a:rPr kumimoji="1" lang="en-US" altLang="ja-JP" sz="2000" b="1" dirty="0">
                    <a:solidFill>
                      <a:srgbClr val="0070C0"/>
                    </a:solidFill>
                  </a:rPr>
                  <a:t>pole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𝟏𝟒𝟏𝟕</m:t>
                        </m:r>
                        <m:r>
                          <a:rPr lang="en-US" altLang="ja-JP" sz="20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b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𝐟𝐢𝐭</m:t>
                            </m:r>
                          </m:e>
                        </m:d>
                      </m:e>
                      <m:sub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d>
                      <m:dPr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𝐬𝐲𝐬𝐭</m:t>
                        </m:r>
                      </m:e>
                    </m:d>
                    <m:r>
                      <a:rPr kumimoji="1" lang="en-US" altLang="ja-JP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𝟐𝟔</m:t>
                            </m:r>
                            <m:r>
                              <a:rPr lang="en-US" altLang="ja-JP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b>
                          <m:sup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𝐟𝐢𝐭</m:t>
                                </m:r>
                              </m:e>
                            </m:d>
                          </m:e>
                          <m:sub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sup>
                        </m:sSub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𝐬𝐲𝐬𝐭</m:t>
                            </m:r>
                          </m:e>
                        </m:d>
                      </m:e>
                    </m:d>
                  </m:oMath>
                </a14:m>
                <a:endParaRPr kumimoji="1" lang="ja-JP" alt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602FDB9-CFDB-8A1D-14D9-9B28B0B93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942" y="6399999"/>
                <a:ext cx="7715830" cy="441275"/>
              </a:xfrm>
              <a:prstGeom prst="rect">
                <a:avLst/>
              </a:prstGeom>
              <a:blipFill>
                <a:blip r:embed="rId7"/>
                <a:stretch>
                  <a:fillRect l="-790" t="-5556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6226BF5-57C8-4160-D011-CB1560A03BA1}"/>
              </a:ext>
            </a:extLst>
          </p:cNvPr>
          <p:cNvCxnSpPr>
            <a:cxnSpLocks/>
          </p:cNvCxnSpPr>
          <p:nvPr/>
        </p:nvCxnSpPr>
        <p:spPr>
          <a:xfrm flipH="1">
            <a:off x="6905625" y="5734050"/>
            <a:ext cx="3009900" cy="66594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89C8E0-0813-AD1A-5266-5FD76DFFDC41}"/>
              </a:ext>
            </a:extLst>
          </p:cNvPr>
          <p:cNvSpPr txBox="1"/>
          <p:nvPr/>
        </p:nvSpPr>
        <p:spPr>
          <a:xfrm>
            <a:off x="4730232" y="1913308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PLB837(2023)137637.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26D1A81-D3E8-ACCC-37BF-1841871C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205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DFEC481-A37E-4BC2-89B5-9BB028B4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67" y="3983134"/>
            <a:ext cx="4074903" cy="1114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New Kaonic Nuclei Project at J-PARC</a:t>
                </a:r>
                <a:br>
                  <a:rPr lang="en-US" altLang="ja-JP" sz="5400" b="1" dirty="0"/>
                </a:br>
                <a:r>
                  <a:rPr lang="en-US" altLang="ja-JP" sz="2400" b="1" dirty="0"/>
                  <a:t> </a:t>
                </a:r>
                <a:br>
                  <a:rPr lang="en-US" altLang="ja-JP" sz="4800" dirty="0"/>
                </a:br>
                <a:r>
                  <a:rPr lang="en-US" altLang="ja-JP" sz="4400" i="1" dirty="0"/>
                  <a:t>–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4400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𝑁𝑁𝑁𝑁</m:t>
                    </m:r>
                  </m:oMath>
                </a14:m>
                <a:r>
                  <a:rPr lang="ja-JP" altLang="en-US" sz="4400" i="1" dirty="0"/>
                  <a:t> </a:t>
                </a:r>
                <a:r>
                  <a:rPr lang="en-US" altLang="ja-JP" sz="4400" i="1" dirty="0"/>
                  <a:t>systems and more –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  <a:blipFill>
                <a:blip r:embed="rId3"/>
                <a:stretch>
                  <a:fillRect t="-16974" b="-16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251C56-930C-F585-4619-105737305992}"/>
              </a:ext>
            </a:extLst>
          </p:cNvPr>
          <p:cNvSpPr txBox="1"/>
          <p:nvPr/>
        </p:nvSpPr>
        <p:spPr>
          <a:xfrm>
            <a:off x="7732870" y="3693889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C41784-C89A-167C-EFBE-A89589F8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7115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2001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Systematic investigation of the light kaonic nuclei</a:t>
            </a:r>
            <a:endParaRPr kumimoji="1" lang="ja-JP" altLang="en-US" b="1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640" y="1277611"/>
            <a:ext cx="9611510" cy="230656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3200" dirty="0"/>
              <a:t>Systematic measurement will be promoted at J-PARC</a:t>
            </a:r>
          </a:p>
          <a:p>
            <a:pPr lvl="1"/>
            <a:r>
              <a:rPr lang="en-US" altLang="ja-JP" sz="2800" dirty="0"/>
              <a:t>mass number dependence</a:t>
            </a:r>
          </a:p>
          <a:p>
            <a:pPr lvl="2"/>
            <a:r>
              <a:rPr kumimoji="1" lang="en-US" altLang="ja-JP" sz="2400" dirty="0"/>
              <a:t>binding energy, branc</a:t>
            </a:r>
            <a:r>
              <a:rPr lang="en-US" altLang="ja-JP" sz="2400" dirty="0"/>
              <a:t>hing ratio, </a:t>
            </a:r>
            <a:r>
              <a:rPr lang="en-US" altLang="ja-JP" sz="2400" i="1" dirty="0"/>
              <a:t>q</a:t>
            </a:r>
            <a:r>
              <a:rPr lang="en-US" altLang="ja-JP" sz="2400" dirty="0"/>
              <a:t> dependence, ..</a:t>
            </a:r>
          </a:p>
          <a:p>
            <a:pPr lvl="1"/>
            <a:r>
              <a:rPr kumimoji="1" lang="en-US" altLang="ja-JP" sz="2800" dirty="0"/>
              <a:t>spin/parity determination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3200" dirty="0"/>
              <a:t>Extract internal structure with theoretical investigations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1828991"/>
                  </p:ext>
                </p:extLst>
              </p:nvPr>
            </p:nvGraphicFramePr>
            <p:xfrm>
              <a:off x="1814108" y="3564908"/>
              <a:ext cx="6007921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205279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589639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36548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Key Decay Mode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1828991"/>
                  </p:ext>
                </p:extLst>
              </p:nvPr>
            </p:nvGraphicFramePr>
            <p:xfrm>
              <a:off x="1814108" y="3564908"/>
              <a:ext cx="6007921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205279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589639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36548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Key Decay Mode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878" b="-6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878" b="-5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878" b="-4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878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878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878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878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119" t="-709231" r="-149042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13574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125499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13981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389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171070" y="4743655"/>
            <a:ext cx="506096" cy="435914"/>
          </a:xfrm>
          <a:prstGeom prst="rect">
            <a:avLst/>
          </a:prstGeom>
        </p:spPr>
      </p:pic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7997677" y="3643350"/>
            <a:ext cx="3108473" cy="301303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81F678-E81A-64A7-AFBE-4BB2F02B4D1D}"/>
              </a:ext>
            </a:extLst>
          </p:cNvPr>
          <p:cNvSpPr txBox="1"/>
          <p:nvPr/>
        </p:nvSpPr>
        <p:spPr>
          <a:xfrm rot="5400000">
            <a:off x="1291464" y="564749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…</a:t>
            </a:r>
            <a:endParaRPr kumimoji="1" lang="ja-JP" altLang="en-US" sz="3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448ACC-D410-75E4-FFB2-27A35066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1458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FD34B88A-5377-A152-6ECD-EC027BE0AFB1}"/>
              </a:ext>
            </a:extLst>
          </p:cNvPr>
          <p:cNvGrpSpPr/>
          <p:nvPr/>
        </p:nvGrpSpPr>
        <p:grpSpPr>
          <a:xfrm>
            <a:off x="7713686" y="517828"/>
            <a:ext cx="4249230" cy="1649203"/>
            <a:chOff x="7713686" y="844132"/>
            <a:chExt cx="4249230" cy="1649203"/>
          </a:xfrm>
        </p:grpSpPr>
        <p:pic>
          <p:nvPicPr>
            <p:cNvPr id="20" name="図 19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5AEBDF36-C425-1885-1AF0-9057BC8A1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686" y="844132"/>
              <a:ext cx="4249230" cy="1639008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C8D69A4-B83B-2681-7A75-EFB596F17431}"/>
                </a:ext>
              </a:extLst>
            </p:cNvPr>
            <p:cNvSpPr txBox="1"/>
            <p:nvPr/>
          </p:nvSpPr>
          <p:spPr>
            <a:xfrm>
              <a:off x="10366606" y="18152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kumimoji="1"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BF2088BD-D5C4-2AAD-AA77-8CEB4A5EBAC9}"/>
                </a:ext>
              </a:extLst>
            </p:cNvPr>
            <p:cNvSpPr/>
            <p:nvPr/>
          </p:nvSpPr>
          <p:spPr>
            <a:xfrm>
              <a:off x="9743145" y="1815249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4562A3AE-E622-6DF3-5641-24D4D8676D6B}"/>
              </a:ext>
            </a:extLst>
          </p:cNvPr>
          <p:cNvGrpSpPr/>
          <p:nvPr/>
        </p:nvGrpSpPr>
        <p:grpSpPr>
          <a:xfrm>
            <a:off x="7885384" y="2253627"/>
            <a:ext cx="3949479" cy="3827304"/>
            <a:chOff x="7416986" y="2087810"/>
            <a:chExt cx="3949479" cy="3827304"/>
          </a:xfrm>
        </p:grpSpPr>
        <p:pic>
          <p:nvPicPr>
            <p:cNvPr id="83" name="Google Shape;296;p25" descr="イメージ">
              <a:extLst>
                <a:ext uri="{FF2B5EF4-FFF2-40B4-BE49-F238E27FC236}">
                  <a16:creationId xmlns:a16="http://schemas.microsoft.com/office/drawing/2014/main" id="{5A739D52-D568-81BD-ECC1-C11BC8291D8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9768"/>
            <a:stretch/>
          </p:blipFill>
          <p:spPr>
            <a:xfrm>
              <a:off x="7416986" y="2087810"/>
              <a:ext cx="3949479" cy="382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AFE5142D-4975-DCBA-F240-8EE7CB49768C}"/>
                </a:ext>
              </a:extLst>
            </p:cNvPr>
            <p:cNvSpPr txBox="1"/>
            <p:nvPr/>
          </p:nvSpPr>
          <p:spPr>
            <a:xfrm>
              <a:off x="9505452" y="2276449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AAAAB+HiraKakuProN-W3"/>
                  <a:ea typeface="游ゴシック" panose="020B0400000000000000" pitchFamily="50" charset="-128"/>
                  <a:cs typeface="+mn-cs"/>
                </a:rPr>
                <a:t>0.3 &lt;q &lt; 0.6 GeV/c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A7489639-357A-6A74-E5AC-B154FC197DB6}"/>
                </a:ext>
              </a:extLst>
            </p:cNvPr>
            <p:cNvSpPr txBox="1"/>
            <p:nvPr/>
          </p:nvSpPr>
          <p:spPr>
            <a:xfrm>
              <a:off x="9659980" y="2615003"/>
              <a:ext cx="129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acceptance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not corrected</a:t>
              </a:r>
              <a:endParaRPr kumimoji="1" lang="ja-JP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38AA592-687D-044E-A578-FCFED047B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5355" y="2210097"/>
              <a:ext cx="0" cy="3250255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75BC1D9-D2C3-D23D-F1E6-211A1F59178F}"/>
                </a:ext>
              </a:extLst>
            </p:cNvPr>
            <p:cNvSpPr txBox="1"/>
            <p:nvPr/>
          </p:nvSpPr>
          <p:spPr>
            <a:xfrm>
              <a:off x="9544859" y="3924601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all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533A2DBD-A50C-035A-3611-303D259AEE25}"/>
                </a:ext>
              </a:extLst>
            </p:cNvPr>
            <p:cNvSpPr txBox="1"/>
            <p:nvPr/>
          </p:nvSpPr>
          <p:spPr>
            <a:xfrm>
              <a:off x="9765178" y="4129310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“K-</a:t>
              </a:r>
              <a:r>
                <a:rPr kumimoji="1" lang="en-US" altLang="ja-JP" sz="1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ppn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”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BB7AC29-A8A9-E248-7A5D-FE9C42E56B17}"/>
                </a:ext>
              </a:extLst>
            </p:cNvPr>
            <p:cNvSpPr txBox="1"/>
            <p:nvPr/>
          </p:nvSpPr>
          <p:spPr>
            <a:xfrm>
              <a:off x="10004694" y="4423008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BG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8E78C1A5-80A4-899D-AA42-EC11AAFB210D}"/>
                </a:ext>
              </a:extLst>
            </p:cNvPr>
            <p:cNvSpPr txBox="1"/>
            <p:nvPr/>
          </p:nvSpPr>
          <p:spPr>
            <a:xfrm>
              <a:off x="10162715" y="469642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QF</a:t>
              </a:r>
              <a:r>
                <a:rPr kumimoji="1" lang="en-US" altLang="ja-JP" sz="16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KA</a:t>
              </a:r>
              <a:endParaRPr kumimoji="1" lang="ja-JP" altLang="en-US" sz="16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F038565F-57FD-58A1-BE2F-78AB7DFA2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9542" y="3548991"/>
              <a:ext cx="723893" cy="270420"/>
            </a:xfrm>
            <a:prstGeom prst="rect">
              <a:avLst/>
            </a:prstGeom>
          </p:spPr>
        </p:pic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4061CD8-DDE7-BE7A-ABAB-2FA6B32847E2}"/>
                </a:ext>
              </a:extLst>
            </p:cNvPr>
            <p:cNvSpPr txBox="1"/>
            <p:nvPr/>
          </p:nvSpPr>
          <p:spPr>
            <a:xfrm rot="20714549">
              <a:off x="9417465" y="3106253"/>
              <a:ext cx="1898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Preliminary</a:t>
              </a:r>
              <a:endParaRPr kumimoji="1" lang="ja-JP" altLang="en-US" sz="2400" b="1" i="1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C4E0DD85-852D-393D-5C22-5E6FB738F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4572" y="4162762"/>
              <a:ext cx="264315" cy="245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25ABF74D-4F8E-E97D-E863-3BFA196D18AE}"/>
                </a:ext>
              </a:extLst>
            </p:cNvPr>
            <p:cNvCxnSpPr/>
            <p:nvPr/>
          </p:nvCxnSpPr>
          <p:spPr>
            <a:xfrm flipH="1">
              <a:off x="9329003" y="4327457"/>
              <a:ext cx="475768" cy="515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6262A707-C45A-8B5F-7782-D9D051E33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9898" y="4646333"/>
              <a:ext cx="664071" cy="645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7CDC9003-1DCC-F1C9-A40B-B767F2B06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3898" y="4865697"/>
              <a:ext cx="589786" cy="528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C893AC5E-1504-B079-0D14-B4D44E4D3279}"/>
                </a:ext>
              </a:extLst>
            </p:cNvPr>
            <p:cNvSpPr txBox="1"/>
            <p:nvPr/>
          </p:nvSpPr>
          <p:spPr>
            <a:xfrm rot="16200000">
              <a:off x="8880161" y="2596559"/>
              <a:ext cx="1094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</a:rPr>
                <a:t>M(</a:t>
              </a:r>
              <a:r>
                <a:rPr kumimoji="1" lang="en-US" altLang="ja-JP" sz="2000" dirty="0" err="1">
                  <a:solidFill>
                    <a:srgbClr val="FF0000"/>
                  </a:solidFill>
                </a:rPr>
                <a:t>Kppn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)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260FCA33-2DAA-4972-8185-B3A7ECD9D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473825" y="77526"/>
            <a:ext cx="1167822" cy="1394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@ E80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Establish the existence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lang="en-US" altLang="ja-JP" b="1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:r>
                  <a:rPr lang="en-US" altLang="ja-JP" b="1" dirty="0"/>
                  <a:t>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d 2-body decay</a:t>
                </a:r>
                <a:endParaRPr lang="en-US" altLang="ja-JP" sz="800" dirty="0"/>
              </a:p>
              <a:p>
                <a:pPr marL="514350" indent="-514350">
                  <a:buFont typeface="+mj-ea"/>
                  <a:buAutoNum type="circleNumDbPlain"/>
                </a:pPr>
                <a:endParaRPr lang="en-US" altLang="ja-JP" sz="800" b="1" dirty="0"/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Study the multi-particle decay mode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/>
                  <a:t> toward understanding its internal structure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pn 3-body decay</a:t>
                </a:r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  <a:blipFill>
                <a:blip r:embed="rId7"/>
                <a:stretch>
                  <a:fillRect l="-2307" t="-4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1AB317-3F69-4813-AA48-7869868B9816}"/>
              </a:ext>
            </a:extLst>
          </p:cNvPr>
          <p:cNvSpPr txBox="1"/>
          <p:nvPr/>
        </p:nvSpPr>
        <p:spPr>
          <a:xfrm>
            <a:off x="1683212" y="843108"/>
            <a:ext cx="516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via </a:t>
            </a:r>
            <a:r>
              <a:rPr lang="en-US" altLang="ja-JP" sz="3200" i="1" baseline="30000" dirty="0"/>
              <a:t>4</a:t>
            </a:r>
            <a:r>
              <a:rPr lang="en-US" altLang="ja-JP" sz="3200" i="1" dirty="0"/>
              <a:t>He(1 GeV/c K</a:t>
            </a:r>
            <a:r>
              <a:rPr lang="en-US" altLang="ja-JP" sz="3200" i="1" baseline="30000" dirty="0"/>
              <a:t>-</a:t>
            </a:r>
            <a:r>
              <a:rPr lang="en-US" altLang="ja-JP" sz="3200" i="1" dirty="0"/>
              <a:t>, n) reaction</a:t>
            </a:r>
            <a:endParaRPr lang="ja-JP" altLang="en-US" sz="3200" i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B07C12-3BCE-755A-D7D1-52B10689F07D}"/>
              </a:ext>
            </a:extLst>
          </p:cNvPr>
          <p:cNvSpPr txBox="1"/>
          <p:nvPr/>
        </p:nvSpPr>
        <p:spPr>
          <a:xfrm>
            <a:off x="8052981" y="1553152"/>
            <a:ext cx="14618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 data</a:t>
            </a:r>
          </a:p>
          <a:p>
            <a:pPr algn="ctr"/>
            <a:r>
              <a:rPr lang="en-US" altLang="ja-JP" b="1" dirty="0"/>
              <a:t>(</a:t>
            </a:r>
            <a:r>
              <a:rPr kumimoji="1" lang="en-US" altLang="ja-JP" sz="1800" b="1" dirty="0"/>
              <a:t>T77 </a:t>
            </a:r>
            <a:r>
              <a:rPr lang="en-US" altLang="ja-JP" b="1" dirty="0"/>
              <a:t>~3 days)</a:t>
            </a:r>
            <a:endParaRPr kumimoji="1" lang="ja-JP" altLang="en-US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0EE9A067-3B3C-0E25-E387-26944741E349}"/>
              </a:ext>
            </a:extLst>
          </p:cNvPr>
          <p:cNvSpPr/>
          <p:nvPr/>
        </p:nvSpPr>
        <p:spPr>
          <a:xfrm>
            <a:off x="7636978" y="516804"/>
            <a:ext cx="4424097" cy="6169746"/>
          </a:xfrm>
          <a:prstGeom prst="roundRect">
            <a:avLst>
              <a:gd name="adj" fmla="val 445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1BE9B8D-3472-1542-2A63-A37E22BFB9BD}"/>
              </a:ext>
            </a:extLst>
          </p:cNvPr>
          <p:cNvSpPr txBox="1"/>
          <p:nvPr/>
        </p:nvSpPr>
        <p:spPr>
          <a:xfrm>
            <a:off x="7799425" y="6056188"/>
            <a:ext cx="4099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  <a:sym typeface="Wingdings" panose="05000000000000000000" pitchFamily="2" charset="2"/>
              </a:rPr>
              <a:t>the sign of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the “K</a:t>
            </a:r>
            <a:r>
              <a:rPr lang="en-US" altLang="ja-JP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−</a:t>
            </a:r>
            <a:r>
              <a:rPr lang="en-US" altLang="ja-JP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ppn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”</a:t>
            </a:r>
            <a:endParaRPr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C85D8F07-1101-9941-9AC7-445EACCA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8615138" y="3210770"/>
            <a:ext cx="760977" cy="908511"/>
          </a:xfrm>
          <a:prstGeom prst="rect">
            <a:avLst/>
          </a:prstGeom>
        </p:spPr>
      </p:pic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E6A81DDC-C803-8F1A-058D-DA2BEADD0E4E}"/>
              </a:ext>
            </a:extLst>
          </p:cNvPr>
          <p:cNvCxnSpPr/>
          <p:nvPr/>
        </p:nvCxnSpPr>
        <p:spPr>
          <a:xfrm flipV="1">
            <a:off x="9043774" y="4974368"/>
            <a:ext cx="576999" cy="1153552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EF1D509E-D20B-480C-C5BD-692D4F5F3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742" y="1539241"/>
            <a:ext cx="1725033" cy="10679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3DE0CB-3E2B-B716-DFD2-064ECD56A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44" y="3977265"/>
            <a:ext cx="5986376" cy="28901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2A44148-AA34-0B8D-C708-5E9D42C41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0482" y="3758243"/>
            <a:ext cx="3402792" cy="209651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34BA71-BE5F-D671-E217-AA80DEF2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69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20CC-99EB-7C94-BBF4-013EFD01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79ACE0F-25EB-B903-9B87-DEEE49AA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60" r="52156"/>
          <a:stretch/>
        </p:blipFill>
        <p:spPr>
          <a:xfrm>
            <a:off x="339971" y="18718"/>
            <a:ext cx="1441765" cy="1409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8E12757-CA11-05BA-5969-50207AF439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@ E89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8E12757-CA11-05BA-5969-50207AF439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3FE3794E-D77A-57EA-C260-E8937965F5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Search for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b="1" dirty="0"/>
                  <a:t>nn”, isospin partner of “K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pp”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dirty="0"/>
                  <a:t>nn”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n/</a:t>
                </a:r>
                <a:r>
                  <a:rPr lang="en-US" altLang="ja-JP" dirty="0">
                    <a:latin typeface="Symbol" panose="05050102010706020507" pitchFamily="18" charset="2"/>
                  </a:rPr>
                  <a:t>S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p</a:t>
                </a:r>
                <a:endParaRPr lang="en-US" altLang="ja-JP" sz="800" dirty="0"/>
              </a:p>
              <a:p>
                <a:pPr marL="514350" indent="-514350">
                  <a:buFont typeface="+mj-ea"/>
                  <a:buAutoNum type="circleNumDbPlain"/>
                </a:pPr>
                <a:endParaRPr lang="en-US" altLang="ja-JP" sz="800" b="1" dirty="0"/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Determine the spin/parity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b="1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spin-spin correlation measurement of “K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pp”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dirty="0" err="1"/>
                  <a:t>p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3FE3794E-D77A-57EA-C260-E8937965F5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  <a:blipFill>
                <a:blip r:embed="rId4"/>
                <a:stretch>
                  <a:fillRect l="-2307" t="-39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40230F-2A09-9135-BE76-5514E1774BF4}"/>
              </a:ext>
            </a:extLst>
          </p:cNvPr>
          <p:cNvSpPr txBox="1"/>
          <p:nvPr/>
        </p:nvSpPr>
        <p:spPr>
          <a:xfrm>
            <a:off x="1683212" y="843108"/>
            <a:ext cx="516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via </a:t>
            </a:r>
            <a:r>
              <a:rPr lang="en-US" altLang="ja-JP" sz="3200" i="1" baseline="30000" dirty="0"/>
              <a:t>3</a:t>
            </a:r>
            <a:r>
              <a:rPr lang="en-US" altLang="ja-JP" sz="3200" i="1" dirty="0"/>
              <a:t>He(1 GeV/c K</a:t>
            </a:r>
            <a:r>
              <a:rPr lang="en-US" altLang="ja-JP" sz="3200" i="1" baseline="30000" dirty="0"/>
              <a:t>-</a:t>
            </a:r>
            <a:r>
              <a:rPr lang="en-US" altLang="ja-JP" sz="3200" i="1" dirty="0"/>
              <a:t>, n) reaction</a:t>
            </a:r>
            <a:endParaRPr lang="ja-JP" altLang="en-US" sz="3200" i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320ADCC-1005-BD49-5068-8F6CDE113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3056" r="27150"/>
          <a:stretch/>
        </p:blipFill>
        <p:spPr>
          <a:xfrm>
            <a:off x="7330936" y="3502655"/>
            <a:ext cx="4128306" cy="33235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4B0D7C9-9BE7-275F-5046-4B2639C29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356" y="185737"/>
            <a:ext cx="3744888" cy="32467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B6469D1-C964-0876-A7F7-6966CC64A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1"/>
          <a:stretch/>
        </p:blipFill>
        <p:spPr>
          <a:xfrm>
            <a:off x="408594" y="3976858"/>
            <a:ext cx="3405331" cy="266372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EC9688D-630B-0F46-6EEA-7132B800B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/>
          <a:stretch/>
        </p:blipFill>
        <p:spPr>
          <a:xfrm>
            <a:off x="3781877" y="3976857"/>
            <a:ext cx="3149016" cy="2663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F787A45-810B-48E5-68A0-7CE70609C26F}"/>
                  </a:ext>
                </a:extLst>
              </p:cNvPr>
              <p:cNvSpPr txBox="1"/>
              <p:nvPr/>
            </p:nvSpPr>
            <p:spPr>
              <a:xfrm>
                <a:off x="474846" y="3607525"/>
                <a:ext cx="6309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i="1" u="none" strike="noStrike" baseline="0" dirty="0">
                    <a:solidFill>
                      <a:srgbClr val="000000"/>
                    </a:solidFill>
                    <a:latin typeface="AAAAAJ+AvenirNext-Medium"/>
                  </a:rPr>
                  <a:t>There are two </a:t>
                </a:r>
                <a:r>
                  <a:rPr lang="en-US" altLang="ja-JP" i="1" dirty="0"/>
                  <a:t>possible configurations</a:t>
                </a:r>
                <a:r>
                  <a:rPr lang="en-US" altLang="ja-JP" i="1" u="none" strike="noStrike" baseline="0" dirty="0">
                    <a:solidFill>
                      <a:srgbClr val="000000"/>
                    </a:solidFill>
                    <a:latin typeface="AAAAAJ+AvenirNext-Medium"/>
                  </a:rPr>
                  <a:t> for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kumimoji="1" lang="ja-JP" altLang="en-US" i="1" dirty="0"/>
                  <a:t> </a:t>
                </a:r>
                <a:r>
                  <a:rPr lang="en-US" altLang="ja-JP" i="1" u="none" strike="noStrike" baseline="0" dirty="0">
                    <a:solidFill>
                      <a:srgbClr val="000000"/>
                    </a:solidFill>
                    <a:latin typeface="AAAAAJ+AvenirNext-Medium"/>
                  </a:rPr>
                  <a:t>ground state. 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F787A45-810B-48E5-68A0-7CE70609C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6" y="3607525"/>
                <a:ext cx="6309548" cy="369332"/>
              </a:xfrm>
              <a:prstGeom prst="rect">
                <a:avLst/>
              </a:prstGeom>
              <a:blipFill>
                <a:blip r:embed="rId8"/>
                <a:stretch>
                  <a:fillRect l="-870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F3DE1EB-EF56-A2F6-5337-1DFC5CEA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86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8906F-67F8-5420-1E98-D9F16191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4" y="0"/>
            <a:ext cx="952592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New Cylindrical Detector System (CDS)</a:t>
            </a:r>
            <a:endParaRPr kumimoji="1" lang="ja-JP" altLang="en-US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E3958E-2C54-CE50-458F-98EC7891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8" y="1536628"/>
            <a:ext cx="3243952" cy="27908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D10BAF-32CF-7CA9-B039-539752DA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372" y="1230842"/>
            <a:ext cx="6462068" cy="562398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85BA9A-287E-BDB8-C3DC-833FB630286D}"/>
              </a:ext>
            </a:extLst>
          </p:cNvPr>
          <p:cNvSpPr txBox="1"/>
          <p:nvPr/>
        </p:nvSpPr>
        <p:spPr>
          <a:xfrm>
            <a:off x="431288" y="1536628"/>
            <a:ext cx="134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Present CDS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122C6A-A695-2153-3267-BCE60C4F8AB0}"/>
              </a:ext>
            </a:extLst>
          </p:cNvPr>
          <p:cNvSpPr txBox="1"/>
          <p:nvPr/>
        </p:nvSpPr>
        <p:spPr>
          <a:xfrm>
            <a:off x="5452027" y="1421070"/>
            <a:ext cx="1729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New CDS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1C10704-ED64-6BEE-FA44-FE2785457BA7}"/>
              </a:ext>
            </a:extLst>
          </p:cNvPr>
          <p:cNvSpPr/>
          <p:nvPr/>
        </p:nvSpPr>
        <p:spPr>
          <a:xfrm>
            <a:off x="3961712" y="3120325"/>
            <a:ext cx="978408" cy="1228725"/>
          </a:xfrm>
          <a:prstGeom prst="right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EFC0E6-699A-65FF-63D6-8D5B7982A16D}"/>
              </a:ext>
            </a:extLst>
          </p:cNvPr>
          <p:cNvSpPr txBox="1"/>
          <p:nvPr/>
        </p:nvSpPr>
        <p:spPr>
          <a:xfrm>
            <a:off x="223658" y="4675666"/>
            <a:ext cx="49085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lvl="1">
              <a:buFont typeface="Wingdings" panose="05000000000000000000" pitchFamily="2" charset="2"/>
              <a:buChar char="ü"/>
            </a:pPr>
            <a:r>
              <a:rPr lang="en-US" altLang="ja-JP" sz="2400" b="1" dirty="0"/>
              <a:t>Solid angle:    x1.6 </a:t>
            </a:r>
            <a:r>
              <a:rPr lang="en-US" altLang="ja-JP" sz="2400" dirty="0"/>
              <a:t>(59% </a:t>
            </a:r>
            <a:r>
              <a:rPr lang="en-US" altLang="ja-JP" sz="2400" dirty="0">
                <a:sym typeface="Wingdings" panose="05000000000000000000" pitchFamily="2" charset="2"/>
              </a:rPr>
              <a:t> 93%)</a:t>
            </a:r>
            <a:endParaRPr lang="en-US" altLang="ja-JP" sz="2400" dirty="0"/>
          </a:p>
          <a:p>
            <a:pPr marL="85725" lvl="1">
              <a:buFont typeface="Wingdings" panose="05000000000000000000" pitchFamily="2" charset="2"/>
              <a:buChar char="ü"/>
            </a:pPr>
            <a:r>
              <a:rPr kumimoji="1" lang="en-US" altLang="ja-JP" sz="2400" b="1" dirty="0"/>
              <a:t>Neutron eff.:  x7    </a:t>
            </a:r>
            <a:r>
              <a:rPr kumimoji="1" lang="en-US" altLang="ja-JP" sz="2400" dirty="0"/>
              <a:t>(3% </a:t>
            </a:r>
            <a:r>
              <a:rPr kumimoji="1" lang="en-US" altLang="ja-JP" sz="2400" dirty="0">
                <a:sym typeface="Wingdings" panose="05000000000000000000" pitchFamily="2" charset="2"/>
              </a:rPr>
              <a:t> 12%x1.6)</a:t>
            </a:r>
          </a:p>
          <a:p>
            <a:pPr marL="85725" lvl="1"/>
            <a:r>
              <a:rPr lang="en-US" altLang="ja-JP" sz="2000" dirty="0">
                <a:sym typeface="Wingdings" panose="05000000000000000000" pitchFamily="2" charset="2"/>
              </a:rPr>
              <a:t>  + forward TOF counter</a:t>
            </a:r>
          </a:p>
          <a:p>
            <a:pPr marL="85725" lvl="1"/>
            <a:r>
              <a:rPr kumimoji="1" lang="en-US" altLang="ja-JP" sz="2000" dirty="0">
                <a:sym typeface="Wingdings" panose="05000000000000000000" pitchFamily="2" charset="2"/>
              </a:rPr>
              <a:t>  + prot</a:t>
            </a:r>
            <a:r>
              <a:rPr lang="en-US" altLang="ja-JP" sz="2000" dirty="0">
                <a:sym typeface="Wingdings" panose="05000000000000000000" pitchFamily="2" charset="2"/>
              </a:rPr>
              <a:t>on polarimeter (in future)</a:t>
            </a:r>
            <a:endParaRPr kumimoji="1" lang="en-US" altLang="ja-JP" sz="2000" dirty="0">
              <a:sym typeface="Wingdings" panose="05000000000000000000" pitchFamily="2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D4B29E-2647-0C04-D5F1-E76C3691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85" y="1353079"/>
            <a:ext cx="1816955" cy="11249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D3374DB-6B50-C34F-5612-7F1EAAD2F2F1}"/>
              </a:ext>
            </a:extLst>
          </p:cNvPr>
          <p:cNvSpPr txBox="1"/>
          <p:nvPr/>
        </p:nvSpPr>
        <p:spPr>
          <a:xfrm>
            <a:off x="9026389" y="6454715"/>
            <a:ext cx="2760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to be completed in 2026</a:t>
            </a:r>
            <a:endParaRPr kumimoji="1" lang="ja-JP" altLang="en-US" sz="2000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D775FA-69C5-353C-7232-5F06D86D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1188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616F7-4722-47B7-91CC-C2DD5549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2F29F-1165-62DE-57F7-1CC6B275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4" y="0"/>
            <a:ext cx="952592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Construction Status of the CDS</a:t>
            </a:r>
            <a:endParaRPr kumimoji="1" lang="ja-JP" altLang="en-US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6D6C373-46FB-510D-2F60-4D224BD25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461" y="1793090"/>
            <a:ext cx="3645688" cy="2734265"/>
          </a:xfrm>
          <a:prstGeom prst="rect">
            <a:avLst/>
          </a:prstGeom>
        </p:spPr>
      </p:pic>
      <p:pic>
        <p:nvPicPr>
          <p:cNvPr id="14" name="図 13" descr="電車の車両&#10;&#10;低い精度で自動的に生成された説明">
            <a:extLst>
              <a:ext uri="{FF2B5EF4-FFF2-40B4-BE49-F238E27FC236}">
                <a16:creationId xmlns:a16="http://schemas.microsoft.com/office/drawing/2014/main" id="{8907CC03-8F22-14EF-B238-8D4A1D0B5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9" y="1783304"/>
            <a:ext cx="3658735" cy="2744052"/>
          </a:xfrm>
          <a:prstGeom prst="rect">
            <a:avLst/>
          </a:prstGeom>
          <a:ln w="38100"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629101E-96DB-2666-0832-7D5FE8260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7721662" y="1792172"/>
            <a:ext cx="4316123" cy="217866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527D5D-C1EA-6AB0-5549-C1688ECC8C04}"/>
              </a:ext>
            </a:extLst>
          </p:cNvPr>
          <p:cNvSpPr txBox="1"/>
          <p:nvPr/>
        </p:nvSpPr>
        <p:spPr>
          <a:xfrm>
            <a:off x="4639733" y="1047753"/>
            <a:ext cx="1760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SC Solenoid:</a:t>
            </a:r>
          </a:p>
          <a:p>
            <a:pPr algn="ctr"/>
            <a:r>
              <a:rPr kumimoji="1" lang="en-US" altLang="ja-JP" dirty="0"/>
              <a:t>completed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250482-A146-FAB9-0628-A359782C2847}"/>
              </a:ext>
            </a:extLst>
          </p:cNvPr>
          <p:cNvSpPr txBox="1"/>
          <p:nvPr/>
        </p:nvSpPr>
        <p:spPr>
          <a:xfrm>
            <a:off x="1266585" y="1047753"/>
            <a:ext cx="17642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Return York:</a:t>
            </a:r>
          </a:p>
          <a:p>
            <a:pPr algn="ctr"/>
            <a:r>
              <a:rPr kumimoji="1" lang="en-US" altLang="ja-JP" dirty="0"/>
              <a:t>completed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E0CEBBE-588E-BE5E-AED4-E61D436C4AD0}"/>
              </a:ext>
            </a:extLst>
          </p:cNvPr>
          <p:cNvSpPr txBox="1"/>
          <p:nvPr/>
        </p:nvSpPr>
        <p:spPr>
          <a:xfrm>
            <a:off x="8380559" y="1047753"/>
            <a:ext cx="2924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CDC:</a:t>
            </a:r>
          </a:p>
          <a:p>
            <a:pPr algn="ctr"/>
            <a:r>
              <a:rPr lang="en-US" altLang="ja-JP" dirty="0"/>
              <a:t>completed, </a:t>
            </a:r>
            <a:r>
              <a:rPr kumimoji="1" lang="en-US" altLang="ja-JP" dirty="0"/>
              <a:t>in commissioning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B2F7DD-D7FE-0905-851B-65AE1FAE1294}"/>
              </a:ext>
            </a:extLst>
          </p:cNvPr>
          <p:cNvSpPr txBox="1"/>
          <p:nvPr/>
        </p:nvSpPr>
        <p:spPr>
          <a:xfrm>
            <a:off x="5369119" y="4270575"/>
            <a:ext cx="548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CNC:</a:t>
            </a:r>
          </a:p>
          <a:p>
            <a:pPr algn="ctr"/>
            <a:r>
              <a:rPr kumimoji="1" lang="en-US" altLang="ja-JP" dirty="0"/>
              <a:t>development with prototypes, </a:t>
            </a:r>
            <a:r>
              <a:rPr lang="en-US" altLang="ja-JP" dirty="0"/>
              <a:t>to be completed this year</a:t>
            </a:r>
            <a:endParaRPr kumimoji="1" lang="ja-JP" altLang="en-US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781BE70-BCD5-B300-5D47-3E47DBE9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9" b="20848"/>
          <a:stretch/>
        </p:blipFill>
        <p:spPr>
          <a:xfrm>
            <a:off x="5147954" y="4957784"/>
            <a:ext cx="3974372" cy="161029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E901FB4-8CC1-38A9-3519-D0CC2E4A5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795" y="3064234"/>
            <a:ext cx="1959990" cy="1469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7" name="図 26" descr="屋内, テーブル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ADC7F5CB-A402-1768-983F-3966A3FF8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30" y="5244535"/>
            <a:ext cx="2147053" cy="161029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F642232-0B4A-6D8E-186D-BE98C652DE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617502" y="5071113"/>
            <a:ext cx="1623181" cy="12173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9E6AA2A-6AC3-2D2F-B0BC-358B87EBC849}"/>
              </a:ext>
            </a:extLst>
          </p:cNvPr>
          <p:cNvSpPr txBox="1"/>
          <p:nvPr/>
        </p:nvSpPr>
        <p:spPr>
          <a:xfrm>
            <a:off x="0" y="5244535"/>
            <a:ext cx="4972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ja-JP" sz="2800" b="1" dirty="0"/>
              <a:t>The experiment will be ready in early 2027</a:t>
            </a:r>
            <a:endParaRPr kumimoji="1" lang="en-US" altLang="ja-JP" sz="28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79C03D-4945-AA1C-1C6F-219858F80D09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228680" y="3393731"/>
            <a:ext cx="1382400" cy="11336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2692E2-6698-9239-8817-F018DE57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4523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D6F15F-0BED-4094-9A02-31E6246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" y="4163"/>
            <a:ext cx="8199932" cy="1325563"/>
          </a:xfrm>
        </p:spPr>
        <p:txBody>
          <a:bodyPr/>
          <a:lstStyle/>
          <a:p>
            <a:pPr algn="ctr"/>
            <a:r>
              <a:rPr lang="en-US" altLang="ja-JP" b="1" dirty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B77B9-6B21-4EAE-93AC-F04E4BF9F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75" y="1027215"/>
            <a:ext cx="8123439" cy="55782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sym typeface="Wingdings" panose="05000000000000000000" pitchFamily="2" charset="2"/>
              </a:rPr>
              <a:t>We observed the “K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pp” bound state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PLB789(2019)620., PRC102(2020)044002.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We also obtained hints of mesonic decays of “K-pp”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PRC110(2024)014002.</a:t>
            </a:r>
            <a:endParaRPr lang="en-US" altLang="ja-JP" u="sng" dirty="0"/>
          </a:p>
          <a:p>
            <a:pPr marL="0" indent="0">
              <a:buNone/>
            </a:pP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/>
              <a:t>We observed the sign of the “K</a:t>
            </a:r>
            <a:r>
              <a:rPr lang="en-US" altLang="ja-JP" baseline="30000" dirty="0"/>
              <a:t>−</a:t>
            </a:r>
            <a:r>
              <a:rPr lang="en-US" altLang="ja-JP" dirty="0" err="1"/>
              <a:t>ppn</a:t>
            </a:r>
            <a:r>
              <a:rPr lang="en-US" altLang="ja-JP" dirty="0"/>
              <a:t>”</a:t>
            </a:r>
            <a:r>
              <a:rPr lang="en-US" altLang="ja-JP" dirty="0">
                <a:sym typeface="Wingdings" panose="05000000000000000000" pitchFamily="2" charset="2"/>
              </a:rPr>
              <a:t> in </a:t>
            </a:r>
            <a:r>
              <a:rPr lang="en-US" altLang="ja-JP" baseline="30000" dirty="0">
                <a:sym typeface="Wingdings" panose="05000000000000000000" pitchFamily="2" charset="2"/>
              </a:rPr>
              <a:t>4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d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will be published soon with x3 statistics</a:t>
            </a:r>
          </a:p>
          <a:p>
            <a:pPr marL="0" indent="0">
              <a:buNone/>
            </a:pP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b="1" dirty="0"/>
              <a:t>New project has started from E80,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 err="1"/>
              <a:t>ppn</a:t>
            </a:r>
            <a:r>
              <a:rPr kumimoji="1" lang="en-US" altLang="ja-JP" b="1" dirty="0"/>
              <a:t>”, aiming at the systematic study of the kaonic nuclei</a:t>
            </a:r>
          </a:p>
          <a:p>
            <a:pPr lvl="1"/>
            <a:r>
              <a:rPr kumimoji="1" lang="en-US" altLang="ja-JP" dirty="0"/>
              <a:t>Constructing a large solenoid spectrometer</a:t>
            </a:r>
          </a:p>
          <a:p>
            <a:pPr lvl="1"/>
            <a:r>
              <a:rPr kumimoji="1" lang="en-US" altLang="ja-JP" dirty="0"/>
              <a:t>will start in early 2027</a:t>
            </a:r>
            <a:endParaRPr kumimoji="1" lang="en-US" altLang="ja-JP" sz="28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656CF9E-868D-9BF4-45D3-4FAB47F8E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92" y="3613206"/>
            <a:ext cx="3440152" cy="29922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F59EBF-74BF-85A6-EB88-77877867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92" y="317944"/>
            <a:ext cx="3227183" cy="3139631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80A1C0B-5045-F61C-3600-123B1F34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051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CAA214-2EB6-ECD2-6174-BD2BF202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8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Bound State Searches</a:t>
            </a:r>
            <a:endParaRPr kumimoji="1" lang="ja-JP" altLang="en-US" b="1" dirty="0"/>
          </a:p>
        </p:txBody>
      </p:sp>
      <p:pic>
        <p:nvPicPr>
          <p:cNvPr id="82" name="図 81" descr="グラフ&#10;&#10;自動的に生成された説明">
            <a:extLst>
              <a:ext uri="{FF2B5EF4-FFF2-40B4-BE49-F238E27FC236}">
                <a16:creationId xmlns:a16="http://schemas.microsoft.com/office/drawing/2014/main" id="{4FE0A32E-8954-19C3-88D0-E908AB207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37" y="3585972"/>
            <a:ext cx="4281451" cy="2340227"/>
          </a:xfrm>
          <a:prstGeom prst="rect">
            <a:avLst/>
          </a:prstGeom>
          <a:noFill/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9FD7684E-3D53-2EDF-A5C9-3399A6F72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171" y="3449393"/>
            <a:ext cx="3054898" cy="2504897"/>
          </a:xfrm>
          <a:prstGeom prst="rect">
            <a:avLst/>
          </a:prstGeom>
          <a:noFill/>
        </p:spPr>
      </p:pic>
      <p:pic>
        <p:nvPicPr>
          <p:cNvPr id="90" name="図 89" descr="グラフ, 折れ線グラフ&#10;&#10;自動的に生成された説明">
            <a:extLst>
              <a:ext uri="{FF2B5EF4-FFF2-40B4-BE49-F238E27FC236}">
                <a16:creationId xmlns:a16="http://schemas.microsoft.com/office/drawing/2014/main" id="{693BB22B-F759-BCE9-3204-0779923C3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96" y="878632"/>
            <a:ext cx="3355822" cy="2772686"/>
          </a:xfrm>
          <a:prstGeom prst="rect">
            <a:avLst/>
          </a:prstGeom>
          <a:noFill/>
        </p:spPr>
      </p:pic>
      <p:pic>
        <p:nvPicPr>
          <p:cNvPr id="92" name="図 91" descr="グラフ&#10;&#10;自動的に生成された説明">
            <a:extLst>
              <a:ext uri="{FF2B5EF4-FFF2-40B4-BE49-F238E27FC236}">
                <a16:creationId xmlns:a16="http://schemas.microsoft.com/office/drawing/2014/main" id="{092037C0-96F2-3505-FAC9-E34624443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" y="846784"/>
            <a:ext cx="3355823" cy="2642345"/>
          </a:xfrm>
          <a:prstGeom prst="rect">
            <a:avLst/>
          </a:prstGeom>
          <a:noFill/>
        </p:spPr>
      </p:pic>
      <p:pic>
        <p:nvPicPr>
          <p:cNvPr id="107" name="図 106" descr="グラフ, ヒストグラム&#10;&#10;自動的に生成された説明">
            <a:extLst>
              <a:ext uri="{FF2B5EF4-FFF2-40B4-BE49-F238E27FC236}">
                <a16:creationId xmlns:a16="http://schemas.microsoft.com/office/drawing/2014/main" id="{346293C1-EC1D-61A8-0FD9-353EACA9A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7" y="846785"/>
            <a:ext cx="5573749" cy="2861112"/>
          </a:xfrm>
          <a:prstGeom prst="rect">
            <a:avLst/>
          </a:prstGeom>
          <a:noFill/>
        </p:spPr>
      </p:pic>
      <p:pic>
        <p:nvPicPr>
          <p:cNvPr id="84" name="図 83" descr="グラフ, ヒストグラム&#10;&#10;自動的に生成された説明">
            <a:extLst>
              <a:ext uri="{FF2B5EF4-FFF2-40B4-BE49-F238E27FC236}">
                <a16:creationId xmlns:a16="http://schemas.microsoft.com/office/drawing/2014/main" id="{B76327C7-A71E-30CD-D632-0DC7F4912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49" y="2918106"/>
            <a:ext cx="2714795" cy="2996121"/>
          </a:xfrm>
          <a:prstGeom prst="rect">
            <a:avLst/>
          </a:prstGeom>
          <a:noFill/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5ABFF7-466D-BFBD-F327-2C5848772EA1}"/>
              </a:ext>
            </a:extLst>
          </p:cNvPr>
          <p:cNvSpPr txBox="1">
            <a:spLocks/>
          </p:cNvSpPr>
          <p:nvPr/>
        </p:nvSpPr>
        <p:spPr>
          <a:xfrm>
            <a:off x="1718484" y="5926199"/>
            <a:ext cx="8755032" cy="931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Despite of many “K-pp” searches, NO conclusive results</a:t>
            </a:r>
          </a:p>
          <a:p>
            <a:pPr lvl="1" algn="ctr">
              <a:buFont typeface="Wingdings" panose="05000000000000000000" pitchFamily="2" charset="2"/>
              <a:buChar char="Ø"/>
            </a:pPr>
            <a:r>
              <a:rPr lang="en-US" altLang="ja-JP" dirty="0"/>
              <a:t>Complex reactions &amp; difficult to understand background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F0E411-0C4B-5E33-7AC4-7C79D8611012}"/>
              </a:ext>
            </a:extLst>
          </p:cNvPr>
          <p:cNvSpPr txBox="1"/>
          <p:nvPr/>
        </p:nvSpPr>
        <p:spPr>
          <a:xfrm>
            <a:off x="8907347" y="136306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D51C3429-E961-0ECD-3AF3-E44D6D261BED}"/>
              </a:ext>
            </a:extLst>
          </p:cNvPr>
          <p:cNvSpPr/>
          <p:nvPr/>
        </p:nvSpPr>
        <p:spPr>
          <a:xfrm>
            <a:off x="2353481" y="3879333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F6C65B19-2DD4-4DEE-5070-7E17E6F58A27}"/>
              </a:ext>
            </a:extLst>
          </p:cNvPr>
          <p:cNvSpPr/>
          <p:nvPr/>
        </p:nvSpPr>
        <p:spPr>
          <a:xfrm>
            <a:off x="8125631" y="4634609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D1AB0F8-8C5C-ED96-6C47-2CCDCD9F3626}"/>
              </a:ext>
            </a:extLst>
          </p:cNvPr>
          <p:cNvSpPr/>
          <p:nvPr/>
        </p:nvSpPr>
        <p:spPr>
          <a:xfrm>
            <a:off x="10644605" y="4112487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AC34D-7308-0A83-CF42-A4907B749153}"/>
              </a:ext>
            </a:extLst>
          </p:cNvPr>
          <p:cNvSpPr txBox="1"/>
          <p:nvPr/>
        </p:nvSpPr>
        <p:spPr>
          <a:xfrm>
            <a:off x="5880316" y="113061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0EC0DE-DDCC-5296-14BB-AF09D83F78F2}"/>
              </a:ext>
            </a:extLst>
          </p:cNvPr>
          <p:cNvSpPr txBox="1"/>
          <p:nvPr/>
        </p:nvSpPr>
        <p:spPr>
          <a:xfrm>
            <a:off x="1746747" y="126021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977351-4367-66CF-8475-A6195CE505BA}"/>
              </a:ext>
            </a:extLst>
          </p:cNvPr>
          <p:cNvSpPr txBox="1"/>
          <p:nvPr/>
        </p:nvSpPr>
        <p:spPr>
          <a:xfrm>
            <a:off x="1746747" y="2015502"/>
            <a:ext cx="937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multi-NA?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8D051C-07A8-F503-6957-1E992602BD5B}"/>
              </a:ext>
            </a:extLst>
          </p:cNvPr>
          <p:cNvSpPr txBox="1"/>
          <p:nvPr/>
        </p:nvSpPr>
        <p:spPr>
          <a:xfrm>
            <a:off x="6008723" y="1860557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N*?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4C803C1-F678-C163-ACB0-E0ACAF2D5AC2}"/>
              </a:ext>
            </a:extLst>
          </p:cNvPr>
          <p:cNvSpPr txBox="1"/>
          <p:nvPr/>
        </p:nvSpPr>
        <p:spPr>
          <a:xfrm>
            <a:off x="8843672" y="2076291"/>
            <a:ext cx="1102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acceptance?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11D6EB-B8FE-13FE-F618-69000A671F81}"/>
              </a:ext>
            </a:extLst>
          </p:cNvPr>
          <p:cNvSpPr txBox="1"/>
          <p:nvPr/>
        </p:nvSpPr>
        <p:spPr>
          <a:xfrm>
            <a:off x="1165816" y="3821813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8EA775-F7C0-3DBD-CE09-375D6D84CFDE}"/>
              </a:ext>
            </a:extLst>
          </p:cNvPr>
          <p:cNvSpPr txBox="1"/>
          <p:nvPr/>
        </p:nvSpPr>
        <p:spPr>
          <a:xfrm>
            <a:off x="7545458" y="425666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619976-0082-4E28-89C4-FD94E41B64A9}"/>
              </a:ext>
            </a:extLst>
          </p:cNvPr>
          <p:cNvSpPr txBox="1"/>
          <p:nvPr/>
        </p:nvSpPr>
        <p:spPr>
          <a:xfrm>
            <a:off x="10344360" y="3700728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3278BBA-8326-C5F0-0E61-CBDF3946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291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650" y="702466"/>
            <a:ext cx="7477125" cy="61370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E80 Collaboration</a:t>
            </a:r>
            <a:endParaRPr kumimoji="1" lang="ja-JP" altLang="en-US" b="1" dirty="0"/>
          </a:p>
        </p:txBody>
      </p:sp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034816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808" y="1561885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332" y="2554238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4" y="3281843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7" y="4527667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26" y="3593343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4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609" y="4688309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87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3294453" y="289406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6C6426-0EF3-E2CF-49E3-71D7BB36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5973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5419147" y="3977922"/>
            <a:ext cx="333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project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95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985" y="-2535"/>
            <a:ext cx="3241913" cy="32184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581" y="28629"/>
            <a:ext cx="3705547" cy="322312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485775" y="0"/>
            <a:ext cx="3838258" cy="32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783947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7756969" y="257626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era of kaonic nuclei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5213848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5571115" y="6429433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10293625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E7C4EB-05FC-8DDD-636B-8B2AB9BA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D8EA9-40D4-9ADF-CBF8-E5C7FB30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2EF2DF-4ECB-1D4C-E5FF-AF0DCD15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B0E317-E4A7-4BEC-8F00-8ACA4632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885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9EC31-442B-CB67-EAA4-2DB09725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0CA6E97-8D2F-8848-5EA7-D11C23F3D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451838-32BE-6114-353B-C9CFEAED8D61}"/>
              </a:ext>
            </a:extLst>
          </p:cNvPr>
          <p:cNvSpPr txBox="1"/>
          <p:nvPr/>
        </p:nvSpPr>
        <p:spPr>
          <a:xfrm>
            <a:off x="8965806" y="4207"/>
            <a:ext cx="26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T.Yamaga</a:t>
            </a:r>
            <a:r>
              <a:rPr kumimoji="1" lang="en-US" altLang="ja-JP" dirty="0"/>
              <a:t>, 39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J-PARC PAC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5DFA0EC-A2EE-DBCE-4634-21418016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920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6AE745-3B7F-38BD-7839-FCF308C0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744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62702E-D7C3-68F6-672E-DE80F4E6B1DF}"/>
              </a:ext>
            </a:extLst>
          </p:cNvPr>
          <p:cNvSpPr txBox="1"/>
          <p:nvPr/>
        </p:nvSpPr>
        <p:spPr>
          <a:xfrm>
            <a:off x="8965806" y="4207"/>
            <a:ext cx="26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T.Yamaga</a:t>
            </a:r>
            <a:r>
              <a:rPr kumimoji="1" lang="en-US" altLang="ja-JP" dirty="0"/>
              <a:t>, 39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J-PARC PAC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BF7B53-C783-59AD-A5EE-6E38158A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5113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36D7F-99B8-A9BF-C301-BB6602D1B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1BB2B33-5564-D6E7-23AF-DCF3F6AD7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CE0B19-63FE-2307-18B2-2A5354A2AAA6}"/>
              </a:ext>
            </a:extLst>
          </p:cNvPr>
          <p:cNvSpPr txBox="1"/>
          <p:nvPr/>
        </p:nvSpPr>
        <p:spPr>
          <a:xfrm>
            <a:off x="8965806" y="4207"/>
            <a:ext cx="26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T.Yamaga</a:t>
            </a:r>
            <a:r>
              <a:rPr kumimoji="1" lang="en-US" altLang="ja-JP" dirty="0"/>
              <a:t>, 39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J-PARC PAC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2CCEC7-065A-E5FF-BA8B-DD616631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4545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B35785-CB6E-52A2-B76E-8A9293F5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2B361B-D030-06EF-108F-CBA394D6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09CA11C-9BF3-BD29-D52B-193317A0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9719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6DF0204-70C9-D90A-9BCF-8ABDE713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1" y="1"/>
            <a:ext cx="12193094" cy="68548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CC3DBE-A5BA-64C3-66E9-89ED26280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2" y="87252"/>
            <a:ext cx="2782235" cy="5620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47C679-F762-3584-D649-72B16BCF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5705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BE36938-6D3D-1584-7254-24609A85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75422" y="3768194"/>
            <a:ext cx="3197963" cy="2207731"/>
          </a:xfrm>
          <a:prstGeom prst="rect">
            <a:avLst/>
          </a:prstGeom>
        </p:spPr>
      </p:pic>
      <p:pic>
        <p:nvPicPr>
          <p:cNvPr id="8" name="図 7" descr="グラフ, 散布図&#10;&#10;自動的に生成された説明">
            <a:extLst>
              <a:ext uri="{FF2B5EF4-FFF2-40B4-BE49-F238E27FC236}">
                <a16:creationId xmlns:a16="http://schemas.microsoft.com/office/drawing/2014/main" id="{2F461EBF-75EB-07E3-4712-CEB000DE4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23" y="959976"/>
            <a:ext cx="3404073" cy="28606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1CFBA03-E5BD-EF99-2757-B4CC170F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37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What We Observed at E15?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A peak structure below the mass threshold M(</a:t>
                </a:r>
                <a:r>
                  <a:rPr lang="en-US" altLang="ja-JP" b="1" dirty="0" err="1"/>
                  <a:t>Kpp</a:t>
                </a:r>
                <a:r>
                  <a:rPr lang="en-US" altLang="ja-JP" b="1" dirty="0"/>
                  <a:t>) that does NOT depend on momentum transfer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  <a:sym typeface="Wingdings" panose="05000000000000000000" pitchFamily="2" charset="2"/>
                  </a:rPr>
                  <a:t>A bound state exists</a:t>
                </a:r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~10 times the binding energy of normal light nuclei</a:t>
                </a:r>
                <a:endParaRPr lang="ja-JP" altLang="en-US" dirty="0">
                  <a:solidFill>
                    <a:srgbClr val="005BFA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Generated by large momentum transfer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Evidence of quasi-free K</a:t>
                </a:r>
                <a:r>
                  <a:rPr lang="en-US" altLang="ja-JP" b="1" baseline="30000" dirty="0"/>
                  <a:t>-</a:t>
                </a:r>
                <a:r>
                  <a:rPr lang="ja-JP" altLang="en-US" b="1" dirty="0"/>
                  <a:t> </a:t>
                </a:r>
                <a:r>
                  <a:rPr lang="en-US" altLang="ja-JP" b="1" dirty="0"/>
                  <a:t>scattering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An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ja-JP" dirty="0">
                    <a:solidFill>
                      <a:srgbClr val="005BFA"/>
                    </a:solidFill>
                  </a:rPr>
                  <a:t> exists during the reaction</a:t>
                </a:r>
              </a:p>
              <a:p>
                <a:pPr>
                  <a:buFont typeface="Wingdings" panose="05000000000000000000" pitchFamily="2" charset="2"/>
                  <a:buChar char="u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ja-JP" b="1" dirty="0"/>
                  <a:t>Consistent with a theoretical calculation using “K-pp”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  <a:blipFill>
                <a:blip r:embed="rId5"/>
                <a:stretch>
                  <a:fillRect l="-1287" t="-2857" b="-131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22AF42-398A-509A-06BD-377D523EB23E}"/>
              </a:ext>
            </a:extLst>
          </p:cNvPr>
          <p:cNvSpPr txBox="1"/>
          <p:nvPr/>
        </p:nvSpPr>
        <p:spPr>
          <a:xfrm>
            <a:off x="1016713" y="6040996"/>
            <a:ext cx="8972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structure = “K-pp” bound state</a:t>
            </a:r>
            <a:endParaRPr kumimoji="1" lang="en-US" altLang="ja-JP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F6EB6C5F-0FC6-2524-17E1-EC8D0F38F2BC}"/>
              </a:ext>
            </a:extLst>
          </p:cNvPr>
          <p:cNvSpPr/>
          <p:nvPr/>
        </p:nvSpPr>
        <p:spPr>
          <a:xfrm>
            <a:off x="4366652" y="5102596"/>
            <a:ext cx="1495425" cy="864196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2D2AB57-8FC1-0C7C-5A2C-F17F7241A725}"/>
              </a:ext>
            </a:extLst>
          </p:cNvPr>
          <p:cNvGrpSpPr/>
          <p:nvPr/>
        </p:nvGrpSpPr>
        <p:grpSpPr>
          <a:xfrm>
            <a:off x="6140114" y="2802348"/>
            <a:ext cx="2492408" cy="1118246"/>
            <a:chOff x="6330656" y="3766104"/>
            <a:chExt cx="2492408" cy="111824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F418E77-859D-DF89-7E52-E062BDE7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30656" y="3766104"/>
              <a:ext cx="2492408" cy="1118246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47EE2E5-7C17-708F-F1F2-DDAE9E98102B}"/>
                </a:ext>
              </a:extLst>
            </p:cNvPr>
            <p:cNvSpPr/>
            <p:nvPr/>
          </p:nvSpPr>
          <p:spPr>
            <a:xfrm>
              <a:off x="7805738" y="4505325"/>
              <a:ext cx="347662" cy="2354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6384EE5B-5430-974D-8917-9FC56FA0E6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9274432" y="5745859"/>
            <a:ext cx="1253759" cy="1118435"/>
          </a:xfrm>
          <a:prstGeom prst="rect">
            <a:avLst/>
          </a:prstGeom>
          <a:ln>
            <a:noFill/>
          </a:ln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0A58D1-ABB6-B3B7-E24A-4FC2E830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1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/>
              <p:nvPr/>
            </p:nvSpPr>
            <p:spPr>
              <a:xfrm>
                <a:off x="247650" y="1244667"/>
                <a:ext cx="9252817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600" b="1" dirty="0"/>
                  <a:t>What is the observed structure?</a:t>
                </a:r>
              </a:p>
              <a:p>
                <a:endParaRPr lang="en-US" altLang="ja-JP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/>
                  <a:t> </a:t>
                </a:r>
                <a:r>
                  <a:rPr lang="en-US" altLang="ja-JP" sz="2800" u="sng" dirty="0"/>
                  <a:t>“X”</a:t>
                </a:r>
                <a:r>
                  <a:rPr lang="en-US" altLang="ja-JP" sz="2800" u="sng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800" u="sng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sz="2800" u="sng" dirty="0" err="1"/>
                  <a:t>d</a:t>
                </a:r>
                <a:r>
                  <a:rPr lang="en-US" altLang="ja-JP" sz="2800" u="sng" dirty="0"/>
                  <a:t> decay mode is unique evidence of </a:t>
                </a:r>
                <a:r>
                  <a:rPr lang="en-US" altLang="ja-JP" sz="2800" b="1" u="sng" dirty="0"/>
                  <a:t>I</a:t>
                </a:r>
                <a:r>
                  <a:rPr lang="en-US" altLang="ja-JP" sz="2800" b="1" u="sng" baseline="-25000" dirty="0"/>
                  <a:t>”X”</a:t>
                </a:r>
                <a:r>
                  <a:rPr lang="en-US" altLang="ja-JP" sz="2800" b="1" u="sng" dirty="0"/>
                  <a:t> = 0</a:t>
                </a:r>
              </a:p>
              <a:p>
                <a:pPr marL="895350" lvl="1" indent="-438150"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altLang="ja-JP" sz="2400" dirty="0"/>
                  <a:t>I(J</a:t>
                </a:r>
                <a:r>
                  <a:rPr lang="en-US" altLang="ja-JP" sz="2400" baseline="30000" dirty="0"/>
                  <a:t>P</a:t>
                </a:r>
                <a:r>
                  <a:rPr lang="en-US" altLang="ja-JP" sz="2400" dirty="0"/>
                  <a:t>) :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dirty="0"/>
                  <a:t> = 0(1/2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), d = 0(1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</a:t>
                </a:r>
                <a:r>
                  <a:rPr lang="en-US" altLang="ja-JP" sz="1600" dirty="0"/>
                  <a:t>, K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 = 1/2(0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), </a:t>
                </a:r>
                <a:r>
                  <a:rPr lang="en-US" altLang="ja-JP" sz="1600" baseline="30000" dirty="0"/>
                  <a:t>3</a:t>
                </a:r>
                <a:r>
                  <a:rPr lang="en-US" altLang="ja-JP" sz="1600" dirty="0"/>
                  <a:t>He = 1/2(1/2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 , </a:t>
                </a:r>
                <a:r>
                  <a:rPr lang="en-US" altLang="ja-JP" sz="1600" baseline="30000" dirty="0"/>
                  <a:t>4</a:t>
                </a:r>
                <a:r>
                  <a:rPr lang="en-US" altLang="ja-JP" sz="1600" dirty="0"/>
                  <a:t>He = 0(0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</a:t>
                </a:r>
              </a:p>
              <a:p>
                <a:endParaRPr lang="en-US" altLang="ja-JP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sz="2800" dirty="0"/>
                  <a:t> </a:t>
                </a:r>
                <a:r>
                  <a:rPr lang="en-US" altLang="ja-JP" sz="2800" b="1" u="sng" dirty="0"/>
                  <a:t>“X”=“K</a:t>
                </a:r>
                <a:r>
                  <a:rPr lang="en-US" altLang="ja-JP" sz="2800" b="1" u="sng" baseline="30000" dirty="0"/>
                  <a:t>-</a:t>
                </a:r>
                <a:r>
                  <a:rPr lang="en-US" altLang="ja-JP" sz="2800" b="1" u="sng" dirty="0" err="1"/>
                  <a:t>ppn</a:t>
                </a:r>
                <a:r>
                  <a:rPr lang="en-US" altLang="ja-JP" sz="2800" b="1" u="sng" dirty="0"/>
                  <a:t>” with J</a:t>
                </a:r>
                <a:r>
                  <a:rPr lang="en-US" altLang="ja-JP" sz="2800" b="1" u="sng" baseline="-25000" dirty="0"/>
                  <a:t>”X”</a:t>
                </a:r>
                <a:r>
                  <a:rPr lang="en-US" altLang="ja-JP" sz="2800" b="1" u="sng" dirty="0"/>
                  <a:t> = 1/2</a:t>
                </a:r>
                <a:r>
                  <a:rPr lang="en-US" altLang="ja-JP" sz="2800" u="sng" dirty="0"/>
                  <a:t> would be likely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J</a:t>
                </a:r>
                <a:r>
                  <a:rPr lang="en-US" altLang="ja-JP" sz="2400" b="1" baseline="-25000" dirty="0"/>
                  <a:t>”X”</a:t>
                </a:r>
                <a:r>
                  <a:rPr lang="en-US" altLang="ja-JP" sz="2400" b="1" dirty="0"/>
                  <a:t> = 1/2: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kumimoji="1" lang="en-US" altLang="ja-JP" sz="2000" baseline="30000" dirty="0"/>
                  <a:t>4</a:t>
                </a:r>
                <a:r>
                  <a:rPr kumimoji="1" lang="en-US" altLang="ja-JP" sz="2000" dirty="0"/>
                  <a:t>He initial state is</a:t>
                </a:r>
                <a:r>
                  <a:rPr kumimoji="1" lang="en-US" altLang="ja-JP" sz="2000" baseline="0" dirty="0"/>
                  <a:t> </a:t>
                </a:r>
                <a:r>
                  <a:rPr lang="en-US" altLang="ja-JP" sz="2000" dirty="0"/>
                  <a:t>I(J) = </a:t>
                </a:r>
                <a:r>
                  <a:rPr kumimoji="1" lang="en-US" altLang="ja-JP" sz="2000" baseline="0" dirty="0"/>
                  <a:t>0(0), </a:t>
                </a:r>
                <a:r>
                  <a:rPr lang="en-US" altLang="ja-JP" sz="2000" dirty="0"/>
                  <a:t>and remaining “NNN” would be I(J) = 1/2(1/2)</a:t>
                </a:r>
                <a:endParaRPr kumimoji="1" lang="en-US" altLang="ja-JP" sz="2000" baseline="0" dirty="0"/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kumimoji="1" lang="en-US" altLang="ja-JP" sz="2000" dirty="0"/>
                  <a:t>low-momentum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000" dirty="0"/>
                  <a:t> would react with “NNN” </a:t>
                </a:r>
                <a:r>
                  <a:rPr kumimoji="1" lang="en-US" altLang="ja-JP" sz="2000" baseline="0" dirty="0"/>
                  <a:t>in S-wave</a:t>
                </a:r>
                <a:endParaRPr kumimoji="1" lang="ja-JP" altLang="en-US" sz="20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Exclusion of “X”=“</a:t>
                </a:r>
                <a:r>
                  <a:rPr kumimoji="1" lang="en-US" altLang="ja-JP" sz="2400" b="1" dirty="0"/>
                  <a:t>Y*(I=1)NN”</a:t>
                </a:r>
                <a:r>
                  <a:rPr kumimoji="1" lang="en-US" altLang="ja-JP" sz="2400" dirty="0"/>
                  <a:t>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altLang="ja-JP" sz="2000" dirty="0">
                    <a:sym typeface="Wingdings" panose="05000000000000000000" pitchFamily="2" charset="2"/>
                  </a:rPr>
                  <a:t>“NN” is I(J) = 1(0)</a:t>
                </a:r>
                <a:endParaRPr lang="en-US" altLang="ja-JP" sz="2000" dirty="0"/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“Y*(I=1)NN”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0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000" dirty="0" err="1">
                    <a:sym typeface="Wingdings" panose="05000000000000000000" pitchFamily="2" charset="2"/>
                  </a:rPr>
                  <a:t>d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 decay would be suppressed</a:t>
                </a:r>
              </a:p>
              <a:p>
                <a:pPr marL="1828800" lvl="3" indent="-457200">
                  <a:buFont typeface="Wingdings" panose="05000000000000000000" pitchFamily="2" charset="2"/>
                  <a:buChar char="ü"/>
                </a:pPr>
                <a:r>
                  <a:rPr lang="en-US" altLang="ja-JP" sz="2000" dirty="0">
                    <a:sym typeface="Wingdings" panose="05000000000000000000" pitchFamily="2" charset="2"/>
                  </a:rPr>
                  <a:t>spin/isospin flip is needed to reconfigure “NN” into “d” [I(J) = 0(1)]</a:t>
                </a:r>
              </a:p>
              <a:p>
                <a:pPr marL="1828800" lvl="3" indent="-457200">
                  <a:buFont typeface="Wingdings" panose="05000000000000000000" pitchFamily="2" charset="2"/>
                  <a:buChar char="ü"/>
                </a:pPr>
                <a:r>
                  <a:rPr lang="en-US" altLang="ja-JP" sz="20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000" dirty="0" err="1">
                    <a:sym typeface="Wingdings" panose="05000000000000000000" pitchFamily="2" charset="2"/>
                  </a:rPr>
                  <a:t>pn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 decay would be dominant for </a:t>
                </a:r>
                <a:r>
                  <a:rPr lang="en-US" altLang="ja-JP" sz="2000" dirty="0"/>
                  <a:t>“Y*(I=1)NN”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1244667"/>
                <a:ext cx="9252817" cy="5078313"/>
              </a:xfrm>
              <a:prstGeom prst="rect">
                <a:avLst/>
              </a:prstGeom>
              <a:blipFill>
                <a:blip r:embed="rId2"/>
                <a:stretch>
                  <a:fillRect l="-2044" t="-1801" r="-1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98908D-9CF5-36BA-EB04-17C9242D9408}"/>
              </a:ext>
            </a:extLst>
          </p:cNvPr>
          <p:cNvGrpSpPr/>
          <p:nvPr/>
        </p:nvGrpSpPr>
        <p:grpSpPr>
          <a:xfrm>
            <a:off x="9903963" y="1096814"/>
            <a:ext cx="2342837" cy="4418985"/>
            <a:chOff x="9294361" y="1581765"/>
            <a:chExt cx="2342837" cy="4418985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CC0C0F1F-88E0-04C9-C74A-D5612BC022C7}"/>
                </a:ext>
              </a:extLst>
            </p:cNvPr>
            <p:cNvCxnSpPr>
              <a:cxnSpLocks/>
            </p:cNvCxnSpPr>
            <p:nvPr/>
          </p:nvCxnSpPr>
          <p:spPr>
            <a:xfrm>
              <a:off x="9934575" y="2028825"/>
              <a:ext cx="0" cy="39719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6C351AE-D7C0-AA75-90C5-37049945AD9E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190750"/>
              <a:ext cx="52387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D525577-B1E2-D5F0-BCD7-E9DDA2341D25}"/>
                </a:ext>
              </a:extLst>
            </p:cNvPr>
            <p:cNvSpPr txBox="1"/>
            <p:nvPr/>
          </p:nvSpPr>
          <p:spPr>
            <a:xfrm>
              <a:off x="9411380" y="1581765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BE (MeV)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D3C6E06-5E92-4426-3F50-8BD43463408B}"/>
                    </a:ext>
                  </a:extLst>
                </p:cNvPr>
                <p:cNvSpPr txBox="1"/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ar-AE" altLang="ja-JP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ja-JP" altLang="ar-AE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C7AD07E-DC15-5B24-CCEE-D10103415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1B13945-29C9-62BF-AB1A-A46AEE42CE26}"/>
                    </a:ext>
                  </a:extLst>
                </p:cNvPr>
                <p:cNvSpPr txBox="1"/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ja-JP" altLang="ar-AE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NN</m:t>
                      </m:r>
                    </m:oMath>
                  </a14:m>
                  <a:r>
                    <a:rPr lang="en-US" altLang="ja-JP" dirty="0"/>
                    <a:t>)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8B2F06A1-B2F4-6460-2008-60D01ACE8F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4520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760BF7B-D1EA-5336-3E18-DDFAEEA2DFEB}"/>
                    </a:ext>
                  </a:extLst>
                </p:cNvPr>
                <p:cNvSpPr txBox="1"/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51A6117F-BA87-D0CD-B5A3-2878E2392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55F3324E-3B66-779F-D087-CBA49B25702F}"/>
                    </a:ext>
                  </a:extLst>
                </p:cNvPr>
                <p:cNvSpPr txBox="1"/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πΣ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EA90CA49-3A48-22F6-CF49-D3300E3F9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90570595-4EF2-6424-75AB-B019AC53D9EB}"/>
                    </a:ext>
                  </a:extLst>
                </p:cNvPr>
                <p:cNvSpPr txBox="1"/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πΛ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99DE9F45-078F-17E7-7079-76ACA1AA6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F55AF80-DCFF-BA7E-D780-D8B6611E9CC1}"/>
                </a:ext>
              </a:extLst>
            </p:cNvPr>
            <p:cNvSpPr txBox="1"/>
            <p:nvPr/>
          </p:nvSpPr>
          <p:spPr>
            <a:xfrm>
              <a:off x="9411380" y="200977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0</a:t>
              </a:r>
              <a:endParaRPr kumimoji="1" lang="ja-JP" altLang="en-US" dirty="0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23F9F73-FF23-95FB-C039-8F1EF61A04B3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777649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A3A3F50-5761-2F51-0282-C4DA8D502822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3429000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52417FB-EA12-1ED2-B76F-80869B263BE8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5529857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9524FFF-0344-CFCF-EF3F-50B72FF69390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4441825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C671930-2ED0-AD3D-9621-13CFF136282A}"/>
                </a:ext>
              </a:extLst>
            </p:cNvPr>
            <p:cNvSpPr txBox="1"/>
            <p:nvPr/>
          </p:nvSpPr>
          <p:spPr>
            <a:xfrm>
              <a:off x="9352871" y="26193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27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367E906-715D-99B5-20A8-A7F8EFDC6ABD}"/>
                </a:ext>
              </a:extLst>
            </p:cNvPr>
            <p:cNvSpPr txBox="1"/>
            <p:nvPr/>
          </p:nvSpPr>
          <p:spPr>
            <a:xfrm>
              <a:off x="9352871" y="32443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50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5AC699F-3D44-32B8-3CDE-1532EFA64D01}"/>
                </a:ext>
              </a:extLst>
            </p:cNvPr>
            <p:cNvSpPr txBox="1"/>
            <p:nvPr/>
          </p:nvSpPr>
          <p:spPr>
            <a:xfrm>
              <a:off x="9294361" y="43095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100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843744C-CA00-876A-7EE3-5C337090BF9D}"/>
                </a:ext>
              </a:extLst>
            </p:cNvPr>
            <p:cNvSpPr txBox="1"/>
            <p:nvPr/>
          </p:nvSpPr>
          <p:spPr>
            <a:xfrm>
              <a:off x="9294361" y="53166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180</a:t>
              </a:r>
              <a:endParaRPr kumimoji="1" lang="ja-JP" altLang="en-US" dirty="0"/>
            </a:p>
          </p:txBody>
        </p:sp>
      </p:grpSp>
      <p:sp>
        <p:nvSpPr>
          <p:cNvPr id="25" name="矢印: 左 24">
            <a:extLst>
              <a:ext uri="{FF2B5EF4-FFF2-40B4-BE49-F238E27FC236}">
                <a16:creationId xmlns:a16="http://schemas.microsoft.com/office/drawing/2014/main" id="{A7735F70-BA82-4043-2E41-2654B734F400}"/>
              </a:ext>
            </a:extLst>
          </p:cNvPr>
          <p:cNvSpPr/>
          <p:nvPr/>
        </p:nvSpPr>
        <p:spPr>
          <a:xfrm flipH="1">
            <a:off x="10269592" y="3064939"/>
            <a:ext cx="487338" cy="307698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3DA5C9A-19E6-4F35-576A-BE0FEDC3C4B6}"/>
              </a:ext>
            </a:extLst>
          </p:cNvPr>
          <p:cNvGrpSpPr/>
          <p:nvPr/>
        </p:nvGrpSpPr>
        <p:grpSpPr>
          <a:xfrm>
            <a:off x="9185670" y="5572515"/>
            <a:ext cx="3006330" cy="1348423"/>
            <a:chOff x="9797449" y="5725610"/>
            <a:chExt cx="2456818" cy="1101951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C4298B7-CDE4-1C04-6653-30B97650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9413" y="5725610"/>
              <a:ext cx="2322587" cy="100121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6AFA0D6-A61B-2F5D-4D6E-020397ABA3F7}"/>
                </a:ext>
              </a:extLst>
            </p:cNvPr>
            <p:cNvSpPr/>
            <p:nvPr/>
          </p:nvSpPr>
          <p:spPr>
            <a:xfrm>
              <a:off x="9878937" y="6426994"/>
              <a:ext cx="52022" cy="9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CFA93B0-7ACD-5558-CAC3-FC8BE271D065}"/>
                </a:ext>
              </a:extLst>
            </p:cNvPr>
            <p:cNvSpPr txBox="1"/>
            <p:nvPr/>
          </p:nvSpPr>
          <p:spPr>
            <a:xfrm>
              <a:off x="9797449" y="633890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4</a:t>
              </a:r>
              <a:endParaRPr kumimoji="1" lang="ja-JP" altLang="en-US" sz="1000" dirty="0"/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E4167B42-9B30-406F-E468-67CEBE2C4BD3}"/>
                </a:ext>
              </a:extLst>
            </p:cNvPr>
            <p:cNvCxnSpPr>
              <a:cxnSpLocks/>
            </p:cNvCxnSpPr>
            <p:nvPr/>
          </p:nvCxnSpPr>
          <p:spPr>
            <a:xfrm>
              <a:off x="10151269" y="6552102"/>
              <a:ext cx="107394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B9BFB5A-053D-F317-BE3B-F1AAD12225D6}"/>
                </a:ext>
              </a:extLst>
            </p:cNvPr>
            <p:cNvSpPr txBox="1"/>
            <p:nvPr/>
          </p:nvSpPr>
          <p:spPr>
            <a:xfrm>
              <a:off x="10760352" y="651978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n</a:t>
              </a:r>
              <a:endParaRPr kumimoji="1" lang="ja-JP" altLang="en-US" sz="1400" i="1" dirty="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9D7A9C-5080-A83D-063D-BA6DB855282F}"/>
                </a:ext>
              </a:extLst>
            </p:cNvPr>
            <p:cNvSpPr/>
            <p:nvPr/>
          </p:nvSpPr>
          <p:spPr>
            <a:xfrm>
              <a:off x="12035924" y="6552102"/>
              <a:ext cx="110832" cy="12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3D729A7-38DD-C799-A9D0-6DBE7C76315D}"/>
                </a:ext>
              </a:extLst>
            </p:cNvPr>
            <p:cNvSpPr txBox="1"/>
            <p:nvPr/>
          </p:nvSpPr>
          <p:spPr>
            <a:xfrm>
              <a:off x="11976627" y="647058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d</a:t>
              </a:r>
              <a:endParaRPr kumimoji="1" lang="ja-JP" altLang="en-US" sz="1400" i="1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A3622C1-0018-2E76-02E1-BD5B4614AC06}"/>
                </a:ext>
              </a:extLst>
            </p:cNvPr>
            <p:cNvSpPr/>
            <p:nvPr/>
          </p:nvSpPr>
          <p:spPr>
            <a:xfrm>
              <a:off x="11246644" y="6396038"/>
              <a:ext cx="352425" cy="228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/>
                <a:t>“X”</a:t>
              </a:r>
              <a:endParaRPr kumimoji="1" lang="ja-JP" altLang="en-US" sz="900" dirty="0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A47EB3-1B6B-E67D-44B3-AA7C0D87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35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42ED7-21D1-EBFD-9D16-EAE24186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57B78444-00C7-3089-3A50-B2498D8D2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059" y="2251477"/>
            <a:ext cx="11170023" cy="1651005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Investigations at J-PARC</a:t>
            </a:r>
            <a:br>
              <a:rPr lang="en-US" altLang="ja-JP" sz="5400" b="1" dirty="0"/>
            </a:br>
            <a:r>
              <a:rPr lang="en-US" altLang="ja-JP" sz="2400" b="1" dirty="0"/>
              <a:t> </a:t>
            </a:r>
            <a:br>
              <a:rPr lang="en-US" altLang="ja-JP" sz="4800" dirty="0"/>
            </a:br>
            <a:r>
              <a:rPr lang="en-US" altLang="ja-JP" sz="4400" i="1" dirty="0"/>
              <a:t>– via in-flight (K-,n) reactions –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C14292-D4F6-C304-2AEB-B3EA26F5E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53" y="4226945"/>
            <a:ext cx="4906894" cy="201861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470E0BB-43D8-5426-D47F-678B0EE0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5108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B35A8B-3C5A-45B2-5D89-D261298C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93963-47ED-D3CF-DD0D-C3EA142E3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57BA9DE-020F-F8CB-52D7-D6F2425F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777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ABF9D3D-4181-6298-98D1-4633D6D65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1" y="1"/>
            <a:ext cx="12193094" cy="685482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C271F9-7B8C-1204-6452-E110B9A5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51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56D6A8E-CDB6-A727-392B-8B140E4DBE93}"/>
              </a:ext>
            </a:extLst>
          </p:cNvPr>
          <p:cNvSpPr txBox="1"/>
          <p:nvPr/>
        </p:nvSpPr>
        <p:spPr>
          <a:xfrm>
            <a:off x="2277" y="747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H.Noumi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, HIN2025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60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BA877-F6F6-D03E-E082-D162B7D97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3E71802-C01B-3DFB-1953-F04481A36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71" y="1"/>
            <a:ext cx="12193094" cy="685482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146E4A-2C4C-8E59-8EEE-AB6EE8BE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52</a:t>
            </a:fld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40E90B-91A7-E2C0-33FD-E6601682F1A1}"/>
              </a:ext>
            </a:extLst>
          </p:cNvPr>
          <p:cNvSpPr txBox="1"/>
          <p:nvPr/>
        </p:nvSpPr>
        <p:spPr>
          <a:xfrm>
            <a:off x="2277" y="747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H.Noumi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, HIN2025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59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DC7C-2F10-B597-75F3-8C7A8A81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5A0F6FE-EB3C-E305-2DC4-A098E2BD9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71" y="1"/>
            <a:ext cx="12193094" cy="685482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9B7F3F-6CA3-1554-C0AD-D28D7AD5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53</a:t>
            </a:fld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43691B-B7FC-B168-C8E3-79E654799CFD}"/>
              </a:ext>
            </a:extLst>
          </p:cNvPr>
          <p:cNvSpPr txBox="1"/>
          <p:nvPr/>
        </p:nvSpPr>
        <p:spPr>
          <a:xfrm>
            <a:off x="2277" y="747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H.Noumi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, HIN2025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65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AD2A0-7DA4-212D-3364-22E941B5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81DEB90-56E9-58B9-DE1F-7B6A8E635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70" y="1"/>
            <a:ext cx="12193092" cy="685482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97AC5A-7370-2B84-B03C-10F608DF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54</a:t>
            </a:fld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1584A0-4C9C-FB41-66D5-7A4A04A58803}"/>
              </a:ext>
            </a:extLst>
          </p:cNvPr>
          <p:cNvSpPr txBox="1"/>
          <p:nvPr/>
        </p:nvSpPr>
        <p:spPr>
          <a:xfrm>
            <a:off x="2277" y="747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H.Noumi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, HIN2025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3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2E23DB-99C5-5E3E-9A18-D7516476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D4AD55-CFBB-B63E-55E3-20063C650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E063C4-638C-B5B7-927A-881C9570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4371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1EFD1-208C-9675-2D1E-9BFDE199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1" y="4289191"/>
            <a:ext cx="2488288" cy="22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FD62F8D0-903A-6F3B-9876-8793A3767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11" r="26062"/>
          <a:stretch/>
        </p:blipFill>
        <p:spPr>
          <a:xfrm>
            <a:off x="2201967" y="0"/>
            <a:ext cx="842217" cy="868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kumimoji="1" lang="en-US" altLang="ja-JP" b="1" dirty="0"/>
                  <a:t> Searches</a:t>
                </a:r>
                <a:r>
                  <a:rPr lang="en-US" altLang="ja-JP" b="1" dirty="0"/>
                  <a:t> so far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1182568" y="1304955"/>
            <a:ext cx="31764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0070C0"/>
                </a:solidFill>
              </a:rPr>
              <a:t>4</a:t>
            </a:r>
            <a:r>
              <a:rPr lang="en-US" altLang="ja-JP" sz="2400" b="1" dirty="0">
                <a:solidFill>
                  <a:srgbClr val="0070C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,p/n/Yd)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62703" y="1313179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6504385" y="4367324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9848218" y="1303460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4EE534E-8FEE-70B1-4CE4-807BF1435767}"/>
              </a:ext>
            </a:extLst>
          </p:cNvPr>
          <p:cNvGrpSpPr/>
          <p:nvPr/>
        </p:nvGrpSpPr>
        <p:grpSpPr>
          <a:xfrm>
            <a:off x="5558625" y="1860508"/>
            <a:ext cx="3379348" cy="2399901"/>
            <a:chOff x="5532179" y="2127725"/>
            <a:chExt cx="3379348" cy="23999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5F4BC07-B6D3-4401-8214-462B2A94F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2179" y="2127725"/>
              <a:ext cx="3379348" cy="2399901"/>
            </a:xfrm>
            <a:prstGeom prst="rect">
              <a:avLst/>
            </a:prstGeom>
          </p:spPr>
        </p:pic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3AC4A27F-0C78-47EE-BD91-1BBDBD2F6717}"/>
                </a:ext>
              </a:extLst>
            </p:cNvPr>
            <p:cNvCxnSpPr/>
            <p:nvPr/>
          </p:nvCxnSpPr>
          <p:spPr>
            <a:xfrm flipV="1">
              <a:off x="7221853" y="3672860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694127-F1D1-15B2-FD3D-11F32ED5EB9E}"/>
              </a:ext>
            </a:extLst>
          </p:cNvPr>
          <p:cNvSpPr txBox="1"/>
          <p:nvPr/>
        </p:nvSpPr>
        <p:spPr>
          <a:xfrm>
            <a:off x="6357729" y="5464582"/>
            <a:ext cx="4799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219575" algn="l"/>
              </a:tabLst>
            </a:pPr>
            <a:r>
              <a:rPr lang="en-US" altLang="ja-JP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conclusive results.</a:t>
            </a:r>
            <a:endParaRPr kumimoji="1" lang="ja-JP" alt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E62389-6A43-FFF6-A5A6-03E0437423F2}"/>
              </a:ext>
            </a:extLst>
          </p:cNvPr>
          <p:cNvSpPr txBox="1"/>
          <p:nvPr/>
        </p:nvSpPr>
        <p:spPr>
          <a:xfrm>
            <a:off x="1634015" y="931268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E471/E549@KEK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257642-D277-9CD8-7527-BFC3A4F6CC4D}"/>
              </a:ext>
            </a:extLst>
          </p:cNvPr>
          <p:cNvSpPr txBox="1"/>
          <p:nvPr/>
        </p:nvSpPr>
        <p:spPr>
          <a:xfrm>
            <a:off x="5850119" y="959605"/>
            <a:ext cx="242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FINUDA@DA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F</a:t>
            </a:r>
            <a:r>
              <a:rPr kumimoji="1" lang="en-US" altLang="ja-JP" sz="2400" b="1" dirty="0"/>
              <a:t>NE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E09A14-B604-BC01-9D91-000CD64CD1D8}"/>
              </a:ext>
            </a:extLst>
          </p:cNvPr>
          <p:cNvSpPr txBox="1"/>
          <p:nvPr/>
        </p:nvSpPr>
        <p:spPr>
          <a:xfrm>
            <a:off x="9854772" y="931267"/>
            <a:ext cx="147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FOPI@GSI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8BD668A-A533-43D2-FED2-7004CD8CBFDB}"/>
              </a:ext>
            </a:extLst>
          </p:cNvPr>
          <p:cNvGrpSpPr/>
          <p:nvPr/>
        </p:nvGrpSpPr>
        <p:grpSpPr>
          <a:xfrm>
            <a:off x="9311519" y="1830068"/>
            <a:ext cx="2518700" cy="1651298"/>
            <a:chOff x="5730721" y="4846094"/>
            <a:chExt cx="1711507" cy="1122090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9F5618A-7CD1-C8A8-9469-0860B7E6C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805" b="68546"/>
            <a:stretch/>
          </p:blipFill>
          <p:spPr>
            <a:xfrm>
              <a:off x="5730892" y="4846094"/>
              <a:ext cx="1711336" cy="820094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8736A40C-9793-9E0A-BBBD-D31B4DE1A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8007" r="49805"/>
            <a:stretch/>
          </p:blipFill>
          <p:spPr>
            <a:xfrm>
              <a:off x="5730721" y="5655491"/>
              <a:ext cx="1711337" cy="312693"/>
            </a:xfrm>
            <a:prstGeom prst="rect">
              <a:avLst/>
            </a:prstGeom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9523953" y="4704835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lang="ja-JP" altLang="en-US" sz="1600" i="1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80822C4-A074-09F4-48E5-2329C71C8332}"/>
              </a:ext>
            </a:extLst>
          </p:cNvPr>
          <p:cNvGrpSpPr/>
          <p:nvPr/>
        </p:nvGrpSpPr>
        <p:grpSpPr>
          <a:xfrm>
            <a:off x="9413097" y="3053536"/>
            <a:ext cx="2518450" cy="1651299"/>
            <a:chOff x="9633063" y="3965202"/>
            <a:chExt cx="2518450" cy="165129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FC518E0-1E58-4529-95ED-366968AAA251}"/>
                </a:ext>
              </a:extLst>
            </p:cNvPr>
            <p:cNvGrpSpPr/>
            <p:nvPr/>
          </p:nvGrpSpPr>
          <p:grpSpPr>
            <a:xfrm>
              <a:off x="9633063" y="3965202"/>
              <a:ext cx="2518450" cy="1651299"/>
              <a:chOff x="7428901" y="4846094"/>
              <a:chExt cx="1711337" cy="1122090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7709DBF-A548-44F6-8C61-4D32C234FE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805" b="68546"/>
              <a:stretch/>
            </p:blipFill>
            <p:spPr>
              <a:xfrm>
                <a:off x="7428901" y="4846094"/>
                <a:ext cx="1711337" cy="820094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4B96125B-0A01-4315-BAFA-512FFC65C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4039" t="88007"/>
              <a:stretch/>
            </p:blipFill>
            <p:spPr>
              <a:xfrm>
                <a:off x="7573084" y="5655491"/>
                <a:ext cx="1566984" cy="312693"/>
              </a:xfrm>
              <a:prstGeom prst="rect">
                <a:avLst/>
              </a:prstGeom>
            </p:spPr>
          </p:pic>
        </p:grp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FF7E79F-F4DE-4BD8-A595-AD19C2625D99}"/>
                </a:ext>
              </a:extLst>
            </p:cNvPr>
            <p:cNvCxnSpPr/>
            <p:nvPr/>
          </p:nvCxnSpPr>
          <p:spPr>
            <a:xfrm flipV="1">
              <a:off x="10448268" y="4759762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C00B3BD7-7FA6-03EA-57EB-D49F70080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48"/>
          <a:stretch/>
        </p:blipFill>
        <p:spPr>
          <a:xfrm>
            <a:off x="283116" y="1825034"/>
            <a:ext cx="2586864" cy="236121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0A0129B-AEF1-E923-8A95-8C1906391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428" y="1834829"/>
            <a:ext cx="2376901" cy="2341557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C2454B3-F05E-8180-03AE-6C41E5846C5C}"/>
              </a:ext>
            </a:extLst>
          </p:cNvPr>
          <p:cNvSpPr/>
          <p:nvPr/>
        </p:nvSpPr>
        <p:spPr>
          <a:xfrm>
            <a:off x="3181350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4A4F4A6-7DD0-C9C8-A269-CA060943C987}"/>
              </a:ext>
            </a:extLst>
          </p:cNvPr>
          <p:cNvSpPr/>
          <p:nvPr/>
        </p:nvSpPr>
        <p:spPr>
          <a:xfrm>
            <a:off x="704145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5687D0D-AD22-83EA-EC98-9BD80E6280C3}"/>
              </a:ext>
            </a:extLst>
          </p:cNvPr>
          <p:cNvSpPr txBox="1"/>
          <p:nvPr/>
        </p:nvSpPr>
        <p:spPr>
          <a:xfrm>
            <a:off x="1039720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MM(K-,p)</a:t>
            </a:r>
            <a:endParaRPr kumimoji="1" lang="ja-JP" altLang="en-US" sz="2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401E50-BA3E-6DD1-7664-A1BD64AD2D05}"/>
              </a:ext>
            </a:extLst>
          </p:cNvPr>
          <p:cNvSpPr txBox="1"/>
          <p:nvPr/>
        </p:nvSpPr>
        <p:spPr>
          <a:xfrm>
            <a:off x="3381304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MM(K-,n)</a:t>
            </a:r>
            <a:endParaRPr kumimoji="1" lang="ja-JP" altLang="en-US" sz="2000" b="1" dirty="0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ED82DC1-C1FF-4100-F313-3B9B51B37087}"/>
              </a:ext>
            </a:extLst>
          </p:cNvPr>
          <p:cNvCxnSpPr>
            <a:cxnSpLocks/>
          </p:cNvCxnSpPr>
          <p:nvPr/>
        </p:nvCxnSpPr>
        <p:spPr>
          <a:xfrm>
            <a:off x="4474396" y="2892716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60F734-F56E-E8F0-B550-4CF3B8B77D43}"/>
              </a:ext>
            </a:extLst>
          </p:cNvPr>
          <p:cNvCxnSpPr>
            <a:cxnSpLocks/>
          </p:cNvCxnSpPr>
          <p:nvPr/>
        </p:nvCxnSpPr>
        <p:spPr>
          <a:xfrm>
            <a:off x="2112196" y="2953123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1230555" y="2467228"/>
            <a:ext cx="321915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  <a:r>
              <a:rPr lang="en-US" altLang="ja-JP" sz="1600" i="1" dirty="0"/>
              <a:t>,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D75DBB7-8A10-6A6A-C544-009F865A652C}"/>
              </a:ext>
            </a:extLst>
          </p:cNvPr>
          <p:cNvGrpSpPr/>
          <p:nvPr/>
        </p:nvGrpSpPr>
        <p:grpSpPr>
          <a:xfrm>
            <a:off x="2186209" y="4024456"/>
            <a:ext cx="3034870" cy="2581430"/>
            <a:chOff x="967009" y="4024456"/>
            <a:chExt cx="3034870" cy="258143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CCE97E7-42BD-99AA-12B5-FC858E77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61" y="4244667"/>
              <a:ext cx="2488118" cy="2361219"/>
            </a:xfrm>
            <a:prstGeom prst="rect">
              <a:avLst/>
            </a:prstGeom>
          </p:spPr>
        </p:pic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D5C9349-2EA3-5C4A-DC7D-87153D4E39BF}"/>
                </a:ext>
              </a:extLst>
            </p:cNvPr>
            <p:cNvCxnSpPr>
              <a:cxnSpLocks/>
            </p:cNvCxnSpPr>
            <p:nvPr/>
          </p:nvCxnSpPr>
          <p:spPr>
            <a:xfrm>
              <a:off x="3438454" y="4024456"/>
              <a:ext cx="0" cy="427830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6671A6CF-651A-80C0-0E66-540FD18C0003}"/>
                </a:ext>
              </a:extLst>
            </p:cNvPr>
            <p:cNvSpPr txBox="1"/>
            <p:nvPr/>
          </p:nvSpPr>
          <p:spPr>
            <a:xfrm>
              <a:off x="2091679" y="433330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IM(</a:t>
              </a:r>
              <a:r>
                <a:rPr kumimoji="1" lang="en-US" altLang="ja-JP" sz="20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2000" b="1" dirty="0" err="1"/>
                <a:t>d</a:t>
              </a:r>
              <a:r>
                <a:rPr kumimoji="1" lang="en-US" altLang="ja-JP" sz="2000" b="1" dirty="0"/>
                <a:t>)</a:t>
              </a:r>
              <a:endParaRPr kumimoji="1" lang="ja-JP" altLang="en-US" sz="2000" b="1" dirty="0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A32C618-EED6-D90D-221F-9F492268BDB7}"/>
                </a:ext>
              </a:extLst>
            </p:cNvPr>
            <p:cNvSpPr txBox="1"/>
            <p:nvPr/>
          </p:nvSpPr>
          <p:spPr>
            <a:xfrm>
              <a:off x="3457986" y="4930159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1400" b="1" dirty="0" err="1"/>
                <a:t>d</a:t>
              </a:r>
              <a:endParaRPr kumimoji="1" lang="ja-JP" altLang="en-US" sz="1400" b="1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C76A619-C562-9469-AAC0-7564A94AA417}"/>
                </a:ext>
              </a:extLst>
            </p:cNvPr>
            <p:cNvSpPr txBox="1"/>
            <p:nvPr/>
          </p:nvSpPr>
          <p:spPr>
            <a:xfrm>
              <a:off x="2686338" y="4930160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  <a:latin typeface="Symbol" panose="05050102010706020507" pitchFamily="18" charset="2"/>
                </a:rPr>
                <a:t>S0</a:t>
              </a:r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</a:rPr>
                <a:t>d</a:t>
              </a:r>
              <a:endParaRPr kumimoji="1" lang="ja-JP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DEA7D088-3E10-B238-F4AD-763D2EAAAC16}"/>
                </a:ext>
              </a:extLst>
            </p:cNvPr>
            <p:cNvSpPr/>
            <p:nvPr/>
          </p:nvSpPr>
          <p:spPr>
            <a:xfrm>
              <a:off x="967009" y="4677878"/>
              <a:ext cx="1883656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i="1" dirty="0"/>
                <a:t>PRC76(2007)068202</a:t>
              </a:r>
              <a:endParaRPr lang="ja-JP" altLang="en-US" sz="1600" i="1" dirty="0"/>
            </a:p>
          </p:txBody>
        </p:sp>
      </p:grp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A089866F-8174-6295-432C-F479F5541E36}"/>
              </a:ext>
            </a:extLst>
          </p:cNvPr>
          <p:cNvSpPr/>
          <p:nvPr/>
        </p:nvSpPr>
        <p:spPr>
          <a:xfrm>
            <a:off x="142875" y="864271"/>
            <a:ext cx="5195564" cy="59175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6B3A83E7-9634-0835-3B73-85186CF7C5D3}"/>
              </a:ext>
            </a:extLst>
          </p:cNvPr>
          <p:cNvSpPr/>
          <p:nvPr/>
        </p:nvSpPr>
        <p:spPr>
          <a:xfrm>
            <a:off x="5468859" y="862295"/>
            <a:ext cx="3418325" cy="43756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1C500D15-080A-0478-F9AD-255E96BA25C8}"/>
              </a:ext>
            </a:extLst>
          </p:cNvPr>
          <p:cNvSpPr/>
          <p:nvPr/>
        </p:nvSpPr>
        <p:spPr>
          <a:xfrm>
            <a:off x="9005012" y="836720"/>
            <a:ext cx="3044113" cy="44012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1D6A820-9353-D471-8C97-E06E1F9AA18C}"/>
              </a:ext>
            </a:extLst>
          </p:cNvPr>
          <p:cNvSpPr txBox="1"/>
          <p:nvPr/>
        </p:nvSpPr>
        <p:spPr>
          <a:xfrm>
            <a:off x="5323679" y="6152855"/>
            <a:ext cx="684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multi-N absorption in stopped-K reaction makes interpretation difficult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867F0E-C42D-959B-4D69-31A98AA7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9871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8632935-6BEC-2707-5CE3-F0CF36A0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1" y="3645429"/>
            <a:ext cx="3736126" cy="28803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6294E8-375E-4007-3C93-487973794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089" y="2567959"/>
            <a:ext cx="4290041" cy="42900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647727-DDFC-D50F-B6E5-000BEF6A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369" y="2589288"/>
            <a:ext cx="4268712" cy="42687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1B72EB-7DBC-19F7-DCC3-93EDD9362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77" y="1025487"/>
            <a:ext cx="1938220" cy="19382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4E3CB14-7E31-E41F-4FB7-9D623BBE5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537" y="1027055"/>
            <a:ext cx="1936652" cy="19366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A1C9BB9-3F2A-4E25-3176-ADDB4ED4D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575" y="1281653"/>
            <a:ext cx="1666713" cy="13515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DD2E320-A02C-FF28-C963-F59B4FCB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78" y="0"/>
            <a:ext cx="11075643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Acceptance for K</a:t>
            </a:r>
            <a:r>
              <a:rPr kumimoji="1" lang="en-US" altLang="ja-JP" b="1" baseline="30000" dirty="0"/>
              <a:t>-4</a:t>
            </a:r>
            <a:r>
              <a:rPr kumimoji="1" lang="en-US" altLang="ja-JP" b="1" dirty="0"/>
              <a:t>He reaction</a:t>
            </a:r>
            <a:endParaRPr kumimoji="1" lang="ja-JP" altLang="en-US" b="1" dirty="0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87CE0698-FD28-15A2-3B6F-AFC0FC77D684}"/>
              </a:ext>
            </a:extLst>
          </p:cNvPr>
          <p:cNvSpPr/>
          <p:nvPr/>
        </p:nvSpPr>
        <p:spPr>
          <a:xfrm>
            <a:off x="1233642" y="2766498"/>
            <a:ext cx="1294577" cy="636944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46B2E0-EB61-5A48-CFD0-D2BE9C9B316E}"/>
              </a:ext>
            </a:extLst>
          </p:cNvPr>
          <p:cNvSpPr txBox="1"/>
          <p:nvPr/>
        </p:nvSpPr>
        <p:spPr>
          <a:xfrm>
            <a:off x="4173576" y="2433144"/>
            <a:ext cx="1234633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d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1DD9A7-0719-B863-79F2-849A63EFC21A}"/>
              </a:ext>
            </a:extLst>
          </p:cNvPr>
          <p:cNvSpPr txBox="1"/>
          <p:nvPr/>
        </p:nvSpPr>
        <p:spPr>
          <a:xfrm>
            <a:off x="8442288" y="2389233"/>
            <a:ext cx="137249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pn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84E338B-61D0-17A4-7EB7-A779BDC97149}"/>
              </a:ext>
            </a:extLst>
          </p:cNvPr>
          <p:cNvCxnSpPr/>
          <p:nvPr/>
        </p:nvCxnSpPr>
        <p:spPr>
          <a:xfrm flipV="1">
            <a:off x="546535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3B79B64-59F5-0903-124C-54181B5FC04A}"/>
              </a:ext>
            </a:extLst>
          </p:cNvPr>
          <p:cNvCxnSpPr/>
          <p:nvPr/>
        </p:nvCxnSpPr>
        <p:spPr>
          <a:xfrm flipV="1">
            <a:off x="971753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5CC9703-CFE3-CD7E-0D04-A90D5C15A931}"/>
              </a:ext>
            </a:extLst>
          </p:cNvPr>
          <p:cNvSpPr txBox="1"/>
          <p:nvPr/>
        </p:nvSpPr>
        <p:spPr>
          <a:xfrm rot="16200000">
            <a:off x="5039553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A86AD2-9D7F-DE87-9092-16E790530292}"/>
              </a:ext>
            </a:extLst>
          </p:cNvPr>
          <p:cNvSpPr txBox="1"/>
          <p:nvPr/>
        </p:nvSpPr>
        <p:spPr>
          <a:xfrm rot="16200000">
            <a:off x="9303044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AAB5F2D-208E-2636-8C30-0045D5BE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332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E75308D-DB70-6617-722C-3D0465D07386}"/>
              </a:ext>
            </a:extLst>
          </p:cNvPr>
          <p:cNvGrpSpPr/>
          <p:nvPr/>
        </p:nvGrpSpPr>
        <p:grpSpPr>
          <a:xfrm>
            <a:off x="218076" y="4629210"/>
            <a:ext cx="4130741" cy="1780671"/>
            <a:chOff x="208958" y="4324578"/>
            <a:chExt cx="4130741" cy="178067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D7C5483-37DC-608B-2687-A2E010F2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5293B96D-F0AB-913F-A552-ADD51045E52A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999698-A895-D8C9-5712-184CC6AD2D27}"/>
              </a:ext>
            </a:extLst>
          </p:cNvPr>
          <p:cNvSpPr txBox="1"/>
          <p:nvPr/>
        </p:nvSpPr>
        <p:spPr>
          <a:xfrm>
            <a:off x="277092" y="4079773"/>
            <a:ext cx="4085414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with intense K</a:t>
            </a:r>
            <a:r>
              <a:rPr lang="en-US" altLang="ja-JP" sz="2400" b="1" baseline="30000" dirty="0">
                <a:solidFill>
                  <a:schemeClr val="bg1"/>
                </a:solidFill>
              </a:rPr>
              <a:t>-</a:t>
            </a:r>
            <a:r>
              <a:rPr lang="en-US" altLang="ja-JP" sz="2400" b="1" dirty="0">
                <a:solidFill>
                  <a:schemeClr val="bg1"/>
                </a:solidFill>
              </a:rPr>
              <a:t> bean @ 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J-PARC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229BF1-13F1-3CFC-27F0-B508C15D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12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ABEE10-70B0-4753-B20E-8E857DCF52C3}"/>
              </a:ext>
            </a:extLst>
          </p:cNvPr>
          <p:cNvSpPr txBox="1"/>
          <p:nvPr/>
        </p:nvSpPr>
        <p:spPr>
          <a:xfrm rot="21031993">
            <a:off x="8570319" y="3419753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B2D9CB0-F9ED-EB99-609D-A5D359E9BE80}"/>
              </a:ext>
            </a:extLst>
          </p:cNvPr>
          <p:cNvSpPr txBox="1"/>
          <p:nvPr/>
        </p:nvSpPr>
        <p:spPr>
          <a:xfrm rot="21031993">
            <a:off x="8545039" y="5582223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FF99223-41EC-12AE-42CC-653FD36296B5}"/>
              </a:ext>
            </a:extLst>
          </p:cNvPr>
          <p:cNvGrpSpPr/>
          <p:nvPr/>
        </p:nvGrpSpPr>
        <p:grpSpPr>
          <a:xfrm>
            <a:off x="-7538" y="4018284"/>
            <a:ext cx="4560488" cy="2771719"/>
            <a:chOff x="49612" y="4018284"/>
            <a:chExt cx="4560488" cy="2771719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71B5B71-245A-F673-1F89-482D542F0EDF}"/>
                </a:ext>
              </a:extLst>
            </p:cNvPr>
            <p:cNvSpPr/>
            <p:nvPr/>
          </p:nvSpPr>
          <p:spPr>
            <a:xfrm>
              <a:off x="106762" y="4018284"/>
              <a:ext cx="4408088" cy="277171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/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Strongly excite below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𝑁𝑁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ja-JP" sz="2400" dirty="0"/>
                    <a:t> using (K</a:t>
                  </a:r>
                  <a:r>
                    <a:rPr lang="en-US" altLang="ja-JP" sz="2400" baseline="30000" dirty="0"/>
                    <a:t>-</a:t>
                  </a:r>
                  <a:r>
                    <a:rPr lang="en-US" altLang="ja-JP" sz="2400" dirty="0"/>
                    <a:t>,n)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Identify all the final states of the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Covers a wide range of kinematics</a:t>
                  </a:r>
                  <a:endParaRPr kumimoji="1" lang="en-US" altLang="ja-JP" sz="24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blipFill>
                  <a:blip r:embed="rId4"/>
                  <a:stretch>
                    <a:fillRect l="-3075" t="-4749" r="-267" b="-50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E2E4F1-E1CF-51C6-06EF-4B0B696AC6D0}"/>
                </a:ext>
              </a:extLst>
            </p:cNvPr>
            <p:cNvSpPr txBox="1"/>
            <p:nvPr/>
          </p:nvSpPr>
          <p:spPr>
            <a:xfrm>
              <a:off x="115495" y="4018284"/>
              <a:ext cx="3882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/>
                <a:t>Key points of the experiment</a:t>
              </a:r>
              <a:endParaRPr kumimoji="1" lang="ja-JP" altLang="en-US" sz="2400" u="sng" dirty="0"/>
            </a:p>
          </p:txBody>
        </p: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396DAE-1759-1674-2902-3E3693F6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4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D4C08A-6CC5-8A0E-307F-1C9CBC35EB5D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B42797-7D31-92DD-F0E6-3E262A03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93kW (8x10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2025,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A6939805-B16F-EC25-8ED2-F4941391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23715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20693</TotalTime>
  <Words>3387</Words>
  <Application>Microsoft Office PowerPoint</Application>
  <PresentationFormat>ワイド画面</PresentationFormat>
  <Paragraphs>696</Paragraphs>
  <Slides>57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7" baseType="lpstr">
      <vt:lpstr>AAAAAB+HiraKakuProN-W3</vt:lpstr>
      <vt:lpstr>AAAAAJ+AvenirNext-Medium</vt:lpstr>
      <vt:lpstr>LMRoman12-Regular-Identity-H</vt:lpstr>
      <vt:lpstr>游ゴシック</vt:lpstr>
      <vt:lpstr>Arial</vt:lpstr>
      <vt:lpstr>Calibri</vt:lpstr>
      <vt:lpstr>Cambria Math</vt:lpstr>
      <vt:lpstr>Symbol</vt:lpstr>
      <vt:lpstr>Wingdings</vt:lpstr>
      <vt:lpstr>Office テーマ</vt:lpstr>
      <vt:lpstr>Kaonic nuclei: progress and prospects at J-PARC</vt:lpstr>
      <vt:lpstr>               K ̅N Interaction</vt:lpstr>
      <vt:lpstr>Theoretical Calculations of K ̅NN</vt:lpstr>
      <vt:lpstr>“K-pp” Bound State Searches</vt:lpstr>
      <vt:lpstr>Experimental Investigations at J-PARC   – via in-flight (K-,n) reactions –</vt:lpstr>
      <vt:lpstr>“K-pp” Search ＠ J-PARC E15</vt:lpstr>
      <vt:lpstr>“K-pp” Search ＠ J-PARC E15</vt:lpstr>
      <vt:lpstr>PowerPoint プレゼンテーション</vt:lpstr>
      <vt:lpstr>Hadron Experimental Facility (HEF)</vt:lpstr>
      <vt:lpstr>Hadron Experimental Facility (HEF)</vt:lpstr>
      <vt:lpstr>Experimental Setup @ K1.8BR</vt:lpstr>
      <vt:lpstr>“K-pp” Search w/ Momentum Transfer Analysis</vt:lpstr>
      <vt:lpstr>“K-pp” Search w/ Momentum Transfer Analysis</vt:lpstr>
      <vt:lpstr>“K-pp” Search w/ Momentum Transfer Analysis</vt:lpstr>
      <vt:lpstr>A PWIA-based Interpretation</vt:lpstr>
      <vt:lpstr>A Theoretical Interpretation</vt:lpstr>
      <vt:lpstr>Mesonic Decay Modes of K ̅NN </vt:lpstr>
      <vt:lpstr>pYN Mesonic Decay Analysis</vt:lpstr>
      <vt:lpstr>pYN Mesonic Decay Analysis</vt:lpstr>
      <vt:lpstr>pYN Mesonic Decay Analysis</vt:lpstr>
      <vt:lpstr>pYN Mesonic Decay Analysis</vt:lpstr>
      <vt:lpstr>pYN Mesonic Decay Analysis</vt:lpstr>
      <vt:lpstr>pYN Mesonic Decay Analysis</vt:lpstr>
      <vt:lpstr>Need Further Investigations</vt:lpstr>
      <vt:lpstr>Mass Number Dependence of Kaonic Nuclei</vt:lpstr>
      <vt:lpstr>“K-ppn” Search with K−4He → Ldn</vt:lpstr>
      <vt:lpstr>“K-ppn” Search with K−4He → Ldn</vt:lpstr>
      <vt:lpstr>“K-ppn” Search with K−4He → Ldn</vt:lpstr>
      <vt:lpstr>If the Observed Structure Is “K-ppn”,</vt:lpstr>
      <vt:lpstr>Need Further Investigations</vt:lpstr>
      <vt:lpstr>J-PARC E31</vt:lpstr>
      <vt:lpstr>J-PARC E31</vt:lpstr>
      <vt:lpstr>New Kaonic Nuclei Project at J-PARC   – from the K ̅N to K ̅NNNN systems and more –</vt:lpstr>
      <vt:lpstr>Systematic investigation of the light kaonic nuclei</vt:lpstr>
      <vt:lpstr>K ̅NNN @ E80</vt:lpstr>
      <vt:lpstr>K ̅NN @ E89</vt:lpstr>
      <vt:lpstr>New Cylindrical Detector System (CDS)</vt:lpstr>
      <vt:lpstr>Construction Status of the CDS</vt:lpstr>
      <vt:lpstr>Summary</vt:lpstr>
      <vt:lpstr>J-PARC E80 Collaboration</vt:lpstr>
      <vt:lpstr>Thank you for your attention!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We Observed at E15?</vt:lpstr>
      <vt:lpstr>K−4He → Ldn Analysis with the T77 Data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K ̅NNN Searches so far</vt:lpstr>
      <vt:lpstr>Acceptance for K-4He reaction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E73, E80 Phase-I</dc:title>
  <dc:creator>佐久間 史典</dc:creator>
  <cp:lastModifiedBy>fuminori sakuma</cp:lastModifiedBy>
  <cp:revision>1453</cp:revision>
  <cp:lastPrinted>2022-06-07T09:15:48Z</cp:lastPrinted>
  <dcterms:created xsi:type="dcterms:W3CDTF">2021-12-02T06:49:05Z</dcterms:created>
  <dcterms:modified xsi:type="dcterms:W3CDTF">2025-06-21T12:14:39Z</dcterms:modified>
</cp:coreProperties>
</file>