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1326" r:id="rId4"/>
    <p:sldId id="1873" r:id="rId5"/>
    <p:sldId id="2262" r:id="rId6"/>
    <p:sldId id="1321" r:id="rId7"/>
    <p:sldId id="262" r:id="rId8"/>
    <p:sldId id="1322" r:id="rId9"/>
    <p:sldId id="1330" r:id="rId10"/>
    <p:sldId id="1331" r:id="rId11"/>
    <p:sldId id="1323" r:id="rId12"/>
    <p:sldId id="260" r:id="rId13"/>
    <p:sldId id="264" r:id="rId14"/>
    <p:sldId id="2268" r:id="rId15"/>
    <p:sldId id="1319" r:id="rId16"/>
    <p:sldId id="2269" r:id="rId17"/>
    <p:sldId id="258" r:id="rId18"/>
    <p:sldId id="1881" r:id="rId19"/>
    <p:sldId id="1880" r:id="rId20"/>
    <p:sldId id="1875" r:id="rId21"/>
    <p:sldId id="1877" r:id="rId22"/>
    <p:sldId id="1871" r:id="rId23"/>
    <p:sldId id="1876" r:id="rId24"/>
    <p:sldId id="1869" r:id="rId25"/>
    <p:sldId id="1868" r:id="rId26"/>
    <p:sldId id="1870" r:id="rId27"/>
    <p:sldId id="1865" r:id="rId28"/>
    <p:sldId id="2247" r:id="rId29"/>
    <p:sldId id="2251" r:id="rId30"/>
    <p:sldId id="2253" r:id="rId31"/>
    <p:sldId id="2255" r:id="rId32"/>
    <p:sldId id="1859" r:id="rId33"/>
    <p:sldId id="1878" r:id="rId34"/>
    <p:sldId id="2258" r:id="rId35"/>
    <p:sldId id="2203" r:id="rId36"/>
    <p:sldId id="216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72" autoAdjust="0"/>
    <p:restoredTop sz="94660"/>
  </p:normalViewPr>
  <p:slideViewPr>
    <p:cSldViewPr>
      <p:cViewPr varScale="1">
        <p:scale>
          <a:sx n="70" d="100"/>
          <a:sy n="70" d="100"/>
        </p:scale>
        <p:origin x="94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69CB7-CEA5-4253-9B43-F38F5AD4F45B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29EEB-DA30-4E31-9AB2-EBBB7C3DD7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888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813-1627-4903-A0AE-11CF39B6B32F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F736-4D99-43B0-8C0D-B057C8FDE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2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813-1627-4903-A0AE-11CF39B6B32F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F736-4D99-43B0-8C0D-B057C8FDE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773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813-1627-4903-A0AE-11CF39B6B32F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F736-4D99-43B0-8C0D-B057C8FDE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1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659EE55-E5E7-FED1-780E-B4CB401EE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4338EB-999F-D517-0D6B-89F0508C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Carlo Guaraldo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0D8FDD-23B0-987A-04DC-F2AD8F3D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24EB3-6A5C-4FFF-8E19-D8686A0688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54978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2F8F-8CE0-4B12-824C-B22941D00EA9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C9E7-3717-4C7B-B23A-2A9441C92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06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2F8F-8CE0-4B12-824C-B22941D00EA9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C9E7-3717-4C7B-B23A-2A9441C92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79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shade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shade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shade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shade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shade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shade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shade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2F8F-8CE0-4B12-824C-B22941D00EA9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C9E7-3717-4C7B-B23A-2A9441C92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61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2F8F-8CE0-4B12-824C-B22941D00EA9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C9E7-3717-4C7B-B23A-2A9441C92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75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2F8F-8CE0-4B12-824C-B22941D00EA9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C9E7-3717-4C7B-B23A-2A9441C92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36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2F8F-8CE0-4B12-824C-B22941D00EA9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C9E7-3717-4C7B-B23A-2A9441C92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7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2F8F-8CE0-4B12-824C-B22941D00EA9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C9E7-3717-4C7B-B23A-2A9441C92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1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813-1627-4903-A0AE-11CF39B6B32F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F736-4D99-43B0-8C0D-B057C8FDE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008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2F8F-8CE0-4B12-824C-B22941D00EA9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C9E7-3717-4C7B-B23A-2A9441C92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91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2F8F-8CE0-4B12-824C-B22941D00EA9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C9E7-3717-4C7B-B23A-2A9441C92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11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2F8F-8CE0-4B12-824C-B22941D00EA9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C9E7-3717-4C7B-B23A-2A9441C92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63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2F8F-8CE0-4B12-824C-B22941D00EA9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C9E7-3717-4C7B-B23A-2A9441C92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22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813-1627-4903-A0AE-11CF39B6B32F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F736-4D99-43B0-8C0D-B057C8FDE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526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813-1627-4903-A0AE-11CF39B6B32F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F736-4D99-43B0-8C0D-B057C8FDE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56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813-1627-4903-A0AE-11CF39B6B32F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F736-4D99-43B0-8C0D-B057C8FDE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0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813-1627-4903-A0AE-11CF39B6B32F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F736-4D99-43B0-8C0D-B057C8FDE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337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813-1627-4903-A0AE-11CF39B6B32F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F736-4D99-43B0-8C0D-B057C8FDE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515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813-1627-4903-A0AE-11CF39B6B32F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F736-4D99-43B0-8C0D-B057C8FDE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64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813-1627-4903-A0AE-11CF39B6B32F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EF736-4D99-43B0-8C0D-B057C8FDE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07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B0813-1627-4903-A0AE-11CF39B6B32F}" type="datetimeFigureOut">
              <a:rPr lang="en-GB" smtClean="0"/>
              <a:t>22/06/2025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EF736-4D99-43B0-8C0D-B057C8FDE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43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5D92F8F-8CE0-4B12-824C-B22941D00EA9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6884C9E7-3717-4C7B-B23A-2A9441C92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534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it/url?sa=i&amp;rct=j&amp;q=&amp;esrc=s&amp;source=images&amp;cd=&amp;cad=rja&amp;uact=8&amp;ved=0ahUKEwjv-NH9-4fUAhVFvRQKHQgZD0MQjRwIBw&amp;url=http://www.italiainfoto.com/gallery/castelli-romani-2014/p52883-frascati.html&amp;psig=AFQjCNEfXvWM-wsBvVK52rJq1v_aj0iNbg&amp;ust=149569590399615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C488F674-298A-B11F-AD8C-F6905047B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527"/>
            <a:ext cx="9144000" cy="453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33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92910-CDFC-5879-49BF-97D130315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6712"/>
            <a:ext cx="3467784" cy="362080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500" dirty="0"/>
              <a:t>Exotic atoms:</a:t>
            </a:r>
            <a:br>
              <a:rPr lang="en-US" sz="4500" dirty="0"/>
            </a:br>
            <a:r>
              <a:rPr lang="en-US" sz="4500" dirty="0"/>
              <a:t>CERN</a:t>
            </a:r>
            <a:br>
              <a:rPr lang="en-US" sz="4500" dirty="0"/>
            </a:br>
            <a:r>
              <a:rPr lang="en-US" sz="4500" dirty="0"/>
              <a:t>PSI</a:t>
            </a:r>
            <a:br>
              <a:rPr lang="en-US" sz="4500" dirty="0"/>
            </a:br>
            <a:r>
              <a:rPr lang="en-US" sz="4500" dirty="0"/>
              <a:t>…..</a:t>
            </a:r>
          </a:p>
        </p:txBody>
      </p:sp>
      <p:pic>
        <p:nvPicPr>
          <p:cNvPr id="5" name="Picture 4" descr="A diagram of a test tube&#10;&#10;AI-generated content may be incorrect.">
            <a:extLst>
              <a:ext uri="{FF2B5EF4-FFF2-40B4-BE49-F238E27FC236}">
                <a16:creationId xmlns:a16="http://schemas.microsoft.com/office/drawing/2014/main" id="{B9CB802C-A18A-7D1D-4D48-05133C02B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07" y="188640"/>
            <a:ext cx="5921105" cy="3383489"/>
          </a:xfrm>
          <a:prstGeom prst="rect">
            <a:avLst/>
          </a:prstGeom>
        </p:spPr>
      </p:pic>
      <p:pic>
        <p:nvPicPr>
          <p:cNvPr id="7" name="Picture 6" descr="Aerial view of a factory&#10;&#10;AI-generated content may be incorrect.">
            <a:extLst>
              <a:ext uri="{FF2B5EF4-FFF2-40B4-BE49-F238E27FC236}">
                <a16:creationId xmlns:a16="http://schemas.microsoft.com/office/drawing/2014/main" id="{EFBEA202-F14E-AE34-3A2B-9B17177C8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638332"/>
            <a:ext cx="5581661" cy="33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46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Risultati immagini per frascati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92" y="764704"/>
            <a:ext cx="1012293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583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09BB53-2642-7664-6F15-E6A834A1375D}"/>
              </a:ext>
            </a:extLst>
          </p:cNvPr>
          <p:cNvSpPr txBox="1"/>
          <p:nvPr/>
        </p:nvSpPr>
        <p:spPr>
          <a:xfrm>
            <a:off x="179512" y="335845"/>
            <a:ext cx="856895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u="sng" dirty="0">
                <a:solidFill>
                  <a:srgbClr val="FF0000"/>
                </a:solidFill>
              </a:rPr>
              <a:t>23th June: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i="1" dirty="0">
                <a:solidFill>
                  <a:srgbClr val="FF0000"/>
                </a:solidFill>
              </a:rPr>
              <a:t>Chair: Catalina Curceanu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10:15 – 10:30 Arrival and Registration</a:t>
            </a:r>
          </a:p>
          <a:p>
            <a:r>
              <a:rPr lang="en-GB" dirty="0"/>
              <a:t>10:30 – 11:00 Welcome (Catalina Curceanu)</a:t>
            </a:r>
          </a:p>
          <a:p>
            <a:r>
              <a:rPr lang="en-GB" i="1" dirty="0">
                <a:solidFill>
                  <a:srgbClr val="FF0000"/>
                </a:solidFill>
              </a:rPr>
              <a:t>11:00 – 11:45  Coffee Break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11:45 – 12:15 Diana Sirghi: </a:t>
            </a:r>
            <a:r>
              <a:rPr lang="en-GB" i="1" dirty="0"/>
              <a:t>The physics of the kaonic atoms in the last 25 years</a:t>
            </a:r>
            <a:endParaRPr lang="en-GB" dirty="0"/>
          </a:p>
          <a:p>
            <a:r>
              <a:rPr lang="en-GB" dirty="0"/>
              <a:t>12:15 – 12:45 Catia </a:t>
            </a:r>
            <a:r>
              <a:rPr lang="en-GB" dirty="0" err="1"/>
              <a:t>Milardi</a:t>
            </a:r>
            <a:r>
              <a:rPr lang="en-GB" i="1" dirty="0"/>
              <a:t>, DAFNE setup and optimization for the kaonic deuterium run of SIDDHARTA-2</a:t>
            </a:r>
            <a:endParaRPr lang="en-GB" dirty="0"/>
          </a:p>
          <a:p>
            <a:r>
              <a:rPr lang="en-GB" dirty="0"/>
              <a:t>12:45 – 13:15 Oton Vazquez Doce</a:t>
            </a:r>
            <a:r>
              <a:rPr lang="en-GB" i="1" dirty="0"/>
              <a:t>: Latest measurements with strangeness (and more) using </a:t>
            </a:r>
            <a:r>
              <a:rPr lang="en-GB" i="1" dirty="0" err="1"/>
              <a:t>femtoscopy</a:t>
            </a:r>
            <a:r>
              <a:rPr lang="en-GB" dirty="0"/>
              <a:t> (online)</a:t>
            </a:r>
          </a:p>
          <a:p>
            <a:r>
              <a:rPr lang="en-GB" i="1" dirty="0">
                <a:solidFill>
                  <a:srgbClr val="FF0000"/>
                </a:solidFill>
              </a:rPr>
              <a:t>13:30 – 15:00 Lunch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i="1" dirty="0"/>
              <a:t>Chair: Magda </a:t>
            </a:r>
            <a:r>
              <a:rPr lang="en-GB" i="1" dirty="0" err="1"/>
              <a:t>Skurzok</a:t>
            </a:r>
            <a:endParaRPr lang="en-GB" dirty="0"/>
          </a:p>
          <a:p>
            <a:r>
              <a:rPr lang="en-GB" dirty="0"/>
              <a:t>15:00 – 15:30 Florin Sirghi</a:t>
            </a:r>
            <a:r>
              <a:rPr lang="en-GB" i="1" dirty="0"/>
              <a:t>: Overview of  Technological Challenges in Exotic Atom Precision Experiments </a:t>
            </a:r>
            <a:endParaRPr lang="en-GB" dirty="0"/>
          </a:p>
          <a:p>
            <a:r>
              <a:rPr lang="en-GB" dirty="0"/>
              <a:t>15:30 – 16:00 Antonino Marciano: </a:t>
            </a:r>
            <a:r>
              <a:rPr lang="en-GB" i="1" dirty="0"/>
              <a:t>A stochastic gradient flow approach to nuclear and atomic physics, and the measurement problem</a:t>
            </a:r>
            <a:endParaRPr lang="en-GB" dirty="0"/>
          </a:p>
          <a:p>
            <a:r>
              <a:rPr lang="en-GB" i="1" dirty="0">
                <a:solidFill>
                  <a:srgbClr val="FF0000"/>
                </a:solidFill>
              </a:rPr>
              <a:t>16:00 – 16:30 Coffee Break</a:t>
            </a:r>
            <a:endParaRPr lang="en-GB" dirty="0"/>
          </a:p>
          <a:p>
            <a:r>
              <a:rPr lang="en-GB" dirty="0"/>
              <a:t>16:30 – 17:00 Johann Marton: </a:t>
            </a:r>
            <a:r>
              <a:rPr lang="en-GB" i="1" dirty="0"/>
              <a:t>Exotic atom research and related topics - work with Hannes Zmeskal 1980 – 2024</a:t>
            </a:r>
            <a:endParaRPr lang="en-GB" dirty="0"/>
          </a:p>
          <a:p>
            <a:r>
              <a:rPr lang="en-GB" dirty="0"/>
              <a:t>17:00 – 17:30 Fuminori Sakuma:</a:t>
            </a:r>
            <a:r>
              <a:rPr lang="en-GB" i="1" dirty="0"/>
              <a:t> Kaonic nuclei – progress and prospects at J-PARC</a:t>
            </a:r>
            <a:endParaRPr lang="en-GB" dirty="0"/>
          </a:p>
          <a:p>
            <a:r>
              <a:rPr lang="en-GB" dirty="0"/>
              <a:t>17:30 – 18:00 Slawomir </a:t>
            </a:r>
            <a:r>
              <a:rPr lang="en-GB" dirty="0" err="1"/>
              <a:t>Wycech</a:t>
            </a:r>
            <a:r>
              <a:rPr lang="en-GB" i="1" dirty="0"/>
              <a:t>: ON A QUARK COMPONENT  TO  Λ(1405) (online)</a:t>
            </a:r>
            <a:endParaRPr lang="en-GB" dirty="0"/>
          </a:p>
          <a:p>
            <a:r>
              <a:rPr lang="en-GB" i="1" dirty="0"/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67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6907B-F5CA-64D4-F716-C32366040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E63F5F-7459-ECE7-68DB-1A642F1FB59B}"/>
              </a:ext>
            </a:extLst>
          </p:cNvPr>
          <p:cNvSpPr txBox="1"/>
          <p:nvPr/>
        </p:nvSpPr>
        <p:spPr>
          <a:xfrm>
            <a:off x="287524" y="260648"/>
            <a:ext cx="856895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 </a:t>
            </a:r>
            <a:r>
              <a:rPr lang="en-GB" u="sng" dirty="0">
                <a:solidFill>
                  <a:srgbClr val="FF0000"/>
                </a:solidFill>
              </a:rPr>
              <a:t>24th June: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i="1" dirty="0">
                <a:solidFill>
                  <a:srgbClr val="FF0000"/>
                </a:solidFill>
              </a:rPr>
              <a:t>Chair: Johann Marton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9:30 – 10:00 Luca De Paolis:</a:t>
            </a:r>
            <a:r>
              <a:rPr lang="en-GB" i="1" dirty="0"/>
              <a:t> KAMEO: Probing E2 Nuclear Resonance in Kaonic Molybdenum Isotopes</a:t>
            </a:r>
            <a:endParaRPr lang="en-GB" dirty="0"/>
          </a:p>
          <a:p>
            <a:r>
              <a:rPr lang="en-GB" dirty="0"/>
              <a:t>10:00 – 10:30 Francesco </a:t>
            </a:r>
            <a:r>
              <a:rPr lang="en-GB" dirty="0" err="1"/>
              <a:t>Sgaramella</a:t>
            </a:r>
            <a:r>
              <a:rPr lang="en-GB" dirty="0"/>
              <a:t>:</a:t>
            </a:r>
            <a:r>
              <a:rPr lang="en-GB" i="1" dirty="0"/>
              <a:t> Kaonic</a:t>
            </a:r>
            <a:r>
              <a:rPr lang="en-GB" dirty="0"/>
              <a:t> </a:t>
            </a:r>
            <a:r>
              <a:rPr lang="en-GB" i="1" dirty="0"/>
              <a:t>Atoms X-ray Spectroscopy with SIDDHARTA-2: The First Measurement of Kaonic Deuterium</a:t>
            </a:r>
            <a:endParaRPr lang="en-GB" dirty="0"/>
          </a:p>
          <a:p>
            <a:r>
              <a:rPr lang="en-GB" dirty="0"/>
              <a:t>10:30 – 11:00 Paul Indelicato: </a:t>
            </a:r>
            <a:r>
              <a:rPr lang="en-GB" i="1" dirty="0"/>
              <a:t>All-order QED corrections on kaonic atoms</a:t>
            </a:r>
            <a:endParaRPr lang="en-GB" dirty="0"/>
          </a:p>
          <a:p>
            <a:r>
              <a:rPr lang="en-GB" i="1" dirty="0">
                <a:solidFill>
                  <a:srgbClr val="FF0000"/>
                </a:solidFill>
              </a:rPr>
              <a:t>11:00 – 11:45  Coffee Break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11:45 – 12:15 Simone Manti:  </a:t>
            </a:r>
            <a:r>
              <a:rPr lang="en-GB" i="1" dirty="0"/>
              <a:t>Kaonic Neon Spectroscopy: Testing Bound-State QED, Extracting the Kaon Mass and Probing Beyond Standard Model Physics</a:t>
            </a:r>
            <a:endParaRPr lang="en-GB" dirty="0"/>
          </a:p>
          <a:p>
            <a:r>
              <a:rPr lang="en-GB" dirty="0"/>
              <a:t>12:15 – 12:45 Tadashi Hashimoto: </a:t>
            </a:r>
            <a:r>
              <a:rPr lang="en-GB" i="1" dirty="0"/>
              <a:t>Kaonic atom experiments at J-PARC </a:t>
            </a:r>
            <a:endParaRPr lang="en-GB" dirty="0"/>
          </a:p>
          <a:p>
            <a:r>
              <a:rPr lang="en-GB" dirty="0"/>
              <a:t>12:45 – 13:15 Jaroslava </a:t>
            </a:r>
            <a:r>
              <a:rPr lang="en-GB" dirty="0" err="1"/>
              <a:t>Obertova</a:t>
            </a:r>
            <a:r>
              <a:rPr lang="en-GB" dirty="0"/>
              <a:t>: </a:t>
            </a:r>
            <a:r>
              <a:rPr lang="en-GB" i="1" dirty="0"/>
              <a:t>Recent results on kaonic atoms from theory</a:t>
            </a:r>
            <a:endParaRPr lang="en-GB" dirty="0"/>
          </a:p>
          <a:p>
            <a:r>
              <a:rPr lang="en-GB" i="1" dirty="0">
                <a:solidFill>
                  <a:srgbClr val="FF0000"/>
                </a:solidFill>
              </a:rPr>
              <a:t>13:30 – 15:00 Lunch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i="1" dirty="0"/>
              <a:t>Chair: Simone Manti</a:t>
            </a:r>
            <a:endParaRPr lang="en-GB" dirty="0"/>
          </a:p>
          <a:p>
            <a:r>
              <a:rPr lang="en-GB" dirty="0"/>
              <a:t>15:00 – 15:30 Pawel Moskal: </a:t>
            </a:r>
            <a:r>
              <a:rPr lang="en-GB" i="1" dirty="0"/>
              <a:t>Advancement in Positronium and Quantum Entanglement Imaging with J-PET </a:t>
            </a:r>
            <a:endParaRPr lang="en-GB" dirty="0"/>
          </a:p>
          <a:p>
            <a:r>
              <a:rPr lang="en-GB" dirty="0"/>
              <a:t>15:30 – 16:00 Damir </a:t>
            </a:r>
            <a:r>
              <a:rPr lang="en-GB" dirty="0" err="1"/>
              <a:t>Bosnar</a:t>
            </a:r>
            <a:r>
              <a:rPr lang="en-GB" dirty="0"/>
              <a:t>: </a:t>
            </a:r>
            <a:r>
              <a:rPr lang="en-GB" i="1" dirty="0"/>
              <a:t>Kaonic atoms in DAFNE with </a:t>
            </a:r>
            <a:r>
              <a:rPr lang="en-GB" i="1" dirty="0" err="1"/>
              <a:t>HPGe</a:t>
            </a:r>
            <a:r>
              <a:rPr lang="en-GB" i="1" dirty="0"/>
              <a:t> detector</a:t>
            </a:r>
            <a:endParaRPr lang="en-GB" dirty="0"/>
          </a:p>
          <a:p>
            <a:r>
              <a:rPr lang="en-GB" i="1" dirty="0">
                <a:solidFill>
                  <a:srgbClr val="FF0000"/>
                </a:solidFill>
              </a:rPr>
              <a:t>16:00 – 16:30 Coffee Break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16:30 – 17:00 Nicola Bortolotti: QFT with generalized statistics and quantum gravity phenomenology (online)</a:t>
            </a:r>
          </a:p>
          <a:p>
            <a:r>
              <a:rPr lang="en-GB" dirty="0"/>
              <a:t>17:00 – 17:30 Kristian </a:t>
            </a:r>
            <a:r>
              <a:rPr lang="en-GB" dirty="0" err="1"/>
              <a:t>Piscicchia</a:t>
            </a:r>
            <a:r>
              <a:rPr lang="en-GB" dirty="0"/>
              <a:t>: </a:t>
            </a:r>
            <a:r>
              <a:rPr lang="en-GB" i="1" dirty="0"/>
              <a:t>Quantum foundations phenomenology in underground experiments at LNGS</a:t>
            </a:r>
            <a:endParaRPr lang="en-GB" dirty="0"/>
          </a:p>
          <a:p>
            <a:r>
              <a:rPr lang="en-GB" dirty="0"/>
              <a:t>17:30 – 18:00 Masaki Hori</a:t>
            </a:r>
            <a:r>
              <a:rPr lang="en-GB" i="1" dirty="0"/>
              <a:t>: Laser spectroscopy of kaonic helium at DAPHNE</a:t>
            </a:r>
            <a:endParaRPr lang="en-GB" dirty="0"/>
          </a:p>
          <a:p>
            <a:r>
              <a:rPr lang="en-GB" i="1" dirty="0"/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2158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Rectangle 10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owl of spaghetti with sauce and cheese&#10;&#10;AI-generated content may be incorrect.">
            <a:extLst>
              <a:ext uri="{FF2B5EF4-FFF2-40B4-BE49-F238E27FC236}">
                <a16:creationId xmlns:a16="http://schemas.microsoft.com/office/drawing/2014/main" id="{46C73198-B9CE-F117-ABFF-290C4842CF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FD29F4-BCB5-E74A-E21D-029D72ABD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100" dirty="0">
                <a:solidFill>
                  <a:srgbClr val="FFFFFF"/>
                </a:solidFill>
              </a:rPr>
              <a:t>Workshop Dinner</a:t>
            </a:r>
            <a:br>
              <a:rPr lang="en-US" sz="5100" dirty="0">
                <a:solidFill>
                  <a:srgbClr val="FFFFFF"/>
                </a:solidFill>
              </a:rPr>
            </a:br>
            <a:r>
              <a:rPr lang="en-US" sz="5100" dirty="0">
                <a:solidFill>
                  <a:srgbClr val="FFFFFF"/>
                </a:solidFill>
              </a:rPr>
              <a:t>24</a:t>
            </a:r>
            <a:r>
              <a:rPr lang="en-US" sz="5100" baseline="30000" dirty="0">
                <a:solidFill>
                  <a:srgbClr val="FFFFFF"/>
                </a:solidFill>
              </a:rPr>
              <a:t>th</a:t>
            </a:r>
            <a:r>
              <a:rPr lang="en-US" sz="5100" dirty="0">
                <a:solidFill>
                  <a:srgbClr val="FFFFFF"/>
                </a:solidFill>
              </a:rPr>
              <a:t> June 2025 at 8 pm</a:t>
            </a:r>
            <a:br>
              <a:rPr lang="en-US" sz="5100" dirty="0">
                <a:solidFill>
                  <a:srgbClr val="FFFFFF"/>
                </a:solidFill>
              </a:rPr>
            </a:br>
            <a:r>
              <a:rPr lang="en-US" sz="5100" dirty="0" err="1">
                <a:solidFill>
                  <a:srgbClr val="FFFFFF"/>
                </a:solidFill>
              </a:rPr>
              <a:t>Ostaria</a:t>
            </a:r>
            <a:r>
              <a:rPr lang="en-US" sz="5100" dirty="0">
                <a:solidFill>
                  <a:srgbClr val="FFFFFF"/>
                </a:solidFill>
              </a:rPr>
              <a:t> San Rocco Piacente</a:t>
            </a:r>
            <a:br>
              <a:rPr lang="en-US" sz="5100" dirty="0">
                <a:solidFill>
                  <a:srgbClr val="FFFFFF"/>
                </a:solidFill>
              </a:rPr>
            </a:br>
            <a:r>
              <a:rPr lang="en-US" sz="5100" dirty="0">
                <a:solidFill>
                  <a:srgbClr val="FFFFFF"/>
                </a:solidFill>
              </a:rPr>
              <a:t>Frascati</a:t>
            </a:r>
          </a:p>
        </p:txBody>
      </p:sp>
    </p:spTree>
    <p:extLst>
      <p:ext uri="{BB962C8B-B14F-4D97-AF65-F5344CB8AC3E}">
        <p14:creationId xmlns:p14="http://schemas.microsoft.com/office/powerpoint/2010/main" val="3606124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D9C81-C861-4C13-61BE-8D85B192B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071F1E-B3DA-1E2A-C8C3-E5498A7504FB}"/>
              </a:ext>
            </a:extLst>
          </p:cNvPr>
          <p:cNvSpPr txBox="1"/>
          <p:nvPr/>
        </p:nvSpPr>
        <p:spPr>
          <a:xfrm>
            <a:off x="287524" y="260648"/>
            <a:ext cx="856895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 </a:t>
            </a:r>
            <a:r>
              <a:rPr lang="en-GB" u="sng" dirty="0">
                <a:solidFill>
                  <a:srgbClr val="FF0000"/>
                </a:solidFill>
              </a:rPr>
              <a:t>25</a:t>
            </a:r>
            <a:r>
              <a:rPr lang="en-GB" u="sng" baseline="30000" dirty="0">
                <a:solidFill>
                  <a:srgbClr val="FF0000"/>
                </a:solidFill>
              </a:rPr>
              <a:t>th</a:t>
            </a:r>
            <a:r>
              <a:rPr lang="en-GB" u="sng" dirty="0">
                <a:solidFill>
                  <a:srgbClr val="FF0000"/>
                </a:solidFill>
              </a:rPr>
              <a:t> June: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 </a:t>
            </a:r>
          </a:p>
          <a:p>
            <a:r>
              <a:rPr lang="en-GB" i="1" dirty="0">
                <a:solidFill>
                  <a:srgbClr val="FF0000"/>
                </a:solidFill>
              </a:rPr>
              <a:t>Chair: Francesco </a:t>
            </a:r>
            <a:r>
              <a:rPr lang="en-GB" i="1" dirty="0" err="1">
                <a:solidFill>
                  <a:srgbClr val="FF0000"/>
                </a:solidFill>
              </a:rPr>
              <a:t>Sgaramella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10:00 – 10:30 Francesco </a:t>
            </a:r>
            <a:r>
              <a:rPr lang="en-GB" dirty="0" err="1"/>
              <a:t>Artibani</a:t>
            </a:r>
            <a:r>
              <a:rPr lang="en-GB" dirty="0"/>
              <a:t>: </a:t>
            </a:r>
            <a:r>
              <a:rPr lang="en-GB" i="1" dirty="0"/>
              <a:t>Novel CZT Detectors for kaonic atoms spectroscopy</a:t>
            </a:r>
            <a:endParaRPr lang="en-GB" dirty="0"/>
          </a:p>
          <a:p>
            <a:r>
              <a:rPr lang="en-GB" dirty="0"/>
              <a:t>10:30 – 11:00 Francesco Clozza; </a:t>
            </a:r>
            <a:r>
              <a:rPr lang="en-GB" i="1" dirty="0"/>
              <a:t>Silicon Drift Detectors for the new generation of Kaonic Atoms measurements</a:t>
            </a:r>
            <a:endParaRPr lang="en-GB" dirty="0"/>
          </a:p>
          <a:p>
            <a:r>
              <a:rPr lang="en-GB" i="1" dirty="0"/>
              <a:t> </a:t>
            </a:r>
            <a:endParaRPr lang="en-GB" dirty="0"/>
          </a:p>
          <a:p>
            <a:r>
              <a:rPr lang="en-GB" i="1" dirty="0">
                <a:solidFill>
                  <a:srgbClr val="FF0000"/>
                </a:solidFill>
              </a:rPr>
              <a:t>11:00 – 11:45 Coffee Break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 </a:t>
            </a:r>
          </a:p>
          <a:p>
            <a:r>
              <a:rPr lang="en-GB" dirty="0"/>
              <a:t>11:45 – 12:15 Alexander </a:t>
            </a:r>
            <a:r>
              <a:rPr lang="en-GB" dirty="0" err="1"/>
              <a:t>Khreptak</a:t>
            </a:r>
            <a:r>
              <a:rPr lang="en-GB" dirty="0"/>
              <a:t>: Positronium: An Exotic Atom at the Edge of Matter and Antimatter </a:t>
            </a:r>
          </a:p>
          <a:p>
            <a:r>
              <a:rPr lang="en-GB" dirty="0"/>
              <a:t>12:15 – 12:45 Magdalena </a:t>
            </a:r>
            <a:r>
              <a:rPr lang="en-GB" dirty="0" err="1"/>
              <a:t>Skurzok</a:t>
            </a:r>
            <a:r>
              <a:rPr lang="en-GB" dirty="0"/>
              <a:t>: </a:t>
            </a:r>
            <a:r>
              <a:rPr lang="en-GB" i="1" dirty="0"/>
              <a:t>Dalitz plot determination for </a:t>
            </a:r>
            <a:r>
              <a:rPr lang="en-GB" i="1" dirty="0" err="1"/>
              <a:t>oPs</a:t>
            </a:r>
            <a:r>
              <a:rPr lang="en-GB" i="1" dirty="0"/>
              <a:t>-&gt;3gamma decay using J-PET detection system</a:t>
            </a:r>
            <a:endParaRPr lang="en-GB" dirty="0"/>
          </a:p>
          <a:p>
            <a:r>
              <a:rPr lang="en-GB" dirty="0"/>
              <a:t>12:45 – 13:15 Mihai Iliescu: </a:t>
            </a:r>
            <a:r>
              <a:rPr lang="en-GB" i="1" dirty="0"/>
              <a:t>SPHINX: Structure Probing by Holographic Imaging at </a:t>
            </a:r>
            <a:r>
              <a:rPr lang="en-GB" i="1" dirty="0" err="1"/>
              <a:t>Nanometer</a:t>
            </a:r>
            <a:r>
              <a:rPr lang="en-GB" i="1" dirty="0"/>
              <a:t> scale with X-ray lasers</a:t>
            </a:r>
            <a:endParaRPr lang="en-GB" dirty="0"/>
          </a:p>
          <a:p>
            <a:r>
              <a:rPr lang="en-GB" dirty="0"/>
              <a:t>13:15 – 13:30</a:t>
            </a:r>
            <a:r>
              <a:rPr lang="en-GB" i="1" dirty="0"/>
              <a:t> </a:t>
            </a:r>
            <a:r>
              <a:rPr lang="en-GB" dirty="0"/>
              <a:t>Discussions</a:t>
            </a:r>
          </a:p>
          <a:p>
            <a:r>
              <a:rPr lang="en-GB" dirty="0"/>
              <a:t> </a:t>
            </a:r>
          </a:p>
          <a:p>
            <a:r>
              <a:rPr lang="en-GB" dirty="0">
                <a:solidFill>
                  <a:srgbClr val="FF0000"/>
                </a:solidFill>
              </a:rPr>
              <a:t>13:30 – 15:00 Lunch</a:t>
            </a:r>
          </a:p>
          <a:p>
            <a:r>
              <a:rPr lang="en-GB" i="1" dirty="0"/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203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76672"/>
            <a:ext cx="8784976" cy="58326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Workshop Chair:</a:t>
            </a:r>
          </a:p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</a:rPr>
              <a:t>Catalina Oana Curceanu, INFN-LNF, Frascati, Italy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Organizing Committee:</a:t>
            </a:r>
          </a:p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</a:rPr>
              <a:t>Mihail Iliescu, INFN-LNF, Frascati, Italy</a:t>
            </a:r>
          </a:p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</a:rPr>
              <a:t>Simone Manti, INFN-LNF, Frascati, Italy</a:t>
            </a:r>
          </a:p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</a:rPr>
              <a:t>Diana Laura Sirghi, INFN-LNF, Frascati, Italy</a:t>
            </a:r>
          </a:p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</a:rPr>
              <a:t>Florin Sirghi, INFN-LNF, Frascati, Italy</a:t>
            </a:r>
          </a:p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</a:rPr>
              <a:t>Alessandro Scordo, INFN-LNF, Frascati, Italy</a:t>
            </a:r>
          </a:p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</a:rPr>
              <a:t>Francesco </a:t>
            </a:r>
            <a:r>
              <a:rPr lang="en-GB" dirty="0" err="1">
                <a:solidFill>
                  <a:srgbClr val="0000FF"/>
                </a:solidFill>
              </a:rPr>
              <a:t>Sgaramella</a:t>
            </a:r>
            <a:r>
              <a:rPr lang="en-GB" dirty="0">
                <a:solidFill>
                  <a:srgbClr val="0000FF"/>
                </a:solidFill>
              </a:rPr>
              <a:t>, INFN-LNF, Frascati, Italy</a:t>
            </a:r>
          </a:p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</a:rPr>
              <a:t>Magdalena </a:t>
            </a:r>
            <a:r>
              <a:rPr lang="en-GB" dirty="0" err="1">
                <a:solidFill>
                  <a:srgbClr val="0000FF"/>
                </a:solidFill>
              </a:rPr>
              <a:t>Skurzok</a:t>
            </a:r>
            <a:r>
              <a:rPr lang="en-GB" dirty="0">
                <a:solidFill>
                  <a:srgbClr val="0000FF"/>
                </a:solidFill>
              </a:rPr>
              <a:t>, Jagiellonian University, Krakow, Poland and INFN-LNF, Frascati, Italy</a:t>
            </a:r>
          </a:p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</a:rPr>
              <a:t>Luca De Paolis, INFN-LNF, Frascati, Italy</a:t>
            </a:r>
            <a:r>
              <a:rPr lang="en-GB" dirty="0"/>
              <a:t> </a:t>
            </a:r>
          </a:p>
          <a:p>
            <a:pPr marL="0" indent="0">
              <a:buNone/>
            </a:pPr>
            <a:endParaRPr lang="en-GB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Secretariat: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</a:rPr>
              <a:t>Alessandra </a:t>
            </a:r>
            <a:r>
              <a:rPr lang="en-GB" dirty="0" err="1">
                <a:solidFill>
                  <a:srgbClr val="0000FF"/>
                </a:solidFill>
              </a:rPr>
              <a:t>Tamborrino</a:t>
            </a:r>
            <a:r>
              <a:rPr lang="en-GB" dirty="0">
                <a:solidFill>
                  <a:srgbClr val="0000FF"/>
                </a:solidFill>
              </a:rPr>
              <a:t> Orsini </a:t>
            </a:r>
            <a:r>
              <a:rPr lang="en-GB" dirty="0"/>
              <a:t>(secretariat)</a:t>
            </a:r>
          </a:p>
        </p:txBody>
      </p:sp>
    </p:spTree>
    <p:extLst>
      <p:ext uri="{BB962C8B-B14F-4D97-AF65-F5344CB8AC3E}">
        <p14:creationId xmlns:p14="http://schemas.microsoft.com/office/powerpoint/2010/main" val="539570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CAF7-9D5A-FD8D-C4BD-CF1389227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395" y="1224381"/>
            <a:ext cx="2318705" cy="1241612"/>
          </a:xfrm>
        </p:spPr>
        <p:txBody>
          <a:bodyPr anchor="b">
            <a:normAutofit/>
          </a:bodyPr>
          <a:lstStyle/>
          <a:p>
            <a:r>
              <a:rPr lang="en-GB" sz="3000" dirty="0"/>
              <a:t>Carlo in his office at LNF</a:t>
            </a:r>
          </a:p>
        </p:txBody>
      </p:sp>
      <p:pic>
        <p:nvPicPr>
          <p:cNvPr id="5" name="Content Placeholder 4" descr="A person standing next to a plant&#10;&#10;Description automatically generated">
            <a:extLst>
              <a:ext uri="{FF2B5EF4-FFF2-40B4-BE49-F238E27FC236}">
                <a16:creationId xmlns:a16="http://schemas.microsoft.com/office/drawing/2014/main" id="{760F34FF-70FB-1BE7-1E48-14CA27BFFA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r="29638"/>
          <a:stretch/>
        </p:blipFill>
        <p:spPr>
          <a:xfrm rot="5400000">
            <a:off x="640121" y="217453"/>
            <a:ext cx="4806233" cy="608647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BB95B8-AAA9-7EBC-F50B-9EC293F71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395" y="2671056"/>
            <a:ext cx="2207110" cy="2655199"/>
          </a:xfrm>
        </p:spPr>
        <p:txBody>
          <a:bodyPr>
            <a:normAutofit/>
          </a:bodyPr>
          <a:lstStyle/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191361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a factory&#10;&#10;Description automatically generated">
            <a:extLst>
              <a:ext uri="{FF2B5EF4-FFF2-40B4-BE49-F238E27FC236}">
                <a16:creationId xmlns:a16="http://schemas.microsoft.com/office/drawing/2014/main" id="{9EF1D972-2162-A026-0ACC-D98FA78C7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8" b="15396"/>
          <a:stretch/>
        </p:blipFill>
        <p:spPr>
          <a:xfrm>
            <a:off x="15" y="858211"/>
            <a:ext cx="9143985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31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9B40F-A555-873F-28DE-700802FB0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395" y="1224381"/>
            <a:ext cx="2318705" cy="1241612"/>
          </a:xfrm>
        </p:spPr>
        <p:txBody>
          <a:bodyPr anchor="b">
            <a:normAutofit/>
          </a:bodyPr>
          <a:lstStyle/>
          <a:p>
            <a:r>
              <a:rPr lang="en-GB" sz="3000" dirty="0"/>
              <a:t>SIDDHARTA</a:t>
            </a:r>
            <a:br>
              <a:rPr lang="en-GB" sz="3000" dirty="0"/>
            </a:br>
            <a:r>
              <a:rPr lang="en-GB" sz="3000" dirty="0"/>
              <a:t>preparation</a:t>
            </a:r>
          </a:p>
        </p:txBody>
      </p:sp>
      <p:pic>
        <p:nvPicPr>
          <p:cNvPr id="5" name="Content Placeholder 4" descr="A person working on a piece of metal&#10;&#10;Description automatically generated">
            <a:extLst>
              <a:ext uri="{FF2B5EF4-FFF2-40B4-BE49-F238E27FC236}">
                <a16:creationId xmlns:a16="http://schemas.microsoft.com/office/drawing/2014/main" id="{1E17DB18-DDC3-D704-CD3D-D7592B0F2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/>
          <a:stretch/>
        </p:blipFill>
        <p:spPr>
          <a:xfrm>
            <a:off x="15" y="857574"/>
            <a:ext cx="6086460" cy="480623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075119-5D46-6F7E-A503-4D6C850F3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395" y="2671056"/>
            <a:ext cx="2207110" cy="2655199"/>
          </a:xfrm>
        </p:spPr>
        <p:txBody>
          <a:bodyPr>
            <a:normAutofit/>
          </a:bodyPr>
          <a:lstStyle/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207555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F9586-DA16-2C01-8782-2D2A9D09C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collage of people in a factory&#10;&#10;AI-generated content may be incorrect.">
            <a:extLst>
              <a:ext uri="{FF2B5EF4-FFF2-40B4-BE49-F238E27FC236}">
                <a16:creationId xmlns:a16="http://schemas.microsoft.com/office/drawing/2014/main" id="{912C869D-19F6-D5AA-C597-C45EBDB74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0" y="300812"/>
            <a:ext cx="8992857" cy="6282550"/>
          </a:xfrm>
        </p:spPr>
      </p:pic>
    </p:spTree>
    <p:extLst>
      <p:ext uri="{BB962C8B-B14F-4D97-AF65-F5344CB8AC3E}">
        <p14:creationId xmlns:p14="http://schemas.microsoft.com/office/powerpoint/2010/main" val="147320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BA703-8D97-1E10-5A74-FDEC7841F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395" y="1224381"/>
            <a:ext cx="2318705" cy="1241612"/>
          </a:xfrm>
        </p:spPr>
        <p:txBody>
          <a:bodyPr anchor="b">
            <a:normAutofit/>
          </a:bodyPr>
          <a:lstStyle/>
          <a:p>
            <a:r>
              <a:rPr lang="en-GB" sz="3000" dirty="0"/>
              <a:t>Discussions</a:t>
            </a:r>
          </a:p>
        </p:txBody>
      </p:sp>
      <p:pic>
        <p:nvPicPr>
          <p:cNvPr id="5" name="Content Placeholder 4" descr="A group of people in a factory&#10;&#10;Description automatically generated">
            <a:extLst>
              <a:ext uri="{FF2B5EF4-FFF2-40B4-BE49-F238E27FC236}">
                <a16:creationId xmlns:a16="http://schemas.microsoft.com/office/drawing/2014/main" id="{23C5A5B8-0E0A-8D4D-47FC-57CAD955B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>
          <a:xfrm>
            <a:off x="15" y="857574"/>
            <a:ext cx="6086460" cy="480623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93D13D2-D6A6-2456-7BDF-7A01BE70B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395" y="2671056"/>
            <a:ext cx="2207110" cy="2655199"/>
          </a:xfrm>
        </p:spPr>
        <p:txBody>
          <a:bodyPr>
            <a:normAutofit/>
          </a:bodyPr>
          <a:lstStyle/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647722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5A26-A0A9-719C-8103-71AD36C92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395" y="1224381"/>
            <a:ext cx="2318705" cy="1241612"/>
          </a:xfrm>
        </p:spPr>
        <p:txBody>
          <a:bodyPr anchor="b">
            <a:normAutofit/>
          </a:bodyPr>
          <a:lstStyle/>
          <a:p>
            <a:r>
              <a:rPr lang="en-GB" sz="3000" dirty="0"/>
              <a:t>SIDDHARTA</a:t>
            </a:r>
            <a:br>
              <a:rPr lang="en-GB" sz="3000" dirty="0"/>
            </a:br>
            <a:r>
              <a:rPr lang="en-GB" sz="3000" dirty="0"/>
              <a:t>installation</a:t>
            </a:r>
          </a:p>
        </p:txBody>
      </p:sp>
      <p:pic>
        <p:nvPicPr>
          <p:cNvPr id="5" name="Content Placeholder 4" descr="A person and person sitting on the floor&#10;&#10;Description automatically generated">
            <a:extLst>
              <a:ext uri="{FF2B5EF4-FFF2-40B4-BE49-F238E27FC236}">
                <a16:creationId xmlns:a16="http://schemas.microsoft.com/office/drawing/2014/main" id="{4C90FE9E-CE34-9D9F-A1A4-653362226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502"/>
          <a:stretch/>
        </p:blipFill>
        <p:spPr>
          <a:xfrm>
            <a:off x="15" y="857574"/>
            <a:ext cx="6086460" cy="480623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2E8FCE5-61FB-0234-D4A9-66A3759A5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395" y="2671056"/>
            <a:ext cx="2207110" cy="2655199"/>
          </a:xfrm>
        </p:spPr>
        <p:txBody>
          <a:bodyPr>
            <a:normAutofit/>
          </a:bodyPr>
          <a:lstStyle/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755437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in a factory&#10;&#10;Description automatically generated">
            <a:extLst>
              <a:ext uri="{FF2B5EF4-FFF2-40B4-BE49-F238E27FC236}">
                <a16:creationId xmlns:a16="http://schemas.microsoft.com/office/drawing/2014/main" id="{2ECE3D77-E863-5A34-8711-50B91CF42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9E63D3-16ED-3CA8-A4FF-FB6F491C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7" y="484518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SIDDHARTA</a:t>
            </a:r>
          </a:p>
        </p:txBody>
      </p:sp>
    </p:spTree>
    <p:extLst>
      <p:ext uri="{BB962C8B-B14F-4D97-AF65-F5344CB8AC3E}">
        <p14:creationId xmlns:p14="http://schemas.microsoft.com/office/powerpoint/2010/main" val="2974896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26419-42B0-F38D-4249-B2AA1C061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395" y="1224380"/>
            <a:ext cx="2533859" cy="1337285"/>
          </a:xfrm>
        </p:spPr>
        <p:txBody>
          <a:bodyPr anchor="b">
            <a:normAutofit/>
          </a:bodyPr>
          <a:lstStyle/>
          <a:p>
            <a:r>
              <a:rPr lang="en-GB" sz="3000" dirty="0"/>
              <a:t>SIDDHARTA-2</a:t>
            </a:r>
          </a:p>
        </p:txBody>
      </p:sp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B0DA870-DFA9-9CC3-A6D9-26BFD1D61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/>
          <a:stretch/>
        </p:blipFill>
        <p:spPr>
          <a:xfrm>
            <a:off x="15" y="857574"/>
            <a:ext cx="6086460" cy="480623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B5BE3D-D33F-842F-F027-5B005D843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395" y="2671056"/>
            <a:ext cx="2207110" cy="2655199"/>
          </a:xfrm>
        </p:spPr>
        <p:txBody>
          <a:bodyPr>
            <a:normAutofit/>
          </a:bodyPr>
          <a:lstStyle/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579024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working in a factory&#10;&#10;Description automatically generated">
            <a:extLst>
              <a:ext uri="{FF2B5EF4-FFF2-40B4-BE49-F238E27FC236}">
                <a16:creationId xmlns:a16="http://schemas.microsoft.com/office/drawing/2014/main" id="{D58B38C4-471F-C8A9-0036-28C8D64AC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3"/>
          <a:stretch/>
        </p:blipFill>
        <p:spPr>
          <a:xfrm>
            <a:off x="342900" y="1200150"/>
            <a:ext cx="84582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36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4A27F-EBEA-2667-3303-28D564658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395" y="1224381"/>
            <a:ext cx="2318705" cy="1241612"/>
          </a:xfrm>
        </p:spPr>
        <p:txBody>
          <a:bodyPr anchor="b">
            <a:normAutofit fontScale="90000"/>
          </a:bodyPr>
          <a:lstStyle/>
          <a:p>
            <a:r>
              <a:rPr lang="en-GB" sz="3000" dirty="0"/>
              <a:t>AMADEUS</a:t>
            </a:r>
            <a:br>
              <a:rPr lang="en-GB" sz="3000" dirty="0"/>
            </a:br>
            <a:r>
              <a:rPr lang="en-GB" sz="3000" dirty="0"/>
              <a:t>Carbon Target</a:t>
            </a:r>
          </a:p>
        </p:txBody>
      </p:sp>
      <p:pic>
        <p:nvPicPr>
          <p:cNvPr id="5" name="Content Placeholder 4" descr="A person holding a barrel&#10;&#10;Description automatically generated">
            <a:extLst>
              <a:ext uri="{FF2B5EF4-FFF2-40B4-BE49-F238E27FC236}">
                <a16:creationId xmlns:a16="http://schemas.microsoft.com/office/drawing/2014/main" id="{941C3114-C565-B791-FF05-B6CC698E6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>
          <a:xfrm>
            <a:off x="15" y="857574"/>
            <a:ext cx="6086460" cy="480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37509-C0B0-A960-423B-A4E1DEFB9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6273DE-E355-C401-E559-A4484B098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sz="900">
                <a:solidFill>
                  <a:srgbClr val="FFFFFF"/>
                </a:solidFill>
                <a:latin typeface="Calibri"/>
                <a:ea typeface="Batang" pitchFamily="18" charset="-127"/>
              </a:rPr>
              <a:t>Carlo Guaraldo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0A942-3060-8015-C4B0-4BCD221C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2824EB3-6A5C-4FFF-8E19-D8686A068815}" type="slidenum">
              <a:rPr lang="en-US" altLang="en-US" sz="900">
                <a:solidFill>
                  <a:srgbClr val="FFFFFF"/>
                </a:solidFill>
                <a:latin typeface="Calibri" panose="020F0502020204030204" pitchFamily="34" charset="0"/>
                <a:ea typeface="Batang" panose="02030600000101010101" pitchFamily="18" charset="-127"/>
              </a:rPr>
              <a:pPr defTabSz="685800">
                <a:defRPr/>
              </a:pPr>
              <a:t>26</a:t>
            </a:fld>
            <a:endParaRPr lang="en-US" altLang="en-US" sz="900">
              <a:solidFill>
                <a:srgbClr val="FFFFFF"/>
              </a:solidFill>
              <a:latin typeface="Calibri" panose="020F0502020204030204" pitchFamily="34" charset="0"/>
              <a:ea typeface="Batang" panose="02030600000101010101" pitchFamily="18" charset="-127"/>
            </a:endParaRPr>
          </a:p>
        </p:txBody>
      </p:sp>
      <p:pic>
        <p:nvPicPr>
          <p:cNvPr id="6" name="Picture 5" descr="A person wearing a badge and a name tag&#10;&#10;Description automatically generated">
            <a:extLst>
              <a:ext uri="{FF2B5EF4-FFF2-40B4-BE49-F238E27FC236}">
                <a16:creationId xmlns:a16="http://schemas.microsoft.com/office/drawing/2014/main" id="{CE5BE48E-F6DF-F5CA-619A-E1753E8757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09572"/>
      </p:ext>
    </p:extLst>
  </p:cSld>
  <p:clrMapOvr>
    <a:masterClrMapping/>
  </p:clrMapOvr>
  <p:transition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5550B06-FF92-7831-F479-05C4B1AD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6F15528-21DE-4FAA-801E-634DDDAF4B2B}" type="slidenum">
              <a:rPr lang="en-US" sz="900">
                <a:solidFill>
                  <a:prstClr val="white">
                    <a:shade val="82000"/>
                  </a:prstClr>
                </a:solidFill>
                <a:latin typeface="Aptos" panose="02110004020202020204"/>
              </a:rPr>
              <a:pPr defTabSz="685800">
                <a:defRPr/>
              </a:pPr>
              <a:t>27</a:t>
            </a:fld>
            <a:endParaRPr lang="en-US" sz="900">
              <a:solidFill>
                <a:prstClr val="white">
                  <a:shade val="82000"/>
                </a:prstClr>
              </a:solidFill>
              <a:latin typeface="Aptos" panose="02110004020202020204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B0DB41F-B8FA-115A-52F0-DAD26491F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092" y="802698"/>
            <a:ext cx="4795092" cy="33429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C09425B-4DB4-CABD-9581-4E7A6C8A7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46" y="2445577"/>
            <a:ext cx="4249205" cy="340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94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9A08EC6-CB43-45B1-5692-3996B3721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59643"/>
            <a:ext cx="5067551" cy="4723988"/>
          </a:xfrm>
          <a:prstGeom prst="rect">
            <a:avLst/>
          </a:prstGeom>
        </p:spPr>
      </p:pic>
      <p:pic>
        <p:nvPicPr>
          <p:cNvPr id="2" name="Immagine 4">
            <a:extLst>
              <a:ext uri="{FF2B5EF4-FFF2-40B4-BE49-F238E27FC236}">
                <a16:creationId xmlns:a16="http://schemas.microsoft.com/office/drawing/2014/main" id="{7D652059-9F7E-C016-32F1-ED04E445D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958" y="857250"/>
            <a:ext cx="37650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22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39C09A2-CE6B-13E7-40F2-89A2D4694AF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55AD6F4-63A6-1488-F9EC-BFFF0C81C80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>
              <a:defRPr/>
            </a:pPr>
            <a:fld id="{B6F15528-21DE-4FAA-801E-634DDDAF4B2B}" type="slidenum">
              <a:rPr lang="en-GB" smtClean="0"/>
              <a:pPr algn="r" defTabSz="685800">
                <a:defRPr/>
              </a:pPr>
              <a:t>29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48A931-0B79-14D0-5203-B8517BEDC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366" y="896541"/>
            <a:ext cx="5579269" cy="506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79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7C948CA-DE5C-832E-AEB2-0FD0BA9DE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5011" y="1268760"/>
            <a:ext cx="9143985" cy="514349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78890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8D8930-6545-E685-7E49-95D56353D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70751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More than 25 years of friendship and work together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20270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78992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378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4CC0781-E8BA-7211-E040-FCEC7E47EE8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5B8FFB1-11C9-3B9C-A650-301B3D1D3FB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>
              <a:defRPr/>
            </a:pPr>
            <a:fld id="{B6F15528-21DE-4FAA-801E-634DDDAF4B2B}" type="slidenum">
              <a:rPr lang="en-GB" smtClean="0"/>
              <a:pPr algn="r" defTabSz="685800">
                <a:defRPr/>
              </a:pPr>
              <a:t>30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53AFBAE-1AC5-80CB-1172-0B05A5500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57" y="1005531"/>
            <a:ext cx="4173029" cy="5143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59F2DD0-B949-4DF4-FE4D-6C1CB0714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587" y="771379"/>
            <a:ext cx="3837213" cy="512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34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180C07-C387-59D8-51CD-3DEF03D646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0FB480F-25CD-6996-4A2E-37E033B520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Immagine che contiene vestiti, persona, donna, Viso umano&#10;&#10;Descrizione generata automaticamente">
            <a:extLst>
              <a:ext uri="{FF2B5EF4-FFF2-40B4-BE49-F238E27FC236}">
                <a16:creationId xmlns:a16="http://schemas.microsoft.com/office/drawing/2014/main" id="{7E976C14-7EA2-B076-3911-DC85F36CF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"/>
          <a:stretch/>
        </p:blipFill>
        <p:spPr>
          <a:xfrm>
            <a:off x="1182718" y="915250"/>
            <a:ext cx="6778564" cy="488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89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B328B-668D-7F85-3EFB-D45ED5CD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63" y="985059"/>
            <a:ext cx="7634201" cy="996548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pPr algn="ctr"/>
            <a:r>
              <a:rPr lang="en-US" sz="3900" dirty="0"/>
              <a:t>Last time I met Hannes (Japan, December 2023)</a:t>
            </a:r>
          </a:p>
        </p:txBody>
      </p:sp>
      <p:pic>
        <p:nvPicPr>
          <p:cNvPr id="7" name="Picture 6" descr="A person and person sitting at a table eating food&#10;&#10;Description automatically generated">
            <a:extLst>
              <a:ext uri="{FF2B5EF4-FFF2-40B4-BE49-F238E27FC236}">
                <a16:creationId xmlns:a16="http://schemas.microsoft.com/office/drawing/2014/main" id="{576B1E5C-8467-BEEA-D2F5-45C69BB5F9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2015"/>
          <a:stretch/>
        </p:blipFill>
        <p:spPr>
          <a:xfrm>
            <a:off x="149056" y="2665086"/>
            <a:ext cx="4352492" cy="2917768"/>
          </a:xfrm>
          <a:prstGeom prst="rect">
            <a:avLst/>
          </a:prstGeom>
        </p:spPr>
      </p:pic>
      <p:pic>
        <p:nvPicPr>
          <p:cNvPr id="5" name="Content Placeholder 4" descr="A group of people sitting at a table with drinks&#10;&#10;Description automatically generated">
            <a:extLst>
              <a:ext uri="{FF2B5EF4-FFF2-40B4-BE49-F238E27FC236}">
                <a16:creationId xmlns:a16="http://schemas.microsoft.com/office/drawing/2014/main" id="{908451E2-B089-EA62-410C-79452BF7C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/>
        </p:blipFill>
        <p:spPr>
          <a:xfrm>
            <a:off x="4642451" y="2665086"/>
            <a:ext cx="4352492" cy="291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11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F3ACF-4FAD-297A-A7A9-441BEC578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575" y="1971823"/>
            <a:ext cx="7688400" cy="534900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DBA16-E883-7674-EFD5-533F6061C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AFF90DA-C1FD-0C13-492D-A8D811D70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0"/>
            <a:ext cx="8469230" cy="635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8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BC656C35-C432-EBC4-4438-020734121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05918" y="2141041"/>
            <a:ext cx="4539090" cy="3404318"/>
          </a:xfrm>
        </p:spPr>
      </p:pic>
      <p:pic>
        <p:nvPicPr>
          <p:cNvPr id="4" name="Immagine 8" descr="Immagine 8">
            <a:extLst>
              <a:ext uri="{FF2B5EF4-FFF2-40B4-BE49-F238E27FC236}">
                <a16:creationId xmlns:a16="http://schemas.microsoft.com/office/drawing/2014/main" id="{C85B3EC5-0F32-EF15-2FE3-02FB149889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235" r="2" b="4484"/>
          <a:stretch>
            <a:fillRect/>
          </a:stretch>
        </p:blipFill>
        <p:spPr>
          <a:xfrm>
            <a:off x="1932907" y="2141041"/>
            <a:ext cx="5830208" cy="3379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49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4"/>
                </a:lnTo>
                <a:lnTo>
                  <a:pt x="18101" y="4"/>
                </a:lnTo>
                <a:lnTo>
                  <a:pt x="18101" y="0"/>
                </a:lnTo>
                <a:lnTo>
                  <a:pt x="7356" y="0"/>
                </a:lnTo>
                <a:lnTo>
                  <a:pt x="4365" y="0"/>
                </a:lnTo>
                <a:lnTo>
                  <a:pt x="434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" name="Picture 7" descr="A person with a beard and glasses smiling&#10;&#10;Description automatically generated">
            <a:extLst>
              <a:ext uri="{FF2B5EF4-FFF2-40B4-BE49-F238E27FC236}">
                <a16:creationId xmlns:a16="http://schemas.microsoft.com/office/drawing/2014/main" id="{E6C9B623-EDF5-D5F6-51FA-6732C8F7C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729" y="2141041"/>
            <a:ext cx="2431005" cy="3399197"/>
          </a:xfrm>
          <a:prstGeom prst="rect">
            <a:avLst/>
          </a:prstGeom>
        </p:spPr>
      </p:pic>
      <p:sp>
        <p:nvSpPr>
          <p:cNvPr id="7" name="CasellaDiTesto 5">
            <a:extLst>
              <a:ext uri="{FF2B5EF4-FFF2-40B4-BE49-F238E27FC236}">
                <a16:creationId xmlns:a16="http://schemas.microsoft.com/office/drawing/2014/main" id="{F5E0A24C-88C5-4DC4-EDB0-0C7D61C524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270390"/>
            <a:ext cx="78867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/>
              <a:t>We did it, Carlo and Hannes!</a:t>
            </a:r>
          </a:p>
        </p:txBody>
      </p:sp>
    </p:spTree>
    <p:extLst>
      <p:ext uri="{BB962C8B-B14F-4D97-AF65-F5344CB8AC3E}">
        <p14:creationId xmlns:p14="http://schemas.microsoft.com/office/powerpoint/2010/main" val="312645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iana Sirghi\Desktop\LNF-Pictures_April2019\IXBQ5099.JPG">
            <a:extLst>
              <a:ext uri="{FF2B5EF4-FFF2-40B4-BE49-F238E27FC236}">
                <a16:creationId xmlns:a16="http://schemas.microsoft.com/office/drawing/2014/main" id="{FE883A49-EEC3-7A80-D37F-072C847DC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67" y="-392268"/>
            <a:ext cx="9338733" cy="684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A19208-09D6-0669-83D4-E690898A20A9}"/>
              </a:ext>
            </a:extLst>
          </p:cNvPr>
          <p:cNvSpPr txBox="1"/>
          <p:nvPr/>
        </p:nvSpPr>
        <p:spPr>
          <a:xfrm>
            <a:off x="2825229" y="881440"/>
            <a:ext cx="3567631" cy="854080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495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en-US" sz="495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95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E7B95-99C8-1847-EF0B-C898F6E7A4F5}"/>
              </a:ext>
            </a:extLst>
          </p:cNvPr>
          <p:cNvSpPr txBox="1"/>
          <p:nvPr/>
        </p:nvSpPr>
        <p:spPr>
          <a:xfrm>
            <a:off x="1193800" y="1712435"/>
            <a:ext cx="6807200" cy="1338828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GB" sz="2700" dirty="0">
                <a:solidFill>
                  <a:srgbClr val="FFFF00"/>
                </a:solidFill>
                <a:latin typeface="Calibri" panose="020F0502020204030204"/>
              </a:rPr>
              <a:t>Immortals are never alien to one another. </a:t>
            </a:r>
            <a:br>
              <a:rPr lang="en-GB" sz="2700" dirty="0">
                <a:solidFill>
                  <a:srgbClr val="FFFF00"/>
                </a:solidFill>
                <a:latin typeface="Calibri" panose="020F0502020204030204"/>
              </a:rPr>
            </a:br>
            <a:r>
              <a:rPr lang="en-GB" sz="2700" dirty="0">
                <a:solidFill>
                  <a:srgbClr val="FFFF00"/>
                </a:solidFill>
                <a:latin typeface="Calibri" panose="020F0502020204030204"/>
              </a:rPr>
              <a:t>― Homer, The Odyssey</a:t>
            </a:r>
          </a:p>
          <a:p>
            <a:pPr defTabSz="342900">
              <a:defRPr/>
            </a:pPr>
            <a:r>
              <a:rPr lang="en-GB" sz="2700" dirty="0" err="1">
                <a:solidFill>
                  <a:srgbClr val="FFFF00"/>
                </a:solidFill>
                <a:latin typeface="Calibri" panose="020F0502020204030204"/>
              </a:rPr>
              <a:t>Grazie</a:t>
            </a:r>
            <a:r>
              <a:rPr lang="en-GB" sz="2700" dirty="0">
                <a:solidFill>
                  <a:srgbClr val="FFFF00"/>
                </a:solidFill>
                <a:latin typeface="Calibri" panose="020F0502020204030204"/>
              </a:rPr>
              <a:t> Carlo, </a:t>
            </a:r>
            <a:r>
              <a:rPr lang="en-GB" sz="2700" dirty="0" err="1">
                <a:solidFill>
                  <a:srgbClr val="FFFF00"/>
                </a:solidFill>
                <a:latin typeface="Calibri" panose="020F0502020204030204"/>
              </a:rPr>
              <a:t>grazie</a:t>
            </a:r>
            <a:r>
              <a:rPr lang="en-GB" sz="2700" dirty="0">
                <a:solidFill>
                  <a:srgbClr val="FFFF00"/>
                </a:solidFill>
                <a:latin typeface="Calibri" panose="020F0502020204030204"/>
              </a:rPr>
              <a:t> Hannes!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68187F-E612-D3AE-9ACC-2FF82B18A7A6}"/>
              </a:ext>
            </a:extLst>
          </p:cNvPr>
          <p:cNvSpPr txBox="1">
            <a:spLocks/>
          </p:cNvSpPr>
          <p:nvPr/>
        </p:nvSpPr>
        <p:spPr>
          <a:xfrm>
            <a:off x="389787" y="2800350"/>
            <a:ext cx="8364426" cy="754856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br>
              <a:rPr lang="en-US" sz="2700" dirty="0">
                <a:solidFill>
                  <a:sysClr val="window" lastClr="FFFFFF"/>
                </a:solidFill>
                <a:latin typeface="Aptos Display" panose="02110004020202020204"/>
              </a:rPr>
            </a:br>
            <a:r>
              <a:rPr lang="en-US" sz="2700" dirty="0">
                <a:solidFill>
                  <a:sysClr val="window" lastClr="FFFFFF"/>
                </a:solidFill>
                <a:latin typeface="Aptos Display" panose="02110004020202020204"/>
              </a:rPr>
              <a:t>No one dies as long as he lives in the hearts and minds of those who remain</a:t>
            </a:r>
          </a:p>
        </p:txBody>
      </p:sp>
    </p:spTree>
    <p:extLst>
      <p:ext uri="{BB962C8B-B14F-4D97-AF65-F5344CB8AC3E}">
        <p14:creationId xmlns:p14="http://schemas.microsoft.com/office/powerpoint/2010/main" val="370595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1ED84E6-C43D-2EBB-D21E-55A8BAE96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409" y="1977283"/>
            <a:ext cx="5399323" cy="230016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A04FE03-ED6A-62D1-038F-D13C07D6C4EC}"/>
              </a:ext>
            </a:extLst>
          </p:cNvPr>
          <p:cNvSpPr txBox="1"/>
          <p:nvPr/>
        </p:nvSpPr>
        <p:spPr>
          <a:xfrm>
            <a:off x="512412" y="560471"/>
            <a:ext cx="8420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GB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Atoms Spectroscopy (an example)</a:t>
            </a:r>
          </a:p>
          <a:p>
            <a:pPr algn="ctr" defTabSz="342900">
              <a:defRPr/>
            </a:pPr>
            <a:r>
              <a:rPr lang="en-GB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Kaons, muons, </a:t>
            </a:r>
            <a:r>
              <a:rPr lang="en-GB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pions</a:t>
            </a:r>
            <a:r>
              <a:rPr lang="en-GB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antiprotons, </a:t>
            </a:r>
            <a:r>
              <a:rPr lang="en-GB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e+e</a:t>
            </a:r>
            <a:r>
              <a:rPr lang="en-GB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-….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34BCF1F-F51C-6D34-7C49-7226202BB4E8}"/>
              </a:ext>
            </a:extLst>
          </p:cNvPr>
          <p:cNvSpPr txBox="1"/>
          <p:nvPr/>
        </p:nvSpPr>
        <p:spPr>
          <a:xfrm>
            <a:off x="2706624" y="1515618"/>
            <a:ext cx="3083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GB" sz="2400" dirty="0">
                <a:solidFill>
                  <a:prstClr val="white"/>
                </a:solidFill>
                <a:latin typeface="Gill Sans MT" panose="020B0502020104020203"/>
              </a:rPr>
              <a:t>Kaonic atom formation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57F874F-BC2E-E52F-3B7D-5D90C20C9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637" y="2873171"/>
            <a:ext cx="4429898" cy="2935814"/>
          </a:xfrm>
          <a:prstGeom prst="rect">
            <a:avLst/>
          </a:prstGeom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298AF9FF-D22F-A420-D6AE-098FB87DF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3416" y="5672063"/>
            <a:ext cx="789381" cy="273844"/>
          </a:xfrm>
        </p:spPr>
        <p:txBody>
          <a:bodyPr/>
          <a:lstStyle/>
          <a:p>
            <a:pPr defTabSz="342900">
              <a:defRPr/>
            </a:pPr>
            <a:fld id="{D57F1E4F-1CFF-5643-939E-217C01CDF565}" type="slidenum">
              <a:rPr lang="en-US" sz="900">
                <a:solidFill>
                  <a:srgbClr val="ED8428"/>
                </a:solidFill>
                <a:latin typeface="Gill Sans MT" panose="020B0502020104020203"/>
              </a:rPr>
              <a:pPr defTabSz="342900">
                <a:defRPr/>
              </a:pPr>
              <a:t>4</a:t>
            </a:fld>
            <a:endParaRPr lang="en-US" sz="900" dirty="0">
              <a:solidFill>
                <a:srgbClr val="ED8428"/>
              </a:solidFill>
              <a:latin typeface="Gill Sans MT" panose="020B0502020104020203"/>
            </a:endParaRPr>
          </a:p>
        </p:txBody>
      </p:sp>
      <p:sp>
        <p:nvSpPr>
          <p:cNvPr id="11" name="Rectangle 47">
            <a:extLst>
              <a:ext uri="{FF2B5EF4-FFF2-40B4-BE49-F238E27FC236}">
                <a16:creationId xmlns:a16="http://schemas.microsoft.com/office/drawing/2014/main" id="{CB497538-28F6-58C4-856C-DDE66A9F947B}"/>
              </a:ext>
            </a:extLst>
          </p:cNvPr>
          <p:cNvSpPr>
            <a:spLocks/>
          </p:cNvSpPr>
          <p:nvPr/>
        </p:nvSpPr>
        <p:spPr bwMode="auto">
          <a:xfrm>
            <a:off x="6270179" y="2672022"/>
            <a:ext cx="20582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82204">
              <a:lnSpc>
                <a:spcPct val="80000"/>
              </a:lnSpc>
              <a:defRPr/>
            </a:pPr>
            <a:r>
              <a:rPr lang="en-US" altLang="ja-JP" sz="1125" i="1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 n ~ </a:t>
            </a:r>
            <a:r>
              <a:rPr lang="en-US" altLang="ja-JP" sz="1125" i="1" dirty="0" err="1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sqrt</a:t>
            </a:r>
            <a:r>
              <a:rPr lang="en-US" altLang="ja-JP" sz="1125" i="1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(M*/m</a:t>
            </a:r>
            <a:r>
              <a:rPr lang="en-US" altLang="ja-JP" sz="1125" i="1" baseline="-6000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e</a:t>
            </a:r>
            <a:r>
              <a:rPr lang="en-US" altLang="ja-JP" sz="1125" i="1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) n’ ~ 25 (for K-p)</a:t>
            </a:r>
          </a:p>
          <a:p>
            <a:pPr defTabSz="482204">
              <a:lnSpc>
                <a:spcPct val="80000"/>
              </a:lnSpc>
              <a:defRPr/>
            </a:pPr>
            <a:r>
              <a:rPr lang="en-US" altLang="ja-JP" sz="1125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 (</a:t>
            </a:r>
            <a:r>
              <a:rPr lang="en-US" altLang="ja-JP" sz="900" i="1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M*</a:t>
            </a:r>
            <a:r>
              <a:rPr lang="en-US" altLang="ja-JP" sz="900" dirty="0">
                <a:solidFill>
                  <a:prstClr val="black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 : K-p reduced mass)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9501C92-6138-48C6-3FDE-8D7ADCDDC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94" y="4341078"/>
            <a:ext cx="3422386" cy="146987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2F86287-38E1-02F3-0F2D-AF7819BA5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40" y="5592615"/>
            <a:ext cx="1750369" cy="4327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60555799-1E6F-FFB7-BF68-881E024FD40D}"/>
                  </a:ext>
                </a:extLst>
              </p:cNvPr>
              <p:cNvSpPr txBox="1"/>
              <p:nvPr/>
            </p:nvSpPr>
            <p:spPr>
              <a:xfrm>
                <a:off x="7050346" y="4767872"/>
                <a:ext cx="2271148" cy="854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>
                  <a:defRPr/>
                </a:pPr>
                <a:r>
                  <a:rPr lang="en-GB" sz="1650" dirty="0">
                    <a:solidFill>
                      <a:srgbClr val="1B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Key observables:</a:t>
                </a:r>
                <a:br>
                  <a:rPr lang="en-GB" sz="1650" dirty="0">
                    <a:solidFill>
                      <a:srgbClr val="1B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GB" sz="1650" b="1" dirty="0">
                    <a:solidFill>
                      <a:srgbClr val="1B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Shift</a:t>
                </a:r>
                <a:r>
                  <a:rPr lang="en-GB" sz="1650" dirty="0">
                    <a:solidFill>
                      <a:srgbClr val="1B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50">
                        <a:solidFill>
                          <a:srgbClr val="1B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1650" b="1" i="1">
                        <a:solidFill>
                          <a:srgbClr val="1B3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GB" sz="1650" dirty="0">
                    <a:solidFill>
                      <a:srgbClr val="1B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:r>
                  <a:rPr lang="en-GB" sz="1650" b="1" dirty="0">
                    <a:solidFill>
                      <a:srgbClr val="1B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Width</a:t>
                </a:r>
                <a:r>
                  <a:rPr lang="en-GB" sz="1650" dirty="0">
                    <a:solidFill>
                      <a:srgbClr val="1B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it-IT" sz="1650" b="1" i="1">
                        <a:solidFill>
                          <a:srgbClr val="1B33FF"/>
                        </a:solidFill>
                        <a:latin typeface="Cambria Math" panose="02040503050406030204" pitchFamily="18" charset="0"/>
                      </a:rPr>
                      <m:t>𝚪</m:t>
                    </m:r>
                  </m:oMath>
                </a14:m>
                <a:r>
                  <a:rPr lang="en-GB" sz="1650" dirty="0">
                    <a:solidFill>
                      <a:srgbClr val="1B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br>
                  <a:rPr lang="en-GB" sz="1650" dirty="0">
                    <a:solidFill>
                      <a:srgbClr val="1B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GB" sz="1650" dirty="0">
                    <a:solidFill>
                      <a:srgbClr val="1B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GB" sz="1650" b="1" dirty="0">
                    <a:solidFill>
                      <a:srgbClr val="1B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X-ray</a:t>
                </a:r>
                <a:r>
                  <a:rPr lang="en-GB" sz="1650" dirty="0">
                    <a:solidFill>
                      <a:srgbClr val="1B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650" b="1" dirty="0">
                    <a:solidFill>
                      <a:srgbClr val="1B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</a:t>
                </a:r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60555799-1E6F-FFB7-BF68-881E024FD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346" y="4767872"/>
                <a:ext cx="2271148" cy="854080"/>
              </a:xfrm>
              <a:prstGeom prst="rect">
                <a:avLst/>
              </a:prstGeom>
              <a:blipFill>
                <a:blip r:embed="rId6"/>
                <a:stretch>
                  <a:fillRect l="-1613" t="-2143" b="-9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E93D34E5-8B88-8CF5-09D8-1EDBC06B6E2C}"/>
              </a:ext>
            </a:extLst>
          </p:cNvPr>
          <p:cNvSpPr/>
          <p:nvPr/>
        </p:nvSpPr>
        <p:spPr>
          <a:xfrm>
            <a:off x="4283968" y="2178432"/>
            <a:ext cx="4818829" cy="16513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QED</a:t>
            </a: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09777E-C273-A11B-0910-F27E92BAD973}"/>
              </a:ext>
            </a:extLst>
          </p:cNvPr>
          <p:cNvSpPr/>
          <p:nvPr/>
        </p:nvSpPr>
        <p:spPr>
          <a:xfrm>
            <a:off x="4325171" y="4359236"/>
            <a:ext cx="4818829" cy="16513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QCD</a:t>
            </a: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44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0BB6A3-B68B-4362-8BEA-501DC5CC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CC165-A834-4493-88FE-F1F6C0FFF547}" type="slidenum"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"/>
            </a:endParaRPr>
          </a:p>
        </p:txBody>
      </p:sp>
      <p:pic>
        <p:nvPicPr>
          <p:cNvPr id="4" name="Picture 3" descr="A yellow circle with text&#10;&#10;Description automatically generated with low confidence">
            <a:extLst>
              <a:ext uri="{FF2B5EF4-FFF2-40B4-BE49-F238E27FC236}">
                <a16:creationId xmlns:a16="http://schemas.microsoft.com/office/drawing/2014/main" id="{896CDA1E-FE61-47CB-9876-B77212539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" y="3194449"/>
            <a:ext cx="1230935" cy="1226720"/>
          </a:xfrm>
          <a:prstGeom prst="rect">
            <a:avLst/>
          </a:prstGeom>
        </p:spPr>
      </p:pic>
      <p:pic>
        <p:nvPicPr>
          <p:cNvPr id="8" name="Picture 7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EF44263E-7564-4EF8-888D-BB04883BA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67" y="207352"/>
            <a:ext cx="2110295" cy="1632966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6EFFC2B4-1B23-4769-9C8E-F4E36404B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45" y="5100349"/>
            <a:ext cx="2096669" cy="923330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5D9B7D49-8940-4CD4-B057-334C3DE608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95" y="4915460"/>
            <a:ext cx="1654367" cy="1870305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A1C18E10-AC95-4AB0-8EBB-7D5EAEB924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175" y="1001189"/>
            <a:ext cx="2573258" cy="1226720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7E083BB2-1D30-43F6-9226-390833F936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" y="634382"/>
            <a:ext cx="2107096" cy="2114533"/>
          </a:xfrm>
          <a:prstGeom prst="rect">
            <a:avLst/>
          </a:prstGeom>
        </p:spPr>
      </p:pic>
      <p:pic>
        <p:nvPicPr>
          <p:cNvPr id="1026" name="Picture 2" descr="Is Dark Matter Fuzzy? | Live Science">
            <a:extLst>
              <a:ext uri="{FF2B5EF4-FFF2-40B4-BE49-F238E27FC236}">
                <a16:creationId xmlns:a16="http://schemas.microsoft.com/office/drawing/2014/main" id="{2806E5B4-188D-4531-A544-5C398AACA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6" y="5045499"/>
            <a:ext cx="2028825" cy="1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feld 1">
            <a:extLst>
              <a:ext uri="{FF2B5EF4-FFF2-40B4-BE49-F238E27FC236}">
                <a16:creationId xmlns:a16="http://schemas.microsoft.com/office/drawing/2014/main" id="{C6E8A73F-A34E-44CA-8C23-2A2F854E16A9}"/>
              </a:ext>
            </a:extLst>
          </p:cNvPr>
          <p:cNvSpPr txBox="1"/>
          <p:nvPr/>
        </p:nvSpPr>
        <p:spPr>
          <a:xfrm>
            <a:off x="3356617" y="3914918"/>
            <a:ext cx="3350333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QCD Chiral </a:t>
            </a:r>
            <a:r>
              <a:rPr kumimoji="0" lang="en-GB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symm</a:t>
            </a: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100" b="1" dirty="0">
                <a:solidFill>
                  <a:srgbClr val="2E00D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QED Precision (BSQED)</a:t>
            </a: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2E00D6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39" name="Textfeld 1">
            <a:extLst>
              <a:ext uri="{FF2B5EF4-FFF2-40B4-BE49-F238E27FC236}">
                <a16:creationId xmlns:a16="http://schemas.microsoft.com/office/drawing/2014/main" id="{F1280C06-B6C8-4E60-9CE4-A3741803CA2D}"/>
              </a:ext>
            </a:extLst>
          </p:cNvPr>
          <p:cNvSpPr txBox="1"/>
          <p:nvPr/>
        </p:nvSpPr>
        <p:spPr>
          <a:xfrm>
            <a:off x="6840841" y="3706636"/>
            <a:ext cx="2325473" cy="10618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Mass generation, visible Universe</a:t>
            </a:r>
          </a:p>
        </p:txBody>
      </p:sp>
      <p:sp>
        <p:nvSpPr>
          <p:cNvPr id="41" name="Textfeld 1">
            <a:extLst>
              <a:ext uri="{FF2B5EF4-FFF2-40B4-BE49-F238E27FC236}">
                <a16:creationId xmlns:a16="http://schemas.microsoft.com/office/drawing/2014/main" id="{07004FB1-88BC-47D3-808D-15D9511FB04F}"/>
              </a:ext>
            </a:extLst>
          </p:cNvPr>
          <p:cNvSpPr txBox="1"/>
          <p:nvPr/>
        </p:nvSpPr>
        <p:spPr>
          <a:xfrm>
            <a:off x="6489814" y="2342339"/>
            <a:ext cx="2646470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Particles structure</a:t>
            </a:r>
          </a:p>
        </p:txBody>
      </p:sp>
      <p:sp>
        <p:nvSpPr>
          <p:cNvPr id="43" name="Textfeld 1">
            <a:extLst>
              <a:ext uri="{FF2B5EF4-FFF2-40B4-BE49-F238E27FC236}">
                <a16:creationId xmlns:a16="http://schemas.microsoft.com/office/drawing/2014/main" id="{ABF43D81-F515-4CBA-A809-B48F53E763BD}"/>
              </a:ext>
            </a:extLst>
          </p:cNvPr>
          <p:cNvSpPr txBox="1"/>
          <p:nvPr/>
        </p:nvSpPr>
        <p:spPr>
          <a:xfrm>
            <a:off x="1998039" y="1917211"/>
            <a:ext cx="2573961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Neutron star EOS</a:t>
            </a:r>
          </a:p>
        </p:txBody>
      </p:sp>
      <p:sp>
        <p:nvSpPr>
          <p:cNvPr id="45" name="Textfeld 1">
            <a:extLst>
              <a:ext uri="{FF2B5EF4-FFF2-40B4-BE49-F238E27FC236}">
                <a16:creationId xmlns:a16="http://schemas.microsoft.com/office/drawing/2014/main" id="{9D2FA4AA-18DE-4A31-A462-38FF71FAF0B3}"/>
              </a:ext>
            </a:extLst>
          </p:cNvPr>
          <p:cNvSpPr txBox="1"/>
          <p:nvPr/>
        </p:nvSpPr>
        <p:spPr>
          <a:xfrm>
            <a:off x="-129048" y="2709037"/>
            <a:ext cx="2790968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Cold Dense matter</a:t>
            </a:r>
          </a:p>
        </p:txBody>
      </p:sp>
      <p:sp>
        <p:nvSpPr>
          <p:cNvPr id="47" name="Textfeld 1">
            <a:extLst>
              <a:ext uri="{FF2B5EF4-FFF2-40B4-BE49-F238E27FC236}">
                <a16:creationId xmlns:a16="http://schemas.microsoft.com/office/drawing/2014/main" id="{5E9E900A-C5C8-4218-8E49-478935E567BD}"/>
              </a:ext>
            </a:extLst>
          </p:cNvPr>
          <p:cNvSpPr txBox="1"/>
          <p:nvPr/>
        </p:nvSpPr>
        <p:spPr>
          <a:xfrm>
            <a:off x="-94661" y="4311703"/>
            <a:ext cx="3410580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Dark Matter (and </a:t>
            </a:r>
            <a:r>
              <a:rPr kumimoji="0" lang="en-GB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Strangelets</a:t>
            </a: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) </a:t>
            </a:r>
          </a:p>
        </p:txBody>
      </p:sp>
      <p:sp>
        <p:nvSpPr>
          <p:cNvPr id="5" name="Textfeld 1">
            <a:extLst>
              <a:ext uri="{FF2B5EF4-FFF2-40B4-BE49-F238E27FC236}">
                <a16:creationId xmlns:a16="http://schemas.microsoft.com/office/drawing/2014/main" id="{C7A8B804-C2F4-490D-B9DA-E112C5E99090}"/>
              </a:ext>
            </a:extLst>
          </p:cNvPr>
          <p:cNvSpPr txBox="1"/>
          <p:nvPr/>
        </p:nvSpPr>
        <p:spPr>
          <a:xfrm>
            <a:off x="1346168" y="3143748"/>
            <a:ext cx="6475912" cy="477054"/>
          </a:xfrm>
          <a:prstGeom prst="rect">
            <a:avLst/>
          </a:prstGeom>
          <a:solidFill>
            <a:srgbClr val="2E00D6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Fundamental Physics with Exotic Atoms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3AE021D-3E38-5AD7-E7A6-E022ADF99BA0}"/>
              </a:ext>
            </a:extLst>
          </p:cNvPr>
          <p:cNvSpPr txBox="1"/>
          <p:nvPr/>
        </p:nvSpPr>
        <p:spPr>
          <a:xfrm>
            <a:off x="3665285" y="2402576"/>
            <a:ext cx="2646470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E00D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/>
              </a:rPr>
              <a:t>CPT &amp; Symmetries</a:t>
            </a:r>
          </a:p>
        </p:txBody>
      </p:sp>
      <p:pic>
        <p:nvPicPr>
          <p:cNvPr id="7" name="Picture 6" descr="A white circle with a black background&#10;&#10;AI-generated content may be incorrect.">
            <a:extLst>
              <a:ext uri="{FF2B5EF4-FFF2-40B4-BE49-F238E27FC236}">
                <a16:creationId xmlns:a16="http://schemas.microsoft.com/office/drawing/2014/main" id="{0FC2D559-B5C5-AFF1-B039-DBBF7A708C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36" y="1105632"/>
            <a:ext cx="2080914" cy="1172032"/>
          </a:xfrm>
          <a:prstGeom prst="rect">
            <a:avLst/>
          </a:prstGeom>
        </p:spPr>
      </p:pic>
      <p:pic>
        <p:nvPicPr>
          <p:cNvPr id="10" name="Picture 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597D6AFA-0F69-AF48-95DE-A08DD0CBFA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82" y="4917899"/>
            <a:ext cx="2138914" cy="127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80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LNFwiev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0"/>
            <a:ext cx="9144000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Line 5"/>
          <p:cNvSpPr>
            <a:spLocks noChangeShapeType="1"/>
          </p:cNvSpPr>
          <p:nvPr/>
        </p:nvSpPr>
        <p:spPr bwMode="auto">
          <a:xfrm>
            <a:off x="2254250" y="1792288"/>
            <a:ext cx="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2057400" y="1447800"/>
            <a:ext cx="1339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NAUTILUS</a:t>
            </a:r>
          </a:p>
        </p:txBody>
      </p:sp>
      <p:sp>
        <p:nvSpPr>
          <p:cNvPr id="12293" name="Line 7"/>
          <p:cNvSpPr>
            <a:spLocks noChangeShapeType="1"/>
          </p:cNvSpPr>
          <p:nvPr/>
        </p:nvSpPr>
        <p:spPr bwMode="auto">
          <a:xfrm>
            <a:off x="1600200" y="1487488"/>
            <a:ext cx="0" cy="8747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1066800" y="1143000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ATLAS</a:t>
            </a:r>
          </a:p>
        </p:txBody>
      </p:sp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5181600" y="4510088"/>
            <a:ext cx="1403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Auditorium</a:t>
            </a:r>
          </a:p>
        </p:txBody>
      </p:sp>
      <p:sp>
        <p:nvSpPr>
          <p:cNvPr id="12296" name="Line 11"/>
          <p:cNvSpPr>
            <a:spLocks noChangeShapeType="1"/>
          </p:cNvSpPr>
          <p:nvPr/>
        </p:nvSpPr>
        <p:spPr bwMode="auto">
          <a:xfrm rot="21477120" flipV="1">
            <a:off x="2362200" y="3733800"/>
            <a:ext cx="990600" cy="1143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7" name="Oval 12"/>
          <p:cNvSpPr>
            <a:spLocks noChangeArrowheads="1"/>
          </p:cNvSpPr>
          <p:nvPr/>
        </p:nvSpPr>
        <p:spPr bwMode="auto">
          <a:xfrm>
            <a:off x="3048000" y="3200400"/>
            <a:ext cx="533400" cy="1524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/>
          </a:p>
        </p:txBody>
      </p:sp>
      <p:sp>
        <p:nvSpPr>
          <p:cNvPr id="12298" name="Line 13"/>
          <p:cNvSpPr>
            <a:spLocks noChangeShapeType="1"/>
          </p:cNvSpPr>
          <p:nvPr/>
        </p:nvSpPr>
        <p:spPr bwMode="auto">
          <a:xfrm flipH="1">
            <a:off x="6705600" y="1182688"/>
            <a:ext cx="57150" cy="3413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9" name="Text Box 14"/>
          <p:cNvSpPr txBox="1">
            <a:spLocks noChangeArrowheads="1"/>
          </p:cNvSpPr>
          <p:nvPr/>
        </p:nvSpPr>
        <p:spPr bwMode="auto">
          <a:xfrm>
            <a:off x="6248400" y="838200"/>
            <a:ext cx="175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ADA e ADONE</a:t>
            </a:r>
          </a:p>
        </p:txBody>
      </p:sp>
      <p:sp>
        <p:nvSpPr>
          <p:cNvPr id="12300" name="Line 15"/>
          <p:cNvSpPr>
            <a:spLocks noChangeShapeType="1"/>
          </p:cNvSpPr>
          <p:nvPr/>
        </p:nvSpPr>
        <p:spPr bwMode="auto">
          <a:xfrm rot="1660200">
            <a:off x="5332413" y="2393950"/>
            <a:ext cx="1587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1" name="Text Box 16"/>
          <p:cNvSpPr txBox="1">
            <a:spLocks noChangeArrowheads="1"/>
          </p:cNvSpPr>
          <p:nvPr/>
        </p:nvSpPr>
        <p:spPr bwMode="auto">
          <a:xfrm>
            <a:off x="5181600" y="2133600"/>
            <a:ext cx="99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OPERA</a:t>
            </a:r>
          </a:p>
        </p:txBody>
      </p:sp>
      <p:sp>
        <p:nvSpPr>
          <p:cNvPr id="12302" name="Oval 19"/>
          <p:cNvSpPr>
            <a:spLocks noChangeArrowheads="1"/>
          </p:cNvSpPr>
          <p:nvPr/>
        </p:nvSpPr>
        <p:spPr bwMode="auto">
          <a:xfrm>
            <a:off x="4314825" y="3109913"/>
            <a:ext cx="1219200" cy="381000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/>
          </a:p>
        </p:txBody>
      </p:sp>
      <p:sp>
        <p:nvSpPr>
          <p:cNvPr id="12303" name="Line 21"/>
          <p:cNvSpPr>
            <a:spLocks noChangeShapeType="1"/>
          </p:cNvSpPr>
          <p:nvPr/>
        </p:nvSpPr>
        <p:spPr bwMode="auto">
          <a:xfrm flipH="1">
            <a:off x="3352800" y="3276600"/>
            <a:ext cx="22860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4" name="Line 22"/>
          <p:cNvSpPr>
            <a:spLocks noChangeShapeType="1"/>
          </p:cNvSpPr>
          <p:nvPr/>
        </p:nvSpPr>
        <p:spPr bwMode="auto">
          <a:xfrm rot="18153527" flipH="1">
            <a:off x="3162300" y="3314700"/>
            <a:ext cx="15240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5" name="Line 23"/>
          <p:cNvSpPr>
            <a:spLocks noChangeShapeType="1"/>
          </p:cNvSpPr>
          <p:nvPr/>
        </p:nvSpPr>
        <p:spPr bwMode="auto">
          <a:xfrm rot="13919106" flipH="1">
            <a:off x="3464719" y="3377407"/>
            <a:ext cx="217487" cy="5016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6" name="Line 24"/>
          <p:cNvSpPr>
            <a:spLocks noChangeShapeType="1"/>
          </p:cNvSpPr>
          <p:nvPr/>
        </p:nvSpPr>
        <p:spPr bwMode="auto">
          <a:xfrm rot="12560406" flipH="1">
            <a:off x="3886200" y="3238500"/>
            <a:ext cx="15240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7" name="Line 25"/>
          <p:cNvSpPr>
            <a:spLocks noChangeShapeType="1"/>
          </p:cNvSpPr>
          <p:nvPr/>
        </p:nvSpPr>
        <p:spPr bwMode="auto">
          <a:xfrm rot="13919106" flipH="1">
            <a:off x="4015581" y="3147219"/>
            <a:ext cx="274638" cy="685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8" name="Line 26"/>
          <p:cNvSpPr>
            <a:spLocks noChangeShapeType="1"/>
          </p:cNvSpPr>
          <p:nvPr/>
        </p:nvSpPr>
        <p:spPr bwMode="auto">
          <a:xfrm rot="14716034" flipH="1">
            <a:off x="4815681" y="2924969"/>
            <a:ext cx="403225" cy="9096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9" name="Oval 18"/>
          <p:cNvSpPr>
            <a:spLocks noChangeArrowheads="1"/>
          </p:cNvSpPr>
          <p:nvPr/>
        </p:nvSpPr>
        <p:spPr bwMode="auto">
          <a:xfrm>
            <a:off x="4086225" y="3109913"/>
            <a:ext cx="1219200" cy="381000"/>
          </a:xfrm>
          <a:prstGeom prst="ellips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/>
          </a:p>
        </p:txBody>
      </p:sp>
      <p:sp>
        <p:nvSpPr>
          <p:cNvPr id="12310" name="Line 27"/>
          <p:cNvSpPr>
            <a:spLocks noChangeShapeType="1"/>
          </p:cNvSpPr>
          <p:nvPr/>
        </p:nvSpPr>
        <p:spPr bwMode="auto">
          <a:xfrm rot="-2187653">
            <a:off x="4381500" y="3009900"/>
            <a:ext cx="38100" cy="342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11" name="Text Box 28"/>
          <p:cNvSpPr txBox="1">
            <a:spLocks noChangeArrowheads="1"/>
          </p:cNvSpPr>
          <p:nvPr/>
        </p:nvSpPr>
        <p:spPr bwMode="auto">
          <a:xfrm>
            <a:off x="3581400" y="2605088"/>
            <a:ext cx="97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DAFNE</a:t>
            </a:r>
          </a:p>
        </p:txBody>
      </p:sp>
      <p:sp>
        <p:nvSpPr>
          <p:cNvPr id="12312" name="Line 29"/>
          <p:cNvSpPr>
            <a:spLocks noChangeShapeType="1"/>
          </p:cNvSpPr>
          <p:nvPr/>
        </p:nvSpPr>
        <p:spPr bwMode="auto">
          <a:xfrm>
            <a:off x="7226300" y="2667000"/>
            <a:ext cx="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13" name="Text Box 30"/>
          <p:cNvSpPr txBox="1">
            <a:spLocks noChangeArrowheads="1"/>
          </p:cNvSpPr>
          <p:nvPr/>
        </p:nvSpPr>
        <p:spPr bwMode="auto">
          <a:xfrm>
            <a:off x="6813550" y="2057400"/>
            <a:ext cx="1187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Centro di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Calcolo</a:t>
            </a:r>
          </a:p>
        </p:txBody>
      </p:sp>
      <p:sp>
        <p:nvSpPr>
          <p:cNvPr id="12314" name="Line 31"/>
          <p:cNvSpPr>
            <a:spLocks noChangeShapeType="1"/>
          </p:cNvSpPr>
          <p:nvPr/>
        </p:nvSpPr>
        <p:spPr bwMode="auto">
          <a:xfrm rot="1358835">
            <a:off x="7448550" y="3429000"/>
            <a:ext cx="1588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15" name="Text Box 32"/>
          <p:cNvSpPr txBox="1">
            <a:spLocks noChangeArrowheads="1"/>
          </p:cNvSpPr>
          <p:nvPr/>
        </p:nvSpPr>
        <p:spPr bwMode="auto">
          <a:xfrm>
            <a:off x="7524750" y="312420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FISA</a:t>
            </a:r>
          </a:p>
        </p:txBody>
      </p:sp>
      <p:sp>
        <p:nvSpPr>
          <p:cNvPr id="12316" name="Line 33"/>
          <p:cNvSpPr>
            <a:spLocks noChangeShapeType="1"/>
          </p:cNvSpPr>
          <p:nvPr/>
        </p:nvSpPr>
        <p:spPr bwMode="auto">
          <a:xfrm flipH="1" flipV="1">
            <a:off x="2895600" y="3733800"/>
            <a:ext cx="152400" cy="304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17" name="Line 34"/>
          <p:cNvSpPr>
            <a:spLocks noChangeShapeType="1"/>
          </p:cNvSpPr>
          <p:nvPr/>
        </p:nvSpPr>
        <p:spPr bwMode="auto">
          <a:xfrm>
            <a:off x="2813050" y="3109913"/>
            <a:ext cx="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18" name="Text Box 35"/>
          <p:cNvSpPr txBox="1">
            <a:spLocks noChangeArrowheads="1"/>
          </p:cNvSpPr>
          <p:nvPr/>
        </p:nvSpPr>
        <p:spPr bwMode="auto">
          <a:xfrm>
            <a:off x="2190750" y="2819400"/>
            <a:ext cx="628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BTF</a:t>
            </a:r>
          </a:p>
        </p:txBody>
      </p:sp>
      <p:sp>
        <p:nvSpPr>
          <p:cNvPr id="12319" name="Line 36"/>
          <p:cNvSpPr>
            <a:spLocks noChangeShapeType="1"/>
          </p:cNvSpPr>
          <p:nvPr/>
        </p:nvSpPr>
        <p:spPr bwMode="auto">
          <a:xfrm>
            <a:off x="6172200" y="2971800"/>
            <a:ext cx="12700" cy="304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20" name="Text Box 37"/>
          <p:cNvSpPr txBox="1">
            <a:spLocks noChangeArrowheads="1"/>
          </p:cNvSpPr>
          <p:nvPr/>
        </p:nvSpPr>
        <p:spPr bwMode="auto">
          <a:xfrm>
            <a:off x="5715000" y="2667000"/>
            <a:ext cx="118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DAFNE-L</a:t>
            </a:r>
          </a:p>
        </p:txBody>
      </p:sp>
      <p:sp>
        <p:nvSpPr>
          <p:cNvPr id="12321" name="Line 38"/>
          <p:cNvSpPr>
            <a:spLocks noChangeShapeType="1"/>
          </p:cNvSpPr>
          <p:nvPr/>
        </p:nvSpPr>
        <p:spPr bwMode="auto">
          <a:xfrm rot="8082209">
            <a:off x="5535613" y="3670300"/>
            <a:ext cx="396875" cy="5302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22" name="Text Box 39"/>
          <p:cNvSpPr txBox="1">
            <a:spLocks noChangeArrowheads="1"/>
          </p:cNvSpPr>
          <p:nvPr/>
        </p:nvSpPr>
        <p:spPr bwMode="auto">
          <a:xfrm>
            <a:off x="6019800" y="3657600"/>
            <a:ext cx="104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FINUDA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DEAR</a:t>
            </a:r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/>
          <a:lstStyle/>
          <a:p>
            <a:pPr>
              <a:defRPr/>
            </a:pPr>
            <a:r>
              <a:rPr lang="en-US" sz="2400" b="1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Laboratori Nazionali di Frascati, info: http://www.lnf.infn.it/sis/</a:t>
            </a:r>
          </a:p>
        </p:txBody>
      </p:sp>
      <p:sp>
        <p:nvSpPr>
          <p:cNvPr id="12324" name="Text Box 40"/>
          <p:cNvSpPr txBox="1">
            <a:spLocks noChangeArrowheads="1"/>
          </p:cNvSpPr>
          <p:nvPr/>
        </p:nvSpPr>
        <p:spPr bwMode="auto">
          <a:xfrm>
            <a:off x="4133850" y="1919288"/>
            <a:ext cx="81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KLOE</a:t>
            </a:r>
          </a:p>
        </p:txBody>
      </p:sp>
      <p:sp>
        <p:nvSpPr>
          <p:cNvPr id="12325" name="Line 41"/>
          <p:cNvSpPr>
            <a:spLocks noChangeShapeType="1"/>
          </p:cNvSpPr>
          <p:nvPr/>
        </p:nvSpPr>
        <p:spPr bwMode="auto">
          <a:xfrm rot="-1272541">
            <a:off x="4572000" y="2209800"/>
            <a:ext cx="1588" cy="762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26" name="Line 42"/>
          <p:cNvSpPr>
            <a:spLocks noChangeShapeType="1"/>
          </p:cNvSpPr>
          <p:nvPr/>
        </p:nvSpPr>
        <p:spPr bwMode="auto">
          <a:xfrm>
            <a:off x="5715000" y="4876800"/>
            <a:ext cx="0" cy="8747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40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E62CD-398B-E5BA-7BB4-24ECF715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6D67D8E5-5CE0-2BF4-AF11-AA9EB407F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3" y="-819472"/>
            <a:ext cx="8583954" cy="782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71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362-8C4E-D46F-6A7F-AF7BC55FE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J-PARC</a:t>
            </a:r>
          </a:p>
        </p:txBody>
      </p:sp>
      <p:pic>
        <p:nvPicPr>
          <p:cNvPr id="4" name="Picture 3" descr="A diagram of a model of a nuclear reactor&#10;&#10;AI-generated content may be incorrect.">
            <a:extLst>
              <a:ext uri="{FF2B5EF4-FFF2-40B4-BE49-F238E27FC236}">
                <a16:creationId xmlns:a16="http://schemas.microsoft.com/office/drawing/2014/main" id="{AEDBDEDC-A984-2C1D-743D-3CA22236C2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284"/>
            <a:ext cx="9144000" cy="568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8A2D9-728D-B11D-13BD-623209CCE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5A49-19B2-4BD8-92AE-E01A83F4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J-PET</a:t>
            </a:r>
          </a:p>
        </p:txBody>
      </p:sp>
      <p:pic>
        <p:nvPicPr>
          <p:cNvPr id="5" name="Picture 4" descr="A timeline of a machine&#10;&#10;AI-generated content may be incorrect.">
            <a:extLst>
              <a:ext uri="{FF2B5EF4-FFF2-40B4-BE49-F238E27FC236}">
                <a16:creationId xmlns:a16="http://schemas.microsoft.com/office/drawing/2014/main" id="{435C7844-99EE-18AB-BBFE-C194CF349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" y="1061694"/>
            <a:ext cx="8229600" cy="591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29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844</Words>
  <Application>Microsoft Office PowerPoint</Application>
  <PresentationFormat>On-screen Show (4:3)</PresentationFormat>
  <Paragraphs>126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Aptos</vt:lpstr>
      <vt:lpstr>Aptos Display</vt:lpstr>
      <vt:lpstr>Arial</vt:lpstr>
      <vt:lpstr>Calibri</vt:lpstr>
      <vt:lpstr>Cambria Math</vt:lpstr>
      <vt:lpstr>Gill Sans MT</vt:lpstr>
      <vt:lpstr>Helvetica Neue</vt:lpstr>
      <vt:lpstr>Times New Roman</vt:lpstr>
      <vt:lpstr>Office Theme</vt:lpstr>
      <vt:lpstr>1_Office Theme</vt:lpstr>
      <vt:lpstr>PowerPoint Presentation</vt:lpstr>
      <vt:lpstr>PowerPoint Presentation</vt:lpstr>
      <vt:lpstr>More than 25 years of friendship and work together</vt:lpstr>
      <vt:lpstr>PowerPoint Presentation</vt:lpstr>
      <vt:lpstr>PowerPoint Presentation</vt:lpstr>
      <vt:lpstr>Laboratori Nazionali di Frascati, info: http://www.lnf.infn.it/sis/</vt:lpstr>
      <vt:lpstr>PowerPoint Presentation</vt:lpstr>
      <vt:lpstr>J-PARC</vt:lpstr>
      <vt:lpstr>J-PET</vt:lpstr>
      <vt:lpstr>Exotic atoms: CERN PSI …..</vt:lpstr>
      <vt:lpstr>PowerPoint Presentation</vt:lpstr>
      <vt:lpstr>PowerPoint Presentation</vt:lpstr>
      <vt:lpstr>PowerPoint Presentation</vt:lpstr>
      <vt:lpstr>Workshop Dinner 24th June 2025 at 8 pm Ostaria San Rocco Piacente Frascati</vt:lpstr>
      <vt:lpstr>PowerPoint Presentation</vt:lpstr>
      <vt:lpstr>PowerPoint Presentation</vt:lpstr>
      <vt:lpstr>Carlo in his office at LNF</vt:lpstr>
      <vt:lpstr>PowerPoint Presentation</vt:lpstr>
      <vt:lpstr>SIDDHARTA preparation</vt:lpstr>
      <vt:lpstr>Discussions</vt:lpstr>
      <vt:lpstr>SIDDHARTA installation</vt:lpstr>
      <vt:lpstr>SIDDHARTA</vt:lpstr>
      <vt:lpstr>SIDDHARTA-2</vt:lpstr>
      <vt:lpstr>PowerPoint Presentation</vt:lpstr>
      <vt:lpstr>AMADEUS Carbon Target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Last time I met Hannes (Japan, December 2023)</vt:lpstr>
      <vt:lpstr>PowerPoint Presentation</vt:lpstr>
      <vt:lpstr>We did it, Carlo and Hannes!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Catalina</dc:creator>
  <cp:lastModifiedBy>Catalina Oana Curceanu</cp:lastModifiedBy>
  <cp:revision>39</cp:revision>
  <dcterms:created xsi:type="dcterms:W3CDTF">2017-05-24T06:54:22Z</dcterms:created>
  <dcterms:modified xsi:type="dcterms:W3CDTF">2025-06-22T10:02:14Z</dcterms:modified>
</cp:coreProperties>
</file>