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sldIdLst>
    <p:sldId id="256" r:id="rId2"/>
    <p:sldId id="258" r:id="rId3"/>
    <p:sldId id="265" r:id="rId4"/>
    <p:sldId id="257" r:id="rId5"/>
    <p:sldId id="259" r:id="rId6"/>
    <p:sldId id="260" r:id="rId7"/>
    <p:sldId id="261" r:id="rId8"/>
    <p:sldId id="262" r:id="rId9"/>
    <p:sldId id="266" r:id="rId10"/>
    <p:sldId id="264" r:id="rId1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42492B-EF5D-720F-82EB-35998A8B15DC}" v="413" dt="2025-06-09T14:11:56.545"/>
    <p1510:client id="{C0CBFB81-DC92-BCDC-2CC3-4C99DECBC44B}" v="1" dt="2025-06-09T21:05:28.053"/>
    <p1510:client id="{D536904B-3E90-47D0-24D3-70B8644067DC}" v="206" dt="2025-06-09T13:56:32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412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6500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5356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5821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9487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6/9/2025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9741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6/9/2025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2847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6/9/2025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1574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7315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4376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03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97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83" r:id="rId6"/>
    <p:sldLayoutId id="2147483879" r:id="rId7"/>
    <p:sldLayoutId id="2147483880" r:id="rId8"/>
    <p:sldLayoutId id="2147483881" r:id="rId9"/>
    <p:sldLayoutId id="2147483882" r:id="rId10"/>
    <p:sldLayoutId id="21474838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269940-CF93-0E31-272F-50183333B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735494"/>
            <a:ext cx="6253317" cy="3686015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accent5"/>
                </a:solidFill>
              </a:rPr>
              <a:t>Amplitudes and Gravity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A2EE50-E063-893D-C74B-CB2DA70AA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88" r="22022"/>
          <a:stretch>
            <a:fillRect/>
          </a:stretch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6C1BD-88A0-2240-12E0-7192EA85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</a:t>
            </a:fld>
            <a:endParaRPr lang="en-GB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E93531-420D-CBFB-232A-769A48F7A1FF}"/>
              </a:ext>
            </a:extLst>
          </p:cNvPr>
          <p:cNvSpPr txBox="1"/>
          <p:nvPr/>
        </p:nvSpPr>
        <p:spPr>
          <a:xfrm>
            <a:off x="5431531" y="4548682"/>
            <a:ext cx="4998307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500">
                <a:solidFill>
                  <a:schemeClr val="accent5"/>
                </a:solidFill>
                <a:latin typeface="Bookman Old Style"/>
              </a:rPr>
              <a:t>Francesco Campanella</a:t>
            </a:r>
          </a:p>
        </p:txBody>
      </p:sp>
    </p:spTree>
    <p:extLst>
      <p:ext uri="{BB962C8B-B14F-4D97-AF65-F5344CB8AC3E}">
        <p14:creationId xmlns:p14="http://schemas.microsoft.com/office/powerpoint/2010/main" val="1575622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79D0-68E3-9F9F-5B7B-9F0D9EC203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7278" y="1227634"/>
            <a:ext cx="10395679" cy="2969223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GB" sz="4500"/>
              <a:t>Thanks for your attention</a:t>
            </a:r>
          </a:p>
        </p:txBody>
      </p:sp>
      <p:pic>
        <p:nvPicPr>
          <p:cNvPr id="14" name="Picture 13" descr="A cartoon character holding a bat&#10;&#10;AI-generated content may be incorrect.">
            <a:extLst>
              <a:ext uri="{FF2B5EF4-FFF2-40B4-BE49-F238E27FC236}">
                <a16:creationId xmlns:a16="http://schemas.microsoft.com/office/drawing/2014/main" id="{A48DD89E-B035-3185-EDE7-648C90A54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323" y="995875"/>
            <a:ext cx="2418423" cy="2427334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9F1851-AE6B-B904-83B5-890A7CE13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GB"/>
          </a:p>
        </p:txBody>
      </p:sp>
      <p:pic>
        <p:nvPicPr>
          <p:cNvPr id="3" name="Immagine 2" descr="Immagine che contiene aeroplano, pialla/aereo, cielo, aeromobile&#10;&#10;Il contenuto generato dall&amp;#39;IA potrebbe non essere corretto.">
            <a:extLst>
              <a:ext uri="{FF2B5EF4-FFF2-40B4-BE49-F238E27FC236}">
                <a16:creationId xmlns:a16="http://schemas.microsoft.com/office/drawing/2014/main" id="{B8CAF2D2-FE4B-5ABF-5815-2930F8FC0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996" y="993057"/>
            <a:ext cx="2416791" cy="2416791"/>
          </a:xfrm>
          <a:prstGeom prst="rect">
            <a:avLst/>
          </a:prstGeom>
        </p:spPr>
      </p:pic>
      <p:pic>
        <p:nvPicPr>
          <p:cNvPr id="4" name="Immagine 3" descr="Immagine che contiene Pinna, aeroplano, schermata, ala&#10;&#10;Il contenuto generato dall&amp;#39;IA potrebbe non essere corretto.">
            <a:extLst>
              <a:ext uri="{FF2B5EF4-FFF2-40B4-BE49-F238E27FC236}">
                <a16:creationId xmlns:a16="http://schemas.microsoft.com/office/drawing/2014/main" id="{B746ED6C-EDE7-263C-0009-4DD5019FA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086" y="2105562"/>
            <a:ext cx="1697441" cy="3743003"/>
          </a:xfrm>
          <a:prstGeom prst="rect">
            <a:avLst/>
          </a:prstGeom>
        </p:spPr>
      </p:pic>
      <p:pic>
        <p:nvPicPr>
          <p:cNvPr id="5" name="Immagine 4" descr="Immagine che contiene nuvola, aria aperta, cielo, calzature&#10;&#10;Il contenuto generato dall&amp;#39;IA potrebbe non essere corretto.">
            <a:extLst>
              <a:ext uri="{FF2B5EF4-FFF2-40B4-BE49-F238E27FC236}">
                <a16:creationId xmlns:a16="http://schemas.microsoft.com/office/drawing/2014/main" id="{A8172D35-ADFB-9C9C-FAD3-688D4CEC12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7442" y="994795"/>
            <a:ext cx="1696729" cy="220709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1519C20-1EED-E9F6-1361-82AEBC1B5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1179" y="989471"/>
            <a:ext cx="2686618" cy="243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45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A361F-279D-0EFB-FEAC-BE0491600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804744"/>
            <a:ext cx="3269688" cy="918843"/>
          </a:xfrm>
        </p:spPr>
        <p:txBody>
          <a:bodyPr/>
          <a:lstStyle/>
          <a:p>
            <a:r>
              <a:rPr lang="en-GB"/>
              <a:t>Introduction</a:t>
            </a:r>
          </a:p>
        </p:txBody>
      </p:sp>
      <p:pic>
        <p:nvPicPr>
          <p:cNvPr id="8" name="Content Placeholder 7" descr="A goose flying in the sky&#10;&#10;AI-generated content may be incorrect.">
            <a:extLst>
              <a:ext uri="{FF2B5EF4-FFF2-40B4-BE49-F238E27FC236}">
                <a16:creationId xmlns:a16="http://schemas.microsoft.com/office/drawing/2014/main" id="{D5C0D36B-37AA-0BF4-06B6-F7A417C6A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911" y="1980736"/>
            <a:ext cx="3591236" cy="289131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448312-1B90-C2C3-ECCB-0940728836AB}"/>
              </a:ext>
            </a:extLst>
          </p:cNvPr>
          <p:cNvSpPr txBox="1"/>
          <p:nvPr/>
        </p:nvSpPr>
        <p:spPr>
          <a:xfrm>
            <a:off x="4725033" y="43406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Calibri"/>
                <a:ea typeface="Calibri"/>
                <a:cs typeface="Calibri"/>
              </a:rPr>
              <a:t>What do we want?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6C06E3-7FC2-A3E4-954E-658C6BD63A69}"/>
              </a:ext>
            </a:extLst>
          </p:cNvPr>
          <p:cNvSpPr txBox="1"/>
          <p:nvPr/>
        </p:nvSpPr>
        <p:spPr>
          <a:xfrm>
            <a:off x="8264993" y="296883"/>
            <a:ext cx="337611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500">
                <a:latin typeface="Calibri"/>
                <a:ea typeface="Calibri"/>
                <a:cs typeface="Calibri"/>
              </a:rPr>
              <a:t>We want to recover the results of classical General Relativity through scattering amplitudes of Quantum Field Theory.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207833E-6DFA-68FD-692C-426C6C22493F}"/>
              </a:ext>
            </a:extLst>
          </p:cNvPr>
          <p:cNvSpPr/>
          <p:nvPr/>
        </p:nvSpPr>
        <p:spPr>
          <a:xfrm>
            <a:off x="6915516" y="571466"/>
            <a:ext cx="1351570" cy="936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6C352A-0CEF-440A-BFB8-E4C3E2B269A3}"/>
              </a:ext>
            </a:extLst>
          </p:cNvPr>
          <p:cNvSpPr txBox="1"/>
          <p:nvPr/>
        </p:nvSpPr>
        <p:spPr>
          <a:xfrm>
            <a:off x="4725343" y="1788419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Calibri"/>
                <a:ea typeface="Calibri"/>
                <a:cs typeface="Calibri"/>
              </a:rPr>
              <a:t>How can we use QFT to describe massive objects in General Relativity?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DE5AF87-14C4-8C16-4950-1BFF9D0EB5DB}"/>
              </a:ext>
            </a:extLst>
          </p:cNvPr>
          <p:cNvSpPr/>
          <p:nvPr/>
        </p:nvSpPr>
        <p:spPr>
          <a:xfrm>
            <a:off x="7477019" y="2246602"/>
            <a:ext cx="722332" cy="949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ECE0F173-AFCC-ECAB-84BC-60B5D4ABB3CB}"/>
              </a:ext>
            </a:extLst>
          </p:cNvPr>
          <p:cNvSpPr txBox="1"/>
          <p:nvPr/>
        </p:nvSpPr>
        <p:spPr>
          <a:xfrm>
            <a:off x="8198864" y="1788314"/>
            <a:ext cx="3871625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latin typeface="Calibri"/>
                <a:ea typeface="Calibri"/>
                <a:cs typeface="Calibri"/>
              </a:rPr>
              <a:t>No-hair theorem</a:t>
            </a:r>
            <a:r>
              <a:rPr lang="en-GB">
                <a:latin typeface="Calibri"/>
                <a:ea typeface="Calibri"/>
                <a:cs typeface="Calibri"/>
              </a:rPr>
              <a:t>:</a:t>
            </a:r>
            <a:endParaRPr lang="en-US">
              <a:latin typeface="Calibri"/>
              <a:ea typeface="Calibri"/>
              <a:cs typeface="Calibri"/>
            </a:endParaRPr>
          </a:p>
          <a:p>
            <a:r>
              <a:rPr lang="en-GB" sz="1500">
                <a:latin typeface="Calibri"/>
                <a:ea typeface="Calibri"/>
                <a:cs typeface="Calibri"/>
              </a:rPr>
              <a:t>A black-hole is </a:t>
            </a:r>
            <a:endParaRPr lang="en-US">
              <a:latin typeface="Calibri"/>
              <a:ea typeface="Calibri"/>
              <a:cs typeface="Calibri"/>
            </a:endParaRPr>
          </a:p>
          <a:p>
            <a:r>
              <a:rPr lang="en-GB" sz="1500">
                <a:latin typeface="Calibri"/>
                <a:ea typeface="Calibri"/>
                <a:cs typeface="Calibri"/>
              </a:rPr>
              <a:t>characterized at most </a:t>
            </a:r>
            <a:endParaRPr lang="en-US">
              <a:latin typeface="Calibri"/>
              <a:ea typeface="Calibri"/>
              <a:cs typeface="Calibri"/>
            </a:endParaRPr>
          </a:p>
          <a:p>
            <a:r>
              <a:rPr lang="en-GB" sz="1500">
                <a:latin typeface="Calibri"/>
                <a:ea typeface="Calibri"/>
                <a:cs typeface="Calibri"/>
              </a:rPr>
              <a:t>by 3 parameters:</a:t>
            </a:r>
            <a:endParaRPr lang="en-US">
              <a:latin typeface="Calibri"/>
              <a:ea typeface="Calibri"/>
              <a:cs typeface="Calibri"/>
            </a:endParaRPr>
          </a:p>
          <a:p>
            <a:r>
              <a:rPr lang="en-GB" sz="1500">
                <a:latin typeface="Calibri"/>
                <a:ea typeface="Calibri"/>
                <a:cs typeface="Calibri"/>
              </a:rPr>
              <a:t>its mass, its charge </a:t>
            </a:r>
            <a:endParaRPr lang="en-US">
              <a:latin typeface="Calibri"/>
              <a:ea typeface="Calibri"/>
              <a:cs typeface="Calibri"/>
            </a:endParaRPr>
          </a:p>
          <a:p>
            <a:r>
              <a:rPr lang="en-GB" sz="1500">
                <a:latin typeface="Calibri"/>
                <a:ea typeface="Calibri"/>
                <a:cs typeface="Calibri"/>
              </a:rPr>
              <a:t>And its angular momentum.</a:t>
            </a:r>
            <a:endParaRPr lang="en-US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GB" sz="1500"/>
          </a:p>
          <a:p>
            <a:endParaRPr lang="en-GB"/>
          </a:p>
          <a:p>
            <a:r>
              <a:rPr lang="en-GB"/>
              <a:t>    </a:t>
            </a:r>
          </a:p>
        </p:txBody>
      </p:sp>
      <p:pic>
        <p:nvPicPr>
          <p:cNvPr id="11" name="Picture 10" descr="A person in a suit and tie&#10;&#10;AI-generated content may be incorrect.">
            <a:extLst>
              <a:ext uri="{FF2B5EF4-FFF2-40B4-BE49-F238E27FC236}">
                <a16:creationId xmlns:a16="http://schemas.microsoft.com/office/drawing/2014/main" id="{D0FE3509-B3BB-2EB1-3DD6-56C95C286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2423" y="1837808"/>
            <a:ext cx="1216676" cy="1357026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4E30B3A5-0AD4-31D4-A66C-581668E1C923}"/>
              </a:ext>
            </a:extLst>
          </p:cNvPr>
          <p:cNvSpPr/>
          <p:nvPr/>
        </p:nvSpPr>
        <p:spPr>
          <a:xfrm>
            <a:off x="8866401" y="3303505"/>
            <a:ext cx="158238" cy="5007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1D73E9-E0EE-AA5B-8D03-08291F6FF4B2}"/>
              </a:ext>
            </a:extLst>
          </p:cNvPr>
          <p:cNvSpPr txBox="1"/>
          <p:nvPr/>
        </p:nvSpPr>
        <p:spPr>
          <a:xfrm>
            <a:off x="8197673" y="3815782"/>
            <a:ext cx="307370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500">
                <a:latin typeface="Calibri"/>
                <a:ea typeface="Calibri"/>
                <a:cs typeface="Calibri"/>
              </a:rPr>
              <a:t>Roughly, if we are far enough, we can describe big objects as particles:</a:t>
            </a:r>
          </a:p>
          <a:p>
            <a:pPr marL="285750" indent="-285750">
              <a:buFont typeface="Arial"/>
              <a:buChar char="•"/>
            </a:pPr>
            <a:r>
              <a:rPr lang="en-GB" sz="1500">
                <a:latin typeface="Calibri"/>
                <a:ea typeface="Calibri"/>
                <a:cs typeface="Calibri"/>
              </a:rPr>
              <a:t>Schwarzschild (scalar);</a:t>
            </a:r>
          </a:p>
          <a:p>
            <a:pPr marL="285750" indent="-285750">
              <a:buFont typeface="Arial"/>
              <a:buChar char="•"/>
            </a:pPr>
            <a:r>
              <a:rPr lang="en-GB" sz="1500">
                <a:latin typeface="Calibri"/>
                <a:ea typeface="Calibri"/>
                <a:cs typeface="Calibri"/>
              </a:rPr>
              <a:t>Reissner-Nordstrom (charged scalar);</a:t>
            </a:r>
          </a:p>
          <a:p>
            <a:pPr marL="285750" indent="-285750">
              <a:buFont typeface="Arial"/>
              <a:buChar char="•"/>
            </a:pPr>
            <a:r>
              <a:rPr lang="en-GB" sz="1500">
                <a:latin typeface="Calibri"/>
                <a:ea typeface="Calibri"/>
                <a:cs typeface="Calibri"/>
              </a:rPr>
              <a:t>Kerr (particle with spin).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165E4-8412-8759-E8F2-3ECEDF7C8133}"/>
              </a:ext>
            </a:extLst>
          </p:cNvPr>
          <p:cNvSpPr txBox="1"/>
          <p:nvPr/>
        </p:nvSpPr>
        <p:spPr>
          <a:xfrm>
            <a:off x="4734214" y="5702871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Why is it useful?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F40B1E4-D672-F06B-E28D-5AE01760D489}"/>
              </a:ext>
            </a:extLst>
          </p:cNvPr>
          <p:cNvSpPr/>
          <p:nvPr/>
        </p:nvSpPr>
        <p:spPr>
          <a:xfrm>
            <a:off x="6668591" y="5827553"/>
            <a:ext cx="1246517" cy="1239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FC8CA-2A98-0115-E40B-CD97C7CC57D0}"/>
              </a:ext>
            </a:extLst>
          </p:cNvPr>
          <p:cNvSpPr txBox="1"/>
          <p:nvPr/>
        </p:nvSpPr>
        <p:spPr>
          <a:xfrm>
            <a:off x="8023166" y="5399281"/>
            <a:ext cx="2743199" cy="365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C7B7F7-A171-4B77-2698-83D6373F8953}"/>
              </a:ext>
            </a:extLst>
          </p:cNvPr>
          <p:cNvSpPr txBox="1"/>
          <p:nvPr/>
        </p:nvSpPr>
        <p:spPr>
          <a:xfrm>
            <a:off x="8023970" y="5659621"/>
            <a:ext cx="3975723" cy="7848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500"/>
              <a:t>Gravity is described as a fundamental interaction (as we believe it is);</a:t>
            </a:r>
          </a:p>
          <a:p>
            <a:pPr marL="285750" indent="-285750">
              <a:buFont typeface="Arial"/>
              <a:buChar char="•"/>
            </a:pPr>
            <a:r>
              <a:rPr lang="en-GB" sz="1500"/>
              <a:t>It allows for analytical solutions.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ED218CD-7A6F-F1D6-011E-5AA8AF5B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39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A15C6-AAC0-3AE6-5607-2B7783AED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Gravity in Quantum Field Theory</a:t>
            </a:r>
          </a:p>
        </p:txBody>
      </p:sp>
      <p:pic>
        <p:nvPicPr>
          <p:cNvPr id="5" name="Content Placeholder 4" descr="A shark walking on a beach with blue shoes&#10;&#10;AI-generated content may be incorrect.">
            <a:extLst>
              <a:ext uri="{FF2B5EF4-FFF2-40B4-BE49-F238E27FC236}">
                <a16:creationId xmlns:a16="http://schemas.microsoft.com/office/drawing/2014/main" id="{D9691393-66D1-E59D-2BA5-D3BCA7071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281" y="3428350"/>
            <a:ext cx="3878319" cy="194161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605239-1482-2C46-08C3-AFCC3036F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9410" y="784779"/>
            <a:ext cx="6989160" cy="5670776"/>
          </a:xfr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F0502020204030204" pitchFamily="34" charset="0"/>
              <a:buChar char="•"/>
            </a:pPr>
            <a:r>
              <a:rPr lang="en-GB" sz="1700">
                <a:solidFill>
                  <a:schemeClr val="tx1"/>
                </a:solidFill>
                <a:ea typeface="+mn-lt"/>
                <a:cs typeface="+mn-lt"/>
              </a:rPr>
              <a:t>In the Quantum Field Theory formalism, gravitational interaction is formulated as a gauge theory, which is a theory described by a particular symmetry [</a:t>
            </a:r>
            <a:r>
              <a:rPr lang="en-GB" sz="1700">
                <a:solidFill>
                  <a:schemeClr val="accent2"/>
                </a:solidFill>
                <a:ea typeface="+mn-lt"/>
                <a:cs typeface="+mn-lt"/>
              </a:rPr>
              <a:t>Donoghue, Ivanov and </a:t>
            </a:r>
            <a:r>
              <a:rPr lang="en-GB" sz="1700" err="1">
                <a:solidFill>
                  <a:schemeClr val="accent2"/>
                </a:solidFill>
                <a:ea typeface="+mn-lt"/>
                <a:cs typeface="+mn-lt"/>
              </a:rPr>
              <a:t>Shkerin</a:t>
            </a:r>
            <a:r>
              <a:rPr lang="en-GB" sz="1700">
                <a:solidFill>
                  <a:schemeClr val="accent2"/>
                </a:solidFill>
                <a:ea typeface="+mn-lt"/>
                <a:cs typeface="+mn-lt"/>
              </a:rPr>
              <a:t>, 2017</a:t>
            </a:r>
            <a:r>
              <a:rPr lang="en-GB" sz="1700">
                <a:solidFill>
                  <a:schemeClr val="tx1"/>
                </a:solidFill>
                <a:ea typeface="+mn-lt"/>
                <a:cs typeface="+mn-lt"/>
              </a:rPr>
              <a:t>].</a:t>
            </a:r>
            <a:endParaRPr lang="en-US" sz="1700">
              <a:solidFill>
                <a:schemeClr val="tx1"/>
              </a:solidFill>
            </a:endParaRPr>
          </a:p>
          <a:p>
            <a:pPr marL="285750" indent="-285750">
              <a:buFont typeface="Arial" panose="020F0502020204030204" pitchFamily="34" charset="0"/>
              <a:buChar char="•"/>
            </a:pPr>
            <a:r>
              <a:rPr lang="en-GB" sz="1700">
                <a:solidFill>
                  <a:schemeClr val="tx1"/>
                </a:solidFill>
                <a:ea typeface="+mn-lt"/>
                <a:cs typeface="+mn-lt"/>
              </a:rPr>
              <a:t>The transformations associated with gravitational interaction are the </a:t>
            </a:r>
            <a:r>
              <a:rPr lang="en-GB" sz="1700" b="1">
                <a:solidFill>
                  <a:schemeClr val="tx1"/>
                </a:solidFill>
                <a:ea typeface="+mn-lt"/>
                <a:cs typeface="+mn-lt"/>
              </a:rPr>
              <a:t>General Coordinate Transformations (GCT)</a:t>
            </a:r>
            <a:r>
              <a:rPr lang="en-GB" sz="1700">
                <a:solidFill>
                  <a:schemeClr val="tx1"/>
                </a:solidFill>
                <a:ea typeface="+mn-lt"/>
                <a:cs typeface="+mn-lt"/>
              </a:rPr>
              <a:t>:</a:t>
            </a:r>
          </a:p>
          <a:p>
            <a:endParaRPr lang="en-GB">
              <a:solidFill>
                <a:schemeClr val="tx1"/>
              </a:solidFill>
            </a:endParaRPr>
          </a:p>
          <a:p>
            <a:pPr marL="285750" indent="-285750">
              <a:buFont typeface="Arial" panose="020F0502020204030204" pitchFamily="34" charset="0"/>
              <a:buChar char="•"/>
            </a:pPr>
            <a:r>
              <a:rPr lang="en-GB" sz="1700">
                <a:solidFill>
                  <a:schemeClr val="tx1"/>
                </a:solidFill>
                <a:ea typeface="+mn-lt"/>
                <a:cs typeface="+mn-lt"/>
              </a:rPr>
              <a:t>To maintain invariance of the theory, we introduce the curved spacetime metric  g</a:t>
            </a:r>
            <a:r>
              <a:rPr lang="en-GB" sz="1700" baseline="-25000">
                <a:solidFill>
                  <a:schemeClr val="tx1"/>
                </a:solidFill>
                <a:ea typeface="+mn-lt"/>
                <a:cs typeface="+mn-lt"/>
              </a:rPr>
              <a:t>µν</a:t>
            </a:r>
            <a:r>
              <a:rPr lang="en-GB" sz="1700">
                <a:solidFill>
                  <a:schemeClr val="tx1"/>
                </a:solidFill>
                <a:ea typeface="+mn-lt"/>
                <a:cs typeface="+mn-lt"/>
              </a:rPr>
              <a:t> and the action becomes:</a:t>
            </a:r>
            <a:endParaRPr lang="en-GB" sz="1700">
              <a:solidFill>
                <a:schemeClr val="tx1"/>
              </a:solidFill>
            </a:endParaRPr>
          </a:p>
          <a:p>
            <a:pPr marL="285750" indent="-285750">
              <a:buFont typeface="Arial" panose="020F0502020204030204" pitchFamily="34" charset="0"/>
              <a:buChar char="•"/>
            </a:pPr>
            <a:endParaRPr lang="en-GB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>
              <a:buFont typeface="Arial" panose="020F0502020204030204" pitchFamily="34" charset="0"/>
              <a:buChar char="•"/>
            </a:pPr>
            <a:endParaRPr lang="en-GB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>
              <a:buFont typeface="Arial" panose="020F0502020204030204" pitchFamily="34" charset="0"/>
              <a:buChar char="•"/>
            </a:pPr>
            <a:r>
              <a:rPr lang="en-GB" sz="1700">
                <a:solidFill>
                  <a:schemeClr val="tx1"/>
                </a:solidFill>
                <a:ea typeface="+mn-lt"/>
                <a:cs typeface="+mn-lt"/>
              </a:rPr>
              <a:t>The mediator of gravitational interaction is a spin-2 field, called </a:t>
            </a:r>
            <a:r>
              <a:rPr lang="en-GB" sz="1700" b="1">
                <a:solidFill>
                  <a:schemeClr val="tx1"/>
                </a:solidFill>
                <a:ea typeface="+mn-lt"/>
                <a:cs typeface="+mn-lt"/>
              </a:rPr>
              <a:t>graviton</a:t>
            </a:r>
            <a:r>
              <a:rPr lang="en-GB" sz="1700">
                <a:solidFill>
                  <a:schemeClr val="tx1"/>
                </a:solidFill>
                <a:ea typeface="+mn-lt"/>
                <a:cs typeface="+mn-lt"/>
              </a:rPr>
              <a:t>, which is introduced as a perturbation of the metric:</a:t>
            </a:r>
          </a:p>
          <a:p>
            <a:r>
              <a:rPr lang="en-GB">
                <a:solidFill>
                  <a:schemeClr val="tx1"/>
                </a:solidFill>
                <a:ea typeface="+mn-lt"/>
                <a:cs typeface="+mn-lt"/>
              </a:rPr>
              <a:t>    </a:t>
            </a:r>
          </a:p>
          <a:p>
            <a:r>
              <a:rPr lang="en-GB">
                <a:solidFill>
                  <a:schemeClr val="tx1"/>
                </a:solidFill>
                <a:ea typeface="+mn-lt"/>
                <a:cs typeface="+mn-lt"/>
              </a:rPr>
              <a:t>   </a:t>
            </a:r>
            <a:r>
              <a:rPr lang="en-GB" sz="1700">
                <a:solidFill>
                  <a:schemeClr val="tx1"/>
                </a:solidFill>
                <a:ea typeface="+mn-lt"/>
                <a:cs typeface="+mn-lt"/>
              </a:rPr>
              <a:t>  With k is the coupling constant, which is proportional to G^½</a:t>
            </a:r>
            <a:r>
              <a:rPr lang="en-GB" sz="1700" baseline="-2500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</p:txBody>
      </p:sp>
      <p:pic>
        <p:nvPicPr>
          <p:cNvPr id="9" name="Picture 8" descr="A white background with black symbols&#10;&#10;AI-generated content may be incorrect.">
            <a:extLst>
              <a:ext uri="{FF2B5EF4-FFF2-40B4-BE49-F238E27FC236}">
                <a16:creationId xmlns:a16="http://schemas.microsoft.com/office/drawing/2014/main" id="{E3F2FD21-AB70-CE7D-98B0-A6999F152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326" y="2494870"/>
            <a:ext cx="2021062" cy="567406"/>
          </a:xfrm>
          <a:prstGeom prst="rect">
            <a:avLst/>
          </a:prstGeom>
        </p:spPr>
      </p:pic>
      <p:pic>
        <p:nvPicPr>
          <p:cNvPr id="14" name="Picture 13" descr="A close-up of a number&#10;&#10;AI-generated content may be incorrect.">
            <a:extLst>
              <a:ext uri="{FF2B5EF4-FFF2-40B4-BE49-F238E27FC236}">
                <a16:creationId xmlns:a16="http://schemas.microsoft.com/office/drawing/2014/main" id="{A330AAA5-B2AC-4510-94A1-D5A5B2716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371" y="3916041"/>
            <a:ext cx="2038253" cy="651500"/>
          </a:xfrm>
          <a:prstGeom prst="rect">
            <a:avLst/>
          </a:prstGeom>
        </p:spPr>
      </p:pic>
      <p:pic>
        <p:nvPicPr>
          <p:cNvPr id="15" name="Picture 14" descr="A white board with black text and red border&#10;&#10;AI-generated content may be incorrect.">
            <a:extLst>
              <a:ext uri="{FF2B5EF4-FFF2-40B4-BE49-F238E27FC236}">
                <a16:creationId xmlns:a16="http://schemas.microsoft.com/office/drawing/2014/main" id="{0A4B3655-4718-4D74-C2B1-52B51196A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8366" y="5493777"/>
            <a:ext cx="2300622" cy="584304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02A8855-5F34-2958-806C-D6A17A0E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596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DFE4D-C075-418B-1DF2-2ABD12CB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188" y="454414"/>
            <a:ext cx="3642309" cy="950269"/>
          </a:xfrm>
        </p:spPr>
        <p:txBody>
          <a:bodyPr anchor="ctr">
            <a:normAutofit/>
          </a:bodyPr>
          <a:lstStyle/>
          <a:p>
            <a:r>
              <a:rPr lang="en-GB" sz="2000">
                <a:solidFill>
                  <a:srgbClr val="FFFFFF"/>
                </a:solidFill>
              </a:rPr>
              <a:t>CLASSICAL LIMIT</a:t>
            </a:r>
          </a:p>
        </p:txBody>
      </p:sp>
      <p:pic>
        <p:nvPicPr>
          <p:cNvPr id="7" name="Content Placeholder 6" descr="A cartoon character of a coffee cup with swords&#10;&#10;AI-generated content may be incorrect.">
            <a:extLst>
              <a:ext uri="{FF2B5EF4-FFF2-40B4-BE49-F238E27FC236}">
                <a16:creationId xmlns:a16="http://schemas.microsoft.com/office/drawing/2014/main" id="{662894FC-C3BA-1F48-1D33-75628B6A7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397" y="1862812"/>
            <a:ext cx="3755015" cy="3760891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D23AAF-4B29-7BB9-530E-1B8308445C66}"/>
              </a:ext>
            </a:extLst>
          </p:cNvPr>
          <p:cNvSpPr txBox="1"/>
          <p:nvPr/>
        </p:nvSpPr>
        <p:spPr>
          <a:xfrm>
            <a:off x="4814151" y="45459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B9AC56-C860-3977-613B-81A7CE61DB0C}"/>
              </a:ext>
            </a:extLst>
          </p:cNvPr>
          <p:cNvSpPr txBox="1"/>
          <p:nvPr/>
        </p:nvSpPr>
        <p:spPr>
          <a:xfrm>
            <a:off x="6335891" y="991704"/>
            <a:ext cx="2743199" cy="365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C1A66DC-13AA-970A-381D-13DAAD05483E}"/>
              </a:ext>
            </a:extLst>
          </p:cNvPr>
          <p:cNvSpPr txBox="1"/>
          <p:nvPr/>
        </p:nvSpPr>
        <p:spPr>
          <a:xfrm>
            <a:off x="4830210" y="195276"/>
            <a:ext cx="6998391" cy="6524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1700" err="1"/>
              <a:t>We</a:t>
            </a:r>
            <a:r>
              <a:rPr lang="it-IT" sz="1700"/>
              <a:t> </a:t>
            </a:r>
            <a:r>
              <a:rPr lang="it-IT" sz="1700" err="1"/>
              <a:t>want</a:t>
            </a:r>
            <a:r>
              <a:rPr lang="it-IT" sz="1700"/>
              <a:t> to </a:t>
            </a:r>
            <a:r>
              <a:rPr lang="it-IT" sz="1700" err="1"/>
              <a:t>recover</a:t>
            </a:r>
            <a:r>
              <a:rPr lang="it-IT" sz="1700"/>
              <a:t> </a:t>
            </a:r>
            <a:r>
              <a:rPr lang="it-IT" sz="1700" err="1"/>
              <a:t>classical</a:t>
            </a:r>
            <a:r>
              <a:rPr lang="it-IT" sz="1700"/>
              <a:t> </a:t>
            </a:r>
            <a:r>
              <a:rPr lang="it-IT" sz="1700" err="1"/>
              <a:t>observables</a:t>
            </a:r>
            <a:r>
              <a:rPr lang="it-IT" sz="1700"/>
              <a:t> from Quantum Field Theory</a:t>
            </a:r>
          </a:p>
          <a:p>
            <a:pPr marL="285750" indent="-285750">
              <a:buFont typeface="Arial"/>
              <a:buChar char="•"/>
            </a:pPr>
            <a:r>
              <a:rPr lang="it-IT" sz="1700" err="1"/>
              <a:t>Generally</a:t>
            </a:r>
            <a:r>
              <a:rPr lang="it-IT" sz="1700"/>
              <a:t>, </a:t>
            </a:r>
            <a:r>
              <a:rPr lang="it-IT" sz="1700" err="1"/>
              <a:t>we</a:t>
            </a:r>
            <a:r>
              <a:rPr lang="it-IT" sz="1700"/>
              <a:t> </a:t>
            </a:r>
            <a:r>
              <a:rPr lang="it-IT" sz="1700" err="1"/>
              <a:t>consider</a:t>
            </a:r>
            <a:r>
              <a:rPr lang="it-IT" sz="1700"/>
              <a:t> the loop </a:t>
            </a:r>
            <a:r>
              <a:rPr lang="it-IT" sz="1700" err="1"/>
              <a:t>expansion</a:t>
            </a:r>
            <a:r>
              <a:rPr lang="it-IT" sz="1700"/>
              <a:t> </a:t>
            </a:r>
            <a:r>
              <a:rPr lang="it-IT" sz="1700" err="1"/>
              <a:t>as</a:t>
            </a:r>
            <a:r>
              <a:rPr lang="it-IT" sz="1700"/>
              <a:t> an </a:t>
            </a:r>
            <a:r>
              <a:rPr lang="it-IT" sz="1700" err="1"/>
              <a:t>expansion</a:t>
            </a:r>
            <a:r>
              <a:rPr lang="it-IT" sz="1700"/>
              <a:t> in </a:t>
            </a:r>
            <a:r>
              <a:rPr lang="it-IT" sz="1700">
                <a:ea typeface="+mn-lt"/>
                <a:cs typeface="+mn-lt"/>
              </a:rPr>
              <a:t>ℏ, </a:t>
            </a:r>
            <a:r>
              <a:rPr lang="it-IT" sz="1700" err="1">
                <a:ea typeface="+mn-lt"/>
                <a:cs typeface="+mn-lt"/>
              </a:rPr>
              <a:t>but</a:t>
            </a:r>
            <a:r>
              <a:rPr lang="it-IT" sz="1700">
                <a:ea typeface="+mn-lt"/>
                <a:cs typeface="+mn-lt"/>
              </a:rPr>
              <a:t> </a:t>
            </a:r>
            <a:r>
              <a:rPr lang="it-IT" sz="1700" err="1">
                <a:ea typeface="+mn-lt"/>
                <a:cs typeface="+mn-lt"/>
              </a:rPr>
              <a:t>this</a:t>
            </a:r>
            <a:r>
              <a:rPr lang="it-IT" sz="1700">
                <a:ea typeface="+mn-lt"/>
                <a:cs typeface="+mn-lt"/>
              </a:rPr>
              <a:t> </a:t>
            </a:r>
            <a:r>
              <a:rPr lang="it-IT" sz="1700" err="1">
                <a:ea typeface="+mn-lt"/>
                <a:cs typeface="+mn-lt"/>
              </a:rPr>
              <a:t>is</a:t>
            </a:r>
            <a:r>
              <a:rPr lang="it-IT" sz="1700">
                <a:ea typeface="+mn-lt"/>
                <a:cs typeface="+mn-lt"/>
              </a:rPr>
              <a:t> </a:t>
            </a:r>
            <a:r>
              <a:rPr lang="it-IT" sz="1700" err="1">
                <a:ea typeface="+mn-lt"/>
                <a:cs typeface="+mn-lt"/>
              </a:rPr>
              <a:t>not</a:t>
            </a:r>
            <a:r>
              <a:rPr lang="it-IT" sz="1700">
                <a:ea typeface="+mn-lt"/>
                <a:cs typeface="+mn-lt"/>
              </a:rPr>
              <a:t> </a:t>
            </a:r>
            <a:r>
              <a:rPr lang="it-IT" sz="1700" err="1">
                <a:ea typeface="+mn-lt"/>
                <a:cs typeface="+mn-lt"/>
              </a:rPr>
              <a:t>true</a:t>
            </a:r>
            <a:r>
              <a:rPr lang="it-IT" sz="1700">
                <a:ea typeface="+mn-lt"/>
                <a:cs typeface="+mn-lt"/>
              </a:rPr>
              <a:t>. </a:t>
            </a:r>
            <a:r>
              <a:rPr lang="it-IT" sz="1700" err="1">
                <a:ea typeface="+mn-lt"/>
                <a:cs typeface="+mn-lt"/>
              </a:rPr>
              <a:t>There</a:t>
            </a:r>
            <a:r>
              <a:rPr lang="it-IT" sz="1700">
                <a:ea typeface="+mn-lt"/>
                <a:cs typeface="+mn-lt"/>
              </a:rPr>
              <a:t> are loops </a:t>
            </a:r>
            <a:r>
              <a:rPr lang="it-IT" sz="1700" err="1">
                <a:ea typeface="+mn-lt"/>
                <a:cs typeface="+mn-lt"/>
              </a:rPr>
              <a:t>that</a:t>
            </a:r>
            <a:r>
              <a:rPr lang="it-IT" sz="1700">
                <a:ea typeface="+mn-lt"/>
                <a:cs typeface="+mn-lt"/>
              </a:rPr>
              <a:t> </a:t>
            </a:r>
            <a:r>
              <a:rPr lang="it-IT" sz="1700" err="1">
                <a:ea typeface="+mn-lt"/>
                <a:cs typeface="+mn-lt"/>
              </a:rPr>
              <a:t>presents</a:t>
            </a:r>
            <a:r>
              <a:rPr lang="it-IT" sz="1700">
                <a:ea typeface="+mn-lt"/>
                <a:cs typeface="+mn-lt"/>
              </a:rPr>
              <a:t> </a:t>
            </a:r>
            <a:r>
              <a:rPr lang="it-IT" sz="1700" err="1">
                <a:ea typeface="+mn-lt"/>
                <a:cs typeface="+mn-lt"/>
              </a:rPr>
              <a:t>classical</a:t>
            </a:r>
            <a:r>
              <a:rPr lang="it-IT" sz="1700">
                <a:ea typeface="+mn-lt"/>
                <a:cs typeface="+mn-lt"/>
              </a:rPr>
              <a:t> </a:t>
            </a:r>
            <a:r>
              <a:rPr lang="it-IT" sz="1700" err="1">
                <a:ea typeface="+mn-lt"/>
                <a:cs typeface="+mn-lt"/>
              </a:rPr>
              <a:t>contribution</a:t>
            </a:r>
            <a:r>
              <a:rPr lang="it-IT" sz="1700">
                <a:ea typeface="+mn-lt"/>
                <a:cs typeface="+mn-lt"/>
              </a:rPr>
              <a:t>, i.e. non-</a:t>
            </a:r>
            <a:r>
              <a:rPr lang="it-IT" sz="1700" err="1">
                <a:ea typeface="+mn-lt"/>
                <a:cs typeface="+mn-lt"/>
              </a:rPr>
              <a:t>vanishing</a:t>
            </a:r>
            <a:r>
              <a:rPr lang="it-IT" sz="1700">
                <a:ea typeface="+mn-lt"/>
                <a:cs typeface="+mn-lt"/>
              </a:rPr>
              <a:t> in the </a:t>
            </a:r>
            <a:r>
              <a:rPr lang="it-IT" sz="1700" b="1" err="1">
                <a:ea typeface="+mn-lt"/>
                <a:cs typeface="+mn-lt"/>
              </a:rPr>
              <a:t>limit</a:t>
            </a:r>
            <a:r>
              <a:rPr lang="it-IT" sz="1700" b="1">
                <a:ea typeface="+mn-lt"/>
                <a:cs typeface="+mn-lt"/>
              </a:rPr>
              <a:t> ℏ → 0 </a:t>
            </a:r>
            <a:r>
              <a:rPr lang="it-IT" sz="1700">
                <a:ea typeface="+mn-lt"/>
                <a:cs typeface="+mn-lt"/>
              </a:rPr>
              <a:t>[</a:t>
            </a:r>
            <a:r>
              <a:rPr lang="it-IT" sz="1700">
                <a:solidFill>
                  <a:schemeClr val="accent2"/>
                </a:solidFill>
                <a:ea typeface="+mn-lt"/>
                <a:cs typeface="+mn-lt"/>
              </a:rPr>
              <a:t>Holstein, </a:t>
            </a:r>
            <a:r>
              <a:rPr lang="it-IT" sz="1700" err="1">
                <a:solidFill>
                  <a:schemeClr val="accent2"/>
                </a:solidFill>
                <a:ea typeface="+mn-lt"/>
                <a:cs typeface="+mn-lt"/>
              </a:rPr>
              <a:t>Donoghue</a:t>
            </a:r>
            <a:r>
              <a:rPr lang="it-IT" sz="1700">
                <a:solidFill>
                  <a:schemeClr val="accent2"/>
                </a:solidFill>
                <a:ea typeface="+mn-lt"/>
                <a:cs typeface="+mn-lt"/>
              </a:rPr>
              <a:t>, 2004</a:t>
            </a:r>
            <a:r>
              <a:rPr lang="it-IT" sz="1700">
                <a:ea typeface="+mn-lt"/>
                <a:cs typeface="+mn-lt"/>
              </a:rPr>
              <a:t>].</a:t>
            </a:r>
          </a:p>
          <a:p>
            <a:pPr marL="285750" indent="-285750">
              <a:buFont typeface="Arial"/>
              <a:buChar char="•"/>
            </a:pPr>
            <a:r>
              <a:rPr lang="it-IT" sz="1700" err="1">
                <a:ea typeface="+mn-lt"/>
                <a:cs typeface="+mn-lt"/>
              </a:rPr>
              <a:t>These</a:t>
            </a:r>
            <a:r>
              <a:rPr lang="it-IT" sz="1700">
                <a:ea typeface="+mn-lt"/>
                <a:cs typeface="+mn-lt"/>
              </a:rPr>
              <a:t> </a:t>
            </a:r>
            <a:r>
              <a:rPr lang="it-IT" sz="1700" err="1">
                <a:ea typeface="+mn-lt"/>
                <a:cs typeface="+mn-lt"/>
              </a:rPr>
              <a:t>terms</a:t>
            </a:r>
            <a:r>
              <a:rPr lang="it-IT" sz="1700">
                <a:ea typeface="+mn-lt"/>
                <a:cs typeface="+mn-lt"/>
              </a:rPr>
              <a:t> are </a:t>
            </a:r>
            <a:r>
              <a:rPr lang="it-IT" sz="1700" err="1">
                <a:ea typeface="+mn-lt"/>
                <a:cs typeface="+mn-lt"/>
              </a:rPr>
              <a:t>manifest</a:t>
            </a:r>
            <a:r>
              <a:rPr lang="it-IT" sz="1700">
                <a:ea typeface="+mn-lt"/>
                <a:cs typeface="+mn-lt"/>
              </a:rPr>
              <a:t> in the </a:t>
            </a:r>
            <a:r>
              <a:rPr lang="it-IT" sz="1700" err="1">
                <a:ea typeface="+mn-lt"/>
                <a:cs typeface="+mn-lt"/>
              </a:rPr>
              <a:t>limit</a:t>
            </a:r>
            <a:r>
              <a:rPr lang="it-IT" sz="1700">
                <a:ea typeface="+mn-lt"/>
                <a:cs typeface="+mn-lt"/>
              </a:rPr>
              <a:t> in </a:t>
            </a:r>
            <a:r>
              <a:rPr lang="it-IT" sz="1700" err="1">
                <a:ea typeface="+mn-lt"/>
                <a:cs typeface="+mn-lt"/>
              </a:rPr>
              <a:t>which</a:t>
            </a:r>
            <a:r>
              <a:rPr lang="it-IT" sz="1700">
                <a:ea typeface="+mn-lt"/>
                <a:cs typeface="+mn-lt"/>
              </a:rPr>
              <a:t> the mass of the field </a:t>
            </a:r>
            <a:r>
              <a:rPr lang="it-IT" sz="1700" err="1">
                <a:ea typeface="+mn-lt"/>
                <a:cs typeface="+mn-lt"/>
              </a:rPr>
              <a:t>is</a:t>
            </a:r>
            <a:r>
              <a:rPr lang="it-IT" sz="1700">
                <a:ea typeface="+mn-lt"/>
                <a:cs typeface="+mn-lt"/>
              </a:rPr>
              <a:t> </a:t>
            </a:r>
            <a:r>
              <a:rPr lang="it-IT" sz="1700" err="1">
                <a:ea typeface="+mn-lt"/>
                <a:cs typeface="+mn-lt"/>
              </a:rPr>
              <a:t>much</a:t>
            </a:r>
            <a:r>
              <a:rPr lang="it-IT" sz="1700">
                <a:ea typeface="+mn-lt"/>
                <a:cs typeface="+mn-lt"/>
              </a:rPr>
              <a:t> </a:t>
            </a:r>
            <a:r>
              <a:rPr lang="it-IT" sz="1700" err="1">
                <a:ea typeface="+mn-lt"/>
                <a:cs typeface="+mn-lt"/>
              </a:rPr>
              <a:t>bigger</a:t>
            </a:r>
            <a:r>
              <a:rPr lang="it-IT" sz="1700">
                <a:ea typeface="+mn-lt"/>
                <a:cs typeface="+mn-lt"/>
              </a:rPr>
              <a:t> the </a:t>
            </a:r>
            <a:r>
              <a:rPr lang="it-IT" sz="1700" err="1">
                <a:ea typeface="+mn-lt"/>
                <a:cs typeface="+mn-lt"/>
              </a:rPr>
              <a:t>momenta</a:t>
            </a:r>
            <a:r>
              <a:rPr lang="it-IT" sz="1700">
                <a:ea typeface="+mn-lt"/>
                <a:cs typeface="+mn-lt"/>
              </a:rPr>
              <a:t> inside the loop.</a:t>
            </a:r>
          </a:p>
          <a:p>
            <a:pPr marL="285750" indent="-285750">
              <a:buFont typeface="Arial"/>
              <a:buChar char="•"/>
            </a:pPr>
            <a:endParaRPr lang="it-IT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it-IT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it-IT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it-IT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it-IT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it-IT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it-IT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it-IT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it-IT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it-IT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it-IT" sz="1700">
                <a:ea typeface="+mn-lt"/>
                <a:cs typeface="+mn-lt"/>
              </a:rPr>
              <a:t>On the </a:t>
            </a:r>
            <a:r>
              <a:rPr lang="it-IT" sz="1700" err="1">
                <a:ea typeface="+mn-lt"/>
                <a:cs typeface="+mn-lt"/>
              </a:rPr>
              <a:t>left</a:t>
            </a:r>
            <a:r>
              <a:rPr lang="it-IT" sz="1700">
                <a:ea typeface="+mn-lt"/>
                <a:cs typeface="+mn-lt"/>
              </a:rPr>
              <a:t> </a:t>
            </a:r>
            <a:r>
              <a:rPr lang="it-IT" sz="1700" err="1">
                <a:ea typeface="+mn-lt"/>
                <a:cs typeface="+mn-lt"/>
              </a:rPr>
              <a:t>there</a:t>
            </a:r>
            <a:r>
              <a:rPr lang="it-IT" sz="1700">
                <a:ea typeface="+mn-lt"/>
                <a:cs typeface="+mn-lt"/>
              </a:rPr>
              <a:t> </a:t>
            </a:r>
            <a:r>
              <a:rPr lang="it-IT" sz="1700" err="1">
                <a:ea typeface="+mn-lt"/>
                <a:cs typeface="+mn-lt"/>
              </a:rPr>
              <a:t>is</a:t>
            </a:r>
            <a:r>
              <a:rPr lang="it-IT" sz="1700">
                <a:ea typeface="+mn-lt"/>
                <a:cs typeface="+mn-lt"/>
              </a:rPr>
              <a:t> one of </a:t>
            </a:r>
            <a:r>
              <a:rPr lang="it-IT" sz="1700" err="1">
                <a:ea typeface="+mn-lt"/>
                <a:cs typeface="+mn-lt"/>
              </a:rPr>
              <a:t>these</a:t>
            </a:r>
            <a:r>
              <a:rPr lang="it-IT" sz="1700">
                <a:ea typeface="+mn-lt"/>
                <a:cs typeface="+mn-lt"/>
              </a:rPr>
              <a:t> </a:t>
            </a:r>
            <a:r>
              <a:rPr lang="it-IT" sz="1700" err="1">
                <a:ea typeface="+mn-lt"/>
                <a:cs typeface="+mn-lt"/>
              </a:rPr>
              <a:t>kind</a:t>
            </a:r>
            <a:r>
              <a:rPr lang="it-IT" sz="1700">
                <a:ea typeface="+mn-lt"/>
                <a:cs typeface="+mn-lt"/>
              </a:rPr>
              <a:t> of </a:t>
            </a:r>
            <a:r>
              <a:rPr lang="it-IT" sz="1700" err="1">
                <a:ea typeface="+mn-lt"/>
                <a:cs typeface="+mn-lt"/>
              </a:rPr>
              <a:t>diagrams</a:t>
            </a:r>
            <a:r>
              <a:rPr lang="it-IT" sz="1700">
                <a:ea typeface="+mn-lt"/>
                <a:cs typeface="+mn-lt"/>
              </a:rPr>
              <a:t> and on the </a:t>
            </a:r>
            <a:r>
              <a:rPr lang="it-IT" sz="1700" err="1">
                <a:ea typeface="+mn-lt"/>
                <a:cs typeface="+mn-lt"/>
              </a:rPr>
              <a:t>right</a:t>
            </a:r>
            <a:r>
              <a:rPr lang="it-IT" sz="1700">
                <a:ea typeface="+mn-lt"/>
                <a:cs typeface="+mn-lt"/>
              </a:rPr>
              <a:t> </a:t>
            </a:r>
            <a:r>
              <a:rPr lang="it-IT" sz="1700" err="1">
                <a:ea typeface="+mn-lt"/>
                <a:cs typeface="+mn-lt"/>
              </a:rPr>
              <a:t>its</a:t>
            </a:r>
            <a:r>
              <a:rPr lang="it-IT" sz="1700">
                <a:ea typeface="+mn-lt"/>
                <a:cs typeface="+mn-lt"/>
              </a:rPr>
              <a:t> </a:t>
            </a:r>
            <a:r>
              <a:rPr lang="it-IT" sz="1700" err="1">
                <a:ea typeface="+mn-lt"/>
                <a:cs typeface="+mn-lt"/>
              </a:rPr>
              <a:t>effective</a:t>
            </a:r>
            <a:r>
              <a:rPr lang="it-IT" sz="1700">
                <a:ea typeface="+mn-lt"/>
                <a:cs typeface="+mn-lt"/>
              </a:rPr>
              <a:t> </a:t>
            </a:r>
            <a:r>
              <a:rPr lang="it-IT" sz="1700" err="1">
                <a:ea typeface="+mn-lt"/>
                <a:cs typeface="+mn-lt"/>
              </a:rPr>
              <a:t>description</a:t>
            </a:r>
            <a:r>
              <a:rPr lang="it-IT" sz="1700">
                <a:ea typeface="+mn-lt"/>
                <a:cs typeface="+mn-lt"/>
              </a:rPr>
              <a:t> in the large mass </a:t>
            </a:r>
            <a:r>
              <a:rPr lang="it-IT" sz="1700" err="1">
                <a:ea typeface="+mn-lt"/>
                <a:cs typeface="+mn-lt"/>
              </a:rPr>
              <a:t>limit</a:t>
            </a:r>
            <a:r>
              <a:rPr lang="it-IT" sz="1700">
                <a:ea typeface="+mn-lt"/>
                <a:cs typeface="+mn-lt"/>
              </a:rPr>
              <a:t>, </a:t>
            </a:r>
            <a:r>
              <a:rPr lang="it-IT" sz="1700" err="1">
                <a:ea typeface="+mn-lt"/>
                <a:cs typeface="+mn-lt"/>
              </a:rPr>
              <a:t>which</a:t>
            </a:r>
            <a:r>
              <a:rPr lang="it-IT" sz="1700">
                <a:ea typeface="+mn-lt"/>
                <a:cs typeface="+mn-lt"/>
              </a:rPr>
              <a:t> </a:t>
            </a:r>
            <a:r>
              <a:rPr lang="it-IT" sz="1700" err="1">
                <a:ea typeface="+mn-lt"/>
                <a:cs typeface="+mn-lt"/>
              </a:rPr>
              <a:t>gives</a:t>
            </a:r>
            <a:r>
              <a:rPr lang="it-IT" sz="1700">
                <a:ea typeface="+mn-lt"/>
                <a:cs typeface="+mn-lt"/>
              </a:rPr>
              <a:t> the </a:t>
            </a:r>
            <a:r>
              <a:rPr lang="it-IT" sz="1700" err="1">
                <a:ea typeface="+mn-lt"/>
                <a:cs typeface="+mn-lt"/>
              </a:rPr>
              <a:t>classical</a:t>
            </a:r>
            <a:r>
              <a:rPr lang="it-IT" sz="1700">
                <a:ea typeface="+mn-lt"/>
                <a:cs typeface="+mn-lt"/>
              </a:rPr>
              <a:t> </a:t>
            </a:r>
            <a:r>
              <a:rPr lang="it-IT" sz="1700" err="1">
                <a:ea typeface="+mn-lt"/>
                <a:cs typeface="+mn-lt"/>
              </a:rPr>
              <a:t>contributions</a:t>
            </a:r>
            <a:r>
              <a:rPr lang="it-IT" sz="1700">
                <a:ea typeface="+mn-lt"/>
                <a:cs typeface="+mn-lt"/>
              </a:rPr>
              <a:t> [</a:t>
            </a:r>
            <a:r>
              <a:rPr lang="it-IT" sz="1700" err="1">
                <a:solidFill>
                  <a:schemeClr val="accent2"/>
                </a:solidFill>
                <a:ea typeface="+mn-lt"/>
                <a:cs typeface="+mn-lt"/>
              </a:rPr>
              <a:t>Bjerrum</a:t>
            </a:r>
            <a:r>
              <a:rPr lang="it-IT" sz="1700">
                <a:solidFill>
                  <a:schemeClr val="accent2"/>
                </a:solidFill>
                <a:ea typeface="+mn-lt"/>
                <a:cs typeface="+mn-lt"/>
              </a:rPr>
              <a:t>-Bohr, </a:t>
            </a:r>
            <a:r>
              <a:rPr lang="it-IT" sz="1700" err="1">
                <a:solidFill>
                  <a:schemeClr val="accent2"/>
                </a:solidFill>
                <a:ea typeface="+mn-lt"/>
                <a:cs typeface="+mn-lt"/>
              </a:rPr>
              <a:t>Damgaard</a:t>
            </a:r>
            <a:r>
              <a:rPr lang="it-IT" sz="1700">
                <a:solidFill>
                  <a:schemeClr val="accent2"/>
                </a:solidFill>
                <a:ea typeface="+mn-lt"/>
                <a:cs typeface="+mn-lt"/>
              </a:rPr>
              <a:t>, Festuccia et </a:t>
            </a:r>
            <a:r>
              <a:rPr lang="it-IT" sz="1700" err="1">
                <a:solidFill>
                  <a:schemeClr val="accent2"/>
                </a:solidFill>
                <a:ea typeface="+mn-lt"/>
                <a:cs typeface="+mn-lt"/>
              </a:rPr>
              <a:t>all</a:t>
            </a:r>
            <a:r>
              <a:rPr lang="it-IT" sz="1700">
                <a:solidFill>
                  <a:schemeClr val="accent2"/>
                </a:solidFill>
                <a:ea typeface="+mn-lt"/>
                <a:cs typeface="+mn-lt"/>
              </a:rPr>
              <a:t>, 2018</a:t>
            </a:r>
            <a:r>
              <a:rPr lang="it-IT" sz="1700">
                <a:ea typeface="+mn-lt"/>
                <a:cs typeface="+mn-lt"/>
              </a:rPr>
              <a:t>].</a:t>
            </a:r>
          </a:p>
          <a:p>
            <a:r>
              <a:rPr lang="it-IT" sz="1700">
                <a:ea typeface="+mn-lt"/>
                <a:cs typeface="+mn-lt"/>
              </a:rPr>
              <a:t>     (Note: The </a:t>
            </a:r>
            <a:r>
              <a:rPr lang="it-IT" sz="1700" err="1">
                <a:ea typeface="+mn-lt"/>
                <a:cs typeface="+mn-lt"/>
              </a:rPr>
              <a:t>contributions</a:t>
            </a:r>
            <a:r>
              <a:rPr lang="it-IT" sz="1700">
                <a:ea typeface="+mn-lt"/>
                <a:cs typeface="+mn-lt"/>
              </a:rPr>
              <a:t> </a:t>
            </a:r>
            <a:r>
              <a:rPr lang="it-IT" sz="1700" err="1">
                <a:ea typeface="+mn-lt"/>
                <a:cs typeface="+mn-lt"/>
              </a:rPr>
              <a:t>where</a:t>
            </a:r>
            <a:r>
              <a:rPr lang="it-IT" sz="1700">
                <a:ea typeface="+mn-lt"/>
                <a:cs typeface="+mn-lt"/>
              </a:rPr>
              <a:t> the mass </a:t>
            </a:r>
            <a:r>
              <a:rPr lang="it-IT" sz="1700" err="1">
                <a:ea typeface="+mn-lt"/>
                <a:cs typeface="+mn-lt"/>
              </a:rPr>
              <a:t>is</a:t>
            </a:r>
            <a:r>
              <a:rPr lang="it-IT" sz="1700">
                <a:ea typeface="+mn-lt"/>
                <a:cs typeface="+mn-lt"/>
              </a:rPr>
              <a:t> </a:t>
            </a:r>
            <a:r>
              <a:rPr lang="it-IT" sz="1700" err="1">
                <a:ea typeface="+mn-lt"/>
                <a:cs typeface="+mn-lt"/>
              </a:rPr>
              <a:t>lower</a:t>
            </a:r>
            <a:r>
              <a:rPr lang="it-IT" sz="1700">
                <a:ea typeface="+mn-lt"/>
                <a:cs typeface="+mn-lt"/>
              </a:rPr>
              <a:t> or </a:t>
            </a:r>
            <a:r>
              <a:rPr lang="it-IT" sz="1700" err="1">
                <a:ea typeface="+mn-lt"/>
                <a:cs typeface="+mn-lt"/>
              </a:rPr>
              <a:t>equal</a:t>
            </a:r>
            <a:r>
              <a:rPr lang="it-IT" sz="1700">
                <a:ea typeface="+mn-lt"/>
                <a:cs typeface="+mn-lt"/>
              </a:rPr>
              <a:t> to the</a:t>
            </a:r>
          </a:p>
          <a:p>
            <a:r>
              <a:rPr lang="it-IT" sz="1700">
                <a:ea typeface="+mn-lt"/>
                <a:cs typeface="+mn-lt"/>
              </a:rPr>
              <a:t>     loop </a:t>
            </a:r>
            <a:r>
              <a:rPr lang="it-IT" sz="1700" err="1">
                <a:ea typeface="+mn-lt"/>
                <a:cs typeface="+mn-lt"/>
              </a:rPr>
              <a:t>momenta</a:t>
            </a:r>
            <a:r>
              <a:rPr lang="it-IT" sz="1700">
                <a:ea typeface="+mn-lt"/>
                <a:cs typeface="+mn-lt"/>
              </a:rPr>
              <a:t> </a:t>
            </a:r>
            <a:r>
              <a:rPr lang="it-IT" sz="1700" err="1">
                <a:ea typeface="+mn-lt"/>
                <a:cs typeface="+mn-lt"/>
              </a:rPr>
              <a:t>gives</a:t>
            </a:r>
            <a:r>
              <a:rPr lang="it-IT" sz="1700">
                <a:ea typeface="+mn-lt"/>
                <a:cs typeface="+mn-lt"/>
              </a:rPr>
              <a:t> </a:t>
            </a:r>
            <a:r>
              <a:rPr lang="it-IT" sz="1700" err="1">
                <a:ea typeface="+mn-lt"/>
                <a:cs typeface="+mn-lt"/>
              </a:rPr>
              <a:t>contributions</a:t>
            </a:r>
            <a:r>
              <a:rPr lang="it-IT" sz="1700">
                <a:ea typeface="+mn-lt"/>
                <a:cs typeface="+mn-lt"/>
              </a:rPr>
              <a:t> </a:t>
            </a:r>
            <a:r>
              <a:rPr lang="it-IT" sz="1700" err="1">
                <a:ea typeface="+mn-lt"/>
                <a:cs typeface="+mn-lt"/>
              </a:rPr>
              <a:t>that</a:t>
            </a:r>
            <a:r>
              <a:rPr lang="it-IT" sz="1700">
                <a:ea typeface="+mn-lt"/>
                <a:cs typeface="+mn-lt"/>
              </a:rPr>
              <a:t> </a:t>
            </a:r>
            <a:r>
              <a:rPr lang="it-IT" sz="1700" err="1">
                <a:ea typeface="+mn-lt"/>
                <a:cs typeface="+mn-lt"/>
              </a:rPr>
              <a:t>goes</a:t>
            </a:r>
            <a:r>
              <a:rPr lang="it-IT" sz="1700">
                <a:ea typeface="+mn-lt"/>
                <a:cs typeface="+mn-lt"/>
              </a:rPr>
              <a:t> </a:t>
            </a:r>
            <a:r>
              <a:rPr lang="it-IT" sz="1700" err="1">
                <a:ea typeface="+mn-lt"/>
                <a:cs typeface="+mn-lt"/>
              </a:rPr>
              <a:t>away</a:t>
            </a:r>
            <a:r>
              <a:rPr lang="it-IT" sz="1700">
                <a:ea typeface="+mn-lt"/>
                <a:cs typeface="+mn-lt"/>
              </a:rPr>
              <a:t> </a:t>
            </a:r>
            <a:r>
              <a:rPr lang="it-IT" sz="1700" err="1">
                <a:ea typeface="+mn-lt"/>
                <a:cs typeface="+mn-lt"/>
              </a:rPr>
              <a:t>when</a:t>
            </a:r>
            <a:r>
              <a:rPr lang="it-IT" sz="1700">
                <a:ea typeface="+mn-lt"/>
                <a:cs typeface="+mn-lt"/>
              </a:rPr>
              <a:t> ℏ → 0, so</a:t>
            </a:r>
          </a:p>
          <a:p>
            <a:r>
              <a:rPr lang="it-IT" sz="1700">
                <a:ea typeface="+mn-lt"/>
                <a:cs typeface="+mn-lt"/>
              </a:rPr>
              <a:t>     </a:t>
            </a:r>
            <a:r>
              <a:rPr lang="it-IT" sz="1700" err="1">
                <a:ea typeface="+mn-lt"/>
                <a:cs typeface="+mn-lt"/>
              </a:rPr>
              <a:t>we</a:t>
            </a:r>
            <a:r>
              <a:rPr lang="it-IT" sz="1700">
                <a:ea typeface="+mn-lt"/>
                <a:cs typeface="+mn-lt"/>
              </a:rPr>
              <a:t> </a:t>
            </a:r>
            <a:r>
              <a:rPr lang="it-IT" sz="1700" err="1">
                <a:ea typeface="+mn-lt"/>
                <a:cs typeface="+mn-lt"/>
              </a:rPr>
              <a:t>don't</a:t>
            </a:r>
            <a:r>
              <a:rPr lang="it-IT" sz="1700">
                <a:ea typeface="+mn-lt"/>
                <a:cs typeface="+mn-lt"/>
              </a:rPr>
              <a:t> care </a:t>
            </a:r>
            <a:r>
              <a:rPr lang="it-IT" sz="1700" err="1">
                <a:ea typeface="+mn-lt"/>
                <a:cs typeface="+mn-lt"/>
              </a:rPr>
              <a:t>here</a:t>
            </a:r>
            <a:r>
              <a:rPr lang="it-IT" sz="1700">
                <a:ea typeface="+mn-lt"/>
                <a:cs typeface="+mn-lt"/>
              </a:rPr>
              <a:t>.)</a:t>
            </a:r>
          </a:p>
          <a:p>
            <a:pPr marL="285750" indent="-285750">
              <a:buFont typeface="Arial"/>
              <a:buChar char="•"/>
            </a:pPr>
            <a:r>
              <a:rPr lang="it-IT" sz="1700" b="1"/>
              <a:t>N-loops </a:t>
            </a:r>
            <a:r>
              <a:rPr lang="it-IT" sz="1700" b="1" err="1"/>
              <a:t>correspond</a:t>
            </a:r>
            <a:r>
              <a:rPr lang="it-IT" sz="1700" b="1"/>
              <a:t> to </a:t>
            </a:r>
            <a:r>
              <a:rPr lang="it-IT" sz="1700" b="1" err="1"/>
              <a:t>order</a:t>
            </a:r>
            <a:r>
              <a:rPr lang="it-IT" sz="1700" b="1"/>
              <a:t> G^</a:t>
            </a:r>
            <a:r>
              <a:rPr lang="it-IT" sz="1700" b="1" baseline="30000"/>
              <a:t>(N+1)</a:t>
            </a:r>
            <a:r>
              <a:rPr lang="it-IT" sz="1700" b="1"/>
              <a:t>  in the post-</a:t>
            </a:r>
            <a:r>
              <a:rPr lang="it-IT" sz="1700" b="1" err="1"/>
              <a:t>Minkowskian</a:t>
            </a:r>
            <a:r>
              <a:rPr lang="it-IT" sz="1700" b="1"/>
              <a:t> </a:t>
            </a:r>
            <a:r>
              <a:rPr lang="it-IT" sz="1700" b="1" err="1"/>
              <a:t>expansion</a:t>
            </a:r>
            <a:r>
              <a:rPr lang="it-IT" sz="1700" b="1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05FDE-CE7F-BB90-881A-51724CA58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165" y="2301272"/>
            <a:ext cx="5377838" cy="202308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DD7018-C76F-8E87-905A-1AE65238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93144" y="6465199"/>
            <a:ext cx="244865" cy="392667"/>
          </a:xfrm>
        </p:spPr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7101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D754D-1EE6-7748-1D54-3576C8D2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808469"/>
            <a:ext cx="3517567" cy="1077976"/>
          </a:xfrm>
        </p:spPr>
        <p:txBody>
          <a:bodyPr>
            <a:normAutofit fontScale="90000"/>
          </a:bodyPr>
          <a:lstStyle/>
          <a:p>
            <a:r>
              <a:rPr lang="en-GB"/>
              <a:t>Observables from scattering amplitudes</a:t>
            </a:r>
          </a:p>
        </p:txBody>
      </p:sp>
      <p:pic>
        <p:nvPicPr>
          <p:cNvPr id="8" name="Content Placeholder 7" descr="A large airplane with a dinosaur head on it&#10;&#10;AI-generated content may be incorrect.">
            <a:extLst>
              <a:ext uri="{FF2B5EF4-FFF2-40B4-BE49-F238E27FC236}">
                <a16:creationId xmlns:a16="http://schemas.microsoft.com/office/drawing/2014/main" id="{B573C3D0-5CE1-EFF6-14CE-818920F7A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761" y="2534583"/>
            <a:ext cx="3583351" cy="2017171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4FC9E-6422-AA0A-03DE-7D67423A5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5</a:t>
            </a:fld>
            <a:endParaRPr lang="en-GB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3D063D-EE8C-9771-0F77-2682971A489E}"/>
              </a:ext>
            </a:extLst>
          </p:cNvPr>
          <p:cNvSpPr txBox="1"/>
          <p:nvPr/>
        </p:nvSpPr>
        <p:spPr>
          <a:xfrm>
            <a:off x="4844183" y="367553"/>
            <a:ext cx="6935570" cy="6355586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700"/>
              <a:t>The </a:t>
            </a:r>
            <a:r>
              <a:rPr lang="it-IT" sz="1700" err="1"/>
              <a:t>classical</a:t>
            </a:r>
            <a:r>
              <a:rPr lang="it-IT" sz="1700"/>
              <a:t> </a:t>
            </a:r>
            <a:r>
              <a:rPr lang="it-IT" sz="1700" err="1"/>
              <a:t>contributions</a:t>
            </a:r>
            <a:r>
              <a:rPr lang="it-IT" sz="1700"/>
              <a:t> from loops can be </a:t>
            </a:r>
            <a:r>
              <a:rPr lang="it-IT" sz="1700" err="1"/>
              <a:t>used</a:t>
            </a:r>
            <a:r>
              <a:rPr lang="it-IT" sz="1700"/>
              <a:t> to derive </a:t>
            </a:r>
            <a:r>
              <a:rPr lang="it-IT" sz="1700" err="1"/>
              <a:t>observables</a:t>
            </a:r>
            <a:r>
              <a:rPr lang="it-IT" sz="170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700" err="1"/>
              <a:t>As</a:t>
            </a:r>
            <a:r>
              <a:rPr lang="it-IT" sz="1700"/>
              <a:t> an </a:t>
            </a:r>
            <a:r>
              <a:rPr lang="it-IT" sz="1700" err="1"/>
              <a:t>example</a:t>
            </a:r>
            <a:r>
              <a:rPr lang="it-IT" sz="1700"/>
              <a:t>, the </a:t>
            </a:r>
            <a:r>
              <a:rPr lang="it-IT" sz="1700" err="1"/>
              <a:t>graviton</a:t>
            </a:r>
            <a:r>
              <a:rPr lang="it-IT" sz="1700"/>
              <a:t> field in the action </a:t>
            </a:r>
            <a:r>
              <a:rPr lang="it-IT" sz="1700" err="1"/>
              <a:t>couples</a:t>
            </a:r>
            <a:r>
              <a:rPr lang="it-IT" sz="1700"/>
              <a:t> to the Energy-Momentum </a:t>
            </a:r>
            <a:r>
              <a:rPr lang="it-IT" sz="1700" err="1"/>
              <a:t>Tensor</a:t>
            </a:r>
            <a:r>
              <a:rPr lang="it-IT" sz="1700"/>
              <a:t> of a massive </a:t>
            </a:r>
            <a:r>
              <a:rPr lang="it-IT" sz="1700" err="1"/>
              <a:t>particle</a:t>
            </a:r>
            <a:r>
              <a:rPr lang="it-IT" sz="1700"/>
              <a:t> </a:t>
            </a:r>
            <a:r>
              <a:rPr lang="it-IT" sz="1700" err="1"/>
              <a:t>as</a:t>
            </a:r>
            <a:r>
              <a:rPr lang="it-IT" sz="1700"/>
              <a:t> follows: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7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700" b="1"/>
              <a:t>The Energy-Momentum </a:t>
            </a:r>
            <a:r>
              <a:rPr lang="it-IT" sz="1700" b="1" err="1"/>
              <a:t>Tensor</a:t>
            </a:r>
            <a:r>
              <a:rPr lang="it-IT" sz="1700" b="1"/>
              <a:t> </a:t>
            </a:r>
            <a:r>
              <a:rPr lang="it-IT" sz="1700" b="1" err="1"/>
              <a:t>is</a:t>
            </a:r>
            <a:r>
              <a:rPr lang="it-IT" sz="1700" b="1"/>
              <a:t> </a:t>
            </a:r>
            <a:r>
              <a:rPr lang="it-IT" sz="1700" b="1" err="1"/>
              <a:t>associated</a:t>
            </a:r>
            <a:r>
              <a:rPr lang="it-IT" sz="1700" b="1"/>
              <a:t> to the </a:t>
            </a:r>
            <a:r>
              <a:rPr lang="it-IT" sz="1700" b="1" err="1"/>
              <a:t>absorption</a:t>
            </a:r>
            <a:r>
              <a:rPr lang="it-IT" sz="1700" b="1"/>
              <a:t> or </a:t>
            </a:r>
            <a:r>
              <a:rPr lang="it-IT" sz="1700" b="1" err="1"/>
              <a:t>emission</a:t>
            </a:r>
            <a:r>
              <a:rPr lang="it-IT" sz="1700" b="1"/>
              <a:t> of a </a:t>
            </a:r>
            <a:r>
              <a:rPr lang="it-IT" sz="1700" b="1" err="1"/>
              <a:t>graviton</a:t>
            </a:r>
            <a:r>
              <a:rPr lang="it-IT" sz="1700" b="1"/>
              <a:t> </a:t>
            </a:r>
            <a:r>
              <a:rPr lang="it-IT" sz="1700"/>
              <a:t>[</a:t>
            </a:r>
            <a:r>
              <a:rPr lang="it-IT" sz="1700" err="1">
                <a:solidFill>
                  <a:schemeClr val="accent2"/>
                </a:solidFill>
              </a:rPr>
              <a:t>Mougiakakos</a:t>
            </a:r>
            <a:r>
              <a:rPr lang="it-IT" sz="1700">
                <a:solidFill>
                  <a:schemeClr val="accent2"/>
                </a:solidFill>
              </a:rPr>
              <a:t>, </a:t>
            </a:r>
            <a:r>
              <a:rPr lang="it-IT" sz="1700" err="1">
                <a:solidFill>
                  <a:schemeClr val="accent2"/>
                </a:solidFill>
              </a:rPr>
              <a:t>Vanhove</a:t>
            </a:r>
            <a:r>
              <a:rPr lang="it-IT" sz="1700">
                <a:solidFill>
                  <a:schemeClr val="accent2"/>
                </a:solidFill>
              </a:rPr>
              <a:t>, 2020</a:t>
            </a:r>
            <a:r>
              <a:rPr lang="it-IT" sz="1700"/>
              <a:t>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700" err="1"/>
              <a:t>We</a:t>
            </a:r>
            <a:r>
              <a:rPr lang="it-IT" sz="1700"/>
              <a:t> are </a:t>
            </a:r>
            <a:r>
              <a:rPr lang="it-IT" sz="1700" err="1"/>
              <a:t>considering</a:t>
            </a:r>
            <a:r>
              <a:rPr lang="it-IT" sz="1700"/>
              <a:t> a </a:t>
            </a:r>
            <a:r>
              <a:rPr lang="it-IT" sz="1700" err="1"/>
              <a:t>process</a:t>
            </a:r>
            <a:r>
              <a:rPr lang="it-IT" sz="1700"/>
              <a:t> with </a:t>
            </a:r>
            <a:r>
              <a:rPr lang="it-IT" sz="1700" err="1"/>
              <a:t>two</a:t>
            </a:r>
            <a:r>
              <a:rPr lang="it-IT" sz="1700"/>
              <a:t> massive </a:t>
            </a:r>
            <a:r>
              <a:rPr lang="it-IT" sz="1700" err="1"/>
              <a:t>particles</a:t>
            </a:r>
            <a:r>
              <a:rPr lang="it-IT" sz="1700"/>
              <a:t> interacting with a </a:t>
            </a:r>
            <a:r>
              <a:rPr lang="it-IT" sz="1700" err="1"/>
              <a:t>graviton</a:t>
            </a:r>
            <a:r>
              <a:rPr lang="it-IT" sz="1700"/>
              <a:t>.</a:t>
            </a:r>
          </a:p>
        </p:txBody>
      </p:sp>
      <p:pic>
        <p:nvPicPr>
          <p:cNvPr id="7" name="Immagine 6" descr="Immagine che contiene testo, Carattere, calligrafia, linea&#10;&#10;Il contenuto generato dall&amp;#39;IA potrebbe non essere corretto.">
            <a:extLst>
              <a:ext uri="{FF2B5EF4-FFF2-40B4-BE49-F238E27FC236}">
                <a16:creationId xmlns:a16="http://schemas.microsoft.com/office/drawing/2014/main" id="{C1206D16-ACD0-41BD-205D-79D5784CA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756" y="1875418"/>
            <a:ext cx="2227490" cy="1216478"/>
          </a:xfrm>
          <a:prstGeom prst="rect">
            <a:avLst/>
          </a:prstGeom>
        </p:spPr>
      </p:pic>
      <p:pic>
        <p:nvPicPr>
          <p:cNvPr id="10" name="Immagine 9" descr="Immagine che contiene disegno, stoviglie, illustrazione&#10;&#10;Il contenuto generato dall&amp;#39;IA potrebbe non essere corretto.">
            <a:extLst>
              <a:ext uri="{FF2B5EF4-FFF2-40B4-BE49-F238E27FC236}">
                <a16:creationId xmlns:a16="http://schemas.microsoft.com/office/drawing/2014/main" id="{E5FDE6F6-33B1-D094-23EE-014A03D30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620" y="3883998"/>
            <a:ext cx="2540553" cy="230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7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18BBE-5428-213B-D9FC-815FA00D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METRIC FROM SCATTERING AMPLITUDES</a:t>
            </a:r>
          </a:p>
        </p:txBody>
      </p:sp>
      <p:pic>
        <p:nvPicPr>
          <p:cNvPr id="5" name="Content Placeholder 4" descr="An elephant wearing a cactus garment&#10;&#10;AI-generated content may be incorrect.">
            <a:extLst>
              <a:ext uri="{FF2B5EF4-FFF2-40B4-BE49-F238E27FC236}">
                <a16:creationId xmlns:a16="http://schemas.microsoft.com/office/drawing/2014/main" id="{C3EC510E-3138-E810-2199-186A2065D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764" y="2978828"/>
            <a:ext cx="3031167" cy="314079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63C916-20A0-7F26-71EE-522D2E626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04027" y="301841"/>
            <a:ext cx="6914490" cy="6330191"/>
          </a:xfrm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F0502020204030204" pitchFamily="34" charset="0"/>
              <a:buChar char="•"/>
            </a:pPr>
            <a:r>
              <a:rPr lang="en-GB" sz="1700">
                <a:solidFill>
                  <a:schemeClr val="tx1"/>
                </a:solidFill>
              </a:rPr>
              <a:t>Now we want to use this relation to find a connection </a:t>
            </a:r>
            <a:r>
              <a:rPr lang="en-GB" sz="1700" err="1">
                <a:solidFill>
                  <a:schemeClr val="tx1"/>
                </a:solidFill>
              </a:rPr>
              <a:t>bewteen</a:t>
            </a:r>
            <a:r>
              <a:rPr lang="en-GB" sz="1700">
                <a:solidFill>
                  <a:schemeClr val="tx1"/>
                </a:solidFill>
              </a:rPr>
              <a:t> graviton and Stress-Energy Tensor, to find observables through amplitudes.</a:t>
            </a:r>
          </a:p>
          <a:p>
            <a:pPr marL="285750" indent="-285750">
              <a:buFont typeface="Arial" panose="020F0502020204030204" pitchFamily="34" charset="0"/>
              <a:buChar char="•"/>
            </a:pPr>
            <a:r>
              <a:rPr lang="en-GB" sz="1700">
                <a:solidFill>
                  <a:schemeClr val="tx1"/>
                </a:solidFill>
              </a:rPr>
              <a:t>From the relation before we have that the n-loop integrals can be related to the Energy-Momentum Tensor:</a:t>
            </a:r>
          </a:p>
          <a:p>
            <a:pPr marL="285750" indent="-285750">
              <a:buFont typeface="Arial" panose="020F0502020204030204" pitchFamily="34" charset="0"/>
              <a:buChar char="•"/>
            </a:pPr>
            <a:endParaRPr lang="en-GB">
              <a:solidFill>
                <a:schemeClr val="tx1"/>
              </a:solidFill>
            </a:endParaRPr>
          </a:p>
          <a:p>
            <a:pPr marL="285750" indent="-285750">
              <a:buFont typeface="Arial" panose="020F0502020204030204" pitchFamily="34" charset="0"/>
              <a:buChar char="•"/>
            </a:pPr>
            <a:endParaRPr lang="en-GB" sz="1700">
              <a:solidFill>
                <a:schemeClr val="tx1"/>
              </a:solidFill>
            </a:endParaRPr>
          </a:p>
          <a:p>
            <a:pPr marL="285750" indent="-285750">
              <a:buFont typeface="Arial" panose="020F0502020204030204" pitchFamily="34" charset="0"/>
              <a:buChar char="•"/>
            </a:pPr>
            <a:endParaRPr lang="en-GB" sz="1700">
              <a:solidFill>
                <a:schemeClr val="tx1"/>
              </a:solidFill>
            </a:endParaRPr>
          </a:p>
          <a:p>
            <a:r>
              <a:rPr lang="en-GB" sz="1700">
                <a:solidFill>
                  <a:schemeClr val="tx1"/>
                </a:solidFill>
              </a:rPr>
              <a:t>     Where </a:t>
            </a:r>
            <a:r>
              <a:rPr lang="en-GB" sz="1700">
                <a:solidFill>
                  <a:srgbClr val="001D35"/>
                </a:solidFill>
                <a:ea typeface="+mn-lt"/>
                <a:cs typeface="+mn-lt"/>
              </a:rPr>
              <a:t>ϵ=0,1 if we are talking about fermions or bosons, respectively.</a:t>
            </a:r>
          </a:p>
          <a:p>
            <a:pPr marL="285750" indent="-285750">
              <a:buFont typeface="Arial" panose="020F0502020204030204" pitchFamily="34" charset="0"/>
              <a:buChar char="•"/>
            </a:pPr>
            <a:r>
              <a:rPr lang="en-GB" sz="1700">
                <a:solidFill>
                  <a:srgbClr val="001D35"/>
                </a:solidFill>
              </a:rPr>
              <a:t>Finally, if we are in the </a:t>
            </a:r>
            <a:r>
              <a:rPr lang="en-GB" sz="1700" b="1">
                <a:solidFill>
                  <a:srgbClr val="001D35"/>
                </a:solidFill>
              </a:rPr>
              <a:t>harmonic gauge</a:t>
            </a:r>
            <a:r>
              <a:rPr lang="en-GB" sz="1700">
                <a:solidFill>
                  <a:srgbClr val="001D35"/>
                </a:solidFill>
              </a:rPr>
              <a:t> (</a:t>
            </a:r>
            <a:r>
              <a:rPr lang="en-GB" sz="1700" err="1">
                <a:solidFill>
                  <a:srgbClr val="001D35"/>
                </a:solidFill>
                <a:ea typeface="+mn-lt"/>
                <a:cs typeface="+mn-lt"/>
              </a:rPr>
              <a:t>Γ</a:t>
            </a:r>
            <a:r>
              <a:rPr lang="en-GB" sz="1700" baseline="-25000" err="1">
                <a:solidFill>
                  <a:srgbClr val="001D35"/>
                </a:solidFill>
                <a:ea typeface="+mn-lt"/>
                <a:cs typeface="+mn-lt"/>
              </a:rPr>
              <a:t>ρ</a:t>
            </a:r>
            <a:r>
              <a:rPr lang="en-GB" sz="1700">
                <a:solidFill>
                  <a:srgbClr val="001D35"/>
                </a:solidFill>
                <a:ea typeface="+mn-lt"/>
                <a:cs typeface="+mn-lt"/>
              </a:rPr>
              <a:t> = 0), the relation between the Tensor T and the perturbation h of the metric is:</a:t>
            </a:r>
            <a:endParaRPr lang="en-GB" sz="1700">
              <a:solidFill>
                <a:srgbClr val="001D35"/>
              </a:solidFill>
            </a:endParaRPr>
          </a:p>
          <a:p>
            <a:pPr marL="285750" indent="-285750">
              <a:buFont typeface="Arial" panose="020F0502020204030204" pitchFamily="34" charset="0"/>
              <a:buChar char="•"/>
            </a:pPr>
            <a:endParaRPr lang="en-GB">
              <a:solidFill>
                <a:srgbClr val="001D35"/>
              </a:solidFill>
            </a:endParaRPr>
          </a:p>
          <a:p>
            <a:pPr marL="285750" indent="-285750">
              <a:buFont typeface="Arial" panose="020F0502020204030204" pitchFamily="34" charset="0"/>
              <a:buChar char="•"/>
            </a:pPr>
            <a:endParaRPr lang="en-GB">
              <a:solidFill>
                <a:srgbClr val="001D35"/>
              </a:solidFill>
            </a:endParaRPr>
          </a:p>
          <a:p>
            <a:pPr marL="285750" indent="-285750">
              <a:buFont typeface="Arial" panose="020F0502020204030204" pitchFamily="34" charset="0"/>
              <a:buChar char="•"/>
            </a:pPr>
            <a:endParaRPr lang="en-GB">
              <a:solidFill>
                <a:srgbClr val="001D35"/>
              </a:solidFill>
            </a:endParaRPr>
          </a:p>
          <a:p>
            <a:pPr marL="285750" indent="-285750">
              <a:buFont typeface="Arial" panose="020F0502020204030204" pitchFamily="34" charset="0"/>
              <a:buChar char="•"/>
            </a:pPr>
            <a:r>
              <a:rPr lang="en-GB" sz="1700">
                <a:solidFill>
                  <a:srgbClr val="001D35"/>
                </a:solidFill>
              </a:rPr>
              <a:t>In this way we find </a:t>
            </a:r>
            <a:r>
              <a:rPr lang="en-GB" sz="1700" b="1">
                <a:solidFill>
                  <a:srgbClr val="001D35"/>
                </a:solidFill>
              </a:rPr>
              <a:t>the Post-</a:t>
            </a:r>
            <a:r>
              <a:rPr lang="en-GB" sz="1700" b="1" err="1">
                <a:solidFill>
                  <a:srgbClr val="001D35"/>
                </a:solidFill>
              </a:rPr>
              <a:t>Minkowskian</a:t>
            </a:r>
            <a:r>
              <a:rPr lang="en-GB" sz="1700" b="1">
                <a:solidFill>
                  <a:srgbClr val="001D35"/>
                </a:solidFill>
              </a:rPr>
              <a:t> expansion of the metric</a:t>
            </a:r>
            <a:r>
              <a:rPr lang="en-GB" sz="1700">
                <a:solidFill>
                  <a:srgbClr val="001D35"/>
                </a:solidFill>
              </a:rPr>
              <a:t> of some objects (Schwarzschild, Reissner-Nordstrom, Kerr </a:t>
            </a:r>
            <a:r>
              <a:rPr lang="en-GB" sz="1700" err="1">
                <a:solidFill>
                  <a:srgbClr val="001D35"/>
                </a:solidFill>
              </a:rPr>
              <a:t>ecc</a:t>
            </a:r>
            <a:r>
              <a:rPr lang="en-GB" sz="1700">
                <a:solidFill>
                  <a:srgbClr val="001D35"/>
                </a:solidFill>
              </a:rPr>
              <a:t>).</a:t>
            </a:r>
          </a:p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ED4C7-2CE9-9D53-3F9D-CD9A9B26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6</a:t>
            </a:fld>
            <a:endParaRPr lang="en-GB"/>
          </a:p>
        </p:txBody>
      </p:sp>
      <p:pic>
        <p:nvPicPr>
          <p:cNvPr id="3" name="Immagine 2" descr="Immagine che contiene testo, Carattere, schermata, linea&#10;&#10;Il contenuto generato dall&amp;#39;IA potrebbe non essere corretto.">
            <a:extLst>
              <a:ext uri="{FF2B5EF4-FFF2-40B4-BE49-F238E27FC236}">
                <a16:creationId xmlns:a16="http://schemas.microsoft.com/office/drawing/2014/main" id="{AF6331C0-8958-EDCF-6283-B2D0EFBB8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890" y="1913882"/>
            <a:ext cx="5823858" cy="981076"/>
          </a:xfrm>
          <a:prstGeom prst="rect">
            <a:avLst/>
          </a:prstGeom>
        </p:spPr>
      </p:pic>
      <p:pic>
        <p:nvPicPr>
          <p:cNvPr id="7" name="Immagine 6" descr="Immagine che contiene testo, Carattere, linea, schermata&#10;&#10;Il contenuto generato dall&amp;#39;IA potrebbe non essere corretto.">
            <a:extLst>
              <a:ext uri="{FF2B5EF4-FFF2-40B4-BE49-F238E27FC236}">
                <a16:creationId xmlns:a16="http://schemas.microsoft.com/office/drawing/2014/main" id="{C906C13C-DF0D-F639-3669-22BE391DD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013" y="4551037"/>
            <a:ext cx="6654703" cy="119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60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5CA6-BBAC-DA28-5FBC-6439EE5EA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1218705"/>
          </a:xfrm>
        </p:spPr>
        <p:txBody>
          <a:bodyPr/>
          <a:lstStyle/>
          <a:p>
            <a:r>
              <a:rPr lang="it-IT"/>
              <a:t>MULTIPOLE EXPANSION</a:t>
            </a:r>
          </a:p>
        </p:txBody>
      </p:sp>
      <p:pic>
        <p:nvPicPr>
          <p:cNvPr id="5" name="Content Placeholder 4" descr="A cow with a planet on its head&#10;&#10;AI-generated content may be incorrect.">
            <a:extLst>
              <a:ext uri="{FF2B5EF4-FFF2-40B4-BE49-F238E27FC236}">
                <a16:creationId xmlns:a16="http://schemas.microsoft.com/office/drawing/2014/main" id="{9367CDF6-4266-5357-8CF5-58EA89FD1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799" y="2903530"/>
            <a:ext cx="3011838" cy="3024753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72EB8-BA67-D7C5-310D-4F5FE0EA3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7</a:t>
            </a:fld>
            <a:endParaRPr lang="en-GB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BFBEE65-6BE2-64AC-1D13-B7BA9E5D3C09}"/>
              </a:ext>
            </a:extLst>
          </p:cNvPr>
          <p:cNvSpPr txBox="1"/>
          <p:nvPr/>
        </p:nvSpPr>
        <p:spPr>
          <a:xfrm>
            <a:off x="4907291" y="168303"/>
            <a:ext cx="6861783" cy="62786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 sz="1700" err="1"/>
              <a:t>Particular</a:t>
            </a:r>
            <a:r>
              <a:rPr lang="it-IT" sz="1700"/>
              <a:t> case </a:t>
            </a:r>
            <a:r>
              <a:rPr lang="it-IT" sz="1700" err="1"/>
              <a:t>is</a:t>
            </a:r>
            <a:r>
              <a:rPr lang="it-IT" sz="1700"/>
              <a:t> the interaction </a:t>
            </a:r>
            <a:r>
              <a:rPr lang="it-IT" sz="1700" err="1"/>
              <a:t>between</a:t>
            </a:r>
            <a:r>
              <a:rPr lang="it-IT" sz="1700"/>
              <a:t> spinning </a:t>
            </a:r>
            <a:r>
              <a:rPr lang="it-IT" sz="1700" err="1"/>
              <a:t>matter</a:t>
            </a:r>
            <a:r>
              <a:rPr lang="it-IT" sz="1700"/>
              <a:t> and </a:t>
            </a:r>
            <a:r>
              <a:rPr lang="it-IT" sz="1700" err="1"/>
              <a:t>gravity</a:t>
            </a:r>
            <a:r>
              <a:rPr lang="it-IT" sz="170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it-IT" sz="1700" err="1"/>
              <a:t>We</a:t>
            </a:r>
            <a:r>
              <a:rPr lang="it-IT" sz="1700"/>
              <a:t> can </a:t>
            </a:r>
            <a:r>
              <a:rPr lang="it-IT" sz="1700" err="1"/>
              <a:t>define</a:t>
            </a:r>
            <a:r>
              <a:rPr lang="it-IT" sz="1700"/>
              <a:t> an </a:t>
            </a:r>
            <a:r>
              <a:rPr lang="it-IT" sz="1700" err="1"/>
              <a:t>object</a:t>
            </a:r>
            <a:r>
              <a:rPr lang="it-IT" sz="1700"/>
              <a:t> </a:t>
            </a:r>
            <a:r>
              <a:rPr lang="it-IT" sz="1700" err="1"/>
              <a:t>that</a:t>
            </a:r>
            <a:r>
              <a:rPr lang="it-IT" sz="1700"/>
              <a:t> </a:t>
            </a:r>
            <a:r>
              <a:rPr lang="it-IT" sz="1700" err="1"/>
              <a:t>embeds</a:t>
            </a:r>
            <a:r>
              <a:rPr lang="it-IT" sz="1700"/>
              <a:t> the information </a:t>
            </a:r>
            <a:r>
              <a:rPr lang="it-IT" sz="1700" err="1"/>
              <a:t>about</a:t>
            </a:r>
            <a:r>
              <a:rPr lang="it-IT" sz="1700"/>
              <a:t> the spin </a:t>
            </a:r>
            <a:r>
              <a:rPr lang="it-IT" sz="1700" err="1"/>
              <a:t>representation</a:t>
            </a:r>
            <a:r>
              <a:rPr lang="it-IT" sz="1700"/>
              <a:t> of the field, </a:t>
            </a:r>
            <a:r>
              <a:rPr lang="it-IT" sz="1700" err="1"/>
              <a:t>which</a:t>
            </a:r>
            <a:r>
              <a:rPr lang="it-IT" sz="1700"/>
              <a:t> </a:t>
            </a:r>
            <a:r>
              <a:rPr lang="it-IT" sz="1700" err="1"/>
              <a:t>is</a:t>
            </a:r>
            <a:r>
              <a:rPr lang="it-IT" sz="1700"/>
              <a:t> the Lorentz </a:t>
            </a:r>
            <a:r>
              <a:rPr lang="it-IT" sz="1700" err="1"/>
              <a:t>Tensor</a:t>
            </a:r>
            <a:r>
              <a:rPr lang="it-IT" sz="170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it-IT" sz="1700"/>
              <a:t>In the </a:t>
            </a:r>
            <a:r>
              <a:rPr lang="it-IT" sz="1700" err="1"/>
              <a:t>classical</a:t>
            </a:r>
            <a:r>
              <a:rPr lang="it-IT" sz="1700"/>
              <a:t> </a:t>
            </a:r>
            <a:r>
              <a:rPr lang="it-IT" sz="1700" err="1"/>
              <a:t>limit</a:t>
            </a:r>
            <a:r>
              <a:rPr lang="it-IT" sz="1700"/>
              <a:t> the Lorentz </a:t>
            </a:r>
            <a:r>
              <a:rPr lang="it-IT" sz="1700" err="1"/>
              <a:t>Tensor</a:t>
            </a:r>
            <a:r>
              <a:rPr lang="it-IT" sz="1700"/>
              <a:t> </a:t>
            </a:r>
            <a:r>
              <a:rPr lang="it-IT" sz="1700" err="1"/>
              <a:t>gives</a:t>
            </a:r>
            <a:r>
              <a:rPr lang="it-IT" sz="1700"/>
              <a:t> </a:t>
            </a:r>
            <a:r>
              <a:rPr lang="it-IT" sz="1700" err="1"/>
              <a:t>birth</a:t>
            </a:r>
            <a:r>
              <a:rPr lang="it-IT" sz="1700"/>
              <a:t> to the</a:t>
            </a:r>
            <a:r>
              <a:rPr lang="it-IT" sz="1700" b="1"/>
              <a:t> Spin </a:t>
            </a:r>
            <a:r>
              <a:rPr lang="it-IT" sz="1700" b="1" err="1"/>
              <a:t>Tensor</a:t>
            </a:r>
            <a:r>
              <a:rPr lang="it-IT" sz="1700"/>
              <a:t> [</a:t>
            </a:r>
            <a:r>
              <a:rPr lang="it-IT" sz="1700">
                <a:solidFill>
                  <a:schemeClr val="accent2"/>
                </a:solidFill>
              </a:rPr>
              <a:t>Gambino, Pani, Riccioni, 2024</a:t>
            </a:r>
            <a:r>
              <a:rPr lang="it-IT" sz="1700"/>
              <a:t>].</a:t>
            </a:r>
          </a:p>
          <a:p>
            <a:pPr marL="285750" indent="-285750">
              <a:buFont typeface="Arial"/>
              <a:buChar char="•"/>
            </a:pPr>
            <a:r>
              <a:rPr lang="it-IT" sz="1700"/>
              <a:t>The procedure to </a:t>
            </a:r>
            <a:r>
              <a:rPr lang="it-IT" sz="1700" err="1"/>
              <a:t>recover</a:t>
            </a:r>
            <a:r>
              <a:rPr lang="it-IT" sz="1700"/>
              <a:t> the </a:t>
            </a:r>
            <a:r>
              <a:rPr lang="it-IT" sz="1700" err="1"/>
              <a:t>metric</a:t>
            </a:r>
            <a:r>
              <a:rPr lang="it-IT" sz="1700"/>
              <a:t> leads to a multipole </a:t>
            </a:r>
            <a:r>
              <a:rPr lang="it-IT" sz="1700" err="1"/>
              <a:t>expansion</a:t>
            </a:r>
            <a:r>
              <a:rPr lang="it-IT" sz="1700"/>
              <a:t>, </a:t>
            </a:r>
            <a:r>
              <a:rPr lang="it-IT" sz="1700" err="1"/>
              <a:t>whose</a:t>
            </a:r>
            <a:r>
              <a:rPr lang="it-IT" sz="1700"/>
              <a:t> </a:t>
            </a:r>
            <a:r>
              <a:rPr lang="it-IT" sz="1700" err="1"/>
              <a:t>orden</a:t>
            </a:r>
            <a:r>
              <a:rPr lang="it-IT" sz="1700"/>
              <a:t> </a:t>
            </a:r>
            <a:r>
              <a:rPr lang="it-IT" sz="1700" err="1"/>
              <a:t>depends</a:t>
            </a:r>
            <a:r>
              <a:rPr lang="it-IT" sz="1700"/>
              <a:t> on the spin of the </a:t>
            </a:r>
            <a:r>
              <a:rPr lang="it-IT" sz="1700" err="1"/>
              <a:t>particle</a:t>
            </a:r>
            <a:r>
              <a:rPr lang="it-IT" sz="1700"/>
              <a:t> (</a:t>
            </a:r>
            <a:r>
              <a:rPr lang="it-IT" sz="1700" err="1"/>
              <a:t>we</a:t>
            </a:r>
            <a:r>
              <a:rPr lang="it-IT" sz="1700"/>
              <a:t> </a:t>
            </a:r>
            <a:r>
              <a:rPr lang="it-IT" sz="1700" err="1"/>
              <a:t>find</a:t>
            </a:r>
            <a:r>
              <a:rPr lang="it-IT" sz="1700"/>
              <a:t> </a:t>
            </a:r>
            <a:r>
              <a:rPr lang="it-IT" sz="1700" err="1"/>
              <a:t>at</a:t>
            </a:r>
            <a:r>
              <a:rPr lang="it-IT" sz="1700"/>
              <a:t> </a:t>
            </a:r>
            <a:r>
              <a:rPr lang="it-IT" sz="1700" err="1"/>
              <a:t>most</a:t>
            </a:r>
            <a:r>
              <a:rPr lang="it-IT" sz="1700"/>
              <a:t> the 2s-th </a:t>
            </a:r>
            <a:r>
              <a:rPr lang="it-IT" sz="1700" err="1"/>
              <a:t>order</a:t>
            </a:r>
            <a:r>
              <a:rPr lang="it-IT" sz="1700"/>
              <a:t>, </a:t>
            </a:r>
            <a:r>
              <a:rPr lang="it-IT" sz="1700" err="1"/>
              <a:t>where</a:t>
            </a:r>
            <a:r>
              <a:rPr lang="it-IT" sz="1700"/>
              <a:t> s </a:t>
            </a:r>
            <a:r>
              <a:rPr lang="it-IT" sz="1700" err="1"/>
              <a:t>is</a:t>
            </a:r>
            <a:r>
              <a:rPr lang="it-IT" sz="1700"/>
              <a:t> the spin of the field).</a:t>
            </a:r>
          </a:p>
          <a:p>
            <a:pPr marL="285750" indent="-285750">
              <a:buFont typeface="Arial"/>
              <a:buChar char="•"/>
            </a:pPr>
            <a:r>
              <a:rPr lang="it-IT" sz="1700"/>
              <a:t>In </a:t>
            </a:r>
            <a:r>
              <a:rPr lang="it-IT" sz="1700" err="1"/>
              <a:t>particular</a:t>
            </a:r>
            <a:r>
              <a:rPr lang="it-IT" sz="1700"/>
              <a:t>, the </a:t>
            </a:r>
            <a:r>
              <a:rPr lang="it-IT" sz="1700" err="1"/>
              <a:t>simplest</a:t>
            </a:r>
            <a:r>
              <a:rPr lang="it-IT" sz="1700"/>
              <a:t> </a:t>
            </a:r>
            <a:r>
              <a:rPr lang="it-IT" sz="1700" err="1"/>
              <a:t>amplitude</a:t>
            </a:r>
            <a:r>
              <a:rPr lang="it-IT" sz="1700"/>
              <a:t> (</a:t>
            </a:r>
            <a:r>
              <a:rPr lang="it-IT" sz="1700" b="1"/>
              <a:t>minimal </a:t>
            </a:r>
            <a:r>
              <a:rPr lang="it-IT" sz="1700" b="1" err="1"/>
              <a:t>coupling</a:t>
            </a:r>
            <a:r>
              <a:rPr lang="it-IT" sz="1700"/>
              <a:t>) leads to  the </a:t>
            </a:r>
            <a:r>
              <a:rPr lang="it-IT" sz="1700" b="1"/>
              <a:t>Kerr </a:t>
            </a:r>
            <a:r>
              <a:rPr lang="it-IT" sz="1700" b="1" err="1"/>
              <a:t>Metric</a:t>
            </a:r>
            <a:r>
              <a:rPr lang="it-IT" sz="1700" b="1"/>
              <a:t> for </a:t>
            </a:r>
            <a:r>
              <a:rPr lang="it-IT" sz="1700" b="1" err="1"/>
              <a:t>every</a:t>
            </a:r>
            <a:r>
              <a:rPr lang="it-IT" sz="1700" b="1"/>
              <a:t> spin</a:t>
            </a:r>
            <a:r>
              <a:rPr lang="it-IT" sz="170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it-IT" sz="1700" b="1"/>
              <a:t>a Black-Hole </a:t>
            </a:r>
            <a:r>
              <a:rPr lang="it-IT" sz="1700" b="1" err="1"/>
              <a:t>is</a:t>
            </a:r>
            <a:r>
              <a:rPr lang="it-IT" sz="1700" b="1"/>
              <a:t> the </a:t>
            </a:r>
            <a:r>
              <a:rPr lang="it-IT" sz="1700" b="1" err="1"/>
              <a:t>simplest</a:t>
            </a:r>
            <a:r>
              <a:rPr lang="it-IT" sz="1700" b="1"/>
              <a:t> </a:t>
            </a:r>
            <a:r>
              <a:rPr lang="it-IT" sz="1700" b="1" err="1"/>
              <a:t>solution</a:t>
            </a:r>
            <a:r>
              <a:rPr lang="it-IT" sz="1700" b="1"/>
              <a:t> coming from scattering </a:t>
            </a:r>
            <a:r>
              <a:rPr lang="it-IT" sz="1700" b="1" err="1"/>
              <a:t>amplitude</a:t>
            </a:r>
            <a:r>
              <a:rPr lang="it-IT" sz="1700" b="1"/>
              <a:t>.</a:t>
            </a:r>
          </a:p>
        </p:txBody>
      </p:sp>
      <p:pic>
        <p:nvPicPr>
          <p:cNvPr id="9" name="Immagine 8" descr="Immagine che contiene vortice, spazio, Universo, Spazio esterno&#10;&#10;Il contenuto generato dall&amp;#39;IA potrebbe non essere corretto.">
            <a:extLst>
              <a:ext uri="{FF2B5EF4-FFF2-40B4-BE49-F238E27FC236}">
                <a16:creationId xmlns:a16="http://schemas.microsoft.com/office/drawing/2014/main" id="{FE7DA761-463A-7744-610D-508B7961A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118" y="495641"/>
            <a:ext cx="3377821" cy="242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7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79D42-6AA3-B24B-5A2B-707A0F1EB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HAWKING RADIATION</a:t>
            </a:r>
          </a:p>
        </p:txBody>
      </p:sp>
      <p:pic>
        <p:nvPicPr>
          <p:cNvPr id="5" name="Content Placeholder 4" descr="A green monkey with a banana&#10;&#10;AI-generated content may be incorrect.">
            <a:extLst>
              <a:ext uri="{FF2B5EF4-FFF2-40B4-BE49-F238E27FC236}">
                <a16:creationId xmlns:a16="http://schemas.microsoft.com/office/drawing/2014/main" id="{2399B66B-B3A0-2E83-CC4F-3164086D4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843" y="2882993"/>
            <a:ext cx="2948756" cy="2948756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045BA-7749-457F-A0FA-1F25A0EE4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8</a:t>
            </a:fld>
            <a:endParaRPr lang="en-GB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43EBE14-277F-F989-5493-F97F03B26945}"/>
              </a:ext>
            </a:extLst>
          </p:cNvPr>
          <p:cNvSpPr txBox="1"/>
          <p:nvPr/>
        </p:nvSpPr>
        <p:spPr>
          <a:xfrm>
            <a:off x="4901794" y="300130"/>
            <a:ext cx="6868635" cy="634517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1700" err="1"/>
              <a:t>Another</a:t>
            </a:r>
            <a:r>
              <a:rPr lang="it-IT" sz="1700"/>
              <a:t> way to </a:t>
            </a:r>
            <a:r>
              <a:rPr lang="it-IT" sz="1700" err="1"/>
              <a:t>consider</a:t>
            </a:r>
            <a:r>
              <a:rPr lang="it-IT" sz="1700"/>
              <a:t> </a:t>
            </a:r>
            <a:r>
              <a:rPr lang="it-IT" sz="1700" err="1"/>
              <a:t>amplitudes</a:t>
            </a:r>
            <a:r>
              <a:rPr lang="it-IT" sz="1700"/>
              <a:t> with </a:t>
            </a:r>
            <a:r>
              <a:rPr lang="it-IT" sz="1700" err="1"/>
              <a:t>gravity</a:t>
            </a:r>
            <a:r>
              <a:rPr lang="it-IT" sz="1700"/>
              <a:t> </a:t>
            </a:r>
            <a:r>
              <a:rPr lang="it-IT" sz="1700" err="1"/>
              <a:t>is</a:t>
            </a:r>
            <a:r>
              <a:rPr lang="it-IT" sz="1700"/>
              <a:t> </a:t>
            </a:r>
            <a:r>
              <a:rPr lang="it-IT" sz="1700" err="1"/>
              <a:t>considering</a:t>
            </a:r>
            <a:r>
              <a:rPr lang="it-IT" sz="1700"/>
              <a:t> the </a:t>
            </a:r>
            <a:r>
              <a:rPr lang="it-IT" sz="1700" err="1"/>
              <a:t>metric</a:t>
            </a:r>
            <a:r>
              <a:rPr lang="it-IT" sz="1700"/>
              <a:t> </a:t>
            </a:r>
            <a:r>
              <a:rPr lang="it-IT" sz="1700" err="1"/>
              <a:t>as</a:t>
            </a:r>
            <a:r>
              <a:rPr lang="it-IT" sz="1700"/>
              <a:t> a </a:t>
            </a:r>
            <a:r>
              <a:rPr lang="it-IT" sz="1700" err="1"/>
              <a:t>classical</a:t>
            </a:r>
            <a:r>
              <a:rPr lang="it-IT" sz="1700"/>
              <a:t> background in the action (</a:t>
            </a:r>
            <a:r>
              <a:rPr lang="it-IT" sz="1700" b="1"/>
              <a:t>no </a:t>
            </a:r>
            <a:r>
              <a:rPr lang="it-IT" sz="1700" b="1" err="1"/>
              <a:t>real</a:t>
            </a:r>
            <a:r>
              <a:rPr lang="it-IT" sz="1700" b="1"/>
              <a:t> </a:t>
            </a:r>
            <a:r>
              <a:rPr lang="it-IT" sz="1700" b="1" err="1"/>
              <a:t>graviton</a:t>
            </a:r>
            <a:r>
              <a:rPr lang="it-IT" sz="1700" b="1"/>
              <a:t> field</a:t>
            </a:r>
            <a:r>
              <a:rPr lang="it-IT" sz="1700"/>
              <a:t>).</a:t>
            </a:r>
          </a:p>
          <a:p>
            <a:pPr marL="285750" indent="-285750">
              <a:buFont typeface="Arial"/>
              <a:buChar char="•"/>
            </a:pPr>
            <a:r>
              <a:rPr lang="it-IT" sz="1700" err="1"/>
              <a:t>We</a:t>
            </a:r>
            <a:r>
              <a:rPr lang="it-IT" sz="1700"/>
              <a:t> </a:t>
            </a:r>
            <a:r>
              <a:rPr lang="it-IT" sz="1700" err="1"/>
              <a:t>want</a:t>
            </a:r>
            <a:r>
              <a:rPr lang="it-IT" sz="1700"/>
              <a:t> a form for the background, </a:t>
            </a:r>
            <a:r>
              <a:rPr lang="it-IT" sz="1700" err="1"/>
              <a:t>which</a:t>
            </a:r>
            <a:r>
              <a:rPr lang="it-IT" sz="1700"/>
              <a:t> </a:t>
            </a:r>
            <a:r>
              <a:rPr lang="it-IT" sz="1700" err="1"/>
              <a:t>is</a:t>
            </a:r>
            <a:r>
              <a:rPr lang="it-IT" sz="1700"/>
              <a:t> </a:t>
            </a:r>
            <a:r>
              <a:rPr lang="it-IT" sz="1700" err="1"/>
              <a:t>similiar</a:t>
            </a:r>
            <a:r>
              <a:rPr lang="it-IT" sz="1700"/>
              <a:t> to the </a:t>
            </a:r>
            <a:r>
              <a:rPr lang="it-IT" sz="1700" err="1"/>
              <a:t>perturbated</a:t>
            </a:r>
            <a:r>
              <a:rPr lang="it-IT" sz="1700"/>
              <a:t> one.</a:t>
            </a:r>
          </a:p>
          <a:p>
            <a:pPr marL="285750" indent="-285750">
              <a:buFont typeface="Arial"/>
              <a:buChar char="•"/>
            </a:pPr>
            <a:r>
              <a:rPr lang="it-IT" sz="1700"/>
              <a:t>Some </a:t>
            </a:r>
            <a:r>
              <a:rPr lang="it-IT" sz="1700" err="1"/>
              <a:t>solution</a:t>
            </a:r>
            <a:r>
              <a:rPr lang="it-IT" sz="1700"/>
              <a:t> of Einstein </a:t>
            </a:r>
            <a:r>
              <a:rPr lang="it-IT" sz="1700" err="1"/>
              <a:t>Equations</a:t>
            </a:r>
            <a:r>
              <a:rPr lang="it-IT" sz="1700"/>
              <a:t> can be put in the </a:t>
            </a:r>
            <a:r>
              <a:rPr lang="it-IT" sz="1700" b="1"/>
              <a:t>Kerr-Schild </a:t>
            </a:r>
            <a:r>
              <a:rPr lang="it-IT" sz="1700" b="1" err="1"/>
              <a:t>Coordinates</a:t>
            </a:r>
            <a:r>
              <a:rPr lang="it-IT" sz="1700"/>
              <a:t> (</a:t>
            </a:r>
            <a:r>
              <a:rPr lang="it-IT" sz="1700" err="1"/>
              <a:t>e.g</a:t>
            </a:r>
            <a:r>
              <a:rPr lang="it-IT" sz="1700"/>
              <a:t> Schwarzschild), </a:t>
            </a:r>
            <a:r>
              <a:rPr lang="it-IT" sz="1700" err="1"/>
              <a:t>which</a:t>
            </a:r>
            <a:r>
              <a:rPr lang="it-IT" sz="1700"/>
              <a:t> </a:t>
            </a:r>
            <a:r>
              <a:rPr lang="it-IT" sz="1700" err="1"/>
              <a:t>have</a:t>
            </a:r>
            <a:r>
              <a:rPr lang="it-IT" sz="1700"/>
              <a:t> the form:</a:t>
            </a:r>
          </a:p>
          <a:p>
            <a:pPr marL="285750" indent="-285750">
              <a:buFont typeface="Arial"/>
              <a:buChar char="•"/>
            </a:pPr>
            <a:endParaRPr lang="it-IT" sz="1700"/>
          </a:p>
          <a:p>
            <a:pPr marL="285750" indent="-285750">
              <a:buFont typeface="Arial"/>
              <a:buChar char="•"/>
            </a:pPr>
            <a:endParaRPr lang="it-IT" sz="1700"/>
          </a:p>
          <a:p>
            <a:pPr marL="285750" indent="-285750">
              <a:buFont typeface="Arial"/>
              <a:buChar char="•"/>
            </a:pPr>
            <a:endParaRPr lang="it-IT" sz="1700"/>
          </a:p>
          <a:p>
            <a:pPr marL="285750" indent="-285750">
              <a:buFont typeface="Arial"/>
              <a:buChar char="•"/>
            </a:pPr>
            <a:r>
              <a:rPr lang="it-IT" sz="1700" err="1"/>
              <a:t>This</a:t>
            </a:r>
            <a:r>
              <a:rPr lang="it-IT" sz="1700"/>
              <a:t> </a:t>
            </a:r>
            <a:r>
              <a:rPr lang="it-IT" sz="1700" err="1"/>
              <a:t>is</a:t>
            </a:r>
            <a:r>
              <a:rPr lang="it-IT" sz="1700"/>
              <a:t> non-perturbative and the </a:t>
            </a:r>
            <a:r>
              <a:rPr lang="it-IT" sz="1700" err="1"/>
              <a:t>solution</a:t>
            </a:r>
            <a:r>
              <a:rPr lang="it-IT" sz="1700"/>
              <a:t> </a:t>
            </a:r>
            <a:r>
              <a:rPr lang="it-IT" sz="1700" err="1"/>
              <a:t>is</a:t>
            </a:r>
            <a:r>
              <a:rPr lang="it-IT" sz="1700"/>
              <a:t> </a:t>
            </a:r>
            <a:r>
              <a:rPr lang="it-IT" sz="1700" err="1"/>
              <a:t>exact</a:t>
            </a:r>
            <a:r>
              <a:rPr lang="it-IT" sz="1700"/>
              <a:t> (</a:t>
            </a:r>
            <a:r>
              <a:rPr lang="it-IT" sz="1700" b="1" err="1"/>
              <a:t>we</a:t>
            </a:r>
            <a:r>
              <a:rPr lang="it-IT" sz="1700" b="1"/>
              <a:t> </a:t>
            </a:r>
            <a:r>
              <a:rPr lang="it-IT" sz="1700" b="1" err="1"/>
              <a:t>find</a:t>
            </a:r>
            <a:r>
              <a:rPr lang="it-IT" sz="1700" b="1"/>
              <a:t> an </a:t>
            </a:r>
            <a:r>
              <a:rPr lang="it-IT" sz="1700" b="1" err="1"/>
              <a:t>all</a:t>
            </a:r>
            <a:r>
              <a:rPr lang="it-IT" sz="1700" b="1"/>
              <a:t> </a:t>
            </a:r>
            <a:r>
              <a:rPr lang="it-IT" sz="1700" b="1" err="1"/>
              <a:t>order</a:t>
            </a:r>
            <a:r>
              <a:rPr lang="it-IT" sz="1700" b="1"/>
              <a:t> G </a:t>
            </a:r>
            <a:r>
              <a:rPr lang="it-IT" sz="1700" b="1" err="1"/>
              <a:t>solution</a:t>
            </a:r>
            <a:r>
              <a:rPr lang="it-IT" sz="1700" b="1"/>
              <a:t>).</a:t>
            </a:r>
          </a:p>
          <a:p>
            <a:pPr marL="285750" indent="-285750">
              <a:buFont typeface="Arial"/>
              <a:buChar char="•"/>
            </a:pPr>
            <a:endParaRPr lang="it-IT" sz="1700" b="1"/>
          </a:p>
          <a:p>
            <a:pPr marL="285750" indent="-285750">
              <a:buFont typeface="Arial"/>
              <a:buChar char="•"/>
            </a:pPr>
            <a:endParaRPr lang="it-IT" sz="1700" b="1"/>
          </a:p>
          <a:p>
            <a:pPr marL="285750" indent="-285750">
              <a:buFont typeface="Arial"/>
              <a:buChar char="•"/>
            </a:pPr>
            <a:endParaRPr lang="it-IT" sz="1700" b="1"/>
          </a:p>
          <a:p>
            <a:pPr marL="285750" indent="-285750">
              <a:buFont typeface="Arial"/>
              <a:buChar char="•"/>
            </a:pPr>
            <a:endParaRPr lang="it-IT" sz="1700" b="1"/>
          </a:p>
          <a:p>
            <a:pPr marL="285750" indent="-285750">
              <a:buFont typeface="Arial"/>
              <a:buChar char="•"/>
            </a:pPr>
            <a:r>
              <a:rPr lang="it-IT" sz="1700" err="1"/>
              <a:t>Calculating</a:t>
            </a:r>
            <a:r>
              <a:rPr lang="it-IT" sz="1700"/>
              <a:t> </a:t>
            </a:r>
            <a:r>
              <a:rPr lang="it-IT" sz="1700" err="1"/>
              <a:t>all</a:t>
            </a:r>
            <a:r>
              <a:rPr lang="it-IT" sz="1700"/>
              <a:t> the L-loop </a:t>
            </a:r>
            <a:r>
              <a:rPr lang="it-IT" sz="1700" err="1"/>
              <a:t>diagrams</a:t>
            </a:r>
            <a:r>
              <a:rPr lang="it-IT" sz="1700"/>
              <a:t> and </a:t>
            </a:r>
            <a:r>
              <a:rPr lang="it-IT" sz="1700" err="1"/>
              <a:t>resumming</a:t>
            </a:r>
            <a:r>
              <a:rPr lang="it-IT" sz="1700"/>
              <a:t> </a:t>
            </a:r>
            <a:r>
              <a:rPr lang="it-IT" sz="1700" err="1"/>
              <a:t>them</a:t>
            </a:r>
            <a:r>
              <a:rPr lang="it-IT" sz="1700"/>
              <a:t>, </a:t>
            </a:r>
            <a:r>
              <a:rPr lang="it-IT" sz="1700" err="1"/>
              <a:t>we</a:t>
            </a:r>
            <a:r>
              <a:rPr lang="it-IT" sz="1700"/>
              <a:t> </a:t>
            </a:r>
            <a:r>
              <a:rPr lang="it-IT" sz="1700" err="1"/>
              <a:t>find</a:t>
            </a:r>
            <a:r>
              <a:rPr lang="it-IT" sz="1700"/>
              <a:t> an </a:t>
            </a:r>
            <a:r>
              <a:rPr lang="it-IT" sz="1700" err="1"/>
              <a:t>amplitude</a:t>
            </a:r>
            <a:r>
              <a:rPr lang="it-IT" sz="1700"/>
              <a:t> </a:t>
            </a:r>
            <a:r>
              <a:rPr lang="it-IT" sz="1700" err="1"/>
              <a:t>which</a:t>
            </a:r>
            <a:r>
              <a:rPr lang="it-IT" sz="1700"/>
              <a:t> </a:t>
            </a:r>
            <a:r>
              <a:rPr lang="it-IT" sz="1700" err="1"/>
              <a:t>corresponds</a:t>
            </a:r>
            <a:r>
              <a:rPr lang="it-IT" sz="1700"/>
              <a:t> to one of the </a:t>
            </a:r>
            <a:r>
              <a:rPr lang="it-IT" sz="1700" err="1"/>
              <a:t>two</a:t>
            </a:r>
            <a:r>
              <a:rPr lang="it-IT" sz="1700"/>
              <a:t> </a:t>
            </a:r>
            <a:r>
              <a:rPr lang="it-IT" sz="1700" err="1"/>
              <a:t>Bogoliubov</a:t>
            </a:r>
            <a:r>
              <a:rPr lang="it-IT" sz="1700"/>
              <a:t> </a:t>
            </a:r>
            <a:r>
              <a:rPr lang="it-IT" sz="1700" err="1"/>
              <a:t>coefficients</a:t>
            </a:r>
            <a:r>
              <a:rPr lang="it-IT" sz="1700"/>
              <a:t> (Schwarzschild case). [</a:t>
            </a:r>
            <a:r>
              <a:rPr lang="it-IT" sz="1700" err="1">
                <a:solidFill>
                  <a:schemeClr val="accent2"/>
                </a:solidFill>
              </a:rPr>
              <a:t>Aoude</a:t>
            </a:r>
            <a:r>
              <a:rPr lang="it-IT" sz="1700">
                <a:solidFill>
                  <a:schemeClr val="accent2"/>
                </a:solidFill>
              </a:rPr>
              <a:t>, O'Connell, </a:t>
            </a:r>
            <a:r>
              <a:rPr lang="it-IT" sz="1700" err="1">
                <a:solidFill>
                  <a:schemeClr val="accent2"/>
                </a:solidFill>
              </a:rPr>
              <a:t>Sergola</a:t>
            </a:r>
            <a:r>
              <a:rPr lang="it-IT" sz="1700">
                <a:solidFill>
                  <a:schemeClr val="accent2"/>
                </a:solidFill>
              </a:rPr>
              <a:t>, 2024</a:t>
            </a:r>
            <a:r>
              <a:rPr lang="it-IT" sz="1700"/>
              <a:t>] </a:t>
            </a:r>
          </a:p>
          <a:p>
            <a:pPr marL="285750" indent="-285750">
              <a:buFont typeface="Arial"/>
              <a:buChar char="•"/>
            </a:pPr>
            <a:r>
              <a:rPr lang="it-IT" sz="1700" err="1"/>
              <a:t>It's</a:t>
            </a:r>
            <a:r>
              <a:rPr lang="it-IT" sz="1700"/>
              <a:t> </a:t>
            </a:r>
            <a:r>
              <a:rPr lang="it-IT" sz="1700" err="1"/>
              <a:t>simple</a:t>
            </a:r>
            <a:r>
              <a:rPr lang="it-IT" sz="1700"/>
              <a:t> to go from one </a:t>
            </a:r>
            <a:r>
              <a:rPr lang="it-IT" sz="1700" err="1"/>
              <a:t>coefficients</a:t>
            </a:r>
            <a:r>
              <a:rPr lang="it-IT" sz="1700"/>
              <a:t> to </a:t>
            </a:r>
            <a:r>
              <a:rPr lang="it-IT" sz="1700" err="1"/>
              <a:t>another</a:t>
            </a:r>
            <a:r>
              <a:rPr lang="it-IT" sz="1700"/>
              <a:t> </a:t>
            </a:r>
            <a:r>
              <a:rPr lang="it-IT" sz="1700" err="1"/>
              <a:t>through</a:t>
            </a:r>
            <a:r>
              <a:rPr lang="it-IT" sz="1700"/>
              <a:t> swapping the energy </a:t>
            </a:r>
            <a:r>
              <a:rPr lang="it-IT" sz="1700" err="1"/>
              <a:t>sign</a:t>
            </a:r>
            <a:r>
              <a:rPr lang="it-IT" sz="170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it-IT" sz="1700"/>
              <a:t>The </a:t>
            </a:r>
            <a:r>
              <a:rPr lang="it-IT" sz="1700" err="1"/>
              <a:t>modulus</a:t>
            </a:r>
            <a:r>
              <a:rPr lang="it-IT" sz="1700"/>
              <a:t> </a:t>
            </a:r>
            <a:r>
              <a:rPr lang="it-IT" sz="1700" err="1"/>
              <a:t>square</a:t>
            </a:r>
            <a:r>
              <a:rPr lang="it-IT" sz="1700"/>
              <a:t> of </a:t>
            </a:r>
            <a:r>
              <a:rPr lang="it-IT" sz="1700" err="1"/>
              <a:t>this</a:t>
            </a:r>
            <a:r>
              <a:rPr lang="it-IT" sz="1700"/>
              <a:t> </a:t>
            </a:r>
            <a:r>
              <a:rPr lang="it-IT" sz="1700" err="1"/>
              <a:t>is</a:t>
            </a:r>
            <a:r>
              <a:rPr lang="it-IT" sz="1700"/>
              <a:t> </a:t>
            </a:r>
            <a:r>
              <a:rPr lang="it-IT" sz="1700" b="1"/>
              <a:t>the black body </a:t>
            </a:r>
            <a:r>
              <a:rPr lang="it-IT" sz="1700" b="1" err="1"/>
              <a:t>spectrum</a:t>
            </a:r>
            <a:r>
              <a:rPr lang="it-IT" sz="1700" b="1"/>
              <a:t> of Hawking </a:t>
            </a:r>
            <a:r>
              <a:rPr lang="it-IT" sz="1700" b="1" err="1"/>
              <a:t>radiation</a:t>
            </a:r>
            <a:r>
              <a:rPr lang="it-IT" sz="1700" b="1"/>
              <a:t>.</a:t>
            </a:r>
          </a:p>
          <a:p>
            <a:pPr marL="285750" indent="-285750">
              <a:buFont typeface="Arial"/>
              <a:buChar char="•"/>
            </a:pPr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BEC5472-B22E-7EE9-A5B4-83E37B4E6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006" y="2143770"/>
            <a:ext cx="2657475" cy="428625"/>
          </a:xfrm>
          <a:prstGeom prst="rect">
            <a:avLst/>
          </a:prstGeom>
        </p:spPr>
      </p:pic>
      <p:pic>
        <p:nvPicPr>
          <p:cNvPr id="10" name="Immagine 9" descr="Immagine che contiene linea, diagramma&#10;&#10;Il contenuto generato dall&amp;#39;IA potrebbe non essere corretto.">
            <a:extLst>
              <a:ext uri="{FF2B5EF4-FFF2-40B4-BE49-F238E27FC236}">
                <a16:creationId xmlns:a16="http://schemas.microsoft.com/office/drawing/2014/main" id="{332C4C32-2CAB-F292-95E8-0AFB8E9F9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940" y="3262515"/>
            <a:ext cx="4943759" cy="8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2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E6FC9-F782-9900-80D3-C056D81A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07270" cy="918908"/>
          </a:xfrm>
        </p:spPr>
        <p:txBody>
          <a:bodyPr>
            <a:normAutofit/>
          </a:bodyPr>
          <a:lstStyle/>
          <a:p>
            <a:r>
              <a:rPr lang="it-IT"/>
              <a:t>RECAP</a:t>
            </a:r>
          </a:p>
        </p:txBody>
      </p:sp>
      <p:pic>
        <p:nvPicPr>
          <p:cNvPr id="6" name="Content Placeholder 5" descr="Immagine che contiene tazza di caffè, tazza, caffè, caffeina&#10;&#10;Il contenuto generato dall&amp;#39;IA potrebbe non essere corretto.">
            <a:extLst>
              <a:ext uri="{FF2B5EF4-FFF2-40B4-BE49-F238E27FC236}">
                <a16:creationId xmlns:a16="http://schemas.microsoft.com/office/drawing/2014/main" id="{7D825860-D380-E2F3-2F53-611B1F735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606" y="2206171"/>
            <a:ext cx="3509500" cy="346595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7A934-6BB1-0F11-60D3-F714D6780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C171694-788E-B151-7DE5-6A9ECD60077E}"/>
              </a:ext>
            </a:extLst>
          </p:cNvPr>
          <p:cNvSpPr txBox="1"/>
          <p:nvPr/>
        </p:nvSpPr>
        <p:spPr>
          <a:xfrm>
            <a:off x="4978977" y="561052"/>
            <a:ext cx="6795682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/>
              <a:t>In the </a:t>
            </a:r>
            <a:r>
              <a:rPr lang="it-IT" err="1"/>
              <a:t>effective</a:t>
            </a:r>
            <a:r>
              <a:rPr lang="it-IT"/>
              <a:t> theory of </a:t>
            </a:r>
            <a:r>
              <a:rPr lang="it-IT" err="1"/>
              <a:t>gravity</a:t>
            </a:r>
            <a:r>
              <a:rPr lang="it-IT"/>
              <a:t>, </a:t>
            </a:r>
            <a:r>
              <a:rPr lang="it-IT" err="1"/>
              <a:t>we</a:t>
            </a:r>
            <a:r>
              <a:rPr lang="it-IT"/>
              <a:t> </a:t>
            </a:r>
            <a:r>
              <a:rPr lang="it-IT" err="1"/>
              <a:t>find</a:t>
            </a:r>
            <a:r>
              <a:rPr lang="it-IT"/>
              <a:t> the </a:t>
            </a:r>
            <a:r>
              <a:rPr lang="it-IT" err="1"/>
              <a:t>observables</a:t>
            </a:r>
            <a:r>
              <a:rPr lang="it-IT"/>
              <a:t> in a </a:t>
            </a:r>
            <a:r>
              <a:rPr lang="it-IT" b="1"/>
              <a:t>recursive way</a:t>
            </a:r>
            <a:r>
              <a:rPr lang="it-IT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it-IT" err="1"/>
              <a:t>We</a:t>
            </a:r>
            <a:r>
              <a:rPr lang="it-IT"/>
              <a:t> </a:t>
            </a:r>
            <a:r>
              <a:rPr lang="it-IT" err="1"/>
              <a:t>calculate</a:t>
            </a:r>
            <a:r>
              <a:rPr lang="it-IT"/>
              <a:t> the </a:t>
            </a:r>
            <a:r>
              <a:rPr lang="it-IT" err="1"/>
              <a:t>three</a:t>
            </a:r>
            <a:r>
              <a:rPr lang="it-IT"/>
              <a:t> point </a:t>
            </a:r>
            <a:r>
              <a:rPr lang="it-IT" err="1"/>
              <a:t>amplitude</a:t>
            </a:r>
            <a:r>
              <a:rPr lang="it-IT"/>
              <a:t> with h </a:t>
            </a:r>
            <a:r>
              <a:rPr lang="it-IT" err="1"/>
              <a:t>as</a:t>
            </a:r>
            <a:r>
              <a:rPr lang="it-IT"/>
              <a:t> a field</a:t>
            </a:r>
          </a:p>
          <a:p>
            <a:pPr marL="285750" indent="-285750">
              <a:buFont typeface="Arial"/>
              <a:buChar char="•"/>
            </a:pPr>
            <a:r>
              <a:rPr lang="it-IT" err="1"/>
              <a:t>We</a:t>
            </a:r>
            <a:r>
              <a:rPr lang="it-IT"/>
              <a:t> use the relation of the linear interaction of Energy-Momentum </a:t>
            </a:r>
            <a:r>
              <a:rPr lang="it-IT" err="1"/>
              <a:t>Tensor</a:t>
            </a:r>
            <a:r>
              <a:rPr lang="it-IT"/>
              <a:t> with </a:t>
            </a:r>
            <a:r>
              <a:rPr lang="it-IT" err="1"/>
              <a:t>gravity</a:t>
            </a:r>
            <a:r>
              <a:rPr lang="it-IT"/>
              <a:t> to relate the </a:t>
            </a:r>
            <a:r>
              <a:rPr lang="it-IT" err="1"/>
              <a:t>tensor</a:t>
            </a:r>
            <a:r>
              <a:rPr lang="it-IT"/>
              <a:t> T to the </a:t>
            </a:r>
            <a:r>
              <a:rPr lang="it-IT" err="1"/>
              <a:t>amplitude</a:t>
            </a:r>
            <a:endParaRPr lang="it-IT"/>
          </a:p>
          <a:p>
            <a:pPr marL="285750" indent="-285750">
              <a:buFont typeface="Arial"/>
              <a:buChar char="•"/>
            </a:pPr>
            <a:r>
              <a:rPr lang="it-IT" err="1"/>
              <a:t>We</a:t>
            </a:r>
            <a:r>
              <a:rPr lang="it-IT"/>
              <a:t> use the </a:t>
            </a:r>
            <a:r>
              <a:rPr lang="it-IT" err="1"/>
              <a:t>particular</a:t>
            </a:r>
            <a:r>
              <a:rPr lang="it-IT"/>
              <a:t> gauge to relate the Energy-Momentum </a:t>
            </a:r>
            <a:r>
              <a:rPr lang="it-IT" err="1"/>
              <a:t>Tensor</a:t>
            </a:r>
            <a:r>
              <a:rPr lang="it-IT"/>
              <a:t> to h, </a:t>
            </a:r>
            <a:r>
              <a:rPr lang="it-IT" err="1"/>
              <a:t>now</a:t>
            </a:r>
            <a:r>
              <a:rPr lang="it-IT"/>
              <a:t> </a:t>
            </a:r>
            <a:r>
              <a:rPr lang="it-IT" err="1"/>
              <a:t>perturbation</a:t>
            </a:r>
            <a:r>
              <a:rPr lang="it-IT"/>
              <a:t> of the </a:t>
            </a:r>
            <a:r>
              <a:rPr lang="it-IT" err="1"/>
              <a:t>metric</a:t>
            </a:r>
            <a:r>
              <a:rPr lang="it-IT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it-IT" err="1"/>
              <a:t>We</a:t>
            </a:r>
            <a:r>
              <a:rPr lang="it-IT"/>
              <a:t> can use a </a:t>
            </a:r>
            <a:r>
              <a:rPr lang="it-IT" err="1"/>
              <a:t>similiar</a:t>
            </a:r>
            <a:r>
              <a:rPr lang="it-IT"/>
              <a:t> procedure to </a:t>
            </a:r>
            <a:r>
              <a:rPr lang="it-IT" err="1"/>
              <a:t>calculate</a:t>
            </a:r>
            <a:r>
              <a:rPr lang="it-IT"/>
              <a:t> </a:t>
            </a:r>
            <a:r>
              <a:rPr lang="it-IT" err="1"/>
              <a:t>higher</a:t>
            </a:r>
            <a:r>
              <a:rPr lang="it-IT"/>
              <a:t> point </a:t>
            </a:r>
            <a:r>
              <a:rPr lang="it-IT" err="1"/>
              <a:t>amplitudes</a:t>
            </a:r>
            <a:r>
              <a:rPr lang="it-IT"/>
              <a:t> (</a:t>
            </a:r>
            <a:r>
              <a:rPr lang="it-IT" err="1"/>
              <a:t>e.g</a:t>
            </a:r>
            <a:r>
              <a:rPr lang="it-IT"/>
              <a:t> 5 points </a:t>
            </a:r>
            <a:r>
              <a:rPr lang="it-IT" err="1"/>
              <a:t>amplitude</a:t>
            </a:r>
            <a:r>
              <a:rPr lang="it-IT"/>
              <a:t> can be </a:t>
            </a:r>
            <a:r>
              <a:rPr lang="it-IT" err="1"/>
              <a:t>used</a:t>
            </a:r>
            <a:r>
              <a:rPr lang="it-IT"/>
              <a:t> to </a:t>
            </a:r>
            <a:r>
              <a:rPr lang="it-IT" err="1"/>
              <a:t>calculate</a:t>
            </a:r>
            <a:r>
              <a:rPr lang="it-IT"/>
              <a:t> </a:t>
            </a:r>
            <a:r>
              <a:rPr lang="it-IT" b="1"/>
              <a:t>the </a:t>
            </a:r>
            <a:r>
              <a:rPr lang="it-IT" b="1" err="1"/>
              <a:t>waveforms</a:t>
            </a:r>
            <a:r>
              <a:rPr lang="it-IT" b="1"/>
              <a:t> of </a:t>
            </a:r>
            <a:r>
              <a:rPr lang="it-IT" b="1" err="1"/>
              <a:t>gravitational</a:t>
            </a:r>
            <a:r>
              <a:rPr lang="it-IT" b="1"/>
              <a:t> </a:t>
            </a:r>
            <a:r>
              <a:rPr lang="it-IT" b="1" err="1"/>
              <a:t>waves</a:t>
            </a:r>
            <a:r>
              <a:rPr lang="it-IT"/>
              <a:t> </a:t>
            </a:r>
            <a:r>
              <a:rPr lang="it-IT" err="1"/>
              <a:t>arising</a:t>
            </a:r>
            <a:r>
              <a:rPr lang="it-IT"/>
              <a:t> from the </a:t>
            </a:r>
            <a:r>
              <a:rPr lang="it-IT" err="1"/>
              <a:t>merging</a:t>
            </a:r>
            <a:r>
              <a:rPr lang="it-IT"/>
              <a:t> of </a:t>
            </a:r>
            <a:r>
              <a:rPr lang="it-IT" err="1"/>
              <a:t>two</a:t>
            </a:r>
            <a:r>
              <a:rPr lang="it-IT"/>
              <a:t> black-</a:t>
            </a:r>
            <a:r>
              <a:rPr lang="it-IT" err="1"/>
              <a:t>holes</a:t>
            </a:r>
            <a:r>
              <a:rPr lang="it-IT"/>
              <a:t>) </a:t>
            </a:r>
            <a:r>
              <a:rPr lang="it-IT">
                <a:solidFill>
                  <a:schemeClr val="accent2"/>
                </a:solidFill>
              </a:rPr>
              <a:t>[Buonanno, Khalil, O'Connell, </a:t>
            </a:r>
            <a:r>
              <a:rPr lang="it-IT" err="1">
                <a:solidFill>
                  <a:schemeClr val="accent2"/>
                </a:solidFill>
              </a:rPr>
              <a:t>Roiban</a:t>
            </a:r>
            <a:r>
              <a:rPr lang="it-IT">
                <a:solidFill>
                  <a:schemeClr val="accent2"/>
                </a:solidFill>
              </a:rPr>
              <a:t>, Solon, Zeng, 2022</a:t>
            </a:r>
            <a:r>
              <a:rPr lang="it-IT"/>
              <a:t>]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F322A64-A196-EEA0-3A80-3F8779E41AC6}"/>
              </a:ext>
            </a:extLst>
          </p:cNvPr>
          <p:cNvSpPr txBox="1"/>
          <p:nvPr/>
        </p:nvSpPr>
        <p:spPr>
          <a:xfrm>
            <a:off x="4984107" y="4298535"/>
            <a:ext cx="679003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err="1"/>
              <a:t>We</a:t>
            </a:r>
            <a:r>
              <a:rPr lang="it-IT"/>
              <a:t> can </a:t>
            </a:r>
            <a:r>
              <a:rPr lang="it-IT" err="1"/>
              <a:t>find</a:t>
            </a:r>
            <a:r>
              <a:rPr lang="it-IT"/>
              <a:t> </a:t>
            </a:r>
            <a:r>
              <a:rPr lang="it-IT" err="1"/>
              <a:t>other</a:t>
            </a:r>
            <a:r>
              <a:rPr lang="it-IT"/>
              <a:t> </a:t>
            </a:r>
            <a:r>
              <a:rPr lang="it-IT" err="1"/>
              <a:t>observables</a:t>
            </a:r>
            <a:r>
              <a:rPr lang="it-IT"/>
              <a:t>, </a:t>
            </a:r>
            <a:r>
              <a:rPr lang="it-IT" err="1"/>
              <a:t>using</a:t>
            </a:r>
            <a:r>
              <a:rPr lang="it-IT"/>
              <a:t> the second way to </a:t>
            </a:r>
            <a:r>
              <a:rPr lang="it-IT" err="1"/>
              <a:t>describe</a:t>
            </a:r>
            <a:r>
              <a:rPr lang="it-IT"/>
              <a:t> </a:t>
            </a:r>
            <a:r>
              <a:rPr lang="it-IT" err="1"/>
              <a:t>gravity</a:t>
            </a:r>
            <a:r>
              <a:rPr lang="it-IT"/>
              <a:t> with </a:t>
            </a:r>
            <a:r>
              <a:rPr lang="it-IT" err="1"/>
              <a:t>amplitudes</a:t>
            </a:r>
            <a:r>
              <a:rPr lang="it-IT"/>
              <a:t>, i.e. </a:t>
            </a:r>
            <a:r>
              <a:rPr lang="it-IT" b="1" err="1"/>
              <a:t>as</a:t>
            </a:r>
            <a:r>
              <a:rPr lang="it-IT" b="1"/>
              <a:t> a background</a:t>
            </a:r>
            <a:r>
              <a:rPr lang="it-IT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it-IT" b="1"/>
              <a:t>The Hawking </a:t>
            </a:r>
            <a:r>
              <a:rPr lang="it-IT" b="1" err="1"/>
              <a:t>spectrum</a:t>
            </a:r>
            <a:r>
              <a:rPr lang="it-IT" b="1"/>
              <a:t> </a:t>
            </a:r>
            <a:r>
              <a:rPr lang="it-IT" b="1" err="1"/>
              <a:t>radiation</a:t>
            </a:r>
            <a:r>
              <a:rPr lang="it-IT"/>
              <a:t>;</a:t>
            </a:r>
          </a:p>
          <a:p>
            <a:pPr marL="285750" indent="-285750">
              <a:buFont typeface="Arial"/>
              <a:buChar char="•"/>
            </a:pPr>
            <a:r>
              <a:rPr lang="it-IT" b="1"/>
              <a:t>Angle scattering</a:t>
            </a:r>
            <a:r>
              <a:rPr lang="it-IT"/>
              <a:t> of a probe to big massive objects.</a:t>
            </a:r>
          </a:p>
        </p:txBody>
      </p:sp>
    </p:spTree>
    <p:extLst>
      <p:ext uri="{BB962C8B-B14F-4D97-AF65-F5344CB8AC3E}">
        <p14:creationId xmlns:p14="http://schemas.microsoft.com/office/powerpoint/2010/main" val="14206251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RetrospectVTI</vt:lpstr>
      <vt:lpstr>Amplitudes and Gravity</vt:lpstr>
      <vt:lpstr>Introduction</vt:lpstr>
      <vt:lpstr>Gravity in Quantum Field Theory</vt:lpstr>
      <vt:lpstr>CLASSICAL LIMIT</vt:lpstr>
      <vt:lpstr>Observables from scattering amplitudes</vt:lpstr>
      <vt:lpstr>METRIC FROM SCATTERING AMPLITUDES</vt:lpstr>
      <vt:lpstr>MULTIPOLE EXPANSION</vt:lpstr>
      <vt:lpstr>HAWKING RADIATION</vt:lpstr>
      <vt:lpstr>RECAP</vt:lpstr>
      <vt:lpstr>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3</cp:revision>
  <dcterms:created xsi:type="dcterms:W3CDTF">2025-06-03T13:34:13Z</dcterms:created>
  <dcterms:modified xsi:type="dcterms:W3CDTF">2025-06-09T21:05:59Z</dcterms:modified>
</cp:coreProperties>
</file>