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78" r:id="rId7"/>
    <p:sldId id="277" r:id="rId8"/>
    <p:sldId id="265" r:id="rId9"/>
    <p:sldId id="264" r:id="rId10"/>
    <p:sldId id="279" r:id="rId11"/>
    <p:sldId id="267" r:id="rId12"/>
    <p:sldId id="284" r:id="rId13"/>
    <p:sldId id="280" r:id="rId14"/>
    <p:sldId id="271" r:id="rId15"/>
    <p:sldId id="281" r:id="rId16"/>
    <p:sldId id="282" r:id="rId17"/>
    <p:sldId id="283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2E1"/>
    <a:srgbClr val="8F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4F8D4-692E-4E2D-98FF-72A1B9F6F8B6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613F-01CC-4459-84B7-962FF0880E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31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2DCF-5B34-E914-41CF-771764195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99228-E6EB-AD83-6487-19D0C0C8F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B32A8-BF53-8878-3DEB-D89B4CD7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BE25-D5F8-4422-8ED8-069A8690198E}" type="datetime1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1E10-B6BF-9593-D5DA-987C0C7D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DAAD9-4DE3-C261-3D4D-06BECE01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16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CED5-99BD-C53D-F09D-3FBA0CF1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B3B8A-5E7F-D7A5-8156-C7BF1685A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9A02-C36F-80C3-B7BD-64480506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E7BE-2652-4498-9AFD-CDEF086E4DD3}" type="datetime1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CEFD-2875-B84E-8C40-92E7AA08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71F7E-14ED-D950-C19E-8AA5F26E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17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EAD27-C226-B021-1EFB-F92B56141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983B-1A3A-6758-2EE3-AD9AA7045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12AE-9F5F-DD83-8140-6F00EDA3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263D-EC93-44DD-A647-139F35086CEA}" type="datetime1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3C09-6995-1E14-F7FB-40DF9A3F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C64D7-5B32-91FA-56B2-3B988124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30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F917-EEC0-C625-4531-8CB03F00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10" y="158995"/>
            <a:ext cx="10515600" cy="718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11465-63A2-53DA-2581-387AB101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10" y="1023962"/>
            <a:ext cx="11394056" cy="5135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AC88F-9518-EC4A-98D3-FB0D9862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4829-5413-4D20-83E0-0C0DB69152E0}" type="datetime1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A126-B4A5-5C67-1562-70DCF467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C7263-7393-CEE0-C23B-AD408E62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19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B9CC-EB60-3F19-C8D2-B0F86F9C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3D260-3A4C-9369-0627-92F77842F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193F9-92FF-BBAA-75D5-BA725CCD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48D4-2C5D-4A20-9936-4E6FD9EFC151}" type="datetime1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F2B45-0888-3392-C0D1-69D661AA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A4DE-D569-C98F-ABB9-EAE01CC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5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CDB7-56D7-E76F-FF51-FB1319A2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55E3C-50F4-CF2D-C0D6-C1433AD78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2A443-BDF2-B775-6080-71EF9967A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28E10-EA33-22C4-90D4-3F5FCFA7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5B13-2D0E-446E-BDC2-FF6B0C31BB97}" type="datetime1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CA7FE-3F84-3C97-D7FB-2AB55F2F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7C820-8ED1-DD0B-9718-62C31C90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5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CD81-718C-275A-7A6C-77E552DF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2B18-E381-4779-BBC3-FDFAEA67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B489C-3853-AF80-2FE8-97865E4A6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098A2-C7D6-ACA4-B3C7-F45C4E172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70C73-174D-5D35-5B34-98C9670BA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0F618-2B35-9C7D-D9FB-C7A60B30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85FA-ECD8-4AC8-9744-589C5823CD0A}" type="datetime1">
              <a:rPr lang="it-IT" smtClean="0"/>
              <a:t>21/05/2025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86E39-B713-2E17-5C49-C580C2C1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66318-1C0B-FE36-BEAA-C1A8413C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8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AD7F-051A-8913-320D-3AE1AA18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7153D-391E-A0B6-17BB-934917CC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1A89-A91D-4B82-B4F5-98DEF28E1E04}" type="datetime1">
              <a:rPr lang="it-IT" smtClean="0"/>
              <a:t>21/05/2025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0BA0E-6845-6984-E3AA-FC95056B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6BBC9-12F6-48FC-B63A-EA27EB4A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3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49A8D-4569-C6A8-CC4D-DF523B22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7F75-0CFA-494C-9BA5-76CE6E913557}" type="datetime1">
              <a:rPr lang="it-IT" smtClean="0"/>
              <a:t>21/05/2025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A2462-07F6-63C5-C1D1-33C5D93D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10162-3136-D7F7-CAAA-8D063E57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16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6B0A-C708-8BFD-8476-B4183DED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48674-338A-2C3F-2F9B-86F4C080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102DC-BFD9-E0C7-D1F7-D4EB75D38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918D8-E4E1-3B4A-FF43-8FE3ABA8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A4EC-2A09-4CF6-AD14-02EC28960C65}" type="datetime1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D5DCC-1CD3-50DC-164B-AFD2E877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DD784-8610-DB4E-C461-85AFD9E3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58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E428-A0D3-0D54-FC4B-BFC218D9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8B93C-15B4-5658-066B-EF807E39C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96D47-A7B0-6B9C-D589-309D91458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1932-D3C8-46B9-DF6A-3F89113F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E030-B964-4FA3-AA2E-D4DF25BFA6FE}" type="datetime1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3AB3F-EAE7-1DE7-A876-7BB82233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5BB2E-1BA8-465D-7241-260F2A45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41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5C411-CFD4-66A1-8129-07076F1C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582"/>
            <a:ext cx="10515600" cy="71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85212-A0BE-88FA-2526-B5DA2BF3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2113"/>
            <a:ext cx="10515600" cy="481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D95D9-E1C1-A029-2844-1C20ACAB9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2B609-EFB7-4445-BD4F-98349953B3A1}" type="datetime1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551CB-72C3-77A6-5F57-87D49E9AF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220E-80D9-AA91-3988-9850075D9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E7C0F-98AC-4B22-AE0F-3F15AC5DD2F0}" type="slidenum">
              <a:rPr lang="it-IT" smtClean="0"/>
              <a:t>‹#›</a:t>
            </a:fld>
            <a:endParaRPr lang="it-IT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AD78D98-690B-1CE2-2627-91C06886F568}"/>
              </a:ext>
            </a:extLst>
          </p:cNvPr>
          <p:cNvSpPr/>
          <p:nvPr userDrawn="1"/>
        </p:nvSpPr>
        <p:spPr>
          <a:xfrm>
            <a:off x="11811000" y="3949831"/>
            <a:ext cx="381000" cy="2908169"/>
          </a:xfrm>
          <a:prstGeom prst="triangle">
            <a:avLst>
              <a:gd name="adj" fmla="val 100000"/>
            </a:avLst>
          </a:prstGeom>
          <a:solidFill>
            <a:srgbClr val="1DA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BAFC6B1-FF6E-6EC3-9562-57CF28D82DEF}"/>
              </a:ext>
            </a:extLst>
          </p:cNvPr>
          <p:cNvSpPr/>
          <p:nvPr userDrawn="1"/>
        </p:nvSpPr>
        <p:spPr>
          <a:xfrm>
            <a:off x="0" y="6492874"/>
            <a:ext cx="3200400" cy="365126"/>
          </a:xfrm>
          <a:prstGeom prst="triangle">
            <a:avLst>
              <a:gd name="adj" fmla="val 0"/>
            </a:avLst>
          </a:prstGeom>
          <a:solidFill>
            <a:srgbClr val="8F3A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3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rep0019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F3756-A2AE-A856-9439-A6FBC05AA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200" b="1" i="1" dirty="0"/>
              <a:t>“Food Pairing Unveiled: Exploring Recipe Creation Dynamics through  Recommender Systems”</a:t>
            </a:r>
            <a:endParaRPr lang="it-IT" sz="4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E3EE2-C197-FE47-88BC-983D18C1C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sz="2800" b="1" i="0" dirty="0"/>
              <a:t>Giovanni Palermo (Sapienza - CREF)</a:t>
            </a:r>
          </a:p>
          <a:p>
            <a:pPr algn="l"/>
            <a:r>
              <a:rPr lang="it-IT" sz="2800" b="1" dirty="0"/>
              <a:t>Claudio Caprioli (UNICT)</a:t>
            </a:r>
          </a:p>
          <a:p>
            <a:pPr algn="l"/>
            <a:r>
              <a:rPr lang="it-IT" sz="2800" b="1" i="0" dirty="0"/>
              <a:t>Giambattista Albora (JRC – Siviglia)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BF05614-9FD0-4285-7CF0-405AAED73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71" y="580950"/>
            <a:ext cx="4708831" cy="143619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BB777FC6-9FCA-8AA0-55B6-901C94B1F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69" y="2510709"/>
            <a:ext cx="4708833" cy="1412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5C0B6-2426-126E-1B11-A02E4DB1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9650" y="6356350"/>
            <a:ext cx="120325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DE7C0F-98AC-4B22-AE0F-3F15AC5DD2F0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14CEEF2-EEA1-0227-EFA4-AB03AAF9F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64" y="4062994"/>
            <a:ext cx="4953000" cy="23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6"/>
    </mc:Choice>
    <mc:Fallback xmlns="">
      <p:transition spd="slow" advTm="198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C4F4-FDF5-BAAC-DB25-75C29101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Does the recommender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11DC3-7D3E-C706-02F8-8F2B878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10</a:t>
            </a:fld>
            <a:endParaRPr lang="it-IT"/>
          </a:p>
        </p:txBody>
      </p:sp>
      <p:pic>
        <p:nvPicPr>
          <p:cNvPr id="5" name="perf_comp_recipe_based.svg" descr="perf_comp_recipe_based.svg">
            <a:extLst>
              <a:ext uri="{FF2B5EF4-FFF2-40B4-BE49-F238E27FC236}">
                <a16:creationId xmlns:a16="http://schemas.microsoft.com/office/drawing/2014/main" id="{55BBA526-58D4-AACE-2C6A-6B14B29F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812" y="1420855"/>
            <a:ext cx="6429816" cy="41322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E1F3FA0-CC5C-06AF-FE05-C13EA86BB5C7}"/>
              </a:ext>
            </a:extLst>
          </p:cNvPr>
          <p:cNvSpPr/>
          <p:nvPr/>
        </p:nvSpPr>
        <p:spPr>
          <a:xfrm>
            <a:off x="6096000" y="5267099"/>
            <a:ext cx="569344" cy="414068"/>
          </a:xfrm>
          <a:prstGeom prst="ellipse">
            <a:avLst/>
          </a:prstGeom>
          <a:noFill/>
          <a:ln>
            <a:solidFill>
              <a:srgbClr val="8F3A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3BD75-2BB1-3D42-F487-581C2466F4D8}"/>
              </a:ext>
            </a:extLst>
          </p:cNvPr>
          <p:cNvSpPr txBox="1"/>
          <p:nvPr/>
        </p:nvSpPr>
        <p:spPr>
          <a:xfrm>
            <a:off x="1562249" y="6095996"/>
            <a:ext cx="8798942" cy="369332"/>
          </a:xfrm>
          <a:prstGeom prst="rect">
            <a:avLst/>
          </a:prstGeom>
          <a:noFill/>
          <a:ln w="28575">
            <a:solidFill>
              <a:srgbClr val="8F3A48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mAP = mean Average Precision (</a:t>
            </a:r>
            <a:r>
              <a:rPr lang="it-IT" b="1" dirty="0"/>
              <a:t>ability of retrieving missing ingredients from recipes</a:t>
            </a:r>
            <a:r>
              <a:rPr lang="it-IT" dirty="0"/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6DFE9D-AFAA-D59E-4ABD-35CF4D424D03}"/>
              </a:ext>
            </a:extLst>
          </p:cNvPr>
          <p:cNvSpPr/>
          <p:nvPr/>
        </p:nvSpPr>
        <p:spPr>
          <a:xfrm>
            <a:off x="2419709" y="1538239"/>
            <a:ext cx="1533166" cy="3897470"/>
          </a:xfrm>
          <a:prstGeom prst="ellipse">
            <a:avLst/>
          </a:prstGeom>
          <a:noFill/>
          <a:ln>
            <a:solidFill>
              <a:srgbClr val="1DA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A6CD4-5FD9-B223-7057-6282A40F531A}"/>
              </a:ext>
            </a:extLst>
          </p:cNvPr>
          <p:cNvSpPr txBox="1"/>
          <p:nvPr/>
        </p:nvSpPr>
        <p:spPr>
          <a:xfrm>
            <a:off x="1562249" y="1036222"/>
            <a:ext cx="8798942" cy="369332"/>
          </a:xfrm>
          <a:prstGeom prst="rect">
            <a:avLst/>
          </a:prstGeom>
          <a:noFill/>
          <a:ln w="28575">
            <a:solidFill>
              <a:srgbClr val="1DA2E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Different methods to exploit the information of the dataset with collaborative filtering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0463A-EF4D-9B4B-AAFC-F8711B7546B9}"/>
              </a:ext>
            </a:extLst>
          </p:cNvPr>
          <p:cNvSpPr/>
          <p:nvPr/>
        </p:nvSpPr>
        <p:spPr>
          <a:xfrm rot="1037565">
            <a:off x="9302145" y="451550"/>
            <a:ext cx="2655211" cy="708055"/>
          </a:xfrm>
          <a:prstGeom prst="rect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The recommenders work!</a:t>
            </a:r>
          </a:p>
        </p:txBody>
      </p:sp>
    </p:spTree>
    <p:extLst>
      <p:ext uri="{BB962C8B-B14F-4D97-AF65-F5344CB8AC3E}">
        <p14:creationId xmlns:p14="http://schemas.microsoft.com/office/powerpoint/2010/main" val="105960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2E43-4FDC-BF99-2CEC-635DB3A4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Recommender</a:t>
            </a:r>
            <a:r>
              <a:rPr lang="it-IT" dirty="0"/>
              <a:t> to the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AFEF0-5CFE-3BBB-5638-0125782E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10" y="1023962"/>
            <a:ext cx="11394056" cy="601812"/>
          </a:xfrm>
        </p:spPr>
        <p:txBody>
          <a:bodyPr/>
          <a:lstStyle/>
          <a:p>
            <a:r>
              <a:rPr lang="en-US" dirty="0"/>
              <a:t>We can test it on a custom recipe.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9320D-C31F-0E41-9BCB-64603BE2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11</a:t>
            </a:fld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E8B53-628E-2010-215C-55D54902A162}"/>
              </a:ext>
            </a:extLst>
          </p:cNvPr>
          <p:cNvSpPr txBox="1"/>
          <p:nvPr/>
        </p:nvSpPr>
        <p:spPr>
          <a:xfrm>
            <a:off x="4772099" y="2300140"/>
            <a:ext cx="185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Ingredienti</a:t>
            </a:r>
            <a:endParaRPr lang="it-IT" sz="2400" b="1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175EB4B-1F74-2075-53A9-E1EEF39A7026}"/>
              </a:ext>
            </a:extLst>
          </p:cNvPr>
          <p:cNvSpPr/>
          <p:nvPr/>
        </p:nvSpPr>
        <p:spPr>
          <a:xfrm rot="5400000">
            <a:off x="5606082" y="-318607"/>
            <a:ext cx="265237" cy="6187608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06699-4605-3E93-B1ED-94050CE7C459}"/>
              </a:ext>
            </a:extLst>
          </p:cNvPr>
          <p:cNvSpPr txBox="1"/>
          <p:nvPr/>
        </p:nvSpPr>
        <p:spPr>
          <a:xfrm>
            <a:off x="2565376" y="2844099"/>
            <a:ext cx="6267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['Olive_oil', 'Mozzarella_cheese', 'Tomato']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BBF3CA-5827-2F5E-F807-02332FEFCC53}"/>
              </a:ext>
            </a:extLst>
          </p:cNvPr>
          <p:cNvSpPr txBox="1"/>
          <p:nvPr/>
        </p:nvSpPr>
        <p:spPr>
          <a:xfrm>
            <a:off x="600605" y="4038174"/>
            <a:ext cx="916413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Best recommendations for chosen recipe: 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 [</a:t>
            </a:r>
            <a:r>
              <a:rPr lang="it-IT" b="1" dirty="0">
                <a:solidFill>
                  <a:schemeClr val="accent6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'basil'</a:t>
            </a:r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, 'garlic', 'black_pepper', 'macaroni', 'onion', 'parmesan_cheese', 'oregano', 'pepper', 'cayenne', 'bell_pepper’]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44DFD7-41D9-ACED-2AC4-6D787AD63615}"/>
              </a:ext>
            </a:extLst>
          </p:cNvPr>
          <p:cNvSpPr/>
          <p:nvPr/>
        </p:nvSpPr>
        <p:spPr>
          <a:xfrm>
            <a:off x="600605" y="5633457"/>
            <a:ext cx="10765066" cy="601812"/>
          </a:xfrm>
          <a:prstGeom prst="rect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Taxonomy Network gives basil as the first recommended ingredient and suggests all things that make sense!</a:t>
            </a:r>
            <a:endParaRPr lang="it-IT" sz="2000" dirty="0"/>
          </a:p>
        </p:txBody>
      </p:sp>
      <p:pic>
        <p:nvPicPr>
          <p:cNvPr id="32" name="Picture 31" descr="A collage of a person eating&#10;&#10;Description automatically generated">
            <a:extLst>
              <a:ext uri="{FF2B5EF4-FFF2-40B4-BE49-F238E27FC236}">
                <a16:creationId xmlns:a16="http://schemas.microsoft.com/office/drawing/2014/main" id="{59E75FAD-438E-02B3-62AC-E0696718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6" b="50000"/>
          <a:stretch/>
        </p:blipFill>
        <p:spPr>
          <a:xfrm>
            <a:off x="9764740" y="2145239"/>
            <a:ext cx="1687100" cy="1316473"/>
          </a:xfrm>
          <a:prstGeom prst="rect">
            <a:avLst/>
          </a:prstGeom>
        </p:spPr>
      </p:pic>
      <p:pic>
        <p:nvPicPr>
          <p:cNvPr id="34" name="Picture 33" descr="A collage of a person eating&#10;&#10;Description automatically generated">
            <a:extLst>
              <a:ext uri="{FF2B5EF4-FFF2-40B4-BE49-F238E27FC236}">
                <a16:creationId xmlns:a16="http://schemas.microsoft.com/office/drawing/2014/main" id="{D526A8DE-FC5A-9979-3FF8-1BB1627AA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52234"/>
          <a:stretch/>
        </p:blipFill>
        <p:spPr>
          <a:xfrm>
            <a:off x="9764740" y="3690958"/>
            <a:ext cx="1612802" cy="12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2D71-5EAD-B711-09EF-B2B0384A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Does</a:t>
            </a:r>
            <a:r>
              <a:rPr lang="it-IT" dirty="0"/>
              <a:t> the </a:t>
            </a:r>
            <a:r>
              <a:rPr lang="it-IT" dirty="0" err="1"/>
              <a:t>recommender</a:t>
            </a:r>
            <a:r>
              <a:rPr lang="it-IT" dirty="0"/>
              <a:t>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D6560-312D-48AF-E254-92D17293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12</a:t>
            </a:fld>
            <a:endParaRPr lang="it-IT"/>
          </a:p>
        </p:txBody>
      </p:sp>
      <p:pic>
        <p:nvPicPr>
          <p:cNvPr id="6" name="recomm_map_comp_based.svg" descr="recomm_map_comp_based.svg">
            <a:extLst>
              <a:ext uri="{FF2B5EF4-FFF2-40B4-BE49-F238E27FC236}">
                <a16:creationId xmlns:a16="http://schemas.microsoft.com/office/drawing/2014/main" id="{C5C0DD3C-7E7C-2B01-13D8-A37D9ED6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461" y="877952"/>
            <a:ext cx="7269077" cy="476453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848338-3936-753A-CDDB-D33949ACE285}"/>
              </a:ext>
            </a:extLst>
          </p:cNvPr>
          <p:cNvSpPr/>
          <p:nvPr/>
        </p:nvSpPr>
        <p:spPr>
          <a:xfrm>
            <a:off x="600605" y="5633457"/>
            <a:ext cx="10765066" cy="601812"/>
          </a:xfrm>
          <a:prstGeom prst="rect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It also works if we use the information about flavor compounds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983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0842-5D81-599F-E007-0771DCB7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Why the compounds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5E5A1-C2A6-53BF-16C2-A81B0474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13</a:t>
            </a:fld>
            <a:endParaRPr lang="it-IT"/>
          </a:p>
        </p:txBody>
      </p:sp>
      <p:pic>
        <p:nvPicPr>
          <p:cNvPr id="5" name="citrus.pdf" descr="citrus.pdf">
            <a:extLst>
              <a:ext uri="{FF2B5EF4-FFF2-40B4-BE49-F238E27FC236}">
                <a16:creationId xmlns:a16="http://schemas.microsoft.com/office/drawing/2014/main" id="{4253D323-7FA4-C8CC-2690-4D72B596A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1" y="2350471"/>
            <a:ext cx="6719098" cy="3805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val Oval" descr="Oval Oval">
            <a:extLst>
              <a:ext uri="{FF2B5EF4-FFF2-40B4-BE49-F238E27FC236}">
                <a16:creationId xmlns:a16="http://schemas.microsoft.com/office/drawing/2014/main" id="{84F6BF2D-DFF8-4244-94CF-3422697D9C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50" y="5120288"/>
            <a:ext cx="678739" cy="626610"/>
          </a:xfrm>
          <a:prstGeom prst="rect">
            <a:avLst/>
          </a:prstGeom>
        </p:spPr>
      </p:pic>
      <p:pic>
        <p:nvPicPr>
          <p:cNvPr id="7" name="images.jpeg" descr="images.jpeg">
            <a:extLst>
              <a:ext uri="{FF2B5EF4-FFF2-40B4-BE49-F238E27FC236}">
                <a16:creationId xmlns:a16="http://schemas.microsoft.com/office/drawing/2014/main" id="{B3AB50D9-E362-D055-4F85-BEC7ACAE4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190" y="1078781"/>
            <a:ext cx="1460089" cy="109678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ost similar ingredient in recipe when an ingredient of Citrus class is removed">
            <a:extLst>
              <a:ext uri="{FF2B5EF4-FFF2-40B4-BE49-F238E27FC236}">
                <a16:creationId xmlns:a16="http://schemas.microsoft.com/office/drawing/2014/main" id="{F82A52A1-ACD7-511F-94C1-204060EDC7EC}"/>
              </a:ext>
            </a:extLst>
          </p:cNvPr>
          <p:cNvSpPr txBox="1"/>
          <p:nvPr/>
        </p:nvSpPr>
        <p:spPr>
          <a:xfrm>
            <a:off x="1081050" y="1078781"/>
            <a:ext cx="45878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200"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rPr lang="it-IT" sz="2000" b="1" dirty="0"/>
              <a:t>Citrus fruits are retrieved by the compounds-based recommender because there are other citrus fruits in the recipe!</a:t>
            </a:r>
            <a:endParaRPr sz="20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72ACD7-7CF2-81BE-AEB7-2673FAEB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497" y="1078781"/>
            <a:ext cx="3043529" cy="4584066"/>
          </a:xfrm>
          <a:ln w="19050">
            <a:solidFill>
              <a:srgbClr val="8F3A48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b="1" dirty="0"/>
              <a:t>The recommender works for a trivial coupling of foods...</a:t>
            </a:r>
          </a:p>
          <a:p>
            <a:pPr marL="0" indent="0" algn="ctr">
              <a:buNone/>
            </a:pPr>
            <a:r>
              <a:rPr lang="it-IT" b="1" dirty="0"/>
              <a:t>But when can use the information about the flavor compounds anyway!</a:t>
            </a:r>
          </a:p>
        </p:txBody>
      </p:sp>
    </p:spTree>
    <p:extLst>
      <p:ext uri="{BB962C8B-B14F-4D97-AF65-F5344CB8AC3E}">
        <p14:creationId xmlns:p14="http://schemas.microsoft.com/office/powerpoint/2010/main" val="392798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EC1D8-3670-C7A2-F762-7278083C5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F7B9-C0EF-E979-4C6D-AAA05BA1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pairing for recommendation?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8DAF8-3895-E800-B2A0-BD15F65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10" y="1023962"/>
            <a:ext cx="11394056" cy="631005"/>
          </a:xfrm>
        </p:spPr>
        <p:txBody>
          <a:bodyPr/>
          <a:lstStyle/>
          <a:p>
            <a:r>
              <a:rPr lang="en-US"/>
              <a:t>Will Jaccard be able to find the basil again?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91E18-624E-FECD-947B-AFCE6659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14</a:t>
            </a:fld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B1C923-CFAC-88C0-6A0C-50226D690D66}"/>
              </a:ext>
            </a:extLst>
          </p:cNvPr>
          <p:cNvSpPr txBox="1"/>
          <p:nvPr/>
        </p:nvSpPr>
        <p:spPr>
          <a:xfrm>
            <a:off x="2847585" y="1424134"/>
            <a:ext cx="185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Ingredients</a:t>
            </a:r>
            <a:endParaRPr lang="it-IT" sz="2400" b="1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A2E2C16-4370-CE51-EB80-D5DAB55C5176}"/>
              </a:ext>
            </a:extLst>
          </p:cNvPr>
          <p:cNvSpPr/>
          <p:nvPr/>
        </p:nvSpPr>
        <p:spPr>
          <a:xfrm rot="5400000">
            <a:off x="3641808" y="-1167719"/>
            <a:ext cx="265237" cy="6187608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FDD3B5-625C-C9C0-2C9F-61C4B3E5625B}"/>
              </a:ext>
            </a:extLst>
          </p:cNvPr>
          <p:cNvSpPr txBox="1"/>
          <p:nvPr/>
        </p:nvSpPr>
        <p:spPr>
          <a:xfrm>
            <a:off x="640862" y="1968093"/>
            <a:ext cx="6267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['Olive_oil', 'Mozzarella_cheese', 'Tomato']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5A8CD3-EE1D-AB4D-8E79-2BF75E42FF0A}"/>
              </a:ext>
            </a:extLst>
          </p:cNvPr>
          <p:cNvSpPr txBox="1"/>
          <p:nvPr/>
        </p:nvSpPr>
        <p:spPr>
          <a:xfrm>
            <a:off x="626484" y="2604082"/>
            <a:ext cx="467013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Best recommended herb for chosen recipe: 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 ['fenugreek’,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'peppermint’,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'spearmint’,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'lovage’,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'mint’,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'dill’,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'thyme’,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'cilantro’,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'lemongrass’,</a:t>
            </a:r>
          </a:p>
          <a:p>
            <a:r>
              <a:rPr lang="it-IT" sz="1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'marjoram’]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6788B-2EFE-DB11-2286-83CB581BBDA1}"/>
              </a:ext>
            </a:extLst>
          </p:cNvPr>
          <p:cNvSpPr txBox="1"/>
          <p:nvPr/>
        </p:nvSpPr>
        <p:spPr>
          <a:xfrm>
            <a:off x="733751" y="5343293"/>
            <a:ext cx="626712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It doesn't seem to work... </a:t>
            </a:r>
            <a:r>
              <a:rPr lang="en-US" b="1" dirty="0"/>
              <a:t>But who said that they are not good recommendations?
383 ingredients appear in the recipes, but we have the aromatic compounds of 1500!</a:t>
            </a:r>
            <a:endParaRPr lang="it-IT" b="1" dirty="0"/>
          </a:p>
        </p:txBody>
      </p:sp>
      <p:pic>
        <p:nvPicPr>
          <p:cNvPr id="9" name="Picture 8" descr="A person and person in a car&#10;&#10;Description automatically generated">
            <a:extLst>
              <a:ext uri="{FF2B5EF4-FFF2-40B4-BE49-F238E27FC236}">
                <a16:creationId xmlns:a16="http://schemas.microsoft.com/office/drawing/2014/main" id="{1B7B2438-62DE-E5C7-B4F6-E6284876A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007882"/>
            <a:ext cx="4290426" cy="52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2FAD-21BA-E2ED-5FFF-DBB4CA10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 test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C6DE1-82AE-A70F-D209-7E3B8326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15</a:t>
            </a:fld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D515F-4B30-488F-2613-CA90D645E59B}"/>
              </a:ext>
            </a:extLst>
          </p:cNvPr>
          <p:cNvSpPr txBox="1"/>
          <p:nvPr/>
        </p:nvSpPr>
        <p:spPr>
          <a:xfrm>
            <a:off x="707048" y="1000633"/>
            <a:ext cx="1072295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There is no ground truth to validate the new pairings
The only way is to try!</a:t>
            </a:r>
            <a:endParaRPr lang="it-IT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927F2-29D4-7B7A-AA16-B1495125E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68" y="2083605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FE8E8-36CF-7BC0-04CC-792F6877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48" y="2083605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2FC7BE-501C-A447-86D3-133329CA4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979040"/>
            <a:ext cx="27432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CA135B-5205-5A83-448B-245ECFF1FE8E}"/>
              </a:ext>
            </a:extLst>
          </p:cNvPr>
          <p:cNvSpPr txBox="1"/>
          <p:nvPr/>
        </p:nvSpPr>
        <p:spPr>
          <a:xfrm>
            <a:off x="630848" y="5420233"/>
            <a:ext cx="1072295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 will disclose the food pairing </a:t>
            </a:r>
            <a:r>
              <a:rPr lang="en-US" sz="2800" b="1" dirty="0" err="1"/>
              <a:t>betweens</a:t>
            </a:r>
            <a:r>
              <a:rPr lang="en-US" sz="2800" b="1" dirty="0"/>
              <a:t> these foods only after the test!</a:t>
            </a:r>
            <a:endParaRPr lang="it-IT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1A963-2173-D5FD-B2D0-1167C4EFF132}"/>
              </a:ext>
            </a:extLst>
          </p:cNvPr>
          <p:cNvSpPr txBox="1"/>
          <p:nvPr/>
        </p:nvSpPr>
        <p:spPr>
          <a:xfrm>
            <a:off x="630848" y="4926437"/>
            <a:ext cx="266664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Banana</a:t>
            </a:r>
            <a:endParaRPr lang="it-IT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3C875-F865-3B7E-A5BE-27834AFF0C69}"/>
              </a:ext>
            </a:extLst>
          </p:cNvPr>
          <p:cNvSpPr txBox="1"/>
          <p:nvPr/>
        </p:nvSpPr>
        <p:spPr>
          <a:xfrm>
            <a:off x="4601404" y="4926437"/>
            <a:ext cx="266664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Basil</a:t>
            </a:r>
            <a:endParaRPr lang="it-IT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A92C9-9727-CABE-DD71-A8CB22FDE2D0}"/>
              </a:ext>
            </a:extLst>
          </p:cNvPr>
          <p:cNvSpPr txBox="1"/>
          <p:nvPr/>
        </p:nvSpPr>
        <p:spPr>
          <a:xfrm>
            <a:off x="8686800" y="4915558"/>
            <a:ext cx="266664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Beans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63932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1D9A-D304-55FE-6F3E-7B3F16AB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this to express your taste!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89884-174F-1C82-A327-E6050C0A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16</a:t>
            </a:fld>
            <a:endParaRPr lang="it-IT"/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CEFDB2A-DF04-8996-0FDA-29457451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0162"/>
            <a:ext cx="4257675" cy="4257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C85E03-368E-1DCA-FCDC-5B027173F9FB}"/>
              </a:ext>
            </a:extLst>
          </p:cNvPr>
          <p:cNvSpPr/>
          <p:nvPr/>
        </p:nvSpPr>
        <p:spPr>
          <a:xfrm>
            <a:off x="1314450" y="1512093"/>
            <a:ext cx="3705225" cy="3833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Rate each food combination from 1 to 5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08270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957B750-21AA-11E3-456E-8646F7C7811A}"/>
              </a:ext>
            </a:extLst>
          </p:cNvPr>
          <p:cNvSpPr/>
          <p:nvPr/>
        </p:nvSpPr>
        <p:spPr>
          <a:xfrm>
            <a:off x="4101062" y="2193925"/>
            <a:ext cx="3910013" cy="2987675"/>
          </a:xfrm>
          <a:prstGeom prst="triangl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7EB63-BB46-09D3-AF05-E38050F5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unveil the scores!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3CE8F-A812-327D-504E-56EE1911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17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5953A-0E8B-9FFD-8005-7C3840E5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668" y="877952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26020-4DEE-8781-EF78-C845CEC80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74" y="4267200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7990B-2D15-4C32-C034-01012B77E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828" y="4348098"/>
            <a:ext cx="1828800" cy="1828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19791A-5C15-A656-DED4-20B5F1CEFE6C}"/>
              </a:ext>
            </a:extLst>
          </p:cNvPr>
          <p:cNvSpPr/>
          <p:nvPr/>
        </p:nvSpPr>
        <p:spPr>
          <a:xfrm>
            <a:off x="7256953" y="2620962"/>
            <a:ext cx="1971675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0.19</a:t>
            </a:r>
            <a:endParaRPr lang="it-IT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487C97-434D-8E44-0991-566305A8BEAC}"/>
              </a:ext>
            </a:extLst>
          </p:cNvPr>
          <p:cNvSpPr/>
          <p:nvPr/>
        </p:nvSpPr>
        <p:spPr>
          <a:xfrm>
            <a:off x="5070230" y="5430773"/>
            <a:ext cx="1971675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0.02</a:t>
            </a:r>
            <a:endParaRPr lang="it-I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3E384F-563D-0580-EA4F-EA5C8506A5B4}"/>
              </a:ext>
            </a:extLst>
          </p:cNvPr>
          <p:cNvSpPr/>
          <p:nvPr/>
        </p:nvSpPr>
        <p:spPr>
          <a:xfrm>
            <a:off x="2820499" y="2620962"/>
            <a:ext cx="1971675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0.01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8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CCA6-426B-A0F9-505A-9EAA6DEB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Try these!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567D-F674-8567-0E95-75183F70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76" y="3009908"/>
            <a:ext cx="2398049" cy="582998"/>
          </a:xfrm>
          <a:ln w="19050">
            <a:solidFill>
              <a:srgbClr val="8F3A48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it-IT" sz="1800" b="1" dirty="0"/>
              <a:t>Giambattista Albora JRC - Siviglia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6E3CC-F14F-6CA1-0716-D8E9D65D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18</a:t>
            </a:fld>
            <a:endParaRPr lang="it-IT"/>
          </a:p>
        </p:txBody>
      </p:sp>
      <p:pic>
        <p:nvPicPr>
          <p:cNvPr id="6" name="Picture 5" descr="A person with a beard and a hat&#10;&#10;Description automatically generated">
            <a:extLst>
              <a:ext uri="{FF2B5EF4-FFF2-40B4-BE49-F238E27FC236}">
                <a16:creationId xmlns:a16="http://schemas.microsoft.com/office/drawing/2014/main" id="{6983CE98-3E2B-68E2-A8DE-366B222E1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8600" r="9366" b="23535"/>
          <a:stretch/>
        </p:blipFill>
        <p:spPr>
          <a:xfrm>
            <a:off x="9706508" y="1468701"/>
            <a:ext cx="1440000" cy="1440000"/>
          </a:xfrm>
          <a:prstGeom prst="ellipse">
            <a:avLst/>
          </a:prstGeom>
          <a:ln w="28575">
            <a:solidFill>
              <a:srgbClr val="1DA2E1"/>
            </a:solidFill>
          </a:ln>
        </p:spPr>
      </p:pic>
      <p:pic>
        <p:nvPicPr>
          <p:cNvPr id="8" name="Picture 7" descr="A person with glasses and a bird on his shoulder&#10;&#10;Description automatically generated">
            <a:extLst>
              <a:ext uri="{FF2B5EF4-FFF2-40B4-BE49-F238E27FC236}">
                <a16:creationId xmlns:a16="http://schemas.microsoft.com/office/drawing/2014/main" id="{38905032-FC00-3438-391A-83256C558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9473" r="103" b="23971"/>
          <a:stretch/>
        </p:blipFill>
        <p:spPr>
          <a:xfrm>
            <a:off x="7071200" y="1488670"/>
            <a:ext cx="1440000" cy="1440000"/>
          </a:xfrm>
          <a:prstGeom prst="ellipse">
            <a:avLst/>
          </a:prstGeom>
          <a:ln w="28575">
            <a:solidFill>
              <a:srgbClr val="8F3A48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6FB5E8-78EA-D7C4-7574-EA209E23864D}"/>
              </a:ext>
            </a:extLst>
          </p:cNvPr>
          <p:cNvSpPr txBox="1">
            <a:spLocks/>
          </p:cNvSpPr>
          <p:nvPr/>
        </p:nvSpPr>
        <p:spPr>
          <a:xfrm>
            <a:off x="9227484" y="3024406"/>
            <a:ext cx="2398049" cy="582998"/>
          </a:xfrm>
          <a:prstGeom prst="rect">
            <a:avLst/>
          </a:prstGeom>
          <a:ln w="19050">
            <a:solidFill>
              <a:srgbClr val="1DA2E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/>
              <a:t>Claudio Caprioli UNICT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A5253-B77B-7149-4281-91F3C321C4C4}"/>
              </a:ext>
            </a:extLst>
          </p:cNvPr>
          <p:cNvSpPr/>
          <p:nvPr/>
        </p:nvSpPr>
        <p:spPr>
          <a:xfrm>
            <a:off x="6592176" y="1000634"/>
            <a:ext cx="5033357" cy="3968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Team</a:t>
            </a:r>
            <a:endParaRPr lang="it-I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53EBD7-36ED-605A-A6D1-98C309D666DC}"/>
              </a:ext>
            </a:extLst>
          </p:cNvPr>
          <p:cNvSpPr txBox="1"/>
          <p:nvPr/>
        </p:nvSpPr>
        <p:spPr>
          <a:xfrm>
            <a:off x="707048" y="1000633"/>
            <a:ext cx="502835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things to try!</a:t>
            </a:r>
            <a:endParaRPr lang="it-IT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06912D-3F5D-4ADC-23B4-C049EDF5AE3B}"/>
              </a:ext>
            </a:extLst>
          </p:cNvPr>
          <p:cNvSpPr txBox="1">
            <a:spLocks/>
          </p:cNvSpPr>
          <p:nvPr/>
        </p:nvSpPr>
        <p:spPr>
          <a:xfrm>
            <a:off x="1003540" y="6025697"/>
            <a:ext cx="10350260" cy="484048"/>
          </a:xfrm>
          <a:prstGeom prst="rect">
            <a:avLst/>
          </a:prstGeom>
          <a:ln>
            <a:solidFill>
              <a:srgbClr val="8F3A4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/>
              <a:t>Thank you for your attention</a:t>
            </a:r>
            <a:endParaRPr lang="it-IT" dirty="0"/>
          </a:p>
        </p:txBody>
      </p:sp>
      <p:pic>
        <p:nvPicPr>
          <p:cNvPr id="5" name="Picture 4" descr="A kiwi fruit with a green center&#10;&#10;Description automatically generated">
            <a:extLst>
              <a:ext uri="{FF2B5EF4-FFF2-40B4-BE49-F238E27FC236}">
                <a16:creationId xmlns:a16="http://schemas.microsoft.com/office/drawing/2014/main" id="{CFF0D814-3888-5D2A-26A7-2797FBCD3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0" y="4011580"/>
            <a:ext cx="900000" cy="900000"/>
          </a:xfrm>
          <a:prstGeom prst="rect">
            <a:avLst/>
          </a:prstGeom>
        </p:spPr>
      </p:pic>
      <p:pic>
        <p:nvPicPr>
          <p:cNvPr id="7" name="Picture 6" descr="A picture containing graphics&#10;&#10;Description automatically generated">
            <a:extLst>
              <a:ext uri="{FF2B5EF4-FFF2-40B4-BE49-F238E27FC236}">
                <a16:creationId xmlns:a16="http://schemas.microsoft.com/office/drawing/2014/main" id="{463AAE2D-513A-97AA-0632-9009A1AF7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58" y="1987928"/>
            <a:ext cx="900000" cy="900000"/>
          </a:xfrm>
          <a:prstGeom prst="rect">
            <a:avLst/>
          </a:prstGeom>
        </p:spPr>
      </p:pic>
      <p:pic>
        <p:nvPicPr>
          <p:cNvPr id="18" name="Picture 17" descr="A cartoon of a mussel&#10;&#10;Description automatically generated">
            <a:extLst>
              <a:ext uri="{FF2B5EF4-FFF2-40B4-BE49-F238E27FC236}">
                <a16:creationId xmlns:a16="http://schemas.microsoft.com/office/drawing/2014/main" id="{D878981C-26EE-4BC8-313D-CE747F404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11" y="3929647"/>
            <a:ext cx="900000" cy="900000"/>
          </a:xfrm>
          <a:prstGeom prst="rect">
            <a:avLst/>
          </a:prstGeom>
        </p:spPr>
      </p:pic>
      <p:pic>
        <p:nvPicPr>
          <p:cNvPr id="22" name="Picture 21" descr="A red bell pepper with green stem&#10;&#10;Description automatically generated">
            <a:extLst>
              <a:ext uri="{FF2B5EF4-FFF2-40B4-BE49-F238E27FC236}">
                <a16:creationId xmlns:a16="http://schemas.microsoft.com/office/drawing/2014/main" id="{E991D3C7-688F-A58E-0116-7B4DD7326B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22" y="1826742"/>
            <a:ext cx="900000" cy="900000"/>
          </a:xfrm>
          <a:prstGeom prst="rect">
            <a:avLst/>
          </a:prstGeom>
        </p:spPr>
      </p:pic>
      <p:pic>
        <p:nvPicPr>
          <p:cNvPr id="20" name="Picture 19" descr="A peach with a cut in half&#10;&#10;Description automatically generated">
            <a:extLst>
              <a:ext uri="{FF2B5EF4-FFF2-40B4-BE49-F238E27FC236}">
                <a16:creationId xmlns:a16="http://schemas.microsoft.com/office/drawing/2014/main" id="{65526200-CBCC-C762-357F-35DCF0FE0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22" y="2126944"/>
            <a:ext cx="900000" cy="900000"/>
          </a:xfrm>
          <a:prstGeom prst="rect">
            <a:avLst/>
          </a:prstGeom>
        </p:spPr>
      </p:pic>
      <p:pic>
        <p:nvPicPr>
          <p:cNvPr id="26" name="Picture 25" descr="A cheese wheel with a knife in it&#10;&#10;Description automatically generated">
            <a:extLst>
              <a:ext uri="{FF2B5EF4-FFF2-40B4-BE49-F238E27FC236}">
                <a16:creationId xmlns:a16="http://schemas.microsoft.com/office/drawing/2014/main" id="{880788BC-DA42-42E1-4B26-FCE44B274A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7" y="2008701"/>
            <a:ext cx="900000" cy="900000"/>
          </a:xfrm>
          <a:prstGeom prst="rect">
            <a:avLst/>
          </a:prstGeom>
        </p:spPr>
      </p:pic>
      <p:pic>
        <p:nvPicPr>
          <p:cNvPr id="28" name="Picture 27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E485D55A-9DFD-B323-8CFA-E00A6E770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02" y="3919696"/>
            <a:ext cx="900000" cy="900000"/>
          </a:xfrm>
          <a:prstGeom prst="rect">
            <a:avLst/>
          </a:prstGeom>
        </p:spPr>
      </p:pic>
      <p:pic>
        <p:nvPicPr>
          <p:cNvPr id="30" name="Picture 29" descr="A cartoon of a strawberry and blueberry&#10;&#10;Description automatically generated">
            <a:extLst>
              <a:ext uri="{FF2B5EF4-FFF2-40B4-BE49-F238E27FC236}">
                <a16:creationId xmlns:a16="http://schemas.microsoft.com/office/drawing/2014/main" id="{A582D132-F48D-3BB8-96AA-B3C18ECA1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73" y="3818483"/>
            <a:ext cx="900000" cy="90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2474F72-5512-A15B-8DB3-A6219CD34F5E}"/>
              </a:ext>
            </a:extLst>
          </p:cNvPr>
          <p:cNvSpPr txBox="1"/>
          <p:nvPr/>
        </p:nvSpPr>
        <p:spPr>
          <a:xfrm>
            <a:off x="1045492" y="3081708"/>
            <a:ext cx="163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Peaches and bell peppers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620E45-02BD-7EA2-8B06-5E16B34EAF4A}"/>
              </a:ext>
            </a:extLst>
          </p:cNvPr>
          <p:cNvSpPr txBox="1"/>
          <p:nvPr/>
        </p:nvSpPr>
        <p:spPr>
          <a:xfrm>
            <a:off x="3684226" y="3070246"/>
            <a:ext cx="149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Mussels and pecorino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472FB2-89ED-685E-8B11-AF54C27AEE3B}"/>
              </a:ext>
            </a:extLst>
          </p:cNvPr>
          <p:cNvSpPr txBox="1"/>
          <p:nvPr/>
        </p:nvSpPr>
        <p:spPr>
          <a:xfrm>
            <a:off x="1143217" y="4929311"/>
            <a:ext cx="149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Kiwi and dill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1654C9-C9E2-5991-B421-B4A8087AFC1E}"/>
              </a:ext>
            </a:extLst>
          </p:cNvPr>
          <p:cNvSpPr txBox="1"/>
          <p:nvPr/>
        </p:nvSpPr>
        <p:spPr>
          <a:xfrm>
            <a:off x="3717111" y="4824839"/>
            <a:ext cx="149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Oysters and berries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C646CB-891C-0FF8-7071-1C95F30F57AD}"/>
              </a:ext>
            </a:extLst>
          </p:cNvPr>
          <p:cNvSpPr/>
          <p:nvPr/>
        </p:nvSpPr>
        <p:spPr>
          <a:xfrm>
            <a:off x="6592176" y="4580966"/>
            <a:ext cx="2224020" cy="4102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Paper</a:t>
            </a:r>
            <a:endParaRPr lang="it-IT" dirty="0"/>
          </a:p>
        </p:txBody>
      </p:sp>
      <p:pic>
        <p:nvPicPr>
          <p:cNvPr id="37" name="Picture 3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B3512E2-3443-C7A0-2774-7AF85EACD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78" y="3744863"/>
            <a:ext cx="2044460" cy="20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427E-111E-18D4-2366-B19E4091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it-IT" dirty="0"/>
              <a:t>ISCLAIMER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B7B3-027A-FB19-F46D-FDA518BC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2</a:t>
            </a:fld>
            <a:endParaRPr lang="it-IT"/>
          </a:p>
        </p:txBody>
      </p:sp>
      <p:pic>
        <p:nvPicPr>
          <p:cNvPr id="6" name="Picture 5" descr="A group of men holding a person's neck&#10;&#10;Description automatically generated">
            <a:extLst>
              <a:ext uri="{FF2B5EF4-FFF2-40B4-BE49-F238E27FC236}">
                <a16:creationId xmlns:a16="http://schemas.microsoft.com/office/drawing/2014/main" id="{FE7FBF3D-3C01-3BDC-9D18-9D54F34D1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2" y="1283244"/>
            <a:ext cx="5900950" cy="4702320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DF0E360-8B68-24F3-EE33-9B9BB50A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96" y="1283244"/>
            <a:ext cx="4858400" cy="47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4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77F7-40D8-859A-E01B-0622B4BB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What is food pairing?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3BAB9-FC4B-AC88-963C-1132F59F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17C85F-74BF-A644-A024-14DC50B35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58" y="1118898"/>
            <a:ext cx="6181249" cy="263968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 the early 2000s, Heston Blumenthal, *** Michelin star chef at The Fat Duck (UK), discovered that white chocolate and caviar are a perfect match.
He commissioned a company that dealt with essences to find out why and obtained an unequivocal answer:</a:t>
            </a:r>
            <a:endParaRPr lang="it-IT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188F3-D769-AD4C-F563-1E65B2F3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03" y="1100241"/>
            <a:ext cx="3233849" cy="242538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B3AF80-A7BB-A25A-D64E-606B1236BF88}"/>
              </a:ext>
            </a:extLst>
          </p:cNvPr>
          <p:cNvSpPr txBox="1">
            <a:spLocks/>
          </p:cNvSpPr>
          <p:nvPr/>
        </p:nvSpPr>
        <p:spPr>
          <a:xfrm>
            <a:off x="3151603" y="4133596"/>
            <a:ext cx="5888793" cy="718958"/>
          </a:xfrm>
          <a:prstGeom prst="rect">
            <a:avLst/>
          </a:prstGeom>
          <a:ln>
            <a:solidFill>
              <a:srgbClr val="8F3A4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/>
              <a:t>White chocolate and caviar contain a large amount of amines*</a:t>
            </a:r>
            <a:endParaRPr lang="it-IT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CB5081-927A-4B64-D5E6-14E21DFA5C49}"/>
              </a:ext>
            </a:extLst>
          </p:cNvPr>
          <p:cNvSpPr txBox="1">
            <a:spLocks/>
          </p:cNvSpPr>
          <p:nvPr/>
        </p:nvSpPr>
        <p:spPr>
          <a:xfrm>
            <a:off x="488083" y="6277359"/>
            <a:ext cx="8967993" cy="306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* Organic compounds derived from ammonia</a:t>
            </a:r>
            <a:endParaRPr lang="it-IT" sz="14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D400DD-F4FB-4F67-DEBC-3C91E1B160B0}"/>
              </a:ext>
            </a:extLst>
          </p:cNvPr>
          <p:cNvSpPr txBox="1">
            <a:spLocks/>
          </p:cNvSpPr>
          <p:nvPr/>
        </p:nvSpPr>
        <p:spPr>
          <a:xfrm>
            <a:off x="286110" y="5085514"/>
            <a:ext cx="11741728" cy="115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From that experience, Blumenthal derived the hypothesis of food pairing:
</a:t>
            </a:r>
            <a:r>
              <a:rPr lang="en-US" b="1" dirty="0"/>
              <a:t>Foods match each other when they share many flavor compounds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879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75FC-05E9-656B-6F3F-66442159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we already use food pairing?</a:t>
            </a:r>
            <a:endParaRPr lang="it-I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7815A9-AFD6-E035-1C42-B504B874A677}"/>
              </a:ext>
            </a:extLst>
          </p:cNvPr>
          <p:cNvSpPr txBox="1">
            <a:spLocks/>
          </p:cNvSpPr>
          <p:nvPr/>
        </p:nvSpPr>
        <p:spPr>
          <a:xfrm>
            <a:off x="822695" y="1745261"/>
            <a:ext cx="4817271" cy="988607"/>
          </a:xfrm>
          <a:prstGeom prst="rect">
            <a:avLst/>
          </a:prstGeom>
          <a:ln>
            <a:solidFill>
              <a:srgbClr val="8F3A4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/>
              <a:t>… What if dishes that already exist used food pairing?</a:t>
            </a:r>
            <a:endParaRPr lang="it-IT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563552-4CF0-A702-FAB7-D41FACFF42D8}"/>
              </a:ext>
            </a:extLst>
          </p:cNvPr>
          <p:cNvSpPr txBox="1">
            <a:spLocks/>
          </p:cNvSpPr>
          <p:nvPr/>
        </p:nvSpPr>
        <p:spPr>
          <a:xfrm>
            <a:off x="802796" y="3065903"/>
            <a:ext cx="4837170" cy="2420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2011 Ahn et al. tested food pairing on a dataset of recipes
</a:t>
            </a:r>
            <a:r>
              <a:rPr lang="en-US" b="1" dirty="0"/>
              <a:t>Result: the ingredients share more flavor compounds than randomly generated recipes with a null model.</a:t>
            </a:r>
            <a:r>
              <a:rPr lang="en-US" dirty="0"/>
              <a:t>
In oriental cuisine the opposite would happen!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BDCB6-F27C-0026-73E5-0E03B91D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197" y="1588394"/>
            <a:ext cx="6118803" cy="1474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9B1D0F-7019-1337-1B2B-72F4E53C2634}"/>
              </a:ext>
            </a:extLst>
          </p:cNvPr>
          <p:cNvSpPr txBox="1"/>
          <p:nvPr/>
        </p:nvSpPr>
        <p:spPr>
          <a:xfrm>
            <a:off x="6758762" y="2834703"/>
            <a:ext cx="4609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hlinkClick r:id="rId3"/>
              </a:rPr>
              <a:t>https://www.nature.com/articles/srep00196</a:t>
            </a:r>
            <a:endParaRPr lang="it-IT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EEA9EE-2993-9F8E-06A0-2868B913D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14" y="3219813"/>
            <a:ext cx="4817270" cy="25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2DB1-2748-DCD8-25ED-6CDFEB72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C9C55-EF33-8A32-007A-91AD40AE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5</a:t>
            </a:fld>
            <a:endParaRPr lang="it-IT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F09EF-C3CD-37B6-6A01-392EF6564051}"/>
              </a:ext>
            </a:extLst>
          </p:cNvPr>
          <p:cNvSpPr txBox="1">
            <a:spLocks/>
          </p:cNvSpPr>
          <p:nvPr/>
        </p:nvSpPr>
        <p:spPr>
          <a:xfrm>
            <a:off x="1639097" y="1365048"/>
            <a:ext cx="4244676" cy="4149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 Recipes: 57K</a:t>
            </a:r>
          </a:p>
          <a:p>
            <a:pPr lvl="1"/>
            <a:r>
              <a:rPr lang="en-US" dirty="0"/>
              <a:t>Label: country</a:t>
            </a:r>
          </a:p>
          <a:p>
            <a:r>
              <a:rPr lang="en-US" dirty="0"/>
              <a:t># Ingredients: 1530</a:t>
            </a:r>
          </a:p>
          <a:p>
            <a:pPr lvl="1"/>
            <a:r>
              <a:rPr lang="en-US" dirty="0"/>
              <a:t>Label: category</a:t>
            </a:r>
          </a:p>
          <a:p>
            <a:r>
              <a:rPr lang="en-US" dirty="0"/>
              <a:t># Compounds : 1021</a:t>
            </a:r>
          </a:p>
          <a:p>
            <a:r>
              <a:rPr lang="en-US" dirty="0"/>
              <a:t>Sources:</a:t>
            </a:r>
          </a:p>
          <a:p>
            <a:pPr lvl="1"/>
            <a:r>
              <a:rPr lang="en-US" i="1" dirty="0"/>
              <a:t>allrecipes.com</a:t>
            </a:r>
            <a:r>
              <a:rPr lang="en-US" dirty="0"/>
              <a:t> (USA)</a:t>
            </a:r>
          </a:p>
          <a:p>
            <a:pPr lvl="1"/>
            <a:r>
              <a:rPr lang="en-US" i="1" dirty="0"/>
              <a:t>epicurious.com</a:t>
            </a:r>
            <a:r>
              <a:rPr lang="en-US" dirty="0"/>
              <a:t> (USA)</a:t>
            </a:r>
          </a:p>
          <a:p>
            <a:pPr lvl="1"/>
            <a:r>
              <a:rPr lang="en-US" i="1" dirty="0"/>
              <a:t>menupan.com </a:t>
            </a:r>
            <a:r>
              <a:rPr lang="en-US" dirty="0"/>
              <a:t>(Korea)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B3130-2181-E92A-86D6-25903207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84" y="518473"/>
            <a:ext cx="4244676" cy="54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5C8B-E1EB-4F16-B990-CCA3AE76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4035F-284E-76CE-8E1C-91CC7271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6</a:t>
            </a:fld>
            <a:endParaRPr lang="it-IT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2D7E4E2-3836-29BD-FF20-AA81A9FC6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04" y="1244887"/>
            <a:ext cx="6588596" cy="495156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762E97C-D947-05C4-227F-DD27439AAF90}"/>
              </a:ext>
            </a:extLst>
          </p:cNvPr>
          <p:cNvSpPr txBox="1"/>
          <p:nvPr/>
        </p:nvSpPr>
        <p:spPr>
          <a:xfrm>
            <a:off x="2605178" y="1244887"/>
            <a:ext cx="1414732" cy="369332"/>
          </a:xfrm>
          <a:prstGeom prst="rect">
            <a:avLst/>
          </a:prstGeom>
          <a:noFill/>
          <a:ln w="19050">
            <a:solidFill>
              <a:srgbClr val="1DA2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57K Recipes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9DF018-B27D-15D6-768A-7E6E815D9750}"/>
              </a:ext>
            </a:extLst>
          </p:cNvPr>
          <p:cNvSpPr txBox="1"/>
          <p:nvPr/>
        </p:nvSpPr>
        <p:spPr>
          <a:xfrm>
            <a:off x="7283570" y="1244887"/>
            <a:ext cx="2587924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1021 Flavor compounds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CBF6BC-AF22-9586-742D-45EE1A93358D}"/>
              </a:ext>
            </a:extLst>
          </p:cNvPr>
          <p:cNvSpPr txBox="1"/>
          <p:nvPr/>
        </p:nvSpPr>
        <p:spPr>
          <a:xfrm>
            <a:off x="4802038" y="692088"/>
            <a:ext cx="2587924" cy="369332"/>
          </a:xfrm>
          <a:prstGeom prst="rect">
            <a:avLst/>
          </a:prstGeom>
          <a:noFill/>
          <a:ln w="19050">
            <a:solidFill>
              <a:srgbClr val="8F3A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1530 Ingredients</a:t>
            </a:r>
          </a:p>
        </p:txBody>
      </p:sp>
    </p:spTree>
    <p:extLst>
      <p:ext uri="{BB962C8B-B14F-4D97-AF65-F5344CB8AC3E}">
        <p14:creationId xmlns:p14="http://schemas.microsoft.com/office/powerpoint/2010/main" val="52386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7C55-CBC9-7494-8342-36115A6F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/>
              <a:t>Recommender</a:t>
            </a:r>
            <a:r>
              <a:rPr lang="it-IT" sz="4000" dirty="0"/>
              <a:t> (collaborative </a:t>
            </a:r>
            <a:r>
              <a:rPr lang="it-IT" sz="4000" dirty="0" err="1"/>
              <a:t>filtering</a:t>
            </a:r>
            <a:r>
              <a:rPr lang="it-IT" sz="4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4E74E-46A4-B232-14D2-B69C9035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7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76AAD-8087-0A2D-A242-157C3C77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63" y="1706068"/>
            <a:ext cx="5259297" cy="396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F7B7F5D-45FE-3078-7B25-75C8768E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12" y="1706068"/>
            <a:ext cx="5244325" cy="396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93DC61C-EB9C-3951-7940-50555A566F89}"/>
              </a:ext>
            </a:extLst>
          </p:cNvPr>
          <p:cNvSpPr txBox="1"/>
          <p:nvPr/>
        </p:nvSpPr>
        <p:spPr>
          <a:xfrm>
            <a:off x="1332685" y="1091578"/>
            <a:ext cx="3674852" cy="369332"/>
          </a:xfrm>
          <a:prstGeom prst="rect">
            <a:avLst/>
          </a:prstGeom>
          <a:noFill/>
          <a:ln w="19050">
            <a:solidFill>
              <a:srgbClr val="1DA2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Recipe-Ingredient recommender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D0EEBC-A150-C0AA-F3A5-0FE5131162B4}"/>
              </a:ext>
            </a:extLst>
          </p:cNvPr>
          <p:cNvSpPr txBox="1"/>
          <p:nvPr/>
        </p:nvSpPr>
        <p:spPr>
          <a:xfrm>
            <a:off x="6773174" y="1091578"/>
            <a:ext cx="3863196" cy="369332"/>
          </a:xfrm>
          <a:prstGeom prst="rect">
            <a:avLst/>
          </a:prstGeom>
          <a:noFill/>
          <a:ln w="19050">
            <a:solidFill>
              <a:srgbClr val="8F3A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Ingredient-Compound recommender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12B25-BB33-07C6-F2D1-05D63C6EB1C6}"/>
              </a:ext>
            </a:extLst>
          </p:cNvPr>
          <p:cNvSpPr txBox="1"/>
          <p:nvPr/>
        </p:nvSpPr>
        <p:spPr>
          <a:xfrm>
            <a:off x="295389" y="5906185"/>
            <a:ext cx="5504371" cy="369332"/>
          </a:xfrm>
          <a:prstGeom prst="rect">
            <a:avLst/>
          </a:prstGeom>
          <a:noFill/>
          <a:ln w="28575">
            <a:solidFill>
              <a:srgbClr val="8F3A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Uses</a:t>
            </a:r>
            <a:r>
              <a:rPr lang="it-IT" dirty="0"/>
              <a:t> the info on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ingredients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in </a:t>
            </a:r>
            <a:r>
              <a:rPr lang="it-IT" dirty="0" err="1"/>
              <a:t>recipes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63F64-94D1-9473-A965-FC94430BC8BA}"/>
              </a:ext>
            </a:extLst>
          </p:cNvPr>
          <p:cNvSpPr txBox="1"/>
          <p:nvPr/>
        </p:nvSpPr>
        <p:spPr>
          <a:xfrm>
            <a:off x="5952586" y="5906185"/>
            <a:ext cx="5504371" cy="369332"/>
          </a:xfrm>
          <a:prstGeom prst="rect">
            <a:avLst/>
          </a:prstGeom>
          <a:noFill/>
          <a:ln w="28575">
            <a:solidFill>
              <a:srgbClr val="8F3A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Uses</a:t>
            </a:r>
            <a:r>
              <a:rPr lang="it-IT" dirty="0"/>
              <a:t> the </a:t>
            </a:r>
            <a:r>
              <a:rPr lang="it-IT" dirty="0" err="1"/>
              <a:t>flavor</a:t>
            </a:r>
            <a:r>
              <a:rPr lang="it-IT" dirty="0"/>
              <a:t> </a:t>
            </a:r>
            <a:r>
              <a:rPr lang="it-IT" dirty="0" err="1"/>
              <a:t>compounds</a:t>
            </a:r>
            <a:r>
              <a:rPr lang="it-IT" dirty="0"/>
              <a:t> </a:t>
            </a:r>
            <a:r>
              <a:rPr lang="it-IT" dirty="0" err="1"/>
              <a:t>foods</a:t>
            </a:r>
            <a:r>
              <a:rPr lang="it-IT" dirty="0"/>
              <a:t> </a:t>
            </a:r>
            <a:r>
              <a:rPr lang="it-IT" dirty="0" err="1"/>
              <a:t>have</a:t>
            </a:r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969BE-1FE4-BD16-475C-AFC2B96D16D8}"/>
              </a:ext>
            </a:extLst>
          </p:cNvPr>
          <p:cNvSpPr/>
          <p:nvPr/>
        </p:nvSpPr>
        <p:spPr>
          <a:xfrm rot="1037565">
            <a:off x="9474105" y="562214"/>
            <a:ext cx="2655211" cy="342911"/>
          </a:xfrm>
          <a:prstGeom prst="rect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/>
              <a:t>Food</a:t>
            </a:r>
            <a:r>
              <a:rPr lang="it-IT" sz="2000" dirty="0"/>
              <a:t> </a:t>
            </a:r>
            <a:r>
              <a:rPr lang="it-IT" sz="2000" dirty="0" err="1"/>
              <a:t>pairing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in </a:t>
            </a:r>
            <a:r>
              <a:rPr lang="it-IT" sz="2000" dirty="0" err="1"/>
              <a:t>here</a:t>
            </a:r>
            <a:r>
              <a:rPr lang="it-IT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72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12EB-9C3F-0631-74F8-1EB63121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79F36-4487-F581-95DA-5F1381D1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10" y="1023962"/>
            <a:ext cx="11394056" cy="494287"/>
          </a:xfrm>
        </p:spPr>
        <p:txBody>
          <a:bodyPr/>
          <a:lstStyle/>
          <a:p>
            <a:r>
              <a:rPr lang="en-US"/>
              <a:t>There are many methods to calculate similarity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912FF-780B-0CE5-DAA8-7B16AE33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7C0F-98AC-4B22-AE0F-3F15AC5DD2F0}" type="slidenum">
              <a:rPr lang="it-IT" smtClean="0"/>
              <a:t>8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6F93-9181-8F4C-BB76-A9AE6737D799}"/>
              </a:ext>
            </a:extLst>
          </p:cNvPr>
          <p:cNvSpPr/>
          <p:nvPr/>
        </p:nvSpPr>
        <p:spPr>
          <a:xfrm>
            <a:off x="6288655" y="2413440"/>
            <a:ext cx="4977443" cy="39429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Similarities</a:t>
            </a:r>
            <a:r>
              <a:rPr lang="it-IT" sz="20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Adamic 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Common neighbors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Cosine similarity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Hub depressed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Hub promoted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Jaccard similarity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LHN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Pearson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Probabilistic spreading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Resource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Sapling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Sorensen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Taxonomy network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5B9E1-A0C2-02D2-27BE-EFD43B073237}"/>
              </a:ext>
            </a:extLst>
          </p:cNvPr>
          <p:cNvSpPr txBox="1"/>
          <p:nvPr/>
        </p:nvSpPr>
        <p:spPr>
          <a:xfrm>
            <a:off x="854015" y="1616494"/>
            <a:ext cx="10412083" cy="646331"/>
          </a:xfrm>
          <a:prstGeom prst="rect">
            <a:avLst/>
          </a:prstGeom>
          <a:noFill/>
          <a:ln>
            <a:solidFill>
              <a:srgbClr val="8F3A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We test the performance of the algorithms by checking if they recommend the right foods to the recipes we know</a:t>
            </a:r>
            <a:endParaRPr lang="it-I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29AC9-7D40-C40A-07D7-72A73C8ACDBD}"/>
              </a:ext>
            </a:extLst>
          </p:cNvPr>
          <p:cNvSpPr/>
          <p:nvPr/>
        </p:nvSpPr>
        <p:spPr>
          <a:xfrm>
            <a:off x="854015" y="2413440"/>
            <a:ext cx="4905553" cy="3942910"/>
          </a:xfrm>
          <a:prstGeom prst="rect">
            <a:avLst/>
          </a:prstGeom>
          <a:solidFill>
            <a:srgbClr val="8F3A4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Algorithm:</a:t>
            </a:r>
            <a:br>
              <a:rPr lang="en-US" sz="28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</a:br>
            <a:endParaRPr lang="en-US" sz="2800" dirty="0">
              <a:latin typeface="JetBrains Mono NL" panose="02000009000000000000" pitchFamily="49" charset="0"/>
              <a:ea typeface="JetBrains Mono NL" panose="02000009000000000000" pitchFamily="49" charset="0"/>
              <a:cs typeface="JetBrains Mono NL" panose="02000009000000000000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Choose a method 
Removes 1 ingredient from 10% of recipes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Compute similarities and scores
Check if the removed ingredient is strongly recommended (calculate </a:t>
            </a:r>
            <a:r>
              <a:rPr lang="en-US" sz="2400" dirty="0" err="1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mAP</a:t>
            </a:r>
            <a:r>
              <a:rPr lang="en-US" sz="2400" dirty="0">
                <a:latin typeface="JetBrains Mono NL" panose="02000009000000000000" pitchFamily="49" charset="0"/>
                <a:ea typeface="JetBrains Mono NL" panose="02000009000000000000" pitchFamily="49" charset="0"/>
                <a:cs typeface="JetBrains Mono NL" panose="02000009000000000000" pitchFamily="49" charset="0"/>
              </a:rPr>
              <a:t> and HR@20)</a:t>
            </a:r>
            <a:endParaRPr lang="it-IT" dirty="0">
              <a:latin typeface="JetBrains Mono NL" panose="02000009000000000000" pitchFamily="49" charset="0"/>
              <a:ea typeface="JetBrains Mono NL" panose="02000009000000000000" pitchFamily="49" charset="0"/>
              <a:cs typeface="JetBrains Mono NL" panose="02000009000000000000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13D95E-BAB6-0096-9A0E-339DFDC7B34B}"/>
              </a:ext>
            </a:extLst>
          </p:cNvPr>
          <p:cNvSpPr/>
          <p:nvPr/>
        </p:nvSpPr>
        <p:spPr>
          <a:xfrm rot="20640880">
            <a:off x="9854242" y="5129953"/>
            <a:ext cx="1894936" cy="1069675"/>
          </a:xfrm>
          <a:prstGeom prst="rect">
            <a:avLst/>
          </a:prstGeom>
          <a:solidFill>
            <a:schemeClr val="accent6"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Bonus:</a:t>
            </a:r>
          </a:p>
          <a:p>
            <a:pPr algn="ctr"/>
            <a:r>
              <a:rPr lang="it-IT" sz="2400" dirty="0"/>
              <a:t>LightGCN</a:t>
            </a:r>
          </a:p>
        </p:txBody>
      </p:sp>
    </p:spTree>
    <p:extLst>
      <p:ext uri="{BB962C8B-B14F-4D97-AF65-F5344CB8AC3E}">
        <p14:creationId xmlns:p14="http://schemas.microsoft.com/office/powerpoint/2010/main" val="225114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8489-1E63-B017-20DE-9CCCF9C3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A707-0F0F-9EFE-650C-B99616795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recommender, we use collaborative filtering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426985-5838-BECD-AEAF-904EB65E05E0}"/>
                  </a:ext>
                </a:extLst>
              </p:cNvPr>
              <p:cNvSpPr txBox="1"/>
              <p:nvPr/>
            </p:nvSpPr>
            <p:spPr>
              <a:xfrm>
                <a:off x="4512670" y="3623684"/>
                <a:ext cx="3166659" cy="1075872"/>
              </a:xfrm>
              <a:prstGeom prst="rect">
                <a:avLst/>
              </a:prstGeom>
              <a:ln>
                <a:solidFill>
                  <a:srgbClr val="8F3A48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𝛼𝜆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𝑖𝑛𝑔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𝛼𝜆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𝑖𝑛𝑔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426985-5838-BECD-AEAF-904EB65E0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70" y="3623684"/>
                <a:ext cx="3166659" cy="1075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8F3A48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509C9CD2-C313-3066-7678-A40FBD7AFAC9}"/>
              </a:ext>
            </a:extLst>
          </p:cNvPr>
          <p:cNvSpPr/>
          <p:nvPr/>
        </p:nvSpPr>
        <p:spPr>
          <a:xfrm rot="1584285">
            <a:off x="3796839" y="3586979"/>
            <a:ext cx="846873" cy="237394"/>
          </a:xfrm>
          <a:prstGeom prst="rightArrow">
            <a:avLst>
              <a:gd name="adj1" fmla="val 50000"/>
              <a:gd name="adj2" fmla="val 11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7D2B6-481F-0862-03D9-F930378F18E0}"/>
                  </a:ext>
                </a:extLst>
              </p:cNvPr>
              <p:cNvSpPr txBox="1"/>
              <p:nvPr/>
            </p:nvSpPr>
            <p:spPr>
              <a:xfrm>
                <a:off x="1418854" y="2472716"/>
                <a:ext cx="2733869" cy="92333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Score of recommendation for ingredient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to recipe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7D2B6-481F-0862-03D9-F930378F1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854" y="2472716"/>
                <a:ext cx="2733869" cy="923330"/>
              </a:xfrm>
              <a:prstGeom prst="rect">
                <a:avLst/>
              </a:prstGeom>
              <a:blipFill>
                <a:blip r:embed="rId3"/>
                <a:stretch>
                  <a:fillRect t="-2597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B3AC7A78-7F56-F563-5D6A-A7EE1D7332DF}"/>
              </a:ext>
            </a:extLst>
          </p:cNvPr>
          <p:cNvSpPr/>
          <p:nvPr/>
        </p:nvSpPr>
        <p:spPr>
          <a:xfrm rot="7008807">
            <a:off x="6565438" y="3169930"/>
            <a:ext cx="645584" cy="191421"/>
          </a:xfrm>
          <a:prstGeom prst="rightArrow">
            <a:avLst>
              <a:gd name="adj1" fmla="val 50000"/>
              <a:gd name="adj2" fmla="val 1176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31B41D-BA35-F3D4-C2AB-EAF9935A2AAD}"/>
                  </a:ext>
                </a:extLst>
              </p:cNvPr>
              <p:cNvSpPr txBox="1"/>
              <p:nvPr/>
            </p:nvSpPr>
            <p:spPr>
              <a:xfrm>
                <a:off x="6438123" y="2288050"/>
                <a:ext cx="2136710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Similarity between ingredient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it-IT" dirty="0"/>
                  <a:t>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31B41D-BA35-F3D4-C2AB-EAF9935A2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23" y="2288050"/>
                <a:ext cx="2136710" cy="646331"/>
              </a:xfrm>
              <a:prstGeom prst="rect">
                <a:avLst/>
              </a:prstGeom>
              <a:blipFill>
                <a:blip r:embed="rId4"/>
                <a:stretch>
                  <a:fillRect t="-2752" r="-565" b="-128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712946D-EC13-7AA4-256F-86891D24E371}"/>
              </a:ext>
            </a:extLst>
          </p:cNvPr>
          <p:cNvSpPr/>
          <p:nvPr/>
        </p:nvSpPr>
        <p:spPr>
          <a:xfrm>
            <a:off x="4512670" y="3755606"/>
            <a:ext cx="1020689" cy="80197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600779-9889-85BF-2EE4-9F243FFE561E}"/>
              </a:ext>
            </a:extLst>
          </p:cNvPr>
          <p:cNvSpPr/>
          <p:nvPr/>
        </p:nvSpPr>
        <p:spPr>
          <a:xfrm>
            <a:off x="6174296" y="3580712"/>
            <a:ext cx="864095" cy="646331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986702-A05B-E37B-D9C1-883121D7A9BD}"/>
              </a:ext>
            </a:extLst>
          </p:cNvPr>
          <p:cNvSpPr/>
          <p:nvPr/>
        </p:nvSpPr>
        <p:spPr>
          <a:xfrm>
            <a:off x="6456182" y="4140134"/>
            <a:ext cx="864095" cy="646331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B4DACC-EF8F-8AA4-D417-6C1C3E5E6546}"/>
              </a:ext>
            </a:extLst>
          </p:cNvPr>
          <p:cNvSpPr/>
          <p:nvPr/>
        </p:nvSpPr>
        <p:spPr>
          <a:xfrm>
            <a:off x="6855667" y="3580712"/>
            <a:ext cx="864095" cy="6463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FAD039D-9F8F-227C-DB92-47CE6ED5D307}"/>
              </a:ext>
            </a:extLst>
          </p:cNvPr>
          <p:cNvSpPr/>
          <p:nvPr/>
        </p:nvSpPr>
        <p:spPr>
          <a:xfrm rot="8986749">
            <a:off x="7684414" y="3537965"/>
            <a:ext cx="478015" cy="301173"/>
          </a:xfrm>
          <a:prstGeom prst="rightArrow">
            <a:avLst>
              <a:gd name="adj1" fmla="val 50000"/>
              <a:gd name="adj2" fmla="val 595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3B582-1B9B-44BB-3223-534689B269F2}"/>
              </a:ext>
            </a:extLst>
          </p:cNvPr>
          <p:cNvSpPr txBox="1"/>
          <p:nvPr/>
        </p:nvSpPr>
        <p:spPr>
          <a:xfrm>
            <a:off x="8239661" y="3130622"/>
            <a:ext cx="21367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Bi-adjacency matrix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458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Widescreen</PresentationFormat>
  <Paragraphs>134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 Math</vt:lpstr>
      <vt:lpstr>JetBrains Mono NL</vt:lpstr>
      <vt:lpstr>Office Theme</vt:lpstr>
      <vt:lpstr>“Food Pairing Unveiled: Exploring Recipe Creation Dynamics through  Recommender Systems”</vt:lpstr>
      <vt:lpstr>DISCLAIMER</vt:lpstr>
      <vt:lpstr>What is food pairing?</vt:lpstr>
      <vt:lpstr>Do we already use food pairing?</vt:lpstr>
      <vt:lpstr>The dataset</vt:lpstr>
      <vt:lpstr>Dataset</vt:lpstr>
      <vt:lpstr>Recommender (collaborative filtering)</vt:lpstr>
      <vt:lpstr>Collaborative filtering</vt:lpstr>
      <vt:lpstr>Collaborative filtering</vt:lpstr>
      <vt:lpstr>Does the recommender work?</vt:lpstr>
      <vt:lpstr>Recommender to the test</vt:lpstr>
      <vt:lpstr>Does the recommender work?</vt:lpstr>
      <vt:lpstr>Why the compounds work</vt:lpstr>
      <vt:lpstr>Food pairing for recommendation?</vt:lpstr>
      <vt:lpstr>Time for a test</vt:lpstr>
      <vt:lpstr>Scan this to express your taste!</vt:lpstr>
      <vt:lpstr>Time to unveil the scores!</vt:lpstr>
      <vt:lpstr>Try these!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“Spontaneous opinion swings in the voter model with latency time”</dc:title>
  <dc:creator>Giovanni Palermo</dc:creator>
  <cp:lastModifiedBy>Giovanni Palermo</cp:lastModifiedBy>
  <cp:revision>46</cp:revision>
  <dcterms:created xsi:type="dcterms:W3CDTF">2024-01-12T11:24:03Z</dcterms:created>
  <dcterms:modified xsi:type="dcterms:W3CDTF">2025-05-21T15:32:57Z</dcterms:modified>
</cp:coreProperties>
</file>