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919" r:id="rId2"/>
    <p:sldId id="4540" r:id="rId3"/>
    <p:sldId id="4541" r:id="rId4"/>
    <p:sldId id="4543" r:id="rId5"/>
    <p:sldId id="4542" r:id="rId6"/>
    <p:sldId id="4544" r:id="rId7"/>
    <p:sldId id="4525" r:id="rId8"/>
    <p:sldId id="4545" r:id="rId9"/>
    <p:sldId id="5129" r:id="rId10"/>
    <p:sldId id="258" r:id="rId11"/>
    <p:sldId id="4550" r:id="rId12"/>
    <p:sldId id="4554" r:id="rId13"/>
    <p:sldId id="5117" r:id="rId14"/>
    <p:sldId id="1388" r:id="rId15"/>
    <p:sldId id="4526" r:id="rId16"/>
    <p:sldId id="2859" r:id="rId17"/>
    <p:sldId id="4536" r:id="rId18"/>
    <p:sldId id="2876" r:id="rId19"/>
    <p:sldId id="278" r:id="rId20"/>
    <p:sldId id="5128" r:id="rId21"/>
    <p:sldId id="4528" r:id="rId22"/>
    <p:sldId id="3455" r:id="rId23"/>
    <p:sldId id="4532" r:id="rId24"/>
    <p:sldId id="366" r:id="rId25"/>
    <p:sldId id="4552" r:id="rId26"/>
    <p:sldId id="4555" r:id="rId27"/>
    <p:sldId id="317" r:id="rId28"/>
    <p:sldId id="4549" r:id="rId29"/>
    <p:sldId id="5116" r:id="rId30"/>
    <p:sldId id="4553" r:id="rId31"/>
    <p:sldId id="5115" r:id="rId32"/>
    <p:sldId id="260" r:id="rId33"/>
    <p:sldId id="2868" r:id="rId34"/>
    <p:sldId id="4548" r:id="rId35"/>
    <p:sldId id="5123" r:id="rId36"/>
    <p:sldId id="4547" r:id="rId37"/>
    <p:sldId id="5127" r:id="rId38"/>
    <p:sldId id="5119" r:id="rId39"/>
    <p:sldId id="2872" r:id="rId40"/>
    <p:sldId id="5120"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CBFF"/>
    <a:srgbClr val="00B4F9"/>
    <a:srgbClr val="A1A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1"/>
    <p:restoredTop sz="94362"/>
  </p:normalViewPr>
  <p:slideViewPr>
    <p:cSldViewPr snapToGrid="0">
      <p:cViewPr varScale="1">
        <p:scale>
          <a:sx n="79" d="100"/>
          <a:sy n="79" d="100"/>
        </p:scale>
        <p:origin x="232" y="592"/>
      </p:cViewPr>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8E2EC-9390-8C4E-9C6E-927E4658C7AF}" type="datetimeFigureOut">
              <a:rPr lang="it-IT" smtClean="0"/>
              <a:t>31/01/24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6F79C-9E23-044A-A747-5CACEE196F74}" type="slidenum">
              <a:rPr lang="it-IT" smtClean="0"/>
              <a:t>‹N›</a:t>
            </a:fld>
            <a:endParaRPr lang="it-IT"/>
          </a:p>
        </p:txBody>
      </p:sp>
    </p:spTree>
    <p:extLst>
      <p:ext uri="{BB962C8B-B14F-4D97-AF65-F5344CB8AC3E}">
        <p14:creationId xmlns:p14="http://schemas.microsoft.com/office/powerpoint/2010/main" val="12993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tlas.cern/glossary/cross-sec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483306">
              <a:defRPr/>
            </a:pPr>
            <a:fld id="{8B957210-7F66-4993-86DA-C4808AC66EF9}" type="slidenum">
              <a:rPr lang="en-GB">
                <a:solidFill>
                  <a:prstClr val="black"/>
                </a:solidFill>
                <a:latin typeface="Calibri" panose="020F0502020204030204"/>
              </a:rPr>
              <a:pPr defTabSz="483306">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636334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a:t>The Higgs must </a:t>
            </a:r>
            <a:r>
              <a:rPr lang="it-IT" dirty="0" err="1"/>
              <a:t>also</a:t>
            </a:r>
            <a:r>
              <a:rPr lang="it-IT" dirty="0"/>
              <a:t> </a:t>
            </a:r>
            <a:r>
              <a:rPr lang="it-IT" dirty="0" err="1"/>
              <a:t>have</a:t>
            </a:r>
            <a:r>
              <a:rPr lang="it-IT" dirty="0"/>
              <a:t> a </a:t>
            </a:r>
            <a:r>
              <a:rPr lang="it-IT" dirty="0" err="1"/>
              <a:t>dynamical</a:t>
            </a:r>
            <a:r>
              <a:rPr lang="it-IT" dirty="0"/>
              <a:t> </a:t>
            </a:r>
            <a:r>
              <a:rPr lang="it-IT" dirty="0" err="1"/>
              <a:t>property</a:t>
            </a:r>
            <a:r>
              <a:rPr lang="it-IT" dirty="0"/>
              <a:t>– </a:t>
            </a:r>
            <a:r>
              <a:rPr lang="it-IT" dirty="0" err="1"/>
              <a:t>it</a:t>
            </a:r>
            <a:r>
              <a:rPr lang="it-IT" dirty="0"/>
              <a:t> </a:t>
            </a:r>
            <a:r>
              <a:rPr lang="it-IT" dirty="0" err="1"/>
              <a:t>should</a:t>
            </a:r>
            <a:r>
              <a:rPr lang="it-IT" dirty="0"/>
              <a:t> be </a:t>
            </a:r>
            <a:r>
              <a:rPr lang="it-IT" dirty="0" err="1"/>
              <a:t>able</a:t>
            </a:r>
            <a:r>
              <a:rPr lang="it-IT" dirty="0"/>
              <a:t> to </a:t>
            </a:r>
            <a:r>
              <a:rPr lang="it-IT" dirty="0" err="1"/>
              <a:t>interact</a:t>
            </a:r>
            <a:r>
              <a:rPr lang="it-IT" dirty="0"/>
              <a:t> </a:t>
            </a:r>
            <a:r>
              <a:rPr lang="it-IT" dirty="0" err="1"/>
              <a:t>not</a:t>
            </a:r>
            <a:r>
              <a:rPr lang="it-IT" dirty="0"/>
              <a:t> </a:t>
            </a:r>
            <a:r>
              <a:rPr lang="it-IT" dirty="0" err="1"/>
              <a:t>only</a:t>
            </a:r>
            <a:r>
              <a:rPr lang="it-IT" dirty="0"/>
              <a:t> with </a:t>
            </a:r>
            <a:r>
              <a:rPr lang="it-IT" dirty="0" err="1"/>
              <a:t>other</a:t>
            </a:r>
            <a:r>
              <a:rPr lang="it-IT" dirty="0"/>
              <a:t> </a:t>
            </a:r>
            <a:r>
              <a:rPr lang="it-IT" dirty="0" err="1"/>
              <a:t>particles</a:t>
            </a:r>
            <a:r>
              <a:rPr lang="it-IT" dirty="0"/>
              <a:t>, </a:t>
            </a:r>
            <a:r>
              <a:rPr lang="it-IT" dirty="0" err="1"/>
              <a:t>but</a:t>
            </a:r>
            <a:r>
              <a:rPr lang="it-IT" dirty="0"/>
              <a:t> </a:t>
            </a:r>
            <a:r>
              <a:rPr lang="it-IT" dirty="0" err="1"/>
              <a:t>also</a:t>
            </a:r>
            <a:r>
              <a:rPr lang="it-IT" dirty="0"/>
              <a:t> with </a:t>
            </a:r>
            <a:r>
              <a:rPr lang="it-IT" dirty="0" err="1"/>
              <a:t>itself</a:t>
            </a:r>
            <a:r>
              <a:rPr lang="it-IT" dirty="0"/>
              <a:t>. </a:t>
            </a:r>
            <a:r>
              <a:rPr lang="it-IT" dirty="0" err="1"/>
              <a:t>What</a:t>
            </a:r>
            <a:r>
              <a:rPr lang="it-IT" dirty="0"/>
              <a:t> </a:t>
            </a:r>
            <a:r>
              <a:rPr lang="it-IT" dirty="0" err="1"/>
              <a:t>is</a:t>
            </a:r>
            <a:r>
              <a:rPr lang="it-IT" dirty="0"/>
              <a:t> the </a:t>
            </a:r>
            <a:r>
              <a:rPr lang="it-IT" dirty="0" err="1"/>
              <a:t>shape</a:t>
            </a:r>
            <a:r>
              <a:rPr lang="it-IT" dirty="0"/>
              <a:t> of the </a:t>
            </a:r>
            <a:r>
              <a:rPr lang="it-IT" dirty="0" err="1"/>
              <a:t>symmetry</a:t>
            </a:r>
            <a:r>
              <a:rPr lang="it-IT" dirty="0"/>
              <a:t> breaking </a:t>
            </a:r>
            <a:r>
              <a:rPr lang="it-IT" dirty="0" err="1"/>
              <a:t>potential</a:t>
            </a:r>
            <a:r>
              <a:rPr lang="it-IT" dirty="0"/>
              <a:t> and </a:t>
            </a:r>
            <a:r>
              <a:rPr lang="it-IT" dirty="0" err="1"/>
              <a:t>how</a:t>
            </a:r>
            <a:r>
              <a:rPr lang="it-IT" dirty="0"/>
              <a:t> </a:t>
            </a:r>
            <a:r>
              <a:rPr lang="it-IT" dirty="0" err="1"/>
              <a:t>is</a:t>
            </a:r>
            <a:r>
              <a:rPr lang="it-IT" dirty="0"/>
              <a:t> </a:t>
            </a:r>
            <a:r>
              <a:rPr lang="it-IT" dirty="0" err="1"/>
              <a:t>restored</a:t>
            </a:r>
            <a:r>
              <a:rPr lang="it-IT" dirty="0"/>
              <a:t> </a:t>
            </a:r>
            <a:r>
              <a:rPr lang="it-IT" dirty="0" err="1"/>
              <a:t>at</a:t>
            </a:r>
            <a:r>
              <a:rPr lang="it-IT" dirty="0"/>
              <a:t> high </a:t>
            </a:r>
            <a:r>
              <a:rPr lang="it-IT" dirty="0" err="1"/>
              <a:t>scales</a:t>
            </a:r>
            <a:r>
              <a:rPr lang="it-IT" dirty="0"/>
              <a:t>? The </a:t>
            </a:r>
            <a:r>
              <a:rPr lang="it-IT" dirty="0" err="1"/>
              <a:t>observable</a:t>
            </a:r>
            <a:r>
              <a:rPr lang="it-IT" dirty="0"/>
              <a:t> </a:t>
            </a:r>
            <a:r>
              <a:rPr lang="it-IT" dirty="0" err="1"/>
              <a:t>is</a:t>
            </a:r>
            <a:r>
              <a:rPr lang="it-IT" dirty="0"/>
              <a:t> the Higgs self-</a:t>
            </a:r>
            <a:r>
              <a:rPr lang="it-IT" dirty="0" err="1"/>
              <a:t>coupling</a:t>
            </a:r>
            <a:r>
              <a:rPr lang="it-IT" dirty="0"/>
              <a:t> cross </a:t>
            </a:r>
            <a:r>
              <a:rPr lang="it-IT" dirty="0" err="1"/>
              <a:t>section</a:t>
            </a:r>
            <a:r>
              <a:rPr lang="it-IT" dirty="0"/>
              <a:t>. </a:t>
            </a:r>
            <a:r>
              <a:rPr lang="it-IT" dirty="0" err="1"/>
              <a:t>It</a:t>
            </a:r>
            <a:r>
              <a:rPr lang="it-IT" dirty="0"/>
              <a:t> </a:t>
            </a:r>
            <a:r>
              <a:rPr lang="it-IT" dirty="0" err="1"/>
              <a:t>is</a:t>
            </a:r>
            <a:r>
              <a:rPr lang="it-IT" dirty="0"/>
              <a:t> </a:t>
            </a:r>
            <a:r>
              <a:rPr lang="it-IT" dirty="0" err="1"/>
              <a:t>difficult</a:t>
            </a:r>
            <a:r>
              <a:rPr lang="it-IT" dirty="0"/>
              <a:t> to </a:t>
            </a:r>
            <a:r>
              <a:rPr lang="it-IT" dirty="0" err="1"/>
              <a:t>measure</a:t>
            </a:r>
            <a:r>
              <a:rPr lang="it-IT" dirty="0"/>
              <a:t> due to the small cross </a:t>
            </a:r>
            <a:r>
              <a:rPr lang="it-IT" dirty="0" err="1"/>
              <a:t>section</a:t>
            </a:r>
            <a:r>
              <a:rPr lang="it-IT" dirty="0"/>
              <a:t> </a:t>
            </a:r>
            <a:r>
              <a:rPr lang="it-IT" dirty="0" err="1"/>
              <a:t>at</a:t>
            </a:r>
            <a:r>
              <a:rPr lang="it-IT" dirty="0"/>
              <a:t> LHC, </a:t>
            </a:r>
            <a:r>
              <a:rPr lang="it-IT" dirty="0" err="1"/>
              <a:t>but</a:t>
            </a:r>
            <a:r>
              <a:rPr lang="it-IT" dirty="0"/>
              <a:t> </a:t>
            </a:r>
            <a:r>
              <a:rPr lang="it-IT" dirty="0" err="1"/>
              <a:t>at</a:t>
            </a:r>
            <a:r>
              <a:rPr lang="it-IT" dirty="0"/>
              <a:t> a 100 TeV collider (FCC or a </a:t>
            </a:r>
            <a:r>
              <a:rPr lang="it-IT" dirty="0" err="1"/>
              <a:t>similar</a:t>
            </a:r>
            <a:r>
              <a:rPr lang="it-IT" dirty="0"/>
              <a:t> machine in China </a:t>
            </a:r>
            <a:r>
              <a:rPr lang="it-IT" dirty="0" err="1"/>
              <a:t>known</a:t>
            </a:r>
            <a:r>
              <a:rPr lang="it-IT" dirty="0"/>
              <a:t> </a:t>
            </a:r>
            <a:r>
              <a:rPr lang="it-IT" dirty="0" err="1"/>
              <a:t>as</a:t>
            </a:r>
            <a:r>
              <a:rPr lang="it-IT" dirty="0"/>
              <a:t> the </a:t>
            </a:r>
            <a:r>
              <a:rPr lang="it-IT" dirty="0" err="1"/>
              <a:t>CppC</a:t>
            </a:r>
            <a:r>
              <a:rPr lang="it-IT" dirty="0"/>
              <a:t>), with a </a:t>
            </a:r>
            <a:r>
              <a:rPr lang="it-IT" dirty="0" err="1"/>
              <a:t>much</a:t>
            </a:r>
            <a:r>
              <a:rPr lang="it-IT" dirty="0"/>
              <a:t> </a:t>
            </a:r>
            <a:r>
              <a:rPr lang="it-IT" dirty="0" err="1"/>
              <a:t>larger</a:t>
            </a:r>
            <a:r>
              <a:rPr lang="it-IT" dirty="0"/>
              <a:t> cross-</a:t>
            </a:r>
            <a:r>
              <a:rPr lang="it-IT" dirty="0" err="1"/>
              <a:t>section</a:t>
            </a:r>
            <a:r>
              <a:rPr lang="it-IT" dirty="0"/>
              <a:t>, </a:t>
            </a:r>
            <a:r>
              <a:rPr lang="it-IT" dirty="0" err="1"/>
              <a:t>it</a:t>
            </a:r>
            <a:r>
              <a:rPr lang="it-IT" dirty="0"/>
              <a:t> can be </a:t>
            </a:r>
            <a:r>
              <a:rPr lang="it-IT" dirty="0" err="1"/>
              <a:t>well</a:t>
            </a:r>
            <a:r>
              <a:rPr lang="it-IT" dirty="0"/>
              <a:t>- </a:t>
            </a:r>
            <a:r>
              <a:rPr lang="it-IT" dirty="0" err="1"/>
              <a:t>measured</a:t>
            </a:r>
            <a:r>
              <a:rPr lang="it-IT" dirty="0"/>
              <a:t>. The LHC </a:t>
            </a:r>
            <a:r>
              <a:rPr lang="it-IT" dirty="0" err="1"/>
              <a:t>will</a:t>
            </a:r>
            <a:r>
              <a:rPr lang="it-IT" dirty="0"/>
              <a:t> </a:t>
            </a:r>
            <a:r>
              <a:rPr lang="it-IT" dirty="0" err="1"/>
              <a:t>only</a:t>
            </a:r>
            <a:r>
              <a:rPr lang="it-IT" dirty="0"/>
              <a:t> probe the small </a:t>
            </a:r>
            <a:r>
              <a:rPr lang="it-IT" dirty="0" err="1"/>
              <a:t>quadratic</a:t>
            </a:r>
            <a:r>
              <a:rPr lang="it-IT" dirty="0"/>
              <a:t> </a:t>
            </a:r>
            <a:r>
              <a:rPr lang="it-IT" dirty="0" err="1"/>
              <a:t>oscillations</a:t>
            </a:r>
            <a:r>
              <a:rPr lang="it-IT" dirty="0"/>
              <a:t> </a:t>
            </a:r>
            <a:r>
              <a:rPr lang="it-IT" dirty="0" err="1"/>
              <a:t>around</a:t>
            </a:r>
            <a:r>
              <a:rPr lang="it-IT" dirty="0"/>
              <a:t> the </a:t>
            </a:r>
            <a:r>
              <a:rPr lang="it-IT" dirty="0" err="1"/>
              <a:t>symmetry</a:t>
            </a:r>
            <a:r>
              <a:rPr lang="it-IT" dirty="0"/>
              <a:t> breaking vacuum </a:t>
            </a:r>
            <a:r>
              <a:rPr lang="it-IT" dirty="0" err="1"/>
              <a:t>while</a:t>
            </a:r>
            <a:r>
              <a:rPr lang="it-IT" dirty="0"/>
              <a:t> a 100 TeV collider </a:t>
            </a:r>
            <a:r>
              <a:rPr lang="it-IT" dirty="0" err="1"/>
              <a:t>will</a:t>
            </a:r>
            <a:r>
              <a:rPr lang="it-IT" dirty="0"/>
              <a:t> </a:t>
            </a:r>
            <a:r>
              <a:rPr lang="it-IT" dirty="0" err="1"/>
              <a:t>give</a:t>
            </a:r>
            <a:r>
              <a:rPr lang="it-IT" dirty="0"/>
              <a:t> </a:t>
            </a:r>
            <a:r>
              <a:rPr lang="it-IT" dirty="0" err="1"/>
              <a:t>sensitivity</a:t>
            </a:r>
            <a:r>
              <a:rPr lang="it-IT" dirty="0"/>
              <a:t> to the </a:t>
            </a:r>
            <a:r>
              <a:rPr lang="it-IT" dirty="0" err="1"/>
              <a:t>functional</a:t>
            </a:r>
            <a:r>
              <a:rPr lang="it-IT" dirty="0"/>
              <a:t> </a:t>
            </a:r>
            <a:r>
              <a:rPr lang="it-IT" dirty="0" err="1"/>
              <a:t>form</a:t>
            </a:r>
            <a:r>
              <a:rPr lang="it-IT" dirty="0"/>
              <a:t> of the </a:t>
            </a:r>
            <a:r>
              <a:rPr lang="it-IT" dirty="0" err="1"/>
              <a:t>potential</a:t>
            </a:r>
            <a:r>
              <a:rPr lang="it-IT" dirty="0"/>
              <a:t> . </a:t>
            </a:r>
            <a:r>
              <a:rPr lang="it-IT" b="0" i="0" dirty="0">
                <a:solidFill>
                  <a:srgbClr val="626262"/>
                </a:solidFill>
                <a:effectLst/>
                <a:latin typeface="Open Sans" panose="020F0502020204030204" pitchFamily="34" charset="0"/>
              </a:rPr>
              <a:t>The self-interaction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also</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expected</a:t>
            </a:r>
            <a:r>
              <a:rPr lang="it-IT" b="0" i="0" dirty="0">
                <a:solidFill>
                  <a:srgbClr val="626262"/>
                </a:solidFill>
                <a:effectLst/>
                <a:latin typeface="Open Sans" panose="020F0502020204030204" pitchFamily="34" charset="0"/>
              </a:rPr>
              <a:t> to impact </a:t>
            </a:r>
            <a:r>
              <a:rPr lang="it-IT" b="0" i="0" dirty="0" err="1">
                <a:solidFill>
                  <a:srgbClr val="626262"/>
                </a:solidFill>
                <a:effectLst/>
                <a:latin typeface="Open Sans" panose="020F0502020204030204" pitchFamily="34" charset="0"/>
              </a:rPr>
              <a:t>processes</a:t>
            </a:r>
            <a:r>
              <a:rPr lang="it-IT" b="0" i="0" dirty="0">
                <a:solidFill>
                  <a:srgbClr val="626262"/>
                </a:solidFill>
                <a:effectLst/>
                <a:latin typeface="Open Sans" panose="020F0502020204030204" pitchFamily="34" charset="0"/>
              </a:rPr>
              <a:t> in </a:t>
            </a:r>
            <a:r>
              <a:rPr lang="it-IT" b="0" i="0" dirty="0" err="1">
                <a:solidFill>
                  <a:srgbClr val="626262"/>
                </a:solidFill>
                <a:effectLst/>
                <a:latin typeface="Open Sans" panose="020F0502020204030204" pitchFamily="34" charset="0"/>
              </a:rPr>
              <a:t>which</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only</a:t>
            </a:r>
            <a:r>
              <a:rPr lang="it-IT" b="0" i="0" dirty="0">
                <a:solidFill>
                  <a:srgbClr val="626262"/>
                </a:solidFill>
                <a:effectLst/>
                <a:latin typeface="Open Sans" panose="020F0502020204030204" pitchFamily="34" charset="0"/>
              </a:rPr>
              <a:t> a single Higgs </a:t>
            </a:r>
            <a:r>
              <a:rPr lang="it-IT" b="0" i="0" dirty="0" err="1">
                <a:solidFill>
                  <a:srgbClr val="626262"/>
                </a:solidFill>
                <a:effectLst/>
                <a:latin typeface="Open Sans" panose="020F0502020204030204" pitchFamily="34" charset="0"/>
              </a:rPr>
              <a:t>boson</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produced</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due to the </a:t>
            </a:r>
            <a:r>
              <a:rPr lang="it-IT" b="0" i="0" dirty="0" err="1">
                <a:solidFill>
                  <a:srgbClr val="626262"/>
                </a:solidFill>
                <a:effectLst/>
                <a:latin typeface="Open Sans" panose="020F0502020204030204" pitchFamily="34" charset="0"/>
              </a:rPr>
              <a:t>presence</a:t>
            </a:r>
            <a:r>
              <a:rPr lang="it-IT" b="0" i="0" dirty="0">
                <a:solidFill>
                  <a:srgbClr val="626262"/>
                </a:solidFill>
                <a:effectLst/>
                <a:latin typeface="Open Sans" panose="020F0502020204030204" pitchFamily="34" charset="0"/>
              </a:rPr>
              <a:t> of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order </a:t>
            </a:r>
            <a:r>
              <a:rPr lang="it-IT" b="0" i="0" dirty="0" err="1">
                <a:solidFill>
                  <a:srgbClr val="626262"/>
                </a:solidFill>
                <a:effectLst/>
                <a:latin typeface="Open Sans" panose="020F0502020204030204" pitchFamily="34" charset="0"/>
              </a:rPr>
              <a:t>corrections</a:t>
            </a:r>
            <a:r>
              <a:rPr lang="it-IT" b="0" i="0" dirty="0">
                <a:solidFill>
                  <a:srgbClr val="626262"/>
                </a:solidFill>
                <a:effectLst/>
                <a:latin typeface="Open Sans" panose="020F0502020204030204" pitchFamily="34" charset="0"/>
              </a:rPr>
              <a:t> to the single Higgs </a:t>
            </a:r>
            <a:r>
              <a:rPr lang="it-IT" b="0" i="0" u="sng" dirty="0">
                <a:solidFill>
                  <a:srgbClr val="2574B9"/>
                </a:solidFill>
                <a:effectLst/>
                <a:latin typeface="Open Sans" panose="020F0502020204030204" pitchFamily="34" charset="0"/>
                <a:hlinkClick r:id="rId3"/>
              </a:rPr>
              <a:t>cross-section</a:t>
            </a:r>
            <a:r>
              <a:rPr lang="it-IT" b="0" i="0" dirty="0">
                <a:solidFill>
                  <a:srgbClr val="626262"/>
                </a:solidFill>
                <a:effectLst/>
                <a:latin typeface="Open Sans" panose="020F0502020204030204" pitchFamily="34" charset="0"/>
              </a:rPr>
              <a:t>, accounting for a small </a:t>
            </a:r>
            <a:r>
              <a:rPr lang="it-IT" b="0" i="0" dirty="0" err="1">
                <a:solidFill>
                  <a:srgbClr val="626262"/>
                </a:solidFill>
                <a:effectLst/>
                <a:latin typeface="Open Sans" panose="020F0502020204030204" pitchFamily="34" charset="0"/>
              </a:rPr>
              <a:t>contribution</a:t>
            </a:r>
            <a:r>
              <a:rPr lang="it-IT" b="0" i="0" dirty="0">
                <a:solidFill>
                  <a:srgbClr val="626262"/>
                </a:solidFill>
                <a:effectLst/>
                <a:latin typeface="Open Sans" panose="020F0502020204030204" pitchFamily="34" charset="0"/>
              </a:rPr>
              <a:t> to the </a:t>
            </a:r>
            <a:r>
              <a:rPr lang="it-IT" b="0" i="0" dirty="0" err="1">
                <a:solidFill>
                  <a:srgbClr val="626262"/>
                </a:solidFill>
                <a:effectLst/>
                <a:latin typeface="Open Sans" panose="020F0502020204030204" pitchFamily="34" charset="0"/>
              </a:rPr>
              <a:t>total</a:t>
            </a:r>
            <a:r>
              <a:rPr lang="it-IT" b="0" i="0" dirty="0">
                <a:solidFill>
                  <a:srgbClr val="626262"/>
                </a:solidFill>
                <a:effectLst/>
                <a:latin typeface="Open Sans" panose="020F0502020204030204" pitchFamily="34" charset="0"/>
              </a:rPr>
              <a:t> production of single Higgs of </a:t>
            </a:r>
            <a:r>
              <a:rPr lang="it-IT" b="0" i="0" dirty="0" err="1">
                <a:solidFill>
                  <a:srgbClr val="626262"/>
                </a:solidFill>
                <a:effectLst/>
                <a:latin typeface="Open Sans" panose="020F0502020204030204" pitchFamily="34" charset="0"/>
              </a:rPr>
              <a:t>approximately</a:t>
            </a:r>
            <a:r>
              <a:rPr lang="it-IT" b="0" i="0" dirty="0">
                <a:solidFill>
                  <a:srgbClr val="626262"/>
                </a:solidFill>
                <a:effectLst/>
                <a:latin typeface="Open Sans" panose="020F0502020204030204" pitchFamily="34" charset="0"/>
              </a:rPr>
              <a:t> 1-5%. </a:t>
            </a:r>
            <a:r>
              <a:rPr lang="it-IT" b="0" i="0" dirty="0" err="1">
                <a:solidFill>
                  <a:srgbClr val="626262"/>
                </a:solidFill>
                <a:effectLst/>
                <a:latin typeface="Open Sans" panose="020F0502020204030204" pitchFamily="34" charset="0"/>
              </a:rPr>
              <a:t>However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considering</a:t>
            </a:r>
            <a:r>
              <a:rPr lang="it-IT" b="0" i="0" dirty="0">
                <a:solidFill>
                  <a:srgbClr val="626262"/>
                </a:solidFill>
                <a:effectLst/>
                <a:latin typeface="Open Sans" panose="020F0502020204030204" pitchFamily="34" charset="0"/>
              </a:rPr>
              <a:t> the single-Higgs production rate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three</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orders</a:t>
            </a:r>
            <a:r>
              <a:rPr lang="it-IT" b="0" i="0" dirty="0">
                <a:solidFill>
                  <a:srgbClr val="626262"/>
                </a:solidFill>
                <a:effectLst/>
                <a:latin typeface="Open Sans" panose="020F0502020204030204" pitchFamily="34" charset="0"/>
              </a:rPr>
              <a:t> of </a:t>
            </a:r>
            <a:r>
              <a:rPr lang="it-IT" b="0" i="0" dirty="0" err="1">
                <a:solidFill>
                  <a:srgbClr val="626262"/>
                </a:solidFill>
                <a:effectLst/>
                <a:latin typeface="Open Sans" panose="020F0502020204030204" pitchFamily="34" charset="0"/>
              </a:rPr>
              <a:t>magnitude</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than</a:t>
            </a:r>
            <a:r>
              <a:rPr lang="it-IT" b="0" i="0" dirty="0">
                <a:solidFill>
                  <a:srgbClr val="626262"/>
                </a:solidFill>
                <a:effectLst/>
                <a:latin typeface="Open Sans" panose="020F0502020204030204" pitchFamily="34" charset="0"/>
              </a:rPr>
              <a:t> the di-Higgs </a:t>
            </a:r>
            <a:r>
              <a:rPr lang="it-IT" b="0" i="0" dirty="0" err="1">
                <a:solidFill>
                  <a:srgbClr val="626262"/>
                </a:solidFill>
                <a:effectLst/>
                <a:latin typeface="Open Sans" panose="020F0502020204030204" pitchFamily="34" charset="0"/>
              </a:rPr>
              <a:t>process</a:t>
            </a:r>
            <a:r>
              <a:rPr lang="it-IT" b="0" i="0" dirty="0">
                <a:solidFill>
                  <a:srgbClr val="626262"/>
                </a:solidFill>
                <a:effectLst/>
                <a:latin typeface="Open Sans" panose="020F0502020204030204" pitchFamily="34" charset="0"/>
              </a:rPr>
              <a:t>, and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thus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measured</a:t>
            </a:r>
            <a:r>
              <a:rPr lang="it-IT" b="0" i="0" dirty="0">
                <a:solidFill>
                  <a:srgbClr val="626262"/>
                </a:solidFill>
                <a:effectLst/>
                <a:latin typeface="Open Sans" panose="020F0502020204030204" pitchFamily="34" charset="0"/>
              </a:rPr>
              <a:t> with </a:t>
            </a:r>
            <a:r>
              <a:rPr lang="it-IT" b="0" i="0" dirty="0" err="1">
                <a:solidFill>
                  <a:srgbClr val="626262"/>
                </a:solidFill>
                <a:effectLst/>
                <a:latin typeface="Open Sans" panose="020F0502020204030204" pitchFamily="34" charset="0"/>
              </a:rPr>
              <a:t>much</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higher</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precision</a:t>
            </a:r>
            <a:r>
              <a:rPr lang="it-IT" b="0" i="0" dirty="0">
                <a:solidFill>
                  <a:srgbClr val="626262"/>
                </a:solidFill>
                <a:effectLst/>
                <a:latin typeface="Open Sans" panose="020F0502020204030204" pitchFamily="34" charset="0"/>
              </a:rPr>
              <a:t>, the </a:t>
            </a:r>
            <a:r>
              <a:rPr lang="it-IT" b="0" i="0" dirty="0" err="1">
                <a:solidFill>
                  <a:srgbClr val="626262"/>
                </a:solidFill>
                <a:effectLst/>
                <a:latin typeface="Open Sans" panose="020F0502020204030204" pitchFamily="34" charset="0"/>
              </a:rPr>
              <a:t>contribution</a:t>
            </a:r>
            <a:r>
              <a:rPr lang="it-IT" b="0" i="0" dirty="0">
                <a:solidFill>
                  <a:srgbClr val="626262"/>
                </a:solidFill>
                <a:effectLst/>
                <a:latin typeface="Open Sans" panose="020F0502020204030204" pitchFamily="34" charset="0"/>
              </a:rPr>
              <a:t> of the Higgs self-interaction to single-Higgs </a:t>
            </a:r>
            <a:r>
              <a:rPr lang="it-IT" b="0" i="0" dirty="0" err="1">
                <a:solidFill>
                  <a:srgbClr val="626262"/>
                </a:solidFill>
                <a:effectLst/>
                <a:latin typeface="Open Sans" panose="020F0502020204030204" pitchFamily="34" charset="0"/>
              </a:rPr>
              <a:t>measurements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is</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not</a:t>
            </a:r>
            <a:r>
              <a:rPr lang="it-IT" b="0" i="0" dirty="0">
                <a:solidFill>
                  <a:srgbClr val="626262"/>
                </a:solidFill>
                <a:effectLst/>
                <a:latin typeface="Open Sans" panose="020F0502020204030204" pitchFamily="34" charset="0"/>
              </a:rPr>
              <a:t> </a:t>
            </a:r>
            <a:r>
              <a:rPr lang="it-IT" b="0" i="0" dirty="0" err="1">
                <a:solidFill>
                  <a:srgbClr val="626262"/>
                </a:solidFill>
                <a:effectLst/>
                <a:latin typeface="Open Sans" panose="020F0502020204030204" pitchFamily="34" charset="0"/>
              </a:rPr>
              <a:t>negligible</a:t>
            </a:r>
            <a:r>
              <a:rPr lang="it-IT" b="0" i="0" dirty="0">
                <a:solidFill>
                  <a:srgbClr val="626262"/>
                </a:solidFill>
                <a:effectLst/>
                <a:latin typeface="Open Sans" panose="020F0502020204030204" pitchFamily="34" charset="0"/>
              </a:rPr>
              <a:t>.</a:t>
            </a:r>
          </a:p>
          <a:p>
            <a:pPr algn="l"/>
            <a:r>
              <a:rPr lang="it-IT" b="0" i="0" dirty="0">
                <a:solidFill>
                  <a:srgbClr val="626262"/>
                </a:solidFill>
                <a:effectLst/>
                <a:latin typeface="Open Sans" panose="020B0606030504020204" pitchFamily="34" charset="0"/>
              </a:rPr>
              <a:t>By </a:t>
            </a:r>
            <a:r>
              <a:rPr lang="it-IT" b="0" i="0" dirty="0" err="1">
                <a:solidFill>
                  <a:srgbClr val="626262"/>
                </a:solidFill>
                <a:effectLst/>
                <a:latin typeface="Open Sans" panose="020B0606030504020204" pitchFamily="34" charset="0"/>
              </a:rPr>
              <a:t>combining</a:t>
            </a:r>
            <a:r>
              <a:rPr lang="it-IT" b="0" i="0" dirty="0">
                <a:solidFill>
                  <a:srgbClr val="626262"/>
                </a:solidFill>
                <a:effectLst/>
                <a:latin typeface="Open Sans" panose="020B0606030504020204" pitchFamily="34" charset="0"/>
              </a:rPr>
              <a:t> the single- and di-Higgs </a:t>
            </a:r>
            <a:r>
              <a:rPr lang="it-IT" b="0" i="0" dirty="0" err="1">
                <a:solidFill>
                  <a:srgbClr val="626262"/>
                </a:solidFill>
                <a:effectLst/>
                <a:latin typeface="Open Sans" panose="020B0606030504020204" pitchFamily="34" charset="0"/>
              </a:rPr>
              <a:t>measurement</a:t>
            </a:r>
            <a:r>
              <a:rPr lang="it-IT" b="0" i="0" dirty="0">
                <a:solidFill>
                  <a:srgbClr val="626262"/>
                </a:solidFill>
                <a:effectLst/>
                <a:latin typeface="Open Sans" panose="020B0606030504020204" pitchFamily="34" charset="0"/>
              </a:rPr>
              <a:t>, the ATLAS Collaboration </a:t>
            </a:r>
            <a:r>
              <a:rPr lang="it-IT" b="0" i="0" dirty="0" err="1">
                <a:solidFill>
                  <a:srgbClr val="626262"/>
                </a:solidFill>
                <a:effectLst/>
                <a:latin typeface="Open Sans" panose="020B0606030504020204" pitchFamily="34" charset="0"/>
              </a:rPr>
              <a:t>has</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derived</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stringent</a:t>
            </a:r>
            <a:r>
              <a:rPr lang="it-IT" b="0" i="0" dirty="0">
                <a:solidFill>
                  <a:srgbClr val="626262"/>
                </a:solidFill>
                <a:effectLst/>
                <a:latin typeface="Open Sans" panose="020B0606030504020204" pitchFamily="34" charset="0"/>
              </a:rPr>
              <a:t> </a:t>
            </a:r>
            <a:r>
              <a:rPr lang="it-IT" b="0" i="0" dirty="0" err="1">
                <a:solidFill>
                  <a:srgbClr val="626262"/>
                </a:solidFill>
                <a:effectLst/>
                <a:latin typeface="Open Sans" panose="020B0606030504020204" pitchFamily="34" charset="0"/>
              </a:rPr>
              <a:t>constraints</a:t>
            </a:r>
            <a:r>
              <a:rPr lang="it-IT" b="0" i="0" dirty="0">
                <a:solidFill>
                  <a:srgbClr val="626262"/>
                </a:solidFill>
                <a:effectLst/>
                <a:latin typeface="Open Sans" panose="020B0606030504020204" pitchFamily="34" charset="0"/>
              </a:rPr>
              <a:t> on the Higgs </a:t>
            </a:r>
            <a:r>
              <a:rPr lang="it-IT" b="0" i="0" dirty="0" err="1">
                <a:solidFill>
                  <a:srgbClr val="626262"/>
                </a:solidFill>
                <a:effectLst/>
                <a:latin typeface="Open Sans" panose="020B0606030504020204" pitchFamily="34" charset="0"/>
              </a:rPr>
              <a:t>boson</a:t>
            </a:r>
            <a:r>
              <a:rPr lang="it-IT" b="0" i="0" dirty="0">
                <a:solidFill>
                  <a:srgbClr val="626262"/>
                </a:solidFill>
                <a:effectLst/>
                <a:latin typeface="Open Sans" panose="020B0606030504020204" pitchFamily="34" charset="0"/>
              </a:rPr>
              <a:t> self-</a:t>
            </a:r>
            <a:r>
              <a:rPr lang="it-IT" b="0" i="0" dirty="0" err="1">
                <a:solidFill>
                  <a:srgbClr val="626262"/>
                </a:solidFill>
                <a:effectLst/>
                <a:latin typeface="Open Sans" panose="020B0606030504020204" pitchFamily="34" charset="0"/>
              </a:rPr>
              <a:t>coupling</a:t>
            </a:r>
            <a:r>
              <a:rPr lang="it-IT" b="0" i="0" dirty="0">
                <a:solidFill>
                  <a:srgbClr val="626262"/>
                </a:solidFill>
                <a:effectLst/>
                <a:latin typeface="Open Sans" panose="020B0606030504020204" pitchFamily="34" charset="0"/>
              </a:rPr>
              <a:t> with </a:t>
            </a:r>
            <a:r>
              <a:rPr lang="it-IT" b="0" i="0" dirty="0" err="1">
                <a:solidFill>
                  <a:srgbClr val="626262"/>
                </a:solidFill>
                <a:effectLst/>
                <a:latin typeface="Open Sans" panose="020B0606030504020204" pitchFamily="34" charset="0"/>
              </a:rPr>
              <a:t>respect</a:t>
            </a:r>
            <a:r>
              <a:rPr lang="it-IT" b="0" i="0" dirty="0">
                <a:solidFill>
                  <a:srgbClr val="626262"/>
                </a:solidFill>
                <a:effectLst/>
                <a:latin typeface="Open Sans" panose="020B0606030504020204" pitchFamily="34" charset="0"/>
              </a:rPr>
              <a:t> to </a:t>
            </a:r>
            <a:r>
              <a:rPr lang="it-IT" b="0" i="0" dirty="0" err="1">
                <a:solidFill>
                  <a:srgbClr val="626262"/>
                </a:solidFill>
                <a:effectLst/>
                <a:latin typeface="Open Sans" panose="020B0606030504020204" pitchFamily="34" charset="0"/>
              </a:rPr>
              <a:t>its</a:t>
            </a:r>
            <a:r>
              <a:rPr lang="it-IT" b="0" i="0" dirty="0">
                <a:solidFill>
                  <a:srgbClr val="626262"/>
                </a:solidFill>
                <a:effectLst/>
                <a:latin typeface="Open Sans" panose="020B0606030504020204" pitchFamily="34" charset="0"/>
              </a:rPr>
              <a:t> Standard-Model </a:t>
            </a:r>
            <a:r>
              <a:rPr lang="it-IT" b="0" i="0" dirty="0" err="1">
                <a:solidFill>
                  <a:srgbClr val="626262"/>
                </a:solidFill>
                <a:effectLst/>
                <a:latin typeface="Open Sans" panose="020B0606030504020204" pitchFamily="34" charset="0"/>
              </a:rPr>
              <a:t>prediction</a:t>
            </a:r>
            <a:endParaRPr lang="it-IT" b="0" i="0" dirty="0">
              <a:solidFill>
                <a:srgbClr val="626262"/>
              </a:solidFill>
              <a:effectLst/>
              <a:latin typeface="Open Sans" panose="020B0606030504020204" pitchFamily="34" charset="0"/>
            </a:endParaRPr>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23</a:t>
            </a:fld>
            <a:endParaRPr lang="en-US"/>
          </a:p>
        </p:txBody>
      </p:sp>
    </p:spTree>
    <p:extLst>
      <p:ext uri="{BB962C8B-B14F-4D97-AF65-F5344CB8AC3E}">
        <p14:creationId xmlns:p14="http://schemas.microsoft.com/office/powerpoint/2010/main" val="13920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048455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29</a:t>
            </a:fld>
            <a:endParaRPr lang="en-US"/>
          </a:p>
        </p:txBody>
      </p:sp>
    </p:spTree>
    <p:extLst>
      <p:ext uri="{BB962C8B-B14F-4D97-AF65-F5344CB8AC3E}">
        <p14:creationId xmlns:p14="http://schemas.microsoft.com/office/powerpoint/2010/main" val="2781610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32</a:t>
            </a:fld>
            <a:endParaRPr lang="en-US"/>
          </a:p>
        </p:txBody>
      </p:sp>
    </p:spTree>
    <p:extLst>
      <p:ext uri="{BB962C8B-B14F-4D97-AF65-F5344CB8AC3E}">
        <p14:creationId xmlns:p14="http://schemas.microsoft.com/office/powerpoint/2010/main" val="1087875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914400" y="3300413"/>
            <a:ext cx="7315200" cy="3938587"/>
          </a:xfrm>
        </p:spPr>
        <p:txBody>
          <a:bodyPr/>
          <a:lstStyle/>
          <a:p>
            <a:endParaRPr lang="it-IT" dirty="0"/>
          </a:p>
        </p:txBody>
      </p:sp>
      <p:sp>
        <p:nvSpPr>
          <p:cNvPr id="4" name="Segnaposto numero diapositiva 3"/>
          <p:cNvSpPr>
            <a:spLocks noGrp="1"/>
          </p:cNvSpPr>
          <p:nvPr>
            <p:ph type="sldNum" sz="quarter" idx="5"/>
          </p:nvPr>
        </p:nvSpPr>
        <p:spPr/>
        <p:txBody>
          <a:bodyPr/>
          <a:lstStyle/>
          <a:p>
            <a:fld id="{EECB8918-1BD5-A547-B85D-95D5C82CDE38}" type="slidenum">
              <a:rPr lang="it-IT" smtClean="0"/>
              <a:t>33</a:t>
            </a:fld>
            <a:endParaRPr lang="it-IT"/>
          </a:p>
        </p:txBody>
      </p:sp>
    </p:spTree>
    <p:extLst>
      <p:ext uri="{BB962C8B-B14F-4D97-AF65-F5344CB8AC3E}">
        <p14:creationId xmlns:p14="http://schemas.microsoft.com/office/powerpoint/2010/main" val="139948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Up to </a:t>
            </a:r>
            <a:r>
              <a:rPr lang="it-IT" dirty="0" err="1"/>
              <a:t>today</a:t>
            </a:r>
            <a:r>
              <a:rPr lang="it-IT" dirty="0"/>
              <a:t> </a:t>
            </a:r>
            <a:r>
              <a:rPr lang="it-IT" dirty="0" err="1"/>
              <a:t>all</a:t>
            </a:r>
            <a:r>
              <a:rPr lang="it-IT" dirty="0"/>
              <a:t> </a:t>
            </a:r>
            <a:r>
              <a:rPr lang="it-IT" dirty="0" err="1"/>
              <a:t>measurements</a:t>
            </a:r>
            <a:r>
              <a:rPr lang="it-IT" dirty="0"/>
              <a:t> of the spin and CP quantum </a:t>
            </a:r>
            <a:r>
              <a:rPr lang="it-IT" dirty="0" err="1"/>
              <a:t>numbers</a:t>
            </a:r>
            <a:r>
              <a:rPr lang="it-IT" dirty="0"/>
              <a:t> </a:t>
            </a:r>
            <a:r>
              <a:rPr lang="it-IT" dirty="0" err="1"/>
              <a:t>as</a:t>
            </a:r>
            <a:r>
              <a:rPr lang="it-IT" dirty="0"/>
              <a:t> </a:t>
            </a:r>
            <a:r>
              <a:rPr lang="it-IT" dirty="0" err="1"/>
              <a:t>well</a:t>
            </a:r>
            <a:r>
              <a:rPr lang="it-IT" dirty="0"/>
              <a:t> </a:t>
            </a:r>
            <a:r>
              <a:rPr lang="it-IT" dirty="0" err="1"/>
              <a:t>as</a:t>
            </a:r>
            <a:r>
              <a:rPr lang="it-IT" dirty="0"/>
              <a:t> the production </a:t>
            </a:r>
            <a:r>
              <a:rPr lang="it-IT" dirty="0" err="1"/>
              <a:t>properties</a:t>
            </a:r>
            <a:r>
              <a:rPr lang="it-IT" dirty="0"/>
              <a:t> are </a:t>
            </a:r>
            <a:r>
              <a:rPr lang="it-IT" dirty="0" err="1"/>
              <a:t>compatible</a:t>
            </a:r>
            <a:r>
              <a:rPr lang="it-IT" dirty="0"/>
              <a:t> with the SM </a:t>
            </a:r>
            <a:r>
              <a:rPr lang="it-IT" dirty="0" err="1"/>
              <a:t>predictions</a:t>
            </a:r>
            <a:r>
              <a:rPr lang="it-IT" dirty="0"/>
              <a:t>. . </a:t>
            </a:r>
            <a:r>
              <a:rPr lang="it-IT" dirty="0" err="1"/>
              <a:t>As</a:t>
            </a:r>
            <a:r>
              <a:rPr lang="it-IT" dirty="0"/>
              <a:t> a </a:t>
            </a:r>
            <a:r>
              <a:rPr lang="it-IT" dirty="0" err="1"/>
              <a:t>direct</a:t>
            </a:r>
            <a:r>
              <a:rPr lang="it-IT" dirty="0"/>
              <a:t> </a:t>
            </a:r>
            <a:r>
              <a:rPr lang="it-IT" dirty="0" err="1"/>
              <a:t>consequence</a:t>
            </a:r>
            <a:r>
              <a:rPr lang="it-IT" dirty="0"/>
              <a:t> of the </a:t>
            </a:r>
            <a:r>
              <a:rPr lang="it-IT" dirty="0" err="1"/>
              <a:t>symmetry</a:t>
            </a:r>
            <a:r>
              <a:rPr lang="it-IT" dirty="0"/>
              <a:t> breaking </a:t>
            </a:r>
            <a:r>
              <a:rPr lang="it-IT" dirty="0" err="1"/>
              <a:t>mechanism</a:t>
            </a:r>
            <a:r>
              <a:rPr lang="it-IT" dirty="0"/>
              <a:t>, </a:t>
            </a:r>
            <a:r>
              <a:rPr lang="it-IT" dirty="0" err="1"/>
              <a:t>its</a:t>
            </a:r>
            <a:r>
              <a:rPr lang="it-IT" dirty="0"/>
              <a:t> </a:t>
            </a:r>
            <a:r>
              <a:rPr lang="it-IT" dirty="0" err="1"/>
              <a:t>coupling</a:t>
            </a:r>
            <a:r>
              <a:rPr lang="it-IT" dirty="0"/>
              <a:t> </a:t>
            </a:r>
            <a:r>
              <a:rPr lang="it-IT" dirty="0" err="1"/>
              <a:t>properties</a:t>
            </a:r>
            <a:r>
              <a:rPr lang="it-IT" dirty="0"/>
              <a:t> to the </a:t>
            </a:r>
            <a:r>
              <a:rPr lang="it-IT" dirty="0" err="1"/>
              <a:t>vector</a:t>
            </a:r>
            <a:r>
              <a:rPr lang="it-IT" dirty="0"/>
              <a:t> </a:t>
            </a:r>
            <a:r>
              <a:rPr lang="it-IT" dirty="0" err="1"/>
              <a:t>bosons</a:t>
            </a:r>
            <a:r>
              <a:rPr lang="it-IT" dirty="0"/>
              <a:t> of the SM are </a:t>
            </a:r>
            <a:r>
              <a:rPr lang="it-IT" dirty="0" err="1"/>
              <a:t>predicted</a:t>
            </a:r>
            <a:r>
              <a:rPr lang="it-IT" dirty="0"/>
              <a:t> </a:t>
            </a:r>
            <a:r>
              <a:rPr lang="it-IT" dirty="0" err="1"/>
              <a:t>as</a:t>
            </a:r>
            <a:r>
              <a:rPr lang="it-IT" dirty="0"/>
              <a:t> a </a:t>
            </a:r>
            <a:r>
              <a:rPr lang="it-IT" dirty="0" err="1"/>
              <a:t>function</a:t>
            </a:r>
            <a:r>
              <a:rPr lang="it-IT" dirty="0"/>
              <a:t> of the Higgs </a:t>
            </a:r>
            <a:r>
              <a:rPr lang="it-IT" dirty="0" err="1"/>
              <a:t>boson</a:t>
            </a:r>
            <a:r>
              <a:rPr lang="it-IT" dirty="0"/>
              <a:t> mass, </a:t>
            </a:r>
            <a:r>
              <a:rPr lang="it-IT" dirty="0" err="1"/>
              <a:t>which</a:t>
            </a:r>
            <a:r>
              <a:rPr lang="it-IT" dirty="0"/>
              <a:t> </a:t>
            </a:r>
            <a:r>
              <a:rPr lang="it-IT" dirty="0" err="1"/>
              <a:t>itself</a:t>
            </a:r>
            <a:r>
              <a:rPr lang="it-IT" dirty="0"/>
              <a:t> </a:t>
            </a:r>
            <a:r>
              <a:rPr lang="it-IT" dirty="0" err="1"/>
              <a:t>is</a:t>
            </a:r>
            <a:r>
              <a:rPr lang="it-IT" dirty="0"/>
              <a:t> a free </a:t>
            </a:r>
            <a:r>
              <a:rPr lang="it-IT" dirty="0" err="1"/>
              <a:t>parameter</a:t>
            </a:r>
            <a:r>
              <a:rPr lang="it-IT" dirty="0"/>
              <a:t> of the theory. In </a:t>
            </a:r>
            <a:r>
              <a:rPr lang="it-IT" dirty="0" err="1"/>
              <a:t>addition</a:t>
            </a:r>
            <a:r>
              <a:rPr lang="it-IT" dirty="0"/>
              <a:t>, </a:t>
            </a:r>
            <a:r>
              <a:rPr lang="it-IT" dirty="0" err="1"/>
              <a:t>couplings</a:t>
            </a:r>
            <a:r>
              <a:rPr lang="it-IT" dirty="0"/>
              <a:t> of </a:t>
            </a:r>
            <a:r>
              <a:rPr lang="it-IT" dirty="0" err="1"/>
              <a:t>fermions</a:t>
            </a:r>
            <a:r>
              <a:rPr lang="it-IT" dirty="0"/>
              <a:t> to the Higgs field are </a:t>
            </a:r>
            <a:r>
              <a:rPr lang="it-IT" dirty="0" err="1"/>
              <a:t>introduced</a:t>
            </a:r>
            <a:r>
              <a:rPr lang="it-IT" dirty="0"/>
              <a:t> via </a:t>
            </a:r>
            <a:r>
              <a:rPr lang="it-IT" dirty="0" err="1"/>
              <a:t>Yukawa</a:t>
            </a:r>
            <a:r>
              <a:rPr lang="it-IT" dirty="0"/>
              <a:t> </a:t>
            </a:r>
            <a:r>
              <a:rPr lang="it-IT" dirty="0" err="1"/>
              <a:t>couplings</a:t>
            </a:r>
            <a:r>
              <a:rPr lang="it-IT" dirty="0"/>
              <a:t>, </a:t>
            </a:r>
            <a:r>
              <a:rPr lang="it-IT" dirty="0" err="1"/>
              <a:t>which</a:t>
            </a:r>
            <a:r>
              <a:rPr lang="it-IT" dirty="0"/>
              <a:t> </a:t>
            </a:r>
            <a:r>
              <a:rPr lang="it-IT" dirty="0" err="1"/>
              <a:t>describe</a:t>
            </a:r>
            <a:r>
              <a:rPr lang="it-IT" dirty="0"/>
              <a:t> </a:t>
            </a:r>
            <a:r>
              <a:rPr lang="it-IT" dirty="0" err="1"/>
              <a:t>fermion</a:t>
            </a:r>
            <a:r>
              <a:rPr lang="it-IT" dirty="0"/>
              <a:t> masses via </a:t>
            </a:r>
            <a:r>
              <a:rPr lang="it-IT" dirty="0" err="1"/>
              <a:t>dimensionless</a:t>
            </a:r>
            <a:r>
              <a:rPr lang="it-IT" dirty="0"/>
              <a:t> </a:t>
            </a:r>
            <a:r>
              <a:rPr lang="it-IT" dirty="0" err="1"/>
              <a:t>coupling</a:t>
            </a:r>
            <a:r>
              <a:rPr lang="it-IT" dirty="0"/>
              <a:t> </a:t>
            </a:r>
            <a:r>
              <a:rPr lang="it-IT" dirty="0" err="1"/>
              <a:t>constants</a:t>
            </a:r>
            <a:r>
              <a:rPr lang="it-IT" dirty="0"/>
              <a:t>.</a:t>
            </a:r>
          </a:p>
        </p:txBody>
      </p:sp>
      <p:sp>
        <p:nvSpPr>
          <p:cNvPr id="4" name="Segnaposto numero diapositiva 3"/>
          <p:cNvSpPr>
            <a:spLocks noGrp="1"/>
          </p:cNvSpPr>
          <p:nvPr>
            <p:ph type="sldNum" sz="quarter" idx="5"/>
          </p:nvPr>
        </p:nvSpPr>
        <p:spPr/>
        <p:txBody>
          <a:bodyPr/>
          <a:lstStyle/>
          <a:p>
            <a:fld id="{5A17D2C2-161B-C641-9604-E66860B67BC9}" type="slidenum">
              <a:rPr lang="en-US" smtClean="0"/>
              <a:t>36</a:t>
            </a:fld>
            <a:endParaRPr lang="en-US"/>
          </a:p>
        </p:txBody>
      </p:sp>
    </p:spTree>
    <p:extLst>
      <p:ext uri="{BB962C8B-B14F-4D97-AF65-F5344CB8AC3E}">
        <p14:creationId xmlns:p14="http://schemas.microsoft.com/office/powerpoint/2010/main" val="344640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37</a:t>
            </a:fld>
            <a:endParaRPr lang="en-US"/>
          </a:p>
        </p:txBody>
      </p:sp>
    </p:spTree>
    <p:extLst>
      <p:ext uri="{BB962C8B-B14F-4D97-AF65-F5344CB8AC3E}">
        <p14:creationId xmlns:p14="http://schemas.microsoft.com/office/powerpoint/2010/main" val="3747158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38</a:t>
            </a:fld>
            <a:endParaRPr lang="en-US"/>
          </a:p>
        </p:txBody>
      </p:sp>
    </p:spTree>
    <p:extLst>
      <p:ext uri="{BB962C8B-B14F-4D97-AF65-F5344CB8AC3E}">
        <p14:creationId xmlns:p14="http://schemas.microsoft.com/office/powerpoint/2010/main" val="3132515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39</a:t>
            </a:fld>
            <a:endParaRPr lang="en-US"/>
          </a:p>
        </p:txBody>
      </p:sp>
    </p:spTree>
    <p:extLst>
      <p:ext uri="{BB962C8B-B14F-4D97-AF65-F5344CB8AC3E}">
        <p14:creationId xmlns:p14="http://schemas.microsoft.com/office/powerpoint/2010/main" val="1769515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40</a:t>
            </a:fld>
            <a:endParaRPr lang="en-US"/>
          </a:p>
        </p:txBody>
      </p:sp>
    </p:spTree>
    <p:extLst>
      <p:ext uri="{BB962C8B-B14F-4D97-AF65-F5344CB8AC3E}">
        <p14:creationId xmlns:p14="http://schemas.microsoft.com/office/powerpoint/2010/main" val="328274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3</a:t>
            </a:fld>
            <a:endParaRPr lang="en-US"/>
          </a:p>
        </p:txBody>
      </p:sp>
    </p:spTree>
    <p:extLst>
      <p:ext uri="{BB962C8B-B14F-4D97-AF65-F5344CB8AC3E}">
        <p14:creationId xmlns:p14="http://schemas.microsoft.com/office/powerpoint/2010/main" val="239696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Times"/>
              </a:rPr>
              <a:t>Theory </a:t>
            </a:r>
            <a:r>
              <a:rPr lang="it-IT" sz="1800" dirty="0" err="1">
                <a:effectLst/>
                <a:latin typeface="Times"/>
              </a:rPr>
              <a:t>is</a:t>
            </a:r>
            <a:r>
              <a:rPr lang="it-IT" sz="1800" dirty="0">
                <a:effectLst/>
                <a:latin typeface="Times"/>
              </a:rPr>
              <a:t> </a:t>
            </a:r>
            <a:r>
              <a:rPr lang="it-IT" sz="1800" dirty="0" err="1">
                <a:effectLst/>
                <a:latin typeface="Times"/>
              </a:rPr>
              <a:t>advancing</a:t>
            </a:r>
            <a:r>
              <a:rPr lang="it-IT" sz="1800" dirty="0">
                <a:effectLst/>
                <a:latin typeface="Times"/>
              </a:rPr>
              <a:t> </a:t>
            </a:r>
            <a:r>
              <a:rPr lang="it-IT" sz="1800" dirty="0" err="1">
                <a:effectLst/>
                <a:latin typeface="Times"/>
              </a:rPr>
              <a:t>rapidly</a:t>
            </a:r>
            <a:r>
              <a:rPr lang="it-IT" sz="1800" dirty="0">
                <a:effectLst/>
                <a:latin typeface="Times"/>
              </a:rPr>
              <a:t> </a:t>
            </a:r>
            <a:r>
              <a:rPr lang="it-IT" sz="1800" dirty="0" err="1">
                <a:effectLst/>
                <a:latin typeface="Times"/>
              </a:rPr>
              <a:t>along</a:t>
            </a:r>
            <a:r>
              <a:rPr lang="it-IT" sz="1800" dirty="0">
                <a:effectLst/>
                <a:latin typeface="Times"/>
              </a:rPr>
              <a:t> </a:t>
            </a:r>
            <a:r>
              <a:rPr lang="it-IT" sz="1800" dirty="0" err="1">
                <a:effectLst/>
                <a:latin typeface="Times"/>
              </a:rPr>
              <a:t>two</a:t>
            </a:r>
            <a:r>
              <a:rPr lang="it-IT" sz="1800" dirty="0">
                <a:effectLst/>
                <a:latin typeface="Times"/>
              </a:rPr>
              <a:t> </a:t>
            </a:r>
            <a:r>
              <a:rPr lang="it-IT" sz="1800" dirty="0" err="1">
                <a:effectLst/>
                <a:latin typeface="Times"/>
              </a:rPr>
              <a:t>main</a:t>
            </a:r>
            <a:r>
              <a:rPr lang="it-IT" sz="1800" dirty="0">
                <a:effectLst/>
                <a:latin typeface="Times"/>
              </a:rPr>
              <a:t> lines: new </a:t>
            </a:r>
            <a:r>
              <a:rPr lang="it-IT" sz="1800" dirty="0" err="1">
                <a:effectLst/>
                <a:latin typeface="Times"/>
              </a:rPr>
              <a:t>ideas</a:t>
            </a:r>
            <a:r>
              <a:rPr lang="it-IT" sz="1800" dirty="0">
                <a:effectLst/>
                <a:latin typeface="Times"/>
              </a:rPr>
              <a:t> and </a:t>
            </a:r>
            <a:endParaRPr lang="it-IT" dirty="0"/>
          </a:p>
          <a:p>
            <a:r>
              <a:rPr lang="it-IT" sz="1800" dirty="0" err="1">
                <a:effectLst/>
                <a:latin typeface="Times"/>
              </a:rPr>
              <a:t>approaches</a:t>
            </a:r>
            <a:r>
              <a:rPr lang="it-IT" sz="1800" dirty="0">
                <a:effectLst/>
                <a:latin typeface="Times"/>
              </a:rPr>
              <a:t> for dark </a:t>
            </a:r>
            <a:r>
              <a:rPr lang="it-IT" sz="1800" dirty="0" err="1">
                <a:effectLst/>
                <a:latin typeface="Times"/>
              </a:rPr>
              <a:t>matter</a:t>
            </a:r>
            <a:r>
              <a:rPr lang="it-IT" sz="1800" dirty="0">
                <a:effectLst/>
                <a:latin typeface="Times"/>
              </a:rPr>
              <a:t> and </a:t>
            </a:r>
            <a:r>
              <a:rPr lang="it-IT" sz="1800" dirty="0" err="1">
                <a:effectLst/>
                <a:latin typeface="Times"/>
              </a:rPr>
              <a:t>naturalness</a:t>
            </a:r>
            <a:r>
              <a:rPr lang="it-IT" sz="1800" dirty="0">
                <a:effectLst/>
                <a:latin typeface="Times"/>
              </a:rPr>
              <a:t>, and more precise </a:t>
            </a:r>
            <a:r>
              <a:rPr lang="it-IT" sz="1800" dirty="0" err="1">
                <a:effectLst/>
                <a:latin typeface="Times"/>
              </a:rPr>
              <a:t>calculations</a:t>
            </a:r>
            <a:r>
              <a:rPr lang="it-IT" sz="1800" dirty="0">
                <a:effectLst/>
                <a:latin typeface="Times"/>
              </a:rPr>
              <a:t> of SM </a:t>
            </a:r>
            <a:r>
              <a:rPr lang="it-IT" sz="1800" dirty="0" err="1">
                <a:effectLst/>
                <a:latin typeface="Times"/>
              </a:rPr>
              <a:t>processes</a:t>
            </a:r>
            <a:r>
              <a:rPr lang="it-IT" sz="1800" dirty="0">
                <a:effectLst/>
                <a:latin typeface="Times"/>
              </a:rPr>
              <a:t> </a:t>
            </a:r>
            <a:r>
              <a:rPr lang="it-IT" sz="1800" dirty="0" err="1">
                <a:effectLst/>
                <a:latin typeface="Times"/>
              </a:rPr>
              <a:t>that</a:t>
            </a:r>
            <a:r>
              <a:rPr lang="it-IT" sz="1800" dirty="0">
                <a:effectLst/>
                <a:latin typeface="Times"/>
              </a:rPr>
              <a:t> </a:t>
            </a:r>
            <a:endParaRPr lang="it-IT" dirty="0"/>
          </a:p>
          <a:p>
            <a:r>
              <a:rPr lang="it-IT" sz="1800" dirty="0">
                <a:effectLst/>
                <a:latin typeface="Times"/>
              </a:rPr>
              <a:t>are </a:t>
            </a:r>
            <a:r>
              <a:rPr lang="it-IT" sz="1800" dirty="0" err="1">
                <a:effectLst/>
                <a:latin typeface="Times"/>
              </a:rPr>
              <a:t>relevant</a:t>
            </a:r>
            <a:r>
              <a:rPr lang="it-IT" sz="1800" dirty="0">
                <a:effectLst/>
                <a:latin typeface="Times"/>
              </a:rPr>
              <a:t> for on-</a:t>
            </a:r>
            <a:r>
              <a:rPr lang="it-IT" sz="1800" dirty="0" err="1">
                <a:effectLst/>
                <a:latin typeface="Times"/>
              </a:rPr>
              <a:t>going</a:t>
            </a:r>
            <a:r>
              <a:rPr lang="it-IT" sz="1800" dirty="0">
                <a:effectLst/>
                <a:latin typeface="Times"/>
              </a:rPr>
              <a:t> </a:t>
            </a:r>
            <a:r>
              <a:rPr lang="it-IT" sz="1800" dirty="0" err="1">
                <a:effectLst/>
                <a:latin typeface="Times"/>
              </a:rPr>
              <a:t>experiments</a:t>
            </a:r>
            <a:r>
              <a:rPr lang="it-IT" sz="1800" dirty="0">
                <a:effectLst/>
                <a:latin typeface="Times"/>
              </a:rPr>
              <a:t>. </a:t>
            </a:r>
            <a:endParaRPr lang="it-IT" dirty="0"/>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6</a:t>
            </a:fld>
            <a:endParaRPr lang="en-US"/>
          </a:p>
        </p:txBody>
      </p:sp>
    </p:spTree>
    <p:extLst>
      <p:ext uri="{BB962C8B-B14F-4D97-AF65-F5344CB8AC3E}">
        <p14:creationId xmlns:p14="http://schemas.microsoft.com/office/powerpoint/2010/main" val="307105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One of the </a:t>
            </a:r>
            <a:r>
              <a:rPr lang="it-IT" dirty="0" err="1"/>
              <a:t>most</a:t>
            </a:r>
            <a:r>
              <a:rPr lang="it-IT" dirty="0"/>
              <a:t> </a:t>
            </a:r>
            <a:r>
              <a:rPr lang="it-IT" dirty="0" err="1"/>
              <a:t>important</a:t>
            </a:r>
            <a:r>
              <a:rPr lang="it-IT" dirty="0"/>
              <a:t> </a:t>
            </a:r>
            <a:r>
              <a:rPr lang="it-IT" dirty="0" err="1"/>
              <a:t>scientific</a:t>
            </a:r>
            <a:r>
              <a:rPr lang="it-IT" dirty="0"/>
              <a:t> goals of the </a:t>
            </a:r>
            <a:r>
              <a:rPr lang="it-IT" dirty="0" err="1"/>
              <a:t>next</a:t>
            </a:r>
            <a:r>
              <a:rPr lang="it-IT" dirty="0"/>
              <a:t> decade </a:t>
            </a:r>
            <a:r>
              <a:rPr lang="it-IT" dirty="0" err="1"/>
              <a:t>is</a:t>
            </a:r>
            <a:r>
              <a:rPr lang="it-IT" dirty="0"/>
              <a:t> to </a:t>
            </a:r>
            <a:r>
              <a:rPr lang="it-IT" dirty="0" err="1"/>
              <a:t>reveal</a:t>
            </a:r>
            <a:r>
              <a:rPr lang="it-IT" dirty="0"/>
              <a:t> the nature of dark </a:t>
            </a:r>
            <a:r>
              <a:rPr lang="it-IT" dirty="0" err="1"/>
              <a:t>matter</a:t>
            </a:r>
            <a:r>
              <a:rPr lang="it-IT" dirty="0"/>
              <a:t> (DM). To </a:t>
            </a:r>
            <a:r>
              <a:rPr lang="it-IT" dirty="0" err="1"/>
              <a:t>accomplish</a:t>
            </a:r>
            <a:r>
              <a:rPr lang="it-IT" dirty="0"/>
              <a:t> </a:t>
            </a:r>
            <a:r>
              <a:rPr lang="it-IT" dirty="0" err="1"/>
              <a:t>this</a:t>
            </a:r>
            <a:r>
              <a:rPr lang="it-IT" dirty="0"/>
              <a:t> goal, </a:t>
            </a:r>
            <a:r>
              <a:rPr lang="it-IT" dirty="0" err="1"/>
              <a:t>we</a:t>
            </a:r>
            <a:r>
              <a:rPr lang="it-IT" dirty="0"/>
              <a:t> must </a:t>
            </a:r>
            <a:r>
              <a:rPr lang="it-IT" dirty="0" err="1"/>
              <a:t>delve</a:t>
            </a:r>
            <a:r>
              <a:rPr lang="it-IT" dirty="0"/>
              <a:t> deep, to cover high </a:t>
            </a:r>
            <a:r>
              <a:rPr lang="it-IT" dirty="0" err="1"/>
              <a:t>priority</a:t>
            </a:r>
            <a:r>
              <a:rPr lang="it-IT" dirty="0"/>
              <a:t> targets </a:t>
            </a:r>
            <a:r>
              <a:rPr lang="it-IT" dirty="0" err="1"/>
              <a:t>including</a:t>
            </a:r>
            <a:r>
              <a:rPr lang="it-IT" dirty="0"/>
              <a:t> </a:t>
            </a:r>
            <a:r>
              <a:rPr lang="it-IT" dirty="0" err="1"/>
              <a:t>weakly-interacting</a:t>
            </a:r>
            <a:r>
              <a:rPr lang="it-IT" dirty="0"/>
              <a:t> massive </a:t>
            </a:r>
            <a:r>
              <a:rPr lang="it-IT" dirty="0" err="1"/>
              <a:t>particles</a:t>
            </a:r>
            <a:r>
              <a:rPr lang="it-IT" dirty="0"/>
              <a:t> (</a:t>
            </a:r>
            <a:r>
              <a:rPr lang="it-IT" dirty="0" err="1"/>
              <a:t>WIMPs</a:t>
            </a:r>
            <a:r>
              <a:rPr lang="it-IT" dirty="0"/>
              <a:t>), and </a:t>
            </a:r>
            <a:r>
              <a:rPr lang="it-IT" dirty="0" err="1"/>
              <a:t>search</a:t>
            </a:r>
            <a:r>
              <a:rPr lang="it-IT" dirty="0"/>
              <a:t> wide, to </a:t>
            </a:r>
            <a:r>
              <a:rPr lang="it-IT" dirty="0" err="1"/>
              <a:t>explore</a:t>
            </a:r>
            <a:r>
              <a:rPr lang="it-IT" dirty="0"/>
              <a:t> </a:t>
            </a:r>
            <a:r>
              <a:rPr lang="it-IT" dirty="0" err="1"/>
              <a:t>as</a:t>
            </a:r>
            <a:r>
              <a:rPr lang="it-IT" dirty="0"/>
              <a:t> </a:t>
            </a:r>
            <a:r>
              <a:rPr lang="it-IT" dirty="0" err="1"/>
              <a:t>much</a:t>
            </a:r>
            <a:r>
              <a:rPr lang="it-IT" dirty="0"/>
              <a:t> </a:t>
            </a:r>
            <a:r>
              <a:rPr lang="it-IT" dirty="0" err="1"/>
              <a:t>motivated</a:t>
            </a:r>
            <a:r>
              <a:rPr lang="it-IT" dirty="0"/>
              <a:t> DM </a:t>
            </a:r>
            <a:r>
              <a:rPr lang="it-IT" dirty="0" err="1"/>
              <a:t>parameter</a:t>
            </a:r>
            <a:r>
              <a:rPr lang="it-IT" dirty="0"/>
              <a:t> </a:t>
            </a:r>
            <a:r>
              <a:rPr lang="it-IT" dirty="0" err="1"/>
              <a:t>space</a:t>
            </a:r>
            <a:r>
              <a:rPr lang="it-IT" dirty="0"/>
              <a:t> </a:t>
            </a:r>
            <a:r>
              <a:rPr lang="it-IT" dirty="0" err="1"/>
              <a:t>as</a:t>
            </a:r>
            <a:r>
              <a:rPr lang="it-IT" dirty="0"/>
              <a:t> </a:t>
            </a:r>
            <a:r>
              <a:rPr lang="it-IT" dirty="0" err="1"/>
              <a:t>possible</a:t>
            </a:r>
            <a:r>
              <a:rPr lang="it-IT" dirty="0"/>
              <a:t>. </a:t>
            </a:r>
          </a:p>
          <a:p>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r>
              <a:rPr lang="it-IT" sz="1800" dirty="0">
                <a:effectLst/>
                <a:latin typeface="CMR10"/>
              </a:rPr>
              <a:t>Cartoon figure of the model </a:t>
            </a:r>
            <a:r>
              <a:rPr lang="it-IT" sz="1800" dirty="0" err="1">
                <a:effectLst/>
                <a:latin typeface="CMR10"/>
              </a:rPr>
              <a:t>space</a:t>
            </a:r>
            <a:r>
              <a:rPr lang="it-IT" sz="1800" dirty="0">
                <a:effectLst/>
                <a:latin typeface="CMR10"/>
              </a:rPr>
              <a:t> for </a:t>
            </a:r>
            <a:r>
              <a:rPr lang="it-IT" sz="1800" dirty="0" err="1">
                <a:effectLst/>
                <a:latin typeface="CMR10"/>
              </a:rPr>
              <a:t>direct</a:t>
            </a:r>
            <a:r>
              <a:rPr lang="it-IT" sz="1800" dirty="0">
                <a:effectLst/>
                <a:latin typeface="CMR10"/>
              </a:rPr>
              <a:t> </a:t>
            </a:r>
            <a:r>
              <a:rPr lang="it-IT" sz="1800" dirty="0" err="1">
                <a:effectLst/>
                <a:latin typeface="CMR10"/>
              </a:rPr>
              <a:t>detection</a:t>
            </a:r>
            <a:r>
              <a:rPr lang="it-IT" sz="1800" dirty="0">
                <a:effectLst/>
                <a:latin typeface="CMR10"/>
              </a:rPr>
              <a:t>. </a:t>
            </a:r>
            <a:r>
              <a:rPr lang="it-IT" sz="1800" dirty="0" err="1">
                <a:effectLst/>
                <a:latin typeface="CMR10"/>
              </a:rPr>
              <a:t>Included</a:t>
            </a:r>
            <a:r>
              <a:rPr lang="it-IT" sz="1800" dirty="0">
                <a:effectLst/>
                <a:latin typeface="CMR10"/>
              </a:rPr>
              <a:t> are </a:t>
            </a:r>
            <a:r>
              <a:rPr lang="it-IT" sz="1800" dirty="0" err="1">
                <a:effectLst/>
                <a:latin typeface="CMR10"/>
              </a:rPr>
              <a:t>candidates</a:t>
            </a:r>
            <a:r>
              <a:rPr lang="it-IT" sz="1800" dirty="0">
                <a:effectLst/>
                <a:latin typeface="CMR10"/>
              </a:rPr>
              <a:t> of </a:t>
            </a:r>
            <a:r>
              <a:rPr lang="it-IT" sz="1800" dirty="0" err="1">
                <a:effectLst/>
                <a:latin typeface="CMR10"/>
              </a:rPr>
              <a:t>thermal</a:t>
            </a:r>
            <a:r>
              <a:rPr lang="it-IT" sz="1800" dirty="0">
                <a:effectLst/>
                <a:latin typeface="CMR10"/>
              </a:rPr>
              <a:t> dark </a:t>
            </a:r>
            <a:r>
              <a:rPr lang="it-IT" sz="1800" dirty="0" err="1">
                <a:effectLst/>
                <a:latin typeface="CMR10"/>
              </a:rPr>
              <a:t>matter</a:t>
            </a:r>
            <a:r>
              <a:rPr lang="it-IT" sz="1800" dirty="0">
                <a:effectLst/>
                <a:latin typeface="CMR10"/>
              </a:rPr>
              <a:t>, </a:t>
            </a:r>
            <a:r>
              <a:rPr lang="it-IT" sz="1800" dirty="0" err="1">
                <a:effectLst/>
                <a:latin typeface="CMR10"/>
              </a:rPr>
              <a:t>supersymmetry</a:t>
            </a:r>
            <a:r>
              <a:rPr lang="it-IT" sz="1800" dirty="0">
                <a:effectLst/>
                <a:latin typeface="CMR10"/>
              </a:rPr>
              <a:t>, </a:t>
            </a:r>
            <a:r>
              <a:rPr lang="it-IT" sz="1800" dirty="0" err="1">
                <a:effectLst/>
                <a:latin typeface="CMR10"/>
              </a:rPr>
              <a:t>asymmetric</a:t>
            </a:r>
            <a:r>
              <a:rPr lang="it-IT" sz="1800" dirty="0">
                <a:effectLst/>
                <a:latin typeface="CMR10"/>
              </a:rPr>
              <a:t> dark </a:t>
            </a:r>
            <a:r>
              <a:rPr lang="it-IT" sz="1800" dirty="0" err="1">
                <a:effectLst/>
                <a:latin typeface="CMR10"/>
              </a:rPr>
              <a:t>matter</a:t>
            </a:r>
            <a:r>
              <a:rPr lang="it-IT" sz="1800" dirty="0">
                <a:effectLst/>
                <a:latin typeface="CMR10"/>
              </a:rPr>
              <a:t> [16], SIMP/Elder [220–223], dark </a:t>
            </a:r>
            <a:r>
              <a:rPr lang="it-IT" sz="1800" dirty="0" err="1">
                <a:effectLst/>
                <a:latin typeface="CMR10"/>
              </a:rPr>
              <a:t>monopoles</a:t>
            </a:r>
            <a:r>
              <a:rPr lang="it-IT" sz="1800" dirty="0">
                <a:effectLst/>
                <a:latin typeface="CMR10"/>
              </a:rPr>
              <a:t> [226], WIM- </a:t>
            </a:r>
            <a:r>
              <a:rPr lang="it-IT" sz="1800" dirty="0" err="1">
                <a:effectLst/>
                <a:latin typeface="CMR10"/>
              </a:rPr>
              <a:t>Pzillas</a:t>
            </a:r>
            <a:r>
              <a:rPr lang="it-IT" sz="1800" dirty="0">
                <a:effectLst/>
                <a:latin typeface="CMR10"/>
              </a:rPr>
              <a:t> [18], and </a:t>
            </a:r>
            <a:r>
              <a:rPr lang="it-IT" sz="1800" dirty="0" err="1">
                <a:effectLst/>
                <a:latin typeface="CMR10"/>
              </a:rPr>
              <a:t>hidden</a:t>
            </a:r>
            <a:r>
              <a:rPr lang="it-IT" sz="1800" dirty="0">
                <a:effectLst/>
                <a:latin typeface="CMR10"/>
              </a:rPr>
              <a:t> </a:t>
            </a:r>
            <a:r>
              <a:rPr lang="it-IT" sz="1800" dirty="0" err="1">
                <a:effectLst/>
                <a:latin typeface="CMR10"/>
              </a:rPr>
              <a:t>sector</a:t>
            </a:r>
            <a:r>
              <a:rPr lang="it-IT" sz="1800" dirty="0">
                <a:effectLst/>
                <a:latin typeface="CMR10"/>
              </a:rPr>
              <a:t> dark </a:t>
            </a:r>
            <a:r>
              <a:rPr lang="it-IT" sz="1800" dirty="0" err="1">
                <a:effectLst/>
                <a:latin typeface="CMR10"/>
              </a:rPr>
              <a:t>matter</a:t>
            </a:r>
            <a:r>
              <a:rPr lang="it-IT" sz="1800" dirty="0">
                <a:effectLst/>
                <a:latin typeface="CMR10"/>
              </a:rPr>
              <a:t> [25]. Note </a:t>
            </a:r>
            <a:r>
              <a:rPr lang="it-IT" sz="1800" dirty="0" err="1">
                <a:effectLst/>
                <a:latin typeface="CMR10"/>
              </a:rPr>
              <a:t>that</a:t>
            </a:r>
            <a:r>
              <a:rPr lang="it-IT" sz="1800" dirty="0">
                <a:effectLst/>
                <a:latin typeface="CMR10"/>
              </a:rPr>
              <a:t> the interaction cross-</a:t>
            </a:r>
            <a:r>
              <a:rPr lang="it-IT" sz="1800" dirty="0" err="1">
                <a:effectLst/>
                <a:latin typeface="CMR10"/>
              </a:rPr>
              <a:t>section</a:t>
            </a:r>
            <a:r>
              <a:rPr lang="it-IT" sz="1800" dirty="0">
                <a:effectLst/>
                <a:latin typeface="CMR10"/>
              </a:rPr>
              <a:t> can be for </a:t>
            </a:r>
            <a:r>
              <a:rPr lang="it-IT" sz="1800" dirty="0" err="1">
                <a:effectLst/>
                <a:latin typeface="CMR10"/>
              </a:rPr>
              <a:t>either</a:t>
            </a:r>
            <a:r>
              <a:rPr lang="it-IT" sz="1800" dirty="0">
                <a:effectLst/>
                <a:latin typeface="CMR10"/>
              </a:rPr>
              <a:t> scattering with </a:t>
            </a:r>
            <a:r>
              <a:rPr lang="it-IT" sz="1800" dirty="0" err="1">
                <a:effectLst/>
                <a:latin typeface="CMR10"/>
              </a:rPr>
              <a:t>nucleons</a:t>
            </a:r>
            <a:r>
              <a:rPr lang="it-IT" sz="1800" dirty="0">
                <a:effectLst/>
                <a:latin typeface="CMR10"/>
              </a:rPr>
              <a:t> or </a:t>
            </a:r>
            <a:r>
              <a:rPr lang="it-IT" sz="1800" dirty="0" err="1">
                <a:effectLst/>
                <a:latin typeface="CMR10"/>
              </a:rPr>
              <a:t>electrons</a:t>
            </a:r>
            <a:r>
              <a:rPr lang="it-IT" sz="1800" dirty="0">
                <a:effectLst/>
                <a:latin typeface="CMR10"/>
              </a:rPr>
              <a:t>, </a:t>
            </a:r>
            <a:r>
              <a:rPr lang="it-IT" sz="1800" dirty="0" err="1">
                <a:effectLst/>
                <a:latin typeface="CMR10"/>
              </a:rPr>
              <a:t>depending</a:t>
            </a:r>
            <a:r>
              <a:rPr lang="it-IT" sz="1800" dirty="0">
                <a:effectLst/>
                <a:latin typeface="CMR10"/>
              </a:rPr>
              <a:t> on the </a:t>
            </a:r>
            <a:r>
              <a:rPr lang="it-IT" sz="1800" dirty="0" err="1">
                <a:effectLst/>
                <a:latin typeface="CMR10"/>
              </a:rPr>
              <a:t>specific</a:t>
            </a:r>
            <a:r>
              <a:rPr lang="it-IT" sz="1800" dirty="0">
                <a:effectLst/>
                <a:latin typeface="CMR10"/>
              </a:rPr>
              <a:t> model. </a:t>
            </a:r>
            <a:r>
              <a:rPr lang="it-IT" sz="1800" dirty="0" err="1">
                <a:effectLst/>
                <a:latin typeface="CMR10"/>
              </a:rPr>
              <a:t>Particle</a:t>
            </a:r>
            <a:r>
              <a:rPr lang="it-IT" sz="1800" dirty="0">
                <a:effectLst/>
                <a:latin typeface="CMR10"/>
              </a:rPr>
              <a:t> DM </a:t>
            </a:r>
            <a:r>
              <a:rPr lang="it-IT" sz="1800" dirty="0" err="1">
                <a:effectLst/>
                <a:latin typeface="CMR10"/>
              </a:rPr>
              <a:t>is</a:t>
            </a:r>
            <a:r>
              <a:rPr lang="it-IT" sz="1800" dirty="0">
                <a:effectLst/>
                <a:latin typeface="CMR10"/>
              </a:rPr>
              <a:t> </a:t>
            </a:r>
            <a:r>
              <a:rPr lang="it-IT" sz="1800" dirty="0" err="1">
                <a:effectLst/>
                <a:latin typeface="CMR10"/>
              </a:rPr>
              <a:t>well-motivated</a:t>
            </a:r>
            <a:r>
              <a:rPr lang="it-IT" sz="1800" dirty="0">
                <a:effectLst/>
                <a:latin typeface="CMR10"/>
              </a:rPr>
              <a:t> and </a:t>
            </a:r>
            <a:r>
              <a:rPr lang="it-IT" sz="1800" dirty="0" err="1">
                <a:effectLst/>
                <a:latin typeface="CMR10"/>
              </a:rPr>
              <a:t>encompasses</a:t>
            </a:r>
            <a:r>
              <a:rPr lang="it-IT" sz="1800" dirty="0">
                <a:effectLst/>
                <a:latin typeface="CMR10"/>
              </a:rPr>
              <a:t> a </a:t>
            </a:r>
            <a:r>
              <a:rPr lang="it-IT" sz="1800" dirty="0" err="1">
                <a:effectLst/>
                <a:latin typeface="CMR10"/>
              </a:rPr>
              <a:t>wealth</a:t>
            </a:r>
            <a:r>
              <a:rPr lang="it-IT" sz="1800" dirty="0">
                <a:effectLst/>
                <a:latin typeface="CMR10"/>
              </a:rPr>
              <a:t> of </a:t>
            </a:r>
            <a:r>
              <a:rPr lang="it-IT" sz="1800" dirty="0" err="1">
                <a:effectLst/>
                <a:latin typeface="CMR10"/>
              </a:rPr>
              <a:t>scenarios</a:t>
            </a:r>
            <a:r>
              <a:rPr lang="it-IT" sz="1800" dirty="0">
                <a:effectLst/>
                <a:latin typeface="CMR10"/>
              </a:rPr>
              <a:t> </a:t>
            </a:r>
            <a:r>
              <a:rPr lang="it-IT" sz="1800" dirty="0" err="1">
                <a:effectLst/>
                <a:latin typeface="CMR10"/>
              </a:rPr>
              <a:t>that</a:t>
            </a:r>
            <a:r>
              <a:rPr lang="it-IT" sz="1800" dirty="0">
                <a:effectLst/>
                <a:latin typeface="CMR10"/>
              </a:rPr>
              <a:t> can </a:t>
            </a:r>
            <a:r>
              <a:rPr lang="it-IT" sz="1800" dirty="0" err="1">
                <a:effectLst/>
                <a:latin typeface="CMR10"/>
              </a:rPr>
              <a:t>explain</a:t>
            </a:r>
            <a:r>
              <a:rPr lang="it-IT" sz="1800" dirty="0">
                <a:effectLst/>
                <a:latin typeface="CMR10"/>
              </a:rPr>
              <a:t> the </a:t>
            </a:r>
            <a:r>
              <a:rPr lang="it-IT" sz="1800" dirty="0" err="1">
                <a:effectLst/>
                <a:latin typeface="CMR10"/>
              </a:rPr>
              <a:t>observed</a:t>
            </a:r>
            <a:r>
              <a:rPr lang="it-IT" sz="1800" dirty="0">
                <a:effectLst/>
                <a:latin typeface="CMR10"/>
              </a:rPr>
              <a:t> </a:t>
            </a:r>
            <a:r>
              <a:rPr lang="it-IT" sz="1800" dirty="0" err="1">
                <a:effectLst/>
                <a:latin typeface="CMR10"/>
              </a:rPr>
              <a:t>properties</a:t>
            </a:r>
            <a:r>
              <a:rPr lang="it-IT" sz="1800" dirty="0">
                <a:effectLst/>
                <a:latin typeface="CMR10"/>
              </a:rPr>
              <a:t> of DM, with </a:t>
            </a:r>
            <a:r>
              <a:rPr lang="it-IT" sz="1800" dirty="0" err="1">
                <a:effectLst/>
                <a:latin typeface="CMR10"/>
              </a:rPr>
              <a:t>characteristic</a:t>
            </a:r>
            <a:r>
              <a:rPr lang="it-IT" sz="1800" dirty="0">
                <a:effectLst/>
                <a:latin typeface="CMR10"/>
              </a:rPr>
              <a:t> mass </a:t>
            </a:r>
            <a:r>
              <a:rPr lang="it-IT" sz="1800" dirty="0" err="1">
                <a:effectLst/>
                <a:latin typeface="CMR10"/>
              </a:rPr>
              <a:t>scales</a:t>
            </a:r>
            <a:r>
              <a:rPr lang="it-IT" sz="1800" dirty="0">
                <a:effectLst/>
                <a:latin typeface="CMR10"/>
              </a:rPr>
              <a:t> from 1 eV to the Planck scale. A diverse, </a:t>
            </a:r>
            <a:r>
              <a:rPr lang="it-IT" sz="1800" dirty="0" err="1">
                <a:effectLst/>
                <a:latin typeface="CMR10"/>
              </a:rPr>
              <a:t>continuous</a:t>
            </a:r>
            <a:r>
              <a:rPr lang="it-IT" sz="1800" dirty="0">
                <a:effectLst/>
                <a:latin typeface="CMR10"/>
              </a:rPr>
              <a:t> portfolio of </a:t>
            </a:r>
            <a:r>
              <a:rPr lang="it-IT" sz="1800" dirty="0" err="1">
                <a:effectLst/>
                <a:latin typeface="CMR10"/>
              </a:rPr>
              <a:t>experiments</a:t>
            </a:r>
            <a:r>
              <a:rPr lang="it-IT" sz="1800" dirty="0">
                <a:effectLst/>
                <a:latin typeface="CMR10"/>
              </a:rPr>
              <a:t> </a:t>
            </a:r>
            <a:r>
              <a:rPr lang="it-IT" sz="1800" dirty="0" err="1">
                <a:effectLst/>
                <a:latin typeface="CMR10"/>
              </a:rPr>
              <a:t>at</a:t>
            </a:r>
            <a:r>
              <a:rPr lang="it-IT" sz="1800" dirty="0">
                <a:effectLst/>
                <a:latin typeface="CMR10"/>
              </a:rPr>
              <a:t> large, medium, and small </a:t>
            </a:r>
            <a:r>
              <a:rPr lang="it-IT" sz="1800" dirty="0" err="1">
                <a:effectLst/>
                <a:latin typeface="CMR10"/>
              </a:rPr>
              <a:t>scales</a:t>
            </a:r>
            <a:r>
              <a:rPr lang="it-IT" sz="1800" dirty="0">
                <a:effectLst/>
                <a:latin typeface="CMR10"/>
              </a:rPr>
              <a:t> </a:t>
            </a:r>
            <a:r>
              <a:rPr lang="it-IT" sz="1800" dirty="0" err="1">
                <a:effectLst/>
                <a:latin typeface="CMR10"/>
              </a:rPr>
              <a:t>that</a:t>
            </a:r>
            <a:r>
              <a:rPr lang="it-IT" sz="1800" dirty="0">
                <a:effectLst/>
                <a:latin typeface="CMR10"/>
              </a:rPr>
              <a:t> </a:t>
            </a:r>
            <a:r>
              <a:rPr lang="it-IT" sz="1800" dirty="0" err="1">
                <a:effectLst/>
                <a:latin typeface="CMR10"/>
              </a:rPr>
              <a:t>includes</a:t>
            </a:r>
            <a:r>
              <a:rPr lang="it-IT" sz="1800" dirty="0">
                <a:effectLst/>
                <a:latin typeface="CMR10"/>
              </a:rPr>
              <a:t> </a:t>
            </a:r>
            <a:r>
              <a:rPr lang="it-IT" sz="1800" dirty="0" err="1">
                <a:effectLst/>
                <a:latin typeface="CMR10"/>
              </a:rPr>
              <a:t>both</a:t>
            </a:r>
            <a:r>
              <a:rPr lang="it-IT" sz="1800" dirty="0">
                <a:effectLst/>
                <a:latin typeface="CMR10"/>
              </a:rPr>
              <a:t> </a:t>
            </a:r>
            <a:r>
              <a:rPr lang="it-IT" sz="1800" dirty="0" err="1">
                <a:effectLst/>
                <a:latin typeface="CMR10"/>
              </a:rPr>
              <a:t>direct</a:t>
            </a:r>
            <a:r>
              <a:rPr lang="it-IT" sz="1800" dirty="0">
                <a:effectLst/>
                <a:latin typeface="CMR10"/>
              </a:rPr>
              <a:t> and </a:t>
            </a:r>
            <a:r>
              <a:rPr lang="it-IT" sz="1800" dirty="0" err="1">
                <a:effectLst/>
                <a:latin typeface="CMR10"/>
              </a:rPr>
              <a:t>indirect</a:t>
            </a:r>
            <a:r>
              <a:rPr lang="it-IT" sz="1800" dirty="0">
                <a:effectLst/>
                <a:latin typeface="CMR10"/>
              </a:rPr>
              <a:t> </a:t>
            </a:r>
            <a:r>
              <a:rPr lang="it-IT" sz="1800" dirty="0" err="1">
                <a:effectLst/>
                <a:latin typeface="CMR10"/>
              </a:rPr>
              <a:t>detection</a:t>
            </a:r>
            <a:r>
              <a:rPr lang="it-IT" sz="1800" dirty="0">
                <a:effectLst/>
                <a:latin typeface="CMR10"/>
              </a:rPr>
              <a:t> techniques </a:t>
            </a:r>
            <a:r>
              <a:rPr lang="it-IT" sz="1800" dirty="0" err="1">
                <a:effectLst/>
                <a:latin typeface="CMR10"/>
              </a:rPr>
              <a:t>maximizes</a:t>
            </a:r>
            <a:r>
              <a:rPr lang="it-IT" sz="1800" dirty="0">
                <a:effectLst/>
                <a:latin typeface="CMR10"/>
              </a:rPr>
              <a:t> the </a:t>
            </a:r>
            <a:r>
              <a:rPr lang="it-IT" sz="1800" dirty="0" err="1">
                <a:effectLst/>
                <a:latin typeface="CMR10"/>
              </a:rPr>
              <a:t>probability</a:t>
            </a:r>
            <a:r>
              <a:rPr lang="it-IT" sz="1800" dirty="0">
                <a:effectLst/>
                <a:latin typeface="CMR10"/>
              </a:rPr>
              <a:t> of </a:t>
            </a:r>
            <a:r>
              <a:rPr lang="it-IT" sz="1800" dirty="0" err="1">
                <a:effectLst/>
                <a:latin typeface="CMR10"/>
              </a:rPr>
              <a:t>discovering</a:t>
            </a:r>
            <a:r>
              <a:rPr lang="it-IT" sz="1800" dirty="0">
                <a:effectLst/>
                <a:latin typeface="CMR10"/>
              </a:rPr>
              <a:t> </a:t>
            </a:r>
            <a:r>
              <a:rPr lang="it-IT" sz="1800" dirty="0" err="1">
                <a:effectLst/>
                <a:latin typeface="CMR10"/>
              </a:rPr>
              <a:t>particle</a:t>
            </a:r>
            <a:r>
              <a:rPr lang="it-IT" sz="1800" dirty="0">
                <a:effectLst/>
                <a:latin typeface="CMR10"/>
              </a:rPr>
              <a:t> DM. Dark </a:t>
            </a:r>
            <a:r>
              <a:rPr lang="it-IT" sz="1800" dirty="0" err="1">
                <a:effectLst/>
                <a:latin typeface="CMR10"/>
              </a:rPr>
              <a:t>matter</a:t>
            </a:r>
            <a:r>
              <a:rPr lang="it-IT" sz="1800" dirty="0">
                <a:effectLst/>
                <a:latin typeface="CMR10"/>
              </a:rPr>
              <a:t> </a:t>
            </a:r>
            <a:r>
              <a:rPr lang="it-IT" sz="1800" dirty="0" err="1">
                <a:effectLst/>
                <a:latin typeface="CMR10"/>
              </a:rPr>
              <a:t>dominates</a:t>
            </a:r>
            <a:r>
              <a:rPr lang="it-IT" sz="1800" dirty="0">
                <a:effectLst/>
                <a:latin typeface="CMR10"/>
              </a:rPr>
              <a:t> the </a:t>
            </a:r>
            <a:r>
              <a:rPr lang="it-IT" sz="1800" dirty="0" err="1">
                <a:effectLst/>
                <a:latin typeface="CMR10"/>
              </a:rPr>
              <a:t>matter</a:t>
            </a:r>
            <a:r>
              <a:rPr lang="it-IT" sz="1800" dirty="0">
                <a:effectLst/>
                <a:latin typeface="CMR10"/>
              </a:rPr>
              <a:t> </a:t>
            </a:r>
            <a:r>
              <a:rPr lang="it-IT" sz="1800" dirty="0" err="1">
                <a:effectLst/>
                <a:latin typeface="CMR10"/>
              </a:rPr>
              <a:t>content</a:t>
            </a:r>
            <a:r>
              <a:rPr lang="it-IT" sz="1800" dirty="0">
                <a:effectLst/>
                <a:latin typeface="CMR10"/>
              </a:rPr>
              <a:t> of the </a:t>
            </a:r>
            <a:r>
              <a:rPr lang="it-IT" sz="1800" dirty="0" err="1">
                <a:effectLst/>
                <a:latin typeface="CMR10"/>
              </a:rPr>
              <a:t>universe</a:t>
            </a:r>
            <a:r>
              <a:rPr lang="it-IT" sz="1800" dirty="0">
                <a:effectLst/>
                <a:latin typeface="CMR10"/>
              </a:rPr>
              <a:t>, </a:t>
            </a:r>
            <a:r>
              <a:rPr lang="it-IT" sz="1800" dirty="0" err="1">
                <a:effectLst/>
                <a:latin typeface="CMR10"/>
              </a:rPr>
              <a:t>but</a:t>
            </a:r>
            <a:r>
              <a:rPr lang="it-IT" sz="1800" dirty="0">
                <a:effectLst/>
                <a:latin typeface="CMR10"/>
              </a:rPr>
              <a:t> </a:t>
            </a:r>
            <a:r>
              <a:rPr lang="it-IT" sz="1800" dirty="0" err="1">
                <a:effectLst/>
                <a:latin typeface="CMR10"/>
              </a:rPr>
              <a:t>its</a:t>
            </a:r>
            <a:r>
              <a:rPr lang="it-IT" sz="1800" dirty="0">
                <a:effectLst/>
                <a:latin typeface="CMR10"/>
              </a:rPr>
              <a:t> </a:t>
            </a:r>
            <a:r>
              <a:rPr lang="it-IT" sz="1800" dirty="0" err="1">
                <a:effectLst/>
                <a:latin typeface="CMR10"/>
              </a:rPr>
              <a:t>identity</a:t>
            </a:r>
            <a:r>
              <a:rPr lang="it-IT" sz="1800" dirty="0">
                <a:effectLst/>
                <a:latin typeface="CMR10"/>
              </a:rPr>
              <a:t> </a:t>
            </a:r>
            <a:r>
              <a:rPr lang="it-IT" sz="1800" dirty="0" err="1">
                <a:effectLst/>
                <a:latin typeface="CMR10"/>
              </a:rPr>
              <a:t>is</a:t>
            </a:r>
            <a:r>
              <a:rPr lang="it-IT" sz="1800" dirty="0">
                <a:effectLst/>
                <a:latin typeface="CMR10"/>
              </a:rPr>
              <a:t> </a:t>
            </a:r>
            <a:r>
              <a:rPr lang="it-IT" sz="1800" dirty="0" err="1">
                <a:effectLst/>
                <a:latin typeface="CMR10"/>
              </a:rPr>
              <a:t>still</a:t>
            </a:r>
            <a:r>
              <a:rPr lang="it-IT" sz="1800" dirty="0">
                <a:effectLst/>
                <a:latin typeface="CMR10"/>
              </a:rPr>
              <a:t> a mystery. </a:t>
            </a:r>
            <a:r>
              <a:rPr lang="it-IT" sz="1800" dirty="0" err="1">
                <a:effectLst/>
                <a:latin typeface="CMR10"/>
              </a:rPr>
              <a:t>Indeed</a:t>
            </a:r>
            <a:r>
              <a:rPr lang="it-IT" sz="1800" dirty="0">
                <a:effectLst/>
                <a:latin typeface="CMR10"/>
              </a:rPr>
              <a:t>, some </a:t>
            </a:r>
            <a:r>
              <a:rPr lang="it-IT" sz="1800" dirty="0" err="1">
                <a:effectLst/>
                <a:latin typeface="CMR10"/>
              </a:rPr>
              <a:t>theorists</a:t>
            </a:r>
            <a:r>
              <a:rPr lang="it-IT" sz="1800" dirty="0">
                <a:effectLst/>
                <a:latin typeface="CMR10"/>
              </a:rPr>
              <a:t> speculate </a:t>
            </a:r>
            <a:r>
              <a:rPr lang="it-IT" sz="1800" dirty="0" err="1">
                <a:effectLst/>
                <a:latin typeface="CMR10"/>
              </a:rPr>
              <a:t>about</a:t>
            </a:r>
            <a:r>
              <a:rPr lang="it-IT" sz="1800" dirty="0">
                <a:effectLst/>
                <a:latin typeface="CMR10"/>
              </a:rPr>
              <a:t> the </a:t>
            </a:r>
            <a:r>
              <a:rPr lang="it-IT" sz="1800" dirty="0" err="1">
                <a:effectLst/>
                <a:latin typeface="CMR10"/>
              </a:rPr>
              <a:t>existence</a:t>
            </a:r>
            <a:r>
              <a:rPr lang="it-IT" sz="1800" dirty="0">
                <a:effectLst/>
                <a:latin typeface="CMR10"/>
              </a:rPr>
              <a:t> of an </a:t>
            </a:r>
            <a:r>
              <a:rPr lang="it-IT" sz="1800" dirty="0" err="1">
                <a:effectLst/>
                <a:latin typeface="CMR10"/>
              </a:rPr>
              <a:t>entire</a:t>
            </a:r>
            <a:r>
              <a:rPr lang="it-IT" sz="1800" dirty="0">
                <a:effectLst/>
                <a:latin typeface="CMR10"/>
              </a:rPr>
              <a:t> “dark </a:t>
            </a:r>
            <a:r>
              <a:rPr lang="it-IT" sz="1800" dirty="0" err="1">
                <a:effectLst/>
                <a:latin typeface="CMR10"/>
              </a:rPr>
              <a:t>sector</a:t>
            </a:r>
            <a:r>
              <a:rPr lang="it-IT" sz="1800" dirty="0">
                <a:effectLst/>
                <a:latin typeface="CMR10"/>
              </a:rPr>
              <a:t>” made up of dark </a:t>
            </a:r>
            <a:r>
              <a:rPr lang="it-IT" sz="1800" dirty="0" err="1">
                <a:effectLst/>
                <a:latin typeface="CMR10"/>
              </a:rPr>
              <a:t>photons</a:t>
            </a:r>
            <a:r>
              <a:rPr lang="it-IT" sz="1800" dirty="0">
                <a:effectLst/>
                <a:latin typeface="CMR10"/>
              </a:rPr>
              <a:t> and multiple </a:t>
            </a:r>
            <a:r>
              <a:rPr lang="it-IT" sz="1800" dirty="0" err="1">
                <a:effectLst/>
                <a:latin typeface="CMR10"/>
              </a:rPr>
              <a:t>species</a:t>
            </a:r>
            <a:r>
              <a:rPr lang="it-IT" sz="1800" dirty="0">
                <a:effectLst/>
                <a:latin typeface="CMR10"/>
              </a:rPr>
              <a:t> of dark </a:t>
            </a:r>
            <a:r>
              <a:rPr lang="it-IT" sz="1800" dirty="0" err="1">
                <a:effectLst/>
                <a:latin typeface="CMR10"/>
              </a:rPr>
              <a:t>matter</a:t>
            </a:r>
            <a:r>
              <a:rPr lang="it-IT" sz="1800" dirty="0">
                <a:effectLst/>
                <a:latin typeface="CMR10"/>
              </a:rPr>
              <a:t>. </a:t>
            </a:r>
            <a:r>
              <a:rPr lang="it-IT" sz="1800" dirty="0" err="1">
                <a:effectLst/>
                <a:latin typeface="CMR10"/>
              </a:rPr>
              <a:t>Numerous</a:t>
            </a:r>
            <a:r>
              <a:rPr lang="it-IT" sz="1800" dirty="0">
                <a:effectLst/>
                <a:latin typeface="CMR10"/>
              </a:rPr>
              <a:t> </a:t>
            </a:r>
            <a:r>
              <a:rPr lang="it-IT" sz="1800" dirty="0" err="1">
                <a:effectLst/>
                <a:latin typeface="CMR10"/>
              </a:rPr>
              <a:t>approaches</a:t>
            </a:r>
            <a:r>
              <a:rPr lang="it-IT" sz="1800" dirty="0">
                <a:effectLst/>
                <a:latin typeface="CMR10"/>
              </a:rPr>
              <a:t> are </a:t>
            </a:r>
            <a:r>
              <a:rPr lang="it-IT" sz="1800" dirty="0" err="1">
                <a:effectLst/>
                <a:latin typeface="CMR10"/>
              </a:rPr>
              <a:t>being</a:t>
            </a:r>
            <a:r>
              <a:rPr lang="it-IT" sz="1800" dirty="0">
                <a:effectLst/>
                <a:latin typeface="CMR10"/>
              </a:rPr>
              <a:t> </a:t>
            </a:r>
            <a:r>
              <a:rPr lang="it-IT" sz="1800" dirty="0" err="1">
                <a:effectLst/>
                <a:latin typeface="CMR10"/>
              </a:rPr>
              <a:t>pursued</a:t>
            </a:r>
            <a:r>
              <a:rPr lang="it-IT" sz="1800" dirty="0">
                <a:effectLst/>
                <a:latin typeface="CMR10"/>
              </a:rPr>
              <a:t> to </a:t>
            </a:r>
            <a:r>
              <a:rPr lang="it-IT" sz="1800" dirty="0" err="1">
                <a:effectLst/>
                <a:latin typeface="CMR10"/>
              </a:rPr>
              <a:t>detect</a:t>
            </a:r>
            <a:r>
              <a:rPr lang="it-IT" sz="1800" dirty="0">
                <a:effectLst/>
                <a:latin typeface="CMR10"/>
              </a:rPr>
              <a:t> dark </a:t>
            </a:r>
            <a:r>
              <a:rPr lang="it-IT" sz="1800" dirty="0" err="1">
                <a:effectLst/>
                <a:latin typeface="CMR10"/>
              </a:rPr>
              <a:t>matter</a:t>
            </a:r>
            <a:r>
              <a:rPr lang="it-IT" sz="1800" dirty="0">
                <a:effectLst/>
                <a:latin typeface="CMR10"/>
              </a:rPr>
              <a:t> </a:t>
            </a:r>
            <a:r>
              <a:rPr lang="it-IT" sz="1800" dirty="0" err="1">
                <a:effectLst/>
                <a:latin typeface="CMR10"/>
              </a:rPr>
              <a:t>directly</a:t>
            </a:r>
            <a:r>
              <a:rPr lang="it-IT" sz="1800" dirty="0">
                <a:effectLst/>
                <a:latin typeface="CMR10"/>
              </a:rPr>
              <a:t>, and </a:t>
            </a:r>
            <a:r>
              <a:rPr lang="it-IT" sz="1800" dirty="0" err="1">
                <a:effectLst/>
                <a:latin typeface="CMR10"/>
              </a:rPr>
              <a:t>these</a:t>
            </a:r>
            <a:r>
              <a:rPr lang="it-IT" sz="1800" dirty="0">
                <a:effectLst/>
                <a:latin typeface="CMR10"/>
              </a:rPr>
              <a:t> are </a:t>
            </a:r>
            <a:r>
              <a:rPr lang="it-IT" sz="1800" dirty="0" err="1">
                <a:effectLst/>
                <a:latin typeface="CMR10"/>
              </a:rPr>
              <a:t>complemented</a:t>
            </a:r>
            <a:r>
              <a:rPr lang="it-IT" sz="1800" dirty="0">
                <a:effectLst/>
                <a:latin typeface="CMR10"/>
              </a:rPr>
              <a:t> by </a:t>
            </a:r>
            <a:r>
              <a:rPr lang="it-IT" sz="1800" dirty="0" err="1">
                <a:effectLst/>
                <a:latin typeface="CMR10"/>
              </a:rPr>
              <a:t>searches</a:t>
            </a:r>
            <a:r>
              <a:rPr lang="it-IT" sz="1800" dirty="0">
                <a:effectLst/>
                <a:latin typeface="CMR10"/>
              </a:rPr>
              <a:t> </a:t>
            </a:r>
            <a:r>
              <a:rPr lang="it-IT" sz="1800" dirty="0" err="1">
                <a:effectLst/>
                <a:latin typeface="CMR10"/>
              </a:rPr>
              <a:t>at</a:t>
            </a:r>
            <a:r>
              <a:rPr lang="it-IT" sz="1800" dirty="0">
                <a:effectLst/>
                <a:latin typeface="CMR10"/>
              </a:rPr>
              <a:t> the LHC, surveys of large-scale </a:t>
            </a:r>
            <a:r>
              <a:rPr lang="it-IT" sz="1800" dirty="0" err="1">
                <a:effectLst/>
                <a:latin typeface="CMR10"/>
              </a:rPr>
              <a:t>structure</a:t>
            </a:r>
            <a:r>
              <a:rPr lang="it-IT" sz="1800" dirty="0">
                <a:effectLst/>
                <a:latin typeface="CMR10"/>
              </a:rPr>
              <a:t> and </a:t>
            </a:r>
            <a:r>
              <a:rPr lang="it-IT" sz="1800" dirty="0" err="1">
                <a:effectLst/>
                <a:latin typeface="CMR10"/>
              </a:rPr>
              <a:t>attempts</a:t>
            </a:r>
            <a:r>
              <a:rPr lang="it-IT" sz="1800" dirty="0">
                <a:effectLst/>
                <a:latin typeface="CMR10"/>
              </a:rPr>
              <a:t> to </a:t>
            </a:r>
            <a:r>
              <a:rPr lang="it-IT" sz="1800" dirty="0" err="1">
                <a:effectLst/>
                <a:latin typeface="CMR10"/>
              </a:rPr>
              <a:t>observe</a:t>
            </a:r>
            <a:r>
              <a:rPr lang="it-IT" sz="1800" dirty="0">
                <a:effectLst/>
                <a:latin typeface="CMR10"/>
              </a:rPr>
              <a:t> high-energy </a:t>
            </a:r>
            <a:r>
              <a:rPr lang="it-IT" sz="1800" dirty="0" err="1">
                <a:effectLst/>
                <a:latin typeface="CMR10"/>
              </a:rPr>
              <a:t>particles</a:t>
            </a:r>
            <a:r>
              <a:rPr lang="it-IT" sz="1800" dirty="0">
                <a:effectLst/>
                <a:latin typeface="CMR10"/>
              </a:rPr>
              <a:t> from dark-</a:t>
            </a:r>
            <a:r>
              <a:rPr lang="it-IT" sz="1800" dirty="0" err="1">
                <a:effectLst/>
                <a:latin typeface="CMR10"/>
              </a:rPr>
              <a:t>matter</a:t>
            </a:r>
            <a:r>
              <a:rPr lang="it-IT" sz="1800" dirty="0">
                <a:effectLst/>
                <a:latin typeface="CMR10"/>
              </a:rPr>
              <a:t> </a:t>
            </a:r>
            <a:r>
              <a:rPr lang="it-IT" sz="1800" dirty="0" err="1">
                <a:effectLst/>
                <a:latin typeface="CMR10"/>
              </a:rPr>
              <a:t>annihilation</a:t>
            </a:r>
            <a:r>
              <a:rPr lang="it-IT" sz="1800" dirty="0">
                <a:effectLst/>
                <a:latin typeface="CMR10"/>
              </a:rPr>
              <a:t> or </a:t>
            </a:r>
            <a:r>
              <a:rPr lang="it-IT" sz="1800" dirty="0" err="1">
                <a:effectLst/>
                <a:latin typeface="CMR10"/>
              </a:rPr>
              <a:t>decay</a:t>
            </a:r>
            <a:r>
              <a:rPr lang="it-IT" sz="1800" dirty="0">
                <a:effectLst/>
                <a:latin typeface="CMR10"/>
              </a:rPr>
              <a:t> in or </a:t>
            </a:r>
            <a:r>
              <a:rPr lang="it-IT" sz="1800" dirty="0" err="1">
                <a:effectLst/>
                <a:latin typeface="CMR10"/>
              </a:rPr>
              <a:t>around</a:t>
            </a:r>
            <a:r>
              <a:rPr lang="it-IT" sz="1800" dirty="0">
                <a:effectLst/>
                <a:latin typeface="CMR10"/>
              </a:rPr>
              <a:t> </a:t>
            </a:r>
            <a:r>
              <a:rPr lang="it-IT" sz="1800" dirty="0" err="1">
                <a:effectLst/>
                <a:latin typeface="CMR10"/>
              </a:rPr>
              <a:t>our</a:t>
            </a:r>
            <a:r>
              <a:rPr lang="it-IT" sz="1800" dirty="0">
                <a:effectLst/>
                <a:latin typeface="CMR10"/>
              </a:rPr>
              <a:t> Galaxy. </a:t>
            </a:r>
            <a:r>
              <a:rPr lang="it-IT" sz="1800" dirty="0" err="1">
                <a:effectLst/>
                <a:latin typeface="CMR10"/>
              </a:rPr>
              <a:t>Regarding</a:t>
            </a:r>
            <a:r>
              <a:rPr lang="it-IT" sz="1800" dirty="0">
                <a:effectLst/>
                <a:latin typeface="CMR10"/>
              </a:rPr>
              <a:t> </a:t>
            </a:r>
            <a:r>
              <a:rPr lang="it-IT" sz="1800" dirty="0" err="1">
                <a:effectLst/>
                <a:latin typeface="CMR10"/>
              </a:rPr>
              <a:t>direct</a:t>
            </a:r>
            <a:r>
              <a:rPr lang="it-IT" sz="1800" dirty="0">
                <a:effectLst/>
                <a:latin typeface="CMR10"/>
              </a:rPr>
              <a:t> </a:t>
            </a:r>
            <a:r>
              <a:rPr lang="it-IT" sz="1800" dirty="0" err="1">
                <a:effectLst/>
                <a:latin typeface="CMR10"/>
              </a:rPr>
              <a:t>detection</a:t>
            </a:r>
            <a:r>
              <a:rPr lang="it-IT" sz="1800" dirty="0">
                <a:effectLst/>
                <a:latin typeface="CMR10"/>
              </a:rPr>
              <a:t>, </a:t>
            </a:r>
            <a:r>
              <a:rPr lang="it-IT" sz="1800" dirty="0" err="1">
                <a:effectLst/>
                <a:latin typeface="CMR10"/>
              </a:rPr>
              <a:t>experiments</a:t>
            </a:r>
            <a:r>
              <a:rPr lang="it-IT" sz="1800" dirty="0">
                <a:effectLst/>
                <a:latin typeface="CMR10"/>
              </a:rPr>
              <a:t> are </a:t>
            </a:r>
            <a:r>
              <a:rPr lang="it-IT" sz="1800" dirty="0" err="1">
                <a:effectLst/>
                <a:latin typeface="CMR10"/>
              </a:rPr>
              <a:t>advancing</a:t>
            </a:r>
            <a:r>
              <a:rPr lang="it-IT" sz="1800" dirty="0">
                <a:effectLst/>
                <a:latin typeface="CMR10"/>
              </a:rPr>
              <a:t> </a:t>
            </a:r>
            <a:r>
              <a:rPr lang="it-IT" sz="1800" dirty="0" err="1">
                <a:effectLst/>
                <a:latin typeface="CMR10"/>
              </a:rPr>
              <a:t>steadily</a:t>
            </a:r>
            <a:r>
              <a:rPr lang="it-IT" sz="1800" dirty="0">
                <a:effectLst/>
                <a:latin typeface="CMR10"/>
              </a:rPr>
              <a:t> in </a:t>
            </a:r>
            <a:r>
              <a:rPr lang="it-IT" sz="1800" dirty="0" err="1">
                <a:effectLst/>
                <a:latin typeface="CMR10"/>
              </a:rPr>
              <a:t>sensitivity</a:t>
            </a:r>
            <a:r>
              <a:rPr lang="it-IT" sz="1800" dirty="0">
                <a:effectLst/>
                <a:latin typeface="CMR10"/>
              </a:rPr>
              <a:t>: the </a:t>
            </a:r>
            <a:r>
              <a:rPr lang="it-IT" sz="1800" dirty="0" err="1">
                <a:effectLst/>
                <a:latin typeface="CMR10"/>
              </a:rPr>
              <a:t>latest</a:t>
            </a:r>
            <a:r>
              <a:rPr lang="it-IT" sz="1800" dirty="0">
                <a:effectLst/>
                <a:latin typeface="CMR10"/>
              </a:rPr>
              <a:t> </a:t>
            </a:r>
            <a:r>
              <a:rPr lang="it-IT" sz="1800" dirty="0" err="1">
                <a:effectLst/>
                <a:latin typeface="CMR10"/>
              </a:rPr>
              <a:t>examples</a:t>
            </a:r>
            <a:r>
              <a:rPr lang="it-IT" sz="1800" dirty="0">
                <a:effectLst/>
                <a:latin typeface="CMR10"/>
              </a:rPr>
              <a:t> </a:t>
            </a:r>
            <a:r>
              <a:rPr lang="it-IT" sz="1800" dirty="0" err="1">
                <a:effectLst/>
                <a:latin typeface="CMR10"/>
              </a:rPr>
              <a:t>reported</a:t>
            </a:r>
            <a:r>
              <a:rPr lang="it-IT" sz="1800" dirty="0">
                <a:effectLst/>
                <a:latin typeface="CMR10"/>
              </a:rPr>
              <a:t> </a:t>
            </a:r>
            <a:r>
              <a:rPr lang="it-IT" sz="1800" dirty="0" err="1">
                <a:effectLst/>
                <a:latin typeface="CMR10"/>
              </a:rPr>
              <a:t>at</a:t>
            </a:r>
            <a:r>
              <a:rPr lang="it-IT" sz="1800" dirty="0">
                <a:effectLst/>
                <a:latin typeface="CMR10"/>
              </a:rPr>
              <a:t> ICHEP </a:t>
            </a:r>
            <a:r>
              <a:rPr lang="it-IT" sz="1800" dirty="0" err="1">
                <a:effectLst/>
                <a:latin typeface="CMR10"/>
              </a:rPr>
              <a:t>came</a:t>
            </a:r>
            <a:r>
              <a:rPr lang="it-IT" sz="1800" dirty="0">
                <a:effectLst/>
                <a:latin typeface="CMR10"/>
              </a:rPr>
              <a:t> from LUX in the US and </a:t>
            </a:r>
            <a:r>
              <a:rPr lang="it-IT" sz="1800" dirty="0" err="1">
                <a:effectLst/>
                <a:latin typeface="CMR10"/>
              </a:rPr>
              <a:t>PandaX</a:t>
            </a:r>
            <a:r>
              <a:rPr lang="it-IT" sz="1800" dirty="0">
                <a:effectLst/>
                <a:latin typeface="CMR10"/>
              </a:rPr>
              <a:t>-II in China, and </a:t>
            </a:r>
            <a:r>
              <a:rPr lang="it-IT" sz="1800" dirty="0" err="1">
                <a:effectLst/>
                <a:latin typeface="CMR10"/>
              </a:rPr>
              <a:t>already</a:t>
            </a:r>
            <a:r>
              <a:rPr lang="it-IT" sz="1800" dirty="0">
                <a:effectLst/>
                <a:latin typeface="CMR10"/>
              </a:rPr>
              <a:t> </a:t>
            </a:r>
            <a:r>
              <a:rPr lang="it-IT" sz="1800" dirty="0" err="1">
                <a:effectLst/>
                <a:latin typeface="CMR10"/>
              </a:rPr>
              <a:t>they</a:t>
            </a:r>
            <a:r>
              <a:rPr lang="it-IT" sz="1800" dirty="0">
                <a:effectLst/>
                <a:latin typeface="CMR10"/>
              </a:rPr>
              <a:t> </a:t>
            </a:r>
            <a:r>
              <a:rPr lang="it-IT" sz="1800" dirty="0" err="1">
                <a:effectLst/>
                <a:latin typeface="CMR10"/>
              </a:rPr>
              <a:t>exclude</a:t>
            </a:r>
            <a:r>
              <a:rPr lang="it-IT" sz="1800" dirty="0">
                <a:effectLst/>
                <a:latin typeface="CMR10"/>
              </a:rPr>
              <a:t> a </a:t>
            </a:r>
            <a:r>
              <a:rPr lang="it-IT" sz="1800" dirty="0" err="1">
                <a:effectLst/>
                <a:latin typeface="CMR10"/>
              </a:rPr>
              <a:t>substantial</a:t>
            </a:r>
            <a:r>
              <a:rPr lang="it-IT" sz="1800" dirty="0">
                <a:effectLst/>
                <a:latin typeface="CMR10"/>
              </a:rPr>
              <a:t> </a:t>
            </a:r>
            <a:r>
              <a:rPr lang="it-IT" sz="1800" dirty="0" err="1">
                <a:effectLst/>
                <a:latin typeface="CMR10"/>
              </a:rPr>
              <a:t>fraction</a:t>
            </a:r>
            <a:r>
              <a:rPr lang="it-IT" sz="1800" dirty="0">
                <a:effectLst/>
                <a:latin typeface="CMR10"/>
              </a:rPr>
              <a:t> of the </a:t>
            </a:r>
            <a:r>
              <a:rPr lang="it-IT" sz="1800" dirty="0" err="1">
                <a:effectLst/>
                <a:latin typeface="CMR10"/>
              </a:rPr>
              <a:t>parameter</a:t>
            </a:r>
            <a:r>
              <a:rPr lang="it-IT" sz="1800" dirty="0">
                <a:effectLst/>
                <a:latin typeface="CMR10"/>
              </a:rPr>
              <a:t> </a:t>
            </a:r>
            <a:r>
              <a:rPr lang="it-IT" sz="1800" dirty="0" err="1">
                <a:effectLst/>
                <a:latin typeface="CMR10"/>
              </a:rPr>
              <a:t>space</a:t>
            </a:r>
            <a:r>
              <a:rPr lang="it-IT" sz="1800" dirty="0">
                <a:effectLst/>
                <a:latin typeface="CMR10"/>
              </a:rPr>
              <a:t> of </a:t>
            </a:r>
            <a:r>
              <a:rPr lang="it-IT" sz="1800" dirty="0" err="1">
                <a:effectLst/>
                <a:latin typeface="CMR10"/>
              </a:rPr>
              <a:t>supersymmetric</a:t>
            </a:r>
            <a:r>
              <a:rPr lang="it-IT" sz="1800" dirty="0">
                <a:effectLst/>
                <a:latin typeface="CMR10"/>
              </a:rPr>
              <a:t> dark-</a:t>
            </a:r>
            <a:r>
              <a:rPr lang="it-IT" sz="1800" dirty="0" err="1">
                <a:effectLst/>
                <a:latin typeface="CMR10"/>
              </a:rPr>
              <a:t>matter</a:t>
            </a:r>
            <a:r>
              <a:rPr lang="it-IT" sz="1800" dirty="0">
                <a:effectLst/>
                <a:latin typeface="CMR10"/>
              </a:rPr>
              <a:t> </a:t>
            </a:r>
            <a:r>
              <a:rPr lang="it-IT" sz="1800" dirty="0" err="1">
                <a:effectLst/>
                <a:latin typeface="CMR10"/>
              </a:rPr>
              <a:t>candidates</a:t>
            </a:r>
            <a:r>
              <a:rPr lang="it-IT" sz="1800" dirty="0">
                <a:effectLst/>
                <a:latin typeface="CMR10"/>
              </a:rPr>
              <a:t>. </a:t>
            </a:r>
            <a:r>
              <a:rPr lang="it-IT" sz="1800" dirty="0">
                <a:effectLst/>
                <a:latin typeface="Times"/>
              </a:rPr>
              <a:t>Information on dark energy can be </a:t>
            </a:r>
            <a:r>
              <a:rPr lang="it-IT" sz="1800" dirty="0" err="1">
                <a:effectLst/>
                <a:latin typeface="Times"/>
              </a:rPr>
              <a:t>gleaned</a:t>
            </a:r>
            <a:r>
              <a:rPr lang="it-IT" sz="1800" dirty="0">
                <a:effectLst/>
                <a:latin typeface="Times"/>
              </a:rPr>
              <a:t> </a:t>
            </a:r>
            <a:r>
              <a:rPr lang="it-IT" sz="1800" dirty="0" err="1">
                <a:effectLst/>
                <a:latin typeface="Times"/>
              </a:rPr>
              <a:t>using</a:t>
            </a:r>
            <a:r>
              <a:rPr lang="it-IT" sz="1800" dirty="0">
                <a:effectLst/>
                <a:latin typeface="Times"/>
              </a:rPr>
              <a:t> </a:t>
            </a:r>
            <a:r>
              <a:rPr lang="it-IT" sz="1800" dirty="0" err="1">
                <a:effectLst/>
                <a:latin typeface="Times"/>
              </a:rPr>
              <a:t>both</a:t>
            </a:r>
            <a:r>
              <a:rPr lang="it-IT" sz="1800" dirty="0">
                <a:effectLst/>
                <a:latin typeface="Times"/>
              </a:rPr>
              <a:t> optical surveys of large-scale </a:t>
            </a:r>
            <a:r>
              <a:rPr lang="it-IT" sz="1800" dirty="0" err="1">
                <a:effectLst/>
                <a:latin typeface="Times"/>
              </a:rPr>
              <a:t>structure</a:t>
            </a:r>
            <a:r>
              <a:rPr lang="it-IT" sz="1800" dirty="0">
                <a:effectLst/>
                <a:latin typeface="Times"/>
              </a:rPr>
              <a:t> and data from </a:t>
            </a:r>
            <a:r>
              <a:rPr lang="it-IT" sz="1800" dirty="0" err="1">
                <a:effectLst/>
                <a:latin typeface="Times"/>
              </a:rPr>
              <a:t>surveying</a:t>
            </a:r>
            <a:r>
              <a:rPr lang="it-IT" sz="1800" dirty="0">
                <a:effectLst/>
                <a:latin typeface="Times"/>
              </a:rPr>
              <a:t> the </a:t>
            </a:r>
            <a:r>
              <a:rPr lang="it-IT" sz="1800" dirty="0" err="1">
                <a:effectLst/>
                <a:latin typeface="Times"/>
              </a:rPr>
              <a:t>cosmic</a:t>
            </a:r>
            <a:r>
              <a:rPr lang="it-IT" sz="1800" dirty="0">
                <a:effectLst/>
                <a:latin typeface="Times"/>
              </a:rPr>
              <a:t> </a:t>
            </a:r>
            <a:r>
              <a:rPr lang="it-IT" sz="1800" dirty="0" err="1">
                <a:effectLst/>
                <a:latin typeface="Times"/>
              </a:rPr>
              <a:t>microwave</a:t>
            </a:r>
            <a:r>
              <a:rPr lang="it-IT" sz="1800" dirty="0">
                <a:effectLst/>
                <a:latin typeface="Times"/>
              </a:rPr>
              <a:t> background. The are </a:t>
            </a:r>
            <a:r>
              <a:rPr lang="it-IT" sz="1800" dirty="0" err="1">
                <a:effectLst/>
                <a:latin typeface="Times"/>
              </a:rPr>
              <a:t>numerous</a:t>
            </a:r>
            <a:r>
              <a:rPr lang="it-IT" sz="1800" dirty="0">
                <a:effectLst/>
                <a:latin typeface="Times"/>
              </a:rPr>
              <a:t> probes of dark energy: the </a:t>
            </a:r>
            <a:r>
              <a:rPr lang="it-IT" sz="1800" dirty="0" err="1">
                <a:effectLst/>
                <a:latin typeface="Times"/>
              </a:rPr>
              <a:t>distribution</a:t>
            </a:r>
            <a:r>
              <a:rPr lang="it-IT" sz="1800" dirty="0">
                <a:effectLst/>
                <a:latin typeface="Times"/>
              </a:rPr>
              <a:t> of </a:t>
            </a:r>
            <a:r>
              <a:rPr lang="it-IT" sz="1800" dirty="0" err="1">
                <a:effectLst/>
                <a:latin typeface="Times"/>
              </a:rPr>
              <a:t>objects</a:t>
            </a:r>
            <a:r>
              <a:rPr lang="it-IT" sz="1800" dirty="0">
                <a:effectLst/>
                <a:latin typeface="Times"/>
              </a:rPr>
              <a:t> of </a:t>
            </a:r>
            <a:r>
              <a:rPr lang="it-IT" sz="1800" dirty="0" err="1">
                <a:effectLst/>
                <a:latin typeface="Times"/>
              </a:rPr>
              <a:t>known</a:t>
            </a:r>
            <a:r>
              <a:rPr lang="it-IT" sz="1800" dirty="0">
                <a:effectLst/>
                <a:latin typeface="Times"/>
              </a:rPr>
              <a:t> </a:t>
            </a:r>
            <a:r>
              <a:rPr lang="it-IT" sz="1800" dirty="0" err="1">
                <a:effectLst/>
                <a:latin typeface="Times"/>
              </a:rPr>
              <a:t>brightness</a:t>
            </a:r>
            <a:r>
              <a:rPr lang="it-IT" sz="1800" dirty="0">
                <a:effectLst/>
                <a:latin typeface="Times"/>
              </a:rPr>
              <a:t> in the </a:t>
            </a:r>
            <a:r>
              <a:rPr lang="it-IT" sz="1800" dirty="0" err="1">
                <a:effectLst/>
                <a:latin typeface="Times"/>
              </a:rPr>
              <a:t>sky</a:t>
            </a:r>
            <a:r>
              <a:rPr lang="it-IT" sz="1800" dirty="0">
                <a:effectLst/>
                <a:latin typeface="Times"/>
              </a:rPr>
              <a:t>, the </a:t>
            </a:r>
            <a:r>
              <a:rPr lang="it-IT" sz="1800" dirty="0" err="1">
                <a:effectLst/>
                <a:latin typeface="Times"/>
              </a:rPr>
              <a:t>angular</a:t>
            </a:r>
            <a:r>
              <a:rPr lang="it-IT" sz="1800" dirty="0">
                <a:effectLst/>
                <a:latin typeface="Times"/>
              </a:rPr>
              <a:t> </a:t>
            </a:r>
            <a:r>
              <a:rPr lang="it-IT" sz="1800" dirty="0" err="1">
                <a:effectLst/>
                <a:latin typeface="Times"/>
              </a:rPr>
              <a:t>diameter</a:t>
            </a:r>
            <a:r>
              <a:rPr lang="it-IT" sz="1800" dirty="0">
                <a:effectLst/>
                <a:latin typeface="Times"/>
              </a:rPr>
              <a:t> of </a:t>
            </a:r>
            <a:r>
              <a:rPr lang="it-IT" sz="1800" dirty="0" err="1">
                <a:effectLst/>
                <a:latin typeface="Times"/>
              </a:rPr>
              <a:t>objects</a:t>
            </a:r>
            <a:r>
              <a:rPr lang="it-IT" sz="1800" dirty="0">
                <a:effectLst/>
                <a:latin typeface="Times"/>
              </a:rPr>
              <a:t> of </a:t>
            </a:r>
            <a:r>
              <a:rPr lang="it-IT" sz="1800" dirty="0" err="1">
                <a:effectLst/>
                <a:latin typeface="Times"/>
              </a:rPr>
              <a:t>known</a:t>
            </a:r>
            <a:r>
              <a:rPr lang="it-IT" sz="1800" dirty="0">
                <a:effectLst/>
                <a:latin typeface="Times"/>
              </a:rPr>
              <a:t> size </a:t>
            </a:r>
            <a:r>
              <a:rPr lang="it-IT" sz="1800" dirty="0" err="1">
                <a:effectLst/>
                <a:latin typeface="Times"/>
              </a:rPr>
              <a:t>as</a:t>
            </a:r>
            <a:r>
              <a:rPr lang="it-IT" sz="1800" dirty="0">
                <a:effectLst/>
                <a:latin typeface="Times"/>
              </a:rPr>
              <a:t> a </a:t>
            </a:r>
            <a:r>
              <a:rPr lang="it-IT" sz="1800" dirty="0" err="1">
                <a:effectLst/>
                <a:latin typeface="Times"/>
              </a:rPr>
              <a:t>function</a:t>
            </a:r>
            <a:r>
              <a:rPr lang="it-IT" sz="1800" dirty="0">
                <a:effectLst/>
                <a:latin typeface="Times"/>
              </a:rPr>
              <a:t> of </a:t>
            </a:r>
            <a:r>
              <a:rPr lang="it-IT" sz="1800" dirty="0" err="1">
                <a:effectLst/>
                <a:latin typeface="Times"/>
              </a:rPr>
              <a:t>distance</a:t>
            </a:r>
            <a:r>
              <a:rPr lang="it-IT" sz="1800" dirty="0">
                <a:effectLst/>
                <a:latin typeface="Times"/>
              </a:rPr>
              <a:t>, </a:t>
            </a:r>
            <a:r>
              <a:rPr lang="it-IT" sz="1800" dirty="0" err="1">
                <a:effectLst/>
                <a:latin typeface="Times"/>
              </a:rPr>
              <a:t>structure</a:t>
            </a:r>
            <a:r>
              <a:rPr lang="it-IT" sz="1800" dirty="0">
                <a:effectLst/>
                <a:latin typeface="Times"/>
              </a:rPr>
              <a:t> </a:t>
            </a:r>
            <a:r>
              <a:rPr lang="it-IT" sz="1800" dirty="0" err="1">
                <a:effectLst/>
                <a:latin typeface="Times"/>
              </a:rPr>
              <a:t>growth</a:t>
            </a:r>
            <a:r>
              <a:rPr lang="it-IT" sz="1800" dirty="0">
                <a:effectLst/>
                <a:latin typeface="Times"/>
              </a:rPr>
              <a:t> in the </a:t>
            </a:r>
            <a:r>
              <a:rPr lang="it-IT" sz="1800" dirty="0" err="1">
                <a:effectLst/>
                <a:latin typeface="Times"/>
              </a:rPr>
              <a:t>universe</a:t>
            </a:r>
            <a:r>
              <a:rPr lang="it-IT" sz="1800" dirty="0">
                <a:effectLst/>
                <a:latin typeface="Times"/>
              </a:rPr>
              <a:t> </a:t>
            </a:r>
            <a:r>
              <a:rPr lang="it-IT" sz="1800" dirty="0" err="1">
                <a:effectLst/>
                <a:latin typeface="Times"/>
              </a:rPr>
              <a:t>as</a:t>
            </a:r>
            <a:r>
              <a:rPr lang="it-IT" sz="1800" dirty="0">
                <a:effectLst/>
                <a:latin typeface="Times"/>
              </a:rPr>
              <a:t> a </a:t>
            </a:r>
            <a:r>
              <a:rPr lang="it-IT" sz="1800" dirty="0" err="1">
                <a:effectLst/>
                <a:latin typeface="Times"/>
              </a:rPr>
              <a:t>function</a:t>
            </a:r>
            <a:r>
              <a:rPr lang="it-IT" sz="1800" dirty="0">
                <a:effectLst/>
                <a:latin typeface="Times"/>
              </a:rPr>
              <a:t> of </a:t>
            </a:r>
            <a:r>
              <a:rPr lang="it-IT" sz="1800" dirty="0" err="1">
                <a:effectLst/>
                <a:latin typeface="Times"/>
              </a:rPr>
              <a:t>redshift</a:t>
            </a:r>
            <a:r>
              <a:rPr lang="it-IT" sz="1800" dirty="0">
                <a:effectLst/>
                <a:latin typeface="Times"/>
              </a:rPr>
              <a:t> or time by </a:t>
            </a:r>
            <a:r>
              <a:rPr lang="it-IT" sz="1800" dirty="0" err="1">
                <a:effectLst/>
                <a:latin typeface="Times"/>
              </a:rPr>
              <a:t>counting</a:t>
            </a:r>
            <a:r>
              <a:rPr lang="it-IT" sz="1800" dirty="0">
                <a:effectLst/>
                <a:latin typeface="Times"/>
              </a:rPr>
              <a:t> clusters or </a:t>
            </a:r>
            <a:r>
              <a:rPr lang="it-IT" sz="1800" dirty="0" err="1">
                <a:effectLst/>
                <a:latin typeface="Times"/>
              </a:rPr>
              <a:t>through</a:t>
            </a:r>
            <a:r>
              <a:rPr lang="it-IT" sz="1800" dirty="0">
                <a:effectLst/>
                <a:latin typeface="Times"/>
              </a:rPr>
              <a:t> the </a:t>
            </a:r>
            <a:r>
              <a:rPr lang="it-IT" sz="1800" dirty="0" err="1">
                <a:effectLst/>
                <a:latin typeface="Times"/>
              </a:rPr>
              <a:t>measurment</a:t>
            </a:r>
            <a:r>
              <a:rPr lang="it-IT" sz="1800" dirty="0">
                <a:effectLst/>
                <a:latin typeface="Times"/>
              </a:rPr>
              <a:t> of </a:t>
            </a:r>
            <a:r>
              <a:rPr lang="it-IT" sz="1800" dirty="0" err="1">
                <a:effectLst/>
                <a:latin typeface="Times"/>
              </a:rPr>
              <a:t>weak</a:t>
            </a:r>
            <a:r>
              <a:rPr lang="it-IT" sz="1800" dirty="0">
                <a:effectLst/>
                <a:latin typeface="Times"/>
              </a:rPr>
              <a:t> </a:t>
            </a:r>
            <a:r>
              <a:rPr lang="it-IT" sz="1800" dirty="0" err="1">
                <a:effectLst/>
                <a:latin typeface="Times"/>
              </a:rPr>
              <a:t>lensing</a:t>
            </a:r>
            <a:r>
              <a:rPr lang="it-IT" sz="1800" dirty="0">
                <a:effectLst/>
                <a:latin typeface="Times"/>
              </a:rPr>
              <a:t>. </a:t>
            </a:r>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8</a:t>
            </a:fld>
            <a:endParaRPr lang="en-US"/>
          </a:p>
        </p:txBody>
      </p:sp>
    </p:spTree>
    <p:extLst>
      <p:ext uri="{BB962C8B-B14F-4D97-AF65-F5344CB8AC3E}">
        <p14:creationId xmlns:p14="http://schemas.microsoft.com/office/powerpoint/2010/main" val="409983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dirty="0">
                <a:effectLst/>
                <a:latin typeface="CMR9"/>
              </a:rPr>
              <a:t>The </a:t>
            </a:r>
            <a:r>
              <a:rPr lang="it-IT" sz="1800" dirty="0" err="1">
                <a:effectLst/>
                <a:latin typeface="CMR9"/>
              </a:rPr>
              <a:t>experimenst</a:t>
            </a:r>
            <a:r>
              <a:rPr lang="it-IT" sz="1800" dirty="0">
                <a:effectLst/>
                <a:latin typeface="CMR9"/>
              </a:rPr>
              <a:t> </a:t>
            </a:r>
            <a:r>
              <a:rPr lang="it-IT" sz="1800" dirty="0" err="1">
                <a:effectLst/>
                <a:latin typeface="CMR9"/>
              </a:rPr>
              <a:t>at</a:t>
            </a:r>
            <a:r>
              <a:rPr lang="it-IT" sz="1800" dirty="0">
                <a:effectLst/>
                <a:latin typeface="CMR9"/>
              </a:rPr>
              <a:t> CERN are </a:t>
            </a:r>
            <a:r>
              <a:rPr lang="it-IT" sz="1800" dirty="0" err="1">
                <a:effectLst/>
                <a:latin typeface="CMR9"/>
              </a:rPr>
              <a:t>undergoing</a:t>
            </a:r>
            <a:r>
              <a:rPr lang="it-IT" sz="1800" dirty="0">
                <a:effectLst/>
                <a:latin typeface="CMR9"/>
              </a:rPr>
              <a:t> a </a:t>
            </a:r>
            <a:r>
              <a:rPr lang="it-IT" sz="1800" dirty="0" err="1">
                <a:effectLst/>
                <a:latin typeface="CMR9"/>
              </a:rPr>
              <a:t>series</a:t>
            </a:r>
            <a:r>
              <a:rPr lang="it-IT" sz="1800" dirty="0">
                <a:effectLst/>
                <a:latin typeface="CMR9"/>
              </a:rPr>
              <a:t> of detector upgrades over the </a:t>
            </a:r>
            <a:r>
              <a:rPr lang="it-IT" sz="1800" dirty="0" err="1">
                <a:effectLst/>
                <a:latin typeface="CMR9"/>
              </a:rPr>
              <a:t>next</a:t>
            </a:r>
            <a:r>
              <a:rPr lang="it-IT" sz="1800" dirty="0">
                <a:effectLst/>
                <a:latin typeface="CMR9"/>
              </a:rPr>
              <a:t> </a:t>
            </a:r>
            <a:r>
              <a:rPr lang="it-IT" sz="1800" dirty="0" err="1">
                <a:effectLst/>
                <a:latin typeface="CMR9"/>
              </a:rPr>
              <a:t>few</a:t>
            </a:r>
            <a:r>
              <a:rPr lang="it-IT" sz="1800" dirty="0">
                <a:effectLst/>
                <a:latin typeface="CMR9"/>
              </a:rPr>
              <a:t> </a:t>
            </a:r>
            <a:r>
              <a:rPr lang="it-IT" sz="1800" dirty="0" err="1">
                <a:effectLst/>
                <a:latin typeface="CMR9"/>
              </a:rPr>
              <a:t>years</a:t>
            </a:r>
            <a:r>
              <a:rPr lang="it-IT" sz="1800" dirty="0">
                <a:effectLst/>
                <a:latin typeface="CMR9"/>
              </a:rPr>
              <a:t> to </a:t>
            </a:r>
            <a:r>
              <a:rPr lang="it-IT" sz="1800" dirty="0" err="1">
                <a:effectLst/>
                <a:latin typeface="CMR9"/>
              </a:rPr>
              <a:t>prepare</a:t>
            </a:r>
            <a:r>
              <a:rPr lang="it-IT" sz="1800" dirty="0">
                <a:effectLst/>
                <a:latin typeface="CMR9"/>
              </a:rPr>
              <a:t> for the the High-</a:t>
            </a:r>
            <a:r>
              <a:rPr lang="it-IT" sz="1800" dirty="0" err="1">
                <a:effectLst/>
                <a:latin typeface="CMR9"/>
              </a:rPr>
              <a:t>Luminosity</a:t>
            </a:r>
            <a:r>
              <a:rPr lang="it-IT" sz="1800" dirty="0">
                <a:effectLst/>
                <a:latin typeface="CMR9"/>
              </a:rPr>
              <a:t> Large </a:t>
            </a:r>
            <a:r>
              <a:rPr lang="it-IT" sz="1800" dirty="0" err="1">
                <a:effectLst/>
                <a:latin typeface="CMR9"/>
              </a:rPr>
              <a:t>Hadron</a:t>
            </a:r>
            <a:r>
              <a:rPr lang="it-IT" sz="1800" dirty="0">
                <a:effectLst/>
                <a:latin typeface="CMR9"/>
              </a:rPr>
              <a:t> Collider (HL-LHC) project. The upgrades are </a:t>
            </a:r>
            <a:r>
              <a:rPr lang="it-IT" sz="1800" dirty="0" err="1">
                <a:effectLst/>
                <a:latin typeface="CMR9"/>
              </a:rPr>
              <a:t>designed</a:t>
            </a:r>
            <a:r>
              <a:rPr lang="it-IT" sz="1800" dirty="0">
                <a:effectLst/>
                <a:latin typeface="CMR9"/>
              </a:rPr>
              <a:t> to </a:t>
            </a:r>
            <a:r>
              <a:rPr lang="it-IT" sz="1800" dirty="0" err="1">
                <a:effectLst/>
                <a:latin typeface="CMR9"/>
              </a:rPr>
              <a:t>maintain</a:t>
            </a:r>
            <a:r>
              <a:rPr lang="it-IT" sz="1800" dirty="0">
                <a:effectLst/>
                <a:latin typeface="CMR9"/>
              </a:rPr>
              <a:t> or </a:t>
            </a:r>
            <a:r>
              <a:rPr lang="it-IT" sz="1800" dirty="0" err="1">
                <a:effectLst/>
                <a:latin typeface="CMR9"/>
              </a:rPr>
              <a:t>improve</a:t>
            </a:r>
            <a:r>
              <a:rPr lang="it-IT" sz="1800" dirty="0">
                <a:effectLst/>
                <a:latin typeface="CMR9"/>
              </a:rPr>
              <a:t> detector performance, </a:t>
            </a:r>
            <a:r>
              <a:rPr lang="it-IT" sz="1800" dirty="0" err="1">
                <a:effectLst/>
                <a:latin typeface="CMR9"/>
              </a:rPr>
              <a:t>even</a:t>
            </a:r>
            <a:r>
              <a:rPr lang="it-IT" sz="1800" dirty="0">
                <a:effectLst/>
                <a:latin typeface="CMR9"/>
              </a:rPr>
              <a:t> with </a:t>
            </a:r>
            <a:endParaRPr lang="it-IT" dirty="0"/>
          </a:p>
          <a:p>
            <a:r>
              <a:rPr lang="it-IT" sz="1800" dirty="0">
                <a:effectLst/>
                <a:latin typeface="CMR9"/>
              </a:rPr>
              <a:t>the </a:t>
            </a:r>
            <a:r>
              <a:rPr lang="it-IT" sz="1800" dirty="0" err="1">
                <a:effectLst/>
                <a:latin typeface="CMR9"/>
              </a:rPr>
              <a:t>instantaneous</a:t>
            </a:r>
            <a:r>
              <a:rPr lang="it-IT" sz="1800" dirty="0">
                <a:effectLst/>
                <a:latin typeface="CMR9"/>
              </a:rPr>
              <a:t> </a:t>
            </a:r>
            <a:r>
              <a:rPr lang="it-IT" sz="1800" dirty="0" err="1">
                <a:effectLst/>
                <a:latin typeface="CMR9"/>
              </a:rPr>
              <a:t>luminosity</a:t>
            </a:r>
            <a:r>
              <a:rPr lang="it-IT" sz="1800" dirty="0">
                <a:effectLst/>
                <a:latin typeface="CMR9"/>
              </a:rPr>
              <a:t> </a:t>
            </a:r>
            <a:r>
              <a:rPr lang="it-IT" sz="1800" dirty="0" err="1">
                <a:effectLst/>
                <a:latin typeface="CMR9"/>
              </a:rPr>
              <a:t>needed</a:t>
            </a:r>
            <a:r>
              <a:rPr lang="it-IT" sz="1800" dirty="0">
                <a:effectLst/>
                <a:latin typeface="CMR9"/>
              </a:rPr>
              <a:t> to </a:t>
            </a:r>
            <a:r>
              <a:rPr lang="it-IT" sz="1800" dirty="0" err="1">
                <a:effectLst/>
                <a:latin typeface="CMR9"/>
              </a:rPr>
              <a:t>deliver</a:t>
            </a:r>
            <a:r>
              <a:rPr lang="it-IT" sz="1800" dirty="0">
                <a:effectLst/>
                <a:latin typeface="CMR9"/>
              </a:rPr>
              <a:t> a </a:t>
            </a:r>
            <a:r>
              <a:rPr lang="it-IT" sz="1800" dirty="0" err="1">
                <a:effectLst/>
                <a:latin typeface="CMR9"/>
              </a:rPr>
              <a:t>total</a:t>
            </a:r>
            <a:r>
              <a:rPr lang="it-IT" sz="1800" dirty="0">
                <a:effectLst/>
                <a:latin typeface="CMR9"/>
              </a:rPr>
              <a:t> of 3000 fb</a:t>
            </a:r>
            <a:r>
              <a:rPr lang="it-IT" sz="1800" dirty="0">
                <a:effectLst/>
                <a:latin typeface="CMSY6"/>
              </a:rPr>
              <a:t>−</a:t>
            </a:r>
            <a:r>
              <a:rPr lang="it-IT" sz="1800" dirty="0">
                <a:effectLst/>
                <a:latin typeface="CMR6"/>
              </a:rPr>
              <a:t>1 </a:t>
            </a:r>
            <a:r>
              <a:rPr lang="it-IT" sz="1800" dirty="0">
                <a:effectLst/>
                <a:latin typeface="CMR9"/>
              </a:rPr>
              <a:t>of </a:t>
            </a:r>
            <a:r>
              <a:rPr lang="it-IT" sz="1800" dirty="0" err="1">
                <a:effectLst/>
                <a:latin typeface="CMR9"/>
              </a:rPr>
              <a:t>proton-proton</a:t>
            </a:r>
            <a:r>
              <a:rPr lang="it-IT" sz="1800" dirty="0">
                <a:effectLst/>
                <a:latin typeface="CMR9"/>
              </a:rPr>
              <a:t> </a:t>
            </a:r>
            <a:r>
              <a:rPr lang="it-IT" sz="1800" dirty="0" err="1">
                <a:effectLst/>
                <a:latin typeface="CMR9"/>
              </a:rPr>
              <a:t>collision</a:t>
            </a:r>
            <a:r>
              <a:rPr lang="it-IT" sz="1800" dirty="0">
                <a:effectLst/>
                <a:latin typeface="CMR9"/>
              </a:rPr>
              <a:t> </a:t>
            </a:r>
            <a:r>
              <a:rPr lang="it-IT" sz="1800" dirty="0">
                <a:effectLst/>
                <a:latin typeface="CMSY9"/>
              </a:rPr>
              <a:t>√ </a:t>
            </a:r>
            <a:endParaRPr lang="it-IT" dirty="0"/>
          </a:p>
          <a:p>
            <a:r>
              <a:rPr lang="it-IT" sz="1800" dirty="0">
                <a:effectLst/>
                <a:latin typeface="CMR9"/>
              </a:rPr>
              <a:t>data </a:t>
            </a:r>
            <a:r>
              <a:rPr lang="it-IT" sz="1800" dirty="0" err="1">
                <a:effectLst/>
                <a:latin typeface="CMR9"/>
              </a:rPr>
              <a:t>at</a:t>
            </a:r>
            <a:r>
              <a:rPr lang="it-IT" sz="1800" dirty="0">
                <a:effectLst/>
                <a:latin typeface="CMR9"/>
              </a:rPr>
              <a:t> </a:t>
            </a:r>
            <a:r>
              <a:rPr lang="it-IT" sz="1800" dirty="0" err="1">
                <a:effectLst/>
                <a:latin typeface="CMMI9"/>
              </a:rPr>
              <a:t>s</a:t>
            </a:r>
            <a:r>
              <a:rPr lang="it-IT" sz="1800" dirty="0">
                <a:effectLst/>
                <a:latin typeface="CMMI9"/>
              </a:rPr>
              <a:t> </a:t>
            </a:r>
            <a:r>
              <a:rPr lang="it-IT" sz="1800" dirty="0">
                <a:effectLst/>
                <a:latin typeface="CMR9"/>
              </a:rPr>
              <a:t>= 14 TeV .  </a:t>
            </a:r>
            <a:r>
              <a:rPr lang="it-IT" sz="1800" dirty="0" err="1">
                <a:effectLst/>
                <a:latin typeface="CMR9"/>
              </a:rPr>
              <a:t>This</a:t>
            </a:r>
            <a:r>
              <a:rPr lang="it-IT" sz="1800" dirty="0">
                <a:effectLst/>
                <a:latin typeface="CMR9"/>
              </a:rPr>
              <a:t> goal </a:t>
            </a:r>
            <a:r>
              <a:rPr lang="it-IT" sz="1800" dirty="0" err="1">
                <a:effectLst/>
                <a:latin typeface="CMR9"/>
              </a:rPr>
              <a:t>should</a:t>
            </a:r>
            <a:r>
              <a:rPr lang="it-IT" sz="1800" dirty="0">
                <a:effectLst/>
                <a:latin typeface="CMR9"/>
              </a:rPr>
              <a:t> be </a:t>
            </a:r>
            <a:r>
              <a:rPr lang="it-IT" sz="1800" dirty="0" err="1">
                <a:effectLst/>
                <a:latin typeface="CMR9"/>
              </a:rPr>
              <a:t>reached</a:t>
            </a:r>
            <a:r>
              <a:rPr lang="it-IT" sz="1800" dirty="0">
                <a:effectLst/>
                <a:latin typeface="CMR9"/>
              </a:rPr>
              <a:t> in a </a:t>
            </a:r>
            <a:r>
              <a:rPr lang="it-IT" sz="1800" dirty="0" err="1">
                <a:effectLst/>
                <a:latin typeface="CMR9"/>
              </a:rPr>
              <a:t>dozen</a:t>
            </a:r>
            <a:r>
              <a:rPr lang="it-IT" sz="1800" dirty="0">
                <a:effectLst/>
                <a:latin typeface="CMR9"/>
              </a:rPr>
              <a:t> of </a:t>
            </a:r>
            <a:r>
              <a:rPr lang="it-IT" sz="1800" dirty="0" err="1">
                <a:effectLst/>
                <a:latin typeface="CMR9"/>
              </a:rPr>
              <a:t>years</a:t>
            </a:r>
            <a:r>
              <a:rPr lang="it-IT" sz="1800" dirty="0">
                <a:effectLst/>
                <a:latin typeface="CMR9"/>
              </a:rPr>
              <a:t>.</a:t>
            </a:r>
            <a:endParaRPr lang="it-IT" dirty="0"/>
          </a:p>
          <a:p>
            <a:endParaRPr lang="it-IT" dirty="0"/>
          </a:p>
          <a:p>
            <a:r>
              <a:rPr lang="it-IT" dirty="0"/>
              <a:t>New </a:t>
            </a:r>
            <a:r>
              <a:rPr lang="it-IT" dirty="0" err="1"/>
              <a:t>physics</a:t>
            </a:r>
            <a:r>
              <a:rPr lang="it-IT" dirty="0"/>
              <a:t> can show up </a:t>
            </a:r>
            <a:r>
              <a:rPr lang="it-IT" dirty="0" err="1"/>
              <a:t>at</a:t>
            </a:r>
            <a:r>
              <a:rPr lang="it-IT" dirty="0"/>
              <a:t> the </a:t>
            </a:r>
            <a:r>
              <a:rPr lang="it-IT" dirty="0" err="1"/>
              <a:t>intensity</a:t>
            </a:r>
            <a:r>
              <a:rPr lang="it-IT" dirty="0"/>
              <a:t>/</a:t>
            </a:r>
            <a:r>
              <a:rPr lang="it-IT" dirty="0" err="1"/>
              <a:t>precision</a:t>
            </a:r>
            <a:r>
              <a:rPr lang="it-IT" dirty="0"/>
              <a:t> </a:t>
            </a:r>
            <a:r>
              <a:rPr lang="it-IT" dirty="0" err="1"/>
              <a:t>frontier</a:t>
            </a:r>
            <a:r>
              <a:rPr lang="it-IT" dirty="0"/>
              <a:t> </a:t>
            </a:r>
            <a:r>
              <a:rPr lang="it-IT" dirty="0" err="1"/>
              <a:t>before</a:t>
            </a:r>
            <a:r>
              <a:rPr lang="it-IT" dirty="0"/>
              <a:t> the energy </a:t>
            </a:r>
            <a:r>
              <a:rPr lang="it-IT" dirty="0" err="1"/>
              <a:t>frontier</a:t>
            </a:r>
            <a:r>
              <a:rPr lang="it-IT" dirty="0"/>
              <a:t>, due to the mass </a:t>
            </a:r>
            <a:r>
              <a:rPr lang="it-IT" dirty="0" err="1"/>
              <a:t>reach</a:t>
            </a:r>
            <a:r>
              <a:rPr lang="it-IT" dirty="0"/>
              <a:t> of quantum loops. </a:t>
            </a:r>
            <a:r>
              <a:rPr lang="it-IT" dirty="0" err="1"/>
              <a:t>Ordinary</a:t>
            </a:r>
            <a:r>
              <a:rPr lang="it-IT" dirty="0"/>
              <a:t> beta-</a:t>
            </a:r>
            <a:r>
              <a:rPr lang="it-IT" dirty="0" err="1"/>
              <a:t>decay</a:t>
            </a:r>
            <a:r>
              <a:rPr lang="it-IT" dirty="0"/>
              <a:t> </a:t>
            </a:r>
            <a:r>
              <a:rPr lang="it-IT" dirty="0" err="1"/>
              <a:t>at</a:t>
            </a:r>
            <a:r>
              <a:rPr lang="it-IT" dirty="0"/>
              <a:t> MeV energies </a:t>
            </a:r>
            <a:r>
              <a:rPr lang="it-IT" dirty="0" err="1"/>
              <a:t>informs</a:t>
            </a:r>
            <a:r>
              <a:rPr lang="it-IT" dirty="0"/>
              <a:t> </a:t>
            </a:r>
            <a:r>
              <a:rPr lang="it-IT" dirty="0" err="1"/>
              <a:t>us</a:t>
            </a:r>
            <a:r>
              <a:rPr lang="it-IT" dirty="0"/>
              <a:t> of a </a:t>
            </a:r>
            <a:r>
              <a:rPr lang="it-IT" dirty="0" err="1"/>
              <a:t>virtual</a:t>
            </a:r>
            <a:r>
              <a:rPr lang="it-IT" dirty="0"/>
              <a:t> mediator </a:t>
            </a:r>
            <a:r>
              <a:rPr lang="it-IT" dirty="0" err="1"/>
              <a:t>at</a:t>
            </a:r>
            <a:r>
              <a:rPr lang="it-IT" dirty="0"/>
              <a:t> 80 GeV (the </a:t>
            </a:r>
            <a:r>
              <a:rPr lang="it-IT" dirty="0" err="1"/>
              <a:t>W</a:t>
            </a:r>
            <a:r>
              <a:rPr lang="it-IT" dirty="0"/>
              <a:t>). The GIM </a:t>
            </a:r>
            <a:r>
              <a:rPr lang="it-IT" dirty="0" err="1"/>
              <a:t>mechanism</a:t>
            </a:r>
            <a:r>
              <a:rPr lang="it-IT" dirty="0"/>
              <a:t> </a:t>
            </a:r>
            <a:r>
              <a:rPr lang="it-IT" dirty="0" err="1"/>
              <a:t>indicated</a:t>
            </a:r>
            <a:r>
              <a:rPr lang="it-IT" dirty="0"/>
              <a:t> the </a:t>
            </a:r>
            <a:r>
              <a:rPr lang="it-IT" dirty="0" err="1"/>
              <a:t>existence</a:t>
            </a:r>
            <a:r>
              <a:rPr lang="it-IT" dirty="0"/>
              <a:t> of charm, </a:t>
            </a:r>
            <a:r>
              <a:rPr lang="it-IT" dirty="0" err="1"/>
              <a:t>before</a:t>
            </a:r>
            <a:r>
              <a:rPr lang="it-IT" dirty="0"/>
              <a:t> the </a:t>
            </a:r>
            <a:r>
              <a:rPr lang="it-IT" dirty="0" err="1"/>
              <a:t>discovery</a:t>
            </a:r>
            <a:r>
              <a:rPr lang="it-IT" dirty="0"/>
              <a:t> of charm. The </a:t>
            </a:r>
            <a:r>
              <a:rPr lang="it-IT" dirty="0" err="1"/>
              <a:t>discovery</a:t>
            </a:r>
            <a:r>
              <a:rPr lang="it-IT" dirty="0"/>
              <a:t> of CP </a:t>
            </a:r>
            <a:r>
              <a:rPr lang="it-IT" dirty="0" err="1"/>
              <a:t>violation</a:t>
            </a:r>
            <a:r>
              <a:rPr lang="it-IT" dirty="0"/>
              <a:t> and </a:t>
            </a:r>
            <a:r>
              <a:rPr lang="it-IT" dirty="0" err="1"/>
              <a:t>its</a:t>
            </a:r>
            <a:r>
              <a:rPr lang="it-IT" dirty="0"/>
              <a:t> </a:t>
            </a:r>
            <a:r>
              <a:rPr lang="it-IT" dirty="0" err="1"/>
              <a:t>accommodation</a:t>
            </a:r>
            <a:r>
              <a:rPr lang="it-IT" dirty="0"/>
              <a:t> in the CKM </a:t>
            </a:r>
            <a:r>
              <a:rPr lang="it-IT" dirty="0" err="1"/>
              <a:t>matrix</a:t>
            </a:r>
            <a:r>
              <a:rPr lang="it-IT" dirty="0"/>
              <a:t> </a:t>
            </a:r>
            <a:r>
              <a:rPr lang="it-IT" dirty="0" err="1"/>
              <a:t>required</a:t>
            </a:r>
            <a:r>
              <a:rPr lang="it-IT" dirty="0"/>
              <a:t> the </a:t>
            </a:r>
            <a:r>
              <a:rPr lang="it-IT" dirty="0" err="1"/>
              <a:t>third</a:t>
            </a:r>
            <a:r>
              <a:rPr lang="it-IT" dirty="0"/>
              <a:t> generation </a:t>
            </a:r>
            <a:r>
              <a:rPr lang="it-IT" dirty="0" err="1"/>
              <a:t>before</a:t>
            </a:r>
            <a:r>
              <a:rPr lang="it-IT" dirty="0"/>
              <a:t> the </a:t>
            </a:r>
            <a:r>
              <a:rPr lang="it-IT" dirty="0" err="1"/>
              <a:t>discovery</a:t>
            </a:r>
            <a:r>
              <a:rPr lang="it-IT" dirty="0"/>
              <a:t> of beauty and top. The </a:t>
            </a:r>
            <a:r>
              <a:rPr lang="it-IT" dirty="0" err="1"/>
              <a:t>observation</a:t>
            </a:r>
            <a:r>
              <a:rPr lang="it-IT" dirty="0"/>
              <a:t> of </a:t>
            </a:r>
            <a:r>
              <a:rPr lang="it-IT" dirty="0" err="1"/>
              <a:t>neutral</a:t>
            </a:r>
            <a:r>
              <a:rPr lang="it-IT" dirty="0"/>
              <a:t> </a:t>
            </a:r>
            <a:r>
              <a:rPr lang="it-IT" dirty="0" err="1"/>
              <a:t>currents</a:t>
            </a:r>
            <a:r>
              <a:rPr lang="it-IT" dirty="0"/>
              <a:t> </a:t>
            </a:r>
            <a:r>
              <a:rPr lang="it-IT" dirty="0" err="1"/>
              <a:t>were</a:t>
            </a:r>
            <a:r>
              <a:rPr lang="it-IT" dirty="0"/>
              <a:t> </a:t>
            </a:r>
            <a:r>
              <a:rPr lang="it-IT" dirty="0" err="1"/>
              <a:t>evidence</a:t>
            </a:r>
            <a:r>
              <a:rPr lang="it-IT" dirty="0"/>
              <a:t> for the </a:t>
            </a:r>
            <a:r>
              <a:rPr lang="it-IT" dirty="0" err="1"/>
              <a:t>Z</a:t>
            </a:r>
            <a:r>
              <a:rPr lang="it-IT" dirty="0"/>
              <a:t> </a:t>
            </a:r>
            <a:r>
              <a:rPr lang="it-IT" dirty="0" err="1"/>
              <a:t>before</a:t>
            </a:r>
            <a:r>
              <a:rPr lang="it-IT" dirty="0"/>
              <a:t> the </a:t>
            </a:r>
            <a:r>
              <a:rPr lang="it-IT" dirty="0" err="1"/>
              <a:t>discovery</a:t>
            </a:r>
            <a:r>
              <a:rPr lang="it-IT" dirty="0"/>
              <a:t> of the </a:t>
            </a:r>
            <a:r>
              <a:rPr lang="it-IT" dirty="0" err="1"/>
              <a:t>Z</a:t>
            </a:r>
            <a:r>
              <a:rPr lang="it-IT" dirty="0"/>
              <a:t>. </a:t>
            </a:r>
          </a:p>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11</a:t>
            </a:fld>
            <a:endParaRPr lang="en-US"/>
          </a:p>
        </p:txBody>
      </p:sp>
    </p:spTree>
    <p:extLst>
      <p:ext uri="{BB962C8B-B14F-4D97-AF65-F5344CB8AC3E}">
        <p14:creationId xmlns:p14="http://schemas.microsoft.com/office/powerpoint/2010/main" val="46028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a:extLst>
              <a:ext uri="{FF2B5EF4-FFF2-40B4-BE49-F238E27FC236}">
                <a16:creationId xmlns:a16="http://schemas.microsoft.com/office/drawing/2014/main" id="{3790184B-4C53-1D43-A347-0ADE1E17E54A}"/>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defRPr/>
            </a:pPr>
            <a:fld id="{1B5D7DF3-E81A-6845-95B4-D6D00B56BD56}" type="slidenum">
              <a:rPr lang="en-US" altLang="en-US" smtClean="0">
                <a:latin typeface="Arial" panose="020B0604020202020204" pitchFamily="34" charset="0"/>
              </a:rPr>
              <a:pPr>
                <a:spcBef>
                  <a:spcPct val="0"/>
                </a:spcBef>
                <a:buClrTx/>
                <a:buFontTx/>
                <a:buNone/>
                <a:defRPr/>
              </a:pPr>
              <a:t>14</a:t>
            </a:fld>
            <a:endParaRPr lang="en-US" altLang="en-US">
              <a:latin typeface="Arial" panose="020B0604020202020204" pitchFamily="34" charset="0"/>
            </a:endParaRPr>
          </a:p>
        </p:txBody>
      </p:sp>
      <p:sp>
        <p:nvSpPr>
          <p:cNvPr id="58371" name="Rectangle 1">
            <a:extLst>
              <a:ext uri="{FF2B5EF4-FFF2-40B4-BE49-F238E27FC236}">
                <a16:creationId xmlns:a16="http://schemas.microsoft.com/office/drawing/2014/main" id="{CD5B98D7-ED86-4245-BBF3-C1B8E9F97831}"/>
              </a:ext>
            </a:extLst>
          </p:cNvPr>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Text Box 2">
            <a:extLst>
              <a:ext uri="{FF2B5EF4-FFF2-40B4-BE49-F238E27FC236}">
                <a16:creationId xmlns:a16="http://schemas.microsoft.com/office/drawing/2014/main" id="{DBA40F30-BBBE-FA4C-A2A2-FA5BDFC37209}"/>
              </a:ext>
            </a:extLst>
          </p:cNvPr>
          <p:cNvSpPr txBox="1">
            <a:spLocks noChangeArrowheads="1"/>
          </p:cNvSpPr>
          <p:nvPr/>
        </p:nvSpPr>
        <p:spPr bwMode="auto">
          <a:xfrm>
            <a:off x="777875" y="4776788"/>
            <a:ext cx="621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defRPr/>
            </a:pPr>
            <a:endParaRPr lang="en-US" altLang="en-US"/>
          </a:p>
        </p:txBody>
      </p:sp>
      <p:sp>
        <p:nvSpPr>
          <p:cNvPr id="2" name="Segnaposto note 1">
            <a:extLst>
              <a:ext uri="{FF2B5EF4-FFF2-40B4-BE49-F238E27FC236}">
                <a16:creationId xmlns:a16="http://schemas.microsoft.com/office/drawing/2014/main" id="{91DA9BCF-9B62-A211-AC13-A0CD5BB0AE7B}"/>
              </a:ext>
            </a:extLst>
          </p:cNvPr>
          <p:cNvSpPr>
            <a:spLocks noGrp="1"/>
          </p:cNvSpPr>
          <p:nvPr>
            <p:ph type="body" idx="1"/>
          </p:nvPr>
        </p:nvSpPr>
        <p:spPr/>
        <p:txBody>
          <a:bodyPr/>
          <a:lstStyle/>
          <a:p>
            <a:r>
              <a:rPr lang="it-IT" dirty="0"/>
              <a:t>TeV mass </a:t>
            </a:r>
            <a:r>
              <a:rPr lang="it-IT" dirty="0" err="1"/>
              <a:t>particles</a:t>
            </a:r>
            <a:r>
              <a:rPr lang="it-IT" dirty="0"/>
              <a:t> are </a:t>
            </a:r>
            <a:r>
              <a:rPr lang="it-IT" dirty="0" err="1"/>
              <a:t>needed</a:t>
            </a:r>
            <a:r>
              <a:rPr lang="it-IT" dirty="0"/>
              <a:t> in </a:t>
            </a:r>
            <a:r>
              <a:rPr lang="it-IT" dirty="0" err="1"/>
              <a:t>essentially</a:t>
            </a:r>
            <a:r>
              <a:rPr lang="it-IT" dirty="0"/>
              <a:t> </a:t>
            </a:r>
            <a:r>
              <a:rPr lang="it-IT" dirty="0" err="1"/>
              <a:t>all</a:t>
            </a:r>
            <a:r>
              <a:rPr lang="it-IT" dirty="0"/>
              <a:t> models of new </a:t>
            </a:r>
            <a:r>
              <a:rPr lang="it-IT" dirty="0" err="1"/>
              <a:t>physics</a:t>
            </a:r>
            <a:r>
              <a:rPr lang="it-IT" dirty="0"/>
              <a:t>. The </a:t>
            </a:r>
            <a:r>
              <a:rPr lang="it-IT" dirty="0" err="1"/>
              <a:t>search</a:t>
            </a:r>
            <a:r>
              <a:rPr lang="it-IT" dirty="0"/>
              <a:t> for </a:t>
            </a:r>
            <a:r>
              <a:rPr lang="it-IT" dirty="0" err="1"/>
              <a:t>them</a:t>
            </a:r>
            <a:r>
              <a:rPr lang="it-IT" dirty="0"/>
              <a:t> </a:t>
            </a:r>
            <a:r>
              <a:rPr lang="it-IT" dirty="0" err="1"/>
              <a:t>is</a:t>
            </a:r>
            <a:r>
              <a:rPr lang="it-IT" dirty="0"/>
              <a:t> imperative and </a:t>
            </a:r>
            <a:r>
              <a:rPr lang="it-IT" dirty="0" err="1"/>
              <a:t>integrally</a:t>
            </a:r>
            <a:r>
              <a:rPr lang="it-IT" dirty="0"/>
              <a:t> </a:t>
            </a:r>
            <a:r>
              <a:rPr lang="it-IT" dirty="0" err="1"/>
              <a:t>linked</a:t>
            </a:r>
            <a:r>
              <a:rPr lang="it-IT" dirty="0"/>
              <a:t> to </a:t>
            </a:r>
            <a:r>
              <a:rPr lang="it-IT" dirty="0" err="1"/>
              <a:t>searches</a:t>
            </a:r>
            <a:r>
              <a:rPr lang="it-IT" dirty="0"/>
              <a:t> for dark </a:t>
            </a:r>
            <a:r>
              <a:rPr lang="it-IT" dirty="0" err="1"/>
              <a:t>matter</a:t>
            </a:r>
            <a:r>
              <a:rPr lang="it-IT" dirty="0"/>
              <a:t> and rare </a:t>
            </a:r>
            <a:r>
              <a:rPr lang="it-IT" dirty="0" err="1"/>
              <a:t>processes</a:t>
            </a:r>
            <a:r>
              <a:rPr lang="it-IT" dirty="0"/>
              <a:t>. </a:t>
            </a:r>
            <a:r>
              <a:rPr lang="it-IT" b="0" i="0" dirty="0">
                <a:solidFill>
                  <a:srgbClr val="2E2E2E"/>
                </a:solidFill>
                <a:effectLst/>
                <a:latin typeface="ElsevierGulliver"/>
              </a:rPr>
              <a:t>heavy </a:t>
            </a:r>
            <a:r>
              <a:rPr lang="it-IT" b="0" i="0" dirty="0" err="1">
                <a:solidFill>
                  <a:srgbClr val="2E2E2E"/>
                </a:solidFill>
                <a:effectLst/>
                <a:latin typeface="ElsevierGulliver"/>
              </a:rPr>
              <a:t>vector</a:t>
            </a:r>
            <a:r>
              <a:rPr lang="it-IT" b="0" i="0" dirty="0">
                <a:solidFill>
                  <a:srgbClr val="2E2E2E"/>
                </a:solidFill>
                <a:effectLst/>
                <a:latin typeface="ElsevierGulliver"/>
              </a:rPr>
              <a:t> </a:t>
            </a:r>
            <a:r>
              <a:rPr lang="it-IT" b="0" i="0" dirty="0" err="1">
                <a:solidFill>
                  <a:srgbClr val="2E2E2E"/>
                </a:solidFill>
                <a:effectLst/>
                <a:latin typeface="ElsevierGulliver"/>
              </a:rPr>
              <a:t>triplet</a:t>
            </a:r>
            <a:r>
              <a:rPr lang="it-IT" b="0" i="0" dirty="0">
                <a:solidFill>
                  <a:srgbClr val="2E2E2E"/>
                </a:solidFill>
                <a:effectLst/>
                <a:latin typeface="ElsevierGulliver"/>
              </a:rPr>
              <a:t> (HVT), </a:t>
            </a:r>
            <a:r>
              <a:rPr lang="it-IT" dirty="0"/>
              <a:t>The </a:t>
            </a:r>
            <a:r>
              <a:rPr lang="it-IT" dirty="0" err="1"/>
              <a:t>most</a:t>
            </a:r>
            <a:r>
              <a:rPr lang="it-IT" dirty="0"/>
              <a:t> </a:t>
            </a:r>
            <a:r>
              <a:rPr lang="it-IT" dirty="0" err="1"/>
              <a:t>popular</a:t>
            </a:r>
            <a:r>
              <a:rPr lang="it-IT" dirty="0"/>
              <a:t> extension of the Standard Model </a:t>
            </a:r>
            <a:r>
              <a:rPr lang="it-IT" dirty="0" err="1"/>
              <a:t>is</a:t>
            </a:r>
            <a:r>
              <a:rPr lang="it-IT" dirty="0"/>
              <a:t> </a:t>
            </a:r>
            <a:r>
              <a:rPr lang="it-IT" dirty="0" err="1"/>
              <a:t>Supersymmetry</a:t>
            </a:r>
            <a:r>
              <a:rPr lang="it-IT" dirty="0"/>
              <a:t> (SUSY), the </a:t>
            </a:r>
            <a:r>
              <a:rPr lang="it-IT" dirty="0" err="1"/>
              <a:t>only</a:t>
            </a:r>
            <a:r>
              <a:rPr lang="it-IT" dirty="0"/>
              <a:t> </a:t>
            </a:r>
            <a:r>
              <a:rPr lang="it-IT" dirty="0" err="1"/>
              <a:t>unused</a:t>
            </a:r>
            <a:r>
              <a:rPr lang="it-IT" dirty="0"/>
              <a:t> </a:t>
            </a:r>
            <a:r>
              <a:rPr lang="it-IT" dirty="0" err="1"/>
              <a:t>symmetry</a:t>
            </a:r>
            <a:r>
              <a:rPr lang="it-IT" dirty="0"/>
              <a:t> of the Poincaré Group. </a:t>
            </a:r>
            <a:r>
              <a:rPr lang="it-IT" dirty="0" err="1"/>
              <a:t>There</a:t>
            </a:r>
            <a:r>
              <a:rPr lang="it-IT" dirty="0"/>
              <a:t> </a:t>
            </a:r>
            <a:r>
              <a:rPr lang="it-IT" dirty="0" err="1"/>
              <a:t>is</a:t>
            </a:r>
            <a:r>
              <a:rPr lang="it-IT" dirty="0"/>
              <a:t> a long list of </a:t>
            </a:r>
            <a:r>
              <a:rPr lang="it-IT" dirty="0" err="1"/>
              <a:t>reasons</a:t>
            </a:r>
            <a:r>
              <a:rPr lang="it-IT" dirty="0"/>
              <a:t> </a:t>
            </a:r>
            <a:r>
              <a:rPr lang="it-IT" dirty="0" err="1"/>
              <a:t>why</a:t>
            </a:r>
            <a:r>
              <a:rPr lang="it-IT" dirty="0"/>
              <a:t> SUSY </a:t>
            </a:r>
            <a:r>
              <a:rPr lang="it-IT" dirty="0" err="1"/>
              <a:t>is</a:t>
            </a:r>
            <a:r>
              <a:rPr lang="it-IT" dirty="0"/>
              <a:t> </a:t>
            </a:r>
            <a:r>
              <a:rPr lang="it-IT" dirty="0" err="1"/>
              <a:t>attractive</a:t>
            </a:r>
            <a:r>
              <a:rPr lang="it-IT" dirty="0"/>
              <a:t>. </a:t>
            </a:r>
            <a:r>
              <a:rPr lang="it-IT" dirty="0" err="1"/>
              <a:t>Among</a:t>
            </a:r>
            <a:r>
              <a:rPr lang="it-IT" dirty="0"/>
              <a:t> </a:t>
            </a:r>
            <a:r>
              <a:rPr lang="it-IT" dirty="0" err="1"/>
              <a:t>them</a:t>
            </a:r>
            <a:r>
              <a:rPr lang="it-IT" dirty="0"/>
              <a:t>: a </a:t>
            </a:r>
            <a:r>
              <a:rPr lang="it-IT" dirty="0" err="1"/>
              <a:t>solution</a:t>
            </a:r>
            <a:r>
              <a:rPr lang="it-IT" dirty="0"/>
              <a:t> to the </a:t>
            </a:r>
            <a:r>
              <a:rPr lang="it-IT" dirty="0" err="1"/>
              <a:t>hierarchy</a:t>
            </a:r>
            <a:r>
              <a:rPr lang="it-IT" dirty="0"/>
              <a:t> (</a:t>
            </a:r>
            <a:r>
              <a:rPr lang="it-IT" dirty="0" err="1"/>
              <a:t>naturalness</a:t>
            </a:r>
            <a:r>
              <a:rPr lang="it-IT" dirty="0"/>
              <a:t>) </a:t>
            </a:r>
            <a:r>
              <a:rPr lang="it-IT" dirty="0" err="1"/>
              <a:t>problem</a:t>
            </a:r>
            <a:r>
              <a:rPr lang="it-IT" dirty="0"/>
              <a:t>; a </a:t>
            </a:r>
            <a:r>
              <a:rPr lang="it-IT" dirty="0" err="1"/>
              <a:t>rationale</a:t>
            </a:r>
            <a:r>
              <a:rPr lang="it-IT" dirty="0"/>
              <a:t> for </a:t>
            </a:r>
            <a:r>
              <a:rPr lang="it-IT" dirty="0" err="1"/>
              <a:t>scalars</a:t>
            </a:r>
            <a:r>
              <a:rPr lang="it-IT" dirty="0"/>
              <a:t>; </a:t>
            </a:r>
            <a:r>
              <a:rPr lang="it-IT" dirty="0" err="1"/>
              <a:t>unification</a:t>
            </a:r>
            <a:r>
              <a:rPr lang="it-IT" dirty="0"/>
              <a:t> of the </a:t>
            </a:r>
            <a:r>
              <a:rPr lang="it-IT" dirty="0" err="1"/>
              <a:t>forces</a:t>
            </a:r>
            <a:r>
              <a:rPr lang="it-IT" dirty="0"/>
              <a:t>; a dark </a:t>
            </a:r>
            <a:r>
              <a:rPr lang="it-IT" dirty="0" err="1"/>
              <a:t>matter</a:t>
            </a:r>
            <a:r>
              <a:rPr lang="it-IT" dirty="0"/>
              <a:t> candidate; </a:t>
            </a:r>
            <a:r>
              <a:rPr lang="it-IT" dirty="0" err="1"/>
              <a:t>needed</a:t>
            </a:r>
            <a:r>
              <a:rPr lang="it-IT" dirty="0"/>
              <a:t> by </a:t>
            </a:r>
            <a:r>
              <a:rPr lang="it-IT" dirty="0" err="1"/>
              <a:t>string</a:t>
            </a:r>
            <a:r>
              <a:rPr lang="it-IT" dirty="0"/>
              <a:t> theory; helps the </a:t>
            </a:r>
            <a:r>
              <a:rPr lang="it-IT" dirty="0" err="1"/>
              <a:t>cosmological</a:t>
            </a:r>
            <a:r>
              <a:rPr lang="it-IT" dirty="0"/>
              <a:t> </a:t>
            </a:r>
            <a:r>
              <a:rPr lang="it-IT" dirty="0" err="1"/>
              <a:t>constant</a:t>
            </a:r>
            <a:r>
              <a:rPr lang="it-IT" dirty="0"/>
              <a:t> </a:t>
            </a:r>
            <a:r>
              <a:rPr lang="it-IT" dirty="0" err="1"/>
              <a:t>problem</a:t>
            </a:r>
            <a:r>
              <a:rPr lang="it-IT" dirty="0"/>
              <a:t> (10-120 </a:t>
            </a:r>
            <a:r>
              <a:rPr lang="it-IT" dirty="0" err="1"/>
              <a:t>is</a:t>
            </a:r>
            <a:r>
              <a:rPr lang="it-IT" dirty="0"/>
              <a:t> </a:t>
            </a:r>
            <a:r>
              <a:rPr lang="it-IT" dirty="0" err="1"/>
              <a:t>reduced</a:t>
            </a:r>
            <a:r>
              <a:rPr lang="it-IT" dirty="0"/>
              <a:t> to 10-60). </a:t>
            </a:r>
            <a:r>
              <a:rPr lang="it-IT" dirty="0" err="1"/>
              <a:t>It</a:t>
            </a:r>
            <a:r>
              <a:rPr lang="it-IT" dirty="0"/>
              <a:t> </a:t>
            </a:r>
            <a:r>
              <a:rPr lang="it-IT" dirty="0" err="1"/>
              <a:t>is</a:t>
            </a:r>
            <a:r>
              <a:rPr lang="it-IT" dirty="0"/>
              <a:t> </a:t>
            </a:r>
            <a:r>
              <a:rPr lang="it-IT" dirty="0" err="1"/>
              <a:t>important</a:t>
            </a:r>
            <a:r>
              <a:rPr lang="it-IT" dirty="0"/>
              <a:t> to </a:t>
            </a:r>
            <a:r>
              <a:rPr lang="it-IT" dirty="0" err="1"/>
              <a:t>remember</a:t>
            </a:r>
            <a:r>
              <a:rPr lang="it-IT" dirty="0"/>
              <a:t> </a:t>
            </a:r>
            <a:r>
              <a:rPr lang="it-IT" dirty="0" err="1"/>
              <a:t>that</a:t>
            </a:r>
            <a:r>
              <a:rPr lang="it-IT" dirty="0"/>
              <a:t> SUSY </a:t>
            </a:r>
            <a:r>
              <a:rPr lang="it-IT" dirty="0" err="1"/>
              <a:t>is</a:t>
            </a:r>
            <a:r>
              <a:rPr lang="it-IT" dirty="0"/>
              <a:t> </a:t>
            </a:r>
            <a:r>
              <a:rPr lang="it-IT" dirty="0" err="1"/>
              <a:t>complex</a:t>
            </a:r>
            <a:r>
              <a:rPr lang="it-IT" dirty="0"/>
              <a:t>: </a:t>
            </a:r>
            <a:r>
              <a:rPr lang="it-IT" dirty="0" err="1"/>
              <a:t>it</a:t>
            </a:r>
            <a:r>
              <a:rPr lang="it-IT" dirty="0"/>
              <a:t> </a:t>
            </a:r>
            <a:r>
              <a:rPr lang="it-IT" dirty="0" err="1"/>
              <a:t>is</a:t>
            </a:r>
            <a:r>
              <a:rPr lang="it-IT" dirty="0"/>
              <a:t> </a:t>
            </a:r>
            <a:r>
              <a:rPr lang="it-IT" dirty="0" err="1"/>
              <a:t>not</a:t>
            </a:r>
            <a:r>
              <a:rPr lang="it-IT" dirty="0"/>
              <a:t> a single model </a:t>
            </a:r>
            <a:r>
              <a:rPr lang="it-IT" dirty="0" err="1"/>
              <a:t>but</a:t>
            </a:r>
            <a:r>
              <a:rPr lang="it-IT" dirty="0"/>
              <a:t> a large framework (Figure 8). SUSY </a:t>
            </a:r>
            <a:r>
              <a:rPr lang="it-IT" dirty="0" err="1"/>
              <a:t>is</a:t>
            </a:r>
            <a:r>
              <a:rPr lang="it-IT" dirty="0"/>
              <a:t> </a:t>
            </a:r>
            <a:r>
              <a:rPr lang="it-IT" dirty="0" err="1"/>
              <a:t>too</a:t>
            </a:r>
            <a:r>
              <a:rPr lang="it-IT" dirty="0"/>
              <a:t> big to </a:t>
            </a:r>
            <a:r>
              <a:rPr lang="it-IT" dirty="0" err="1"/>
              <a:t>explore</a:t>
            </a:r>
            <a:r>
              <a:rPr lang="it-IT" dirty="0"/>
              <a:t> </a:t>
            </a:r>
            <a:r>
              <a:rPr lang="it-IT" dirty="0" err="1"/>
              <a:t>without</a:t>
            </a:r>
            <a:r>
              <a:rPr lang="it-IT" dirty="0"/>
              <a:t> some </a:t>
            </a:r>
            <a:r>
              <a:rPr lang="it-IT" dirty="0" err="1"/>
              <a:t>assumptions</a:t>
            </a:r>
            <a:r>
              <a:rPr lang="it-IT" dirty="0"/>
              <a:t>. 0</a:t>
            </a:r>
          </a:p>
          <a:p>
            <a:endParaRPr lang="it-IT" dirty="0"/>
          </a:p>
          <a:p>
            <a:endParaRPr lang="it-IT" dirty="0"/>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a:t>a second set of </a:t>
            </a:r>
            <a:r>
              <a:rPr lang="it-IT" dirty="0" err="1"/>
              <a:t>parameterizations</a:t>
            </a:r>
            <a:r>
              <a:rPr lang="it-IT" dirty="0"/>
              <a:t> </a:t>
            </a:r>
            <a:r>
              <a:rPr lang="it-IT" dirty="0" err="1"/>
              <a:t>is</a:t>
            </a:r>
            <a:r>
              <a:rPr lang="it-IT" dirty="0"/>
              <a:t> </a:t>
            </a:r>
            <a:r>
              <a:rPr lang="it-IT" dirty="0" err="1"/>
              <a:t>considered</a:t>
            </a:r>
            <a:r>
              <a:rPr lang="it-IT" dirty="0"/>
              <a:t>. The so-</a:t>
            </a:r>
            <a:r>
              <a:rPr lang="it-IT" dirty="0" err="1"/>
              <a:t>called</a:t>
            </a:r>
            <a:r>
              <a:rPr lang="it-IT" dirty="0"/>
              <a:t> </a:t>
            </a:r>
            <a:r>
              <a:rPr lang="el-GR" dirty="0"/>
              <a:t>κ-</a:t>
            </a:r>
            <a:r>
              <a:rPr lang="it-IT" dirty="0"/>
              <a:t>framework [15] </a:t>
            </a:r>
            <a:r>
              <a:rPr lang="it-IT" dirty="0" err="1"/>
              <a:t>introduces</a:t>
            </a:r>
            <a:r>
              <a:rPr lang="it-IT" dirty="0"/>
              <a:t> scale </a:t>
            </a:r>
            <a:r>
              <a:rPr lang="it-IT" dirty="0" err="1"/>
              <a:t>factors</a:t>
            </a:r>
            <a:r>
              <a:rPr lang="it-IT" dirty="0"/>
              <a:t> </a:t>
            </a:r>
            <a:r>
              <a:rPr lang="it-IT" dirty="0" err="1"/>
              <a:t>acting</a:t>
            </a:r>
            <a:r>
              <a:rPr lang="it-IT" dirty="0"/>
              <a:t> on the </a:t>
            </a:r>
            <a:r>
              <a:rPr lang="it-IT" dirty="0" err="1"/>
              <a:t>different</a:t>
            </a:r>
            <a:r>
              <a:rPr lang="it-IT" dirty="0"/>
              <a:t> </a:t>
            </a:r>
            <a:r>
              <a:rPr lang="it-IT" dirty="0" err="1"/>
              <a:t>coupling</a:t>
            </a:r>
            <a:r>
              <a:rPr lang="it-IT" dirty="0"/>
              <a:t> </a:t>
            </a:r>
            <a:r>
              <a:rPr lang="it-IT" dirty="0" err="1"/>
              <a:t>parameters</a:t>
            </a:r>
            <a:r>
              <a:rPr lang="it-IT" dirty="0"/>
              <a:t> in the </a:t>
            </a:r>
            <a:r>
              <a:rPr lang="it-IT" dirty="0" err="1"/>
              <a:t>leading</a:t>
            </a:r>
            <a:r>
              <a:rPr lang="it-IT" dirty="0"/>
              <a:t> order </a:t>
            </a:r>
            <a:r>
              <a:rPr lang="it-IT" dirty="0" err="1"/>
              <a:t>matrix</a:t>
            </a:r>
            <a:r>
              <a:rPr lang="it-IT" dirty="0"/>
              <a:t> </a:t>
            </a:r>
            <a:r>
              <a:rPr lang="it-IT" dirty="0" err="1"/>
              <a:t>elements</a:t>
            </a:r>
            <a:r>
              <a:rPr lang="it-IT" dirty="0"/>
              <a:t> of Higgs </a:t>
            </a:r>
            <a:r>
              <a:rPr lang="it-IT" dirty="0" err="1"/>
              <a:t>boson</a:t>
            </a:r>
            <a:r>
              <a:rPr lang="it-IT" dirty="0"/>
              <a:t> production and </a:t>
            </a:r>
            <a:r>
              <a:rPr lang="it-IT" dirty="0" err="1"/>
              <a:t>decay</a:t>
            </a:r>
            <a:r>
              <a:rPr lang="it-IT" dirty="0"/>
              <a:t> </a:t>
            </a:r>
            <a:r>
              <a:rPr lang="it-IT" dirty="0" err="1"/>
              <a:t>processes</a:t>
            </a:r>
            <a:r>
              <a:rPr lang="it-IT" dirty="0"/>
              <a:t>. </a:t>
            </a:r>
            <a:r>
              <a:rPr lang="it-IT" dirty="0" err="1"/>
              <a:t>This</a:t>
            </a:r>
            <a:r>
              <a:rPr lang="it-IT" dirty="0"/>
              <a:t> </a:t>
            </a:r>
            <a:r>
              <a:rPr lang="it-IT" dirty="0" err="1"/>
              <a:t>allows</a:t>
            </a:r>
            <a:r>
              <a:rPr lang="it-IT" dirty="0"/>
              <a:t> to gain a re- </a:t>
            </a:r>
            <a:r>
              <a:rPr lang="it-IT" dirty="0" err="1"/>
              <a:t>fined</a:t>
            </a:r>
            <a:r>
              <a:rPr lang="it-IT" dirty="0"/>
              <a:t> </a:t>
            </a:r>
            <a:r>
              <a:rPr lang="it-IT" dirty="0" err="1"/>
              <a:t>sensitivity</a:t>
            </a:r>
            <a:r>
              <a:rPr lang="it-IT" dirty="0"/>
              <a:t> to </a:t>
            </a:r>
            <a:r>
              <a:rPr lang="it-IT" dirty="0" err="1"/>
              <a:t>deviations</a:t>
            </a:r>
            <a:r>
              <a:rPr lang="it-IT" dirty="0"/>
              <a:t> from the SM </a:t>
            </a:r>
            <a:r>
              <a:rPr lang="it-IT" dirty="0" err="1"/>
              <a:t>expectations</a:t>
            </a:r>
            <a:r>
              <a:rPr lang="it-IT" dirty="0"/>
              <a:t> e.g. in </a:t>
            </a:r>
            <a:r>
              <a:rPr lang="it-IT" dirty="0" err="1"/>
              <a:t>processes</a:t>
            </a:r>
            <a:r>
              <a:rPr lang="it-IT" dirty="0"/>
              <a:t> </a:t>
            </a:r>
            <a:r>
              <a:rPr lang="it-IT" dirty="0" err="1"/>
              <a:t>evolving</a:t>
            </a:r>
            <a:r>
              <a:rPr lang="it-IT" dirty="0"/>
              <a:t> </a:t>
            </a:r>
            <a:r>
              <a:rPr lang="it-IT" dirty="0" err="1"/>
              <a:t>through</a:t>
            </a:r>
            <a:r>
              <a:rPr lang="it-IT" dirty="0"/>
              <a:t> loops.  </a:t>
            </a:r>
            <a:r>
              <a:rPr lang="it-IT" dirty="0" err="1"/>
              <a:t>These</a:t>
            </a:r>
            <a:r>
              <a:rPr lang="it-IT" dirty="0"/>
              <a:t> </a:t>
            </a:r>
            <a:r>
              <a:rPr lang="it-IT" dirty="0" err="1"/>
              <a:t>parameters</a:t>
            </a:r>
            <a:r>
              <a:rPr lang="it-IT" dirty="0"/>
              <a:t> </a:t>
            </a:r>
            <a:r>
              <a:rPr lang="it-IT" dirty="0" err="1"/>
              <a:t>only</a:t>
            </a:r>
            <a:r>
              <a:rPr lang="it-IT" dirty="0"/>
              <a:t> </a:t>
            </a:r>
            <a:r>
              <a:rPr lang="it-IT" sz="1800" dirty="0" err="1">
                <a:effectLst/>
                <a:latin typeface="CMR12"/>
              </a:rPr>
              <a:t>only</a:t>
            </a:r>
            <a:r>
              <a:rPr lang="it-IT" sz="1800" dirty="0">
                <a:effectLst/>
                <a:latin typeface="CMR12"/>
              </a:rPr>
              <a:t> </a:t>
            </a:r>
            <a:r>
              <a:rPr lang="it-IT" sz="1800" dirty="0" err="1">
                <a:effectLst/>
                <a:latin typeface="CMR12"/>
              </a:rPr>
              <a:t>reflect</a:t>
            </a:r>
            <a:r>
              <a:rPr lang="it-IT" sz="1800" dirty="0">
                <a:effectLst/>
                <a:latin typeface="CMR12"/>
              </a:rPr>
              <a:t> </a:t>
            </a:r>
            <a:r>
              <a:rPr lang="it-IT" sz="1800" dirty="0" err="1">
                <a:effectLst/>
                <a:latin typeface="CMR12"/>
              </a:rPr>
              <a:t>changes</a:t>
            </a:r>
            <a:r>
              <a:rPr lang="it-IT" sz="1800" dirty="0">
                <a:effectLst/>
                <a:latin typeface="CMR12"/>
              </a:rPr>
              <a:t> in the overall rate </a:t>
            </a:r>
            <a:endParaRPr lang="it-IT" dirty="0"/>
          </a:p>
          <a:p>
            <a:r>
              <a:rPr lang="it-IT" dirty="0"/>
              <a:t>.</a:t>
            </a:r>
          </a:p>
          <a:p>
            <a:endParaRPr lang="it-IT" dirty="0"/>
          </a:p>
          <a:p>
            <a:endParaRPr lang="it-IT" dirty="0"/>
          </a:p>
        </p:txBody>
      </p:sp>
    </p:spTree>
    <p:extLst>
      <p:ext uri="{BB962C8B-B14F-4D97-AF65-F5344CB8AC3E}">
        <p14:creationId xmlns:p14="http://schemas.microsoft.com/office/powerpoint/2010/main" val="679868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75506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5A17D2C2-161B-C641-9604-E66860B67BC9}" type="slidenum">
              <a:rPr lang="en-US" smtClean="0"/>
              <a:t>20</a:t>
            </a:fld>
            <a:endParaRPr lang="en-US"/>
          </a:p>
        </p:txBody>
      </p:sp>
    </p:spTree>
    <p:extLst>
      <p:ext uri="{BB962C8B-B14F-4D97-AF65-F5344CB8AC3E}">
        <p14:creationId xmlns:p14="http://schemas.microsoft.com/office/powerpoint/2010/main" val="93510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100 </a:t>
            </a:r>
            <a:r>
              <a:rPr lang="en-US" dirty="0" err="1"/>
              <a:t>TeV</a:t>
            </a:r>
            <a:r>
              <a:rPr lang="en-US" dirty="0"/>
              <a:t> collider will improve the reach for general direct searches by at least a factor of 5 (Figure 9). Taking natural SUSY as an example, stops and </a:t>
            </a:r>
            <a:r>
              <a:rPr lang="en-US" dirty="0" err="1"/>
              <a:t>gluinos</a:t>
            </a:r>
            <a:r>
              <a:rPr lang="en-US" dirty="0"/>
              <a:t> are light, but the first two generations may be heavier than 5 </a:t>
            </a:r>
            <a:r>
              <a:rPr lang="en-US" dirty="0" err="1"/>
              <a:t>TeV</a:t>
            </a:r>
            <a:r>
              <a:rPr lang="en-US" dirty="0"/>
              <a:t>. At 100 </a:t>
            </a:r>
            <a:r>
              <a:rPr lang="en-US" dirty="0" err="1"/>
              <a:t>TeV</a:t>
            </a:r>
            <a:r>
              <a:rPr lang="en-US" dirty="0"/>
              <a:t>, the reach for a heavy squark goes up to 35 </a:t>
            </a:r>
            <a:r>
              <a:rPr lang="en-US" dirty="0" err="1"/>
              <a:t>TeV</a:t>
            </a:r>
            <a:r>
              <a:rPr lang="en-US" dirty="0"/>
              <a:t>. The 100 </a:t>
            </a:r>
            <a:r>
              <a:rPr lang="en-US" dirty="0" err="1"/>
              <a:t>TeV</a:t>
            </a:r>
            <a:r>
              <a:rPr lang="en-US" dirty="0"/>
              <a:t> collider reach for neutralino dark matter is similarly impressive. While LHC can discover SUSY particles, to understand the type of SUSY we have found will take higher energies. At the moment, however, SUSY is not proving as simple to find, as was once thought it would be</a:t>
            </a:r>
          </a:p>
        </p:txBody>
      </p:sp>
      <p:sp>
        <p:nvSpPr>
          <p:cNvPr id="4" name="Slide Number Placeholder 3"/>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862475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4BAA65-AD55-FF19-A879-9956F93C227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839FF33-E16E-66BD-F511-7CA463C0A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BDCC49B-3B5A-3793-AA30-7B1EFEA94516}"/>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5FD6491D-3527-7910-68C8-197AD6FABE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2B1FB2-6D52-8630-74AA-40072C41CE28}"/>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42802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3805A-F204-CED0-5B61-47C1A7C5692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99A4CEE-BE6D-8A4D-4720-B7666C71764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31FDC5-16C4-38E5-F3C0-10774FAE4B44}"/>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3B0D93F2-1255-B053-F225-00782A22D22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3528FA-4BE3-A4FF-D48C-9F9147A55CAD}"/>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1626770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6A36DD6-FF7C-FCE0-E06D-23FA63CE490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A63AE51-1B8B-BE5E-313C-5DCC0A79ECC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9CB919-BEF2-A4AA-3A8A-79874A2DEE89}"/>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3798A21B-F384-51F9-222B-4CF2D75369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646F44-5A98-1F9A-E341-49AA45AA91A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68528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ers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41204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prstGeom prst="rect">
            <a:avLst/>
          </a:prstGeom>
        </p:spPr>
        <p:txBody>
          <a:bodyPr/>
          <a:lstStyle/>
          <a:p>
            <a:r>
              <a:t>Agenda Title</a:t>
            </a:r>
          </a:p>
        </p:txBody>
      </p:sp>
      <p:sp>
        <p:nvSpPr>
          <p:cNvPr id="109" name="Body Level One…"/>
          <p:cNvSpPr txBox="1">
            <a:spLocks noGrp="1"/>
          </p:cNvSpPr>
          <p:nvPr>
            <p:ph type="body" idx="1" hasCustomPrompt="1"/>
          </p:nvPr>
        </p:nvSpPr>
        <p:spPr>
          <a:prstGeom prst="rect">
            <a:avLst/>
          </a:prstGeom>
        </p:spPr>
        <p:txBody>
          <a:bodyPr/>
          <a:lstStyle/>
          <a:p>
            <a:r>
              <a:t>Agenda Topics</a:t>
            </a:r>
          </a:p>
          <a:p>
            <a:pPr lvl="1"/>
            <a:endParaRPr/>
          </a:p>
          <a:p>
            <a:pPr lvl="2"/>
            <a:endParaRPr/>
          </a:p>
          <a:p>
            <a:pPr lvl="3"/>
            <a:endParaRPr/>
          </a:p>
          <a:p>
            <a:pPr lvl="4"/>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0390274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SzPct val="1200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80000"/>
              <a:buFont typeface="Courier New" panose="02070309020205020404" pitchFamily="49" charset="0"/>
              <a:buChar char="o"/>
              <a:tabLst/>
              <a:defRPr sz="1800">
                <a:solidFill>
                  <a:schemeClr val="tx2">
                    <a:lumMod val="50000"/>
                  </a:schemeClr>
                </a:solidFill>
              </a:defRPr>
            </a:lvl3pPr>
            <a:lvl4pPr marL="1209675" indent="-269875">
              <a:buSzPct val="100000"/>
              <a:buFont typeface="Wingdings" panose="05000000000000000000" pitchFamily="2" charset="2"/>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22/05/2023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Status of the LHC - LHCP 2023                                       Rhodri Jones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‹N›</a:t>
            </a:fld>
            <a:endParaRPr lang="en-US" dirty="0"/>
          </a:p>
        </p:txBody>
      </p:sp>
    </p:spTree>
    <p:extLst>
      <p:ext uri="{BB962C8B-B14F-4D97-AF65-F5344CB8AC3E}">
        <p14:creationId xmlns:p14="http://schemas.microsoft.com/office/powerpoint/2010/main" val="249790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Tex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‹N›</a:t>
            </a:fld>
            <a:endParaRPr lang="en-US" noProof="0" dirty="0"/>
          </a:p>
        </p:txBody>
      </p:sp>
      <p:sp>
        <p:nvSpPr>
          <p:cNvPr id="5" name="Textplatzhalter 4">
            <a:extLst>
              <a:ext uri="{FF2B5EF4-FFF2-40B4-BE49-F238E27FC236}">
                <a16:creationId xmlns:a16="http://schemas.microsoft.com/office/drawing/2014/main" id="{6348C0BB-C58B-4EED-9C60-A6CDED1B5952}"/>
              </a:ext>
            </a:extLst>
          </p:cNvPr>
          <p:cNvSpPr>
            <a:spLocks noGrp="1"/>
          </p:cNvSpPr>
          <p:nvPr>
            <p:ph type="body" sz="quarter" idx="11" hasCustomPrompt="1"/>
          </p:nvPr>
        </p:nvSpPr>
        <p:spPr>
          <a:xfrm>
            <a:off x="590400" y="1872797"/>
            <a:ext cx="5364000" cy="283411"/>
          </a:xfrm>
        </p:spPr>
        <p:txBody>
          <a:bodyPr>
            <a:noAutofit/>
          </a:bodyPr>
          <a:lstStyle>
            <a:lvl1pPr>
              <a:defRPr sz="1867" b="1"/>
            </a:lvl1pPr>
            <a:lvl2pPr marL="0" indent="0">
              <a:buFontTx/>
              <a:buNone/>
              <a:defRPr sz="1800" b="1"/>
            </a:lvl2pPr>
            <a:lvl3pPr marL="0" indent="0">
              <a:buFontTx/>
              <a:buNone/>
              <a:defRPr sz="1800" b="1"/>
            </a:lvl3pPr>
            <a:lvl4pPr marL="0" indent="0">
              <a:buFontTx/>
              <a:buNone/>
              <a:defRPr sz="1800" b="1"/>
            </a:lvl4pPr>
            <a:lvl5pPr marL="0" indent="0">
              <a:buFontTx/>
              <a:buNone/>
              <a:defRPr sz="1800" b="1"/>
            </a:lvl5pPr>
          </a:lstStyle>
          <a:p>
            <a:pPr lvl="0"/>
            <a:r>
              <a:rPr lang="en-US" noProof="0" dirty="0"/>
              <a:t>Add Subtitle</a:t>
            </a:r>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2327400"/>
            <a:ext cx="11017800" cy="3663000"/>
          </a:xfrm>
        </p:spPr>
        <p:txBody>
          <a:bodyPr/>
          <a:lstStyle>
            <a:lvl1pPr>
              <a:lnSpc>
                <a:spcPts val="2600"/>
              </a:lnSpc>
              <a:defRPr sz="2133"/>
            </a:lvl1pPr>
            <a:lvl2pPr marL="453589" indent="-453589">
              <a:lnSpc>
                <a:spcPts val="2600"/>
              </a:lnSpc>
              <a:defRPr sz="2133"/>
            </a:lvl2pPr>
            <a:lvl3pPr marL="907177" indent="-453589">
              <a:lnSpc>
                <a:spcPts val="2600"/>
              </a:lnSpc>
              <a:defRPr sz="2133"/>
            </a:lvl3pPr>
            <a:lvl4pPr marL="1360766" indent="-453589">
              <a:lnSpc>
                <a:spcPts val="2600"/>
              </a:lnSpc>
              <a:defRPr sz="2133"/>
            </a:lvl4pPr>
            <a:lvl5pPr marL="1814355" indent="-453589">
              <a:lnSpc>
                <a:spcPts val="2600"/>
              </a:lnSpc>
              <a:defRPr sz="2133"/>
            </a:lvl5p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el 1">
            <a:extLst>
              <a:ext uri="{FF2B5EF4-FFF2-40B4-BE49-F238E27FC236}">
                <a16:creationId xmlns:a16="http://schemas.microsoft.com/office/drawing/2014/main" id="{04946405-6429-4EE3-9329-FF6E5526F371}"/>
              </a:ext>
            </a:extLst>
          </p:cNvPr>
          <p:cNvSpPr>
            <a:spLocks noGrp="1"/>
          </p:cNvSpPr>
          <p:nvPr>
            <p:ph type="title" hasCustomPrompt="1"/>
          </p:nvPr>
        </p:nvSpPr>
        <p:spPr>
          <a:xfrm>
            <a:off x="590400" y="770400"/>
            <a:ext cx="11017800" cy="1072088"/>
          </a:xfrm>
          <a:prstGeom prst="rect">
            <a:avLst/>
          </a:prstGeom>
        </p:spPr>
        <p:txBody>
          <a:bodyPr/>
          <a:lstStyle/>
          <a:p>
            <a:r>
              <a:rPr lang="de-DE" dirty="0"/>
              <a:t>Add Title</a:t>
            </a:r>
            <a:endParaRPr lang="de-AT" dirty="0"/>
          </a:p>
        </p:txBody>
      </p:sp>
      <p:sp>
        <p:nvSpPr>
          <p:cNvPr id="6" name="Textplatzhalter 5">
            <a:extLst>
              <a:ext uri="{FF2B5EF4-FFF2-40B4-BE49-F238E27FC236}">
                <a16:creationId xmlns:a16="http://schemas.microsoft.com/office/drawing/2014/main" id="{6EE0778A-932A-4793-BF0E-632C848BAD25}"/>
              </a:ext>
            </a:extLst>
          </p:cNvPr>
          <p:cNvSpPr>
            <a:spLocks noGrp="1"/>
          </p:cNvSpPr>
          <p:nvPr>
            <p:ph type="body" sz="quarter" idx="14" hasCustomPrompt="1"/>
          </p:nvPr>
        </p:nvSpPr>
        <p:spPr>
          <a:xfrm>
            <a:off x="590551" y="6165000"/>
            <a:ext cx="5364163" cy="455400"/>
          </a:xfrm>
        </p:spPr>
        <p:txBody>
          <a:bodyPr>
            <a:noAutofit/>
          </a:bodyPr>
          <a:lstStyle>
            <a:lvl1pPr>
              <a:lnSpc>
                <a:spcPts val="1351"/>
              </a:lnSpc>
              <a:defRPr sz="1000"/>
            </a:lvl1pPr>
            <a:lvl2pPr marL="0" indent="0">
              <a:lnSpc>
                <a:spcPts val="1351"/>
              </a:lnSpc>
              <a:buNone/>
              <a:defRPr sz="1000"/>
            </a:lvl2pPr>
            <a:lvl3pPr marL="0" indent="0">
              <a:lnSpc>
                <a:spcPts val="1351"/>
              </a:lnSpc>
              <a:buFont typeface="Arial" panose="020B0604020202020204" pitchFamily="34" charset="0"/>
              <a:buNone/>
              <a:defRPr sz="1000"/>
            </a:lvl3pPr>
            <a:lvl4pPr marL="0" indent="0">
              <a:lnSpc>
                <a:spcPts val="1351"/>
              </a:lnSpc>
              <a:buFont typeface="Arial" panose="020B0604020202020204" pitchFamily="34" charset="0"/>
              <a:buNone/>
              <a:defRPr sz="1000"/>
            </a:lvl4pPr>
            <a:lvl5pPr marL="0" indent="0">
              <a:lnSpc>
                <a:spcPts val="1351"/>
              </a:lnSpc>
              <a:buFont typeface="Arial" panose="020B0604020202020204" pitchFamily="34" charset="0"/>
              <a:buNone/>
              <a:defRPr sz="1000"/>
            </a:lvl5pPr>
          </a:lstStyle>
          <a:p>
            <a:pPr lvl="0"/>
            <a:r>
              <a:rPr lang="de-DE" dirty="0" err="1"/>
              <a:t>Footnote</a:t>
            </a:r>
            <a:endParaRPr lang="de-AT" dirty="0"/>
          </a:p>
        </p:txBody>
      </p:sp>
    </p:spTree>
    <p:extLst>
      <p:ext uri="{BB962C8B-B14F-4D97-AF65-F5344CB8AC3E}">
        <p14:creationId xmlns:p14="http://schemas.microsoft.com/office/powerpoint/2010/main" val="258999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2ED517-2891-0D7A-B167-E345CBE792B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E277D9-8424-550A-8864-2897B64C399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2F50262-25B3-68F2-924E-65BDC061C848}"/>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D6413BDF-523D-B9F2-AD6F-282D1246A87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B49066-9030-85B0-31EE-6F8A6DEA2844}"/>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88575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71A8D-A025-9FEA-9D89-67EAB51A22B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802B7016-A2FE-8F9E-4193-30A454BB9C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7F3EE88-59BB-9D9C-4963-800DEB728515}"/>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FB8DF569-2575-47C2-C0CC-E262D6BA6C2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9E4F48-1FF8-CBA9-A454-4656BF1ED51E}"/>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63957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EEBB-661F-7E63-556B-55B6B521F2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42C4C5-086E-9875-9027-6526B55730C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4220650-1056-C607-C610-EC43D3DB36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E6387412-A3BD-94E1-E8B9-350FCAE93D66}"/>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6" name="Segnaposto piè di pagina 5">
            <a:extLst>
              <a:ext uri="{FF2B5EF4-FFF2-40B4-BE49-F238E27FC236}">
                <a16:creationId xmlns:a16="http://schemas.microsoft.com/office/drawing/2014/main" id="{0F136E3E-DF21-FCE3-247D-A21EB655A6C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F704101-B93A-C8C9-8D60-D1A937A92709}"/>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59467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66ECFD-47FC-678D-AACF-40AB0BDEA29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E7C40FC-7D14-9A43-BAA7-53ABE611A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EBBE07B-5881-027C-D503-17BEC0E14BD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4A59206-ECE5-CA3B-1764-AB8F4209C5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092C36E-A700-2036-83A8-602CD676B5D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EE40F27-ECB2-925F-16B0-E6DA62ACFF87}"/>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8" name="Segnaposto piè di pagina 7">
            <a:extLst>
              <a:ext uri="{FF2B5EF4-FFF2-40B4-BE49-F238E27FC236}">
                <a16:creationId xmlns:a16="http://schemas.microsoft.com/office/drawing/2014/main" id="{FE1B9C07-E630-6B89-F9B6-C7EEA1794F43}"/>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B631E5EC-3591-E52D-0433-249499D7CC6A}"/>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87820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AA63EE-7140-44E5-FA7D-A0A8AF24FA4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39417FE-7962-DE96-D8F1-98FFCA13A278}"/>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4" name="Segnaposto piè di pagina 3">
            <a:extLst>
              <a:ext uri="{FF2B5EF4-FFF2-40B4-BE49-F238E27FC236}">
                <a16:creationId xmlns:a16="http://schemas.microsoft.com/office/drawing/2014/main" id="{F90BA2CF-8B22-5059-B898-109F3CEB17C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A5EEBB16-DCCF-2C87-1C9D-E26EB717A9D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27958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D69DC3-417B-2D7A-5E2C-E4E35C2C74BD}"/>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3" name="Segnaposto piè di pagina 2">
            <a:extLst>
              <a:ext uri="{FF2B5EF4-FFF2-40B4-BE49-F238E27FC236}">
                <a16:creationId xmlns:a16="http://schemas.microsoft.com/office/drawing/2014/main" id="{3B5EB48C-39A1-15E0-9CAF-A6836AD5D34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E2FF167-01B5-340D-430A-B6AF314741D7}"/>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4132409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8F3548-11EC-9A57-0110-AB4B616A4D3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1F7BDB-2743-87CC-E32D-94670ED52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761BB2C-B937-8156-EB37-2DE4A41DC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799F8D2-B184-4B5E-05B4-AD85DFE8256E}"/>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6" name="Segnaposto piè di pagina 5">
            <a:extLst>
              <a:ext uri="{FF2B5EF4-FFF2-40B4-BE49-F238E27FC236}">
                <a16:creationId xmlns:a16="http://schemas.microsoft.com/office/drawing/2014/main" id="{8E958A9E-D0FC-5402-1A16-E219ADDCAF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4CFC8E1-96C5-97E5-09B9-F4150D18538F}"/>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345643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C2B119-AC60-BB00-9788-616E007DD14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12CB215-70A4-B64B-EDBD-2DD600B96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CA7EEC6-775C-E5C1-C8E9-E4E013E0F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C4BE2D7-3B82-0152-D802-F30259D44F06}"/>
              </a:ext>
            </a:extLst>
          </p:cNvPr>
          <p:cNvSpPr>
            <a:spLocks noGrp="1"/>
          </p:cNvSpPr>
          <p:nvPr>
            <p:ph type="dt" sz="half" idx="10"/>
          </p:nvPr>
        </p:nvSpPr>
        <p:spPr/>
        <p:txBody>
          <a:bodyPr/>
          <a:lstStyle/>
          <a:p>
            <a:fld id="{E1B7D495-6566-D349-B4BD-2E181B641EDA}" type="datetimeFigureOut">
              <a:rPr lang="it-IT" smtClean="0"/>
              <a:t>31/01/24</a:t>
            </a:fld>
            <a:endParaRPr lang="it-IT"/>
          </a:p>
        </p:txBody>
      </p:sp>
      <p:sp>
        <p:nvSpPr>
          <p:cNvPr id="6" name="Segnaposto piè di pagina 5">
            <a:extLst>
              <a:ext uri="{FF2B5EF4-FFF2-40B4-BE49-F238E27FC236}">
                <a16:creationId xmlns:a16="http://schemas.microsoft.com/office/drawing/2014/main" id="{4DFFFFE4-A02D-6EB2-7A83-AD1BEB8847C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E69F8A0-5784-6116-AD3C-C05D30AEE409}"/>
              </a:ext>
            </a:extLst>
          </p:cNvPr>
          <p:cNvSpPr>
            <a:spLocks noGrp="1"/>
          </p:cNvSpPr>
          <p:nvPr>
            <p:ph type="sldNum" sz="quarter" idx="12"/>
          </p:nvPr>
        </p:nvSpPr>
        <p:spPr/>
        <p:txBody>
          <a:bodyPr/>
          <a:lstStyle/>
          <a:p>
            <a:fld id="{A0BB48E6-2127-E34F-A97C-33079BBA8C7E}" type="slidenum">
              <a:rPr lang="it-IT" smtClean="0"/>
              <a:t>‹N›</a:t>
            </a:fld>
            <a:endParaRPr lang="it-IT"/>
          </a:p>
        </p:txBody>
      </p:sp>
    </p:spTree>
    <p:extLst>
      <p:ext uri="{BB962C8B-B14F-4D97-AF65-F5344CB8AC3E}">
        <p14:creationId xmlns:p14="http://schemas.microsoft.com/office/powerpoint/2010/main" val="227090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40B167B-EE1A-06AE-E254-84F12E5B9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6880341-0399-7ACA-7DF7-5AE58C2599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633ECE1-F30C-C404-EE23-698677D629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7D495-6566-D349-B4BD-2E181B641EDA}" type="datetimeFigureOut">
              <a:rPr lang="it-IT" smtClean="0"/>
              <a:t>31/01/24</a:t>
            </a:fld>
            <a:endParaRPr lang="it-IT"/>
          </a:p>
        </p:txBody>
      </p:sp>
      <p:sp>
        <p:nvSpPr>
          <p:cNvPr id="5" name="Segnaposto piè di pagina 4">
            <a:extLst>
              <a:ext uri="{FF2B5EF4-FFF2-40B4-BE49-F238E27FC236}">
                <a16:creationId xmlns:a16="http://schemas.microsoft.com/office/drawing/2014/main" id="{EEB2B7B9-8A66-35F7-0170-3C065C342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FF81D9C-D04B-9518-8E42-84C965F452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BB48E6-2127-E34F-A97C-33079BBA8C7E}" type="slidenum">
              <a:rPr lang="it-IT" smtClean="0"/>
              <a:t>‹N›</a:t>
            </a:fld>
            <a:endParaRPr lang="it-IT"/>
          </a:p>
        </p:txBody>
      </p:sp>
    </p:spTree>
    <p:extLst>
      <p:ext uri="{BB962C8B-B14F-4D97-AF65-F5344CB8AC3E}">
        <p14:creationId xmlns:p14="http://schemas.microsoft.com/office/powerpoint/2010/main" val="68101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city&#10;&#10;Description automatically generated with low confidence">
            <a:extLst>
              <a:ext uri="{FF2B5EF4-FFF2-40B4-BE49-F238E27FC236}">
                <a16:creationId xmlns:a16="http://schemas.microsoft.com/office/drawing/2014/main" id="{1709EEA6-81EE-9786-3856-718E77CEFDF7}"/>
              </a:ext>
            </a:extLst>
          </p:cNvPr>
          <p:cNvPicPr>
            <a:picLocks noChangeAspect="1"/>
          </p:cNvPicPr>
          <p:nvPr/>
        </p:nvPicPr>
        <p:blipFill rotWithShape="1">
          <a:blip r:embed="rId3">
            <a:extLst>
              <a:ext uri="{28A0092B-C50C-407E-A947-70E740481C1C}">
                <a14:useLocalDpi xmlns:a14="http://schemas.microsoft.com/office/drawing/2010/main" val="0"/>
              </a:ext>
            </a:extLst>
          </a:blip>
          <a:srcRect b="19348"/>
          <a:stretch/>
        </p:blipFill>
        <p:spPr>
          <a:xfrm>
            <a:off x="0" y="-17463"/>
            <a:ext cx="12192000" cy="6875463"/>
          </a:xfrm>
          <a:prstGeom prst="rect">
            <a:avLst/>
          </a:prstGeom>
        </p:spPr>
      </p:pic>
      <p:sp>
        <p:nvSpPr>
          <p:cNvPr id="36" name="TextBox 35"/>
          <p:cNvSpPr txBox="1"/>
          <p:nvPr/>
        </p:nvSpPr>
        <p:spPr>
          <a:xfrm>
            <a:off x="1286247" y="857655"/>
            <a:ext cx="1012196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A5A5A5">
                  <a:lumMod val="20000"/>
                  <a:lumOff val="80000"/>
                </a:srgbClr>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strike="noStrike" kern="1200" cap="none" spc="0" normalizeH="0" baseline="0" noProof="0" dirty="0">
                <a:ln>
                  <a:noFill/>
                </a:ln>
                <a:solidFill>
                  <a:schemeClr val="bg1"/>
                </a:solidFill>
                <a:effectLst/>
                <a:uLnTx/>
                <a:uFillTx/>
                <a:latin typeface="Calibri" panose="020F0502020204030204" pitchFamily="34" charset="0"/>
                <a:ea typeface="+mn-ea"/>
                <a:cs typeface="+mn-cs"/>
              </a:rPr>
              <a:t>M. </a:t>
            </a:r>
            <a:r>
              <a:rPr kumimoji="0" lang="en-GB" sz="3200" b="1" i="0" strike="noStrike" kern="1200" cap="none" spc="0" normalizeH="0" baseline="0" noProof="0" dirty="0" err="1">
                <a:ln>
                  <a:noFill/>
                </a:ln>
                <a:solidFill>
                  <a:schemeClr val="bg1"/>
                </a:solidFill>
                <a:effectLst/>
                <a:uLnTx/>
                <a:uFillTx/>
                <a:latin typeface="Calibri" panose="020F0502020204030204" pitchFamily="34" charset="0"/>
                <a:ea typeface="+mn-ea"/>
                <a:cs typeface="+mn-cs"/>
              </a:rPr>
              <a:t>Cobal</a:t>
            </a:r>
            <a:r>
              <a:rPr kumimoji="0" lang="en-GB" sz="3200" b="1" i="0" strike="noStrike" kern="1200" cap="none" spc="0" normalizeH="0" baseline="0" noProof="0" dirty="0">
                <a:ln>
                  <a:noFill/>
                </a:ln>
                <a:solidFill>
                  <a:schemeClr val="bg1"/>
                </a:solidFill>
                <a:effectLst/>
                <a:uLnTx/>
                <a:uFillTx/>
                <a:latin typeface="Calibri" panose="020F0502020204030204" pitchFamily="34" charset="0"/>
                <a:ea typeface="+mn-ea"/>
                <a:cs typeface="+mn-cs"/>
              </a:rPr>
              <a:t>, </a:t>
            </a:r>
            <a:r>
              <a:rPr kumimoji="0" lang="en-GB" sz="3200" b="1" i="0" strike="noStrike" kern="1200" cap="none" spc="0" normalizeH="0" baseline="0" noProof="0" dirty="0" err="1">
                <a:ln>
                  <a:noFill/>
                </a:ln>
                <a:solidFill>
                  <a:schemeClr val="bg1"/>
                </a:solidFill>
                <a:effectLst/>
                <a:uLnTx/>
                <a:uFillTx/>
                <a:latin typeface="Calibri" panose="020F0502020204030204" pitchFamily="34" charset="0"/>
                <a:ea typeface="+mn-ea"/>
                <a:cs typeface="+mn-cs"/>
              </a:rPr>
              <a:t>Università</a:t>
            </a:r>
            <a:r>
              <a:rPr kumimoji="0" lang="en-GB" sz="3200" b="1" i="0" strike="noStrike" kern="1200" cap="none" spc="0" normalizeH="0" baseline="0" noProof="0" dirty="0">
                <a:ln>
                  <a:noFill/>
                </a:ln>
                <a:solidFill>
                  <a:schemeClr val="bg1"/>
                </a:solidFill>
                <a:effectLst/>
                <a:uLnTx/>
                <a:uFillTx/>
                <a:latin typeface="Calibri" panose="020F0502020204030204" pitchFamily="34" charset="0"/>
                <a:ea typeface="+mn-ea"/>
                <a:cs typeface="+mn-cs"/>
              </a:rPr>
              <a:t> di Udine &amp; INFN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u="none" dirty="0">
                <a:solidFill>
                  <a:schemeClr val="bg1"/>
                </a:solidFill>
                <a:latin typeface="Calibri" panose="020F0502020204030204" pitchFamily="34" charset="0"/>
              </a:rPr>
              <a:t>2/0</a:t>
            </a:r>
            <a:r>
              <a:rPr lang="en-GB" sz="3200" b="1" dirty="0">
                <a:solidFill>
                  <a:schemeClr val="bg1"/>
                </a:solidFill>
                <a:latin typeface="Calibri" panose="020F0502020204030204" pitchFamily="34" charset="0"/>
              </a:rPr>
              <a:t>2/2024</a:t>
            </a:r>
            <a:endParaRPr kumimoji="0" lang="en-GB" sz="3200" b="1"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dirty="0">
              <a:solidFill>
                <a:srgbClr val="FFFF00"/>
              </a:solidFill>
              <a:latin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rgbClr val="FFFF00"/>
              </a:solidFill>
              <a:latin typeface="Calibri" panose="020F0502020204030204" pitchFamily="34" charset="0"/>
              <a:cs typeface="Arial" panose="020B0604020202020204" pitchFamily="34" charset="0"/>
            </a:endParaRPr>
          </a:p>
        </p:txBody>
      </p:sp>
      <p:sp>
        <p:nvSpPr>
          <p:cNvPr id="28" name="TextBox 27"/>
          <p:cNvSpPr txBox="1"/>
          <p:nvPr/>
        </p:nvSpPr>
        <p:spPr>
          <a:xfrm>
            <a:off x="220581" y="42384"/>
            <a:ext cx="11925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Il future </a:t>
            </a:r>
            <a:r>
              <a:rPr kumimoji="0" lang="en-GB" sz="5400" b="1" i="0" u="none" strike="noStrike" kern="1200" cap="none" spc="0" normalizeH="0" baseline="0" noProof="0" dirty="0" err="1">
                <a:ln>
                  <a:noFill/>
                </a:ln>
                <a:solidFill>
                  <a:srgbClr val="FFFF00"/>
                </a:solidFill>
                <a:effectLst/>
                <a:uLnTx/>
                <a:uFillTx/>
                <a:latin typeface="Calibri" panose="020F0502020204030204"/>
                <a:ea typeface="+mn-ea"/>
                <a:cs typeface="+mn-cs"/>
              </a:rPr>
              <a:t>della</a:t>
            </a: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GB" sz="5400" b="1" i="0" u="none" strike="noStrike" kern="1200" cap="none" spc="0" normalizeH="0" baseline="0" noProof="0" dirty="0" err="1">
                <a:ln>
                  <a:noFill/>
                </a:ln>
                <a:solidFill>
                  <a:srgbClr val="FFFF00"/>
                </a:solidFill>
                <a:effectLst/>
                <a:uLnTx/>
                <a:uFillTx/>
                <a:latin typeface="Calibri" panose="020F0502020204030204"/>
                <a:ea typeface="+mn-ea"/>
                <a:cs typeface="+mn-cs"/>
              </a:rPr>
              <a:t>fisica</a:t>
            </a: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GB" sz="5400" b="1" i="0" u="none" strike="noStrike" kern="1200" cap="none" spc="0" normalizeH="0" baseline="0" noProof="0" dirty="0" err="1">
                <a:ln>
                  <a:noFill/>
                </a:ln>
                <a:solidFill>
                  <a:srgbClr val="FFFF00"/>
                </a:solidFill>
                <a:effectLst/>
                <a:uLnTx/>
                <a:uFillTx/>
                <a:latin typeface="Calibri" panose="020F0502020204030204"/>
                <a:ea typeface="+mn-ea"/>
                <a:cs typeface="+mn-cs"/>
              </a:rPr>
              <a:t>agli</a:t>
            </a:r>
            <a:r>
              <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GB" sz="5400" b="1" i="0" u="none" strike="noStrike" kern="1200" cap="none" spc="0" normalizeH="0" baseline="0" noProof="0" dirty="0" err="1">
                <a:ln>
                  <a:noFill/>
                </a:ln>
                <a:solidFill>
                  <a:srgbClr val="FFFF00"/>
                </a:solidFill>
                <a:effectLst/>
                <a:uLnTx/>
                <a:uFillTx/>
                <a:latin typeface="Calibri" panose="020F0502020204030204"/>
                <a:ea typeface="+mn-ea"/>
                <a:cs typeface="+mn-cs"/>
              </a:rPr>
              <a:t>acceleratori</a:t>
            </a:r>
            <a:endParaRPr kumimoji="0" lang="en-GB" sz="5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7" name="TextBox 2">
            <a:extLst>
              <a:ext uri="{FF2B5EF4-FFF2-40B4-BE49-F238E27FC236}">
                <a16:creationId xmlns:a16="http://schemas.microsoft.com/office/drawing/2014/main" id="{885E0B1D-EE02-4D08-B4B7-6B086A825C46}"/>
              </a:ext>
            </a:extLst>
          </p:cNvPr>
          <p:cNvSpPr txBox="1"/>
          <p:nvPr/>
        </p:nvSpPr>
        <p:spPr>
          <a:xfrm>
            <a:off x="8904312" y="6597352"/>
            <a:ext cx="165603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J. Wenninger</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white text on a black background&#10;&#10;Description automatically generated">
            <a:extLst>
              <a:ext uri="{FF2B5EF4-FFF2-40B4-BE49-F238E27FC236}">
                <a16:creationId xmlns:a16="http://schemas.microsoft.com/office/drawing/2014/main" id="{A346C251-0179-F9B2-CE55-BB0A1DB56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81" y="5583302"/>
            <a:ext cx="2456873" cy="869842"/>
          </a:xfrm>
          <a:prstGeom prst="rect">
            <a:avLst/>
          </a:prstGeom>
        </p:spPr>
      </p:pic>
      <p:pic>
        <p:nvPicPr>
          <p:cNvPr id="5" name="Immagine 4" descr="Immagine che contiene testo, Carattere, design&#10;&#10;Descrizione generata automaticamente">
            <a:extLst>
              <a:ext uri="{FF2B5EF4-FFF2-40B4-BE49-F238E27FC236}">
                <a16:creationId xmlns:a16="http://schemas.microsoft.com/office/drawing/2014/main" id="{D1696DAB-F736-852B-3913-E6371A54B861}"/>
              </a:ext>
            </a:extLst>
          </p:cNvPr>
          <p:cNvPicPr>
            <a:picLocks noChangeAspect="1"/>
          </p:cNvPicPr>
          <p:nvPr/>
        </p:nvPicPr>
        <p:blipFill>
          <a:blip r:embed="rId5"/>
          <a:stretch>
            <a:fillRect/>
          </a:stretch>
        </p:blipFill>
        <p:spPr>
          <a:xfrm>
            <a:off x="285027" y="3005619"/>
            <a:ext cx="906237" cy="906237"/>
          </a:xfrm>
          <a:prstGeom prst="rect">
            <a:avLst/>
          </a:prstGeom>
        </p:spPr>
      </p:pic>
      <p:pic>
        <p:nvPicPr>
          <p:cNvPr id="10" name="Immagine 9" descr="Immagine che contiene simbolo, emblema, logo, design&#10;&#10;Descrizione generata automaticamente">
            <a:extLst>
              <a:ext uri="{FF2B5EF4-FFF2-40B4-BE49-F238E27FC236}">
                <a16:creationId xmlns:a16="http://schemas.microsoft.com/office/drawing/2014/main" id="{937A08F3-DBAA-62CE-EE52-E9E7F44482A2}"/>
              </a:ext>
            </a:extLst>
          </p:cNvPr>
          <p:cNvPicPr>
            <a:picLocks noChangeAspect="1"/>
          </p:cNvPicPr>
          <p:nvPr/>
        </p:nvPicPr>
        <p:blipFill>
          <a:blip r:embed="rId6"/>
          <a:stretch>
            <a:fillRect/>
          </a:stretch>
        </p:blipFill>
        <p:spPr>
          <a:xfrm>
            <a:off x="285026" y="4294997"/>
            <a:ext cx="906237" cy="883450"/>
          </a:xfrm>
          <a:prstGeom prst="rect">
            <a:avLst/>
          </a:prstGeom>
        </p:spPr>
      </p:pic>
    </p:spTree>
    <p:extLst>
      <p:ext uri="{BB962C8B-B14F-4D97-AF65-F5344CB8AC3E}">
        <p14:creationId xmlns:p14="http://schemas.microsoft.com/office/powerpoint/2010/main" val="348515843"/>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lide Number Placeholder 5"/>
          <p:cNvSpPr txBox="1">
            <a:spLocks noGrp="1"/>
          </p:cNvSpPr>
          <p:nvPr>
            <p:ph type="sldNum" sz="quarter" idx="2"/>
          </p:nvPr>
        </p:nvSpPr>
        <p:spPr>
          <a:xfrm>
            <a:off x="11785091" y="74435"/>
            <a:ext cx="261283" cy="3311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244" name="Title 1"/>
          <p:cNvSpPr txBox="1">
            <a:spLocks noGrp="1"/>
          </p:cNvSpPr>
          <p:nvPr>
            <p:ph type="title"/>
          </p:nvPr>
        </p:nvSpPr>
        <p:spPr>
          <a:xfrm>
            <a:off x="3539430" y="-5367"/>
            <a:ext cx="6410815" cy="1009106"/>
          </a:xfrm>
          <a:prstGeom prst="rect">
            <a:avLst/>
          </a:prstGeom>
        </p:spPr>
        <p:txBody>
          <a:bodyPr>
            <a:normAutofit/>
          </a:bodyPr>
          <a:lstStyle>
            <a:lvl1pPr defTabSz="678941">
              <a:lnSpc>
                <a:spcPts val="2900"/>
              </a:lnSpc>
              <a:defRPr sz="2574"/>
            </a:lvl1pPr>
          </a:lstStyle>
          <a:p>
            <a:r>
              <a:rPr lang="it-IT" sz="4400" b="1" dirty="0">
                <a:latin typeface="+mn-lt"/>
              </a:rPr>
              <a:t>Un nuovo acceleratore?</a:t>
            </a:r>
            <a:endParaRPr sz="4400" b="1" dirty="0">
              <a:latin typeface="+mn-lt"/>
            </a:endParaRPr>
          </a:p>
        </p:txBody>
      </p:sp>
      <p:grpSp>
        <p:nvGrpSpPr>
          <p:cNvPr id="8" name="Gruppo 7">
            <a:extLst>
              <a:ext uri="{FF2B5EF4-FFF2-40B4-BE49-F238E27FC236}">
                <a16:creationId xmlns:a16="http://schemas.microsoft.com/office/drawing/2014/main" id="{4DB4DFDC-8C3F-7C6F-D39D-ED0C21609C05}"/>
              </a:ext>
            </a:extLst>
          </p:cNvPr>
          <p:cNvGrpSpPr/>
          <p:nvPr/>
        </p:nvGrpSpPr>
        <p:grpSpPr>
          <a:xfrm>
            <a:off x="2231167" y="4604493"/>
            <a:ext cx="7719078" cy="1443351"/>
            <a:chOff x="2449784" y="5553268"/>
            <a:chExt cx="6983929" cy="853982"/>
          </a:xfrm>
        </p:grpSpPr>
        <p:sp>
          <p:nvSpPr>
            <p:cNvPr id="249" name="HL-LHC"/>
            <p:cNvSpPr/>
            <p:nvPr/>
          </p:nvSpPr>
          <p:spPr>
            <a:xfrm>
              <a:off x="2449784" y="5553268"/>
              <a:ext cx="2179292" cy="853982"/>
            </a:xfrm>
            <a:prstGeom prst="ellipse">
              <a:avLst/>
            </a:prstGeom>
            <a:solidFill>
              <a:srgbClr val="008F00"/>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lstStyle>
              <a:lvl1pPr algn="ctr">
                <a:defRPr sz="1200">
                  <a:latin typeface="Helvetica Neue"/>
                  <a:ea typeface="Helvetica Neue"/>
                  <a:cs typeface="Helvetica Neue"/>
                  <a:sym typeface="Helvetica Neue"/>
                </a:defRPr>
              </a:lvl1pPr>
            </a:lstStyle>
            <a:p>
              <a:r>
                <a:rPr sz="2000" b="1" dirty="0">
                  <a:solidFill>
                    <a:schemeClr val="bg1"/>
                  </a:solidFill>
                </a:rPr>
                <a:t>HL-LHC</a:t>
              </a:r>
            </a:p>
          </p:txBody>
        </p:sp>
        <p:sp>
          <p:nvSpPr>
            <p:cNvPr id="250" name="FCC-ee"/>
            <p:cNvSpPr/>
            <p:nvPr/>
          </p:nvSpPr>
          <p:spPr>
            <a:xfrm>
              <a:off x="5007640" y="5553269"/>
              <a:ext cx="2001905" cy="853981"/>
            </a:xfrm>
            <a:prstGeom prst="ellipse">
              <a:avLst/>
            </a:prstGeom>
            <a:solidFill>
              <a:srgbClr val="0096FF"/>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lstStyle>
              <a:lvl1pPr algn="ctr">
                <a:defRPr sz="1200">
                  <a:latin typeface="Helvetica Neue"/>
                  <a:ea typeface="Helvetica Neue"/>
                  <a:cs typeface="Helvetica Neue"/>
                  <a:sym typeface="Helvetica Neue"/>
                </a:defRPr>
              </a:lvl1pPr>
            </a:lstStyle>
            <a:p>
              <a:r>
                <a:rPr sz="2000" b="1" dirty="0">
                  <a:solidFill>
                    <a:schemeClr val="bg1"/>
                  </a:solidFill>
                </a:rPr>
                <a:t>FCC-</a:t>
              </a:r>
              <a:r>
                <a:rPr sz="2000" b="1" dirty="0" err="1">
                  <a:solidFill>
                    <a:schemeClr val="bg1"/>
                  </a:solidFill>
                </a:rPr>
                <a:t>ee</a:t>
              </a:r>
              <a:endParaRPr sz="2000" b="1" dirty="0">
                <a:solidFill>
                  <a:schemeClr val="bg1"/>
                </a:solidFill>
              </a:endParaRPr>
            </a:p>
          </p:txBody>
        </p:sp>
        <p:sp>
          <p:nvSpPr>
            <p:cNvPr id="251" name="FCC-hh"/>
            <p:cNvSpPr/>
            <p:nvPr/>
          </p:nvSpPr>
          <p:spPr>
            <a:xfrm>
              <a:off x="7288437" y="5553268"/>
              <a:ext cx="2145276" cy="853980"/>
            </a:xfrm>
            <a:prstGeom prst="ellipse">
              <a:avLst/>
            </a:prstGeom>
            <a:solidFill>
              <a:srgbClr val="FF2600"/>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lstStyle>
              <a:lvl1pPr algn="ctr">
                <a:defRPr sz="1200">
                  <a:latin typeface="Helvetica Neue"/>
                  <a:ea typeface="Helvetica Neue"/>
                  <a:cs typeface="Helvetica Neue"/>
                  <a:sym typeface="Helvetica Neue"/>
                </a:defRPr>
              </a:lvl1pPr>
            </a:lstStyle>
            <a:p>
              <a:r>
                <a:rPr sz="2000" b="1" dirty="0">
                  <a:solidFill>
                    <a:schemeClr val="bg1"/>
                  </a:solidFill>
                </a:rPr>
                <a:t>FCC-</a:t>
              </a:r>
              <a:r>
                <a:rPr sz="2000" b="1" dirty="0" err="1">
                  <a:solidFill>
                    <a:schemeClr val="bg1"/>
                  </a:solidFill>
                </a:rPr>
                <a:t>hh</a:t>
              </a:r>
              <a:endParaRPr sz="2000" b="1" dirty="0">
                <a:solidFill>
                  <a:schemeClr val="bg1"/>
                </a:solidFill>
              </a:endParaRPr>
            </a:p>
          </p:txBody>
        </p:sp>
      </p:grpSp>
      <p:pic>
        <p:nvPicPr>
          <p:cNvPr id="2" name="Immagine 1" descr="Immagine che contiene testo, schermata, Carattere, numero&#10;&#10;Descrizione generata automaticamente">
            <a:extLst>
              <a:ext uri="{FF2B5EF4-FFF2-40B4-BE49-F238E27FC236}">
                <a16:creationId xmlns:a16="http://schemas.microsoft.com/office/drawing/2014/main" id="{D86BD917-FB81-779A-ADEA-AD92C5D38BE2}"/>
              </a:ext>
            </a:extLst>
          </p:cNvPr>
          <p:cNvPicPr>
            <a:picLocks noChangeAspect="1"/>
          </p:cNvPicPr>
          <p:nvPr/>
        </p:nvPicPr>
        <p:blipFill rotWithShape="1">
          <a:blip r:embed="rId2"/>
          <a:srcRect l="4985"/>
          <a:stretch/>
        </p:blipFill>
        <p:spPr>
          <a:xfrm>
            <a:off x="7382718" y="874951"/>
            <a:ext cx="4809282" cy="3260157"/>
          </a:xfrm>
          <a:prstGeom prst="rect">
            <a:avLst/>
          </a:prstGeom>
        </p:spPr>
      </p:pic>
      <p:grpSp>
        <p:nvGrpSpPr>
          <p:cNvPr id="7" name="Gruppo 6">
            <a:extLst>
              <a:ext uri="{FF2B5EF4-FFF2-40B4-BE49-F238E27FC236}">
                <a16:creationId xmlns:a16="http://schemas.microsoft.com/office/drawing/2014/main" id="{20F30FF1-3985-70B5-4424-6FC3C3EE8F50}"/>
              </a:ext>
            </a:extLst>
          </p:cNvPr>
          <p:cNvGrpSpPr/>
          <p:nvPr/>
        </p:nvGrpSpPr>
        <p:grpSpPr>
          <a:xfrm>
            <a:off x="166395" y="2115373"/>
            <a:ext cx="8710604" cy="1313627"/>
            <a:chOff x="332789" y="1907414"/>
            <a:chExt cx="8710604" cy="1313627"/>
          </a:xfrm>
        </p:grpSpPr>
        <p:sp>
          <p:nvSpPr>
            <p:cNvPr id="3" name="Google Shape;444;p49">
              <a:extLst>
                <a:ext uri="{FF2B5EF4-FFF2-40B4-BE49-F238E27FC236}">
                  <a16:creationId xmlns:a16="http://schemas.microsoft.com/office/drawing/2014/main" id="{E24FEC55-03ED-1B83-4E3B-24F1B70CFA25}"/>
                </a:ext>
              </a:extLst>
            </p:cNvPr>
            <p:cNvSpPr txBox="1"/>
            <p:nvPr/>
          </p:nvSpPr>
          <p:spPr>
            <a:xfrm>
              <a:off x="332789" y="2605530"/>
              <a:ext cx="7540691" cy="615511"/>
            </a:xfrm>
            <a:prstGeom prst="rect">
              <a:avLst/>
            </a:prstGeom>
            <a:solidFill>
              <a:srgbClr val="FFFC79"/>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t">
              <a:spAutoFit/>
            </a:bodyPr>
            <a:lstStyle/>
            <a:p>
              <a:pPr marL="574363" indent="-438900" defTabSz="1219170">
                <a:buClr>
                  <a:srgbClr val="000000"/>
                </a:buClr>
                <a:buSzPts val="1800"/>
                <a:buFont typeface="Arial"/>
                <a:buChar char="●"/>
                <a:defRPr sz="1800">
                  <a:solidFill>
                    <a:srgbClr val="1155CC"/>
                  </a:solidFill>
                </a:defRPr>
              </a:pPr>
              <a:r>
                <a:rPr lang="it-IT" sz="2400" b="1" dirty="0"/>
                <a:t>Aumento luminosità -&gt; Precisione</a:t>
              </a:r>
              <a:r>
                <a:rPr sz="2400" dirty="0">
                  <a:solidFill>
                    <a:srgbClr val="000000"/>
                  </a:solidFill>
                </a:rPr>
                <a:t>:  </a:t>
              </a:r>
              <a:r>
                <a:rPr lang="it-IT" sz="2400" dirty="0">
                  <a:solidFill>
                    <a:srgbClr val="000000"/>
                  </a:solidFill>
                </a:rPr>
                <a:t>evidenza indiretta</a:t>
              </a:r>
              <a:endParaRPr sz="2400" dirty="0">
                <a:solidFill>
                  <a:srgbClr val="000000"/>
                </a:solidFill>
              </a:endParaRPr>
            </a:p>
          </p:txBody>
        </p:sp>
        <p:sp>
          <p:nvSpPr>
            <p:cNvPr id="4" name="Freccia giù 3">
              <a:extLst>
                <a:ext uri="{FF2B5EF4-FFF2-40B4-BE49-F238E27FC236}">
                  <a16:creationId xmlns:a16="http://schemas.microsoft.com/office/drawing/2014/main" id="{D4AF17F6-7B4C-F52B-FB86-3269F49468D9}"/>
                </a:ext>
              </a:extLst>
            </p:cNvPr>
            <p:cNvSpPr/>
            <p:nvPr/>
          </p:nvSpPr>
          <p:spPr>
            <a:xfrm>
              <a:off x="8541423" y="1907414"/>
              <a:ext cx="501970" cy="1009106"/>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grpSp>
        <p:nvGrpSpPr>
          <p:cNvPr id="6" name="Gruppo 5">
            <a:extLst>
              <a:ext uri="{FF2B5EF4-FFF2-40B4-BE49-F238E27FC236}">
                <a16:creationId xmlns:a16="http://schemas.microsoft.com/office/drawing/2014/main" id="{F2617C11-5416-3024-2416-1BD91571F0EE}"/>
              </a:ext>
            </a:extLst>
          </p:cNvPr>
          <p:cNvGrpSpPr/>
          <p:nvPr/>
        </p:nvGrpSpPr>
        <p:grpSpPr>
          <a:xfrm>
            <a:off x="166394" y="1330238"/>
            <a:ext cx="10316547" cy="615511"/>
            <a:chOff x="166394" y="1382731"/>
            <a:chExt cx="10316547" cy="615511"/>
          </a:xfrm>
        </p:grpSpPr>
        <p:sp>
          <p:nvSpPr>
            <p:cNvPr id="247" name="Google Shape;444;p49"/>
            <p:cNvSpPr txBox="1"/>
            <p:nvPr/>
          </p:nvSpPr>
          <p:spPr>
            <a:xfrm>
              <a:off x="166394" y="1382731"/>
              <a:ext cx="7540691" cy="615511"/>
            </a:xfrm>
            <a:prstGeom prst="rect">
              <a:avLst/>
            </a:prstGeom>
            <a:solidFill>
              <a:srgbClr val="FFFC79"/>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899" tIns="121899" rIns="121899" bIns="121899" numCol="1" anchor="t">
              <a:spAutoFit/>
            </a:bodyPr>
            <a:lstStyle/>
            <a:p>
              <a:pPr marL="574363" indent="-438900" defTabSz="1219170">
                <a:buClr>
                  <a:srgbClr val="000000"/>
                </a:buClr>
                <a:buSzPts val="1800"/>
                <a:buFont typeface="Arial"/>
                <a:buChar char="●"/>
                <a:defRPr sz="1800">
                  <a:solidFill>
                    <a:srgbClr val="1155CC"/>
                  </a:solidFill>
                </a:defRPr>
              </a:pPr>
              <a:r>
                <a:rPr lang="it-IT" sz="2400" b="1" dirty="0"/>
                <a:t>Aumento </a:t>
              </a:r>
              <a:r>
                <a:rPr sz="2400" b="1" dirty="0" err="1"/>
                <a:t>Energ</a:t>
              </a:r>
              <a:r>
                <a:rPr lang="it-IT" sz="2400" b="1" dirty="0" err="1"/>
                <a:t>ia</a:t>
              </a:r>
              <a:r>
                <a:rPr sz="2400" dirty="0">
                  <a:solidFill>
                    <a:srgbClr val="000000"/>
                  </a:solidFill>
                </a:rPr>
                <a:t>: </a:t>
              </a:r>
              <a:r>
                <a:rPr lang="it-IT" sz="2400" dirty="0">
                  <a:solidFill>
                    <a:srgbClr val="000000"/>
                  </a:solidFill>
                </a:rPr>
                <a:t>accesso diretto a nuove particelle</a:t>
              </a:r>
              <a:endParaRPr sz="2400" dirty="0">
                <a:solidFill>
                  <a:srgbClr val="000000"/>
                </a:solidFill>
              </a:endParaRPr>
            </a:p>
          </p:txBody>
        </p:sp>
        <p:sp>
          <p:nvSpPr>
            <p:cNvPr id="5" name="Freccia giù 4">
              <a:extLst>
                <a:ext uri="{FF2B5EF4-FFF2-40B4-BE49-F238E27FC236}">
                  <a16:creationId xmlns:a16="http://schemas.microsoft.com/office/drawing/2014/main" id="{302DC99C-616B-2A13-4446-B822CDFB8008}"/>
                </a:ext>
              </a:extLst>
            </p:cNvPr>
            <p:cNvSpPr/>
            <p:nvPr/>
          </p:nvSpPr>
          <p:spPr>
            <a:xfrm rot="16200000">
              <a:off x="9771550" y="1223881"/>
              <a:ext cx="367210" cy="1055573"/>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C837427B-C746-9BAD-0685-399F7B3BC383}"/>
              </a:ext>
            </a:extLst>
          </p:cNvPr>
          <p:cNvSpPr>
            <a:spLocks noGrp="1"/>
          </p:cNvSpPr>
          <p:nvPr>
            <p:ph type="sldNum" sz="quarter" idx="12"/>
          </p:nvPr>
        </p:nvSpPr>
        <p:spPr/>
        <p:txBody>
          <a:bodyPr/>
          <a:lstStyle/>
          <a:p>
            <a:fld id="{911504DE-B7A1-8D4F-8AC1-E7EFF1F1F3F3}" type="slidenum">
              <a:rPr lang="en-US" smtClean="0"/>
              <a:t>11</a:t>
            </a:fld>
            <a:endParaRPr lang="en-US"/>
          </a:p>
        </p:txBody>
      </p:sp>
      <p:pic>
        <p:nvPicPr>
          <p:cNvPr id="6" name="Immagine 5" descr="Immagine che contiene testo, schermata, Carattere, Pagina Web&#10;&#10;Descrizione generata automaticamente">
            <a:extLst>
              <a:ext uri="{FF2B5EF4-FFF2-40B4-BE49-F238E27FC236}">
                <a16:creationId xmlns:a16="http://schemas.microsoft.com/office/drawing/2014/main" id="{371C7B79-A5D6-EB7E-84B8-CB3FB89F0992}"/>
              </a:ext>
            </a:extLst>
          </p:cNvPr>
          <p:cNvPicPr>
            <a:picLocks noChangeAspect="1"/>
          </p:cNvPicPr>
          <p:nvPr/>
        </p:nvPicPr>
        <p:blipFill>
          <a:blip r:embed="rId3"/>
          <a:stretch>
            <a:fillRect/>
          </a:stretch>
        </p:blipFill>
        <p:spPr>
          <a:xfrm>
            <a:off x="297602" y="1184939"/>
            <a:ext cx="7772400" cy="5249359"/>
          </a:xfrm>
          <a:prstGeom prst="rect">
            <a:avLst/>
          </a:prstGeom>
        </p:spPr>
      </p:pic>
      <p:sp>
        <p:nvSpPr>
          <p:cNvPr id="7" name="TextBox 3">
            <a:extLst>
              <a:ext uri="{FF2B5EF4-FFF2-40B4-BE49-F238E27FC236}">
                <a16:creationId xmlns:a16="http://schemas.microsoft.com/office/drawing/2014/main" id="{98BE760F-9648-F8A9-0827-0AF36DF28F23}"/>
              </a:ext>
            </a:extLst>
          </p:cNvPr>
          <p:cNvSpPr txBox="1">
            <a:spLocks noChangeArrowheads="1"/>
          </p:cNvSpPr>
          <p:nvPr/>
        </p:nvSpPr>
        <p:spPr bwMode="auto">
          <a:xfrm>
            <a:off x="3844975" y="32658"/>
            <a:ext cx="40671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4400" b="1" dirty="0"/>
              <a:t>HL-LHC: timeline</a:t>
            </a:r>
          </a:p>
        </p:txBody>
      </p:sp>
      <p:pic>
        <p:nvPicPr>
          <p:cNvPr id="8" name="Immagine 7" descr="Immagine che contiene testo, schermata, Carattere, numero&#10;&#10;Descrizione generata automaticamente">
            <a:extLst>
              <a:ext uri="{FF2B5EF4-FFF2-40B4-BE49-F238E27FC236}">
                <a16:creationId xmlns:a16="http://schemas.microsoft.com/office/drawing/2014/main" id="{D13D41B3-95CF-3168-50FE-8991EB02B93A}"/>
              </a:ext>
            </a:extLst>
          </p:cNvPr>
          <p:cNvPicPr>
            <a:picLocks noChangeAspect="1"/>
          </p:cNvPicPr>
          <p:nvPr/>
        </p:nvPicPr>
        <p:blipFill rotWithShape="1">
          <a:blip r:embed="rId4"/>
          <a:srcRect l="4985"/>
          <a:stretch/>
        </p:blipFill>
        <p:spPr>
          <a:xfrm>
            <a:off x="7860890" y="2107769"/>
            <a:ext cx="4331110" cy="2936010"/>
          </a:xfrm>
          <a:prstGeom prst="rect">
            <a:avLst/>
          </a:prstGeom>
        </p:spPr>
      </p:pic>
      <p:sp>
        <p:nvSpPr>
          <p:cNvPr id="9" name="Freccia giù 8">
            <a:extLst>
              <a:ext uri="{FF2B5EF4-FFF2-40B4-BE49-F238E27FC236}">
                <a16:creationId xmlns:a16="http://schemas.microsoft.com/office/drawing/2014/main" id="{8FB23068-1011-7015-798D-48544AD9ED74}"/>
              </a:ext>
            </a:extLst>
          </p:cNvPr>
          <p:cNvSpPr/>
          <p:nvPr/>
        </p:nvSpPr>
        <p:spPr>
          <a:xfrm>
            <a:off x="8893281" y="2993923"/>
            <a:ext cx="368706" cy="101763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529C1324-10C6-FA3C-DA77-0BB359F24F1C}"/>
              </a:ext>
            </a:extLst>
          </p:cNvPr>
          <p:cNvSpPr txBox="1"/>
          <p:nvPr/>
        </p:nvSpPr>
        <p:spPr>
          <a:xfrm>
            <a:off x="9733935" y="353942"/>
            <a:ext cx="1845120" cy="830997"/>
          </a:xfrm>
          <a:prstGeom prst="rect">
            <a:avLst/>
          </a:prstGeom>
          <a:solidFill>
            <a:schemeClr val="accent3">
              <a:lumMod val="40000"/>
              <a:lumOff val="60000"/>
            </a:schemeClr>
          </a:solidFill>
        </p:spPr>
        <p:txBody>
          <a:bodyPr wrap="none" rtlCol="0">
            <a:spAutoFit/>
          </a:bodyPr>
          <a:lstStyle/>
          <a:p>
            <a:pPr algn="ctr"/>
            <a:r>
              <a:rPr lang="it-IT" sz="2400" dirty="0"/>
              <a:t>43 istituzioni </a:t>
            </a:r>
          </a:p>
          <a:p>
            <a:pPr algn="ctr"/>
            <a:r>
              <a:rPr lang="it-IT" sz="2400" dirty="0"/>
              <a:t>19 paesi</a:t>
            </a:r>
          </a:p>
        </p:txBody>
      </p:sp>
      <p:sp>
        <p:nvSpPr>
          <p:cNvPr id="3" name="HL-LHC">
            <a:extLst>
              <a:ext uri="{FF2B5EF4-FFF2-40B4-BE49-F238E27FC236}">
                <a16:creationId xmlns:a16="http://schemas.microsoft.com/office/drawing/2014/main" id="{A357EC29-4FF0-442D-7249-27C52D2B98D8}"/>
              </a:ext>
            </a:extLst>
          </p:cNvPr>
          <p:cNvSpPr/>
          <p:nvPr/>
        </p:nvSpPr>
        <p:spPr>
          <a:xfrm>
            <a:off x="297602" y="186460"/>
            <a:ext cx="2179292" cy="853982"/>
          </a:xfrm>
          <a:prstGeom prst="ellipse">
            <a:avLst/>
          </a:prstGeom>
          <a:solidFill>
            <a:srgbClr val="008F00"/>
          </a:solidFill>
          <a:ln w="12700">
            <a:solidFill>
              <a:schemeClr val="accent1"/>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chor="ctr"/>
          <a:lstStyle>
            <a:lvl1pPr algn="ctr">
              <a:defRPr sz="1200">
                <a:latin typeface="Helvetica Neue"/>
                <a:ea typeface="Helvetica Neue"/>
                <a:cs typeface="Helvetica Neue"/>
                <a:sym typeface="Helvetica Neue"/>
              </a:defRPr>
            </a:lvl1pPr>
          </a:lstStyle>
          <a:p>
            <a:r>
              <a:rPr sz="2000" b="1" dirty="0">
                <a:solidFill>
                  <a:schemeClr val="bg1"/>
                </a:solidFill>
              </a:rPr>
              <a:t>HL-LHC</a:t>
            </a:r>
          </a:p>
        </p:txBody>
      </p:sp>
    </p:spTree>
    <p:extLst>
      <p:ext uri="{BB962C8B-B14F-4D97-AF65-F5344CB8AC3E}">
        <p14:creationId xmlns:p14="http://schemas.microsoft.com/office/powerpoint/2010/main" val="288690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xfrm>
            <a:off x="11785091" y="74435"/>
            <a:ext cx="261283" cy="3311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a:p>
        </p:txBody>
      </p:sp>
      <p:sp>
        <p:nvSpPr>
          <p:cNvPr id="277" name="High luminosity ➔ 200 soft pp interactions per crossing…"/>
          <p:cNvSpPr txBox="1">
            <a:spLocks noGrp="1"/>
          </p:cNvSpPr>
          <p:nvPr>
            <p:ph type="body" sz="half" idx="1"/>
          </p:nvPr>
        </p:nvSpPr>
        <p:spPr>
          <a:xfrm>
            <a:off x="208866" y="1043896"/>
            <a:ext cx="11523899" cy="1157026"/>
          </a:xfrm>
          <a:prstGeom prst="rect">
            <a:avLst/>
          </a:prstGeom>
        </p:spPr>
        <p:txBody>
          <a:bodyPr>
            <a:normAutofit/>
          </a:bodyPr>
          <a:lstStyle/>
          <a:p>
            <a:pPr marL="142236" indent="-142236" defTabSz="694927">
              <a:defRPr sz="1520"/>
            </a:pPr>
            <a:r>
              <a:rPr lang="it-IT" sz="2400" dirty="0"/>
              <a:t>Alta</a:t>
            </a:r>
            <a:r>
              <a:rPr sz="2400" dirty="0"/>
              <a:t> </a:t>
            </a:r>
            <a:r>
              <a:rPr sz="2400" dirty="0" err="1"/>
              <a:t>luminosit</a:t>
            </a:r>
            <a:r>
              <a:rPr lang="it-IT" sz="2400" dirty="0"/>
              <a:t>à</a:t>
            </a:r>
            <a:r>
              <a:rPr sz="2400" dirty="0"/>
              <a:t> ➔ </a:t>
            </a:r>
            <a:r>
              <a:rPr sz="2400" b="1" dirty="0"/>
              <a:t>200 </a:t>
            </a:r>
            <a:r>
              <a:rPr lang="it-IT" sz="2400" b="1" dirty="0"/>
              <a:t>interazioni </a:t>
            </a:r>
            <a:r>
              <a:rPr sz="2400" dirty="0"/>
              <a:t>p</a:t>
            </a:r>
            <a:r>
              <a:rPr lang="it-IT" sz="2400" dirty="0"/>
              <a:t>rotone-</a:t>
            </a:r>
            <a:r>
              <a:rPr sz="2400" dirty="0"/>
              <a:t>p</a:t>
            </a:r>
            <a:r>
              <a:rPr lang="it-IT" sz="2400" dirty="0"/>
              <a:t>rotone</a:t>
            </a:r>
            <a:r>
              <a:rPr sz="2400" dirty="0"/>
              <a:t> per </a:t>
            </a:r>
            <a:r>
              <a:rPr lang="it-IT" sz="2400" dirty="0"/>
              <a:t>ogni incrocio dei pacchetti</a:t>
            </a:r>
            <a:endParaRPr sz="2400" dirty="0"/>
          </a:p>
          <a:p>
            <a:pPr marL="528305" lvl="1" indent="-142235" defTabSz="694927">
              <a:defRPr sz="1368"/>
            </a:pPr>
            <a:r>
              <a:rPr lang="it-IT" sz="2000" dirty="0"/>
              <a:t>aumento della complessità </a:t>
            </a:r>
            <a:r>
              <a:rPr lang="it-IT" sz="2000" dirty="0" err="1"/>
              <a:t>combinatoriale</a:t>
            </a:r>
            <a:r>
              <a:rPr sz="2000" dirty="0"/>
              <a:t>, </a:t>
            </a:r>
            <a:r>
              <a:rPr lang="it-IT" sz="2000" dirty="0"/>
              <a:t>del </a:t>
            </a:r>
            <a:r>
              <a:rPr sz="2000" dirty="0"/>
              <a:t>rate </a:t>
            </a:r>
            <a:r>
              <a:rPr lang="it-IT" sz="2000" dirty="0"/>
              <a:t>di tracce false</a:t>
            </a:r>
            <a:r>
              <a:rPr sz="2000" dirty="0"/>
              <a:t>, </a:t>
            </a:r>
            <a:r>
              <a:rPr lang="it-IT" sz="2000" dirty="0"/>
              <a:t>di segnali </a:t>
            </a:r>
            <a:r>
              <a:rPr lang="it-IT" sz="2000" dirty="0" err="1"/>
              <a:t>spurii</a:t>
            </a:r>
            <a:r>
              <a:rPr lang="it-IT" sz="2000" dirty="0"/>
              <a:t> nei calorimetri, del volume dei dati da essere letti per ogni evento.</a:t>
            </a:r>
            <a:endParaRPr lang="it-IT" sz="2400" dirty="0"/>
          </a:p>
        </p:txBody>
      </p:sp>
      <p:sp>
        <p:nvSpPr>
          <p:cNvPr id="278" name="HL-LHC experimental challenges"/>
          <p:cNvSpPr txBox="1">
            <a:spLocks noGrp="1"/>
          </p:cNvSpPr>
          <p:nvPr>
            <p:ph type="title"/>
          </p:nvPr>
        </p:nvSpPr>
        <p:spPr>
          <a:xfrm>
            <a:off x="2815850" y="-237021"/>
            <a:ext cx="7960137" cy="1325563"/>
          </a:xfrm>
          <a:prstGeom prst="rect">
            <a:avLst/>
          </a:prstGeom>
        </p:spPr>
        <p:txBody>
          <a:bodyPr>
            <a:normAutofit/>
          </a:bodyPr>
          <a:lstStyle>
            <a:lvl1pPr defTabSz="658368">
              <a:lnSpc>
                <a:spcPts val="2800"/>
              </a:lnSpc>
              <a:defRPr sz="2880"/>
            </a:lvl1pPr>
          </a:lstStyle>
          <a:p>
            <a:r>
              <a:rPr sz="4400" b="1" dirty="0">
                <a:latin typeface="+mn-lt"/>
              </a:rPr>
              <a:t>HL-LHC</a:t>
            </a:r>
            <a:r>
              <a:rPr lang="it-IT" sz="4400" b="1" dirty="0">
                <a:latin typeface="+mn-lt"/>
              </a:rPr>
              <a:t>: sfide sperimentali</a:t>
            </a:r>
            <a:endParaRPr sz="4400" b="1" dirty="0">
              <a:latin typeface="+mn-lt"/>
            </a:endParaRPr>
          </a:p>
        </p:txBody>
      </p:sp>
      <p:grpSp>
        <p:nvGrpSpPr>
          <p:cNvPr id="287" name="Group"/>
          <p:cNvGrpSpPr/>
          <p:nvPr/>
        </p:nvGrpSpPr>
        <p:grpSpPr>
          <a:xfrm>
            <a:off x="213962" y="3579887"/>
            <a:ext cx="7234796" cy="2852352"/>
            <a:chOff x="-64066" y="0"/>
            <a:chExt cx="5426096" cy="2139262"/>
          </a:xfrm>
        </p:grpSpPr>
        <p:pic>
          <p:nvPicPr>
            <p:cNvPr id="279" name="image12.jpg" descr="image12.jpg"/>
            <p:cNvPicPr>
              <a:picLocks noChangeAspect="1"/>
            </p:cNvPicPr>
            <p:nvPr/>
          </p:nvPicPr>
          <p:blipFill>
            <a:blip r:embed="rId2"/>
            <a:srcRect l="49361"/>
            <a:stretch>
              <a:fillRect/>
            </a:stretch>
          </p:blipFill>
          <p:spPr>
            <a:xfrm>
              <a:off x="2682105" y="284098"/>
              <a:ext cx="2679925" cy="1855164"/>
            </a:xfrm>
            <a:prstGeom prst="rect">
              <a:avLst/>
            </a:prstGeom>
            <a:ln w="12700" cap="flat">
              <a:noFill/>
              <a:miter lim="400000"/>
            </a:ln>
            <a:effectLst/>
          </p:spPr>
        </p:pic>
        <p:pic>
          <p:nvPicPr>
            <p:cNvPr id="282" name="image12.jpg" descr="image12.jpg"/>
            <p:cNvPicPr>
              <a:picLocks noChangeAspect="1"/>
            </p:cNvPicPr>
            <p:nvPr/>
          </p:nvPicPr>
          <p:blipFill>
            <a:blip r:embed="rId2"/>
            <a:srcRect r="50566"/>
            <a:stretch>
              <a:fillRect/>
            </a:stretch>
          </p:blipFill>
          <p:spPr>
            <a:xfrm>
              <a:off x="-64066" y="283366"/>
              <a:ext cx="2616167" cy="1855164"/>
            </a:xfrm>
            <a:prstGeom prst="rect">
              <a:avLst/>
            </a:prstGeom>
            <a:ln w="12700" cap="flat">
              <a:noFill/>
              <a:miter lim="400000"/>
            </a:ln>
            <a:effectLst/>
          </p:spPr>
        </p:pic>
        <p:sp>
          <p:nvSpPr>
            <p:cNvPr id="283" name="Arrow"/>
            <p:cNvSpPr/>
            <p:nvPr/>
          </p:nvSpPr>
          <p:spPr>
            <a:xfrm flipH="1">
              <a:off x="2185167" y="795107"/>
              <a:ext cx="701318" cy="378712"/>
            </a:xfrm>
            <a:prstGeom prst="leftArrow">
              <a:avLst>
                <a:gd name="adj1" fmla="val 50000"/>
                <a:gd name="adj2" fmla="val 50000"/>
              </a:avLst>
            </a:prstGeom>
            <a:solidFill>
              <a:srgbClr val="FF2600"/>
            </a:solidFill>
            <a:ln w="3175" cap="flat">
              <a:solidFill>
                <a:srgbClr val="C00000"/>
              </a:solidFill>
              <a:prstDash val="solid"/>
              <a:round/>
            </a:ln>
            <a:effectLst/>
          </p:spPr>
          <p:txBody>
            <a:bodyPr wrap="square" lIns="45719" tIns="45719" rIns="45719" bIns="45719" numCol="1" anchor="ctr">
              <a:noAutofit/>
            </a:bodyPr>
            <a:lstStyle/>
            <a:p>
              <a:pPr defTabSz="914377">
                <a:defRPr sz="1200">
                  <a:solidFill>
                    <a:srgbClr val="FFFFFF"/>
                  </a:solidFill>
                </a:defRPr>
              </a:pPr>
              <a:endParaRPr sz="1600"/>
            </a:p>
          </p:txBody>
        </p:sp>
        <p:sp>
          <p:nvSpPr>
            <p:cNvPr id="284" name="200 pileup"/>
            <p:cNvSpPr txBox="1"/>
            <p:nvPr/>
          </p:nvSpPr>
          <p:spPr>
            <a:xfrm>
              <a:off x="2886485" y="0"/>
              <a:ext cx="921068" cy="283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defTabSz="685800">
                <a:defRPr sz="1200">
                  <a:solidFill>
                    <a:srgbClr val="7030A0"/>
                  </a:solidFill>
                </a:defRPr>
              </a:lvl1pPr>
            </a:lstStyle>
            <a:p>
              <a:r>
                <a:rPr sz="1600"/>
                <a:t>200 pileup</a:t>
              </a:r>
            </a:p>
          </p:txBody>
        </p:sp>
        <p:sp>
          <p:nvSpPr>
            <p:cNvPr id="285" name="25 pileup"/>
            <p:cNvSpPr txBox="1"/>
            <p:nvPr/>
          </p:nvSpPr>
          <p:spPr>
            <a:xfrm>
              <a:off x="599783" y="12395"/>
              <a:ext cx="821574" cy="283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defTabSz="685800">
                <a:defRPr sz="1200">
                  <a:solidFill>
                    <a:srgbClr val="7030A0"/>
                  </a:solidFill>
                </a:defRPr>
              </a:lvl1pPr>
            </a:lstStyle>
            <a:p>
              <a:r>
                <a:rPr sz="1600"/>
                <a:t>25 pileup</a:t>
              </a:r>
            </a:p>
          </p:txBody>
        </p:sp>
        <p:sp>
          <p:nvSpPr>
            <p:cNvPr id="286" name="Arrow"/>
            <p:cNvSpPr/>
            <p:nvPr/>
          </p:nvSpPr>
          <p:spPr>
            <a:xfrm>
              <a:off x="2185167" y="1211680"/>
              <a:ext cx="701318" cy="378712"/>
            </a:xfrm>
            <a:prstGeom prst="leftArrow">
              <a:avLst>
                <a:gd name="adj1" fmla="val 50000"/>
                <a:gd name="adj2" fmla="val 50000"/>
              </a:avLst>
            </a:prstGeom>
            <a:solidFill>
              <a:srgbClr val="008F00"/>
            </a:solidFill>
            <a:ln w="3175" cap="flat">
              <a:solidFill>
                <a:srgbClr val="008F00"/>
              </a:solidFill>
              <a:prstDash val="solid"/>
              <a:round/>
            </a:ln>
            <a:effectLst/>
          </p:spPr>
          <p:txBody>
            <a:bodyPr wrap="square" lIns="45719" tIns="45719" rIns="45719" bIns="45719" numCol="1" anchor="ctr">
              <a:noAutofit/>
            </a:bodyPr>
            <a:lstStyle/>
            <a:p>
              <a:pPr defTabSz="914377">
                <a:defRPr sz="1200">
                  <a:solidFill>
                    <a:srgbClr val="FFFFFF"/>
                  </a:solidFill>
                </a:defRPr>
              </a:pPr>
              <a:endParaRPr sz="1600"/>
            </a:p>
          </p:txBody>
        </p:sp>
      </p:grpSp>
      <p:grpSp>
        <p:nvGrpSpPr>
          <p:cNvPr id="7" name="Gruppo 6">
            <a:extLst>
              <a:ext uri="{FF2B5EF4-FFF2-40B4-BE49-F238E27FC236}">
                <a16:creationId xmlns:a16="http://schemas.microsoft.com/office/drawing/2014/main" id="{19EE1A1D-32C2-4703-83C0-C4C0ECDB13B3}"/>
              </a:ext>
            </a:extLst>
          </p:cNvPr>
          <p:cNvGrpSpPr/>
          <p:nvPr/>
        </p:nvGrpSpPr>
        <p:grpSpPr>
          <a:xfrm>
            <a:off x="0" y="2184585"/>
            <a:ext cx="12109239" cy="4078741"/>
            <a:chOff x="208866" y="2164099"/>
            <a:chExt cx="12109239" cy="4078741"/>
          </a:xfrm>
        </p:grpSpPr>
        <p:pic>
          <p:nvPicPr>
            <p:cNvPr id="4" name="image13.png" descr="image13.png">
              <a:extLst>
                <a:ext uri="{FF2B5EF4-FFF2-40B4-BE49-F238E27FC236}">
                  <a16:creationId xmlns:a16="http://schemas.microsoft.com/office/drawing/2014/main" id="{E23C2A96-34DC-4AD6-B330-D2EED0437428}"/>
                </a:ext>
              </a:extLst>
            </p:cNvPr>
            <p:cNvPicPr>
              <a:picLocks noChangeAspect="1"/>
            </p:cNvPicPr>
            <p:nvPr/>
          </p:nvPicPr>
          <p:blipFill>
            <a:blip r:embed="rId3"/>
            <a:stretch>
              <a:fillRect/>
            </a:stretch>
          </p:blipFill>
          <p:spPr>
            <a:xfrm>
              <a:off x="7740699" y="3769286"/>
              <a:ext cx="4577406" cy="2473554"/>
            </a:xfrm>
            <a:prstGeom prst="rect">
              <a:avLst/>
            </a:prstGeom>
            <a:ln w="12700" cap="flat">
              <a:noFill/>
              <a:miter lim="400000"/>
            </a:ln>
            <a:effectLst/>
          </p:spPr>
        </p:pic>
        <p:sp>
          <p:nvSpPr>
            <p:cNvPr id="6" name="CasellaDiTesto 5">
              <a:extLst>
                <a:ext uri="{FF2B5EF4-FFF2-40B4-BE49-F238E27FC236}">
                  <a16:creationId xmlns:a16="http://schemas.microsoft.com/office/drawing/2014/main" id="{FCE7DA7B-9275-AD09-4F5C-E09AE5CF832E}"/>
                </a:ext>
              </a:extLst>
            </p:cNvPr>
            <p:cNvSpPr txBox="1"/>
            <p:nvPr/>
          </p:nvSpPr>
          <p:spPr>
            <a:xfrm>
              <a:off x="208866" y="2164099"/>
              <a:ext cx="10477610" cy="1477328"/>
            </a:xfrm>
            <a:prstGeom prst="rect">
              <a:avLst/>
            </a:prstGeom>
            <a:noFill/>
          </p:spPr>
          <p:txBody>
            <a:bodyPr wrap="square" rtlCol="0">
              <a:spAutoFit/>
            </a:bodyPr>
            <a:lstStyle/>
            <a:p>
              <a:pPr marL="285750" indent="-285750">
                <a:buFont typeface="Arial" panose="020B0604020202020204" pitchFamily="34" charset="0"/>
                <a:buChar char="•"/>
              </a:pPr>
              <a:r>
                <a:rPr lang="it-IT" sz="2400" dirty="0"/>
                <a:t>Elementi del rilevatore ed elettronica esposti ad </a:t>
              </a:r>
              <a:r>
                <a:rPr lang="it-IT" sz="2400" b="1" dirty="0"/>
                <a:t>alte dosi di radiazione</a:t>
              </a:r>
              <a:r>
                <a:rPr lang="it-IT" sz="2400" dirty="0"/>
                <a:t>. Necessari: nuovo tracciatore, nuovi calorimetri e rivelatori di muoni in avanti, nuovi sistemi di </a:t>
              </a:r>
              <a:r>
                <a:rPr lang="it-IT" sz="2400" dirty="0" err="1"/>
                <a:t>read</a:t>
              </a:r>
              <a:r>
                <a:rPr lang="it-IT" sz="2400" dirty="0"/>
                <a:t>-out. </a:t>
              </a:r>
            </a:p>
            <a:p>
              <a:endParaRPr lang="it-IT" dirty="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lide Number"/>
          <p:cNvSpPr txBox="1">
            <a:spLocks noGrp="1"/>
          </p:cNvSpPr>
          <p:nvPr>
            <p:ph type="sldNum" sz="quarter" idx="2"/>
          </p:nvPr>
        </p:nvSpPr>
        <p:spPr>
          <a:xfrm>
            <a:off x="11785091" y="74435"/>
            <a:ext cx="261283" cy="3311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77" name="High luminosity ➔ 200 soft pp interactions per crossing…"/>
          <p:cNvSpPr txBox="1">
            <a:spLocks noGrp="1"/>
          </p:cNvSpPr>
          <p:nvPr>
            <p:ph type="body" sz="half" idx="1"/>
          </p:nvPr>
        </p:nvSpPr>
        <p:spPr>
          <a:xfrm>
            <a:off x="334050" y="897701"/>
            <a:ext cx="11712324" cy="2274412"/>
          </a:xfrm>
          <a:prstGeom prst="rect">
            <a:avLst/>
          </a:prstGeom>
        </p:spPr>
        <p:txBody>
          <a:bodyPr>
            <a:noAutofit/>
          </a:bodyPr>
          <a:lstStyle/>
          <a:p>
            <a:pPr marL="142236" indent="-142236" defTabSz="694927">
              <a:defRPr sz="1520">
                <a:solidFill>
                  <a:srgbClr val="942193"/>
                </a:solidFill>
              </a:defRPr>
            </a:pPr>
            <a:r>
              <a:rPr lang="it-IT" sz="2400" dirty="0"/>
              <a:t> Progressi significativi Novità incoraggianti dagli USA e dal CERN per i programmi sul magnete Nb3Sn ( e buona comprensione della tecnologia di questi nuovi magneti superconduttori)</a:t>
            </a:r>
          </a:p>
          <a:p>
            <a:pPr marL="142236" indent="-142236" defTabSz="694927">
              <a:defRPr sz="1520">
                <a:solidFill>
                  <a:srgbClr val="942193"/>
                </a:solidFill>
              </a:defRPr>
            </a:pPr>
            <a:r>
              <a:rPr lang="it-IT" sz="2400" dirty="0"/>
              <a:t> Lavori di ingegneria civile quasi completati </a:t>
            </a:r>
            <a:endParaRPr sz="2400" dirty="0"/>
          </a:p>
        </p:txBody>
      </p:sp>
      <p:sp>
        <p:nvSpPr>
          <p:cNvPr id="278" name="HL-LHC experimental challenges"/>
          <p:cNvSpPr txBox="1">
            <a:spLocks noGrp="1"/>
          </p:cNvSpPr>
          <p:nvPr>
            <p:ph type="title"/>
          </p:nvPr>
        </p:nvSpPr>
        <p:spPr>
          <a:xfrm>
            <a:off x="3785009" y="-185951"/>
            <a:ext cx="4496747" cy="1325563"/>
          </a:xfrm>
          <a:prstGeom prst="rect">
            <a:avLst/>
          </a:prstGeom>
        </p:spPr>
        <p:txBody>
          <a:bodyPr>
            <a:normAutofit/>
          </a:bodyPr>
          <a:lstStyle>
            <a:lvl1pPr defTabSz="658368">
              <a:lnSpc>
                <a:spcPts val="2800"/>
              </a:lnSpc>
              <a:defRPr sz="2880"/>
            </a:lvl1pPr>
          </a:lstStyle>
          <a:p>
            <a:r>
              <a:rPr sz="4400" b="1" dirty="0">
                <a:latin typeface="+mn-lt"/>
              </a:rPr>
              <a:t>HL-LHC</a:t>
            </a:r>
            <a:r>
              <a:rPr lang="it-IT" sz="4400" b="1" dirty="0">
                <a:latin typeface="+mn-lt"/>
              </a:rPr>
              <a:t>: stato</a:t>
            </a:r>
            <a:endParaRPr sz="4400" b="1" dirty="0">
              <a:latin typeface="+mn-lt"/>
            </a:endParaRPr>
          </a:p>
        </p:txBody>
      </p:sp>
      <p:sp>
        <p:nvSpPr>
          <p:cNvPr id="2" name="CasellaDiTesto 1">
            <a:extLst>
              <a:ext uri="{FF2B5EF4-FFF2-40B4-BE49-F238E27FC236}">
                <a16:creationId xmlns:a16="http://schemas.microsoft.com/office/drawing/2014/main" id="{8FF4DC4E-E50E-03D9-7648-BFC8334A1258}"/>
              </a:ext>
            </a:extLst>
          </p:cNvPr>
          <p:cNvSpPr txBox="1"/>
          <p:nvPr/>
        </p:nvSpPr>
        <p:spPr>
          <a:xfrm>
            <a:off x="7632187" y="5262911"/>
            <a:ext cx="4283545" cy="1477328"/>
          </a:xfrm>
          <a:prstGeom prst="rect">
            <a:avLst/>
          </a:prstGeom>
          <a:solidFill>
            <a:schemeClr val="accent1">
              <a:lumMod val="20000"/>
              <a:lumOff val="80000"/>
            </a:schemeClr>
          </a:solidFill>
        </p:spPr>
        <p:txBody>
          <a:bodyPr wrap="none" rtlCol="0">
            <a:spAutoFit/>
          </a:bodyPr>
          <a:lstStyle/>
          <a:p>
            <a:pPr marL="285750" indent="-285750">
              <a:buFont typeface="Arial" panose="020B0604020202020204" pitchFamily="34" charset="0"/>
              <a:buChar char="•"/>
            </a:pPr>
            <a:r>
              <a:rPr lang="it-IT" b="0" i="0" dirty="0">
                <a:solidFill>
                  <a:srgbClr val="4E4D4D"/>
                </a:solidFill>
                <a:effectLst/>
                <a:latin typeface="Roboto Condensed" panose="020F0502020204030204" pitchFamily="34" charset="0"/>
              </a:rPr>
              <a:t>nuovi magneti quadrupoli superconduttori</a:t>
            </a:r>
          </a:p>
          <a:p>
            <a:pPr marL="285750" indent="-285750">
              <a:buFont typeface="Arial" panose="020B0604020202020204" pitchFamily="34" charset="0"/>
              <a:buChar char="•"/>
            </a:pPr>
            <a:r>
              <a:rPr lang="it-IT" b="0" i="0" dirty="0">
                <a:solidFill>
                  <a:srgbClr val="4E4D4D"/>
                </a:solidFill>
                <a:effectLst/>
                <a:latin typeface="Roboto Condensed" panose="020F0502020204030204" pitchFamily="34" charset="0"/>
              </a:rPr>
              <a:t>collegamenti superconduttori ad alta T</a:t>
            </a:r>
          </a:p>
          <a:p>
            <a:pPr marL="285750" indent="-285750">
              <a:buFont typeface="Arial" panose="020B0604020202020204" pitchFamily="34" charset="0"/>
              <a:buChar char="•"/>
            </a:pPr>
            <a:r>
              <a:rPr lang="it-IT" b="0" i="0" dirty="0">
                <a:solidFill>
                  <a:srgbClr val="4E4D4D"/>
                </a:solidFill>
                <a:effectLst/>
                <a:latin typeface="Roboto Condensed" panose="020F0502020204030204" pitchFamily="34" charset="0"/>
              </a:rPr>
              <a:t>nuove tecnologie per il vuoto</a:t>
            </a:r>
          </a:p>
          <a:p>
            <a:pPr marL="285750" indent="-285750">
              <a:buFont typeface="Arial" panose="020B0604020202020204" pitchFamily="34" charset="0"/>
              <a:buChar char="•"/>
            </a:pPr>
            <a:r>
              <a:rPr lang="it-IT" b="0" i="0" dirty="0">
                <a:solidFill>
                  <a:srgbClr val="4E4D4D"/>
                </a:solidFill>
                <a:effectLst/>
                <a:latin typeface="Roboto Condensed" panose="020F0502020204030204" pitchFamily="34" charset="0"/>
              </a:rPr>
              <a:t>convertitori di potenza ad alta corrente </a:t>
            </a:r>
          </a:p>
          <a:p>
            <a:r>
              <a:rPr lang="it-IT" dirty="0">
                <a:solidFill>
                  <a:srgbClr val="4E4D4D"/>
                </a:solidFill>
                <a:latin typeface="Roboto Condensed" panose="020F0502020204030204" pitchFamily="34" charset="0"/>
              </a:rPr>
              <a:t>      </a:t>
            </a:r>
            <a:r>
              <a:rPr lang="it-IT" b="0" i="0" dirty="0">
                <a:solidFill>
                  <a:srgbClr val="4E4D4D"/>
                </a:solidFill>
                <a:effectLst/>
                <a:latin typeface="Roboto Condensed" panose="020F0502020204030204" pitchFamily="34" charset="0"/>
              </a:rPr>
              <a:t>molto precisi.</a:t>
            </a:r>
            <a:endParaRPr lang="it-IT" dirty="0"/>
          </a:p>
        </p:txBody>
      </p:sp>
      <p:pic>
        <p:nvPicPr>
          <p:cNvPr id="3" name="Picture 6">
            <a:extLst>
              <a:ext uri="{FF2B5EF4-FFF2-40B4-BE49-F238E27FC236}">
                <a16:creationId xmlns:a16="http://schemas.microsoft.com/office/drawing/2014/main" id="{B0208F3F-FC0C-10D2-3138-D7A9686F98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995" y="2773065"/>
            <a:ext cx="7260028" cy="3500438"/>
          </a:xfrm>
          <a:prstGeom prst="rect">
            <a:avLst/>
          </a:prstGeom>
        </p:spPr>
      </p:pic>
      <p:pic>
        <p:nvPicPr>
          <p:cNvPr id="4" name="Picture 8">
            <a:extLst>
              <a:ext uri="{FF2B5EF4-FFF2-40B4-BE49-F238E27FC236}">
                <a16:creationId xmlns:a16="http://schemas.microsoft.com/office/drawing/2014/main" id="{ECA7AAB5-C7B4-C9AE-D982-6EF0DDE3FA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1252"/>
          <a:stretch/>
        </p:blipFill>
        <p:spPr>
          <a:xfrm>
            <a:off x="8247075" y="2773065"/>
            <a:ext cx="2967246" cy="2217757"/>
          </a:xfrm>
          <a:prstGeom prst="rect">
            <a:avLst/>
          </a:prstGeom>
        </p:spPr>
      </p:pic>
    </p:spTree>
    <p:extLst>
      <p:ext uri="{BB962C8B-B14F-4D97-AF65-F5344CB8AC3E}">
        <p14:creationId xmlns:p14="http://schemas.microsoft.com/office/powerpoint/2010/main" val="38194167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7" name="Text Box 2">
            <a:extLst>
              <a:ext uri="{FF2B5EF4-FFF2-40B4-BE49-F238E27FC236}">
                <a16:creationId xmlns:a16="http://schemas.microsoft.com/office/drawing/2014/main" id="{BFC803D5-C024-CA41-B784-82B24CBFEA93}"/>
              </a:ext>
            </a:extLst>
          </p:cNvPr>
          <p:cNvSpPr txBox="1">
            <a:spLocks noChangeArrowheads="1"/>
          </p:cNvSpPr>
          <p:nvPr/>
        </p:nvSpPr>
        <p:spPr bwMode="auto">
          <a:xfrm>
            <a:off x="10128250" y="6421439"/>
            <a:ext cx="914400" cy="32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lnSpc>
                <a:spcPct val="93000"/>
              </a:lnSpc>
              <a:spcAft>
                <a:spcPts val="14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ea typeface="Droid Sans Fallback" charset="0"/>
                <a:cs typeface="Droid Sans Fallback" charset="0"/>
              </a:defRPr>
            </a:lvl1pPr>
            <a:lvl2pPr>
              <a:lnSpc>
                <a:spcPct val="93000"/>
              </a:lnSpc>
              <a:spcAft>
                <a:spcPts val="113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2pPr>
            <a:lvl3pPr>
              <a:lnSpc>
                <a:spcPct val="93000"/>
              </a:lnSpc>
              <a:spcAft>
                <a:spcPts val="85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3pPr>
            <a:lvl4pPr>
              <a:lnSpc>
                <a:spcPct val="93000"/>
              </a:lnSpc>
              <a:spcAft>
                <a:spcPts val="57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Arial" panose="020B0604020202020204" pitchFamily="34" charset="0"/>
                <a:ea typeface="Droid Sans Fallback" charset="0"/>
                <a:cs typeface="Droid Sans Fallback" charset="0"/>
              </a:defRPr>
            </a:lvl4pPr>
            <a:lvl5pPr>
              <a:lnSpc>
                <a:spcPct val="93000"/>
              </a:lnSpc>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panose="020B0604020202020204" pitchFamily="34" charset="0"/>
                <a:ea typeface="Droid Sans Fallback" charset="0"/>
                <a:cs typeface="Droid Sans Fallback" charset="0"/>
              </a:defRPr>
            </a:lvl9pPr>
          </a:lstStyle>
          <a:p>
            <a:pPr eaLnBrk="1" hangingPunct="1">
              <a:lnSpc>
                <a:spcPct val="100000"/>
              </a:lnSpc>
              <a:spcAft>
                <a:spcPct val="0"/>
              </a:spcAft>
              <a:buClrTx/>
              <a:buFontTx/>
              <a:buNone/>
              <a:defRPr/>
            </a:pPr>
            <a:fld id="{338ADF0E-6357-FD49-96C5-C63DBF269BD6}" type="slidenum">
              <a:rPr lang="en-US" altLang="en-US" sz="1400">
                <a:ea typeface="DejaVu Sans" charset="0"/>
                <a:cs typeface="DejaVu Sans" charset="0"/>
              </a:rPr>
              <a:pPr eaLnBrk="1" hangingPunct="1">
                <a:lnSpc>
                  <a:spcPct val="100000"/>
                </a:lnSpc>
                <a:spcAft>
                  <a:spcPct val="0"/>
                </a:spcAft>
                <a:buClrTx/>
                <a:buFontTx/>
                <a:buNone/>
                <a:defRPr/>
              </a:pPr>
              <a:t>14</a:t>
            </a:fld>
            <a:endParaRPr lang="en-US" altLang="en-US" sz="1400">
              <a:ea typeface="DejaVu Sans" charset="0"/>
              <a:cs typeface="DejaVu Sans" charset="0"/>
            </a:endParaRPr>
          </a:p>
        </p:txBody>
      </p:sp>
      <p:sp>
        <p:nvSpPr>
          <p:cNvPr id="4" name="TextBox 3">
            <a:extLst>
              <a:ext uri="{FF2B5EF4-FFF2-40B4-BE49-F238E27FC236}">
                <a16:creationId xmlns:a16="http://schemas.microsoft.com/office/drawing/2014/main" id="{8316E594-CA8B-284A-9A19-A3F0E3DAFA66}"/>
              </a:ext>
            </a:extLst>
          </p:cNvPr>
          <p:cNvSpPr txBox="1">
            <a:spLocks noChangeArrowheads="1"/>
          </p:cNvSpPr>
          <p:nvPr/>
        </p:nvSpPr>
        <p:spPr bwMode="auto">
          <a:xfrm>
            <a:off x="2961572" y="-36939"/>
            <a:ext cx="645984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4400" b="1" dirty="0"/>
              <a:t>HL-LHC: </a:t>
            </a:r>
            <a:r>
              <a:rPr lang="en-US" altLang="en-US" sz="4400" b="1" dirty="0" err="1"/>
              <a:t>potenziale</a:t>
            </a:r>
            <a:r>
              <a:rPr lang="en-US" altLang="en-US" sz="4400" b="1" dirty="0"/>
              <a:t> di </a:t>
            </a:r>
            <a:r>
              <a:rPr lang="en-US" altLang="en-US" sz="4400" b="1" dirty="0" err="1"/>
              <a:t>fisica</a:t>
            </a:r>
            <a:endParaRPr lang="en-US" altLang="en-US" sz="4400" b="1" dirty="0"/>
          </a:p>
        </p:txBody>
      </p:sp>
      <p:grpSp>
        <p:nvGrpSpPr>
          <p:cNvPr id="8" name="Group 7">
            <a:extLst>
              <a:ext uri="{FF2B5EF4-FFF2-40B4-BE49-F238E27FC236}">
                <a16:creationId xmlns:a16="http://schemas.microsoft.com/office/drawing/2014/main" id="{5A405819-E2EF-4D43-87C4-CB708983335E}"/>
              </a:ext>
            </a:extLst>
          </p:cNvPr>
          <p:cNvGrpSpPr/>
          <p:nvPr/>
        </p:nvGrpSpPr>
        <p:grpSpPr>
          <a:xfrm>
            <a:off x="6299068" y="732502"/>
            <a:ext cx="5892932" cy="6142833"/>
            <a:chOff x="-522677" y="908691"/>
            <a:chExt cx="4703311" cy="5545830"/>
          </a:xfrm>
        </p:grpSpPr>
        <p:pic>
          <p:nvPicPr>
            <p:cNvPr id="3" name="Picture 2" descr="Chart&#10;&#10;Description automatically generated">
              <a:extLst>
                <a:ext uri="{FF2B5EF4-FFF2-40B4-BE49-F238E27FC236}">
                  <a16:creationId xmlns:a16="http://schemas.microsoft.com/office/drawing/2014/main" id="{A70A24E3-2A8F-0841-BFA1-977BBDAF739A}"/>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56792"/>
              <a:ext cx="3725505" cy="4442400"/>
            </a:xfrm>
            <a:prstGeom prst="rect">
              <a:avLst/>
            </a:prstGeom>
            <a:ln>
              <a:solidFill>
                <a:schemeClr val="tx1"/>
              </a:solidFill>
            </a:ln>
          </p:spPr>
        </p:pic>
        <p:sp>
          <p:nvSpPr>
            <p:cNvPr id="2" name="TextBox 1">
              <a:extLst>
                <a:ext uri="{FF2B5EF4-FFF2-40B4-BE49-F238E27FC236}">
                  <a16:creationId xmlns:a16="http://schemas.microsoft.com/office/drawing/2014/main" id="{E59CAFA5-5A79-C54A-B475-1536513599C0}"/>
                </a:ext>
              </a:extLst>
            </p:cNvPr>
            <p:cNvSpPr txBox="1"/>
            <p:nvPr/>
          </p:nvSpPr>
          <p:spPr>
            <a:xfrm>
              <a:off x="-522677" y="908691"/>
              <a:ext cx="4703311" cy="639089"/>
            </a:xfrm>
            <a:prstGeom prst="rect">
              <a:avLst/>
            </a:prstGeom>
            <a:noFill/>
          </p:spPr>
          <p:txBody>
            <a:bodyPr wrap="square" rtlCol="0">
              <a:spAutoFit/>
            </a:bodyPr>
            <a:lstStyle/>
            <a:p>
              <a:r>
                <a:rPr lang="en-CH" sz="2000"/>
                <a:t>Precision</a:t>
              </a:r>
              <a:r>
                <a:rPr lang="it-IT" sz="2000" dirty="0"/>
                <a:t>e sugli accoppiamenti</a:t>
              </a:r>
              <a:r>
                <a:rPr lang="en-CH" sz="2000"/>
                <a:t> </a:t>
              </a:r>
              <a:r>
                <a:rPr lang="it-IT" sz="2000" dirty="0"/>
                <a:t>dell’</a:t>
              </a:r>
              <a:r>
                <a:rPr lang="en-CH" sz="2000"/>
                <a:t> Higgs (normali</a:t>
              </a:r>
              <a:r>
                <a:rPr lang="it-IT" sz="2000" dirty="0" err="1"/>
                <a:t>zzati</a:t>
              </a:r>
              <a:r>
                <a:rPr lang="it-IT" sz="2000" dirty="0"/>
                <a:t> alle previsioni del MS</a:t>
              </a:r>
              <a:r>
                <a:rPr lang="en-CH" sz="2000"/>
                <a:t>)</a:t>
              </a:r>
              <a:r>
                <a:rPr lang="it-IT" sz="2000" dirty="0"/>
                <a:t> </a:t>
              </a:r>
              <a:r>
                <a:rPr lang="en-CH" sz="2000"/>
                <a:t> </a:t>
              </a:r>
              <a:r>
                <a:rPr lang="it-IT" sz="2000" b="1" dirty="0">
                  <a:solidFill>
                    <a:srgbClr val="0070C0"/>
                  </a:solidFill>
                </a:rPr>
                <a:t>oggi</a:t>
              </a:r>
              <a:r>
                <a:rPr lang="en-CH" sz="2000">
                  <a:solidFill>
                    <a:srgbClr val="0070C0"/>
                  </a:solidFill>
                </a:rPr>
                <a:t> </a:t>
              </a:r>
              <a:r>
                <a:rPr lang="it-IT" sz="2000" dirty="0"/>
                <a:t>e</a:t>
              </a:r>
              <a:r>
                <a:rPr lang="en-CH" sz="2000"/>
                <a:t> </a:t>
              </a:r>
              <a:r>
                <a:rPr lang="it-IT" sz="2000" b="1" dirty="0">
                  <a:solidFill>
                    <a:srgbClr val="007742"/>
                  </a:solidFill>
                </a:rPr>
                <a:t>dopo</a:t>
              </a:r>
              <a:r>
                <a:rPr lang="en-CH" sz="2000" b="1"/>
                <a:t> </a:t>
              </a:r>
              <a:r>
                <a:rPr lang="en-CH" sz="2000" b="1" dirty="0">
                  <a:solidFill>
                    <a:srgbClr val="007742"/>
                  </a:solidFill>
                </a:rPr>
                <a:t>HL-LHC</a:t>
              </a:r>
            </a:p>
          </p:txBody>
        </p:sp>
        <p:sp>
          <p:nvSpPr>
            <p:cNvPr id="6" name="TextBox 5">
              <a:extLst>
                <a:ext uri="{FF2B5EF4-FFF2-40B4-BE49-F238E27FC236}">
                  <a16:creationId xmlns:a16="http://schemas.microsoft.com/office/drawing/2014/main" id="{6767D786-BCC3-4442-94F4-198198E31D20}"/>
                </a:ext>
              </a:extLst>
            </p:cNvPr>
            <p:cNvSpPr txBox="1"/>
            <p:nvPr/>
          </p:nvSpPr>
          <p:spPr>
            <a:xfrm>
              <a:off x="107504" y="6093296"/>
              <a:ext cx="3248807" cy="361225"/>
            </a:xfrm>
            <a:prstGeom prst="rect">
              <a:avLst/>
            </a:prstGeom>
            <a:noFill/>
          </p:spPr>
          <p:txBody>
            <a:bodyPr wrap="none" rtlCol="0">
              <a:spAutoFit/>
            </a:bodyPr>
            <a:lstStyle/>
            <a:p>
              <a:r>
                <a:rPr lang="en-CH" sz="2000">
                  <a:sym typeface="Wingdings" pitchFamily="2" charset="2"/>
                </a:rPr>
                <a:t> </a:t>
              </a:r>
              <a:r>
                <a:rPr lang="it-IT" sz="2000" dirty="0">
                  <a:sym typeface="Wingdings" pitchFamily="2" charset="2"/>
                </a:rPr>
                <a:t>Miglioramento per un fattore</a:t>
              </a:r>
              <a:r>
                <a:rPr lang="en-CH" sz="2000"/>
                <a:t> 5-10</a:t>
              </a:r>
              <a:endParaRPr lang="en-CH" sz="2000" dirty="0"/>
            </a:p>
          </p:txBody>
        </p:sp>
      </p:grpSp>
      <p:grpSp>
        <p:nvGrpSpPr>
          <p:cNvPr id="13" name="Group 12">
            <a:extLst>
              <a:ext uri="{FF2B5EF4-FFF2-40B4-BE49-F238E27FC236}">
                <a16:creationId xmlns:a16="http://schemas.microsoft.com/office/drawing/2014/main" id="{153A78B8-D081-9440-9B28-245FE02DBAEE}"/>
              </a:ext>
            </a:extLst>
          </p:cNvPr>
          <p:cNvGrpSpPr/>
          <p:nvPr/>
        </p:nvGrpSpPr>
        <p:grpSpPr>
          <a:xfrm>
            <a:off x="430494" y="1672388"/>
            <a:ext cx="6360754" cy="4325303"/>
            <a:chOff x="3991934" y="1981188"/>
            <a:chExt cx="5033201" cy="2887972"/>
          </a:xfrm>
        </p:grpSpPr>
        <p:sp>
          <p:nvSpPr>
            <p:cNvPr id="9" name="TextBox 8">
              <a:extLst>
                <a:ext uri="{FF2B5EF4-FFF2-40B4-BE49-F238E27FC236}">
                  <a16:creationId xmlns:a16="http://schemas.microsoft.com/office/drawing/2014/main" id="{46E52B18-92F3-7A42-89C5-34402562377E}"/>
                </a:ext>
              </a:extLst>
            </p:cNvPr>
            <p:cNvSpPr txBox="1"/>
            <p:nvPr/>
          </p:nvSpPr>
          <p:spPr>
            <a:xfrm>
              <a:off x="3991934" y="1981188"/>
              <a:ext cx="4066619" cy="267150"/>
            </a:xfrm>
            <a:prstGeom prst="rect">
              <a:avLst/>
            </a:prstGeom>
            <a:noFill/>
          </p:spPr>
          <p:txBody>
            <a:bodyPr wrap="none" rtlCol="0">
              <a:spAutoFit/>
            </a:bodyPr>
            <a:lstStyle/>
            <a:p>
              <a:r>
                <a:rPr lang="it-IT" sz="2000" dirty="0">
                  <a:solidFill>
                    <a:srgbClr val="C00000"/>
                  </a:solidFill>
                </a:rPr>
                <a:t>Massa raggiungibile (TeV) per una scoperta a </a:t>
              </a:r>
              <a:r>
                <a:rPr lang="en-CH" sz="2000">
                  <a:solidFill>
                    <a:srgbClr val="C00000"/>
                  </a:solidFill>
                </a:rPr>
                <a:t>5𝜎</a:t>
              </a:r>
              <a:endParaRPr lang="en-CH" sz="2000" dirty="0">
                <a:solidFill>
                  <a:srgbClr val="C00000"/>
                </a:solidFill>
              </a:endParaRPr>
            </a:p>
          </p:txBody>
        </p:sp>
        <p:pic>
          <p:nvPicPr>
            <p:cNvPr id="11" name="Picture 10" descr="Chart, bar chart&#10;&#10;Description automatically generated">
              <a:extLst>
                <a:ext uri="{FF2B5EF4-FFF2-40B4-BE49-F238E27FC236}">
                  <a16:creationId xmlns:a16="http://schemas.microsoft.com/office/drawing/2014/main" id="{7956CDF3-90CB-8642-A9CF-ECEB2BFB49E8}"/>
                </a:ext>
              </a:extLst>
            </p:cNvPr>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936" y="2251646"/>
              <a:ext cx="5029199" cy="2617514"/>
            </a:xfrm>
            <a:prstGeom prst="rect">
              <a:avLst/>
            </a:prstGeom>
          </p:spPr>
        </p:pic>
        <p:sp>
          <p:nvSpPr>
            <p:cNvPr id="12" name="TextBox 11">
              <a:extLst>
                <a:ext uri="{FF2B5EF4-FFF2-40B4-BE49-F238E27FC236}">
                  <a16:creationId xmlns:a16="http://schemas.microsoft.com/office/drawing/2014/main" id="{43C3DB9D-AB60-8940-9463-1C79EDE7208B}"/>
                </a:ext>
              </a:extLst>
            </p:cNvPr>
            <p:cNvSpPr txBox="1"/>
            <p:nvPr/>
          </p:nvSpPr>
          <p:spPr>
            <a:xfrm>
              <a:off x="7740352" y="3140968"/>
              <a:ext cx="914033" cy="430887"/>
            </a:xfrm>
            <a:prstGeom prst="rect">
              <a:avLst/>
            </a:prstGeom>
            <a:solidFill>
              <a:schemeClr val="bg1">
                <a:lumMod val="95000"/>
              </a:schemeClr>
            </a:solidFill>
          </p:spPr>
          <p:txBody>
            <a:bodyPr wrap="none" rtlCol="0">
              <a:spAutoFit/>
            </a:bodyPr>
            <a:lstStyle/>
            <a:p>
              <a:r>
                <a:rPr lang="en-CH" sz="1100" dirty="0"/>
                <a:t>Courtesy </a:t>
              </a:r>
            </a:p>
            <a:p>
              <a:r>
                <a:rPr lang="en-CH" sz="1100" dirty="0"/>
                <a:t>M. Mangano</a:t>
              </a:r>
            </a:p>
          </p:txBody>
        </p:sp>
      </p:grpSp>
      <p:sp>
        <p:nvSpPr>
          <p:cNvPr id="5" name="CasellaDiTesto 4">
            <a:extLst>
              <a:ext uri="{FF2B5EF4-FFF2-40B4-BE49-F238E27FC236}">
                <a16:creationId xmlns:a16="http://schemas.microsoft.com/office/drawing/2014/main" id="{CB2722C0-8040-9B59-FEFE-14E04EC9EA51}"/>
              </a:ext>
            </a:extLst>
          </p:cNvPr>
          <p:cNvSpPr txBox="1"/>
          <p:nvPr/>
        </p:nvSpPr>
        <p:spPr>
          <a:xfrm>
            <a:off x="450916" y="1149987"/>
            <a:ext cx="5552161" cy="400110"/>
          </a:xfrm>
          <a:prstGeom prst="rect">
            <a:avLst/>
          </a:prstGeom>
          <a:noFill/>
        </p:spPr>
        <p:txBody>
          <a:bodyPr wrap="none" rtlCol="0">
            <a:spAutoFit/>
          </a:bodyPr>
          <a:lstStyle/>
          <a:p>
            <a:r>
              <a:rPr lang="it-IT" sz="2000" dirty="0"/>
              <a:t>Ricerca di fotoni oscuri di massa fino a 10 GeV o più</a:t>
            </a:r>
          </a:p>
        </p:txBody>
      </p:sp>
    </p:spTree>
    <p:extLst>
      <p:ext uri="{BB962C8B-B14F-4D97-AF65-F5344CB8AC3E}">
        <p14:creationId xmlns:p14="http://schemas.microsoft.com/office/powerpoint/2010/main" val="13446777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62062" y="3672806"/>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15</a:t>
            </a:fld>
            <a:endParaRPr lang="en-US" dirty="0">
              <a:solidFill>
                <a:srgbClr val="0033A0">
                  <a:tint val="75000"/>
                </a:srgbClr>
              </a:solidFill>
              <a:latin typeface="Arial"/>
            </a:endParaRPr>
          </a:p>
        </p:txBody>
      </p:sp>
      <p:pic>
        <p:nvPicPr>
          <p:cNvPr id="4" name="Immagine 3" descr="Immagine che contiene testo, linea, Carattere, diagramma&#10;&#10;Descrizione generata automaticamente">
            <a:extLst>
              <a:ext uri="{FF2B5EF4-FFF2-40B4-BE49-F238E27FC236}">
                <a16:creationId xmlns:a16="http://schemas.microsoft.com/office/drawing/2014/main" id="{4615839C-EE90-D39D-5C65-1907E60D904F}"/>
              </a:ext>
            </a:extLst>
          </p:cNvPr>
          <p:cNvPicPr>
            <a:picLocks noChangeAspect="1"/>
          </p:cNvPicPr>
          <p:nvPr/>
        </p:nvPicPr>
        <p:blipFill rotWithShape="1">
          <a:blip r:embed="rId2"/>
          <a:srcRect l="5512" t="14234"/>
          <a:stretch/>
        </p:blipFill>
        <p:spPr>
          <a:xfrm>
            <a:off x="613660" y="800784"/>
            <a:ext cx="8346805" cy="4353624"/>
          </a:xfrm>
          <a:prstGeom prst="rect">
            <a:avLst/>
          </a:prstGeom>
        </p:spPr>
      </p:pic>
      <p:pic>
        <p:nvPicPr>
          <p:cNvPr id="3" name="Segnaposto contenuto 5" descr="Immagine che contiene testo, schermata, Carattere, Pagina Web&#10;&#10;Descrizione generata automaticamente">
            <a:extLst>
              <a:ext uri="{FF2B5EF4-FFF2-40B4-BE49-F238E27FC236}">
                <a16:creationId xmlns:a16="http://schemas.microsoft.com/office/drawing/2014/main" id="{608A75FB-B590-07E2-9E25-353127820FC3}"/>
              </a:ext>
            </a:extLst>
          </p:cNvPr>
          <p:cNvPicPr>
            <a:picLocks noGrp="1" noChangeAspect="1"/>
          </p:cNvPicPr>
          <p:nvPr>
            <p:ph idx="1"/>
          </p:nvPr>
        </p:nvPicPr>
        <p:blipFill rotWithShape="1">
          <a:blip r:embed="rId3"/>
          <a:srcRect l="5133" t="59637" r="3408" b="407"/>
          <a:stretch/>
        </p:blipFill>
        <p:spPr>
          <a:xfrm>
            <a:off x="613660" y="4720671"/>
            <a:ext cx="8188160" cy="2137329"/>
          </a:xfrm>
          <a:noFill/>
        </p:spPr>
      </p:pic>
      <p:sp>
        <p:nvSpPr>
          <p:cNvPr id="5" name="CasellaDiTesto 4">
            <a:extLst>
              <a:ext uri="{FF2B5EF4-FFF2-40B4-BE49-F238E27FC236}">
                <a16:creationId xmlns:a16="http://schemas.microsoft.com/office/drawing/2014/main" id="{9F7ED429-60CB-5FE2-96A6-878E75A61289}"/>
              </a:ext>
            </a:extLst>
          </p:cNvPr>
          <p:cNvSpPr txBox="1"/>
          <p:nvPr/>
        </p:nvSpPr>
        <p:spPr>
          <a:xfrm>
            <a:off x="10019200" y="902282"/>
            <a:ext cx="922047" cy="461665"/>
          </a:xfrm>
          <a:prstGeom prst="rect">
            <a:avLst/>
          </a:prstGeom>
          <a:noFill/>
        </p:spPr>
        <p:txBody>
          <a:bodyPr wrap="none" rtlCol="0">
            <a:spAutoFit/>
          </a:bodyPr>
          <a:lstStyle/>
          <a:p>
            <a:r>
              <a:rPr lang="it-IT" sz="2400" b="1" dirty="0"/>
              <a:t>Japan</a:t>
            </a:r>
          </a:p>
        </p:txBody>
      </p:sp>
      <p:sp>
        <p:nvSpPr>
          <p:cNvPr id="8" name="CasellaDiTesto 7">
            <a:extLst>
              <a:ext uri="{FF2B5EF4-FFF2-40B4-BE49-F238E27FC236}">
                <a16:creationId xmlns:a16="http://schemas.microsoft.com/office/drawing/2014/main" id="{59BB6AC0-B87D-8F9E-E5D0-855CB2591211}"/>
              </a:ext>
            </a:extLst>
          </p:cNvPr>
          <p:cNvSpPr txBox="1"/>
          <p:nvPr/>
        </p:nvSpPr>
        <p:spPr>
          <a:xfrm>
            <a:off x="10042261" y="1828133"/>
            <a:ext cx="906017" cy="461665"/>
          </a:xfrm>
          <a:prstGeom prst="rect">
            <a:avLst/>
          </a:prstGeom>
          <a:noFill/>
        </p:spPr>
        <p:txBody>
          <a:bodyPr wrap="none" rtlCol="0">
            <a:spAutoFit/>
          </a:bodyPr>
          <a:lstStyle/>
          <a:p>
            <a:r>
              <a:rPr lang="it-IT" sz="2400" b="1" dirty="0"/>
              <a:t>China</a:t>
            </a:r>
          </a:p>
        </p:txBody>
      </p:sp>
      <p:sp>
        <p:nvSpPr>
          <p:cNvPr id="9" name="CasellaDiTesto 8">
            <a:extLst>
              <a:ext uri="{FF2B5EF4-FFF2-40B4-BE49-F238E27FC236}">
                <a16:creationId xmlns:a16="http://schemas.microsoft.com/office/drawing/2014/main" id="{A5F2B9FC-6A56-2925-4648-8D9A5B1E8AFB}"/>
              </a:ext>
            </a:extLst>
          </p:cNvPr>
          <p:cNvSpPr txBox="1"/>
          <p:nvPr/>
        </p:nvSpPr>
        <p:spPr>
          <a:xfrm>
            <a:off x="10138730" y="3302422"/>
            <a:ext cx="873957" cy="461665"/>
          </a:xfrm>
          <a:prstGeom prst="rect">
            <a:avLst/>
          </a:prstGeom>
          <a:noFill/>
        </p:spPr>
        <p:txBody>
          <a:bodyPr wrap="none" rtlCol="0">
            <a:spAutoFit/>
          </a:bodyPr>
          <a:lstStyle/>
          <a:p>
            <a:r>
              <a:rPr lang="it-IT" sz="2400" b="1" dirty="0"/>
              <a:t>CERN</a:t>
            </a:r>
          </a:p>
        </p:txBody>
      </p:sp>
      <p:sp>
        <p:nvSpPr>
          <p:cNvPr id="10" name="CasellaDiTesto 9">
            <a:extLst>
              <a:ext uri="{FF2B5EF4-FFF2-40B4-BE49-F238E27FC236}">
                <a16:creationId xmlns:a16="http://schemas.microsoft.com/office/drawing/2014/main" id="{1BFFDF67-94A5-4597-E263-828130391A29}"/>
              </a:ext>
            </a:extLst>
          </p:cNvPr>
          <p:cNvSpPr txBox="1"/>
          <p:nvPr/>
        </p:nvSpPr>
        <p:spPr>
          <a:xfrm>
            <a:off x="10138730" y="5327670"/>
            <a:ext cx="713080" cy="461665"/>
          </a:xfrm>
          <a:prstGeom prst="rect">
            <a:avLst/>
          </a:prstGeom>
          <a:noFill/>
        </p:spPr>
        <p:txBody>
          <a:bodyPr wrap="none" rtlCol="0">
            <a:spAutoFit/>
          </a:bodyPr>
          <a:lstStyle/>
          <a:p>
            <a:r>
              <a:rPr lang="it-IT" sz="2400" b="1" dirty="0"/>
              <a:t>USA</a:t>
            </a:r>
          </a:p>
        </p:txBody>
      </p:sp>
      <p:sp>
        <p:nvSpPr>
          <p:cNvPr id="11" name="CasellaDiTesto 10">
            <a:extLst>
              <a:ext uri="{FF2B5EF4-FFF2-40B4-BE49-F238E27FC236}">
                <a16:creationId xmlns:a16="http://schemas.microsoft.com/office/drawing/2014/main" id="{114C5A46-B3A6-2399-41C1-605B4E763EE3}"/>
              </a:ext>
            </a:extLst>
          </p:cNvPr>
          <p:cNvSpPr txBox="1"/>
          <p:nvPr/>
        </p:nvSpPr>
        <p:spPr>
          <a:xfrm>
            <a:off x="1265760" y="3877224"/>
            <a:ext cx="497252" cy="307777"/>
          </a:xfrm>
          <a:prstGeom prst="rect">
            <a:avLst/>
          </a:prstGeom>
          <a:noFill/>
        </p:spPr>
        <p:txBody>
          <a:bodyPr wrap="none" rtlCol="0">
            <a:spAutoFit/>
          </a:bodyPr>
          <a:lstStyle/>
          <a:p>
            <a:r>
              <a:rPr lang="it-IT" sz="1400" b="1" dirty="0">
                <a:solidFill>
                  <a:srgbClr val="2111D4"/>
                </a:solidFill>
              </a:rPr>
              <a:t>CLIC</a:t>
            </a:r>
          </a:p>
        </p:txBody>
      </p:sp>
      <p:sp>
        <p:nvSpPr>
          <p:cNvPr id="12" name="CasellaDiTesto 11">
            <a:extLst>
              <a:ext uri="{FF2B5EF4-FFF2-40B4-BE49-F238E27FC236}">
                <a16:creationId xmlns:a16="http://schemas.microsoft.com/office/drawing/2014/main" id="{A6DC1EFA-025C-4030-8F27-1EB337C272CB}"/>
              </a:ext>
            </a:extLst>
          </p:cNvPr>
          <p:cNvSpPr txBox="1"/>
          <p:nvPr/>
        </p:nvSpPr>
        <p:spPr>
          <a:xfrm>
            <a:off x="1265760" y="3273123"/>
            <a:ext cx="454227" cy="307777"/>
          </a:xfrm>
          <a:prstGeom prst="rect">
            <a:avLst/>
          </a:prstGeom>
          <a:noFill/>
        </p:spPr>
        <p:txBody>
          <a:bodyPr wrap="none" rtlCol="0">
            <a:spAutoFit/>
          </a:bodyPr>
          <a:lstStyle/>
          <a:p>
            <a:r>
              <a:rPr lang="it-IT" sz="1400" b="1" dirty="0">
                <a:solidFill>
                  <a:srgbClr val="2111D4"/>
                </a:solidFill>
              </a:rPr>
              <a:t>FCC</a:t>
            </a:r>
          </a:p>
        </p:txBody>
      </p:sp>
      <p:sp>
        <p:nvSpPr>
          <p:cNvPr id="13" name="CasellaDiTesto 12">
            <a:extLst>
              <a:ext uri="{FF2B5EF4-FFF2-40B4-BE49-F238E27FC236}">
                <a16:creationId xmlns:a16="http://schemas.microsoft.com/office/drawing/2014/main" id="{4952CCB4-765B-47CC-0BF4-D6E861FB4C69}"/>
              </a:ext>
            </a:extLst>
          </p:cNvPr>
          <p:cNvSpPr txBox="1"/>
          <p:nvPr/>
        </p:nvSpPr>
        <p:spPr>
          <a:xfrm>
            <a:off x="1244247" y="1604639"/>
            <a:ext cx="559769" cy="307777"/>
          </a:xfrm>
          <a:prstGeom prst="rect">
            <a:avLst/>
          </a:prstGeom>
          <a:noFill/>
        </p:spPr>
        <p:txBody>
          <a:bodyPr wrap="none" rtlCol="0">
            <a:spAutoFit/>
          </a:bodyPr>
          <a:lstStyle/>
          <a:p>
            <a:r>
              <a:rPr lang="it-IT" sz="1400" b="1" dirty="0" err="1">
                <a:solidFill>
                  <a:srgbClr val="2111D4"/>
                </a:solidFill>
              </a:rPr>
              <a:t>CepC</a:t>
            </a:r>
            <a:endParaRPr lang="it-IT" sz="1400" b="1" dirty="0">
              <a:solidFill>
                <a:srgbClr val="2111D4"/>
              </a:solidFill>
            </a:endParaRPr>
          </a:p>
        </p:txBody>
      </p:sp>
      <p:sp>
        <p:nvSpPr>
          <p:cNvPr id="14" name="CasellaDiTesto 13">
            <a:extLst>
              <a:ext uri="{FF2B5EF4-FFF2-40B4-BE49-F238E27FC236}">
                <a16:creationId xmlns:a16="http://schemas.microsoft.com/office/drawing/2014/main" id="{A00046D7-D3FF-4A9E-8501-C4573BB0F01F}"/>
              </a:ext>
            </a:extLst>
          </p:cNvPr>
          <p:cNvSpPr txBox="1"/>
          <p:nvPr/>
        </p:nvSpPr>
        <p:spPr>
          <a:xfrm>
            <a:off x="1297468" y="688131"/>
            <a:ext cx="400494" cy="307777"/>
          </a:xfrm>
          <a:prstGeom prst="rect">
            <a:avLst/>
          </a:prstGeom>
          <a:noFill/>
        </p:spPr>
        <p:txBody>
          <a:bodyPr wrap="none" rtlCol="0">
            <a:spAutoFit/>
          </a:bodyPr>
          <a:lstStyle/>
          <a:p>
            <a:r>
              <a:rPr lang="it-IT" sz="1400" b="1" dirty="0">
                <a:solidFill>
                  <a:srgbClr val="2111D4"/>
                </a:solidFill>
              </a:rPr>
              <a:t>ILC</a:t>
            </a:r>
          </a:p>
        </p:txBody>
      </p:sp>
      <p:sp>
        <p:nvSpPr>
          <p:cNvPr id="15" name="Rettangolo 14">
            <a:extLst>
              <a:ext uri="{FF2B5EF4-FFF2-40B4-BE49-F238E27FC236}">
                <a16:creationId xmlns:a16="http://schemas.microsoft.com/office/drawing/2014/main" id="{4B3F1E26-A769-9F9E-F61B-3980D586F04A}"/>
              </a:ext>
            </a:extLst>
          </p:cNvPr>
          <p:cNvSpPr/>
          <p:nvPr/>
        </p:nvSpPr>
        <p:spPr>
          <a:xfrm>
            <a:off x="490848" y="2654376"/>
            <a:ext cx="330741" cy="19552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194C781F-99BA-D101-3183-0E62DA167F8E}"/>
              </a:ext>
            </a:extLst>
          </p:cNvPr>
          <p:cNvSpPr/>
          <p:nvPr/>
        </p:nvSpPr>
        <p:spPr>
          <a:xfrm>
            <a:off x="490848" y="4843100"/>
            <a:ext cx="330741" cy="1605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Parentesi graffa chiusa 1">
            <a:extLst>
              <a:ext uri="{FF2B5EF4-FFF2-40B4-BE49-F238E27FC236}">
                <a16:creationId xmlns:a16="http://schemas.microsoft.com/office/drawing/2014/main" id="{69765568-CAD6-3AF3-6EC5-E9C07A5DD31D}"/>
              </a:ext>
            </a:extLst>
          </p:cNvPr>
          <p:cNvSpPr/>
          <p:nvPr/>
        </p:nvSpPr>
        <p:spPr>
          <a:xfrm>
            <a:off x="9248931" y="2654376"/>
            <a:ext cx="554636" cy="195526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Parentesi graffa chiusa 6">
            <a:extLst>
              <a:ext uri="{FF2B5EF4-FFF2-40B4-BE49-F238E27FC236}">
                <a16:creationId xmlns:a16="http://schemas.microsoft.com/office/drawing/2014/main" id="{57D4910C-5CE3-8C11-4CE4-28DF1DD218AA}"/>
              </a:ext>
            </a:extLst>
          </p:cNvPr>
          <p:cNvSpPr/>
          <p:nvPr/>
        </p:nvSpPr>
        <p:spPr>
          <a:xfrm>
            <a:off x="9248931" y="4843100"/>
            <a:ext cx="554636" cy="16050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CasellaDiTesto 16">
            <a:extLst>
              <a:ext uri="{FF2B5EF4-FFF2-40B4-BE49-F238E27FC236}">
                <a16:creationId xmlns:a16="http://schemas.microsoft.com/office/drawing/2014/main" id="{C3822742-1A14-2249-2A2E-0FFD8F7F9A7D}"/>
              </a:ext>
            </a:extLst>
          </p:cNvPr>
          <p:cNvSpPr txBox="1"/>
          <p:nvPr/>
        </p:nvSpPr>
        <p:spPr>
          <a:xfrm>
            <a:off x="4210118" y="-81310"/>
            <a:ext cx="3572453" cy="769441"/>
          </a:xfrm>
          <a:prstGeom prst="rect">
            <a:avLst/>
          </a:prstGeom>
          <a:noFill/>
        </p:spPr>
        <p:txBody>
          <a:bodyPr wrap="none" rtlCol="0">
            <a:spAutoFit/>
          </a:bodyPr>
          <a:lstStyle/>
          <a:p>
            <a:r>
              <a:rPr lang="it-IT" sz="4400" b="1" dirty="0"/>
              <a:t>Progetti Futuri</a:t>
            </a:r>
          </a:p>
        </p:txBody>
      </p:sp>
    </p:spTree>
    <p:extLst>
      <p:ext uri="{BB962C8B-B14F-4D97-AF65-F5344CB8AC3E}">
        <p14:creationId xmlns:p14="http://schemas.microsoft.com/office/powerpoint/2010/main" val="292770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21" y="1614136"/>
            <a:ext cx="8560676" cy="4425485"/>
          </a:xfrm>
        </p:spPr>
        <p:txBody>
          <a:bodyPr>
            <a:noAutofit/>
          </a:bodyPr>
          <a:lstStyle/>
          <a:p>
            <a:r>
              <a:rPr lang="de-DE" sz="2400" dirty="0">
                <a:cs typeface="Arial" panose="020B0604020202020204" pitchFamily="34" charset="0"/>
              </a:rPr>
              <a:t>A </a:t>
            </a:r>
            <a:r>
              <a:rPr lang="de-DE" sz="2400" dirty="0" err="1">
                <a:cs typeface="Arial" panose="020B0604020202020204" pitchFamily="34" charset="0"/>
              </a:rPr>
              <a:t>Giugno</a:t>
            </a:r>
            <a:r>
              <a:rPr lang="de-DE" sz="2400" dirty="0">
                <a:cs typeface="Arial" panose="020B0604020202020204" pitchFamily="34" charset="0"/>
              </a:rPr>
              <a:t> 2020 </a:t>
            </a:r>
            <a:r>
              <a:rPr lang="de-DE" sz="2400" dirty="0" err="1">
                <a:cs typeface="Arial" panose="020B0604020202020204" pitchFamily="34" charset="0"/>
              </a:rPr>
              <a:t>il</a:t>
            </a:r>
            <a:r>
              <a:rPr lang="de-DE" sz="2400" dirty="0">
                <a:cs typeface="Arial" panose="020B0604020202020204" pitchFamily="34" charset="0"/>
              </a:rPr>
              <a:t> CERN Council ha </a:t>
            </a:r>
            <a:r>
              <a:rPr lang="de-DE" sz="2400" dirty="0" err="1">
                <a:cs typeface="Arial" panose="020B0604020202020204" pitchFamily="34" charset="0"/>
              </a:rPr>
              <a:t>aggiornato</a:t>
            </a:r>
            <a:r>
              <a:rPr lang="de-DE" sz="2400" dirty="0">
                <a:cs typeface="Arial" panose="020B0604020202020204" pitchFamily="34" charset="0"/>
              </a:rPr>
              <a:t> la European </a:t>
            </a:r>
            <a:r>
              <a:rPr lang="de-DE" sz="2400" dirty="0" err="1">
                <a:cs typeface="Arial" panose="020B0604020202020204" pitchFamily="34" charset="0"/>
              </a:rPr>
              <a:t>Strategy</a:t>
            </a:r>
            <a:r>
              <a:rPr lang="de-DE" sz="2400" dirty="0">
                <a:cs typeface="Arial" panose="020B0604020202020204" pitchFamily="34" charset="0"/>
              </a:rPr>
              <a:t> </a:t>
            </a:r>
            <a:r>
              <a:rPr lang="de-DE" sz="2400" dirty="0" err="1">
                <a:cs typeface="Arial" panose="020B0604020202020204" pitchFamily="34" charset="0"/>
              </a:rPr>
              <a:t>for</a:t>
            </a:r>
            <a:r>
              <a:rPr lang="de-DE" sz="2400" dirty="0">
                <a:cs typeface="Arial" panose="020B0604020202020204" pitchFamily="34" charset="0"/>
              </a:rPr>
              <a:t> </a:t>
            </a:r>
            <a:r>
              <a:rPr lang="de-DE" sz="2400" dirty="0" err="1">
                <a:cs typeface="Arial" panose="020B0604020202020204" pitchFamily="34" charset="0"/>
              </a:rPr>
              <a:t>Particle</a:t>
            </a:r>
            <a:r>
              <a:rPr lang="de-DE" sz="2400" dirty="0">
                <a:cs typeface="Arial" panose="020B0604020202020204" pitchFamily="34" charset="0"/>
              </a:rPr>
              <a:t> Physics. </a:t>
            </a:r>
          </a:p>
          <a:p>
            <a:r>
              <a:rPr lang="de-DE" sz="2400" dirty="0" err="1">
                <a:cs typeface="Arial" panose="020B0604020202020204" pitchFamily="34" charset="0"/>
              </a:rPr>
              <a:t>Raccomandazioni</a:t>
            </a:r>
            <a:r>
              <a:rPr lang="de-DE" sz="2400" dirty="0">
                <a:cs typeface="Arial" panose="020B0604020202020204" pitchFamily="34" charset="0"/>
              </a:rPr>
              <a:t> </a:t>
            </a:r>
            <a:r>
              <a:rPr lang="de-DE" sz="2400" dirty="0" err="1">
                <a:cs typeface="Arial" panose="020B0604020202020204" pitchFamily="34" charset="0"/>
              </a:rPr>
              <a:t>scientifiche</a:t>
            </a:r>
            <a:r>
              <a:rPr lang="de-DE" sz="2400" dirty="0">
                <a:cs typeface="Arial" panose="020B0604020202020204" pitchFamily="34" charset="0"/>
              </a:rPr>
              <a:t>:</a:t>
            </a:r>
          </a:p>
          <a:p>
            <a:pPr marL="527050" lvl="1" indent="-285750">
              <a:spcBef>
                <a:spcPts val="600"/>
              </a:spcBef>
            </a:pPr>
            <a:endParaRPr lang="en-US" sz="2200" dirty="0">
              <a:solidFill>
                <a:schemeClr val="accent1"/>
              </a:solidFill>
            </a:endParaRPr>
          </a:p>
          <a:p>
            <a:pPr marL="527050" lvl="1" indent="-285750">
              <a:spcBef>
                <a:spcPts val="600"/>
              </a:spcBef>
            </a:pPr>
            <a:r>
              <a:rPr lang="en-US" sz="2100" dirty="0" err="1">
                <a:solidFill>
                  <a:srgbClr val="FF0000"/>
                </a:solidFill>
                <a:latin typeface="Calibri" panose="020F0502020204030204" pitchFamily="34" charset="0"/>
                <a:cs typeface="Calibri" panose="020F0502020204030204" pitchFamily="34" charset="0"/>
              </a:rPr>
              <a:t>Pieno</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sfruttamento</a:t>
            </a:r>
            <a:r>
              <a:rPr lang="en-US" sz="2100" dirty="0">
                <a:solidFill>
                  <a:srgbClr val="FF0000"/>
                </a:solidFill>
                <a:latin typeface="Calibri" panose="020F0502020204030204" pitchFamily="34" charset="0"/>
                <a:cs typeface="Calibri" panose="020F0502020204030204" pitchFamily="34" charset="0"/>
              </a:rPr>
              <a:t> di LHC e HL-LHC</a:t>
            </a:r>
          </a:p>
          <a:p>
            <a:pPr marL="527050" lvl="1" indent="-285750">
              <a:spcBef>
                <a:spcPts val="600"/>
              </a:spcBef>
            </a:pPr>
            <a:r>
              <a:rPr lang="en-US" sz="2100" dirty="0" err="1">
                <a:solidFill>
                  <a:srgbClr val="FF0000"/>
                </a:solidFill>
                <a:latin typeface="Calibri" panose="020F0502020204030204" pitchFamily="34" charset="0"/>
                <a:cs typeface="Calibri" panose="020F0502020204030204" pitchFamily="34" charset="0"/>
              </a:rPr>
              <a:t>Prossimo</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collisore</a:t>
            </a:r>
            <a:r>
              <a:rPr lang="en-US" sz="2100" dirty="0">
                <a:solidFill>
                  <a:srgbClr val="FF0000"/>
                </a:solidFill>
                <a:latin typeface="Calibri" panose="020F0502020204030204" pitchFamily="34" charset="0"/>
                <a:cs typeface="Calibri" panose="020F0502020204030204" pitchFamily="34" charset="0"/>
              </a:rPr>
              <a:t> in prima </a:t>
            </a:r>
            <a:r>
              <a:rPr lang="en-US" sz="2100" dirty="0" err="1">
                <a:solidFill>
                  <a:srgbClr val="FF0000"/>
                </a:solidFill>
                <a:latin typeface="Calibri" panose="020F0502020204030204" pitchFamily="34" charset="0"/>
                <a:cs typeface="Calibri" panose="020F0502020204030204" pitchFamily="34" charset="0"/>
              </a:rPr>
              <a:t>priorità</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e+e</a:t>
            </a:r>
            <a:r>
              <a:rPr lang="en-US" sz="2100" dirty="0">
                <a:solidFill>
                  <a:srgbClr val="FF0000"/>
                </a:solidFill>
                <a:latin typeface="Calibri" panose="020F0502020204030204" pitchFamily="34" charset="0"/>
                <a:cs typeface="Calibri" panose="020F0502020204030204" pitchFamily="34" charset="0"/>
              </a:rPr>
              <a:t>- Higgs factory</a:t>
            </a:r>
          </a:p>
          <a:p>
            <a:pPr marL="527050" lvl="1" indent="-285750">
              <a:spcBef>
                <a:spcPts val="600"/>
              </a:spcBef>
            </a:pPr>
            <a:r>
              <a:rPr lang="en-US" sz="2100" dirty="0" err="1">
                <a:solidFill>
                  <a:srgbClr val="FF0000"/>
                </a:solidFill>
                <a:latin typeface="Calibri" panose="020F0502020204030204" pitchFamily="34" charset="0"/>
                <a:cs typeface="Calibri" panose="020F0502020204030204" pitchFamily="34" charset="0"/>
              </a:rPr>
              <a:t>Aumento</a:t>
            </a:r>
            <a:r>
              <a:rPr lang="en-US" sz="2100" dirty="0">
                <a:solidFill>
                  <a:srgbClr val="FF0000"/>
                </a:solidFill>
                <a:latin typeface="Calibri" panose="020F0502020204030204" pitchFamily="34" charset="0"/>
                <a:cs typeface="Calibri" panose="020F0502020204030204" pitchFamily="34" charset="0"/>
              </a:rPr>
              <a:t> dell’ R&amp;D </a:t>
            </a:r>
            <a:r>
              <a:rPr lang="en-US" sz="2100" dirty="0" err="1">
                <a:solidFill>
                  <a:srgbClr val="FF0000"/>
                </a:solidFill>
                <a:latin typeface="Calibri" panose="020F0502020204030204" pitchFamily="34" charset="0"/>
                <a:cs typeface="Calibri" panose="020F0502020204030204" pitchFamily="34" charset="0"/>
              </a:rPr>
              <a:t>sulle</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tecnologie</a:t>
            </a:r>
            <a:r>
              <a:rPr lang="en-US" sz="2100" dirty="0">
                <a:solidFill>
                  <a:srgbClr val="FF0000"/>
                </a:solidFill>
                <a:latin typeface="Calibri" panose="020F0502020204030204" pitchFamily="34" charset="0"/>
                <a:cs typeface="Calibri" panose="020F0502020204030204" pitchFamily="34" charset="0"/>
              </a:rPr>
              <a:t> legate </a:t>
            </a:r>
            <a:r>
              <a:rPr lang="en-US" sz="2100" dirty="0" err="1">
                <a:solidFill>
                  <a:srgbClr val="FF0000"/>
                </a:solidFill>
                <a:latin typeface="Calibri" panose="020F0502020204030204" pitchFamily="34" charset="0"/>
                <a:cs typeface="Calibri" panose="020F0502020204030204" pitchFamily="34" charset="0"/>
              </a:rPr>
              <a:t>agli</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acceleratori</a:t>
            </a:r>
            <a:endParaRPr lang="en-US" sz="2100" dirty="0">
              <a:solidFill>
                <a:srgbClr val="FF0000"/>
              </a:solidFill>
              <a:latin typeface="Calibri" panose="020F0502020204030204" pitchFamily="34" charset="0"/>
              <a:cs typeface="Calibri" panose="020F0502020204030204" pitchFamily="34" charset="0"/>
            </a:endParaRPr>
          </a:p>
          <a:p>
            <a:pPr marL="527050" lvl="1" indent="-285750">
              <a:spcBef>
                <a:spcPts val="600"/>
              </a:spcBef>
            </a:pPr>
            <a:r>
              <a:rPr lang="en-US" sz="2100" dirty="0" err="1">
                <a:solidFill>
                  <a:srgbClr val="FF0000"/>
                </a:solidFill>
                <a:latin typeface="Calibri" panose="020F0502020204030204" pitchFamily="34" charset="0"/>
                <a:cs typeface="Calibri" panose="020F0502020204030204" pitchFamily="34" charset="0"/>
              </a:rPr>
              <a:t>Indagine</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della</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fattibilità</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tecnica</a:t>
            </a:r>
            <a:r>
              <a:rPr lang="en-US" sz="2100" dirty="0">
                <a:solidFill>
                  <a:srgbClr val="FF0000"/>
                </a:solidFill>
                <a:latin typeface="Calibri" panose="020F0502020204030204" pitchFamily="34" charset="0"/>
                <a:cs typeface="Calibri" panose="020F0502020204030204" pitchFamily="34" charset="0"/>
              </a:rPr>
              <a:t> e </a:t>
            </a:r>
            <a:r>
              <a:rPr lang="en-US" sz="2100" dirty="0" err="1">
                <a:solidFill>
                  <a:srgbClr val="FF0000"/>
                </a:solidFill>
                <a:latin typeface="Calibri" panose="020F0502020204030204" pitchFamily="34" charset="0"/>
                <a:cs typeface="Calibri" panose="020F0502020204030204" pitchFamily="34" charset="0"/>
              </a:rPr>
              <a:t>finanziaria</a:t>
            </a:r>
            <a:r>
              <a:rPr lang="en-US" sz="2100" dirty="0">
                <a:solidFill>
                  <a:srgbClr val="FF0000"/>
                </a:solidFill>
                <a:latin typeface="Calibri" panose="020F0502020204030204" pitchFamily="34" charset="0"/>
                <a:cs typeface="Calibri" panose="020F0502020204030204" pitchFamily="34" charset="0"/>
              </a:rPr>
              <a:t> di un </a:t>
            </a:r>
            <a:r>
              <a:rPr lang="en-US" sz="2100" dirty="0" err="1">
                <a:solidFill>
                  <a:srgbClr val="FF0000"/>
                </a:solidFill>
                <a:latin typeface="Calibri" panose="020F0502020204030204" pitchFamily="34" charset="0"/>
                <a:cs typeface="Calibri" panose="020F0502020204030204" pitchFamily="34" charset="0"/>
              </a:rPr>
              <a:t>futuro</a:t>
            </a: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collisore</a:t>
            </a:r>
            <a:r>
              <a:rPr lang="en-US" sz="2100" dirty="0">
                <a:solidFill>
                  <a:srgbClr val="FF0000"/>
                </a:solidFill>
                <a:latin typeface="Calibri" panose="020F0502020204030204" pitchFamily="34" charset="0"/>
                <a:cs typeface="Calibri" panose="020F0502020204030204" pitchFamily="34" charset="0"/>
              </a:rPr>
              <a:t> </a:t>
            </a:r>
          </a:p>
          <a:p>
            <a:pPr marL="241300" lvl="1" indent="0">
              <a:spcBef>
                <a:spcPts val="600"/>
              </a:spcBef>
              <a:buNone/>
            </a:pPr>
            <a:r>
              <a:rPr lang="en-US" sz="2100" dirty="0">
                <a:solidFill>
                  <a:srgbClr val="FF0000"/>
                </a:solidFill>
                <a:latin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cs typeface="Calibri" panose="020F0502020204030204" pitchFamily="34" charset="0"/>
              </a:rPr>
              <a:t>adronico</a:t>
            </a:r>
            <a:r>
              <a:rPr lang="en-US" sz="2100" dirty="0">
                <a:solidFill>
                  <a:srgbClr val="FF0000"/>
                </a:solidFill>
                <a:latin typeface="Calibri" panose="020F0502020204030204" pitchFamily="34" charset="0"/>
                <a:cs typeface="Calibri" panose="020F0502020204030204" pitchFamily="34" charset="0"/>
              </a:rPr>
              <a:t> a ≥ 100 </a:t>
            </a:r>
            <a:r>
              <a:rPr lang="en-US" sz="2100" dirty="0" err="1">
                <a:solidFill>
                  <a:srgbClr val="FF0000"/>
                </a:solidFill>
                <a:latin typeface="Calibri" panose="020F0502020204030204" pitchFamily="34" charset="0"/>
                <a:cs typeface="Calibri" panose="020F0502020204030204" pitchFamily="34" charset="0"/>
              </a:rPr>
              <a:t>TeV</a:t>
            </a:r>
            <a:endParaRPr lang="en-US" sz="2100" dirty="0">
              <a:solidFill>
                <a:srgbClr val="FF0000"/>
              </a:solidFill>
              <a:latin typeface="Calibri" panose="020F0502020204030204" pitchFamily="34" charset="0"/>
              <a:cs typeface="Calibri" panose="020F0502020204030204" pitchFamily="34" charset="0"/>
            </a:endParaRPr>
          </a:p>
          <a:p>
            <a:pPr marL="241300" lvl="1" indent="0">
              <a:spcBef>
                <a:spcPts val="600"/>
              </a:spcBef>
              <a:buNone/>
            </a:pPr>
            <a:endParaRPr lang="en-US" sz="2000" dirty="0">
              <a:solidFill>
                <a:schemeClr val="accent1"/>
              </a:solidFill>
            </a:endParaRPr>
          </a:p>
          <a:p>
            <a:pPr marL="285750" indent="-285750">
              <a:spcBef>
                <a:spcPts val="600"/>
              </a:spcBef>
            </a:pPr>
            <a:r>
              <a:rPr lang="en-GB" altLang="en-GB" sz="2200" dirty="0">
                <a:cs typeface="Arial" panose="020B0604020202020204" pitchFamily="34" charset="0"/>
              </a:rPr>
              <a:t>Lo studio di </a:t>
            </a:r>
            <a:r>
              <a:rPr lang="en-GB" altLang="en-GB" sz="2200" dirty="0" err="1">
                <a:cs typeface="Arial" panose="020B0604020202020204" pitchFamily="34" charset="0"/>
              </a:rPr>
              <a:t>fattibilità</a:t>
            </a:r>
            <a:r>
              <a:rPr lang="en-GB" altLang="en-GB" sz="2200" dirty="0">
                <a:cs typeface="Arial" panose="020B0604020202020204" pitchFamily="34" charset="0"/>
              </a:rPr>
              <a:t> per FCC </a:t>
            </a:r>
            <a:r>
              <a:rPr lang="en-GB" altLang="en-GB" sz="2200" dirty="0" err="1">
                <a:cs typeface="Arial" panose="020B0604020202020204" pitchFamily="34" charset="0"/>
              </a:rPr>
              <a:t>risponderà</a:t>
            </a:r>
            <a:r>
              <a:rPr lang="en-GB" altLang="en-GB" sz="2200" dirty="0">
                <a:cs typeface="Arial" panose="020B0604020202020204" pitchFamily="34" charset="0"/>
              </a:rPr>
              <a:t> a </a:t>
            </a:r>
            <a:r>
              <a:rPr lang="en-GB" altLang="en-GB" sz="2200" dirty="0" err="1">
                <a:cs typeface="Arial" panose="020B0604020202020204" pitchFamily="34" charset="0"/>
              </a:rPr>
              <a:t>queste</a:t>
            </a:r>
            <a:r>
              <a:rPr lang="en-GB" altLang="en-GB" sz="2200" dirty="0">
                <a:cs typeface="Arial" panose="020B0604020202020204" pitchFamily="34" charset="0"/>
              </a:rPr>
              <a:t> </a:t>
            </a:r>
            <a:r>
              <a:rPr lang="en-GB" altLang="en-GB" sz="2200" dirty="0" err="1">
                <a:cs typeface="Arial" panose="020B0604020202020204" pitchFamily="34" charset="0"/>
              </a:rPr>
              <a:t>domande</a:t>
            </a:r>
            <a:endParaRPr lang="en-GB" sz="2000" dirty="0">
              <a:solidFill>
                <a:schemeClr val="accent1"/>
              </a:solidFill>
            </a:endParaRPr>
          </a:p>
        </p:txBody>
      </p:sp>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16</a:t>
            </a:fld>
            <a:endParaRPr lang="en-US" dirty="0">
              <a:solidFill>
                <a:srgbClr val="0033A0">
                  <a:tint val="75000"/>
                </a:srgbClr>
              </a:solidFill>
              <a:latin typeface="Arial"/>
            </a:endParaRPr>
          </a:p>
        </p:txBody>
      </p:sp>
      <p:pic>
        <p:nvPicPr>
          <p:cNvPr id="4" name="Picture 3"/>
          <p:cNvPicPr>
            <a:picLocks noChangeAspect="1"/>
          </p:cNvPicPr>
          <p:nvPr/>
        </p:nvPicPr>
        <p:blipFill>
          <a:blip r:embed="rId2"/>
          <a:stretch>
            <a:fillRect/>
          </a:stretch>
        </p:blipFill>
        <p:spPr>
          <a:xfrm>
            <a:off x="8623738" y="1376493"/>
            <a:ext cx="3415864" cy="4914477"/>
          </a:xfrm>
          <a:prstGeom prst="rect">
            <a:avLst/>
          </a:prstGeom>
        </p:spPr>
      </p:pic>
      <p:sp>
        <p:nvSpPr>
          <p:cNvPr id="7" name="Title 1">
            <a:extLst>
              <a:ext uri="{FF2B5EF4-FFF2-40B4-BE49-F238E27FC236}">
                <a16:creationId xmlns:a16="http://schemas.microsoft.com/office/drawing/2014/main" id="{9CFBAF3F-7987-4295-9C42-BCE22C0965B1}"/>
              </a:ext>
            </a:extLst>
          </p:cNvPr>
          <p:cNvSpPr txBox="1">
            <a:spLocks/>
          </p:cNvSpPr>
          <p:nvPr/>
        </p:nvSpPr>
        <p:spPr>
          <a:xfrm>
            <a:off x="2" y="-27384"/>
            <a:ext cx="12191999" cy="1008112"/>
          </a:xfrm>
          <a:prstGeom prst="rect">
            <a:avLst/>
          </a:prstGeom>
          <a:solidFill>
            <a:srgbClr val="002060"/>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en-US" dirty="0">
                <a:latin typeface="Arial"/>
              </a:rPr>
              <a:t>                  </a:t>
            </a:r>
            <a:r>
              <a:rPr lang="en-US" dirty="0">
                <a:solidFill>
                  <a:srgbClr val="F8FAFF"/>
                </a:solidFill>
                <a:latin typeface="Arial"/>
              </a:rPr>
              <a:t>ESPP Update, </a:t>
            </a:r>
            <a:r>
              <a:rPr lang="en-GB" dirty="0">
                <a:solidFill>
                  <a:srgbClr val="F8FAFF"/>
                </a:solidFill>
                <a:latin typeface="Arial"/>
              </a:rPr>
              <a:t>FCC Feasibility Study, </a:t>
            </a:r>
            <a:r>
              <a:rPr lang="en-US" sz="2800" dirty="0">
                <a:solidFill>
                  <a:srgbClr val="F8FAFF"/>
                </a:solidFill>
                <a:latin typeface="Arial"/>
              </a:rPr>
              <a:t>June </a:t>
            </a:r>
            <a:r>
              <a:rPr lang="en-US" sz="2800" dirty="0">
                <a:solidFill>
                  <a:srgbClr val="F8FAFF"/>
                </a:solidFill>
                <a:latin typeface="Arial" panose="020B0604020202020204" pitchFamily="34" charset="0"/>
                <a:cs typeface="Arial" panose="020B0604020202020204" pitchFamily="34" charset="0"/>
              </a:rPr>
              <a:t>‘</a:t>
            </a:r>
            <a:r>
              <a:rPr lang="en-US" sz="2800" dirty="0">
                <a:solidFill>
                  <a:srgbClr val="F8FAFF"/>
                </a:solidFill>
                <a:latin typeface="Arial"/>
              </a:rPr>
              <a:t>20</a:t>
            </a:r>
            <a:endParaRPr lang="en-GB" dirty="0">
              <a:solidFill>
                <a:srgbClr val="F8FAFF"/>
              </a:solidFill>
              <a:latin typeface="Arial"/>
            </a:endParaRPr>
          </a:p>
        </p:txBody>
      </p:sp>
      <p:pic>
        <p:nvPicPr>
          <p:cNvPr id="9" name="Picture 8" descr="A picture containing text&#10;&#10;Description automatically generated">
            <a:extLst>
              <a:ext uri="{FF2B5EF4-FFF2-40B4-BE49-F238E27FC236}">
                <a16:creationId xmlns:a16="http://schemas.microsoft.com/office/drawing/2014/main" id="{684E6667-4FE8-49BC-9CCB-069306F2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6" y="108664"/>
            <a:ext cx="2046444" cy="724532"/>
          </a:xfrm>
          <a:prstGeom prst="rect">
            <a:avLst/>
          </a:prstGeom>
        </p:spPr>
      </p:pic>
      <p:sp>
        <p:nvSpPr>
          <p:cNvPr id="2" name="Rettangolo 1">
            <a:extLst>
              <a:ext uri="{FF2B5EF4-FFF2-40B4-BE49-F238E27FC236}">
                <a16:creationId xmlns:a16="http://schemas.microsoft.com/office/drawing/2014/main" id="{F62BCEDD-65F1-65B2-58C3-60DB823C75F4}"/>
              </a:ext>
            </a:extLst>
          </p:cNvPr>
          <p:cNvSpPr/>
          <p:nvPr/>
        </p:nvSpPr>
        <p:spPr>
          <a:xfrm>
            <a:off x="185426" y="6378242"/>
            <a:ext cx="11854176" cy="282129"/>
          </a:xfrm>
          <a:prstGeom prst="rect">
            <a:avLst/>
          </a:prstGeom>
          <a:solidFill>
            <a:srgbClr val="F8FA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6350" hangingPunct="0">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endParaRPr lang="it-IT" sz="1500" cap="all">
              <a:solidFill>
                <a:srgbClr val="FFFFFF"/>
              </a:solidFill>
              <a:latin typeface="Publico Text Roman"/>
              <a:ea typeface="Publico Text Roman"/>
              <a:cs typeface="Publico Text Roman"/>
              <a:sym typeface="Publico Text Roman"/>
            </a:endParaRPr>
          </a:p>
        </p:txBody>
      </p:sp>
    </p:spTree>
    <p:extLst>
      <p:ext uri="{BB962C8B-B14F-4D97-AF65-F5344CB8AC3E}">
        <p14:creationId xmlns:p14="http://schemas.microsoft.com/office/powerpoint/2010/main" val="691720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F3F9AA-DA87-0E44-8FF5-C155180FB94C}"/>
              </a:ext>
            </a:extLst>
          </p:cNvPr>
          <p:cNvPicPr preferRelativeResize="0">
            <a:picLocks noChangeAspect="1"/>
          </p:cNvPicPr>
          <p:nvPr/>
        </p:nvPicPr>
        <p:blipFill rotWithShape="1">
          <a:blip r:embed="rId3"/>
          <a:srcRect l="1838" t="3830" r="256" b="5150"/>
          <a:stretch/>
        </p:blipFill>
        <p:spPr>
          <a:xfrm>
            <a:off x="1650016" y="3955801"/>
            <a:ext cx="8543187" cy="2930177"/>
          </a:xfrm>
          <a:prstGeom prst="rect">
            <a:avLst/>
          </a:prstGeom>
          <a:ln>
            <a:solidFill>
              <a:schemeClr val="tx2"/>
            </a:solidFill>
          </a:ln>
        </p:spPr>
      </p:pic>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fld id="{1787A23F-BAF2-40F7-981E-A4E481A32A38}" type="slidenum">
              <a:rPr lang="en-US" smtClean="0"/>
              <a:t>17</a:t>
            </a:fld>
            <a:endParaRPr lang="en-US"/>
          </a:p>
        </p:txBody>
      </p:sp>
      <p:sp>
        <p:nvSpPr>
          <p:cNvPr id="17" name="TextBox 16">
            <a:extLst>
              <a:ext uri="{FF2B5EF4-FFF2-40B4-BE49-F238E27FC236}">
                <a16:creationId xmlns:a16="http://schemas.microsoft.com/office/drawing/2014/main" id="{4058B77F-CCDD-3D48-944C-ED2A0B2257C2}"/>
              </a:ext>
            </a:extLst>
          </p:cNvPr>
          <p:cNvSpPr txBox="1"/>
          <p:nvPr/>
        </p:nvSpPr>
        <p:spPr>
          <a:xfrm>
            <a:off x="2118665" y="0"/>
            <a:ext cx="8007064" cy="677108"/>
          </a:xfrm>
          <a:prstGeom prst="rect">
            <a:avLst/>
          </a:prstGeom>
          <a:noFill/>
        </p:spPr>
        <p:txBody>
          <a:bodyPr wrap="none" lIns="0" tIns="0" rIns="0" bIns="0" rtlCol="0">
            <a:spAutoFit/>
          </a:bodyPr>
          <a:lstStyle/>
          <a:p>
            <a:pPr algn="l"/>
            <a:r>
              <a:rPr lang="en-US" sz="4400" b="1" dirty="0"/>
              <a:t>Il Progetto FCC e la </a:t>
            </a:r>
            <a:r>
              <a:rPr lang="en-US" sz="4400" b="1" dirty="0" err="1"/>
              <a:t>scala</a:t>
            </a:r>
            <a:r>
              <a:rPr lang="en-US" sz="4400" b="1" dirty="0"/>
              <a:t> </a:t>
            </a:r>
            <a:r>
              <a:rPr lang="en-US" sz="4400" b="1" dirty="0" err="1"/>
              <a:t>dei</a:t>
            </a:r>
            <a:r>
              <a:rPr lang="en-US" sz="4400" b="1" dirty="0"/>
              <a:t> tempi</a:t>
            </a:r>
          </a:p>
        </p:txBody>
      </p:sp>
      <p:sp>
        <p:nvSpPr>
          <p:cNvPr id="11" name="TextBox 6">
            <a:extLst>
              <a:ext uri="{FF2B5EF4-FFF2-40B4-BE49-F238E27FC236}">
                <a16:creationId xmlns:a16="http://schemas.microsoft.com/office/drawing/2014/main" id="{D4FA4B8B-795F-884C-AA99-3BB9A5692283}"/>
              </a:ext>
            </a:extLst>
          </p:cNvPr>
          <p:cNvSpPr txBox="1">
            <a:spLocks noChangeArrowheads="1"/>
          </p:cNvSpPr>
          <p:nvPr/>
        </p:nvSpPr>
        <p:spPr bwMode="auto">
          <a:xfrm>
            <a:off x="9980234" y="5039143"/>
            <a:ext cx="2092430" cy="369332"/>
          </a:xfrm>
          <a:prstGeom prst="rect">
            <a:avLst/>
          </a:prstGeom>
          <a:solidFill>
            <a:schemeClr val="accent6">
              <a:lumMod val="20000"/>
              <a:lumOff val="80000"/>
            </a:schemeClr>
          </a:solidFill>
          <a:ln>
            <a:noFill/>
          </a:ln>
        </p:spPr>
        <p:txBody>
          <a:bodyPr wrap="square">
            <a:spAutoFit/>
          </a:bodyPr>
          <a:lstStyle/>
          <a:p>
            <a:pPr defTabSz="457200" eaLnBrk="0" fontAlgn="base" hangingPunct="0">
              <a:spcBef>
                <a:spcPct val="0"/>
              </a:spcBef>
              <a:spcAft>
                <a:spcPct val="0"/>
              </a:spcAft>
              <a:defRPr/>
            </a:pPr>
            <a:r>
              <a:rPr lang="it-IT" altLang="en-CH" b="1" dirty="0">
                <a:solidFill>
                  <a:schemeClr val="tx2"/>
                </a:solidFill>
                <a:latin typeface="+mj-lt"/>
              </a:rPr>
              <a:t>Schedula realistica</a:t>
            </a:r>
            <a:endParaRPr lang="en-CH" altLang="en-CH" dirty="0">
              <a:solidFill>
                <a:schemeClr val="tx2"/>
              </a:solidFill>
              <a:latin typeface="+mj-lt"/>
              <a:sym typeface="Wingdings" pitchFamily="2" charset="2"/>
            </a:endParaRPr>
          </a:p>
        </p:txBody>
      </p:sp>
      <p:sp>
        <p:nvSpPr>
          <p:cNvPr id="13" name="TextBox 12">
            <a:extLst>
              <a:ext uri="{FF2B5EF4-FFF2-40B4-BE49-F238E27FC236}">
                <a16:creationId xmlns:a16="http://schemas.microsoft.com/office/drawing/2014/main" id="{9A735730-35FA-9F4E-B13D-E94EDDE65941}"/>
              </a:ext>
            </a:extLst>
          </p:cNvPr>
          <p:cNvSpPr txBox="1"/>
          <p:nvPr/>
        </p:nvSpPr>
        <p:spPr>
          <a:xfrm>
            <a:off x="457061" y="733969"/>
            <a:ext cx="11615603" cy="3139321"/>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1</a:t>
            </a:r>
            <a:r>
              <a:rPr lang="it-IT" sz="2400" b="1" baseline="30000" dirty="0">
                <a:solidFill>
                  <a:srgbClr val="00B0F0"/>
                </a:solidFill>
                <a:latin typeface="Calibri" panose="020F0502020204030204" pitchFamily="34" charset="0"/>
                <a:cs typeface="Calibri" panose="020F0502020204030204" pitchFamily="34" charset="0"/>
              </a:rPr>
              <a:t>o</a:t>
            </a:r>
            <a:r>
              <a:rPr kumimoji="0" lang="en-CH" sz="24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 stage</a:t>
            </a:r>
            <a:r>
              <a:rPr kumimoji="0" lang="it-IT" sz="24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 </a:t>
            </a:r>
            <a:r>
              <a:rPr kumimoji="0" lang="en-CH" sz="24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 </a:t>
            </a:r>
            <a:r>
              <a:rPr kumimoji="0" lang="en-CH" sz="2400" b="1"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rPr>
              <a:t>FCC-ee</a:t>
            </a:r>
            <a:r>
              <a:rPr kumimoji="0" lang="en-CH" sz="24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 </a:t>
            </a:r>
            <a:endParaRPr kumimoji="0" lang="it-IT" sz="24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Collisioni </a:t>
            </a:r>
            <a:r>
              <a:rPr kumimoji="0" lang="it-IT" sz="2200" b="0" i="0" u="none" strike="noStrike" kern="1200" cap="none" spc="0" normalizeH="0" baseline="0" noProof="0" dirty="0" err="1">
                <a:ln>
                  <a:noFill/>
                </a:ln>
                <a:solidFill>
                  <a:srgbClr val="424242"/>
                </a:solidFill>
                <a:effectLst/>
                <a:uLnTx/>
                <a:uFillTx/>
                <a:latin typeface="Calibri" panose="020F0502020204030204" pitchFamily="34" charset="0"/>
                <a:cs typeface="Calibri" panose="020F0502020204030204" pitchFamily="34" charset="0"/>
              </a:rPr>
              <a:t>e+e</a:t>
            </a: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a:t>
            </a:r>
            <a:r>
              <a:rPr kumimoji="0" lang="en-CH" sz="22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 </a:t>
            </a:r>
            <a:r>
              <a:rPr kumimoji="0" lang="en-CH"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collisions </a:t>
            </a:r>
            <a:r>
              <a:rPr kumimoji="0" lang="en-CH" sz="22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90-360 GeV</a:t>
            </a: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 </a:t>
            </a:r>
            <a:r>
              <a:rPr kumimoji="0" lang="en-CH" sz="2200" b="1"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Co</a:t>
            </a:r>
            <a:r>
              <a:rPr kumimoji="0" lang="it-IT" sz="2200" b="1" i="0" u="none" strike="noStrike" kern="1200" cap="none" spc="0" normalizeH="0" baseline="0" noProof="0" dirty="0" err="1">
                <a:ln>
                  <a:noFill/>
                </a:ln>
                <a:solidFill>
                  <a:srgbClr val="424242"/>
                </a:solidFill>
                <a:effectLst/>
                <a:uLnTx/>
                <a:uFillTx/>
                <a:latin typeface="Calibri" panose="020F0502020204030204" pitchFamily="34" charset="0"/>
                <a:cs typeface="Calibri" panose="020F0502020204030204" pitchFamily="34" charset="0"/>
              </a:rPr>
              <a:t>struzione</a:t>
            </a:r>
            <a:r>
              <a:rPr kumimoji="0" lang="en-CH" sz="22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 </a:t>
            </a:r>
            <a:r>
              <a:rPr kumimoji="0" lang="en-CH"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2033-2045 </a:t>
            </a:r>
            <a:r>
              <a:rPr kumimoji="0" lang="en-CH" sz="22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sym typeface="Wingdings" pitchFamily="2" charset="2"/>
              </a:rPr>
              <a:t> </a:t>
            </a:r>
            <a:r>
              <a:rPr kumimoji="0" lang="it-IT" sz="2200" b="1"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Presa dati</a:t>
            </a:r>
            <a:r>
              <a:rPr kumimoji="0" lang="en-CH" sz="2200" b="0" i="0" u="none" strike="noStrike" kern="1200" cap="none" spc="0" normalizeH="0" baseline="0" noProof="0">
                <a:ln>
                  <a:noFill/>
                </a:ln>
                <a:solidFill>
                  <a:srgbClr val="424242"/>
                </a:solidFill>
                <a:effectLst/>
                <a:uLnTx/>
                <a:uFillTx/>
                <a:latin typeface="Calibri" panose="020F0502020204030204" pitchFamily="34" charset="0"/>
                <a:cs typeface="Calibri" panose="020F0502020204030204" pitchFamily="34" charset="0"/>
              </a:rPr>
              <a:t>: 2048-2063</a:t>
            </a:r>
            <a:endParaRPr lang="it-IT" sz="2200" dirty="0">
              <a:solidFill>
                <a:srgbClr val="424242"/>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200" dirty="0">
                <a:solidFill>
                  <a:srgbClr val="424242"/>
                </a:solidFill>
                <a:latin typeface="Calibri" panose="020F0502020204030204" pitchFamily="34" charset="0"/>
                <a:cs typeface="Calibri" panose="020F0502020204030204" pitchFamily="34" charset="0"/>
              </a:rPr>
              <a:t>La più alta statistica per </a:t>
            </a:r>
            <a:r>
              <a:rPr kumimoji="0" lang="it-IT" sz="2200" b="0" i="0" u="none" strike="noStrike" kern="1200" cap="none" spc="0" normalizeH="0" baseline="0" noProof="0" dirty="0" err="1">
                <a:ln>
                  <a:noFill/>
                </a:ln>
                <a:solidFill>
                  <a:srgbClr val="424242"/>
                </a:solidFill>
                <a:effectLst/>
                <a:uLnTx/>
                <a:uFillTx/>
                <a:latin typeface="Calibri" panose="020F0502020204030204" pitchFamily="34" charset="0"/>
                <a:cs typeface="Calibri" panose="020F0502020204030204" pitchFamily="34" charset="0"/>
              </a:rPr>
              <a:t>Z</a:t>
            </a: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 </a:t>
            </a:r>
            <a:r>
              <a:rPr kumimoji="0" lang="it-IT" sz="2200" b="0" i="0" u="none" strike="noStrike" kern="1200" cap="none" spc="0" normalizeH="0" baseline="0" noProof="0" dirty="0" err="1">
                <a:ln>
                  <a:noFill/>
                </a:ln>
                <a:solidFill>
                  <a:srgbClr val="424242"/>
                </a:solidFill>
                <a:effectLst/>
                <a:uLnTx/>
                <a:uFillTx/>
                <a:latin typeface="Calibri" panose="020F0502020204030204" pitchFamily="34" charset="0"/>
                <a:cs typeface="Calibri" panose="020F0502020204030204" pitchFamily="34" charset="0"/>
              </a:rPr>
              <a:t>W</a:t>
            </a: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 ZH di tutte le altre macchine proposte per Higgs e fisica elettrodebole;  potenziale di </a:t>
            </a:r>
            <a:r>
              <a:rPr kumimoji="0" lang="it-IT" sz="2200" b="1"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scoperta indiretta </a:t>
            </a:r>
            <a:r>
              <a:rPr kumimoji="0" lang="it-IT" sz="2200" b="0" i="0" u="none" strike="noStrike" kern="1200" cap="none" spc="0" normalizeH="0" baseline="0" noProof="0" dirty="0">
                <a:ln>
                  <a:noFill/>
                </a:ln>
                <a:solidFill>
                  <a:srgbClr val="424242"/>
                </a:solidFill>
                <a:effectLst/>
                <a:uLnTx/>
                <a:uFillTx/>
                <a:latin typeface="Calibri" panose="020F0502020204030204" pitchFamily="34" charset="0"/>
                <a:cs typeface="Calibri" panose="020F0502020204030204" pitchFamily="34" charset="0"/>
              </a:rPr>
              <a:t>fino a~ 70 TeV</a:t>
            </a:r>
            <a:endParaRPr kumimoji="0" lang="it-IT" sz="2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400" b="1" dirty="0">
              <a:solidFill>
                <a:srgbClr val="C0000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2</a:t>
            </a:r>
            <a:r>
              <a:rPr kumimoji="0" lang="en-CH" sz="2400" b="1" i="0" u="none" strike="noStrike" kern="1200" cap="none" spc="0" normalizeH="0" baseline="30000" noProof="0">
                <a:ln>
                  <a:noFill/>
                </a:ln>
                <a:solidFill>
                  <a:srgbClr val="C00000"/>
                </a:solidFill>
                <a:effectLst/>
                <a:uLnTx/>
                <a:uFillTx/>
                <a:latin typeface="Calibri" panose="020F0502020204030204" pitchFamily="34" charset="0"/>
                <a:cs typeface="Calibri" panose="020F0502020204030204" pitchFamily="34" charset="0"/>
              </a:rPr>
              <a:t>nd</a:t>
            </a:r>
            <a:r>
              <a:rPr kumimoji="0" lang="it-IT" sz="2400" b="1" i="0" u="none" strike="noStrike" kern="1200" cap="none" spc="0" normalizeH="0" baseline="30000" noProof="0" dirty="0">
                <a:ln>
                  <a:noFill/>
                </a:ln>
                <a:solidFill>
                  <a:srgbClr val="C00000"/>
                </a:solidFill>
                <a:effectLst/>
                <a:uLnTx/>
                <a:uFillTx/>
                <a:latin typeface="Calibri" panose="020F0502020204030204" pitchFamily="34" charset="0"/>
                <a:cs typeface="Calibri" panose="020F0502020204030204" pitchFamily="34" charset="0"/>
              </a:rPr>
              <a:t>o</a:t>
            </a:r>
            <a:r>
              <a:rPr kumimoji="0" lang="en-CH" sz="24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 stage</a:t>
            </a:r>
            <a:r>
              <a:rPr kumimoji="0" lang="it-IT" sz="2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r>
              <a:rPr kumimoji="0" lang="en-CH" sz="2400" b="1"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 </a:t>
            </a:r>
            <a:r>
              <a:rPr kumimoji="0" lang="en-CH" sz="2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FCC-hh</a:t>
            </a:r>
            <a:r>
              <a:rPr kumimoji="0" lang="en-CH" sz="24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a:t>
            </a:r>
            <a:r>
              <a:rPr kumimoji="0" lang="en-CH" sz="24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 </a:t>
            </a:r>
            <a:endParaRPr kumimoji="0" lang="it-IT" sz="2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2200" dirty="0">
                <a:solidFill>
                  <a:srgbClr val="2F2F2F"/>
                </a:solidFill>
                <a:latin typeface="Calibri" panose="020F0502020204030204" pitchFamily="34" charset="0"/>
                <a:cs typeface="Calibri" panose="020F0502020204030204" pitchFamily="34" charset="0"/>
              </a:rPr>
              <a:t>C</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ollision</a:t>
            </a:r>
            <a:r>
              <a:rPr kumimoji="0" lang="it-IT"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i pp</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 a</a:t>
            </a:r>
            <a:r>
              <a:rPr kumimoji="0" lang="it-IT"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  energia </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 </a:t>
            </a:r>
            <a:r>
              <a:rPr kumimoji="0" lang="en-CH"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 </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100 TeV</a:t>
            </a:r>
            <a:r>
              <a:rPr kumimoji="0" lang="it-IT"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 </a:t>
            </a:r>
            <a:r>
              <a:rPr kumimoji="0" lang="en-CH" sz="2200" b="1"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Costr</a:t>
            </a:r>
            <a:r>
              <a:rPr kumimoji="0" lang="it-IT" sz="2200" b="1"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u</a:t>
            </a:r>
            <a:r>
              <a:rPr lang="it-IT" sz="2200" b="1" dirty="0" err="1">
                <a:solidFill>
                  <a:srgbClr val="2F2F2F"/>
                </a:solidFill>
                <a:latin typeface="Calibri" panose="020F0502020204030204" pitchFamily="34" charset="0"/>
                <a:cs typeface="Calibri" panose="020F0502020204030204" pitchFamily="34" charset="0"/>
              </a:rPr>
              <a:t>z</a:t>
            </a:r>
            <a:r>
              <a:rPr kumimoji="0" lang="en-CH" sz="2200" b="1"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ion</a:t>
            </a:r>
            <a:r>
              <a:rPr kumimoji="0" lang="it-IT" sz="2200" b="1"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e</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 </a:t>
            </a:r>
            <a:r>
              <a:rPr kumimoji="0" lang="en-CH"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rPr>
              <a:t>2058-2070 </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sym typeface="Wingdings" pitchFamily="2" charset="2"/>
              </a:rPr>
              <a:t> </a:t>
            </a:r>
            <a:r>
              <a:rPr lang="it-IT" sz="2200" b="1" dirty="0">
                <a:solidFill>
                  <a:srgbClr val="2F2F2F"/>
                </a:solidFill>
                <a:latin typeface="Calibri" panose="020F0502020204030204" pitchFamily="34" charset="0"/>
                <a:cs typeface="Calibri" panose="020F0502020204030204" pitchFamily="34" charset="0"/>
                <a:sym typeface="Wingdings" pitchFamily="2" charset="2"/>
              </a:rPr>
              <a:t>Presa dati</a:t>
            </a:r>
            <a:r>
              <a:rPr kumimoji="0" lang="en-CH" sz="2200" b="0" i="0" u="none" strike="noStrike" kern="1200" cap="none" spc="0" normalizeH="0" baseline="0" noProof="0">
                <a:ln>
                  <a:noFill/>
                </a:ln>
                <a:solidFill>
                  <a:srgbClr val="2F2F2F"/>
                </a:solidFill>
                <a:effectLst/>
                <a:uLnTx/>
                <a:uFillTx/>
                <a:latin typeface="Calibri" panose="020F0502020204030204" pitchFamily="34" charset="0"/>
                <a:cs typeface="Calibri" panose="020F0502020204030204" pitchFamily="34" charset="0"/>
              </a:rPr>
              <a:t>: ~ 2070-2095</a:t>
            </a:r>
            <a:endParaRPr kumimoji="0" lang="it-IT"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err="1">
                <a:solidFill>
                  <a:srgbClr val="0432FF"/>
                </a:solidFill>
              </a:rPr>
              <a:t>Esplorazione</a:t>
            </a:r>
            <a:r>
              <a:rPr lang="en-US" sz="2200" dirty="0">
                <a:solidFill>
                  <a:srgbClr val="0432FF"/>
                </a:solidFill>
              </a:rPr>
              <a:t> </a:t>
            </a:r>
            <a:r>
              <a:rPr lang="en-US" sz="2200" dirty="0" err="1">
                <a:solidFill>
                  <a:srgbClr val="0432FF"/>
                </a:solidFill>
              </a:rPr>
              <a:t>della</a:t>
            </a:r>
            <a:r>
              <a:rPr lang="en-US" sz="2200" dirty="0">
                <a:solidFill>
                  <a:srgbClr val="0432FF"/>
                </a:solidFill>
              </a:rPr>
              <a:t> </a:t>
            </a:r>
            <a:r>
              <a:rPr lang="en-US" sz="2200" dirty="0" err="1">
                <a:solidFill>
                  <a:srgbClr val="0432FF"/>
                </a:solidFill>
              </a:rPr>
              <a:t>prossima</a:t>
            </a:r>
            <a:r>
              <a:rPr lang="en-US" sz="2200" dirty="0">
                <a:solidFill>
                  <a:srgbClr val="0432FF"/>
                </a:solidFill>
              </a:rPr>
              <a:t> </a:t>
            </a:r>
            <a:r>
              <a:rPr lang="en-US" sz="2200" dirty="0" err="1">
                <a:solidFill>
                  <a:srgbClr val="0432FF"/>
                </a:solidFill>
              </a:rPr>
              <a:t>frontiera</a:t>
            </a:r>
            <a:r>
              <a:rPr lang="en-US" sz="2200" dirty="0">
                <a:solidFill>
                  <a:srgbClr val="0432FF"/>
                </a:solidFill>
              </a:rPr>
              <a:t> di </a:t>
            </a:r>
            <a:r>
              <a:rPr lang="en-US" sz="2200" dirty="0" err="1">
                <a:solidFill>
                  <a:srgbClr val="0432FF"/>
                </a:solidFill>
              </a:rPr>
              <a:t>energia</a:t>
            </a:r>
            <a:r>
              <a:rPr lang="en-US" sz="2200" dirty="0">
                <a:solidFill>
                  <a:srgbClr val="0432FF"/>
                </a:solidFill>
              </a:rPr>
              <a:t> </a:t>
            </a:r>
            <a:r>
              <a:rPr lang="en-US" sz="2200" b="1" dirty="0">
                <a:solidFill>
                  <a:schemeClr val="tx2"/>
                </a:solidFill>
              </a:rPr>
              <a:t>(~ </a:t>
            </a:r>
            <a:r>
              <a:rPr lang="en-US" sz="2200" b="1" dirty="0">
                <a:solidFill>
                  <a:srgbClr val="0432FF"/>
                </a:solidFill>
              </a:rPr>
              <a:t>x10 LHC</a:t>
            </a:r>
            <a:r>
              <a:rPr lang="en-US" sz="2200" dirty="0">
                <a:solidFill>
                  <a:schemeClr val="tx2"/>
                </a:solidFill>
              </a:rPr>
              <a:t>) e </a:t>
            </a:r>
            <a:r>
              <a:rPr lang="en-US" sz="2200" dirty="0" err="1">
                <a:solidFill>
                  <a:srgbClr val="0432FF"/>
                </a:solidFill>
              </a:rPr>
              <a:t>misure</a:t>
            </a:r>
            <a:r>
              <a:rPr lang="en-US" sz="2200" dirty="0">
                <a:solidFill>
                  <a:srgbClr val="0432FF"/>
                </a:solidFill>
              </a:rPr>
              <a:t> </a:t>
            </a:r>
            <a:r>
              <a:rPr lang="en-US" sz="2200" dirty="0" err="1">
                <a:solidFill>
                  <a:srgbClr val="0432FF"/>
                </a:solidFill>
              </a:rPr>
              <a:t>mai</a:t>
            </a:r>
            <a:r>
              <a:rPr lang="en-US" sz="2200" dirty="0">
                <a:solidFill>
                  <a:srgbClr val="0432FF"/>
                </a:solidFill>
              </a:rPr>
              <a:t> </a:t>
            </a:r>
            <a:r>
              <a:rPr lang="en-US" sz="2200" dirty="0" err="1">
                <a:solidFill>
                  <a:srgbClr val="0432FF"/>
                </a:solidFill>
              </a:rPr>
              <a:t>raggiunte</a:t>
            </a:r>
            <a:r>
              <a:rPr lang="en-US" sz="2200" dirty="0">
                <a:solidFill>
                  <a:srgbClr val="0432FF"/>
                </a:solidFill>
              </a:rPr>
              <a:t> di </a:t>
            </a:r>
            <a:r>
              <a:rPr lang="en-US" sz="2200" dirty="0" err="1">
                <a:solidFill>
                  <a:schemeClr val="tx2"/>
                </a:solidFill>
              </a:rPr>
              <a:t>accoppiamenti</a:t>
            </a:r>
            <a:r>
              <a:rPr lang="en-US" sz="2200" dirty="0">
                <a:solidFill>
                  <a:schemeClr val="tx2"/>
                </a:solidFill>
              </a:rPr>
              <a:t> dell’ </a:t>
            </a:r>
            <a:r>
              <a:rPr lang="en-US" sz="2200" dirty="0" err="1">
                <a:solidFill>
                  <a:schemeClr val="tx2"/>
                </a:solidFill>
              </a:rPr>
              <a:t>HIggs</a:t>
            </a:r>
            <a:r>
              <a:rPr lang="en-US" sz="2200" dirty="0">
                <a:solidFill>
                  <a:schemeClr val="tx2"/>
                </a:solidFill>
              </a:rPr>
              <a:t> a basso rate e “</a:t>
            </a:r>
            <a:r>
              <a:rPr lang="en-US" sz="2200" dirty="0" err="1">
                <a:solidFill>
                  <a:schemeClr val="tx2"/>
                </a:solidFill>
              </a:rPr>
              <a:t>pesanti</a:t>
            </a:r>
            <a:r>
              <a:rPr lang="en-US" sz="2200" dirty="0">
                <a:solidFill>
                  <a:schemeClr val="tx2"/>
                </a:solidFill>
              </a:rPr>
              <a:t>” (</a:t>
            </a:r>
            <a:r>
              <a:rPr lang="en-US" sz="2200" dirty="0" err="1">
                <a:solidFill>
                  <a:srgbClr val="0432FF"/>
                </a:solidFill>
              </a:rPr>
              <a:t>ttH</a:t>
            </a:r>
            <a:r>
              <a:rPr lang="en-US" sz="2200" dirty="0">
                <a:solidFill>
                  <a:srgbClr val="0432FF"/>
                </a:solidFill>
              </a:rPr>
              <a:t>, HH</a:t>
            </a:r>
            <a:r>
              <a:rPr lang="en-US" sz="2200" dirty="0">
                <a:solidFill>
                  <a:schemeClr val="tx2"/>
                </a:solidFill>
              </a:rPr>
              <a:t>)</a:t>
            </a:r>
            <a:endParaRPr kumimoji="0" lang="en-CH" sz="2200" b="0" i="0" u="none" strike="noStrike" kern="1200" cap="none" spc="0" normalizeH="0" baseline="0" noProof="0" dirty="0">
              <a:ln>
                <a:noFill/>
              </a:ln>
              <a:solidFill>
                <a:srgbClr val="2F2F2F"/>
              </a:solidFill>
              <a:effectLst/>
              <a:uLnTx/>
              <a:uFillTx/>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7E6AA163-F5C9-889D-097E-9930053866B1}"/>
              </a:ext>
            </a:extLst>
          </p:cNvPr>
          <p:cNvSpPr txBox="1"/>
          <p:nvPr/>
        </p:nvSpPr>
        <p:spPr>
          <a:xfrm>
            <a:off x="576397" y="5633613"/>
            <a:ext cx="1498209" cy="369332"/>
          </a:xfrm>
          <a:prstGeom prst="rect">
            <a:avLst/>
          </a:prstGeom>
          <a:solidFill>
            <a:schemeClr val="bg1"/>
          </a:solidFill>
        </p:spPr>
        <p:txBody>
          <a:bodyPr wrap="square" rtlCol="0">
            <a:spAutoFit/>
          </a:bodyPr>
          <a:lstStyle/>
          <a:p>
            <a:endParaRPr lang="it-IT" dirty="0">
              <a:solidFill>
                <a:schemeClr val="bg1"/>
              </a:solidFill>
            </a:endParaRPr>
          </a:p>
        </p:txBody>
      </p:sp>
      <p:sp>
        <p:nvSpPr>
          <p:cNvPr id="3" name="CasellaDiTesto 2">
            <a:extLst>
              <a:ext uri="{FF2B5EF4-FFF2-40B4-BE49-F238E27FC236}">
                <a16:creationId xmlns:a16="http://schemas.microsoft.com/office/drawing/2014/main" id="{06C45BEF-98E6-EBD0-AD26-7562E20AE6FE}"/>
              </a:ext>
            </a:extLst>
          </p:cNvPr>
          <p:cNvSpPr txBox="1"/>
          <p:nvPr/>
        </p:nvSpPr>
        <p:spPr>
          <a:xfrm>
            <a:off x="2839008" y="6171489"/>
            <a:ext cx="1313267" cy="646331"/>
          </a:xfrm>
          <a:prstGeom prst="rect">
            <a:avLst/>
          </a:prstGeom>
          <a:solidFill>
            <a:schemeClr val="bg1"/>
          </a:solidFill>
        </p:spPr>
        <p:txBody>
          <a:bodyPr wrap="square" rtlCol="0">
            <a:spAutoFit/>
          </a:bodyPr>
          <a:lstStyle/>
          <a:p>
            <a:endParaRPr lang="it-IT" sz="1200" dirty="0"/>
          </a:p>
          <a:p>
            <a:endParaRPr lang="it-IT" sz="1200" dirty="0"/>
          </a:p>
          <a:p>
            <a:endParaRPr lang="it-IT" sz="1200" dirty="0"/>
          </a:p>
        </p:txBody>
      </p:sp>
      <p:sp>
        <p:nvSpPr>
          <p:cNvPr id="5" name="Freccia su 4">
            <a:extLst>
              <a:ext uri="{FF2B5EF4-FFF2-40B4-BE49-F238E27FC236}">
                <a16:creationId xmlns:a16="http://schemas.microsoft.com/office/drawing/2014/main" id="{B8FE7026-BC82-514E-D546-7E3093D449CC}"/>
              </a:ext>
            </a:extLst>
          </p:cNvPr>
          <p:cNvSpPr/>
          <p:nvPr/>
        </p:nvSpPr>
        <p:spPr>
          <a:xfrm>
            <a:off x="3274415" y="6171489"/>
            <a:ext cx="442452" cy="549986"/>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484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2" grpId="0" animBg="1"/>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80F1022-C527-6BAA-4AEB-AA36F87972E8}"/>
              </a:ext>
            </a:extLst>
          </p:cNvPr>
          <p:cNvSpPr>
            <a:spLocks noGrp="1"/>
          </p:cNvSpPr>
          <p:nvPr>
            <p:ph type="sldNum" sz="quarter" idx="12"/>
          </p:nvPr>
        </p:nvSpPr>
        <p:spPr/>
        <p:txBody>
          <a:bodyPr/>
          <a:lstStyle/>
          <a:p>
            <a:fld id="{911504DE-B7A1-8D4F-8AC1-E7EFF1F1F3F3}" type="slidenum">
              <a:rPr lang="en-US" smtClean="0"/>
              <a:t>18</a:t>
            </a:fld>
            <a:endParaRPr lang="en-US"/>
          </a:p>
        </p:txBody>
      </p:sp>
      <p:pic>
        <p:nvPicPr>
          <p:cNvPr id="3" name="Picture 8" descr="An aerial view of a city&#10;&#10;Description automatically generated with low confidence">
            <a:extLst>
              <a:ext uri="{FF2B5EF4-FFF2-40B4-BE49-F238E27FC236}">
                <a16:creationId xmlns:a16="http://schemas.microsoft.com/office/drawing/2014/main" id="{FF524E12-605E-2EC1-42B4-1B734AA33B2B}"/>
              </a:ext>
            </a:extLst>
          </p:cNvPr>
          <p:cNvPicPr>
            <a:picLocks noChangeAspect="1"/>
          </p:cNvPicPr>
          <p:nvPr/>
        </p:nvPicPr>
        <p:blipFill rotWithShape="1">
          <a:blip r:embed="rId2">
            <a:extLst>
              <a:ext uri="{28A0092B-C50C-407E-A947-70E740481C1C}">
                <a14:useLocalDpi xmlns:a14="http://schemas.microsoft.com/office/drawing/2010/main" val="0"/>
              </a:ext>
            </a:extLst>
          </a:blip>
          <a:srcRect b="19348"/>
          <a:stretch/>
        </p:blipFill>
        <p:spPr>
          <a:xfrm>
            <a:off x="0" y="-17463"/>
            <a:ext cx="12192000" cy="6875463"/>
          </a:xfrm>
          <a:prstGeom prst="rect">
            <a:avLst/>
          </a:prstGeom>
        </p:spPr>
      </p:pic>
      <p:sp>
        <p:nvSpPr>
          <p:cNvPr id="4" name="TextBox 30">
            <a:extLst>
              <a:ext uri="{FF2B5EF4-FFF2-40B4-BE49-F238E27FC236}">
                <a16:creationId xmlns:a16="http://schemas.microsoft.com/office/drawing/2014/main" id="{32E43A69-D676-02C3-75B2-329326A8C037}"/>
              </a:ext>
            </a:extLst>
          </p:cNvPr>
          <p:cNvSpPr txBox="1"/>
          <p:nvPr/>
        </p:nvSpPr>
        <p:spPr>
          <a:xfrm>
            <a:off x="445791" y="5145792"/>
            <a:ext cx="8651517" cy="1604735"/>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ea typeface="+mn-ea"/>
                <a:cs typeface="+mn-cs"/>
              </a:rPr>
              <a:t>Minor </a:t>
            </a:r>
            <a:r>
              <a:rPr kumimoji="0" lang="en-US" sz="2400" i="0" u="none" strike="noStrike" kern="1200" cap="none" spc="0" normalizeH="0" baseline="0" noProof="0" dirty="0" err="1">
                <a:ln>
                  <a:noFill/>
                </a:ln>
                <a:solidFill>
                  <a:schemeClr val="bg1"/>
                </a:solidFill>
                <a:effectLst/>
                <a:uLnTx/>
                <a:uFillTx/>
                <a:ea typeface="+mn-ea"/>
                <a:cs typeface="+mn-cs"/>
              </a:rPr>
              <a:t>rischio</a:t>
            </a:r>
            <a:r>
              <a:rPr kumimoji="0" lang="en-US" sz="2400" i="0" u="none" strike="noStrike" kern="1200" cap="none" spc="0" normalizeH="0" baseline="0" noProof="0" dirty="0">
                <a:ln>
                  <a:noFill/>
                </a:ln>
                <a:solidFill>
                  <a:schemeClr val="bg1"/>
                </a:solidFill>
                <a:effectLst/>
                <a:uLnTx/>
                <a:uFillTx/>
                <a:ea typeface="+mn-ea"/>
                <a:cs typeface="+mn-cs"/>
              </a:rPr>
              <a:t>: </a:t>
            </a:r>
            <a:r>
              <a:rPr kumimoji="0" lang="en-US" sz="2400" i="0" u="none" strike="noStrike" kern="1200" cap="none" spc="0" normalizeH="0" baseline="0" noProof="0" dirty="0" err="1">
                <a:ln>
                  <a:noFill/>
                </a:ln>
                <a:solidFill>
                  <a:schemeClr val="bg1"/>
                </a:solidFill>
                <a:effectLst/>
                <a:uLnTx/>
                <a:uFillTx/>
                <a:ea typeface="+mn-ea"/>
                <a:cs typeface="+mn-cs"/>
              </a:rPr>
              <a:t>anello</a:t>
            </a:r>
            <a:r>
              <a:rPr kumimoji="0" lang="en-US" sz="2400" i="0" u="none" strike="noStrike" kern="1200" cap="none" spc="0" normalizeH="0" baseline="0" noProof="0" dirty="0">
                <a:ln>
                  <a:noFill/>
                </a:ln>
                <a:solidFill>
                  <a:schemeClr val="bg1"/>
                </a:solidFill>
                <a:effectLst/>
                <a:uLnTx/>
                <a:uFillTx/>
                <a:ea typeface="+mn-ea"/>
                <a:cs typeface="+mn-cs"/>
              </a:rPr>
              <a:t> di 90.7 km, 8 </a:t>
            </a:r>
            <a:r>
              <a:rPr kumimoji="0" lang="en-US" sz="2400" i="0" u="none" strike="noStrike" kern="1200" cap="none" spc="0" normalizeH="0" baseline="0" noProof="0" dirty="0" err="1">
                <a:ln>
                  <a:noFill/>
                </a:ln>
                <a:solidFill>
                  <a:schemeClr val="bg1"/>
                </a:solidFill>
                <a:effectLst/>
                <a:uLnTx/>
                <a:uFillTx/>
                <a:ea typeface="+mn-ea"/>
                <a:cs typeface="+mn-cs"/>
              </a:rPr>
              <a:t>punti</a:t>
            </a:r>
            <a:r>
              <a:rPr kumimoji="0" lang="en-US" sz="2400" i="0" u="none" strike="noStrike" kern="1200" cap="none" spc="0" normalizeH="0" baseline="0" noProof="0" dirty="0">
                <a:ln>
                  <a:noFill/>
                </a:ln>
                <a:solidFill>
                  <a:schemeClr val="bg1"/>
                </a:solidFill>
                <a:effectLst/>
                <a:uLnTx/>
                <a:uFillTx/>
                <a:ea typeface="+mn-ea"/>
                <a:cs typeface="+mn-cs"/>
              </a:rPr>
              <a:t> in </a:t>
            </a:r>
            <a:r>
              <a:rPr kumimoji="0" lang="en-US" sz="2400" i="0" u="none" strike="noStrike" kern="1200" cap="none" spc="0" normalizeH="0" baseline="0" noProof="0" dirty="0" err="1">
                <a:ln>
                  <a:noFill/>
                </a:ln>
                <a:solidFill>
                  <a:schemeClr val="bg1"/>
                </a:solidFill>
                <a:effectLst/>
                <a:uLnTx/>
                <a:uFillTx/>
                <a:ea typeface="+mn-ea"/>
                <a:cs typeface="+mn-cs"/>
              </a:rPr>
              <a:t>superficie</a:t>
            </a:r>
            <a:r>
              <a:rPr kumimoji="0" lang="en-US" sz="2400" i="0" u="none" strike="noStrike" kern="1200" cap="none" spc="0" normalizeH="0" baseline="0" noProof="0" dirty="0">
                <a:ln>
                  <a:noFill/>
                </a:ln>
                <a:solidFill>
                  <a:schemeClr val="bg1"/>
                </a:solidFill>
                <a:effectLst/>
                <a:uLnTx/>
                <a:uFillTx/>
                <a:ea typeface="+mn-ea"/>
                <a:cs typeface="+mn-cs"/>
              </a:rPr>
              <a:t>,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ea typeface="+mn-ea"/>
                <a:cs typeface="+mn-cs"/>
              </a:rPr>
              <a:t>2-4 </a:t>
            </a:r>
            <a:r>
              <a:rPr kumimoji="0" lang="en-US" sz="2400" i="0" u="none" strike="noStrike" kern="1200" cap="none" spc="0" normalizeH="0" baseline="0" noProof="0" dirty="0" err="1">
                <a:ln>
                  <a:noFill/>
                </a:ln>
                <a:solidFill>
                  <a:schemeClr val="bg1"/>
                </a:solidFill>
                <a:effectLst/>
                <a:uLnTx/>
                <a:uFillTx/>
                <a:ea typeface="+mn-ea"/>
                <a:cs typeface="+mn-cs"/>
              </a:rPr>
              <a:t>esperimenti</a:t>
            </a:r>
            <a:endParaRPr kumimoji="0" lang="en-US" sz="2400" i="0" u="none" strike="noStrike" kern="1200" cap="none" spc="0" normalizeH="0" baseline="0" noProof="0" dirty="0">
              <a:ln>
                <a:noFill/>
              </a:ln>
              <a:solidFill>
                <a:schemeClr val="bg1"/>
              </a:solidFill>
              <a:effectLst/>
              <a:uLnTx/>
              <a:uFillTx/>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t-IT" sz="2400" i="0" u="none" strike="noStrike" kern="1200" cap="none" spc="0" normalizeH="0" baseline="0" noProof="0" dirty="0">
                <a:ln>
                  <a:noFill/>
                </a:ln>
                <a:solidFill>
                  <a:schemeClr val="bg1"/>
                </a:solidFill>
                <a:effectLst/>
                <a:uLnTx/>
                <a:uFillTx/>
                <a:ea typeface="+mn-ea"/>
                <a:cs typeface="+mn-cs"/>
              </a:rPr>
              <a:t>Tutto il progetto si sta adattando a questa configurazione</a:t>
            </a:r>
            <a:endParaRPr kumimoji="0" lang="root" altLang="root" sz="2400" i="0" u="none" strike="noStrike" kern="1200" cap="none" spc="0" normalizeH="0" baseline="0" noProof="0" dirty="0">
              <a:ln>
                <a:noFill/>
              </a:ln>
              <a:solidFill>
                <a:schemeClr val="bg1"/>
              </a:solidFill>
              <a:effectLst/>
              <a:uLnTx/>
              <a:uFillTx/>
              <a:ea typeface="+mn-ea"/>
              <a:cs typeface="+mn-cs"/>
            </a:endParaRPr>
          </a:p>
        </p:txBody>
      </p:sp>
      <p:sp>
        <p:nvSpPr>
          <p:cNvPr id="8" name="CasellaDiTesto 7">
            <a:extLst>
              <a:ext uri="{FF2B5EF4-FFF2-40B4-BE49-F238E27FC236}">
                <a16:creationId xmlns:a16="http://schemas.microsoft.com/office/drawing/2014/main" id="{0067276F-0038-D2D6-29D2-8B482AF17FB4}"/>
              </a:ext>
            </a:extLst>
          </p:cNvPr>
          <p:cNvSpPr txBox="1"/>
          <p:nvPr/>
        </p:nvSpPr>
        <p:spPr>
          <a:xfrm>
            <a:off x="2612676" y="-7631"/>
            <a:ext cx="6698032" cy="769441"/>
          </a:xfrm>
          <a:prstGeom prst="rect">
            <a:avLst/>
          </a:prstGeom>
          <a:noFill/>
        </p:spPr>
        <p:txBody>
          <a:bodyPr wrap="square">
            <a:spAutoFit/>
          </a:bodyPr>
          <a:lstStyle/>
          <a:p>
            <a:r>
              <a:rPr lang="it-IT" sz="4400" b="1" dirty="0">
                <a:solidFill>
                  <a:schemeClr val="bg1"/>
                </a:solidFill>
              </a:rPr>
              <a:t>FCC: la baseline di 90.7 km</a:t>
            </a:r>
          </a:p>
        </p:txBody>
      </p:sp>
      <p:pic>
        <p:nvPicPr>
          <p:cNvPr id="9" name="Picture 13">
            <a:extLst>
              <a:ext uri="{FF2B5EF4-FFF2-40B4-BE49-F238E27FC236}">
                <a16:creationId xmlns:a16="http://schemas.microsoft.com/office/drawing/2014/main" id="{D50DD167-4874-5DB2-7BC5-A6FBA637504E}"/>
              </a:ext>
            </a:extLst>
          </p:cNvPr>
          <p:cNvPicPr>
            <a:picLocks noChangeAspect="1"/>
          </p:cNvPicPr>
          <p:nvPr/>
        </p:nvPicPr>
        <p:blipFill>
          <a:blip r:embed="rId3"/>
          <a:stretch>
            <a:fillRect/>
          </a:stretch>
        </p:blipFill>
        <p:spPr>
          <a:xfrm>
            <a:off x="8089306" y="2807609"/>
            <a:ext cx="3939919" cy="3704380"/>
          </a:xfrm>
          <a:prstGeom prst="rect">
            <a:avLst/>
          </a:prstGeom>
          <a:ln>
            <a:noFill/>
          </a:ln>
          <a:effectLst>
            <a:outerShdw blurRad="292100" dist="139700" dir="2700000" algn="tl" rotWithShape="0">
              <a:srgbClr val="333333">
                <a:alpha val="65000"/>
              </a:srgbClr>
            </a:outerShdw>
          </a:effectLst>
        </p:spPr>
      </p:pic>
      <p:pic>
        <p:nvPicPr>
          <p:cNvPr id="11" name="Immagine 10" descr="Immagine che contiene testo, schermata, Carattere, numero&#10;&#10;Descrizione generata automaticamente">
            <a:extLst>
              <a:ext uri="{FF2B5EF4-FFF2-40B4-BE49-F238E27FC236}">
                <a16:creationId xmlns:a16="http://schemas.microsoft.com/office/drawing/2014/main" id="{B27ED42F-0861-6C8B-75B7-20E704696AD4}"/>
              </a:ext>
            </a:extLst>
          </p:cNvPr>
          <p:cNvPicPr>
            <a:picLocks noChangeAspect="1"/>
          </p:cNvPicPr>
          <p:nvPr/>
        </p:nvPicPr>
        <p:blipFill rotWithShape="1">
          <a:blip r:embed="rId4"/>
          <a:srcRect r="27165"/>
          <a:stretch/>
        </p:blipFill>
        <p:spPr>
          <a:xfrm>
            <a:off x="445791" y="1084974"/>
            <a:ext cx="4183327" cy="2344026"/>
          </a:xfrm>
          <a:prstGeom prst="rect">
            <a:avLst/>
          </a:prstGeom>
        </p:spPr>
      </p:pic>
      <p:sp>
        <p:nvSpPr>
          <p:cNvPr id="5" name="CasellaDiTesto 4">
            <a:extLst>
              <a:ext uri="{FF2B5EF4-FFF2-40B4-BE49-F238E27FC236}">
                <a16:creationId xmlns:a16="http://schemas.microsoft.com/office/drawing/2014/main" id="{27497F82-FDFD-4191-B638-836955EC59F2}"/>
              </a:ext>
            </a:extLst>
          </p:cNvPr>
          <p:cNvSpPr txBox="1"/>
          <p:nvPr/>
        </p:nvSpPr>
        <p:spPr>
          <a:xfrm>
            <a:off x="9766762" y="136525"/>
            <a:ext cx="1587038" cy="830997"/>
          </a:xfrm>
          <a:prstGeom prst="rect">
            <a:avLst/>
          </a:prstGeom>
          <a:solidFill>
            <a:schemeClr val="accent3">
              <a:lumMod val="40000"/>
              <a:lumOff val="60000"/>
            </a:schemeClr>
          </a:solidFill>
        </p:spPr>
        <p:txBody>
          <a:bodyPr wrap="none" rtlCol="0">
            <a:spAutoFit/>
          </a:bodyPr>
          <a:lstStyle/>
          <a:p>
            <a:pPr algn="ctr"/>
            <a:r>
              <a:rPr lang="it-IT" sz="2400" dirty="0"/>
              <a:t>150 istituti </a:t>
            </a:r>
          </a:p>
          <a:p>
            <a:pPr algn="ctr"/>
            <a:r>
              <a:rPr lang="it-IT" sz="2400" dirty="0"/>
              <a:t>34 paesi</a:t>
            </a:r>
          </a:p>
        </p:txBody>
      </p:sp>
    </p:spTree>
    <p:extLst>
      <p:ext uri="{BB962C8B-B14F-4D97-AF65-F5344CB8AC3E}">
        <p14:creationId xmlns:p14="http://schemas.microsoft.com/office/powerpoint/2010/main" val="272256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liennummernplatzhalter 1">
            <a:extLst>
              <a:ext uri="{FF2B5EF4-FFF2-40B4-BE49-F238E27FC236}">
                <a16:creationId xmlns:a16="http://schemas.microsoft.com/office/drawing/2014/main" id="{6B6305EF-5871-AD4C-A84D-1DC5B4D85B12}"/>
              </a:ext>
            </a:extLst>
          </p:cNvPr>
          <p:cNvSpPr>
            <a:spLocks noGrp="1"/>
          </p:cNvSpPr>
          <p:nvPr>
            <p:ph type="sldNum" sz="quarter" idx="10"/>
          </p:nvPr>
        </p:nvSpPr>
        <p:spPr>
          <a:xfrm>
            <a:off x="11660401" y="129898"/>
            <a:ext cx="385972" cy="226761"/>
          </a:xfrm>
        </p:spPr>
        <p:txBody>
          <a:bodyPr/>
          <a:lstStyle/>
          <a:p>
            <a:fld id="{88A1DFE4-5FC5-43BD-BB7E-75EAD82B965F}" type="slidenum">
              <a:rPr lang="en-US" noProof="0" smtClean="0"/>
              <a:pPr/>
              <a:t>19</a:t>
            </a:fld>
            <a:endParaRPr lang="en-US" noProof="0" dirty="0"/>
          </a:p>
        </p:txBody>
      </p:sp>
      <p:pic>
        <p:nvPicPr>
          <p:cNvPr id="4" name="Picture 3" descr="A picture containing diagram, circle, text, map">
            <a:extLst>
              <a:ext uri="{FF2B5EF4-FFF2-40B4-BE49-F238E27FC236}">
                <a16:creationId xmlns:a16="http://schemas.microsoft.com/office/drawing/2014/main" id="{9E5F6FC6-CD9A-695B-F389-DE116BA41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1396" y="633215"/>
            <a:ext cx="7774977" cy="5654840"/>
          </a:xfrm>
          <a:prstGeom prst="rect">
            <a:avLst/>
          </a:prstGeom>
        </p:spPr>
      </p:pic>
      <p:sp>
        <p:nvSpPr>
          <p:cNvPr id="3" name="Title 2">
            <a:extLst>
              <a:ext uri="{FF2B5EF4-FFF2-40B4-BE49-F238E27FC236}">
                <a16:creationId xmlns:a16="http://schemas.microsoft.com/office/drawing/2014/main" id="{ADF1B4BA-C63F-0A5F-F230-2EB729CA724C}"/>
              </a:ext>
            </a:extLst>
          </p:cNvPr>
          <p:cNvSpPr>
            <a:spLocks noGrp="1"/>
          </p:cNvSpPr>
          <p:nvPr>
            <p:ph type="title"/>
          </p:nvPr>
        </p:nvSpPr>
        <p:spPr>
          <a:xfrm>
            <a:off x="2831638" y="6112109"/>
            <a:ext cx="6865913" cy="576064"/>
          </a:xfrm>
        </p:spPr>
        <p:txBody>
          <a:bodyPr/>
          <a:lstStyle/>
          <a:p>
            <a:r>
              <a:rPr lang="en-US" sz="2400" dirty="0"/>
              <a:t>Schematic of the Underground Civil Engineering</a:t>
            </a:r>
            <a:endParaRPr lang="en-GB" sz="2400" dirty="0"/>
          </a:p>
        </p:txBody>
      </p:sp>
      <p:sp>
        <p:nvSpPr>
          <p:cNvPr id="2" name="TextBox 1">
            <a:extLst>
              <a:ext uri="{FF2B5EF4-FFF2-40B4-BE49-F238E27FC236}">
                <a16:creationId xmlns:a16="http://schemas.microsoft.com/office/drawing/2014/main" id="{A306A4CB-866F-A690-5A5E-3439BEEEA7D0}"/>
              </a:ext>
            </a:extLst>
          </p:cNvPr>
          <p:cNvSpPr txBox="1"/>
          <p:nvPr/>
        </p:nvSpPr>
        <p:spPr>
          <a:xfrm>
            <a:off x="145627" y="932723"/>
            <a:ext cx="5182287" cy="4524315"/>
          </a:xfrm>
          <a:prstGeom prst="rect">
            <a:avLst/>
          </a:prstGeom>
          <a:noFill/>
        </p:spPr>
        <p:txBody>
          <a:bodyPr wrap="square" rtlCol="0">
            <a:spAutoFit/>
          </a:bodyPr>
          <a:lstStyle/>
          <a:p>
            <a:pPr defTabSz="800080"/>
            <a:r>
              <a:rPr lang="en-US" sz="1600" b="1" dirty="0"/>
              <a:t>Tunnel Circumference: 90.7 km</a:t>
            </a:r>
          </a:p>
          <a:p>
            <a:pPr algn="l"/>
            <a:endParaRPr lang="en-US" sz="1600" b="1" dirty="0"/>
          </a:p>
          <a:p>
            <a:pPr algn="l"/>
            <a:r>
              <a:rPr lang="en-US" sz="1600" b="1" dirty="0"/>
              <a:t>Excavated vol: 6.2M m3 (In the ground)</a:t>
            </a:r>
          </a:p>
          <a:p>
            <a:pPr algn="l"/>
            <a:endParaRPr lang="en-US" sz="1600" b="1" dirty="0"/>
          </a:p>
          <a:p>
            <a:pPr algn="l"/>
            <a:r>
              <a:rPr lang="en-US" sz="1600" b="1" dirty="0"/>
              <a:t>Access shafts: 12</a:t>
            </a:r>
          </a:p>
          <a:p>
            <a:pPr algn="l"/>
            <a:endParaRPr lang="en-US" sz="1600" b="1" dirty="0"/>
          </a:p>
          <a:p>
            <a:pPr algn="l"/>
            <a:r>
              <a:rPr lang="en-US" sz="1600" b="1" dirty="0"/>
              <a:t>Construction shafts: 1</a:t>
            </a:r>
          </a:p>
          <a:p>
            <a:pPr algn="l"/>
            <a:endParaRPr lang="en-US" sz="1600" b="1" dirty="0"/>
          </a:p>
          <a:p>
            <a:pPr algn="l"/>
            <a:r>
              <a:rPr lang="en-US" sz="1600" b="1" dirty="0"/>
              <a:t>Large experiment areas: 2</a:t>
            </a:r>
          </a:p>
          <a:p>
            <a:pPr algn="l"/>
            <a:endParaRPr lang="en-US" sz="1600" b="1" dirty="0"/>
          </a:p>
          <a:p>
            <a:pPr algn="l"/>
            <a:r>
              <a:rPr lang="en-US" sz="1600" b="1" dirty="0"/>
              <a:t>Small experiment areas: 2</a:t>
            </a:r>
          </a:p>
          <a:p>
            <a:pPr algn="l"/>
            <a:endParaRPr lang="en-US" sz="1600" b="1" dirty="0"/>
          </a:p>
          <a:p>
            <a:pPr algn="l"/>
            <a:r>
              <a:rPr lang="en-US" sz="1600" b="1" dirty="0"/>
              <a:t>Technical points: 4</a:t>
            </a:r>
          </a:p>
          <a:p>
            <a:pPr algn="l"/>
            <a:endParaRPr lang="en-US" sz="1600" b="1" dirty="0"/>
          </a:p>
          <a:p>
            <a:pPr algn="l"/>
            <a:r>
              <a:rPr lang="en-US" sz="1600" b="1" dirty="0"/>
              <a:t>Deepest shaft: 400m</a:t>
            </a:r>
          </a:p>
          <a:p>
            <a:pPr algn="l"/>
            <a:endParaRPr lang="en-US" sz="1600" b="1" dirty="0"/>
          </a:p>
          <a:p>
            <a:pPr algn="l"/>
            <a:r>
              <a:rPr lang="en-US" sz="1600" b="1" dirty="0"/>
              <a:t>Average shaft depth: 243m</a:t>
            </a:r>
          </a:p>
          <a:p>
            <a:pPr algn="l"/>
            <a:endParaRPr lang="en-GB" sz="1600" b="1" dirty="0"/>
          </a:p>
        </p:txBody>
      </p:sp>
      <p:sp>
        <p:nvSpPr>
          <p:cNvPr id="5" name="CasellaDiTesto 4">
            <a:extLst>
              <a:ext uri="{FF2B5EF4-FFF2-40B4-BE49-F238E27FC236}">
                <a16:creationId xmlns:a16="http://schemas.microsoft.com/office/drawing/2014/main" id="{39ADE37C-FEE4-30C1-6445-A414E0A881B3}"/>
              </a:ext>
            </a:extLst>
          </p:cNvPr>
          <p:cNvSpPr txBox="1"/>
          <p:nvPr/>
        </p:nvSpPr>
        <p:spPr>
          <a:xfrm>
            <a:off x="854146" y="-73032"/>
            <a:ext cx="5182252" cy="769441"/>
          </a:xfrm>
          <a:prstGeom prst="rect">
            <a:avLst/>
          </a:prstGeom>
          <a:noFill/>
        </p:spPr>
        <p:txBody>
          <a:bodyPr wrap="none" rtlCol="0">
            <a:spAutoFit/>
          </a:bodyPr>
          <a:lstStyle/>
          <a:p>
            <a:r>
              <a:rPr lang="it-IT" sz="4400" b="1" dirty="0"/>
              <a:t>FCC: Ingegneria Civile</a:t>
            </a:r>
          </a:p>
        </p:txBody>
      </p:sp>
    </p:spTree>
    <p:extLst>
      <p:ext uri="{BB962C8B-B14F-4D97-AF65-F5344CB8AC3E}">
        <p14:creationId xmlns:p14="http://schemas.microsoft.com/office/powerpoint/2010/main" val="3160559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BD420594-1B16-8187-41E5-375FAF6BEB71}"/>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816291A6-C5EA-0107-435E-93180263B8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2</a:t>
            </a:fld>
            <a:endParaRPr lang="en-US" sz="1200">
              <a:solidFill>
                <a:srgbClr val="FFFFFF"/>
              </a:solidFill>
            </a:endParaRPr>
          </a:p>
        </p:txBody>
      </p:sp>
      <p:sp>
        <p:nvSpPr>
          <p:cNvPr id="11" name="CasellaDiTesto 10">
            <a:extLst>
              <a:ext uri="{FF2B5EF4-FFF2-40B4-BE49-F238E27FC236}">
                <a16:creationId xmlns:a16="http://schemas.microsoft.com/office/drawing/2014/main" id="{E0CA48D6-15A9-F8AB-77EA-5DAD950EF562}"/>
              </a:ext>
            </a:extLst>
          </p:cNvPr>
          <p:cNvSpPr txBox="1"/>
          <p:nvPr/>
        </p:nvSpPr>
        <p:spPr>
          <a:xfrm>
            <a:off x="6414745" y="4928597"/>
            <a:ext cx="4133512" cy="584775"/>
          </a:xfrm>
          <a:prstGeom prst="rect">
            <a:avLst/>
          </a:prstGeom>
          <a:noFill/>
        </p:spPr>
        <p:txBody>
          <a:bodyPr wrap="square" rtlCol="0">
            <a:spAutoFit/>
          </a:bodyPr>
          <a:lstStyle/>
          <a:p>
            <a:r>
              <a:rPr lang="it-IT" sz="3200" dirty="0">
                <a:solidFill>
                  <a:schemeClr val="bg1"/>
                </a:solidFill>
              </a:rPr>
              <a:t>Cosa abbiamo capito?</a:t>
            </a:r>
          </a:p>
        </p:txBody>
      </p:sp>
    </p:spTree>
    <p:extLst>
      <p:ext uri="{BB962C8B-B14F-4D97-AF65-F5344CB8AC3E}">
        <p14:creationId xmlns:p14="http://schemas.microsoft.com/office/powerpoint/2010/main" val="10647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ircle"/>
          <p:cNvSpPr/>
          <p:nvPr/>
        </p:nvSpPr>
        <p:spPr>
          <a:xfrm>
            <a:off x="5205885" y="1648824"/>
            <a:ext cx="1317248" cy="1293006"/>
          </a:xfrm>
          <a:prstGeom prst="ellipse">
            <a:avLst/>
          </a:prstGeom>
          <a:solidFill>
            <a:srgbClr val="00A2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51" name="FCC-ee"/>
          <p:cNvSpPr txBox="1"/>
          <p:nvPr/>
        </p:nvSpPr>
        <p:spPr>
          <a:xfrm>
            <a:off x="5290540" y="2090107"/>
            <a:ext cx="1155766"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400" dirty="0">
                <a:solidFill>
                  <a:schemeClr val="bg1"/>
                </a:solidFill>
              </a:rPr>
              <a:t>FCC-</a:t>
            </a:r>
            <a:r>
              <a:rPr sz="2400" dirty="0" err="1">
                <a:solidFill>
                  <a:schemeClr val="bg1"/>
                </a:solidFill>
              </a:rPr>
              <a:t>ee</a:t>
            </a:r>
            <a:endParaRPr sz="2400" dirty="0">
              <a:solidFill>
                <a:schemeClr val="bg1"/>
              </a:solidFill>
            </a:endParaRPr>
          </a:p>
        </p:txBody>
      </p:sp>
      <p:sp>
        <p:nvSpPr>
          <p:cNvPr id="352" name="Axion-like particles, dark photons,…"/>
          <p:cNvSpPr txBox="1"/>
          <p:nvPr/>
        </p:nvSpPr>
        <p:spPr>
          <a:xfrm>
            <a:off x="104047" y="1912389"/>
            <a:ext cx="4635794" cy="692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marL="285750" indent="-285750" defTabSz="342900">
              <a:buClr>
                <a:srgbClr val="000000"/>
              </a:buClr>
              <a:buSzPct val="80000"/>
              <a:buFont typeface="Arial" panose="020B0604020202020204" pitchFamily="34" charset="0"/>
              <a:buChar char="•"/>
              <a:defRPr sz="2600">
                <a:latin typeface="Calibri"/>
                <a:ea typeface="Calibri"/>
                <a:cs typeface="Calibri"/>
                <a:sym typeface="Calibri"/>
              </a:defRPr>
            </a:pPr>
            <a:r>
              <a:rPr lang="it-IT" sz="2000" dirty="0">
                <a:cs typeface="Arial" panose="020B0604020202020204" pitchFamily="34" charset="0"/>
              </a:rPr>
              <a:t>Scoperte indirette fino a 70 TeV</a:t>
            </a:r>
          </a:p>
          <a:p>
            <a:pPr marL="285750" indent="-285750" defTabSz="342900">
              <a:buClr>
                <a:srgbClr val="000000"/>
              </a:buClr>
              <a:buSzPct val="80000"/>
              <a:buFont typeface="Arial" panose="020B0604020202020204" pitchFamily="34" charset="0"/>
              <a:buChar char="•"/>
              <a:defRPr sz="2600">
                <a:latin typeface="Calibri"/>
                <a:ea typeface="Calibri"/>
                <a:cs typeface="Calibri"/>
                <a:sym typeface="Calibri"/>
              </a:defRPr>
            </a:pPr>
            <a:r>
              <a:rPr lang="it-IT" sz="2000" dirty="0">
                <a:cs typeface="Arial" panose="020B0604020202020204" pitchFamily="34" charset="0"/>
              </a:rPr>
              <a:t>Scoperte dirette di WINP tra 5-100 GeV</a:t>
            </a:r>
            <a:endParaRPr lang="it-IT" sz="2000" dirty="0">
              <a:cs typeface="Arial" panose="020B0604020202020204" pitchFamily="34" charset="0"/>
              <a:sym typeface="Arial"/>
            </a:endParaRPr>
          </a:p>
        </p:txBody>
      </p:sp>
      <p:pic>
        <p:nvPicPr>
          <p:cNvPr id="380" name="Line Line" descr="Line Line"/>
          <p:cNvPicPr>
            <a:picLocks noChangeAspect="1"/>
          </p:cNvPicPr>
          <p:nvPr/>
        </p:nvPicPr>
        <p:blipFill>
          <a:blip r:embed="rId3"/>
          <a:stretch>
            <a:fillRect/>
          </a:stretch>
        </p:blipFill>
        <p:spPr>
          <a:xfrm rot="991813">
            <a:off x="6447201" y="2601807"/>
            <a:ext cx="1492876" cy="356744"/>
          </a:xfrm>
          <a:prstGeom prst="rect">
            <a:avLst/>
          </a:prstGeom>
          <a:ln w="12700" cap="flat">
            <a:noFill/>
            <a:miter lim="400000"/>
          </a:ln>
          <a:effectLst/>
        </p:spPr>
      </p:pic>
      <p:pic>
        <p:nvPicPr>
          <p:cNvPr id="381" name="Line Line" descr="Line Line"/>
          <p:cNvPicPr>
            <a:picLocks noChangeAspect="1"/>
          </p:cNvPicPr>
          <p:nvPr/>
        </p:nvPicPr>
        <p:blipFill>
          <a:blip r:embed="rId4"/>
          <a:stretch>
            <a:fillRect/>
          </a:stretch>
        </p:blipFill>
        <p:spPr>
          <a:xfrm rot="20157975">
            <a:off x="6306302" y="1387214"/>
            <a:ext cx="1746067" cy="378277"/>
          </a:xfrm>
          <a:prstGeom prst="rect">
            <a:avLst/>
          </a:prstGeom>
          <a:ln w="12700" cap="flat">
            <a:noFill/>
            <a:miter lim="400000"/>
          </a:ln>
          <a:effectLst/>
        </p:spPr>
      </p:pic>
      <p:sp>
        <p:nvSpPr>
          <p:cNvPr id="388" name="Rounded Rectangle"/>
          <p:cNvSpPr/>
          <p:nvPr/>
        </p:nvSpPr>
        <p:spPr>
          <a:xfrm>
            <a:off x="8156989" y="997733"/>
            <a:ext cx="1578623" cy="566516"/>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89" name="Higgs"/>
          <p:cNvSpPr txBox="1"/>
          <p:nvPr/>
        </p:nvSpPr>
        <p:spPr>
          <a:xfrm>
            <a:off x="8589355" y="1048047"/>
            <a:ext cx="696729" cy="4154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200" dirty="0">
                <a:latin typeface="+mn-lt"/>
              </a:rPr>
              <a:t>Higgs</a:t>
            </a:r>
          </a:p>
        </p:txBody>
      </p:sp>
      <p:sp>
        <p:nvSpPr>
          <p:cNvPr id="395" name="mtop, Γtop…"/>
          <p:cNvSpPr txBox="1"/>
          <p:nvPr/>
        </p:nvSpPr>
        <p:spPr>
          <a:xfrm>
            <a:off x="7932764" y="3396873"/>
            <a:ext cx="3889270"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L="342900" indent="-342900" defTabSz="312539">
              <a:buFont typeface="Arial" panose="020B0604020202020204" pitchFamily="34" charset="0"/>
              <a:buChar char="•"/>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Miglioramenti x 10-50 su tutte le </a:t>
            </a:r>
          </a:p>
          <a:p>
            <a:pPr defTabSz="312539">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       osservabili elettrodeboli</a:t>
            </a:r>
          </a:p>
        </p:txBody>
      </p:sp>
      <p:sp>
        <p:nvSpPr>
          <p:cNvPr id="396" name="Rounded Rectangle"/>
          <p:cNvSpPr/>
          <p:nvPr/>
        </p:nvSpPr>
        <p:spPr>
          <a:xfrm>
            <a:off x="8112016" y="2750744"/>
            <a:ext cx="1578624" cy="566517"/>
          </a:xfrm>
          <a:prstGeom prst="roundRect">
            <a:avLst>
              <a:gd name="adj" fmla="val 22399"/>
            </a:avLst>
          </a:prstGeom>
          <a:solidFill>
            <a:srgbClr val="14CB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97" name="Top"/>
          <p:cNvSpPr txBox="1"/>
          <p:nvPr/>
        </p:nvSpPr>
        <p:spPr>
          <a:xfrm>
            <a:off x="8416092" y="2811011"/>
            <a:ext cx="1105139"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     </a:t>
            </a:r>
            <a:r>
              <a:rPr sz="2200" dirty="0">
                <a:latin typeface="+mn-lt"/>
              </a:rPr>
              <a:t>Top</a:t>
            </a:r>
          </a:p>
        </p:txBody>
      </p:sp>
      <p:sp>
        <p:nvSpPr>
          <p:cNvPr id="139" name="Title 1">
            <a:extLst>
              <a:ext uri="{FF2B5EF4-FFF2-40B4-BE49-F238E27FC236}">
                <a16:creationId xmlns:a16="http://schemas.microsoft.com/office/drawing/2014/main" id="{DFFE9271-3DE1-7BFF-23F4-3473884534DA}"/>
              </a:ext>
            </a:extLst>
          </p:cNvPr>
          <p:cNvSpPr txBox="1">
            <a:spLocks/>
          </p:cNvSpPr>
          <p:nvPr/>
        </p:nvSpPr>
        <p:spPr>
          <a:xfrm>
            <a:off x="-11929" y="-23459"/>
            <a:ext cx="12192000" cy="615933"/>
          </a:xfrm>
          <a:prstGeom prst="rect">
            <a:avLst/>
          </a:prstGeom>
          <a:solidFill>
            <a:schemeClr val="bg1"/>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fr-CH" sz="4400" dirty="0">
                <a:solidFill>
                  <a:schemeClr val="tx1"/>
                </a:solidFill>
                <a:latin typeface="+mn-lt"/>
                <a:cs typeface="Arial" panose="020B0604020202020204" pitchFamily="34" charset="0"/>
              </a:rPr>
              <a:t>FCC-</a:t>
            </a:r>
            <a:r>
              <a:rPr lang="fr-CH" sz="4400" dirty="0" err="1">
                <a:solidFill>
                  <a:schemeClr val="tx1"/>
                </a:solidFill>
                <a:latin typeface="+mn-lt"/>
                <a:cs typeface="Arial" panose="020B0604020202020204" pitchFamily="34" charset="0"/>
              </a:rPr>
              <a:t>ee</a:t>
            </a:r>
            <a:r>
              <a:rPr lang="fr-CH" sz="4400" dirty="0">
                <a:solidFill>
                  <a:schemeClr val="tx1"/>
                </a:solidFill>
                <a:latin typeface="+mn-lt"/>
                <a:cs typeface="Arial" panose="020B0604020202020204" pitchFamily="34" charset="0"/>
              </a:rPr>
              <a:t>: la </a:t>
            </a:r>
            <a:r>
              <a:rPr lang="fr-CH" sz="4400" dirty="0" err="1">
                <a:solidFill>
                  <a:schemeClr val="tx1"/>
                </a:solidFill>
                <a:latin typeface="+mn-lt"/>
                <a:cs typeface="Arial" panose="020B0604020202020204" pitchFamily="34" charset="0"/>
              </a:rPr>
              <a:t>frontiera</a:t>
            </a:r>
            <a:r>
              <a:rPr lang="fr-CH" sz="4400" dirty="0">
                <a:solidFill>
                  <a:schemeClr val="tx1"/>
                </a:solidFill>
                <a:latin typeface="+mn-lt"/>
                <a:cs typeface="Arial" panose="020B0604020202020204" pitchFamily="34" charset="0"/>
              </a:rPr>
              <a:t> </a:t>
            </a:r>
            <a:r>
              <a:rPr lang="fr-CH" sz="4400" dirty="0" err="1">
                <a:solidFill>
                  <a:schemeClr val="tx1"/>
                </a:solidFill>
                <a:latin typeface="+mn-lt"/>
                <a:cs typeface="Arial" panose="020B0604020202020204" pitchFamily="34" charset="0"/>
              </a:rPr>
              <a:t>dell’intensità</a:t>
            </a:r>
            <a:endParaRPr lang="en-GB" altLang="en-GB" sz="4400" dirty="0">
              <a:solidFill>
                <a:schemeClr val="tx1"/>
              </a:solidFill>
              <a:latin typeface="+mn-lt"/>
              <a:cs typeface="Arial" panose="020B0604020202020204" pitchFamily="34" charset="0"/>
            </a:endParaRPr>
          </a:p>
        </p:txBody>
      </p:sp>
      <p:pic>
        <p:nvPicPr>
          <p:cNvPr id="13" name="Immagine 12" descr="Immagine che contiene testo, schermata, Carattere, numero&#10;&#10;Descrizione generata automaticamente">
            <a:extLst>
              <a:ext uri="{FF2B5EF4-FFF2-40B4-BE49-F238E27FC236}">
                <a16:creationId xmlns:a16="http://schemas.microsoft.com/office/drawing/2014/main" id="{3C1FE48D-4695-DF63-C206-6FDA7C97CD0E}"/>
              </a:ext>
            </a:extLst>
          </p:cNvPr>
          <p:cNvPicPr>
            <a:picLocks noChangeAspect="1"/>
          </p:cNvPicPr>
          <p:nvPr/>
        </p:nvPicPr>
        <p:blipFill rotWithShape="1">
          <a:blip r:embed="rId5"/>
          <a:srcRect l="4315" t="6174" b="6555"/>
          <a:stretch/>
        </p:blipFill>
        <p:spPr>
          <a:xfrm>
            <a:off x="3483417" y="3998180"/>
            <a:ext cx="4873855" cy="2863208"/>
          </a:xfrm>
          <a:prstGeom prst="rect">
            <a:avLst/>
          </a:prstGeom>
        </p:spPr>
      </p:pic>
      <p:pic>
        <p:nvPicPr>
          <p:cNvPr id="19" name="Line Line" descr="Line Line">
            <a:extLst>
              <a:ext uri="{FF2B5EF4-FFF2-40B4-BE49-F238E27FC236}">
                <a16:creationId xmlns:a16="http://schemas.microsoft.com/office/drawing/2014/main" id="{0A790EED-D9D1-DC64-D8D1-2518F377EB86}"/>
              </a:ext>
            </a:extLst>
          </p:cNvPr>
          <p:cNvPicPr>
            <a:picLocks noChangeAspect="1"/>
          </p:cNvPicPr>
          <p:nvPr/>
        </p:nvPicPr>
        <p:blipFill>
          <a:blip r:embed="rId3"/>
          <a:stretch>
            <a:fillRect/>
          </a:stretch>
        </p:blipFill>
        <p:spPr>
          <a:xfrm rot="9500678">
            <a:off x="3945906" y="2648256"/>
            <a:ext cx="1317517" cy="356744"/>
          </a:xfrm>
          <a:prstGeom prst="rect">
            <a:avLst/>
          </a:prstGeom>
          <a:ln w="12700" cap="flat">
            <a:noFill/>
            <a:miter lim="400000"/>
          </a:ln>
          <a:effectLst/>
        </p:spPr>
      </p:pic>
      <p:pic>
        <p:nvPicPr>
          <p:cNvPr id="20" name="Line Line" descr="Line Line">
            <a:extLst>
              <a:ext uri="{FF2B5EF4-FFF2-40B4-BE49-F238E27FC236}">
                <a16:creationId xmlns:a16="http://schemas.microsoft.com/office/drawing/2014/main" id="{05EB0B71-5665-270D-AAD2-05B797283CB8}"/>
              </a:ext>
            </a:extLst>
          </p:cNvPr>
          <p:cNvPicPr>
            <a:picLocks noChangeAspect="1"/>
          </p:cNvPicPr>
          <p:nvPr/>
        </p:nvPicPr>
        <p:blipFill>
          <a:blip r:embed="rId4"/>
          <a:stretch>
            <a:fillRect/>
          </a:stretch>
        </p:blipFill>
        <p:spPr>
          <a:xfrm rot="12192492">
            <a:off x="3692335" y="1436359"/>
            <a:ext cx="1632665" cy="353709"/>
          </a:xfrm>
          <a:prstGeom prst="rect">
            <a:avLst/>
          </a:prstGeom>
          <a:ln w="12700" cap="flat">
            <a:noFill/>
            <a:miter lim="400000"/>
          </a:ln>
          <a:effectLst/>
        </p:spPr>
      </p:pic>
      <p:sp>
        <p:nvSpPr>
          <p:cNvPr id="22" name="Freccia giù 21">
            <a:extLst>
              <a:ext uri="{FF2B5EF4-FFF2-40B4-BE49-F238E27FC236}">
                <a16:creationId xmlns:a16="http://schemas.microsoft.com/office/drawing/2014/main" id="{A6B5D9E7-9A08-923C-E004-9A75D654859E}"/>
              </a:ext>
            </a:extLst>
          </p:cNvPr>
          <p:cNvSpPr/>
          <p:nvPr/>
        </p:nvSpPr>
        <p:spPr>
          <a:xfrm>
            <a:off x="4691453" y="4792831"/>
            <a:ext cx="369750" cy="117989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ounded Rectangle">
            <a:extLst>
              <a:ext uri="{FF2B5EF4-FFF2-40B4-BE49-F238E27FC236}">
                <a16:creationId xmlns:a16="http://schemas.microsoft.com/office/drawing/2014/main" id="{4EE97BFC-6A3D-BAF9-F1BB-350B0C9F11A9}"/>
              </a:ext>
            </a:extLst>
          </p:cNvPr>
          <p:cNvSpPr/>
          <p:nvPr/>
        </p:nvSpPr>
        <p:spPr>
          <a:xfrm>
            <a:off x="895037" y="919238"/>
            <a:ext cx="2662204" cy="692497"/>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 name="Higgs">
            <a:extLst>
              <a:ext uri="{FF2B5EF4-FFF2-40B4-BE49-F238E27FC236}">
                <a16:creationId xmlns:a16="http://schemas.microsoft.com/office/drawing/2014/main" id="{D750C5AE-EA8D-DC34-528A-7AEDE328E155}"/>
              </a:ext>
            </a:extLst>
          </p:cNvPr>
          <p:cNvSpPr txBox="1"/>
          <p:nvPr/>
        </p:nvSpPr>
        <p:spPr>
          <a:xfrm>
            <a:off x="979142" y="1025669"/>
            <a:ext cx="2504275" cy="3847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Ricerche di nuova fisica</a:t>
            </a:r>
            <a:endParaRPr sz="2000" dirty="0">
              <a:latin typeface="+mn-lt"/>
            </a:endParaRPr>
          </a:p>
        </p:txBody>
      </p:sp>
      <p:sp>
        <p:nvSpPr>
          <p:cNvPr id="5" name="Rettangolo con angoli arrotondati 4">
            <a:extLst>
              <a:ext uri="{FF2B5EF4-FFF2-40B4-BE49-F238E27FC236}">
                <a16:creationId xmlns:a16="http://schemas.microsoft.com/office/drawing/2014/main" id="{AEC9664A-231A-5E53-E12B-3C8171F34F78}"/>
              </a:ext>
            </a:extLst>
          </p:cNvPr>
          <p:cNvSpPr/>
          <p:nvPr/>
        </p:nvSpPr>
        <p:spPr>
          <a:xfrm>
            <a:off x="794479" y="2941830"/>
            <a:ext cx="2984118" cy="781887"/>
          </a:xfrm>
          <a:prstGeom prst="roundRect">
            <a:avLst/>
          </a:prstGeom>
          <a:solidFill>
            <a:srgbClr val="14C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Produzione di </a:t>
            </a:r>
            <a:r>
              <a:rPr lang="it-IT" sz="2000" dirty="0" err="1">
                <a:solidFill>
                  <a:schemeClr val="tx1"/>
                </a:solidFill>
              </a:rPr>
              <a:t>flavour</a:t>
            </a:r>
            <a:endParaRPr lang="it-IT" sz="2000" dirty="0">
              <a:solidFill>
                <a:schemeClr val="tx1"/>
              </a:solidFill>
            </a:endParaRPr>
          </a:p>
        </p:txBody>
      </p:sp>
      <p:sp>
        <p:nvSpPr>
          <p:cNvPr id="6" name="CasellaDiTesto 5">
            <a:extLst>
              <a:ext uri="{FF2B5EF4-FFF2-40B4-BE49-F238E27FC236}">
                <a16:creationId xmlns:a16="http://schemas.microsoft.com/office/drawing/2014/main" id="{16BB3B42-5C0A-32D6-3214-D7115D4D8F1A}"/>
              </a:ext>
            </a:extLst>
          </p:cNvPr>
          <p:cNvSpPr txBox="1"/>
          <p:nvPr/>
        </p:nvSpPr>
        <p:spPr>
          <a:xfrm>
            <a:off x="215099" y="3924801"/>
            <a:ext cx="3760388" cy="954107"/>
          </a:xfrm>
          <a:prstGeom prst="rect">
            <a:avLst/>
          </a:prstGeom>
          <a:noFill/>
        </p:spPr>
        <p:txBody>
          <a:bodyPr wrap="none" rtlCol="0">
            <a:spAutoFit/>
          </a:bodyPr>
          <a:lstStyle/>
          <a:p>
            <a:pPr marL="285750" indent="-285750">
              <a:buFont typeface="Arial" panose="020B0604020202020204" pitchFamily="34" charset="0"/>
              <a:buChar char="•"/>
            </a:pPr>
            <a:r>
              <a:rPr lang="it-IT" sz="2000" dirty="0"/>
              <a:t>x10 statistica di Belle per b, c, </a:t>
            </a:r>
            <a:r>
              <a:rPr lang="el-GR" sz="2000" dirty="0"/>
              <a:t>τ </a:t>
            </a:r>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it-IT" dirty="0"/>
          </a:p>
        </p:txBody>
      </p:sp>
      <p:sp>
        <p:nvSpPr>
          <p:cNvPr id="7" name="mtop, Γtop…">
            <a:extLst>
              <a:ext uri="{FF2B5EF4-FFF2-40B4-BE49-F238E27FC236}">
                <a16:creationId xmlns:a16="http://schemas.microsoft.com/office/drawing/2014/main" id="{3082E294-517D-D343-B7CE-CBC61FB46D41}"/>
              </a:ext>
            </a:extLst>
          </p:cNvPr>
          <p:cNvSpPr txBox="1"/>
          <p:nvPr/>
        </p:nvSpPr>
        <p:spPr>
          <a:xfrm>
            <a:off x="7932763" y="1697990"/>
            <a:ext cx="386871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marL="342900" indent="-342900" defTabSz="312539">
              <a:buFont typeface="Arial" panose="020B0604020202020204" pitchFamily="34" charset="0"/>
              <a:buChar char="•"/>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Fino a x 10 miglioramento sugli accoppiamenti misurati a HL-LHC</a:t>
            </a:r>
          </a:p>
        </p:txBody>
      </p:sp>
      <p:sp>
        <p:nvSpPr>
          <p:cNvPr id="8" name="TextBox 11">
            <a:extLst>
              <a:ext uri="{FF2B5EF4-FFF2-40B4-BE49-F238E27FC236}">
                <a16:creationId xmlns:a16="http://schemas.microsoft.com/office/drawing/2014/main" id="{85870AAC-9F42-57AB-57E3-148F658A3EDC}"/>
              </a:ext>
            </a:extLst>
          </p:cNvPr>
          <p:cNvSpPr txBox="1"/>
          <p:nvPr/>
        </p:nvSpPr>
        <p:spPr>
          <a:xfrm>
            <a:off x="9882016" y="2755693"/>
            <a:ext cx="1284006" cy="492443"/>
          </a:xfrm>
          <a:prstGeom prst="rect">
            <a:avLst/>
          </a:prstGeom>
          <a:solidFill>
            <a:srgbClr val="C00000"/>
          </a:solidFill>
        </p:spPr>
        <p:txBody>
          <a:bodyPr wrap="none" lIns="0" tIns="0" rIns="0" bIns="0" rtlCol="0">
            <a:spAutoFit/>
          </a:bodyPr>
          <a:lstStyle/>
          <a:p>
            <a:pPr algn="l"/>
            <a:r>
              <a:rPr lang="en-CH" sz="1600" dirty="0">
                <a:solidFill>
                  <a:srgbClr val="0432FF"/>
                </a:solidFill>
              </a:rPr>
              <a:t>  </a:t>
            </a:r>
            <a:r>
              <a:rPr lang="en-CH" sz="1600" dirty="0">
                <a:solidFill>
                  <a:schemeClr val="bg1"/>
                </a:solidFill>
              </a:rPr>
              <a:t>5 years</a:t>
            </a:r>
          </a:p>
          <a:p>
            <a:pPr algn="l"/>
            <a:r>
              <a:rPr lang="en-CH" sz="1600" dirty="0">
                <a:solidFill>
                  <a:schemeClr val="bg1"/>
                </a:solidFill>
              </a:rPr>
              <a:t> 2 x 10</a:t>
            </a:r>
            <a:r>
              <a:rPr lang="en-CH" sz="1600" baseline="30000" dirty="0">
                <a:solidFill>
                  <a:schemeClr val="bg1"/>
                </a:solidFill>
              </a:rPr>
              <a:t>6</a:t>
            </a:r>
            <a:r>
              <a:rPr lang="en-CH" sz="1600" dirty="0">
                <a:solidFill>
                  <a:schemeClr val="bg1"/>
                </a:solidFill>
              </a:rPr>
              <a:t> tt pairs </a:t>
            </a:r>
          </a:p>
        </p:txBody>
      </p:sp>
      <p:sp>
        <p:nvSpPr>
          <p:cNvPr id="9" name="TextBox 8">
            <a:extLst>
              <a:ext uri="{FF2B5EF4-FFF2-40B4-BE49-F238E27FC236}">
                <a16:creationId xmlns:a16="http://schemas.microsoft.com/office/drawing/2014/main" id="{779FF1C2-E12A-85B0-DAC4-0328C919AB7D}"/>
              </a:ext>
            </a:extLst>
          </p:cNvPr>
          <p:cNvSpPr txBox="1"/>
          <p:nvPr/>
        </p:nvSpPr>
        <p:spPr>
          <a:xfrm>
            <a:off x="10060750" y="990113"/>
            <a:ext cx="1061990" cy="492443"/>
          </a:xfrm>
          <a:prstGeom prst="rect">
            <a:avLst/>
          </a:prstGeom>
          <a:solidFill>
            <a:srgbClr val="C00000"/>
          </a:solidFill>
        </p:spPr>
        <p:txBody>
          <a:bodyPr wrap="square" lIns="0" tIns="0" rIns="0" bIns="0" rtlCol="0">
            <a:spAutoFit/>
          </a:bodyPr>
          <a:lstStyle/>
          <a:p>
            <a:pPr algn="l"/>
            <a:r>
              <a:rPr lang="en-CH" sz="1600" dirty="0">
                <a:solidFill>
                  <a:srgbClr val="0432FF"/>
                </a:solidFill>
              </a:rPr>
              <a:t>  </a:t>
            </a:r>
            <a:r>
              <a:rPr lang="en-CH" sz="1600" dirty="0">
                <a:solidFill>
                  <a:schemeClr val="bg1"/>
                </a:solidFill>
              </a:rPr>
              <a:t>3 years </a:t>
            </a:r>
          </a:p>
          <a:p>
            <a:pPr algn="l"/>
            <a:r>
              <a:rPr lang="en-CH" sz="1600" dirty="0">
                <a:solidFill>
                  <a:schemeClr val="bg1"/>
                </a:solidFill>
              </a:rPr>
              <a:t>  2 x 10</a:t>
            </a:r>
            <a:r>
              <a:rPr lang="en-CH" sz="1600" baseline="30000" dirty="0">
                <a:solidFill>
                  <a:schemeClr val="bg1"/>
                </a:solidFill>
              </a:rPr>
              <a:t>6</a:t>
            </a:r>
            <a:r>
              <a:rPr lang="en-CH" sz="1600" dirty="0">
                <a:solidFill>
                  <a:schemeClr val="bg1"/>
                </a:solidFill>
              </a:rPr>
              <a:t> H </a:t>
            </a:r>
          </a:p>
        </p:txBody>
      </p:sp>
    </p:spTree>
    <p:extLst>
      <p:ext uri="{BB962C8B-B14F-4D97-AF65-F5344CB8AC3E}">
        <p14:creationId xmlns:p14="http://schemas.microsoft.com/office/powerpoint/2010/main" val="35658588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descr="Immagine che contiene testo, schermata, Carattere&#10;&#10;Descrizione generata automaticamente">
            <a:extLst>
              <a:ext uri="{FF2B5EF4-FFF2-40B4-BE49-F238E27FC236}">
                <a16:creationId xmlns:a16="http://schemas.microsoft.com/office/drawing/2014/main" id="{DFE8F8D8-1834-A411-9EF9-D834D302FB65}"/>
              </a:ext>
            </a:extLst>
          </p:cNvPr>
          <p:cNvPicPr>
            <a:picLocks noGrp="1" noChangeAspect="1"/>
          </p:cNvPicPr>
          <p:nvPr>
            <p:ph idx="1"/>
          </p:nvPr>
        </p:nvPicPr>
        <p:blipFill rotWithShape="1">
          <a:blip r:embed="rId2"/>
          <a:srcRect l="1716"/>
          <a:stretch/>
        </p:blipFill>
        <p:spPr>
          <a:xfrm>
            <a:off x="2879391" y="3079999"/>
            <a:ext cx="6433215" cy="3641476"/>
          </a:xfrm>
        </p:spPr>
      </p:pic>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21</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0" y="-153520"/>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FCC-</a:t>
            </a:r>
            <a:r>
              <a:rPr lang="it-IT" sz="4400" dirty="0" err="1">
                <a:solidFill>
                  <a:schemeClr val="tx1"/>
                </a:solidFill>
                <a:latin typeface="+mn-lt"/>
              </a:rPr>
              <a:t>hh</a:t>
            </a:r>
            <a:r>
              <a:rPr lang="it-IT" sz="4400" dirty="0">
                <a:solidFill>
                  <a:schemeClr val="tx1"/>
                </a:solidFill>
                <a:latin typeface="+mn-lt"/>
              </a:rPr>
              <a:t>: la frontiera dell’energia</a:t>
            </a:r>
            <a:endParaRPr lang="en-GB" sz="4400" dirty="0">
              <a:solidFill>
                <a:schemeClr val="tx1"/>
              </a:solidFill>
              <a:latin typeface="+mn-lt"/>
            </a:endParaRPr>
          </a:p>
        </p:txBody>
      </p:sp>
      <p:pic>
        <p:nvPicPr>
          <p:cNvPr id="8" name="Immagine 7" descr="Immagine che contiene testo, schermata, Carattere, numero&#10;&#10;Descrizione generata automaticamente">
            <a:extLst>
              <a:ext uri="{FF2B5EF4-FFF2-40B4-BE49-F238E27FC236}">
                <a16:creationId xmlns:a16="http://schemas.microsoft.com/office/drawing/2014/main" id="{0F630D38-2142-8A03-E584-9FDEBF00105E}"/>
              </a:ext>
            </a:extLst>
          </p:cNvPr>
          <p:cNvPicPr>
            <a:picLocks noChangeAspect="1"/>
          </p:cNvPicPr>
          <p:nvPr/>
        </p:nvPicPr>
        <p:blipFill rotWithShape="1">
          <a:blip r:embed="rId3"/>
          <a:srcRect l="4315" t="6174" b="6555"/>
          <a:stretch/>
        </p:blipFill>
        <p:spPr>
          <a:xfrm>
            <a:off x="7726404" y="1134399"/>
            <a:ext cx="3752461" cy="2204431"/>
          </a:xfrm>
          <a:prstGeom prst="rect">
            <a:avLst/>
          </a:prstGeom>
        </p:spPr>
      </p:pic>
      <p:sp>
        <p:nvSpPr>
          <p:cNvPr id="9" name="Freccia destra 8">
            <a:extLst>
              <a:ext uri="{FF2B5EF4-FFF2-40B4-BE49-F238E27FC236}">
                <a16:creationId xmlns:a16="http://schemas.microsoft.com/office/drawing/2014/main" id="{45674A36-76B7-E210-54B5-CD188C628E55}"/>
              </a:ext>
            </a:extLst>
          </p:cNvPr>
          <p:cNvSpPr/>
          <p:nvPr/>
        </p:nvSpPr>
        <p:spPr>
          <a:xfrm>
            <a:off x="9284245" y="1499447"/>
            <a:ext cx="906236" cy="30971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a:extLst>
              <a:ext uri="{FF2B5EF4-FFF2-40B4-BE49-F238E27FC236}">
                <a16:creationId xmlns:a16="http://schemas.microsoft.com/office/drawing/2014/main" id="{30789C55-7761-69F2-B7BA-A1D0C39A0334}"/>
              </a:ext>
            </a:extLst>
          </p:cNvPr>
          <p:cNvSpPr txBox="1"/>
          <p:nvPr/>
        </p:nvSpPr>
        <p:spPr>
          <a:xfrm>
            <a:off x="713135" y="932000"/>
            <a:ext cx="6433215" cy="2139047"/>
          </a:xfrm>
          <a:prstGeom prst="rect">
            <a:avLst/>
          </a:prstGeom>
          <a:noFill/>
        </p:spPr>
        <p:txBody>
          <a:bodyPr wrap="square" lIns="0" tIns="0" rIns="0" bIns="0" rtlCol="0">
            <a:spAutoFit/>
          </a:bodyPr>
          <a:lstStyle/>
          <a:p>
            <a:pPr algn="l">
              <a:buClr>
                <a:schemeClr val="tx2"/>
              </a:buClr>
            </a:pPr>
            <a:r>
              <a:rPr lang="it-IT" sz="2400" b="1" dirty="0">
                <a:solidFill>
                  <a:schemeClr val="tx2"/>
                </a:solidFill>
              </a:rPr>
              <a:t>Formidabile potenziale di fisica</a:t>
            </a:r>
            <a:endParaRPr lang="it-IT" sz="1500" b="1" dirty="0">
              <a:solidFill>
                <a:schemeClr val="tx2"/>
              </a:solidFill>
            </a:endParaRPr>
          </a:p>
          <a:p>
            <a:pPr algn="l">
              <a:buClr>
                <a:schemeClr val="tx2"/>
              </a:buClr>
            </a:pPr>
            <a:endParaRPr lang="en-CH" sz="1500" dirty="0">
              <a:solidFill>
                <a:schemeClr val="tx2"/>
              </a:solidFill>
            </a:endParaRPr>
          </a:p>
          <a:p>
            <a:pPr marL="285750" indent="-285750" algn="l">
              <a:buClr>
                <a:schemeClr val="tx2"/>
              </a:buClr>
              <a:buFont typeface="Arial" panose="020B0604020202020204" pitchFamily="34" charset="0"/>
              <a:buChar char="•"/>
            </a:pPr>
            <a:r>
              <a:rPr lang="it-IT" sz="2000" dirty="0"/>
              <a:t>Potenziale di scoperta diretta fino a </a:t>
            </a:r>
            <a:r>
              <a:rPr lang="en-CH" sz="2000"/>
              <a:t>~ 40 TeV</a:t>
            </a:r>
            <a:endParaRPr lang="it-IT" sz="2000" dirty="0"/>
          </a:p>
          <a:p>
            <a:pPr marL="285750" indent="-285750" algn="l">
              <a:buClr>
                <a:schemeClr val="tx2"/>
              </a:buClr>
              <a:buFont typeface="Arial" panose="020B0604020202020204" pitchFamily="34" charset="0"/>
              <a:buChar char="•"/>
            </a:pPr>
            <a:r>
              <a:rPr lang="it-IT" sz="2000" dirty="0"/>
              <a:t>Misura dell’ Higgs self </a:t>
            </a:r>
            <a:r>
              <a:rPr lang="it-IT" sz="2000" dirty="0" err="1"/>
              <a:t>coupling</a:t>
            </a:r>
            <a:r>
              <a:rPr lang="it-IT" sz="2000" dirty="0"/>
              <a:t>  (</a:t>
            </a:r>
            <a:r>
              <a:rPr lang="en-CH" sz="2000"/>
              <a:t>~ 5%</a:t>
            </a:r>
            <a:r>
              <a:rPr lang="it-IT" sz="2000" dirty="0"/>
              <a:t>) e</a:t>
            </a:r>
            <a:r>
              <a:rPr lang="en-CH" sz="2000"/>
              <a:t> ttH </a:t>
            </a:r>
            <a:r>
              <a:rPr lang="it-IT" sz="2000" dirty="0"/>
              <a:t>(</a:t>
            </a:r>
            <a:r>
              <a:rPr lang="en-CH" sz="2000"/>
              <a:t> </a:t>
            </a:r>
            <a:r>
              <a:rPr lang="en-CH" sz="2000" dirty="0"/>
              <a:t>~ </a:t>
            </a:r>
            <a:r>
              <a:rPr lang="en-CH" sz="2000"/>
              <a:t>1%</a:t>
            </a:r>
            <a:r>
              <a:rPr lang="it-IT" sz="2000" dirty="0"/>
              <a:t>)</a:t>
            </a:r>
            <a:endParaRPr lang="en-CH" sz="2000" dirty="0"/>
          </a:p>
          <a:p>
            <a:pPr marL="285750" indent="-285750">
              <a:buClr>
                <a:schemeClr val="tx2"/>
              </a:buClr>
              <a:buFont typeface="Arial" panose="020B0604020202020204" pitchFamily="34" charset="0"/>
              <a:buChar char="•"/>
            </a:pPr>
            <a:r>
              <a:rPr lang="it-IT" sz="2000" dirty="0"/>
              <a:t>Misure di alta precisione/</a:t>
            </a:r>
            <a:r>
              <a:rPr lang="en-CH" sz="2000"/>
              <a:t>model-indep</a:t>
            </a:r>
            <a:r>
              <a:rPr lang="it-IT" sz="2000" dirty="0" err="1"/>
              <a:t>endent</a:t>
            </a:r>
            <a:r>
              <a:rPr lang="en-CH" sz="2000"/>
              <a:t> </a:t>
            </a:r>
            <a:r>
              <a:rPr lang="it-IT" sz="2000" dirty="0"/>
              <a:t>di decadimenti rari dell’ Higgs</a:t>
            </a:r>
            <a:r>
              <a:rPr lang="en-CH" sz="2000"/>
              <a:t>) </a:t>
            </a:r>
            <a:endParaRPr lang="it-IT" sz="2000" dirty="0"/>
          </a:p>
          <a:p>
            <a:pPr marL="285750" indent="-285750">
              <a:buClr>
                <a:schemeClr val="tx2"/>
              </a:buClr>
              <a:buFont typeface="Arial" panose="020B0604020202020204" pitchFamily="34" charset="0"/>
              <a:buChar char="•"/>
            </a:pPr>
            <a:r>
              <a:rPr lang="it-IT" sz="2000" dirty="0"/>
              <a:t>Conclusione su Materia Oscura WIMP</a:t>
            </a:r>
            <a:endParaRPr lang="en-CH" sz="2000" dirty="0"/>
          </a:p>
        </p:txBody>
      </p:sp>
    </p:spTree>
    <p:extLst>
      <p:ext uri="{BB962C8B-B14F-4D97-AF65-F5344CB8AC3E}">
        <p14:creationId xmlns:p14="http://schemas.microsoft.com/office/powerpoint/2010/main" val="99671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1ED399-3EED-E042-896C-AC661E6EA6EE}"/>
              </a:ext>
            </a:extLst>
          </p:cNvPr>
          <p:cNvSpPr>
            <a:spLocks noGrp="1"/>
          </p:cNvSpPr>
          <p:nvPr>
            <p:ph type="sldNum" sz="quarter" idx="12"/>
          </p:nvPr>
        </p:nvSpPr>
        <p:spPr/>
        <p:txBody>
          <a:bodyPr/>
          <a:lstStyle/>
          <a:p>
            <a:fld id="{1787A23F-BAF2-40F7-981E-A4E481A32A38}" type="slidenum">
              <a:rPr lang="en-US" smtClean="0"/>
              <a:t>22</a:t>
            </a:fld>
            <a:endParaRPr lang="en-US"/>
          </a:p>
        </p:txBody>
      </p:sp>
      <p:sp>
        <p:nvSpPr>
          <p:cNvPr id="17" name="TextBox 16">
            <a:extLst>
              <a:ext uri="{FF2B5EF4-FFF2-40B4-BE49-F238E27FC236}">
                <a16:creationId xmlns:a16="http://schemas.microsoft.com/office/drawing/2014/main" id="{4058B77F-CCDD-3D48-944C-ED2A0B2257C2}"/>
              </a:ext>
            </a:extLst>
          </p:cNvPr>
          <p:cNvSpPr txBox="1"/>
          <p:nvPr/>
        </p:nvSpPr>
        <p:spPr>
          <a:xfrm>
            <a:off x="2917609" y="-41522"/>
            <a:ext cx="7405425" cy="677108"/>
          </a:xfrm>
          <a:prstGeom prst="rect">
            <a:avLst/>
          </a:prstGeom>
          <a:noFill/>
        </p:spPr>
        <p:txBody>
          <a:bodyPr wrap="none" lIns="0" tIns="0" rIns="0" bIns="0" rtlCol="0">
            <a:spAutoFit/>
          </a:bodyPr>
          <a:lstStyle/>
          <a:p>
            <a:pPr algn="l"/>
            <a:r>
              <a:rPr lang="en-US" sz="4400" b="1" dirty="0" err="1"/>
              <a:t>Perchè</a:t>
            </a:r>
            <a:r>
              <a:rPr lang="en-US" sz="4400" b="1" dirty="0"/>
              <a:t> FCC ? </a:t>
            </a:r>
            <a:r>
              <a:rPr lang="en-US" sz="4400" b="1" dirty="0" err="1"/>
              <a:t>Potenziale</a:t>
            </a:r>
            <a:r>
              <a:rPr lang="en-US" sz="4400" b="1" dirty="0"/>
              <a:t> di </a:t>
            </a:r>
            <a:r>
              <a:rPr lang="en-US" sz="4400" b="1" dirty="0" err="1"/>
              <a:t>fisica</a:t>
            </a:r>
            <a:endParaRPr lang="en-US" sz="4400" b="1" dirty="0"/>
          </a:p>
        </p:txBody>
      </p:sp>
      <p:pic>
        <p:nvPicPr>
          <p:cNvPr id="35" name="Picture 11">
            <a:extLst>
              <a:ext uri="{FF2B5EF4-FFF2-40B4-BE49-F238E27FC236}">
                <a16:creationId xmlns:a16="http://schemas.microsoft.com/office/drawing/2014/main" id="{349F6701-A1AB-004D-91EC-51EBE00F7A0C}"/>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230"/>
          <a:stretch/>
        </p:blipFill>
        <p:spPr bwMode="auto">
          <a:xfrm>
            <a:off x="0" y="1215044"/>
            <a:ext cx="4899603" cy="45243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1392F34E-44C0-2352-81F4-59C22F54B94D}"/>
              </a:ext>
            </a:extLst>
          </p:cNvPr>
          <p:cNvGrpSpPr/>
          <p:nvPr/>
        </p:nvGrpSpPr>
        <p:grpSpPr>
          <a:xfrm>
            <a:off x="4899603" y="1686187"/>
            <a:ext cx="7210559" cy="4151307"/>
            <a:chOff x="4899603" y="1686187"/>
            <a:chExt cx="7210559" cy="4151307"/>
          </a:xfrm>
        </p:grpSpPr>
        <p:grpSp>
          <p:nvGrpSpPr>
            <p:cNvPr id="25" name="Gruppo 24">
              <a:extLst>
                <a:ext uri="{FF2B5EF4-FFF2-40B4-BE49-F238E27FC236}">
                  <a16:creationId xmlns:a16="http://schemas.microsoft.com/office/drawing/2014/main" id="{2D18C80E-F279-6ED8-2C1E-064B3003582D}"/>
                </a:ext>
              </a:extLst>
            </p:cNvPr>
            <p:cNvGrpSpPr/>
            <p:nvPr/>
          </p:nvGrpSpPr>
          <p:grpSpPr>
            <a:xfrm>
              <a:off x="4899603" y="1686187"/>
              <a:ext cx="7210559" cy="3641758"/>
              <a:chOff x="4899603" y="1686187"/>
              <a:chExt cx="7210559" cy="3641758"/>
            </a:xfrm>
          </p:grpSpPr>
          <p:grpSp>
            <p:nvGrpSpPr>
              <p:cNvPr id="24" name="Group 7">
                <a:extLst>
                  <a:ext uri="{FF2B5EF4-FFF2-40B4-BE49-F238E27FC236}">
                    <a16:creationId xmlns:a16="http://schemas.microsoft.com/office/drawing/2014/main" id="{AA81792D-7FEE-0C4E-855C-BE559CAE0F8B}"/>
                  </a:ext>
                </a:extLst>
              </p:cNvPr>
              <p:cNvGrpSpPr>
                <a:grpSpLocks/>
              </p:cNvGrpSpPr>
              <p:nvPr/>
            </p:nvGrpSpPr>
            <p:grpSpPr bwMode="auto">
              <a:xfrm>
                <a:off x="4899603" y="1686187"/>
                <a:ext cx="7210559" cy="3641758"/>
                <a:chOff x="3390368" y="3941087"/>
                <a:chExt cx="6303028" cy="2872463"/>
              </a:xfrm>
            </p:grpSpPr>
            <p:grpSp>
              <p:nvGrpSpPr>
                <p:cNvPr id="26" name="Group 4">
                  <a:extLst>
                    <a:ext uri="{FF2B5EF4-FFF2-40B4-BE49-F238E27FC236}">
                      <a16:creationId xmlns:a16="http://schemas.microsoft.com/office/drawing/2014/main" id="{4ABE7491-3DA7-744D-AB59-DFAB3A30CCEE}"/>
                    </a:ext>
                  </a:extLst>
                </p:cNvPr>
                <p:cNvGrpSpPr>
                  <a:grpSpLocks/>
                </p:cNvGrpSpPr>
                <p:nvPr/>
              </p:nvGrpSpPr>
              <p:grpSpPr bwMode="auto">
                <a:xfrm>
                  <a:off x="3505468" y="3941087"/>
                  <a:ext cx="6187928" cy="2872463"/>
                  <a:chOff x="3505468" y="3941087"/>
                  <a:chExt cx="6187928" cy="2872463"/>
                </a:xfrm>
              </p:grpSpPr>
              <p:pic>
                <p:nvPicPr>
                  <p:cNvPr id="29" name="Picture 4">
                    <a:extLst>
                      <a:ext uri="{FF2B5EF4-FFF2-40B4-BE49-F238E27FC236}">
                        <a16:creationId xmlns:a16="http://schemas.microsoft.com/office/drawing/2014/main" id="{55F4A7D2-CCEF-0D49-B539-F5E1FD55B5CE}"/>
                      </a:ext>
                    </a:extLst>
                  </p:cNvPr>
                  <p:cNvPicPr preferRelativeResize="0">
                    <a:picLocks noChangeAspect="1" noChangeArrowheads="1"/>
                  </p:cNvPicPr>
                  <p:nvPr/>
                </p:nvPicPr>
                <p:blipFill rotWithShape="1">
                  <a:blip r:embed="rId4">
                    <a:extLst>
                      <a:ext uri="{28A0092B-C50C-407E-A947-70E740481C1C}">
                        <a14:useLocalDpi xmlns:a14="http://schemas.microsoft.com/office/drawing/2010/main" val="0"/>
                      </a:ext>
                    </a:extLst>
                  </a:blip>
                  <a:srcRect t="4111" r="2126"/>
                  <a:stretch/>
                </p:blipFill>
                <p:spPr bwMode="auto">
                  <a:xfrm>
                    <a:off x="3505468" y="3941087"/>
                    <a:ext cx="6019235" cy="287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6">
                    <a:extLst>
                      <a:ext uri="{FF2B5EF4-FFF2-40B4-BE49-F238E27FC236}">
                        <a16:creationId xmlns:a16="http://schemas.microsoft.com/office/drawing/2014/main" id="{AFAFBDEC-F009-EF4F-B042-1402E93169FB}"/>
                      </a:ext>
                    </a:extLst>
                  </p:cNvPr>
                  <p:cNvGrpSpPr>
                    <a:grpSpLocks/>
                  </p:cNvGrpSpPr>
                  <p:nvPr/>
                </p:nvGrpSpPr>
                <p:grpSpPr bwMode="auto">
                  <a:xfrm>
                    <a:off x="4089500" y="5168908"/>
                    <a:ext cx="5603896" cy="307777"/>
                    <a:chOff x="4088993" y="5168226"/>
                    <a:chExt cx="5604745" cy="308639"/>
                  </a:xfrm>
                </p:grpSpPr>
                <p:cxnSp>
                  <p:nvCxnSpPr>
                    <p:cNvPr id="32" name="Straight Connector 2">
                      <a:extLst>
                        <a:ext uri="{FF2B5EF4-FFF2-40B4-BE49-F238E27FC236}">
                          <a16:creationId xmlns:a16="http://schemas.microsoft.com/office/drawing/2014/main" id="{DE748EF8-2ECF-A441-949A-D81E0D9EF78D}"/>
                        </a:ext>
                      </a:extLst>
                    </p:cNvPr>
                    <p:cNvCxnSpPr>
                      <a:cxnSpLocks noChangeShapeType="1"/>
                    </p:cNvCxnSpPr>
                    <p:nvPr/>
                  </p:nvCxnSpPr>
                  <p:spPr bwMode="auto">
                    <a:xfrm>
                      <a:off x="4088993" y="5373216"/>
                      <a:ext cx="5206669" cy="0"/>
                    </a:xfrm>
                    <a:prstGeom prst="line">
                      <a:avLst/>
                    </a:prstGeom>
                    <a:noFill/>
                    <a:ln w="28575">
                      <a:solidFill>
                        <a:schemeClr val="tx2"/>
                      </a:solidFill>
                      <a:prstDash val="sysDash"/>
                      <a:round/>
                      <a:headEnd/>
                      <a:tailEn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58FFA171-C5CB-334D-B24F-324B37CA9FD4}"/>
                        </a:ext>
                      </a:extLst>
                    </p:cNvPr>
                    <p:cNvSpPr txBox="1"/>
                    <p:nvPr/>
                  </p:nvSpPr>
                  <p:spPr bwMode="auto">
                    <a:xfrm>
                      <a:off x="9249292" y="5168226"/>
                      <a:ext cx="444446" cy="308639"/>
                    </a:xfrm>
                    <a:prstGeom prst="rect">
                      <a:avLst/>
                    </a:prstGeom>
                    <a:solidFill>
                      <a:schemeClr val="accent6">
                        <a:lumMod val="20000"/>
                        <a:lumOff val="80000"/>
                      </a:schemeClr>
                    </a:solidFill>
                    <a:ln>
                      <a:solidFill>
                        <a:schemeClr val="tx1"/>
                      </a:solidFill>
                    </a:ln>
                  </p:spPr>
                  <p:txBody>
                    <a:bodyPr wrap="none">
                      <a:spAutoFit/>
                    </a:bodyPr>
                    <a:lstStyle/>
                    <a:p>
                      <a:pPr defTabSz="457200" eaLnBrk="0" fontAlgn="base" hangingPunct="0">
                        <a:spcBef>
                          <a:spcPct val="0"/>
                        </a:spcBef>
                        <a:spcAft>
                          <a:spcPct val="0"/>
                        </a:spcAft>
                        <a:defRPr/>
                      </a:pPr>
                      <a:r>
                        <a:rPr lang="en-US" sz="1400" dirty="0">
                          <a:solidFill>
                            <a:prstClr val="black"/>
                          </a:solidFill>
                          <a:latin typeface="Arial" panose="020B0604020202020204" pitchFamily="34" charset="0"/>
                          <a:cs typeface="ＭＳ Ｐゴシック" panose="020B0600070205080204" pitchFamily="34" charset="-128"/>
                        </a:rPr>
                        <a:t>1%</a:t>
                      </a:r>
                    </a:p>
                  </p:txBody>
                </p:sp>
              </p:grpSp>
              <p:sp>
                <p:nvSpPr>
                  <p:cNvPr id="31" name="TextBox 5">
                    <a:extLst>
                      <a:ext uri="{FF2B5EF4-FFF2-40B4-BE49-F238E27FC236}">
                        <a16:creationId xmlns:a16="http://schemas.microsoft.com/office/drawing/2014/main" id="{063F69DB-0053-8B44-AB3A-850CB777E60D}"/>
                      </a:ext>
                    </a:extLst>
                  </p:cNvPr>
                  <p:cNvSpPr txBox="1">
                    <a:spLocks noChangeArrowheads="1"/>
                  </p:cNvSpPr>
                  <p:nvPr/>
                </p:nvSpPr>
                <p:spPr bwMode="auto">
                  <a:xfrm>
                    <a:off x="7573519" y="4051041"/>
                    <a:ext cx="1793875" cy="246063"/>
                  </a:xfrm>
                  <a:prstGeom prst="rect">
                    <a:avLst/>
                  </a:prstGeom>
                  <a:solidFill>
                    <a:schemeClr val="bg1"/>
                  </a:solidFill>
                  <a:ln w="9525">
                    <a:solidFill>
                      <a:schemeClr val="tx1"/>
                    </a:solidFill>
                    <a:miter lim="800000"/>
                    <a:headEnd/>
                    <a:tailEnd/>
                  </a:ln>
                </p:spPr>
                <p:txBody>
                  <a:bodyPr wrap="none">
                    <a:spAutoFit/>
                  </a:bodyPr>
                  <a:lstStyle/>
                  <a:p>
                    <a:pPr defTabSz="457200" eaLnBrk="0" fontAlgn="base" hangingPunct="0">
                      <a:spcBef>
                        <a:spcPct val="0"/>
                      </a:spcBef>
                      <a:spcAft>
                        <a:spcPct val="0"/>
                      </a:spcAft>
                    </a:pPr>
                    <a:r>
                      <a:rPr lang="en-US" altLang="en-US" sz="1000" dirty="0">
                        <a:solidFill>
                          <a:srgbClr val="007600"/>
                        </a:solidFill>
                        <a:latin typeface="Arial" panose="020B0604020202020204" pitchFamily="34" charset="0"/>
                      </a:rPr>
                      <a:t>HL-LHC: SM width and 𝜿</a:t>
                    </a:r>
                    <a:r>
                      <a:rPr lang="en-US" altLang="en-US" sz="1000" baseline="-25000" dirty="0">
                        <a:solidFill>
                          <a:srgbClr val="007600"/>
                        </a:solidFill>
                        <a:latin typeface="Arial" panose="020B0604020202020204" pitchFamily="34" charset="0"/>
                      </a:rPr>
                      <a:t>c</a:t>
                    </a:r>
                    <a:r>
                      <a:rPr lang="en-US" altLang="en-US" sz="1000" dirty="0">
                        <a:solidFill>
                          <a:srgbClr val="007600"/>
                        </a:solidFill>
                        <a:latin typeface="Arial" panose="020B0604020202020204" pitchFamily="34" charset="0"/>
                      </a:rPr>
                      <a:t>=1</a:t>
                    </a:r>
                  </a:p>
                </p:txBody>
              </p:sp>
            </p:grpSp>
            <p:sp>
              <p:nvSpPr>
                <p:cNvPr id="27" name="TextBox 5">
                  <a:extLst>
                    <a:ext uri="{FF2B5EF4-FFF2-40B4-BE49-F238E27FC236}">
                      <a16:creationId xmlns:a16="http://schemas.microsoft.com/office/drawing/2014/main" id="{491FD6C0-9136-AA42-8982-1AEB37279539}"/>
                    </a:ext>
                  </a:extLst>
                </p:cNvPr>
                <p:cNvSpPr txBox="1">
                  <a:spLocks noChangeArrowheads="1"/>
                </p:cNvSpPr>
                <p:nvPr/>
              </p:nvSpPr>
              <p:spPr bwMode="auto">
                <a:xfrm>
                  <a:off x="3390368" y="4077072"/>
                  <a:ext cx="651179" cy="276999"/>
                </a:xfrm>
                <a:prstGeom prst="rect">
                  <a:avLst/>
                </a:prstGeom>
                <a:solidFill>
                  <a:schemeClr val="bg1"/>
                </a:solidFill>
                <a:ln w="9525">
                  <a:solidFill>
                    <a:schemeClr val="tx1"/>
                  </a:solidFill>
                  <a:miter lim="800000"/>
                  <a:headEnd/>
                  <a:tailEnd/>
                </a:ln>
              </p:spPr>
              <p:txBody>
                <a:bodyPr wrap="none">
                  <a:spAutoFit/>
                </a:bodyPr>
                <a:lstStyle/>
                <a:p>
                  <a:pPr defTabSz="457200" eaLnBrk="0" fontAlgn="base" hangingPunct="0">
                    <a:spcBef>
                      <a:spcPct val="0"/>
                    </a:spcBef>
                    <a:spcAft>
                      <a:spcPct val="0"/>
                    </a:spcAft>
                  </a:pPr>
                  <a:r>
                    <a:rPr lang="en-GB" altLang="root" sz="1200" dirty="0" err="1">
                      <a:solidFill>
                        <a:prstClr val="black"/>
                      </a:solidFill>
                      <a:latin typeface="Arial" panose="020B0604020202020204" pitchFamily="34" charset="0"/>
                    </a:rPr>
                    <a:t>δk</a:t>
                  </a:r>
                  <a:r>
                    <a:rPr lang="root" altLang="root" sz="1200" baseline="-25000" dirty="0">
                      <a:solidFill>
                        <a:prstClr val="black"/>
                      </a:solidFill>
                      <a:latin typeface="Arial" panose="020B0604020202020204" pitchFamily="34" charset="0"/>
                    </a:rPr>
                    <a:t>i</a:t>
                  </a:r>
                  <a:r>
                    <a:rPr lang="root" altLang="root" sz="1200" dirty="0">
                      <a:solidFill>
                        <a:prstClr val="black"/>
                      </a:solidFill>
                      <a:latin typeface="Arial" panose="020B0604020202020204" pitchFamily="34" charset="0"/>
                    </a:rPr>
                    <a:t> (%)</a:t>
                  </a:r>
                </a:p>
              </p:txBody>
            </p:sp>
            <p:sp>
              <p:nvSpPr>
                <p:cNvPr id="28" name="Rectangle 6">
                  <a:extLst>
                    <a:ext uri="{FF2B5EF4-FFF2-40B4-BE49-F238E27FC236}">
                      <a16:creationId xmlns:a16="http://schemas.microsoft.com/office/drawing/2014/main" id="{EBE164DB-79E3-E349-967A-366ED3DCF111}"/>
                    </a:ext>
                  </a:extLst>
                </p:cNvPr>
                <p:cNvSpPr>
                  <a:spLocks noChangeArrowheads="1"/>
                </p:cNvSpPr>
                <p:nvPr/>
              </p:nvSpPr>
              <p:spPr bwMode="auto">
                <a:xfrm>
                  <a:off x="3750430" y="4980484"/>
                  <a:ext cx="216405" cy="59725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457200" fontAlgn="base" hangingPunct="0">
                    <a:lnSpc>
                      <a:spcPct val="93000"/>
                    </a:lnSpc>
                    <a:spcBef>
                      <a:spcPct val="0"/>
                    </a:spcBef>
                    <a:spcAft>
                      <a:spcPct val="0"/>
                    </a:spcAft>
                    <a:buClr>
                      <a:srgbClr val="000000"/>
                    </a:buClr>
                    <a:buSzPct val="100000"/>
                  </a:pPr>
                  <a:endParaRPr lang="root" altLang="root">
                    <a:solidFill>
                      <a:prstClr val="white"/>
                    </a:solidFill>
                    <a:latin typeface="Arial" panose="020B0604020202020204" pitchFamily="34" charset="0"/>
                  </a:endParaRPr>
                </a:p>
              </p:txBody>
            </p:sp>
          </p:grpSp>
          <p:sp>
            <p:nvSpPr>
              <p:cNvPr id="11" name="CasellaDiTesto 10">
                <a:extLst>
                  <a:ext uri="{FF2B5EF4-FFF2-40B4-BE49-F238E27FC236}">
                    <a16:creationId xmlns:a16="http://schemas.microsoft.com/office/drawing/2014/main" id="{3B7542C9-6862-C224-0FEA-0C568ACF3C60}"/>
                  </a:ext>
                </a:extLst>
              </p:cNvPr>
              <p:cNvSpPr txBox="1"/>
              <p:nvPr/>
            </p:nvSpPr>
            <p:spPr>
              <a:xfrm>
                <a:off x="7067903" y="1779206"/>
                <a:ext cx="785793" cy="338554"/>
              </a:xfrm>
              <a:prstGeom prst="rect">
                <a:avLst/>
              </a:prstGeom>
              <a:noFill/>
            </p:spPr>
            <p:txBody>
              <a:bodyPr wrap="none" rtlCol="0">
                <a:spAutoFit/>
              </a:bodyPr>
              <a:lstStyle/>
              <a:p>
                <a:r>
                  <a:rPr lang="it-IT" sz="1600" dirty="0"/>
                  <a:t>HL-LHC</a:t>
                </a:r>
              </a:p>
            </p:txBody>
          </p:sp>
          <p:sp>
            <p:nvSpPr>
              <p:cNvPr id="15" name="Rettangolo 14">
                <a:extLst>
                  <a:ext uri="{FF2B5EF4-FFF2-40B4-BE49-F238E27FC236}">
                    <a16:creationId xmlns:a16="http://schemas.microsoft.com/office/drawing/2014/main" id="{85C809BC-C83B-2C8E-05BA-49DD9BDCCF36}"/>
                  </a:ext>
                </a:extLst>
              </p:cNvPr>
              <p:cNvSpPr/>
              <p:nvPr/>
            </p:nvSpPr>
            <p:spPr>
              <a:xfrm>
                <a:off x="6826603" y="1825588"/>
                <a:ext cx="232188" cy="262376"/>
              </a:xfrm>
              <a:prstGeom prst="rect">
                <a:avLst/>
              </a:prstGeom>
              <a:solidFill>
                <a:srgbClr val="1E721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E07BE09A-50B1-630C-4A51-124C649DC2BE}"/>
                  </a:ext>
                </a:extLst>
              </p:cNvPr>
              <p:cNvSpPr/>
              <p:nvPr/>
            </p:nvSpPr>
            <p:spPr>
              <a:xfrm>
                <a:off x="6835715" y="2164285"/>
                <a:ext cx="232188" cy="262376"/>
              </a:xfrm>
              <a:prstGeom prst="rect">
                <a:avLst/>
              </a:prstGeom>
              <a:solidFill>
                <a:srgbClr val="7030A0"/>
              </a:solidFill>
              <a:effectLst>
                <a:outerShdw blurRad="40000" dist="23000" dir="5400000" rotWithShape="0">
                  <a:srgbClr val="E547F6"/>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19" name="Rettangolo 18">
                <a:extLst>
                  <a:ext uri="{FF2B5EF4-FFF2-40B4-BE49-F238E27FC236}">
                    <a16:creationId xmlns:a16="http://schemas.microsoft.com/office/drawing/2014/main" id="{2B399786-6C89-D78C-9779-6E3817FD059E}"/>
                  </a:ext>
                </a:extLst>
              </p:cNvPr>
              <p:cNvSpPr/>
              <p:nvPr/>
            </p:nvSpPr>
            <p:spPr>
              <a:xfrm>
                <a:off x="6835715" y="2522534"/>
                <a:ext cx="232188" cy="262376"/>
              </a:xfrm>
              <a:prstGeom prst="rect">
                <a:avLst/>
              </a:prstGeom>
              <a:solidFill>
                <a:srgbClr val="89A84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0" name="CasellaDiTesto 19">
                <a:extLst>
                  <a:ext uri="{FF2B5EF4-FFF2-40B4-BE49-F238E27FC236}">
                    <a16:creationId xmlns:a16="http://schemas.microsoft.com/office/drawing/2014/main" id="{64819101-6EF9-A7FB-6BD8-3B22D475DB5B}"/>
                  </a:ext>
                </a:extLst>
              </p:cNvPr>
              <p:cNvSpPr txBox="1"/>
              <p:nvPr/>
            </p:nvSpPr>
            <p:spPr>
              <a:xfrm>
                <a:off x="7067903" y="2117760"/>
                <a:ext cx="763158" cy="338554"/>
              </a:xfrm>
              <a:prstGeom prst="rect">
                <a:avLst/>
              </a:prstGeom>
              <a:noFill/>
            </p:spPr>
            <p:txBody>
              <a:bodyPr wrap="none" rtlCol="0">
                <a:spAutoFit/>
              </a:bodyPr>
              <a:lstStyle/>
              <a:p>
                <a:r>
                  <a:rPr lang="it-IT" sz="1600" dirty="0"/>
                  <a:t>FCC-</a:t>
                </a:r>
                <a:r>
                  <a:rPr lang="it-IT" sz="1600" dirty="0" err="1"/>
                  <a:t>ee</a:t>
                </a:r>
                <a:endParaRPr lang="it-IT" sz="1600" dirty="0"/>
              </a:p>
            </p:txBody>
          </p:sp>
          <p:sp>
            <p:nvSpPr>
              <p:cNvPr id="21" name="CasellaDiTesto 20">
                <a:extLst>
                  <a:ext uri="{FF2B5EF4-FFF2-40B4-BE49-F238E27FC236}">
                    <a16:creationId xmlns:a16="http://schemas.microsoft.com/office/drawing/2014/main" id="{0B65CE3A-21FB-C017-ADBD-AA6E1C4D0024}"/>
                  </a:ext>
                </a:extLst>
              </p:cNvPr>
              <p:cNvSpPr txBox="1"/>
              <p:nvPr/>
            </p:nvSpPr>
            <p:spPr>
              <a:xfrm>
                <a:off x="7067961" y="2481223"/>
                <a:ext cx="772776" cy="338554"/>
              </a:xfrm>
              <a:prstGeom prst="rect">
                <a:avLst/>
              </a:prstGeom>
              <a:noFill/>
            </p:spPr>
            <p:txBody>
              <a:bodyPr wrap="none" rtlCol="0">
                <a:spAutoFit/>
              </a:bodyPr>
              <a:lstStyle/>
              <a:p>
                <a:r>
                  <a:rPr lang="it-IT" sz="1600" dirty="0"/>
                  <a:t>FCC-</a:t>
                </a:r>
                <a:r>
                  <a:rPr lang="it-IT" sz="1600" dirty="0" err="1"/>
                  <a:t>hh</a:t>
                </a:r>
                <a:endParaRPr lang="it-IT" sz="1600" dirty="0"/>
              </a:p>
            </p:txBody>
          </p:sp>
          <p:sp>
            <p:nvSpPr>
              <p:cNvPr id="22" name="Rettangolo 21">
                <a:extLst>
                  <a:ext uri="{FF2B5EF4-FFF2-40B4-BE49-F238E27FC236}">
                    <a16:creationId xmlns:a16="http://schemas.microsoft.com/office/drawing/2014/main" id="{9DE1AC20-D449-6F2B-2767-67FAD360058F}"/>
                  </a:ext>
                </a:extLst>
              </p:cNvPr>
              <p:cNvSpPr/>
              <p:nvPr/>
            </p:nvSpPr>
            <p:spPr>
              <a:xfrm>
                <a:off x="8409777" y="2182439"/>
                <a:ext cx="232188" cy="262376"/>
              </a:xfrm>
              <a:prstGeom prst="rect">
                <a:avLst/>
              </a:prstGeom>
              <a:solidFill>
                <a:srgbClr val="2111D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3" name="CasellaDiTesto 22">
                <a:extLst>
                  <a:ext uri="{FF2B5EF4-FFF2-40B4-BE49-F238E27FC236}">
                    <a16:creationId xmlns:a16="http://schemas.microsoft.com/office/drawing/2014/main" id="{4AAC87D8-BAA4-B596-EA28-8A00FDCD37B6}"/>
                  </a:ext>
                </a:extLst>
              </p:cNvPr>
              <p:cNvSpPr txBox="1"/>
              <p:nvPr/>
            </p:nvSpPr>
            <p:spPr>
              <a:xfrm>
                <a:off x="8641965" y="2144350"/>
                <a:ext cx="767967" cy="338554"/>
              </a:xfrm>
              <a:prstGeom prst="rect">
                <a:avLst/>
              </a:prstGeom>
              <a:noFill/>
            </p:spPr>
            <p:txBody>
              <a:bodyPr wrap="none" rtlCol="0">
                <a:spAutoFit/>
              </a:bodyPr>
              <a:lstStyle/>
              <a:p>
                <a:r>
                  <a:rPr lang="it-IT" sz="1600" dirty="0"/>
                  <a:t>FCC-eh</a:t>
                </a:r>
              </a:p>
            </p:txBody>
          </p:sp>
        </p:grpSp>
        <p:sp>
          <p:nvSpPr>
            <p:cNvPr id="2" name="CasellaDiTesto 1">
              <a:extLst>
                <a:ext uri="{FF2B5EF4-FFF2-40B4-BE49-F238E27FC236}">
                  <a16:creationId xmlns:a16="http://schemas.microsoft.com/office/drawing/2014/main" id="{713BC898-F1ED-BE80-5A50-EBF80C19D299}"/>
                </a:ext>
              </a:extLst>
            </p:cNvPr>
            <p:cNvSpPr txBox="1"/>
            <p:nvPr/>
          </p:nvSpPr>
          <p:spPr>
            <a:xfrm>
              <a:off x="7296519" y="5375829"/>
              <a:ext cx="4777077" cy="461665"/>
            </a:xfrm>
            <a:prstGeom prst="rect">
              <a:avLst/>
            </a:prstGeom>
            <a:noFill/>
          </p:spPr>
          <p:txBody>
            <a:bodyPr wrap="none" rtlCol="0">
              <a:spAutoFit/>
            </a:bodyPr>
            <a:lstStyle/>
            <a:p>
              <a:r>
                <a:rPr lang="it-IT" sz="2400" dirty="0"/>
                <a:t>Accoppiamenti Higgs- altre particelle</a:t>
              </a:r>
            </a:p>
          </p:txBody>
        </p:sp>
        <p:sp>
          <p:nvSpPr>
            <p:cNvPr id="3" name="CasellaDiTesto 2">
              <a:extLst>
                <a:ext uri="{FF2B5EF4-FFF2-40B4-BE49-F238E27FC236}">
                  <a16:creationId xmlns:a16="http://schemas.microsoft.com/office/drawing/2014/main" id="{0E4BFE3B-5146-A3BE-A35E-387CAB5ADDBE}"/>
                </a:ext>
              </a:extLst>
            </p:cNvPr>
            <p:cNvSpPr txBox="1"/>
            <p:nvPr/>
          </p:nvSpPr>
          <p:spPr>
            <a:xfrm rot="16200000">
              <a:off x="4645797" y="2947987"/>
              <a:ext cx="1352678" cy="369332"/>
            </a:xfrm>
            <a:prstGeom prst="rect">
              <a:avLst/>
            </a:prstGeom>
            <a:noFill/>
          </p:spPr>
          <p:txBody>
            <a:bodyPr wrap="none" rtlCol="0">
              <a:spAutoFit/>
            </a:bodyPr>
            <a:lstStyle/>
            <a:p>
              <a:r>
                <a:rPr lang="it-IT" dirty="0"/>
                <a:t>Incertezza %</a:t>
              </a:r>
            </a:p>
          </p:txBody>
        </p:sp>
      </p:grpSp>
    </p:spTree>
    <p:extLst>
      <p:ext uri="{BB962C8B-B14F-4D97-AF65-F5344CB8AC3E}">
        <p14:creationId xmlns:p14="http://schemas.microsoft.com/office/powerpoint/2010/main" val="232040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23</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0" y="-153520"/>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Il self-</a:t>
            </a:r>
            <a:r>
              <a:rPr lang="it-IT" sz="4400" dirty="0" err="1">
                <a:solidFill>
                  <a:schemeClr val="tx1"/>
                </a:solidFill>
                <a:latin typeface="+mn-lt"/>
              </a:rPr>
              <a:t>coupling</a:t>
            </a:r>
            <a:r>
              <a:rPr lang="it-IT" sz="4400" dirty="0">
                <a:solidFill>
                  <a:schemeClr val="tx1"/>
                </a:solidFill>
                <a:latin typeface="+mn-lt"/>
              </a:rPr>
              <a:t> dell’ Higgs</a:t>
            </a:r>
            <a:endParaRPr lang="en-GB" sz="4400" dirty="0">
              <a:solidFill>
                <a:schemeClr val="tx1"/>
              </a:solidFill>
              <a:latin typeface="+mn-lt"/>
            </a:endParaRPr>
          </a:p>
        </p:txBody>
      </p:sp>
      <p:pic>
        <p:nvPicPr>
          <p:cNvPr id="10" name="Immagine 9" descr="Immagine che contiene calligrafia, Carattere, linea, schermata&#10;&#10;Descrizione generata automaticamente">
            <a:extLst>
              <a:ext uri="{FF2B5EF4-FFF2-40B4-BE49-F238E27FC236}">
                <a16:creationId xmlns:a16="http://schemas.microsoft.com/office/drawing/2014/main" id="{995CFD47-DF42-A894-85B1-B2E789BB9799}"/>
              </a:ext>
            </a:extLst>
          </p:cNvPr>
          <p:cNvPicPr>
            <a:picLocks noChangeAspect="1"/>
          </p:cNvPicPr>
          <p:nvPr/>
        </p:nvPicPr>
        <p:blipFill>
          <a:blip r:embed="rId3">
            <a:biLevel thresh="50000"/>
          </a:blip>
          <a:stretch>
            <a:fillRect/>
          </a:stretch>
        </p:blipFill>
        <p:spPr>
          <a:xfrm>
            <a:off x="10317290" y="910706"/>
            <a:ext cx="1456702" cy="1045318"/>
          </a:xfrm>
          <a:prstGeom prst="rect">
            <a:avLst/>
          </a:prstGeom>
        </p:spPr>
      </p:pic>
      <p:sp>
        <p:nvSpPr>
          <p:cNvPr id="11" name="CasellaDiTesto 10">
            <a:extLst>
              <a:ext uri="{FF2B5EF4-FFF2-40B4-BE49-F238E27FC236}">
                <a16:creationId xmlns:a16="http://schemas.microsoft.com/office/drawing/2014/main" id="{51671989-44C4-57B8-6529-946E85B0285C}"/>
              </a:ext>
            </a:extLst>
          </p:cNvPr>
          <p:cNvSpPr txBox="1"/>
          <p:nvPr/>
        </p:nvSpPr>
        <p:spPr>
          <a:xfrm>
            <a:off x="418008" y="925420"/>
            <a:ext cx="9584355" cy="461665"/>
          </a:xfrm>
          <a:prstGeom prst="rect">
            <a:avLst/>
          </a:prstGeom>
          <a:noFill/>
        </p:spPr>
        <p:txBody>
          <a:bodyPr wrap="none" rtlCol="0">
            <a:spAutoFit/>
          </a:bodyPr>
          <a:lstStyle/>
          <a:p>
            <a:r>
              <a:rPr lang="it-IT" sz="2400" dirty="0"/>
              <a:t>Le macchine future potranno farci capire la struttura del potenziale di Higgs</a:t>
            </a:r>
          </a:p>
        </p:txBody>
      </p:sp>
      <p:sp>
        <p:nvSpPr>
          <p:cNvPr id="12" name="CasellaDiTesto 11">
            <a:extLst>
              <a:ext uri="{FF2B5EF4-FFF2-40B4-BE49-F238E27FC236}">
                <a16:creationId xmlns:a16="http://schemas.microsoft.com/office/drawing/2014/main" id="{47003C8E-8A26-AC5E-E5FA-1757890D970B}"/>
              </a:ext>
            </a:extLst>
          </p:cNvPr>
          <p:cNvSpPr txBox="1"/>
          <p:nvPr/>
        </p:nvSpPr>
        <p:spPr>
          <a:xfrm>
            <a:off x="7291236" y="1460896"/>
            <a:ext cx="1972958" cy="461665"/>
          </a:xfrm>
          <a:prstGeom prst="rect">
            <a:avLst/>
          </a:prstGeom>
          <a:solidFill>
            <a:schemeClr val="bg1"/>
          </a:solidFill>
        </p:spPr>
        <p:txBody>
          <a:bodyPr wrap="square" rtlCol="0">
            <a:spAutoFit/>
          </a:bodyPr>
          <a:lstStyle/>
          <a:p>
            <a:r>
              <a:rPr lang="it-IT" sz="2400" dirty="0"/>
              <a:t>1905.03764</a:t>
            </a:r>
          </a:p>
        </p:txBody>
      </p:sp>
      <p:pic>
        <p:nvPicPr>
          <p:cNvPr id="14" name="Immagine 13" descr="Immagine che contiene testo, schermata, linea, Carattere&#10;&#10;Descrizione generata automaticamente">
            <a:extLst>
              <a:ext uri="{FF2B5EF4-FFF2-40B4-BE49-F238E27FC236}">
                <a16:creationId xmlns:a16="http://schemas.microsoft.com/office/drawing/2014/main" id="{9F0432AF-9C16-A40F-7D36-23566CC7BC2B}"/>
              </a:ext>
            </a:extLst>
          </p:cNvPr>
          <p:cNvPicPr>
            <a:picLocks noChangeAspect="1"/>
          </p:cNvPicPr>
          <p:nvPr/>
        </p:nvPicPr>
        <p:blipFill>
          <a:blip r:embed="rId4"/>
          <a:stretch>
            <a:fillRect/>
          </a:stretch>
        </p:blipFill>
        <p:spPr>
          <a:xfrm>
            <a:off x="7071782" y="1885196"/>
            <a:ext cx="4706682" cy="3627623"/>
          </a:xfrm>
          <a:prstGeom prst="rect">
            <a:avLst/>
          </a:prstGeom>
        </p:spPr>
      </p:pic>
      <p:pic>
        <p:nvPicPr>
          <p:cNvPr id="16" name="Immagine 15" descr="Immagine che contiene testo, schermata, diagramma, Carattere&#10;&#10;Descrizione generata automaticamente">
            <a:extLst>
              <a:ext uri="{FF2B5EF4-FFF2-40B4-BE49-F238E27FC236}">
                <a16:creationId xmlns:a16="http://schemas.microsoft.com/office/drawing/2014/main" id="{A70005B7-017F-C20C-7F5E-D70A6ED37402}"/>
              </a:ext>
            </a:extLst>
          </p:cNvPr>
          <p:cNvPicPr>
            <a:picLocks noChangeAspect="1"/>
          </p:cNvPicPr>
          <p:nvPr/>
        </p:nvPicPr>
        <p:blipFill>
          <a:blip r:embed="rId5"/>
          <a:stretch>
            <a:fillRect/>
          </a:stretch>
        </p:blipFill>
        <p:spPr>
          <a:xfrm>
            <a:off x="7142328" y="1944189"/>
            <a:ext cx="4637581" cy="3488441"/>
          </a:xfrm>
          <a:prstGeom prst="rect">
            <a:avLst/>
          </a:prstGeom>
        </p:spPr>
      </p:pic>
      <p:pic>
        <p:nvPicPr>
          <p:cNvPr id="18" name="Immagine 17" descr="Immagine che contiene testo, schermata, Carattere, diagramma&#10;&#10;Descrizione generata automaticamente">
            <a:extLst>
              <a:ext uri="{FF2B5EF4-FFF2-40B4-BE49-F238E27FC236}">
                <a16:creationId xmlns:a16="http://schemas.microsoft.com/office/drawing/2014/main" id="{2E7FF770-B490-1B74-8A93-D600EF2F4AD0}"/>
              </a:ext>
            </a:extLst>
          </p:cNvPr>
          <p:cNvPicPr>
            <a:picLocks noChangeAspect="1"/>
          </p:cNvPicPr>
          <p:nvPr/>
        </p:nvPicPr>
        <p:blipFill>
          <a:blip r:embed="rId6"/>
          <a:stretch>
            <a:fillRect/>
          </a:stretch>
        </p:blipFill>
        <p:spPr>
          <a:xfrm>
            <a:off x="7182702" y="1945748"/>
            <a:ext cx="4637581" cy="3524183"/>
          </a:xfrm>
          <a:prstGeom prst="rect">
            <a:avLst/>
          </a:prstGeom>
        </p:spPr>
      </p:pic>
      <p:pic>
        <p:nvPicPr>
          <p:cNvPr id="20" name="Immagine 19" descr="Immagine che contiene testo, schermata, Carattere, linea&#10;&#10;Descrizione generata automaticamente">
            <a:extLst>
              <a:ext uri="{FF2B5EF4-FFF2-40B4-BE49-F238E27FC236}">
                <a16:creationId xmlns:a16="http://schemas.microsoft.com/office/drawing/2014/main" id="{DE173087-D364-FD53-2ECC-2E139091A481}"/>
              </a:ext>
            </a:extLst>
          </p:cNvPr>
          <p:cNvPicPr>
            <a:picLocks noChangeAspect="1"/>
          </p:cNvPicPr>
          <p:nvPr/>
        </p:nvPicPr>
        <p:blipFill>
          <a:blip r:embed="rId7"/>
          <a:stretch>
            <a:fillRect/>
          </a:stretch>
        </p:blipFill>
        <p:spPr>
          <a:xfrm>
            <a:off x="7232819" y="1973501"/>
            <a:ext cx="4537345" cy="3507353"/>
          </a:xfrm>
          <a:prstGeom prst="rect">
            <a:avLst/>
          </a:prstGeom>
        </p:spPr>
      </p:pic>
      <p:pic>
        <p:nvPicPr>
          <p:cNvPr id="22" name="Immagine 21" descr="Immagine che contiene testo, schermata, Carattere, linea&#10;&#10;Descrizione generata automaticamente">
            <a:extLst>
              <a:ext uri="{FF2B5EF4-FFF2-40B4-BE49-F238E27FC236}">
                <a16:creationId xmlns:a16="http://schemas.microsoft.com/office/drawing/2014/main" id="{A3F1A8EC-7CA1-A42E-9A91-C6BA59DF596E}"/>
              </a:ext>
            </a:extLst>
          </p:cNvPr>
          <p:cNvPicPr>
            <a:picLocks noChangeAspect="1"/>
          </p:cNvPicPr>
          <p:nvPr/>
        </p:nvPicPr>
        <p:blipFill>
          <a:blip r:embed="rId8"/>
          <a:stretch>
            <a:fillRect/>
          </a:stretch>
        </p:blipFill>
        <p:spPr>
          <a:xfrm>
            <a:off x="7291236" y="1966300"/>
            <a:ext cx="4537345" cy="3562626"/>
          </a:xfrm>
          <a:prstGeom prst="rect">
            <a:avLst/>
          </a:prstGeom>
        </p:spPr>
      </p:pic>
      <p:sp>
        <p:nvSpPr>
          <p:cNvPr id="26" name="CasellaDiTesto 25">
            <a:extLst>
              <a:ext uri="{FF2B5EF4-FFF2-40B4-BE49-F238E27FC236}">
                <a16:creationId xmlns:a16="http://schemas.microsoft.com/office/drawing/2014/main" id="{54297B20-5127-C212-7ED1-FCC5CBED738C}"/>
              </a:ext>
            </a:extLst>
          </p:cNvPr>
          <p:cNvSpPr txBox="1"/>
          <p:nvPr/>
        </p:nvSpPr>
        <p:spPr>
          <a:xfrm>
            <a:off x="10717967" y="5681272"/>
            <a:ext cx="1005403" cy="369332"/>
          </a:xfrm>
          <a:prstGeom prst="rect">
            <a:avLst/>
          </a:prstGeom>
          <a:noFill/>
        </p:spPr>
        <p:txBody>
          <a:bodyPr wrap="none" rtlCol="0">
            <a:spAutoFit/>
          </a:bodyPr>
          <a:lstStyle/>
          <a:p>
            <a:r>
              <a:rPr lang="it-IT" dirty="0"/>
              <a:t>G. Salam</a:t>
            </a:r>
          </a:p>
        </p:txBody>
      </p:sp>
      <p:pic>
        <p:nvPicPr>
          <p:cNvPr id="28" name="Immagine 27">
            <a:extLst>
              <a:ext uri="{FF2B5EF4-FFF2-40B4-BE49-F238E27FC236}">
                <a16:creationId xmlns:a16="http://schemas.microsoft.com/office/drawing/2014/main" id="{6CFC8A3F-31C1-4AA7-6139-8C0E97D879B5}"/>
              </a:ext>
            </a:extLst>
          </p:cNvPr>
          <p:cNvPicPr>
            <a:picLocks noChangeAspect="1"/>
          </p:cNvPicPr>
          <p:nvPr/>
        </p:nvPicPr>
        <p:blipFill>
          <a:blip r:embed="rId9"/>
          <a:stretch>
            <a:fillRect/>
          </a:stretch>
        </p:blipFill>
        <p:spPr>
          <a:xfrm>
            <a:off x="140784" y="1752808"/>
            <a:ext cx="6097356" cy="3821722"/>
          </a:xfrm>
          <a:prstGeom prst="rect">
            <a:avLst/>
          </a:prstGeom>
        </p:spPr>
      </p:pic>
      <p:pic>
        <p:nvPicPr>
          <p:cNvPr id="3" name="Immagine 2" descr="Immagine che contiene linea, diagramma, Diagramma&#10;&#10;Descrizione generata automaticamente">
            <a:extLst>
              <a:ext uri="{FF2B5EF4-FFF2-40B4-BE49-F238E27FC236}">
                <a16:creationId xmlns:a16="http://schemas.microsoft.com/office/drawing/2014/main" id="{3AF91D74-F53C-31A3-0AE8-444625156712}"/>
              </a:ext>
            </a:extLst>
          </p:cNvPr>
          <p:cNvPicPr>
            <a:picLocks noChangeAspect="1"/>
          </p:cNvPicPr>
          <p:nvPr/>
        </p:nvPicPr>
        <p:blipFill>
          <a:blip r:embed="rId10"/>
          <a:stretch>
            <a:fillRect/>
          </a:stretch>
        </p:blipFill>
        <p:spPr>
          <a:xfrm>
            <a:off x="7063484" y="1956024"/>
            <a:ext cx="5169324" cy="3161666"/>
          </a:xfrm>
          <a:prstGeom prst="rect">
            <a:avLst/>
          </a:prstGeom>
        </p:spPr>
      </p:pic>
      <p:grpSp>
        <p:nvGrpSpPr>
          <p:cNvPr id="9" name="Gruppo 8">
            <a:extLst>
              <a:ext uri="{FF2B5EF4-FFF2-40B4-BE49-F238E27FC236}">
                <a16:creationId xmlns:a16="http://schemas.microsoft.com/office/drawing/2014/main" id="{F8FDE671-8FF6-E0EF-29CD-9C00327A9D27}"/>
              </a:ext>
            </a:extLst>
          </p:cNvPr>
          <p:cNvGrpSpPr/>
          <p:nvPr/>
        </p:nvGrpSpPr>
        <p:grpSpPr>
          <a:xfrm>
            <a:off x="531759" y="2426327"/>
            <a:ext cx="4719859" cy="4178116"/>
            <a:chOff x="531759" y="2426327"/>
            <a:chExt cx="4719859" cy="4178116"/>
          </a:xfrm>
        </p:grpSpPr>
        <p:sp>
          <p:nvSpPr>
            <p:cNvPr id="24" name="Rettangolo 23">
              <a:extLst>
                <a:ext uri="{FF2B5EF4-FFF2-40B4-BE49-F238E27FC236}">
                  <a16:creationId xmlns:a16="http://schemas.microsoft.com/office/drawing/2014/main" id="{8EACBF08-86A5-1675-C29E-3DED7122C291}"/>
                </a:ext>
              </a:extLst>
            </p:cNvPr>
            <p:cNvSpPr/>
            <p:nvPr/>
          </p:nvSpPr>
          <p:spPr>
            <a:xfrm>
              <a:off x="531759" y="4734662"/>
              <a:ext cx="1726730" cy="1405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25" name="Rettangolo 24">
              <a:extLst>
                <a:ext uri="{FF2B5EF4-FFF2-40B4-BE49-F238E27FC236}">
                  <a16:creationId xmlns:a16="http://schemas.microsoft.com/office/drawing/2014/main" id="{23755E95-7B29-F22A-A5B6-88BF649F2988}"/>
                </a:ext>
              </a:extLst>
            </p:cNvPr>
            <p:cNvSpPr/>
            <p:nvPr/>
          </p:nvSpPr>
          <p:spPr>
            <a:xfrm>
              <a:off x="2533547" y="5984980"/>
              <a:ext cx="2023705" cy="230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Oval">
              <a:extLst>
                <a:ext uri="{FF2B5EF4-FFF2-40B4-BE49-F238E27FC236}">
                  <a16:creationId xmlns:a16="http://schemas.microsoft.com/office/drawing/2014/main" id="{F0650A57-4A28-D32D-6F49-D91C0070FBAA}"/>
                </a:ext>
              </a:extLst>
            </p:cNvPr>
            <p:cNvSpPr/>
            <p:nvPr/>
          </p:nvSpPr>
          <p:spPr>
            <a:xfrm>
              <a:off x="788576" y="2426327"/>
              <a:ext cx="3949657" cy="930957"/>
            </a:xfrm>
            <a:prstGeom prst="ellipse">
              <a:avLst/>
            </a:prstGeom>
            <a:ln w="101600">
              <a:solidFill>
                <a:srgbClr val="FF2F92"/>
              </a:solidFill>
              <a:custDash>
                <a:ds d="200000" sp="200000"/>
              </a:custDash>
              <a:miter lim="400000"/>
            </a:ln>
          </p:spPr>
          <p:txBody>
            <a:bodyPr lIns="45719" rIns="45719" anchor="ctr"/>
            <a:lstStyle/>
            <a:p>
              <a:endParaRPr/>
            </a:p>
          </p:txBody>
        </p:sp>
        <p:sp>
          <p:nvSpPr>
            <p:cNvPr id="8" name="FCC integrated program will measure λ3 to the 5% level">
              <a:extLst>
                <a:ext uri="{FF2B5EF4-FFF2-40B4-BE49-F238E27FC236}">
                  <a16:creationId xmlns:a16="http://schemas.microsoft.com/office/drawing/2014/main" id="{9C98A4AE-5D4D-63AF-AA27-A4B57233EC47}"/>
                </a:ext>
              </a:extLst>
            </p:cNvPr>
            <p:cNvSpPr txBox="1"/>
            <p:nvPr/>
          </p:nvSpPr>
          <p:spPr>
            <a:xfrm>
              <a:off x="991433" y="5773448"/>
              <a:ext cx="4260185" cy="830995"/>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800" b="1">
                  <a:solidFill>
                    <a:srgbClr val="005493"/>
                  </a:solidFill>
                  <a:latin typeface="Helvetica Neue"/>
                  <a:ea typeface="Helvetica Neue"/>
                  <a:cs typeface="Helvetica Neue"/>
                  <a:sym typeface="Helvetica Neue"/>
                </a:defRPr>
              </a:pPr>
              <a:r>
                <a:rPr lang="it-IT" sz="2400" dirty="0"/>
                <a:t>Il programma integrato di FCC potrà misurare </a:t>
              </a:r>
              <a:r>
                <a:rPr sz="2400" dirty="0"/>
                <a:t>λ</a:t>
              </a:r>
              <a:r>
                <a:rPr sz="2400" baseline="-5999" dirty="0"/>
                <a:t>3</a:t>
              </a:r>
              <a:r>
                <a:rPr sz="2400" dirty="0"/>
                <a:t> </a:t>
              </a:r>
              <a:r>
                <a:rPr lang="it-IT" sz="2400" dirty="0"/>
                <a:t>al </a:t>
              </a:r>
              <a:r>
                <a:rPr sz="2400" dirty="0"/>
                <a:t>5% </a:t>
              </a:r>
            </a:p>
          </p:txBody>
        </p:sp>
      </p:grpSp>
      <p:sp>
        <p:nvSpPr>
          <p:cNvPr id="2" name="CasellaDiTesto 1">
            <a:extLst>
              <a:ext uri="{FF2B5EF4-FFF2-40B4-BE49-F238E27FC236}">
                <a16:creationId xmlns:a16="http://schemas.microsoft.com/office/drawing/2014/main" id="{7983E6D0-AF10-5451-5BDD-6A232B6D8A20}"/>
              </a:ext>
            </a:extLst>
          </p:cNvPr>
          <p:cNvSpPr txBox="1"/>
          <p:nvPr/>
        </p:nvSpPr>
        <p:spPr>
          <a:xfrm>
            <a:off x="10882438" y="872069"/>
            <a:ext cx="389850" cy="369332"/>
          </a:xfrm>
          <a:prstGeom prst="rect">
            <a:avLst/>
          </a:prstGeom>
          <a:noFill/>
        </p:spPr>
        <p:txBody>
          <a:bodyPr wrap="none" rtlCol="0">
            <a:spAutoFit/>
          </a:bodyPr>
          <a:lstStyle/>
          <a:p>
            <a:r>
              <a:rPr lang="it-IT" dirty="0">
                <a:latin typeface="Symbol" pitchFamily="2" charset="2"/>
              </a:rPr>
              <a:t>l</a:t>
            </a:r>
            <a:r>
              <a:rPr lang="it-IT" baseline="-25000" dirty="0"/>
              <a:t>3</a:t>
            </a:r>
          </a:p>
        </p:txBody>
      </p:sp>
    </p:spTree>
    <p:extLst>
      <p:ext uri="{BB962C8B-B14F-4D97-AF65-F5344CB8AC3E}">
        <p14:creationId xmlns:p14="http://schemas.microsoft.com/office/powerpoint/2010/main" val="42779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 y="1424453"/>
            <a:ext cx="8102868" cy="462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5501584-C5BB-413B-BA2D-7AC117E2C16B}"/>
              </a:ext>
            </a:extLst>
          </p:cNvPr>
          <p:cNvSpPr txBox="1">
            <a:spLocks/>
          </p:cNvSpPr>
          <p:nvPr/>
        </p:nvSpPr>
        <p:spPr>
          <a:xfrm>
            <a:off x="-3271" y="-12341"/>
            <a:ext cx="12192000" cy="969496"/>
          </a:xfrm>
          <a:prstGeom prst="rect">
            <a:avLst/>
          </a:prstGeom>
          <a:solidFill>
            <a:srgbClr val="002060"/>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Organizzazione</a:t>
            </a:r>
            <a:r>
              <a:rPr lang="en-US" dirty="0">
                <a:solidFill>
                  <a:schemeClr val="bg1"/>
                </a:solidFill>
                <a:latin typeface="Arial" panose="020B0604020202020204" pitchFamily="34" charset="0"/>
                <a:cs typeface="Arial" panose="020B0604020202020204" pitchFamily="34" charset="0"/>
              </a:rPr>
              <a:t> Studio di </a:t>
            </a:r>
            <a:r>
              <a:rPr lang="en-US" dirty="0" err="1">
                <a:solidFill>
                  <a:schemeClr val="bg1"/>
                </a:solidFill>
                <a:latin typeface="Arial" panose="020B0604020202020204" pitchFamily="34" charset="0"/>
                <a:cs typeface="Arial" panose="020B0604020202020204" pitchFamily="34" charset="0"/>
              </a:rPr>
              <a:t>Fattibilità</a:t>
            </a:r>
            <a:r>
              <a:rPr lang="en-US" dirty="0">
                <a:solidFill>
                  <a:schemeClr val="bg1"/>
                </a:solidFill>
                <a:latin typeface="Arial" panose="020B0604020202020204" pitchFamily="34" charset="0"/>
                <a:cs typeface="Arial" panose="020B0604020202020204" pitchFamily="34" charset="0"/>
              </a:rPr>
              <a:t> di </a:t>
            </a:r>
            <a:r>
              <a:rPr lang="fr-CH" dirty="0">
                <a:solidFill>
                  <a:schemeClr val="bg1"/>
                </a:solidFill>
                <a:latin typeface="Arial" panose="020B0604020202020204" pitchFamily="34" charset="0"/>
                <a:cs typeface="Arial" panose="020B0604020202020204" pitchFamily="34" charset="0"/>
              </a:rPr>
              <a:t>FCC</a:t>
            </a:r>
            <a:endParaRPr lang="en-GB" altLang="en-GB" dirty="0">
              <a:solidFill>
                <a:schemeClr val="bg1"/>
              </a:solidFill>
              <a:latin typeface="Arial" panose="020B0604020202020204" pitchFamily="34" charset="0"/>
              <a:cs typeface="Arial" panose="020B0604020202020204" pitchFamily="34" charset="0"/>
            </a:endParaRPr>
          </a:p>
        </p:txBody>
      </p:sp>
      <p:pic>
        <p:nvPicPr>
          <p:cNvPr id="10" name="Picture 9" descr="A picture containing icon&#10;&#10;Description automatically generated">
            <a:extLst>
              <a:ext uri="{FF2B5EF4-FFF2-40B4-BE49-F238E27FC236}">
                <a16:creationId xmlns:a16="http://schemas.microsoft.com/office/drawing/2014/main" id="{AE18BD0E-E949-44B2-BA8A-1FC9575E9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29" y="109219"/>
            <a:ext cx="1935386" cy="654292"/>
          </a:xfrm>
          <a:prstGeom prst="rect">
            <a:avLst/>
          </a:prstGeom>
        </p:spPr>
      </p:pic>
      <p:sp>
        <p:nvSpPr>
          <p:cNvPr id="11" name="Rettangolo 10">
            <a:extLst>
              <a:ext uri="{FF2B5EF4-FFF2-40B4-BE49-F238E27FC236}">
                <a16:creationId xmlns:a16="http://schemas.microsoft.com/office/drawing/2014/main" id="{BEBCE452-66EE-D947-BCDA-85F8CC15C832}"/>
              </a:ext>
            </a:extLst>
          </p:cNvPr>
          <p:cNvSpPr/>
          <p:nvPr/>
        </p:nvSpPr>
        <p:spPr>
          <a:xfrm>
            <a:off x="7440149" y="6412680"/>
            <a:ext cx="4751851" cy="282129"/>
          </a:xfrm>
          <a:prstGeom prst="rect">
            <a:avLst/>
          </a:prstGeom>
          <a:solidFill>
            <a:srgbClr val="F8FA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6350" hangingPunct="0">
              <a:tabLst>
                <a:tab pos="177800" algn="l"/>
                <a:tab pos="355600" algn="l"/>
                <a:tab pos="533400" algn="l"/>
                <a:tab pos="711200" algn="l"/>
                <a:tab pos="889000" algn="l"/>
                <a:tab pos="1066800" algn="l"/>
                <a:tab pos="1244600" algn="l"/>
                <a:tab pos="1422400" algn="l"/>
                <a:tab pos="1600200" algn="l"/>
                <a:tab pos="1778000" algn="l"/>
                <a:tab pos="1955800" algn="l"/>
                <a:tab pos="2133600" algn="l"/>
              </a:tabLst>
            </a:pPr>
            <a:endParaRPr lang="it-IT" sz="1500" cap="all">
              <a:solidFill>
                <a:srgbClr val="FFFFFF"/>
              </a:solidFill>
              <a:latin typeface="Publico Text Roman"/>
              <a:ea typeface="Publico Text Roman"/>
              <a:cs typeface="Publico Text Roman"/>
              <a:sym typeface="Publico Text Roman"/>
            </a:endParaRPr>
          </a:p>
        </p:txBody>
      </p:sp>
      <p:sp>
        <p:nvSpPr>
          <p:cNvPr id="13" name="Rounded Rectangle 32">
            <a:extLst>
              <a:ext uri="{FF2B5EF4-FFF2-40B4-BE49-F238E27FC236}">
                <a16:creationId xmlns:a16="http://schemas.microsoft.com/office/drawing/2014/main" id="{887764C5-4114-D225-CE80-4CD6601F0CDD}"/>
              </a:ext>
            </a:extLst>
          </p:cNvPr>
          <p:cNvSpPr/>
          <p:nvPr/>
        </p:nvSpPr>
        <p:spPr>
          <a:xfrm>
            <a:off x="7968175" y="3575957"/>
            <a:ext cx="4206280" cy="1682672"/>
          </a:xfrm>
          <a:prstGeom prst="roundRect">
            <a:avLst/>
          </a:prstGeom>
          <a:solidFill>
            <a:schemeClr val="accent4"/>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defRPr/>
            </a:pPr>
            <a:r>
              <a:rPr lang="en-GB" sz="2200" dirty="0" err="1">
                <a:solidFill>
                  <a:srgbClr val="0C377B"/>
                </a:solidFill>
                <a:latin typeface="Calibri" panose="020F0502020204030204" pitchFamily="34" charset="0"/>
                <a:cs typeface="Calibri" panose="020F0502020204030204" pitchFamily="34" charset="0"/>
              </a:rPr>
              <a:t>Fnanziamento</a:t>
            </a:r>
            <a:r>
              <a:rPr lang="en-GB" sz="2200" dirty="0">
                <a:solidFill>
                  <a:srgbClr val="0C377B"/>
                </a:solidFill>
                <a:latin typeface="Calibri" panose="020F0502020204030204" pitchFamily="34" charset="0"/>
                <a:cs typeface="Calibri" panose="020F0502020204030204" pitchFamily="34" charset="0"/>
              </a:rPr>
              <a:t> del CERN per lo studio di </a:t>
            </a:r>
            <a:r>
              <a:rPr lang="en-GB" sz="2200" dirty="0" err="1">
                <a:solidFill>
                  <a:srgbClr val="0C377B"/>
                </a:solidFill>
                <a:latin typeface="Calibri" panose="020F0502020204030204" pitchFamily="34" charset="0"/>
                <a:cs typeface="Calibri" panose="020F0502020204030204" pitchFamily="34" charset="0"/>
              </a:rPr>
              <a:t>fattibilità</a:t>
            </a:r>
            <a:r>
              <a:rPr lang="en-GB" sz="2200" dirty="0">
                <a:solidFill>
                  <a:srgbClr val="0C377B"/>
                </a:solidFill>
                <a:latin typeface="Calibri" panose="020F0502020204030204" pitchFamily="34" charset="0"/>
                <a:cs typeface="Calibri" panose="020F0502020204030204" pitchFamily="34" charset="0"/>
              </a:rPr>
              <a:t> 2021 - 2025:</a:t>
            </a:r>
          </a:p>
          <a:p>
            <a:pPr algn="ctr" defTabSz="457200">
              <a:defRPr/>
            </a:pPr>
            <a:r>
              <a:rPr lang="en-GB" sz="2200" dirty="0">
                <a:solidFill>
                  <a:srgbClr val="0C377B"/>
                </a:solidFill>
                <a:latin typeface="Calibri" panose="020F0502020204030204" pitchFamily="34" charset="0"/>
                <a:cs typeface="Calibri" panose="020F0502020204030204" pitchFamily="34" charset="0"/>
              </a:rPr>
              <a:t>     100 MCHF</a:t>
            </a:r>
          </a:p>
        </p:txBody>
      </p:sp>
      <p:sp>
        <p:nvSpPr>
          <p:cNvPr id="3" name="CasellaDiTesto 2">
            <a:extLst>
              <a:ext uri="{FF2B5EF4-FFF2-40B4-BE49-F238E27FC236}">
                <a16:creationId xmlns:a16="http://schemas.microsoft.com/office/drawing/2014/main" id="{53C18764-0A52-BCC0-4A81-4DC0C427862B}"/>
              </a:ext>
            </a:extLst>
          </p:cNvPr>
          <p:cNvSpPr txBox="1"/>
          <p:nvPr/>
        </p:nvSpPr>
        <p:spPr>
          <a:xfrm>
            <a:off x="1600527" y="6045096"/>
            <a:ext cx="2224391" cy="3924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spcBef>
                <a:spcPts val="500"/>
              </a:spcBef>
            </a:pPr>
            <a:r>
              <a:rPr lang="it-IT" dirty="0" err="1">
                <a:solidFill>
                  <a:srgbClr val="000000"/>
                </a:solidFill>
                <a:latin typeface="Avenir Next Medium"/>
                <a:ea typeface="Avenir Next Medium"/>
                <a:cs typeface="Avenir Next Medium"/>
                <a:sym typeface="Avenir Next Medium"/>
              </a:rPr>
              <a:t>Physics</a:t>
            </a:r>
            <a:r>
              <a:rPr lang="it-IT" dirty="0">
                <a:solidFill>
                  <a:srgbClr val="000000"/>
                </a:solidFill>
                <a:latin typeface="Avenir Next Medium"/>
                <a:ea typeface="Avenir Next Medium"/>
                <a:cs typeface="Avenir Next Medium"/>
                <a:sym typeface="Avenir Next Medium"/>
              </a:rPr>
              <a:t> Performance</a:t>
            </a:r>
          </a:p>
        </p:txBody>
      </p:sp>
      <p:sp>
        <p:nvSpPr>
          <p:cNvPr id="2" name="Cornice 1">
            <a:extLst>
              <a:ext uri="{FF2B5EF4-FFF2-40B4-BE49-F238E27FC236}">
                <a16:creationId xmlns:a16="http://schemas.microsoft.com/office/drawing/2014/main" id="{799E54C1-17BA-F6C7-3AC0-A042F8EF40BD}"/>
              </a:ext>
            </a:extLst>
          </p:cNvPr>
          <p:cNvSpPr/>
          <p:nvPr/>
        </p:nvSpPr>
        <p:spPr>
          <a:xfrm>
            <a:off x="824459" y="2818151"/>
            <a:ext cx="7030387" cy="929390"/>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8" name="Gruppo 7">
            <a:extLst>
              <a:ext uri="{FF2B5EF4-FFF2-40B4-BE49-F238E27FC236}">
                <a16:creationId xmlns:a16="http://schemas.microsoft.com/office/drawing/2014/main" id="{9E40AF55-9520-7C6B-08F1-E4BCC2B00587}"/>
              </a:ext>
            </a:extLst>
          </p:cNvPr>
          <p:cNvGrpSpPr/>
          <p:nvPr/>
        </p:nvGrpSpPr>
        <p:grpSpPr>
          <a:xfrm>
            <a:off x="2248525" y="5096656"/>
            <a:ext cx="4317167" cy="719528"/>
            <a:chOff x="2248525" y="5096656"/>
            <a:chExt cx="4317167" cy="719528"/>
          </a:xfrm>
        </p:grpSpPr>
        <p:sp>
          <p:nvSpPr>
            <p:cNvPr id="4" name="Cornice 3">
              <a:extLst>
                <a:ext uri="{FF2B5EF4-FFF2-40B4-BE49-F238E27FC236}">
                  <a16:creationId xmlns:a16="http://schemas.microsoft.com/office/drawing/2014/main" id="{856EF96F-A180-DB58-D094-3AF8462A8BDB}"/>
                </a:ext>
              </a:extLst>
            </p:cNvPr>
            <p:cNvSpPr/>
            <p:nvPr/>
          </p:nvSpPr>
          <p:spPr>
            <a:xfrm>
              <a:off x="2248525" y="5096656"/>
              <a:ext cx="944380" cy="719528"/>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ornice 4">
              <a:extLst>
                <a:ext uri="{FF2B5EF4-FFF2-40B4-BE49-F238E27FC236}">
                  <a16:creationId xmlns:a16="http://schemas.microsoft.com/office/drawing/2014/main" id="{D1687912-60E6-7A10-C064-69056288F638}"/>
                </a:ext>
              </a:extLst>
            </p:cNvPr>
            <p:cNvSpPr/>
            <p:nvPr/>
          </p:nvSpPr>
          <p:spPr>
            <a:xfrm>
              <a:off x="5516380" y="5096656"/>
              <a:ext cx="1049312" cy="719528"/>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Tree>
    <p:extLst>
      <p:ext uri="{BB962C8B-B14F-4D97-AF65-F5344CB8AC3E}">
        <p14:creationId xmlns:p14="http://schemas.microsoft.com/office/powerpoint/2010/main" val="181153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5C84A9AD-A1C9-ED92-9133-2D7E35F8D830}"/>
              </a:ext>
            </a:extLst>
          </p:cNvPr>
          <p:cNvPicPr>
            <a:picLocks noChangeAspect="1"/>
          </p:cNvPicPr>
          <p:nvPr/>
        </p:nvPicPr>
        <p:blipFill>
          <a:blip r:embed="rId2"/>
          <a:stretch>
            <a:fillRect/>
          </a:stretch>
        </p:blipFill>
        <p:spPr>
          <a:xfrm>
            <a:off x="-20018" y="-84362"/>
            <a:ext cx="12290829" cy="8149353"/>
          </a:xfrm>
          <a:prstGeom prst="rect">
            <a:avLst/>
          </a:prstGeom>
        </p:spPr>
      </p:pic>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p:txBody>
          <a:bodyPr/>
          <a:lstStyle/>
          <a:p>
            <a:fld id="{911504DE-B7A1-8D4F-8AC1-E7EFF1F1F3F3}" type="slidenum">
              <a:rPr lang="en-US" smtClean="0"/>
              <a:t>25</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78813" y="-203109"/>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bg1"/>
                </a:solidFill>
                <a:latin typeface="+mn-lt"/>
              </a:rPr>
              <a:t>Conclusioni I</a:t>
            </a:r>
            <a:endParaRPr lang="en-GB" sz="4400" dirty="0">
              <a:solidFill>
                <a:schemeClr val="bg1"/>
              </a:solidFill>
              <a:latin typeface="+mn-lt"/>
            </a:endParaRPr>
          </a:p>
        </p:txBody>
      </p:sp>
      <p:sp>
        <p:nvSpPr>
          <p:cNvPr id="2" name="CasellaDiTesto 1">
            <a:extLst>
              <a:ext uri="{FF2B5EF4-FFF2-40B4-BE49-F238E27FC236}">
                <a16:creationId xmlns:a16="http://schemas.microsoft.com/office/drawing/2014/main" id="{557CDBCB-017B-444A-EB15-AA3BFB59A9EF}"/>
              </a:ext>
            </a:extLst>
          </p:cNvPr>
          <p:cNvSpPr txBox="1"/>
          <p:nvPr/>
        </p:nvSpPr>
        <p:spPr>
          <a:xfrm>
            <a:off x="73453" y="2084178"/>
            <a:ext cx="5586612" cy="1569660"/>
          </a:xfrm>
          <a:prstGeom prst="rect">
            <a:avLst/>
          </a:prstGeom>
          <a:noFill/>
        </p:spPr>
        <p:txBody>
          <a:bodyPr wrap="square" rtlCol="0">
            <a:spAutoFit/>
          </a:bodyPr>
          <a:lstStyle/>
          <a:p>
            <a:pPr marL="342900" indent="-342900">
              <a:buFont typeface="Arial" panose="020B0604020202020204" pitchFamily="34" charset="0"/>
              <a:buChar char="•"/>
            </a:pPr>
            <a:r>
              <a:rPr lang="it-IT" sz="2400" dirty="0">
                <a:solidFill>
                  <a:schemeClr val="bg1"/>
                </a:solidFill>
              </a:rPr>
              <a:t>Non abbiamo più il faro del Modello Standard a guidarci mentre navighiamo nel tentativo di capire come funziona il nostro Universo.</a:t>
            </a:r>
          </a:p>
        </p:txBody>
      </p:sp>
      <p:sp>
        <p:nvSpPr>
          <p:cNvPr id="3" name="CasellaDiTesto 2">
            <a:extLst>
              <a:ext uri="{FF2B5EF4-FFF2-40B4-BE49-F238E27FC236}">
                <a16:creationId xmlns:a16="http://schemas.microsoft.com/office/drawing/2014/main" id="{EDF24C9D-6DE8-0666-1B1C-8F17F2C57101}"/>
              </a:ext>
            </a:extLst>
          </p:cNvPr>
          <p:cNvSpPr txBox="1"/>
          <p:nvPr/>
        </p:nvSpPr>
        <p:spPr>
          <a:xfrm>
            <a:off x="6559558" y="4969252"/>
            <a:ext cx="5711253" cy="1569660"/>
          </a:xfrm>
          <a:prstGeom prst="rect">
            <a:avLst/>
          </a:prstGeom>
          <a:noFill/>
        </p:spPr>
        <p:txBody>
          <a:bodyPr wrap="square" rtlCol="0">
            <a:spAutoFit/>
          </a:bodyPr>
          <a:lstStyle/>
          <a:p>
            <a:endParaRPr lang="it-IT" sz="2400" dirty="0">
              <a:solidFill>
                <a:schemeClr val="bg1"/>
              </a:solidFill>
            </a:endParaRPr>
          </a:p>
          <a:p>
            <a:pPr marL="342900" indent="-342900">
              <a:buFont typeface="Arial" panose="020B0604020202020204" pitchFamily="34" charset="0"/>
              <a:buChar char="•"/>
            </a:pPr>
            <a:r>
              <a:rPr lang="it-IT" sz="2400" dirty="0">
                <a:solidFill>
                  <a:schemeClr val="bg1"/>
                </a:solidFill>
              </a:rPr>
              <a:t>Ma c’è ancora tanto da capire e scoprire: dovremmo avere la forza e il coraggio di costruire la prossima macchina per farlo.</a:t>
            </a:r>
          </a:p>
        </p:txBody>
      </p:sp>
      <p:sp>
        <p:nvSpPr>
          <p:cNvPr id="16" name="CasellaDiTesto 15">
            <a:extLst>
              <a:ext uri="{FF2B5EF4-FFF2-40B4-BE49-F238E27FC236}">
                <a16:creationId xmlns:a16="http://schemas.microsoft.com/office/drawing/2014/main" id="{164714ED-A4E3-80D5-6895-7A3AD8C9029F}"/>
              </a:ext>
            </a:extLst>
          </p:cNvPr>
          <p:cNvSpPr txBox="1"/>
          <p:nvPr/>
        </p:nvSpPr>
        <p:spPr>
          <a:xfrm>
            <a:off x="6096001" y="3429000"/>
            <a:ext cx="5985518" cy="1200329"/>
          </a:xfrm>
          <a:prstGeom prst="rect">
            <a:avLst/>
          </a:prstGeom>
          <a:noFill/>
        </p:spPr>
        <p:txBody>
          <a:bodyPr wrap="square">
            <a:spAutoFit/>
          </a:bodyPr>
          <a:lstStyle/>
          <a:p>
            <a:pPr marL="342900" indent="-342900">
              <a:buFont typeface="Arial" panose="020B0604020202020204" pitchFamily="34" charset="0"/>
              <a:buChar char="•"/>
            </a:pPr>
            <a:r>
              <a:rPr lang="it-IT" sz="2400" dirty="0">
                <a:solidFill>
                  <a:schemeClr val="bg1"/>
                </a:solidFill>
              </a:rPr>
              <a:t>La fisica delle particelle richiede ora grandi macchine, grandi investimenti, e  tempi lunghi (diversi decenni) per dare risultati</a:t>
            </a:r>
          </a:p>
        </p:txBody>
      </p:sp>
    </p:spTree>
    <p:extLst>
      <p:ext uri="{BB962C8B-B14F-4D97-AF65-F5344CB8AC3E}">
        <p14:creationId xmlns:p14="http://schemas.microsoft.com/office/powerpoint/2010/main" val="57078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E437F4C-C456-B035-3FA5-282C6AE53ED4}"/>
              </a:ext>
            </a:extLst>
          </p:cNvPr>
          <p:cNvSpPr>
            <a:spLocks noGrp="1"/>
          </p:cNvSpPr>
          <p:nvPr>
            <p:ph type="sldNum" sz="quarter" idx="12"/>
          </p:nvPr>
        </p:nvSpPr>
        <p:spPr>
          <a:xfrm>
            <a:off x="8610600" y="6553571"/>
            <a:ext cx="2743200" cy="365125"/>
          </a:xfrm>
        </p:spPr>
        <p:txBody>
          <a:bodyPr/>
          <a:lstStyle/>
          <a:p>
            <a:fld id="{911504DE-B7A1-8D4F-8AC1-E7EFF1F1F3F3}" type="slidenum">
              <a:rPr lang="en-US" smtClean="0"/>
              <a:t>26</a:t>
            </a:fld>
            <a:endParaRPr lang="en-US"/>
          </a:p>
        </p:txBody>
      </p:sp>
      <p:sp>
        <p:nvSpPr>
          <p:cNvPr id="7" name="Title 1">
            <a:extLst>
              <a:ext uri="{FF2B5EF4-FFF2-40B4-BE49-F238E27FC236}">
                <a16:creationId xmlns:a16="http://schemas.microsoft.com/office/drawing/2014/main" id="{67C92470-1AD2-25E0-EAA7-4277C17F3CC0}"/>
              </a:ext>
            </a:extLst>
          </p:cNvPr>
          <p:cNvSpPr txBox="1">
            <a:spLocks/>
          </p:cNvSpPr>
          <p:nvPr/>
        </p:nvSpPr>
        <p:spPr>
          <a:xfrm>
            <a:off x="78813" y="-203109"/>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Conclusioni II</a:t>
            </a:r>
            <a:endParaRPr lang="en-GB" sz="4400" dirty="0">
              <a:solidFill>
                <a:schemeClr val="tx1"/>
              </a:solidFill>
              <a:latin typeface="+mn-lt"/>
            </a:endParaRPr>
          </a:p>
        </p:txBody>
      </p:sp>
      <p:sp>
        <p:nvSpPr>
          <p:cNvPr id="2" name="CasellaDiTesto 1">
            <a:extLst>
              <a:ext uri="{FF2B5EF4-FFF2-40B4-BE49-F238E27FC236}">
                <a16:creationId xmlns:a16="http://schemas.microsoft.com/office/drawing/2014/main" id="{557CDBCB-017B-444A-EB15-AA3BFB59A9EF}"/>
              </a:ext>
            </a:extLst>
          </p:cNvPr>
          <p:cNvSpPr txBox="1"/>
          <p:nvPr/>
        </p:nvSpPr>
        <p:spPr>
          <a:xfrm>
            <a:off x="6264459" y="1177477"/>
            <a:ext cx="5586612" cy="2215991"/>
          </a:xfrm>
          <a:prstGeom prst="rect">
            <a:avLst/>
          </a:prstGeom>
          <a:noFill/>
        </p:spPr>
        <p:txBody>
          <a:bodyPr wrap="square" rtlCol="0">
            <a:spAutoFit/>
          </a:bodyPr>
          <a:lstStyle/>
          <a:p>
            <a:pPr marL="342900" indent="-342900">
              <a:buFont typeface="Arial" panose="020B0604020202020204" pitchFamily="34" charset="0"/>
              <a:buChar char="•"/>
            </a:pPr>
            <a:r>
              <a:rPr lang="it-IT" sz="2400" dirty="0"/>
              <a:t>Camminando per la via, </a:t>
            </a:r>
            <a:r>
              <a:rPr lang="it-IT" sz="2400" dirty="0" err="1"/>
              <a:t>Honi</a:t>
            </a:r>
            <a:r>
              <a:rPr lang="it-IT" sz="2400" dirty="0"/>
              <a:t> vide un uomo che piantava un carrubo. Gli chiese: quanto tempo deve passare </a:t>
            </a:r>
            <a:r>
              <a:rPr lang="it-IT" sz="2400" dirty="0" err="1"/>
              <a:t>perchè</a:t>
            </a:r>
            <a:r>
              <a:rPr lang="it-IT" sz="2400" dirty="0"/>
              <a:t> faccia frutti? </a:t>
            </a:r>
          </a:p>
          <a:p>
            <a:pPr marL="342900" indent="-342900">
              <a:buFont typeface="Arial" panose="020B0604020202020204" pitchFamily="34" charset="0"/>
              <a:buChar char="•"/>
            </a:pPr>
            <a:endParaRPr lang="it-IT" sz="2400" dirty="0"/>
          </a:p>
          <a:p>
            <a:endParaRPr lang="it-IT" dirty="0"/>
          </a:p>
        </p:txBody>
      </p:sp>
      <p:sp>
        <p:nvSpPr>
          <p:cNvPr id="3" name="CasellaDiTesto 2">
            <a:extLst>
              <a:ext uri="{FF2B5EF4-FFF2-40B4-BE49-F238E27FC236}">
                <a16:creationId xmlns:a16="http://schemas.microsoft.com/office/drawing/2014/main" id="{EDF24C9D-6DE8-0666-1B1C-8F17F2C57101}"/>
              </a:ext>
            </a:extLst>
          </p:cNvPr>
          <p:cNvSpPr txBox="1"/>
          <p:nvPr/>
        </p:nvSpPr>
        <p:spPr>
          <a:xfrm>
            <a:off x="6264459" y="3066884"/>
            <a:ext cx="5711253" cy="830997"/>
          </a:xfrm>
          <a:prstGeom prst="rect">
            <a:avLst/>
          </a:prstGeom>
          <a:noFill/>
        </p:spPr>
        <p:txBody>
          <a:bodyPr wrap="square" rtlCol="0">
            <a:spAutoFit/>
          </a:bodyPr>
          <a:lstStyle/>
          <a:p>
            <a:pPr marL="342900" indent="-342900">
              <a:buFont typeface="Arial" panose="020B0604020202020204" pitchFamily="34" charset="0"/>
              <a:buChar char="•"/>
            </a:pPr>
            <a:r>
              <a:rPr lang="it-IT" sz="2400" dirty="0"/>
              <a:t>L'uomo rispose: settanta anni. Allora </a:t>
            </a:r>
            <a:r>
              <a:rPr lang="it-IT" sz="2400" dirty="0" err="1"/>
              <a:t>Honi</a:t>
            </a:r>
            <a:r>
              <a:rPr lang="it-IT" sz="2400" dirty="0"/>
              <a:t> rispose: sei certo di vivere settant'anni? </a:t>
            </a:r>
          </a:p>
        </p:txBody>
      </p:sp>
      <p:pic>
        <p:nvPicPr>
          <p:cNvPr id="5" name="Immagine 4">
            <a:extLst>
              <a:ext uri="{FF2B5EF4-FFF2-40B4-BE49-F238E27FC236}">
                <a16:creationId xmlns:a16="http://schemas.microsoft.com/office/drawing/2014/main" id="{62B4522D-BEB2-C925-0026-D50F95B347A7}"/>
              </a:ext>
            </a:extLst>
          </p:cNvPr>
          <p:cNvPicPr>
            <a:picLocks noChangeAspect="1"/>
          </p:cNvPicPr>
          <p:nvPr/>
        </p:nvPicPr>
        <p:blipFill>
          <a:blip r:embed="rId2"/>
          <a:stretch>
            <a:fillRect/>
          </a:stretch>
        </p:blipFill>
        <p:spPr>
          <a:xfrm>
            <a:off x="747003" y="1600993"/>
            <a:ext cx="5180539" cy="3885404"/>
          </a:xfrm>
          <a:prstGeom prst="rect">
            <a:avLst/>
          </a:prstGeom>
        </p:spPr>
      </p:pic>
      <p:sp>
        <p:nvSpPr>
          <p:cNvPr id="9" name="CasellaDiTesto 8">
            <a:extLst>
              <a:ext uri="{FF2B5EF4-FFF2-40B4-BE49-F238E27FC236}">
                <a16:creationId xmlns:a16="http://schemas.microsoft.com/office/drawing/2014/main" id="{812B70D6-C7B6-5157-575B-F23C02BEA371}"/>
              </a:ext>
            </a:extLst>
          </p:cNvPr>
          <p:cNvSpPr txBox="1"/>
          <p:nvPr/>
        </p:nvSpPr>
        <p:spPr>
          <a:xfrm>
            <a:off x="1238938" y="1139328"/>
            <a:ext cx="1670714" cy="461665"/>
          </a:xfrm>
          <a:prstGeom prst="rect">
            <a:avLst/>
          </a:prstGeom>
          <a:noFill/>
        </p:spPr>
        <p:txBody>
          <a:bodyPr wrap="none" rtlCol="0">
            <a:spAutoFit/>
          </a:bodyPr>
          <a:lstStyle/>
          <a:p>
            <a:r>
              <a:rPr lang="it-IT" sz="2400" dirty="0" err="1"/>
              <a:t>Ta’aanit</a:t>
            </a:r>
            <a:r>
              <a:rPr lang="it-IT" sz="2400" dirty="0"/>
              <a:t> 23a</a:t>
            </a:r>
          </a:p>
        </p:txBody>
      </p:sp>
      <p:sp>
        <p:nvSpPr>
          <p:cNvPr id="10" name="CasellaDiTesto 9">
            <a:extLst>
              <a:ext uri="{FF2B5EF4-FFF2-40B4-BE49-F238E27FC236}">
                <a16:creationId xmlns:a16="http://schemas.microsoft.com/office/drawing/2014/main" id="{5B235ABF-58A2-36AE-673C-AFF5C2F48EF5}"/>
              </a:ext>
            </a:extLst>
          </p:cNvPr>
          <p:cNvSpPr txBox="1"/>
          <p:nvPr/>
        </p:nvSpPr>
        <p:spPr>
          <a:xfrm>
            <a:off x="6264458" y="3904593"/>
            <a:ext cx="5711253" cy="2308324"/>
          </a:xfrm>
          <a:prstGeom prst="rect">
            <a:avLst/>
          </a:prstGeom>
          <a:noFill/>
        </p:spPr>
        <p:txBody>
          <a:bodyPr wrap="square" rtlCol="0">
            <a:spAutoFit/>
          </a:bodyPr>
          <a:lstStyle/>
          <a:p>
            <a:endParaRPr lang="it-IT" sz="2400" dirty="0"/>
          </a:p>
          <a:p>
            <a:pPr marL="342900" indent="-342900">
              <a:buFont typeface="Arial" panose="020B0604020202020204" pitchFamily="34" charset="0"/>
              <a:buChar char="•"/>
            </a:pPr>
            <a:r>
              <a:rPr lang="it-IT" sz="2400" dirty="0"/>
              <a:t>Rispose l'altro: io ho trovato carrubi nel mondo, </a:t>
            </a:r>
            <a:r>
              <a:rPr lang="it-IT" sz="2400" dirty="0" err="1"/>
              <a:t>perchè</a:t>
            </a:r>
            <a:r>
              <a:rPr lang="it-IT" sz="2400" dirty="0"/>
              <a:t> i miei padri li hanno piantati per me! </a:t>
            </a:r>
            <a:r>
              <a:rPr lang="it-IT" sz="2400" dirty="0" err="1"/>
              <a:t>cosi’</a:t>
            </a:r>
            <a:r>
              <a:rPr lang="it-IT" sz="2400" dirty="0"/>
              <a:t> io pianto questo per i miei </a:t>
            </a:r>
            <a:r>
              <a:rPr lang="it-IT" sz="2400"/>
              <a:t>figli..</a:t>
            </a:r>
            <a:endParaRPr lang="it-IT" sz="2400" dirty="0"/>
          </a:p>
          <a:p>
            <a:pPr marL="342900" indent="-342900">
              <a:buFont typeface="Arial" panose="020B0604020202020204" pitchFamily="34" charset="0"/>
              <a:buChar char="•"/>
            </a:pPr>
            <a:endParaRPr lang="it-IT" sz="2400" dirty="0"/>
          </a:p>
        </p:txBody>
      </p:sp>
      <p:sp>
        <p:nvSpPr>
          <p:cNvPr id="11" name="CasellaDiTesto 10">
            <a:extLst>
              <a:ext uri="{FF2B5EF4-FFF2-40B4-BE49-F238E27FC236}">
                <a16:creationId xmlns:a16="http://schemas.microsoft.com/office/drawing/2014/main" id="{D9488836-0C2D-4643-33CC-B4B688E5CD90}"/>
              </a:ext>
            </a:extLst>
          </p:cNvPr>
          <p:cNvSpPr txBox="1"/>
          <p:nvPr/>
        </p:nvSpPr>
        <p:spPr>
          <a:xfrm>
            <a:off x="747003" y="5970494"/>
            <a:ext cx="5180539" cy="646331"/>
          </a:xfrm>
          <a:prstGeom prst="rect">
            <a:avLst/>
          </a:prstGeom>
          <a:noFill/>
        </p:spPr>
        <p:txBody>
          <a:bodyPr wrap="square" rtlCol="0">
            <a:spAutoFit/>
          </a:bodyPr>
          <a:lstStyle/>
          <a:p>
            <a:r>
              <a:rPr lang="it-IT" dirty="0"/>
              <a:t>Grazie a O. </a:t>
            </a:r>
            <a:r>
              <a:rPr lang="it-IT" dirty="0" err="1"/>
              <a:t>Gildemeister</a:t>
            </a:r>
            <a:r>
              <a:rPr lang="it-IT" dirty="0"/>
              <a:t> e a  tutti quelli che - come lui - hanno piantato i carrubi che ho trovato io.</a:t>
            </a:r>
          </a:p>
        </p:txBody>
      </p:sp>
    </p:spTree>
    <p:extLst>
      <p:ext uri="{BB962C8B-B14F-4D97-AF65-F5344CB8AC3E}">
        <p14:creationId xmlns:p14="http://schemas.microsoft.com/office/powerpoint/2010/main" val="25148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BF25DB-A71F-1B47-BEF2-45E91D57BB89}"/>
              </a:ext>
            </a:extLst>
          </p:cNvPr>
          <p:cNvSpPr>
            <a:spLocks noGrp="1"/>
          </p:cNvSpPr>
          <p:nvPr>
            <p:ph type="title"/>
          </p:nvPr>
        </p:nvSpPr>
        <p:spPr/>
        <p:txBody>
          <a:bodyPr/>
          <a:lstStyle/>
          <a:p>
            <a:r>
              <a:rPr lang="it-IT" dirty="0"/>
              <a:t>Backup</a:t>
            </a:r>
          </a:p>
        </p:txBody>
      </p:sp>
      <p:sp>
        <p:nvSpPr>
          <p:cNvPr id="3" name="Segnaposto testo 2">
            <a:extLst>
              <a:ext uri="{FF2B5EF4-FFF2-40B4-BE49-F238E27FC236}">
                <a16:creationId xmlns:a16="http://schemas.microsoft.com/office/drawing/2014/main" id="{B95F968A-6FEE-9340-8E27-E45E84614965}"/>
              </a:ext>
            </a:extLst>
          </p:cNvPr>
          <p:cNvSpPr>
            <a:spLocks noGrp="1"/>
          </p:cNvSpPr>
          <p:nvPr>
            <p:ph type="body" idx="1"/>
          </p:nvPr>
        </p:nvSpPr>
        <p:spPr/>
        <p:txBody>
          <a:bodyPr/>
          <a:lstStyle/>
          <a:p>
            <a:pPr marL="0" indent="0">
              <a:buNone/>
            </a:pPr>
            <a:endParaRPr lang="it-IT" dirty="0"/>
          </a:p>
        </p:txBody>
      </p:sp>
    </p:spTree>
    <p:extLst>
      <p:ext uri="{BB962C8B-B14F-4D97-AF65-F5344CB8AC3E}">
        <p14:creationId xmlns:p14="http://schemas.microsoft.com/office/powerpoint/2010/main" val="35353184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28</a:t>
            </a:fld>
            <a:endParaRPr lang="en-US" dirty="0">
              <a:solidFill>
                <a:srgbClr val="0033A0">
                  <a:tint val="75000"/>
                </a:srgbClr>
              </a:solidFill>
              <a:latin typeface="Arial"/>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5641992" y="-445740"/>
            <a:ext cx="6622025" cy="1112621"/>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lvl="2">
              <a:defRPr/>
            </a:pPr>
            <a:r>
              <a:rPr lang="it-IT" sz="4200" b="1" dirty="0">
                <a:solidFill>
                  <a:schemeClr val="tx1"/>
                </a:solidFill>
              </a:rPr>
              <a:t> 				</a:t>
            </a:r>
            <a:r>
              <a:rPr lang="it-IT" sz="4200" b="1" dirty="0"/>
              <a:t>       Fisica delle particelle</a:t>
            </a:r>
            <a:r>
              <a:rPr lang="it-IT" sz="4200" b="1" dirty="0">
                <a:solidFill>
                  <a:schemeClr val="tx1"/>
                </a:solidFill>
              </a:rPr>
              <a:t>..</a:t>
            </a:r>
          </a:p>
        </p:txBody>
      </p:sp>
      <p:pic>
        <p:nvPicPr>
          <p:cNvPr id="4" name="Immagine 3" descr="Immagine che contiene testo, schermata, Policromia&#10;&#10;Descrizione generata automaticamente">
            <a:extLst>
              <a:ext uri="{FF2B5EF4-FFF2-40B4-BE49-F238E27FC236}">
                <a16:creationId xmlns:a16="http://schemas.microsoft.com/office/drawing/2014/main" id="{03575F84-89D1-8ECE-8A92-A99AF49562E1}"/>
              </a:ext>
            </a:extLst>
          </p:cNvPr>
          <p:cNvPicPr>
            <a:picLocks noChangeAspect="1"/>
          </p:cNvPicPr>
          <p:nvPr/>
        </p:nvPicPr>
        <p:blipFill rotWithShape="1">
          <a:blip r:embed="rId2"/>
          <a:srcRect l="1790" t="4816" r="6168" b="610"/>
          <a:stretch/>
        </p:blipFill>
        <p:spPr>
          <a:xfrm>
            <a:off x="0" y="38666"/>
            <a:ext cx="5909284" cy="6881518"/>
          </a:xfrm>
          <a:prstGeom prst="rect">
            <a:avLst/>
          </a:prstGeom>
        </p:spPr>
      </p:pic>
      <p:pic>
        <p:nvPicPr>
          <p:cNvPr id="8" name="Immagine 7" descr="Immagine che contiene testo, schermata, Carattere&#10;&#10;Descrizione generata automaticamente">
            <a:extLst>
              <a:ext uri="{FF2B5EF4-FFF2-40B4-BE49-F238E27FC236}">
                <a16:creationId xmlns:a16="http://schemas.microsoft.com/office/drawing/2014/main" id="{F697E163-B146-3C5B-E50A-18135A9DF300}"/>
              </a:ext>
            </a:extLst>
          </p:cNvPr>
          <p:cNvPicPr>
            <a:picLocks noChangeAspect="1"/>
          </p:cNvPicPr>
          <p:nvPr/>
        </p:nvPicPr>
        <p:blipFill rotWithShape="1">
          <a:blip r:embed="rId3"/>
          <a:srcRect l="3323" r="4523"/>
          <a:stretch/>
        </p:blipFill>
        <p:spPr>
          <a:xfrm>
            <a:off x="5938780" y="5247088"/>
            <a:ext cx="6210148" cy="1631238"/>
          </a:xfrm>
          <a:prstGeom prst="rect">
            <a:avLst/>
          </a:prstGeom>
        </p:spPr>
      </p:pic>
      <p:pic>
        <p:nvPicPr>
          <p:cNvPr id="10" name="Immagine 9" descr="Immagine che contiene testo, schermata, Carattere, cerchio&#10;&#10;Descrizione generata automaticamente">
            <a:extLst>
              <a:ext uri="{FF2B5EF4-FFF2-40B4-BE49-F238E27FC236}">
                <a16:creationId xmlns:a16="http://schemas.microsoft.com/office/drawing/2014/main" id="{6981A05C-8EB7-C25F-5ED3-43CBB1D191B9}"/>
              </a:ext>
            </a:extLst>
          </p:cNvPr>
          <p:cNvPicPr>
            <a:picLocks noChangeAspect="1"/>
          </p:cNvPicPr>
          <p:nvPr/>
        </p:nvPicPr>
        <p:blipFill>
          <a:blip r:embed="rId4"/>
          <a:stretch>
            <a:fillRect/>
          </a:stretch>
        </p:blipFill>
        <p:spPr>
          <a:xfrm>
            <a:off x="7605014" y="2439562"/>
            <a:ext cx="2695982" cy="1984954"/>
          </a:xfrm>
          <a:prstGeom prst="rect">
            <a:avLst/>
          </a:prstGeom>
        </p:spPr>
      </p:pic>
      <p:sp>
        <p:nvSpPr>
          <p:cNvPr id="11" name="CasellaDiTesto 10">
            <a:extLst>
              <a:ext uri="{FF2B5EF4-FFF2-40B4-BE49-F238E27FC236}">
                <a16:creationId xmlns:a16="http://schemas.microsoft.com/office/drawing/2014/main" id="{86433332-6AE5-7AC0-BAF8-019D225E741F}"/>
              </a:ext>
            </a:extLst>
          </p:cNvPr>
          <p:cNvSpPr txBox="1"/>
          <p:nvPr/>
        </p:nvSpPr>
        <p:spPr>
          <a:xfrm>
            <a:off x="6219499" y="1027788"/>
            <a:ext cx="3660682" cy="461665"/>
          </a:xfrm>
          <a:prstGeom prst="rect">
            <a:avLst/>
          </a:prstGeom>
          <a:noFill/>
        </p:spPr>
        <p:txBody>
          <a:bodyPr wrap="none" rtlCol="0">
            <a:spAutoFit/>
          </a:bodyPr>
          <a:lstStyle/>
          <a:p>
            <a:r>
              <a:rPr lang="it-IT" sz="2400" dirty="0"/>
              <a:t>..un campo piuttosto attivo!</a:t>
            </a:r>
          </a:p>
        </p:txBody>
      </p:sp>
    </p:spTree>
    <p:extLst>
      <p:ext uri="{BB962C8B-B14F-4D97-AF65-F5344CB8AC3E}">
        <p14:creationId xmlns:p14="http://schemas.microsoft.com/office/powerpoint/2010/main" val="3122873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D247D9-244F-5BF0-5445-7DCE25C07F41}"/>
              </a:ext>
            </a:extLst>
          </p:cNvPr>
          <p:cNvSpPr>
            <a:spLocks noGrp="1"/>
          </p:cNvSpPr>
          <p:nvPr>
            <p:ph type="title"/>
          </p:nvPr>
        </p:nvSpPr>
        <p:spPr>
          <a:xfrm>
            <a:off x="179294" y="-137672"/>
            <a:ext cx="11968462" cy="1108548"/>
          </a:xfrm>
        </p:spPr>
        <p:txBody>
          <a:bodyPr>
            <a:noAutofit/>
          </a:bodyPr>
          <a:lstStyle/>
          <a:p>
            <a:r>
              <a:rPr lang="en-GB" b="1" dirty="0"/>
              <a:t>Progress with the Nb</a:t>
            </a:r>
            <a:r>
              <a:rPr lang="en-GB" b="1" baseline="-25000" dirty="0"/>
              <a:t>3</a:t>
            </a:r>
            <a:r>
              <a:rPr lang="en-GB" b="1" dirty="0"/>
              <a:t>Sn Interaction Region Magnets</a:t>
            </a:r>
          </a:p>
        </p:txBody>
      </p:sp>
      <p:sp>
        <p:nvSpPr>
          <p:cNvPr id="6" name="Slide Number Placeholder 5">
            <a:extLst>
              <a:ext uri="{FF2B5EF4-FFF2-40B4-BE49-F238E27FC236}">
                <a16:creationId xmlns:a16="http://schemas.microsoft.com/office/drawing/2014/main" id="{68921F46-5084-3D9C-CBD8-5693755BFD7E}"/>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7" name="Content Placeholder 1">
            <a:extLst>
              <a:ext uri="{FF2B5EF4-FFF2-40B4-BE49-F238E27FC236}">
                <a16:creationId xmlns:a16="http://schemas.microsoft.com/office/drawing/2014/main" id="{2BDEF4D4-DC47-2DE0-3008-9A0288C7E5D1}"/>
              </a:ext>
            </a:extLst>
          </p:cNvPr>
          <p:cNvSpPr>
            <a:spLocks noGrp="1"/>
          </p:cNvSpPr>
          <p:nvPr>
            <p:ph idx="1"/>
          </p:nvPr>
        </p:nvSpPr>
        <p:spPr>
          <a:xfrm>
            <a:off x="407988" y="918677"/>
            <a:ext cx="6767102" cy="3322875"/>
          </a:xfrm>
        </p:spPr>
        <p:txBody>
          <a:bodyPr>
            <a:normAutofit fontScale="85000" lnSpcReduction="10000"/>
          </a:bodyPr>
          <a:lstStyle/>
          <a:p>
            <a:pPr marL="0" indent="0">
              <a:buNone/>
            </a:pPr>
            <a:r>
              <a:rPr lang="en-GB" dirty="0"/>
              <a:t>16 MQXFA ( 4.2m long US Magnets) to be installed</a:t>
            </a:r>
          </a:p>
          <a:p>
            <a:pPr lvl="1"/>
            <a:r>
              <a:rPr lang="en-GB" dirty="0"/>
              <a:t>Endurance test (50 quenches) of 4.2m long magnet successful</a:t>
            </a:r>
          </a:p>
          <a:p>
            <a:pPr lvl="1"/>
            <a:r>
              <a:rPr lang="en-GB" dirty="0"/>
              <a:t>6 out of 8 magnets so far accepted after cold tests</a:t>
            </a:r>
          </a:p>
          <a:p>
            <a:pPr lvl="1"/>
            <a:r>
              <a:rPr lang="en-GB" dirty="0"/>
              <a:t>First 2 magnet cold-mass assembled &amp; successfully tested</a:t>
            </a:r>
          </a:p>
          <a:p>
            <a:pPr lvl="4"/>
            <a:endParaRPr lang="en-GB" sz="600" dirty="0"/>
          </a:p>
          <a:p>
            <a:pPr marL="0" indent="0">
              <a:buNone/>
            </a:pPr>
            <a:r>
              <a:rPr lang="en-GB" dirty="0"/>
              <a:t>8 MQXFB (7.2m long CERN Magnets) to be installed</a:t>
            </a:r>
          </a:p>
          <a:p>
            <a:pPr lvl="1"/>
            <a:r>
              <a:rPr lang="en-GB" dirty="0"/>
              <a:t>Performance limitations identified in first 3 prototypes</a:t>
            </a:r>
          </a:p>
          <a:p>
            <a:pPr lvl="1"/>
            <a:r>
              <a:rPr lang="en-GB" dirty="0"/>
              <a:t>Studied in detail with 3 issues to be addressed</a:t>
            </a:r>
          </a:p>
          <a:p>
            <a:pPr lvl="2"/>
            <a:r>
              <a:rPr lang="en-GB" dirty="0"/>
              <a:t>Revised welding procedure (successfully tested)</a:t>
            </a:r>
          </a:p>
          <a:p>
            <a:pPr lvl="2"/>
            <a:r>
              <a:rPr lang="en-GB" dirty="0"/>
              <a:t>Revised assembly procedures (successfully tested)</a:t>
            </a:r>
          </a:p>
          <a:p>
            <a:pPr lvl="2"/>
            <a:r>
              <a:rPr lang="en-GB" dirty="0"/>
              <a:t>New coil production procedure (underway) </a:t>
            </a:r>
          </a:p>
        </p:txBody>
      </p:sp>
      <p:pic>
        <p:nvPicPr>
          <p:cNvPr id="8" name="Picture 7">
            <a:extLst>
              <a:ext uri="{FF2B5EF4-FFF2-40B4-BE49-F238E27FC236}">
                <a16:creationId xmlns:a16="http://schemas.microsoft.com/office/drawing/2014/main" id="{82D792BC-F08C-9009-BBA6-315266AD3B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68360" y="4253760"/>
            <a:ext cx="4321279" cy="1991258"/>
          </a:xfrm>
          <a:prstGeom prst="rect">
            <a:avLst/>
          </a:prstGeom>
        </p:spPr>
      </p:pic>
      <p:sp>
        <p:nvSpPr>
          <p:cNvPr id="10" name="Rectangle 9">
            <a:extLst>
              <a:ext uri="{FF2B5EF4-FFF2-40B4-BE49-F238E27FC236}">
                <a16:creationId xmlns:a16="http://schemas.microsoft.com/office/drawing/2014/main" id="{1AFAA82A-1F59-91A6-0D7B-110A9F3FF52F}"/>
              </a:ext>
            </a:extLst>
          </p:cNvPr>
          <p:cNvSpPr/>
          <p:nvPr/>
        </p:nvSpPr>
        <p:spPr>
          <a:xfrm>
            <a:off x="10598727" y="1180407"/>
            <a:ext cx="1190073"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3E9A751A-5855-6BE1-76EB-E7B5B45B23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8259" y="4217038"/>
            <a:ext cx="6037300" cy="1991257"/>
          </a:xfrm>
          <a:prstGeom prst="rect">
            <a:avLst/>
          </a:prstGeom>
        </p:spPr>
      </p:pic>
    </p:spTree>
    <p:extLst>
      <p:ext uri="{BB962C8B-B14F-4D97-AF65-F5344CB8AC3E}">
        <p14:creationId xmlns:p14="http://schemas.microsoft.com/office/powerpoint/2010/main" val="1812770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666C2C7-4067-C390-F3F4-59A75E9416F7}"/>
              </a:ext>
            </a:extLst>
          </p:cNvPr>
          <p:cNvPicPr>
            <a:picLocks noChangeAspect="1"/>
          </p:cNvPicPr>
          <p:nvPr/>
        </p:nvPicPr>
        <p:blipFill>
          <a:blip r:embed="rId3"/>
          <a:stretch>
            <a:fillRect/>
          </a:stretch>
        </p:blipFill>
        <p:spPr>
          <a:xfrm>
            <a:off x="0" y="551762"/>
            <a:ext cx="12192000" cy="6044832"/>
          </a:xfrm>
          <a:prstGeom prst="rect">
            <a:avLst/>
          </a:prstGeom>
          <a:effectLst/>
        </p:spPr>
      </p:pic>
      <p:sp>
        <p:nvSpPr>
          <p:cNvPr id="7" name="CasellaDiTesto 6">
            <a:extLst>
              <a:ext uri="{FF2B5EF4-FFF2-40B4-BE49-F238E27FC236}">
                <a16:creationId xmlns:a16="http://schemas.microsoft.com/office/drawing/2014/main" id="{66263CBC-B02E-705F-A0D3-63AAD5954E61}"/>
              </a:ext>
            </a:extLst>
          </p:cNvPr>
          <p:cNvSpPr txBox="1"/>
          <p:nvPr/>
        </p:nvSpPr>
        <p:spPr>
          <a:xfrm>
            <a:off x="1387226" y="-13754"/>
            <a:ext cx="10228377" cy="769441"/>
          </a:xfrm>
          <a:prstGeom prst="rect">
            <a:avLst/>
          </a:prstGeom>
          <a:solidFill>
            <a:schemeClr val="bg1"/>
          </a:solidFill>
        </p:spPr>
        <p:txBody>
          <a:bodyPr wrap="none" rtlCol="0">
            <a:spAutoFit/>
          </a:bodyPr>
          <a:lstStyle/>
          <a:p>
            <a:r>
              <a:rPr lang="it-IT" sz="4400" b="1" dirty="0"/>
              <a:t>Una breve storia della fisica delle particelle</a:t>
            </a:r>
          </a:p>
        </p:txBody>
      </p:sp>
      <p:sp>
        <p:nvSpPr>
          <p:cNvPr id="31" name="Rettangolo 30">
            <a:extLst>
              <a:ext uri="{FF2B5EF4-FFF2-40B4-BE49-F238E27FC236}">
                <a16:creationId xmlns:a16="http://schemas.microsoft.com/office/drawing/2014/main" id="{80208345-2ADA-AED5-F420-C4CD23CDDCFB}"/>
              </a:ext>
            </a:extLst>
          </p:cNvPr>
          <p:cNvSpPr/>
          <p:nvPr/>
        </p:nvSpPr>
        <p:spPr>
          <a:xfrm>
            <a:off x="11615603" y="4086808"/>
            <a:ext cx="252936" cy="485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F22FEFCD-D1A2-1851-DD6F-764BF3A0B691}"/>
              </a:ext>
            </a:extLst>
          </p:cNvPr>
          <p:cNvSpPr txBox="1"/>
          <p:nvPr/>
        </p:nvSpPr>
        <p:spPr>
          <a:xfrm>
            <a:off x="9481120" y="5499799"/>
            <a:ext cx="1150956" cy="461665"/>
          </a:xfrm>
          <a:prstGeom prst="rect">
            <a:avLst/>
          </a:prstGeom>
          <a:noFill/>
        </p:spPr>
        <p:txBody>
          <a:bodyPr wrap="none" rtlCol="0">
            <a:spAutoFit/>
          </a:bodyPr>
          <a:lstStyle/>
          <a:p>
            <a:r>
              <a:rPr lang="it-IT" sz="2400" b="1" dirty="0"/>
              <a:t>LHC era</a:t>
            </a:r>
          </a:p>
        </p:txBody>
      </p:sp>
      <p:sp>
        <p:nvSpPr>
          <p:cNvPr id="34" name="Rettangolo con angoli arrotondati 33">
            <a:extLst>
              <a:ext uri="{FF2B5EF4-FFF2-40B4-BE49-F238E27FC236}">
                <a16:creationId xmlns:a16="http://schemas.microsoft.com/office/drawing/2014/main" id="{28DD4DBF-84EA-2E7E-C252-8F258F46630B}"/>
              </a:ext>
            </a:extLst>
          </p:cNvPr>
          <p:cNvSpPr/>
          <p:nvPr/>
        </p:nvSpPr>
        <p:spPr>
          <a:xfrm>
            <a:off x="8895014" y="5983114"/>
            <a:ext cx="2814037" cy="183575"/>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17154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D2DFCCC7-417F-CAAC-E489-F3619D89039A}"/>
              </a:ext>
            </a:extLst>
          </p:cNvPr>
          <p:cNvSpPr>
            <a:spLocks noGrp="1"/>
          </p:cNvSpPr>
          <p:nvPr>
            <p:ph type="sldNum" sz="quarter" idx="12"/>
          </p:nvPr>
        </p:nvSpPr>
        <p:spPr/>
        <p:txBody>
          <a:bodyPr/>
          <a:lstStyle/>
          <a:p>
            <a:fld id="{911504DE-B7A1-8D4F-8AC1-E7EFF1F1F3F3}" type="slidenum">
              <a:rPr lang="en-US" smtClean="0"/>
              <a:t>30</a:t>
            </a:fld>
            <a:endParaRPr lang="en-US"/>
          </a:p>
        </p:txBody>
      </p:sp>
      <p:pic>
        <p:nvPicPr>
          <p:cNvPr id="6" name="Immagine 5" descr="Immagine che contiene testo, schermata, numero, Carattere&#10;&#10;Descrizione generata automaticamente">
            <a:extLst>
              <a:ext uri="{FF2B5EF4-FFF2-40B4-BE49-F238E27FC236}">
                <a16:creationId xmlns:a16="http://schemas.microsoft.com/office/drawing/2014/main" id="{402347F1-EA01-45EF-7BE9-579CD018E492}"/>
              </a:ext>
            </a:extLst>
          </p:cNvPr>
          <p:cNvPicPr>
            <a:picLocks noChangeAspect="1"/>
          </p:cNvPicPr>
          <p:nvPr/>
        </p:nvPicPr>
        <p:blipFill>
          <a:blip r:embed="rId2"/>
          <a:stretch>
            <a:fillRect/>
          </a:stretch>
        </p:blipFill>
        <p:spPr>
          <a:xfrm>
            <a:off x="0" y="101913"/>
            <a:ext cx="12999744" cy="6711117"/>
          </a:xfrm>
          <a:prstGeom prst="rect">
            <a:avLst/>
          </a:prstGeom>
        </p:spPr>
      </p:pic>
    </p:spTree>
    <p:extLst>
      <p:ext uri="{BB962C8B-B14F-4D97-AF65-F5344CB8AC3E}">
        <p14:creationId xmlns:p14="http://schemas.microsoft.com/office/powerpoint/2010/main" val="2111220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C06650-E772-1612-6028-63C997E9F855}"/>
              </a:ext>
            </a:extLst>
          </p:cNvPr>
          <p:cNvSpPr>
            <a:spLocks noGrp="1"/>
          </p:cNvSpPr>
          <p:nvPr>
            <p:ph type="title"/>
          </p:nvPr>
        </p:nvSpPr>
        <p:spPr>
          <a:xfrm>
            <a:off x="1784643" y="-99424"/>
            <a:ext cx="10515600" cy="932405"/>
          </a:xfrm>
        </p:spPr>
        <p:txBody>
          <a:bodyPr/>
          <a:lstStyle/>
          <a:p>
            <a:r>
              <a:rPr lang="en-GB" b="1" dirty="0"/>
              <a:t>HL-LHC Civil Engineering Completed</a:t>
            </a:r>
          </a:p>
        </p:txBody>
      </p:sp>
      <p:sp>
        <p:nvSpPr>
          <p:cNvPr id="4" name="Date Placeholder 3">
            <a:extLst>
              <a:ext uri="{FF2B5EF4-FFF2-40B4-BE49-F238E27FC236}">
                <a16:creationId xmlns:a16="http://schemas.microsoft.com/office/drawing/2014/main" id="{237B36F0-7309-25BF-5CBA-1E92392155E5}"/>
              </a:ext>
            </a:extLst>
          </p:cNvPr>
          <p:cNvSpPr>
            <a:spLocks noGrp="1"/>
          </p:cNvSpPr>
          <p:nvPr>
            <p:ph type="dt" sz="half" idx="10"/>
          </p:nvPr>
        </p:nvSpPr>
        <p:spPr/>
        <p:txBody>
          <a:bodyPr/>
          <a:lstStyle/>
          <a:p>
            <a:r>
              <a:rPr lang="en-US"/>
              <a:t>22/05/2023</a:t>
            </a:r>
            <a:endParaRPr lang="en-US" dirty="0"/>
          </a:p>
        </p:txBody>
      </p:sp>
      <p:sp>
        <p:nvSpPr>
          <p:cNvPr id="5" name="Footer Placeholder 4">
            <a:extLst>
              <a:ext uri="{FF2B5EF4-FFF2-40B4-BE49-F238E27FC236}">
                <a16:creationId xmlns:a16="http://schemas.microsoft.com/office/drawing/2014/main" id="{F4CB1248-79CD-4111-09F2-60B047378CBE}"/>
              </a:ext>
            </a:extLst>
          </p:cNvPr>
          <p:cNvSpPr>
            <a:spLocks noGrp="1"/>
          </p:cNvSpPr>
          <p:nvPr>
            <p:ph type="ftr" sz="quarter" idx="11"/>
          </p:nvPr>
        </p:nvSpPr>
        <p:spPr/>
        <p:txBody>
          <a:bodyPr/>
          <a:lstStyle/>
          <a:p>
            <a:r>
              <a:rPr lang="en-GB"/>
              <a:t>Status of the LHC - LHCP 2023                                       Rhodri Jones</a:t>
            </a:r>
            <a:endParaRPr lang="en-US" dirty="0"/>
          </a:p>
        </p:txBody>
      </p:sp>
      <p:sp>
        <p:nvSpPr>
          <p:cNvPr id="6" name="Slide Number Placeholder 5">
            <a:extLst>
              <a:ext uri="{FF2B5EF4-FFF2-40B4-BE49-F238E27FC236}">
                <a16:creationId xmlns:a16="http://schemas.microsoft.com/office/drawing/2014/main" id="{41EF1729-E728-4818-84AF-3C9319DE2A4E}"/>
              </a:ext>
            </a:extLst>
          </p:cNvPr>
          <p:cNvSpPr>
            <a:spLocks noGrp="1"/>
          </p:cNvSpPr>
          <p:nvPr>
            <p:ph type="sldNum" sz="quarter" idx="12"/>
          </p:nvPr>
        </p:nvSpPr>
        <p:spPr/>
        <p:txBody>
          <a:bodyPr/>
          <a:lstStyle/>
          <a:p>
            <a:fld id="{36B5EA5A-BC32-A742-B11B-8E7414D5B535}" type="slidenum">
              <a:rPr lang="en-US" smtClean="0"/>
              <a:pPr/>
              <a:t>31</a:t>
            </a:fld>
            <a:endParaRPr lang="en-US" dirty="0"/>
          </a:p>
        </p:txBody>
      </p:sp>
      <p:pic>
        <p:nvPicPr>
          <p:cNvPr id="7" name="Picture 6">
            <a:extLst>
              <a:ext uri="{FF2B5EF4-FFF2-40B4-BE49-F238E27FC236}">
                <a16:creationId xmlns:a16="http://schemas.microsoft.com/office/drawing/2014/main" id="{58A27658-8C83-B90B-7ED5-950075D603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2196" y="931969"/>
            <a:ext cx="5691150" cy="2744000"/>
          </a:xfrm>
          <a:prstGeom prst="rect">
            <a:avLst/>
          </a:prstGeom>
        </p:spPr>
      </p:pic>
      <p:pic>
        <p:nvPicPr>
          <p:cNvPr id="8" name="Picture 7">
            <a:extLst>
              <a:ext uri="{FF2B5EF4-FFF2-40B4-BE49-F238E27FC236}">
                <a16:creationId xmlns:a16="http://schemas.microsoft.com/office/drawing/2014/main" id="{B3DED596-7866-69C4-C43D-AFAAABA7BED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5034" y="773608"/>
            <a:ext cx="4223605" cy="3096154"/>
          </a:xfrm>
          <a:prstGeom prst="rect">
            <a:avLst/>
          </a:prstGeom>
        </p:spPr>
      </p:pic>
      <p:pic>
        <p:nvPicPr>
          <p:cNvPr id="9" name="Picture 8">
            <a:extLst>
              <a:ext uri="{FF2B5EF4-FFF2-40B4-BE49-F238E27FC236}">
                <a16:creationId xmlns:a16="http://schemas.microsoft.com/office/drawing/2014/main" id="{022D19A0-C2D0-BD36-F75C-1585DB7C6B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367" y="3968750"/>
            <a:ext cx="6086892" cy="2217757"/>
          </a:xfrm>
          <a:prstGeom prst="rect">
            <a:avLst/>
          </a:prstGeom>
        </p:spPr>
      </p:pic>
      <p:pic>
        <p:nvPicPr>
          <p:cNvPr id="10" name="Picture 9">
            <a:extLst>
              <a:ext uri="{FF2B5EF4-FFF2-40B4-BE49-F238E27FC236}">
                <a16:creationId xmlns:a16="http://schemas.microsoft.com/office/drawing/2014/main" id="{AF424889-CC71-92EF-96BF-DAAF0FF9370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1979" y="3968750"/>
            <a:ext cx="4638452" cy="2217122"/>
          </a:xfrm>
          <a:prstGeom prst="rect">
            <a:avLst/>
          </a:prstGeom>
        </p:spPr>
      </p:pic>
      <p:sp>
        <p:nvSpPr>
          <p:cNvPr id="11" name="TextBox 10">
            <a:extLst>
              <a:ext uri="{FF2B5EF4-FFF2-40B4-BE49-F238E27FC236}">
                <a16:creationId xmlns:a16="http://schemas.microsoft.com/office/drawing/2014/main" id="{D11922D1-8194-B3FB-B20E-062E16D20B3F}"/>
              </a:ext>
            </a:extLst>
          </p:cNvPr>
          <p:cNvSpPr txBox="1"/>
          <p:nvPr/>
        </p:nvSpPr>
        <p:spPr>
          <a:xfrm>
            <a:off x="1305345" y="3449782"/>
            <a:ext cx="95859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A0"/>
                </a:solidFill>
                <a:effectLst/>
                <a:uLnTx/>
                <a:uFillTx/>
                <a:latin typeface="Arial"/>
                <a:ea typeface="+mn-ea"/>
                <a:cs typeface="+mn-cs"/>
              </a:rPr>
              <a:t>Point 1</a:t>
            </a:r>
          </a:p>
        </p:txBody>
      </p:sp>
      <p:sp>
        <p:nvSpPr>
          <p:cNvPr id="12" name="TextBox 11">
            <a:extLst>
              <a:ext uri="{FF2B5EF4-FFF2-40B4-BE49-F238E27FC236}">
                <a16:creationId xmlns:a16="http://schemas.microsoft.com/office/drawing/2014/main" id="{D5BB6723-F9C6-A5A3-201F-17A860F286E0}"/>
              </a:ext>
            </a:extLst>
          </p:cNvPr>
          <p:cNvSpPr txBox="1"/>
          <p:nvPr/>
        </p:nvSpPr>
        <p:spPr>
          <a:xfrm>
            <a:off x="9361205" y="3414752"/>
            <a:ext cx="958596" cy="36933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33A0"/>
                </a:solidFill>
                <a:effectLst/>
                <a:uLnTx/>
                <a:uFillTx/>
                <a:latin typeface="Arial"/>
                <a:ea typeface="+mn-ea"/>
                <a:cs typeface="+mn-cs"/>
              </a:rPr>
              <a:t>Point 5</a:t>
            </a:r>
          </a:p>
        </p:txBody>
      </p:sp>
    </p:spTree>
    <p:extLst>
      <p:ext uri="{BB962C8B-B14F-4D97-AF65-F5344CB8AC3E}">
        <p14:creationId xmlns:p14="http://schemas.microsoft.com/office/powerpoint/2010/main" val="4045951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9" name="Circle"/>
          <p:cNvSpPr/>
          <p:nvPr/>
        </p:nvSpPr>
        <p:spPr>
          <a:xfrm>
            <a:off x="5205885" y="1648824"/>
            <a:ext cx="1317248" cy="1293006"/>
          </a:xfrm>
          <a:prstGeom prst="ellipse">
            <a:avLst/>
          </a:prstGeom>
          <a:solidFill>
            <a:srgbClr val="00A2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51" name="FCC-ee"/>
          <p:cNvSpPr txBox="1"/>
          <p:nvPr/>
        </p:nvSpPr>
        <p:spPr>
          <a:xfrm>
            <a:off x="5290540" y="2090107"/>
            <a:ext cx="1155766"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400" dirty="0">
                <a:solidFill>
                  <a:schemeClr val="bg1"/>
                </a:solidFill>
              </a:rPr>
              <a:t>FCC-</a:t>
            </a:r>
            <a:r>
              <a:rPr sz="2400" dirty="0" err="1">
                <a:solidFill>
                  <a:schemeClr val="bg1"/>
                </a:solidFill>
              </a:rPr>
              <a:t>ee</a:t>
            </a:r>
            <a:endParaRPr sz="2400" dirty="0">
              <a:solidFill>
                <a:schemeClr val="bg1"/>
              </a:solidFill>
            </a:endParaRPr>
          </a:p>
        </p:txBody>
      </p:sp>
      <p:sp>
        <p:nvSpPr>
          <p:cNvPr id="352" name="Axion-like particles, dark photons,…"/>
          <p:cNvSpPr txBox="1"/>
          <p:nvPr/>
        </p:nvSpPr>
        <p:spPr>
          <a:xfrm>
            <a:off x="400682" y="1754563"/>
            <a:ext cx="3841821" cy="1000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p>
            <a:pPr defTabSz="342900">
              <a:buClr>
                <a:srgbClr val="000000"/>
              </a:buClr>
              <a:buSzPct val="80000"/>
              <a:defRPr sz="2600">
                <a:latin typeface="Calibri"/>
                <a:ea typeface="Calibri"/>
                <a:cs typeface="Calibri"/>
                <a:sym typeface="Calibri"/>
              </a:defRPr>
            </a:pPr>
            <a:r>
              <a:rPr lang="it-IT" sz="2000" dirty="0">
                <a:cs typeface="Arial" panose="020B0604020202020204" pitchFamily="34" charset="0"/>
              </a:rPr>
              <a:t>Particelle tipo </a:t>
            </a:r>
            <a:r>
              <a:rPr lang="it-IT" sz="2000" dirty="0" err="1">
                <a:cs typeface="Arial" panose="020B0604020202020204" pitchFamily="34" charset="0"/>
              </a:rPr>
              <a:t>assioni</a:t>
            </a:r>
            <a:r>
              <a:rPr sz="2000" dirty="0">
                <a:cs typeface="Arial" panose="020B0604020202020204" pitchFamily="34" charset="0"/>
              </a:rPr>
              <a:t>, </a:t>
            </a:r>
            <a:r>
              <a:rPr lang="it-IT" sz="2000" dirty="0">
                <a:cs typeface="Arial" panose="020B0604020202020204" pitchFamily="34" charset="0"/>
              </a:rPr>
              <a:t>fotoni oscuri</a:t>
            </a:r>
            <a:r>
              <a:rPr sz="2000" dirty="0">
                <a:cs typeface="Arial" panose="020B0604020202020204" pitchFamily="34" charset="0"/>
              </a:rPr>
              <a:t>, </a:t>
            </a:r>
            <a:endParaRPr lang="it-IT" sz="2000" dirty="0">
              <a:cs typeface="Arial" panose="020B0604020202020204" pitchFamily="34" charset="0"/>
            </a:endParaRPr>
          </a:p>
          <a:p>
            <a:pPr defTabSz="342900">
              <a:buClr>
                <a:srgbClr val="000000"/>
              </a:buClr>
              <a:buSzPct val="80000"/>
              <a:defRPr sz="2600">
                <a:latin typeface="Calibri"/>
                <a:ea typeface="Calibri"/>
                <a:cs typeface="Calibri"/>
                <a:sym typeface="Calibri"/>
              </a:defRPr>
            </a:pPr>
            <a:r>
              <a:rPr lang="it-IT" sz="2000" dirty="0">
                <a:cs typeface="Arial" panose="020B0604020202020204" pitchFamily="34" charset="0"/>
              </a:rPr>
              <a:t>Leptoni Pesanti neutri, </a:t>
            </a:r>
          </a:p>
          <a:p>
            <a:pPr defTabSz="342900">
              <a:buClr>
                <a:srgbClr val="000000"/>
              </a:buClr>
              <a:buSzPct val="80000"/>
              <a:defRPr sz="2600">
                <a:latin typeface="Calibri"/>
                <a:ea typeface="Calibri"/>
                <a:cs typeface="Calibri"/>
                <a:sym typeface="Calibri"/>
              </a:defRPr>
            </a:pPr>
            <a:r>
              <a:rPr lang="it-IT" sz="2000" dirty="0">
                <a:cs typeface="Arial" panose="020B0604020202020204" pitchFamily="34" charset="0"/>
              </a:rPr>
              <a:t>Particelle a vita media lunga</a:t>
            </a:r>
            <a:endParaRPr lang="it-IT" sz="2000" dirty="0">
              <a:cs typeface="Arial" panose="020B0604020202020204" pitchFamily="34" charset="0"/>
              <a:sym typeface="Arial"/>
            </a:endParaRPr>
          </a:p>
        </p:txBody>
      </p:sp>
      <p:sp>
        <p:nvSpPr>
          <p:cNvPr id="361" name="Rounded Rectangle"/>
          <p:cNvSpPr/>
          <p:nvPr/>
        </p:nvSpPr>
        <p:spPr>
          <a:xfrm>
            <a:off x="475034" y="4671867"/>
            <a:ext cx="1243907" cy="400730"/>
          </a:xfrm>
          <a:prstGeom prst="roundRect">
            <a:avLst>
              <a:gd name="adj" fmla="val 35654"/>
            </a:avLst>
          </a:prstGeom>
          <a:solidFill>
            <a:srgbClr val="92D050">
              <a:alpha val="60000"/>
            </a:srgbClr>
          </a:solidFill>
          <a:ln w="50800">
            <a:solidFill>
              <a:srgbClr val="FFFFFF">
                <a:alpha val="60000"/>
              </a:srgbClr>
            </a:solidFill>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64" name="𝜏 physics"/>
          <p:cNvSpPr txBox="1"/>
          <p:nvPr/>
        </p:nvSpPr>
        <p:spPr>
          <a:xfrm>
            <a:off x="588836" y="4662016"/>
            <a:ext cx="1016304"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3600">
                <a:latin typeface="Arial"/>
                <a:ea typeface="Arial"/>
                <a:cs typeface="Arial"/>
                <a:sym typeface="Arial"/>
              </a:defRPr>
            </a:lvl1pPr>
          </a:lstStyle>
          <a:p>
            <a:r>
              <a:rPr sz="1800" dirty="0"/>
              <a:t>𝜏 physics</a:t>
            </a:r>
          </a:p>
        </p:txBody>
      </p:sp>
      <p:pic>
        <p:nvPicPr>
          <p:cNvPr id="373" name="Line Line" descr="Line Line"/>
          <p:cNvPicPr>
            <a:picLocks noChangeAspect="1"/>
          </p:cNvPicPr>
          <p:nvPr/>
        </p:nvPicPr>
        <p:blipFill>
          <a:blip r:embed="rId3">
            <a:alphaModFix amt="60000"/>
          </a:blip>
          <a:stretch>
            <a:fillRect/>
          </a:stretch>
        </p:blipFill>
        <p:spPr>
          <a:xfrm rot="8100000">
            <a:off x="972634" y="4047893"/>
            <a:ext cx="679836" cy="356744"/>
          </a:xfrm>
          <a:prstGeom prst="rect">
            <a:avLst/>
          </a:prstGeom>
          <a:ln w="12700">
            <a:miter lim="400000"/>
          </a:ln>
        </p:spPr>
      </p:pic>
      <p:pic>
        <p:nvPicPr>
          <p:cNvPr id="374" name="Line Line" descr="Line Line"/>
          <p:cNvPicPr>
            <a:picLocks noChangeAspect="1"/>
          </p:cNvPicPr>
          <p:nvPr/>
        </p:nvPicPr>
        <p:blipFill>
          <a:blip r:embed="rId3">
            <a:alphaModFix amt="60000"/>
          </a:blip>
          <a:stretch>
            <a:fillRect/>
          </a:stretch>
        </p:blipFill>
        <p:spPr>
          <a:xfrm rot="2700000">
            <a:off x="2907219" y="4189354"/>
            <a:ext cx="679836" cy="356744"/>
          </a:xfrm>
          <a:prstGeom prst="rect">
            <a:avLst/>
          </a:prstGeom>
          <a:ln w="12700">
            <a:miter lim="400000"/>
          </a:ln>
        </p:spPr>
      </p:pic>
      <p:pic>
        <p:nvPicPr>
          <p:cNvPr id="380" name="Line Line" descr="Line Line"/>
          <p:cNvPicPr>
            <a:picLocks noChangeAspect="1"/>
          </p:cNvPicPr>
          <p:nvPr/>
        </p:nvPicPr>
        <p:blipFill>
          <a:blip r:embed="rId4"/>
          <a:stretch>
            <a:fillRect/>
          </a:stretch>
        </p:blipFill>
        <p:spPr>
          <a:xfrm rot="991813">
            <a:off x="6437644" y="2650344"/>
            <a:ext cx="1492876" cy="356744"/>
          </a:xfrm>
          <a:prstGeom prst="rect">
            <a:avLst/>
          </a:prstGeom>
          <a:ln w="12700" cap="flat">
            <a:noFill/>
            <a:miter lim="400000"/>
          </a:ln>
          <a:effectLst/>
        </p:spPr>
      </p:pic>
      <p:pic>
        <p:nvPicPr>
          <p:cNvPr id="381" name="Line Line" descr="Line Line"/>
          <p:cNvPicPr>
            <a:picLocks noChangeAspect="1"/>
          </p:cNvPicPr>
          <p:nvPr/>
        </p:nvPicPr>
        <p:blipFill>
          <a:blip r:embed="rId5"/>
          <a:stretch>
            <a:fillRect/>
          </a:stretch>
        </p:blipFill>
        <p:spPr>
          <a:xfrm rot="20157975">
            <a:off x="6431379" y="1351782"/>
            <a:ext cx="1746067" cy="378277"/>
          </a:xfrm>
          <a:prstGeom prst="rect">
            <a:avLst/>
          </a:prstGeom>
          <a:ln w="12700" cap="flat">
            <a:noFill/>
            <a:miter lim="400000"/>
          </a:ln>
          <a:effectLst/>
        </p:spPr>
      </p:pic>
      <p:sp>
        <p:nvSpPr>
          <p:cNvPr id="388" name="Rounded Rectangle"/>
          <p:cNvSpPr/>
          <p:nvPr/>
        </p:nvSpPr>
        <p:spPr>
          <a:xfrm>
            <a:off x="8156989" y="997733"/>
            <a:ext cx="1578623" cy="566516"/>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89" name="Higgs"/>
          <p:cNvSpPr txBox="1"/>
          <p:nvPr/>
        </p:nvSpPr>
        <p:spPr>
          <a:xfrm>
            <a:off x="8589355" y="1048047"/>
            <a:ext cx="696729" cy="4154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sz="2200" dirty="0">
                <a:latin typeface="+mn-lt"/>
              </a:rPr>
              <a:t>Higgs</a:t>
            </a:r>
          </a:p>
        </p:txBody>
      </p:sp>
      <p:sp>
        <p:nvSpPr>
          <p:cNvPr id="395" name="mtop, Γtop…"/>
          <p:cNvSpPr txBox="1"/>
          <p:nvPr/>
        </p:nvSpPr>
        <p:spPr>
          <a:xfrm>
            <a:off x="8221542" y="3338996"/>
            <a:ext cx="3436133"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defTabSz="312539">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a:latin typeface="Calibri" panose="020F0502020204030204" pitchFamily="34" charset="0"/>
                <a:cs typeface="Calibri" panose="020F0502020204030204" pitchFamily="34" charset="0"/>
              </a:rPr>
              <a:t>M</a:t>
            </a:r>
            <a:r>
              <a:rPr sz="2000" baseline="-5999" dirty="0">
                <a:latin typeface="Calibri" panose="020F0502020204030204" pitchFamily="34" charset="0"/>
                <a:cs typeface="Calibri" panose="020F0502020204030204" pitchFamily="34" charset="0"/>
              </a:rPr>
              <a:t>top</a:t>
            </a:r>
            <a:r>
              <a:rPr sz="2000" dirty="0">
                <a:latin typeface="Calibri" panose="020F0502020204030204" pitchFamily="34" charset="0"/>
                <a:cs typeface="Calibri" panose="020F0502020204030204" pitchFamily="34" charset="0"/>
              </a:rPr>
              <a:t>, </a:t>
            </a:r>
            <a:r>
              <a:rPr sz="2000" dirty="0" err="1">
                <a:latin typeface="Calibri" panose="020F0502020204030204" pitchFamily="34" charset="0"/>
                <a:cs typeface="Calibri" panose="020F0502020204030204" pitchFamily="34" charset="0"/>
              </a:rPr>
              <a:t>Γ</a:t>
            </a:r>
            <a:r>
              <a:rPr sz="2000" baseline="-5999" dirty="0" err="1">
                <a:latin typeface="Calibri" panose="020F0502020204030204" pitchFamily="34" charset="0"/>
                <a:cs typeface="Calibri" panose="020F0502020204030204" pitchFamily="34" charset="0"/>
              </a:rPr>
              <a:t>top</a:t>
            </a:r>
            <a:r>
              <a:rPr lang="it-IT" sz="2000" baseline="-5999"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accoppiamenti </a:t>
            </a:r>
            <a:r>
              <a:rPr sz="2000" dirty="0">
                <a:latin typeface="Calibri" panose="020F0502020204030204" pitchFamily="34" charset="0"/>
                <a:cs typeface="Calibri" panose="020F0502020204030204" pitchFamily="34" charset="0"/>
              </a:rPr>
              <a:t>EW top</a:t>
            </a:r>
          </a:p>
        </p:txBody>
      </p:sp>
      <p:sp>
        <p:nvSpPr>
          <p:cNvPr id="396" name="Rounded Rectangle"/>
          <p:cNvSpPr/>
          <p:nvPr/>
        </p:nvSpPr>
        <p:spPr>
          <a:xfrm>
            <a:off x="8112016" y="2750744"/>
            <a:ext cx="1578624" cy="566517"/>
          </a:xfrm>
          <a:prstGeom prst="roundRect">
            <a:avLst>
              <a:gd name="adj" fmla="val 22399"/>
            </a:avLst>
          </a:prstGeom>
          <a:solidFill>
            <a:srgbClr val="14CBFF"/>
          </a:solidFill>
          <a:ln w="12700">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97" name="Top"/>
          <p:cNvSpPr txBox="1"/>
          <p:nvPr/>
        </p:nvSpPr>
        <p:spPr>
          <a:xfrm>
            <a:off x="8416092" y="2811011"/>
            <a:ext cx="1105139" cy="415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     </a:t>
            </a:r>
            <a:r>
              <a:rPr sz="2200" dirty="0">
                <a:latin typeface="+mn-lt"/>
              </a:rPr>
              <a:t>Top</a:t>
            </a:r>
          </a:p>
        </p:txBody>
      </p:sp>
      <p:sp>
        <p:nvSpPr>
          <p:cNvPr id="139" name="Title 1">
            <a:extLst>
              <a:ext uri="{FF2B5EF4-FFF2-40B4-BE49-F238E27FC236}">
                <a16:creationId xmlns:a16="http://schemas.microsoft.com/office/drawing/2014/main" id="{DFFE9271-3DE1-7BFF-23F4-3473884534DA}"/>
              </a:ext>
            </a:extLst>
          </p:cNvPr>
          <p:cNvSpPr txBox="1">
            <a:spLocks/>
          </p:cNvSpPr>
          <p:nvPr/>
        </p:nvSpPr>
        <p:spPr>
          <a:xfrm>
            <a:off x="-11929" y="-23459"/>
            <a:ext cx="12192000" cy="615933"/>
          </a:xfrm>
          <a:prstGeom prst="rect">
            <a:avLst/>
          </a:prstGeom>
          <a:solidFill>
            <a:schemeClr val="bg1"/>
          </a:solid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defTabSz="685800">
              <a:defRPr/>
            </a:pPr>
            <a:r>
              <a:rPr lang="fr-CH" sz="4400" dirty="0">
                <a:solidFill>
                  <a:schemeClr val="tx1"/>
                </a:solidFill>
                <a:latin typeface="+mn-lt"/>
                <a:cs typeface="Arial" panose="020B0604020202020204" pitchFamily="34" charset="0"/>
              </a:rPr>
              <a:t>FCC-</a:t>
            </a:r>
            <a:r>
              <a:rPr lang="fr-CH" sz="4400" dirty="0" err="1">
                <a:solidFill>
                  <a:schemeClr val="tx1"/>
                </a:solidFill>
                <a:latin typeface="+mn-lt"/>
                <a:cs typeface="Arial" panose="020B0604020202020204" pitchFamily="34" charset="0"/>
              </a:rPr>
              <a:t>ee</a:t>
            </a:r>
            <a:r>
              <a:rPr lang="fr-CH" sz="4400" dirty="0">
                <a:solidFill>
                  <a:schemeClr val="tx1"/>
                </a:solidFill>
                <a:latin typeface="+mn-lt"/>
                <a:cs typeface="Arial" panose="020B0604020202020204" pitchFamily="34" charset="0"/>
              </a:rPr>
              <a:t>: la </a:t>
            </a:r>
            <a:r>
              <a:rPr lang="fr-CH" sz="4400" dirty="0" err="1">
                <a:solidFill>
                  <a:schemeClr val="tx1"/>
                </a:solidFill>
                <a:latin typeface="+mn-lt"/>
                <a:cs typeface="Arial" panose="020B0604020202020204" pitchFamily="34" charset="0"/>
              </a:rPr>
              <a:t>frontiera</a:t>
            </a:r>
            <a:r>
              <a:rPr lang="fr-CH" sz="4400" dirty="0">
                <a:solidFill>
                  <a:schemeClr val="tx1"/>
                </a:solidFill>
                <a:latin typeface="+mn-lt"/>
                <a:cs typeface="Arial" panose="020B0604020202020204" pitchFamily="34" charset="0"/>
              </a:rPr>
              <a:t> </a:t>
            </a:r>
            <a:r>
              <a:rPr lang="fr-CH" sz="4400" dirty="0" err="1">
                <a:solidFill>
                  <a:schemeClr val="tx1"/>
                </a:solidFill>
                <a:latin typeface="+mn-lt"/>
                <a:cs typeface="Arial" panose="020B0604020202020204" pitchFamily="34" charset="0"/>
              </a:rPr>
              <a:t>dell’intensità</a:t>
            </a:r>
            <a:endParaRPr lang="en-GB" altLang="en-GB" sz="4400" dirty="0">
              <a:solidFill>
                <a:schemeClr val="tx1"/>
              </a:solidFill>
              <a:latin typeface="+mn-lt"/>
              <a:cs typeface="Arial" panose="020B0604020202020204" pitchFamily="34" charset="0"/>
            </a:endParaRPr>
          </a:p>
        </p:txBody>
      </p:sp>
      <p:sp>
        <p:nvSpPr>
          <p:cNvPr id="10" name="CasellaDiTesto 9">
            <a:extLst>
              <a:ext uri="{FF2B5EF4-FFF2-40B4-BE49-F238E27FC236}">
                <a16:creationId xmlns:a16="http://schemas.microsoft.com/office/drawing/2014/main" id="{F10E8575-6D57-6164-6054-BF7D6A68D8D5}"/>
              </a:ext>
            </a:extLst>
          </p:cNvPr>
          <p:cNvSpPr txBox="1"/>
          <p:nvPr/>
        </p:nvSpPr>
        <p:spPr>
          <a:xfrm>
            <a:off x="227743" y="5179082"/>
            <a:ext cx="2730491" cy="1015663"/>
          </a:xfrm>
          <a:prstGeom prst="rect">
            <a:avLst/>
          </a:prstGeom>
          <a:noFill/>
        </p:spPr>
        <p:txBody>
          <a:bodyPr wrap="none" rtlCol="0">
            <a:spAutoFit/>
          </a:bodyPr>
          <a:lstStyle/>
          <a:p>
            <a:pPr marL="285750" indent="-285750">
              <a:buFont typeface="Arial" panose="020B0604020202020204" pitchFamily="34" charset="0"/>
              <a:buChar char="•"/>
            </a:pPr>
            <a:r>
              <a:rPr lang="it-IT" sz="2000" dirty="0"/>
              <a:t>Misure di precisione</a:t>
            </a:r>
          </a:p>
          <a:p>
            <a:pPr marL="285750" indent="-285750">
              <a:buFont typeface="Arial" panose="020B0604020202020204" pitchFamily="34" charset="0"/>
              <a:buChar char="•"/>
            </a:pPr>
            <a:r>
              <a:rPr lang="it-IT" sz="2000" dirty="0"/>
              <a:t>Universalità leptonica</a:t>
            </a:r>
          </a:p>
          <a:p>
            <a:r>
              <a:rPr lang="it-IT" sz="2000" dirty="0"/>
              <a:t>     </a:t>
            </a:r>
          </a:p>
        </p:txBody>
      </p:sp>
      <p:pic>
        <p:nvPicPr>
          <p:cNvPr id="13" name="Immagine 12" descr="Immagine che contiene testo, schermata, Carattere, numero&#10;&#10;Descrizione generata automaticamente">
            <a:extLst>
              <a:ext uri="{FF2B5EF4-FFF2-40B4-BE49-F238E27FC236}">
                <a16:creationId xmlns:a16="http://schemas.microsoft.com/office/drawing/2014/main" id="{3C1FE48D-4695-DF63-C206-6FDA7C97CD0E}"/>
              </a:ext>
            </a:extLst>
          </p:cNvPr>
          <p:cNvPicPr>
            <a:picLocks noChangeAspect="1"/>
          </p:cNvPicPr>
          <p:nvPr/>
        </p:nvPicPr>
        <p:blipFill rotWithShape="1">
          <a:blip r:embed="rId6"/>
          <a:srcRect l="4315" t="6174" b="6555"/>
          <a:stretch/>
        </p:blipFill>
        <p:spPr>
          <a:xfrm>
            <a:off x="6865096" y="3882019"/>
            <a:ext cx="4873855" cy="2863208"/>
          </a:xfrm>
          <a:prstGeom prst="rect">
            <a:avLst/>
          </a:prstGeom>
        </p:spPr>
      </p:pic>
      <p:sp>
        <p:nvSpPr>
          <p:cNvPr id="16" name="Rounded Rectangle">
            <a:extLst>
              <a:ext uri="{FF2B5EF4-FFF2-40B4-BE49-F238E27FC236}">
                <a16:creationId xmlns:a16="http://schemas.microsoft.com/office/drawing/2014/main" id="{E6482193-FCF5-1A83-84F0-B9308116EA5E}"/>
              </a:ext>
            </a:extLst>
          </p:cNvPr>
          <p:cNvSpPr/>
          <p:nvPr/>
        </p:nvSpPr>
        <p:spPr>
          <a:xfrm>
            <a:off x="2880650" y="4671867"/>
            <a:ext cx="1243907" cy="400730"/>
          </a:xfrm>
          <a:prstGeom prst="roundRect">
            <a:avLst>
              <a:gd name="adj" fmla="val 35654"/>
            </a:avLst>
          </a:prstGeom>
          <a:solidFill>
            <a:srgbClr val="92D050">
              <a:alpha val="60000"/>
            </a:srgbClr>
          </a:solidFill>
          <a:ln w="50800">
            <a:solidFill>
              <a:srgbClr val="FFFFFF">
                <a:alpha val="60000"/>
              </a:srgbClr>
            </a:solidFill>
            <a:miter lim="400000"/>
          </a:ln>
        </p:spPr>
        <p:txBody>
          <a:bodyPr tIns="45720" bIns="45720" anchor="ct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17" name="𝜏 physics">
            <a:extLst>
              <a:ext uri="{FF2B5EF4-FFF2-40B4-BE49-F238E27FC236}">
                <a16:creationId xmlns:a16="http://schemas.microsoft.com/office/drawing/2014/main" id="{8F1FC816-66B7-5D34-6A53-BF73860BA58C}"/>
              </a:ext>
            </a:extLst>
          </p:cNvPr>
          <p:cNvSpPr txBox="1"/>
          <p:nvPr/>
        </p:nvSpPr>
        <p:spPr>
          <a:xfrm>
            <a:off x="2994452" y="4662016"/>
            <a:ext cx="1064394"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3600">
                <a:latin typeface="Arial"/>
                <a:ea typeface="Arial"/>
                <a:cs typeface="Arial"/>
                <a:sym typeface="Arial"/>
              </a:defRPr>
            </a:lvl1pPr>
          </a:lstStyle>
          <a:p>
            <a:r>
              <a:rPr lang="it-IT" sz="1800" dirty="0"/>
              <a:t>B</a:t>
            </a:r>
            <a:r>
              <a:rPr sz="1800" dirty="0"/>
              <a:t> physics</a:t>
            </a:r>
          </a:p>
        </p:txBody>
      </p:sp>
      <p:sp>
        <p:nvSpPr>
          <p:cNvPr id="18" name="CasellaDiTesto 17">
            <a:extLst>
              <a:ext uri="{FF2B5EF4-FFF2-40B4-BE49-F238E27FC236}">
                <a16:creationId xmlns:a16="http://schemas.microsoft.com/office/drawing/2014/main" id="{C9B621D1-035B-ADD3-006B-1F003C69A709}"/>
              </a:ext>
            </a:extLst>
          </p:cNvPr>
          <p:cNvSpPr txBox="1"/>
          <p:nvPr/>
        </p:nvSpPr>
        <p:spPr>
          <a:xfrm>
            <a:off x="3041124" y="5158872"/>
            <a:ext cx="4092787" cy="1323439"/>
          </a:xfrm>
          <a:prstGeom prst="rect">
            <a:avLst/>
          </a:prstGeom>
          <a:noFill/>
        </p:spPr>
        <p:txBody>
          <a:bodyPr wrap="none" rtlCol="0">
            <a:spAutoFit/>
          </a:bodyPr>
          <a:lstStyle/>
          <a:p>
            <a:pPr marL="285750" indent="-285750">
              <a:buFont typeface="Arial" panose="020B0604020202020204" pitchFamily="34" charset="0"/>
              <a:buChar char="•"/>
            </a:pPr>
            <a:r>
              <a:rPr lang="it-IT" sz="2000" dirty="0"/>
              <a:t>Misure di precisione</a:t>
            </a:r>
          </a:p>
          <a:p>
            <a:pPr marL="285750" indent="-285750">
              <a:buFont typeface="Arial" panose="020B0604020202020204" pitchFamily="34" charset="0"/>
              <a:buChar char="•"/>
            </a:pPr>
            <a:r>
              <a:rPr lang="it-IT" sz="2000" dirty="0"/>
              <a:t>Matrice CKM</a:t>
            </a:r>
          </a:p>
          <a:p>
            <a:pPr marL="285750" indent="-285750">
              <a:buFont typeface="Arial" panose="020B0604020202020204" pitchFamily="34" charset="0"/>
              <a:buChar char="•"/>
            </a:pPr>
            <a:r>
              <a:rPr lang="it-IT" sz="2000" dirty="0"/>
              <a:t>Violazione di CP in mesoni B neutri</a:t>
            </a:r>
          </a:p>
          <a:p>
            <a:pPr marL="285750" indent="-285750">
              <a:buFont typeface="Arial" panose="020B0604020202020204" pitchFamily="34" charset="0"/>
              <a:buChar char="•"/>
            </a:pPr>
            <a:r>
              <a:rPr lang="it-IT" sz="2000" dirty="0"/>
              <a:t>Anomalie di </a:t>
            </a:r>
            <a:r>
              <a:rPr lang="it-IT" sz="2000" dirty="0" err="1"/>
              <a:t>flavour</a:t>
            </a:r>
            <a:endParaRPr lang="it-IT" sz="2000" dirty="0"/>
          </a:p>
        </p:txBody>
      </p:sp>
      <p:pic>
        <p:nvPicPr>
          <p:cNvPr id="19" name="Line Line" descr="Line Line">
            <a:extLst>
              <a:ext uri="{FF2B5EF4-FFF2-40B4-BE49-F238E27FC236}">
                <a16:creationId xmlns:a16="http://schemas.microsoft.com/office/drawing/2014/main" id="{0A790EED-D9D1-DC64-D8D1-2518F377EB86}"/>
              </a:ext>
            </a:extLst>
          </p:cNvPr>
          <p:cNvPicPr>
            <a:picLocks noChangeAspect="1"/>
          </p:cNvPicPr>
          <p:nvPr/>
        </p:nvPicPr>
        <p:blipFill>
          <a:blip r:embed="rId4"/>
          <a:stretch>
            <a:fillRect/>
          </a:stretch>
        </p:blipFill>
        <p:spPr>
          <a:xfrm rot="9500678">
            <a:off x="3945906" y="2648256"/>
            <a:ext cx="1317517" cy="356744"/>
          </a:xfrm>
          <a:prstGeom prst="rect">
            <a:avLst/>
          </a:prstGeom>
          <a:ln w="12700" cap="flat">
            <a:noFill/>
            <a:miter lim="400000"/>
          </a:ln>
          <a:effectLst/>
        </p:spPr>
      </p:pic>
      <p:pic>
        <p:nvPicPr>
          <p:cNvPr id="20" name="Line Line" descr="Line Line">
            <a:extLst>
              <a:ext uri="{FF2B5EF4-FFF2-40B4-BE49-F238E27FC236}">
                <a16:creationId xmlns:a16="http://schemas.microsoft.com/office/drawing/2014/main" id="{05EB0B71-5665-270D-AAD2-05B797283CB8}"/>
              </a:ext>
            </a:extLst>
          </p:cNvPr>
          <p:cNvPicPr>
            <a:picLocks noChangeAspect="1"/>
          </p:cNvPicPr>
          <p:nvPr/>
        </p:nvPicPr>
        <p:blipFill>
          <a:blip r:embed="rId5"/>
          <a:stretch>
            <a:fillRect/>
          </a:stretch>
        </p:blipFill>
        <p:spPr>
          <a:xfrm rot="12192492">
            <a:off x="3692335" y="1436359"/>
            <a:ext cx="1632665" cy="353709"/>
          </a:xfrm>
          <a:prstGeom prst="rect">
            <a:avLst/>
          </a:prstGeom>
          <a:ln w="12700" cap="flat">
            <a:noFill/>
            <a:miter lim="400000"/>
          </a:ln>
          <a:effectLst/>
        </p:spPr>
      </p:pic>
      <p:sp>
        <p:nvSpPr>
          <p:cNvPr id="21" name="mtop, Γtop…">
            <a:extLst>
              <a:ext uri="{FF2B5EF4-FFF2-40B4-BE49-F238E27FC236}">
                <a16:creationId xmlns:a16="http://schemas.microsoft.com/office/drawing/2014/main" id="{99C053BC-9268-3A15-1233-5949B6A1A0AA}"/>
              </a:ext>
            </a:extLst>
          </p:cNvPr>
          <p:cNvSpPr txBox="1"/>
          <p:nvPr/>
        </p:nvSpPr>
        <p:spPr>
          <a:xfrm>
            <a:off x="8138840" y="1590994"/>
            <a:ext cx="3569375"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defTabSz="312539">
              <a:tabLst>
                <a:tab pos="241300" algn="l"/>
                <a:tab pos="495300" algn="l"/>
                <a:tab pos="736600" algn="l"/>
                <a:tab pos="990600" algn="l"/>
                <a:tab pos="1244600" algn="l"/>
                <a:tab pos="1485900" algn="l"/>
                <a:tab pos="1739900" algn="l"/>
                <a:tab pos="1993900" algn="l"/>
                <a:tab pos="2247900" algn="l"/>
                <a:tab pos="2501900" algn="l"/>
                <a:tab pos="2743200" algn="l"/>
                <a:tab pos="2997200" algn="l"/>
              </a:tabLst>
              <a:defRPr sz="2600">
                <a:latin typeface="Arial"/>
                <a:ea typeface="Arial"/>
                <a:cs typeface="Arial"/>
                <a:sym typeface="Arial"/>
              </a:defRPr>
            </a:pPr>
            <a:r>
              <a:rPr lang="it-IT" sz="2000" dirty="0" err="1">
                <a:latin typeface="Calibri" panose="020F0502020204030204" pitchFamily="34" charset="0"/>
                <a:cs typeface="Calibri" panose="020F0502020204030204" pitchFamily="34" charset="0"/>
              </a:rPr>
              <a:t>M</a:t>
            </a:r>
            <a:r>
              <a:rPr lang="it-IT" sz="2000" baseline="-5999" dirty="0" err="1">
                <a:latin typeface="Calibri" panose="020F0502020204030204" pitchFamily="34" charset="0"/>
                <a:cs typeface="Calibri" panose="020F0502020204030204" pitchFamily="34" charset="0"/>
              </a:rPr>
              <a:t>Higgs</a:t>
            </a:r>
            <a:r>
              <a:rPr sz="2000" dirty="0">
                <a:latin typeface="Calibri" panose="020F0502020204030204" pitchFamily="34" charset="0"/>
                <a:cs typeface="Calibri" panose="020F0502020204030204" pitchFamily="34" charset="0"/>
              </a:rPr>
              <a:t>, </a:t>
            </a:r>
            <a:r>
              <a:rPr sz="2000" dirty="0" err="1">
                <a:latin typeface="Calibri" panose="020F0502020204030204" pitchFamily="34" charset="0"/>
                <a:cs typeface="Calibri" panose="020F0502020204030204" pitchFamily="34" charset="0"/>
              </a:rPr>
              <a:t>Γ</a:t>
            </a:r>
            <a:r>
              <a:rPr lang="it-IT" sz="2000" baseline="-5999" dirty="0">
                <a:latin typeface="Calibri" panose="020F0502020204030204" pitchFamily="34" charset="0"/>
                <a:cs typeface="Calibri" panose="020F0502020204030204" pitchFamily="34" charset="0"/>
              </a:rPr>
              <a:t>Higgs, </a:t>
            </a:r>
            <a:r>
              <a:rPr lang="it-IT" sz="2000" dirty="0">
                <a:latin typeface="Calibri" panose="020F0502020204030204" pitchFamily="34" charset="0"/>
                <a:cs typeface="Calibri" panose="020F0502020204030204" pitchFamily="34" charset="0"/>
              </a:rPr>
              <a:t>accoppiamenti  Higgs</a:t>
            </a:r>
            <a:endParaRPr sz="2000" dirty="0">
              <a:latin typeface="Calibri" panose="020F0502020204030204" pitchFamily="34" charset="0"/>
              <a:cs typeface="Calibri" panose="020F0502020204030204" pitchFamily="34" charset="0"/>
            </a:endParaRPr>
          </a:p>
        </p:txBody>
      </p:sp>
      <p:sp>
        <p:nvSpPr>
          <p:cNvPr id="22" name="Freccia giù 21">
            <a:extLst>
              <a:ext uri="{FF2B5EF4-FFF2-40B4-BE49-F238E27FC236}">
                <a16:creationId xmlns:a16="http://schemas.microsoft.com/office/drawing/2014/main" id="{A6B5D9E7-9A08-923C-E004-9A75D654859E}"/>
              </a:ext>
            </a:extLst>
          </p:cNvPr>
          <p:cNvSpPr/>
          <p:nvPr/>
        </p:nvSpPr>
        <p:spPr>
          <a:xfrm>
            <a:off x="7447697" y="4734213"/>
            <a:ext cx="369750" cy="117989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Rounded Rectangle">
            <a:extLst>
              <a:ext uri="{FF2B5EF4-FFF2-40B4-BE49-F238E27FC236}">
                <a16:creationId xmlns:a16="http://schemas.microsoft.com/office/drawing/2014/main" id="{4EE97BFC-6A3D-BAF9-F1BB-350B0C9F11A9}"/>
              </a:ext>
            </a:extLst>
          </p:cNvPr>
          <p:cNvSpPr/>
          <p:nvPr/>
        </p:nvSpPr>
        <p:spPr>
          <a:xfrm>
            <a:off x="946066" y="842927"/>
            <a:ext cx="2489998" cy="753410"/>
          </a:xfrm>
          <a:prstGeom prst="roundRect">
            <a:avLst>
              <a:gd name="adj" fmla="val 22399"/>
            </a:avLst>
          </a:prstGeom>
          <a:solidFill>
            <a:srgbClr val="14CBFF"/>
          </a:solidFill>
          <a:ln w="12700" cap="flat">
            <a:noFill/>
            <a:miter lim="400000"/>
          </a:ln>
          <a:effectLst/>
        </p:spPr>
        <p:txBody>
          <a:bodyPr wrap="square" lIns="45720" tIns="45720" rIns="45720" bIns="45720" numCol="1" anchor="ctr">
            <a:noAutofit/>
          </a:bodyPr>
          <a:lstStyle/>
          <a:p>
            <a:pPr defTabSz="314325">
              <a:lnSpc>
                <a:spcPts val="2400"/>
              </a:lnSpc>
              <a:tabLst>
                <a:tab pos="571500" algn="l"/>
              </a:tabLst>
              <a:defRPr sz="4200">
                <a:solidFill>
                  <a:srgbClr val="FFFFFF"/>
                </a:solidFill>
                <a:effectLst>
                  <a:outerShdw blurRad="38100" dist="12700" dir="5400000" rotWithShape="0">
                    <a:srgbClr val="000000">
                      <a:alpha val="50000"/>
                    </a:srgbClr>
                  </a:outerShdw>
                </a:effectLst>
                <a:latin typeface="Comic Sans MS"/>
                <a:ea typeface="Comic Sans MS"/>
                <a:cs typeface="Comic Sans MS"/>
                <a:sym typeface="Comic Sans MS"/>
              </a:defRPr>
            </a:pPr>
            <a:endParaRPr sz="2100"/>
          </a:p>
        </p:txBody>
      </p:sp>
      <p:sp>
        <p:nvSpPr>
          <p:cNvPr id="3" name="Higgs">
            <a:extLst>
              <a:ext uri="{FF2B5EF4-FFF2-40B4-BE49-F238E27FC236}">
                <a16:creationId xmlns:a16="http://schemas.microsoft.com/office/drawing/2014/main" id="{D750C5AE-EA8D-DC34-528A-7AEDE328E155}"/>
              </a:ext>
            </a:extLst>
          </p:cNvPr>
          <p:cNvSpPr txBox="1"/>
          <p:nvPr/>
        </p:nvSpPr>
        <p:spPr>
          <a:xfrm>
            <a:off x="1133361" y="879179"/>
            <a:ext cx="2123145" cy="69249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defTabSz="625077">
              <a:spcBef>
                <a:spcPts val="0"/>
              </a:spcBef>
              <a:tabLst>
                <a:tab pos="482600" algn="l"/>
                <a:tab pos="990600" algn="l"/>
                <a:tab pos="1473200" algn="l"/>
                <a:tab pos="1981200" algn="l"/>
                <a:tab pos="2489200" algn="l"/>
                <a:tab pos="2971800" algn="l"/>
                <a:tab pos="3479800" algn="l"/>
                <a:tab pos="3987800" algn="l"/>
                <a:tab pos="4495800" algn="l"/>
                <a:tab pos="5003800" algn="l"/>
                <a:tab pos="5486400" algn="l"/>
                <a:tab pos="5994400" algn="l"/>
              </a:tabLst>
              <a:defRPr sz="4800">
                <a:latin typeface="Arial"/>
                <a:ea typeface="Arial"/>
                <a:cs typeface="Arial"/>
                <a:sym typeface="Arial"/>
              </a:defRPr>
            </a:lvl1pPr>
          </a:lstStyle>
          <a:p>
            <a:r>
              <a:rPr lang="it-IT" sz="2000" dirty="0">
                <a:latin typeface="+mn-lt"/>
              </a:rPr>
              <a:t>Ricerche dirette di </a:t>
            </a:r>
          </a:p>
          <a:p>
            <a:r>
              <a:rPr lang="it-IT" sz="2000" dirty="0">
                <a:latin typeface="+mn-lt"/>
              </a:rPr>
              <a:t>nuova fisica leggera</a:t>
            </a:r>
            <a:endParaRPr sz="2000" dirty="0">
              <a:latin typeface="+mn-lt"/>
            </a:endParaRPr>
          </a:p>
        </p:txBody>
      </p:sp>
      <p:sp>
        <p:nvSpPr>
          <p:cNvPr id="5" name="Rettangolo con angoli arrotondati 4">
            <a:extLst>
              <a:ext uri="{FF2B5EF4-FFF2-40B4-BE49-F238E27FC236}">
                <a16:creationId xmlns:a16="http://schemas.microsoft.com/office/drawing/2014/main" id="{AEC9664A-231A-5E53-E12B-3C8171F34F78}"/>
              </a:ext>
            </a:extLst>
          </p:cNvPr>
          <p:cNvSpPr/>
          <p:nvPr/>
        </p:nvSpPr>
        <p:spPr>
          <a:xfrm>
            <a:off x="794479" y="2941830"/>
            <a:ext cx="2984118" cy="781887"/>
          </a:xfrm>
          <a:prstGeom prst="roundRect">
            <a:avLst/>
          </a:prstGeom>
          <a:solidFill>
            <a:srgbClr val="14CB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000" dirty="0">
                <a:solidFill>
                  <a:schemeClr val="tx1"/>
                </a:solidFill>
              </a:rPr>
              <a:t>Produzione di </a:t>
            </a:r>
            <a:r>
              <a:rPr lang="it-IT" sz="2000" dirty="0" err="1">
                <a:solidFill>
                  <a:schemeClr val="tx1"/>
                </a:solidFill>
              </a:rPr>
              <a:t>flavour</a:t>
            </a:r>
            <a:endParaRPr lang="it-IT" sz="2000" dirty="0">
              <a:solidFill>
                <a:schemeClr val="tx1"/>
              </a:solidFill>
            </a:endParaRPr>
          </a:p>
          <a:p>
            <a:pPr algn="ctr"/>
            <a:r>
              <a:rPr lang="it-IT" sz="2000" dirty="0">
                <a:solidFill>
                  <a:schemeClr val="tx1"/>
                </a:solidFill>
              </a:rPr>
              <a:t>(10</a:t>
            </a:r>
            <a:r>
              <a:rPr lang="it-IT" sz="2000" baseline="30000" dirty="0">
                <a:solidFill>
                  <a:schemeClr val="tx1"/>
                </a:solidFill>
              </a:rPr>
              <a:t>12</a:t>
            </a:r>
            <a:r>
              <a:rPr lang="it-IT" sz="2000" dirty="0">
                <a:solidFill>
                  <a:schemeClr val="tx1"/>
                </a:solidFill>
              </a:rPr>
              <a:t> </a:t>
            </a:r>
            <a:r>
              <a:rPr lang="it-IT" sz="2000" dirty="0" err="1">
                <a:solidFill>
                  <a:schemeClr val="tx1"/>
                </a:solidFill>
              </a:rPr>
              <a:t>bb</a:t>
            </a:r>
            <a:r>
              <a:rPr lang="it-IT" sz="2000" dirty="0">
                <a:solidFill>
                  <a:schemeClr val="tx1"/>
                </a:solidFill>
              </a:rPr>
              <a:t>/cc; 1,7x10</a:t>
            </a:r>
            <a:r>
              <a:rPr lang="it-IT" sz="2000" baseline="30000" dirty="0">
                <a:solidFill>
                  <a:schemeClr val="tx1"/>
                </a:solidFill>
              </a:rPr>
              <a:t>11</a:t>
            </a:r>
            <a:r>
              <a:rPr lang="it-IT" sz="2000" dirty="0">
                <a:solidFill>
                  <a:schemeClr val="tx1"/>
                </a:solidFill>
              </a:rPr>
              <a:t> </a:t>
            </a:r>
            <a:r>
              <a:rPr lang="it-IT" sz="2000" dirty="0" err="1">
                <a:solidFill>
                  <a:schemeClr val="tx1"/>
                </a:solidFill>
                <a:latin typeface="Symbol" pitchFamily="2" charset="2"/>
              </a:rPr>
              <a:t>tt</a:t>
            </a:r>
            <a:r>
              <a:rPr lang="it-IT" sz="2000" dirty="0">
                <a:solidFill>
                  <a:schemeClr val="tx1"/>
                </a:solidFill>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58947E9E-2743-AA6C-C459-70753EB4B7DA}"/>
              </a:ext>
            </a:extLst>
          </p:cNvPr>
          <p:cNvPicPr>
            <a:picLocks noChangeAspect="1"/>
          </p:cNvPicPr>
          <p:nvPr/>
        </p:nvPicPr>
        <p:blipFill rotWithShape="1">
          <a:blip r:embed="rId3">
            <a:extLst>
              <a:ext uri="{28A0092B-C50C-407E-A947-70E740481C1C}">
                <a14:useLocalDpi xmlns:a14="http://schemas.microsoft.com/office/drawing/2010/main" val="0"/>
              </a:ext>
            </a:extLst>
          </a:blip>
          <a:srcRect b="54231"/>
          <a:stretch/>
        </p:blipFill>
        <p:spPr>
          <a:xfrm>
            <a:off x="-228600" y="1143000"/>
            <a:ext cx="12192000" cy="2819400"/>
          </a:xfrm>
          <a:prstGeom prst="rect">
            <a:avLst/>
          </a:prstGeom>
        </p:spPr>
      </p:pic>
      <p:sp>
        <p:nvSpPr>
          <p:cNvPr id="7" name="Title 1">
            <a:extLst>
              <a:ext uri="{FF2B5EF4-FFF2-40B4-BE49-F238E27FC236}">
                <a16:creationId xmlns:a16="http://schemas.microsoft.com/office/drawing/2014/main" id="{886EAC9B-D071-8872-FA4A-BD7A9972A4C9}"/>
              </a:ext>
            </a:extLst>
          </p:cNvPr>
          <p:cNvSpPr txBox="1">
            <a:spLocks noGrp="1"/>
          </p:cNvSpPr>
          <p:nvPr>
            <p:ph type="title"/>
          </p:nvPr>
        </p:nvSpPr>
        <p:spPr>
          <a:xfrm>
            <a:off x="838200" y="365125"/>
            <a:ext cx="10515600" cy="701675"/>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lgn="l">
              <a:defRPr/>
            </a:pPr>
            <a:r>
              <a:rPr lang="en-US" sz="4400" dirty="0">
                <a:solidFill>
                  <a:schemeClr val="tx1"/>
                </a:solidFill>
                <a:latin typeface="+mn-lt"/>
                <a:cs typeface="Arial" panose="020B0604020202020204" pitchFamily="34" charset="0"/>
              </a:rPr>
              <a:t>Detector concepts</a:t>
            </a:r>
          </a:p>
        </p:txBody>
      </p:sp>
      <p:sp>
        <p:nvSpPr>
          <p:cNvPr id="3" name="CasellaDiTesto 2">
            <a:extLst>
              <a:ext uri="{FF2B5EF4-FFF2-40B4-BE49-F238E27FC236}">
                <a16:creationId xmlns:a16="http://schemas.microsoft.com/office/drawing/2014/main" id="{68A9E596-5E15-59B4-3C13-EAA20D16DF66}"/>
              </a:ext>
            </a:extLst>
          </p:cNvPr>
          <p:cNvSpPr txBox="1"/>
          <p:nvPr/>
        </p:nvSpPr>
        <p:spPr>
          <a:xfrm>
            <a:off x="17610" y="4420850"/>
            <a:ext cx="3883943" cy="1446550"/>
          </a:xfrm>
          <a:prstGeom prst="rect">
            <a:avLst/>
          </a:prstGeom>
          <a:noFill/>
        </p:spPr>
        <p:txBody>
          <a:bodyPr wrap="square" rtlCol="0">
            <a:spAutoFit/>
          </a:bodyPr>
          <a:lstStyle/>
          <a:p>
            <a:pPr marL="285750" indent="-285750">
              <a:buFont typeface="Arial" panose="020B0604020202020204" pitchFamily="34" charset="0"/>
              <a:buChar char="•"/>
            </a:pPr>
            <a:r>
              <a:rPr lang="it-IT" sz="2200" dirty="0"/>
              <a:t>ILC -&gt; CLIC detector -&gt; CLD</a:t>
            </a:r>
          </a:p>
          <a:p>
            <a:pPr marL="285750" indent="-285750">
              <a:buFont typeface="Arial" panose="020B0604020202020204" pitchFamily="34" charset="0"/>
              <a:buChar char="•"/>
            </a:pPr>
            <a:r>
              <a:rPr lang="it-IT" sz="2200" dirty="0"/>
              <a:t>Full Si </a:t>
            </a:r>
            <a:r>
              <a:rPr lang="it-IT" sz="2200" dirty="0" err="1"/>
              <a:t>vtx</a:t>
            </a:r>
            <a:r>
              <a:rPr lang="it-IT" sz="2200" dirty="0"/>
              <a:t> + tracker; CALICE-like calo; large coil, </a:t>
            </a:r>
            <a:r>
              <a:rPr lang="it-IT" sz="2200" dirty="0" err="1"/>
              <a:t>muon</a:t>
            </a:r>
            <a:r>
              <a:rPr lang="it-IT" sz="2200" dirty="0"/>
              <a:t> system</a:t>
            </a:r>
          </a:p>
        </p:txBody>
      </p:sp>
      <p:sp>
        <p:nvSpPr>
          <p:cNvPr id="8" name="CasellaDiTesto 7">
            <a:extLst>
              <a:ext uri="{FF2B5EF4-FFF2-40B4-BE49-F238E27FC236}">
                <a16:creationId xmlns:a16="http://schemas.microsoft.com/office/drawing/2014/main" id="{28A10062-3FE2-0DFB-4FD0-0FF599014632}"/>
              </a:ext>
            </a:extLst>
          </p:cNvPr>
          <p:cNvSpPr txBox="1"/>
          <p:nvPr/>
        </p:nvSpPr>
        <p:spPr>
          <a:xfrm>
            <a:off x="3733800" y="4305939"/>
            <a:ext cx="4495800" cy="1785104"/>
          </a:xfrm>
          <a:prstGeom prst="rect">
            <a:avLst/>
          </a:prstGeom>
          <a:noFill/>
        </p:spPr>
        <p:txBody>
          <a:bodyPr wrap="square" rtlCol="0">
            <a:spAutoFit/>
          </a:bodyPr>
          <a:lstStyle/>
          <a:p>
            <a:pPr marL="285750" indent="-285750">
              <a:buFont typeface="Arial" panose="020B0604020202020204" pitchFamily="34" charset="0"/>
              <a:buChar char="•"/>
            </a:pPr>
            <a:r>
              <a:rPr lang="it-IT" sz="2200" dirty="0"/>
              <a:t>Si </a:t>
            </a:r>
            <a:r>
              <a:rPr lang="it-IT" sz="2200" dirty="0" err="1"/>
              <a:t>vtx</a:t>
            </a:r>
            <a:r>
              <a:rPr lang="it-IT" sz="2200" dirty="0"/>
              <a:t> ; ultra light </a:t>
            </a:r>
            <a:r>
              <a:rPr lang="it-IT" sz="2200" dirty="0" err="1"/>
              <a:t>drift</a:t>
            </a:r>
            <a:r>
              <a:rPr lang="it-IT" sz="2200" dirty="0"/>
              <a:t> </a:t>
            </a:r>
            <a:r>
              <a:rPr lang="it-IT" sz="2200" dirty="0" err="1"/>
              <a:t>chamber</a:t>
            </a:r>
            <a:r>
              <a:rPr lang="it-IT" sz="2200" dirty="0"/>
              <a:t> with </a:t>
            </a:r>
            <a:r>
              <a:rPr lang="it-IT" sz="2200" dirty="0" err="1"/>
              <a:t>powerful</a:t>
            </a:r>
            <a:r>
              <a:rPr lang="it-IT" sz="2200" dirty="0"/>
              <a:t> PID; compact, light coil; </a:t>
            </a:r>
            <a:r>
              <a:rPr lang="it-IT" sz="2200" dirty="0" err="1"/>
              <a:t>monolitic</a:t>
            </a:r>
            <a:r>
              <a:rPr lang="it-IT" sz="2200" dirty="0"/>
              <a:t> </a:t>
            </a:r>
            <a:r>
              <a:rPr lang="it-IT" sz="2200" dirty="0" err="1"/>
              <a:t>parallel</a:t>
            </a:r>
            <a:r>
              <a:rPr lang="it-IT" sz="2200" dirty="0"/>
              <a:t> </a:t>
            </a:r>
            <a:r>
              <a:rPr lang="it-IT" sz="2200" dirty="0" err="1"/>
              <a:t>fibers</a:t>
            </a:r>
            <a:r>
              <a:rPr lang="it-IT" sz="2200" dirty="0"/>
              <a:t>, dual </a:t>
            </a:r>
            <a:r>
              <a:rPr lang="it-IT" sz="2200" dirty="0" err="1"/>
              <a:t>readout</a:t>
            </a:r>
            <a:r>
              <a:rPr lang="it-IT" sz="2200" dirty="0"/>
              <a:t> calo;  </a:t>
            </a:r>
            <a:r>
              <a:rPr lang="it-IT" sz="2200" dirty="0" err="1"/>
              <a:t>muon</a:t>
            </a:r>
            <a:r>
              <a:rPr lang="it-IT" sz="2200" dirty="0"/>
              <a:t> system</a:t>
            </a:r>
          </a:p>
          <a:p>
            <a:pPr marL="285750" indent="-285750">
              <a:buFont typeface="Arial" panose="020B0604020202020204" pitchFamily="34" charset="0"/>
              <a:buChar char="•"/>
            </a:pPr>
            <a:r>
              <a:rPr lang="it-IT" sz="2200" dirty="0" err="1"/>
              <a:t>Possibly</a:t>
            </a:r>
            <a:r>
              <a:rPr lang="it-IT" sz="2200" dirty="0"/>
              <a:t> </a:t>
            </a:r>
            <a:r>
              <a:rPr lang="it-IT" sz="2200" dirty="0" err="1"/>
              <a:t>augmented</a:t>
            </a:r>
            <a:r>
              <a:rPr lang="it-IT" sz="2200" dirty="0"/>
              <a:t> by </a:t>
            </a:r>
            <a:r>
              <a:rPr lang="it-IT" sz="2200" dirty="0" err="1"/>
              <a:t>crystal</a:t>
            </a:r>
            <a:r>
              <a:rPr lang="it-IT" sz="2200" dirty="0"/>
              <a:t> ECAL</a:t>
            </a:r>
          </a:p>
        </p:txBody>
      </p:sp>
      <p:sp>
        <p:nvSpPr>
          <p:cNvPr id="9" name="CasellaDiTesto 8">
            <a:extLst>
              <a:ext uri="{FF2B5EF4-FFF2-40B4-BE49-F238E27FC236}">
                <a16:creationId xmlns:a16="http://schemas.microsoft.com/office/drawing/2014/main" id="{1C625340-83EB-0737-72DD-597A895A364F}"/>
              </a:ext>
            </a:extLst>
          </p:cNvPr>
          <p:cNvSpPr txBox="1"/>
          <p:nvPr/>
        </p:nvSpPr>
        <p:spPr>
          <a:xfrm>
            <a:off x="8384256" y="4267200"/>
            <a:ext cx="3883944" cy="1785104"/>
          </a:xfrm>
          <a:prstGeom prst="rect">
            <a:avLst/>
          </a:prstGeom>
          <a:noFill/>
        </p:spPr>
        <p:txBody>
          <a:bodyPr wrap="square" rtlCol="0">
            <a:spAutoFit/>
          </a:bodyPr>
          <a:lstStyle/>
          <a:p>
            <a:pPr marL="285750" indent="-285750">
              <a:buFont typeface="Arial" panose="020B0604020202020204" pitchFamily="34" charset="0"/>
              <a:buChar char="•"/>
            </a:pPr>
            <a:r>
              <a:rPr lang="it-IT" sz="2200" dirty="0"/>
              <a:t>High </a:t>
            </a:r>
            <a:r>
              <a:rPr lang="it-IT" sz="2200" dirty="0" err="1"/>
              <a:t>granularity</a:t>
            </a:r>
            <a:r>
              <a:rPr lang="it-IT" sz="2200" dirty="0"/>
              <a:t> ECAL</a:t>
            </a:r>
          </a:p>
          <a:p>
            <a:pPr marL="742950" lvl="1" indent="-285750">
              <a:buFont typeface="Arial" panose="020B0604020202020204" pitchFamily="34" charset="0"/>
              <a:buChar char="•"/>
            </a:pPr>
            <a:r>
              <a:rPr lang="it-IT" sz="2200" dirty="0" err="1"/>
              <a:t>Pb+Lar</a:t>
            </a:r>
            <a:r>
              <a:rPr lang="it-IT" sz="2200" dirty="0"/>
              <a:t> (or </a:t>
            </a:r>
            <a:r>
              <a:rPr lang="it-IT" sz="2200" dirty="0" err="1"/>
              <a:t>W+LKr</a:t>
            </a:r>
            <a:r>
              <a:rPr lang="it-IT" sz="2200" dirty="0"/>
              <a:t>)</a:t>
            </a:r>
          </a:p>
          <a:p>
            <a:pPr marL="285750" indent="-285750">
              <a:buFont typeface="Arial" panose="020B0604020202020204" pitchFamily="34" charset="0"/>
              <a:buChar char="•"/>
            </a:pPr>
            <a:r>
              <a:rPr lang="it-IT" sz="2200" dirty="0" err="1"/>
              <a:t>Drift</a:t>
            </a:r>
            <a:r>
              <a:rPr lang="it-IT" sz="2200" dirty="0"/>
              <a:t> </a:t>
            </a:r>
            <a:r>
              <a:rPr lang="it-IT" sz="2200" dirty="0" err="1"/>
              <a:t>chamber</a:t>
            </a:r>
            <a:r>
              <a:rPr lang="it-IT" sz="2200" dirty="0"/>
              <a:t> (or Si) tracker; CALICE-like HCAL; </a:t>
            </a:r>
            <a:r>
              <a:rPr lang="it-IT" sz="2200" dirty="0" err="1"/>
              <a:t>muon</a:t>
            </a:r>
            <a:r>
              <a:rPr lang="it-IT" sz="2200" dirty="0"/>
              <a:t> </a:t>
            </a:r>
            <a:r>
              <a:rPr lang="it-IT" sz="2200" dirty="0" err="1"/>
              <a:t>sys</a:t>
            </a:r>
            <a:r>
              <a:rPr lang="it-IT" sz="2200" dirty="0"/>
              <a:t>. </a:t>
            </a:r>
          </a:p>
          <a:p>
            <a:pPr marL="285750" indent="-285750">
              <a:buFont typeface="Arial" panose="020B0604020202020204" pitchFamily="34" charset="0"/>
              <a:buChar char="•"/>
            </a:pPr>
            <a:r>
              <a:rPr lang="it-IT" sz="2200" dirty="0"/>
              <a:t>Coil in </a:t>
            </a:r>
            <a:r>
              <a:rPr lang="it-IT" sz="2200" dirty="0" err="1"/>
              <a:t>same</a:t>
            </a:r>
            <a:r>
              <a:rPr lang="it-IT" sz="2200" dirty="0"/>
              <a:t> </a:t>
            </a:r>
            <a:r>
              <a:rPr lang="it-IT" sz="2200" dirty="0" err="1"/>
              <a:t>cryostat</a:t>
            </a:r>
            <a:r>
              <a:rPr lang="it-IT" sz="2200" dirty="0"/>
              <a:t> </a:t>
            </a:r>
            <a:r>
              <a:rPr lang="it-IT" sz="2200" dirty="0" err="1"/>
              <a:t>as</a:t>
            </a:r>
            <a:r>
              <a:rPr lang="it-IT" sz="2200" dirty="0"/>
              <a:t> </a:t>
            </a:r>
            <a:r>
              <a:rPr lang="it-IT" sz="2200" dirty="0" err="1"/>
              <a:t>LAr</a:t>
            </a:r>
            <a:endParaRPr lang="it-IT" sz="2200" dirty="0"/>
          </a:p>
        </p:txBody>
      </p:sp>
      <p:sp>
        <p:nvSpPr>
          <p:cNvPr id="2" name="CasellaDiTesto 1">
            <a:extLst>
              <a:ext uri="{FF2B5EF4-FFF2-40B4-BE49-F238E27FC236}">
                <a16:creationId xmlns:a16="http://schemas.microsoft.com/office/drawing/2014/main" id="{590DA94C-69D9-03A0-2C89-BFBB76A8BDF6}"/>
              </a:ext>
            </a:extLst>
          </p:cNvPr>
          <p:cNvSpPr txBox="1"/>
          <p:nvPr/>
        </p:nvSpPr>
        <p:spPr>
          <a:xfrm>
            <a:off x="609600" y="6091043"/>
            <a:ext cx="1406154" cy="646331"/>
          </a:xfrm>
          <a:prstGeom prst="rect">
            <a:avLst/>
          </a:prstGeom>
          <a:noFill/>
        </p:spPr>
        <p:txBody>
          <a:bodyPr wrap="none" rtlCol="0">
            <a:spAutoFit/>
          </a:bodyPr>
          <a:lstStyle/>
          <a:p>
            <a:r>
              <a:rPr lang="it-IT" dirty="0"/>
              <a:t>1911.12230, </a:t>
            </a:r>
          </a:p>
          <a:p>
            <a:r>
              <a:rPr lang="it-IT" dirty="0"/>
              <a:t>1905.02520</a:t>
            </a:r>
          </a:p>
        </p:txBody>
      </p:sp>
      <p:sp>
        <p:nvSpPr>
          <p:cNvPr id="4" name="CasellaDiTesto 3">
            <a:extLst>
              <a:ext uri="{FF2B5EF4-FFF2-40B4-BE49-F238E27FC236}">
                <a16:creationId xmlns:a16="http://schemas.microsoft.com/office/drawing/2014/main" id="{965C2026-1311-30A1-E920-9FBF0DA89F13}"/>
              </a:ext>
            </a:extLst>
          </p:cNvPr>
          <p:cNvSpPr txBox="1"/>
          <p:nvPr/>
        </p:nvSpPr>
        <p:spPr>
          <a:xfrm>
            <a:off x="4730460" y="6229254"/>
            <a:ext cx="2502480" cy="646331"/>
          </a:xfrm>
          <a:prstGeom prst="rect">
            <a:avLst/>
          </a:prstGeom>
          <a:noFill/>
        </p:spPr>
        <p:txBody>
          <a:bodyPr wrap="none" rtlCol="0">
            <a:spAutoFit/>
          </a:bodyPr>
          <a:lstStyle/>
          <a:p>
            <a:r>
              <a:rPr lang="it-IT" dirty="0"/>
              <a:t>https://</a:t>
            </a:r>
            <a:r>
              <a:rPr lang="it-IT" dirty="0" err="1"/>
              <a:t>pos.sissa.it</a:t>
            </a:r>
            <a:r>
              <a:rPr lang="it-IT" dirty="0"/>
              <a:t>/390/ </a:t>
            </a:r>
          </a:p>
          <a:p>
            <a:endParaRPr lang="it-IT" dirty="0"/>
          </a:p>
        </p:txBody>
      </p:sp>
      <p:sp>
        <p:nvSpPr>
          <p:cNvPr id="10" name="Segnaposto numero diapositiva 9">
            <a:extLst>
              <a:ext uri="{FF2B5EF4-FFF2-40B4-BE49-F238E27FC236}">
                <a16:creationId xmlns:a16="http://schemas.microsoft.com/office/drawing/2014/main" id="{111D3102-53CF-AE04-82C2-781F9666E652}"/>
              </a:ext>
            </a:extLst>
          </p:cNvPr>
          <p:cNvSpPr>
            <a:spLocks noGrp="1"/>
          </p:cNvSpPr>
          <p:nvPr>
            <p:ph type="sldNum" sz="quarter" idx="12"/>
          </p:nvPr>
        </p:nvSpPr>
        <p:spPr/>
        <p:txBody>
          <a:bodyPr/>
          <a:lstStyle/>
          <a:p>
            <a:fld id="{19AF6493-5452-064A-9FF1-4BB4B96791B6}" type="slidenum">
              <a:rPr lang="it-IT" smtClean="0"/>
              <a:t>33</a:t>
            </a:fld>
            <a:endParaRPr lang="it-IT"/>
          </a:p>
        </p:txBody>
      </p:sp>
    </p:spTree>
    <p:extLst>
      <p:ext uri="{BB962C8B-B14F-4D97-AF65-F5344CB8AC3E}">
        <p14:creationId xmlns:p14="http://schemas.microsoft.com/office/powerpoint/2010/main" val="293976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34</a:t>
            </a:fld>
            <a:endParaRPr lang="en-US" dirty="0">
              <a:solidFill>
                <a:srgbClr val="0033A0">
                  <a:tint val="75000"/>
                </a:srgbClr>
              </a:solidFill>
              <a:latin typeface="Arial"/>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0" y="-116198"/>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Quanto bene conosciamo il bosone di Higgs?</a:t>
            </a:r>
            <a:endParaRPr lang="en-GB" sz="4400" dirty="0">
              <a:solidFill>
                <a:schemeClr val="tx1"/>
              </a:solidFill>
              <a:latin typeface="+mn-lt"/>
            </a:endParaRPr>
          </a:p>
        </p:txBody>
      </p:sp>
      <p:sp>
        <p:nvSpPr>
          <p:cNvPr id="2" name="CasellaDiTesto 1">
            <a:extLst>
              <a:ext uri="{FF2B5EF4-FFF2-40B4-BE49-F238E27FC236}">
                <a16:creationId xmlns:a16="http://schemas.microsoft.com/office/drawing/2014/main" id="{D34F4A4B-DF16-3367-75B3-3A0602C4BAFC}"/>
              </a:ext>
            </a:extLst>
          </p:cNvPr>
          <p:cNvSpPr txBox="1"/>
          <p:nvPr/>
        </p:nvSpPr>
        <p:spPr>
          <a:xfrm>
            <a:off x="466531" y="1156996"/>
            <a:ext cx="11420669" cy="830997"/>
          </a:xfrm>
          <a:prstGeom prst="rect">
            <a:avLst/>
          </a:prstGeom>
          <a:noFill/>
        </p:spPr>
        <p:txBody>
          <a:bodyPr wrap="square" rtlCol="0">
            <a:spAutoFit/>
          </a:bodyPr>
          <a:lstStyle/>
          <a:p>
            <a:r>
              <a:rPr lang="it-IT" sz="2400" dirty="0"/>
              <a:t>Ogni scalare incontrato sinora ha proprietà (massa, </a:t>
            </a:r>
            <a:r>
              <a:rPr lang="it-IT" sz="2400" dirty="0" err="1"/>
              <a:t>vev</a:t>
            </a:r>
            <a:r>
              <a:rPr lang="it-IT" sz="2400" dirty="0"/>
              <a:t>..)  calcolabili a partire da una teoria microscopica più fondamentale (</a:t>
            </a:r>
            <a:r>
              <a:rPr lang="it-IT" sz="2400" b="1" dirty="0"/>
              <a:t>riduzionismo</a:t>
            </a:r>
            <a:r>
              <a:rPr lang="it-IT" sz="2400" dirty="0"/>
              <a:t>)      </a:t>
            </a:r>
          </a:p>
        </p:txBody>
      </p:sp>
      <p:pic>
        <p:nvPicPr>
          <p:cNvPr id="4" name="Immagine 3" descr="Immagine che contiene Carattere, cerchio, schermata, simbolo&#10;&#10;Descrizione generata automaticamente">
            <a:extLst>
              <a:ext uri="{FF2B5EF4-FFF2-40B4-BE49-F238E27FC236}">
                <a16:creationId xmlns:a16="http://schemas.microsoft.com/office/drawing/2014/main" id="{A03B95F6-0DEE-A635-6A29-E31CCAF78A7F}"/>
              </a:ext>
            </a:extLst>
          </p:cNvPr>
          <p:cNvPicPr>
            <a:picLocks noChangeAspect="1"/>
          </p:cNvPicPr>
          <p:nvPr/>
        </p:nvPicPr>
        <p:blipFill>
          <a:blip r:embed="rId2"/>
          <a:stretch>
            <a:fillRect/>
          </a:stretch>
        </p:blipFill>
        <p:spPr>
          <a:xfrm>
            <a:off x="6704212" y="2501637"/>
            <a:ext cx="1594343" cy="2778967"/>
          </a:xfrm>
          <a:prstGeom prst="rect">
            <a:avLst/>
          </a:prstGeom>
        </p:spPr>
      </p:pic>
      <p:pic>
        <p:nvPicPr>
          <p:cNvPr id="8" name="Immagine 7" descr="Immagine che contiene Carattere, simbolo, cerchio, clipart&#10;&#10;Descrizione generata automaticamente">
            <a:extLst>
              <a:ext uri="{FF2B5EF4-FFF2-40B4-BE49-F238E27FC236}">
                <a16:creationId xmlns:a16="http://schemas.microsoft.com/office/drawing/2014/main" id="{11BD81A1-EC4F-74A6-0B5B-C4FEF08406B7}"/>
              </a:ext>
            </a:extLst>
          </p:cNvPr>
          <p:cNvPicPr>
            <a:picLocks noChangeAspect="1"/>
          </p:cNvPicPr>
          <p:nvPr/>
        </p:nvPicPr>
        <p:blipFill>
          <a:blip r:embed="rId3"/>
          <a:stretch>
            <a:fillRect/>
          </a:stretch>
        </p:blipFill>
        <p:spPr>
          <a:xfrm>
            <a:off x="1700787" y="2500604"/>
            <a:ext cx="1594344" cy="2716620"/>
          </a:xfrm>
          <a:prstGeom prst="rect">
            <a:avLst/>
          </a:prstGeom>
        </p:spPr>
      </p:pic>
      <p:pic>
        <p:nvPicPr>
          <p:cNvPr id="10" name="Immagine 9" descr="Immagine che contiene Carattere, testo, cerchio, simbolo&#10;&#10;Descrizione generata automaticamente">
            <a:extLst>
              <a:ext uri="{FF2B5EF4-FFF2-40B4-BE49-F238E27FC236}">
                <a16:creationId xmlns:a16="http://schemas.microsoft.com/office/drawing/2014/main" id="{4A5AAA2F-7CBA-BD09-564C-7596C29258CE}"/>
              </a:ext>
            </a:extLst>
          </p:cNvPr>
          <p:cNvPicPr>
            <a:picLocks noChangeAspect="1"/>
          </p:cNvPicPr>
          <p:nvPr/>
        </p:nvPicPr>
        <p:blipFill>
          <a:blip r:embed="rId4"/>
          <a:stretch>
            <a:fillRect/>
          </a:stretch>
        </p:blipFill>
        <p:spPr>
          <a:xfrm>
            <a:off x="3855560" y="2496487"/>
            <a:ext cx="1696789" cy="2716620"/>
          </a:xfrm>
          <a:prstGeom prst="rect">
            <a:avLst/>
          </a:prstGeom>
        </p:spPr>
      </p:pic>
      <p:cxnSp>
        <p:nvCxnSpPr>
          <p:cNvPr id="12" name="Connettore 2 11">
            <a:extLst>
              <a:ext uri="{FF2B5EF4-FFF2-40B4-BE49-F238E27FC236}">
                <a16:creationId xmlns:a16="http://schemas.microsoft.com/office/drawing/2014/main" id="{AF4213C6-F932-3E44-1F6B-78CB81F26A43}"/>
              </a:ext>
            </a:extLst>
          </p:cNvPr>
          <p:cNvCxnSpPr>
            <a:cxnSpLocks/>
          </p:cNvCxnSpPr>
          <p:nvPr/>
        </p:nvCxnSpPr>
        <p:spPr>
          <a:xfrm flipV="1">
            <a:off x="5693521" y="3839210"/>
            <a:ext cx="900780" cy="31173"/>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3686328D-3BB7-65EB-FDE6-6D81DECD8B53}"/>
              </a:ext>
            </a:extLst>
          </p:cNvPr>
          <p:cNvSpPr txBox="1"/>
          <p:nvPr/>
        </p:nvSpPr>
        <p:spPr>
          <a:xfrm>
            <a:off x="285581" y="5701004"/>
            <a:ext cx="11782584" cy="830997"/>
          </a:xfrm>
          <a:prstGeom prst="rect">
            <a:avLst/>
          </a:prstGeom>
          <a:noFill/>
        </p:spPr>
        <p:txBody>
          <a:bodyPr wrap="none" rtlCol="0">
            <a:spAutoFit/>
          </a:bodyPr>
          <a:lstStyle/>
          <a:p>
            <a:pPr algn="ctr"/>
            <a:r>
              <a:rPr lang="it-IT" sz="2400" dirty="0"/>
              <a:t>Il Modello Standard potrebbe essere una «teoria effettiva»  che deve essere sostituita da una</a:t>
            </a:r>
          </a:p>
          <a:p>
            <a:pPr algn="ctr"/>
            <a:r>
              <a:rPr lang="it-IT" sz="2400" dirty="0"/>
              <a:t>Teoria più fondamentale alle corte distanze?</a:t>
            </a:r>
          </a:p>
        </p:txBody>
      </p:sp>
      <p:grpSp>
        <p:nvGrpSpPr>
          <p:cNvPr id="20" name="Gruppo 19">
            <a:extLst>
              <a:ext uri="{FF2B5EF4-FFF2-40B4-BE49-F238E27FC236}">
                <a16:creationId xmlns:a16="http://schemas.microsoft.com/office/drawing/2014/main" id="{91515094-8569-FAFA-6141-7A28D6AD5A28}"/>
              </a:ext>
            </a:extLst>
          </p:cNvPr>
          <p:cNvGrpSpPr/>
          <p:nvPr/>
        </p:nvGrpSpPr>
        <p:grpSpPr>
          <a:xfrm>
            <a:off x="8649729" y="2871009"/>
            <a:ext cx="2916194" cy="935248"/>
            <a:chOff x="8649729" y="2871009"/>
            <a:chExt cx="2916194" cy="935248"/>
          </a:xfrm>
        </p:grpSpPr>
        <p:sp>
          <p:nvSpPr>
            <p:cNvPr id="17" name="Ovale 16">
              <a:extLst>
                <a:ext uri="{FF2B5EF4-FFF2-40B4-BE49-F238E27FC236}">
                  <a16:creationId xmlns:a16="http://schemas.microsoft.com/office/drawing/2014/main" id="{E84E2DB8-99B6-2022-0F64-8CB7B64642F2}"/>
                </a:ext>
              </a:extLst>
            </p:cNvPr>
            <p:cNvSpPr/>
            <p:nvPr/>
          </p:nvSpPr>
          <p:spPr>
            <a:xfrm>
              <a:off x="8649729" y="2871009"/>
              <a:ext cx="2916194" cy="935248"/>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9C47C403-3F1F-B389-BB95-B2B531914C02}"/>
                </a:ext>
              </a:extLst>
            </p:cNvPr>
            <p:cNvSpPr txBox="1"/>
            <p:nvPr/>
          </p:nvSpPr>
          <p:spPr>
            <a:xfrm>
              <a:off x="8846961" y="2978902"/>
              <a:ext cx="2579552" cy="707886"/>
            </a:xfrm>
            <a:prstGeom prst="rect">
              <a:avLst/>
            </a:prstGeom>
            <a:noFill/>
          </p:spPr>
          <p:txBody>
            <a:bodyPr wrap="none" rtlCol="0">
              <a:spAutoFit/>
            </a:bodyPr>
            <a:lstStyle/>
            <a:p>
              <a:r>
                <a:rPr lang="it-IT" sz="4000" dirty="0" err="1">
                  <a:latin typeface="Symbol" pitchFamily="2" charset="2"/>
                </a:rPr>
                <a:t>l</a:t>
              </a:r>
              <a:r>
                <a:rPr lang="it-IT" sz="4000" baseline="-25000" dirty="0" err="1">
                  <a:latin typeface="Symbol" pitchFamily="2" charset="2"/>
                </a:rPr>
                <a:t>H</a:t>
              </a:r>
              <a:r>
                <a:rPr lang="it-IT" sz="4000" dirty="0"/>
                <a:t> ≈10</a:t>
              </a:r>
              <a:r>
                <a:rPr lang="it-IT" sz="4000" baseline="30000" dirty="0"/>
                <a:t>-17</a:t>
              </a:r>
              <a:r>
                <a:rPr lang="it-IT" sz="4000" dirty="0"/>
                <a:t> m</a:t>
              </a:r>
            </a:p>
          </p:txBody>
        </p:sp>
      </p:grpSp>
      <p:grpSp>
        <p:nvGrpSpPr>
          <p:cNvPr id="21" name="Gruppo 20">
            <a:extLst>
              <a:ext uri="{FF2B5EF4-FFF2-40B4-BE49-F238E27FC236}">
                <a16:creationId xmlns:a16="http://schemas.microsoft.com/office/drawing/2014/main" id="{E503A1E7-EF73-A787-EEAA-5A06FD3BA26E}"/>
              </a:ext>
            </a:extLst>
          </p:cNvPr>
          <p:cNvGrpSpPr/>
          <p:nvPr/>
        </p:nvGrpSpPr>
        <p:grpSpPr>
          <a:xfrm>
            <a:off x="8581269" y="4245063"/>
            <a:ext cx="3264987" cy="935248"/>
            <a:chOff x="8581269" y="4245063"/>
            <a:chExt cx="3264987" cy="935248"/>
          </a:xfrm>
        </p:grpSpPr>
        <p:sp>
          <p:nvSpPr>
            <p:cNvPr id="18" name="Ovale 17">
              <a:extLst>
                <a:ext uri="{FF2B5EF4-FFF2-40B4-BE49-F238E27FC236}">
                  <a16:creationId xmlns:a16="http://schemas.microsoft.com/office/drawing/2014/main" id="{421CFC71-56A3-D20F-82D4-CBB747BFC12F}"/>
                </a:ext>
              </a:extLst>
            </p:cNvPr>
            <p:cNvSpPr/>
            <p:nvPr/>
          </p:nvSpPr>
          <p:spPr>
            <a:xfrm>
              <a:off x="8581269" y="4245063"/>
              <a:ext cx="3216506" cy="935248"/>
            </a:xfrm>
            <a:prstGeom prst="ellips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EB51CAC9-34F6-E287-D9F2-B43C9B14221A}"/>
                </a:ext>
              </a:extLst>
            </p:cNvPr>
            <p:cNvSpPr txBox="1"/>
            <p:nvPr/>
          </p:nvSpPr>
          <p:spPr>
            <a:xfrm>
              <a:off x="8700780" y="4326950"/>
              <a:ext cx="3145476" cy="707886"/>
            </a:xfrm>
            <a:prstGeom prst="rect">
              <a:avLst/>
            </a:prstGeom>
            <a:noFill/>
          </p:spPr>
          <p:txBody>
            <a:bodyPr wrap="none" rtlCol="0">
              <a:spAutoFit/>
            </a:bodyPr>
            <a:lstStyle/>
            <a:p>
              <a:r>
                <a:rPr lang="it-IT" sz="4000" dirty="0">
                  <a:latin typeface="Symbol" pitchFamily="2" charset="2"/>
                </a:rPr>
                <a:t>l</a:t>
              </a:r>
              <a:r>
                <a:rPr lang="it-IT" sz="4000" baseline="-25000" dirty="0">
                  <a:latin typeface="Symbol" pitchFamily="2" charset="2"/>
                </a:rPr>
                <a:t>10 </a:t>
              </a:r>
              <a:r>
                <a:rPr lang="it-IT" sz="4000" baseline="-25000" dirty="0"/>
                <a:t>TeV</a:t>
              </a:r>
              <a:r>
                <a:rPr lang="it-IT" sz="4000" dirty="0"/>
                <a:t>≈10</a:t>
              </a:r>
              <a:r>
                <a:rPr lang="it-IT" sz="4000" baseline="30000" dirty="0"/>
                <a:t>-19</a:t>
              </a:r>
              <a:r>
                <a:rPr lang="it-IT" sz="4000" dirty="0"/>
                <a:t> m</a:t>
              </a:r>
            </a:p>
          </p:txBody>
        </p:sp>
      </p:grpSp>
    </p:spTree>
    <p:extLst>
      <p:ext uri="{BB962C8B-B14F-4D97-AF65-F5344CB8AC3E}">
        <p14:creationId xmlns:p14="http://schemas.microsoft.com/office/powerpoint/2010/main" val="132669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BF25DB-A71F-1B47-BEF2-45E91D57BB89}"/>
              </a:ext>
            </a:extLst>
          </p:cNvPr>
          <p:cNvSpPr>
            <a:spLocks noGrp="1"/>
          </p:cNvSpPr>
          <p:nvPr>
            <p:ph type="title"/>
          </p:nvPr>
        </p:nvSpPr>
        <p:spPr/>
        <p:txBody>
          <a:bodyPr/>
          <a:lstStyle/>
          <a:p>
            <a:r>
              <a:rPr lang="it-IT" dirty="0"/>
              <a:t>Backup</a:t>
            </a:r>
          </a:p>
        </p:txBody>
      </p:sp>
      <p:sp>
        <p:nvSpPr>
          <p:cNvPr id="3" name="Segnaposto testo 2">
            <a:extLst>
              <a:ext uri="{FF2B5EF4-FFF2-40B4-BE49-F238E27FC236}">
                <a16:creationId xmlns:a16="http://schemas.microsoft.com/office/drawing/2014/main" id="{B95F968A-6FEE-9340-8E27-E45E84614965}"/>
              </a:ext>
            </a:extLst>
          </p:cNvPr>
          <p:cNvSpPr>
            <a:spLocks noGrp="1"/>
          </p:cNvSpPr>
          <p:nvPr>
            <p:ph type="body" idx="1"/>
          </p:nvPr>
        </p:nvSpPr>
        <p:spPr/>
        <p:txBody>
          <a:bodyPr/>
          <a:lstStyle/>
          <a:p>
            <a:pPr marL="0" indent="0">
              <a:buNone/>
            </a:pPr>
            <a:endParaRPr lang="it-IT" dirty="0"/>
          </a:p>
        </p:txBody>
      </p:sp>
    </p:spTree>
    <p:extLst>
      <p:ext uri="{BB962C8B-B14F-4D97-AF65-F5344CB8AC3E}">
        <p14:creationId xmlns:p14="http://schemas.microsoft.com/office/powerpoint/2010/main" val="25547456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36</a:t>
            </a:fld>
            <a:endParaRPr lang="en-US"/>
          </a:p>
        </p:txBody>
      </p:sp>
      <p:pic>
        <p:nvPicPr>
          <p:cNvPr id="12" name="Immagine 11" descr="Immagine che contiene testo, schermata, design&#10;&#10;Descrizione generata automaticamente">
            <a:extLst>
              <a:ext uri="{FF2B5EF4-FFF2-40B4-BE49-F238E27FC236}">
                <a16:creationId xmlns:a16="http://schemas.microsoft.com/office/drawing/2014/main" id="{FA4F146B-254C-22A0-CBB3-0935616FA974}"/>
              </a:ext>
            </a:extLst>
          </p:cNvPr>
          <p:cNvPicPr>
            <a:picLocks noChangeAspect="1"/>
          </p:cNvPicPr>
          <p:nvPr/>
        </p:nvPicPr>
        <p:blipFill>
          <a:blip r:embed="rId3"/>
          <a:stretch>
            <a:fillRect/>
          </a:stretch>
        </p:blipFill>
        <p:spPr>
          <a:xfrm>
            <a:off x="0" y="15935"/>
            <a:ext cx="12192000" cy="6826129"/>
          </a:xfrm>
          <a:prstGeom prst="rect">
            <a:avLst/>
          </a:prstGeom>
        </p:spPr>
      </p:pic>
      <p:grpSp>
        <p:nvGrpSpPr>
          <p:cNvPr id="7" name="Gruppo 6">
            <a:extLst>
              <a:ext uri="{FF2B5EF4-FFF2-40B4-BE49-F238E27FC236}">
                <a16:creationId xmlns:a16="http://schemas.microsoft.com/office/drawing/2014/main" id="{889D88F8-2B67-576E-1C45-30AFEF96DA87}"/>
              </a:ext>
            </a:extLst>
          </p:cNvPr>
          <p:cNvGrpSpPr/>
          <p:nvPr/>
        </p:nvGrpSpPr>
        <p:grpSpPr>
          <a:xfrm>
            <a:off x="0" y="42865"/>
            <a:ext cx="12191999" cy="6854381"/>
            <a:chOff x="-3944323" y="2080"/>
            <a:chExt cx="12191999" cy="6854381"/>
          </a:xfrm>
        </p:grpSpPr>
        <p:pic>
          <p:nvPicPr>
            <p:cNvPr id="14" name="Immagine 13" descr="Immagine che contiene testo, schermata, diagramma, Carattere&#10;&#10;Descrizione generata automaticamente">
              <a:extLst>
                <a:ext uri="{FF2B5EF4-FFF2-40B4-BE49-F238E27FC236}">
                  <a16:creationId xmlns:a16="http://schemas.microsoft.com/office/drawing/2014/main" id="{EA61E8D0-45C5-4887-61A9-63F94C59ADAB}"/>
                </a:ext>
              </a:extLst>
            </p:cNvPr>
            <p:cNvPicPr>
              <a:picLocks noChangeAspect="1"/>
            </p:cNvPicPr>
            <p:nvPr/>
          </p:nvPicPr>
          <p:blipFill>
            <a:blip r:embed="rId4"/>
            <a:stretch>
              <a:fillRect/>
            </a:stretch>
          </p:blipFill>
          <p:spPr>
            <a:xfrm>
              <a:off x="-3944323" y="2080"/>
              <a:ext cx="12191999" cy="6854381"/>
            </a:xfrm>
            <a:prstGeom prst="rect">
              <a:avLst/>
            </a:prstGeom>
          </p:spPr>
        </p:pic>
        <p:sp>
          <p:nvSpPr>
            <p:cNvPr id="3" name="CasellaDiTesto 2">
              <a:extLst>
                <a:ext uri="{FF2B5EF4-FFF2-40B4-BE49-F238E27FC236}">
                  <a16:creationId xmlns:a16="http://schemas.microsoft.com/office/drawing/2014/main" id="{43BF1414-4C5A-E6FA-3581-98B68A82C6BA}"/>
                </a:ext>
              </a:extLst>
            </p:cNvPr>
            <p:cNvSpPr txBox="1"/>
            <p:nvPr/>
          </p:nvSpPr>
          <p:spPr>
            <a:xfrm>
              <a:off x="-1619926" y="5539249"/>
              <a:ext cx="8928551" cy="830997"/>
            </a:xfrm>
            <a:prstGeom prst="rect">
              <a:avLst/>
            </a:prstGeom>
            <a:noFill/>
          </p:spPr>
          <p:txBody>
            <a:bodyPr wrap="square" rtlCol="0">
              <a:spAutoFit/>
            </a:bodyPr>
            <a:lstStyle/>
            <a:p>
              <a:r>
                <a:rPr lang="it-IT" sz="2400" dirty="0"/>
                <a:t>Ancora mancante l’ evidenza sperimentale che i quark up e down, e l’elettrone, acquistino massa attraverso l’accoppiamento di </a:t>
              </a:r>
              <a:r>
                <a:rPr lang="it-IT" sz="2400" dirty="0" err="1"/>
                <a:t>Yukawa</a:t>
              </a:r>
              <a:r>
                <a:rPr lang="it-IT" sz="2400" dirty="0"/>
                <a:t>.</a:t>
              </a:r>
            </a:p>
          </p:txBody>
        </p:sp>
        <p:sp>
          <p:nvSpPr>
            <p:cNvPr id="4" name="CasellaDiTesto 3">
              <a:extLst>
                <a:ext uri="{FF2B5EF4-FFF2-40B4-BE49-F238E27FC236}">
                  <a16:creationId xmlns:a16="http://schemas.microsoft.com/office/drawing/2014/main" id="{44511C98-4685-6465-607A-4FABE2A7A36E}"/>
                </a:ext>
              </a:extLst>
            </p:cNvPr>
            <p:cNvSpPr txBox="1"/>
            <p:nvPr/>
          </p:nvSpPr>
          <p:spPr>
            <a:xfrm>
              <a:off x="4682069" y="1541637"/>
              <a:ext cx="3022601" cy="1015663"/>
            </a:xfrm>
            <a:prstGeom prst="rect">
              <a:avLst/>
            </a:prstGeom>
            <a:solidFill>
              <a:schemeClr val="bg1"/>
            </a:solidFill>
          </p:spPr>
          <p:txBody>
            <a:bodyPr wrap="square" rtlCol="0">
              <a:spAutoFit/>
            </a:bodyPr>
            <a:lstStyle/>
            <a:p>
              <a:pPr algn="ctr"/>
              <a:r>
                <a:rPr lang="it-IT" sz="2000" dirty="0"/>
                <a:t>Individuati (5</a:t>
              </a:r>
              <a:r>
                <a:rPr lang="it-IT" sz="2000" dirty="0">
                  <a:latin typeface="Symbol" pitchFamily="2" charset="2"/>
                </a:rPr>
                <a:t>s</a:t>
              </a:r>
              <a:r>
                <a:rPr lang="it-IT" sz="2000" dirty="0"/>
                <a:t>) ad LHC </a:t>
              </a:r>
            </a:p>
            <a:p>
              <a:pPr algn="ctr"/>
              <a:r>
                <a:rPr lang="it-IT" sz="2000" dirty="0"/>
                <a:t>Osservazione di diretta</a:t>
              </a:r>
            </a:p>
            <a:p>
              <a:pPr algn="ctr"/>
              <a:r>
                <a:rPr lang="it-IT" sz="2000" dirty="0"/>
                <a:t>interazione con H</a:t>
              </a:r>
            </a:p>
          </p:txBody>
        </p:sp>
      </p:grpSp>
    </p:spTree>
    <p:extLst>
      <p:ext uri="{BB962C8B-B14F-4D97-AF65-F5344CB8AC3E}">
        <p14:creationId xmlns:p14="http://schemas.microsoft.com/office/powerpoint/2010/main" val="39139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37</a:t>
            </a:fld>
            <a:endParaRPr lang="en-US"/>
          </a:p>
        </p:txBody>
      </p:sp>
      <p:grpSp>
        <p:nvGrpSpPr>
          <p:cNvPr id="8" name="Gruppo 7">
            <a:extLst>
              <a:ext uri="{FF2B5EF4-FFF2-40B4-BE49-F238E27FC236}">
                <a16:creationId xmlns:a16="http://schemas.microsoft.com/office/drawing/2014/main" id="{7D443E31-735B-6106-FC5B-B9959145725F}"/>
              </a:ext>
            </a:extLst>
          </p:cNvPr>
          <p:cNvGrpSpPr/>
          <p:nvPr/>
        </p:nvGrpSpPr>
        <p:grpSpPr>
          <a:xfrm>
            <a:off x="13741" y="-1449"/>
            <a:ext cx="12189426" cy="6859449"/>
            <a:chOff x="3898129" y="-1226835"/>
            <a:chExt cx="12189426" cy="6859449"/>
          </a:xfrm>
          <a:solidFill>
            <a:srgbClr val="FFC000"/>
          </a:solidFill>
        </p:grpSpPr>
        <p:pic>
          <p:nvPicPr>
            <p:cNvPr id="16" name="Immagine 15" descr="Immagine che contiene testo, schermata, diagramma, Carattere&#10;&#10;Descrizione generata automaticamente">
              <a:extLst>
                <a:ext uri="{FF2B5EF4-FFF2-40B4-BE49-F238E27FC236}">
                  <a16:creationId xmlns:a16="http://schemas.microsoft.com/office/drawing/2014/main" id="{5DB29EA3-66E6-FA8B-2FF8-9DE7D986E26B}"/>
                </a:ext>
              </a:extLst>
            </p:cNvPr>
            <p:cNvPicPr>
              <a:picLocks noChangeAspect="1"/>
            </p:cNvPicPr>
            <p:nvPr/>
          </p:nvPicPr>
          <p:blipFill>
            <a:blip r:embed="rId3"/>
            <a:stretch>
              <a:fillRect/>
            </a:stretch>
          </p:blipFill>
          <p:spPr>
            <a:xfrm>
              <a:off x="3898129" y="-1226835"/>
              <a:ext cx="12189426" cy="6859449"/>
            </a:xfrm>
            <a:prstGeom prst="rect">
              <a:avLst/>
            </a:prstGeom>
            <a:grpFill/>
          </p:spPr>
        </p:pic>
        <p:sp>
          <p:nvSpPr>
            <p:cNvPr id="6" name="CasellaDiTesto 5">
              <a:extLst>
                <a:ext uri="{FF2B5EF4-FFF2-40B4-BE49-F238E27FC236}">
                  <a16:creationId xmlns:a16="http://schemas.microsoft.com/office/drawing/2014/main" id="{EE109AD5-6D4A-6DA9-0604-159CE2244E43}"/>
                </a:ext>
              </a:extLst>
            </p:cNvPr>
            <p:cNvSpPr txBox="1"/>
            <p:nvPr/>
          </p:nvSpPr>
          <p:spPr>
            <a:xfrm>
              <a:off x="12452779" y="309080"/>
              <a:ext cx="3022601" cy="1154162"/>
            </a:xfrm>
            <a:prstGeom prst="rect">
              <a:avLst/>
            </a:prstGeom>
            <a:grp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7" name="CasellaDiTesto 6">
              <a:extLst>
                <a:ext uri="{FF2B5EF4-FFF2-40B4-BE49-F238E27FC236}">
                  <a16:creationId xmlns:a16="http://schemas.microsoft.com/office/drawing/2014/main" id="{DE2943E7-731F-EAE0-BD7E-C687AE02045A}"/>
                </a:ext>
              </a:extLst>
            </p:cNvPr>
            <p:cNvSpPr txBox="1"/>
            <p:nvPr/>
          </p:nvSpPr>
          <p:spPr>
            <a:xfrm>
              <a:off x="12609661" y="3491276"/>
              <a:ext cx="3022601" cy="1569660"/>
            </a:xfrm>
            <a:prstGeom prst="rect">
              <a:avLst/>
            </a:prstGeom>
            <a:grp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grpSp>
      <p:grpSp>
        <p:nvGrpSpPr>
          <p:cNvPr id="14" name="Gruppo 13">
            <a:extLst>
              <a:ext uri="{FF2B5EF4-FFF2-40B4-BE49-F238E27FC236}">
                <a16:creationId xmlns:a16="http://schemas.microsoft.com/office/drawing/2014/main" id="{846A7FF0-859F-725F-290C-EF087AF294EF}"/>
              </a:ext>
            </a:extLst>
          </p:cNvPr>
          <p:cNvGrpSpPr/>
          <p:nvPr/>
        </p:nvGrpSpPr>
        <p:grpSpPr>
          <a:xfrm>
            <a:off x="269823" y="571678"/>
            <a:ext cx="6670622" cy="1841738"/>
            <a:chOff x="269823" y="571678"/>
            <a:chExt cx="6670622" cy="1841738"/>
          </a:xfrm>
        </p:grpSpPr>
        <p:sp>
          <p:nvSpPr>
            <p:cNvPr id="3" name="Cornice 2">
              <a:extLst>
                <a:ext uri="{FF2B5EF4-FFF2-40B4-BE49-F238E27FC236}">
                  <a16:creationId xmlns:a16="http://schemas.microsoft.com/office/drawing/2014/main" id="{2945171B-88EF-C8A4-D558-18A124805F60}"/>
                </a:ext>
              </a:extLst>
            </p:cNvPr>
            <p:cNvSpPr/>
            <p:nvPr/>
          </p:nvSpPr>
          <p:spPr>
            <a:xfrm>
              <a:off x="5606320" y="1139253"/>
              <a:ext cx="1334125" cy="1274163"/>
            </a:xfrm>
            <a:prstGeom prst="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Freccia sinistra 8">
              <a:extLst>
                <a:ext uri="{FF2B5EF4-FFF2-40B4-BE49-F238E27FC236}">
                  <a16:creationId xmlns:a16="http://schemas.microsoft.com/office/drawing/2014/main" id="{7671E232-F7E1-41BA-3223-5CBA8C51AFF4}"/>
                </a:ext>
              </a:extLst>
            </p:cNvPr>
            <p:cNvSpPr/>
            <p:nvPr/>
          </p:nvSpPr>
          <p:spPr>
            <a:xfrm>
              <a:off x="2473377" y="974361"/>
              <a:ext cx="3927423" cy="59960"/>
            </a:xfrm>
            <a:prstGeom prst="leftArrow">
              <a:avLst/>
            </a:prstGeom>
            <a:solidFill>
              <a:srgbClr val="FFC000"/>
            </a:solidFill>
            <a:ln w="793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ornice 9">
              <a:extLst>
                <a:ext uri="{FF2B5EF4-FFF2-40B4-BE49-F238E27FC236}">
                  <a16:creationId xmlns:a16="http://schemas.microsoft.com/office/drawing/2014/main" id="{BB76F490-A5E4-9391-F5AD-6CA66921A499}"/>
                </a:ext>
              </a:extLst>
            </p:cNvPr>
            <p:cNvSpPr/>
            <p:nvPr/>
          </p:nvSpPr>
          <p:spPr>
            <a:xfrm>
              <a:off x="269823" y="571678"/>
              <a:ext cx="2338466" cy="1204656"/>
            </a:xfrm>
            <a:prstGeom prst="frame">
              <a:avLst/>
            </a:prstGeom>
            <a:solidFill>
              <a:srgbClr val="FFC000"/>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cxnSp>
          <p:nvCxnSpPr>
            <p:cNvPr id="12" name="Connettore 1 11">
              <a:extLst>
                <a:ext uri="{FF2B5EF4-FFF2-40B4-BE49-F238E27FC236}">
                  <a16:creationId xmlns:a16="http://schemas.microsoft.com/office/drawing/2014/main" id="{F1CBA684-2D0C-DC56-8848-8BF24037CD36}"/>
                </a:ext>
              </a:extLst>
            </p:cNvPr>
            <p:cNvCxnSpPr/>
            <p:nvPr/>
          </p:nvCxnSpPr>
          <p:spPr>
            <a:xfrm flipV="1">
              <a:off x="6385810" y="974361"/>
              <a:ext cx="0" cy="199645"/>
            </a:xfrm>
            <a:prstGeom prst="line">
              <a:avLst/>
            </a:prstGeom>
            <a:ln w="793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D243DD82-D3FA-C70E-7393-FA50A7409EBF}"/>
                </a:ext>
              </a:extLst>
            </p:cNvPr>
            <p:cNvSpPr txBox="1"/>
            <p:nvPr/>
          </p:nvSpPr>
          <p:spPr>
            <a:xfrm>
              <a:off x="549778" y="769921"/>
              <a:ext cx="1923599" cy="830997"/>
            </a:xfrm>
            <a:prstGeom prst="rect">
              <a:avLst/>
            </a:prstGeom>
            <a:noFill/>
          </p:spPr>
          <p:txBody>
            <a:bodyPr wrap="square" rtlCol="0">
              <a:spAutoFit/>
            </a:bodyPr>
            <a:lstStyle/>
            <a:p>
              <a:pPr algn="ctr"/>
              <a:r>
                <a:rPr lang="it-IT" sz="2400" dirty="0"/>
                <a:t>Misurabile ad HL/LHC </a:t>
              </a:r>
            </a:p>
          </p:txBody>
        </p:sp>
      </p:grpSp>
    </p:spTree>
    <p:extLst>
      <p:ext uri="{BB962C8B-B14F-4D97-AF65-F5344CB8AC3E}">
        <p14:creationId xmlns:p14="http://schemas.microsoft.com/office/powerpoint/2010/main" val="245498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a:xfrm>
            <a:off x="77293" y="342495"/>
            <a:ext cx="2743200" cy="365125"/>
          </a:xfrm>
        </p:spPr>
        <p:txBody>
          <a:bodyPr/>
          <a:lstStyle/>
          <a:p>
            <a:fld id="{911504DE-B7A1-8D4F-8AC1-E7EFF1F1F3F3}" type="slidenum">
              <a:rPr lang="en-US" smtClean="0"/>
              <a:t>38</a:t>
            </a:fld>
            <a:endParaRPr lang="en-US"/>
          </a:p>
        </p:txBody>
      </p:sp>
      <p:pic>
        <p:nvPicPr>
          <p:cNvPr id="22" name="Immagine 21" descr="Immagine che contiene testo, schermata, diagramma, Carattere&#10;&#10;Descrizione generata automaticamente">
            <a:extLst>
              <a:ext uri="{FF2B5EF4-FFF2-40B4-BE49-F238E27FC236}">
                <a16:creationId xmlns:a16="http://schemas.microsoft.com/office/drawing/2014/main" id="{E9384541-EC3B-D10D-EEFF-33663C03AF4E}"/>
              </a:ext>
            </a:extLst>
          </p:cNvPr>
          <p:cNvPicPr>
            <a:picLocks noChangeAspect="1"/>
          </p:cNvPicPr>
          <p:nvPr/>
        </p:nvPicPr>
        <p:blipFill>
          <a:blip r:embed="rId3"/>
          <a:stretch>
            <a:fillRect/>
          </a:stretch>
        </p:blipFill>
        <p:spPr>
          <a:xfrm>
            <a:off x="2574" y="0"/>
            <a:ext cx="12189426" cy="6871035"/>
          </a:xfrm>
          <a:prstGeom prst="rect">
            <a:avLst/>
          </a:prstGeom>
        </p:spPr>
      </p:pic>
      <p:grpSp>
        <p:nvGrpSpPr>
          <p:cNvPr id="6" name="Gruppo 5">
            <a:extLst>
              <a:ext uri="{FF2B5EF4-FFF2-40B4-BE49-F238E27FC236}">
                <a16:creationId xmlns:a16="http://schemas.microsoft.com/office/drawing/2014/main" id="{DB2C7E71-7987-CC9B-1B9B-E5B746F2D385}"/>
              </a:ext>
            </a:extLst>
          </p:cNvPr>
          <p:cNvGrpSpPr/>
          <p:nvPr/>
        </p:nvGrpSpPr>
        <p:grpSpPr>
          <a:xfrm>
            <a:off x="297980" y="350724"/>
            <a:ext cx="11478875" cy="6218497"/>
            <a:chOff x="297980" y="350724"/>
            <a:chExt cx="11478875" cy="6218497"/>
          </a:xfrm>
        </p:grpSpPr>
        <p:sp>
          <p:nvSpPr>
            <p:cNvPr id="16" name="CasellaDiTesto 15">
              <a:extLst>
                <a:ext uri="{FF2B5EF4-FFF2-40B4-BE49-F238E27FC236}">
                  <a16:creationId xmlns:a16="http://schemas.microsoft.com/office/drawing/2014/main" id="{1C7366A1-2572-615F-15D9-5D32F5030A20}"/>
                </a:ext>
              </a:extLst>
            </p:cNvPr>
            <p:cNvSpPr txBox="1"/>
            <p:nvPr/>
          </p:nvSpPr>
          <p:spPr>
            <a:xfrm>
              <a:off x="8754254" y="4746073"/>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sp>
          <p:nvSpPr>
            <p:cNvPr id="24" name="CasellaDiTesto 23">
              <a:extLst>
                <a:ext uri="{FF2B5EF4-FFF2-40B4-BE49-F238E27FC236}">
                  <a16:creationId xmlns:a16="http://schemas.microsoft.com/office/drawing/2014/main" id="{A677433F-78A4-8449-788E-2CA67604AF6B}"/>
                </a:ext>
              </a:extLst>
            </p:cNvPr>
            <p:cNvSpPr txBox="1"/>
            <p:nvPr/>
          </p:nvSpPr>
          <p:spPr>
            <a:xfrm>
              <a:off x="8639842" y="1572804"/>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26" name="CasellaDiTesto 25">
              <a:extLst>
                <a:ext uri="{FF2B5EF4-FFF2-40B4-BE49-F238E27FC236}">
                  <a16:creationId xmlns:a16="http://schemas.microsoft.com/office/drawing/2014/main" id="{C6B11B4A-F767-17AE-6C33-5F954D69BF91}"/>
                </a:ext>
              </a:extLst>
            </p:cNvPr>
            <p:cNvSpPr txBox="1"/>
            <p:nvPr/>
          </p:nvSpPr>
          <p:spPr>
            <a:xfrm>
              <a:off x="297980" y="350724"/>
              <a:ext cx="3149757" cy="1200329"/>
            </a:xfrm>
            <a:prstGeom prst="rect">
              <a:avLst/>
            </a:prstGeom>
            <a:solidFill>
              <a:schemeClr val="bg1"/>
            </a:solidFill>
          </p:spPr>
          <p:txBody>
            <a:bodyPr wrap="square" rtlCol="0">
              <a:spAutoFit/>
            </a:bodyPr>
            <a:lstStyle/>
            <a:p>
              <a:pPr algn="ctr"/>
              <a:r>
                <a:rPr lang="it-IT" sz="2400" dirty="0"/>
                <a:t>Garantito a </a:t>
              </a:r>
              <a:r>
                <a:rPr lang="it-IT" sz="2400" dirty="0" err="1"/>
                <a:t>Fcc-ee</a:t>
              </a:r>
              <a:r>
                <a:rPr lang="it-IT" sz="2400" dirty="0"/>
                <a:t>,</a:t>
              </a:r>
            </a:p>
            <a:p>
              <a:pPr algn="ctr"/>
              <a:r>
                <a:rPr lang="it-IT" sz="2400" dirty="0"/>
                <a:t>misura indipendente</a:t>
              </a:r>
            </a:p>
            <a:p>
              <a:pPr algn="ctr"/>
              <a:r>
                <a:rPr lang="it-IT" sz="2400" dirty="0"/>
                <a:t>dal modello</a:t>
              </a:r>
            </a:p>
          </p:txBody>
        </p:sp>
        <p:sp>
          <p:nvSpPr>
            <p:cNvPr id="28" name="CasellaDiTesto 27">
              <a:extLst>
                <a:ext uri="{FF2B5EF4-FFF2-40B4-BE49-F238E27FC236}">
                  <a16:creationId xmlns:a16="http://schemas.microsoft.com/office/drawing/2014/main" id="{C33626DD-7901-F52E-F3B7-CE465BE1D141}"/>
                </a:ext>
              </a:extLst>
            </p:cNvPr>
            <p:cNvSpPr txBox="1"/>
            <p:nvPr/>
          </p:nvSpPr>
          <p:spPr>
            <a:xfrm>
              <a:off x="544547" y="2421825"/>
              <a:ext cx="2452531" cy="1785104"/>
            </a:xfrm>
            <a:prstGeom prst="rect">
              <a:avLst/>
            </a:prstGeom>
            <a:solidFill>
              <a:schemeClr val="bg1"/>
            </a:solidFill>
          </p:spPr>
          <p:txBody>
            <a:bodyPr wrap="square" rtlCol="0">
              <a:spAutoFit/>
            </a:bodyPr>
            <a:lstStyle/>
            <a:p>
              <a:pPr algn="ctr"/>
              <a:r>
                <a:rPr lang="it-IT" sz="2200" dirty="0"/>
                <a:t>Non chiaro come fare</a:t>
              </a:r>
            </a:p>
            <a:p>
              <a:pPr algn="ctr"/>
              <a:endParaRPr lang="it-IT" sz="2200" dirty="0"/>
            </a:p>
            <a:p>
              <a:pPr algn="ctr"/>
              <a:r>
                <a:rPr lang="it-IT" sz="2200" dirty="0"/>
                <a:t>Servono nuove idee!</a:t>
              </a:r>
            </a:p>
          </p:txBody>
        </p:sp>
        <p:sp>
          <p:nvSpPr>
            <p:cNvPr id="29" name="CasellaDiTesto 28">
              <a:extLst>
                <a:ext uri="{FF2B5EF4-FFF2-40B4-BE49-F238E27FC236}">
                  <a16:creationId xmlns:a16="http://schemas.microsoft.com/office/drawing/2014/main" id="{8EACC894-B63E-FBCC-A0FB-92904D10DF1F}"/>
                </a:ext>
              </a:extLst>
            </p:cNvPr>
            <p:cNvSpPr txBox="1"/>
            <p:nvPr/>
          </p:nvSpPr>
          <p:spPr>
            <a:xfrm>
              <a:off x="325000" y="5122671"/>
              <a:ext cx="2951584" cy="1446550"/>
            </a:xfrm>
            <a:prstGeom prst="rect">
              <a:avLst/>
            </a:prstGeom>
            <a:solidFill>
              <a:schemeClr val="bg1"/>
            </a:solidFill>
          </p:spPr>
          <p:txBody>
            <a:bodyPr wrap="square" rtlCol="0">
              <a:spAutoFit/>
            </a:bodyPr>
            <a:lstStyle/>
            <a:p>
              <a:pPr algn="ctr"/>
              <a:r>
                <a:rPr lang="it-IT" sz="2200" dirty="0"/>
                <a:t>Non ancora visto</a:t>
              </a:r>
            </a:p>
            <a:p>
              <a:pPr algn="ctr"/>
              <a:endParaRPr lang="it-IT" sz="2200" dirty="0"/>
            </a:p>
            <a:p>
              <a:pPr algn="ctr"/>
              <a:r>
                <a:rPr lang="it-IT" sz="2200" dirty="0"/>
                <a:t>Potrebbe essere </a:t>
              </a:r>
              <a:r>
                <a:rPr lang="it-IT" sz="2200" b="1" dirty="0">
                  <a:solidFill>
                    <a:srgbClr val="FF0000"/>
                  </a:solidFill>
                </a:rPr>
                <a:t>nelle possibilità di FCC-</a:t>
              </a:r>
              <a:r>
                <a:rPr lang="it-IT" sz="2200" b="1" dirty="0" err="1">
                  <a:solidFill>
                    <a:srgbClr val="FF0000"/>
                  </a:solidFill>
                </a:rPr>
                <a:t>ee</a:t>
              </a:r>
              <a:endParaRPr lang="it-IT" sz="2200" b="1" dirty="0">
                <a:solidFill>
                  <a:srgbClr val="FF0000"/>
                </a:solidFill>
              </a:endParaRPr>
            </a:p>
          </p:txBody>
        </p:sp>
      </p:grpSp>
    </p:spTree>
    <p:extLst>
      <p:ext uri="{BB962C8B-B14F-4D97-AF65-F5344CB8AC3E}">
        <p14:creationId xmlns:p14="http://schemas.microsoft.com/office/powerpoint/2010/main" val="302674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39</a:t>
            </a:fld>
            <a:endParaRPr lang="en-US"/>
          </a:p>
        </p:txBody>
      </p:sp>
      <p:grpSp>
        <p:nvGrpSpPr>
          <p:cNvPr id="8" name="Gruppo 7">
            <a:extLst>
              <a:ext uri="{FF2B5EF4-FFF2-40B4-BE49-F238E27FC236}">
                <a16:creationId xmlns:a16="http://schemas.microsoft.com/office/drawing/2014/main" id="{7D443E31-735B-6106-FC5B-B9959145725F}"/>
              </a:ext>
            </a:extLst>
          </p:cNvPr>
          <p:cNvGrpSpPr/>
          <p:nvPr/>
        </p:nvGrpSpPr>
        <p:grpSpPr>
          <a:xfrm>
            <a:off x="2574" y="0"/>
            <a:ext cx="12189426" cy="6859449"/>
            <a:chOff x="3886962" y="-1225386"/>
            <a:chExt cx="12189426" cy="6859449"/>
          </a:xfrm>
        </p:grpSpPr>
        <p:pic>
          <p:nvPicPr>
            <p:cNvPr id="16" name="Immagine 15" descr="Immagine che contiene testo, schermata, diagramma, Carattere&#10;&#10;Descrizione generata automaticamente">
              <a:extLst>
                <a:ext uri="{FF2B5EF4-FFF2-40B4-BE49-F238E27FC236}">
                  <a16:creationId xmlns:a16="http://schemas.microsoft.com/office/drawing/2014/main" id="{5DB29EA3-66E6-FA8B-2FF8-9DE7D986E26B}"/>
                </a:ext>
              </a:extLst>
            </p:cNvPr>
            <p:cNvPicPr>
              <a:picLocks noChangeAspect="1"/>
            </p:cNvPicPr>
            <p:nvPr/>
          </p:nvPicPr>
          <p:blipFill>
            <a:blip r:embed="rId3"/>
            <a:stretch>
              <a:fillRect/>
            </a:stretch>
          </p:blipFill>
          <p:spPr>
            <a:xfrm>
              <a:off x="3886962" y="-1225386"/>
              <a:ext cx="12189426" cy="6859449"/>
            </a:xfrm>
            <a:prstGeom prst="rect">
              <a:avLst/>
            </a:prstGeom>
          </p:spPr>
        </p:pic>
        <p:sp>
          <p:nvSpPr>
            <p:cNvPr id="6" name="CasellaDiTesto 5">
              <a:extLst>
                <a:ext uri="{FF2B5EF4-FFF2-40B4-BE49-F238E27FC236}">
                  <a16:creationId xmlns:a16="http://schemas.microsoft.com/office/drawing/2014/main" id="{EE109AD5-6D4A-6DA9-0604-159CE2244E43}"/>
                </a:ext>
              </a:extLst>
            </p:cNvPr>
            <p:cNvSpPr txBox="1"/>
            <p:nvPr/>
          </p:nvSpPr>
          <p:spPr>
            <a:xfrm>
              <a:off x="12452779" y="309080"/>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7" name="CasellaDiTesto 6">
              <a:extLst>
                <a:ext uri="{FF2B5EF4-FFF2-40B4-BE49-F238E27FC236}">
                  <a16:creationId xmlns:a16="http://schemas.microsoft.com/office/drawing/2014/main" id="{DE2943E7-731F-EAE0-BD7E-C687AE02045A}"/>
                </a:ext>
              </a:extLst>
            </p:cNvPr>
            <p:cNvSpPr txBox="1"/>
            <p:nvPr/>
          </p:nvSpPr>
          <p:spPr>
            <a:xfrm>
              <a:off x="12609661" y="3491276"/>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grpSp>
    </p:spTree>
    <p:extLst>
      <p:ext uri="{BB962C8B-B14F-4D97-AF65-F5344CB8AC3E}">
        <p14:creationId xmlns:p14="http://schemas.microsoft.com/office/powerpoint/2010/main" val="41901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a:extLst>
              <a:ext uri="{FF2B5EF4-FFF2-40B4-BE49-F238E27FC236}">
                <a16:creationId xmlns:a16="http://schemas.microsoft.com/office/drawing/2014/main" id="{0732DBB0-236A-D9C0-11A8-996FD4807E00}"/>
              </a:ext>
            </a:extLst>
          </p:cNvPr>
          <p:cNvPicPr>
            <a:picLocks noChangeAspect="1"/>
          </p:cNvPicPr>
          <p:nvPr/>
        </p:nvPicPr>
        <p:blipFill>
          <a:blip r:embed="rId2"/>
          <a:stretch>
            <a:fillRect/>
          </a:stretch>
        </p:blipFill>
        <p:spPr>
          <a:xfrm>
            <a:off x="7958894" y="675162"/>
            <a:ext cx="4046612" cy="3853549"/>
          </a:xfrm>
          <a:prstGeom prst="rect">
            <a:avLst/>
          </a:prstGeom>
          <a:ln w="12700">
            <a:miter lim="400000"/>
          </a:ln>
        </p:spPr>
      </p:pic>
      <p:sp>
        <p:nvSpPr>
          <p:cNvPr id="4" name="Segnaposto numero diapositiva 3">
            <a:extLst>
              <a:ext uri="{FF2B5EF4-FFF2-40B4-BE49-F238E27FC236}">
                <a16:creationId xmlns:a16="http://schemas.microsoft.com/office/drawing/2014/main" id="{E1A5018C-48BF-A0CD-65D4-47F1C85420ED}"/>
              </a:ext>
            </a:extLst>
          </p:cNvPr>
          <p:cNvSpPr>
            <a:spLocks noGrp="1"/>
          </p:cNvSpPr>
          <p:nvPr>
            <p:ph type="sldNum" sz="quarter" idx="12"/>
          </p:nvPr>
        </p:nvSpPr>
        <p:spPr/>
        <p:txBody>
          <a:bodyPr/>
          <a:lstStyle/>
          <a:p>
            <a:fld id="{911504DE-B7A1-8D4F-8AC1-E7EFF1F1F3F3}" type="slidenum">
              <a:rPr lang="en-US" smtClean="0"/>
              <a:t>4</a:t>
            </a:fld>
            <a:endParaRPr lang="en-US"/>
          </a:p>
        </p:txBody>
      </p:sp>
      <p:sp>
        <p:nvSpPr>
          <p:cNvPr id="13" name="CasellaDiTesto 12">
            <a:extLst>
              <a:ext uri="{FF2B5EF4-FFF2-40B4-BE49-F238E27FC236}">
                <a16:creationId xmlns:a16="http://schemas.microsoft.com/office/drawing/2014/main" id="{DB101C4B-1E91-E454-7599-DD9629B19423}"/>
              </a:ext>
            </a:extLst>
          </p:cNvPr>
          <p:cNvSpPr txBox="1"/>
          <p:nvPr/>
        </p:nvSpPr>
        <p:spPr>
          <a:xfrm>
            <a:off x="-71717" y="1281"/>
            <a:ext cx="12326103" cy="769441"/>
          </a:xfrm>
          <a:prstGeom prst="rect">
            <a:avLst/>
          </a:prstGeom>
          <a:solidFill>
            <a:schemeClr val="bg1"/>
          </a:solidFill>
        </p:spPr>
        <p:txBody>
          <a:bodyPr wrap="square" rtlCol="0">
            <a:spAutoFit/>
          </a:bodyPr>
          <a:lstStyle/>
          <a:p>
            <a:r>
              <a:rPr lang="it-IT" sz="4400" b="1" dirty="0"/>
              <a:t> 2012: Una pietra miliare per la fisica delle particelle</a:t>
            </a:r>
          </a:p>
        </p:txBody>
      </p:sp>
      <p:pic>
        <p:nvPicPr>
          <p:cNvPr id="15" name="Immagine 14" descr="Immagine che contiene testo, schermata, Sistema operativo, software&#10;&#10;Descrizione generata automaticamente">
            <a:extLst>
              <a:ext uri="{FF2B5EF4-FFF2-40B4-BE49-F238E27FC236}">
                <a16:creationId xmlns:a16="http://schemas.microsoft.com/office/drawing/2014/main" id="{9887C473-9DD1-E350-14E5-BE3AA632D4A7}"/>
              </a:ext>
            </a:extLst>
          </p:cNvPr>
          <p:cNvPicPr>
            <a:picLocks noChangeAspect="1"/>
          </p:cNvPicPr>
          <p:nvPr/>
        </p:nvPicPr>
        <p:blipFill rotWithShape="1">
          <a:blip r:embed="rId3"/>
          <a:srcRect b="4227"/>
          <a:stretch/>
        </p:blipFill>
        <p:spPr>
          <a:xfrm>
            <a:off x="125910" y="1281347"/>
            <a:ext cx="7772400" cy="4911983"/>
          </a:xfrm>
          <a:prstGeom prst="rect">
            <a:avLst/>
          </a:prstGeom>
        </p:spPr>
      </p:pic>
      <p:pic>
        <p:nvPicPr>
          <p:cNvPr id="17" name="Immagine 16" descr="Immagine che contiene uomo, Viso umano, occhiali, vestiti&#10;&#10;Descrizione generata automaticamente">
            <a:extLst>
              <a:ext uri="{FF2B5EF4-FFF2-40B4-BE49-F238E27FC236}">
                <a16:creationId xmlns:a16="http://schemas.microsoft.com/office/drawing/2014/main" id="{51E3A892-185D-659F-4B7A-E2611ECA9FA8}"/>
              </a:ext>
            </a:extLst>
          </p:cNvPr>
          <p:cNvPicPr>
            <a:picLocks noChangeAspect="1"/>
          </p:cNvPicPr>
          <p:nvPr/>
        </p:nvPicPr>
        <p:blipFill rotWithShape="1">
          <a:blip r:embed="rId4"/>
          <a:srcRect l="50240"/>
          <a:stretch/>
        </p:blipFill>
        <p:spPr>
          <a:xfrm>
            <a:off x="8272112" y="4433151"/>
            <a:ext cx="3265948" cy="2288324"/>
          </a:xfrm>
          <a:prstGeom prst="rect">
            <a:avLst/>
          </a:prstGeom>
        </p:spPr>
      </p:pic>
      <p:sp>
        <p:nvSpPr>
          <p:cNvPr id="2" name="Ovale 1">
            <a:extLst>
              <a:ext uri="{FF2B5EF4-FFF2-40B4-BE49-F238E27FC236}">
                <a16:creationId xmlns:a16="http://schemas.microsoft.com/office/drawing/2014/main" id="{9668839C-8E04-9D3D-A0EE-E49A3961D852}"/>
              </a:ext>
            </a:extLst>
          </p:cNvPr>
          <p:cNvSpPr/>
          <p:nvPr/>
        </p:nvSpPr>
        <p:spPr>
          <a:xfrm>
            <a:off x="10617200" y="3502358"/>
            <a:ext cx="920860" cy="930793"/>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t>
            </a:r>
          </a:p>
        </p:txBody>
      </p:sp>
      <p:sp>
        <p:nvSpPr>
          <p:cNvPr id="5" name="Rettangolo 4">
            <a:extLst>
              <a:ext uri="{FF2B5EF4-FFF2-40B4-BE49-F238E27FC236}">
                <a16:creationId xmlns:a16="http://schemas.microsoft.com/office/drawing/2014/main" id="{99FCE7AE-4CFF-E0D5-9357-F3883DBF56CD}"/>
              </a:ext>
            </a:extLst>
          </p:cNvPr>
          <p:cNvSpPr/>
          <p:nvPr/>
        </p:nvSpPr>
        <p:spPr>
          <a:xfrm>
            <a:off x="386964" y="1227560"/>
            <a:ext cx="7064007" cy="724013"/>
          </a:xfrm>
          <a:prstGeom prst="rect">
            <a:avLst/>
          </a:prstGeom>
          <a:solidFill>
            <a:srgbClr val="A1A1A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err="1">
                <a:solidFill>
                  <a:schemeClr val="bg1"/>
                </a:solidFill>
              </a:rPr>
              <a:t>Oseervazione</a:t>
            </a:r>
            <a:r>
              <a:rPr lang="it-IT" sz="2400" dirty="0">
                <a:solidFill>
                  <a:schemeClr val="bg1"/>
                </a:solidFill>
              </a:rPr>
              <a:t> della particella di Higgs all’ LHC dopo </a:t>
            </a:r>
          </a:p>
          <a:p>
            <a:pPr algn="ctr"/>
            <a:r>
              <a:rPr lang="it-IT" sz="2400" b="1" dirty="0">
                <a:solidFill>
                  <a:schemeClr val="bg1"/>
                </a:solidFill>
              </a:rPr>
              <a:t>40 anni </a:t>
            </a:r>
            <a:r>
              <a:rPr lang="it-IT" sz="2400" dirty="0">
                <a:solidFill>
                  <a:schemeClr val="bg1"/>
                </a:solidFill>
              </a:rPr>
              <a:t>di ricerca sperimentale</a:t>
            </a:r>
          </a:p>
        </p:txBody>
      </p:sp>
      <p:sp>
        <p:nvSpPr>
          <p:cNvPr id="6" name="Rettangolo 5">
            <a:extLst>
              <a:ext uri="{FF2B5EF4-FFF2-40B4-BE49-F238E27FC236}">
                <a16:creationId xmlns:a16="http://schemas.microsoft.com/office/drawing/2014/main" id="{0D998CB3-B002-AADC-A16F-17E36EBF4456}"/>
              </a:ext>
            </a:extLst>
          </p:cNvPr>
          <p:cNvSpPr/>
          <p:nvPr/>
        </p:nvSpPr>
        <p:spPr>
          <a:xfrm>
            <a:off x="125910" y="5415530"/>
            <a:ext cx="7772400" cy="940820"/>
          </a:xfrm>
          <a:prstGeom prst="rect">
            <a:avLst/>
          </a:prstGeom>
          <a:solidFill>
            <a:srgbClr val="A1A1A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bg1"/>
                </a:solidFill>
              </a:rPr>
              <a:t>La particella di Higgs era </a:t>
            </a:r>
            <a:r>
              <a:rPr lang="it-IT" sz="2400" b="1" dirty="0">
                <a:solidFill>
                  <a:schemeClr val="bg1"/>
                </a:solidFill>
              </a:rPr>
              <a:t>l’ultima mancante </a:t>
            </a:r>
            <a:r>
              <a:rPr lang="it-IT" sz="2400" dirty="0">
                <a:solidFill>
                  <a:schemeClr val="bg1"/>
                </a:solidFill>
              </a:rPr>
              <a:t>nel Modello Standard, possibile portale verso Nuova Fisica</a:t>
            </a:r>
          </a:p>
        </p:txBody>
      </p:sp>
    </p:spTree>
    <p:extLst>
      <p:ext uri="{BB962C8B-B14F-4D97-AF65-F5344CB8AC3E}">
        <p14:creationId xmlns:p14="http://schemas.microsoft.com/office/powerpoint/2010/main" val="15527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8AC3A53A-9AB0-F120-73F1-F66885909F54}"/>
              </a:ext>
            </a:extLst>
          </p:cNvPr>
          <p:cNvSpPr>
            <a:spLocks noGrp="1"/>
          </p:cNvSpPr>
          <p:nvPr>
            <p:ph type="sldNum" sz="quarter" idx="12"/>
          </p:nvPr>
        </p:nvSpPr>
        <p:spPr/>
        <p:txBody>
          <a:bodyPr/>
          <a:lstStyle/>
          <a:p>
            <a:fld id="{911504DE-B7A1-8D4F-8AC1-E7EFF1F1F3F3}" type="slidenum">
              <a:rPr lang="en-US" smtClean="0"/>
              <a:t>40</a:t>
            </a:fld>
            <a:endParaRPr lang="en-US"/>
          </a:p>
        </p:txBody>
      </p:sp>
      <p:grpSp>
        <p:nvGrpSpPr>
          <p:cNvPr id="9" name="Gruppo 8">
            <a:extLst>
              <a:ext uri="{FF2B5EF4-FFF2-40B4-BE49-F238E27FC236}">
                <a16:creationId xmlns:a16="http://schemas.microsoft.com/office/drawing/2014/main" id="{E6B9A80E-1F75-0399-C683-F47845289539}"/>
              </a:ext>
            </a:extLst>
          </p:cNvPr>
          <p:cNvGrpSpPr/>
          <p:nvPr/>
        </p:nvGrpSpPr>
        <p:grpSpPr>
          <a:xfrm>
            <a:off x="0" y="0"/>
            <a:ext cx="12192000" cy="6855824"/>
            <a:chOff x="6615953" y="-3041682"/>
            <a:chExt cx="12192000" cy="6855824"/>
          </a:xfrm>
        </p:grpSpPr>
        <p:sp>
          <p:nvSpPr>
            <p:cNvPr id="11" name="Rettangolo 10">
              <a:extLst>
                <a:ext uri="{FF2B5EF4-FFF2-40B4-BE49-F238E27FC236}">
                  <a16:creationId xmlns:a16="http://schemas.microsoft.com/office/drawing/2014/main" id="{70B802CA-DCDE-7A39-9443-132EB1EE7E07}"/>
                </a:ext>
              </a:extLst>
            </p:cNvPr>
            <p:cNvSpPr/>
            <p:nvPr/>
          </p:nvSpPr>
          <p:spPr>
            <a:xfrm>
              <a:off x="6615953" y="1219200"/>
              <a:ext cx="3301769" cy="10291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pic>
          <p:nvPicPr>
            <p:cNvPr id="12" name="Immagine 11" descr="Immagine che contiene testo, schermata, diagramma, Carattere&#10;&#10;Descrizione generata automaticamente">
              <a:extLst>
                <a:ext uri="{FF2B5EF4-FFF2-40B4-BE49-F238E27FC236}">
                  <a16:creationId xmlns:a16="http://schemas.microsoft.com/office/drawing/2014/main" id="{ECE9BCFA-F199-972C-AA25-434841174151}"/>
                </a:ext>
              </a:extLst>
            </p:cNvPr>
            <p:cNvPicPr>
              <a:picLocks noChangeAspect="1"/>
            </p:cNvPicPr>
            <p:nvPr/>
          </p:nvPicPr>
          <p:blipFill>
            <a:blip r:embed="rId3"/>
            <a:stretch>
              <a:fillRect/>
            </a:stretch>
          </p:blipFill>
          <p:spPr>
            <a:xfrm>
              <a:off x="6615953" y="-3041682"/>
              <a:ext cx="12192000" cy="6855824"/>
            </a:xfrm>
            <a:prstGeom prst="rect">
              <a:avLst/>
            </a:prstGeom>
          </p:spPr>
        </p:pic>
        <p:sp>
          <p:nvSpPr>
            <p:cNvPr id="13" name="CasellaDiTesto 12">
              <a:extLst>
                <a:ext uri="{FF2B5EF4-FFF2-40B4-BE49-F238E27FC236}">
                  <a16:creationId xmlns:a16="http://schemas.microsoft.com/office/drawing/2014/main" id="{001B807C-2870-35E9-60DB-A9E24E7C0CA8}"/>
                </a:ext>
              </a:extLst>
            </p:cNvPr>
            <p:cNvSpPr txBox="1"/>
            <p:nvPr/>
          </p:nvSpPr>
          <p:spPr>
            <a:xfrm>
              <a:off x="15362014" y="1694669"/>
              <a:ext cx="3022601" cy="1569660"/>
            </a:xfrm>
            <a:prstGeom prst="rect">
              <a:avLst/>
            </a:prstGeom>
            <a:solidFill>
              <a:schemeClr val="bg1"/>
            </a:solidFill>
          </p:spPr>
          <p:txBody>
            <a:bodyPr wrap="square" rtlCol="0">
              <a:spAutoFit/>
            </a:bodyPr>
            <a:lstStyle/>
            <a:p>
              <a:pPr algn="ctr"/>
              <a:r>
                <a:rPr lang="it-IT" sz="2400" dirty="0"/>
                <a:t>Prima Evidenza (3</a:t>
              </a:r>
              <a:r>
                <a:rPr lang="it-IT" sz="2400" dirty="0">
                  <a:latin typeface="Symbol" pitchFamily="2" charset="2"/>
                </a:rPr>
                <a:t>s</a:t>
              </a:r>
              <a:r>
                <a:rPr lang="it-IT" sz="2400" dirty="0"/>
                <a:t>)</a:t>
              </a:r>
            </a:p>
            <a:p>
              <a:pPr algn="ctr"/>
              <a:r>
                <a:rPr lang="it-IT" sz="2400" dirty="0"/>
                <a:t>Da confermare ad LHC/ HL-LHC nei prossimi 3-5 anni</a:t>
              </a:r>
            </a:p>
          </p:txBody>
        </p:sp>
        <p:sp>
          <p:nvSpPr>
            <p:cNvPr id="14" name="CasellaDiTesto 13">
              <a:extLst>
                <a:ext uri="{FF2B5EF4-FFF2-40B4-BE49-F238E27FC236}">
                  <a16:creationId xmlns:a16="http://schemas.microsoft.com/office/drawing/2014/main" id="{D99E1E6A-DC9B-FE58-497B-DFCC177C8584}"/>
                </a:ext>
              </a:extLst>
            </p:cNvPr>
            <p:cNvSpPr txBox="1"/>
            <p:nvPr/>
          </p:nvSpPr>
          <p:spPr>
            <a:xfrm>
              <a:off x="15262825" y="-1475911"/>
              <a:ext cx="3022601" cy="1154162"/>
            </a:xfrm>
            <a:prstGeom prst="rect">
              <a:avLst/>
            </a:prstGeom>
            <a:solidFill>
              <a:schemeClr val="bg1"/>
            </a:solidFill>
          </p:spPr>
          <p:txBody>
            <a:bodyPr wrap="square" rtlCol="0">
              <a:spAutoFit/>
            </a:bodyPr>
            <a:lstStyle/>
            <a:p>
              <a:r>
                <a:rPr lang="it-IT" sz="2300" dirty="0"/>
                <a:t>Individuati (5</a:t>
              </a:r>
              <a:r>
                <a:rPr lang="it-IT" sz="2300" dirty="0">
                  <a:latin typeface="Symbol" pitchFamily="2" charset="2"/>
                </a:rPr>
                <a:t>s</a:t>
              </a:r>
              <a:r>
                <a:rPr lang="it-IT" sz="2300" dirty="0"/>
                <a:t>) ad LHC </a:t>
              </a:r>
            </a:p>
            <a:p>
              <a:r>
                <a:rPr lang="it-IT" sz="2300" dirty="0"/>
                <a:t>Osservazione di diretta</a:t>
              </a:r>
            </a:p>
            <a:p>
              <a:r>
                <a:rPr lang="it-IT" sz="2300" dirty="0"/>
                <a:t>interazione con H</a:t>
              </a:r>
            </a:p>
          </p:txBody>
        </p:sp>
        <p:sp>
          <p:nvSpPr>
            <p:cNvPr id="15" name="CasellaDiTesto 14">
              <a:extLst>
                <a:ext uri="{FF2B5EF4-FFF2-40B4-BE49-F238E27FC236}">
                  <a16:creationId xmlns:a16="http://schemas.microsoft.com/office/drawing/2014/main" id="{FD0DF670-0495-3874-3EB0-89AF0CB9FE7E}"/>
                </a:ext>
              </a:extLst>
            </p:cNvPr>
            <p:cNvSpPr txBox="1"/>
            <p:nvPr/>
          </p:nvSpPr>
          <p:spPr>
            <a:xfrm>
              <a:off x="7107298" y="-2711734"/>
              <a:ext cx="2770631" cy="1200329"/>
            </a:xfrm>
            <a:prstGeom prst="rect">
              <a:avLst/>
            </a:prstGeom>
            <a:solidFill>
              <a:schemeClr val="bg1"/>
            </a:solidFill>
          </p:spPr>
          <p:txBody>
            <a:bodyPr wrap="none" rtlCol="0">
              <a:spAutoFit/>
            </a:bodyPr>
            <a:lstStyle/>
            <a:p>
              <a:pPr algn="ctr"/>
              <a:r>
                <a:rPr lang="it-IT" sz="2400" dirty="0"/>
                <a:t>Garantito a </a:t>
              </a:r>
              <a:r>
                <a:rPr lang="it-IT" sz="2400" dirty="0" err="1"/>
                <a:t>Fcc-ee</a:t>
              </a:r>
              <a:r>
                <a:rPr lang="it-IT" sz="2400" dirty="0"/>
                <a:t>,</a:t>
              </a:r>
            </a:p>
            <a:p>
              <a:pPr algn="ctr"/>
              <a:r>
                <a:rPr lang="it-IT" sz="2400" dirty="0"/>
                <a:t>misura indipendente</a:t>
              </a:r>
            </a:p>
            <a:p>
              <a:pPr algn="ctr"/>
              <a:r>
                <a:rPr lang="it-IT" sz="2400" dirty="0"/>
                <a:t>dal modello</a:t>
              </a:r>
            </a:p>
          </p:txBody>
        </p:sp>
        <p:sp>
          <p:nvSpPr>
            <p:cNvPr id="17" name="CasellaDiTesto 16">
              <a:extLst>
                <a:ext uri="{FF2B5EF4-FFF2-40B4-BE49-F238E27FC236}">
                  <a16:creationId xmlns:a16="http://schemas.microsoft.com/office/drawing/2014/main" id="{063D5530-5747-0CD7-42C0-0673A94EE998}"/>
                </a:ext>
              </a:extLst>
            </p:cNvPr>
            <p:cNvSpPr txBox="1"/>
            <p:nvPr/>
          </p:nvSpPr>
          <p:spPr>
            <a:xfrm>
              <a:off x="7138277" y="-607334"/>
              <a:ext cx="2452531" cy="1785104"/>
            </a:xfrm>
            <a:prstGeom prst="rect">
              <a:avLst/>
            </a:prstGeom>
            <a:solidFill>
              <a:schemeClr val="bg1"/>
            </a:solidFill>
          </p:spPr>
          <p:txBody>
            <a:bodyPr wrap="square" rtlCol="0">
              <a:spAutoFit/>
            </a:bodyPr>
            <a:lstStyle/>
            <a:p>
              <a:pPr algn="ctr"/>
              <a:r>
                <a:rPr lang="it-IT" sz="2200" dirty="0"/>
                <a:t>Non chiaro come fare</a:t>
              </a:r>
            </a:p>
            <a:p>
              <a:pPr algn="ctr"/>
              <a:endParaRPr lang="it-IT" sz="2200" dirty="0"/>
            </a:p>
            <a:p>
              <a:pPr algn="ctr"/>
              <a:r>
                <a:rPr lang="it-IT" sz="2200" dirty="0"/>
                <a:t>Servono nuove idee!</a:t>
              </a:r>
            </a:p>
          </p:txBody>
        </p:sp>
      </p:grpSp>
    </p:spTree>
    <p:extLst>
      <p:ext uri="{BB962C8B-B14F-4D97-AF65-F5344CB8AC3E}">
        <p14:creationId xmlns:p14="http://schemas.microsoft.com/office/powerpoint/2010/main" val="155262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BD420594-1B16-8187-41E5-375FAF6BEB71}"/>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816291A6-C5EA-0107-435E-93180263B8A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5</a:t>
            </a:fld>
            <a:endParaRPr lang="en-US" sz="1200">
              <a:solidFill>
                <a:srgbClr val="FFFFFF"/>
              </a:solidFill>
            </a:endParaRPr>
          </a:p>
        </p:txBody>
      </p:sp>
      <p:sp>
        <p:nvSpPr>
          <p:cNvPr id="11" name="CasellaDiTesto 10">
            <a:extLst>
              <a:ext uri="{FF2B5EF4-FFF2-40B4-BE49-F238E27FC236}">
                <a16:creationId xmlns:a16="http://schemas.microsoft.com/office/drawing/2014/main" id="{E0CA48D6-15A9-F8AB-77EA-5DAD950EF562}"/>
              </a:ext>
            </a:extLst>
          </p:cNvPr>
          <p:cNvSpPr txBox="1"/>
          <p:nvPr/>
        </p:nvSpPr>
        <p:spPr>
          <a:xfrm>
            <a:off x="6414745" y="4928597"/>
            <a:ext cx="3937569" cy="584775"/>
          </a:xfrm>
          <a:prstGeom prst="rect">
            <a:avLst/>
          </a:prstGeom>
          <a:noFill/>
        </p:spPr>
        <p:txBody>
          <a:bodyPr wrap="square" rtlCol="0">
            <a:spAutoFit/>
          </a:bodyPr>
          <a:lstStyle/>
          <a:p>
            <a:r>
              <a:rPr lang="it-IT" sz="3200" dirty="0">
                <a:solidFill>
                  <a:schemeClr val="bg1"/>
                </a:solidFill>
              </a:rPr>
              <a:t>Cosa abbiamo capito?</a:t>
            </a:r>
          </a:p>
        </p:txBody>
      </p:sp>
      <p:sp>
        <p:nvSpPr>
          <p:cNvPr id="13" name="CasellaDiTesto 12">
            <a:extLst>
              <a:ext uri="{FF2B5EF4-FFF2-40B4-BE49-F238E27FC236}">
                <a16:creationId xmlns:a16="http://schemas.microsoft.com/office/drawing/2014/main" id="{6996BC5F-76B5-714C-302A-85166FBBCF1C}"/>
              </a:ext>
            </a:extLst>
          </p:cNvPr>
          <p:cNvSpPr txBox="1"/>
          <p:nvPr/>
        </p:nvSpPr>
        <p:spPr>
          <a:xfrm>
            <a:off x="6414744" y="3565886"/>
            <a:ext cx="4639699" cy="584775"/>
          </a:xfrm>
          <a:prstGeom prst="rect">
            <a:avLst/>
          </a:prstGeom>
          <a:noFill/>
        </p:spPr>
        <p:txBody>
          <a:bodyPr wrap="square" rtlCol="0">
            <a:spAutoFit/>
          </a:bodyPr>
          <a:lstStyle/>
          <a:p>
            <a:r>
              <a:rPr lang="it-IT" sz="3200" dirty="0">
                <a:solidFill>
                  <a:schemeClr val="bg1"/>
                </a:solidFill>
              </a:rPr>
              <a:t>Cosa non abbiamo capito?</a:t>
            </a:r>
          </a:p>
        </p:txBody>
      </p:sp>
    </p:spTree>
    <p:extLst>
      <p:ext uri="{BB962C8B-B14F-4D97-AF65-F5344CB8AC3E}">
        <p14:creationId xmlns:p14="http://schemas.microsoft.com/office/powerpoint/2010/main" val="9476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DBDAC7-5CD0-4D15-062C-B748D04E70F8}"/>
              </a:ext>
            </a:extLst>
          </p:cNvPr>
          <p:cNvSpPr txBox="1">
            <a:spLocks/>
          </p:cNvSpPr>
          <p:nvPr/>
        </p:nvSpPr>
        <p:spPr>
          <a:xfrm>
            <a:off x="-149290" y="-134859"/>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Non abbiamo ancora per esempio..     </a:t>
            </a:r>
            <a:endParaRPr lang="en-GB" sz="4400" dirty="0">
              <a:solidFill>
                <a:schemeClr val="tx1"/>
              </a:solidFill>
              <a:latin typeface="+mn-lt"/>
            </a:endParaRPr>
          </a:p>
        </p:txBody>
      </p:sp>
      <p:grpSp>
        <p:nvGrpSpPr>
          <p:cNvPr id="11" name="Gruppo 10">
            <a:extLst>
              <a:ext uri="{FF2B5EF4-FFF2-40B4-BE49-F238E27FC236}">
                <a16:creationId xmlns:a16="http://schemas.microsoft.com/office/drawing/2014/main" id="{62D7A886-3FEA-9C5E-C6F2-87FCEBBDE74F}"/>
              </a:ext>
            </a:extLst>
          </p:cNvPr>
          <p:cNvGrpSpPr/>
          <p:nvPr/>
        </p:nvGrpSpPr>
        <p:grpSpPr>
          <a:xfrm>
            <a:off x="279922" y="4228875"/>
            <a:ext cx="4547067" cy="1785391"/>
            <a:chOff x="149291" y="4689151"/>
            <a:chExt cx="4547067" cy="1785391"/>
          </a:xfrm>
        </p:grpSpPr>
        <p:sp>
          <p:nvSpPr>
            <p:cNvPr id="6" name="Ovale 5">
              <a:extLst>
                <a:ext uri="{FF2B5EF4-FFF2-40B4-BE49-F238E27FC236}">
                  <a16:creationId xmlns:a16="http://schemas.microsoft.com/office/drawing/2014/main" id="{874E60B6-3077-6085-6EFF-2B9E4B0E8192}"/>
                </a:ext>
              </a:extLst>
            </p:cNvPr>
            <p:cNvSpPr/>
            <p:nvPr/>
          </p:nvSpPr>
          <p:spPr>
            <a:xfrm>
              <a:off x="149291" y="4689151"/>
              <a:ext cx="4547067" cy="178539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4" name="CasellaDiTesto 13">
              <a:extLst>
                <a:ext uri="{FF2B5EF4-FFF2-40B4-BE49-F238E27FC236}">
                  <a16:creationId xmlns:a16="http://schemas.microsoft.com/office/drawing/2014/main" id="{1A29C3AB-8B4E-D0CC-8F3B-1B6DD810A95F}"/>
                </a:ext>
              </a:extLst>
            </p:cNvPr>
            <p:cNvSpPr txBox="1"/>
            <p:nvPr/>
          </p:nvSpPr>
          <p:spPr>
            <a:xfrm>
              <a:off x="203019" y="4860204"/>
              <a:ext cx="4419599" cy="1384995"/>
            </a:xfrm>
            <a:prstGeom prst="rect">
              <a:avLst/>
            </a:prstGeom>
            <a:noFill/>
          </p:spPr>
          <p:txBody>
            <a:bodyPr wrap="square" rtlCol="0">
              <a:spAutoFit/>
            </a:bodyPr>
            <a:lstStyle/>
            <a:p>
              <a:pPr algn="ctr"/>
              <a:r>
                <a:rPr lang="it-IT" sz="2800" dirty="0">
                  <a:solidFill>
                    <a:schemeClr val="bg1"/>
                  </a:solidFill>
                </a:rPr>
                <a:t>Al momento: </a:t>
              </a:r>
            </a:p>
            <a:p>
              <a:pPr algn="ctr"/>
              <a:r>
                <a:rPr lang="it-IT" sz="2800" dirty="0">
                  <a:solidFill>
                    <a:schemeClr val="bg1"/>
                  </a:solidFill>
                </a:rPr>
                <a:t>NO evidenze sperimentali </a:t>
              </a:r>
            </a:p>
            <a:p>
              <a:pPr algn="ctr"/>
              <a:r>
                <a:rPr lang="it-IT" sz="2800" dirty="0">
                  <a:solidFill>
                    <a:schemeClr val="bg1"/>
                  </a:solidFill>
                </a:rPr>
                <a:t>e NO teoria che guidi</a:t>
              </a:r>
            </a:p>
          </p:txBody>
        </p:sp>
      </p:grpSp>
      <p:grpSp>
        <p:nvGrpSpPr>
          <p:cNvPr id="10" name="Gruppo 9">
            <a:extLst>
              <a:ext uri="{FF2B5EF4-FFF2-40B4-BE49-F238E27FC236}">
                <a16:creationId xmlns:a16="http://schemas.microsoft.com/office/drawing/2014/main" id="{9578875E-D317-4502-2D85-9D7F9BB3D701}"/>
              </a:ext>
            </a:extLst>
          </p:cNvPr>
          <p:cNvGrpSpPr/>
          <p:nvPr/>
        </p:nvGrpSpPr>
        <p:grpSpPr>
          <a:xfrm>
            <a:off x="5120951" y="4579511"/>
            <a:ext cx="6697677" cy="1077218"/>
            <a:chOff x="5088294" y="4958149"/>
            <a:chExt cx="6697677" cy="1077218"/>
          </a:xfrm>
        </p:grpSpPr>
        <p:sp>
          <p:nvSpPr>
            <p:cNvPr id="16" name="Freccia destra 15">
              <a:extLst>
                <a:ext uri="{FF2B5EF4-FFF2-40B4-BE49-F238E27FC236}">
                  <a16:creationId xmlns:a16="http://schemas.microsoft.com/office/drawing/2014/main" id="{A5E936FA-FC29-0170-496D-CE76B8AB343C}"/>
                </a:ext>
              </a:extLst>
            </p:cNvPr>
            <p:cNvSpPr/>
            <p:nvPr/>
          </p:nvSpPr>
          <p:spPr>
            <a:xfrm>
              <a:off x="5088294" y="5282767"/>
              <a:ext cx="2015412" cy="523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1" name="Gruppo 20">
              <a:extLst>
                <a:ext uri="{FF2B5EF4-FFF2-40B4-BE49-F238E27FC236}">
                  <a16:creationId xmlns:a16="http://schemas.microsoft.com/office/drawing/2014/main" id="{E4C87497-79B2-236F-1263-9438FD5324CA}"/>
                </a:ext>
              </a:extLst>
            </p:cNvPr>
            <p:cNvGrpSpPr/>
            <p:nvPr/>
          </p:nvGrpSpPr>
          <p:grpSpPr>
            <a:xfrm>
              <a:off x="7495641" y="4958149"/>
              <a:ext cx="4290330" cy="1077218"/>
              <a:chOff x="7495641" y="4958149"/>
              <a:chExt cx="4290330" cy="1077218"/>
            </a:xfrm>
          </p:grpSpPr>
          <p:sp>
            <p:nvSpPr>
              <p:cNvPr id="20" name="Rettangolo 19">
                <a:extLst>
                  <a:ext uri="{FF2B5EF4-FFF2-40B4-BE49-F238E27FC236}">
                    <a16:creationId xmlns:a16="http://schemas.microsoft.com/office/drawing/2014/main" id="{CA5D077A-480E-6270-9D6C-76E980BFAB09}"/>
                  </a:ext>
                </a:extLst>
              </p:cNvPr>
              <p:cNvSpPr/>
              <p:nvPr/>
            </p:nvSpPr>
            <p:spPr>
              <a:xfrm>
                <a:off x="7495641" y="4958149"/>
                <a:ext cx="4279592" cy="107721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8" name="Immagine 17" descr="Immagine che contiene calligrafia, testo, nero, bianco e nero&#10;&#10;Descrizione generata automaticamente">
                <a:extLst>
                  <a:ext uri="{FF2B5EF4-FFF2-40B4-BE49-F238E27FC236}">
                    <a16:creationId xmlns:a16="http://schemas.microsoft.com/office/drawing/2014/main" id="{49E2D651-D4DF-CD4C-C258-7AFC8F79E922}"/>
                  </a:ext>
                </a:extLst>
              </p:cNvPr>
              <p:cNvPicPr>
                <a:picLocks noChangeAspect="1"/>
              </p:cNvPicPr>
              <p:nvPr/>
            </p:nvPicPr>
            <p:blipFill>
              <a:blip r:embed="rId3"/>
              <a:stretch>
                <a:fillRect/>
              </a:stretch>
            </p:blipFill>
            <p:spPr>
              <a:xfrm>
                <a:off x="7495641" y="4958149"/>
                <a:ext cx="2432129" cy="1077218"/>
              </a:xfrm>
              <a:prstGeom prst="rect">
                <a:avLst/>
              </a:prstGeom>
            </p:spPr>
          </p:pic>
          <p:sp>
            <p:nvSpPr>
              <p:cNvPr id="19" name="CasellaDiTesto 18">
                <a:extLst>
                  <a:ext uri="{FF2B5EF4-FFF2-40B4-BE49-F238E27FC236}">
                    <a16:creationId xmlns:a16="http://schemas.microsoft.com/office/drawing/2014/main" id="{E1B8C490-29BE-710B-905D-B655DE50869C}"/>
                  </a:ext>
                </a:extLst>
              </p:cNvPr>
              <p:cNvSpPr txBox="1"/>
              <p:nvPr/>
            </p:nvSpPr>
            <p:spPr>
              <a:xfrm>
                <a:off x="9927770" y="5238234"/>
                <a:ext cx="1858201" cy="584775"/>
              </a:xfrm>
              <a:prstGeom prst="rect">
                <a:avLst/>
              </a:prstGeom>
              <a:solidFill>
                <a:schemeClr val="tx1"/>
              </a:solidFill>
            </p:spPr>
            <p:txBody>
              <a:bodyPr wrap="none" rtlCol="0">
                <a:spAutoFit/>
              </a:bodyPr>
              <a:lstStyle/>
              <a:p>
                <a:r>
                  <a:rPr lang="it-IT" sz="3200" b="1" dirty="0">
                    <a:solidFill>
                      <a:schemeClr val="bg1"/>
                    </a:solidFill>
                    <a:latin typeface="Bradley Hand ITC" panose="03070402050302030203" pitchFamily="66" charset="77"/>
                  </a:rPr>
                  <a:t>Scenario?</a:t>
                </a:r>
              </a:p>
            </p:txBody>
          </p:sp>
        </p:grpSp>
      </p:grpSp>
      <p:sp>
        <p:nvSpPr>
          <p:cNvPr id="2" name="CasellaDiTesto 1">
            <a:extLst>
              <a:ext uri="{FF2B5EF4-FFF2-40B4-BE49-F238E27FC236}">
                <a16:creationId xmlns:a16="http://schemas.microsoft.com/office/drawing/2014/main" id="{DF4B13A4-B50A-3895-FA80-CC8281E3D734}"/>
              </a:ext>
            </a:extLst>
          </p:cNvPr>
          <p:cNvSpPr txBox="1"/>
          <p:nvPr/>
        </p:nvSpPr>
        <p:spPr>
          <a:xfrm>
            <a:off x="1841321" y="1655158"/>
            <a:ext cx="4905382"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 candidato per la Materia Oscura</a:t>
            </a:r>
          </a:p>
        </p:txBody>
      </p:sp>
      <p:sp>
        <p:nvSpPr>
          <p:cNvPr id="3" name="CasellaDiTesto 2">
            <a:extLst>
              <a:ext uri="{FF2B5EF4-FFF2-40B4-BE49-F238E27FC236}">
                <a16:creationId xmlns:a16="http://schemas.microsoft.com/office/drawing/2014/main" id="{BAA8B477-7BD6-35E2-D83F-BBF4F70E782B}"/>
              </a:ext>
            </a:extLst>
          </p:cNvPr>
          <p:cNvSpPr txBox="1"/>
          <p:nvPr/>
        </p:nvSpPr>
        <p:spPr>
          <a:xfrm>
            <a:off x="1841321" y="2206817"/>
            <a:ext cx="5735288"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Una spiegazione per le masse dei fermioni</a:t>
            </a:r>
          </a:p>
        </p:txBody>
      </p:sp>
      <p:sp>
        <p:nvSpPr>
          <p:cNvPr id="4" name="CasellaDiTesto 3">
            <a:extLst>
              <a:ext uri="{FF2B5EF4-FFF2-40B4-BE49-F238E27FC236}">
                <a16:creationId xmlns:a16="http://schemas.microsoft.com/office/drawing/2014/main" id="{A0EA008F-F966-7375-9BB3-1FFB705E780B}"/>
              </a:ext>
            </a:extLst>
          </p:cNvPr>
          <p:cNvSpPr txBox="1"/>
          <p:nvPr/>
        </p:nvSpPr>
        <p:spPr>
          <a:xfrm>
            <a:off x="1829547" y="2784282"/>
            <a:ext cx="7242432"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Una spiegazione della asimmetria materia-antimateria</a:t>
            </a:r>
          </a:p>
        </p:txBody>
      </p:sp>
      <p:sp>
        <p:nvSpPr>
          <p:cNvPr id="12" name="CasellaDiTesto 11">
            <a:extLst>
              <a:ext uri="{FF2B5EF4-FFF2-40B4-BE49-F238E27FC236}">
                <a16:creationId xmlns:a16="http://schemas.microsoft.com/office/drawing/2014/main" id="{84A3CFBB-BDA1-A9D3-360A-58F2193F81AB}"/>
              </a:ext>
            </a:extLst>
          </p:cNvPr>
          <p:cNvSpPr txBox="1"/>
          <p:nvPr/>
        </p:nvSpPr>
        <p:spPr>
          <a:xfrm>
            <a:off x="1851327" y="1153338"/>
            <a:ext cx="8528553" cy="461665"/>
          </a:xfrm>
          <a:prstGeom prst="rect">
            <a:avLst/>
          </a:prstGeom>
          <a:noFill/>
        </p:spPr>
        <p:txBody>
          <a:bodyPr wrap="none" rtlCol="0">
            <a:spAutoFit/>
          </a:bodyPr>
          <a:lstStyle/>
          <a:p>
            <a:pPr marL="285750" indent="-285750">
              <a:buFont typeface="Arial" panose="020B0604020202020204" pitchFamily="34" charset="0"/>
              <a:buChar char="•"/>
            </a:pPr>
            <a:r>
              <a:rPr lang="it-IT" sz="2400" dirty="0"/>
              <a:t>Un formalismo valido per inserire la gravità nel Modello Standard</a:t>
            </a:r>
          </a:p>
        </p:txBody>
      </p:sp>
    </p:spTree>
    <p:extLst>
      <p:ext uri="{BB962C8B-B14F-4D97-AF65-F5344CB8AC3E}">
        <p14:creationId xmlns:p14="http://schemas.microsoft.com/office/powerpoint/2010/main" val="153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677052" y="3129332"/>
            <a:ext cx="334283" cy="182563"/>
          </a:xfrm>
          <a:prstGeom prst="rect">
            <a:avLst/>
          </a:prstGeom>
        </p:spPr>
        <p:txBody>
          <a:bodyPr vert="horz" lIns="45720" tIns="22860" rIns="45720" bIns="22860" rtlCol="0" anchor="ctr"/>
          <a:lstStyle>
            <a:defPPr>
              <a:defRPr lang="en-US"/>
            </a:defPPr>
            <a:lvl1pPr marL="0" algn="r" defTabSz="457200" rtl="0" eaLnBrk="1" latinLnBrk="0" hangingPunct="1">
              <a:defRPr sz="8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17918391-D411-FE40-AAD7-861AE5233E0E}" type="slidenum">
              <a:rPr lang="en-US" smtClean="0"/>
              <a:pPr/>
              <a:t>7</a:t>
            </a:fld>
            <a:endParaRPr lang="en-US" dirty="0">
              <a:solidFill>
                <a:srgbClr val="0033A0">
                  <a:tint val="75000"/>
                </a:srgbClr>
              </a:solidFill>
              <a:latin typeface="Arial"/>
            </a:endParaRPr>
          </a:p>
        </p:txBody>
      </p:sp>
      <p:sp>
        <p:nvSpPr>
          <p:cNvPr id="7" name="Title 1">
            <a:extLst>
              <a:ext uri="{FF2B5EF4-FFF2-40B4-BE49-F238E27FC236}">
                <a16:creationId xmlns:a16="http://schemas.microsoft.com/office/drawing/2014/main" id="{9CFBAF3F-7987-4295-9C42-BCE22C0965B1}"/>
              </a:ext>
            </a:extLst>
          </p:cNvPr>
          <p:cNvSpPr txBox="1">
            <a:spLocks/>
          </p:cNvSpPr>
          <p:nvPr/>
        </p:nvSpPr>
        <p:spPr>
          <a:xfrm>
            <a:off x="0" y="-153520"/>
            <a:ext cx="12191999" cy="1008112"/>
          </a:xfrm>
          <a:prstGeom prst="rect">
            <a:avLst/>
          </a:prstGeom>
          <a:noFill/>
        </p:spPr>
        <p:txBody>
          <a:bodyPr tIns="0" bIns="0" anchor="ctr" anchorCtr="0">
            <a:noAutofit/>
          </a:bodyPr>
          <a:lstStyle>
            <a:defPPr>
              <a:defRPr lang="en-US"/>
            </a:defPPr>
            <a:lvl1pPr algn="ctr">
              <a:spcBef>
                <a:spcPct val="0"/>
              </a:spcBef>
              <a:buNone/>
              <a:defRPr sz="3600" b="1">
                <a:solidFill>
                  <a:srgbClr val="FFFF00"/>
                </a:solidFill>
                <a:latin typeface="+mj-lt"/>
                <a:ea typeface="+mj-ea"/>
                <a:cs typeface="+mj-cs"/>
              </a:defRPr>
            </a:lvl1pPr>
          </a:lstStyle>
          <a:p>
            <a:pPr>
              <a:defRPr/>
            </a:pPr>
            <a:r>
              <a:rPr lang="it-IT" sz="4400" dirty="0">
                <a:solidFill>
                  <a:schemeClr val="tx1"/>
                </a:solidFill>
                <a:latin typeface="+mn-lt"/>
              </a:rPr>
              <a:t>Materia Visibile ed Oscura</a:t>
            </a:r>
            <a:endParaRPr lang="en-GB" sz="4400" dirty="0">
              <a:solidFill>
                <a:schemeClr val="tx1"/>
              </a:solidFill>
              <a:latin typeface="+mn-lt"/>
            </a:endParaRPr>
          </a:p>
        </p:txBody>
      </p:sp>
      <p:sp>
        <p:nvSpPr>
          <p:cNvPr id="2" name="CasellaDiTesto 1">
            <a:extLst>
              <a:ext uri="{FF2B5EF4-FFF2-40B4-BE49-F238E27FC236}">
                <a16:creationId xmlns:a16="http://schemas.microsoft.com/office/drawing/2014/main" id="{D34F4A4B-DF16-3367-75B3-3A0602C4BAFC}"/>
              </a:ext>
            </a:extLst>
          </p:cNvPr>
          <p:cNvSpPr txBox="1"/>
          <p:nvPr/>
        </p:nvSpPr>
        <p:spPr>
          <a:xfrm>
            <a:off x="466531" y="1156996"/>
            <a:ext cx="11420669" cy="4893647"/>
          </a:xfrm>
          <a:prstGeom prst="rect">
            <a:avLst/>
          </a:prstGeom>
          <a:noFill/>
        </p:spPr>
        <p:txBody>
          <a:bodyPr wrap="square" rtlCol="0">
            <a:spAutoFit/>
          </a:bodyPr>
          <a:lstStyle/>
          <a:p>
            <a:r>
              <a:rPr lang="it-IT" sz="2400" dirty="0"/>
              <a:t>Ipotizziamo oggi che la </a:t>
            </a:r>
            <a:r>
              <a:rPr lang="it-IT" sz="2400" b="1" dirty="0"/>
              <a:t>materia barionica visibile</a:t>
            </a:r>
            <a:r>
              <a:rPr lang="it-IT" sz="2400" dirty="0"/>
              <a:t> costituisca il </a:t>
            </a:r>
            <a:r>
              <a:rPr lang="it-IT" sz="2400" b="1" dirty="0"/>
              <a:t>16% di tutta la materia </a:t>
            </a:r>
            <a:r>
              <a:rPr lang="it-IT" sz="2400" dirty="0"/>
              <a:t>nel nostro Universo:  73% è Idrogeno, 25% Elio. Il resto: 2%</a:t>
            </a:r>
          </a:p>
          <a:p>
            <a:endParaRPr lang="it-IT" sz="2400" dirty="0"/>
          </a:p>
          <a:p>
            <a:r>
              <a:rPr lang="it-IT" sz="2400" dirty="0"/>
              <a:t>Ma la fenomenologia della materia visibile non è quella dell’idrogeno, e con quel 16% osserviamo una straordinaria complessità!</a:t>
            </a:r>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r>
              <a:rPr lang="it-IT" sz="2400" dirty="0"/>
              <a:t>Il settore visibile è ricco, perché la materia oscura dovrebbe essere differente? </a:t>
            </a:r>
          </a:p>
        </p:txBody>
      </p:sp>
      <p:pic>
        <p:nvPicPr>
          <p:cNvPr id="8" name="Immagine 7" descr="Immagine che contiene cerchio, clipart, arte&#10;&#10;Descrizione generata automaticamente">
            <a:extLst>
              <a:ext uri="{FF2B5EF4-FFF2-40B4-BE49-F238E27FC236}">
                <a16:creationId xmlns:a16="http://schemas.microsoft.com/office/drawing/2014/main" id="{AF4EC838-EDC5-66B7-AFC7-536FE8E2CEFC}"/>
              </a:ext>
            </a:extLst>
          </p:cNvPr>
          <p:cNvPicPr>
            <a:picLocks noChangeAspect="1"/>
          </p:cNvPicPr>
          <p:nvPr/>
        </p:nvPicPr>
        <p:blipFill>
          <a:blip r:embed="rId2"/>
          <a:stretch>
            <a:fillRect/>
          </a:stretch>
        </p:blipFill>
        <p:spPr>
          <a:xfrm>
            <a:off x="1455112" y="3429000"/>
            <a:ext cx="1714500" cy="1917700"/>
          </a:xfrm>
          <a:prstGeom prst="rect">
            <a:avLst/>
          </a:prstGeom>
        </p:spPr>
      </p:pic>
      <p:pic>
        <p:nvPicPr>
          <p:cNvPr id="10" name="Immagine 9" descr="Immagine che contiene cerchio&#10;&#10;Descrizione generata automaticamente">
            <a:extLst>
              <a:ext uri="{FF2B5EF4-FFF2-40B4-BE49-F238E27FC236}">
                <a16:creationId xmlns:a16="http://schemas.microsoft.com/office/drawing/2014/main" id="{FC2E874A-348A-841C-08CC-6E4581FD2124}"/>
              </a:ext>
            </a:extLst>
          </p:cNvPr>
          <p:cNvPicPr>
            <a:picLocks noChangeAspect="1"/>
          </p:cNvPicPr>
          <p:nvPr/>
        </p:nvPicPr>
        <p:blipFill>
          <a:blip r:embed="rId3"/>
          <a:stretch>
            <a:fillRect/>
          </a:stretch>
        </p:blipFill>
        <p:spPr>
          <a:xfrm>
            <a:off x="4772228" y="3251848"/>
            <a:ext cx="2647542" cy="2272004"/>
          </a:xfrm>
          <a:prstGeom prst="rect">
            <a:avLst/>
          </a:prstGeom>
        </p:spPr>
      </p:pic>
      <p:sp>
        <p:nvSpPr>
          <p:cNvPr id="11" name="Rettangolo 10">
            <a:extLst>
              <a:ext uri="{FF2B5EF4-FFF2-40B4-BE49-F238E27FC236}">
                <a16:creationId xmlns:a16="http://schemas.microsoft.com/office/drawing/2014/main" id="{E2E5AD38-2938-58DB-69B7-0E78A20657D7}"/>
              </a:ext>
            </a:extLst>
          </p:cNvPr>
          <p:cNvSpPr/>
          <p:nvPr/>
        </p:nvSpPr>
        <p:spPr>
          <a:xfrm>
            <a:off x="5281127" y="5075853"/>
            <a:ext cx="1101012" cy="44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Immagine che contiene spazio, Universo, pianeta, Spazio esterno&#10;&#10;Descrizione generata automaticamente">
            <a:extLst>
              <a:ext uri="{FF2B5EF4-FFF2-40B4-BE49-F238E27FC236}">
                <a16:creationId xmlns:a16="http://schemas.microsoft.com/office/drawing/2014/main" id="{BC76680F-6238-2F24-A1BA-178DEFFE0966}"/>
              </a:ext>
            </a:extLst>
          </p:cNvPr>
          <p:cNvPicPr>
            <a:picLocks noChangeAspect="1"/>
          </p:cNvPicPr>
          <p:nvPr/>
        </p:nvPicPr>
        <p:blipFill>
          <a:blip r:embed="rId4"/>
          <a:stretch>
            <a:fillRect/>
          </a:stretch>
        </p:blipFill>
        <p:spPr>
          <a:xfrm>
            <a:off x="8878541" y="3128087"/>
            <a:ext cx="1905000" cy="2171700"/>
          </a:xfrm>
          <a:prstGeom prst="rect">
            <a:avLst/>
          </a:prstGeom>
        </p:spPr>
      </p:pic>
    </p:spTree>
    <p:extLst>
      <p:ext uri="{BB962C8B-B14F-4D97-AF65-F5344CB8AC3E}">
        <p14:creationId xmlns:p14="http://schemas.microsoft.com/office/powerpoint/2010/main" val="598817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E9C2C02-7F54-5A42-A38D-042FD1463238}"/>
              </a:ext>
            </a:extLst>
          </p:cNvPr>
          <p:cNvSpPr>
            <a:spLocks noGrp="1"/>
          </p:cNvSpPr>
          <p:nvPr>
            <p:ph type="sldNum" sz="quarter" idx="12"/>
          </p:nvPr>
        </p:nvSpPr>
        <p:spPr/>
        <p:txBody>
          <a:bodyPr/>
          <a:lstStyle/>
          <a:p>
            <a:fld id="{911504DE-B7A1-8D4F-8AC1-E7EFF1F1F3F3}" type="slidenum">
              <a:rPr lang="en-US" smtClean="0"/>
              <a:t>8</a:t>
            </a:fld>
            <a:endParaRPr lang="en-US"/>
          </a:p>
        </p:txBody>
      </p:sp>
      <p:pic>
        <p:nvPicPr>
          <p:cNvPr id="6" name="Immagine 5" descr="Immagine che contiene testo, schermata, diagramma, Carattere&#10;&#10;Descrizione generata automaticamente">
            <a:extLst>
              <a:ext uri="{FF2B5EF4-FFF2-40B4-BE49-F238E27FC236}">
                <a16:creationId xmlns:a16="http://schemas.microsoft.com/office/drawing/2014/main" id="{5ECFF5CA-87CE-3B69-4E73-C7E3A3ED3E82}"/>
              </a:ext>
            </a:extLst>
          </p:cNvPr>
          <p:cNvPicPr>
            <a:picLocks noChangeAspect="1"/>
          </p:cNvPicPr>
          <p:nvPr/>
        </p:nvPicPr>
        <p:blipFill rotWithShape="1">
          <a:blip r:embed="rId3"/>
          <a:srcRect t="6135" r="9537"/>
          <a:stretch/>
        </p:blipFill>
        <p:spPr>
          <a:xfrm>
            <a:off x="2015664" y="1104071"/>
            <a:ext cx="8160671" cy="5270986"/>
          </a:xfrm>
          <a:prstGeom prst="rect">
            <a:avLst/>
          </a:prstGeom>
          <a:noFill/>
        </p:spPr>
      </p:pic>
      <p:pic>
        <p:nvPicPr>
          <p:cNvPr id="7" name="Immagine 6" descr="Immagine che contiene formica, invertebrato, insetto, parassita&#10;&#10;Descrizione generata automaticamente">
            <a:extLst>
              <a:ext uri="{FF2B5EF4-FFF2-40B4-BE49-F238E27FC236}">
                <a16:creationId xmlns:a16="http://schemas.microsoft.com/office/drawing/2014/main" id="{2B6FAB09-C0C9-C910-F476-026C6B766EE7}"/>
              </a:ext>
            </a:extLst>
          </p:cNvPr>
          <p:cNvPicPr>
            <a:picLocks noChangeAspect="1"/>
          </p:cNvPicPr>
          <p:nvPr/>
        </p:nvPicPr>
        <p:blipFill>
          <a:blip r:embed="rId4"/>
          <a:stretch>
            <a:fillRect/>
          </a:stretch>
        </p:blipFill>
        <p:spPr>
          <a:xfrm>
            <a:off x="3212891" y="5651970"/>
            <a:ext cx="1028700" cy="838200"/>
          </a:xfrm>
          <a:prstGeom prst="rect">
            <a:avLst/>
          </a:prstGeom>
        </p:spPr>
      </p:pic>
      <p:pic>
        <p:nvPicPr>
          <p:cNvPr id="8" name="Immagine 7" descr="Immagine che contiene giallo, creatività&#10;&#10;Descrizione generata automaticamente">
            <a:extLst>
              <a:ext uri="{FF2B5EF4-FFF2-40B4-BE49-F238E27FC236}">
                <a16:creationId xmlns:a16="http://schemas.microsoft.com/office/drawing/2014/main" id="{BFC633BD-7697-C9F7-07C3-E281D56E37B9}"/>
              </a:ext>
            </a:extLst>
          </p:cNvPr>
          <p:cNvPicPr>
            <a:picLocks noChangeAspect="1"/>
          </p:cNvPicPr>
          <p:nvPr/>
        </p:nvPicPr>
        <p:blipFill>
          <a:blip r:embed="rId5"/>
          <a:stretch>
            <a:fillRect/>
          </a:stretch>
        </p:blipFill>
        <p:spPr>
          <a:xfrm>
            <a:off x="9714665" y="5270051"/>
            <a:ext cx="1398009" cy="1336332"/>
          </a:xfrm>
          <a:prstGeom prst="rect">
            <a:avLst/>
          </a:prstGeom>
        </p:spPr>
      </p:pic>
      <p:sp>
        <p:nvSpPr>
          <p:cNvPr id="9" name="CasellaDiTesto 8">
            <a:extLst>
              <a:ext uri="{FF2B5EF4-FFF2-40B4-BE49-F238E27FC236}">
                <a16:creationId xmlns:a16="http://schemas.microsoft.com/office/drawing/2014/main" id="{C75B03A1-21B0-ADCC-1F2B-DB19C42F9C17}"/>
              </a:ext>
            </a:extLst>
          </p:cNvPr>
          <p:cNvSpPr txBox="1"/>
          <p:nvPr/>
        </p:nvSpPr>
        <p:spPr>
          <a:xfrm>
            <a:off x="3943983" y="42517"/>
            <a:ext cx="5794343" cy="769441"/>
          </a:xfrm>
          <a:prstGeom prst="rect">
            <a:avLst/>
          </a:prstGeom>
          <a:noFill/>
        </p:spPr>
        <p:txBody>
          <a:bodyPr wrap="none" rtlCol="0">
            <a:spAutoFit/>
          </a:bodyPr>
          <a:lstStyle/>
          <a:p>
            <a:r>
              <a:rPr lang="it-IT" sz="4400" b="1" dirty="0"/>
              <a:t>Si cerca in ogni angolo.. </a:t>
            </a:r>
          </a:p>
        </p:txBody>
      </p:sp>
      <p:sp>
        <p:nvSpPr>
          <p:cNvPr id="2" name="CasellaDiTesto 1">
            <a:extLst>
              <a:ext uri="{FF2B5EF4-FFF2-40B4-BE49-F238E27FC236}">
                <a16:creationId xmlns:a16="http://schemas.microsoft.com/office/drawing/2014/main" id="{EA848942-5B04-ED34-F20E-DA713E20653D}"/>
              </a:ext>
            </a:extLst>
          </p:cNvPr>
          <p:cNvSpPr txBox="1"/>
          <p:nvPr/>
        </p:nvSpPr>
        <p:spPr>
          <a:xfrm>
            <a:off x="-31566" y="2129775"/>
            <a:ext cx="4273157" cy="2062103"/>
          </a:xfrm>
          <a:prstGeom prst="rect">
            <a:avLst/>
          </a:prstGeom>
          <a:solidFill>
            <a:schemeClr val="bg1"/>
          </a:solidFill>
        </p:spPr>
        <p:txBody>
          <a:bodyPr wrap="none" rtlCol="0">
            <a:spAutoFit/>
          </a:bodyPr>
          <a:lstStyle/>
          <a:p>
            <a:pPr algn="ctr"/>
            <a:endParaRPr lang="it-IT" sz="3200" b="1" dirty="0"/>
          </a:p>
          <a:p>
            <a:pPr algn="ctr"/>
            <a:r>
              <a:rPr lang="it-IT" sz="3200" b="1" dirty="0"/>
              <a:t>30 ordini di grandezza </a:t>
            </a:r>
          </a:p>
          <a:p>
            <a:pPr algn="ctr"/>
            <a:r>
              <a:rPr lang="it-IT" sz="3200" b="1" dirty="0"/>
              <a:t>nell’intensità della forza</a:t>
            </a:r>
          </a:p>
          <a:p>
            <a:pPr algn="ctr"/>
            <a:endParaRPr lang="it-IT" sz="3200" b="1" dirty="0"/>
          </a:p>
        </p:txBody>
      </p:sp>
      <p:sp>
        <p:nvSpPr>
          <p:cNvPr id="3" name="CasellaDiTesto 2">
            <a:extLst>
              <a:ext uri="{FF2B5EF4-FFF2-40B4-BE49-F238E27FC236}">
                <a16:creationId xmlns:a16="http://schemas.microsoft.com/office/drawing/2014/main" id="{7E6E83D7-4656-BABC-9393-AC36E2150951}"/>
              </a:ext>
            </a:extLst>
          </p:cNvPr>
          <p:cNvSpPr txBox="1"/>
          <p:nvPr/>
        </p:nvSpPr>
        <p:spPr>
          <a:xfrm>
            <a:off x="5239576" y="5493365"/>
            <a:ext cx="3995774" cy="1077218"/>
          </a:xfrm>
          <a:prstGeom prst="rect">
            <a:avLst/>
          </a:prstGeom>
          <a:solidFill>
            <a:schemeClr val="bg1"/>
          </a:solidFill>
        </p:spPr>
        <p:txBody>
          <a:bodyPr wrap="none" rtlCol="0">
            <a:spAutoFit/>
          </a:bodyPr>
          <a:lstStyle/>
          <a:p>
            <a:pPr algn="ctr"/>
            <a:r>
              <a:rPr lang="it-IT" sz="3200" b="1" dirty="0"/>
              <a:t>30 ordini di grandezza </a:t>
            </a:r>
          </a:p>
          <a:p>
            <a:pPr algn="ctr"/>
            <a:r>
              <a:rPr lang="it-IT" sz="3200" b="1" dirty="0"/>
              <a:t>in massa</a:t>
            </a:r>
          </a:p>
        </p:txBody>
      </p:sp>
    </p:spTree>
    <p:extLst>
      <p:ext uri="{BB962C8B-B14F-4D97-AF65-F5344CB8AC3E}">
        <p14:creationId xmlns:p14="http://schemas.microsoft.com/office/powerpoint/2010/main" val="57801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899FC-6E5D-99BC-30C7-0EAA65B9E257}"/>
            </a:ext>
          </a:extLst>
        </p:cNvPr>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0A16188F-4991-4842-123B-D95E64B7B533}"/>
              </a:ext>
            </a:extLst>
          </p:cNvPr>
          <p:cNvPicPr>
            <a:picLocks noGrp="1" noChangeAspect="1"/>
          </p:cNvPicPr>
          <p:nvPr>
            <p:ph idx="1"/>
          </p:nvPr>
        </p:nvPicPr>
        <p:blipFill rotWithShape="1">
          <a:blip r:embed="rId2"/>
          <a:srcRect b="16682"/>
          <a:stretch/>
        </p:blipFill>
        <p:spPr>
          <a:xfrm>
            <a:off x="20" y="-3312"/>
            <a:ext cx="12191980" cy="6856718"/>
          </a:xfrm>
          <a:prstGeom prst="rect">
            <a:avLst/>
          </a:prstGeom>
        </p:spPr>
      </p:pic>
      <p:sp>
        <p:nvSpPr>
          <p:cNvPr id="4" name="Segnaposto numero diapositiva 3">
            <a:extLst>
              <a:ext uri="{FF2B5EF4-FFF2-40B4-BE49-F238E27FC236}">
                <a16:creationId xmlns:a16="http://schemas.microsoft.com/office/drawing/2014/main" id="{BAA1F903-2D4B-C397-9D31-F474DC99438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911504DE-B7A1-8D4F-8AC1-E7EFF1F1F3F3}" type="slidenum">
              <a:rPr lang="en-US" sz="1200">
                <a:solidFill>
                  <a:srgbClr val="FFFFFF"/>
                </a:solidFill>
              </a:rPr>
              <a:pPr defTabSz="914400">
                <a:spcAft>
                  <a:spcPts val="600"/>
                </a:spcAft>
              </a:pPr>
              <a:t>9</a:t>
            </a:fld>
            <a:endParaRPr lang="en-US" sz="1200">
              <a:solidFill>
                <a:srgbClr val="FFFFFF"/>
              </a:solidFill>
            </a:endParaRPr>
          </a:p>
        </p:txBody>
      </p:sp>
      <p:sp>
        <p:nvSpPr>
          <p:cNvPr id="11" name="CasellaDiTesto 10">
            <a:extLst>
              <a:ext uri="{FF2B5EF4-FFF2-40B4-BE49-F238E27FC236}">
                <a16:creationId xmlns:a16="http://schemas.microsoft.com/office/drawing/2014/main" id="{58E27CB4-487B-1831-EA1A-3A581422419D}"/>
              </a:ext>
            </a:extLst>
          </p:cNvPr>
          <p:cNvSpPr txBox="1"/>
          <p:nvPr/>
        </p:nvSpPr>
        <p:spPr>
          <a:xfrm>
            <a:off x="6414745" y="4928597"/>
            <a:ext cx="3937569" cy="584775"/>
          </a:xfrm>
          <a:prstGeom prst="rect">
            <a:avLst/>
          </a:prstGeom>
          <a:noFill/>
        </p:spPr>
        <p:txBody>
          <a:bodyPr wrap="square" rtlCol="0">
            <a:spAutoFit/>
          </a:bodyPr>
          <a:lstStyle/>
          <a:p>
            <a:r>
              <a:rPr lang="it-IT" sz="3200" dirty="0">
                <a:solidFill>
                  <a:schemeClr val="bg1"/>
                </a:solidFill>
              </a:rPr>
              <a:t>Cosa abbiamo capito</a:t>
            </a:r>
          </a:p>
        </p:txBody>
      </p:sp>
      <p:sp>
        <p:nvSpPr>
          <p:cNvPr id="13" name="CasellaDiTesto 12">
            <a:extLst>
              <a:ext uri="{FF2B5EF4-FFF2-40B4-BE49-F238E27FC236}">
                <a16:creationId xmlns:a16="http://schemas.microsoft.com/office/drawing/2014/main" id="{6E606E7A-A913-EB67-9EDF-885860A1DB26}"/>
              </a:ext>
            </a:extLst>
          </p:cNvPr>
          <p:cNvSpPr txBox="1"/>
          <p:nvPr/>
        </p:nvSpPr>
        <p:spPr>
          <a:xfrm>
            <a:off x="6414744" y="3565886"/>
            <a:ext cx="4639699" cy="584775"/>
          </a:xfrm>
          <a:prstGeom prst="rect">
            <a:avLst/>
          </a:prstGeom>
          <a:noFill/>
        </p:spPr>
        <p:txBody>
          <a:bodyPr wrap="square" rtlCol="0">
            <a:spAutoFit/>
          </a:bodyPr>
          <a:lstStyle/>
          <a:p>
            <a:r>
              <a:rPr lang="it-IT" sz="3200" dirty="0">
                <a:solidFill>
                  <a:schemeClr val="bg1"/>
                </a:solidFill>
              </a:rPr>
              <a:t>Cosa non abbiamo capito</a:t>
            </a:r>
          </a:p>
        </p:txBody>
      </p:sp>
      <p:sp>
        <p:nvSpPr>
          <p:cNvPr id="2" name="CasellaDiTesto 1">
            <a:extLst>
              <a:ext uri="{FF2B5EF4-FFF2-40B4-BE49-F238E27FC236}">
                <a16:creationId xmlns:a16="http://schemas.microsoft.com/office/drawing/2014/main" id="{AA6D8E14-5CFE-2EF9-16D2-6934722FA14F}"/>
              </a:ext>
            </a:extLst>
          </p:cNvPr>
          <p:cNvSpPr txBox="1"/>
          <p:nvPr/>
        </p:nvSpPr>
        <p:spPr>
          <a:xfrm>
            <a:off x="6290750" y="2124158"/>
            <a:ext cx="4639699" cy="584775"/>
          </a:xfrm>
          <a:prstGeom prst="rect">
            <a:avLst/>
          </a:prstGeom>
          <a:noFill/>
        </p:spPr>
        <p:txBody>
          <a:bodyPr wrap="square" rtlCol="0">
            <a:spAutoFit/>
          </a:bodyPr>
          <a:lstStyle/>
          <a:p>
            <a:r>
              <a:rPr lang="it-IT" sz="3200" dirty="0">
                <a:solidFill>
                  <a:schemeClr val="bg1"/>
                </a:solidFill>
              </a:rPr>
              <a:t>Cosa potremo capire?</a:t>
            </a:r>
          </a:p>
        </p:txBody>
      </p:sp>
    </p:spTree>
    <p:extLst>
      <p:ext uri="{BB962C8B-B14F-4D97-AF65-F5344CB8AC3E}">
        <p14:creationId xmlns:p14="http://schemas.microsoft.com/office/powerpoint/2010/main" val="389999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10553</TotalTime>
  <Words>3065</Words>
  <Application>Microsoft Macintosh PowerPoint</Application>
  <PresentationFormat>Widescreen</PresentationFormat>
  <Paragraphs>360</Paragraphs>
  <Slides>40</Slides>
  <Notes>19</Notes>
  <HiddenSlides>3</HiddenSlides>
  <MMClips>0</MMClips>
  <ScaleCrop>false</ScaleCrop>
  <HeadingPairs>
    <vt:vector size="6" baseType="variant">
      <vt:variant>
        <vt:lpstr>Caratteri utilizzati</vt:lpstr>
      </vt:variant>
      <vt:variant>
        <vt:i4>22</vt:i4>
      </vt:variant>
      <vt:variant>
        <vt:lpstr>Tema</vt:lpstr>
      </vt:variant>
      <vt:variant>
        <vt:i4>1</vt:i4>
      </vt:variant>
      <vt:variant>
        <vt:lpstr>Titoli diapositive</vt:lpstr>
      </vt:variant>
      <vt:variant>
        <vt:i4>40</vt:i4>
      </vt:variant>
    </vt:vector>
  </HeadingPairs>
  <TitlesOfParts>
    <vt:vector size="63" baseType="lpstr">
      <vt:lpstr>Arial</vt:lpstr>
      <vt:lpstr>Avenir Next Medium</vt:lpstr>
      <vt:lpstr>Bradley Hand ITC</vt:lpstr>
      <vt:lpstr>Calibri</vt:lpstr>
      <vt:lpstr>Calibri Light</vt:lpstr>
      <vt:lpstr>CMMI9</vt:lpstr>
      <vt:lpstr>CMR10</vt:lpstr>
      <vt:lpstr>CMR12</vt:lpstr>
      <vt:lpstr>CMR6</vt:lpstr>
      <vt:lpstr>CMR9</vt:lpstr>
      <vt:lpstr>CMSY6</vt:lpstr>
      <vt:lpstr>CMSY9</vt:lpstr>
      <vt:lpstr>Courier New</vt:lpstr>
      <vt:lpstr>DejaVu Sans</vt:lpstr>
      <vt:lpstr>ElsevierGulliver</vt:lpstr>
      <vt:lpstr>Open Sans</vt:lpstr>
      <vt:lpstr>Publico Text Roman</vt:lpstr>
      <vt:lpstr>Roboto Condensed</vt:lpstr>
      <vt:lpstr>Symbol</vt:lpstr>
      <vt:lpstr>Times</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nuovo acceleratore?</vt:lpstr>
      <vt:lpstr>Presentazione standard di PowerPoint</vt:lpstr>
      <vt:lpstr>HL-LHC: sfide sperimentali</vt:lpstr>
      <vt:lpstr>HL-LHC: stato</vt:lpstr>
      <vt:lpstr>Presentazione standard di PowerPoint</vt:lpstr>
      <vt:lpstr>Presentazione standard di PowerPoint</vt:lpstr>
      <vt:lpstr>Presentazione standard di PowerPoint</vt:lpstr>
      <vt:lpstr>Presentazione standard di PowerPoint</vt:lpstr>
      <vt:lpstr>Presentazione standard di PowerPoint</vt:lpstr>
      <vt:lpstr>Schematic of the Underground Civil Engineering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Backup</vt:lpstr>
      <vt:lpstr>Presentazione standard di PowerPoint</vt:lpstr>
      <vt:lpstr>Progress with the Nb3Sn Interaction Region Magnets</vt:lpstr>
      <vt:lpstr>Presentazione standard di PowerPoint</vt:lpstr>
      <vt:lpstr>HL-LHC Civil Engineering Completed</vt:lpstr>
      <vt:lpstr>Presentazione standard di PowerPoint</vt:lpstr>
      <vt:lpstr>Detector concepts</vt:lpstr>
      <vt:lpstr>Presentazione standard di PowerPoint</vt:lpstr>
      <vt:lpstr>Backup</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Francesca Cuicchio</dc:creator>
  <cp:lastModifiedBy>Marina Cobal</cp:lastModifiedBy>
  <cp:revision>104</cp:revision>
  <dcterms:created xsi:type="dcterms:W3CDTF">2023-06-15T21:11:39Z</dcterms:created>
  <dcterms:modified xsi:type="dcterms:W3CDTF">2024-01-31T21:07:05Z</dcterms:modified>
</cp:coreProperties>
</file>