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6" r:id="rId5"/>
  </p:sldMasterIdLst>
  <p:notesMasterIdLst>
    <p:notesMasterId r:id="rId29"/>
  </p:notesMasterIdLst>
  <p:sldIdLst>
    <p:sldId id="335" r:id="rId6"/>
    <p:sldId id="371" r:id="rId7"/>
    <p:sldId id="303" r:id="rId8"/>
    <p:sldId id="337" r:id="rId9"/>
    <p:sldId id="336" r:id="rId10"/>
    <p:sldId id="312" r:id="rId11"/>
    <p:sldId id="357" r:id="rId12"/>
    <p:sldId id="257" r:id="rId13"/>
    <p:sldId id="401" r:id="rId14"/>
    <p:sldId id="273" r:id="rId15"/>
    <p:sldId id="378" r:id="rId16"/>
    <p:sldId id="374" r:id="rId17"/>
    <p:sldId id="373" r:id="rId18"/>
    <p:sldId id="375" r:id="rId19"/>
    <p:sldId id="383" r:id="rId20"/>
    <p:sldId id="382" r:id="rId21"/>
    <p:sldId id="384" r:id="rId22"/>
    <p:sldId id="389" r:id="rId23"/>
    <p:sldId id="390" r:id="rId24"/>
    <p:sldId id="402" r:id="rId25"/>
    <p:sldId id="367" r:id="rId26"/>
    <p:sldId id="381" r:id="rId27"/>
    <p:sldId id="39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2DE4D71F-8C98-6DD1-211D-2DE686E05461}" name="Pierluigi Paolucci" initials="PP" userId="Pierluigi Paolucci" providerId="None"/>
  <p188:author id="{F7C36A45-EAAA-9F8F-AEE9-0931813ABD7D}" name="Gaia Stirpe" initials="GS" userId="S::gstirpe@infn.it::d86ce832-9ab4-415f-8816-86c1028fce67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  <p188:author id="{FF9DCD9C-A6A2-F980-19FB-9FF804B64836}" name="pierluigi.paolucci@na.infn.it" initials="PP" userId="pierluigi.paolucci@na.infn.it" providerId="None"/>
  <p188:author id="{DAD2B2CC-A205-F79B-2783-A2F6870F52ED}" name="Francesca Scianitti" initials="FS" userId="S::scianitt@infn.it::04833d04-ee55-4d00-92dd-70b33a57d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5"/>
    <a:srgbClr val="253F6F"/>
    <a:srgbClr val="2E5495"/>
    <a:srgbClr val="152D4D"/>
    <a:srgbClr val="1F3963"/>
    <a:srgbClr val="203963"/>
    <a:srgbClr val="8FAADC"/>
    <a:srgbClr val="DAE3F3"/>
    <a:srgbClr val="244176"/>
    <a:srgbClr val="22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604A6-7F67-F148-BE32-D3858E810DF6}" v="310" dt="2025-06-05T13:44:26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7"/>
    <p:restoredTop sz="96159"/>
  </p:normalViewPr>
  <p:slideViewPr>
    <p:cSldViewPr snapToGrid="0">
      <p:cViewPr varScale="1">
        <p:scale>
          <a:sx n="120" d="100"/>
          <a:sy n="120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istnazfisnucl.sharepoint.com/sites/CC3M20232/Shared%20Documents/Info%20e%20dati%20progetti/Dati%20Scuole/registrazioni_cc3m_2023-2024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Metodologia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36-274D-8FCE-BCE5244D1A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36-274D-8FCE-BCE5244D1A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36-274D-8FCE-BCE5244D1A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36-274D-8FCE-BCE5244D1A5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Pigi'!$Q$19:$Q$22</c:f>
              <c:strCache>
                <c:ptCount val="4"/>
                <c:pt idx="0">
                  <c:v>STEM + ART</c:v>
                </c:pt>
                <c:pt idx="1">
                  <c:v>STEM + READING</c:v>
                </c:pt>
                <c:pt idx="2">
                  <c:v>STEM + Hands On Physics</c:v>
                </c:pt>
                <c:pt idx="3">
                  <c:v>STEM + game</c:v>
                </c:pt>
              </c:strCache>
            </c:strRef>
          </c:cat>
          <c:val>
            <c:numRef>
              <c:f>'Plot Review Pigi'!$R$19:$R$22</c:f>
              <c:numCache>
                <c:formatCode>#,##0</c:formatCode>
                <c:ptCount val="4"/>
                <c:pt idx="0">
                  <c:v>7421</c:v>
                </c:pt>
                <c:pt idx="1">
                  <c:v>13412</c:v>
                </c:pt>
                <c:pt idx="2">
                  <c:v>9813</c:v>
                </c:pt>
                <c:pt idx="3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36-274D-8FCE-BCE5244D1A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 err="1"/>
              <a:t>Studenti</a:t>
            </a:r>
            <a:r>
              <a:rPr lang="en-US" sz="1800" b="0" baseline="0" dirty="0"/>
              <a:t> III, IV e V anno</a:t>
            </a:r>
            <a:endParaRPr lang="en-US" sz="18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Genere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42-A144-8705-321B07CCF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42-A144-8705-321B07CCF3F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('Genere Alunni'!$L$5,'Genere Alunni'!$L$9)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('Genere Alunni'!$K$5,'Genere Alunni'!$K$9)</c:f>
              <c:numCache>
                <c:formatCode>General</c:formatCode>
                <c:ptCount val="2"/>
                <c:pt idx="0">
                  <c:v>726441</c:v>
                </c:pt>
                <c:pt idx="1">
                  <c:v>648339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46-2445-8774-AF259C613D3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dirty="0"/>
              <a:t>Numero di scuole in Italia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F28-6F48-AF03-6D3E449555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'Partecipanti 2023-2025'!$AR$4:$AR$7</c:f>
              <c:strCache>
                <c:ptCount val="4"/>
                <c:pt idx="0">
                  <c:v>SCUOLA INFANZIA</c:v>
                </c:pt>
                <c:pt idx="1">
                  <c:v>SCUOLA PRIMARIA</c:v>
                </c:pt>
                <c:pt idx="2">
                  <c:v>SCUOLA PRIMO GRADO</c:v>
                </c:pt>
                <c:pt idx="3">
                  <c:v>SCUOLA SECONDO GRADO</c:v>
                </c:pt>
              </c:strCache>
            </c:strRef>
          </c:cat>
          <c:val>
            <c:numRef>
              <c:f>'Partecipanti 2023-2025'!$AS$4:$AS$7</c:f>
              <c:numCache>
                <c:formatCode>#,##0</c:formatCode>
                <c:ptCount val="4"/>
                <c:pt idx="0">
                  <c:v>13546</c:v>
                </c:pt>
                <c:pt idx="1">
                  <c:v>15348</c:v>
                </c:pt>
                <c:pt idx="2">
                  <c:v>7526</c:v>
                </c:pt>
                <c:pt idx="3">
                  <c:v>11972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3-E54A-9487-46A74862E6C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00180815"/>
        <c:axId val="2036551391"/>
      </c:barChart>
      <c:catAx>
        <c:axId val="90018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6551391"/>
        <c:crosses val="autoZero"/>
        <c:auto val="1"/>
        <c:lblAlgn val="ctr"/>
        <c:lblOffset val="100"/>
        <c:noMultiLvlLbl val="0"/>
      </c:catAx>
      <c:valAx>
        <c:axId val="20365513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018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sz="1800" dirty="0"/>
              <a:t>Studenti grado scolastico (2023)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F6-5D41-96A8-2055F3D6E6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F6-5D41-96A8-2055F3D6E61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F6-5D41-96A8-2055F3D6E6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Italia'!$I$7:$I$10</c:f>
              <c:strCache>
                <c:ptCount val="4"/>
                <c:pt idx="0">
                  <c:v>primaria</c:v>
                </c:pt>
                <c:pt idx="1">
                  <c:v>medie</c:v>
                </c:pt>
                <c:pt idx="2">
                  <c:v>II grado </c:v>
                </c:pt>
                <c:pt idx="3">
                  <c:v>secondarie 3-4-5</c:v>
                </c:pt>
              </c:strCache>
            </c:strRef>
          </c:cat>
          <c:val>
            <c:numRef>
              <c:f>'Alunni Italia'!$J$7:$J$10</c:f>
              <c:numCache>
                <c:formatCode>#,##0</c:formatCode>
                <c:ptCount val="4"/>
                <c:pt idx="0">
                  <c:v>2263363</c:v>
                </c:pt>
                <c:pt idx="1">
                  <c:v>1558101</c:v>
                </c:pt>
                <c:pt idx="2">
                  <c:v>2518855</c:v>
                </c:pt>
                <c:pt idx="3">
                  <c:v>1390901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6-5D41-96A8-2055F3D6E6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92011904"/>
        <c:axId val="1582722911"/>
      </c:barChart>
      <c:catAx>
        <c:axId val="159201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2722911"/>
        <c:crosses val="autoZero"/>
        <c:auto val="1"/>
        <c:lblAlgn val="ctr"/>
        <c:lblOffset val="100"/>
        <c:noMultiLvlLbl val="0"/>
      </c:catAx>
      <c:valAx>
        <c:axId val="158272291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9201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0" dirty="0"/>
              <a:t>Studenti per tipologia</a:t>
            </a:r>
            <a:r>
              <a:rPr lang="it-IT" b="0" baseline="0" dirty="0"/>
              <a:t> di II grado (2.5 milioni)</a:t>
            </a:r>
            <a:endParaRPr lang="it-IT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8F-7C47-AAF4-FD54C9373DC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8F-7C47-AAF4-FD54C9373D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Italia'!$I$13:$I$16</c:f>
              <c:strCache>
                <c:ptCount val="4"/>
                <c:pt idx="0">
                  <c:v>Bacino INFN</c:v>
                </c:pt>
                <c:pt idx="1">
                  <c:v>Scient. + Classico</c:v>
                </c:pt>
                <c:pt idx="2">
                  <c:v>Tecnico Tech</c:v>
                </c:pt>
                <c:pt idx="3">
                  <c:v>Professionale</c:v>
                </c:pt>
              </c:strCache>
            </c:strRef>
          </c:cat>
          <c:val>
            <c:numRef>
              <c:f>'Alunni Italia'!$J$13:$J$16</c:f>
              <c:numCache>
                <c:formatCode>#,##0</c:formatCode>
                <c:ptCount val="4"/>
                <c:pt idx="0">
                  <c:v>1300000</c:v>
                </c:pt>
                <c:pt idx="1">
                  <c:v>723000</c:v>
                </c:pt>
                <c:pt idx="2">
                  <c:v>494000</c:v>
                </c:pt>
                <c:pt idx="3">
                  <c:v>417000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8F-7C47-AAF4-FD54C9373D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-8"/>
        <c:axId val="296570512"/>
        <c:axId val="1805318655"/>
      </c:barChart>
      <c:catAx>
        <c:axId val="29657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5318655"/>
        <c:crosses val="autoZero"/>
        <c:auto val="1"/>
        <c:lblAlgn val="ctr"/>
        <c:lblOffset val="100"/>
        <c:noMultiLvlLbl val="0"/>
      </c:catAx>
      <c:valAx>
        <c:axId val="180531865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96570512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Studenti e docenti dei progetti INFN per provincia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Foglio2!$C$3:$C$109</c:f>
              <c:strCache>
                <c:ptCount val="107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  <c:pt idx="19">
                  <c:v>Barletta-Andria-Trani</c:v>
                </c:pt>
                <c:pt idx="20">
                  <c:v>L'Aquila</c:v>
                </c:pt>
                <c:pt idx="21">
                  <c:v>Taranto</c:v>
                </c:pt>
                <c:pt idx="22">
                  <c:v>Frosinone</c:v>
                </c:pt>
                <c:pt idx="23">
                  <c:v>Sassari</c:v>
                </c:pt>
                <c:pt idx="24">
                  <c:v>Monza e Brianza</c:v>
                </c:pt>
                <c:pt idx="25">
                  <c:v>Firenze</c:v>
                </c:pt>
                <c:pt idx="26">
                  <c:v>Varese</c:v>
                </c:pt>
                <c:pt idx="27">
                  <c:v>Siracusa</c:v>
                </c:pt>
                <c:pt idx="28">
                  <c:v>Como</c:v>
                </c:pt>
                <c:pt idx="29">
                  <c:v>Chieti</c:v>
                </c:pt>
                <c:pt idx="30">
                  <c:v>Nuoro</c:v>
                </c:pt>
                <c:pt idx="31">
                  <c:v>Palermo</c:v>
                </c:pt>
                <c:pt idx="32">
                  <c:v>Trento</c:v>
                </c:pt>
                <c:pt idx="33">
                  <c:v>Cuneo</c:v>
                </c:pt>
                <c:pt idx="34">
                  <c:v>Verona</c:v>
                </c:pt>
                <c:pt idx="35">
                  <c:v>Bergamo</c:v>
                </c:pt>
                <c:pt idx="36">
                  <c:v>Ancona</c:v>
                </c:pt>
                <c:pt idx="37">
                  <c:v>Salerno</c:v>
                </c:pt>
                <c:pt idx="38">
                  <c:v>Udine</c:v>
                </c:pt>
                <c:pt idx="39">
                  <c:v>Teramo</c:v>
                </c:pt>
                <c:pt idx="40">
                  <c:v>Sud Sardegna</c:v>
                </c:pt>
                <c:pt idx="41">
                  <c:v>Trieste</c:v>
                </c:pt>
                <c:pt idx="42">
                  <c:v>Foggia</c:v>
                </c:pt>
                <c:pt idx="43">
                  <c:v>Terni</c:v>
                </c:pt>
                <c:pt idx="44">
                  <c:v>Rimini</c:v>
                </c:pt>
                <c:pt idx="45">
                  <c:v>Imperia</c:v>
                </c:pt>
                <c:pt idx="46">
                  <c:v>Caserta</c:v>
                </c:pt>
                <c:pt idx="47">
                  <c:v>Livorno</c:v>
                </c:pt>
                <c:pt idx="48">
                  <c:v>Biella</c:v>
                </c:pt>
                <c:pt idx="49">
                  <c:v>Campobasso</c:v>
                </c:pt>
                <c:pt idx="50">
                  <c:v>Siena</c:v>
                </c:pt>
                <c:pt idx="51">
                  <c:v>Pesaro e Urbino</c:v>
                </c:pt>
                <c:pt idx="52">
                  <c:v>Lecco</c:v>
                </c:pt>
                <c:pt idx="53">
                  <c:v>Lucca</c:v>
                </c:pt>
                <c:pt idx="54">
                  <c:v>Prato</c:v>
                </c:pt>
                <c:pt idx="55">
                  <c:v>Ascoli Piceno</c:v>
                </c:pt>
                <c:pt idx="56">
                  <c:v>Reggio Calabria</c:v>
                </c:pt>
                <c:pt idx="57">
                  <c:v>Vicenza</c:v>
                </c:pt>
                <c:pt idx="58">
                  <c:v>Viterbo</c:v>
                </c:pt>
                <c:pt idx="59">
                  <c:v>Brescia</c:v>
                </c:pt>
                <c:pt idx="60">
                  <c:v>Treviso</c:v>
                </c:pt>
                <c:pt idx="61">
                  <c:v>Fermo</c:v>
                </c:pt>
                <c:pt idx="62">
                  <c:v>Avellino</c:v>
                </c:pt>
                <c:pt idx="63">
                  <c:v>Vercelli</c:v>
                </c:pt>
                <c:pt idx="64">
                  <c:v>Brindisi</c:v>
                </c:pt>
                <c:pt idx="65">
                  <c:v>Aosta</c:v>
                </c:pt>
                <c:pt idx="66">
                  <c:v>Macerata</c:v>
                </c:pt>
                <c:pt idx="67">
                  <c:v>Forlì Cesena</c:v>
                </c:pt>
                <c:pt idx="68">
                  <c:v>Reggio Emilia</c:v>
                </c:pt>
                <c:pt idx="69">
                  <c:v>Parma</c:v>
                </c:pt>
                <c:pt idx="70">
                  <c:v>Verbano Cusio Ossola</c:v>
                </c:pt>
                <c:pt idx="71">
                  <c:v>Pordenone</c:v>
                </c:pt>
                <c:pt idx="72">
                  <c:v>Enna</c:v>
                </c:pt>
                <c:pt idx="73">
                  <c:v>Caltanissetta</c:v>
                </c:pt>
                <c:pt idx="74">
                  <c:v>Novara</c:v>
                </c:pt>
                <c:pt idx="75">
                  <c:v>Agrigento</c:v>
                </c:pt>
                <c:pt idx="76">
                  <c:v>Matera</c:v>
                </c:pt>
                <c:pt idx="77">
                  <c:v>Piacenza</c:v>
                </c:pt>
                <c:pt idx="78">
                  <c:v>Modena</c:v>
                </c:pt>
                <c:pt idx="79">
                  <c:v>Rovigo</c:v>
                </c:pt>
                <c:pt idx="80">
                  <c:v>Mantova</c:v>
                </c:pt>
                <c:pt idx="81">
                  <c:v>Asti</c:v>
                </c:pt>
                <c:pt idx="82">
                  <c:v>Alessandria</c:v>
                </c:pt>
                <c:pt idx="83">
                  <c:v>Trapani</c:v>
                </c:pt>
                <c:pt idx="84">
                  <c:v>Ragusa</c:v>
                </c:pt>
                <c:pt idx="85">
                  <c:v>Vibo Valentia</c:v>
                </c:pt>
                <c:pt idx="86">
                  <c:v>Isernia</c:v>
                </c:pt>
                <c:pt idx="87">
                  <c:v>Messina</c:v>
                </c:pt>
                <c:pt idx="88">
                  <c:v>Latina</c:v>
                </c:pt>
                <c:pt idx="89">
                  <c:v>Massa e Carrara</c:v>
                </c:pt>
                <c:pt idx="90">
                  <c:v>Belluno</c:v>
                </c:pt>
                <c:pt idx="91">
                  <c:v>Grosseto</c:v>
                </c:pt>
                <c:pt idx="92">
                  <c:v>Pistoia</c:v>
                </c:pt>
                <c:pt idx="93">
                  <c:v>Arezzo</c:v>
                </c:pt>
                <c:pt idx="94">
                  <c:v>Gorizia</c:v>
                </c:pt>
                <c:pt idx="95">
                  <c:v>Rieti</c:v>
                </c:pt>
                <c:pt idx="96">
                  <c:v>Cremona</c:v>
                </c:pt>
                <c:pt idx="97">
                  <c:v>Ravenna</c:v>
                </c:pt>
                <c:pt idx="98">
                  <c:v>Savona</c:v>
                </c:pt>
                <c:pt idx="99">
                  <c:v>La spezia</c:v>
                </c:pt>
                <c:pt idx="100">
                  <c:v>Crotone</c:v>
                </c:pt>
                <c:pt idx="101">
                  <c:v>Benevento</c:v>
                </c:pt>
                <c:pt idx="102">
                  <c:v>Oristano</c:v>
                </c:pt>
                <c:pt idx="103">
                  <c:v>Lodi</c:v>
                </c:pt>
                <c:pt idx="104">
                  <c:v>Catanzaro</c:v>
                </c:pt>
                <c:pt idx="105">
                  <c:v>Sondrio</c:v>
                </c:pt>
                <c:pt idx="106">
                  <c:v>Bolzano</c:v>
                </c:pt>
              </c:strCache>
            </c:strRef>
          </c:cat>
          <c:val>
            <c:numRef>
              <c:f>Foglio2!$D$3:$D$109</c:f>
              <c:numCache>
                <c:formatCode>General</c:formatCode>
                <c:ptCount val="107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  <c:pt idx="19">
                  <c:v>507</c:v>
                </c:pt>
                <c:pt idx="20">
                  <c:v>492</c:v>
                </c:pt>
                <c:pt idx="21">
                  <c:v>433</c:v>
                </c:pt>
                <c:pt idx="22">
                  <c:v>430</c:v>
                </c:pt>
                <c:pt idx="23">
                  <c:v>407</c:v>
                </c:pt>
                <c:pt idx="24">
                  <c:v>394</c:v>
                </c:pt>
                <c:pt idx="25">
                  <c:v>386</c:v>
                </c:pt>
                <c:pt idx="26">
                  <c:v>332</c:v>
                </c:pt>
                <c:pt idx="27">
                  <c:v>321</c:v>
                </c:pt>
                <c:pt idx="28">
                  <c:v>318</c:v>
                </c:pt>
                <c:pt idx="29">
                  <c:v>295</c:v>
                </c:pt>
                <c:pt idx="30">
                  <c:v>295</c:v>
                </c:pt>
                <c:pt idx="31">
                  <c:v>267</c:v>
                </c:pt>
                <c:pt idx="32">
                  <c:v>250</c:v>
                </c:pt>
                <c:pt idx="33">
                  <c:v>238</c:v>
                </c:pt>
                <c:pt idx="34">
                  <c:v>235</c:v>
                </c:pt>
                <c:pt idx="35">
                  <c:v>226</c:v>
                </c:pt>
                <c:pt idx="36">
                  <c:v>218</c:v>
                </c:pt>
                <c:pt idx="37">
                  <c:v>210</c:v>
                </c:pt>
                <c:pt idx="38">
                  <c:v>203</c:v>
                </c:pt>
                <c:pt idx="39">
                  <c:v>197</c:v>
                </c:pt>
                <c:pt idx="40">
                  <c:v>196</c:v>
                </c:pt>
                <c:pt idx="41">
                  <c:v>177</c:v>
                </c:pt>
                <c:pt idx="42">
                  <c:v>173</c:v>
                </c:pt>
                <c:pt idx="43">
                  <c:v>170</c:v>
                </c:pt>
                <c:pt idx="44">
                  <c:v>160</c:v>
                </c:pt>
                <c:pt idx="45">
                  <c:v>159</c:v>
                </c:pt>
                <c:pt idx="46">
                  <c:v>156</c:v>
                </c:pt>
                <c:pt idx="47">
                  <c:v>154</c:v>
                </c:pt>
                <c:pt idx="48">
                  <c:v>148</c:v>
                </c:pt>
                <c:pt idx="49">
                  <c:v>147</c:v>
                </c:pt>
                <c:pt idx="50">
                  <c:v>140</c:v>
                </c:pt>
                <c:pt idx="51">
                  <c:v>139</c:v>
                </c:pt>
                <c:pt idx="52">
                  <c:v>138</c:v>
                </c:pt>
                <c:pt idx="53">
                  <c:v>138</c:v>
                </c:pt>
                <c:pt idx="54">
                  <c:v>136</c:v>
                </c:pt>
                <c:pt idx="55">
                  <c:v>135</c:v>
                </c:pt>
                <c:pt idx="56">
                  <c:v>135</c:v>
                </c:pt>
                <c:pt idx="57">
                  <c:v>135</c:v>
                </c:pt>
                <c:pt idx="58">
                  <c:v>131</c:v>
                </c:pt>
                <c:pt idx="59">
                  <c:v>127</c:v>
                </c:pt>
                <c:pt idx="60">
                  <c:v>124</c:v>
                </c:pt>
                <c:pt idx="61">
                  <c:v>118</c:v>
                </c:pt>
                <c:pt idx="62">
                  <c:v>111</c:v>
                </c:pt>
                <c:pt idx="63">
                  <c:v>96</c:v>
                </c:pt>
                <c:pt idx="64">
                  <c:v>89</c:v>
                </c:pt>
                <c:pt idx="65">
                  <c:v>85</c:v>
                </c:pt>
                <c:pt idx="66">
                  <c:v>83</c:v>
                </c:pt>
                <c:pt idx="67">
                  <c:v>81</c:v>
                </c:pt>
                <c:pt idx="68">
                  <c:v>73</c:v>
                </c:pt>
                <c:pt idx="69">
                  <c:v>71</c:v>
                </c:pt>
                <c:pt idx="70">
                  <c:v>69</c:v>
                </c:pt>
                <c:pt idx="71">
                  <c:v>67</c:v>
                </c:pt>
                <c:pt idx="72">
                  <c:v>60</c:v>
                </c:pt>
                <c:pt idx="73">
                  <c:v>58</c:v>
                </c:pt>
                <c:pt idx="74">
                  <c:v>57</c:v>
                </c:pt>
                <c:pt idx="75">
                  <c:v>51</c:v>
                </c:pt>
                <c:pt idx="76">
                  <c:v>50</c:v>
                </c:pt>
                <c:pt idx="77">
                  <c:v>48</c:v>
                </c:pt>
                <c:pt idx="78">
                  <c:v>47</c:v>
                </c:pt>
                <c:pt idx="79">
                  <c:v>42</c:v>
                </c:pt>
                <c:pt idx="80">
                  <c:v>41</c:v>
                </c:pt>
                <c:pt idx="81">
                  <c:v>40</c:v>
                </c:pt>
                <c:pt idx="82">
                  <c:v>39</c:v>
                </c:pt>
                <c:pt idx="83">
                  <c:v>39</c:v>
                </c:pt>
                <c:pt idx="84">
                  <c:v>38</c:v>
                </c:pt>
                <c:pt idx="85">
                  <c:v>36</c:v>
                </c:pt>
                <c:pt idx="86">
                  <c:v>35</c:v>
                </c:pt>
                <c:pt idx="87">
                  <c:v>35</c:v>
                </c:pt>
                <c:pt idx="88">
                  <c:v>31</c:v>
                </c:pt>
                <c:pt idx="89">
                  <c:v>31</c:v>
                </c:pt>
                <c:pt idx="90">
                  <c:v>30</c:v>
                </c:pt>
                <c:pt idx="91">
                  <c:v>30</c:v>
                </c:pt>
                <c:pt idx="92">
                  <c:v>28</c:v>
                </c:pt>
                <c:pt idx="93">
                  <c:v>27</c:v>
                </c:pt>
                <c:pt idx="94">
                  <c:v>25</c:v>
                </c:pt>
                <c:pt idx="95">
                  <c:v>24</c:v>
                </c:pt>
                <c:pt idx="96">
                  <c:v>22</c:v>
                </c:pt>
                <c:pt idx="97">
                  <c:v>22</c:v>
                </c:pt>
                <c:pt idx="98">
                  <c:v>21</c:v>
                </c:pt>
                <c:pt idx="99">
                  <c:v>19</c:v>
                </c:pt>
                <c:pt idx="100">
                  <c:v>16</c:v>
                </c:pt>
                <c:pt idx="101">
                  <c:v>11</c:v>
                </c:pt>
                <c:pt idx="102">
                  <c:v>9</c:v>
                </c:pt>
                <c:pt idx="103">
                  <c:v>7</c:v>
                </c:pt>
                <c:pt idx="104">
                  <c:v>5</c:v>
                </c:pt>
                <c:pt idx="105">
                  <c:v>4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7-2C45-B841-01F97B3C0B4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1840192671"/>
        <c:axId val="1014896127"/>
      </c:barChart>
      <c:catAx>
        <c:axId val="1840192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4896127"/>
        <c:crosses val="autoZero"/>
        <c:auto val="1"/>
        <c:lblAlgn val="ctr"/>
        <c:lblOffset val="100"/>
        <c:noMultiLvlLbl val="0"/>
      </c:catAx>
      <c:valAx>
        <c:axId val="1014896127"/>
        <c:scaling>
          <c:orientation val="minMax"/>
          <c:max val="2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0192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156082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Foglio2!$C$3:$C$21</c:f>
              <c:strCache>
                <c:ptCount val="19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</c:strCache>
            </c:strRef>
          </c:cat>
          <c:val>
            <c:numRef>
              <c:f>Foglio2!$D$3:$D$21</c:f>
              <c:numCache>
                <c:formatCode>General</c:formatCode>
                <c:ptCount val="19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B-8540-A2A6-6C962FF6BE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1"/>
        <c:overlap val="-20"/>
        <c:axId val="2124095135"/>
        <c:axId val="1122649887"/>
      </c:barChart>
      <c:catAx>
        <c:axId val="2124095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2649887"/>
        <c:crosses val="autoZero"/>
        <c:auto val="1"/>
        <c:lblAlgn val="ctr"/>
        <c:lblOffset val="100"/>
        <c:noMultiLvlLbl val="0"/>
      </c:catAx>
      <c:valAx>
        <c:axId val="1122649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2409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Mi sento portato per la scienza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dati!$W$3:$W$7</c:f>
              <c:strCache>
                <c:ptCount val="5"/>
                <c:pt idx="0">
                  <c:v>Molto</c:v>
                </c:pt>
                <c:pt idx="1">
                  <c:v>Abbastanza</c:v>
                </c:pt>
                <c:pt idx="2">
                  <c:v>Così Così</c:v>
                </c:pt>
                <c:pt idx="3">
                  <c:v>Poco</c:v>
                </c:pt>
                <c:pt idx="4">
                  <c:v>Per niente</c:v>
                </c:pt>
              </c:strCache>
            </c:strRef>
          </c:cat>
          <c:val>
            <c:numRef>
              <c:f>dati!$Y$3:$Y$7</c:f>
              <c:numCache>
                <c:formatCode>0%</c:formatCode>
                <c:ptCount val="5"/>
                <c:pt idx="0">
                  <c:v>0.20175118569865014</c:v>
                </c:pt>
                <c:pt idx="1">
                  <c:v>0.57497263772345863</c:v>
                </c:pt>
                <c:pt idx="2">
                  <c:v>6.165632980663991E-2</c:v>
                </c:pt>
                <c:pt idx="3">
                  <c:v>0.12787303903684785</c:v>
                </c:pt>
                <c:pt idx="4">
                  <c:v>3.37468077344035E-2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6-7949-9368-A8CF2F498C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95833759"/>
        <c:axId val="1795800415"/>
      </c:barChart>
      <c:catAx>
        <c:axId val="1795833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800415"/>
        <c:crosses val="autoZero"/>
        <c:auto val="1"/>
        <c:lblAlgn val="ctr"/>
        <c:lblOffset val="100"/>
        <c:noMultiLvlLbl val="0"/>
      </c:catAx>
      <c:valAx>
        <c:axId val="17958004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9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/>
              <a:t>Conoscevo già l'INFN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AC-E647-8AC4-791F338300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AC-E647-8AC4-791F33830013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AC-E647-8AC4-791F33830013}"/>
                </c:ext>
              </c:extLst>
            </c:dLbl>
            <c:dLbl>
              <c:idx val="1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AC-E647-8AC4-791F3383001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dati!$M$3:$M$4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dati!$N$3:$N$4</c:f>
              <c:numCache>
                <c:formatCode>General</c:formatCode>
                <c:ptCount val="2"/>
                <c:pt idx="0">
                  <c:v>2664</c:v>
                </c:pt>
                <c:pt idx="1">
                  <c:v>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AC-E647-8AC4-791F3383001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Argomenti</a:t>
            </a:r>
            <a:r>
              <a:rPr lang="it-IT" baseline="0" dirty="0"/>
              <a:t> proposti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25B-F44F-9F77-8EF59C68D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5B-F44F-9F77-8EF59C68D6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25B-F44F-9F77-8EF59C68D6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25B-F44F-9F77-8EF59C68D6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25B-F44F-9F77-8EF59C68D6F8}"/>
              </c:ext>
            </c:extLst>
          </c:dPt>
          <c:dLbls>
            <c:dLbl>
              <c:idx val="0"/>
              <c:layout>
                <c:manualLayout>
                  <c:x val="-5.9785419077205942E-2"/>
                  <c:y val="9.145268299795854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419697341934667E-2"/>
                      <c:h val="7.502333041703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5B-F44F-9F77-8EF59C68D6F8}"/>
                </c:ext>
              </c:extLst>
            </c:dLbl>
            <c:dLbl>
              <c:idx val="2"/>
              <c:layout>
                <c:manualLayout>
                  <c:x val="7.0670737506141862E-2"/>
                  <c:y val="8.231189851268591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5B-F44F-9F77-8EF59C68D6F8}"/>
                </c:ext>
              </c:extLst>
            </c:dLbl>
            <c:dLbl>
              <c:idx val="4"/>
              <c:layout>
                <c:manualLayout>
                  <c:x val="2.6683431472000703E-2"/>
                  <c:y val="0.111396908719743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5B-F44F-9F77-8EF59C68D6F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Pigi'!$Q$25:$Q$29</c:f>
              <c:strCache>
                <c:ptCount val="5"/>
                <c:pt idx="0">
                  <c:v>Fisica di base</c:v>
                </c:pt>
                <c:pt idx="1">
                  <c:v>Scienza</c:v>
                </c:pt>
                <c:pt idx="2">
                  <c:v>Dark Matter</c:v>
                </c:pt>
                <c:pt idx="3">
                  <c:v>Raggi Cosmici</c:v>
                </c:pt>
                <c:pt idx="4">
                  <c:v>Radiattività</c:v>
                </c:pt>
              </c:strCache>
            </c:strRef>
          </c:cat>
          <c:val>
            <c:numRef>
              <c:f>'Plot Review Pigi'!$R$25:$R$29</c:f>
              <c:numCache>
                <c:formatCode>General</c:formatCode>
                <c:ptCount val="5"/>
                <c:pt idx="0">
                  <c:v>5154</c:v>
                </c:pt>
                <c:pt idx="1">
                  <c:v>20833</c:v>
                </c:pt>
                <c:pt idx="2">
                  <c:v>438</c:v>
                </c:pt>
                <c:pt idx="3">
                  <c:v>2750</c:v>
                </c:pt>
                <c:pt idx="4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5B-F44F-9F77-8EF59C68D6F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# </a:t>
            </a:r>
            <a:r>
              <a:rPr lang="en-US" sz="2000" dirty="0" err="1"/>
              <a:t>Progetti</a:t>
            </a:r>
            <a:r>
              <a:rPr lang="en-US" sz="2000" dirty="0"/>
              <a:t> </a:t>
            </a:r>
            <a:r>
              <a:rPr lang="en-US" sz="2000" dirty="0" err="1"/>
              <a:t>nazionali</a:t>
            </a:r>
            <a:endParaRPr lang="en-US" sz="2000" dirty="0"/>
          </a:p>
        </c:rich>
      </c:tx>
      <c:layout>
        <c:manualLayout>
          <c:xMode val="edge"/>
          <c:yMode val="edge"/>
          <c:x val="0.42625735661265163"/>
          <c:y val="3.1189205139640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'Storico Progetti CC3M'!$C$4</c:f>
              <c:strCache>
                <c:ptCount val="1"/>
                <c:pt idx="0">
                  <c:v>Progetti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CC3M'!$D$4:$H$4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13</c:v>
                </c:pt>
                <c:pt idx="3">
                  <c:v>14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0A-A048-99F3-3C9EF0CEB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1302919"/>
        <c:axId val="891304967"/>
      </c:lineChart>
      <c:catAx>
        <c:axId val="891302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4967"/>
        <c:crosses val="autoZero"/>
        <c:auto val="1"/>
        <c:lblAlgn val="ctr"/>
        <c:lblOffset val="100"/>
        <c:noMultiLvlLbl val="0"/>
      </c:catAx>
      <c:valAx>
        <c:axId val="891304967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2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Personale</a:t>
            </a:r>
            <a:r>
              <a:rPr lang="en-US" sz="1800" baseline="0" dirty="0"/>
              <a:t> </a:t>
            </a:r>
            <a:r>
              <a:rPr lang="en-US" sz="1800" baseline="0" dirty="0" err="1"/>
              <a:t>a</a:t>
            </a:r>
            <a:r>
              <a:rPr lang="en-US" sz="1800" dirty="0" err="1"/>
              <a:t>fferente</a:t>
            </a:r>
            <a:r>
              <a:rPr lang="en-US" sz="1800" dirty="0"/>
              <a:t> ai </a:t>
            </a:r>
            <a:r>
              <a:rPr lang="en-US" sz="1800" dirty="0" err="1"/>
              <a:t>progetti</a:t>
            </a:r>
            <a:r>
              <a:rPr lang="en-US" sz="1800" dirty="0"/>
              <a:t> dal DB</a:t>
            </a:r>
          </a:p>
        </c:rich>
      </c:tx>
      <c:layout>
        <c:manualLayout>
          <c:xMode val="edge"/>
          <c:yMode val="edge"/>
          <c:x val="0.22361097190802096"/>
          <c:y val="6.2949956462062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CC3M'!$D$7:$H$7</c:f>
              <c:numCache>
                <c:formatCode>General</c:formatCode>
                <c:ptCount val="5"/>
                <c:pt idx="0">
                  <c:v>378</c:v>
                </c:pt>
                <c:pt idx="1">
                  <c:v>405</c:v>
                </c:pt>
                <c:pt idx="2">
                  <c:v>509</c:v>
                </c:pt>
                <c:pt idx="3">
                  <c:v>525</c:v>
                </c:pt>
                <c:pt idx="4">
                  <c:v>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0-2F4A-9755-C475C8254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291399"/>
        <c:axId val="1159259144"/>
      </c:lineChart>
      <c:catAx>
        <c:axId val="903291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59144"/>
        <c:crosses val="autoZero"/>
        <c:auto val="1"/>
        <c:lblAlgn val="ctr"/>
        <c:lblOffset val="100"/>
        <c:noMultiLvlLbl val="0"/>
      </c:catAx>
      <c:valAx>
        <c:axId val="11592591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291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Studenti</a:t>
            </a:r>
            <a:r>
              <a:rPr lang="en-US" dirty="0"/>
              <a:t> + </a:t>
            </a:r>
            <a:r>
              <a:rPr lang="en-US" dirty="0" err="1"/>
              <a:t>Docenti</a:t>
            </a:r>
            <a:r>
              <a:rPr lang="en-US" dirty="0"/>
              <a:t> x anno </a:t>
            </a:r>
            <a:r>
              <a:rPr lang="en-US" dirty="0" err="1"/>
              <a:t>dei</a:t>
            </a:r>
            <a:r>
              <a:rPr lang="en-US" dirty="0"/>
              <a:t> progetto CC3M</a:t>
            </a:r>
          </a:p>
        </c:rich>
      </c:tx>
      <c:layout>
        <c:manualLayout>
          <c:xMode val="edge"/>
          <c:yMode val="edge"/>
          <c:x val="0.36766178371087782"/>
          <c:y val="3.73274451751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'Partecipanti 2023-2025'!$I$3:$Q$3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'Partecipanti 2023-2025'!$I$27:$Q$27</c:f>
              <c:numCache>
                <c:formatCode>#,##0</c:formatCode>
                <c:ptCount val="9"/>
                <c:pt idx="0">
                  <c:v>4260</c:v>
                </c:pt>
                <c:pt idx="1">
                  <c:v>6390</c:v>
                </c:pt>
                <c:pt idx="2">
                  <c:v>8777</c:v>
                </c:pt>
                <c:pt idx="3">
                  <c:v>11830</c:v>
                </c:pt>
                <c:pt idx="4">
                  <c:v>11388</c:v>
                </c:pt>
                <c:pt idx="5">
                  <c:v>28832</c:v>
                </c:pt>
                <c:pt idx="6">
                  <c:v>35202</c:v>
                </c:pt>
                <c:pt idx="7">
                  <c:v>42722</c:v>
                </c:pt>
                <c:pt idx="8">
                  <c:v>44432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B9-F146-AB0E-C1249BE28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175496"/>
        <c:axId val="890177544"/>
      </c:lineChart>
      <c:catAx>
        <c:axId val="890175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7544"/>
        <c:crosses val="autoZero"/>
        <c:auto val="1"/>
        <c:lblAlgn val="ctr"/>
        <c:lblOffset val="100"/>
        <c:noMultiLvlLbl val="0"/>
      </c:catAx>
      <c:valAx>
        <c:axId val="89017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Studenti + Docenti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5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docenti </a:t>
            </a:r>
            <a:r>
              <a:rPr lang="it-IT" sz="1600" b="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Genere'!$V$6:$W$6</c:f>
              <c:numCache>
                <c:formatCode>0%</c:formatCode>
                <c:ptCount val="2"/>
                <c:pt idx="0">
                  <c:v>0.34582091870596043</c:v>
                </c:pt>
                <c:pt idx="1">
                  <c:v>0.65417908129403957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1-DB42-941D-B5B4A0FD0516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Genere'!$P$12:$Q$12</c:f>
              <c:numCache>
                <c:formatCode>0%</c:formatCode>
                <c:ptCount val="2"/>
                <c:pt idx="0">
                  <c:v>0.21480709071949947</c:v>
                </c:pt>
                <c:pt idx="1">
                  <c:v>0.77997914494264864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1-DB42-941D-B5B4A0FD05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studenti</a:t>
            </a:r>
            <a:endParaRPr lang="it-IT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Genere'!$C$14:$D$14</c:f>
              <c:numCache>
                <c:formatCode>0%</c:formatCode>
                <c:ptCount val="2"/>
                <c:pt idx="0">
                  <c:v>0.52840527211626587</c:v>
                </c:pt>
                <c:pt idx="1">
                  <c:v>0.47159472788373413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2-1841-8D29-B996F9324420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Genere'!$C$13:$D$13</c:f>
              <c:numCache>
                <c:formatCode>0%</c:formatCode>
                <c:ptCount val="2"/>
                <c:pt idx="0">
                  <c:v>0.48271434215725012</c:v>
                </c:pt>
                <c:pt idx="1">
                  <c:v>0.51728565784274994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D2-1841-8D29-B996F932442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+ docenti</a:t>
            </a:r>
            <a:r>
              <a:rPr lang="it-IT" baseline="0" dirty="0"/>
              <a:t> x grado scolastico</a:t>
            </a:r>
          </a:p>
        </c:rich>
      </c:tx>
      <c:layout>
        <c:manualLayout>
          <c:xMode val="edge"/>
          <c:yMode val="edge"/>
          <c:x val="0.22629004145833981"/>
          <c:y val="2.5870989248064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F4-CF48-BE14-1AE9503B25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F4-CF48-BE14-1AE9503B25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F4-CF48-BE14-1AE9503B2550}"/>
              </c:ext>
            </c:extLst>
          </c:dPt>
          <c:dLbls>
            <c:dLbl>
              <c:idx val="0"/>
              <c:layout>
                <c:manualLayout>
                  <c:x val="5.7981992018881323E-2"/>
                  <c:y val="0.1470675269083187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4-CF48-BE14-1AE9503B2550}"/>
                </c:ext>
              </c:extLst>
            </c:dLbl>
            <c:dLbl>
              <c:idx val="1"/>
              <c:layout>
                <c:manualLayout>
                  <c:x val="-0.20875047229382118"/>
                  <c:y val="-0.241950152310726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F4-CF48-BE14-1AE9503B2550}"/>
                </c:ext>
              </c:extLst>
            </c:dLbl>
            <c:dLbl>
              <c:idx val="2"/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5F4-CF48-BE14-1AE9503B255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Pigi'!$B$4:$B$6</c:f>
              <c:strCache>
                <c:ptCount val="3"/>
                <c:pt idx="0">
                  <c:v>Secondaria I grado</c:v>
                </c:pt>
                <c:pt idx="1">
                  <c:v>Secondaria II grado</c:v>
                </c:pt>
                <c:pt idx="2">
                  <c:v>Primaria</c:v>
                </c:pt>
              </c:strCache>
            </c:strRef>
          </c:cat>
          <c:val>
            <c:numRef>
              <c:f>'Plot Review Pigi'!$G$4:$G$6</c:f>
              <c:numCache>
                <c:formatCode>#,##0</c:formatCode>
                <c:ptCount val="3"/>
                <c:pt idx="0">
                  <c:v>1680</c:v>
                </c:pt>
                <c:pt idx="1">
                  <c:v>33016</c:v>
                </c:pt>
                <c:pt idx="2">
                  <c:v>8892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F4-CF48-BE14-1AE9503B255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e docenti x tipologia di progetto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BD-3345-8D20-49832EB404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BD-3345-8D20-49832EB404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BD-3345-8D20-49832EB4044F}"/>
              </c:ext>
            </c:extLst>
          </c:dPt>
          <c:dLbls>
            <c:dLbl>
              <c:idx val="0"/>
              <c:layout>
                <c:manualLayout>
                  <c:x val="4.3739947796735505E-2"/>
                  <c:y val="0.1506974342199659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BD-3345-8D20-49832EB4044F}"/>
                </c:ext>
              </c:extLst>
            </c:dLbl>
            <c:dLbl>
              <c:idx val="2"/>
              <c:layout>
                <c:manualLayout>
                  <c:x val="-2.7280164958215732E-2"/>
                  <c:y val="0.1684214066616380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BD-3345-8D20-49832EB404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Pigi'!$B$26:$B$28</c:f>
              <c:strCache>
                <c:ptCount val="3"/>
                <c:pt idx="0">
                  <c:v>Formazione</c:v>
                </c:pt>
                <c:pt idx="1">
                  <c:v>Orientamento PCTO</c:v>
                </c:pt>
                <c:pt idx="2">
                  <c:v>WEB - Editoriale</c:v>
                </c:pt>
              </c:strCache>
            </c:strRef>
          </c:cat>
          <c:val>
            <c:numRef>
              <c:f>'Plot Review Pigi'!$G$26:$G$28</c:f>
              <c:numCache>
                <c:formatCode>#,##0</c:formatCode>
                <c:ptCount val="3"/>
                <c:pt idx="0">
                  <c:v>1004</c:v>
                </c:pt>
                <c:pt idx="1">
                  <c:v>32892</c:v>
                </c:pt>
                <c:pt idx="2">
                  <c:v>2294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BD-3345-8D20-49832EB4044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4B704-E178-4CE5-BC05-DDAA7E4D5381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E17FA19-977D-4DDB-9C24-F1B632630F69}">
      <dgm:prSet/>
      <dgm:spPr/>
      <dgm:t>
        <a:bodyPr/>
        <a:lstStyle/>
        <a:p>
          <a:r>
            <a:rPr lang="it-IT" dirty="0"/>
            <a:t>Comunicati stampa</a:t>
          </a:r>
          <a:endParaRPr lang="en-US" dirty="0"/>
        </a:p>
      </dgm:t>
    </dgm:pt>
    <dgm:pt modelId="{52F1351B-726B-4E8B-8DFB-B59C51838A47}" type="parTrans" cxnId="{E7FFB08E-DAC8-4DA1-8A55-EBD2044D40ED}">
      <dgm:prSet/>
      <dgm:spPr/>
      <dgm:t>
        <a:bodyPr/>
        <a:lstStyle/>
        <a:p>
          <a:endParaRPr lang="en-US"/>
        </a:p>
      </dgm:t>
    </dgm:pt>
    <dgm:pt modelId="{649432A8-D74C-4C9E-AFA2-41227CCA2D3E}" type="sibTrans" cxnId="{E7FFB08E-DAC8-4DA1-8A55-EBD2044D40ED}">
      <dgm:prSet/>
      <dgm:spPr/>
      <dgm:t>
        <a:bodyPr/>
        <a:lstStyle/>
        <a:p>
          <a:endParaRPr lang="en-US"/>
        </a:p>
      </dgm:t>
    </dgm:pt>
    <dgm:pt modelId="{28D7497F-2669-4738-9A4C-72C4D35F3C9A}">
      <dgm:prSet/>
      <dgm:spPr/>
      <dgm:t>
        <a:bodyPr/>
        <a:lstStyle/>
        <a:p>
          <a:r>
            <a:rPr lang="it-IT" dirty="0"/>
            <a:t>Grafica di alcuni dei progetti </a:t>
          </a:r>
          <a:endParaRPr lang="en-US" dirty="0"/>
        </a:p>
      </dgm:t>
    </dgm:pt>
    <dgm:pt modelId="{63150F5A-68C0-4CE4-BDB2-46DC49A96F13}" type="parTrans" cxnId="{36D0361E-B15B-4D5F-A49D-F8C744F81568}">
      <dgm:prSet/>
      <dgm:spPr/>
      <dgm:t>
        <a:bodyPr/>
        <a:lstStyle/>
        <a:p>
          <a:endParaRPr lang="en-US"/>
        </a:p>
      </dgm:t>
    </dgm:pt>
    <dgm:pt modelId="{18DE2BEC-07A3-47E3-8714-8539F6C2FA0B}" type="sibTrans" cxnId="{36D0361E-B15B-4D5F-A49D-F8C744F81568}">
      <dgm:prSet/>
      <dgm:spPr/>
      <dgm:t>
        <a:bodyPr/>
        <a:lstStyle/>
        <a:p>
          <a:endParaRPr lang="en-US"/>
        </a:p>
      </dgm:t>
    </dgm:pt>
    <dgm:pt modelId="{EF0285CA-83DF-4FC0-AE37-338BC4DDBFE7}">
      <dgm:prSet/>
      <dgm:spPr/>
      <dgm:t>
        <a:bodyPr/>
        <a:lstStyle/>
        <a:p>
          <a:r>
            <a:rPr lang="it-IT" dirty="0"/>
            <a:t>Spettacoli ed eventi</a:t>
          </a:r>
          <a:endParaRPr lang="en-US" dirty="0"/>
        </a:p>
      </dgm:t>
    </dgm:pt>
    <dgm:pt modelId="{6065087A-1EBD-4219-90D2-71F9EAC175CE}" type="parTrans" cxnId="{10C00218-80F0-40A0-AF0A-9A8150024354}">
      <dgm:prSet/>
      <dgm:spPr/>
      <dgm:t>
        <a:bodyPr/>
        <a:lstStyle/>
        <a:p>
          <a:endParaRPr lang="en-US"/>
        </a:p>
      </dgm:t>
    </dgm:pt>
    <dgm:pt modelId="{0523D31B-E621-4331-AB2B-BF0920A03E61}" type="sibTrans" cxnId="{10C00218-80F0-40A0-AF0A-9A8150024354}">
      <dgm:prSet/>
      <dgm:spPr/>
      <dgm:t>
        <a:bodyPr/>
        <a:lstStyle/>
        <a:p>
          <a:endParaRPr lang="en-US"/>
        </a:p>
      </dgm:t>
    </dgm:pt>
    <dgm:pt modelId="{F73E4A65-21D0-4066-A525-BC99337CD65F}">
      <dgm:prSet/>
      <dgm:spPr/>
      <dgm:t>
        <a:bodyPr/>
        <a:lstStyle/>
        <a:p>
          <a:r>
            <a:rPr lang="it-IT" dirty="0"/>
            <a:t>Social</a:t>
          </a:r>
          <a:endParaRPr lang="en-US" dirty="0"/>
        </a:p>
      </dgm:t>
    </dgm:pt>
    <dgm:pt modelId="{6483EA28-B04F-4DC9-A5FF-25284C7709B6}" type="parTrans" cxnId="{942ED5E7-5AC3-4C50-9C33-01B0253CECEC}">
      <dgm:prSet/>
      <dgm:spPr/>
      <dgm:t>
        <a:bodyPr/>
        <a:lstStyle/>
        <a:p>
          <a:endParaRPr lang="en-US"/>
        </a:p>
      </dgm:t>
    </dgm:pt>
    <dgm:pt modelId="{EA4F7CE9-D79C-4112-9A32-4560865ED12F}" type="sibTrans" cxnId="{942ED5E7-5AC3-4C50-9C33-01B0253CECEC}">
      <dgm:prSet/>
      <dgm:spPr/>
      <dgm:t>
        <a:bodyPr/>
        <a:lstStyle/>
        <a:p>
          <a:endParaRPr lang="en-US"/>
        </a:p>
      </dgm:t>
    </dgm:pt>
    <dgm:pt modelId="{FBCFC33C-2DA5-4D42-B7BF-85E7D1354F43}">
      <dgm:prSet/>
      <dgm:spPr/>
      <dgm:t>
        <a:bodyPr/>
        <a:lstStyle/>
        <a:p>
          <a:r>
            <a:rPr lang="it-IT" dirty="0"/>
            <a:t>Conferenze e pubblicazioni</a:t>
          </a:r>
        </a:p>
      </dgm:t>
    </dgm:pt>
    <dgm:pt modelId="{CCFB07F3-247D-2C4A-93E7-6B712985334C}" type="parTrans" cxnId="{40C14D0F-8215-7949-9004-22CBE3F66CE8}">
      <dgm:prSet/>
      <dgm:spPr/>
      <dgm:t>
        <a:bodyPr/>
        <a:lstStyle/>
        <a:p>
          <a:endParaRPr lang="it-IT"/>
        </a:p>
      </dgm:t>
    </dgm:pt>
    <dgm:pt modelId="{70CBAC90-8963-6041-AD75-CA683A78181D}" type="sibTrans" cxnId="{40C14D0F-8215-7949-9004-22CBE3F66CE8}">
      <dgm:prSet/>
      <dgm:spPr/>
      <dgm:t>
        <a:bodyPr/>
        <a:lstStyle/>
        <a:p>
          <a:endParaRPr lang="it-IT"/>
        </a:p>
      </dgm:t>
    </dgm:pt>
    <dgm:pt modelId="{0EBBD3FE-D7C3-E141-BA2F-066225E404C0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Report, VQR, piano triennale</a:t>
          </a:r>
        </a:p>
      </dgm:t>
    </dgm:pt>
    <dgm:pt modelId="{6F26B902-1F9B-C540-918C-79AA522D5ECB}" type="parTrans" cxnId="{88733C73-4780-B14B-8AAD-10C9BD33D62A}">
      <dgm:prSet/>
      <dgm:spPr/>
      <dgm:t>
        <a:bodyPr/>
        <a:lstStyle/>
        <a:p>
          <a:endParaRPr lang="it-IT"/>
        </a:p>
      </dgm:t>
    </dgm:pt>
    <dgm:pt modelId="{09FFD947-AAA1-824F-960C-D0EA0E011606}" type="sibTrans" cxnId="{88733C73-4780-B14B-8AAD-10C9BD33D62A}">
      <dgm:prSet/>
      <dgm:spPr/>
      <dgm:t>
        <a:bodyPr/>
        <a:lstStyle/>
        <a:p>
          <a:endParaRPr lang="it-IT"/>
        </a:p>
      </dgm:t>
    </dgm:pt>
    <dgm:pt modelId="{592853EF-2DCE-414A-ACCD-CE9BC599549F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Linee guida e corsi di formazione</a:t>
          </a:r>
        </a:p>
      </dgm:t>
    </dgm:pt>
    <dgm:pt modelId="{1A505137-EB60-964D-8671-00C9798D4C5A}" type="parTrans" cxnId="{D2A2480E-3A78-CF4D-BCD5-B3A66889DDFD}">
      <dgm:prSet/>
      <dgm:spPr/>
      <dgm:t>
        <a:bodyPr/>
        <a:lstStyle/>
        <a:p>
          <a:endParaRPr lang="it-IT"/>
        </a:p>
      </dgm:t>
    </dgm:pt>
    <dgm:pt modelId="{BCDB51E0-53BD-3542-B913-47086E6DB3E9}" type="sibTrans" cxnId="{D2A2480E-3A78-CF4D-BCD5-B3A66889DDFD}">
      <dgm:prSet/>
      <dgm:spPr/>
      <dgm:t>
        <a:bodyPr/>
        <a:lstStyle/>
        <a:p>
          <a:endParaRPr lang="it-IT"/>
        </a:p>
      </dgm:t>
    </dgm:pt>
    <dgm:pt modelId="{745B5535-6AFA-D84C-A5CC-5D9842A0EF58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Sinergie progettuali e festival</a:t>
          </a:r>
        </a:p>
      </dgm:t>
    </dgm:pt>
    <dgm:pt modelId="{8E155E90-3392-2840-BC62-5A92002255C6}" type="parTrans" cxnId="{3B55BA4F-CBBA-B845-9CCC-F67E4403A1CA}">
      <dgm:prSet/>
      <dgm:spPr/>
      <dgm:t>
        <a:bodyPr/>
        <a:lstStyle/>
        <a:p>
          <a:endParaRPr lang="it-IT"/>
        </a:p>
      </dgm:t>
    </dgm:pt>
    <dgm:pt modelId="{F80C913F-93D8-514B-9FCD-344FA19DECEB}" type="sibTrans" cxnId="{3B55BA4F-CBBA-B845-9CCC-F67E4403A1CA}">
      <dgm:prSet/>
      <dgm:spPr/>
      <dgm:t>
        <a:bodyPr/>
        <a:lstStyle/>
        <a:p>
          <a:endParaRPr lang="it-IT"/>
        </a:p>
      </dgm:t>
    </dgm:pt>
    <dgm:pt modelId="{23CF2F98-7FB8-9845-BA3F-4B6031201832}" type="pres">
      <dgm:prSet presAssocID="{7344B704-E178-4CE5-BC05-DDAA7E4D5381}" presName="diagram" presStyleCnt="0">
        <dgm:presLayoutVars>
          <dgm:dir/>
          <dgm:resizeHandles val="exact"/>
        </dgm:presLayoutVars>
      </dgm:prSet>
      <dgm:spPr/>
    </dgm:pt>
    <dgm:pt modelId="{8D9FA700-2D2D-B147-888A-C592174F9E3B}" type="pres">
      <dgm:prSet presAssocID="{592853EF-2DCE-414A-ACCD-CE9BC599549F}" presName="node" presStyleLbl="node1" presStyleIdx="0" presStyleCnt="8">
        <dgm:presLayoutVars>
          <dgm:bulletEnabled val="1"/>
        </dgm:presLayoutVars>
      </dgm:prSet>
      <dgm:spPr/>
    </dgm:pt>
    <dgm:pt modelId="{A9110B03-92A3-E249-A0A9-4BBE05D03505}" type="pres">
      <dgm:prSet presAssocID="{BCDB51E0-53BD-3542-B913-47086E6DB3E9}" presName="sibTrans" presStyleCnt="0"/>
      <dgm:spPr/>
    </dgm:pt>
    <dgm:pt modelId="{D755FA06-AEE2-2948-91DD-F027F6C34B2F}" type="pres">
      <dgm:prSet presAssocID="{745B5535-6AFA-D84C-A5CC-5D9842A0EF58}" presName="node" presStyleLbl="node1" presStyleIdx="1" presStyleCnt="8">
        <dgm:presLayoutVars>
          <dgm:bulletEnabled val="1"/>
        </dgm:presLayoutVars>
      </dgm:prSet>
      <dgm:spPr/>
    </dgm:pt>
    <dgm:pt modelId="{03ED483D-A3A4-2F46-9336-C729E7315F2E}" type="pres">
      <dgm:prSet presAssocID="{F80C913F-93D8-514B-9FCD-344FA19DECEB}" presName="sibTrans" presStyleCnt="0"/>
      <dgm:spPr/>
    </dgm:pt>
    <dgm:pt modelId="{3A69384E-0D6F-9A46-9201-3153D3E65E6E}" type="pres">
      <dgm:prSet presAssocID="{2E17FA19-977D-4DDB-9C24-F1B632630F69}" presName="node" presStyleLbl="node1" presStyleIdx="2" presStyleCnt="8">
        <dgm:presLayoutVars>
          <dgm:bulletEnabled val="1"/>
        </dgm:presLayoutVars>
      </dgm:prSet>
      <dgm:spPr/>
    </dgm:pt>
    <dgm:pt modelId="{B3E1AEB9-6971-3840-A3CE-3747B88722C7}" type="pres">
      <dgm:prSet presAssocID="{649432A8-D74C-4C9E-AFA2-41227CCA2D3E}" presName="sibTrans" presStyleCnt="0"/>
      <dgm:spPr/>
    </dgm:pt>
    <dgm:pt modelId="{4F975DD8-A1A6-E843-9A27-BF80D507849D}" type="pres">
      <dgm:prSet presAssocID="{28D7497F-2669-4738-9A4C-72C4D35F3C9A}" presName="node" presStyleLbl="node1" presStyleIdx="3" presStyleCnt="8">
        <dgm:presLayoutVars>
          <dgm:bulletEnabled val="1"/>
        </dgm:presLayoutVars>
      </dgm:prSet>
      <dgm:spPr/>
    </dgm:pt>
    <dgm:pt modelId="{B9052EBB-EDA5-F241-8145-89A2E65D5943}" type="pres">
      <dgm:prSet presAssocID="{18DE2BEC-07A3-47E3-8714-8539F6C2FA0B}" presName="sibTrans" presStyleCnt="0"/>
      <dgm:spPr/>
    </dgm:pt>
    <dgm:pt modelId="{45609A2E-3F59-BC43-8ACB-249364663A10}" type="pres">
      <dgm:prSet presAssocID="{EF0285CA-83DF-4FC0-AE37-338BC4DDBFE7}" presName="node" presStyleLbl="node1" presStyleIdx="4" presStyleCnt="8">
        <dgm:presLayoutVars>
          <dgm:bulletEnabled val="1"/>
        </dgm:presLayoutVars>
      </dgm:prSet>
      <dgm:spPr/>
    </dgm:pt>
    <dgm:pt modelId="{E1CC39B3-B67D-104D-BD57-AA4E20F51339}" type="pres">
      <dgm:prSet presAssocID="{0523D31B-E621-4331-AB2B-BF0920A03E61}" presName="sibTrans" presStyleCnt="0"/>
      <dgm:spPr/>
    </dgm:pt>
    <dgm:pt modelId="{471FCF19-FA3B-9743-AB90-7D202C92B129}" type="pres">
      <dgm:prSet presAssocID="{FBCFC33C-2DA5-4D42-B7BF-85E7D1354F43}" presName="node" presStyleLbl="node1" presStyleIdx="5" presStyleCnt="8">
        <dgm:presLayoutVars>
          <dgm:bulletEnabled val="1"/>
        </dgm:presLayoutVars>
      </dgm:prSet>
      <dgm:spPr/>
    </dgm:pt>
    <dgm:pt modelId="{C8AF4934-ED4B-664C-B02F-DBE137EEF1F9}" type="pres">
      <dgm:prSet presAssocID="{70CBAC90-8963-6041-AD75-CA683A78181D}" presName="sibTrans" presStyleCnt="0"/>
      <dgm:spPr/>
    </dgm:pt>
    <dgm:pt modelId="{966DA0B3-00EE-6542-8FCF-898A7F5F624B}" type="pres">
      <dgm:prSet presAssocID="{0EBBD3FE-D7C3-E141-BA2F-066225E404C0}" presName="node" presStyleLbl="node1" presStyleIdx="6" presStyleCnt="8">
        <dgm:presLayoutVars>
          <dgm:bulletEnabled val="1"/>
        </dgm:presLayoutVars>
      </dgm:prSet>
      <dgm:spPr/>
    </dgm:pt>
    <dgm:pt modelId="{A7100007-1AA5-C141-A3D1-B16CF76161A2}" type="pres">
      <dgm:prSet presAssocID="{09FFD947-AAA1-824F-960C-D0EA0E011606}" presName="sibTrans" presStyleCnt="0"/>
      <dgm:spPr/>
    </dgm:pt>
    <dgm:pt modelId="{5F26EE00-8510-E648-9A06-09260E543452}" type="pres">
      <dgm:prSet presAssocID="{F73E4A65-21D0-4066-A525-BC99337CD65F}" presName="node" presStyleLbl="node1" presStyleIdx="7" presStyleCnt="8">
        <dgm:presLayoutVars>
          <dgm:bulletEnabled val="1"/>
        </dgm:presLayoutVars>
      </dgm:prSet>
      <dgm:spPr/>
    </dgm:pt>
  </dgm:ptLst>
  <dgm:cxnLst>
    <dgm:cxn modelId="{D973B903-D593-2D45-B8E7-83DB7AC7F0E9}" type="presOf" srcId="{EF0285CA-83DF-4FC0-AE37-338BC4DDBFE7}" destId="{45609A2E-3F59-BC43-8ACB-249364663A10}" srcOrd="0" destOrd="0" presId="urn:microsoft.com/office/officeart/2005/8/layout/default"/>
    <dgm:cxn modelId="{D2A2480E-3A78-CF4D-BCD5-B3A66889DDFD}" srcId="{7344B704-E178-4CE5-BC05-DDAA7E4D5381}" destId="{592853EF-2DCE-414A-ACCD-CE9BC599549F}" srcOrd="0" destOrd="0" parTransId="{1A505137-EB60-964D-8671-00C9798D4C5A}" sibTransId="{BCDB51E0-53BD-3542-B913-47086E6DB3E9}"/>
    <dgm:cxn modelId="{40C14D0F-8215-7949-9004-22CBE3F66CE8}" srcId="{7344B704-E178-4CE5-BC05-DDAA7E4D5381}" destId="{FBCFC33C-2DA5-4D42-B7BF-85E7D1354F43}" srcOrd="5" destOrd="0" parTransId="{CCFB07F3-247D-2C4A-93E7-6B712985334C}" sibTransId="{70CBAC90-8963-6041-AD75-CA683A78181D}"/>
    <dgm:cxn modelId="{10C00218-80F0-40A0-AF0A-9A8150024354}" srcId="{7344B704-E178-4CE5-BC05-DDAA7E4D5381}" destId="{EF0285CA-83DF-4FC0-AE37-338BC4DDBFE7}" srcOrd="4" destOrd="0" parTransId="{6065087A-1EBD-4219-90D2-71F9EAC175CE}" sibTransId="{0523D31B-E621-4331-AB2B-BF0920A03E61}"/>
    <dgm:cxn modelId="{D942F61A-6F53-434C-A6CC-C36EAF40777E}" type="presOf" srcId="{2E17FA19-977D-4DDB-9C24-F1B632630F69}" destId="{3A69384E-0D6F-9A46-9201-3153D3E65E6E}" srcOrd="0" destOrd="0" presId="urn:microsoft.com/office/officeart/2005/8/layout/default"/>
    <dgm:cxn modelId="{36D0361E-B15B-4D5F-A49D-F8C744F81568}" srcId="{7344B704-E178-4CE5-BC05-DDAA7E4D5381}" destId="{28D7497F-2669-4738-9A4C-72C4D35F3C9A}" srcOrd="3" destOrd="0" parTransId="{63150F5A-68C0-4CE4-BDB2-46DC49A96F13}" sibTransId="{18DE2BEC-07A3-47E3-8714-8539F6C2FA0B}"/>
    <dgm:cxn modelId="{A65A6F3C-CCB0-424E-B934-8C7A580EED11}" type="presOf" srcId="{28D7497F-2669-4738-9A4C-72C4D35F3C9A}" destId="{4F975DD8-A1A6-E843-9A27-BF80D507849D}" srcOrd="0" destOrd="0" presId="urn:microsoft.com/office/officeart/2005/8/layout/default"/>
    <dgm:cxn modelId="{3B55BA4F-CBBA-B845-9CCC-F67E4403A1CA}" srcId="{7344B704-E178-4CE5-BC05-DDAA7E4D5381}" destId="{745B5535-6AFA-D84C-A5CC-5D9842A0EF58}" srcOrd="1" destOrd="0" parTransId="{8E155E90-3392-2840-BC62-5A92002255C6}" sibTransId="{F80C913F-93D8-514B-9FCD-344FA19DECEB}"/>
    <dgm:cxn modelId="{88733C73-4780-B14B-8AAD-10C9BD33D62A}" srcId="{7344B704-E178-4CE5-BC05-DDAA7E4D5381}" destId="{0EBBD3FE-D7C3-E141-BA2F-066225E404C0}" srcOrd="6" destOrd="0" parTransId="{6F26B902-1F9B-C540-918C-79AA522D5ECB}" sibTransId="{09FFD947-AAA1-824F-960C-D0EA0E011606}"/>
    <dgm:cxn modelId="{E7FFB08E-DAC8-4DA1-8A55-EBD2044D40ED}" srcId="{7344B704-E178-4CE5-BC05-DDAA7E4D5381}" destId="{2E17FA19-977D-4DDB-9C24-F1B632630F69}" srcOrd="2" destOrd="0" parTransId="{52F1351B-726B-4E8B-8DFB-B59C51838A47}" sibTransId="{649432A8-D74C-4C9E-AFA2-41227CCA2D3E}"/>
    <dgm:cxn modelId="{7CC42B99-D9BA-DF47-BE5E-FB2B87B695C0}" type="presOf" srcId="{7344B704-E178-4CE5-BC05-DDAA7E4D5381}" destId="{23CF2F98-7FB8-9845-BA3F-4B6031201832}" srcOrd="0" destOrd="0" presId="urn:microsoft.com/office/officeart/2005/8/layout/default"/>
    <dgm:cxn modelId="{1B2A4C9E-923D-F74C-9907-3B1821F76459}" type="presOf" srcId="{F73E4A65-21D0-4066-A525-BC99337CD65F}" destId="{5F26EE00-8510-E648-9A06-09260E543452}" srcOrd="0" destOrd="0" presId="urn:microsoft.com/office/officeart/2005/8/layout/default"/>
    <dgm:cxn modelId="{644EE1AE-BB98-8741-8292-D2C29F806C68}" type="presOf" srcId="{FBCFC33C-2DA5-4D42-B7BF-85E7D1354F43}" destId="{471FCF19-FA3B-9743-AB90-7D202C92B129}" srcOrd="0" destOrd="0" presId="urn:microsoft.com/office/officeart/2005/8/layout/default"/>
    <dgm:cxn modelId="{1E889CB0-678B-E544-B974-952D1677EC31}" type="presOf" srcId="{745B5535-6AFA-D84C-A5CC-5D9842A0EF58}" destId="{D755FA06-AEE2-2948-91DD-F027F6C34B2F}" srcOrd="0" destOrd="0" presId="urn:microsoft.com/office/officeart/2005/8/layout/default"/>
    <dgm:cxn modelId="{533E02E2-ACB3-FE41-AC69-C2B8527A4FCC}" type="presOf" srcId="{0EBBD3FE-D7C3-E141-BA2F-066225E404C0}" destId="{966DA0B3-00EE-6542-8FCF-898A7F5F624B}" srcOrd="0" destOrd="0" presId="urn:microsoft.com/office/officeart/2005/8/layout/default"/>
    <dgm:cxn modelId="{942ED5E7-5AC3-4C50-9C33-01B0253CECEC}" srcId="{7344B704-E178-4CE5-BC05-DDAA7E4D5381}" destId="{F73E4A65-21D0-4066-A525-BC99337CD65F}" srcOrd="7" destOrd="0" parTransId="{6483EA28-B04F-4DC9-A5FF-25284C7709B6}" sibTransId="{EA4F7CE9-D79C-4112-9A32-4560865ED12F}"/>
    <dgm:cxn modelId="{5111FCFF-EC9B-AC4D-9B11-47DA735175E6}" type="presOf" srcId="{592853EF-2DCE-414A-ACCD-CE9BC599549F}" destId="{8D9FA700-2D2D-B147-888A-C592174F9E3B}" srcOrd="0" destOrd="0" presId="urn:microsoft.com/office/officeart/2005/8/layout/default"/>
    <dgm:cxn modelId="{FBF16E85-DA6E-B64D-8599-6DD301B8B5E5}" type="presParOf" srcId="{23CF2F98-7FB8-9845-BA3F-4B6031201832}" destId="{8D9FA700-2D2D-B147-888A-C592174F9E3B}" srcOrd="0" destOrd="0" presId="urn:microsoft.com/office/officeart/2005/8/layout/default"/>
    <dgm:cxn modelId="{60E8280A-9072-0B4A-B1AC-FCCCC2FCF412}" type="presParOf" srcId="{23CF2F98-7FB8-9845-BA3F-4B6031201832}" destId="{A9110B03-92A3-E249-A0A9-4BBE05D03505}" srcOrd="1" destOrd="0" presId="urn:microsoft.com/office/officeart/2005/8/layout/default"/>
    <dgm:cxn modelId="{7E52800D-717A-C845-A287-710420F64011}" type="presParOf" srcId="{23CF2F98-7FB8-9845-BA3F-4B6031201832}" destId="{D755FA06-AEE2-2948-91DD-F027F6C34B2F}" srcOrd="2" destOrd="0" presId="urn:microsoft.com/office/officeart/2005/8/layout/default"/>
    <dgm:cxn modelId="{DF16CDDA-4E75-334D-BF0C-F5D8A1188FC5}" type="presParOf" srcId="{23CF2F98-7FB8-9845-BA3F-4B6031201832}" destId="{03ED483D-A3A4-2F46-9336-C729E7315F2E}" srcOrd="3" destOrd="0" presId="urn:microsoft.com/office/officeart/2005/8/layout/default"/>
    <dgm:cxn modelId="{5DCCC186-BEB9-6643-905C-FFE5F12B2D79}" type="presParOf" srcId="{23CF2F98-7FB8-9845-BA3F-4B6031201832}" destId="{3A69384E-0D6F-9A46-9201-3153D3E65E6E}" srcOrd="4" destOrd="0" presId="urn:microsoft.com/office/officeart/2005/8/layout/default"/>
    <dgm:cxn modelId="{6595F45A-66D8-3242-B3BB-133DE4AB60B7}" type="presParOf" srcId="{23CF2F98-7FB8-9845-BA3F-4B6031201832}" destId="{B3E1AEB9-6971-3840-A3CE-3747B88722C7}" srcOrd="5" destOrd="0" presId="urn:microsoft.com/office/officeart/2005/8/layout/default"/>
    <dgm:cxn modelId="{B203BD66-7A0D-E242-B330-16495DC9FFE2}" type="presParOf" srcId="{23CF2F98-7FB8-9845-BA3F-4B6031201832}" destId="{4F975DD8-A1A6-E843-9A27-BF80D507849D}" srcOrd="6" destOrd="0" presId="urn:microsoft.com/office/officeart/2005/8/layout/default"/>
    <dgm:cxn modelId="{93643817-6833-8F49-9690-527EDE583787}" type="presParOf" srcId="{23CF2F98-7FB8-9845-BA3F-4B6031201832}" destId="{B9052EBB-EDA5-F241-8145-89A2E65D5943}" srcOrd="7" destOrd="0" presId="urn:microsoft.com/office/officeart/2005/8/layout/default"/>
    <dgm:cxn modelId="{9A90EA44-39B0-4540-A268-8784E6384D64}" type="presParOf" srcId="{23CF2F98-7FB8-9845-BA3F-4B6031201832}" destId="{45609A2E-3F59-BC43-8ACB-249364663A10}" srcOrd="8" destOrd="0" presId="urn:microsoft.com/office/officeart/2005/8/layout/default"/>
    <dgm:cxn modelId="{4028ACF4-83F8-7449-A4F8-96EC31F81762}" type="presParOf" srcId="{23CF2F98-7FB8-9845-BA3F-4B6031201832}" destId="{E1CC39B3-B67D-104D-BD57-AA4E20F51339}" srcOrd="9" destOrd="0" presId="urn:microsoft.com/office/officeart/2005/8/layout/default"/>
    <dgm:cxn modelId="{B48AB956-718D-324F-98A8-B367E4EE6DCC}" type="presParOf" srcId="{23CF2F98-7FB8-9845-BA3F-4B6031201832}" destId="{471FCF19-FA3B-9743-AB90-7D202C92B129}" srcOrd="10" destOrd="0" presId="urn:microsoft.com/office/officeart/2005/8/layout/default"/>
    <dgm:cxn modelId="{A87A21EB-3E46-1949-B65D-8CE22D058EF9}" type="presParOf" srcId="{23CF2F98-7FB8-9845-BA3F-4B6031201832}" destId="{C8AF4934-ED4B-664C-B02F-DBE137EEF1F9}" srcOrd="11" destOrd="0" presId="urn:microsoft.com/office/officeart/2005/8/layout/default"/>
    <dgm:cxn modelId="{556B9452-45C4-014F-8115-3431837C52F7}" type="presParOf" srcId="{23CF2F98-7FB8-9845-BA3F-4B6031201832}" destId="{966DA0B3-00EE-6542-8FCF-898A7F5F624B}" srcOrd="12" destOrd="0" presId="urn:microsoft.com/office/officeart/2005/8/layout/default"/>
    <dgm:cxn modelId="{26222DEC-F9AE-CA4F-848C-CB01FB34CFE2}" type="presParOf" srcId="{23CF2F98-7FB8-9845-BA3F-4B6031201832}" destId="{A7100007-1AA5-C141-A3D1-B16CF76161A2}" srcOrd="13" destOrd="0" presId="urn:microsoft.com/office/officeart/2005/8/layout/default"/>
    <dgm:cxn modelId="{41ADE453-9A28-C34D-B9A6-8146BF3FE5DE}" type="presParOf" srcId="{23CF2F98-7FB8-9845-BA3F-4B6031201832}" destId="{5F26EE00-8510-E648-9A06-09260E54345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79907-0F06-45F6-8DAF-1F1A3F1ECDC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4D9EBE-4339-4CA9-9FC8-1618F4B2B2E1}">
      <dgm:prSet/>
      <dgm:spPr/>
      <dgm:t>
        <a:bodyPr/>
        <a:lstStyle/>
        <a:p>
          <a:r>
            <a:rPr lang="it-IT" dirty="0"/>
            <a:t>Docenti e studenti raggiunti</a:t>
          </a:r>
          <a:endParaRPr lang="en-US" dirty="0"/>
        </a:p>
      </dgm:t>
    </dgm:pt>
    <dgm:pt modelId="{396A07BE-AC67-4DC4-B1D2-6D316EF73835}" type="parTrans" cxnId="{1E5BB434-19E0-4322-B9A7-B3311AC6B07B}">
      <dgm:prSet/>
      <dgm:spPr/>
      <dgm:t>
        <a:bodyPr/>
        <a:lstStyle/>
        <a:p>
          <a:endParaRPr lang="en-US"/>
        </a:p>
      </dgm:t>
    </dgm:pt>
    <dgm:pt modelId="{81FD06D0-771F-426D-91AE-01FA5952472B}" type="sibTrans" cxnId="{1E5BB434-19E0-4322-B9A7-B3311AC6B07B}">
      <dgm:prSet/>
      <dgm:spPr/>
      <dgm:t>
        <a:bodyPr/>
        <a:lstStyle/>
        <a:p>
          <a:endParaRPr lang="en-US"/>
        </a:p>
      </dgm:t>
    </dgm:pt>
    <dgm:pt modelId="{BBA383FB-4EB5-4CB7-940D-CA09EBBE1931}">
      <dgm:prSet/>
      <dgm:spPr/>
      <dgm:t>
        <a:bodyPr/>
        <a:lstStyle/>
        <a:p>
          <a:r>
            <a:rPr lang="it-IT" dirty="0"/>
            <a:t>Impatto sul territorio</a:t>
          </a:r>
          <a:endParaRPr lang="en-US" dirty="0"/>
        </a:p>
      </dgm:t>
    </dgm:pt>
    <dgm:pt modelId="{89A72624-89CB-4637-B735-8B739384C506}" type="parTrans" cxnId="{9DFBE93E-3011-4A4D-A5F7-CB8B73290264}">
      <dgm:prSet/>
      <dgm:spPr/>
      <dgm:t>
        <a:bodyPr/>
        <a:lstStyle/>
        <a:p>
          <a:endParaRPr lang="en-US"/>
        </a:p>
      </dgm:t>
    </dgm:pt>
    <dgm:pt modelId="{AF21CEAA-2CDE-4DBF-8CD1-290E5752FC2C}" type="sibTrans" cxnId="{9DFBE93E-3011-4A4D-A5F7-CB8B73290264}">
      <dgm:prSet/>
      <dgm:spPr/>
      <dgm:t>
        <a:bodyPr/>
        <a:lstStyle/>
        <a:p>
          <a:endParaRPr lang="en-US"/>
        </a:p>
      </dgm:t>
    </dgm:pt>
    <dgm:pt modelId="{A860E667-6679-44B4-8065-7E6F8C57E5CF}">
      <dgm:prSet/>
      <dgm:spPr/>
      <dgm:t>
        <a:bodyPr/>
        <a:lstStyle/>
        <a:p>
          <a:r>
            <a:rPr lang="en-US" dirty="0"/>
            <a:t>Grado </a:t>
          </a:r>
          <a:r>
            <a:rPr lang="en-US" dirty="0" err="1"/>
            <a:t>scolastico</a:t>
          </a:r>
          <a:endParaRPr lang="en-US" dirty="0"/>
        </a:p>
      </dgm:t>
    </dgm:pt>
    <dgm:pt modelId="{6E960134-4C85-4457-B097-A3424E11D266}" type="parTrans" cxnId="{DE5D2779-18F2-4641-A150-D435CF9F9E62}">
      <dgm:prSet/>
      <dgm:spPr/>
      <dgm:t>
        <a:bodyPr/>
        <a:lstStyle/>
        <a:p>
          <a:endParaRPr lang="en-US"/>
        </a:p>
      </dgm:t>
    </dgm:pt>
    <dgm:pt modelId="{FFF3BB93-1464-42C0-8E3E-174561B453B2}" type="sibTrans" cxnId="{DE5D2779-18F2-4641-A150-D435CF9F9E62}">
      <dgm:prSet/>
      <dgm:spPr/>
      <dgm:t>
        <a:bodyPr/>
        <a:lstStyle/>
        <a:p>
          <a:endParaRPr lang="en-US"/>
        </a:p>
      </dgm:t>
    </dgm:pt>
    <dgm:pt modelId="{05A1D1DF-7DB0-4480-8EA5-20C3F4F7E7B9}">
      <dgm:prSet/>
      <dgm:spPr/>
      <dgm:t>
        <a:bodyPr/>
        <a:lstStyle/>
        <a:p>
          <a:r>
            <a:rPr lang="it-IT"/>
            <a:t>Questionari</a:t>
          </a:r>
          <a:endParaRPr lang="en-US"/>
        </a:p>
      </dgm:t>
    </dgm:pt>
    <dgm:pt modelId="{8CE578B9-2403-4628-9763-A19A16A48DC2}" type="parTrans" cxnId="{62CC7227-6C9E-47F9-8CBA-44B07D379641}">
      <dgm:prSet/>
      <dgm:spPr/>
      <dgm:t>
        <a:bodyPr/>
        <a:lstStyle/>
        <a:p>
          <a:endParaRPr lang="en-US"/>
        </a:p>
      </dgm:t>
    </dgm:pt>
    <dgm:pt modelId="{AC20FB5F-22E6-4412-AEDD-12BA73DC2FF0}" type="sibTrans" cxnId="{62CC7227-6C9E-47F9-8CBA-44B07D379641}">
      <dgm:prSet/>
      <dgm:spPr/>
      <dgm:t>
        <a:bodyPr/>
        <a:lstStyle/>
        <a:p>
          <a:endParaRPr lang="en-US"/>
        </a:p>
      </dgm:t>
    </dgm:pt>
    <dgm:pt modelId="{191887B8-C304-8846-856B-98A9C900C9BC}" type="pres">
      <dgm:prSet presAssocID="{21A79907-0F06-45F6-8DAF-1F1A3F1ECDC4}" presName="outerComposite" presStyleCnt="0">
        <dgm:presLayoutVars>
          <dgm:chMax val="5"/>
          <dgm:dir/>
          <dgm:resizeHandles val="exact"/>
        </dgm:presLayoutVars>
      </dgm:prSet>
      <dgm:spPr/>
    </dgm:pt>
    <dgm:pt modelId="{EA6FF05C-1B57-244E-A764-B8F1CE336155}" type="pres">
      <dgm:prSet presAssocID="{21A79907-0F06-45F6-8DAF-1F1A3F1ECDC4}" presName="dummyMaxCanvas" presStyleCnt="0">
        <dgm:presLayoutVars/>
      </dgm:prSet>
      <dgm:spPr/>
    </dgm:pt>
    <dgm:pt modelId="{D0C8F3EB-DDAF-1F4A-A2C8-8522D29A31CC}" type="pres">
      <dgm:prSet presAssocID="{21A79907-0F06-45F6-8DAF-1F1A3F1ECDC4}" presName="FourNodes_1" presStyleLbl="node1" presStyleIdx="0" presStyleCnt="4">
        <dgm:presLayoutVars>
          <dgm:bulletEnabled val="1"/>
        </dgm:presLayoutVars>
      </dgm:prSet>
      <dgm:spPr/>
    </dgm:pt>
    <dgm:pt modelId="{A2C4B567-E9B1-0049-9E2B-731A25865F49}" type="pres">
      <dgm:prSet presAssocID="{21A79907-0F06-45F6-8DAF-1F1A3F1ECDC4}" presName="FourNodes_2" presStyleLbl="node1" presStyleIdx="1" presStyleCnt="4">
        <dgm:presLayoutVars>
          <dgm:bulletEnabled val="1"/>
        </dgm:presLayoutVars>
      </dgm:prSet>
      <dgm:spPr/>
    </dgm:pt>
    <dgm:pt modelId="{36891494-4A13-5F44-9099-C80E883B511C}" type="pres">
      <dgm:prSet presAssocID="{21A79907-0F06-45F6-8DAF-1F1A3F1ECDC4}" presName="FourNodes_3" presStyleLbl="node1" presStyleIdx="2" presStyleCnt="4">
        <dgm:presLayoutVars>
          <dgm:bulletEnabled val="1"/>
        </dgm:presLayoutVars>
      </dgm:prSet>
      <dgm:spPr/>
    </dgm:pt>
    <dgm:pt modelId="{215A948E-161F-DE45-BCD7-3C268072D267}" type="pres">
      <dgm:prSet presAssocID="{21A79907-0F06-45F6-8DAF-1F1A3F1ECDC4}" presName="FourNodes_4" presStyleLbl="node1" presStyleIdx="3" presStyleCnt="4">
        <dgm:presLayoutVars>
          <dgm:bulletEnabled val="1"/>
        </dgm:presLayoutVars>
      </dgm:prSet>
      <dgm:spPr/>
    </dgm:pt>
    <dgm:pt modelId="{8BFF4FE3-F177-AA46-832C-405C97D6EAE9}" type="pres">
      <dgm:prSet presAssocID="{21A79907-0F06-45F6-8DAF-1F1A3F1ECDC4}" presName="FourConn_1-2" presStyleLbl="fgAccFollowNode1" presStyleIdx="0" presStyleCnt="3">
        <dgm:presLayoutVars>
          <dgm:bulletEnabled val="1"/>
        </dgm:presLayoutVars>
      </dgm:prSet>
      <dgm:spPr/>
    </dgm:pt>
    <dgm:pt modelId="{38E9575E-FD40-FC4E-ABA7-2A9744B7BF79}" type="pres">
      <dgm:prSet presAssocID="{21A79907-0F06-45F6-8DAF-1F1A3F1ECDC4}" presName="FourConn_2-3" presStyleLbl="fgAccFollowNode1" presStyleIdx="1" presStyleCnt="3">
        <dgm:presLayoutVars>
          <dgm:bulletEnabled val="1"/>
        </dgm:presLayoutVars>
      </dgm:prSet>
      <dgm:spPr/>
    </dgm:pt>
    <dgm:pt modelId="{355932C0-93C4-364C-B909-760CD53397B0}" type="pres">
      <dgm:prSet presAssocID="{21A79907-0F06-45F6-8DAF-1F1A3F1ECDC4}" presName="FourConn_3-4" presStyleLbl="fgAccFollowNode1" presStyleIdx="2" presStyleCnt="3">
        <dgm:presLayoutVars>
          <dgm:bulletEnabled val="1"/>
        </dgm:presLayoutVars>
      </dgm:prSet>
      <dgm:spPr/>
    </dgm:pt>
    <dgm:pt modelId="{D67D6FD4-3FE7-DE44-9ED5-6F6BB00C2634}" type="pres">
      <dgm:prSet presAssocID="{21A79907-0F06-45F6-8DAF-1F1A3F1ECDC4}" presName="FourNodes_1_text" presStyleLbl="node1" presStyleIdx="3" presStyleCnt="4">
        <dgm:presLayoutVars>
          <dgm:bulletEnabled val="1"/>
        </dgm:presLayoutVars>
      </dgm:prSet>
      <dgm:spPr/>
    </dgm:pt>
    <dgm:pt modelId="{324A56BD-7B3E-454B-A7A8-6AD160673C80}" type="pres">
      <dgm:prSet presAssocID="{21A79907-0F06-45F6-8DAF-1F1A3F1ECDC4}" presName="FourNodes_2_text" presStyleLbl="node1" presStyleIdx="3" presStyleCnt="4">
        <dgm:presLayoutVars>
          <dgm:bulletEnabled val="1"/>
        </dgm:presLayoutVars>
      </dgm:prSet>
      <dgm:spPr/>
    </dgm:pt>
    <dgm:pt modelId="{B26B86FF-BEEF-8E46-9B46-89AD073255D6}" type="pres">
      <dgm:prSet presAssocID="{21A79907-0F06-45F6-8DAF-1F1A3F1ECDC4}" presName="FourNodes_3_text" presStyleLbl="node1" presStyleIdx="3" presStyleCnt="4">
        <dgm:presLayoutVars>
          <dgm:bulletEnabled val="1"/>
        </dgm:presLayoutVars>
      </dgm:prSet>
      <dgm:spPr/>
    </dgm:pt>
    <dgm:pt modelId="{15FC8ACC-7998-D34D-AFFF-4612F205E0C6}" type="pres">
      <dgm:prSet presAssocID="{21A79907-0F06-45F6-8DAF-1F1A3F1ECDC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2CC7227-6C9E-47F9-8CBA-44B07D379641}" srcId="{21A79907-0F06-45F6-8DAF-1F1A3F1ECDC4}" destId="{05A1D1DF-7DB0-4480-8EA5-20C3F4F7E7B9}" srcOrd="3" destOrd="0" parTransId="{8CE578B9-2403-4628-9763-A19A16A48DC2}" sibTransId="{AC20FB5F-22E6-4412-AEDD-12BA73DC2FF0}"/>
    <dgm:cxn modelId="{1E5BB434-19E0-4322-B9A7-B3311AC6B07B}" srcId="{21A79907-0F06-45F6-8DAF-1F1A3F1ECDC4}" destId="{1A4D9EBE-4339-4CA9-9FC8-1618F4B2B2E1}" srcOrd="0" destOrd="0" parTransId="{396A07BE-AC67-4DC4-B1D2-6D316EF73835}" sibTransId="{81FD06D0-771F-426D-91AE-01FA5952472B}"/>
    <dgm:cxn modelId="{9DFBE93E-3011-4A4D-A5F7-CB8B73290264}" srcId="{21A79907-0F06-45F6-8DAF-1F1A3F1ECDC4}" destId="{BBA383FB-4EB5-4CB7-940D-CA09EBBE1931}" srcOrd="2" destOrd="0" parTransId="{89A72624-89CB-4637-B735-8B739384C506}" sibTransId="{AF21CEAA-2CDE-4DBF-8CD1-290E5752FC2C}"/>
    <dgm:cxn modelId="{C704D748-E15E-AE43-BA44-BF2027DD696A}" type="presOf" srcId="{1A4D9EBE-4339-4CA9-9FC8-1618F4B2B2E1}" destId="{D0C8F3EB-DDAF-1F4A-A2C8-8522D29A31CC}" srcOrd="0" destOrd="0" presId="urn:microsoft.com/office/officeart/2005/8/layout/vProcess5"/>
    <dgm:cxn modelId="{1D44245B-10DB-6F43-A313-74DB05EBFA25}" type="presOf" srcId="{FFF3BB93-1464-42C0-8E3E-174561B453B2}" destId="{38E9575E-FD40-FC4E-ABA7-2A9744B7BF79}" srcOrd="0" destOrd="0" presId="urn:microsoft.com/office/officeart/2005/8/layout/vProcess5"/>
    <dgm:cxn modelId="{CF162E5E-F94E-6243-87FC-5062973FAAF0}" type="presOf" srcId="{BBA383FB-4EB5-4CB7-940D-CA09EBBE1931}" destId="{36891494-4A13-5F44-9099-C80E883B511C}" srcOrd="0" destOrd="0" presId="urn:microsoft.com/office/officeart/2005/8/layout/vProcess5"/>
    <dgm:cxn modelId="{1B68236A-B1DD-7440-898F-D0B1E9112E49}" type="presOf" srcId="{21A79907-0F06-45F6-8DAF-1F1A3F1ECDC4}" destId="{191887B8-C304-8846-856B-98A9C900C9BC}" srcOrd="0" destOrd="0" presId="urn:microsoft.com/office/officeart/2005/8/layout/vProcess5"/>
    <dgm:cxn modelId="{DE5D2779-18F2-4641-A150-D435CF9F9E62}" srcId="{21A79907-0F06-45F6-8DAF-1F1A3F1ECDC4}" destId="{A860E667-6679-44B4-8065-7E6F8C57E5CF}" srcOrd="1" destOrd="0" parTransId="{6E960134-4C85-4457-B097-A3424E11D266}" sibTransId="{FFF3BB93-1464-42C0-8E3E-174561B453B2}"/>
    <dgm:cxn modelId="{59169B81-2777-7944-9882-20A0EB026E97}" type="presOf" srcId="{A860E667-6679-44B4-8065-7E6F8C57E5CF}" destId="{324A56BD-7B3E-454B-A7A8-6AD160673C80}" srcOrd="1" destOrd="0" presId="urn:microsoft.com/office/officeart/2005/8/layout/vProcess5"/>
    <dgm:cxn modelId="{6D94039E-BE38-B34B-90C6-A6AEA1CF531B}" type="presOf" srcId="{1A4D9EBE-4339-4CA9-9FC8-1618F4B2B2E1}" destId="{D67D6FD4-3FE7-DE44-9ED5-6F6BB00C2634}" srcOrd="1" destOrd="0" presId="urn:microsoft.com/office/officeart/2005/8/layout/vProcess5"/>
    <dgm:cxn modelId="{31B18BA4-3AA1-6F42-ACBC-659DD413912B}" type="presOf" srcId="{A860E667-6679-44B4-8065-7E6F8C57E5CF}" destId="{A2C4B567-E9B1-0049-9E2B-731A25865F49}" srcOrd="0" destOrd="0" presId="urn:microsoft.com/office/officeart/2005/8/layout/vProcess5"/>
    <dgm:cxn modelId="{A9B104BE-4C3A-3348-A39E-368E8F4666F1}" type="presOf" srcId="{BBA383FB-4EB5-4CB7-940D-CA09EBBE1931}" destId="{B26B86FF-BEEF-8E46-9B46-89AD073255D6}" srcOrd="1" destOrd="0" presId="urn:microsoft.com/office/officeart/2005/8/layout/vProcess5"/>
    <dgm:cxn modelId="{1BF67DC8-3F6D-8342-8F9B-81CD8D176EE3}" type="presOf" srcId="{81FD06D0-771F-426D-91AE-01FA5952472B}" destId="{8BFF4FE3-F177-AA46-832C-405C97D6EAE9}" srcOrd="0" destOrd="0" presId="urn:microsoft.com/office/officeart/2005/8/layout/vProcess5"/>
    <dgm:cxn modelId="{E73B58CA-210A-1D41-A7D1-AE4E9AB009D4}" type="presOf" srcId="{05A1D1DF-7DB0-4480-8EA5-20C3F4F7E7B9}" destId="{215A948E-161F-DE45-BCD7-3C268072D267}" srcOrd="0" destOrd="0" presId="urn:microsoft.com/office/officeart/2005/8/layout/vProcess5"/>
    <dgm:cxn modelId="{1B66C3CB-74B1-974A-A4B4-0632F8024D1F}" type="presOf" srcId="{AF21CEAA-2CDE-4DBF-8CD1-290E5752FC2C}" destId="{355932C0-93C4-364C-B909-760CD53397B0}" srcOrd="0" destOrd="0" presId="urn:microsoft.com/office/officeart/2005/8/layout/vProcess5"/>
    <dgm:cxn modelId="{F3C0F9F9-386F-4345-BC5B-A9E9CC10F435}" type="presOf" srcId="{05A1D1DF-7DB0-4480-8EA5-20C3F4F7E7B9}" destId="{15FC8ACC-7998-D34D-AFFF-4612F205E0C6}" srcOrd="1" destOrd="0" presId="urn:microsoft.com/office/officeart/2005/8/layout/vProcess5"/>
    <dgm:cxn modelId="{2D5793AF-867D-1D47-8A81-4AC09D3EED4E}" type="presParOf" srcId="{191887B8-C304-8846-856B-98A9C900C9BC}" destId="{EA6FF05C-1B57-244E-A764-B8F1CE336155}" srcOrd="0" destOrd="0" presId="urn:microsoft.com/office/officeart/2005/8/layout/vProcess5"/>
    <dgm:cxn modelId="{4D5C08ED-AD87-A94B-A867-291BF507AF0A}" type="presParOf" srcId="{191887B8-C304-8846-856B-98A9C900C9BC}" destId="{D0C8F3EB-DDAF-1F4A-A2C8-8522D29A31CC}" srcOrd="1" destOrd="0" presId="urn:microsoft.com/office/officeart/2005/8/layout/vProcess5"/>
    <dgm:cxn modelId="{FB18C080-65B7-7946-9218-FFABF9E65A82}" type="presParOf" srcId="{191887B8-C304-8846-856B-98A9C900C9BC}" destId="{A2C4B567-E9B1-0049-9E2B-731A25865F49}" srcOrd="2" destOrd="0" presId="urn:microsoft.com/office/officeart/2005/8/layout/vProcess5"/>
    <dgm:cxn modelId="{8C169B42-DCB9-8547-8088-6E477485D60A}" type="presParOf" srcId="{191887B8-C304-8846-856B-98A9C900C9BC}" destId="{36891494-4A13-5F44-9099-C80E883B511C}" srcOrd="3" destOrd="0" presId="urn:microsoft.com/office/officeart/2005/8/layout/vProcess5"/>
    <dgm:cxn modelId="{AFD2CF32-A813-3B43-8866-3EDE6F554E5A}" type="presParOf" srcId="{191887B8-C304-8846-856B-98A9C900C9BC}" destId="{215A948E-161F-DE45-BCD7-3C268072D267}" srcOrd="4" destOrd="0" presId="urn:microsoft.com/office/officeart/2005/8/layout/vProcess5"/>
    <dgm:cxn modelId="{36321CF8-477E-764C-BC84-B9C884F5FA0B}" type="presParOf" srcId="{191887B8-C304-8846-856B-98A9C900C9BC}" destId="{8BFF4FE3-F177-AA46-832C-405C97D6EAE9}" srcOrd="5" destOrd="0" presId="urn:microsoft.com/office/officeart/2005/8/layout/vProcess5"/>
    <dgm:cxn modelId="{CE8EC3A3-DF06-C541-8605-7EB4CFA73AAA}" type="presParOf" srcId="{191887B8-C304-8846-856B-98A9C900C9BC}" destId="{38E9575E-FD40-FC4E-ABA7-2A9744B7BF79}" srcOrd="6" destOrd="0" presId="urn:microsoft.com/office/officeart/2005/8/layout/vProcess5"/>
    <dgm:cxn modelId="{D9249D28-A883-1247-ABF2-045C085D07C4}" type="presParOf" srcId="{191887B8-C304-8846-856B-98A9C900C9BC}" destId="{355932C0-93C4-364C-B909-760CD53397B0}" srcOrd="7" destOrd="0" presId="urn:microsoft.com/office/officeart/2005/8/layout/vProcess5"/>
    <dgm:cxn modelId="{DA0C813A-B57C-3448-94D9-DBF23194B33F}" type="presParOf" srcId="{191887B8-C304-8846-856B-98A9C900C9BC}" destId="{D67D6FD4-3FE7-DE44-9ED5-6F6BB00C2634}" srcOrd="8" destOrd="0" presId="urn:microsoft.com/office/officeart/2005/8/layout/vProcess5"/>
    <dgm:cxn modelId="{850A8CBE-42F3-9340-91C6-2D1E1639A3DF}" type="presParOf" srcId="{191887B8-C304-8846-856B-98A9C900C9BC}" destId="{324A56BD-7B3E-454B-A7A8-6AD160673C80}" srcOrd="9" destOrd="0" presId="urn:microsoft.com/office/officeart/2005/8/layout/vProcess5"/>
    <dgm:cxn modelId="{FD57EF23-5AAD-2249-A53E-7872DBD8F04A}" type="presParOf" srcId="{191887B8-C304-8846-856B-98A9C900C9BC}" destId="{B26B86FF-BEEF-8E46-9B46-89AD073255D6}" srcOrd="10" destOrd="0" presId="urn:microsoft.com/office/officeart/2005/8/layout/vProcess5"/>
    <dgm:cxn modelId="{87110FFE-911F-4E4F-A1CD-6252AE36C2BC}" type="presParOf" srcId="{191887B8-C304-8846-856B-98A9C900C9BC}" destId="{15FC8ACC-7998-D34D-AFFF-4612F205E0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013398-1794-41E2-B52A-15E168566A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73F5F5-6BF7-45D4-8EE4-A09F4BF4F995}">
      <dgm:prSet/>
      <dgm:spPr/>
      <dgm:t>
        <a:bodyPr/>
        <a:lstStyle/>
        <a:p>
          <a:r>
            <a:rPr lang="it-IT"/>
            <a:t>Collaboriamo da sempre con il CERN ed altri laboratori internazionali</a:t>
          </a:r>
          <a:endParaRPr lang="en-US"/>
        </a:p>
      </dgm:t>
    </dgm:pt>
    <dgm:pt modelId="{6F12F3A8-DD34-4353-94BE-A9C6D52B431E}" type="parTrans" cxnId="{6862B3C2-8F85-4796-A767-032A86A0AAF9}">
      <dgm:prSet/>
      <dgm:spPr/>
      <dgm:t>
        <a:bodyPr/>
        <a:lstStyle/>
        <a:p>
          <a:endParaRPr lang="en-US"/>
        </a:p>
      </dgm:t>
    </dgm:pt>
    <dgm:pt modelId="{826D4BBB-C812-4B66-8E9D-4A8C50A1E381}" type="sibTrans" cxnId="{6862B3C2-8F85-4796-A767-032A86A0AAF9}">
      <dgm:prSet/>
      <dgm:spPr/>
      <dgm:t>
        <a:bodyPr/>
        <a:lstStyle/>
        <a:p>
          <a:endParaRPr lang="en-US"/>
        </a:p>
      </dgm:t>
    </dgm:pt>
    <dgm:pt modelId="{03E77466-C9CA-42E8-A1A1-00D2A79F9358}">
      <dgm:prSet/>
      <dgm:spPr/>
      <dgm:t>
        <a:bodyPr/>
        <a:lstStyle/>
        <a:p>
          <a:r>
            <a:rPr lang="it-IT" dirty="0"/>
            <a:t>Molte collaborazioni con le Università (fondi esterni)</a:t>
          </a:r>
          <a:endParaRPr lang="en-US" dirty="0"/>
        </a:p>
      </dgm:t>
    </dgm:pt>
    <dgm:pt modelId="{36E3B68D-1C98-426A-A8C3-03230B52458E}" type="parTrans" cxnId="{40B01C54-88E1-4733-9319-118875DB13DB}">
      <dgm:prSet/>
      <dgm:spPr/>
      <dgm:t>
        <a:bodyPr/>
        <a:lstStyle/>
        <a:p>
          <a:endParaRPr lang="en-US"/>
        </a:p>
      </dgm:t>
    </dgm:pt>
    <dgm:pt modelId="{E0E5502D-AC75-4579-A357-DBFBA72D4DCB}" type="sibTrans" cxnId="{40B01C54-88E1-4733-9319-118875DB13DB}">
      <dgm:prSet/>
      <dgm:spPr/>
      <dgm:t>
        <a:bodyPr/>
        <a:lstStyle/>
        <a:p>
          <a:endParaRPr lang="en-US"/>
        </a:p>
      </dgm:t>
    </dgm:pt>
    <dgm:pt modelId="{D7A391C1-F99D-45EF-B274-C1CBE20BFEE4}">
      <dgm:prSet/>
      <dgm:spPr/>
      <dgm:t>
        <a:bodyPr/>
        <a:lstStyle/>
        <a:p>
          <a:r>
            <a:rPr lang="it-IT"/>
            <a:t>Abbiamo avuto accesso a fondi MUR e PNRR</a:t>
          </a:r>
          <a:endParaRPr lang="en-US"/>
        </a:p>
      </dgm:t>
    </dgm:pt>
    <dgm:pt modelId="{2175BFC3-B9C4-4277-A799-55E8C68FA447}" type="parTrans" cxnId="{175BF962-3F5C-48FD-BAD2-36FB43C80734}">
      <dgm:prSet/>
      <dgm:spPr/>
      <dgm:t>
        <a:bodyPr/>
        <a:lstStyle/>
        <a:p>
          <a:endParaRPr lang="en-US"/>
        </a:p>
      </dgm:t>
    </dgm:pt>
    <dgm:pt modelId="{D4F35C38-C3EA-41BB-8EEA-4884EA300A06}" type="sibTrans" cxnId="{175BF962-3F5C-48FD-BAD2-36FB43C80734}">
      <dgm:prSet/>
      <dgm:spPr/>
      <dgm:t>
        <a:bodyPr/>
        <a:lstStyle/>
        <a:p>
          <a:endParaRPr lang="en-US"/>
        </a:p>
      </dgm:t>
    </dgm:pt>
    <dgm:pt modelId="{1090C9AD-0F86-4DA5-A6D6-641477F930CB}">
      <dgm:prSet/>
      <dgm:spPr/>
      <dgm:t>
        <a:bodyPr/>
        <a:lstStyle/>
        <a:p>
          <a:r>
            <a:rPr lang="it-IT"/>
            <a:t>ERASMUS+ con Grecia, UK, Spagna </a:t>
          </a:r>
          <a:endParaRPr lang="en-US"/>
        </a:p>
      </dgm:t>
    </dgm:pt>
    <dgm:pt modelId="{EA456AF3-89BD-4366-A822-02C256BAF082}" type="parTrans" cxnId="{B40F8567-1B61-4DB2-BBD1-C2D16ABE8C3F}">
      <dgm:prSet/>
      <dgm:spPr/>
      <dgm:t>
        <a:bodyPr/>
        <a:lstStyle/>
        <a:p>
          <a:endParaRPr lang="en-US"/>
        </a:p>
      </dgm:t>
    </dgm:pt>
    <dgm:pt modelId="{3FA61033-B57A-41DD-BFD3-95B3A32D3FB1}" type="sibTrans" cxnId="{B40F8567-1B61-4DB2-BBD1-C2D16ABE8C3F}">
      <dgm:prSet/>
      <dgm:spPr/>
      <dgm:t>
        <a:bodyPr/>
        <a:lstStyle/>
        <a:p>
          <a:endParaRPr lang="en-US"/>
        </a:p>
      </dgm:t>
    </dgm:pt>
    <dgm:pt modelId="{0CA0DA73-6407-4C49-B98F-3713A2E4FE48}">
      <dgm:prSet/>
      <dgm:spPr/>
      <dgm:t>
        <a:bodyPr/>
        <a:lstStyle/>
        <a:p>
          <a:r>
            <a:rPr lang="it-IT" dirty="0"/>
            <a:t>Il tema centrale è sempre quello dei linguaggi di comunicazione alternativi (Arte, letterature, giochi, fumetti…)</a:t>
          </a:r>
          <a:endParaRPr lang="en-US" dirty="0"/>
        </a:p>
      </dgm:t>
    </dgm:pt>
    <dgm:pt modelId="{3A9B333F-28CA-4613-BA34-8785DFBF5038}" type="parTrans" cxnId="{0DF99FF4-3EF9-49B4-A121-85C620CD3F6B}">
      <dgm:prSet/>
      <dgm:spPr/>
      <dgm:t>
        <a:bodyPr/>
        <a:lstStyle/>
        <a:p>
          <a:endParaRPr lang="en-US"/>
        </a:p>
      </dgm:t>
    </dgm:pt>
    <dgm:pt modelId="{DE4D2754-3816-4771-A82D-61677C0C981D}" type="sibTrans" cxnId="{0DF99FF4-3EF9-49B4-A121-85C620CD3F6B}">
      <dgm:prSet/>
      <dgm:spPr/>
      <dgm:t>
        <a:bodyPr/>
        <a:lstStyle/>
        <a:p>
          <a:endParaRPr lang="en-US"/>
        </a:p>
      </dgm:t>
    </dgm:pt>
    <dgm:pt modelId="{E52E011A-795C-6F4C-89C3-FC95D6A51CD5}" type="pres">
      <dgm:prSet presAssocID="{53013398-1794-41E2-B52A-15E168566A2E}" presName="vert0" presStyleCnt="0">
        <dgm:presLayoutVars>
          <dgm:dir/>
          <dgm:animOne val="branch"/>
          <dgm:animLvl val="lvl"/>
        </dgm:presLayoutVars>
      </dgm:prSet>
      <dgm:spPr/>
    </dgm:pt>
    <dgm:pt modelId="{91836B7B-AB37-E844-8647-611010DEBB84}" type="pres">
      <dgm:prSet presAssocID="{D473F5F5-6BF7-45D4-8EE4-A09F4BF4F995}" presName="thickLine" presStyleLbl="alignNode1" presStyleIdx="0" presStyleCnt="5"/>
      <dgm:spPr/>
    </dgm:pt>
    <dgm:pt modelId="{22FE7A6F-6359-E14C-B789-00239E2306E5}" type="pres">
      <dgm:prSet presAssocID="{D473F5F5-6BF7-45D4-8EE4-A09F4BF4F995}" presName="horz1" presStyleCnt="0"/>
      <dgm:spPr/>
    </dgm:pt>
    <dgm:pt modelId="{3BE2994A-89EE-854D-B942-946E18E2540B}" type="pres">
      <dgm:prSet presAssocID="{D473F5F5-6BF7-45D4-8EE4-A09F4BF4F995}" presName="tx1" presStyleLbl="revTx" presStyleIdx="0" presStyleCnt="5"/>
      <dgm:spPr/>
    </dgm:pt>
    <dgm:pt modelId="{64B9868D-2E47-E24C-B132-6E4B5553C37A}" type="pres">
      <dgm:prSet presAssocID="{D473F5F5-6BF7-45D4-8EE4-A09F4BF4F995}" presName="vert1" presStyleCnt="0"/>
      <dgm:spPr/>
    </dgm:pt>
    <dgm:pt modelId="{BAD1C803-FD7C-6F4F-B849-E53D16864769}" type="pres">
      <dgm:prSet presAssocID="{03E77466-C9CA-42E8-A1A1-00D2A79F9358}" presName="thickLine" presStyleLbl="alignNode1" presStyleIdx="1" presStyleCnt="5"/>
      <dgm:spPr/>
    </dgm:pt>
    <dgm:pt modelId="{4C7DAE44-1181-DC42-AF5C-6C154107E0DA}" type="pres">
      <dgm:prSet presAssocID="{03E77466-C9CA-42E8-A1A1-00D2A79F9358}" presName="horz1" presStyleCnt="0"/>
      <dgm:spPr/>
    </dgm:pt>
    <dgm:pt modelId="{F63CB638-D6E7-0940-8D82-92FD9582D3DC}" type="pres">
      <dgm:prSet presAssocID="{03E77466-C9CA-42E8-A1A1-00D2A79F9358}" presName="tx1" presStyleLbl="revTx" presStyleIdx="1" presStyleCnt="5"/>
      <dgm:spPr/>
    </dgm:pt>
    <dgm:pt modelId="{A2E3820A-AEF7-5145-8C14-5EE4DC30A557}" type="pres">
      <dgm:prSet presAssocID="{03E77466-C9CA-42E8-A1A1-00D2A79F9358}" presName="vert1" presStyleCnt="0"/>
      <dgm:spPr/>
    </dgm:pt>
    <dgm:pt modelId="{BC76464C-E018-F048-8F7D-61B5F970BA09}" type="pres">
      <dgm:prSet presAssocID="{D7A391C1-F99D-45EF-B274-C1CBE20BFEE4}" presName="thickLine" presStyleLbl="alignNode1" presStyleIdx="2" presStyleCnt="5"/>
      <dgm:spPr/>
    </dgm:pt>
    <dgm:pt modelId="{E8571CCB-19B5-F74F-B22D-B8A53F1E94A1}" type="pres">
      <dgm:prSet presAssocID="{D7A391C1-F99D-45EF-B274-C1CBE20BFEE4}" presName="horz1" presStyleCnt="0"/>
      <dgm:spPr/>
    </dgm:pt>
    <dgm:pt modelId="{ECC9E77F-49D1-DD4D-9256-0746277F2739}" type="pres">
      <dgm:prSet presAssocID="{D7A391C1-F99D-45EF-B274-C1CBE20BFEE4}" presName="tx1" presStyleLbl="revTx" presStyleIdx="2" presStyleCnt="5"/>
      <dgm:spPr/>
    </dgm:pt>
    <dgm:pt modelId="{585D91B5-7B41-674F-96E8-9B86F111C1B1}" type="pres">
      <dgm:prSet presAssocID="{D7A391C1-F99D-45EF-B274-C1CBE20BFEE4}" presName="vert1" presStyleCnt="0"/>
      <dgm:spPr/>
    </dgm:pt>
    <dgm:pt modelId="{1E17D17C-B783-FE46-82F1-D9AD6A394AD3}" type="pres">
      <dgm:prSet presAssocID="{1090C9AD-0F86-4DA5-A6D6-641477F930CB}" presName="thickLine" presStyleLbl="alignNode1" presStyleIdx="3" presStyleCnt="5"/>
      <dgm:spPr/>
    </dgm:pt>
    <dgm:pt modelId="{E628E1B6-350B-4644-9852-58FFA3AE14A3}" type="pres">
      <dgm:prSet presAssocID="{1090C9AD-0F86-4DA5-A6D6-641477F930CB}" presName="horz1" presStyleCnt="0"/>
      <dgm:spPr/>
    </dgm:pt>
    <dgm:pt modelId="{44F30163-92ED-1A49-87C1-B6773BE7290E}" type="pres">
      <dgm:prSet presAssocID="{1090C9AD-0F86-4DA5-A6D6-641477F930CB}" presName="tx1" presStyleLbl="revTx" presStyleIdx="3" presStyleCnt="5"/>
      <dgm:spPr/>
    </dgm:pt>
    <dgm:pt modelId="{FD15A19E-421F-9C48-AC97-11D93676AEEB}" type="pres">
      <dgm:prSet presAssocID="{1090C9AD-0F86-4DA5-A6D6-641477F930CB}" presName="vert1" presStyleCnt="0"/>
      <dgm:spPr/>
    </dgm:pt>
    <dgm:pt modelId="{DEB7A986-ABB5-5C47-AF13-FEE5B82D9607}" type="pres">
      <dgm:prSet presAssocID="{0CA0DA73-6407-4C49-B98F-3713A2E4FE48}" presName="thickLine" presStyleLbl="alignNode1" presStyleIdx="4" presStyleCnt="5"/>
      <dgm:spPr/>
    </dgm:pt>
    <dgm:pt modelId="{98EEF0DD-A921-934B-99CB-C75576648075}" type="pres">
      <dgm:prSet presAssocID="{0CA0DA73-6407-4C49-B98F-3713A2E4FE48}" presName="horz1" presStyleCnt="0"/>
      <dgm:spPr/>
    </dgm:pt>
    <dgm:pt modelId="{B4DBC7AB-D5F7-A249-B43A-C2B5023A3B0B}" type="pres">
      <dgm:prSet presAssocID="{0CA0DA73-6407-4C49-B98F-3713A2E4FE48}" presName="tx1" presStyleLbl="revTx" presStyleIdx="4" presStyleCnt="5"/>
      <dgm:spPr/>
    </dgm:pt>
    <dgm:pt modelId="{6A4C0196-2E17-8B45-887E-1E0C2ED680FD}" type="pres">
      <dgm:prSet presAssocID="{0CA0DA73-6407-4C49-B98F-3713A2E4FE48}" presName="vert1" presStyleCnt="0"/>
      <dgm:spPr/>
    </dgm:pt>
  </dgm:ptLst>
  <dgm:cxnLst>
    <dgm:cxn modelId="{AF638207-920E-604D-BE83-4B36D32B3D5F}" type="presOf" srcId="{1090C9AD-0F86-4DA5-A6D6-641477F930CB}" destId="{44F30163-92ED-1A49-87C1-B6773BE7290E}" srcOrd="0" destOrd="0" presId="urn:microsoft.com/office/officeart/2008/layout/LinedList"/>
    <dgm:cxn modelId="{1B6F3740-EB20-4846-A4C1-A2B5FE07D613}" type="presOf" srcId="{D7A391C1-F99D-45EF-B274-C1CBE20BFEE4}" destId="{ECC9E77F-49D1-DD4D-9256-0746277F2739}" srcOrd="0" destOrd="0" presId="urn:microsoft.com/office/officeart/2008/layout/LinedList"/>
    <dgm:cxn modelId="{40B01C54-88E1-4733-9319-118875DB13DB}" srcId="{53013398-1794-41E2-B52A-15E168566A2E}" destId="{03E77466-C9CA-42E8-A1A1-00D2A79F9358}" srcOrd="1" destOrd="0" parTransId="{36E3B68D-1C98-426A-A8C3-03230B52458E}" sibTransId="{E0E5502D-AC75-4579-A357-DBFBA72D4DCB}"/>
    <dgm:cxn modelId="{175BF962-3F5C-48FD-BAD2-36FB43C80734}" srcId="{53013398-1794-41E2-B52A-15E168566A2E}" destId="{D7A391C1-F99D-45EF-B274-C1CBE20BFEE4}" srcOrd="2" destOrd="0" parTransId="{2175BFC3-B9C4-4277-A799-55E8C68FA447}" sibTransId="{D4F35C38-C3EA-41BB-8EEA-4884EA300A06}"/>
    <dgm:cxn modelId="{B40F8567-1B61-4DB2-BBD1-C2D16ABE8C3F}" srcId="{53013398-1794-41E2-B52A-15E168566A2E}" destId="{1090C9AD-0F86-4DA5-A6D6-641477F930CB}" srcOrd="3" destOrd="0" parTransId="{EA456AF3-89BD-4366-A822-02C256BAF082}" sibTransId="{3FA61033-B57A-41DD-BFD3-95B3A32D3FB1}"/>
    <dgm:cxn modelId="{4348458F-08FF-D245-9D00-4E418722B042}" type="presOf" srcId="{53013398-1794-41E2-B52A-15E168566A2E}" destId="{E52E011A-795C-6F4C-89C3-FC95D6A51CD5}" srcOrd="0" destOrd="0" presId="urn:microsoft.com/office/officeart/2008/layout/LinedList"/>
    <dgm:cxn modelId="{501476A9-7350-2642-AA32-0B2EC0A04499}" type="presOf" srcId="{0CA0DA73-6407-4C49-B98F-3713A2E4FE48}" destId="{B4DBC7AB-D5F7-A249-B43A-C2B5023A3B0B}" srcOrd="0" destOrd="0" presId="urn:microsoft.com/office/officeart/2008/layout/LinedList"/>
    <dgm:cxn modelId="{6862B3C2-8F85-4796-A767-032A86A0AAF9}" srcId="{53013398-1794-41E2-B52A-15E168566A2E}" destId="{D473F5F5-6BF7-45D4-8EE4-A09F4BF4F995}" srcOrd="0" destOrd="0" parTransId="{6F12F3A8-DD34-4353-94BE-A9C6D52B431E}" sibTransId="{826D4BBB-C812-4B66-8E9D-4A8C50A1E381}"/>
    <dgm:cxn modelId="{C33ABBCD-B929-E141-88F0-03E78AD47BAC}" type="presOf" srcId="{03E77466-C9CA-42E8-A1A1-00D2A79F9358}" destId="{F63CB638-D6E7-0940-8D82-92FD9582D3DC}" srcOrd="0" destOrd="0" presId="urn:microsoft.com/office/officeart/2008/layout/LinedList"/>
    <dgm:cxn modelId="{AAB942D2-E05B-7A4A-A3E6-2062BF0EB784}" type="presOf" srcId="{D473F5F5-6BF7-45D4-8EE4-A09F4BF4F995}" destId="{3BE2994A-89EE-854D-B942-946E18E2540B}" srcOrd="0" destOrd="0" presId="urn:microsoft.com/office/officeart/2008/layout/LinedList"/>
    <dgm:cxn modelId="{0DF99FF4-3EF9-49B4-A121-85C620CD3F6B}" srcId="{53013398-1794-41E2-B52A-15E168566A2E}" destId="{0CA0DA73-6407-4C49-B98F-3713A2E4FE48}" srcOrd="4" destOrd="0" parTransId="{3A9B333F-28CA-4613-BA34-8785DFBF5038}" sibTransId="{DE4D2754-3816-4771-A82D-61677C0C981D}"/>
    <dgm:cxn modelId="{5085C5A1-7ECD-064A-90F3-7E714E1AE6C5}" type="presParOf" srcId="{E52E011A-795C-6F4C-89C3-FC95D6A51CD5}" destId="{91836B7B-AB37-E844-8647-611010DEBB84}" srcOrd="0" destOrd="0" presId="urn:microsoft.com/office/officeart/2008/layout/LinedList"/>
    <dgm:cxn modelId="{C19675D3-454E-DD49-8774-7FED299E7423}" type="presParOf" srcId="{E52E011A-795C-6F4C-89C3-FC95D6A51CD5}" destId="{22FE7A6F-6359-E14C-B789-00239E2306E5}" srcOrd="1" destOrd="0" presId="urn:microsoft.com/office/officeart/2008/layout/LinedList"/>
    <dgm:cxn modelId="{B92C5757-82BF-1043-852D-651483000E22}" type="presParOf" srcId="{22FE7A6F-6359-E14C-B789-00239E2306E5}" destId="{3BE2994A-89EE-854D-B942-946E18E2540B}" srcOrd="0" destOrd="0" presId="urn:microsoft.com/office/officeart/2008/layout/LinedList"/>
    <dgm:cxn modelId="{3DDE40F8-16E6-854E-8E2B-0685567A279D}" type="presParOf" srcId="{22FE7A6F-6359-E14C-B789-00239E2306E5}" destId="{64B9868D-2E47-E24C-B132-6E4B5553C37A}" srcOrd="1" destOrd="0" presId="urn:microsoft.com/office/officeart/2008/layout/LinedList"/>
    <dgm:cxn modelId="{4886E813-E3EC-E84A-8F2A-27A2865DBB11}" type="presParOf" srcId="{E52E011A-795C-6F4C-89C3-FC95D6A51CD5}" destId="{BAD1C803-FD7C-6F4F-B849-E53D16864769}" srcOrd="2" destOrd="0" presId="urn:microsoft.com/office/officeart/2008/layout/LinedList"/>
    <dgm:cxn modelId="{F5A30077-7FD6-CB49-947B-5DDE6476B9D2}" type="presParOf" srcId="{E52E011A-795C-6F4C-89C3-FC95D6A51CD5}" destId="{4C7DAE44-1181-DC42-AF5C-6C154107E0DA}" srcOrd="3" destOrd="0" presId="urn:microsoft.com/office/officeart/2008/layout/LinedList"/>
    <dgm:cxn modelId="{5CC23FE9-7393-EA4F-8859-E4049060AC30}" type="presParOf" srcId="{4C7DAE44-1181-DC42-AF5C-6C154107E0DA}" destId="{F63CB638-D6E7-0940-8D82-92FD9582D3DC}" srcOrd="0" destOrd="0" presId="urn:microsoft.com/office/officeart/2008/layout/LinedList"/>
    <dgm:cxn modelId="{780A2068-74F1-444C-9E11-57D91735D76C}" type="presParOf" srcId="{4C7DAE44-1181-DC42-AF5C-6C154107E0DA}" destId="{A2E3820A-AEF7-5145-8C14-5EE4DC30A557}" srcOrd="1" destOrd="0" presId="urn:microsoft.com/office/officeart/2008/layout/LinedList"/>
    <dgm:cxn modelId="{CD34AFBE-072F-0645-B250-AAD887BB5F8D}" type="presParOf" srcId="{E52E011A-795C-6F4C-89C3-FC95D6A51CD5}" destId="{BC76464C-E018-F048-8F7D-61B5F970BA09}" srcOrd="4" destOrd="0" presId="urn:microsoft.com/office/officeart/2008/layout/LinedList"/>
    <dgm:cxn modelId="{1A524DA2-2A04-124B-819D-DE18A693555F}" type="presParOf" srcId="{E52E011A-795C-6F4C-89C3-FC95D6A51CD5}" destId="{E8571CCB-19B5-F74F-B22D-B8A53F1E94A1}" srcOrd="5" destOrd="0" presId="urn:microsoft.com/office/officeart/2008/layout/LinedList"/>
    <dgm:cxn modelId="{73850F05-468C-5542-9D43-10C945245B01}" type="presParOf" srcId="{E8571CCB-19B5-F74F-B22D-B8A53F1E94A1}" destId="{ECC9E77F-49D1-DD4D-9256-0746277F2739}" srcOrd="0" destOrd="0" presId="urn:microsoft.com/office/officeart/2008/layout/LinedList"/>
    <dgm:cxn modelId="{03CAF5FC-7529-AE48-A80D-9734627C9F8B}" type="presParOf" srcId="{E8571CCB-19B5-F74F-B22D-B8A53F1E94A1}" destId="{585D91B5-7B41-674F-96E8-9B86F111C1B1}" srcOrd="1" destOrd="0" presId="urn:microsoft.com/office/officeart/2008/layout/LinedList"/>
    <dgm:cxn modelId="{1FA65AB2-6453-2F4D-B858-D1659BE362EC}" type="presParOf" srcId="{E52E011A-795C-6F4C-89C3-FC95D6A51CD5}" destId="{1E17D17C-B783-FE46-82F1-D9AD6A394AD3}" srcOrd="6" destOrd="0" presId="urn:microsoft.com/office/officeart/2008/layout/LinedList"/>
    <dgm:cxn modelId="{2CE4105C-9F47-2C4A-9E2E-C772854382A9}" type="presParOf" srcId="{E52E011A-795C-6F4C-89C3-FC95D6A51CD5}" destId="{E628E1B6-350B-4644-9852-58FFA3AE14A3}" srcOrd="7" destOrd="0" presId="urn:microsoft.com/office/officeart/2008/layout/LinedList"/>
    <dgm:cxn modelId="{6F52F8E6-D3D2-6C4C-B448-63B5D88149ED}" type="presParOf" srcId="{E628E1B6-350B-4644-9852-58FFA3AE14A3}" destId="{44F30163-92ED-1A49-87C1-B6773BE7290E}" srcOrd="0" destOrd="0" presId="urn:microsoft.com/office/officeart/2008/layout/LinedList"/>
    <dgm:cxn modelId="{AF19B830-28A2-A643-88EB-F6C84B5B0743}" type="presParOf" srcId="{E628E1B6-350B-4644-9852-58FFA3AE14A3}" destId="{FD15A19E-421F-9C48-AC97-11D93676AEEB}" srcOrd="1" destOrd="0" presId="urn:microsoft.com/office/officeart/2008/layout/LinedList"/>
    <dgm:cxn modelId="{D577D87F-D349-7546-85D7-5444DAB27C6B}" type="presParOf" srcId="{E52E011A-795C-6F4C-89C3-FC95D6A51CD5}" destId="{DEB7A986-ABB5-5C47-AF13-FEE5B82D9607}" srcOrd="8" destOrd="0" presId="urn:microsoft.com/office/officeart/2008/layout/LinedList"/>
    <dgm:cxn modelId="{4982C7B7-BDA0-BE42-A855-32C1D502E255}" type="presParOf" srcId="{E52E011A-795C-6F4C-89C3-FC95D6A51CD5}" destId="{98EEF0DD-A921-934B-99CB-C75576648075}" srcOrd="9" destOrd="0" presId="urn:microsoft.com/office/officeart/2008/layout/LinedList"/>
    <dgm:cxn modelId="{71FD187F-1C5A-6B4F-8CA0-88EDFEE4FFDF}" type="presParOf" srcId="{98EEF0DD-A921-934B-99CB-C75576648075}" destId="{B4DBC7AB-D5F7-A249-B43A-C2B5023A3B0B}" srcOrd="0" destOrd="0" presId="urn:microsoft.com/office/officeart/2008/layout/LinedList"/>
    <dgm:cxn modelId="{C417E06C-65AC-2644-BB5C-58D3982B1B88}" type="presParOf" srcId="{98EEF0DD-A921-934B-99CB-C75576648075}" destId="{6A4C0196-2E17-8B45-887E-1E0C2ED680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409D1D-E7F4-4463-8367-DA2E5E858287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461A2E-FB6A-4119-BE0F-D419E282DD1F}">
      <dgm:prSet custT="1"/>
      <dgm:spPr>
        <a:solidFill>
          <a:schemeClr val="accent1"/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100 studenti – 20 docenti e 10 ricercatori</a:t>
          </a:r>
          <a:endParaRPr lang="en-US" sz="2000" dirty="0">
            <a:latin typeface="Titillium Web" pitchFamily="2" charset="77"/>
          </a:endParaRPr>
        </a:p>
      </dgm:t>
    </dgm:pt>
    <dgm:pt modelId="{29AF33E3-ECF4-4DA9-BE92-071B183FE61B}" type="parTrans" cxnId="{5DDE0AC9-BEE8-473F-9DAF-C7CB0A244029}">
      <dgm:prSet/>
      <dgm:spPr/>
      <dgm:t>
        <a:bodyPr/>
        <a:lstStyle/>
        <a:p>
          <a:endParaRPr lang="en-US"/>
        </a:p>
      </dgm:t>
    </dgm:pt>
    <dgm:pt modelId="{7F505366-3F4C-4773-AB64-E7695671F66D}" type="sibTrans" cxnId="{5DDE0AC9-BEE8-473F-9DAF-C7CB0A244029}">
      <dgm:prSet/>
      <dgm:spPr/>
      <dgm:t>
        <a:bodyPr/>
        <a:lstStyle/>
        <a:p>
          <a:endParaRPr lang="en-US"/>
        </a:p>
      </dgm:t>
    </dgm:pt>
    <dgm:pt modelId="{861BD3C1-BB08-4D7A-81CC-64C03CBFCB0A}">
      <dgm:prSet custT="1"/>
      <dgm:spPr/>
      <dgm:t>
        <a:bodyPr/>
        <a:lstStyle/>
        <a:p>
          <a:r>
            <a:rPr lang="it-IT" sz="1800" dirty="0">
              <a:latin typeface="Titillium Web" pitchFamily="2" charset="77"/>
            </a:rPr>
            <a:t>Metà selezionati dai progetti INFN e metà con un bando</a:t>
          </a:r>
          <a:endParaRPr lang="en-US" sz="1800" dirty="0">
            <a:latin typeface="Titillium Web" pitchFamily="2" charset="77"/>
          </a:endParaRPr>
        </a:p>
      </dgm:t>
    </dgm:pt>
    <dgm:pt modelId="{F844A665-1A07-4160-901B-D93E34056EC1}" type="parTrans" cxnId="{1895E5D9-CD4C-4EC7-B518-F16961211C3E}">
      <dgm:prSet/>
      <dgm:spPr/>
      <dgm:t>
        <a:bodyPr/>
        <a:lstStyle/>
        <a:p>
          <a:endParaRPr lang="en-US"/>
        </a:p>
      </dgm:t>
    </dgm:pt>
    <dgm:pt modelId="{63F1D6B6-3376-4950-9360-08A8CF308200}" type="sibTrans" cxnId="{1895E5D9-CD4C-4EC7-B518-F16961211C3E}">
      <dgm:prSet/>
      <dgm:spPr/>
      <dgm:t>
        <a:bodyPr/>
        <a:lstStyle/>
        <a:p>
          <a:endParaRPr lang="en-US"/>
        </a:p>
      </dgm:t>
    </dgm:pt>
    <dgm:pt modelId="{B8394D73-E7F8-4CEC-9B81-08CB5C80BCFA}">
      <dgm:prSet custT="1"/>
      <dgm:spPr>
        <a:solidFill>
          <a:srgbClr val="7030A0"/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Itinerante; 2025 Tecnopolo, 2026 LNGS</a:t>
          </a:r>
          <a:endParaRPr lang="en-US" sz="2000" dirty="0">
            <a:latin typeface="Titillium Web" pitchFamily="2" charset="77"/>
          </a:endParaRPr>
        </a:p>
      </dgm:t>
    </dgm:pt>
    <dgm:pt modelId="{DEAC000C-4814-4B3D-840D-AA53A3F56AEF}" type="parTrans" cxnId="{F930CE60-0788-4E1B-A10B-412DAE25D7AB}">
      <dgm:prSet/>
      <dgm:spPr/>
      <dgm:t>
        <a:bodyPr/>
        <a:lstStyle/>
        <a:p>
          <a:endParaRPr lang="en-US"/>
        </a:p>
      </dgm:t>
    </dgm:pt>
    <dgm:pt modelId="{DD70E93D-B80C-4F88-BAE6-80C5A1CEA23E}" type="sibTrans" cxnId="{F930CE60-0788-4E1B-A10B-412DAE25D7AB}">
      <dgm:prSet/>
      <dgm:spPr/>
      <dgm:t>
        <a:bodyPr/>
        <a:lstStyle/>
        <a:p>
          <a:endParaRPr lang="en-US"/>
        </a:p>
      </dgm:t>
    </dgm:pt>
    <dgm:pt modelId="{A3193480-17C4-486A-A280-F2D4382E2032}">
      <dgm:prSet custT="1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it-IT" sz="2000" dirty="0">
              <a:latin typeface="Titillium Web" pitchFamily="2" charset="77"/>
            </a:rPr>
            <a:t>Agenda per il 2025:</a:t>
          </a:r>
          <a:endParaRPr lang="en-US" sz="2000" dirty="0">
            <a:latin typeface="Titillium Web" pitchFamily="2" charset="77"/>
          </a:endParaRPr>
        </a:p>
      </dgm:t>
    </dgm:pt>
    <dgm:pt modelId="{2CA29C62-A3CA-4787-B47F-6C4FE104B0AC}" type="parTrans" cxnId="{89FA97CD-9035-431D-92B6-00403511AA73}">
      <dgm:prSet/>
      <dgm:spPr/>
      <dgm:t>
        <a:bodyPr/>
        <a:lstStyle/>
        <a:p>
          <a:endParaRPr lang="en-US"/>
        </a:p>
      </dgm:t>
    </dgm:pt>
    <dgm:pt modelId="{8F03392D-C244-401C-BF0B-BF35BDC43737}" type="sibTrans" cxnId="{89FA97CD-9035-431D-92B6-00403511AA73}">
      <dgm:prSet/>
      <dgm:spPr/>
      <dgm:t>
        <a:bodyPr/>
        <a:lstStyle/>
        <a:p>
          <a:endParaRPr lang="en-US"/>
        </a:p>
      </dgm:t>
    </dgm:pt>
    <dgm:pt modelId="{BC309F1F-3CA0-6F40-AFA2-E3A1DDF83ADC}">
      <dgm:prSet custT="1"/>
      <dgm:spPr/>
      <dgm:t>
        <a:bodyPr/>
        <a:lstStyle/>
        <a:p>
          <a:r>
            <a:rPr lang="en-US" sz="1800" dirty="0">
              <a:latin typeface="Titillium Web" pitchFamily="2" charset="77"/>
            </a:rPr>
            <a:t>Costo </a:t>
          </a:r>
          <a:r>
            <a:rPr lang="en-US" sz="1800" dirty="0" err="1">
              <a:latin typeface="Titillium Web" pitchFamily="2" charset="77"/>
            </a:rPr>
            <a:t>preventivato</a:t>
          </a:r>
          <a:r>
            <a:rPr lang="en-US" sz="1800" dirty="0">
              <a:latin typeface="Titillium Web" pitchFamily="2" charset="77"/>
            </a:rPr>
            <a:t> di circa 55 k€ (con partner, sponsor e </a:t>
          </a:r>
          <a:r>
            <a:rPr lang="en-US" sz="1800" dirty="0" err="1">
              <a:latin typeface="Titillium Web" pitchFamily="2" charset="77"/>
            </a:rPr>
            <a:t>finanziamenti</a:t>
          </a:r>
          <a:r>
            <a:rPr lang="en-US" sz="1800" dirty="0">
              <a:latin typeface="Titillium Web" pitchFamily="2" charset="77"/>
            </a:rPr>
            <a:t> </a:t>
          </a:r>
          <a:r>
            <a:rPr lang="en-US" sz="1800" dirty="0" err="1">
              <a:latin typeface="Titillium Web" pitchFamily="2" charset="77"/>
            </a:rPr>
            <a:t>esterni</a:t>
          </a:r>
          <a:r>
            <a:rPr lang="en-US" sz="1800" dirty="0">
              <a:latin typeface="Titillium Web" pitchFamily="2" charset="77"/>
            </a:rPr>
            <a:t>) </a:t>
          </a:r>
        </a:p>
      </dgm:t>
    </dgm:pt>
    <dgm:pt modelId="{9BE98E83-1F34-6D4E-8503-BB27EFD459FA}" type="parTrans" cxnId="{E35D2272-25AA-534F-AF87-942C1E019026}">
      <dgm:prSet/>
      <dgm:spPr/>
      <dgm:t>
        <a:bodyPr/>
        <a:lstStyle/>
        <a:p>
          <a:endParaRPr lang="it-IT"/>
        </a:p>
      </dgm:t>
    </dgm:pt>
    <dgm:pt modelId="{B4E88E64-F060-0B40-ACD2-BD25F17528B0}" type="sibTrans" cxnId="{E35D2272-25AA-534F-AF87-942C1E019026}">
      <dgm:prSet/>
      <dgm:spPr/>
      <dgm:t>
        <a:bodyPr/>
        <a:lstStyle/>
        <a:p>
          <a:endParaRPr lang="it-IT"/>
        </a:p>
      </dgm:t>
    </dgm:pt>
    <dgm:pt modelId="{EFE0C897-C30B-3848-B729-3AD0281C5927}" type="pres">
      <dgm:prSet presAssocID="{3E409D1D-E7F4-4463-8367-DA2E5E858287}" presName="linear" presStyleCnt="0">
        <dgm:presLayoutVars>
          <dgm:dir/>
          <dgm:animLvl val="lvl"/>
          <dgm:resizeHandles val="exact"/>
        </dgm:presLayoutVars>
      </dgm:prSet>
      <dgm:spPr/>
    </dgm:pt>
    <dgm:pt modelId="{446A1058-6CC1-3249-A172-04B9BBCFA516}" type="pres">
      <dgm:prSet presAssocID="{75461A2E-FB6A-4119-BE0F-D419E282DD1F}" presName="parentLin" presStyleCnt="0"/>
      <dgm:spPr/>
    </dgm:pt>
    <dgm:pt modelId="{B874DEF4-D6BD-4643-9B22-41897FA9F648}" type="pres">
      <dgm:prSet presAssocID="{75461A2E-FB6A-4119-BE0F-D419E282DD1F}" presName="parentLeftMargin" presStyleLbl="node1" presStyleIdx="0" presStyleCnt="3"/>
      <dgm:spPr/>
    </dgm:pt>
    <dgm:pt modelId="{982C5B60-A56B-DC40-A9AA-E7A8903DD4E1}" type="pres">
      <dgm:prSet presAssocID="{75461A2E-FB6A-4119-BE0F-D419E282DD1F}" presName="parentText" presStyleLbl="node1" presStyleIdx="0" presStyleCnt="3" custScaleX="109646" custScaleY="142408">
        <dgm:presLayoutVars>
          <dgm:chMax val="0"/>
          <dgm:bulletEnabled val="1"/>
        </dgm:presLayoutVars>
      </dgm:prSet>
      <dgm:spPr/>
    </dgm:pt>
    <dgm:pt modelId="{A3CEB30E-49AE-9B4C-97F0-F63E491F7230}" type="pres">
      <dgm:prSet presAssocID="{75461A2E-FB6A-4119-BE0F-D419E282DD1F}" presName="negativeSpace" presStyleCnt="0"/>
      <dgm:spPr/>
    </dgm:pt>
    <dgm:pt modelId="{F3C2109B-AF25-5745-A264-9E44E0F3AD71}" type="pres">
      <dgm:prSet presAssocID="{75461A2E-FB6A-4119-BE0F-D419E282DD1F}" presName="childText" presStyleLbl="conFgAcc1" presStyleIdx="0" presStyleCnt="3">
        <dgm:presLayoutVars>
          <dgm:bulletEnabled val="1"/>
        </dgm:presLayoutVars>
      </dgm:prSet>
      <dgm:spPr/>
    </dgm:pt>
    <dgm:pt modelId="{6C02123F-D69F-484E-B87C-DADFC157DAD8}" type="pres">
      <dgm:prSet presAssocID="{7F505366-3F4C-4773-AB64-E7695671F66D}" presName="spaceBetweenRectangles" presStyleCnt="0"/>
      <dgm:spPr/>
    </dgm:pt>
    <dgm:pt modelId="{937BB17A-2001-5E48-A331-47AF1B8DBF9B}" type="pres">
      <dgm:prSet presAssocID="{B8394D73-E7F8-4CEC-9B81-08CB5C80BCFA}" presName="parentLin" presStyleCnt="0"/>
      <dgm:spPr/>
    </dgm:pt>
    <dgm:pt modelId="{3545F0C3-5044-6D43-8B54-FD9746FB5446}" type="pres">
      <dgm:prSet presAssocID="{B8394D73-E7F8-4CEC-9B81-08CB5C80BCFA}" presName="parentLeftMargin" presStyleLbl="node1" presStyleIdx="0" presStyleCnt="3"/>
      <dgm:spPr/>
    </dgm:pt>
    <dgm:pt modelId="{1D1050F2-546E-8B41-85F1-5C6231EEC7A3}" type="pres">
      <dgm:prSet presAssocID="{B8394D73-E7F8-4CEC-9B81-08CB5C80BCFA}" presName="parentText" presStyleLbl="node1" presStyleIdx="1" presStyleCnt="3" custScaleX="131509">
        <dgm:presLayoutVars>
          <dgm:chMax val="0"/>
          <dgm:bulletEnabled val="1"/>
        </dgm:presLayoutVars>
      </dgm:prSet>
      <dgm:spPr/>
    </dgm:pt>
    <dgm:pt modelId="{7E79E6AC-D4DC-C142-810B-B596B9784A10}" type="pres">
      <dgm:prSet presAssocID="{B8394D73-E7F8-4CEC-9B81-08CB5C80BCFA}" presName="negativeSpace" presStyleCnt="0"/>
      <dgm:spPr/>
    </dgm:pt>
    <dgm:pt modelId="{DDC979F7-BDAD-6F48-BE31-203130898296}" type="pres">
      <dgm:prSet presAssocID="{B8394D73-E7F8-4CEC-9B81-08CB5C80BCFA}" presName="childText" presStyleLbl="conFgAcc1" presStyleIdx="1" presStyleCnt="3">
        <dgm:presLayoutVars>
          <dgm:bulletEnabled val="1"/>
        </dgm:presLayoutVars>
      </dgm:prSet>
      <dgm:spPr/>
    </dgm:pt>
    <dgm:pt modelId="{5298767E-F562-C14B-BDFD-0015559B1245}" type="pres">
      <dgm:prSet presAssocID="{DD70E93D-B80C-4F88-BAE6-80C5A1CEA23E}" presName="spaceBetweenRectangles" presStyleCnt="0"/>
      <dgm:spPr/>
    </dgm:pt>
    <dgm:pt modelId="{53D36D8D-79FF-EB41-8B77-EF61C9B23A87}" type="pres">
      <dgm:prSet presAssocID="{A3193480-17C4-486A-A280-F2D4382E2032}" presName="parentLin" presStyleCnt="0"/>
      <dgm:spPr/>
    </dgm:pt>
    <dgm:pt modelId="{2D98CA20-0CA0-554F-8569-DD7F16592584}" type="pres">
      <dgm:prSet presAssocID="{A3193480-17C4-486A-A280-F2D4382E2032}" presName="parentLeftMargin" presStyleLbl="node1" presStyleIdx="1" presStyleCnt="3"/>
      <dgm:spPr/>
    </dgm:pt>
    <dgm:pt modelId="{A23DADA7-F935-F041-9E03-69F9DAAA09A4}" type="pres">
      <dgm:prSet presAssocID="{A3193480-17C4-486A-A280-F2D4382E203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0AEDFC1-124B-3643-8187-06DB0FE90BD6}" type="pres">
      <dgm:prSet presAssocID="{A3193480-17C4-486A-A280-F2D4382E2032}" presName="negativeSpace" presStyleCnt="0"/>
      <dgm:spPr/>
    </dgm:pt>
    <dgm:pt modelId="{9055DB9B-7A66-B646-92FF-49539AC52C73}" type="pres">
      <dgm:prSet presAssocID="{A3193480-17C4-486A-A280-F2D4382E2032}" presName="childText" presStyleLbl="conFgAcc1" presStyleIdx="2" presStyleCnt="3" custScaleY="101676">
        <dgm:presLayoutVars>
          <dgm:bulletEnabled val="1"/>
        </dgm:presLayoutVars>
      </dgm:prSet>
      <dgm:spPr/>
    </dgm:pt>
  </dgm:ptLst>
  <dgm:cxnLst>
    <dgm:cxn modelId="{28049200-E368-BC43-AFAA-1646E2829BF1}" type="presOf" srcId="{75461A2E-FB6A-4119-BE0F-D419E282DD1F}" destId="{982C5B60-A56B-DC40-A9AA-E7A8903DD4E1}" srcOrd="1" destOrd="0" presId="urn:microsoft.com/office/officeart/2005/8/layout/list1"/>
    <dgm:cxn modelId="{107F6304-9B04-B441-86B4-0DA3EFED1E75}" type="presOf" srcId="{75461A2E-FB6A-4119-BE0F-D419E282DD1F}" destId="{B874DEF4-D6BD-4643-9B22-41897FA9F648}" srcOrd="0" destOrd="0" presId="urn:microsoft.com/office/officeart/2005/8/layout/list1"/>
    <dgm:cxn modelId="{7ABD3953-F0F2-5342-8F68-6D9E2BA4C08D}" type="presOf" srcId="{BC309F1F-3CA0-6F40-AFA2-E3A1DDF83ADC}" destId="{F3C2109B-AF25-5745-A264-9E44E0F3AD71}" srcOrd="0" destOrd="1" presId="urn:microsoft.com/office/officeart/2005/8/layout/list1"/>
    <dgm:cxn modelId="{48A2905D-46D2-6147-A150-873F69FE40E5}" type="presOf" srcId="{861BD3C1-BB08-4D7A-81CC-64C03CBFCB0A}" destId="{F3C2109B-AF25-5745-A264-9E44E0F3AD71}" srcOrd="0" destOrd="0" presId="urn:microsoft.com/office/officeart/2005/8/layout/list1"/>
    <dgm:cxn modelId="{F930CE60-0788-4E1B-A10B-412DAE25D7AB}" srcId="{3E409D1D-E7F4-4463-8367-DA2E5E858287}" destId="{B8394D73-E7F8-4CEC-9B81-08CB5C80BCFA}" srcOrd="1" destOrd="0" parTransId="{DEAC000C-4814-4B3D-840D-AA53A3F56AEF}" sibTransId="{DD70E93D-B80C-4F88-BAE6-80C5A1CEA23E}"/>
    <dgm:cxn modelId="{112E216C-30C9-0043-979E-2C1D8A717E71}" type="presOf" srcId="{A3193480-17C4-486A-A280-F2D4382E2032}" destId="{A23DADA7-F935-F041-9E03-69F9DAAA09A4}" srcOrd="1" destOrd="0" presId="urn:microsoft.com/office/officeart/2005/8/layout/list1"/>
    <dgm:cxn modelId="{23B2596E-6029-FF47-AB1F-35DFAA92A40A}" type="presOf" srcId="{B8394D73-E7F8-4CEC-9B81-08CB5C80BCFA}" destId="{3545F0C3-5044-6D43-8B54-FD9746FB5446}" srcOrd="0" destOrd="0" presId="urn:microsoft.com/office/officeart/2005/8/layout/list1"/>
    <dgm:cxn modelId="{E35D2272-25AA-534F-AF87-942C1E019026}" srcId="{75461A2E-FB6A-4119-BE0F-D419E282DD1F}" destId="{BC309F1F-3CA0-6F40-AFA2-E3A1DDF83ADC}" srcOrd="1" destOrd="0" parTransId="{9BE98E83-1F34-6D4E-8503-BB27EFD459FA}" sibTransId="{B4E88E64-F060-0B40-ACD2-BD25F17528B0}"/>
    <dgm:cxn modelId="{C17A11C4-0486-D241-9AA5-7C7BBCC4E8B8}" type="presOf" srcId="{3E409D1D-E7F4-4463-8367-DA2E5E858287}" destId="{EFE0C897-C30B-3848-B729-3AD0281C5927}" srcOrd="0" destOrd="0" presId="urn:microsoft.com/office/officeart/2005/8/layout/list1"/>
    <dgm:cxn modelId="{C3274EC6-4449-3A43-8D57-F6033206B748}" type="presOf" srcId="{A3193480-17C4-486A-A280-F2D4382E2032}" destId="{2D98CA20-0CA0-554F-8569-DD7F16592584}" srcOrd="0" destOrd="0" presId="urn:microsoft.com/office/officeart/2005/8/layout/list1"/>
    <dgm:cxn modelId="{5DDE0AC9-BEE8-473F-9DAF-C7CB0A244029}" srcId="{3E409D1D-E7F4-4463-8367-DA2E5E858287}" destId="{75461A2E-FB6A-4119-BE0F-D419E282DD1F}" srcOrd="0" destOrd="0" parTransId="{29AF33E3-ECF4-4DA9-BE92-071B183FE61B}" sibTransId="{7F505366-3F4C-4773-AB64-E7695671F66D}"/>
    <dgm:cxn modelId="{89FA97CD-9035-431D-92B6-00403511AA73}" srcId="{3E409D1D-E7F4-4463-8367-DA2E5E858287}" destId="{A3193480-17C4-486A-A280-F2D4382E2032}" srcOrd="2" destOrd="0" parTransId="{2CA29C62-A3CA-4787-B47F-6C4FE104B0AC}" sibTransId="{8F03392D-C244-401C-BF0B-BF35BDC43737}"/>
    <dgm:cxn modelId="{1895E5D9-CD4C-4EC7-B518-F16961211C3E}" srcId="{75461A2E-FB6A-4119-BE0F-D419E282DD1F}" destId="{861BD3C1-BB08-4D7A-81CC-64C03CBFCB0A}" srcOrd="0" destOrd="0" parTransId="{F844A665-1A07-4160-901B-D93E34056EC1}" sibTransId="{63F1D6B6-3376-4950-9360-08A8CF308200}"/>
    <dgm:cxn modelId="{887303FC-F160-AE4D-9A2D-F52C8DC0B961}" type="presOf" srcId="{B8394D73-E7F8-4CEC-9B81-08CB5C80BCFA}" destId="{1D1050F2-546E-8B41-85F1-5C6231EEC7A3}" srcOrd="1" destOrd="0" presId="urn:microsoft.com/office/officeart/2005/8/layout/list1"/>
    <dgm:cxn modelId="{6ED81A3C-F1FD-0444-9DAE-5C2B6134C9B9}" type="presParOf" srcId="{EFE0C897-C30B-3848-B729-3AD0281C5927}" destId="{446A1058-6CC1-3249-A172-04B9BBCFA516}" srcOrd="0" destOrd="0" presId="urn:microsoft.com/office/officeart/2005/8/layout/list1"/>
    <dgm:cxn modelId="{F65C06AC-E102-D149-A64C-8939A3CC275B}" type="presParOf" srcId="{446A1058-6CC1-3249-A172-04B9BBCFA516}" destId="{B874DEF4-D6BD-4643-9B22-41897FA9F648}" srcOrd="0" destOrd="0" presId="urn:microsoft.com/office/officeart/2005/8/layout/list1"/>
    <dgm:cxn modelId="{3D609112-F90C-9E42-80B7-078EC378CE33}" type="presParOf" srcId="{446A1058-6CC1-3249-A172-04B9BBCFA516}" destId="{982C5B60-A56B-DC40-A9AA-E7A8903DD4E1}" srcOrd="1" destOrd="0" presId="urn:microsoft.com/office/officeart/2005/8/layout/list1"/>
    <dgm:cxn modelId="{55426B18-85F9-AA48-B1EA-67988939AA4E}" type="presParOf" srcId="{EFE0C897-C30B-3848-B729-3AD0281C5927}" destId="{A3CEB30E-49AE-9B4C-97F0-F63E491F7230}" srcOrd="1" destOrd="0" presId="urn:microsoft.com/office/officeart/2005/8/layout/list1"/>
    <dgm:cxn modelId="{613EA01D-19CB-1848-A95C-8385C32DA0B3}" type="presParOf" srcId="{EFE0C897-C30B-3848-B729-3AD0281C5927}" destId="{F3C2109B-AF25-5745-A264-9E44E0F3AD71}" srcOrd="2" destOrd="0" presId="urn:microsoft.com/office/officeart/2005/8/layout/list1"/>
    <dgm:cxn modelId="{43A6463E-A52A-AD4C-89CA-F43D1BB833E1}" type="presParOf" srcId="{EFE0C897-C30B-3848-B729-3AD0281C5927}" destId="{6C02123F-D69F-484E-B87C-DADFC157DAD8}" srcOrd="3" destOrd="0" presId="urn:microsoft.com/office/officeart/2005/8/layout/list1"/>
    <dgm:cxn modelId="{75D4E6FC-D814-9D4A-88F5-B5B56E48CB8E}" type="presParOf" srcId="{EFE0C897-C30B-3848-B729-3AD0281C5927}" destId="{937BB17A-2001-5E48-A331-47AF1B8DBF9B}" srcOrd="4" destOrd="0" presId="urn:microsoft.com/office/officeart/2005/8/layout/list1"/>
    <dgm:cxn modelId="{AC98938E-6239-0A4E-8166-0BC81393DFD7}" type="presParOf" srcId="{937BB17A-2001-5E48-A331-47AF1B8DBF9B}" destId="{3545F0C3-5044-6D43-8B54-FD9746FB5446}" srcOrd="0" destOrd="0" presId="urn:microsoft.com/office/officeart/2005/8/layout/list1"/>
    <dgm:cxn modelId="{9590F6E5-489E-2840-8455-E7AF94CDCE61}" type="presParOf" srcId="{937BB17A-2001-5E48-A331-47AF1B8DBF9B}" destId="{1D1050F2-546E-8B41-85F1-5C6231EEC7A3}" srcOrd="1" destOrd="0" presId="urn:microsoft.com/office/officeart/2005/8/layout/list1"/>
    <dgm:cxn modelId="{B5EA293E-63F6-EA43-BB1D-AC6E94A3089A}" type="presParOf" srcId="{EFE0C897-C30B-3848-B729-3AD0281C5927}" destId="{7E79E6AC-D4DC-C142-810B-B596B9784A10}" srcOrd="5" destOrd="0" presId="urn:microsoft.com/office/officeart/2005/8/layout/list1"/>
    <dgm:cxn modelId="{83430647-A0A8-6F4F-BD22-32EBCAEAE8C5}" type="presParOf" srcId="{EFE0C897-C30B-3848-B729-3AD0281C5927}" destId="{DDC979F7-BDAD-6F48-BE31-203130898296}" srcOrd="6" destOrd="0" presId="urn:microsoft.com/office/officeart/2005/8/layout/list1"/>
    <dgm:cxn modelId="{72B3381F-AC7C-2E4D-8851-2E55899B85F5}" type="presParOf" srcId="{EFE0C897-C30B-3848-B729-3AD0281C5927}" destId="{5298767E-F562-C14B-BDFD-0015559B1245}" srcOrd="7" destOrd="0" presId="urn:microsoft.com/office/officeart/2005/8/layout/list1"/>
    <dgm:cxn modelId="{A2CCD54B-38B5-4A41-88CC-43ECE32B87BC}" type="presParOf" srcId="{EFE0C897-C30B-3848-B729-3AD0281C5927}" destId="{53D36D8D-79FF-EB41-8B77-EF61C9B23A87}" srcOrd="8" destOrd="0" presId="urn:microsoft.com/office/officeart/2005/8/layout/list1"/>
    <dgm:cxn modelId="{B3588E17-3FBD-C341-B270-6448007D93DA}" type="presParOf" srcId="{53D36D8D-79FF-EB41-8B77-EF61C9B23A87}" destId="{2D98CA20-0CA0-554F-8569-DD7F16592584}" srcOrd="0" destOrd="0" presId="urn:microsoft.com/office/officeart/2005/8/layout/list1"/>
    <dgm:cxn modelId="{459B80C5-02B3-204C-B892-BE84D2180837}" type="presParOf" srcId="{53D36D8D-79FF-EB41-8B77-EF61C9B23A87}" destId="{A23DADA7-F935-F041-9E03-69F9DAAA09A4}" srcOrd="1" destOrd="0" presId="urn:microsoft.com/office/officeart/2005/8/layout/list1"/>
    <dgm:cxn modelId="{E91BE059-4BD9-F140-B30C-27ECEBBA75C3}" type="presParOf" srcId="{EFE0C897-C30B-3848-B729-3AD0281C5927}" destId="{60AEDFC1-124B-3643-8187-06DB0FE90BD6}" srcOrd="9" destOrd="0" presId="urn:microsoft.com/office/officeart/2005/8/layout/list1"/>
    <dgm:cxn modelId="{54EE42E9-92D4-9745-BC49-D8EE6F9C8CF8}" type="presParOf" srcId="{EFE0C897-C30B-3848-B729-3AD0281C5927}" destId="{9055DB9B-7A66-B646-92FF-49539AC52C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FA700-2D2D-B147-888A-C592174F9E3B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Linee guida e corsi di formazione</a:t>
          </a:r>
        </a:p>
      </dsp:txBody>
      <dsp:txXfrm>
        <a:off x="3201" y="193789"/>
        <a:ext cx="2539866" cy="1523919"/>
      </dsp:txXfrm>
    </dsp:sp>
    <dsp:sp modelId="{D755FA06-AEE2-2948-91DD-F027F6C34B2F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Sinergie progettuali e festival</a:t>
          </a:r>
        </a:p>
      </dsp:txBody>
      <dsp:txXfrm>
        <a:off x="2797054" y="193789"/>
        <a:ext cx="2539866" cy="1523919"/>
      </dsp:txXfrm>
    </dsp:sp>
    <dsp:sp modelId="{3A69384E-0D6F-9A46-9201-3153D3E65E6E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Comunicati stampa</a:t>
          </a:r>
          <a:endParaRPr lang="en-US" sz="3000" kern="1200" dirty="0"/>
        </a:p>
      </dsp:txBody>
      <dsp:txXfrm>
        <a:off x="5590907" y="193789"/>
        <a:ext cx="2539866" cy="1523919"/>
      </dsp:txXfrm>
    </dsp:sp>
    <dsp:sp modelId="{4F975DD8-A1A6-E843-9A27-BF80D507849D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Grafica di alcuni dei progetti </a:t>
          </a:r>
          <a:endParaRPr lang="en-US" sz="3000" kern="1200" dirty="0"/>
        </a:p>
      </dsp:txBody>
      <dsp:txXfrm>
        <a:off x="8384760" y="193789"/>
        <a:ext cx="2539866" cy="1523919"/>
      </dsp:txXfrm>
    </dsp:sp>
    <dsp:sp modelId="{45609A2E-3F59-BC43-8ACB-249364663A10}">
      <dsp:nvSpPr>
        <dsp:cNvPr id="0" name=""/>
        <dsp:cNvSpPr/>
      </dsp:nvSpPr>
      <dsp:spPr>
        <a:xfrm>
          <a:off x="3201" y="1971695"/>
          <a:ext cx="2539866" cy="1523919"/>
        </a:xfrm>
        <a:prstGeom prst="rect">
          <a:avLst/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Spettacoli ed eventi</a:t>
          </a:r>
          <a:endParaRPr lang="en-US" sz="3000" kern="1200" dirty="0"/>
        </a:p>
      </dsp:txBody>
      <dsp:txXfrm>
        <a:off x="3201" y="1971695"/>
        <a:ext cx="2539866" cy="1523919"/>
      </dsp:txXfrm>
    </dsp:sp>
    <dsp:sp modelId="{471FCF19-FA3B-9743-AB90-7D202C92B129}">
      <dsp:nvSpPr>
        <dsp:cNvPr id="0" name=""/>
        <dsp:cNvSpPr/>
      </dsp:nvSpPr>
      <dsp:spPr>
        <a:xfrm>
          <a:off x="2797054" y="1971695"/>
          <a:ext cx="2539866" cy="1523919"/>
        </a:xfrm>
        <a:prstGeom prst="rect">
          <a:avLst/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Conferenze e pubblicazioni</a:t>
          </a:r>
        </a:p>
      </dsp:txBody>
      <dsp:txXfrm>
        <a:off x="2797054" y="1971695"/>
        <a:ext cx="2539866" cy="1523919"/>
      </dsp:txXfrm>
    </dsp:sp>
    <dsp:sp modelId="{966DA0B3-00EE-6542-8FCF-898A7F5F624B}">
      <dsp:nvSpPr>
        <dsp:cNvPr id="0" name=""/>
        <dsp:cNvSpPr/>
      </dsp:nvSpPr>
      <dsp:spPr>
        <a:xfrm>
          <a:off x="5590907" y="1971695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Report, VQR, piano triennale</a:t>
          </a:r>
        </a:p>
      </dsp:txBody>
      <dsp:txXfrm>
        <a:off x="5590907" y="1971695"/>
        <a:ext cx="2539866" cy="1523919"/>
      </dsp:txXfrm>
    </dsp:sp>
    <dsp:sp modelId="{5F26EE00-8510-E648-9A06-09260E543452}">
      <dsp:nvSpPr>
        <dsp:cNvPr id="0" name=""/>
        <dsp:cNvSpPr/>
      </dsp:nvSpPr>
      <dsp:spPr>
        <a:xfrm>
          <a:off x="8384760" y="1971695"/>
          <a:ext cx="2539866" cy="1523919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Social</a:t>
          </a:r>
          <a:endParaRPr lang="en-US" sz="3000" kern="1200" dirty="0"/>
        </a:p>
      </dsp:txBody>
      <dsp:txXfrm>
        <a:off x="8384760" y="1971695"/>
        <a:ext cx="2539866" cy="1523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8F3EB-DDAF-1F4A-A2C8-8522D29A31CC}">
      <dsp:nvSpPr>
        <dsp:cNvPr id="0" name=""/>
        <dsp:cNvSpPr/>
      </dsp:nvSpPr>
      <dsp:spPr>
        <a:xfrm>
          <a:off x="0" y="0"/>
          <a:ext cx="3862537" cy="1243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Docenti e studenti raggiunti</a:t>
          </a:r>
          <a:endParaRPr lang="en-US" sz="2400" kern="1200" dirty="0"/>
        </a:p>
      </dsp:txBody>
      <dsp:txXfrm>
        <a:off x="36419" y="36419"/>
        <a:ext cx="2415709" cy="1170592"/>
      </dsp:txXfrm>
    </dsp:sp>
    <dsp:sp modelId="{A2C4B567-E9B1-0049-9E2B-731A25865F49}">
      <dsp:nvSpPr>
        <dsp:cNvPr id="0" name=""/>
        <dsp:cNvSpPr/>
      </dsp:nvSpPr>
      <dsp:spPr>
        <a:xfrm>
          <a:off x="323487" y="1469508"/>
          <a:ext cx="3862537" cy="12434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Grado </a:t>
          </a:r>
          <a:r>
            <a:rPr lang="en-US" sz="2400" kern="1200" dirty="0" err="1"/>
            <a:t>scolastico</a:t>
          </a:r>
          <a:endParaRPr lang="en-US" sz="2400" kern="1200" dirty="0"/>
        </a:p>
      </dsp:txBody>
      <dsp:txXfrm>
        <a:off x="359906" y="1505927"/>
        <a:ext cx="2657982" cy="1170592"/>
      </dsp:txXfrm>
    </dsp:sp>
    <dsp:sp modelId="{36891494-4A13-5F44-9099-C80E883B511C}">
      <dsp:nvSpPr>
        <dsp:cNvPr id="0" name=""/>
        <dsp:cNvSpPr/>
      </dsp:nvSpPr>
      <dsp:spPr>
        <a:xfrm>
          <a:off x="642146" y="2939016"/>
          <a:ext cx="3862537" cy="12434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Impatto sul territorio</a:t>
          </a:r>
          <a:endParaRPr lang="en-US" sz="2400" kern="1200" dirty="0"/>
        </a:p>
      </dsp:txBody>
      <dsp:txXfrm>
        <a:off x="678565" y="2975435"/>
        <a:ext cx="2662810" cy="1170592"/>
      </dsp:txXfrm>
    </dsp:sp>
    <dsp:sp modelId="{215A948E-161F-DE45-BCD7-3C268072D267}">
      <dsp:nvSpPr>
        <dsp:cNvPr id="0" name=""/>
        <dsp:cNvSpPr/>
      </dsp:nvSpPr>
      <dsp:spPr>
        <a:xfrm>
          <a:off x="965634" y="4408524"/>
          <a:ext cx="3862537" cy="12434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Questionari</a:t>
          </a:r>
          <a:endParaRPr lang="en-US" sz="2400" kern="1200"/>
        </a:p>
      </dsp:txBody>
      <dsp:txXfrm>
        <a:off x="1002053" y="4444943"/>
        <a:ext cx="2657982" cy="1170592"/>
      </dsp:txXfrm>
    </dsp:sp>
    <dsp:sp modelId="{8BFF4FE3-F177-AA46-832C-405C97D6EAE9}">
      <dsp:nvSpPr>
        <dsp:cNvPr id="0" name=""/>
        <dsp:cNvSpPr/>
      </dsp:nvSpPr>
      <dsp:spPr>
        <a:xfrm>
          <a:off x="3054308" y="952354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36160" y="952354"/>
        <a:ext cx="444525" cy="608192"/>
      </dsp:txXfrm>
    </dsp:sp>
    <dsp:sp modelId="{38E9575E-FD40-FC4E-ABA7-2A9744B7BF79}">
      <dsp:nvSpPr>
        <dsp:cNvPr id="0" name=""/>
        <dsp:cNvSpPr/>
      </dsp:nvSpPr>
      <dsp:spPr>
        <a:xfrm>
          <a:off x="3377795" y="2421862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559647" y="2421862"/>
        <a:ext cx="444525" cy="608192"/>
      </dsp:txXfrm>
    </dsp:sp>
    <dsp:sp modelId="{355932C0-93C4-364C-B909-760CD53397B0}">
      <dsp:nvSpPr>
        <dsp:cNvPr id="0" name=""/>
        <dsp:cNvSpPr/>
      </dsp:nvSpPr>
      <dsp:spPr>
        <a:xfrm>
          <a:off x="3696454" y="3891371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878306" y="3891371"/>
        <a:ext cx="444525" cy="608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36B7B-AB37-E844-8647-611010DEBB8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2994A-89EE-854D-B942-946E18E2540B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Collaboriamo da sempre con il CERN ed altri laboratori internazionali</a:t>
          </a:r>
          <a:endParaRPr lang="en-US" sz="2400" kern="1200"/>
        </a:p>
      </dsp:txBody>
      <dsp:txXfrm>
        <a:off x="0" y="531"/>
        <a:ext cx="10515600" cy="870055"/>
      </dsp:txXfrm>
    </dsp:sp>
    <dsp:sp modelId="{BAD1C803-FD7C-6F4F-B849-E53D16864769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CB638-D6E7-0940-8D82-92FD9582D3DC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Molte collaborazioni con le Università (fondi esterni)</a:t>
          </a:r>
          <a:endParaRPr lang="en-US" sz="2400" kern="1200" dirty="0"/>
        </a:p>
      </dsp:txBody>
      <dsp:txXfrm>
        <a:off x="0" y="870586"/>
        <a:ext cx="10515600" cy="870055"/>
      </dsp:txXfrm>
    </dsp:sp>
    <dsp:sp modelId="{BC76464C-E018-F048-8F7D-61B5F970BA09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9E77F-49D1-DD4D-9256-0746277F2739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Abbiamo avuto accesso a fondi MUR e PNRR</a:t>
          </a:r>
          <a:endParaRPr lang="en-US" sz="2400" kern="1200"/>
        </a:p>
      </dsp:txBody>
      <dsp:txXfrm>
        <a:off x="0" y="1740641"/>
        <a:ext cx="10515600" cy="870055"/>
      </dsp:txXfrm>
    </dsp:sp>
    <dsp:sp modelId="{1E17D17C-B783-FE46-82F1-D9AD6A394AD3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30163-92ED-1A49-87C1-B6773BE7290E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ERASMUS+ con Grecia, UK, Spagna </a:t>
          </a:r>
          <a:endParaRPr lang="en-US" sz="2400" kern="1200"/>
        </a:p>
      </dsp:txBody>
      <dsp:txXfrm>
        <a:off x="0" y="2610696"/>
        <a:ext cx="10515600" cy="870055"/>
      </dsp:txXfrm>
    </dsp:sp>
    <dsp:sp modelId="{DEB7A986-ABB5-5C47-AF13-FEE5B82D9607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BC7AB-D5F7-A249-B43A-C2B5023A3B0B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Il tema centrale è sempre quello dei linguaggi di comunicazione alternativi (Arte, letterature, giochi, fumetti…)</a:t>
          </a:r>
          <a:endParaRPr lang="en-US" sz="2400" kern="1200" dirty="0"/>
        </a:p>
      </dsp:txBody>
      <dsp:txXfrm>
        <a:off x="0" y="3480751"/>
        <a:ext cx="105156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2109B-AF25-5745-A264-9E44E0F3AD71}">
      <dsp:nvSpPr>
        <dsp:cNvPr id="0" name=""/>
        <dsp:cNvSpPr/>
      </dsp:nvSpPr>
      <dsp:spPr>
        <a:xfrm>
          <a:off x="0" y="1001612"/>
          <a:ext cx="6592507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652" tIns="749808" rIns="51165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latin typeface="Titillium Web" pitchFamily="2" charset="77"/>
            </a:rPr>
            <a:t>Metà selezionati dai progetti INFN e metà con un bando</a:t>
          </a:r>
          <a:endParaRPr lang="en-US" sz="1800" kern="1200" dirty="0">
            <a:latin typeface="Titillium Web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tillium Web" pitchFamily="2" charset="77"/>
            </a:rPr>
            <a:t>Costo </a:t>
          </a:r>
          <a:r>
            <a:rPr lang="en-US" sz="1800" kern="1200" dirty="0" err="1">
              <a:latin typeface="Titillium Web" pitchFamily="2" charset="77"/>
            </a:rPr>
            <a:t>preventivato</a:t>
          </a:r>
          <a:r>
            <a:rPr lang="en-US" sz="1800" kern="1200" dirty="0">
              <a:latin typeface="Titillium Web" pitchFamily="2" charset="77"/>
            </a:rPr>
            <a:t> di circa 55 k€ (con partner, sponsor e </a:t>
          </a:r>
          <a:r>
            <a:rPr lang="en-US" sz="1800" kern="1200" dirty="0" err="1">
              <a:latin typeface="Titillium Web" pitchFamily="2" charset="77"/>
            </a:rPr>
            <a:t>finanziamenti</a:t>
          </a:r>
          <a:r>
            <a:rPr lang="en-US" sz="1800" kern="1200" dirty="0">
              <a:latin typeface="Titillium Web" pitchFamily="2" charset="77"/>
            </a:rPr>
            <a:t> </a:t>
          </a:r>
          <a:r>
            <a:rPr lang="en-US" sz="1800" kern="1200" dirty="0" err="1">
              <a:latin typeface="Titillium Web" pitchFamily="2" charset="77"/>
            </a:rPr>
            <a:t>esterni</a:t>
          </a:r>
          <a:r>
            <a:rPr lang="en-US" sz="1800" kern="1200" dirty="0">
              <a:latin typeface="Titillium Web" pitchFamily="2" charset="77"/>
            </a:rPr>
            <a:t>) </a:t>
          </a:r>
        </a:p>
      </dsp:txBody>
      <dsp:txXfrm>
        <a:off x="0" y="1001612"/>
        <a:ext cx="6592507" cy="1927800"/>
      </dsp:txXfrm>
    </dsp:sp>
    <dsp:sp modelId="{982C5B60-A56B-DC40-A9AA-E7A8903DD4E1}">
      <dsp:nvSpPr>
        <dsp:cNvPr id="0" name=""/>
        <dsp:cNvSpPr/>
      </dsp:nvSpPr>
      <dsp:spPr>
        <a:xfrm>
          <a:off x="329625" y="19574"/>
          <a:ext cx="5059894" cy="1513398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100 studenti – 20 docenti e 10 ricercatori</a:t>
          </a:r>
          <a:endParaRPr lang="en-US" sz="2000" kern="1200" dirty="0">
            <a:latin typeface="Titillium Web" pitchFamily="2" charset="77"/>
          </a:endParaRPr>
        </a:p>
      </dsp:txBody>
      <dsp:txXfrm>
        <a:off x="403503" y="93452"/>
        <a:ext cx="4912138" cy="1365642"/>
      </dsp:txXfrm>
    </dsp:sp>
    <dsp:sp modelId="{DDC979F7-BDAD-6F48-BE31-203130898296}">
      <dsp:nvSpPr>
        <dsp:cNvPr id="0" name=""/>
        <dsp:cNvSpPr/>
      </dsp:nvSpPr>
      <dsp:spPr>
        <a:xfrm>
          <a:off x="0" y="3655172"/>
          <a:ext cx="659250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050F2-546E-8B41-85F1-5C6231EEC7A3}">
      <dsp:nvSpPr>
        <dsp:cNvPr id="0" name=""/>
        <dsp:cNvSpPr/>
      </dsp:nvSpPr>
      <dsp:spPr>
        <a:xfrm>
          <a:off x="329625" y="3123812"/>
          <a:ext cx="6068818" cy="1062720"/>
        </a:xfrm>
        <a:prstGeom prst="roundRect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Itinerante; 2025 Tecnopolo, 2026 LNGS</a:t>
          </a:r>
          <a:endParaRPr lang="en-US" sz="2000" kern="1200" dirty="0">
            <a:latin typeface="Titillium Web" pitchFamily="2" charset="77"/>
          </a:endParaRPr>
        </a:p>
      </dsp:txBody>
      <dsp:txXfrm>
        <a:off x="381503" y="3175690"/>
        <a:ext cx="5965062" cy="958964"/>
      </dsp:txXfrm>
    </dsp:sp>
    <dsp:sp modelId="{9055DB9B-7A66-B646-92FF-49539AC52C73}">
      <dsp:nvSpPr>
        <dsp:cNvPr id="0" name=""/>
        <dsp:cNvSpPr/>
      </dsp:nvSpPr>
      <dsp:spPr>
        <a:xfrm>
          <a:off x="0" y="5288132"/>
          <a:ext cx="6592507" cy="9224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DADA7-F935-F041-9E03-69F9DAAA09A4}">
      <dsp:nvSpPr>
        <dsp:cNvPr id="0" name=""/>
        <dsp:cNvSpPr/>
      </dsp:nvSpPr>
      <dsp:spPr>
        <a:xfrm>
          <a:off x="329625" y="4756772"/>
          <a:ext cx="4614754" cy="1062720"/>
        </a:xfrm>
        <a:prstGeom prst="roundRect">
          <a:avLst/>
        </a:prstGeom>
        <a:solidFill>
          <a:schemeClr val="bg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427" tIns="0" rIns="17442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latin typeface="Titillium Web" pitchFamily="2" charset="77"/>
            </a:rPr>
            <a:t>Agenda per il 2025:</a:t>
          </a:r>
          <a:endParaRPr lang="en-US" sz="2000" kern="1200" dirty="0">
            <a:latin typeface="Titillium Web" pitchFamily="2" charset="77"/>
          </a:endParaRPr>
        </a:p>
      </dsp:txBody>
      <dsp:txXfrm>
        <a:off x="381503" y="4808650"/>
        <a:ext cx="4510998" cy="95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04/06/25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BF4C9-DA14-2E4E-AC0D-1414E07066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8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sottolineare INSPYRE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322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Formazione è strutturata su settimane dedicate o su vari eventi per anno. Non è mai giornaliera.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42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Dopo i nostri progetti tutti conoscono l’INFN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86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171" y="6437630"/>
            <a:ext cx="8244115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47790"/>
            <a:ext cx="1048657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46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30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79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31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6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1.jp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1DD0512-C1E0-45B4-391D-92783090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77" t="1041" r="480" b="586"/>
          <a:stretch/>
        </p:blipFill>
        <p:spPr>
          <a:xfrm rot="10800000">
            <a:off x="-3" y="22351"/>
            <a:ext cx="12248800" cy="685186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D9B8BA32-7D23-9BA1-3188-457575ECA100}"/>
              </a:ext>
            </a:extLst>
          </p:cNvPr>
          <p:cNvSpPr txBox="1">
            <a:spLocks/>
          </p:cNvSpPr>
          <p:nvPr/>
        </p:nvSpPr>
        <p:spPr>
          <a:xfrm>
            <a:off x="185624" y="4469831"/>
            <a:ext cx="5778105" cy="6955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it-IT" sz="2600" dirty="0">
                <a:solidFill>
                  <a:srgbClr val="FFFFFF"/>
                </a:solidFill>
                <a:cs typeface="Euphemia UCAS"/>
              </a:rPr>
              <a:t>Pigi Paolucci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dirty="0">
                <a:solidFill>
                  <a:srgbClr val="FFFFFF"/>
                </a:solidFill>
                <a:cs typeface="Euphemia UCAS"/>
              </a:rPr>
              <a:t>a nome della comunità dei dipendenti e degli associati INFN 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70D509-D0E0-4769-43C7-F49EFE961E4C}"/>
              </a:ext>
            </a:extLst>
          </p:cNvPr>
          <p:cNvSpPr txBox="1"/>
          <p:nvPr/>
        </p:nvSpPr>
        <p:spPr>
          <a:xfrm>
            <a:off x="1110272" y="1849574"/>
            <a:ext cx="4203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L’INFN e il mondo della scuola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01C30D-74DC-2C12-E1F1-786AF02F1E15}"/>
              </a:ext>
            </a:extLst>
          </p:cNvPr>
          <p:cNvSpPr/>
          <p:nvPr/>
        </p:nvSpPr>
        <p:spPr>
          <a:xfrm>
            <a:off x="6877499" y="1586237"/>
            <a:ext cx="3527363" cy="3527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schermata, logo&#10;&#10;Descrizione generata automaticamente">
            <a:extLst>
              <a:ext uri="{FF2B5EF4-FFF2-40B4-BE49-F238E27FC236}">
                <a16:creationId xmlns:a16="http://schemas.microsoft.com/office/drawing/2014/main" id="{7583ACE5-CCEE-A694-1898-F73E9ABE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43" y="2540293"/>
            <a:ext cx="2591080" cy="15910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490FB8-19C6-8326-959C-BC1F9385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CFEAC93-D752-2B14-F7E7-5AF7C2D82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59208"/>
              </p:ext>
            </p:extLst>
          </p:nvPr>
        </p:nvGraphicFramePr>
        <p:xfrm>
          <a:off x="4405764" y="257087"/>
          <a:ext cx="7717358" cy="620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7">
                  <a:extLst>
                    <a:ext uri="{9D8B030D-6E8A-4147-A177-3AD203B41FA5}">
                      <a16:colId xmlns:a16="http://schemas.microsoft.com/office/drawing/2014/main" val="2491913454"/>
                    </a:ext>
                  </a:extLst>
                </a:gridCol>
                <a:gridCol w="1313684">
                  <a:extLst>
                    <a:ext uri="{9D8B030D-6E8A-4147-A177-3AD203B41FA5}">
                      <a16:colId xmlns:a16="http://schemas.microsoft.com/office/drawing/2014/main" val="756356284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3492716745"/>
                    </a:ext>
                  </a:extLst>
                </a:gridCol>
                <a:gridCol w="1128993">
                  <a:extLst>
                    <a:ext uri="{9D8B030D-6E8A-4147-A177-3AD203B41FA5}">
                      <a16:colId xmlns:a16="http://schemas.microsoft.com/office/drawing/2014/main" val="3284809241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4127815648"/>
                    </a:ext>
                  </a:extLst>
                </a:gridCol>
                <a:gridCol w="1176698">
                  <a:extLst>
                    <a:ext uri="{9D8B030D-6E8A-4147-A177-3AD203B41FA5}">
                      <a16:colId xmlns:a16="http://schemas.microsoft.com/office/drawing/2014/main" val="2744102405"/>
                    </a:ext>
                  </a:extLst>
                </a:gridCol>
                <a:gridCol w="1661688">
                  <a:extLst>
                    <a:ext uri="{9D8B030D-6E8A-4147-A177-3AD203B41FA5}">
                      <a16:colId xmlns:a16="http://schemas.microsoft.com/office/drawing/2014/main" val="3136066542"/>
                    </a:ext>
                  </a:extLst>
                </a:gridCol>
              </a:tblGrid>
              <a:tr h="461152"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Progetto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Tipologia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Soggetti interessati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Dimensione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Durata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 di SCUOLA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5660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Art &amp; Science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Scuole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biennale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42906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2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Asimov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651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Dark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7346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Lab2go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3860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5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Radiolab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2587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6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OCRA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9530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7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HOPE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63552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Master Class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3.500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71700"/>
                  </a:ext>
                </a:extLst>
              </a:tr>
              <a:tr h="276243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9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INFN Kids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7913" marR="7913" marT="791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Primaria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7548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31399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Aggiornamenti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Formazione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42489"/>
                  </a:ext>
                </a:extLst>
              </a:tr>
              <a:tr h="1005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11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PID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Docenti</a:t>
                      </a: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3074"/>
                  </a:ext>
                </a:extLst>
              </a:tr>
              <a:tr h="2470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826335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12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Inspyre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987241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Stage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86137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8499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14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Game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Giochi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Pubblico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580069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15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Hepscape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2.000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838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16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Festival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Festival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00430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17</a:t>
                      </a:r>
                      <a:endParaRPr lang="it-IT" sz="1050" dirty="0">
                        <a:latin typeface="Titillium Web" panose="00000500000000000000" pitchFamily="2" charset="0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Scienza x Tutti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Portale WEB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annuale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26105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tillium Web" panose="00000500000000000000" pitchFamily="2" charset="0"/>
                        </a:rPr>
                        <a:t>18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Teatro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Pubblico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 prova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53972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F573F295-C3E8-B9AF-BCF1-4A9C6DEE53B3}"/>
              </a:ext>
            </a:extLst>
          </p:cNvPr>
          <p:cNvSpPr txBox="1">
            <a:spLocks/>
          </p:cNvSpPr>
          <p:nvPr/>
        </p:nvSpPr>
        <p:spPr>
          <a:xfrm>
            <a:off x="68879" y="52814"/>
            <a:ext cx="3731054" cy="1071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Elenco dei progetti CC3M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2DFB18-466A-D017-2A31-BFC86DB3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B92DCBF-0B8C-97BC-A6AE-76549F34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59292"/>
            <a:ext cx="1048657" cy="365125"/>
          </a:xfrm>
        </p:spPr>
        <p:txBody>
          <a:bodyPr/>
          <a:lstStyle/>
          <a:p>
            <a:fld id="{5E511011-4DC2-1B47-B448-F11B78FA5648}" type="slidenum">
              <a:rPr lang="it-IT" smtClean="0"/>
              <a:pPr/>
              <a:t>10</a:t>
            </a:fld>
            <a:endParaRPr lang="it-IT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3DFE09FB-8892-9D85-B385-8712AEB6C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23932"/>
              </p:ext>
            </p:extLst>
          </p:nvPr>
        </p:nvGraphicFramePr>
        <p:xfrm>
          <a:off x="-11" y="4222718"/>
          <a:ext cx="4037835" cy="263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1FBB982-F595-5010-8A2F-15C11ED5F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292554"/>
              </p:ext>
            </p:extLst>
          </p:nvPr>
        </p:nvGraphicFramePr>
        <p:xfrm>
          <a:off x="0" y="1492207"/>
          <a:ext cx="40378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142413E-C16D-E963-33F9-49C5079FBFDF}"/>
              </a:ext>
            </a:extLst>
          </p:cNvPr>
          <p:cNvSpPr/>
          <p:nvPr/>
        </p:nvSpPr>
        <p:spPr>
          <a:xfrm>
            <a:off x="5945020" y="2401081"/>
            <a:ext cx="1045029" cy="11321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latin typeface="TITILLIUMTEXT25L-400WT" panose="02000000000000000000" pitchFamily="2" charset="77"/>
              </a:rPr>
              <a:t>da sommare alla attività delle strutture</a:t>
            </a:r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E5CA9A72-CF55-2B47-CD60-E078A794C468}"/>
              </a:ext>
            </a:extLst>
          </p:cNvPr>
          <p:cNvSpPr/>
          <p:nvPr/>
        </p:nvSpPr>
        <p:spPr>
          <a:xfrm>
            <a:off x="6467535" y="1996754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FCFF72E7-B8A5-E250-521B-F41D2EE17441}"/>
              </a:ext>
            </a:extLst>
          </p:cNvPr>
          <p:cNvSpPr/>
          <p:nvPr/>
        </p:nvSpPr>
        <p:spPr>
          <a:xfrm>
            <a:off x="6432362" y="3567402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175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76C73-BAA3-DAAE-DBE3-C27E35B38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A662167-D62F-86D1-87F3-F04A0790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chemeClr val="bg1"/>
                </a:solidFill>
              </a:rPr>
              <a:t>Valutazione delle attività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9A3DA4-1961-B6E8-0303-E770BD3D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040112" y="4032504"/>
            <a:ext cx="3657600" cy="64008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2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601506-922E-189E-B8DE-EE0836E6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E511011-4DC2-1B47-B448-F11B78FA5648}" type="slidenum">
              <a:rPr lang="it-IT" sz="160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11</a:t>
            </a:fld>
            <a:endParaRPr lang="it-IT" sz="1600">
              <a:solidFill>
                <a:schemeClr val="tx2"/>
              </a:solidFill>
            </a:endParaRPr>
          </a:p>
        </p:txBody>
      </p:sp>
      <p:pic>
        <p:nvPicPr>
          <p:cNvPr id="7" name="Immagine 6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2BD3967-A269-F523-A295-CA5A817E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47969"/>
            <a:ext cx="1300361" cy="656276"/>
          </a:xfrm>
          <a:prstGeom prst="rect">
            <a:avLst/>
          </a:prstGeom>
        </p:spPr>
      </p:pic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EBBB6BBB-DA38-23A8-CB3B-5DD2DD2C6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169834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433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6167A-6654-720B-D034-30AE5053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B699A78-DA27-0DD4-7B40-983DBC10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D8675AE-2472-1D25-104E-949064E22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781115F-0387-3E82-D46E-B605C1832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0F21325-C859-A617-4D59-DD7B423B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E9CFFCD-4E4E-7731-E0D8-A17ADABE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E5FA97-9243-689C-6B61-5BEE6E8E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Progetti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personale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INFN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909A9-ACD9-35AC-218F-8D2E297A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423210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F9B8C5-E9F9-3234-C926-74C3B665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332490"/>
              </p:ext>
            </p:extLst>
          </p:nvPr>
        </p:nvGraphicFramePr>
        <p:xfrm>
          <a:off x="53233" y="2124260"/>
          <a:ext cx="6336805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863B72A-20AA-0410-46BB-C34CEB1046C4}"/>
              </a:ext>
              <a:ext uri="{147F2762-F138-4A5C-976F-8EAC2B608ADB}">
                <a16:predDERef xmlns:a16="http://schemas.microsoft.com/office/drawing/2014/main" pre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634877"/>
              </p:ext>
            </p:extLst>
          </p:nvPr>
        </p:nvGraphicFramePr>
        <p:xfrm>
          <a:off x="6551407" y="2100649"/>
          <a:ext cx="5587360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7A2780B-A101-80C3-2BC4-EA5A25F9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" y="6143519"/>
            <a:ext cx="1300361" cy="6562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D2A0B-AC4A-061E-8B64-6CB02492FEC9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Storico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38EC96-5461-7036-5668-E04236E8D3DA}"/>
              </a:ext>
            </a:extLst>
          </p:cNvPr>
          <p:cNvSpPr txBox="1"/>
          <p:nvPr/>
        </p:nvSpPr>
        <p:spPr>
          <a:xfrm>
            <a:off x="5107368" y="3486596"/>
            <a:ext cx="9089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HOPE</a:t>
            </a:r>
          </a:p>
          <a:p>
            <a:r>
              <a:rPr lang="it-IT" dirty="0"/>
              <a:t>STAGE</a:t>
            </a:r>
          </a:p>
          <a:p>
            <a:r>
              <a:rPr lang="it-IT" dirty="0"/>
              <a:t>TEATRO</a:t>
            </a:r>
          </a:p>
        </p:txBody>
      </p:sp>
    </p:spTree>
    <p:extLst>
      <p:ext uri="{BB962C8B-B14F-4D97-AF65-F5344CB8AC3E}">
        <p14:creationId xmlns:p14="http://schemas.microsoft.com/office/powerpoint/2010/main" val="336447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5A043-111D-0C7E-602A-616FD95C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CFE07F1E-A3F2-A6C3-4BC0-16DC6E84E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45CB844-65FF-5624-75C2-C98A4C141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E6F204E-5DA3-EAAF-EE4B-D61A4EF5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7B1C93D-CADE-62C8-9196-A01EF9EA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713383E-66EE-71BC-E224-5231935CC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41EFF5-1B93-A88E-574C-AB450C37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Studenti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docenti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coinvolti</a:t>
            </a:r>
            <a:endParaRPr lang="en-US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453820-F302-F056-A1AF-8DA728F1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2FBC41-9C93-1A53-0EEC-854CFF40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DBCB267-A90C-EF30-430F-B3F64B3E3677}"/>
              </a:ext>
              <a:ext uri="{147F2762-F138-4A5C-976F-8EAC2B608ADB}">
                <a16:predDERef xmlns:a16="http://schemas.microsoft.com/office/drawing/2014/main" pred="{45A60290-B31D-6169-C111-227E1440F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229611"/>
              </p:ext>
            </p:extLst>
          </p:nvPr>
        </p:nvGraphicFramePr>
        <p:xfrm>
          <a:off x="32050" y="2661740"/>
          <a:ext cx="6805655" cy="276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5AF9CE1-D433-E0B2-649A-B9DA56F0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6" y="6102941"/>
            <a:ext cx="1300361" cy="6562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E706A4-B922-9E02-CED0-4DA6093012AD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3DD37DA-14AC-BDC2-B90C-34FBA730E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272561"/>
              </p:ext>
            </p:extLst>
          </p:nvPr>
        </p:nvGraphicFramePr>
        <p:xfrm>
          <a:off x="6967291" y="92912"/>
          <a:ext cx="5183910" cy="317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8AA16AE-129E-4F48-82E7-58DA6BAEC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48985"/>
              </p:ext>
            </p:extLst>
          </p:nvPr>
        </p:nvGraphicFramePr>
        <p:xfrm>
          <a:off x="6967291" y="3588877"/>
          <a:ext cx="5264728" cy="320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15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A64B-C18A-A40C-139E-10DA5F17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E7D4530-B123-D87B-7A8F-4141A7F8D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637B71FF-A86B-D559-DDDD-6BC19241F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41339E5-317A-1A2F-0901-B3225D4D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57A6D92-91E3-E6FA-AF0C-2D055C1F7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1D75CA9-26D3-4679-C1F8-7D78A5EA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C46BFE-CE2A-9D1D-9C57-B758E08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1" y="353160"/>
            <a:ext cx="8037564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Per </a:t>
            </a:r>
            <a:r>
              <a:rPr lang="en-US" sz="2800" dirty="0" err="1">
                <a:solidFill>
                  <a:srgbClr val="FFFFFF"/>
                </a:solidFill>
              </a:rPr>
              <a:t>grado</a:t>
            </a:r>
            <a:r>
              <a:rPr lang="en-US" sz="2800" dirty="0">
                <a:solidFill>
                  <a:srgbClr val="FFFFFF"/>
                </a:solidFill>
              </a:rPr>
              <a:t> di </a:t>
            </a:r>
            <a:r>
              <a:rPr lang="en-US" sz="2800" dirty="0" err="1">
                <a:solidFill>
                  <a:srgbClr val="FFFFFF"/>
                </a:solidFill>
              </a:rPr>
              <a:t>scuola</a:t>
            </a:r>
            <a:r>
              <a:rPr lang="en-US" sz="2800" dirty="0">
                <a:solidFill>
                  <a:srgbClr val="FFFFFF"/>
                </a:solidFill>
              </a:rPr>
              <a:t> e per </a:t>
            </a:r>
            <a:r>
              <a:rPr lang="en-US" sz="2800" dirty="0" err="1">
                <a:solidFill>
                  <a:srgbClr val="FFFFFF"/>
                </a:solidFill>
              </a:rPr>
              <a:t>tipo</a:t>
            </a:r>
            <a:r>
              <a:rPr lang="en-US" sz="2800" dirty="0">
                <a:solidFill>
                  <a:srgbClr val="FFFFFF"/>
                </a:solidFill>
              </a:rPr>
              <a:t> di progetto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426CD0-EB38-C2C2-CFDC-F2C6974E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C9EA0C-C77A-A261-F286-0CB1598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2BB74C6-2EB1-9DC0-2C66-F3D93DFAA745}"/>
              </a:ext>
              <a:ext uri="{147F2762-F138-4A5C-976F-8EAC2B608ADB}">
                <a16:predDERef xmlns:a16="http://schemas.microsoft.com/office/drawing/2014/main" pred="{48DCEB6E-2D26-01E9-11DA-7BF27DBB3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31411"/>
              </p:ext>
            </p:extLst>
          </p:nvPr>
        </p:nvGraphicFramePr>
        <p:xfrm>
          <a:off x="91291" y="2032676"/>
          <a:ext cx="6182592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F5318613-2760-2B44-B61A-DA3E9833C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495665"/>
              </p:ext>
            </p:extLst>
          </p:nvPr>
        </p:nvGraphicFramePr>
        <p:xfrm>
          <a:off x="6083696" y="2032675"/>
          <a:ext cx="6049047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D2052650-7471-C96B-2E41-EE18C652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1" y="6102941"/>
            <a:ext cx="1300361" cy="6562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A1E1B5-099D-DFD2-DF60-08066A5ECCCE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Callout 13 9">
            <a:extLst>
              <a:ext uri="{FF2B5EF4-FFF2-40B4-BE49-F238E27FC236}">
                <a16:creationId xmlns:a16="http://schemas.microsoft.com/office/drawing/2014/main" id="{7FCFD3AD-B103-FA02-5021-DB50A27B3126}"/>
              </a:ext>
            </a:extLst>
          </p:cNvPr>
          <p:cNvSpPr/>
          <p:nvPr/>
        </p:nvSpPr>
        <p:spPr>
          <a:xfrm>
            <a:off x="10285331" y="2576341"/>
            <a:ext cx="887702" cy="452194"/>
          </a:xfrm>
          <a:prstGeom prst="accent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200 docenti</a:t>
            </a:r>
          </a:p>
        </p:txBody>
      </p:sp>
    </p:spTree>
    <p:extLst>
      <p:ext uri="{BB962C8B-B14F-4D97-AF65-F5344CB8AC3E}">
        <p14:creationId xmlns:p14="http://schemas.microsoft.com/office/powerpoint/2010/main" val="3049697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215A8F0-17E5-315E-3A92-05189B336BBA}"/>
              </a:ext>
            </a:extLst>
          </p:cNvPr>
          <p:cNvSpPr/>
          <p:nvPr/>
        </p:nvSpPr>
        <p:spPr>
          <a:xfrm>
            <a:off x="5334000" y="4275476"/>
            <a:ext cx="886031" cy="1316432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3.6%</a:t>
            </a:r>
          </a:p>
          <a:p>
            <a:pPr algn="ctr"/>
            <a:r>
              <a:rPr lang="it-IT" sz="1200" dirty="0"/>
              <a:t>--------</a:t>
            </a:r>
          </a:p>
          <a:p>
            <a:pPr algn="ctr"/>
            <a:r>
              <a:rPr lang="it-IT" sz="1200" dirty="0"/>
              <a:t>34.000 </a:t>
            </a:r>
          </a:p>
          <a:p>
            <a:pPr algn="ctr"/>
            <a:r>
              <a:rPr lang="it-IT" sz="1200" dirty="0"/>
              <a:t>Nazionali</a:t>
            </a:r>
          </a:p>
          <a:p>
            <a:pPr algn="ctr"/>
            <a:r>
              <a:rPr lang="it-IT" sz="1200" dirty="0"/>
              <a:t>13.000</a:t>
            </a:r>
          </a:p>
          <a:p>
            <a:pPr algn="ctr"/>
            <a:r>
              <a:rPr lang="it-IT" sz="1200" dirty="0"/>
              <a:t>Locali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06F5F1-0ABF-A58C-0652-C91A45A3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75794"/>
            <a:ext cx="8461248" cy="603123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La scuola italiana </a:t>
            </a:r>
            <a:br>
              <a:rPr lang="it-IT" sz="2800" dirty="0"/>
            </a:br>
            <a:r>
              <a:rPr lang="it-IT" sz="2000" dirty="0"/>
              <a:t>(fotografia del 2023 dati MIM)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5DB8EA-3910-CF7F-3B6F-3EE17501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15</a:t>
            </a:fld>
            <a:endParaRPr lang="it-IT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5BCC805-73CD-0C3D-7641-5C5260BAB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538018"/>
              </p:ext>
            </p:extLst>
          </p:nvPr>
        </p:nvGraphicFramePr>
        <p:xfrm>
          <a:off x="460161" y="3865358"/>
          <a:ext cx="4012193" cy="254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C7D8094-B740-03B9-A099-73787C336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566080"/>
              </p:ext>
            </p:extLst>
          </p:nvPr>
        </p:nvGraphicFramePr>
        <p:xfrm>
          <a:off x="143637" y="836713"/>
          <a:ext cx="4961641" cy="283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magine 9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4E0A6C8B-0683-FFD0-8787-90B4B574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216" y="127217"/>
            <a:ext cx="892747" cy="450558"/>
          </a:xfrm>
          <a:prstGeom prst="rect">
            <a:avLst/>
          </a:prstGeo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D4C2F03-8D0A-5046-8772-3B7731A23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385637"/>
              </p:ext>
            </p:extLst>
          </p:nvPr>
        </p:nvGraphicFramePr>
        <p:xfrm>
          <a:off x="6603962" y="840390"/>
          <a:ext cx="5542001" cy="273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153EE3B-8D05-6E5B-0EEF-20491B023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103567"/>
              </p:ext>
            </p:extLst>
          </p:nvPr>
        </p:nvGraphicFramePr>
        <p:xfrm>
          <a:off x="6603961" y="3672456"/>
          <a:ext cx="5542002" cy="3185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0D1EE39-94CF-6304-4ACA-34D7E8D3AC4B}"/>
              </a:ext>
            </a:extLst>
          </p:cNvPr>
          <p:cNvSpPr/>
          <p:nvPr/>
        </p:nvSpPr>
        <p:spPr>
          <a:xfrm>
            <a:off x="4932422" y="1645450"/>
            <a:ext cx="940839" cy="45133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1049 </a:t>
            </a:r>
            <a:r>
              <a:rPr lang="it-IT" sz="1200" b="1" dirty="0"/>
              <a:t>(10%) </a:t>
            </a:r>
            <a:r>
              <a:rPr lang="it-IT" sz="1200" dirty="0"/>
              <a:t>INFN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FEE1956-F70D-6B7F-179B-F8F4E69D2E5B}"/>
              </a:ext>
            </a:extLst>
          </p:cNvPr>
          <p:cNvCxnSpPr/>
          <p:nvPr/>
        </p:nvCxnSpPr>
        <p:spPr>
          <a:xfrm flipV="1">
            <a:off x="4759569" y="1950017"/>
            <a:ext cx="345709" cy="506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514DD59-BA96-45D9-35A5-CE7A36243CA4}"/>
              </a:ext>
            </a:extLst>
          </p:cNvPr>
          <p:cNvCxnSpPr>
            <a:cxnSpLocks/>
          </p:cNvCxnSpPr>
          <p:nvPr/>
        </p:nvCxnSpPr>
        <p:spPr>
          <a:xfrm flipH="1" flipV="1">
            <a:off x="6208307" y="4447063"/>
            <a:ext cx="983801" cy="73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E41CCD2E-03F5-AFAF-2309-B582E1E9EA9E}"/>
              </a:ext>
            </a:extLst>
          </p:cNvPr>
          <p:cNvSpPr/>
          <p:nvPr/>
        </p:nvSpPr>
        <p:spPr>
          <a:xfrm>
            <a:off x="9428286" y="4531972"/>
            <a:ext cx="1048657" cy="46792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Scient</a:t>
            </a:r>
            <a:r>
              <a:rPr lang="it-IT" sz="1200" dirty="0"/>
              <a:t>. Class.</a:t>
            </a:r>
          </a:p>
          <a:p>
            <a:pPr algn="ctr"/>
            <a:r>
              <a:rPr lang="it-IT" sz="1200" dirty="0"/>
              <a:t>6.5%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404AEE4-0174-A8E7-B75E-97A80ADC1837}"/>
              </a:ext>
            </a:extLst>
          </p:cNvPr>
          <p:cNvCxnSpPr>
            <a:cxnSpLocks/>
          </p:cNvCxnSpPr>
          <p:nvPr/>
        </p:nvCxnSpPr>
        <p:spPr>
          <a:xfrm flipV="1">
            <a:off x="8939785" y="4759295"/>
            <a:ext cx="457200" cy="1000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ABE1B4-95C2-F4AF-34B3-7D43A601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</p:spTree>
    <p:extLst>
      <p:ext uri="{BB962C8B-B14F-4D97-AF65-F5344CB8AC3E}">
        <p14:creationId xmlns:p14="http://schemas.microsoft.com/office/powerpoint/2010/main" val="11651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6" grpId="0">
        <p:bldAsOne/>
      </p:bldGraphic>
      <p:bldGraphic spid="7" grpId="0">
        <p:bldAsOne/>
      </p:bldGraphic>
      <p:bldGraphic spid="3" grpId="0">
        <p:bldAsOne/>
      </p:bldGraphic>
      <p:bldGraphic spid="12" grpId="0">
        <p:bldAsOne/>
      </p:bldGraphic>
      <p:bldP spid="13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6DE64B0-FB3E-881A-8817-2B629BFCA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443650"/>
              </p:ext>
            </p:extLst>
          </p:nvPr>
        </p:nvGraphicFramePr>
        <p:xfrm>
          <a:off x="23854" y="1103047"/>
          <a:ext cx="12192000" cy="290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EBBCC8-3623-5D61-EDFE-149D02C5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7" y="261063"/>
            <a:ext cx="5323715" cy="7398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Impatto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sul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territorio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61B1CB-09BD-0AD6-ACB6-C7BC3FB5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2C60CF-3000-25DA-6265-398EDA5C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F45EE473-B6CF-A407-8D73-C64B8BB9C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582355"/>
              </p:ext>
            </p:extLst>
          </p:nvPr>
        </p:nvGraphicFramePr>
        <p:xfrm>
          <a:off x="1304196" y="4046186"/>
          <a:ext cx="9429642" cy="27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Segnaposto contenuto 11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0C95743F-9DCD-6333-40FF-75A215DFB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24480" y="261063"/>
            <a:ext cx="5019108" cy="6399229"/>
          </a:xfrm>
        </p:spPr>
      </p:pic>
    </p:spTree>
    <p:extLst>
      <p:ext uri="{BB962C8B-B14F-4D97-AF65-F5344CB8AC3E}">
        <p14:creationId xmlns:p14="http://schemas.microsoft.com/office/powerpoint/2010/main" val="17688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F1C4D7-4A34-8CDC-FA07-D65051CF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Valutazione con i questionari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FC49E9-F294-2031-86F9-ABB9355A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DD08E0-0ACB-DDDC-E8FE-BAA1819D1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385" y="434688"/>
            <a:ext cx="3513645" cy="5591759"/>
          </a:xfrm>
        </p:spPr>
        <p:txBody>
          <a:bodyPr anchor="ctr">
            <a:normAutofit/>
          </a:bodyPr>
          <a:lstStyle/>
          <a:p>
            <a:r>
              <a:rPr lang="it-IT" sz="2000" dirty="0"/>
              <a:t>Nel passato ogni progetto proponeva un questionario e non tutti i progetti lo facevano.</a:t>
            </a:r>
          </a:p>
          <a:p>
            <a:r>
              <a:rPr lang="it-IT" sz="2000" dirty="0"/>
              <a:t>Dal 2024 abbiamo un questionario unico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FF0000"/>
                </a:solidFill>
              </a:rPr>
              <a:t>Collaborazione con una società esterna </a:t>
            </a:r>
            <a:r>
              <a:rPr lang="it-IT" sz="2000" dirty="0" err="1">
                <a:solidFill>
                  <a:srgbClr val="FF0000"/>
                </a:solidFill>
              </a:rPr>
              <a:t>iXe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/>
              <a:t>Lavoriamo con esperti universitari</a:t>
            </a:r>
          </a:p>
          <a:p>
            <a:r>
              <a:rPr lang="it-IT" sz="2000" dirty="0"/>
              <a:t>Corsi di formazione interna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94D749-7EE5-58F2-F164-F3F073F4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77C3AF7-37A3-71AD-31AF-1173E0BE1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435450"/>
              </p:ext>
            </p:extLst>
          </p:nvPr>
        </p:nvGraphicFramePr>
        <p:xfrm>
          <a:off x="7861385" y="380489"/>
          <a:ext cx="4209921" cy="2939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188C7128-DD21-7813-D59D-423AFF82E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249722"/>
              </p:ext>
            </p:extLst>
          </p:nvPr>
        </p:nvGraphicFramePr>
        <p:xfrm>
          <a:off x="7861384" y="3596231"/>
          <a:ext cx="4209921" cy="266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71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persona, persone, vestiti, aria aperta&#10;&#10;Il contenuto generato dall'IA potrebbe non essere corretto.">
            <a:extLst>
              <a:ext uri="{FF2B5EF4-FFF2-40B4-BE49-F238E27FC236}">
                <a16:creationId xmlns:a16="http://schemas.microsoft.com/office/drawing/2014/main" id="{9C1823E4-5503-DA3C-BD60-3BBA1677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55" r="1" b="14492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C9106BEA-C7C3-EA81-7153-E80E4BDB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8" r="30119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vestiti, persona, donna, uomo&#10;&#10;Il contenuto generato dall'IA potrebbe non essere corretto.">
            <a:extLst>
              <a:ext uri="{FF2B5EF4-FFF2-40B4-BE49-F238E27FC236}">
                <a16:creationId xmlns:a16="http://schemas.microsoft.com/office/drawing/2014/main" id="{DEC5EBDE-79CE-9632-7E37-984412D0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4" r="9333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 descr="Immagine che contiene vestiti, persona, uomo, calzature&#10;&#10;Il contenuto generato dall'IA potrebbe non essere corretto.">
            <a:extLst>
              <a:ext uri="{FF2B5EF4-FFF2-40B4-BE49-F238E27FC236}">
                <a16:creationId xmlns:a16="http://schemas.microsoft.com/office/drawing/2014/main" id="{9E23A557-B3AA-AE44-1752-1515CB0B27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11" r="17927" b="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interno, vestiti, muro, Elmetto&#10;&#10;Il contenuto generato dall'IA potrebbe non essere corretto.">
            <a:extLst>
              <a:ext uri="{FF2B5EF4-FFF2-40B4-BE49-F238E27FC236}">
                <a16:creationId xmlns:a16="http://schemas.microsoft.com/office/drawing/2014/main" id="{9B6B08FA-74E7-4B78-180C-5300FF57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1" r="16621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7B4F63-E67A-AFCF-54B6-FBFEF63E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50" y="6356350"/>
            <a:ext cx="47548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ED940-85BC-966D-3486-9352387F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27653-CCD0-91B6-B549-80E6A620FF6B}"/>
              </a:ext>
            </a:extLst>
          </p:cNvPr>
          <p:cNvSpPr txBox="1"/>
          <p:nvPr/>
        </p:nvSpPr>
        <p:spPr>
          <a:xfrm>
            <a:off x="8087264" y="2434237"/>
            <a:ext cx="29181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Stage studenti internazionale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D495FB-C7C1-4240-55BB-A93C99D44B2E}"/>
              </a:ext>
            </a:extLst>
          </p:cNvPr>
          <p:cNvSpPr txBox="1"/>
          <p:nvPr/>
        </p:nvSpPr>
        <p:spPr>
          <a:xfrm>
            <a:off x="4389105" y="2173813"/>
            <a:ext cx="211596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Piccolini di INFN </a:t>
            </a:r>
            <a:r>
              <a:rPr lang="it-IT" dirty="0" err="1">
                <a:solidFill>
                  <a:schemeClr val="bg1"/>
                </a:solidFill>
              </a:rPr>
              <a:t>kids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6370D2-0A81-EEEF-8F3E-4AEC278320D7}"/>
              </a:ext>
            </a:extLst>
          </p:cNvPr>
          <p:cNvSpPr txBox="1"/>
          <p:nvPr/>
        </p:nvSpPr>
        <p:spPr>
          <a:xfrm>
            <a:off x="866652" y="1162857"/>
            <a:ext cx="167975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Salone del Libro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8AAD50-389A-7548-5933-8BB4B98CC72C}"/>
              </a:ext>
            </a:extLst>
          </p:cNvPr>
          <p:cNvSpPr txBox="1"/>
          <p:nvPr/>
        </p:nvSpPr>
        <p:spPr>
          <a:xfrm>
            <a:off x="1858690" y="6306240"/>
            <a:ext cx="86972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Asimov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0E5674-79F5-79E8-B607-7CF6562402A7}"/>
              </a:ext>
            </a:extLst>
          </p:cNvPr>
          <p:cNvSpPr txBox="1"/>
          <p:nvPr/>
        </p:nvSpPr>
        <p:spPr>
          <a:xfrm>
            <a:off x="5308602" y="70540"/>
            <a:ext cx="221233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Winter camp di OCRA</a:t>
            </a:r>
          </a:p>
        </p:txBody>
      </p:sp>
    </p:spTree>
    <p:extLst>
      <p:ext uri="{BB962C8B-B14F-4D97-AF65-F5344CB8AC3E}">
        <p14:creationId xmlns:p14="http://schemas.microsoft.com/office/powerpoint/2010/main" val="403734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7FB80-DF10-B416-409A-23F6C554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 descr="Immagine che contiene vestiti, persona, sorriso, Viso umano&#10;&#10;Il contenuto generato dall'IA potrebbe non essere corretto.">
            <a:extLst>
              <a:ext uri="{FF2B5EF4-FFF2-40B4-BE49-F238E27FC236}">
                <a16:creationId xmlns:a16="http://schemas.microsoft.com/office/drawing/2014/main" id="{7BC6B148-4634-87DD-D90E-C221ABE6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07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E287DA8C-1A87-2368-445B-BB4093D3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66" r="37068" b="1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DB54AB2-D1BF-6F31-8A9E-42050BF637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4" r="3814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9" name="Immagine 8" descr="Immagine che contiene interno, Personal Computer, scrivania, Uffici&#10;&#10;Il contenuto generato dall'IA potrebbe non essere corretto.">
            <a:extLst>
              <a:ext uri="{FF2B5EF4-FFF2-40B4-BE49-F238E27FC236}">
                <a16:creationId xmlns:a16="http://schemas.microsoft.com/office/drawing/2014/main" id="{B03DB32B-0612-E07C-4A90-2320316B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049" r="5" b="5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CCA39A0-2D5B-C0F8-06FE-DBDFD802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93" b="9393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7" name="Immagine 6" descr="Immagine che contiene vestiti, interno, persona, pubblico&#10;&#10;Il contenuto generato dall'IA potrebbe non essere corretto.">
            <a:extLst>
              <a:ext uri="{FF2B5EF4-FFF2-40B4-BE49-F238E27FC236}">
                <a16:creationId xmlns:a16="http://schemas.microsoft.com/office/drawing/2014/main" id="{42F59295-3543-5D67-EBD6-860F2DF12D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367" r="2" b="10330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9E6EBB-163C-2638-51E5-126944FD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3351" y="6356350"/>
            <a:ext cx="31619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F29DD2-63B1-76FE-E4C5-F356913F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6700" y="6356350"/>
            <a:ext cx="54834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19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186DAE-F114-4FE5-322E-B5E2B33C7199}"/>
              </a:ext>
            </a:extLst>
          </p:cNvPr>
          <p:cNvSpPr txBox="1"/>
          <p:nvPr/>
        </p:nvSpPr>
        <p:spPr>
          <a:xfrm>
            <a:off x="446833" y="3877302"/>
            <a:ext cx="24188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PID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979133-E81C-A081-79F4-63EBBD50C6BD}"/>
              </a:ext>
            </a:extLst>
          </p:cNvPr>
          <p:cNvSpPr txBox="1"/>
          <p:nvPr/>
        </p:nvSpPr>
        <p:spPr>
          <a:xfrm>
            <a:off x="15739" y="4673807"/>
            <a:ext cx="128708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Masterclass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B20113-59A6-0656-129C-09ADB49ECD97}"/>
              </a:ext>
            </a:extLst>
          </p:cNvPr>
          <p:cNvSpPr txBox="1"/>
          <p:nvPr/>
        </p:nvSpPr>
        <p:spPr>
          <a:xfrm>
            <a:off x="9460633" y="4673807"/>
            <a:ext cx="144462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Art &amp; Science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7E4599-4F23-FEF2-EC5B-6C21086853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410" b="18410"/>
          <a:stretch/>
        </p:blipFill>
        <p:spPr>
          <a:xfrm>
            <a:off x="7575153" y="0"/>
            <a:ext cx="4607118" cy="21830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E08D60C-AF6F-8F02-8FDE-E61454B091CB}"/>
              </a:ext>
            </a:extLst>
          </p:cNvPr>
          <p:cNvSpPr txBox="1"/>
          <p:nvPr/>
        </p:nvSpPr>
        <p:spPr>
          <a:xfrm>
            <a:off x="7725642" y="0"/>
            <a:ext cx="423340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medie - aggiornamenti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71790B-9519-82F5-44A5-6BC13643BF7D}"/>
              </a:ext>
            </a:extLst>
          </p:cNvPr>
          <p:cNvSpPr txBox="1"/>
          <p:nvPr/>
        </p:nvSpPr>
        <p:spPr>
          <a:xfrm>
            <a:off x="7812456" y="2331363"/>
            <a:ext cx="10021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Radiolab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D2BEBF-59A2-AAB5-C8D6-D27FD127E55A}"/>
              </a:ext>
            </a:extLst>
          </p:cNvPr>
          <p:cNvSpPr txBox="1"/>
          <p:nvPr/>
        </p:nvSpPr>
        <p:spPr>
          <a:xfrm>
            <a:off x="4792678" y="4741540"/>
            <a:ext cx="89960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Lab2Go</a:t>
            </a:r>
          </a:p>
        </p:txBody>
      </p:sp>
    </p:spTree>
    <p:extLst>
      <p:ext uri="{BB962C8B-B14F-4D97-AF65-F5344CB8AC3E}">
        <p14:creationId xmlns:p14="http://schemas.microsoft.com/office/powerpoint/2010/main" val="47064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28E32-A5CF-A955-BB28-F6563127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E4D15C-B76A-BC8F-6431-D0F5D6B2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Argomenti di oggi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D79414-6293-3B00-4F43-3E4BE47C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9045A1-C462-3388-67CE-FFF3F30DA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28" y="649480"/>
            <a:ext cx="7444291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85788" indent="-585788">
              <a:lnSpc>
                <a:spcPct val="100000"/>
              </a:lnSpc>
            </a:pPr>
            <a:r>
              <a:rPr lang="it-IT" sz="3200" dirty="0">
                <a:latin typeface="TITILLIUMTEXT25L-400WT" panose="02000000000000000000" pitchFamily="2" charset="77"/>
                <a:cs typeface="Euphemia UCAS"/>
              </a:rPr>
              <a:t>Struttura del PE dell’INFN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Progetti Nazionali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Finanziamento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Valutazione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Risultati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Attività di collaborazione</a:t>
            </a:r>
            <a:endParaRPr lang="it-IT" sz="3200" dirty="0">
              <a:solidFill>
                <a:srgbClr val="7030A0"/>
              </a:solidFill>
              <a:latin typeface="TITILLIUMTEXT25L-400WT" panose="02000000000000000000" pitchFamily="2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70E8E8-99EE-CD71-471D-4AD42FB8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605A48E-722B-375A-2075-0F968A92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50D46-BD9E-CD2C-F138-900CB0BF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Collaborazioni internazionali</a:t>
            </a:r>
            <a:endParaRPr lang="it-IT" dirty="0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01FD061E-7275-2815-FF45-1736DBA20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5985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D5C015-7C20-3C82-347C-43F70042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1EF84C-73A6-AF2B-3E7D-8AC183E0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86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48C71E-CFAD-1A41-498F-1BB31C0E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6AF755-787F-E14F-217D-7FD965BE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A53D811B-6522-D180-030D-962D4003BD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812254"/>
              </p:ext>
            </p:extLst>
          </p:nvPr>
        </p:nvGraphicFramePr>
        <p:xfrm>
          <a:off x="5553455" y="225552"/>
          <a:ext cx="6592507" cy="623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 descr="Immagine che contiene testo, vestiti, Viso umano, schermata&#10;&#10;Il contenuto generato dall'IA potrebbe non essere corretto.">
            <a:extLst>
              <a:ext uri="{FF2B5EF4-FFF2-40B4-BE49-F238E27FC236}">
                <a16:creationId xmlns:a16="http://schemas.microsoft.com/office/drawing/2014/main" id="{E4D5CE77-0CFF-786D-F267-BC0C28111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" y="1392840"/>
            <a:ext cx="5808867" cy="40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30EA84-9CCB-C635-B1C8-20098BBC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47A63F-1EB0-6911-BA41-ADD9635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01F14-3084-7FC9-8650-28A838B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38" y="1754658"/>
            <a:ext cx="11704319" cy="480880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Le attività nazionali rivolte alle scuole raggiungono un pubblico di circa </a:t>
            </a:r>
            <a:r>
              <a:rPr lang="it-IT" sz="26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47.000 docenti e studenti</a:t>
            </a:r>
            <a:r>
              <a:rPr lang="it-IT" sz="2400" dirty="0">
                <a:latin typeface="TITILLIUMTEXT25L-400WT" panose="02000000000000000000" pitchFamily="2" charset="77"/>
              </a:rPr>
              <a:t>, numero sempre in crescita.</a:t>
            </a: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chemeClr val="tx2"/>
                </a:solidFill>
                <a:latin typeface="TITILLIUMTEXT25L-400WT" panose="02000000000000000000" pitchFamily="2" charset="77"/>
              </a:rPr>
              <a:t>Il costo vivo per i progetti nazionali con le scuole è di circa: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  <a:sym typeface="Wingdings" pitchFamily="2" charset="2"/>
              </a:rPr>
              <a:t>434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k€</a:t>
            </a:r>
            <a:endParaRPr lang="it-IT" sz="2400" dirty="0">
              <a:solidFill>
                <a:srgbClr val="FF0000"/>
              </a:solidFill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I dipendenti e associati che partecipano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attivamente</a:t>
            </a:r>
            <a:r>
              <a:rPr lang="it-IT" sz="2400" dirty="0">
                <a:latin typeface="TITILLIUMTEXT25L-400WT" panose="02000000000000000000" pitchFamily="2" charset="77"/>
              </a:rPr>
              <a:t> sono circa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500 nel 2024</a:t>
            </a:r>
            <a:endParaRPr lang="it-IT" sz="2400" dirty="0">
              <a:latin typeface="TITILLIUMTEXT25L-400WT" panose="02000000000000000000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it-IT" sz="2400" dirty="0"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rgbClr val="0070C0"/>
                </a:solidFill>
                <a:latin typeface="TITILLIUMTEXT25L-400WT" panose="02000000000000000000" pitchFamily="2" charset="77"/>
              </a:rPr>
              <a:t>Prevalenza di genere femminile sia dei docenti che degli studenti rispetto al valore nazionale.</a:t>
            </a: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Dobbiamo lavorare sulla collaborazioni con gli altri enti di ricerca e creare un network di istituzioni EU condiviso in modo da poter partecipare ai vari bandi sul PE.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ED6537-B08D-F034-6351-9A0B1CB7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12D5266A-5769-60E4-A2A0-2E2747C6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799C7F9-E6BC-B897-B13E-DDEE8B252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rgbClr val="FFFFFF"/>
                </a:solidFill>
              </a:rPr>
              <a:t>Grazie mille per l’attenzione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B32DEF97-8031-D7A5-BD1A-A9618874E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35" y="3624308"/>
            <a:ext cx="9078628" cy="86062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e grazie a tutti quelli che hanno contribuito alle nostre attività con le scuole e le future generazioni</a:t>
            </a:r>
          </a:p>
        </p:txBody>
      </p:sp>
    </p:spTree>
    <p:extLst>
      <p:ext uri="{BB962C8B-B14F-4D97-AF65-F5344CB8AC3E}">
        <p14:creationId xmlns:p14="http://schemas.microsoft.com/office/powerpoint/2010/main" val="310971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EB0B80A0-C076-FA70-655D-DECF2C6391B4}"/>
              </a:ext>
            </a:extLst>
          </p:cNvPr>
          <p:cNvGrpSpPr/>
          <p:nvPr/>
        </p:nvGrpSpPr>
        <p:grpSpPr>
          <a:xfrm>
            <a:off x="3810971" y="732115"/>
            <a:ext cx="8381029" cy="5486957"/>
            <a:chOff x="6264967" y="109054"/>
            <a:chExt cx="5724936" cy="6430894"/>
          </a:xfrm>
          <a:blipFill>
            <a:blip r:embed="rId2">
              <a:alphaModFix amt="68014"/>
            </a:blip>
            <a:stretch>
              <a:fillRect/>
            </a:stretch>
          </a:blipFill>
        </p:grpSpPr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E3959FE7-4A45-CD4C-F138-37784D8DFBC4}"/>
                </a:ext>
              </a:extLst>
            </p:cNvPr>
            <p:cNvSpPr/>
            <p:nvPr/>
          </p:nvSpPr>
          <p:spPr>
            <a:xfrm>
              <a:off x="11353799" y="318052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DF4D11C7-F32D-E1BF-7785-1151AED9943A}"/>
                </a:ext>
              </a:extLst>
            </p:cNvPr>
            <p:cNvSpPr/>
            <p:nvPr/>
          </p:nvSpPr>
          <p:spPr>
            <a:xfrm>
              <a:off x="10717695" y="695739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999CEFA9-3E25-0180-061D-368268369F20}"/>
                </a:ext>
              </a:extLst>
            </p:cNvPr>
            <p:cNvSpPr/>
            <p:nvPr/>
          </p:nvSpPr>
          <p:spPr>
            <a:xfrm>
              <a:off x="10081591" y="124570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7D16636C-4A5E-B2A3-23CD-185383EE6B41}"/>
                </a:ext>
              </a:extLst>
            </p:cNvPr>
            <p:cNvSpPr/>
            <p:nvPr/>
          </p:nvSpPr>
          <p:spPr>
            <a:xfrm>
              <a:off x="9445487" y="798720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B4A20ED7-1C10-AE16-F1AC-E18C60FD4E8B}"/>
                </a:ext>
              </a:extLst>
            </p:cNvPr>
            <p:cNvSpPr/>
            <p:nvPr/>
          </p:nvSpPr>
          <p:spPr>
            <a:xfrm>
              <a:off x="8809383" y="10905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B2F22BD-5332-491C-2BB8-C4D9B1461617}"/>
                </a:ext>
              </a:extLst>
            </p:cNvPr>
            <p:cNvSpPr/>
            <p:nvPr/>
          </p:nvSpPr>
          <p:spPr>
            <a:xfrm>
              <a:off x="8173279" y="48674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F690899B-5AC2-AE32-36F4-D162F752578C}"/>
                </a:ext>
              </a:extLst>
            </p:cNvPr>
            <p:cNvSpPr/>
            <p:nvPr/>
          </p:nvSpPr>
          <p:spPr>
            <a:xfrm>
              <a:off x="7537175" y="103670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FF67C50F-1DC2-6BDF-57E6-88E91011D7BD}"/>
                </a:ext>
              </a:extLst>
            </p:cNvPr>
            <p:cNvSpPr/>
            <p:nvPr/>
          </p:nvSpPr>
          <p:spPr>
            <a:xfrm>
              <a:off x="6901071" y="162339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725B5307-9FCB-5DCD-54F1-F7379FC82286}"/>
                </a:ext>
              </a:extLst>
            </p:cNvPr>
            <p:cNvSpPr/>
            <p:nvPr/>
          </p:nvSpPr>
          <p:spPr>
            <a:xfrm>
              <a:off x="6264967" y="106141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itolo 1">
            <a:extLst>
              <a:ext uri="{FF2B5EF4-FFF2-40B4-BE49-F238E27FC236}">
                <a16:creationId xmlns:a16="http://schemas.microsoft.com/office/drawing/2014/main" id="{FA2D6531-78E2-6E65-3343-2DFAB29EC274}"/>
              </a:ext>
            </a:extLst>
          </p:cNvPr>
          <p:cNvSpPr txBox="1">
            <a:spLocks/>
          </p:cNvSpPr>
          <p:nvPr/>
        </p:nvSpPr>
        <p:spPr>
          <a:xfrm>
            <a:off x="251791" y="1299967"/>
            <a:ext cx="5420138" cy="3926229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L’Istituto Nazionale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di Fisica Nucleare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ha coinvolto un pubblico di circa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256.000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persone nel 2024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4A9E43D3-C9A2-A82B-0297-40801931D3CE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079A5FC7-B1C1-33C6-4AD5-4DD2AF60D2ED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500D41-651D-B78B-9096-EF05509DCEE6}"/>
              </a:ext>
            </a:extLst>
          </p:cNvPr>
          <p:cNvSpPr txBox="1"/>
          <p:nvPr/>
        </p:nvSpPr>
        <p:spPr>
          <a:xfrm>
            <a:off x="130629" y="6408501"/>
            <a:ext cx="264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Social e siti web non conteggiati</a:t>
            </a:r>
          </a:p>
        </p:txBody>
      </p:sp>
    </p:spTree>
    <p:extLst>
      <p:ext uri="{BB962C8B-B14F-4D97-AF65-F5344CB8AC3E}">
        <p14:creationId xmlns:p14="http://schemas.microsoft.com/office/powerpoint/2010/main" val="1414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Viso umano, vestiti, persona, occhiali&#10;&#10;Descrizione generata automaticamente">
            <a:extLst>
              <a:ext uri="{FF2B5EF4-FFF2-40B4-BE49-F238E27FC236}">
                <a16:creationId xmlns:a16="http://schemas.microsoft.com/office/drawing/2014/main" id="{E4BBC13E-0072-9B04-CC23-5125FE05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19" y="752254"/>
            <a:ext cx="4800600" cy="4800600"/>
          </a:xfrm>
          <a:prstGeom prst="rect">
            <a:avLst/>
          </a:prstGeom>
        </p:spPr>
      </p:pic>
      <p:pic>
        <p:nvPicPr>
          <p:cNvPr id="29" name="Immagine 28" descr="Immagine che contiene vestiti, donna, Lente per fisheye, uomo&#10;&#10;Descrizione generata automaticamente">
            <a:extLst>
              <a:ext uri="{FF2B5EF4-FFF2-40B4-BE49-F238E27FC236}">
                <a16:creationId xmlns:a16="http://schemas.microsoft.com/office/drawing/2014/main" id="{583E406E-C37B-BC89-4250-39103D70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77" y="752254"/>
            <a:ext cx="4800600" cy="4800600"/>
          </a:xfrm>
          <a:prstGeom prst="rect">
            <a:avLst/>
          </a:prstGeom>
        </p:spPr>
      </p:pic>
      <p:pic>
        <p:nvPicPr>
          <p:cNvPr id="27" name="Immagine 26" descr="Immagine che contiene calzature, oscurità, vestiti, persona&#10;&#10;Descrizione generata automaticamente">
            <a:extLst>
              <a:ext uri="{FF2B5EF4-FFF2-40B4-BE49-F238E27FC236}">
                <a16:creationId xmlns:a16="http://schemas.microsoft.com/office/drawing/2014/main" id="{86EE247D-3198-4D39-AAEF-30992622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752254"/>
            <a:ext cx="4800600" cy="4800600"/>
          </a:xfrm>
          <a:prstGeom prst="rect">
            <a:avLst/>
          </a:prstGeom>
        </p:spPr>
      </p:pic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2462C953-8424-D6F6-DA72-2E427AFEA689}"/>
              </a:ext>
            </a:extLst>
          </p:cNvPr>
          <p:cNvSpPr txBox="1">
            <a:spLocks/>
          </p:cNvSpPr>
          <p:nvPr/>
        </p:nvSpPr>
        <p:spPr>
          <a:xfrm>
            <a:off x="9002536" y="650296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Pierluigi Paolucci a nome della CC3M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5DDA5B09-73AF-FD34-4352-EDEDADC6F324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Rettangolo con angoli arrotondati 29" descr="Gruppo di uomini contorno">
            <a:extLst>
              <a:ext uri="{FF2B5EF4-FFF2-40B4-BE49-F238E27FC236}">
                <a16:creationId xmlns:a16="http://schemas.microsoft.com/office/drawing/2014/main" id="{DE0BD4CB-1596-345E-B1E5-A717324C179C}"/>
              </a:ext>
            </a:extLst>
          </p:cNvPr>
          <p:cNvSpPr/>
          <p:nvPr/>
        </p:nvSpPr>
        <p:spPr>
          <a:xfrm>
            <a:off x="5824855" y="5185224"/>
            <a:ext cx="542290" cy="639841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FD7145B3-0994-B212-E6EB-5C926E42018A}"/>
              </a:ext>
            </a:extLst>
          </p:cNvPr>
          <p:cNvSpPr/>
          <p:nvPr/>
        </p:nvSpPr>
        <p:spPr>
          <a:xfrm>
            <a:off x="5460876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Pubblico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186917A0-936E-1AED-2B37-104D1E0004F8}"/>
              </a:ext>
            </a:extLst>
          </p:cNvPr>
          <p:cNvSpPr/>
          <p:nvPr/>
        </p:nvSpPr>
        <p:spPr>
          <a:xfrm>
            <a:off x="5460876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164.000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33" name="Rettangolo con angoli arrotondati 32" descr="Professoressa contorno">
            <a:extLst>
              <a:ext uri="{FF2B5EF4-FFF2-40B4-BE49-F238E27FC236}">
                <a16:creationId xmlns:a16="http://schemas.microsoft.com/office/drawing/2014/main" id="{CF2C871F-AAD1-E04C-5A55-A21D72C072B2}"/>
              </a:ext>
            </a:extLst>
          </p:cNvPr>
          <p:cNvSpPr/>
          <p:nvPr/>
        </p:nvSpPr>
        <p:spPr>
          <a:xfrm>
            <a:off x="1865836" y="5184598"/>
            <a:ext cx="542290" cy="640467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id="{6BE3E135-C5EF-17DB-87F2-EC7F395596F8}"/>
              </a:ext>
            </a:extLst>
          </p:cNvPr>
          <p:cNvSpPr/>
          <p:nvPr/>
        </p:nvSpPr>
        <p:spPr>
          <a:xfrm>
            <a:off x="1501857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Docenti</a:t>
            </a:r>
          </a:p>
        </p:txBody>
      </p:sp>
      <p:sp>
        <p:nvSpPr>
          <p:cNvPr id="38" name="Elaborazione alternativa 37">
            <a:extLst>
              <a:ext uri="{FF2B5EF4-FFF2-40B4-BE49-F238E27FC236}">
                <a16:creationId xmlns:a16="http://schemas.microsoft.com/office/drawing/2014/main" id="{EB21A5C7-9783-1643-439C-CAE7C7FFD1A7}"/>
              </a:ext>
            </a:extLst>
          </p:cNvPr>
          <p:cNvSpPr/>
          <p:nvPr/>
        </p:nvSpPr>
        <p:spPr>
          <a:xfrm>
            <a:off x="1501857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3.500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40" name="Elaborazione alternativa 39">
            <a:extLst>
              <a:ext uri="{FF2B5EF4-FFF2-40B4-BE49-F238E27FC236}">
                <a16:creationId xmlns:a16="http://schemas.microsoft.com/office/drawing/2014/main" id="{BEF617FF-3524-B6B4-2646-ACE2F3C09C5D}"/>
              </a:ext>
            </a:extLst>
          </p:cNvPr>
          <p:cNvSpPr/>
          <p:nvPr/>
        </p:nvSpPr>
        <p:spPr>
          <a:xfrm>
            <a:off x="9454653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Studenti</a:t>
            </a:r>
          </a:p>
        </p:txBody>
      </p:sp>
      <p:sp>
        <p:nvSpPr>
          <p:cNvPr id="41" name="Elaborazione alternativa 40">
            <a:extLst>
              <a:ext uri="{FF2B5EF4-FFF2-40B4-BE49-F238E27FC236}">
                <a16:creationId xmlns:a16="http://schemas.microsoft.com/office/drawing/2014/main" id="{09FD93A9-E762-466D-CED0-152F3A0A2FC2}"/>
              </a:ext>
            </a:extLst>
          </p:cNvPr>
          <p:cNvSpPr/>
          <p:nvPr/>
        </p:nvSpPr>
        <p:spPr>
          <a:xfrm>
            <a:off x="9454653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63.000</a:t>
            </a:r>
          </a:p>
        </p:txBody>
      </p:sp>
      <p:sp>
        <p:nvSpPr>
          <p:cNvPr id="42" name="Rettangolo con angoli arrotondati 41" descr="Zaino contorno">
            <a:extLst>
              <a:ext uri="{FF2B5EF4-FFF2-40B4-BE49-F238E27FC236}">
                <a16:creationId xmlns:a16="http://schemas.microsoft.com/office/drawing/2014/main" id="{E70AD98A-C1AE-62B1-668B-A56FB7E3EDF1}"/>
              </a:ext>
            </a:extLst>
          </p:cNvPr>
          <p:cNvSpPr/>
          <p:nvPr/>
        </p:nvSpPr>
        <p:spPr>
          <a:xfrm>
            <a:off x="9818632" y="5184598"/>
            <a:ext cx="542290" cy="615146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F5EE37-6568-DAE1-2BD1-A939E24E73D8}"/>
              </a:ext>
            </a:extLst>
          </p:cNvPr>
          <p:cNvSpPr txBox="1"/>
          <p:nvPr/>
        </p:nvSpPr>
        <p:spPr>
          <a:xfrm>
            <a:off x="863029" y="6007156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 e progetti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384F3F-C8D1-AE0B-6B1E-EE005D184B67}"/>
              </a:ext>
            </a:extLst>
          </p:cNvPr>
          <p:cNvSpPr txBox="1"/>
          <p:nvPr/>
        </p:nvSpPr>
        <p:spPr>
          <a:xfrm>
            <a:off x="4937804" y="6007156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 ed eventi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A9F01C-B4C2-29F7-FA0A-1DED928BD7E9}"/>
              </a:ext>
            </a:extLst>
          </p:cNvPr>
          <p:cNvSpPr txBox="1"/>
          <p:nvPr/>
        </p:nvSpPr>
        <p:spPr>
          <a:xfrm>
            <a:off x="9399701" y="6007156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0C981C-8403-D53D-3C85-E029B3993EF0}"/>
              </a:ext>
            </a:extLst>
          </p:cNvPr>
          <p:cNvSpPr txBox="1"/>
          <p:nvPr/>
        </p:nvSpPr>
        <p:spPr>
          <a:xfrm>
            <a:off x="252805" y="294412"/>
            <a:ext cx="6379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2024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C7A788CC-7694-98B9-4F5E-3E0FA4BB9EA9}"/>
              </a:ext>
            </a:extLst>
          </p:cNvPr>
          <p:cNvSpPr txBox="1">
            <a:spLocks/>
          </p:cNvSpPr>
          <p:nvPr/>
        </p:nvSpPr>
        <p:spPr>
          <a:xfrm>
            <a:off x="329354" y="2028343"/>
            <a:ext cx="4260014" cy="2801314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Attività di Public Engagement dell’Istituto Nazionale di Fisica Nucleare nel 2024</a:t>
            </a:r>
          </a:p>
        </p:txBody>
      </p:sp>
      <p:pic>
        <p:nvPicPr>
          <p:cNvPr id="17" name="Immagine 16" descr="Immagine che contiene elettronica, compact disk, cerchio, Dispositivo di archiviazione dati&#10;&#10;Descrizione generata automaticamente">
            <a:extLst>
              <a:ext uri="{FF2B5EF4-FFF2-40B4-BE49-F238E27FC236}">
                <a16:creationId xmlns:a16="http://schemas.microsoft.com/office/drawing/2014/main" id="{FCAE6F2B-9AF6-ECF9-E4D9-216D4DD5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7" y="-458439"/>
            <a:ext cx="7774876" cy="7774876"/>
          </a:xfrm>
          <a:prstGeom prst="rect">
            <a:avLst/>
          </a:prstGeom>
        </p:spPr>
      </p:pic>
      <p:sp>
        <p:nvSpPr>
          <p:cNvPr id="65" name="Elaborazione alternativa 64">
            <a:extLst>
              <a:ext uri="{FF2B5EF4-FFF2-40B4-BE49-F238E27FC236}">
                <a16:creationId xmlns:a16="http://schemas.microsoft.com/office/drawing/2014/main" id="{C25C6B1D-9393-ACE4-8F26-9F78F5DA1FDC}"/>
              </a:ext>
            </a:extLst>
          </p:cNvPr>
          <p:cNvSpPr/>
          <p:nvPr/>
        </p:nvSpPr>
        <p:spPr>
          <a:xfrm>
            <a:off x="10232429" y="272691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Editoriali</a:t>
            </a:r>
          </a:p>
        </p:txBody>
      </p:sp>
      <p:pic>
        <p:nvPicPr>
          <p:cNvPr id="6" name="Immagine 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C1FFCA9-CA19-118D-16A0-E77EAAFC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08" y="2810914"/>
            <a:ext cx="2013774" cy="1236171"/>
          </a:xfrm>
          <a:prstGeom prst="rect">
            <a:avLst/>
          </a:prstGeom>
        </p:spPr>
      </p:pic>
      <p:sp>
        <p:nvSpPr>
          <p:cNvPr id="19" name="Elaborazione alternativa 18">
            <a:extLst>
              <a:ext uri="{FF2B5EF4-FFF2-40B4-BE49-F238E27FC236}">
                <a16:creationId xmlns:a16="http://schemas.microsoft.com/office/drawing/2014/main" id="{F3A6803B-39D9-BECD-BC18-0530B7D821FC}"/>
              </a:ext>
            </a:extLst>
          </p:cNvPr>
          <p:cNvSpPr/>
          <p:nvPr/>
        </p:nvSpPr>
        <p:spPr>
          <a:xfrm>
            <a:off x="8709435" y="596904"/>
            <a:ext cx="1269923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Spettacoli</a:t>
            </a:r>
          </a:p>
        </p:txBody>
      </p:sp>
      <p:sp>
        <p:nvSpPr>
          <p:cNvPr id="20" name="Elaborazione alternativa 19">
            <a:extLst>
              <a:ext uri="{FF2B5EF4-FFF2-40B4-BE49-F238E27FC236}">
                <a16:creationId xmlns:a16="http://schemas.microsoft.com/office/drawing/2014/main" id="{6B91C293-066C-8029-AE4D-C1B901B9641B}"/>
              </a:ext>
            </a:extLst>
          </p:cNvPr>
          <p:cNvSpPr/>
          <p:nvPr/>
        </p:nvSpPr>
        <p:spPr>
          <a:xfrm>
            <a:off x="9979358" y="4711148"/>
            <a:ext cx="1151415" cy="46787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Eventi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e open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day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aborazione alternativa 20">
            <a:extLst>
              <a:ext uri="{FF2B5EF4-FFF2-40B4-BE49-F238E27FC236}">
                <a16:creationId xmlns:a16="http://schemas.microsoft.com/office/drawing/2014/main" id="{7EA2EABA-56DD-48B6-A2AB-D7A3881952AC}"/>
              </a:ext>
            </a:extLst>
          </p:cNvPr>
          <p:cNvSpPr/>
          <p:nvPr/>
        </p:nvSpPr>
        <p:spPr>
          <a:xfrm>
            <a:off x="5755528" y="596904"/>
            <a:ext cx="1457642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22" name="Elaborazione alternativa 21">
            <a:extLst>
              <a:ext uri="{FF2B5EF4-FFF2-40B4-BE49-F238E27FC236}">
                <a16:creationId xmlns:a16="http://schemas.microsoft.com/office/drawing/2014/main" id="{017BE00B-E133-7EAA-12E8-8D504E757325}"/>
              </a:ext>
            </a:extLst>
          </p:cNvPr>
          <p:cNvSpPr/>
          <p:nvPr/>
        </p:nvSpPr>
        <p:spPr>
          <a:xfrm>
            <a:off x="4482201" y="2726918"/>
            <a:ext cx="1443586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</a:t>
            </a:r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E996909F-D0AF-DFBA-446F-CA44B16E72BD}"/>
              </a:ext>
            </a:extLst>
          </p:cNvPr>
          <p:cNvSpPr/>
          <p:nvPr/>
        </p:nvSpPr>
        <p:spPr>
          <a:xfrm>
            <a:off x="5009325" y="4813902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</a:t>
            </a:r>
          </a:p>
        </p:txBody>
      </p:sp>
      <p:sp>
        <p:nvSpPr>
          <p:cNvPr id="24" name="Elaborazione alternativa 23">
            <a:extLst>
              <a:ext uri="{FF2B5EF4-FFF2-40B4-BE49-F238E27FC236}">
                <a16:creationId xmlns:a16="http://schemas.microsoft.com/office/drawing/2014/main" id="{776431E2-394D-3872-EE50-D85CE9A17FC0}"/>
              </a:ext>
            </a:extLst>
          </p:cNvPr>
          <p:cNvSpPr/>
          <p:nvPr/>
        </p:nvSpPr>
        <p:spPr>
          <a:xfrm>
            <a:off x="7391080" y="595279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Mostre</a:t>
            </a:r>
          </a:p>
        </p:txBody>
      </p:sp>
      <p:sp>
        <p:nvSpPr>
          <p:cNvPr id="26" name="Segnaposto piè di pagina 1">
            <a:extLst>
              <a:ext uri="{FF2B5EF4-FFF2-40B4-BE49-F238E27FC236}">
                <a16:creationId xmlns:a16="http://schemas.microsoft.com/office/drawing/2014/main" id="{C11A0613-037D-7BAD-9D20-F2A8E06FDF71}"/>
              </a:ext>
            </a:extLst>
          </p:cNvPr>
          <p:cNvSpPr txBox="1">
            <a:spLocks/>
          </p:cNvSpPr>
          <p:nvPr/>
        </p:nvSpPr>
        <p:spPr>
          <a:xfrm>
            <a:off x="9002536" y="650296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Pierluigi Paolucci a nome della CC3M</a:t>
            </a:r>
          </a:p>
        </p:txBody>
      </p:sp>
      <p:sp>
        <p:nvSpPr>
          <p:cNvPr id="27" name="Segnaposto numero diapositiva 2">
            <a:extLst>
              <a:ext uri="{FF2B5EF4-FFF2-40B4-BE49-F238E27FC236}">
                <a16:creationId xmlns:a16="http://schemas.microsoft.com/office/drawing/2014/main" id="{41B4D79B-4370-6D12-590D-95F2182C0FCA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Elaborazione alternativa 27">
            <a:extLst>
              <a:ext uri="{FF2B5EF4-FFF2-40B4-BE49-F238E27FC236}">
                <a16:creationId xmlns:a16="http://schemas.microsoft.com/office/drawing/2014/main" id="{D37E7075-BC71-D566-C271-C5B2E2055F1D}"/>
              </a:ext>
            </a:extLst>
          </p:cNvPr>
          <p:cNvSpPr/>
          <p:nvPr/>
        </p:nvSpPr>
        <p:spPr>
          <a:xfrm>
            <a:off x="5755528" y="1005059"/>
            <a:ext cx="950072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63.000​</a:t>
            </a:r>
          </a:p>
        </p:txBody>
      </p:sp>
      <p:sp>
        <p:nvSpPr>
          <p:cNvPr id="29" name="Elaborazione alternativa 28">
            <a:extLst>
              <a:ext uri="{FF2B5EF4-FFF2-40B4-BE49-F238E27FC236}">
                <a16:creationId xmlns:a16="http://schemas.microsoft.com/office/drawing/2014/main" id="{3883C21A-65ED-ABB7-C276-F613BEE381D6}"/>
              </a:ext>
            </a:extLst>
          </p:cNvPr>
          <p:cNvSpPr/>
          <p:nvPr/>
        </p:nvSpPr>
        <p:spPr>
          <a:xfrm>
            <a:off x="4482987" y="3161519"/>
            <a:ext cx="717895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940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</a:t>
            </a:r>
          </a:p>
        </p:txBody>
      </p:sp>
      <p:sp>
        <p:nvSpPr>
          <p:cNvPr id="30" name="Elaborazione alternativa 29">
            <a:extLst>
              <a:ext uri="{FF2B5EF4-FFF2-40B4-BE49-F238E27FC236}">
                <a16:creationId xmlns:a16="http://schemas.microsoft.com/office/drawing/2014/main" id="{905B645C-B8EB-FDB4-E870-05A1DFA030F8}"/>
              </a:ext>
            </a:extLst>
          </p:cNvPr>
          <p:cNvSpPr/>
          <p:nvPr/>
        </p:nvSpPr>
        <p:spPr>
          <a:xfrm>
            <a:off x="8709434" y="1005059"/>
            <a:ext cx="110512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6.600​​​</a:t>
            </a: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5D23CACB-8D4E-E0B4-08C2-2FBC7AB00336}"/>
              </a:ext>
            </a:extLst>
          </p:cNvPr>
          <p:cNvSpPr/>
          <p:nvPr/>
        </p:nvSpPr>
        <p:spPr>
          <a:xfrm>
            <a:off x="10232429" y="3161518"/>
            <a:ext cx="1151414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28.500​​​​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BAFA69D7-2235-486D-645B-58B8A80671F3}"/>
              </a:ext>
            </a:extLst>
          </p:cNvPr>
          <p:cNvSpPr/>
          <p:nvPr/>
        </p:nvSpPr>
        <p:spPr>
          <a:xfrm>
            <a:off x="7467434" y="6350080"/>
            <a:ext cx="998709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100.000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​​​​​</a:t>
            </a:r>
          </a:p>
        </p:txBody>
      </p:sp>
      <p:sp>
        <p:nvSpPr>
          <p:cNvPr id="33" name="Elaborazione alternativa 32">
            <a:extLst>
              <a:ext uri="{FF2B5EF4-FFF2-40B4-BE49-F238E27FC236}">
                <a16:creationId xmlns:a16="http://schemas.microsoft.com/office/drawing/2014/main" id="{BB84B9E9-6DDB-574E-0933-FC4922814AB6}"/>
              </a:ext>
            </a:extLst>
          </p:cNvPr>
          <p:cNvSpPr/>
          <p:nvPr/>
        </p:nvSpPr>
        <p:spPr>
          <a:xfrm>
            <a:off x="9979358" y="5254329"/>
            <a:ext cx="115141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16.100</a:t>
            </a:r>
          </a:p>
        </p:txBody>
      </p:sp>
      <p:sp>
        <p:nvSpPr>
          <p:cNvPr id="34" name="Elaborazione alternativa 33">
            <a:extLst>
              <a:ext uri="{FF2B5EF4-FFF2-40B4-BE49-F238E27FC236}">
                <a16:creationId xmlns:a16="http://schemas.microsoft.com/office/drawing/2014/main" id="{A12A1548-5F9D-0420-C411-CF129C33D52E}"/>
              </a:ext>
            </a:extLst>
          </p:cNvPr>
          <p:cNvSpPr/>
          <p:nvPr/>
        </p:nvSpPr>
        <p:spPr>
          <a:xfrm>
            <a:off x="5009325" y="5254330"/>
            <a:ext cx="916462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41.000​​​​​​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DC9AA3-D321-CF93-B1DE-C90C17265F8B}"/>
              </a:ext>
            </a:extLst>
          </p:cNvPr>
          <p:cNvSpPr txBox="1"/>
          <p:nvPr/>
        </p:nvSpPr>
        <p:spPr>
          <a:xfrm>
            <a:off x="130629" y="6408501"/>
            <a:ext cx="264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Social e siti web non conteggiati</a:t>
            </a:r>
          </a:p>
        </p:txBody>
      </p:sp>
    </p:spTree>
    <p:extLst>
      <p:ext uri="{BB962C8B-B14F-4D97-AF65-F5344CB8AC3E}">
        <p14:creationId xmlns:p14="http://schemas.microsoft.com/office/powerpoint/2010/main" val="3038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442C4F-A2A5-FA62-4502-99018087266A}"/>
              </a:ext>
            </a:extLst>
          </p:cNvPr>
          <p:cNvSpPr txBox="1">
            <a:spLocks/>
          </p:cNvSpPr>
          <p:nvPr/>
        </p:nvSpPr>
        <p:spPr>
          <a:xfrm>
            <a:off x="5530707" y="652780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38AC71-2B34-317C-AE5E-1673EC4DE14B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5" name="Immagine 4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A6472261-24DE-711C-2D93-AA41BE0F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" t="4167" r="4358" b="3125"/>
          <a:stretch>
            <a:fillRect/>
          </a:stretch>
        </p:blipFill>
        <p:spPr>
          <a:xfrm>
            <a:off x="803647" y="-1"/>
            <a:ext cx="10526347" cy="68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5674D5-A9FC-3319-3678-BCB9DE34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Sinergia tra Uff. Comm. e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DB8804-EB4D-2468-9066-F2C48F9A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62B268-E79B-716C-570F-146C6F12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4A464121-C0E0-8E2E-0D13-31D8D0F5F9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7264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FE6BD7FC-2458-AF93-AE89-BF3B48EB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1E488972-8515-CB02-A38D-4B281E76B705}"/>
              </a:ext>
            </a:extLst>
          </p:cNvPr>
          <p:cNvSpPr/>
          <p:nvPr/>
        </p:nvSpPr>
        <p:spPr>
          <a:xfrm>
            <a:off x="264114" y="1148992"/>
            <a:ext cx="5498223" cy="5595609"/>
          </a:xfrm>
          <a:prstGeom prst="rect">
            <a:avLst/>
          </a:prstGeom>
          <a:ln w="31750">
            <a:solidFill>
              <a:srgbClr val="2E549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062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5AFF818-2F1B-8D1F-DF48-B6565ADD4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436938"/>
              </p:ext>
            </p:extLst>
          </p:nvPr>
        </p:nvGraphicFramePr>
        <p:xfrm>
          <a:off x="3135575" y="1265004"/>
          <a:ext cx="2504945" cy="5350017"/>
        </p:xfrm>
        <a:graphic>
          <a:graphicData uri="http://schemas.openxmlformats.org/drawingml/2006/table">
            <a:tbl>
              <a:tblPr/>
              <a:tblGrid>
                <a:gridCol w="310246">
                  <a:extLst>
                    <a:ext uri="{9D8B030D-6E8A-4147-A177-3AD203B41FA5}">
                      <a16:colId xmlns:a16="http://schemas.microsoft.com/office/drawing/2014/main" val="2441948204"/>
                    </a:ext>
                  </a:extLst>
                </a:gridCol>
                <a:gridCol w="1057133">
                  <a:extLst>
                    <a:ext uri="{9D8B030D-6E8A-4147-A177-3AD203B41FA5}">
                      <a16:colId xmlns:a16="http://schemas.microsoft.com/office/drawing/2014/main" val="2429404839"/>
                    </a:ext>
                  </a:extLst>
                </a:gridCol>
                <a:gridCol w="1137566">
                  <a:extLst>
                    <a:ext uri="{9D8B030D-6E8A-4147-A177-3AD203B41FA5}">
                      <a16:colId xmlns:a16="http://schemas.microsoft.com/office/drawing/2014/main" val="344610833"/>
                    </a:ext>
                  </a:extLst>
                </a:gridCol>
              </a:tblGrid>
              <a:tr h="346546">
                <a:tc>
                  <a:txBody>
                    <a:bodyPr/>
                    <a:lstStyle/>
                    <a:p>
                      <a:pPr algn="ctr" fontAlgn="b"/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i="0" u="none" strike="noStrike" dirty="0">
                          <a:solidFill>
                            <a:srgbClr val="0070C0"/>
                          </a:solidFill>
                          <a:effectLst/>
                          <a:latin typeface="Titillium Web" panose="00000500000000000000" pitchFamily="2" charset="0"/>
                        </a:rPr>
                        <a:t>Referenti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59247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Bari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Marco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Circella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502007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Bologna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Stefano Marcellini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3057"/>
                  </a:ext>
                </a:extLst>
              </a:tr>
              <a:tr h="2278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Cagliari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Francesca Dordei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78540"/>
                  </a:ext>
                </a:extLst>
              </a:tr>
              <a:tr h="2220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Catania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 </a:t>
                      </a:r>
                      <a:r>
                        <a:rPr lang="it-IT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Mariangela </a:t>
                      </a:r>
                      <a:r>
                        <a:rPr lang="it-IT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Bondi'</a:t>
                      </a:r>
                      <a:endParaRPr lang="it-IT" sz="1000" b="0" i="0" u="none" strike="noStrike" dirty="0" err="1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199568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Ferrara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Mirco Andreotti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251951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6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Firenze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 </a:t>
                      </a:r>
                      <a:r>
                        <a:rPr lang="it-IT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Lucia Liccioli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17849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7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Genova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Alessio Caminata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594849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8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Lecce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Gabriella Cataldi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698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9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LNF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Danilo Domenici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572684"/>
                  </a:ext>
                </a:extLst>
              </a:tr>
              <a:tr h="1869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10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LNGS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Roberta Antolini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5857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LNL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Andrea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Gozzelino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6155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LNS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Diana Carbone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661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Milano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Lorenzo Caccianiga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375987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Milano Bicocca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Stefano Della Torre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17607"/>
                  </a:ext>
                </a:extLst>
              </a:tr>
              <a:tr h="2044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Napoli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Luigi Cimmino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435375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16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Padova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Sabine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Hemmer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901521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17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Pavia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Paolo Montagna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0298"/>
                  </a:ext>
                </a:extLst>
              </a:tr>
              <a:tr h="2044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18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Perugia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Valentina Mariani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468263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19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Pisa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Alberto Annovi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8784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20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1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Alba Formicola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941622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2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Vincenzo Caracciolo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094278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3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Antonio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Budano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001775"/>
                  </a:ext>
                </a:extLst>
              </a:tr>
              <a:tr h="2220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Torino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Chiara Oppedisano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87880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Trento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Francesco Nozzoli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43378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Trieste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Michele Pinamonti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27488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86A406D2-6701-E1BF-AE01-6572C41A4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338393"/>
              </p:ext>
            </p:extLst>
          </p:nvPr>
        </p:nvGraphicFramePr>
        <p:xfrm>
          <a:off x="370190" y="4032907"/>
          <a:ext cx="2618957" cy="2582109"/>
        </p:xfrm>
        <a:graphic>
          <a:graphicData uri="http://schemas.openxmlformats.org/drawingml/2006/table">
            <a:tbl>
              <a:tblPr/>
              <a:tblGrid>
                <a:gridCol w="1111105">
                  <a:extLst>
                    <a:ext uri="{9D8B030D-6E8A-4147-A177-3AD203B41FA5}">
                      <a16:colId xmlns:a16="http://schemas.microsoft.com/office/drawing/2014/main" val="3197856234"/>
                    </a:ext>
                  </a:extLst>
                </a:gridCol>
                <a:gridCol w="1507852">
                  <a:extLst>
                    <a:ext uri="{9D8B030D-6E8A-4147-A177-3AD203B41FA5}">
                      <a16:colId xmlns:a16="http://schemas.microsoft.com/office/drawing/2014/main" val="1840395026"/>
                    </a:ext>
                  </a:extLst>
                </a:gridCol>
              </a:tblGrid>
              <a:tr h="264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OSSERVATORI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080845"/>
                  </a:ext>
                </a:extLst>
              </a:tr>
              <a:tr h="30689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GSSI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Chiara Badia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45449"/>
                  </a:ext>
                </a:extLst>
              </a:tr>
              <a:tr h="3174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CNAF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Barbara Martelli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87564"/>
                  </a:ext>
                </a:extLst>
              </a:tr>
              <a:tr h="41271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GGI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Andrea Cappelli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65863"/>
                  </a:ext>
                </a:extLst>
              </a:tr>
              <a:tr h="264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EX</a:t>
                      </a:r>
                      <a:r>
                        <a:rPr lang="it-IT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tillium Web" panose="00000500000000000000" pitchFamily="2" charset="0"/>
                        </a:rPr>
                        <a:t> </a:t>
                      </a:r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OFFICIO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0544"/>
                  </a:ext>
                </a:extLst>
              </a:tr>
              <a:tr h="3598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Uff. Comm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Antonella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Varaschin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340488"/>
                  </a:ext>
                </a:extLst>
              </a:tr>
              <a:tr h="3280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Uff. Comm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Cecilia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Collà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 Ruvolo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043989"/>
                  </a:ext>
                </a:extLst>
              </a:tr>
              <a:tr h="3280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Amm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.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Centr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.</a:t>
                      </a: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M.R. Ludovici</a:t>
                      </a: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41542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8293DBF-4AD4-8EF0-B685-96328A049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8984"/>
              </p:ext>
            </p:extLst>
          </p:nvPr>
        </p:nvGraphicFramePr>
        <p:xfrm>
          <a:off x="380823" y="1265003"/>
          <a:ext cx="2622975" cy="2658901"/>
        </p:xfrm>
        <a:graphic>
          <a:graphicData uri="http://schemas.openxmlformats.org/drawingml/2006/table">
            <a:tbl>
              <a:tblPr/>
              <a:tblGrid>
                <a:gridCol w="1124132">
                  <a:extLst>
                    <a:ext uri="{9D8B030D-6E8A-4147-A177-3AD203B41FA5}">
                      <a16:colId xmlns:a16="http://schemas.microsoft.com/office/drawing/2014/main" val="2038397010"/>
                    </a:ext>
                  </a:extLst>
                </a:gridCol>
                <a:gridCol w="1498843">
                  <a:extLst>
                    <a:ext uri="{9D8B030D-6E8A-4147-A177-3AD203B41FA5}">
                      <a16:colId xmlns:a16="http://schemas.microsoft.com/office/drawing/2014/main" val="3889747712"/>
                    </a:ext>
                  </a:extLst>
                </a:gridCol>
              </a:tblGrid>
              <a:tr h="29168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MEMBRI CC3M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789177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Presidenza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Francesca </a:t>
                      </a:r>
                      <a:r>
                        <a:rPr lang="it-IT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Scianitti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600226"/>
                  </a:ext>
                </a:extLst>
              </a:tr>
              <a:tr h="3182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Cagliari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Viviana Fanti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21597"/>
                  </a:ext>
                </a:extLst>
              </a:tr>
              <a:tr h="3093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LNGS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Franca Masciulli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98101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Bologna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Stefano Marcellini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91908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Napoli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Pierluigi Paolucci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19995"/>
                  </a:ext>
                </a:extLst>
              </a:tr>
              <a:tr h="3093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Genova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Marco Pallavicini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54824"/>
                  </a:ext>
                </a:extLst>
              </a:tr>
              <a:tr h="4491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LNF</a:t>
                      </a:r>
                    </a:p>
                  </a:txBody>
                  <a:tcPr marL="8802" marR="8802" marT="8802" marB="42253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Mariangela Cestelli</a:t>
                      </a:r>
                    </a:p>
                    <a:p>
                      <a:pPr lvl="0" algn="ctr">
                        <a:buNone/>
                      </a:pPr>
                      <a:r>
                        <a:rPr lang="it-IT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Guidi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09663"/>
                  </a:ext>
                </a:extLst>
              </a:tr>
            </a:tbl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66283A7B-BF41-AF1A-AA25-1B8B1025B658}"/>
              </a:ext>
            </a:extLst>
          </p:cNvPr>
          <p:cNvSpPr txBox="1">
            <a:spLocks/>
          </p:cNvSpPr>
          <p:nvPr/>
        </p:nvSpPr>
        <p:spPr>
          <a:xfrm>
            <a:off x="257698" y="273867"/>
            <a:ext cx="9895951" cy="634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Composizione della CC3M – 2023/2024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B076F76-700C-DD63-808A-8C552CBE1CF9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17B7C20-75F7-CF75-0B6D-775F13401B74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5" name="Immagine 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00EDAA4-4C4A-860C-43F7-19C4C3D9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" b="1"/>
          <a:stretch>
            <a:fillRect/>
          </a:stretch>
        </p:blipFill>
        <p:spPr>
          <a:xfrm>
            <a:off x="5920504" y="2179538"/>
            <a:ext cx="5858033" cy="3114652"/>
          </a:xfrm>
          <a:prstGeom prst="rect">
            <a:avLst/>
          </a:prstGeom>
        </p:spPr>
      </p:pic>
      <p:pic>
        <p:nvPicPr>
          <p:cNvPr id="13" name="Immagine 1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98255EE-9D5D-8E8D-5C10-64AAB809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483" y="201108"/>
            <a:ext cx="864819" cy="43646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0AC598-BAE9-11F2-F720-0887C601C945}"/>
              </a:ext>
            </a:extLst>
          </p:cNvPr>
          <p:cNvSpPr txBox="1"/>
          <p:nvPr/>
        </p:nvSpPr>
        <p:spPr>
          <a:xfrm>
            <a:off x="7818063" y="1567309"/>
            <a:ext cx="218829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Gruppi di lavoro</a:t>
            </a:r>
          </a:p>
        </p:txBody>
      </p:sp>
    </p:spTree>
    <p:extLst>
      <p:ext uri="{BB962C8B-B14F-4D97-AF65-F5344CB8AC3E}">
        <p14:creationId xmlns:p14="http://schemas.microsoft.com/office/powerpoint/2010/main" val="401777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558A3-82CD-C5E8-35F9-5818D7FE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782E3C-4DB6-DC1A-DC1C-2A2597A7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budget annuale globale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66A60E-5330-1CA8-8CE7-74F9A442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pic>
        <p:nvPicPr>
          <p:cNvPr id="10" name="Picture 1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AB38DD49-C01F-FEE1-B023-250CE894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9559" y="711179"/>
            <a:ext cx="7846715" cy="543234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63F5AA-8BF8-DD4F-D86E-54DD767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C89DAEBE-F0AD-E0F0-A8C1-A41F11AE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513" y="871431"/>
            <a:ext cx="969834" cy="4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78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FC4211E-F008-E24A-97F0-7AFAB18CE687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F86BE3-74FD-834C-B394-7E0E216497B3}">
  <we:reference id="wa200005669" version="2.0.0.0" store="it-IT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3" ma:contentTypeDescription="Creare un nuovo documento." ma:contentTypeScope="" ma:versionID="e248e24f918e157656d49546ead08cff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a5ad0de9ffc1bb7344e91ea8c71537d8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7D5328-E262-430A-97FB-269A9422F6BF}">
  <ds:schemaRefs>
    <ds:schemaRef ds:uri="http://purl.org/dc/dcmitype/"/>
    <ds:schemaRef ds:uri="http://purl.org/dc/terms/"/>
    <ds:schemaRef ds:uri="http://schemas.microsoft.com/office/2006/metadata/properties"/>
    <ds:schemaRef ds:uri="960daa33-c5e4-4e6b-bca9-5fff9353f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0c7854f-9315-459f-9f4d-fc2279ea01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41439D-51ED-40EA-A39F-14E001FA4D1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9144</TotalTime>
  <Words>1060</Words>
  <Application>Microsoft Macintosh PowerPoint</Application>
  <PresentationFormat>Widescreen</PresentationFormat>
  <Paragraphs>384</Paragraphs>
  <Slides>23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American Typewriter</vt:lpstr>
      <vt:lpstr>Arial</vt:lpstr>
      <vt:lpstr>Calibri</vt:lpstr>
      <vt:lpstr>Euphemia UCAS</vt:lpstr>
      <vt:lpstr>Roboto</vt:lpstr>
      <vt:lpstr>Titillium Web</vt:lpstr>
      <vt:lpstr>TITILLIUMTEXT25L-400WT</vt:lpstr>
      <vt:lpstr>Tema di Office</vt:lpstr>
      <vt:lpstr>2_Tema di Office</vt:lpstr>
      <vt:lpstr>Presentazione standard di PowerPoint</vt:lpstr>
      <vt:lpstr>Argomenti di oggi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Sinergia tra Uff. Comm. e CC3M</vt:lpstr>
      <vt:lpstr>Presentazione standard di PowerPoint</vt:lpstr>
      <vt:lpstr>Il budget annuale globale</vt:lpstr>
      <vt:lpstr>Presentazione standard di PowerPoint</vt:lpstr>
      <vt:lpstr>Valutazione delle attività</vt:lpstr>
      <vt:lpstr> Progetti e personale INFN </vt:lpstr>
      <vt:lpstr>Studenti e docenti coinvolti</vt:lpstr>
      <vt:lpstr>Per grado di scuola e per tipo di progetto</vt:lpstr>
      <vt:lpstr>La scuola italiana  (fotografia del 2023 dati MIM)</vt:lpstr>
      <vt:lpstr>Impatto sul territorio</vt:lpstr>
      <vt:lpstr>Valutazione con i questionari</vt:lpstr>
      <vt:lpstr>Presentazione standard di PowerPoint</vt:lpstr>
      <vt:lpstr>Presentazione standard di PowerPoint</vt:lpstr>
      <vt:lpstr>Collaborazioni internazionali</vt:lpstr>
      <vt:lpstr>Presentazione standard di PowerPoint</vt:lpstr>
      <vt:lpstr>Conclusioni</vt:lpstr>
      <vt:lpstr>Grazie mille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lastModifiedBy>Pierluigi Paolucci</cp:lastModifiedBy>
  <cp:revision>252</cp:revision>
  <dcterms:created xsi:type="dcterms:W3CDTF">2023-10-19T14:47:26Z</dcterms:created>
  <dcterms:modified xsi:type="dcterms:W3CDTF">2025-06-05T13:44:36Z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