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5"/>
  </p:notesMasterIdLst>
  <p:sldIdLst>
    <p:sldId id="1197" r:id="rId5"/>
    <p:sldId id="1401" r:id="rId6"/>
    <p:sldId id="1413" r:id="rId7"/>
    <p:sldId id="1415" r:id="rId8"/>
    <p:sldId id="1410" r:id="rId9"/>
    <p:sldId id="1416" r:id="rId10"/>
    <p:sldId id="1411" r:id="rId11"/>
    <p:sldId id="1414" r:id="rId12"/>
    <p:sldId id="1417" r:id="rId13"/>
    <p:sldId id="142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57D42D-1EDC-DFD3-A56A-B8338DEAA496}" name="Valentina Toci" initials="VT" userId="S::v.toci@indire.it::231103ad-731d-4152-849e-791b3b397629" providerId="AD"/>
  <p188:author id="{28497347-06B7-2E45-F0AE-095986E71E8C}" name="Stefania Chipa" initials="SC" userId="S::s.chipa@indire.it::37ae87e7-4aa5-4f3f-b5fe-ad65f41805c2" providerId="AD"/>
  <p188:author id="{A463537F-1687-2FA9-2B29-E7D3F3D98D06}" name="Pamela Giorgi" initials="PG" userId="S::p.giorgi@indire.it::a1d09ade-27e1-4016-b868-9d5c2955758b" providerId="AD"/>
  <p188:author id="{C9260E8F-29E5-BC47-E162-07D22BB1134E}" name="Giuseppina Mangione" initials="" userId="S::g.mangione@indire.it::ea300032-7df8-4277-959b-a3e7c410ed36" providerId="AD"/>
  <p188:author id="{6E546AA8-2C67-939D-CCE2-E5AD58B6A785}" name="Elettra Morini" initials="EM" userId="S::e.morini@indire.it::c55c8841-5060-45ec-813f-aecb467eb81f" providerId="AD"/>
  <p188:author id="{40181DE4-3C27-07D0-E10C-D1E99EF0841D}" name="Maeca Garzia" initials="MG" userId="S::m.garzia@indire.it::6262a026-585f-4a8d-8773-a7fd738484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AEF"/>
    <a:srgbClr val="CFDFE3"/>
    <a:srgbClr val="F78234"/>
    <a:srgbClr val="CB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198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E3707-F20B-460F-88A9-8F2C50DD3A6C}" type="datetimeFigureOut">
              <a:rPr lang="it-IT" smtClean="0"/>
              <a:t>06/06/2025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5F60A-8866-4E6C-B768-AD2105F62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49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6272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20EA16-E8F0-F1DB-386C-31B5A4D9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57B3-C201-9840-890A-E608A80AEDBB}" type="datetimeFigureOut">
              <a:rPr lang="it-IT" smtClean="0"/>
              <a:t>06/06/2025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80CA3D-9695-A177-BBB5-171AFC4A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3B99E6-FD3C-7310-B2C8-44B5FF70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840C-21A9-C540-96E1-EFD249D4979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40CF079-3373-4CEA-36BF-B7A192FB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19" y="1709739"/>
            <a:ext cx="10808831" cy="1719262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D06A8229-D065-3521-C4A7-C714C74F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619" y="3693227"/>
            <a:ext cx="10808831" cy="23964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0152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it-IT" smtClean="0"/>
              <a:pPr algn="r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06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rna -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"/>
          <p:cNvSpPr/>
          <p:nvPr/>
        </p:nvSpPr>
        <p:spPr>
          <a:xfrm>
            <a:off x="2162189" y="-53026"/>
            <a:ext cx="9734755" cy="817176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4" name="Rettangolo"/>
          <p:cNvSpPr/>
          <p:nvPr/>
        </p:nvSpPr>
        <p:spPr>
          <a:xfrm>
            <a:off x="2162189" y="6543995"/>
            <a:ext cx="9734755" cy="635001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53" y="298703"/>
            <a:ext cx="1448803" cy="46625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www.indire.it"/>
          <p:cNvSpPr txBox="1"/>
          <p:nvPr/>
        </p:nvSpPr>
        <p:spPr>
          <a:xfrm>
            <a:off x="299317" y="6475214"/>
            <a:ext cx="724557" cy="197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900">
                <a:solidFill>
                  <a:srgbClr val="275D94"/>
                </a:solidFill>
                <a:latin typeface="Soho Gothic Pro Light"/>
                <a:ea typeface="Soho Gothic Pro Light"/>
                <a:cs typeface="Soho Gothic Pro Light"/>
                <a:sym typeface="Soho Gothic Pro Light"/>
              </a:defRPr>
            </a:lvl1pPr>
          </a:lstStyle>
          <a:p>
            <a:pPr>
              <a:defRPr>
                <a:solidFill>
                  <a:srgbClr val="272627"/>
                </a:solidFill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>
                <a:solidFill>
                  <a:srgbClr val="275D94"/>
                </a:solidFill>
                <a:latin typeface="Soho Gothic Pro Light"/>
                <a:ea typeface="Soho Gothic Pro Light"/>
                <a:cs typeface="Soho Gothic Pro Light"/>
                <a:sym typeface="Soho Gothic Pro Light"/>
              </a:rPr>
              <a:t>www.indire.it</a:t>
            </a:r>
          </a:p>
        </p:txBody>
      </p:sp>
      <p:sp>
        <p:nvSpPr>
          <p:cNvPr id="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45033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" descr="Immagi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50899" y="-1754946"/>
            <a:ext cx="19406111" cy="15781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" descr="Immagi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053" y="298703"/>
            <a:ext cx="1448803" cy="46625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ede legale in Firenze:…"/>
          <p:cNvSpPr txBox="1"/>
          <p:nvPr/>
        </p:nvSpPr>
        <p:spPr>
          <a:xfrm>
            <a:off x="331241" y="5887057"/>
            <a:ext cx="1770391" cy="78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/>
              <a:t>Sede legale in Firenze: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/>
              <a:t>via M. Buonarroti, 10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/>
              <a:t>50122 Firenze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/>
              <a:t>Tel. Centralino: +39 055 2380301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 sz="950">
                <a:solidFill>
                  <a:srgbClr val="275D94"/>
                </a:solidFill>
                <a:latin typeface="Soho Gothic Pro Light"/>
                <a:ea typeface="Soho Gothic Pro Light"/>
                <a:cs typeface="Soho Gothic Pro Light"/>
                <a:sym typeface="Soho Gothic Pro Light"/>
              </a:rPr>
              <a:t>www.indire.it</a:t>
            </a:r>
            <a:r>
              <a:rPr sz="950"/>
              <a:t> </a:t>
            </a:r>
          </a:p>
        </p:txBody>
      </p:sp>
      <p:sp>
        <p:nvSpPr>
          <p:cNvPr id="5" name="Rettangolo"/>
          <p:cNvSpPr/>
          <p:nvPr/>
        </p:nvSpPr>
        <p:spPr>
          <a:xfrm>
            <a:off x="2162189" y="-53026"/>
            <a:ext cx="9734755" cy="817176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" name="Rettangolo"/>
          <p:cNvSpPr/>
          <p:nvPr/>
        </p:nvSpPr>
        <p:spPr>
          <a:xfrm>
            <a:off x="2162189" y="6543995"/>
            <a:ext cx="9734755" cy="635001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Titolo presentazione</a:t>
            </a:r>
          </a:p>
        </p:txBody>
      </p:sp>
      <p:sp>
        <p:nvSpPr>
          <p:cNvPr id="8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1431" y="6486708"/>
            <a:ext cx="26289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spcBef>
                <a:spcPts val="0"/>
              </a:spcBef>
              <a:tabLst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21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75" r:id="rId3"/>
    <p:sldLayoutId id="2147483676" r:id="rId4"/>
  </p:sldLayoutIdLst>
  <p:transition spd="med"/>
  <p:txStyles>
    <p:titleStyle>
      <a:lvl1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1pPr>
      <a:lvl2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2pPr>
      <a:lvl3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3pPr>
      <a:lvl4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4pPr>
      <a:lvl5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5pPr>
      <a:lvl6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6pPr>
      <a:lvl7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7pPr>
      <a:lvl8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8pPr>
      <a:lvl9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9pPr>
    </p:titleStyle>
    <p:bodyStyle>
      <a:lvl1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1pPr>
      <a:lvl2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2pPr>
      <a:lvl3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3pPr>
      <a:lvl4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4pPr>
      <a:lvl5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5pPr>
      <a:lvl6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6pPr>
      <a:lvl7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7pPr>
      <a:lvl8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8pPr>
      <a:lvl9pPr marL="0" marR="0" indent="0" algn="r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sea.info/" TargetMode="External"/><Relationship Id="rId2" Type="http://schemas.openxmlformats.org/officeDocument/2006/relationships/hyperlink" Target="https://www.guninetwork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nressh.eu/" TargetMode="External"/><Relationship Id="rId4" Type="http://schemas.openxmlformats.org/officeDocument/2006/relationships/hyperlink" Target="https://www.osc-europe.e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ottotitolo Soho Gothic Pro Medium 42pt"/>
          <p:cNvSpPr txBox="1"/>
          <p:nvPr/>
        </p:nvSpPr>
        <p:spPr>
          <a:xfrm>
            <a:off x="2318704" y="3468922"/>
            <a:ext cx="9587329" cy="34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>
            <a:spAutoFit/>
          </a:bodyPr>
          <a:lstStyle>
            <a:lvl1pPr algn="r" defTabSz="2438338">
              <a:lnSpc>
                <a:spcPct val="90000"/>
              </a:lnSpc>
              <a:spcBef>
                <a:spcPts val="0"/>
              </a:spcBef>
              <a:tabLst/>
              <a:defRPr sz="4200">
                <a:latin typeface="+mj-lt"/>
                <a:ea typeface="+mj-ea"/>
                <a:cs typeface="+mj-cs"/>
                <a:sym typeface="Soho Gothic Pro Medium"/>
              </a:defRPr>
            </a:lvl1pPr>
          </a:lstStyle>
          <a:p>
            <a:pPr defTabSz="1219169" hangingPunct="0"/>
            <a:endParaRPr sz="2100" kern="0">
              <a:solidFill>
                <a:srgbClr val="27262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81;p13">
            <a:extLst>
              <a:ext uri="{FF2B5EF4-FFF2-40B4-BE49-F238E27FC236}">
                <a16:creationId xmlns:a16="http://schemas.microsoft.com/office/drawing/2014/main" id="{1628FDC2-C419-95DE-916D-77708BAC6266}"/>
              </a:ext>
            </a:extLst>
          </p:cNvPr>
          <p:cNvSpPr txBox="1">
            <a:spLocks/>
          </p:cNvSpPr>
          <p:nvPr/>
        </p:nvSpPr>
        <p:spPr>
          <a:xfrm>
            <a:off x="285967" y="1428225"/>
            <a:ext cx="10980768" cy="400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lvl1pPr marL="0" marR="0" indent="0" algn="r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Soho Gothic Pro Medium"/>
              </a:defRPr>
            </a:lvl1pPr>
            <a:lvl2pPr marL="0" marR="0" indent="0" algn="r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Soho Gothic Pro Medium"/>
              </a:defRPr>
            </a:lvl2pPr>
            <a:lvl3pPr marL="0" marR="0" indent="0" algn="r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Soho Gothic Pro Medium"/>
              </a:defRPr>
            </a:lvl3pPr>
            <a:lvl4pPr marL="0" marR="0" indent="0" algn="r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Soho Gothic Pro Medium"/>
              </a:defRPr>
            </a:lvl4pPr>
            <a:lvl5pPr marL="0" marR="0" indent="0" algn="r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Soho Gothic Pro Medium"/>
              </a:defRPr>
            </a:lvl5pPr>
            <a:lvl6pPr marL="0" marR="0" indent="0" algn="r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Soho Gothic Pro Medium"/>
              </a:defRPr>
            </a:lvl6pPr>
            <a:lvl7pPr marL="0" marR="0" indent="0" algn="r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Soho Gothic Pro Medium"/>
              </a:defRPr>
            </a:lvl7pPr>
            <a:lvl8pPr marL="0" marR="0" indent="0" algn="r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Soho Gothic Pro Medium"/>
              </a:defRPr>
            </a:lvl8pPr>
            <a:lvl9pPr marL="0" marR="0" indent="0" algn="r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Soho Gothic Pro Medium"/>
              </a:defRPr>
            </a:lvl9pPr>
          </a:lstStyle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endParaRPr lang="en-US" sz="3600" b="1" kern="0" dirty="0">
              <a:solidFill>
                <a:srgbClr val="002060"/>
              </a:solidFill>
              <a:latin typeface="Tahoma"/>
              <a:sym typeface="Teko"/>
            </a:endParaRPr>
          </a:p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endParaRPr lang="it-IT" sz="3600" b="1" kern="0" dirty="0">
              <a:solidFill>
                <a:srgbClr val="002060"/>
              </a:solidFill>
              <a:latin typeface="Tahoma"/>
            </a:endParaRPr>
          </a:p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endParaRPr lang="it-IT" sz="3600" b="1" kern="0" dirty="0">
              <a:solidFill>
                <a:srgbClr val="002060"/>
              </a:solidFill>
              <a:latin typeface="Tahoma"/>
            </a:endParaRPr>
          </a:p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endParaRPr lang="it-IT" sz="3600" b="1" kern="0" dirty="0">
              <a:solidFill>
                <a:srgbClr val="002060"/>
              </a:solidFill>
              <a:latin typeface="Tahoma"/>
            </a:endParaRPr>
          </a:p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r>
              <a:rPr lang="it-IT" sz="3600" b="1" kern="0" dirty="0">
                <a:solidFill>
                  <a:srgbClr val="002060"/>
                </a:solidFill>
                <a:latin typeface="Tahoma"/>
              </a:rPr>
              <a:t>INDIRE </a:t>
            </a:r>
            <a:endParaRPr lang="en-US" sz="3600" b="1" kern="0" dirty="0">
              <a:solidFill>
                <a:srgbClr val="002060"/>
              </a:solidFill>
              <a:latin typeface="Tahoma"/>
              <a:sym typeface="Teko"/>
            </a:endParaRPr>
          </a:p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r>
              <a:rPr lang="en-US" sz="3600" b="1" kern="0" dirty="0">
                <a:solidFill>
                  <a:srgbClr val="002060"/>
                </a:solidFill>
                <a:latin typeface="Tahoma"/>
                <a:sym typeface="Teko"/>
              </a:rPr>
              <a:t>Giuseppina Rita Jose Mangione </a:t>
            </a:r>
          </a:p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endParaRPr lang="en-US" sz="2800" b="1" kern="0" dirty="0">
              <a:solidFill>
                <a:schemeClr val="accent1"/>
              </a:solidFill>
              <a:latin typeface="Tahoma"/>
              <a:ea typeface="Teko"/>
              <a:cs typeface="Teko"/>
              <a:sym typeface="Teko"/>
            </a:endParaRPr>
          </a:p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endParaRPr lang="en-US" sz="2800" kern="0" dirty="0">
              <a:solidFill>
                <a:schemeClr val="accent1"/>
              </a:solidFill>
              <a:latin typeface="Tahoma"/>
              <a:ea typeface="Teko"/>
              <a:cs typeface="Teko"/>
              <a:sym typeface="Teko"/>
            </a:endParaRPr>
          </a:p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endParaRPr lang="en-US" sz="2800" kern="0" dirty="0">
              <a:solidFill>
                <a:schemeClr val="accent1"/>
              </a:solidFill>
              <a:latin typeface="Tahoma"/>
              <a:ea typeface="Teko"/>
              <a:cs typeface="Teko"/>
              <a:sym typeface="Teko"/>
            </a:endParaRPr>
          </a:p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endParaRPr lang="en-US" sz="1600" kern="0" dirty="0">
              <a:solidFill>
                <a:srgbClr val="272627"/>
              </a:solidFill>
              <a:latin typeface="Tahoma"/>
              <a:ea typeface="Teko"/>
              <a:cs typeface="Teko"/>
              <a:sym typeface="Teko"/>
            </a:endParaRPr>
          </a:p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endParaRPr lang="en-US" sz="1600" kern="0" dirty="0">
              <a:solidFill>
                <a:srgbClr val="272627"/>
              </a:solidFill>
              <a:latin typeface="Tahoma"/>
              <a:ea typeface="Teko"/>
              <a:cs typeface="Teko"/>
              <a:sym typeface="Teko"/>
            </a:endParaRPr>
          </a:p>
          <a:p>
            <a:pPr algn="ctr" defTabSz="1219169">
              <a:lnSpc>
                <a:spcPct val="100000"/>
              </a:lnSpc>
              <a:buClr>
                <a:srgbClr val="FFFFFF"/>
              </a:buClr>
              <a:buSzPts val="2400"/>
            </a:pPr>
            <a:endParaRPr lang="en-US" sz="1600" kern="0" dirty="0">
              <a:solidFill>
                <a:srgbClr val="272627"/>
              </a:solidFill>
              <a:latin typeface="Tahoma"/>
              <a:ea typeface="Teko"/>
              <a:cs typeface="Teko"/>
              <a:sym typeface="Teko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F3286E-0A38-8655-1F83-3EB3FE79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87" y="1663744"/>
            <a:ext cx="95873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1" i="0" u="none" strike="noStrike" cap="none" normalizeH="0" baseline="0" dirty="0">
                <a:ln>
                  <a:noFill/>
                </a:ln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TAVOLA ROTONDA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1" i="0" u="none" strike="noStrike" cap="none" normalizeH="0" baseline="0" dirty="0">
                <a:ln>
                  <a:noFill/>
                </a:ln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COOPERAZIONI, NETWORKING EU E SINERGIE PER ATTIVITÀ FUTURE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E80C72-118E-1CA4-FB24-0A31A179B669}"/>
              </a:ext>
            </a:extLst>
          </p:cNvPr>
          <p:cNvSpPr txBox="1"/>
          <p:nvPr/>
        </p:nvSpPr>
        <p:spPr>
          <a:xfrm>
            <a:off x="2522342" y="1406000"/>
            <a:ext cx="5814205" cy="974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000" b="1" dirty="0">
                <a:solidFill>
                  <a:srgbClr val="272627"/>
                </a:solidFill>
                <a:latin typeface="Soho Gothic Pro Regular"/>
                <a:ea typeface="Soho Gothic Pro Regular"/>
                <a:cs typeface="Soho Gothic Pro Regular"/>
              </a:rPr>
              <a:t>GRAZIE PER L’ATTENZIONE </a:t>
            </a:r>
          </a:p>
          <a:p>
            <a:pPr algn="ctr"/>
            <a:endParaRPr lang="it-IT" sz="3000" b="1" dirty="0">
              <a:solidFill>
                <a:srgbClr val="272627"/>
              </a:solidFill>
              <a:latin typeface="Soho Gothic Pro Regular"/>
              <a:ea typeface="Soho Gothic Pro Regular"/>
              <a:cs typeface="Soho Gothic Pro Regular"/>
            </a:endParaRPr>
          </a:p>
        </p:txBody>
      </p:sp>
      <p:pic>
        <p:nvPicPr>
          <p:cNvPr id="3" name="Immagine 2" descr="Giuseppina Rita Jose Mangione">
            <a:extLst>
              <a:ext uri="{FF2B5EF4-FFF2-40B4-BE49-F238E27FC236}">
                <a16:creationId xmlns:a16="http://schemas.microsoft.com/office/drawing/2014/main" id="{01E08F0A-D146-DFAF-6DF5-36E693109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547" y="2390207"/>
            <a:ext cx="2299854" cy="23275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E9492E-D478-451B-257A-D4CBFBB17F5B}"/>
              </a:ext>
            </a:extLst>
          </p:cNvPr>
          <p:cNvSpPr txBox="1"/>
          <p:nvPr/>
        </p:nvSpPr>
        <p:spPr>
          <a:xfrm>
            <a:off x="3107294" y="3052949"/>
            <a:ext cx="5068080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300" b="1" dirty="0">
                <a:solidFill>
                  <a:schemeClr val="accent1">
                    <a:lumMod val="75000"/>
                  </a:schemeClr>
                </a:solidFill>
              </a:rPr>
              <a:t>g.mangione@indire.it</a:t>
            </a:r>
          </a:p>
        </p:txBody>
      </p:sp>
    </p:spTree>
    <p:extLst>
      <p:ext uri="{BB962C8B-B14F-4D97-AF65-F5344CB8AC3E}">
        <p14:creationId xmlns:p14="http://schemas.microsoft.com/office/powerpoint/2010/main" val="28275603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04C48C2-A176-8984-4245-7997CC2D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91" y="939452"/>
            <a:ext cx="9740581" cy="54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6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2DB64D-427D-0581-3DD6-08A8AC1FF251}"/>
              </a:ext>
            </a:extLst>
          </p:cNvPr>
          <p:cNvSpPr txBox="1"/>
          <p:nvPr/>
        </p:nvSpPr>
        <p:spPr>
          <a:xfrm>
            <a:off x="316282" y="1028343"/>
            <a:ext cx="970140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dirty="0"/>
              <a:t>Dall’esperienza INDIRE, </a:t>
            </a:r>
            <a:r>
              <a:rPr lang="it-IT" b="1" dirty="0"/>
              <a:t>quattro direzioni</a:t>
            </a:r>
            <a:r>
              <a:rPr lang="it-IT" dirty="0"/>
              <a:t> per rafforzare le reti di PE nel mondo della ricerca educativa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CC25BE-2C78-C3AD-EF1B-2C316907488A}"/>
              </a:ext>
            </a:extLst>
          </p:cNvPr>
          <p:cNvSpPr txBox="1"/>
          <p:nvPr/>
        </p:nvSpPr>
        <p:spPr>
          <a:xfrm>
            <a:off x="316282" y="1582340"/>
            <a:ext cx="7449855" cy="4247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/>
              <a:t>Costruire reti miste e multilivello</a:t>
            </a:r>
          </a:p>
          <a:p>
            <a:r>
              <a:rPr lang="it-IT" dirty="0"/>
              <a:t>Includere scuole, università, enti di ricerca, imprese, enti locali e terzo settore</a:t>
            </a:r>
          </a:p>
          <a:p>
            <a:r>
              <a:rPr lang="it-IT" dirty="0"/>
              <a:t>Agire sia a scala territoriale (es. Patti Educativi, ITS..) sia europea (es. Erasmus+, EPALE…)</a:t>
            </a:r>
          </a:p>
          <a:p>
            <a:r>
              <a:rPr lang="it-IT" b="1" dirty="0"/>
              <a:t> 2. Co-progettare con i beneficiari</a:t>
            </a:r>
          </a:p>
          <a:p>
            <a:r>
              <a:rPr lang="it-IT" dirty="0"/>
              <a:t>Coinvolgere docenti, studenti, famiglie già nella progettazione</a:t>
            </a:r>
          </a:p>
          <a:p>
            <a:r>
              <a:rPr lang="it-IT" dirty="0"/>
              <a:t>Strutturare modalità partecipative: laboratori, consultazioni, PE narrativo e immersivo</a:t>
            </a:r>
          </a:p>
          <a:p>
            <a:r>
              <a:rPr lang="it-IT" b="1" dirty="0"/>
              <a:t> 3. Internazionalizzare il PE</a:t>
            </a:r>
          </a:p>
          <a:p>
            <a:r>
              <a:rPr lang="it-IT" dirty="0"/>
              <a:t>Inserire il PE in progetti europei su: digitale, sostenibilità, cittadinanza</a:t>
            </a:r>
          </a:p>
          <a:p>
            <a:r>
              <a:rPr lang="it-IT" dirty="0"/>
              <a:t>Valorizzare modelli italiani (es. Avanguardie Educative, ITS) come casi europei</a:t>
            </a:r>
          </a:p>
          <a:p>
            <a:r>
              <a:rPr lang="it-IT" dirty="0"/>
              <a:t>Costruire partenariati strategici con enti culturali, scientifici e civici europei</a:t>
            </a:r>
          </a:p>
          <a:p>
            <a:r>
              <a:rPr lang="it-IT" b="1" dirty="0"/>
              <a:t> 4. Misurare e comunicare l’impatto </a:t>
            </a:r>
          </a:p>
          <a:p>
            <a:r>
              <a:rPr lang="it-IT" dirty="0"/>
              <a:t>Integrare valutazione e restituzione pubblica</a:t>
            </a:r>
          </a:p>
          <a:p>
            <a:r>
              <a:rPr lang="it-IT" dirty="0"/>
              <a:t>Rendere visibili i risultati per influenzare policy e investimenti educativi</a:t>
            </a:r>
          </a:p>
        </p:txBody>
      </p:sp>
      <p:pic>
        <p:nvPicPr>
          <p:cNvPr id="2050" name="Picture 2" descr="cartelli stradali vuoti che indicano le diverse direzioni Foto stock - Alamy">
            <a:extLst>
              <a:ext uri="{FF2B5EF4-FFF2-40B4-BE49-F238E27FC236}">
                <a16:creationId xmlns:a16="http://schemas.microsoft.com/office/drawing/2014/main" id="{4BA7B3FE-7D46-21C8-71EF-5FFC108B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57" y="1877713"/>
            <a:ext cx="3420153" cy="365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2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3DAA-C805-EAA6-3F0D-1ACB821D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EC216-987C-8CCB-FAD6-3C774EE3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E BUONE PRATICHE</a:t>
            </a:r>
          </a:p>
        </p:txBody>
      </p:sp>
    </p:spTree>
    <p:extLst>
      <p:ext uri="{BB962C8B-B14F-4D97-AF65-F5344CB8AC3E}">
        <p14:creationId xmlns:p14="http://schemas.microsoft.com/office/powerpoint/2010/main" val="306995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535803-505E-4788-EB22-876006D72ED0}"/>
              </a:ext>
            </a:extLst>
          </p:cNvPr>
          <p:cNvSpPr txBox="1"/>
          <p:nvPr/>
        </p:nvSpPr>
        <p:spPr>
          <a:xfrm>
            <a:off x="238517" y="1132117"/>
            <a:ext cx="5898193" cy="480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it-IT" b="1" dirty="0"/>
              <a:t> Network nazionali</a:t>
            </a:r>
          </a:p>
          <a:p>
            <a:r>
              <a:rPr lang="it-IT" b="1" dirty="0"/>
              <a:t>PORTIAMO LA RICERCA A SCUOLA</a:t>
            </a:r>
            <a:br>
              <a:rPr lang="it-IT" dirty="0"/>
            </a:br>
            <a:r>
              <a:rPr lang="it-IT" dirty="0"/>
              <a:t>➤ Rete con </a:t>
            </a:r>
            <a:r>
              <a:rPr lang="it-IT" b="1" dirty="0"/>
              <a:t>20 Enti Pubblici di Ricerca</a:t>
            </a:r>
            <a:r>
              <a:rPr lang="it-IT" dirty="0"/>
              <a:t> (es. CNR, INAF, INGV, INFN, ISPRA)</a:t>
            </a:r>
            <a:br>
              <a:rPr lang="it-IT" dirty="0"/>
            </a:br>
            <a:r>
              <a:rPr lang="it-IT" dirty="0"/>
              <a:t>➤ Coordinamento INDIRE per contenuti divulgativi durante l’emergenza sanitaria</a:t>
            </a:r>
          </a:p>
          <a:p>
            <a:r>
              <a:rPr lang="it-IT" b="1" dirty="0"/>
              <a:t>DIDACTA Italia</a:t>
            </a:r>
            <a:br>
              <a:rPr lang="it-IT" dirty="0"/>
            </a:br>
            <a:r>
              <a:rPr lang="it-IT" dirty="0"/>
              <a:t>➤ Collaborazione con:</a:t>
            </a:r>
            <a:br>
              <a:rPr lang="it-IT" dirty="0"/>
            </a:br>
            <a:r>
              <a:rPr lang="it-IT" dirty="0"/>
              <a:t>• Ministero dell’Istruzione</a:t>
            </a:r>
            <a:br>
              <a:rPr lang="it-IT" dirty="0"/>
            </a:br>
            <a:r>
              <a:rPr lang="it-IT" dirty="0"/>
              <a:t>• Regioni (Toscana, Sicilia, Puglia)</a:t>
            </a:r>
            <a:br>
              <a:rPr lang="it-IT" dirty="0"/>
            </a:br>
            <a:r>
              <a:rPr lang="it-IT" dirty="0"/>
              <a:t>• Università ed enti del mondo educativo e formativo</a:t>
            </a:r>
            <a:br>
              <a:rPr lang="it-IT" dirty="0"/>
            </a:br>
            <a:r>
              <a:rPr lang="it-IT" dirty="0"/>
              <a:t>• Imprese ed editoria scolastica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ITS Academy</a:t>
            </a:r>
            <a:br>
              <a:rPr lang="it-IT" dirty="0"/>
            </a:br>
            <a:r>
              <a:rPr lang="it-IT" dirty="0"/>
              <a:t>➤ Cooperazione con:</a:t>
            </a:r>
            <a:br>
              <a:rPr lang="it-IT" dirty="0"/>
            </a:br>
            <a:r>
              <a:rPr lang="it-IT" dirty="0"/>
              <a:t>• Regioni, imprese, associazioni di categoria</a:t>
            </a:r>
            <a:br>
              <a:rPr lang="it-IT" dirty="0"/>
            </a:br>
            <a:r>
              <a:rPr lang="it-IT" dirty="0"/>
              <a:t>• Ministero dell’Istruzione e del Lavoro</a:t>
            </a:r>
            <a:br>
              <a:rPr lang="it-IT" dirty="0"/>
            </a:br>
            <a:r>
              <a:rPr lang="it-IT" dirty="0"/>
              <a:t>• Scuole secondarie superiori e agenzie formative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A60639-9DB7-5FEA-2F1D-33DE41076C0B}"/>
              </a:ext>
            </a:extLst>
          </p:cNvPr>
          <p:cNvSpPr txBox="1"/>
          <p:nvPr/>
        </p:nvSpPr>
        <p:spPr>
          <a:xfrm>
            <a:off x="6287544" y="1132117"/>
            <a:ext cx="5110620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it-IT" b="1" dirty="0"/>
              <a:t>Network europei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 err="1"/>
              <a:t>eTwinning</a:t>
            </a:r>
            <a:r>
              <a:rPr lang="it-IT" b="1" dirty="0"/>
              <a:t> e Erasmus+</a:t>
            </a:r>
            <a:br>
              <a:rPr lang="it-IT" dirty="0"/>
            </a:br>
            <a:r>
              <a:rPr lang="it-IT" dirty="0"/>
              <a:t>➤ INDIRE è </a:t>
            </a:r>
            <a:r>
              <a:rPr lang="it-IT" b="1" dirty="0"/>
              <a:t>Agenzia nazionale</a:t>
            </a:r>
            <a:br>
              <a:rPr lang="it-IT" dirty="0"/>
            </a:br>
            <a:r>
              <a:rPr lang="it-IT" dirty="0"/>
              <a:t>➤ Connessione di migliaia di scuole italiane con partner in Europa</a:t>
            </a:r>
            <a:br>
              <a:rPr lang="it-IT" dirty="0"/>
            </a:br>
            <a:r>
              <a:rPr lang="it-IT" dirty="0"/>
              <a:t>➤ PE centrato su </a:t>
            </a:r>
            <a:r>
              <a:rPr lang="it-IT" b="1" dirty="0"/>
              <a:t>intercultura, cittadinanza, ambiente, digitale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EPALE – Electronic Platform for </a:t>
            </a:r>
            <a:r>
              <a:rPr lang="it-IT" b="1" dirty="0" err="1"/>
              <a:t>Adult</a:t>
            </a:r>
            <a:r>
              <a:rPr lang="it-IT" b="1" dirty="0"/>
              <a:t> Learning in Europe</a:t>
            </a:r>
            <a:br>
              <a:rPr lang="it-IT" dirty="0"/>
            </a:br>
            <a:r>
              <a:rPr lang="it-IT" dirty="0"/>
              <a:t>➤ INDIRE coordina la community italiana</a:t>
            </a:r>
            <a:br>
              <a:rPr lang="it-IT" dirty="0"/>
            </a:br>
            <a:r>
              <a:rPr lang="it-IT" dirty="0"/>
              <a:t>➤ Condivisione di pratiche PE nel campo dell’apprendimento permanente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 err="1"/>
              <a:t>European</a:t>
            </a:r>
            <a:r>
              <a:rPr lang="it-IT" b="1" dirty="0"/>
              <a:t> </a:t>
            </a:r>
            <a:r>
              <a:rPr lang="it-IT" b="1" dirty="0" err="1"/>
              <a:t>Schoolnet</a:t>
            </a:r>
            <a:r>
              <a:rPr lang="it-IT" b="1" dirty="0"/>
              <a:t> – EUN</a:t>
            </a:r>
            <a:br>
              <a:rPr lang="it-IT" dirty="0"/>
            </a:br>
            <a:r>
              <a:rPr lang="it-IT" dirty="0"/>
              <a:t>➤ INDIRE partecipa come partner a progetti su competenze digitali e didattica innovativa E COLLABORA PER LA COSTRUZIONE DI RETI EUROPEE (SIG SMALL AND RURAL SCHOOLS)</a:t>
            </a:r>
            <a:br>
              <a:rPr lang="it-IT" dirty="0"/>
            </a:br>
            <a:r>
              <a:rPr lang="it-IT" dirty="0"/>
              <a:t>➤ PE scientifico in chiave transnazionale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BDE968-A9C5-1B50-7176-E93035DBDB94}"/>
              </a:ext>
            </a:extLst>
          </p:cNvPr>
          <p:cNvSpPr txBox="1"/>
          <p:nvPr/>
        </p:nvSpPr>
        <p:spPr>
          <a:xfrm>
            <a:off x="350209" y="762785"/>
            <a:ext cx="1119879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it-IT" i="1" dirty="0"/>
              <a:t>Il PE di INDIRE si fonda su una rete estesa e articolata di collaborazioni istituzionali, scientifiche e territoriali.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618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BAB160-4270-E42E-6E79-08C97AD3CF16}"/>
              </a:ext>
            </a:extLst>
          </p:cNvPr>
          <p:cNvSpPr txBox="1"/>
          <p:nvPr/>
        </p:nvSpPr>
        <p:spPr>
          <a:xfrm>
            <a:off x="396658" y="1166842"/>
            <a:ext cx="5799550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it-IT" b="1" dirty="0" err="1"/>
              <a:t>GUNi</a:t>
            </a:r>
            <a:r>
              <a:rPr lang="it-IT" b="1" dirty="0"/>
              <a:t> – Global University Network for Innovation</a:t>
            </a:r>
            <a:br>
              <a:rPr lang="it-IT" dirty="0"/>
            </a:br>
            <a:r>
              <a:rPr lang="it-IT" dirty="0"/>
              <a:t>Partner: UNESCO, </a:t>
            </a:r>
            <a:r>
              <a:rPr lang="it-IT" dirty="0" err="1"/>
              <a:t>Universitat</a:t>
            </a:r>
            <a:r>
              <a:rPr lang="it-IT" dirty="0"/>
              <a:t> </a:t>
            </a:r>
            <a:r>
              <a:rPr lang="it-IT" dirty="0" err="1"/>
              <a:t>Politècnica</a:t>
            </a:r>
            <a:r>
              <a:rPr lang="it-IT" dirty="0"/>
              <a:t> de Catalunya</a:t>
            </a:r>
            <a:br>
              <a:rPr lang="it-IT" dirty="0"/>
            </a:br>
            <a:r>
              <a:rPr lang="it-IT" dirty="0"/>
              <a:t>🔹 Promuove il ruolo civico e l’impatto sociale dell’istruzione superiore</a:t>
            </a:r>
            <a:br>
              <a:rPr lang="it-IT" dirty="0"/>
            </a:br>
            <a:r>
              <a:rPr lang="it-IT" dirty="0"/>
              <a:t>🔹 Modello di rete internazionale multi-stakeholder</a:t>
            </a:r>
            <a:br>
              <a:rPr lang="it-IT" dirty="0"/>
            </a:br>
            <a:r>
              <a:rPr lang="it-IT" dirty="0"/>
              <a:t> </a:t>
            </a:r>
            <a:r>
              <a:rPr lang="it-IT" dirty="0">
                <a:hlinkClick r:id="rId2"/>
              </a:rPr>
              <a:t>www.guninetwork.org</a:t>
            </a:r>
            <a:endParaRPr lang="it-IT" dirty="0"/>
          </a:p>
          <a:p>
            <a:pPr>
              <a:buNone/>
            </a:pPr>
            <a:r>
              <a:rPr lang="it-IT" b="1" dirty="0"/>
              <a:t>EUSEA – </a:t>
            </a:r>
            <a:r>
              <a:rPr lang="it-IT" b="1" dirty="0" err="1"/>
              <a:t>European</a:t>
            </a:r>
            <a:r>
              <a:rPr lang="it-IT" b="1" dirty="0"/>
              <a:t> Science Engagement Association</a:t>
            </a:r>
            <a:br>
              <a:rPr lang="it-IT" dirty="0"/>
            </a:br>
            <a:r>
              <a:rPr lang="it-IT" dirty="0"/>
              <a:t>Membri: università, musei, comuni, enti di ricerca</a:t>
            </a:r>
            <a:br>
              <a:rPr lang="it-IT" dirty="0"/>
            </a:br>
            <a:r>
              <a:rPr lang="it-IT" dirty="0"/>
              <a:t>🔹 Focus su Public Engagement, </a:t>
            </a:r>
            <a:r>
              <a:rPr lang="it-IT" dirty="0" err="1"/>
              <a:t>citizen</a:t>
            </a:r>
            <a:r>
              <a:rPr lang="it-IT" dirty="0"/>
              <a:t> science, advocacy</a:t>
            </a:r>
            <a:br>
              <a:rPr lang="it-IT" dirty="0"/>
            </a:br>
            <a:r>
              <a:rPr lang="it-IT" dirty="0"/>
              <a:t>🔹 Promuove festival, strumenti di valutazione, formazione europea</a:t>
            </a:r>
            <a:br>
              <a:rPr lang="it-IT" dirty="0"/>
            </a:br>
            <a:r>
              <a:rPr lang="it-IT" dirty="0"/>
              <a:t> </a:t>
            </a:r>
            <a:r>
              <a:rPr lang="it-IT" dirty="0">
                <a:hlinkClick r:id="rId3"/>
              </a:rPr>
              <a:t>www.eusea.info</a:t>
            </a:r>
            <a:endParaRPr lang="it-IT" dirty="0"/>
          </a:p>
          <a:p>
            <a:r>
              <a:rPr lang="it-IT" b="1" dirty="0"/>
              <a:t> TEFCE / </a:t>
            </a:r>
            <a:r>
              <a:rPr lang="it-IT" b="1" dirty="0" err="1"/>
              <a:t>UNiC</a:t>
            </a:r>
            <a:r>
              <a:rPr lang="it-IT" b="1" dirty="0"/>
              <a:t> – Framework for Community Engagement in </a:t>
            </a:r>
            <a:r>
              <a:rPr lang="it-IT" b="1" dirty="0" err="1"/>
              <a:t>Higher</a:t>
            </a:r>
            <a:r>
              <a:rPr lang="it-IT" b="1" dirty="0"/>
              <a:t> </a:t>
            </a:r>
            <a:r>
              <a:rPr lang="it-IT" b="1" dirty="0" err="1"/>
              <a:t>Education</a:t>
            </a:r>
            <a:br>
              <a:rPr lang="it-IT" dirty="0"/>
            </a:br>
            <a:r>
              <a:rPr lang="it-IT" dirty="0"/>
              <a:t>🔹 Propone indicatori per valutare l’engagement delle università con le comunità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F43678-117C-FF2C-CB4F-A829FE5FF66C}"/>
              </a:ext>
            </a:extLst>
          </p:cNvPr>
          <p:cNvSpPr txBox="1"/>
          <p:nvPr/>
        </p:nvSpPr>
        <p:spPr>
          <a:xfrm>
            <a:off x="6459255" y="1166842"/>
            <a:ext cx="4889326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b="1" dirty="0"/>
              <a:t> Open Science Communities Europe</a:t>
            </a:r>
            <a:br>
              <a:rPr lang="it-IT" dirty="0"/>
            </a:br>
            <a:r>
              <a:rPr lang="it-IT" dirty="0"/>
              <a:t>🔹 Reti locali federate per promuovere una scienza aperta e partecipativa</a:t>
            </a:r>
            <a:br>
              <a:rPr lang="it-IT" dirty="0"/>
            </a:br>
            <a:r>
              <a:rPr lang="it-IT" dirty="0"/>
              <a:t>🔹 Esempio utile per costruire </a:t>
            </a:r>
            <a:r>
              <a:rPr lang="it-IT" b="1" dirty="0"/>
              <a:t>hub territoriali coordinati</a:t>
            </a:r>
            <a:r>
              <a:rPr lang="it-IT" dirty="0"/>
              <a:t> a livello nazionale</a:t>
            </a:r>
            <a:br>
              <a:rPr lang="it-IT" dirty="0"/>
            </a:br>
            <a:r>
              <a:rPr lang="it-IT" dirty="0"/>
              <a:t> </a:t>
            </a:r>
            <a:r>
              <a:rPr lang="it-IT" dirty="0">
                <a:hlinkClick r:id="rId4"/>
              </a:rPr>
              <a:t>www.osc-europe.eu</a:t>
            </a:r>
            <a:endParaRPr lang="it-IT" dirty="0"/>
          </a:p>
          <a:p>
            <a:r>
              <a:rPr lang="it-IT" b="1" dirty="0"/>
              <a:t> ENRESSH (ex-COST Action)</a:t>
            </a:r>
            <a:br>
              <a:rPr lang="it-IT" dirty="0"/>
            </a:br>
            <a:r>
              <a:rPr lang="it-IT" dirty="0"/>
              <a:t>🔹 Ha sviluppato criteri e metodologie per la valutazione dell’impatto sociale nelle scienze umane e sociali</a:t>
            </a:r>
            <a:br>
              <a:rPr lang="it-IT" dirty="0"/>
            </a:br>
            <a:r>
              <a:rPr lang="it-IT" dirty="0"/>
              <a:t>🔹 Output ancora attivi come riferimenti per la Terza Missione</a:t>
            </a:r>
            <a:br>
              <a:rPr lang="it-IT" dirty="0"/>
            </a:br>
            <a:r>
              <a:rPr lang="it-IT" dirty="0"/>
              <a:t> </a:t>
            </a:r>
            <a:r>
              <a:rPr lang="it-IT" dirty="0">
                <a:hlinkClick r:id="rId5"/>
              </a:rPr>
              <a:t>www.enressh.eu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097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EC896C-E157-7945-3557-8325EAE6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Costruire network futuri per un Public Engagement ad alto impatto</a:t>
            </a:r>
          </a:p>
        </p:txBody>
      </p:sp>
    </p:spTree>
    <p:extLst>
      <p:ext uri="{BB962C8B-B14F-4D97-AF65-F5344CB8AC3E}">
        <p14:creationId xmlns:p14="http://schemas.microsoft.com/office/powerpoint/2010/main" val="383529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163FBC-2687-9AA2-8F93-E262D9EC3893}"/>
              </a:ext>
            </a:extLst>
          </p:cNvPr>
          <p:cNvSpPr txBox="1"/>
          <p:nvPr/>
        </p:nvSpPr>
        <p:spPr>
          <a:xfrm>
            <a:off x="1812296" y="789104"/>
            <a:ext cx="970140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VERSO UNA EDUCATION ENGAGEMENT ALLIANCE ITALIANA”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4198B75-F180-3834-41F2-391FBAFC9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5380"/>
            <a:ext cx="111748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RETE tra EPR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italiani impegnati nella ricerca educativa, nella divulgazione scientifica e nella terza missione.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915F8C-A35C-B6B1-FC50-359DF6DD0E0C}"/>
              </a:ext>
            </a:extLst>
          </p:cNvPr>
          <p:cNvSpPr txBox="1"/>
          <p:nvPr/>
        </p:nvSpPr>
        <p:spPr>
          <a:xfrm>
            <a:off x="119518" y="1955441"/>
            <a:ext cx="7121379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b="1" dirty="0"/>
              <a:t>Obiettivi principali</a:t>
            </a:r>
          </a:p>
          <a:p>
            <a:r>
              <a:rPr lang="it-IT" dirty="0"/>
              <a:t>Coordinare le strategie di Public Engagement a livello nazionale</a:t>
            </a:r>
          </a:p>
          <a:p>
            <a:r>
              <a:rPr lang="it-IT" dirty="0"/>
              <a:t>Valorizzare l’interazione tra scuola, ricerca e società</a:t>
            </a:r>
          </a:p>
          <a:p>
            <a:r>
              <a:rPr lang="it-IT" dirty="0"/>
              <a:t>Condividere strumenti, buone pratiche, risorse e indicatori comuni di impatto</a:t>
            </a:r>
          </a:p>
          <a:p>
            <a:r>
              <a:rPr lang="it-IT" dirty="0"/>
              <a:t>Rafforzare il posizionamento europeo e internazionale del sistema italiano</a:t>
            </a:r>
          </a:p>
          <a:p>
            <a:endParaRPr lang="it-IT" b="1" dirty="0"/>
          </a:p>
          <a:p>
            <a:r>
              <a:rPr lang="it-IT" b="1" dirty="0"/>
              <a:t> Prospettiva europea</a:t>
            </a:r>
          </a:p>
          <a:p>
            <a:r>
              <a:rPr lang="it-IT" dirty="0"/>
              <a:t>Costruire insieme una voce pubblica italiana autorevole nel dibattito europeo sul ruolo sociale della ricerca.</a:t>
            </a:r>
          </a:p>
          <a:p>
            <a:r>
              <a:rPr lang="it-IT" dirty="0"/>
              <a:t>Posizionarsi come </a:t>
            </a:r>
            <a:r>
              <a:rPr lang="it-IT" dirty="0" err="1"/>
              <a:t>Education</a:t>
            </a:r>
            <a:r>
              <a:rPr lang="it-IT" dirty="0"/>
              <a:t> Engagement Alliance nel contesto di Horizon Europe, Erasmus+, New </a:t>
            </a:r>
            <a:r>
              <a:rPr lang="it-IT" dirty="0" err="1"/>
              <a:t>European</a:t>
            </a:r>
            <a:r>
              <a:rPr lang="it-IT" dirty="0"/>
              <a:t> Bauhaus, CERV. </a:t>
            </a:r>
          </a:p>
        </p:txBody>
      </p:sp>
      <p:pic>
        <p:nvPicPr>
          <p:cNvPr id="3078" name="Picture 6" descr="Vettoriale stock di Management Icon. Teamwork management icon. Business  team. Company leader, supervisor. Partnership icon. Organization workforce.  Facility | Adobe Stock">
            <a:extLst>
              <a:ext uri="{FF2B5EF4-FFF2-40B4-BE49-F238E27FC236}">
                <a16:creationId xmlns:a16="http://schemas.microsoft.com/office/drawing/2014/main" id="{9188A32B-3668-F0D1-7257-D1A64D5F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14" y="1955441"/>
            <a:ext cx="3733540" cy="37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37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1994A-9948-A666-5B3D-A2E2C324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253" y="3018773"/>
            <a:ext cx="4110625" cy="1956898"/>
          </a:xfrm>
        </p:spPr>
        <p:txBody>
          <a:bodyPr>
            <a:noAutofit/>
          </a:bodyPr>
          <a:lstStyle/>
          <a:p>
            <a:r>
              <a:rPr lang="it-IT" sz="3200" b="1" dirty="0"/>
              <a:t>COME FARE?</a:t>
            </a:r>
          </a:p>
        </p:txBody>
      </p:sp>
      <p:pic>
        <p:nvPicPr>
          <p:cNvPr id="3085" name="Picture 13" descr="Generazione immagine completata">
            <a:extLst>
              <a:ext uri="{FF2B5EF4-FFF2-40B4-BE49-F238E27FC236}">
                <a16:creationId xmlns:a16="http://schemas.microsoft.com/office/drawing/2014/main" id="{BA2C44A9-09B6-0983-D899-C250F12F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69" y="1139867"/>
            <a:ext cx="7938371" cy="52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48874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272627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ho Gothic Pro Medium"/>
        <a:ea typeface="Soho Gothic Pro Medium"/>
        <a:cs typeface="Soho Gothic Pro Medium"/>
      </a:majorFont>
      <a:minorFont>
        <a:latin typeface="Soho Gothic Pro Bold"/>
        <a:ea typeface="Soho Gothic Pro Bold"/>
        <a:cs typeface="Soho Gothic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27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79500" algn="l"/>
            <a:tab pos="1435100" algn="l"/>
            <a:tab pos="1790700" algn="l"/>
            <a:tab pos="2159000" algn="l"/>
            <a:tab pos="2514600" algn="l"/>
            <a:tab pos="2870200" algn="l"/>
            <a:tab pos="3238500" algn="l"/>
            <a:tab pos="3594100" algn="l"/>
            <a:tab pos="3949700" algn="l"/>
            <a:tab pos="4318000" algn="l"/>
          </a:tabLst>
          <a:defRPr kumimoji="0" sz="2400" b="0" i="0" u="none" strike="noStrike" cap="none" spc="0" normalizeH="0" baseline="0">
            <a:ln>
              <a:noFill/>
            </a:ln>
            <a:solidFill>
              <a:srgbClr val="272627"/>
            </a:solidFill>
            <a:effectLst/>
            <a:uFillTx/>
            <a:latin typeface="Soho Gothic Pro Regular"/>
            <a:ea typeface="Soho Gothic Pro Regular"/>
            <a:cs typeface="Soho Gothic Pro Regular"/>
            <a:sym typeface="Soho Gothic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C6BCE1073404439658A2B725E3F962" ma:contentTypeVersion="15" ma:contentTypeDescription="Creare un nuovo documento." ma:contentTypeScope="" ma:versionID="d9109eb8efa6a63b95ecea0250dd1cf9">
  <xsd:schema xmlns:xsd="http://www.w3.org/2001/XMLSchema" xmlns:xs="http://www.w3.org/2001/XMLSchema" xmlns:p="http://schemas.microsoft.com/office/2006/metadata/properties" xmlns:ns2="50cef2bf-d5b4-4a4d-a699-b6127bd8624f" xmlns:ns3="273cfcf1-5f34-439b-b384-b07eef75912b" targetNamespace="http://schemas.microsoft.com/office/2006/metadata/properties" ma:root="true" ma:fieldsID="bf86a2757916e605bc501bb5dfbcb737" ns2:_="" ns3:_="">
    <xsd:import namespace="50cef2bf-d5b4-4a4d-a699-b6127bd8624f"/>
    <xsd:import namespace="273cfcf1-5f34-439b-b384-b07eef7591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ef2bf-d5b4-4a4d-a699-b6127bd86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cfcf1-5f34-439b-b384-b07eef7591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f9d1469-f3bd-4544-b43d-9db0a066442b}" ma:internalName="TaxCatchAll" ma:showField="CatchAllData" ma:web="273cfcf1-5f34-439b-b384-b07eef759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cef2bf-d5b4-4a4d-a699-b6127bd8624f">
      <Terms xmlns="http://schemas.microsoft.com/office/infopath/2007/PartnerControls"/>
    </lcf76f155ced4ddcb4097134ff3c332f>
    <TaxCatchAll xmlns="273cfcf1-5f34-439b-b384-b07eef75912b" xsi:nil="true"/>
    <SharedWithUsers xmlns="273cfcf1-5f34-439b-b384-b07eef75912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08D76C0-09E1-4792-BED0-5DD89226DDD3}">
  <ds:schemaRefs>
    <ds:schemaRef ds:uri="273cfcf1-5f34-439b-b384-b07eef75912b"/>
    <ds:schemaRef ds:uri="50cef2bf-d5b4-4a4d-a699-b6127bd862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C1E56E-20DB-4C74-AD4A-1F4BFCDB0F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625A17-4191-49DD-903E-28BADB99E889}">
  <ds:schemaRefs>
    <ds:schemaRef ds:uri="15074291-0bfc-4c49-99e9-40c79e4829b0"/>
    <ds:schemaRef ds:uri="273cfcf1-5f34-439b-b384-b07eef75912b"/>
    <ds:schemaRef ds:uri="50cef2bf-d5b4-4a4d-a699-b6127bd8624f"/>
    <ds:schemaRef ds:uri="515f6df8-bf9c-4f3f-9368-dc6e86b01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717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3" baseType="lpstr">
      <vt:lpstr>Arial</vt:lpstr>
      <vt:lpstr>Calibri</vt:lpstr>
      <vt:lpstr>Helvetica Neue</vt:lpstr>
      <vt:lpstr>Helvetica Neue Medium</vt:lpstr>
      <vt:lpstr>Open Sans</vt:lpstr>
      <vt:lpstr>Roboto</vt:lpstr>
      <vt:lpstr>Soho Gothic Pro Bold</vt:lpstr>
      <vt:lpstr>Soho Gothic Pro Light</vt:lpstr>
      <vt:lpstr>Soho Gothic Pro Medium</vt:lpstr>
      <vt:lpstr>Soho Gothic Pro Regular</vt:lpstr>
      <vt:lpstr>Soho Gothic Pro Thin</vt:lpstr>
      <vt:lpstr>Tahoma</vt:lpstr>
      <vt:lpstr>21_BasicWhite</vt:lpstr>
      <vt:lpstr>Presentazione standard di PowerPoint</vt:lpstr>
      <vt:lpstr>Presentazione standard di PowerPoint</vt:lpstr>
      <vt:lpstr>Presentazione standard di PowerPoint</vt:lpstr>
      <vt:lpstr>ESEMPI E BUONE PRATICHE</vt:lpstr>
      <vt:lpstr>Presentazione standard di PowerPoint</vt:lpstr>
      <vt:lpstr>Presentazione standard di PowerPoint</vt:lpstr>
      <vt:lpstr>Costruire network futuri per un Public Engagement ad alto impatto</vt:lpstr>
      <vt:lpstr>Presentazione standard di PowerPoint</vt:lpstr>
      <vt:lpstr>COME FARE?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Giuseppina Cannella</dc:creator>
  <cp:lastModifiedBy>Giuseppina Mangione</cp:lastModifiedBy>
  <cp:revision>16</cp:revision>
  <dcterms:created xsi:type="dcterms:W3CDTF">2023-11-16T08:44:09Z</dcterms:created>
  <dcterms:modified xsi:type="dcterms:W3CDTF">2025-06-06T06:42:33Z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0x01010088C6BCE1073404439658A2B725E3F962</vt:lpwstr>
  </property>
  <property fmtid="{D5CDD505-2E9C-101B-9397-08002B2CF9AE}" pid="3" name="Order">
    <vt:r8>42100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