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24" roundtripDataSignature="AMtx7mhwcPodpESYVu2aVukWMlWkacH0H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11" Type="http://schemas.openxmlformats.org/officeDocument/2006/relationships/slide" Target="slides/slide5.xml"/><Relationship Id="rId22" Type="http://schemas.openxmlformats.org/officeDocument/2006/relationships/slide" Target="slides/slide16.xml"/><Relationship Id="rId10" Type="http://schemas.openxmlformats.org/officeDocument/2006/relationships/slide" Target="slides/slide4.xml"/><Relationship Id="rId21" Type="http://schemas.openxmlformats.org/officeDocument/2006/relationships/slide" Target="slides/slide15.xml"/><Relationship Id="rId13" Type="http://schemas.openxmlformats.org/officeDocument/2006/relationships/slide" Target="slides/slide7.xml"/><Relationship Id="rId24" Type="http://customschemas.google.com/relationships/presentationmetadata" Target="metadata"/><Relationship Id="rId12" Type="http://schemas.openxmlformats.org/officeDocument/2006/relationships/slide" Target="slides/slide6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3.xml"/><Relationship Id="rId6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5fdf22495c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g35fdf22495c_1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5fdf22495c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35fdf22495c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9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9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" name="Google Shape;14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0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1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1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2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3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3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4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2" name="Google Shape;32;p24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3" name="Google Shape;33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5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25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0" name="Google Shape;40;p25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25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2" name="Google Shape;42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8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8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8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2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9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9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9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2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2" name="Google Shape;82;p2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jpg"/><Relationship Id="rId4" Type="http://schemas.openxmlformats.org/officeDocument/2006/relationships/image" Target="../media/image32.jpg"/><Relationship Id="rId5" Type="http://schemas.openxmlformats.org/officeDocument/2006/relationships/image" Target="../media/image24.jpg"/><Relationship Id="rId6" Type="http://schemas.openxmlformats.org/officeDocument/2006/relationships/image" Target="../media/image29.png"/><Relationship Id="rId7" Type="http://schemas.openxmlformats.org/officeDocument/2006/relationships/image" Target="../media/image48.jpg"/><Relationship Id="rId8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7.png"/><Relationship Id="rId4" Type="http://schemas.openxmlformats.org/officeDocument/2006/relationships/image" Target="../media/image31.jpg"/><Relationship Id="rId5" Type="http://schemas.openxmlformats.org/officeDocument/2006/relationships/image" Target="../media/image30.jpg"/><Relationship Id="rId6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5" Type="http://schemas.openxmlformats.org/officeDocument/2006/relationships/image" Target="../media/image33.jpg"/><Relationship Id="rId6" Type="http://schemas.openxmlformats.org/officeDocument/2006/relationships/image" Target="../media/image37.jpg"/><Relationship Id="rId7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0.jpg"/><Relationship Id="rId4" Type="http://schemas.openxmlformats.org/officeDocument/2006/relationships/image" Target="../media/image44.jpg"/><Relationship Id="rId5" Type="http://schemas.openxmlformats.org/officeDocument/2006/relationships/image" Target="../media/image39.jpg"/><Relationship Id="rId6" Type="http://schemas.openxmlformats.org/officeDocument/2006/relationships/image" Target="../media/image41.jpg"/><Relationship Id="rId7" Type="http://schemas.openxmlformats.org/officeDocument/2006/relationships/image" Target="../media/image38.jpg"/><Relationship Id="rId8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3.png"/><Relationship Id="rId4" Type="http://schemas.openxmlformats.org/officeDocument/2006/relationships/image" Target="../media/image46.png"/><Relationship Id="rId5" Type="http://schemas.openxmlformats.org/officeDocument/2006/relationships/image" Target="../media/image54.jpg"/><Relationship Id="rId6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5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Relationship Id="rId5" Type="http://schemas.openxmlformats.org/officeDocument/2006/relationships/image" Target="../media/image50.png"/><Relationship Id="rId6" Type="http://schemas.openxmlformats.org/officeDocument/2006/relationships/image" Target="../media/image6.png"/><Relationship Id="rId7" Type="http://schemas.openxmlformats.org/officeDocument/2006/relationships/image" Target="../media/image52.png"/><Relationship Id="rId8" Type="http://schemas.openxmlformats.org/officeDocument/2006/relationships/image" Target="../media/image5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28.jpg"/><Relationship Id="rId5" Type="http://schemas.openxmlformats.org/officeDocument/2006/relationships/image" Target="../media/image2.jpg"/><Relationship Id="rId6" Type="http://schemas.openxmlformats.org/officeDocument/2006/relationships/image" Target="../media/image8.jpg"/><Relationship Id="rId7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Relationship Id="rId4" Type="http://schemas.openxmlformats.org/officeDocument/2006/relationships/image" Target="../media/image9.jpg"/><Relationship Id="rId5" Type="http://schemas.openxmlformats.org/officeDocument/2006/relationships/image" Target="../media/image15.jpg"/><Relationship Id="rId6" Type="http://schemas.openxmlformats.org/officeDocument/2006/relationships/image" Target="../media/image12.jpg"/><Relationship Id="rId7" Type="http://schemas.openxmlformats.org/officeDocument/2006/relationships/image" Target="../media/image16.jpg"/><Relationship Id="rId8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5.jpg"/><Relationship Id="rId5" Type="http://schemas.openxmlformats.org/officeDocument/2006/relationships/image" Target="../media/image13.jpg"/><Relationship Id="rId6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jpg"/><Relationship Id="rId4" Type="http://schemas.openxmlformats.org/officeDocument/2006/relationships/image" Target="../media/image27.jpg"/><Relationship Id="rId5" Type="http://schemas.openxmlformats.org/officeDocument/2006/relationships/image" Target="../media/image21.jpg"/><Relationship Id="rId6" Type="http://schemas.openxmlformats.org/officeDocument/2006/relationships/image" Target="../media/image22.jpg"/><Relationship Id="rId7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g"/><Relationship Id="rId4" Type="http://schemas.openxmlformats.org/officeDocument/2006/relationships/image" Target="../media/image23.jpg"/><Relationship Id="rId5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jpg"/><Relationship Id="rId4" Type="http://schemas.openxmlformats.org/officeDocument/2006/relationships/image" Target="../media/image34.jpg"/><Relationship Id="rId5" Type="http://schemas.openxmlformats.org/officeDocument/2006/relationships/image" Target="../media/image42.jpg"/><Relationship Id="rId6" Type="http://schemas.openxmlformats.org/officeDocument/2006/relationships/image" Target="../media/image25.jpg"/><Relationship Id="rId7" Type="http://schemas.openxmlformats.org/officeDocument/2006/relationships/image" Target="../media/image20.jpg"/><Relationship Id="rId8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"/>
          <p:cNvSpPr/>
          <p:nvPr/>
        </p:nvSpPr>
        <p:spPr>
          <a:xfrm>
            <a:off x="0" y="0"/>
            <a:ext cx="9144000" cy="2877832"/>
          </a:xfrm>
          <a:custGeom>
            <a:rect b="b" l="l" r="r" t="t"/>
            <a:pathLst>
              <a:path extrusionOk="0" h="2877832" w="12192000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"/>
          <p:cNvSpPr txBox="1"/>
          <p:nvPr>
            <p:ph type="ctrTitle"/>
          </p:nvPr>
        </p:nvSpPr>
        <p:spPr>
          <a:xfrm>
            <a:off x="479160" y="390525"/>
            <a:ext cx="8182230" cy="1510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-US">
                <a:solidFill>
                  <a:srgbClr val="FFFFFF"/>
                </a:solidFill>
              </a:rPr>
              <a:t>L’Istituto Nazionale di Geofisica e Vulcanologia tra scuola e società</a:t>
            </a:r>
            <a:endParaRPr/>
          </a:p>
        </p:txBody>
      </p:sp>
      <p:sp>
        <p:nvSpPr>
          <p:cNvPr id="99" name="Google Shape;99;p1"/>
          <p:cNvSpPr txBox="1"/>
          <p:nvPr>
            <p:ph idx="1" type="subTitle"/>
          </p:nvPr>
        </p:nvSpPr>
        <p:spPr>
          <a:xfrm>
            <a:off x="2171700" y="1900826"/>
            <a:ext cx="4797153" cy="6625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</a:pPr>
            <a:r>
              <a:rPr lang="en-US" sz="2000">
                <a:solidFill>
                  <a:srgbClr val="FFFFFF"/>
                </a:solidFill>
              </a:rPr>
              <a:t>Azioni e prospettive di Public Engagement</a:t>
            </a:r>
            <a:endParaRPr/>
          </a:p>
        </p:txBody>
      </p:sp>
      <p:pic>
        <p:nvPicPr>
          <p:cNvPr descr="Immagine che contiene testo, Carattere, logo, Elementi grafici&#10;&#10;Il contenuto generato dall'IA potrebbe non essere corretto." id="100" name="Google Shape;10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6382" y="3836896"/>
            <a:ext cx="7588949" cy="147984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"/>
          <p:cNvSpPr txBox="1"/>
          <p:nvPr/>
        </p:nvSpPr>
        <p:spPr>
          <a:xfrm>
            <a:off x="558262" y="6037465"/>
            <a:ext cx="802402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Workshop INFN per le Scuole: Nuove Sfide e Opportunità di Public Engagement, 6 giugno 2025, Roma</a:t>
            </a:r>
            <a:endParaRPr/>
          </a:p>
        </p:txBody>
      </p:sp>
      <p:sp>
        <p:nvSpPr>
          <p:cNvPr id="102" name="Google Shape;102;p1"/>
          <p:cNvSpPr txBox="1"/>
          <p:nvPr/>
        </p:nvSpPr>
        <p:spPr>
          <a:xfrm>
            <a:off x="2249994" y="5029520"/>
            <a:ext cx="419162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Maddalena De Lucia, Domenico Di Mauro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14141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magine che contiene aria aperta, acqua, persona, vestiti&#10;&#10;Il contenuto generato dall'IA potrebbe non essere corretto." id="202" name="Google Shape;202;p9"/>
          <p:cNvPicPr preferRelativeResize="0"/>
          <p:nvPr/>
        </p:nvPicPr>
        <p:blipFill rotWithShape="1">
          <a:blip r:embed="rId3">
            <a:alphaModFix/>
          </a:blip>
          <a:srcRect b="11524" l="0" r="6" t="11517"/>
          <a:stretch/>
        </p:blipFill>
        <p:spPr>
          <a:xfrm>
            <a:off x="1" y="-6235"/>
            <a:ext cx="2441552" cy="2505456"/>
          </a:xfrm>
          <a:custGeom>
            <a:rect b="b" l="l" r="r" t="t"/>
            <a:pathLst>
              <a:path extrusionOk="0" h="2505456" w="3255403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Immagine che contiene trasporto, aria aperta, neve, aeroplano&#10;&#10;Il contenuto generato dall'IA potrebbe non essere corretto." id="203" name="Google Shape;203;p9"/>
          <p:cNvPicPr preferRelativeResize="0"/>
          <p:nvPr/>
        </p:nvPicPr>
        <p:blipFill rotWithShape="1">
          <a:blip r:embed="rId4">
            <a:alphaModFix/>
          </a:blip>
          <a:srcRect b="7534" l="0" r="0" t="0"/>
          <a:stretch/>
        </p:blipFill>
        <p:spPr>
          <a:xfrm>
            <a:off x="5536407" y="10"/>
            <a:ext cx="3607593" cy="2501827"/>
          </a:xfrm>
          <a:custGeom>
            <a:rect b="b" l="l" r="r" t="t"/>
            <a:pathLst>
              <a:path extrusionOk="0" h="2501837" w="4810125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Immagine che contiene vestiti, persona, uomo, calzature&#10;&#10;Il contenuto generato dall'IA potrebbe non essere corretto." id="204" name="Google Shape;204;p9"/>
          <p:cNvPicPr preferRelativeResize="0"/>
          <p:nvPr/>
        </p:nvPicPr>
        <p:blipFill rotWithShape="1">
          <a:blip r:embed="rId5">
            <a:alphaModFix/>
          </a:blip>
          <a:srcRect b="9170" l="0" r="1" t="0"/>
          <a:stretch/>
        </p:blipFill>
        <p:spPr>
          <a:xfrm>
            <a:off x="3506652" y="-6235"/>
            <a:ext cx="2758363" cy="2505456"/>
          </a:xfrm>
          <a:custGeom>
            <a:rect b="b" l="l" r="r" t="t"/>
            <a:pathLst>
              <a:path extrusionOk="0" h="2505456" w="3677817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Immagine che contiene testo, collage, uomo, schermata&#10;&#10;Il contenuto generato dall'IA potrebbe non essere corretto." id="205" name="Google Shape;205;p9"/>
          <p:cNvPicPr preferRelativeResize="0"/>
          <p:nvPr/>
        </p:nvPicPr>
        <p:blipFill rotWithShape="1">
          <a:blip r:embed="rId6">
            <a:alphaModFix/>
          </a:blip>
          <a:srcRect b="0" l="3576" r="4785" t="0"/>
          <a:stretch/>
        </p:blipFill>
        <p:spPr>
          <a:xfrm>
            <a:off x="4014786" y="2660089"/>
            <a:ext cx="5129213" cy="4197911"/>
          </a:xfrm>
          <a:custGeom>
            <a:rect b="b" l="l" r="r" t="t"/>
            <a:pathLst>
              <a:path extrusionOk="0" h="4197911" w="6838950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791200" y="0"/>
                </a:lnTo>
                <a:lnTo>
                  <a:pt x="6838950" y="0"/>
                </a:lnTo>
                <a:lnTo>
                  <a:pt x="6838950" y="4197911"/>
                </a:lnTo>
                <a:lnTo>
                  <a:pt x="0" y="419791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06" name="Google Shape;206;p9"/>
          <p:cNvSpPr/>
          <p:nvPr/>
        </p:nvSpPr>
        <p:spPr>
          <a:xfrm flipH="1" rot="10800000">
            <a:off x="0" y="2660091"/>
            <a:ext cx="5341893" cy="4197911"/>
          </a:xfrm>
          <a:custGeom>
            <a:rect b="b" l="l" r="r" t="t"/>
            <a:pathLst>
              <a:path extrusionOk="0" h="4197911" w="7122523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9"/>
          <p:cNvSpPr txBox="1"/>
          <p:nvPr>
            <p:ph type="title"/>
          </p:nvPr>
        </p:nvSpPr>
        <p:spPr>
          <a:xfrm>
            <a:off x="511791" y="3098042"/>
            <a:ext cx="3981734" cy="8529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Calibri"/>
              <a:buNone/>
            </a:pPr>
            <a:r>
              <a:rPr lang="en-US" sz="3100">
                <a:solidFill>
                  <a:srgbClr val="FFFFFF"/>
                </a:solidFill>
              </a:rPr>
              <a:t>STEM e inclusività</a:t>
            </a:r>
            <a:endParaRPr/>
          </a:p>
        </p:txBody>
      </p:sp>
      <p:pic>
        <p:nvPicPr>
          <p:cNvPr descr="Immagine che contiene aria aperta, terreno, persona, vestiti&#10;&#10;Il contenuto generato dall'IA potrebbe non essere corretto." id="208" name="Google Shape;208;p9"/>
          <p:cNvPicPr preferRelativeResize="0"/>
          <p:nvPr/>
        </p:nvPicPr>
        <p:blipFill rotWithShape="1">
          <a:blip r:embed="rId7">
            <a:alphaModFix/>
          </a:blip>
          <a:srcRect b="3" l="0" r="23724" t="0"/>
          <a:stretch/>
        </p:blipFill>
        <p:spPr>
          <a:xfrm>
            <a:off x="1701375" y="10"/>
            <a:ext cx="2545458" cy="2502833"/>
          </a:xfrm>
          <a:custGeom>
            <a:rect b="b" l="l" r="r" t="t"/>
            <a:pathLst>
              <a:path extrusionOk="0" h="2502843" w="33939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09" name="Google Shape;209;p9"/>
          <p:cNvSpPr txBox="1"/>
          <p:nvPr>
            <p:ph idx="1" type="body"/>
          </p:nvPr>
        </p:nvSpPr>
        <p:spPr>
          <a:xfrm>
            <a:off x="511800" y="3951025"/>
            <a:ext cx="3560100" cy="243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•"/>
            </a:pPr>
            <a:r>
              <a:rPr lang="en-US" sz="1700">
                <a:solidFill>
                  <a:srgbClr val="FFFFFF"/>
                </a:solidFill>
              </a:rPr>
              <a:t>Partecipazione alla Settimana STEM (MUR)</a:t>
            </a:r>
            <a:endParaRPr sz="1700"/>
          </a:p>
          <a:p>
            <a:pPr indent="-342900" lvl="0" marL="342900" rtl="0" algn="l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rgbClr val="FFFFFF"/>
              </a:buClr>
              <a:buSzPts val="1700"/>
              <a:buChar char="•"/>
            </a:pPr>
            <a:r>
              <a:rPr lang="en-US" sz="1700">
                <a:solidFill>
                  <a:srgbClr val="FFFFFF"/>
                </a:solidFill>
              </a:rPr>
              <a:t>11 Febbraio: Donne e Ragazze nella Scienza</a:t>
            </a:r>
            <a:endParaRPr sz="1700"/>
          </a:p>
          <a:p>
            <a:pPr indent="-285750" lvl="1" marL="742950" rtl="0" algn="l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rgbClr val="FFFFFF"/>
              </a:buClr>
              <a:buSzPts val="1700"/>
              <a:buChar char="–"/>
            </a:pPr>
            <a:r>
              <a:rPr lang="en-US" sz="1700">
                <a:solidFill>
                  <a:srgbClr val="FFFFFF"/>
                </a:solidFill>
              </a:rPr>
              <a:t>Webinar, video, campagne social</a:t>
            </a:r>
            <a:endParaRPr sz="1700"/>
          </a:p>
          <a:p>
            <a:pPr indent="-285750" lvl="1" marL="742950" rtl="0" algn="l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rgbClr val="FFFFFF"/>
              </a:buClr>
              <a:buSzPts val="1700"/>
              <a:buChar char="–"/>
            </a:pPr>
            <a:r>
              <a:rPr lang="en-US" sz="1700">
                <a:solidFill>
                  <a:srgbClr val="FFFFFF"/>
                </a:solidFill>
              </a:rPr>
              <a:t>Promozione di modelli positivi e inclusività</a:t>
            </a:r>
            <a:endParaRPr sz="1700"/>
          </a:p>
        </p:txBody>
      </p:sp>
      <p:pic>
        <p:nvPicPr>
          <p:cNvPr descr="Immagine che contiene testo, Elementi grafici, schermata, grafica&#10;&#10;Il contenuto generato dall'IA potrebbe non essere corretto." id="210" name="Google Shape;210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-524084" y="-549576"/>
            <a:ext cx="2112451" cy="2112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0"/>
          <p:cNvSpPr/>
          <p:nvPr/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10"/>
          <p:cNvSpPr/>
          <p:nvPr/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dk1">
              <a:alpha val="5294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7" name="Google Shape;217;p10"/>
          <p:cNvGrpSpPr/>
          <p:nvPr/>
        </p:nvGrpSpPr>
        <p:grpSpPr>
          <a:xfrm>
            <a:off x="0" y="2075420"/>
            <a:ext cx="9297047" cy="4440643"/>
            <a:chOff x="1" y="2075420"/>
            <a:chExt cx="12396066" cy="4440643"/>
          </a:xfrm>
        </p:grpSpPr>
        <p:sp>
          <p:nvSpPr>
            <p:cNvPr id="218" name="Google Shape;218;p10"/>
            <p:cNvSpPr/>
            <p:nvPr/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cap="flat" cmpd="sng" w="31750">
              <a:solidFill>
                <a:srgbClr val="538CD5">
                  <a:alpha val="9803"/>
                </a:srgbClr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10"/>
            <p:cNvSpPr/>
            <p:nvPr/>
          </p:nvSpPr>
          <p:spPr>
            <a:xfrm rot="-5400000">
              <a:off x="10435065" y="4048931"/>
              <a:ext cx="1381607" cy="1381607"/>
            </a:xfrm>
            <a:prstGeom prst="ellipse">
              <a:avLst/>
            </a:prstGeom>
            <a:noFill/>
            <a:ln cap="flat" cmpd="sng" w="31750">
              <a:solidFill>
                <a:srgbClr val="538CD5">
                  <a:alpha val="20000"/>
                </a:srgbClr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10"/>
            <p:cNvSpPr/>
            <p:nvPr/>
          </p:nvSpPr>
          <p:spPr>
            <a:xfrm rot="-54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rgbClr val="17365D">
                    <a:alpha val="20000"/>
                  </a:srgbClr>
                </a:gs>
                <a:gs pos="100000">
                  <a:srgbClr val="0F243E">
                    <a:alpha val="9803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10"/>
            <p:cNvSpPr/>
            <p:nvPr/>
          </p:nvSpPr>
          <p:spPr>
            <a:xfrm rot="-90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rgbClr val="17365D">
                    <a:alpha val="9803"/>
                  </a:srgbClr>
                </a:gs>
                <a:gs pos="100000">
                  <a:srgbClr val="17365D">
                    <a:alpha val="2000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10"/>
            <p:cNvSpPr/>
            <p:nvPr/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cap="flat" cmpd="sng" w="31750">
              <a:solidFill>
                <a:srgbClr val="538CD5">
                  <a:alpha val="20000"/>
                </a:srgbClr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10"/>
            <p:cNvSpPr/>
            <p:nvPr/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cap="flat" cmpd="sng" w="31750">
              <a:solidFill>
                <a:srgbClr val="538CD5">
                  <a:alpha val="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4" name="Google Shape;224;p10"/>
          <p:cNvSpPr txBox="1"/>
          <p:nvPr>
            <p:ph type="title"/>
          </p:nvPr>
        </p:nvSpPr>
        <p:spPr>
          <a:xfrm>
            <a:off x="963386" y="630936"/>
            <a:ext cx="3669310" cy="2212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sz="4000">
                <a:solidFill>
                  <a:schemeClr val="lt1"/>
                </a:solidFill>
              </a:rPr>
              <a:t>Best practice #1: “A scuola di Terremoto”</a:t>
            </a:r>
            <a:endParaRPr/>
          </a:p>
        </p:txBody>
      </p:sp>
      <p:sp>
        <p:nvSpPr>
          <p:cNvPr id="225" name="Google Shape;225;p10"/>
          <p:cNvSpPr/>
          <p:nvPr/>
        </p:nvSpPr>
        <p:spPr>
          <a:xfrm rot="-5400000">
            <a:off x="7479052" y="1131512"/>
            <a:ext cx="2796461" cy="533439"/>
          </a:xfrm>
          <a:prstGeom prst="rect">
            <a:avLst/>
          </a:prstGeom>
          <a:gradFill>
            <a:gsLst>
              <a:gs pos="0">
                <a:srgbClr val="8CB3E3">
                  <a:alpha val="0"/>
                </a:srgbClr>
              </a:gs>
              <a:gs pos="100000">
                <a:srgbClr val="17365D">
                  <a:alpha val="9803"/>
                </a:srgbClr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6" name="Google Shape;226;p10"/>
          <p:cNvGrpSpPr/>
          <p:nvPr/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27" name="Google Shape;227;p10"/>
            <p:cNvCxnSpPr/>
            <p:nvPr/>
          </p:nvCxnSpPr>
          <p:spPr>
            <a:xfrm>
              <a:off x="7029447" y="3514725"/>
              <a:ext cx="1285875" cy="0"/>
            </a:xfrm>
            <a:prstGeom prst="straightConnector1">
              <a:avLst/>
            </a:prstGeom>
            <a:noFill/>
            <a:ln cap="rnd" cmpd="sng" w="31750">
              <a:solidFill>
                <a:srgbClr val="538CD5">
                  <a:alpha val="40000"/>
                </a:srgbClr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228" name="Google Shape;228;p10"/>
            <p:cNvCxnSpPr/>
            <p:nvPr/>
          </p:nvCxnSpPr>
          <p:spPr>
            <a:xfrm>
              <a:off x="7029447" y="3697727"/>
              <a:ext cx="1285875" cy="0"/>
            </a:xfrm>
            <a:prstGeom prst="straightConnector1">
              <a:avLst/>
            </a:prstGeom>
            <a:noFill/>
            <a:ln cap="rnd" cmpd="sng" w="31750">
              <a:solidFill>
                <a:srgbClr val="538CD5">
                  <a:alpha val="40000"/>
                </a:srgbClr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229" name="Google Shape;229;p10"/>
            <p:cNvCxnSpPr/>
            <p:nvPr/>
          </p:nvCxnSpPr>
          <p:spPr>
            <a:xfrm>
              <a:off x="7029447" y="3880729"/>
              <a:ext cx="1285875" cy="0"/>
            </a:xfrm>
            <a:prstGeom prst="straightConnector1">
              <a:avLst/>
            </a:prstGeom>
            <a:noFill/>
            <a:ln cap="rnd" cmpd="sng" w="31750">
              <a:solidFill>
                <a:srgbClr val="538CD5">
                  <a:alpha val="40000"/>
                </a:srgbClr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230" name="Google Shape;230;p10"/>
            <p:cNvCxnSpPr/>
            <p:nvPr/>
          </p:nvCxnSpPr>
          <p:spPr>
            <a:xfrm>
              <a:off x="7029447" y="4063732"/>
              <a:ext cx="1285875" cy="0"/>
            </a:xfrm>
            <a:prstGeom prst="straightConnector1">
              <a:avLst/>
            </a:prstGeom>
            <a:noFill/>
            <a:ln cap="rnd" cmpd="sng" w="31750">
              <a:solidFill>
                <a:srgbClr val="538CD5">
                  <a:alpha val="40000"/>
                </a:srgbClr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sp>
        <p:nvSpPr>
          <p:cNvPr id="231" name="Google Shape;231;p10"/>
          <p:cNvSpPr txBox="1"/>
          <p:nvPr>
            <p:ph idx="1" type="body"/>
          </p:nvPr>
        </p:nvSpPr>
        <p:spPr>
          <a:xfrm>
            <a:off x="4882933" y="638574"/>
            <a:ext cx="3973200" cy="21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68300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>
                <a:solidFill>
                  <a:schemeClr val="lt1"/>
                </a:solidFill>
              </a:rPr>
              <a:t>Format itinerante nei territori Regione Calabria</a:t>
            </a:r>
            <a:endParaRPr sz="2000"/>
          </a:p>
          <a:p>
            <a:pPr indent="-368300" lvl="0" marL="34290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>
                <a:solidFill>
                  <a:schemeClr val="lt1"/>
                </a:solidFill>
              </a:rPr>
              <a:t>Collaborazione con scuole e protezione civile regionale</a:t>
            </a:r>
            <a:endParaRPr sz="2000"/>
          </a:p>
          <a:p>
            <a:pPr indent="-368300" lvl="0" marL="34290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>
                <a:solidFill>
                  <a:schemeClr val="lt1"/>
                </a:solidFill>
              </a:rPr>
              <a:t>Educazione e prevenzione del rischio sismico</a:t>
            </a:r>
            <a:endParaRPr sz="2000"/>
          </a:p>
        </p:txBody>
      </p:sp>
      <p:pic>
        <p:nvPicPr>
          <p:cNvPr descr="Immagine che contiene testo, mappa, atlante, diagramma&#10;&#10;Il contenuto generato dall'IA potrebbe non essere corretto." id="232" name="Google Shape;232;p10"/>
          <p:cNvPicPr preferRelativeResize="0"/>
          <p:nvPr/>
        </p:nvPicPr>
        <p:blipFill rotWithShape="1">
          <a:blip r:embed="rId3">
            <a:alphaModFix/>
          </a:blip>
          <a:srcRect b="0" l="0" r="0" t="17859"/>
          <a:stretch/>
        </p:blipFill>
        <p:spPr>
          <a:xfrm>
            <a:off x="452628" y="2953175"/>
            <a:ext cx="2662247" cy="31578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3" name="Google Shape;233;p10"/>
          <p:cNvGrpSpPr/>
          <p:nvPr/>
        </p:nvGrpSpPr>
        <p:grpSpPr>
          <a:xfrm rot="-5400000">
            <a:off x="317544" y="3122923"/>
            <a:ext cx="304800" cy="322326"/>
            <a:chOff x="215328" y="-46937"/>
            <a:chExt cx="304800" cy="2773841"/>
          </a:xfrm>
        </p:grpSpPr>
        <p:cxnSp>
          <p:nvCxnSpPr>
            <p:cNvPr id="234" name="Google Shape;234;p10"/>
            <p:cNvCxnSpPr/>
            <p:nvPr/>
          </p:nvCxnSpPr>
          <p:spPr>
            <a:xfrm>
              <a:off x="215328" y="-46937"/>
              <a:ext cx="0" cy="2773841"/>
            </a:xfrm>
            <a:prstGeom prst="straightConnector1">
              <a:avLst/>
            </a:prstGeom>
            <a:noFill/>
            <a:ln cap="flat" cmpd="sng" w="25400">
              <a:solidFill>
                <a:srgbClr val="F4F3EC">
                  <a:alpha val="49803"/>
                </a:srgbClr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235" name="Google Shape;235;p10"/>
            <p:cNvCxnSpPr/>
            <p:nvPr/>
          </p:nvCxnSpPr>
          <p:spPr>
            <a:xfrm>
              <a:off x="316928" y="-46937"/>
              <a:ext cx="0" cy="2773841"/>
            </a:xfrm>
            <a:prstGeom prst="straightConnector1">
              <a:avLst/>
            </a:prstGeom>
            <a:noFill/>
            <a:ln cap="flat" cmpd="sng" w="25400">
              <a:solidFill>
                <a:srgbClr val="F4F3EC">
                  <a:alpha val="49803"/>
                </a:srgbClr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236" name="Google Shape;236;p10"/>
            <p:cNvCxnSpPr/>
            <p:nvPr/>
          </p:nvCxnSpPr>
          <p:spPr>
            <a:xfrm>
              <a:off x="418528" y="-46937"/>
              <a:ext cx="0" cy="2773841"/>
            </a:xfrm>
            <a:prstGeom prst="straightConnector1">
              <a:avLst/>
            </a:prstGeom>
            <a:noFill/>
            <a:ln cap="flat" cmpd="sng" w="25400">
              <a:solidFill>
                <a:srgbClr val="F4F3EC">
                  <a:alpha val="49803"/>
                </a:srgbClr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237" name="Google Shape;237;p10"/>
            <p:cNvCxnSpPr/>
            <p:nvPr/>
          </p:nvCxnSpPr>
          <p:spPr>
            <a:xfrm>
              <a:off x="520128" y="-46937"/>
              <a:ext cx="0" cy="2773841"/>
            </a:xfrm>
            <a:prstGeom prst="straightConnector1">
              <a:avLst/>
            </a:prstGeom>
            <a:noFill/>
            <a:ln cap="flat" cmpd="sng" w="25400">
              <a:solidFill>
                <a:srgbClr val="F4F3EC">
                  <a:alpha val="49803"/>
                </a:srgbClr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pic>
        <p:nvPicPr>
          <p:cNvPr descr="Immagine che contiene testo, Elementi grafici, clipart, grafica&#10;&#10;Il contenuto generato dall'IA potrebbe non essere corretto." id="238" name="Google Shape;238;p10"/>
          <p:cNvPicPr preferRelativeResize="0"/>
          <p:nvPr/>
        </p:nvPicPr>
        <p:blipFill rotWithShape="1">
          <a:blip r:embed="rId4">
            <a:alphaModFix/>
          </a:blip>
          <a:srcRect b="-1" l="15842" r="13734" t="0"/>
          <a:stretch/>
        </p:blipFill>
        <p:spPr>
          <a:xfrm>
            <a:off x="3210336" y="2941901"/>
            <a:ext cx="2662247" cy="31628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vestiti, persona, donna, interno&#10;&#10;Il contenuto generato dall'IA potrebbe non essere corretto." id="239" name="Google Shape;239;p10"/>
          <p:cNvPicPr preferRelativeResize="0"/>
          <p:nvPr/>
        </p:nvPicPr>
        <p:blipFill rotWithShape="1">
          <a:blip r:embed="rId5">
            <a:alphaModFix/>
          </a:blip>
          <a:srcRect b="1" l="23850" r="13021" t="0"/>
          <a:stretch/>
        </p:blipFill>
        <p:spPr>
          <a:xfrm>
            <a:off x="5961970" y="2941901"/>
            <a:ext cx="2662247" cy="3162873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0"/>
          <p:cNvSpPr/>
          <p:nvPr/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>
            <a:gsLst>
              <a:gs pos="0">
                <a:srgbClr val="0F243E">
                  <a:alpha val="9803"/>
                </a:srgbClr>
              </a:gs>
              <a:gs pos="10000">
                <a:srgbClr val="0F243E">
                  <a:alpha val="9803"/>
                </a:srgbClr>
              </a:gs>
              <a:gs pos="100000">
                <a:srgbClr val="538CD5">
                  <a:alpha val="0"/>
                </a:srgbClr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1" name="Google Shape;241;p10"/>
          <p:cNvGrpSpPr/>
          <p:nvPr/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242" name="Google Shape;242;p10"/>
            <p:cNvCxnSpPr/>
            <p:nvPr/>
          </p:nvCxnSpPr>
          <p:spPr>
            <a:xfrm>
              <a:off x="7029447" y="3514725"/>
              <a:ext cx="1285875" cy="0"/>
            </a:xfrm>
            <a:prstGeom prst="straightConnector1">
              <a:avLst/>
            </a:prstGeom>
            <a:noFill/>
            <a:ln cap="rnd" cmpd="sng" w="31750">
              <a:solidFill>
                <a:srgbClr val="538CD5">
                  <a:alpha val="40000"/>
                </a:srgbClr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243" name="Google Shape;243;p10"/>
            <p:cNvCxnSpPr/>
            <p:nvPr/>
          </p:nvCxnSpPr>
          <p:spPr>
            <a:xfrm>
              <a:off x="7029447" y="3697727"/>
              <a:ext cx="1285875" cy="0"/>
            </a:xfrm>
            <a:prstGeom prst="straightConnector1">
              <a:avLst/>
            </a:prstGeom>
            <a:noFill/>
            <a:ln cap="rnd" cmpd="sng" w="31750">
              <a:solidFill>
                <a:srgbClr val="538CD5">
                  <a:alpha val="40000"/>
                </a:srgbClr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244" name="Google Shape;244;p10"/>
            <p:cNvCxnSpPr/>
            <p:nvPr/>
          </p:nvCxnSpPr>
          <p:spPr>
            <a:xfrm>
              <a:off x="7029447" y="3880729"/>
              <a:ext cx="1285875" cy="0"/>
            </a:xfrm>
            <a:prstGeom prst="straightConnector1">
              <a:avLst/>
            </a:prstGeom>
            <a:noFill/>
            <a:ln cap="rnd" cmpd="sng" w="31750">
              <a:solidFill>
                <a:srgbClr val="538CD5">
                  <a:alpha val="40000"/>
                </a:srgbClr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245" name="Google Shape;245;p10"/>
            <p:cNvCxnSpPr/>
            <p:nvPr/>
          </p:nvCxnSpPr>
          <p:spPr>
            <a:xfrm>
              <a:off x="7029447" y="4063732"/>
              <a:ext cx="1285875" cy="0"/>
            </a:xfrm>
            <a:prstGeom prst="straightConnector1">
              <a:avLst/>
            </a:prstGeom>
            <a:noFill/>
            <a:ln cap="rnd" cmpd="sng" w="31750">
              <a:solidFill>
                <a:srgbClr val="538CD5">
                  <a:alpha val="40000"/>
                </a:srgbClr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pic>
        <p:nvPicPr>
          <p:cNvPr descr="Immagine che contiene testo, Elementi grafici, schermata, grafica&#10;&#10;Il contenuto generato dall'IA potrebbe non essere corretto." id="246" name="Google Shape;246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524084" y="-549576"/>
            <a:ext cx="2112451" cy="2112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1"/>
          <p:cNvSpPr/>
          <p:nvPr/>
        </p:nvSpPr>
        <p:spPr>
          <a:xfrm>
            <a:off x="8959" y="0"/>
            <a:ext cx="9141714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magine che contiene vestiti, persona, interno, muro&#10;&#10;Il contenuto generato dall'IA potrebbe non essere corretto." id="252" name="Google Shape;252;p11"/>
          <p:cNvPicPr preferRelativeResize="0"/>
          <p:nvPr/>
        </p:nvPicPr>
        <p:blipFill rotWithShape="1">
          <a:blip r:embed="rId3">
            <a:alphaModFix amt="40000"/>
          </a:blip>
          <a:srcRect b="0" l="0" r="0" t="0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1"/>
          <p:cNvSpPr txBox="1"/>
          <p:nvPr>
            <p:ph type="title"/>
          </p:nvPr>
        </p:nvSpPr>
        <p:spPr>
          <a:xfrm>
            <a:off x="728526" y="371719"/>
            <a:ext cx="4594473" cy="19068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Best practice #2: “Il gioco delle parti”</a:t>
            </a:r>
            <a:endParaRPr/>
          </a:p>
        </p:txBody>
      </p:sp>
      <p:sp>
        <p:nvSpPr>
          <p:cNvPr id="254" name="Google Shape;254;p11"/>
          <p:cNvSpPr txBox="1"/>
          <p:nvPr>
            <p:ph idx="1" type="body"/>
          </p:nvPr>
        </p:nvSpPr>
        <p:spPr>
          <a:xfrm>
            <a:off x="512100" y="2711400"/>
            <a:ext cx="3302400" cy="40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6195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</a:pPr>
            <a:r>
              <a:rPr lang="en-US" sz="1500"/>
              <a:t>PCTO scuole area catanese.</a:t>
            </a:r>
            <a:endParaRPr sz="1500"/>
          </a:p>
          <a:p>
            <a:pPr indent="-361950" lvl="0" marL="3429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</a:pPr>
            <a:r>
              <a:rPr lang="en-US" sz="1500"/>
              <a:t>Focus: sorveglianza e monitoraggio dei vulcani siciliani (Etna, Eolie, Pantelleria). Visita alla Sala Operativa Osservatorio Etneo </a:t>
            </a:r>
            <a:endParaRPr sz="1500"/>
          </a:p>
          <a:p>
            <a:pPr indent="-361950" lvl="0" marL="3429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</a:pPr>
            <a:r>
              <a:rPr lang="en-US" sz="1500"/>
              <a:t>Simulazione emergenza: gestione evento vulcanico con ruoli operativi.</a:t>
            </a:r>
            <a:endParaRPr sz="1500"/>
          </a:p>
          <a:p>
            <a:pPr indent="-361950" lvl="0" marL="3429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</a:pPr>
            <a:r>
              <a:rPr lang="en-US" sz="1500"/>
              <a:t>Approfondimenti su vulcani, terremoti e sicurezza sul lavoro </a:t>
            </a:r>
            <a:endParaRPr sz="1500"/>
          </a:p>
          <a:p>
            <a:pPr indent="-361950" lvl="0" marL="3429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</a:pPr>
            <a:r>
              <a:rPr lang="en-US" sz="1500"/>
              <a:t>Soft skills: lavoro di squadra, gestione emergenze, comunicazione efficace</a:t>
            </a:r>
            <a:endParaRPr sz="1500"/>
          </a:p>
          <a:p>
            <a:pPr indent="-361950" lvl="0" marL="3429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</a:pPr>
            <a:r>
              <a:rPr lang="en-US" sz="1500"/>
              <a:t>Orientamento universitario e carriere scientifiche INGV</a:t>
            </a:r>
            <a:endParaRPr sz="1500"/>
          </a:p>
          <a:p>
            <a:pPr indent="-361950" lvl="0" marL="3429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</a:pPr>
            <a:r>
              <a:rPr lang="en-US" sz="1500"/>
              <a:t>Progetto pilota replicabile con forte impatto educativo e territoriale</a:t>
            </a:r>
            <a:endParaRPr sz="1500"/>
          </a:p>
          <a:p>
            <a:pPr indent="0" lvl="0" marL="76200" rtl="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t/>
            </a:r>
            <a:endParaRPr sz="1200"/>
          </a:p>
        </p:txBody>
      </p:sp>
      <p:pic>
        <p:nvPicPr>
          <p:cNvPr descr="Immagine che contiene persona, vestiti, calzature, terreno&#10;&#10;Il contenuto generato dall'IA potrebbe non essere corretto." id="255" name="Google Shape;255;p11"/>
          <p:cNvPicPr preferRelativeResize="0"/>
          <p:nvPr/>
        </p:nvPicPr>
        <p:blipFill rotWithShape="1">
          <a:blip r:embed="rId4">
            <a:alphaModFix/>
          </a:blip>
          <a:srcRect b="3" l="26838" r="6648" t="0"/>
          <a:stretch/>
        </p:blipFill>
        <p:spPr>
          <a:xfrm>
            <a:off x="6339722" y="3681463"/>
            <a:ext cx="2810949" cy="3176541"/>
          </a:xfrm>
          <a:custGeom>
            <a:rect b="b" l="l" r="r" t="t"/>
            <a:pathLst>
              <a:path extrusionOk="0" h="3176541" w="3747932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Immagine che contiene persona, interno, vestiti, Apprendimento&#10;&#10;Il contenuto generato dall'IA potrebbe non essere corretto." id="256" name="Google Shape;256;p11"/>
          <p:cNvPicPr preferRelativeResize="0"/>
          <p:nvPr/>
        </p:nvPicPr>
        <p:blipFill rotWithShape="1">
          <a:blip r:embed="rId5">
            <a:alphaModFix/>
          </a:blip>
          <a:srcRect b="0" l="29715" r="14201" t="0"/>
          <a:stretch/>
        </p:blipFill>
        <p:spPr>
          <a:xfrm>
            <a:off x="4048710" y="2457970"/>
            <a:ext cx="2593776" cy="3476265"/>
          </a:xfrm>
          <a:custGeom>
            <a:rect b="b" l="l" r="r" t="t"/>
            <a:pathLst>
              <a:path extrusionOk="0" h="3476265" w="3458367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Immagine che contiene interno, stanza, arredo, persona&#10;&#10;Il contenuto generato dall'IA potrebbe non essere corretto." id="257" name="Google Shape;257;p11"/>
          <p:cNvPicPr preferRelativeResize="0"/>
          <p:nvPr/>
        </p:nvPicPr>
        <p:blipFill rotWithShape="1">
          <a:blip r:embed="rId6">
            <a:alphaModFix/>
          </a:blip>
          <a:srcRect b="-2" l="9864" r="17128" t="0"/>
          <a:stretch/>
        </p:blipFill>
        <p:spPr>
          <a:xfrm>
            <a:off x="5715768" y="-3"/>
            <a:ext cx="3434907" cy="3536502"/>
          </a:xfrm>
          <a:custGeom>
            <a:rect b="b" l="l" r="r" t="t"/>
            <a:pathLst>
              <a:path extrusionOk="0" h="3536502" w="4579876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Immagine che contiene testo, Elementi grafici, schermata, grafica&#10;&#10;Il contenuto generato dall'IA potrebbe non essere corretto." id="258" name="Google Shape;258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524084" y="-549576"/>
            <a:ext cx="2112451" cy="2112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14141"/>
        </a:solid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2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magine che contiene aria aperta, persona, vestiti, cielo&#10;&#10;Il contenuto generato dall'IA potrebbe non essere corretto." id="264" name="Google Shape;264;p12"/>
          <p:cNvPicPr preferRelativeResize="0"/>
          <p:nvPr/>
        </p:nvPicPr>
        <p:blipFill rotWithShape="1">
          <a:blip r:embed="rId3">
            <a:alphaModFix/>
          </a:blip>
          <a:srcRect b="-3" l="19386" r="25796" t="0"/>
          <a:stretch/>
        </p:blipFill>
        <p:spPr>
          <a:xfrm>
            <a:off x="1" y="-6235"/>
            <a:ext cx="2441552" cy="2505456"/>
          </a:xfrm>
          <a:custGeom>
            <a:rect b="b" l="l" r="r" t="t"/>
            <a:pathLst>
              <a:path extrusionOk="0" h="2505456" w="3255403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Immagine che contiene aria aperta, terreno, lettiera, inquinamento&#10;&#10;Il contenuto generato dall'IA potrebbe non essere corretto." id="265" name="Google Shape;265;p12"/>
          <p:cNvPicPr preferRelativeResize="0"/>
          <p:nvPr/>
        </p:nvPicPr>
        <p:blipFill rotWithShape="1">
          <a:blip r:embed="rId4">
            <a:alphaModFix/>
          </a:blip>
          <a:srcRect b="2130" l="0" r="0" t="28347"/>
          <a:stretch/>
        </p:blipFill>
        <p:spPr>
          <a:xfrm>
            <a:off x="5536407" y="10"/>
            <a:ext cx="3607593" cy="2501827"/>
          </a:xfrm>
          <a:custGeom>
            <a:rect b="b" l="l" r="r" t="t"/>
            <a:pathLst>
              <a:path extrusionOk="0" h="2501837" w="4810125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Immagine che contiene persona, aria aperta, vestiti, calzature&#10;&#10;Il contenuto generato dall'IA potrebbe non essere corretto." id="266" name="Google Shape;266;p12"/>
          <p:cNvPicPr preferRelativeResize="0"/>
          <p:nvPr/>
        </p:nvPicPr>
        <p:blipFill rotWithShape="1">
          <a:blip r:embed="rId5">
            <a:alphaModFix/>
          </a:blip>
          <a:srcRect b="6" l="10008" r="7426" t="0"/>
          <a:stretch/>
        </p:blipFill>
        <p:spPr>
          <a:xfrm>
            <a:off x="3506652" y="-6235"/>
            <a:ext cx="2758363" cy="2505456"/>
          </a:xfrm>
          <a:custGeom>
            <a:rect b="b" l="l" r="r" t="t"/>
            <a:pathLst>
              <a:path extrusionOk="0" h="2505456" w="3677817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Immagine che contiene persona, terreno, aria aperta, vestiti&#10;&#10;Il contenuto generato dall'IA potrebbe non essere corretto." id="267" name="Google Shape;267;p12"/>
          <p:cNvPicPr preferRelativeResize="0"/>
          <p:nvPr/>
        </p:nvPicPr>
        <p:blipFill rotWithShape="1">
          <a:blip r:embed="rId6">
            <a:alphaModFix/>
          </a:blip>
          <a:srcRect b="-2" l="0" r="31270" t="0"/>
          <a:stretch/>
        </p:blipFill>
        <p:spPr>
          <a:xfrm>
            <a:off x="4014786" y="2660089"/>
            <a:ext cx="5129213" cy="4197911"/>
          </a:xfrm>
          <a:custGeom>
            <a:rect b="b" l="l" r="r" t="t"/>
            <a:pathLst>
              <a:path extrusionOk="0" h="4197911" w="6838950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791200" y="0"/>
                </a:lnTo>
                <a:lnTo>
                  <a:pt x="6838950" y="0"/>
                </a:lnTo>
                <a:lnTo>
                  <a:pt x="6838950" y="4197911"/>
                </a:lnTo>
                <a:lnTo>
                  <a:pt x="0" y="419791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68" name="Google Shape;268;p12"/>
          <p:cNvSpPr/>
          <p:nvPr/>
        </p:nvSpPr>
        <p:spPr>
          <a:xfrm flipH="1" rot="10800000">
            <a:off x="0" y="2660091"/>
            <a:ext cx="5341893" cy="4197911"/>
          </a:xfrm>
          <a:custGeom>
            <a:rect b="b" l="l" r="r" t="t"/>
            <a:pathLst>
              <a:path extrusionOk="0" h="4197911" w="7122523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12"/>
          <p:cNvSpPr txBox="1"/>
          <p:nvPr>
            <p:ph type="title"/>
          </p:nvPr>
        </p:nvSpPr>
        <p:spPr>
          <a:xfrm>
            <a:off x="511791" y="3098042"/>
            <a:ext cx="3981734" cy="8529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Calibri"/>
              <a:buNone/>
            </a:pPr>
            <a:r>
              <a:rPr lang="en-US"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Best practice #3: Sea Cleaner</a:t>
            </a:r>
            <a:endParaRPr/>
          </a:p>
        </p:txBody>
      </p:sp>
      <p:pic>
        <p:nvPicPr>
          <p:cNvPr descr="Immagine che contiene calzature, vestiti, persona, terreno&#10;&#10;Il contenuto generato dall'IA potrebbe non essere corretto." id="270" name="Google Shape;270;p12"/>
          <p:cNvPicPr preferRelativeResize="0"/>
          <p:nvPr/>
        </p:nvPicPr>
        <p:blipFill rotWithShape="1">
          <a:blip r:embed="rId7">
            <a:alphaModFix/>
          </a:blip>
          <a:srcRect b="3" l="9829" r="13896" t="0"/>
          <a:stretch/>
        </p:blipFill>
        <p:spPr>
          <a:xfrm>
            <a:off x="1701375" y="10"/>
            <a:ext cx="2545458" cy="2502833"/>
          </a:xfrm>
          <a:custGeom>
            <a:rect b="b" l="l" r="r" t="t"/>
            <a:pathLst>
              <a:path extrusionOk="0" h="2502843" w="33939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71" name="Google Shape;271;p12"/>
          <p:cNvSpPr txBox="1"/>
          <p:nvPr/>
        </p:nvSpPr>
        <p:spPr>
          <a:xfrm>
            <a:off x="511800" y="3951025"/>
            <a:ext cx="3560100" cy="222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-2413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sempio di Public Engagement a tema ambientale a La Spezia</a:t>
            </a:r>
            <a:endParaRPr sz="1600"/>
          </a:p>
          <a:p>
            <a:pPr indent="-247650" lvl="0" marL="342900" marR="0" rtl="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Azioni educative nelle scuole: laboratori, workshop, testimonianze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47650" lvl="0" marL="342900" marR="0" rtl="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Studenti </a:t>
            </a:r>
            <a:r>
              <a:rPr b="0" i="0" lang="en-US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coinvolti nella raccolta dati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47650" lvl="0" marL="342900" marR="0" rtl="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Accrescere il</a:t>
            </a:r>
            <a:r>
              <a:rPr b="0" i="0" lang="en-US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pensiero critico e </a:t>
            </a:r>
            <a:r>
              <a:rPr lang="en-US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la </a:t>
            </a:r>
            <a:r>
              <a:rPr b="0" i="0" lang="en-US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responsabilità ambientale nei più giovani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47650" lvl="0" marL="342900" marR="0" rtl="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Citizen science</a:t>
            </a:r>
            <a:endParaRPr sz="1600"/>
          </a:p>
        </p:txBody>
      </p:sp>
      <p:pic>
        <p:nvPicPr>
          <p:cNvPr descr="Immagine che contiene testo, Elementi grafici, schermata, grafica&#10;&#10;Il contenuto generato dall'IA potrebbe non essere corretto." id="272" name="Google Shape;272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-524084" y="-549576"/>
            <a:ext cx="2112451" cy="2112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7365D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13"/>
          <p:cNvSpPr/>
          <p:nvPr/>
        </p:nvSpPr>
        <p:spPr>
          <a:xfrm>
            <a:off x="240033" y="318582"/>
            <a:ext cx="3417572" cy="2028511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13"/>
          <p:cNvSpPr txBox="1"/>
          <p:nvPr>
            <p:ph type="title"/>
          </p:nvPr>
        </p:nvSpPr>
        <p:spPr>
          <a:xfrm>
            <a:off x="671450" y="951804"/>
            <a:ext cx="2882001" cy="13867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Calibri"/>
              <a:buNone/>
            </a:pPr>
            <a:r>
              <a:rPr lang="en-US" sz="3100">
                <a:solidFill>
                  <a:srgbClr val="FFFFFF"/>
                </a:solidFill>
              </a:rPr>
              <a:t>Best practice #4: Media, social e storytelling</a:t>
            </a:r>
            <a:endParaRPr/>
          </a:p>
        </p:txBody>
      </p:sp>
      <p:sp>
        <p:nvSpPr>
          <p:cNvPr id="280" name="Google Shape;280;p13"/>
          <p:cNvSpPr/>
          <p:nvPr/>
        </p:nvSpPr>
        <p:spPr>
          <a:xfrm>
            <a:off x="3724987" y="2429124"/>
            <a:ext cx="3420938" cy="4108837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13"/>
          <p:cNvSpPr txBox="1"/>
          <p:nvPr>
            <p:ph idx="1" type="body"/>
          </p:nvPr>
        </p:nvSpPr>
        <p:spPr>
          <a:xfrm>
            <a:off x="3946619" y="2758930"/>
            <a:ext cx="2958007" cy="34550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•"/>
            </a:pPr>
            <a:r>
              <a:rPr lang="en-US" sz="1700">
                <a:solidFill>
                  <a:srgbClr val="FFFFFF"/>
                </a:solidFill>
              </a:rPr>
              <a:t>Strumenti: YouTube, Instagram, Facebook. Milioni di visualizzazioni</a:t>
            </a:r>
            <a:endParaRPr/>
          </a:p>
          <a:p>
            <a:pPr indent="-342900" lvl="0" marL="342900" rtl="0" algn="l">
              <a:spcBef>
                <a:spcPts val="340"/>
              </a:spcBef>
              <a:spcAft>
                <a:spcPts val="0"/>
              </a:spcAft>
              <a:buClr>
                <a:srgbClr val="FFFFFF"/>
              </a:buClr>
              <a:buSzPts val="1700"/>
              <a:buChar char="•"/>
            </a:pPr>
            <a:r>
              <a:rPr lang="en-US" sz="1700">
                <a:solidFill>
                  <a:srgbClr val="FFFFFF"/>
                </a:solidFill>
              </a:rPr>
              <a:t>Video divulgativi e dirette da eventi</a:t>
            </a:r>
            <a:endParaRPr/>
          </a:p>
          <a:p>
            <a:pPr indent="-342900" lvl="0" marL="342900" rtl="0" algn="l">
              <a:spcBef>
                <a:spcPts val="340"/>
              </a:spcBef>
              <a:spcAft>
                <a:spcPts val="0"/>
              </a:spcAft>
              <a:buClr>
                <a:srgbClr val="FFFFFF"/>
              </a:buClr>
              <a:buSzPts val="1700"/>
              <a:buChar char="•"/>
            </a:pPr>
            <a:r>
              <a:rPr lang="en-US" sz="1700">
                <a:solidFill>
                  <a:srgbClr val="FFFFFF"/>
                </a:solidFill>
              </a:rPr>
              <a:t>Materiale divulgativo: libri, manuali, brochure, storymaps</a:t>
            </a:r>
            <a:endParaRPr sz="1700">
              <a:solidFill>
                <a:srgbClr val="FFFFFF"/>
              </a:solidFill>
            </a:endParaRPr>
          </a:p>
        </p:txBody>
      </p:sp>
      <p:pic>
        <p:nvPicPr>
          <p:cNvPr descr="Immagine che contiene testo, cielo, natura, schermata&#10;&#10;Il contenuto generato dall'IA potrebbe non essere corretto." id="282" name="Google Shape;28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867" y="2570517"/>
            <a:ext cx="3546358" cy="3729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testo, mappa, schermata, software&#10;&#10;Il contenuto generato dall'IA potrebbe non essere corretto." id="283" name="Google Shape;283;p13"/>
          <p:cNvPicPr preferRelativeResize="0"/>
          <p:nvPr/>
        </p:nvPicPr>
        <p:blipFill rotWithShape="1">
          <a:blip r:embed="rId4">
            <a:alphaModFix/>
          </a:blip>
          <a:srcRect b="4141" l="0" r="0" t="4754"/>
          <a:stretch/>
        </p:blipFill>
        <p:spPr>
          <a:xfrm>
            <a:off x="3546358" y="236286"/>
            <a:ext cx="5485775" cy="23342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montagna, acqua, aria aperta, Aerofotogrammetria&#10;&#10;Il contenuto generato dall'IA potrebbe non essere corretto." id="284" name="Google Shape;284;p13"/>
          <p:cNvPicPr preferRelativeResize="0"/>
          <p:nvPr/>
        </p:nvPicPr>
        <p:blipFill rotWithShape="1">
          <a:blip r:embed="rId5">
            <a:alphaModFix/>
          </a:blip>
          <a:srcRect b="5" l="32522" r="31818" t="-6"/>
          <a:stretch/>
        </p:blipFill>
        <p:spPr>
          <a:xfrm>
            <a:off x="7145925" y="2570517"/>
            <a:ext cx="1886208" cy="39672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testo, Elementi grafici, schermata, grafica&#10;&#10;Il contenuto generato dall'IA potrebbe non essere corretto." id="285" name="Google Shape;285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524084" y="-549576"/>
            <a:ext cx="2112451" cy="2112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4"/>
          <p:cNvSpPr/>
          <p:nvPr/>
        </p:nvSpPr>
        <p:spPr>
          <a:xfrm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100000">
                <a:srgbClr val="366092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14"/>
          <p:cNvSpPr/>
          <p:nvPr/>
        </p:nvSpPr>
        <p:spPr>
          <a:xfrm flipH="1" rot="10800000">
            <a:off x="6096642" y="0"/>
            <a:ext cx="3047358" cy="1576412"/>
          </a:xfrm>
          <a:prstGeom prst="rect">
            <a:avLst/>
          </a:prstGeom>
          <a:gradFill>
            <a:gsLst>
              <a:gs pos="0">
                <a:srgbClr val="244061">
                  <a:alpha val="67843"/>
                </a:srgbClr>
              </a:gs>
              <a:gs pos="19000">
                <a:srgbClr val="244061">
                  <a:alpha val="67843"/>
                </a:srgbClr>
              </a:gs>
              <a:gs pos="100000">
                <a:srgbClr val="4F81BD">
                  <a:alpha val="78823"/>
                </a:srgbClr>
              </a:gs>
            </a:gsLst>
            <a:lin ang="19199999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14"/>
          <p:cNvSpPr/>
          <p:nvPr/>
        </p:nvSpPr>
        <p:spPr>
          <a:xfrm rot="5400000">
            <a:off x="3783777" y="-3783778"/>
            <a:ext cx="1576446" cy="9144002"/>
          </a:xfrm>
          <a:prstGeom prst="rect">
            <a:avLst/>
          </a:prstGeom>
          <a:gradFill>
            <a:gsLst>
              <a:gs pos="0">
                <a:srgbClr val="4F81BD">
                  <a:alpha val="0"/>
                </a:srgbClr>
              </a:gs>
              <a:gs pos="23000">
                <a:srgbClr val="4F81BD">
                  <a:alpha val="0"/>
                </a:srgbClr>
              </a:gs>
              <a:gs pos="99000">
                <a:srgbClr val="000000">
                  <a:alpha val="73725"/>
                </a:srgbClr>
              </a:gs>
              <a:gs pos="100000">
                <a:srgbClr val="000000">
                  <a:alpha val="73725"/>
                </a:srgbClr>
              </a:gs>
            </a:gsLst>
            <a:lin ang="20399999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14"/>
          <p:cNvSpPr txBox="1"/>
          <p:nvPr>
            <p:ph type="title"/>
          </p:nvPr>
        </p:nvSpPr>
        <p:spPr>
          <a:xfrm>
            <a:off x="1028697" y="348865"/>
            <a:ext cx="7533018" cy="8777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Calibri"/>
              <a:buNone/>
            </a:pPr>
            <a:r>
              <a:rPr lang="en-US" sz="3500">
                <a:solidFill>
                  <a:srgbClr val="FFFFFF"/>
                </a:solidFill>
              </a:rPr>
              <a:t>Peculiarità e strategie</a:t>
            </a:r>
            <a:endParaRPr/>
          </a:p>
        </p:txBody>
      </p:sp>
      <p:grpSp>
        <p:nvGrpSpPr>
          <p:cNvPr id="295" name="Google Shape;295;p14"/>
          <p:cNvGrpSpPr/>
          <p:nvPr/>
        </p:nvGrpSpPr>
        <p:grpSpPr>
          <a:xfrm>
            <a:off x="529575" y="2505334"/>
            <a:ext cx="8102812" cy="3765321"/>
            <a:chOff x="46529" y="768902"/>
            <a:chExt cx="8102812" cy="2655000"/>
          </a:xfrm>
        </p:grpSpPr>
        <p:sp>
          <p:nvSpPr>
            <p:cNvPr id="296" name="Google Shape;296;p14"/>
            <p:cNvSpPr/>
            <p:nvPr/>
          </p:nvSpPr>
          <p:spPr>
            <a:xfrm>
              <a:off x="518185" y="768902"/>
              <a:ext cx="1475437" cy="1475437"/>
            </a:xfrm>
            <a:prstGeom prst="ellipse">
              <a:avLst/>
            </a:prstGeom>
            <a:solidFill>
              <a:srgbClr val="BF50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791801" y="1107831"/>
              <a:ext cx="846562" cy="846562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46529" y="2703902"/>
              <a:ext cx="24187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14"/>
            <p:cNvSpPr txBox="1"/>
            <p:nvPr/>
          </p:nvSpPr>
          <p:spPr>
            <a:xfrm>
              <a:off x="46529" y="2703902"/>
              <a:ext cx="24187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MULTIDISCIPLINARITÀ: SCIENZIATI, COMUNICATORI, EDUCATORI</a:t>
              </a:r>
              <a:endParaRPr sz="1600"/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3360216" y="768902"/>
              <a:ext cx="1475437" cy="147543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3674654" y="1083340"/>
              <a:ext cx="846562" cy="846562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2888560" y="2703902"/>
              <a:ext cx="24187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14"/>
            <p:cNvSpPr txBox="1"/>
            <p:nvPr/>
          </p:nvSpPr>
          <p:spPr>
            <a:xfrm>
              <a:off x="2888560" y="2703902"/>
              <a:ext cx="24187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TERRITORIALITÀ: </a:t>
              </a:r>
              <a:endPara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ATTIVITÀ ADATTATE AI CONTESTI LOCALI</a:t>
              </a:r>
              <a:endParaRPr sz="1600"/>
            </a:p>
          </p:txBody>
        </p:sp>
        <p:sp>
          <p:nvSpPr>
            <p:cNvPr id="304" name="Google Shape;304;p14"/>
            <p:cNvSpPr/>
            <p:nvPr/>
          </p:nvSpPr>
          <p:spPr>
            <a:xfrm>
              <a:off x="6202248" y="768902"/>
              <a:ext cx="1475437" cy="147543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14"/>
            <p:cNvSpPr/>
            <p:nvPr/>
          </p:nvSpPr>
          <p:spPr>
            <a:xfrm>
              <a:off x="6516685" y="1083340"/>
              <a:ext cx="846562" cy="846562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5730591" y="2703902"/>
              <a:ext cx="24187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14"/>
            <p:cNvSpPr txBox="1"/>
            <p:nvPr/>
          </p:nvSpPr>
          <p:spPr>
            <a:xfrm>
              <a:off x="5730591" y="2703902"/>
              <a:ext cx="24187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CONTINUITÀ: </a:t>
              </a:r>
              <a:endPara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PROGRAMMI STRUTTURATI E REPLICABILI</a:t>
              </a:r>
              <a:endParaRPr sz="1600"/>
            </a:p>
          </p:txBody>
        </p:sp>
      </p:grpSp>
      <p:pic>
        <p:nvPicPr>
          <p:cNvPr descr="Immagine che contiene testo, Elementi grafici, schermata, grafica&#10;&#10;Il contenuto generato dall'IA potrebbe non essere corretto." id="308" name="Google Shape;308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524084" y="-549576"/>
            <a:ext cx="2112451" cy="2112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3875" y="2343700"/>
            <a:ext cx="2841475" cy="284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81413" y="2505362"/>
            <a:ext cx="2518149" cy="2518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61750" y="2505350"/>
            <a:ext cx="2346550" cy="234655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14"/>
          <p:cNvSpPr/>
          <p:nvPr/>
        </p:nvSpPr>
        <p:spPr>
          <a:xfrm>
            <a:off x="256375" y="4745050"/>
            <a:ext cx="8251800" cy="523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5fdf22495c_1_15"/>
          <p:cNvSpPr/>
          <p:nvPr/>
        </p:nvSpPr>
        <p:spPr>
          <a:xfrm flipH="1">
            <a:off x="0" y="0"/>
            <a:ext cx="9144000" cy="1575900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100000">
                <a:srgbClr val="366092"/>
              </a:gs>
            </a:gsLst>
            <a:lin ang="840013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g35fdf22495c_1_15"/>
          <p:cNvSpPr/>
          <p:nvPr/>
        </p:nvSpPr>
        <p:spPr>
          <a:xfrm flipH="1" rot="10800000">
            <a:off x="6096642" y="-88"/>
            <a:ext cx="3047400" cy="1576500"/>
          </a:xfrm>
          <a:prstGeom prst="rect">
            <a:avLst/>
          </a:prstGeom>
          <a:gradFill>
            <a:gsLst>
              <a:gs pos="0">
                <a:srgbClr val="244061">
                  <a:alpha val="67843"/>
                </a:srgbClr>
              </a:gs>
              <a:gs pos="19000">
                <a:srgbClr val="244061">
                  <a:alpha val="67843"/>
                </a:srgbClr>
              </a:gs>
              <a:gs pos="100000">
                <a:srgbClr val="4F81BD">
                  <a:alpha val="78823"/>
                </a:srgbClr>
              </a:gs>
            </a:gsLst>
            <a:lin ang="1920016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g35fdf22495c_1_15"/>
          <p:cNvSpPr/>
          <p:nvPr/>
        </p:nvSpPr>
        <p:spPr>
          <a:xfrm rot="5400000">
            <a:off x="3783751" y="-3783750"/>
            <a:ext cx="1576500" cy="9144000"/>
          </a:xfrm>
          <a:prstGeom prst="rect">
            <a:avLst/>
          </a:prstGeom>
          <a:gradFill>
            <a:gsLst>
              <a:gs pos="0">
                <a:srgbClr val="4F81BD">
                  <a:alpha val="0"/>
                </a:srgbClr>
              </a:gs>
              <a:gs pos="23000">
                <a:srgbClr val="4F81BD">
                  <a:alpha val="0"/>
                </a:srgbClr>
              </a:gs>
              <a:gs pos="99000">
                <a:srgbClr val="000000">
                  <a:alpha val="73725"/>
                </a:srgbClr>
              </a:gs>
              <a:gs pos="100000">
                <a:srgbClr val="000000">
                  <a:alpha val="73725"/>
                </a:srgbClr>
              </a:gs>
            </a:gsLst>
            <a:lin ang="2039993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g35fdf22495c_1_15"/>
          <p:cNvSpPr txBox="1"/>
          <p:nvPr>
            <p:ph type="title"/>
          </p:nvPr>
        </p:nvSpPr>
        <p:spPr>
          <a:xfrm>
            <a:off x="1028697" y="348865"/>
            <a:ext cx="7533000" cy="8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Calibri"/>
              <a:buNone/>
            </a:pPr>
            <a:r>
              <a:rPr lang="en-US" sz="3500">
                <a:solidFill>
                  <a:srgbClr val="FFFFFF"/>
                </a:solidFill>
              </a:rPr>
              <a:t>Collaborazioni e progetti nelle attività PE</a:t>
            </a:r>
            <a:endParaRPr/>
          </a:p>
        </p:txBody>
      </p:sp>
      <p:pic>
        <p:nvPicPr>
          <p:cNvPr descr="Immagine che contiene testo, Elementi grafici, schermata, grafica&#10;&#10;Il contenuto generato dall'IA potrebbe non essere corretto." id="321" name="Google Shape;321;g35fdf22495c_1_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24084" y="-549576"/>
            <a:ext cx="2112450" cy="211245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g35fdf22495c_1_15"/>
          <p:cNvSpPr txBox="1"/>
          <p:nvPr/>
        </p:nvSpPr>
        <p:spPr>
          <a:xfrm>
            <a:off x="1028700" y="1762125"/>
            <a:ext cx="6975300" cy="2339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EU, MUR e Uffici Scolastici, Dipartimento di Protezione Civile e Protezioni Civili regionali, Regioni e Comuni, Enti di ricerca (INFN, INAF, CNR e altri), Università, Musei Scientifici, Associazioni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g35fdf22495c_1_15"/>
          <p:cNvSpPr txBox="1"/>
          <p:nvPr/>
        </p:nvSpPr>
        <p:spPr>
          <a:xfrm>
            <a:off x="1028700" y="4245900"/>
            <a:ext cx="6975300" cy="2339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Locali: Notte(i) dei Ricercatori, PCTO, altri </a:t>
            </a: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Nazionali: Io non rischio, Edurisk, Settimana STEM, PLS, Scienzaperta, Parole per la Terra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Internazionali: progetti ricerca (savemedcoast) associazioni scientifiche (IAVCEI)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17"/>
          <p:cNvSpPr/>
          <p:nvPr/>
        </p:nvSpPr>
        <p:spPr>
          <a:xfrm flipH="1">
            <a:off x="1" y="0"/>
            <a:ext cx="9143999" cy="2170031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100000">
                <a:srgbClr val="366092"/>
              </a:gs>
            </a:gsLst>
            <a:lin ang="19799999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17"/>
          <p:cNvSpPr/>
          <p:nvPr/>
        </p:nvSpPr>
        <p:spPr>
          <a:xfrm flipH="1">
            <a:off x="6062114" y="0"/>
            <a:ext cx="3072908" cy="2170661"/>
          </a:xfrm>
          <a:prstGeom prst="rect">
            <a:avLst/>
          </a:prstGeom>
          <a:gradFill>
            <a:gsLst>
              <a:gs pos="0">
                <a:srgbClr val="244061">
                  <a:alpha val="67843"/>
                </a:srgbClr>
              </a:gs>
              <a:gs pos="19000">
                <a:srgbClr val="244061">
                  <a:alpha val="67843"/>
                </a:srgbClr>
              </a:gs>
              <a:gs pos="100000">
                <a:srgbClr val="4F81BD">
                  <a:alpha val="47843"/>
                </a:srgbClr>
              </a:gs>
            </a:gsLst>
            <a:lin ang="19199999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17"/>
          <p:cNvSpPr/>
          <p:nvPr/>
        </p:nvSpPr>
        <p:spPr>
          <a:xfrm flipH="1" rot="-5400000">
            <a:off x="3486646" y="-3486043"/>
            <a:ext cx="2170709" cy="9144000"/>
          </a:xfrm>
          <a:prstGeom prst="rect">
            <a:avLst/>
          </a:prstGeom>
          <a:gradFill>
            <a:gsLst>
              <a:gs pos="0">
                <a:srgbClr val="366092">
                  <a:alpha val="15686"/>
                </a:srgbClr>
              </a:gs>
              <a:gs pos="23000">
                <a:srgbClr val="366092">
                  <a:alpha val="15686"/>
                </a:srgbClr>
              </a:gs>
              <a:gs pos="99000">
                <a:srgbClr val="000000">
                  <a:alpha val="44705"/>
                </a:srgbClr>
              </a:gs>
              <a:gs pos="100000">
                <a:srgbClr val="000000">
                  <a:alpha val="44705"/>
                </a:srgbClr>
              </a:gs>
            </a:gsLst>
            <a:lin ang="21000001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17"/>
          <p:cNvSpPr txBox="1"/>
          <p:nvPr>
            <p:ph type="title"/>
          </p:nvPr>
        </p:nvSpPr>
        <p:spPr>
          <a:xfrm>
            <a:off x="1037673" y="348865"/>
            <a:ext cx="7288583" cy="15764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Calibri"/>
              <a:buNone/>
            </a:pPr>
            <a:r>
              <a:rPr lang="en-US" sz="3500">
                <a:solidFill>
                  <a:srgbClr val="FFFFFF"/>
                </a:solidFill>
              </a:rPr>
              <a:t>Costruiamo insieme una rete nazionale di engagement</a:t>
            </a:r>
            <a:endParaRPr/>
          </a:p>
        </p:txBody>
      </p:sp>
      <p:grpSp>
        <p:nvGrpSpPr>
          <p:cNvPr id="333" name="Google Shape;333;p17"/>
          <p:cNvGrpSpPr/>
          <p:nvPr/>
        </p:nvGrpSpPr>
        <p:grpSpPr>
          <a:xfrm>
            <a:off x="483042" y="2615979"/>
            <a:ext cx="8195870" cy="3689404"/>
            <a:chOff x="0" y="0"/>
            <a:chExt cx="8195870" cy="3689404"/>
          </a:xfrm>
        </p:grpSpPr>
        <p:sp>
          <p:nvSpPr>
            <p:cNvPr id="334" name="Google Shape;334;p17"/>
            <p:cNvSpPr/>
            <p:nvPr/>
          </p:nvSpPr>
          <p:spPr>
            <a:xfrm>
              <a:off x="0" y="0"/>
              <a:ext cx="6556696" cy="811669"/>
            </a:xfrm>
            <a:prstGeom prst="roundRect">
              <a:avLst>
                <a:gd fmla="val 10000" name="adj"/>
              </a:avLst>
            </a:prstGeom>
            <a:solidFill>
              <a:srgbClr val="BF504D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17"/>
            <p:cNvSpPr txBox="1"/>
            <p:nvPr/>
          </p:nvSpPr>
          <p:spPr>
            <a:xfrm>
              <a:off x="23773" y="23773"/>
              <a:ext cx="5612256" cy="7641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8100" lIns="118100" spcFirstLastPara="1" rIns="118100" wrap="square" tIns="1181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100"/>
                <a:buFont typeface="Calibri"/>
                <a:buNone/>
              </a:pPr>
              <a:r>
                <a:rPr b="0" i="0" lang="en-US" sz="31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Condividiamo esperienze tra enti</a:t>
              </a:r>
              <a:endParaRPr b="0" i="0" sz="3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7"/>
            <p:cNvSpPr/>
            <p:nvPr/>
          </p:nvSpPr>
          <p:spPr>
            <a:xfrm>
              <a:off x="549123" y="959245"/>
              <a:ext cx="6556696" cy="811669"/>
            </a:xfrm>
            <a:prstGeom prst="roundRect">
              <a:avLst>
                <a:gd fmla="val 10000" name="adj"/>
              </a:avLst>
            </a:prstGeom>
            <a:solidFill>
              <a:srgbClr val="BC825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17"/>
            <p:cNvSpPr txBox="1"/>
            <p:nvPr/>
          </p:nvSpPr>
          <p:spPr>
            <a:xfrm>
              <a:off x="572896" y="983018"/>
              <a:ext cx="5432442" cy="7641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8100" lIns="118100" spcFirstLastPara="1" rIns="118100" wrap="square" tIns="1181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100"/>
                <a:buFont typeface="Calibri"/>
                <a:buNone/>
              </a:pPr>
              <a:r>
                <a:rPr b="0" i="0" lang="en-US" sz="31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Progettiamo attività congiunte</a:t>
              </a:r>
              <a:endParaRPr b="0" i="0" sz="3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17"/>
            <p:cNvSpPr/>
            <p:nvPr/>
          </p:nvSpPr>
          <p:spPr>
            <a:xfrm>
              <a:off x="1090050" y="1918490"/>
              <a:ext cx="6556696" cy="811669"/>
            </a:xfrm>
            <a:prstGeom prst="roundRect">
              <a:avLst>
                <a:gd fmla="val 10000" name="adj"/>
              </a:avLst>
            </a:prstGeom>
            <a:solidFill>
              <a:srgbClr val="BBB054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17"/>
            <p:cNvSpPr txBox="1"/>
            <p:nvPr/>
          </p:nvSpPr>
          <p:spPr>
            <a:xfrm>
              <a:off x="1113823" y="1942263"/>
              <a:ext cx="5440638" cy="7641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8100" lIns="118100" spcFirstLastPara="1" rIns="118100" wrap="square" tIns="1181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100"/>
                <a:buFont typeface="Calibri"/>
                <a:buNone/>
              </a:pPr>
              <a:r>
                <a:rPr b="0" i="0" lang="en-US" sz="31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Elaboriamo linee guida comuni</a:t>
              </a:r>
              <a:endParaRPr b="0" i="0" sz="3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7"/>
            <p:cNvSpPr/>
            <p:nvPr/>
          </p:nvSpPr>
          <p:spPr>
            <a:xfrm>
              <a:off x="1639174" y="2877735"/>
              <a:ext cx="6556696" cy="811669"/>
            </a:xfrm>
            <a:prstGeom prst="roundRect">
              <a:avLst>
                <a:gd fmla="val 10000" name="adj"/>
              </a:avLst>
            </a:prstGeom>
            <a:solidFill>
              <a:srgbClr val="99B958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17"/>
            <p:cNvSpPr txBox="1"/>
            <p:nvPr/>
          </p:nvSpPr>
          <p:spPr>
            <a:xfrm>
              <a:off x="1662947" y="2901508"/>
              <a:ext cx="5432442" cy="7641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8100" lIns="118100" spcFirstLastPara="1" rIns="118100" wrap="square" tIns="1181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100"/>
                <a:buFont typeface="Calibri"/>
                <a:buNone/>
              </a:pPr>
              <a:r>
                <a:rPr b="0" i="0" lang="en-US" sz="31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Valorizziamo le buone pratiche</a:t>
              </a:r>
              <a:endParaRPr b="0" i="0" sz="3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7"/>
            <p:cNvSpPr/>
            <p:nvPr/>
          </p:nvSpPr>
          <p:spPr>
            <a:xfrm>
              <a:off x="6029111" y="621664"/>
              <a:ext cx="527584" cy="527584"/>
            </a:xfrm>
            <a:prstGeom prst="downArrow">
              <a:avLst>
                <a:gd fmla="val 55000" name="adj1"/>
                <a:gd fmla="val 45000" name="adj2"/>
              </a:avLst>
            </a:prstGeom>
            <a:solidFill>
              <a:srgbClr val="E7CFCF">
                <a:alpha val="89803"/>
              </a:srgbClr>
            </a:solidFill>
            <a:ln cap="flat" cmpd="sng" w="25400">
              <a:solidFill>
                <a:srgbClr val="E7CFCF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17"/>
            <p:cNvSpPr txBox="1"/>
            <p:nvPr/>
          </p:nvSpPr>
          <p:spPr>
            <a:xfrm>
              <a:off x="6147817" y="621664"/>
              <a:ext cx="290172" cy="3970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475" lIns="30475" spcFirstLastPara="1" rIns="30475" wrap="square" tIns="3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7"/>
            <p:cNvSpPr/>
            <p:nvPr/>
          </p:nvSpPr>
          <p:spPr>
            <a:xfrm>
              <a:off x="6578235" y="1580910"/>
              <a:ext cx="527584" cy="527584"/>
            </a:xfrm>
            <a:prstGeom prst="downArrow">
              <a:avLst>
                <a:gd fmla="val 55000" name="adj1"/>
                <a:gd fmla="val 45000" name="adj2"/>
              </a:avLst>
            </a:prstGeom>
            <a:solidFill>
              <a:srgbClr val="E5DECE">
                <a:alpha val="89803"/>
              </a:srgbClr>
            </a:solidFill>
            <a:ln cap="flat" cmpd="sng" w="25400">
              <a:solidFill>
                <a:srgbClr val="E5DECE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17"/>
            <p:cNvSpPr txBox="1"/>
            <p:nvPr/>
          </p:nvSpPr>
          <p:spPr>
            <a:xfrm>
              <a:off x="6696941" y="1580910"/>
              <a:ext cx="290172" cy="3970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475" lIns="30475" spcFirstLastPara="1" rIns="30475" wrap="square" tIns="3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17"/>
            <p:cNvSpPr/>
            <p:nvPr/>
          </p:nvSpPr>
          <p:spPr>
            <a:xfrm>
              <a:off x="7119162" y="2540155"/>
              <a:ext cx="527584" cy="527584"/>
            </a:xfrm>
            <a:prstGeom prst="downArrow">
              <a:avLst>
                <a:gd fmla="val 55000" name="adj1"/>
                <a:gd fmla="val 45000" name="adj2"/>
              </a:avLst>
            </a:prstGeom>
            <a:solidFill>
              <a:srgbClr val="DCE4CF">
                <a:alpha val="89803"/>
              </a:srgbClr>
            </a:solidFill>
            <a:ln cap="flat" cmpd="sng" w="25400">
              <a:solidFill>
                <a:srgbClr val="DCE4CF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17"/>
            <p:cNvSpPr txBox="1"/>
            <p:nvPr/>
          </p:nvSpPr>
          <p:spPr>
            <a:xfrm>
              <a:off x="7237868" y="2540155"/>
              <a:ext cx="290172" cy="3970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475" lIns="30475" spcFirstLastPara="1" rIns="30475" wrap="square" tIns="3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Immagine che contiene testo, Elementi grafici, schermata, grafica&#10;&#10;Il contenuto generato dall'IA potrebbe non essere corretto." id="348" name="Google Shape;34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24084" y="-549576"/>
            <a:ext cx="2112451" cy="2112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"/>
          <p:cNvSpPr/>
          <p:nvPr/>
        </p:nvSpPr>
        <p:spPr>
          <a:xfrm>
            <a:off x="8959" y="0"/>
            <a:ext cx="9141714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magine che contiene interno, testo, televisione, Elettrodomestico&#10;&#10;Il contenuto generato dall'IA potrebbe non essere corretto." id="108" name="Google Shape;108;p2"/>
          <p:cNvPicPr preferRelativeResize="0"/>
          <p:nvPr/>
        </p:nvPicPr>
        <p:blipFill rotWithShape="1">
          <a:blip r:embed="rId3">
            <a:alphaModFix amt="40000"/>
          </a:blip>
          <a:srcRect b="1" l="21567" r="15099" t="0"/>
          <a:stretch/>
        </p:blipFill>
        <p:spPr>
          <a:xfrm>
            <a:off x="23922" y="10"/>
            <a:ext cx="9143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"/>
          <p:cNvSpPr txBox="1"/>
          <p:nvPr>
            <p:ph type="title"/>
          </p:nvPr>
        </p:nvSpPr>
        <p:spPr>
          <a:xfrm>
            <a:off x="728526" y="371719"/>
            <a:ext cx="4594473" cy="19068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INGV: chi siamo e cosa facciamo</a:t>
            </a:r>
            <a:endParaRPr/>
          </a:p>
        </p:txBody>
      </p:sp>
      <p:sp>
        <p:nvSpPr>
          <p:cNvPr id="110" name="Google Shape;110;p2"/>
          <p:cNvSpPr txBox="1"/>
          <p:nvPr>
            <p:ph idx="1" type="body"/>
          </p:nvPr>
        </p:nvSpPr>
        <p:spPr>
          <a:xfrm>
            <a:off x="728525" y="2711400"/>
            <a:ext cx="3435000" cy="34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/>
              <a:t>Sorveglianza sismica e vulcanica del territorio nazionale</a:t>
            </a:r>
            <a:endParaRPr/>
          </a:p>
          <a:p>
            <a:pPr indent="-342900" lvl="0" marL="342900" rtl="0" algn="l">
              <a:spcBef>
                <a:spcPts val="34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/>
              <a:t>Ricerca scientifica: geofisica, vulcanologia e tematiche ambientali</a:t>
            </a:r>
            <a:endParaRPr/>
          </a:p>
          <a:p>
            <a:pPr indent="-342900" lvl="0" marL="342900" rtl="0" algn="l">
              <a:spcBef>
                <a:spcPts val="34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/>
              <a:t>Public Engagement come missione istituzionale</a:t>
            </a:r>
            <a:endParaRPr/>
          </a:p>
          <a:p>
            <a:pPr indent="-342900" lvl="0" marL="342900" rtl="0" algn="l">
              <a:spcBef>
                <a:spcPts val="34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/>
              <a:t>Forte relazione con il territorio: sezioni distribuite sull’intero territorio nazionale</a:t>
            </a:r>
            <a:endParaRPr/>
          </a:p>
        </p:txBody>
      </p:sp>
      <p:pic>
        <p:nvPicPr>
          <p:cNvPr descr="Immagine che contiene aria aperta, plastica, cavo, terreno&#10;&#10;Il contenuto generato dall'IA potrebbe non essere corretto." id="111" name="Google Shape;111;p2"/>
          <p:cNvPicPr preferRelativeResize="0"/>
          <p:nvPr/>
        </p:nvPicPr>
        <p:blipFill rotWithShape="1">
          <a:blip r:embed="rId4">
            <a:alphaModFix/>
          </a:blip>
          <a:srcRect b="2" l="0" r="2" t="15245"/>
          <a:stretch/>
        </p:blipFill>
        <p:spPr>
          <a:xfrm>
            <a:off x="6339722" y="3681463"/>
            <a:ext cx="2810949" cy="3176541"/>
          </a:xfrm>
          <a:custGeom>
            <a:rect b="b" l="l" r="r" t="t"/>
            <a:pathLst>
              <a:path extrusionOk="0" h="3176541" w="3747932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Immagine che contiene montagna, vulcano, fuoco, natura&#10;&#10;Il contenuto generato dall'IA potrebbe non essere corretto." id="112" name="Google Shape;112;p2"/>
          <p:cNvPicPr preferRelativeResize="0"/>
          <p:nvPr/>
        </p:nvPicPr>
        <p:blipFill rotWithShape="1">
          <a:blip r:embed="rId5">
            <a:alphaModFix/>
          </a:blip>
          <a:srcRect b="4" l="11192" r="14196" t="0"/>
          <a:stretch/>
        </p:blipFill>
        <p:spPr>
          <a:xfrm>
            <a:off x="4048710" y="2457970"/>
            <a:ext cx="2593776" cy="3476265"/>
          </a:xfrm>
          <a:custGeom>
            <a:rect b="b" l="l" r="r" t="t"/>
            <a:pathLst>
              <a:path extrusionOk="0" h="3476265" w="3458367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13" name="Google Shape;113;p2"/>
          <p:cNvPicPr preferRelativeResize="0"/>
          <p:nvPr/>
        </p:nvPicPr>
        <p:blipFill rotWithShape="1">
          <a:blip r:embed="rId6">
            <a:alphaModFix/>
          </a:blip>
          <a:srcRect b="0" l="22919" r="22920" t="0"/>
          <a:stretch/>
        </p:blipFill>
        <p:spPr>
          <a:xfrm>
            <a:off x="5715768" y="-3"/>
            <a:ext cx="3434907" cy="3536502"/>
          </a:xfrm>
          <a:custGeom>
            <a:rect b="b" l="l" r="r" t="t"/>
            <a:pathLst>
              <a:path extrusionOk="0" h="3536502" w="4579876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Immagine che contiene testo, Elementi grafici, schermata, grafica&#10;&#10;Il contenuto generato dall'IA potrebbe non essere corretto." id="114" name="Google Shape;114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524084" y="-549576"/>
            <a:ext cx="2112451" cy="2112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"/>
          <p:cNvSpPr/>
          <p:nvPr/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3"/>
          <p:cNvSpPr txBox="1"/>
          <p:nvPr>
            <p:ph type="title"/>
          </p:nvPr>
        </p:nvSpPr>
        <p:spPr>
          <a:xfrm>
            <a:off x="429369" y="238539"/>
            <a:ext cx="8263890" cy="143441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Calibri"/>
              <a:buNone/>
            </a:pPr>
            <a:r>
              <a:rPr lang="en-US" sz="4700"/>
              <a:t>Perché il Public Engagement?</a:t>
            </a: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429369" y="1681544"/>
            <a:ext cx="8229600" cy="18288"/>
          </a:xfrm>
          <a:custGeom>
            <a:rect b="b" l="l" r="r" t="t"/>
            <a:pathLst>
              <a:path extrusionOk="0" fill="none" h="18288" w="8229600">
                <a:moveTo>
                  <a:pt x="0" y="0"/>
                </a:moveTo>
                <a:cubicBezTo>
                  <a:pt x="227594" y="-4267"/>
                  <a:pt x="329693" y="13251"/>
                  <a:pt x="521208" y="0"/>
                </a:cubicBezTo>
                <a:cubicBezTo>
                  <a:pt x="712723" y="-13251"/>
                  <a:pt x="1137373" y="-13618"/>
                  <a:pt x="1371600" y="0"/>
                </a:cubicBezTo>
                <a:cubicBezTo>
                  <a:pt x="1605827" y="13618"/>
                  <a:pt x="1975382" y="-27374"/>
                  <a:pt x="2221992" y="0"/>
                </a:cubicBezTo>
                <a:cubicBezTo>
                  <a:pt x="2468602" y="27374"/>
                  <a:pt x="2863316" y="-20517"/>
                  <a:pt x="3072384" y="0"/>
                </a:cubicBezTo>
                <a:cubicBezTo>
                  <a:pt x="3281452" y="20517"/>
                  <a:pt x="3331438" y="10793"/>
                  <a:pt x="3511296" y="0"/>
                </a:cubicBezTo>
                <a:cubicBezTo>
                  <a:pt x="3691154" y="-10793"/>
                  <a:pt x="3906405" y="-29737"/>
                  <a:pt x="4114800" y="0"/>
                </a:cubicBezTo>
                <a:cubicBezTo>
                  <a:pt x="4323195" y="29737"/>
                  <a:pt x="4428852" y="-2234"/>
                  <a:pt x="4553712" y="0"/>
                </a:cubicBezTo>
                <a:cubicBezTo>
                  <a:pt x="4678572" y="2234"/>
                  <a:pt x="5065629" y="29368"/>
                  <a:pt x="5239512" y="0"/>
                </a:cubicBezTo>
                <a:cubicBezTo>
                  <a:pt x="5413395" y="-29368"/>
                  <a:pt x="5703888" y="11839"/>
                  <a:pt x="5843016" y="0"/>
                </a:cubicBezTo>
                <a:cubicBezTo>
                  <a:pt x="5982144" y="-11839"/>
                  <a:pt x="6260765" y="24719"/>
                  <a:pt x="6611112" y="0"/>
                </a:cubicBezTo>
                <a:cubicBezTo>
                  <a:pt x="6961459" y="-24719"/>
                  <a:pt x="7228293" y="32959"/>
                  <a:pt x="7461504" y="0"/>
                </a:cubicBezTo>
                <a:cubicBezTo>
                  <a:pt x="7694715" y="-32959"/>
                  <a:pt x="7990029" y="-3422"/>
                  <a:pt x="8229600" y="0"/>
                </a:cubicBezTo>
                <a:cubicBezTo>
                  <a:pt x="8228940" y="5812"/>
                  <a:pt x="8229447" y="9773"/>
                  <a:pt x="8229600" y="18288"/>
                </a:cubicBezTo>
                <a:cubicBezTo>
                  <a:pt x="7940706" y="-9293"/>
                  <a:pt x="7792584" y="-16009"/>
                  <a:pt x="7461504" y="18288"/>
                </a:cubicBezTo>
                <a:cubicBezTo>
                  <a:pt x="7130424" y="52585"/>
                  <a:pt x="7080072" y="43845"/>
                  <a:pt x="6940296" y="18288"/>
                </a:cubicBezTo>
                <a:cubicBezTo>
                  <a:pt x="6800520" y="-7269"/>
                  <a:pt x="6672872" y="26671"/>
                  <a:pt x="6419088" y="18288"/>
                </a:cubicBezTo>
                <a:cubicBezTo>
                  <a:pt x="6165304" y="9905"/>
                  <a:pt x="5869721" y="4987"/>
                  <a:pt x="5650992" y="18288"/>
                </a:cubicBezTo>
                <a:cubicBezTo>
                  <a:pt x="5432263" y="31589"/>
                  <a:pt x="5308310" y="3023"/>
                  <a:pt x="5129784" y="18288"/>
                </a:cubicBezTo>
                <a:cubicBezTo>
                  <a:pt x="4951258" y="33553"/>
                  <a:pt x="4799696" y="15357"/>
                  <a:pt x="4690872" y="18288"/>
                </a:cubicBezTo>
                <a:cubicBezTo>
                  <a:pt x="4582048" y="21219"/>
                  <a:pt x="4311124" y="-7836"/>
                  <a:pt x="4087368" y="18288"/>
                </a:cubicBezTo>
                <a:cubicBezTo>
                  <a:pt x="3863612" y="44412"/>
                  <a:pt x="3730288" y="13374"/>
                  <a:pt x="3401568" y="18288"/>
                </a:cubicBezTo>
                <a:cubicBezTo>
                  <a:pt x="3072848" y="23202"/>
                  <a:pt x="3020684" y="32425"/>
                  <a:pt x="2798064" y="18288"/>
                </a:cubicBezTo>
                <a:cubicBezTo>
                  <a:pt x="2575444" y="4151"/>
                  <a:pt x="2440915" y="-7352"/>
                  <a:pt x="2276856" y="18288"/>
                </a:cubicBezTo>
                <a:cubicBezTo>
                  <a:pt x="2112797" y="43928"/>
                  <a:pt x="1726502" y="-9560"/>
                  <a:pt x="1426464" y="18288"/>
                </a:cubicBezTo>
                <a:cubicBezTo>
                  <a:pt x="1126426" y="46136"/>
                  <a:pt x="992925" y="21016"/>
                  <a:pt x="740664" y="18288"/>
                </a:cubicBezTo>
                <a:cubicBezTo>
                  <a:pt x="488403" y="15560"/>
                  <a:pt x="195650" y="-16061"/>
                  <a:pt x="0" y="18288"/>
                </a:cubicBezTo>
                <a:cubicBezTo>
                  <a:pt x="348" y="9455"/>
                  <a:pt x="654" y="3983"/>
                  <a:pt x="0" y="0"/>
                </a:cubicBezTo>
                <a:close/>
              </a:path>
              <a:path extrusionOk="0" h="18288" w="8229600">
                <a:moveTo>
                  <a:pt x="0" y="0"/>
                </a:moveTo>
                <a:cubicBezTo>
                  <a:pt x="259263" y="-9445"/>
                  <a:pt x="404731" y="4427"/>
                  <a:pt x="521208" y="0"/>
                </a:cubicBezTo>
                <a:cubicBezTo>
                  <a:pt x="637685" y="-4427"/>
                  <a:pt x="839187" y="564"/>
                  <a:pt x="960120" y="0"/>
                </a:cubicBezTo>
                <a:cubicBezTo>
                  <a:pt x="1081053" y="-564"/>
                  <a:pt x="1313469" y="-16481"/>
                  <a:pt x="1481328" y="0"/>
                </a:cubicBezTo>
                <a:cubicBezTo>
                  <a:pt x="1649187" y="16481"/>
                  <a:pt x="1885247" y="26161"/>
                  <a:pt x="2167128" y="0"/>
                </a:cubicBezTo>
                <a:cubicBezTo>
                  <a:pt x="2449009" y="-26161"/>
                  <a:pt x="2761875" y="-22202"/>
                  <a:pt x="2935224" y="0"/>
                </a:cubicBezTo>
                <a:cubicBezTo>
                  <a:pt x="3108573" y="22202"/>
                  <a:pt x="3540687" y="-2863"/>
                  <a:pt x="3785616" y="0"/>
                </a:cubicBezTo>
                <a:cubicBezTo>
                  <a:pt x="4030545" y="2863"/>
                  <a:pt x="4280774" y="-12442"/>
                  <a:pt x="4636008" y="0"/>
                </a:cubicBezTo>
                <a:cubicBezTo>
                  <a:pt x="4991242" y="12442"/>
                  <a:pt x="5025483" y="16914"/>
                  <a:pt x="5239512" y="0"/>
                </a:cubicBezTo>
                <a:cubicBezTo>
                  <a:pt x="5453541" y="-16914"/>
                  <a:pt x="5754008" y="16592"/>
                  <a:pt x="6007608" y="0"/>
                </a:cubicBezTo>
                <a:cubicBezTo>
                  <a:pt x="6261208" y="-16592"/>
                  <a:pt x="6407957" y="-11909"/>
                  <a:pt x="6693408" y="0"/>
                </a:cubicBezTo>
                <a:cubicBezTo>
                  <a:pt x="6978859" y="11909"/>
                  <a:pt x="7015437" y="-20890"/>
                  <a:pt x="7296912" y="0"/>
                </a:cubicBezTo>
                <a:cubicBezTo>
                  <a:pt x="7578387" y="20890"/>
                  <a:pt x="7859622" y="46406"/>
                  <a:pt x="8229600" y="0"/>
                </a:cubicBezTo>
                <a:cubicBezTo>
                  <a:pt x="8230508" y="6337"/>
                  <a:pt x="8228722" y="11778"/>
                  <a:pt x="8229600" y="18288"/>
                </a:cubicBezTo>
                <a:cubicBezTo>
                  <a:pt x="8075287" y="35054"/>
                  <a:pt x="7821366" y="21850"/>
                  <a:pt x="7626096" y="18288"/>
                </a:cubicBezTo>
                <a:cubicBezTo>
                  <a:pt x="7430826" y="14726"/>
                  <a:pt x="7320004" y="-9669"/>
                  <a:pt x="7022592" y="18288"/>
                </a:cubicBezTo>
                <a:cubicBezTo>
                  <a:pt x="6725180" y="46245"/>
                  <a:pt x="6348804" y="-14025"/>
                  <a:pt x="6172200" y="18288"/>
                </a:cubicBezTo>
                <a:cubicBezTo>
                  <a:pt x="5995596" y="50601"/>
                  <a:pt x="5788102" y="22890"/>
                  <a:pt x="5650992" y="18288"/>
                </a:cubicBezTo>
                <a:cubicBezTo>
                  <a:pt x="5513882" y="13686"/>
                  <a:pt x="5198399" y="29121"/>
                  <a:pt x="4882896" y="18288"/>
                </a:cubicBezTo>
                <a:cubicBezTo>
                  <a:pt x="4567393" y="7455"/>
                  <a:pt x="4557008" y="26965"/>
                  <a:pt x="4443984" y="18288"/>
                </a:cubicBezTo>
                <a:cubicBezTo>
                  <a:pt x="4330960" y="9611"/>
                  <a:pt x="4061674" y="28891"/>
                  <a:pt x="3758184" y="18288"/>
                </a:cubicBezTo>
                <a:cubicBezTo>
                  <a:pt x="3454694" y="7685"/>
                  <a:pt x="3380392" y="19119"/>
                  <a:pt x="3236976" y="18288"/>
                </a:cubicBezTo>
                <a:cubicBezTo>
                  <a:pt x="3093560" y="17457"/>
                  <a:pt x="2632116" y="37607"/>
                  <a:pt x="2386584" y="18288"/>
                </a:cubicBezTo>
                <a:cubicBezTo>
                  <a:pt x="2141052" y="-1031"/>
                  <a:pt x="2110884" y="28777"/>
                  <a:pt x="1947672" y="18288"/>
                </a:cubicBezTo>
                <a:cubicBezTo>
                  <a:pt x="1784460" y="7799"/>
                  <a:pt x="1535467" y="461"/>
                  <a:pt x="1261872" y="18288"/>
                </a:cubicBezTo>
                <a:cubicBezTo>
                  <a:pt x="988277" y="36115"/>
                  <a:pt x="1021096" y="10375"/>
                  <a:pt x="822960" y="18288"/>
                </a:cubicBezTo>
                <a:cubicBezTo>
                  <a:pt x="624824" y="26201"/>
                  <a:pt x="298309" y="1283"/>
                  <a:pt x="0" y="18288"/>
                </a:cubicBezTo>
                <a:cubicBezTo>
                  <a:pt x="-633" y="12278"/>
                  <a:pt x="-757" y="5867"/>
                  <a:pt x="0" y="0"/>
                </a:cubicBezTo>
                <a:close/>
              </a:path>
            </a:pathLst>
          </a:custGeom>
          <a:solidFill>
            <a:schemeClr val="accent2">
              <a:alpha val="74901"/>
            </a:schemeClr>
          </a:solidFill>
          <a:ln cap="rnd" cmpd="sng" w="44450">
            <a:solidFill>
              <a:schemeClr val="accent2">
                <a:alpha val="74901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3"/>
          <p:cNvSpPr txBox="1"/>
          <p:nvPr>
            <p:ph idx="1" type="body"/>
          </p:nvPr>
        </p:nvSpPr>
        <p:spPr>
          <a:xfrm>
            <a:off x="429369" y="2071316"/>
            <a:ext cx="5035164" cy="41191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US" sz="1500"/>
              <a:t>Promuovere una cultura scientifica consapevole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US" sz="1500"/>
              <a:t>Diffondere la conoscenza dei rischi naturali, sismico, vulcanico, ambientale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US" sz="1500"/>
              <a:t>Avvicinare i cittadini alla conoscenza del proprio territorio</a:t>
            </a:r>
            <a:endParaRPr/>
          </a:p>
          <a:p>
            <a:pPr indent="-247650" lvl="0" marL="3429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t/>
            </a:r>
            <a:endParaRPr sz="1500"/>
          </a:p>
          <a:p>
            <a:pPr indent="0" lvl="0" marL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b="1" lang="en-US" sz="1500"/>
              <a:t>Come?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US" sz="1500"/>
              <a:t>confronto e </a:t>
            </a:r>
            <a:r>
              <a:rPr lang="en-US" sz="1500"/>
              <a:t>dialogo con il personale INGV</a:t>
            </a:r>
            <a:endParaRPr/>
          </a:p>
          <a:p>
            <a:pPr indent="-247650" lvl="0" marL="3429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t/>
            </a:r>
            <a:endParaRPr sz="1500"/>
          </a:p>
          <a:p>
            <a:pPr indent="0" lvl="0" marL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b="1" lang="en-US" sz="1500"/>
              <a:t>Dove?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US" sz="1500"/>
              <a:t>Molte iniziative disseminate nei territori dove operiamo: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US" sz="1500"/>
              <a:t>Lerici, Pisa, Milano, Bologna, Napoli, Duronia, Roma, Ercolano, Rocca di Papa, Genova, Ancona, l'Aquila, Grottaminarda, Rende, Catania, Palermo, Gibilmanna, Milazzo, Stromboli, Vulcano, Lipari.</a:t>
            </a:r>
            <a:endParaRPr/>
          </a:p>
        </p:txBody>
      </p:sp>
      <p:pic>
        <p:nvPicPr>
          <p:cNvPr id="123" name="Google Shape;123;p3"/>
          <p:cNvPicPr preferRelativeResize="0"/>
          <p:nvPr/>
        </p:nvPicPr>
        <p:blipFill rotWithShape="1">
          <a:blip r:embed="rId3">
            <a:alphaModFix/>
          </a:blip>
          <a:srcRect b="4" l="6669" r="26049" t="0"/>
          <a:stretch/>
        </p:blipFill>
        <p:spPr>
          <a:xfrm>
            <a:off x="5756743" y="2093976"/>
            <a:ext cx="2955798" cy="40965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testo, Elementi grafici, schermata, grafica&#10;&#10;Il contenuto generato dall'IA potrebbe non essere corretto." id="124" name="Google Shape;124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524084" y="-549576"/>
            <a:ext cx="2112451" cy="2112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5fdf22495c_1_0"/>
          <p:cNvSpPr/>
          <p:nvPr/>
        </p:nvSpPr>
        <p:spPr>
          <a:xfrm>
            <a:off x="0" y="0"/>
            <a:ext cx="91416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g35fdf22495c_1_0"/>
          <p:cNvSpPr txBox="1"/>
          <p:nvPr>
            <p:ph type="title"/>
          </p:nvPr>
        </p:nvSpPr>
        <p:spPr>
          <a:xfrm>
            <a:off x="429369" y="238539"/>
            <a:ext cx="8263800" cy="1434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Calibri"/>
              <a:buNone/>
            </a:pPr>
            <a:r>
              <a:rPr lang="en-US" sz="4700"/>
              <a:t>INGV e</a:t>
            </a:r>
            <a:r>
              <a:rPr lang="en-US" sz="4700"/>
              <a:t> Public Engagement</a:t>
            </a:r>
            <a:endParaRPr/>
          </a:p>
        </p:txBody>
      </p:sp>
      <p:sp>
        <p:nvSpPr>
          <p:cNvPr id="131" name="Google Shape;131;g35fdf22495c_1_0"/>
          <p:cNvSpPr/>
          <p:nvPr/>
        </p:nvSpPr>
        <p:spPr>
          <a:xfrm>
            <a:off x="429369" y="1681544"/>
            <a:ext cx="8229600" cy="18288"/>
          </a:xfrm>
          <a:custGeom>
            <a:rect b="b" l="l" r="r" t="t"/>
            <a:pathLst>
              <a:path extrusionOk="0" fill="none" h="18288" w="8229600">
                <a:moveTo>
                  <a:pt x="0" y="0"/>
                </a:moveTo>
                <a:cubicBezTo>
                  <a:pt x="227594" y="-4267"/>
                  <a:pt x="329693" y="13251"/>
                  <a:pt x="521208" y="0"/>
                </a:cubicBezTo>
                <a:cubicBezTo>
                  <a:pt x="712723" y="-13251"/>
                  <a:pt x="1137373" y="-13618"/>
                  <a:pt x="1371600" y="0"/>
                </a:cubicBezTo>
                <a:cubicBezTo>
                  <a:pt x="1605827" y="13618"/>
                  <a:pt x="1975382" y="-27374"/>
                  <a:pt x="2221992" y="0"/>
                </a:cubicBezTo>
                <a:cubicBezTo>
                  <a:pt x="2468602" y="27374"/>
                  <a:pt x="2863316" y="-20517"/>
                  <a:pt x="3072384" y="0"/>
                </a:cubicBezTo>
                <a:cubicBezTo>
                  <a:pt x="3281452" y="20517"/>
                  <a:pt x="3331438" y="10793"/>
                  <a:pt x="3511296" y="0"/>
                </a:cubicBezTo>
                <a:cubicBezTo>
                  <a:pt x="3691154" y="-10793"/>
                  <a:pt x="3906405" y="-29737"/>
                  <a:pt x="4114800" y="0"/>
                </a:cubicBezTo>
                <a:cubicBezTo>
                  <a:pt x="4323195" y="29737"/>
                  <a:pt x="4428852" y="-2234"/>
                  <a:pt x="4553712" y="0"/>
                </a:cubicBezTo>
                <a:cubicBezTo>
                  <a:pt x="4678572" y="2234"/>
                  <a:pt x="5065629" y="29368"/>
                  <a:pt x="5239512" y="0"/>
                </a:cubicBezTo>
                <a:cubicBezTo>
                  <a:pt x="5413395" y="-29368"/>
                  <a:pt x="5703888" y="11839"/>
                  <a:pt x="5843016" y="0"/>
                </a:cubicBezTo>
                <a:cubicBezTo>
                  <a:pt x="5982144" y="-11839"/>
                  <a:pt x="6260765" y="24719"/>
                  <a:pt x="6611112" y="0"/>
                </a:cubicBezTo>
                <a:cubicBezTo>
                  <a:pt x="6961459" y="-24719"/>
                  <a:pt x="7228293" y="32959"/>
                  <a:pt x="7461504" y="0"/>
                </a:cubicBezTo>
                <a:cubicBezTo>
                  <a:pt x="7694715" y="-32959"/>
                  <a:pt x="7990029" y="-3422"/>
                  <a:pt x="8229600" y="0"/>
                </a:cubicBezTo>
                <a:cubicBezTo>
                  <a:pt x="8228940" y="5812"/>
                  <a:pt x="8229447" y="9773"/>
                  <a:pt x="8229600" y="18288"/>
                </a:cubicBezTo>
                <a:cubicBezTo>
                  <a:pt x="7940706" y="-9293"/>
                  <a:pt x="7792584" y="-16009"/>
                  <a:pt x="7461504" y="18288"/>
                </a:cubicBezTo>
                <a:cubicBezTo>
                  <a:pt x="7130424" y="52585"/>
                  <a:pt x="7080072" y="43845"/>
                  <a:pt x="6940296" y="18288"/>
                </a:cubicBezTo>
                <a:cubicBezTo>
                  <a:pt x="6800520" y="-7269"/>
                  <a:pt x="6672872" y="26671"/>
                  <a:pt x="6419088" y="18288"/>
                </a:cubicBezTo>
                <a:cubicBezTo>
                  <a:pt x="6165304" y="9905"/>
                  <a:pt x="5869721" y="4987"/>
                  <a:pt x="5650992" y="18288"/>
                </a:cubicBezTo>
                <a:cubicBezTo>
                  <a:pt x="5432263" y="31589"/>
                  <a:pt x="5308310" y="3023"/>
                  <a:pt x="5129784" y="18288"/>
                </a:cubicBezTo>
                <a:cubicBezTo>
                  <a:pt x="4951258" y="33553"/>
                  <a:pt x="4799696" y="15357"/>
                  <a:pt x="4690872" y="18288"/>
                </a:cubicBezTo>
                <a:cubicBezTo>
                  <a:pt x="4582048" y="21219"/>
                  <a:pt x="4311124" y="-7836"/>
                  <a:pt x="4087368" y="18288"/>
                </a:cubicBezTo>
                <a:cubicBezTo>
                  <a:pt x="3863612" y="44412"/>
                  <a:pt x="3730288" y="13374"/>
                  <a:pt x="3401568" y="18288"/>
                </a:cubicBezTo>
                <a:cubicBezTo>
                  <a:pt x="3072848" y="23202"/>
                  <a:pt x="3020684" y="32425"/>
                  <a:pt x="2798064" y="18288"/>
                </a:cubicBezTo>
                <a:cubicBezTo>
                  <a:pt x="2575444" y="4151"/>
                  <a:pt x="2440915" y="-7352"/>
                  <a:pt x="2276856" y="18288"/>
                </a:cubicBezTo>
                <a:cubicBezTo>
                  <a:pt x="2112797" y="43928"/>
                  <a:pt x="1726502" y="-9560"/>
                  <a:pt x="1426464" y="18288"/>
                </a:cubicBezTo>
                <a:cubicBezTo>
                  <a:pt x="1126426" y="46136"/>
                  <a:pt x="992925" y="21016"/>
                  <a:pt x="740664" y="18288"/>
                </a:cubicBezTo>
                <a:cubicBezTo>
                  <a:pt x="488403" y="15560"/>
                  <a:pt x="195650" y="-16061"/>
                  <a:pt x="0" y="18288"/>
                </a:cubicBezTo>
                <a:cubicBezTo>
                  <a:pt x="348" y="9455"/>
                  <a:pt x="654" y="3983"/>
                  <a:pt x="0" y="0"/>
                </a:cubicBezTo>
                <a:close/>
              </a:path>
              <a:path extrusionOk="0" h="18288" w="8229600">
                <a:moveTo>
                  <a:pt x="0" y="0"/>
                </a:moveTo>
                <a:cubicBezTo>
                  <a:pt x="259263" y="-9445"/>
                  <a:pt x="404731" y="4427"/>
                  <a:pt x="521208" y="0"/>
                </a:cubicBezTo>
                <a:cubicBezTo>
                  <a:pt x="637685" y="-4427"/>
                  <a:pt x="839187" y="564"/>
                  <a:pt x="960120" y="0"/>
                </a:cubicBezTo>
                <a:cubicBezTo>
                  <a:pt x="1081053" y="-564"/>
                  <a:pt x="1313469" y="-16481"/>
                  <a:pt x="1481328" y="0"/>
                </a:cubicBezTo>
                <a:cubicBezTo>
                  <a:pt x="1649187" y="16481"/>
                  <a:pt x="1885247" y="26161"/>
                  <a:pt x="2167128" y="0"/>
                </a:cubicBezTo>
                <a:cubicBezTo>
                  <a:pt x="2449009" y="-26161"/>
                  <a:pt x="2761875" y="-22202"/>
                  <a:pt x="2935224" y="0"/>
                </a:cubicBezTo>
                <a:cubicBezTo>
                  <a:pt x="3108573" y="22202"/>
                  <a:pt x="3540687" y="-2863"/>
                  <a:pt x="3785616" y="0"/>
                </a:cubicBezTo>
                <a:cubicBezTo>
                  <a:pt x="4030545" y="2863"/>
                  <a:pt x="4280774" y="-12442"/>
                  <a:pt x="4636008" y="0"/>
                </a:cubicBezTo>
                <a:cubicBezTo>
                  <a:pt x="4991242" y="12442"/>
                  <a:pt x="5025483" y="16914"/>
                  <a:pt x="5239512" y="0"/>
                </a:cubicBezTo>
                <a:cubicBezTo>
                  <a:pt x="5453541" y="-16914"/>
                  <a:pt x="5754008" y="16592"/>
                  <a:pt x="6007608" y="0"/>
                </a:cubicBezTo>
                <a:cubicBezTo>
                  <a:pt x="6261208" y="-16592"/>
                  <a:pt x="6407957" y="-11909"/>
                  <a:pt x="6693408" y="0"/>
                </a:cubicBezTo>
                <a:cubicBezTo>
                  <a:pt x="6978859" y="11909"/>
                  <a:pt x="7015437" y="-20890"/>
                  <a:pt x="7296912" y="0"/>
                </a:cubicBezTo>
                <a:cubicBezTo>
                  <a:pt x="7578387" y="20890"/>
                  <a:pt x="7859622" y="46406"/>
                  <a:pt x="8229600" y="0"/>
                </a:cubicBezTo>
                <a:cubicBezTo>
                  <a:pt x="8230508" y="6337"/>
                  <a:pt x="8228722" y="11778"/>
                  <a:pt x="8229600" y="18288"/>
                </a:cubicBezTo>
                <a:cubicBezTo>
                  <a:pt x="8075287" y="35054"/>
                  <a:pt x="7821366" y="21850"/>
                  <a:pt x="7626096" y="18288"/>
                </a:cubicBezTo>
                <a:cubicBezTo>
                  <a:pt x="7430826" y="14726"/>
                  <a:pt x="7320004" y="-9669"/>
                  <a:pt x="7022592" y="18288"/>
                </a:cubicBezTo>
                <a:cubicBezTo>
                  <a:pt x="6725180" y="46245"/>
                  <a:pt x="6348804" y="-14025"/>
                  <a:pt x="6172200" y="18288"/>
                </a:cubicBezTo>
                <a:cubicBezTo>
                  <a:pt x="5995596" y="50601"/>
                  <a:pt x="5788102" y="22890"/>
                  <a:pt x="5650992" y="18288"/>
                </a:cubicBezTo>
                <a:cubicBezTo>
                  <a:pt x="5513882" y="13686"/>
                  <a:pt x="5198399" y="29121"/>
                  <a:pt x="4882896" y="18288"/>
                </a:cubicBezTo>
                <a:cubicBezTo>
                  <a:pt x="4567393" y="7455"/>
                  <a:pt x="4557008" y="26965"/>
                  <a:pt x="4443984" y="18288"/>
                </a:cubicBezTo>
                <a:cubicBezTo>
                  <a:pt x="4330960" y="9611"/>
                  <a:pt x="4061674" y="28891"/>
                  <a:pt x="3758184" y="18288"/>
                </a:cubicBezTo>
                <a:cubicBezTo>
                  <a:pt x="3454694" y="7685"/>
                  <a:pt x="3380392" y="19119"/>
                  <a:pt x="3236976" y="18288"/>
                </a:cubicBezTo>
                <a:cubicBezTo>
                  <a:pt x="3093560" y="17457"/>
                  <a:pt x="2632116" y="37607"/>
                  <a:pt x="2386584" y="18288"/>
                </a:cubicBezTo>
                <a:cubicBezTo>
                  <a:pt x="2141052" y="-1031"/>
                  <a:pt x="2110884" y="28777"/>
                  <a:pt x="1947672" y="18288"/>
                </a:cubicBezTo>
                <a:cubicBezTo>
                  <a:pt x="1784460" y="7799"/>
                  <a:pt x="1535467" y="461"/>
                  <a:pt x="1261872" y="18288"/>
                </a:cubicBezTo>
                <a:cubicBezTo>
                  <a:pt x="988277" y="36115"/>
                  <a:pt x="1021096" y="10375"/>
                  <a:pt x="822960" y="18288"/>
                </a:cubicBezTo>
                <a:cubicBezTo>
                  <a:pt x="624824" y="26201"/>
                  <a:pt x="298309" y="1283"/>
                  <a:pt x="0" y="18288"/>
                </a:cubicBezTo>
                <a:cubicBezTo>
                  <a:pt x="-633" y="12278"/>
                  <a:pt x="-757" y="5867"/>
                  <a:pt x="0" y="0"/>
                </a:cubicBezTo>
                <a:close/>
              </a:path>
            </a:pathLst>
          </a:custGeom>
          <a:solidFill>
            <a:schemeClr val="accent2">
              <a:alpha val="74900"/>
            </a:schemeClr>
          </a:solidFill>
          <a:ln cap="rnd" cmpd="sng" w="44450">
            <a:solidFill>
              <a:schemeClr val="accent2">
                <a:alpha val="749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g35fdf22495c_1_0"/>
          <p:cNvSpPr txBox="1"/>
          <p:nvPr>
            <p:ph idx="1" type="body"/>
          </p:nvPr>
        </p:nvSpPr>
        <p:spPr>
          <a:xfrm>
            <a:off x="554275" y="1901000"/>
            <a:ext cx="4851600" cy="41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marR="76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L’INGV si è dotato a fine 2024 di un 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 u="sng">
                <a:latin typeface="Arial"/>
                <a:ea typeface="Arial"/>
                <a:cs typeface="Arial"/>
                <a:sym typeface="Arial"/>
              </a:rPr>
              <a:t>Centro Servizi Comunicazione e Divulgazione Scientifica</a:t>
            </a: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articolato in due settori e un Laboratorio.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Si prevede che nel 2025 la configurazione sarà la seguente: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76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●</a:t>
            </a: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      </a:t>
            </a:r>
            <a:r>
              <a:rPr b="1" lang="en-US" sz="2000" u="sng">
                <a:latin typeface="Arial"/>
                <a:ea typeface="Arial"/>
                <a:cs typeface="Arial"/>
                <a:sym typeface="Arial"/>
              </a:rPr>
              <a:t>Settore Comunicazione</a:t>
            </a:r>
            <a:endParaRPr b="1" sz="2000" u="sng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70">
                <a:latin typeface="Arial"/>
                <a:ea typeface="Arial"/>
                <a:cs typeface="Arial"/>
                <a:sym typeface="Arial"/>
              </a:rPr>
              <a:t>Ufficio Web</a:t>
            </a:r>
            <a:endParaRPr sz="187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70">
                <a:latin typeface="Arial"/>
                <a:ea typeface="Arial"/>
                <a:cs typeface="Arial"/>
                <a:sym typeface="Arial"/>
              </a:rPr>
              <a:t>Ufficio Social Media</a:t>
            </a:r>
            <a:endParaRPr sz="187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●</a:t>
            </a: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      </a:t>
            </a:r>
            <a:r>
              <a:rPr b="1" lang="en-US" sz="2000" u="sng">
                <a:latin typeface="Arial"/>
                <a:ea typeface="Arial"/>
                <a:cs typeface="Arial"/>
                <a:sym typeface="Arial"/>
              </a:rPr>
              <a:t>Settore Divulgazione</a:t>
            </a:r>
            <a:endParaRPr b="1" sz="2000" u="sng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41">
                <a:latin typeface="Arial"/>
                <a:ea typeface="Arial"/>
                <a:cs typeface="Arial"/>
                <a:sym typeface="Arial"/>
              </a:rPr>
              <a:t>Ufficio Musei e Centri Visitatori, Beni Culturali</a:t>
            </a:r>
            <a:endParaRPr sz="1741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41">
                <a:latin typeface="Arial"/>
                <a:ea typeface="Arial"/>
                <a:cs typeface="Arial"/>
                <a:sym typeface="Arial"/>
              </a:rPr>
              <a:t>Ufficio per le Attività per le scuole e PCTO</a:t>
            </a:r>
            <a:endParaRPr sz="1741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41">
                <a:latin typeface="Arial"/>
                <a:ea typeface="Arial"/>
                <a:cs typeface="Arial"/>
                <a:sym typeface="Arial"/>
              </a:rPr>
              <a:t>Ufficio Eventi</a:t>
            </a:r>
            <a:endParaRPr sz="174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●</a:t>
            </a:r>
            <a:r>
              <a:rPr b="1" lang="en-US" sz="2000">
                <a:latin typeface="Times New Roman"/>
                <a:ea typeface="Times New Roman"/>
                <a:cs typeface="Times New Roman"/>
                <a:sym typeface="Times New Roman"/>
              </a:rPr>
              <a:t>      </a:t>
            </a: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Laboratorio di Grafica e Immagini</a:t>
            </a:r>
            <a:endParaRPr b="1"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pic>
        <p:nvPicPr>
          <p:cNvPr descr="Immagine che contiene testo, Elementi grafici, schermata, grafica&#10;&#10;Il contenuto generato dall'IA potrebbe non essere corretto." id="133" name="Google Shape;133;g35fdf22495c_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24084" y="-549576"/>
            <a:ext cx="2112450" cy="211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35fdf22495c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5150" y="1901000"/>
            <a:ext cx="3498025" cy="466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14141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magine che contiene vestiti, persona, uomo, Viso umano&#10;&#10;Il contenuto generato dall'IA potrebbe non essere corretto." id="140" name="Google Shape;140;p4"/>
          <p:cNvPicPr preferRelativeResize="0"/>
          <p:nvPr/>
        </p:nvPicPr>
        <p:blipFill rotWithShape="1">
          <a:blip r:embed="rId3">
            <a:alphaModFix/>
          </a:blip>
          <a:srcRect b="-2" l="3080" r="9119" t="0"/>
          <a:stretch/>
        </p:blipFill>
        <p:spPr>
          <a:xfrm>
            <a:off x="20" y="10"/>
            <a:ext cx="2227828" cy="33832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vestiti, persona, edificio, calzature&#10;&#10;Il contenuto generato dall'IA potrebbe non essere corretto." id="141" name="Google Shape;141;p4"/>
          <p:cNvPicPr preferRelativeResize="0"/>
          <p:nvPr/>
        </p:nvPicPr>
        <p:blipFill rotWithShape="1">
          <a:blip r:embed="rId4">
            <a:alphaModFix/>
          </a:blip>
          <a:srcRect b="4" l="0" r="5" t="14577"/>
          <a:stretch/>
        </p:blipFill>
        <p:spPr>
          <a:xfrm>
            <a:off x="2304717" y="10"/>
            <a:ext cx="2227848" cy="33832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testo, esposizione, interno, persona&#10;&#10;Il contenuto generato dall'IA potrebbe non essere corretto." id="142" name="Google Shape;142;p4"/>
          <p:cNvPicPr preferRelativeResize="0"/>
          <p:nvPr/>
        </p:nvPicPr>
        <p:blipFill rotWithShape="1">
          <a:blip r:embed="rId5">
            <a:alphaModFix/>
          </a:blip>
          <a:srcRect b="0" l="54656" r="15699" t="0"/>
          <a:stretch/>
        </p:blipFill>
        <p:spPr>
          <a:xfrm>
            <a:off x="4609431" y="10"/>
            <a:ext cx="2228850" cy="33832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vestiti, persona, interno, persone&#10;&#10;Il contenuto generato dall'IA potrebbe non essere corretto." id="143" name="Google Shape;143;p4"/>
          <p:cNvPicPr preferRelativeResize="0"/>
          <p:nvPr/>
        </p:nvPicPr>
        <p:blipFill rotWithShape="1">
          <a:blip r:embed="rId6">
            <a:alphaModFix/>
          </a:blip>
          <a:srcRect b="4" l="33902" r="16690" t="0"/>
          <a:stretch/>
        </p:blipFill>
        <p:spPr>
          <a:xfrm>
            <a:off x="6915150" y="10"/>
            <a:ext cx="2228850" cy="33832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vestiti, persona, muro, uomo&#10;&#10;Il contenuto generato dall'IA potrebbe non essere corretto." id="144" name="Google Shape;144;p4"/>
          <p:cNvPicPr preferRelativeResize="0"/>
          <p:nvPr/>
        </p:nvPicPr>
        <p:blipFill rotWithShape="1">
          <a:blip r:embed="rId7">
            <a:alphaModFix/>
          </a:blip>
          <a:srcRect b="-3" l="0" r="-3" t="491"/>
          <a:stretch/>
        </p:blipFill>
        <p:spPr>
          <a:xfrm>
            <a:off x="-763" y="3474720"/>
            <a:ext cx="4533328" cy="338328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4"/>
          <p:cNvSpPr/>
          <p:nvPr/>
        </p:nvSpPr>
        <p:spPr>
          <a:xfrm>
            <a:off x="4609432" y="3474720"/>
            <a:ext cx="4534568" cy="3383281"/>
          </a:xfrm>
          <a:prstGeom prst="rect">
            <a:avLst/>
          </a:prstGeom>
          <a:solidFill>
            <a:srgbClr val="6A453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4"/>
          <p:cNvSpPr txBox="1"/>
          <p:nvPr>
            <p:ph type="title"/>
          </p:nvPr>
        </p:nvSpPr>
        <p:spPr>
          <a:xfrm>
            <a:off x="4868739" y="3799272"/>
            <a:ext cx="3895311" cy="637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lang="en-US" sz="2800">
                <a:solidFill>
                  <a:srgbClr val="FFFFFF"/>
                </a:solidFill>
              </a:rPr>
              <a:t>Le scuole protagoniste</a:t>
            </a:r>
            <a:endParaRPr/>
          </a:p>
        </p:txBody>
      </p:sp>
      <p:sp>
        <p:nvSpPr>
          <p:cNvPr id="147" name="Google Shape;147;p4"/>
          <p:cNvSpPr txBox="1"/>
          <p:nvPr>
            <p:ph idx="1" type="body"/>
          </p:nvPr>
        </p:nvSpPr>
        <p:spPr>
          <a:xfrm>
            <a:off x="4781325" y="4510575"/>
            <a:ext cx="4103400" cy="21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683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</a:pPr>
            <a:r>
              <a:rPr lang="en-US" sz="1800">
                <a:solidFill>
                  <a:srgbClr val="FFFFFF"/>
                </a:solidFill>
              </a:rPr>
              <a:t>Ogni anno ospitiamo migliaia di studenti: circa 10k. Almeno altrettanti gli studenti raggiunti a scuola.</a:t>
            </a:r>
            <a:endParaRPr sz="1800"/>
          </a:p>
          <a:p>
            <a:pPr indent="-368300" lvl="0" marL="34290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</a:pPr>
            <a:r>
              <a:rPr lang="en-US" sz="1800">
                <a:solidFill>
                  <a:srgbClr val="FFFFFF"/>
                </a:solidFill>
              </a:rPr>
              <a:t>Visite scolastiche</a:t>
            </a:r>
            <a:endParaRPr sz="1800"/>
          </a:p>
          <a:p>
            <a:pPr indent="-368300" lvl="0" marL="34290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</a:pPr>
            <a:r>
              <a:rPr lang="en-US" sz="1800">
                <a:solidFill>
                  <a:srgbClr val="FFFFFF"/>
                </a:solidFill>
              </a:rPr>
              <a:t>Progetti PCTO</a:t>
            </a:r>
            <a:endParaRPr sz="1800"/>
          </a:p>
          <a:p>
            <a:pPr indent="-368300" lvl="0" marL="34290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</a:pPr>
            <a:r>
              <a:rPr lang="en-US" sz="1800">
                <a:solidFill>
                  <a:srgbClr val="FFFFFF"/>
                </a:solidFill>
              </a:rPr>
              <a:t>Attività all’esterno: seminari, escursioni guidate, eventi di public outreach</a:t>
            </a:r>
            <a:endParaRPr sz="1800"/>
          </a:p>
        </p:txBody>
      </p:sp>
      <p:pic>
        <p:nvPicPr>
          <p:cNvPr descr="Immagine che contiene testo, Elementi grafici, schermata, grafica&#10;&#10;Il contenuto generato dall'IA potrebbe non essere corretto." id="148" name="Google Shape;148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-524084" y="-549576"/>
            <a:ext cx="2112451" cy="2112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"/>
          <p:cNvSpPr/>
          <p:nvPr/>
        </p:nvSpPr>
        <p:spPr>
          <a:xfrm>
            <a:off x="8959" y="0"/>
            <a:ext cx="9141714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magine che contiene edificio, aria aperta, porta, albero&#10;&#10;Il contenuto generato dall'IA potrebbe non essere corretto." id="154" name="Google Shape;154;p5"/>
          <p:cNvPicPr preferRelativeResize="0"/>
          <p:nvPr/>
        </p:nvPicPr>
        <p:blipFill rotWithShape="1">
          <a:blip r:embed="rId3">
            <a:alphaModFix amt="40000"/>
          </a:blip>
          <a:srcRect b="-1" l="10781" r="217" t="0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5"/>
          <p:cNvSpPr txBox="1"/>
          <p:nvPr>
            <p:ph type="title"/>
          </p:nvPr>
        </p:nvSpPr>
        <p:spPr>
          <a:xfrm>
            <a:off x="173354" y="371719"/>
            <a:ext cx="4594473" cy="19068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Musei e Centri informativi sul territorio</a:t>
            </a:r>
            <a:endParaRPr/>
          </a:p>
        </p:txBody>
      </p:sp>
      <p:sp>
        <p:nvSpPr>
          <p:cNvPr id="156" name="Google Shape;156;p5"/>
          <p:cNvSpPr txBox="1"/>
          <p:nvPr>
            <p:ph idx="1" type="body"/>
          </p:nvPr>
        </p:nvSpPr>
        <p:spPr>
          <a:xfrm>
            <a:off x="728525" y="2711400"/>
            <a:ext cx="3279300" cy="37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556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sz="1600"/>
              <a:t>Vulcano e Stromboli: Centri informativi attivi d’estate. Target: turisti e comunità locali. Comunicazione della pericolosità. Coinvolgimento studenti universitari come guide.</a:t>
            </a:r>
            <a:endParaRPr sz="3400"/>
          </a:p>
          <a:p>
            <a:pPr indent="-355600" lvl="0" marL="34290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sz="1600"/>
              <a:t>Museo Osservatorio Vesuviano: edificio storico, primo osservatorio al mondo, collezioni di strumenti, rocce e minerali +  exhibit divulgativi. Target: scuole e cittadini.</a:t>
            </a:r>
            <a:endParaRPr sz="3400"/>
          </a:p>
          <a:p>
            <a:pPr indent="-355600" lvl="0" marL="34290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sz="1600"/>
              <a:t>Museo Rocca di Papa: edificio storico, collezioni di strumenti storici, in fase di riallestimento. Target: scuole e cittadini.</a:t>
            </a:r>
            <a:endParaRPr sz="3400"/>
          </a:p>
        </p:txBody>
      </p:sp>
      <p:pic>
        <p:nvPicPr>
          <p:cNvPr descr="Immagine che contiene aria aperta, cielo, testo, edificio&#10;&#10;Il contenuto generato dall'IA potrebbe non essere corretto." id="157" name="Google Shape;157;p5"/>
          <p:cNvPicPr preferRelativeResize="0"/>
          <p:nvPr/>
        </p:nvPicPr>
        <p:blipFill rotWithShape="1">
          <a:blip r:embed="rId4">
            <a:alphaModFix/>
          </a:blip>
          <a:srcRect b="9592" l="0" r="-2" t="0"/>
          <a:stretch/>
        </p:blipFill>
        <p:spPr>
          <a:xfrm>
            <a:off x="6339722" y="3681463"/>
            <a:ext cx="2810949" cy="3176541"/>
          </a:xfrm>
          <a:custGeom>
            <a:rect b="b" l="l" r="r" t="t"/>
            <a:pathLst>
              <a:path extrusionOk="0" h="3176541" w="3747932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Immagine che contiene interno, muro, esposizione, televisione&#10;&#10;Il contenuto generato dall'IA potrebbe non essere corretto." id="158" name="Google Shape;158;p5"/>
          <p:cNvPicPr preferRelativeResize="0"/>
          <p:nvPr/>
        </p:nvPicPr>
        <p:blipFill rotWithShape="1">
          <a:blip r:embed="rId5">
            <a:alphaModFix/>
          </a:blip>
          <a:srcRect b="4" l="26002" r="18039" t="0"/>
          <a:stretch/>
        </p:blipFill>
        <p:spPr>
          <a:xfrm>
            <a:off x="4839609" y="10"/>
            <a:ext cx="3279407" cy="4395171"/>
          </a:xfrm>
          <a:custGeom>
            <a:rect b="b" l="l" r="r" t="t"/>
            <a:pathLst>
              <a:path extrusionOk="0" h="3476265" w="3458367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Immagine che contiene testo, Elementi grafici, schermata, grafica&#10;&#10;Il contenuto generato dall'IA potrebbe non essere corretto." id="159" name="Google Shape;159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524084" y="-549576"/>
            <a:ext cx="2112451" cy="2112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6"/>
          <p:cNvSpPr/>
          <p:nvPr/>
        </p:nvSpPr>
        <p:spPr>
          <a:xfrm>
            <a:off x="8959" y="0"/>
            <a:ext cx="9141714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magine che contiene vestiti, persona, donna, uomo&#10;&#10;Il contenuto generato dall'IA potrebbe non essere corretto." id="165" name="Google Shape;165;p6"/>
          <p:cNvPicPr preferRelativeResize="0"/>
          <p:nvPr/>
        </p:nvPicPr>
        <p:blipFill rotWithShape="1">
          <a:blip r:embed="rId3">
            <a:alphaModFix amt="40000"/>
          </a:blip>
          <a:srcRect b="-1" l="222" r="10776" t="0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6"/>
          <p:cNvSpPr txBox="1"/>
          <p:nvPr>
            <p:ph type="title"/>
          </p:nvPr>
        </p:nvSpPr>
        <p:spPr>
          <a:xfrm>
            <a:off x="728526" y="371719"/>
            <a:ext cx="4055745" cy="19068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Nuove forme di ingaggio</a:t>
            </a:r>
            <a:endParaRPr/>
          </a:p>
        </p:txBody>
      </p:sp>
      <p:sp>
        <p:nvSpPr>
          <p:cNvPr id="167" name="Google Shape;167;p6"/>
          <p:cNvSpPr txBox="1"/>
          <p:nvPr>
            <p:ph idx="1" type="body"/>
          </p:nvPr>
        </p:nvSpPr>
        <p:spPr>
          <a:xfrm>
            <a:off x="728526" y="2711395"/>
            <a:ext cx="3086100" cy="34655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74650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</a:pPr>
            <a:r>
              <a:rPr lang="en-US" sz="2200"/>
              <a:t>Open day: Scienzaperta e Parole per la Terra</a:t>
            </a:r>
            <a:endParaRPr sz="2200"/>
          </a:p>
          <a:p>
            <a:pPr indent="-374650" lvl="0" marL="342900" rtl="0" algn="l">
              <a:spcBef>
                <a:spcPts val="34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</a:pPr>
            <a:r>
              <a:rPr lang="en-US" sz="2200"/>
              <a:t>Storytelling e dialogo tra mondo ricerca e mondo reale</a:t>
            </a:r>
            <a:endParaRPr sz="2200"/>
          </a:p>
          <a:p>
            <a:pPr indent="-374650" lvl="0" marL="342900" rtl="0" algn="l">
              <a:spcBef>
                <a:spcPts val="34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</a:pPr>
            <a:r>
              <a:rPr lang="en-US" sz="2200"/>
              <a:t>Speed date, aperitivi e caffè scientifici</a:t>
            </a:r>
            <a:endParaRPr sz="2200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t/>
            </a:r>
            <a:endParaRPr sz="1700"/>
          </a:p>
        </p:txBody>
      </p:sp>
      <p:pic>
        <p:nvPicPr>
          <p:cNvPr descr="Immagine che contiene interno, arredo, testo, muro&#10;&#10;Il contenuto generato dall'IA potrebbe non essere corretto." id="168" name="Google Shape;168;p6"/>
          <p:cNvPicPr preferRelativeResize="0"/>
          <p:nvPr/>
        </p:nvPicPr>
        <p:blipFill rotWithShape="1">
          <a:blip r:embed="rId4">
            <a:alphaModFix/>
          </a:blip>
          <a:srcRect b="-3" l="0" r="33409" t="0"/>
          <a:stretch/>
        </p:blipFill>
        <p:spPr>
          <a:xfrm>
            <a:off x="6339722" y="3681463"/>
            <a:ext cx="2810949" cy="3176541"/>
          </a:xfrm>
          <a:custGeom>
            <a:rect b="b" l="l" r="r" t="t"/>
            <a:pathLst>
              <a:path extrusionOk="0" h="3176541" w="3747932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Immagine che contiene vestiti, persona, Viso umano, presentazione&#10;&#10;Il contenuto generato dall'IA potrebbe non essere corretto." id="169" name="Google Shape;169;p6"/>
          <p:cNvPicPr preferRelativeResize="0"/>
          <p:nvPr/>
        </p:nvPicPr>
        <p:blipFill rotWithShape="1">
          <a:blip r:embed="rId5">
            <a:alphaModFix/>
          </a:blip>
          <a:srcRect b="2" l="26971" r="23224" t="0"/>
          <a:stretch/>
        </p:blipFill>
        <p:spPr>
          <a:xfrm>
            <a:off x="4048710" y="2457970"/>
            <a:ext cx="2593776" cy="3476265"/>
          </a:xfrm>
          <a:custGeom>
            <a:rect b="b" l="l" r="r" t="t"/>
            <a:pathLst>
              <a:path extrusionOk="0" h="3476265" w="3458367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Immagine che contiene vestiti, persona, Viso umano, uomo&#10;&#10;Il contenuto generato dall'IA potrebbe non essere corretto." id="170" name="Google Shape;170;p6"/>
          <p:cNvPicPr preferRelativeResize="0"/>
          <p:nvPr/>
        </p:nvPicPr>
        <p:blipFill rotWithShape="1">
          <a:blip r:embed="rId6">
            <a:alphaModFix/>
          </a:blip>
          <a:srcRect b="-2" l="3770" r="31395" t="0"/>
          <a:stretch/>
        </p:blipFill>
        <p:spPr>
          <a:xfrm>
            <a:off x="5715768" y="-3"/>
            <a:ext cx="3434907" cy="3536502"/>
          </a:xfrm>
          <a:custGeom>
            <a:rect b="b" l="l" r="r" t="t"/>
            <a:pathLst>
              <a:path extrusionOk="0" h="3536502" w="4579876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Immagine che contiene testo, Elementi grafici, schermata, grafica&#10;&#10;Il contenuto generato dall'IA potrebbe non essere corretto." id="171" name="Google Shape;171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524084" y="-549576"/>
            <a:ext cx="2112451" cy="2112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/>
          </a:blip>
          <a:tile algn="tl" flip="none" tx="0" sx="100000" ty="0" sy="100000"/>
        </a:blip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C0C0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7"/>
          <p:cNvSpPr txBox="1"/>
          <p:nvPr>
            <p:ph type="title"/>
          </p:nvPr>
        </p:nvSpPr>
        <p:spPr>
          <a:xfrm>
            <a:off x="628650" y="448721"/>
            <a:ext cx="3530753" cy="12256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en-US" sz="3300">
                <a:solidFill>
                  <a:schemeClr val="lt1"/>
                </a:solidFill>
              </a:rPr>
              <a:t>Nuove forme di linguaggio</a:t>
            </a:r>
            <a:endParaRPr/>
          </a:p>
        </p:txBody>
      </p:sp>
      <p:cxnSp>
        <p:nvCxnSpPr>
          <p:cNvPr id="178" name="Google Shape;178;p7"/>
          <p:cNvCxnSpPr/>
          <p:nvPr/>
        </p:nvCxnSpPr>
        <p:spPr>
          <a:xfrm rot="10800000">
            <a:off x="623904" y="1749756"/>
            <a:ext cx="3538728" cy="0"/>
          </a:xfrm>
          <a:prstGeom prst="straightConnector1">
            <a:avLst/>
          </a:prstGeom>
          <a:noFill/>
          <a:ln cap="flat" cmpd="sng" w="127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9" name="Google Shape;179;p7"/>
          <p:cNvSpPr txBox="1"/>
          <p:nvPr>
            <p:ph idx="1" type="body"/>
          </p:nvPr>
        </p:nvSpPr>
        <p:spPr>
          <a:xfrm>
            <a:off x="673325" y="1909202"/>
            <a:ext cx="3439800" cy="44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>
                <a:solidFill>
                  <a:schemeClr val="lt1"/>
                </a:solidFill>
              </a:rPr>
              <a:t>Realtà virtuale, immersività</a:t>
            </a:r>
            <a:endParaRPr sz="1700">
              <a:solidFill>
                <a:schemeClr val="lt1"/>
              </a:solidFill>
            </a:endParaRPr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>
                <a:solidFill>
                  <a:schemeClr val="lt1"/>
                </a:solidFill>
              </a:rPr>
              <a:t>Mostra “Terra – il pianeta in cinque sensi”</a:t>
            </a:r>
            <a:endParaRPr/>
          </a:p>
          <a:p>
            <a:pPr indent="-285750" lvl="1" marL="742950" rtl="0" algn="l">
              <a:spcBef>
                <a:spcPts val="340"/>
              </a:spcBef>
              <a:spcAft>
                <a:spcPts val="0"/>
              </a:spcAft>
              <a:buClr>
                <a:schemeClr val="lt1"/>
              </a:buClr>
              <a:buSzPts val="1700"/>
              <a:buChar char="–"/>
            </a:pPr>
            <a:r>
              <a:rPr lang="en-US" sz="1700">
                <a:solidFill>
                  <a:schemeClr val="lt1"/>
                </a:solidFill>
              </a:rPr>
              <a:t>Progetto innovativo per il 25ennale INGV</a:t>
            </a:r>
            <a:endParaRPr/>
          </a:p>
          <a:p>
            <a:pPr indent="-285750" lvl="1" marL="742950" rtl="0" algn="l">
              <a:spcBef>
                <a:spcPts val="340"/>
              </a:spcBef>
              <a:spcAft>
                <a:spcPts val="0"/>
              </a:spcAft>
              <a:buClr>
                <a:schemeClr val="lt1"/>
              </a:buClr>
              <a:buSzPts val="1700"/>
              <a:buChar char="–"/>
            </a:pPr>
            <a:r>
              <a:rPr lang="en-US" sz="1700">
                <a:solidFill>
                  <a:schemeClr val="lt1"/>
                </a:solidFill>
              </a:rPr>
              <a:t>Itinerante in varie città italiane</a:t>
            </a:r>
            <a:endParaRPr/>
          </a:p>
          <a:p>
            <a:pPr indent="-285750" lvl="1" marL="742950" rtl="0" algn="l">
              <a:spcBef>
                <a:spcPts val="340"/>
              </a:spcBef>
              <a:spcAft>
                <a:spcPts val="0"/>
              </a:spcAft>
              <a:buClr>
                <a:schemeClr val="lt1"/>
              </a:buClr>
              <a:buSzPts val="1700"/>
              <a:buChar char="–"/>
            </a:pPr>
            <a:r>
              <a:rPr lang="en-US" sz="1700">
                <a:solidFill>
                  <a:schemeClr val="lt1"/>
                </a:solidFill>
              </a:rPr>
              <a:t>Esperienza sensoriale e immersiva per raccontare la Terra</a:t>
            </a:r>
            <a:endParaRPr/>
          </a:p>
          <a:p>
            <a:pPr indent="-285750" lvl="1" marL="742950" rtl="0" algn="l">
              <a:spcBef>
                <a:spcPts val="340"/>
              </a:spcBef>
              <a:spcAft>
                <a:spcPts val="0"/>
              </a:spcAft>
              <a:buClr>
                <a:schemeClr val="lt1"/>
              </a:buClr>
              <a:buSzPts val="1700"/>
              <a:buChar char="–"/>
            </a:pPr>
            <a:r>
              <a:rPr lang="en-US" sz="1700">
                <a:solidFill>
                  <a:schemeClr val="lt1"/>
                </a:solidFill>
              </a:rPr>
              <a:t>Integrazione tra scienza, arte, linguaggio non verbale e tecnologia</a:t>
            </a:r>
            <a:endParaRPr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700">
              <a:solidFill>
                <a:schemeClr val="lt1"/>
              </a:solidFill>
            </a:endParaRPr>
          </a:p>
        </p:txBody>
      </p:sp>
      <p:cxnSp>
        <p:nvCxnSpPr>
          <p:cNvPr id="180" name="Google Shape;180;p7"/>
          <p:cNvCxnSpPr/>
          <p:nvPr/>
        </p:nvCxnSpPr>
        <p:spPr>
          <a:xfrm rot="10800000">
            <a:off x="625520" y="5707672"/>
            <a:ext cx="3535498" cy="0"/>
          </a:xfrm>
          <a:prstGeom prst="straightConnector1">
            <a:avLst/>
          </a:prstGeom>
          <a:noFill/>
          <a:ln cap="flat" cmpd="sng" w="127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Immagine che contiene testo, schermata, poster, lastra dei raggi X&#10;&#10;Il contenuto generato dall'IA potrebbe non essere corretto." id="181" name="Google Shape;181;p7"/>
          <p:cNvPicPr preferRelativeResize="0"/>
          <p:nvPr/>
        </p:nvPicPr>
        <p:blipFill rotWithShape="1">
          <a:blip r:embed="rId4">
            <a:alphaModFix/>
          </a:blip>
          <a:srcRect b="0" l="20575" r="1961" t="0"/>
          <a:stretch/>
        </p:blipFill>
        <p:spPr>
          <a:xfrm>
            <a:off x="4894089" y="10"/>
            <a:ext cx="4249911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testo, Elementi grafici, schermata, grafica&#10;&#10;Il contenuto generato dall'IA potrebbe non essere corretto." id="182" name="Google Shape;182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524084" y="-549576"/>
            <a:ext cx="2112451" cy="2112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4061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magine che contiene vestiti, persona, Viso umano, uomo&#10;&#10;Il contenuto generato dall'IA potrebbe non essere corretto." id="188" name="Google Shape;188;p8"/>
          <p:cNvPicPr preferRelativeResize="0"/>
          <p:nvPr/>
        </p:nvPicPr>
        <p:blipFill rotWithShape="1">
          <a:blip r:embed="rId3">
            <a:alphaModFix/>
          </a:blip>
          <a:srcRect b="-2" l="1465" r="10735" t="0"/>
          <a:stretch/>
        </p:blipFill>
        <p:spPr>
          <a:xfrm>
            <a:off x="20" y="10"/>
            <a:ext cx="2227828" cy="33832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soffitto, vestiti, persona, persone&#10;&#10;Il contenuto generato dall'IA potrebbe non essere corretto." id="189" name="Google Shape;189;p8"/>
          <p:cNvPicPr preferRelativeResize="0"/>
          <p:nvPr/>
        </p:nvPicPr>
        <p:blipFill rotWithShape="1">
          <a:blip r:embed="rId4">
            <a:alphaModFix/>
          </a:blip>
          <a:srcRect b="4" l="7047" r="43568" t="0"/>
          <a:stretch/>
        </p:blipFill>
        <p:spPr>
          <a:xfrm>
            <a:off x="2304717" y="10"/>
            <a:ext cx="2227848" cy="33832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acquario, Blu intenso, arte, schermata&#10;&#10;Il contenuto generato dall'IA potrebbe non essere corretto." id="190" name="Google Shape;190;p8"/>
          <p:cNvPicPr preferRelativeResize="0"/>
          <p:nvPr/>
        </p:nvPicPr>
        <p:blipFill rotWithShape="1">
          <a:blip r:embed="rId5">
            <a:alphaModFix/>
          </a:blip>
          <a:srcRect b="-2" l="3304" r="8855" t="0"/>
          <a:stretch/>
        </p:blipFill>
        <p:spPr>
          <a:xfrm>
            <a:off x="4609431" y="10"/>
            <a:ext cx="2228850" cy="33832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vestiti, aria aperta, persona, calzature&#10;&#10;Il contenuto generato dall'IA potrebbe non essere corretto." id="191" name="Google Shape;191;p8"/>
          <p:cNvPicPr preferRelativeResize="0"/>
          <p:nvPr/>
        </p:nvPicPr>
        <p:blipFill rotWithShape="1">
          <a:blip r:embed="rId6">
            <a:alphaModFix/>
          </a:blip>
          <a:srcRect b="-2" l="12454" r="-2" t="0"/>
          <a:stretch/>
        </p:blipFill>
        <p:spPr>
          <a:xfrm>
            <a:off x="6915150" y="10"/>
            <a:ext cx="2228850" cy="33832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testo, esposizione, interno, persona&#10;&#10;Il contenuto generato dall'IA potrebbe non essere corretto." id="192" name="Google Shape;192;p8"/>
          <p:cNvPicPr preferRelativeResize="0"/>
          <p:nvPr/>
        </p:nvPicPr>
        <p:blipFill rotWithShape="1">
          <a:blip r:embed="rId7">
            <a:alphaModFix/>
          </a:blip>
          <a:srcRect b="0" l="39386" r="317" t="0"/>
          <a:stretch/>
        </p:blipFill>
        <p:spPr>
          <a:xfrm>
            <a:off x="-763" y="3474720"/>
            <a:ext cx="4533328" cy="338328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8"/>
          <p:cNvSpPr/>
          <p:nvPr/>
        </p:nvSpPr>
        <p:spPr>
          <a:xfrm>
            <a:off x="4609432" y="3474720"/>
            <a:ext cx="4534568" cy="3383281"/>
          </a:xfrm>
          <a:prstGeom prst="rect">
            <a:avLst/>
          </a:prstGeom>
          <a:solidFill>
            <a:srgbClr val="71463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8"/>
          <p:cNvSpPr txBox="1"/>
          <p:nvPr>
            <p:ph type="title"/>
          </p:nvPr>
        </p:nvSpPr>
        <p:spPr>
          <a:xfrm>
            <a:off x="4868739" y="3799272"/>
            <a:ext cx="3895311" cy="637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en-US" sz="2400">
                <a:solidFill>
                  <a:srgbClr val="FFFFFF"/>
                </a:solidFill>
              </a:rPr>
              <a:t>Eventi divulgazione scientifica</a:t>
            </a:r>
            <a:endParaRPr/>
          </a:p>
        </p:txBody>
      </p:sp>
      <p:sp>
        <p:nvSpPr>
          <p:cNvPr id="195" name="Google Shape;195;p8"/>
          <p:cNvSpPr txBox="1"/>
          <p:nvPr>
            <p:ph idx="1" type="body"/>
          </p:nvPr>
        </p:nvSpPr>
        <p:spPr>
          <a:xfrm>
            <a:off x="4859725" y="4510575"/>
            <a:ext cx="4025100" cy="21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394729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16"/>
              <a:buChar char="•"/>
            </a:pPr>
            <a:r>
              <a:rPr lang="en-US" sz="1816">
                <a:solidFill>
                  <a:srgbClr val="FFFFFF"/>
                </a:solidFill>
              </a:rPr>
              <a:t>Festival della Scienza di Genova</a:t>
            </a:r>
            <a:endParaRPr sz="1816"/>
          </a:p>
          <a:p>
            <a:pPr indent="-394729" lvl="0" marL="3429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Pts val="1816"/>
              <a:buChar char="•"/>
            </a:pPr>
            <a:r>
              <a:rPr lang="en-US" sz="1816">
                <a:solidFill>
                  <a:srgbClr val="FFFFFF"/>
                </a:solidFill>
              </a:rPr>
              <a:t>Festival delle Scienze di Roma</a:t>
            </a:r>
            <a:endParaRPr sz="1816"/>
          </a:p>
          <a:p>
            <a:pPr indent="-394729" lvl="0" marL="3429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Pts val="1816"/>
              <a:buChar char="•"/>
            </a:pPr>
            <a:r>
              <a:rPr lang="en-US" sz="1816">
                <a:solidFill>
                  <a:srgbClr val="FFFFFF"/>
                </a:solidFill>
              </a:rPr>
              <a:t>Futuro Remoto, Napoli</a:t>
            </a:r>
            <a:endParaRPr sz="1816"/>
          </a:p>
          <a:p>
            <a:pPr indent="-394729" lvl="0" marL="3429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Pts val="1816"/>
              <a:buChar char="•"/>
            </a:pPr>
            <a:r>
              <a:rPr lang="en-US" sz="1816">
                <a:solidFill>
                  <a:srgbClr val="FFFFFF"/>
                </a:solidFill>
              </a:rPr>
              <a:t>Palermo Scienza</a:t>
            </a:r>
            <a:endParaRPr sz="1816"/>
          </a:p>
          <a:p>
            <a:pPr indent="-394729" lvl="0" marL="3429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Pts val="1816"/>
              <a:buChar char="•"/>
            </a:pPr>
            <a:r>
              <a:rPr lang="en-US" sz="1816">
                <a:solidFill>
                  <a:srgbClr val="FFFFFF"/>
                </a:solidFill>
              </a:rPr>
              <a:t>Villaggio della Terra, Roma</a:t>
            </a:r>
            <a:endParaRPr sz="1816"/>
          </a:p>
          <a:p>
            <a:pPr indent="-394729" lvl="0" marL="3429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Pts val="1816"/>
              <a:buChar char="•"/>
            </a:pPr>
            <a:r>
              <a:rPr lang="en-US" sz="1816">
                <a:solidFill>
                  <a:srgbClr val="FFFFFF"/>
                </a:solidFill>
              </a:rPr>
              <a:t>Notte Europea dei Ricercatori – varie sedi</a:t>
            </a:r>
            <a:endParaRPr sz="1816"/>
          </a:p>
          <a:p>
            <a:pPr indent="-394729" lvl="0" marL="3429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Pts val="1816"/>
              <a:buChar char="•"/>
            </a:pPr>
            <a:r>
              <a:rPr lang="en-US" sz="1816">
                <a:solidFill>
                  <a:srgbClr val="FFFFFF"/>
                </a:solidFill>
              </a:rPr>
              <a:t>Settimana del Pianeta Terra</a:t>
            </a:r>
            <a:endParaRPr sz="1816"/>
          </a:p>
          <a:p>
            <a:pPr indent="-394729" lvl="0" marL="3429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Pts val="1816"/>
              <a:buChar char="•"/>
            </a:pPr>
            <a:r>
              <a:rPr lang="en-US" sz="1816">
                <a:solidFill>
                  <a:srgbClr val="FFFFFF"/>
                </a:solidFill>
              </a:rPr>
              <a:t>World Ocean day</a:t>
            </a:r>
            <a:endParaRPr sz="1816"/>
          </a:p>
          <a:p>
            <a:pPr indent="0" lvl="0" marL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</a:pPr>
            <a:r>
              <a:t/>
            </a:r>
            <a:endParaRPr sz="1000">
              <a:solidFill>
                <a:srgbClr val="FFFFFF"/>
              </a:solidFill>
            </a:endParaRPr>
          </a:p>
        </p:txBody>
      </p:sp>
      <p:pic>
        <p:nvPicPr>
          <p:cNvPr descr="Immagine che contiene testo, Elementi grafici, schermata, grafica&#10;&#10;Il contenuto generato dall'IA potrebbe non essere corretto." id="196" name="Google Shape;196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-524084" y="-549576"/>
            <a:ext cx="2112451" cy="2112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2013-01-27T09:14:16Z</dcterms:created>
  <dc:creator>Magda</dc:creator>
</cp:coreProperties>
</file>